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9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et/Socket.html#Socket-java.net.InetAddress-int-" TargetMode="External"/><Relationship Id="rId2" Type="http://schemas.openxmlformats.org/officeDocument/2006/relationships/hyperlink" Target="https://docs.oracle.com/javase/8/docs/api/java/net/Socket.html#Socket--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net/Socket.html#Socket-java.net.InetAddress-int-java.net.InetAddress-int-" TargetMode="External"/><Relationship Id="rId4" Type="http://schemas.openxmlformats.org/officeDocument/2006/relationships/hyperlink" Target="https://docs.oracle.com/javase/8/docs/api/java/net/InetAddres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et/ServerSocket.html#ServerSocket-int-" TargetMode="External"/><Relationship Id="rId2" Type="http://schemas.openxmlformats.org/officeDocument/2006/relationships/hyperlink" Target="https://docs.oracle.com/javase/8/docs/api/java/net/ServerSocket.html#ServerSocket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net/InetAddress.html" TargetMode="External"/><Relationship Id="rId5" Type="http://schemas.openxmlformats.org/officeDocument/2006/relationships/hyperlink" Target="https://docs.oracle.com/javase/8/docs/api/java/net/ServerSocket.html#ServerSocket-int-int-java.net.InetAddress-" TargetMode="External"/><Relationship Id="rId4" Type="http://schemas.openxmlformats.org/officeDocument/2006/relationships/hyperlink" Target="https://docs.oracle.com/javase/8/docs/api/java/net/ServerSocket.html#ServerSocket-int-int-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Aplicaciones para comunicación en red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1</a:t>
            </a:r>
          </a:p>
          <a:p>
            <a:r>
              <a:rPr lang="es-MX" sz="4800" b="1" dirty="0" smtClean="0"/>
              <a:t>Sockets de flujo</a:t>
            </a:r>
            <a:endParaRPr lang="es-MX" sz="4800" b="1" dirty="0"/>
          </a:p>
        </p:txBody>
      </p:sp>
    </p:spTree>
    <p:extLst>
      <p:ext uri="{BB962C8B-B14F-4D97-AF65-F5344CB8AC3E}">
        <p14:creationId xmlns:p14="http://schemas.microsoft.com/office/powerpoint/2010/main" val="8949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API de sockets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Interfaz de programación de aplicaciones</a:t>
            </a:r>
          </a:p>
          <a:p>
            <a:r>
              <a:rPr lang="es-MX" dirty="0" smtClean="0"/>
              <a:t>Conjunto de subrutinas, funciones y procedimientos (o métodos) que ofrece cierta biblioteca para ser utilizado por otro software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07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 API</a:t>
            </a:r>
            <a:endParaRPr lang="es-MX" dirty="0"/>
          </a:p>
        </p:txBody>
      </p:sp>
      <p:pic>
        <p:nvPicPr>
          <p:cNvPr id="5122" name="Picture 2" descr="C:\Users\escom\Desktop\socke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3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scom\Desktop\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0648"/>
            <a:ext cx="5390169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2794322"/>
          </a:xfrm>
        </p:spPr>
        <p:txBody>
          <a:bodyPr/>
          <a:lstStyle/>
          <a:p>
            <a:r>
              <a:rPr lang="es-MX" dirty="0" smtClean="0"/>
              <a:t>Diagrama de flujo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API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https://docs.oracle.com/javase/8/docs/api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48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una aplicación con un diseño cliente servidor que escriba un texto en la otra máquina conectada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13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Socket() y </a:t>
            </a:r>
            <a:r>
              <a:rPr lang="es-MX" dirty="0" err="1" smtClean="0"/>
              <a:t>Bind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dirty="0" err="1" smtClean="0"/>
              <a:t>ServerSocket</a:t>
            </a:r>
            <a:r>
              <a:rPr lang="es-MX" sz="2800" dirty="0" smtClean="0"/>
              <a:t> s = new </a:t>
            </a:r>
            <a:r>
              <a:rPr lang="es-MX" sz="2800" dirty="0" err="1" smtClean="0"/>
              <a:t>ServerSocket</a:t>
            </a:r>
            <a:r>
              <a:rPr lang="es-MX" sz="2800" dirty="0" smtClean="0"/>
              <a:t>();</a:t>
            </a:r>
          </a:p>
          <a:p>
            <a:pPr marL="0" indent="0">
              <a:buNone/>
            </a:pPr>
            <a:r>
              <a:rPr lang="es-MX" sz="2800" dirty="0" err="1" smtClean="0"/>
              <a:t>InetSocketAddress</a:t>
            </a:r>
            <a:r>
              <a:rPr lang="es-MX" sz="2800" dirty="0" smtClean="0"/>
              <a:t> </a:t>
            </a:r>
            <a:r>
              <a:rPr lang="es-MX" sz="2800" dirty="0" err="1" smtClean="0"/>
              <a:t>dir</a:t>
            </a:r>
            <a:r>
              <a:rPr lang="es-MX" sz="2800" dirty="0" smtClean="0"/>
              <a:t> = new </a:t>
            </a:r>
            <a:r>
              <a:rPr lang="es-MX" sz="2800" dirty="0" err="1" smtClean="0"/>
              <a:t>InetSocketAddres</a:t>
            </a:r>
            <a:r>
              <a:rPr lang="es-MX" sz="2800" dirty="0" smtClean="0"/>
              <a:t>(1234);</a:t>
            </a:r>
          </a:p>
          <a:p>
            <a:pPr marL="0" indent="0">
              <a:buNone/>
            </a:pPr>
            <a:r>
              <a:rPr lang="es-MX" sz="2800" dirty="0" err="1" smtClean="0"/>
              <a:t>s.bind</a:t>
            </a:r>
            <a:r>
              <a:rPr lang="es-MX" sz="2800" dirty="0" smtClean="0"/>
              <a:t>(</a:t>
            </a:r>
            <a:r>
              <a:rPr lang="es-MX" sz="2800" dirty="0" err="1" smtClean="0"/>
              <a:t>dir</a:t>
            </a:r>
            <a:r>
              <a:rPr lang="es-MX" sz="2800" dirty="0" smtClean="0"/>
              <a:t>);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4000" dirty="0" err="1" smtClean="0"/>
              <a:t>Ó</a:t>
            </a:r>
            <a:endParaRPr lang="es-MX" sz="4000" dirty="0" smtClean="0"/>
          </a:p>
          <a:p>
            <a:pPr marL="0" indent="0">
              <a:buNone/>
            </a:pPr>
            <a:endParaRPr lang="es-MX" sz="4000" dirty="0" smtClean="0"/>
          </a:p>
          <a:p>
            <a:pPr marL="0" indent="0">
              <a:buNone/>
            </a:pPr>
            <a:r>
              <a:rPr lang="es-MX" sz="2800" dirty="0" err="1" smtClean="0"/>
              <a:t>ServerSocket</a:t>
            </a:r>
            <a:r>
              <a:rPr lang="es-MX" sz="2800" dirty="0" smtClean="0"/>
              <a:t> s = new </a:t>
            </a:r>
            <a:r>
              <a:rPr lang="es-MX" sz="2800" dirty="0" err="1" smtClean="0"/>
              <a:t>ServerSocket</a:t>
            </a:r>
            <a:r>
              <a:rPr lang="es-MX" sz="2800" dirty="0" smtClean="0"/>
              <a:t>(1234);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45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 Socket()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074877"/>
              </p:ext>
            </p:extLst>
          </p:nvPr>
        </p:nvGraphicFramePr>
        <p:xfrm>
          <a:off x="971600" y="1556792"/>
          <a:ext cx="7571184" cy="4567820"/>
        </p:xfrm>
        <a:graphic>
          <a:graphicData uri="http://schemas.openxmlformats.org/drawingml/2006/table">
            <a:tbl>
              <a:tblPr/>
              <a:tblGrid>
                <a:gridCol w="7571184"/>
              </a:tblGrid>
              <a:tr h="1143083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2"/>
                        </a:rPr>
                        <a:t>Socket</a:t>
                      </a:r>
                      <a:r>
                        <a:rPr lang="en-US" sz="2800" dirty="0"/>
                        <a:t>()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</a:t>
                      </a:r>
                      <a:r>
                        <a:rPr lang="en-US" sz="2800" dirty="0" err="1" smtClean="0"/>
                        <a:t>desconectado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con el </a:t>
                      </a:r>
                      <a:r>
                        <a:rPr lang="en-US" sz="2800" baseline="0" dirty="0" err="1" smtClean="0"/>
                        <a:t>tipo</a:t>
                      </a:r>
                      <a:r>
                        <a:rPr lang="en-US" sz="2800" baseline="0" dirty="0" smtClean="0"/>
                        <a:t> de default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/>
                        <a:t>SocketImpl</a:t>
                      </a:r>
                      <a:r>
                        <a:rPr lang="en-US" sz="2800" dirty="0"/>
                        <a:t>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60707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3"/>
                        </a:rPr>
                        <a:t>Socket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>
                          <a:hlinkClick r:id="rId4" tooltip="class in java.net"/>
                        </a:rPr>
                        <a:t>InetAddress</a:t>
                      </a:r>
                      <a:r>
                        <a:rPr lang="en-US" sz="2800" dirty="0"/>
                        <a:t> address,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port)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de </a:t>
                      </a:r>
                      <a:r>
                        <a:rPr lang="en-US" sz="2800" dirty="0" err="1" smtClean="0"/>
                        <a:t>flujo</a:t>
                      </a:r>
                      <a:r>
                        <a:rPr lang="en-US" sz="2800" dirty="0" smtClean="0"/>
                        <a:t> y lo </a:t>
                      </a:r>
                      <a:r>
                        <a:rPr lang="en-US" sz="2800" dirty="0" err="1" smtClean="0"/>
                        <a:t>conecta</a:t>
                      </a:r>
                      <a:r>
                        <a:rPr lang="en-US" sz="2800" dirty="0" smtClean="0"/>
                        <a:t> a un </a:t>
                      </a:r>
                      <a:r>
                        <a:rPr lang="en-US" sz="2800" dirty="0" err="1" smtClean="0"/>
                        <a:t>puerto</a:t>
                      </a:r>
                      <a:r>
                        <a:rPr lang="en-US" sz="2800" dirty="0" smtClean="0"/>
                        <a:t> 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dirección</a:t>
                      </a:r>
                      <a:r>
                        <a:rPr lang="en-US" sz="2800" baseline="0" dirty="0" smtClean="0"/>
                        <a:t> IP </a:t>
                      </a:r>
                      <a:r>
                        <a:rPr lang="en-US" sz="2800" baseline="0" dirty="0" err="1" smtClean="0"/>
                        <a:t>específico</a:t>
                      </a:r>
                      <a:r>
                        <a:rPr lang="en-US" sz="2800" baseline="0" dirty="0" smtClean="0"/>
                        <a:t>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60707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5"/>
                        </a:rPr>
                        <a:t>Socket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>
                          <a:hlinkClick r:id="rId4" tooltip="class in java.net"/>
                        </a:rPr>
                        <a:t>InetAddress</a:t>
                      </a:r>
                      <a:r>
                        <a:rPr lang="en-US" sz="2800" dirty="0"/>
                        <a:t> address,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port, </a:t>
                      </a:r>
                      <a:r>
                        <a:rPr lang="en-US" sz="2800" dirty="0" err="1">
                          <a:hlinkClick r:id="rId4" tooltip="class in java.net"/>
                        </a:rPr>
                        <a:t>InetAddress</a:t>
                      </a:r>
                      <a:r>
                        <a:rPr lang="en-US" sz="2800" dirty="0"/>
                        <a:t> </a:t>
                      </a:r>
                      <a:r>
                        <a:rPr lang="en-US" sz="2800" dirty="0" err="1"/>
                        <a:t>localAddr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</a:t>
                      </a:r>
                      <a:r>
                        <a:rPr lang="en-US" sz="2800" dirty="0" err="1"/>
                        <a:t>localPort</a:t>
                      </a:r>
                      <a:r>
                        <a:rPr lang="en-US" sz="2800" dirty="0"/>
                        <a:t>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y lo </a:t>
                      </a:r>
                      <a:r>
                        <a:rPr lang="en-US" sz="2800" dirty="0" err="1" smtClean="0"/>
                        <a:t>conecta</a:t>
                      </a:r>
                      <a:r>
                        <a:rPr lang="en-US" sz="2800" dirty="0" smtClean="0"/>
                        <a:t> a </a:t>
                      </a:r>
                      <a:r>
                        <a:rPr lang="en-US" sz="2800" dirty="0" err="1" smtClean="0"/>
                        <a:t>una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dirección</a:t>
                      </a:r>
                      <a:r>
                        <a:rPr lang="en-US" sz="2800" dirty="0" smtClean="0"/>
                        <a:t> IP y </a:t>
                      </a:r>
                      <a:r>
                        <a:rPr lang="en-US" sz="2800" dirty="0" err="1" smtClean="0"/>
                        <a:t>puerto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remoto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específico</a:t>
                      </a:r>
                      <a:r>
                        <a:rPr lang="en-US" sz="2800" baseline="0" dirty="0" smtClean="0"/>
                        <a:t>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Constructores de </a:t>
            </a:r>
            <a:r>
              <a:rPr lang="es-MX" dirty="0" err="1" smtClean="0"/>
              <a:t>ServerSocket</a:t>
            </a:r>
            <a:r>
              <a:rPr lang="es-MX" dirty="0" smtClean="0"/>
              <a:t>()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0657"/>
              </p:ext>
            </p:extLst>
          </p:nvPr>
        </p:nvGraphicFramePr>
        <p:xfrm>
          <a:off x="395536" y="1340768"/>
          <a:ext cx="8352928" cy="4882007"/>
        </p:xfrm>
        <a:graphic>
          <a:graphicData uri="http://schemas.openxmlformats.org/drawingml/2006/table">
            <a:tbl>
              <a:tblPr/>
              <a:tblGrid>
                <a:gridCol w="8352928"/>
              </a:tblGrid>
              <a:tr h="853119">
                <a:tc>
                  <a:txBody>
                    <a:bodyPr/>
                    <a:lstStyle/>
                    <a:p>
                      <a:r>
                        <a:rPr lang="en-US" sz="2800" dirty="0" err="1">
                          <a:hlinkClick r:id="rId2"/>
                        </a:rPr>
                        <a:t>ServerSocket</a:t>
                      </a:r>
                      <a:r>
                        <a:rPr lang="en-US" sz="2800" dirty="0"/>
                        <a:t>()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de </a:t>
                      </a:r>
                      <a:r>
                        <a:rPr lang="en-US" sz="2800" dirty="0" err="1" smtClean="0"/>
                        <a:t>servidor</a:t>
                      </a:r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3119">
                <a:tc>
                  <a:txBody>
                    <a:bodyPr/>
                    <a:lstStyle/>
                    <a:p>
                      <a:r>
                        <a:rPr lang="en-US" sz="2800" dirty="0" err="1">
                          <a:hlinkClick r:id="rId3"/>
                        </a:rPr>
                        <a:t>ServerSocket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port)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 de </a:t>
                      </a:r>
                      <a:r>
                        <a:rPr lang="en-US" sz="2800" dirty="0" err="1" smtClean="0"/>
                        <a:t>servidor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ligado</a:t>
                      </a:r>
                      <a:r>
                        <a:rPr lang="en-US" sz="2800" dirty="0" smtClean="0"/>
                        <a:t> a un </a:t>
                      </a:r>
                      <a:r>
                        <a:rPr lang="en-US" sz="2800" dirty="0" err="1" smtClean="0"/>
                        <a:t>puerto</a:t>
                      </a:r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9149">
                <a:tc>
                  <a:txBody>
                    <a:bodyPr/>
                    <a:lstStyle/>
                    <a:p>
                      <a:r>
                        <a:rPr lang="en-US" sz="2800" dirty="0" err="1">
                          <a:hlinkClick r:id="rId4"/>
                        </a:rPr>
                        <a:t>ServerSocket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port,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backlog)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 de </a:t>
                      </a:r>
                      <a:r>
                        <a:rPr lang="en-US" sz="2800" dirty="0" err="1" smtClean="0"/>
                        <a:t>servidor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ligado</a:t>
                      </a:r>
                      <a:r>
                        <a:rPr lang="en-US" sz="2800" dirty="0" smtClean="0"/>
                        <a:t> a</a:t>
                      </a:r>
                      <a:r>
                        <a:rPr lang="en-US" sz="2800" baseline="0" dirty="0" smtClean="0"/>
                        <a:t> un </a:t>
                      </a:r>
                      <a:r>
                        <a:rPr lang="en-US" sz="2800" baseline="0" dirty="0" err="1" smtClean="0"/>
                        <a:t>puerto</a:t>
                      </a:r>
                      <a:r>
                        <a:rPr lang="en-US" sz="2800" baseline="0" dirty="0" smtClean="0"/>
                        <a:t> con </a:t>
                      </a:r>
                      <a:r>
                        <a:rPr lang="en-US" sz="2800" baseline="0" dirty="0" err="1" smtClean="0"/>
                        <a:t>una</a:t>
                      </a:r>
                      <a:r>
                        <a:rPr lang="en-US" sz="2800" baseline="0" dirty="0" smtClean="0"/>
                        <a:t> cola de </a:t>
                      </a:r>
                      <a:r>
                        <a:rPr lang="en-US" sz="2800" baseline="0" dirty="0" err="1" smtClean="0"/>
                        <a:t>conexiones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específica</a:t>
                      </a:r>
                      <a:r>
                        <a:rPr lang="en-US" sz="2800" dirty="0" smtClean="0"/>
                        <a:t>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9149">
                <a:tc>
                  <a:txBody>
                    <a:bodyPr/>
                    <a:lstStyle/>
                    <a:p>
                      <a:r>
                        <a:rPr lang="en-US" sz="2800" dirty="0" err="1">
                          <a:hlinkClick r:id="rId5"/>
                        </a:rPr>
                        <a:t>ServerSocket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port,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 backlog, </a:t>
                      </a:r>
                      <a:r>
                        <a:rPr lang="en-US" sz="2800" dirty="0" err="1">
                          <a:hlinkClick r:id="rId6" tooltip="class in java.net"/>
                        </a:rPr>
                        <a:t>InetAddress</a:t>
                      </a:r>
                      <a:r>
                        <a:rPr lang="en-US" sz="2800" dirty="0"/>
                        <a:t> </a:t>
                      </a:r>
                      <a:r>
                        <a:rPr lang="en-US" sz="2800" dirty="0" err="1"/>
                        <a:t>bindAddr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Crea</a:t>
                      </a:r>
                      <a:r>
                        <a:rPr lang="en-US" sz="2800" dirty="0" smtClean="0"/>
                        <a:t> un socket de </a:t>
                      </a:r>
                      <a:r>
                        <a:rPr lang="en-US" sz="2800" dirty="0" err="1" smtClean="0"/>
                        <a:t>servidor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ligado</a:t>
                      </a:r>
                      <a:r>
                        <a:rPr lang="en-US" sz="2800" dirty="0" smtClean="0"/>
                        <a:t> a</a:t>
                      </a:r>
                      <a:r>
                        <a:rPr lang="en-US" sz="2800" baseline="0" dirty="0" smtClean="0"/>
                        <a:t> un </a:t>
                      </a:r>
                      <a:r>
                        <a:rPr lang="en-US" sz="2800" baseline="0" dirty="0" err="1" smtClean="0"/>
                        <a:t>puerto</a:t>
                      </a:r>
                      <a:r>
                        <a:rPr lang="en-US" sz="2800" baseline="0" dirty="0" smtClean="0"/>
                        <a:t> con </a:t>
                      </a:r>
                      <a:r>
                        <a:rPr lang="en-US" sz="2800" baseline="0" dirty="0" err="1" smtClean="0"/>
                        <a:t>una</a:t>
                      </a:r>
                      <a:r>
                        <a:rPr lang="en-US" sz="2800" baseline="0" dirty="0" smtClean="0"/>
                        <a:t> cola de </a:t>
                      </a:r>
                      <a:r>
                        <a:rPr lang="en-US" sz="2800" baseline="0" dirty="0" err="1" smtClean="0"/>
                        <a:t>conexiones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específica</a:t>
                      </a:r>
                      <a:r>
                        <a:rPr lang="en-US" sz="2800" baseline="0" dirty="0" smtClean="0"/>
                        <a:t> y </a:t>
                      </a:r>
                      <a:r>
                        <a:rPr lang="en-US" sz="2800" baseline="0" dirty="0" err="1" smtClean="0"/>
                        <a:t>una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dirección</a:t>
                      </a:r>
                      <a:r>
                        <a:rPr lang="en-US" sz="2800" baseline="0" dirty="0" smtClean="0"/>
                        <a:t> IP local.</a:t>
                      </a:r>
                      <a:endParaRPr lang="en-US" sz="2800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9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s-MX" dirty="0" smtClean="0"/>
              <a:t>Flujos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Volcan</a:t>
            </a:r>
            <a:r>
              <a:rPr lang="es-MX" dirty="0" smtClean="0"/>
              <a:t> </a:t>
            </a:r>
            <a:r>
              <a:rPr lang="es-MX" dirty="0" err="1" smtClean="0"/>
              <a:t>Merapi</a:t>
            </a:r>
            <a:r>
              <a:rPr lang="es-MX" dirty="0" smtClean="0"/>
              <a:t>, isla de Java</a:t>
            </a:r>
          </a:p>
        </p:txBody>
      </p:sp>
      <p:pic>
        <p:nvPicPr>
          <p:cNvPr id="9218" name="Picture 2" descr="C:\Users\escom\Desktop\1147471205_850215_0000000000_sumario_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228110" cy="415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Paquete java.io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Flujos binarios y de </a:t>
            </a:r>
            <a:r>
              <a:rPr lang="es-MX" dirty="0" err="1" smtClean="0"/>
              <a:t>caracter</a:t>
            </a:r>
            <a:endParaRPr lang="es-MX" dirty="0"/>
          </a:p>
        </p:txBody>
      </p:sp>
      <p:pic>
        <p:nvPicPr>
          <p:cNvPr id="10242" name="Picture 2" descr="C:\Users\escom\Desktop\fluj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18331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000" i="1" dirty="0" smtClean="0"/>
              <a:t>Paréceme Sancho, que esto </a:t>
            </a:r>
            <a:r>
              <a:rPr lang="es-MX" sz="3000" i="1" dirty="0" err="1" smtClean="0"/>
              <a:t>destas</a:t>
            </a:r>
            <a:r>
              <a:rPr lang="es-MX" sz="3000" i="1" dirty="0" smtClean="0"/>
              <a:t> redes debe de ser una de las más nuevas aventuras que pueda imaginar.</a:t>
            </a:r>
          </a:p>
          <a:p>
            <a:pPr algn="r"/>
            <a:r>
              <a:rPr lang="es-MX" dirty="0" smtClean="0"/>
              <a:t>Cervantes, El Quijote II-58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6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 binarios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Byte (8bits)</a:t>
            </a:r>
          </a:p>
          <a:p>
            <a:r>
              <a:rPr lang="es-MX" dirty="0" smtClean="0"/>
              <a:t>Mas primitivos y portables</a:t>
            </a:r>
          </a:p>
          <a:p>
            <a:r>
              <a:rPr lang="es-MX" dirty="0" smtClean="0"/>
              <a:t>Los demás flujos lo usan</a:t>
            </a:r>
          </a:p>
          <a:p>
            <a:r>
              <a:rPr lang="es-MX" dirty="0" smtClean="0"/>
              <a:t>Flujo de bajo nivel</a:t>
            </a:r>
          </a:p>
          <a:p>
            <a:r>
              <a:rPr lang="es-MX" dirty="0" err="1" smtClean="0"/>
              <a:t>InputStream</a:t>
            </a:r>
            <a:r>
              <a:rPr lang="es-MX" dirty="0" smtClean="0"/>
              <a:t> y </a:t>
            </a:r>
            <a:r>
              <a:rPr lang="es-MX" dirty="0" err="1" smtClean="0"/>
              <a:t>OutputStream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465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 de caracteres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Char</a:t>
            </a:r>
            <a:r>
              <a:rPr lang="es-MX" dirty="0" smtClean="0"/>
              <a:t> (16 bits)</a:t>
            </a:r>
          </a:p>
          <a:p>
            <a:r>
              <a:rPr lang="es-MX" dirty="0" smtClean="0"/>
              <a:t>Codificación </a:t>
            </a:r>
            <a:r>
              <a:rPr lang="es-MX" dirty="0" err="1" smtClean="0"/>
              <a:t>unicode</a:t>
            </a:r>
            <a:endParaRPr lang="es-MX" dirty="0" smtClean="0"/>
          </a:p>
          <a:p>
            <a:r>
              <a:rPr lang="es-MX" dirty="0" smtClean="0"/>
              <a:t>Ideal para texto plano</a:t>
            </a:r>
          </a:p>
          <a:p>
            <a:r>
              <a:rPr lang="es-MX" dirty="0" smtClean="0"/>
              <a:t>Reader y </a:t>
            </a:r>
            <a:r>
              <a:rPr lang="es-MX" dirty="0" err="1" smtClean="0"/>
              <a:t>Write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630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escom\Desktop\java-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35" y="226239"/>
            <a:ext cx="6424365" cy="66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3970784" cy="4450506"/>
          </a:xfrm>
        </p:spPr>
        <p:txBody>
          <a:bodyPr/>
          <a:lstStyle/>
          <a:p>
            <a:r>
              <a:rPr lang="es-MX" dirty="0" smtClean="0"/>
              <a:t>Diagrama de clases principales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96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Lectura y escritura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Abrir</a:t>
            </a:r>
          </a:p>
          <a:p>
            <a:r>
              <a:rPr lang="es-MX" dirty="0" smtClean="0"/>
              <a:t>Leer o escribir</a:t>
            </a:r>
          </a:p>
          <a:p>
            <a:r>
              <a:rPr lang="es-MX" dirty="0" smtClean="0"/>
              <a:t>Cerrar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16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Lectura, </a:t>
            </a:r>
            <a:r>
              <a:rPr lang="es-MX" dirty="0" err="1" smtClean="0"/>
              <a:t>ImputStream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() –</a:t>
            </a:r>
            <a:r>
              <a:rPr lang="es-MX" dirty="0"/>
              <a:t> Lee el próximo byte del flujo representado en un entero. Devuelve -1 si no quedan mas datos que leer. </a:t>
            </a:r>
            <a:r>
              <a:rPr lang="es-MX" b="1" dirty="0"/>
              <a:t> </a:t>
            </a:r>
            <a:endParaRPr lang="es-MX" dirty="0"/>
          </a:p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/>
              <a:t>byte[] b</a:t>
            </a:r>
            <a:r>
              <a:rPr lang="es-MX" b="1" dirty="0"/>
              <a:t>) –</a:t>
            </a:r>
            <a:r>
              <a:rPr lang="es-MX" dirty="0"/>
              <a:t> Lee un arreglo de bytes del flujo. </a:t>
            </a:r>
            <a:r>
              <a:rPr lang="es-MX" b="1" dirty="0"/>
              <a:t> </a:t>
            </a:r>
            <a:endParaRPr lang="es-MX" dirty="0"/>
          </a:p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/>
              <a:t>byte[] b, </a:t>
            </a:r>
            <a:r>
              <a:rPr lang="es-MX" i="1" dirty="0" err="1"/>
              <a:t>int</a:t>
            </a:r>
            <a:r>
              <a:rPr lang="es-MX" i="1" dirty="0"/>
              <a:t> off, </a:t>
            </a:r>
            <a:r>
              <a:rPr lang="es-MX" i="1" dirty="0" err="1"/>
              <a:t>int</a:t>
            </a:r>
            <a:r>
              <a:rPr lang="es-MX" i="1" dirty="0"/>
              <a:t> </a:t>
            </a:r>
            <a:r>
              <a:rPr lang="es-MX" i="1" dirty="0" err="1"/>
              <a:t>len</a:t>
            </a:r>
            <a:r>
              <a:rPr lang="es-MX" b="1" dirty="0"/>
              <a:t>) – </a:t>
            </a:r>
            <a:r>
              <a:rPr lang="es-MX" dirty="0"/>
              <a:t>Lee un arreglo de bytes del flujo, desde y hasta la posición </a:t>
            </a:r>
            <a:r>
              <a:rPr lang="es-MX" dirty="0" smtClean="0"/>
              <a:t>indicada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113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Lectura, Reader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() – </a:t>
            </a:r>
            <a:r>
              <a:rPr lang="es-MX" dirty="0"/>
              <a:t>Lee el próximo carácter del flujo representado en un entero. Devuelve -1 si no quedan mas datos que leer.</a:t>
            </a:r>
          </a:p>
          <a:p>
            <a:r>
              <a:rPr lang="es-MX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b="1" dirty="0"/>
              <a:t>) – </a:t>
            </a:r>
            <a:r>
              <a:rPr lang="es-MX" dirty="0"/>
              <a:t>Lee un arreglo de caracteres del flujo.</a:t>
            </a:r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b="1" dirty="0" err="1"/>
              <a:t>read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i="1" dirty="0"/>
              <a:t>, </a:t>
            </a:r>
            <a:r>
              <a:rPr lang="es-MX" i="1" dirty="0" err="1"/>
              <a:t>int</a:t>
            </a:r>
            <a:r>
              <a:rPr lang="es-MX" i="1" dirty="0"/>
              <a:t> off, </a:t>
            </a:r>
            <a:r>
              <a:rPr lang="es-MX" i="1" dirty="0" err="1"/>
              <a:t>int</a:t>
            </a:r>
            <a:r>
              <a:rPr lang="es-MX" i="1" dirty="0"/>
              <a:t> </a:t>
            </a:r>
            <a:r>
              <a:rPr lang="es-MX" i="1" dirty="0" err="1"/>
              <a:t>len</a:t>
            </a:r>
            <a:r>
              <a:rPr lang="es-MX" b="1" dirty="0"/>
              <a:t>) – </a:t>
            </a:r>
            <a:r>
              <a:rPr lang="es-MX" dirty="0"/>
              <a:t>Lee un arreglo de caracteres del flujo, desde y hasta la posición indicada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5122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Escritura, </a:t>
            </a:r>
            <a:r>
              <a:rPr lang="es-MX" dirty="0" err="1" smtClean="0"/>
              <a:t>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void</a:t>
            </a:r>
            <a:r>
              <a:rPr lang="es-MX" b="1" dirty="0" smtClean="0"/>
              <a:t> 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i="1" dirty="0" err="1"/>
              <a:t>int</a:t>
            </a:r>
            <a:r>
              <a:rPr lang="es-MX" i="1" dirty="0"/>
              <a:t> b</a:t>
            </a:r>
            <a:r>
              <a:rPr lang="es-MX" b="1" dirty="0"/>
              <a:t>) – </a:t>
            </a:r>
            <a:r>
              <a:rPr lang="es-MX" dirty="0"/>
              <a:t>Escribe un solo byte en el flujo.</a:t>
            </a:r>
          </a:p>
          <a:p>
            <a:r>
              <a:rPr lang="es-MX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i="1" dirty="0"/>
              <a:t>byte[] b</a:t>
            </a:r>
            <a:r>
              <a:rPr lang="es-MX" b="1" dirty="0"/>
              <a:t>) – </a:t>
            </a:r>
            <a:r>
              <a:rPr lang="es-MX" dirty="0"/>
              <a:t>Escribe un arreglo de bytes en el flujo.</a:t>
            </a:r>
          </a:p>
          <a:p>
            <a:r>
              <a:rPr lang="es-MX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i="1" dirty="0"/>
              <a:t>byte[] b, </a:t>
            </a:r>
            <a:r>
              <a:rPr lang="es-MX" i="1" dirty="0" err="1"/>
              <a:t>int</a:t>
            </a:r>
            <a:r>
              <a:rPr lang="es-MX" i="1" dirty="0"/>
              <a:t> off, </a:t>
            </a:r>
            <a:r>
              <a:rPr lang="es-MX" i="1" dirty="0" err="1"/>
              <a:t>int</a:t>
            </a:r>
            <a:r>
              <a:rPr lang="es-MX" i="1" dirty="0"/>
              <a:t> </a:t>
            </a:r>
            <a:r>
              <a:rPr lang="es-MX" i="1" dirty="0" err="1"/>
              <a:t>len</a:t>
            </a:r>
            <a:r>
              <a:rPr lang="es-MX" b="1" dirty="0"/>
              <a:t>) – </a:t>
            </a:r>
            <a:r>
              <a:rPr lang="es-MX" dirty="0"/>
              <a:t>Escribe una porción de un arreglo de bytes en el flujo.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248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Escritura, </a:t>
            </a:r>
            <a:r>
              <a:rPr lang="es-MX" dirty="0" err="1" smtClean="0"/>
              <a:t>Writer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void</a:t>
            </a:r>
            <a:r>
              <a:rPr lang="es-MX" b="1" i="1" dirty="0"/>
              <a:t> </a:t>
            </a:r>
            <a:r>
              <a:rPr lang="es-MX" b="1" i="1" dirty="0" err="1"/>
              <a:t>write</a:t>
            </a:r>
            <a:r>
              <a:rPr lang="es-MX" b="1" i="1" dirty="0"/>
              <a:t>(</a:t>
            </a:r>
            <a:r>
              <a:rPr lang="es-MX" i="1" dirty="0" err="1"/>
              <a:t>int</a:t>
            </a:r>
            <a:r>
              <a:rPr lang="es-MX" i="1" dirty="0"/>
              <a:t> c</a:t>
            </a:r>
            <a:r>
              <a:rPr lang="es-MX" b="1" i="1" dirty="0"/>
              <a:t>)</a:t>
            </a:r>
            <a:r>
              <a:rPr lang="es-MX" b="1" dirty="0"/>
              <a:t> – </a:t>
            </a:r>
            <a:r>
              <a:rPr lang="es-MX" dirty="0"/>
              <a:t>Escribe un solo carácter en el flujo.</a:t>
            </a:r>
          </a:p>
          <a:p>
            <a:r>
              <a:rPr lang="es-MX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b="1" dirty="0"/>
              <a:t>) – </a:t>
            </a:r>
            <a:r>
              <a:rPr lang="es-MX" dirty="0"/>
              <a:t>Escribe un arreglo de caracteres en el flujo.</a:t>
            </a:r>
          </a:p>
          <a:p>
            <a:r>
              <a:rPr lang="es-MX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write</a:t>
            </a:r>
            <a:r>
              <a:rPr lang="es-MX" b="1" dirty="0"/>
              <a:t>(</a:t>
            </a:r>
            <a:r>
              <a:rPr lang="es-MX" i="1" dirty="0" err="1"/>
              <a:t>char</a:t>
            </a:r>
            <a:r>
              <a:rPr lang="es-MX" i="1" dirty="0"/>
              <a:t>[] </a:t>
            </a:r>
            <a:r>
              <a:rPr lang="es-MX" i="1" dirty="0" err="1"/>
              <a:t>cbuf</a:t>
            </a:r>
            <a:r>
              <a:rPr lang="es-MX" i="1" dirty="0"/>
              <a:t>, </a:t>
            </a:r>
            <a:r>
              <a:rPr lang="es-MX" i="1" dirty="0" err="1"/>
              <a:t>int</a:t>
            </a:r>
            <a:r>
              <a:rPr lang="es-MX" i="1" dirty="0"/>
              <a:t> off, </a:t>
            </a:r>
            <a:r>
              <a:rPr lang="es-MX" i="1" dirty="0" err="1"/>
              <a:t>int</a:t>
            </a:r>
            <a:r>
              <a:rPr lang="es-MX" i="1" dirty="0"/>
              <a:t> </a:t>
            </a:r>
            <a:r>
              <a:rPr lang="es-MX" i="1" dirty="0" err="1"/>
              <a:t>len</a:t>
            </a:r>
            <a:r>
              <a:rPr lang="es-MX" b="1" dirty="0"/>
              <a:t>) – </a:t>
            </a:r>
            <a:r>
              <a:rPr lang="es-MX" dirty="0"/>
              <a:t>Escribe una porción de un arreglo de caracteres en el flujo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79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 y salida estándar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Clase </a:t>
            </a:r>
            <a:r>
              <a:rPr lang="es-MX" dirty="0" err="1" smtClean="0"/>
              <a:t>System</a:t>
            </a:r>
            <a:r>
              <a:rPr lang="es-MX" dirty="0" smtClean="0"/>
              <a:t> dentro de </a:t>
            </a:r>
            <a:r>
              <a:rPr lang="es-MX" dirty="0" err="1" smtClean="0"/>
              <a:t>java.lang</a:t>
            </a:r>
            <a:endParaRPr lang="es-MX" dirty="0" smtClean="0"/>
          </a:p>
          <a:p>
            <a:r>
              <a:rPr lang="es-MX" dirty="0" err="1"/>
              <a:t>InputStream</a:t>
            </a:r>
            <a:r>
              <a:rPr lang="es-MX" b="1" dirty="0"/>
              <a:t> in (</a:t>
            </a:r>
            <a:r>
              <a:rPr lang="es-MX" b="1" dirty="0" err="1"/>
              <a:t>InputStream</a:t>
            </a:r>
            <a:r>
              <a:rPr lang="es-MX" b="1" dirty="0"/>
              <a:t>)   – </a:t>
            </a:r>
            <a:r>
              <a:rPr lang="es-MX" dirty="0"/>
              <a:t>Flujo de entrada estándar. Típicamente corresponde al teclado.</a:t>
            </a:r>
          </a:p>
          <a:p>
            <a:r>
              <a:rPr lang="es-MX" dirty="0" err="1"/>
              <a:t>PrintStream</a:t>
            </a:r>
            <a:r>
              <a:rPr lang="es-MX" b="1" dirty="0"/>
              <a:t> </a:t>
            </a:r>
            <a:r>
              <a:rPr lang="es-MX" b="1" dirty="0" err="1"/>
              <a:t>out</a:t>
            </a:r>
            <a:r>
              <a:rPr lang="es-MX" b="1" dirty="0"/>
              <a:t> (</a:t>
            </a:r>
            <a:r>
              <a:rPr lang="es-MX" b="1" dirty="0" err="1"/>
              <a:t>OutputStream</a:t>
            </a:r>
            <a:r>
              <a:rPr lang="es-MX" b="1" dirty="0"/>
              <a:t>) – </a:t>
            </a:r>
            <a:r>
              <a:rPr lang="es-MX" dirty="0"/>
              <a:t>Flujo de salida estándar. Típicamente corresponde a la pantalla.</a:t>
            </a:r>
          </a:p>
          <a:p>
            <a:r>
              <a:rPr lang="es-MX" dirty="0" err="1"/>
              <a:t>PrintStream</a:t>
            </a:r>
            <a:r>
              <a:rPr lang="es-MX" b="1" dirty="0"/>
              <a:t> </a:t>
            </a:r>
            <a:r>
              <a:rPr lang="es-MX" b="1" dirty="0" err="1"/>
              <a:t>err</a:t>
            </a:r>
            <a:r>
              <a:rPr lang="es-MX" b="1" dirty="0"/>
              <a:t> (</a:t>
            </a:r>
            <a:r>
              <a:rPr lang="es-MX" b="1" dirty="0" err="1"/>
              <a:t>OutputStream</a:t>
            </a:r>
            <a:r>
              <a:rPr lang="es-MX" b="1" dirty="0"/>
              <a:t>) – </a:t>
            </a:r>
            <a:r>
              <a:rPr lang="es-MX" dirty="0"/>
              <a:t>Flujo de salida estándar de errores. Típicamente corresponde a la pantalla.</a:t>
            </a:r>
          </a:p>
          <a:p>
            <a:r>
              <a:rPr lang="es-MX" dirty="0" smtClean="0"/>
              <a:t>Pueden ser redirigidos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8663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680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Ejemplo, envío de mensajes.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908720"/>
            <a:ext cx="7344816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import java.net.*;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import java.io.*;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SHola</a:t>
            </a:r>
            <a:r>
              <a:rPr lang="en-US" sz="1400" dirty="0"/>
              <a:t> 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try{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ServerSocket</a:t>
            </a:r>
            <a:r>
              <a:rPr lang="en-US" sz="1400" dirty="0"/>
              <a:t> s = new </a:t>
            </a:r>
            <a:r>
              <a:rPr lang="en-US" sz="1400" dirty="0" err="1"/>
              <a:t>ServerSocket</a:t>
            </a:r>
            <a:r>
              <a:rPr lang="en-US" sz="1400" dirty="0"/>
              <a:t>(1234);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("Esperando cliente ...");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n-US" sz="1400" dirty="0"/>
              <a:t>for(;;){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Socket cl = </a:t>
            </a:r>
            <a:r>
              <a:rPr lang="en-US" sz="1400" dirty="0" err="1"/>
              <a:t>s.accept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s-MX" sz="1400" dirty="0" err="1"/>
              <a:t>System.out.println</a:t>
            </a:r>
            <a:r>
              <a:rPr lang="es-MX" sz="1400" dirty="0"/>
              <a:t>("Conexión establecida desde </a:t>
            </a:r>
            <a:r>
              <a:rPr lang="es-MX" sz="1400" dirty="0" smtClean="0"/>
              <a:t>"+  </a:t>
            </a:r>
            <a:r>
              <a:rPr lang="en-US" sz="1400" dirty="0" err="1"/>
              <a:t>cl.getInetAddress</a:t>
            </a:r>
            <a:r>
              <a:rPr lang="en-US" sz="1400" dirty="0"/>
              <a:t>()+":"+</a:t>
            </a:r>
            <a:r>
              <a:rPr lang="en-US" sz="1400" dirty="0" err="1"/>
              <a:t>cl.getPort</a:t>
            </a:r>
            <a:r>
              <a:rPr lang="en-US" sz="1400" dirty="0"/>
              <a:t>());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String </a:t>
            </a:r>
            <a:r>
              <a:rPr lang="en-US" sz="1400" dirty="0" err="1"/>
              <a:t>mensaje</a:t>
            </a:r>
            <a:r>
              <a:rPr lang="en-US" sz="1400" dirty="0"/>
              <a:t> ="</a:t>
            </a:r>
            <a:r>
              <a:rPr lang="en-US" sz="1400" dirty="0" err="1"/>
              <a:t>Hola</a:t>
            </a:r>
            <a:r>
              <a:rPr lang="en-US" sz="1400" dirty="0"/>
              <a:t> </a:t>
            </a:r>
            <a:r>
              <a:rPr lang="en-US" sz="1400" dirty="0" err="1"/>
              <a:t>mundo</a:t>
            </a:r>
            <a:r>
              <a:rPr lang="en-US" sz="1400" dirty="0"/>
              <a:t>";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PrintWriter</a:t>
            </a:r>
            <a:r>
              <a:rPr lang="en-US" sz="1400" dirty="0"/>
              <a:t> pw = new </a:t>
            </a:r>
            <a:r>
              <a:rPr lang="en-US" sz="1400" dirty="0" err="1"/>
              <a:t>PrintWriter</a:t>
            </a:r>
            <a:r>
              <a:rPr lang="en-US" sz="1400" dirty="0"/>
              <a:t>(new </a:t>
            </a:r>
            <a:r>
              <a:rPr lang="en-US" sz="1400" dirty="0" err="1"/>
              <a:t>OutputStreamWriter</a:t>
            </a:r>
            <a:r>
              <a:rPr lang="en-US" sz="1400" dirty="0"/>
              <a:t>(</a:t>
            </a:r>
            <a:r>
              <a:rPr lang="en-US" sz="1400" dirty="0" err="1"/>
              <a:t>cl.getOutputStream</a:t>
            </a:r>
            <a:r>
              <a:rPr lang="en-US" sz="1400" dirty="0"/>
              <a:t>()));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s-MX" sz="1400" dirty="0" err="1"/>
              <a:t>pw.println</a:t>
            </a:r>
            <a:r>
              <a:rPr lang="es-MX" sz="1400" dirty="0"/>
              <a:t>(mensaje);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pw.flush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n-US" sz="1400" dirty="0" err="1"/>
              <a:t>pw.close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cl.close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}//for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}catch(Exception e){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}//catch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}//main</a:t>
            </a:r>
            <a:endParaRPr lang="es-MX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675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diablos es un socket?</a:t>
            </a:r>
            <a:endParaRPr lang="es-MX" dirty="0"/>
          </a:p>
        </p:txBody>
      </p:sp>
      <p:pic>
        <p:nvPicPr>
          <p:cNvPr id="1027" name="Picture 3" descr="C:\Users\escom\Desktop\í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1704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scom\Desktop\índic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06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scom\Desktop\índic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35022"/>
            <a:ext cx="19812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scom\Desktop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258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8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Ejemplo, envío de mensajes. Cliente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692696"/>
            <a:ext cx="756084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import java.net.*;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import java.io.*;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Cliente</a:t>
            </a:r>
            <a:r>
              <a:rPr lang="en-US" sz="1400" dirty="0"/>
              <a:t> 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try{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BufferedReader</a:t>
            </a:r>
            <a:r>
              <a:rPr lang="en-US" sz="1400" dirty="0"/>
              <a:t> br1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InputStreamReader</a:t>
            </a:r>
            <a:r>
              <a:rPr lang="en-US" sz="1400" dirty="0"/>
              <a:t>(System.in));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s-MX" sz="1400" dirty="0" err="1"/>
              <a:t>System.out.printf</a:t>
            </a:r>
            <a:r>
              <a:rPr lang="es-MX" sz="1400" dirty="0"/>
              <a:t>("Escriba la dirección del servidor: 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n-US" sz="1400" dirty="0"/>
              <a:t>String host = br1.readLine();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System.out.printf</a:t>
            </a:r>
            <a:r>
              <a:rPr lang="en-US" sz="1400" dirty="0"/>
              <a:t>("\n\</a:t>
            </a:r>
            <a:r>
              <a:rPr lang="en-US" sz="1400" dirty="0" err="1"/>
              <a:t>nEscriba</a:t>
            </a:r>
            <a:r>
              <a:rPr lang="en-US" sz="1400" dirty="0"/>
              <a:t> el </a:t>
            </a:r>
            <a:r>
              <a:rPr lang="en-US" sz="1400" dirty="0" err="1"/>
              <a:t>puerto</a:t>
            </a:r>
            <a:r>
              <a:rPr lang="en-US" sz="1400" dirty="0"/>
              <a:t>:");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pto</a:t>
            </a:r>
            <a:r>
              <a:rPr lang="en-US" sz="1400" dirty="0"/>
              <a:t> = </a:t>
            </a:r>
            <a:r>
              <a:rPr lang="en-US" sz="1400" dirty="0" err="1"/>
              <a:t>Integer.parseInt</a:t>
            </a:r>
            <a:r>
              <a:rPr lang="en-US" sz="1400" dirty="0"/>
              <a:t>(br1.readLine());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Socket cl = new Socket(</a:t>
            </a:r>
            <a:r>
              <a:rPr lang="en-US" sz="1400" dirty="0" err="1"/>
              <a:t>host,pto</a:t>
            </a:r>
            <a:r>
              <a:rPr lang="en-US" sz="1400" dirty="0"/>
              <a:t>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BufferedReader</a:t>
            </a:r>
            <a:r>
              <a:rPr lang="en-US" sz="1400" dirty="0"/>
              <a:t> br2 = new </a:t>
            </a:r>
            <a:r>
              <a:rPr lang="en-US" sz="1400" dirty="0" err="1" smtClean="0"/>
              <a:t>BufferedReader</a:t>
            </a:r>
            <a:r>
              <a:rPr lang="en-US" sz="1400" dirty="0" smtClean="0"/>
              <a:t>(new </a:t>
            </a:r>
            <a:r>
              <a:rPr lang="en-US" sz="1400" dirty="0" err="1" smtClean="0"/>
              <a:t>InputStreamReader</a:t>
            </a:r>
            <a:r>
              <a:rPr lang="en-US" sz="1400" dirty="0" smtClean="0"/>
              <a:t>(</a:t>
            </a:r>
            <a:r>
              <a:rPr lang="en-US" sz="1400" dirty="0" err="1" smtClean="0"/>
              <a:t>cl.getInputStream</a:t>
            </a:r>
            <a:r>
              <a:rPr lang="en-US" sz="1400" dirty="0"/>
              <a:t>()));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s-MX" sz="1400" dirty="0" err="1"/>
              <a:t>String</a:t>
            </a:r>
            <a:r>
              <a:rPr lang="es-MX" sz="1400" dirty="0"/>
              <a:t> mensaje = br2.readLine();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("Recibimos un mensaje desde el servidor");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System.out.println</a:t>
            </a:r>
            <a:r>
              <a:rPr lang="es-MX" sz="1400" dirty="0"/>
              <a:t>("Mensaje:"+mensaje);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n-US" sz="1400" dirty="0"/>
              <a:t>br1.close();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br2.close();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cl.close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}catch(Exception e){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  <a:endParaRPr lang="es-MX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s-MX" sz="1400" dirty="0"/>
              <a:t>}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57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envío de archivos, cliente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</a:t>
            </a:r>
            <a:r>
              <a:rPr lang="es-MX" sz="1400" dirty="0" err="1"/>
              <a:t>javax.swing.JFileChooser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java.net.*;</a:t>
            </a:r>
          </a:p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java.io</a:t>
            </a:r>
            <a:r>
              <a:rPr lang="es-MX" sz="1400" dirty="0" smtClean="0"/>
              <a:t>.*;</a:t>
            </a:r>
            <a:endParaRPr lang="es-MX" sz="1400" dirty="0"/>
          </a:p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ClienteArchivo</a:t>
            </a:r>
            <a:r>
              <a:rPr lang="es-MX" sz="1400" dirty="0"/>
              <a:t> {</a:t>
            </a:r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try{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BufferedReader</a:t>
            </a:r>
            <a:r>
              <a:rPr lang="es-MX" sz="1400" dirty="0"/>
              <a:t> </a:t>
            </a:r>
            <a:r>
              <a:rPr lang="es-MX" sz="1400" dirty="0" err="1"/>
              <a:t>br</a:t>
            </a:r>
            <a:r>
              <a:rPr lang="es-MX" sz="1400" dirty="0"/>
              <a:t> = new </a:t>
            </a:r>
            <a:r>
              <a:rPr lang="es-MX" sz="1400" dirty="0" err="1"/>
              <a:t>BufferedReader</a:t>
            </a:r>
            <a:r>
              <a:rPr lang="es-MX" sz="1400" dirty="0"/>
              <a:t>(new </a:t>
            </a:r>
            <a:r>
              <a:rPr lang="es-MX" sz="1400" dirty="0" err="1"/>
              <a:t>InputStreamReader</a:t>
            </a:r>
            <a:r>
              <a:rPr lang="es-MX" sz="1400" dirty="0"/>
              <a:t>(System.in));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System.out.printf</a:t>
            </a:r>
            <a:r>
              <a:rPr lang="es-MX" sz="1400" dirty="0"/>
              <a:t>("Escriba la dirección del servidor:");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String</a:t>
            </a:r>
            <a:r>
              <a:rPr lang="es-MX" sz="1400" dirty="0"/>
              <a:t> host = </a:t>
            </a:r>
            <a:r>
              <a:rPr lang="es-MX" sz="1400" dirty="0" err="1"/>
              <a:t>br.readLine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System.out.printf</a:t>
            </a:r>
            <a:r>
              <a:rPr lang="es-MX" sz="1400" dirty="0"/>
              <a:t>("\n\</a:t>
            </a:r>
            <a:r>
              <a:rPr lang="es-MX" sz="1400" dirty="0" err="1"/>
              <a:t>nEscriba</a:t>
            </a:r>
            <a:r>
              <a:rPr lang="es-MX" sz="1400" dirty="0"/>
              <a:t> el puerto:");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pto</a:t>
            </a:r>
            <a:r>
              <a:rPr lang="es-MX" sz="1400" dirty="0"/>
              <a:t> = </a:t>
            </a:r>
            <a:r>
              <a:rPr lang="es-MX" sz="1400" dirty="0" err="1"/>
              <a:t>Integer.parseInt</a:t>
            </a:r>
            <a:r>
              <a:rPr lang="es-MX" sz="1400" dirty="0"/>
              <a:t>(</a:t>
            </a:r>
            <a:r>
              <a:rPr lang="es-MX" sz="1400" dirty="0" err="1"/>
              <a:t>br.readLine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Socket cl = new Socket(host, </a:t>
            </a:r>
            <a:r>
              <a:rPr lang="es-MX" sz="1400" dirty="0" err="1"/>
              <a:t>pto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JFileChooser</a:t>
            </a:r>
            <a:r>
              <a:rPr lang="es-MX" sz="1400" dirty="0"/>
              <a:t> </a:t>
            </a:r>
            <a:r>
              <a:rPr lang="es-MX" sz="1400" dirty="0" err="1"/>
              <a:t>jf</a:t>
            </a:r>
            <a:r>
              <a:rPr lang="es-MX" sz="1400" dirty="0"/>
              <a:t> = new </a:t>
            </a:r>
            <a:r>
              <a:rPr lang="es-MX" sz="1400" dirty="0" err="1"/>
              <a:t>JFileChooser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int</a:t>
            </a:r>
            <a:r>
              <a:rPr lang="es-MX" sz="1400" dirty="0"/>
              <a:t> r = </a:t>
            </a:r>
            <a:r>
              <a:rPr lang="es-MX" sz="1400" dirty="0" err="1"/>
              <a:t>jf.showOpenDialog</a:t>
            </a:r>
            <a:r>
              <a:rPr lang="es-MX" sz="1400" dirty="0"/>
              <a:t>(</a:t>
            </a:r>
            <a:r>
              <a:rPr lang="es-MX" sz="1400" dirty="0" err="1"/>
              <a:t>null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if</a:t>
            </a:r>
            <a:r>
              <a:rPr lang="es-MX" sz="1400" dirty="0"/>
              <a:t> (r==</a:t>
            </a:r>
            <a:r>
              <a:rPr lang="es-MX" sz="1400" dirty="0" err="1"/>
              <a:t>JFileChooser.APPROVE_OPTION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        File f = </a:t>
            </a:r>
            <a:r>
              <a:rPr lang="es-MX" sz="1400" dirty="0" err="1"/>
              <a:t>jf.getSelectedFile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String</a:t>
            </a:r>
            <a:r>
              <a:rPr lang="es-MX" sz="1400" dirty="0"/>
              <a:t> archivo = </a:t>
            </a:r>
            <a:r>
              <a:rPr lang="es-MX" sz="1400" dirty="0" err="1"/>
              <a:t>f.getAbsolutePath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String</a:t>
            </a:r>
            <a:r>
              <a:rPr lang="es-MX" sz="1400" dirty="0"/>
              <a:t> nombre = </a:t>
            </a:r>
            <a:r>
              <a:rPr lang="es-MX" sz="1400" dirty="0" err="1"/>
              <a:t>f.getName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long</a:t>
            </a:r>
            <a:r>
              <a:rPr lang="es-MX" sz="1400" dirty="0"/>
              <a:t> </a:t>
            </a:r>
            <a:r>
              <a:rPr lang="es-MX" sz="1400" dirty="0" err="1"/>
              <a:t>tam</a:t>
            </a:r>
            <a:r>
              <a:rPr lang="es-MX" sz="1400" dirty="0"/>
              <a:t> = </a:t>
            </a:r>
            <a:r>
              <a:rPr lang="es-MX" sz="1400" dirty="0" err="1"/>
              <a:t>f.length</a:t>
            </a:r>
            <a:r>
              <a:rPr lang="es-MX" sz="1400" dirty="0" smtClean="0"/>
              <a:t>();</a:t>
            </a:r>
          </a:p>
          <a:p>
            <a:pPr marL="0" indent="0">
              <a:buNone/>
            </a:pPr>
            <a:r>
              <a:rPr lang="es-MX" sz="1400" dirty="0" smtClean="0"/>
              <a:t>               </a:t>
            </a:r>
            <a:r>
              <a:rPr lang="es-MX" sz="1400" dirty="0" err="1"/>
              <a:t>DataOutputStream</a:t>
            </a:r>
            <a:r>
              <a:rPr lang="es-MX" sz="1400" dirty="0"/>
              <a:t> dos = new </a:t>
            </a:r>
            <a:r>
              <a:rPr lang="es-MX" sz="1400" dirty="0" err="1"/>
              <a:t>DataOutputStream</a:t>
            </a:r>
            <a:r>
              <a:rPr lang="es-MX" sz="1400" dirty="0"/>
              <a:t>(</a:t>
            </a:r>
            <a:r>
              <a:rPr lang="es-MX" sz="1400" dirty="0" err="1"/>
              <a:t>cl.getOutputStream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DataInputStream</a:t>
            </a:r>
            <a:r>
              <a:rPr lang="es-MX" sz="1400" dirty="0"/>
              <a:t> </a:t>
            </a:r>
            <a:r>
              <a:rPr lang="es-MX" sz="1400" dirty="0" err="1"/>
              <a:t>dis</a:t>
            </a:r>
            <a:r>
              <a:rPr lang="es-MX" sz="1400" dirty="0"/>
              <a:t> = new </a:t>
            </a:r>
            <a:r>
              <a:rPr lang="es-MX" sz="1400" dirty="0" err="1"/>
              <a:t>DataInputStream</a:t>
            </a:r>
            <a:r>
              <a:rPr lang="es-MX" sz="1400" dirty="0"/>
              <a:t>(new </a:t>
            </a:r>
            <a:r>
              <a:rPr lang="es-MX" sz="1400" dirty="0" err="1"/>
              <a:t>FileInputStream</a:t>
            </a:r>
            <a:r>
              <a:rPr lang="es-MX" sz="1400" dirty="0"/>
              <a:t>(archivo));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dos.writeUTF</a:t>
            </a:r>
            <a:r>
              <a:rPr lang="es-MX" sz="1400" dirty="0"/>
              <a:t>(nombre);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71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6808"/>
            <a:ext cx="864096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envío de archivos, cliente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/>
              <a:t> </a:t>
            </a:r>
            <a:r>
              <a:rPr lang="es-MX" sz="1400" dirty="0" smtClean="0"/>
              <a:t>               </a:t>
            </a:r>
            <a:r>
              <a:rPr lang="es-MX" sz="1400" dirty="0" err="1" smtClean="0"/>
              <a:t>dos.writeLong</a:t>
            </a:r>
            <a:r>
              <a:rPr lang="es-MX" sz="1400" dirty="0" smtClean="0"/>
              <a:t>(</a:t>
            </a:r>
            <a:r>
              <a:rPr lang="es-MX" sz="1400" dirty="0" err="1" smtClean="0"/>
              <a:t>tam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byte[] b = new byte[1024];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long</a:t>
            </a:r>
            <a:r>
              <a:rPr lang="es-MX" sz="1400" dirty="0"/>
              <a:t> enviados = 0;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int</a:t>
            </a:r>
            <a:r>
              <a:rPr lang="es-MX" sz="1400" dirty="0"/>
              <a:t> porcentaje, n;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while</a:t>
            </a:r>
            <a:r>
              <a:rPr lang="es-MX" sz="1400" dirty="0" smtClean="0"/>
              <a:t> </a:t>
            </a:r>
            <a:r>
              <a:rPr lang="es-MX" sz="1400" dirty="0"/>
              <a:t>(enviados &lt; </a:t>
            </a:r>
            <a:r>
              <a:rPr lang="es-MX" sz="1400" dirty="0" err="1"/>
              <a:t>tam</a:t>
            </a:r>
            <a:r>
              <a:rPr lang="es-MX" sz="1400" dirty="0"/>
              <a:t>){</a:t>
            </a:r>
          </a:p>
          <a:p>
            <a:pPr marL="0" indent="0">
              <a:buNone/>
            </a:pPr>
            <a:r>
              <a:rPr lang="es-MX" sz="1400" dirty="0"/>
              <a:t>                    n = </a:t>
            </a:r>
            <a:r>
              <a:rPr lang="es-MX" sz="1400" dirty="0" err="1"/>
              <a:t>dis.read</a:t>
            </a:r>
            <a:r>
              <a:rPr lang="es-MX" sz="1400" dirty="0"/>
              <a:t>(b);</a:t>
            </a:r>
          </a:p>
          <a:p>
            <a:pPr marL="0" indent="0">
              <a:buNone/>
            </a:pPr>
            <a:r>
              <a:rPr lang="es-MX" sz="1400" dirty="0"/>
              <a:t>                    </a:t>
            </a:r>
            <a:r>
              <a:rPr lang="es-MX" sz="1400" dirty="0" err="1"/>
              <a:t>dos.write</a:t>
            </a:r>
            <a:r>
              <a:rPr lang="es-MX" sz="1400" dirty="0"/>
              <a:t>(b,0,n);</a:t>
            </a:r>
          </a:p>
          <a:p>
            <a:pPr marL="0" indent="0">
              <a:buNone/>
            </a:pPr>
            <a:r>
              <a:rPr lang="es-MX" sz="1400" dirty="0"/>
              <a:t>                    </a:t>
            </a:r>
            <a:r>
              <a:rPr lang="es-MX" sz="1400" dirty="0" err="1"/>
              <a:t>dos.flush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    enviados = </a:t>
            </a:r>
            <a:r>
              <a:rPr lang="es-MX" sz="1400" dirty="0" err="1"/>
              <a:t>enviados+n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/>
              <a:t>                    porcentaje = (</a:t>
            </a:r>
            <a:r>
              <a:rPr lang="es-MX" sz="1400" dirty="0" err="1"/>
              <a:t>int</a:t>
            </a:r>
            <a:r>
              <a:rPr lang="es-MX" sz="1400" dirty="0"/>
              <a:t>)(enviados*100/</a:t>
            </a:r>
            <a:r>
              <a:rPr lang="es-MX" sz="1400" dirty="0" err="1"/>
              <a:t>tam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                    </a:t>
            </a:r>
            <a:r>
              <a:rPr lang="es-MX" sz="1400" dirty="0" err="1"/>
              <a:t>System.out.print</a:t>
            </a:r>
            <a:r>
              <a:rPr lang="es-MX" sz="1400" dirty="0"/>
              <a:t>("Enviado: "+porcentaje+"%\r");</a:t>
            </a:r>
          </a:p>
          <a:p>
            <a:pPr marL="0" indent="0">
              <a:buNone/>
            </a:pPr>
            <a:r>
              <a:rPr lang="es-MX" sz="1400" dirty="0"/>
              <a:t>                }//</a:t>
            </a:r>
            <a:r>
              <a:rPr lang="es-MX" sz="1400" dirty="0" err="1"/>
              <a:t>While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System.out.print</a:t>
            </a:r>
            <a:r>
              <a:rPr lang="es-MX" sz="1400" dirty="0"/>
              <a:t>("\n\</a:t>
            </a:r>
            <a:r>
              <a:rPr lang="es-MX" sz="1400" dirty="0" err="1"/>
              <a:t>nArchivo</a:t>
            </a:r>
            <a:r>
              <a:rPr lang="es-MX" sz="1400" dirty="0"/>
              <a:t> enviado");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dos.close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dis.close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  <a:r>
              <a:rPr lang="es-MX" sz="1400" dirty="0" err="1"/>
              <a:t>cl.close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    }//</a:t>
            </a:r>
            <a:r>
              <a:rPr lang="es-MX" sz="1400" dirty="0" err="1"/>
              <a:t>if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    }catch(</a:t>
            </a:r>
            <a:r>
              <a:rPr lang="es-MX" sz="1400" dirty="0" err="1"/>
              <a:t>Exception</a:t>
            </a:r>
            <a:r>
              <a:rPr lang="es-MX" sz="1400" dirty="0"/>
              <a:t> e){</a:t>
            </a:r>
          </a:p>
          <a:p>
            <a:pPr marL="0" indent="0">
              <a:buNone/>
            </a:pPr>
            <a:r>
              <a:rPr lang="es-MX" sz="1400" dirty="0"/>
              <a:t>            </a:t>
            </a:r>
            <a:r>
              <a:rPr lang="es-MX" sz="1400" dirty="0" err="1"/>
              <a:t>e.printStackTrace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        }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78895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562074"/>
          </a:xfrm>
        </p:spPr>
        <p:txBody>
          <a:bodyPr>
            <a:noAutofit/>
          </a:bodyPr>
          <a:lstStyle/>
          <a:p>
            <a:r>
              <a:rPr lang="es-MX" sz="3600" dirty="0" smtClean="0"/>
              <a:t>Ejemplo: envío de archivos, servidor (1/2)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err="1"/>
              <a:t>import</a:t>
            </a:r>
            <a:r>
              <a:rPr lang="es-MX" sz="1600" dirty="0"/>
              <a:t> java.net.*;</a:t>
            </a:r>
          </a:p>
          <a:p>
            <a:pPr marL="0" indent="0">
              <a:buNone/>
            </a:pPr>
            <a:r>
              <a:rPr lang="es-MX" sz="1600" dirty="0" err="1"/>
              <a:t>import</a:t>
            </a:r>
            <a:r>
              <a:rPr lang="es-MX" sz="1600" dirty="0"/>
              <a:t> java.io.*;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ServidorArchivo</a:t>
            </a:r>
            <a:r>
              <a:rPr lang="es-MX" sz="1600" dirty="0"/>
              <a:t> {</a:t>
            </a:r>
          </a:p>
          <a:p>
            <a:pPr marL="0" indent="0">
              <a:buNone/>
            </a:pPr>
            <a:r>
              <a:rPr lang="es-MX" sz="1600" dirty="0"/>
              <a:t>   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static</a:t>
            </a:r>
            <a:r>
              <a:rPr lang="es-MX" sz="1600" dirty="0"/>
              <a:t> </a:t>
            </a:r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(</a:t>
            </a:r>
            <a:r>
              <a:rPr lang="es-MX" sz="1600" dirty="0" err="1"/>
              <a:t>String</a:t>
            </a:r>
            <a:r>
              <a:rPr lang="es-MX" sz="1600" dirty="0"/>
              <a:t>[] </a:t>
            </a:r>
            <a:r>
              <a:rPr lang="es-MX" sz="1600" dirty="0" err="1"/>
              <a:t>args</a:t>
            </a:r>
            <a:r>
              <a:rPr lang="es-MX" sz="1600" dirty="0"/>
              <a:t>){</a:t>
            </a:r>
          </a:p>
          <a:p>
            <a:pPr marL="0" indent="0">
              <a:buNone/>
            </a:pPr>
            <a:r>
              <a:rPr lang="es-MX" sz="1600" dirty="0"/>
              <a:t>        try{</a:t>
            </a:r>
          </a:p>
          <a:p>
            <a:pPr marL="0" indent="0">
              <a:buNone/>
            </a:pPr>
            <a:r>
              <a:rPr lang="es-MX" sz="1600" dirty="0"/>
              <a:t>            </a:t>
            </a:r>
            <a:r>
              <a:rPr lang="es-MX" sz="1600" dirty="0" err="1"/>
              <a:t>ServerSocket</a:t>
            </a:r>
            <a:r>
              <a:rPr lang="es-MX" sz="1600" dirty="0"/>
              <a:t> s = new </a:t>
            </a:r>
            <a:r>
              <a:rPr lang="es-MX" sz="1600" dirty="0" err="1"/>
              <a:t>ServerSocket</a:t>
            </a:r>
            <a:r>
              <a:rPr lang="es-MX" sz="1600" dirty="0"/>
              <a:t>(7000);</a:t>
            </a:r>
          </a:p>
          <a:p>
            <a:pPr marL="0" indent="0">
              <a:buNone/>
            </a:pPr>
            <a:r>
              <a:rPr lang="es-MX" sz="1600" dirty="0"/>
              <a:t>            </a:t>
            </a:r>
            <a:r>
              <a:rPr lang="es-MX" sz="1600" dirty="0" err="1"/>
              <a:t>for</a:t>
            </a:r>
            <a:r>
              <a:rPr lang="es-MX" sz="1600" dirty="0"/>
              <a:t>(;;){</a:t>
            </a:r>
          </a:p>
          <a:p>
            <a:pPr marL="0" indent="0">
              <a:buNone/>
            </a:pPr>
            <a:r>
              <a:rPr lang="es-MX" sz="1600" dirty="0"/>
              <a:t>                Socket cl = </a:t>
            </a:r>
            <a:r>
              <a:rPr lang="es-MX" sz="1600" dirty="0" err="1"/>
              <a:t>s.accept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System.out.println</a:t>
            </a:r>
            <a:r>
              <a:rPr lang="es-MX" sz="1600" dirty="0"/>
              <a:t>("Conexión establecida desde"+</a:t>
            </a:r>
            <a:r>
              <a:rPr lang="es-MX" sz="1600" dirty="0" err="1"/>
              <a:t>cl.getInetAddress</a:t>
            </a:r>
            <a:r>
              <a:rPr lang="es-MX" sz="1600" dirty="0"/>
              <a:t>()+":"+</a:t>
            </a:r>
            <a:r>
              <a:rPr lang="es-MX" sz="1600" dirty="0" err="1"/>
              <a:t>cl.getPort</a:t>
            </a:r>
            <a:r>
              <a:rPr lang="es-MX" sz="1600" dirty="0"/>
              <a:t>());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DataInputStream</a:t>
            </a:r>
            <a:r>
              <a:rPr lang="es-MX" sz="1600" dirty="0"/>
              <a:t> </a:t>
            </a:r>
            <a:r>
              <a:rPr lang="es-MX" sz="1600" dirty="0" err="1"/>
              <a:t>dis</a:t>
            </a:r>
            <a:r>
              <a:rPr lang="es-MX" sz="1600" dirty="0"/>
              <a:t> = new </a:t>
            </a:r>
            <a:r>
              <a:rPr lang="es-MX" sz="1600" dirty="0" err="1"/>
              <a:t>DataInputStream</a:t>
            </a:r>
            <a:r>
              <a:rPr lang="es-MX" sz="1600" dirty="0"/>
              <a:t>(</a:t>
            </a:r>
            <a:r>
              <a:rPr lang="es-MX" sz="1600" dirty="0" err="1"/>
              <a:t>cl.getInputStream</a:t>
            </a:r>
            <a:r>
              <a:rPr lang="es-MX" sz="1600" dirty="0"/>
              <a:t>());</a:t>
            </a:r>
          </a:p>
          <a:p>
            <a:pPr marL="0" indent="0">
              <a:buNone/>
            </a:pPr>
            <a:r>
              <a:rPr lang="es-MX" sz="1600" dirty="0"/>
              <a:t>                byte[] b = new byte[1024];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String</a:t>
            </a:r>
            <a:r>
              <a:rPr lang="es-MX" sz="1600" dirty="0"/>
              <a:t> nombre = </a:t>
            </a:r>
            <a:r>
              <a:rPr lang="es-MX" sz="1600" dirty="0" err="1"/>
              <a:t>dis.readUTF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System.out.println</a:t>
            </a:r>
            <a:r>
              <a:rPr lang="es-MX" sz="1600" dirty="0"/>
              <a:t>("Recibimos el archivo:"+nombre);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long</a:t>
            </a:r>
            <a:r>
              <a:rPr lang="es-MX" sz="1600" dirty="0"/>
              <a:t> </a:t>
            </a:r>
            <a:r>
              <a:rPr lang="es-MX" sz="1600" dirty="0" err="1"/>
              <a:t>tam</a:t>
            </a:r>
            <a:r>
              <a:rPr lang="es-MX" sz="1600" dirty="0"/>
              <a:t> = </a:t>
            </a:r>
            <a:r>
              <a:rPr lang="es-MX" sz="1600" dirty="0" err="1"/>
              <a:t>dis.readLong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DataOutputStream</a:t>
            </a:r>
            <a:r>
              <a:rPr lang="es-MX" sz="1600" dirty="0"/>
              <a:t> dos = new </a:t>
            </a:r>
            <a:r>
              <a:rPr lang="es-MX" sz="1600" dirty="0" err="1"/>
              <a:t>DataOutputStream</a:t>
            </a:r>
            <a:r>
              <a:rPr lang="es-MX" sz="1600" dirty="0"/>
              <a:t>(new </a:t>
            </a:r>
            <a:r>
              <a:rPr lang="es-MX" sz="1600" dirty="0" err="1"/>
              <a:t>FileOutputStream</a:t>
            </a:r>
            <a:r>
              <a:rPr lang="es-MX" sz="1600" dirty="0"/>
              <a:t>(nombre));</a:t>
            </a:r>
          </a:p>
          <a:p>
            <a:pPr marL="0" indent="0">
              <a:buNone/>
            </a:pPr>
            <a:r>
              <a:rPr lang="es-MX" sz="1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6718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562074"/>
          </a:xfrm>
        </p:spPr>
        <p:txBody>
          <a:bodyPr>
            <a:noAutofit/>
          </a:bodyPr>
          <a:lstStyle/>
          <a:p>
            <a:r>
              <a:rPr lang="es-MX" sz="3600" dirty="0" smtClean="0"/>
              <a:t>Ejemplo: envío de archivos, </a:t>
            </a:r>
            <a:r>
              <a:rPr lang="es-MX" sz="3600" smtClean="0"/>
              <a:t>servidor (2/2</a:t>
            </a:r>
            <a:r>
              <a:rPr lang="es-MX" sz="3600" dirty="0" smtClean="0"/>
              <a:t>)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smtClean="0"/>
              <a:t>                </a:t>
            </a:r>
            <a:r>
              <a:rPr lang="es-MX" sz="1600" dirty="0" err="1" smtClean="0"/>
              <a:t>long</a:t>
            </a:r>
            <a:r>
              <a:rPr lang="es-MX" sz="1600" dirty="0" smtClean="0"/>
              <a:t> </a:t>
            </a:r>
            <a:r>
              <a:rPr lang="es-MX" sz="1600" dirty="0"/>
              <a:t>recibidos=0;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int</a:t>
            </a:r>
            <a:r>
              <a:rPr lang="es-MX" sz="1600" dirty="0"/>
              <a:t> n, porcentaje;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while</a:t>
            </a:r>
            <a:r>
              <a:rPr lang="es-MX" sz="1600" dirty="0"/>
              <a:t>(recibidos &lt; </a:t>
            </a:r>
            <a:r>
              <a:rPr lang="es-MX" sz="1600" dirty="0" err="1"/>
              <a:t>tam</a:t>
            </a:r>
            <a:r>
              <a:rPr lang="es-MX" sz="1600" dirty="0"/>
              <a:t>){</a:t>
            </a:r>
          </a:p>
          <a:p>
            <a:pPr marL="0" indent="0">
              <a:buNone/>
            </a:pPr>
            <a:r>
              <a:rPr lang="es-MX" sz="1600" dirty="0"/>
              <a:t>                    n = </a:t>
            </a:r>
            <a:r>
              <a:rPr lang="es-MX" sz="1600" dirty="0" err="1"/>
              <a:t>dis.read</a:t>
            </a:r>
            <a:r>
              <a:rPr lang="es-MX" sz="1600" dirty="0"/>
              <a:t>(b);</a:t>
            </a:r>
          </a:p>
          <a:p>
            <a:pPr marL="0" indent="0">
              <a:buNone/>
            </a:pPr>
            <a:r>
              <a:rPr lang="es-MX" sz="1600" dirty="0"/>
              <a:t>                    </a:t>
            </a:r>
            <a:r>
              <a:rPr lang="es-MX" sz="1600" dirty="0" err="1"/>
              <a:t>dos.write</a:t>
            </a:r>
            <a:r>
              <a:rPr lang="es-MX" sz="1600" dirty="0"/>
              <a:t>(b,0,n);</a:t>
            </a:r>
          </a:p>
          <a:p>
            <a:pPr marL="0" indent="0">
              <a:buNone/>
            </a:pPr>
            <a:r>
              <a:rPr lang="es-MX" sz="1600" dirty="0"/>
              <a:t>                    </a:t>
            </a:r>
            <a:r>
              <a:rPr lang="es-MX" sz="1600" dirty="0" err="1"/>
              <a:t>dos.flush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    recibidos = recibidos + n;</a:t>
            </a:r>
          </a:p>
          <a:p>
            <a:pPr marL="0" indent="0">
              <a:buNone/>
            </a:pPr>
            <a:r>
              <a:rPr lang="es-MX" sz="1600" dirty="0"/>
              <a:t>                    porcentaje = (</a:t>
            </a:r>
            <a:r>
              <a:rPr lang="es-MX" sz="1600" dirty="0" err="1"/>
              <a:t>int</a:t>
            </a:r>
            <a:r>
              <a:rPr lang="es-MX" sz="1600" dirty="0"/>
              <a:t>)(recibidos*100/</a:t>
            </a:r>
            <a:r>
              <a:rPr lang="es-MX" sz="1600" dirty="0" err="1"/>
              <a:t>tam</a:t>
            </a:r>
            <a:r>
              <a:rPr lang="es-MX" sz="1600" dirty="0"/>
              <a:t>);</a:t>
            </a:r>
          </a:p>
          <a:p>
            <a:pPr marL="0" indent="0">
              <a:buNone/>
            </a:pPr>
            <a:r>
              <a:rPr lang="es-MX" sz="1600" dirty="0"/>
              <a:t>                    </a:t>
            </a:r>
            <a:r>
              <a:rPr lang="es-MX" sz="1600" dirty="0" err="1"/>
              <a:t>System.out.print</a:t>
            </a:r>
            <a:r>
              <a:rPr lang="es-MX" sz="1600" dirty="0"/>
              <a:t>("\n\</a:t>
            </a:r>
            <a:r>
              <a:rPr lang="es-MX" sz="1600" dirty="0" err="1"/>
              <a:t>nArchivo</a:t>
            </a:r>
            <a:r>
              <a:rPr lang="es-MX" sz="1600" dirty="0"/>
              <a:t> recibido.");</a:t>
            </a:r>
          </a:p>
          <a:p>
            <a:pPr marL="0" indent="0">
              <a:buNone/>
            </a:pPr>
            <a:r>
              <a:rPr lang="es-MX" sz="1600" dirty="0"/>
              <a:t>                }//</a:t>
            </a:r>
            <a:r>
              <a:rPr lang="es-MX" sz="1600" dirty="0" err="1"/>
              <a:t>While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dos.close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dis.close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    </a:t>
            </a:r>
            <a:r>
              <a:rPr lang="es-MX" sz="1600" dirty="0" err="1"/>
              <a:t>cl.close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    }</a:t>
            </a:r>
          </a:p>
          <a:p>
            <a:pPr marL="0" indent="0">
              <a:buNone/>
            </a:pPr>
            <a:r>
              <a:rPr lang="es-MX" sz="1600" dirty="0"/>
              <a:t>        }catch(</a:t>
            </a:r>
            <a:r>
              <a:rPr lang="es-MX" sz="1600" dirty="0" err="1"/>
              <a:t>Exception</a:t>
            </a:r>
            <a:r>
              <a:rPr lang="es-MX" sz="1600" dirty="0"/>
              <a:t> e){</a:t>
            </a:r>
          </a:p>
          <a:p>
            <a:pPr marL="0" indent="0">
              <a:buNone/>
            </a:pPr>
            <a:r>
              <a:rPr lang="es-MX" sz="1600" dirty="0"/>
              <a:t>                    </a:t>
            </a:r>
            <a:r>
              <a:rPr lang="es-MX" sz="1600" dirty="0" err="1"/>
              <a:t>e.printStackTrace</a:t>
            </a:r>
            <a:r>
              <a:rPr lang="es-MX" sz="1600" dirty="0"/>
              <a:t>();</a:t>
            </a:r>
          </a:p>
          <a:p>
            <a:pPr marL="0" indent="0">
              <a:buNone/>
            </a:pPr>
            <a:r>
              <a:rPr lang="es-MX" sz="1600" dirty="0"/>
              <a:t>        }//catch</a:t>
            </a:r>
          </a:p>
          <a:p>
            <a:pPr marL="0" indent="0">
              <a:buNone/>
            </a:pPr>
            <a:r>
              <a:rPr lang="es-MX" sz="1600" dirty="0"/>
              <a:t>    }</a:t>
            </a:r>
          </a:p>
          <a:p>
            <a:pPr marL="0" indent="0">
              <a:buNone/>
            </a:pPr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9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Sockets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socket es una abstracción</a:t>
            </a:r>
          </a:p>
          <a:p>
            <a:r>
              <a:rPr lang="es-MX" dirty="0" smtClean="0"/>
              <a:t>Sirve para enviar y recibir datos</a:t>
            </a:r>
          </a:p>
          <a:p>
            <a:r>
              <a:rPr lang="es-MX" dirty="0" smtClean="0"/>
              <a:t>Igual que una aplicación para leer o escribir datos de algún tipo de almacenamiento</a:t>
            </a:r>
          </a:p>
          <a:p>
            <a:r>
              <a:rPr lang="es-MX" dirty="0" smtClean="0"/>
              <a:t>Es una aplicación para enviar o recibir datos a través de la red.</a:t>
            </a:r>
          </a:p>
          <a:p>
            <a:r>
              <a:rPr lang="es-MX" dirty="0" smtClean="0"/>
              <a:t>La información escrita en un socket se puede leer en otra máquina a la que esté conectada.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48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Diferentes tipos de sockets corresponden a diferentes tipos de protocolos.</a:t>
            </a:r>
          </a:p>
          <a:p>
            <a:r>
              <a:rPr lang="es-MX" dirty="0" smtClean="0"/>
              <a:t>Solo trabajaremos con sockets de TCP/IP</a:t>
            </a:r>
          </a:p>
          <a:p>
            <a:r>
              <a:rPr lang="es-MX" dirty="0" smtClean="0"/>
              <a:t>Sockets de flujo representan el extremos de una conexión TCP</a:t>
            </a:r>
          </a:p>
          <a:p>
            <a:r>
              <a:rPr lang="es-MX" dirty="0" smtClean="0"/>
              <a:t>Sockets de datagrama son un servicio de mejor esfuerzo para el envió individual de datos.</a:t>
            </a:r>
          </a:p>
          <a:p>
            <a:r>
              <a:rPr lang="es-MX" dirty="0"/>
              <a:t>Un socket TCP/IP se identifica con un número de puerto y una dirección </a:t>
            </a:r>
            <a:r>
              <a:rPr lang="es-MX" dirty="0" smtClean="0"/>
              <a:t>IP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09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Relación lógica entre aplicaciones sockets, protocolos y puertos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432118" cy="358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cliente-servidor</a:t>
            </a:r>
            <a:endParaRPr lang="es-MX" dirty="0"/>
          </a:p>
        </p:txBody>
      </p:sp>
      <p:pic>
        <p:nvPicPr>
          <p:cNvPr id="3074" name="Picture 2" descr="C:\Users\escom\Desktop\16791_orde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382713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7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cliente-servidor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términos de cliente y servidor se refieren a los roles que realizan</a:t>
            </a:r>
          </a:p>
          <a:p>
            <a:r>
              <a:rPr lang="es-MX" dirty="0" smtClean="0"/>
              <a:t>El cliente inicia la comunicación</a:t>
            </a:r>
          </a:p>
          <a:p>
            <a:r>
              <a:rPr lang="es-MX" dirty="0" smtClean="0"/>
              <a:t>El servidor espera pasivamente y responde a la llamada del cliente.</a:t>
            </a:r>
          </a:p>
          <a:p>
            <a:r>
              <a:rPr lang="es-MX" dirty="0" smtClean="0"/>
              <a:t>Juntos conforman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0990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cliente-servidor</a:t>
            </a:r>
            <a:endParaRPr lang="es-MX" dirty="0"/>
          </a:p>
        </p:txBody>
      </p:sp>
      <p:pic>
        <p:nvPicPr>
          <p:cNvPr id="4099" name="Picture 3" descr="C:\Users\escom\Desktop\figura22_diagrama_cliente_servi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977610" cy="24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642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1290</Words>
  <Application>Microsoft Office PowerPoint</Application>
  <PresentationFormat>Presentación en pantalla (4:3)</PresentationFormat>
  <Paragraphs>242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Aplicaciones para comunicación en red</vt:lpstr>
      <vt:lpstr>Presentación de PowerPoint</vt:lpstr>
      <vt:lpstr>¿Qué diablos es un socket?</vt:lpstr>
      <vt:lpstr>Sockets </vt:lpstr>
      <vt:lpstr>Sockets</vt:lpstr>
      <vt:lpstr>Relación lógica entre aplicaciones sockets, protocolos y puertos</vt:lpstr>
      <vt:lpstr>Modelo cliente-servidor</vt:lpstr>
      <vt:lpstr>Modelo cliente-servidor</vt:lpstr>
      <vt:lpstr>Modelo cliente-servidor</vt:lpstr>
      <vt:lpstr>API de sockets</vt:lpstr>
      <vt:lpstr>Sockets API</vt:lpstr>
      <vt:lpstr>Diagrama de flujo</vt:lpstr>
      <vt:lpstr>API java</vt:lpstr>
      <vt:lpstr>Ejemplo</vt:lpstr>
      <vt:lpstr>Socket() y Bind()</vt:lpstr>
      <vt:lpstr>Constructores Socket()</vt:lpstr>
      <vt:lpstr>Constructores de ServerSocket()</vt:lpstr>
      <vt:lpstr>Flujos en java</vt:lpstr>
      <vt:lpstr>Flujos en java</vt:lpstr>
      <vt:lpstr>Flujos binarios</vt:lpstr>
      <vt:lpstr>Flujos de caracteres</vt:lpstr>
      <vt:lpstr>Diagrama de clases principales</vt:lpstr>
      <vt:lpstr>Lectura y escritura</vt:lpstr>
      <vt:lpstr>Lectura, ImputStream</vt:lpstr>
      <vt:lpstr>Lectura, Reader</vt:lpstr>
      <vt:lpstr>Escritura, OutputStream</vt:lpstr>
      <vt:lpstr>Escritura, Writer</vt:lpstr>
      <vt:lpstr>Entrada y salida estándar</vt:lpstr>
      <vt:lpstr>Ejemplo, envío de mensajes. Servidor</vt:lpstr>
      <vt:lpstr>Ejemplo, envío de mensajes. Cliente</vt:lpstr>
      <vt:lpstr>Ejemplo: envío de archivos, cliente (1/2)</vt:lpstr>
      <vt:lpstr>Ejemplo: envío de archivos, cliente (2/2)</vt:lpstr>
      <vt:lpstr>Ejemplo: envío de archivos, servidor (1/2)</vt:lpstr>
      <vt:lpstr>Ejemplo: envío de archivos, servidor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comunicación en red</dc:title>
  <dc:creator>escom</dc:creator>
  <cp:lastModifiedBy>escom</cp:lastModifiedBy>
  <cp:revision>21</cp:revision>
  <dcterms:created xsi:type="dcterms:W3CDTF">2016-02-10T18:39:47Z</dcterms:created>
  <dcterms:modified xsi:type="dcterms:W3CDTF">2016-02-23T20:21:31Z</dcterms:modified>
</cp:coreProperties>
</file>