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Sincronia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93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 nivel de variable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Solo se usa para visibilidad</a:t>
            </a:r>
          </a:p>
          <a:p>
            <a:r>
              <a:rPr lang="es-MX" dirty="0" smtClean="0"/>
              <a:t>Es decir que cuando se consulta te asegura tener el valor mas actualizado</a:t>
            </a:r>
          </a:p>
          <a:p>
            <a:r>
              <a:rPr lang="es-MX" dirty="0" smtClean="0"/>
              <a:t>No protege por que mas de un hilo modifique su valor en un momento determinado.</a:t>
            </a:r>
          </a:p>
          <a:p>
            <a:r>
              <a:rPr lang="es-MX" dirty="0" smtClean="0"/>
              <a:t>Solo se debe de agregar una de las siguientes palabras reservadas:</a:t>
            </a:r>
          </a:p>
          <a:p>
            <a:pPr lvl="1"/>
            <a:r>
              <a:rPr lang="es-MX" dirty="0" err="1" smtClean="0"/>
              <a:t>volatile</a:t>
            </a:r>
            <a:r>
              <a:rPr lang="es-MX" dirty="0" smtClean="0"/>
              <a:t>, para variables que cambian en el tiempo</a:t>
            </a:r>
          </a:p>
          <a:p>
            <a:pPr lvl="1"/>
            <a:r>
              <a:rPr lang="es-MX" dirty="0" smtClean="0"/>
              <a:t>final, para variables que se mantienen constantes</a:t>
            </a:r>
          </a:p>
        </p:txBody>
      </p:sp>
    </p:spTree>
    <p:extLst>
      <p:ext uri="{BB962C8B-B14F-4D97-AF65-F5344CB8AC3E}">
        <p14:creationId xmlns:p14="http://schemas.microsoft.com/office/powerpoint/2010/main" val="305827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Mutex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Algoritmo de exclusión mutua (</a:t>
            </a:r>
            <a:r>
              <a:rPr lang="es-MX" dirty="0" err="1" smtClean="0"/>
              <a:t>Mutex</a:t>
            </a:r>
            <a:r>
              <a:rPr lang="es-MX" dirty="0" smtClean="0"/>
              <a:t> en ingles)</a:t>
            </a:r>
          </a:p>
          <a:p>
            <a:r>
              <a:rPr lang="es-MX" dirty="0" smtClean="0"/>
              <a:t>La técnica consiste en deshabilitar las interrupciones mientras se ejecuta la sección crítica</a:t>
            </a:r>
          </a:p>
          <a:p>
            <a:r>
              <a:rPr lang="es-MX" dirty="0" smtClean="0"/>
              <a:t>Consiste en implementar la interfaz </a:t>
            </a:r>
            <a:r>
              <a:rPr lang="es-MX" i="1" dirty="0" err="1" smtClean="0"/>
              <a:t>lock</a:t>
            </a:r>
            <a:r>
              <a:rPr lang="es-MX" dirty="0" smtClean="0"/>
              <a:t> contenida en </a:t>
            </a:r>
            <a:r>
              <a:rPr lang="es-MX" dirty="0" err="1" smtClean="0"/>
              <a:t>java.util.concurrent.locks.lock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186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Interfaz </a:t>
            </a:r>
            <a:r>
              <a:rPr lang="es-MX" dirty="0" err="1" smtClean="0"/>
              <a:t>lock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lock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condition</a:t>
            </a:r>
            <a:r>
              <a:rPr lang="es-MX" dirty="0" smtClean="0"/>
              <a:t> </a:t>
            </a:r>
            <a:r>
              <a:rPr lang="es-MX" dirty="0" err="1" smtClean="0"/>
              <a:t>newCondition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/>
              <a:t>b</a:t>
            </a:r>
            <a:r>
              <a:rPr lang="es-MX" dirty="0" err="1" smtClean="0"/>
              <a:t>oolean</a:t>
            </a:r>
            <a:r>
              <a:rPr lang="es-MX" dirty="0" smtClean="0"/>
              <a:t> </a:t>
            </a:r>
            <a:r>
              <a:rPr lang="es-MX" dirty="0" err="1" smtClean="0"/>
              <a:t>tryLock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/>
              <a:t>b</a:t>
            </a:r>
            <a:r>
              <a:rPr lang="es-MX" dirty="0" err="1" smtClean="0"/>
              <a:t>oolean</a:t>
            </a:r>
            <a:r>
              <a:rPr lang="es-MX" dirty="0" smtClean="0"/>
              <a:t>  </a:t>
            </a:r>
            <a:r>
              <a:rPr lang="es-MX" dirty="0" err="1" smtClean="0"/>
              <a:t>tryLock</a:t>
            </a:r>
            <a:r>
              <a:rPr lang="es-MX" dirty="0" smtClean="0"/>
              <a:t>(</a:t>
            </a:r>
            <a:r>
              <a:rPr lang="es-MX" dirty="0" err="1" smtClean="0"/>
              <a:t>long</a:t>
            </a:r>
            <a:r>
              <a:rPr lang="es-MX" dirty="0" smtClean="0"/>
              <a:t> time, </a:t>
            </a:r>
            <a:r>
              <a:rPr lang="es-MX" dirty="0" err="1" smtClean="0"/>
              <a:t>TimeUnit</a:t>
            </a:r>
            <a:r>
              <a:rPr lang="es-MX" dirty="0" smtClean="0"/>
              <a:t> </a:t>
            </a:r>
            <a:r>
              <a:rPr lang="es-MX" dirty="0" err="1" smtClean="0"/>
              <a:t>unit</a:t>
            </a:r>
            <a:r>
              <a:rPr lang="es-MX" dirty="0"/>
              <a:t>)</a:t>
            </a:r>
            <a:r>
              <a:rPr lang="es-MX" dirty="0" smtClean="0"/>
              <a:t> 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oid</a:t>
            </a:r>
            <a:r>
              <a:rPr lang="es-MX" dirty="0" smtClean="0"/>
              <a:t> </a:t>
            </a:r>
            <a:r>
              <a:rPr lang="es-MX" dirty="0" err="1" smtClean="0"/>
              <a:t>unlock</a:t>
            </a:r>
            <a:r>
              <a:rPr lang="es-MX" dirty="0" smtClean="0"/>
              <a:t>();</a:t>
            </a:r>
          </a:p>
          <a:p>
            <a:r>
              <a:rPr lang="es-MX" dirty="0" smtClean="0"/>
              <a:t>Ejemplo:</a:t>
            </a:r>
          </a:p>
          <a:p>
            <a:pPr marL="457200" lvl="1" indent="0">
              <a:buNone/>
            </a:pPr>
            <a:r>
              <a:rPr lang="es-MX" i="1" dirty="0" err="1"/>
              <a:t>l</a:t>
            </a:r>
            <a:r>
              <a:rPr lang="es-MX" i="1" dirty="0" err="1" smtClean="0"/>
              <a:t>ock</a:t>
            </a:r>
            <a:r>
              <a:rPr lang="es-MX" i="1" dirty="0" smtClean="0"/>
              <a:t> l = </a:t>
            </a:r>
            <a:r>
              <a:rPr lang="es-MX" i="1" dirty="0" err="1" smtClean="0"/>
              <a:t>ReentrantLock</a:t>
            </a:r>
            <a:r>
              <a:rPr lang="es-MX" i="1" dirty="0" smtClean="0"/>
              <a:t>();</a:t>
            </a:r>
          </a:p>
          <a:p>
            <a:pPr marL="457200" lvl="1" indent="0">
              <a:buNone/>
            </a:pPr>
            <a:r>
              <a:rPr lang="es-MX" i="1" dirty="0" err="1" smtClean="0"/>
              <a:t>l.lock</a:t>
            </a:r>
            <a:r>
              <a:rPr lang="es-MX" i="1" dirty="0" smtClean="0"/>
              <a:t>()</a:t>
            </a:r>
          </a:p>
          <a:p>
            <a:pPr marL="457200" lvl="1" indent="0">
              <a:buNone/>
            </a:pPr>
            <a:r>
              <a:rPr lang="es-MX" i="1" dirty="0" smtClean="0"/>
              <a:t>Try{</a:t>
            </a:r>
          </a:p>
          <a:p>
            <a:pPr marL="457200" lvl="1" indent="0">
              <a:buNone/>
            </a:pPr>
            <a:r>
              <a:rPr lang="es-MX" i="1" dirty="0"/>
              <a:t>	</a:t>
            </a:r>
            <a:r>
              <a:rPr lang="es-MX" i="1" dirty="0" smtClean="0"/>
              <a:t>//Acceso a recursos protegidos por el candado</a:t>
            </a:r>
          </a:p>
          <a:p>
            <a:pPr marL="457200" lvl="1" indent="0">
              <a:buNone/>
            </a:pPr>
            <a:r>
              <a:rPr lang="es-MX" i="1" dirty="0" smtClean="0"/>
              <a:t>}</a:t>
            </a:r>
            <a:r>
              <a:rPr lang="es-MX" i="1" dirty="0" err="1" smtClean="0"/>
              <a:t>finally</a:t>
            </a:r>
            <a:r>
              <a:rPr lang="es-MX" i="1" dirty="0" smtClean="0"/>
              <a:t>{</a:t>
            </a:r>
          </a:p>
          <a:p>
            <a:pPr marL="457200" lvl="1" indent="0">
              <a:buNone/>
            </a:pPr>
            <a:r>
              <a:rPr lang="es-MX" i="1" dirty="0"/>
              <a:t>	</a:t>
            </a:r>
            <a:r>
              <a:rPr lang="es-MX" i="1" dirty="0" err="1" smtClean="0"/>
              <a:t>l.unlock</a:t>
            </a:r>
            <a:r>
              <a:rPr lang="es-MX" i="1" dirty="0" smtClean="0"/>
              <a:t>();</a:t>
            </a:r>
          </a:p>
          <a:p>
            <a:pPr marL="457200" lvl="1" indent="0">
              <a:buNone/>
            </a:pPr>
            <a:r>
              <a:rPr lang="es-MX" i="1" dirty="0"/>
              <a:t>}</a:t>
            </a:r>
            <a:endParaRPr lang="es-MX" i="1" dirty="0" smtClean="0"/>
          </a:p>
        </p:txBody>
      </p:sp>
    </p:spTree>
    <p:extLst>
      <p:ext uri="{BB962C8B-B14F-4D97-AF65-F5344CB8AC3E}">
        <p14:creationId xmlns:p14="http://schemas.microsoft.com/office/powerpoint/2010/main" val="164059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 smtClean="0"/>
              <a:t>Reentrantlock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Constructores:</a:t>
            </a:r>
          </a:p>
          <a:p>
            <a:pPr lvl="1"/>
            <a:r>
              <a:rPr lang="es-MX" dirty="0" err="1" smtClean="0"/>
              <a:t>ReentrantLock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ReentrantLock</a:t>
            </a:r>
            <a:r>
              <a:rPr lang="es-MX" dirty="0" smtClean="0"/>
              <a:t>(</a:t>
            </a:r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fair</a:t>
            </a:r>
            <a:r>
              <a:rPr lang="es-MX" dirty="0" smtClean="0"/>
              <a:t>)</a:t>
            </a:r>
          </a:p>
          <a:p>
            <a:pPr marL="914400" lvl="2" indent="0">
              <a:buNone/>
            </a:pPr>
            <a:r>
              <a:rPr lang="es-MX" dirty="0" smtClean="0"/>
              <a:t>Cambia la política del planificador para darle prioridad al proceso que tenga mas tiempo de espera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271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Deadlock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punto muerto ocurre cuando dos o mas hilos se bloquean al intentar acceder a un objeto que el otro hilo tiene bloqueado</a:t>
            </a:r>
          </a:p>
          <a:p>
            <a:r>
              <a:rPr lang="es-MX" dirty="0" smtClean="0"/>
              <a:t>Como ningún hilo puede seguir trabajando todos los hilos inmiscuidos se paran.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029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182616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class</a:t>
            </a:r>
            <a:r>
              <a:rPr lang="es-MX" sz="1400" dirty="0"/>
              <a:t> </a:t>
            </a:r>
            <a:r>
              <a:rPr lang="es-MX" sz="1400" dirty="0" err="1"/>
              <a:t>Deadlock</a:t>
            </a:r>
            <a:r>
              <a:rPr lang="es-MX" sz="1400" dirty="0"/>
              <a:t> </a:t>
            </a:r>
            <a:r>
              <a:rPr lang="es-MX" sz="1400" dirty="0" err="1"/>
              <a:t>extends</a:t>
            </a:r>
            <a:r>
              <a:rPr lang="es-MX" sz="1400" dirty="0"/>
              <a:t> </a:t>
            </a:r>
            <a:r>
              <a:rPr lang="es-MX" sz="1400" dirty="0" err="1"/>
              <a:t>Thread</a:t>
            </a:r>
            <a:r>
              <a:rPr lang="es-MX" sz="1400" dirty="0"/>
              <a:t> </a:t>
            </a:r>
            <a:r>
              <a:rPr lang="es-MX" sz="1400" dirty="0" smtClean="0"/>
              <a:t>{</a:t>
            </a:r>
          </a:p>
          <a:p>
            <a:pPr marL="0" indent="0" defTabSz="144000">
              <a:buNone/>
            </a:pPr>
            <a:r>
              <a:rPr lang="es-MX" sz="1400" dirty="0"/>
              <a:t>	</a:t>
            </a:r>
            <a:r>
              <a:rPr lang="es-MX" sz="1400" dirty="0" smtClean="0"/>
              <a:t>Recurso </a:t>
            </a:r>
            <a:r>
              <a:rPr lang="es-MX" sz="1400" dirty="0"/>
              <a:t>a</a:t>
            </a:r>
            <a:r>
              <a:rPr lang="es-MX" sz="1400" dirty="0" smtClean="0"/>
              <a:t>;</a:t>
            </a:r>
          </a:p>
          <a:p>
            <a:pPr marL="0" indent="0" defTabSz="144000">
              <a:buNone/>
            </a:pPr>
            <a:r>
              <a:rPr lang="es-MX" sz="1400" dirty="0"/>
              <a:t>	 Recurso b;</a:t>
            </a:r>
          </a:p>
          <a:p>
            <a:pPr marL="0" indent="0" defTabSz="144000">
              <a:buNone/>
            </a:pPr>
            <a:r>
              <a:rPr lang="es-MX" sz="1400" dirty="0"/>
              <a:t>	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Deadlock</a:t>
            </a:r>
            <a:r>
              <a:rPr lang="es-MX" sz="1400" dirty="0"/>
              <a:t>(Recurso a, Recurso </a:t>
            </a:r>
            <a:r>
              <a:rPr lang="es-MX" sz="1400" dirty="0" err="1"/>
              <a:t>b,String</a:t>
            </a:r>
            <a:r>
              <a:rPr lang="es-MX" sz="1400" dirty="0"/>
              <a:t> nombre) { </a:t>
            </a:r>
          </a:p>
          <a:p>
            <a:pPr marL="0" indent="0" defTabSz="144000">
              <a:buNone/>
            </a:pPr>
            <a:r>
              <a:rPr lang="es-MX" sz="1400" dirty="0"/>
              <a:t>		</a:t>
            </a:r>
            <a:r>
              <a:rPr lang="es-MX" sz="1400" dirty="0" err="1"/>
              <a:t>super</a:t>
            </a:r>
            <a:r>
              <a:rPr lang="es-MX" sz="1400" dirty="0"/>
              <a:t>(nombre); </a:t>
            </a:r>
          </a:p>
          <a:p>
            <a:pPr marL="0" indent="0" defTabSz="144000">
              <a:buNone/>
            </a:pPr>
            <a:r>
              <a:rPr lang="es-MX" sz="1400" dirty="0"/>
              <a:t>		</a:t>
            </a:r>
            <a:r>
              <a:rPr lang="es-MX" sz="1400" dirty="0" err="1"/>
              <a:t>this.a</a:t>
            </a:r>
            <a:r>
              <a:rPr lang="es-MX" sz="1400" dirty="0"/>
              <a:t> = a; </a:t>
            </a:r>
          </a:p>
          <a:p>
            <a:pPr marL="0" indent="0" defTabSz="144000">
              <a:buNone/>
            </a:pPr>
            <a:r>
              <a:rPr lang="es-MX" sz="1400" dirty="0"/>
              <a:t>		</a:t>
            </a:r>
            <a:r>
              <a:rPr lang="es-MX" sz="1400" dirty="0" err="1"/>
              <a:t>this.b</a:t>
            </a:r>
            <a:r>
              <a:rPr lang="es-MX" sz="1400" dirty="0"/>
              <a:t> = b;</a:t>
            </a:r>
          </a:p>
          <a:p>
            <a:pPr marL="0" indent="0" defTabSz="144000">
              <a:buNone/>
            </a:pPr>
            <a:r>
              <a:rPr lang="es-MX" sz="1400" dirty="0"/>
              <a:t>	 } </a:t>
            </a:r>
          </a:p>
          <a:p>
            <a:pPr marL="0" indent="0" defTabSz="144000">
              <a:buNone/>
            </a:pPr>
            <a:r>
              <a:rPr lang="es-MX" sz="1400" dirty="0"/>
              <a:t>	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void</a:t>
            </a:r>
            <a:r>
              <a:rPr lang="es-MX" sz="1400" dirty="0"/>
              <a:t> run(){ </a:t>
            </a:r>
          </a:p>
          <a:p>
            <a:pPr marL="0" indent="0" defTabSz="144000">
              <a:buNone/>
            </a:pPr>
            <a:r>
              <a:rPr lang="es-MX" sz="1400" dirty="0"/>
              <a:t>		</a:t>
            </a:r>
            <a:r>
              <a:rPr lang="es-MX" sz="1400" dirty="0" err="1"/>
              <a:t>synchronized</a:t>
            </a:r>
            <a:r>
              <a:rPr lang="es-MX" sz="1400" dirty="0"/>
              <a:t>(a) { </a:t>
            </a:r>
          </a:p>
          <a:p>
            <a:pPr marL="0" indent="0" defTabSz="144000">
              <a:buNone/>
            </a:pPr>
            <a:r>
              <a:rPr lang="es-MX" sz="1400" dirty="0"/>
              <a:t>			try {</a:t>
            </a:r>
          </a:p>
          <a:p>
            <a:pPr marL="0" indent="0" defTabSz="144000">
              <a:buNone/>
            </a:pPr>
            <a:r>
              <a:rPr lang="es-MX" sz="1400" dirty="0"/>
              <a:t>				</a:t>
            </a:r>
            <a:r>
              <a:rPr lang="es-MX" sz="1400" dirty="0" err="1"/>
              <a:t>Thread.sleep</a:t>
            </a:r>
            <a:r>
              <a:rPr lang="es-MX" sz="1400" dirty="0"/>
              <a:t>(10000);</a:t>
            </a:r>
          </a:p>
          <a:p>
            <a:pPr marL="0" indent="0" defTabSz="144000">
              <a:buNone/>
            </a:pPr>
            <a:r>
              <a:rPr lang="es-MX" sz="1400" dirty="0"/>
              <a:t>			 } catch (</a:t>
            </a:r>
            <a:r>
              <a:rPr lang="es-MX" sz="1400" dirty="0" err="1"/>
              <a:t>InterruptedException</a:t>
            </a:r>
            <a:r>
              <a:rPr lang="es-MX" sz="1400" dirty="0"/>
              <a:t> e) {</a:t>
            </a:r>
          </a:p>
          <a:p>
            <a:pPr marL="0" indent="0" defTabSz="144000">
              <a:buNone/>
            </a:pPr>
            <a:r>
              <a:rPr lang="es-MX" sz="1400" dirty="0"/>
              <a:t>				 </a:t>
            </a:r>
            <a:r>
              <a:rPr lang="es-MX" sz="1400" dirty="0" err="1"/>
              <a:t>e.printStackTrace</a:t>
            </a:r>
            <a:r>
              <a:rPr lang="es-MX" sz="1400" dirty="0"/>
              <a:t>(); </a:t>
            </a:r>
          </a:p>
          <a:p>
            <a:pPr marL="0" indent="0" defTabSz="144000">
              <a:buNone/>
            </a:pPr>
            <a:r>
              <a:rPr lang="es-MX" sz="1400" dirty="0"/>
              <a:t>			} </a:t>
            </a:r>
          </a:p>
          <a:p>
            <a:pPr marL="0" indent="0" defTabSz="144000">
              <a:buNone/>
            </a:pPr>
            <a:r>
              <a:rPr lang="es-MX" sz="1400" dirty="0"/>
              <a:t>			</a:t>
            </a:r>
            <a:r>
              <a:rPr lang="es-MX" sz="1400" dirty="0" err="1"/>
              <a:t>synchronized</a:t>
            </a:r>
            <a:r>
              <a:rPr lang="es-MX" sz="1400" dirty="0"/>
              <a:t>(b) { } </a:t>
            </a:r>
          </a:p>
          <a:p>
            <a:pPr marL="0" indent="0" defTabSz="144000">
              <a:buNone/>
            </a:pPr>
            <a:r>
              <a:rPr lang="es-MX" sz="1400" dirty="0"/>
              <a:t>			</a:t>
            </a:r>
            <a:r>
              <a:rPr lang="es-MX" sz="1400" dirty="0" err="1"/>
              <a:t>System.out.println</a:t>
            </a:r>
            <a:r>
              <a:rPr lang="es-MX" sz="1400" dirty="0"/>
              <a:t>("</a:t>
            </a:r>
            <a:r>
              <a:rPr lang="es-MX" sz="1400" dirty="0" err="1"/>
              <a:t>Thread</a:t>
            </a:r>
            <a:r>
              <a:rPr lang="es-MX" sz="1400" dirty="0"/>
              <a:t> " + </a:t>
            </a:r>
            <a:r>
              <a:rPr lang="es-MX" sz="1400" dirty="0" err="1"/>
              <a:t>this.getName</a:t>
            </a:r>
            <a:r>
              <a:rPr lang="es-MX" sz="1400" dirty="0"/>
              <a:t>() + " ha terminado"); </a:t>
            </a:r>
          </a:p>
          <a:p>
            <a:pPr marL="0" indent="0" defTabSz="144000">
              <a:buNone/>
            </a:pPr>
            <a:r>
              <a:rPr lang="es-MX" sz="1400" dirty="0"/>
              <a:t>		} </a:t>
            </a:r>
          </a:p>
          <a:p>
            <a:pPr marL="0" indent="0" defTabSz="144000">
              <a:buNone/>
            </a:pPr>
            <a:r>
              <a:rPr lang="es-MX" sz="1400" dirty="0"/>
              <a:t>	} </a:t>
            </a:r>
          </a:p>
          <a:p>
            <a:pPr marL="0" indent="0" defTabSz="144000">
              <a:buNone/>
            </a:pPr>
            <a:r>
              <a:rPr lang="es-MX" sz="1400" dirty="0"/>
              <a:t>} 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36096" y="1600200"/>
            <a:ext cx="3250704" cy="4525963"/>
          </a:xfrm>
        </p:spPr>
        <p:txBody>
          <a:bodyPr>
            <a:normAutofit/>
          </a:bodyPr>
          <a:lstStyle/>
          <a:p>
            <a:pPr marL="0" indent="0" defTabSz="144000">
              <a:buNone/>
            </a:pPr>
            <a:r>
              <a:rPr lang="es-MX" sz="1400" dirty="0"/>
              <a:t>Recurso a = new Recurso(); </a:t>
            </a:r>
          </a:p>
          <a:p>
            <a:pPr marL="0" indent="0" defTabSz="144000">
              <a:buNone/>
            </a:pPr>
            <a:r>
              <a:rPr lang="es-MX" sz="1400" dirty="0"/>
              <a:t>Recurso b = new Recurso(); </a:t>
            </a:r>
          </a:p>
          <a:p>
            <a:pPr marL="0" indent="0" defTabSz="144000">
              <a:buNone/>
            </a:pPr>
            <a:r>
              <a:rPr lang="es-MX" sz="1400" dirty="0" err="1"/>
              <a:t>Deadlock</a:t>
            </a:r>
            <a:r>
              <a:rPr lang="es-MX" sz="1400" dirty="0"/>
              <a:t> d1 = new </a:t>
            </a:r>
            <a:r>
              <a:rPr lang="es-MX" sz="1400" dirty="0" err="1"/>
              <a:t>Deadlock</a:t>
            </a:r>
            <a:r>
              <a:rPr lang="es-MX" sz="1400" dirty="0"/>
              <a:t>(a, b, "uno"); </a:t>
            </a:r>
          </a:p>
          <a:p>
            <a:pPr marL="0" indent="0" defTabSz="144000">
              <a:buNone/>
            </a:pPr>
            <a:r>
              <a:rPr lang="es-MX" sz="1400" dirty="0" err="1"/>
              <a:t>Deadlock</a:t>
            </a:r>
            <a:r>
              <a:rPr lang="es-MX" sz="1400" dirty="0"/>
              <a:t> d2 = new </a:t>
            </a:r>
            <a:r>
              <a:rPr lang="es-MX" sz="1400" dirty="0" err="1"/>
              <a:t>Deadlock</a:t>
            </a:r>
            <a:r>
              <a:rPr lang="es-MX" sz="1400" dirty="0"/>
              <a:t>(b, a, "dos"); </a:t>
            </a:r>
          </a:p>
          <a:p>
            <a:pPr marL="0" indent="0" defTabSz="144000">
              <a:buNone/>
            </a:pPr>
            <a:r>
              <a:rPr lang="es-MX" sz="1400" dirty="0"/>
              <a:t>d1.start(); </a:t>
            </a:r>
          </a:p>
          <a:p>
            <a:pPr marL="0" indent="0" defTabSz="144000">
              <a:buNone/>
            </a:pPr>
            <a:r>
              <a:rPr lang="es-MX" sz="1400" dirty="0"/>
              <a:t>d2.start(); </a:t>
            </a:r>
          </a:p>
          <a:p>
            <a:pPr marL="0" indent="0" defTabSz="144000">
              <a:buNone/>
            </a:pPr>
            <a:r>
              <a:rPr lang="es-MX" sz="1400" dirty="0"/>
              <a:t>..........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77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Ejemplo: Mutex.java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038600" cy="59766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java.util.concurrent.locks.ReentrantLock</a:t>
            </a:r>
            <a:r>
              <a:rPr lang="es-MX" dirty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Mutex</a:t>
            </a:r>
            <a:r>
              <a:rPr lang="es-MX" dirty="0"/>
              <a:t> </a:t>
            </a:r>
            <a:r>
              <a:rPr lang="es-MX" dirty="0" err="1"/>
              <a:t>implements</a:t>
            </a:r>
            <a:r>
              <a:rPr lang="es-MX" dirty="0"/>
              <a:t> </a:t>
            </a:r>
            <a:r>
              <a:rPr lang="es-MX" dirty="0" err="1"/>
              <a:t>Runnable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cont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ReentrantLock</a:t>
            </a:r>
            <a:r>
              <a:rPr lang="es-MX" dirty="0"/>
              <a:t> </a:t>
            </a:r>
            <a:r>
              <a:rPr lang="es-MX" dirty="0" err="1"/>
              <a:t>rl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Mutex</a:t>
            </a:r>
            <a:r>
              <a:rPr lang="es-MX" dirty="0"/>
              <a:t>(){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this.cont</a:t>
            </a:r>
            <a:r>
              <a:rPr lang="es-MX" dirty="0"/>
              <a:t>=0;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rl</a:t>
            </a:r>
            <a:r>
              <a:rPr lang="es-MX" dirty="0"/>
              <a:t>= new </a:t>
            </a:r>
            <a:r>
              <a:rPr lang="es-MX" dirty="0" err="1"/>
              <a:t>ReentrantLock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}//</a:t>
            </a:r>
            <a:r>
              <a:rPr lang="es-MX" dirty="0" err="1"/>
              <a:t>Mutex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getCont</a:t>
            </a:r>
            <a:r>
              <a:rPr lang="es-MX" dirty="0"/>
              <a:t>(){</a:t>
            </a:r>
          </a:p>
          <a:p>
            <a:pPr marL="0" indent="0">
              <a:buNone/>
            </a:pPr>
            <a:r>
              <a:rPr lang="es-MX" dirty="0"/>
              <a:t> 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this.cont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} 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run(){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System.out.println</a:t>
            </a:r>
            <a:r>
              <a:rPr lang="es-MX" dirty="0"/>
              <a:t>("Comienza </a:t>
            </a:r>
            <a:r>
              <a:rPr lang="es-MX" dirty="0" err="1"/>
              <a:t>mutex</a:t>
            </a:r>
            <a:r>
              <a:rPr lang="es-MX" dirty="0"/>
              <a:t>....");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rl.lock</a:t>
            </a:r>
            <a:r>
              <a:rPr lang="es-MX" dirty="0"/>
              <a:t>();  /////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tmp</a:t>
            </a:r>
            <a:r>
              <a:rPr lang="es-MX" dirty="0"/>
              <a:t>= </a:t>
            </a:r>
            <a:r>
              <a:rPr lang="es-MX" dirty="0" err="1"/>
              <a:t>cont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    try{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Thread.sleep</a:t>
            </a:r>
            <a:r>
              <a:rPr lang="es-MX" dirty="0"/>
              <a:t>(100);</a:t>
            </a:r>
          </a:p>
          <a:p>
            <a:pPr marL="0" indent="0">
              <a:buNone/>
            </a:pPr>
            <a:r>
              <a:rPr lang="es-MX" dirty="0"/>
              <a:t>        }catch(</a:t>
            </a:r>
            <a:r>
              <a:rPr lang="es-MX" dirty="0" err="1"/>
              <a:t>InterruptedException</a:t>
            </a:r>
            <a:r>
              <a:rPr lang="es-MX" dirty="0"/>
              <a:t> </a:t>
            </a:r>
            <a:r>
              <a:rPr lang="es-MX" dirty="0" err="1"/>
              <a:t>ie</a:t>
            </a:r>
            <a:r>
              <a:rPr lang="es-MX" dirty="0" smtClean="0"/>
              <a:t>){}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try{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tmp</a:t>
            </a:r>
            <a:r>
              <a:rPr lang="es-MX" dirty="0"/>
              <a:t> ++;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cont</a:t>
            </a:r>
            <a:r>
              <a:rPr lang="es-MX" dirty="0"/>
              <a:t>=</a:t>
            </a:r>
            <a:r>
              <a:rPr lang="es-MX" dirty="0" err="1"/>
              <a:t>tmp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    }catch(</a:t>
            </a:r>
            <a:r>
              <a:rPr lang="es-MX" dirty="0" err="1"/>
              <a:t>Exception</a:t>
            </a:r>
            <a:r>
              <a:rPr lang="es-MX" dirty="0"/>
              <a:t> e){</a:t>
            </a:r>
          </a:p>
          <a:p>
            <a:pPr marL="0" indent="0">
              <a:buNone/>
            </a:pPr>
            <a:r>
              <a:rPr lang="es-MX" dirty="0"/>
              <a:t>        }</a:t>
            </a:r>
            <a:r>
              <a:rPr lang="es-MX" dirty="0" err="1"/>
              <a:t>finally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rl.unlock</a:t>
            </a:r>
            <a:r>
              <a:rPr lang="es-MX" dirty="0"/>
              <a:t>(); /////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}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}//</a:t>
            </a:r>
            <a:r>
              <a:rPr lang="es-MX" dirty="0" smtClean="0"/>
              <a:t>run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>
          <a:xfrm>
            <a:off x="4648200" y="620688"/>
            <a:ext cx="4038600" cy="55054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try{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</a:t>
            </a:r>
            <a:r>
              <a:rPr lang="es-MX" dirty="0" err="1" smtClean="0"/>
              <a:t>Mutex</a:t>
            </a:r>
            <a:r>
              <a:rPr lang="es-MX" dirty="0" smtClean="0"/>
              <a:t> </a:t>
            </a:r>
            <a:r>
              <a:rPr lang="es-MX" dirty="0"/>
              <a:t>m = new </a:t>
            </a:r>
            <a:r>
              <a:rPr lang="es-MX" dirty="0" err="1"/>
              <a:t>Mutex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</a:t>
            </a:r>
            <a:r>
              <a:rPr lang="es-MX" dirty="0" err="1" smtClean="0"/>
              <a:t>Thread</a:t>
            </a:r>
            <a:r>
              <a:rPr lang="es-MX" dirty="0" smtClean="0"/>
              <a:t> </a:t>
            </a:r>
            <a:r>
              <a:rPr lang="es-MX" dirty="0"/>
              <a:t>t1 = new </a:t>
            </a:r>
            <a:r>
              <a:rPr lang="es-MX" dirty="0" err="1"/>
              <a:t>Thread</a:t>
            </a:r>
            <a:r>
              <a:rPr lang="es-MX" dirty="0"/>
              <a:t>(m);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</a:t>
            </a:r>
            <a:r>
              <a:rPr lang="es-MX" dirty="0" err="1" smtClean="0"/>
              <a:t>Thread</a:t>
            </a:r>
            <a:r>
              <a:rPr lang="es-MX" dirty="0" smtClean="0"/>
              <a:t> </a:t>
            </a:r>
            <a:r>
              <a:rPr lang="es-MX" dirty="0"/>
              <a:t>t2 = new </a:t>
            </a:r>
            <a:r>
              <a:rPr lang="es-MX" dirty="0" err="1"/>
              <a:t>Thread</a:t>
            </a:r>
            <a:r>
              <a:rPr lang="es-MX" dirty="0"/>
              <a:t>(m);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</a:t>
            </a:r>
            <a:r>
              <a:rPr lang="es-MX" dirty="0" err="1" smtClean="0"/>
              <a:t>Thread</a:t>
            </a:r>
            <a:r>
              <a:rPr lang="es-MX" dirty="0" smtClean="0"/>
              <a:t> </a:t>
            </a:r>
            <a:r>
              <a:rPr lang="es-MX" dirty="0"/>
              <a:t>t3 = new </a:t>
            </a:r>
            <a:r>
              <a:rPr lang="es-MX" dirty="0" err="1"/>
              <a:t>Thread</a:t>
            </a:r>
            <a:r>
              <a:rPr lang="es-MX" dirty="0"/>
              <a:t>(m);</a:t>
            </a:r>
          </a:p>
          <a:p>
            <a:pPr marL="0" indent="0">
              <a:buNone/>
            </a:pPr>
            <a:r>
              <a:rPr lang="es-MX" dirty="0"/>
              <a:t>       </a:t>
            </a:r>
            <a:r>
              <a:rPr lang="es-MX" dirty="0" smtClean="0"/>
              <a:t>     </a:t>
            </a:r>
            <a:r>
              <a:rPr lang="es-MX" dirty="0" err="1" smtClean="0"/>
              <a:t>Thread</a:t>
            </a:r>
            <a:r>
              <a:rPr lang="es-MX" dirty="0" smtClean="0"/>
              <a:t> </a:t>
            </a:r>
            <a:r>
              <a:rPr lang="es-MX" dirty="0"/>
              <a:t>t4 = new </a:t>
            </a:r>
            <a:r>
              <a:rPr lang="es-MX" dirty="0" err="1"/>
              <a:t>Thread</a:t>
            </a:r>
            <a:r>
              <a:rPr lang="es-MX" dirty="0"/>
              <a:t>(m);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</a:t>
            </a:r>
            <a:r>
              <a:rPr lang="es-MX" dirty="0" err="1" smtClean="0"/>
              <a:t>Thread</a:t>
            </a:r>
            <a:r>
              <a:rPr lang="es-MX" dirty="0" smtClean="0"/>
              <a:t> </a:t>
            </a:r>
            <a:r>
              <a:rPr lang="es-MX" dirty="0"/>
              <a:t>t5 = new </a:t>
            </a:r>
            <a:r>
              <a:rPr lang="es-MX" dirty="0" err="1"/>
              <a:t>Thread</a:t>
            </a:r>
            <a:r>
              <a:rPr lang="es-MX" dirty="0"/>
              <a:t>(m);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t1.start</a:t>
            </a:r>
            <a:r>
              <a:rPr lang="es-MX" dirty="0"/>
              <a:t>(); t2.start(); t3.start(); t4.start(); t5.start();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t1.join</a:t>
            </a:r>
            <a:r>
              <a:rPr lang="es-MX" dirty="0"/>
              <a:t>(); t2.join(); t3.join(); t4.join(); t5.join();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</a:t>
            </a:r>
            <a:r>
              <a:rPr lang="es-MX" dirty="0" err="1" smtClean="0"/>
              <a:t>System.out.println</a:t>
            </a:r>
            <a:r>
              <a:rPr lang="es-MX" dirty="0"/>
              <a:t>("</a:t>
            </a:r>
            <a:r>
              <a:rPr lang="es-MX" dirty="0" err="1"/>
              <a:t>Cont</a:t>
            </a:r>
            <a:r>
              <a:rPr lang="es-MX" dirty="0"/>
              <a:t>: "+ </a:t>
            </a:r>
            <a:r>
              <a:rPr lang="es-MX" dirty="0" err="1"/>
              <a:t>m.getCont</a:t>
            </a:r>
            <a:r>
              <a:rPr lang="es-MX" dirty="0"/>
              <a:t>());</a:t>
            </a:r>
          </a:p>
          <a:p>
            <a:pPr marL="0" indent="0">
              <a:buNone/>
            </a:pPr>
            <a:r>
              <a:rPr lang="es-MX" dirty="0"/>
              <a:t>        }catch(</a:t>
            </a:r>
            <a:r>
              <a:rPr lang="es-MX" dirty="0" err="1"/>
              <a:t>Exception</a:t>
            </a:r>
            <a:r>
              <a:rPr lang="es-MX" dirty="0"/>
              <a:t> e){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}//</a:t>
            </a:r>
            <a:r>
              <a:rPr lang="es-MX" dirty="0" smtClean="0"/>
              <a:t>catch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}//</a:t>
            </a:r>
            <a:r>
              <a:rPr lang="es-MX" dirty="0" err="1" smtClean="0"/>
              <a:t>main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050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 de condición</a:t>
            </a:r>
            <a:endParaRPr lang="es-MX" dirty="0"/>
          </a:p>
        </p:txBody>
      </p:sp>
      <p:sp>
        <p:nvSpPr>
          <p:cNvPr id="6" name="5 Marcador de text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Interfaz </a:t>
            </a:r>
            <a:r>
              <a:rPr lang="es-MX" dirty="0" err="1" smtClean="0"/>
              <a:t>Condition</a:t>
            </a:r>
            <a:endParaRPr lang="es-MX" dirty="0" smtClean="0"/>
          </a:p>
          <a:p>
            <a:r>
              <a:rPr lang="es-MX" dirty="0" smtClean="0"/>
              <a:t>Se encuentra en </a:t>
            </a:r>
            <a:r>
              <a:rPr lang="es-MX" dirty="0" err="1" smtClean="0"/>
              <a:t>java.util.concurrent.locks.Condition</a:t>
            </a:r>
            <a:endParaRPr lang="es-MX" dirty="0" smtClean="0"/>
          </a:p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oid</a:t>
            </a:r>
            <a:r>
              <a:rPr lang="es-MX" dirty="0" smtClean="0"/>
              <a:t> </a:t>
            </a:r>
            <a:r>
              <a:rPr lang="es-MX" dirty="0" err="1" smtClean="0"/>
              <a:t>await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/>
              <a:t>b</a:t>
            </a:r>
            <a:r>
              <a:rPr lang="es-MX" dirty="0" err="1" smtClean="0"/>
              <a:t>oolean</a:t>
            </a:r>
            <a:r>
              <a:rPr lang="es-MX" dirty="0" smtClean="0"/>
              <a:t> </a:t>
            </a:r>
            <a:r>
              <a:rPr lang="es-MX" dirty="0" err="1" smtClean="0"/>
              <a:t>await</a:t>
            </a:r>
            <a:r>
              <a:rPr lang="es-MX" dirty="0" smtClean="0"/>
              <a:t>(</a:t>
            </a:r>
            <a:r>
              <a:rPr lang="es-MX" dirty="0" err="1" smtClean="0"/>
              <a:t>long</a:t>
            </a:r>
            <a:r>
              <a:rPr lang="es-MX" dirty="0" smtClean="0"/>
              <a:t> t, </a:t>
            </a:r>
            <a:r>
              <a:rPr lang="es-MX" dirty="0" err="1" smtClean="0"/>
              <a:t>TimeUnit</a:t>
            </a:r>
            <a:r>
              <a:rPr lang="es-MX" dirty="0" smtClean="0"/>
              <a:t> u)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oid</a:t>
            </a:r>
            <a:r>
              <a:rPr lang="es-MX" dirty="0" smtClean="0"/>
              <a:t> </a:t>
            </a:r>
            <a:r>
              <a:rPr lang="es-MX" dirty="0" err="1" smtClean="0"/>
              <a:t>awaitUninterruptible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/>
              <a:t>b</a:t>
            </a:r>
            <a:r>
              <a:rPr lang="es-MX" dirty="0" err="1" smtClean="0"/>
              <a:t>oolean</a:t>
            </a:r>
            <a:r>
              <a:rPr lang="es-MX" dirty="0" smtClean="0"/>
              <a:t> </a:t>
            </a:r>
            <a:r>
              <a:rPr lang="es-MX" dirty="0" err="1" smtClean="0"/>
              <a:t>awaitUntil</a:t>
            </a:r>
            <a:r>
              <a:rPr lang="es-MX" dirty="0" smtClean="0"/>
              <a:t>(Date fecha)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oid</a:t>
            </a:r>
            <a:r>
              <a:rPr lang="es-MX" dirty="0" smtClean="0"/>
              <a:t> </a:t>
            </a:r>
            <a:r>
              <a:rPr lang="es-MX" dirty="0" err="1" smtClean="0"/>
              <a:t>signal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oid</a:t>
            </a:r>
            <a:r>
              <a:rPr lang="es-MX" dirty="0" smtClean="0"/>
              <a:t> </a:t>
            </a:r>
            <a:r>
              <a:rPr lang="es-MX" dirty="0" err="1" smtClean="0"/>
              <a:t>signalAll</a:t>
            </a:r>
            <a:r>
              <a:rPr lang="es-MX" dirty="0" smtClean="0"/>
              <a:t>()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448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 ConDemo.java (1/2)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36145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java.util.concurrent.locks.Condition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java.util.concurrent.locks.Lock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java.util.concurrent.locks.ReentrantLock</a:t>
            </a:r>
            <a:r>
              <a:rPr lang="es-MX" dirty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 smtClean="0"/>
              <a:t>CondDemo</a:t>
            </a:r>
            <a:r>
              <a:rPr lang="es-MX" dirty="0" smtClean="0"/>
              <a:t>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 smtClean="0"/>
              <a:t>) 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Shared</a:t>
            </a:r>
            <a:r>
              <a:rPr lang="es-MX" dirty="0"/>
              <a:t> s = new </a:t>
            </a:r>
            <a:r>
              <a:rPr lang="es-MX" dirty="0" err="1"/>
              <a:t>Shared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new Producer(s).</a:t>
            </a:r>
            <a:r>
              <a:rPr lang="es-MX" dirty="0" err="1"/>
              <a:t>start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new </a:t>
            </a:r>
            <a:r>
              <a:rPr lang="es-MX" dirty="0" err="1"/>
              <a:t>Consumer</a:t>
            </a:r>
            <a:r>
              <a:rPr lang="es-MX" dirty="0"/>
              <a:t>(s).</a:t>
            </a:r>
            <a:r>
              <a:rPr lang="es-MX" dirty="0" err="1"/>
              <a:t>start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 smtClean="0"/>
              <a:t>Shared</a:t>
            </a:r>
            <a:r>
              <a:rPr lang="es-MX" dirty="0" smtClean="0"/>
              <a:t> 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volatile</a:t>
            </a:r>
            <a:r>
              <a:rPr lang="es-MX" dirty="0"/>
              <a:t> </a:t>
            </a:r>
            <a:r>
              <a:rPr lang="es-MX" dirty="0" err="1"/>
              <a:t>char</a:t>
            </a:r>
            <a:r>
              <a:rPr lang="es-MX" dirty="0"/>
              <a:t> c;</a:t>
            </a:r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volatile</a:t>
            </a:r>
            <a:r>
              <a:rPr lang="es-MX" dirty="0"/>
              <a:t> </a:t>
            </a:r>
            <a:r>
              <a:rPr lang="es-MX" dirty="0" err="1"/>
              <a:t>boolean</a:t>
            </a:r>
            <a:r>
              <a:rPr lang="es-MX" dirty="0"/>
              <a:t> </a:t>
            </a:r>
            <a:r>
              <a:rPr lang="es-MX" dirty="0" err="1"/>
              <a:t>available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private</a:t>
            </a:r>
            <a:r>
              <a:rPr lang="es-MX" dirty="0"/>
              <a:t> final </a:t>
            </a:r>
            <a:r>
              <a:rPr lang="es-MX" dirty="0" err="1"/>
              <a:t>Lock</a:t>
            </a:r>
            <a:r>
              <a:rPr lang="es-MX" dirty="0"/>
              <a:t> </a:t>
            </a:r>
            <a:r>
              <a:rPr lang="es-MX" dirty="0" err="1"/>
              <a:t>lock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private</a:t>
            </a:r>
            <a:r>
              <a:rPr lang="es-MX" dirty="0"/>
              <a:t> final </a:t>
            </a:r>
            <a:r>
              <a:rPr lang="es-MX" dirty="0" err="1"/>
              <a:t>Condition</a:t>
            </a:r>
            <a:r>
              <a:rPr lang="es-MX" dirty="0"/>
              <a:t> </a:t>
            </a:r>
            <a:r>
              <a:rPr lang="es-MX" dirty="0" err="1"/>
              <a:t>condition</a:t>
            </a:r>
            <a:r>
              <a:rPr lang="es-MX" dirty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Shared</a:t>
            </a:r>
            <a:r>
              <a:rPr lang="es-MX" dirty="0" smtClean="0"/>
              <a:t>() 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c = '\u0000'; //valor nulo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available</a:t>
            </a:r>
            <a:r>
              <a:rPr lang="es-MX" dirty="0"/>
              <a:t> = false;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lock</a:t>
            </a:r>
            <a:r>
              <a:rPr lang="es-MX" dirty="0"/>
              <a:t> = new </a:t>
            </a:r>
            <a:r>
              <a:rPr lang="es-MX" dirty="0" err="1"/>
              <a:t>ReentrantLock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condition</a:t>
            </a:r>
            <a:r>
              <a:rPr lang="es-MX" dirty="0"/>
              <a:t> = </a:t>
            </a:r>
            <a:r>
              <a:rPr lang="es-MX" dirty="0" err="1"/>
              <a:t>lock.newCondition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}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038600" cy="536145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Lock</a:t>
            </a:r>
            <a:r>
              <a:rPr lang="es-MX" dirty="0"/>
              <a:t> </a:t>
            </a:r>
            <a:r>
              <a:rPr lang="es-MX" dirty="0" err="1"/>
              <a:t>getLock</a:t>
            </a:r>
            <a:r>
              <a:rPr lang="es-MX" dirty="0" smtClean="0"/>
              <a:t>(){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lock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char</a:t>
            </a:r>
            <a:r>
              <a:rPr lang="es-MX" dirty="0"/>
              <a:t> </a:t>
            </a:r>
            <a:r>
              <a:rPr lang="es-MX" dirty="0" err="1"/>
              <a:t>getSharedChar</a:t>
            </a:r>
            <a:r>
              <a:rPr lang="es-MX" dirty="0" smtClean="0"/>
              <a:t>() 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lock.lock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try</a:t>
            </a:r>
          </a:p>
          <a:p>
            <a:pPr marL="0" indent="0">
              <a:buNone/>
            </a:pPr>
            <a:r>
              <a:rPr lang="es-MX" dirty="0"/>
              <a:t>      {</a:t>
            </a:r>
          </a:p>
          <a:p>
            <a:pPr marL="0" indent="0">
              <a:buNone/>
            </a:pPr>
            <a:r>
              <a:rPr lang="es-MX" dirty="0"/>
              <a:t>         </a:t>
            </a:r>
            <a:r>
              <a:rPr lang="es-MX" dirty="0" err="1"/>
              <a:t>while</a:t>
            </a:r>
            <a:r>
              <a:rPr lang="es-MX" dirty="0"/>
              <a:t> (!</a:t>
            </a:r>
            <a:r>
              <a:rPr lang="es-MX" dirty="0" err="1"/>
              <a:t>available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smtClean="0"/>
              <a:t>try 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dirty="0" err="1"/>
              <a:t>condition.await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smtClean="0"/>
              <a:t>} catch </a:t>
            </a:r>
            <a:r>
              <a:rPr lang="es-MX" dirty="0"/>
              <a:t>(</a:t>
            </a:r>
            <a:r>
              <a:rPr lang="es-MX" dirty="0" err="1"/>
              <a:t>InterruptedException</a:t>
            </a:r>
            <a:r>
              <a:rPr lang="es-MX" dirty="0"/>
              <a:t> </a:t>
            </a:r>
            <a:r>
              <a:rPr lang="es-MX" dirty="0" err="1"/>
              <a:t>ie</a:t>
            </a:r>
            <a:r>
              <a:rPr lang="es-MX" dirty="0" smtClean="0"/>
              <a:t>) 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dirty="0" err="1"/>
              <a:t>ie.printStackTrace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}</a:t>
            </a:r>
          </a:p>
          <a:p>
            <a:pPr marL="0" indent="0">
              <a:buNone/>
            </a:pPr>
            <a:r>
              <a:rPr lang="es-MX" dirty="0"/>
              <a:t>         </a:t>
            </a:r>
            <a:r>
              <a:rPr lang="es-MX" dirty="0" err="1"/>
              <a:t>available</a:t>
            </a:r>
            <a:r>
              <a:rPr lang="es-MX" dirty="0"/>
              <a:t> = false;</a:t>
            </a:r>
          </a:p>
          <a:p>
            <a:pPr marL="0" indent="0">
              <a:buNone/>
            </a:pPr>
            <a:r>
              <a:rPr lang="es-MX" dirty="0"/>
              <a:t>         </a:t>
            </a:r>
            <a:r>
              <a:rPr lang="es-MX" dirty="0" err="1"/>
              <a:t>condition.signal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smtClean="0"/>
              <a:t>} </a:t>
            </a:r>
            <a:r>
              <a:rPr lang="es-MX" dirty="0" err="1" smtClean="0"/>
              <a:t>finally</a:t>
            </a:r>
            <a:r>
              <a:rPr lang="es-MX" dirty="0" smtClean="0"/>
              <a:t> 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</a:t>
            </a:r>
            <a:r>
              <a:rPr lang="es-MX" dirty="0" err="1"/>
              <a:t>lock.unlock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</a:t>
            </a:r>
            <a:r>
              <a:rPr lang="es-MX" dirty="0" err="1"/>
              <a:t>return</a:t>
            </a:r>
            <a:r>
              <a:rPr lang="es-MX" dirty="0"/>
              <a:t> c;</a:t>
            </a:r>
          </a:p>
          <a:p>
            <a:pPr marL="0" indent="0">
              <a:buNone/>
            </a:pPr>
            <a:r>
              <a:rPr lang="es-MX" dirty="0"/>
              <a:t>      }</a:t>
            </a:r>
          </a:p>
          <a:p>
            <a:pPr marL="0" indent="0">
              <a:buNone/>
            </a:pPr>
            <a:r>
              <a:rPr lang="es-MX" dirty="0"/>
              <a:t>   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0742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 ConDemo.java (2/2)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23528" y="548680"/>
            <a:ext cx="3816424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300" dirty="0" err="1"/>
              <a:t>void</a:t>
            </a:r>
            <a:r>
              <a:rPr lang="es-MX" sz="1300" dirty="0"/>
              <a:t> </a:t>
            </a:r>
            <a:r>
              <a:rPr lang="es-MX" sz="1300" dirty="0" err="1"/>
              <a:t>setSharedChar</a:t>
            </a:r>
            <a:r>
              <a:rPr lang="es-MX" sz="1300" dirty="0"/>
              <a:t>(</a:t>
            </a:r>
            <a:r>
              <a:rPr lang="es-MX" sz="1300" dirty="0" err="1"/>
              <a:t>char</a:t>
            </a:r>
            <a:r>
              <a:rPr lang="es-MX" sz="1300" dirty="0"/>
              <a:t> c</a:t>
            </a:r>
            <a:r>
              <a:rPr lang="es-MX" sz="1300" dirty="0" smtClean="0"/>
              <a:t>) </a:t>
            </a:r>
            <a:r>
              <a:rPr lang="es-MX" sz="1300" dirty="0"/>
              <a:t>{</a:t>
            </a:r>
          </a:p>
          <a:p>
            <a:pPr marL="0" indent="0">
              <a:buNone/>
            </a:pPr>
            <a:r>
              <a:rPr lang="es-MX" sz="1300" dirty="0"/>
              <a:t>      </a:t>
            </a:r>
            <a:r>
              <a:rPr lang="es-MX" sz="1300" dirty="0" err="1"/>
              <a:t>lock.lock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   </a:t>
            </a:r>
            <a:r>
              <a:rPr lang="es-MX" sz="1300" dirty="0" smtClean="0"/>
              <a:t>try </a:t>
            </a:r>
            <a:r>
              <a:rPr lang="es-MX" sz="1300" dirty="0"/>
              <a:t>{</a:t>
            </a:r>
          </a:p>
          <a:p>
            <a:pPr marL="0" indent="0">
              <a:buNone/>
            </a:pPr>
            <a:r>
              <a:rPr lang="es-MX" sz="1300" dirty="0"/>
              <a:t>         </a:t>
            </a:r>
            <a:r>
              <a:rPr lang="es-MX" sz="1300" dirty="0" err="1"/>
              <a:t>while</a:t>
            </a:r>
            <a:r>
              <a:rPr lang="es-MX" sz="1300" dirty="0"/>
              <a:t> (</a:t>
            </a:r>
            <a:r>
              <a:rPr lang="es-MX" sz="1300" dirty="0" err="1"/>
              <a:t>available</a:t>
            </a:r>
            <a:r>
              <a:rPr lang="es-MX" sz="1300" dirty="0"/>
              <a:t>)</a:t>
            </a:r>
          </a:p>
          <a:p>
            <a:pPr marL="0" indent="0">
              <a:buNone/>
            </a:pPr>
            <a:r>
              <a:rPr lang="es-MX" sz="1300" dirty="0"/>
              <a:t>            </a:t>
            </a:r>
            <a:r>
              <a:rPr lang="es-MX" sz="1300" dirty="0" smtClean="0"/>
              <a:t>try </a:t>
            </a:r>
            <a:r>
              <a:rPr lang="es-MX" sz="1300" dirty="0"/>
              <a:t>{</a:t>
            </a:r>
          </a:p>
          <a:p>
            <a:pPr marL="0" indent="0">
              <a:buNone/>
            </a:pPr>
            <a:r>
              <a:rPr lang="es-MX" sz="1300" dirty="0"/>
              <a:t>               </a:t>
            </a:r>
            <a:r>
              <a:rPr lang="es-MX" sz="1300" dirty="0" err="1"/>
              <a:t>condition.await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         </a:t>
            </a:r>
            <a:r>
              <a:rPr lang="es-MX" sz="1300" dirty="0" smtClean="0"/>
              <a:t>} </a:t>
            </a:r>
            <a:r>
              <a:rPr lang="es-MX" sz="1300" dirty="0"/>
              <a:t>catch (</a:t>
            </a:r>
            <a:r>
              <a:rPr lang="es-MX" sz="1300" dirty="0" err="1"/>
              <a:t>InterruptedException</a:t>
            </a:r>
            <a:r>
              <a:rPr lang="es-MX" sz="1300" dirty="0"/>
              <a:t> </a:t>
            </a:r>
            <a:r>
              <a:rPr lang="es-MX" sz="1300" dirty="0" err="1"/>
              <a:t>ie</a:t>
            </a:r>
            <a:r>
              <a:rPr lang="es-MX" sz="1300" dirty="0" smtClean="0"/>
              <a:t>) {</a:t>
            </a:r>
            <a:endParaRPr lang="es-MX" sz="1300" dirty="0"/>
          </a:p>
          <a:p>
            <a:pPr marL="0" indent="0">
              <a:buNone/>
            </a:pPr>
            <a:r>
              <a:rPr lang="es-MX" sz="1300" dirty="0"/>
              <a:t>               </a:t>
            </a:r>
            <a:r>
              <a:rPr lang="es-MX" sz="1300" dirty="0" err="1"/>
              <a:t>ie.printStackTrace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         }</a:t>
            </a:r>
          </a:p>
          <a:p>
            <a:pPr marL="0" indent="0">
              <a:buNone/>
            </a:pPr>
            <a:r>
              <a:rPr lang="es-MX" sz="1300" dirty="0"/>
              <a:t>         </a:t>
            </a:r>
            <a:r>
              <a:rPr lang="es-MX" sz="1300" dirty="0" err="1"/>
              <a:t>this.c</a:t>
            </a:r>
            <a:r>
              <a:rPr lang="es-MX" sz="1300" dirty="0"/>
              <a:t> = c;</a:t>
            </a:r>
          </a:p>
          <a:p>
            <a:pPr marL="0" indent="0">
              <a:buNone/>
            </a:pPr>
            <a:r>
              <a:rPr lang="es-MX" sz="1300" dirty="0"/>
              <a:t>         </a:t>
            </a:r>
            <a:r>
              <a:rPr lang="es-MX" sz="1300" dirty="0" err="1"/>
              <a:t>available</a:t>
            </a:r>
            <a:r>
              <a:rPr lang="es-MX" sz="1300" dirty="0"/>
              <a:t> = true;</a:t>
            </a:r>
          </a:p>
          <a:p>
            <a:pPr marL="0" indent="0">
              <a:buNone/>
            </a:pPr>
            <a:r>
              <a:rPr lang="es-MX" sz="1300" dirty="0"/>
              <a:t>         </a:t>
            </a:r>
            <a:r>
              <a:rPr lang="es-MX" sz="1300" dirty="0" err="1"/>
              <a:t>condition.signal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   </a:t>
            </a:r>
            <a:r>
              <a:rPr lang="es-MX" sz="1300" dirty="0" smtClean="0"/>
              <a:t>} </a:t>
            </a:r>
            <a:r>
              <a:rPr lang="es-MX" sz="1300" dirty="0" err="1" smtClean="0"/>
              <a:t>finally</a:t>
            </a:r>
            <a:r>
              <a:rPr lang="es-MX" sz="1300" dirty="0"/>
              <a:t> </a:t>
            </a:r>
            <a:r>
              <a:rPr lang="es-MX" sz="1300" dirty="0" smtClean="0"/>
              <a:t>{</a:t>
            </a:r>
          </a:p>
          <a:p>
            <a:pPr marL="0" indent="0">
              <a:buNone/>
            </a:pPr>
            <a:r>
              <a:rPr lang="es-MX" sz="1300" dirty="0" smtClean="0"/>
              <a:t>         </a:t>
            </a:r>
            <a:r>
              <a:rPr lang="es-MX" sz="1300" dirty="0" err="1"/>
              <a:t>lock.unlock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   }</a:t>
            </a:r>
          </a:p>
          <a:p>
            <a:pPr marL="0" indent="0">
              <a:buNone/>
            </a:pPr>
            <a:r>
              <a:rPr lang="es-MX" sz="1300" dirty="0"/>
              <a:t>   }</a:t>
            </a:r>
          </a:p>
          <a:p>
            <a:pPr marL="0" indent="0">
              <a:buNone/>
            </a:pPr>
            <a:r>
              <a:rPr lang="es-MX" sz="1300" dirty="0" smtClean="0"/>
              <a:t>}</a:t>
            </a:r>
            <a:endParaRPr lang="es-MX" sz="1300" dirty="0"/>
          </a:p>
          <a:p>
            <a:pPr marL="0" indent="0">
              <a:buNone/>
            </a:pPr>
            <a:r>
              <a:rPr lang="es-MX" sz="1300" dirty="0" err="1"/>
              <a:t>class</a:t>
            </a:r>
            <a:r>
              <a:rPr lang="es-MX" sz="1300" dirty="0"/>
              <a:t> Producer </a:t>
            </a:r>
            <a:r>
              <a:rPr lang="es-MX" sz="1300" dirty="0" err="1"/>
              <a:t>extends</a:t>
            </a:r>
            <a:r>
              <a:rPr lang="es-MX" sz="1300" dirty="0"/>
              <a:t> </a:t>
            </a:r>
            <a:r>
              <a:rPr lang="es-MX" sz="1300" dirty="0" err="1" smtClean="0"/>
              <a:t>Thread</a:t>
            </a:r>
            <a:r>
              <a:rPr lang="es-MX" sz="1300" dirty="0" smtClean="0"/>
              <a:t> {</a:t>
            </a:r>
            <a:endParaRPr lang="es-MX" sz="1300" dirty="0"/>
          </a:p>
          <a:p>
            <a:pPr marL="0" indent="0">
              <a:buNone/>
            </a:pPr>
            <a:r>
              <a:rPr lang="es-MX" sz="1300" dirty="0" smtClean="0"/>
              <a:t>   </a:t>
            </a:r>
            <a:r>
              <a:rPr lang="es-MX" sz="1300" dirty="0" err="1"/>
              <a:t>private</a:t>
            </a:r>
            <a:r>
              <a:rPr lang="es-MX" sz="1300" dirty="0"/>
              <a:t> final </a:t>
            </a:r>
            <a:r>
              <a:rPr lang="es-MX" sz="1300" dirty="0" err="1"/>
              <a:t>Lock</a:t>
            </a:r>
            <a:r>
              <a:rPr lang="es-MX" sz="1300" dirty="0"/>
              <a:t> l</a:t>
            </a:r>
            <a:r>
              <a:rPr lang="es-MX" sz="1300" dirty="0" smtClean="0"/>
              <a:t>;</a:t>
            </a:r>
            <a:endParaRPr lang="es-MX" sz="1300" dirty="0"/>
          </a:p>
          <a:p>
            <a:pPr marL="0" indent="0">
              <a:buNone/>
            </a:pPr>
            <a:r>
              <a:rPr lang="es-MX" sz="1300" dirty="0"/>
              <a:t>   </a:t>
            </a:r>
            <a:r>
              <a:rPr lang="es-MX" sz="1300" dirty="0" err="1"/>
              <a:t>private</a:t>
            </a:r>
            <a:r>
              <a:rPr lang="es-MX" sz="1300" dirty="0"/>
              <a:t> final </a:t>
            </a:r>
            <a:r>
              <a:rPr lang="es-MX" sz="1300" dirty="0" err="1"/>
              <a:t>Shared</a:t>
            </a:r>
            <a:r>
              <a:rPr lang="es-MX" sz="1300" dirty="0"/>
              <a:t> s</a:t>
            </a:r>
            <a:r>
              <a:rPr lang="es-MX" sz="1300" dirty="0" smtClean="0"/>
              <a:t>; </a:t>
            </a:r>
            <a:endParaRPr lang="es-MX" sz="1300" dirty="0"/>
          </a:p>
          <a:p>
            <a:pPr marL="0" indent="0">
              <a:buNone/>
            </a:pPr>
            <a:r>
              <a:rPr lang="es-MX" sz="1300" dirty="0"/>
              <a:t>   Producer(</a:t>
            </a:r>
            <a:r>
              <a:rPr lang="es-MX" sz="1300" dirty="0" err="1"/>
              <a:t>Shared</a:t>
            </a:r>
            <a:r>
              <a:rPr lang="es-MX" sz="1300" dirty="0"/>
              <a:t> s</a:t>
            </a:r>
            <a:r>
              <a:rPr lang="es-MX" sz="1300" dirty="0" smtClean="0"/>
              <a:t>) </a:t>
            </a:r>
            <a:r>
              <a:rPr lang="es-MX" sz="1300" dirty="0"/>
              <a:t>{</a:t>
            </a:r>
          </a:p>
          <a:p>
            <a:pPr marL="0" indent="0">
              <a:buNone/>
            </a:pPr>
            <a:r>
              <a:rPr lang="es-MX" sz="1300" dirty="0"/>
              <a:t>      </a:t>
            </a:r>
            <a:r>
              <a:rPr lang="es-MX" sz="1300" dirty="0" err="1"/>
              <a:t>this.s</a:t>
            </a:r>
            <a:r>
              <a:rPr lang="es-MX" sz="1300" dirty="0"/>
              <a:t> = s;</a:t>
            </a:r>
          </a:p>
          <a:p>
            <a:pPr marL="0" indent="0">
              <a:buNone/>
            </a:pPr>
            <a:r>
              <a:rPr lang="es-MX" sz="1300" dirty="0"/>
              <a:t>      l = </a:t>
            </a:r>
            <a:r>
              <a:rPr lang="es-MX" sz="1300" dirty="0" err="1"/>
              <a:t>s.getLock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</a:t>
            </a:r>
            <a:r>
              <a:rPr lang="es-MX" sz="1300" dirty="0" smtClean="0"/>
              <a:t>}</a:t>
            </a:r>
            <a:endParaRPr lang="es-MX" sz="1300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211960" y="548680"/>
            <a:ext cx="4474840" cy="6120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5200" dirty="0"/>
              <a:t>@</a:t>
            </a:r>
            <a:r>
              <a:rPr lang="es-MX" sz="5200" dirty="0" err="1"/>
              <a:t>Override</a:t>
            </a: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</a:t>
            </a:r>
            <a:r>
              <a:rPr lang="es-MX" sz="5200" dirty="0" err="1"/>
              <a:t>public</a:t>
            </a:r>
            <a:r>
              <a:rPr lang="es-MX" sz="5200" dirty="0"/>
              <a:t> </a:t>
            </a:r>
            <a:r>
              <a:rPr lang="es-MX" sz="5200" dirty="0" err="1"/>
              <a:t>void</a:t>
            </a:r>
            <a:r>
              <a:rPr lang="es-MX" sz="5200" dirty="0"/>
              <a:t> run() {</a:t>
            </a:r>
          </a:p>
          <a:p>
            <a:pPr marL="0" indent="0">
              <a:buNone/>
            </a:pPr>
            <a:r>
              <a:rPr lang="es-MX" sz="5200" dirty="0"/>
              <a:t>      </a:t>
            </a:r>
            <a:r>
              <a:rPr lang="es-MX" sz="5200" dirty="0" err="1"/>
              <a:t>for</a:t>
            </a:r>
            <a:r>
              <a:rPr lang="es-MX" sz="5200" dirty="0"/>
              <a:t> (</a:t>
            </a:r>
            <a:r>
              <a:rPr lang="es-MX" sz="5200" dirty="0" err="1"/>
              <a:t>char</a:t>
            </a:r>
            <a:r>
              <a:rPr lang="es-MX" sz="5200" dirty="0"/>
              <a:t> ch = 'A'; ch &lt;= 'Z'; ch++)  {</a:t>
            </a:r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l.lock</a:t>
            </a:r>
            <a:r>
              <a:rPr lang="es-MX" sz="5200" dirty="0"/>
              <a:t>();</a:t>
            </a:r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s.setSharedChar</a:t>
            </a:r>
            <a:r>
              <a:rPr lang="es-MX" sz="5200" dirty="0"/>
              <a:t>(ch);</a:t>
            </a:r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System.out.println</a:t>
            </a:r>
            <a:r>
              <a:rPr lang="es-MX" sz="5200" dirty="0"/>
              <a:t>(ch + " </a:t>
            </a:r>
            <a:r>
              <a:rPr lang="es-MX" sz="5200" dirty="0" smtClean="0"/>
              <a:t>Productor.");</a:t>
            </a: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l.unlock</a:t>
            </a:r>
            <a:r>
              <a:rPr lang="es-MX" sz="5200" dirty="0"/>
              <a:t>();</a:t>
            </a:r>
          </a:p>
          <a:p>
            <a:pPr marL="0" indent="0">
              <a:buNone/>
            </a:pPr>
            <a:r>
              <a:rPr lang="es-MX" sz="5200" dirty="0"/>
              <a:t>      }</a:t>
            </a:r>
          </a:p>
          <a:p>
            <a:pPr marL="0" indent="0">
              <a:buNone/>
            </a:pPr>
            <a:r>
              <a:rPr lang="es-MX" sz="5200" dirty="0"/>
              <a:t>   }</a:t>
            </a:r>
          </a:p>
          <a:p>
            <a:pPr marL="0" indent="0">
              <a:buNone/>
            </a:pPr>
            <a:r>
              <a:rPr lang="es-MX" sz="5200" dirty="0" smtClean="0"/>
              <a:t>}  </a:t>
            </a:r>
            <a:endParaRPr lang="es-MX" sz="5200" dirty="0"/>
          </a:p>
          <a:p>
            <a:pPr marL="0" indent="0">
              <a:buNone/>
            </a:pPr>
            <a:r>
              <a:rPr lang="es-MX" sz="5200" dirty="0" err="1" smtClean="0"/>
              <a:t>class</a:t>
            </a:r>
            <a:r>
              <a:rPr lang="es-MX" sz="5200" dirty="0" smtClean="0"/>
              <a:t> </a:t>
            </a:r>
            <a:r>
              <a:rPr lang="es-MX" sz="5200" dirty="0" err="1"/>
              <a:t>Consumer</a:t>
            </a:r>
            <a:r>
              <a:rPr lang="es-MX" sz="5200" dirty="0"/>
              <a:t> </a:t>
            </a:r>
            <a:r>
              <a:rPr lang="es-MX" sz="5200" dirty="0" err="1"/>
              <a:t>extends</a:t>
            </a:r>
            <a:r>
              <a:rPr lang="es-MX" sz="5200" dirty="0"/>
              <a:t> </a:t>
            </a:r>
            <a:r>
              <a:rPr lang="es-MX" sz="5200" dirty="0" err="1" smtClean="0"/>
              <a:t>Thread</a:t>
            </a:r>
            <a:r>
              <a:rPr lang="es-MX" sz="5200" dirty="0" smtClean="0"/>
              <a:t> {</a:t>
            </a: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</a:t>
            </a:r>
            <a:r>
              <a:rPr lang="es-MX" sz="5200" dirty="0" err="1"/>
              <a:t>private</a:t>
            </a:r>
            <a:r>
              <a:rPr lang="es-MX" sz="5200" dirty="0"/>
              <a:t> final </a:t>
            </a:r>
            <a:r>
              <a:rPr lang="es-MX" sz="5200" dirty="0" err="1"/>
              <a:t>Lock</a:t>
            </a:r>
            <a:r>
              <a:rPr lang="es-MX" sz="5200" dirty="0"/>
              <a:t> l;</a:t>
            </a:r>
          </a:p>
          <a:p>
            <a:pPr marL="0" indent="0">
              <a:buNone/>
            </a:pPr>
            <a:r>
              <a:rPr lang="es-MX" sz="5200" dirty="0" smtClean="0"/>
              <a:t>   </a:t>
            </a:r>
            <a:r>
              <a:rPr lang="es-MX" sz="5200" dirty="0" err="1"/>
              <a:t>private</a:t>
            </a:r>
            <a:r>
              <a:rPr lang="es-MX" sz="5200" dirty="0"/>
              <a:t> final </a:t>
            </a:r>
            <a:r>
              <a:rPr lang="es-MX" sz="5200" dirty="0" err="1"/>
              <a:t>Shared</a:t>
            </a:r>
            <a:r>
              <a:rPr lang="es-MX" sz="5200" dirty="0"/>
              <a:t> s;</a:t>
            </a:r>
          </a:p>
          <a:p>
            <a:pPr marL="0" indent="0">
              <a:buNone/>
            </a:pP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</a:t>
            </a:r>
            <a:r>
              <a:rPr lang="es-MX" sz="5200" dirty="0" err="1"/>
              <a:t>Consumer</a:t>
            </a:r>
            <a:r>
              <a:rPr lang="es-MX" sz="5200" dirty="0"/>
              <a:t>(</a:t>
            </a:r>
            <a:r>
              <a:rPr lang="es-MX" sz="5200" dirty="0" err="1"/>
              <a:t>Shared</a:t>
            </a:r>
            <a:r>
              <a:rPr lang="es-MX" sz="5200" dirty="0"/>
              <a:t> s</a:t>
            </a:r>
            <a:r>
              <a:rPr lang="es-MX" sz="5200" dirty="0" smtClean="0"/>
              <a:t>) </a:t>
            </a:r>
            <a:r>
              <a:rPr lang="es-MX" sz="5200" dirty="0"/>
              <a:t>{</a:t>
            </a:r>
          </a:p>
          <a:p>
            <a:pPr marL="0" indent="0">
              <a:buNone/>
            </a:pPr>
            <a:r>
              <a:rPr lang="es-MX" sz="5200" dirty="0"/>
              <a:t>      </a:t>
            </a:r>
            <a:r>
              <a:rPr lang="es-MX" sz="5200" dirty="0" err="1"/>
              <a:t>this.s</a:t>
            </a:r>
            <a:r>
              <a:rPr lang="es-MX" sz="5200" dirty="0"/>
              <a:t> = s;</a:t>
            </a:r>
          </a:p>
          <a:p>
            <a:pPr marL="0" indent="0">
              <a:buNone/>
            </a:pPr>
            <a:r>
              <a:rPr lang="es-MX" sz="5200" dirty="0"/>
              <a:t>      l = </a:t>
            </a:r>
            <a:r>
              <a:rPr lang="es-MX" sz="5200" dirty="0" err="1"/>
              <a:t>s.getLock</a:t>
            </a:r>
            <a:r>
              <a:rPr lang="es-MX" sz="5200" dirty="0"/>
              <a:t>();</a:t>
            </a:r>
          </a:p>
          <a:p>
            <a:pPr marL="0" indent="0">
              <a:buNone/>
            </a:pPr>
            <a:r>
              <a:rPr lang="es-MX" sz="5200" dirty="0"/>
              <a:t>   </a:t>
            </a:r>
            <a:r>
              <a:rPr lang="es-MX" sz="5200" dirty="0" smtClean="0"/>
              <a:t>}</a:t>
            </a: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@</a:t>
            </a:r>
            <a:r>
              <a:rPr lang="es-MX" sz="5200" dirty="0" err="1"/>
              <a:t>Override</a:t>
            </a: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</a:t>
            </a:r>
            <a:r>
              <a:rPr lang="es-MX" sz="5200" dirty="0" err="1"/>
              <a:t>public</a:t>
            </a:r>
            <a:r>
              <a:rPr lang="es-MX" sz="5200" dirty="0"/>
              <a:t> </a:t>
            </a:r>
            <a:r>
              <a:rPr lang="es-MX" sz="5200" dirty="0" err="1"/>
              <a:t>void</a:t>
            </a:r>
            <a:r>
              <a:rPr lang="es-MX" sz="5200" dirty="0"/>
              <a:t> run</a:t>
            </a:r>
            <a:r>
              <a:rPr lang="es-MX" sz="5200" dirty="0" smtClean="0"/>
              <a:t>()  </a:t>
            </a:r>
            <a:r>
              <a:rPr lang="es-MX" sz="5200" dirty="0"/>
              <a:t>{</a:t>
            </a:r>
          </a:p>
          <a:p>
            <a:pPr marL="0" indent="0">
              <a:buNone/>
            </a:pPr>
            <a:r>
              <a:rPr lang="es-MX" sz="5200" dirty="0"/>
              <a:t>      </a:t>
            </a:r>
            <a:r>
              <a:rPr lang="es-MX" sz="5200" dirty="0" err="1"/>
              <a:t>char</a:t>
            </a:r>
            <a:r>
              <a:rPr lang="es-MX" sz="5200" dirty="0"/>
              <a:t> ch;</a:t>
            </a:r>
          </a:p>
          <a:p>
            <a:pPr marL="0" indent="0">
              <a:buNone/>
            </a:pPr>
            <a:r>
              <a:rPr lang="es-MX" sz="5200" dirty="0"/>
              <a:t>      </a:t>
            </a:r>
            <a:r>
              <a:rPr lang="es-MX" sz="5200" dirty="0" smtClean="0"/>
              <a:t>do  </a:t>
            </a:r>
            <a:r>
              <a:rPr lang="es-MX" sz="5200" dirty="0"/>
              <a:t>{</a:t>
            </a:r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l.lock</a:t>
            </a:r>
            <a:r>
              <a:rPr lang="es-MX" sz="5200" dirty="0"/>
              <a:t>();</a:t>
            </a:r>
          </a:p>
          <a:p>
            <a:pPr marL="0" indent="0">
              <a:buNone/>
            </a:pPr>
            <a:r>
              <a:rPr lang="es-MX" sz="5200" dirty="0"/>
              <a:t>         ch = </a:t>
            </a:r>
            <a:r>
              <a:rPr lang="es-MX" sz="5200" dirty="0" err="1"/>
              <a:t>s.getSharedChar</a:t>
            </a:r>
            <a:r>
              <a:rPr lang="es-MX" sz="5200" dirty="0"/>
              <a:t>();</a:t>
            </a:r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System.out.println</a:t>
            </a:r>
            <a:r>
              <a:rPr lang="es-MX" sz="5200" dirty="0"/>
              <a:t>(ch + " </a:t>
            </a:r>
            <a:r>
              <a:rPr lang="es-MX" sz="5200" dirty="0" smtClean="0"/>
              <a:t>Consumidor.");</a:t>
            </a: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l.unlock</a:t>
            </a:r>
            <a:r>
              <a:rPr lang="es-MX" sz="5200" dirty="0"/>
              <a:t>();</a:t>
            </a:r>
          </a:p>
          <a:p>
            <a:pPr marL="0" indent="0">
              <a:buNone/>
            </a:pPr>
            <a:r>
              <a:rPr lang="es-MX" sz="5200" dirty="0"/>
              <a:t>      }</a:t>
            </a:r>
          </a:p>
          <a:p>
            <a:pPr marL="0" indent="0">
              <a:buNone/>
            </a:pPr>
            <a:r>
              <a:rPr lang="es-MX" sz="5200" dirty="0"/>
              <a:t>      </a:t>
            </a:r>
            <a:r>
              <a:rPr lang="es-MX" sz="5200" dirty="0" err="1"/>
              <a:t>while</a:t>
            </a:r>
            <a:r>
              <a:rPr lang="es-MX" sz="5200" dirty="0"/>
              <a:t> (ch != 'Z');</a:t>
            </a:r>
          </a:p>
          <a:p>
            <a:pPr marL="0" indent="0">
              <a:buNone/>
            </a:pPr>
            <a:r>
              <a:rPr lang="es-MX" sz="5200" dirty="0"/>
              <a:t>   }</a:t>
            </a:r>
          </a:p>
          <a:p>
            <a:pPr marL="0" indent="0">
              <a:buNone/>
            </a:pPr>
            <a:r>
              <a:rPr lang="es-MX" sz="5200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695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sistemas concurrentes suelen resolver problemas no deterministas</a:t>
            </a:r>
          </a:p>
          <a:p>
            <a:r>
              <a:rPr lang="es-MX" dirty="0" smtClean="0"/>
              <a:t>Algunos procesos deterministas son mas fáciles de resolver usando concurrencia</a:t>
            </a:r>
          </a:p>
          <a:p>
            <a:r>
              <a:rPr lang="es-MX" dirty="0" smtClean="0"/>
              <a:t>Para asegurar un único resultado se requiere de alguna forma de sincronía entre los procesos.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36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Semáforos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la vida real un semáforo es un sistema de comunicación visual, usualmente usa banderas, luz o algún otro mecanismo.</a:t>
            </a:r>
          </a:p>
          <a:p>
            <a:r>
              <a:rPr lang="es-MX" dirty="0" smtClean="0"/>
              <a:t>En programación un semáforo es una estructura de datos que se usa para resolver problemas de concurrencia</a:t>
            </a:r>
          </a:p>
          <a:p>
            <a:r>
              <a:rPr lang="es-MX" dirty="0" smtClean="0"/>
              <a:t>Fue inventado por </a:t>
            </a:r>
            <a:r>
              <a:rPr lang="es-MX" dirty="0" err="1" smtClean="0"/>
              <a:t>Edsger</a:t>
            </a:r>
            <a:r>
              <a:rPr lang="es-MX" dirty="0" smtClean="0"/>
              <a:t> </a:t>
            </a:r>
            <a:r>
              <a:rPr lang="es-MX" dirty="0" err="1" smtClean="0"/>
              <a:t>Dijkstra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015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Semáforos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Un semáforo es como una variable entera, con tres diferencias:</a:t>
            </a:r>
          </a:p>
          <a:p>
            <a:pPr lvl="1"/>
            <a:r>
              <a:rPr lang="es-MX" dirty="0" smtClean="0"/>
              <a:t>Cuando creas un semáforo, lo puedes inicializar con cualquier valor, pero después de eso solo puedes incrementarlo en uno o </a:t>
            </a:r>
            <a:r>
              <a:rPr lang="es-MX" dirty="0" err="1" smtClean="0"/>
              <a:t>decrementarlo</a:t>
            </a:r>
            <a:r>
              <a:rPr lang="es-MX" dirty="0" smtClean="0"/>
              <a:t> en uno.</a:t>
            </a:r>
          </a:p>
          <a:p>
            <a:pPr lvl="1"/>
            <a:r>
              <a:rPr lang="es-MX" dirty="0" smtClean="0"/>
              <a:t>Cuando un hilo </a:t>
            </a:r>
            <a:r>
              <a:rPr lang="es-MX" dirty="0" err="1" smtClean="0"/>
              <a:t>decrementa</a:t>
            </a:r>
            <a:r>
              <a:rPr lang="es-MX" dirty="0" smtClean="0"/>
              <a:t> el semáforo, si el resultado es negativo, el hilo se bloquea hasta que otro hilo incremente el semáforo</a:t>
            </a:r>
          </a:p>
          <a:p>
            <a:pPr lvl="1"/>
            <a:r>
              <a:rPr lang="es-MX" dirty="0" smtClean="0"/>
              <a:t>Cuando un hilo incrementa el semáforo, si hay otro hilo esperando, uno de los hilos de espera se libera.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502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Semáforos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Esa definición tiene algunas consecuencias, como son:</a:t>
            </a:r>
          </a:p>
          <a:p>
            <a:pPr lvl="1"/>
            <a:r>
              <a:rPr lang="es-MX" dirty="0" smtClean="0"/>
              <a:t>En general no es posible saber antes de que un hilo </a:t>
            </a:r>
            <a:r>
              <a:rPr lang="es-MX" dirty="0" err="1" smtClean="0"/>
              <a:t>decremente</a:t>
            </a:r>
            <a:r>
              <a:rPr lang="es-MX" dirty="0" smtClean="0"/>
              <a:t> si este se va a bloquear o no (en el mejor de los casos solo se puede probar si esta libre o no)</a:t>
            </a:r>
          </a:p>
          <a:p>
            <a:pPr lvl="1"/>
            <a:r>
              <a:rPr lang="es-MX" dirty="0" smtClean="0"/>
              <a:t>Después de un incremento que provoque que un hilo se active, no hay manera de saber cual hilo lo hará.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4382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qué semáforos?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Viendo la definición de semáforo no queda claro cual es su uso.</a:t>
            </a:r>
          </a:p>
          <a:p>
            <a:r>
              <a:rPr lang="es-MX" dirty="0" smtClean="0"/>
              <a:t>Es cierto que no se necesitan semáforos para solucionar problemas de concurrencia, pero presenta algunas ventajas:</a:t>
            </a:r>
          </a:p>
          <a:p>
            <a:pPr lvl="1"/>
            <a:r>
              <a:rPr lang="es-MX" dirty="0" smtClean="0"/>
              <a:t>Los semáforos crean restricciones que ayudan a los programadores a no cometer errores</a:t>
            </a:r>
          </a:p>
          <a:p>
            <a:pPr lvl="1"/>
            <a:r>
              <a:rPr lang="es-MX" dirty="0" smtClean="0"/>
              <a:t>Las soluciones con semáforos suelen ser claras y ordenadas</a:t>
            </a:r>
          </a:p>
          <a:p>
            <a:pPr lvl="1"/>
            <a:r>
              <a:rPr lang="es-MX" dirty="0" smtClean="0"/>
              <a:t>Se pueden implementar de forma eficiente en diferentes sistemas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376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Semáforos en Java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Se encuentra en: </a:t>
            </a:r>
            <a:r>
              <a:rPr lang="es-MX" dirty="0" err="1" smtClean="0"/>
              <a:t>java.util.concurrent.Semaphore</a:t>
            </a:r>
            <a:endParaRPr lang="es-MX" dirty="0" smtClean="0"/>
          </a:p>
          <a:p>
            <a:r>
              <a:rPr lang="es-MX" dirty="0" smtClean="0"/>
              <a:t>Constructor:</a:t>
            </a:r>
          </a:p>
          <a:p>
            <a:pPr lvl="1"/>
            <a:r>
              <a:rPr lang="es-MX" dirty="0" err="1" smtClean="0"/>
              <a:t>Semaphore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permits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 smtClean="0"/>
              <a:t>Semaphore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permits</a:t>
            </a:r>
            <a:r>
              <a:rPr lang="es-MX" dirty="0" smtClean="0"/>
              <a:t>, </a:t>
            </a:r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fair</a:t>
            </a:r>
            <a:r>
              <a:rPr lang="es-MX" dirty="0" smtClean="0"/>
              <a:t>)</a:t>
            </a:r>
          </a:p>
          <a:p>
            <a:r>
              <a:rPr lang="es-MX" dirty="0" smtClean="0"/>
              <a:t>Métodos principales: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cquire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release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tryAcquire</a:t>
            </a:r>
            <a:r>
              <a:rPr lang="es-MX" dirty="0" smtClean="0"/>
              <a:t>()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4461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388"/>
            <a:ext cx="8229600" cy="909108"/>
          </a:xfrm>
        </p:spPr>
        <p:txBody>
          <a:bodyPr>
            <a:normAutofit/>
          </a:bodyPr>
          <a:lstStyle/>
          <a:p>
            <a:r>
              <a:rPr lang="es-MX" dirty="0" smtClean="0"/>
              <a:t>Ejemplo restaurant.java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7504" y="1196752"/>
            <a:ext cx="4388296" cy="54726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Restaurante 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Semaphore</a:t>
            </a:r>
            <a:r>
              <a:rPr lang="es-MX" dirty="0"/>
              <a:t> mesas;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Restaurante(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contadorMesas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// </a:t>
            </a:r>
            <a:r>
              <a:rPr lang="es-MX" dirty="0" smtClean="0"/>
              <a:t>Crea un </a:t>
            </a:r>
            <a:r>
              <a:rPr lang="es-MX" dirty="0" err="1" smtClean="0"/>
              <a:t>semaforo</a:t>
            </a:r>
            <a:r>
              <a:rPr lang="es-MX" dirty="0" smtClean="0"/>
              <a:t> con las mesas que tenemos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this.mesas</a:t>
            </a:r>
            <a:r>
              <a:rPr lang="es-MX" dirty="0"/>
              <a:t> = new </a:t>
            </a:r>
            <a:r>
              <a:rPr lang="es-MX" dirty="0" err="1"/>
              <a:t>Semaphore</a:t>
            </a:r>
            <a:r>
              <a:rPr lang="es-MX" dirty="0"/>
              <a:t>(</a:t>
            </a:r>
            <a:r>
              <a:rPr lang="es-MX" dirty="0" err="1"/>
              <a:t>contadorMesas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smtClean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obtenerMesa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idCliente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try 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System.out.println</a:t>
            </a:r>
            <a:r>
              <a:rPr lang="es-MX" dirty="0"/>
              <a:t>("Cliente #" + </a:t>
            </a:r>
            <a:r>
              <a:rPr lang="es-MX" dirty="0" err="1"/>
              <a:t>idCliente</a:t>
            </a:r>
            <a:r>
              <a:rPr lang="es-MX" dirty="0"/>
              <a:t> +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" </a:t>
            </a:r>
            <a:r>
              <a:rPr lang="es-MX" dirty="0"/>
              <a:t>esta intentando obtener una mesa.");</a:t>
            </a:r>
          </a:p>
          <a:p>
            <a:pPr marL="0" indent="0">
              <a:buNone/>
            </a:pPr>
            <a:r>
              <a:rPr lang="es-MX" dirty="0"/>
              <a:t>                // </a:t>
            </a:r>
            <a:r>
              <a:rPr lang="es-MX" dirty="0" smtClean="0"/>
              <a:t>Adquiere un permiso para una tabla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mesas.acquire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System.out.println</a:t>
            </a:r>
            <a:r>
              <a:rPr lang="es-MX" dirty="0"/>
              <a:t>("Cliente #" + </a:t>
            </a:r>
            <a:r>
              <a:rPr lang="es-MX" dirty="0" err="1"/>
              <a:t>idCliente</a:t>
            </a:r>
            <a:r>
              <a:rPr lang="es-MX" dirty="0"/>
              <a:t> +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" </a:t>
            </a:r>
            <a:r>
              <a:rPr lang="es-MX" dirty="0" err="1"/>
              <a:t>consiguio</a:t>
            </a:r>
            <a:r>
              <a:rPr lang="es-MX" dirty="0"/>
              <a:t> una mesa.");</a:t>
            </a:r>
          </a:p>
          <a:p>
            <a:pPr marL="0" indent="0">
              <a:buNone/>
            </a:pPr>
            <a:r>
              <a:rPr lang="es-MX" dirty="0"/>
              <a:t>            }</a:t>
            </a:r>
          </a:p>
          <a:p>
            <a:pPr marL="0" indent="0">
              <a:buNone/>
            </a:pPr>
            <a:r>
              <a:rPr lang="es-MX" dirty="0"/>
              <a:t>            catch (</a:t>
            </a:r>
            <a:r>
              <a:rPr lang="es-MX" dirty="0" err="1"/>
              <a:t>InterruptedException</a:t>
            </a:r>
            <a:r>
              <a:rPr lang="es-MX" dirty="0"/>
              <a:t> </a:t>
            </a:r>
            <a:r>
              <a:rPr lang="es-MX" dirty="0" err="1"/>
              <a:t>ie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ie.printStackTrace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smtClean="0"/>
              <a:t>}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0014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regresaMesa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idCliente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System.out.println</a:t>
            </a:r>
            <a:r>
              <a:rPr lang="es-MX" dirty="0"/>
              <a:t>("Cliente #" + </a:t>
            </a:r>
            <a:r>
              <a:rPr lang="es-MX" dirty="0" err="1"/>
              <a:t>idCliente</a:t>
            </a:r>
            <a:r>
              <a:rPr lang="es-MX" dirty="0"/>
              <a:t> +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" </a:t>
            </a:r>
            <a:r>
              <a:rPr lang="es-MX" dirty="0" err="1"/>
              <a:t>devolvio</a:t>
            </a:r>
            <a:r>
              <a:rPr lang="es-MX" dirty="0"/>
              <a:t> mesa.");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mesas.release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smtClean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Restaurante </a:t>
            </a:r>
            <a:r>
              <a:rPr lang="es-MX" dirty="0"/>
              <a:t>r = new Restaurante(2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 (</a:t>
            </a:r>
            <a:r>
              <a:rPr lang="es-MX" dirty="0" err="1"/>
              <a:t>int</a:t>
            </a:r>
            <a:r>
              <a:rPr lang="es-MX" dirty="0"/>
              <a:t> i = 1; i &lt;= 5; i++) {</a:t>
            </a:r>
          </a:p>
          <a:p>
            <a:pPr marL="0" indent="0">
              <a:buNone/>
            </a:pPr>
            <a:r>
              <a:rPr lang="es-MX" dirty="0"/>
              <a:t>            Cliente c = new Cliente(r, i);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c.start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853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64704"/>
          </a:xfrm>
        </p:spPr>
        <p:txBody>
          <a:bodyPr/>
          <a:lstStyle/>
          <a:p>
            <a:r>
              <a:rPr lang="es-MX" dirty="0" smtClean="0"/>
              <a:t>Ejemplo: cliente.java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7504" y="908720"/>
            <a:ext cx="4176464" cy="52174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java.util.Random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class</a:t>
            </a:r>
            <a:r>
              <a:rPr lang="es-MX" dirty="0"/>
              <a:t> Cliente </a:t>
            </a:r>
            <a:r>
              <a:rPr lang="es-MX" dirty="0" err="1"/>
              <a:t>extends</a:t>
            </a:r>
            <a:r>
              <a:rPr lang="es-MX" dirty="0"/>
              <a:t> </a:t>
            </a:r>
            <a:r>
              <a:rPr lang="es-MX" dirty="0" err="1"/>
              <a:t>Thread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Restaurante r;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idCliente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final </a:t>
            </a:r>
            <a:r>
              <a:rPr lang="es-MX" dirty="0" err="1"/>
              <a:t>Random</a:t>
            </a:r>
            <a:r>
              <a:rPr lang="es-MX" dirty="0"/>
              <a:t> aleatorio =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	new </a:t>
            </a:r>
            <a:r>
              <a:rPr lang="es-MX" dirty="0" err="1"/>
              <a:t>Random</a:t>
            </a:r>
            <a:r>
              <a:rPr lang="es-MX" dirty="0"/>
              <a:t>();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Cliente(Restaurante r,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idCliente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this.r</a:t>
            </a:r>
            <a:r>
              <a:rPr lang="es-MX" dirty="0"/>
              <a:t> = r;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this.idCliente</a:t>
            </a:r>
            <a:r>
              <a:rPr lang="es-MX" dirty="0"/>
              <a:t> = </a:t>
            </a:r>
            <a:r>
              <a:rPr lang="es-MX" dirty="0" err="1"/>
              <a:t>idCliente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smtClean="0"/>
              <a:t>}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11960" y="980728"/>
            <a:ext cx="4824536" cy="51454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run() 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r.obtenerMesa</a:t>
            </a:r>
            <a:r>
              <a:rPr lang="es-MX" dirty="0"/>
              <a:t>(</a:t>
            </a:r>
            <a:r>
              <a:rPr lang="es-MX" dirty="0" err="1"/>
              <a:t>this.idCliente</a:t>
            </a:r>
            <a:r>
              <a:rPr lang="es-MX" dirty="0"/>
              <a:t>); </a:t>
            </a:r>
          </a:p>
          <a:p>
            <a:pPr marL="0" indent="0">
              <a:buNone/>
            </a:pPr>
            <a:r>
              <a:rPr lang="es-MX" dirty="0"/>
              <a:t>        try {</a:t>
            </a:r>
          </a:p>
          <a:p>
            <a:pPr marL="0" indent="0">
              <a:buNone/>
            </a:pPr>
            <a:r>
              <a:rPr lang="es-MX" dirty="0"/>
              <a:t>            // Come durante un tiempo.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       // Usa </a:t>
            </a:r>
            <a:r>
              <a:rPr lang="es-MX" dirty="0"/>
              <a:t>valores entre 1 y 30 segundos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tiempoComida</a:t>
            </a:r>
            <a:r>
              <a:rPr lang="es-MX" dirty="0"/>
              <a:t> = </a:t>
            </a:r>
            <a:r>
              <a:rPr lang="es-MX" dirty="0" err="1"/>
              <a:t>aleatorio.nextInt</a:t>
            </a:r>
            <a:r>
              <a:rPr lang="es-MX" dirty="0"/>
              <a:t>(30) + 1 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System.out.println</a:t>
            </a:r>
            <a:r>
              <a:rPr lang="es-MX" dirty="0"/>
              <a:t>("Cliente #" + </a:t>
            </a:r>
            <a:r>
              <a:rPr lang="es-MX" dirty="0" err="1"/>
              <a:t>this.idCliente</a:t>
            </a:r>
            <a:r>
              <a:rPr lang="es-MX" dirty="0"/>
              <a:t> </a:t>
            </a:r>
            <a:r>
              <a:rPr lang="es-MX" dirty="0" smtClean="0"/>
              <a:t>+</a:t>
            </a:r>
          </a:p>
          <a:p>
            <a:pPr marL="0" indent="0">
              <a:buNone/>
            </a:pPr>
            <a:r>
              <a:rPr lang="es-MX" dirty="0" smtClean="0"/>
              <a:t>                                               </a:t>
            </a:r>
            <a:r>
              <a:rPr lang="es-MX" dirty="0"/>
              <a:t>" </a:t>
            </a:r>
            <a:r>
              <a:rPr lang="es-MX" dirty="0" err="1"/>
              <a:t>comera</a:t>
            </a:r>
            <a:r>
              <a:rPr lang="es-MX" dirty="0"/>
              <a:t> por " + </a:t>
            </a:r>
            <a:r>
              <a:rPr lang="es-MX" dirty="0" err="1"/>
              <a:t>tiempoComida</a:t>
            </a:r>
            <a:r>
              <a:rPr lang="es-MX" dirty="0"/>
              <a:t> +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smtClean="0"/>
              <a:t>                                   " </a:t>
            </a:r>
            <a:r>
              <a:rPr lang="es-MX" dirty="0"/>
              <a:t>segundos.");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Thread.sleep</a:t>
            </a:r>
            <a:r>
              <a:rPr lang="es-MX" dirty="0"/>
              <a:t>(</a:t>
            </a:r>
            <a:r>
              <a:rPr lang="es-MX" dirty="0" err="1"/>
              <a:t>tiempoComida</a:t>
            </a:r>
            <a:r>
              <a:rPr lang="es-MX" dirty="0"/>
              <a:t> * 1000);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System.out.println</a:t>
            </a:r>
            <a:r>
              <a:rPr lang="es-MX" dirty="0"/>
              <a:t>("Cliente #" + </a:t>
            </a:r>
            <a:r>
              <a:rPr lang="es-MX" dirty="0" err="1"/>
              <a:t>this.idCliente</a:t>
            </a:r>
            <a:r>
              <a:rPr lang="es-MX" dirty="0"/>
              <a:t> </a:t>
            </a:r>
            <a:r>
              <a:rPr lang="es-MX" dirty="0" smtClean="0"/>
              <a:t>+</a:t>
            </a:r>
          </a:p>
          <a:p>
            <a:pPr marL="0" indent="0">
              <a:buNone/>
            </a:pPr>
            <a:r>
              <a:rPr lang="es-MX" dirty="0" smtClean="0"/>
              <a:t>                                                </a:t>
            </a:r>
            <a:r>
              <a:rPr lang="es-MX" dirty="0"/>
              <a:t>" termino de comer.");</a:t>
            </a:r>
          </a:p>
          <a:p>
            <a:pPr marL="0" indent="0">
              <a:buNone/>
            </a:pPr>
            <a:r>
              <a:rPr lang="es-MX" dirty="0"/>
              <a:t>        } catch(</a:t>
            </a:r>
            <a:r>
              <a:rPr lang="es-MX" dirty="0" err="1"/>
              <a:t>InterruptedException</a:t>
            </a:r>
            <a:r>
              <a:rPr lang="es-MX" dirty="0"/>
              <a:t> </a:t>
            </a:r>
            <a:r>
              <a:rPr lang="es-MX" dirty="0" err="1"/>
              <a:t>ie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ie.printStackTrace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</a:t>
            </a:r>
            <a:r>
              <a:rPr lang="es-MX" dirty="0" err="1"/>
              <a:t>finally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r.regresaMesa</a:t>
            </a:r>
            <a:r>
              <a:rPr lang="es-MX" dirty="0"/>
              <a:t>(</a:t>
            </a:r>
            <a:r>
              <a:rPr lang="es-MX" dirty="0" err="1"/>
              <a:t>this.idCliente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16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Tuberías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comunicación entre hilos es un elemento básico en la programación concurrente</a:t>
            </a:r>
          </a:p>
          <a:p>
            <a:r>
              <a:rPr lang="es-MX" dirty="0" smtClean="0"/>
              <a:t>Esta comunicación se realiza mediante tuberías</a:t>
            </a:r>
          </a:p>
          <a:p>
            <a:r>
              <a:rPr lang="es-MX" dirty="0" smtClean="0"/>
              <a:t>Se trata de un objeto tipo FIFO(</a:t>
            </a:r>
            <a:r>
              <a:rPr lang="es-MX" dirty="0" err="1" smtClean="0"/>
              <a:t>First</a:t>
            </a:r>
            <a:r>
              <a:rPr lang="es-MX" dirty="0" smtClean="0"/>
              <a:t> In,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Out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1026" name="Picture 2" descr="http://es-viet.com/data/attachments/0/34-3dd8b22f9a93000b314d3545b24ceb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98" y="4581128"/>
            <a:ext cx="50768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51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Tuberías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En java la comunicación utiliza la clase </a:t>
            </a:r>
            <a:r>
              <a:rPr lang="es-MX" dirty="0" err="1" smtClean="0"/>
              <a:t>PipedInputStream</a:t>
            </a:r>
            <a:r>
              <a:rPr lang="es-MX" dirty="0" smtClean="0"/>
              <a:t> y </a:t>
            </a:r>
            <a:r>
              <a:rPr lang="es-MX" dirty="0" err="1" smtClean="0"/>
              <a:t>PipedOutputStream</a:t>
            </a:r>
            <a:r>
              <a:rPr lang="es-MX" dirty="0" smtClean="0"/>
              <a:t> que se encuentra en:</a:t>
            </a:r>
          </a:p>
          <a:p>
            <a:pPr marL="457200" lvl="1" indent="0">
              <a:buNone/>
            </a:pPr>
            <a:r>
              <a:rPr lang="es-MX" dirty="0" err="1" smtClean="0"/>
              <a:t>java.lang.Object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 smtClean="0"/>
              <a:t>java.io.InputStream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java.io.PipedInputStream</a:t>
            </a:r>
            <a:r>
              <a:rPr lang="es-MX" dirty="0" smtClean="0"/>
              <a:t> </a:t>
            </a:r>
          </a:p>
          <a:p>
            <a:pPr marL="457200" lvl="1" indent="0">
              <a:buNone/>
            </a:pPr>
            <a:r>
              <a:rPr lang="es-MX" dirty="0" err="1" smtClean="0"/>
              <a:t>ó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 err="1"/>
              <a:t>java.lang.Object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 smtClean="0"/>
              <a:t>java.io.OutputStream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		</a:t>
            </a:r>
            <a:r>
              <a:rPr lang="es-MX" dirty="0" err="1" smtClean="0"/>
              <a:t>java.io.PipedOutputStream</a:t>
            </a:r>
            <a:r>
              <a:rPr lang="es-MX" dirty="0" smtClean="0"/>
              <a:t> </a:t>
            </a:r>
            <a:endParaRPr lang="es-MX" dirty="0"/>
          </a:p>
          <a:p>
            <a:pPr marL="457200" lvl="1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524631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PipedInputStream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Sus campos son:</a:t>
            </a:r>
          </a:p>
          <a:p>
            <a:pPr lvl="1"/>
            <a:r>
              <a:rPr lang="es-MX" dirty="0" smtClean="0"/>
              <a:t>buffer : consiste en un buffer circulas</a:t>
            </a:r>
          </a:p>
          <a:p>
            <a:pPr lvl="1"/>
            <a:r>
              <a:rPr lang="es-MX" dirty="0" smtClean="0"/>
              <a:t>in : </a:t>
            </a:r>
            <a:r>
              <a:rPr lang="es-MX" dirty="0"/>
              <a:t>í</a:t>
            </a:r>
            <a:r>
              <a:rPr lang="es-MX" dirty="0" smtClean="0"/>
              <a:t>ndice de entrada</a:t>
            </a:r>
          </a:p>
          <a:p>
            <a:pPr lvl="1"/>
            <a:r>
              <a:rPr lang="es-MX" dirty="0" err="1" smtClean="0"/>
              <a:t>out</a:t>
            </a:r>
            <a:r>
              <a:rPr lang="es-MX" dirty="0" smtClean="0"/>
              <a:t> : índice de salida</a:t>
            </a:r>
          </a:p>
          <a:p>
            <a:pPr lvl="1"/>
            <a:r>
              <a:rPr lang="es-MX" dirty="0" smtClean="0"/>
              <a:t>PIPE_SIZE: tamaño de la </a:t>
            </a:r>
            <a:r>
              <a:rPr lang="es-MX" dirty="0" err="1" smtClean="0"/>
              <a:t>tuberia</a:t>
            </a:r>
            <a:endParaRPr lang="es-MX" dirty="0" smtClean="0"/>
          </a:p>
          <a:p>
            <a:r>
              <a:rPr lang="es-MX" dirty="0" smtClean="0"/>
              <a:t>Constructor:</a:t>
            </a:r>
          </a:p>
          <a:p>
            <a:pPr lvl="1"/>
            <a:r>
              <a:rPr lang="es-MX" dirty="0" err="1" smtClean="0"/>
              <a:t>PipedInputStream</a:t>
            </a:r>
            <a:r>
              <a:rPr lang="es-MX" dirty="0" smtClean="0"/>
              <a:t>();</a:t>
            </a:r>
          </a:p>
          <a:p>
            <a:pPr lvl="1"/>
            <a:r>
              <a:rPr lang="es-MX" dirty="0" err="1" smtClean="0"/>
              <a:t>PipedInputStream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pipeSize</a:t>
            </a:r>
            <a:r>
              <a:rPr lang="es-MX" dirty="0" smtClean="0"/>
              <a:t>);</a:t>
            </a:r>
          </a:p>
          <a:p>
            <a:pPr lvl="1"/>
            <a:r>
              <a:rPr lang="es-MX" dirty="0" err="1" smtClean="0"/>
              <a:t>PipedInputStream</a:t>
            </a:r>
            <a:r>
              <a:rPr lang="es-MX" dirty="0" smtClean="0"/>
              <a:t>(</a:t>
            </a:r>
            <a:r>
              <a:rPr lang="es-MX" dirty="0" err="1" smtClean="0"/>
              <a:t>PipedOutputStream</a:t>
            </a:r>
            <a:r>
              <a:rPr lang="es-MX" dirty="0" smtClean="0"/>
              <a:t>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257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Condición de carrera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salida de múltiples procesos dependen del orden en el que se ejecutan</a:t>
            </a:r>
          </a:p>
          <a:p>
            <a:r>
              <a:rPr lang="es-MX" dirty="0" smtClean="0"/>
              <a:t>Una </a:t>
            </a:r>
            <a:r>
              <a:rPr lang="es-MX" b="1" dirty="0" smtClean="0"/>
              <a:t>condición de carrera</a:t>
            </a:r>
            <a:r>
              <a:rPr lang="es-MX" dirty="0" smtClean="0"/>
              <a:t> se da por que varios procesos acceden a un tiempo a un recurso y cambian el estado de este</a:t>
            </a:r>
          </a:p>
          <a:p>
            <a:r>
              <a:rPr lang="es-MX" dirty="0" smtClean="0"/>
              <a:t>El resultado del mismo dependerá de la forma en la que el planificador programe los procesos.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PipedInputStream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Métodos principales: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vailable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/>
              <a:t>c</a:t>
            </a:r>
            <a:r>
              <a:rPr lang="es-MX" dirty="0" err="1" smtClean="0"/>
              <a:t>lose</a:t>
            </a:r>
            <a:r>
              <a:rPr lang="es-MX" dirty="0" smtClean="0"/>
              <a:t>();</a:t>
            </a:r>
          </a:p>
          <a:p>
            <a:pPr lvl="1"/>
            <a:r>
              <a:rPr lang="es-MX" dirty="0" err="1"/>
              <a:t>c</a:t>
            </a:r>
            <a:r>
              <a:rPr lang="es-MX" dirty="0" err="1" smtClean="0"/>
              <a:t>onnect</a:t>
            </a:r>
            <a:r>
              <a:rPr lang="es-MX" dirty="0" smtClean="0"/>
              <a:t>(</a:t>
            </a:r>
            <a:r>
              <a:rPr lang="es-MX" dirty="0" err="1" smtClean="0"/>
              <a:t>PipedOutputStream</a:t>
            </a:r>
            <a:r>
              <a:rPr lang="es-MX" dirty="0" smtClean="0"/>
              <a:t>);</a:t>
            </a:r>
          </a:p>
          <a:p>
            <a:pPr lvl="1"/>
            <a:r>
              <a:rPr lang="es-MX" dirty="0" err="1" smtClean="0"/>
              <a:t>Read</a:t>
            </a:r>
            <a:r>
              <a:rPr lang="es-MX" dirty="0" smtClean="0"/>
              <a:t>();</a:t>
            </a:r>
          </a:p>
          <a:p>
            <a:pPr lvl="1"/>
            <a:r>
              <a:rPr lang="es-MX" dirty="0" err="1" smtClean="0"/>
              <a:t>Read</a:t>
            </a:r>
            <a:r>
              <a:rPr lang="es-MX" dirty="0" smtClean="0"/>
              <a:t>(byte[] b, </a:t>
            </a:r>
            <a:r>
              <a:rPr lang="es-MX" dirty="0" err="1" smtClean="0"/>
              <a:t>int</a:t>
            </a:r>
            <a:r>
              <a:rPr lang="es-MX" dirty="0" smtClean="0"/>
              <a:t> off)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838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PipedOutputStream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Constructores:</a:t>
            </a:r>
          </a:p>
          <a:p>
            <a:pPr lvl="1"/>
            <a:r>
              <a:rPr lang="es-MX" dirty="0" err="1" smtClean="0"/>
              <a:t>PipedOutputStream</a:t>
            </a:r>
            <a:r>
              <a:rPr lang="es-MX" dirty="0" smtClean="0"/>
              <a:t>();</a:t>
            </a:r>
          </a:p>
          <a:p>
            <a:pPr lvl="1"/>
            <a:r>
              <a:rPr lang="es-MX" dirty="0" err="1" smtClean="0"/>
              <a:t>PipedOutputStream</a:t>
            </a:r>
            <a:r>
              <a:rPr lang="es-MX" dirty="0" smtClean="0"/>
              <a:t>(</a:t>
            </a:r>
            <a:r>
              <a:rPr lang="es-MX" dirty="0" err="1" smtClean="0"/>
              <a:t>PipedInputStream</a:t>
            </a:r>
            <a:r>
              <a:rPr lang="es-MX" dirty="0" smtClean="0"/>
              <a:t> pipe);</a:t>
            </a:r>
          </a:p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c</a:t>
            </a:r>
            <a:r>
              <a:rPr lang="es-MX" dirty="0" err="1" smtClean="0"/>
              <a:t>lose</a:t>
            </a:r>
            <a:r>
              <a:rPr lang="es-MX" dirty="0" smtClean="0"/>
              <a:t>();</a:t>
            </a:r>
          </a:p>
          <a:p>
            <a:pPr lvl="1"/>
            <a:r>
              <a:rPr lang="es-MX" dirty="0" err="1" smtClean="0"/>
              <a:t>connect</a:t>
            </a:r>
            <a:r>
              <a:rPr lang="es-MX" dirty="0" smtClean="0"/>
              <a:t>(</a:t>
            </a:r>
            <a:r>
              <a:rPr lang="es-MX" dirty="0" err="1" smtClean="0"/>
              <a:t>PipedInputStream</a:t>
            </a:r>
            <a:r>
              <a:rPr lang="es-MX" dirty="0" smtClean="0"/>
              <a:t> pipe);</a:t>
            </a:r>
          </a:p>
          <a:p>
            <a:pPr lvl="1"/>
            <a:r>
              <a:rPr lang="es-MX" dirty="0" err="1" smtClean="0"/>
              <a:t>write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b);</a:t>
            </a:r>
          </a:p>
          <a:p>
            <a:pPr lvl="1"/>
            <a:r>
              <a:rPr lang="es-MX" dirty="0" err="1"/>
              <a:t>w</a:t>
            </a:r>
            <a:r>
              <a:rPr lang="es-MX" dirty="0" err="1" smtClean="0"/>
              <a:t>rite</a:t>
            </a:r>
            <a:r>
              <a:rPr lang="es-MX" dirty="0" smtClean="0"/>
              <a:t>(byte[] b, </a:t>
            </a:r>
            <a:r>
              <a:rPr lang="es-MX" dirty="0" err="1" smtClean="0"/>
              <a:t>int</a:t>
            </a:r>
            <a:r>
              <a:rPr lang="es-MX" dirty="0" smtClean="0"/>
              <a:t> off,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len</a:t>
            </a:r>
            <a:r>
              <a:rPr lang="es-MX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2037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Ejemplo: tuberias.java (1/2)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0" y="692696"/>
            <a:ext cx="4572000" cy="54334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err="1"/>
              <a:t>class</a:t>
            </a:r>
            <a:r>
              <a:rPr lang="es-MX" dirty="0"/>
              <a:t> Consumidor </a:t>
            </a:r>
            <a:r>
              <a:rPr lang="es-MX" dirty="0" err="1"/>
              <a:t>extends</a:t>
            </a:r>
            <a:r>
              <a:rPr lang="es-MX" dirty="0"/>
              <a:t> </a:t>
            </a:r>
            <a:r>
              <a:rPr lang="es-MX" dirty="0" err="1"/>
              <a:t>Thread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double</a:t>
            </a:r>
            <a:r>
              <a:rPr lang="es-MX" dirty="0"/>
              <a:t> </a:t>
            </a:r>
            <a:r>
              <a:rPr lang="es-MX" dirty="0" err="1"/>
              <a:t>promedio_anterior</a:t>
            </a:r>
            <a:r>
              <a:rPr lang="es-MX" dirty="0"/>
              <a:t>=0;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DataInputStream</a:t>
            </a:r>
            <a:r>
              <a:rPr lang="es-MX" dirty="0"/>
              <a:t> entrada;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Consumidor(</a:t>
            </a:r>
            <a:r>
              <a:rPr lang="es-MX" dirty="0" err="1"/>
              <a:t>InputStream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entrada=new </a:t>
            </a:r>
            <a:r>
              <a:rPr lang="es-MX" dirty="0" err="1"/>
              <a:t>DataInputStream</a:t>
            </a:r>
            <a:r>
              <a:rPr lang="es-MX" dirty="0"/>
              <a:t>(</a:t>
            </a:r>
            <a:r>
              <a:rPr lang="es-MX" dirty="0" err="1"/>
              <a:t>is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}//constructor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run(){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(;;){</a:t>
            </a:r>
          </a:p>
          <a:p>
            <a:pPr marL="0" indent="0">
              <a:buNone/>
            </a:pPr>
            <a:r>
              <a:rPr lang="es-MX" dirty="0"/>
              <a:t>            try{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double</a:t>
            </a:r>
            <a:r>
              <a:rPr lang="es-MX" dirty="0"/>
              <a:t> </a:t>
            </a:r>
            <a:r>
              <a:rPr lang="es-MX" dirty="0" err="1" smtClean="0"/>
              <a:t>prom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dirty="0" err="1"/>
              <a:t>entrada.readDouble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Math.abs</a:t>
            </a:r>
            <a:r>
              <a:rPr lang="es-MX" dirty="0" smtClean="0"/>
              <a:t>(</a:t>
            </a:r>
            <a:r>
              <a:rPr lang="es-MX" dirty="0" err="1" smtClean="0"/>
              <a:t>prom-promedio_anterior</a:t>
            </a:r>
            <a:r>
              <a:rPr lang="es-MX" dirty="0"/>
              <a:t>)&gt;0.01){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System.out.println</a:t>
            </a:r>
            <a:r>
              <a:rPr lang="es-MX" dirty="0"/>
              <a:t>("El promedio actual es </a:t>
            </a:r>
            <a:r>
              <a:rPr lang="es-MX" dirty="0" smtClean="0"/>
              <a:t>"+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		</a:t>
            </a:r>
            <a:r>
              <a:rPr lang="es-MX" dirty="0" err="1" smtClean="0"/>
              <a:t>prom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 smtClean="0"/>
              <a:t>promedio_anterior</a:t>
            </a:r>
            <a:r>
              <a:rPr lang="es-MX" dirty="0" smtClean="0"/>
              <a:t>=</a:t>
            </a:r>
            <a:r>
              <a:rPr lang="es-MX" dirty="0" err="1" smtClean="0"/>
              <a:t>prom</a:t>
            </a:r>
            <a:r>
              <a:rPr lang="es-MX" dirty="0" smtClean="0"/>
              <a:t>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    }//</a:t>
            </a:r>
            <a:r>
              <a:rPr lang="es-MX" dirty="0" err="1"/>
              <a:t>if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}catch(</a:t>
            </a:r>
            <a:r>
              <a:rPr lang="es-MX" dirty="0" err="1"/>
              <a:t>IOException</a:t>
            </a:r>
            <a:r>
              <a:rPr lang="es-MX" dirty="0"/>
              <a:t> </a:t>
            </a:r>
            <a:r>
              <a:rPr lang="es-MX" dirty="0" err="1"/>
              <a:t>io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io.printStackTrace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}//catch</a:t>
            </a:r>
          </a:p>
          <a:p>
            <a:pPr marL="0" indent="0">
              <a:buNone/>
            </a:pPr>
            <a:r>
              <a:rPr lang="es-MX" dirty="0"/>
              <a:t>        }//</a:t>
            </a:r>
            <a:r>
              <a:rPr lang="es-MX" dirty="0" err="1"/>
              <a:t>for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}//run</a:t>
            </a:r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smtClean="0"/>
              <a:t>Consumidor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2"/>
          </p:nvPr>
        </p:nvSpPr>
        <p:spPr>
          <a:xfrm>
            <a:off x="4499992" y="620688"/>
            <a:ext cx="4464496" cy="55054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Tuberias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try{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PipedOutputStream</a:t>
            </a:r>
            <a:r>
              <a:rPr lang="es-MX" dirty="0"/>
              <a:t> po1 = new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 smtClean="0"/>
              <a:t>PipedOutputStream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PipedInputStream</a:t>
            </a:r>
            <a:r>
              <a:rPr lang="es-MX" dirty="0"/>
              <a:t> pi1 = new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PipedInputStream</a:t>
            </a:r>
            <a:r>
              <a:rPr lang="es-MX" dirty="0" smtClean="0"/>
              <a:t>(po1</a:t>
            </a:r>
            <a:r>
              <a:rPr lang="es-MX" dirty="0"/>
              <a:t>); 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PipedOutputStream</a:t>
            </a:r>
            <a:r>
              <a:rPr lang="es-MX" dirty="0"/>
              <a:t> po2 = new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PipedOutputStream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PipedInputStream</a:t>
            </a:r>
            <a:r>
              <a:rPr lang="es-MX" dirty="0"/>
              <a:t> pi2 = new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PipedInputStream</a:t>
            </a:r>
            <a:r>
              <a:rPr lang="es-MX" dirty="0" smtClean="0"/>
              <a:t>(po2</a:t>
            </a:r>
            <a:r>
              <a:rPr lang="es-MX" dirty="0"/>
              <a:t>); </a:t>
            </a:r>
          </a:p>
          <a:p>
            <a:pPr marL="0" indent="0">
              <a:buNone/>
            </a:pPr>
            <a:r>
              <a:rPr lang="es-MX" dirty="0"/>
              <a:t>            Productor p= new Productor(po1);</a:t>
            </a:r>
          </a:p>
          <a:p>
            <a:pPr marL="0" indent="0">
              <a:buNone/>
            </a:pPr>
            <a:r>
              <a:rPr lang="es-MX" dirty="0"/>
              <a:t>            Filtro f = new Filtro(pi1,po2);</a:t>
            </a:r>
          </a:p>
          <a:p>
            <a:pPr marL="0" indent="0">
              <a:buNone/>
            </a:pPr>
            <a:r>
              <a:rPr lang="es-MX" dirty="0"/>
              <a:t>            Consumidor c = new Consumidor(pi2);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p.start</a:t>
            </a:r>
            <a:r>
              <a:rPr lang="es-MX" dirty="0"/>
              <a:t>(); </a:t>
            </a:r>
            <a:r>
              <a:rPr lang="es-MX" dirty="0" err="1"/>
              <a:t>f.start</a:t>
            </a:r>
            <a:r>
              <a:rPr lang="es-MX" dirty="0"/>
              <a:t>(); </a:t>
            </a:r>
            <a:r>
              <a:rPr lang="es-MX" dirty="0" err="1"/>
              <a:t>c.start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 catch(</a:t>
            </a:r>
            <a:r>
              <a:rPr lang="es-MX" dirty="0" err="1"/>
              <a:t>IOException</a:t>
            </a:r>
            <a:r>
              <a:rPr lang="es-MX" dirty="0"/>
              <a:t> </a:t>
            </a:r>
            <a:r>
              <a:rPr lang="es-MX" dirty="0" err="1"/>
              <a:t>io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io.printStackTrace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 }//</a:t>
            </a:r>
            <a:r>
              <a:rPr lang="es-MX" dirty="0" err="1"/>
              <a:t>main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err="1"/>
              <a:t>class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4005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96950"/>
          </a:xfrm>
        </p:spPr>
        <p:txBody>
          <a:bodyPr>
            <a:normAutofit/>
          </a:bodyPr>
          <a:lstStyle/>
          <a:p>
            <a:r>
              <a:rPr lang="es-MX" dirty="0" smtClean="0"/>
              <a:t>Ejemplo: Tuberias.java (2/2)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83264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java.io.*;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java.util.Random</a:t>
            </a:r>
            <a:r>
              <a:rPr lang="es-MX" dirty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class</a:t>
            </a:r>
            <a:r>
              <a:rPr lang="es-MX" dirty="0"/>
              <a:t> Productor </a:t>
            </a:r>
            <a:r>
              <a:rPr lang="es-MX" dirty="0" err="1"/>
              <a:t>extends</a:t>
            </a:r>
            <a:r>
              <a:rPr lang="es-MX" dirty="0"/>
              <a:t> </a:t>
            </a:r>
            <a:r>
              <a:rPr lang="es-MX" dirty="0" err="1"/>
              <a:t>Thread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DataOutputStream</a:t>
            </a:r>
            <a:r>
              <a:rPr lang="es-MX" dirty="0"/>
              <a:t> salida;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Random</a:t>
            </a:r>
            <a:r>
              <a:rPr lang="es-MX" dirty="0"/>
              <a:t> aleatorio = new </a:t>
            </a:r>
            <a:r>
              <a:rPr lang="es-MX" dirty="0" err="1"/>
              <a:t>Random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Productor(</a:t>
            </a:r>
            <a:r>
              <a:rPr lang="es-MX" dirty="0" err="1"/>
              <a:t>OutputStream</a:t>
            </a:r>
            <a:r>
              <a:rPr lang="es-MX" dirty="0"/>
              <a:t> os){</a:t>
            </a:r>
          </a:p>
          <a:p>
            <a:pPr marL="0" indent="0">
              <a:buNone/>
            </a:pPr>
            <a:r>
              <a:rPr lang="es-MX" dirty="0"/>
              <a:t>        salida = new </a:t>
            </a:r>
            <a:r>
              <a:rPr lang="es-MX" dirty="0" err="1"/>
              <a:t>DataOutputStream</a:t>
            </a:r>
            <a:r>
              <a:rPr lang="es-MX" dirty="0"/>
              <a:t>(os);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smtClean="0"/>
              <a:t>}//constructor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@</a:t>
            </a:r>
            <a:r>
              <a:rPr lang="es-MX" dirty="0" err="1"/>
              <a:t>Override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run(){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while</a:t>
            </a:r>
            <a:r>
              <a:rPr lang="es-MX" dirty="0"/>
              <a:t>(true){</a:t>
            </a:r>
          </a:p>
          <a:p>
            <a:pPr marL="0" indent="0">
              <a:buNone/>
            </a:pPr>
            <a:r>
              <a:rPr lang="es-MX" dirty="0"/>
              <a:t>            try{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double</a:t>
            </a:r>
            <a:r>
              <a:rPr lang="es-MX" dirty="0"/>
              <a:t> </a:t>
            </a:r>
            <a:r>
              <a:rPr lang="es-MX" dirty="0" err="1"/>
              <a:t>num</a:t>
            </a:r>
            <a:r>
              <a:rPr lang="es-MX" dirty="0"/>
              <a:t> = </a:t>
            </a:r>
            <a:r>
              <a:rPr lang="es-MX" dirty="0" err="1"/>
              <a:t>aleatorio.nextDouble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salida.writeDouble</a:t>
            </a:r>
            <a:r>
              <a:rPr lang="es-MX" dirty="0"/>
              <a:t>(</a:t>
            </a:r>
            <a:r>
              <a:rPr lang="es-MX" dirty="0" err="1"/>
              <a:t>num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salida.flush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sleep</a:t>
            </a:r>
            <a:r>
              <a:rPr lang="es-MX" dirty="0"/>
              <a:t>(</a:t>
            </a:r>
            <a:r>
              <a:rPr lang="es-MX" dirty="0" err="1"/>
              <a:t>Math.abs</a:t>
            </a:r>
            <a:r>
              <a:rPr lang="es-MX" dirty="0"/>
              <a:t>(</a:t>
            </a:r>
            <a:r>
              <a:rPr lang="es-MX" dirty="0" err="1"/>
              <a:t>aleatorio.nextInt</a:t>
            </a:r>
            <a:r>
              <a:rPr lang="es-MX" dirty="0"/>
              <a:t>()%1000));</a:t>
            </a:r>
          </a:p>
          <a:p>
            <a:pPr marL="0" indent="0">
              <a:buNone/>
            </a:pPr>
            <a:r>
              <a:rPr lang="es-MX" dirty="0"/>
              <a:t>            }catch(</a:t>
            </a:r>
            <a:r>
              <a:rPr lang="es-MX" dirty="0" err="1"/>
              <a:t>Exception</a:t>
            </a:r>
            <a:r>
              <a:rPr lang="es-MX" dirty="0"/>
              <a:t> e){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}//catch</a:t>
            </a:r>
          </a:p>
          <a:p>
            <a:pPr marL="0" indent="0">
              <a:buNone/>
            </a:pPr>
            <a:r>
              <a:rPr lang="es-MX" dirty="0"/>
              <a:t>        }//</a:t>
            </a:r>
            <a:r>
              <a:rPr lang="es-MX" dirty="0" err="1"/>
              <a:t>while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}//run</a:t>
            </a:r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smtClean="0"/>
              <a:t>productor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038600" cy="59046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err="1"/>
              <a:t>class</a:t>
            </a:r>
            <a:r>
              <a:rPr lang="es-MX" dirty="0"/>
              <a:t> Filtro </a:t>
            </a:r>
            <a:r>
              <a:rPr lang="es-MX" dirty="0" err="1"/>
              <a:t>extends</a:t>
            </a:r>
            <a:r>
              <a:rPr lang="es-MX" dirty="0"/>
              <a:t> </a:t>
            </a:r>
            <a:r>
              <a:rPr lang="es-MX" dirty="0" err="1"/>
              <a:t>Thread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DataInputStream</a:t>
            </a:r>
            <a:r>
              <a:rPr lang="es-MX" dirty="0"/>
              <a:t> entrada;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DataOutputStream</a:t>
            </a:r>
            <a:r>
              <a:rPr lang="es-MX" dirty="0"/>
              <a:t> salida;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double</a:t>
            </a:r>
            <a:r>
              <a:rPr lang="es-MX" dirty="0"/>
              <a:t> total=0 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cuenta=0;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Filtro(</a:t>
            </a:r>
            <a:r>
              <a:rPr lang="es-MX" dirty="0" err="1"/>
              <a:t>InputStream</a:t>
            </a:r>
            <a:r>
              <a:rPr lang="es-MX" dirty="0"/>
              <a:t> </a:t>
            </a:r>
            <a:r>
              <a:rPr lang="es-MX" dirty="0" err="1"/>
              <a:t>is,OutputStream</a:t>
            </a:r>
            <a:r>
              <a:rPr lang="es-MX" dirty="0"/>
              <a:t> os){</a:t>
            </a:r>
          </a:p>
          <a:p>
            <a:pPr marL="0" indent="0">
              <a:buNone/>
            </a:pPr>
            <a:r>
              <a:rPr lang="es-MX" dirty="0"/>
              <a:t>        entrada = new </a:t>
            </a:r>
            <a:r>
              <a:rPr lang="es-MX" dirty="0" err="1"/>
              <a:t>DataInputStream</a:t>
            </a:r>
            <a:r>
              <a:rPr lang="es-MX" dirty="0"/>
              <a:t>(</a:t>
            </a:r>
            <a:r>
              <a:rPr lang="es-MX" dirty="0" err="1"/>
              <a:t>is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salida = new </a:t>
            </a:r>
            <a:r>
              <a:rPr lang="es-MX" dirty="0" err="1"/>
              <a:t>DataOutputStream</a:t>
            </a:r>
            <a:r>
              <a:rPr lang="es-MX" dirty="0"/>
              <a:t>(os);</a:t>
            </a:r>
          </a:p>
          <a:p>
            <a:pPr marL="0" indent="0">
              <a:buNone/>
            </a:pPr>
            <a:r>
              <a:rPr lang="es-MX" dirty="0"/>
              <a:t>    }//constructor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run(){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(;;){</a:t>
            </a:r>
          </a:p>
          <a:p>
            <a:pPr marL="0" indent="0">
              <a:buNone/>
            </a:pPr>
            <a:r>
              <a:rPr lang="es-MX" dirty="0"/>
              <a:t>            try{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double</a:t>
            </a:r>
            <a:r>
              <a:rPr lang="es-MX" dirty="0"/>
              <a:t> x = </a:t>
            </a:r>
            <a:r>
              <a:rPr lang="es-MX" dirty="0" err="1"/>
              <a:t>entrada.readDouble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total +=x;</a:t>
            </a:r>
          </a:p>
          <a:p>
            <a:pPr marL="0" indent="0">
              <a:buNone/>
            </a:pPr>
            <a:r>
              <a:rPr lang="es-MX" dirty="0"/>
              <a:t>                cuenta++;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if</a:t>
            </a:r>
            <a:r>
              <a:rPr lang="es-MX" dirty="0"/>
              <a:t>(cuenta!=0){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salida.writeDouble</a:t>
            </a:r>
            <a:r>
              <a:rPr lang="es-MX" dirty="0"/>
              <a:t>(total/cuenta);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salida.flush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}</a:t>
            </a:r>
          </a:p>
          <a:p>
            <a:pPr marL="0" indent="0">
              <a:buNone/>
            </a:pPr>
            <a:r>
              <a:rPr lang="es-MX" dirty="0"/>
              <a:t>            }catch(</a:t>
            </a:r>
            <a:r>
              <a:rPr lang="es-MX" dirty="0" err="1"/>
              <a:t>IOException</a:t>
            </a:r>
            <a:r>
              <a:rPr lang="es-MX" dirty="0"/>
              <a:t> </a:t>
            </a:r>
            <a:r>
              <a:rPr lang="es-MX" dirty="0" err="1"/>
              <a:t>io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io.printStackTrace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}//catch</a:t>
            </a:r>
          </a:p>
          <a:p>
            <a:pPr marL="0" indent="0">
              <a:buNone/>
            </a:pPr>
            <a:r>
              <a:rPr lang="es-MX" dirty="0"/>
              <a:t>        }//</a:t>
            </a:r>
            <a:r>
              <a:rPr lang="es-MX" dirty="0" err="1"/>
              <a:t>for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}//run</a:t>
            </a:r>
          </a:p>
          <a:p>
            <a:pPr marL="0" indent="0">
              <a:buNone/>
            </a:pPr>
            <a:r>
              <a:rPr lang="es-MX" dirty="0" smtClean="0"/>
              <a:t>}//</a:t>
            </a:r>
            <a:r>
              <a:rPr lang="es-MX" dirty="0"/>
              <a:t>F</a:t>
            </a:r>
            <a:r>
              <a:rPr lang="es-MX" dirty="0" smtClean="0"/>
              <a:t>iltro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688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Sección crítica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b="1" dirty="0" smtClean="0"/>
              <a:t>sección crítica </a:t>
            </a:r>
            <a:r>
              <a:rPr lang="es-MX" dirty="0" smtClean="0"/>
              <a:t>es el fragmento de código donde se puede modificar un recurso compartido que no debe ser alterado en un momento determinado por mas de un proceso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85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Exclusión mutua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un mecanismo para controlar el acceso a una sección crítica a mas de un proceso</a:t>
            </a:r>
          </a:p>
          <a:p>
            <a:r>
              <a:rPr lang="es-MX" dirty="0" smtClean="0"/>
              <a:t>Existen varios mecanismos de exclusión:</a:t>
            </a:r>
          </a:p>
          <a:p>
            <a:pPr lvl="1"/>
            <a:r>
              <a:rPr lang="es-MX" dirty="0" err="1" smtClean="0"/>
              <a:t>Join</a:t>
            </a:r>
            <a:endParaRPr lang="es-MX" dirty="0" smtClean="0"/>
          </a:p>
          <a:p>
            <a:pPr lvl="1"/>
            <a:r>
              <a:rPr lang="es-MX" dirty="0" err="1" smtClean="0"/>
              <a:t>Mutex</a:t>
            </a:r>
            <a:endParaRPr lang="es-MX" dirty="0" smtClean="0"/>
          </a:p>
          <a:p>
            <a:pPr lvl="1"/>
            <a:r>
              <a:rPr lang="es-MX" dirty="0" smtClean="0"/>
              <a:t>Variable de condición</a:t>
            </a:r>
          </a:p>
          <a:p>
            <a:pPr lvl="1"/>
            <a:r>
              <a:rPr lang="es-MX" dirty="0" smtClean="0"/>
              <a:t>Semáforos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2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problema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 smtClean="0"/>
              <a:t>Suponga que se tiene el siguiente sistema de archivos:</a:t>
            </a:r>
          </a:p>
          <a:p>
            <a:pPr marL="457200" lvl="1" indent="0">
              <a:buNone/>
            </a:pPr>
            <a:r>
              <a:rPr lang="es-MX" dirty="0"/>
              <a:t>A\ 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   +- </a:t>
            </a:r>
            <a:r>
              <a:rPr lang="es-MX" dirty="0"/>
              <a:t>A\ 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   |     +- </a:t>
            </a:r>
            <a:r>
              <a:rPr lang="es-MX" dirty="0"/>
              <a:t>aa.txt 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   |     | </a:t>
            </a:r>
          </a:p>
          <a:p>
            <a:pPr marL="457200" lvl="1" indent="0">
              <a:buNone/>
            </a:pPr>
            <a:r>
              <a:rPr lang="es-MX" dirty="0" smtClean="0"/>
              <a:t>   |     +- ab.txt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/>
              <a:t>+-B</a:t>
            </a:r>
            <a:r>
              <a:rPr lang="es-MX" dirty="0" smtClean="0"/>
              <a:t>\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/>
              <a:t>| </a:t>
            </a:r>
            <a:r>
              <a:rPr lang="es-MX" dirty="0" smtClean="0"/>
              <a:t>    +- </a:t>
            </a:r>
            <a:r>
              <a:rPr lang="es-MX" dirty="0"/>
              <a:t>A</a:t>
            </a:r>
            <a:r>
              <a:rPr lang="es-MX" dirty="0" smtClean="0"/>
              <a:t>\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/>
              <a:t>| </a:t>
            </a:r>
            <a:r>
              <a:rPr lang="es-MX" dirty="0" smtClean="0"/>
              <a:t>    |    |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/>
              <a:t>| </a:t>
            </a:r>
            <a:r>
              <a:rPr lang="es-MX" dirty="0" smtClean="0"/>
              <a:t>    |    +- abaa.txt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|     |    |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|     </a:t>
            </a:r>
            <a:r>
              <a:rPr lang="es-MX" dirty="0"/>
              <a:t>| </a:t>
            </a:r>
            <a:r>
              <a:rPr lang="es-MX" dirty="0" smtClean="0"/>
              <a:t>   +- abab.txt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:      :     :</a:t>
            </a:r>
          </a:p>
          <a:p>
            <a:pPr marL="514350" indent="-457200"/>
            <a:r>
              <a:rPr lang="es-MX" dirty="0" smtClean="0"/>
              <a:t>Se quieren guardar los datos  en el siguiente orden: </a:t>
            </a:r>
            <a:r>
              <a:rPr lang="pt-BR" b="1" dirty="0" smtClean="0"/>
              <a:t>A</a:t>
            </a:r>
            <a:r>
              <a:rPr lang="pt-BR" b="1" dirty="0"/>
              <a:t>\</a:t>
            </a:r>
            <a:r>
              <a:rPr lang="pt-BR" dirty="0"/>
              <a:t>, </a:t>
            </a:r>
            <a:r>
              <a:rPr lang="pt-BR" b="1" dirty="0"/>
              <a:t>A\A\</a:t>
            </a:r>
            <a:r>
              <a:rPr lang="pt-BR" dirty="0"/>
              <a:t>, </a:t>
            </a:r>
            <a:r>
              <a:rPr lang="pt-BR" b="1" dirty="0"/>
              <a:t>A\A\aa.txt</a:t>
            </a:r>
            <a:r>
              <a:rPr lang="pt-BR" dirty="0"/>
              <a:t>, </a:t>
            </a:r>
            <a:r>
              <a:rPr lang="pt-BR" b="1" dirty="0"/>
              <a:t>A\A\ab.txt</a:t>
            </a:r>
            <a:r>
              <a:rPr lang="pt-BR" dirty="0"/>
              <a:t>, </a:t>
            </a:r>
            <a:r>
              <a:rPr lang="pt-BR" b="1" dirty="0"/>
              <a:t>A\B\</a:t>
            </a:r>
            <a:r>
              <a:rPr lang="pt-BR" dirty="0"/>
              <a:t>, </a:t>
            </a:r>
            <a:r>
              <a:rPr lang="pt-BR" b="1" dirty="0"/>
              <a:t>A\B\A\</a:t>
            </a:r>
            <a:r>
              <a:rPr lang="pt-BR" dirty="0"/>
              <a:t>, </a:t>
            </a:r>
            <a:r>
              <a:rPr lang="pt-BR" b="1" dirty="0"/>
              <a:t>A\B\A\abaa.txt</a:t>
            </a:r>
            <a:r>
              <a:rPr lang="pt-BR" dirty="0"/>
              <a:t>, </a:t>
            </a:r>
            <a:r>
              <a:rPr lang="pt-BR" b="1" dirty="0"/>
              <a:t>A\B\A\abab.txt</a:t>
            </a:r>
            <a:r>
              <a:rPr lang="pt-BR" dirty="0"/>
              <a:t>, etc</a:t>
            </a:r>
            <a:r>
              <a:rPr lang="pt-BR" dirty="0" smtClean="0"/>
              <a:t>...</a:t>
            </a:r>
          </a:p>
          <a:p>
            <a:pPr marL="514350" indent="-457200"/>
            <a:r>
              <a:rPr lang="es-MX" dirty="0" smtClean="0"/>
              <a:t>La solución trivial sería procesar uno a uno los archivos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57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Solución pensando en concurrencia</a:t>
            </a:r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5004792" cy="49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1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33363"/>
            <a:ext cx="8448675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6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Sincronización en java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 nivel de bloque</a:t>
            </a:r>
          </a:p>
          <a:p>
            <a:r>
              <a:rPr lang="es-MX" dirty="0" smtClean="0"/>
              <a:t>A nivel de método</a:t>
            </a:r>
          </a:p>
          <a:p>
            <a:r>
              <a:rPr lang="es-MX" dirty="0" smtClean="0"/>
              <a:t>A nivel de variable (solo visibilidad)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1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2057</Words>
  <Application>Microsoft Office PowerPoint</Application>
  <PresentationFormat>Presentación en pantalla (4:3)</PresentationFormat>
  <Paragraphs>492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Sincronia</vt:lpstr>
      <vt:lpstr>Presentación de PowerPoint</vt:lpstr>
      <vt:lpstr>Condición de carrera</vt:lpstr>
      <vt:lpstr>Sección crítica</vt:lpstr>
      <vt:lpstr>Exclusión mutua</vt:lpstr>
      <vt:lpstr>El problema</vt:lpstr>
      <vt:lpstr>Solución pensando en concurrencia</vt:lpstr>
      <vt:lpstr>Presentación de PowerPoint</vt:lpstr>
      <vt:lpstr>Sincronización en java</vt:lpstr>
      <vt:lpstr>A nivel de variable</vt:lpstr>
      <vt:lpstr>Mutex</vt:lpstr>
      <vt:lpstr>Interfaz lock</vt:lpstr>
      <vt:lpstr>Clase Reentrantlock</vt:lpstr>
      <vt:lpstr>Deadlock </vt:lpstr>
      <vt:lpstr>Ejemplo</vt:lpstr>
      <vt:lpstr>Ejemplo: Mutex.java</vt:lpstr>
      <vt:lpstr>Variables de condición</vt:lpstr>
      <vt:lpstr>Ejemplo ConDemo.java (1/2)</vt:lpstr>
      <vt:lpstr>Ejemplo ConDemo.java (2/2)</vt:lpstr>
      <vt:lpstr>Semáforos</vt:lpstr>
      <vt:lpstr>Semáforos</vt:lpstr>
      <vt:lpstr>Semáforos</vt:lpstr>
      <vt:lpstr>¿Por qué semáforos?</vt:lpstr>
      <vt:lpstr>Semáforos en Java</vt:lpstr>
      <vt:lpstr>Ejemplo restaurant.java</vt:lpstr>
      <vt:lpstr>Ejemplo: cliente.java</vt:lpstr>
      <vt:lpstr>Tuberías</vt:lpstr>
      <vt:lpstr>Tuberías</vt:lpstr>
      <vt:lpstr>PipedInputStream</vt:lpstr>
      <vt:lpstr>PipedInputStream</vt:lpstr>
      <vt:lpstr>PipedOutputStream</vt:lpstr>
      <vt:lpstr>Ejemplo: tuberias.java (1/2)</vt:lpstr>
      <vt:lpstr>Ejemplo: Tuberias.java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Sincronia</dc:title>
  <dc:creator>escom</dc:creator>
  <cp:lastModifiedBy>escom</cp:lastModifiedBy>
  <cp:revision>25</cp:revision>
  <dcterms:created xsi:type="dcterms:W3CDTF">2016-04-12T16:02:34Z</dcterms:created>
  <dcterms:modified xsi:type="dcterms:W3CDTF">2016-10-18T11:41:50Z</dcterms:modified>
</cp:coreProperties>
</file>