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8" r:id="rId3"/>
    <p:sldId id="259" r:id="rId4"/>
    <p:sldId id="260" r:id="rId5"/>
    <p:sldId id="261" r:id="rId6"/>
    <p:sldId id="262" r:id="rId7"/>
    <p:sldId id="263" r:id="rId8"/>
    <p:sldId id="264" r:id="rId9"/>
    <p:sldId id="265" r:id="rId10"/>
    <p:sldId id="266" r:id="rId11"/>
    <p:sldId id="267" r:id="rId12"/>
    <p:sldId id="257" r:id="rId13"/>
    <p:sldId id="258" r:id="rId14"/>
    <p:sldId id="269" r:id="rId15"/>
    <p:sldId id="277" r:id="rId16"/>
    <p:sldId id="278" r:id="rId17"/>
    <p:sldId id="279" r:id="rId18"/>
    <p:sldId id="280" r:id="rId19"/>
    <p:sldId id="270" r:id="rId20"/>
    <p:sldId id="271" r:id="rId21"/>
    <p:sldId id="272" r:id="rId22"/>
    <p:sldId id="273" r:id="rId23"/>
    <p:sldId id="274" r:id="rId24"/>
    <p:sldId id="275" r:id="rId25"/>
    <p:sldId id="281" r:id="rId26"/>
    <p:sldId id="282" r:id="rId27"/>
    <p:sldId id="283" r:id="rId2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727" autoAdjust="0"/>
  </p:normalViewPr>
  <p:slideViewPr>
    <p:cSldViewPr>
      <p:cViewPr>
        <p:scale>
          <a:sx n="75" d="100"/>
          <a:sy n="75" d="100"/>
        </p:scale>
        <p:origin x="-1014" y="6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DA7A9B-BDF2-41C1-81DB-1712C3EE61AC}" type="datetimeFigureOut">
              <a:rPr lang="es-MX" smtClean="0"/>
              <a:t>26/03/2015</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A23968-72AA-481A-B6BF-8E2322283BEA}" type="slidenum">
              <a:rPr lang="es-MX" smtClean="0"/>
              <a:t>‹Nº›</a:t>
            </a:fld>
            <a:endParaRPr lang="es-MX"/>
          </a:p>
        </p:txBody>
      </p:sp>
    </p:spTree>
    <p:extLst>
      <p:ext uri="{BB962C8B-B14F-4D97-AF65-F5344CB8AC3E}">
        <p14:creationId xmlns:p14="http://schemas.microsoft.com/office/powerpoint/2010/main" val="2983951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blogger.com/blogger.g?blogID=7341750178608116612"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sz="1200" b="0" i="0" kern="1200" dirty="0" smtClean="0">
                <a:solidFill>
                  <a:schemeClr val="tx1"/>
                </a:solidFill>
                <a:effectLst/>
                <a:latin typeface="+mn-lt"/>
                <a:ea typeface="+mn-ea"/>
                <a:cs typeface="+mn-cs"/>
              </a:rPr>
              <a:t>El operador &amp; (NO confundir con el operador lógico &amp;&amp;) es un operador lógico a nivel de bits. Compara un par de cadenas de bits bit por bit, el resultado para cada comparación es 1 si los dos bits son 1 y 0 en otro caso. Como ejemplo, vamos a considerar las cadenas</a:t>
            </a:r>
            <a:r>
              <a:rPr lang="es-MX" sz="1200" b="0" i="0" kern="1200" baseline="0" dirty="0" smtClean="0">
                <a:solidFill>
                  <a:schemeClr val="tx1"/>
                </a:solidFill>
                <a:effectLst/>
                <a:latin typeface="+mn-lt"/>
                <a:ea typeface="+mn-ea"/>
                <a:cs typeface="+mn-cs"/>
              </a:rPr>
              <a:t> mostradas:</a:t>
            </a:r>
          </a:p>
          <a:p>
            <a:endParaRPr lang="es-MX" sz="1200" b="0" i="0" kern="1200" baseline="0" dirty="0" smtClean="0">
              <a:solidFill>
                <a:schemeClr val="tx1"/>
              </a:solidFill>
              <a:effectLst/>
              <a:latin typeface="+mn-lt"/>
              <a:ea typeface="+mn-ea"/>
              <a:cs typeface="+mn-cs"/>
            </a:endParaRPr>
          </a:p>
          <a:p>
            <a:r>
              <a:rPr lang="es-MX" sz="1200" b="0" i="0" kern="1200" dirty="0" smtClean="0">
                <a:solidFill>
                  <a:schemeClr val="tx1"/>
                </a:solidFill>
                <a:effectLst/>
                <a:latin typeface="+mn-lt"/>
                <a:ea typeface="+mn-ea"/>
                <a:cs typeface="+mn-cs"/>
              </a:rPr>
              <a:t>Empezando por la derecha, el primer bit de la primera cadena, tiene un 1, y la segunda cadena tiene también un 1, por lo tanto, 1 &amp; 1 = 1. Aplicando &amp; a los bits de la siguiente posición: 0 &amp; 0 = 0, los siguientes: 1 &amp; 0 = 0; después 0 &amp; 1 = 0; los bits de la 5ta posición: 1 &amp; 1 = 1, y los últimos dan 0, 1 &amp; 0 = 0.</a:t>
            </a:r>
            <a:endParaRPr lang="es-MX" sz="1200" b="0" i="0" kern="1200" baseline="0" dirty="0" smtClean="0">
              <a:solidFill>
                <a:schemeClr val="tx1"/>
              </a:solidFill>
              <a:effectLst/>
              <a:latin typeface="+mn-lt"/>
              <a:ea typeface="+mn-ea"/>
              <a:cs typeface="+mn-cs"/>
            </a:endParaRPr>
          </a:p>
          <a:p>
            <a:endParaRPr lang="es-MX" sz="1200" b="0" i="0" kern="1200" baseline="0" dirty="0" smtClean="0">
              <a:solidFill>
                <a:schemeClr val="tx1"/>
              </a:solidFill>
              <a:effectLst/>
              <a:latin typeface="+mn-lt"/>
              <a:ea typeface="+mn-ea"/>
              <a:cs typeface="+mn-cs"/>
            </a:endParaRPr>
          </a:p>
          <a:p>
            <a:endParaRPr lang="es-MX" dirty="0"/>
          </a:p>
        </p:txBody>
      </p:sp>
      <p:sp>
        <p:nvSpPr>
          <p:cNvPr id="4" name="3 Marcador de número de diapositiva"/>
          <p:cNvSpPr>
            <a:spLocks noGrp="1"/>
          </p:cNvSpPr>
          <p:nvPr>
            <p:ph type="sldNum" sz="quarter" idx="10"/>
          </p:nvPr>
        </p:nvSpPr>
        <p:spPr/>
        <p:txBody>
          <a:bodyPr/>
          <a:lstStyle/>
          <a:p>
            <a:fld id="{91A23968-72AA-481A-B6BF-8E2322283BEA}" type="slidenum">
              <a:rPr lang="es-MX" smtClean="0"/>
              <a:t>3</a:t>
            </a:fld>
            <a:endParaRPr lang="es-MX"/>
          </a:p>
        </p:txBody>
      </p:sp>
    </p:spTree>
    <p:extLst>
      <p:ext uri="{BB962C8B-B14F-4D97-AF65-F5344CB8AC3E}">
        <p14:creationId xmlns:p14="http://schemas.microsoft.com/office/powerpoint/2010/main" val="758347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sz="1200" b="0" i="0" kern="1200" dirty="0" smtClean="0">
                <a:solidFill>
                  <a:schemeClr val="tx1"/>
                </a:solidFill>
                <a:effectLst/>
                <a:latin typeface="+mn-lt"/>
                <a:ea typeface="+mn-ea"/>
                <a:cs typeface="+mn-cs"/>
              </a:rPr>
              <a:t>Con el operador &amp; se puede ocultar un </a:t>
            </a:r>
            <a:r>
              <a:rPr lang="es-MX" sz="1200" b="0" i="0" kern="1200" dirty="0" err="1" smtClean="0">
                <a:solidFill>
                  <a:schemeClr val="tx1"/>
                </a:solidFill>
                <a:effectLst/>
                <a:latin typeface="+mn-lt"/>
                <a:ea typeface="+mn-ea"/>
                <a:cs typeface="+mn-cs"/>
              </a:rPr>
              <a:t>conjuto</a:t>
            </a:r>
            <a:r>
              <a:rPr lang="es-MX" sz="1200" b="0" i="0" kern="1200" dirty="0" smtClean="0">
                <a:solidFill>
                  <a:schemeClr val="tx1"/>
                </a:solidFill>
                <a:effectLst/>
                <a:latin typeface="+mn-lt"/>
                <a:ea typeface="+mn-ea"/>
                <a:cs typeface="+mn-cs"/>
              </a:rPr>
              <a:t> de bits que no son relevantes en determinada situación. </a:t>
            </a:r>
            <a:r>
              <a:rPr lang="es-MX" sz="1200" b="0" i="0" kern="1200" dirty="0" err="1" smtClean="0">
                <a:solidFill>
                  <a:schemeClr val="tx1"/>
                </a:solidFill>
                <a:effectLst/>
                <a:latin typeface="+mn-lt"/>
                <a:ea typeface="+mn-ea"/>
                <a:cs typeface="+mn-cs"/>
              </a:rPr>
              <a:t>Ésto</a:t>
            </a:r>
            <a:r>
              <a:rPr lang="es-MX" sz="1200" b="0" i="0" kern="1200" dirty="0" smtClean="0">
                <a:solidFill>
                  <a:schemeClr val="tx1"/>
                </a:solidFill>
                <a:effectLst/>
                <a:latin typeface="+mn-lt"/>
                <a:ea typeface="+mn-ea"/>
                <a:cs typeface="+mn-cs"/>
              </a:rPr>
              <a:t> constituye una máscara de bits. Vamos a considerar un pequeño problema y elaborar una solución: En un ciclo controlado por una variable llamada TAMANO, es necesario imprimir el valor del contador sólo desde 0 hasta 15, y comenzar después en 0, aún cuando TAMANO se siga incrementando. Con algunas instrucciones condicionales dentro del ciclo es posible realizar esta tarea, pero con una máscara de bits, se puede escribir un programa como el mostrado.</a:t>
            </a:r>
          </a:p>
          <a:p>
            <a:endParaRPr lang="es-MX" sz="1200" b="0" i="0" kern="1200" dirty="0" smtClean="0">
              <a:solidFill>
                <a:schemeClr val="tx1"/>
              </a:solidFill>
              <a:effectLst/>
              <a:latin typeface="+mn-lt"/>
              <a:ea typeface="+mn-ea"/>
              <a:cs typeface="+mn-cs"/>
            </a:endParaRPr>
          </a:p>
          <a:p>
            <a:r>
              <a:rPr lang="es-MX" sz="1200" b="0" i="0" kern="1200" dirty="0" smtClean="0">
                <a:solidFill>
                  <a:schemeClr val="tx1"/>
                </a:solidFill>
                <a:effectLst/>
                <a:latin typeface="+mn-lt"/>
                <a:ea typeface="+mn-ea"/>
                <a:cs typeface="+mn-cs"/>
              </a:rPr>
              <a:t>La salida de este programa es: 0, 1, 2, 3, 4, 5, 6, 7, 8, 9, 10, 11, 12, 13, 14, 15, 0, 1, 2, ...</a:t>
            </a:r>
            <a:r>
              <a:rPr lang="es-MX" dirty="0" smtClean="0"/>
              <a:t/>
            </a:r>
            <a:br>
              <a:rPr lang="es-MX" dirty="0" smtClean="0"/>
            </a:br>
            <a:r>
              <a:rPr lang="es-MX" sz="1200" b="0" i="0" kern="1200" dirty="0" smtClean="0">
                <a:solidFill>
                  <a:schemeClr val="tx1"/>
                </a:solidFill>
                <a:effectLst/>
                <a:latin typeface="+mn-lt"/>
                <a:ea typeface="+mn-ea"/>
                <a:cs typeface="+mn-cs"/>
              </a:rPr>
              <a:t>Se ha mantenido la impresión por debajo de la variable LIMITE. La línea relevante, para los fines de esta entrada, es:</a:t>
            </a:r>
            <a:r>
              <a:rPr lang="es-MX" sz="1200" b="0" i="0" kern="1200" baseline="0" dirty="0" smtClean="0">
                <a:solidFill>
                  <a:schemeClr val="tx1"/>
                </a:solidFill>
                <a:effectLst/>
                <a:latin typeface="+mn-lt"/>
                <a:ea typeface="+mn-ea"/>
                <a:cs typeface="+mn-cs"/>
              </a:rPr>
              <a:t> </a:t>
            </a:r>
            <a:r>
              <a:rPr lang="es-MX" dirty="0" err="1" smtClean="0"/>
              <a:t>printf</a:t>
            </a:r>
            <a:r>
              <a:rPr lang="es-MX" dirty="0" smtClean="0"/>
              <a:t>(</a:t>
            </a:r>
            <a:r>
              <a:rPr lang="es-MX" sz="1200" kern="1200" dirty="0" smtClean="0">
                <a:solidFill>
                  <a:schemeClr val="tx1"/>
                </a:solidFill>
                <a:effectLst/>
                <a:latin typeface="+mn-lt"/>
                <a:ea typeface="+mn-ea"/>
                <a:cs typeface="+mn-cs"/>
              </a:rPr>
              <a:t>"%d</a:t>
            </a:r>
            <a:r>
              <a:rPr lang="es-MX" dirty="0" smtClean="0"/>
              <a:t>\n</a:t>
            </a:r>
            <a:r>
              <a:rPr lang="es-MX" sz="1200" kern="1200" dirty="0" smtClean="0">
                <a:solidFill>
                  <a:schemeClr val="tx1"/>
                </a:solidFill>
                <a:effectLst/>
                <a:latin typeface="+mn-lt"/>
                <a:ea typeface="+mn-ea"/>
                <a:cs typeface="+mn-cs"/>
              </a:rPr>
              <a:t>"</a:t>
            </a:r>
            <a:r>
              <a:rPr lang="es-MX" dirty="0" smtClean="0"/>
              <a:t>, i &amp; LIMITE);</a:t>
            </a:r>
            <a:endParaRPr lang="es-MX" dirty="0"/>
          </a:p>
        </p:txBody>
      </p:sp>
      <p:sp>
        <p:nvSpPr>
          <p:cNvPr id="4" name="3 Marcador de número de diapositiva"/>
          <p:cNvSpPr>
            <a:spLocks noGrp="1"/>
          </p:cNvSpPr>
          <p:nvPr>
            <p:ph type="sldNum" sz="quarter" idx="10"/>
          </p:nvPr>
        </p:nvSpPr>
        <p:spPr/>
        <p:txBody>
          <a:bodyPr/>
          <a:lstStyle/>
          <a:p>
            <a:fld id="{91A23968-72AA-481A-B6BF-8E2322283BEA}" type="slidenum">
              <a:rPr lang="es-MX" smtClean="0"/>
              <a:t>4</a:t>
            </a:fld>
            <a:endParaRPr lang="es-MX"/>
          </a:p>
        </p:txBody>
      </p:sp>
    </p:spTree>
    <p:extLst>
      <p:ext uri="{BB962C8B-B14F-4D97-AF65-F5344CB8AC3E}">
        <p14:creationId xmlns:p14="http://schemas.microsoft.com/office/powerpoint/2010/main" val="1213963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sz="1200" b="0" i="0" kern="1200" dirty="0" smtClean="0">
                <a:solidFill>
                  <a:schemeClr val="tx1"/>
                </a:solidFill>
                <a:effectLst/>
                <a:latin typeface="+mn-lt"/>
                <a:ea typeface="+mn-ea"/>
                <a:cs typeface="+mn-cs"/>
              </a:rPr>
              <a:t>Ésta figura presenta los primeros 6 bits de </a:t>
            </a:r>
            <a:r>
              <a:rPr lang="es-MX" sz="1200" b="0" i="0" kern="1200" dirty="0" smtClean="0">
                <a:solidFill>
                  <a:schemeClr val="tx1"/>
                </a:solidFill>
                <a:effectLst/>
                <a:latin typeface="+mn-lt"/>
                <a:ea typeface="+mn-ea"/>
                <a:cs typeface="+mn-cs"/>
              </a:rPr>
              <a:t>los </a:t>
            </a:r>
            <a:r>
              <a:rPr lang="es-MX" sz="1200" b="0" i="0" kern="1200" dirty="0" smtClean="0">
                <a:solidFill>
                  <a:schemeClr val="tx1"/>
                </a:solidFill>
                <a:effectLst/>
                <a:latin typeface="+mn-lt"/>
                <a:ea typeface="+mn-ea"/>
                <a:cs typeface="+mn-cs"/>
              </a:rPr>
              <a:t>números LIMITE (15) y un valor </a:t>
            </a:r>
            <a:r>
              <a:rPr lang="es-MX" sz="1200" b="0" i="0" kern="1200" dirty="0" smtClean="0">
                <a:solidFill>
                  <a:schemeClr val="tx1"/>
                </a:solidFill>
                <a:effectLst/>
                <a:latin typeface="+mn-lt"/>
                <a:ea typeface="+mn-ea"/>
                <a:cs typeface="+mn-cs"/>
              </a:rPr>
              <a:t> i de 25, </a:t>
            </a:r>
            <a:r>
              <a:rPr lang="es-MX" sz="1200" b="0" i="0" kern="1200" dirty="0" smtClean="0">
                <a:solidFill>
                  <a:schemeClr val="tx1"/>
                </a:solidFill>
                <a:effectLst/>
                <a:latin typeface="+mn-lt"/>
                <a:ea typeface="+mn-ea"/>
                <a:cs typeface="+mn-cs"/>
              </a:rPr>
              <a:t>recuerde que, en nuestra máquina, los enteros tienen </a:t>
            </a:r>
            <a:r>
              <a:rPr lang="es-MX" sz="1200" b="0" i="0" kern="1200" dirty="0" smtClean="0">
                <a:solidFill>
                  <a:schemeClr val="tx1"/>
                </a:solidFill>
                <a:effectLst/>
                <a:latin typeface="+mn-lt"/>
                <a:ea typeface="+mn-ea"/>
                <a:cs typeface="+mn-cs"/>
              </a:rPr>
              <a:t>típicamente </a:t>
            </a:r>
            <a:r>
              <a:rPr lang="es-MX" sz="1200" b="0" i="0" kern="1200" dirty="0" smtClean="0">
                <a:solidFill>
                  <a:schemeClr val="tx1"/>
                </a:solidFill>
                <a:effectLst/>
                <a:latin typeface="+mn-lt"/>
                <a:ea typeface="+mn-ea"/>
                <a:cs typeface="+mn-cs"/>
              </a:rPr>
              <a:t>32 bits, o sea que hacia la izquierda de cada renglón se encuentran muchos ceros que no se han dibujado por comodidad. Aplicando el operador &amp; bit por bit a ambas representaciones obtenemos el renglón de abajo, el cual es el número 9 en el sistema de numeración binario. Observe que más allá del último 1 (el de la extrema izquierda)de la máscara (15) todos los bits del resultado se vuelven 0, y si hubiera algún 0 antes del último 1 ocurriría una ambigüedad, ya que 0 </a:t>
            </a:r>
            <a:r>
              <a:rPr lang="es-MX" sz="1200" b="0" i="0" kern="1200" dirty="0" err="1" smtClean="0">
                <a:solidFill>
                  <a:schemeClr val="tx1"/>
                </a:solidFill>
                <a:effectLst/>
                <a:latin typeface="+mn-lt"/>
                <a:ea typeface="+mn-ea"/>
                <a:cs typeface="+mn-cs"/>
              </a:rPr>
              <a:t>ó</a:t>
            </a:r>
            <a:r>
              <a:rPr lang="es-MX" sz="1200" b="0" i="0" kern="1200" dirty="0" smtClean="0">
                <a:solidFill>
                  <a:schemeClr val="tx1"/>
                </a:solidFill>
                <a:effectLst/>
                <a:latin typeface="+mn-lt"/>
                <a:ea typeface="+mn-ea"/>
                <a:cs typeface="+mn-cs"/>
              </a:rPr>
              <a:t> 1 en TAMANO produciría 0. </a:t>
            </a:r>
            <a:r>
              <a:rPr lang="es-MX" sz="1200" b="0" i="0" kern="1200" dirty="0" err="1" smtClean="0">
                <a:solidFill>
                  <a:schemeClr val="tx1"/>
                </a:solidFill>
                <a:effectLst/>
                <a:latin typeface="+mn-lt"/>
                <a:ea typeface="+mn-ea"/>
                <a:cs typeface="+mn-cs"/>
              </a:rPr>
              <a:t>ÉSta</a:t>
            </a:r>
            <a:r>
              <a:rPr lang="es-MX" sz="1200" b="0" i="0" kern="1200" dirty="0" smtClean="0">
                <a:solidFill>
                  <a:schemeClr val="tx1"/>
                </a:solidFill>
                <a:effectLst/>
                <a:latin typeface="+mn-lt"/>
                <a:ea typeface="+mn-ea"/>
                <a:cs typeface="+mn-cs"/>
              </a:rPr>
              <a:t> es la razón por la cual éste método funciona solamente con números que en su representación binaria tengan sólo 1s, como 3 (11), 7 (111), 15 (1111), 31 (11111), etc.</a:t>
            </a:r>
            <a:endParaRPr lang="es-MX" dirty="0"/>
          </a:p>
        </p:txBody>
      </p:sp>
      <p:sp>
        <p:nvSpPr>
          <p:cNvPr id="4" name="3 Marcador de número de diapositiva"/>
          <p:cNvSpPr>
            <a:spLocks noGrp="1"/>
          </p:cNvSpPr>
          <p:nvPr>
            <p:ph type="sldNum" sz="quarter" idx="10"/>
          </p:nvPr>
        </p:nvSpPr>
        <p:spPr/>
        <p:txBody>
          <a:bodyPr/>
          <a:lstStyle/>
          <a:p>
            <a:fld id="{91A23968-72AA-481A-B6BF-8E2322283BEA}" type="slidenum">
              <a:rPr lang="es-MX" smtClean="0"/>
              <a:t>5</a:t>
            </a:fld>
            <a:endParaRPr lang="es-MX"/>
          </a:p>
        </p:txBody>
      </p:sp>
    </p:spTree>
    <p:extLst>
      <p:ext uri="{BB962C8B-B14F-4D97-AF65-F5344CB8AC3E}">
        <p14:creationId xmlns:p14="http://schemas.microsoft.com/office/powerpoint/2010/main" val="544148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sz="1200" b="0" i="0" kern="1200" dirty="0" smtClean="0">
                <a:solidFill>
                  <a:schemeClr val="tx1"/>
                </a:solidFill>
                <a:effectLst/>
                <a:latin typeface="+mn-lt"/>
                <a:ea typeface="+mn-ea"/>
                <a:cs typeface="+mn-cs"/>
              </a:rPr>
              <a:t>Cuando el operador </a:t>
            </a:r>
            <a:r>
              <a:rPr lang="es-MX" sz="1200" b="0" i="0" kern="1200" dirty="0" err="1" smtClean="0">
                <a:solidFill>
                  <a:schemeClr val="tx1"/>
                </a:solidFill>
                <a:effectLst/>
                <a:latin typeface="+mn-lt"/>
                <a:ea typeface="+mn-ea"/>
                <a:cs typeface="+mn-cs"/>
              </a:rPr>
              <a:t>sizeof</a:t>
            </a:r>
            <a:r>
              <a:rPr lang="es-MX" sz="1200" b="0" i="0" kern="1200" dirty="0" smtClean="0">
                <a:solidFill>
                  <a:schemeClr val="tx1"/>
                </a:solidFill>
                <a:effectLst/>
                <a:latin typeface="+mn-lt"/>
                <a:ea typeface="+mn-ea"/>
                <a:cs typeface="+mn-cs"/>
              </a:rPr>
              <a:t> se aplica a una variable </a:t>
            </a:r>
            <a:r>
              <a:rPr lang="es-MX" sz="1200" b="0" i="0" kern="1200" dirty="0" err="1" smtClean="0">
                <a:solidFill>
                  <a:schemeClr val="tx1"/>
                </a:solidFill>
                <a:effectLst/>
                <a:latin typeface="+mn-lt"/>
                <a:ea typeface="+mn-ea"/>
                <a:cs typeface="+mn-cs"/>
              </a:rPr>
              <a:t>char</a:t>
            </a:r>
            <a:r>
              <a:rPr lang="es-MX" sz="1200" b="0" i="0" kern="1200" dirty="0" smtClean="0">
                <a:solidFill>
                  <a:schemeClr val="tx1"/>
                </a:solidFill>
                <a:effectLst/>
                <a:latin typeface="+mn-lt"/>
                <a:ea typeface="+mn-ea"/>
                <a:cs typeface="+mn-cs"/>
              </a:rPr>
              <a:t>, el resultado es 1 porque 1 byte (8 bits) es el tamaño necesario para almacenar un carácter cualquiera de los 256 que forman el código ASCII. Así que por esa razón el tamaño de una variable tipo carácter es estándar. El tamaño de un entero en C, depende de la máquina en la que se ejecuta; para ésta máquina en particular es de 4 bytes (32 bits) (véase la entrada </a:t>
            </a:r>
            <a:r>
              <a:rPr lang="es-MX" sz="1200" b="0" i="0" u="sng" kern="1200" dirty="0" smtClean="0">
                <a:solidFill>
                  <a:schemeClr val="tx1"/>
                </a:solidFill>
                <a:effectLst/>
                <a:latin typeface="+mn-lt"/>
                <a:ea typeface="+mn-ea"/>
                <a:cs typeface="+mn-cs"/>
                <a:hlinkClick r:id="rId3"/>
              </a:rPr>
              <a:t>La representación en complemento a 2</a:t>
            </a:r>
            <a:r>
              <a:rPr lang="es-MX" sz="1200" b="0" i="0" kern="1200" dirty="0" smtClean="0">
                <a:solidFill>
                  <a:schemeClr val="tx1"/>
                </a:solidFill>
                <a:effectLst/>
                <a:latin typeface="+mn-lt"/>
                <a:ea typeface="+mn-ea"/>
                <a:cs typeface="+mn-cs"/>
              </a:rPr>
              <a:t> para más detalles.) También se ha definido un arreglo de 2 localidades enteras; el número de bytes que ocupa dicho arreglo es 8, cuatro para cada localidad entera. Adicionalmente aparece una variable tipo </a:t>
            </a:r>
            <a:r>
              <a:rPr lang="es-MX" sz="1200" b="0" i="0" kern="1200" dirty="0" err="1" smtClean="0">
                <a:solidFill>
                  <a:schemeClr val="tx1"/>
                </a:solidFill>
                <a:effectLst/>
                <a:latin typeface="+mn-lt"/>
                <a:ea typeface="+mn-ea"/>
                <a:cs typeface="+mn-cs"/>
              </a:rPr>
              <a:t>double</a:t>
            </a:r>
            <a:r>
              <a:rPr lang="es-MX" sz="1200" b="0" i="0" kern="1200" dirty="0" smtClean="0">
                <a:solidFill>
                  <a:schemeClr val="tx1"/>
                </a:solidFill>
                <a:effectLst/>
                <a:latin typeface="+mn-lt"/>
                <a:ea typeface="+mn-ea"/>
                <a:cs typeface="+mn-cs"/>
              </a:rPr>
              <a:t>, que ocupa 8 bytes (64 bits).</a:t>
            </a:r>
            <a:endParaRPr lang="es-MX" dirty="0"/>
          </a:p>
        </p:txBody>
      </p:sp>
      <p:sp>
        <p:nvSpPr>
          <p:cNvPr id="4" name="3 Marcador de número de diapositiva"/>
          <p:cNvSpPr>
            <a:spLocks noGrp="1"/>
          </p:cNvSpPr>
          <p:nvPr>
            <p:ph type="sldNum" sz="quarter" idx="10"/>
          </p:nvPr>
        </p:nvSpPr>
        <p:spPr/>
        <p:txBody>
          <a:bodyPr/>
          <a:lstStyle/>
          <a:p>
            <a:fld id="{91A23968-72AA-481A-B6BF-8E2322283BEA}" type="slidenum">
              <a:rPr lang="es-MX" smtClean="0"/>
              <a:t>12</a:t>
            </a:fld>
            <a:endParaRPr lang="es-MX"/>
          </a:p>
        </p:txBody>
      </p:sp>
    </p:spTree>
    <p:extLst>
      <p:ext uri="{BB962C8B-B14F-4D97-AF65-F5344CB8AC3E}">
        <p14:creationId xmlns:p14="http://schemas.microsoft.com/office/powerpoint/2010/main" val="1141307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sz="1200" b="0" i="0" kern="1200" dirty="0" smtClean="0">
                <a:solidFill>
                  <a:schemeClr val="tx1"/>
                </a:solidFill>
                <a:effectLst/>
                <a:latin typeface="+mn-lt"/>
                <a:ea typeface="+mn-ea"/>
                <a:cs typeface="+mn-cs"/>
              </a:rPr>
              <a:t>Primero, hay que dejar claro de lo que se trata éste programa. Para esto, vamos a suponer que se recibe como entrada el número 90, y se quiere invertir los 3 bits que empiezan a partir del cuarto. Lo que éste programa hace, se muestra en la figura.</a:t>
            </a:r>
          </a:p>
          <a:p>
            <a:endParaRPr lang="es-MX" sz="1200" b="0" i="0" kern="1200" dirty="0" smtClean="0">
              <a:solidFill>
                <a:schemeClr val="tx1"/>
              </a:solidFill>
              <a:effectLst/>
              <a:latin typeface="+mn-lt"/>
              <a:ea typeface="+mn-ea"/>
              <a:cs typeface="+mn-cs"/>
            </a:endParaRPr>
          </a:p>
          <a:p>
            <a:r>
              <a:rPr lang="es-MX" sz="1200" b="0" i="0" kern="1200" dirty="0" smtClean="0">
                <a:solidFill>
                  <a:schemeClr val="tx1"/>
                </a:solidFill>
                <a:effectLst/>
                <a:latin typeface="+mn-lt"/>
                <a:ea typeface="+mn-ea"/>
                <a:cs typeface="+mn-cs"/>
              </a:rPr>
              <a:t>Se observa que hay sustitución de 1 por 0 a partir del cuarto bit (el primero es el 0), por lo cual, el número se transforma en 42.</a:t>
            </a:r>
            <a:endParaRPr lang="es-MX" dirty="0"/>
          </a:p>
        </p:txBody>
      </p:sp>
      <p:sp>
        <p:nvSpPr>
          <p:cNvPr id="4" name="3 Marcador de número de diapositiva"/>
          <p:cNvSpPr>
            <a:spLocks noGrp="1"/>
          </p:cNvSpPr>
          <p:nvPr>
            <p:ph type="sldNum" sz="quarter" idx="10"/>
          </p:nvPr>
        </p:nvSpPr>
        <p:spPr/>
        <p:txBody>
          <a:bodyPr/>
          <a:lstStyle/>
          <a:p>
            <a:fld id="{91A23968-72AA-481A-B6BF-8E2322283BEA}" type="slidenum">
              <a:rPr lang="es-MX" smtClean="0"/>
              <a:t>20</a:t>
            </a:fld>
            <a:endParaRPr lang="es-MX"/>
          </a:p>
        </p:txBody>
      </p:sp>
    </p:spTree>
    <p:extLst>
      <p:ext uri="{BB962C8B-B14F-4D97-AF65-F5344CB8AC3E}">
        <p14:creationId xmlns:p14="http://schemas.microsoft.com/office/powerpoint/2010/main" val="17747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0F6EDABA-7A53-4AC3-BE41-0E43F7025947}" type="datetimeFigureOut">
              <a:rPr lang="es-MX" smtClean="0"/>
              <a:t>26/03/2015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EB89100-72FC-4813-8A31-16AA5960DE81}" type="slidenum">
              <a:rPr lang="es-MX" smtClean="0"/>
              <a:t>‹Nº›</a:t>
            </a:fld>
            <a:endParaRPr lang="es-MX"/>
          </a:p>
        </p:txBody>
      </p:sp>
    </p:spTree>
    <p:extLst>
      <p:ext uri="{BB962C8B-B14F-4D97-AF65-F5344CB8AC3E}">
        <p14:creationId xmlns:p14="http://schemas.microsoft.com/office/powerpoint/2010/main" val="52299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0F6EDABA-7A53-4AC3-BE41-0E43F7025947}" type="datetimeFigureOut">
              <a:rPr lang="es-MX" smtClean="0"/>
              <a:t>26/03/2015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EB89100-72FC-4813-8A31-16AA5960DE81}" type="slidenum">
              <a:rPr lang="es-MX" smtClean="0"/>
              <a:t>‹Nº›</a:t>
            </a:fld>
            <a:endParaRPr lang="es-MX"/>
          </a:p>
        </p:txBody>
      </p:sp>
    </p:spTree>
    <p:extLst>
      <p:ext uri="{BB962C8B-B14F-4D97-AF65-F5344CB8AC3E}">
        <p14:creationId xmlns:p14="http://schemas.microsoft.com/office/powerpoint/2010/main" val="47957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0F6EDABA-7A53-4AC3-BE41-0E43F7025947}" type="datetimeFigureOut">
              <a:rPr lang="es-MX" smtClean="0"/>
              <a:t>26/03/2015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EB89100-72FC-4813-8A31-16AA5960DE81}" type="slidenum">
              <a:rPr lang="es-MX" smtClean="0"/>
              <a:t>‹Nº›</a:t>
            </a:fld>
            <a:endParaRPr lang="es-MX"/>
          </a:p>
        </p:txBody>
      </p:sp>
    </p:spTree>
    <p:extLst>
      <p:ext uri="{BB962C8B-B14F-4D97-AF65-F5344CB8AC3E}">
        <p14:creationId xmlns:p14="http://schemas.microsoft.com/office/powerpoint/2010/main" val="167987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0F6EDABA-7A53-4AC3-BE41-0E43F7025947}" type="datetimeFigureOut">
              <a:rPr lang="es-MX" smtClean="0"/>
              <a:t>26/03/2015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EB89100-72FC-4813-8A31-16AA5960DE81}" type="slidenum">
              <a:rPr lang="es-MX" smtClean="0"/>
              <a:t>‹Nº›</a:t>
            </a:fld>
            <a:endParaRPr lang="es-MX"/>
          </a:p>
        </p:txBody>
      </p:sp>
    </p:spTree>
    <p:extLst>
      <p:ext uri="{BB962C8B-B14F-4D97-AF65-F5344CB8AC3E}">
        <p14:creationId xmlns:p14="http://schemas.microsoft.com/office/powerpoint/2010/main" val="3621387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F6EDABA-7A53-4AC3-BE41-0E43F7025947}" type="datetimeFigureOut">
              <a:rPr lang="es-MX" smtClean="0"/>
              <a:t>26/03/2015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EB89100-72FC-4813-8A31-16AA5960DE81}" type="slidenum">
              <a:rPr lang="es-MX" smtClean="0"/>
              <a:t>‹Nº›</a:t>
            </a:fld>
            <a:endParaRPr lang="es-MX"/>
          </a:p>
        </p:txBody>
      </p:sp>
    </p:spTree>
    <p:extLst>
      <p:ext uri="{BB962C8B-B14F-4D97-AF65-F5344CB8AC3E}">
        <p14:creationId xmlns:p14="http://schemas.microsoft.com/office/powerpoint/2010/main" val="176858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0F6EDABA-7A53-4AC3-BE41-0E43F7025947}" type="datetimeFigureOut">
              <a:rPr lang="es-MX" smtClean="0"/>
              <a:t>26/03/2015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EB89100-72FC-4813-8A31-16AA5960DE81}" type="slidenum">
              <a:rPr lang="es-MX" smtClean="0"/>
              <a:t>‹Nº›</a:t>
            </a:fld>
            <a:endParaRPr lang="es-MX"/>
          </a:p>
        </p:txBody>
      </p:sp>
    </p:spTree>
    <p:extLst>
      <p:ext uri="{BB962C8B-B14F-4D97-AF65-F5344CB8AC3E}">
        <p14:creationId xmlns:p14="http://schemas.microsoft.com/office/powerpoint/2010/main" val="372608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0F6EDABA-7A53-4AC3-BE41-0E43F7025947}" type="datetimeFigureOut">
              <a:rPr lang="es-MX" smtClean="0"/>
              <a:t>26/03/2015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EB89100-72FC-4813-8A31-16AA5960DE81}" type="slidenum">
              <a:rPr lang="es-MX" smtClean="0"/>
              <a:t>‹Nº›</a:t>
            </a:fld>
            <a:endParaRPr lang="es-MX"/>
          </a:p>
        </p:txBody>
      </p:sp>
    </p:spTree>
    <p:extLst>
      <p:ext uri="{BB962C8B-B14F-4D97-AF65-F5344CB8AC3E}">
        <p14:creationId xmlns:p14="http://schemas.microsoft.com/office/powerpoint/2010/main" val="676230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0F6EDABA-7A53-4AC3-BE41-0E43F7025947}" type="datetimeFigureOut">
              <a:rPr lang="es-MX" smtClean="0"/>
              <a:t>26/03/2015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EB89100-72FC-4813-8A31-16AA5960DE81}" type="slidenum">
              <a:rPr lang="es-MX" smtClean="0"/>
              <a:t>‹Nº›</a:t>
            </a:fld>
            <a:endParaRPr lang="es-MX"/>
          </a:p>
        </p:txBody>
      </p:sp>
    </p:spTree>
    <p:extLst>
      <p:ext uri="{BB962C8B-B14F-4D97-AF65-F5344CB8AC3E}">
        <p14:creationId xmlns:p14="http://schemas.microsoft.com/office/powerpoint/2010/main" val="3195274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F6EDABA-7A53-4AC3-BE41-0E43F7025947}" type="datetimeFigureOut">
              <a:rPr lang="es-MX" smtClean="0"/>
              <a:t>26/03/2015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EB89100-72FC-4813-8A31-16AA5960DE81}" type="slidenum">
              <a:rPr lang="es-MX" smtClean="0"/>
              <a:t>‹Nº›</a:t>
            </a:fld>
            <a:endParaRPr lang="es-MX"/>
          </a:p>
        </p:txBody>
      </p:sp>
    </p:spTree>
    <p:extLst>
      <p:ext uri="{BB962C8B-B14F-4D97-AF65-F5344CB8AC3E}">
        <p14:creationId xmlns:p14="http://schemas.microsoft.com/office/powerpoint/2010/main" val="780193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F6EDABA-7A53-4AC3-BE41-0E43F7025947}" type="datetimeFigureOut">
              <a:rPr lang="es-MX" smtClean="0"/>
              <a:t>26/03/2015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EB89100-72FC-4813-8A31-16AA5960DE81}" type="slidenum">
              <a:rPr lang="es-MX" smtClean="0"/>
              <a:t>‹Nº›</a:t>
            </a:fld>
            <a:endParaRPr lang="es-MX"/>
          </a:p>
        </p:txBody>
      </p:sp>
    </p:spTree>
    <p:extLst>
      <p:ext uri="{BB962C8B-B14F-4D97-AF65-F5344CB8AC3E}">
        <p14:creationId xmlns:p14="http://schemas.microsoft.com/office/powerpoint/2010/main" val="130221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F6EDABA-7A53-4AC3-BE41-0E43F7025947}" type="datetimeFigureOut">
              <a:rPr lang="es-MX" smtClean="0"/>
              <a:t>26/03/2015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EB89100-72FC-4813-8A31-16AA5960DE81}" type="slidenum">
              <a:rPr lang="es-MX" smtClean="0"/>
              <a:t>‹Nº›</a:t>
            </a:fld>
            <a:endParaRPr lang="es-MX"/>
          </a:p>
        </p:txBody>
      </p:sp>
    </p:spTree>
    <p:extLst>
      <p:ext uri="{BB962C8B-B14F-4D97-AF65-F5344CB8AC3E}">
        <p14:creationId xmlns:p14="http://schemas.microsoft.com/office/powerpoint/2010/main" val="374491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6EDABA-7A53-4AC3-BE41-0E43F7025947}" type="datetimeFigureOut">
              <a:rPr lang="es-MX" smtClean="0"/>
              <a:t>26/03/2015</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89100-72FC-4813-8A31-16AA5960DE81}" type="slidenum">
              <a:rPr lang="es-MX" smtClean="0"/>
              <a:t>‹Nº›</a:t>
            </a:fld>
            <a:endParaRPr lang="es-MX"/>
          </a:p>
        </p:txBody>
      </p:sp>
    </p:spTree>
    <p:extLst>
      <p:ext uri="{BB962C8B-B14F-4D97-AF65-F5344CB8AC3E}">
        <p14:creationId xmlns:p14="http://schemas.microsoft.com/office/powerpoint/2010/main" val="22154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Operadores a nivel de bit en lenguaje C</a:t>
            </a:r>
            <a:endParaRPr lang="es-MX" dirty="0"/>
          </a:p>
        </p:txBody>
      </p:sp>
      <p:sp>
        <p:nvSpPr>
          <p:cNvPr id="3" name="2 Subtítulo"/>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2414027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a:t>&gt;&gt; El operador de desplazamiento derecho de bits</a:t>
            </a:r>
            <a:endParaRPr lang="es-MX" dirty="0"/>
          </a:p>
        </p:txBody>
      </p:sp>
      <p:sp>
        <p:nvSpPr>
          <p:cNvPr id="3" name="2 Marcador de contenido"/>
          <p:cNvSpPr>
            <a:spLocks noGrp="1"/>
          </p:cNvSpPr>
          <p:nvPr>
            <p:ph idx="1"/>
          </p:nvPr>
        </p:nvSpPr>
        <p:spPr/>
        <p:txBody>
          <a:bodyPr>
            <a:normAutofit fontScale="77500" lnSpcReduction="20000"/>
          </a:bodyPr>
          <a:lstStyle/>
          <a:p>
            <a:pPr marL="0" indent="0">
              <a:buNone/>
            </a:pPr>
            <a:r>
              <a:rPr lang="es-MX" dirty="0" smtClean="0"/>
              <a:t>El </a:t>
            </a:r>
            <a:r>
              <a:rPr lang="es-MX" dirty="0" smtClean="0"/>
              <a:t>tamaño </a:t>
            </a:r>
            <a:r>
              <a:rPr lang="es-MX" dirty="0" smtClean="0"/>
              <a:t>de una variable </a:t>
            </a:r>
            <a:r>
              <a:rPr lang="es-MX" dirty="0" err="1" smtClean="0"/>
              <a:t>int</a:t>
            </a:r>
            <a:r>
              <a:rPr lang="es-MX" dirty="0" smtClean="0"/>
              <a:t> es: 4 </a:t>
            </a:r>
          </a:p>
          <a:p>
            <a:pPr marL="0" indent="0">
              <a:buNone/>
            </a:pPr>
            <a:r>
              <a:rPr lang="es-MX" dirty="0" smtClean="0"/>
              <a:t>El valor inicial de x: 128 </a:t>
            </a:r>
          </a:p>
          <a:p>
            <a:pPr marL="0" indent="0">
              <a:buNone/>
            </a:pPr>
            <a:r>
              <a:rPr lang="es-MX" dirty="0" smtClean="0"/>
              <a:t>El numero: 64 </a:t>
            </a:r>
          </a:p>
          <a:p>
            <a:pPr marL="0" indent="0">
              <a:buNone/>
            </a:pPr>
            <a:r>
              <a:rPr lang="es-MX" dirty="0" smtClean="0"/>
              <a:t>El numero: 32 </a:t>
            </a:r>
          </a:p>
          <a:p>
            <a:pPr marL="0" indent="0">
              <a:buNone/>
            </a:pPr>
            <a:r>
              <a:rPr lang="es-MX" dirty="0" smtClean="0"/>
              <a:t>El numero: 16 </a:t>
            </a:r>
          </a:p>
          <a:p>
            <a:pPr marL="0" indent="0">
              <a:buNone/>
            </a:pPr>
            <a:r>
              <a:rPr lang="es-MX" dirty="0" smtClean="0"/>
              <a:t>El numero: 8 </a:t>
            </a:r>
          </a:p>
          <a:p>
            <a:pPr marL="0" indent="0">
              <a:buNone/>
            </a:pPr>
            <a:r>
              <a:rPr lang="es-MX" dirty="0" smtClean="0"/>
              <a:t>El numero: 4 </a:t>
            </a:r>
          </a:p>
          <a:p>
            <a:pPr marL="0" indent="0">
              <a:buNone/>
            </a:pPr>
            <a:r>
              <a:rPr lang="es-MX" dirty="0" smtClean="0"/>
              <a:t>El numero: 2 </a:t>
            </a:r>
          </a:p>
          <a:p>
            <a:pPr marL="0" indent="0">
              <a:buNone/>
            </a:pPr>
            <a:r>
              <a:rPr lang="es-MX" dirty="0" smtClean="0"/>
              <a:t>El numero: 1 </a:t>
            </a:r>
          </a:p>
          <a:p>
            <a:pPr marL="0" indent="0">
              <a:buNone/>
            </a:pPr>
            <a:r>
              <a:rPr lang="es-MX" dirty="0" smtClean="0"/>
              <a:t>El numero: 0 </a:t>
            </a:r>
          </a:p>
          <a:p>
            <a:pPr marL="0" indent="0">
              <a:buNone/>
            </a:pPr>
            <a:r>
              <a:rPr lang="es-MX" dirty="0" smtClean="0"/>
              <a:t>El valor final de x: 128</a:t>
            </a:r>
            <a:endParaRPr lang="es-MX" dirty="0"/>
          </a:p>
        </p:txBody>
      </p:sp>
    </p:spTree>
    <p:extLst>
      <p:ext uri="{BB962C8B-B14F-4D97-AF65-F5344CB8AC3E}">
        <p14:creationId xmlns:p14="http://schemas.microsoft.com/office/powerpoint/2010/main" val="4110727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smtClean="0"/>
              <a:t>&gt;&gt; El operador de desplazamiento derecho de bits</a:t>
            </a:r>
            <a:endParaRPr lang="es-MX"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436" y="1600200"/>
            <a:ext cx="5857128" cy="4525963"/>
          </a:xfrm>
        </p:spPr>
      </p:pic>
    </p:spTree>
    <p:extLst>
      <p:ext uri="{BB962C8B-B14F-4D97-AF65-F5344CB8AC3E}">
        <p14:creationId xmlns:p14="http://schemas.microsoft.com/office/powerpoint/2010/main" val="2668379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188640"/>
            <a:ext cx="8229600" cy="652934"/>
          </a:xfrm>
        </p:spPr>
        <p:txBody>
          <a:bodyPr>
            <a:normAutofit fontScale="90000"/>
          </a:bodyPr>
          <a:lstStyle/>
          <a:p>
            <a:r>
              <a:rPr lang="es-MX" b="1" dirty="0"/>
              <a:t>El operador unario </a:t>
            </a:r>
            <a:r>
              <a:rPr lang="es-MX" b="1" dirty="0" err="1"/>
              <a:t>sizeof</a:t>
            </a:r>
            <a:r>
              <a:rPr lang="es-MX" b="1" dirty="0"/>
              <a:t>()</a:t>
            </a:r>
            <a:endParaRPr lang="es-MX" dirty="0"/>
          </a:p>
        </p:txBody>
      </p:sp>
      <p:sp>
        <p:nvSpPr>
          <p:cNvPr id="3" name="2 Marcador de contenido"/>
          <p:cNvSpPr>
            <a:spLocks noGrp="1"/>
          </p:cNvSpPr>
          <p:nvPr>
            <p:ph idx="1"/>
          </p:nvPr>
        </p:nvSpPr>
        <p:spPr>
          <a:xfrm>
            <a:off x="467544" y="836712"/>
            <a:ext cx="8229600" cy="5544616"/>
          </a:xfrm>
        </p:spPr>
        <p:txBody>
          <a:bodyPr>
            <a:normAutofit/>
          </a:bodyPr>
          <a:lstStyle/>
          <a:p>
            <a:pPr marL="0" indent="0">
              <a:buNone/>
            </a:pPr>
            <a:r>
              <a:rPr lang="es-MX" sz="1200" i="1" dirty="0" smtClean="0"/>
              <a:t>/*+++++++++++++++++++++++++++++++++++++++++++++++</a:t>
            </a:r>
            <a:r>
              <a:rPr lang="es-MX" sz="1200" dirty="0" smtClean="0"/>
              <a:t> </a:t>
            </a:r>
          </a:p>
          <a:p>
            <a:pPr marL="0" indent="0">
              <a:buNone/>
            </a:pPr>
            <a:r>
              <a:rPr lang="es-MX" sz="1200" i="1" dirty="0" smtClean="0"/>
              <a:t>* </a:t>
            </a:r>
            <a:r>
              <a:rPr lang="es-MX" sz="1200" i="1" dirty="0"/>
              <a:t>Este programa imprime los </a:t>
            </a:r>
            <a:r>
              <a:rPr lang="es-MX" sz="1200" i="1" dirty="0" smtClean="0"/>
              <a:t>tamaños </a:t>
            </a:r>
            <a:r>
              <a:rPr lang="es-MX" sz="1200" i="1" dirty="0"/>
              <a:t>en bits de variables +</a:t>
            </a:r>
            <a:r>
              <a:rPr lang="es-MX" sz="1200" dirty="0" smtClean="0"/>
              <a:t> </a:t>
            </a:r>
          </a:p>
          <a:p>
            <a:pPr marL="0" indent="0">
              <a:buNone/>
            </a:pPr>
            <a:r>
              <a:rPr lang="es-MX" sz="1200" i="1" dirty="0" smtClean="0"/>
              <a:t>* tipo </a:t>
            </a:r>
            <a:r>
              <a:rPr lang="es-MX" sz="1200" i="1" dirty="0" err="1"/>
              <a:t>char</a:t>
            </a:r>
            <a:r>
              <a:rPr lang="es-MX" sz="1200" i="1" dirty="0"/>
              <a:t>, </a:t>
            </a:r>
            <a:r>
              <a:rPr lang="es-MX" sz="1200" i="1" dirty="0" err="1"/>
              <a:t>int</a:t>
            </a:r>
            <a:r>
              <a:rPr lang="es-MX" sz="1200" i="1" dirty="0"/>
              <a:t>, </a:t>
            </a:r>
            <a:r>
              <a:rPr lang="es-MX" sz="1200" i="1" dirty="0" err="1"/>
              <a:t>double</a:t>
            </a:r>
            <a:r>
              <a:rPr lang="es-MX" sz="1200" i="1" dirty="0"/>
              <a:t>, etc. </a:t>
            </a:r>
            <a:r>
              <a:rPr lang="es-MX" sz="1200" i="1" dirty="0" smtClean="0"/>
              <a:t>                                                      + </a:t>
            </a:r>
          </a:p>
          <a:p>
            <a:pPr marL="0" indent="0">
              <a:buNone/>
            </a:pPr>
            <a:r>
              <a:rPr lang="es-MX" sz="1200" i="1" dirty="0" smtClean="0"/>
              <a:t>*+++++++++++++++++++++++++++++++++++++++++++++++*/</a:t>
            </a:r>
            <a:r>
              <a:rPr lang="es-MX" sz="1200" dirty="0" smtClean="0"/>
              <a:t> </a:t>
            </a:r>
          </a:p>
          <a:p>
            <a:pPr marL="0" indent="0">
              <a:buNone/>
            </a:pPr>
            <a:r>
              <a:rPr lang="es-MX" sz="1200" dirty="0" smtClean="0"/>
              <a:t>#</a:t>
            </a:r>
            <a:r>
              <a:rPr lang="es-MX" sz="1200" dirty="0" err="1"/>
              <a:t>include</a:t>
            </a:r>
            <a:r>
              <a:rPr lang="es-MX" sz="1200" dirty="0"/>
              <a:t> </a:t>
            </a:r>
            <a:r>
              <a:rPr lang="es-MX" sz="1200" dirty="0" smtClean="0"/>
              <a:t>&lt;</a:t>
            </a:r>
            <a:r>
              <a:rPr lang="es-MX" sz="1200" dirty="0" err="1" smtClean="0"/>
              <a:t>stdio.h</a:t>
            </a:r>
            <a:r>
              <a:rPr lang="es-MX" sz="1200" dirty="0" smtClean="0"/>
              <a:t>&gt;</a:t>
            </a:r>
          </a:p>
          <a:p>
            <a:pPr marL="0" indent="0">
              <a:buNone/>
            </a:pPr>
            <a:r>
              <a:rPr lang="es-MX" sz="1200" dirty="0" smtClean="0"/>
              <a:t>#</a:t>
            </a:r>
            <a:r>
              <a:rPr lang="es-MX" sz="1200" dirty="0"/>
              <a:t>define TAMANO 2</a:t>
            </a:r>
            <a:r>
              <a:rPr lang="es-MX" sz="1200" dirty="0" smtClean="0"/>
              <a:t> </a:t>
            </a:r>
          </a:p>
          <a:p>
            <a:pPr marL="0" indent="0">
              <a:buNone/>
            </a:pPr>
            <a:endParaRPr lang="es-MX" sz="1200" dirty="0"/>
          </a:p>
          <a:p>
            <a:pPr marL="0" indent="0">
              <a:buNone/>
            </a:pPr>
            <a:r>
              <a:rPr lang="es-MX" sz="1200" dirty="0" err="1" smtClean="0"/>
              <a:t>int</a:t>
            </a:r>
            <a:r>
              <a:rPr lang="es-MX" sz="1200" dirty="0" smtClean="0"/>
              <a:t> </a:t>
            </a:r>
            <a:r>
              <a:rPr lang="es-MX" sz="1200" dirty="0" err="1" smtClean="0"/>
              <a:t>main</a:t>
            </a:r>
            <a:r>
              <a:rPr lang="es-MX" sz="1200" dirty="0" smtClean="0"/>
              <a:t>() </a:t>
            </a:r>
          </a:p>
          <a:p>
            <a:pPr marL="0" indent="0">
              <a:buNone/>
            </a:pPr>
            <a:r>
              <a:rPr lang="es-MX" sz="1200" dirty="0" smtClean="0"/>
              <a:t>{ </a:t>
            </a:r>
            <a:r>
              <a:rPr lang="es-MX" sz="1200" i="1" dirty="0"/>
              <a:t>/* Abre </a:t>
            </a:r>
            <a:r>
              <a:rPr lang="es-MX" sz="1200" i="1" dirty="0" err="1"/>
              <a:t>main</a:t>
            </a:r>
            <a:r>
              <a:rPr lang="es-MX" sz="1200" i="1" dirty="0"/>
              <a:t>*/</a:t>
            </a:r>
            <a:r>
              <a:rPr lang="es-MX" sz="1200" dirty="0" smtClean="0"/>
              <a:t> </a:t>
            </a:r>
          </a:p>
          <a:p>
            <a:pPr marL="0" indent="0">
              <a:buNone/>
            </a:pPr>
            <a:r>
              <a:rPr lang="es-MX" sz="1200" dirty="0" smtClean="0"/>
              <a:t>	</a:t>
            </a:r>
            <a:r>
              <a:rPr lang="es-MX" sz="1200" dirty="0" err="1" smtClean="0"/>
              <a:t>char</a:t>
            </a:r>
            <a:r>
              <a:rPr lang="es-MX" sz="1200" dirty="0" smtClean="0"/>
              <a:t> c; </a:t>
            </a:r>
          </a:p>
          <a:p>
            <a:pPr marL="0" indent="0">
              <a:buNone/>
            </a:pPr>
            <a:r>
              <a:rPr lang="es-MX" sz="1200" dirty="0"/>
              <a:t>	</a:t>
            </a:r>
            <a:r>
              <a:rPr lang="es-MX" sz="1200" dirty="0" err="1" smtClean="0"/>
              <a:t>int</a:t>
            </a:r>
            <a:r>
              <a:rPr lang="es-MX" sz="1200" dirty="0" smtClean="0"/>
              <a:t> x; </a:t>
            </a:r>
          </a:p>
          <a:p>
            <a:pPr marL="0" indent="0">
              <a:buNone/>
            </a:pPr>
            <a:r>
              <a:rPr lang="es-MX" sz="1200" dirty="0"/>
              <a:t>	</a:t>
            </a:r>
            <a:r>
              <a:rPr lang="es-MX" sz="1200" dirty="0" err="1" smtClean="0"/>
              <a:t>int</a:t>
            </a:r>
            <a:r>
              <a:rPr lang="es-MX" sz="1200" dirty="0" smtClean="0"/>
              <a:t> Arreglo[TAMANO]; </a:t>
            </a:r>
          </a:p>
          <a:p>
            <a:pPr marL="0" indent="0">
              <a:buNone/>
            </a:pPr>
            <a:r>
              <a:rPr lang="es-MX" sz="1200" dirty="0"/>
              <a:t>	</a:t>
            </a:r>
            <a:r>
              <a:rPr lang="es-MX" sz="1200" dirty="0" err="1" smtClean="0"/>
              <a:t>double</a:t>
            </a:r>
            <a:r>
              <a:rPr lang="es-MX" sz="1200" dirty="0" smtClean="0"/>
              <a:t> y;</a:t>
            </a:r>
          </a:p>
          <a:p>
            <a:pPr marL="0" indent="0">
              <a:buNone/>
            </a:pPr>
            <a:r>
              <a:rPr lang="es-MX" sz="1200" dirty="0" smtClean="0"/>
              <a:t> </a:t>
            </a:r>
          </a:p>
          <a:p>
            <a:pPr marL="0" indent="0">
              <a:buNone/>
            </a:pPr>
            <a:r>
              <a:rPr lang="es-MX" sz="1200" dirty="0"/>
              <a:t>	</a:t>
            </a:r>
            <a:r>
              <a:rPr lang="es-MX" sz="1200" dirty="0" err="1" smtClean="0"/>
              <a:t>printf</a:t>
            </a:r>
            <a:r>
              <a:rPr lang="es-MX" sz="1200" dirty="0" smtClean="0"/>
              <a:t>(</a:t>
            </a:r>
            <a:r>
              <a:rPr lang="es-MX" sz="1200" dirty="0"/>
              <a:t>"</a:t>
            </a:r>
            <a:r>
              <a:rPr lang="es-MX" sz="1200" dirty="0" smtClean="0"/>
              <a:t>\</a:t>
            </a:r>
            <a:r>
              <a:rPr lang="es-MX" sz="1200" dirty="0" err="1" smtClean="0"/>
              <a:t>n</a:t>
            </a:r>
            <a:r>
              <a:rPr lang="es-MX" sz="1200" dirty="0" err="1"/>
              <a:t>El</a:t>
            </a:r>
            <a:r>
              <a:rPr lang="es-MX" sz="1200" dirty="0"/>
              <a:t> </a:t>
            </a:r>
            <a:r>
              <a:rPr lang="es-MX" sz="1200" dirty="0" smtClean="0"/>
              <a:t>tamaño </a:t>
            </a:r>
            <a:r>
              <a:rPr lang="es-MX" sz="1200" dirty="0"/>
              <a:t>en bytes de una variable </a:t>
            </a:r>
            <a:r>
              <a:rPr lang="es-MX" sz="1200" dirty="0" err="1"/>
              <a:t>char</a:t>
            </a:r>
            <a:r>
              <a:rPr lang="es-MX" sz="1200" dirty="0"/>
              <a:t> es: %d</a:t>
            </a:r>
            <a:r>
              <a:rPr lang="es-MX" sz="1200" dirty="0" smtClean="0"/>
              <a:t>\n</a:t>
            </a:r>
            <a:r>
              <a:rPr lang="es-MX" sz="1200" dirty="0"/>
              <a:t>"</a:t>
            </a:r>
            <a:r>
              <a:rPr lang="es-MX" sz="1200" dirty="0" smtClean="0"/>
              <a:t>, </a:t>
            </a:r>
            <a:r>
              <a:rPr lang="es-MX" sz="1200" b="1" dirty="0" err="1" smtClean="0">
                <a:effectLst/>
              </a:rPr>
              <a:t>sizeof</a:t>
            </a:r>
            <a:r>
              <a:rPr lang="es-MX" sz="1200" dirty="0" smtClean="0"/>
              <a:t>(c)); </a:t>
            </a:r>
          </a:p>
          <a:p>
            <a:pPr marL="0" indent="0">
              <a:buNone/>
            </a:pPr>
            <a:r>
              <a:rPr lang="es-MX" sz="1200" dirty="0"/>
              <a:t>	</a:t>
            </a:r>
            <a:r>
              <a:rPr lang="es-MX" sz="1200" dirty="0" err="1" smtClean="0"/>
              <a:t>printf</a:t>
            </a:r>
            <a:r>
              <a:rPr lang="es-MX" sz="1200" dirty="0" smtClean="0"/>
              <a:t>(</a:t>
            </a:r>
            <a:r>
              <a:rPr lang="es-MX" sz="1200" dirty="0"/>
              <a:t>"El </a:t>
            </a:r>
            <a:r>
              <a:rPr lang="es-MX" sz="1200" dirty="0" smtClean="0"/>
              <a:t>tamaño </a:t>
            </a:r>
            <a:r>
              <a:rPr lang="es-MX" sz="1200" dirty="0"/>
              <a:t>en bytes de una variable </a:t>
            </a:r>
            <a:r>
              <a:rPr lang="es-MX" sz="1200" dirty="0" err="1"/>
              <a:t>int</a:t>
            </a:r>
            <a:r>
              <a:rPr lang="es-MX" sz="1200" dirty="0"/>
              <a:t> es: %d</a:t>
            </a:r>
            <a:r>
              <a:rPr lang="es-MX" sz="1200" dirty="0" smtClean="0"/>
              <a:t>\n</a:t>
            </a:r>
            <a:r>
              <a:rPr lang="es-MX" sz="1200" dirty="0"/>
              <a:t>"</a:t>
            </a:r>
            <a:r>
              <a:rPr lang="es-MX" sz="1200" dirty="0" smtClean="0"/>
              <a:t>, </a:t>
            </a:r>
            <a:r>
              <a:rPr lang="es-MX" sz="1200" b="1" dirty="0" err="1" smtClean="0">
                <a:effectLst/>
              </a:rPr>
              <a:t>sizeof</a:t>
            </a:r>
            <a:r>
              <a:rPr lang="es-MX" sz="1200" dirty="0" smtClean="0"/>
              <a:t>(x)); </a:t>
            </a:r>
          </a:p>
          <a:p>
            <a:pPr marL="0" indent="0">
              <a:buNone/>
            </a:pPr>
            <a:r>
              <a:rPr lang="es-MX" sz="1200" dirty="0"/>
              <a:t>	</a:t>
            </a:r>
            <a:r>
              <a:rPr lang="es-MX" sz="1200" dirty="0" err="1" smtClean="0"/>
              <a:t>printf</a:t>
            </a:r>
            <a:r>
              <a:rPr lang="es-MX" sz="1200" dirty="0" smtClean="0"/>
              <a:t>(</a:t>
            </a:r>
            <a:r>
              <a:rPr lang="es-MX" sz="1200" dirty="0"/>
              <a:t>"El </a:t>
            </a:r>
            <a:r>
              <a:rPr lang="es-MX" sz="1200" dirty="0" smtClean="0"/>
              <a:t>tamaño </a:t>
            </a:r>
            <a:r>
              <a:rPr lang="es-MX" sz="1200" dirty="0"/>
              <a:t>en bytes de una arreglo </a:t>
            </a:r>
            <a:r>
              <a:rPr lang="es-MX" sz="1200" dirty="0" err="1"/>
              <a:t>int</a:t>
            </a:r>
            <a:r>
              <a:rPr lang="es-MX" sz="1200" dirty="0"/>
              <a:t> de %d localidades es: %d"</a:t>
            </a:r>
            <a:r>
              <a:rPr lang="es-MX" sz="1200" dirty="0" smtClean="0"/>
              <a:t>, TAMANO, </a:t>
            </a:r>
            <a:r>
              <a:rPr lang="es-MX" sz="1200" b="1" dirty="0" err="1" smtClean="0">
                <a:effectLst/>
              </a:rPr>
              <a:t>sizeof</a:t>
            </a:r>
            <a:r>
              <a:rPr lang="es-MX" sz="1200" dirty="0" smtClean="0"/>
              <a:t>(Arreglo)); </a:t>
            </a:r>
          </a:p>
          <a:p>
            <a:pPr marL="0" indent="0">
              <a:buNone/>
            </a:pPr>
            <a:r>
              <a:rPr lang="es-MX" sz="1200" dirty="0"/>
              <a:t>	</a:t>
            </a:r>
            <a:r>
              <a:rPr lang="es-MX" sz="1200" dirty="0" err="1" smtClean="0"/>
              <a:t>printf</a:t>
            </a:r>
            <a:r>
              <a:rPr lang="es-MX" sz="1200" dirty="0" smtClean="0"/>
              <a:t>(</a:t>
            </a:r>
            <a:r>
              <a:rPr lang="es-MX" sz="1200" dirty="0"/>
              <a:t>"</a:t>
            </a:r>
            <a:r>
              <a:rPr lang="es-MX" sz="1200" dirty="0" smtClean="0"/>
              <a:t>\</a:t>
            </a:r>
            <a:r>
              <a:rPr lang="es-MX" sz="1200" dirty="0" err="1" smtClean="0"/>
              <a:t>n</a:t>
            </a:r>
            <a:r>
              <a:rPr lang="es-MX" sz="1200" dirty="0" err="1"/>
              <a:t>El</a:t>
            </a:r>
            <a:r>
              <a:rPr lang="es-MX" sz="1200" dirty="0"/>
              <a:t> </a:t>
            </a:r>
            <a:r>
              <a:rPr lang="es-MX" sz="1200" dirty="0" smtClean="0"/>
              <a:t>tamaño </a:t>
            </a:r>
            <a:r>
              <a:rPr lang="es-MX" sz="1200" dirty="0"/>
              <a:t>en bytes de una variable </a:t>
            </a:r>
            <a:r>
              <a:rPr lang="es-MX" sz="1200" dirty="0" err="1"/>
              <a:t>double</a:t>
            </a:r>
            <a:r>
              <a:rPr lang="es-MX" sz="1200" dirty="0"/>
              <a:t> es: %d</a:t>
            </a:r>
            <a:r>
              <a:rPr lang="es-MX" sz="1200" dirty="0" smtClean="0"/>
              <a:t>\n</a:t>
            </a:r>
            <a:r>
              <a:rPr lang="es-MX" sz="1200" dirty="0"/>
              <a:t>"</a:t>
            </a:r>
            <a:r>
              <a:rPr lang="es-MX" sz="1200" dirty="0" smtClean="0"/>
              <a:t>, </a:t>
            </a:r>
            <a:r>
              <a:rPr lang="es-MX" sz="1200" b="1" dirty="0" err="1" smtClean="0">
                <a:effectLst/>
              </a:rPr>
              <a:t>sizeof</a:t>
            </a:r>
            <a:r>
              <a:rPr lang="es-MX" sz="1200" dirty="0" smtClean="0"/>
              <a:t>(y)); </a:t>
            </a:r>
          </a:p>
          <a:p>
            <a:pPr marL="0" indent="0">
              <a:buNone/>
            </a:pPr>
            <a:r>
              <a:rPr lang="es-MX" sz="1200" b="1" dirty="0">
                <a:effectLst/>
              </a:rPr>
              <a:t>	</a:t>
            </a:r>
            <a:r>
              <a:rPr lang="es-MX" sz="1200" b="1" dirty="0" err="1" smtClean="0">
                <a:effectLst/>
              </a:rPr>
              <a:t>return</a:t>
            </a:r>
            <a:r>
              <a:rPr lang="es-MX" sz="1200" dirty="0" smtClean="0"/>
              <a:t> </a:t>
            </a:r>
            <a:r>
              <a:rPr lang="es-MX" sz="1200" dirty="0"/>
              <a:t>0</a:t>
            </a:r>
            <a:r>
              <a:rPr lang="es-MX" sz="1200" dirty="0" smtClean="0"/>
              <a:t>;</a:t>
            </a:r>
          </a:p>
          <a:p>
            <a:pPr marL="0" indent="0">
              <a:buNone/>
            </a:pPr>
            <a:r>
              <a:rPr lang="es-MX" sz="1200" dirty="0" smtClean="0"/>
              <a:t> } </a:t>
            </a:r>
            <a:r>
              <a:rPr lang="es-MX" sz="1200" i="1" dirty="0"/>
              <a:t>/* Cierra </a:t>
            </a:r>
            <a:r>
              <a:rPr lang="es-MX" sz="1200" i="1" dirty="0" err="1"/>
              <a:t>main</a:t>
            </a:r>
            <a:r>
              <a:rPr lang="es-MX" sz="1200" i="1" dirty="0"/>
              <a:t>*/</a:t>
            </a:r>
            <a:endParaRPr lang="es-MX" sz="1200" dirty="0"/>
          </a:p>
        </p:txBody>
      </p:sp>
    </p:spTree>
    <p:extLst>
      <p:ext uri="{BB962C8B-B14F-4D97-AF65-F5344CB8AC3E}">
        <p14:creationId xmlns:p14="http://schemas.microsoft.com/office/powerpoint/2010/main" val="4097246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El operador unario </a:t>
            </a:r>
            <a:r>
              <a:rPr lang="es-MX" b="1" dirty="0" err="1" smtClean="0"/>
              <a:t>sizeof</a:t>
            </a:r>
            <a:r>
              <a:rPr lang="es-MX" b="1" dirty="0" smtClean="0"/>
              <a:t>()</a:t>
            </a:r>
            <a:endParaRPr lang="es-MX" dirty="0"/>
          </a:p>
        </p:txBody>
      </p:sp>
      <p:sp>
        <p:nvSpPr>
          <p:cNvPr id="3" name="2 Marcador de contenido"/>
          <p:cNvSpPr>
            <a:spLocks noGrp="1"/>
          </p:cNvSpPr>
          <p:nvPr>
            <p:ph idx="1"/>
          </p:nvPr>
        </p:nvSpPr>
        <p:spPr/>
        <p:txBody>
          <a:bodyPr/>
          <a:lstStyle/>
          <a:p>
            <a:pPr marL="0" indent="0">
              <a:buNone/>
            </a:pPr>
            <a:r>
              <a:rPr lang="es-MX" dirty="0" smtClean="0"/>
              <a:t>El </a:t>
            </a:r>
            <a:r>
              <a:rPr lang="es-MX" dirty="0" smtClean="0"/>
              <a:t>tamaño </a:t>
            </a:r>
            <a:r>
              <a:rPr lang="es-MX" dirty="0" smtClean="0"/>
              <a:t>en bytes de una variable </a:t>
            </a:r>
            <a:r>
              <a:rPr lang="es-MX" dirty="0" err="1" smtClean="0"/>
              <a:t>char</a:t>
            </a:r>
            <a:r>
              <a:rPr lang="es-MX" dirty="0" smtClean="0"/>
              <a:t> es: 1 </a:t>
            </a:r>
          </a:p>
          <a:p>
            <a:pPr marL="0" indent="0">
              <a:buNone/>
            </a:pPr>
            <a:r>
              <a:rPr lang="es-MX" dirty="0" smtClean="0"/>
              <a:t>El </a:t>
            </a:r>
            <a:r>
              <a:rPr lang="es-MX" dirty="0" smtClean="0"/>
              <a:t>tamaño </a:t>
            </a:r>
            <a:r>
              <a:rPr lang="es-MX" dirty="0" smtClean="0"/>
              <a:t>en bytes de una variable </a:t>
            </a:r>
            <a:r>
              <a:rPr lang="es-MX" dirty="0" err="1" smtClean="0"/>
              <a:t>int</a:t>
            </a:r>
            <a:r>
              <a:rPr lang="es-MX" dirty="0" smtClean="0"/>
              <a:t> es: 4 </a:t>
            </a:r>
          </a:p>
          <a:p>
            <a:pPr marL="0" indent="0">
              <a:buNone/>
            </a:pPr>
            <a:r>
              <a:rPr lang="es-MX" dirty="0" smtClean="0"/>
              <a:t>El </a:t>
            </a:r>
            <a:r>
              <a:rPr lang="es-MX" dirty="0" smtClean="0"/>
              <a:t>tamaño </a:t>
            </a:r>
            <a:r>
              <a:rPr lang="es-MX" dirty="0" smtClean="0"/>
              <a:t>en bytes de una arreglo </a:t>
            </a:r>
            <a:r>
              <a:rPr lang="es-MX" dirty="0" err="1" smtClean="0"/>
              <a:t>int</a:t>
            </a:r>
            <a:r>
              <a:rPr lang="es-MX" dirty="0" smtClean="0"/>
              <a:t> de 2 localidades es: 8 </a:t>
            </a:r>
          </a:p>
          <a:p>
            <a:pPr marL="0" indent="0">
              <a:buNone/>
            </a:pPr>
            <a:r>
              <a:rPr lang="es-MX" dirty="0" smtClean="0"/>
              <a:t>El </a:t>
            </a:r>
            <a:r>
              <a:rPr lang="es-MX" dirty="0" smtClean="0"/>
              <a:t>tamaño </a:t>
            </a:r>
            <a:r>
              <a:rPr lang="es-MX" dirty="0" smtClean="0"/>
              <a:t>en bytes de una variable </a:t>
            </a:r>
            <a:r>
              <a:rPr lang="es-MX" dirty="0" err="1" smtClean="0"/>
              <a:t>double</a:t>
            </a:r>
            <a:r>
              <a:rPr lang="es-MX" dirty="0" smtClean="0"/>
              <a:t> es: 8</a:t>
            </a:r>
            <a:endParaRPr lang="es-MX" dirty="0"/>
          </a:p>
        </p:txBody>
      </p:sp>
    </p:spTree>
    <p:extLst>
      <p:ext uri="{BB962C8B-B14F-4D97-AF65-F5344CB8AC3E}">
        <p14:creationId xmlns:p14="http://schemas.microsoft.com/office/powerpoint/2010/main" val="2455634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smtClean="0"/>
              <a:t>Ejemplos</a:t>
            </a:r>
            <a:endParaRPr lang="es-MX" dirty="0"/>
          </a:p>
        </p:txBody>
      </p:sp>
    </p:spTree>
    <p:extLst>
      <p:ext uri="{BB962C8B-B14F-4D97-AF65-F5344CB8AC3E}">
        <p14:creationId xmlns:p14="http://schemas.microsoft.com/office/powerpoint/2010/main" val="402520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Función </a:t>
            </a:r>
            <a:r>
              <a:rPr lang="es-MX" dirty="0" err="1" smtClean="0"/>
              <a:t>getbits</a:t>
            </a:r>
            <a:r>
              <a:rPr lang="es-MX" dirty="0" smtClean="0"/>
              <a:t>(</a:t>
            </a:r>
            <a:r>
              <a:rPr lang="es-MX" dirty="0" err="1" smtClean="0"/>
              <a:t>x,n,p</a:t>
            </a:r>
            <a:r>
              <a:rPr lang="es-MX" dirty="0" smtClean="0"/>
              <a:t>)</a:t>
            </a:r>
            <a:endParaRPr lang="es-MX" dirty="0"/>
          </a:p>
        </p:txBody>
      </p:sp>
      <p:sp>
        <p:nvSpPr>
          <p:cNvPr id="3" name="2 Marcador de contenido"/>
          <p:cNvSpPr>
            <a:spLocks noGrp="1"/>
          </p:cNvSpPr>
          <p:nvPr>
            <p:ph idx="1"/>
          </p:nvPr>
        </p:nvSpPr>
        <p:spPr/>
        <p:txBody>
          <a:bodyPr/>
          <a:lstStyle/>
          <a:p>
            <a:pPr marL="0" indent="0">
              <a:buNone/>
            </a:pPr>
            <a:r>
              <a:rPr lang="es-MX" dirty="0" smtClean="0"/>
              <a:t>Esta función regresa </a:t>
            </a:r>
            <a:r>
              <a:rPr lang="es-MX" dirty="0"/>
              <a:t>el campo de n bits de x (ajustado a la derecha) que principia en la posición p. Se supone que la posición del bit 0 está en el borde derecho y que n y p son valores positivos adecuados. </a:t>
            </a:r>
            <a:endParaRPr lang="es-MX" dirty="0" smtClean="0"/>
          </a:p>
          <a:p>
            <a:pPr marL="0" indent="0">
              <a:buNone/>
            </a:pPr>
            <a:r>
              <a:rPr lang="es-MX" dirty="0" smtClean="0"/>
              <a:t>Por ejemplo</a:t>
            </a:r>
            <a:r>
              <a:rPr lang="es-MX" dirty="0"/>
              <a:t>, </a:t>
            </a:r>
            <a:r>
              <a:rPr lang="es-MX" i="1" dirty="0" err="1"/>
              <a:t>getbits</a:t>
            </a:r>
            <a:r>
              <a:rPr lang="es-MX" i="1" dirty="0"/>
              <a:t>(x,4,3)</a:t>
            </a:r>
            <a:r>
              <a:rPr lang="es-MX" dirty="0"/>
              <a:t> regresa los </a:t>
            </a:r>
            <a:r>
              <a:rPr lang="es-MX" dirty="0" smtClean="0"/>
              <a:t>tres bits </a:t>
            </a:r>
            <a:r>
              <a:rPr lang="es-MX" dirty="0"/>
              <a:t>que están en la posición 4, 3 y 2 ajustados a la derecha.</a:t>
            </a:r>
          </a:p>
        </p:txBody>
      </p:sp>
    </p:spTree>
    <p:extLst>
      <p:ext uri="{BB962C8B-B14F-4D97-AF65-F5344CB8AC3E}">
        <p14:creationId xmlns:p14="http://schemas.microsoft.com/office/powerpoint/2010/main" val="3433535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Función </a:t>
            </a:r>
            <a:r>
              <a:rPr lang="es-MX" dirty="0" err="1" smtClean="0"/>
              <a:t>getbits</a:t>
            </a:r>
            <a:r>
              <a:rPr lang="es-MX" dirty="0" smtClean="0"/>
              <a:t>()</a:t>
            </a:r>
            <a:endParaRPr lang="es-MX" dirty="0"/>
          </a:p>
        </p:txBody>
      </p:sp>
      <p:pic>
        <p:nvPicPr>
          <p:cNvPr id="6" name="5 Marcador de contenido"/>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3567" y="2132856"/>
            <a:ext cx="8064897" cy="919949"/>
          </a:xfrm>
        </p:spPr>
      </p:pic>
      <p:pic>
        <p:nvPicPr>
          <p:cNvPr id="7" name="6 Marcador de contenido"/>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1560" y="4149080"/>
            <a:ext cx="8167773" cy="864096"/>
          </a:xfrm>
        </p:spPr>
      </p:pic>
      <p:sp>
        <p:nvSpPr>
          <p:cNvPr id="8" name="7 CuadroTexto"/>
          <p:cNvSpPr txBox="1"/>
          <p:nvPr/>
        </p:nvSpPr>
        <p:spPr>
          <a:xfrm>
            <a:off x="2483768" y="3429000"/>
            <a:ext cx="4008661" cy="369332"/>
          </a:xfrm>
          <a:prstGeom prst="rect">
            <a:avLst/>
          </a:prstGeom>
          <a:noFill/>
        </p:spPr>
        <p:txBody>
          <a:bodyPr wrap="none" rtlCol="0">
            <a:spAutoFit/>
          </a:bodyPr>
          <a:lstStyle/>
          <a:p>
            <a:r>
              <a:rPr lang="es-MX" dirty="0" smtClean="0"/>
              <a:t>Representación binaria de 179 en 10 bits</a:t>
            </a:r>
            <a:endParaRPr lang="es-MX" dirty="0"/>
          </a:p>
        </p:txBody>
      </p:sp>
      <p:sp>
        <p:nvSpPr>
          <p:cNvPr id="9" name="8 CuadroTexto"/>
          <p:cNvSpPr txBox="1"/>
          <p:nvPr/>
        </p:nvSpPr>
        <p:spPr>
          <a:xfrm>
            <a:off x="2015690" y="5589240"/>
            <a:ext cx="4944815" cy="369332"/>
          </a:xfrm>
          <a:prstGeom prst="rect">
            <a:avLst/>
          </a:prstGeom>
          <a:noFill/>
        </p:spPr>
        <p:txBody>
          <a:bodyPr wrap="none" rtlCol="0">
            <a:spAutoFit/>
          </a:bodyPr>
          <a:lstStyle/>
          <a:p>
            <a:r>
              <a:rPr lang="es-MX" dirty="0" smtClean="0"/>
              <a:t>El número 179 después de haber aplicado </a:t>
            </a:r>
            <a:r>
              <a:rPr lang="es-MX" dirty="0" err="1" smtClean="0"/>
              <a:t>getbits</a:t>
            </a:r>
            <a:r>
              <a:rPr lang="es-MX" dirty="0" smtClean="0"/>
              <a:t>()</a:t>
            </a:r>
            <a:endParaRPr lang="es-MX" dirty="0"/>
          </a:p>
        </p:txBody>
      </p:sp>
      <p:sp>
        <p:nvSpPr>
          <p:cNvPr id="10" name="9 CuadroTexto"/>
          <p:cNvSpPr txBox="1"/>
          <p:nvPr/>
        </p:nvSpPr>
        <p:spPr>
          <a:xfrm>
            <a:off x="1619672" y="1628800"/>
            <a:ext cx="6349046" cy="369332"/>
          </a:xfrm>
          <a:prstGeom prst="rect">
            <a:avLst/>
          </a:prstGeom>
          <a:noFill/>
        </p:spPr>
        <p:txBody>
          <a:bodyPr wrap="none" rtlCol="0">
            <a:spAutoFit/>
          </a:bodyPr>
          <a:lstStyle/>
          <a:p>
            <a:r>
              <a:rPr lang="es-MX" dirty="0"/>
              <a:t>Vamos a suponer que las variables son éstas: x = 179, p = 4 y n = 3</a:t>
            </a:r>
          </a:p>
        </p:txBody>
      </p:sp>
    </p:spTree>
    <p:extLst>
      <p:ext uri="{BB962C8B-B14F-4D97-AF65-F5344CB8AC3E}">
        <p14:creationId xmlns:p14="http://schemas.microsoft.com/office/powerpoint/2010/main" val="1132951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MX" dirty="0" smtClean="0"/>
              <a:t>Función </a:t>
            </a:r>
            <a:r>
              <a:rPr lang="es-MX" dirty="0" err="1" smtClean="0"/>
              <a:t>getbits</a:t>
            </a:r>
            <a:r>
              <a:rPr lang="es-MX" dirty="0" smtClean="0"/>
              <a:t>()</a:t>
            </a:r>
            <a:endParaRPr lang="es-MX" dirty="0"/>
          </a:p>
        </p:txBody>
      </p:sp>
      <p:sp>
        <p:nvSpPr>
          <p:cNvPr id="7" name="6 Marcador de contenido"/>
          <p:cNvSpPr>
            <a:spLocks noGrp="1"/>
          </p:cNvSpPr>
          <p:nvPr>
            <p:ph sz="half" idx="1"/>
          </p:nvPr>
        </p:nvSpPr>
        <p:spPr>
          <a:xfrm>
            <a:off x="457200" y="1600200"/>
            <a:ext cx="3466728" cy="4525963"/>
          </a:xfrm>
        </p:spPr>
        <p:txBody>
          <a:bodyPr>
            <a:normAutofit fontScale="40000" lnSpcReduction="20000"/>
          </a:bodyPr>
          <a:lstStyle/>
          <a:p>
            <a:pPr marL="0" indent="0">
              <a:buNone/>
            </a:pPr>
            <a:r>
              <a:rPr lang="es-MX" dirty="0" smtClean="0"/>
              <a:t>/*++++++++++++++++++++++++++++++++++++++++++++</a:t>
            </a:r>
          </a:p>
          <a:p>
            <a:pPr marL="0" indent="0">
              <a:buNone/>
            </a:pPr>
            <a:r>
              <a:rPr lang="es-MX" dirty="0" smtClean="0"/>
              <a:t> * "regresa el campo de n bits de x (ajustado *</a:t>
            </a:r>
          </a:p>
          <a:p>
            <a:pPr marL="0" indent="0">
              <a:buNone/>
            </a:pPr>
            <a:r>
              <a:rPr lang="es-MX" dirty="0" smtClean="0"/>
              <a:t> * a la derecha) que principia en la </a:t>
            </a:r>
            <a:r>
              <a:rPr lang="es-MX" dirty="0" err="1" smtClean="0"/>
              <a:t>posicion</a:t>
            </a:r>
            <a:r>
              <a:rPr lang="es-MX" dirty="0" smtClean="0"/>
              <a:t> *</a:t>
            </a:r>
          </a:p>
          <a:p>
            <a:pPr marL="0" indent="0">
              <a:buNone/>
            </a:pPr>
            <a:r>
              <a:rPr lang="es-MX" dirty="0" smtClean="0"/>
              <a:t> * p. Se supone que la </a:t>
            </a:r>
            <a:r>
              <a:rPr lang="es-MX" dirty="0" err="1" smtClean="0"/>
              <a:t>posicion</a:t>
            </a:r>
            <a:r>
              <a:rPr lang="es-MX" dirty="0" smtClean="0"/>
              <a:t> del bit 0     *</a:t>
            </a:r>
          </a:p>
          <a:p>
            <a:pPr marL="0" indent="0">
              <a:buNone/>
            </a:pPr>
            <a:r>
              <a:rPr lang="es-MX" dirty="0" smtClean="0"/>
              <a:t> * esta en el borde derecho y que n y p son   *</a:t>
            </a:r>
          </a:p>
          <a:p>
            <a:pPr marL="0" indent="0">
              <a:buNone/>
            </a:pPr>
            <a:r>
              <a:rPr lang="es-MX" dirty="0" smtClean="0"/>
              <a:t> * valores positivos adecuados " </a:t>
            </a:r>
            <a:r>
              <a:rPr lang="es-MX" dirty="0" err="1" smtClean="0"/>
              <a:t>Kernighan</a:t>
            </a:r>
            <a:r>
              <a:rPr lang="es-MX" dirty="0" smtClean="0"/>
              <a:t>-    *</a:t>
            </a:r>
          </a:p>
          <a:p>
            <a:pPr marL="0" indent="0">
              <a:buNone/>
            </a:pPr>
            <a:r>
              <a:rPr lang="es-MX" dirty="0" smtClean="0"/>
              <a:t> * Ritchie                                    *</a:t>
            </a:r>
          </a:p>
          <a:p>
            <a:pPr marL="0" indent="0">
              <a:buNone/>
            </a:pPr>
            <a:r>
              <a:rPr lang="es-MX" dirty="0" smtClean="0"/>
              <a:t> *+++++++++++++++++++++++++++++++++++++++++++*/</a:t>
            </a:r>
          </a:p>
          <a:p>
            <a:pPr marL="0" indent="0">
              <a:buNone/>
            </a:pPr>
            <a:r>
              <a:rPr lang="es-MX" dirty="0" smtClean="0"/>
              <a:t>#</a:t>
            </a:r>
            <a:r>
              <a:rPr lang="es-MX" dirty="0" err="1" smtClean="0"/>
              <a:t>include</a:t>
            </a:r>
            <a:r>
              <a:rPr lang="es-MX" dirty="0" smtClean="0"/>
              <a:t> &lt;</a:t>
            </a:r>
            <a:r>
              <a:rPr lang="es-MX" dirty="0" err="1" smtClean="0"/>
              <a:t>stdio.h</a:t>
            </a:r>
            <a:r>
              <a:rPr lang="es-MX" dirty="0" smtClean="0"/>
              <a:t>&gt;</a:t>
            </a:r>
          </a:p>
          <a:p>
            <a:pPr marL="0" indent="0">
              <a:buNone/>
            </a:pPr>
            <a:endParaRPr lang="es-MX" dirty="0" smtClean="0"/>
          </a:p>
          <a:p>
            <a:pPr marL="0" indent="0">
              <a:buNone/>
            </a:pPr>
            <a:r>
              <a:rPr lang="es-MX" dirty="0" smtClean="0"/>
              <a:t>// FUNCION GETBITS</a:t>
            </a:r>
          </a:p>
          <a:p>
            <a:pPr marL="0" indent="0">
              <a:buNone/>
            </a:pPr>
            <a:endParaRPr lang="es-MX" dirty="0" smtClean="0"/>
          </a:p>
          <a:p>
            <a:pPr marL="0" indent="0">
              <a:buNone/>
            </a:pPr>
            <a:r>
              <a:rPr lang="es-MX" dirty="0" err="1" smtClean="0"/>
              <a:t>unsigned</a:t>
            </a:r>
            <a:r>
              <a:rPr lang="es-MX" dirty="0" smtClean="0"/>
              <a:t> </a:t>
            </a:r>
            <a:r>
              <a:rPr lang="es-MX" dirty="0" err="1" smtClean="0"/>
              <a:t>getbits</a:t>
            </a:r>
            <a:r>
              <a:rPr lang="es-MX" dirty="0" smtClean="0"/>
              <a:t>(</a:t>
            </a:r>
            <a:r>
              <a:rPr lang="es-MX" dirty="0" err="1" smtClean="0"/>
              <a:t>unsigned</a:t>
            </a:r>
            <a:r>
              <a:rPr lang="es-MX" dirty="0" smtClean="0"/>
              <a:t> x, </a:t>
            </a:r>
            <a:r>
              <a:rPr lang="es-MX" dirty="0" err="1" smtClean="0"/>
              <a:t>int</a:t>
            </a:r>
            <a:r>
              <a:rPr lang="es-MX" dirty="0" smtClean="0"/>
              <a:t> p, </a:t>
            </a:r>
            <a:r>
              <a:rPr lang="es-MX" dirty="0" err="1" smtClean="0"/>
              <a:t>int</a:t>
            </a:r>
            <a:r>
              <a:rPr lang="es-MX" dirty="0" smtClean="0"/>
              <a:t> n)</a:t>
            </a:r>
          </a:p>
          <a:p>
            <a:pPr marL="0" indent="0">
              <a:buNone/>
            </a:pPr>
            <a:r>
              <a:rPr lang="es-MX" dirty="0" smtClean="0"/>
              <a:t>{ </a:t>
            </a:r>
          </a:p>
          <a:p>
            <a:pPr marL="0" indent="0">
              <a:buNone/>
            </a:pPr>
            <a:r>
              <a:rPr lang="es-MX" dirty="0" smtClean="0"/>
              <a:t>      </a:t>
            </a:r>
            <a:r>
              <a:rPr lang="es-MX" dirty="0" err="1" smtClean="0"/>
              <a:t>return</a:t>
            </a:r>
            <a:r>
              <a:rPr lang="es-MX" dirty="0" smtClean="0"/>
              <a:t> ((x &gt;&gt; (p+1-n)) &amp; ~(~0 &lt;&lt; n));</a:t>
            </a:r>
          </a:p>
          <a:p>
            <a:pPr marL="0" indent="0">
              <a:buNone/>
            </a:pPr>
            <a:endParaRPr lang="es-MX" dirty="0" smtClean="0"/>
          </a:p>
          <a:p>
            <a:pPr marL="0" indent="0">
              <a:buNone/>
            </a:pPr>
            <a:r>
              <a:rPr lang="es-MX" dirty="0" smtClean="0"/>
              <a:t>} /*Cierra </a:t>
            </a:r>
            <a:r>
              <a:rPr lang="es-MX" dirty="0" err="1" smtClean="0"/>
              <a:t>getbits</a:t>
            </a:r>
            <a:r>
              <a:rPr lang="es-MX" dirty="0" smtClean="0"/>
              <a:t>*/</a:t>
            </a:r>
          </a:p>
          <a:p>
            <a:pPr marL="0" indent="0">
              <a:buNone/>
            </a:pPr>
            <a:endParaRPr lang="es-MX" dirty="0" smtClean="0"/>
          </a:p>
        </p:txBody>
      </p:sp>
      <p:sp>
        <p:nvSpPr>
          <p:cNvPr id="8" name="7 Marcador de contenido"/>
          <p:cNvSpPr>
            <a:spLocks noGrp="1"/>
          </p:cNvSpPr>
          <p:nvPr>
            <p:ph sz="half" idx="2"/>
          </p:nvPr>
        </p:nvSpPr>
        <p:spPr>
          <a:xfrm>
            <a:off x="4283968" y="1600200"/>
            <a:ext cx="4402832" cy="4525963"/>
          </a:xfrm>
        </p:spPr>
        <p:txBody>
          <a:bodyPr>
            <a:normAutofit fontScale="40000" lnSpcReduction="20000"/>
          </a:bodyPr>
          <a:lstStyle/>
          <a:p>
            <a:pPr marL="0" indent="0">
              <a:buNone/>
            </a:pPr>
            <a:endParaRPr lang="es-MX" dirty="0" smtClean="0"/>
          </a:p>
          <a:p>
            <a:pPr marL="0" indent="0">
              <a:buNone/>
            </a:pPr>
            <a:r>
              <a:rPr lang="es-MX" dirty="0" smtClean="0"/>
              <a:t>//FUNCION MAIN</a:t>
            </a:r>
          </a:p>
          <a:p>
            <a:pPr marL="0" indent="0">
              <a:buNone/>
            </a:pPr>
            <a:endParaRPr lang="es-MX" dirty="0" smtClean="0"/>
          </a:p>
          <a:p>
            <a:pPr marL="0" indent="0">
              <a:buNone/>
            </a:pPr>
            <a:r>
              <a:rPr lang="es-MX" dirty="0" err="1" smtClean="0"/>
              <a:t>int</a:t>
            </a:r>
            <a:r>
              <a:rPr lang="es-MX" dirty="0" smtClean="0"/>
              <a:t> </a:t>
            </a:r>
            <a:r>
              <a:rPr lang="es-MX" dirty="0" err="1" smtClean="0"/>
              <a:t>main</a:t>
            </a:r>
            <a:r>
              <a:rPr lang="es-MX" dirty="0" smtClean="0"/>
              <a:t>()</a:t>
            </a:r>
          </a:p>
          <a:p>
            <a:pPr marL="0" indent="0">
              <a:buNone/>
            </a:pPr>
            <a:r>
              <a:rPr lang="es-MX" dirty="0" smtClean="0"/>
              <a:t>{ </a:t>
            </a:r>
          </a:p>
          <a:p>
            <a:pPr marL="0" indent="0">
              <a:buNone/>
            </a:pPr>
            <a:endParaRPr lang="es-MX" dirty="0" smtClean="0"/>
          </a:p>
          <a:p>
            <a:pPr marL="0" indent="0">
              <a:buNone/>
            </a:pPr>
            <a:r>
              <a:rPr lang="es-MX" dirty="0"/>
              <a:t> </a:t>
            </a:r>
            <a:r>
              <a:rPr lang="es-MX" dirty="0" smtClean="0"/>
              <a:t>    </a:t>
            </a:r>
            <a:r>
              <a:rPr lang="es-MX" dirty="0" err="1" smtClean="0"/>
              <a:t>unsigned</a:t>
            </a:r>
            <a:r>
              <a:rPr lang="es-MX" dirty="0" smtClean="0"/>
              <a:t> numero;</a:t>
            </a:r>
          </a:p>
          <a:p>
            <a:pPr marL="0" indent="0">
              <a:buNone/>
            </a:pPr>
            <a:r>
              <a:rPr lang="es-MX" dirty="0"/>
              <a:t> </a:t>
            </a:r>
            <a:r>
              <a:rPr lang="es-MX" dirty="0" smtClean="0"/>
              <a:t>    </a:t>
            </a:r>
            <a:r>
              <a:rPr lang="es-MX" dirty="0" err="1" smtClean="0"/>
              <a:t>int</a:t>
            </a:r>
            <a:r>
              <a:rPr lang="es-MX" dirty="0" smtClean="0"/>
              <a:t> a, b;</a:t>
            </a:r>
          </a:p>
          <a:p>
            <a:pPr marL="0" indent="0">
              <a:buNone/>
            </a:pPr>
            <a:endParaRPr lang="es-MX" dirty="0" smtClean="0"/>
          </a:p>
          <a:p>
            <a:pPr marL="0" indent="0">
              <a:buNone/>
            </a:pPr>
            <a:r>
              <a:rPr lang="es-MX" dirty="0" smtClean="0"/>
              <a:t>     </a:t>
            </a:r>
            <a:r>
              <a:rPr lang="es-MX" dirty="0" err="1" smtClean="0"/>
              <a:t>printf</a:t>
            </a:r>
            <a:r>
              <a:rPr lang="es-MX" dirty="0" smtClean="0"/>
              <a:t>("\</a:t>
            </a:r>
            <a:r>
              <a:rPr lang="es-MX" dirty="0" err="1" smtClean="0"/>
              <a:t>nIntroduzca</a:t>
            </a:r>
            <a:r>
              <a:rPr lang="es-MX" dirty="0" smtClean="0"/>
              <a:t> un entero sin signo: ");</a:t>
            </a:r>
          </a:p>
          <a:p>
            <a:pPr marL="0" indent="0">
              <a:buNone/>
            </a:pPr>
            <a:r>
              <a:rPr lang="es-MX" dirty="0" smtClean="0"/>
              <a:t>     </a:t>
            </a:r>
            <a:r>
              <a:rPr lang="es-MX" dirty="0" err="1" smtClean="0"/>
              <a:t>scanf</a:t>
            </a:r>
            <a:r>
              <a:rPr lang="es-MX" dirty="0" smtClean="0"/>
              <a:t>("%d", &amp;numero);</a:t>
            </a:r>
          </a:p>
          <a:p>
            <a:pPr marL="0" indent="0">
              <a:buNone/>
            </a:pPr>
            <a:endParaRPr lang="es-MX" dirty="0" smtClean="0"/>
          </a:p>
          <a:p>
            <a:pPr marL="0" indent="0">
              <a:buNone/>
            </a:pPr>
            <a:r>
              <a:rPr lang="es-MX" dirty="0" smtClean="0"/>
              <a:t>     </a:t>
            </a:r>
            <a:r>
              <a:rPr lang="es-MX" dirty="0" err="1" smtClean="0"/>
              <a:t>printf</a:t>
            </a:r>
            <a:r>
              <a:rPr lang="es-MX" dirty="0" smtClean="0"/>
              <a:t>("\</a:t>
            </a:r>
            <a:r>
              <a:rPr lang="es-MX" dirty="0" err="1" smtClean="0"/>
              <a:t>nIntroduzca</a:t>
            </a:r>
            <a:r>
              <a:rPr lang="es-MX" dirty="0" smtClean="0"/>
              <a:t> el numero de bits a mostrar: ");</a:t>
            </a:r>
          </a:p>
          <a:p>
            <a:pPr marL="0" indent="0">
              <a:buNone/>
            </a:pPr>
            <a:r>
              <a:rPr lang="es-MX" dirty="0" smtClean="0"/>
              <a:t>     </a:t>
            </a:r>
            <a:r>
              <a:rPr lang="es-MX" dirty="0" err="1" smtClean="0"/>
              <a:t>scanf</a:t>
            </a:r>
            <a:r>
              <a:rPr lang="es-MX" dirty="0" smtClean="0"/>
              <a:t>("%d", &amp;b);</a:t>
            </a:r>
          </a:p>
          <a:p>
            <a:pPr marL="0" indent="0">
              <a:buNone/>
            </a:pPr>
            <a:endParaRPr lang="es-MX" dirty="0" smtClean="0"/>
          </a:p>
          <a:p>
            <a:pPr marL="0" indent="0">
              <a:buNone/>
            </a:pPr>
            <a:r>
              <a:rPr lang="es-MX" dirty="0" smtClean="0"/>
              <a:t>     </a:t>
            </a:r>
            <a:r>
              <a:rPr lang="es-MX" dirty="0" err="1" smtClean="0"/>
              <a:t>printf</a:t>
            </a:r>
            <a:r>
              <a:rPr lang="es-MX" dirty="0" smtClean="0"/>
              <a:t>("\</a:t>
            </a:r>
            <a:r>
              <a:rPr lang="es-MX" dirty="0" err="1" smtClean="0"/>
              <a:t>nIntroduzca</a:t>
            </a:r>
            <a:r>
              <a:rPr lang="es-MX" dirty="0" smtClean="0"/>
              <a:t> el numero de bit a partir del cual se mostraran: ");</a:t>
            </a:r>
          </a:p>
          <a:p>
            <a:pPr marL="0" indent="0">
              <a:buNone/>
            </a:pPr>
            <a:r>
              <a:rPr lang="es-MX" dirty="0" smtClean="0"/>
              <a:t>     </a:t>
            </a:r>
            <a:r>
              <a:rPr lang="es-MX" dirty="0" err="1" smtClean="0"/>
              <a:t>scanf</a:t>
            </a:r>
            <a:r>
              <a:rPr lang="es-MX" dirty="0" smtClean="0"/>
              <a:t>("%d", &amp;a);</a:t>
            </a:r>
          </a:p>
          <a:p>
            <a:pPr marL="0" indent="0">
              <a:buNone/>
            </a:pPr>
            <a:endParaRPr lang="es-MX" dirty="0" smtClean="0"/>
          </a:p>
          <a:p>
            <a:pPr marL="0" indent="0">
              <a:buNone/>
            </a:pPr>
            <a:r>
              <a:rPr lang="es-MX" dirty="0" smtClean="0"/>
              <a:t>     </a:t>
            </a:r>
            <a:r>
              <a:rPr lang="es-MX" dirty="0" err="1" smtClean="0"/>
              <a:t>printf</a:t>
            </a:r>
            <a:r>
              <a:rPr lang="es-MX" dirty="0" smtClean="0"/>
              <a:t>("El numero es: %d\n", </a:t>
            </a:r>
            <a:r>
              <a:rPr lang="es-MX" dirty="0" err="1" smtClean="0"/>
              <a:t>getbits</a:t>
            </a:r>
            <a:r>
              <a:rPr lang="es-MX" dirty="0" smtClean="0"/>
              <a:t>(</a:t>
            </a:r>
            <a:r>
              <a:rPr lang="es-MX" dirty="0" err="1" smtClean="0"/>
              <a:t>numero,a,b</a:t>
            </a:r>
            <a:r>
              <a:rPr lang="es-MX" dirty="0" smtClean="0"/>
              <a:t>));</a:t>
            </a:r>
          </a:p>
          <a:p>
            <a:pPr marL="0" indent="0">
              <a:buNone/>
            </a:pPr>
            <a:endParaRPr lang="es-MX" dirty="0" smtClean="0"/>
          </a:p>
          <a:p>
            <a:pPr marL="0" indent="0">
              <a:buNone/>
            </a:pPr>
            <a:r>
              <a:rPr lang="es-MX" dirty="0" smtClean="0"/>
              <a:t>     </a:t>
            </a:r>
            <a:r>
              <a:rPr lang="es-MX" dirty="0" err="1" smtClean="0"/>
              <a:t>return</a:t>
            </a:r>
            <a:r>
              <a:rPr lang="es-MX" dirty="0" smtClean="0"/>
              <a:t> 0;</a:t>
            </a:r>
          </a:p>
          <a:p>
            <a:pPr marL="0" indent="0">
              <a:buNone/>
            </a:pPr>
            <a:r>
              <a:rPr lang="es-MX" dirty="0" smtClean="0"/>
              <a:t>}/*Cierra </a:t>
            </a:r>
            <a:r>
              <a:rPr lang="es-MX" dirty="0" err="1" smtClean="0"/>
              <a:t>main</a:t>
            </a:r>
            <a:r>
              <a:rPr lang="es-MX" dirty="0" smtClean="0"/>
              <a:t>*/</a:t>
            </a:r>
            <a:endParaRPr lang="es-MX" dirty="0"/>
          </a:p>
        </p:txBody>
      </p:sp>
    </p:spTree>
    <p:extLst>
      <p:ext uri="{BB962C8B-B14F-4D97-AF65-F5344CB8AC3E}">
        <p14:creationId xmlns:p14="http://schemas.microsoft.com/office/powerpoint/2010/main" val="1887050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Función </a:t>
            </a:r>
            <a:r>
              <a:rPr lang="es-MX" dirty="0" err="1" smtClean="0"/>
              <a:t>getbits</a:t>
            </a:r>
            <a:r>
              <a:rPr lang="es-MX" dirty="0" smtClean="0"/>
              <a:t>()</a:t>
            </a:r>
            <a:endParaRPr lang="es-MX" dirty="0"/>
          </a:p>
        </p:txBody>
      </p:sp>
      <p:sp>
        <p:nvSpPr>
          <p:cNvPr id="3" name="2 Marcador de contenido"/>
          <p:cNvSpPr>
            <a:spLocks noGrp="1"/>
          </p:cNvSpPr>
          <p:nvPr>
            <p:ph idx="1"/>
          </p:nvPr>
        </p:nvSpPr>
        <p:spPr/>
        <p:txBody>
          <a:bodyPr>
            <a:normAutofit/>
          </a:bodyPr>
          <a:lstStyle/>
          <a:p>
            <a:pPr marL="0" indent="0">
              <a:buNone/>
            </a:pPr>
            <a:r>
              <a:rPr lang="es-MX" dirty="0" smtClean="0"/>
              <a:t>Introduzca un entero sin signo: 179</a:t>
            </a:r>
          </a:p>
          <a:p>
            <a:pPr marL="0" indent="0">
              <a:buNone/>
            </a:pPr>
            <a:endParaRPr lang="es-MX" dirty="0" smtClean="0"/>
          </a:p>
          <a:p>
            <a:pPr marL="0" indent="0">
              <a:buNone/>
            </a:pPr>
            <a:r>
              <a:rPr lang="es-MX" dirty="0" smtClean="0"/>
              <a:t>Introduzca el numero de bits a mostrar: 3</a:t>
            </a:r>
          </a:p>
          <a:p>
            <a:pPr marL="0" indent="0">
              <a:buNone/>
            </a:pPr>
            <a:endParaRPr lang="es-MX" dirty="0" smtClean="0"/>
          </a:p>
          <a:p>
            <a:pPr marL="0" indent="0">
              <a:buNone/>
            </a:pPr>
            <a:r>
              <a:rPr lang="es-MX" dirty="0" smtClean="0"/>
              <a:t>Introduzca el numero de bit a partir del cual se mostraran: 4</a:t>
            </a:r>
          </a:p>
          <a:p>
            <a:pPr marL="0" indent="0">
              <a:buNone/>
            </a:pPr>
            <a:r>
              <a:rPr lang="es-MX" dirty="0" smtClean="0"/>
              <a:t>El numero es: 4</a:t>
            </a:r>
          </a:p>
        </p:txBody>
      </p:sp>
    </p:spTree>
    <p:extLst>
      <p:ext uri="{BB962C8B-B14F-4D97-AF65-F5344CB8AC3E}">
        <p14:creationId xmlns:p14="http://schemas.microsoft.com/office/powerpoint/2010/main" val="3165446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MX" dirty="0" smtClean="0"/>
              <a:t>Inversión de bits</a:t>
            </a:r>
            <a:endParaRPr lang="es-MX" dirty="0"/>
          </a:p>
        </p:txBody>
      </p:sp>
      <p:sp>
        <p:nvSpPr>
          <p:cNvPr id="7" name="6 Marcador de contenido"/>
          <p:cNvSpPr>
            <a:spLocks noGrp="1"/>
          </p:cNvSpPr>
          <p:nvPr>
            <p:ph idx="1"/>
          </p:nvPr>
        </p:nvSpPr>
        <p:spPr/>
        <p:txBody>
          <a:bodyPr/>
          <a:lstStyle/>
          <a:p>
            <a:pPr marL="0" indent="0">
              <a:buNone/>
            </a:pPr>
            <a:r>
              <a:rPr lang="es-MX" dirty="0"/>
              <a:t>Escriba una función </a:t>
            </a:r>
            <a:r>
              <a:rPr lang="es-MX" i="1" dirty="0" err="1"/>
              <a:t>invert</a:t>
            </a:r>
            <a:r>
              <a:rPr lang="es-MX" i="1" dirty="0"/>
              <a:t>(x, </a:t>
            </a:r>
            <a:r>
              <a:rPr lang="es-MX" i="1" dirty="0" err="1"/>
              <a:t>p,n</a:t>
            </a:r>
            <a:r>
              <a:rPr lang="es-MX" i="1" dirty="0"/>
              <a:t>)</a:t>
            </a:r>
            <a:r>
              <a:rPr lang="es-MX" dirty="0"/>
              <a:t> que regresa x con los n bits que principian </a:t>
            </a:r>
            <a:r>
              <a:rPr lang="es-MX" dirty="0" smtClean="0"/>
              <a:t>en la </a:t>
            </a:r>
            <a:r>
              <a:rPr lang="es-MX" dirty="0"/>
              <a:t>posición p invertidos (esto es, 1 cambiado a 0 y viceversa), dejando los otros sin cambio.</a:t>
            </a:r>
          </a:p>
        </p:txBody>
      </p:sp>
    </p:spTree>
    <p:extLst>
      <p:ext uri="{BB962C8B-B14F-4D97-AF65-F5344CB8AC3E}">
        <p14:creationId xmlns:p14="http://schemas.microsoft.com/office/powerpoint/2010/main" val="220847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Tablas de operadores binarios</a:t>
            </a:r>
            <a:endParaRPr lang="es-MX" dirty="0"/>
          </a:p>
        </p:txBody>
      </p:sp>
      <p:graphicFrame>
        <p:nvGraphicFramePr>
          <p:cNvPr id="5" name="4 Tabla"/>
          <p:cNvGraphicFramePr>
            <a:graphicFrameLocks noGrp="1"/>
          </p:cNvGraphicFramePr>
          <p:nvPr>
            <p:extLst>
              <p:ext uri="{D42A27DB-BD31-4B8C-83A1-F6EECF244321}">
                <p14:modId xmlns:p14="http://schemas.microsoft.com/office/powerpoint/2010/main" val="2442059564"/>
              </p:ext>
            </p:extLst>
          </p:nvPr>
        </p:nvGraphicFramePr>
        <p:xfrm>
          <a:off x="1331640" y="2564904"/>
          <a:ext cx="5814390" cy="2276450"/>
        </p:xfrm>
        <a:graphic>
          <a:graphicData uri="http://schemas.openxmlformats.org/drawingml/2006/table">
            <a:tbl>
              <a:tblPr>
                <a:effectLst>
                  <a:outerShdw blurRad="50800" dist="38100" dir="2700000" algn="tl" rotWithShape="0">
                    <a:schemeClr val="tx1">
                      <a:alpha val="40000"/>
                    </a:schemeClr>
                  </a:outerShdw>
                </a:effectLst>
                <a:tableStyleId>{5C22544A-7EE6-4342-B048-85BDC9FD1C3A}</a:tableStyleId>
              </a:tblPr>
              <a:tblGrid>
                <a:gridCol w="969065"/>
                <a:gridCol w="969065"/>
                <a:gridCol w="969065"/>
                <a:gridCol w="969065"/>
                <a:gridCol w="969065"/>
                <a:gridCol w="969065"/>
              </a:tblGrid>
              <a:tr h="455290">
                <a:tc>
                  <a:txBody>
                    <a:bodyPr/>
                    <a:lstStyle/>
                    <a:p>
                      <a:pPr algn="ctr" fontAlgn="b"/>
                      <a:r>
                        <a:rPr lang="es-MX" sz="2000" u="none" strike="noStrike" dirty="0">
                          <a:effectLst/>
                        </a:rPr>
                        <a:t>A</a:t>
                      </a:r>
                      <a:endParaRPr lang="es-MX" sz="2000" b="1" i="0" u="none" strike="noStrike" dirty="0">
                        <a:solidFill>
                          <a:srgbClr val="FFFFFF"/>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B</a:t>
                      </a:r>
                      <a:endParaRPr lang="es-MX" sz="2000" b="1" i="0" u="none" strike="noStrike" dirty="0">
                        <a:solidFill>
                          <a:srgbClr val="FFFFFF"/>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A &amp; B</a:t>
                      </a:r>
                      <a:endParaRPr lang="es-MX" sz="2000" b="1" i="0" u="none" strike="noStrike" dirty="0">
                        <a:solidFill>
                          <a:srgbClr val="FFFFFF"/>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A | B</a:t>
                      </a:r>
                      <a:endParaRPr lang="es-MX" sz="2000" b="1" i="0" u="none" strike="noStrike" dirty="0">
                        <a:solidFill>
                          <a:srgbClr val="FFFFFF"/>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A ^ B</a:t>
                      </a:r>
                      <a:endParaRPr lang="es-MX" sz="2000" b="1" i="0" u="none" strike="noStrike" dirty="0">
                        <a:solidFill>
                          <a:srgbClr val="FFFFFF"/>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a:effectLst/>
                        </a:rPr>
                        <a:t>~B</a:t>
                      </a:r>
                      <a:endParaRPr lang="es-MX" sz="2000" b="1" i="0" u="none" strike="noStrike">
                        <a:solidFill>
                          <a:srgbClr val="FFFFFF"/>
                        </a:solidFill>
                        <a:effectLst/>
                        <a:latin typeface="Calibri"/>
                      </a:endParaRPr>
                    </a:p>
                  </a:txBody>
                  <a:tcPr marL="9525" marR="9525" marT="9525" marB="0" anchor="b">
                    <a:solidFill>
                      <a:schemeClr val="bg1">
                        <a:alpha val="0"/>
                      </a:schemeClr>
                    </a:solidFill>
                  </a:tcPr>
                </a:tc>
              </a:tr>
              <a:tr h="455290">
                <a:tc>
                  <a:txBody>
                    <a:bodyPr/>
                    <a:lstStyle/>
                    <a:p>
                      <a:pPr algn="ctr" fontAlgn="b"/>
                      <a:r>
                        <a:rPr lang="es-MX" sz="2000" u="none" strike="noStrike">
                          <a:effectLst/>
                        </a:rPr>
                        <a:t>0</a:t>
                      </a:r>
                      <a:endParaRPr lang="es-MX" sz="2000" b="0" i="0" u="none" strike="noStrike">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0</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a:effectLst/>
                        </a:rPr>
                        <a:t>0</a:t>
                      </a:r>
                      <a:endParaRPr lang="es-MX" sz="2000" b="0" i="0" u="none" strike="noStrike">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a:effectLst/>
                        </a:rPr>
                        <a:t>0</a:t>
                      </a:r>
                      <a:endParaRPr lang="es-MX" sz="2000" b="0" i="0" u="none" strike="noStrike">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0</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1</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r>
              <a:tr h="455290">
                <a:tc>
                  <a:txBody>
                    <a:bodyPr/>
                    <a:lstStyle/>
                    <a:p>
                      <a:pPr algn="ctr" fontAlgn="b"/>
                      <a:r>
                        <a:rPr lang="es-MX" sz="2000" u="none" strike="noStrike">
                          <a:effectLst/>
                        </a:rPr>
                        <a:t>0</a:t>
                      </a:r>
                      <a:endParaRPr lang="es-MX" sz="2000" b="0" i="0" u="none" strike="noStrike">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1</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0</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1</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a:effectLst/>
                        </a:rPr>
                        <a:t>1</a:t>
                      </a:r>
                      <a:endParaRPr lang="es-MX" sz="2000" b="0" i="0" u="none" strike="noStrike">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0</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r>
              <a:tr h="455290">
                <a:tc>
                  <a:txBody>
                    <a:bodyPr/>
                    <a:lstStyle/>
                    <a:p>
                      <a:pPr algn="ctr" fontAlgn="b"/>
                      <a:r>
                        <a:rPr lang="es-MX" sz="2000" u="none" strike="noStrike">
                          <a:effectLst/>
                        </a:rPr>
                        <a:t>1</a:t>
                      </a:r>
                      <a:endParaRPr lang="es-MX" sz="2000" b="0" i="0" u="none" strike="noStrike">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a:effectLst/>
                        </a:rPr>
                        <a:t>0</a:t>
                      </a:r>
                      <a:endParaRPr lang="es-MX" sz="2000" b="0" i="0" u="none" strike="noStrike">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a:effectLst/>
                        </a:rPr>
                        <a:t>0</a:t>
                      </a:r>
                      <a:endParaRPr lang="es-MX" sz="2000" b="0" i="0" u="none" strike="noStrike">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1</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1</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c>
                  <a:txBody>
                    <a:bodyPr/>
                    <a:lstStyle/>
                    <a:p>
                      <a:pPr algn="ctr" fontAlgn="b"/>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r>
              <a:tr h="455290">
                <a:tc>
                  <a:txBody>
                    <a:bodyPr/>
                    <a:lstStyle/>
                    <a:p>
                      <a:pPr algn="ctr" fontAlgn="b"/>
                      <a:r>
                        <a:rPr lang="es-MX" sz="2000" u="none" strike="noStrike">
                          <a:effectLst/>
                        </a:rPr>
                        <a:t>1</a:t>
                      </a:r>
                      <a:endParaRPr lang="es-MX" sz="2000" b="0" i="0" u="none" strike="noStrike">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1</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1</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a:effectLst/>
                        </a:rPr>
                        <a:t>1</a:t>
                      </a:r>
                      <a:endParaRPr lang="es-MX" sz="2000" b="0" i="0" u="none" strike="noStrike">
                        <a:solidFill>
                          <a:srgbClr val="000000"/>
                        </a:solidFill>
                        <a:effectLst/>
                        <a:latin typeface="Calibri"/>
                      </a:endParaRPr>
                    </a:p>
                  </a:txBody>
                  <a:tcPr marL="9525" marR="9525" marT="9525" marB="0" anchor="b">
                    <a:solidFill>
                      <a:schemeClr val="bg1">
                        <a:alpha val="0"/>
                      </a:schemeClr>
                    </a:solidFill>
                  </a:tcPr>
                </a:tc>
                <a:tc>
                  <a:txBody>
                    <a:bodyPr/>
                    <a:lstStyle/>
                    <a:p>
                      <a:pPr algn="ctr" fontAlgn="b"/>
                      <a:r>
                        <a:rPr lang="es-MX" sz="2000" u="none" strike="noStrike" dirty="0">
                          <a:effectLst/>
                        </a:rPr>
                        <a:t>0</a:t>
                      </a:r>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c>
                  <a:txBody>
                    <a:bodyPr/>
                    <a:lstStyle/>
                    <a:p>
                      <a:pPr algn="ctr" fontAlgn="b"/>
                      <a:endParaRPr lang="es-MX" sz="2000" b="0" i="0" u="none" strike="noStrike" dirty="0">
                        <a:solidFill>
                          <a:srgbClr val="000000"/>
                        </a:solidFill>
                        <a:effectLst/>
                        <a:latin typeface="Calibri"/>
                      </a:endParaRPr>
                    </a:p>
                  </a:txBody>
                  <a:tcPr marL="9525" marR="9525" marT="9525" marB="0" anchor="b">
                    <a:solidFill>
                      <a:schemeClr val="bg1">
                        <a:alpha val="0"/>
                      </a:schemeClr>
                    </a:solidFill>
                  </a:tcPr>
                </a:tc>
              </a:tr>
            </a:tbl>
          </a:graphicData>
        </a:graphic>
      </p:graphicFrame>
    </p:spTree>
    <p:extLst>
      <p:ext uri="{BB962C8B-B14F-4D97-AF65-F5344CB8AC3E}">
        <p14:creationId xmlns:p14="http://schemas.microsoft.com/office/powerpoint/2010/main" val="5680255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Inversión de bits</a:t>
            </a:r>
            <a:endParaRPr lang="es-MX" dirty="0"/>
          </a:p>
        </p:txBody>
      </p:sp>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7900" y="2796381"/>
            <a:ext cx="7188200" cy="2133600"/>
          </a:xfrm>
        </p:spPr>
      </p:pic>
    </p:spTree>
    <p:extLst>
      <p:ext uri="{BB962C8B-B14F-4D97-AF65-F5344CB8AC3E}">
        <p14:creationId xmlns:p14="http://schemas.microsoft.com/office/powerpoint/2010/main" val="2885836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0648"/>
            <a:ext cx="8229600" cy="796950"/>
          </a:xfrm>
        </p:spPr>
        <p:txBody>
          <a:bodyPr/>
          <a:lstStyle/>
          <a:p>
            <a:r>
              <a:rPr lang="es-MX" dirty="0" smtClean="0"/>
              <a:t>Inversión de bits</a:t>
            </a:r>
            <a:endParaRPr lang="es-MX" dirty="0"/>
          </a:p>
        </p:txBody>
      </p:sp>
      <p:sp>
        <p:nvSpPr>
          <p:cNvPr id="3" name="2 Marcador de contenido"/>
          <p:cNvSpPr>
            <a:spLocks noGrp="1"/>
          </p:cNvSpPr>
          <p:nvPr>
            <p:ph idx="1"/>
          </p:nvPr>
        </p:nvSpPr>
        <p:spPr>
          <a:xfrm>
            <a:off x="457200" y="1124744"/>
            <a:ext cx="8229600" cy="5001419"/>
          </a:xfrm>
        </p:spPr>
        <p:txBody>
          <a:bodyPr>
            <a:noAutofit/>
          </a:bodyPr>
          <a:lstStyle/>
          <a:p>
            <a:pPr marL="0" indent="0">
              <a:buNone/>
            </a:pPr>
            <a:r>
              <a:rPr lang="es-MX" sz="1600" dirty="0" smtClean="0"/>
              <a:t>Este programa maneja un entero sin signo e  invierte los n bits  de dicho entero a  partir de la posición p</a:t>
            </a:r>
          </a:p>
          <a:p>
            <a:pPr marL="0" indent="0">
              <a:buNone/>
            </a:pPr>
            <a:r>
              <a:rPr lang="es-MX" sz="1600" dirty="0" smtClean="0"/>
              <a:t>Recibe x, que en binario es</a:t>
            </a:r>
          </a:p>
          <a:p>
            <a:pPr marL="0" indent="0">
              <a:buNone/>
            </a:pPr>
            <a:endParaRPr lang="es-MX" sz="1600" dirty="0" smtClean="0"/>
          </a:p>
          <a:p>
            <a:pPr marL="0" indent="0">
              <a:buNone/>
            </a:pPr>
            <a:r>
              <a:rPr lang="es-MX" sz="1600" dirty="0" smtClean="0"/>
              <a:t>|</a:t>
            </a:r>
            <a:r>
              <a:rPr lang="es-MX" sz="1600" dirty="0" err="1" smtClean="0"/>
              <a:t>x|x|x|x|x|x|x|x</a:t>
            </a:r>
            <a:r>
              <a:rPr lang="es-MX" sz="1600" dirty="0" smtClean="0"/>
              <a:t>|  </a:t>
            </a:r>
          </a:p>
          <a:p>
            <a:pPr marL="0" indent="0">
              <a:buNone/>
            </a:pPr>
            <a:endParaRPr lang="es-MX" sz="1600" dirty="0"/>
          </a:p>
          <a:p>
            <a:pPr marL="0" indent="0">
              <a:buNone/>
            </a:pPr>
            <a:r>
              <a:rPr lang="es-MX" sz="1600" dirty="0" smtClean="0"/>
              <a:t>en donde x es 1 o 0</a:t>
            </a:r>
          </a:p>
          <a:p>
            <a:pPr marL="0" indent="0">
              <a:buNone/>
            </a:pPr>
            <a:r>
              <a:rPr lang="es-MX" sz="1600" dirty="0" smtClean="0"/>
              <a:t>también se usa p, la posición a partir de la cual se invertirán los bits)  y n, el numero de bits a invertir. </a:t>
            </a:r>
          </a:p>
          <a:p>
            <a:pPr marL="0" indent="0">
              <a:buNone/>
            </a:pPr>
            <a:r>
              <a:rPr lang="es-MX" sz="1600" dirty="0" smtClean="0"/>
              <a:t>Por ejemplo, si se recibe x = 30, n = 2, p = 2</a:t>
            </a:r>
          </a:p>
          <a:p>
            <a:pPr marL="0" indent="0">
              <a:buNone/>
            </a:pPr>
            <a:r>
              <a:rPr lang="es-MX" sz="1600" dirty="0" smtClean="0"/>
              <a:t>                       </a:t>
            </a:r>
            <a:r>
              <a:rPr lang="es-MX" sz="1600" dirty="0" smtClean="0"/>
              <a:t> p                   </a:t>
            </a:r>
            <a:endParaRPr lang="es-MX" sz="1600" dirty="0" smtClean="0"/>
          </a:p>
          <a:p>
            <a:pPr marL="0" indent="0">
              <a:buNone/>
            </a:pPr>
            <a:r>
              <a:rPr lang="es-MX" sz="1600" dirty="0" smtClean="0"/>
              <a:t>    30 = |1|1|1|1|0|        </a:t>
            </a:r>
          </a:p>
          <a:p>
            <a:pPr marL="0" indent="0">
              <a:buNone/>
            </a:pPr>
            <a:r>
              <a:rPr lang="es-MX" sz="1600" dirty="0" smtClean="0"/>
              <a:t>                   2  1     </a:t>
            </a:r>
          </a:p>
          <a:p>
            <a:pPr marL="0" indent="0">
              <a:buNone/>
            </a:pPr>
            <a:r>
              <a:rPr lang="es-MX" sz="1600" dirty="0" smtClean="0"/>
              <a:t>                   n </a:t>
            </a:r>
          </a:p>
          <a:p>
            <a:pPr marL="0" indent="0">
              <a:buNone/>
            </a:pPr>
            <a:r>
              <a:rPr lang="es-MX" sz="1600" dirty="0" smtClean="0"/>
              <a:t> Este programa invierte  (cambia 1 por 0 y viceversa) los n bits  desde p. (la cuenta es hacia la izquierda, el primer bit es el 0. Así que para este caso el número quedaría como</a:t>
            </a:r>
          </a:p>
          <a:p>
            <a:pPr marL="0" indent="0">
              <a:buNone/>
            </a:pPr>
            <a:r>
              <a:rPr lang="es-MX" sz="1600" dirty="0" smtClean="0"/>
              <a:t>        |1|0|0|1|0| =  18</a:t>
            </a:r>
            <a:endParaRPr lang="es-MX" sz="1600" dirty="0"/>
          </a:p>
        </p:txBody>
      </p:sp>
    </p:spTree>
    <p:extLst>
      <p:ext uri="{BB962C8B-B14F-4D97-AF65-F5344CB8AC3E}">
        <p14:creationId xmlns:p14="http://schemas.microsoft.com/office/powerpoint/2010/main" val="3797116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Algoritmo de inversión de bits</a:t>
            </a:r>
            <a:endParaRPr lang="es-MX" dirty="0"/>
          </a:p>
        </p:txBody>
      </p:sp>
      <p:sp>
        <p:nvSpPr>
          <p:cNvPr id="3" name="2 Marcador de contenido"/>
          <p:cNvSpPr>
            <a:spLocks noGrp="1"/>
          </p:cNvSpPr>
          <p:nvPr>
            <p:ph idx="1"/>
          </p:nvPr>
        </p:nvSpPr>
        <p:spPr/>
        <p:txBody>
          <a:bodyPr>
            <a:noAutofit/>
          </a:bodyPr>
          <a:lstStyle/>
          <a:p>
            <a:pPr marL="0" indent="0">
              <a:buNone/>
            </a:pPr>
            <a:r>
              <a:rPr lang="es-MX" sz="1600" dirty="0" smtClean="0"/>
              <a:t>El problema se dividirá en 2 partes principales     </a:t>
            </a:r>
          </a:p>
          <a:p>
            <a:pPr marL="0" indent="0">
              <a:buNone/>
            </a:pPr>
            <a:r>
              <a:rPr lang="es-MX" sz="1600" dirty="0" smtClean="0"/>
              <a:t> 1) Obtener el numero binario                              </a:t>
            </a:r>
          </a:p>
          <a:p>
            <a:pPr marL="0" indent="0">
              <a:buNone/>
            </a:pPr>
            <a:r>
              <a:rPr lang="es-MX" sz="1600" dirty="0" smtClean="0"/>
              <a:t>                                              p                         </a:t>
            </a:r>
          </a:p>
          <a:p>
            <a:pPr marL="0" indent="0">
              <a:buNone/>
            </a:pPr>
            <a:r>
              <a:rPr lang="es-MX" sz="1600" dirty="0" smtClean="0"/>
              <a:t>    |0|0|0|0|...|0|x|x|...|x|0|...|0|                   </a:t>
            </a:r>
          </a:p>
          <a:p>
            <a:pPr marL="0" indent="0">
              <a:buNone/>
            </a:pPr>
            <a:r>
              <a:rPr lang="es-MX" sz="1600" dirty="0" smtClean="0"/>
              <a:t>                             p + n                                       </a:t>
            </a:r>
          </a:p>
          <a:p>
            <a:pPr marL="0" indent="0">
              <a:buNone/>
            </a:pPr>
            <a:endParaRPr lang="es-MX" sz="1600" dirty="0" smtClean="0"/>
          </a:p>
          <a:p>
            <a:pPr marL="0" indent="0">
              <a:buNone/>
            </a:pPr>
            <a:r>
              <a:rPr lang="es-MX" sz="1600" dirty="0" smtClean="0"/>
              <a:t>   donde los bits marcados con x son el complemento a 1 (inverso) del numero entre 0 y p </a:t>
            </a:r>
          </a:p>
          <a:p>
            <a:pPr marL="0" indent="0">
              <a:buNone/>
            </a:pPr>
            <a:endParaRPr lang="es-MX" sz="1600" dirty="0"/>
          </a:p>
          <a:p>
            <a:pPr marL="0" indent="0">
              <a:buNone/>
            </a:pPr>
            <a:r>
              <a:rPr lang="es-MX" sz="1600" dirty="0" smtClean="0"/>
              <a:t> 2) Obtener el numero binario           </a:t>
            </a:r>
          </a:p>
          <a:p>
            <a:pPr marL="0" indent="0">
              <a:buNone/>
            </a:pPr>
            <a:r>
              <a:rPr lang="es-MX" sz="1600" dirty="0" smtClean="0"/>
              <a:t>                          </a:t>
            </a:r>
            <a:r>
              <a:rPr lang="es-MX" sz="1600" dirty="0" err="1" smtClean="0"/>
              <a:t>p+n</a:t>
            </a:r>
            <a:r>
              <a:rPr lang="es-MX" sz="1600" dirty="0" smtClean="0"/>
              <a:t>          p                        </a:t>
            </a:r>
          </a:p>
          <a:p>
            <a:pPr marL="0" indent="0">
              <a:buNone/>
            </a:pPr>
            <a:r>
              <a:rPr lang="es-MX" sz="1600" dirty="0" smtClean="0"/>
              <a:t>      |</a:t>
            </a:r>
            <a:r>
              <a:rPr lang="es-MX" sz="1600" dirty="0" err="1" smtClean="0"/>
              <a:t>x|x|x</a:t>
            </a:r>
            <a:r>
              <a:rPr lang="es-MX" sz="1600" dirty="0" smtClean="0"/>
              <a:t>|...|x|0|0|...|0|x|....|x|                             </a:t>
            </a:r>
          </a:p>
          <a:p>
            <a:pPr marL="0" indent="0">
              <a:buNone/>
            </a:pPr>
            <a:r>
              <a:rPr lang="es-MX" sz="1600" dirty="0" smtClean="0"/>
              <a:t>                                                                  </a:t>
            </a:r>
          </a:p>
          <a:p>
            <a:pPr marL="0" indent="0">
              <a:buNone/>
            </a:pPr>
            <a:r>
              <a:rPr lang="es-MX" sz="1600" dirty="0" smtClean="0"/>
              <a:t> donde los bits marcados con x tienen el mismo valor que el  número original. El numero deseado se obtiene uniendo los que aparecen en 1 y 2 mediante el operador binario </a:t>
            </a:r>
            <a:r>
              <a:rPr lang="es-MX" sz="1600" dirty="0" err="1" smtClean="0"/>
              <a:t>or</a:t>
            </a:r>
            <a:r>
              <a:rPr lang="es-MX" sz="1600" dirty="0" smtClean="0"/>
              <a:t>.</a:t>
            </a:r>
            <a:endParaRPr lang="es-MX" sz="1600" dirty="0"/>
          </a:p>
        </p:txBody>
      </p:sp>
    </p:spTree>
    <p:extLst>
      <p:ext uri="{BB962C8B-B14F-4D97-AF65-F5344CB8AC3E}">
        <p14:creationId xmlns:p14="http://schemas.microsoft.com/office/powerpoint/2010/main" val="295712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Inversión de bits</a:t>
            </a:r>
            <a:endParaRPr lang="es-MX" dirty="0"/>
          </a:p>
        </p:txBody>
      </p:sp>
      <p:sp>
        <p:nvSpPr>
          <p:cNvPr id="3" name="2 Marcador de contenido"/>
          <p:cNvSpPr>
            <a:spLocks noGrp="1"/>
          </p:cNvSpPr>
          <p:nvPr>
            <p:ph idx="1"/>
          </p:nvPr>
        </p:nvSpPr>
        <p:spPr/>
        <p:txBody>
          <a:bodyPr>
            <a:normAutofit fontScale="47500" lnSpcReduction="20000"/>
          </a:bodyPr>
          <a:lstStyle/>
          <a:p>
            <a:pPr marL="0" indent="0">
              <a:buNone/>
            </a:pPr>
            <a:r>
              <a:rPr lang="es-MX" dirty="0" smtClean="0"/>
              <a:t>#</a:t>
            </a:r>
            <a:r>
              <a:rPr lang="es-MX" dirty="0" err="1" smtClean="0"/>
              <a:t>include</a:t>
            </a:r>
            <a:r>
              <a:rPr lang="es-MX" dirty="0" smtClean="0"/>
              <a:t> &lt;</a:t>
            </a:r>
            <a:r>
              <a:rPr lang="es-MX" dirty="0" err="1" smtClean="0"/>
              <a:t>stdio.h</a:t>
            </a:r>
            <a:r>
              <a:rPr lang="es-MX" dirty="0" smtClean="0"/>
              <a:t>&gt;</a:t>
            </a:r>
          </a:p>
          <a:p>
            <a:pPr marL="0" indent="0">
              <a:buNone/>
            </a:pPr>
            <a:endParaRPr lang="es-MX" dirty="0" smtClean="0"/>
          </a:p>
          <a:p>
            <a:pPr marL="0" indent="0">
              <a:buNone/>
            </a:pPr>
            <a:r>
              <a:rPr lang="es-MX" dirty="0" err="1" smtClean="0"/>
              <a:t>unsigned</a:t>
            </a:r>
            <a:r>
              <a:rPr lang="es-MX" dirty="0" smtClean="0"/>
              <a:t> </a:t>
            </a:r>
            <a:r>
              <a:rPr lang="es-MX" dirty="0" err="1" smtClean="0"/>
              <a:t>invert</a:t>
            </a:r>
            <a:r>
              <a:rPr lang="es-MX" dirty="0" smtClean="0"/>
              <a:t>(</a:t>
            </a:r>
            <a:r>
              <a:rPr lang="es-MX" dirty="0" err="1" smtClean="0"/>
              <a:t>unsigned</a:t>
            </a:r>
            <a:r>
              <a:rPr lang="es-MX" dirty="0" smtClean="0"/>
              <a:t> </a:t>
            </a:r>
            <a:r>
              <a:rPr lang="es-MX" dirty="0" err="1" smtClean="0"/>
              <a:t>x,int</a:t>
            </a:r>
            <a:r>
              <a:rPr lang="es-MX" dirty="0" smtClean="0"/>
              <a:t> </a:t>
            </a:r>
            <a:r>
              <a:rPr lang="es-MX" dirty="0" err="1" smtClean="0"/>
              <a:t>p,int</a:t>
            </a:r>
            <a:r>
              <a:rPr lang="es-MX" dirty="0" smtClean="0"/>
              <a:t> n)</a:t>
            </a:r>
          </a:p>
          <a:p>
            <a:pPr marL="0" indent="0">
              <a:buNone/>
            </a:pPr>
            <a:r>
              <a:rPr lang="es-MX" dirty="0" smtClean="0"/>
              <a:t>{ </a:t>
            </a:r>
          </a:p>
          <a:p>
            <a:pPr marL="0" indent="0">
              <a:buNone/>
            </a:pPr>
            <a:r>
              <a:rPr lang="es-MX" dirty="0" smtClean="0"/>
              <a:t>	</a:t>
            </a:r>
            <a:r>
              <a:rPr lang="es-MX" dirty="0" err="1" smtClean="0"/>
              <a:t>return</a:t>
            </a:r>
            <a:r>
              <a:rPr lang="es-MX" dirty="0" smtClean="0"/>
              <a:t> (((~(~0 &lt;&lt; p + n) &amp; (~0 &lt;&lt; p)) &amp; ~x) | ((( ~0 &lt;&lt; </a:t>
            </a:r>
            <a:r>
              <a:rPr lang="es-MX" dirty="0" err="1" smtClean="0"/>
              <a:t>p+n</a:t>
            </a:r>
            <a:r>
              <a:rPr lang="es-MX" dirty="0" smtClean="0"/>
              <a:t>) | ~(~0 &lt;&lt;p)) &amp; x) ); </a:t>
            </a:r>
          </a:p>
          <a:p>
            <a:pPr marL="0" indent="0">
              <a:buNone/>
            </a:pPr>
            <a:r>
              <a:rPr lang="es-MX" dirty="0" smtClean="0"/>
              <a:t>} /* Cierra </a:t>
            </a:r>
            <a:r>
              <a:rPr lang="es-MX" dirty="0" err="1" smtClean="0"/>
              <a:t>invert</a:t>
            </a:r>
            <a:r>
              <a:rPr lang="es-MX" dirty="0" smtClean="0"/>
              <a:t> */</a:t>
            </a:r>
          </a:p>
          <a:p>
            <a:pPr marL="0" indent="0">
              <a:buNone/>
            </a:pPr>
            <a:endParaRPr lang="es-MX" dirty="0" smtClean="0"/>
          </a:p>
          <a:p>
            <a:pPr marL="0" indent="0">
              <a:buNone/>
            </a:pPr>
            <a:r>
              <a:rPr lang="es-MX" dirty="0" err="1" smtClean="0"/>
              <a:t>int</a:t>
            </a:r>
            <a:r>
              <a:rPr lang="es-MX" dirty="0" smtClean="0"/>
              <a:t> </a:t>
            </a:r>
            <a:r>
              <a:rPr lang="es-MX" dirty="0" err="1" smtClean="0"/>
              <a:t>main</a:t>
            </a:r>
            <a:r>
              <a:rPr lang="es-MX" dirty="0" smtClean="0"/>
              <a:t>()</a:t>
            </a:r>
          </a:p>
          <a:p>
            <a:pPr marL="0" indent="0">
              <a:buNone/>
            </a:pPr>
            <a:r>
              <a:rPr lang="es-MX" dirty="0" smtClean="0"/>
              <a:t>{ </a:t>
            </a:r>
          </a:p>
          <a:p>
            <a:pPr marL="0" indent="0">
              <a:buNone/>
            </a:pPr>
            <a:r>
              <a:rPr lang="es-MX" dirty="0" smtClean="0"/>
              <a:t>	</a:t>
            </a:r>
            <a:r>
              <a:rPr lang="es-MX" dirty="0" err="1" smtClean="0"/>
              <a:t>unsigned</a:t>
            </a:r>
            <a:r>
              <a:rPr lang="es-MX" dirty="0" smtClean="0"/>
              <a:t> numero = 90; // Entero sin signo</a:t>
            </a:r>
          </a:p>
          <a:p>
            <a:pPr marL="0" indent="0">
              <a:buNone/>
            </a:pPr>
            <a:r>
              <a:rPr lang="es-MX" dirty="0" smtClean="0"/>
              <a:t>	</a:t>
            </a:r>
            <a:r>
              <a:rPr lang="es-MX" dirty="0" err="1" smtClean="0"/>
              <a:t>int</a:t>
            </a:r>
            <a:r>
              <a:rPr lang="es-MX" dirty="0" smtClean="0"/>
              <a:t> a = 3;  //bits a invertir</a:t>
            </a:r>
          </a:p>
          <a:p>
            <a:pPr marL="0" indent="0">
              <a:buNone/>
            </a:pPr>
            <a:r>
              <a:rPr lang="es-MX" dirty="0" smtClean="0"/>
              <a:t>	</a:t>
            </a:r>
            <a:r>
              <a:rPr lang="es-MX" dirty="0" err="1" smtClean="0"/>
              <a:t>int</a:t>
            </a:r>
            <a:r>
              <a:rPr lang="es-MX" dirty="0" smtClean="0"/>
              <a:t> b = 4;  //l bit a partir del cual se </a:t>
            </a:r>
            <a:r>
              <a:rPr lang="es-MX" dirty="0" err="1" smtClean="0"/>
              <a:t>hara</a:t>
            </a:r>
            <a:r>
              <a:rPr lang="es-MX" dirty="0" smtClean="0"/>
              <a:t> la </a:t>
            </a:r>
            <a:r>
              <a:rPr lang="es-MX" dirty="0" err="1" smtClean="0"/>
              <a:t>inversion</a:t>
            </a:r>
            <a:endParaRPr lang="es-MX" dirty="0" smtClean="0"/>
          </a:p>
          <a:p>
            <a:pPr marL="0" indent="0">
              <a:buNone/>
            </a:pPr>
            <a:endParaRPr lang="es-MX" dirty="0" smtClean="0"/>
          </a:p>
          <a:p>
            <a:pPr marL="0" indent="0">
              <a:buNone/>
            </a:pPr>
            <a:r>
              <a:rPr lang="es-MX" dirty="0" smtClean="0"/>
              <a:t>	</a:t>
            </a:r>
            <a:r>
              <a:rPr lang="es-MX" dirty="0" err="1" smtClean="0"/>
              <a:t>printf</a:t>
            </a:r>
            <a:r>
              <a:rPr lang="es-MX" dirty="0" smtClean="0"/>
              <a:t>("\</a:t>
            </a:r>
            <a:r>
              <a:rPr lang="es-MX" dirty="0" err="1" smtClean="0"/>
              <a:t>nEl</a:t>
            </a:r>
            <a:r>
              <a:rPr lang="es-MX" dirty="0" smtClean="0"/>
              <a:t> numero, </a:t>
            </a:r>
            <a:r>
              <a:rPr lang="es-MX" dirty="0" err="1" smtClean="0"/>
              <a:t>despues</a:t>
            </a:r>
            <a:r>
              <a:rPr lang="es-MX" dirty="0" smtClean="0"/>
              <a:t> de invertir los %d bits a partir de la </a:t>
            </a:r>
            <a:r>
              <a:rPr lang="es-MX" dirty="0" err="1" smtClean="0"/>
              <a:t>posicion</a:t>
            </a:r>
            <a:r>
              <a:rPr lang="es-MX" dirty="0" smtClean="0"/>
              <a:t> ", a);</a:t>
            </a:r>
          </a:p>
          <a:p>
            <a:pPr marL="0" indent="0">
              <a:buNone/>
            </a:pPr>
            <a:r>
              <a:rPr lang="es-MX" dirty="0" smtClean="0"/>
              <a:t>	</a:t>
            </a:r>
            <a:r>
              <a:rPr lang="es-MX" dirty="0" err="1" smtClean="0"/>
              <a:t>printf</a:t>
            </a:r>
            <a:r>
              <a:rPr lang="es-MX" dirty="0" smtClean="0"/>
              <a:t>("%d es: %d\n", b, </a:t>
            </a:r>
            <a:r>
              <a:rPr lang="es-MX" dirty="0" err="1" smtClean="0"/>
              <a:t>invert</a:t>
            </a:r>
            <a:r>
              <a:rPr lang="es-MX" dirty="0" smtClean="0"/>
              <a:t>(numero, </a:t>
            </a:r>
            <a:r>
              <a:rPr lang="es-MX" dirty="0" err="1" smtClean="0"/>
              <a:t>b,a</a:t>
            </a:r>
            <a:r>
              <a:rPr lang="es-MX" dirty="0" smtClean="0"/>
              <a:t>));</a:t>
            </a:r>
          </a:p>
          <a:p>
            <a:pPr marL="0" indent="0">
              <a:buNone/>
            </a:pPr>
            <a:endParaRPr lang="es-MX" dirty="0" smtClean="0"/>
          </a:p>
          <a:p>
            <a:pPr marL="0" indent="0">
              <a:buNone/>
            </a:pPr>
            <a:r>
              <a:rPr lang="es-MX" dirty="0" smtClean="0"/>
              <a:t>	</a:t>
            </a:r>
            <a:r>
              <a:rPr lang="es-MX" dirty="0" err="1" smtClean="0"/>
              <a:t>return</a:t>
            </a:r>
            <a:r>
              <a:rPr lang="es-MX" dirty="0" smtClean="0"/>
              <a:t> 0;</a:t>
            </a:r>
          </a:p>
          <a:p>
            <a:pPr marL="0" indent="0">
              <a:buNone/>
            </a:pPr>
            <a:r>
              <a:rPr lang="es-MX" dirty="0" smtClean="0"/>
              <a:t>}  /* Cierra </a:t>
            </a:r>
            <a:r>
              <a:rPr lang="es-MX" dirty="0" err="1" smtClean="0"/>
              <a:t>main</a:t>
            </a:r>
            <a:r>
              <a:rPr lang="es-MX" dirty="0" smtClean="0"/>
              <a:t>*/</a:t>
            </a:r>
            <a:endParaRPr lang="es-MX" dirty="0"/>
          </a:p>
        </p:txBody>
      </p:sp>
    </p:spTree>
    <p:extLst>
      <p:ext uri="{BB962C8B-B14F-4D97-AF65-F5344CB8AC3E}">
        <p14:creationId xmlns:p14="http://schemas.microsoft.com/office/powerpoint/2010/main" val="2825522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Inversión de bits</a:t>
            </a:r>
            <a:endParaRPr lang="es-MX" dirty="0"/>
          </a:p>
        </p:txBody>
      </p:sp>
      <p:sp>
        <p:nvSpPr>
          <p:cNvPr id="3" name="2 Marcador de contenido"/>
          <p:cNvSpPr>
            <a:spLocks noGrp="1"/>
          </p:cNvSpPr>
          <p:nvPr>
            <p:ph idx="1"/>
          </p:nvPr>
        </p:nvSpPr>
        <p:spPr/>
        <p:txBody>
          <a:bodyPr/>
          <a:lstStyle/>
          <a:p>
            <a:pPr marL="0" indent="0">
              <a:buNone/>
            </a:pPr>
            <a:endParaRPr lang="es-MX" dirty="0" smtClean="0"/>
          </a:p>
          <a:p>
            <a:pPr marL="0" indent="0">
              <a:buNone/>
            </a:pPr>
            <a:r>
              <a:rPr lang="es-MX" dirty="0" smtClean="0"/>
              <a:t>El numero, </a:t>
            </a:r>
            <a:r>
              <a:rPr lang="es-MX" dirty="0" err="1" smtClean="0"/>
              <a:t>despues</a:t>
            </a:r>
            <a:r>
              <a:rPr lang="es-MX" dirty="0" smtClean="0"/>
              <a:t> de invertir los 3 bits a partir de la </a:t>
            </a:r>
            <a:r>
              <a:rPr lang="es-MX" dirty="0" err="1" smtClean="0"/>
              <a:t>posicion</a:t>
            </a:r>
            <a:r>
              <a:rPr lang="es-MX" dirty="0" smtClean="0"/>
              <a:t> 4 es: 42</a:t>
            </a:r>
          </a:p>
        </p:txBody>
      </p:sp>
    </p:spTree>
    <p:extLst>
      <p:ext uri="{BB962C8B-B14F-4D97-AF65-F5344CB8AC3E}">
        <p14:creationId xmlns:p14="http://schemas.microsoft.com/office/powerpoint/2010/main" val="210333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smtClean="0"/>
              <a:t>Problema</a:t>
            </a:r>
            <a:endParaRPr lang="es-MX" dirty="0"/>
          </a:p>
        </p:txBody>
      </p:sp>
      <p:sp>
        <p:nvSpPr>
          <p:cNvPr id="2" name="1 Marcador de texto"/>
          <p:cNvSpPr>
            <a:spLocks noGrp="1"/>
          </p:cNvSpPr>
          <p:nvPr>
            <p:ph type="body" idx="1"/>
          </p:nvPr>
        </p:nvSpPr>
        <p:spPr>
          <a:xfrm>
            <a:off x="722312" y="2906713"/>
            <a:ext cx="7954143" cy="1500187"/>
          </a:xfrm>
        </p:spPr>
        <p:txBody>
          <a:bodyPr/>
          <a:lstStyle/>
          <a:p>
            <a:endParaRPr lang="es-MX" dirty="0"/>
          </a:p>
        </p:txBody>
      </p:sp>
    </p:spTree>
    <p:extLst>
      <p:ext uri="{BB962C8B-B14F-4D97-AF65-F5344CB8AC3E}">
        <p14:creationId xmlns:p14="http://schemas.microsoft.com/office/powerpoint/2010/main" val="3972797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smtClean="0"/>
              <a:t>Blanco.bmp</a:t>
            </a:r>
            <a:endParaRPr lang="es-MX"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2132856"/>
            <a:ext cx="8280166" cy="2551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1097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Bibliografia</a:t>
            </a:r>
            <a:endParaRPr lang="es-MX" dirty="0"/>
          </a:p>
        </p:txBody>
      </p:sp>
      <p:sp>
        <p:nvSpPr>
          <p:cNvPr id="3" name="2 Marcador de contenido"/>
          <p:cNvSpPr>
            <a:spLocks noGrp="1"/>
          </p:cNvSpPr>
          <p:nvPr>
            <p:ph idx="1"/>
          </p:nvPr>
        </p:nvSpPr>
        <p:spPr/>
        <p:txBody>
          <a:bodyPr/>
          <a:lstStyle/>
          <a:p>
            <a:r>
              <a:rPr lang="es-MX" dirty="0" smtClean="0"/>
              <a:t>Brian W. </a:t>
            </a:r>
            <a:r>
              <a:rPr lang="es-MX" dirty="0" err="1" smtClean="0"/>
              <a:t>Kernighan</a:t>
            </a:r>
            <a:r>
              <a:rPr lang="es-MX" dirty="0"/>
              <a:t> y </a:t>
            </a:r>
            <a:r>
              <a:rPr lang="es-MX" dirty="0" smtClean="0"/>
              <a:t>Dennis M. Ritchie, </a:t>
            </a:r>
            <a:r>
              <a:rPr lang="es-MX" u="sng" dirty="0" smtClean="0"/>
              <a:t>El lenguaje de programación C</a:t>
            </a:r>
            <a:r>
              <a:rPr lang="es-MX" dirty="0" smtClean="0"/>
              <a:t>, Ed. Pearson Educación. 2ª ed. 1978. ISBN </a:t>
            </a:r>
            <a:r>
              <a:rPr lang="es-MX" dirty="0"/>
              <a:t>968-880-205-0</a:t>
            </a:r>
            <a:endParaRPr lang="es-MX" dirty="0" smtClean="0"/>
          </a:p>
          <a:p>
            <a:pPr marL="0" indent="0">
              <a:buNone/>
            </a:pPr>
            <a:endParaRPr lang="es-MX" dirty="0"/>
          </a:p>
        </p:txBody>
      </p:sp>
    </p:spTree>
    <p:extLst>
      <p:ext uri="{BB962C8B-B14F-4D97-AF65-F5344CB8AC3E}">
        <p14:creationId xmlns:p14="http://schemas.microsoft.com/office/powerpoint/2010/main" val="196880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&amp; El </a:t>
            </a:r>
            <a:r>
              <a:rPr lang="es-MX" b="1" dirty="0" smtClean="0"/>
              <a:t>operador </a:t>
            </a:r>
            <a:r>
              <a:rPr lang="es-MX" b="1" dirty="0"/>
              <a:t>AND de </a:t>
            </a:r>
            <a:r>
              <a:rPr lang="es-MX" b="1" dirty="0" smtClean="0"/>
              <a:t>bits</a:t>
            </a:r>
            <a:endParaRPr lang="es-MX" dirty="0"/>
          </a:p>
        </p:txBody>
      </p:sp>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73733"/>
            <a:ext cx="8229600" cy="3778897"/>
          </a:xfrm>
        </p:spPr>
      </p:pic>
    </p:spTree>
    <p:extLst>
      <p:ext uri="{BB962C8B-B14F-4D97-AF65-F5344CB8AC3E}">
        <p14:creationId xmlns:p14="http://schemas.microsoft.com/office/powerpoint/2010/main" val="2694481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29600" cy="796950"/>
          </a:xfrm>
        </p:spPr>
        <p:txBody>
          <a:bodyPr/>
          <a:lstStyle/>
          <a:p>
            <a:r>
              <a:rPr lang="es-MX" b="1" dirty="0"/>
              <a:t>&amp; El </a:t>
            </a:r>
            <a:r>
              <a:rPr lang="es-MX" b="1" dirty="0" smtClean="0"/>
              <a:t>operador </a:t>
            </a:r>
            <a:r>
              <a:rPr lang="es-MX" b="1" dirty="0"/>
              <a:t>AND de </a:t>
            </a:r>
            <a:r>
              <a:rPr lang="es-MX" b="1" dirty="0" smtClean="0"/>
              <a:t>bits</a:t>
            </a:r>
            <a:endParaRPr lang="es-MX" dirty="0"/>
          </a:p>
        </p:txBody>
      </p:sp>
      <p:sp>
        <p:nvSpPr>
          <p:cNvPr id="3" name="2 Marcador de contenido"/>
          <p:cNvSpPr>
            <a:spLocks noGrp="1"/>
          </p:cNvSpPr>
          <p:nvPr>
            <p:ph idx="1"/>
          </p:nvPr>
        </p:nvSpPr>
        <p:spPr>
          <a:xfrm>
            <a:off x="457200" y="980728"/>
            <a:ext cx="8229600" cy="5145435"/>
          </a:xfrm>
        </p:spPr>
        <p:txBody>
          <a:bodyPr>
            <a:normAutofit lnSpcReduction="10000"/>
          </a:bodyPr>
          <a:lstStyle/>
          <a:p>
            <a:pPr marL="0" indent="0">
              <a:buNone/>
            </a:pPr>
            <a:r>
              <a:rPr lang="es-MX" sz="1800" i="1" dirty="0" smtClean="0"/>
              <a:t>/*+++++++++++++++++++++++++++++++++++++</a:t>
            </a:r>
            <a:r>
              <a:rPr lang="es-MX" sz="1800" dirty="0" smtClean="0"/>
              <a:t> </a:t>
            </a:r>
          </a:p>
          <a:p>
            <a:pPr marL="0" indent="0">
              <a:buNone/>
            </a:pPr>
            <a:r>
              <a:rPr lang="es-MX" sz="1800" i="1" dirty="0" smtClean="0"/>
              <a:t>* Este </a:t>
            </a:r>
            <a:r>
              <a:rPr lang="es-MX" sz="1800" i="1" dirty="0"/>
              <a:t>programa imprime </a:t>
            </a:r>
            <a:r>
              <a:rPr lang="es-MX" sz="1800" i="1" dirty="0" smtClean="0"/>
              <a:t>cíclicamente </a:t>
            </a:r>
            <a:r>
              <a:rPr lang="es-MX" sz="1800" i="1" dirty="0"/>
              <a:t>valores +</a:t>
            </a:r>
            <a:r>
              <a:rPr lang="es-MX" sz="1800" dirty="0" smtClean="0"/>
              <a:t> </a:t>
            </a:r>
          </a:p>
          <a:p>
            <a:pPr marL="0" indent="0">
              <a:buNone/>
            </a:pPr>
            <a:r>
              <a:rPr lang="es-MX" sz="1800" i="1" dirty="0" smtClean="0"/>
              <a:t>* de </a:t>
            </a:r>
            <a:r>
              <a:rPr lang="es-MX" sz="1800" i="1" dirty="0"/>
              <a:t>una variable por debajo de un limite</a:t>
            </a:r>
            <a:r>
              <a:rPr lang="es-MX" sz="1800" i="1" dirty="0" smtClean="0"/>
              <a:t>,         </a:t>
            </a:r>
            <a:r>
              <a:rPr lang="es-MX" sz="1800" i="1" dirty="0"/>
              <a:t>+</a:t>
            </a:r>
            <a:r>
              <a:rPr lang="es-MX" sz="1800" dirty="0" smtClean="0"/>
              <a:t> </a:t>
            </a:r>
          </a:p>
          <a:p>
            <a:pPr marL="0" indent="0">
              <a:buNone/>
            </a:pPr>
            <a:r>
              <a:rPr lang="es-MX" sz="1800" i="1" dirty="0" smtClean="0"/>
              <a:t>* por </a:t>
            </a:r>
            <a:r>
              <a:rPr lang="es-MX" sz="1800" i="1" dirty="0"/>
              <a:t>medio de una mascara de bits. </a:t>
            </a:r>
            <a:r>
              <a:rPr lang="es-MX" sz="1800" i="1" dirty="0" smtClean="0"/>
              <a:t>                 +</a:t>
            </a:r>
            <a:r>
              <a:rPr lang="es-MX" sz="1800" dirty="0" smtClean="0"/>
              <a:t> </a:t>
            </a:r>
          </a:p>
          <a:p>
            <a:pPr marL="0" indent="0">
              <a:buNone/>
            </a:pPr>
            <a:r>
              <a:rPr lang="es-MX" sz="1800" i="1" dirty="0" smtClean="0"/>
              <a:t>* +++++++++++++++++++++++++++++++++++++*/</a:t>
            </a:r>
            <a:r>
              <a:rPr lang="es-MX" sz="1800" dirty="0" smtClean="0"/>
              <a:t> </a:t>
            </a:r>
          </a:p>
          <a:p>
            <a:pPr marL="0" indent="0">
              <a:buNone/>
            </a:pPr>
            <a:r>
              <a:rPr lang="es-MX" sz="1800" dirty="0" smtClean="0"/>
              <a:t>#</a:t>
            </a:r>
            <a:r>
              <a:rPr lang="es-MX" sz="1800" dirty="0" err="1"/>
              <a:t>include</a:t>
            </a:r>
            <a:r>
              <a:rPr lang="es-MX" sz="1800" dirty="0"/>
              <a:t> </a:t>
            </a:r>
            <a:r>
              <a:rPr lang="es-MX" sz="1800" dirty="0" smtClean="0"/>
              <a:t>&lt;</a:t>
            </a:r>
            <a:r>
              <a:rPr lang="es-MX" sz="1800" dirty="0" err="1" smtClean="0"/>
              <a:t>stdio.h</a:t>
            </a:r>
            <a:r>
              <a:rPr lang="es-MX" sz="1800" dirty="0" smtClean="0"/>
              <a:t>&gt;</a:t>
            </a:r>
          </a:p>
          <a:p>
            <a:pPr marL="0" indent="0">
              <a:buNone/>
            </a:pPr>
            <a:r>
              <a:rPr lang="es-MX" sz="1800" dirty="0" smtClean="0"/>
              <a:t>#define </a:t>
            </a:r>
            <a:r>
              <a:rPr lang="es-MX" sz="1800" dirty="0"/>
              <a:t>TAMANO </a:t>
            </a:r>
            <a:r>
              <a:rPr lang="es-MX" sz="1800" dirty="0" smtClean="0"/>
              <a:t>200 </a:t>
            </a:r>
            <a:endParaRPr lang="es-MX" sz="1800" dirty="0" smtClean="0"/>
          </a:p>
          <a:p>
            <a:pPr marL="0" indent="0">
              <a:buNone/>
            </a:pPr>
            <a:r>
              <a:rPr lang="es-MX" sz="1800" dirty="0" smtClean="0"/>
              <a:t>#</a:t>
            </a:r>
            <a:r>
              <a:rPr lang="es-MX" sz="1800" dirty="0"/>
              <a:t>define LIMITE 15</a:t>
            </a:r>
            <a:r>
              <a:rPr lang="es-MX" sz="1800" dirty="0" smtClean="0"/>
              <a:t> </a:t>
            </a:r>
          </a:p>
          <a:p>
            <a:pPr marL="0" indent="0">
              <a:buNone/>
            </a:pPr>
            <a:r>
              <a:rPr lang="es-MX" sz="1800" dirty="0" err="1" smtClean="0"/>
              <a:t>int</a:t>
            </a:r>
            <a:r>
              <a:rPr lang="es-MX" sz="1800" dirty="0" smtClean="0"/>
              <a:t> </a:t>
            </a:r>
            <a:r>
              <a:rPr lang="es-MX" sz="1800" dirty="0" err="1" smtClean="0"/>
              <a:t>main</a:t>
            </a:r>
            <a:r>
              <a:rPr lang="es-MX" sz="1800" dirty="0" smtClean="0"/>
              <a:t>() </a:t>
            </a:r>
          </a:p>
          <a:p>
            <a:pPr marL="0" indent="0">
              <a:buNone/>
            </a:pPr>
            <a:r>
              <a:rPr lang="es-MX" sz="1800" dirty="0" smtClean="0"/>
              <a:t>{ </a:t>
            </a:r>
            <a:r>
              <a:rPr lang="es-MX" sz="1800" i="1" dirty="0"/>
              <a:t>/* Abre </a:t>
            </a:r>
            <a:r>
              <a:rPr lang="es-MX" sz="1800" i="1" dirty="0" err="1"/>
              <a:t>main</a:t>
            </a:r>
            <a:r>
              <a:rPr lang="es-MX" sz="1800" i="1" dirty="0"/>
              <a:t>*/</a:t>
            </a:r>
            <a:r>
              <a:rPr lang="es-MX" sz="1800" dirty="0" smtClean="0"/>
              <a:t> </a:t>
            </a:r>
          </a:p>
          <a:p>
            <a:pPr marL="0" indent="0">
              <a:buNone/>
            </a:pPr>
            <a:r>
              <a:rPr lang="es-MX" sz="1800" dirty="0" smtClean="0"/>
              <a:t>	</a:t>
            </a:r>
            <a:r>
              <a:rPr lang="es-MX" sz="1800" dirty="0" err="1" smtClean="0"/>
              <a:t>int</a:t>
            </a:r>
            <a:r>
              <a:rPr lang="es-MX" sz="1800" dirty="0" smtClean="0"/>
              <a:t> i = </a:t>
            </a:r>
            <a:r>
              <a:rPr lang="es-MX" sz="1800" dirty="0"/>
              <a:t>0</a:t>
            </a:r>
            <a:r>
              <a:rPr lang="es-MX" sz="1800" dirty="0" smtClean="0"/>
              <a:t>; </a:t>
            </a:r>
          </a:p>
          <a:p>
            <a:pPr marL="0" indent="0">
              <a:buNone/>
            </a:pPr>
            <a:r>
              <a:rPr lang="es-MX" sz="1800" b="1" dirty="0" smtClean="0">
                <a:effectLst/>
              </a:rPr>
              <a:t>	</a:t>
            </a:r>
            <a:r>
              <a:rPr lang="es-MX" sz="1800" b="1" dirty="0" err="1" smtClean="0">
                <a:effectLst/>
              </a:rPr>
              <a:t>for</a:t>
            </a:r>
            <a:r>
              <a:rPr lang="es-MX" sz="1800" dirty="0" smtClean="0"/>
              <a:t> ( i = </a:t>
            </a:r>
            <a:r>
              <a:rPr lang="es-MX" sz="1800" dirty="0"/>
              <a:t>0</a:t>
            </a:r>
            <a:r>
              <a:rPr lang="es-MX" sz="1800" dirty="0" smtClean="0"/>
              <a:t>; i &lt; TAMANO; i++ ) { </a:t>
            </a:r>
          </a:p>
          <a:p>
            <a:pPr marL="0" indent="0">
              <a:buNone/>
            </a:pPr>
            <a:r>
              <a:rPr lang="es-MX" sz="1800" dirty="0" smtClean="0"/>
              <a:t>		</a:t>
            </a:r>
            <a:r>
              <a:rPr lang="es-MX" sz="1800" dirty="0" err="1" smtClean="0"/>
              <a:t>printf</a:t>
            </a:r>
            <a:r>
              <a:rPr lang="es-MX" sz="1800" dirty="0" smtClean="0"/>
              <a:t>(</a:t>
            </a:r>
            <a:r>
              <a:rPr lang="es-MX" sz="1800" dirty="0"/>
              <a:t>"%d</a:t>
            </a:r>
            <a:r>
              <a:rPr lang="es-MX" sz="1800" dirty="0" smtClean="0"/>
              <a:t>\n</a:t>
            </a:r>
            <a:r>
              <a:rPr lang="es-MX" sz="1800" dirty="0"/>
              <a:t>"</a:t>
            </a:r>
            <a:r>
              <a:rPr lang="es-MX" sz="1800" dirty="0" smtClean="0"/>
              <a:t>, i &amp; LIMITE); </a:t>
            </a:r>
          </a:p>
          <a:p>
            <a:pPr marL="0" indent="0">
              <a:buNone/>
            </a:pPr>
            <a:r>
              <a:rPr lang="es-MX" sz="1800" dirty="0" smtClean="0"/>
              <a:t>	}	 </a:t>
            </a:r>
          </a:p>
          <a:p>
            <a:pPr marL="0" indent="0">
              <a:buNone/>
            </a:pPr>
            <a:r>
              <a:rPr lang="es-MX" sz="1800" b="1" dirty="0" smtClean="0">
                <a:effectLst/>
              </a:rPr>
              <a:t>	</a:t>
            </a:r>
            <a:r>
              <a:rPr lang="es-MX" sz="1800" b="1" dirty="0" err="1" smtClean="0">
                <a:effectLst/>
              </a:rPr>
              <a:t>return</a:t>
            </a:r>
            <a:r>
              <a:rPr lang="es-MX" sz="1800" dirty="0" smtClean="0"/>
              <a:t> </a:t>
            </a:r>
            <a:r>
              <a:rPr lang="es-MX" sz="1800" dirty="0"/>
              <a:t>0</a:t>
            </a:r>
            <a:r>
              <a:rPr lang="es-MX" sz="1800" dirty="0" smtClean="0"/>
              <a:t>; </a:t>
            </a:r>
          </a:p>
          <a:p>
            <a:pPr marL="0" indent="0">
              <a:buNone/>
            </a:pPr>
            <a:r>
              <a:rPr lang="es-MX" sz="1800" dirty="0" smtClean="0"/>
              <a:t>} </a:t>
            </a:r>
            <a:r>
              <a:rPr lang="es-MX" sz="1800" i="1" dirty="0"/>
              <a:t>/* Cierra </a:t>
            </a:r>
            <a:r>
              <a:rPr lang="es-MX" sz="1800" i="1" dirty="0" err="1"/>
              <a:t>main</a:t>
            </a:r>
            <a:r>
              <a:rPr lang="es-MX" sz="1800" i="1" dirty="0"/>
              <a:t>*/</a:t>
            </a:r>
            <a:endParaRPr lang="es-MX" sz="1800" dirty="0"/>
          </a:p>
        </p:txBody>
      </p:sp>
    </p:spTree>
    <p:extLst>
      <p:ext uri="{BB962C8B-B14F-4D97-AF65-F5344CB8AC3E}">
        <p14:creationId xmlns:p14="http://schemas.microsoft.com/office/powerpoint/2010/main" val="2978765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&amp; El </a:t>
            </a:r>
            <a:r>
              <a:rPr lang="es-MX" b="1" dirty="0" smtClean="0"/>
              <a:t>operador </a:t>
            </a:r>
            <a:r>
              <a:rPr lang="es-MX" b="1" dirty="0"/>
              <a:t>AND de </a:t>
            </a:r>
            <a:r>
              <a:rPr lang="es-MX" b="1" dirty="0" smtClean="0"/>
              <a:t>bits</a:t>
            </a:r>
            <a:endParaRPr lang="es-MX" dirty="0"/>
          </a:p>
        </p:txBody>
      </p:sp>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72598"/>
            <a:ext cx="8229600" cy="3781167"/>
          </a:xfrm>
        </p:spPr>
      </p:pic>
    </p:spTree>
    <p:extLst>
      <p:ext uri="{BB962C8B-B14F-4D97-AF65-F5344CB8AC3E}">
        <p14:creationId xmlns:p14="http://schemas.microsoft.com/office/powerpoint/2010/main" val="2334249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a:t>&lt;&lt; El </a:t>
            </a:r>
            <a:r>
              <a:rPr lang="es-MX" b="1" dirty="0" smtClean="0"/>
              <a:t>operador </a:t>
            </a:r>
            <a:r>
              <a:rPr lang="es-MX" b="1" dirty="0"/>
              <a:t>de desplazamiento izquierdo de </a:t>
            </a:r>
            <a:r>
              <a:rPr lang="es-MX" b="1" dirty="0" smtClean="0"/>
              <a:t>bits</a:t>
            </a:r>
            <a:endParaRPr lang="es-MX" dirty="0"/>
          </a:p>
        </p:txBody>
      </p:sp>
      <p:sp>
        <p:nvSpPr>
          <p:cNvPr id="3" name="2 Marcador de contenido"/>
          <p:cNvSpPr>
            <a:spLocks noGrp="1"/>
          </p:cNvSpPr>
          <p:nvPr>
            <p:ph idx="1"/>
          </p:nvPr>
        </p:nvSpPr>
        <p:spPr/>
        <p:txBody>
          <a:bodyPr>
            <a:normAutofit fontScale="40000" lnSpcReduction="20000"/>
          </a:bodyPr>
          <a:lstStyle/>
          <a:p>
            <a:pPr marL="0" indent="0">
              <a:buNone/>
            </a:pPr>
            <a:r>
              <a:rPr lang="es-MX" dirty="0" smtClean="0"/>
              <a:t>/*+++++++++++++++++++++++++++++++++++++++++++++++++</a:t>
            </a:r>
          </a:p>
          <a:p>
            <a:pPr marL="0" indent="0">
              <a:buNone/>
            </a:pPr>
            <a:r>
              <a:rPr lang="es-MX" dirty="0" smtClean="0"/>
              <a:t>*  Este programa hace uso de el operador de desplazamiento *</a:t>
            </a:r>
          </a:p>
          <a:p>
            <a:pPr marL="0" indent="0">
              <a:buNone/>
            </a:pPr>
            <a:r>
              <a:rPr lang="es-MX" dirty="0" smtClean="0"/>
              <a:t>*  hacia la izquierda &lt;&lt;                                                                     *</a:t>
            </a:r>
          </a:p>
          <a:p>
            <a:pPr marL="0" indent="0">
              <a:buNone/>
            </a:pPr>
            <a:r>
              <a:rPr lang="es-MX" dirty="0" smtClean="0"/>
              <a:t>*+++++++++++++++++++++++++++++++++++++++++++++++++*/</a:t>
            </a:r>
          </a:p>
          <a:p>
            <a:pPr marL="0" indent="0">
              <a:buNone/>
            </a:pPr>
            <a:endParaRPr lang="es-MX" dirty="0" smtClean="0"/>
          </a:p>
          <a:p>
            <a:pPr marL="0" indent="0">
              <a:buNone/>
            </a:pPr>
            <a:r>
              <a:rPr lang="es-MX" dirty="0" smtClean="0"/>
              <a:t>#</a:t>
            </a:r>
            <a:r>
              <a:rPr lang="es-MX" dirty="0" err="1" smtClean="0"/>
              <a:t>include</a:t>
            </a:r>
            <a:r>
              <a:rPr lang="es-MX" dirty="0" smtClean="0"/>
              <a:t> &lt;</a:t>
            </a:r>
            <a:r>
              <a:rPr lang="es-MX" dirty="0" err="1" smtClean="0"/>
              <a:t>stdio.h</a:t>
            </a:r>
            <a:r>
              <a:rPr lang="es-MX" dirty="0" smtClean="0"/>
              <a:t>&gt;</a:t>
            </a:r>
          </a:p>
          <a:p>
            <a:pPr marL="0" indent="0">
              <a:buNone/>
            </a:pPr>
            <a:endParaRPr lang="es-MX" dirty="0" smtClean="0"/>
          </a:p>
          <a:p>
            <a:pPr marL="0" indent="0">
              <a:buNone/>
            </a:pPr>
            <a:r>
              <a:rPr lang="es-MX" dirty="0" err="1" smtClean="0"/>
              <a:t>int</a:t>
            </a:r>
            <a:r>
              <a:rPr lang="es-MX" dirty="0" smtClean="0"/>
              <a:t> </a:t>
            </a:r>
            <a:r>
              <a:rPr lang="es-MX" dirty="0" err="1" smtClean="0"/>
              <a:t>main</a:t>
            </a:r>
            <a:r>
              <a:rPr lang="es-MX" dirty="0" smtClean="0"/>
              <a:t>()</a:t>
            </a:r>
          </a:p>
          <a:p>
            <a:pPr marL="0" indent="0">
              <a:buNone/>
            </a:pPr>
            <a:r>
              <a:rPr lang="es-MX" dirty="0" smtClean="0"/>
              <a:t>{   /* Abre </a:t>
            </a:r>
            <a:r>
              <a:rPr lang="es-MX" dirty="0" err="1" smtClean="0"/>
              <a:t>main</a:t>
            </a:r>
            <a:r>
              <a:rPr lang="es-MX" dirty="0" smtClean="0"/>
              <a:t>*/</a:t>
            </a:r>
          </a:p>
          <a:p>
            <a:pPr marL="0" indent="0">
              <a:buNone/>
            </a:pPr>
            <a:r>
              <a:rPr lang="es-MX" dirty="0" err="1" smtClean="0"/>
              <a:t>int</a:t>
            </a:r>
            <a:r>
              <a:rPr lang="es-MX" dirty="0" smtClean="0"/>
              <a:t> x = 1;</a:t>
            </a:r>
          </a:p>
          <a:p>
            <a:pPr marL="0" indent="0">
              <a:buNone/>
            </a:pPr>
            <a:r>
              <a:rPr lang="es-MX" dirty="0" err="1" smtClean="0"/>
              <a:t>unsigned</a:t>
            </a:r>
            <a:r>
              <a:rPr lang="es-MX" dirty="0" smtClean="0"/>
              <a:t> </a:t>
            </a:r>
            <a:r>
              <a:rPr lang="es-MX" dirty="0" err="1" smtClean="0"/>
              <a:t>int</a:t>
            </a:r>
            <a:r>
              <a:rPr lang="es-MX" dirty="0" smtClean="0"/>
              <a:t> i, desplazado;</a:t>
            </a:r>
          </a:p>
          <a:p>
            <a:pPr marL="0" indent="0">
              <a:buNone/>
            </a:pPr>
            <a:r>
              <a:rPr lang="es-MX" dirty="0" smtClean="0"/>
              <a:t>// Los operadores de bits solo se aplican a variables </a:t>
            </a:r>
            <a:r>
              <a:rPr lang="es-MX" dirty="0" err="1" smtClean="0"/>
              <a:t>unsigned</a:t>
            </a:r>
            <a:endParaRPr lang="es-MX" dirty="0" smtClean="0"/>
          </a:p>
          <a:p>
            <a:pPr marL="0" indent="0">
              <a:buNone/>
            </a:pPr>
            <a:r>
              <a:rPr lang="es-MX" dirty="0" smtClean="0"/>
              <a:t>	</a:t>
            </a:r>
            <a:r>
              <a:rPr lang="es-MX" dirty="0" err="1" smtClean="0"/>
              <a:t>printf</a:t>
            </a:r>
            <a:r>
              <a:rPr lang="es-MX" dirty="0" smtClean="0"/>
              <a:t>("El </a:t>
            </a:r>
            <a:r>
              <a:rPr lang="es-MX" dirty="0" err="1" smtClean="0"/>
              <a:t>tamanio</a:t>
            </a:r>
            <a:r>
              <a:rPr lang="es-MX" dirty="0" smtClean="0"/>
              <a:t> de una variable </a:t>
            </a:r>
            <a:r>
              <a:rPr lang="es-MX" dirty="0" err="1" smtClean="0"/>
              <a:t>int</a:t>
            </a:r>
            <a:r>
              <a:rPr lang="es-MX" dirty="0" smtClean="0"/>
              <a:t> es: %i\n", </a:t>
            </a:r>
            <a:r>
              <a:rPr lang="es-MX" dirty="0" err="1" smtClean="0"/>
              <a:t>sizeof</a:t>
            </a:r>
            <a:r>
              <a:rPr lang="es-MX" dirty="0" smtClean="0"/>
              <a:t>(</a:t>
            </a:r>
            <a:r>
              <a:rPr lang="es-MX" dirty="0" err="1" smtClean="0"/>
              <a:t>int</a:t>
            </a:r>
            <a:r>
              <a:rPr lang="es-MX" dirty="0" smtClean="0"/>
              <a:t>));</a:t>
            </a:r>
          </a:p>
          <a:p>
            <a:pPr marL="0" indent="0">
              <a:buNone/>
            </a:pPr>
            <a:r>
              <a:rPr lang="es-MX" dirty="0" smtClean="0"/>
              <a:t>	</a:t>
            </a:r>
            <a:r>
              <a:rPr lang="es-MX" dirty="0" err="1" smtClean="0"/>
              <a:t>printf</a:t>
            </a:r>
            <a:r>
              <a:rPr lang="es-MX" dirty="0" smtClean="0"/>
              <a:t>("El valor inicial de x: %i\n", x);</a:t>
            </a:r>
          </a:p>
          <a:p>
            <a:pPr marL="0" indent="0">
              <a:buNone/>
            </a:pPr>
            <a:r>
              <a:rPr lang="es-MX" dirty="0" smtClean="0"/>
              <a:t>	</a:t>
            </a:r>
            <a:r>
              <a:rPr lang="es-MX" dirty="0" err="1" smtClean="0"/>
              <a:t>for</a:t>
            </a:r>
            <a:r>
              <a:rPr lang="es-MX" dirty="0" smtClean="0"/>
              <a:t> (i = 1; i &lt;= 8; i++ ) {</a:t>
            </a:r>
          </a:p>
          <a:p>
            <a:pPr marL="0" indent="0">
              <a:buNone/>
            </a:pPr>
            <a:r>
              <a:rPr lang="es-MX" dirty="0" smtClean="0"/>
              <a:t>  		desplazado = x &lt;&lt; i;</a:t>
            </a:r>
          </a:p>
          <a:p>
            <a:pPr marL="0" indent="0">
              <a:buNone/>
            </a:pPr>
            <a:r>
              <a:rPr lang="es-MX" dirty="0" smtClean="0"/>
              <a:t>		</a:t>
            </a:r>
            <a:r>
              <a:rPr lang="es-MX" dirty="0" err="1" smtClean="0"/>
              <a:t>printf</a:t>
            </a:r>
            <a:r>
              <a:rPr lang="es-MX" dirty="0" smtClean="0"/>
              <a:t>("El numero: %i\n ",desplazado);</a:t>
            </a:r>
          </a:p>
          <a:p>
            <a:pPr marL="0" indent="0">
              <a:buNone/>
            </a:pPr>
            <a:r>
              <a:rPr lang="es-MX" dirty="0" smtClean="0"/>
              <a:t>	}</a:t>
            </a:r>
          </a:p>
          <a:p>
            <a:pPr marL="0" indent="0">
              <a:buNone/>
            </a:pPr>
            <a:r>
              <a:rPr lang="es-MX" dirty="0" smtClean="0"/>
              <a:t>	</a:t>
            </a:r>
            <a:r>
              <a:rPr lang="es-MX" dirty="0" err="1" smtClean="0"/>
              <a:t>printf</a:t>
            </a:r>
            <a:r>
              <a:rPr lang="es-MX" dirty="0" smtClean="0"/>
              <a:t>("El valor final de x: %i\n", x);</a:t>
            </a:r>
          </a:p>
          <a:p>
            <a:pPr marL="0" indent="0">
              <a:buNone/>
            </a:pPr>
            <a:r>
              <a:rPr lang="es-MX" dirty="0" smtClean="0"/>
              <a:t>}   /* Cierra </a:t>
            </a:r>
            <a:r>
              <a:rPr lang="es-MX" dirty="0" err="1" smtClean="0"/>
              <a:t>main</a:t>
            </a:r>
            <a:r>
              <a:rPr lang="es-MX" dirty="0" smtClean="0"/>
              <a:t>*/</a:t>
            </a:r>
            <a:endParaRPr lang="es-MX" dirty="0"/>
          </a:p>
        </p:txBody>
      </p:sp>
    </p:spTree>
    <p:extLst>
      <p:ext uri="{BB962C8B-B14F-4D97-AF65-F5344CB8AC3E}">
        <p14:creationId xmlns:p14="http://schemas.microsoft.com/office/powerpoint/2010/main" val="2130860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smtClean="0"/>
              <a:t>&lt;&lt; El operador de desplazamiento izquierdo de bits</a:t>
            </a:r>
            <a:endParaRPr lang="es-MX" dirty="0"/>
          </a:p>
        </p:txBody>
      </p:sp>
      <p:sp>
        <p:nvSpPr>
          <p:cNvPr id="3" name="2 Marcador de contenido"/>
          <p:cNvSpPr>
            <a:spLocks noGrp="1"/>
          </p:cNvSpPr>
          <p:nvPr>
            <p:ph idx="1"/>
          </p:nvPr>
        </p:nvSpPr>
        <p:spPr/>
        <p:txBody>
          <a:bodyPr>
            <a:normAutofit fontScale="77500" lnSpcReduction="20000"/>
          </a:bodyPr>
          <a:lstStyle/>
          <a:p>
            <a:pPr marL="0" indent="0">
              <a:buNone/>
            </a:pPr>
            <a:r>
              <a:rPr lang="es-MX" dirty="0" smtClean="0"/>
              <a:t>El </a:t>
            </a:r>
            <a:r>
              <a:rPr lang="es-MX" dirty="0" err="1" smtClean="0"/>
              <a:t>tamanio</a:t>
            </a:r>
            <a:r>
              <a:rPr lang="es-MX" dirty="0" smtClean="0"/>
              <a:t> de una variable </a:t>
            </a:r>
            <a:r>
              <a:rPr lang="es-MX" dirty="0" err="1" smtClean="0"/>
              <a:t>int</a:t>
            </a:r>
            <a:r>
              <a:rPr lang="es-MX" dirty="0" smtClean="0"/>
              <a:t> es: 4 </a:t>
            </a:r>
          </a:p>
          <a:p>
            <a:pPr marL="0" indent="0">
              <a:buNone/>
            </a:pPr>
            <a:r>
              <a:rPr lang="es-MX" dirty="0" smtClean="0"/>
              <a:t>El valor inicial de x: 1 </a:t>
            </a:r>
          </a:p>
          <a:p>
            <a:pPr marL="0" indent="0">
              <a:buNone/>
            </a:pPr>
            <a:r>
              <a:rPr lang="es-MX" dirty="0" smtClean="0"/>
              <a:t>El numero: 2 </a:t>
            </a:r>
          </a:p>
          <a:p>
            <a:pPr marL="0" indent="0">
              <a:buNone/>
            </a:pPr>
            <a:r>
              <a:rPr lang="es-MX" dirty="0" smtClean="0"/>
              <a:t>El numero: 4 </a:t>
            </a:r>
          </a:p>
          <a:p>
            <a:pPr marL="0" indent="0">
              <a:buNone/>
            </a:pPr>
            <a:r>
              <a:rPr lang="es-MX" dirty="0" smtClean="0"/>
              <a:t>El numero: 8 </a:t>
            </a:r>
          </a:p>
          <a:p>
            <a:pPr marL="0" indent="0">
              <a:buNone/>
            </a:pPr>
            <a:r>
              <a:rPr lang="es-MX" dirty="0" smtClean="0"/>
              <a:t>El numero: 16 </a:t>
            </a:r>
          </a:p>
          <a:p>
            <a:pPr marL="0" indent="0">
              <a:buNone/>
            </a:pPr>
            <a:r>
              <a:rPr lang="es-MX" dirty="0" smtClean="0"/>
              <a:t>El numero: 32 </a:t>
            </a:r>
          </a:p>
          <a:p>
            <a:pPr marL="0" indent="0">
              <a:buNone/>
            </a:pPr>
            <a:r>
              <a:rPr lang="es-MX" dirty="0" smtClean="0"/>
              <a:t>El numero: 64 </a:t>
            </a:r>
          </a:p>
          <a:p>
            <a:pPr marL="0" indent="0">
              <a:buNone/>
            </a:pPr>
            <a:r>
              <a:rPr lang="es-MX" dirty="0" smtClean="0"/>
              <a:t>El numero: 128 </a:t>
            </a:r>
          </a:p>
          <a:p>
            <a:pPr marL="0" indent="0">
              <a:buNone/>
            </a:pPr>
            <a:r>
              <a:rPr lang="es-MX" dirty="0" smtClean="0"/>
              <a:t>El numero: 256 </a:t>
            </a:r>
          </a:p>
          <a:p>
            <a:pPr marL="0" indent="0">
              <a:buNone/>
            </a:pPr>
            <a:r>
              <a:rPr lang="es-MX" dirty="0" smtClean="0"/>
              <a:t>El valor final de x: 1</a:t>
            </a:r>
            <a:endParaRPr lang="es-MX" dirty="0"/>
          </a:p>
        </p:txBody>
      </p:sp>
    </p:spTree>
    <p:extLst>
      <p:ext uri="{BB962C8B-B14F-4D97-AF65-F5344CB8AC3E}">
        <p14:creationId xmlns:p14="http://schemas.microsoft.com/office/powerpoint/2010/main" val="231110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smtClean="0"/>
              <a:t>&lt;&lt; El operador de desplazamiento izquierdo de bits</a:t>
            </a:r>
            <a:endParaRPr lang="es-MX"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436" y="1600200"/>
            <a:ext cx="5857128" cy="4525963"/>
          </a:xfrm>
        </p:spPr>
      </p:pic>
    </p:spTree>
    <p:extLst>
      <p:ext uri="{BB962C8B-B14F-4D97-AF65-F5344CB8AC3E}">
        <p14:creationId xmlns:p14="http://schemas.microsoft.com/office/powerpoint/2010/main" val="3110191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a:t>&gt;&gt; El operador de desplazamiento derecho de bits</a:t>
            </a:r>
            <a:endParaRPr lang="es-MX" dirty="0"/>
          </a:p>
        </p:txBody>
      </p:sp>
      <p:sp>
        <p:nvSpPr>
          <p:cNvPr id="3" name="2 Marcador de contenido"/>
          <p:cNvSpPr>
            <a:spLocks noGrp="1"/>
          </p:cNvSpPr>
          <p:nvPr>
            <p:ph idx="1"/>
          </p:nvPr>
        </p:nvSpPr>
        <p:spPr/>
        <p:txBody>
          <a:bodyPr>
            <a:normAutofit fontScale="47500" lnSpcReduction="20000"/>
          </a:bodyPr>
          <a:lstStyle/>
          <a:p>
            <a:pPr marL="0" indent="0">
              <a:buNone/>
            </a:pPr>
            <a:r>
              <a:rPr lang="es-MX" dirty="0" smtClean="0"/>
              <a:t>/*++++++++++++++++++++++++++++++++++++++++++++++++</a:t>
            </a:r>
          </a:p>
          <a:p>
            <a:pPr marL="0" indent="0">
              <a:buNone/>
            </a:pPr>
            <a:r>
              <a:rPr lang="es-MX" dirty="0" smtClean="0"/>
              <a:t>*  Este programa hace uso de el operador de desplazamiento *</a:t>
            </a:r>
          </a:p>
          <a:p>
            <a:pPr marL="0" indent="0">
              <a:buNone/>
            </a:pPr>
            <a:r>
              <a:rPr lang="es-MX" dirty="0" smtClean="0"/>
              <a:t>*  hacia la derecha  &gt;&gt;                                                                       *</a:t>
            </a:r>
          </a:p>
          <a:p>
            <a:pPr marL="0" indent="0">
              <a:buNone/>
            </a:pPr>
            <a:r>
              <a:rPr lang="es-MX" dirty="0" smtClean="0"/>
              <a:t>*+++++++++++++++++++++++++++++++++++++++++++++++++*/</a:t>
            </a:r>
          </a:p>
          <a:p>
            <a:pPr marL="0" indent="0">
              <a:buNone/>
            </a:pPr>
            <a:endParaRPr lang="es-MX" dirty="0" smtClean="0"/>
          </a:p>
          <a:p>
            <a:pPr marL="0" indent="0">
              <a:buNone/>
            </a:pPr>
            <a:r>
              <a:rPr lang="es-MX" dirty="0" smtClean="0"/>
              <a:t>#</a:t>
            </a:r>
            <a:r>
              <a:rPr lang="es-MX" dirty="0" err="1" smtClean="0"/>
              <a:t>include</a:t>
            </a:r>
            <a:r>
              <a:rPr lang="es-MX" dirty="0" smtClean="0"/>
              <a:t> &lt;</a:t>
            </a:r>
            <a:r>
              <a:rPr lang="es-MX" dirty="0" err="1" smtClean="0"/>
              <a:t>stdio.h</a:t>
            </a:r>
            <a:r>
              <a:rPr lang="es-MX" dirty="0" smtClean="0"/>
              <a:t>&gt;</a:t>
            </a:r>
          </a:p>
          <a:p>
            <a:pPr marL="0" indent="0">
              <a:buNone/>
            </a:pPr>
            <a:endParaRPr lang="es-MX" dirty="0" smtClean="0"/>
          </a:p>
          <a:p>
            <a:pPr marL="0" indent="0">
              <a:buNone/>
            </a:pPr>
            <a:r>
              <a:rPr lang="es-MX" dirty="0" err="1" smtClean="0"/>
              <a:t>int</a:t>
            </a:r>
            <a:r>
              <a:rPr lang="es-MX" dirty="0" smtClean="0"/>
              <a:t> </a:t>
            </a:r>
            <a:r>
              <a:rPr lang="es-MX" dirty="0" err="1" smtClean="0"/>
              <a:t>main</a:t>
            </a:r>
            <a:r>
              <a:rPr lang="es-MX" dirty="0" smtClean="0"/>
              <a:t>()</a:t>
            </a:r>
          </a:p>
          <a:p>
            <a:pPr marL="0" indent="0">
              <a:buNone/>
            </a:pPr>
            <a:r>
              <a:rPr lang="es-MX" dirty="0" smtClean="0"/>
              <a:t>{   /* Abre </a:t>
            </a:r>
            <a:r>
              <a:rPr lang="es-MX" dirty="0" err="1" smtClean="0"/>
              <a:t>main</a:t>
            </a:r>
            <a:r>
              <a:rPr lang="es-MX" dirty="0" smtClean="0"/>
              <a:t>*/</a:t>
            </a:r>
          </a:p>
          <a:p>
            <a:pPr marL="0" indent="0">
              <a:buNone/>
            </a:pPr>
            <a:r>
              <a:rPr lang="es-MX" dirty="0" smtClean="0"/>
              <a:t>	</a:t>
            </a:r>
            <a:r>
              <a:rPr lang="es-MX" dirty="0" err="1" smtClean="0"/>
              <a:t>int</a:t>
            </a:r>
            <a:r>
              <a:rPr lang="es-MX" dirty="0" smtClean="0"/>
              <a:t> x = 128;</a:t>
            </a:r>
          </a:p>
          <a:p>
            <a:pPr marL="0" indent="0">
              <a:buNone/>
            </a:pPr>
            <a:r>
              <a:rPr lang="es-MX" dirty="0" smtClean="0"/>
              <a:t>	</a:t>
            </a:r>
            <a:r>
              <a:rPr lang="es-MX" dirty="0" err="1" smtClean="0"/>
              <a:t>unsigned</a:t>
            </a:r>
            <a:r>
              <a:rPr lang="es-MX" dirty="0" smtClean="0"/>
              <a:t> </a:t>
            </a:r>
            <a:r>
              <a:rPr lang="es-MX" dirty="0" err="1" smtClean="0"/>
              <a:t>int</a:t>
            </a:r>
            <a:r>
              <a:rPr lang="es-MX" dirty="0" smtClean="0"/>
              <a:t> i, desplazado;</a:t>
            </a:r>
          </a:p>
          <a:p>
            <a:pPr marL="0" indent="0">
              <a:buNone/>
            </a:pPr>
            <a:r>
              <a:rPr lang="es-MX" dirty="0" smtClean="0"/>
              <a:t>	</a:t>
            </a:r>
            <a:r>
              <a:rPr lang="es-MX" dirty="0" err="1" smtClean="0"/>
              <a:t>printf</a:t>
            </a:r>
            <a:r>
              <a:rPr lang="es-MX" dirty="0" smtClean="0"/>
              <a:t>("\</a:t>
            </a:r>
            <a:r>
              <a:rPr lang="es-MX" dirty="0" err="1" smtClean="0"/>
              <a:t>nEl</a:t>
            </a:r>
            <a:r>
              <a:rPr lang="es-MX" dirty="0" smtClean="0"/>
              <a:t> </a:t>
            </a:r>
            <a:r>
              <a:rPr lang="es-MX" dirty="0" err="1" smtClean="0"/>
              <a:t>tamanio</a:t>
            </a:r>
            <a:r>
              <a:rPr lang="es-MX" dirty="0" smtClean="0"/>
              <a:t> de una variable </a:t>
            </a:r>
            <a:r>
              <a:rPr lang="es-MX" dirty="0" err="1" smtClean="0"/>
              <a:t>int</a:t>
            </a:r>
            <a:r>
              <a:rPr lang="es-MX" dirty="0" smtClean="0"/>
              <a:t> es: %i", </a:t>
            </a:r>
            <a:r>
              <a:rPr lang="es-MX" dirty="0" err="1" smtClean="0"/>
              <a:t>sizeof</a:t>
            </a:r>
            <a:r>
              <a:rPr lang="es-MX" dirty="0" smtClean="0"/>
              <a:t>(</a:t>
            </a:r>
            <a:r>
              <a:rPr lang="es-MX" dirty="0" err="1" smtClean="0"/>
              <a:t>int</a:t>
            </a:r>
            <a:r>
              <a:rPr lang="es-MX" dirty="0" smtClean="0"/>
              <a:t>));</a:t>
            </a:r>
          </a:p>
          <a:p>
            <a:pPr marL="0" indent="0">
              <a:buNone/>
            </a:pPr>
            <a:r>
              <a:rPr lang="es-MX" dirty="0" smtClean="0"/>
              <a:t>	</a:t>
            </a:r>
            <a:r>
              <a:rPr lang="es-MX" dirty="0" err="1" smtClean="0"/>
              <a:t>printf</a:t>
            </a:r>
            <a:r>
              <a:rPr lang="es-MX" dirty="0" smtClean="0"/>
              <a:t>("\</a:t>
            </a:r>
            <a:r>
              <a:rPr lang="es-MX" dirty="0" err="1" smtClean="0"/>
              <a:t>nEl</a:t>
            </a:r>
            <a:r>
              <a:rPr lang="es-MX" dirty="0" smtClean="0"/>
              <a:t> valor inicial de x: %i", x);</a:t>
            </a:r>
          </a:p>
          <a:p>
            <a:pPr marL="0" indent="0">
              <a:buNone/>
            </a:pPr>
            <a:r>
              <a:rPr lang="es-MX" dirty="0" smtClean="0"/>
              <a:t>	</a:t>
            </a:r>
            <a:r>
              <a:rPr lang="es-MX" dirty="0" err="1" smtClean="0"/>
              <a:t>for</a:t>
            </a:r>
            <a:r>
              <a:rPr lang="es-MX" dirty="0" smtClean="0"/>
              <a:t> (i = 1; i &lt;= 8; i++ ) {</a:t>
            </a:r>
          </a:p>
          <a:p>
            <a:pPr marL="0" indent="0">
              <a:buNone/>
            </a:pPr>
            <a:r>
              <a:rPr lang="es-MX" dirty="0" smtClean="0"/>
              <a:t>		desplazado = x &gt;&gt; i;</a:t>
            </a:r>
          </a:p>
          <a:p>
            <a:pPr marL="0" indent="0">
              <a:buNone/>
            </a:pPr>
            <a:r>
              <a:rPr lang="es-MX" dirty="0" smtClean="0"/>
              <a:t>		</a:t>
            </a:r>
            <a:r>
              <a:rPr lang="es-MX" dirty="0" err="1" smtClean="0"/>
              <a:t>printf</a:t>
            </a:r>
            <a:r>
              <a:rPr lang="es-MX" dirty="0" smtClean="0"/>
              <a:t>("\</a:t>
            </a:r>
            <a:r>
              <a:rPr lang="es-MX" dirty="0" err="1" smtClean="0"/>
              <a:t>nEl</a:t>
            </a:r>
            <a:r>
              <a:rPr lang="es-MX" dirty="0" smtClean="0"/>
              <a:t> numero: %i", desplazado);</a:t>
            </a:r>
          </a:p>
          <a:p>
            <a:pPr marL="0" indent="0">
              <a:buNone/>
            </a:pPr>
            <a:r>
              <a:rPr lang="es-MX" dirty="0" smtClean="0"/>
              <a:t>	}</a:t>
            </a:r>
          </a:p>
          <a:p>
            <a:pPr marL="0" indent="0">
              <a:buNone/>
            </a:pPr>
            <a:r>
              <a:rPr lang="es-MX" dirty="0" smtClean="0"/>
              <a:t>	</a:t>
            </a:r>
            <a:r>
              <a:rPr lang="es-MX" dirty="0" err="1" smtClean="0"/>
              <a:t>printf</a:t>
            </a:r>
            <a:r>
              <a:rPr lang="es-MX" dirty="0" smtClean="0"/>
              <a:t>("\</a:t>
            </a:r>
            <a:r>
              <a:rPr lang="es-MX" dirty="0" err="1" smtClean="0"/>
              <a:t>nEl</a:t>
            </a:r>
            <a:r>
              <a:rPr lang="es-MX" dirty="0" smtClean="0"/>
              <a:t> valor final de x: %i", x);</a:t>
            </a:r>
          </a:p>
          <a:p>
            <a:pPr marL="0" indent="0">
              <a:buNone/>
            </a:pPr>
            <a:r>
              <a:rPr lang="es-MX" dirty="0" smtClean="0"/>
              <a:t>}   /* Cierra </a:t>
            </a:r>
            <a:r>
              <a:rPr lang="es-MX" dirty="0" err="1" smtClean="0"/>
              <a:t>main</a:t>
            </a:r>
            <a:r>
              <a:rPr lang="es-MX" dirty="0" smtClean="0"/>
              <a:t>*/</a:t>
            </a:r>
            <a:endParaRPr lang="es-MX" dirty="0"/>
          </a:p>
        </p:txBody>
      </p:sp>
    </p:spTree>
    <p:extLst>
      <p:ext uri="{BB962C8B-B14F-4D97-AF65-F5344CB8AC3E}">
        <p14:creationId xmlns:p14="http://schemas.microsoft.com/office/powerpoint/2010/main" val="21825636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1766</Words>
  <Application>Microsoft Office PowerPoint</Application>
  <PresentationFormat>Presentación en pantalla (4:3)</PresentationFormat>
  <Paragraphs>271</Paragraphs>
  <Slides>27</Slides>
  <Notes>5</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Tema de Office</vt:lpstr>
      <vt:lpstr>Operadores a nivel de bit en lenguaje C</vt:lpstr>
      <vt:lpstr>Tablas de operadores binarios</vt:lpstr>
      <vt:lpstr>&amp; El operador AND de bits</vt:lpstr>
      <vt:lpstr>&amp; El operador AND de bits</vt:lpstr>
      <vt:lpstr>&amp; El operador AND de bits</vt:lpstr>
      <vt:lpstr>&lt;&lt; El operador de desplazamiento izquierdo de bits</vt:lpstr>
      <vt:lpstr>&lt;&lt; El operador de desplazamiento izquierdo de bits</vt:lpstr>
      <vt:lpstr>&lt;&lt; El operador de desplazamiento izquierdo de bits</vt:lpstr>
      <vt:lpstr>&gt;&gt; El operador de desplazamiento derecho de bits</vt:lpstr>
      <vt:lpstr>&gt;&gt; El operador de desplazamiento derecho de bits</vt:lpstr>
      <vt:lpstr>&gt;&gt; El operador de desplazamiento derecho de bits</vt:lpstr>
      <vt:lpstr>El operador unario sizeof()</vt:lpstr>
      <vt:lpstr>El operador unario sizeof()</vt:lpstr>
      <vt:lpstr>Ejemplos</vt:lpstr>
      <vt:lpstr>Función getbits(x,n,p)</vt:lpstr>
      <vt:lpstr>Función getbits()</vt:lpstr>
      <vt:lpstr>Función getbits()</vt:lpstr>
      <vt:lpstr>Función getbits()</vt:lpstr>
      <vt:lpstr>Inversión de bits</vt:lpstr>
      <vt:lpstr>Inversión de bits</vt:lpstr>
      <vt:lpstr>Inversión de bits</vt:lpstr>
      <vt:lpstr>Algoritmo de inversión de bits</vt:lpstr>
      <vt:lpstr>Inversión de bits</vt:lpstr>
      <vt:lpstr>Inversión de bits</vt:lpstr>
      <vt:lpstr>Problema</vt:lpstr>
      <vt:lpstr>Blanco.bmp</vt:lpstr>
      <vt:lpstr>Bibliografia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Operadores a nivel de bit en lenguaje C</dc:title>
  <dc:creator>escom</dc:creator>
  <cp:lastModifiedBy>escom</cp:lastModifiedBy>
  <cp:revision>29</cp:revision>
  <dcterms:created xsi:type="dcterms:W3CDTF">2014-08-14T17:19:54Z</dcterms:created>
  <dcterms:modified xsi:type="dcterms:W3CDTF">2015-03-26T17:13:09Z</dcterms:modified>
</cp:coreProperties>
</file>