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105"/>
  </p:notesMasterIdLst>
  <p:sldIdLst>
    <p:sldId id="256" r:id="rId2"/>
    <p:sldId id="301" r:id="rId3"/>
    <p:sldId id="258" r:id="rId4"/>
    <p:sldId id="257" r:id="rId5"/>
    <p:sldId id="298" r:id="rId6"/>
    <p:sldId id="261" r:id="rId7"/>
    <p:sldId id="263" r:id="rId8"/>
    <p:sldId id="264" r:id="rId9"/>
    <p:sldId id="265" r:id="rId10"/>
    <p:sldId id="266" r:id="rId11"/>
    <p:sldId id="267" r:id="rId12"/>
    <p:sldId id="269" r:id="rId13"/>
    <p:sldId id="299" r:id="rId14"/>
    <p:sldId id="300"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1" r:id="rId54"/>
    <p:sldId id="342" r:id="rId55"/>
    <p:sldId id="343" r:id="rId56"/>
    <p:sldId id="344" r:id="rId57"/>
    <p:sldId id="345"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2" r:id="rId83"/>
    <p:sldId id="373" r:id="rId84"/>
    <p:sldId id="374" r:id="rId85"/>
    <p:sldId id="375" r:id="rId86"/>
    <p:sldId id="376" r:id="rId87"/>
    <p:sldId id="377" r:id="rId88"/>
    <p:sldId id="378" r:id="rId89"/>
    <p:sldId id="379" r:id="rId90"/>
    <p:sldId id="380" r:id="rId91"/>
    <p:sldId id="381" r:id="rId92"/>
    <p:sldId id="382" r:id="rId93"/>
    <p:sldId id="383" r:id="rId94"/>
    <p:sldId id="384" r:id="rId95"/>
    <p:sldId id="385" r:id="rId96"/>
    <p:sldId id="386" r:id="rId97"/>
    <p:sldId id="387" r:id="rId98"/>
    <p:sldId id="388" r:id="rId99"/>
    <p:sldId id="389" r:id="rId100"/>
    <p:sldId id="390" r:id="rId101"/>
    <p:sldId id="391" r:id="rId102"/>
    <p:sldId id="392" r:id="rId103"/>
    <p:sldId id="393" r:id="rId10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62" autoAdjust="0"/>
    <p:restoredTop sz="90929"/>
  </p:normalViewPr>
  <p:slideViewPr>
    <p:cSldViewPr>
      <p:cViewPr varScale="1">
        <p:scale>
          <a:sx n="61" d="100"/>
          <a:sy n="61" d="100"/>
        </p:scale>
        <p:origin x="-1242"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8" Type="http://schemas.openxmlformats.org/officeDocument/2006/relationships/slide" Target="slides/slide29.xml"/><Relationship Id="rId13" Type="http://schemas.openxmlformats.org/officeDocument/2006/relationships/slide" Target="slides/slide34.xml"/><Relationship Id="rId18" Type="http://schemas.openxmlformats.org/officeDocument/2006/relationships/slide" Target="slides/slide39.xml"/><Relationship Id="rId3" Type="http://schemas.openxmlformats.org/officeDocument/2006/relationships/slide" Target="slides/slide24.xml"/><Relationship Id="rId21" Type="http://schemas.openxmlformats.org/officeDocument/2006/relationships/slide" Target="slides/slide42.xml"/><Relationship Id="rId7" Type="http://schemas.openxmlformats.org/officeDocument/2006/relationships/slide" Target="slides/slide28.xml"/><Relationship Id="rId12" Type="http://schemas.openxmlformats.org/officeDocument/2006/relationships/slide" Target="slides/slide33.xml"/><Relationship Id="rId17" Type="http://schemas.openxmlformats.org/officeDocument/2006/relationships/slide" Target="slides/slide38.xml"/><Relationship Id="rId2" Type="http://schemas.openxmlformats.org/officeDocument/2006/relationships/slide" Target="slides/slide23.xml"/><Relationship Id="rId16" Type="http://schemas.openxmlformats.org/officeDocument/2006/relationships/slide" Target="slides/slide37.xml"/><Relationship Id="rId20" Type="http://schemas.openxmlformats.org/officeDocument/2006/relationships/slide" Target="slides/slide41.xml"/><Relationship Id="rId1" Type="http://schemas.openxmlformats.org/officeDocument/2006/relationships/slide" Target="slides/slide22.xml"/><Relationship Id="rId6" Type="http://schemas.openxmlformats.org/officeDocument/2006/relationships/slide" Target="slides/slide27.xml"/><Relationship Id="rId11" Type="http://schemas.openxmlformats.org/officeDocument/2006/relationships/slide" Target="slides/slide32.xml"/><Relationship Id="rId5" Type="http://schemas.openxmlformats.org/officeDocument/2006/relationships/slide" Target="slides/slide26.xml"/><Relationship Id="rId15" Type="http://schemas.openxmlformats.org/officeDocument/2006/relationships/slide" Target="slides/slide36.xml"/><Relationship Id="rId10" Type="http://schemas.openxmlformats.org/officeDocument/2006/relationships/slide" Target="slides/slide31.xml"/><Relationship Id="rId19" Type="http://schemas.openxmlformats.org/officeDocument/2006/relationships/slide" Target="slides/slide40.xml"/><Relationship Id="rId4" Type="http://schemas.openxmlformats.org/officeDocument/2006/relationships/slide" Target="slides/slide25.xml"/><Relationship Id="rId9" Type="http://schemas.openxmlformats.org/officeDocument/2006/relationships/slide" Target="slides/slide30.xml"/><Relationship Id="rId14"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6D41CA-B225-400B-816A-27476BE1799A}" type="datetimeFigureOut">
              <a:rPr lang="es-MX" smtClean="0"/>
              <a:t>03/09/2015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096D0C-5224-455C-8198-C53374CB96F4}" type="slidenum">
              <a:rPr lang="es-MX" smtClean="0"/>
              <a:t>‹Nº›</a:t>
            </a:fld>
            <a:endParaRPr lang="es-MX"/>
          </a:p>
        </p:txBody>
      </p:sp>
    </p:spTree>
    <p:extLst>
      <p:ext uri="{BB962C8B-B14F-4D97-AF65-F5344CB8AC3E}">
        <p14:creationId xmlns:p14="http://schemas.microsoft.com/office/powerpoint/2010/main" val="552502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1031"/>
          <p:cNvSpPr>
            <a:spLocks noChangeShapeType="1"/>
          </p:cNvSpPr>
          <p:nvPr/>
        </p:nvSpPr>
        <p:spPr bwMode="auto">
          <a:xfrm>
            <a:off x="457200" y="25146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50178" name="Rectangle 1026"/>
          <p:cNvSpPr>
            <a:spLocks noGrp="1" noChangeArrowheads="1"/>
          </p:cNvSpPr>
          <p:nvPr>
            <p:ph type="ctrTitle"/>
          </p:nvPr>
        </p:nvSpPr>
        <p:spPr>
          <a:xfrm>
            <a:off x="914400" y="533400"/>
            <a:ext cx="7721600" cy="1905000"/>
          </a:xfrm>
        </p:spPr>
        <p:txBody>
          <a:bodyPr/>
          <a:lstStyle>
            <a:lvl1pPr>
              <a:defRPr/>
            </a:lvl1pPr>
          </a:lstStyle>
          <a:p>
            <a:pPr lvl="0"/>
            <a:r>
              <a:rPr lang="en-GB" altLang="es-MX" noProof="0" smtClean="0"/>
              <a:t>Click to edit Master title style</a:t>
            </a:r>
          </a:p>
        </p:txBody>
      </p:sp>
      <p:sp>
        <p:nvSpPr>
          <p:cNvPr id="50179" name="Rectangle 1027"/>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pPr lvl="0"/>
            <a:r>
              <a:rPr lang="en-GB" altLang="es-MX" noProof="0" smtClean="0"/>
              <a:t>Click to edit Master subtitle style</a:t>
            </a:r>
          </a:p>
        </p:txBody>
      </p:sp>
      <p:sp>
        <p:nvSpPr>
          <p:cNvPr id="5" name="Rectangle 1028"/>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GB" altLang="es-MX"/>
          </a:p>
        </p:txBody>
      </p:sp>
      <p:sp>
        <p:nvSpPr>
          <p:cNvPr id="6" name="Rectangle 1029"/>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GB" altLang="es-MX"/>
          </a:p>
        </p:txBody>
      </p:sp>
      <p:sp>
        <p:nvSpPr>
          <p:cNvPr id="7" name="Rectangle 1030"/>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245C3C07-0A8B-4AAC-81FB-684E6DA2D946}" type="slidenum">
              <a:rPr lang="en-GB" altLang="es-MX"/>
              <a:pPr>
                <a:defRPr/>
              </a:pPr>
              <a:t>‹Nº›</a:t>
            </a:fld>
            <a:endParaRPr lang="en-GB" altLang="es-MX"/>
          </a:p>
        </p:txBody>
      </p:sp>
    </p:spTree>
    <p:extLst>
      <p:ext uri="{BB962C8B-B14F-4D97-AF65-F5344CB8AC3E}">
        <p14:creationId xmlns:p14="http://schemas.microsoft.com/office/powerpoint/2010/main" val="91873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1030"/>
          <p:cNvSpPr>
            <a:spLocks noGrp="1" noChangeArrowheads="1"/>
          </p:cNvSpPr>
          <p:nvPr>
            <p:ph type="sldNum" sz="quarter" idx="12"/>
          </p:nvPr>
        </p:nvSpPr>
        <p:spPr>
          <a:ln/>
        </p:spPr>
        <p:txBody>
          <a:bodyPr/>
          <a:lstStyle>
            <a:lvl1pPr>
              <a:defRPr/>
            </a:lvl1pPr>
          </a:lstStyle>
          <a:p>
            <a:pPr>
              <a:defRPr/>
            </a:pPr>
            <a:fld id="{8BD99987-1E29-4467-A2B4-C6FBCFFDC47D}" type="slidenum">
              <a:rPr lang="en-GB" altLang="es-MX"/>
              <a:pPr>
                <a:defRPr/>
              </a:pPr>
              <a:t>‹Nº›</a:t>
            </a:fld>
            <a:endParaRPr lang="en-GB" altLang="es-MX"/>
          </a:p>
        </p:txBody>
      </p:sp>
    </p:spTree>
    <p:extLst>
      <p:ext uri="{BB962C8B-B14F-4D97-AF65-F5344CB8AC3E}">
        <p14:creationId xmlns:p14="http://schemas.microsoft.com/office/powerpoint/2010/main" val="398808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8600" y="152400"/>
            <a:ext cx="2057400" cy="59055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06400" y="152400"/>
            <a:ext cx="6019800" cy="59055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1030"/>
          <p:cNvSpPr>
            <a:spLocks noGrp="1" noChangeArrowheads="1"/>
          </p:cNvSpPr>
          <p:nvPr>
            <p:ph type="sldNum" sz="quarter" idx="12"/>
          </p:nvPr>
        </p:nvSpPr>
        <p:spPr>
          <a:ln/>
        </p:spPr>
        <p:txBody>
          <a:bodyPr/>
          <a:lstStyle>
            <a:lvl1pPr>
              <a:defRPr/>
            </a:lvl1pPr>
          </a:lstStyle>
          <a:p>
            <a:pPr>
              <a:defRPr/>
            </a:pPr>
            <a:fld id="{AF6526AB-ADF8-4D92-AFEA-61E07F3D2876}" type="slidenum">
              <a:rPr lang="en-GB" altLang="es-MX"/>
              <a:pPr>
                <a:defRPr/>
              </a:pPr>
              <a:t>‹Nº›</a:t>
            </a:fld>
            <a:endParaRPr lang="en-GB" altLang="es-MX"/>
          </a:p>
        </p:txBody>
      </p:sp>
    </p:spTree>
    <p:extLst>
      <p:ext uri="{BB962C8B-B14F-4D97-AF65-F5344CB8AC3E}">
        <p14:creationId xmlns:p14="http://schemas.microsoft.com/office/powerpoint/2010/main" val="2607082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06400" y="152400"/>
            <a:ext cx="8204200" cy="1143000"/>
          </a:xfrm>
        </p:spPr>
        <p:txBody>
          <a:bodyPr/>
          <a:lstStyle/>
          <a:p>
            <a:r>
              <a:rPr lang="es-ES" smtClean="0"/>
              <a:t>Haga clic para modificar el estilo de título del patrón</a:t>
            </a:r>
            <a:endParaRPr lang="es-MX"/>
          </a:p>
        </p:txBody>
      </p:sp>
      <p:sp>
        <p:nvSpPr>
          <p:cNvPr id="3" name="2 Marcador de tabla"/>
          <p:cNvSpPr>
            <a:spLocks noGrp="1"/>
          </p:cNvSpPr>
          <p:nvPr>
            <p:ph type="tbl" idx="1"/>
          </p:nvPr>
        </p:nvSpPr>
        <p:spPr>
          <a:xfrm>
            <a:off x="457200" y="1371600"/>
            <a:ext cx="8178800" cy="4686300"/>
          </a:xfrm>
        </p:spPr>
        <p:txBody>
          <a:bodyPr/>
          <a:lstStyle/>
          <a:p>
            <a:pPr lvl="0"/>
            <a:endParaRPr lang="es-MX" noProof="0" smtClean="0"/>
          </a:p>
        </p:txBody>
      </p:sp>
      <p:sp>
        <p:nvSpPr>
          <p:cNvPr id="4"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1030"/>
          <p:cNvSpPr>
            <a:spLocks noGrp="1" noChangeArrowheads="1"/>
          </p:cNvSpPr>
          <p:nvPr>
            <p:ph type="sldNum" sz="quarter" idx="12"/>
          </p:nvPr>
        </p:nvSpPr>
        <p:spPr>
          <a:ln/>
        </p:spPr>
        <p:txBody>
          <a:bodyPr/>
          <a:lstStyle>
            <a:lvl1pPr>
              <a:defRPr/>
            </a:lvl1pPr>
          </a:lstStyle>
          <a:p>
            <a:pPr>
              <a:defRPr/>
            </a:pPr>
            <a:fld id="{C2A790A5-0743-4397-80F0-0B904353ECF8}" type="slidenum">
              <a:rPr lang="en-GB" altLang="es-MX"/>
              <a:pPr>
                <a:defRPr/>
              </a:pPr>
              <a:t>‹Nº›</a:t>
            </a:fld>
            <a:endParaRPr lang="en-GB" altLang="es-MX"/>
          </a:p>
        </p:txBody>
      </p:sp>
    </p:spTree>
    <p:extLst>
      <p:ext uri="{BB962C8B-B14F-4D97-AF65-F5344CB8AC3E}">
        <p14:creationId xmlns:p14="http://schemas.microsoft.com/office/powerpoint/2010/main" val="91730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1030"/>
          <p:cNvSpPr>
            <a:spLocks noGrp="1" noChangeArrowheads="1"/>
          </p:cNvSpPr>
          <p:nvPr>
            <p:ph type="sldNum" sz="quarter" idx="12"/>
          </p:nvPr>
        </p:nvSpPr>
        <p:spPr>
          <a:ln/>
        </p:spPr>
        <p:txBody>
          <a:bodyPr/>
          <a:lstStyle>
            <a:lvl1pPr>
              <a:defRPr/>
            </a:lvl1pPr>
          </a:lstStyle>
          <a:p>
            <a:pPr>
              <a:defRPr/>
            </a:pPr>
            <a:fld id="{EBAE014A-E5B0-4D29-B8EC-D2551DC105AB}" type="slidenum">
              <a:rPr lang="en-GB" altLang="es-MX"/>
              <a:pPr>
                <a:defRPr/>
              </a:pPr>
              <a:t>‹Nº›</a:t>
            </a:fld>
            <a:endParaRPr lang="en-GB" altLang="es-MX"/>
          </a:p>
        </p:txBody>
      </p:sp>
    </p:spTree>
    <p:extLst>
      <p:ext uri="{BB962C8B-B14F-4D97-AF65-F5344CB8AC3E}">
        <p14:creationId xmlns:p14="http://schemas.microsoft.com/office/powerpoint/2010/main" val="107790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1030"/>
          <p:cNvSpPr>
            <a:spLocks noGrp="1" noChangeArrowheads="1"/>
          </p:cNvSpPr>
          <p:nvPr>
            <p:ph type="sldNum" sz="quarter" idx="12"/>
          </p:nvPr>
        </p:nvSpPr>
        <p:spPr>
          <a:ln/>
        </p:spPr>
        <p:txBody>
          <a:bodyPr/>
          <a:lstStyle>
            <a:lvl1pPr>
              <a:defRPr/>
            </a:lvl1pPr>
          </a:lstStyle>
          <a:p>
            <a:pPr>
              <a:defRPr/>
            </a:pPr>
            <a:fld id="{2B578B9B-4F54-4E52-8E6E-2E9DD2302ECC}" type="slidenum">
              <a:rPr lang="en-GB" altLang="es-MX"/>
              <a:pPr>
                <a:defRPr/>
              </a:pPr>
              <a:t>‹Nº›</a:t>
            </a:fld>
            <a:endParaRPr lang="en-GB" altLang="es-MX"/>
          </a:p>
        </p:txBody>
      </p:sp>
    </p:spTree>
    <p:extLst>
      <p:ext uri="{BB962C8B-B14F-4D97-AF65-F5344CB8AC3E}">
        <p14:creationId xmlns:p14="http://schemas.microsoft.com/office/powerpoint/2010/main" val="280989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228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6"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7" name="Rectangle 1030"/>
          <p:cNvSpPr>
            <a:spLocks noGrp="1" noChangeArrowheads="1"/>
          </p:cNvSpPr>
          <p:nvPr>
            <p:ph type="sldNum" sz="quarter" idx="12"/>
          </p:nvPr>
        </p:nvSpPr>
        <p:spPr>
          <a:ln/>
        </p:spPr>
        <p:txBody>
          <a:bodyPr/>
          <a:lstStyle>
            <a:lvl1pPr>
              <a:defRPr/>
            </a:lvl1pPr>
          </a:lstStyle>
          <a:p>
            <a:pPr>
              <a:defRPr/>
            </a:pPr>
            <a:fld id="{C465FDEC-5C34-4D40-9FF7-B3B36D415482}" type="slidenum">
              <a:rPr lang="en-GB" altLang="es-MX"/>
              <a:pPr>
                <a:defRPr/>
              </a:pPr>
              <a:t>‹Nº›</a:t>
            </a:fld>
            <a:endParaRPr lang="en-GB" altLang="es-MX"/>
          </a:p>
        </p:txBody>
      </p:sp>
    </p:spTree>
    <p:extLst>
      <p:ext uri="{BB962C8B-B14F-4D97-AF65-F5344CB8AC3E}">
        <p14:creationId xmlns:p14="http://schemas.microsoft.com/office/powerpoint/2010/main" val="318718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8"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9" name="Rectangle 1030"/>
          <p:cNvSpPr>
            <a:spLocks noGrp="1" noChangeArrowheads="1"/>
          </p:cNvSpPr>
          <p:nvPr>
            <p:ph type="sldNum" sz="quarter" idx="12"/>
          </p:nvPr>
        </p:nvSpPr>
        <p:spPr>
          <a:ln/>
        </p:spPr>
        <p:txBody>
          <a:bodyPr/>
          <a:lstStyle>
            <a:lvl1pPr>
              <a:defRPr/>
            </a:lvl1pPr>
          </a:lstStyle>
          <a:p>
            <a:pPr>
              <a:defRPr/>
            </a:pPr>
            <a:fld id="{FBD4FA76-1BFD-4647-9FB3-A60FA36A377C}" type="slidenum">
              <a:rPr lang="en-GB" altLang="es-MX"/>
              <a:pPr>
                <a:defRPr/>
              </a:pPr>
              <a:t>‹Nº›</a:t>
            </a:fld>
            <a:endParaRPr lang="en-GB" altLang="es-MX"/>
          </a:p>
        </p:txBody>
      </p:sp>
    </p:spTree>
    <p:extLst>
      <p:ext uri="{BB962C8B-B14F-4D97-AF65-F5344CB8AC3E}">
        <p14:creationId xmlns:p14="http://schemas.microsoft.com/office/powerpoint/2010/main" val="403359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4"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5" name="Rectangle 1030"/>
          <p:cNvSpPr>
            <a:spLocks noGrp="1" noChangeArrowheads="1"/>
          </p:cNvSpPr>
          <p:nvPr>
            <p:ph type="sldNum" sz="quarter" idx="12"/>
          </p:nvPr>
        </p:nvSpPr>
        <p:spPr>
          <a:ln/>
        </p:spPr>
        <p:txBody>
          <a:bodyPr/>
          <a:lstStyle>
            <a:lvl1pPr>
              <a:defRPr/>
            </a:lvl1pPr>
          </a:lstStyle>
          <a:p>
            <a:pPr>
              <a:defRPr/>
            </a:pPr>
            <a:fld id="{9713C2B3-EC54-4006-8605-83BA136A83AF}" type="slidenum">
              <a:rPr lang="en-GB" altLang="es-MX"/>
              <a:pPr>
                <a:defRPr/>
              </a:pPr>
              <a:t>‹Nº›</a:t>
            </a:fld>
            <a:endParaRPr lang="en-GB" altLang="es-MX"/>
          </a:p>
        </p:txBody>
      </p:sp>
    </p:spTree>
    <p:extLst>
      <p:ext uri="{BB962C8B-B14F-4D97-AF65-F5344CB8AC3E}">
        <p14:creationId xmlns:p14="http://schemas.microsoft.com/office/powerpoint/2010/main" val="85005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3"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4" name="Rectangle 1030"/>
          <p:cNvSpPr>
            <a:spLocks noGrp="1" noChangeArrowheads="1"/>
          </p:cNvSpPr>
          <p:nvPr>
            <p:ph type="sldNum" sz="quarter" idx="12"/>
          </p:nvPr>
        </p:nvSpPr>
        <p:spPr>
          <a:ln/>
        </p:spPr>
        <p:txBody>
          <a:bodyPr/>
          <a:lstStyle>
            <a:lvl1pPr>
              <a:defRPr/>
            </a:lvl1pPr>
          </a:lstStyle>
          <a:p>
            <a:pPr>
              <a:defRPr/>
            </a:pPr>
            <a:fld id="{AACA3127-7ECF-47E7-A587-63B187F3ED7E}" type="slidenum">
              <a:rPr lang="en-GB" altLang="es-MX"/>
              <a:pPr>
                <a:defRPr/>
              </a:pPr>
              <a:t>‹Nº›</a:t>
            </a:fld>
            <a:endParaRPr lang="en-GB" altLang="es-MX"/>
          </a:p>
        </p:txBody>
      </p:sp>
    </p:spTree>
    <p:extLst>
      <p:ext uri="{BB962C8B-B14F-4D97-AF65-F5344CB8AC3E}">
        <p14:creationId xmlns:p14="http://schemas.microsoft.com/office/powerpoint/2010/main" val="306764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6"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7" name="Rectangle 1030"/>
          <p:cNvSpPr>
            <a:spLocks noGrp="1" noChangeArrowheads="1"/>
          </p:cNvSpPr>
          <p:nvPr>
            <p:ph type="sldNum" sz="quarter" idx="12"/>
          </p:nvPr>
        </p:nvSpPr>
        <p:spPr>
          <a:ln/>
        </p:spPr>
        <p:txBody>
          <a:bodyPr/>
          <a:lstStyle>
            <a:lvl1pPr>
              <a:defRPr/>
            </a:lvl1pPr>
          </a:lstStyle>
          <a:p>
            <a:pPr>
              <a:defRPr/>
            </a:pPr>
            <a:fld id="{8AC2F723-D093-4B27-9305-DC14FCA3A949}" type="slidenum">
              <a:rPr lang="en-GB" altLang="es-MX"/>
              <a:pPr>
                <a:defRPr/>
              </a:pPr>
              <a:t>‹Nº›</a:t>
            </a:fld>
            <a:endParaRPr lang="en-GB" altLang="es-MX"/>
          </a:p>
        </p:txBody>
      </p:sp>
    </p:spTree>
    <p:extLst>
      <p:ext uri="{BB962C8B-B14F-4D97-AF65-F5344CB8AC3E}">
        <p14:creationId xmlns:p14="http://schemas.microsoft.com/office/powerpoint/2010/main" val="101446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028"/>
          <p:cNvSpPr>
            <a:spLocks noGrp="1" noChangeArrowheads="1"/>
          </p:cNvSpPr>
          <p:nvPr>
            <p:ph type="dt" sz="half" idx="10"/>
          </p:nvPr>
        </p:nvSpPr>
        <p:spPr>
          <a:ln/>
        </p:spPr>
        <p:txBody>
          <a:bodyPr/>
          <a:lstStyle>
            <a:lvl1pPr>
              <a:defRPr/>
            </a:lvl1pPr>
          </a:lstStyle>
          <a:p>
            <a:pPr>
              <a:defRPr/>
            </a:pPr>
            <a:endParaRPr lang="en-GB" altLang="es-MX"/>
          </a:p>
        </p:txBody>
      </p:sp>
      <p:sp>
        <p:nvSpPr>
          <p:cNvPr id="6" name="Rectangle 1029"/>
          <p:cNvSpPr>
            <a:spLocks noGrp="1" noChangeArrowheads="1"/>
          </p:cNvSpPr>
          <p:nvPr>
            <p:ph type="ftr" sz="quarter" idx="11"/>
          </p:nvPr>
        </p:nvSpPr>
        <p:spPr>
          <a:ln/>
        </p:spPr>
        <p:txBody>
          <a:bodyPr/>
          <a:lstStyle>
            <a:lvl1pPr>
              <a:defRPr/>
            </a:lvl1pPr>
          </a:lstStyle>
          <a:p>
            <a:pPr>
              <a:defRPr/>
            </a:pPr>
            <a:endParaRPr lang="en-GB" altLang="es-MX"/>
          </a:p>
        </p:txBody>
      </p:sp>
      <p:sp>
        <p:nvSpPr>
          <p:cNvPr id="7" name="Rectangle 1030"/>
          <p:cNvSpPr>
            <a:spLocks noGrp="1" noChangeArrowheads="1"/>
          </p:cNvSpPr>
          <p:nvPr>
            <p:ph type="sldNum" sz="quarter" idx="12"/>
          </p:nvPr>
        </p:nvSpPr>
        <p:spPr>
          <a:ln/>
        </p:spPr>
        <p:txBody>
          <a:bodyPr/>
          <a:lstStyle>
            <a:lvl1pPr>
              <a:defRPr/>
            </a:lvl1pPr>
          </a:lstStyle>
          <a:p>
            <a:pPr>
              <a:defRPr/>
            </a:pPr>
            <a:fld id="{C46DC033-3AB1-4577-8A80-D2183A877A1E}" type="slidenum">
              <a:rPr lang="en-GB" altLang="es-MX"/>
              <a:pPr>
                <a:defRPr/>
              </a:pPr>
              <a:t>‹Nº›</a:t>
            </a:fld>
            <a:endParaRPr lang="en-GB" altLang="es-MX"/>
          </a:p>
        </p:txBody>
      </p:sp>
    </p:spTree>
    <p:extLst>
      <p:ext uri="{BB962C8B-B14F-4D97-AF65-F5344CB8AC3E}">
        <p14:creationId xmlns:p14="http://schemas.microsoft.com/office/powerpoint/2010/main" val="115380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406400" y="152400"/>
            <a:ext cx="8204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s-MX" smtClean="0"/>
              <a:t>Click to edit Master title style</a:t>
            </a:r>
          </a:p>
        </p:txBody>
      </p:sp>
      <p:sp>
        <p:nvSpPr>
          <p:cNvPr id="1027" name="Rectangle 1027"/>
          <p:cNvSpPr>
            <a:spLocks noGrp="1" noChangeArrowheads="1"/>
          </p:cNvSpPr>
          <p:nvPr>
            <p:ph type="body" idx="1"/>
          </p:nvPr>
        </p:nvSpPr>
        <p:spPr bwMode="auto">
          <a:xfrm>
            <a:off x="457200" y="1371600"/>
            <a:ext cx="81788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s-MX" smtClean="0"/>
              <a:t>Click to edit Master text styles</a:t>
            </a:r>
          </a:p>
          <a:p>
            <a:pPr lvl="1"/>
            <a:r>
              <a:rPr lang="en-GB" altLang="es-MX" smtClean="0"/>
              <a:t>Second level</a:t>
            </a:r>
          </a:p>
          <a:p>
            <a:pPr lvl="2"/>
            <a:r>
              <a:rPr lang="en-GB" altLang="es-MX" smtClean="0"/>
              <a:t>Third level</a:t>
            </a:r>
          </a:p>
          <a:p>
            <a:pPr lvl="3"/>
            <a:r>
              <a:rPr lang="en-GB" altLang="es-MX" smtClean="0"/>
              <a:t>Fourth level</a:t>
            </a:r>
          </a:p>
          <a:p>
            <a:pPr lvl="4"/>
            <a:r>
              <a:rPr lang="en-GB" altLang="es-MX" smtClean="0"/>
              <a:t>Fifth level</a:t>
            </a:r>
          </a:p>
        </p:txBody>
      </p:sp>
      <p:sp>
        <p:nvSpPr>
          <p:cNvPr id="49156" name="Rectangle 1028"/>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GB" altLang="es-MX"/>
          </a:p>
        </p:txBody>
      </p:sp>
      <p:sp>
        <p:nvSpPr>
          <p:cNvPr id="49157" name="Rectangle 1029"/>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GB" altLang="es-MX"/>
          </a:p>
        </p:txBody>
      </p:sp>
      <p:sp>
        <p:nvSpPr>
          <p:cNvPr id="49158" name="Rectangle 1030"/>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5B100165-DE53-4C00-A398-1721DF3405A3}" type="slidenum">
              <a:rPr lang="en-GB" altLang="es-MX"/>
              <a:pPr>
                <a:defRPr/>
              </a:pPr>
              <a:t>‹Nº›</a:t>
            </a:fld>
            <a:endParaRPr lang="en-GB" altLang="es-MX"/>
          </a:p>
        </p:txBody>
      </p:sp>
      <p:sp>
        <p:nvSpPr>
          <p:cNvPr id="1031" name="Line 1031"/>
          <p:cNvSpPr>
            <a:spLocks noChangeShapeType="1"/>
          </p:cNvSpPr>
          <p:nvPr/>
        </p:nvSpPr>
        <p:spPr bwMode="auto">
          <a:xfrm>
            <a:off x="457200" y="12954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Tree>
  </p:cSld>
  <p:clrMap bg1="lt1" tx1="dk1" bg2="lt2" tx2="dk2" accent1="accent1" accent2="accent2" accent3="accent3" accent4="accent4" accent5="accent5" accent6="accent6" hlink="hlink" folHlink="folHlink"/>
  <p:sldLayoutIdLst>
    <p:sldLayoutId id="2147483730"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hdr="0" ft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0000FF"/>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0000FF"/>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0000FF"/>
        </a:buClr>
        <a:buChar char="–"/>
        <a:defRPr kumimoji="1">
          <a:solidFill>
            <a:schemeClr val="tx1"/>
          </a:solidFill>
          <a:latin typeface="+mn-lt"/>
        </a:defRPr>
      </a:lvl4pPr>
      <a:lvl5pPr marL="2057400" indent="-228600" algn="l" rtl="0" eaLnBrk="0" fontAlgn="base" hangingPunct="0">
        <a:spcBef>
          <a:spcPct val="20000"/>
        </a:spcBef>
        <a:spcAft>
          <a:spcPct val="0"/>
        </a:spcAft>
        <a:buClr>
          <a:srgbClr val="0000FF"/>
        </a:buClr>
        <a:buChar char="•"/>
        <a:defRPr kumimoji="1">
          <a:solidFill>
            <a:schemeClr val="tx1"/>
          </a:solidFill>
          <a:latin typeface="+mn-lt"/>
        </a:defRPr>
      </a:lvl5pPr>
      <a:lvl6pPr marL="2514600" indent="-228600" algn="l" rtl="0" eaLnBrk="0" fontAlgn="base" hangingPunct="0">
        <a:spcBef>
          <a:spcPct val="20000"/>
        </a:spcBef>
        <a:spcAft>
          <a:spcPct val="0"/>
        </a:spcAft>
        <a:buClr>
          <a:srgbClr val="0000FF"/>
        </a:buClr>
        <a:buChar char="•"/>
        <a:defRPr kumimoji="1">
          <a:solidFill>
            <a:schemeClr val="tx1"/>
          </a:solidFill>
          <a:latin typeface="+mn-lt"/>
        </a:defRPr>
      </a:lvl6pPr>
      <a:lvl7pPr marL="2971800" indent="-228600" algn="l" rtl="0" eaLnBrk="0" fontAlgn="base" hangingPunct="0">
        <a:spcBef>
          <a:spcPct val="20000"/>
        </a:spcBef>
        <a:spcAft>
          <a:spcPct val="0"/>
        </a:spcAft>
        <a:buClr>
          <a:srgbClr val="0000FF"/>
        </a:buClr>
        <a:buChar char="•"/>
        <a:defRPr kumimoji="1">
          <a:solidFill>
            <a:schemeClr val="tx1"/>
          </a:solidFill>
          <a:latin typeface="+mn-lt"/>
        </a:defRPr>
      </a:lvl7pPr>
      <a:lvl8pPr marL="3429000" indent="-228600" algn="l" rtl="0" eaLnBrk="0" fontAlgn="base" hangingPunct="0">
        <a:spcBef>
          <a:spcPct val="20000"/>
        </a:spcBef>
        <a:spcAft>
          <a:spcPct val="0"/>
        </a:spcAft>
        <a:buClr>
          <a:srgbClr val="0000FF"/>
        </a:buClr>
        <a:buChar char="•"/>
        <a:defRPr kumimoji="1">
          <a:solidFill>
            <a:schemeClr val="tx1"/>
          </a:solidFill>
          <a:latin typeface="+mn-lt"/>
        </a:defRPr>
      </a:lvl8pPr>
      <a:lvl9pPr marL="3886200" indent="-228600" algn="l" rtl="0" eaLnBrk="0" fontAlgn="base" hangingPunct="0">
        <a:spcBef>
          <a:spcPct val="20000"/>
        </a:spcBef>
        <a:spcAft>
          <a:spcPct val="0"/>
        </a:spcAft>
        <a:buClr>
          <a:srgbClr val="0000FF"/>
        </a:buClr>
        <a:buChar char="•"/>
        <a:defRPr kumimoji="1">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0.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7.png"/><Relationship Id="rId4" Type="http://schemas.openxmlformats.org/officeDocument/2006/relationships/image" Target="../media/image17.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Microsoft_Word_97_-_2003_Document1.doc"/></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18.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s-MX" altLang="es-MX" smtClean="0"/>
              <a:t>Ricardo Martínez</a:t>
            </a:r>
            <a:br>
              <a:rPr lang="es-MX" altLang="es-MX" smtClean="0"/>
            </a:br>
            <a:r>
              <a:rPr lang="es-MX" altLang="es-MX" smtClean="0"/>
              <a:t>Redes de computadoras</a:t>
            </a:r>
            <a:endParaRPr lang="en-US" altLang="es-MX" smtClean="0"/>
          </a:p>
        </p:txBody>
      </p:sp>
      <p:sp>
        <p:nvSpPr>
          <p:cNvPr id="3075" name="Rectangle 3"/>
          <p:cNvSpPr>
            <a:spLocks noGrp="1" noChangeArrowheads="1"/>
          </p:cNvSpPr>
          <p:nvPr>
            <p:ph type="subTitle" idx="1"/>
          </p:nvPr>
        </p:nvSpPr>
        <p:spPr/>
        <p:txBody>
          <a:bodyPr/>
          <a:lstStyle/>
          <a:p>
            <a:r>
              <a:rPr lang="es-MX" altLang="es-MX" smtClean="0"/>
              <a:t>Unidad temática 1</a:t>
            </a:r>
            <a:br>
              <a:rPr lang="es-MX" altLang="es-MX" smtClean="0"/>
            </a:br>
            <a:r>
              <a:rPr lang="es-MX" altLang="es-MX" smtClean="0"/>
              <a:t>Fundamentos de redes y transmisión de datos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MX" altLang="es-MX" smtClean="0"/>
              <a:t>Retransmisión de tramas </a:t>
            </a:r>
            <a:r>
              <a:rPr lang="en-US" altLang="es-MX" smtClean="0"/>
              <a:t>(Frame Relay)</a:t>
            </a:r>
          </a:p>
        </p:txBody>
      </p:sp>
      <p:sp>
        <p:nvSpPr>
          <p:cNvPr id="12291" name="Rectangle 3"/>
          <p:cNvSpPr>
            <a:spLocks noGrp="1" noChangeArrowheads="1"/>
          </p:cNvSpPr>
          <p:nvPr>
            <p:ph type="body" idx="1"/>
          </p:nvPr>
        </p:nvSpPr>
        <p:spPr/>
        <p:txBody>
          <a:bodyPr/>
          <a:lstStyle/>
          <a:p>
            <a:r>
              <a:rPr lang="es-MX" altLang="es-MX" smtClean="0"/>
              <a:t>Los sistemas de conmutación de paquetes consumen gran cantidad de recursos para compensar los errores</a:t>
            </a:r>
          </a:p>
          <a:p>
            <a:r>
              <a:rPr lang="es-MX" altLang="es-MX" smtClean="0"/>
              <a:t>Los sistemas modernos son más confiables</a:t>
            </a:r>
          </a:p>
          <a:p>
            <a:r>
              <a:rPr lang="es-MX" altLang="es-MX" smtClean="0"/>
              <a:t>Los errores pueden ser manejados en el sistema final</a:t>
            </a:r>
          </a:p>
          <a:p>
            <a:r>
              <a:rPr lang="es-MX" altLang="es-MX" smtClean="0"/>
              <a:t>Se eliminó la mayor parte de la información redundante</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10</a:t>
            </a:fld>
            <a:endParaRPr lang="en-GB" altLang="es-MX"/>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ED21B9E-8EFF-4244-8BCF-3485BE3C5742}" type="slidenum">
              <a:rPr lang="es-ES" altLang="es-MX" sz="1400" smtClean="0">
                <a:solidFill>
                  <a:schemeClr val="bg2"/>
                </a:solidFill>
                <a:latin typeface="Arial" charset="0"/>
              </a:rPr>
              <a:pPr/>
              <a:t>100</a:t>
            </a:fld>
            <a:endParaRPr lang="es-ES" altLang="es-MX" sz="1400" smtClean="0">
              <a:solidFill>
                <a:schemeClr val="bg2"/>
              </a:solidFill>
              <a:latin typeface="Arial" charset="0"/>
            </a:endParaRPr>
          </a:p>
        </p:txBody>
      </p:sp>
      <p:sp>
        <p:nvSpPr>
          <p:cNvPr id="107523" name="Rectangle 2"/>
          <p:cNvSpPr>
            <a:spLocks noChangeArrowheads="1"/>
          </p:cNvSpPr>
          <p:nvPr/>
        </p:nvSpPr>
        <p:spPr bwMode="auto">
          <a:xfrm>
            <a:off x="727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7524" name="Rectangle 3"/>
          <p:cNvSpPr>
            <a:spLocks noChangeArrowheads="1"/>
          </p:cNvSpPr>
          <p:nvPr/>
        </p:nvSpPr>
        <p:spPr bwMode="auto">
          <a:xfrm>
            <a:off x="3165475"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7525" name="Rectangle 4"/>
          <p:cNvSpPr>
            <a:spLocks noChangeArrowheads="1"/>
          </p:cNvSpPr>
          <p:nvPr/>
        </p:nvSpPr>
        <p:spPr bwMode="auto">
          <a:xfrm>
            <a:off x="727075"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4400">
                <a:solidFill>
                  <a:schemeClr val="tx2"/>
                </a:solidFill>
              </a:rPr>
              <a:t>Capa de </a:t>
            </a:r>
            <a:r>
              <a:rPr lang="es-ES" altLang="es-MX" sz="4400">
                <a:solidFill>
                  <a:schemeClr val="tx2"/>
                </a:solidFill>
              </a:rPr>
              <a:t>Presenta</a:t>
            </a:r>
            <a:r>
              <a:rPr lang="es-ES_tradnl" altLang="es-MX" sz="4400">
                <a:solidFill>
                  <a:schemeClr val="tx2"/>
                </a:solidFill>
              </a:rPr>
              <a:t>c</a:t>
            </a:r>
            <a:r>
              <a:rPr lang="es-ES" altLang="es-MX" sz="4400">
                <a:solidFill>
                  <a:schemeClr val="tx2"/>
                </a:solidFill>
              </a:rPr>
              <a:t>i</a:t>
            </a:r>
            <a:r>
              <a:rPr lang="es-ES_tradnl" altLang="es-MX" sz="4400">
                <a:solidFill>
                  <a:schemeClr val="tx2"/>
                </a:solidFill>
              </a:rPr>
              <a:t>ó</a:t>
            </a:r>
            <a:r>
              <a:rPr lang="es-ES" altLang="es-MX" sz="4400">
                <a:solidFill>
                  <a:schemeClr val="tx2"/>
                </a:solidFill>
              </a:rPr>
              <a:t>n</a:t>
            </a:r>
          </a:p>
        </p:txBody>
      </p:sp>
      <p:grpSp>
        <p:nvGrpSpPr>
          <p:cNvPr id="107526" name="Group 5"/>
          <p:cNvGrpSpPr>
            <a:grpSpLocks/>
          </p:cNvGrpSpPr>
          <p:nvPr/>
        </p:nvGrpSpPr>
        <p:grpSpPr bwMode="auto">
          <a:xfrm>
            <a:off x="636588" y="2247900"/>
            <a:ext cx="4206875" cy="3736975"/>
            <a:chOff x="375" y="1416"/>
            <a:chExt cx="2650" cy="2354"/>
          </a:xfrm>
        </p:grpSpPr>
        <p:grpSp>
          <p:nvGrpSpPr>
            <p:cNvPr id="107545" name="Group 6"/>
            <p:cNvGrpSpPr>
              <a:grpSpLocks/>
            </p:cNvGrpSpPr>
            <p:nvPr/>
          </p:nvGrpSpPr>
          <p:grpSpPr bwMode="auto">
            <a:xfrm>
              <a:off x="893" y="1416"/>
              <a:ext cx="1090" cy="1842"/>
              <a:chOff x="893" y="1416"/>
              <a:chExt cx="1090" cy="1842"/>
            </a:xfrm>
          </p:grpSpPr>
          <p:sp>
            <p:nvSpPr>
              <p:cNvPr id="107563" name="Freeform 7"/>
              <p:cNvSpPr>
                <a:spLocks/>
              </p:cNvSpPr>
              <p:nvPr/>
            </p:nvSpPr>
            <p:spPr bwMode="auto">
              <a:xfrm>
                <a:off x="893" y="1561"/>
                <a:ext cx="1024" cy="1283"/>
              </a:xfrm>
              <a:custGeom>
                <a:avLst/>
                <a:gdLst>
                  <a:gd name="T0" fmla="*/ 152 w 1024"/>
                  <a:gd name="T1" fmla="*/ 614 h 1283"/>
                  <a:gd name="T2" fmla="*/ 589 w 1024"/>
                  <a:gd name="T3" fmla="*/ 1126 h 1283"/>
                  <a:gd name="T4" fmla="*/ 858 w 1024"/>
                  <a:gd name="T5" fmla="*/ 667 h 1283"/>
                  <a:gd name="T6" fmla="*/ 418 w 1024"/>
                  <a:gd name="T7" fmla="*/ 165 h 1283"/>
                  <a:gd name="T8" fmla="*/ 399 w 1024"/>
                  <a:gd name="T9" fmla="*/ 72 h 1283"/>
                  <a:gd name="T10" fmla="*/ 436 w 1024"/>
                  <a:gd name="T11" fmla="*/ 114 h 1283"/>
                  <a:gd name="T12" fmla="*/ 481 w 1024"/>
                  <a:gd name="T13" fmla="*/ 130 h 1283"/>
                  <a:gd name="T14" fmla="*/ 536 w 1024"/>
                  <a:gd name="T15" fmla="*/ 165 h 1283"/>
                  <a:gd name="T16" fmla="*/ 589 w 1024"/>
                  <a:gd name="T17" fmla="*/ 181 h 1283"/>
                  <a:gd name="T18" fmla="*/ 634 w 1024"/>
                  <a:gd name="T19" fmla="*/ 215 h 1283"/>
                  <a:gd name="T20" fmla="*/ 683 w 1024"/>
                  <a:gd name="T21" fmla="*/ 247 h 1283"/>
                  <a:gd name="T22" fmla="*/ 740 w 1024"/>
                  <a:gd name="T23" fmla="*/ 254 h 1283"/>
                  <a:gd name="T24" fmla="*/ 784 w 1024"/>
                  <a:gd name="T25" fmla="*/ 289 h 1283"/>
                  <a:gd name="T26" fmla="*/ 829 w 1024"/>
                  <a:gd name="T27" fmla="*/ 312 h 1283"/>
                  <a:gd name="T28" fmla="*/ 877 w 1024"/>
                  <a:gd name="T29" fmla="*/ 358 h 1283"/>
                  <a:gd name="T30" fmla="*/ 921 w 1024"/>
                  <a:gd name="T31" fmla="*/ 374 h 1283"/>
                  <a:gd name="T32" fmla="*/ 956 w 1024"/>
                  <a:gd name="T33" fmla="*/ 407 h 1283"/>
                  <a:gd name="T34" fmla="*/ 1016 w 1024"/>
                  <a:gd name="T35" fmla="*/ 407 h 1283"/>
                  <a:gd name="T36" fmla="*/ 1004 w 1024"/>
                  <a:gd name="T37" fmla="*/ 466 h 1283"/>
                  <a:gd name="T38" fmla="*/ 1004 w 1024"/>
                  <a:gd name="T39" fmla="*/ 517 h 1283"/>
                  <a:gd name="T40" fmla="*/ 971 w 1024"/>
                  <a:gd name="T41" fmla="*/ 563 h 1283"/>
                  <a:gd name="T42" fmla="*/ 975 w 1024"/>
                  <a:gd name="T43" fmla="*/ 625 h 1283"/>
                  <a:gd name="T44" fmla="*/ 933 w 1024"/>
                  <a:gd name="T45" fmla="*/ 658 h 1283"/>
                  <a:gd name="T46" fmla="*/ 884 w 1024"/>
                  <a:gd name="T47" fmla="*/ 706 h 1283"/>
                  <a:gd name="T48" fmla="*/ 896 w 1024"/>
                  <a:gd name="T49" fmla="*/ 764 h 1283"/>
                  <a:gd name="T50" fmla="*/ 870 w 1024"/>
                  <a:gd name="T51" fmla="*/ 829 h 1283"/>
                  <a:gd name="T52" fmla="*/ 858 w 1024"/>
                  <a:gd name="T53" fmla="*/ 891 h 1283"/>
                  <a:gd name="T54" fmla="*/ 824 w 1024"/>
                  <a:gd name="T55" fmla="*/ 934 h 1283"/>
                  <a:gd name="T56" fmla="*/ 798 w 1024"/>
                  <a:gd name="T57" fmla="*/ 1018 h 1283"/>
                  <a:gd name="T58" fmla="*/ 791 w 1024"/>
                  <a:gd name="T59" fmla="*/ 1077 h 1283"/>
                  <a:gd name="T60" fmla="*/ 760 w 1024"/>
                  <a:gd name="T61" fmla="*/ 1126 h 1283"/>
                  <a:gd name="T62" fmla="*/ 765 w 1024"/>
                  <a:gd name="T63" fmla="*/ 1184 h 1283"/>
                  <a:gd name="T64" fmla="*/ 740 w 1024"/>
                  <a:gd name="T65" fmla="*/ 1241 h 1283"/>
                  <a:gd name="T66" fmla="*/ 687 w 1024"/>
                  <a:gd name="T67" fmla="*/ 1262 h 1283"/>
                  <a:gd name="T68" fmla="*/ 637 w 1024"/>
                  <a:gd name="T69" fmla="*/ 1282 h 1283"/>
                  <a:gd name="T70" fmla="*/ 592 w 1024"/>
                  <a:gd name="T71" fmla="*/ 1230 h 1283"/>
                  <a:gd name="T72" fmla="*/ 560 w 1024"/>
                  <a:gd name="T73" fmla="*/ 1179 h 1283"/>
                  <a:gd name="T74" fmla="*/ 510 w 1024"/>
                  <a:gd name="T75" fmla="*/ 1179 h 1283"/>
                  <a:gd name="T76" fmla="*/ 142 w 1024"/>
                  <a:gd name="T77" fmla="*/ 930 h 1283"/>
                  <a:gd name="T78" fmla="*/ 99 w 1024"/>
                  <a:gd name="T79" fmla="*/ 902 h 1283"/>
                  <a:gd name="T80" fmla="*/ 39 w 1024"/>
                  <a:gd name="T81" fmla="*/ 879 h 1283"/>
                  <a:gd name="T82" fmla="*/ 6 w 1024"/>
                  <a:gd name="T83" fmla="*/ 849 h 1283"/>
                  <a:gd name="T84" fmla="*/ 0 w 1024"/>
                  <a:gd name="T85" fmla="*/ 787 h 1283"/>
                  <a:gd name="T86" fmla="*/ 47 w 1024"/>
                  <a:gd name="T87" fmla="*/ 738 h 1283"/>
                  <a:gd name="T88" fmla="*/ 47 w 1024"/>
                  <a:gd name="T89" fmla="*/ 676 h 1283"/>
                  <a:gd name="T90" fmla="*/ 85 w 1024"/>
                  <a:gd name="T91" fmla="*/ 635 h 1283"/>
                  <a:gd name="T92" fmla="*/ 99 w 1024"/>
                  <a:gd name="T93" fmla="*/ 570 h 1283"/>
                  <a:gd name="T94" fmla="*/ 123 w 1024"/>
                  <a:gd name="T95" fmla="*/ 524 h 1283"/>
                  <a:gd name="T96" fmla="*/ 137 w 1024"/>
                  <a:gd name="T97" fmla="*/ 466 h 1283"/>
                  <a:gd name="T98" fmla="*/ 174 w 1024"/>
                  <a:gd name="T99" fmla="*/ 416 h 1283"/>
                  <a:gd name="T100" fmla="*/ 171 w 1024"/>
                  <a:gd name="T101" fmla="*/ 358 h 1283"/>
                  <a:gd name="T102" fmla="*/ 209 w 1024"/>
                  <a:gd name="T103" fmla="*/ 312 h 1283"/>
                  <a:gd name="T104" fmla="*/ 209 w 1024"/>
                  <a:gd name="T105" fmla="*/ 250 h 1283"/>
                  <a:gd name="T106" fmla="*/ 238 w 1024"/>
                  <a:gd name="T107" fmla="*/ 204 h 1283"/>
                  <a:gd name="T108" fmla="*/ 234 w 1024"/>
                  <a:gd name="T109" fmla="*/ 146 h 1283"/>
                  <a:gd name="T110" fmla="*/ 260 w 1024"/>
                  <a:gd name="T111" fmla="*/ 91 h 1283"/>
                  <a:gd name="T112" fmla="*/ 253 w 1024"/>
                  <a:gd name="T113" fmla="*/ 30 h 1283"/>
                  <a:gd name="T114" fmla="*/ 298 w 1024"/>
                  <a:gd name="T115" fmla="*/ 0 h 1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4"/>
                  <a:gd name="T175" fmla="*/ 0 h 1283"/>
                  <a:gd name="T176" fmla="*/ 1024 w 1024"/>
                  <a:gd name="T177" fmla="*/ 1283 h 1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4" h="1283">
                    <a:moveTo>
                      <a:pt x="317" y="35"/>
                    </a:moveTo>
                    <a:lnTo>
                      <a:pt x="279" y="211"/>
                    </a:lnTo>
                    <a:lnTo>
                      <a:pt x="243" y="349"/>
                    </a:lnTo>
                    <a:lnTo>
                      <a:pt x="193" y="501"/>
                    </a:lnTo>
                    <a:lnTo>
                      <a:pt x="152" y="614"/>
                    </a:lnTo>
                    <a:lnTo>
                      <a:pt x="107" y="720"/>
                    </a:lnTo>
                    <a:lnTo>
                      <a:pt x="82" y="787"/>
                    </a:lnTo>
                    <a:lnTo>
                      <a:pt x="279" y="921"/>
                    </a:lnTo>
                    <a:lnTo>
                      <a:pt x="447" y="1034"/>
                    </a:lnTo>
                    <a:lnTo>
                      <a:pt x="589" y="1126"/>
                    </a:lnTo>
                    <a:lnTo>
                      <a:pt x="671" y="1197"/>
                    </a:lnTo>
                    <a:lnTo>
                      <a:pt x="693" y="1191"/>
                    </a:lnTo>
                    <a:lnTo>
                      <a:pt x="724" y="1146"/>
                    </a:lnTo>
                    <a:lnTo>
                      <a:pt x="772" y="914"/>
                    </a:lnTo>
                    <a:lnTo>
                      <a:pt x="858" y="667"/>
                    </a:lnTo>
                    <a:lnTo>
                      <a:pt x="940" y="494"/>
                    </a:lnTo>
                    <a:lnTo>
                      <a:pt x="930" y="466"/>
                    </a:lnTo>
                    <a:lnTo>
                      <a:pt x="719" y="346"/>
                    </a:lnTo>
                    <a:lnTo>
                      <a:pt x="560" y="247"/>
                    </a:lnTo>
                    <a:lnTo>
                      <a:pt x="418" y="165"/>
                    </a:lnTo>
                    <a:lnTo>
                      <a:pt x="323" y="84"/>
                    </a:lnTo>
                    <a:lnTo>
                      <a:pt x="339" y="65"/>
                    </a:lnTo>
                    <a:lnTo>
                      <a:pt x="376" y="61"/>
                    </a:lnTo>
                    <a:lnTo>
                      <a:pt x="387" y="65"/>
                    </a:lnTo>
                    <a:lnTo>
                      <a:pt x="399" y="72"/>
                    </a:lnTo>
                    <a:lnTo>
                      <a:pt x="402" y="84"/>
                    </a:lnTo>
                    <a:lnTo>
                      <a:pt x="406" y="97"/>
                    </a:lnTo>
                    <a:lnTo>
                      <a:pt x="412" y="107"/>
                    </a:lnTo>
                    <a:lnTo>
                      <a:pt x="424" y="114"/>
                    </a:lnTo>
                    <a:lnTo>
                      <a:pt x="436" y="114"/>
                    </a:lnTo>
                    <a:lnTo>
                      <a:pt x="447" y="114"/>
                    </a:lnTo>
                    <a:lnTo>
                      <a:pt x="459" y="111"/>
                    </a:lnTo>
                    <a:lnTo>
                      <a:pt x="469" y="111"/>
                    </a:lnTo>
                    <a:lnTo>
                      <a:pt x="481" y="120"/>
                    </a:lnTo>
                    <a:lnTo>
                      <a:pt x="481" y="130"/>
                    </a:lnTo>
                    <a:lnTo>
                      <a:pt x="488" y="143"/>
                    </a:lnTo>
                    <a:lnTo>
                      <a:pt x="500" y="153"/>
                    </a:lnTo>
                    <a:lnTo>
                      <a:pt x="510" y="165"/>
                    </a:lnTo>
                    <a:lnTo>
                      <a:pt x="522" y="165"/>
                    </a:lnTo>
                    <a:lnTo>
                      <a:pt x="536" y="165"/>
                    </a:lnTo>
                    <a:lnTo>
                      <a:pt x="548" y="165"/>
                    </a:lnTo>
                    <a:lnTo>
                      <a:pt x="560" y="157"/>
                    </a:lnTo>
                    <a:lnTo>
                      <a:pt x="570" y="162"/>
                    </a:lnTo>
                    <a:lnTo>
                      <a:pt x="582" y="169"/>
                    </a:lnTo>
                    <a:lnTo>
                      <a:pt x="589" y="181"/>
                    </a:lnTo>
                    <a:lnTo>
                      <a:pt x="596" y="192"/>
                    </a:lnTo>
                    <a:lnTo>
                      <a:pt x="599" y="204"/>
                    </a:lnTo>
                    <a:lnTo>
                      <a:pt x="611" y="215"/>
                    </a:lnTo>
                    <a:lnTo>
                      <a:pt x="623" y="215"/>
                    </a:lnTo>
                    <a:lnTo>
                      <a:pt x="634" y="215"/>
                    </a:lnTo>
                    <a:lnTo>
                      <a:pt x="646" y="211"/>
                    </a:lnTo>
                    <a:lnTo>
                      <a:pt x="656" y="211"/>
                    </a:lnTo>
                    <a:lnTo>
                      <a:pt x="668" y="218"/>
                    </a:lnTo>
                    <a:lnTo>
                      <a:pt x="680" y="234"/>
                    </a:lnTo>
                    <a:lnTo>
                      <a:pt x="683" y="247"/>
                    </a:lnTo>
                    <a:lnTo>
                      <a:pt x="690" y="257"/>
                    </a:lnTo>
                    <a:lnTo>
                      <a:pt x="705" y="266"/>
                    </a:lnTo>
                    <a:lnTo>
                      <a:pt x="716" y="266"/>
                    </a:lnTo>
                    <a:lnTo>
                      <a:pt x="728" y="254"/>
                    </a:lnTo>
                    <a:lnTo>
                      <a:pt x="740" y="254"/>
                    </a:lnTo>
                    <a:lnTo>
                      <a:pt x="750" y="254"/>
                    </a:lnTo>
                    <a:lnTo>
                      <a:pt x="760" y="254"/>
                    </a:lnTo>
                    <a:lnTo>
                      <a:pt x="772" y="266"/>
                    </a:lnTo>
                    <a:lnTo>
                      <a:pt x="779" y="277"/>
                    </a:lnTo>
                    <a:lnTo>
                      <a:pt x="784" y="289"/>
                    </a:lnTo>
                    <a:lnTo>
                      <a:pt x="791" y="300"/>
                    </a:lnTo>
                    <a:lnTo>
                      <a:pt x="795" y="312"/>
                    </a:lnTo>
                    <a:lnTo>
                      <a:pt x="807" y="316"/>
                    </a:lnTo>
                    <a:lnTo>
                      <a:pt x="817" y="316"/>
                    </a:lnTo>
                    <a:lnTo>
                      <a:pt x="829" y="312"/>
                    </a:lnTo>
                    <a:lnTo>
                      <a:pt x="836" y="323"/>
                    </a:lnTo>
                    <a:lnTo>
                      <a:pt x="848" y="331"/>
                    </a:lnTo>
                    <a:lnTo>
                      <a:pt x="855" y="346"/>
                    </a:lnTo>
                    <a:lnTo>
                      <a:pt x="863" y="358"/>
                    </a:lnTo>
                    <a:lnTo>
                      <a:pt x="877" y="358"/>
                    </a:lnTo>
                    <a:lnTo>
                      <a:pt x="889" y="358"/>
                    </a:lnTo>
                    <a:lnTo>
                      <a:pt x="899" y="349"/>
                    </a:lnTo>
                    <a:lnTo>
                      <a:pt x="911" y="349"/>
                    </a:lnTo>
                    <a:lnTo>
                      <a:pt x="921" y="358"/>
                    </a:lnTo>
                    <a:lnTo>
                      <a:pt x="921" y="374"/>
                    </a:lnTo>
                    <a:lnTo>
                      <a:pt x="921" y="384"/>
                    </a:lnTo>
                    <a:lnTo>
                      <a:pt x="927" y="397"/>
                    </a:lnTo>
                    <a:lnTo>
                      <a:pt x="933" y="407"/>
                    </a:lnTo>
                    <a:lnTo>
                      <a:pt x="944" y="407"/>
                    </a:lnTo>
                    <a:lnTo>
                      <a:pt x="956" y="407"/>
                    </a:lnTo>
                    <a:lnTo>
                      <a:pt x="968" y="404"/>
                    </a:lnTo>
                    <a:lnTo>
                      <a:pt x="978" y="400"/>
                    </a:lnTo>
                    <a:lnTo>
                      <a:pt x="990" y="400"/>
                    </a:lnTo>
                    <a:lnTo>
                      <a:pt x="1004" y="400"/>
                    </a:lnTo>
                    <a:lnTo>
                      <a:pt x="1016" y="407"/>
                    </a:lnTo>
                    <a:lnTo>
                      <a:pt x="1023" y="420"/>
                    </a:lnTo>
                    <a:lnTo>
                      <a:pt x="1023" y="432"/>
                    </a:lnTo>
                    <a:lnTo>
                      <a:pt x="1023" y="443"/>
                    </a:lnTo>
                    <a:lnTo>
                      <a:pt x="1019" y="455"/>
                    </a:lnTo>
                    <a:lnTo>
                      <a:pt x="1004" y="466"/>
                    </a:lnTo>
                    <a:lnTo>
                      <a:pt x="993" y="469"/>
                    </a:lnTo>
                    <a:lnTo>
                      <a:pt x="985" y="482"/>
                    </a:lnTo>
                    <a:lnTo>
                      <a:pt x="990" y="494"/>
                    </a:lnTo>
                    <a:lnTo>
                      <a:pt x="997" y="505"/>
                    </a:lnTo>
                    <a:lnTo>
                      <a:pt x="1004" y="517"/>
                    </a:lnTo>
                    <a:lnTo>
                      <a:pt x="1004" y="527"/>
                    </a:lnTo>
                    <a:lnTo>
                      <a:pt x="1004" y="540"/>
                    </a:lnTo>
                    <a:lnTo>
                      <a:pt x="993" y="547"/>
                    </a:lnTo>
                    <a:lnTo>
                      <a:pt x="981" y="556"/>
                    </a:lnTo>
                    <a:lnTo>
                      <a:pt x="971" y="563"/>
                    </a:lnTo>
                    <a:lnTo>
                      <a:pt x="959" y="570"/>
                    </a:lnTo>
                    <a:lnTo>
                      <a:pt x="956" y="586"/>
                    </a:lnTo>
                    <a:lnTo>
                      <a:pt x="964" y="596"/>
                    </a:lnTo>
                    <a:lnTo>
                      <a:pt x="971" y="614"/>
                    </a:lnTo>
                    <a:lnTo>
                      <a:pt x="975" y="625"/>
                    </a:lnTo>
                    <a:lnTo>
                      <a:pt x="975" y="641"/>
                    </a:lnTo>
                    <a:lnTo>
                      <a:pt x="968" y="651"/>
                    </a:lnTo>
                    <a:lnTo>
                      <a:pt x="956" y="651"/>
                    </a:lnTo>
                    <a:lnTo>
                      <a:pt x="944" y="655"/>
                    </a:lnTo>
                    <a:lnTo>
                      <a:pt x="933" y="658"/>
                    </a:lnTo>
                    <a:lnTo>
                      <a:pt x="921" y="667"/>
                    </a:lnTo>
                    <a:lnTo>
                      <a:pt x="899" y="671"/>
                    </a:lnTo>
                    <a:lnTo>
                      <a:pt x="884" y="683"/>
                    </a:lnTo>
                    <a:lnTo>
                      <a:pt x="880" y="693"/>
                    </a:lnTo>
                    <a:lnTo>
                      <a:pt x="884" y="706"/>
                    </a:lnTo>
                    <a:lnTo>
                      <a:pt x="889" y="716"/>
                    </a:lnTo>
                    <a:lnTo>
                      <a:pt x="892" y="729"/>
                    </a:lnTo>
                    <a:lnTo>
                      <a:pt x="899" y="741"/>
                    </a:lnTo>
                    <a:lnTo>
                      <a:pt x="899" y="752"/>
                    </a:lnTo>
                    <a:lnTo>
                      <a:pt x="896" y="764"/>
                    </a:lnTo>
                    <a:lnTo>
                      <a:pt x="880" y="778"/>
                    </a:lnTo>
                    <a:lnTo>
                      <a:pt x="873" y="791"/>
                    </a:lnTo>
                    <a:lnTo>
                      <a:pt x="867" y="803"/>
                    </a:lnTo>
                    <a:lnTo>
                      <a:pt x="867" y="814"/>
                    </a:lnTo>
                    <a:lnTo>
                      <a:pt x="870" y="829"/>
                    </a:lnTo>
                    <a:lnTo>
                      <a:pt x="873" y="844"/>
                    </a:lnTo>
                    <a:lnTo>
                      <a:pt x="877" y="856"/>
                    </a:lnTo>
                    <a:lnTo>
                      <a:pt x="877" y="868"/>
                    </a:lnTo>
                    <a:lnTo>
                      <a:pt x="870" y="882"/>
                    </a:lnTo>
                    <a:lnTo>
                      <a:pt x="858" y="891"/>
                    </a:lnTo>
                    <a:lnTo>
                      <a:pt x="844" y="898"/>
                    </a:lnTo>
                    <a:lnTo>
                      <a:pt x="813" y="905"/>
                    </a:lnTo>
                    <a:lnTo>
                      <a:pt x="803" y="911"/>
                    </a:lnTo>
                    <a:lnTo>
                      <a:pt x="813" y="921"/>
                    </a:lnTo>
                    <a:lnTo>
                      <a:pt x="824" y="934"/>
                    </a:lnTo>
                    <a:lnTo>
                      <a:pt x="839" y="950"/>
                    </a:lnTo>
                    <a:lnTo>
                      <a:pt x="848" y="964"/>
                    </a:lnTo>
                    <a:lnTo>
                      <a:pt x="848" y="980"/>
                    </a:lnTo>
                    <a:lnTo>
                      <a:pt x="820" y="995"/>
                    </a:lnTo>
                    <a:lnTo>
                      <a:pt x="798" y="1018"/>
                    </a:lnTo>
                    <a:lnTo>
                      <a:pt x="788" y="1025"/>
                    </a:lnTo>
                    <a:lnTo>
                      <a:pt x="779" y="1038"/>
                    </a:lnTo>
                    <a:lnTo>
                      <a:pt x="776" y="1048"/>
                    </a:lnTo>
                    <a:lnTo>
                      <a:pt x="784" y="1061"/>
                    </a:lnTo>
                    <a:lnTo>
                      <a:pt x="791" y="1077"/>
                    </a:lnTo>
                    <a:lnTo>
                      <a:pt x="795" y="1091"/>
                    </a:lnTo>
                    <a:lnTo>
                      <a:pt x="795" y="1103"/>
                    </a:lnTo>
                    <a:lnTo>
                      <a:pt x="784" y="1114"/>
                    </a:lnTo>
                    <a:lnTo>
                      <a:pt x="772" y="1117"/>
                    </a:lnTo>
                    <a:lnTo>
                      <a:pt x="760" y="1126"/>
                    </a:lnTo>
                    <a:lnTo>
                      <a:pt x="753" y="1138"/>
                    </a:lnTo>
                    <a:lnTo>
                      <a:pt x="757" y="1149"/>
                    </a:lnTo>
                    <a:lnTo>
                      <a:pt x="760" y="1161"/>
                    </a:lnTo>
                    <a:lnTo>
                      <a:pt x="765" y="1172"/>
                    </a:lnTo>
                    <a:lnTo>
                      <a:pt x="765" y="1184"/>
                    </a:lnTo>
                    <a:lnTo>
                      <a:pt x="765" y="1200"/>
                    </a:lnTo>
                    <a:lnTo>
                      <a:pt x="765" y="1214"/>
                    </a:lnTo>
                    <a:lnTo>
                      <a:pt x="757" y="1227"/>
                    </a:lnTo>
                    <a:lnTo>
                      <a:pt x="750" y="1237"/>
                    </a:lnTo>
                    <a:lnTo>
                      <a:pt x="740" y="1241"/>
                    </a:lnTo>
                    <a:lnTo>
                      <a:pt x="728" y="1237"/>
                    </a:lnTo>
                    <a:lnTo>
                      <a:pt x="716" y="1237"/>
                    </a:lnTo>
                    <a:lnTo>
                      <a:pt x="705" y="1237"/>
                    </a:lnTo>
                    <a:lnTo>
                      <a:pt x="693" y="1246"/>
                    </a:lnTo>
                    <a:lnTo>
                      <a:pt x="687" y="1262"/>
                    </a:lnTo>
                    <a:lnTo>
                      <a:pt x="683" y="1276"/>
                    </a:lnTo>
                    <a:lnTo>
                      <a:pt x="671" y="1282"/>
                    </a:lnTo>
                    <a:lnTo>
                      <a:pt x="659" y="1282"/>
                    </a:lnTo>
                    <a:lnTo>
                      <a:pt x="649" y="1282"/>
                    </a:lnTo>
                    <a:lnTo>
                      <a:pt x="637" y="1282"/>
                    </a:lnTo>
                    <a:lnTo>
                      <a:pt x="627" y="1276"/>
                    </a:lnTo>
                    <a:lnTo>
                      <a:pt x="623" y="1266"/>
                    </a:lnTo>
                    <a:lnTo>
                      <a:pt x="608" y="1259"/>
                    </a:lnTo>
                    <a:lnTo>
                      <a:pt x="596" y="1246"/>
                    </a:lnTo>
                    <a:lnTo>
                      <a:pt x="592" y="1230"/>
                    </a:lnTo>
                    <a:lnTo>
                      <a:pt x="592" y="1220"/>
                    </a:lnTo>
                    <a:lnTo>
                      <a:pt x="589" y="1207"/>
                    </a:lnTo>
                    <a:lnTo>
                      <a:pt x="586" y="1197"/>
                    </a:lnTo>
                    <a:lnTo>
                      <a:pt x="570" y="1184"/>
                    </a:lnTo>
                    <a:lnTo>
                      <a:pt x="560" y="1179"/>
                    </a:lnTo>
                    <a:lnTo>
                      <a:pt x="548" y="1188"/>
                    </a:lnTo>
                    <a:lnTo>
                      <a:pt x="541" y="1200"/>
                    </a:lnTo>
                    <a:lnTo>
                      <a:pt x="529" y="1200"/>
                    </a:lnTo>
                    <a:lnTo>
                      <a:pt x="519" y="1191"/>
                    </a:lnTo>
                    <a:lnTo>
                      <a:pt x="510" y="1179"/>
                    </a:lnTo>
                    <a:lnTo>
                      <a:pt x="510" y="1168"/>
                    </a:lnTo>
                    <a:lnTo>
                      <a:pt x="515" y="1158"/>
                    </a:lnTo>
                    <a:lnTo>
                      <a:pt x="515" y="1146"/>
                    </a:lnTo>
                    <a:lnTo>
                      <a:pt x="159" y="902"/>
                    </a:lnTo>
                    <a:lnTo>
                      <a:pt x="142" y="930"/>
                    </a:lnTo>
                    <a:lnTo>
                      <a:pt x="130" y="934"/>
                    </a:lnTo>
                    <a:lnTo>
                      <a:pt x="118" y="934"/>
                    </a:lnTo>
                    <a:lnTo>
                      <a:pt x="114" y="921"/>
                    </a:lnTo>
                    <a:lnTo>
                      <a:pt x="111" y="911"/>
                    </a:lnTo>
                    <a:lnTo>
                      <a:pt x="99" y="902"/>
                    </a:lnTo>
                    <a:lnTo>
                      <a:pt x="85" y="895"/>
                    </a:lnTo>
                    <a:lnTo>
                      <a:pt x="73" y="895"/>
                    </a:lnTo>
                    <a:lnTo>
                      <a:pt x="63" y="895"/>
                    </a:lnTo>
                    <a:lnTo>
                      <a:pt x="51" y="891"/>
                    </a:lnTo>
                    <a:lnTo>
                      <a:pt x="39" y="879"/>
                    </a:lnTo>
                    <a:lnTo>
                      <a:pt x="44" y="868"/>
                    </a:lnTo>
                    <a:lnTo>
                      <a:pt x="44" y="856"/>
                    </a:lnTo>
                    <a:lnTo>
                      <a:pt x="29" y="849"/>
                    </a:lnTo>
                    <a:lnTo>
                      <a:pt x="18" y="849"/>
                    </a:lnTo>
                    <a:lnTo>
                      <a:pt x="6" y="849"/>
                    </a:lnTo>
                    <a:lnTo>
                      <a:pt x="0" y="837"/>
                    </a:lnTo>
                    <a:lnTo>
                      <a:pt x="0" y="826"/>
                    </a:lnTo>
                    <a:lnTo>
                      <a:pt x="0" y="814"/>
                    </a:lnTo>
                    <a:lnTo>
                      <a:pt x="0" y="803"/>
                    </a:lnTo>
                    <a:lnTo>
                      <a:pt x="0" y="787"/>
                    </a:lnTo>
                    <a:lnTo>
                      <a:pt x="3" y="775"/>
                    </a:lnTo>
                    <a:lnTo>
                      <a:pt x="13" y="764"/>
                    </a:lnTo>
                    <a:lnTo>
                      <a:pt x="29" y="755"/>
                    </a:lnTo>
                    <a:lnTo>
                      <a:pt x="39" y="748"/>
                    </a:lnTo>
                    <a:lnTo>
                      <a:pt x="47" y="738"/>
                    </a:lnTo>
                    <a:lnTo>
                      <a:pt x="47" y="725"/>
                    </a:lnTo>
                    <a:lnTo>
                      <a:pt x="47" y="713"/>
                    </a:lnTo>
                    <a:lnTo>
                      <a:pt x="39" y="702"/>
                    </a:lnTo>
                    <a:lnTo>
                      <a:pt x="39" y="686"/>
                    </a:lnTo>
                    <a:lnTo>
                      <a:pt x="47" y="676"/>
                    </a:lnTo>
                    <a:lnTo>
                      <a:pt x="58" y="667"/>
                    </a:lnTo>
                    <a:lnTo>
                      <a:pt x="70" y="663"/>
                    </a:lnTo>
                    <a:lnTo>
                      <a:pt x="82" y="658"/>
                    </a:lnTo>
                    <a:lnTo>
                      <a:pt x="85" y="648"/>
                    </a:lnTo>
                    <a:lnTo>
                      <a:pt x="85" y="635"/>
                    </a:lnTo>
                    <a:lnTo>
                      <a:pt x="82" y="625"/>
                    </a:lnTo>
                    <a:lnTo>
                      <a:pt x="85" y="614"/>
                    </a:lnTo>
                    <a:lnTo>
                      <a:pt x="85" y="589"/>
                    </a:lnTo>
                    <a:lnTo>
                      <a:pt x="89" y="573"/>
                    </a:lnTo>
                    <a:lnTo>
                      <a:pt x="99" y="570"/>
                    </a:lnTo>
                    <a:lnTo>
                      <a:pt x="111" y="566"/>
                    </a:lnTo>
                    <a:lnTo>
                      <a:pt x="123" y="559"/>
                    </a:lnTo>
                    <a:lnTo>
                      <a:pt x="126" y="547"/>
                    </a:lnTo>
                    <a:lnTo>
                      <a:pt x="126" y="535"/>
                    </a:lnTo>
                    <a:lnTo>
                      <a:pt x="123" y="524"/>
                    </a:lnTo>
                    <a:lnTo>
                      <a:pt x="114" y="512"/>
                    </a:lnTo>
                    <a:lnTo>
                      <a:pt x="114" y="497"/>
                    </a:lnTo>
                    <a:lnTo>
                      <a:pt x="114" y="485"/>
                    </a:lnTo>
                    <a:lnTo>
                      <a:pt x="126" y="473"/>
                    </a:lnTo>
                    <a:lnTo>
                      <a:pt x="137" y="466"/>
                    </a:lnTo>
                    <a:lnTo>
                      <a:pt x="152" y="455"/>
                    </a:lnTo>
                    <a:lnTo>
                      <a:pt x="162" y="450"/>
                    </a:lnTo>
                    <a:lnTo>
                      <a:pt x="174" y="439"/>
                    </a:lnTo>
                    <a:lnTo>
                      <a:pt x="178" y="429"/>
                    </a:lnTo>
                    <a:lnTo>
                      <a:pt x="174" y="416"/>
                    </a:lnTo>
                    <a:lnTo>
                      <a:pt x="171" y="404"/>
                    </a:lnTo>
                    <a:lnTo>
                      <a:pt x="171" y="393"/>
                    </a:lnTo>
                    <a:lnTo>
                      <a:pt x="167" y="381"/>
                    </a:lnTo>
                    <a:lnTo>
                      <a:pt x="167" y="370"/>
                    </a:lnTo>
                    <a:lnTo>
                      <a:pt x="171" y="358"/>
                    </a:lnTo>
                    <a:lnTo>
                      <a:pt x="171" y="346"/>
                    </a:lnTo>
                    <a:lnTo>
                      <a:pt x="186" y="335"/>
                    </a:lnTo>
                    <a:lnTo>
                      <a:pt x="197" y="328"/>
                    </a:lnTo>
                    <a:lnTo>
                      <a:pt x="209" y="323"/>
                    </a:lnTo>
                    <a:lnTo>
                      <a:pt x="209" y="312"/>
                    </a:lnTo>
                    <a:lnTo>
                      <a:pt x="209" y="300"/>
                    </a:lnTo>
                    <a:lnTo>
                      <a:pt x="209" y="289"/>
                    </a:lnTo>
                    <a:lnTo>
                      <a:pt x="209" y="277"/>
                    </a:lnTo>
                    <a:lnTo>
                      <a:pt x="205" y="261"/>
                    </a:lnTo>
                    <a:lnTo>
                      <a:pt x="209" y="250"/>
                    </a:lnTo>
                    <a:lnTo>
                      <a:pt x="215" y="238"/>
                    </a:lnTo>
                    <a:lnTo>
                      <a:pt x="226" y="231"/>
                    </a:lnTo>
                    <a:lnTo>
                      <a:pt x="238" y="227"/>
                    </a:lnTo>
                    <a:lnTo>
                      <a:pt x="238" y="215"/>
                    </a:lnTo>
                    <a:lnTo>
                      <a:pt x="238" y="204"/>
                    </a:lnTo>
                    <a:lnTo>
                      <a:pt x="234" y="192"/>
                    </a:lnTo>
                    <a:lnTo>
                      <a:pt x="231" y="181"/>
                    </a:lnTo>
                    <a:lnTo>
                      <a:pt x="231" y="169"/>
                    </a:lnTo>
                    <a:lnTo>
                      <a:pt x="231" y="157"/>
                    </a:lnTo>
                    <a:lnTo>
                      <a:pt x="234" y="146"/>
                    </a:lnTo>
                    <a:lnTo>
                      <a:pt x="246" y="137"/>
                    </a:lnTo>
                    <a:lnTo>
                      <a:pt x="257" y="127"/>
                    </a:lnTo>
                    <a:lnTo>
                      <a:pt x="269" y="120"/>
                    </a:lnTo>
                    <a:lnTo>
                      <a:pt x="260" y="104"/>
                    </a:lnTo>
                    <a:lnTo>
                      <a:pt x="260" y="91"/>
                    </a:lnTo>
                    <a:lnTo>
                      <a:pt x="260" y="81"/>
                    </a:lnTo>
                    <a:lnTo>
                      <a:pt x="257" y="68"/>
                    </a:lnTo>
                    <a:lnTo>
                      <a:pt x="250" y="58"/>
                    </a:lnTo>
                    <a:lnTo>
                      <a:pt x="250" y="42"/>
                    </a:lnTo>
                    <a:lnTo>
                      <a:pt x="253" y="30"/>
                    </a:lnTo>
                    <a:lnTo>
                      <a:pt x="257" y="19"/>
                    </a:lnTo>
                    <a:lnTo>
                      <a:pt x="263" y="7"/>
                    </a:lnTo>
                    <a:lnTo>
                      <a:pt x="275" y="3"/>
                    </a:lnTo>
                    <a:lnTo>
                      <a:pt x="286" y="0"/>
                    </a:lnTo>
                    <a:lnTo>
                      <a:pt x="298" y="0"/>
                    </a:lnTo>
                    <a:lnTo>
                      <a:pt x="310" y="7"/>
                    </a:lnTo>
                    <a:lnTo>
                      <a:pt x="320" y="14"/>
                    </a:lnTo>
                    <a:lnTo>
                      <a:pt x="317" y="35"/>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64" name="Freeform 8"/>
              <p:cNvSpPr>
                <a:spLocks/>
              </p:cNvSpPr>
              <p:nvPr/>
            </p:nvSpPr>
            <p:spPr bwMode="auto">
              <a:xfrm>
                <a:off x="1042" y="1743"/>
                <a:ext cx="707" cy="911"/>
              </a:xfrm>
              <a:custGeom>
                <a:avLst/>
                <a:gdLst>
                  <a:gd name="T0" fmla="*/ 190 w 707"/>
                  <a:gd name="T1" fmla="*/ 0 h 911"/>
                  <a:gd name="T2" fmla="*/ 138 w 707"/>
                  <a:gd name="T3" fmla="*/ 192 h 911"/>
                  <a:gd name="T4" fmla="*/ 97 w 707"/>
                  <a:gd name="T5" fmla="*/ 323 h 911"/>
                  <a:gd name="T6" fmla="*/ 44 w 707"/>
                  <a:gd name="T7" fmla="*/ 466 h 911"/>
                  <a:gd name="T8" fmla="*/ 0 w 707"/>
                  <a:gd name="T9" fmla="*/ 583 h 911"/>
                  <a:gd name="T10" fmla="*/ 11 w 707"/>
                  <a:gd name="T11" fmla="*/ 593 h 911"/>
                  <a:gd name="T12" fmla="*/ 152 w 707"/>
                  <a:gd name="T13" fmla="*/ 690 h 911"/>
                  <a:gd name="T14" fmla="*/ 332 w 707"/>
                  <a:gd name="T15" fmla="*/ 802 h 911"/>
                  <a:gd name="T16" fmla="*/ 484 w 707"/>
                  <a:gd name="T17" fmla="*/ 895 h 911"/>
                  <a:gd name="T18" fmla="*/ 510 w 707"/>
                  <a:gd name="T19" fmla="*/ 910 h 911"/>
                  <a:gd name="T20" fmla="*/ 522 w 707"/>
                  <a:gd name="T21" fmla="*/ 902 h 911"/>
                  <a:gd name="T22" fmla="*/ 579 w 707"/>
                  <a:gd name="T23" fmla="*/ 682 h 911"/>
                  <a:gd name="T24" fmla="*/ 649 w 707"/>
                  <a:gd name="T25" fmla="*/ 473 h 911"/>
                  <a:gd name="T26" fmla="*/ 706 w 707"/>
                  <a:gd name="T27" fmla="*/ 323 h 911"/>
                  <a:gd name="T28" fmla="*/ 706 w 707"/>
                  <a:gd name="T29" fmla="*/ 303 h 911"/>
                  <a:gd name="T30" fmla="*/ 474 w 707"/>
                  <a:gd name="T31" fmla="*/ 169 h 911"/>
                  <a:gd name="T32" fmla="*/ 313 w 707"/>
                  <a:gd name="T33" fmla="*/ 68 h 911"/>
                  <a:gd name="T34" fmla="*/ 212 w 707"/>
                  <a:gd name="T35" fmla="*/ 10 h 911"/>
                  <a:gd name="T36" fmla="*/ 205 w 707"/>
                  <a:gd name="T37" fmla="*/ 35 h 911"/>
                  <a:gd name="T38" fmla="*/ 354 w 707"/>
                  <a:gd name="T39" fmla="*/ 123 h 911"/>
                  <a:gd name="T40" fmla="*/ 560 w 707"/>
                  <a:gd name="T41" fmla="*/ 247 h 911"/>
                  <a:gd name="T42" fmla="*/ 683 w 707"/>
                  <a:gd name="T43" fmla="*/ 319 h 911"/>
                  <a:gd name="T44" fmla="*/ 627 w 707"/>
                  <a:gd name="T45" fmla="*/ 466 h 911"/>
                  <a:gd name="T46" fmla="*/ 560 w 707"/>
                  <a:gd name="T47" fmla="*/ 652 h 911"/>
                  <a:gd name="T48" fmla="*/ 527 w 707"/>
                  <a:gd name="T49" fmla="*/ 763 h 911"/>
                  <a:gd name="T50" fmla="*/ 503 w 707"/>
                  <a:gd name="T51" fmla="*/ 867 h 911"/>
                  <a:gd name="T52" fmla="*/ 284 w 707"/>
                  <a:gd name="T53" fmla="*/ 740 h 911"/>
                  <a:gd name="T54" fmla="*/ 97 w 707"/>
                  <a:gd name="T55" fmla="*/ 621 h 911"/>
                  <a:gd name="T56" fmla="*/ 37 w 707"/>
                  <a:gd name="T57" fmla="*/ 574 h 911"/>
                  <a:gd name="T58" fmla="*/ 85 w 707"/>
                  <a:gd name="T59" fmla="*/ 443 h 911"/>
                  <a:gd name="T60" fmla="*/ 138 w 707"/>
                  <a:gd name="T61" fmla="*/ 296 h 911"/>
                  <a:gd name="T62" fmla="*/ 179 w 707"/>
                  <a:gd name="T63" fmla="*/ 157 h 911"/>
                  <a:gd name="T64" fmla="*/ 209 w 707"/>
                  <a:gd name="T65" fmla="*/ 38 h 911"/>
                  <a:gd name="T66" fmla="*/ 212 w 707"/>
                  <a:gd name="T67" fmla="*/ 14 h 911"/>
                  <a:gd name="T68" fmla="*/ 190 w 707"/>
                  <a:gd name="T69" fmla="*/ 0 h 9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07"/>
                  <a:gd name="T106" fmla="*/ 0 h 911"/>
                  <a:gd name="T107" fmla="*/ 707 w 707"/>
                  <a:gd name="T108" fmla="*/ 911 h 9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07" h="911">
                    <a:moveTo>
                      <a:pt x="190" y="0"/>
                    </a:moveTo>
                    <a:lnTo>
                      <a:pt x="138" y="192"/>
                    </a:lnTo>
                    <a:lnTo>
                      <a:pt x="97" y="323"/>
                    </a:lnTo>
                    <a:lnTo>
                      <a:pt x="44" y="466"/>
                    </a:lnTo>
                    <a:lnTo>
                      <a:pt x="0" y="583"/>
                    </a:lnTo>
                    <a:lnTo>
                      <a:pt x="11" y="593"/>
                    </a:lnTo>
                    <a:lnTo>
                      <a:pt x="152" y="690"/>
                    </a:lnTo>
                    <a:lnTo>
                      <a:pt x="332" y="802"/>
                    </a:lnTo>
                    <a:lnTo>
                      <a:pt x="484" y="895"/>
                    </a:lnTo>
                    <a:lnTo>
                      <a:pt x="510" y="910"/>
                    </a:lnTo>
                    <a:lnTo>
                      <a:pt x="522" y="902"/>
                    </a:lnTo>
                    <a:lnTo>
                      <a:pt x="579" y="682"/>
                    </a:lnTo>
                    <a:lnTo>
                      <a:pt x="649" y="473"/>
                    </a:lnTo>
                    <a:lnTo>
                      <a:pt x="706" y="323"/>
                    </a:lnTo>
                    <a:lnTo>
                      <a:pt x="706" y="303"/>
                    </a:lnTo>
                    <a:lnTo>
                      <a:pt x="474" y="169"/>
                    </a:lnTo>
                    <a:lnTo>
                      <a:pt x="313" y="68"/>
                    </a:lnTo>
                    <a:lnTo>
                      <a:pt x="212" y="10"/>
                    </a:lnTo>
                    <a:lnTo>
                      <a:pt x="205" y="35"/>
                    </a:lnTo>
                    <a:lnTo>
                      <a:pt x="354" y="123"/>
                    </a:lnTo>
                    <a:lnTo>
                      <a:pt x="560" y="247"/>
                    </a:lnTo>
                    <a:lnTo>
                      <a:pt x="683" y="319"/>
                    </a:lnTo>
                    <a:lnTo>
                      <a:pt x="627" y="466"/>
                    </a:lnTo>
                    <a:lnTo>
                      <a:pt x="560" y="652"/>
                    </a:lnTo>
                    <a:lnTo>
                      <a:pt x="527" y="763"/>
                    </a:lnTo>
                    <a:lnTo>
                      <a:pt x="503" y="867"/>
                    </a:lnTo>
                    <a:lnTo>
                      <a:pt x="284" y="740"/>
                    </a:lnTo>
                    <a:lnTo>
                      <a:pt x="97" y="621"/>
                    </a:lnTo>
                    <a:lnTo>
                      <a:pt x="37" y="574"/>
                    </a:lnTo>
                    <a:lnTo>
                      <a:pt x="85" y="443"/>
                    </a:lnTo>
                    <a:lnTo>
                      <a:pt x="138" y="296"/>
                    </a:lnTo>
                    <a:lnTo>
                      <a:pt x="179" y="157"/>
                    </a:lnTo>
                    <a:lnTo>
                      <a:pt x="209" y="38"/>
                    </a:lnTo>
                    <a:lnTo>
                      <a:pt x="212" y="14"/>
                    </a:lnTo>
                    <a:lnTo>
                      <a:pt x="190"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65" name="Freeform 9"/>
              <p:cNvSpPr>
                <a:spLocks/>
              </p:cNvSpPr>
              <p:nvPr/>
            </p:nvSpPr>
            <p:spPr bwMode="auto">
              <a:xfrm>
                <a:off x="1013" y="2506"/>
                <a:ext cx="387" cy="289"/>
              </a:xfrm>
              <a:custGeom>
                <a:avLst/>
                <a:gdLst>
                  <a:gd name="T0" fmla="*/ 10 w 387"/>
                  <a:gd name="T1" fmla="*/ 0 h 289"/>
                  <a:gd name="T2" fmla="*/ 0 w 387"/>
                  <a:gd name="T3" fmla="*/ 35 h 289"/>
                  <a:gd name="T4" fmla="*/ 368 w 387"/>
                  <a:gd name="T5" fmla="*/ 288 h 289"/>
                  <a:gd name="T6" fmla="*/ 386 w 387"/>
                  <a:gd name="T7" fmla="*/ 247 h 289"/>
                  <a:gd name="T8" fmla="*/ 355 w 387"/>
                  <a:gd name="T9" fmla="*/ 247 h 289"/>
                  <a:gd name="T10" fmla="*/ 29 w 387"/>
                  <a:gd name="T11" fmla="*/ 28 h 289"/>
                  <a:gd name="T12" fmla="*/ 10 w 387"/>
                  <a:gd name="T13" fmla="*/ 0 h 289"/>
                  <a:gd name="T14" fmla="*/ 0 60000 65536"/>
                  <a:gd name="T15" fmla="*/ 0 60000 65536"/>
                  <a:gd name="T16" fmla="*/ 0 60000 65536"/>
                  <a:gd name="T17" fmla="*/ 0 60000 65536"/>
                  <a:gd name="T18" fmla="*/ 0 60000 65536"/>
                  <a:gd name="T19" fmla="*/ 0 60000 65536"/>
                  <a:gd name="T20" fmla="*/ 0 60000 65536"/>
                  <a:gd name="T21" fmla="*/ 0 w 387"/>
                  <a:gd name="T22" fmla="*/ 0 h 289"/>
                  <a:gd name="T23" fmla="*/ 387 w 387"/>
                  <a:gd name="T24" fmla="*/ 289 h 2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7" h="289">
                    <a:moveTo>
                      <a:pt x="10" y="0"/>
                    </a:moveTo>
                    <a:lnTo>
                      <a:pt x="0" y="35"/>
                    </a:lnTo>
                    <a:lnTo>
                      <a:pt x="368" y="288"/>
                    </a:lnTo>
                    <a:lnTo>
                      <a:pt x="386" y="247"/>
                    </a:lnTo>
                    <a:lnTo>
                      <a:pt x="355" y="247"/>
                    </a:lnTo>
                    <a:lnTo>
                      <a:pt x="29" y="28"/>
                    </a:lnTo>
                    <a:lnTo>
                      <a:pt x="10"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66" name="Freeform 10"/>
              <p:cNvSpPr>
                <a:spLocks/>
              </p:cNvSpPr>
              <p:nvPr/>
            </p:nvSpPr>
            <p:spPr bwMode="auto">
              <a:xfrm>
                <a:off x="975" y="2638"/>
                <a:ext cx="258" cy="457"/>
              </a:xfrm>
              <a:custGeom>
                <a:avLst/>
                <a:gdLst>
                  <a:gd name="T0" fmla="*/ 178 w 258"/>
                  <a:gd name="T1" fmla="*/ 0 h 457"/>
                  <a:gd name="T2" fmla="*/ 0 w 258"/>
                  <a:gd name="T3" fmla="*/ 404 h 457"/>
                  <a:gd name="T4" fmla="*/ 32 w 258"/>
                  <a:gd name="T5" fmla="*/ 450 h 457"/>
                  <a:gd name="T6" fmla="*/ 92 w 258"/>
                  <a:gd name="T7" fmla="*/ 456 h 457"/>
                  <a:gd name="T8" fmla="*/ 257 w 258"/>
                  <a:gd name="T9" fmla="*/ 40 h 457"/>
                  <a:gd name="T10" fmla="*/ 238 w 258"/>
                  <a:gd name="T11" fmla="*/ 26 h 457"/>
                  <a:gd name="T12" fmla="*/ 77 w 258"/>
                  <a:gd name="T13" fmla="*/ 424 h 457"/>
                  <a:gd name="T14" fmla="*/ 54 w 258"/>
                  <a:gd name="T15" fmla="*/ 424 h 457"/>
                  <a:gd name="T16" fmla="*/ 41 w 258"/>
                  <a:gd name="T17" fmla="*/ 424 h 457"/>
                  <a:gd name="T18" fmla="*/ 20 w 258"/>
                  <a:gd name="T19" fmla="*/ 401 h 457"/>
                  <a:gd name="T20" fmla="*/ 197 w 258"/>
                  <a:gd name="T21" fmla="*/ 10 h 457"/>
                  <a:gd name="T22" fmla="*/ 178 w 258"/>
                  <a:gd name="T23" fmla="*/ 0 h 4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457"/>
                  <a:gd name="T38" fmla="*/ 258 w 258"/>
                  <a:gd name="T39" fmla="*/ 457 h 4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457">
                    <a:moveTo>
                      <a:pt x="178" y="0"/>
                    </a:moveTo>
                    <a:lnTo>
                      <a:pt x="0" y="404"/>
                    </a:lnTo>
                    <a:lnTo>
                      <a:pt x="32" y="450"/>
                    </a:lnTo>
                    <a:lnTo>
                      <a:pt x="92" y="456"/>
                    </a:lnTo>
                    <a:lnTo>
                      <a:pt x="257" y="40"/>
                    </a:lnTo>
                    <a:lnTo>
                      <a:pt x="238" y="26"/>
                    </a:lnTo>
                    <a:lnTo>
                      <a:pt x="77" y="424"/>
                    </a:lnTo>
                    <a:lnTo>
                      <a:pt x="54" y="424"/>
                    </a:lnTo>
                    <a:lnTo>
                      <a:pt x="41" y="424"/>
                    </a:lnTo>
                    <a:lnTo>
                      <a:pt x="20" y="401"/>
                    </a:lnTo>
                    <a:lnTo>
                      <a:pt x="197" y="10"/>
                    </a:lnTo>
                    <a:lnTo>
                      <a:pt x="178"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67" name="Freeform 11"/>
              <p:cNvSpPr>
                <a:spLocks/>
              </p:cNvSpPr>
              <p:nvPr/>
            </p:nvSpPr>
            <p:spPr bwMode="auto">
              <a:xfrm>
                <a:off x="1337" y="2732"/>
                <a:ext cx="153" cy="526"/>
              </a:xfrm>
              <a:custGeom>
                <a:avLst/>
                <a:gdLst>
                  <a:gd name="T0" fmla="*/ 78 w 153"/>
                  <a:gd name="T1" fmla="*/ 17 h 526"/>
                  <a:gd name="T2" fmla="*/ 0 w 153"/>
                  <a:gd name="T3" fmla="*/ 486 h 526"/>
                  <a:gd name="T4" fmla="*/ 22 w 153"/>
                  <a:gd name="T5" fmla="*/ 521 h 526"/>
                  <a:gd name="T6" fmla="*/ 71 w 153"/>
                  <a:gd name="T7" fmla="*/ 525 h 526"/>
                  <a:gd name="T8" fmla="*/ 107 w 153"/>
                  <a:gd name="T9" fmla="*/ 512 h 526"/>
                  <a:gd name="T10" fmla="*/ 152 w 153"/>
                  <a:gd name="T11" fmla="*/ 38 h 526"/>
                  <a:gd name="T12" fmla="*/ 138 w 153"/>
                  <a:gd name="T13" fmla="*/ 10 h 526"/>
                  <a:gd name="T14" fmla="*/ 88 w 153"/>
                  <a:gd name="T15" fmla="*/ 493 h 526"/>
                  <a:gd name="T16" fmla="*/ 63 w 153"/>
                  <a:gd name="T17" fmla="*/ 502 h 526"/>
                  <a:gd name="T18" fmla="*/ 29 w 153"/>
                  <a:gd name="T19" fmla="*/ 493 h 526"/>
                  <a:gd name="T20" fmla="*/ 104 w 153"/>
                  <a:gd name="T21" fmla="*/ 0 h 526"/>
                  <a:gd name="T22" fmla="*/ 78 w 153"/>
                  <a:gd name="T23" fmla="*/ 17 h 5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3"/>
                  <a:gd name="T37" fmla="*/ 0 h 526"/>
                  <a:gd name="T38" fmla="*/ 153 w 153"/>
                  <a:gd name="T39" fmla="*/ 526 h 5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3" h="526">
                    <a:moveTo>
                      <a:pt x="78" y="17"/>
                    </a:moveTo>
                    <a:lnTo>
                      <a:pt x="0" y="486"/>
                    </a:lnTo>
                    <a:lnTo>
                      <a:pt x="22" y="521"/>
                    </a:lnTo>
                    <a:lnTo>
                      <a:pt x="71" y="525"/>
                    </a:lnTo>
                    <a:lnTo>
                      <a:pt x="107" y="512"/>
                    </a:lnTo>
                    <a:lnTo>
                      <a:pt x="152" y="38"/>
                    </a:lnTo>
                    <a:lnTo>
                      <a:pt x="138" y="10"/>
                    </a:lnTo>
                    <a:lnTo>
                      <a:pt x="88" y="493"/>
                    </a:lnTo>
                    <a:lnTo>
                      <a:pt x="63" y="502"/>
                    </a:lnTo>
                    <a:lnTo>
                      <a:pt x="29" y="493"/>
                    </a:lnTo>
                    <a:lnTo>
                      <a:pt x="104" y="0"/>
                    </a:lnTo>
                    <a:lnTo>
                      <a:pt x="78" y="17"/>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68" name="Freeform 12"/>
              <p:cNvSpPr>
                <a:spLocks/>
              </p:cNvSpPr>
              <p:nvPr/>
            </p:nvSpPr>
            <p:spPr bwMode="auto">
              <a:xfrm>
                <a:off x="1498" y="1416"/>
                <a:ext cx="315" cy="554"/>
              </a:xfrm>
              <a:custGeom>
                <a:avLst/>
                <a:gdLst>
                  <a:gd name="T0" fmla="*/ 202 w 315"/>
                  <a:gd name="T1" fmla="*/ 0 h 554"/>
                  <a:gd name="T2" fmla="*/ 0 w 315"/>
                  <a:gd name="T3" fmla="*/ 376 h 554"/>
                  <a:gd name="T4" fmla="*/ 44 w 315"/>
                  <a:gd name="T5" fmla="*/ 395 h 554"/>
                  <a:gd name="T6" fmla="*/ 181 w 315"/>
                  <a:gd name="T7" fmla="*/ 90 h 554"/>
                  <a:gd name="T8" fmla="*/ 142 w 315"/>
                  <a:gd name="T9" fmla="*/ 441 h 554"/>
                  <a:gd name="T10" fmla="*/ 187 w 315"/>
                  <a:gd name="T11" fmla="*/ 464 h 554"/>
                  <a:gd name="T12" fmla="*/ 209 w 315"/>
                  <a:gd name="T13" fmla="*/ 125 h 554"/>
                  <a:gd name="T14" fmla="*/ 272 w 315"/>
                  <a:gd name="T15" fmla="*/ 535 h 554"/>
                  <a:gd name="T16" fmla="*/ 314 w 315"/>
                  <a:gd name="T17" fmla="*/ 553 h 554"/>
                  <a:gd name="T18" fmla="*/ 228 w 315"/>
                  <a:gd name="T19" fmla="*/ 12 h 554"/>
                  <a:gd name="T20" fmla="*/ 202 w 315"/>
                  <a:gd name="T21" fmla="*/ 0 h 5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554"/>
                  <a:gd name="T35" fmla="*/ 315 w 315"/>
                  <a:gd name="T36" fmla="*/ 554 h 5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554">
                    <a:moveTo>
                      <a:pt x="202" y="0"/>
                    </a:moveTo>
                    <a:lnTo>
                      <a:pt x="0" y="376"/>
                    </a:lnTo>
                    <a:lnTo>
                      <a:pt x="44" y="395"/>
                    </a:lnTo>
                    <a:lnTo>
                      <a:pt x="181" y="90"/>
                    </a:lnTo>
                    <a:lnTo>
                      <a:pt x="142" y="441"/>
                    </a:lnTo>
                    <a:lnTo>
                      <a:pt x="187" y="464"/>
                    </a:lnTo>
                    <a:lnTo>
                      <a:pt x="209" y="125"/>
                    </a:lnTo>
                    <a:lnTo>
                      <a:pt x="272" y="535"/>
                    </a:lnTo>
                    <a:lnTo>
                      <a:pt x="314" y="553"/>
                    </a:lnTo>
                    <a:lnTo>
                      <a:pt x="228" y="12"/>
                    </a:lnTo>
                    <a:lnTo>
                      <a:pt x="202"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69" name="Freeform 13"/>
              <p:cNvSpPr>
                <a:spLocks/>
              </p:cNvSpPr>
              <p:nvPr/>
            </p:nvSpPr>
            <p:spPr bwMode="auto">
              <a:xfrm>
                <a:off x="1802" y="2183"/>
                <a:ext cx="181" cy="757"/>
              </a:xfrm>
              <a:custGeom>
                <a:avLst/>
                <a:gdLst>
                  <a:gd name="T0" fmla="*/ 54 w 181"/>
                  <a:gd name="T1" fmla="*/ 7 h 757"/>
                  <a:gd name="T2" fmla="*/ 99 w 181"/>
                  <a:gd name="T3" fmla="*/ 404 h 757"/>
                  <a:gd name="T4" fmla="*/ 180 w 181"/>
                  <a:gd name="T5" fmla="*/ 699 h 757"/>
                  <a:gd name="T6" fmla="*/ 174 w 181"/>
                  <a:gd name="T7" fmla="*/ 734 h 757"/>
                  <a:gd name="T8" fmla="*/ 145 w 181"/>
                  <a:gd name="T9" fmla="*/ 756 h 757"/>
                  <a:gd name="T10" fmla="*/ 99 w 181"/>
                  <a:gd name="T11" fmla="*/ 756 h 757"/>
                  <a:gd name="T12" fmla="*/ 36 w 181"/>
                  <a:gd name="T13" fmla="*/ 413 h 757"/>
                  <a:gd name="T14" fmla="*/ 10 w 181"/>
                  <a:gd name="T15" fmla="*/ 166 h 757"/>
                  <a:gd name="T16" fmla="*/ 0 w 181"/>
                  <a:gd name="T17" fmla="*/ 26 h 757"/>
                  <a:gd name="T18" fmla="*/ 18 w 181"/>
                  <a:gd name="T19" fmla="*/ 14 h 757"/>
                  <a:gd name="T20" fmla="*/ 29 w 181"/>
                  <a:gd name="T21" fmla="*/ 196 h 757"/>
                  <a:gd name="T22" fmla="*/ 54 w 181"/>
                  <a:gd name="T23" fmla="*/ 416 h 757"/>
                  <a:gd name="T24" fmla="*/ 108 w 181"/>
                  <a:gd name="T25" fmla="*/ 676 h 757"/>
                  <a:gd name="T26" fmla="*/ 120 w 181"/>
                  <a:gd name="T27" fmla="*/ 729 h 757"/>
                  <a:gd name="T28" fmla="*/ 142 w 181"/>
                  <a:gd name="T29" fmla="*/ 729 h 757"/>
                  <a:gd name="T30" fmla="*/ 159 w 181"/>
                  <a:gd name="T31" fmla="*/ 706 h 757"/>
                  <a:gd name="T32" fmla="*/ 77 w 181"/>
                  <a:gd name="T33" fmla="*/ 400 h 757"/>
                  <a:gd name="T34" fmla="*/ 60 w 181"/>
                  <a:gd name="T35" fmla="*/ 208 h 757"/>
                  <a:gd name="T36" fmla="*/ 32 w 181"/>
                  <a:gd name="T37" fmla="*/ 0 h 757"/>
                  <a:gd name="T38" fmla="*/ 54 w 181"/>
                  <a:gd name="T39" fmla="*/ 7 h 7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1"/>
                  <a:gd name="T61" fmla="*/ 0 h 757"/>
                  <a:gd name="T62" fmla="*/ 181 w 181"/>
                  <a:gd name="T63" fmla="*/ 757 h 7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1" h="757">
                    <a:moveTo>
                      <a:pt x="54" y="7"/>
                    </a:moveTo>
                    <a:lnTo>
                      <a:pt x="99" y="404"/>
                    </a:lnTo>
                    <a:lnTo>
                      <a:pt x="180" y="699"/>
                    </a:lnTo>
                    <a:lnTo>
                      <a:pt x="174" y="734"/>
                    </a:lnTo>
                    <a:lnTo>
                      <a:pt x="145" y="756"/>
                    </a:lnTo>
                    <a:lnTo>
                      <a:pt x="99" y="756"/>
                    </a:lnTo>
                    <a:lnTo>
                      <a:pt x="36" y="413"/>
                    </a:lnTo>
                    <a:lnTo>
                      <a:pt x="10" y="166"/>
                    </a:lnTo>
                    <a:lnTo>
                      <a:pt x="0" y="26"/>
                    </a:lnTo>
                    <a:lnTo>
                      <a:pt x="18" y="14"/>
                    </a:lnTo>
                    <a:lnTo>
                      <a:pt x="29" y="196"/>
                    </a:lnTo>
                    <a:lnTo>
                      <a:pt x="54" y="416"/>
                    </a:lnTo>
                    <a:lnTo>
                      <a:pt x="108" y="676"/>
                    </a:lnTo>
                    <a:lnTo>
                      <a:pt x="120" y="729"/>
                    </a:lnTo>
                    <a:lnTo>
                      <a:pt x="142" y="729"/>
                    </a:lnTo>
                    <a:lnTo>
                      <a:pt x="159" y="706"/>
                    </a:lnTo>
                    <a:lnTo>
                      <a:pt x="77" y="400"/>
                    </a:lnTo>
                    <a:lnTo>
                      <a:pt x="60" y="208"/>
                    </a:lnTo>
                    <a:lnTo>
                      <a:pt x="32" y="0"/>
                    </a:lnTo>
                    <a:lnTo>
                      <a:pt x="54" y="7"/>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107546" name="Group 14"/>
            <p:cNvGrpSpPr>
              <a:grpSpLocks/>
            </p:cNvGrpSpPr>
            <p:nvPr/>
          </p:nvGrpSpPr>
          <p:grpSpPr bwMode="auto">
            <a:xfrm>
              <a:off x="1716" y="2912"/>
              <a:ext cx="1309" cy="858"/>
              <a:chOff x="1716" y="2912"/>
              <a:chExt cx="1309" cy="858"/>
            </a:xfrm>
          </p:grpSpPr>
          <p:grpSp>
            <p:nvGrpSpPr>
              <p:cNvPr id="107554" name="Group 15"/>
              <p:cNvGrpSpPr>
                <a:grpSpLocks/>
              </p:cNvGrpSpPr>
              <p:nvPr/>
            </p:nvGrpSpPr>
            <p:grpSpPr bwMode="auto">
              <a:xfrm>
                <a:off x="2047" y="2912"/>
                <a:ext cx="817" cy="347"/>
                <a:chOff x="2047" y="2912"/>
                <a:chExt cx="817" cy="347"/>
              </a:xfrm>
            </p:grpSpPr>
            <p:sp>
              <p:nvSpPr>
                <p:cNvPr id="107561" name="Freeform 16"/>
                <p:cNvSpPr>
                  <a:spLocks/>
                </p:cNvSpPr>
                <p:nvPr/>
              </p:nvSpPr>
              <p:spPr bwMode="auto">
                <a:xfrm>
                  <a:off x="2047" y="2912"/>
                  <a:ext cx="817" cy="347"/>
                </a:xfrm>
                <a:custGeom>
                  <a:avLst/>
                  <a:gdLst>
                    <a:gd name="T0" fmla="*/ 701 w 817"/>
                    <a:gd name="T1" fmla="*/ 97 h 347"/>
                    <a:gd name="T2" fmla="*/ 636 w 817"/>
                    <a:gd name="T3" fmla="*/ 65 h 347"/>
                    <a:gd name="T4" fmla="*/ 528 w 817"/>
                    <a:gd name="T5" fmla="*/ 45 h 347"/>
                    <a:gd name="T6" fmla="*/ 390 w 817"/>
                    <a:gd name="T7" fmla="*/ 31 h 347"/>
                    <a:gd name="T8" fmla="*/ 401 w 817"/>
                    <a:gd name="T9" fmla="*/ 15 h 347"/>
                    <a:gd name="T10" fmla="*/ 502 w 817"/>
                    <a:gd name="T11" fmla="*/ 22 h 347"/>
                    <a:gd name="T12" fmla="*/ 618 w 817"/>
                    <a:gd name="T13" fmla="*/ 35 h 347"/>
                    <a:gd name="T14" fmla="*/ 730 w 817"/>
                    <a:gd name="T15" fmla="*/ 58 h 347"/>
                    <a:gd name="T16" fmla="*/ 816 w 817"/>
                    <a:gd name="T17" fmla="*/ 100 h 347"/>
                    <a:gd name="T18" fmla="*/ 805 w 817"/>
                    <a:gd name="T19" fmla="*/ 120 h 347"/>
                    <a:gd name="T20" fmla="*/ 711 w 817"/>
                    <a:gd name="T21" fmla="*/ 142 h 347"/>
                    <a:gd name="T22" fmla="*/ 654 w 817"/>
                    <a:gd name="T23" fmla="*/ 178 h 347"/>
                    <a:gd name="T24" fmla="*/ 594 w 817"/>
                    <a:gd name="T25" fmla="*/ 240 h 347"/>
                    <a:gd name="T26" fmla="*/ 524 w 817"/>
                    <a:gd name="T27" fmla="*/ 319 h 347"/>
                    <a:gd name="T28" fmla="*/ 493 w 817"/>
                    <a:gd name="T29" fmla="*/ 335 h 347"/>
                    <a:gd name="T30" fmla="*/ 449 w 817"/>
                    <a:gd name="T31" fmla="*/ 346 h 347"/>
                    <a:gd name="T32" fmla="*/ 378 w 817"/>
                    <a:gd name="T33" fmla="*/ 312 h 347"/>
                    <a:gd name="T34" fmla="*/ 334 w 817"/>
                    <a:gd name="T35" fmla="*/ 282 h 347"/>
                    <a:gd name="T36" fmla="*/ 288 w 817"/>
                    <a:gd name="T37" fmla="*/ 266 h 347"/>
                    <a:gd name="T38" fmla="*/ 147 w 817"/>
                    <a:gd name="T39" fmla="*/ 270 h 347"/>
                    <a:gd name="T40" fmla="*/ 12 w 817"/>
                    <a:gd name="T41" fmla="*/ 270 h 347"/>
                    <a:gd name="T42" fmla="*/ 0 w 817"/>
                    <a:gd name="T43" fmla="*/ 254 h 347"/>
                    <a:gd name="T44" fmla="*/ 37 w 817"/>
                    <a:gd name="T45" fmla="*/ 192 h 347"/>
                    <a:gd name="T46" fmla="*/ 126 w 817"/>
                    <a:gd name="T47" fmla="*/ 130 h 347"/>
                    <a:gd name="T48" fmla="*/ 233 w 817"/>
                    <a:gd name="T49" fmla="*/ 77 h 347"/>
                    <a:gd name="T50" fmla="*/ 293 w 817"/>
                    <a:gd name="T51" fmla="*/ 45 h 347"/>
                    <a:gd name="T52" fmla="*/ 341 w 817"/>
                    <a:gd name="T53" fmla="*/ 0 h 347"/>
                    <a:gd name="T54" fmla="*/ 363 w 817"/>
                    <a:gd name="T55" fmla="*/ 0 h 347"/>
                    <a:gd name="T56" fmla="*/ 378 w 817"/>
                    <a:gd name="T57" fmla="*/ 22 h 347"/>
                    <a:gd name="T58" fmla="*/ 281 w 817"/>
                    <a:gd name="T59" fmla="*/ 77 h 347"/>
                    <a:gd name="T60" fmla="*/ 166 w 817"/>
                    <a:gd name="T61" fmla="*/ 134 h 347"/>
                    <a:gd name="T62" fmla="*/ 82 w 817"/>
                    <a:gd name="T63" fmla="*/ 188 h 347"/>
                    <a:gd name="T64" fmla="*/ 53 w 817"/>
                    <a:gd name="T65" fmla="*/ 231 h 347"/>
                    <a:gd name="T66" fmla="*/ 53 w 817"/>
                    <a:gd name="T67" fmla="*/ 247 h 347"/>
                    <a:gd name="T68" fmla="*/ 106 w 817"/>
                    <a:gd name="T69" fmla="*/ 247 h 347"/>
                    <a:gd name="T70" fmla="*/ 246 w 817"/>
                    <a:gd name="T71" fmla="*/ 234 h 347"/>
                    <a:gd name="T72" fmla="*/ 325 w 817"/>
                    <a:gd name="T73" fmla="*/ 243 h 347"/>
                    <a:gd name="T74" fmla="*/ 397 w 817"/>
                    <a:gd name="T75" fmla="*/ 266 h 347"/>
                    <a:gd name="T76" fmla="*/ 438 w 817"/>
                    <a:gd name="T77" fmla="*/ 300 h 347"/>
                    <a:gd name="T78" fmla="*/ 457 w 817"/>
                    <a:gd name="T79" fmla="*/ 308 h 347"/>
                    <a:gd name="T80" fmla="*/ 486 w 817"/>
                    <a:gd name="T81" fmla="*/ 300 h 347"/>
                    <a:gd name="T82" fmla="*/ 555 w 817"/>
                    <a:gd name="T83" fmla="*/ 240 h 347"/>
                    <a:gd name="T84" fmla="*/ 610 w 817"/>
                    <a:gd name="T85" fmla="*/ 165 h 347"/>
                    <a:gd name="T86" fmla="*/ 654 w 817"/>
                    <a:gd name="T87" fmla="*/ 134 h 347"/>
                    <a:gd name="T88" fmla="*/ 701 w 817"/>
                    <a:gd name="T89" fmla="*/ 97 h 3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17"/>
                    <a:gd name="T136" fmla="*/ 0 h 347"/>
                    <a:gd name="T137" fmla="*/ 817 w 817"/>
                    <a:gd name="T138" fmla="*/ 347 h 34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17" h="347">
                      <a:moveTo>
                        <a:pt x="701" y="97"/>
                      </a:moveTo>
                      <a:lnTo>
                        <a:pt x="636" y="65"/>
                      </a:lnTo>
                      <a:lnTo>
                        <a:pt x="528" y="45"/>
                      </a:lnTo>
                      <a:lnTo>
                        <a:pt x="390" y="31"/>
                      </a:lnTo>
                      <a:lnTo>
                        <a:pt x="401" y="15"/>
                      </a:lnTo>
                      <a:lnTo>
                        <a:pt x="502" y="22"/>
                      </a:lnTo>
                      <a:lnTo>
                        <a:pt x="618" y="35"/>
                      </a:lnTo>
                      <a:lnTo>
                        <a:pt x="730" y="58"/>
                      </a:lnTo>
                      <a:lnTo>
                        <a:pt x="816" y="100"/>
                      </a:lnTo>
                      <a:lnTo>
                        <a:pt x="805" y="120"/>
                      </a:lnTo>
                      <a:lnTo>
                        <a:pt x="711" y="142"/>
                      </a:lnTo>
                      <a:lnTo>
                        <a:pt x="654" y="178"/>
                      </a:lnTo>
                      <a:lnTo>
                        <a:pt x="594" y="240"/>
                      </a:lnTo>
                      <a:lnTo>
                        <a:pt x="524" y="319"/>
                      </a:lnTo>
                      <a:lnTo>
                        <a:pt x="493" y="335"/>
                      </a:lnTo>
                      <a:lnTo>
                        <a:pt x="449" y="346"/>
                      </a:lnTo>
                      <a:lnTo>
                        <a:pt x="378" y="312"/>
                      </a:lnTo>
                      <a:lnTo>
                        <a:pt x="334" y="282"/>
                      </a:lnTo>
                      <a:lnTo>
                        <a:pt x="288" y="266"/>
                      </a:lnTo>
                      <a:lnTo>
                        <a:pt x="147" y="270"/>
                      </a:lnTo>
                      <a:lnTo>
                        <a:pt x="12" y="270"/>
                      </a:lnTo>
                      <a:lnTo>
                        <a:pt x="0" y="254"/>
                      </a:lnTo>
                      <a:lnTo>
                        <a:pt x="37" y="192"/>
                      </a:lnTo>
                      <a:lnTo>
                        <a:pt x="126" y="130"/>
                      </a:lnTo>
                      <a:lnTo>
                        <a:pt x="233" y="77"/>
                      </a:lnTo>
                      <a:lnTo>
                        <a:pt x="293" y="45"/>
                      </a:lnTo>
                      <a:lnTo>
                        <a:pt x="341" y="0"/>
                      </a:lnTo>
                      <a:lnTo>
                        <a:pt x="363" y="0"/>
                      </a:lnTo>
                      <a:lnTo>
                        <a:pt x="378" y="22"/>
                      </a:lnTo>
                      <a:lnTo>
                        <a:pt x="281" y="77"/>
                      </a:lnTo>
                      <a:lnTo>
                        <a:pt x="166" y="134"/>
                      </a:lnTo>
                      <a:lnTo>
                        <a:pt x="82" y="188"/>
                      </a:lnTo>
                      <a:lnTo>
                        <a:pt x="53" y="231"/>
                      </a:lnTo>
                      <a:lnTo>
                        <a:pt x="53" y="247"/>
                      </a:lnTo>
                      <a:lnTo>
                        <a:pt x="106" y="247"/>
                      </a:lnTo>
                      <a:lnTo>
                        <a:pt x="246" y="234"/>
                      </a:lnTo>
                      <a:lnTo>
                        <a:pt x="325" y="243"/>
                      </a:lnTo>
                      <a:lnTo>
                        <a:pt x="397" y="266"/>
                      </a:lnTo>
                      <a:lnTo>
                        <a:pt x="438" y="300"/>
                      </a:lnTo>
                      <a:lnTo>
                        <a:pt x="457" y="308"/>
                      </a:lnTo>
                      <a:lnTo>
                        <a:pt x="486" y="300"/>
                      </a:lnTo>
                      <a:lnTo>
                        <a:pt x="555" y="240"/>
                      </a:lnTo>
                      <a:lnTo>
                        <a:pt x="610" y="165"/>
                      </a:lnTo>
                      <a:lnTo>
                        <a:pt x="654" y="134"/>
                      </a:lnTo>
                      <a:lnTo>
                        <a:pt x="701" y="97"/>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62" name="Freeform 17"/>
                <p:cNvSpPr>
                  <a:spLocks/>
                </p:cNvSpPr>
                <p:nvPr/>
              </p:nvSpPr>
              <p:spPr bwMode="auto">
                <a:xfrm>
                  <a:off x="2347" y="2986"/>
                  <a:ext cx="255" cy="136"/>
                </a:xfrm>
                <a:custGeom>
                  <a:avLst/>
                  <a:gdLst>
                    <a:gd name="T0" fmla="*/ 224 w 255"/>
                    <a:gd name="T1" fmla="*/ 19 h 136"/>
                    <a:gd name="T2" fmla="*/ 254 w 255"/>
                    <a:gd name="T3" fmla="*/ 55 h 136"/>
                    <a:gd name="T4" fmla="*/ 216 w 255"/>
                    <a:gd name="T5" fmla="*/ 124 h 136"/>
                    <a:gd name="T6" fmla="*/ 152 w 255"/>
                    <a:gd name="T7" fmla="*/ 127 h 136"/>
                    <a:gd name="T8" fmla="*/ 120 w 255"/>
                    <a:gd name="T9" fmla="*/ 92 h 136"/>
                    <a:gd name="T10" fmla="*/ 97 w 255"/>
                    <a:gd name="T11" fmla="*/ 92 h 136"/>
                    <a:gd name="T12" fmla="*/ 73 w 255"/>
                    <a:gd name="T13" fmla="*/ 99 h 136"/>
                    <a:gd name="T14" fmla="*/ 48 w 255"/>
                    <a:gd name="T15" fmla="*/ 99 h 136"/>
                    <a:gd name="T16" fmla="*/ 25 w 255"/>
                    <a:gd name="T17" fmla="*/ 92 h 136"/>
                    <a:gd name="T18" fmla="*/ 3 w 255"/>
                    <a:gd name="T19" fmla="*/ 81 h 136"/>
                    <a:gd name="T20" fmla="*/ 0 w 255"/>
                    <a:gd name="T21" fmla="*/ 58 h 136"/>
                    <a:gd name="T22" fmla="*/ 0 w 255"/>
                    <a:gd name="T23" fmla="*/ 35 h 136"/>
                    <a:gd name="T24" fmla="*/ 18 w 255"/>
                    <a:gd name="T25" fmla="*/ 14 h 136"/>
                    <a:gd name="T26" fmla="*/ 41 w 255"/>
                    <a:gd name="T27" fmla="*/ 3 h 136"/>
                    <a:gd name="T28" fmla="*/ 63 w 255"/>
                    <a:gd name="T29" fmla="*/ 0 h 136"/>
                    <a:gd name="T30" fmla="*/ 89 w 255"/>
                    <a:gd name="T31" fmla="*/ 0 h 136"/>
                    <a:gd name="T32" fmla="*/ 111 w 255"/>
                    <a:gd name="T33" fmla="*/ 0 h 136"/>
                    <a:gd name="T34" fmla="*/ 137 w 255"/>
                    <a:gd name="T35" fmla="*/ 0 h 136"/>
                    <a:gd name="T36" fmla="*/ 180 w 255"/>
                    <a:gd name="T37" fmla="*/ 3 h 136"/>
                    <a:gd name="T38" fmla="*/ 175 w 255"/>
                    <a:gd name="T39" fmla="*/ 26 h 136"/>
                    <a:gd name="T40" fmla="*/ 152 w 255"/>
                    <a:gd name="T41" fmla="*/ 30 h 136"/>
                    <a:gd name="T42" fmla="*/ 127 w 255"/>
                    <a:gd name="T43" fmla="*/ 26 h 136"/>
                    <a:gd name="T44" fmla="*/ 101 w 255"/>
                    <a:gd name="T45" fmla="*/ 23 h 136"/>
                    <a:gd name="T46" fmla="*/ 73 w 255"/>
                    <a:gd name="T47" fmla="*/ 23 h 136"/>
                    <a:gd name="T48" fmla="*/ 53 w 255"/>
                    <a:gd name="T49" fmla="*/ 23 h 136"/>
                    <a:gd name="T50" fmla="*/ 37 w 255"/>
                    <a:gd name="T51" fmla="*/ 39 h 136"/>
                    <a:gd name="T52" fmla="*/ 37 w 255"/>
                    <a:gd name="T53" fmla="*/ 62 h 136"/>
                    <a:gd name="T54" fmla="*/ 63 w 255"/>
                    <a:gd name="T55" fmla="*/ 62 h 136"/>
                    <a:gd name="T56" fmla="*/ 85 w 255"/>
                    <a:gd name="T57" fmla="*/ 62 h 136"/>
                    <a:gd name="T58" fmla="*/ 108 w 255"/>
                    <a:gd name="T59" fmla="*/ 62 h 136"/>
                    <a:gd name="T60" fmla="*/ 130 w 255"/>
                    <a:gd name="T61" fmla="*/ 62 h 136"/>
                    <a:gd name="T62" fmla="*/ 152 w 255"/>
                    <a:gd name="T63" fmla="*/ 62 h 136"/>
                    <a:gd name="T64" fmla="*/ 175 w 255"/>
                    <a:gd name="T65" fmla="*/ 76 h 136"/>
                    <a:gd name="T66" fmla="*/ 190 w 255"/>
                    <a:gd name="T67" fmla="*/ 88 h 136"/>
                    <a:gd name="T68" fmla="*/ 216 w 255"/>
                    <a:gd name="T69" fmla="*/ 69 h 136"/>
                    <a:gd name="T70" fmla="*/ 216 w 255"/>
                    <a:gd name="T71" fmla="*/ 42 h 136"/>
                    <a:gd name="T72" fmla="*/ 216 w 255"/>
                    <a:gd name="T73" fmla="*/ 69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5"/>
                    <a:gd name="T112" fmla="*/ 0 h 136"/>
                    <a:gd name="T113" fmla="*/ 255 w 255"/>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5" h="136">
                      <a:moveTo>
                        <a:pt x="216" y="69"/>
                      </a:moveTo>
                      <a:lnTo>
                        <a:pt x="224" y="19"/>
                      </a:lnTo>
                      <a:lnTo>
                        <a:pt x="243" y="23"/>
                      </a:lnTo>
                      <a:lnTo>
                        <a:pt x="254" y="55"/>
                      </a:lnTo>
                      <a:lnTo>
                        <a:pt x="250" y="85"/>
                      </a:lnTo>
                      <a:lnTo>
                        <a:pt x="216" y="124"/>
                      </a:lnTo>
                      <a:lnTo>
                        <a:pt x="183" y="135"/>
                      </a:lnTo>
                      <a:lnTo>
                        <a:pt x="152" y="127"/>
                      </a:lnTo>
                      <a:lnTo>
                        <a:pt x="130" y="99"/>
                      </a:lnTo>
                      <a:lnTo>
                        <a:pt x="120" y="92"/>
                      </a:lnTo>
                      <a:lnTo>
                        <a:pt x="108" y="92"/>
                      </a:lnTo>
                      <a:lnTo>
                        <a:pt x="97" y="92"/>
                      </a:lnTo>
                      <a:lnTo>
                        <a:pt x="85" y="92"/>
                      </a:lnTo>
                      <a:lnTo>
                        <a:pt x="73" y="99"/>
                      </a:lnTo>
                      <a:lnTo>
                        <a:pt x="63" y="99"/>
                      </a:lnTo>
                      <a:lnTo>
                        <a:pt x="48" y="99"/>
                      </a:lnTo>
                      <a:lnTo>
                        <a:pt x="37" y="95"/>
                      </a:lnTo>
                      <a:lnTo>
                        <a:pt x="25" y="92"/>
                      </a:lnTo>
                      <a:lnTo>
                        <a:pt x="15" y="88"/>
                      </a:lnTo>
                      <a:lnTo>
                        <a:pt x="3" y="81"/>
                      </a:lnTo>
                      <a:lnTo>
                        <a:pt x="0" y="69"/>
                      </a:lnTo>
                      <a:lnTo>
                        <a:pt x="0" y="58"/>
                      </a:lnTo>
                      <a:lnTo>
                        <a:pt x="0" y="46"/>
                      </a:lnTo>
                      <a:lnTo>
                        <a:pt x="0" y="35"/>
                      </a:lnTo>
                      <a:lnTo>
                        <a:pt x="6" y="23"/>
                      </a:lnTo>
                      <a:lnTo>
                        <a:pt x="18" y="14"/>
                      </a:lnTo>
                      <a:lnTo>
                        <a:pt x="29" y="10"/>
                      </a:lnTo>
                      <a:lnTo>
                        <a:pt x="41" y="3"/>
                      </a:lnTo>
                      <a:lnTo>
                        <a:pt x="53" y="0"/>
                      </a:lnTo>
                      <a:lnTo>
                        <a:pt x="63" y="0"/>
                      </a:lnTo>
                      <a:lnTo>
                        <a:pt x="73" y="0"/>
                      </a:lnTo>
                      <a:lnTo>
                        <a:pt x="89" y="0"/>
                      </a:lnTo>
                      <a:lnTo>
                        <a:pt x="101" y="0"/>
                      </a:lnTo>
                      <a:lnTo>
                        <a:pt x="111" y="0"/>
                      </a:lnTo>
                      <a:lnTo>
                        <a:pt x="123" y="0"/>
                      </a:lnTo>
                      <a:lnTo>
                        <a:pt x="137" y="0"/>
                      </a:lnTo>
                      <a:lnTo>
                        <a:pt x="168" y="0"/>
                      </a:lnTo>
                      <a:lnTo>
                        <a:pt x="180" y="3"/>
                      </a:lnTo>
                      <a:lnTo>
                        <a:pt x="180" y="14"/>
                      </a:lnTo>
                      <a:lnTo>
                        <a:pt x="175" y="26"/>
                      </a:lnTo>
                      <a:lnTo>
                        <a:pt x="164" y="30"/>
                      </a:lnTo>
                      <a:lnTo>
                        <a:pt x="152" y="30"/>
                      </a:lnTo>
                      <a:lnTo>
                        <a:pt x="142" y="26"/>
                      </a:lnTo>
                      <a:lnTo>
                        <a:pt x="127" y="26"/>
                      </a:lnTo>
                      <a:lnTo>
                        <a:pt x="111" y="23"/>
                      </a:lnTo>
                      <a:lnTo>
                        <a:pt x="101" y="23"/>
                      </a:lnTo>
                      <a:lnTo>
                        <a:pt x="85" y="23"/>
                      </a:lnTo>
                      <a:lnTo>
                        <a:pt x="73" y="23"/>
                      </a:lnTo>
                      <a:lnTo>
                        <a:pt x="63" y="23"/>
                      </a:lnTo>
                      <a:lnTo>
                        <a:pt x="53" y="23"/>
                      </a:lnTo>
                      <a:lnTo>
                        <a:pt x="41" y="26"/>
                      </a:lnTo>
                      <a:lnTo>
                        <a:pt x="37" y="39"/>
                      </a:lnTo>
                      <a:lnTo>
                        <a:pt x="34" y="49"/>
                      </a:lnTo>
                      <a:lnTo>
                        <a:pt x="37" y="62"/>
                      </a:lnTo>
                      <a:lnTo>
                        <a:pt x="48" y="62"/>
                      </a:lnTo>
                      <a:lnTo>
                        <a:pt x="63" y="62"/>
                      </a:lnTo>
                      <a:lnTo>
                        <a:pt x="73" y="62"/>
                      </a:lnTo>
                      <a:lnTo>
                        <a:pt x="85" y="62"/>
                      </a:lnTo>
                      <a:lnTo>
                        <a:pt x="97" y="62"/>
                      </a:lnTo>
                      <a:lnTo>
                        <a:pt x="108" y="62"/>
                      </a:lnTo>
                      <a:lnTo>
                        <a:pt x="120" y="62"/>
                      </a:lnTo>
                      <a:lnTo>
                        <a:pt x="130" y="62"/>
                      </a:lnTo>
                      <a:lnTo>
                        <a:pt x="142" y="62"/>
                      </a:lnTo>
                      <a:lnTo>
                        <a:pt x="152" y="62"/>
                      </a:lnTo>
                      <a:lnTo>
                        <a:pt x="164" y="69"/>
                      </a:lnTo>
                      <a:lnTo>
                        <a:pt x="175" y="76"/>
                      </a:lnTo>
                      <a:lnTo>
                        <a:pt x="180" y="88"/>
                      </a:lnTo>
                      <a:lnTo>
                        <a:pt x="190" y="88"/>
                      </a:lnTo>
                      <a:lnTo>
                        <a:pt x="202" y="85"/>
                      </a:lnTo>
                      <a:lnTo>
                        <a:pt x="216" y="69"/>
                      </a:lnTo>
                      <a:lnTo>
                        <a:pt x="212" y="55"/>
                      </a:lnTo>
                      <a:lnTo>
                        <a:pt x="216" y="42"/>
                      </a:lnTo>
                      <a:lnTo>
                        <a:pt x="219" y="30"/>
                      </a:lnTo>
                      <a:lnTo>
                        <a:pt x="216" y="69"/>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107555" name="Group 18"/>
              <p:cNvGrpSpPr>
                <a:grpSpLocks/>
              </p:cNvGrpSpPr>
              <p:nvPr/>
            </p:nvGrpSpPr>
            <p:grpSpPr bwMode="auto">
              <a:xfrm>
                <a:off x="2438" y="3221"/>
                <a:ext cx="587" cy="523"/>
                <a:chOff x="2438" y="3221"/>
                <a:chExt cx="587" cy="523"/>
              </a:xfrm>
            </p:grpSpPr>
            <p:sp>
              <p:nvSpPr>
                <p:cNvPr id="107559" name="Freeform 19"/>
                <p:cNvSpPr>
                  <a:spLocks/>
                </p:cNvSpPr>
                <p:nvPr/>
              </p:nvSpPr>
              <p:spPr bwMode="auto">
                <a:xfrm>
                  <a:off x="2438" y="3221"/>
                  <a:ext cx="587" cy="523"/>
                </a:xfrm>
                <a:custGeom>
                  <a:avLst/>
                  <a:gdLst>
                    <a:gd name="T0" fmla="*/ 342 w 587"/>
                    <a:gd name="T1" fmla="*/ 46 h 523"/>
                    <a:gd name="T2" fmla="*/ 447 w 587"/>
                    <a:gd name="T3" fmla="*/ 69 h 523"/>
                    <a:gd name="T4" fmla="*/ 544 w 587"/>
                    <a:gd name="T5" fmla="*/ 123 h 523"/>
                    <a:gd name="T6" fmla="*/ 586 w 587"/>
                    <a:gd name="T7" fmla="*/ 185 h 523"/>
                    <a:gd name="T8" fmla="*/ 577 w 587"/>
                    <a:gd name="T9" fmla="*/ 215 h 523"/>
                    <a:gd name="T10" fmla="*/ 510 w 587"/>
                    <a:gd name="T11" fmla="*/ 270 h 523"/>
                    <a:gd name="T12" fmla="*/ 406 w 587"/>
                    <a:gd name="T13" fmla="*/ 352 h 523"/>
                    <a:gd name="T14" fmla="*/ 328 w 587"/>
                    <a:gd name="T15" fmla="*/ 433 h 523"/>
                    <a:gd name="T16" fmla="*/ 272 w 587"/>
                    <a:gd name="T17" fmla="*/ 518 h 523"/>
                    <a:gd name="T18" fmla="*/ 253 w 587"/>
                    <a:gd name="T19" fmla="*/ 522 h 523"/>
                    <a:gd name="T20" fmla="*/ 130 w 587"/>
                    <a:gd name="T21" fmla="*/ 424 h 523"/>
                    <a:gd name="T22" fmla="*/ 11 w 587"/>
                    <a:gd name="T23" fmla="*/ 323 h 523"/>
                    <a:gd name="T24" fmla="*/ 0 w 587"/>
                    <a:gd name="T25" fmla="*/ 274 h 523"/>
                    <a:gd name="T26" fmla="*/ 89 w 587"/>
                    <a:gd name="T27" fmla="*/ 185 h 523"/>
                    <a:gd name="T28" fmla="*/ 186 w 587"/>
                    <a:gd name="T29" fmla="*/ 111 h 523"/>
                    <a:gd name="T30" fmla="*/ 231 w 587"/>
                    <a:gd name="T31" fmla="*/ 61 h 523"/>
                    <a:gd name="T32" fmla="*/ 282 w 587"/>
                    <a:gd name="T33" fmla="*/ 0 h 523"/>
                    <a:gd name="T34" fmla="*/ 332 w 587"/>
                    <a:gd name="T35" fmla="*/ 10 h 523"/>
                    <a:gd name="T36" fmla="*/ 328 w 587"/>
                    <a:gd name="T37" fmla="*/ 33 h 523"/>
                    <a:gd name="T38" fmla="*/ 234 w 587"/>
                    <a:gd name="T39" fmla="*/ 102 h 523"/>
                    <a:gd name="T40" fmla="*/ 164 w 587"/>
                    <a:gd name="T41" fmla="*/ 164 h 523"/>
                    <a:gd name="T42" fmla="*/ 58 w 587"/>
                    <a:gd name="T43" fmla="*/ 238 h 523"/>
                    <a:gd name="T44" fmla="*/ 44 w 587"/>
                    <a:gd name="T45" fmla="*/ 277 h 523"/>
                    <a:gd name="T46" fmla="*/ 47 w 587"/>
                    <a:gd name="T47" fmla="*/ 309 h 523"/>
                    <a:gd name="T48" fmla="*/ 130 w 587"/>
                    <a:gd name="T49" fmla="*/ 391 h 523"/>
                    <a:gd name="T50" fmla="*/ 231 w 587"/>
                    <a:gd name="T51" fmla="*/ 452 h 523"/>
                    <a:gd name="T52" fmla="*/ 265 w 587"/>
                    <a:gd name="T53" fmla="*/ 452 h 523"/>
                    <a:gd name="T54" fmla="*/ 347 w 587"/>
                    <a:gd name="T55" fmla="*/ 371 h 523"/>
                    <a:gd name="T56" fmla="*/ 474 w 587"/>
                    <a:gd name="T57" fmla="*/ 251 h 523"/>
                    <a:gd name="T58" fmla="*/ 541 w 587"/>
                    <a:gd name="T59" fmla="*/ 192 h 523"/>
                    <a:gd name="T60" fmla="*/ 538 w 587"/>
                    <a:gd name="T61" fmla="*/ 169 h 523"/>
                    <a:gd name="T62" fmla="*/ 488 w 587"/>
                    <a:gd name="T63" fmla="*/ 115 h 523"/>
                    <a:gd name="T64" fmla="*/ 402 w 587"/>
                    <a:gd name="T65" fmla="*/ 88 h 523"/>
                    <a:gd name="T66" fmla="*/ 335 w 587"/>
                    <a:gd name="T67" fmla="*/ 65 h 523"/>
                    <a:gd name="T68" fmla="*/ 342 w 587"/>
                    <a:gd name="T69" fmla="*/ 46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23"/>
                    <a:gd name="T107" fmla="*/ 587 w 587"/>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23">
                      <a:moveTo>
                        <a:pt x="342" y="46"/>
                      </a:moveTo>
                      <a:lnTo>
                        <a:pt x="447" y="69"/>
                      </a:lnTo>
                      <a:lnTo>
                        <a:pt x="544" y="123"/>
                      </a:lnTo>
                      <a:lnTo>
                        <a:pt x="586" y="185"/>
                      </a:lnTo>
                      <a:lnTo>
                        <a:pt x="577" y="215"/>
                      </a:lnTo>
                      <a:lnTo>
                        <a:pt x="510" y="270"/>
                      </a:lnTo>
                      <a:lnTo>
                        <a:pt x="406" y="352"/>
                      </a:lnTo>
                      <a:lnTo>
                        <a:pt x="328" y="433"/>
                      </a:lnTo>
                      <a:lnTo>
                        <a:pt x="272" y="518"/>
                      </a:lnTo>
                      <a:lnTo>
                        <a:pt x="253" y="522"/>
                      </a:lnTo>
                      <a:lnTo>
                        <a:pt x="130" y="424"/>
                      </a:lnTo>
                      <a:lnTo>
                        <a:pt x="11" y="323"/>
                      </a:lnTo>
                      <a:lnTo>
                        <a:pt x="0" y="274"/>
                      </a:lnTo>
                      <a:lnTo>
                        <a:pt x="89" y="185"/>
                      </a:lnTo>
                      <a:lnTo>
                        <a:pt x="186" y="111"/>
                      </a:lnTo>
                      <a:lnTo>
                        <a:pt x="231" y="61"/>
                      </a:lnTo>
                      <a:lnTo>
                        <a:pt x="282" y="0"/>
                      </a:lnTo>
                      <a:lnTo>
                        <a:pt x="332" y="10"/>
                      </a:lnTo>
                      <a:lnTo>
                        <a:pt x="328" y="33"/>
                      </a:lnTo>
                      <a:lnTo>
                        <a:pt x="234" y="102"/>
                      </a:lnTo>
                      <a:lnTo>
                        <a:pt x="164" y="164"/>
                      </a:lnTo>
                      <a:lnTo>
                        <a:pt x="58" y="238"/>
                      </a:lnTo>
                      <a:lnTo>
                        <a:pt x="44" y="277"/>
                      </a:lnTo>
                      <a:lnTo>
                        <a:pt x="47" y="309"/>
                      </a:lnTo>
                      <a:lnTo>
                        <a:pt x="130" y="391"/>
                      </a:lnTo>
                      <a:lnTo>
                        <a:pt x="231" y="452"/>
                      </a:lnTo>
                      <a:lnTo>
                        <a:pt x="265" y="452"/>
                      </a:lnTo>
                      <a:lnTo>
                        <a:pt x="347" y="371"/>
                      </a:lnTo>
                      <a:lnTo>
                        <a:pt x="474" y="251"/>
                      </a:lnTo>
                      <a:lnTo>
                        <a:pt x="541" y="192"/>
                      </a:lnTo>
                      <a:lnTo>
                        <a:pt x="538" y="169"/>
                      </a:lnTo>
                      <a:lnTo>
                        <a:pt x="488" y="115"/>
                      </a:lnTo>
                      <a:lnTo>
                        <a:pt x="402" y="88"/>
                      </a:lnTo>
                      <a:lnTo>
                        <a:pt x="335" y="65"/>
                      </a:lnTo>
                      <a:lnTo>
                        <a:pt x="342" y="46"/>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60" name="Freeform 20"/>
                <p:cNvSpPr>
                  <a:spLocks/>
                </p:cNvSpPr>
                <p:nvPr/>
              </p:nvSpPr>
              <p:spPr bwMode="auto">
                <a:xfrm>
                  <a:off x="2616" y="3372"/>
                  <a:ext cx="184" cy="232"/>
                </a:xfrm>
                <a:custGeom>
                  <a:avLst/>
                  <a:gdLst>
                    <a:gd name="T0" fmla="*/ 164 w 184"/>
                    <a:gd name="T1" fmla="*/ 22 h 232"/>
                    <a:gd name="T2" fmla="*/ 167 w 184"/>
                    <a:gd name="T3" fmla="*/ 0 h 232"/>
                    <a:gd name="T4" fmla="*/ 126 w 184"/>
                    <a:gd name="T5" fmla="*/ 0 h 232"/>
                    <a:gd name="T6" fmla="*/ 104 w 184"/>
                    <a:gd name="T7" fmla="*/ 5 h 232"/>
                    <a:gd name="T8" fmla="*/ 78 w 184"/>
                    <a:gd name="T9" fmla="*/ 15 h 232"/>
                    <a:gd name="T10" fmla="*/ 56 w 184"/>
                    <a:gd name="T11" fmla="*/ 45 h 232"/>
                    <a:gd name="T12" fmla="*/ 37 w 184"/>
                    <a:gd name="T13" fmla="*/ 65 h 232"/>
                    <a:gd name="T14" fmla="*/ 49 w 184"/>
                    <a:gd name="T15" fmla="*/ 81 h 232"/>
                    <a:gd name="T16" fmla="*/ 71 w 184"/>
                    <a:gd name="T17" fmla="*/ 100 h 232"/>
                    <a:gd name="T18" fmla="*/ 59 w 184"/>
                    <a:gd name="T19" fmla="*/ 119 h 232"/>
                    <a:gd name="T20" fmla="*/ 37 w 184"/>
                    <a:gd name="T21" fmla="*/ 126 h 232"/>
                    <a:gd name="T22" fmla="*/ 15 w 184"/>
                    <a:gd name="T23" fmla="*/ 142 h 232"/>
                    <a:gd name="T24" fmla="*/ 3 w 184"/>
                    <a:gd name="T25" fmla="*/ 165 h 232"/>
                    <a:gd name="T26" fmla="*/ 0 w 184"/>
                    <a:gd name="T27" fmla="*/ 188 h 232"/>
                    <a:gd name="T28" fmla="*/ 18 w 184"/>
                    <a:gd name="T29" fmla="*/ 211 h 232"/>
                    <a:gd name="T30" fmla="*/ 41 w 184"/>
                    <a:gd name="T31" fmla="*/ 227 h 232"/>
                    <a:gd name="T32" fmla="*/ 63 w 184"/>
                    <a:gd name="T33" fmla="*/ 231 h 232"/>
                    <a:gd name="T34" fmla="*/ 88 w 184"/>
                    <a:gd name="T35" fmla="*/ 231 h 232"/>
                    <a:gd name="T36" fmla="*/ 111 w 184"/>
                    <a:gd name="T37" fmla="*/ 222 h 232"/>
                    <a:gd name="T38" fmla="*/ 133 w 184"/>
                    <a:gd name="T39" fmla="*/ 208 h 232"/>
                    <a:gd name="T40" fmla="*/ 148 w 184"/>
                    <a:gd name="T41" fmla="*/ 185 h 232"/>
                    <a:gd name="T42" fmla="*/ 152 w 184"/>
                    <a:gd name="T43" fmla="*/ 158 h 232"/>
                    <a:gd name="T44" fmla="*/ 152 w 184"/>
                    <a:gd name="T45" fmla="*/ 134 h 232"/>
                    <a:gd name="T46" fmla="*/ 133 w 184"/>
                    <a:gd name="T47" fmla="*/ 142 h 232"/>
                    <a:gd name="T48" fmla="*/ 119 w 184"/>
                    <a:gd name="T49" fmla="*/ 165 h 232"/>
                    <a:gd name="T50" fmla="*/ 97 w 184"/>
                    <a:gd name="T51" fmla="*/ 181 h 232"/>
                    <a:gd name="T52" fmla="*/ 75 w 184"/>
                    <a:gd name="T53" fmla="*/ 188 h 232"/>
                    <a:gd name="T54" fmla="*/ 53 w 184"/>
                    <a:gd name="T55" fmla="*/ 188 h 232"/>
                    <a:gd name="T56" fmla="*/ 53 w 184"/>
                    <a:gd name="T57" fmla="*/ 165 h 232"/>
                    <a:gd name="T58" fmla="*/ 71 w 184"/>
                    <a:gd name="T59" fmla="*/ 142 h 232"/>
                    <a:gd name="T60" fmla="*/ 97 w 184"/>
                    <a:gd name="T61" fmla="*/ 137 h 232"/>
                    <a:gd name="T62" fmla="*/ 119 w 184"/>
                    <a:gd name="T63" fmla="*/ 137 h 232"/>
                    <a:gd name="T64" fmla="*/ 141 w 184"/>
                    <a:gd name="T65" fmla="*/ 134 h 232"/>
                    <a:gd name="T66" fmla="*/ 160 w 184"/>
                    <a:gd name="T67" fmla="*/ 111 h 232"/>
                    <a:gd name="T68" fmla="*/ 133 w 184"/>
                    <a:gd name="T69" fmla="*/ 100 h 232"/>
                    <a:gd name="T70" fmla="*/ 111 w 184"/>
                    <a:gd name="T71" fmla="*/ 88 h 232"/>
                    <a:gd name="T72" fmla="*/ 88 w 184"/>
                    <a:gd name="T73" fmla="*/ 77 h 2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4"/>
                    <a:gd name="T112" fmla="*/ 0 h 232"/>
                    <a:gd name="T113" fmla="*/ 184 w 184"/>
                    <a:gd name="T114" fmla="*/ 232 h 2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4" h="232">
                      <a:moveTo>
                        <a:pt x="78" y="54"/>
                      </a:moveTo>
                      <a:lnTo>
                        <a:pt x="164" y="22"/>
                      </a:lnTo>
                      <a:lnTo>
                        <a:pt x="183" y="8"/>
                      </a:lnTo>
                      <a:lnTo>
                        <a:pt x="167" y="0"/>
                      </a:lnTo>
                      <a:lnTo>
                        <a:pt x="138" y="0"/>
                      </a:lnTo>
                      <a:lnTo>
                        <a:pt x="126" y="0"/>
                      </a:lnTo>
                      <a:lnTo>
                        <a:pt x="114" y="0"/>
                      </a:lnTo>
                      <a:lnTo>
                        <a:pt x="104" y="5"/>
                      </a:lnTo>
                      <a:lnTo>
                        <a:pt x="92" y="12"/>
                      </a:lnTo>
                      <a:lnTo>
                        <a:pt x="78" y="15"/>
                      </a:lnTo>
                      <a:lnTo>
                        <a:pt x="66" y="19"/>
                      </a:lnTo>
                      <a:lnTo>
                        <a:pt x="56" y="45"/>
                      </a:lnTo>
                      <a:lnTo>
                        <a:pt x="44" y="54"/>
                      </a:lnTo>
                      <a:lnTo>
                        <a:pt x="37" y="65"/>
                      </a:lnTo>
                      <a:lnTo>
                        <a:pt x="34" y="77"/>
                      </a:lnTo>
                      <a:lnTo>
                        <a:pt x="49" y="81"/>
                      </a:lnTo>
                      <a:lnTo>
                        <a:pt x="59" y="88"/>
                      </a:lnTo>
                      <a:lnTo>
                        <a:pt x="71" y="100"/>
                      </a:lnTo>
                      <a:lnTo>
                        <a:pt x="71" y="111"/>
                      </a:lnTo>
                      <a:lnTo>
                        <a:pt x="59" y="119"/>
                      </a:lnTo>
                      <a:lnTo>
                        <a:pt x="49" y="123"/>
                      </a:lnTo>
                      <a:lnTo>
                        <a:pt x="37" y="126"/>
                      </a:lnTo>
                      <a:lnTo>
                        <a:pt x="25" y="130"/>
                      </a:lnTo>
                      <a:lnTo>
                        <a:pt x="15" y="142"/>
                      </a:lnTo>
                      <a:lnTo>
                        <a:pt x="8" y="155"/>
                      </a:lnTo>
                      <a:lnTo>
                        <a:pt x="3" y="165"/>
                      </a:lnTo>
                      <a:lnTo>
                        <a:pt x="0" y="178"/>
                      </a:lnTo>
                      <a:lnTo>
                        <a:pt x="0" y="188"/>
                      </a:lnTo>
                      <a:lnTo>
                        <a:pt x="8" y="199"/>
                      </a:lnTo>
                      <a:lnTo>
                        <a:pt x="18" y="211"/>
                      </a:lnTo>
                      <a:lnTo>
                        <a:pt x="29" y="218"/>
                      </a:lnTo>
                      <a:lnTo>
                        <a:pt x="41" y="227"/>
                      </a:lnTo>
                      <a:lnTo>
                        <a:pt x="53" y="231"/>
                      </a:lnTo>
                      <a:lnTo>
                        <a:pt x="63" y="231"/>
                      </a:lnTo>
                      <a:lnTo>
                        <a:pt x="75" y="231"/>
                      </a:lnTo>
                      <a:lnTo>
                        <a:pt x="88" y="231"/>
                      </a:lnTo>
                      <a:lnTo>
                        <a:pt x="100" y="227"/>
                      </a:lnTo>
                      <a:lnTo>
                        <a:pt x="111" y="222"/>
                      </a:lnTo>
                      <a:lnTo>
                        <a:pt x="123" y="215"/>
                      </a:lnTo>
                      <a:lnTo>
                        <a:pt x="133" y="208"/>
                      </a:lnTo>
                      <a:lnTo>
                        <a:pt x="141" y="195"/>
                      </a:lnTo>
                      <a:lnTo>
                        <a:pt x="148" y="185"/>
                      </a:lnTo>
                      <a:lnTo>
                        <a:pt x="152" y="172"/>
                      </a:lnTo>
                      <a:lnTo>
                        <a:pt x="152" y="158"/>
                      </a:lnTo>
                      <a:lnTo>
                        <a:pt x="152" y="146"/>
                      </a:lnTo>
                      <a:lnTo>
                        <a:pt x="152" y="134"/>
                      </a:lnTo>
                      <a:lnTo>
                        <a:pt x="141" y="130"/>
                      </a:lnTo>
                      <a:lnTo>
                        <a:pt x="133" y="142"/>
                      </a:lnTo>
                      <a:lnTo>
                        <a:pt x="129" y="155"/>
                      </a:lnTo>
                      <a:lnTo>
                        <a:pt x="119" y="165"/>
                      </a:lnTo>
                      <a:lnTo>
                        <a:pt x="107" y="172"/>
                      </a:lnTo>
                      <a:lnTo>
                        <a:pt x="97" y="181"/>
                      </a:lnTo>
                      <a:lnTo>
                        <a:pt x="85" y="188"/>
                      </a:lnTo>
                      <a:lnTo>
                        <a:pt x="75" y="188"/>
                      </a:lnTo>
                      <a:lnTo>
                        <a:pt x="63" y="188"/>
                      </a:lnTo>
                      <a:lnTo>
                        <a:pt x="53" y="188"/>
                      </a:lnTo>
                      <a:lnTo>
                        <a:pt x="53" y="178"/>
                      </a:lnTo>
                      <a:lnTo>
                        <a:pt x="53" y="165"/>
                      </a:lnTo>
                      <a:lnTo>
                        <a:pt x="59" y="155"/>
                      </a:lnTo>
                      <a:lnTo>
                        <a:pt x="71" y="142"/>
                      </a:lnTo>
                      <a:lnTo>
                        <a:pt x="82" y="137"/>
                      </a:lnTo>
                      <a:lnTo>
                        <a:pt x="97" y="137"/>
                      </a:lnTo>
                      <a:lnTo>
                        <a:pt x="107" y="137"/>
                      </a:lnTo>
                      <a:lnTo>
                        <a:pt x="119" y="137"/>
                      </a:lnTo>
                      <a:lnTo>
                        <a:pt x="129" y="134"/>
                      </a:lnTo>
                      <a:lnTo>
                        <a:pt x="141" y="134"/>
                      </a:lnTo>
                      <a:lnTo>
                        <a:pt x="157" y="123"/>
                      </a:lnTo>
                      <a:lnTo>
                        <a:pt x="160" y="111"/>
                      </a:lnTo>
                      <a:lnTo>
                        <a:pt x="145" y="104"/>
                      </a:lnTo>
                      <a:lnTo>
                        <a:pt x="133" y="100"/>
                      </a:lnTo>
                      <a:lnTo>
                        <a:pt x="123" y="93"/>
                      </a:lnTo>
                      <a:lnTo>
                        <a:pt x="111" y="88"/>
                      </a:lnTo>
                      <a:lnTo>
                        <a:pt x="100" y="84"/>
                      </a:lnTo>
                      <a:lnTo>
                        <a:pt x="88" y="77"/>
                      </a:lnTo>
                      <a:lnTo>
                        <a:pt x="78" y="54"/>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107556" name="Group 21"/>
              <p:cNvGrpSpPr>
                <a:grpSpLocks/>
              </p:cNvGrpSpPr>
              <p:nvPr/>
            </p:nvGrpSpPr>
            <p:grpSpPr bwMode="auto">
              <a:xfrm>
                <a:off x="1716" y="3361"/>
                <a:ext cx="688" cy="409"/>
                <a:chOff x="1716" y="3361"/>
                <a:chExt cx="688" cy="409"/>
              </a:xfrm>
            </p:grpSpPr>
            <p:sp>
              <p:nvSpPr>
                <p:cNvPr id="107557" name="Freeform 22"/>
                <p:cNvSpPr>
                  <a:spLocks/>
                </p:cNvSpPr>
                <p:nvPr/>
              </p:nvSpPr>
              <p:spPr bwMode="auto">
                <a:xfrm>
                  <a:off x="1716" y="3361"/>
                  <a:ext cx="688" cy="409"/>
                </a:xfrm>
                <a:custGeom>
                  <a:avLst/>
                  <a:gdLst>
                    <a:gd name="T0" fmla="*/ 675 w 688"/>
                    <a:gd name="T1" fmla="*/ 173 h 409"/>
                    <a:gd name="T2" fmla="*/ 560 w 688"/>
                    <a:gd name="T3" fmla="*/ 38 h 409"/>
                    <a:gd name="T4" fmla="*/ 534 w 688"/>
                    <a:gd name="T5" fmla="*/ 26 h 409"/>
                    <a:gd name="T6" fmla="*/ 515 w 688"/>
                    <a:gd name="T7" fmla="*/ 35 h 409"/>
                    <a:gd name="T8" fmla="*/ 604 w 688"/>
                    <a:gd name="T9" fmla="*/ 123 h 409"/>
                    <a:gd name="T10" fmla="*/ 627 w 688"/>
                    <a:gd name="T11" fmla="*/ 188 h 409"/>
                    <a:gd name="T12" fmla="*/ 589 w 688"/>
                    <a:gd name="T13" fmla="*/ 201 h 409"/>
                    <a:gd name="T14" fmla="*/ 481 w 688"/>
                    <a:gd name="T15" fmla="*/ 231 h 409"/>
                    <a:gd name="T16" fmla="*/ 395 w 688"/>
                    <a:gd name="T17" fmla="*/ 273 h 409"/>
                    <a:gd name="T18" fmla="*/ 268 w 688"/>
                    <a:gd name="T19" fmla="*/ 365 h 409"/>
                    <a:gd name="T20" fmla="*/ 253 w 688"/>
                    <a:gd name="T21" fmla="*/ 358 h 409"/>
                    <a:gd name="T22" fmla="*/ 174 w 688"/>
                    <a:gd name="T23" fmla="*/ 243 h 409"/>
                    <a:gd name="T24" fmla="*/ 138 w 688"/>
                    <a:gd name="T25" fmla="*/ 204 h 409"/>
                    <a:gd name="T26" fmla="*/ 85 w 688"/>
                    <a:gd name="T27" fmla="*/ 166 h 409"/>
                    <a:gd name="T28" fmla="*/ 58 w 688"/>
                    <a:gd name="T29" fmla="*/ 134 h 409"/>
                    <a:gd name="T30" fmla="*/ 44 w 688"/>
                    <a:gd name="T31" fmla="*/ 91 h 409"/>
                    <a:gd name="T32" fmla="*/ 138 w 688"/>
                    <a:gd name="T33" fmla="*/ 72 h 409"/>
                    <a:gd name="T34" fmla="*/ 262 w 688"/>
                    <a:gd name="T35" fmla="*/ 61 h 409"/>
                    <a:gd name="T36" fmla="*/ 351 w 688"/>
                    <a:gd name="T37" fmla="*/ 54 h 409"/>
                    <a:gd name="T38" fmla="*/ 496 w 688"/>
                    <a:gd name="T39" fmla="*/ 26 h 409"/>
                    <a:gd name="T40" fmla="*/ 515 w 688"/>
                    <a:gd name="T41" fmla="*/ 10 h 409"/>
                    <a:gd name="T42" fmla="*/ 503 w 688"/>
                    <a:gd name="T43" fmla="*/ 0 h 409"/>
                    <a:gd name="T44" fmla="*/ 428 w 688"/>
                    <a:gd name="T45" fmla="*/ 22 h 409"/>
                    <a:gd name="T46" fmla="*/ 347 w 688"/>
                    <a:gd name="T47" fmla="*/ 35 h 409"/>
                    <a:gd name="T48" fmla="*/ 241 w 688"/>
                    <a:gd name="T49" fmla="*/ 42 h 409"/>
                    <a:gd name="T50" fmla="*/ 95 w 688"/>
                    <a:gd name="T51" fmla="*/ 54 h 409"/>
                    <a:gd name="T52" fmla="*/ 3 w 688"/>
                    <a:gd name="T53" fmla="*/ 68 h 409"/>
                    <a:gd name="T54" fmla="*/ 0 w 688"/>
                    <a:gd name="T55" fmla="*/ 81 h 409"/>
                    <a:gd name="T56" fmla="*/ 15 w 688"/>
                    <a:gd name="T57" fmla="*/ 134 h 409"/>
                    <a:gd name="T58" fmla="*/ 47 w 688"/>
                    <a:gd name="T59" fmla="*/ 173 h 409"/>
                    <a:gd name="T60" fmla="*/ 101 w 688"/>
                    <a:gd name="T61" fmla="*/ 204 h 409"/>
                    <a:gd name="T62" fmla="*/ 152 w 688"/>
                    <a:gd name="T63" fmla="*/ 254 h 409"/>
                    <a:gd name="T64" fmla="*/ 181 w 688"/>
                    <a:gd name="T65" fmla="*/ 316 h 409"/>
                    <a:gd name="T66" fmla="*/ 234 w 688"/>
                    <a:gd name="T67" fmla="*/ 397 h 409"/>
                    <a:gd name="T68" fmla="*/ 250 w 688"/>
                    <a:gd name="T69" fmla="*/ 408 h 409"/>
                    <a:gd name="T70" fmla="*/ 275 w 688"/>
                    <a:gd name="T71" fmla="*/ 408 h 409"/>
                    <a:gd name="T72" fmla="*/ 332 w 688"/>
                    <a:gd name="T73" fmla="*/ 369 h 409"/>
                    <a:gd name="T74" fmla="*/ 406 w 688"/>
                    <a:gd name="T75" fmla="*/ 303 h 409"/>
                    <a:gd name="T76" fmla="*/ 484 w 688"/>
                    <a:gd name="T77" fmla="*/ 266 h 409"/>
                    <a:gd name="T78" fmla="*/ 560 w 688"/>
                    <a:gd name="T79" fmla="*/ 243 h 409"/>
                    <a:gd name="T80" fmla="*/ 668 w 688"/>
                    <a:gd name="T81" fmla="*/ 219 h 409"/>
                    <a:gd name="T82" fmla="*/ 687 w 688"/>
                    <a:gd name="T83" fmla="*/ 204 h 409"/>
                    <a:gd name="T84" fmla="*/ 675 w 688"/>
                    <a:gd name="T85" fmla="*/ 173 h 4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88"/>
                    <a:gd name="T130" fmla="*/ 0 h 409"/>
                    <a:gd name="T131" fmla="*/ 688 w 688"/>
                    <a:gd name="T132" fmla="*/ 409 h 4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88" h="409">
                      <a:moveTo>
                        <a:pt x="675" y="173"/>
                      </a:moveTo>
                      <a:lnTo>
                        <a:pt x="560" y="38"/>
                      </a:lnTo>
                      <a:lnTo>
                        <a:pt x="534" y="26"/>
                      </a:lnTo>
                      <a:lnTo>
                        <a:pt x="515" y="35"/>
                      </a:lnTo>
                      <a:lnTo>
                        <a:pt x="604" y="123"/>
                      </a:lnTo>
                      <a:lnTo>
                        <a:pt x="627" y="188"/>
                      </a:lnTo>
                      <a:lnTo>
                        <a:pt x="589" y="201"/>
                      </a:lnTo>
                      <a:lnTo>
                        <a:pt x="481" y="231"/>
                      </a:lnTo>
                      <a:lnTo>
                        <a:pt x="395" y="273"/>
                      </a:lnTo>
                      <a:lnTo>
                        <a:pt x="268" y="365"/>
                      </a:lnTo>
                      <a:lnTo>
                        <a:pt x="253" y="358"/>
                      </a:lnTo>
                      <a:lnTo>
                        <a:pt x="174" y="243"/>
                      </a:lnTo>
                      <a:lnTo>
                        <a:pt x="138" y="204"/>
                      </a:lnTo>
                      <a:lnTo>
                        <a:pt x="85" y="166"/>
                      </a:lnTo>
                      <a:lnTo>
                        <a:pt x="58" y="134"/>
                      </a:lnTo>
                      <a:lnTo>
                        <a:pt x="44" y="91"/>
                      </a:lnTo>
                      <a:lnTo>
                        <a:pt x="138" y="72"/>
                      </a:lnTo>
                      <a:lnTo>
                        <a:pt x="262" y="61"/>
                      </a:lnTo>
                      <a:lnTo>
                        <a:pt x="351" y="54"/>
                      </a:lnTo>
                      <a:lnTo>
                        <a:pt x="496" y="26"/>
                      </a:lnTo>
                      <a:lnTo>
                        <a:pt x="515" y="10"/>
                      </a:lnTo>
                      <a:lnTo>
                        <a:pt x="503" y="0"/>
                      </a:lnTo>
                      <a:lnTo>
                        <a:pt x="428" y="22"/>
                      </a:lnTo>
                      <a:lnTo>
                        <a:pt x="347" y="35"/>
                      </a:lnTo>
                      <a:lnTo>
                        <a:pt x="241" y="42"/>
                      </a:lnTo>
                      <a:lnTo>
                        <a:pt x="95" y="54"/>
                      </a:lnTo>
                      <a:lnTo>
                        <a:pt x="3" y="68"/>
                      </a:lnTo>
                      <a:lnTo>
                        <a:pt x="0" y="81"/>
                      </a:lnTo>
                      <a:lnTo>
                        <a:pt x="15" y="134"/>
                      </a:lnTo>
                      <a:lnTo>
                        <a:pt x="47" y="173"/>
                      </a:lnTo>
                      <a:lnTo>
                        <a:pt x="101" y="204"/>
                      </a:lnTo>
                      <a:lnTo>
                        <a:pt x="152" y="254"/>
                      </a:lnTo>
                      <a:lnTo>
                        <a:pt x="181" y="316"/>
                      </a:lnTo>
                      <a:lnTo>
                        <a:pt x="234" y="397"/>
                      </a:lnTo>
                      <a:lnTo>
                        <a:pt x="250" y="408"/>
                      </a:lnTo>
                      <a:lnTo>
                        <a:pt x="275" y="408"/>
                      </a:lnTo>
                      <a:lnTo>
                        <a:pt x="332" y="369"/>
                      </a:lnTo>
                      <a:lnTo>
                        <a:pt x="406" y="303"/>
                      </a:lnTo>
                      <a:lnTo>
                        <a:pt x="484" y="266"/>
                      </a:lnTo>
                      <a:lnTo>
                        <a:pt x="560" y="243"/>
                      </a:lnTo>
                      <a:lnTo>
                        <a:pt x="668" y="219"/>
                      </a:lnTo>
                      <a:lnTo>
                        <a:pt x="687" y="204"/>
                      </a:lnTo>
                      <a:lnTo>
                        <a:pt x="675" y="173"/>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58" name="Freeform 23"/>
                <p:cNvSpPr>
                  <a:spLocks/>
                </p:cNvSpPr>
                <p:nvPr/>
              </p:nvSpPr>
              <p:spPr bwMode="auto">
                <a:xfrm>
                  <a:off x="1951" y="3439"/>
                  <a:ext cx="273" cy="154"/>
                </a:xfrm>
                <a:custGeom>
                  <a:avLst/>
                  <a:gdLst>
                    <a:gd name="T0" fmla="*/ 246 w 273"/>
                    <a:gd name="T1" fmla="*/ 10 h 154"/>
                    <a:gd name="T2" fmla="*/ 218 w 273"/>
                    <a:gd name="T3" fmla="*/ 3 h 154"/>
                    <a:gd name="T4" fmla="*/ 193 w 273"/>
                    <a:gd name="T5" fmla="*/ 0 h 154"/>
                    <a:gd name="T6" fmla="*/ 171 w 273"/>
                    <a:gd name="T7" fmla="*/ 0 h 154"/>
                    <a:gd name="T8" fmla="*/ 148 w 273"/>
                    <a:gd name="T9" fmla="*/ 10 h 154"/>
                    <a:gd name="T10" fmla="*/ 141 w 273"/>
                    <a:gd name="T11" fmla="*/ 33 h 154"/>
                    <a:gd name="T12" fmla="*/ 145 w 273"/>
                    <a:gd name="T13" fmla="*/ 56 h 154"/>
                    <a:gd name="T14" fmla="*/ 145 w 273"/>
                    <a:gd name="T15" fmla="*/ 79 h 154"/>
                    <a:gd name="T16" fmla="*/ 145 w 273"/>
                    <a:gd name="T17" fmla="*/ 105 h 154"/>
                    <a:gd name="T18" fmla="*/ 126 w 273"/>
                    <a:gd name="T19" fmla="*/ 123 h 154"/>
                    <a:gd name="T20" fmla="*/ 100 w 273"/>
                    <a:gd name="T21" fmla="*/ 123 h 154"/>
                    <a:gd name="T22" fmla="*/ 78 w 273"/>
                    <a:gd name="T23" fmla="*/ 123 h 154"/>
                    <a:gd name="T24" fmla="*/ 53 w 273"/>
                    <a:gd name="T25" fmla="*/ 123 h 154"/>
                    <a:gd name="T26" fmla="*/ 25 w 273"/>
                    <a:gd name="T27" fmla="*/ 123 h 154"/>
                    <a:gd name="T28" fmla="*/ 41 w 273"/>
                    <a:gd name="T29" fmla="*/ 98 h 154"/>
                    <a:gd name="T30" fmla="*/ 59 w 273"/>
                    <a:gd name="T31" fmla="*/ 79 h 154"/>
                    <a:gd name="T32" fmla="*/ 82 w 273"/>
                    <a:gd name="T33" fmla="*/ 79 h 154"/>
                    <a:gd name="T34" fmla="*/ 104 w 273"/>
                    <a:gd name="T35" fmla="*/ 87 h 154"/>
                    <a:gd name="T36" fmla="*/ 126 w 273"/>
                    <a:gd name="T37" fmla="*/ 98 h 154"/>
                    <a:gd name="T38" fmla="*/ 119 w 273"/>
                    <a:gd name="T39" fmla="*/ 79 h 154"/>
                    <a:gd name="T40" fmla="*/ 95 w 273"/>
                    <a:gd name="T41" fmla="*/ 65 h 154"/>
                    <a:gd name="T42" fmla="*/ 70 w 273"/>
                    <a:gd name="T43" fmla="*/ 61 h 154"/>
                    <a:gd name="T44" fmla="*/ 37 w 273"/>
                    <a:gd name="T45" fmla="*/ 61 h 154"/>
                    <a:gd name="T46" fmla="*/ 3 w 273"/>
                    <a:gd name="T47" fmla="*/ 61 h 154"/>
                    <a:gd name="T48" fmla="*/ 0 w 273"/>
                    <a:gd name="T49" fmla="*/ 87 h 154"/>
                    <a:gd name="T50" fmla="*/ 0 w 273"/>
                    <a:gd name="T51" fmla="*/ 110 h 154"/>
                    <a:gd name="T52" fmla="*/ 3 w 273"/>
                    <a:gd name="T53" fmla="*/ 133 h 154"/>
                    <a:gd name="T54" fmla="*/ 25 w 273"/>
                    <a:gd name="T55" fmla="*/ 144 h 154"/>
                    <a:gd name="T56" fmla="*/ 59 w 273"/>
                    <a:gd name="T57" fmla="*/ 149 h 154"/>
                    <a:gd name="T58" fmla="*/ 85 w 273"/>
                    <a:gd name="T59" fmla="*/ 153 h 154"/>
                    <a:gd name="T60" fmla="*/ 123 w 273"/>
                    <a:gd name="T61" fmla="*/ 153 h 154"/>
                    <a:gd name="T62" fmla="*/ 155 w 273"/>
                    <a:gd name="T63" fmla="*/ 153 h 154"/>
                    <a:gd name="T64" fmla="*/ 171 w 273"/>
                    <a:gd name="T65" fmla="*/ 126 h 154"/>
                    <a:gd name="T66" fmla="*/ 183 w 273"/>
                    <a:gd name="T67" fmla="*/ 102 h 154"/>
                    <a:gd name="T68" fmla="*/ 179 w 273"/>
                    <a:gd name="T69" fmla="*/ 79 h 154"/>
                    <a:gd name="T70" fmla="*/ 176 w 273"/>
                    <a:gd name="T71" fmla="*/ 56 h 154"/>
                    <a:gd name="T72" fmla="*/ 179 w 273"/>
                    <a:gd name="T73" fmla="*/ 33 h 154"/>
                    <a:gd name="T74" fmla="*/ 212 w 273"/>
                    <a:gd name="T75" fmla="*/ 33 h 154"/>
                    <a:gd name="T76" fmla="*/ 227 w 273"/>
                    <a:gd name="T77" fmla="*/ 52 h 154"/>
                    <a:gd name="T78" fmla="*/ 256 w 273"/>
                    <a:gd name="T79" fmla="*/ 65 h 154"/>
                    <a:gd name="T80" fmla="*/ 272 w 273"/>
                    <a:gd name="T81" fmla="*/ 52 h 154"/>
                    <a:gd name="T82" fmla="*/ 261 w 273"/>
                    <a:gd name="T83" fmla="*/ 26 h 1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3"/>
                    <a:gd name="T127" fmla="*/ 0 h 154"/>
                    <a:gd name="T128" fmla="*/ 273 w 273"/>
                    <a:gd name="T129" fmla="*/ 154 h 1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3" h="154">
                      <a:moveTo>
                        <a:pt x="261" y="26"/>
                      </a:moveTo>
                      <a:lnTo>
                        <a:pt x="246" y="10"/>
                      </a:lnTo>
                      <a:lnTo>
                        <a:pt x="234" y="7"/>
                      </a:lnTo>
                      <a:lnTo>
                        <a:pt x="218" y="3"/>
                      </a:lnTo>
                      <a:lnTo>
                        <a:pt x="208" y="0"/>
                      </a:lnTo>
                      <a:lnTo>
                        <a:pt x="193" y="0"/>
                      </a:lnTo>
                      <a:lnTo>
                        <a:pt x="183" y="0"/>
                      </a:lnTo>
                      <a:lnTo>
                        <a:pt x="171" y="0"/>
                      </a:lnTo>
                      <a:lnTo>
                        <a:pt x="159" y="3"/>
                      </a:lnTo>
                      <a:lnTo>
                        <a:pt x="148" y="10"/>
                      </a:lnTo>
                      <a:lnTo>
                        <a:pt x="141" y="21"/>
                      </a:lnTo>
                      <a:lnTo>
                        <a:pt x="141" y="33"/>
                      </a:lnTo>
                      <a:lnTo>
                        <a:pt x="141" y="45"/>
                      </a:lnTo>
                      <a:lnTo>
                        <a:pt x="145" y="56"/>
                      </a:lnTo>
                      <a:lnTo>
                        <a:pt x="145" y="68"/>
                      </a:lnTo>
                      <a:lnTo>
                        <a:pt x="145" y="79"/>
                      </a:lnTo>
                      <a:lnTo>
                        <a:pt x="145" y="94"/>
                      </a:lnTo>
                      <a:lnTo>
                        <a:pt x="145" y="105"/>
                      </a:lnTo>
                      <a:lnTo>
                        <a:pt x="141" y="117"/>
                      </a:lnTo>
                      <a:lnTo>
                        <a:pt x="126" y="123"/>
                      </a:lnTo>
                      <a:lnTo>
                        <a:pt x="116" y="123"/>
                      </a:lnTo>
                      <a:lnTo>
                        <a:pt x="100" y="123"/>
                      </a:lnTo>
                      <a:lnTo>
                        <a:pt x="88" y="123"/>
                      </a:lnTo>
                      <a:lnTo>
                        <a:pt x="78" y="123"/>
                      </a:lnTo>
                      <a:lnTo>
                        <a:pt x="63" y="123"/>
                      </a:lnTo>
                      <a:lnTo>
                        <a:pt x="53" y="123"/>
                      </a:lnTo>
                      <a:lnTo>
                        <a:pt x="41" y="123"/>
                      </a:lnTo>
                      <a:lnTo>
                        <a:pt x="25" y="123"/>
                      </a:lnTo>
                      <a:lnTo>
                        <a:pt x="29" y="110"/>
                      </a:lnTo>
                      <a:lnTo>
                        <a:pt x="41" y="98"/>
                      </a:lnTo>
                      <a:lnTo>
                        <a:pt x="47" y="87"/>
                      </a:lnTo>
                      <a:lnTo>
                        <a:pt x="59" y="79"/>
                      </a:lnTo>
                      <a:lnTo>
                        <a:pt x="70" y="79"/>
                      </a:lnTo>
                      <a:lnTo>
                        <a:pt x="82" y="79"/>
                      </a:lnTo>
                      <a:lnTo>
                        <a:pt x="92" y="82"/>
                      </a:lnTo>
                      <a:lnTo>
                        <a:pt x="104" y="87"/>
                      </a:lnTo>
                      <a:lnTo>
                        <a:pt x="116" y="98"/>
                      </a:lnTo>
                      <a:lnTo>
                        <a:pt x="126" y="98"/>
                      </a:lnTo>
                      <a:lnTo>
                        <a:pt x="130" y="87"/>
                      </a:lnTo>
                      <a:lnTo>
                        <a:pt x="119" y="79"/>
                      </a:lnTo>
                      <a:lnTo>
                        <a:pt x="107" y="72"/>
                      </a:lnTo>
                      <a:lnTo>
                        <a:pt x="95" y="65"/>
                      </a:lnTo>
                      <a:lnTo>
                        <a:pt x="85" y="61"/>
                      </a:lnTo>
                      <a:lnTo>
                        <a:pt x="70" y="61"/>
                      </a:lnTo>
                      <a:lnTo>
                        <a:pt x="59" y="61"/>
                      </a:lnTo>
                      <a:lnTo>
                        <a:pt x="37" y="61"/>
                      </a:lnTo>
                      <a:lnTo>
                        <a:pt x="15" y="56"/>
                      </a:lnTo>
                      <a:lnTo>
                        <a:pt x="3" y="61"/>
                      </a:lnTo>
                      <a:lnTo>
                        <a:pt x="0" y="75"/>
                      </a:lnTo>
                      <a:lnTo>
                        <a:pt x="0" y="87"/>
                      </a:lnTo>
                      <a:lnTo>
                        <a:pt x="0" y="98"/>
                      </a:lnTo>
                      <a:lnTo>
                        <a:pt x="0" y="110"/>
                      </a:lnTo>
                      <a:lnTo>
                        <a:pt x="0" y="123"/>
                      </a:lnTo>
                      <a:lnTo>
                        <a:pt x="3" y="133"/>
                      </a:lnTo>
                      <a:lnTo>
                        <a:pt x="15" y="140"/>
                      </a:lnTo>
                      <a:lnTo>
                        <a:pt x="25" y="144"/>
                      </a:lnTo>
                      <a:lnTo>
                        <a:pt x="47" y="149"/>
                      </a:lnTo>
                      <a:lnTo>
                        <a:pt x="59" y="149"/>
                      </a:lnTo>
                      <a:lnTo>
                        <a:pt x="75" y="153"/>
                      </a:lnTo>
                      <a:lnTo>
                        <a:pt x="85" y="153"/>
                      </a:lnTo>
                      <a:lnTo>
                        <a:pt x="95" y="153"/>
                      </a:lnTo>
                      <a:lnTo>
                        <a:pt x="123" y="153"/>
                      </a:lnTo>
                      <a:lnTo>
                        <a:pt x="145" y="153"/>
                      </a:lnTo>
                      <a:lnTo>
                        <a:pt x="155" y="153"/>
                      </a:lnTo>
                      <a:lnTo>
                        <a:pt x="167" y="149"/>
                      </a:lnTo>
                      <a:lnTo>
                        <a:pt x="171" y="126"/>
                      </a:lnTo>
                      <a:lnTo>
                        <a:pt x="179" y="114"/>
                      </a:lnTo>
                      <a:lnTo>
                        <a:pt x="183" y="102"/>
                      </a:lnTo>
                      <a:lnTo>
                        <a:pt x="183" y="91"/>
                      </a:lnTo>
                      <a:lnTo>
                        <a:pt x="179" y="79"/>
                      </a:lnTo>
                      <a:lnTo>
                        <a:pt x="179" y="68"/>
                      </a:lnTo>
                      <a:lnTo>
                        <a:pt x="176" y="56"/>
                      </a:lnTo>
                      <a:lnTo>
                        <a:pt x="176" y="45"/>
                      </a:lnTo>
                      <a:lnTo>
                        <a:pt x="179" y="33"/>
                      </a:lnTo>
                      <a:lnTo>
                        <a:pt x="201" y="38"/>
                      </a:lnTo>
                      <a:lnTo>
                        <a:pt x="212" y="33"/>
                      </a:lnTo>
                      <a:lnTo>
                        <a:pt x="222" y="42"/>
                      </a:lnTo>
                      <a:lnTo>
                        <a:pt x="227" y="52"/>
                      </a:lnTo>
                      <a:lnTo>
                        <a:pt x="234" y="65"/>
                      </a:lnTo>
                      <a:lnTo>
                        <a:pt x="256" y="65"/>
                      </a:lnTo>
                      <a:lnTo>
                        <a:pt x="268" y="65"/>
                      </a:lnTo>
                      <a:lnTo>
                        <a:pt x="272" y="52"/>
                      </a:lnTo>
                      <a:lnTo>
                        <a:pt x="268" y="42"/>
                      </a:lnTo>
                      <a:lnTo>
                        <a:pt x="261" y="26"/>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107547" name="Group 24"/>
            <p:cNvGrpSpPr>
              <a:grpSpLocks/>
            </p:cNvGrpSpPr>
            <p:nvPr/>
          </p:nvGrpSpPr>
          <p:grpSpPr bwMode="auto">
            <a:xfrm>
              <a:off x="375" y="1981"/>
              <a:ext cx="851" cy="1480"/>
              <a:chOff x="375" y="1981"/>
              <a:chExt cx="851" cy="1480"/>
            </a:xfrm>
          </p:grpSpPr>
          <p:sp>
            <p:nvSpPr>
              <p:cNvPr id="107548" name="Freeform 25"/>
              <p:cNvSpPr>
                <a:spLocks/>
              </p:cNvSpPr>
              <p:nvPr/>
            </p:nvSpPr>
            <p:spPr bwMode="auto">
              <a:xfrm>
                <a:off x="468" y="1981"/>
                <a:ext cx="345" cy="349"/>
              </a:xfrm>
              <a:custGeom>
                <a:avLst/>
                <a:gdLst>
                  <a:gd name="T0" fmla="*/ 239 w 345"/>
                  <a:gd name="T1" fmla="*/ 146 h 349"/>
                  <a:gd name="T2" fmla="*/ 210 w 345"/>
                  <a:gd name="T3" fmla="*/ 100 h 349"/>
                  <a:gd name="T4" fmla="*/ 176 w 345"/>
                  <a:gd name="T5" fmla="*/ 65 h 349"/>
                  <a:gd name="T6" fmla="*/ 142 w 345"/>
                  <a:gd name="T7" fmla="*/ 22 h 349"/>
                  <a:gd name="T8" fmla="*/ 100 w 345"/>
                  <a:gd name="T9" fmla="*/ 3 h 349"/>
                  <a:gd name="T10" fmla="*/ 66 w 345"/>
                  <a:gd name="T11" fmla="*/ 0 h 349"/>
                  <a:gd name="T12" fmla="*/ 34 w 345"/>
                  <a:gd name="T13" fmla="*/ 10 h 349"/>
                  <a:gd name="T14" fmla="*/ 15 w 345"/>
                  <a:gd name="T15" fmla="*/ 38 h 349"/>
                  <a:gd name="T16" fmla="*/ 0 w 345"/>
                  <a:gd name="T17" fmla="*/ 90 h 349"/>
                  <a:gd name="T18" fmla="*/ 3 w 345"/>
                  <a:gd name="T19" fmla="*/ 143 h 349"/>
                  <a:gd name="T20" fmla="*/ 18 w 345"/>
                  <a:gd name="T21" fmla="*/ 189 h 349"/>
                  <a:gd name="T22" fmla="*/ 56 w 345"/>
                  <a:gd name="T23" fmla="*/ 243 h 349"/>
                  <a:gd name="T24" fmla="*/ 97 w 345"/>
                  <a:gd name="T25" fmla="*/ 282 h 349"/>
                  <a:gd name="T26" fmla="*/ 142 w 345"/>
                  <a:gd name="T27" fmla="*/ 316 h 349"/>
                  <a:gd name="T28" fmla="*/ 189 w 345"/>
                  <a:gd name="T29" fmla="*/ 340 h 349"/>
                  <a:gd name="T30" fmla="*/ 231 w 345"/>
                  <a:gd name="T31" fmla="*/ 348 h 349"/>
                  <a:gd name="T32" fmla="*/ 249 w 345"/>
                  <a:gd name="T33" fmla="*/ 335 h 349"/>
                  <a:gd name="T34" fmla="*/ 265 w 345"/>
                  <a:gd name="T35" fmla="*/ 289 h 349"/>
                  <a:gd name="T36" fmla="*/ 261 w 345"/>
                  <a:gd name="T37" fmla="*/ 227 h 349"/>
                  <a:gd name="T38" fmla="*/ 333 w 345"/>
                  <a:gd name="T39" fmla="*/ 231 h 349"/>
                  <a:gd name="T40" fmla="*/ 344 w 345"/>
                  <a:gd name="T41" fmla="*/ 220 h 349"/>
                  <a:gd name="T42" fmla="*/ 333 w 345"/>
                  <a:gd name="T43" fmla="*/ 196 h 349"/>
                  <a:gd name="T44" fmla="*/ 258 w 345"/>
                  <a:gd name="T45" fmla="*/ 192 h 349"/>
                  <a:gd name="T46" fmla="*/ 239 w 345"/>
                  <a:gd name="T47" fmla="*/ 146 h 3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349"/>
                  <a:gd name="T74" fmla="*/ 345 w 345"/>
                  <a:gd name="T75" fmla="*/ 349 h 3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349">
                    <a:moveTo>
                      <a:pt x="239" y="146"/>
                    </a:moveTo>
                    <a:lnTo>
                      <a:pt x="210" y="100"/>
                    </a:lnTo>
                    <a:lnTo>
                      <a:pt x="176" y="65"/>
                    </a:lnTo>
                    <a:lnTo>
                      <a:pt x="142" y="22"/>
                    </a:lnTo>
                    <a:lnTo>
                      <a:pt x="100" y="3"/>
                    </a:lnTo>
                    <a:lnTo>
                      <a:pt x="66" y="0"/>
                    </a:lnTo>
                    <a:lnTo>
                      <a:pt x="34" y="10"/>
                    </a:lnTo>
                    <a:lnTo>
                      <a:pt x="15" y="38"/>
                    </a:lnTo>
                    <a:lnTo>
                      <a:pt x="0" y="90"/>
                    </a:lnTo>
                    <a:lnTo>
                      <a:pt x="3" y="143"/>
                    </a:lnTo>
                    <a:lnTo>
                      <a:pt x="18" y="189"/>
                    </a:lnTo>
                    <a:lnTo>
                      <a:pt x="56" y="243"/>
                    </a:lnTo>
                    <a:lnTo>
                      <a:pt x="97" y="282"/>
                    </a:lnTo>
                    <a:lnTo>
                      <a:pt x="142" y="316"/>
                    </a:lnTo>
                    <a:lnTo>
                      <a:pt x="189" y="340"/>
                    </a:lnTo>
                    <a:lnTo>
                      <a:pt x="231" y="348"/>
                    </a:lnTo>
                    <a:lnTo>
                      <a:pt x="249" y="335"/>
                    </a:lnTo>
                    <a:lnTo>
                      <a:pt x="265" y="289"/>
                    </a:lnTo>
                    <a:lnTo>
                      <a:pt x="261" y="227"/>
                    </a:lnTo>
                    <a:lnTo>
                      <a:pt x="333" y="231"/>
                    </a:lnTo>
                    <a:lnTo>
                      <a:pt x="344" y="220"/>
                    </a:lnTo>
                    <a:lnTo>
                      <a:pt x="333" y="196"/>
                    </a:lnTo>
                    <a:lnTo>
                      <a:pt x="258" y="192"/>
                    </a:lnTo>
                    <a:lnTo>
                      <a:pt x="239" y="146"/>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49" name="Freeform 26"/>
              <p:cNvSpPr>
                <a:spLocks/>
              </p:cNvSpPr>
              <p:nvPr/>
            </p:nvSpPr>
            <p:spPr bwMode="auto">
              <a:xfrm>
                <a:off x="591" y="2366"/>
                <a:ext cx="241" cy="512"/>
              </a:xfrm>
              <a:custGeom>
                <a:avLst/>
                <a:gdLst>
                  <a:gd name="T0" fmla="*/ 173 w 241"/>
                  <a:gd name="T1" fmla="*/ 44 h 512"/>
                  <a:gd name="T2" fmla="*/ 138 w 241"/>
                  <a:gd name="T3" fmla="*/ 12 h 512"/>
                  <a:gd name="T4" fmla="*/ 85 w 241"/>
                  <a:gd name="T5" fmla="*/ 0 h 512"/>
                  <a:gd name="T6" fmla="*/ 41 w 241"/>
                  <a:gd name="T7" fmla="*/ 8 h 512"/>
                  <a:gd name="T8" fmla="*/ 6 w 241"/>
                  <a:gd name="T9" fmla="*/ 40 h 512"/>
                  <a:gd name="T10" fmla="*/ 0 w 241"/>
                  <a:gd name="T11" fmla="*/ 61 h 512"/>
                  <a:gd name="T12" fmla="*/ 0 w 241"/>
                  <a:gd name="T13" fmla="*/ 93 h 512"/>
                  <a:gd name="T14" fmla="*/ 15 w 241"/>
                  <a:gd name="T15" fmla="*/ 120 h 512"/>
                  <a:gd name="T16" fmla="*/ 41 w 241"/>
                  <a:gd name="T17" fmla="*/ 167 h 512"/>
                  <a:gd name="T18" fmla="*/ 53 w 241"/>
                  <a:gd name="T19" fmla="*/ 221 h 512"/>
                  <a:gd name="T20" fmla="*/ 56 w 241"/>
                  <a:gd name="T21" fmla="*/ 266 h 512"/>
                  <a:gd name="T22" fmla="*/ 44 w 241"/>
                  <a:gd name="T23" fmla="*/ 318 h 512"/>
                  <a:gd name="T24" fmla="*/ 15 w 241"/>
                  <a:gd name="T25" fmla="*/ 364 h 512"/>
                  <a:gd name="T26" fmla="*/ 3 w 241"/>
                  <a:gd name="T27" fmla="*/ 410 h 512"/>
                  <a:gd name="T28" fmla="*/ 6 w 241"/>
                  <a:gd name="T29" fmla="*/ 452 h 512"/>
                  <a:gd name="T30" fmla="*/ 29 w 241"/>
                  <a:gd name="T31" fmla="*/ 488 h 512"/>
                  <a:gd name="T32" fmla="*/ 60 w 241"/>
                  <a:gd name="T33" fmla="*/ 507 h 512"/>
                  <a:gd name="T34" fmla="*/ 97 w 241"/>
                  <a:gd name="T35" fmla="*/ 511 h 512"/>
                  <a:gd name="T36" fmla="*/ 142 w 241"/>
                  <a:gd name="T37" fmla="*/ 511 h 512"/>
                  <a:gd name="T38" fmla="*/ 176 w 241"/>
                  <a:gd name="T39" fmla="*/ 491 h 512"/>
                  <a:gd name="T40" fmla="*/ 210 w 241"/>
                  <a:gd name="T41" fmla="*/ 433 h 512"/>
                  <a:gd name="T42" fmla="*/ 231 w 241"/>
                  <a:gd name="T43" fmla="*/ 383 h 512"/>
                  <a:gd name="T44" fmla="*/ 240 w 241"/>
                  <a:gd name="T45" fmla="*/ 305 h 512"/>
                  <a:gd name="T46" fmla="*/ 231 w 241"/>
                  <a:gd name="T47" fmla="*/ 236 h 512"/>
                  <a:gd name="T48" fmla="*/ 217 w 241"/>
                  <a:gd name="T49" fmla="*/ 164 h 512"/>
                  <a:gd name="T50" fmla="*/ 193 w 241"/>
                  <a:gd name="T51" fmla="*/ 90 h 512"/>
                  <a:gd name="T52" fmla="*/ 173 w 241"/>
                  <a:gd name="T53" fmla="*/ 44 h 5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1"/>
                  <a:gd name="T82" fmla="*/ 0 h 512"/>
                  <a:gd name="T83" fmla="*/ 241 w 241"/>
                  <a:gd name="T84" fmla="*/ 512 h 5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1" h="512">
                    <a:moveTo>
                      <a:pt x="173" y="44"/>
                    </a:moveTo>
                    <a:lnTo>
                      <a:pt x="138" y="12"/>
                    </a:lnTo>
                    <a:lnTo>
                      <a:pt x="85" y="0"/>
                    </a:lnTo>
                    <a:lnTo>
                      <a:pt x="41" y="8"/>
                    </a:lnTo>
                    <a:lnTo>
                      <a:pt x="6" y="40"/>
                    </a:lnTo>
                    <a:lnTo>
                      <a:pt x="0" y="61"/>
                    </a:lnTo>
                    <a:lnTo>
                      <a:pt x="0" y="93"/>
                    </a:lnTo>
                    <a:lnTo>
                      <a:pt x="15" y="120"/>
                    </a:lnTo>
                    <a:lnTo>
                      <a:pt x="41" y="167"/>
                    </a:lnTo>
                    <a:lnTo>
                      <a:pt x="53" y="221"/>
                    </a:lnTo>
                    <a:lnTo>
                      <a:pt x="56" y="266"/>
                    </a:lnTo>
                    <a:lnTo>
                      <a:pt x="44" y="318"/>
                    </a:lnTo>
                    <a:lnTo>
                      <a:pt x="15" y="364"/>
                    </a:lnTo>
                    <a:lnTo>
                      <a:pt x="3" y="410"/>
                    </a:lnTo>
                    <a:lnTo>
                      <a:pt x="6" y="452"/>
                    </a:lnTo>
                    <a:lnTo>
                      <a:pt x="29" y="488"/>
                    </a:lnTo>
                    <a:lnTo>
                      <a:pt x="60" y="507"/>
                    </a:lnTo>
                    <a:lnTo>
                      <a:pt x="97" y="511"/>
                    </a:lnTo>
                    <a:lnTo>
                      <a:pt x="142" y="511"/>
                    </a:lnTo>
                    <a:lnTo>
                      <a:pt x="176" y="491"/>
                    </a:lnTo>
                    <a:lnTo>
                      <a:pt x="210" y="433"/>
                    </a:lnTo>
                    <a:lnTo>
                      <a:pt x="231" y="383"/>
                    </a:lnTo>
                    <a:lnTo>
                      <a:pt x="240" y="305"/>
                    </a:lnTo>
                    <a:lnTo>
                      <a:pt x="231" y="236"/>
                    </a:lnTo>
                    <a:lnTo>
                      <a:pt x="217" y="164"/>
                    </a:lnTo>
                    <a:lnTo>
                      <a:pt x="193" y="90"/>
                    </a:lnTo>
                    <a:lnTo>
                      <a:pt x="173" y="44"/>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50" name="Freeform 27"/>
              <p:cNvSpPr>
                <a:spLocks/>
              </p:cNvSpPr>
              <p:nvPr/>
            </p:nvSpPr>
            <p:spPr bwMode="auto">
              <a:xfrm>
                <a:off x="718" y="2071"/>
                <a:ext cx="508" cy="399"/>
              </a:xfrm>
              <a:custGeom>
                <a:avLst/>
                <a:gdLst>
                  <a:gd name="T0" fmla="*/ 131 w 508"/>
                  <a:gd name="T1" fmla="*/ 300 h 399"/>
                  <a:gd name="T2" fmla="*/ 30 w 508"/>
                  <a:gd name="T3" fmla="*/ 327 h 399"/>
                  <a:gd name="T4" fmla="*/ 11 w 508"/>
                  <a:gd name="T5" fmla="*/ 336 h 399"/>
                  <a:gd name="T6" fmla="*/ 0 w 508"/>
                  <a:gd name="T7" fmla="*/ 357 h 399"/>
                  <a:gd name="T8" fmla="*/ 11 w 508"/>
                  <a:gd name="T9" fmla="*/ 385 h 399"/>
                  <a:gd name="T10" fmla="*/ 30 w 508"/>
                  <a:gd name="T11" fmla="*/ 398 h 399"/>
                  <a:gd name="T12" fmla="*/ 53 w 508"/>
                  <a:gd name="T13" fmla="*/ 392 h 399"/>
                  <a:gd name="T14" fmla="*/ 164 w 508"/>
                  <a:gd name="T15" fmla="*/ 327 h 399"/>
                  <a:gd name="T16" fmla="*/ 244 w 508"/>
                  <a:gd name="T17" fmla="*/ 291 h 399"/>
                  <a:gd name="T18" fmla="*/ 322 w 508"/>
                  <a:gd name="T19" fmla="*/ 254 h 399"/>
                  <a:gd name="T20" fmla="*/ 393 w 508"/>
                  <a:gd name="T21" fmla="*/ 206 h 399"/>
                  <a:gd name="T22" fmla="*/ 423 w 508"/>
                  <a:gd name="T23" fmla="*/ 203 h 399"/>
                  <a:gd name="T24" fmla="*/ 431 w 508"/>
                  <a:gd name="T25" fmla="*/ 215 h 399"/>
                  <a:gd name="T26" fmla="*/ 435 w 508"/>
                  <a:gd name="T27" fmla="*/ 242 h 399"/>
                  <a:gd name="T28" fmla="*/ 464 w 508"/>
                  <a:gd name="T29" fmla="*/ 254 h 399"/>
                  <a:gd name="T30" fmla="*/ 486 w 508"/>
                  <a:gd name="T31" fmla="*/ 235 h 399"/>
                  <a:gd name="T32" fmla="*/ 507 w 508"/>
                  <a:gd name="T33" fmla="*/ 173 h 399"/>
                  <a:gd name="T34" fmla="*/ 486 w 508"/>
                  <a:gd name="T35" fmla="*/ 118 h 399"/>
                  <a:gd name="T36" fmla="*/ 498 w 508"/>
                  <a:gd name="T37" fmla="*/ 104 h 399"/>
                  <a:gd name="T38" fmla="*/ 501 w 508"/>
                  <a:gd name="T39" fmla="*/ 45 h 399"/>
                  <a:gd name="T40" fmla="*/ 495 w 508"/>
                  <a:gd name="T41" fmla="*/ 17 h 399"/>
                  <a:gd name="T42" fmla="*/ 476 w 508"/>
                  <a:gd name="T43" fmla="*/ 0 h 399"/>
                  <a:gd name="T44" fmla="*/ 450 w 508"/>
                  <a:gd name="T45" fmla="*/ 0 h 399"/>
                  <a:gd name="T46" fmla="*/ 450 w 508"/>
                  <a:gd name="T47" fmla="*/ 14 h 399"/>
                  <a:gd name="T48" fmla="*/ 472 w 508"/>
                  <a:gd name="T49" fmla="*/ 33 h 399"/>
                  <a:gd name="T50" fmla="*/ 472 w 508"/>
                  <a:gd name="T51" fmla="*/ 61 h 399"/>
                  <a:gd name="T52" fmla="*/ 464 w 508"/>
                  <a:gd name="T53" fmla="*/ 88 h 399"/>
                  <a:gd name="T54" fmla="*/ 445 w 508"/>
                  <a:gd name="T55" fmla="*/ 122 h 399"/>
                  <a:gd name="T56" fmla="*/ 419 w 508"/>
                  <a:gd name="T57" fmla="*/ 153 h 399"/>
                  <a:gd name="T58" fmla="*/ 397 w 508"/>
                  <a:gd name="T59" fmla="*/ 173 h 399"/>
                  <a:gd name="T60" fmla="*/ 356 w 508"/>
                  <a:gd name="T61" fmla="*/ 199 h 399"/>
                  <a:gd name="T62" fmla="*/ 270 w 508"/>
                  <a:gd name="T63" fmla="*/ 238 h 399"/>
                  <a:gd name="T64" fmla="*/ 191 w 508"/>
                  <a:gd name="T65" fmla="*/ 268 h 399"/>
                  <a:gd name="T66" fmla="*/ 131 w 508"/>
                  <a:gd name="T67" fmla="*/ 300 h 3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08"/>
                  <a:gd name="T103" fmla="*/ 0 h 399"/>
                  <a:gd name="T104" fmla="*/ 508 w 508"/>
                  <a:gd name="T105" fmla="*/ 399 h 3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08" h="399">
                    <a:moveTo>
                      <a:pt x="131" y="300"/>
                    </a:moveTo>
                    <a:lnTo>
                      <a:pt x="30" y="327"/>
                    </a:lnTo>
                    <a:lnTo>
                      <a:pt x="11" y="336"/>
                    </a:lnTo>
                    <a:lnTo>
                      <a:pt x="0" y="357"/>
                    </a:lnTo>
                    <a:lnTo>
                      <a:pt x="11" y="385"/>
                    </a:lnTo>
                    <a:lnTo>
                      <a:pt x="30" y="398"/>
                    </a:lnTo>
                    <a:lnTo>
                      <a:pt x="53" y="392"/>
                    </a:lnTo>
                    <a:lnTo>
                      <a:pt x="164" y="327"/>
                    </a:lnTo>
                    <a:lnTo>
                      <a:pt x="244" y="291"/>
                    </a:lnTo>
                    <a:lnTo>
                      <a:pt x="322" y="254"/>
                    </a:lnTo>
                    <a:lnTo>
                      <a:pt x="393" y="206"/>
                    </a:lnTo>
                    <a:lnTo>
                      <a:pt x="423" y="203"/>
                    </a:lnTo>
                    <a:lnTo>
                      <a:pt x="431" y="215"/>
                    </a:lnTo>
                    <a:lnTo>
                      <a:pt x="435" y="242"/>
                    </a:lnTo>
                    <a:lnTo>
                      <a:pt x="464" y="254"/>
                    </a:lnTo>
                    <a:lnTo>
                      <a:pt x="486" y="235"/>
                    </a:lnTo>
                    <a:lnTo>
                      <a:pt x="507" y="173"/>
                    </a:lnTo>
                    <a:lnTo>
                      <a:pt x="486" y="118"/>
                    </a:lnTo>
                    <a:lnTo>
                      <a:pt x="498" y="104"/>
                    </a:lnTo>
                    <a:lnTo>
                      <a:pt x="501" y="45"/>
                    </a:lnTo>
                    <a:lnTo>
                      <a:pt x="495" y="17"/>
                    </a:lnTo>
                    <a:lnTo>
                      <a:pt x="476" y="0"/>
                    </a:lnTo>
                    <a:lnTo>
                      <a:pt x="450" y="0"/>
                    </a:lnTo>
                    <a:lnTo>
                      <a:pt x="450" y="14"/>
                    </a:lnTo>
                    <a:lnTo>
                      <a:pt x="472" y="33"/>
                    </a:lnTo>
                    <a:lnTo>
                      <a:pt x="472" y="61"/>
                    </a:lnTo>
                    <a:lnTo>
                      <a:pt x="464" y="88"/>
                    </a:lnTo>
                    <a:lnTo>
                      <a:pt x="445" y="122"/>
                    </a:lnTo>
                    <a:lnTo>
                      <a:pt x="419" y="153"/>
                    </a:lnTo>
                    <a:lnTo>
                      <a:pt x="397" y="173"/>
                    </a:lnTo>
                    <a:lnTo>
                      <a:pt x="356" y="199"/>
                    </a:lnTo>
                    <a:lnTo>
                      <a:pt x="270" y="238"/>
                    </a:lnTo>
                    <a:lnTo>
                      <a:pt x="191" y="268"/>
                    </a:lnTo>
                    <a:lnTo>
                      <a:pt x="131" y="30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51" name="Freeform 28"/>
              <p:cNvSpPr>
                <a:spLocks/>
              </p:cNvSpPr>
              <p:nvPr/>
            </p:nvSpPr>
            <p:spPr bwMode="auto">
              <a:xfrm>
                <a:off x="375" y="2382"/>
                <a:ext cx="267" cy="462"/>
              </a:xfrm>
              <a:custGeom>
                <a:avLst/>
                <a:gdLst>
                  <a:gd name="T0" fmla="*/ 266 w 267"/>
                  <a:gd name="T1" fmla="*/ 24 h 462"/>
                  <a:gd name="T2" fmla="*/ 260 w 267"/>
                  <a:gd name="T3" fmla="*/ 5 h 462"/>
                  <a:gd name="T4" fmla="*/ 219 w 267"/>
                  <a:gd name="T5" fmla="*/ 0 h 462"/>
                  <a:gd name="T6" fmla="*/ 197 w 267"/>
                  <a:gd name="T7" fmla="*/ 19 h 462"/>
                  <a:gd name="T8" fmla="*/ 163 w 267"/>
                  <a:gd name="T9" fmla="*/ 70 h 462"/>
                  <a:gd name="T10" fmla="*/ 120 w 267"/>
                  <a:gd name="T11" fmla="*/ 136 h 462"/>
                  <a:gd name="T12" fmla="*/ 78 w 267"/>
                  <a:gd name="T13" fmla="*/ 181 h 462"/>
                  <a:gd name="T14" fmla="*/ 3 w 267"/>
                  <a:gd name="T15" fmla="*/ 266 h 462"/>
                  <a:gd name="T16" fmla="*/ 0 w 267"/>
                  <a:gd name="T17" fmla="*/ 286 h 462"/>
                  <a:gd name="T18" fmla="*/ 13 w 267"/>
                  <a:gd name="T19" fmla="*/ 298 h 462"/>
                  <a:gd name="T20" fmla="*/ 53 w 267"/>
                  <a:gd name="T21" fmla="*/ 312 h 462"/>
                  <a:gd name="T22" fmla="*/ 104 w 267"/>
                  <a:gd name="T23" fmla="*/ 324 h 462"/>
                  <a:gd name="T24" fmla="*/ 168 w 267"/>
                  <a:gd name="T25" fmla="*/ 328 h 462"/>
                  <a:gd name="T26" fmla="*/ 190 w 267"/>
                  <a:gd name="T27" fmla="*/ 333 h 462"/>
                  <a:gd name="T28" fmla="*/ 197 w 267"/>
                  <a:gd name="T29" fmla="*/ 347 h 462"/>
                  <a:gd name="T30" fmla="*/ 183 w 267"/>
                  <a:gd name="T31" fmla="*/ 374 h 462"/>
                  <a:gd name="T32" fmla="*/ 130 w 267"/>
                  <a:gd name="T33" fmla="*/ 422 h 462"/>
                  <a:gd name="T34" fmla="*/ 92 w 267"/>
                  <a:gd name="T35" fmla="*/ 432 h 462"/>
                  <a:gd name="T36" fmla="*/ 85 w 267"/>
                  <a:gd name="T37" fmla="*/ 448 h 462"/>
                  <a:gd name="T38" fmla="*/ 101 w 267"/>
                  <a:gd name="T39" fmla="*/ 461 h 462"/>
                  <a:gd name="T40" fmla="*/ 133 w 267"/>
                  <a:gd name="T41" fmla="*/ 461 h 462"/>
                  <a:gd name="T42" fmla="*/ 180 w 267"/>
                  <a:gd name="T43" fmla="*/ 432 h 462"/>
                  <a:gd name="T44" fmla="*/ 216 w 267"/>
                  <a:gd name="T45" fmla="*/ 395 h 462"/>
                  <a:gd name="T46" fmla="*/ 240 w 267"/>
                  <a:gd name="T47" fmla="*/ 360 h 462"/>
                  <a:gd name="T48" fmla="*/ 240 w 267"/>
                  <a:gd name="T49" fmla="*/ 333 h 462"/>
                  <a:gd name="T50" fmla="*/ 223 w 267"/>
                  <a:gd name="T51" fmla="*/ 312 h 462"/>
                  <a:gd name="T52" fmla="*/ 202 w 267"/>
                  <a:gd name="T53" fmla="*/ 305 h 462"/>
                  <a:gd name="T54" fmla="*/ 168 w 267"/>
                  <a:gd name="T55" fmla="*/ 302 h 462"/>
                  <a:gd name="T56" fmla="*/ 130 w 267"/>
                  <a:gd name="T57" fmla="*/ 302 h 462"/>
                  <a:gd name="T58" fmla="*/ 85 w 267"/>
                  <a:gd name="T59" fmla="*/ 293 h 462"/>
                  <a:gd name="T60" fmla="*/ 63 w 267"/>
                  <a:gd name="T61" fmla="*/ 286 h 462"/>
                  <a:gd name="T62" fmla="*/ 53 w 267"/>
                  <a:gd name="T63" fmla="*/ 275 h 462"/>
                  <a:gd name="T64" fmla="*/ 56 w 267"/>
                  <a:gd name="T65" fmla="*/ 263 h 462"/>
                  <a:gd name="T66" fmla="*/ 89 w 267"/>
                  <a:gd name="T67" fmla="*/ 231 h 462"/>
                  <a:gd name="T68" fmla="*/ 142 w 267"/>
                  <a:gd name="T69" fmla="*/ 178 h 462"/>
                  <a:gd name="T70" fmla="*/ 190 w 267"/>
                  <a:gd name="T71" fmla="*/ 130 h 462"/>
                  <a:gd name="T72" fmla="*/ 243 w 267"/>
                  <a:gd name="T73" fmla="*/ 81 h 462"/>
                  <a:gd name="T74" fmla="*/ 260 w 267"/>
                  <a:gd name="T75" fmla="*/ 45 h 462"/>
                  <a:gd name="T76" fmla="*/ 266 w 267"/>
                  <a:gd name="T77" fmla="*/ 24 h 4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67"/>
                  <a:gd name="T118" fmla="*/ 0 h 462"/>
                  <a:gd name="T119" fmla="*/ 267 w 267"/>
                  <a:gd name="T120" fmla="*/ 462 h 4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67" h="462">
                    <a:moveTo>
                      <a:pt x="266" y="24"/>
                    </a:moveTo>
                    <a:lnTo>
                      <a:pt x="260" y="5"/>
                    </a:lnTo>
                    <a:lnTo>
                      <a:pt x="219" y="0"/>
                    </a:lnTo>
                    <a:lnTo>
                      <a:pt x="197" y="19"/>
                    </a:lnTo>
                    <a:lnTo>
                      <a:pt x="163" y="70"/>
                    </a:lnTo>
                    <a:lnTo>
                      <a:pt x="120" y="136"/>
                    </a:lnTo>
                    <a:lnTo>
                      <a:pt x="78" y="181"/>
                    </a:lnTo>
                    <a:lnTo>
                      <a:pt x="3" y="266"/>
                    </a:lnTo>
                    <a:lnTo>
                      <a:pt x="0" y="286"/>
                    </a:lnTo>
                    <a:lnTo>
                      <a:pt x="13" y="298"/>
                    </a:lnTo>
                    <a:lnTo>
                      <a:pt x="53" y="312"/>
                    </a:lnTo>
                    <a:lnTo>
                      <a:pt x="104" y="324"/>
                    </a:lnTo>
                    <a:lnTo>
                      <a:pt x="168" y="328"/>
                    </a:lnTo>
                    <a:lnTo>
                      <a:pt x="190" y="333"/>
                    </a:lnTo>
                    <a:lnTo>
                      <a:pt x="197" y="347"/>
                    </a:lnTo>
                    <a:lnTo>
                      <a:pt x="183" y="374"/>
                    </a:lnTo>
                    <a:lnTo>
                      <a:pt x="130" y="422"/>
                    </a:lnTo>
                    <a:lnTo>
                      <a:pt x="92" y="432"/>
                    </a:lnTo>
                    <a:lnTo>
                      <a:pt x="85" y="448"/>
                    </a:lnTo>
                    <a:lnTo>
                      <a:pt x="101" y="461"/>
                    </a:lnTo>
                    <a:lnTo>
                      <a:pt x="133" y="461"/>
                    </a:lnTo>
                    <a:lnTo>
                      <a:pt x="180" y="432"/>
                    </a:lnTo>
                    <a:lnTo>
                      <a:pt x="216" y="395"/>
                    </a:lnTo>
                    <a:lnTo>
                      <a:pt x="240" y="360"/>
                    </a:lnTo>
                    <a:lnTo>
                      <a:pt x="240" y="333"/>
                    </a:lnTo>
                    <a:lnTo>
                      <a:pt x="223" y="312"/>
                    </a:lnTo>
                    <a:lnTo>
                      <a:pt x="202" y="305"/>
                    </a:lnTo>
                    <a:lnTo>
                      <a:pt x="168" y="302"/>
                    </a:lnTo>
                    <a:lnTo>
                      <a:pt x="130" y="302"/>
                    </a:lnTo>
                    <a:lnTo>
                      <a:pt x="85" y="293"/>
                    </a:lnTo>
                    <a:lnTo>
                      <a:pt x="63" y="286"/>
                    </a:lnTo>
                    <a:lnTo>
                      <a:pt x="53" y="275"/>
                    </a:lnTo>
                    <a:lnTo>
                      <a:pt x="56" y="263"/>
                    </a:lnTo>
                    <a:lnTo>
                      <a:pt x="89" y="231"/>
                    </a:lnTo>
                    <a:lnTo>
                      <a:pt x="142" y="178"/>
                    </a:lnTo>
                    <a:lnTo>
                      <a:pt x="190" y="130"/>
                    </a:lnTo>
                    <a:lnTo>
                      <a:pt x="243" y="81"/>
                    </a:lnTo>
                    <a:lnTo>
                      <a:pt x="260" y="45"/>
                    </a:lnTo>
                    <a:lnTo>
                      <a:pt x="266" y="24"/>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52" name="Freeform 29"/>
              <p:cNvSpPr>
                <a:spLocks/>
              </p:cNvSpPr>
              <p:nvPr/>
            </p:nvSpPr>
            <p:spPr bwMode="auto">
              <a:xfrm>
                <a:off x="524" y="2769"/>
                <a:ext cx="291" cy="692"/>
              </a:xfrm>
              <a:custGeom>
                <a:avLst/>
                <a:gdLst>
                  <a:gd name="T0" fmla="*/ 145 w 291"/>
                  <a:gd name="T1" fmla="*/ 0 h 692"/>
                  <a:gd name="T2" fmla="*/ 104 w 291"/>
                  <a:gd name="T3" fmla="*/ 8 h 692"/>
                  <a:gd name="T4" fmla="*/ 85 w 291"/>
                  <a:gd name="T5" fmla="*/ 38 h 692"/>
                  <a:gd name="T6" fmla="*/ 90 w 291"/>
                  <a:gd name="T7" fmla="*/ 113 h 692"/>
                  <a:gd name="T8" fmla="*/ 97 w 291"/>
                  <a:gd name="T9" fmla="*/ 189 h 692"/>
                  <a:gd name="T10" fmla="*/ 97 w 291"/>
                  <a:gd name="T11" fmla="*/ 270 h 692"/>
                  <a:gd name="T12" fmla="*/ 60 w 291"/>
                  <a:gd name="T13" fmla="*/ 367 h 692"/>
                  <a:gd name="T14" fmla="*/ 30 w 291"/>
                  <a:gd name="T15" fmla="*/ 436 h 692"/>
                  <a:gd name="T16" fmla="*/ 15 w 291"/>
                  <a:gd name="T17" fmla="*/ 505 h 692"/>
                  <a:gd name="T18" fmla="*/ 18 w 291"/>
                  <a:gd name="T19" fmla="*/ 567 h 692"/>
                  <a:gd name="T20" fmla="*/ 18 w 291"/>
                  <a:gd name="T21" fmla="*/ 592 h 692"/>
                  <a:gd name="T22" fmla="*/ 5 w 291"/>
                  <a:gd name="T23" fmla="*/ 613 h 692"/>
                  <a:gd name="T24" fmla="*/ 0 w 291"/>
                  <a:gd name="T25" fmla="*/ 636 h 692"/>
                  <a:gd name="T26" fmla="*/ 12 w 291"/>
                  <a:gd name="T27" fmla="*/ 648 h 692"/>
                  <a:gd name="T28" fmla="*/ 41 w 291"/>
                  <a:gd name="T29" fmla="*/ 641 h 692"/>
                  <a:gd name="T30" fmla="*/ 97 w 291"/>
                  <a:gd name="T31" fmla="*/ 632 h 692"/>
                  <a:gd name="T32" fmla="*/ 164 w 291"/>
                  <a:gd name="T33" fmla="*/ 648 h 692"/>
                  <a:gd name="T34" fmla="*/ 209 w 291"/>
                  <a:gd name="T35" fmla="*/ 675 h 692"/>
                  <a:gd name="T36" fmla="*/ 233 w 291"/>
                  <a:gd name="T37" fmla="*/ 691 h 692"/>
                  <a:gd name="T38" fmla="*/ 255 w 291"/>
                  <a:gd name="T39" fmla="*/ 691 h 692"/>
                  <a:gd name="T40" fmla="*/ 290 w 291"/>
                  <a:gd name="T41" fmla="*/ 641 h 692"/>
                  <a:gd name="T42" fmla="*/ 284 w 291"/>
                  <a:gd name="T43" fmla="*/ 632 h 692"/>
                  <a:gd name="T44" fmla="*/ 217 w 291"/>
                  <a:gd name="T45" fmla="*/ 609 h 692"/>
                  <a:gd name="T46" fmla="*/ 138 w 291"/>
                  <a:gd name="T47" fmla="*/ 599 h 692"/>
                  <a:gd name="T48" fmla="*/ 82 w 291"/>
                  <a:gd name="T49" fmla="*/ 595 h 692"/>
                  <a:gd name="T50" fmla="*/ 48 w 291"/>
                  <a:gd name="T51" fmla="*/ 595 h 692"/>
                  <a:gd name="T52" fmla="*/ 41 w 291"/>
                  <a:gd name="T53" fmla="*/ 570 h 692"/>
                  <a:gd name="T54" fmla="*/ 53 w 291"/>
                  <a:gd name="T55" fmla="*/ 505 h 692"/>
                  <a:gd name="T56" fmla="*/ 78 w 291"/>
                  <a:gd name="T57" fmla="*/ 436 h 692"/>
                  <a:gd name="T58" fmla="*/ 120 w 291"/>
                  <a:gd name="T59" fmla="*/ 348 h 692"/>
                  <a:gd name="T60" fmla="*/ 154 w 291"/>
                  <a:gd name="T61" fmla="*/ 270 h 692"/>
                  <a:gd name="T62" fmla="*/ 168 w 291"/>
                  <a:gd name="T63" fmla="*/ 201 h 692"/>
                  <a:gd name="T64" fmla="*/ 171 w 291"/>
                  <a:gd name="T65" fmla="*/ 123 h 692"/>
                  <a:gd name="T66" fmla="*/ 171 w 291"/>
                  <a:gd name="T67" fmla="*/ 51 h 692"/>
                  <a:gd name="T68" fmla="*/ 157 w 291"/>
                  <a:gd name="T69" fmla="*/ 19 h 692"/>
                  <a:gd name="T70" fmla="*/ 145 w 291"/>
                  <a:gd name="T71" fmla="*/ 0 h 6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1"/>
                  <a:gd name="T109" fmla="*/ 0 h 692"/>
                  <a:gd name="T110" fmla="*/ 291 w 291"/>
                  <a:gd name="T111" fmla="*/ 692 h 6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1" h="692">
                    <a:moveTo>
                      <a:pt x="145" y="0"/>
                    </a:moveTo>
                    <a:lnTo>
                      <a:pt x="104" y="8"/>
                    </a:lnTo>
                    <a:lnTo>
                      <a:pt x="85" y="38"/>
                    </a:lnTo>
                    <a:lnTo>
                      <a:pt x="90" y="113"/>
                    </a:lnTo>
                    <a:lnTo>
                      <a:pt x="97" y="189"/>
                    </a:lnTo>
                    <a:lnTo>
                      <a:pt x="97" y="270"/>
                    </a:lnTo>
                    <a:lnTo>
                      <a:pt x="60" y="367"/>
                    </a:lnTo>
                    <a:lnTo>
                      <a:pt x="30" y="436"/>
                    </a:lnTo>
                    <a:lnTo>
                      <a:pt x="15" y="505"/>
                    </a:lnTo>
                    <a:lnTo>
                      <a:pt x="18" y="567"/>
                    </a:lnTo>
                    <a:lnTo>
                      <a:pt x="18" y="592"/>
                    </a:lnTo>
                    <a:lnTo>
                      <a:pt x="5" y="613"/>
                    </a:lnTo>
                    <a:lnTo>
                      <a:pt x="0" y="636"/>
                    </a:lnTo>
                    <a:lnTo>
                      <a:pt x="12" y="648"/>
                    </a:lnTo>
                    <a:lnTo>
                      <a:pt x="41" y="641"/>
                    </a:lnTo>
                    <a:lnTo>
                      <a:pt x="97" y="632"/>
                    </a:lnTo>
                    <a:lnTo>
                      <a:pt x="164" y="648"/>
                    </a:lnTo>
                    <a:lnTo>
                      <a:pt x="209" y="675"/>
                    </a:lnTo>
                    <a:lnTo>
                      <a:pt x="233" y="691"/>
                    </a:lnTo>
                    <a:lnTo>
                      <a:pt x="255" y="691"/>
                    </a:lnTo>
                    <a:lnTo>
                      <a:pt x="290" y="641"/>
                    </a:lnTo>
                    <a:lnTo>
                      <a:pt x="284" y="632"/>
                    </a:lnTo>
                    <a:lnTo>
                      <a:pt x="217" y="609"/>
                    </a:lnTo>
                    <a:lnTo>
                      <a:pt x="138" y="599"/>
                    </a:lnTo>
                    <a:lnTo>
                      <a:pt x="82" y="595"/>
                    </a:lnTo>
                    <a:lnTo>
                      <a:pt x="48" y="595"/>
                    </a:lnTo>
                    <a:lnTo>
                      <a:pt x="41" y="570"/>
                    </a:lnTo>
                    <a:lnTo>
                      <a:pt x="53" y="505"/>
                    </a:lnTo>
                    <a:lnTo>
                      <a:pt x="78" y="436"/>
                    </a:lnTo>
                    <a:lnTo>
                      <a:pt x="120" y="348"/>
                    </a:lnTo>
                    <a:lnTo>
                      <a:pt x="154" y="270"/>
                    </a:lnTo>
                    <a:lnTo>
                      <a:pt x="168" y="201"/>
                    </a:lnTo>
                    <a:lnTo>
                      <a:pt x="171" y="123"/>
                    </a:lnTo>
                    <a:lnTo>
                      <a:pt x="171" y="51"/>
                    </a:lnTo>
                    <a:lnTo>
                      <a:pt x="157" y="19"/>
                    </a:lnTo>
                    <a:lnTo>
                      <a:pt x="14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53" name="Freeform 30"/>
              <p:cNvSpPr>
                <a:spLocks/>
              </p:cNvSpPr>
              <p:nvPr/>
            </p:nvSpPr>
            <p:spPr bwMode="auto">
              <a:xfrm>
                <a:off x="714" y="2789"/>
                <a:ext cx="242" cy="576"/>
              </a:xfrm>
              <a:custGeom>
                <a:avLst/>
                <a:gdLst>
                  <a:gd name="T0" fmla="*/ 60 w 242"/>
                  <a:gd name="T1" fmla="*/ 0 h 576"/>
                  <a:gd name="T2" fmla="*/ 25 w 242"/>
                  <a:gd name="T3" fmla="*/ 0 h 576"/>
                  <a:gd name="T4" fmla="*/ 15 w 242"/>
                  <a:gd name="T5" fmla="*/ 22 h 576"/>
                  <a:gd name="T6" fmla="*/ 6 w 242"/>
                  <a:gd name="T7" fmla="*/ 72 h 576"/>
                  <a:gd name="T8" fmla="*/ 15 w 242"/>
                  <a:gd name="T9" fmla="*/ 126 h 576"/>
                  <a:gd name="T10" fmla="*/ 34 w 242"/>
                  <a:gd name="T11" fmla="*/ 234 h 576"/>
                  <a:gd name="T12" fmla="*/ 30 w 242"/>
                  <a:gd name="T13" fmla="*/ 280 h 576"/>
                  <a:gd name="T14" fmla="*/ 6 w 242"/>
                  <a:gd name="T15" fmla="*/ 373 h 576"/>
                  <a:gd name="T16" fmla="*/ 0 w 242"/>
                  <a:gd name="T17" fmla="*/ 439 h 576"/>
                  <a:gd name="T18" fmla="*/ 0 w 242"/>
                  <a:gd name="T19" fmla="*/ 488 h 576"/>
                  <a:gd name="T20" fmla="*/ 10 w 242"/>
                  <a:gd name="T21" fmla="*/ 500 h 576"/>
                  <a:gd name="T22" fmla="*/ 44 w 242"/>
                  <a:gd name="T23" fmla="*/ 507 h 576"/>
                  <a:gd name="T24" fmla="*/ 91 w 242"/>
                  <a:gd name="T25" fmla="*/ 520 h 576"/>
                  <a:gd name="T26" fmla="*/ 134 w 242"/>
                  <a:gd name="T27" fmla="*/ 543 h 576"/>
                  <a:gd name="T28" fmla="*/ 180 w 242"/>
                  <a:gd name="T29" fmla="*/ 575 h 576"/>
                  <a:gd name="T30" fmla="*/ 199 w 242"/>
                  <a:gd name="T31" fmla="*/ 575 h 576"/>
                  <a:gd name="T32" fmla="*/ 241 w 242"/>
                  <a:gd name="T33" fmla="*/ 539 h 576"/>
                  <a:gd name="T34" fmla="*/ 237 w 242"/>
                  <a:gd name="T35" fmla="*/ 523 h 576"/>
                  <a:gd name="T36" fmla="*/ 184 w 242"/>
                  <a:gd name="T37" fmla="*/ 500 h 576"/>
                  <a:gd name="T38" fmla="*/ 94 w 242"/>
                  <a:gd name="T39" fmla="*/ 477 h 576"/>
                  <a:gd name="T40" fmla="*/ 53 w 242"/>
                  <a:gd name="T41" fmla="*/ 462 h 576"/>
                  <a:gd name="T42" fmla="*/ 44 w 242"/>
                  <a:gd name="T43" fmla="*/ 448 h 576"/>
                  <a:gd name="T44" fmla="*/ 44 w 242"/>
                  <a:gd name="T45" fmla="*/ 380 h 576"/>
                  <a:gd name="T46" fmla="*/ 60 w 242"/>
                  <a:gd name="T47" fmla="*/ 296 h 576"/>
                  <a:gd name="T48" fmla="*/ 67 w 242"/>
                  <a:gd name="T49" fmla="*/ 241 h 576"/>
                  <a:gd name="T50" fmla="*/ 75 w 242"/>
                  <a:gd name="T51" fmla="*/ 156 h 576"/>
                  <a:gd name="T52" fmla="*/ 79 w 242"/>
                  <a:gd name="T53" fmla="*/ 65 h 576"/>
                  <a:gd name="T54" fmla="*/ 75 w 242"/>
                  <a:gd name="T55" fmla="*/ 22 h 576"/>
                  <a:gd name="T56" fmla="*/ 60 w 242"/>
                  <a:gd name="T57" fmla="*/ 0 h 5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2"/>
                  <a:gd name="T88" fmla="*/ 0 h 576"/>
                  <a:gd name="T89" fmla="*/ 242 w 242"/>
                  <a:gd name="T90" fmla="*/ 576 h 5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2" h="576">
                    <a:moveTo>
                      <a:pt x="60" y="0"/>
                    </a:moveTo>
                    <a:lnTo>
                      <a:pt x="25" y="0"/>
                    </a:lnTo>
                    <a:lnTo>
                      <a:pt x="15" y="22"/>
                    </a:lnTo>
                    <a:lnTo>
                      <a:pt x="6" y="72"/>
                    </a:lnTo>
                    <a:lnTo>
                      <a:pt x="15" y="126"/>
                    </a:lnTo>
                    <a:lnTo>
                      <a:pt x="34" y="234"/>
                    </a:lnTo>
                    <a:lnTo>
                      <a:pt x="30" y="280"/>
                    </a:lnTo>
                    <a:lnTo>
                      <a:pt x="6" y="373"/>
                    </a:lnTo>
                    <a:lnTo>
                      <a:pt x="0" y="439"/>
                    </a:lnTo>
                    <a:lnTo>
                      <a:pt x="0" y="488"/>
                    </a:lnTo>
                    <a:lnTo>
                      <a:pt x="10" y="500"/>
                    </a:lnTo>
                    <a:lnTo>
                      <a:pt x="44" y="507"/>
                    </a:lnTo>
                    <a:lnTo>
                      <a:pt x="91" y="520"/>
                    </a:lnTo>
                    <a:lnTo>
                      <a:pt x="134" y="543"/>
                    </a:lnTo>
                    <a:lnTo>
                      <a:pt x="180" y="575"/>
                    </a:lnTo>
                    <a:lnTo>
                      <a:pt x="199" y="575"/>
                    </a:lnTo>
                    <a:lnTo>
                      <a:pt x="241" y="539"/>
                    </a:lnTo>
                    <a:lnTo>
                      <a:pt x="237" y="523"/>
                    </a:lnTo>
                    <a:lnTo>
                      <a:pt x="184" y="500"/>
                    </a:lnTo>
                    <a:lnTo>
                      <a:pt x="94" y="477"/>
                    </a:lnTo>
                    <a:lnTo>
                      <a:pt x="53" y="462"/>
                    </a:lnTo>
                    <a:lnTo>
                      <a:pt x="44" y="448"/>
                    </a:lnTo>
                    <a:lnTo>
                      <a:pt x="44" y="380"/>
                    </a:lnTo>
                    <a:lnTo>
                      <a:pt x="60" y="296"/>
                    </a:lnTo>
                    <a:lnTo>
                      <a:pt x="67" y="241"/>
                    </a:lnTo>
                    <a:lnTo>
                      <a:pt x="75" y="156"/>
                    </a:lnTo>
                    <a:lnTo>
                      <a:pt x="79" y="65"/>
                    </a:lnTo>
                    <a:lnTo>
                      <a:pt x="75" y="22"/>
                    </a:lnTo>
                    <a:lnTo>
                      <a:pt x="60"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sp>
        <p:nvSpPr>
          <p:cNvPr id="107527" name="Rectangle 31"/>
          <p:cNvSpPr>
            <a:spLocks noChangeArrowheads="1"/>
          </p:cNvSpPr>
          <p:nvPr/>
        </p:nvSpPr>
        <p:spPr bwMode="auto">
          <a:xfrm>
            <a:off x="0" y="5610225"/>
            <a:ext cx="3394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Datos de la aplicación</a:t>
            </a:r>
          </a:p>
          <a:p>
            <a:pPr algn="ctr"/>
            <a:r>
              <a:rPr lang="es-ES_tradnl" altLang="es-MX" sz="1800" b="1">
                <a:latin typeface="Arial" charset="0"/>
              </a:rPr>
              <a:t>(dependientes de la máquina)</a:t>
            </a:r>
            <a:endParaRPr lang="es-ES" altLang="es-MX" sz="1800" b="1">
              <a:latin typeface="Arial" charset="0"/>
            </a:endParaRPr>
          </a:p>
        </p:txBody>
      </p:sp>
      <p:graphicFrame>
        <p:nvGraphicFramePr>
          <p:cNvPr id="107528" name="Object 32">
            <a:hlinkClick r:id="" action="ppaction://ole?verb=0"/>
          </p:cNvPr>
          <p:cNvGraphicFramePr>
            <a:graphicFrameLocks/>
          </p:cNvGraphicFramePr>
          <p:nvPr/>
        </p:nvGraphicFramePr>
        <p:xfrm>
          <a:off x="6829425" y="1482725"/>
          <a:ext cx="1920875" cy="2860675"/>
        </p:xfrm>
        <a:graphic>
          <a:graphicData uri="http://schemas.openxmlformats.org/presentationml/2006/ole">
            <mc:AlternateContent xmlns:mc="http://schemas.openxmlformats.org/markup-compatibility/2006">
              <mc:Choice xmlns:v="urn:schemas-microsoft-com:vml" Requires="v">
                <p:oleObj spid="_x0000_s107584" name="ClipArt" r:id="rId3" imgW="2557463" imgH="3659188" progId="">
                  <p:embed/>
                </p:oleObj>
              </mc:Choice>
              <mc:Fallback>
                <p:oleObj name="ClipArt" r:id="rId3" imgW="2557463" imgH="3659188" progId="">
                  <p:embed/>
                  <p:pic>
                    <p:nvPicPr>
                      <p:cNvPr id="0" name="Object 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9425" y="1482725"/>
                        <a:ext cx="1920875"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9" name="Object 33">
            <a:hlinkClick r:id="" action="ppaction://ole?verb=0"/>
          </p:cNvPr>
          <p:cNvGraphicFramePr>
            <a:graphicFrameLocks/>
          </p:cNvGraphicFramePr>
          <p:nvPr/>
        </p:nvGraphicFramePr>
        <p:xfrm>
          <a:off x="3165475" y="1908175"/>
          <a:ext cx="1077913" cy="2738438"/>
        </p:xfrm>
        <a:graphic>
          <a:graphicData uri="http://schemas.openxmlformats.org/presentationml/2006/ole">
            <mc:AlternateContent xmlns:mc="http://schemas.openxmlformats.org/markup-compatibility/2006">
              <mc:Choice xmlns:v="urn:schemas-microsoft-com:vml" Requires="v">
                <p:oleObj spid="_x0000_s107585" name="ClipArt" r:id="rId5" imgW="1508125" imgH="3659188" progId="">
                  <p:embed/>
                </p:oleObj>
              </mc:Choice>
              <mc:Fallback>
                <p:oleObj name="ClipArt" r:id="rId5" imgW="1508125" imgH="3659188" progId="">
                  <p:embed/>
                  <p:pic>
                    <p:nvPicPr>
                      <p:cNvPr id="0" name="Object 3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475" y="1908175"/>
                        <a:ext cx="1077913"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30" name="Rectangle 34"/>
          <p:cNvSpPr>
            <a:spLocks noChangeArrowheads="1"/>
          </p:cNvSpPr>
          <p:nvPr/>
        </p:nvSpPr>
        <p:spPr bwMode="auto">
          <a:xfrm>
            <a:off x="6238875" y="4497388"/>
            <a:ext cx="26924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Datos de capas bajas (independientes de la máquina)</a:t>
            </a:r>
            <a:endParaRPr lang="es-ES" altLang="es-MX" sz="1800" b="1">
              <a:latin typeface="Arial" charset="0"/>
            </a:endParaRPr>
          </a:p>
        </p:txBody>
      </p:sp>
      <p:grpSp>
        <p:nvGrpSpPr>
          <p:cNvPr id="107531" name="Group 35"/>
          <p:cNvGrpSpPr>
            <a:grpSpLocks/>
          </p:cNvGrpSpPr>
          <p:nvPr/>
        </p:nvGrpSpPr>
        <p:grpSpPr bwMode="auto">
          <a:xfrm>
            <a:off x="4841875" y="2743200"/>
            <a:ext cx="2668588" cy="2744788"/>
            <a:chOff x="3024" y="1728"/>
            <a:chExt cx="1681" cy="1729"/>
          </a:xfrm>
        </p:grpSpPr>
        <p:grpSp>
          <p:nvGrpSpPr>
            <p:cNvPr id="107534" name="Group 36"/>
            <p:cNvGrpSpPr>
              <a:grpSpLocks/>
            </p:cNvGrpSpPr>
            <p:nvPr/>
          </p:nvGrpSpPr>
          <p:grpSpPr bwMode="auto">
            <a:xfrm>
              <a:off x="3124" y="1728"/>
              <a:ext cx="1581" cy="1693"/>
              <a:chOff x="3124" y="1728"/>
              <a:chExt cx="1581" cy="1693"/>
            </a:xfrm>
          </p:grpSpPr>
          <p:sp>
            <p:nvSpPr>
              <p:cNvPr id="107539" name="Freeform 37"/>
              <p:cNvSpPr>
                <a:spLocks/>
              </p:cNvSpPr>
              <p:nvPr/>
            </p:nvSpPr>
            <p:spPr bwMode="auto">
              <a:xfrm>
                <a:off x="3908" y="2014"/>
                <a:ext cx="275" cy="358"/>
              </a:xfrm>
              <a:custGeom>
                <a:avLst/>
                <a:gdLst>
                  <a:gd name="T0" fmla="*/ 189 w 275"/>
                  <a:gd name="T1" fmla="*/ 129 h 358"/>
                  <a:gd name="T2" fmla="*/ 174 w 275"/>
                  <a:gd name="T3" fmla="*/ 79 h 358"/>
                  <a:gd name="T4" fmla="*/ 153 w 275"/>
                  <a:gd name="T5" fmla="*/ 28 h 358"/>
                  <a:gd name="T6" fmla="*/ 124 w 275"/>
                  <a:gd name="T7" fmla="*/ 3 h 358"/>
                  <a:gd name="T8" fmla="*/ 82 w 275"/>
                  <a:gd name="T9" fmla="*/ 0 h 358"/>
                  <a:gd name="T10" fmla="*/ 49 w 275"/>
                  <a:gd name="T11" fmla="*/ 17 h 358"/>
                  <a:gd name="T12" fmla="*/ 25 w 275"/>
                  <a:gd name="T13" fmla="*/ 43 h 358"/>
                  <a:gd name="T14" fmla="*/ 6 w 275"/>
                  <a:gd name="T15" fmla="*/ 93 h 358"/>
                  <a:gd name="T16" fmla="*/ 0 w 275"/>
                  <a:gd name="T17" fmla="*/ 153 h 358"/>
                  <a:gd name="T18" fmla="*/ 0 w 275"/>
                  <a:gd name="T19" fmla="*/ 216 h 358"/>
                  <a:gd name="T20" fmla="*/ 13 w 275"/>
                  <a:gd name="T21" fmla="*/ 286 h 358"/>
                  <a:gd name="T22" fmla="*/ 49 w 275"/>
                  <a:gd name="T23" fmla="*/ 330 h 358"/>
                  <a:gd name="T24" fmla="*/ 84 w 275"/>
                  <a:gd name="T25" fmla="*/ 357 h 358"/>
                  <a:gd name="T26" fmla="*/ 118 w 275"/>
                  <a:gd name="T27" fmla="*/ 355 h 358"/>
                  <a:gd name="T28" fmla="*/ 148 w 275"/>
                  <a:gd name="T29" fmla="*/ 326 h 358"/>
                  <a:gd name="T30" fmla="*/ 174 w 275"/>
                  <a:gd name="T31" fmla="*/ 275 h 358"/>
                  <a:gd name="T32" fmla="*/ 191 w 275"/>
                  <a:gd name="T33" fmla="*/ 231 h 358"/>
                  <a:gd name="T34" fmla="*/ 191 w 275"/>
                  <a:gd name="T35" fmla="*/ 174 h 358"/>
                  <a:gd name="T36" fmla="*/ 274 w 275"/>
                  <a:gd name="T37" fmla="*/ 163 h 358"/>
                  <a:gd name="T38" fmla="*/ 263 w 275"/>
                  <a:gd name="T39" fmla="*/ 131 h 358"/>
                  <a:gd name="T40" fmla="*/ 189 w 275"/>
                  <a:gd name="T41" fmla="*/ 129 h 3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5"/>
                  <a:gd name="T64" fmla="*/ 0 h 358"/>
                  <a:gd name="T65" fmla="*/ 275 w 275"/>
                  <a:gd name="T66" fmla="*/ 358 h 3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5" h="358">
                    <a:moveTo>
                      <a:pt x="189" y="129"/>
                    </a:moveTo>
                    <a:lnTo>
                      <a:pt x="174" y="79"/>
                    </a:lnTo>
                    <a:lnTo>
                      <a:pt x="153" y="28"/>
                    </a:lnTo>
                    <a:lnTo>
                      <a:pt x="124" y="3"/>
                    </a:lnTo>
                    <a:lnTo>
                      <a:pt x="82" y="0"/>
                    </a:lnTo>
                    <a:lnTo>
                      <a:pt x="49" y="17"/>
                    </a:lnTo>
                    <a:lnTo>
                      <a:pt x="25" y="43"/>
                    </a:lnTo>
                    <a:lnTo>
                      <a:pt x="6" y="93"/>
                    </a:lnTo>
                    <a:lnTo>
                      <a:pt x="0" y="153"/>
                    </a:lnTo>
                    <a:lnTo>
                      <a:pt x="0" y="216"/>
                    </a:lnTo>
                    <a:lnTo>
                      <a:pt x="13" y="286"/>
                    </a:lnTo>
                    <a:lnTo>
                      <a:pt x="49" y="330"/>
                    </a:lnTo>
                    <a:lnTo>
                      <a:pt x="84" y="357"/>
                    </a:lnTo>
                    <a:lnTo>
                      <a:pt x="118" y="355"/>
                    </a:lnTo>
                    <a:lnTo>
                      <a:pt x="148" y="326"/>
                    </a:lnTo>
                    <a:lnTo>
                      <a:pt x="174" y="275"/>
                    </a:lnTo>
                    <a:lnTo>
                      <a:pt x="191" y="231"/>
                    </a:lnTo>
                    <a:lnTo>
                      <a:pt x="191" y="174"/>
                    </a:lnTo>
                    <a:lnTo>
                      <a:pt x="274" y="163"/>
                    </a:lnTo>
                    <a:lnTo>
                      <a:pt x="263" y="131"/>
                    </a:lnTo>
                    <a:lnTo>
                      <a:pt x="189" y="129"/>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40" name="Freeform 38"/>
              <p:cNvSpPr>
                <a:spLocks/>
              </p:cNvSpPr>
              <p:nvPr/>
            </p:nvSpPr>
            <p:spPr bwMode="auto">
              <a:xfrm>
                <a:off x="3642" y="1728"/>
                <a:ext cx="358" cy="802"/>
              </a:xfrm>
              <a:custGeom>
                <a:avLst/>
                <a:gdLst>
                  <a:gd name="T0" fmla="*/ 350 w 358"/>
                  <a:gd name="T1" fmla="*/ 793 h 802"/>
                  <a:gd name="T2" fmla="*/ 357 w 358"/>
                  <a:gd name="T3" fmla="*/ 755 h 802"/>
                  <a:gd name="T4" fmla="*/ 338 w 358"/>
                  <a:gd name="T5" fmla="*/ 723 h 802"/>
                  <a:gd name="T6" fmla="*/ 272 w 358"/>
                  <a:gd name="T7" fmla="*/ 685 h 802"/>
                  <a:gd name="T8" fmla="*/ 215 w 358"/>
                  <a:gd name="T9" fmla="*/ 643 h 802"/>
                  <a:gd name="T10" fmla="*/ 160 w 358"/>
                  <a:gd name="T11" fmla="*/ 573 h 802"/>
                  <a:gd name="T12" fmla="*/ 84 w 358"/>
                  <a:gd name="T13" fmla="*/ 477 h 802"/>
                  <a:gd name="T14" fmla="*/ 65 w 358"/>
                  <a:gd name="T15" fmla="*/ 439 h 802"/>
                  <a:gd name="T16" fmla="*/ 55 w 358"/>
                  <a:gd name="T17" fmla="*/ 401 h 802"/>
                  <a:gd name="T18" fmla="*/ 60 w 358"/>
                  <a:gd name="T19" fmla="*/ 365 h 802"/>
                  <a:gd name="T20" fmla="*/ 77 w 358"/>
                  <a:gd name="T21" fmla="*/ 295 h 802"/>
                  <a:gd name="T22" fmla="*/ 120 w 358"/>
                  <a:gd name="T23" fmla="*/ 208 h 802"/>
                  <a:gd name="T24" fmla="*/ 167 w 358"/>
                  <a:gd name="T25" fmla="*/ 159 h 802"/>
                  <a:gd name="T26" fmla="*/ 210 w 358"/>
                  <a:gd name="T27" fmla="*/ 132 h 802"/>
                  <a:gd name="T28" fmla="*/ 243 w 358"/>
                  <a:gd name="T29" fmla="*/ 128 h 802"/>
                  <a:gd name="T30" fmla="*/ 260 w 358"/>
                  <a:gd name="T31" fmla="*/ 132 h 802"/>
                  <a:gd name="T32" fmla="*/ 262 w 358"/>
                  <a:gd name="T33" fmla="*/ 113 h 802"/>
                  <a:gd name="T34" fmla="*/ 222 w 358"/>
                  <a:gd name="T35" fmla="*/ 107 h 802"/>
                  <a:gd name="T36" fmla="*/ 174 w 358"/>
                  <a:gd name="T37" fmla="*/ 107 h 802"/>
                  <a:gd name="T38" fmla="*/ 206 w 358"/>
                  <a:gd name="T39" fmla="*/ 64 h 802"/>
                  <a:gd name="T40" fmla="*/ 227 w 358"/>
                  <a:gd name="T41" fmla="*/ 32 h 802"/>
                  <a:gd name="T42" fmla="*/ 213 w 358"/>
                  <a:gd name="T43" fmla="*/ 18 h 802"/>
                  <a:gd name="T44" fmla="*/ 160 w 358"/>
                  <a:gd name="T45" fmla="*/ 75 h 802"/>
                  <a:gd name="T46" fmla="*/ 150 w 358"/>
                  <a:gd name="T47" fmla="*/ 83 h 802"/>
                  <a:gd name="T48" fmla="*/ 160 w 358"/>
                  <a:gd name="T49" fmla="*/ 39 h 802"/>
                  <a:gd name="T50" fmla="*/ 167 w 358"/>
                  <a:gd name="T51" fmla="*/ 5 h 802"/>
                  <a:gd name="T52" fmla="*/ 160 w 358"/>
                  <a:gd name="T53" fmla="*/ 0 h 802"/>
                  <a:gd name="T54" fmla="*/ 143 w 358"/>
                  <a:gd name="T55" fmla="*/ 5 h 802"/>
                  <a:gd name="T56" fmla="*/ 125 w 358"/>
                  <a:gd name="T57" fmla="*/ 83 h 802"/>
                  <a:gd name="T58" fmla="*/ 119 w 358"/>
                  <a:gd name="T59" fmla="*/ 81 h 802"/>
                  <a:gd name="T60" fmla="*/ 119 w 358"/>
                  <a:gd name="T61" fmla="*/ 20 h 802"/>
                  <a:gd name="T62" fmla="*/ 103 w 358"/>
                  <a:gd name="T63" fmla="*/ 15 h 802"/>
                  <a:gd name="T64" fmla="*/ 91 w 358"/>
                  <a:gd name="T65" fmla="*/ 24 h 802"/>
                  <a:gd name="T66" fmla="*/ 96 w 358"/>
                  <a:gd name="T67" fmla="*/ 107 h 802"/>
                  <a:gd name="T68" fmla="*/ 100 w 358"/>
                  <a:gd name="T69" fmla="*/ 140 h 802"/>
                  <a:gd name="T70" fmla="*/ 91 w 358"/>
                  <a:gd name="T71" fmla="*/ 208 h 802"/>
                  <a:gd name="T72" fmla="*/ 60 w 358"/>
                  <a:gd name="T73" fmla="*/ 278 h 802"/>
                  <a:gd name="T74" fmla="*/ 25 w 358"/>
                  <a:gd name="T75" fmla="*/ 359 h 802"/>
                  <a:gd name="T76" fmla="*/ 0 w 358"/>
                  <a:gd name="T77" fmla="*/ 420 h 802"/>
                  <a:gd name="T78" fmla="*/ 1 w 358"/>
                  <a:gd name="T79" fmla="*/ 452 h 802"/>
                  <a:gd name="T80" fmla="*/ 50 w 358"/>
                  <a:gd name="T81" fmla="*/ 509 h 802"/>
                  <a:gd name="T82" fmla="*/ 115 w 358"/>
                  <a:gd name="T83" fmla="*/ 579 h 802"/>
                  <a:gd name="T84" fmla="*/ 167 w 358"/>
                  <a:gd name="T85" fmla="*/ 649 h 802"/>
                  <a:gd name="T86" fmla="*/ 232 w 358"/>
                  <a:gd name="T87" fmla="*/ 742 h 802"/>
                  <a:gd name="T88" fmla="*/ 286 w 358"/>
                  <a:gd name="T89" fmla="*/ 787 h 802"/>
                  <a:gd name="T90" fmla="*/ 327 w 358"/>
                  <a:gd name="T91" fmla="*/ 801 h 802"/>
                  <a:gd name="T92" fmla="*/ 350 w 358"/>
                  <a:gd name="T93" fmla="*/ 793 h 8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8"/>
                  <a:gd name="T142" fmla="*/ 0 h 802"/>
                  <a:gd name="T143" fmla="*/ 358 w 358"/>
                  <a:gd name="T144" fmla="*/ 802 h 8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8" h="802">
                    <a:moveTo>
                      <a:pt x="350" y="793"/>
                    </a:moveTo>
                    <a:lnTo>
                      <a:pt x="357" y="755"/>
                    </a:lnTo>
                    <a:lnTo>
                      <a:pt x="338" y="723"/>
                    </a:lnTo>
                    <a:lnTo>
                      <a:pt x="272" y="685"/>
                    </a:lnTo>
                    <a:lnTo>
                      <a:pt x="215" y="643"/>
                    </a:lnTo>
                    <a:lnTo>
                      <a:pt x="160" y="573"/>
                    </a:lnTo>
                    <a:lnTo>
                      <a:pt x="84" y="477"/>
                    </a:lnTo>
                    <a:lnTo>
                      <a:pt x="65" y="439"/>
                    </a:lnTo>
                    <a:lnTo>
                      <a:pt x="55" y="401"/>
                    </a:lnTo>
                    <a:lnTo>
                      <a:pt x="60" y="365"/>
                    </a:lnTo>
                    <a:lnTo>
                      <a:pt x="77" y="295"/>
                    </a:lnTo>
                    <a:lnTo>
                      <a:pt x="120" y="208"/>
                    </a:lnTo>
                    <a:lnTo>
                      <a:pt x="167" y="159"/>
                    </a:lnTo>
                    <a:lnTo>
                      <a:pt x="210" y="132"/>
                    </a:lnTo>
                    <a:lnTo>
                      <a:pt x="243" y="128"/>
                    </a:lnTo>
                    <a:lnTo>
                      <a:pt x="260" y="132"/>
                    </a:lnTo>
                    <a:lnTo>
                      <a:pt x="262" y="113"/>
                    </a:lnTo>
                    <a:lnTo>
                      <a:pt x="222" y="107"/>
                    </a:lnTo>
                    <a:lnTo>
                      <a:pt x="174" y="107"/>
                    </a:lnTo>
                    <a:lnTo>
                      <a:pt x="206" y="64"/>
                    </a:lnTo>
                    <a:lnTo>
                      <a:pt x="227" y="32"/>
                    </a:lnTo>
                    <a:lnTo>
                      <a:pt x="213" y="18"/>
                    </a:lnTo>
                    <a:lnTo>
                      <a:pt x="160" y="75"/>
                    </a:lnTo>
                    <a:lnTo>
                      <a:pt x="150" y="83"/>
                    </a:lnTo>
                    <a:lnTo>
                      <a:pt x="160" y="39"/>
                    </a:lnTo>
                    <a:lnTo>
                      <a:pt x="167" y="5"/>
                    </a:lnTo>
                    <a:lnTo>
                      <a:pt x="160" y="0"/>
                    </a:lnTo>
                    <a:lnTo>
                      <a:pt x="143" y="5"/>
                    </a:lnTo>
                    <a:lnTo>
                      <a:pt x="125" y="83"/>
                    </a:lnTo>
                    <a:lnTo>
                      <a:pt x="119" y="81"/>
                    </a:lnTo>
                    <a:lnTo>
                      <a:pt x="119" y="20"/>
                    </a:lnTo>
                    <a:lnTo>
                      <a:pt x="103" y="15"/>
                    </a:lnTo>
                    <a:lnTo>
                      <a:pt x="91" y="24"/>
                    </a:lnTo>
                    <a:lnTo>
                      <a:pt x="96" y="107"/>
                    </a:lnTo>
                    <a:lnTo>
                      <a:pt x="100" y="140"/>
                    </a:lnTo>
                    <a:lnTo>
                      <a:pt x="91" y="208"/>
                    </a:lnTo>
                    <a:lnTo>
                      <a:pt x="60" y="278"/>
                    </a:lnTo>
                    <a:lnTo>
                      <a:pt x="25" y="359"/>
                    </a:lnTo>
                    <a:lnTo>
                      <a:pt x="0" y="420"/>
                    </a:lnTo>
                    <a:lnTo>
                      <a:pt x="1" y="452"/>
                    </a:lnTo>
                    <a:lnTo>
                      <a:pt x="50" y="509"/>
                    </a:lnTo>
                    <a:lnTo>
                      <a:pt x="115" y="579"/>
                    </a:lnTo>
                    <a:lnTo>
                      <a:pt x="167" y="649"/>
                    </a:lnTo>
                    <a:lnTo>
                      <a:pt x="232" y="742"/>
                    </a:lnTo>
                    <a:lnTo>
                      <a:pt x="286" y="787"/>
                    </a:lnTo>
                    <a:lnTo>
                      <a:pt x="327" y="801"/>
                    </a:lnTo>
                    <a:lnTo>
                      <a:pt x="350" y="793"/>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41" name="Freeform 39"/>
              <p:cNvSpPr>
                <a:spLocks/>
              </p:cNvSpPr>
              <p:nvPr/>
            </p:nvSpPr>
            <p:spPr bwMode="auto">
              <a:xfrm>
                <a:off x="4048" y="2475"/>
                <a:ext cx="657" cy="404"/>
              </a:xfrm>
              <a:custGeom>
                <a:avLst/>
                <a:gdLst>
                  <a:gd name="T0" fmla="*/ 523 w 657"/>
                  <a:gd name="T1" fmla="*/ 325 h 404"/>
                  <a:gd name="T2" fmla="*/ 426 w 657"/>
                  <a:gd name="T3" fmla="*/ 321 h 404"/>
                  <a:gd name="T4" fmla="*/ 340 w 657"/>
                  <a:gd name="T5" fmla="*/ 308 h 404"/>
                  <a:gd name="T6" fmla="*/ 286 w 657"/>
                  <a:gd name="T7" fmla="*/ 293 h 404"/>
                  <a:gd name="T8" fmla="*/ 208 w 657"/>
                  <a:gd name="T9" fmla="*/ 245 h 404"/>
                  <a:gd name="T10" fmla="*/ 153 w 657"/>
                  <a:gd name="T11" fmla="*/ 200 h 404"/>
                  <a:gd name="T12" fmla="*/ 82 w 657"/>
                  <a:gd name="T13" fmla="*/ 143 h 404"/>
                  <a:gd name="T14" fmla="*/ 48 w 657"/>
                  <a:gd name="T15" fmla="*/ 107 h 404"/>
                  <a:gd name="T16" fmla="*/ 22 w 657"/>
                  <a:gd name="T17" fmla="*/ 83 h 404"/>
                  <a:gd name="T18" fmla="*/ 0 w 657"/>
                  <a:gd name="T19" fmla="*/ 56 h 404"/>
                  <a:gd name="T20" fmla="*/ 0 w 657"/>
                  <a:gd name="T21" fmla="*/ 26 h 404"/>
                  <a:gd name="T22" fmla="*/ 25 w 657"/>
                  <a:gd name="T23" fmla="*/ 0 h 404"/>
                  <a:gd name="T24" fmla="*/ 41 w 657"/>
                  <a:gd name="T25" fmla="*/ 5 h 404"/>
                  <a:gd name="T26" fmla="*/ 84 w 657"/>
                  <a:gd name="T27" fmla="*/ 62 h 404"/>
                  <a:gd name="T28" fmla="*/ 131 w 657"/>
                  <a:gd name="T29" fmla="*/ 126 h 404"/>
                  <a:gd name="T30" fmla="*/ 179 w 657"/>
                  <a:gd name="T31" fmla="*/ 187 h 404"/>
                  <a:gd name="T32" fmla="*/ 248 w 657"/>
                  <a:gd name="T33" fmla="*/ 238 h 404"/>
                  <a:gd name="T34" fmla="*/ 309 w 657"/>
                  <a:gd name="T35" fmla="*/ 270 h 404"/>
                  <a:gd name="T36" fmla="*/ 374 w 657"/>
                  <a:gd name="T37" fmla="*/ 287 h 404"/>
                  <a:gd name="T38" fmla="*/ 464 w 657"/>
                  <a:gd name="T39" fmla="*/ 289 h 404"/>
                  <a:gd name="T40" fmla="*/ 517 w 657"/>
                  <a:gd name="T41" fmla="*/ 289 h 404"/>
                  <a:gd name="T42" fmla="*/ 564 w 657"/>
                  <a:gd name="T43" fmla="*/ 251 h 404"/>
                  <a:gd name="T44" fmla="*/ 576 w 657"/>
                  <a:gd name="T45" fmla="*/ 227 h 404"/>
                  <a:gd name="T46" fmla="*/ 595 w 657"/>
                  <a:gd name="T47" fmla="*/ 227 h 404"/>
                  <a:gd name="T48" fmla="*/ 581 w 657"/>
                  <a:gd name="T49" fmla="*/ 259 h 404"/>
                  <a:gd name="T50" fmla="*/ 561 w 657"/>
                  <a:gd name="T51" fmla="*/ 287 h 404"/>
                  <a:gd name="T52" fmla="*/ 612 w 657"/>
                  <a:gd name="T53" fmla="*/ 274 h 404"/>
                  <a:gd name="T54" fmla="*/ 654 w 657"/>
                  <a:gd name="T55" fmla="*/ 268 h 404"/>
                  <a:gd name="T56" fmla="*/ 654 w 657"/>
                  <a:gd name="T57" fmla="*/ 281 h 404"/>
                  <a:gd name="T58" fmla="*/ 618 w 657"/>
                  <a:gd name="T59" fmla="*/ 289 h 404"/>
                  <a:gd name="T60" fmla="*/ 593 w 657"/>
                  <a:gd name="T61" fmla="*/ 306 h 404"/>
                  <a:gd name="T62" fmla="*/ 573 w 657"/>
                  <a:gd name="T63" fmla="*/ 308 h 404"/>
                  <a:gd name="T64" fmla="*/ 605 w 657"/>
                  <a:gd name="T65" fmla="*/ 321 h 404"/>
                  <a:gd name="T66" fmla="*/ 656 w 657"/>
                  <a:gd name="T67" fmla="*/ 332 h 404"/>
                  <a:gd name="T68" fmla="*/ 654 w 657"/>
                  <a:gd name="T69" fmla="*/ 346 h 404"/>
                  <a:gd name="T70" fmla="*/ 637 w 657"/>
                  <a:gd name="T71" fmla="*/ 350 h 404"/>
                  <a:gd name="T72" fmla="*/ 590 w 657"/>
                  <a:gd name="T73" fmla="*/ 332 h 404"/>
                  <a:gd name="T74" fmla="*/ 561 w 657"/>
                  <a:gd name="T75" fmla="*/ 331 h 404"/>
                  <a:gd name="T76" fmla="*/ 578 w 657"/>
                  <a:gd name="T77" fmla="*/ 350 h 404"/>
                  <a:gd name="T78" fmla="*/ 605 w 657"/>
                  <a:gd name="T79" fmla="*/ 382 h 404"/>
                  <a:gd name="T80" fmla="*/ 618 w 657"/>
                  <a:gd name="T81" fmla="*/ 389 h 404"/>
                  <a:gd name="T82" fmla="*/ 607 w 657"/>
                  <a:gd name="T83" fmla="*/ 403 h 404"/>
                  <a:gd name="T84" fmla="*/ 583 w 657"/>
                  <a:gd name="T85" fmla="*/ 387 h 404"/>
                  <a:gd name="T86" fmla="*/ 552 w 657"/>
                  <a:gd name="T87" fmla="*/ 355 h 404"/>
                  <a:gd name="T88" fmla="*/ 523 w 657"/>
                  <a:gd name="T89" fmla="*/ 325 h 4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7"/>
                  <a:gd name="T136" fmla="*/ 0 h 404"/>
                  <a:gd name="T137" fmla="*/ 657 w 657"/>
                  <a:gd name="T138" fmla="*/ 404 h 40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7" h="404">
                    <a:moveTo>
                      <a:pt x="523" y="325"/>
                    </a:moveTo>
                    <a:lnTo>
                      <a:pt x="426" y="321"/>
                    </a:lnTo>
                    <a:lnTo>
                      <a:pt x="340" y="308"/>
                    </a:lnTo>
                    <a:lnTo>
                      <a:pt x="286" y="293"/>
                    </a:lnTo>
                    <a:lnTo>
                      <a:pt x="208" y="245"/>
                    </a:lnTo>
                    <a:lnTo>
                      <a:pt x="153" y="200"/>
                    </a:lnTo>
                    <a:lnTo>
                      <a:pt x="82" y="143"/>
                    </a:lnTo>
                    <a:lnTo>
                      <a:pt x="48" y="107"/>
                    </a:lnTo>
                    <a:lnTo>
                      <a:pt x="22" y="83"/>
                    </a:lnTo>
                    <a:lnTo>
                      <a:pt x="0" y="56"/>
                    </a:lnTo>
                    <a:lnTo>
                      <a:pt x="0" y="26"/>
                    </a:lnTo>
                    <a:lnTo>
                      <a:pt x="25" y="0"/>
                    </a:lnTo>
                    <a:lnTo>
                      <a:pt x="41" y="5"/>
                    </a:lnTo>
                    <a:lnTo>
                      <a:pt x="84" y="62"/>
                    </a:lnTo>
                    <a:lnTo>
                      <a:pt x="131" y="126"/>
                    </a:lnTo>
                    <a:lnTo>
                      <a:pt x="179" y="187"/>
                    </a:lnTo>
                    <a:lnTo>
                      <a:pt x="248" y="238"/>
                    </a:lnTo>
                    <a:lnTo>
                      <a:pt x="309" y="270"/>
                    </a:lnTo>
                    <a:lnTo>
                      <a:pt x="374" y="287"/>
                    </a:lnTo>
                    <a:lnTo>
                      <a:pt x="464" y="289"/>
                    </a:lnTo>
                    <a:lnTo>
                      <a:pt x="517" y="289"/>
                    </a:lnTo>
                    <a:lnTo>
                      <a:pt x="564" y="251"/>
                    </a:lnTo>
                    <a:lnTo>
                      <a:pt x="576" y="227"/>
                    </a:lnTo>
                    <a:lnTo>
                      <a:pt x="595" y="227"/>
                    </a:lnTo>
                    <a:lnTo>
                      <a:pt x="581" y="259"/>
                    </a:lnTo>
                    <a:lnTo>
                      <a:pt x="561" y="287"/>
                    </a:lnTo>
                    <a:lnTo>
                      <a:pt x="612" y="274"/>
                    </a:lnTo>
                    <a:lnTo>
                      <a:pt x="654" y="268"/>
                    </a:lnTo>
                    <a:lnTo>
                      <a:pt x="654" y="281"/>
                    </a:lnTo>
                    <a:lnTo>
                      <a:pt x="618" y="289"/>
                    </a:lnTo>
                    <a:lnTo>
                      <a:pt x="593" y="306"/>
                    </a:lnTo>
                    <a:lnTo>
                      <a:pt x="573" y="308"/>
                    </a:lnTo>
                    <a:lnTo>
                      <a:pt x="605" y="321"/>
                    </a:lnTo>
                    <a:lnTo>
                      <a:pt x="656" y="332"/>
                    </a:lnTo>
                    <a:lnTo>
                      <a:pt x="654" y="346"/>
                    </a:lnTo>
                    <a:lnTo>
                      <a:pt x="637" y="350"/>
                    </a:lnTo>
                    <a:lnTo>
                      <a:pt x="590" y="332"/>
                    </a:lnTo>
                    <a:lnTo>
                      <a:pt x="561" y="331"/>
                    </a:lnTo>
                    <a:lnTo>
                      <a:pt x="578" y="350"/>
                    </a:lnTo>
                    <a:lnTo>
                      <a:pt x="605" y="382"/>
                    </a:lnTo>
                    <a:lnTo>
                      <a:pt x="618" y="389"/>
                    </a:lnTo>
                    <a:lnTo>
                      <a:pt x="607" y="403"/>
                    </a:lnTo>
                    <a:lnTo>
                      <a:pt x="583" y="387"/>
                    </a:lnTo>
                    <a:lnTo>
                      <a:pt x="552" y="355"/>
                    </a:lnTo>
                    <a:lnTo>
                      <a:pt x="523" y="325"/>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42" name="Freeform 40"/>
              <p:cNvSpPr>
                <a:spLocks/>
              </p:cNvSpPr>
              <p:nvPr/>
            </p:nvSpPr>
            <p:spPr bwMode="auto">
              <a:xfrm>
                <a:off x="3715" y="2433"/>
                <a:ext cx="386" cy="556"/>
              </a:xfrm>
              <a:custGeom>
                <a:avLst/>
                <a:gdLst>
                  <a:gd name="T0" fmla="*/ 360 w 386"/>
                  <a:gd name="T1" fmla="*/ 62 h 556"/>
                  <a:gd name="T2" fmla="*/ 345 w 386"/>
                  <a:gd name="T3" fmla="*/ 18 h 556"/>
                  <a:gd name="T4" fmla="*/ 319 w 386"/>
                  <a:gd name="T5" fmla="*/ 0 h 556"/>
                  <a:gd name="T6" fmla="*/ 295 w 386"/>
                  <a:gd name="T7" fmla="*/ 0 h 556"/>
                  <a:gd name="T8" fmla="*/ 271 w 386"/>
                  <a:gd name="T9" fmla="*/ 13 h 556"/>
                  <a:gd name="T10" fmla="*/ 246 w 386"/>
                  <a:gd name="T11" fmla="*/ 37 h 556"/>
                  <a:gd name="T12" fmla="*/ 234 w 386"/>
                  <a:gd name="T13" fmla="*/ 81 h 556"/>
                  <a:gd name="T14" fmla="*/ 229 w 386"/>
                  <a:gd name="T15" fmla="*/ 125 h 556"/>
                  <a:gd name="T16" fmla="*/ 217 w 386"/>
                  <a:gd name="T17" fmla="*/ 168 h 556"/>
                  <a:gd name="T18" fmla="*/ 195 w 386"/>
                  <a:gd name="T19" fmla="*/ 217 h 556"/>
                  <a:gd name="T20" fmla="*/ 158 w 386"/>
                  <a:gd name="T21" fmla="*/ 267 h 556"/>
                  <a:gd name="T22" fmla="*/ 122 w 386"/>
                  <a:gd name="T23" fmla="*/ 301 h 556"/>
                  <a:gd name="T24" fmla="*/ 69 w 386"/>
                  <a:gd name="T25" fmla="*/ 325 h 556"/>
                  <a:gd name="T26" fmla="*/ 22 w 386"/>
                  <a:gd name="T27" fmla="*/ 363 h 556"/>
                  <a:gd name="T28" fmla="*/ 0 w 386"/>
                  <a:gd name="T29" fmla="*/ 401 h 556"/>
                  <a:gd name="T30" fmla="*/ 3 w 386"/>
                  <a:gd name="T31" fmla="*/ 431 h 556"/>
                  <a:gd name="T32" fmla="*/ 8 w 386"/>
                  <a:gd name="T33" fmla="*/ 469 h 556"/>
                  <a:gd name="T34" fmla="*/ 27 w 386"/>
                  <a:gd name="T35" fmla="*/ 494 h 556"/>
                  <a:gd name="T36" fmla="*/ 56 w 386"/>
                  <a:gd name="T37" fmla="*/ 526 h 556"/>
                  <a:gd name="T38" fmla="*/ 100 w 386"/>
                  <a:gd name="T39" fmla="*/ 549 h 556"/>
                  <a:gd name="T40" fmla="*/ 134 w 386"/>
                  <a:gd name="T41" fmla="*/ 555 h 556"/>
                  <a:gd name="T42" fmla="*/ 181 w 386"/>
                  <a:gd name="T43" fmla="*/ 545 h 556"/>
                  <a:gd name="T44" fmla="*/ 226 w 386"/>
                  <a:gd name="T45" fmla="*/ 519 h 556"/>
                  <a:gd name="T46" fmla="*/ 271 w 386"/>
                  <a:gd name="T47" fmla="*/ 481 h 556"/>
                  <a:gd name="T48" fmla="*/ 302 w 386"/>
                  <a:gd name="T49" fmla="*/ 437 h 556"/>
                  <a:gd name="T50" fmla="*/ 333 w 386"/>
                  <a:gd name="T51" fmla="*/ 382 h 556"/>
                  <a:gd name="T52" fmla="*/ 357 w 386"/>
                  <a:gd name="T53" fmla="*/ 316 h 556"/>
                  <a:gd name="T54" fmla="*/ 372 w 386"/>
                  <a:gd name="T55" fmla="*/ 261 h 556"/>
                  <a:gd name="T56" fmla="*/ 379 w 386"/>
                  <a:gd name="T57" fmla="*/ 206 h 556"/>
                  <a:gd name="T58" fmla="*/ 385 w 386"/>
                  <a:gd name="T59" fmla="*/ 132 h 556"/>
                  <a:gd name="T60" fmla="*/ 372 w 386"/>
                  <a:gd name="T61" fmla="*/ 81 h 556"/>
                  <a:gd name="T62" fmla="*/ 360 w 386"/>
                  <a:gd name="T63" fmla="*/ 62 h 5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6"/>
                  <a:gd name="T97" fmla="*/ 0 h 556"/>
                  <a:gd name="T98" fmla="*/ 386 w 386"/>
                  <a:gd name="T99" fmla="*/ 556 h 5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6" h="556">
                    <a:moveTo>
                      <a:pt x="360" y="62"/>
                    </a:moveTo>
                    <a:lnTo>
                      <a:pt x="345" y="18"/>
                    </a:lnTo>
                    <a:lnTo>
                      <a:pt x="319" y="0"/>
                    </a:lnTo>
                    <a:lnTo>
                      <a:pt x="295" y="0"/>
                    </a:lnTo>
                    <a:lnTo>
                      <a:pt x="271" y="13"/>
                    </a:lnTo>
                    <a:lnTo>
                      <a:pt x="246" y="37"/>
                    </a:lnTo>
                    <a:lnTo>
                      <a:pt x="234" y="81"/>
                    </a:lnTo>
                    <a:lnTo>
                      <a:pt x="229" y="125"/>
                    </a:lnTo>
                    <a:lnTo>
                      <a:pt x="217" y="168"/>
                    </a:lnTo>
                    <a:lnTo>
                      <a:pt x="195" y="217"/>
                    </a:lnTo>
                    <a:lnTo>
                      <a:pt x="158" y="267"/>
                    </a:lnTo>
                    <a:lnTo>
                      <a:pt x="122" y="301"/>
                    </a:lnTo>
                    <a:lnTo>
                      <a:pt x="69" y="325"/>
                    </a:lnTo>
                    <a:lnTo>
                      <a:pt x="22" y="363"/>
                    </a:lnTo>
                    <a:lnTo>
                      <a:pt x="0" y="401"/>
                    </a:lnTo>
                    <a:lnTo>
                      <a:pt x="3" y="431"/>
                    </a:lnTo>
                    <a:lnTo>
                      <a:pt x="8" y="469"/>
                    </a:lnTo>
                    <a:lnTo>
                      <a:pt x="27" y="494"/>
                    </a:lnTo>
                    <a:lnTo>
                      <a:pt x="56" y="526"/>
                    </a:lnTo>
                    <a:lnTo>
                      <a:pt x="100" y="549"/>
                    </a:lnTo>
                    <a:lnTo>
                      <a:pt x="134" y="555"/>
                    </a:lnTo>
                    <a:lnTo>
                      <a:pt x="181" y="545"/>
                    </a:lnTo>
                    <a:lnTo>
                      <a:pt x="226" y="519"/>
                    </a:lnTo>
                    <a:lnTo>
                      <a:pt x="271" y="481"/>
                    </a:lnTo>
                    <a:lnTo>
                      <a:pt x="302" y="437"/>
                    </a:lnTo>
                    <a:lnTo>
                      <a:pt x="333" y="382"/>
                    </a:lnTo>
                    <a:lnTo>
                      <a:pt x="357" y="316"/>
                    </a:lnTo>
                    <a:lnTo>
                      <a:pt x="372" y="261"/>
                    </a:lnTo>
                    <a:lnTo>
                      <a:pt x="379" y="206"/>
                    </a:lnTo>
                    <a:lnTo>
                      <a:pt x="385" y="132"/>
                    </a:lnTo>
                    <a:lnTo>
                      <a:pt x="372" y="81"/>
                    </a:lnTo>
                    <a:lnTo>
                      <a:pt x="360" y="62"/>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43" name="Freeform 41"/>
              <p:cNvSpPr>
                <a:spLocks/>
              </p:cNvSpPr>
              <p:nvPr/>
            </p:nvSpPr>
            <p:spPr bwMode="auto">
              <a:xfrm>
                <a:off x="3124" y="2672"/>
                <a:ext cx="660" cy="505"/>
              </a:xfrm>
              <a:custGeom>
                <a:avLst/>
                <a:gdLst>
                  <a:gd name="T0" fmla="*/ 586 w 660"/>
                  <a:gd name="T1" fmla="*/ 159 h 505"/>
                  <a:gd name="T2" fmla="*/ 522 w 660"/>
                  <a:gd name="T3" fmla="*/ 102 h 505"/>
                  <a:gd name="T4" fmla="*/ 445 w 660"/>
                  <a:gd name="T5" fmla="*/ 49 h 505"/>
                  <a:gd name="T6" fmla="*/ 396 w 660"/>
                  <a:gd name="T7" fmla="*/ 18 h 505"/>
                  <a:gd name="T8" fmla="*/ 357 w 660"/>
                  <a:gd name="T9" fmla="*/ 7 h 505"/>
                  <a:gd name="T10" fmla="*/ 324 w 660"/>
                  <a:gd name="T11" fmla="*/ 0 h 505"/>
                  <a:gd name="T12" fmla="*/ 296 w 660"/>
                  <a:gd name="T13" fmla="*/ 11 h 505"/>
                  <a:gd name="T14" fmla="*/ 279 w 660"/>
                  <a:gd name="T15" fmla="*/ 51 h 505"/>
                  <a:gd name="T16" fmla="*/ 267 w 660"/>
                  <a:gd name="T17" fmla="*/ 159 h 505"/>
                  <a:gd name="T18" fmla="*/ 267 w 660"/>
                  <a:gd name="T19" fmla="*/ 288 h 505"/>
                  <a:gd name="T20" fmla="*/ 267 w 660"/>
                  <a:gd name="T21" fmla="*/ 371 h 505"/>
                  <a:gd name="T22" fmla="*/ 253 w 660"/>
                  <a:gd name="T23" fmla="*/ 422 h 505"/>
                  <a:gd name="T24" fmla="*/ 225 w 660"/>
                  <a:gd name="T25" fmla="*/ 413 h 505"/>
                  <a:gd name="T26" fmla="*/ 205 w 660"/>
                  <a:gd name="T27" fmla="*/ 382 h 505"/>
                  <a:gd name="T28" fmla="*/ 167 w 660"/>
                  <a:gd name="T29" fmla="*/ 346 h 505"/>
                  <a:gd name="T30" fmla="*/ 105 w 660"/>
                  <a:gd name="T31" fmla="*/ 325 h 505"/>
                  <a:gd name="T32" fmla="*/ 63 w 660"/>
                  <a:gd name="T33" fmla="*/ 325 h 505"/>
                  <a:gd name="T34" fmla="*/ 0 w 660"/>
                  <a:gd name="T35" fmla="*/ 337 h 505"/>
                  <a:gd name="T36" fmla="*/ 3 w 660"/>
                  <a:gd name="T37" fmla="*/ 363 h 505"/>
                  <a:gd name="T38" fmla="*/ 17 w 660"/>
                  <a:gd name="T39" fmla="*/ 384 h 505"/>
                  <a:gd name="T40" fmla="*/ 39 w 660"/>
                  <a:gd name="T41" fmla="*/ 388 h 505"/>
                  <a:gd name="T42" fmla="*/ 63 w 660"/>
                  <a:gd name="T43" fmla="*/ 375 h 505"/>
                  <a:gd name="T44" fmla="*/ 98 w 660"/>
                  <a:gd name="T45" fmla="*/ 358 h 505"/>
                  <a:gd name="T46" fmla="*/ 134 w 660"/>
                  <a:gd name="T47" fmla="*/ 358 h 505"/>
                  <a:gd name="T48" fmla="*/ 182 w 660"/>
                  <a:gd name="T49" fmla="*/ 390 h 505"/>
                  <a:gd name="T50" fmla="*/ 212 w 660"/>
                  <a:gd name="T51" fmla="*/ 439 h 505"/>
                  <a:gd name="T52" fmla="*/ 217 w 660"/>
                  <a:gd name="T53" fmla="*/ 479 h 505"/>
                  <a:gd name="T54" fmla="*/ 229 w 660"/>
                  <a:gd name="T55" fmla="*/ 504 h 505"/>
                  <a:gd name="T56" fmla="*/ 277 w 660"/>
                  <a:gd name="T57" fmla="*/ 502 h 505"/>
                  <a:gd name="T58" fmla="*/ 279 w 660"/>
                  <a:gd name="T59" fmla="*/ 464 h 505"/>
                  <a:gd name="T60" fmla="*/ 294 w 660"/>
                  <a:gd name="T61" fmla="*/ 409 h 505"/>
                  <a:gd name="T62" fmla="*/ 300 w 660"/>
                  <a:gd name="T63" fmla="*/ 352 h 505"/>
                  <a:gd name="T64" fmla="*/ 296 w 660"/>
                  <a:gd name="T65" fmla="*/ 276 h 505"/>
                  <a:gd name="T66" fmla="*/ 303 w 660"/>
                  <a:gd name="T67" fmla="*/ 170 h 505"/>
                  <a:gd name="T68" fmla="*/ 307 w 660"/>
                  <a:gd name="T69" fmla="*/ 102 h 505"/>
                  <a:gd name="T70" fmla="*/ 319 w 660"/>
                  <a:gd name="T71" fmla="*/ 75 h 505"/>
                  <a:gd name="T72" fmla="*/ 343 w 660"/>
                  <a:gd name="T73" fmla="*/ 51 h 505"/>
                  <a:gd name="T74" fmla="*/ 367 w 660"/>
                  <a:gd name="T75" fmla="*/ 51 h 505"/>
                  <a:gd name="T76" fmla="*/ 403 w 660"/>
                  <a:gd name="T77" fmla="*/ 75 h 505"/>
                  <a:gd name="T78" fmla="*/ 451 w 660"/>
                  <a:gd name="T79" fmla="*/ 125 h 505"/>
                  <a:gd name="T80" fmla="*/ 510 w 660"/>
                  <a:gd name="T81" fmla="*/ 187 h 505"/>
                  <a:gd name="T82" fmla="*/ 571 w 660"/>
                  <a:gd name="T83" fmla="*/ 246 h 505"/>
                  <a:gd name="T84" fmla="*/ 600 w 660"/>
                  <a:gd name="T85" fmla="*/ 265 h 505"/>
                  <a:gd name="T86" fmla="*/ 634 w 660"/>
                  <a:gd name="T87" fmla="*/ 265 h 505"/>
                  <a:gd name="T88" fmla="*/ 659 w 660"/>
                  <a:gd name="T89" fmla="*/ 238 h 505"/>
                  <a:gd name="T90" fmla="*/ 657 w 660"/>
                  <a:gd name="T91" fmla="*/ 193 h 505"/>
                  <a:gd name="T92" fmla="*/ 633 w 660"/>
                  <a:gd name="T93" fmla="*/ 170 h 505"/>
                  <a:gd name="T94" fmla="*/ 605 w 660"/>
                  <a:gd name="T95" fmla="*/ 164 h 505"/>
                  <a:gd name="T96" fmla="*/ 586 w 660"/>
                  <a:gd name="T97" fmla="*/ 159 h 5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60"/>
                  <a:gd name="T148" fmla="*/ 0 h 505"/>
                  <a:gd name="T149" fmla="*/ 660 w 660"/>
                  <a:gd name="T150" fmla="*/ 505 h 5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60" h="505">
                    <a:moveTo>
                      <a:pt x="586" y="159"/>
                    </a:moveTo>
                    <a:lnTo>
                      <a:pt x="522" y="102"/>
                    </a:lnTo>
                    <a:lnTo>
                      <a:pt x="445" y="49"/>
                    </a:lnTo>
                    <a:lnTo>
                      <a:pt x="396" y="18"/>
                    </a:lnTo>
                    <a:lnTo>
                      <a:pt x="357" y="7"/>
                    </a:lnTo>
                    <a:lnTo>
                      <a:pt x="324" y="0"/>
                    </a:lnTo>
                    <a:lnTo>
                      <a:pt x="296" y="11"/>
                    </a:lnTo>
                    <a:lnTo>
                      <a:pt x="279" y="51"/>
                    </a:lnTo>
                    <a:lnTo>
                      <a:pt x="267" y="159"/>
                    </a:lnTo>
                    <a:lnTo>
                      <a:pt x="267" y="288"/>
                    </a:lnTo>
                    <a:lnTo>
                      <a:pt x="267" y="371"/>
                    </a:lnTo>
                    <a:lnTo>
                      <a:pt x="253" y="422"/>
                    </a:lnTo>
                    <a:lnTo>
                      <a:pt x="225" y="413"/>
                    </a:lnTo>
                    <a:lnTo>
                      <a:pt x="205" y="382"/>
                    </a:lnTo>
                    <a:lnTo>
                      <a:pt x="167" y="346"/>
                    </a:lnTo>
                    <a:lnTo>
                      <a:pt x="105" y="325"/>
                    </a:lnTo>
                    <a:lnTo>
                      <a:pt x="63" y="325"/>
                    </a:lnTo>
                    <a:lnTo>
                      <a:pt x="0" y="337"/>
                    </a:lnTo>
                    <a:lnTo>
                      <a:pt x="3" y="363"/>
                    </a:lnTo>
                    <a:lnTo>
                      <a:pt x="17" y="384"/>
                    </a:lnTo>
                    <a:lnTo>
                      <a:pt x="39" y="388"/>
                    </a:lnTo>
                    <a:lnTo>
                      <a:pt x="63" y="375"/>
                    </a:lnTo>
                    <a:lnTo>
                      <a:pt x="98" y="358"/>
                    </a:lnTo>
                    <a:lnTo>
                      <a:pt x="134" y="358"/>
                    </a:lnTo>
                    <a:lnTo>
                      <a:pt x="182" y="390"/>
                    </a:lnTo>
                    <a:lnTo>
                      <a:pt x="212" y="439"/>
                    </a:lnTo>
                    <a:lnTo>
                      <a:pt x="217" y="479"/>
                    </a:lnTo>
                    <a:lnTo>
                      <a:pt x="229" y="504"/>
                    </a:lnTo>
                    <a:lnTo>
                      <a:pt x="277" y="502"/>
                    </a:lnTo>
                    <a:lnTo>
                      <a:pt x="279" y="464"/>
                    </a:lnTo>
                    <a:lnTo>
                      <a:pt x="294" y="409"/>
                    </a:lnTo>
                    <a:lnTo>
                      <a:pt x="300" y="352"/>
                    </a:lnTo>
                    <a:lnTo>
                      <a:pt x="296" y="276"/>
                    </a:lnTo>
                    <a:lnTo>
                      <a:pt x="303" y="170"/>
                    </a:lnTo>
                    <a:lnTo>
                      <a:pt x="307" y="102"/>
                    </a:lnTo>
                    <a:lnTo>
                      <a:pt x="319" y="75"/>
                    </a:lnTo>
                    <a:lnTo>
                      <a:pt x="343" y="51"/>
                    </a:lnTo>
                    <a:lnTo>
                      <a:pt x="367" y="51"/>
                    </a:lnTo>
                    <a:lnTo>
                      <a:pt x="403" y="75"/>
                    </a:lnTo>
                    <a:lnTo>
                      <a:pt x="451" y="125"/>
                    </a:lnTo>
                    <a:lnTo>
                      <a:pt x="510" y="187"/>
                    </a:lnTo>
                    <a:lnTo>
                      <a:pt x="571" y="246"/>
                    </a:lnTo>
                    <a:lnTo>
                      <a:pt x="600" y="265"/>
                    </a:lnTo>
                    <a:lnTo>
                      <a:pt x="634" y="265"/>
                    </a:lnTo>
                    <a:lnTo>
                      <a:pt x="659" y="238"/>
                    </a:lnTo>
                    <a:lnTo>
                      <a:pt x="657" y="193"/>
                    </a:lnTo>
                    <a:lnTo>
                      <a:pt x="633" y="170"/>
                    </a:lnTo>
                    <a:lnTo>
                      <a:pt x="605" y="164"/>
                    </a:lnTo>
                    <a:lnTo>
                      <a:pt x="586" y="159"/>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44" name="Freeform 42"/>
              <p:cNvSpPr>
                <a:spLocks/>
              </p:cNvSpPr>
              <p:nvPr/>
            </p:nvSpPr>
            <p:spPr bwMode="auto">
              <a:xfrm>
                <a:off x="3368" y="2889"/>
                <a:ext cx="453" cy="532"/>
              </a:xfrm>
              <a:custGeom>
                <a:avLst/>
                <a:gdLst>
                  <a:gd name="T0" fmla="*/ 452 w 453"/>
                  <a:gd name="T1" fmla="*/ 45 h 532"/>
                  <a:gd name="T2" fmla="*/ 438 w 453"/>
                  <a:gd name="T3" fmla="*/ 11 h 532"/>
                  <a:gd name="T4" fmla="*/ 408 w 453"/>
                  <a:gd name="T5" fmla="*/ 0 h 532"/>
                  <a:gd name="T6" fmla="*/ 367 w 453"/>
                  <a:gd name="T7" fmla="*/ 5 h 532"/>
                  <a:gd name="T8" fmla="*/ 357 w 453"/>
                  <a:gd name="T9" fmla="*/ 36 h 532"/>
                  <a:gd name="T10" fmla="*/ 372 w 453"/>
                  <a:gd name="T11" fmla="*/ 159 h 532"/>
                  <a:gd name="T12" fmla="*/ 374 w 453"/>
                  <a:gd name="T13" fmla="*/ 250 h 532"/>
                  <a:gd name="T14" fmla="*/ 377 w 453"/>
                  <a:gd name="T15" fmla="*/ 303 h 532"/>
                  <a:gd name="T16" fmla="*/ 377 w 453"/>
                  <a:gd name="T17" fmla="*/ 312 h 532"/>
                  <a:gd name="T18" fmla="*/ 369 w 453"/>
                  <a:gd name="T19" fmla="*/ 364 h 532"/>
                  <a:gd name="T20" fmla="*/ 343 w 453"/>
                  <a:gd name="T21" fmla="*/ 373 h 532"/>
                  <a:gd name="T22" fmla="*/ 308 w 453"/>
                  <a:gd name="T23" fmla="*/ 364 h 532"/>
                  <a:gd name="T24" fmla="*/ 260 w 453"/>
                  <a:gd name="T25" fmla="*/ 335 h 532"/>
                  <a:gd name="T26" fmla="*/ 207 w 453"/>
                  <a:gd name="T27" fmla="*/ 320 h 532"/>
                  <a:gd name="T28" fmla="*/ 146 w 453"/>
                  <a:gd name="T29" fmla="*/ 309 h 532"/>
                  <a:gd name="T30" fmla="*/ 81 w 453"/>
                  <a:gd name="T31" fmla="*/ 301 h 532"/>
                  <a:gd name="T32" fmla="*/ 34 w 453"/>
                  <a:gd name="T33" fmla="*/ 301 h 532"/>
                  <a:gd name="T34" fmla="*/ 12 w 453"/>
                  <a:gd name="T35" fmla="*/ 307 h 532"/>
                  <a:gd name="T36" fmla="*/ 0 w 453"/>
                  <a:gd name="T37" fmla="*/ 322 h 532"/>
                  <a:gd name="T38" fmla="*/ 6 w 453"/>
                  <a:gd name="T39" fmla="*/ 345 h 532"/>
                  <a:gd name="T40" fmla="*/ 36 w 453"/>
                  <a:gd name="T41" fmla="*/ 364 h 532"/>
                  <a:gd name="T42" fmla="*/ 63 w 453"/>
                  <a:gd name="T43" fmla="*/ 392 h 532"/>
                  <a:gd name="T44" fmla="*/ 89 w 453"/>
                  <a:gd name="T45" fmla="*/ 430 h 532"/>
                  <a:gd name="T46" fmla="*/ 105 w 453"/>
                  <a:gd name="T47" fmla="*/ 460 h 532"/>
                  <a:gd name="T48" fmla="*/ 119 w 453"/>
                  <a:gd name="T49" fmla="*/ 493 h 532"/>
                  <a:gd name="T50" fmla="*/ 129 w 453"/>
                  <a:gd name="T51" fmla="*/ 531 h 532"/>
                  <a:gd name="T52" fmla="*/ 143 w 453"/>
                  <a:gd name="T53" fmla="*/ 531 h 532"/>
                  <a:gd name="T54" fmla="*/ 155 w 453"/>
                  <a:gd name="T55" fmla="*/ 515 h 532"/>
                  <a:gd name="T56" fmla="*/ 158 w 453"/>
                  <a:gd name="T57" fmla="*/ 474 h 532"/>
                  <a:gd name="T58" fmla="*/ 131 w 453"/>
                  <a:gd name="T59" fmla="*/ 436 h 532"/>
                  <a:gd name="T60" fmla="*/ 93 w 453"/>
                  <a:gd name="T61" fmla="*/ 392 h 532"/>
                  <a:gd name="T62" fmla="*/ 58 w 453"/>
                  <a:gd name="T63" fmla="*/ 358 h 532"/>
                  <a:gd name="T64" fmla="*/ 43 w 453"/>
                  <a:gd name="T65" fmla="*/ 347 h 532"/>
                  <a:gd name="T66" fmla="*/ 36 w 453"/>
                  <a:gd name="T67" fmla="*/ 333 h 532"/>
                  <a:gd name="T68" fmla="*/ 51 w 453"/>
                  <a:gd name="T69" fmla="*/ 322 h 532"/>
                  <a:gd name="T70" fmla="*/ 105 w 453"/>
                  <a:gd name="T71" fmla="*/ 322 h 532"/>
                  <a:gd name="T72" fmla="*/ 172 w 453"/>
                  <a:gd name="T73" fmla="*/ 335 h 532"/>
                  <a:gd name="T74" fmla="*/ 226 w 453"/>
                  <a:gd name="T75" fmla="*/ 354 h 532"/>
                  <a:gd name="T76" fmla="*/ 284 w 453"/>
                  <a:gd name="T77" fmla="*/ 388 h 532"/>
                  <a:gd name="T78" fmla="*/ 332 w 453"/>
                  <a:gd name="T79" fmla="*/ 415 h 532"/>
                  <a:gd name="T80" fmla="*/ 386 w 453"/>
                  <a:gd name="T81" fmla="*/ 417 h 532"/>
                  <a:gd name="T82" fmla="*/ 408 w 453"/>
                  <a:gd name="T83" fmla="*/ 407 h 532"/>
                  <a:gd name="T84" fmla="*/ 419 w 453"/>
                  <a:gd name="T85" fmla="*/ 377 h 532"/>
                  <a:gd name="T86" fmla="*/ 427 w 453"/>
                  <a:gd name="T87" fmla="*/ 333 h 532"/>
                  <a:gd name="T88" fmla="*/ 431 w 453"/>
                  <a:gd name="T89" fmla="*/ 250 h 532"/>
                  <a:gd name="T90" fmla="*/ 439 w 453"/>
                  <a:gd name="T91" fmla="*/ 106 h 532"/>
                  <a:gd name="T92" fmla="*/ 452 w 453"/>
                  <a:gd name="T93" fmla="*/ 45 h 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3"/>
                  <a:gd name="T142" fmla="*/ 0 h 532"/>
                  <a:gd name="T143" fmla="*/ 453 w 453"/>
                  <a:gd name="T144" fmla="*/ 532 h 53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3" h="532">
                    <a:moveTo>
                      <a:pt x="452" y="45"/>
                    </a:moveTo>
                    <a:lnTo>
                      <a:pt x="438" y="11"/>
                    </a:lnTo>
                    <a:lnTo>
                      <a:pt x="408" y="0"/>
                    </a:lnTo>
                    <a:lnTo>
                      <a:pt x="367" y="5"/>
                    </a:lnTo>
                    <a:lnTo>
                      <a:pt x="357" y="36"/>
                    </a:lnTo>
                    <a:lnTo>
                      <a:pt x="372" y="159"/>
                    </a:lnTo>
                    <a:lnTo>
                      <a:pt x="374" y="250"/>
                    </a:lnTo>
                    <a:lnTo>
                      <a:pt x="377" y="303"/>
                    </a:lnTo>
                    <a:lnTo>
                      <a:pt x="377" y="312"/>
                    </a:lnTo>
                    <a:lnTo>
                      <a:pt x="369" y="364"/>
                    </a:lnTo>
                    <a:lnTo>
                      <a:pt x="343" y="373"/>
                    </a:lnTo>
                    <a:lnTo>
                      <a:pt x="308" y="364"/>
                    </a:lnTo>
                    <a:lnTo>
                      <a:pt x="260" y="335"/>
                    </a:lnTo>
                    <a:lnTo>
                      <a:pt x="207" y="320"/>
                    </a:lnTo>
                    <a:lnTo>
                      <a:pt x="146" y="309"/>
                    </a:lnTo>
                    <a:lnTo>
                      <a:pt x="81" y="301"/>
                    </a:lnTo>
                    <a:lnTo>
                      <a:pt x="34" y="301"/>
                    </a:lnTo>
                    <a:lnTo>
                      <a:pt x="12" y="307"/>
                    </a:lnTo>
                    <a:lnTo>
                      <a:pt x="0" y="322"/>
                    </a:lnTo>
                    <a:lnTo>
                      <a:pt x="6" y="345"/>
                    </a:lnTo>
                    <a:lnTo>
                      <a:pt x="36" y="364"/>
                    </a:lnTo>
                    <a:lnTo>
                      <a:pt x="63" y="392"/>
                    </a:lnTo>
                    <a:lnTo>
                      <a:pt x="89" y="430"/>
                    </a:lnTo>
                    <a:lnTo>
                      <a:pt x="105" y="460"/>
                    </a:lnTo>
                    <a:lnTo>
                      <a:pt x="119" y="493"/>
                    </a:lnTo>
                    <a:lnTo>
                      <a:pt x="129" y="531"/>
                    </a:lnTo>
                    <a:lnTo>
                      <a:pt x="143" y="531"/>
                    </a:lnTo>
                    <a:lnTo>
                      <a:pt x="155" y="515"/>
                    </a:lnTo>
                    <a:lnTo>
                      <a:pt x="158" y="474"/>
                    </a:lnTo>
                    <a:lnTo>
                      <a:pt x="131" y="436"/>
                    </a:lnTo>
                    <a:lnTo>
                      <a:pt x="93" y="392"/>
                    </a:lnTo>
                    <a:lnTo>
                      <a:pt x="58" y="358"/>
                    </a:lnTo>
                    <a:lnTo>
                      <a:pt x="43" y="347"/>
                    </a:lnTo>
                    <a:lnTo>
                      <a:pt x="36" y="333"/>
                    </a:lnTo>
                    <a:lnTo>
                      <a:pt x="51" y="322"/>
                    </a:lnTo>
                    <a:lnTo>
                      <a:pt x="105" y="322"/>
                    </a:lnTo>
                    <a:lnTo>
                      <a:pt x="172" y="335"/>
                    </a:lnTo>
                    <a:lnTo>
                      <a:pt x="226" y="354"/>
                    </a:lnTo>
                    <a:lnTo>
                      <a:pt x="284" y="388"/>
                    </a:lnTo>
                    <a:lnTo>
                      <a:pt x="332" y="415"/>
                    </a:lnTo>
                    <a:lnTo>
                      <a:pt x="386" y="417"/>
                    </a:lnTo>
                    <a:lnTo>
                      <a:pt x="408" y="407"/>
                    </a:lnTo>
                    <a:lnTo>
                      <a:pt x="419" y="377"/>
                    </a:lnTo>
                    <a:lnTo>
                      <a:pt x="427" y="333"/>
                    </a:lnTo>
                    <a:lnTo>
                      <a:pt x="431" y="250"/>
                    </a:lnTo>
                    <a:lnTo>
                      <a:pt x="439" y="106"/>
                    </a:lnTo>
                    <a:lnTo>
                      <a:pt x="452" y="45"/>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107535" name="Group 43"/>
            <p:cNvGrpSpPr>
              <a:grpSpLocks/>
            </p:cNvGrpSpPr>
            <p:nvPr/>
          </p:nvGrpSpPr>
          <p:grpSpPr bwMode="auto">
            <a:xfrm>
              <a:off x="3024" y="2846"/>
              <a:ext cx="273" cy="611"/>
              <a:chOff x="3024" y="2846"/>
              <a:chExt cx="273" cy="611"/>
            </a:xfrm>
          </p:grpSpPr>
          <p:sp>
            <p:nvSpPr>
              <p:cNvPr id="107536" name="Freeform 44"/>
              <p:cNvSpPr>
                <a:spLocks/>
              </p:cNvSpPr>
              <p:nvPr/>
            </p:nvSpPr>
            <p:spPr bwMode="auto">
              <a:xfrm>
                <a:off x="3024" y="3187"/>
                <a:ext cx="216" cy="75"/>
              </a:xfrm>
              <a:custGeom>
                <a:avLst/>
                <a:gdLst>
                  <a:gd name="T0" fmla="*/ 0 w 216"/>
                  <a:gd name="T1" fmla="*/ 74 h 75"/>
                  <a:gd name="T2" fmla="*/ 110 w 216"/>
                  <a:gd name="T3" fmla="*/ 20 h 75"/>
                  <a:gd name="T4" fmla="*/ 185 w 216"/>
                  <a:gd name="T5" fmla="*/ 0 h 75"/>
                  <a:gd name="T6" fmla="*/ 209 w 216"/>
                  <a:gd name="T7" fmla="*/ 0 h 75"/>
                  <a:gd name="T8" fmla="*/ 215 w 216"/>
                  <a:gd name="T9" fmla="*/ 18 h 75"/>
                  <a:gd name="T10" fmla="*/ 201 w 216"/>
                  <a:gd name="T11" fmla="*/ 32 h 75"/>
                  <a:gd name="T12" fmla="*/ 169 w 216"/>
                  <a:gd name="T13" fmla="*/ 36 h 75"/>
                  <a:gd name="T14" fmla="*/ 98 w 216"/>
                  <a:gd name="T15" fmla="*/ 51 h 75"/>
                  <a:gd name="T16" fmla="*/ 0 w 216"/>
                  <a:gd name="T17" fmla="*/ 74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
                  <a:gd name="T28" fmla="*/ 0 h 75"/>
                  <a:gd name="T29" fmla="*/ 216 w 216"/>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 h="75">
                    <a:moveTo>
                      <a:pt x="0" y="74"/>
                    </a:moveTo>
                    <a:lnTo>
                      <a:pt x="110" y="20"/>
                    </a:lnTo>
                    <a:lnTo>
                      <a:pt x="185" y="0"/>
                    </a:lnTo>
                    <a:lnTo>
                      <a:pt x="209" y="0"/>
                    </a:lnTo>
                    <a:lnTo>
                      <a:pt x="215" y="18"/>
                    </a:lnTo>
                    <a:lnTo>
                      <a:pt x="201" y="32"/>
                    </a:lnTo>
                    <a:lnTo>
                      <a:pt x="169" y="36"/>
                    </a:lnTo>
                    <a:lnTo>
                      <a:pt x="98" y="51"/>
                    </a:lnTo>
                    <a:lnTo>
                      <a:pt x="0" y="74"/>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37" name="Freeform 45"/>
              <p:cNvSpPr>
                <a:spLocks/>
              </p:cNvSpPr>
              <p:nvPr/>
            </p:nvSpPr>
            <p:spPr bwMode="auto">
              <a:xfrm>
                <a:off x="3234" y="3253"/>
                <a:ext cx="63" cy="204"/>
              </a:xfrm>
              <a:custGeom>
                <a:avLst/>
                <a:gdLst>
                  <a:gd name="T0" fmla="*/ 0 w 63"/>
                  <a:gd name="T1" fmla="*/ 203 h 204"/>
                  <a:gd name="T2" fmla="*/ 1 w 63"/>
                  <a:gd name="T3" fmla="*/ 102 h 204"/>
                  <a:gd name="T4" fmla="*/ 18 w 63"/>
                  <a:gd name="T5" fmla="*/ 26 h 204"/>
                  <a:gd name="T6" fmla="*/ 36 w 63"/>
                  <a:gd name="T7" fmla="*/ 0 h 204"/>
                  <a:gd name="T8" fmla="*/ 49 w 63"/>
                  <a:gd name="T9" fmla="*/ 0 h 204"/>
                  <a:gd name="T10" fmla="*/ 62 w 63"/>
                  <a:gd name="T11" fmla="*/ 7 h 204"/>
                  <a:gd name="T12" fmla="*/ 62 w 63"/>
                  <a:gd name="T13" fmla="*/ 37 h 204"/>
                  <a:gd name="T14" fmla="*/ 32 w 63"/>
                  <a:gd name="T15" fmla="*/ 127 h 204"/>
                  <a:gd name="T16" fmla="*/ 0 w 63"/>
                  <a:gd name="T17" fmla="*/ 20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204"/>
                  <a:gd name="T29" fmla="*/ 63 w 63"/>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204">
                    <a:moveTo>
                      <a:pt x="0" y="203"/>
                    </a:moveTo>
                    <a:lnTo>
                      <a:pt x="1" y="102"/>
                    </a:lnTo>
                    <a:lnTo>
                      <a:pt x="18" y="26"/>
                    </a:lnTo>
                    <a:lnTo>
                      <a:pt x="36" y="0"/>
                    </a:lnTo>
                    <a:lnTo>
                      <a:pt x="49" y="0"/>
                    </a:lnTo>
                    <a:lnTo>
                      <a:pt x="62" y="7"/>
                    </a:lnTo>
                    <a:lnTo>
                      <a:pt x="62" y="37"/>
                    </a:lnTo>
                    <a:lnTo>
                      <a:pt x="32" y="127"/>
                    </a:lnTo>
                    <a:lnTo>
                      <a:pt x="0" y="203"/>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7538" name="Freeform 46"/>
              <p:cNvSpPr>
                <a:spLocks/>
              </p:cNvSpPr>
              <p:nvPr/>
            </p:nvSpPr>
            <p:spPr bwMode="auto">
              <a:xfrm>
                <a:off x="3073" y="2846"/>
                <a:ext cx="136" cy="79"/>
              </a:xfrm>
              <a:custGeom>
                <a:avLst/>
                <a:gdLst>
                  <a:gd name="T0" fmla="*/ 135 w 136"/>
                  <a:gd name="T1" fmla="*/ 51 h 79"/>
                  <a:gd name="T2" fmla="*/ 109 w 136"/>
                  <a:gd name="T3" fmla="*/ 20 h 79"/>
                  <a:gd name="T4" fmla="*/ 71 w 136"/>
                  <a:gd name="T5" fmla="*/ 1 h 79"/>
                  <a:gd name="T6" fmla="*/ 30 w 136"/>
                  <a:gd name="T7" fmla="*/ 0 h 79"/>
                  <a:gd name="T8" fmla="*/ 0 w 136"/>
                  <a:gd name="T9" fmla="*/ 5 h 79"/>
                  <a:gd name="T10" fmla="*/ 47 w 136"/>
                  <a:gd name="T11" fmla="*/ 13 h 79"/>
                  <a:gd name="T12" fmla="*/ 66 w 136"/>
                  <a:gd name="T13" fmla="*/ 24 h 79"/>
                  <a:gd name="T14" fmla="*/ 83 w 136"/>
                  <a:gd name="T15" fmla="*/ 43 h 79"/>
                  <a:gd name="T16" fmla="*/ 92 w 136"/>
                  <a:gd name="T17" fmla="*/ 64 h 79"/>
                  <a:gd name="T18" fmla="*/ 109 w 136"/>
                  <a:gd name="T19" fmla="*/ 78 h 79"/>
                  <a:gd name="T20" fmla="*/ 128 w 136"/>
                  <a:gd name="T21" fmla="*/ 76 h 79"/>
                  <a:gd name="T22" fmla="*/ 135 w 136"/>
                  <a:gd name="T23" fmla="*/ 51 h 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
                  <a:gd name="T37" fmla="*/ 0 h 79"/>
                  <a:gd name="T38" fmla="*/ 136 w 136"/>
                  <a:gd name="T39" fmla="*/ 79 h 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 h="79">
                    <a:moveTo>
                      <a:pt x="135" y="51"/>
                    </a:moveTo>
                    <a:lnTo>
                      <a:pt x="109" y="20"/>
                    </a:lnTo>
                    <a:lnTo>
                      <a:pt x="71" y="1"/>
                    </a:lnTo>
                    <a:lnTo>
                      <a:pt x="30" y="0"/>
                    </a:lnTo>
                    <a:lnTo>
                      <a:pt x="0" y="5"/>
                    </a:lnTo>
                    <a:lnTo>
                      <a:pt x="47" y="13"/>
                    </a:lnTo>
                    <a:lnTo>
                      <a:pt x="66" y="24"/>
                    </a:lnTo>
                    <a:lnTo>
                      <a:pt x="83" y="43"/>
                    </a:lnTo>
                    <a:lnTo>
                      <a:pt x="92" y="64"/>
                    </a:lnTo>
                    <a:lnTo>
                      <a:pt x="109" y="78"/>
                    </a:lnTo>
                    <a:lnTo>
                      <a:pt x="128" y="76"/>
                    </a:lnTo>
                    <a:lnTo>
                      <a:pt x="135" y="51"/>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sp>
        <p:nvSpPr>
          <p:cNvPr id="107532" name="Rectangle 47"/>
          <p:cNvSpPr>
            <a:spLocks noChangeArrowheads="1"/>
          </p:cNvSpPr>
          <p:nvPr/>
        </p:nvSpPr>
        <p:spPr bwMode="auto">
          <a:xfrm>
            <a:off x="2178050" y="1225550"/>
            <a:ext cx="48736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sz="2000" b="1" dirty="0" smtClean="0">
                <a:latin typeface="Arial" charset="0"/>
              </a:rPr>
              <a:t>Convierte </a:t>
            </a:r>
            <a:r>
              <a:rPr lang="es-ES_tradnl" altLang="es-MX" sz="2000" b="1" dirty="0" smtClean="0">
                <a:latin typeface="Arial" charset="0"/>
              </a:rPr>
              <a:t>los </a:t>
            </a:r>
            <a:r>
              <a:rPr lang="es-ES_tradnl" altLang="es-MX" sz="2000" b="1" dirty="0">
                <a:latin typeface="Arial" charset="0"/>
              </a:rPr>
              <a:t>datos de la red al formato requerido por la aplicación</a:t>
            </a:r>
            <a:endParaRPr lang="es-ES" altLang="es-MX" sz="2000" b="1" dirty="0">
              <a:latin typeface="Arial" charset="0"/>
            </a:endParaRPr>
          </a:p>
        </p:txBody>
      </p:sp>
      <p:sp>
        <p:nvSpPr>
          <p:cNvPr id="74800" name="Rectangle 48"/>
          <p:cNvSpPr>
            <a:spLocks noChangeArrowheads="1"/>
          </p:cNvSpPr>
          <p:nvPr/>
        </p:nvSpPr>
        <p:spPr bwMode="auto">
          <a:xfrm>
            <a:off x="7010400" y="6096000"/>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N=6</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6964986-8599-4AE7-95E7-E2AFEA9D1574}" type="slidenum">
              <a:rPr lang="es-ES" altLang="es-MX" sz="1400" smtClean="0">
                <a:solidFill>
                  <a:schemeClr val="bg2"/>
                </a:solidFill>
                <a:latin typeface="Arial" charset="0"/>
              </a:rPr>
              <a:pPr/>
              <a:t>101</a:t>
            </a:fld>
            <a:endParaRPr lang="es-ES" altLang="es-MX" sz="1400" smtClean="0">
              <a:solidFill>
                <a:schemeClr val="bg2"/>
              </a:solidFill>
              <a:latin typeface="Arial" charset="0"/>
            </a:endParaRPr>
          </a:p>
        </p:txBody>
      </p:sp>
      <p:sp>
        <p:nvSpPr>
          <p:cNvPr id="108547" name="Rectangle 2"/>
          <p:cNvSpPr>
            <a:spLocks noChangeArrowheads="1"/>
          </p:cNvSpPr>
          <p:nvPr/>
        </p:nvSpPr>
        <p:spPr bwMode="auto">
          <a:xfrm>
            <a:off x="609600" y="332656"/>
            <a:ext cx="7772400" cy="89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dirty="0">
                <a:solidFill>
                  <a:schemeClr val="tx2"/>
                </a:solidFill>
              </a:rPr>
              <a:t>Modelo OSI</a:t>
            </a:r>
          </a:p>
        </p:txBody>
      </p:sp>
      <p:sp>
        <p:nvSpPr>
          <p:cNvPr id="108548" name="Rectangle 3" descr="Rectangle: Click to edit Master text styles&#10;Second level&#10;Third level&#10;Fourth level&#10;Fifth level"/>
          <p:cNvSpPr>
            <a:spLocks noChangeArrowheads="1"/>
          </p:cNvSpPr>
          <p:nvPr/>
        </p:nvSpPr>
        <p:spPr bwMode="auto">
          <a:xfrm>
            <a:off x="838200" y="15240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a:lnSpc>
                <a:spcPct val="90000"/>
              </a:lnSpc>
              <a:spcBef>
                <a:spcPct val="20000"/>
              </a:spcBef>
              <a:buClr>
                <a:schemeClr val="tx1"/>
              </a:buClr>
              <a:buSzPct val="60000"/>
              <a:buFont typeface="Wingdings" pitchFamily="2" charset="2"/>
              <a:buChar char="n"/>
            </a:pPr>
            <a:r>
              <a:rPr lang="es-ES" altLang="es-MX" sz="2800"/>
              <a:t>Capa de aplicación (funciones)</a:t>
            </a:r>
          </a:p>
          <a:p>
            <a:pPr lvl="2">
              <a:lnSpc>
                <a:spcPct val="90000"/>
              </a:lnSpc>
              <a:spcBef>
                <a:spcPct val="20000"/>
              </a:spcBef>
              <a:buClr>
                <a:schemeClr val="hlink"/>
              </a:buClr>
              <a:buSzPct val="95000"/>
              <a:buFont typeface="Wingdings" pitchFamily="2" charset="2"/>
              <a:buChar char="w"/>
            </a:pPr>
            <a:r>
              <a:rPr lang="es-ES" altLang="es-MX"/>
              <a:t>Esta capa proporciona los siguientes servicios al usuario:</a:t>
            </a:r>
          </a:p>
          <a:p>
            <a:pPr lvl="3">
              <a:lnSpc>
                <a:spcPct val="90000"/>
              </a:lnSpc>
              <a:spcBef>
                <a:spcPct val="20000"/>
              </a:spcBef>
              <a:buClr>
                <a:schemeClr val="hlink"/>
              </a:buClr>
              <a:buSzPct val="95000"/>
              <a:buFont typeface="Wingdings" pitchFamily="2" charset="2"/>
              <a:buChar char="w"/>
            </a:pPr>
            <a:r>
              <a:rPr lang="es-ES" altLang="es-MX" sz="2000"/>
              <a:t>Transferencia, administración y acceso de archivos </a:t>
            </a:r>
            <a:endParaRPr lang="es-ES" altLang="es-MX" sz="2000" b="1"/>
          </a:p>
          <a:p>
            <a:pPr lvl="3">
              <a:lnSpc>
                <a:spcPct val="90000"/>
              </a:lnSpc>
              <a:spcBef>
                <a:spcPct val="20000"/>
              </a:spcBef>
              <a:buClr>
                <a:schemeClr val="hlink"/>
              </a:buClr>
              <a:buSzPct val="95000"/>
              <a:buFont typeface="Wingdings" pitchFamily="2" charset="2"/>
              <a:buChar char="w"/>
            </a:pPr>
            <a:r>
              <a:rPr lang="es-ES" altLang="es-MX" sz="2000"/>
              <a:t>Correo electrónico</a:t>
            </a:r>
            <a:endParaRPr lang="es-ES" altLang="es-MX" sz="2000" b="1"/>
          </a:p>
          <a:p>
            <a:pPr lvl="3">
              <a:lnSpc>
                <a:spcPct val="90000"/>
              </a:lnSpc>
              <a:spcBef>
                <a:spcPct val="20000"/>
              </a:spcBef>
              <a:buClr>
                <a:schemeClr val="hlink"/>
              </a:buClr>
              <a:buSzPct val="95000"/>
              <a:buFont typeface="Wingdings" pitchFamily="2" charset="2"/>
              <a:buChar char="w"/>
            </a:pPr>
            <a:r>
              <a:rPr lang="es-ES" altLang="es-MX" sz="2000"/>
              <a:t>Servicios de directorios.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96086FB-F6C7-4285-A1ED-1427B97E8D08}" type="slidenum">
              <a:rPr lang="es-ES" altLang="es-MX" sz="1400" smtClean="0">
                <a:solidFill>
                  <a:schemeClr val="bg2"/>
                </a:solidFill>
                <a:latin typeface="Arial" charset="0"/>
              </a:rPr>
              <a:pPr/>
              <a:t>102</a:t>
            </a:fld>
            <a:endParaRPr lang="es-ES" altLang="es-MX" sz="1400" smtClean="0">
              <a:solidFill>
                <a:schemeClr val="bg2"/>
              </a:solidFill>
              <a:latin typeface="Arial" charset="0"/>
            </a:endParaRPr>
          </a:p>
        </p:txBody>
      </p:sp>
      <p:sp>
        <p:nvSpPr>
          <p:cNvPr id="109571"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9572"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9573" name="Rectangle 4"/>
          <p:cNvSpPr>
            <a:spLocks noChangeArrowheads="1"/>
          </p:cNvSpPr>
          <p:nvPr/>
        </p:nvSpPr>
        <p:spPr bwMode="auto">
          <a:xfrm>
            <a:off x="647700" y="76200"/>
            <a:ext cx="7848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4400">
                <a:solidFill>
                  <a:schemeClr val="tx2"/>
                </a:solidFill>
              </a:rPr>
              <a:t>Capa de </a:t>
            </a:r>
            <a:r>
              <a:rPr lang="es-ES" altLang="es-MX" sz="4400">
                <a:solidFill>
                  <a:schemeClr val="tx2"/>
                </a:solidFill>
              </a:rPr>
              <a:t>Aplica</a:t>
            </a:r>
            <a:r>
              <a:rPr lang="es-ES_tradnl" altLang="es-MX" sz="4400">
                <a:solidFill>
                  <a:schemeClr val="tx2"/>
                </a:solidFill>
              </a:rPr>
              <a:t>ción</a:t>
            </a:r>
            <a:endParaRPr lang="es-ES" altLang="es-MX" sz="4400">
              <a:solidFill>
                <a:schemeClr val="tx2"/>
              </a:solidFill>
            </a:endParaRPr>
          </a:p>
        </p:txBody>
      </p:sp>
      <p:graphicFrame>
        <p:nvGraphicFramePr>
          <p:cNvPr id="109574" name="Object 5">
            <a:hlinkClick r:id="" action="ppaction://ole?verb=0"/>
          </p:cNvPr>
          <p:cNvGraphicFramePr>
            <a:graphicFrameLocks/>
          </p:cNvGraphicFramePr>
          <p:nvPr/>
        </p:nvGraphicFramePr>
        <p:xfrm>
          <a:off x="1333500" y="1817688"/>
          <a:ext cx="2019300" cy="4354512"/>
        </p:xfrm>
        <a:graphic>
          <a:graphicData uri="http://schemas.openxmlformats.org/presentationml/2006/ole">
            <mc:AlternateContent xmlns:mc="http://schemas.openxmlformats.org/markup-compatibility/2006">
              <mc:Choice xmlns:v="urn:schemas-microsoft-com:vml" Requires="v">
                <p:oleObj spid="_x0000_s109589" name="ClipArt" r:id="rId3" imgW="1698625" imgH="3657600" progId="">
                  <p:embed/>
                </p:oleObj>
              </mc:Choice>
              <mc:Fallback>
                <p:oleObj name="ClipArt" r:id="rId3" imgW="1698625" imgH="3657600" progId="">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1817688"/>
                        <a:ext cx="2019300"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5" name="AutoShape 6"/>
          <p:cNvSpPr>
            <a:spLocks noChangeArrowheads="1"/>
          </p:cNvSpPr>
          <p:nvPr/>
        </p:nvSpPr>
        <p:spPr bwMode="auto">
          <a:xfrm>
            <a:off x="3179763" y="1154113"/>
            <a:ext cx="5354637" cy="1128712"/>
          </a:xfrm>
          <a:prstGeom prst="wedgeRoundRectCallout">
            <a:avLst>
              <a:gd name="adj1" fmla="val -41671"/>
              <a:gd name="adj2" fmla="val 66667"/>
              <a:gd name="adj3" fmla="val 16667"/>
            </a:avLst>
          </a:prstGeom>
          <a:solidFill>
            <a:srgbClr val="99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3200" b="1">
                <a:latin typeface="Arial" charset="0"/>
              </a:rPr>
              <a:t>¿Que debo enviar</a:t>
            </a:r>
            <a:r>
              <a:rPr lang="es-ES" altLang="es-MX" sz="3200" b="1">
                <a:latin typeface="Arial" charset="0"/>
              </a:rPr>
              <a:t>?</a:t>
            </a:r>
          </a:p>
        </p:txBody>
      </p:sp>
      <p:sp>
        <p:nvSpPr>
          <p:cNvPr id="109576" name="Rectangle 7"/>
          <p:cNvSpPr>
            <a:spLocks noChangeArrowheads="1"/>
          </p:cNvSpPr>
          <p:nvPr/>
        </p:nvSpPr>
        <p:spPr bwMode="auto">
          <a:xfrm>
            <a:off x="3581400" y="2895600"/>
            <a:ext cx="5410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Clr>
                <a:schemeClr val="hlink"/>
              </a:buClr>
              <a:buSzPct val="110000"/>
              <a:buFont typeface="Wingdings" pitchFamily="2" charset="2"/>
              <a:buBlip>
                <a:blip r:embed="rId5"/>
              </a:buBlip>
            </a:pPr>
            <a:r>
              <a:rPr lang="es-ES_tradnl" altLang="es-MX"/>
              <a:t>Es la interfaz que ve el usuario final</a:t>
            </a:r>
            <a:endParaRPr lang="es-ES" altLang="es-MX"/>
          </a:p>
          <a:p>
            <a:pPr>
              <a:spcBef>
                <a:spcPct val="20000"/>
              </a:spcBef>
              <a:buClr>
                <a:schemeClr val="hlink"/>
              </a:buClr>
              <a:buSzPct val="110000"/>
              <a:buFont typeface="Wingdings" pitchFamily="2" charset="2"/>
              <a:buBlip>
                <a:blip r:embed="rId5"/>
              </a:buBlip>
            </a:pPr>
            <a:r>
              <a:rPr lang="es-ES_tradnl" altLang="es-MX"/>
              <a:t>Muestra la información recibida</a:t>
            </a:r>
          </a:p>
          <a:p>
            <a:pPr>
              <a:spcBef>
                <a:spcPct val="20000"/>
              </a:spcBef>
              <a:buClr>
                <a:schemeClr val="hlink"/>
              </a:buClr>
              <a:buSzPct val="110000"/>
              <a:buFont typeface="Wingdings" pitchFamily="2" charset="2"/>
              <a:buBlip>
                <a:blip r:embed="rId5"/>
              </a:buBlip>
            </a:pPr>
            <a:r>
              <a:rPr lang="es-ES_tradnl" altLang="es-MX"/>
              <a:t>En ella residen las aplicaciones</a:t>
            </a:r>
            <a:endParaRPr lang="es-ES" altLang="es-MX"/>
          </a:p>
          <a:p>
            <a:pPr>
              <a:spcBef>
                <a:spcPct val="20000"/>
              </a:spcBef>
              <a:buClr>
                <a:schemeClr val="hlink"/>
              </a:buClr>
              <a:buSzPct val="110000"/>
              <a:buFont typeface="Wingdings" pitchFamily="2" charset="2"/>
              <a:buBlip>
                <a:blip r:embed="rId5"/>
              </a:buBlip>
            </a:pPr>
            <a:r>
              <a:rPr lang="es-ES_tradnl" altLang="es-MX"/>
              <a:t>Envía los datos de usuario a la aplicación de destino usando los servicios de las capas inferiores</a:t>
            </a:r>
            <a:endParaRPr lang="es-ES" altLang="es-MX"/>
          </a:p>
        </p:txBody>
      </p:sp>
      <p:sp>
        <p:nvSpPr>
          <p:cNvPr id="76808" name="Rectangle 8"/>
          <p:cNvSpPr>
            <a:spLocks noChangeArrowheads="1"/>
          </p:cNvSpPr>
          <p:nvPr/>
        </p:nvSpPr>
        <p:spPr bwMode="auto">
          <a:xfrm>
            <a:off x="7010400" y="6067425"/>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N=7</a:t>
            </a:r>
          </a:p>
        </p:txBody>
      </p:sp>
      <p:sp>
        <p:nvSpPr>
          <p:cNvPr id="109578" name="Text Box 9"/>
          <p:cNvSpPr txBox="1">
            <a:spLocks noChangeArrowheads="1"/>
          </p:cNvSpPr>
          <p:nvPr/>
        </p:nvSpPr>
        <p:spPr bwMode="auto">
          <a:xfrm rot="-1800000">
            <a:off x="152400" y="83820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800" b="1">
                <a:latin typeface="Arial" charset="0"/>
              </a:rPr>
              <a:t>WWW (HTTP)</a:t>
            </a:r>
            <a:endParaRPr lang="es-ES" altLang="es-MX" sz="1800" b="1">
              <a:latin typeface="Arial" charset="0"/>
            </a:endParaRPr>
          </a:p>
        </p:txBody>
      </p:sp>
      <p:sp>
        <p:nvSpPr>
          <p:cNvPr id="109579" name="Text Box 10"/>
          <p:cNvSpPr txBox="1">
            <a:spLocks noChangeArrowheads="1"/>
          </p:cNvSpPr>
          <p:nvPr/>
        </p:nvSpPr>
        <p:spPr bwMode="auto">
          <a:xfrm rot="-3600000">
            <a:off x="-211931" y="2385219"/>
            <a:ext cx="263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800" b="1">
                <a:latin typeface="Arial" charset="0"/>
              </a:rPr>
              <a:t>Transf. Archivos (FTP)</a:t>
            </a:r>
            <a:endParaRPr lang="es-ES" altLang="es-MX" sz="1800" b="1">
              <a:latin typeface="Arial" charset="0"/>
            </a:endParaRPr>
          </a:p>
        </p:txBody>
      </p:sp>
      <p:sp>
        <p:nvSpPr>
          <p:cNvPr id="109580" name="Text Box 11"/>
          <p:cNvSpPr txBox="1">
            <a:spLocks noChangeArrowheads="1"/>
          </p:cNvSpPr>
          <p:nvPr/>
        </p:nvSpPr>
        <p:spPr bwMode="auto">
          <a:xfrm rot="-1800000">
            <a:off x="228600" y="38242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800" b="1">
                <a:latin typeface="Arial" charset="0"/>
              </a:rPr>
              <a:t>e-mail (SMTP)</a:t>
            </a:r>
            <a:endParaRPr lang="es-ES" altLang="es-MX" sz="1800" b="1">
              <a:latin typeface="Arial" charset="0"/>
            </a:endParaRPr>
          </a:p>
        </p:txBody>
      </p:sp>
      <p:sp>
        <p:nvSpPr>
          <p:cNvPr id="109581" name="Text Box 12"/>
          <p:cNvSpPr txBox="1">
            <a:spLocks noChangeArrowheads="1"/>
          </p:cNvSpPr>
          <p:nvPr/>
        </p:nvSpPr>
        <p:spPr bwMode="auto">
          <a:xfrm rot="-3600000">
            <a:off x="-207168" y="4990306"/>
            <a:ext cx="291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800" b="1">
                <a:latin typeface="Arial" charset="0"/>
              </a:rPr>
              <a:t>Videoconferencia (H.323)</a:t>
            </a:r>
            <a:endParaRPr lang="es-ES" altLang="es-MX" sz="1800" b="1">
              <a:latin typeface="Arial"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CB1346BE-A148-42F0-B32B-70F9AF7C8008}" type="slidenum">
              <a:rPr lang="es-ES" altLang="es-MX" sz="1400" smtClean="0">
                <a:solidFill>
                  <a:schemeClr val="bg2"/>
                </a:solidFill>
                <a:latin typeface="Arial" charset="0"/>
              </a:rPr>
              <a:pPr/>
              <a:t>103</a:t>
            </a:fld>
            <a:endParaRPr lang="es-ES" altLang="es-MX" sz="1400" smtClean="0">
              <a:solidFill>
                <a:schemeClr val="bg2"/>
              </a:solidFill>
              <a:latin typeface="Arial" charset="0"/>
            </a:endParaRPr>
          </a:p>
        </p:txBody>
      </p:sp>
      <p:sp>
        <p:nvSpPr>
          <p:cNvPr id="110595" name="Rectangle 2"/>
          <p:cNvSpPr>
            <a:spLocks noGrp="1" noChangeArrowheads="1"/>
          </p:cNvSpPr>
          <p:nvPr>
            <p:ph type="title"/>
          </p:nvPr>
        </p:nvSpPr>
        <p:spPr>
          <a:xfrm>
            <a:off x="609600" y="0"/>
            <a:ext cx="7772400" cy="1143000"/>
          </a:xfrm>
        </p:spPr>
        <p:txBody>
          <a:bodyPr/>
          <a:lstStyle/>
          <a:p>
            <a:pPr eaLnBrk="1" hangingPunct="1"/>
            <a:r>
              <a:rPr lang="es-ES" altLang="es-MX" smtClean="0"/>
              <a:t>Modelo OSI</a:t>
            </a:r>
          </a:p>
        </p:txBody>
      </p:sp>
      <p:sp>
        <p:nvSpPr>
          <p:cNvPr id="110596" name="Rectangle 3" descr="Rectangle: Click to edit Master text styles&#10;Second level&#10;Third level&#10;Fourth level&#10;Fifth level"/>
          <p:cNvSpPr>
            <a:spLocks noGrp="1" noChangeArrowheads="1"/>
          </p:cNvSpPr>
          <p:nvPr>
            <p:ph type="body" idx="1"/>
          </p:nvPr>
        </p:nvSpPr>
        <p:spPr>
          <a:xfrm>
            <a:off x="755576" y="1484784"/>
            <a:ext cx="7772400" cy="4724400"/>
          </a:xfrm>
        </p:spPr>
        <p:txBody>
          <a:bodyPr/>
          <a:lstStyle/>
          <a:p>
            <a:pPr lvl="1" eaLnBrk="1" hangingPunct="1">
              <a:lnSpc>
                <a:spcPct val="90000"/>
              </a:lnSpc>
            </a:pPr>
            <a:r>
              <a:rPr lang="es-ES" altLang="es-MX" dirty="0" smtClean="0"/>
              <a:t>Servicio de primitivas</a:t>
            </a:r>
          </a:p>
          <a:p>
            <a:pPr lvl="2" eaLnBrk="1" hangingPunct="1">
              <a:lnSpc>
                <a:spcPct val="90000"/>
              </a:lnSpc>
            </a:pPr>
            <a:r>
              <a:rPr lang="es-ES" altLang="es-MX" dirty="0" smtClean="0"/>
              <a:t>Los </a:t>
            </a:r>
            <a:r>
              <a:rPr lang="es-ES" altLang="es-MX" b="1" dirty="0" smtClean="0"/>
              <a:t>servicios</a:t>
            </a:r>
            <a:r>
              <a:rPr lang="es-ES" altLang="es-MX" dirty="0" smtClean="0"/>
              <a:t> al usuario proporcionados por una capa de OSI, </a:t>
            </a:r>
            <a:r>
              <a:rPr lang="es-ES" altLang="es-MX" b="1" dirty="0" smtClean="0"/>
              <a:t>se especifican</a:t>
            </a:r>
            <a:r>
              <a:rPr lang="es-ES" altLang="es-MX" dirty="0" smtClean="0"/>
              <a:t> formalmente por un conjunto de </a:t>
            </a:r>
            <a:r>
              <a:rPr lang="es-ES" altLang="es-MX" b="1" dirty="0" smtClean="0"/>
              <a:t>primitivas</a:t>
            </a:r>
            <a:r>
              <a:rPr lang="es-ES" altLang="es-MX" dirty="0" smtClean="0"/>
              <a:t> disponibles para que el usuario tenga acceso al servicio.</a:t>
            </a:r>
          </a:p>
          <a:p>
            <a:pPr lvl="2" eaLnBrk="1" hangingPunct="1">
              <a:lnSpc>
                <a:spcPct val="90000"/>
              </a:lnSpc>
            </a:pPr>
            <a:r>
              <a:rPr lang="es-ES" altLang="es-MX" dirty="0" smtClean="0"/>
              <a:t>Primitivas en OSI</a:t>
            </a:r>
          </a:p>
          <a:p>
            <a:pPr lvl="3" eaLnBrk="1" hangingPunct="1">
              <a:lnSpc>
                <a:spcPct val="90000"/>
              </a:lnSpc>
            </a:pPr>
            <a:r>
              <a:rPr lang="es-ES" altLang="es-MX" dirty="0" smtClean="0"/>
              <a:t>Requerimiento (</a:t>
            </a:r>
            <a:r>
              <a:rPr lang="es-ES" altLang="es-MX" dirty="0" err="1" smtClean="0"/>
              <a:t>Req</a:t>
            </a:r>
            <a:r>
              <a:rPr lang="es-ES" altLang="es-MX" dirty="0" smtClean="0"/>
              <a:t>): Una entidad desea que la capa realice un trabajo</a:t>
            </a:r>
          </a:p>
          <a:p>
            <a:pPr lvl="3" eaLnBrk="1" hangingPunct="1">
              <a:lnSpc>
                <a:spcPct val="90000"/>
              </a:lnSpc>
            </a:pPr>
            <a:r>
              <a:rPr lang="es-ES" altLang="es-MX" dirty="0" smtClean="0"/>
              <a:t>Indicación (</a:t>
            </a:r>
            <a:r>
              <a:rPr lang="es-ES" altLang="es-MX" dirty="0" err="1" smtClean="0"/>
              <a:t>Ind</a:t>
            </a:r>
            <a:r>
              <a:rPr lang="es-ES" altLang="es-MX" dirty="0" smtClean="0"/>
              <a:t>): Una entidad es informada acerca de un trabajo</a:t>
            </a:r>
          </a:p>
          <a:p>
            <a:pPr lvl="3" eaLnBrk="1" hangingPunct="1">
              <a:lnSpc>
                <a:spcPct val="90000"/>
              </a:lnSpc>
            </a:pPr>
            <a:r>
              <a:rPr lang="es-ES" altLang="es-MX" dirty="0" smtClean="0"/>
              <a:t>Respuesta (</a:t>
            </a:r>
            <a:r>
              <a:rPr lang="es-ES" altLang="es-MX" dirty="0" err="1" smtClean="0"/>
              <a:t>Resp</a:t>
            </a:r>
            <a:r>
              <a:rPr lang="es-ES" altLang="es-MX" dirty="0" smtClean="0"/>
              <a:t>):Una entidad desea responde a un evento</a:t>
            </a:r>
          </a:p>
          <a:p>
            <a:pPr lvl="3" eaLnBrk="1" hangingPunct="1">
              <a:lnSpc>
                <a:spcPct val="90000"/>
              </a:lnSpc>
            </a:pPr>
            <a:r>
              <a:rPr lang="es-ES" altLang="es-MX" dirty="0" smtClean="0"/>
              <a:t>Confirmación (</a:t>
            </a:r>
            <a:r>
              <a:rPr lang="es-ES" altLang="es-MX" dirty="0" err="1" smtClean="0"/>
              <a:t>Conf</a:t>
            </a:r>
            <a:r>
              <a:rPr lang="es-ES" altLang="es-MX" dirty="0" smtClean="0"/>
              <a:t>): Una entidad es informada acerca de su requerimiento.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06400" y="152400"/>
            <a:ext cx="8558213" cy="1143000"/>
          </a:xfrm>
        </p:spPr>
        <p:txBody>
          <a:bodyPr/>
          <a:lstStyle/>
          <a:p>
            <a:r>
              <a:rPr lang="es-MX" altLang="es-MX" smtClean="0"/>
              <a:t>Modo de transferencia asincrona </a:t>
            </a:r>
            <a:r>
              <a:rPr lang="en-US" altLang="es-MX" smtClean="0"/>
              <a:t>(Asynchronous Transfer Mode)</a:t>
            </a:r>
          </a:p>
        </p:txBody>
      </p:sp>
      <p:sp>
        <p:nvSpPr>
          <p:cNvPr id="13315" name="Rectangle 3"/>
          <p:cNvSpPr>
            <a:spLocks noGrp="1" noChangeArrowheads="1"/>
          </p:cNvSpPr>
          <p:nvPr>
            <p:ph type="body" idx="1"/>
          </p:nvPr>
        </p:nvSpPr>
        <p:spPr/>
        <p:txBody>
          <a:bodyPr/>
          <a:lstStyle/>
          <a:p>
            <a:r>
              <a:rPr lang="es-MX" altLang="es-MX" smtClean="0"/>
              <a:t>ATM</a:t>
            </a:r>
          </a:p>
          <a:p>
            <a:r>
              <a:rPr lang="es-MX" altLang="es-MX" smtClean="0"/>
              <a:t>Evolución de frame relay</a:t>
            </a:r>
          </a:p>
          <a:p>
            <a:r>
              <a:rPr lang="es-MX" altLang="es-MX" smtClean="0"/>
              <a:t>Poca sobrecarga para el control de errores</a:t>
            </a:r>
          </a:p>
          <a:p>
            <a:r>
              <a:rPr lang="es-MX" altLang="es-MX" smtClean="0"/>
              <a:t>Paquetes de longitud  fijo (llamado célula</a:t>
            </a:r>
          </a:p>
          <a:p>
            <a:r>
              <a:rPr lang="es-MX" altLang="es-MX" smtClean="0"/>
              <a:t>Para velocidades de 10Mbps a Gbps</a:t>
            </a:r>
          </a:p>
          <a:p>
            <a:r>
              <a:rPr lang="es-MX" altLang="es-MX" smtClean="0"/>
              <a:t>Se puede considerar una evolución de la conmutación de paquetes</a:t>
            </a:r>
          </a:p>
          <a:p>
            <a:r>
              <a:rPr lang="es-MX" altLang="es-MX" smtClean="0"/>
              <a:t>Velocidad de datos constante utilizando la técnica de conmutación de paquetes</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11</a:t>
            </a:fld>
            <a:endParaRPr lang="en-GB" altLang="es-MX"/>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MX" altLang="es-MX" smtClean="0"/>
              <a:t>Redes de área local </a:t>
            </a:r>
            <a:r>
              <a:rPr lang="en-US" altLang="es-MX" smtClean="0"/>
              <a:t>(Local Area Networks)</a:t>
            </a:r>
          </a:p>
        </p:txBody>
      </p:sp>
      <p:sp>
        <p:nvSpPr>
          <p:cNvPr id="14339" name="Rectangle 3"/>
          <p:cNvSpPr>
            <a:spLocks noGrp="1" noChangeArrowheads="1"/>
          </p:cNvSpPr>
          <p:nvPr>
            <p:ph type="body" idx="1"/>
          </p:nvPr>
        </p:nvSpPr>
        <p:spPr/>
        <p:txBody>
          <a:bodyPr/>
          <a:lstStyle/>
          <a:p>
            <a:r>
              <a:rPr lang="es-MX" altLang="es-MX" smtClean="0"/>
              <a:t>Menor alcance</a:t>
            </a:r>
          </a:p>
          <a:p>
            <a:pPr lvl="1"/>
            <a:r>
              <a:rPr lang="es-MX" altLang="es-MX" smtClean="0"/>
              <a:t>Edificio o pequeño campus</a:t>
            </a:r>
          </a:p>
          <a:p>
            <a:r>
              <a:rPr lang="es-MX" altLang="es-MX" smtClean="0"/>
              <a:t>Por lo general, propiedad de una misma organización</a:t>
            </a:r>
          </a:p>
          <a:p>
            <a:r>
              <a:rPr lang="es-MX" altLang="es-MX" smtClean="0"/>
              <a:t>Las velocidades de datos es mucho más altas</a:t>
            </a:r>
          </a:p>
          <a:p>
            <a:r>
              <a:rPr lang="es-MX" altLang="es-MX" smtClean="0"/>
              <a:t>Es común que usen sistemas de difución</a:t>
            </a:r>
          </a:p>
          <a:p>
            <a:r>
              <a:rPr lang="es-MX" altLang="es-MX" smtClean="0"/>
              <a:t>Ahora, algunos sistemas conmutados y ATM se están introduciendo</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12</a:t>
            </a:fld>
            <a:endParaRPr lang="en-GB" altLang="es-MX"/>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MX" altLang="es-MX" smtClean="0"/>
              <a:t>Configuraciones de LAN</a:t>
            </a:r>
          </a:p>
        </p:txBody>
      </p:sp>
      <p:sp>
        <p:nvSpPr>
          <p:cNvPr id="15363" name="Rectangle 3"/>
          <p:cNvSpPr>
            <a:spLocks noGrp="1" noChangeArrowheads="1"/>
          </p:cNvSpPr>
          <p:nvPr>
            <p:ph type="body" idx="1"/>
          </p:nvPr>
        </p:nvSpPr>
        <p:spPr/>
        <p:txBody>
          <a:bodyPr/>
          <a:lstStyle/>
          <a:p>
            <a:r>
              <a:rPr lang="es-MX" altLang="es-MX" smtClean="0"/>
              <a:t>Conmutada</a:t>
            </a:r>
          </a:p>
          <a:p>
            <a:pPr lvl="1"/>
            <a:r>
              <a:rPr lang="es-MX" altLang="es-MX" smtClean="0"/>
              <a:t>Conmutación Ethernet</a:t>
            </a:r>
          </a:p>
          <a:p>
            <a:pPr lvl="2"/>
            <a:r>
              <a:rPr lang="es-MX" altLang="es-MX" smtClean="0"/>
              <a:t>Puede ser uno o múltiples switches</a:t>
            </a:r>
          </a:p>
          <a:p>
            <a:pPr lvl="1"/>
            <a:r>
              <a:rPr lang="es-MX" altLang="es-MX" smtClean="0"/>
              <a:t>ATM LAN</a:t>
            </a:r>
          </a:p>
          <a:p>
            <a:pPr lvl="1"/>
            <a:r>
              <a:rPr lang="es-MX" altLang="es-MX" smtClean="0"/>
              <a:t>Canal de fibra</a:t>
            </a:r>
          </a:p>
          <a:p>
            <a:r>
              <a:rPr lang="es-MX" altLang="es-MX" smtClean="0"/>
              <a:t>Inalámbrica</a:t>
            </a:r>
          </a:p>
          <a:p>
            <a:pPr lvl="1"/>
            <a:r>
              <a:rPr lang="es-MX" altLang="es-MX" smtClean="0"/>
              <a:t>Movilidad</a:t>
            </a:r>
          </a:p>
          <a:p>
            <a:pPr lvl="1"/>
            <a:r>
              <a:rPr lang="es-MX" altLang="es-MX" smtClean="0"/>
              <a:t>Facilidad de instalación</a:t>
            </a:r>
          </a:p>
          <a:p>
            <a:pPr lvl="1">
              <a:buFontTx/>
              <a:buNone/>
            </a:pPr>
            <a:endParaRPr lang="en-US" altLang="es-MX" smtClean="0"/>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13</a:t>
            </a:fld>
            <a:endParaRPr lang="en-GB" altLang="es-MX"/>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MX" altLang="es-MX" smtClean="0"/>
              <a:t>Redes de área metropolitana</a:t>
            </a:r>
          </a:p>
        </p:txBody>
      </p:sp>
      <p:sp>
        <p:nvSpPr>
          <p:cNvPr id="16387" name="Rectangle 3"/>
          <p:cNvSpPr>
            <a:spLocks noGrp="1" noChangeArrowheads="1"/>
          </p:cNvSpPr>
          <p:nvPr>
            <p:ph type="body" idx="1"/>
          </p:nvPr>
        </p:nvSpPr>
        <p:spPr/>
        <p:txBody>
          <a:bodyPr/>
          <a:lstStyle/>
          <a:p>
            <a:r>
              <a:rPr lang="es-MX" altLang="es-MX" smtClean="0"/>
              <a:t>MAN</a:t>
            </a:r>
          </a:p>
          <a:p>
            <a:r>
              <a:rPr lang="es-MX" altLang="es-MX" smtClean="0"/>
              <a:t>Tamaño medio entre LAN y WAN</a:t>
            </a:r>
          </a:p>
          <a:p>
            <a:r>
              <a:rPr lang="es-MX" altLang="es-MX" smtClean="0"/>
              <a:t>Pueden ser redes publicas o privadas</a:t>
            </a:r>
          </a:p>
          <a:p>
            <a:r>
              <a:rPr lang="es-MX" altLang="es-MX" smtClean="0"/>
              <a:t>Alta velocidad</a:t>
            </a:r>
          </a:p>
          <a:p>
            <a:r>
              <a:rPr lang="es-MX" altLang="es-MX" smtClean="0"/>
              <a:t>Grandes áreas</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14</a:t>
            </a:fld>
            <a:endParaRPr lang="en-GB" altLang="es-MX"/>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 altLang="es-MX" smtClean="0"/>
              <a:t>Otras divisiones por su tamaño</a:t>
            </a:r>
          </a:p>
        </p:txBody>
      </p:sp>
      <p:sp>
        <p:nvSpPr>
          <p:cNvPr id="17411" name="Rectangle 3" descr="Rectangle: Click to edit Master text styles&#10;Second level&#10;Third level&#10;Fourth level&#10;Fifth level"/>
          <p:cNvSpPr>
            <a:spLocks noGrp="1" noChangeArrowheads="1"/>
          </p:cNvSpPr>
          <p:nvPr>
            <p:ph type="body" idx="1"/>
          </p:nvPr>
        </p:nvSpPr>
        <p:spPr/>
        <p:txBody>
          <a:bodyPr/>
          <a:lstStyle/>
          <a:p>
            <a:pPr marL="457200" lvl="1" indent="0" eaLnBrk="1" hangingPunct="1">
              <a:buFontTx/>
              <a:buNone/>
            </a:pPr>
            <a:endParaRPr lang="es-ES" altLang="es-MX" smtClean="0"/>
          </a:p>
        </p:txBody>
      </p:sp>
      <p:graphicFrame>
        <p:nvGraphicFramePr>
          <p:cNvPr id="17412" name="Object 1024"/>
          <p:cNvGraphicFramePr>
            <a:graphicFrameLocks noChangeAspect="1"/>
          </p:cNvGraphicFramePr>
          <p:nvPr/>
        </p:nvGraphicFramePr>
        <p:xfrm>
          <a:off x="468313" y="2276475"/>
          <a:ext cx="8037512" cy="3052763"/>
        </p:xfrm>
        <a:graphic>
          <a:graphicData uri="http://schemas.openxmlformats.org/presentationml/2006/ole">
            <mc:AlternateContent xmlns:mc="http://schemas.openxmlformats.org/markup-compatibility/2006">
              <mc:Choice xmlns:v="urn:schemas-microsoft-com:vml" Requires="v">
                <p:oleObj spid="_x0000_s17420" name="Document" r:id="rId4" imgW="5713063" imgH="2171472" progId="Word.Document.8">
                  <p:embed/>
                </p:oleObj>
              </mc:Choice>
              <mc:Fallback>
                <p:oleObj name="Document" r:id="rId4" imgW="5713063" imgH="2171472" progId="Word.Document.8">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276475"/>
                        <a:ext cx="8037512"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15</a:t>
            </a:fld>
            <a:endParaRPr lang="en-GB" altLang="es-MX"/>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altLang="es-MX" smtClean="0"/>
              <a:t>Según su topología</a:t>
            </a:r>
          </a:p>
        </p:txBody>
      </p:sp>
      <p:sp>
        <p:nvSpPr>
          <p:cNvPr id="18435"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MX" altLang="es-MX" smtClean="0">
                <a:cs typeface="Times New Roman" charset="0"/>
              </a:rPr>
              <a:t>La topología describe la trayectoria básica de comunicación y los métodos para conectar las terminales en una red.</a:t>
            </a:r>
          </a:p>
          <a:p>
            <a:pPr lvl="1" eaLnBrk="1" hangingPunct="1"/>
            <a:r>
              <a:rPr lang="es-MX" altLang="es-MX" smtClean="0">
                <a:cs typeface="Times New Roman" charset="0"/>
              </a:rPr>
              <a:t>Según la topología se clasifican en:</a:t>
            </a:r>
          </a:p>
          <a:p>
            <a:pPr lvl="2" eaLnBrk="1" hangingPunct="1"/>
            <a:r>
              <a:rPr lang="es-ES" altLang="es-MX" smtClean="0"/>
              <a:t>Bus</a:t>
            </a:r>
          </a:p>
          <a:p>
            <a:pPr lvl="2" eaLnBrk="1" hangingPunct="1"/>
            <a:r>
              <a:rPr lang="es-ES" altLang="es-MX" smtClean="0"/>
              <a:t>Anillo</a:t>
            </a:r>
          </a:p>
          <a:p>
            <a:pPr lvl="2" eaLnBrk="1" hangingPunct="1"/>
            <a:r>
              <a:rPr lang="es-ES" altLang="es-MX" smtClean="0"/>
              <a:t>Estrella</a:t>
            </a:r>
          </a:p>
          <a:p>
            <a:pPr lvl="2" eaLnBrk="1" hangingPunct="1"/>
            <a:r>
              <a:rPr lang="es-ES" altLang="es-MX" smtClean="0"/>
              <a:t>Árbol distribuido</a:t>
            </a:r>
          </a:p>
          <a:p>
            <a:pPr lvl="2" eaLnBrk="1" hangingPunct="1"/>
            <a:r>
              <a:rPr lang="es-ES" altLang="es-MX" smtClean="0"/>
              <a:t>Malla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16</a:t>
            </a:fld>
            <a:endParaRPr lang="en-GB" altLang="es-MX"/>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ES" altLang="es-MX" smtClean="0"/>
              <a:t>Según su topología</a:t>
            </a:r>
          </a:p>
        </p:txBody>
      </p:sp>
      <p:sp>
        <p:nvSpPr>
          <p:cNvPr id="19459"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b="1" smtClean="0"/>
              <a:t>Topología de BUS</a:t>
            </a:r>
          </a:p>
          <a:p>
            <a:pPr lvl="2" eaLnBrk="1" hangingPunct="1"/>
            <a:r>
              <a:rPr lang="es-MX" altLang="es-MX" smtClean="0">
                <a:cs typeface="Times New Roman" charset="0"/>
              </a:rPr>
              <a:t>Una configuración de bus típica es un cable lineal común en donde se conectan todas las terminales. Un ejemplo de una red con topología bus, son las redes Ethernet que se basan en cable coaxial grueso (10 BASE-5) o delgado (10 BASE-2).</a:t>
            </a:r>
            <a:r>
              <a:rPr lang="es-ES" altLang="es-MX" b="1" smtClean="0"/>
              <a:t> </a:t>
            </a:r>
          </a:p>
        </p:txBody>
      </p:sp>
      <p:sp>
        <p:nvSpPr>
          <p:cNvPr id="19460" name="Rectangle 5"/>
          <p:cNvSpPr>
            <a:spLocks noChangeArrowheads="1"/>
          </p:cNvSpPr>
          <p:nvPr/>
        </p:nvSpPr>
        <p:spPr bwMode="auto">
          <a:xfrm>
            <a:off x="3529013"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 name="8 Cubo"/>
          <p:cNvSpPr/>
          <p:nvPr/>
        </p:nvSpPr>
        <p:spPr bwMode="auto">
          <a:xfrm>
            <a:off x="2195513" y="4868863"/>
            <a:ext cx="1081087" cy="576262"/>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sp>
        <p:nvSpPr>
          <p:cNvPr id="12" name="11 Cubo"/>
          <p:cNvSpPr/>
          <p:nvPr/>
        </p:nvSpPr>
        <p:spPr bwMode="auto">
          <a:xfrm>
            <a:off x="4067175" y="4868863"/>
            <a:ext cx="1081088" cy="576262"/>
          </a:xfrm>
          <a:prstGeom prst="cub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lstStyle/>
          <a:p>
            <a:pPr>
              <a:defRPr/>
            </a:pPr>
            <a:r>
              <a:rPr lang="es-MX" dirty="0"/>
              <a:t>Terminal</a:t>
            </a:r>
          </a:p>
        </p:txBody>
      </p:sp>
      <p:sp>
        <p:nvSpPr>
          <p:cNvPr id="13" name="12 Cubo"/>
          <p:cNvSpPr/>
          <p:nvPr/>
        </p:nvSpPr>
        <p:spPr bwMode="auto">
          <a:xfrm>
            <a:off x="5940425" y="4868863"/>
            <a:ext cx="1079500" cy="576262"/>
          </a:xfrm>
          <a:prstGeom prst="cub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lstStyle/>
          <a:p>
            <a:pPr>
              <a:defRPr/>
            </a:pPr>
            <a:r>
              <a:rPr lang="es-MX" dirty="0"/>
              <a:t>Terminal</a:t>
            </a:r>
          </a:p>
        </p:txBody>
      </p:sp>
      <p:sp>
        <p:nvSpPr>
          <p:cNvPr id="19464" name="13 Rectángulo"/>
          <p:cNvSpPr>
            <a:spLocks noChangeArrowheads="1"/>
          </p:cNvSpPr>
          <p:nvPr/>
        </p:nvSpPr>
        <p:spPr bwMode="auto">
          <a:xfrm>
            <a:off x="2555875" y="6021388"/>
            <a:ext cx="287338" cy="144462"/>
          </a:xfrm>
          <a:prstGeom prst="rect">
            <a:avLst/>
          </a:prstGeom>
          <a:solidFill>
            <a:srgbClr val="FF00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9465" name="14 Rectángulo"/>
          <p:cNvSpPr>
            <a:spLocks noChangeArrowheads="1"/>
          </p:cNvSpPr>
          <p:nvPr/>
        </p:nvSpPr>
        <p:spPr bwMode="auto">
          <a:xfrm>
            <a:off x="4500563" y="6021388"/>
            <a:ext cx="287337" cy="144462"/>
          </a:xfrm>
          <a:prstGeom prst="rect">
            <a:avLst/>
          </a:prstGeom>
          <a:solidFill>
            <a:srgbClr val="FF00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9466" name="15 Rectángulo"/>
          <p:cNvSpPr>
            <a:spLocks noChangeArrowheads="1"/>
          </p:cNvSpPr>
          <p:nvPr/>
        </p:nvSpPr>
        <p:spPr bwMode="auto">
          <a:xfrm>
            <a:off x="6372225" y="6021388"/>
            <a:ext cx="287338" cy="144462"/>
          </a:xfrm>
          <a:prstGeom prst="rect">
            <a:avLst/>
          </a:prstGeom>
          <a:solidFill>
            <a:srgbClr val="FF00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7" name="16 Rectángulo"/>
          <p:cNvSpPr/>
          <p:nvPr/>
        </p:nvSpPr>
        <p:spPr bwMode="auto">
          <a:xfrm>
            <a:off x="1331913" y="5949950"/>
            <a:ext cx="144462" cy="28733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defRPr/>
            </a:pPr>
            <a:endParaRPr lang="es-MX"/>
          </a:p>
        </p:txBody>
      </p:sp>
      <p:sp>
        <p:nvSpPr>
          <p:cNvPr id="18" name="17 Rectángulo"/>
          <p:cNvSpPr/>
          <p:nvPr/>
        </p:nvSpPr>
        <p:spPr bwMode="auto">
          <a:xfrm>
            <a:off x="7596188" y="5949950"/>
            <a:ext cx="144462" cy="28733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defRPr/>
            </a:pPr>
            <a:endParaRPr lang="es-MX"/>
          </a:p>
        </p:txBody>
      </p:sp>
      <p:cxnSp>
        <p:nvCxnSpPr>
          <p:cNvPr id="20" name="19 Conector recto"/>
          <p:cNvCxnSpPr>
            <a:stCxn id="17" idx="3"/>
            <a:endCxn id="19464" idx="1"/>
          </p:cNvCxnSpPr>
          <p:nvPr/>
        </p:nvCxnSpPr>
        <p:spPr bwMode="auto">
          <a:xfrm>
            <a:off x="1476375" y="6092825"/>
            <a:ext cx="10795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470" name="25 Conector recto"/>
          <p:cNvCxnSpPr>
            <a:cxnSpLocks noChangeShapeType="1"/>
            <a:stCxn id="19464" idx="0"/>
            <a:endCxn id="9" idx="3"/>
          </p:cNvCxnSpPr>
          <p:nvPr/>
        </p:nvCxnSpPr>
        <p:spPr bwMode="auto">
          <a:xfrm rot="16200000" flipV="1">
            <a:off x="2375693" y="5733257"/>
            <a:ext cx="576263"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9471" name="28 Conector recto"/>
          <p:cNvCxnSpPr>
            <a:cxnSpLocks noChangeShapeType="1"/>
            <a:stCxn id="19464" idx="3"/>
            <a:endCxn id="19465" idx="1"/>
          </p:cNvCxnSpPr>
          <p:nvPr/>
        </p:nvCxnSpPr>
        <p:spPr bwMode="auto">
          <a:xfrm>
            <a:off x="2843213" y="6092825"/>
            <a:ext cx="165735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9472" name="30 Conector recto"/>
          <p:cNvCxnSpPr>
            <a:cxnSpLocks noChangeShapeType="1"/>
            <a:stCxn id="19465" idx="3"/>
            <a:endCxn id="19466" idx="1"/>
          </p:cNvCxnSpPr>
          <p:nvPr/>
        </p:nvCxnSpPr>
        <p:spPr bwMode="auto">
          <a:xfrm>
            <a:off x="4787900" y="6092825"/>
            <a:ext cx="1584325"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9473" name="32 Conector recto"/>
          <p:cNvCxnSpPr>
            <a:cxnSpLocks noChangeShapeType="1"/>
            <a:stCxn id="19466" idx="3"/>
            <a:endCxn id="18" idx="1"/>
          </p:cNvCxnSpPr>
          <p:nvPr/>
        </p:nvCxnSpPr>
        <p:spPr bwMode="auto">
          <a:xfrm>
            <a:off x="6659563" y="6092825"/>
            <a:ext cx="936625"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9474" name="34 Conector recto"/>
          <p:cNvCxnSpPr>
            <a:cxnSpLocks noChangeShapeType="1"/>
            <a:stCxn id="19466" idx="0"/>
          </p:cNvCxnSpPr>
          <p:nvPr/>
        </p:nvCxnSpPr>
        <p:spPr bwMode="auto">
          <a:xfrm rot="5400000" flipH="1" flipV="1">
            <a:off x="6228556" y="5733257"/>
            <a:ext cx="576263"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9475" name="36 Conector recto"/>
          <p:cNvCxnSpPr>
            <a:cxnSpLocks noChangeShapeType="1"/>
            <a:stCxn id="19465" idx="0"/>
          </p:cNvCxnSpPr>
          <p:nvPr/>
        </p:nvCxnSpPr>
        <p:spPr bwMode="auto">
          <a:xfrm rot="5400000" flipH="1" flipV="1">
            <a:off x="4355306" y="5733257"/>
            <a:ext cx="576263"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9476" name="37 CuadroTexto"/>
          <p:cNvSpPr txBox="1">
            <a:spLocks noChangeArrowheads="1"/>
          </p:cNvSpPr>
          <p:nvPr/>
        </p:nvSpPr>
        <p:spPr bwMode="auto">
          <a:xfrm>
            <a:off x="7380288" y="6237288"/>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sz="1400"/>
              <a:t>Terminador</a:t>
            </a:r>
          </a:p>
        </p:txBody>
      </p:sp>
      <p:sp>
        <p:nvSpPr>
          <p:cNvPr id="19477" name="38 CuadroTexto"/>
          <p:cNvSpPr txBox="1">
            <a:spLocks noChangeArrowheads="1"/>
          </p:cNvSpPr>
          <p:nvPr/>
        </p:nvSpPr>
        <p:spPr bwMode="auto">
          <a:xfrm>
            <a:off x="468313" y="6237288"/>
            <a:ext cx="1150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sz="1400"/>
              <a:t>Terminador</a:t>
            </a:r>
          </a:p>
        </p:txBody>
      </p:sp>
      <p:sp>
        <p:nvSpPr>
          <p:cNvPr id="19478" name="39 CuadroTexto"/>
          <p:cNvSpPr txBox="1">
            <a:spLocks noChangeArrowheads="1"/>
          </p:cNvSpPr>
          <p:nvPr/>
        </p:nvSpPr>
        <p:spPr bwMode="auto">
          <a:xfrm>
            <a:off x="4067175" y="6237288"/>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sz="1400"/>
              <a:t>Derivación</a:t>
            </a:r>
          </a:p>
        </p:txBody>
      </p:sp>
      <p:sp>
        <p:nvSpPr>
          <p:cNvPr id="19479" name="40 CuadroTexto"/>
          <p:cNvSpPr txBox="1">
            <a:spLocks noChangeArrowheads="1"/>
          </p:cNvSpPr>
          <p:nvPr/>
        </p:nvSpPr>
        <p:spPr bwMode="auto">
          <a:xfrm>
            <a:off x="3276600" y="5516563"/>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sz="1400"/>
              <a:t>Línea</a:t>
            </a:r>
          </a:p>
        </p:txBody>
      </p:sp>
      <p:cxnSp>
        <p:nvCxnSpPr>
          <p:cNvPr id="19480" name="42 Conector recto de flecha"/>
          <p:cNvCxnSpPr>
            <a:cxnSpLocks noChangeShapeType="1"/>
          </p:cNvCxnSpPr>
          <p:nvPr/>
        </p:nvCxnSpPr>
        <p:spPr bwMode="auto">
          <a:xfrm rot="10800000" flipV="1">
            <a:off x="2771775" y="5661025"/>
            <a:ext cx="576263" cy="1444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81" name="44 Conector recto de flecha"/>
          <p:cNvCxnSpPr>
            <a:cxnSpLocks noChangeShapeType="1"/>
            <a:stCxn id="19479" idx="2"/>
          </p:cNvCxnSpPr>
          <p:nvPr/>
        </p:nvCxnSpPr>
        <p:spPr bwMode="auto">
          <a:xfrm rot="5400000">
            <a:off x="3683000" y="5851525"/>
            <a:ext cx="196850" cy="1428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17</a:t>
            </a:fld>
            <a:endParaRPr lang="en-GB" altLang="es-MX"/>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 altLang="es-MX" smtClean="0"/>
              <a:t>Según su topología</a:t>
            </a:r>
          </a:p>
        </p:txBody>
      </p:sp>
      <p:sp>
        <p:nvSpPr>
          <p:cNvPr id="20483" name="Rectangle 3" descr="Rectangle: Click to edit Master text styles&#10;Second level&#10;Third level&#10;Fourth level&#10;Fifth level"/>
          <p:cNvSpPr>
            <a:spLocks noGrp="1" noChangeArrowheads="1"/>
          </p:cNvSpPr>
          <p:nvPr>
            <p:ph type="body" idx="1"/>
          </p:nvPr>
        </p:nvSpPr>
        <p:spPr>
          <a:xfrm>
            <a:off x="838200" y="1905000"/>
            <a:ext cx="7772400" cy="4953000"/>
          </a:xfrm>
        </p:spPr>
        <p:txBody>
          <a:bodyPr/>
          <a:lstStyle/>
          <a:p>
            <a:pPr lvl="1" eaLnBrk="1" hangingPunct="1"/>
            <a:r>
              <a:rPr lang="es-ES" altLang="es-MX" b="1" smtClean="0"/>
              <a:t>Topología de ANILLO</a:t>
            </a:r>
          </a:p>
          <a:p>
            <a:pPr lvl="2" eaLnBrk="1" hangingPunct="1"/>
            <a:r>
              <a:rPr lang="es-MX" altLang="es-MX" smtClean="0">
                <a:cs typeface="Times New Roman" charset="0"/>
              </a:rPr>
              <a:t>Una configuración de anillo es un sistema de difusión en forma de anillo, en donde se conectan todas las terminales. </a:t>
            </a:r>
          </a:p>
          <a:p>
            <a:pPr lvl="2" eaLnBrk="1" hangingPunct="1"/>
            <a:r>
              <a:rPr lang="es-MX" altLang="es-MX" smtClean="0">
                <a:cs typeface="Times New Roman" charset="0"/>
              </a:rPr>
              <a:t>Los mensajes pasan de nodo a nodo alrededor del anillo y el sentido de rotación puede ser horario o antihorario. </a:t>
            </a:r>
          </a:p>
          <a:p>
            <a:pPr lvl="2" eaLnBrk="1" hangingPunct="1"/>
            <a:r>
              <a:rPr lang="es-MX" altLang="es-MX" smtClean="0">
                <a:cs typeface="Times New Roman" charset="0"/>
              </a:rPr>
              <a:t>Se debe observar que aunque los datos pasan de nodo a nodo, los anillos no son una topología punto a punto, debido a que las terminales comparten el mismo canal y solamente una terminal transmite datos. </a:t>
            </a:r>
            <a:endParaRPr lang="es-ES" altLang="es-MX" smtClean="0">
              <a:cs typeface="Times New Roman" charset="0"/>
            </a:endParaRP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18</a:t>
            </a:fld>
            <a:endParaRPr lang="en-GB" altLang="es-MX"/>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ES" altLang="es-MX" smtClean="0"/>
              <a:t>Según su topología</a:t>
            </a:r>
          </a:p>
        </p:txBody>
      </p:sp>
      <p:sp>
        <p:nvSpPr>
          <p:cNvPr id="21507" name="Rectangle 3" descr="Rectangle: Click to edit Master text styles&#10;Second level&#10;Third level&#10;Fourth level&#10;Fifth level"/>
          <p:cNvSpPr>
            <a:spLocks noGrp="1" noChangeArrowheads="1"/>
          </p:cNvSpPr>
          <p:nvPr>
            <p:ph type="body" idx="1"/>
          </p:nvPr>
        </p:nvSpPr>
        <p:spPr/>
        <p:txBody>
          <a:bodyPr/>
          <a:lstStyle/>
          <a:p>
            <a:pPr lvl="2" algn="just" eaLnBrk="1" hangingPunct="1"/>
            <a:r>
              <a:rPr lang="es-MX" altLang="es-MX" smtClean="0">
                <a:cs typeface="Times New Roman" charset="0"/>
              </a:rPr>
              <a:t>Un ejemplo de una topología de anillo, son las redes Token Ring y las redes FDDI (Fiber Data Distributed Interface).</a:t>
            </a:r>
            <a:endParaRPr lang="es-ES" altLang="es-MX" smtClean="0"/>
          </a:p>
        </p:txBody>
      </p:sp>
      <p:sp>
        <p:nvSpPr>
          <p:cNvPr id="21508" name="Rectangle 5"/>
          <p:cNvSpPr>
            <a:spLocks noChangeArrowheads="1"/>
          </p:cNvSpPr>
          <p:nvPr/>
        </p:nvSpPr>
        <p:spPr bwMode="auto">
          <a:xfrm>
            <a:off x="3857625"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8" name="7 Cubo"/>
          <p:cNvSpPr/>
          <p:nvPr/>
        </p:nvSpPr>
        <p:spPr bwMode="auto">
          <a:xfrm>
            <a:off x="2700338" y="3213100"/>
            <a:ext cx="1079500" cy="576263"/>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sp>
        <p:nvSpPr>
          <p:cNvPr id="21510" name="8 Rectángulo"/>
          <p:cNvSpPr>
            <a:spLocks noChangeArrowheads="1"/>
          </p:cNvSpPr>
          <p:nvPr/>
        </p:nvSpPr>
        <p:spPr bwMode="auto">
          <a:xfrm>
            <a:off x="3059113" y="4365625"/>
            <a:ext cx="288925" cy="142875"/>
          </a:xfrm>
          <a:prstGeom prst="rect">
            <a:avLst/>
          </a:prstGeom>
          <a:solidFill>
            <a:srgbClr val="FF00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cxnSp>
        <p:nvCxnSpPr>
          <p:cNvPr id="21511" name="9 Conector recto"/>
          <p:cNvCxnSpPr>
            <a:cxnSpLocks noChangeShapeType="1"/>
            <a:stCxn id="21510" idx="0"/>
            <a:endCxn id="8" idx="3"/>
          </p:cNvCxnSpPr>
          <p:nvPr/>
        </p:nvCxnSpPr>
        <p:spPr bwMode="auto">
          <a:xfrm rot="16200000" flipV="1">
            <a:off x="2878932" y="4077494"/>
            <a:ext cx="576262"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2" name="11 Cubo"/>
          <p:cNvSpPr/>
          <p:nvPr/>
        </p:nvSpPr>
        <p:spPr bwMode="auto">
          <a:xfrm>
            <a:off x="4859338" y="3213100"/>
            <a:ext cx="1081087" cy="576263"/>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sp>
        <p:nvSpPr>
          <p:cNvPr id="21513" name="12 Rectángulo"/>
          <p:cNvSpPr>
            <a:spLocks noChangeArrowheads="1"/>
          </p:cNvSpPr>
          <p:nvPr/>
        </p:nvSpPr>
        <p:spPr bwMode="auto">
          <a:xfrm>
            <a:off x="5219700" y="4365625"/>
            <a:ext cx="288925" cy="142875"/>
          </a:xfrm>
          <a:prstGeom prst="rect">
            <a:avLst/>
          </a:prstGeom>
          <a:solidFill>
            <a:srgbClr val="FF00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cxnSp>
        <p:nvCxnSpPr>
          <p:cNvPr id="21514" name="13 Conector recto"/>
          <p:cNvCxnSpPr>
            <a:cxnSpLocks noChangeShapeType="1"/>
            <a:stCxn id="21513" idx="0"/>
            <a:endCxn id="12" idx="3"/>
          </p:cNvCxnSpPr>
          <p:nvPr/>
        </p:nvCxnSpPr>
        <p:spPr bwMode="auto">
          <a:xfrm rot="16200000" flipV="1">
            <a:off x="5039519" y="4077494"/>
            <a:ext cx="576262"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21515" name="16 Rectángulo"/>
          <p:cNvSpPr>
            <a:spLocks noChangeArrowheads="1"/>
          </p:cNvSpPr>
          <p:nvPr/>
        </p:nvSpPr>
        <p:spPr bwMode="auto">
          <a:xfrm>
            <a:off x="3059113" y="5373688"/>
            <a:ext cx="288925" cy="142875"/>
          </a:xfrm>
          <a:prstGeom prst="rect">
            <a:avLst/>
          </a:prstGeom>
          <a:solidFill>
            <a:srgbClr val="FF00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1516" name="17 Rectángulo"/>
          <p:cNvSpPr>
            <a:spLocks noChangeArrowheads="1"/>
          </p:cNvSpPr>
          <p:nvPr/>
        </p:nvSpPr>
        <p:spPr bwMode="auto">
          <a:xfrm>
            <a:off x="5219700" y="5373688"/>
            <a:ext cx="288925" cy="142875"/>
          </a:xfrm>
          <a:prstGeom prst="rect">
            <a:avLst/>
          </a:prstGeom>
          <a:solidFill>
            <a:srgbClr val="FF00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1517" name="18 Rectángulo"/>
          <p:cNvSpPr>
            <a:spLocks noChangeArrowheads="1"/>
          </p:cNvSpPr>
          <p:nvPr/>
        </p:nvSpPr>
        <p:spPr bwMode="auto">
          <a:xfrm>
            <a:off x="6372225" y="4868863"/>
            <a:ext cx="287338" cy="144462"/>
          </a:xfrm>
          <a:prstGeom prst="rect">
            <a:avLst/>
          </a:prstGeom>
          <a:solidFill>
            <a:srgbClr val="FF00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1518" name="19 Rectángulo"/>
          <p:cNvSpPr>
            <a:spLocks noChangeArrowheads="1"/>
          </p:cNvSpPr>
          <p:nvPr/>
        </p:nvSpPr>
        <p:spPr bwMode="auto">
          <a:xfrm>
            <a:off x="2051050" y="4941888"/>
            <a:ext cx="288925" cy="142875"/>
          </a:xfrm>
          <a:prstGeom prst="rect">
            <a:avLst/>
          </a:prstGeom>
          <a:solidFill>
            <a:srgbClr val="FF00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3" name="22 Cubo"/>
          <p:cNvSpPr/>
          <p:nvPr/>
        </p:nvSpPr>
        <p:spPr bwMode="auto">
          <a:xfrm>
            <a:off x="7308850" y="4581525"/>
            <a:ext cx="1079500" cy="576263"/>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sp>
        <p:nvSpPr>
          <p:cNvPr id="24" name="23 Cubo"/>
          <p:cNvSpPr/>
          <p:nvPr/>
        </p:nvSpPr>
        <p:spPr bwMode="auto">
          <a:xfrm>
            <a:off x="395288" y="4652963"/>
            <a:ext cx="1081087" cy="576262"/>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sp>
        <p:nvSpPr>
          <p:cNvPr id="25" name="24 Cubo"/>
          <p:cNvSpPr/>
          <p:nvPr/>
        </p:nvSpPr>
        <p:spPr bwMode="auto">
          <a:xfrm>
            <a:off x="2627313" y="6092825"/>
            <a:ext cx="1081087" cy="576263"/>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sp>
        <p:nvSpPr>
          <p:cNvPr id="26" name="25 Cubo"/>
          <p:cNvSpPr/>
          <p:nvPr/>
        </p:nvSpPr>
        <p:spPr bwMode="auto">
          <a:xfrm>
            <a:off x="4859338" y="6092825"/>
            <a:ext cx="1081087" cy="576263"/>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cxnSp>
        <p:nvCxnSpPr>
          <p:cNvPr id="21523" name="26 Conector recto"/>
          <p:cNvCxnSpPr>
            <a:cxnSpLocks noChangeShapeType="1"/>
          </p:cNvCxnSpPr>
          <p:nvPr/>
        </p:nvCxnSpPr>
        <p:spPr bwMode="auto">
          <a:xfrm rot="10800000" flipV="1">
            <a:off x="1476375" y="5013325"/>
            <a:ext cx="574675"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1524" name="28 Conector recto"/>
          <p:cNvCxnSpPr>
            <a:cxnSpLocks noChangeShapeType="1"/>
            <a:stCxn id="23" idx="2"/>
          </p:cNvCxnSpPr>
          <p:nvPr/>
        </p:nvCxnSpPr>
        <p:spPr bwMode="auto">
          <a:xfrm rot="10800000">
            <a:off x="6659563" y="4941888"/>
            <a:ext cx="649287"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1525" name="30 Conector recto"/>
          <p:cNvCxnSpPr>
            <a:cxnSpLocks noChangeShapeType="1"/>
          </p:cNvCxnSpPr>
          <p:nvPr/>
        </p:nvCxnSpPr>
        <p:spPr bwMode="auto">
          <a:xfrm rot="16200000" flipV="1">
            <a:off x="2915444" y="5804694"/>
            <a:ext cx="576262"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1526" name="31 Conector recto"/>
          <p:cNvCxnSpPr>
            <a:cxnSpLocks noChangeShapeType="1"/>
          </p:cNvCxnSpPr>
          <p:nvPr/>
        </p:nvCxnSpPr>
        <p:spPr bwMode="auto">
          <a:xfrm rot="16200000" flipV="1">
            <a:off x="5076032" y="5804694"/>
            <a:ext cx="576262"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1527" name="33 Forma"/>
          <p:cNvCxnSpPr>
            <a:cxnSpLocks noChangeShapeType="1"/>
            <a:stCxn id="21518" idx="0"/>
            <a:endCxn id="21510" idx="1"/>
          </p:cNvCxnSpPr>
          <p:nvPr/>
        </p:nvCxnSpPr>
        <p:spPr bwMode="auto">
          <a:xfrm rot="5400000" flipH="1" flipV="1">
            <a:off x="2374900" y="4257676"/>
            <a:ext cx="504825" cy="863600"/>
          </a:xfrm>
          <a:prstGeom prst="bentConnector2">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1528" name="35 Forma"/>
          <p:cNvCxnSpPr>
            <a:cxnSpLocks noChangeShapeType="1"/>
            <a:stCxn id="21518" idx="2"/>
            <a:endCxn id="21515" idx="1"/>
          </p:cNvCxnSpPr>
          <p:nvPr/>
        </p:nvCxnSpPr>
        <p:spPr bwMode="auto">
          <a:xfrm rot="16200000" flipH="1">
            <a:off x="2447132" y="4833144"/>
            <a:ext cx="360362" cy="863600"/>
          </a:xfrm>
          <a:prstGeom prst="bentConnector2">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1529" name="37 Forma"/>
          <p:cNvCxnSpPr>
            <a:cxnSpLocks noChangeShapeType="1"/>
            <a:stCxn id="21516" idx="3"/>
            <a:endCxn id="21517" idx="2"/>
          </p:cNvCxnSpPr>
          <p:nvPr/>
        </p:nvCxnSpPr>
        <p:spPr bwMode="auto">
          <a:xfrm flipV="1">
            <a:off x="5508625" y="5013325"/>
            <a:ext cx="1008063" cy="431800"/>
          </a:xfrm>
          <a:prstGeom prst="bentConnector2">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1530" name="39 Forma"/>
          <p:cNvCxnSpPr>
            <a:cxnSpLocks noChangeShapeType="1"/>
            <a:stCxn id="21513" idx="3"/>
            <a:endCxn id="21517" idx="0"/>
          </p:cNvCxnSpPr>
          <p:nvPr/>
        </p:nvCxnSpPr>
        <p:spPr bwMode="auto">
          <a:xfrm>
            <a:off x="5508625" y="4437063"/>
            <a:ext cx="1008063" cy="431800"/>
          </a:xfrm>
          <a:prstGeom prst="bentConnector2">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1531" name="41 Conector recto"/>
          <p:cNvCxnSpPr>
            <a:cxnSpLocks noChangeShapeType="1"/>
            <a:stCxn id="21510" idx="3"/>
            <a:endCxn id="21513" idx="1"/>
          </p:cNvCxnSpPr>
          <p:nvPr/>
        </p:nvCxnSpPr>
        <p:spPr bwMode="auto">
          <a:xfrm>
            <a:off x="3348038" y="4437063"/>
            <a:ext cx="1871662"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1532" name="43 Conector recto"/>
          <p:cNvCxnSpPr>
            <a:cxnSpLocks noChangeShapeType="1"/>
            <a:stCxn id="21515" idx="3"/>
            <a:endCxn id="21516" idx="1"/>
          </p:cNvCxnSpPr>
          <p:nvPr/>
        </p:nvCxnSpPr>
        <p:spPr bwMode="auto">
          <a:xfrm>
            <a:off x="3348038" y="5445125"/>
            <a:ext cx="1871662"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1533" name="44 CuadroTexto"/>
          <p:cNvSpPr txBox="1">
            <a:spLocks noChangeArrowheads="1"/>
          </p:cNvSpPr>
          <p:nvPr/>
        </p:nvSpPr>
        <p:spPr bwMode="auto">
          <a:xfrm>
            <a:off x="3635375" y="4724400"/>
            <a:ext cx="14414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a:t>Repetidores</a:t>
            </a:r>
          </a:p>
        </p:txBody>
      </p:sp>
      <p:cxnSp>
        <p:nvCxnSpPr>
          <p:cNvPr id="21534" name="46 Conector recto de flecha"/>
          <p:cNvCxnSpPr>
            <a:cxnSpLocks noChangeShapeType="1"/>
          </p:cNvCxnSpPr>
          <p:nvPr/>
        </p:nvCxnSpPr>
        <p:spPr bwMode="auto">
          <a:xfrm rot="10800000">
            <a:off x="3419475" y="4581525"/>
            <a:ext cx="288925" cy="1428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5" name="48 Conector recto de flecha"/>
          <p:cNvCxnSpPr>
            <a:cxnSpLocks noChangeShapeType="1"/>
          </p:cNvCxnSpPr>
          <p:nvPr/>
        </p:nvCxnSpPr>
        <p:spPr bwMode="auto">
          <a:xfrm flipV="1">
            <a:off x="4932363" y="4581525"/>
            <a:ext cx="287337" cy="2159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19</a:t>
            </a:fld>
            <a:endParaRPr lang="en-GB" altLang="es-MX"/>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r>
              <a:rPr lang="es-MX" altLang="es-MX" smtClean="0"/>
              <a:t>Contenido                              </a:t>
            </a:r>
          </a:p>
        </p:txBody>
      </p:sp>
      <p:sp>
        <p:nvSpPr>
          <p:cNvPr id="4099" name="2 Marcador de contenido"/>
          <p:cNvSpPr>
            <a:spLocks noGrp="1"/>
          </p:cNvSpPr>
          <p:nvPr>
            <p:ph idx="1"/>
          </p:nvPr>
        </p:nvSpPr>
        <p:spPr/>
        <p:txBody>
          <a:bodyPr/>
          <a:lstStyle/>
          <a:p>
            <a:pPr marL="514350" indent="-514350">
              <a:buFont typeface="Arial Black" pitchFamily="34" charset="0"/>
              <a:buAutoNum type="arabicPeriod"/>
            </a:pPr>
            <a:r>
              <a:rPr lang="es-MX" altLang="es-MX" smtClean="0"/>
              <a:t>Conceptos básicos</a:t>
            </a:r>
          </a:p>
          <a:p>
            <a:pPr marL="514350" indent="-514350">
              <a:buFont typeface="Arial Black" pitchFamily="34" charset="0"/>
              <a:buAutoNum type="arabicPeriod"/>
            </a:pPr>
            <a:r>
              <a:rPr lang="es-MX" altLang="es-MX" smtClean="0"/>
              <a:t>Tipos de redes</a:t>
            </a:r>
          </a:p>
          <a:p>
            <a:pPr marL="514350" indent="-514350">
              <a:buFont typeface="Arial Black" pitchFamily="34" charset="0"/>
              <a:buAutoNum type="arabicPeriod"/>
            </a:pPr>
            <a:r>
              <a:rPr lang="es-MX" altLang="es-MX" smtClean="0"/>
              <a:t>Modelo OSI</a:t>
            </a:r>
          </a:p>
          <a:p>
            <a:pPr marL="514350" indent="-514350">
              <a:buFont typeface="Arial Black" pitchFamily="34" charset="0"/>
              <a:buAutoNum type="arabicPeriod"/>
            </a:pPr>
            <a:r>
              <a:rPr lang="es-MX" altLang="es-MX" smtClean="0"/>
              <a:t>Sistemas de transmisión de datos</a:t>
            </a:r>
          </a:p>
          <a:p>
            <a:pPr marL="514350" indent="-514350">
              <a:buFont typeface="Arial Black" pitchFamily="34" charset="0"/>
              <a:buAutoNum type="arabicPeriod"/>
            </a:pPr>
            <a:r>
              <a:rPr lang="es-MX" altLang="es-MX" smtClean="0"/>
              <a:t>Codificación de línea</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a:t>
            </a:fld>
            <a:endParaRPr lang="en-GB" altLang="es-MX"/>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 altLang="es-MX" smtClean="0"/>
              <a:t>Según su topología</a:t>
            </a:r>
          </a:p>
        </p:txBody>
      </p:sp>
      <p:sp>
        <p:nvSpPr>
          <p:cNvPr id="22531" name="Rectangle 3" descr="Rectangle: Click to edit Master text styles&#10;Second level&#10;Third level&#10;Fourth level&#10;Fifth level"/>
          <p:cNvSpPr>
            <a:spLocks noGrp="1" noChangeArrowheads="1"/>
          </p:cNvSpPr>
          <p:nvPr>
            <p:ph type="body" idx="1"/>
          </p:nvPr>
        </p:nvSpPr>
        <p:spPr>
          <a:xfrm>
            <a:off x="838200" y="1905000"/>
            <a:ext cx="7772400" cy="4953000"/>
          </a:xfrm>
        </p:spPr>
        <p:txBody>
          <a:bodyPr/>
          <a:lstStyle/>
          <a:p>
            <a:pPr lvl="1" eaLnBrk="1" hangingPunct="1"/>
            <a:r>
              <a:rPr lang="es-ES" altLang="es-MX" b="1" smtClean="0"/>
              <a:t>Topología de ESTRELLA</a:t>
            </a:r>
          </a:p>
          <a:p>
            <a:pPr lvl="2" eaLnBrk="1" hangingPunct="1"/>
            <a:r>
              <a:rPr lang="es-MX" altLang="es-MX" smtClean="0">
                <a:cs typeface="Times New Roman" charset="0"/>
              </a:rPr>
              <a:t>Una topología de estrella se caracteriza por la </a:t>
            </a:r>
            <a:r>
              <a:rPr lang="es-MX" altLang="es-MX" b="1" smtClean="0">
                <a:cs typeface="Times New Roman" charset="0"/>
              </a:rPr>
              <a:t>presencia de un núcleo central </a:t>
            </a:r>
            <a:r>
              <a:rPr lang="es-MX" altLang="es-MX" smtClean="0">
                <a:cs typeface="Times New Roman" charset="0"/>
              </a:rPr>
              <a:t>de procesamiento, que sirve como un centro de cableado para terminales. </a:t>
            </a:r>
          </a:p>
          <a:p>
            <a:pPr lvl="2" eaLnBrk="1" hangingPunct="1"/>
            <a:r>
              <a:rPr lang="es-MX" altLang="es-MX" smtClean="0">
                <a:cs typeface="Times New Roman" charset="0"/>
              </a:rPr>
              <a:t>Para que las terminales se comuniquen entre si, todos los datos deben pasar por el núcleo. </a:t>
            </a:r>
          </a:p>
          <a:p>
            <a:pPr lvl="2" eaLnBrk="1" hangingPunct="1"/>
            <a:r>
              <a:rPr lang="es-MX" altLang="es-MX" smtClean="0">
                <a:cs typeface="Times New Roman" charset="0"/>
              </a:rPr>
              <a:t>Un ejemplo de una topología de estrella, es la red </a:t>
            </a:r>
            <a:r>
              <a:rPr lang="es-MX" altLang="es-MX" b="1" smtClean="0">
                <a:cs typeface="Times New Roman" charset="0"/>
              </a:rPr>
              <a:t>Ethernet</a:t>
            </a:r>
            <a:r>
              <a:rPr lang="es-MX" altLang="es-MX" smtClean="0">
                <a:cs typeface="Times New Roman" charset="0"/>
              </a:rPr>
              <a:t> 10 BASE-T que consiste en nodos conectados a un concentrador </a:t>
            </a:r>
            <a:r>
              <a:rPr lang="es-MX" altLang="es-MX" b="1" smtClean="0">
                <a:cs typeface="Times New Roman" charset="0"/>
              </a:rPr>
              <a:t>(HUB)</a:t>
            </a:r>
            <a:r>
              <a:rPr lang="es-MX" altLang="es-MX" smtClean="0">
                <a:cs typeface="Times New Roman" charset="0"/>
              </a:rPr>
              <a:t> por medio de cable UTP (Unshield Twisted Pair). </a:t>
            </a:r>
            <a:endParaRPr lang="es-ES" altLang="es-MX" smtClean="0">
              <a:cs typeface="Times New Roman" charset="0"/>
            </a:endParaRP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20</a:t>
            </a:fld>
            <a:endParaRPr lang="en-GB" altLang="es-MX"/>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 altLang="es-MX" smtClean="0"/>
              <a:t>Según su topología</a:t>
            </a:r>
          </a:p>
        </p:txBody>
      </p:sp>
      <p:sp>
        <p:nvSpPr>
          <p:cNvPr id="23555" name="Rectangle 3" descr="Rectangle: Click to edit Master text styles&#10;Second level&#10;Third level&#10;Fourth level&#10;Fifth level"/>
          <p:cNvSpPr>
            <a:spLocks noGrp="1" noChangeArrowheads="1"/>
          </p:cNvSpPr>
          <p:nvPr>
            <p:ph type="body" idx="1"/>
          </p:nvPr>
        </p:nvSpPr>
        <p:spPr>
          <a:xfrm>
            <a:off x="0" y="1628775"/>
            <a:ext cx="8820150" cy="4114800"/>
          </a:xfrm>
        </p:spPr>
        <p:txBody>
          <a:bodyPr/>
          <a:lstStyle/>
          <a:p>
            <a:pPr lvl="2" algn="just" eaLnBrk="1" hangingPunct="1"/>
            <a:r>
              <a:rPr lang="es-MX" altLang="es-MX" smtClean="0">
                <a:cs typeface="Times New Roman" charset="0"/>
              </a:rPr>
              <a:t>Las redes </a:t>
            </a:r>
            <a:r>
              <a:rPr lang="es-MX" altLang="es-MX" b="1" smtClean="0">
                <a:cs typeface="Times New Roman" charset="0"/>
              </a:rPr>
              <a:t>Token Ring</a:t>
            </a:r>
            <a:r>
              <a:rPr lang="es-MX" altLang="es-MX" smtClean="0">
                <a:cs typeface="Times New Roman" charset="0"/>
              </a:rPr>
              <a:t> también presentan esta topología, pero el centro de cableado se le conoce como </a:t>
            </a:r>
            <a:r>
              <a:rPr lang="es-MX" altLang="es-MX" b="1" smtClean="0">
                <a:cs typeface="Times New Roman" charset="0"/>
              </a:rPr>
              <a:t>MAU (Multistation Access Unit)</a:t>
            </a:r>
            <a:r>
              <a:rPr lang="es-MX" altLang="es-MX" smtClean="0">
                <a:cs typeface="Times New Roman" charset="0"/>
              </a:rPr>
              <a:t>. </a:t>
            </a:r>
          </a:p>
          <a:p>
            <a:pPr lvl="2" algn="just" eaLnBrk="1" hangingPunct="1"/>
            <a:r>
              <a:rPr lang="es-MX" altLang="es-MX" smtClean="0">
                <a:cs typeface="Times New Roman" charset="0"/>
              </a:rPr>
              <a:t>Aunque estas redes presentan una topología de estrella física, Ethernet tiene una topología de bus lógico y Token Ring tiene una topología de anillo lógico.</a:t>
            </a:r>
            <a:endParaRPr lang="es-ES" altLang="es-MX" smtClean="0"/>
          </a:p>
        </p:txBody>
      </p:sp>
      <p:sp>
        <p:nvSpPr>
          <p:cNvPr id="23556" name="Rectangle 5"/>
          <p:cNvSpPr>
            <a:spLocks noChangeArrowheads="1"/>
          </p:cNvSpPr>
          <p:nvPr/>
        </p:nvSpPr>
        <p:spPr bwMode="auto">
          <a:xfrm>
            <a:off x="3776663"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3557" name="8 Rectángulo redondeado"/>
          <p:cNvSpPr>
            <a:spLocks noChangeArrowheads="1"/>
          </p:cNvSpPr>
          <p:nvPr/>
        </p:nvSpPr>
        <p:spPr bwMode="auto">
          <a:xfrm>
            <a:off x="3419475" y="4581525"/>
            <a:ext cx="2232025" cy="647700"/>
          </a:xfrm>
          <a:prstGeom prst="roundRect">
            <a:avLst>
              <a:gd name="adj" fmla="val 16667"/>
            </a:avLst>
          </a:prstGeom>
          <a:solidFill>
            <a:srgbClr val="FFFF00"/>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3558" name="9 Rectángulo"/>
          <p:cNvSpPr>
            <a:spLocks noChangeArrowheads="1"/>
          </p:cNvSpPr>
          <p:nvPr/>
        </p:nvSpPr>
        <p:spPr bwMode="auto">
          <a:xfrm>
            <a:off x="3779838" y="4652963"/>
            <a:ext cx="215900" cy="215900"/>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3559" name="10 Rectángulo"/>
          <p:cNvSpPr>
            <a:spLocks noChangeArrowheads="1"/>
          </p:cNvSpPr>
          <p:nvPr/>
        </p:nvSpPr>
        <p:spPr bwMode="auto">
          <a:xfrm>
            <a:off x="4211638" y="4652963"/>
            <a:ext cx="215900" cy="215900"/>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3560" name="11 Rectángulo"/>
          <p:cNvSpPr>
            <a:spLocks noChangeArrowheads="1"/>
          </p:cNvSpPr>
          <p:nvPr/>
        </p:nvSpPr>
        <p:spPr bwMode="auto">
          <a:xfrm>
            <a:off x="4643438" y="4652963"/>
            <a:ext cx="215900" cy="215900"/>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3561" name="12 Rectángulo"/>
          <p:cNvSpPr>
            <a:spLocks noChangeArrowheads="1"/>
          </p:cNvSpPr>
          <p:nvPr/>
        </p:nvSpPr>
        <p:spPr bwMode="auto">
          <a:xfrm>
            <a:off x="5076825" y="4652963"/>
            <a:ext cx="215900" cy="215900"/>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4" name="13 Cubo"/>
          <p:cNvSpPr/>
          <p:nvPr/>
        </p:nvSpPr>
        <p:spPr bwMode="auto">
          <a:xfrm>
            <a:off x="1692275" y="6092825"/>
            <a:ext cx="1079500" cy="576263"/>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sp>
        <p:nvSpPr>
          <p:cNvPr id="15" name="14 Cubo"/>
          <p:cNvSpPr/>
          <p:nvPr/>
        </p:nvSpPr>
        <p:spPr bwMode="auto">
          <a:xfrm>
            <a:off x="3203575" y="6021388"/>
            <a:ext cx="1081088" cy="576262"/>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sp>
        <p:nvSpPr>
          <p:cNvPr id="16" name="15 Cubo"/>
          <p:cNvSpPr/>
          <p:nvPr/>
        </p:nvSpPr>
        <p:spPr bwMode="auto">
          <a:xfrm>
            <a:off x="4716463" y="6021388"/>
            <a:ext cx="1079500" cy="576262"/>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sp>
        <p:nvSpPr>
          <p:cNvPr id="17" name="16 Cubo"/>
          <p:cNvSpPr/>
          <p:nvPr/>
        </p:nvSpPr>
        <p:spPr bwMode="auto">
          <a:xfrm>
            <a:off x="6300788" y="6021388"/>
            <a:ext cx="1079500" cy="576262"/>
          </a:xfrm>
          <a:prstGeom prst="cube">
            <a:avLst/>
          </a:prstGeom>
          <a:solidFill>
            <a:schemeClr val="bg1">
              <a:lumMod val="65000"/>
            </a:schemeClr>
          </a:solidFill>
          <a:ln w="9525" cap="flat" cmpd="sng" algn="ctr">
            <a:solidFill>
              <a:schemeClr val="tx1">
                <a:lumMod val="50000"/>
              </a:schemeClr>
            </a:solidFill>
            <a:prstDash val="solid"/>
            <a:round/>
            <a:headEnd type="none" w="med" len="med"/>
            <a:tailEnd type="none" w="med" len="med"/>
          </a:ln>
          <a:effectLst/>
        </p:spPr>
        <p:txBody>
          <a:bodyPr wrap="none"/>
          <a:lstStyle/>
          <a:p>
            <a:pPr>
              <a:defRPr/>
            </a:pPr>
            <a:r>
              <a:rPr lang="es-MX" dirty="0"/>
              <a:t>Terminal</a:t>
            </a:r>
          </a:p>
        </p:txBody>
      </p:sp>
      <p:cxnSp>
        <p:nvCxnSpPr>
          <p:cNvPr id="23566" name="18 Conector recto"/>
          <p:cNvCxnSpPr>
            <a:cxnSpLocks noChangeShapeType="1"/>
            <a:stCxn id="14" idx="0"/>
            <a:endCxn id="23558" idx="2"/>
          </p:cNvCxnSpPr>
          <p:nvPr/>
        </p:nvCxnSpPr>
        <p:spPr bwMode="auto">
          <a:xfrm rot="5400000" flipH="1" flipV="1">
            <a:off x="2483645" y="4688681"/>
            <a:ext cx="1223962" cy="15843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3567" name="20 Conector recto"/>
          <p:cNvCxnSpPr>
            <a:cxnSpLocks noChangeShapeType="1"/>
            <a:stCxn id="15" idx="0"/>
            <a:endCxn id="23559" idx="2"/>
          </p:cNvCxnSpPr>
          <p:nvPr/>
        </p:nvCxnSpPr>
        <p:spPr bwMode="auto">
          <a:xfrm rot="5400000" flipH="1" flipV="1">
            <a:off x="3491706" y="5193507"/>
            <a:ext cx="1152525" cy="50323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3568" name="22 Conector recto"/>
          <p:cNvCxnSpPr>
            <a:cxnSpLocks noChangeShapeType="1"/>
            <a:stCxn id="16" idx="0"/>
            <a:endCxn id="23560" idx="2"/>
          </p:cNvCxnSpPr>
          <p:nvPr/>
        </p:nvCxnSpPr>
        <p:spPr bwMode="auto">
          <a:xfrm rot="16200000" flipV="1">
            <a:off x="4463256" y="5156995"/>
            <a:ext cx="1152525" cy="576262"/>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3569" name="24 Conector recto"/>
          <p:cNvCxnSpPr>
            <a:cxnSpLocks noChangeShapeType="1"/>
            <a:stCxn id="17" idx="0"/>
            <a:endCxn id="23561" idx="2"/>
          </p:cNvCxnSpPr>
          <p:nvPr/>
        </p:nvCxnSpPr>
        <p:spPr bwMode="auto">
          <a:xfrm rot="16200000" flipV="1">
            <a:off x="5472112" y="4581526"/>
            <a:ext cx="1152525" cy="17272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3570" name="25 CuadroTexto"/>
          <p:cNvSpPr txBox="1">
            <a:spLocks noChangeArrowheads="1"/>
          </p:cNvSpPr>
          <p:nvPr/>
        </p:nvSpPr>
        <p:spPr bwMode="auto">
          <a:xfrm>
            <a:off x="3851275" y="4221163"/>
            <a:ext cx="1368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a:t>HUB</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21</a:t>
            </a:fld>
            <a:endParaRPr lang="en-GB" altLang="es-MX"/>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 altLang="es-MX" smtClean="0"/>
              <a:t>Según su tecnología</a:t>
            </a:r>
          </a:p>
        </p:txBody>
      </p:sp>
      <p:sp>
        <p:nvSpPr>
          <p:cNvPr id="24579"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MX" altLang="es-MX" smtClean="0">
                <a:cs typeface="Times New Roman" charset="0"/>
              </a:rPr>
              <a:t>Se refiere a la manera en </a:t>
            </a:r>
            <a:r>
              <a:rPr lang="es-MX" altLang="es-MX" b="1" smtClean="0">
                <a:cs typeface="Times New Roman" charset="0"/>
              </a:rPr>
              <a:t>como los datos son transmitidos a lo largo del medio de transmisión y el tipo de trayectoria de comunicación</a:t>
            </a:r>
            <a:r>
              <a:rPr lang="es-MX" altLang="es-MX" smtClean="0">
                <a:cs typeface="Times New Roman" charset="0"/>
              </a:rPr>
              <a:t> que usan.</a:t>
            </a:r>
            <a:endParaRPr lang="es-ES" altLang="es-MX" smtClean="0"/>
          </a:p>
          <a:p>
            <a:pPr lvl="1" eaLnBrk="1" hangingPunct="1"/>
            <a:r>
              <a:rPr lang="es-MX" altLang="es-MX" smtClean="0">
                <a:cs typeface="Times New Roman" charset="0"/>
              </a:rPr>
              <a:t>Podemos mencionar las siguientes:</a:t>
            </a:r>
          </a:p>
          <a:p>
            <a:pPr lvl="2" eaLnBrk="1" hangingPunct="1"/>
            <a:r>
              <a:rPr lang="es-ES" altLang="es-MX" smtClean="0"/>
              <a:t>Broadcast</a:t>
            </a:r>
            <a:r>
              <a:rPr lang="es-MX" altLang="es-MX" smtClean="0"/>
              <a:t> (difusión)</a:t>
            </a:r>
            <a:endParaRPr lang="es-ES" altLang="es-MX" smtClean="0"/>
          </a:p>
          <a:p>
            <a:pPr lvl="2" eaLnBrk="1" hangingPunct="1"/>
            <a:r>
              <a:rPr lang="es-ES" altLang="es-MX" smtClean="0"/>
              <a:t>Punto a punto</a:t>
            </a:r>
          </a:p>
          <a:p>
            <a:pPr lvl="2" eaLnBrk="1" hangingPunct="1"/>
            <a:r>
              <a:rPr lang="es-ES" altLang="es-MX" smtClean="0"/>
              <a:t>Conmutadas</a:t>
            </a:r>
          </a:p>
          <a:p>
            <a:pPr lvl="2" eaLnBrk="1" hangingPunct="1"/>
            <a:r>
              <a:rPr lang="es-ES" altLang="es-MX" smtClean="0"/>
              <a:t>Multicast</a:t>
            </a:r>
            <a:r>
              <a:rPr lang="es-MX" altLang="es-MX" smtClean="0"/>
              <a:t> (multidifusión)</a:t>
            </a:r>
            <a:endParaRPr lang="es-ES" altLang="es-MX" smtClean="0"/>
          </a:p>
          <a:p>
            <a:pPr lvl="2" eaLnBrk="1" hangingPunct="1">
              <a:buFont typeface="Wingdings" pitchFamily="2" charset="2"/>
              <a:buNone/>
            </a:pPr>
            <a:endParaRPr lang="es-ES" altLang="es-MX" smtClean="0"/>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22</a:t>
            </a:fld>
            <a:endParaRPr lang="en-GB" altLang="es-MX"/>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 altLang="es-MX" smtClean="0"/>
              <a:t>Según su tecnología</a:t>
            </a:r>
          </a:p>
        </p:txBody>
      </p:sp>
      <p:sp>
        <p:nvSpPr>
          <p:cNvPr id="25603" name="Rectangle 3" descr="Rectangle: Click to edit Master text styles&#10;Second level&#10;Third level&#10;Fourth level&#10;Fifth level"/>
          <p:cNvSpPr>
            <a:spLocks noGrp="1" noChangeArrowheads="1"/>
          </p:cNvSpPr>
          <p:nvPr>
            <p:ph type="body" idx="1"/>
          </p:nvPr>
        </p:nvSpPr>
        <p:spPr>
          <a:xfrm>
            <a:off x="827088" y="1700213"/>
            <a:ext cx="8001000" cy="4953000"/>
          </a:xfrm>
        </p:spPr>
        <p:txBody>
          <a:bodyPr/>
          <a:lstStyle/>
          <a:p>
            <a:pPr eaLnBrk="1" hangingPunct="1">
              <a:lnSpc>
                <a:spcPct val="90000"/>
              </a:lnSpc>
            </a:pPr>
            <a:r>
              <a:rPr lang="es-ES" altLang="es-MX" b="1" smtClean="0"/>
              <a:t>Redes de broadcast (difusión)</a:t>
            </a:r>
          </a:p>
          <a:p>
            <a:pPr lvl="1" eaLnBrk="1" hangingPunct="1">
              <a:lnSpc>
                <a:spcPct val="90000"/>
              </a:lnSpc>
            </a:pPr>
            <a:r>
              <a:rPr lang="es-MX" altLang="es-MX" smtClean="0">
                <a:cs typeface="Times New Roman" charset="0"/>
              </a:rPr>
              <a:t>En este tipo de red las terminales comparten un solo medio de transmisión, debido a esto, las terminales tienen un identificador único.</a:t>
            </a:r>
          </a:p>
          <a:p>
            <a:pPr lvl="1" eaLnBrk="1" hangingPunct="1">
              <a:lnSpc>
                <a:spcPct val="90000"/>
              </a:lnSpc>
            </a:pPr>
            <a:r>
              <a:rPr lang="es-MX" altLang="es-MX" b="1" smtClean="0">
                <a:cs typeface="Times New Roman" charset="0"/>
              </a:rPr>
              <a:t>El mensaje</a:t>
            </a:r>
            <a:r>
              <a:rPr lang="es-MX" altLang="es-MX" smtClean="0">
                <a:cs typeface="Times New Roman" charset="0"/>
              </a:rPr>
              <a:t> que envía una terminal a través del medio de transmisión </a:t>
            </a:r>
            <a:r>
              <a:rPr lang="es-MX" altLang="es-MX" b="1" smtClean="0">
                <a:cs typeface="Times New Roman" charset="0"/>
              </a:rPr>
              <a:t>es escuchado</a:t>
            </a:r>
            <a:r>
              <a:rPr lang="es-MX" altLang="es-MX" smtClean="0">
                <a:cs typeface="Times New Roman" charset="0"/>
              </a:rPr>
              <a:t> por todas las terminales, pero solamente </a:t>
            </a:r>
            <a:r>
              <a:rPr lang="es-MX" altLang="es-MX" b="1" smtClean="0">
                <a:cs typeface="Times New Roman" charset="0"/>
              </a:rPr>
              <a:t>será recibido y procesado por la terminal a la cual va dirigido</a:t>
            </a:r>
            <a:r>
              <a:rPr lang="es-MX" altLang="es-MX" smtClean="0">
                <a:cs typeface="Times New Roman" charset="0"/>
              </a:rPr>
              <a:t>; esto lo hacen examinando la dirección destino del mensaje.</a:t>
            </a:r>
            <a:endParaRPr lang="es-ES" altLang="es-MX" smtClean="0">
              <a:cs typeface="Times New Roman" charset="0"/>
            </a:endParaRP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23</a:t>
            </a:fld>
            <a:endParaRPr lang="en-GB" altLang="es-MX"/>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ES" altLang="es-MX" smtClean="0"/>
              <a:t>Según su tecnología</a:t>
            </a:r>
          </a:p>
        </p:txBody>
      </p:sp>
      <p:sp>
        <p:nvSpPr>
          <p:cNvPr id="26627" name="Rectangle 3" descr="Rectangle: Click to edit Master text styles&#10;Second level&#10;Third level&#10;Fourth level&#10;Fifth level"/>
          <p:cNvSpPr>
            <a:spLocks noGrp="1" noChangeArrowheads="1"/>
          </p:cNvSpPr>
          <p:nvPr>
            <p:ph type="body" idx="1"/>
          </p:nvPr>
        </p:nvSpPr>
        <p:spPr>
          <a:xfrm>
            <a:off x="609600" y="1905000"/>
            <a:ext cx="8001000" cy="4114800"/>
          </a:xfrm>
        </p:spPr>
        <p:txBody>
          <a:bodyPr/>
          <a:lstStyle/>
          <a:p>
            <a:pPr lvl="1" eaLnBrk="1" hangingPunct="1"/>
            <a:r>
              <a:rPr lang="es-MX" altLang="es-MX" smtClean="0">
                <a:cs typeface="Times New Roman" charset="0"/>
              </a:rPr>
              <a:t>Las terminales que no son las receptoras descartan el mensaje.</a:t>
            </a:r>
          </a:p>
          <a:p>
            <a:pPr lvl="1" eaLnBrk="1" hangingPunct="1"/>
            <a:r>
              <a:rPr lang="es-MX" altLang="es-MX" smtClean="0">
                <a:cs typeface="Times New Roman" charset="0"/>
              </a:rPr>
              <a:t>Ejemplo:</a:t>
            </a:r>
          </a:p>
          <a:p>
            <a:pPr lvl="2" eaLnBrk="1" hangingPunct="1"/>
            <a:r>
              <a:rPr lang="es-MX" altLang="es-MX" b="1" i="1" smtClean="0">
                <a:cs typeface="Times New Roman" charset="0"/>
              </a:rPr>
              <a:t>Considere un salón de clases con un profesor y 30 alumnos. Si el profesor hace una pregunta a un estudiante, los 30 estudiantes escuchan pero únicamente el estudiante escogido responde.”Miguel,. ¿Cuándo nació Benito Juárez?”.</a:t>
            </a:r>
            <a:r>
              <a:rPr lang="es-ES" altLang="es-MX" smtClean="0">
                <a:cs typeface="Times New Roman" charset="0"/>
              </a:rPr>
              <a:t>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24</a:t>
            </a:fld>
            <a:endParaRPr lang="en-GB" altLang="es-MX"/>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s-ES" altLang="es-MX" smtClean="0"/>
              <a:t>Según su tecnología</a:t>
            </a:r>
          </a:p>
        </p:txBody>
      </p:sp>
      <p:sp>
        <p:nvSpPr>
          <p:cNvPr id="27651" name="Rectangle 3" descr="Rectangle: Click to edit Master text styles&#10;Second level&#10;Third level&#10;Fourth level&#10;Fifth level"/>
          <p:cNvSpPr>
            <a:spLocks noGrp="1" noChangeArrowheads="1"/>
          </p:cNvSpPr>
          <p:nvPr>
            <p:ph type="body" idx="1"/>
          </p:nvPr>
        </p:nvSpPr>
        <p:spPr>
          <a:xfrm>
            <a:off x="304800" y="3352800"/>
            <a:ext cx="8001000" cy="3505200"/>
          </a:xfrm>
        </p:spPr>
        <p:txBody>
          <a:bodyPr/>
          <a:lstStyle/>
          <a:p>
            <a:pPr lvl="2" algn="ctr" eaLnBrk="1" hangingPunct="1">
              <a:lnSpc>
                <a:spcPct val="90000"/>
              </a:lnSpc>
              <a:buFont typeface="Wingdings" pitchFamily="2" charset="2"/>
              <a:buNone/>
            </a:pPr>
            <a:r>
              <a:rPr lang="es-ES" altLang="es-MX" smtClean="0"/>
              <a:t>Formato de la Trama Ethernet.</a:t>
            </a:r>
          </a:p>
          <a:p>
            <a:pPr lvl="1" eaLnBrk="1" hangingPunct="1">
              <a:lnSpc>
                <a:spcPct val="90000"/>
              </a:lnSpc>
            </a:pPr>
            <a:endParaRPr lang="es-ES" altLang="es-MX" smtClean="0"/>
          </a:p>
          <a:p>
            <a:pPr lvl="1" eaLnBrk="1" hangingPunct="1">
              <a:lnSpc>
                <a:spcPct val="90000"/>
              </a:lnSpc>
            </a:pPr>
            <a:r>
              <a:rPr lang="es-MX" altLang="es-MX" smtClean="0">
                <a:cs typeface="Times New Roman" charset="0"/>
              </a:rPr>
              <a:t>Podemos ver que la dirección física destino y origen (MAC – identificador de las interfaces de red, es un número de 6 bytes) están definidas; por lo tanto esta trama será solo procesada por la terminal cuya dirección es 00:20:18:76:c6:02.</a:t>
            </a:r>
            <a:r>
              <a:rPr lang="es-ES" altLang="es-MX" smtClean="0"/>
              <a:t> </a:t>
            </a:r>
          </a:p>
        </p:txBody>
      </p:sp>
      <p:sp>
        <p:nvSpPr>
          <p:cNvPr id="27652" name="Rectangle 5"/>
          <p:cNvSpPr>
            <a:spLocks noChangeArrowheads="1"/>
          </p:cNvSpPr>
          <p:nvPr/>
        </p:nvSpPr>
        <p:spPr bwMode="auto">
          <a:xfrm>
            <a:off x="2414588" y="2990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7653" name="Text Box 7"/>
          <p:cNvSpPr txBox="1">
            <a:spLocks noChangeArrowheads="1"/>
          </p:cNvSpPr>
          <p:nvPr/>
        </p:nvSpPr>
        <p:spPr bwMode="auto">
          <a:xfrm>
            <a:off x="609600" y="1981200"/>
            <a:ext cx="1295400" cy="376238"/>
          </a:xfrm>
          <a:prstGeom prst="rect">
            <a:avLst/>
          </a:prstGeom>
          <a:solidFill>
            <a:srgbClr val="99CCFF"/>
          </a:solidFill>
          <a:ln w="9525">
            <a:solidFill>
              <a:schemeClr val="tx1"/>
            </a:solidFill>
            <a:prstDash val="dash"/>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Preambulo</a:t>
            </a:r>
          </a:p>
        </p:txBody>
      </p:sp>
      <p:sp>
        <p:nvSpPr>
          <p:cNvPr id="27654" name="Text Box 8"/>
          <p:cNvSpPr txBox="1">
            <a:spLocks noChangeArrowheads="1"/>
          </p:cNvSpPr>
          <p:nvPr/>
        </p:nvSpPr>
        <p:spPr bwMode="auto">
          <a:xfrm>
            <a:off x="1905000" y="1981200"/>
            <a:ext cx="609600" cy="376238"/>
          </a:xfrm>
          <a:prstGeom prst="rect">
            <a:avLst/>
          </a:prstGeom>
          <a:solidFill>
            <a:srgbClr val="99CCFF"/>
          </a:solidFill>
          <a:ln w="9525">
            <a:solidFill>
              <a:schemeClr val="tx1"/>
            </a:solidFill>
            <a:prstDash val="dash"/>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SOF</a:t>
            </a:r>
          </a:p>
        </p:txBody>
      </p:sp>
      <p:sp>
        <p:nvSpPr>
          <p:cNvPr id="27655" name="Text Box 9"/>
          <p:cNvSpPr txBox="1">
            <a:spLocks noChangeArrowheads="1"/>
          </p:cNvSpPr>
          <p:nvPr/>
        </p:nvSpPr>
        <p:spPr bwMode="auto">
          <a:xfrm>
            <a:off x="2514600" y="1981200"/>
            <a:ext cx="1295400" cy="376238"/>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D. Destino</a:t>
            </a:r>
          </a:p>
        </p:txBody>
      </p:sp>
      <p:sp>
        <p:nvSpPr>
          <p:cNvPr id="27656" name="Text Box 10"/>
          <p:cNvSpPr txBox="1">
            <a:spLocks noChangeArrowheads="1"/>
          </p:cNvSpPr>
          <p:nvPr/>
        </p:nvSpPr>
        <p:spPr bwMode="auto">
          <a:xfrm>
            <a:off x="3810000" y="1981200"/>
            <a:ext cx="1219200" cy="376238"/>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D. Fuente</a:t>
            </a:r>
          </a:p>
        </p:txBody>
      </p:sp>
      <p:sp>
        <p:nvSpPr>
          <p:cNvPr id="27657" name="Text Box 11"/>
          <p:cNvSpPr txBox="1">
            <a:spLocks noChangeArrowheads="1"/>
          </p:cNvSpPr>
          <p:nvPr/>
        </p:nvSpPr>
        <p:spPr bwMode="auto">
          <a:xfrm>
            <a:off x="5029200" y="1981200"/>
            <a:ext cx="1219200" cy="376238"/>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Ethertype</a:t>
            </a:r>
          </a:p>
        </p:txBody>
      </p:sp>
      <p:sp>
        <p:nvSpPr>
          <p:cNvPr id="27658" name="Text Box 12"/>
          <p:cNvSpPr txBox="1">
            <a:spLocks noChangeArrowheads="1"/>
          </p:cNvSpPr>
          <p:nvPr/>
        </p:nvSpPr>
        <p:spPr bwMode="auto">
          <a:xfrm>
            <a:off x="6248400" y="1981200"/>
            <a:ext cx="838200" cy="376238"/>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Datos </a:t>
            </a:r>
          </a:p>
        </p:txBody>
      </p:sp>
      <p:sp>
        <p:nvSpPr>
          <p:cNvPr id="27659" name="Text Box 13"/>
          <p:cNvSpPr txBox="1">
            <a:spLocks noChangeArrowheads="1"/>
          </p:cNvSpPr>
          <p:nvPr/>
        </p:nvSpPr>
        <p:spPr bwMode="auto">
          <a:xfrm>
            <a:off x="7086600" y="1981200"/>
            <a:ext cx="990600" cy="376238"/>
          </a:xfrm>
          <a:prstGeom prst="rect">
            <a:avLst/>
          </a:prstGeom>
          <a:solidFill>
            <a:srgbClr val="99CCFF"/>
          </a:solidFill>
          <a:ln w="9525">
            <a:solidFill>
              <a:schemeClr val="tx1"/>
            </a:solidFill>
            <a:prstDash val="dash"/>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Relleno </a:t>
            </a:r>
          </a:p>
        </p:txBody>
      </p:sp>
      <p:sp>
        <p:nvSpPr>
          <p:cNvPr id="27660" name="Text Box 14"/>
          <p:cNvSpPr txBox="1">
            <a:spLocks noChangeArrowheads="1"/>
          </p:cNvSpPr>
          <p:nvPr/>
        </p:nvSpPr>
        <p:spPr bwMode="auto">
          <a:xfrm>
            <a:off x="8001000" y="1981200"/>
            <a:ext cx="762000" cy="376238"/>
          </a:xfrm>
          <a:prstGeom prst="rect">
            <a:avLst/>
          </a:prstGeom>
          <a:solidFill>
            <a:srgbClr val="99CCFF"/>
          </a:solidFill>
          <a:ln w="9525">
            <a:solidFill>
              <a:schemeClr val="tx1"/>
            </a:solidFill>
            <a:prstDash val="dash"/>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CRC </a:t>
            </a:r>
          </a:p>
        </p:txBody>
      </p:sp>
      <p:sp>
        <p:nvSpPr>
          <p:cNvPr id="27661" name="Text Box 15"/>
          <p:cNvSpPr txBox="1">
            <a:spLocks noChangeArrowheads="1"/>
          </p:cNvSpPr>
          <p:nvPr/>
        </p:nvSpPr>
        <p:spPr bwMode="auto">
          <a:xfrm>
            <a:off x="609600" y="1600200"/>
            <a:ext cx="822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       7            1            6               6               2         0-1500   n bytes     4</a:t>
            </a:r>
          </a:p>
        </p:txBody>
      </p:sp>
      <p:sp>
        <p:nvSpPr>
          <p:cNvPr id="27662" name="Text Box 16"/>
          <p:cNvSpPr txBox="1">
            <a:spLocks noChangeArrowheads="1"/>
          </p:cNvSpPr>
          <p:nvPr/>
        </p:nvSpPr>
        <p:spPr bwMode="auto">
          <a:xfrm>
            <a:off x="2286000" y="2971800"/>
            <a:ext cx="2362200" cy="376238"/>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b="1"/>
              <a:t>00:20:18:66:c6:02</a:t>
            </a:r>
          </a:p>
        </p:txBody>
      </p:sp>
      <p:sp>
        <p:nvSpPr>
          <p:cNvPr id="27663" name="Text Box 17"/>
          <p:cNvSpPr txBox="1">
            <a:spLocks noChangeArrowheads="1"/>
          </p:cNvSpPr>
          <p:nvPr/>
        </p:nvSpPr>
        <p:spPr bwMode="auto">
          <a:xfrm>
            <a:off x="4648200" y="2971800"/>
            <a:ext cx="2133600" cy="376238"/>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00:20:18:66:c6:01</a:t>
            </a:r>
          </a:p>
        </p:txBody>
      </p:sp>
      <p:sp>
        <p:nvSpPr>
          <p:cNvPr id="27664" name="Text Box 18"/>
          <p:cNvSpPr txBox="1">
            <a:spLocks noChangeArrowheads="1"/>
          </p:cNvSpPr>
          <p:nvPr/>
        </p:nvSpPr>
        <p:spPr bwMode="auto">
          <a:xfrm>
            <a:off x="2895600" y="2667000"/>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MX" altLang="es-MX" sz="1600"/>
              <a:t>D. destino                    D. fuente</a:t>
            </a:r>
            <a:endParaRPr lang="es-ES" altLang="es-MX" sz="1600"/>
          </a:p>
        </p:txBody>
      </p:sp>
      <p:sp>
        <p:nvSpPr>
          <p:cNvPr id="27665" name="Line 19"/>
          <p:cNvSpPr>
            <a:spLocks noChangeShapeType="1"/>
          </p:cNvSpPr>
          <p:nvPr/>
        </p:nvSpPr>
        <p:spPr bwMode="auto">
          <a:xfrm flipH="1">
            <a:off x="1143000" y="2971800"/>
            <a:ext cx="11430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27666" name="Line 20"/>
          <p:cNvSpPr>
            <a:spLocks noChangeShapeType="1"/>
          </p:cNvSpPr>
          <p:nvPr/>
        </p:nvSpPr>
        <p:spPr bwMode="auto">
          <a:xfrm flipH="1">
            <a:off x="1143000" y="3352800"/>
            <a:ext cx="11430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27667" name="Line 21"/>
          <p:cNvSpPr>
            <a:spLocks noChangeShapeType="1"/>
          </p:cNvSpPr>
          <p:nvPr/>
        </p:nvSpPr>
        <p:spPr bwMode="auto">
          <a:xfrm flipH="1">
            <a:off x="6781800" y="2971800"/>
            <a:ext cx="11430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27668" name="Line 22"/>
          <p:cNvSpPr>
            <a:spLocks noChangeShapeType="1"/>
          </p:cNvSpPr>
          <p:nvPr/>
        </p:nvSpPr>
        <p:spPr bwMode="auto">
          <a:xfrm flipH="1">
            <a:off x="6781800" y="3352800"/>
            <a:ext cx="11430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25</a:t>
            </a:fld>
            <a:endParaRPr lang="en-GB" altLang="es-MX"/>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altLang="es-MX" smtClean="0"/>
              <a:t>Según su tecnología</a:t>
            </a:r>
          </a:p>
        </p:txBody>
      </p:sp>
      <p:sp>
        <p:nvSpPr>
          <p:cNvPr id="28675"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MX" altLang="es-MX" smtClean="0">
                <a:cs typeface="Times New Roman" charset="0"/>
              </a:rPr>
              <a:t>En este tipo de redes, también es posible que una terminal pueda enviar una </a:t>
            </a:r>
            <a:r>
              <a:rPr lang="es-MX" altLang="es-MX" b="1" smtClean="0">
                <a:cs typeface="Times New Roman" charset="0"/>
              </a:rPr>
              <a:t>trama a todas las terminales</a:t>
            </a:r>
            <a:r>
              <a:rPr lang="es-MX" altLang="es-MX" smtClean="0">
                <a:cs typeface="Times New Roman" charset="0"/>
              </a:rPr>
              <a:t>. </a:t>
            </a:r>
          </a:p>
          <a:p>
            <a:pPr lvl="1" eaLnBrk="1" hangingPunct="1"/>
            <a:r>
              <a:rPr lang="es-MX" altLang="es-MX" smtClean="0">
                <a:cs typeface="Times New Roman" charset="0"/>
              </a:rPr>
              <a:t>A este tipo de tramas se les conoce como de </a:t>
            </a:r>
            <a:r>
              <a:rPr lang="es-MX" altLang="es-MX" b="1" smtClean="0">
                <a:cs typeface="Times New Roman" charset="0"/>
              </a:rPr>
              <a:t>difusión (broadcast)</a:t>
            </a:r>
            <a:r>
              <a:rPr lang="es-MX" altLang="es-MX" smtClean="0">
                <a:cs typeface="Times New Roman" charset="0"/>
              </a:rPr>
              <a:t>. </a:t>
            </a:r>
          </a:p>
          <a:p>
            <a:pPr lvl="1" eaLnBrk="1" hangingPunct="1"/>
            <a:r>
              <a:rPr lang="es-MX" altLang="es-MX" smtClean="0">
                <a:cs typeface="Times New Roman" charset="0"/>
              </a:rPr>
              <a:t>Aquí la dirección MAC destino es de broadcast, donde todos los bits son 1s.</a:t>
            </a:r>
            <a:r>
              <a:rPr lang="es-ES" altLang="es-MX" smtClean="0"/>
              <a:t> </a:t>
            </a:r>
          </a:p>
        </p:txBody>
      </p:sp>
      <p:sp>
        <p:nvSpPr>
          <p:cNvPr id="28676" name="Rectangle 5"/>
          <p:cNvSpPr>
            <a:spLocks noChangeArrowheads="1"/>
          </p:cNvSpPr>
          <p:nvPr/>
        </p:nvSpPr>
        <p:spPr bwMode="auto">
          <a:xfrm>
            <a:off x="3438525"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8677" name="Text Box 6"/>
          <p:cNvSpPr txBox="1">
            <a:spLocks noChangeArrowheads="1"/>
          </p:cNvSpPr>
          <p:nvPr/>
        </p:nvSpPr>
        <p:spPr bwMode="auto">
          <a:xfrm>
            <a:off x="2268538" y="5791200"/>
            <a:ext cx="2227262" cy="376238"/>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b="1"/>
              <a:t>FF:FF:FF:FF:FF:FF</a:t>
            </a:r>
          </a:p>
        </p:txBody>
      </p:sp>
      <p:sp>
        <p:nvSpPr>
          <p:cNvPr id="28678" name="Text Box 7"/>
          <p:cNvSpPr txBox="1">
            <a:spLocks noChangeArrowheads="1"/>
          </p:cNvSpPr>
          <p:nvPr/>
        </p:nvSpPr>
        <p:spPr bwMode="auto">
          <a:xfrm>
            <a:off x="4495800" y="5791200"/>
            <a:ext cx="2133600" cy="376238"/>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00:20:18:66:c6:02</a:t>
            </a:r>
          </a:p>
        </p:txBody>
      </p:sp>
      <p:sp>
        <p:nvSpPr>
          <p:cNvPr id="28679" name="Text Box 8"/>
          <p:cNvSpPr txBox="1">
            <a:spLocks noChangeArrowheads="1"/>
          </p:cNvSpPr>
          <p:nvPr/>
        </p:nvSpPr>
        <p:spPr bwMode="auto">
          <a:xfrm>
            <a:off x="2057400" y="53340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800"/>
              <a:t>        D. Destino                  D. Fuente</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26</a:t>
            </a:fld>
            <a:endParaRPr lang="en-GB" altLang="es-MX"/>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altLang="es-MX" smtClean="0"/>
              <a:t>Según su tecnología</a:t>
            </a:r>
          </a:p>
        </p:txBody>
      </p:sp>
      <p:sp>
        <p:nvSpPr>
          <p:cNvPr id="29699"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MX" altLang="es-MX" smtClean="0">
                <a:cs typeface="Times New Roman" charset="0"/>
              </a:rPr>
              <a:t>Las redes de difusión emplean las topologías de bus y anillo. </a:t>
            </a:r>
          </a:p>
          <a:p>
            <a:pPr lvl="1" eaLnBrk="1" hangingPunct="1"/>
            <a:r>
              <a:rPr lang="es-MX" altLang="es-MX" smtClean="0">
                <a:cs typeface="Times New Roman" charset="0"/>
              </a:rPr>
              <a:t>Los sistemas de satélite también son de difusión.</a:t>
            </a:r>
            <a:r>
              <a:rPr lang="es-ES" altLang="es-MX" smtClean="0"/>
              <a:t>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27</a:t>
            </a:fld>
            <a:endParaRPr lang="en-GB" altLang="es-MX"/>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s-ES" altLang="es-MX" smtClean="0"/>
              <a:t>Según su tecnología</a:t>
            </a:r>
          </a:p>
        </p:txBody>
      </p:sp>
      <p:sp>
        <p:nvSpPr>
          <p:cNvPr id="30723" name="Rectangle 3" descr="Rectangle: Click to edit Master text styles&#10;Second level&#10;Third level&#10;Fourth level&#10;Fifth level"/>
          <p:cNvSpPr>
            <a:spLocks noGrp="1" noChangeArrowheads="1"/>
          </p:cNvSpPr>
          <p:nvPr>
            <p:ph type="body" idx="1"/>
          </p:nvPr>
        </p:nvSpPr>
        <p:spPr>
          <a:xfrm>
            <a:off x="762000" y="1600200"/>
            <a:ext cx="7772400" cy="533400"/>
          </a:xfrm>
        </p:spPr>
        <p:txBody>
          <a:bodyPr/>
          <a:lstStyle/>
          <a:p>
            <a:pPr lvl="1" eaLnBrk="1" hangingPunct="1"/>
            <a:r>
              <a:rPr lang="es-ES" altLang="es-MX" smtClean="0"/>
              <a:t>Ejemplo de una trama de broadcast</a:t>
            </a:r>
          </a:p>
        </p:txBody>
      </p:sp>
      <p:sp>
        <p:nvSpPr>
          <p:cNvPr id="30724" name="Rectangle 4"/>
          <p:cNvSpPr>
            <a:spLocks noChangeArrowheads="1"/>
          </p:cNvSpPr>
          <p:nvPr/>
        </p:nvSpPr>
        <p:spPr bwMode="auto">
          <a:xfrm>
            <a:off x="0" y="2133600"/>
            <a:ext cx="9144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500">
                <a:latin typeface="Courier New" pitchFamily="49" charset="0"/>
              </a:rPr>
              <a:t>	</a:t>
            </a:r>
            <a:r>
              <a:rPr lang="es-ES" altLang="es-MX" sz="1500" b="1">
                <a:latin typeface="Courier New" pitchFamily="49" charset="0"/>
              </a:rPr>
              <a:t>Solicitud de ARP</a:t>
            </a:r>
          </a:p>
          <a:p>
            <a:pPr>
              <a:spcBef>
                <a:spcPct val="50000"/>
              </a:spcBef>
            </a:pPr>
            <a:r>
              <a:rPr lang="es-ES" altLang="es-MX" sz="1500">
                <a:latin typeface="Courier New" pitchFamily="49" charset="0"/>
              </a:rPr>
              <a:t>0000  </a:t>
            </a:r>
            <a:r>
              <a:rPr lang="es-ES" altLang="es-MX" sz="1500" b="1">
                <a:latin typeface="Courier New" pitchFamily="49" charset="0"/>
              </a:rPr>
              <a:t>ff ff ff ff ff ff</a:t>
            </a:r>
            <a:r>
              <a:rPr lang="es-ES" altLang="es-MX" sz="1500">
                <a:latin typeface="Courier New" pitchFamily="49" charset="0"/>
              </a:rPr>
              <a:t> 00 50  ba b2 f3 7b 08 06 00 01   .......P ...{....</a:t>
            </a:r>
          </a:p>
          <a:p>
            <a:pPr>
              <a:spcBef>
                <a:spcPct val="50000"/>
              </a:spcBef>
            </a:pPr>
            <a:r>
              <a:rPr lang="es-ES" altLang="es-MX" sz="1500">
                <a:latin typeface="Courier New" pitchFamily="49" charset="0"/>
              </a:rPr>
              <a:t>0010  08 00 06 04 00 01 00 50  ba b2 f3 7b 94 cc 19 47   .......P ...{...G</a:t>
            </a:r>
          </a:p>
          <a:p>
            <a:pPr>
              <a:spcBef>
                <a:spcPct val="50000"/>
              </a:spcBef>
            </a:pPr>
            <a:r>
              <a:rPr lang="es-ES" altLang="es-MX" sz="1500">
                <a:latin typeface="Courier New" pitchFamily="49" charset="0"/>
              </a:rPr>
              <a:t>0020  00 00 00 00 00 00 94 cc  19 fe                     ........ ..      </a:t>
            </a:r>
          </a:p>
          <a:p>
            <a:pPr>
              <a:spcBef>
                <a:spcPct val="50000"/>
              </a:spcBef>
            </a:pPr>
            <a:endParaRPr lang="es-ES" altLang="es-MX" sz="1500">
              <a:latin typeface="Courier New" pitchFamily="49" charset="0"/>
            </a:endParaRPr>
          </a:p>
          <a:p>
            <a:pPr>
              <a:spcBef>
                <a:spcPct val="50000"/>
              </a:spcBef>
            </a:pPr>
            <a:endParaRPr lang="es-ES" altLang="es-MX" sz="1500">
              <a:latin typeface="Courier New" pitchFamily="49" charset="0"/>
            </a:endParaRPr>
          </a:p>
          <a:p>
            <a:pPr>
              <a:spcBef>
                <a:spcPct val="50000"/>
              </a:spcBef>
            </a:pPr>
            <a:r>
              <a:rPr lang="es-ES" altLang="es-MX" sz="1500">
                <a:latin typeface="Courier New" pitchFamily="49" charset="0"/>
              </a:rPr>
              <a:t>	</a:t>
            </a:r>
            <a:r>
              <a:rPr lang="es-ES" altLang="es-MX" sz="1500" b="1">
                <a:latin typeface="Courier New" pitchFamily="49" charset="0"/>
              </a:rPr>
              <a:t>Respuesta de ARP</a:t>
            </a:r>
          </a:p>
          <a:p>
            <a:pPr>
              <a:spcBef>
                <a:spcPct val="50000"/>
              </a:spcBef>
            </a:pPr>
            <a:r>
              <a:rPr lang="es-ES" altLang="es-MX" sz="1500">
                <a:latin typeface="Courier New" pitchFamily="49" charset="0"/>
              </a:rPr>
              <a:t>0000  00 50 ba b2 f3 7b 00 11  88 e8 6a df 08 06 00 01   .P...{.. ..j.....</a:t>
            </a:r>
          </a:p>
          <a:p>
            <a:pPr>
              <a:spcBef>
                <a:spcPct val="50000"/>
              </a:spcBef>
            </a:pPr>
            <a:r>
              <a:rPr lang="es-ES" altLang="es-MX" sz="1500">
                <a:latin typeface="Courier New" pitchFamily="49" charset="0"/>
              </a:rPr>
              <a:t>0010  08 00 06 04 00 02 00 11  88 e8 6a df 94 cc 19 fe   ........ ..j.....</a:t>
            </a:r>
          </a:p>
          <a:p>
            <a:pPr>
              <a:spcBef>
                <a:spcPct val="50000"/>
              </a:spcBef>
            </a:pPr>
            <a:r>
              <a:rPr lang="es-ES" altLang="es-MX" sz="1500">
                <a:latin typeface="Courier New" pitchFamily="49" charset="0"/>
              </a:rPr>
              <a:t>0020  00 50 ba b2 f3 7b 94 cc  19 47 00 00 00 00 00 00   .P...{.. .G......</a:t>
            </a:r>
          </a:p>
          <a:p>
            <a:pPr>
              <a:spcBef>
                <a:spcPct val="50000"/>
              </a:spcBef>
            </a:pPr>
            <a:r>
              <a:rPr lang="es-ES" altLang="es-MX" sz="1500">
                <a:latin typeface="Courier New" pitchFamily="49" charset="0"/>
              </a:rPr>
              <a:t>0030  00 00 00 00 00 00 00 00  00 00 00 00               ........ ....    </a:t>
            </a:r>
          </a:p>
        </p:txBody>
      </p:sp>
      <p:sp>
        <p:nvSpPr>
          <p:cNvPr id="30725" name="Rectangle 5"/>
          <p:cNvSpPr>
            <a:spLocks noChangeArrowheads="1"/>
          </p:cNvSpPr>
          <p:nvPr/>
        </p:nvSpPr>
        <p:spPr bwMode="auto">
          <a:xfrm>
            <a:off x="685800" y="2514600"/>
            <a:ext cx="20574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30726" name="Text Box 6"/>
          <p:cNvSpPr txBox="1">
            <a:spLocks noChangeArrowheads="1"/>
          </p:cNvSpPr>
          <p:nvPr/>
        </p:nvSpPr>
        <p:spPr bwMode="auto">
          <a:xfrm>
            <a:off x="304800" y="3733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400">
                <a:solidFill>
                  <a:srgbClr val="FF0000"/>
                </a:solidFill>
              </a:rPr>
              <a:t>D. Destino de broadcast</a:t>
            </a:r>
          </a:p>
        </p:txBody>
      </p:sp>
      <p:sp>
        <p:nvSpPr>
          <p:cNvPr id="30727" name="Line 7"/>
          <p:cNvSpPr>
            <a:spLocks noChangeShapeType="1"/>
          </p:cNvSpPr>
          <p:nvPr/>
        </p:nvSpPr>
        <p:spPr bwMode="auto">
          <a:xfrm flipV="1">
            <a:off x="1295400" y="2743200"/>
            <a:ext cx="15240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30728" name="Rectangle 8"/>
          <p:cNvSpPr>
            <a:spLocks noChangeArrowheads="1"/>
          </p:cNvSpPr>
          <p:nvPr/>
        </p:nvSpPr>
        <p:spPr bwMode="auto">
          <a:xfrm>
            <a:off x="2743200" y="2514600"/>
            <a:ext cx="22098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30729" name="Line 9"/>
          <p:cNvSpPr>
            <a:spLocks noChangeShapeType="1"/>
          </p:cNvSpPr>
          <p:nvPr/>
        </p:nvSpPr>
        <p:spPr bwMode="auto">
          <a:xfrm flipV="1">
            <a:off x="3505200" y="2743200"/>
            <a:ext cx="7620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30730" name="Text Box 10"/>
          <p:cNvSpPr txBox="1">
            <a:spLocks noChangeArrowheads="1"/>
          </p:cNvSpPr>
          <p:nvPr/>
        </p:nvSpPr>
        <p:spPr bwMode="auto">
          <a:xfrm>
            <a:off x="2590800" y="3733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400">
                <a:solidFill>
                  <a:srgbClr val="FF0000"/>
                </a:solidFill>
              </a:rPr>
              <a:t>D. Fuente de unicast</a:t>
            </a:r>
          </a:p>
        </p:txBody>
      </p:sp>
      <p:sp>
        <p:nvSpPr>
          <p:cNvPr id="30731" name="Rectangle 11"/>
          <p:cNvSpPr>
            <a:spLocks noChangeArrowheads="1"/>
          </p:cNvSpPr>
          <p:nvPr/>
        </p:nvSpPr>
        <p:spPr bwMode="auto">
          <a:xfrm>
            <a:off x="4953000" y="2514600"/>
            <a:ext cx="6858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30732" name="Line 12"/>
          <p:cNvSpPr>
            <a:spLocks noChangeShapeType="1"/>
          </p:cNvSpPr>
          <p:nvPr/>
        </p:nvSpPr>
        <p:spPr bwMode="auto">
          <a:xfrm flipV="1">
            <a:off x="5257800" y="2743200"/>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30733" name="Text Box 13"/>
          <p:cNvSpPr txBox="1">
            <a:spLocks noChangeArrowheads="1"/>
          </p:cNvSpPr>
          <p:nvPr/>
        </p:nvSpPr>
        <p:spPr bwMode="auto">
          <a:xfrm>
            <a:off x="4800600" y="3733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400">
                <a:solidFill>
                  <a:srgbClr val="FF0000"/>
                </a:solidFill>
              </a:rPr>
              <a:t>Ethertype</a:t>
            </a:r>
          </a:p>
        </p:txBody>
      </p:sp>
      <p:sp>
        <p:nvSpPr>
          <p:cNvPr id="30734" name="Rectangle 14"/>
          <p:cNvSpPr>
            <a:spLocks noChangeArrowheads="1"/>
          </p:cNvSpPr>
          <p:nvPr/>
        </p:nvSpPr>
        <p:spPr bwMode="auto">
          <a:xfrm>
            <a:off x="685800" y="4572000"/>
            <a:ext cx="20574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30735" name="Rectangle 15"/>
          <p:cNvSpPr>
            <a:spLocks noChangeArrowheads="1"/>
          </p:cNvSpPr>
          <p:nvPr/>
        </p:nvSpPr>
        <p:spPr bwMode="auto">
          <a:xfrm>
            <a:off x="2743200" y="4572000"/>
            <a:ext cx="22098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30736" name="Rectangle 16"/>
          <p:cNvSpPr>
            <a:spLocks noChangeArrowheads="1"/>
          </p:cNvSpPr>
          <p:nvPr/>
        </p:nvSpPr>
        <p:spPr bwMode="auto">
          <a:xfrm>
            <a:off x="4953000" y="4572000"/>
            <a:ext cx="6858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30737" name="Text Box 17"/>
          <p:cNvSpPr txBox="1">
            <a:spLocks noChangeArrowheads="1"/>
          </p:cNvSpPr>
          <p:nvPr/>
        </p:nvSpPr>
        <p:spPr bwMode="auto">
          <a:xfrm>
            <a:off x="609600" y="6019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400">
                <a:solidFill>
                  <a:srgbClr val="FF0000"/>
                </a:solidFill>
              </a:rPr>
              <a:t>D. Destino de unicast</a:t>
            </a:r>
          </a:p>
        </p:txBody>
      </p:sp>
      <p:sp>
        <p:nvSpPr>
          <p:cNvPr id="30738" name="Line 18"/>
          <p:cNvSpPr>
            <a:spLocks noChangeShapeType="1"/>
          </p:cNvSpPr>
          <p:nvPr/>
        </p:nvSpPr>
        <p:spPr bwMode="auto">
          <a:xfrm flipV="1">
            <a:off x="1752600" y="4800600"/>
            <a:ext cx="0" cy="1219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30739" name="Line 19"/>
          <p:cNvSpPr>
            <a:spLocks noChangeShapeType="1"/>
          </p:cNvSpPr>
          <p:nvPr/>
        </p:nvSpPr>
        <p:spPr bwMode="auto">
          <a:xfrm flipH="1" flipV="1">
            <a:off x="3886200" y="4800600"/>
            <a:ext cx="0" cy="1219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30740" name="Text Box 20"/>
          <p:cNvSpPr txBox="1">
            <a:spLocks noChangeArrowheads="1"/>
          </p:cNvSpPr>
          <p:nvPr/>
        </p:nvSpPr>
        <p:spPr bwMode="auto">
          <a:xfrm>
            <a:off x="2895600" y="6019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400">
                <a:solidFill>
                  <a:srgbClr val="FF0000"/>
                </a:solidFill>
              </a:rPr>
              <a:t>D. Fuente de unicast</a:t>
            </a:r>
          </a:p>
        </p:txBody>
      </p:sp>
      <p:sp>
        <p:nvSpPr>
          <p:cNvPr id="30741" name="Line 21"/>
          <p:cNvSpPr>
            <a:spLocks noChangeShapeType="1"/>
          </p:cNvSpPr>
          <p:nvPr/>
        </p:nvSpPr>
        <p:spPr bwMode="auto">
          <a:xfrm flipH="1" flipV="1">
            <a:off x="5257800" y="4800600"/>
            <a:ext cx="76200" cy="1219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30742" name="Text Box 22"/>
          <p:cNvSpPr txBox="1">
            <a:spLocks noChangeArrowheads="1"/>
          </p:cNvSpPr>
          <p:nvPr/>
        </p:nvSpPr>
        <p:spPr bwMode="auto">
          <a:xfrm>
            <a:off x="4953000" y="6019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400">
                <a:solidFill>
                  <a:srgbClr val="FF0000"/>
                </a:solidFill>
              </a:rPr>
              <a:t>Ethertype</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28</a:t>
            </a:fld>
            <a:endParaRPr lang="en-GB" altLang="es-MX"/>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s-ES" altLang="es-MX" smtClean="0"/>
              <a:t>Según su tecnología</a:t>
            </a:r>
          </a:p>
        </p:txBody>
      </p:sp>
      <p:sp>
        <p:nvSpPr>
          <p:cNvPr id="3174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s-ES" altLang="es-MX" b="1" smtClean="0"/>
              <a:t>Redes punto a punto</a:t>
            </a:r>
          </a:p>
          <a:p>
            <a:pPr lvl="1" eaLnBrk="1" hangingPunct="1">
              <a:lnSpc>
                <a:spcPct val="90000"/>
              </a:lnSpc>
            </a:pPr>
            <a:r>
              <a:rPr lang="es-MX" altLang="es-MX" smtClean="0">
                <a:cs typeface="Times New Roman" charset="0"/>
              </a:rPr>
              <a:t>Consiste en muchos nodos (dispositivos de conectividad) conectados con nodos adyacentes (los nodos adyacentes son nodos próximos entre si). </a:t>
            </a:r>
          </a:p>
          <a:p>
            <a:pPr lvl="1" eaLnBrk="1" hangingPunct="1">
              <a:lnSpc>
                <a:spcPct val="90000"/>
              </a:lnSpc>
            </a:pPr>
            <a:r>
              <a:rPr lang="es-MX" altLang="es-MX" smtClean="0">
                <a:cs typeface="Times New Roman" charset="0"/>
              </a:rPr>
              <a:t>Si un nodo necesita comunicarse con un nodo no adyacente, lo hace de manera indirecta a través de otros nodos adyacentes.</a:t>
            </a:r>
            <a:r>
              <a:rPr lang="es-ES" altLang="es-MX" smtClean="0"/>
              <a:t>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29</a:t>
            </a:fld>
            <a:endParaRPr lang="en-GB" altLang="es-MX"/>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MX" altLang="es-MX" smtClean="0"/>
              <a:t>Modelo simple de comunicación</a:t>
            </a:r>
          </a:p>
        </p:txBody>
      </p:sp>
      <p:pic>
        <p:nvPicPr>
          <p:cNvPr id="5123" name="Picture 5"/>
          <p:cNvPicPr>
            <a:picLocks noChangeAspect="1" noChangeArrowheads="1"/>
          </p:cNvPicPr>
          <p:nvPr/>
        </p:nvPicPr>
        <p:blipFill>
          <a:blip r:embed="rId2">
            <a:extLst>
              <a:ext uri="{28A0092B-C50C-407E-A947-70E740481C1C}">
                <a14:useLocalDpi xmlns:a14="http://schemas.microsoft.com/office/drawing/2010/main" val="0"/>
              </a:ext>
            </a:extLst>
          </a:blip>
          <a:srcRect b="13564"/>
          <a:stretch>
            <a:fillRect/>
          </a:stretch>
        </p:blipFill>
        <p:spPr bwMode="auto">
          <a:xfrm>
            <a:off x="152400" y="1427163"/>
            <a:ext cx="8686800" cy="543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a:t>
            </a:fld>
            <a:endParaRPr lang="en-GB" altLang="es-MX"/>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ES" altLang="es-MX" smtClean="0"/>
              <a:t>Según su tecnología</a:t>
            </a:r>
          </a:p>
        </p:txBody>
      </p:sp>
      <p:sp>
        <p:nvSpPr>
          <p:cNvPr id="32771"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MX" altLang="es-MX" sz="3200" smtClean="0">
                <a:cs typeface="Times New Roman" charset="0"/>
              </a:rPr>
              <a:t>Véase de esta forma:</a:t>
            </a:r>
          </a:p>
          <a:p>
            <a:pPr lvl="1" eaLnBrk="1" hangingPunct="1"/>
            <a:endParaRPr lang="es-ES" altLang="es-MX" smtClean="0"/>
          </a:p>
          <a:p>
            <a:pPr lvl="2" eaLnBrk="1" hangingPunct="1"/>
            <a:r>
              <a:rPr lang="es-MX" altLang="es-MX" sz="2800" smtClean="0">
                <a:cs typeface="Times New Roman" charset="0"/>
              </a:rPr>
              <a:t>El nodo fuente transmite primero un mensaje al nodo adyacente.</a:t>
            </a:r>
            <a:endParaRPr lang="es-ES" altLang="es-MX" sz="2800" smtClean="0"/>
          </a:p>
          <a:p>
            <a:pPr lvl="2" eaLnBrk="1" hangingPunct="1"/>
            <a:r>
              <a:rPr lang="es-MX" altLang="es-MX" sz="2800" smtClean="0">
                <a:cs typeface="Times New Roman" charset="0"/>
              </a:rPr>
              <a:t>Este mensaje pasa entonces en serie a través de cada nodo intermedio hasta que llega finalmente al nodo de destino.</a:t>
            </a:r>
            <a:endParaRPr lang="es-ES" altLang="es-MX" sz="2800" smtClean="0"/>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30</a:t>
            </a:fld>
            <a:endParaRPr lang="en-GB" altLang="es-MX"/>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altLang="es-MX" smtClean="0"/>
              <a:t>Según su tecnología</a:t>
            </a:r>
          </a:p>
        </p:txBody>
      </p:sp>
      <p:sp>
        <p:nvSpPr>
          <p:cNvPr id="33795" name="Rectangle 3" descr="Rectangle: Click to edit Master text styles&#10;Second level&#10;Third level&#10;Fourth level&#10;Fifth level"/>
          <p:cNvSpPr>
            <a:spLocks noGrp="1" noChangeArrowheads="1"/>
          </p:cNvSpPr>
          <p:nvPr>
            <p:ph type="body" idx="1"/>
          </p:nvPr>
        </p:nvSpPr>
        <p:spPr>
          <a:xfrm>
            <a:off x="838200" y="1905000"/>
            <a:ext cx="7772400" cy="4953000"/>
          </a:xfrm>
        </p:spPr>
        <p:txBody>
          <a:bodyPr/>
          <a:lstStyle/>
          <a:p>
            <a:pPr lvl="1" eaLnBrk="1" hangingPunct="1"/>
            <a:r>
              <a:rPr lang="es-ES" altLang="es-MX" smtClean="0"/>
              <a:t>Ejemplo:</a:t>
            </a:r>
          </a:p>
          <a:p>
            <a:pPr lvl="2" eaLnBrk="1" hangingPunct="1"/>
            <a:r>
              <a:rPr lang="es-MX" altLang="es-MX" b="1" i="1" smtClean="0">
                <a:cs typeface="Times New Roman" charset="0"/>
              </a:rPr>
              <a:t>Suponga que una estudiante, Ana, quiere decir a su novio, José, quien esta sentado tres filas atrás de ella, que la espere al final de la clase. Para pasar este mensaje Ana se dirige a Susana y le dice “dile a José que me espere al final de la clase”. Susana se dirige a la persona próxima detrás de ella y le dice “dile a José que espere a Ana al finalizar la clase”. Este mensaje continua pasando de persona en persona hasta que llega a José.</a:t>
            </a:r>
            <a:r>
              <a:rPr lang="es-ES" altLang="es-MX" smtClean="0"/>
              <a:t>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31</a:t>
            </a:fld>
            <a:endParaRPr lang="en-GB" altLang="es-MX"/>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ES" altLang="es-MX" smtClean="0"/>
              <a:t>Según su tecnología</a:t>
            </a:r>
          </a:p>
        </p:txBody>
      </p:sp>
      <p:sp>
        <p:nvSpPr>
          <p:cNvPr id="34819" name="Rectangle 3" descr="Rectangle: Click to edit Master text styles&#10;Second level&#10;Third level&#10;Fourth level&#10;Fifth level"/>
          <p:cNvSpPr>
            <a:spLocks noGrp="1" noChangeArrowheads="1"/>
          </p:cNvSpPr>
          <p:nvPr>
            <p:ph type="body" idx="1"/>
          </p:nvPr>
        </p:nvSpPr>
        <p:spPr>
          <a:xfrm>
            <a:off x="755650" y="1700213"/>
            <a:ext cx="7772400" cy="2286000"/>
          </a:xfrm>
        </p:spPr>
        <p:txBody>
          <a:bodyPr/>
          <a:lstStyle/>
          <a:p>
            <a:pPr lvl="1" eaLnBrk="1" hangingPunct="1"/>
            <a:r>
              <a:rPr lang="es-MX" altLang="es-MX" smtClean="0">
                <a:cs typeface="Times New Roman" charset="0"/>
              </a:rPr>
              <a:t>Como podemos ver, para que la terminal X envié un mensaje al servidor Y, necesita enviárselo al nodo A, éste a su vez al nodo B,D o E y estos a su ves a los nodos siguientes hasta llegar al destino.</a:t>
            </a:r>
            <a:r>
              <a:rPr lang="es-ES" altLang="es-MX" smtClean="0"/>
              <a:t> </a:t>
            </a:r>
          </a:p>
        </p:txBody>
      </p:sp>
      <p:sp>
        <p:nvSpPr>
          <p:cNvPr id="34820" name="Rectangle 5"/>
          <p:cNvSpPr>
            <a:spLocks noChangeArrowheads="1"/>
          </p:cNvSpPr>
          <p:nvPr/>
        </p:nvSpPr>
        <p:spPr bwMode="auto">
          <a:xfrm>
            <a:off x="3624263" y="284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pic>
        <p:nvPicPr>
          <p:cNvPr id="34821" name="Picture 7" descr="E:\Trabajo 2009\ESCOM\Materias\Redes de Computadoras II\Temp\Red punto a pun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16" y="3429000"/>
            <a:ext cx="88773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8"/>
          <p:cNvSpPr>
            <a:spLocks noChangeArrowheads="1"/>
          </p:cNvSpPr>
          <p:nvPr/>
        </p:nvSpPr>
        <p:spPr bwMode="auto">
          <a:xfrm>
            <a:off x="4716016" y="6172200"/>
            <a:ext cx="3124200" cy="5270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sz="1400" dirty="0">
                <a:cs typeface="Times New Roman" charset="0"/>
              </a:rPr>
              <a:t>Las redes punto a punto emplean las topologías de árbol, bucle y estrella.</a:t>
            </a:r>
            <a:r>
              <a:rPr lang="es-ES" altLang="es-MX" sz="1400" dirty="0"/>
              <a:t>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32</a:t>
            </a:fld>
            <a:endParaRPr lang="en-GB" altLang="es-MX"/>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s-ES" altLang="es-MX" smtClean="0"/>
              <a:t>Según su tecnología</a:t>
            </a:r>
          </a:p>
        </p:txBody>
      </p:sp>
      <p:sp>
        <p:nvSpPr>
          <p:cNvPr id="3584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s-ES" altLang="es-MX" b="1" smtClean="0"/>
              <a:t>Redes Conmutadas</a:t>
            </a:r>
          </a:p>
          <a:p>
            <a:pPr lvl="1" eaLnBrk="1" hangingPunct="1"/>
            <a:r>
              <a:rPr lang="es-MX" altLang="es-MX" smtClean="0">
                <a:cs typeface="Times New Roman" charset="0"/>
              </a:rPr>
              <a:t>Las redes conmutadas se clasifican particularmente en dos tipos: </a:t>
            </a:r>
          </a:p>
          <a:p>
            <a:pPr lvl="2" eaLnBrk="1" hangingPunct="1"/>
            <a:r>
              <a:rPr lang="es-MX" altLang="es-MX" smtClean="0">
                <a:cs typeface="Times New Roman" charset="0"/>
              </a:rPr>
              <a:t>conmutación de circuitos y </a:t>
            </a:r>
          </a:p>
          <a:p>
            <a:pPr lvl="2" eaLnBrk="1" hangingPunct="1"/>
            <a:r>
              <a:rPr lang="es-MX" altLang="es-MX" smtClean="0">
                <a:cs typeface="Times New Roman" charset="0"/>
              </a:rPr>
              <a:t>conmutación de paquetes.</a:t>
            </a:r>
          </a:p>
          <a:p>
            <a:pPr lvl="1" eaLnBrk="1" hangingPunct="1"/>
            <a:r>
              <a:rPr lang="es-MX" altLang="es-MX" smtClean="0">
                <a:cs typeface="Times New Roman" charset="0"/>
              </a:rPr>
              <a:t>Las redes conmutadas utilizan una topología total o parcialmente enmallada.</a:t>
            </a:r>
            <a:r>
              <a:rPr lang="es-ES" altLang="es-MX" smtClean="0">
                <a:cs typeface="Times New Roman" charset="0"/>
              </a:rPr>
              <a:t>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33</a:t>
            </a:fld>
            <a:endParaRPr lang="en-GB" altLang="es-MX"/>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ES" altLang="es-MX" smtClean="0"/>
              <a:t>Según su tecnología</a:t>
            </a:r>
          </a:p>
        </p:txBody>
      </p:sp>
      <p:sp>
        <p:nvSpPr>
          <p:cNvPr id="36867"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lnSpc>
                <a:spcPct val="90000"/>
              </a:lnSpc>
            </a:pPr>
            <a:r>
              <a:rPr lang="es-MX" altLang="es-MX" b="1" i="1" smtClean="0">
                <a:cs typeface="Times New Roman" charset="0"/>
              </a:rPr>
              <a:t>Conmutación de circuitos</a:t>
            </a:r>
            <a:endParaRPr lang="es-ES" altLang="es-MX" b="1" smtClean="0"/>
          </a:p>
          <a:p>
            <a:pPr lvl="2" eaLnBrk="1" hangingPunct="1">
              <a:lnSpc>
                <a:spcPct val="90000"/>
              </a:lnSpc>
            </a:pPr>
            <a:r>
              <a:rPr lang="es-MX" altLang="es-MX" smtClean="0">
                <a:cs typeface="Times New Roman" charset="0"/>
              </a:rPr>
              <a:t>En una red de conmutación de circuitos o circuitos conmutados </a:t>
            </a:r>
            <a:r>
              <a:rPr lang="es-MX" altLang="es-MX" b="1" smtClean="0">
                <a:cs typeface="Times New Roman" charset="0"/>
              </a:rPr>
              <a:t>se establece primero un circuito físico</a:t>
            </a:r>
            <a:r>
              <a:rPr lang="es-MX" altLang="es-MX" smtClean="0">
                <a:cs typeface="Times New Roman" charset="0"/>
              </a:rPr>
              <a:t>, dedicada entre los nodos fuente y destino antes de que cualquier transmisión de datos tenga lugar. </a:t>
            </a:r>
          </a:p>
          <a:p>
            <a:pPr lvl="2" eaLnBrk="1" hangingPunct="1">
              <a:lnSpc>
                <a:spcPct val="90000"/>
              </a:lnSpc>
            </a:pPr>
            <a:r>
              <a:rPr lang="es-MX" altLang="es-MX" b="1" smtClean="0">
                <a:cs typeface="Times New Roman" charset="0"/>
              </a:rPr>
              <a:t>Este circuito permanecerá en posición durante una transmisión</a:t>
            </a:r>
            <a:r>
              <a:rPr lang="es-MX" altLang="es-MX" smtClean="0">
                <a:cs typeface="Times New Roman" charset="0"/>
              </a:rPr>
              <a:t>. </a:t>
            </a:r>
          </a:p>
          <a:p>
            <a:pPr lvl="2" eaLnBrk="1" hangingPunct="1">
              <a:lnSpc>
                <a:spcPct val="90000"/>
              </a:lnSpc>
            </a:pPr>
            <a:r>
              <a:rPr lang="es-MX" altLang="es-MX" b="1" smtClean="0">
                <a:cs typeface="Times New Roman" charset="0"/>
              </a:rPr>
              <a:t>Cuando termina la transmisión, este circuito dedicado es entonces liberado</a:t>
            </a:r>
            <a:r>
              <a:rPr lang="es-MX" altLang="es-MX" smtClean="0">
                <a:cs typeface="Times New Roman" charset="0"/>
              </a:rPr>
              <a:t> y queda disponible para otra transmisión.</a:t>
            </a:r>
            <a:r>
              <a:rPr lang="es-ES" altLang="es-MX" smtClean="0"/>
              <a:t>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34</a:t>
            </a:fld>
            <a:endParaRPr lang="en-GB" altLang="es-MX"/>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s-ES" altLang="es-MX" smtClean="0"/>
              <a:t>Según su tecnología</a:t>
            </a:r>
          </a:p>
        </p:txBody>
      </p:sp>
      <p:sp>
        <p:nvSpPr>
          <p:cNvPr id="37891" name="Rectangle 3" descr="Rectangle: Click to edit Master text styles&#10;Second level&#10;Third level&#10;Fourth level&#10;Fifth level"/>
          <p:cNvSpPr>
            <a:spLocks noGrp="1" noChangeArrowheads="1"/>
          </p:cNvSpPr>
          <p:nvPr>
            <p:ph type="body" idx="1"/>
          </p:nvPr>
        </p:nvSpPr>
        <p:spPr/>
        <p:txBody>
          <a:bodyPr/>
          <a:lstStyle/>
          <a:p>
            <a:pPr lvl="2" eaLnBrk="1" hangingPunct="1"/>
            <a:r>
              <a:rPr lang="es-MX" altLang="es-MX" smtClean="0">
                <a:cs typeface="Times New Roman" charset="0"/>
              </a:rPr>
              <a:t>El sistema de teléfono publico es un ejemplo de una red de circuito conmutado. </a:t>
            </a:r>
          </a:p>
          <a:p>
            <a:pPr lvl="2" eaLnBrk="1" hangingPunct="1"/>
            <a:r>
              <a:rPr lang="es-MX" altLang="es-MX" smtClean="0">
                <a:cs typeface="Times New Roman" charset="0"/>
              </a:rPr>
              <a:t>Cuando hacemos una llamada telefónica se establece una trayectoria de comunicación física directa entre nuestro aparato telefónico y el receptor. </a:t>
            </a:r>
          </a:p>
          <a:p>
            <a:pPr lvl="2" eaLnBrk="1" hangingPunct="1"/>
            <a:r>
              <a:rPr lang="es-MX" altLang="es-MX" smtClean="0">
                <a:cs typeface="Times New Roman" charset="0"/>
              </a:rPr>
              <a:t>Esta trayectoria es una conexión punto a punto que interconecta los conmutadores de la compañía de teléfonos, que están localizados por toda la red telefónica.</a:t>
            </a:r>
            <a:r>
              <a:rPr lang="es-ES" altLang="es-MX" smtClean="0"/>
              <a:t>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35</a:t>
            </a:fld>
            <a:endParaRPr lang="en-GB" altLang="es-MX"/>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ES" altLang="es-MX" smtClean="0"/>
              <a:t>Según su tecnología</a:t>
            </a:r>
          </a:p>
        </p:txBody>
      </p:sp>
      <p:sp>
        <p:nvSpPr>
          <p:cNvPr id="38915" name="Rectangle 3" descr="Rectangle: Click to edit Master text styles&#10;Second level&#10;Third level&#10;Fourth level&#10;Fifth level"/>
          <p:cNvSpPr>
            <a:spLocks noGrp="1" noChangeArrowheads="1"/>
          </p:cNvSpPr>
          <p:nvPr>
            <p:ph type="body" idx="1"/>
          </p:nvPr>
        </p:nvSpPr>
        <p:spPr/>
        <p:txBody>
          <a:bodyPr/>
          <a:lstStyle/>
          <a:p>
            <a:pPr lvl="2" algn="just" eaLnBrk="1" hangingPunct="1"/>
            <a:r>
              <a:rPr lang="es-MX" altLang="es-MX" smtClean="0">
                <a:cs typeface="Times New Roman" charset="0"/>
              </a:rPr>
              <a:t>Una vez establecido, el circuito se dedica exclusivamente a la transmisión en curso. </a:t>
            </a:r>
          </a:p>
          <a:p>
            <a:pPr lvl="2" algn="just" eaLnBrk="1" hangingPunct="1"/>
            <a:r>
              <a:rPr lang="es-MX" altLang="es-MX" smtClean="0">
                <a:cs typeface="Times New Roman" charset="0"/>
              </a:rPr>
              <a:t>Así entonces, el circuito conmutado promueve la participación de enlaces ya que se pueden usar los mismos circuitos para diferentes transmisiones, aunque no al mismo tiempo.</a:t>
            </a:r>
            <a:endParaRPr lang="es-ES" altLang="es-MX" smtClean="0"/>
          </a:p>
        </p:txBody>
      </p:sp>
      <p:pic>
        <p:nvPicPr>
          <p:cNvPr id="38916" name="Picture 4" descr="Red de conmutacion de circui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24" y="3573016"/>
            <a:ext cx="72390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36</a:t>
            </a:fld>
            <a:endParaRPr lang="en-GB" altLang="es-MX"/>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s-ES" altLang="es-MX" smtClean="0"/>
              <a:t>Según su tecnología</a:t>
            </a:r>
          </a:p>
        </p:txBody>
      </p:sp>
      <p:sp>
        <p:nvSpPr>
          <p:cNvPr id="39939" name="Rectangle 3" descr="Rectangle: Click to edit Master text styles&#10;Second level&#10;Third level&#10;Fourth level&#10;Fifth level"/>
          <p:cNvSpPr>
            <a:spLocks noGrp="1" noChangeArrowheads="1"/>
          </p:cNvSpPr>
          <p:nvPr>
            <p:ph type="body" idx="1"/>
          </p:nvPr>
        </p:nvSpPr>
        <p:spPr>
          <a:xfrm>
            <a:off x="838200" y="1676400"/>
            <a:ext cx="7772400" cy="4876800"/>
          </a:xfrm>
        </p:spPr>
        <p:txBody>
          <a:bodyPr/>
          <a:lstStyle/>
          <a:p>
            <a:pPr lvl="1" eaLnBrk="1" hangingPunct="1"/>
            <a:r>
              <a:rPr lang="es-MX" altLang="es-MX" b="1" i="1" smtClean="0">
                <a:cs typeface="Times New Roman" charset="0"/>
              </a:rPr>
              <a:t>Conmutación de paquetes</a:t>
            </a:r>
            <a:endParaRPr lang="es-ES" altLang="es-MX" b="1" smtClean="0"/>
          </a:p>
          <a:p>
            <a:pPr lvl="2" eaLnBrk="1" hangingPunct="1"/>
            <a:r>
              <a:rPr lang="es-MX" altLang="es-MX" smtClean="0">
                <a:cs typeface="Times New Roman" charset="0"/>
              </a:rPr>
              <a:t>En las redes de conmutación de paquetes, </a:t>
            </a:r>
            <a:r>
              <a:rPr lang="es-MX" altLang="es-MX" b="1" smtClean="0">
                <a:cs typeface="Times New Roman" charset="0"/>
              </a:rPr>
              <a:t>los mensajes son primero subdivididos en unidades menores llamadas paquetes</a:t>
            </a:r>
            <a:r>
              <a:rPr lang="es-MX" altLang="es-MX" smtClean="0">
                <a:cs typeface="Times New Roman" charset="0"/>
              </a:rPr>
              <a:t>, los cuales son enviados al nodo destino uno a la vez por medio de conmutadores intermedios. </a:t>
            </a:r>
          </a:p>
          <a:p>
            <a:pPr lvl="2" eaLnBrk="1" hangingPunct="1"/>
            <a:r>
              <a:rPr lang="es-MX" altLang="es-MX" b="1" smtClean="0">
                <a:cs typeface="Times New Roman" charset="0"/>
              </a:rPr>
              <a:t>Cada paquete lleva la dirección del nodo destino</a:t>
            </a:r>
            <a:r>
              <a:rPr lang="es-MX" altLang="es-MX" smtClean="0">
                <a:cs typeface="Times New Roman" charset="0"/>
              </a:rPr>
              <a:t>. Cuando un paquete llega a un conmutador intermedio, </a:t>
            </a:r>
            <a:r>
              <a:rPr lang="es-MX" altLang="es-MX" b="1" smtClean="0">
                <a:cs typeface="Times New Roman" charset="0"/>
              </a:rPr>
              <a:t>el conmutador examina la dirección destino del paquete para determinar el siguiente nodo</a:t>
            </a:r>
            <a:r>
              <a:rPr lang="es-MX" altLang="es-MX" smtClean="0">
                <a:cs typeface="Times New Roman" charset="0"/>
              </a:rPr>
              <a:t> al cual enviara el paquete.</a:t>
            </a:r>
            <a:r>
              <a:rPr lang="es-ES" altLang="es-MX" smtClean="0"/>
              <a:t> </a:t>
            </a:r>
          </a:p>
        </p:txBody>
      </p:sp>
      <p:sp>
        <p:nvSpPr>
          <p:cNvPr id="39940" name="Rectangle 5"/>
          <p:cNvSpPr>
            <a:spLocks noChangeArrowheads="1"/>
          </p:cNvSpPr>
          <p:nvPr/>
        </p:nvSpPr>
        <p:spPr bwMode="auto">
          <a:xfrm>
            <a:off x="2686050" y="2738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37</a:t>
            </a:fld>
            <a:endParaRPr lang="en-GB" altLang="es-MX"/>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ES" altLang="es-MX" smtClean="0"/>
              <a:t>Según su tecnología</a:t>
            </a:r>
          </a:p>
        </p:txBody>
      </p:sp>
      <p:sp>
        <p:nvSpPr>
          <p:cNvPr id="40963" name="Rectangle 3" descr="Rectangle: Click to edit Master text styles&#10;Second level&#10;Third level&#10;Fourth level&#10;Fifth level"/>
          <p:cNvSpPr>
            <a:spLocks noGrp="1" noChangeArrowheads="1"/>
          </p:cNvSpPr>
          <p:nvPr>
            <p:ph type="body" idx="1"/>
          </p:nvPr>
        </p:nvSpPr>
        <p:spPr>
          <a:xfrm>
            <a:off x="609600" y="1905000"/>
            <a:ext cx="8153400" cy="4114800"/>
          </a:xfrm>
        </p:spPr>
        <p:txBody>
          <a:bodyPr/>
          <a:lstStyle/>
          <a:p>
            <a:pPr lvl="2" eaLnBrk="1" hangingPunct="1">
              <a:lnSpc>
                <a:spcPct val="90000"/>
              </a:lnSpc>
            </a:pPr>
            <a:r>
              <a:rPr lang="es-MX" altLang="es-MX" smtClean="0">
                <a:cs typeface="Times New Roman" charset="0"/>
              </a:rPr>
              <a:t>Las redes de conmutación de paquetes también promueven la participación de enlaces usando </a:t>
            </a:r>
            <a:r>
              <a:rPr lang="es-MX" altLang="es-MX" b="1" i="1" smtClean="0">
                <a:cs typeface="Times New Roman" charset="0"/>
              </a:rPr>
              <a:t>circuitos virtuales</a:t>
            </a:r>
            <a:r>
              <a:rPr lang="es-MX" altLang="es-MX" smtClean="0">
                <a:cs typeface="Times New Roman" charset="0"/>
              </a:rPr>
              <a:t> o un esquema de </a:t>
            </a:r>
            <a:r>
              <a:rPr lang="es-MX" altLang="es-MX" b="1" i="1" smtClean="0">
                <a:cs typeface="Times New Roman" charset="0"/>
              </a:rPr>
              <a:t>transporte de datagramas</a:t>
            </a:r>
            <a:r>
              <a:rPr lang="es-MX" altLang="es-MX" smtClean="0">
                <a:cs typeface="Times New Roman" charset="0"/>
              </a:rPr>
              <a:t>.</a:t>
            </a:r>
          </a:p>
          <a:p>
            <a:pPr lvl="2" eaLnBrk="1" hangingPunct="1">
              <a:lnSpc>
                <a:spcPct val="90000"/>
              </a:lnSpc>
            </a:pPr>
            <a:endParaRPr lang="es-ES" altLang="es-MX" smtClean="0"/>
          </a:p>
          <a:p>
            <a:pPr lvl="1" eaLnBrk="1" hangingPunct="1">
              <a:lnSpc>
                <a:spcPct val="90000"/>
              </a:lnSpc>
            </a:pPr>
            <a:r>
              <a:rPr lang="es-MX" altLang="es-MX" b="1" i="1" smtClean="0">
                <a:cs typeface="Times New Roman" charset="0"/>
              </a:rPr>
              <a:t>Circuito virtual</a:t>
            </a:r>
            <a:r>
              <a:rPr lang="es-MX" altLang="es-MX" b="1" smtClean="0">
                <a:cs typeface="Times New Roman" charset="0"/>
              </a:rPr>
              <a:t> </a:t>
            </a:r>
            <a:r>
              <a:rPr lang="es-MX" altLang="es-MX" b="1" i="1" smtClean="0">
                <a:cs typeface="Times New Roman" charset="0"/>
              </a:rPr>
              <a:t>de paquetes conmutados</a:t>
            </a:r>
            <a:r>
              <a:rPr lang="es-ES" altLang="es-MX" smtClean="0"/>
              <a:t> </a:t>
            </a:r>
          </a:p>
          <a:p>
            <a:pPr lvl="2" eaLnBrk="1" hangingPunct="1">
              <a:lnSpc>
                <a:spcPct val="90000"/>
              </a:lnSpc>
            </a:pPr>
            <a:r>
              <a:rPr lang="es-MX" altLang="es-MX" smtClean="0">
                <a:cs typeface="Times New Roman" charset="0"/>
              </a:rPr>
              <a:t>En vez de usar un circuito físico dedicado para cada comunicación nodo a nodo, </a:t>
            </a:r>
            <a:r>
              <a:rPr lang="es-MX" altLang="es-MX" b="1" smtClean="0">
                <a:cs typeface="Times New Roman" charset="0"/>
              </a:rPr>
              <a:t>los nodos comparten un canal de comunicaciones</a:t>
            </a:r>
            <a:r>
              <a:rPr lang="es-MX" altLang="es-MX" smtClean="0">
                <a:cs typeface="Times New Roman" charset="0"/>
              </a:rPr>
              <a:t> por medio de un </a:t>
            </a:r>
            <a:r>
              <a:rPr lang="es-MX" altLang="es-MX" i="1" smtClean="0">
                <a:cs typeface="Times New Roman" charset="0"/>
              </a:rPr>
              <a:t>circuito virtual</a:t>
            </a:r>
            <a:r>
              <a:rPr lang="es-ES" altLang="es-MX" smtClean="0"/>
              <a:t> .</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38</a:t>
            </a:fld>
            <a:endParaRPr lang="en-GB" altLang="es-MX"/>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ES" altLang="es-MX" smtClean="0"/>
              <a:t>Según su tecnología</a:t>
            </a:r>
          </a:p>
        </p:txBody>
      </p:sp>
      <p:sp>
        <p:nvSpPr>
          <p:cNvPr id="41987" name="Rectangle 3" descr="Rectangle: Click to edit Master text styles&#10;Second level&#10;Third level&#10;Fourth level&#10;Fifth level"/>
          <p:cNvSpPr>
            <a:spLocks noGrp="1" noChangeArrowheads="1"/>
          </p:cNvSpPr>
          <p:nvPr>
            <p:ph type="body" idx="1"/>
          </p:nvPr>
        </p:nvSpPr>
        <p:spPr/>
        <p:txBody>
          <a:bodyPr/>
          <a:lstStyle/>
          <a:p>
            <a:pPr lvl="2" eaLnBrk="1" hangingPunct="1"/>
            <a:r>
              <a:rPr lang="es-MX" altLang="es-MX" smtClean="0">
                <a:cs typeface="Times New Roman" charset="0"/>
              </a:rPr>
              <a:t>Un circuito virtual </a:t>
            </a:r>
            <a:r>
              <a:rPr lang="es-MX" altLang="es-MX" b="1" smtClean="0">
                <a:cs typeface="Times New Roman" charset="0"/>
              </a:rPr>
              <a:t>es una trayectoria lógica de comunicación en vez de una física</a:t>
            </a:r>
            <a:r>
              <a:rPr lang="es-MX" altLang="es-MX" smtClean="0">
                <a:cs typeface="Times New Roman" charset="0"/>
              </a:rPr>
              <a:t>; esto es, se trata de una conexión lógica no dedicada a través de un medio compartido. </a:t>
            </a:r>
          </a:p>
          <a:p>
            <a:pPr lvl="2" eaLnBrk="1" hangingPunct="1"/>
            <a:r>
              <a:rPr lang="es-MX" altLang="es-MX" smtClean="0">
                <a:cs typeface="Times New Roman" charset="0"/>
              </a:rPr>
              <a:t>En este mecanismo de transporte, </a:t>
            </a:r>
            <a:r>
              <a:rPr lang="es-MX" altLang="es-MX" b="1" smtClean="0">
                <a:cs typeface="Times New Roman" charset="0"/>
              </a:rPr>
              <a:t>los paquetes individuales siguen la misma trayectoria de comunicación como si estuvieran viajando a lo largo de un circuito dedicado</a:t>
            </a:r>
            <a:r>
              <a:rPr lang="es-MX" altLang="es-MX" smtClean="0">
                <a:cs typeface="Times New Roman" charset="0"/>
              </a:rPr>
              <a:t>. </a:t>
            </a:r>
            <a:endParaRPr lang="es-ES" altLang="es-MX" smtClean="0">
              <a:cs typeface="Times New Roman" charset="0"/>
            </a:endParaRP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39</a:t>
            </a:fld>
            <a:endParaRPr lang="en-GB" altLang="es-MX"/>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MX" altLang="es-MX" smtClean="0"/>
              <a:t>Modelo de comunicación</a:t>
            </a:r>
          </a:p>
        </p:txBody>
      </p:sp>
      <p:sp>
        <p:nvSpPr>
          <p:cNvPr id="6147" name="Rectangle 3"/>
          <p:cNvSpPr>
            <a:spLocks noGrp="1" noChangeArrowheads="1"/>
          </p:cNvSpPr>
          <p:nvPr>
            <p:ph type="body" idx="1"/>
          </p:nvPr>
        </p:nvSpPr>
        <p:spPr/>
        <p:txBody>
          <a:bodyPr/>
          <a:lstStyle/>
          <a:p>
            <a:pPr>
              <a:lnSpc>
                <a:spcPct val="90000"/>
              </a:lnSpc>
            </a:pPr>
            <a:r>
              <a:rPr lang="es-MX" altLang="es-MX" smtClean="0"/>
              <a:t>Fuente</a:t>
            </a:r>
          </a:p>
          <a:p>
            <a:pPr lvl="1">
              <a:lnSpc>
                <a:spcPct val="90000"/>
              </a:lnSpc>
            </a:pPr>
            <a:r>
              <a:rPr lang="es-MX" altLang="es-MX" smtClean="0"/>
              <a:t>Genera los datos a transmitir</a:t>
            </a:r>
          </a:p>
          <a:p>
            <a:pPr>
              <a:lnSpc>
                <a:spcPct val="90000"/>
              </a:lnSpc>
            </a:pPr>
            <a:r>
              <a:rPr lang="es-MX" altLang="es-MX" smtClean="0"/>
              <a:t>Transmisor</a:t>
            </a:r>
          </a:p>
          <a:p>
            <a:pPr lvl="1">
              <a:lnSpc>
                <a:spcPct val="90000"/>
              </a:lnSpc>
            </a:pPr>
            <a:r>
              <a:rPr lang="es-MX" altLang="es-MX" smtClean="0"/>
              <a:t>Convierte los datos en señales transmisibles</a:t>
            </a:r>
          </a:p>
          <a:p>
            <a:pPr>
              <a:lnSpc>
                <a:spcPct val="90000"/>
              </a:lnSpc>
            </a:pPr>
            <a:r>
              <a:rPr lang="es-MX" altLang="es-MX" smtClean="0"/>
              <a:t>Medio de transmisión</a:t>
            </a:r>
          </a:p>
          <a:p>
            <a:pPr lvl="1">
              <a:lnSpc>
                <a:spcPct val="90000"/>
              </a:lnSpc>
            </a:pPr>
            <a:r>
              <a:rPr lang="es-MX" altLang="es-MX" smtClean="0"/>
              <a:t>Lleva los datos</a:t>
            </a:r>
          </a:p>
          <a:p>
            <a:pPr>
              <a:lnSpc>
                <a:spcPct val="90000"/>
              </a:lnSpc>
            </a:pPr>
            <a:r>
              <a:rPr lang="es-MX" altLang="es-MX" smtClean="0"/>
              <a:t>Receptor</a:t>
            </a:r>
          </a:p>
          <a:p>
            <a:pPr lvl="1">
              <a:lnSpc>
                <a:spcPct val="90000"/>
              </a:lnSpc>
            </a:pPr>
            <a:r>
              <a:rPr lang="es-MX" altLang="es-MX" smtClean="0"/>
              <a:t>Convierte la señal recibida en datos</a:t>
            </a:r>
          </a:p>
          <a:p>
            <a:pPr>
              <a:lnSpc>
                <a:spcPct val="90000"/>
              </a:lnSpc>
            </a:pPr>
            <a:r>
              <a:rPr lang="es-MX" altLang="es-MX" smtClean="0"/>
              <a:t>Destino</a:t>
            </a:r>
          </a:p>
          <a:p>
            <a:pPr lvl="1">
              <a:lnSpc>
                <a:spcPct val="90000"/>
              </a:lnSpc>
            </a:pPr>
            <a:r>
              <a:rPr lang="es-MX" altLang="es-MX" smtClean="0"/>
              <a:t>Toma los datos</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4</a:t>
            </a:fld>
            <a:endParaRPr lang="en-GB" altLang="es-MX"/>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s-ES" altLang="es-MX" smtClean="0"/>
              <a:t>Según su tecnología</a:t>
            </a:r>
          </a:p>
        </p:txBody>
      </p:sp>
      <p:sp>
        <p:nvSpPr>
          <p:cNvPr id="43011" name="Rectangle 3" descr="Rectangle: Click to edit Master text styles&#10;Second level&#10;Third level&#10;Fourth level&#10;Fifth level"/>
          <p:cNvSpPr>
            <a:spLocks noGrp="1" noChangeArrowheads="1"/>
          </p:cNvSpPr>
          <p:nvPr>
            <p:ph type="body" idx="1"/>
          </p:nvPr>
        </p:nvSpPr>
        <p:spPr/>
        <p:txBody>
          <a:bodyPr/>
          <a:lstStyle/>
          <a:p>
            <a:pPr lvl="2" eaLnBrk="1" hangingPunct="1"/>
            <a:r>
              <a:rPr lang="es-MX" altLang="es-MX" smtClean="0">
                <a:cs typeface="Times New Roman" charset="0"/>
              </a:rPr>
              <a:t>En la figura se muestra la trayectoria que siguen los paquetes de E1 a E4; observe que la trayectoria entre los nodos B y C es compartida por otro enlace de circuito virtual.</a:t>
            </a:r>
            <a:r>
              <a:rPr lang="es-ES" altLang="es-MX" smtClean="0"/>
              <a:t> </a:t>
            </a:r>
          </a:p>
        </p:txBody>
      </p:sp>
      <p:sp>
        <p:nvSpPr>
          <p:cNvPr id="43012" name="Rectangle 5"/>
          <p:cNvSpPr>
            <a:spLocks noChangeArrowheads="1"/>
          </p:cNvSpPr>
          <p:nvPr/>
        </p:nvSpPr>
        <p:spPr bwMode="auto">
          <a:xfrm>
            <a:off x="3214688"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pic>
        <p:nvPicPr>
          <p:cNvPr id="43013" name="Picture 6" descr="E:\Trabajo 2009\ESCOM\Materias\Redes de Computadoras II\Temp\Cir. virtuales (c. paque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683" y="2881312"/>
            <a:ext cx="612457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Line 8"/>
          <p:cNvSpPr>
            <a:spLocks noChangeShapeType="1"/>
          </p:cNvSpPr>
          <p:nvPr/>
        </p:nvSpPr>
        <p:spPr bwMode="auto">
          <a:xfrm>
            <a:off x="2209800" y="5029200"/>
            <a:ext cx="533400" cy="0"/>
          </a:xfrm>
          <a:prstGeom prst="line">
            <a:avLst/>
          </a:prstGeom>
          <a:noFill/>
          <a:ln w="19050">
            <a:solidFill>
              <a:srgbClr val="FF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es-MX"/>
          </a:p>
        </p:txBody>
      </p:sp>
      <p:sp>
        <p:nvSpPr>
          <p:cNvPr id="43015" name="Line 9"/>
          <p:cNvSpPr>
            <a:spLocks noChangeShapeType="1"/>
          </p:cNvSpPr>
          <p:nvPr/>
        </p:nvSpPr>
        <p:spPr bwMode="auto">
          <a:xfrm flipV="1">
            <a:off x="3276600" y="4419600"/>
            <a:ext cx="609600" cy="533400"/>
          </a:xfrm>
          <a:prstGeom prst="line">
            <a:avLst/>
          </a:prstGeom>
          <a:noFill/>
          <a:ln w="19050">
            <a:solidFill>
              <a:srgbClr val="FF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es-MX"/>
          </a:p>
        </p:txBody>
      </p:sp>
      <p:sp>
        <p:nvSpPr>
          <p:cNvPr id="43016" name="Line 10"/>
          <p:cNvSpPr>
            <a:spLocks noChangeShapeType="1"/>
          </p:cNvSpPr>
          <p:nvPr/>
        </p:nvSpPr>
        <p:spPr bwMode="auto">
          <a:xfrm flipV="1">
            <a:off x="4419600" y="4343400"/>
            <a:ext cx="609600" cy="0"/>
          </a:xfrm>
          <a:prstGeom prst="line">
            <a:avLst/>
          </a:prstGeom>
          <a:noFill/>
          <a:ln w="19050">
            <a:solidFill>
              <a:srgbClr val="FF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es-MX"/>
          </a:p>
        </p:txBody>
      </p:sp>
      <p:sp>
        <p:nvSpPr>
          <p:cNvPr id="43017" name="Line 11"/>
          <p:cNvSpPr>
            <a:spLocks noChangeShapeType="1"/>
          </p:cNvSpPr>
          <p:nvPr/>
        </p:nvSpPr>
        <p:spPr bwMode="auto">
          <a:xfrm>
            <a:off x="5562600" y="4343400"/>
            <a:ext cx="685800" cy="685800"/>
          </a:xfrm>
          <a:prstGeom prst="line">
            <a:avLst/>
          </a:prstGeom>
          <a:noFill/>
          <a:ln w="19050">
            <a:solidFill>
              <a:srgbClr val="FF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es-MX"/>
          </a:p>
        </p:txBody>
      </p:sp>
      <p:sp>
        <p:nvSpPr>
          <p:cNvPr id="43018" name="Line 12"/>
          <p:cNvSpPr>
            <a:spLocks noChangeShapeType="1"/>
          </p:cNvSpPr>
          <p:nvPr/>
        </p:nvSpPr>
        <p:spPr bwMode="auto">
          <a:xfrm>
            <a:off x="6705600" y="4876800"/>
            <a:ext cx="609600" cy="0"/>
          </a:xfrm>
          <a:prstGeom prst="line">
            <a:avLst/>
          </a:prstGeom>
          <a:noFill/>
          <a:ln w="19050">
            <a:solidFill>
              <a:srgbClr val="FF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es-MX"/>
          </a:p>
        </p:txBody>
      </p:sp>
      <p:sp>
        <p:nvSpPr>
          <p:cNvPr id="43019" name="Line 13"/>
          <p:cNvSpPr>
            <a:spLocks noChangeShapeType="1"/>
          </p:cNvSpPr>
          <p:nvPr/>
        </p:nvSpPr>
        <p:spPr bwMode="auto">
          <a:xfrm>
            <a:off x="3429000" y="4114800"/>
            <a:ext cx="457200" cy="0"/>
          </a:xfrm>
          <a:prstGeom prst="line">
            <a:avLst/>
          </a:prstGeom>
          <a:noFill/>
          <a:ln w="19050">
            <a:solidFill>
              <a:srgbClr val="00CC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43020" name="Line 14"/>
          <p:cNvSpPr>
            <a:spLocks noChangeShapeType="1"/>
          </p:cNvSpPr>
          <p:nvPr/>
        </p:nvSpPr>
        <p:spPr bwMode="auto">
          <a:xfrm>
            <a:off x="4419600" y="4191000"/>
            <a:ext cx="609600" cy="0"/>
          </a:xfrm>
          <a:prstGeom prst="line">
            <a:avLst/>
          </a:prstGeom>
          <a:noFill/>
          <a:ln w="19050">
            <a:solidFill>
              <a:srgbClr val="00CC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43021" name="Line 15"/>
          <p:cNvSpPr>
            <a:spLocks noChangeShapeType="1"/>
          </p:cNvSpPr>
          <p:nvPr/>
        </p:nvSpPr>
        <p:spPr bwMode="auto">
          <a:xfrm>
            <a:off x="5410200" y="4572000"/>
            <a:ext cx="0" cy="762000"/>
          </a:xfrm>
          <a:prstGeom prst="line">
            <a:avLst/>
          </a:prstGeom>
          <a:noFill/>
          <a:ln w="19050">
            <a:solidFill>
              <a:srgbClr val="00CC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43022" name="Line 16"/>
          <p:cNvSpPr>
            <a:spLocks noChangeShapeType="1"/>
          </p:cNvSpPr>
          <p:nvPr/>
        </p:nvSpPr>
        <p:spPr bwMode="auto">
          <a:xfrm>
            <a:off x="5410200" y="5715000"/>
            <a:ext cx="533400" cy="0"/>
          </a:xfrm>
          <a:prstGeom prst="line">
            <a:avLst/>
          </a:prstGeom>
          <a:noFill/>
          <a:ln w="19050">
            <a:solidFill>
              <a:srgbClr val="00CC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43023" name="Line 17"/>
          <p:cNvSpPr>
            <a:spLocks noChangeShapeType="1"/>
          </p:cNvSpPr>
          <p:nvPr/>
        </p:nvSpPr>
        <p:spPr bwMode="auto">
          <a:xfrm>
            <a:off x="1828800" y="6248400"/>
            <a:ext cx="533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43024" name="Line 18"/>
          <p:cNvSpPr>
            <a:spLocks noChangeShapeType="1"/>
          </p:cNvSpPr>
          <p:nvPr/>
        </p:nvSpPr>
        <p:spPr bwMode="auto">
          <a:xfrm>
            <a:off x="1828800" y="6400800"/>
            <a:ext cx="533400" cy="0"/>
          </a:xfrm>
          <a:prstGeom prst="line">
            <a:avLst/>
          </a:prstGeom>
          <a:noFill/>
          <a:ln w="9525">
            <a:solidFill>
              <a:srgbClr val="00CC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40</a:t>
            </a:fld>
            <a:endParaRPr lang="en-GB" altLang="es-MX"/>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ES" altLang="es-MX" smtClean="0"/>
              <a:t>Según su tecnología</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lnSpc>
                <a:spcPct val="90000"/>
              </a:lnSpc>
            </a:pPr>
            <a:r>
              <a:rPr lang="es-MX" altLang="es-MX" b="1" i="1" smtClean="0">
                <a:cs typeface="Times New Roman" charset="0"/>
              </a:rPr>
              <a:t>Transporte de datagramas</a:t>
            </a:r>
            <a:r>
              <a:rPr lang="es-MX" altLang="es-MX" smtClean="0">
                <a:cs typeface="Times New Roman" charset="0"/>
              </a:rPr>
              <a:t> </a:t>
            </a:r>
          </a:p>
          <a:p>
            <a:pPr lvl="2" eaLnBrk="1" hangingPunct="1">
              <a:lnSpc>
                <a:spcPct val="90000"/>
              </a:lnSpc>
            </a:pPr>
            <a:r>
              <a:rPr lang="es-MX" altLang="es-MX" smtClean="0">
                <a:cs typeface="Times New Roman" charset="0"/>
              </a:rPr>
              <a:t>Las redes de paquetes conmutados también pueden usar un mecanismo de </a:t>
            </a:r>
            <a:r>
              <a:rPr lang="es-MX" altLang="es-MX" i="1" smtClean="0">
                <a:cs typeface="Times New Roman" charset="0"/>
              </a:rPr>
              <a:t>transporte de datagramas</a:t>
            </a:r>
            <a:r>
              <a:rPr lang="es-MX" altLang="es-MX" smtClean="0">
                <a:cs typeface="Times New Roman" charset="0"/>
              </a:rPr>
              <a:t> para la selección de trayectorias. </a:t>
            </a:r>
          </a:p>
          <a:p>
            <a:pPr lvl="2" eaLnBrk="1" hangingPunct="1">
              <a:lnSpc>
                <a:spcPct val="90000"/>
              </a:lnSpc>
            </a:pPr>
            <a:r>
              <a:rPr lang="es-MX" altLang="es-MX" smtClean="0">
                <a:cs typeface="Times New Roman" charset="0"/>
              </a:rPr>
              <a:t>En la conmutación de paquetes datagramas, </a:t>
            </a:r>
            <a:r>
              <a:rPr lang="es-MX" altLang="es-MX" b="1" smtClean="0">
                <a:cs typeface="Times New Roman" charset="0"/>
              </a:rPr>
              <a:t>los paquetes son transmitidos en forma independiente uno de otro</a:t>
            </a:r>
            <a:r>
              <a:rPr lang="es-MX" altLang="es-MX" smtClean="0">
                <a:cs typeface="Times New Roman" charset="0"/>
              </a:rPr>
              <a:t> en cualquier momento. </a:t>
            </a:r>
          </a:p>
          <a:p>
            <a:pPr lvl="2" eaLnBrk="1" hangingPunct="1">
              <a:lnSpc>
                <a:spcPct val="90000"/>
              </a:lnSpc>
            </a:pPr>
            <a:r>
              <a:rPr lang="es-MX" altLang="es-MX" smtClean="0">
                <a:cs typeface="Times New Roman" charset="0"/>
              </a:rPr>
              <a:t>Así, es posible que los paquetes del mismo mensaje sean </a:t>
            </a:r>
            <a:r>
              <a:rPr lang="es-MX" altLang="es-MX" b="1" smtClean="0">
                <a:cs typeface="Times New Roman" charset="0"/>
              </a:rPr>
              <a:t>transportados a lo largo de trayectorias diferentes de comunicación</a:t>
            </a:r>
            <a:r>
              <a:rPr lang="es-MX" altLang="es-MX" smtClean="0">
                <a:cs typeface="Times New Roman" charset="0"/>
              </a:rPr>
              <a:t>. </a:t>
            </a:r>
            <a:endParaRPr lang="es-ES" altLang="es-MX" smtClean="0">
              <a:cs typeface="Times New Roman" charset="0"/>
            </a:endParaRP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41</a:t>
            </a:fld>
            <a:endParaRPr lang="en-GB" altLang="es-MX"/>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s-ES" altLang="es-MX" smtClean="0"/>
              <a:t>Según su tecnología</a:t>
            </a:r>
          </a:p>
        </p:txBody>
      </p:sp>
      <p:sp>
        <p:nvSpPr>
          <p:cNvPr id="45059" name="Rectangle 3" descr="Rectangle: Click to edit Master text styles&#10;Second level&#10;Third level&#10;Fourth level&#10;Fifth level"/>
          <p:cNvSpPr>
            <a:spLocks noGrp="1" noChangeArrowheads="1"/>
          </p:cNvSpPr>
          <p:nvPr>
            <p:ph type="body" idx="1"/>
          </p:nvPr>
        </p:nvSpPr>
        <p:spPr>
          <a:xfrm>
            <a:off x="609600" y="1600200"/>
            <a:ext cx="8229600" cy="4114800"/>
          </a:xfrm>
        </p:spPr>
        <p:txBody>
          <a:bodyPr/>
          <a:lstStyle/>
          <a:p>
            <a:pPr lvl="2" eaLnBrk="1" hangingPunct="1"/>
            <a:r>
              <a:rPr lang="es-MX" altLang="es-MX" smtClean="0">
                <a:cs typeface="Times New Roman" charset="0"/>
              </a:rPr>
              <a:t>Los paquetes </a:t>
            </a:r>
            <a:r>
              <a:rPr lang="es-MX" altLang="es-MX" b="1" smtClean="0">
                <a:cs typeface="Times New Roman" charset="0"/>
              </a:rPr>
              <a:t>no son transmitidos</a:t>
            </a:r>
            <a:r>
              <a:rPr lang="es-MX" altLang="es-MX" smtClean="0">
                <a:cs typeface="Times New Roman" charset="0"/>
              </a:rPr>
              <a:t> necesariamente </a:t>
            </a:r>
            <a:r>
              <a:rPr lang="es-MX" altLang="es-MX" b="1" smtClean="0">
                <a:cs typeface="Times New Roman" charset="0"/>
              </a:rPr>
              <a:t>en un orden especifico</a:t>
            </a:r>
            <a:r>
              <a:rPr lang="es-MX" altLang="es-MX" smtClean="0">
                <a:cs typeface="Times New Roman" charset="0"/>
              </a:rPr>
              <a:t>, lo que implica que </a:t>
            </a:r>
            <a:r>
              <a:rPr lang="es-MX" altLang="es-MX" b="1" smtClean="0">
                <a:cs typeface="Times New Roman" charset="0"/>
              </a:rPr>
              <a:t>el nodo destino es responsable de reensamblar los paquetes en el orden correcto</a:t>
            </a:r>
            <a:r>
              <a:rPr lang="es-MX" altLang="es-MX" smtClean="0">
                <a:cs typeface="Times New Roman" charset="0"/>
              </a:rPr>
              <a:t>. </a:t>
            </a:r>
          </a:p>
          <a:p>
            <a:pPr lvl="2" eaLnBrk="1" hangingPunct="1"/>
            <a:r>
              <a:rPr lang="es-MX" altLang="es-MX" smtClean="0">
                <a:cs typeface="Times New Roman" charset="0"/>
              </a:rPr>
              <a:t>Las redes más modernas, incluida la Internet, son de paquetes conmutados.</a:t>
            </a:r>
            <a:r>
              <a:rPr lang="es-ES" altLang="es-MX" smtClean="0"/>
              <a:t> </a:t>
            </a:r>
          </a:p>
        </p:txBody>
      </p:sp>
      <p:sp>
        <p:nvSpPr>
          <p:cNvPr id="45060" name="Rectangle 5"/>
          <p:cNvSpPr>
            <a:spLocks noChangeArrowheads="1"/>
          </p:cNvSpPr>
          <p:nvPr/>
        </p:nvSpPr>
        <p:spPr bwMode="auto">
          <a:xfrm>
            <a:off x="3148013"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pic>
        <p:nvPicPr>
          <p:cNvPr id="45061" name="Picture 4" descr="Red de conmutacion de paquetes (datagr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035" y="3645024"/>
            <a:ext cx="586740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42</a:t>
            </a:fld>
            <a:endParaRPr lang="en-GB" altLang="es-MX"/>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11188" y="620713"/>
            <a:ext cx="7772400" cy="1143000"/>
          </a:xfrm>
          <a:prstGeom prst="rect">
            <a:avLst/>
          </a:prstGeom>
        </p:spPr>
        <p:txBody>
          <a:bodyPr/>
          <a:lstStyle/>
          <a:p>
            <a:pPr>
              <a:defRPr/>
            </a:pPr>
            <a:r>
              <a:rPr lang="es-ES" sz="4400" kern="0" dirty="0">
                <a:solidFill>
                  <a:schemeClr val="tx2"/>
                </a:solidFill>
                <a:latin typeface="+mj-lt"/>
                <a:ea typeface="+mj-ea"/>
                <a:cs typeface="+mj-cs"/>
              </a:rPr>
              <a:t>Según su tecnología</a:t>
            </a:r>
          </a:p>
        </p:txBody>
      </p:sp>
      <p:sp>
        <p:nvSpPr>
          <p:cNvPr id="3" name="Rectangle 3" descr="Rectangle: Click to edit Master text styles&#10;Second level&#10;Third level&#10;Fourth level&#10;Fifth level"/>
          <p:cNvSpPr txBox="1">
            <a:spLocks noChangeArrowheads="1"/>
          </p:cNvSpPr>
          <p:nvPr/>
        </p:nvSpPr>
        <p:spPr>
          <a:xfrm>
            <a:off x="611188" y="1905000"/>
            <a:ext cx="7999412" cy="4114800"/>
          </a:xfrm>
          <a:prstGeom prst="rect">
            <a:avLst/>
          </a:prstGeom>
        </p:spPr>
        <p:txBody>
          <a:bodyPr/>
          <a:lstStyle/>
          <a:p>
            <a:pPr marL="342900" indent="-342900">
              <a:lnSpc>
                <a:spcPct val="90000"/>
              </a:lnSpc>
              <a:spcBef>
                <a:spcPct val="20000"/>
              </a:spcBef>
              <a:buClr>
                <a:schemeClr val="hlink"/>
              </a:buClr>
              <a:buSzPct val="110000"/>
              <a:buFont typeface="Wingdings" pitchFamily="2" charset="2"/>
              <a:buBlip>
                <a:blip r:embed="rId2"/>
              </a:buBlip>
              <a:defRPr/>
            </a:pPr>
            <a:r>
              <a:rPr lang="es-ES" sz="3200" kern="0" dirty="0">
                <a:latin typeface="+mn-lt"/>
              </a:rPr>
              <a:t>Redes de multidifusión</a:t>
            </a:r>
          </a:p>
          <a:p>
            <a:pPr marL="742950" lvl="1" indent="-285750">
              <a:lnSpc>
                <a:spcPct val="90000"/>
              </a:lnSpc>
              <a:spcBef>
                <a:spcPct val="20000"/>
              </a:spcBef>
              <a:buClr>
                <a:schemeClr val="tx1"/>
              </a:buClr>
              <a:buSzPct val="60000"/>
              <a:buFont typeface="Wingdings" pitchFamily="2" charset="2"/>
              <a:buChar char="n"/>
              <a:defRPr/>
            </a:pPr>
            <a:r>
              <a:rPr lang="es-MX" sz="2800" kern="0" dirty="0">
                <a:latin typeface="+mn-lt"/>
                <a:cs typeface="Times New Roman" pitchFamily="18" charset="0"/>
              </a:rPr>
              <a:t>La transmisión multidifusión (</a:t>
            </a:r>
            <a:r>
              <a:rPr lang="es-MX" sz="2800" kern="0" dirty="0" err="1">
                <a:latin typeface="+mn-lt"/>
                <a:cs typeface="Times New Roman" pitchFamily="18" charset="0"/>
              </a:rPr>
              <a:t>multicast</a:t>
            </a:r>
            <a:r>
              <a:rPr lang="es-MX" sz="2800" kern="0" dirty="0">
                <a:latin typeface="+mn-lt"/>
                <a:cs typeface="Times New Roman" pitchFamily="18" charset="0"/>
              </a:rPr>
              <a:t>) implica el envió de </a:t>
            </a:r>
            <a:r>
              <a:rPr lang="es-MX" sz="2800" b="1" kern="0" dirty="0">
                <a:latin typeface="+mn-lt"/>
                <a:cs typeface="Times New Roman" pitchFamily="18" charset="0"/>
              </a:rPr>
              <a:t>mensajes a un grupo de terminales</a:t>
            </a:r>
            <a:r>
              <a:rPr lang="es-MX" sz="2800" kern="0" dirty="0">
                <a:latin typeface="+mn-lt"/>
                <a:cs typeface="Times New Roman" pitchFamily="18" charset="0"/>
              </a:rPr>
              <a:t> en una red o en varias redes. </a:t>
            </a:r>
          </a:p>
          <a:p>
            <a:pPr marL="742950" lvl="1" indent="-285750">
              <a:lnSpc>
                <a:spcPct val="90000"/>
              </a:lnSpc>
              <a:spcBef>
                <a:spcPct val="20000"/>
              </a:spcBef>
              <a:buClr>
                <a:schemeClr val="tx1"/>
              </a:buClr>
              <a:buSzPct val="60000"/>
              <a:buFont typeface="Wingdings" pitchFamily="2" charset="2"/>
              <a:buChar char="n"/>
              <a:defRPr/>
            </a:pPr>
            <a:r>
              <a:rPr lang="es-MX" sz="2800" kern="0" dirty="0">
                <a:latin typeface="+mn-lt"/>
                <a:cs typeface="Times New Roman" pitchFamily="18" charset="0"/>
              </a:rPr>
              <a:t>La transmisión multidifusión presenta varios componentes: direcciones para identificar los grupos multidifusión, mecanismos para incorporarse y abandonar un grupo de multidifusión dado. </a:t>
            </a:r>
            <a:endParaRPr lang="es-ES" sz="2800" kern="0" dirty="0">
              <a:latin typeface="+mn-lt"/>
            </a:endParaRPr>
          </a:p>
        </p:txBody>
      </p:sp>
      <p:sp>
        <p:nvSpPr>
          <p:cNvPr id="4" name="3 Marcador de número de diapositiva"/>
          <p:cNvSpPr>
            <a:spLocks noGrp="1"/>
          </p:cNvSpPr>
          <p:nvPr>
            <p:ph type="sldNum" sz="quarter" idx="12"/>
          </p:nvPr>
        </p:nvSpPr>
        <p:spPr/>
        <p:txBody>
          <a:bodyPr/>
          <a:lstStyle/>
          <a:p>
            <a:pPr>
              <a:defRPr/>
            </a:pPr>
            <a:fld id="{AACA3127-7ECF-47E7-A587-63B187F3ED7E}" type="slidenum">
              <a:rPr lang="en-GB" altLang="es-MX" smtClean="0"/>
              <a:pPr>
                <a:defRPr/>
              </a:pPr>
              <a:t>43</a:t>
            </a:fld>
            <a:endParaRPr lang="en-GB" altLang="es-MX"/>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11188" y="620713"/>
            <a:ext cx="7772400" cy="1143000"/>
          </a:xfrm>
          <a:prstGeom prst="rect">
            <a:avLst/>
          </a:prstGeom>
        </p:spPr>
        <p:txBody>
          <a:bodyPr/>
          <a:lstStyle/>
          <a:p>
            <a:pPr>
              <a:defRPr/>
            </a:pPr>
            <a:r>
              <a:rPr lang="es-ES" sz="4400" kern="0" dirty="0">
                <a:solidFill>
                  <a:schemeClr val="tx2"/>
                </a:solidFill>
                <a:latin typeface="+mj-lt"/>
                <a:ea typeface="+mj-ea"/>
                <a:cs typeface="+mj-cs"/>
              </a:rPr>
              <a:t>Según su tecnología</a:t>
            </a:r>
          </a:p>
        </p:txBody>
      </p:sp>
      <p:sp>
        <p:nvSpPr>
          <p:cNvPr id="3" name="Rectangle 3" descr="Rectangle: Click to edit Master text styles&#10;Second level&#10;Third level&#10;Fourth level&#10;Fifth level"/>
          <p:cNvSpPr txBox="1">
            <a:spLocks noChangeArrowheads="1"/>
          </p:cNvSpPr>
          <p:nvPr/>
        </p:nvSpPr>
        <p:spPr>
          <a:xfrm>
            <a:off x="838200" y="1905000"/>
            <a:ext cx="7772400" cy="4953000"/>
          </a:xfrm>
          <a:prstGeom prst="rect">
            <a:avLst/>
          </a:prstGeom>
        </p:spPr>
        <p:txBody>
          <a:bodyPr/>
          <a:lstStyle/>
          <a:p>
            <a:pPr marL="742950" lvl="1" indent="-285750">
              <a:lnSpc>
                <a:spcPct val="90000"/>
              </a:lnSpc>
              <a:spcBef>
                <a:spcPct val="20000"/>
              </a:spcBef>
              <a:buClr>
                <a:schemeClr val="tx1"/>
              </a:buClr>
              <a:buSzPct val="60000"/>
              <a:buFont typeface="Wingdings" pitchFamily="2" charset="2"/>
              <a:buChar char="n"/>
              <a:defRPr/>
            </a:pPr>
            <a:r>
              <a:rPr lang="es-MX" sz="2800" kern="0">
                <a:latin typeface="+mn-lt"/>
                <a:cs typeface="Times New Roman" pitchFamily="18" charset="0"/>
              </a:rPr>
              <a:t>Existen muchas aplicaciones que pueden hacer uso de esta técnica de transmisión, pero la más usual y sugerente es la transmisión en “directo” procedente de un estudio de audio y video.</a:t>
            </a:r>
          </a:p>
          <a:p>
            <a:pPr marL="742950" lvl="1" indent="-285750">
              <a:lnSpc>
                <a:spcPct val="90000"/>
              </a:lnSpc>
              <a:spcBef>
                <a:spcPct val="20000"/>
              </a:spcBef>
              <a:buClr>
                <a:schemeClr val="tx1"/>
              </a:buClr>
              <a:buSzPct val="60000"/>
              <a:buFont typeface="Wingdings" pitchFamily="2" charset="2"/>
              <a:buChar char="n"/>
              <a:defRPr/>
            </a:pPr>
            <a:r>
              <a:rPr lang="es-MX" sz="2800" kern="0">
                <a:latin typeface="+mn-lt"/>
                <a:cs typeface="Times New Roman" pitchFamily="18" charset="0"/>
              </a:rPr>
              <a:t>Ejemplo:</a:t>
            </a:r>
          </a:p>
          <a:p>
            <a:pPr marL="1143000" lvl="2" indent="-228600">
              <a:lnSpc>
                <a:spcPct val="90000"/>
              </a:lnSpc>
              <a:spcBef>
                <a:spcPct val="20000"/>
              </a:spcBef>
              <a:buClr>
                <a:schemeClr val="hlink"/>
              </a:buClr>
              <a:buSzPct val="95000"/>
              <a:buFont typeface="Wingdings" pitchFamily="2" charset="2"/>
              <a:buChar char="w"/>
              <a:defRPr/>
            </a:pPr>
            <a:r>
              <a:rPr lang="es-MX" i="1" kern="0">
                <a:latin typeface="+mn-lt"/>
                <a:cs typeface="Times New Roman" pitchFamily="18" charset="0"/>
              </a:rPr>
              <a:t>En un vuelo de avión de México a Michigan con escala a New York. Al llegar a New York, la azafata indica por micrófono que los pasajeros con destino a New York se preparen para abandonar el avión, debido a que han llegado a su destino.</a:t>
            </a:r>
            <a:endParaRPr lang="es-ES" i="1" kern="0">
              <a:latin typeface="+mn-lt"/>
              <a:cs typeface="Times New Roman" pitchFamily="18" charset="0"/>
            </a:endParaRPr>
          </a:p>
        </p:txBody>
      </p:sp>
      <p:sp>
        <p:nvSpPr>
          <p:cNvPr id="4" name="3 Marcador de número de diapositiva"/>
          <p:cNvSpPr>
            <a:spLocks noGrp="1"/>
          </p:cNvSpPr>
          <p:nvPr>
            <p:ph type="sldNum" sz="quarter" idx="12"/>
          </p:nvPr>
        </p:nvSpPr>
        <p:spPr/>
        <p:txBody>
          <a:bodyPr/>
          <a:lstStyle/>
          <a:p>
            <a:pPr>
              <a:defRPr/>
            </a:pPr>
            <a:fld id="{AACA3127-7ECF-47E7-A587-63B187F3ED7E}" type="slidenum">
              <a:rPr lang="en-GB" altLang="es-MX" smtClean="0"/>
              <a:pPr>
                <a:defRPr/>
              </a:pPr>
              <a:t>44</a:t>
            </a:fld>
            <a:endParaRPr lang="en-GB" altLang="es-MX"/>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smtClean="0"/>
              <a:t>Modelo OSI</a:t>
            </a:r>
            <a:endParaRPr lang="es-MX" dirty="0"/>
          </a:p>
        </p:txBody>
      </p:sp>
      <p:sp>
        <p:nvSpPr>
          <p:cNvPr id="48131" name="2 Marcador de texto"/>
          <p:cNvSpPr>
            <a:spLocks noGrp="1"/>
          </p:cNvSpPr>
          <p:nvPr>
            <p:ph type="body" idx="1"/>
          </p:nvPr>
        </p:nvSpPr>
        <p:spPr/>
        <p:txBody>
          <a:bodyPr/>
          <a:lstStyle/>
          <a:p>
            <a:endParaRPr lang="es-MX" altLang="es-MX" smtClean="0"/>
          </a:p>
        </p:txBody>
      </p:sp>
      <p:sp>
        <p:nvSpPr>
          <p:cNvPr id="3" name="2 Marcador de número de diapositiva"/>
          <p:cNvSpPr>
            <a:spLocks noGrp="1"/>
          </p:cNvSpPr>
          <p:nvPr>
            <p:ph type="sldNum" sz="quarter" idx="12"/>
          </p:nvPr>
        </p:nvSpPr>
        <p:spPr/>
        <p:txBody>
          <a:bodyPr/>
          <a:lstStyle/>
          <a:p>
            <a:pPr>
              <a:defRPr/>
            </a:pPr>
            <a:fld id="{2B578B9B-4F54-4E52-8E6E-2E9DD2302ECC}" type="slidenum">
              <a:rPr lang="en-GB" altLang="es-MX" smtClean="0"/>
              <a:pPr>
                <a:defRPr/>
              </a:pPr>
              <a:t>45</a:t>
            </a:fld>
            <a:endParaRPr lang="en-GB" altLang="es-MX"/>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CF1D1F3-A5CA-4FAE-A5FD-03CD6CECC59C}" type="slidenum">
              <a:rPr lang="es-ES" altLang="es-MX" sz="1400" smtClean="0">
                <a:solidFill>
                  <a:schemeClr val="bg2"/>
                </a:solidFill>
                <a:latin typeface="Arial" charset="0"/>
              </a:rPr>
              <a:pPr/>
              <a:t>46</a:t>
            </a:fld>
            <a:endParaRPr lang="es-ES" altLang="es-MX" sz="1400" smtClean="0">
              <a:solidFill>
                <a:schemeClr val="bg2"/>
              </a:solidFill>
              <a:latin typeface="Arial" charset="0"/>
            </a:endParaRPr>
          </a:p>
        </p:txBody>
      </p:sp>
      <p:sp>
        <p:nvSpPr>
          <p:cNvPr id="49155" name="Rectangle 2"/>
          <p:cNvSpPr>
            <a:spLocks noGrp="1" noChangeArrowheads="1"/>
          </p:cNvSpPr>
          <p:nvPr>
            <p:ph type="title"/>
          </p:nvPr>
        </p:nvSpPr>
        <p:spPr/>
        <p:txBody>
          <a:bodyPr/>
          <a:lstStyle/>
          <a:p>
            <a:pPr eaLnBrk="1" hangingPunct="1"/>
            <a:r>
              <a:rPr lang="es-ES" altLang="es-MX" smtClean="0"/>
              <a:t>Introducción</a:t>
            </a:r>
          </a:p>
        </p:txBody>
      </p:sp>
      <p:sp>
        <p:nvSpPr>
          <p:cNvPr id="491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s-ES" altLang="es-MX" smtClean="0"/>
              <a:t>¿Que es una Red de Computadoras?</a:t>
            </a:r>
          </a:p>
          <a:p>
            <a:pPr lvl="1" eaLnBrk="1" hangingPunct="1"/>
            <a:r>
              <a:rPr lang="es-MX" altLang="es-MX" smtClean="0">
                <a:cs typeface="Times New Roman" charset="0"/>
              </a:rPr>
              <a:t>Es un conjunto de </a:t>
            </a:r>
            <a:r>
              <a:rPr lang="es-MX" altLang="es-MX" b="1" smtClean="0">
                <a:cs typeface="Times New Roman" charset="0"/>
              </a:rPr>
              <a:t>computadoras u otros dispositivos</a:t>
            </a:r>
            <a:r>
              <a:rPr lang="es-MX" altLang="es-MX" smtClean="0">
                <a:cs typeface="Times New Roman" charset="0"/>
              </a:rPr>
              <a:t> de red (repetidor, concentrador, HUB, puente, switch, ruteador, gateway, etc.) que operan de forma autónoma y </a:t>
            </a:r>
            <a:r>
              <a:rPr lang="es-MX" altLang="es-MX" b="1" smtClean="0">
                <a:cs typeface="Times New Roman" charset="0"/>
              </a:rPr>
              <a:t>que se interconectan</a:t>
            </a:r>
            <a:r>
              <a:rPr lang="es-MX" altLang="es-MX" smtClean="0">
                <a:cs typeface="Times New Roman" charset="0"/>
              </a:rPr>
              <a:t> entre si a través de un medio de transmisión </a:t>
            </a:r>
            <a:r>
              <a:rPr lang="es-MX" altLang="es-MX" b="1" smtClean="0">
                <a:cs typeface="Times New Roman" charset="0"/>
              </a:rPr>
              <a:t>para compartir recursos</a:t>
            </a:r>
            <a:r>
              <a:rPr lang="es-MX" altLang="es-MX" smtClean="0">
                <a:cs typeface="Times New Roman" charset="0"/>
              </a:rPr>
              <a:t>.</a:t>
            </a:r>
            <a:r>
              <a:rPr lang="es-ES" altLang="es-MX"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358BA78-28D8-45C5-A868-6B128767F476}" type="slidenum">
              <a:rPr lang="es-ES" altLang="es-MX" sz="1400" smtClean="0">
                <a:solidFill>
                  <a:schemeClr val="bg2"/>
                </a:solidFill>
                <a:latin typeface="Arial" charset="0"/>
              </a:rPr>
              <a:pPr/>
              <a:t>47</a:t>
            </a:fld>
            <a:endParaRPr lang="es-ES" altLang="es-MX" sz="1400" smtClean="0">
              <a:solidFill>
                <a:schemeClr val="bg2"/>
              </a:solidFill>
              <a:latin typeface="Arial" charset="0"/>
            </a:endParaRPr>
          </a:p>
        </p:txBody>
      </p:sp>
      <p:sp>
        <p:nvSpPr>
          <p:cNvPr id="50179" name="Rectangle 2"/>
          <p:cNvSpPr>
            <a:spLocks noGrp="1" noChangeArrowheads="1"/>
          </p:cNvSpPr>
          <p:nvPr>
            <p:ph type="title"/>
          </p:nvPr>
        </p:nvSpPr>
        <p:spPr/>
        <p:txBody>
          <a:bodyPr/>
          <a:lstStyle/>
          <a:p>
            <a:pPr eaLnBrk="1" hangingPunct="1"/>
            <a:r>
              <a:rPr lang="es-ES" altLang="es-MX" smtClean="0"/>
              <a:t>Introducción</a:t>
            </a:r>
          </a:p>
        </p:txBody>
      </p:sp>
      <p:sp>
        <p:nvSpPr>
          <p:cNvPr id="50180"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s-ES" altLang="es-MX" smtClean="0"/>
              <a:t>Uso de las Redes de Computadoras</a:t>
            </a:r>
          </a:p>
          <a:p>
            <a:pPr lvl="1" eaLnBrk="1" hangingPunct="1">
              <a:lnSpc>
                <a:spcPct val="90000"/>
              </a:lnSpc>
            </a:pPr>
            <a:r>
              <a:rPr lang="es-ES" altLang="es-MX" smtClean="0"/>
              <a:t>Compartir recursos de hardware</a:t>
            </a:r>
          </a:p>
          <a:p>
            <a:pPr lvl="1" eaLnBrk="1" hangingPunct="1">
              <a:lnSpc>
                <a:spcPct val="90000"/>
              </a:lnSpc>
            </a:pPr>
            <a:r>
              <a:rPr lang="es-MX" altLang="es-MX" smtClean="0">
                <a:cs typeface="Times New Roman" charset="0"/>
              </a:rPr>
              <a:t>Compartir procesamiento</a:t>
            </a:r>
            <a:endParaRPr lang="es-ES" altLang="es-MX" smtClean="0"/>
          </a:p>
          <a:p>
            <a:pPr lvl="1" eaLnBrk="1" hangingPunct="1">
              <a:lnSpc>
                <a:spcPct val="90000"/>
              </a:lnSpc>
            </a:pPr>
            <a:r>
              <a:rPr lang="es-MX" altLang="es-MX" smtClean="0">
                <a:cs typeface="Times New Roman" charset="0"/>
              </a:rPr>
              <a:t>Compartir datos (información)</a:t>
            </a:r>
          </a:p>
          <a:p>
            <a:pPr lvl="1" eaLnBrk="1" hangingPunct="1">
              <a:lnSpc>
                <a:spcPct val="90000"/>
              </a:lnSpc>
            </a:pPr>
            <a:r>
              <a:rPr lang="es-ES" altLang="es-MX" smtClean="0"/>
              <a:t>Compartir servicios</a:t>
            </a:r>
          </a:p>
          <a:p>
            <a:pPr lvl="1" eaLnBrk="1" hangingPunct="1">
              <a:lnSpc>
                <a:spcPct val="90000"/>
              </a:lnSpc>
            </a:pPr>
            <a:r>
              <a:rPr lang="es-MX" altLang="es-MX" smtClean="0">
                <a:cs typeface="Times New Roman" charset="0"/>
              </a:rPr>
              <a:t>Comunicación</a:t>
            </a:r>
            <a:endParaRPr lang="es-ES" altLang="es-MX" smtClean="0"/>
          </a:p>
          <a:p>
            <a:pPr lvl="1" eaLnBrk="1" hangingPunct="1">
              <a:lnSpc>
                <a:spcPct val="90000"/>
              </a:lnSpc>
            </a:pPr>
            <a:r>
              <a:rPr lang="es-MX" altLang="es-MX" smtClean="0">
                <a:cs typeface="Times New Roman" charset="0"/>
              </a:rPr>
              <a:t>Entretenimiento</a:t>
            </a:r>
            <a:r>
              <a:rPr lang="es-ES" altLang="es-MX" smtClean="0"/>
              <a:t> </a:t>
            </a:r>
          </a:p>
          <a:p>
            <a:pPr lvl="1" eaLnBrk="1" hangingPunct="1">
              <a:lnSpc>
                <a:spcPct val="90000"/>
              </a:lnSpc>
            </a:pPr>
            <a:r>
              <a:rPr lang="es-MX" altLang="es-MX" smtClean="0">
                <a:cs typeface="Times New Roman" charset="0"/>
              </a:rPr>
              <a:t>Control a distancia (telemática)</a:t>
            </a:r>
            <a:r>
              <a:rPr lang="es-ES" altLang="es-MX"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CB92E98-7D51-47F7-800D-C3C5E9BCBA8F}" type="slidenum">
              <a:rPr lang="es-ES" altLang="es-MX" sz="1400" smtClean="0">
                <a:solidFill>
                  <a:schemeClr val="bg2"/>
                </a:solidFill>
                <a:latin typeface="Arial" charset="0"/>
              </a:rPr>
              <a:pPr/>
              <a:t>48</a:t>
            </a:fld>
            <a:endParaRPr lang="es-ES" altLang="es-MX" sz="1400" smtClean="0">
              <a:solidFill>
                <a:schemeClr val="bg2"/>
              </a:solidFill>
              <a:latin typeface="Arial" charset="0"/>
            </a:endParaRPr>
          </a:p>
        </p:txBody>
      </p:sp>
      <p:sp>
        <p:nvSpPr>
          <p:cNvPr id="51203" name="Rectangle 2"/>
          <p:cNvSpPr>
            <a:spLocks noGrp="1" noChangeArrowheads="1"/>
          </p:cNvSpPr>
          <p:nvPr>
            <p:ph type="title"/>
          </p:nvPr>
        </p:nvSpPr>
        <p:spPr/>
        <p:txBody>
          <a:bodyPr/>
          <a:lstStyle/>
          <a:p>
            <a:pPr eaLnBrk="1" hangingPunct="1"/>
            <a:r>
              <a:rPr lang="es-ES" altLang="es-MX" smtClean="0"/>
              <a:t>Introducción</a:t>
            </a:r>
          </a:p>
        </p:txBody>
      </p:sp>
      <p:sp>
        <p:nvSpPr>
          <p:cNvPr id="51204"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s-ES" altLang="es-MX" smtClean="0"/>
              <a:t>Sistema cerrado</a:t>
            </a:r>
          </a:p>
          <a:p>
            <a:pPr lvl="1" eaLnBrk="1" hangingPunct="1">
              <a:lnSpc>
                <a:spcPct val="90000"/>
              </a:lnSpc>
            </a:pPr>
            <a:endParaRPr lang="es-ES" altLang="es-MX" smtClean="0"/>
          </a:p>
          <a:p>
            <a:pPr lvl="1" eaLnBrk="1" hangingPunct="1">
              <a:lnSpc>
                <a:spcPct val="90000"/>
              </a:lnSpc>
            </a:pPr>
            <a:r>
              <a:rPr lang="es-ES" altLang="es-MX" smtClean="0"/>
              <a:t>Un sistema cerrado significa que, una vez que una empresa adquiere computadoras de un determinado fabricante, se ve obligada a continuar con ese fabricante por la </a:t>
            </a:r>
            <a:r>
              <a:rPr lang="es-ES" altLang="es-MX" b="1" smtClean="0"/>
              <a:t>imposibilidad de conectar su equipo a aparatos diseñados y fabricados por otra compañía</a:t>
            </a:r>
            <a:r>
              <a:rPr lang="es-ES" altLang="es-MX"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6E56072-6A10-4240-A140-A12EF275C436}" type="slidenum">
              <a:rPr lang="es-ES" altLang="es-MX" sz="1400" smtClean="0">
                <a:solidFill>
                  <a:schemeClr val="bg2"/>
                </a:solidFill>
                <a:latin typeface="Arial" charset="0"/>
              </a:rPr>
              <a:pPr/>
              <a:t>49</a:t>
            </a:fld>
            <a:endParaRPr lang="es-ES" altLang="es-MX" sz="1400" smtClean="0">
              <a:solidFill>
                <a:schemeClr val="bg2"/>
              </a:solidFill>
              <a:latin typeface="Arial" charset="0"/>
            </a:endParaRPr>
          </a:p>
        </p:txBody>
      </p:sp>
      <p:sp>
        <p:nvSpPr>
          <p:cNvPr id="52227" name="Rectangle 2"/>
          <p:cNvSpPr>
            <a:spLocks noGrp="1" noChangeArrowheads="1"/>
          </p:cNvSpPr>
          <p:nvPr>
            <p:ph type="title"/>
          </p:nvPr>
        </p:nvSpPr>
        <p:spPr/>
        <p:txBody>
          <a:bodyPr/>
          <a:lstStyle/>
          <a:p>
            <a:pPr eaLnBrk="1" hangingPunct="1"/>
            <a:r>
              <a:rPr lang="es-ES" altLang="es-MX" smtClean="0"/>
              <a:t>Introducción</a:t>
            </a:r>
          </a:p>
        </p:txBody>
      </p:sp>
      <p:sp>
        <p:nvSpPr>
          <p:cNvPr id="5222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s-ES" altLang="es-MX" smtClean="0"/>
              <a:t>Sistema Abierto</a:t>
            </a:r>
          </a:p>
          <a:p>
            <a:pPr lvl="1" eaLnBrk="1" hangingPunct="1"/>
            <a:endParaRPr lang="es-ES" altLang="es-MX" smtClean="0"/>
          </a:p>
          <a:p>
            <a:pPr lvl="1" eaLnBrk="1" hangingPunct="1"/>
            <a:r>
              <a:rPr lang="es-ES" altLang="es-MX" smtClean="0"/>
              <a:t>En estos sistemas, un equipo que </a:t>
            </a:r>
            <a:r>
              <a:rPr lang="es-ES" altLang="es-MX" b="1" smtClean="0"/>
              <a:t>respete los estándares internacionales</a:t>
            </a:r>
            <a:r>
              <a:rPr lang="es-ES" altLang="es-MX" smtClean="0"/>
              <a:t> puede intercambiar información con el de otro fabricante que se rija por esos estándares.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9"/>
          <p:cNvSpPr>
            <a:spLocks noGrp="1" noChangeArrowheads="1"/>
          </p:cNvSpPr>
          <p:nvPr>
            <p:ph type="title"/>
          </p:nvPr>
        </p:nvSpPr>
        <p:spPr/>
        <p:txBody>
          <a:bodyPr/>
          <a:lstStyle/>
          <a:p>
            <a:r>
              <a:rPr lang="es-MX" altLang="es-MX" smtClean="0"/>
              <a:t>Tareas de los sistemas de comunicación</a:t>
            </a:r>
          </a:p>
        </p:txBody>
      </p:sp>
      <p:graphicFrame>
        <p:nvGraphicFramePr>
          <p:cNvPr id="51264" name="Group 64"/>
          <p:cNvGraphicFramePr>
            <a:graphicFrameLocks noGrp="1"/>
          </p:cNvGraphicFramePr>
          <p:nvPr>
            <p:ph type="tbl" idx="1"/>
          </p:nvPr>
        </p:nvGraphicFramePr>
        <p:xfrm>
          <a:off x="457200" y="1597025"/>
          <a:ext cx="8178800" cy="4672012"/>
        </p:xfrm>
        <a:graphic>
          <a:graphicData uri="http://schemas.openxmlformats.org/drawingml/2006/table">
            <a:tbl>
              <a:tblPr/>
              <a:tblGrid>
                <a:gridCol w="4089400"/>
                <a:gridCol w="4089400"/>
              </a:tblGrid>
              <a:tr h="703227">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Utilización del sistema de transmisión</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Direccionamiento</a:t>
                      </a: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73">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Implementación de la interfaz</a:t>
                      </a: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Encaminamiento</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4252">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Generación de la señal</a:t>
                      </a: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Recuperación</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73">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Sincronización</a:t>
                      </a: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Formato de mensajes</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4252">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Gestión del intercambio</a:t>
                      </a: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Seguridad</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73">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Detección y corrección de errores</a:t>
                      </a: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Gestión de red</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262">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s-MX" altLang="es-MX" sz="2000" b="0" i="0" u="none" strike="noStrike" cap="none" normalizeH="0" baseline="0" noProof="0" dirty="0" smtClean="0">
                          <a:ln>
                            <a:noFill/>
                          </a:ln>
                          <a:solidFill>
                            <a:schemeClr val="tx1"/>
                          </a:solidFill>
                          <a:effectLst/>
                          <a:latin typeface="Tahoma" pitchFamily="34" charset="0"/>
                          <a:cs typeface="Times New Roman" charset="0"/>
                        </a:rPr>
                        <a:t>Control de flujo</a:t>
                      </a: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itchFamily="34" charset="0"/>
                        </a:defRPr>
                      </a:lvl1pPr>
                      <a:lvl2pPr>
                        <a:spcBef>
                          <a:spcPct val="20000"/>
                        </a:spcBef>
                        <a:buClr>
                          <a:srgbClr val="0000FF"/>
                        </a:buClr>
                        <a:defRPr kumimoji="1" sz="2000">
                          <a:solidFill>
                            <a:schemeClr val="tx1"/>
                          </a:solidFill>
                          <a:latin typeface="Tahoma" pitchFamily="34" charset="0"/>
                        </a:defRPr>
                      </a:lvl2pPr>
                      <a:lvl3pPr>
                        <a:spcBef>
                          <a:spcPct val="20000"/>
                        </a:spcBef>
                        <a:buClr>
                          <a:srgbClr val="0000FF"/>
                        </a:buClr>
                        <a:defRPr kumimoji="1">
                          <a:solidFill>
                            <a:schemeClr val="tx1"/>
                          </a:solidFill>
                          <a:latin typeface="Tahoma" pitchFamily="34" charset="0"/>
                        </a:defRPr>
                      </a:lvl3pPr>
                      <a:lvl4pPr>
                        <a:spcBef>
                          <a:spcPct val="20000"/>
                        </a:spcBef>
                        <a:buClr>
                          <a:srgbClr val="0000FF"/>
                        </a:buClr>
                        <a:defRPr kumimoji="1" sz="1600">
                          <a:solidFill>
                            <a:schemeClr val="tx1"/>
                          </a:solidFill>
                          <a:latin typeface="Tahoma" pitchFamily="34" charset="0"/>
                        </a:defRPr>
                      </a:lvl4pPr>
                      <a:lvl5pPr>
                        <a:spcBef>
                          <a:spcPct val="20000"/>
                        </a:spcBef>
                        <a:buClr>
                          <a:srgbClr val="0000FF"/>
                        </a:buClr>
                        <a:defRPr kumimoji="1" sz="1600">
                          <a:solidFill>
                            <a:schemeClr val="tx1"/>
                          </a:solidFill>
                          <a:latin typeface="Tahoma" pitchFamily="34" charset="0"/>
                        </a:defRPr>
                      </a:lvl5pPr>
                      <a:lvl6pPr eaLnBrk="0" fontAlgn="base" hangingPunct="0">
                        <a:spcBef>
                          <a:spcPct val="20000"/>
                        </a:spcBef>
                        <a:spcAft>
                          <a:spcPct val="0"/>
                        </a:spcAft>
                        <a:buClr>
                          <a:srgbClr val="0000FF"/>
                        </a:buClr>
                        <a:defRPr kumimoji="1" sz="1600">
                          <a:solidFill>
                            <a:schemeClr val="tx1"/>
                          </a:solidFill>
                          <a:latin typeface="Tahoma" pitchFamily="34" charset="0"/>
                        </a:defRPr>
                      </a:lvl6pPr>
                      <a:lvl7pPr eaLnBrk="0" fontAlgn="base" hangingPunct="0">
                        <a:spcBef>
                          <a:spcPct val="20000"/>
                        </a:spcBef>
                        <a:spcAft>
                          <a:spcPct val="0"/>
                        </a:spcAft>
                        <a:buClr>
                          <a:srgbClr val="0000FF"/>
                        </a:buClr>
                        <a:defRPr kumimoji="1" sz="1600">
                          <a:solidFill>
                            <a:schemeClr val="tx1"/>
                          </a:solidFill>
                          <a:latin typeface="Tahoma" pitchFamily="34" charset="0"/>
                        </a:defRPr>
                      </a:lvl7pPr>
                      <a:lvl8pPr eaLnBrk="0" fontAlgn="base" hangingPunct="0">
                        <a:spcBef>
                          <a:spcPct val="20000"/>
                        </a:spcBef>
                        <a:spcAft>
                          <a:spcPct val="0"/>
                        </a:spcAft>
                        <a:buClr>
                          <a:srgbClr val="0000FF"/>
                        </a:buClr>
                        <a:defRPr kumimoji="1" sz="1600">
                          <a:solidFill>
                            <a:schemeClr val="tx1"/>
                          </a:solidFill>
                          <a:latin typeface="Tahoma" pitchFamily="34" charset="0"/>
                        </a:defRPr>
                      </a:lvl8pPr>
                      <a:lvl9pPr eaLnBrk="0" fontAlgn="base" hangingPunct="0">
                        <a:spcBef>
                          <a:spcPct val="20000"/>
                        </a:spcBef>
                        <a:spcAft>
                          <a:spcPct val="0"/>
                        </a:spcAft>
                        <a:buClr>
                          <a:srgbClr val="0000FF"/>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s-MX" altLang="es-MX" sz="2000" b="0" i="0" u="none" strike="noStrike" cap="none" normalizeH="0" baseline="0" noProof="0" dirty="0" smtClean="0">
                        <a:ln>
                          <a:noFill/>
                        </a:ln>
                        <a:solidFill>
                          <a:schemeClr val="tx1"/>
                        </a:solidFill>
                        <a:effectLst/>
                        <a:latin typeface="Tahoma" pitchFamily="34" charset="0"/>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1 Marcador de número de diapositiva"/>
          <p:cNvSpPr>
            <a:spLocks noGrp="1"/>
          </p:cNvSpPr>
          <p:nvPr>
            <p:ph type="sldNum" sz="quarter" idx="12"/>
          </p:nvPr>
        </p:nvSpPr>
        <p:spPr/>
        <p:txBody>
          <a:bodyPr/>
          <a:lstStyle/>
          <a:p>
            <a:pPr>
              <a:defRPr/>
            </a:pPr>
            <a:fld id="{C2A790A5-0743-4397-80F0-0B904353ECF8}" type="slidenum">
              <a:rPr lang="en-GB" altLang="es-MX" smtClean="0"/>
              <a:pPr>
                <a:defRPr/>
              </a:pPr>
              <a:t>5</a:t>
            </a:fld>
            <a:endParaRPr lang="en-GB" altLang="es-MX"/>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99EBAA1-F52D-48DB-9F17-7DFC55B78A2B}" type="slidenum">
              <a:rPr lang="es-ES" altLang="es-MX" sz="1400" smtClean="0">
                <a:solidFill>
                  <a:schemeClr val="bg2"/>
                </a:solidFill>
                <a:latin typeface="Arial" charset="0"/>
              </a:rPr>
              <a:pPr/>
              <a:t>50</a:t>
            </a:fld>
            <a:endParaRPr lang="es-ES" altLang="es-MX" sz="1400" smtClean="0">
              <a:solidFill>
                <a:schemeClr val="bg2"/>
              </a:solidFill>
              <a:latin typeface="Arial" charset="0"/>
            </a:endParaRPr>
          </a:p>
        </p:txBody>
      </p:sp>
      <p:sp>
        <p:nvSpPr>
          <p:cNvPr id="53251" name="Rectangle 2"/>
          <p:cNvSpPr>
            <a:spLocks noGrp="1" noChangeArrowheads="1"/>
          </p:cNvSpPr>
          <p:nvPr>
            <p:ph type="title"/>
          </p:nvPr>
        </p:nvSpPr>
        <p:spPr/>
        <p:txBody>
          <a:bodyPr/>
          <a:lstStyle/>
          <a:p>
            <a:pPr eaLnBrk="1" hangingPunct="1"/>
            <a:r>
              <a:rPr lang="es-ES" altLang="es-MX" smtClean="0"/>
              <a:t>Introducción</a:t>
            </a:r>
          </a:p>
        </p:txBody>
      </p:sp>
      <p:sp>
        <p:nvSpPr>
          <p:cNvPr id="532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s-ES" altLang="es-MX" smtClean="0"/>
              <a:t>Sistema Abierto</a:t>
            </a:r>
          </a:p>
        </p:txBody>
      </p:sp>
      <p:sp>
        <p:nvSpPr>
          <p:cNvPr id="53253" name="Rectangle 5"/>
          <p:cNvSpPr>
            <a:spLocks noChangeArrowheads="1"/>
          </p:cNvSpPr>
          <p:nvPr/>
        </p:nvSpPr>
        <p:spPr bwMode="auto">
          <a:xfrm>
            <a:off x="914400" y="3505200"/>
            <a:ext cx="914400" cy="914400"/>
          </a:xfrm>
          <a:prstGeom prst="rect">
            <a:avLst/>
          </a:prstGeom>
          <a:solidFill>
            <a:schemeClr val="folHlink"/>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53254" name="Rectangle 6"/>
          <p:cNvSpPr>
            <a:spLocks noChangeArrowheads="1"/>
          </p:cNvSpPr>
          <p:nvPr/>
        </p:nvSpPr>
        <p:spPr bwMode="auto">
          <a:xfrm>
            <a:off x="7315200" y="3505200"/>
            <a:ext cx="914400" cy="914400"/>
          </a:xfrm>
          <a:prstGeom prst="rect">
            <a:avLst/>
          </a:prstGeom>
          <a:solidFill>
            <a:schemeClr val="folHlink"/>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53255" name="Line 7"/>
          <p:cNvSpPr>
            <a:spLocks noChangeShapeType="1"/>
          </p:cNvSpPr>
          <p:nvPr/>
        </p:nvSpPr>
        <p:spPr bwMode="auto">
          <a:xfrm flipH="1" flipV="1">
            <a:off x="1371600" y="4572000"/>
            <a:ext cx="1760538"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53256" name="Line 8"/>
          <p:cNvSpPr>
            <a:spLocks noChangeShapeType="1"/>
          </p:cNvSpPr>
          <p:nvPr/>
        </p:nvSpPr>
        <p:spPr bwMode="auto">
          <a:xfrm flipV="1">
            <a:off x="1371600" y="4419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53257" name="Line 9"/>
          <p:cNvSpPr>
            <a:spLocks noChangeShapeType="1"/>
          </p:cNvSpPr>
          <p:nvPr/>
        </p:nvSpPr>
        <p:spPr bwMode="auto">
          <a:xfrm flipV="1">
            <a:off x="6011863" y="4572000"/>
            <a:ext cx="1760537"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53258" name="Line 10"/>
          <p:cNvSpPr>
            <a:spLocks noChangeShapeType="1"/>
          </p:cNvSpPr>
          <p:nvPr/>
        </p:nvSpPr>
        <p:spPr bwMode="auto">
          <a:xfrm flipV="1">
            <a:off x="7772400" y="4419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53259" name="Text Box 13"/>
          <p:cNvSpPr txBox="1">
            <a:spLocks noChangeArrowheads="1"/>
          </p:cNvSpPr>
          <p:nvPr/>
        </p:nvSpPr>
        <p:spPr bwMode="auto">
          <a:xfrm>
            <a:off x="228600" y="4648200"/>
            <a:ext cx="2362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a:t>Terminal A</a:t>
            </a:r>
          </a:p>
          <a:p>
            <a:pPr algn="ctr">
              <a:spcBef>
                <a:spcPct val="50000"/>
              </a:spcBef>
            </a:pPr>
            <a:r>
              <a:rPr lang="es-ES" altLang="es-MX" sz="1600"/>
              <a:t>PC – x86</a:t>
            </a:r>
          </a:p>
          <a:p>
            <a:pPr algn="ctr">
              <a:spcBef>
                <a:spcPct val="50000"/>
              </a:spcBef>
            </a:pPr>
            <a:r>
              <a:rPr lang="es-ES" altLang="es-MX" sz="1600"/>
              <a:t>S.O. Windows</a:t>
            </a:r>
          </a:p>
        </p:txBody>
      </p:sp>
      <p:sp>
        <p:nvSpPr>
          <p:cNvPr id="53260" name="Text Box 14"/>
          <p:cNvSpPr txBox="1">
            <a:spLocks noChangeArrowheads="1"/>
          </p:cNvSpPr>
          <p:nvPr/>
        </p:nvSpPr>
        <p:spPr bwMode="auto">
          <a:xfrm>
            <a:off x="6553200" y="4648200"/>
            <a:ext cx="2362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a:t>Terminal B</a:t>
            </a:r>
          </a:p>
          <a:p>
            <a:pPr algn="ctr">
              <a:spcBef>
                <a:spcPct val="50000"/>
              </a:spcBef>
            </a:pPr>
            <a:r>
              <a:rPr lang="es-ES" altLang="es-MX" sz="1600"/>
              <a:t>Servidor IBM AIX</a:t>
            </a:r>
          </a:p>
          <a:p>
            <a:pPr algn="ctr">
              <a:spcBef>
                <a:spcPct val="50000"/>
              </a:spcBef>
            </a:pPr>
            <a:r>
              <a:rPr lang="es-ES" altLang="es-MX" sz="1600"/>
              <a:t>S.O. UNIX</a:t>
            </a:r>
          </a:p>
        </p:txBody>
      </p:sp>
      <p:sp>
        <p:nvSpPr>
          <p:cNvPr id="53261" name="Text Box 15"/>
          <p:cNvSpPr txBox="1">
            <a:spLocks noChangeArrowheads="1"/>
          </p:cNvSpPr>
          <p:nvPr/>
        </p:nvSpPr>
        <p:spPr bwMode="auto">
          <a:xfrm>
            <a:off x="381000" y="2895600"/>
            <a:ext cx="2362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MX" altLang="es-MX" sz="1600"/>
              <a:t>Cliente: </a:t>
            </a:r>
            <a:r>
              <a:rPr lang="es-ES" altLang="es-MX" sz="1600"/>
              <a:t>www.yahoo.com.mx</a:t>
            </a:r>
          </a:p>
        </p:txBody>
      </p:sp>
      <p:sp>
        <p:nvSpPr>
          <p:cNvPr id="53262" name="Text Box 16"/>
          <p:cNvSpPr txBox="1">
            <a:spLocks noChangeArrowheads="1"/>
          </p:cNvSpPr>
          <p:nvPr/>
        </p:nvSpPr>
        <p:spPr bwMode="auto">
          <a:xfrm>
            <a:off x="6477000" y="2895600"/>
            <a:ext cx="2362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MX" altLang="es-MX" sz="1600"/>
              <a:t>Servidor: </a:t>
            </a:r>
            <a:r>
              <a:rPr lang="es-ES" altLang="es-MX" sz="1600"/>
              <a:t>www.yahoo.com.mx</a:t>
            </a:r>
          </a:p>
        </p:txBody>
      </p:sp>
      <p:sp>
        <p:nvSpPr>
          <p:cNvPr id="19" name="18 Nube"/>
          <p:cNvSpPr/>
          <p:nvPr/>
        </p:nvSpPr>
        <p:spPr bwMode="auto">
          <a:xfrm>
            <a:off x="3132138" y="3716338"/>
            <a:ext cx="2879725" cy="165735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defRPr/>
            </a:pPr>
            <a:r>
              <a:rPr lang="es-MX" dirty="0"/>
              <a:t>       </a:t>
            </a:r>
          </a:p>
          <a:p>
            <a:pPr>
              <a:defRPr/>
            </a:pPr>
            <a:r>
              <a:rPr lang="es-MX" dirty="0"/>
              <a:t>       </a:t>
            </a:r>
            <a:r>
              <a:rPr lang="es-MX" sz="2800" dirty="0"/>
              <a:t>RED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A0144D4-F6CB-49A5-9556-9A93A0297C8C}" type="slidenum">
              <a:rPr lang="es-ES" altLang="es-MX" sz="1400" smtClean="0">
                <a:solidFill>
                  <a:schemeClr val="bg2"/>
                </a:solidFill>
                <a:latin typeface="Arial" charset="0"/>
              </a:rPr>
              <a:pPr/>
              <a:t>51</a:t>
            </a:fld>
            <a:endParaRPr lang="es-ES" altLang="es-MX" sz="1400" smtClean="0">
              <a:solidFill>
                <a:schemeClr val="bg2"/>
              </a:solidFill>
              <a:latin typeface="Arial" charset="0"/>
            </a:endParaRPr>
          </a:p>
        </p:txBody>
      </p:sp>
      <p:sp>
        <p:nvSpPr>
          <p:cNvPr id="54275" name="Rectangle 2"/>
          <p:cNvSpPr>
            <a:spLocks noGrp="1" noChangeArrowheads="1"/>
          </p:cNvSpPr>
          <p:nvPr>
            <p:ph type="title"/>
          </p:nvPr>
        </p:nvSpPr>
        <p:spPr/>
        <p:txBody>
          <a:bodyPr/>
          <a:lstStyle/>
          <a:p>
            <a:pPr eaLnBrk="1" hangingPunct="1"/>
            <a:r>
              <a:rPr lang="es-ES" altLang="es-MX" smtClean="0"/>
              <a:t>Introducción</a:t>
            </a:r>
          </a:p>
        </p:txBody>
      </p:sp>
      <p:sp>
        <p:nvSpPr>
          <p:cNvPr id="5427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s-ES" altLang="es-MX" smtClean="0"/>
              <a:t>Objetivo de los Sistemas Abiertos</a:t>
            </a:r>
          </a:p>
          <a:p>
            <a:pPr lvl="1" eaLnBrk="1" hangingPunct="1"/>
            <a:endParaRPr lang="es-ES" altLang="es-MX" smtClean="0"/>
          </a:p>
          <a:p>
            <a:pPr lvl="1" eaLnBrk="1" hangingPunct="1"/>
            <a:r>
              <a:rPr lang="es-ES" altLang="es-MX" smtClean="0"/>
              <a:t>Es que </a:t>
            </a:r>
            <a:r>
              <a:rPr lang="es-ES" altLang="es-MX" b="1" smtClean="0"/>
              <a:t>un proceso</a:t>
            </a:r>
            <a:r>
              <a:rPr lang="es-ES" altLang="es-MX" smtClean="0"/>
              <a:t> (programa, aplicación o utilidad en ejecución) corriendo en un computador, </a:t>
            </a:r>
            <a:r>
              <a:rPr lang="es-ES" altLang="es-MX" b="1" smtClean="0"/>
              <a:t>pueda comunicarse con un proceso</a:t>
            </a:r>
            <a:r>
              <a:rPr lang="es-ES" altLang="es-MX" smtClean="0"/>
              <a:t> que esté corriendo </a:t>
            </a:r>
            <a:r>
              <a:rPr lang="es-ES" altLang="es-MX" b="1" smtClean="0"/>
              <a:t>en un computador remoto</a:t>
            </a:r>
            <a:r>
              <a:rPr lang="es-ES" altLang="es-MX"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6E1EB33-F266-4E6E-9A50-0A7B0D01A189}" type="slidenum">
              <a:rPr lang="es-ES" altLang="es-MX" sz="1400" smtClean="0">
                <a:solidFill>
                  <a:schemeClr val="bg2"/>
                </a:solidFill>
                <a:latin typeface="Arial" charset="0"/>
              </a:rPr>
              <a:pPr/>
              <a:t>52</a:t>
            </a:fld>
            <a:endParaRPr lang="es-ES" altLang="es-MX" sz="1400" smtClean="0">
              <a:solidFill>
                <a:schemeClr val="bg2"/>
              </a:solidFill>
              <a:latin typeface="Arial" charset="0"/>
            </a:endParaRPr>
          </a:p>
        </p:txBody>
      </p:sp>
      <p:sp>
        <p:nvSpPr>
          <p:cNvPr id="55299" name="Rectangle 2"/>
          <p:cNvSpPr>
            <a:spLocks noGrp="1" noChangeArrowheads="1"/>
          </p:cNvSpPr>
          <p:nvPr>
            <p:ph type="title"/>
          </p:nvPr>
        </p:nvSpPr>
        <p:spPr/>
        <p:txBody>
          <a:bodyPr/>
          <a:lstStyle/>
          <a:p>
            <a:pPr eaLnBrk="1" hangingPunct="1"/>
            <a:r>
              <a:rPr lang="es-ES" altLang="es-MX" smtClean="0"/>
              <a:t>Introducción</a:t>
            </a:r>
          </a:p>
        </p:txBody>
      </p:sp>
      <p:sp>
        <p:nvSpPr>
          <p:cNvPr id="55300"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Los procesos pueden ser:</a:t>
            </a:r>
          </a:p>
          <a:p>
            <a:pPr lvl="2" eaLnBrk="1" hangingPunct="1"/>
            <a:r>
              <a:rPr lang="es-ES" altLang="es-MX" smtClean="0"/>
              <a:t>Un programa ejecutado en una PC (</a:t>
            </a:r>
            <a:r>
              <a:rPr lang="es-ES" altLang="es-MX" b="1" smtClean="0"/>
              <a:t>cliente</a:t>
            </a:r>
            <a:r>
              <a:rPr lang="es-ES" altLang="es-MX" smtClean="0"/>
              <a:t>), que accesa a una </a:t>
            </a:r>
            <a:r>
              <a:rPr lang="es-ES" altLang="es-MX" b="1" smtClean="0"/>
              <a:t>base de datos</a:t>
            </a:r>
            <a:r>
              <a:rPr lang="es-ES" altLang="es-MX" smtClean="0"/>
              <a:t> en un computador remoto (</a:t>
            </a:r>
            <a:r>
              <a:rPr lang="es-ES" altLang="es-MX" b="1" smtClean="0"/>
              <a:t>servidor</a:t>
            </a:r>
            <a:r>
              <a:rPr lang="es-ES" altLang="es-MX" smtClean="0"/>
              <a:t>) </a:t>
            </a:r>
          </a:p>
          <a:p>
            <a:pPr lvl="2" eaLnBrk="1" hangingPunct="1"/>
            <a:r>
              <a:rPr lang="es-ES" altLang="es-MX" smtClean="0"/>
              <a:t>Un cliente que accesa a un servicio de </a:t>
            </a:r>
            <a:r>
              <a:rPr lang="es-ES" altLang="es-MX" b="1" smtClean="0"/>
              <a:t>correo electrónico</a:t>
            </a:r>
            <a:r>
              <a:rPr lang="es-ES" altLang="es-MX" smtClean="0"/>
              <a:t>.</a:t>
            </a:r>
          </a:p>
          <a:p>
            <a:pPr lvl="2" eaLnBrk="1" hangingPunct="1"/>
            <a:r>
              <a:rPr lang="es-ES" altLang="es-MX" smtClean="0"/>
              <a:t>Un cliente en una sucursal bancaria que hace operaciones de cargos y abonos en un sistema que opera en un computador central remoto (</a:t>
            </a:r>
            <a:r>
              <a:rPr lang="es-ES" altLang="es-MX" b="1" smtClean="0"/>
              <a:t>servidor</a:t>
            </a:r>
            <a:r>
              <a:rPr lang="es-ES" altLang="es-MX" smtClean="0"/>
              <a:t>)</a:t>
            </a:r>
            <a:endParaRPr lang="es-ES" altLang="es-MX" b="1"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7E8D277-7C21-49CC-8F1B-7AB36E3A7954}" type="slidenum">
              <a:rPr lang="es-ES" altLang="es-MX" sz="1400" smtClean="0">
                <a:solidFill>
                  <a:schemeClr val="bg2"/>
                </a:solidFill>
                <a:latin typeface="Arial" charset="0"/>
              </a:rPr>
              <a:pPr/>
              <a:t>53</a:t>
            </a:fld>
            <a:endParaRPr lang="es-ES" altLang="es-MX" sz="1400" smtClean="0">
              <a:solidFill>
                <a:schemeClr val="bg2"/>
              </a:solidFill>
              <a:latin typeface="Arial" charset="0"/>
            </a:endParaRPr>
          </a:p>
        </p:txBody>
      </p:sp>
      <p:sp>
        <p:nvSpPr>
          <p:cNvPr id="57347" name="Rectangle 2"/>
          <p:cNvSpPr>
            <a:spLocks noGrp="1" noChangeArrowheads="1"/>
          </p:cNvSpPr>
          <p:nvPr>
            <p:ph type="title"/>
          </p:nvPr>
        </p:nvSpPr>
        <p:spPr/>
        <p:txBody>
          <a:bodyPr/>
          <a:lstStyle/>
          <a:p>
            <a:pPr eaLnBrk="1" hangingPunct="1"/>
            <a:r>
              <a:rPr lang="es-ES" altLang="es-MX" smtClean="0"/>
              <a:t>Introducción</a:t>
            </a:r>
          </a:p>
        </p:txBody>
      </p:sp>
      <p:sp>
        <p:nvSpPr>
          <p:cNvPr id="57348"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Sistema ferroviario</a:t>
            </a:r>
          </a:p>
          <a:p>
            <a:pPr lvl="2" eaLnBrk="1" hangingPunct="1"/>
            <a:r>
              <a:rPr lang="es-ES" altLang="es-MX" smtClean="0"/>
              <a:t>Vías del tren</a:t>
            </a:r>
          </a:p>
          <a:p>
            <a:pPr lvl="1" eaLnBrk="1" hangingPunct="1"/>
            <a:endParaRPr lang="es-ES" altLang="es-MX" smtClean="0"/>
          </a:p>
          <a:p>
            <a:pPr lvl="1" eaLnBrk="1" hangingPunct="1"/>
            <a:endParaRPr lang="es-ES" altLang="es-MX" smtClean="0"/>
          </a:p>
          <a:p>
            <a:pPr lvl="1" eaLnBrk="1" hangingPunct="1"/>
            <a:endParaRPr lang="es-ES" altLang="es-MX" smtClean="0"/>
          </a:p>
          <a:p>
            <a:pPr lvl="1" eaLnBrk="1" hangingPunct="1"/>
            <a:r>
              <a:rPr lang="es-ES" altLang="es-MX" smtClean="0"/>
              <a:t>Sistema telefónico</a:t>
            </a:r>
          </a:p>
          <a:p>
            <a:pPr lvl="2" eaLnBrk="1" hangingPunct="1"/>
            <a:r>
              <a:rPr lang="es-ES" altLang="es-MX" smtClean="0"/>
              <a:t>Código de colores</a:t>
            </a:r>
          </a:p>
        </p:txBody>
      </p:sp>
      <p:pic>
        <p:nvPicPr>
          <p:cNvPr id="57349" name="Picture 4" descr="C:\Archivos de programa\Archivos comunes\Microsoft Shared\Clipart\cagcat50\BD07281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1905000"/>
            <a:ext cx="1597025"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5" descr="C:\Archivos de programa\Archivos comunes\Microsoft Shared\Clipart\cagcat50\BD06288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438400"/>
            <a:ext cx="2362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6" descr="C:\Documents and Settings\gilberto\Mis documentos\cable ut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572000"/>
            <a:ext cx="31242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8E349C7-B86D-4512-84E0-EC036DD1C3EB}" type="slidenum">
              <a:rPr lang="es-ES" altLang="es-MX" sz="1400" smtClean="0">
                <a:solidFill>
                  <a:schemeClr val="bg2"/>
                </a:solidFill>
                <a:latin typeface="Arial" charset="0"/>
              </a:rPr>
              <a:pPr/>
              <a:t>54</a:t>
            </a:fld>
            <a:endParaRPr lang="es-ES" altLang="es-MX" sz="1400" smtClean="0">
              <a:solidFill>
                <a:schemeClr val="bg2"/>
              </a:solidFill>
              <a:latin typeface="Arial" charset="0"/>
            </a:endParaRPr>
          </a:p>
        </p:txBody>
      </p:sp>
      <p:sp>
        <p:nvSpPr>
          <p:cNvPr id="58371" name="Rectangle 2"/>
          <p:cNvSpPr>
            <a:spLocks noGrp="1" noChangeArrowheads="1"/>
          </p:cNvSpPr>
          <p:nvPr>
            <p:ph type="title"/>
          </p:nvPr>
        </p:nvSpPr>
        <p:spPr/>
        <p:txBody>
          <a:bodyPr/>
          <a:lstStyle/>
          <a:p>
            <a:pPr eaLnBrk="1" hangingPunct="1"/>
            <a:r>
              <a:rPr lang="es-ES" altLang="es-MX" smtClean="0"/>
              <a:t>Introducción</a:t>
            </a:r>
          </a:p>
        </p:txBody>
      </p:sp>
      <p:sp>
        <p:nvSpPr>
          <p:cNvPr id="58372"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Sistema de transmisión de datos</a:t>
            </a:r>
          </a:p>
          <a:p>
            <a:pPr lvl="2" eaLnBrk="1" hangingPunct="1"/>
            <a:r>
              <a:rPr lang="es-ES" altLang="es-MX" smtClean="0"/>
              <a:t>Estándar RS-232</a:t>
            </a:r>
          </a:p>
        </p:txBody>
      </p:sp>
      <p:pic>
        <p:nvPicPr>
          <p:cNvPr id="58373" name="Picture 4" descr="C:\Documents and Settings\gilberto\Mis documentos\RS-23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81000"/>
            <a:ext cx="195421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0" descr="C:\Documents and Settings\gilberto\Mis documentos\vsat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503488"/>
            <a:ext cx="6827837"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Text Box 11"/>
          <p:cNvSpPr txBox="1">
            <a:spLocks noChangeArrowheads="1"/>
          </p:cNvSpPr>
          <p:nvPr/>
        </p:nvSpPr>
        <p:spPr bwMode="auto">
          <a:xfrm>
            <a:off x="2185988" y="562768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200"/>
              <a:t>VSAT</a:t>
            </a:r>
          </a:p>
        </p:txBody>
      </p:sp>
      <p:sp>
        <p:nvSpPr>
          <p:cNvPr id="58376" name="Text Box 12"/>
          <p:cNvSpPr txBox="1">
            <a:spLocks noChangeArrowheads="1"/>
          </p:cNvSpPr>
          <p:nvPr/>
        </p:nvSpPr>
        <p:spPr bwMode="auto">
          <a:xfrm>
            <a:off x="5919788" y="494188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 altLang="es-MX" sz="1200"/>
              <a:t>VSAT</a:t>
            </a:r>
          </a:p>
        </p:txBody>
      </p:sp>
      <p:sp>
        <p:nvSpPr>
          <p:cNvPr id="58377" name="Text Box 13"/>
          <p:cNvSpPr txBox="1">
            <a:spLocks noChangeArrowheads="1"/>
          </p:cNvSpPr>
          <p:nvPr/>
        </p:nvSpPr>
        <p:spPr bwMode="auto">
          <a:xfrm>
            <a:off x="966788" y="509428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200"/>
              <a:t>Computadora Central</a:t>
            </a:r>
          </a:p>
        </p:txBody>
      </p:sp>
      <p:sp>
        <p:nvSpPr>
          <p:cNvPr id="58378" name="Text Box 14"/>
          <p:cNvSpPr txBox="1">
            <a:spLocks noChangeArrowheads="1"/>
          </p:cNvSpPr>
          <p:nvPr/>
        </p:nvSpPr>
        <p:spPr bwMode="auto">
          <a:xfrm>
            <a:off x="6605588" y="425608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200"/>
              <a:t>Computadora Personal</a:t>
            </a:r>
          </a:p>
        </p:txBody>
      </p:sp>
      <p:sp>
        <p:nvSpPr>
          <p:cNvPr id="58379" name="Line 15"/>
          <p:cNvSpPr>
            <a:spLocks noChangeShapeType="1"/>
          </p:cNvSpPr>
          <p:nvPr/>
        </p:nvSpPr>
        <p:spPr bwMode="auto">
          <a:xfrm flipH="1">
            <a:off x="2109788" y="4789488"/>
            <a:ext cx="304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58380" name="Line 16"/>
          <p:cNvSpPr>
            <a:spLocks noChangeShapeType="1"/>
          </p:cNvSpPr>
          <p:nvPr/>
        </p:nvSpPr>
        <p:spPr bwMode="auto">
          <a:xfrm>
            <a:off x="6529388" y="4408488"/>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MX"/>
          </a:p>
        </p:txBody>
      </p:sp>
      <p:sp>
        <p:nvSpPr>
          <p:cNvPr id="58381" name="Text Box 17"/>
          <p:cNvSpPr txBox="1">
            <a:spLocks noChangeArrowheads="1"/>
          </p:cNvSpPr>
          <p:nvPr/>
        </p:nvSpPr>
        <p:spPr bwMode="auto">
          <a:xfrm>
            <a:off x="1881188" y="433228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200"/>
              <a:t>Conexión RS-232</a:t>
            </a:r>
          </a:p>
        </p:txBody>
      </p:sp>
      <p:sp>
        <p:nvSpPr>
          <p:cNvPr id="58382" name="Text Box 18"/>
          <p:cNvSpPr txBox="1">
            <a:spLocks noChangeArrowheads="1"/>
          </p:cNvSpPr>
          <p:nvPr/>
        </p:nvSpPr>
        <p:spPr bwMode="auto">
          <a:xfrm>
            <a:off x="6072188" y="3951288"/>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200"/>
              <a:t>Conexión RS-232</a:t>
            </a:r>
          </a:p>
        </p:txBody>
      </p:sp>
      <p:sp>
        <p:nvSpPr>
          <p:cNvPr id="58383" name="Text Box 19"/>
          <p:cNvSpPr txBox="1">
            <a:spLocks noChangeArrowheads="1"/>
          </p:cNvSpPr>
          <p:nvPr/>
        </p:nvSpPr>
        <p:spPr bwMode="auto">
          <a:xfrm>
            <a:off x="3786188" y="6008688"/>
            <a:ext cx="2819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200"/>
              <a:t>VSAT: Very Small Aperture Terminal </a:t>
            </a:r>
          </a:p>
        </p:txBody>
      </p:sp>
      <p:sp>
        <p:nvSpPr>
          <p:cNvPr id="58384" name="Text Box 20"/>
          <p:cNvSpPr txBox="1">
            <a:spLocks noChangeArrowheads="1"/>
          </p:cNvSpPr>
          <p:nvPr/>
        </p:nvSpPr>
        <p:spPr bwMode="auto">
          <a:xfrm>
            <a:off x="890588" y="5932488"/>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200"/>
              <a:t>IBM – UNIX        NEC</a:t>
            </a:r>
          </a:p>
        </p:txBody>
      </p:sp>
      <p:sp>
        <p:nvSpPr>
          <p:cNvPr id="58385" name="Text Box 21"/>
          <p:cNvSpPr txBox="1">
            <a:spLocks noChangeArrowheads="1"/>
          </p:cNvSpPr>
          <p:nvPr/>
        </p:nvSpPr>
        <p:spPr bwMode="auto">
          <a:xfrm>
            <a:off x="5538788" y="5322888"/>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200"/>
              <a:t>Mitsubishi           HP</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D2BEBBD-AB45-4614-BC31-E61ADDBBA75A}" type="slidenum">
              <a:rPr lang="es-ES" altLang="es-MX" sz="1400" smtClean="0">
                <a:solidFill>
                  <a:schemeClr val="bg2"/>
                </a:solidFill>
                <a:latin typeface="Arial" charset="0"/>
              </a:rPr>
              <a:pPr/>
              <a:t>55</a:t>
            </a:fld>
            <a:endParaRPr lang="es-ES" altLang="es-MX" sz="1400" smtClean="0">
              <a:solidFill>
                <a:schemeClr val="bg2"/>
              </a:solidFill>
              <a:latin typeface="Arial" charset="0"/>
            </a:endParaRPr>
          </a:p>
        </p:txBody>
      </p:sp>
      <p:sp>
        <p:nvSpPr>
          <p:cNvPr id="59395" name="Rectangle 2"/>
          <p:cNvSpPr>
            <a:spLocks noGrp="1" noChangeArrowheads="1"/>
          </p:cNvSpPr>
          <p:nvPr>
            <p:ph type="title"/>
          </p:nvPr>
        </p:nvSpPr>
        <p:spPr/>
        <p:txBody>
          <a:bodyPr/>
          <a:lstStyle/>
          <a:p>
            <a:pPr eaLnBrk="1" hangingPunct="1"/>
            <a:r>
              <a:rPr lang="es-ES" altLang="es-MX" smtClean="0"/>
              <a:t>Introducción</a:t>
            </a:r>
          </a:p>
        </p:txBody>
      </p:sp>
      <p:sp>
        <p:nvSpPr>
          <p:cNvPr id="59396"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s-ES" altLang="es-MX" smtClean="0"/>
              <a:t>Organización que establecen estándares</a:t>
            </a:r>
          </a:p>
          <a:p>
            <a:pPr lvl="1" eaLnBrk="1" hangingPunct="1">
              <a:lnSpc>
                <a:spcPct val="90000"/>
              </a:lnSpc>
            </a:pPr>
            <a:r>
              <a:rPr lang="es-ES" altLang="es-MX" smtClean="0"/>
              <a:t>IEEE: Redes LAN</a:t>
            </a:r>
          </a:p>
          <a:p>
            <a:pPr lvl="1" eaLnBrk="1" hangingPunct="1">
              <a:lnSpc>
                <a:spcPct val="90000"/>
              </a:lnSpc>
            </a:pPr>
            <a:r>
              <a:rPr lang="es-ES" altLang="es-MX" smtClean="0"/>
              <a:t>IETF: Internet</a:t>
            </a:r>
          </a:p>
          <a:p>
            <a:pPr lvl="1" eaLnBrk="1" hangingPunct="1">
              <a:lnSpc>
                <a:spcPct val="90000"/>
              </a:lnSpc>
            </a:pPr>
            <a:r>
              <a:rPr lang="es-ES" altLang="es-MX" smtClean="0"/>
              <a:t>ANSI: Códigos binarios</a:t>
            </a:r>
          </a:p>
          <a:p>
            <a:pPr lvl="1" eaLnBrk="1" hangingPunct="1">
              <a:lnSpc>
                <a:spcPct val="90000"/>
              </a:lnSpc>
            </a:pPr>
            <a:r>
              <a:rPr lang="es-ES" altLang="es-MX" smtClean="0"/>
              <a:t>EIA: Cableado estructurado</a:t>
            </a:r>
          </a:p>
          <a:p>
            <a:pPr lvl="1" eaLnBrk="1" hangingPunct="1">
              <a:lnSpc>
                <a:spcPct val="90000"/>
              </a:lnSpc>
            </a:pPr>
            <a:r>
              <a:rPr lang="es-ES" altLang="es-MX" smtClean="0"/>
              <a:t>TIA: Cableado estructurado junto con EIA</a:t>
            </a:r>
          </a:p>
          <a:p>
            <a:pPr lvl="1" eaLnBrk="1" hangingPunct="1">
              <a:lnSpc>
                <a:spcPct val="90000"/>
              </a:lnSpc>
            </a:pPr>
            <a:r>
              <a:rPr lang="es-ES" altLang="es-MX" smtClean="0"/>
              <a:t>ISO: Modelo OSI</a:t>
            </a:r>
          </a:p>
          <a:p>
            <a:pPr lvl="1" eaLnBrk="1" hangingPunct="1">
              <a:lnSpc>
                <a:spcPct val="90000"/>
              </a:lnSpc>
            </a:pPr>
            <a:r>
              <a:rPr lang="es-ES" altLang="es-MX" smtClean="0"/>
              <a:t>ITU: Telecomunicaciones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D94A5ED-54A5-4C42-8FAE-D0E685597535}" type="slidenum">
              <a:rPr lang="es-ES" altLang="es-MX" sz="1400" smtClean="0">
                <a:solidFill>
                  <a:schemeClr val="bg2"/>
                </a:solidFill>
                <a:latin typeface="Arial" charset="0"/>
              </a:rPr>
              <a:pPr/>
              <a:t>56</a:t>
            </a:fld>
            <a:endParaRPr lang="es-ES" altLang="es-MX" sz="1400" smtClean="0">
              <a:solidFill>
                <a:schemeClr val="bg2"/>
              </a:solidFill>
              <a:latin typeface="Arial" charset="0"/>
            </a:endParaRPr>
          </a:p>
        </p:txBody>
      </p:sp>
      <p:sp>
        <p:nvSpPr>
          <p:cNvPr id="60419" name="Rectangle 2"/>
          <p:cNvSpPr>
            <a:spLocks noGrp="1" noChangeArrowheads="1"/>
          </p:cNvSpPr>
          <p:nvPr>
            <p:ph type="title"/>
          </p:nvPr>
        </p:nvSpPr>
        <p:spPr/>
        <p:txBody>
          <a:bodyPr/>
          <a:lstStyle/>
          <a:p>
            <a:pPr eaLnBrk="1" hangingPunct="1"/>
            <a:r>
              <a:rPr lang="es-ES" altLang="es-MX" smtClean="0"/>
              <a:t>Modelo OSI</a:t>
            </a:r>
          </a:p>
        </p:txBody>
      </p:sp>
      <p:sp>
        <p:nvSpPr>
          <p:cNvPr id="60420" name="Rectangle 3" descr="Rectangle: Click to edit Master text styles&#10;Second level&#10;Third level&#10;Fourth level&#10;Fifth level"/>
          <p:cNvSpPr>
            <a:spLocks noGrp="1" noChangeArrowheads="1"/>
          </p:cNvSpPr>
          <p:nvPr>
            <p:ph type="body" idx="1"/>
          </p:nvPr>
        </p:nvSpPr>
        <p:spPr>
          <a:xfrm>
            <a:off x="457200" y="1905000"/>
            <a:ext cx="8458200" cy="4114800"/>
          </a:xfrm>
        </p:spPr>
        <p:txBody>
          <a:bodyPr/>
          <a:lstStyle/>
          <a:p>
            <a:pPr eaLnBrk="1" hangingPunct="1">
              <a:lnSpc>
                <a:spcPct val="90000"/>
              </a:lnSpc>
            </a:pPr>
            <a:r>
              <a:rPr lang="es-ES" altLang="es-MX" smtClean="0"/>
              <a:t>Modelo OSI (Open System Interconnection)</a:t>
            </a:r>
          </a:p>
          <a:p>
            <a:pPr lvl="1" eaLnBrk="1" hangingPunct="1">
              <a:lnSpc>
                <a:spcPct val="90000"/>
              </a:lnSpc>
            </a:pPr>
            <a:r>
              <a:rPr lang="es-ES" altLang="es-MX" smtClean="0"/>
              <a:t>OSI es una estructura o arquitectura que </a:t>
            </a:r>
            <a:r>
              <a:rPr lang="es-ES" altLang="es-MX" b="1" smtClean="0"/>
              <a:t>especifica las funciones de comunicación</a:t>
            </a:r>
            <a:r>
              <a:rPr lang="es-ES" altLang="es-MX" smtClean="0"/>
              <a:t> que deben emplearse con el fin de </a:t>
            </a:r>
            <a:r>
              <a:rPr lang="es-ES" altLang="es-MX" b="1" smtClean="0"/>
              <a:t>enlazar computadoras</a:t>
            </a:r>
            <a:r>
              <a:rPr lang="es-ES" altLang="es-MX" smtClean="0"/>
              <a:t> de diversos fabricantes y tener las definiciones de estándares.</a:t>
            </a:r>
          </a:p>
          <a:p>
            <a:pPr lvl="1" eaLnBrk="1" hangingPunct="1">
              <a:lnSpc>
                <a:spcPct val="90000"/>
              </a:lnSpc>
            </a:pPr>
            <a:r>
              <a:rPr lang="es-ES" altLang="es-MX" smtClean="0"/>
              <a:t>El </a:t>
            </a:r>
            <a:r>
              <a:rPr lang="es-ES" altLang="es-MX" b="1" smtClean="0"/>
              <a:t>propósito del modelo OSI</a:t>
            </a:r>
            <a:r>
              <a:rPr lang="es-ES" altLang="es-MX" smtClean="0"/>
              <a:t> no es definir en forma detallada los servicios y protocolos que se deben presentar en cada nivel del modelo, sino proporcionar una arquitectura funcional y conceptual que permita a grupos internacionales </a:t>
            </a:r>
            <a:r>
              <a:rPr lang="es-ES" altLang="es-MX" b="1" smtClean="0"/>
              <a:t>desarrollar</a:t>
            </a:r>
            <a:r>
              <a:rPr lang="es-ES" altLang="es-MX" smtClean="0"/>
              <a:t> </a:t>
            </a:r>
            <a:r>
              <a:rPr lang="es-ES" altLang="es-MX" b="1" smtClean="0"/>
              <a:t>estándares</a:t>
            </a:r>
            <a:r>
              <a:rPr lang="es-ES" altLang="es-MX" smtClean="0"/>
              <a:t> para cada nivel del modelo OSI.</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45D4DBB-ABE8-4063-B0E0-3C247B06F869}" type="slidenum">
              <a:rPr lang="es-ES" altLang="es-MX" sz="1400" smtClean="0">
                <a:solidFill>
                  <a:schemeClr val="bg2"/>
                </a:solidFill>
                <a:latin typeface="Arial" charset="0"/>
              </a:rPr>
              <a:pPr/>
              <a:t>57</a:t>
            </a:fld>
            <a:endParaRPr lang="es-ES" altLang="es-MX" sz="1400" dirty="0" smtClean="0">
              <a:solidFill>
                <a:schemeClr val="bg2"/>
              </a:solidFill>
              <a:latin typeface="Arial" charset="0"/>
            </a:endParaRPr>
          </a:p>
        </p:txBody>
      </p:sp>
      <p:sp>
        <p:nvSpPr>
          <p:cNvPr id="61443" name="Rectangle 2"/>
          <p:cNvSpPr>
            <a:spLocks noGrp="1" noChangeArrowheads="1"/>
          </p:cNvSpPr>
          <p:nvPr>
            <p:ph type="title"/>
          </p:nvPr>
        </p:nvSpPr>
        <p:spPr/>
        <p:txBody>
          <a:bodyPr/>
          <a:lstStyle/>
          <a:p>
            <a:pPr eaLnBrk="1" hangingPunct="1"/>
            <a:r>
              <a:rPr lang="es-ES" altLang="es-MX" smtClean="0"/>
              <a:t>Modelo OSI</a:t>
            </a:r>
          </a:p>
        </p:txBody>
      </p:sp>
      <p:sp>
        <p:nvSpPr>
          <p:cNvPr id="61444" name="Rectangle 3" descr="Rectangle: Click to edit Master text styles&#10;Second level&#10;Third level&#10;Fourth level&#10;Fifth level"/>
          <p:cNvSpPr>
            <a:spLocks noGrp="1" noChangeArrowheads="1"/>
          </p:cNvSpPr>
          <p:nvPr>
            <p:ph type="body" idx="1"/>
          </p:nvPr>
        </p:nvSpPr>
        <p:spPr>
          <a:xfrm>
            <a:off x="457200" y="1371600"/>
            <a:ext cx="8178800" cy="4865712"/>
          </a:xfrm>
        </p:spPr>
        <p:txBody>
          <a:bodyPr/>
          <a:lstStyle/>
          <a:p>
            <a:pPr eaLnBrk="1" hangingPunct="1"/>
            <a:r>
              <a:rPr lang="es-ES" altLang="es-MX" dirty="0" smtClean="0"/>
              <a:t>Fue </a:t>
            </a:r>
            <a:r>
              <a:rPr lang="es-ES" altLang="es-MX" b="1" dirty="0" smtClean="0"/>
              <a:t>diseñado</a:t>
            </a:r>
            <a:r>
              <a:rPr lang="es-ES" altLang="es-MX" dirty="0" smtClean="0"/>
              <a:t> según la filosofía de la </a:t>
            </a:r>
            <a:r>
              <a:rPr lang="es-ES" altLang="es-MX" b="1" dirty="0" smtClean="0"/>
              <a:t>programación estructurada</a:t>
            </a:r>
            <a:r>
              <a:rPr lang="es-ES" altLang="es-MX" dirty="0" smtClean="0"/>
              <a:t>:</a:t>
            </a:r>
          </a:p>
          <a:p>
            <a:pPr lvl="1" eaLnBrk="1" hangingPunct="1"/>
            <a:r>
              <a:rPr lang="es-ES" altLang="es-MX" b="1" dirty="0" smtClean="0"/>
              <a:t>Divide el trabajo global en funciones</a:t>
            </a:r>
            <a:r>
              <a:rPr lang="es-ES" altLang="es-MX" dirty="0" smtClean="0"/>
              <a:t> o módulos, que son más simples de diseñar y más fáciles de controlar.</a:t>
            </a:r>
          </a:p>
          <a:p>
            <a:pPr lvl="1" eaLnBrk="1" hangingPunct="1"/>
            <a:r>
              <a:rPr lang="es-ES" altLang="es-MX" dirty="0" smtClean="0"/>
              <a:t>Cada función tiene una </a:t>
            </a:r>
            <a:r>
              <a:rPr lang="es-ES" altLang="es-MX" b="1" dirty="0" smtClean="0"/>
              <a:t>tarea especifica</a:t>
            </a:r>
            <a:r>
              <a:rPr lang="es-ES" altLang="es-MX" dirty="0" smtClean="0"/>
              <a:t> y si desea realizar una tarea, utiliza los servicios de otra(s) funciones.</a:t>
            </a:r>
          </a:p>
          <a:p>
            <a:pPr lvl="1" eaLnBrk="1" hangingPunct="1"/>
            <a:r>
              <a:rPr lang="es-ES" altLang="es-MX" b="1" dirty="0"/>
              <a:t>Dividir las funciones necesarias de la red de computadoras en</a:t>
            </a:r>
            <a:r>
              <a:rPr lang="es-ES" altLang="es-MX" dirty="0"/>
              <a:t> niveles o </a:t>
            </a:r>
            <a:r>
              <a:rPr lang="es-ES" altLang="es-MX" b="1" dirty="0"/>
              <a:t>capas</a:t>
            </a:r>
            <a:r>
              <a:rPr lang="es-ES" altLang="es-MX" dirty="0"/>
              <a:t> especificas</a:t>
            </a:r>
            <a:r>
              <a:rPr lang="es-ES" altLang="es-MX" dirty="0" smtClean="0"/>
              <a:t>. </a:t>
            </a:r>
          </a:p>
          <a:p>
            <a:pPr lvl="1" eaLnBrk="1" hangingPunct="1"/>
            <a:r>
              <a:rPr lang="es-ES" altLang="es-MX" dirty="0"/>
              <a:t>Cada capa realiza su propio trabajo, sin considerar el desarrollo internamente en las otras capas</a:t>
            </a:r>
            <a:r>
              <a:rPr lang="es-ES" altLang="es-MX" dirty="0" smtClean="0"/>
              <a:t>.</a:t>
            </a:r>
            <a:endParaRPr lang="es-ES" altLang="es-MX"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FE8D6D2-8CF3-48D0-A0D6-6DDB33A90825}" type="slidenum">
              <a:rPr lang="es-ES" altLang="es-MX" sz="1400" smtClean="0">
                <a:solidFill>
                  <a:schemeClr val="bg2"/>
                </a:solidFill>
                <a:latin typeface="Arial" charset="0"/>
              </a:rPr>
              <a:pPr/>
              <a:t>58</a:t>
            </a:fld>
            <a:endParaRPr lang="es-ES" altLang="es-MX" sz="1400" smtClean="0">
              <a:solidFill>
                <a:schemeClr val="bg2"/>
              </a:solidFill>
              <a:latin typeface="Arial" charset="0"/>
            </a:endParaRPr>
          </a:p>
        </p:txBody>
      </p:sp>
      <p:sp>
        <p:nvSpPr>
          <p:cNvPr id="63491" name="Rectangle 2"/>
          <p:cNvSpPr>
            <a:spLocks noGrp="1" noChangeArrowheads="1"/>
          </p:cNvSpPr>
          <p:nvPr>
            <p:ph type="title"/>
          </p:nvPr>
        </p:nvSpPr>
        <p:spPr/>
        <p:txBody>
          <a:bodyPr/>
          <a:lstStyle/>
          <a:p>
            <a:pPr eaLnBrk="1" hangingPunct="1"/>
            <a:r>
              <a:rPr lang="es-ES" altLang="es-MX" smtClean="0"/>
              <a:t>Modelo OSI</a:t>
            </a:r>
          </a:p>
        </p:txBody>
      </p:sp>
      <p:sp>
        <p:nvSpPr>
          <p:cNvPr id="63492"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El Modelo OSI divide las funciones de red en siete capas</a:t>
            </a:r>
          </a:p>
        </p:txBody>
      </p:sp>
      <p:sp>
        <p:nvSpPr>
          <p:cNvPr id="8" name="7 Cubo"/>
          <p:cNvSpPr/>
          <p:nvPr/>
        </p:nvSpPr>
        <p:spPr bwMode="auto">
          <a:xfrm>
            <a:off x="4139952" y="5949280"/>
            <a:ext cx="2448272" cy="576064"/>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2000" b="1" dirty="0">
                <a:ln w="1905"/>
                <a:solidFill>
                  <a:srgbClr val="080808"/>
                </a:solidFill>
                <a:effectLst>
                  <a:innerShdw blurRad="69850" dist="43180" dir="5400000">
                    <a:srgbClr val="000000">
                      <a:alpha val="65000"/>
                    </a:srgbClr>
                  </a:innerShdw>
                </a:effectLst>
              </a:rPr>
              <a:t>Física</a:t>
            </a:r>
          </a:p>
        </p:txBody>
      </p:sp>
      <p:sp>
        <p:nvSpPr>
          <p:cNvPr id="9" name="8 Cubo"/>
          <p:cNvSpPr/>
          <p:nvPr/>
        </p:nvSpPr>
        <p:spPr bwMode="auto">
          <a:xfrm>
            <a:off x="4139952" y="5445224"/>
            <a:ext cx="2448272" cy="576064"/>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2000" b="1" dirty="0">
                <a:ln w="1905"/>
                <a:solidFill>
                  <a:srgbClr val="080808"/>
                </a:solidFill>
                <a:effectLst>
                  <a:innerShdw blurRad="69850" dist="43180" dir="5400000">
                    <a:srgbClr val="000000">
                      <a:alpha val="65000"/>
                    </a:srgbClr>
                  </a:innerShdw>
                </a:effectLst>
              </a:rPr>
              <a:t>Enlace de Datos</a:t>
            </a:r>
          </a:p>
        </p:txBody>
      </p:sp>
      <p:sp>
        <p:nvSpPr>
          <p:cNvPr id="10" name="9 Cubo"/>
          <p:cNvSpPr/>
          <p:nvPr/>
        </p:nvSpPr>
        <p:spPr bwMode="auto">
          <a:xfrm>
            <a:off x="4139952" y="4941168"/>
            <a:ext cx="2448272" cy="576064"/>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2000" b="1" dirty="0">
                <a:ln w="1905"/>
                <a:solidFill>
                  <a:srgbClr val="080808"/>
                </a:solidFill>
                <a:effectLst>
                  <a:innerShdw blurRad="69850" dist="43180" dir="5400000">
                    <a:srgbClr val="000000">
                      <a:alpha val="65000"/>
                    </a:srgbClr>
                  </a:innerShdw>
                </a:effectLst>
              </a:rPr>
              <a:t>Red</a:t>
            </a:r>
          </a:p>
        </p:txBody>
      </p:sp>
      <p:sp>
        <p:nvSpPr>
          <p:cNvPr id="11" name="10 Cubo"/>
          <p:cNvSpPr/>
          <p:nvPr/>
        </p:nvSpPr>
        <p:spPr bwMode="auto">
          <a:xfrm>
            <a:off x="4139952" y="4437112"/>
            <a:ext cx="2448272" cy="576064"/>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2000" b="1" dirty="0">
                <a:ln w="1905"/>
                <a:solidFill>
                  <a:srgbClr val="080808"/>
                </a:solidFill>
                <a:effectLst>
                  <a:innerShdw blurRad="69850" dist="43180" dir="5400000">
                    <a:srgbClr val="000000">
                      <a:alpha val="65000"/>
                    </a:srgbClr>
                  </a:innerShdw>
                </a:effectLst>
              </a:rPr>
              <a:t>Transporte</a:t>
            </a:r>
          </a:p>
        </p:txBody>
      </p:sp>
      <p:sp>
        <p:nvSpPr>
          <p:cNvPr id="12" name="11 Cubo"/>
          <p:cNvSpPr/>
          <p:nvPr/>
        </p:nvSpPr>
        <p:spPr bwMode="auto">
          <a:xfrm>
            <a:off x="4139952" y="3933056"/>
            <a:ext cx="2448272" cy="576064"/>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2000" b="1" dirty="0">
                <a:ln w="1905"/>
                <a:solidFill>
                  <a:srgbClr val="080808"/>
                </a:solidFill>
                <a:effectLst>
                  <a:innerShdw blurRad="69850" dist="43180" dir="5400000">
                    <a:srgbClr val="000000">
                      <a:alpha val="65000"/>
                    </a:srgbClr>
                  </a:innerShdw>
                </a:effectLst>
              </a:rPr>
              <a:t>Sesión</a:t>
            </a:r>
          </a:p>
        </p:txBody>
      </p:sp>
      <p:sp>
        <p:nvSpPr>
          <p:cNvPr id="13" name="12 Cubo"/>
          <p:cNvSpPr/>
          <p:nvPr/>
        </p:nvSpPr>
        <p:spPr bwMode="auto">
          <a:xfrm>
            <a:off x="4139952" y="3429000"/>
            <a:ext cx="2448272" cy="576064"/>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2000" b="1" dirty="0">
                <a:ln w="1905"/>
                <a:solidFill>
                  <a:srgbClr val="080808"/>
                </a:solidFill>
                <a:effectLst>
                  <a:innerShdw blurRad="69850" dist="43180" dir="5400000">
                    <a:srgbClr val="000000">
                      <a:alpha val="65000"/>
                    </a:srgbClr>
                  </a:innerShdw>
                </a:effectLst>
              </a:rPr>
              <a:t>Presentación</a:t>
            </a:r>
          </a:p>
        </p:txBody>
      </p:sp>
      <p:sp>
        <p:nvSpPr>
          <p:cNvPr id="14" name="13 Cubo"/>
          <p:cNvSpPr/>
          <p:nvPr/>
        </p:nvSpPr>
        <p:spPr bwMode="auto">
          <a:xfrm>
            <a:off x="4139952" y="2924944"/>
            <a:ext cx="2448272" cy="576064"/>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2000" b="1" dirty="0">
                <a:ln w="1905"/>
                <a:solidFill>
                  <a:srgbClr val="080808"/>
                </a:solidFill>
                <a:effectLst>
                  <a:innerShdw blurRad="69850" dist="43180" dir="5400000">
                    <a:srgbClr val="000000">
                      <a:alpha val="65000"/>
                    </a:srgbClr>
                  </a:innerShdw>
                </a:effectLst>
              </a:rPr>
              <a:t>Aplicación</a:t>
            </a:r>
          </a:p>
        </p:txBody>
      </p:sp>
      <p:sp>
        <p:nvSpPr>
          <p:cNvPr id="15" name="14 CuadroTexto"/>
          <p:cNvSpPr txBox="1"/>
          <p:nvPr/>
        </p:nvSpPr>
        <p:spPr>
          <a:xfrm>
            <a:off x="2195736" y="6093296"/>
            <a:ext cx="1800200" cy="338554"/>
          </a:xfrm>
          <a:prstGeom prst="rect">
            <a:avLst/>
          </a:prstGeom>
          <a:noFill/>
        </p:spPr>
        <p:txBody>
          <a:bodyPr>
            <a:spAutoFit/>
          </a:bodyPr>
          <a:lstStyle/>
          <a:p>
            <a:pPr algn="r">
              <a:defRPr/>
            </a:pPr>
            <a:r>
              <a:rPr lang="es-MX"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Capa 1</a:t>
            </a:r>
          </a:p>
        </p:txBody>
      </p:sp>
      <p:sp>
        <p:nvSpPr>
          <p:cNvPr id="16" name="15 CuadroTexto"/>
          <p:cNvSpPr txBox="1"/>
          <p:nvPr/>
        </p:nvSpPr>
        <p:spPr>
          <a:xfrm>
            <a:off x="2195736" y="3140968"/>
            <a:ext cx="1800200" cy="338554"/>
          </a:xfrm>
          <a:prstGeom prst="rect">
            <a:avLst/>
          </a:prstGeom>
          <a:noFill/>
        </p:spPr>
        <p:txBody>
          <a:bodyPr>
            <a:spAutoFit/>
          </a:bodyPr>
          <a:lstStyle/>
          <a:p>
            <a:pPr algn="r">
              <a:defRPr/>
            </a:pPr>
            <a:r>
              <a:rPr lang="es-MX"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Capa 7</a:t>
            </a:r>
          </a:p>
        </p:txBody>
      </p:sp>
      <p:sp>
        <p:nvSpPr>
          <p:cNvPr id="17" name="16 CuadroTexto"/>
          <p:cNvSpPr txBox="1"/>
          <p:nvPr/>
        </p:nvSpPr>
        <p:spPr>
          <a:xfrm>
            <a:off x="2195736" y="3573016"/>
            <a:ext cx="1800200" cy="338554"/>
          </a:xfrm>
          <a:prstGeom prst="rect">
            <a:avLst/>
          </a:prstGeom>
          <a:noFill/>
        </p:spPr>
        <p:txBody>
          <a:bodyPr>
            <a:spAutoFit/>
          </a:bodyPr>
          <a:lstStyle/>
          <a:p>
            <a:pPr algn="r">
              <a:defRPr/>
            </a:pPr>
            <a:r>
              <a:rPr lang="es-MX"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Capa 6</a:t>
            </a:r>
          </a:p>
        </p:txBody>
      </p:sp>
      <p:sp>
        <p:nvSpPr>
          <p:cNvPr id="18" name="17 CuadroTexto"/>
          <p:cNvSpPr txBox="1"/>
          <p:nvPr/>
        </p:nvSpPr>
        <p:spPr>
          <a:xfrm>
            <a:off x="2195736" y="4077072"/>
            <a:ext cx="1800200" cy="338554"/>
          </a:xfrm>
          <a:prstGeom prst="rect">
            <a:avLst/>
          </a:prstGeom>
          <a:noFill/>
        </p:spPr>
        <p:txBody>
          <a:bodyPr>
            <a:spAutoFit/>
          </a:bodyPr>
          <a:lstStyle/>
          <a:p>
            <a:pPr algn="r">
              <a:defRPr/>
            </a:pPr>
            <a:r>
              <a:rPr lang="es-MX"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Capa 5</a:t>
            </a:r>
          </a:p>
        </p:txBody>
      </p:sp>
      <p:sp>
        <p:nvSpPr>
          <p:cNvPr id="19" name="18 CuadroTexto"/>
          <p:cNvSpPr txBox="1"/>
          <p:nvPr/>
        </p:nvSpPr>
        <p:spPr>
          <a:xfrm>
            <a:off x="2195736" y="4581128"/>
            <a:ext cx="1800200" cy="338554"/>
          </a:xfrm>
          <a:prstGeom prst="rect">
            <a:avLst/>
          </a:prstGeom>
          <a:noFill/>
        </p:spPr>
        <p:txBody>
          <a:bodyPr>
            <a:spAutoFit/>
          </a:bodyPr>
          <a:lstStyle/>
          <a:p>
            <a:pPr algn="r">
              <a:defRPr/>
            </a:pPr>
            <a:r>
              <a:rPr lang="es-MX"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Capa 4</a:t>
            </a:r>
          </a:p>
        </p:txBody>
      </p:sp>
      <p:sp>
        <p:nvSpPr>
          <p:cNvPr id="20" name="19 CuadroTexto"/>
          <p:cNvSpPr txBox="1"/>
          <p:nvPr/>
        </p:nvSpPr>
        <p:spPr>
          <a:xfrm>
            <a:off x="2195736" y="5085184"/>
            <a:ext cx="1800200" cy="338554"/>
          </a:xfrm>
          <a:prstGeom prst="rect">
            <a:avLst/>
          </a:prstGeom>
          <a:noFill/>
        </p:spPr>
        <p:txBody>
          <a:bodyPr>
            <a:spAutoFit/>
          </a:bodyPr>
          <a:lstStyle/>
          <a:p>
            <a:pPr algn="r">
              <a:defRPr/>
            </a:pPr>
            <a:r>
              <a:rPr lang="es-MX"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Capa 3</a:t>
            </a:r>
          </a:p>
        </p:txBody>
      </p:sp>
      <p:sp>
        <p:nvSpPr>
          <p:cNvPr id="21" name="20 CuadroTexto"/>
          <p:cNvSpPr txBox="1"/>
          <p:nvPr/>
        </p:nvSpPr>
        <p:spPr>
          <a:xfrm>
            <a:off x="2195736" y="5589240"/>
            <a:ext cx="1800200" cy="338554"/>
          </a:xfrm>
          <a:prstGeom prst="rect">
            <a:avLst/>
          </a:prstGeom>
          <a:noFill/>
        </p:spPr>
        <p:txBody>
          <a:bodyPr>
            <a:spAutoFit/>
          </a:bodyPr>
          <a:lstStyle/>
          <a:p>
            <a:pPr algn="r">
              <a:defRPr/>
            </a:pPr>
            <a:r>
              <a:rPr lang="es-MX"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Capa 2</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08C43BB-D036-419C-B53F-6C2E055E0622}" type="slidenum">
              <a:rPr lang="es-ES" altLang="es-MX" sz="1400" smtClean="0">
                <a:solidFill>
                  <a:srgbClr val="080808"/>
                </a:solidFill>
                <a:latin typeface="Arial" charset="0"/>
              </a:rPr>
              <a:pPr/>
              <a:t>59</a:t>
            </a:fld>
            <a:endParaRPr lang="es-ES" altLang="es-MX" sz="1400" smtClean="0">
              <a:solidFill>
                <a:srgbClr val="080808"/>
              </a:solidFill>
              <a:latin typeface="Arial" charset="0"/>
            </a:endParaRPr>
          </a:p>
        </p:txBody>
      </p:sp>
      <p:sp>
        <p:nvSpPr>
          <p:cNvPr id="64515" name="Rectangle 2"/>
          <p:cNvSpPr>
            <a:spLocks noGrp="1" noChangeArrowheads="1"/>
          </p:cNvSpPr>
          <p:nvPr>
            <p:ph type="title"/>
          </p:nvPr>
        </p:nvSpPr>
        <p:spPr/>
        <p:txBody>
          <a:bodyPr/>
          <a:lstStyle/>
          <a:p>
            <a:pPr eaLnBrk="1" hangingPunct="1"/>
            <a:r>
              <a:rPr lang="es-ES" altLang="es-MX" smtClean="0"/>
              <a:t>Modelo OSI</a:t>
            </a:r>
          </a:p>
        </p:txBody>
      </p:sp>
      <p:sp>
        <p:nvSpPr>
          <p:cNvPr id="64516" name="Rectangle 3" descr="Rectangle: Click to edit Master text styles&#10;Second level&#10;Third level&#10;Fourth level&#10;Fifth level"/>
          <p:cNvSpPr>
            <a:spLocks noGrp="1" noChangeArrowheads="1"/>
          </p:cNvSpPr>
          <p:nvPr>
            <p:ph type="body" idx="1"/>
          </p:nvPr>
        </p:nvSpPr>
        <p:spPr>
          <a:xfrm>
            <a:off x="762000" y="1524000"/>
            <a:ext cx="7772400" cy="4114800"/>
          </a:xfrm>
        </p:spPr>
        <p:txBody>
          <a:bodyPr/>
          <a:lstStyle/>
          <a:p>
            <a:pPr lvl="1" eaLnBrk="1" hangingPunct="1"/>
            <a:r>
              <a:rPr lang="es-ES" altLang="es-MX" smtClean="0"/>
              <a:t>Cada capa se comunica con su igual (peer) en otro sistema remoto por medio de un </a:t>
            </a:r>
            <a:r>
              <a:rPr lang="es-ES" altLang="es-MX" b="1" smtClean="0"/>
              <a:t>protocolo</a:t>
            </a:r>
            <a:r>
              <a:rPr lang="es-ES" altLang="es-MX" smtClean="0"/>
              <a:t>.</a:t>
            </a:r>
          </a:p>
          <a:p>
            <a:pPr lvl="1" eaLnBrk="1" hangingPunct="1">
              <a:buFont typeface="Wingdings" pitchFamily="2" charset="2"/>
              <a:buNone/>
            </a:pPr>
            <a:endParaRPr lang="es-ES" altLang="es-MX" i="1" smtClean="0"/>
          </a:p>
        </p:txBody>
      </p:sp>
      <p:sp>
        <p:nvSpPr>
          <p:cNvPr id="25622" name="Text Box 25"/>
          <p:cNvSpPr txBox="1">
            <a:spLocks noChangeArrowheads="1"/>
          </p:cNvSpPr>
          <p:nvPr/>
        </p:nvSpPr>
        <p:spPr bwMode="auto">
          <a:xfrm>
            <a:off x="3347864" y="6491288"/>
            <a:ext cx="2743200" cy="366712"/>
          </a:xfrm>
          <a:prstGeom prst="rect">
            <a:avLst/>
          </a:prstGeom>
          <a:noFill/>
          <a:ln w="9525">
            <a:noFill/>
            <a:miter lim="800000"/>
            <a:headEnd/>
            <a:tailEnd/>
          </a:ln>
        </p:spPr>
        <p:txBody>
          <a:bodyPr>
            <a:spAutoFit/>
          </a:bodyPr>
          <a:lstStyle/>
          <a:p>
            <a:pPr algn="ctr">
              <a:spcBef>
                <a:spcPct val="50000"/>
              </a:spcBef>
              <a:defRPr/>
            </a:pPr>
            <a:r>
              <a:rPr lang="es-ES" sz="1800" b="1" dirty="0">
                <a:ln w="1905"/>
                <a:solidFill>
                  <a:srgbClr val="080808"/>
                </a:solidFill>
                <a:effectLst>
                  <a:innerShdw blurRad="69850" dist="43180" dir="5400000">
                    <a:srgbClr val="000000">
                      <a:alpha val="65000"/>
                    </a:srgbClr>
                  </a:innerShdw>
                </a:effectLst>
              </a:rPr>
              <a:t>Medio de Transmisión</a:t>
            </a:r>
          </a:p>
        </p:txBody>
      </p:sp>
      <p:sp>
        <p:nvSpPr>
          <p:cNvPr id="64518" name="Line 31"/>
          <p:cNvSpPr>
            <a:spLocks noChangeShapeType="1"/>
          </p:cNvSpPr>
          <p:nvPr/>
        </p:nvSpPr>
        <p:spPr bwMode="auto">
          <a:xfrm>
            <a:off x="3995738" y="5445125"/>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4519" name="Line 32"/>
          <p:cNvSpPr>
            <a:spLocks noChangeShapeType="1"/>
          </p:cNvSpPr>
          <p:nvPr/>
        </p:nvSpPr>
        <p:spPr bwMode="auto">
          <a:xfrm>
            <a:off x="3995738" y="5876925"/>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25635" name="Text Box 39"/>
          <p:cNvSpPr txBox="1">
            <a:spLocks noChangeArrowheads="1"/>
          </p:cNvSpPr>
          <p:nvPr/>
        </p:nvSpPr>
        <p:spPr bwMode="auto">
          <a:xfrm>
            <a:off x="7668344" y="3068960"/>
            <a:ext cx="1475656" cy="366713"/>
          </a:xfrm>
          <a:prstGeom prst="rect">
            <a:avLst/>
          </a:prstGeom>
          <a:noFill/>
          <a:ln w="9525">
            <a:noFill/>
            <a:miter lim="800000"/>
            <a:headEnd/>
            <a:tailEnd/>
          </a:ln>
        </p:spPr>
        <p:txBody>
          <a:bodyPr>
            <a:spAutoFit/>
          </a:bodyPr>
          <a:lstStyle/>
          <a:p>
            <a:pPr algn="ctr">
              <a:spcBef>
                <a:spcPct val="50000"/>
              </a:spcBef>
              <a:defRPr/>
            </a:pPr>
            <a:r>
              <a:rPr lang="es-ES" sz="1800" b="1" dirty="0">
                <a:ln w="1905"/>
                <a:solidFill>
                  <a:srgbClr val="080808"/>
                </a:solidFill>
                <a:effectLst>
                  <a:innerShdw blurRad="69850" dist="43180" dir="5400000">
                    <a:srgbClr val="000000">
                      <a:alpha val="65000"/>
                    </a:srgbClr>
                  </a:innerShdw>
                </a:effectLst>
              </a:rPr>
              <a:t>Terminal B</a:t>
            </a:r>
          </a:p>
        </p:txBody>
      </p:sp>
      <p:sp>
        <p:nvSpPr>
          <p:cNvPr id="36" name="35 Cubo"/>
          <p:cNvSpPr/>
          <p:nvPr/>
        </p:nvSpPr>
        <p:spPr bwMode="auto">
          <a:xfrm>
            <a:off x="1979712" y="566124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Física</a:t>
            </a:r>
          </a:p>
        </p:txBody>
      </p:sp>
      <p:sp>
        <p:nvSpPr>
          <p:cNvPr id="37" name="36 Cubo"/>
          <p:cNvSpPr/>
          <p:nvPr/>
        </p:nvSpPr>
        <p:spPr bwMode="auto">
          <a:xfrm>
            <a:off x="1979712" y="522920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Enlace de Datos</a:t>
            </a:r>
          </a:p>
        </p:txBody>
      </p:sp>
      <p:sp>
        <p:nvSpPr>
          <p:cNvPr id="38" name="37 Cubo"/>
          <p:cNvSpPr/>
          <p:nvPr/>
        </p:nvSpPr>
        <p:spPr bwMode="auto">
          <a:xfrm>
            <a:off x="1979712" y="4797152"/>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Red</a:t>
            </a:r>
          </a:p>
        </p:txBody>
      </p:sp>
      <p:sp>
        <p:nvSpPr>
          <p:cNvPr id="39" name="38 Cubo"/>
          <p:cNvSpPr/>
          <p:nvPr/>
        </p:nvSpPr>
        <p:spPr bwMode="auto">
          <a:xfrm>
            <a:off x="1979712" y="4365104"/>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Transporte</a:t>
            </a:r>
          </a:p>
        </p:txBody>
      </p:sp>
      <p:sp>
        <p:nvSpPr>
          <p:cNvPr id="40" name="39 Cubo"/>
          <p:cNvSpPr/>
          <p:nvPr/>
        </p:nvSpPr>
        <p:spPr bwMode="auto">
          <a:xfrm>
            <a:off x="1979712" y="3933056"/>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Sesión</a:t>
            </a:r>
          </a:p>
        </p:txBody>
      </p:sp>
      <p:sp>
        <p:nvSpPr>
          <p:cNvPr id="41" name="40 Cubo"/>
          <p:cNvSpPr/>
          <p:nvPr/>
        </p:nvSpPr>
        <p:spPr bwMode="auto">
          <a:xfrm>
            <a:off x="1979712" y="350100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Presentación</a:t>
            </a:r>
          </a:p>
        </p:txBody>
      </p:sp>
      <p:sp>
        <p:nvSpPr>
          <p:cNvPr id="42" name="41 Cubo"/>
          <p:cNvSpPr/>
          <p:nvPr/>
        </p:nvSpPr>
        <p:spPr bwMode="auto">
          <a:xfrm>
            <a:off x="1979712" y="306896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Aplicación</a:t>
            </a:r>
          </a:p>
        </p:txBody>
      </p:sp>
      <p:sp>
        <p:nvSpPr>
          <p:cNvPr id="43" name="42 Cubo"/>
          <p:cNvSpPr/>
          <p:nvPr/>
        </p:nvSpPr>
        <p:spPr bwMode="auto">
          <a:xfrm>
            <a:off x="5580112" y="566124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Física</a:t>
            </a:r>
          </a:p>
        </p:txBody>
      </p:sp>
      <p:sp>
        <p:nvSpPr>
          <p:cNvPr id="44" name="43 Cubo"/>
          <p:cNvSpPr/>
          <p:nvPr/>
        </p:nvSpPr>
        <p:spPr bwMode="auto">
          <a:xfrm>
            <a:off x="5580112" y="522920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Enlace de Datos</a:t>
            </a:r>
          </a:p>
        </p:txBody>
      </p:sp>
      <p:sp>
        <p:nvSpPr>
          <p:cNvPr id="45" name="44 Cubo"/>
          <p:cNvSpPr/>
          <p:nvPr/>
        </p:nvSpPr>
        <p:spPr bwMode="auto">
          <a:xfrm>
            <a:off x="5580112" y="4797152"/>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Red</a:t>
            </a:r>
          </a:p>
        </p:txBody>
      </p:sp>
      <p:sp>
        <p:nvSpPr>
          <p:cNvPr id="46" name="45 Cubo"/>
          <p:cNvSpPr/>
          <p:nvPr/>
        </p:nvSpPr>
        <p:spPr bwMode="auto">
          <a:xfrm>
            <a:off x="5580112" y="4365104"/>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Transporte</a:t>
            </a:r>
          </a:p>
        </p:txBody>
      </p:sp>
      <p:sp>
        <p:nvSpPr>
          <p:cNvPr id="47" name="46 Cubo"/>
          <p:cNvSpPr/>
          <p:nvPr/>
        </p:nvSpPr>
        <p:spPr bwMode="auto">
          <a:xfrm>
            <a:off x="5580112" y="3933056"/>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Sesión</a:t>
            </a:r>
          </a:p>
        </p:txBody>
      </p:sp>
      <p:sp>
        <p:nvSpPr>
          <p:cNvPr id="48" name="47 Cubo"/>
          <p:cNvSpPr/>
          <p:nvPr/>
        </p:nvSpPr>
        <p:spPr bwMode="auto">
          <a:xfrm>
            <a:off x="5580112" y="350100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Presentación</a:t>
            </a:r>
          </a:p>
        </p:txBody>
      </p:sp>
      <p:sp>
        <p:nvSpPr>
          <p:cNvPr id="49" name="48 Cubo"/>
          <p:cNvSpPr/>
          <p:nvPr/>
        </p:nvSpPr>
        <p:spPr bwMode="auto">
          <a:xfrm>
            <a:off x="5580112" y="306896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Aplicación</a:t>
            </a:r>
          </a:p>
        </p:txBody>
      </p:sp>
      <p:sp>
        <p:nvSpPr>
          <p:cNvPr id="64538" name="Line 31"/>
          <p:cNvSpPr>
            <a:spLocks noChangeShapeType="1"/>
          </p:cNvSpPr>
          <p:nvPr/>
        </p:nvSpPr>
        <p:spPr bwMode="auto">
          <a:xfrm>
            <a:off x="3995738" y="5013325"/>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4539" name="Line 31"/>
          <p:cNvSpPr>
            <a:spLocks noChangeShapeType="1"/>
          </p:cNvSpPr>
          <p:nvPr/>
        </p:nvSpPr>
        <p:spPr bwMode="auto">
          <a:xfrm>
            <a:off x="3995738" y="4581525"/>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4540" name="Line 31"/>
          <p:cNvSpPr>
            <a:spLocks noChangeShapeType="1"/>
          </p:cNvSpPr>
          <p:nvPr/>
        </p:nvSpPr>
        <p:spPr bwMode="auto">
          <a:xfrm>
            <a:off x="3995738" y="4149725"/>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4541" name="Line 31"/>
          <p:cNvSpPr>
            <a:spLocks noChangeShapeType="1"/>
          </p:cNvSpPr>
          <p:nvPr/>
        </p:nvSpPr>
        <p:spPr bwMode="auto">
          <a:xfrm>
            <a:off x="3995738" y="3716338"/>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4542" name="Line 31"/>
          <p:cNvSpPr>
            <a:spLocks noChangeShapeType="1"/>
          </p:cNvSpPr>
          <p:nvPr/>
        </p:nvSpPr>
        <p:spPr bwMode="auto">
          <a:xfrm>
            <a:off x="3995738" y="3284538"/>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cxnSp>
        <p:nvCxnSpPr>
          <p:cNvPr id="63" name="62 Conector angular"/>
          <p:cNvCxnSpPr>
            <a:stCxn id="36" idx="3"/>
            <a:endCxn id="43" idx="3"/>
          </p:cNvCxnSpPr>
          <p:nvPr/>
        </p:nvCxnSpPr>
        <p:spPr bwMode="auto">
          <a:xfrm rot="16200000" flipH="1">
            <a:off x="4734719" y="4293394"/>
            <a:ext cx="1588" cy="3600450"/>
          </a:xfrm>
          <a:prstGeom prst="bentConnector3">
            <a:avLst>
              <a:gd name="adj1" fmla="val 18051454"/>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66" name="Text Box 39"/>
          <p:cNvSpPr txBox="1">
            <a:spLocks noChangeArrowheads="1"/>
          </p:cNvSpPr>
          <p:nvPr/>
        </p:nvSpPr>
        <p:spPr bwMode="auto">
          <a:xfrm>
            <a:off x="467544" y="3140968"/>
            <a:ext cx="1475656" cy="366713"/>
          </a:xfrm>
          <a:prstGeom prst="rect">
            <a:avLst/>
          </a:prstGeom>
          <a:noFill/>
          <a:ln w="9525">
            <a:noFill/>
            <a:miter lim="800000"/>
            <a:headEnd/>
            <a:tailEnd/>
          </a:ln>
        </p:spPr>
        <p:txBody>
          <a:bodyPr>
            <a:spAutoFit/>
          </a:bodyPr>
          <a:lstStyle/>
          <a:p>
            <a:pPr algn="ctr">
              <a:spcBef>
                <a:spcPct val="50000"/>
              </a:spcBef>
              <a:defRPr/>
            </a:pPr>
            <a:r>
              <a:rPr lang="es-ES" sz="1800" b="1" dirty="0">
                <a:ln w="1905"/>
                <a:solidFill>
                  <a:srgbClr val="080808"/>
                </a:solidFill>
                <a:effectLst>
                  <a:innerShdw blurRad="69850" dist="43180" dir="5400000">
                    <a:srgbClr val="000000">
                      <a:alpha val="65000"/>
                    </a:srgbClr>
                  </a:innerShdw>
                </a:effectLst>
              </a:rPr>
              <a:t>Terminal 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MX" altLang="es-MX" smtClean="0"/>
              <a:t>Gestión de redes</a:t>
            </a:r>
          </a:p>
        </p:txBody>
      </p:sp>
      <p:sp>
        <p:nvSpPr>
          <p:cNvPr id="8195" name="Rectangle 3"/>
          <p:cNvSpPr>
            <a:spLocks noGrp="1" noChangeArrowheads="1"/>
          </p:cNvSpPr>
          <p:nvPr>
            <p:ph type="body" idx="1"/>
          </p:nvPr>
        </p:nvSpPr>
        <p:spPr/>
        <p:txBody>
          <a:bodyPr/>
          <a:lstStyle/>
          <a:p>
            <a:r>
              <a:rPr lang="es-MX" altLang="es-MX" smtClean="0"/>
              <a:t>La comunicación punto a punto no suele ser practica</a:t>
            </a:r>
          </a:p>
          <a:p>
            <a:pPr lvl="1"/>
            <a:r>
              <a:rPr lang="es-MX" altLang="es-MX" smtClean="0"/>
              <a:t>Los dispositivos pueden estar muy alejados</a:t>
            </a:r>
          </a:p>
          <a:p>
            <a:pPr lvl="1"/>
            <a:r>
              <a:rPr lang="es-MX" altLang="es-MX" smtClean="0"/>
              <a:t>Un gran número de dispositivos necesita una cantidad de conexiones muy grande</a:t>
            </a:r>
          </a:p>
          <a:p>
            <a:r>
              <a:rPr lang="es-MX" altLang="es-MX" smtClean="0"/>
              <a:t>La solución es una red de comunicaciones</a:t>
            </a:r>
          </a:p>
          <a:p>
            <a:pPr lvl="1"/>
            <a:r>
              <a:rPr lang="es-MX" altLang="es-MX" smtClean="0"/>
              <a:t>Wide Area Network (WAN)</a:t>
            </a:r>
          </a:p>
          <a:p>
            <a:pPr lvl="1"/>
            <a:r>
              <a:rPr lang="es-MX" altLang="es-MX" smtClean="0"/>
              <a:t>Local Area Network (LAN)</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6</a:t>
            </a:fld>
            <a:endParaRPr lang="en-GB" altLang="es-MX"/>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89F743A-7B21-4D80-92C4-B37B81472763}" type="slidenum">
              <a:rPr lang="es-ES" altLang="es-MX" sz="1400" smtClean="0">
                <a:solidFill>
                  <a:schemeClr val="bg2"/>
                </a:solidFill>
                <a:latin typeface="Arial" charset="0"/>
              </a:rPr>
              <a:pPr/>
              <a:t>60</a:t>
            </a:fld>
            <a:endParaRPr lang="es-ES" altLang="es-MX" sz="1400" smtClean="0">
              <a:solidFill>
                <a:schemeClr val="bg2"/>
              </a:solidFill>
              <a:latin typeface="Arial" charset="0"/>
            </a:endParaRPr>
          </a:p>
        </p:txBody>
      </p:sp>
      <p:sp>
        <p:nvSpPr>
          <p:cNvPr id="65539" name="Rectangle 1026"/>
          <p:cNvSpPr>
            <a:spLocks noGrp="1" noChangeArrowheads="1"/>
          </p:cNvSpPr>
          <p:nvPr>
            <p:ph type="title"/>
          </p:nvPr>
        </p:nvSpPr>
        <p:spPr/>
        <p:txBody>
          <a:bodyPr/>
          <a:lstStyle/>
          <a:p>
            <a:pPr eaLnBrk="1" hangingPunct="1"/>
            <a:r>
              <a:rPr lang="es-ES" altLang="es-MX" smtClean="0"/>
              <a:t>Modelo OSI</a:t>
            </a:r>
          </a:p>
        </p:txBody>
      </p:sp>
      <p:sp>
        <p:nvSpPr>
          <p:cNvPr id="65540" name="Rectangle 1027" descr="Rectangle: Click to edit Master text styles&#10;Second level&#10;Third level&#10;Fourth level&#10;Fifth level"/>
          <p:cNvSpPr>
            <a:spLocks noGrp="1" noChangeArrowheads="1"/>
          </p:cNvSpPr>
          <p:nvPr>
            <p:ph type="body" idx="1"/>
          </p:nvPr>
        </p:nvSpPr>
        <p:spPr/>
        <p:txBody>
          <a:bodyPr/>
          <a:lstStyle/>
          <a:p>
            <a:pPr lvl="1" eaLnBrk="1" hangingPunct="1">
              <a:lnSpc>
                <a:spcPct val="90000"/>
              </a:lnSpc>
            </a:pPr>
            <a:r>
              <a:rPr lang="es-ES" altLang="es-MX" smtClean="0"/>
              <a:t>Sin embargo, la comunicación tiene lugar realmente de la siguiente forma:</a:t>
            </a:r>
          </a:p>
          <a:p>
            <a:pPr lvl="2" eaLnBrk="1" hangingPunct="1">
              <a:lnSpc>
                <a:spcPct val="90000"/>
              </a:lnSpc>
            </a:pPr>
            <a:r>
              <a:rPr lang="es-ES" altLang="es-MX" smtClean="0"/>
              <a:t>La </a:t>
            </a:r>
            <a:r>
              <a:rPr lang="es-ES" altLang="es-MX" b="1" smtClean="0"/>
              <a:t>comunicación entre la </a:t>
            </a:r>
            <a:r>
              <a:rPr lang="es-ES" altLang="es-MX" b="1" i="1" smtClean="0"/>
              <a:t>capa n</a:t>
            </a:r>
            <a:r>
              <a:rPr lang="es-ES" altLang="es-MX" b="1" smtClean="0"/>
              <a:t> y la </a:t>
            </a:r>
            <a:r>
              <a:rPr lang="es-ES" altLang="es-MX" b="1" i="1" smtClean="0"/>
              <a:t>capa</a:t>
            </a:r>
            <a:r>
              <a:rPr lang="es-ES" altLang="es-MX" b="1" smtClean="0"/>
              <a:t> </a:t>
            </a:r>
            <a:r>
              <a:rPr lang="es-ES" altLang="es-MX" b="1" i="1" smtClean="0"/>
              <a:t>n-1</a:t>
            </a:r>
            <a:r>
              <a:rPr lang="es-ES" altLang="es-MX" smtClean="0"/>
              <a:t> se conoce como una </a:t>
            </a:r>
            <a:r>
              <a:rPr lang="es-ES" altLang="es-MX" b="1" smtClean="0"/>
              <a:t>interfaz</a:t>
            </a:r>
            <a:r>
              <a:rPr lang="es-ES" altLang="es-MX" smtClean="0"/>
              <a:t>.</a:t>
            </a:r>
          </a:p>
          <a:p>
            <a:pPr lvl="2" eaLnBrk="1" hangingPunct="1">
              <a:lnSpc>
                <a:spcPct val="90000"/>
              </a:lnSpc>
            </a:pPr>
            <a:r>
              <a:rPr lang="es-ES" altLang="es-MX" smtClean="0"/>
              <a:t>Así cada </a:t>
            </a:r>
            <a:r>
              <a:rPr lang="es-ES" altLang="es-MX" b="1" smtClean="0"/>
              <a:t>capa presta servicios a la capa superior</a:t>
            </a:r>
            <a:r>
              <a:rPr lang="es-ES" altLang="es-MX" smtClean="0"/>
              <a:t> y </a:t>
            </a:r>
            <a:r>
              <a:rPr lang="es-ES" altLang="es-MX" b="1" smtClean="0"/>
              <a:t>usa los servicios de la capa inferior</a:t>
            </a:r>
            <a:r>
              <a:rPr lang="es-ES" altLang="es-MX" smtClean="0"/>
              <a:t>.</a:t>
            </a:r>
          </a:p>
          <a:p>
            <a:pPr lvl="2" eaLnBrk="1" hangingPunct="1">
              <a:lnSpc>
                <a:spcPct val="90000"/>
              </a:lnSpc>
            </a:pPr>
            <a:r>
              <a:rPr lang="es-ES" altLang="es-MX" smtClean="0"/>
              <a:t>La información fluye </a:t>
            </a:r>
            <a:r>
              <a:rPr lang="es-ES" altLang="es-MX" b="1" smtClean="0"/>
              <a:t>verticalmente</a:t>
            </a:r>
            <a:r>
              <a:rPr lang="es-ES" altLang="es-MX" smtClean="0"/>
              <a:t> sobre las interfaces.</a:t>
            </a:r>
          </a:p>
          <a:p>
            <a:pPr lvl="2" eaLnBrk="1" hangingPunct="1">
              <a:lnSpc>
                <a:spcPct val="90000"/>
              </a:lnSpc>
            </a:pPr>
            <a:r>
              <a:rPr lang="es-ES" altLang="es-MX" smtClean="0"/>
              <a:t>Y </a:t>
            </a:r>
            <a:r>
              <a:rPr lang="es-ES" altLang="es-MX" b="1" smtClean="0"/>
              <a:t>horizontalmente</a:t>
            </a:r>
            <a:r>
              <a:rPr lang="es-ES" altLang="es-MX" smtClean="0"/>
              <a:t> sobre el medio físico.</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335CEDF-019A-4A9B-8647-A4094A89710D}" type="slidenum">
              <a:rPr lang="es-ES" altLang="es-MX" sz="1400" smtClean="0">
                <a:solidFill>
                  <a:schemeClr val="bg2"/>
                </a:solidFill>
                <a:latin typeface="Arial" charset="0"/>
              </a:rPr>
              <a:pPr/>
              <a:t>61</a:t>
            </a:fld>
            <a:endParaRPr lang="es-ES" altLang="es-MX" sz="1400" smtClean="0">
              <a:solidFill>
                <a:schemeClr val="bg2"/>
              </a:solidFill>
              <a:latin typeface="Arial" charset="0"/>
            </a:endParaRPr>
          </a:p>
        </p:txBody>
      </p:sp>
      <p:sp>
        <p:nvSpPr>
          <p:cNvPr id="66563" name="Rectangle 2"/>
          <p:cNvSpPr>
            <a:spLocks noGrp="1" noChangeArrowheads="1"/>
          </p:cNvSpPr>
          <p:nvPr>
            <p:ph type="title"/>
          </p:nvPr>
        </p:nvSpPr>
        <p:spPr/>
        <p:txBody>
          <a:bodyPr/>
          <a:lstStyle/>
          <a:p>
            <a:pPr eaLnBrk="1" hangingPunct="1"/>
            <a:r>
              <a:rPr lang="es-ES" altLang="es-MX" smtClean="0"/>
              <a:t>Modelo OSI</a:t>
            </a:r>
          </a:p>
        </p:txBody>
      </p:sp>
      <p:sp>
        <p:nvSpPr>
          <p:cNvPr id="66564" name="Line 31"/>
          <p:cNvSpPr>
            <a:spLocks noChangeShapeType="1"/>
          </p:cNvSpPr>
          <p:nvPr/>
        </p:nvSpPr>
        <p:spPr bwMode="auto">
          <a:xfrm>
            <a:off x="3995738" y="4292600"/>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6565" name="Line 32"/>
          <p:cNvSpPr>
            <a:spLocks noChangeShapeType="1"/>
          </p:cNvSpPr>
          <p:nvPr/>
        </p:nvSpPr>
        <p:spPr bwMode="auto">
          <a:xfrm>
            <a:off x="3995738" y="4724400"/>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40" name="39 Cubo"/>
          <p:cNvSpPr/>
          <p:nvPr/>
        </p:nvSpPr>
        <p:spPr bwMode="auto">
          <a:xfrm>
            <a:off x="1979712" y="450912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Física</a:t>
            </a:r>
          </a:p>
        </p:txBody>
      </p:sp>
      <p:sp>
        <p:nvSpPr>
          <p:cNvPr id="41" name="40 Cubo"/>
          <p:cNvSpPr/>
          <p:nvPr/>
        </p:nvSpPr>
        <p:spPr bwMode="auto">
          <a:xfrm>
            <a:off x="1979712" y="4077072"/>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Enlace de Datos</a:t>
            </a:r>
          </a:p>
        </p:txBody>
      </p:sp>
      <p:sp>
        <p:nvSpPr>
          <p:cNvPr id="42" name="41 Cubo"/>
          <p:cNvSpPr/>
          <p:nvPr/>
        </p:nvSpPr>
        <p:spPr bwMode="auto">
          <a:xfrm>
            <a:off x="1979712" y="3645024"/>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Red</a:t>
            </a:r>
          </a:p>
        </p:txBody>
      </p:sp>
      <p:sp>
        <p:nvSpPr>
          <p:cNvPr id="43" name="42 Cubo"/>
          <p:cNvSpPr/>
          <p:nvPr/>
        </p:nvSpPr>
        <p:spPr bwMode="auto">
          <a:xfrm>
            <a:off x="1979712" y="3212976"/>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Transporte</a:t>
            </a:r>
          </a:p>
        </p:txBody>
      </p:sp>
      <p:sp>
        <p:nvSpPr>
          <p:cNvPr id="44" name="43 Cubo"/>
          <p:cNvSpPr/>
          <p:nvPr/>
        </p:nvSpPr>
        <p:spPr bwMode="auto">
          <a:xfrm>
            <a:off x="1979712" y="278092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Sesión</a:t>
            </a:r>
          </a:p>
        </p:txBody>
      </p:sp>
      <p:sp>
        <p:nvSpPr>
          <p:cNvPr id="45" name="44 Cubo"/>
          <p:cNvSpPr/>
          <p:nvPr/>
        </p:nvSpPr>
        <p:spPr bwMode="auto">
          <a:xfrm>
            <a:off x="1979712" y="234888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Presentación</a:t>
            </a:r>
          </a:p>
        </p:txBody>
      </p:sp>
      <p:sp>
        <p:nvSpPr>
          <p:cNvPr id="46" name="45 Cubo"/>
          <p:cNvSpPr/>
          <p:nvPr/>
        </p:nvSpPr>
        <p:spPr bwMode="auto">
          <a:xfrm>
            <a:off x="1979712" y="1916832"/>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Aplicación</a:t>
            </a:r>
          </a:p>
        </p:txBody>
      </p:sp>
      <p:sp>
        <p:nvSpPr>
          <p:cNvPr id="47" name="46 Cubo"/>
          <p:cNvSpPr/>
          <p:nvPr/>
        </p:nvSpPr>
        <p:spPr bwMode="auto">
          <a:xfrm>
            <a:off x="5580112" y="450912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Física</a:t>
            </a:r>
          </a:p>
        </p:txBody>
      </p:sp>
      <p:sp>
        <p:nvSpPr>
          <p:cNvPr id="48" name="47 Cubo"/>
          <p:cNvSpPr/>
          <p:nvPr/>
        </p:nvSpPr>
        <p:spPr bwMode="auto">
          <a:xfrm>
            <a:off x="5580112" y="4077072"/>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Enlace de Datos</a:t>
            </a:r>
          </a:p>
        </p:txBody>
      </p:sp>
      <p:sp>
        <p:nvSpPr>
          <p:cNvPr id="49" name="48 Cubo"/>
          <p:cNvSpPr/>
          <p:nvPr/>
        </p:nvSpPr>
        <p:spPr bwMode="auto">
          <a:xfrm>
            <a:off x="5580112" y="3645024"/>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Red</a:t>
            </a:r>
          </a:p>
        </p:txBody>
      </p:sp>
      <p:sp>
        <p:nvSpPr>
          <p:cNvPr id="50" name="49 Cubo"/>
          <p:cNvSpPr/>
          <p:nvPr/>
        </p:nvSpPr>
        <p:spPr bwMode="auto">
          <a:xfrm>
            <a:off x="5580112" y="3212976"/>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Transporte</a:t>
            </a:r>
          </a:p>
        </p:txBody>
      </p:sp>
      <p:sp>
        <p:nvSpPr>
          <p:cNvPr id="51" name="50 Cubo"/>
          <p:cNvSpPr/>
          <p:nvPr/>
        </p:nvSpPr>
        <p:spPr bwMode="auto">
          <a:xfrm>
            <a:off x="5580112" y="278092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Sesión</a:t>
            </a:r>
          </a:p>
        </p:txBody>
      </p:sp>
      <p:sp>
        <p:nvSpPr>
          <p:cNvPr id="52" name="51 Cubo"/>
          <p:cNvSpPr/>
          <p:nvPr/>
        </p:nvSpPr>
        <p:spPr bwMode="auto">
          <a:xfrm>
            <a:off x="5580112" y="234888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Presentación</a:t>
            </a:r>
          </a:p>
        </p:txBody>
      </p:sp>
      <p:sp>
        <p:nvSpPr>
          <p:cNvPr id="53" name="52 Cubo"/>
          <p:cNvSpPr/>
          <p:nvPr/>
        </p:nvSpPr>
        <p:spPr bwMode="auto">
          <a:xfrm>
            <a:off x="5580112" y="1916832"/>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Aplicación</a:t>
            </a:r>
          </a:p>
        </p:txBody>
      </p:sp>
      <p:sp>
        <p:nvSpPr>
          <p:cNvPr id="66580" name="Line 31"/>
          <p:cNvSpPr>
            <a:spLocks noChangeShapeType="1"/>
          </p:cNvSpPr>
          <p:nvPr/>
        </p:nvSpPr>
        <p:spPr bwMode="auto">
          <a:xfrm>
            <a:off x="3995738" y="3860800"/>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6581" name="Line 31"/>
          <p:cNvSpPr>
            <a:spLocks noChangeShapeType="1"/>
          </p:cNvSpPr>
          <p:nvPr/>
        </p:nvSpPr>
        <p:spPr bwMode="auto">
          <a:xfrm>
            <a:off x="3995738" y="3429000"/>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6582" name="Line 31"/>
          <p:cNvSpPr>
            <a:spLocks noChangeShapeType="1"/>
          </p:cNvSpPr>
          <p:nvPr/>
        </p:nvSpPr>
        <p:spPr bwMode="auto">
          <a:xfrm>
            <a:off x="3995738" y="2997200"/>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6583" name="Line 31"/>
          <p:cNvSpPr>
            <a:spLocks noChangeShapeType="1"/>
          </p:cNvSpPr>
          <p:nvPr/>
        </p:nvSpPr>
        <p:spPr bwMode="auto">
          <a:xfrm>
            <a:off x="3995738" y="2565400"/>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6584" name="Line 31"/>
          <p:cNvSpPr>
            <a:spLocks noChangeShapeType="1"/>
          </p:cNvSpPr>
          <p:nvPr/>
        </p:nvSpPr>
        <p:spPr bwMode="auto">
          <a:xfrm>
            <a:off x="3995738" y="2133600"/>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cxnSp>
        <p:nvCxnSpPr>
          <p:cNvPr id="59" name="58 Conector angular"/>
          <p:cNvCxnSpPr>
            <a:stCxn id="40" idx="3"/>
            <a:endCxn id="47" idx="3"/>
          </p:cNvCxnSpPr>
          <p:nvPr/>
        </p:nvCxnSpPr>
        <p:spPr bwMode="auto">
          <a:xfrm rot="16200000" flipH="1">
            <a:off x="4734719" y="3140869"/>
            <a:ext cx="1588" cy="3600450"/>
          </a:xfrm>
          <a:prstGeom prst="bentConnector3">
            <a:avLst>
              <a:gd name="adj1" fmla="val 18051454"/>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60" name="Text Box 25"/>
          <p:cNvSpPr txBox="1">
            <a:spLocks noChangeArrowheads="1"/>
          </p:cNvSpPr>
          <p:nvPr/>
        </p:nvSpPr>
        <p:spPr bwMode="auto">
          <a:xfrm>
            <a:off x="3347864" y="5301208"/>
            <a:ext cx="2743200" cy="366712"/>
          </a:xfrm>
          <a:prstGeom prst="rect">
            <a:avLst/>
          </a:prstGeom>
          <a:noFill/>
          <a:ln w="9525">
            <a:noFill/>
            <a:miter lim="800000"/>
            <a:headEnd/>
            <a:tailEnd/>
          </a:ln>
        </p:spPr>
        <p:txBody>
          <a:bodyPr>
            <a:spAutoFit/>
          </a:bodyPr>
          <a:lstStyle/>
          <a:p>
            <a:pPr algn="ctr">
              <a:spcBef>
                <a:spcPct val="50000"/>
              </a:spcBef>
              <a:defRPr/>
            </a:pPr>
            <a:r>
              <a:rPr lang="es-ES" sz="1800" b="1" dirty="0">
                <a:ln w="1905"/>
                <a:solidFill>
                  <a:srgbClr val="080808"/>
                </a:solidFill>
                <a:effectLst>
                  <a:innerShdw blurRad="69850" dist="43180" dir="5400000">
                    <a:srgbClr val="000000">
                      <a:alpha val="65000"/>
                    </a:srgbClr>
                  </a:innerShdw>
                </a:effectLst>
              </a:rPr>
              <a:t>Medio de Transmisión</a:t>
            </a:r>
          </a:p>
        </p:txBody>
      </p:sp>
      <p:sp>
        <p:nvSpPr>
          <p:cNvPr id="61" name="60 Flecha abajo"/>
          <p:cNvSpPr/>
          <p:nvPr/>
        </p:nvSpPr>
        <p:spPr bwMode="auto">
          <a:xfrm>
            <a:off x="1043608" y="1916832"/>
            <a:ext cx="720080" cy="3168352"/>
          </a:xfrm>
          <a:prstGeom prst="downArrow">
            <a:avLst/>
          </a:prstGeom>
          <a:solidFill>
            <a:srgbClr val="FF0000"/>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vert="vert270" wrap="none" anchor="ctr" anchorCtr="1"/>
          <a:lstStyle/>
          <a:p>
            <a:pPr eaLnBrk="1" hangingPunct="1">
              <a:defRPr/>
            </a:pPr>
            <a:r>
              <a:rPr lang="es-MX"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rPr>
              <a:t>Verticalmente</a:t>
            </a:r>
          </a:p>
        </p:txBody>
      </p:sp>
      <p:sp>
        <p:nvSpPr>
          <p:cNvPr id="63" name="62 Flecha arriba"/>
          <p:cNvSpPr/>
          <p:nvPr/>
        </p:nvSpPr>
        <p:spPr bwMode="auto">
          <a:xfrm>
            <a:off x="7884368" y="1916832"/>
            <a:ext cx="720080" cy="3168352"/>
          </a:xfrm>
          <a:prstGeom prst="upArrow">
            <a:avLst/>
          </a:prstGeom>
          <a:solidFill>
            <a:srgbClr val="FF0000"/>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vert="vert270" wrap="none" anchor="ctr" anchorCtr="1"/>
          <a:lstStyle/>
          <a:p>
            <a:pPr eaLnBrk="1" hangingPunct="1">
              <a:defRPr/>
            </a:pPr>
            <a:r>
              <a:rPr lang="es-MX"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rPr>
              <a:t>Verticalmente</a:t>
            </a:r>
          </a:p>
        </p:txBody>
      </p:sp>
      <p:sp>
        <p:nvSpPr>
          <p:cNvPr id="64" name="63 Flecha izquierda y derecha"/>
          <p:cNvSpPr/>
          <p:nvPr/>
        </p:nvSpPr>
        <p:spPr bwMode="auto">
          <a:xfrm>
            <a:off x="2915816" y="5661248"/>
            <a:ext cx="3744416" cy="648072"/>
          </a:xfrm>
          <a:prstGeom prst="leftRightArrow">
            <a:avLst/>
          </a:prstGeom>
          <a:solidFill>
            <a:srgbClr val="FF0000"/>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wrap="none" anchor="ctr" anchorCtr="1"/>
          <a:lstStyle/>
          <a:p>
            <a:pPr eaLnBrk="1" hangingPunct="1">
              <a:defRPr/>
            </a:pPr>
            <a:r>
              <a:rPr lang="es-MX"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rPr>
              <a:t>Horizontalmente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17440BF-A36A-4E33-A738-E47BECE00951}" type="slidenum">
              <a:rPr lang="es-ES" altLang="es-MX" sz="1400" smtClean="0">
                <a:solidFill>
                  <a:schemeClr val="bg2"/>
                </a:solidFill>
                <a:latin typeface="Arial" charset="0"/>
              </a:rPr>
              <a:pPr/>
              <a:t>62</a:t>
            </a:fld>
            <a:endParaRPr lang="es-ES" altLang="es-MX" sz="1400" smtClean="0">
              <a:solidFill>
                <a:schemeClr val="bg2"/>
              </a:solidFill>
              <a:latin typeface="Arial" charset="0"/>
            </a:endParaRPr>
          </a:p>
        </p:txBody>
      </p:sp>
      <p:sp>
        <p:nvSpPr>
          <p:cNvPr id="67587" name="Rectangle 2"/>
          <p:cNvSpPr>
            <a:spLocks noGrp="1" noChangeArrowheads="1"/>
          </p:cNvSpPr>
          <p:nvPr>
            <p:ph type="title"/>
          </p:nvPr>
        </p:nvSpPr>
        <p:spPr/>
        <p:txBody>
          <a:bodyPr/>
          <a:lstStyle/>
          <a:p>
            <a:pPr eaLnBrk="1" hangingPunct="1"/>
            <a:r>
              <a:rPr lang="es-ES" altLang="es-MX" smtClean="0"/>
              <a:t>Modelo OSI</a:t>
            </a:r>
          </a:p>
        </p:txBody>
      </p:sp>
      <p:sp>
        <p:nvSpPr>
          <p:cNvPr id="67588" name="Line 31"/>
          <p:cNvSpPr>
            <a:spLocks noChangeShapeType="1"/>
          </p:cNvSpPr>
          <p:nvPr/>
        </p:nvSpPr>
        <p:spPr bwMode="auto">
          <a:xfrm>
            <a:off x="5364163" y="4437063"/>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7589" name="Line 32"/>
          <p:cNvSpPr>
            <a:spLocks noChangeShapeType="1"/>
          </p:cNvSpPr>
          <p:nvPr/>
        </p:nvSpPr>
        <p:spPr bwMode="auto">
          <a:xfrm>
            <a:off x="5364163" y="4868863"/>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48" name="47 Cubo"/>
          <p:cNvSpPr/>
          <p:nvPr/>
        </p:nvSpPr>
        <p:spPr bwMode="auto">
          <a:xfrm>
            <a:off x="3347864" y="4653136"/>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Física</a:t>
            </a:r>
          </a:p>
        </p:txBody>
      </p:sp>
      <p:sp>
        <p:nvSpPr>
          <p:cNvPr id="49" name="48 Cubo"/>
          <p:cNvSpPr/>
          <p:nvPr/>
        </p:nvSpPr>
        <p:spPr bwMode="auto">
          <a:xfrm>
            <a:off x="3347864" y="422108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Enlace de Datos</a:t>
            </a:r>
          </a:p>
        </p:txBody>
      </p:sp>
      <p:sp>
        <p:nvSpPr>
          <p:cNvPr id="50" name="49 Cubo"/>
          <p:cNvSpPr/>
          <p:nvPr/>
        </p:nvSpPr>
        <p:spPr bwMode="auto">
          <a:xfrm>
            <a:off x="3347864" y="378904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Red</a:t>
            </a:r>
          </a:p>
        </p:txBody>
      </p:sp>
      <p:sp>
        <p:nvSpPr>
          <p:cNvPr id="51" name="50 Cubo"/>
          <p:cNvSpPr/>
          <p:nvPr/>
        </p:nvSpPr>
        <p:spPr bwMode="auto">
          <a:xfrm>
            <a:off x="3347864" y="3356992"/>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Transporte</a:t>
            </a:r>
          </a:p>
        </p:txBody>
      </p:sp>
      <p:sp>
        <p:nvSpPr>
          <p:cNvPr id="52" name="51 Cubo"/>
          <p:cNvSpPr/>
          <p:nvPr/>
        </p:nvSpPr>
        <p:spPr bwMode="auto">
          <a:xfrm>
            <a:off x="3347864" y="2924944"/>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Sesión</a:t>
            </a:r>
          </a:p>
        </p:txBody>
      </p:sp>
      <p:sp>
        <p:nvSpPr>
          <p:cNvPr id="53" name="52 Cubo"/>
          <p:cNvSpPr/>
          <p:nvPr/>
        </p:nvSpPr>
        <p:spPr bwMode="auto">
          <a:xfrm>
            <a:off x="3347864" y="2492896"/>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Presentación</a:t>
            </a:r>
          </a:p>
        </p:txBody>
      </p:sp>
      <p:sp>
        <p:nvSpPr>
          <p:cNvPr id="54" name="53 Cubo"/>
          <p:cNvSpPr/>
          <p:nvPr/>
        </p:nvSpPr>
        <p:spPr bwMode="auto">
          <a:xfrm>
            <a:off x="3347864" y="206084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Aplicación</a:t>
            </a:r>
          </a:p>
        </p:txBody>
      </p:sp>
      <p:sp>
        <p:nvSpPr>
          <p:cNvPr id="55" name="54 Cubo"/>
          <p:cNvSpPr/>
          <p:nvPr/>
        </p:nvSpPr>
        <p:spPr bwMode="auto">
          <a:xfrm>
            <a:off x="6948264" y="4653136"/>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Física</a:t>
            </a:r>
          </a:p>
        </p:txBody>
      </p:sp>
      <p:sp>
        <p:nvSpPr>
          <p:cNvPr id="56" name="55 Cubo"/>
          <p:cNvSpPr/>
          <p:nvPr/>
        </p:nvSpPr>
        <p:spPr bwMode="auto">
          <a:xfrm>
            <a:off x="6948264" y="422108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Enlace de Datos</a:t>
            </a:r>
          </a:p>
        </p:txBody>
      </p:sp>
      <p:sp>
        <p:nvSpPr>
          <p:cNvPr id="57" name="56 Cubo"/>
          <p:cNvSpPr/>
          <p:nvPr/>
        </p:nvSpPr>
        <p:spPr bwMode="auto">
          <a:xfrm>
            <a:off x="6948264" y="3789040"/>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Red</a:t>
            </a:r>
          </a:p>
        </p:txBody>
      </p:sp>
      <p:sp>
        <p:nvSpPr>
          <p:cNvPr id="58" name="57 Cubo"/>
          <p:cNvSpPr/>
          <p:nvPr/>
        </p:nvSpPr>
        <p:spPr bwMode="auto">
          <a:xfrm>
            <a:off x="6948264" y="3356992"/>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Transporte</a:t>
            </a:r>
          </a:p>
        </p:txBody>
      </p:sp>
      <p:sp>
        <p:nvSpPr>
          <p:cNvPr id="59" name="58 Cubo"/>
          <p:cNvSpPr/>
          <p:nvPr/>
        </p:nvSpPr>
        <p:spPr bwMode="auto">
          <a:xfrm>
            <a:off x="6948264" y="2924944"/>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Sesión</a:t>
            </a:r>
          </a:p>
        </p:txBody>
      </p:sp>
      <p:sp>
        <p:nvSpPr>
          <p:cNvPr id="60" name="59 Cubo"/>
          <p:cNvSpPr/>
          <p:nvPr/>
        </p:nvSpPr>
        <p:spPr bwMode="auto">
          <a:xfrm>
            <a:off x="6948264" y="2492896"/>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Presentación</a:t>
            </a:r>
          </a:p>
        </p:txBody>
      </p:sp>
      <p:sp>
        <p:nvSpPr>
          <p:cNvPr id="61" name="60 Cubo"/>
          <p:cNvSpPr/>
          <p:nvPr/>
        </p:nvSpPr>
        <p:spPr bwMode="auto">
          <a:xfrm>
            <a:off x="6948264" y="2060848"/>
            <a:ext cx="2016224" cy="432048"/>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wrap="none"/>
          <a:lstStyle/>
          <a:p>
            <a:pPr algn="ctr">
              <a:defRPr/>
            </a:pPr>
            <a:r>
              <a:rPr lang="es-MX" sz="1600" b="1" dirty="0">
                <a:ln w="1905"/>
                <a:solidFill>
                  <a:srgbClr val="080808"/>
                </a:solidFill>
                <a:effectLst>
                  <a:innerShdw blurRad="69850" dist="43180" dir="5400000">
                    <a:srgbClr val="000000">
                      <a:alpha val="65000"/>
                    </a:srgbClr>
                  </a:innerShdw>
                </a:effectLst>
              </a:rPr>
              <a:t>Aplicación</a:t>
            </a:r>
          </a:p>
        </p:txBody>
      </p:sp>
      <p:sp>
        <p:nvSpPr>
          <p:cNvPr id="67604" name="Line 31"/>
          <p:cNvSpPr>
            <a:spLocks noChangeShapeType="1"/>
          </p:cNvSpPr>
          <p:nvPr/>
        </p:nvSpPr>
        <p:spPr bwMode="auto">
          <a:xfrm>
            <a:off x="5364163" y="4005263"/>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7605" name="Line 31"/>
          <p:cNvSpPr>
            <a:spLocks noChangeShapeType="1"/>
          </p:cNvSpPr>
          <p:nvPr/>
        </p:nvSpPr>
        <p:spPr bwMode="auto">
          <a:xfrm>
            <a:off x="5364163" y="3573463"/>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7606" name="Line 31"/>
          <p:cNvSpPr>
            <a:spLocks noChangeShapeType="1"/>
          </p:cNvSpPr>
          <p:nvPr/>
        </p:nvSpPr>
        <p:spPr bwMode="auto">
          <a:xfrm>
            <a:off x="5364163" y="3141663"/>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7607" name="Line 31"/>
          <p:cNvSpPr>
            <a:spLocks noChangeShapeType="1"/>
          </p:cNvSpPr>
          <p:nvPr/>
        </p:nvSpPr>
        <p:spPr bwMode="auto">
          <a:xfrm>
            <a:off x="5364163" y="2708275"/>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7608" name="Line 31"/>
          <p:cNvSpPr>
            <a:spLocks noChangeShapeType="1"/>
          </p:cNvSpPr>
          <p:nvPr/>
        </p:nvSpPr>
        <p:spPr bwMode="auto">
          <a:xfrm>
            <a:off x="5364163" y="2276475"/>
            <a:ext cx="1584325"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cxnSp>
        <p:nvCxnSpPr>
          <p:cNvPr id="67" name="66 Conector angular"/>
          <p:cNvCxnSpPr>
            <a:stCxn id="48" idx="3"/>
            <a:endCxn id="55" idx="3"/>
          </p:cNvCxnSpPr>
          <p:nvPr/>
        </p:nvCxnSpPr>
        <p:spPr bwMode="auto">
          <a:xfrm rot="16200000" flipH="1">
            <a:off x="6101556" y="3285332"/>
            <a:ext cx="1587" cy="3600450"/>
          </a:xfrm>
          <a:prstGeom prst="bentConnector3">
            <a:avLst>
              <a:gd name="adj1" fmla="val 18051454"/>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68" name="Text Box 25"/>
          <p:cNvSpPr txBox="1">
            <a:spLocks noChangeArrowheads="1"/>
          </p:cNvSpPr>
          <p:nvPr/>
        </p:nvSpPr>
        <p:spPr bwMode="auto">
          <a:xfrm>
            <a:off x="4716016" y="5445224"/>
            <a:ext cx="2743200" cy="366712"/>
          </a:xfrm>
          <a:prstGeom prst="rect">
            <a:avLst/>
          </a:prstGeom>
          <a:noFill/>
          <a:ln w="9525">
            <a:noFill/>
            <a:miter lim="800000"/>
            <a:headEnd/>
            <a:tailEnd/>
          </a:ln>
        </p:spPr>
        <p:txBody>
          <a:bodyPr>
            <a:spAutoFit/>
          </a:bodyPr>
          <a:lstStyle/>
          <a:p>
            <a:pPr algn="ctr">
              <a:spcBef>
                <a:spcPct val="50000"/>
              </a:spcBef>
              <a:defRPr/>
            </a:pPr>
            <a:r>
              <a:rPr lang="es-ES" sz="1800" b="1" dirty="0">
                <a:ln w="1905"/>
                <a:solidFill>
                  <a:srgbClr val="080808"/>
                </a:solidFill>
                <a:effectLst>
                  <a:innerShdw blurRad="69850" dist="43180" dir="5400000">
                    <a:srgbClr val="000000">
                      <a:alpha val="65000"/>
                    </a:srgbClr>
                  </a:innerShdw>
                </a:effectLst>
              </a:rPr>
              <a:t>Medio de Transmisión</a:t>
            </a:r>
          </a:p>
        </p:txBody>
      </p:sp>
      <p:sp>
        <p:nvSpPr>
          <p:cNvPr id="69" name="68 Flecha abajo"/>
          <p:cNvSpPr/>
          <p:nvPr/>
        </p:nvSpPr>
        <p:spPr bwMode="auto">
          <a:xfrm>
            <a:off x="107504" y="1988840"/>
            <a:ext cx="539552" cy="3168352"/>
          </a:xfrm>
          <a:prstGeom prst="downArrow">
            <a:avLst/>
          </a:prstGeom>
          <a:solidFill>
            <a:srgbClr val="FF0000"/>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vert="vert270" wrap="none" anchor="ctr" anchorCtr="1"/>
          <a:lstStyle/>
          <a:p>
            <a:pPr eaLnBrk="1" hangingPunct="1">
              <a:defRPr/>
            </a:pPr>
            <a:r>
              <a:rPr lang="es-MX"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rPr>
              <a:t>Verticalmente</a:t>
            </a:r>
          </a:p>
        </p:txBody>
      </p:sp>
      <p:sp>
        <p:nvSpPr>
          <p:cNvPr id="70" name="69 Cubo"/>
          <p:cNvSpPr/>
          <p:nvPr/>
        </p:nvSpPr>
        <p:spPr bwMode="auto">
          <a:xfrm>
            <a:off x="755576" y="4725144"/>
            <a:ext cx="2448272"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latin typeface="Tahoma" pitchFamily="34" charset="0"/>
              </a:rPr>
              <a:t>BITS</a:t>
            </a:r>
          </a:p>
        </p:txBody>
      </p:sp>
      <p:sp>
        <p:nvSpPr>
          <p:cNvPr id="71" name="70 Cubo"/>
          <p:cNvSpPr/>
          <p:nvPr/>
        </p:nvSpPr>
        <p:spPr bwMode="auto">
          <a:xfrm>
            <a:off x="755576" y="4293096"/>
            <a:ext cx="432048"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sz="1400" b="1" dirty="0">
                <a:ln w="1905"/>
                <a:solidFill>
                  <a:srgbClr val="080808"/>
                </a:solidFill>
                <a:effectLst>
                  <a:innerShdw blurRad="69850" dist="43180" dir="5400000">
                    <a:srgbClr val="000000">
                      <a:alpha val="65000"/>
                    </a:srgbClr>
                  </a:innerShdw>
                </a:effectLst>
                <a:latin typeface="Tahoma" pitchFamily="34" charset="0"/>
              </a:rPr>
              <a:t>E</a:t>
            </a:r>
          </a:p>
        </p:txBody>
      </p:sp>
      <p:sp>
        <p:nvSpPr>
          <p:cNvPr id="72" name="71 Cubo"/>
          <p:cNvSpPr/>
          <p:nvPr/>
        </p:nvSpPr>
        <p:spPr bwMode="auto">
          <a:xfrm>
            <a:off x="1043608" y="4293096"/>
            <a:ext cx="1944216"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rPr>
              <a:t>Datos</a:t>
            </a:r>
            <a:endParaRPr lang="es-MX" sz="1400" b="1" dirty="0">
              <a:ln w="1905"/>
              <a:solidFill>
                <a:srgbClr val="080808"/>
              </a:solidFill>
              <a:effectLst>
                <a:innerShdw blurRad="69850" dist="43180" dir="5400000">
                  <a:srgbClr val="000000">
                    <a:alpha val="65000"/>
                  </a:srgbClr>
                </a:innerShdw>
              </a:effectLst>
              <a:latin typeface="Tahoma" pitchFamily="34" charset="0"/>
            </a:endParaRPr>
          </a:p>
        </p:txBody>
      </p:sp>
      <p:sp>
        <p:nvSpPr>
          <p:cNvPr id="73" name="72 Cubo"/>
          <p:cNvSpPr/>
          <p:nvPr/>
        </p:nvSpPr>
        <p:spPr bwMode="auto">
          <a:xfrm>
            <a:off x="2843808" y="4293096"/>
            <a:ext cx="360040"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latin typeface="Tahoma" pitchFamily="34" charset="0"/>
              </a:rPr>
              <a:t>C</a:t>
            </a:r>
          </a:p>
        </p:txBody>
      </p:sp>
      <p:sp>
        <p:nvSpPr>
          <p:cNvPr id="74" name="73 Cubo"/>
          <p:cNvSpPr/>
          <p:nvPr/>
        </p:nvSpPr>
        <p:spPr bwMode="auto">
          <a:xfrm>
            <a:off x="1043608" y="3861048"/>
            <a:ext cx="432048"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latin typeface="Tahoma" pitchFamily="34" charset="0"/>
              </a:rPr>
              <a:t>R</a:t>
            </a:r>
          </a:p>
        </p:txBody>
      </p:sp>
      <p:sp>
        <p:nvSpPr>
          <p:cNvPr id="76" name="75 Cubo"/>
          <p:cNvSpPr/>
          <p:nvPr/>
        </p:nvSpPr>
        <p:spPr bwMode="auto">
          <a:xfrm>
            <a:off x="1331640" y="3861048"/>
            <a:ext cx="1584176"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rPr>
              <a:t>Datos</a:t>
            </a:r>
            <a:endParaRPr lang="es-MX" sz="1400" b="1" dirty="0">
              <a:ln w="1905"/>
              <a:solidFill>
                <a:srgbClr val="080808"/>
              </a:solidFill>
              <a:effectLst>
                <a:innerShdw blurRad="69850" dist="43180" dir="5400000">
                  <a:srgbClr val="000000">
                    <a:alpha val="65000"/>
                  </a:srgbClr>
                </a:innerShdw>
              </a:effectLst>
              <a:latin typeface="Tahoma" pitchFamily="34" charset="0"/>
            </a:endParaRPr>
          </a:p>
        </p:txBody>
      </p:sp>
      <p:sp>
        <p:nvSpPr>
          <p:cNvPr id="77" name="76 Cubo"/>
          <p:cNvSpPr/>
          <p:nvPr/>
        </p:nvSpPr>
        <p:spPr bwMode="auto">
          <a:xfrm>
            <a:off x="1331640" y="3429000"/>
            <a:ext cx="432048"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rPr>
              <a:t>T</a:t>
            </a:r>
            <a:endParaRPr lang="es-MX" sz="1400" b="1" dirty="0">
              <a:ln w="1905"/>
              <a:solidFill>
                <a:srgbClr val="080808"/>
              </a:solidFill>
              <a:effectLst>
                <a:innerShdw blurRad="69850" dist="43180" dir="5400000">
                  <a:srgbClr val="000000">
                    <a:alpha val="65000"/>
                  </a:srgbClr>
                </a:innerShdw>
              </a:effectLst>
              <a:latin typeface="Tahoma" pitchFamily="34" charset="0"/>
            </a:endParaRPr>
          </a:p>
        </p:txBody>
      </p:sp>
      <p:sp>
        <p:nvSpPr>
          <p:cNvPr id="78" name="77 Cubo"/>
          <p:cNvSpPr/>
          <p:nvPr/>
        </p:nvSpPr>
        <p:spPr bwMode="auto">
          <a:xfrm>
            <a:off x="1619672" y="3429000"/>
            <a:ext cx="1296144"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rPr>
              <a:t>Datos</a:t>
            </a:r>
            <a:endParaRPr lang="es-MX" sz="1400" b="1" dirty="0">
              <a:ln w="1905"/>
              <a:solidFill>
                <a:srgbClr val="080808"/>
              </a:solidFill>
              <a:effectLst>
                <a:innerShdw blurRad="69850" dist="43180" dir="5400000">
                  <a:srgbClr val="000000">
                    <a:alpha val="65000"/>
                  </a:srgbClr>
                </a:innerShdw>
              </a:effectLst>
              <a:latin typeface="Tahoma" pitchFamily="34" charset="0"/>
            </a:endParaRPr>
          </a:p>
        </p:txBody>
      </p:sp>
      <p:sp>
        <p:nvSpPr>
          <p:cNvPr id="79" name="78 Cubo"/>
          <p:cNvSpPr/>
          <p:nvPr/>
        </p:nvSpPr>
        <p:spPr bwMode="auto">
          <a:xfrm>
            <a:off x="1619672" y="2996952"/>
            <a:ext cx="432048"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rPr>
              <a:t>S</a:t>
            </a:r>
            <a:endParaRPr lang="es-MX" sz="1400" b="1" dirty="0">
              <a:ln w="1905"/>
              <a:solidFill>
                <a:srgbClr val="080808"/>
              </a:solidFill>
              <a:effectLst>
                <a:innerShdw blurRad="69850" dist="43180" dir="5400000">
                  <a:srgbClr val="000000">
                    <a:alpha val="65000"/>
                  </a:srgbClr>
                </a:innerShdw>
              </a:effectLst>
              <a:latin typeface="Tahoma" pitchFamily="34" charset="0"/>
            </a:endParaRPr>
          </a:p>
        </p:txBody>
      </p:sp>
      <p:sp>
        <p:nvSpPr>
          <p:cNvPr id="80" name="79 Cubo"/>
          <p:cNvSpPr/>
          <p:nvPr/>
        </p:nvSpPr>
        <p:spPr bwMode="auto">
          <a:xfrm>
            <a:off x="1907704" y="2996952"/>
            <a:ext cx="1008112"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rPr>
              <a:t>Datos</a:t>
            </a:r>
            <a:endParaRPr lang="es-MX" sz="1400" b="1" dirty="0">
              <a:ln w="1905"/>
              <a:solidFill>
                <a:srgbClr val="080808"/>
              </a:solidFill>
              <a:effectLst>
                <a:innerShdw blurRad="69850" dist="43180" dir="5400000">
                  <a:srgbClr val="000000">
                    <a:alpha val="65000"/>
                  </a:srgbClr>
                </a:innerShdw>
              </a:effectLst>
              <a:latin typeface="Tahoma" pitchFamily="34" charset="0"/>
            </a:endParaRPr>
          </a:p>
        </p:txBody>
      </p:sp>
      <p:sp>
        <p:nvSpPr>
          <p:cNvPr id="81" name="80 Cubo"/>
          <p:cNvSpPr/>
          <p:nvPr/>
        </p:nvSpPr>
        <p:spPr bwMode="auto">
          <a:xfrm>
            <a:off x="1907704" y="2564904"/>
            <a:ext cx="432048"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rPr>
              <a:t>P</a:t>
            </a:r>
            <a:endParaRPr lang="es-MX" sz="1400" b="1" dirty="0">
              <a:ln w="1905"/>
              <a:solidFill>
                <a:srgbClr val="080808"/>
              </a:solidFill>
              <a:effectLst>
                <a:innerShdw blurRad="69850" dist="43180" dir="5400000">
                  <a:srgbClr val="000000">
                    <a:alpha val="65000"/>
                  </a:srgbClr>
                </a:innerShdw>
              </a:effectLst>
              <a:latin typeface="Tahoma" pitchFamily="34" charset="0"/>
            </a:endParaRPr>
          </a:p>
        </p:txBody>
      </p:sp>
      <p:sp>
        <p:nvSpPr>
          <p:cNvPr id="82" name="81 Cubo"/>
          <p:cNvSpPr/>
          <p:nvPr/>
        </p:nvSpPr>
        <p:spPr bwMode="auto">
          <a:xfrm>
            <a:off x="2195736" y="2564904"/>
            <a:ext cx="720080"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a:ln w="1905"/>
                <a:solidFill>
                  <a:srgbClr val="080808"/>
                </a:solidFill>
                <a:effectLst>
                  <a:innerShdw blurRad="69850" dist="43180" dir="5400000">
                    <a:srgbClr val="000000">
                      <a:alpha val="65000"/>
                    </a:srgbClr>
                  </a:innerShdw>
                </a:effectLst>
              </a:rPr>
              <a:t>Datos</a:t>
            </a:r>
            <a:endParaRPr lang="es-MX" sz="1400" b="1" dirty="0">
              <a:ln w="1905"/>
              <a:solidFill>
                <a:srgbClr val="080808"/>
              </a:solidFill>
              <a:effectLst>
                <a:innerShdw blurRad="69850" dist="43180" dir="5400000">
                  <a:srgbClr val="000000">
                    <a:alpha val="65000"/>
                  </a:srgbClr>
                </a:innerShdw>
              </a:effectLst>
              <a:latin typeface="Tahoma" pitchFamily="34" charset="0"/>
            </a:endParaRPr>
          </a:p>
        </p:txBody>
      </p:sp>
      <p:sp>
        <p:nvSpPr>
          <p:cNvPr id="83" name="82 Cubo"/>
          <p:cNvSpPr/>
          <p:nvPr/>
        </p:nvSpPr>
        <p:spPr bwMode="auto">
          <a:xfrm>
            <a:off x="2195736" y="2132856"/>
            <a:ext cx="720080" cy="3600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MX" sz="1400" b="1" dirty="0" err="1">
                <a:ln w="1905"/>
                <a:solidFill>
                  <a:srgbClr val="080808"/>
                </a:solidFill>
                <a:effectLst>
                  <a:innerShdw blurRad="69850" dist="43180" dir="5400000">
                    <a:srgbClr val="000000">
                      <a:alpha val="65000"/>
                    </a:srgbClr>
                  </a:innerShdw>
                </a:effectLst>
              </a:rPr>
              <a:t>Aplic</a:t>
            </a:r>
            <a:r>
              <a:rPr lang="es-MX" sz="1400" b="1" dirty="0">
                <a:ln w="1905"/>
                <a:solidFill>
                  <a:srgbClr val="080808"/>
                </a:solidFill>
                <a:effectLst>
                  <a:innerShdw blurRad="69850" dist="43180" dir="5400000">
                    <a:srgbClr val="000000">
                      <a:alpha val="65000"/>
                    </a:srgbClr>
                  </a:innerShdw>
                </a:effectLst>
              </a:rPr>
              <a:t>.</a:t>
            </a:r>
            <a:endParaRPr lang="es-MX" sz="1400" b="1" dirty="0">
              <a:ln w="1905"/>
              <a:solidFill>
                <a:srgbClr val="080808"/>
              </a:solidFill>
              <a:effectLst>
                <a:innerShdw blurRad="69850" dist="43180" dir="5400000">
                  <a:srgbClr val="000000">
                    <a:alpha val="65000"/>
                  </a:srgbClr>
                </a:innerShdw>
              </a:effectLst>
              <a:latin typeface="Tahoma" pitchFamily="34" charset="0"/>
            </a:endParaRPr>
          </a:p>
        </p:txBody>
      </p:sp>
      <p:sp>
        <p:nvSpPr>
          <p:cNvPr id="85" name="84 CuadroTexto"/>
          <p:cNvSpPr txBox="1">
            <a:spLocks noChangeArrowheads="1"/>
          </p:cNvSpPr>
          <p:nvPr/>
        </p:nvSpPr>
        <p:spPr bwMode="auto">
          <a:xfrm>
            <a:off x="4356100" y="5157788"/>
            <a:ext cx="1944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sz="1200"/>
              <a:t>1010101010101010101</a:t>
            </a:r>
          </a:p>
        </p:txBody>
      </p:sp>
      <p:sp>
        <p:nvSpPr>
          <p:cNvPr id="86" name="85 CuadroTexto"/>
          <p:cNvSpPr txBox="1">
            <a:spLocks noChangeArrowheads="1"/>
          </p:cNvSpPr>
          <p:nvPr/>
        </p:nvSpPr>
        <p:spPr bwMode="auto">
          <a:xfrm>
            <a:off x="5940425" y="5157788"/>
            <a:ext cx="1944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MX" altLang="es-MX" sz="1200"/>
              <a:t>101010101010101010101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2000"/>
                                        <p:tgtEl>
                                          <p:spTgt spid="83"/>
                                        </p:tgtEl>
                                      </p:cBhvr>
                                    </p:animEffect>
                                  </p:childTnLst>
                                </p:cTn>
                              </p:par>
                            </p:childTnLst>
                          </p:cTn>
                        </p:par>
                        <p:par>
                          <p:cTn id="8" fill="hold" nodeType="afterGroup">
                            <p:stCondLst>
                              <p:cond delay="2000"/>
                            </p:stCondLst>
                            <p:childTnLst>
                              <p:par>
                                <p:cTn id="9" presetID="42" presetClass="path" presetSubtype="0" accel="50000" decel="50000" fill="hold" nodeType="afterEffect">
                                  <p:stCondLst>
                                    <p:cond delay="0"/>
                                  </p:stCondLst>
                                  <p:childTnLst>
                                    <p:animMotion origin="layout" path="M -3.88889E-6 -2.59259E-6 L -3.88889E-6 0.06297 " pathEditMode="relative" rAng="0" ptsTypes="AA">
                                      <p:cBhvr>
                                        <p:cTn id="10" dur="2000" fill="hold"/>
                                        <p:tgtEl>
                                          <p:spTgt spid="83"/>
                                        </p:tgtEl>
                                        <p:attrNameLst>
                                          <p:attrName>ppt_x</p:attrName>
                                          <p:attrName>ppt_y</p:attrName>
                                        </p:attrNameLst>
                                      </p:cBhvr>
                                      <p:rCtr x="0" y="31"/>
                                    </p:animMotion>
                                  </p:childTnLst>
                                </p:cTn>
                              </p:par>
                            </p:childTnLst>
                          </p:cTn>
                        </p:par>
                        <p:par>
                          <p:cTn id="11" fill="hold" nodeType="afterGroup">
                            <p:stCondLst>
                              <p:cond delay="4000"/>
                            </p:stCondLst>
                            <p:childTnLst>
                              <p:par>
                                <p:cTn id="12" presetID="1" presetClass="exit" presetSubtype="0" fill="hold" nodeType="afterEffect">
                                  <p:stCondLst>
                                    <p:cond delay="0"/>
                                  </p:stCondLst>
                                  <p:childTnLst>
                                    <p:set>
                                      <p:cBhvr>
                                        <p:cTn id="13" dur="1" fill="hold">
                                          <p:stCondLst>
                                            <p:cond delay="0"/>
                                          </p:stCondLst>
                                        </p:cTn>
                                        <p:tgtEl>
                                          <p:spTgt spid="83"/>
                                        </p:tgtEl>
                                        <p:attrNameLst>
                                          <p:attrName>style.visibility</p:attrName>
                                        </p:attrNameLst>
                                      </p:cBhvr>
                                      <p:to>
                                        <p:strVal val="hidden"/>
                                      </p:to>
                                    </p:set>
                                  </p:childTnLst>
                                </p:cTn>
                              </p:par>
                            </p:childTnLst>
                          </p:cTn>
                        </p:par>
                        <p:par>
                          <p:cTn id="14" fill="hold" nodeType="afterGroup">
                            <p:stCondLst>
                              <p:cond delay="4000"/>
                            </p:stCondLst>
                            <p:childTnLst>
                              <p:par>
                                <p:cTn id="15" presetID="1" presetClass="entr" presetSubtype="0" fill="hold" nodeType="after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par>
                          <p:cTn id="17" fill="hold" nodeType="afterGroup">
                            <p:stCondLst>
                              <p:cond delay="4000"/>
                            </p:stCondLst>
                            <p:childTnLst>
                              <p:par>
                                <p:cTn id="18" presetID="10" presetClass="entr" presetSubtype="0" fill="hold" nodeType="after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fade">
                                      <p:cBhvr>
                                        <p:cTn id="20" dur="2000"/>
                                        <p:tgtEl>
                                          <p:spTgt spid="81"/>
                                        </p:tgtEl>
                                      </p:cBhvr>
                                    </p:animEffect>
                                  </p:childTnLst>
                                </p:cTn>
                              </p:par>
                            </p:childTnLst>
                          </p:cTn>
                        </p:par>
                        <p:par>
                          <p:cTn id="21" fill="hold" nodeType="afterGroup">
                            <p:stCondLst>
                              <p:cond delay="6000"/>
                            </p:stCondLst>
                            <p:childTnLst>
                              <p:par>
                                <p:cTn id="22" presetID="42" presetClass="path" presetSubtype="0" accel="50000" decel="50000" fill="hold" nodeType="afterEffect">
                                  <p:stCondLst>
                                    <p:cond delay="0"/>
                                  </p:stCondLst>
                                  <p:childTnLst>
                                    <p:animMotion origin="layout" path="M -1.66667E-6 -1.48148E-6 L -1.66667E-6 0.06829 " pathEditMode="relative" rAng="0" ptsTypes="AA">
                                      <p:cBhvr>
                                        <p:cTn id="23" dur="2000" fill="hold"/>
                                        <p:tgtEl>
                                          <p:spTgt spid="81"/>
                                        </p:tgtEl>
                                        <p:attrNameLst>
                                          <p:attrName>ppt_x</p:attrName>
                                          <p:attrName>ppt_y</p:attrName>
                                        </p:attrNameLst>
                                      </p:cBhvr>
                                      <p:rCtr x="0" y="34"/>
                                    </p:animMotion>
                                  </p:childTnLst>
                                </p:cTn>
                              </p:par>
                              <p:par>
                                <p:cTn id="24" presetID="42" presetClass="path" presetSubtype="0" accel="50000" decel="50000" fill="hold" nodeType="withEffect">
                                  <p:stCondLst>
                                    <p:cond delay="0"/>
                                  </p:stCondLst>
                                  <p:childTnLst>
                                    <p:animMotion origin="layout" path="M -3.88889E-6 -1.48148E-6 L -3.88889E-6 0.06829 " pathEditMode="relative" rAng="0" ptsTypes="AA">
                                      <p:cBhvr>
                                        <p:cTn id="25" dur="2000" fill="hold"/>
                                        <p:tgtEl>
                                          <p:spTgt spid="82"/>
                                        </p:tgtEl>
                                        <p:attrNameLst>
                                          <p:attrName>ppt_x</p:attrName>
                                          <p:attrName>ppt_y</p:attrName>
                                        </p:attrNameLst>
                                      </p:cBhvr>
                                      <p:rCtr x="0" y="34"/>
                                    </p:animMotion>
                                  </p:childTnLst>
                                </p:cTn>
                              </p:par>
                            </p:childTnLst>
                          </p:cTn>
                        </p:par>
                        <p:par>
                          <p:cTn id="26" fill="hold" nodeType="afterGroup">
                            <p:stCondLst>
                              <p:cond delay="8000"/>
                            </p:stCondLst>
                            <p:childTnLst>
                              <p:par>
                                <p:cTn id="27" presetID="1" presetClass="exit" presetSubtype="0" fill="hold" nodeType="afterEffect">
                                  <p:stCondLst>
                                    <p:cond delay="0"/>
                                  </p:stCondLst>
                                  <p:childTnLst>
                                    <p:set>
                                      <p:cBhvr>
                                        <p:cTn id="28" dur="1" fill="hold">
                                          <p:stCondLst>
                                            <p:cond delay="0"/>
                                          </p:stCondLst>
                                        </p:cTn>
                                        <p:tgtEl>
                                          <p:spTgt spid="8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2"/>
                                        </p:tgtEl>
                                        <p:attrNameLst>
                                          <p:attrName>style.visibility</p:attrName>
                                        </p:attrNameLst>
                                      </p:cBhvr>
                                      <p:to>
                                        <p:strVal val="hidden"/>
                                      </p:to>
                                    </p:set>
                                  </p:childTnLst>
                                </p:cTn>
                              </p:par>
                            </p:childTnLst>
                          </p:cTn>
                        </p:par>
                        <p:par>
                          <p:cTn id="31" fill="hold" nodeType="afterGroup">
                            <p:stCondLst>
                              <p:cond delay="8000"/>
                            </p:stCondLst>
                            <p:childTnLst>
                              <p:par>
                                <p:cTn id="32" presetID="1" presetClass="entr" presetSubtype="0"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childTnLst>
                                </p:cTn>
                              </p:par>
                            </p:childTnLst>
                          </p:cTn>
                        </p:par>
                        <p:par>
                          <p:cTn id="34" fill="hold" nodeType="afterGroup">
                            <p:stCondLst>
                              <p:cond delay="8000"/>
                            </p:stCondLst>
                            <p:childTnLst>
                              <p:par>
                                <p:cTn id="35" presetID="10" presetClass="entr" presetSubtype="0"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2000"/>
                                        <p:tgtEl>
                                          <p:spTgt spid="79"/>
                                        </p:tgtEl>
                                      </p:cBhvr>
                                    </p:animEffect>
                                  </p:childTnLst>
                                </p:cTn>
                              </p:par>
                            </p:childTnLst>
                          </p:cTn>
                        </p:par>
                        <p:par>
                          <p:cTn id="38" fill="hold" nodeType="afterGroup">
                            <p:stCondLst>
                              <p:cond delay="10000"/>
                            </p:stCondLst>
                            <p:childTnLst>
                              <p:par>
                                <p:cTn id="39" presetID="42" presetClass="path" presetSubtype="0" accel="50000" decel="50000" fill="hold" nodeType="afterEffect">
                                  <p:stCondLst>
                                    <p:cond delay="0"/>
                                  </p:stCondLst>
                                  <p:childTnLst>
                                    <p:animMotion origin="layout" path="M -1.94444E-6 1.48148E-6 L -1.94444E-6 0.06829 " pathEditMode="relative" rAng="0" ptsTypes="AA">
                                      <p:cBhvr>
                                        <p:cTn id="40" dur="2000" fill="hold"/>
                                        <p:tgtEl>
                                          <p:spTgt spid="79"/>
                                        </p:tgtEl>
                                        <p:attrNameLst>
                                          <p:attrName>ppt_x</p:attrName>
                                          <p:attrName>ppt_y</p:attrName>
                                        </p:attrNameLst>
                                      </p:cBhvr>
                                      <p:rCtr x="0" y="34"/>
                                    </p:animMotion>
                                  </p:childTnLst>
                                </p:cTn>
                              </p:par>
                              <p:par>
                                <p:cTn id="41" presetID="42" presetClass="path" presetSubtype="0" accel="50000" decel="50000" fill="hold" nodeType="withEffect">
                                  <p:stCondLst>
                                    <p:cond delay="0"/>
                                  </p:stCondLst>
                                  <p:childTnLst>
                                    <p:animMotion origin="layout" path="M -2.77778E-6 1.48148E-6 L -2.77778E-6 0.06829 " pathEditMode="relative" rAng="0" ptsTypes="AA">
                                      <p:cBhvr>
                                        <p:cTn id="42" dur="2000" fill="hold"/>
                                        <p:tgtEl>
                                          <p:spTgt spid="80"/>
                                        </p:tgtEl>
                                        <p:attrNameLst>
                                          <p:attrName>ppt_x</p:attrName>
                                          <p:attrName>ppt_y</p:attrName>
                                        </p:attrNameLst>
                                      </p:cBhvr>
                                      <p:rCtr x="0" y="34"/>
                                    </p:animMotion>
                                  </p:childTnLst>
                                </p:cTn>
                              </p:par>
                            </p:childTnLst>
                          </p:cTn>
                        </p:par>
                        <p:par>
                          <p:cTn id="43" fill="hold" nodeType="afterGroup">
                            <p:stCondLst>
                              <p:cond delay="12000"/>
                            </p:stCondLst>
                            <p:childTnLst>
                              <p:par>
                                <p:cTn id="44" presetID="1" presetClass="exit" presetSubtype="0" fill="hold" nodeType="afterEffect">
                                  <p:stCondLst>
                                    <p:cond delay="0"/>
                                  </p:stCondLst>
                                  <p:childTnLst>
                                    <p:set>
                                      <p:cBhvr>
                                        <p:cTn id="45" dur="1" fill="hold">
                                          <p:stCondLst>
                                            <p:cond delay="0"/>
                                          </p:stCondLst>
                                        </p:cTn>
                                        <p:tgtEl>
                                          <p:spTgt spid="79"/>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80"/>
                                        </p:tgtEl>
                                        <p:attrNameLst>
                                          <p:attrName>style.visibility</p:attrName>
                                        </p:attrNameLst>
                                      </p:cBhvr>
                                      <p:to>
                                        <p:strVal val="hidden"/>
                                      </p:to>
                                    </p:set>
                                  </p:childTnLst>
                                </p:cTn>
                              </p:par>
                            </p:childTnLst>
                          </p:cTn>
                        </p:par>
                        <p:par>
                          <p:cTn id="48" fill="hold" nodeType="afterGroup">
                            <p:stCondLst>
                              <p:cond delay="12000"/>
                            </p:stCondLst>
                            <p:childTnLst>
                              <p:par>
                                <p:cTn id="49" presetID="1" presetClass="entr" presetSubtype="0" fill="hold" nodeType="after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par>
                          <p:cTn id="51" fill="hold" nodeType="afterGroup">
                            <p:stCondLst>
                              <p:cond delay="12000"/>
                            </p:stCondLst>
                            <p:childTnLst>
                              <p:par>
                                <p:cTn id="52" presetID="10" presetClass="entr" presetSubtype="0" fill="hold" nodeType="after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fade">
                                      <p:cBhvr>
                                        <p:cTn id="54" dur="2000"/>
                                        <p:tgtEl>
                                          <p:spTgt spid="77"/>
                                        </p:tgtEl>
                                      </p:cBhvr>
                                    </p:animEffect>
                                  </p:childTnLst>
                                </p:cTn>
                              </p:par>
                            </p:childTnLst>
                          </p:cTn>
                        </p:par>
                        <p:par>
                          <p:cTn id="55" fill="hold" nodeType="afterGroup">
                            <p:stCondLst>
                              <p:cond delay="14000"/>
                            </p:stCondLst>
                            <p:childTnLst>
                              <p:par>
                                <p:cTn id="56" presetID="42" presetClass="path" presetSubtype="0" accel="50000" decel="50000" fill="hold" nodeType="afterEffect">
                                  <p:stCondLst>
                                    <p:cond delay="0"/>
                                  </p:stCondLst>
                                  <p:childTnLst>
                                    <p:animMotion origin="layout" path="M -8.33333E-7 2.59259E-6 L -8.33333E-7 0.06828 " pathEditMode="relative" rAng="0" ptsTypes="AA">
                                      <p:cBhvr>
                                        <p:cTn id="57" dur="2000" fill="hold"/>
                                        <p:tgtEl>
                                          <p:spTgt spid="77"/>
                                        </p:tgtEl>
                                        <p:attrNameLst>
                                          <p:attrName>ppt_x</p:attrName>
                                          <p:attrName>ppt_y</p:attrName>
                                        </p:attrNameLst>
                                      </p:cBhvr>
                                      <p:rCtr x="0" y="34"/>
                                    </p:animMotion>
                                  </p:childTnLst>
                                </p:cTn>
                              </p:par>
                              <p:par>
                                <p:cTn id="58" presetID="42" presetClass="path" presetSubtype="0" accel="50000" decel="50000" fill="hold" nodeType="withEffect">
                                  <p:stCondLst>
                                    <p:cond delay="0"/>
                                  </p:stCondLst>
                                  <p:childTnLst>
                                    <p:animMotion origin="layout" path="M 4.72222E-6 -1.48148E-6 L 0.00017 0.06829 " pathEditMode="relative" rAng="0" ptsTypes="AA">
                                      <p:cBhvr>
                                        <p:cTn id="59" dur="2000" fill="hold"/>
                                        <p:tgtEl>
                                          <p:spTgt spid="78"/>
                                        </p:tgtEl>
                                        <p:attrNameLst>
                                          <p:attrName>ppt_x</p:attrName>
                                          <p:attrName>ppt_y</p:attrName>
                                        </p:attrNameLst>
                                      </p:cBhvr>
                                      <p:rCtr x="0" y="34"/>
                                    </p:animMotion>
                                  </p:childTnLst>
                                </p:cTn>
                              </p:par>
                            </p:childTnLst>
                          </p:cTn>
                        </p:par>
                        <p:par>
                          <p:cTn id="60" fill="hold" nodeType="afterGroup">
                            <p:stCondLst>
                              <p:cond delay="16000"/>
                            </p:stCondLst>
                            <p:childTnLst>
                              <p:par>
                                <p:cTn id="61" presetID="1" presetClass="exit" presetSubtype="0" fill="hold" nodeType="afterEffect">
                                  <p:stCondLst>
                                    <p:cond delay="0"/>
                                  </p:stCondLst>
                                  <p:childTnLst>
                                    <p:set>
                                      <p:cBhvr>
                                        <p:cTn id="62" dur="1" fill="hold">
                                          <p:stCondLst>
                                            <p:cond delay="0"/>
                                          </p:stCondLst>
                                        </p:cTn>
                                        <p:tgtEl>
                                          <p:spTgt spid="7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8"/>
                                        </p:tgtEl>
                                        <p:attrNameLst>
                                          <p:attrName>style.visibility</p:attrName>
                                        </p:attrNameLst>
                                      </p:cBhvr>
                                      <p:to>
                                        <p:strVal val="hidden"/>
                                      </p:to>
                                    </p:set>
                                  </p:childTnLst>
                                </p:cTn>
                              </p:par>
                            </p:childTnLst>
                          </p:cTn>
                        </p:par>
                        <p:par>
                          <p:cTn id="65" fill="hold" nodeType="afterGroup">
                            <p:stCondLst>
                              <p:cond delay="16000"/>
                            </p:stCondLst>
                            <p:childTnLst>
                              <p:par>
                                <p:cTn id="66" presetID="1" presetClass="entr" presetSubtype="0"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childTnLst>
                                </p:cTn>
                              </p:par>
                            </p:childTnLst>
                          </p:cTn>
                        </p:par>
                        <p:par>
                          <p:cTn id="68" fill="hold" nodeType="afterGroup">
                            <p:stCondLst>
                              <p:cond delay="16000"/>
                            </p:stCondLst>
                            <p:childTnLst>
                              <p:par>
                                <p:cTn id="69" presetID="10" presetClass="entr" presetSubtype="0" fill="hold" nodeType="after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2000"/>
                                        <p:tgtEl>
                                          <p:spTgt spid="74"/>
                                        </p:tgtEl>
                                      </p:cBhvr>
                                    </p:animEffect>
                                  </p:childTnLst>
                                </p:cTn>
                              </p:par>
                            </p:childTnLst>
                          </p:cTn>
                        </p:par>
                        <p:par>
                          <p:cTn id="72" fill="hold" nodeType="afterGroup">
                            <p:stCondLst>
                              <p:cond delay="18000"/>
                            </p:stCondLst>
                            <p:childTnLst>
                              <p:par>
                                <p:cTn id="73" presetID="42" presetClass="path" presetSubtype="0" accel="50000" decel="50000" fill="hold" nodeType="afterEffect">
                                  <p:stCondLst>
                                    <p:cond delay="0"/>
                                  </p:stCondLst>
                                  <p:childTnLst>
                                    <p:animMotion origin="layout" path="M -1.11111E-6 -4.44444E-6 L -1.11111E-6 0.06297 " pathEditMode="relative" rAng="0" ptsTypes="AA">
                                      <p:cBhvr>
                                        <p:cTn id="74" dur="2000" fill="hold"/>
                                        <p:tgtEl>
                                          <p:spTgt spid="74"/>
                                        </p:tgtEl>
                                        <p:attrNameLst>
                                          <p:attrName>ppt_x</p:attrName>
                                          <p:attrName>ppt_y</p:attrName>
                                        </p:attrNameLst>
                                      </p:cBhvr>
                                      <p:rCtr x="0" y="31"/>
                                    </p:animMotion>
                                  </p:childTnLst>
                                </p:cTn>
                              </p:par>
                              <p:par>
                                <p:cTn id="75" presetID="42" presetClass="path" presetSubtype="0" accel="50000" decel="50000" fill="hold" nodeType="withEffect">
                                  <p:stCondLst>
                                    <p:cond delay="0"/>
                                  </p:stCondLst>
                                  <p:childTnLst>
                                    <p:animMotion origin="layout" path="M -2.77778E-7 -4.44444E-6 L -2.77778E-7 0.06297 " pathEditMode="relative" rAng="0" ptsTypes="AA">
                                      <p:cBhvr>
                                        <p:cTn id="76" dur="2000" fill="hold"/>
                                        <p:tgtEl>
                                          <p:spTgt spid="76"/>
                                        </p:tgtEl>
                                        <p:attrNameLst>
                                          <p:attrName>ppt_x</p:attrName>
                                          <p:attrName>ppt_y</p:attrName>
                                        </p:attrNameLst>
                                      </p:cBhvr>
                                      <p:rCtr x="0" y="31"/>
                                    </p:animMotion>
                                  </p:childTnLst>
                                </p:cTn>
                              </p:par>
                            </p:childTnLst>
                          </p:cTn>
                        </p:par>
                        <p:par>
                          <p:cTn id="77" fill="hold" nodeType="afterGroup">
                            <p:stCondLst>
                              <p:cond delay="20000"/>
                            </p:stCondLst>
                            <p:childTnLst>
                              <p:par>
                                <p:cTn id="78" presetID="1" presetClass="exit" presetSubtype="0" fill="hold" nodeType="afterEffect">
                                  <p:stCondLst>
                                    <p:cond delay="0"/>
                                  </p:stCondLst>
                                  <p:childTnLst>
                                    <p:set>
                                      <p:cBhvr>
                                        <p:cTn id="79" dur="1" fill="hold">
                                          <p:stCondLst>
                                            <p:cond delay="0"/>
                                          </p:stCondLst>
                                        </p:cTn>
                                        <p:tgtEl>
                                          <p:spTgt spid="74"/>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76"/>
                                        </p:tgtEl>
                                        <p:attrNameLst>
                                          <p:attrName>style.visibility</p:attrName>
                                        </p:attrNameLst>
                                      </p:cBhvr>
                                      <p:to>
                                        <p:strVal val="hidden"/>
                                      </p:to>
                                    </p:set>
                                  </p:childTnLst>
                                </p:cTn>
                              </p:par>
                            </p:childTnLst>
                          </p:cTn>
                        </p:par>
                        <p:par>
                          <p:cTn id="82" fill="hold" nodeType="afterGroup">
                            <p:stCondLst>
                              <p:cond delay="20000"/>
                            </p:stCondLst>
                            <p:childTnLst>
                              <p:par>
                                <p:cTn id="83" presetID="1" presetClass="entr" presetSubtype="0" fill="hold" nodeType="after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childTnLst>
                          </p:cTn>
                        </p:par>
                        <p:par>
                          <p:cTn id="85" fill="hold" nodeType="afterGroup">
                            <p:stCondLst>
                              <p:cond delay="20000"/>
                            </p:stCondLst>
                            <p:childTnLst>
                              <p:par>
                                <p:cTn id="86" presetID="10" presetClass="entr" presetSubtype="0" fill="hold" nodeType="afterEffect">
                                  <p:stCondLst>
                                    <p:cond delay="0"/>
                                  </p:stCondLst>
                                  <p:childTnLst>
                                    <p:set>
                                      <p:cBhvr>
                                        <p:cTn id="87" dur="1" fill="hold">
                                          <p:stCondLst>
                                            <p:cond delay="0"/>
                                          </p:stCondLst>
                                        </p:cTn>
                                        <p:tgtEl>
                                          <p:spTgt spid="71"/>
                                        </p:tgtEl>
                                        <p:attrNameLst>
                                          <p:attrName>style.visibility</p:attrName>
                                        </p:attrNameLst>
                                      </p:cBhvr>
                                      <p:to>
                                        <p:strVal val="visible"/>
                                      </p:to>
                                    </p:set>
                                    <p:animEffect transition="in" filter="fade">
                                      <p:cBhvr>
                                        <p:cTn id="88" dur="2000"/>
                                        <p:tgtEl>
                                          <p:spTgt spid="71"/>
                                        </p:tgtEl>
                                      </p:cBhvr>
                                    </p:animEffect>
                                  </p:childTnLst>
                                </p:cTn>
                              </p:par>
                            </p:childTnLst>
                          </p:cTn>
                        </p:par>
                        <p:par>
                          <p:cTn id="89" fill="hold" nodeType="afterGroup">
                            <p:stCondLst>
                              <p:cond delay="22000"/>
                            </p:stCondLst>
                            <p:childTnLst>
                              <p:par>
                                <p:cTn id="90" presetID="10" presetClass="entr" presetSubtype="0" fill="hold" nodeType="after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fade">
                                      <p:cBhvr>
                                        <p:cTn id="92" dur="2000"/>
                                        <p:tgtEl>
                                          <p:spTgt spid="73"/>
                                        </p:tgtEl>
                                      </p:cBhvr>
                                    </p:animEffect>
                                  </p:childTnLst>
                                </p:cTn>
                              </p:par>
                            </p:childTnLst>
                          </p:cTn>
                        </p:par>
                        <p:par>
                          <p:cTn id="93" fill="hold" nodeType="afterGroup">
                            <p:stCondLst>
                              <p:cond delay="24000"/>
                            </p:stCondLst>
                            <p:childTnLst>
                              <p:par>
                                <p:cTn id="94" presetID="42" presetClass="path" presetSubtype="0" accel="50000" decel="50000" fill="hold" nodeType="afterEffect">
                                  <p:stCondLst>
                                    <p:cond delay="0"/>
                                  </p:stCondLst>
                                  <p:childTnLst>
                                    <p:animMotion origin="layout" path="M 1.38778E-17 -1.5826E-6 L 1.38778E-17 0.06849 " pathEditMode="relative" rAng="0" ptsTypes="AA">
                                      <p:cBhvr>
                                        <p:cTn id="95" dur="2000" fill="hold"/>
                                        <p:tgtEl>
                                          <p:spTgt spid="71"/>
                                        </p:tgtEl>
                                        <p:attrNameLst>
                                          <p:attrName>ppt_x</p:attrName>
                                          <p:attrName>ppt_y</p:attrName>
                                        </p:attrNameLst>
                                      </p:cBhvr>
                                      <p:rCtr x="0" y="34"/>
                                    </p:animMotion>
                                  </p:childTnLst>
                                </p:cTn>
                              </p:par>
                              <p:par>
                                <p:cTn id="96" presetID="42" presetClass="path" presetSubtype="0" accel="50000" decel="50000" fill="hold" nodeType="withEffect">
                                  <p:stCondLst>
                                    <p:cond delay="0"/>
                                  </p:stCondLst>
                                  <p:childTnLst>
                                    <p:animMotion origin="layout" path="M -1.66667E-6 -1.5826E-6 L -1.66667E-6 0.06849 " pathEditMode="relative" rAng="0" ptsTypes="AA">
                                      <p:cBhvr>
                                        <p:cTn id="97" dur="2000" fill="hold"/>
                                        <p:tgtEl>
                                          <p:spTgt spid="72"/>
                                        </p:tgtEl>
                                        <p:attrNameLst>
                                          <p:attrName>ppt_x</p:attrName>
                                          <p:attrName>ppt_y</p:attrName>
                                        </p:attrNameLst>
                                      </p:cBhvr>
                                      <p:rCtr x="0" y="34"/>
                                    </p:animMotion>
                                  </p:childTnLst>
                                </p:cTn>
                              </p:par>
                              <p:par>
                                <p:cTn id="98" presetID="42" presetClass="path" presetSubtype="0" accel="50000" decel="50000" fill="hold" nodeType="withEffect">
                                  <p:stCondLst>
                                    <p:cond delay="0"/>
                                  </p:stCondLst>
                                  <p:childTnLst>
                                    <p:animMotion origin="layout" path="M 3.88889E-6 -3.19297E-6 L 3.88889E-6 0.06803 " pathEditMode="relative" rAng="0" ptsTypes="AA">
                                      <p:cBhvr>
                                        <p:cTn id="99" dur="2000" fill="hold"/>
                                        <p:tgtEl>
                                          <p:spTgt spid="73"/>
                                        </p:tgtEl>
                                        <p:attrNameLst>
                                          <p:attrName>ppt_x</p:attrName>
                                          <p:attrName>ppt_y</p:attrName>
                                        </p:attrNameLst>
                                      </p:cBhvr>
                                      <p:rCtr x="0" y="34"/>
                                    </p:animMotion>
                                  </p:childTnLst>
                                </p:cTn>
                              </p:par>
                            </p:childTnLst>
                          </p:cTn>
                        </p:par>
                        <p:par>
                          <p:cTn id="100" fill="hold" nodeType="afterGroup">
                            <p:stCondLst>
                              <p:cond delay="26000"/>
                            </p:stCondLst>
                            <p:childTnLst>
                              <p:par>
                                <p:cTn id="101" presetID="1" presetClass="exit" presetSubtype="0" fill="hold" nodeType="afterEffect">
                                  <p:stCondLst>
                                    <p:cond delay="0"/>
                                  </p:stCondLst>
                                  <p:childTnLst>
                                    <p:set>
                                      <p:cBhvr>
                                        <p:cTn id="102" dur="1" fill="hold">
                                          <p:stCondLst>
                                            <p:cond delay="0"/>
                                          </p:stCondLst>
                                        </p:cTn>
                                        <p:tgtEl>
                                          <p:spTgt spid="7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72"/>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73"/>
                                        </p:tgtEl>
                                        <p:attrNameLst>
                                          <p:attrName>style.visibility</p:attrName>
                                        </p:attrNameLst>
                                      </p:cBhvr>
                                      <p:to>
                                        <p:strVal val="hidden"/>
                                      </p:to>
                                    </p:set>
                                  </p:childTnLst>
                                </p:cTn>
                              </p:par>
                            </p:childTnLst>
                          </p:cTn>
                        </p:par>
                        <p:par>
                          <p:cTn id="107" fill="hold" nodeType="afterGroup">
                            <p:stCondLst>
                              <p:cond delay="26000"/>
                            </p:stCondLst>
                            <p:childTnLst>
                              <p:par>
                                <p:cTn id="108" presetID="1" presetClass="entr" presetSubtype="0" fill="hold" nodeType="afterEffect">
                                  <p:stCondLst>
                                    <p:cond delay="0"/>
                                  </p:stCondLst>
                                  <p:childTnLst>
                                    <p:set>
                                      <p:cBhvr>
                                        <p:cTn id="109" dur="1" fill="hold">
                                          <p:stCondLst>
                                            <p:cond delay="0"/>
                                          </p:stCondLst>
                                        </p:cTn>
                                        <p:tgtEl>
                                          <p:spTgt spid="70"/>
                                        </p:tgtEl>
                                        <p:attrNameLst>
                                          <p:attrName>style.visibility</p:attrName>
                                        </p:attrNameLst>
                                      </p:cBhvr>
                                      <p:to>
                                        <p:strVal val="visible"/>
                                      </p:to>
                                    </p:set>
                                  </p:childTnLst>
                                </p:cTn>
                              </p:par>
                            </p:childTnLst>
                          </p:cTn>
                        </p:par>
                        <p:par>
                          <p:cTn id="110" fill="hold" nodeType="afterGroup">
                            <p:stCondLst>
                              <p:cond delay="26000"/>
                            </p:stCondLst>
                            <p:childTnLst>
                              <p:par>
                                <p:cTn id="111" presetID="49" presetClass="path" presetSubtype="0" accel="50000" decel="50000" fill="hold" nodeType="afterEffect">
                                  <p:stCondLst>
                                    <p:cond delay="0"/>
                                  </p:stCondLst>
                                  <p:childTnLst>
                                    <p:animMotion origin="layout" path="M -2.5E-6 1.60574E-6 L 0.15365 0.05229 " pathEditMode="relative" rAng="0" ptsTypes="AA">
                                      <p:cBhvr>
                                        <p:cTn id="112" dur="2000" fill="hold"/>
                                        <p:tgtEl>
                                          <p:spTgt spid="70"/>
                                        </p:tgtEl>
                                        <p:attrNameLst>
                                          <p:attrName>ppt_x</p:attrName>
                                          <p:attrName>ppt_y</p:attrName>
                                        </p:attrNameLst>
                                      </p:cBhvr>
                                      <p:rCtr x="77" y="26"/>
                                    </p:animMotion>
                                  </p:childTnLst>
                                </p:cTn>
                              </p:par>
                            </p:childTnLst>
                          </p:cTn>
                        </p:par>
                        <p:par>
                          <p:cTn id="113" fill="hold" nodeType="afterGroup">
                            <p:stCondLst>
                              <p:cond delay="28000"/>
                            </p:stCondLst>
                            <p:childTnLst>
                              <p:par>
                                <p:cTn id="114" presetID="9" presetClass="exit" presetSubtype="0" fill="hold" nodeType="afterEffect">
                                  <p:stCondLst>
                                    <p:cond delay="0"/>
                                  </p:stCondLst>
                                  <p:childTnLst>
                                    <p:animEffect transition="out" filter="dissolve">
                                      <p:cBhvr>
                                        <p:cTn id="115" dur="500"/>
                                        <p:tgtEl>
                                          <p:spTgt spid="70"/>
                                        </p:tgtEl>
                                      </p:cBhvr>
                                    </p:animEffect>
                                    <p:set>
                                      <p:cBhvr>
                                        <p:cTn id="116" dur="1" fill="hold">
                                          <p:stCondLst>
                                            <p:cond delay="499"/>
                                          </p:stCondLst>
                                        </p:cTn>
                                        <p:tgtEl>
                                          <p:spTgt spid="70"/>
                                        </p:tgtEl>
                                        <p:attrNameLst>
                                          <p:attrName>style.visibility</p:attrName>
                                        </p:attrNameLst>
                                      </p:cBhvr>
                                      <p:to>
                                        <p:strVal val="hidden"/>
                                      </p:to>
                                    </p:set>
                                  </p:childTnLst>
                                </p:cTn>
                              </p:par>
                            </p:childTnLst>
                          </p:cTn>
                        </p:par>
                        <p:par>
                          <p:cTn id="117" fill="hold" nodeType="afterGroup">
                            <p:stCondLst>
                              <p:cond delay="28500"/>
                            </p:stCondLst>
                            <p:childTnLst>
                              <p:par>
                                <p:cTn id="118" presetID="5" presetClass="entr" presetSubtype="10" fill="hold" grpId="0" nodeType="after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checkerboard(across)">
                                      <p:cBhvr>
                                        <p:cTn id="120" dur="500"/>
                                        <p:tgtEl>
                                          <p:spTgt spid="85"/>
                                        </p:tgtEl>
                                      </p:cBhvr>
                                    </p:animEffect>
                                  </p:childTnLst>
                                </p:cTn>
                              </p:par>
                            </p:childTnLst>
                          </p:cTn>
                        </p:par>
                        <p:par>
                          <p:cTn id="121" fill="hold" nodeType="afterGroup">
                            <p:stCondLst>
                              <p:cond delay="29000"/>
                            </p:stCondLst>
                            <p:childTnLst>
                              <p:par>
                                <p:cTn id="122" presetID="5" presetClass="exit" presetSubtype="10" fill="hold" grpId="1" nodeType="afterEffect">
                                  <p:stCondLst>
                                    <p:cond delay="0"/>
                                  </p:stCondLst>
                                  <p:childTnLst>
                                    <p:animEffect transition="out" filter="checkerboard(across)">
                                      <p:cBhvr>
                                        <p:cTn id="123" dur="500"/>
                                        <p:tgtEl>
                                          <p:spTgt spid="85"/>
                                        </p:tgtEl>
                                      </p:cBhvr>
                                    </p:animEffect>
                                    <p:set>
                                      <p:cBhvr>
                                        <p:cTn id="124" dur="1" fill="hold">
                                          <p:stCondLst>
                                            <p:cond delay="499"/>
                                          </p:stCondLst>
                                        </p:cTn>
                                        <p:tgtEl>
                                          <p:spTgt spid="85"/>
                                        </p:tgtEl>
                                        <p:attrNameLst>
                                          <p:attrName>style.visibility</p:attrName>
                                        </p:attrNameLst>
                                      </p:cBhvr>
                                      <p:to>
                                        <p:strVal val="hidden"/>
                                      </p:to>
                                    </p:set>
                                  </p:childTnLst>
                                </p:cTn>
                              </p:par>
                            </p:childTnLst>
                          </p:cTn>
                        </p:par>
                        <p:par>
                          <p:cTn id="125" fill="hold" nodeType="afterGroup">
                            <p:stCondLst>
                              <p:cond delay="29500"/>
                            </p:stCondLst>
                            <p:childTnLst>
                              <p:par>
                                <p:cTn id="126" presetID="5" presetClass="entr" presetSubtype="10" fill="hold" grpId="0" nodeType="afterEffect">
                                  <p:stCondLst>
                                    <p:cond delay="0"/>
                                  </p:stCondLst>
                                  <p:childTnLst>
                                    <p:set>
                                      <p:cBhvr>
                                        <p:cTn id="127" dur="1" fill="hold">
                                          <p:stCondLst>
                                            <p:cond delay="0"/>
                                          </p:stCondLst>
                                        </p:cTn>
                                        <p:tgtEl>
                                          <p:spTgt spid="86"/>
                                        </p:tgtEl>
                                        <p:attrNameLst>
                                          <p:attrName>style.visibility</p:attrName>
                                        </p:attrNameLst>
                                      </p:cBhvr>
                                      <p:to>
                                        <p:strVal val="visible"/>
                                      </p:to>
                                    </p:set>
                                    <p:animEffect transition="in" filter="checkerboard(across)">
                                      <p:cBhvr>
                                        <p:cTn id="128" dur="500"/>
                                        <p:tgtEl>
                                          <p:spTgt spid="86"/>
                                        </p:tgtEl>
                                      </p:cBhvr>
                                    </p:animEffect>
                                  </p:childTnLst>
                                </p:cTn>
                              </p:par>
                            </p:childTnLst>
                          </p:cTn>
                        </p:par>
                        <p:par>
                          <p:cTn id="129" fill="hold" nodeType="afterGroup">
                            <p:stCondLst>
                              <p:cond delay="30000"/>
                            </p:stCondLst>
                            <p:childTnLst>
                              <p:par>
                                <p:cTn id="130" presetID="5" presetClass="exit" presetSubtype="10" fill="hold" grpId="1" nodeType="afterEffect">
                                  <p:stCondLst>
                                    <p:cond delay="0"/>
                                  </p:stCondLst>
                                  <p:childTnLst>
                                    <p:animEffect transition="out" filter="checkerboard(across)">
                                      <p:cBhvr>
                                        <p:cTn id="131" dur="500"/>
                                        <p:tgtEl>
                                          <p:spTgt spid="86"/>
                                        </p:tgtEl>
                                      </p:cBhvr>
                                    </p:animEffect>
                                    <p:set>
                                      <p:cBhvr>
                                        <p:cTn id="132"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5" grpId="1"/>
      <p:bldP spid="86" grpId="0"/>
      <p:bldP spid="86"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F19DCEF-FFF7-4F5C-A462-6FD84ACBAD4B}" type="slidenum">
              <a:rPr lang="es-ES" altLang="es-MX" sz="1400" smtClean="0">
                <a:solidFill>
                  <a:schemeClr val="bg2"/>
                </a:solidFill>
                <a:latin typeface="Arial" charset="0"/>
              </a:rPr>
              <a:pPr/>
              <a:t>63</a:t>
            </a:fld>
            <a:endParaRPr lang="es-ES" altLang="es-MX" sz="1400" smtClean="0">
              <a:solidFill>
                <a:schemeClr val="bg2"/>
              </a:solidFill>
              <a:latin typeface="Arial" charset="0"/>
            </a:endParaRPr>
          </a:p>
        </p:txBody>
      </p:sp>
      <p:sp>
        <p:nvSpPr>
          <p:cNvPr id="68611" name="Rectangle 2"/>
          <p:cNvSpPr>
            <a:spLocks noGrp="1" noChangeArrowheads="1"/>
          </p:cNvSpPr>
          <p:nvPr>
            <p:ph type="title"/>
          </p:nvPr>
        </p:nvSpPr>
        <p:spPr/>
        <p:txBody>
          <a:bodyPr/>
          <a:lstStyle/>
          <a:p>
            <a:pPr eaLnBrk="1" hangingPunct="1"/>
            <a:r>
              <a:rPr lang="es-ES" altLang="es-MX" smtClean="0"/>
              <a:t>Modelo OSI</a:t>
            </a:r>
          </a:p>
        </p:txBody>
      </p:sp>
      <p:sp>
        <p:nvSpPr>
          <p:cNvPr id="68612" name="Text Box 4"/>
          <p:cNvSpPr txBox="1">
            <a:spLocks noChangeArrowheads="1"/>
          </p:cNvSpPr>
          <p:nvPr/>
        </p:nvSpPr>
        <p:spPr bwMode="auto">
          <a:xfrm>
            <a:off x="533400" y="20574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Aplicación</a:t>
            </a:r>
            <a:endParaRPr lang="es-ES" altLang="es-MX" sz="2000">
              <a:latin typeface="Arial" charset="0"/>
            </a:endParaRPr>
          </a:p>
        </p:txBody>
      </p:sp>
      <p:sp>
        <p:nvSpPr>
          <p:cNvPr id="68613" name="Text Box 5"/>
          <p:cNvSpPr txBox="1">
            <a:spLocks noChangeArrowheads="1"/>
          </p:cNvSpPr>
          <p:nvPr/>
        </p:nvSpPr>
        <p:spPr bwMode="auto">
          <a:xfrm>
            <a:off x="533400" y="25146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Presentación</a:t>
            </a:r>
            <a:endParaRPr lang="es-ES" altLang="es-MX" sz="2000">
              <a:latin typeface="Arial" charset="0"/>
            </a:endParaRPr>
          </a:p>
        </p:txBody>
      </p:sp>
      <p:sp>
        <p:nvSpPr>
          <p:cNvPr id="68614" name="Text Box 6"/>
          <p:cNvSpPr txBox="1">
            <a:spLocks noChangeArrowheads="1"/>
          </p:cNvSpPr>
          <p:nvPr/>
        </p:nvSpPr>
        <p:spPr bwMode="auto">
          <a:xfrm>
            <a:off x="533400" y="29718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Sesión</a:t>
            </a:r>
            <a:endParaRPr lang="es-ES" altLang="es-MX" sz="2000">
              <a:latin typeface="Arial" charset="0"/>
            </a:endParaRPr>
          </a:p>
        </p:txBody>
      </p:sp>
      <p:sp>
        <p:nvSpPr>
          <p:cNvPr id="68615" name="Text Box 7"/>
          <p:cNvSpPr txBox="1">
            <a:spLocks noChangeArrowheads="1"/>
          </p:cNvSpPr>
          <p:nvPr/>
        </p:nvSpPr>
        <p:spPr bwMode="auto">
          <a:xfrm>
            <a:off x="533400" y="34290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Transporte</a:t>
            </a:r>
            <a:endParaRPr lang="es-ES" altLang="es-MX" sz="2000">
              <a:latin typeface="Arial" charset="0"/>
            </a:endParaRPr>
          </a:p>
        </p:txBody>
      </p:sp>
      <p:sp>
        <p:nvSpPr>
          <p:cNvPr id="68616" name="Text Box 8"/>
          <p:cNvSpPr txBox="1">
            <a:spLocks noChangeArrowheads="1"/>
          </p:cNvSpPr>
          <p:nvPr/>
        </p:nvSpPr>
        <p:spPr bwMode="auto">
          <a:xfrm>
            <a:off x="533400" y="38862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Red</a:t>
            </a:r>
            <a:endParaRPr lang="es-ES" altLang="es-MX" sz="2000">
              <a:latin typeface="Arial" charset="0"/>
            </a:endParaRPr>
          </a:p>
        </p:txBody>
      </p:sp>
      <p:sp>
        <p:nvSpPr>
          <p:cNvPr id="68617" name="Text Box 9"/>
          <p:cNvSpPr txBox="1">
            <a:spLocks noChangeArrowheads="1"/>
          </p:cNvSpPr>
          <p:nvPr/>
        </p:nvSpPr>
        <p:spPr bwMode="auto">
          <a:xfrm>
            <a:off x="533400" y="43434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Enlace</a:t>
            </a:r>
            <a:endParaRPr lang="es-ES" altLang="es-MX" sz="2000">
              <a:latin typeface="Arial" charset="0"/>
            </a:endParaRPr>
          </a:p>
        </p:txBody>
      </p:sp>
      <p:sp>
        <p:nvSpPr>
          <p:cNvPr id="68618" name="Text Box 10"/>
          <p:cNvSpPr txBox="1">
            <a:spLocks noChangeArrowheads="1"/>
          </p:cNvSpPr>
          <p:nvPr/>
        </p:nvSpPr>
        <p:spPr bwMode="auto">
          <a:xfrm>
            <a:off x="533400" y="48006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Física</a:t>
            </a:r>
            <a:endParaRPr lang="es-ES" altLang="es-MX" sz="2000">
              <a:latin typeface="Arial" charset="0"/>
            </a:endParaRPr>
          </a:p>
        </p:txBody>
      </p:sp>
      <p:sp>
        <p:nvSpPr>
          <p:cNvPr id="68619" name="Text Box 11"/>
          <p:cNvSpPr txBox="1">
            <a:spLocks noChangeArrowheads="1"/>
          </p:cNvSpPr>
          <p:nvPr/>
        </p:nvSpPr>
        <p:spPr bwMode="auto">
          <a:xfrm>
            <a:off x="3810000" y="20574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Aplicación</a:t>
            </a:r>
            <a:endParaRPr lang="es-ES" altLang="es-MX" sz="2000">
              <a:latin typeface="Arial" charset="0"/>
            </a:endParaRPr>
          </a:p>
        </p:txBody>
      </p:sp>
      <p:sp>
        <p:nvSpPr>
          <p:cNvPr id="68620" name="Text Box 12"/>
          <p:cNvSpPr txBox="1">
            <a:spLocks noChangeArrowheads="1"/>
          </p:cNvSpPr>
          <p:nvPr/>
        </p:nvSpPr>
        <p:spPr bwMode="auto">
          <a:xfrm>
            <a:off x="3810000" y="25146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Presentación</a:t>
            </a:r>
            <a:endParaRPr lang="es-ES" altLang="es-MX" sz="2000">
              <a:latin typeface="Arial" charset="0"/>
            </a:endParaRPr>
          </a:p>
        </p:txBody>
      </p:sp>
      <p:sp>
        <p:nvSpPr>
          <p:cNvPr id="68621" name="Text Box 13"/>
          <p:cNvSpPr txBox="1">
            <a:spLocks noChangeArrowheads="1"/>
          </p:cNvSpPr>
          <p:nvPr/>
        </p:nvSpPr>
        <p:spPr bwMode="auto">
          <a:xfrm>
            <a:off x="3810000" y="29718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Sesión</a:t>
            </a:r>
            <a:endParaRPr lang="es-ES" altLang="es-MX" sz="2000">
              <a:latin typeface="Arial" charset="0"/>
            </a:endParaRPr>
          </a:p>
        </p:txBody>
      </p:sp>
      <p:sp>
        <p:nvSpPr>
          <p:cNvPr id="68622" name="Text Box 14"/>
          <p:cNvSpPr txBox="1">
            <a:spLocks noChangeArrowheads="1"/>
          </p:cNvSpPr>
          <p:nvPr/>
        </p:nvSpPr>
        <p:spPr bwMode="auto">
          <a:xfrm>
            <a:off x="3810000" y="34290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Transporte</a:t>
            </a:r>
            <a:endParaRPr lang="es-ES" altLang="es-MX" sz="2000">
              <a:latin typeface="Arial" charset="0"/>
            </a:endParaRPr>
          </a:p>
        </p:txBody>
      </p:sp>
      <p:sp>
        <p:nvSpPr>
          <p:cNvPr id="68623" name="Text Box 15"/>
          <p:cNvSpPr txBox="1">
            <a:spLocks noChangeArrowheads="1"/>
          </p:cNvSpPr>
          <p:nvPr/>
        </p:nvSpPr>
        <p:spPr bwMode="auto">
          <a:xfrm>
            <a:off x="3810000" y="38862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Red</a:t>
            </a:r>
            <a:endParaRPr lang="es-ES" altLang="es-MX" sz="2000">
              <a:latin typeface="Arial" charset="0"/>
            </a:endParaRPr>
          </a:p>
        </p:txBody>
      </p:sp>
      <p:sp>
        <p:nvSpPr>
          <p:cNvPr id="68624" name="Text Box 16"/>
          <p:cNvSpPr txBox="1">
            <a:spLocks noChangeArrowheads="1"/>
          </p:cNvSpPr>
          <p:nvPr/>
        </p:nvSpPr>
        <p:spPr bwMode="auto">
          <a:xfrm>
            <a:off x="3810000" y="43434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Enlace</a:t>
            </a:r>
            <a:endParaRPr lang="es-ES" altLang="es-MX" sz="2000">
              <a:latin typeface="Arial" charset="0"/>
            </a:endParaRPr>
          </a:p>
        </p:txBody>
      </p:sp>
      <p:sp>
        <p:nvSpPr>
          <p:cNvPr id="68625" name="Text Box 17"/>
          <p:cNvSpPr txBox="1">
            <a:spLocks noChangeArrowheads="1"/>
          </p:cNvSpPr>
          <p:nvPr/>
        </p:nvSpPr>
        <p:spPr bwMode="auto">
          <a:xfrm>
            <a:off x="3810000" y="48006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Física</a:t>
            </a:r>
            <a:endParaRPr lang="es-ES" altLang="es-MX" sz="2000">
              <a:latin typeface="Arial" charset="0"/>
            </a:endParaRPr>
          </a:p>
        </p:txBody>
      </p:sp>
      <p:sp>
        <p:nvSpPr>
          <p:cNvPr id="68626" name="Line 18"/>
          <p:cNvSpPr>
            <a:spLocks noChangeShapeType="1"/>
          </p:cNvSpPr>
          <p:nvPr/>
        </p:nvSpPr>
        <p:spPr bwMode="auto">
          <a:xfrm>
            <a:off x="1371600" y="5181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68627" name="Line 19"/>
          <p:cNvSpPr>
            <a:spLocks noChangeShapeType="1"/>
          </p:cNvSpPr>
          <p:nvPr/>
        </p:nvSpPr>
        <p:spPr bwMode="auto">
          <a:xfrm>
            <a:off x="1371600" y="54864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68628" name="Line 20"/>
          <p:cNvSpPr>
            <a:spLocks noChangeShapeType="1"/>
          </p:cNvSpPr>
          <p:nvPr/>
        </p:nvSpPr>
        <p:spPr bwMode="auto">
          <a:xfrm flipV="1">
            <a:off x="4648200" y="5181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68629" name="Text Box 21"/>
          <p:cNvSpPr txBox="1">
            <a:spLocks noChangeArrowheads="1"/>
          </p:cNvSpPr>
          <p:nvPr/>
        </p:nvSpPr>
        <p:spPr bwMode="auto">
          <a:xfrm>
            <a:off x="1600200" y="5486400"/>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a:t>Medio de Transmisión</a:t>
            </a:r>
          </a:p>
        </p:txBody>
      </p:sp>
      <p:sp>
        <p:nvSpPr>
          <p:cNvPr id="68630" name="Line 22"/>
          <p:cNvSpPr>
            <a:spLocks noChangeShapeType="1"/>
          </p:cNvSpPr>
          <p:nvPr/>
        </p:nvSpPr>
        <p:spPr bwMode="auto">
          <a:xfrm>
            <a:off x="2286000" y="2209800"/>
            <a:ext cx="1524000"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8631" name="Line 23"/>
          <p:cNvSpPr>
            <a:spLocks noChangeShapeType="1"/>
          </p:cNvSpPr>
          <p:nvPr/>
        </p:nvSpPr>
        <p:spPr bwMode="auto">
          <a:xfrm>
            <a:off x="2286000" y="2743200"/>
            <a:ext cx="1524000"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8632" name="Line 24"/>
          <p:cNvSpPr>
            <a:spLocks noChangeShapeType="1"/>
          </p:cNvSpPr>
          <p:nvPr/>
        </p:nvSpPr>
        <p:spPr bwMode="auto">
          <a:xfrm>
            <a:off x="2286000" y="3200400"/>
            <a:ext cx="1524000"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8633" name="Line 25"/>
          <p:cNvSpPr>
            <a:spLocks noChangeShapeType="1"/>
          </p:cNvSpPr>
          <p:nvPr/>
        </p:nvSpPr>
        <p:spPr bwMode="auto">
          <a:xfrm>
            <a:off x="2286000" y="3657600"/>
            <a:ext cx="1524000"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8634" name="Line 26"/>
          <p:cNvSpPr>
            <a:spLocks noChangeShapeType="1"/>
          </p:cNvSpPr>
          <p:nvPr/>
        </p:nvSpPr>
        <p:spPr bwMode="auto">
          <a:xfrm>
            <a:off x="2286000" y="4114800"/>
            <a:ext cx="1524000"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8635" name="Line 27"/>
          <p:cNvSpPr>
            <a:spLocks noChangeShapeType="1"/>
          </p:cNvSpPr>
          <p:nvPr/>
        </p:nvSpPr>
        <p:spPr bwMode="auto">
          <a:xfrm>
            <a:off x="2286000" y="4572000"/>
            <a:ext cx="1524000"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8636" name="Line 28"/>
          <p:cNvSpPr>
            <a:spLocks noChangeShapeType="1"/>
          </p:cNvSpPr>
          <p:nvPr/>
        </p:nvSpPr>
        <p:spPr bwMode="auto">
          <a:xfrm>
            <a:off x="2286000" y="4953000"/>
            <a:ext cx="1524000" cy="0"/>
          </a:xfrm>
          <a:prstGeom prst="line">
            <a:avLst/>
          </a:prstGeom>
          <a:noFill/>
          <a:ln w="9525">
            <a:solidFill>
              <a:schemeClr val="tx1"/>
            </a:solidFill>
            <a:prstDash val="dashDot"/>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es-MX"/>
          </a:p>
        </p:txBody>
      </p:sp>
      <p:sp>
        <p:nvSpPr>
          <p:cNvPr id="68637" name="Text Box 29"/>
          <p:cNvSpPr txBox="1">
            <a:spLocks noChangeArrowheads="1"/>
          </p:cNvSpPr>
          <p:nvPr/>
        </p:nvSpPr>
        <p:spPr bwMode="auto">
          <a:xfrm>
            <a:off x="533400" y="15240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Terminal A</a:t>
            </a:r>
          </a:p>
        </p:txBody>
      </p:sp>
      <p:sp>
        <p:nvSpPr>
          <p:cNvPr id="68638" name="Text Box 30"/>
          <p:cNvSpPr txBox="1">
            <a:spLocks noChangeArrowheads="1"/>
          </p:cNvSpPr>
          <p:nvPr/>
        </p:nvSpPr>
        <p:spPr bwMode="auto">
          <a:xfrm>
            <a:off x="3810000" y="15240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Terminal B</a:t>
            </a:r>
          </a:p>
        </p:txBody>
      </p:sp>
      <p:sp>
        <p:nvSpPr>
          <p:cNvPr id="68639" name="Text Box 31"/>
          <p:cNvSpPr txBox="1">
            <a:spLocks noChangeArrowheads="1"/>
          </p:cNvSpPr>
          <p:nvPr/>
        </p:nvSpPr>
        <p:spPr bwMode="auto">
          <a:xfrm>
            <a:off x="7543800" y="20574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A</a:t>
            </a:r>
          </a:p>
        </p:txBody>
      </p:sp>
      <p:sp>
        <p:nvSpPr>
          <p:cNvPr id="68640" name="Text Box 32"/>
          <p:cNvSpPr txBox="1">
            <a:spLocks noChangeArrowheads="1"/>
          </p:cNvSpPr>
          <p:nvPr/>
        </p:nvSpPr>
        <p:spPr bwMode="auto">
          <a:xfrm>
            <a:off x="7543800" y="25146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8641" name="Text Box 33"/>
          <p:cNvSpPr txBox="1">
            <a:spLocks noChangeArrowheads="1"/>
          </p:cNvSpPr>
          <p:nvPr/>
        </p:nvSpPr>
        <p:spPr bwMode="auto">
          <a:xfrm>
            <a:off x="7162800" y="25146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P</a:t>
            </a:r>
          </a:p>
        </p:txBody>
      </p:sp>
      <p:sp>
        <p:nvSpPr>
          <p:cNvPr id="68642" name="Text Box 34"/>
          <p:cNvSpPr txBox="1">
            <a:spLocks noChangeArrowheads="1"/>
          </p:cNvSpPr>
          <p:nvPr/>
        </p:nvSpPr>
        <p:spPr bwMode="auto">
          <a:xfrm>
            <a:off x="7162800" y="2971800"/>
            <a:ext cx="762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8643" name="Text Box 35"/>
          <p:cNvSpPr txBox="1">
            <a:spLocks noChangeArrowheads="1"/>
          </p:cNvSpPr>
          <p:nvPr/>
        </p:nvSpPr>
        <p:spPr bwMode="auto">
          <a:xfrm>
            <a:off x="6781800" y="29718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S</a:t>
            </a:r>
          </a:p>
        </p:txBody>
      </p:sp>
      <p:sp>
        <p:nvSpPr>
          <p:cNvPr id="68644" name="Text Box 36"/>
          <p:cNvSpPr txBox="1">
            <a:spLocks noChangeArrowheads="1"/>
          </p:cNvSpPr>
          <p:nvPr/>
        </p:nvSpPr>
        <p:spPr bwMode="auto">
          <a:xfrm>
            <a:off x="6781800" y="3429000"/>
            <a:ext cx="1143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8645" name="Text Box 37"/>
          <p:cNvSpPr txBox="1">
            <a:spLocks noChangeArrowheads="1"/>
          </p:cNvSpPr>
          <p:nvPr/>
        </p:nvSpPr>
        <p:spPr bwMode="auto">
          <a:xfrm>
            <a:off x="6400800" y="34290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T</a:t>
            </a:r>
          </a:p>
        </p:txBody>
      </p:sp>
      <p:sp>
        <p:nvSpPr>
          <p:cNvPr id="68646" name="Text Box 38"/>
          <p:cNvSpPr txBox="1">
            <a:spLocks noChangeArrowheads="1"/>
          </p:cNvSpPr>
          <p:nvPr/>
        </p:nvSpPr>
        <p:spPr bwMode="auto">
          <a:xfrm>
            <a:off x="6400800" y="3886200"/>
            <a:ext cx="1524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8647" name="Text Box 39"/>
          <p:cNvSpPr txBox="1">
            <a:spLocks noChangeArrowheads="1"/>
          </p:cNvSpPr>
          <p:nvPr/>
        </p:nvSpPr>
        <p:spPr bwMode="auto">
          <a:xfrm>
            <a:off x="6019800" y="38862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R</a:t>
            </a:r>
          </a:p>
        </p:txBody>
      </p:sp>
      <p:sp>
        <p:nvSpPr>
          <p:cNvPr id="68648" name="Text Box 40"/>
          <p:cNvSpPr txBox="1">
            <a:spLocks noChangeArrowheads="1"/>
          </p:cNvSpPr>
          <p:nvPr/>
        </p:nvSpPr>
        <p:spPr bwMode="auto">
          <a:xfrm>
            <a:off x="6019800" y="4343400"/>
            <a:ext cx="1905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8649" name="Text Box 41"/>
          <p:cNvSpPr txBox="1">
            <a:spLocks noChangeArrowheads="1"/>
          </p:cNvSpPr>
          <p:nvPr/>
        </p:nvSpPr>
        <p:spPr bwMode="auto">
          <a:xfrm>
            <a:off x="5638800" y="43434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E</a:t>
            </a:r>
          </a:p>
        </p:txBody>
      </p:sp>
      <p:sp>
        <p:nvSpPr>
          <p:cNvPr id="68650" name="Text Box 42"/>
          <p:cNvSpPr txBox="1">
            <a:spLocks noChangeArrowheads="1"/>
          </p:cNvSpPr>
          <p:nvPr/>
        </p:nvSpPr>
        <p:spPr bwMode="auto">
          <a:xfrm>
            <a:off x="7924800" y="43434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C</a:t>
            </a:r>
          </a:p>
        </p:txBody>
      </p:sp>
      <p:sp>
        <p:nvSpPr>
          <p:cNvPr id="68651" name="Text Box 43"/>
          <p:cNvSpPr txBox="1">
            <a:spLocks noChangeArrowheads="1"/>
          </p:cNvSpPr>
          <p:nvPr/>
        </p:nvSpPr>
        <p:spPr bwMode="auto">
          <a:xfrm>
            <a:off x="5638800" y="4800600"/>
            <a:ext cx="2667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BITS</a:t>
            </a:r>
          </a:p>
        </p:txBody>
      </p:sp>
      <p:sp>
        <p:nvSpPr>
          <p:cNvPr id="68652" name="AutoShape 46"/>
          <p:cNvSpPr>
            <a:spLocks noChangeArrowheads="1"/>
          </p:cNvSpPr>
          <p:nvPr/>
        </p:nvSpPr>
        <p:spPr bwMode="auto">
          <a:xfrm rot="10800000">
            <a:off x="8382000" y="1905000"/>
            <a:ext cx="609600" cy="3276600"/>
          </a:xfrm>
          <a:prstGeom prst="downArrow">
            <a:avLst>
              <a:gd name="adj1" fmla="val 50000"/>
              <a:gd name="adj2" fmla="val 134375"/>
            </a:avLst>
          </a:prstGeom>
          <a:solidFill>
            <a:srgbClr val="FF6600"/>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68653" name="Text Box 47"/>
          <p:cNvSpPr txBox="1">
            <a:spLocks noChangeArrowheads="1"/>
          </p:cNvSpPr>
          <p:nvPr/>
        </p:nvSpPr>
        <p:spPr bwMode="auto">
          <a:xfrm rot="-5400000">
            <a:off x="7162800" y="34290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a:t>Verticalmente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B42A165-1B05-4D38-AF8B-616ABBAD71B9}" type="slidenum">
              <a:rPr lang="es-ES" altLang="es-MX" sz="1400" smtClean="0">
                <a:solidFill>
                  <a:schemeClr val="bg2"/>
                </a:solidFill>
                <a:latin typeface="Arial" charset="0"/>
              </a:rPr>
              <a:pPr/>
              <a:t>64</a:t>
            </a:fld>
            <a:endParaRPr lang="es-ES" altLang="es-MX" sz="1400" smtClean="0">
              <a:solidFill>
                <a:schemeClr val="bg2"/>
              </a:solidFill>
              <a:latin typeface="Arial" charset="0"/>
            </a:endParaRPr>
          </a:p>
        </p:txBody>
      </p:sp>
      <p:sp>
        <p:nvSpPr>
          <p:cNvPr id="69635" name="Rectangle 2"/>
          <p:cNvSpPr>
            <a:spLocks noGrp="1" noChangeArrowheads="1"/>
          </p:cNvSpPr>
          <p:nvPr>
            <p:ph type="title"/>
          </p:nvPr>
        </p:nvSpPr>
        <p:spPr/>
        <p:txBody>
          <a:bodyPr/>
          <a:lstStyle/>
          <a:p>
            <a:pPr eaLnBrk="1" hangingPunct="1"/>
            <a:r>
              <a:rPr lang="es-ES" altLang="es-MX" smtClean="0"/>
              <a:t>Modelo OSI</a:t>
            </a:r>
          </a:p>
        </p:txBody>
      </p:sp>
      <p:sp>
        <p:nvSpPr>
          <p:cNvPr id="69636" name="Rectangle 3" descr="Rectangle: Click to edit Master text styles&#10;Second level&#10;Third level&#10;Fourth level&#10;Fifth level"/>
          <p:cNvSpPr>
            <a:spLocks noGrp="1" noChangeArrowheads="1"/>
          </p:cNvSpPr>
          <p:nvPr>
            <p:ph type="body" idx="1"/>
          </p:nvPr>
        </p:nvSpPr>
        <p:spPr>
          <a:xfrm>
            <a:off x="838200" y="1524000"/>
            <a:ext cx="7772400" cy="4114800"/>
          </a:xfrm>
        </p:spPr>
        <p:txBody>
          <a:bodyPr/>
          <a:lstStyle/>
          <a:p>
            <a:pPr lvl="1" eaLnBrk="1" hangingPunct="1"/>
            <a:r>
              <a:rPr lang="es-ES" altLang="es-MX" smtClean="0"/>
              <a:t>Unidad de Datos de Protocolo (PDU -Protocol Data Unit)</a:t>
            </a:r>
          </a:p>
        </p:txBody>
      </p:sp>
      <p:sp>
        <p:nvSpPr>
          <p:cNvPr id="69637" name="Text Box 4"/>
          <p:cNvSpPr txBox="1">
            <a:spLocks noChangeArrowheads="1"/>
          </p:cNvSpPr>
          <p:nvPr/>
        </p:nvSpPr>
        <p:spPr bwMode="auto">
          <a:xfrm>
            <a:off x="1600200" y="26670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Aplicación</a:t>
            </a:r>
            <a:endParaRPr lang="es-ES" altLang="es-MX" sz="2000">
              <a:latin typeface="Arial" charset="0"/>
            </a:endParaRPr>
          </a:p>
        </p:txBody>
      </p:sp>
      <p:sp>
        <p:nvSpPr>
          <p:cNvPr id="69638" name="Text Box 5"/>
          <p:cNvSpPr txBox="1">
            <a:spLocks noChangeArrowheads="1"/>
          </p:cNvSpPr>
          <p:nvPr/>
        </p:nvSpPr>
        <p:spPr bwMode="auto">
          <a:xfrm>
            <a:off x="1600200" y="31242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Presentación</a:t>
            </a:r>
            <a:endParaRPr lang="es-ES" altLang="es-MX" sz="2000">
              <a:latin typeface="Arial" charset="0"/>
            </a:endParaRPr>
          </a:p>
        </p:txBody>
      </p:sp>
      <p:sp>
        <p:nvSpPr>
          <p:cNvPr id="69639" name="Text Box 6"/>
          <p:cNvSpPr txBox="1">
            <a:spLocks noChangeArrowheads="1"/>
          </p:cNvSpPr>
          <p:nvPr/>
        </p:nvSpPr>
        <p:spPr bwMode="auto">
          <a:xfrm>
            <a:off x="1600200" y="35814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Sesión</a:t>
            </a:r>
            <a:endParaRPr lang="es-ES" altLang="es-MX" sz="2000">
              <a:latin typeface="Arial" charset="0"/>
            </a:endParaRPr>
          </a:p>
        </p:txBody>
      </p:sp>
      <p:sp>
        <p:nvSpPr>
          <p:cNvPr id="69640" name="Text Box 7"/>
          <p:cNvSpPr txBox="1">
            <a:spLocks noChangeArrowheads="1"/>
          </p:cNvSpPr>
          <p:nvPr/>
        </p:nvSpPr>
        <p:spPr bwMode="auto">
          <a:xfrm>
            <a:off x="1600200" y="40386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Transporte</a:t>
            </a:r>
            <a:endParaRPr lang="es-ES" altLang="es-MX" sz="2000">
              <a:latin typeface="Arial" charset="0"/>
            </a:endParaRPr>
          </a:p>
        </p:txBody>
      </p:sp>
      <p:sp>
        <p:nvSpPr>
          <p:cNvPr id="69641" name="Text Box 8"/>
          <p:cNvSpPr txBox="1">
            <a:spLocks noChangeArrowheads="1"/>
          </p:cNvSpPr>
          <p:nvPr/>
        </p:nvSpPr>
        <p:spPr bwMode="auto">
          <a:xfrm>
            <a:off x="1600200" y="44958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Red</a:t>
            </a:r>
            <a:endParaRPr lang="es-ES" altLang="es-MX" sz="2000">
              <a:latin typeface="Arial" charset="0"/>
            </a:endParaRPr>
          </a:p>
        </p:txBody>
      </p:sp>
      <p:sp>
        <p:nvSpPr>
          <p:cNvPr id="69642" name="Text Box 9"/>
          <p:cNvSpPr txBox="1">
            <a:spLocks noChangeArrowheads="1"/>
          </p:cNvSpPr>
          <p:nvPr/>
        </p:nvSpPr>
        <p:spPr bwMode="auto">
          <a:xfrm>
            <a:off x="1600200" y="49530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Enlace</a:t>
            </a:r>
            <a:endParaRPr lang="es-ES" altLang="es-MX" sz="2000">
              <a:latin typeface="Arial" charset="0"/>
            </a:endParaRPr>
          </a:p>
        </p:txBody>
      </p:sp>
      <p:sp>
        <p:nvSpPr>
          <p:cNvPr id="69643" name="Text Box 10"/>
          <p:cNvSpPr txBox="1">
            <a:spLocks noChangeArrowheads="1"/>
          </p:cNvSpPr>
          <p:nvPr/>
        </p:nvSpPr>
        <p:spPr bwMode="auto">
          <a:xfrm>
            <a:off x="1600200" y="54102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Física</a:t>
            </a:r>
            <a:endParaRPr lang="es-ES" altLang="es-MX" sz="2000">
              <a:latin typeface="Arial" charset="0"/>
            </a:endParaRPr>
          </a:p>
        </p:txBody>
      </p:sp>
      <p:sp>
        <p:nvSpPr>
          <p:cNvPr id="69644" name="Text Box 11"/>
          <p:cNvSpPr txBox="1">
            <a:spLocks noChangeArrowheads="1"/>
          </p:cNvSpPr>
          <p:nvPr/>
        </p:nvSpPr>
        <p:spPr bwMode="auto">
          <a:xfrm>
            <a:off x="5334000" y="26670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A</a:t>
            </a:r>
          </a:p>
        </p:txBody>
      </p:sp>
      <p:sp>
        <p:nvSpPr>
          <p:cNvPr id="69645" name="Text Box 12"/>
          <p:cNvSpPr txBox="1">
            <a:spLocks noChangeArrowheads="1"/>
          </p:cNvSpPr>
          <p:nvPr/>
        </p:nvSpPr>
        <p:spPr bwMode="auto">
          <a:xfrm>
            <a:off x="5334000" y="31242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9646" name="Text Box 13"/>
          <p:cNvSpPr txBox="1">
            <a:spLocks noChangeArrowheads="1"/>
          </p:cNvSpPr>
          <p:nvPr/>
        </p:nvSpPr>
        <p:spPr bwMode="auto">
          <a:xfrm>
            <a:off x="4953000" y="31242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P</a:t>
            </a:r>
          </a:p>
        </p:txBody>
      </p:sp>
      <p:sp>
        <p:nvSpPr>
          <p:cNvPr id="69647" name="Text Box 14"/>
          <p:cNvSpPr txBox="1">
            <a:spLocks noChangeArrowheads="1"/>
          </p:cNvSpPr>
          <p:nvPr/>
        </p:nvSpPr>
        <p:spPr bwMode="auto">
          <a:xfrm>
            <a:off x="4953000" y="3581400"/>
            <a:ext cx="762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9648" name="Text Box 15"/>
          <p:cNvSpPr txBox="1">
            <a:spLocks noChangeArrowheads="1"/>
          </p:cNvSpPr>
          <p:nvPr/>
        </p:nvSpPr>
        <p:spPr bwMode="auto">
          <a:xfrm>
            <a:off x="4572000" y="35814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S</a:t>
            </a:r>
          </a:p>
        </p:txBody>
      </p:sp>
      <p:sp>
        <p:nvSpPr>
          <p:cNvPr id="69649" name="Text Box 16"/>
          <p:cNvSpPr txBox="1">
            <a:spLocks noChangeArrowheads="1"/>
          </p:cNvSpPr>
          <p:nvPr/>
        </p:nvSpPr>
        <p:spPr bwMode="auto">
          <a:xfrm>
            <a:off x="4572000" y="4038600"/>
            <a:ext cx="1143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9650" name="Text Box 17"/>
          <p:cNvSpPr txBox="1">
            <a:spLocks noChangeArrowheads="1"/>
          </p:cNvSpPr>
          <p:nvPr/>
        </p:nvSpPr>
        <p:spPr bwMode="auto">
          <a:xfrm>
            <a:off x="4191000" y="40386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T</a:t>
            </a:r>
          </a:p>
        </p:txBody>
      </p:sp>
      <p:sp>
        <p:nvSpPr>
          <p:cNvPr id="69651" name="Text Box 18"/>
          <p:cNvSpPr txBox="1">
            <a:spLocks noChangeArrowheads="1"/>
          </p:cNvSpPr>
          <p:nvPr/>
        </p:nvSpPr>
        <p:spPr bwMode="auto">
          <a:xfrm>
            <a:off x="4191000" y="4495800"/>
            <a:ext cx="1524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9652" name="Text Box 19"/>
          <p:cNvSpPr txBox="1">
            <a:spLocks noChangeArrowheads="1"/>
          </p:cNvSpPr>
          <p:nvPr/>
        </p:nvSpPr>
        <p:spPr bwMode="auto">
          <a:xfrm>
            <a:off x="3810000" y="44958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R</a:t>
            </a:r>
          </a:p>
        </p:txBody>
      </p:sp>
      <p:sp>
        <p:nvSpPr>
          <p:cNvPr id="69653" name="Text Box 20"/>
          <p:cNvSpPr txBox="1">
            <a:spLocks noChangeArrowheads="1"/>
          </p:cNvSpPr>
          <p:nvPr/>
        </p:nvSpPr>
        <p:spPr bwMode="auto">
          <a:xfrm>
            <a:off x="3810000" y="4953000"/>
            <a:ext cx="1905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69654" name="Text Box 21"/>
          <p:cNvSpPr txBox="1">
            <a:spLocks noChangeArrowheads="1"/>
          </p:cNvSpPr>
          <p:nvPr/>
        </p:nvSpPr>
        <p:spPr bwMode="auto">
          <a:xfrm>
            <a:off x="3429000" y="49530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E</a:t>
            </a:r>
          </a:p>
        </p:txBody>
      </p:sp>
      <p:sp>
        <p:nvSpPr>
          <p:cNvPr id="69655" name="Text Box 22"/>
          <p:cNvSpPr txBox="1">
            <a:spLocks noChangeArrowheads="1"/>
          </p:cNvSpPr>
          <p:nvPr/>
        </p:nvSpPr>
        <p:spPr bwMode="auto">
          <a:xfrm>
            <a:off x="5715000" y="49530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C</a:t>
            </a:r>
          </a:p>
        </p:txBody>
      </p:sp>
      <p:sp>
        <p:nvSpPr>
          <p:cNvPr id="69656" name="Text Box 23"/>
          <p:cNvSpPr txBox="1">
            <a:spLocks noChangeArrowheads="1"/>
          </p:cNvSpPr>
          <p:nvPr/>
        </p:nvSpPr>
        <p:spPr bwMode="auto">
          <a:xfrm>
            <a:off x="3429000" y="5410200"/>
            <a:ext cx="2667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BITS</a:t>
            </a:r>
          </a:p>
        </p:txBody>
      </p:sp>
      <p:sp>
        <p:nvSpPr>
          <p:cNvPr id="69657" name="Text Box 24"/>
          <p:cNvSpPr txBox="1">
            <a:spLocks noChangeArrowheads="1"/>
          </p:cNvSpPr>
          <p:nvPr/>
        </p:nvSpPr>
        <p:spPr bwMode="auto">
          <a:xfrm>
            <a:off x="6096000" y="49530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Trama</a:t>
            </a:r>
          </a:p>
        </p:txBody>
      </p:sp>
      <p:sp>
        <p:nvSpPr>
          <p:cNvPr id="69658" name="Text Box 25"/>
          <p:cNvSpPr txBox="1">
            <a:spLocks noChangeArrowheads="1"/>
          </p:cNvSpPr>
          <p:nvPr/>
        </p:nvSpPr>
        <p:spPr bwMode="auto">
          <a:xfrm>
            <a:off x="6096000" y="44958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Paquete</a:t>
            </a:r>
          </a:p>
        </p:txBody>
      </p:sp>
      <p:sp>
        <p:nvSpPr>
          <p:cNvPr id="69659" name="Text Box 26"/>
          <p:cNvSpPr txBox="1">
            <a:spLocks noChangeArrowheads="1"/>
          </p:cNvSpPr>
          <p:nvPr/>
        </p:nvSpPr>
        <p:spPr bwMode="auto">
          <a:xfrm>
            <a:off x="6096000" y="40386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Segmento</a:t>
            </a:r>
          </a:p>
        </p:txBody>
      </p:sp>
      <p:sp>
        <p:nvSpPr>
          <p:cNvPr id="69660" name="Text Box 27"/>
          <p:cNvSpPr txBox="1">
            <a:spLocks noChangeArrowheads="1"/>
          </p:cNvSpPr>
          <p:nvPr/>
        </p:nvSpPr>
        <p:spPr bwMode="auto">
          <a:xfrm>
            <a:off x="6096000" y="31242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Datos</a:t>
            </a:r>
          </a:p>
        </p:txBody>
      </p:sp>
      <p:sp>
        <p:nvSpPr>
          <p:cNvPr id="69661" name="AutoShape 28"/>
          <p:cNvSpPr>
            <a:spLocks/>
          </p:cNvSpPr>
          <p:nvPr/>
        </p:nvSpPr>
        <p:spPr bwMode="auto">
          <a:xfrm>
            <a:off x="6096000" y="2667000"/>
            <a:ext cx="533400" cy="1295400"/>
          </a:xfrm>
          <a:prstGeom prst="rightBrace">
            <a:avLst>
              <a:gd name="adj1" fmla="val 2023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D62401E-0BBA-4E59-A794-FDAC5CF26AD2}" type="slidenum">
              <a:rPr lang="es-ES" altLang="es-MX" sz="1400" smtClean="0">
                <a:solidFill>
                  <a:schemeClr val="bg2"/>
                </a:solidFill>
                <a:latin typeface="Arial" charset="0"/>
              </a:rPr>
              <a:pPr/>
              <a:t>65</a:t>
            </a:fld>
            <a:endParaRPr lang="es-ES" altLang="es-MX" sz="1400" smtClean="0">
              <a:solidFill>
                <a:schemeClr val="bg2"/>
              </a:solidFill>
              <a:latin typeface="Arial" charset="0"/>
            </a:endParaRPr>
          </a:p>
        </p:txBody>
      </p:sp>
      <p:sp>
        <p:nvSpPr>
          <p:cNvPr id="70659" name="Rectangle 2"/>
          <p:cNvSpPr>
            <a:spLocks noGrp="1" noChangeArrowheads="1"/>
          </p:cNvSpPr>
          <p:nvPr>
            <p:ph type="title"/>
          </p:nvPr>
        </p:nvSpPr>
        <p:spPr/>
        <p:txBody>
          <a:bodyPr/>
          <a:lstStyle/>
          <a:p>
            <a:pPr eaLnBrk="1" hangingPunct="1"/>
            <a:r>
              <a:rPr lang="es-ES" altLang="es-MX" smtClean="0"/>
              <a:t>Modelo OSI</a:t>
            </a:r>
          </a:p>
        </p:txBody>
      </p:sp>
      <p:sp>
        <p:nvSpPr>
          <p:cNvPr id="70660" name="Rectangle 4"/>
          <p:cNvSpPr>
            <a:spLocks noChangeArrowheads="1"/>
          </p:cNvSpPr>
          <p:nvPr/>
        </p:nvSpPr>
        <p:spPr bwMode="auto">
          <a:xfrm>
            <a:off x="1905000" y="42672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0661" name="Rectangle 5"/>
          <p:cNvSpPr>
            <a:spLocks noChangeArrowheads="1"/>
          </p:cNvSpPr>
          <p:nvPr/>
        </p:nvSpPr>
        <p:spPr bwMode="auto">
          <a:xfrm>
            <a:off x="5257800" y="42672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0662" name="Rectangle 6"/>
          <p:cNvSpPr>
            <a:spLocks noChangeArrowheads="1"/>
          </p:cNvSpPr>
          <p:nvPr/>
        </p:nvSpPr>
        <p:spPr bwMode="auto">
          <a:xfrm>
            <a:off x="1905000" y="29718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0663" name="Rectangle 7"/>
          <p:cNvSpPr>
            <a:spLocks noChangeArrowheads="1"/>
          </p:cNvSpPr>
          <p:nvPr/>
        </p:nvSpPr>
        <p:spPr bwMode="auto">
          <a:xfrm>
            <a:off x="5257800" y="29718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0664" name="Rectangle 8"/>
          <p:cNvSpPr>
            <a:spLocks noChangeArrowheads="1"/>
          </p:cNvSpPr>
          <p:nvPr/>
        </p:nvSpPr>
        <p:spPr bwMode="auto">
          <a:xfrm>
            <a:off x="1905000" y="17526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0665" name="Rectangle 9"/>
          <p:cNvSpPr>
            <a:spLocks noChangeArrowheads="1"/>
          </p:cNvSpPr>
          <p:nvPr/>
        </p:nvSpPr>
        <p:spPr bwMode="auto">
          <a:xfrm>
            <a:off x="5257800" y="17526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0666" name="Line 10"/>
          <p:cNvSpPr>
            <a:spLocks noChangeShapeType="1"/>
          </p:cNvSpPr>
          <p:nvPr/>
        </p:nvSpPr>
        <p:spPr bwMode="auto">
          <a:xfrm>
            <a:off x="2667000" y="2743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0667" name="Line 11"/>
          <p:cNvSpPr>
            <a:spLocks noChangeShapeType="1"/>
          </p:cNvSpPr>
          <p:nvPr/>
        </p:nvSpPr>
        <p:spPr bwMode="auto">
          <a:xfrm>
            <a:off x="25908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0668" name="Line 12"/>
          <p:cNvSpPr>
            <a:spLocks noChangeShapeType="1"/>
          </p:cNvSpPr>
          <p:nvPr/>
        </p:nvSpPr>
        <p:spPr bwMode="auto">
          <a:xfrm>
            <a:off x="6019800" y="2743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0669" name="Line 13"/>
          <p:cNvSpPr>
            <a:spLocks noChangeShapeType="1"/>
          </p:cNvSpPr>
          <p:nvPr/>
        </p:nvSpPr>
        <p:spPr bwMode="auto">
          <a:xfrm>
            <a:off x="60198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0670" name="Line 14"/>
          <p:cNvSpPr>
            <a:spLocks noChangeShapeType="1"/>
          </p:cNvSpPr>
          <p:nvPr/>
        </p:nvSpPr>
        <p:spPr bwMode="auto">
          <a:xfrm>
            <a:off x="25908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0671" name="Line 15"/>
          <p:cNvSpPr>
            <a:spLocks noChangeShapeType="1"/>
          </p:cNvSpPr>
          <p:nvPr/>
        </p:nvSpPr>
        <p:spPr bwMode="auto">
          <a:xfrm>
            <a:off x="60198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0672" name="Line 16"/>
          <p:cNvSpPr>
            <a:spLocks noChangeShapeType="1"/>
          </p:cNvSpPr>
          <p:nvPr/>
        </p:nvSpPr>
        <p:spPr bwMode="auto">
          <a:xfrm>
            <a:off x="2590800" y="5638800"/>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0673" name="Text Box 17"/>
          <p:cNvSpPr txBox="1">
            <a:spLocks noChangeArrowheads="1"/>
          </p:cNvSpPr>
          <p:nvPr/>
        </p:nvSpPr>
        <p:spPr bwMode="auto">
          <a:xfrm>
            <a:off x="1981200" y="19812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Presidente EUA</a:t>
            </a:r>
          </a:p>
        </p:txBody>
      </p:sp>
      <p:sp>
        <p:nvSpPr>
          <p:cNvPr id="70674" name="Text Box 18"/>
          <p:cNvSpPr txBox="1">
            <a:spLocks noChangeArrowheads="1"/>
          </p:cNvSpPr>
          <p:nvPr/>
        </p:nvSpPr>
        <p:spPr bwMode="auto">
          <a:xfrm>
            <a:off x="5334000" y="19050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Presidente Rusia</a:t>
            </a:r>
          </a:p>
        </p:txBody>
      </p:sp>
      <p:sp>
        <p:nvSpPr>
          <p:cNvPr id="70675" name="Text Box 19"/>
          <p:cNvSpPr txBox="1">
            <a:spLocks noChangeArrowheads="1"/>
          </p:cNvSpPr>
          <p:nvPr/>
        </p:nvSpPr>
        <p:spPr bwMode="auto">
          <a:xfrm>
            <a:off x="1981200" y="3124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Interprete</a:t>
            </a:r>
          </a:p>
        </p:txBody>
      </p:sp>
      <p:sp>
        <p:nvSpPr>
          <p:cNvPr id="70676" name="Text Box 20"/>
          <p:cNvSpPr txBox="1">
            <a:spLocks noChangeArrowheads="1"/>
          </p:cNvSpPr>
          <p:nvPr/>
        </p:nvSpPr>
        <p:spPr bwMode="auto">
          <a:xfrm>
            <a:off x="5334000" y="3124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Interprete</a:t>
            </a:r>
          </a:p>
        </p:txBody>
      </p:sp>
      <p:sp>
        <p:nvSpPr>
          <p:cNvPr id="70677" name="Text Box 21"/>
          <p:cNvSpPr txBox="1">
            <a:spLocks noChangeArrowheads="1"/>
          </p:cNvSpPr>
          <p:nvPr/>
        </p:nvSpPr>
        <p:spPr bwMode="auto">
          <a:xfrm>
            <a:off x="1981200" y="4419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Teléfono</a:t>
            </a:r>
          </a:p>
        </p:txBody>
      </p:sp>
      <p:sp>
        <p:nvSpPr>
          <p:cNvPr id="70678" name="Text Box 22"/>
          <p:cNvSpPr txBox="1">
            <a:spLocks noChangeArrowheads="1"/>
          </p:cNvSpPr>
          <p:nvPr/>
        </p:nvSpPr>
        <p:spPr bwMode="auto">
          <a:xfrm>
            <a:off x="5334000" y="4419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Teléfono</a:t>
            </a:r>
          </a:p>
        </p:txBody>
      </p:sp>
      <p:sp>
        <p:nvSpPr>
          <p:cNvPr id="70679" name="Text Box 23"/>
          <p:cNvSpPr txBox="1">
            <a:spLocks noChangeArrowheads="1"/>
          </p:cNvSpPr>
          <p:nvPr/>
        </p:nvSpPr>
        <p:spPr bwMode="auto">
          <a:xfrm>
            <a:off x="3581400" y="5791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Satélite</a:t>
            </a:r>
          </a:p>
        </p:txBody>
      </p:sp>
      <p:sp>
        <p:nvSpPr>
          <p:cNvPr id="70680" name="Line 24"/>
          <p:cNvSpPr>
            <a:spLocks noChangeShapeType="1"/>
          </p:cNvSpPr>
          <p:nvPr/>
        </p:nvSpPr>
        <p:spPr bwMode="auto">
          <a:xfrm>
            <a:off x="3429000" y="2209800"/>
            <a:ext cx="18288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0681" name="Line 25"/>
          <p:cNvSpPr>
            <a:spLocks noChangeShapeType="1"/>
          </p:cNvSpPr>
          <p:nvPr/>
        </p:nvSpPr>
        <p:spPr bwMode="auto">
          <a:xfrm>
            <a:off x="3429000" y="3505200"/>
            <a:ext cx="18288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0682" name="Text Box 28"/>
          <p:cNvSpPr txBox="1">
            <a:spLocks noChangeArrowheads="1"/>
          </p:cNvSpPr>
          <p:nvPr/>
        </p:nvSpPr>
        <p:spPr bwMode="auto">
          <a:xfrm>
            <a:off x="3657600" y="1371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Armamento Nuclear</a:t>
            </a:r>
          </a:p>
        </p:txBody>
      </p:sp>
      <p:sp>
        <p:nvSpPr>
          <p:cNvPr id="70683" name="Text Box 29"/>
          <p:cNvSpPr txBox="1">
            <a:spLocks noChangeArrowheads="1"/>
          </p:cNvSpPr>
          <p:nvPr/>
        </p:nvSpPr>
        <p:spPr bwMode="auto">
          <a:xfrm>
            <a:off x="3657600" y="30480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Italiano</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C17ED1B0-DE17-4D02-A878-FA30372F2450}" type="slidenum">
              <a:rPr lang="es-ES" altLang="es-MX" sz="1400" smtClean="0">
                <a:solidFill>
                  <a:schemeClr val="bg2"/>
                </a:solidFill>
                <a:latin typeface="Arial" charset="0"/>
              </a:rPr>
              <a:pPr/>
              <a:t>66</a:t>
            </a:fld>
            <a:endParaRPr lang="es-ES" altLang="es-MX" sz="1400" smtClean="0">
              <a:solidFill>
                <a:schemeClr val="bg2"/>
              </a:solidFill>
              <a:latin typeface="Arial" charset="0"/>
            </a:endParaRPr>
          </a:p>
        </p:txBody>
      </p:sp>
      <p:sp>
        <p:nvSpPr>
          <p:cNvPr id="71683" name="Rectangle 2"/>
          <p:cNvSpPr>
            <a:spLocks noChangeArrowheads="1"/>
          </p:cNvSpPr>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a:solidFill>
                  <a:schemeClr val="tx2"/>
                </a:solidFill>
              </a:rPr>
              <a:t>Modelo OSI</a:t>
            </a:r>
          </a:p>
        </p:txBody>
      </p:sp>
      <p:sp>
        <p:nvSpPr>
          <p:cNvPr id="71684" name="Rectangle 3"/>
          <p:cNvSpPr>
            <a:spLocks noChangeArrowheads="1"/>
          </p:cNvSpPr>
          <p:nvPr/>
        </p:nvSpPr>
        <p:spPr bwMode="auto">
          <a:xfrm>
            <a:off x="1905000" y="42672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1685" name="Rectangle 4"/>
          <p:cNvSpPr>
            <a:spLocks noChangeArrowheads="1"/>
          </p:cNvSpPr>
          <p:nvPr/>
        </p:nvSpPr>
        <p:spPr bwMode="auto">
          <a:xfrm>
            <a:off x="5257800" y="42672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1686" name="Rectangle 5"/>
          <p:cNvSpPr>
            <a:spLocks noChangeArrowheads="1"/>
          </p:cNvSpPr>
          <p:nvPr/>
        </p:nvSpPr>
        <p:spPr bwMode="auto">
          <a:xfrm>
            <a:off x="1905000" y="29718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1687" name="Rectangle 6"/>
          <p:cNvSpPr>
            <a:spLocks noChangeArrowheads="1"/>
          </p:cNvSpPr>
          <p:nvPr/>
        </p:nvSpPr>
        <p:spPr bwMode="auto">
          <a:xfrm>
            <a:off x="5257800" y="29718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1688" name="Rectangle 7"/>
          <p:cNvSpPr>
            <a:spLocks noChangeArrowheads="1"/>
          </p:cNvSpPr>
          <p:nvPr/>
        </p:nvSpPr>
        <p:spPr bwMode="auto">
          <a:xfrm>
            <a:off x="1905000" y="17526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1689" name="Rectangle 8"/>
          <p:cNvSpPr>
            <a:spLocks noChangeArrowheads="1"/>
          </p:cNvSpPr>
          <p:nvPr/>
        </p:nvSpPr>
        <p:spPr bwMode="auto">
          <a:xfrm>
            <a:off x="5257800" y="17526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1690" name="Line 9"/>
          <p:cNvSpPr>
            <a:spLocks noChangeShapeType="1"/>
          </p:cNvSpPr>
          <p:nvPr/>
        </p:nvSpPr>
        <p:spPr bwMode="auto">
          <a:xfrm>
            <a:off x="2667000" y="2743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1691" name="Line 10"/>
          <p:cNvSpPr>
            <a:spLocks noChangeShapeType="1"/>
          </p:cNvSpPr>
          <p:nvPr/>
        </p:nvSpPr>
        <p:spPr bwMode="auto">
          <a:xfrm>
            <a:off x="25908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1692" name="Line 11"/>
          <p:cNvSpPr>
            <a:spLocks noChangeShapeType="1"/>
          </p:cNvSpPr>
          <p:nvPr/>
        </p:nvSpPr>
        <p:spPr bwMode="auto">
          <a:xfrm>
            <a:off x="6019800" y="2743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1693" name="Line 12"/>
          <p:cNvSpPr>
            <a:spLocks noChangeShapeType="1"/>
          </p:cNvSpPr>
          <p:nvPr/>
        </p:nvSpPr>
        <p:spPr bwMode="auto">
          <a:xfrm>
            <a:off x="60198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1694" name="Line 13"/>
          <p:cNvSpPr>
            <a:spLocks noChangeShapeType="1"/>
          </p:cNvSpPr>
          <p:nvPr/>
        </p:nvSpPr>
        <p:spPr bwMode="auto">
          <a:xfrm>
            <a:off x="25908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1695" name="Line 14"/>
          <p:cNvSpPr>
            <a:spLocks noChangeShapeType="1"/>
          </p:cNvSpPr>
          <p:nvPr/>
        </p:nvSpPr>
        <p:spPr bwMode="auto">
          <a:xfrm>
            <a:off x="60198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1696" name="Line 15"/>
          <p:cNvSpPr>
            <a:spLocks noChangeShapeType="1"/>
          </p:cNvSpPr>
          <p:nvPr/>
        </p:nvSpPr>
        <p:spPr bwMode="auto">
          <a:xfrm>
            <a:off x="2590800" y="5638800"/>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1697" name="Text Box 16"/>
          <p:cNvSpPr txBox="1">
            <a:spLocks noChangeArrowheads="1"/>
          </p:cNvSpPr>
          <p:nvPr/>
        </p:nvSpPr>
        <p:spPr bwMode="auto">
          <a:xfrm>
            <a:off x="1981200" y="19812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Presidente EUA</a:t>
            </a:r>
          </a:p>
        </p:txBody>
      </p:sp>
      <p:sp>
        <p:nvSpPr>
          <p:cNvPr id="71698" name="Text Box 17"/>
          <p:cNvSpPr txBox="1">
            <a:spLocks noChangeArrowheads="1"/>
          </p:cNvSpPr>
          <p:nvPr/>
        </p:nvSpPr>
        <p:spPr bwMode="auto">
          <a:xfrm>
            <a:off x="5334000" y="19050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Presidente Rusia</a:t>
            </a:r>
          </a:p>
        </p:txBody>
      </p:sp>
      <p:sp>
        <p:nvSpPr>
          <p:cNvPr id="71699" name="Text Box 18"/>
          <p:cNvSpPr txBox="1">
            <a:spLocks noChangeArrowheads="1"/>
          </p:cNvSpPr>
          <p:nvPr/>
        </p:nvSpPr>
        <p:spPr bwMode="auto">
          <a:xfrm>
            <a:off x="1981200" y="3124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Interprete</a:t>
            </a:r>
          </a:p>
        </p:txBody>
      </p:sp>
      <p:sp>
        <p:nvSpPr>
          <p:cNvPr id="71700" name="Text Box 19"/>
          <p:cNvSpPr txBox="1">
            <a:spLocks noChangeArrowheads="1"/>
          </p:cNvSpPr>
          <p:nvPr/>
        </p:nvSpPr>
        <p:spPr bwMode="auto">
          <a:xfrm>
            <a:off x="5334000" y="3124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Interprete</a:t>
            </a:r>
          </a:p>
        </p:txBody>
      </p:sp>
      <p:sp>
        <p:nvSpPr>
          <p:cNvPr id="71701" name="Text Box 20"/>
          <p:cNvSpPr txBox="1">
            <a:spLocks noChangeArrowheads="1"/>
          </p:cNvSpPr>
          <p:nvPr/>
        </p:nvSpPr>
        <p:spPr bwMode="auto">
          <a:xfrm>
            <a:off x="1981200" y="4419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Teléfono</a:t>
            </a:r>
          </a:p>
        </p:txBody>
      </p:sp>
      <p:sp>
        <p:nvSpPr>
          <p:cNvPr id="71702" name="Text Box 21"/>
          <p:cNvSpPr txBox="1">
            <a:spLocks noChangeArrowheads="1"/>
          </p:cNvSpPr>
          <p:nvPr/>
        </p:nvSpPr>
        <p:spPr bwMode="auto">
          <a:xfrm>
            <a:off x="5334000" y="4419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Teléfono</a:t>
            </a:r>
          </a:p>
        </p:txBody>
      </p:sp>
      <p:sp>
        <p:nvSpPr>
          <p:cNvPr id="71703" name="Text Box 22"/>
          <p:cNvSpPr txBox="1">
            <a:spLocks noChangeArrowheads="1"/>
          </p:cNvSpPr>
          <p:nvPr/>
        </p:nvSpPr>
        <p:spPr bwMode="auto">
          <a:xfrm>
            <a:off x="3581400" y="5791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Satélite</a:t>
            </a:r>
          </a:p>
        </p:txBody>
      </p:sp>
      <p:sp>
        <p:nvSpPr>
          <p:cNvPr id="71704" name="Line 23"/>
          <p:cNvSpPr>
            <a:spLocks noChangeShapeType="1"/>
          </p:cNvSpPr>
          <p:nvPr/>
        </p:nvSpPr>
        <p:spPr bwMode="auto">
          <a:xfrm>
            <a:off x="3429000" y="2209800"/>
            <a:ext cx="18288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1705" name="Line 24"/>
          <p:cNvSpPr>
            <a:spLocks noChangeShapeType="1"/>
          </p:cNvSpPr>
          <p:nvPr/>
        </p:nvSpPr>
        <p:spPr bwMode="auto">
          <a:xfrm>
            <a:off x="3429000" y="3505200"/>
            <a:ext cx="18288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1706" name="Text Box 25"/>
          <p:cNvSpPr txBox="1">
            <a:spLocks noChangeArrowheads="1"/>
          </p:cNvSpPr>
          <p:nvPr/>
        </p:nvSpPr>
        <p:spPr bwMode="auto">
          <a:xfrm>
            <a:off x="3657600" y="1752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Petróleo</a:t>
            </a:r>
          </a:p>
        </p:txBody>
      </p:sp>
      <p:sp>
        <p:nvSpPr>
          <p:cNvPr id="71707" name="Text Box 26"/>
          <p:cNvSpPr txBox="1">
            <a:spLocks noChangeArrowheads="1"/>
          </p:cNvSpPr>
          <p:nvPr/>
        </p:nvSpPr>
        <p:spPr bwMode="auto">
          <a:xfrm>
            <a:off x="3657600" y="30480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Italiano</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2A0B7EC-475D-49BE-AACC-674578CA3DAB}" type="slidenum">
              <a:rPr lang="es-ES" altLang="es-MX" sz="1400" smtClean="0">
                <a:solidFill>
                  <a:schemeClr val="bg2"/>
                </a:solidFill>
                <a:latin typeface="Arial" charset="0"/>
              </a:rPr>
              <a:pPr/>
              <a:t>67</a:t>
            </a:fld>
            <a:endParaRPr lang="es-ES" altLang="es-MX" sz="1400" smtClean="0">
              <a:solidFill>
                <a:schemeClr val="bg2"/>
              </a:solidFill>
              <a:latin typeface="Arial" charset="0"/>
            </a:endParaRPr>
          </a:p>
        </p:txBody>
      </p:sp>
      <p:sp>
        <p:nvSpPr>
          <p:cNvPr id="72707" name="Rectangle 2"/>
          <p:cNvSpPr>
            <a:spLocks noChangeArrowheads="1"/>
          </p:cNvSpPr>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a:solidFill>
                  <a:schemeClr val="tx2"/>
                </a:solidFill>
              </a:rPr>
              <a:t>Modelo OSI</a:t>
            </a:r>
          </a:p>
        </p:txBody>
      </p:sp>
      <p:sp>
        <p:nvSpPr>
          <p:cNvPr id="72708" name="Rectangle 3"/>
          <p:cNvSpPr>
            <a:spLocks noChangeArrowheads="1"/>
          </p:cNvSpPr>
          <p:nvPr/>
        </p:nvSpPr>
        <p:spPr bwMode="auto">
          <a:xfrm>
            <a:off x="1905000" y="42672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2709" name="Rectangle 4"/>
          <p:cNvSpPr>
            <a:spLocks noChangeArrowheads="1"/>
          </p:cNvSpPr>
          <p:nvPr/>
        </p:nvSpPr>
        <p:spPr bwMode="auto">
          <a:xfrm>
            <a:off x="5257800" y="42672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2710" name="Rectangle 5"/>
          <p:cNvSpPr>
            <a:spLocks noChangeArrowheads="1"/>
          </p:cNvSpPr>
          <p:nvPr/>
        </p:nvSpPr>
        <p:spPr bwMode="auto">
          <a:xfrm>
            <a:off x="1905000" y="29718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2711" name="Rectangle 6"/>
          <p:cNvSpPr>
            <a:spLocks noChangeArrowheads="1"/>
          </p:cNvSpPr>
          <p:nvPr/>
        </p:nvSpPr>
        <p:spPr bwMode="auto">
          <a:xfrm>
            <a:off x="5257800" y="29718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2712" name="Rectangle 7"/>
          <p:cNvSpPr>
            <a:spLocks noChangeArrowheads="1"/>
          </p:cNvSpPr>
          <p:nvPr/>
        </p:nvSpPr>
        <p:spPr bwMode="auto">
          <a:xfrm>
            <a:off x="1905000" y="17526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2713" name="Rectangle 8"/>
          <p:cNvSpPr>
            <a:spLocks noChangeArrowheads="1"/>
          </p:cNvSpPr>
          <p:nvPr/>
        </p:nvSpPr>
        <p:spPr bwMode="auto">
          <a:xfrm>
            <a:off x="5257800" y="17526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2714" name="Line 9"/>
          <p:cNvSpPr>
            <a:spLocks noChangeShapeType="1"/>
          </p:cNvSpPr>
          <p:nvPr/>
        </p:nvSpPr>
        <p:spPr bwMode="auto">
          <a:xfrm>
            <a:off x="2667000" y="2743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2715" name="Line 10"/>
          <p:cNvSpPr>
            <a:spLocks noChangeShapeType="1"/>
          </p:cNvSpPr>
          <p:nvPr/>
        </p:nvSpPr>
        <p:spPr bwMode="auto">
          <a:xfrm>
            <a:off x="25908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2716" name="Line 11"/>
          <p:cNvSpPr>
            <a:spLocks noChangeShapeType="1"/>
          </p:cNvSpPr>
          <p:nvPr/>
        </p:nvSpPr>
        <p:spPr bwMode="auto">
          <a:xfrm>
            <a:off x="6019800" y="2743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2717" name="Line 12"/>
          <p:cNvSpPr>
            <a:spLocks noChangeShapeType="1"/>
          </p:cNvSpPr>
          <p:nvPr/>
        </p:nvSpPr>
        <p:spPr bwMode="auto">
          <a:xfrm>
            <a:off x="60198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2718" name="Line 13"/>
          <p:cNvSpPr>
            <a:spLocks noChangeShapeType="1"/>
          </p:cNvSpPr>
          <p:nvPr/>
        </p:nvSpPr>
        <p:spPr bwMode="auto">
          <a:xfrm>
            <a:off x="25908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2719" name="Line 14"/>
          <p:cNvSpPr>
            <a:spLocks noChangeShapeType="1"/>
          </p:cNvSpPr>
          <p:nvPr/>
        </p:nvSpPr>
        <p:spPr bwMode="auto">
          <a:xfrm>
            <a:off x="60198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2720" name="Line 15"/>
          <p:cNvSpPr>
            <a:spLocks noChangeShapeType="1"/>
          </p:cNvSpPr>
          <p:nvPr/>
        </p:nvSpPr>
        <p:spPr bwMode="auto">
          <a:xfrm>
            <a:off x="2590800" y="5638800"/>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2721" name="Text Box 16"/>
          <p:cNvSpPr txBox="1">
            <a:spLocks noChangeArrowheads="1"/>
          </p:cNvSpPr>
          <p:nvPr/>
        </p:nvSpPr>
        <p:spPr bwMode="auto">
          <a:xfrm>
            <a:off x="1981200" y="19812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Presidente EUA</a:t>
            </a:r>
          </a:p>
        </p:txBody>
      </p:sp>
      <p:sp>
        <p:nvSpPr>
          <p:cNvPr id="72722" name="Text Box 17"/>
          <p:cNvSpPr txBox="1">
            <a:spLocks noChangeArrowheads="1"/>
          </p:cNvSpPr>
          <p:nvPr/>
        </p:nvSpPr>
        <p:spPr bwMode="auto">
          <a:xfrm>
            <a:off x="5334000" y="19050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Presidente Rusia</a:t>
            </a:r>
          </a:p>
        </p:txBody>
      </p:sp>
      <p:sp>
        <p:nvSpPr>
          <p:cNvPr id="72723" name="Text Box 18"/>
          <p:cNvSpPr txBox="1">
            <a:spLocks noChangeArrowheads="1"/>
          </p:cNvSpPr>
          <p:nvPr/>
        </p:nvSpPr>
        <p:spPr bwMode="auto">
          <a:xfrm>
            <a:off x="1981200" y="3124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Interprete</a:t>
            </a:r>
          </a:p>
        </p:txBody>
      </p:sp>
      <p:sp>
        <p:nvSpPr>
          <p:cNvPr id="72724" name="Text Box 19"/>
          <p:cNvSpPr txBox="1">
            <a:spLocks noChangeArrowheads="1"/>
          </p:cNvSpPr>
          <p:nvPr/>
        </p:nvSpPr>
        <p:spPr bwMode="auto">
          <a:xfrm>
            <a:off x="5334000" y="3124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Interprete</a:t>
            </a:r>
          </a:p>
        </p:txBody>
      </p:sp>
      <p:sp>
        <p:nvSpPr>
          <p:cNvPr id="72725" name="Text Box 20"/>
          <p:cNvSpPr txBox="1">
            <a:spLocks noChangeArrowheads="1"/>
          </p:cNvSpPr>
          <p:nvPr/>
        </p:nvSpPr>
        <p:spPr bwMode="auto">
          <a:xfrm>
            <a:off x="1981200" y="4419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Teléfono</a:t>
            </a:r>
          </a:p>
        </p:txBody>
      </p:sp>
      <p:sp>
        <p:nvSpPr>
          <p:cNvPr id="72726" name="Text Box 21"/>
          <p:cNvSpPr txBox="1">
            <a:spLocks noChangeArrowheads="1"/>
          </p:cNvSpPr>
          <p:nvPr/>
        </p:nvSpPr>
        <p:spPr bwMode="auto">
          <a:xfrm>
            <a:off x="5334000" y="4419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Teléfono</a:t>
            </a:r>
          </a:p>
        </p:txBody>
      </p:sp>
      <p:sp>
        <p:nvSpPr>
          <p:cNvPr id="72727" name="Text Box 22"/>
          <p:cNvSpPr txBox="1">
            <a:spLocks noChangeArrowheads="1"/>
          </p:cNvSpPr>
          <p:nvPr/>
        </p:nvSpPr>
        <p:spPr bwMode="auto">
          <a:xfrm>
            <a:off x="3581400" y="5791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Satélite</a:t>
            </a:r>
          </a:p>
        </p:txBody>
      </p:sp>
      <p:sp>
        <p:nvSpPr>
          <p:cNvPr id="72728" name="Line 23"/>
          <p:cNvSpPr>
            <a:spLocks noChangeShapeType="1"/>
          </p:cNvSpPr>
          <p:nvPr/>
        </p:nvSpPr>
        <p:spPr bwMode="auto">
          <a:xfrm>
            <a:off x="3429000" y="2209800"/>
            <a:ext cx="18288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2729" name="Line 24"/>
          <p:cNvSpPr>
            <a:spLocks noChangeShapeType="1"/>
          </p:cNvSpPr>
          <p:nvPr/>
        </p:nvSpPr>
        <p:spPr bwMode="auto">
          <a:xfrm>
            <a:off x="3429000" y="3505200"/>
            <a:ext cx="18288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2730" name="Text Box 25"/>
          <p:cNvSpPr txBox="1">
            <a:spLocks noChangeArrowheads="1"/>
          </p:cNvSpPr>
          <p:nvPr/>
        </p:nvSpPr>
        <p:spPr bwMode="auto">
          <a:xfrm>
            <a:off x="3657600" y="1752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Petróleo</a:t>
            </a:r>
          </a:p>
        </p:txBody>
      </p:sp>
      <p:sp>
        <p:nvSpPr>
          <p:cNvPr id="72731" name="Text Box 26"/>
          <p:cNvSpPr txBox="1">
            <a:spLocks noChangeArrowheads="1"/>
          </p:cNvSpPr>
          <p:nvPr/>
        </p:nvSpPr>
        <p:spPr bwMode="auto">
          <a:xfrm>
            <a:off x="3733800" y="30480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Francés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7926A50-903A-484F-BA0D-FECE9276946B}" type="slidenum">
              <a:rPr lang="es-ES" altLang="es-MX" sz="1400" smtClean="0">
                <a:solidFill>
                  <a:schemeClr val="bg2"/>
                </a:solidFill>
                <a:latin typeface="Arial" charset="0"/>
              </a:rPr>
              <a:pPr/>
              <a:t>68</a:t>
            </a:fld>
            <a:endParaRPr lang="es-ES" altLang="es-MX" sz="1400" smtClean="0">
              <a:solidFill>
                <a:schemeClr val="bg2"/>
              </a:solidFill>
              <a:latin typeface="Arial" charset="0"/>
            </a:endParaRPr>
          </a:p>
        </p:txBody>
      </p:sp>
      <p:sp>
        <p:nvSpPr>
          <p:cNvPr id="73731" name="Rectangle 2"/>
          <p:cNvSpPr>
            <a:spLocks noChangeArrowheads="1"/>
          </p:cNvSpPr>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a:solidFill>
                  <a:schemeClr val="tx2"/>
                </a:solidFill>
              </a:rPr>
              <a:t>Modelo OSI</a:t>
            </a:r>
          </a:p>
        </p:txBody>
      </p:sp>
      <p:sp>
        <p:nvSpPr>
          <p:cNvPr id="73732" name="Rectangle 3"/>
          <p:cNvSpPr>
            <a:spLocks noChangeArrowheads="1"/>
          </p:cNvSpPr>
          <p:nvPr/>
        </p:nvSpPr>
        <p:spPr bwMode="auto">
          <a:xfrm>
            <a:off x="1905000" y="42672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3733" name="Rectangle 4"/>
          <p:cNvSpPr>
            <a:spLocks noChangeArrowheads="1"/>
          </p:cNvSpPr>
          <p:nvPr/>
        </p:nvSpPr>
        <p:spPr bwMode="auto">
          <a:xfrm>
            <a:off x="5257800" y="42672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3734" name="Rectangle 5"/>
          <p:cNvSpPr>
            <a:spLocks noChangeArrowheads="1"/>
          </p:cNvSpPr>
          <p:nvPr/>
        </p:nvSpPr>
        <p:spPr bwMode="auto">
          <a:xfrm>
            <a:off x="1905000" y="29718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3735" name="Rectangle 6"/>
          <p:cNvSpPr>
            <a:spLocks noChangeArrowheads="1"/>
          </p:cNvSpPr>
          <p:nvPr/>
        </p:nvSpPr>
        <p:spPr bwMode="auto">
          <a:xfrm>
            <a:off x="5257800" y="29718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3736" name="Rectangle 7"/>
          <p:cNvSpPr>
            <a:spLocks noChangeArrowheads="1"/>
          </p:cNvSpPr>
          <p:nvPr/>
        </p:nvSpPr>
        <p:spPr bwMode="auto">
          <a:xfrm>
            <a:off x="1905000" y="17526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3737" name="Rectangle 8"/>
          <p:cNvSpPr>
            <a:spLocks noChangeArrowheads="1"/>
          </p:cNvSpPr>
          <p:nvPr/>
        </p:nvSpPr>
        <p:spPr bwMode="auto">
          <a:xfrm>
            <a:off x="5257800" y="1752600"/>
            <a:ext cx="15240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73738" name="Line 9"/>
          <p:cNvSpPr>
            <a:spLocks noChangeShapeType="1"/>
          </p:cNvSpPr>
          <p:nvPr/>
        </p:nvSpPr>
        <p:spPr bwMode="auto">
          <a:xfrm>
            <a:off x="2667000" y="2743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3739" name="Line 10"/>
          <p:cNvSpPr>
            <a:spLocks noChangeShapeType="1"/>
          </p:cNvSpPr>
          <p:nvPr/>
        </p:nvSpPr>
        <p:spPr bwMode="auto">
          <a:xfrm>
            <a:off x="25908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3740" name="Line 11"/>
          <p:cNvSpPr>
            <a:spLocks noChangeShapeType="1"/>
          </p:cNvSpPr>
          <p:nvPr/>
        </p:nvSpPr>
        <p:spPr bwMode="auto">
          <a:xfrm>
            <a:off x="6019800" y="2743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3741" name="Line 12"/>
          <p:cNvSpPr>
            <a:spLocks noChangeShapeType="1"/>
          </p:cNvSpPr>
          <p:nvPr/>
        </p:nvSpPr>
        <p:spPr bwMode="auto">
          <a:xfrm>
            <a:off x="60198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3742" name="Line 13"/>
          <p:cNvSpPr>
            <a:spLocks noChangeShapeType="1"/>
          </p:cNvSpPr>
          <p:nvPr/>
        </p:nvSpPr>
        <p:spPr bwMode="auto">
          <a:xfrm>
            <a:off x="25908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3743" name="Line 14"/>
          <p:cNvSpPr>
            <a:spLocks noChangeShapeType="1"/>
          </p:cNvSpPr>
          <p:nvPr/>
        </p:nvSpPr>
        <p:spPr bwMode="auto">
          <a:xfrm>
            <a:off x="60198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3744" name="Line 15"/>
          <p:cNvSpPr>
            <a:spLocks noChangeShapeType="1"/>
          </p:cNvSpPr>
          <p:nvPr/>
        </p:nvSpPr>
        <p:spPr bwMode="auto">
          <a:xfrm>
            <a:off x="2590800" y="5638800"/>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3745" name="Text Box 16"/>
          <p:cNvSpPr txBox="1">
            <a:spLocks noChangeArrowheads="1"/>
          </p:cNvSpPr>
          <p:nvPr/>
        </p:nvSpPr>
        <p:spPr bwMode="auto">
          <a:xfrm>
            <a:off x="1981200" y="19812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Presidente EUA</a:t>
            </a:r>
          </a:p>
        </p:txBody>
      </p:sp>
      <p:sp>
        <p:nvSpPr>
          <p:cNvPr id="73746" name="Text Box 17"/>
          <p:cNvSpPr txBox="1">
            <a:spLocks noChangeArrowheads="1"/>
          </p:cNvSpPr>
          <p:nvPr/>
        </p:nvSpPr>
        <p:spPr bwMode="auto">
          <a:xfrm>
            <a:off x="5334000" y="19050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Presidente Rusia</a:t>
            </a:r>
          </a:p>
        </p:txBody>
      </p:sp>
      <p:sp>
        <p:nvSpPr>
          <p:cNvPr id="73747" name="Text Box 18"/>
          <p:cNvSpPr txBox="1">
            <a:spLocks noChangeArrowheads="1"/>
          </p:cNvSpPr>
          <p:nvPr/>
        </p:nvSpPr>
        <p:spPr bwMode="auto">
          <a:xfrm>
            <a:off x="1981200" y="3124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Interprete</a:t>
            </a:r>
          </a:p>
        </p:txBody>
      </p:sp>
      <p:sp>
        <p:nvSpPr>
          <p:cNvPr id="73748" name="Text Box 19"/>
          <p:cNvSpPr txBox="1">
            <a:spLocks noChangeArrowheads="1"/>
          </p:cNvSpPr>
          <p:nvPr/>
        </p:nvSpPr>
        <p:spPr bwMode="auto">
          <a:xfrm>
            <a:off x="5334000" y="3124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Interprete</a:t>
            </a:r>
          </a:p>
        </p:txBody>
      </p:sp>
      <p:sp>
        <p:nvSpPr>
          <p:cNvPr id="73749" name="Text Box 20"/>
          <p:cNvSpPr txBox="1">
            <a:spLocks noChangeArrowheads="1"/>
          </p:cNvSpPr>
          <p:nvPr/>
        </p:nvSpPr>
        <p:spPr bwMode="auto">
          <a:xfrm>
            <a:off x="1981200" y="4419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Teléfono</a:t>
            </a:r>
          </a:p>
        </p:txBody>
      </p:sp>
      <p:sp>
        <p:nvSpPr>
          <p:cNvPr id="73750" name="Text Box 21"/>
          <p:cNvSpPr txBox="1">
            <a:spLocks noChangeArrowheads="1"/>
          </p:cNvSpPr>
          <p:nvPr/>
        </p:nvSpPr>
        <p:spPr bwMode="auto">
          <a:xfrm>
            <a:off x="5334000" y="4419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Teléfono</a:t>
            </a:r>
          </a:p>
        </p:txBody>
      </p:sp>
      <p:sp>
        <p:nvSpPr>
          <p:cNvPr id="73751" name="Text Box 22"/>
          <p:cNvSpPr txBox="1">
            <a:spLocks noChangeArrowheads="1"/>
          </p:cNvSpPr>
          <p:nvPr/>
        </p:nvSpPr>
        <p:spPr bwMode="auto">
          <a:xfrm>
            <a:off x="3124200" y="57912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Fibra Optica</a:t>
            </a:r>
          </a:p>
        </p:txBody>
      </p:sp>
      <p:sp>
        <p:nvSpPr>
          <p:cNvPr id="73752" name="Line 23"/>
          <p:cNvSpPr>
            <a:spLocks noChangeShapeType="1"/>
          </p:cNvSpPr>
          <p:nvPr/>
        </p:nvSpPr>
        <p:spPr bwMode="auto">
          <a:xfrm>
            <a:off x="3429000" y="2209800"/>
            <a:ext cx="18288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3753" name="Line 24"/>
          <p:cNvSpPr>
            <a:spLocks noChangeShapeType="1"/>
          </p:cNvSpPr>
          <p:nvPr/>
        </p:nvSpPr>
        <p:spPr bwMode="auto">
          <a:xfrm>
            <a:off x="3429000" y="3505200"/>
            <a:ext cx="18288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73754" name="Text Box 25"/>
          <p:cNvSpPr txBox="1">
            <a:spLocks noChangeArrowheads="1"/>
          </p:cNvSpPr>
          <p:nvPr/>
        </p:nvSpPr>
        <p:spPr bwMode="auto">
          <a:xfrm>
            <a:off x="3657600" y="1752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Petróleo</a:t>
            </a:r>
          </a:p>
        </p:txBody>
      </p:sp>
      <p:sp>
        <p:nvSpPr>
          <p:cNvPr id="73755" name="Text Box 26"/>
          <p:cNvSpPr txBox="1">
            <a:spLocks noChangeArrowheads="1"/>
          </p:cNvSpPr>
          <p:nvPr/>
        </p:nvSpPr>
        <p:spPr bwMode="auto">
          <a:xfrm>
            <a:off x="3733800" y="30480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2000"/>
              <a:t>Francés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E09EDDD-104D-47EA-9B90-5C7A06D6A532}" type="slidenum">
              <a:rPr lang="es-ES" altLang="es-MX" sz="1400" smtClean="0">
                <a:solidFill>
                  <a:schemeClr val="bg2"/>
                </a:solidFill>
                <a:latin typeface="Arial" charset="0"/>
              </a:rPr>
              <a:pPr/>
              <a:t>69</a:t>
            </a:fld>
            <a:endParaRPr lang="es-ES" altLang="es-MX" sz="1400" smtClean="0">
              <a:solidFill>
                <a:schemeClr val="bg2"/>
              </a:solidFill>
              <a:latin typeface="Arial" charset="0"/>
            </a:endParaRPr>
          </a:p>
        </p:txBody>
      </p:sp>
      <p:sp>
        <p:nvSpPr>
          <p:cNvPr id="74755" name="Rectangle 2"/>
          <p:cNvSpPr>
            <a:spLocks noGrp="1" noChangeArrowheads="1"/>
          </p:cNvSpPr>
          <p:nvPr>
            <p:ph type="title"/>
          </p:nvPr>
        </p:nvSpPr>
        <p:spPr/>
        <p:txBody>
          <a:bodyPr/>
          <a:lstStyle/>
          <a:p>
            <a:pPr eaLnBrk="1" hangingPunct="1"/>
            <a:r>
              <a:rPr lang="es-ES" altLang="es-MX" smtClean="0"/>
              <a:t>Modelo OSI</a:t>
            </a:r>
          </a:p>
        </p:txBody>
      </p:sp>
      <p:sp>
        <p:nvSpPr>
          <p:cNvPr id="74756"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lnSpc>
                <a:spcPct val="90000"/>
              </a:lnSpc>
            </a:pPr>
            <a:r>
              <a:rPr lang="es-ES" altLang="es-MX" smtClean="0"/>
              <a:t>Definición de protocolo:</a:t>
            </a:r>
          </a:p>
          <a:p>
            <a:pPr lvl="2" eaLnBrk="1" hangingPunct="1">
              <a:lnSpc>
                <a:spcPct val="90000"/>
              </a:lnSpc>
            </a:pPr>
            <a:r>
              <a:rPr lang="es-ES" altLang="es-MX" smtClean="0"/>
              <a:t>Conjunto de </a:t>
            </a:r>
            <a:r>
              <a:rPr lang="es-ES" altLang="es-MX" b="1" smtClean="0"/>
              <a:t>reglas y convenciones</a:t>
            </a:r>
            <a:r>
              <a:rPr lang="es-ES" altLang="es-MX" smtClean="0"/>
              <a:t> que utiliza una capa de nivel n, </a:t>
            </a:r>
            <a:r>
              <a:rPr lang="es-ES" altLang="es-MX" b="1" smtClean="0"/>
              <a:t>para comunicarse con una capa lógicamente igual</a:t>
            </a:r>
            <a:r>
              <a:rPr lang="es-ES" altLang="es-MX" smtClean="0"/>
              <a:t> y similar </a:t>
            </a:r>
            <a:r>
              <a:rPr lang="es-ES" altLang="es-MX" b="1" smtClean="0"/>
              <a:t>en un computador remoto</a:t>
            </a:r>
            <a:r>
              <a:rPr lang="es-ES" altLang="es-MX" smtClean="0"/>
              <a:t>.</a:t>
            </a:r>
          </a:p>
          <a:p>
            <a:pPr lvl="2" eaLnBrk="1" hangingPunct="1">
              <a:lnSpc>
                <a:spcPct val="90000"/>
              </a:lnSpc>
            </a:pPr>
            <a:r>
              <a:rPr lang="es-ES" altLang="es-MX" smtClean="0"/>
              <a:t>Elementos de un protocolo:</a:t>
            </a:r>
          </a:p>
          <a:p>
            <a:pPr lvl="3" eaLnBrk="1" hangingPunct="1">
              <a:lnSpc>
                <a:spcPct val="90000"/>
              </a:lnSpc>
            </a:pPr>
            <a:r>
              <a:rPr lang="es-ES" altLang="es-MX" smtClean="0"/>
              <a:t>Sintaxis: Formato de los datos y niveles eléctricos.</a:t>
            </a:r>
          </a:p>
          <a:p>
            <a:pPr lvl="3" eaLnBrk="1" hangingPunct="1">
              <a:lnSpc>
                <a:spcPct val="90000"/>
              </a:lnSpc>
            </a:pPr>
            <a:r>
              <a:rPr lang="es-ES" altLang="es-MX" smtClean="0"/>
              <a:t>Semántica: Información de control para la coordinación y manejo de errores</a:t>
            </a:r>
          </a:p>
          <a:p>
            <a:pPr lvl="3" eaLnBrk="1" hangingPunct="1">
              <a:lnSpc>
                <a:spcPct val="90000"/>
              </a:lnSpc>
            </a:pPr>
            <a:r>
              <a:rPr lang="es-ES" altLang="es-MX" smtClean="0"/>
              <a:t>Base de tiempo: Sincronización, acoplamiento de velocidades y secuencia de paquetes.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s-MX" smtClean="0"/>
              <a:t/>
            </a:r>
            <a:br>
              <a:rPr lang="en-US" altLang="es-MX" smtClean="0"/>
            </a:br>
            <a:r>
              <a:rPr lang="es-MX" altLang="es-MX" smtClean="0"/>
              <a:t>Redes de área ampliada </a:t>
            </a:r>
            <a:r>
              <a:rPr lang="en-US" altLang="es-MX" smtClean="0"/>
              <a:t>(Wide Area Networks)</a:t>
            </a:r>
          </a:p>
        </p:txBody>
      </p:sp>
      <p:sp>
        <p:nvSpPr>
          <p:cNvPr id="9219" name="Rectangle 3"/>
          <p:cNvSpPr>
            <a:spLocks noGrp="1" noChangeArrowheads="1"/>
          </p:cNvSpPr>
          <p:nvPr>
            <p:ph type="body" idx="1"/>
          </p:nvPr>
        </p:nvSpPr>
        <p:spPr/>
        <p:txBody>
          <a:bodyPr/>
          <a:lstStyle/>
          <a:p>
            <a:r>
              <a:rPr lang="es-MX" altLang="es-MX" smtClean="0"/>
              <a:t>Extensa área geográfica</a:t>
            </a:r>
          </a:p>
          <a:p>
            <a:r>
              <a:rPr lang="es-MX" altLang="es-MX" smtClean="0"/>
              <a:t>Cruzan áreas de acceso público</a:t>
            </a:r>
          </a:p>
          <a:p>
            <a:r>
              <a:rPr lang="es-MX" altLang="es-MX" smtClean="0"/>
              <a:t>Utilizan parcialmente circuitos de una entidad proveedora de servicios de comunicación</a:t>
            </a:r>
          </a:p>
          <a:p>
            <a:r>
              <a:rPr lang="es-MX" altLang="es-MX" smtClean="0"/>
              <a:t>Tecnologías alternativas</a:t>
            </a:r>
          </a:p>
          <a:p>
            <a:pPr lvl="1"/>
            <a:r>
              <a:rPr lang="es-MX" altLang="es-MX" smtClean="0"/>
              <a:t>Conmutación de circuitos</a:t>
            </a:r>
          </a:p>
          <a:p>
            <a:pPr lvl="1"/>
            <a:r>
              <a:rPr lang="es-MX" altLang="es-MX" smtClean="0"/>
              <a:t>Conmutación de paquetes</a:t>
            </a:r>
          </a:p>
          <a:p>
            <a:pPr lvl="1"/>
            <a:r>
              <a:rPr lang="es-MX" altLang="es-MX" smtClean="0"/>
              <a:t> Retrasmisión de tramas (</a:t>
            </a:r>
            <a:r>
              <a:rPr lang="en-US" altLang="es-MX" smtClean="0"/>
              <a:t>Frame relay</a:t>
            </a:r>
            <a:r>
              <a:rPr lang="es-MX" altLang="es-MX" smtClean="0"/>
              <a:t>)</a:t>
            </a:r>
          </a:p>
          <a:p>
            <a:pPr lvl="1"/>
            <a:r>
              <a:rPr lang="es-MX" altLang="es-MX" smtClean="0"/>
              <a:t>Modo de transmisión asíncrona (ATM)</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7</a:t>
            </a:fld>
            <a:endParaRPr lang="en-GB" altLang="es-MX"/>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8B8D86D-12EF-4160-93F9-57E921337370}" type="slidenum">
              <a:rPr lang="es-ES" altLang="es-MX" sz="1400" smtClean="0">
                <a:solidFill>
                  <a:schemeClr val="bg2"/>
                </a:solidFill>
                <a:latin typeface="Arial" charset="0"/>
              </a:rPr>
              <a:pPr/>
              <a:t>70</a:t>
            </a:fld>
            <a:endParaRPr lang="es-ES" altLang="es-MX" sz="1400" smtClean="0">
              <a:solidFill>
                <a:schemeClr val="bg2"/>
              </a:solidFill>
              <a:latin typeface="Arial" charset="0"/>
            </a:endParaRPr>
          </a:p>
        </p:txBody>
      </p:sp>
      <p:sp>
        <p:nvSpPr>
          <p:cNvPr id="75779" name="Rectangle 2"/>
          <p:cNvSpPr>
            <a:spLocks noGrp="1" noChangeArrowheads="1"/>
          </p:cNvSpPr>
          <p:nvPr>
            <p:ph type="title"/>
          </p:nvPr>
        </p:nvSpPr>
        <p:spPr/>
        <p:txBody>
          <a:bodyPr/>
          <a:lstStyle/>
          <a:p>
            <a:pPr eaLnBrk="1" hangingPunct="1"/>
            <a:r>
              <a:rPr lang="es-ES" altLang="es-MX" smtClean="0"/>
              <a:t>Modelo OSI</a:t>
            </a:r>
          </a:p>
        </p:txBody>
      </p:sp>
      <p:sp>
        <p:nvSpPr>
          <p:cNvPr id="75780"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_tradnl" altLang="es-MX" b="1" smtClean="0"/>
              <a:t>Ejemplo de comunicación mediante el modelo de capas</a:t>
            </a:r>
          </a:p>
          <a:p>
            <a:pPr lvl="2" eaLnBrk="1" hangingPunct="1"/>
            <a:r>
              <a:rPr lang="es-ES_tradnl" altLang="es-MX" smtClean="0"/>
              <a:t>Dos artistas, uno en Moscú y el otro en Valencia,  mantienen por vía telegráfica una conversación sobre pintura. Para entenderse disponen de traductores ruso-inglés y valenciano-inglés, respectivamente. Los traductores pasan el texto escrito en inglés a los telegrafistas que lo transmiten por el telégrafo utilizando código Morse.</a:t>
            </a:r>
            <a:endParaRPr lang="es-ES" altLang="es-MX"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4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A2CDDA3-9EF9-4D4D-8428-A2156E27BFEA}" type="slidenum">
              <a:rPr lang="es-ES" altLang="es-MX" sz="1400" smtClean="0">
                <a:solidFill>
                  <a:schemeClr val="bg2"/>
                </a:solidFill>
                <a:latin typeface="Arial" charset="0"/>
              </a:rPr>
              <a:pPr/>
              <a:t>71</a:t>
            </a:fld>
            <a:endParaRPr lang="es-ES" altLang="es-MX" sz="1400" smtClean="0">
              <a:solidFill>
                <a:schemeClr val="bg2"/>
              </a:solidFill>
              <a:latin typeface="Arial" charset="0"/>
            </a:endParaRPr>
          </a:p>
        </p:txBody>
      </p:sp>
      <p:sp>
        <p:nvSpPr>
          <p:cNvPr id="76803" name="Rectangle 2"/>
          <p:cNvSpPr>
            <a:spLocks noGrp="1" noChangeArrowheads="1"/>
          </p:cNvSpPr>
          <p:nvPr>
            <p:ph type="title"/>
          </p:nvPr>
        </p:nvSpPr>
        <p:spPr/>
        <p:txBody>
          <a:bodyPr/>
          <a:lstStyle/>
          <a:p>
            <a:pPr eaLnBrk="1" hangingPunct="1"/>
            <a:r>
              <a:rPr lang="es-ES" altLang="es-MX" smtClean="0"/>
              <a:t>Modelo OSI</a:t>
            </a:r>
          </a:p>
        </p:txBody>
      </p:sp>
      <p:sp>
        <p:nvSpPr>
          <p:cNvPr id="76804" name="Text Box 33"/>
          <p:cNvSpPr txBox="1">
            <a:spLocks noChangeArrowheads="1"/>
          </p:cNvSpPr>
          <p:nvPr/>
        </p:nvSpPr>
        <p:spPr bwMode="auto">
          <a:xfrm>
            <a:off x="1676400" y="43148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Telegrafista</a:t>
            </a:r>
            <a:endParaRPr lang="es-ES" altLang="es-MX" sz="2000">
              <a:latin typeface="Arial" charset="0"/>
            </a:endParaRPr>
          </a:p>
        </p:txBody>
      </p:sp>
      <p:sp>
        <p:nvSpPr>
          <p:cNvPr id="76805" name="Text Box 34"/>
          <p:cNvSpPr txBox="1">
            <a:spLocks noChangeArrowheads="1"/>
          </p:cNvSpPr>
          <p:nvPr/>
        </p:nvSpPr>
        <p:spPr bwMode="auto">
          <a:xfrm>
            <a:off x="1676400" y="53054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Telégrafo</a:t>
            </a:r>
            <a:endParaRPr lang="es-ES" altLang="es-MX" sz="2000">
              <a:latin typeface="Arial" charset="0"/>
            </a:endParaRPr>
          </a:p>
        </p:txBody>
      </p:sp>
      <p:sp>
        <p:nvSpPr>
          <p:cNvPr id="76806" name="Text Box 35"/>
          <p:cNvSpPr txBox="1">
            <a:spLocks noChangeArrowheads="1"/>
          </p:cNvSpPr>
          <p:nvPr/>
        </p:nvSpPr>
        <p:spPr bwMode="auto">
          <a:xfrm>
            <a:off x="1676400" y="33242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Traductor</a:t>
            </a:r>
            <a:endParaRPr lang="es-ES" altLang="es-MX" sz="2000">
              <a:latin typeface="Arial" charset="0"/>
            </a:endParaRPr>
          </a:p>
        </p:txBody>
      </p:sp>
      <p:sp>
        <p:nvSpPr>
          <p:cNvPr id="76807" name="Text Box 36"/>
          <p:cNvSpPr txBox="1">
            <a:spLocks noChangeArrowheads="1"/>
          </p:cNvSpPr>
          <p:nvPr/>
        </p:nvSpPr>
        <p:spPr bwMode="auto">
          <a:xfrm>
            <a:off x="1676400" y="2362200"/>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Artista</a:t>
            </a:r>
            <a:endParaRPr lang="es-ES" altLang="es-MX" sz="2000">
              <a:latin typeface="Arial" charset="0"/>
            </a:endParaRPr>
          </a:p>
        </p:txBody>
      </p:sp>
      <p:sp>
        <p:nvSpPr>
          <p:cNvPr id="76808" name="Text Box 37"/>
          <p:cNvSpPr txBox="1">
            <a:spLocks noChangeArrowheads="1"/>
          </p:cNvSpPr>
          <p:nvPr/>
        </p:nvSpPr>
        <p:spPr bwMode="auto">
          <a:xfrm>
            <a:off x="5867400" y="43148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Telegrafista</a:t>
            </a:r>
            <a:endParaRPr lang="es-ES" altLang="es-MX" sz="2000">
              <a:latin typeface="Arial" charset="0"/>
            </a:endParaRPr>
          </a:p>
        </p:txBody>
      </p:sp>
      <p:sp>
        <p:nvSpPr>
          <p:cNvPr id="76809" name="Text Box 38"/>
          <p:cNvSpPr txBox="1">
            <a:spLocks noChangeArrowheads="1"/>
          </p:cNvSpPr>
          <p:nvPr/>
        </p:nvSpPr>
        <p:spPr bwMode="auto">
          <a:xfrm>
            <a:off x="5867400" y="53054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Telégrafo</a:t>
            </a:r>
            <a:endParaRPr lang="es-ES" altLang="es-MX" sz="2000">
              <a:latin typeface="Arial" charset="0"/>
            </a:endParaRPr>
          </a:p>
        </p:txBody>
      </p:sp>
      <p:sp>
        <p:nvSpPr>
          <p:cNvPr id="76810" name="Text Box 39"/>
          <p:cNvSpPr txBox="1">
            <a:spLocks noChangeArrowheads="1"/>
          </p:cNvSpPr>
          <p:nvPr/>
        </p:nvSpPr>
        <p:spPr bwMode="auto">
          <a:xfrm>
            <a:off x="5867400" y="33242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Traductor</a:t>
            </a:r>
            <a:endParaRPr lang="es-ES" altLang="es-MX" sz="2000">
              <a:latin typeface="Arial" charset="0"/>
            </a:endParaRPr>
          </a:p>
        </p:txBody>
      </p:sp>
      <p:sp>
        <p:nvSpPr>
          <p:cNvPr id="76811" name="Text Box 40"/>
          <p:cNvSpPr txBox="1">
            <a:spLocks noChangeArrowheads="1"/>
          </p:cNvSpPr>
          <p:nvPr/>
        </p:nvSpPr>
        <p:spPr bwMode="auto">
          <a:xfrm>
            <a:off x="5867400" y="2362200"/>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Artista</a:t>
            </a:r>
            <a:endParaRPr lang="es-ES" altLang="es-MX" sz="2000">
              <a:latin typeface="Arial" charset="0"/>
            </a:endParaRPr>
          </a:p>
        </p:txBody>
      </p:sp>
      <p:sp>
        <p:nvSpPr>
          <p:cNvPr id="76812" name="Text Box 41"/>
          <p:cNvSpPr txBox="1">
            <a:spLocks noChangeArrowheads="1"/>
          </p:cNvSpPr>
          <p:nvPr/>
        </p:nvSpPr>
        <p:spPr bwMode="auto">
          <a:xfrm>
            <a:off x="639763" y="1524000"/>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2000">
                <a:latin typeface="Arial" charset="0"/>
              </a:rPr>
              <a:t>Capa</a:t>
            </a:r>
            <a:endParaRPr lang="es-ES" altLang="es-MX" sz="2000">
              <a:latin typeface="Arial" charset="0"/>
            </a:endParaRPr>
          </a:p>
        </p:txBody>
      </p:sp>
      <p:sp>
        <p:nvSpPr>
          <p:cNvPr id="76813" name="Text Box 42"/>
          <p:cNvSpPr txBox="1">
            <a:spLocks noChangeArrowheads="1"/>
          </p:cNvSpPr>
          <p:nvPr/>
        </p:nvSpPr>
        <p:spPr bwMode="auto">
          <a:xfrm>
            <a:off x="858838" y="51657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1</a:t>
            </a:r>
            <a:endParaRPr lang="es-ES" altLang="es-MX" sz="2000">
              <a:latin typeface="Arial" charset="0"/>
            </a:endParaRPr>
          </a:p>
        </p:txBody>
      </p:sp>
      <p:sp>
        <p:nvSpPr>
          <p:cNvPr id="76814" name="Text Box 43"/>
          <p:cNvSpPr txBox="1">
            <a:spLocks noChangeArrowheads="1"/>
          </p:cNvSpPr>
          <p:nvPr/>
        </p:nvSpPr>
        <p:spPr bwMode="auto">
          <a:xfrm>
            <a:off x="863600" y="4267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2</a:t>
            </a:r>
            <a:endParaRPr lang="es-ES" altLang="es-MX" sz="2000">
              <a:latin typeface="Arial" charset="0"/>
            </a:endParaRPr>
          </a:p>
        </p:txBody>
      </p:sp>
      <p:sp>
        <p:nvSpPr>
          <p:cNvPr id="76815" name="Text Box 44"/>
          <p:cNvSpPr txBox="1">
            <a:spLocks noChangeArrowheads="1"/>
          </p:cNvSpPr>
          <p:nvPr/>
        </p:nvSpPr>
        <p:spPr bwMode="auto">
          <a:xfrm>
            <a:off x="863600" y="3352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3</a:t>
            </a:r>
            <a:endParaRPr lang="es-ES" altLang="es-MX" sz="2000">
              <a:latin typeface="Arial" charset="0"/>
            </a:endParaRPr>
          </a:p>
        </p:txBody>
      </p:sp>
      <p:sp>
        <p:nvSpPr>
          <p:cNvPr id="76816" name="Text Box 45"/>
          <p:cNvSpPr txBox="1">
            <a:spLocks noChangeArrowheads="1"/>
          </p:cNvSpPr>
          <p:nvPr/>
        </p:nvSpPr>
        <p:spPr bwMode="auto">
          <a:xfrm>
            <a:off x="863600" y="2362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4</a:t>
            </a:r>
            <a:endParaRPr lang="es-ES" altLang="es-MX" sz="2000">
              <a:latin typeface="Arial" charset="0"/>
            </a:endParaRPr>
          </a:p>
        </p:txBody>
      </p:sp>
      <p:sp>
        <p:nvSpPr>
          <p:cNvPr id="76817" name="Text Box 46"/>
          <p:cNvSpPr txBox="1">
            <a:spLocks noChangeArrowheads="1"/>
          </p:cNvSpPr>
          <p:nvPr/>
        </p:nvSpPr>
        <p:spPr bwMode="auto">
          <a:xfrm>
            <a:off x="1963738" y="6156325"/>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Moscú</a:t>
            </a:r>
            <a:endParaRPr lang="es-ES" altLang="es-MX" sz="2000">
              <a:latin typeface="Arial" charset="0"/>
            </a:endParaRPr>
          </a:p>
        </p:txBody>
      </p:sp>
      <p:sp>
        <p:nvSpPr>
          <p:cNvPr id="76818" name="Text Box 47"/>
          <p:cNvSpPr txBox="1">
            <a:spLocks noChangeArrowheads="1"/>
          </p:cNvSpPr>
          <p:nvPr/>
        </p:nvSpPr>
        <p:spPr bwMode="auto">
          <a:xfrm>
            <a:off x="6102350" y="6140450"/>
            <a:ext cx="1160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Valencia</a:t>
            </a:r>
            <a:endParaRPr lang="es-ES" altLang="es-MX" sz="2000">
              <a:latin typeface="Arial" charset="0"/>
            </a:endParaRPr>
          </a:p>
        </p:txBody>
      </p:sp>
      <p:sp>
        <p:nvSpPr>
          <p:cNvPr id="76819" name="Line 48"/>
          <p:cNvSpPr>
            <a:spLocks noChangeShapeType="1"/>
          </p:cNvSpPr>
          <p:nvPr/>
        </p:nvSpPr>
        <p:spPr bwMode="auto">
          <a:xfrm>
            <a:off x="3352800" y="2514600"/>
            <a:ext cx="2438400"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0" name="Line 49"/>
          <p:cNvSpPr>
            <a:spLocks noChangeShapeType="1"/>
          </p:cNvSpPr>
          <p:nvPr/>
        </p:nvSpPr>
        <p:spPr bwMode="auto">
          <a:xfrm>
            <a:off x="3352800" y="4495800"/>
            <a:ext cx="2438400"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1" name="Line 50"/>
          <p:cNvSpPr>
            <a:spLocks noChangeShapeType="1"/>
          </p:cNvSpPr>
          <p:nvPr/>
        </p:nvSpPr>
        <p:spPr bwMode="auto">
          <a:xfrm>
            <a:off x="3352800" y="5486400"/>
            <a:ext cx="24384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2" name="Line 51"/>
          <p:cNvSpPr>
            <a:spLocks noChangeShapeType="1"/>
          </p:cNvSpPr>
          <p:nvPr/>
        </p:nvSpPr>
        <p:spPr bwMode="auto">
          <a:xfrm>
            <a:off x="3352800" y="3505200"/>
            <a:ext cx="2438400"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3" name="Line 52"/>
          <p:cNvSpPr>
            <a:spLocks noChangeShapeType="1"/>
          </p:cNvSpPr>
          <p:nvPr/>
        </p:nvSpPr>
        <p:spPr bwMode="auto">
          <a:xfrm>
            <a:off x="2438400" y="28194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4" name="Line 53"/>
          <p:cNvSpPr>
            <a:spLocks noChangeShapeType="1"/>
          </p:cNvSpPr>
          <p:nvPr/>
        </p:nvSpPr>
        <p:spPr bwMode="auto">
          <a:xfrm>
            <a:off x="2438400" y="48006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5" name="Line 54"/>
          <p:cNvSpPr>
            <a:spLocks noChangeShapeType="1"/>
          </p:cNvSpPr>
          <p:nvPr/>
        </p:nvSpPr>
        <p:spPr bwMode="auto">
          <a:xfrm>
            <a:off x="6705600" y="48006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6" name="Line 55"/>
          <p:cNvSpPr>
            <a:spLocks noChangeShapeType="1"/>
          </p:cNvSpPr>
          <p:nvPr/>
        </p:nvSpPr>
        <p:spPr bwMode="auto">
          <a:xfrm>
            <a:off x="2438400" y="38100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7" name="Line 56"/>
          <p:cNvSpPr>
            <a:spLocks noChangeShapeType="1"/>
          </p:cNvSpPr>
          <p:nvPr/>
        </p:nvSpPr>
        <p:spPr bwMode="auto">
          <a:xfrm>
            <a:off x="6705600" y="38100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8" name="Line 57"/>
          <p:cNvSpPr>
            <a:spLocks noChangeShapeType="1"/>
          </p:cNvSpPr>
          <p:nvPr/>
        </p:nvSpPr>
        <p:spPr bwMode="auto">
          <a:xfrm>
            <a:off x="6705600" y="28194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29" name="Text Box 58"/>
          <p:cNvSpPr txBox="1">
            <a:spLocks noChangeArrowheads="1"/>
          </p:cNvSpPr>
          <p:nvPr/>
        </p:nvSpPr>
        <p:spPr bwMode="auto">
          <a:xfrm>
            <a:off x="5145088" y="1524000"/>
            <a:ext cx="1468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600">
                <a:latin typeface="Arial" charset="0"/>
              </a:rPr>
              <a:t>Comunicación</a:t>
            </a:r>
          </a:p>
          <a:p>
            <a:pPr algn="ctr"/>
            <a:r>
              <a:rPr lang="es-ES_tradnl" altLang="es-MX" sz="1600">
                <a:latin typeface="Arial" charset="0"/>
              </a:rPr>
              <a:t>virtual</a:t>
            </a:r>
            <a:endParaRPr lang="es-ES" altLang="es-MX" sz="1600">
              <a:latin typeface="Arial" charset="0"/>
            </a:endParaRPr>
          </a:p>
        </p:txBody>
      </p:sp>
      <p:sp>
        <p:nvSpPr>
          <p:cNvPr id="76830" name="Text Box 59"/>
          <p:cNvSpPr txBox="1">
            <a:spLocks noChangeArrowheads="1"/>
          </p:cNvSpPr>
          <p:nvPr/>
        </p:nvSpPr>
        <p:spPr bwMode="auto">
          <a:xfrm>
            <a:off x="7675563" y="4752975"/>
            <a:ext cx="1468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600">
                <a:latin typeface="Arial" charset="0"/>
              </a:rPr>
              <a:t>Comunicación</a:t>
            </a:r>
          </a:p>
          <a:p>
            <a:pPr algn="ctr"/>
            <a:r>
              <a:rPr lang="es-ES_tradnl" altLang="es-MX" sz="1600">
                <a:latin typeface="Arial" charset="0"/>
              </a:rPr>
              <a:t>real</a:t>
            </a:r>
            <a:endParaRPr lang="es-ES" altLang="es-MX" sz="1600">
              <a:latin typeface="Arial" charset="0"/>
            </a:endParaRPr>
          </a:p>
        </p:txBody>
      </p:sp>
      <p:sp>
        <p:nvSpPr>
          <p:cNvPr id="76831" name="Line 60"/>
          <p:cNvSpPr>
            <a:spLocks noChangeShapeType="1"/>
          </p:cNvSpPr>
          <p:nvPr/>
        </p:nvSpPr>
        <p:spPr bwMode="auto">
          <a:xfrm flipH="1">
            <a:off x="6842125" y="5029200"/>
            <a:ext cx="914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32" name="Line 61"/>
          <p:cNvSpPr>
            <a:spLocks noChangeShapeType="1"/>
          </p:cNvSpPr>
          <p:nvPr/>
        </p:nvSpPr>
        <p:spPr bwMode="auto">
          <a:xfrm flipH="1">
            <a:off x="4860925" y="1905000"/>
            <a:ext cx="6096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33" name="Line 62"/>
          <p:cNvSpPr>
            <a:spLocks noChangeShapeType="1"/>
          </p:cNvSpPr>
          <p:nvPr/>
        </p:nvSpPr>
        <p:spPr bwMode="auto">
          <a:xfrm>
            <a:off x="8442325" y="53340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34" name="Line 63"/>
          <p:cNvSpPr>
            <a:spLocks noChangeShapeType="1"/>
          </p:cNvSpPr>
          <p:nvPr/>
        </p:nvSpPr>
        <p:spPr bwMode="auto">
          <a:xfrm flipH="1">
            <a:off x="4632325" y="5943600"/>
            <a:ext cx="381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35" name="Line 64"/>
          <p:cNvSpPr>
            <a:spLocks noChangeShapeType="1"/>
          </p:cNvSpPr>
          <p:nvPr/>
        </p:nvSpPr>
        <p:spPr bwMode="auto">
          <a:xfrm flipV="1">
            <a:off x="4632325" y="56388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6836" name="Line 65"/>
          <p:cNvSpPr>
            <a:spLocks noChangeShapeType="1"/>
          </p:cNvSpPr>
          <p:nvPr/>
        </p:nvSpPr>
        <p:spPr bwMode="auto">
          <a:xfrm>
            <a:off x="1050925" y="1981200"/>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3F500CB-E702-4EBD-995C-44CF0B2B8506}" type="slidenum">
              <a:rPr lang="es-ES" altLang="es-MX" sz="1400" smtClean="0">
                <a:solidFill>
                  <a:schemeClr val="bg2"/>
                </a:solidFill>
                <a:latin typeface="Arial" charset="0"/>
              </a:rPr>
              <a:pPr/>
              <a:t>72</a:t>
            </a:fld>
            <a:endParaRPr lang="es-ES" altLang="es-MX" sz="1400" smtClean="0">
              <a:solidFill>
                <a:schemeClr val="bg2"/>
              </a:solidFill>
              <a:latin typeface="Arial" charset="0"/>
            </a:endParaRPr>
          </a:p>
        </p:txBody>
      </p:sp>
      <p:sp>
        <p:nvSpPr>
          <p:cNvPr id="77827" name="Rectangle 2"/>
          <p:cNvSpPr>
            <a:spLocks noGrp="1" noChangeArrowheads="1"/>
          </p:cNvSpPr>
          <p:nvPr>
            <p:ph type="title"/>
          </p:nvPr>
        </p:nvSpPr>
        <p:spPr/>
        <p:txBody>
          <a:bodyPr/>
          <a:lstStyle/>
          <a:p>
            <a:pPr eaLnBrk="1" hangingPunct="1"/>
            <a:r>
              <a:rPr lang="es-ES" altLang="es-MX" smtClean="0"/>
              <a:t>Modelo OSI</a:t>
            </a:r>
          </a:p>
        </p:txBody>
      </p:sp>
      <p:sp>
        <p:nvSpPr>
          <p:cNvPr id="77828"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lnSpc>
                <a:spcPct val="90000"/>
              </a:lnSpc>
            </a:pPr>
            <a:r>
              <a:rPr lang="es-ES" altLang="es-MX" dirty="0" smtClean="0"/>
              <a:t>Principio del modelo de capas</a:t>
            </a:r>
          </a:p>
          <a:p>
            <a:pPr lvl="2" eaLnBrk="1" hangingPunct="1">
              <a:lnSpc>
                <a:spcPct val="90000"/>
              </a:lnSpc>
            </a:pPr>
            <a:r>
              <a:rPr lang="es-ES" altLang="es-MX" dirty="0" smtClean="0"/>
              <a:t>El modelo de capas se basa en los siguientes principios:</a:t>
            </a:r>
          </a:p>
          <a:p>
            <a:pPr lvl="3" eaLnBrk="1" hangingPunct="1">
              <a:lnSpc>
                <a:spcPct val="90000"/>
              </a:lnSpc>
            </a:pPr>
            <a:r>
              <a:rPr lang="es-ES" altLang="es-MX" dirty="0" smtClean="0"/>
              <a:t>La capa </a:t>
            </a:r>
            <a:r>
              <a:rPr lang="es-ES" altLang="es-MX" i="1" dirty="0" smtClean="0"/>
              <a:t>n</a:t>
            </a:r>
            <a:r>
              <a:rPr lang="es-ES" altLang="es-MX" dirty="0" smtClean="0"/>
              <a:t> ofrece sus servicios a la capa </a:t>
            </a:r>
            <a:r>
              <a:rPr lang="es-ES" altLang="es-MX" i="1" dirty="0" smtClean="0"/>
              <a:t>n+1</a:t>
            </a:r>
            <a:r>
              <a:rPr lang="es-ES_tradnl" altLang="es-MX" i="1" dirty="0" smtClean="0"/>
              <a:t>. </a:t>
            </a:r>
            <a:r>
              <a:rPr lang="es-ES" altLang="es-MX" dirty="0" smtClean="0"/>
              <a:t>La capa </a:t>
            </a:r>
            <a:r>
              <a:rPr lang="es-ES" altLang="es-MX" i="1" dirty="0" smtClean="0"/>
              <a:t>n+1</a:t>
            </a:r>
            <a:r>
              <a:rPr lang="es-ES" altLang="es-MX" dirty="0" smtClean="0"/>
              <a:t> solo usa los servicios de la capa </a:t>
            </a:r>
            <a:r>
              <a:rPr lang="es-ES" altLang="es-MX" i="1" dirty="0" smtClean="0"/>
              <a:t>n</a:t>
            </a:r>
            <a:r>
              <a:rPr lang="es-ES_tradnl" altLang="es-MX" i="1" dirty="0" smtClean="0"/>
              <a:t>.</a:t>
            </a:r>
          </a:p>
          <a:p>
            <a:pPr lvl="3" eaLnBrk="1" hangingPunct="1">
              <a:lnSpc>
                <a:spcPct val="90000"/>
              </a:lnSpc>
            </a:pPr>
            <a:r>
              <a:rPr lang="es-ES_tradnl" altLang="es-MX" dirty="0" smtClean="0"/>
              <a:t>La comunicación entre capas se realiza mediante una </a:t>
            </a:r>
            <a:r>
              <a:rPr lang="es-ES_tradnl" altLang="es-MX" u="sng" dirty="0" smtClean="0"/>
              <a:t>interfaz</a:t>
            </a:r>
          </a:p>
          <a:p>
            <a:pPr lvl="3" eaLnBrk="1" hangingPunct="1">
              <a:lnSpc>
                <a:spcPct val="90000"/>
              </a:lnSpc>
            </a:pPr>
            <a:r>
              <a:rPr lang="es-ES_tradnl" altLang="es-MX" dirty="0" smtClean="0"/>
              <a:t>Cada</a:t>
            </a:r>
            <a:r>
              <a:rPr lang="es-ES" altLang="es-MX" dirty="0" smtClean="0"/>
              <a:t> capa s</a:t>
            </a:r>
            <a:r>
              <a:rPr lang="es-ES_tradnl" altLang="es-MX" dirty="0" smtClean="0"/>
              <a:t>e comunica con</a:t>
            </a:r>
            <a:r>
              <a:rPr lang="es-ES" altLang="es-MX" dirty="0" smtClean="0"/>
              <a:t> la capa </a:t>
            </a:r>
            <a:r>
              <a:rPr lang="es-ES_tradnl" altLang="es-MX" dirty="0" smtClean="0"/>
              <a:t>equivalente en el</a:t>
            </a:r>
            <a:r>
              <a:rPr lang="es-ES" altLang="es-MX" dirty="0" smtClean="0"/>
              <a:t> otro sistema </a:t>
            </a:r>
            <a:r>
              <a:rPr lang="es-ES_tradnl" altLang="es-MX" dirty="0" smtClean="0"/>
              <a:t>utilizando un </a:t>
            </a:r>
            <a:r>
              <a:rPr lang="es-ES_tradnl" altLang="es-MX" u="sng" dirty="0" smtClean="0"/>
              <a:t>protocolo</a:t>
            </a:r>
            <a:r>
              <a:rPr lang="es-ES_tradnl" altLang="es-MX" dirty="0" smtClean="0"/>
              <a:t> característico de esa capa (protocolo de la capa</a:t>
            </a:r>
            <a:r>
              <a:rPr lang="es-ES" altLang="es-MX" dirty="0" smtClean="0"/>
              <a:t> </a:t>
            </a:r>
            <a:r>
              <a:rPr lang="es-ES" altLang="es-MX" i="1" dirty="0" smtClean="0"/>
              <a:t>n</a:t>
            </a:r>
            <a:r>
              <a:rPr lang="es-ES_tradnl" altLang="es-MX" dirty="0" smtClean="0"/>
              <a:t>).</a:t>
            </a:r>
          </a:p>
          <a:p>
            <a:pPr lvl="2" eaLnBrk="1" hangingPunct="1">
              <a:lnSpc>
                <a:spcPct val="90000"/>
              </a:lnSpc>
            </a:pPr>
            <a:r>
              <a:rPr lang="es-ES_tradnl" altLang="es-MX" smtClean="0"/>
              <a:t>El protocolo forma parte de la arquitectura, la interfaz no.</a:t>
            </a:r>
            <a:endParaRPr lang="es-ES" altLang="es-MX"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4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D8856D3-ABD1-4084-AFB4-3E22E0280E4E}" type="slidenum">
              <a:rPr lang="es-ES" altLang="es-MX" sz="1400" smtClean="0">
                <a:solidFill>
                  <a:schemeClr val="bg2"/>
                </a:solidFill>
                <a:latin typeface="Arial" charset="0"/>
              </a:rPr>
              <a:pPr/>
              <a:t>73</a:t>
            </a:fld>
            <a:endParaRPr lang="es-ES" altLang="es-MX" sz="1400" smtClean="0">
              <a:solidFill>
                <a:schemeClr val="bg2"/>
              </a:solidFill>
              <a:latin typeface="Arial" charset="0"/>
            </a:endParaRPr>
          </a:p>
        </p:txBody>
      </p:sp>
      <p:sp>
        <p:nvSpPr>
          <p:cNvPr id="78851" name="Rectangle 2"/>
          <p:cNvSpPr>
            <a:spLocks noGrp="1" noChangeArrowheads="1"/>
          </p:cNvSpPr>
          <p:nvPr>
            <p:ph type="title"/>
          </p:nvPr>
        </p:nvSpPr>
        <p:spPr/>
        <p:txBody>
          <a:bodyPr/>
          <a:lstStyle/>
          <a:p>
            <a:pPr eaLnBrk="1" hangingPunct="1"/>
            <a:r>
              <a:rPr lang="es-ES" altLang="es-MX" smtClean="0"/>
              <a:t>Modelo OSI</a:t>
            </a:r>
          </a:p>
        </p:txBody>
      </p:sp>
      <p:sp>
        <p:nvSpPr>
          <p:cNvPr id="78852" name="Text Box 3"/>
          <p:cNvSpPr txBox="1">
            <a:spLocks noChangeArrowheads="1"/>
          </p:cNvSpPr>
          <p:nvPr/>
        </p:nvSpPr>
        <p:spPr bwMode="auto">
          <a:xfrm>
            <a:off x="1781175" y="43910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Telegrafista</a:t>
            </a:r>
            <a:endParaRPr lang="es-ES" altLang="es-MX" sz="2000">
              <a:latin typeface="Arial" charset="0"/>
            </a:endParaRPr>
          </a:p>
        </p:txBody>
      </p:sp>
      <p:sp>
        <p:nvSpPr>
          <p:cNvPr id="78853" name="Text Box 4"/>
          <p:cNvSpPr txBox="1">
            <a:spLocks noChangeArrowheads="1"/>
          </p:cNvSpPr>
          <p:nvPr/>
        </p:nvSpPr>
        <p:spPr bwMode="auto">
          <a:xfrm>
            <a:off x="1781175" y="53816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Telégrafo</a:t>
            </a:r>
            <a:endParaRPr lang="es-ES" altLang="es-MX" sz="2000">
              <a:latin typeface="Arial" charset="0"/>
            </a:endParaRPr>
          </a:p>
        </p:txBody>
      </p:sp>
      <p:sp>
        <p:nvSpPr>
          <p:cNvPr id="78854" name="Text Box 5"/>
          <p:cNvSpPr txBox="1">
            <a:spLocks noChangeArrowheads="1"/>
          </p:cNvSpPr>
          <p:nvPr/>
        </p:nvSpPr>
        <p:spPr bwMode="auto">
          <a:xfrm>
            <a:off x="1781175" y="34004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Traductor</a:t>
            </a:r>
            <a:endParaRPr lang="es-ES" altLang="es-MX" sz="2000">
              <a:latin typeface="Arial" charset="0"/>
            </a:endParaRPr>
          </a:p>
        </p:txBody>
      </p:sp>
      <p:sp>
        <p:nvSpPr>
          <p:cNvPr id="78855" name="Text Box 6"/>
          <p:cNvSpPr txBox="1">
            <a:spLocks noChangeArrowheads="1"/>
          </p:cNvSpPr>
          <p:nvPr/>
        </p:nvSpPr>
        <p:spPr bwMode="auto">
          <a:xfrm>
            <a:off x="1781175" y="2438400"/>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Artista</a:t>
            </a:r>
            <a:endParaRPr lang="es-ES" altLang="es-MX" sz="2000">
              <a:latin typeface="Arial" charset="0"/>
            </a:endParaRPr>
          </a:p>
        </p:txBody>
      </p:sp>
      <p:sp>
        <p:nvSpPr>
          <p:cNvPr id="78856" name="Text Box 7"/>
          <p:cNvSpPr txBox="1">
            <a:spLocks noChangeArrowheads="1"/>
          </p:cNvSpPr>
          <p:nvPr/>
        </p:nvSpPr>
        <p:spPr bwMode="auto">
          <a:xfrm>
            <a:off x="5972175" y="43910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Telegrafista</a:t>
            </a:r>
            <a:endParaRPr lang="es-ES" altLang="es-MX" sz="2000">
              <a:latin typeface="Arial" charset="0"/>
            </a:endParaRPr>
          </a:p>
        </p:txBody>
      </p:sp>
      <p:sp>
        <p:nvSpPr>
          <p:cNvPr id="78857" name="Text Box 8"/>
          <p:cNvSpPr txBox="1">
            <a:spLocks noChangeArrowheads="1"/>
          </p:cNvSpPr>
          <p:nvPr/>
        </p:nvSpPr>
        <p:spPr bwMode="auto">
          <a:xfrm>
            <a:off x="5972175" y="53816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Telégrafo</a:t>
            </a:r>
            <a:endParaRPr lang="es-ES" altLang="es-MX" sz="2000">
              <a:latin typeface="Arial" charset="0"/>
            </a:endParaRPr>
          </a:p>
        </p:txBody>
      </p:sp>
      <p:sp>
        <p:nvSpPr>
          <p:cNvPr id="78858" name="Text Box 9"/>
          <p:cNvSpPr txBox="1">
            <a:spLocks noChangeArrowheads="1"/>
          </p:cNvSpPr>
          <p:nvPr/>
        </p:nvSpPr>
        <p:spPr bwMode="auto">
          <a:xfrm>
            <a:off x="5972175" y="3400425"/>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Traductor</a:t>
            </a:r>
            <a:endParaRPr lang="es-ES" altLang="es-MX" sz="2000">
              <a:latin typeface="Arial" charset="0"/>
            </a:endParaRPr>
          </a:p>
        </p:txBody>
      </p:sp>
      <p:sp>
        <p:nvSpPr>
          <p:cNvPr id="78859" name="Text Box 10"/>
          <p:cNvSpPr txBox="1">
            <a:spLocks noChangeArrowheads="1"/>
          </p:cNvSpPr>
          <p:nvPr/>
        </p:nvSpPr>
        <p:spPr bwMode="auto">
          <a:xfrm>
            <a:off x="5972175" y="2438400"/>
            <a:ext cx="16002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Artista</a:t>
            </a:r>
            <a:endParaRPr lang="es-ES" altLang="es-MX" sz="2000">
              <a:latin typeface="Arial" charset="0"/>
            </a:endParaRPr>
          </a:p>
        </p:txBody>
      </p:sp>
      <p:sp>
        <p:nvSpPr>
          <p:cNvPr id="78860" name="Text Box 11"/>
          <p:cNvSpPr txBox="1">
            <a:spLocks noChangeArrowheads="1"/>
          </p:cNvSpPr>
          <p:nvPr/>
        </p:nvSpPr>
        <p:spPr bwMode="auto">
          <a:xfrm>
            <a:off x="228600" y="1798638"/>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2000">
                <a:latin typeface="Arial" charset="0"/>
              </a:rPr>
              <a:t>Capa</a:t>
            </a:r>
            <a:endParaRPr lang="es-ES" altLang="es-MX" sz="2000">
              <a:latin typeface="Arial" charset="0"/>
            </a:endParaRPr>
          </a:p>
        </p:txBody>
      </p:sp>
      <p:sp>
        <p:nvSpPr>
          <p:cNvPr id="78861" name="Text Box 12"/>
          <p:cNvSpPr txBox="1">
            <a:spLocks noChangeArrowheads="1"/>
          </p:cNvSpPr>
          <p:nvPr/>
        </p:nvSpPr>
        <p:spPr bwMode="auto">
          <a:xfrm>
            <a:off x="447675" y="5394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1</a:t>
            </a:r>
            <a:endParaRPr lang="es-ES" altLang="es-MX" sz="2000">
              <a:latin typeface="Arial" charset="0"/>
            </a:endParaRPr>
          </a:p>
        </p:txBody>
      </p:sp>
      <p:sp>
        <p:nvSpPr>
          <p:cNvPr id="78862" name="Text Box 13"/>
          <p:cNvSpPr txBox="1">
            <a:spLocks noChangeArrowheads="1"/>
          </p:cNvSpPr>
          <p:nvPr/>
        </p:nvSpPr>
        <p:spPr bwMode="auto">
          <a:xfrm>
            <a:off x="452438" y="44037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2</a:t>
            </a:r>
            <a:endParaRPr lang="es-ES" altLang="es-MX" sz="2000">
              <a:latin typeface="Arial" charset="0"/>
            </a:endParaRPr>
          </a:p>
        </p:txBody>
      </p:sp>
      <p:sp>
        <p:nvSpPr>
          <p:cNvPr id="78863" name="Text Box 14"/>
          <p:cNvSpPr txBox="1">
            <a:spLocks noChangeArrowheads="1"/>
          </p:cNvSpPr>
          <p:nvPr/>
        </p:nvSpPr>
        <p:spPr bwMode="auto">
          <a:xfrm>
            <a:off x="452438" y="34290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3</a:t>
            </a:r>
            <a:endParaRPr lang="es-ES" altLang="es-MX" sz="2000">
              <a:latin typeface="Arial" charset="0"/>
            </a:endParaRPr>
          </a:p>
        </p:txBody>
      </p:sp>
      <p:sp>
        <p:nvSpPr>
          <p:cNvPr id="78864" name="Text Box 15"/>
          <p:cNvSpPr txBox="1">
            <a:spLocks noChangeArrowheads="1"/>
          </p:cNvSpPr>
          <p:nvPr/>
        </p:nvSpPr>
        <p:spPr bwMode="auto">
          <a:xfrm>
            <a:off x="452438" y="2438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4</a:t>
            </a:r>
            <a:endParaRPr lang="es-ES" altLang="es-MX" sz="2000">
              <a:latin typeface="Arial" charset="0"/>
            </a:endParaRPr>
          </a:p>
        </p:txBody>
      </p:sp>
      <p:sp>
        <p:nvSpPr>
          <p:cNvPr id="78865" name="Text Box 16"/>
          <p:cNvSpPr txBox="1">
            <a:spLocks noChangeArrowheads="1"/>
          </p:cNvSpPr>
          <p:nvPr/>
        </p:nvSpPr>
        <p:spPr bwMode="auto">
          <a:xfrm>
            <a:off x="2068513" y="6096000"/>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Moscú</a:t>
            </a:r>
            <a:endParaRPr lang="es-ES" altLang="es-MX" sz="2000">
              <a:latin typeface="Arial" charset="0"/>
            </a:endParaRPr>
          </a:p>
        </p:txBody>
      </p:sp>
      <p:sp>
        <p:nvSpPr>
          <p:cNvPr id="78866" name="Text Box 17"/>
          <p:cNvSpPr txBox="1">
            <a:spLocks noChangeArrowheads="1"/>
          </p:cNvSpPr>
          <p:nvPr/>
        </p:nvSpPr>
        <p:spPr bwMode="auto">
          <a:xfrm>
            <a:off x="6207125" y="6080125"/>
            <a:ext cx="1160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Valencia</a:t>
            </a:r>
            <a:endParaRPr lang="es-ES" altLang="es-MX" sz="2000">
              <a:latin typeface="Arial" charset="0"/>
            </a:endParaRPr>
          </a:p>
        </p:txBody>
      </p:sp>
      <p:sp>
        <p:nvSpPr>
          <p:cNvPr id="78867" name="Line 18"/>
          <p:cNvSpPr>
            <a:spLocks noChangeShapeType="1"/>
          </p:cNvSpPr>
          <p:nvPr/>
        </p:nvSpPr>
        <p:spPr bwMode="auto">
          <a:xfrm>
            <a:off x="3457575" y="2590800"/>
            <a:ext cx="24384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68" name="Line 19"/>
          <p:cNvSpPr>
            <a:spLocks noChangeShapeType="1"/>
          </p:cNvSpPr>
          <p:nvPr/>
        </p:nvSpPr>
        <p:spPr bwMode="auto">
          <a:xfrm>
            <a:off x="3457575" y="4572000"/>
            <a:ext cx="24384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69" name="Line 20"/>
          <p:cNvSpPr>
            <a:spLocks noChangeShapeType="1"/>
          </p:cNvSpPr>
          <p:nvPr/>
        </p:nvSpPr>
        <p:spPr bwMode="auto">
          <a:xfrm>
            <a:off x="3457575" y="5562600"/>
            <a:ext cx="24384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70" name="Line 21"/>
          <p:cNvSpPr>
            <a:spLocks noChangeShapeType="1"/>
          </p:cNvSpPr>
          <p:nvPr/>
        </p:nvSpPr>
        <p:spPr bwMode="auto">
          <a:xfrm>
            <a:off x="3457575" y="3581400"/>
            <a:ext cx="24384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71" name="Line 22"/>
          <p:cNvSpPr>
            <a:spLocks noChangeShapeType="1"/>
          </p:cNvSpPr>
          <p:nvPr/>
        </p:nvSpPr>
        <p:spPr bwMode="auto">
          <a:xfrm>
            <a:off x="2543175" y="2895600"/>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72" name="Line 23"/>
          <p:cNvSpPr>
            <a:spLocks noChangeShapeType="1"/>
          </p:cNvSpPr>
          <p:nvPr/>
        </p:nvSpPr>
        <p:spPr bwMode="auto">
          <a:xfrm>
            <a:off x="2543175" y="4876800"/>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73" name="Line 24"/>
          <p:cNvSpPr>
            <a:spLocks noChangeShapeType="1"/>
          </p:cNvSpPr>
          <p:nvPr/>
        </p:nvSpPr>
        <p:spPr bwMode="auto">
          <a:xfrm>
            <a:off x="6810375" y="4876800"/>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74" name="Line 25"/>
          <p:cNvSpPr>
            <a:spLocks noChangeShapeType="1"/>
          </p:cNvSpPr>
          <p:nvPr/>
        </p:nvSpPr>
        <p:spPr bwMode="auto">
          <a:xfrm>
            <a:off x="2543175" y="3886200"/>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75" name="Line 26"/>
          <p:cNvSpPr>
            <a:spLocks noChangeShapeType="1"/>
          </p:cNvSpPr>
          <p:nvPr/>
        </p:nvSpPr>
        <p:spPr bwMode="auto">
          <a:xfrm>
            <a:off x="6810375" y="3886200"/>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76" name="Line 27"/>
          <p:cNvSpPr>
            <a:spLocks noChangeShapeType="1"/>
          </p:cNvSpPr>
          <p:nvPr/>
        </p:nvSpPr>
        <p:spPr bwMode="auto">
          <a:xfrm>
            <a:off x="6810375" y="2895600"/>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77" name="Text Box 28"/>
          <p:cNvSpPr txBox="1">
            <a:spLocks noChangeArrowheads="1"/>
          </p:cNvSpPr>
          <p:nvPr/>
        </p:nvSpPr>
        <p:spPr bwMode="auto">
          <a:xfrm>
            <a:off x="4168775" y="2133600"/>
            <a:ext cx="984250" cy="379413"/>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Pintura</a:t>
            </a:r>
            <a:endParaRPr lang="es-ES" altLang="es-MX" sz="1800" b="1">
              <a:latin typeface="Arial" charset="0"/>
            </a:endParaRPr>
          </a:p>
        </p:txBody>
      </p:sp>
      <p:sp>
        <p:nvSpPr>
          <p:cNvPr id="78878" name="Text Box 29"/>
          <p:cNvSpPr txBox="1">
            <a:spLocks noChangeArrowheads="1"/>
          </p:cNvSpPr>
          <p:nvPr/>
        </p:nvSpPr>
        <p:spPr bwMode="auto">
          <a:xfrm>
            <a:off x="4210050" y="3124200"/>
            <a:ext cx="857250" cy="379413"/>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Inglés</a:t>
            </a:r>
            <a:endParaRPr lang="es-ES" altLang="es-MX" sz="1800" b="1">
              <a:latin typeface="Arial" charset="0"/>
            </a:endParaRPr>
          </a:p>
        </p:txBody>
      </p:sp>
      <p:sp>
        <p:nvSpPr>
          <p:cNvPr id="78879" name="Text Box 30"/>
          <p:cNvSpPr txBox="1">
            <a:spLocks noChangeArrowheads="1"/>
          </p:cNvSpPr>
          <p:nvPr/>
        </p:nvSpPr>
        <p:spPr bwMode="auto">
          <a:xfrm>
            <a:off x="4184650" y="4114800"/>
            <a:ext cx="869950" cy="379413"/>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Morse</a:t>
            </a:r>
            <a:endParaRPr lang="es-ES" altLang="es-MX" sz="1800" b="1">
              <a:latin typeface="Arial" charset="0"/>
            </a:endParaRPr>
          </a:p>
        </p:txBody>
      </p:sp>
      <p:sp>
        <p:nvSpPr>
          <p:cNvPr id="78880" name="Text Box 31"/>
          <p:cNvSpPr txBox="1">
            <a:spLocks noChangeArrowheads="1"/>
          </p:cNvSpPr>
          <p:nvPr/>
        </p:nvSpPr>
        <p:spPr bwMode="auto">
          <a:xfrm>
            <a:off x="3505200" y="5105400"/>
            <a:ext cx="2330450" cy="379413"/>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Impulsos eléctricos</a:t>
            </a:r>
            <a:endParaRPr lang="es-ES" altLang="es-MX" sz="1800" b="1">
              <a:latin typeface="Arial" charset="0"/>
            </a:endParaRPr>
          </a:p>
        </p:txBody>
      </p:sp>
      <p:sp>
        <p:nvSpPr>
          <p:cNvPr id="78881" name="Text Box 32"/>
          <p:cNvSpPr txBox="1">
            <a:spLocks noChangeArrowheads="1"/>
          </p:cNvSpPr>
          <p:nvPr/>
        </p:nvSpPr>
        <p:spPr bwMode="auto">
          <a:xfrm>
            <a:off x="1682750" y="2947988"/>
            <a:ext cx="768350" cy="379412"/>
          </a:xfrm>
          <a:prstGeom prst="rect">
            <a:avLst/>
          </a:prstGeom>
          <a:solidFill>
            <a:srgbClr val="3366FF"/>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Ruso</a:t>
            </a:r>
            <a:endParaRPr lang="es-ES" altLang="es-MX" sz="1800" b="1">
              <a:latin typeface="Arial" charset="0"/>
            </a:endParaRPr>
          </a:p>
        </p:txBody>
      </p:sp>
      <p:sp>
        <p:nvSpPr>
          <p:cNvPr id="78882" name="Text Box 33"/>
          <p:cNvSpPr txBox="1">
            <a:spLocks noChangeArrowheads="1"/>
          </p:cNvSpPr>
          <p:nvPr/>
        </p:nvSpPr>
        <p:spPr bwMode="auto">
          <a:xfrm>
            <a:off x="6902450" y="2935288"/>
            <a:ext cx="1403350" cy="379412"/>
          </a:xfrm>
          <a:prstGeom prst="rect">
            <a:avLst/>
          </a:prstGeom>
          <a:solidFill>
            <a:srgbClr val="3366FF"/>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Valenciano</a:t>
            </a:r>
            <a:endParaRPr lang="es-ES" altLang="es-MX" sz="1800" b="1">
              <a:latin typeface="Arial" charset="0"/>
            </a:endParaRPr>
          </a:p>
        </p:txBody>
      </p:sp>
      <p:sp>
        <p:nvSpPr>
          <p:cNvPr id="78883" name="Text Box 34"/>
          <p:cNvSpPr txBox="1">
            <a:spLocks noChangeArrowheads="1"/>
          </p:cNvSpPr>
          <p:nvPr/>
        </p:nvSpPr>
        <p:spPr bwMode="auto">
          <a:xfrm>
            <a:off x="819150" y="3898900"/>
            <a:ext cx="1619250" cy="379413"/>
          </a:xfrm>
          <a:prstGeom prst="rect">
            <a:avLst/>
          </a:prstGeom>
          <a:solidFill>
            <a:srgbClr val="3366FF"/>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Texto escrito</a:t>
            </a:r>
            <a:endParaRPr lang="es-ES" altLang="es-MX" sz="1800" b="1">
              <a:latin typeface="Arial" charset="0"/>
            </a:endParaRPr>
          </a:p>
        </p:txBody>
      </p:sp>
      <p:sp>
        <p:nvSpPr>
          <p:cNvPr id="78884" name="Text Box 35"/>
          <p:cNvSpPr txBox="1">
            <a:spLocks noChangeArrowheads="1"/>
          </p:cNvSpPr>
          <p:nvPr/>
        </p:nvSpPr>
        <p:spPr bwMode="auto">
          <a:xfrm>
            <a:off x="6934200" y="3898900"/>
            <a:ext cx="1619250" cy="379413"/>
          </a:xfrm>
          <a:prstGeom prst="rect">
            <a:avLst/>
          </a:prstGeom>
          <a:solidFill>
            <a:srgbClr val="3366FF"/>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Texto escrito</a:t>
            </a:r>
            <a:endParaRPr lang="es-ES" altLang="es-MX" sz="1800" b="1">
              <a:latin typeface="Arial" charset="0"/>
            </a:endParaRPr>
          </a:p>
        </p:txBody>
      </p:sp>
      <p:sp>
        <p:nvSpPr>
          <p:cNvPr id="78885" name="Text Box 36"/>
          <p:cNvSpPr txBox="1">
            <a:spLocks noChangeArrowheads="1"/>
          </p:cNvSpPr>
          <p:nvPr/>
        </p:nvSpPr>
        <p:spPr bwMode="auto">
          <a:xfrm>
            <a:off x="882650" y="4902200"/>
            <a:ext cx="1555750" cy="379413"/>
          </a:xfrm>
          <a:prstGeom prst="rect">
            <a:avLst/>
          </a:prstGeom>
          <a:solidFill>
            <a:srgbClr val="3366FF"/>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Manipulador</a:t>
            </a:r>
            <a:endParaRPr lang="es-ES" altLang="es-MX" sz="1800" b="1">
              <a:latin typeface="Arial" charset="0"/>
            </a:endParaRPr>
          </a:p>
        </p:txBody>
      </p:sp>
      <p:sp>
        <p:nvSpPr>
          <p:cNvPr id="78886" name="Text Box 37"/>
          <p:cNvSpPr txBox="1">
            <a:spLocks noChangeArrowheads="1"/>
          </p:cNvSpPr>
          <p:nvPr/>
        </p:nvSpPr>
        <p:spPr bwMode="auto">
          <a:xfrm>
            <a:off x="6934200" y="4902200"/>
            <a:ext cx="1555750" cy="379413"/>
          </a:xfrm>
          <a:prstGeom prst="rect">
            <a:avLst/>
          </a:prstGeom>
          <a:solidFill>
            <a:srgbClr val="3366FF"/>
          </a:solidFill>
          <a:ln w="12700">
            <a:solidFill>
              <a:schemeClr val="tx1"/>
            </a:solidFill>
            <a:miter lim="800000"/>
            <a:headEnd/>
            <a:tailEnd/>
          </a:ln>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b="1">
                <a:latin typeface="Arial" charset="0"/>
              </a:rPr>
              <a:t>Manipulador</a:t>
            </a:r>
            <a:endParaRPr lang="es-ES" altLang="es-MX" sz="1800" b="1">
              <a:latin typeface="Arial" charset="0"/>
            </a:endParaRPr>
          </a:p>
        </p:txBody>
      </p:sp>
      <p:sp>
        <p:nvSpPr>
          <p:cNvPr id="78887" name="Text Box 38"/>
          <p:cNvSpPr txBox="1">
            <a:spLocks noChangeArrowheads="1"/>
          </p:cNvSpPr>
          <p:nvPr/>
        </p:nvSpPr>
        <p:spPr bwMode="auto">
          <a:xfrm>
            <a:off x="2438400" y="1568450"/>
            <a:ext cx="124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1600" b="1">
                <a:solidFill>
                  <a:schemeClr val="accent1"/>
                </a:solidFill>
                <a:latin typeface="Arial" charset="0"/>
              </a:rPr>
              <a:t>Protocolos</a:t>
            </a:r>
          </a:p>
        </p:txBody>
      </p:sp>
      <p:sp>
        <p:nvSpPr>
          <p:cNvPr id="78888" name="Line 39"/>
          <p:cNvSpPr>
            <a:spLocks noChangeShapeType="1"/>
          </p:cNvSpPr>
          <p:nvPr/>
        </p:nvSpPr>
        <p:spPr bwMode="auto">
          <a:xfrm>
            <a:off x="3676650" y="1752600"/>
            <a:ext cx="43815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89" name="Line 40"/>
          <p:cNvSpPr>
            <a:spLocks noChangeShapeType="1"/>
          </p:cNvSpPr>
          <p:nvPr/>
        </p:nvSpPr>
        <p:spPr bwMode="auto">
          <a:xfrm>
            <a:off x="3676650" y="1752600"/>
            <a:ext cx="51435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90" name="Line 41"/>
          <p:cNvSpPr>
            <a:spLocks noChangeShapeType="1"/>
          </p:cNvSpPr>
          <p:nvPr/>
        </p:nvSpPr>
        <p:spPr bwMode="auto">
          <a:xfrm>
            <a:off x="3676650" y="1752600"/>
            <a:ext cx="514350" cy="2286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91" name="Line 42"/>
          <p:cNvSpPr>
            <a:spLocks noChangeShapeType="1"/>
          </p:cNvSpPr>
          <p:nvPr/>
        </p:nvSpPr>
        <p:spPr bwMode="auto">
          <a:xfrm>
            <a:off x="3676650" y="1752600"/>
            <a:ext cx="304800" cy="3276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92" name="Text Box 43"/>
          <p:cNvSpPr txBox="1">
            <a:spLocks noChangeArrowheads="1"/>
          </p:cNvSpPr>
          <p:nvPr/>
        </p:nvSpPr>
        <p:spPr bwMode="auto">
          <a:xfrm>
            <a:off x="7847013" y="1524000"/>
            <a:ext cx="1144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1600" b="1">
                <a:solidFill>
                  <a:schemeClr val="accent2"/>
                </a:solidFill>
                <a:latin typeface="Arial" charset="0"/>
              </a:rPr>
              <a:t>Interfaces</a:t>
            </a:r>
          </a:p>
        </p:txBody>
      </p:sp>
      <p:sp>
        <p:nvSpPr>
          <p:cNvPr id="78893" name="Line 44"/>
          <p:cNvSpPr>
            <a:spLocks noChangeShapeType="1"/>
          </p:cNvSpPr>
          <p:nvPr/>
        </p:nvSpPr>
        <p:spPr bwMode="auto">
          <a:xfrm>
            <a:off x="8153400" y="1828800"/>
            <a:ext cx="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94" name="Line 45"/>
          <p:cNvSpPr>
            <a:spLocks noChangeShapeType="1"/>
          </p:cNvSpPr>
          <p:nvPr/>
        </p:nvSpPr>
        <p:spPr bwMode="auto">
          <a:xfrm>
            <a:off x="8458200" y="1828800"/>
            <a:ext cx="0" cy="1981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8895" name="Line 46"/>
          <p:cNvSpPr>
            <a:spLocks noChangeShapeType="1"/>
          </p:cNvSpPr>
          <p:nvPr/>
        </p:nvSpPr>
        <p:spPr bwMode="auto">
          <a:xfrm>
            <a:off x="8763000" y="1828800"/>
            <a:ext cx="0" cy="3200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8896" name="Line 47"/>
          <p:cNvSpPr>
            <a:spLocks noChangeShapeType="1"/>
          </p:cNvSpPr>
          <p:nvPr/>
        </p:nvSpPr>
        <p:spPr bwMode="auto">
          <a:xfrm flipH="1">
            <a:off x="8534400" y="5029200"/>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4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A9B16E6-E453-44F5-A2C2-22D063986805}" type="slidenum">
              <a:rPr lang="es-ES" altLang="es-MX" sz="1400" smtClean="0">
                <a:solidFill>
                  <a:schemeClr val="bg2"/>
                </a:solidFill>
                <a:latin typeface="Arial" charset="0"/>
              </a:rPr>
              <a:pPr/>
              <a:t>74</a:t>
            </a:fld>
            <a:endParaRPr lang="es-ES" altLang="es-MX" sz="1400" smtClean="0">
              <a:solidFill>
                <a:schemeClr val="bg2"/>
              </a:solidFill>
              <a:latin typeface="Arial" charset="0"/>
            </a:endParaRPr>
          </a:p>
        </p:txBody>
      </p:sp>
      <p:sp>
        <p:nvSpPr>
          <p:cNvPr id="79875" name="Rectangle 2"/>
          <p:cNvSpPr>
            <a:spLocks noGrp="1" noChangeArrowheads="1"/>
          </p:cNvSpPr>
          <p:nvPr>
            <p:ph type="title"/>
          </p:nvPr>
        </p:nvSpPr>
        <p:spPr/>
        <p:txBody>
          <a:bodyPr/>
          <a:lstStyle/>
          <a:p>
            <a:pPr eaLnBrk="1" hangingPunct="1"/>
            <a:r>
              <a:rPr lang="es-ES" altLang="es-MX" smtClean="0"/>
              <a:t>Modelo OSI</a:t>
            </a:r>
          </a:p>
        </p:txBody>
      </p:sp>
      <p:sp>
        <p:nvSpPr>
          <p:cNvPr id="79876" name="Rectangle 3"/>
          <p:cNvSpPr>
            <a:spLocks noChangeArrowheads="1"/>
          </p:cNvSpPr>
          <p:nvPr/>
        </p:nvSpPr>
        <p:spPr bwMode="auto">
          <a:xfrm>
            <a:off x="2266950" y="3216275"/>
            <a:ext cx="2438400" cy="1066800"/>
          </a:xfrm>
          <a:prstGeom prst="rect">
            <a:avLst/>
          </a:prstGeom>
          <a:solidFill>
            <a:srgbClr val="FFFF00"/>
          </a:solidFill>
          <a:ln w="12700">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800"/>
              <a:t>Capa N</a:t>
            </a:r>
            <a:endParaRPr lang="es-ES" altLang="es-MX" sz="2800"/>
          </a:p>
        </p:txBody>
      </p:sp>
      <p:sp>
        <p:nvSpPr>
          <p:cNvPr id="79877" name="Line 4"/>
          <p:cNvSpPr>
            <a:spLocks noChangeShapeType="1"/>
          </p:cNvSpPr>
          <p:nvPr/>
        </p:nvSpPr>
        <p:spPr bwMode="auto">
          <a:xfrm>
            <a:off x="3486150" y="4054475"/>
            <a:ext cx="0" cy="11430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9878" name="Line 5"/>
          <p:cNvSpPr>
            <a:spLocks noChangeShapeType="1"/>
          </p:cNvSpPr>
          <p:nvPr/>
        </p:nvSpPr>
        <p:spPr bwMode="auto">
          <a:xfrm>
            <a:off x="3486150" y="2225675"/>
            <a:ext cx="0" cy="11430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9879" name="Line 6"/>
          <p:cNvSpPr>
            <a:spLocks noChangeShapeType="1"/>
          </p:cNvSpPr>
          <p:nvPr/>
        </p:nvSpPr>
        <p:spPr bwMode="auto">
          <a:xfrm>
            <a:off x="4476750" y="3825875"/>
            <a:ext cx="1143000"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9880" name="Text Box 7"/>
          <p:cNvSpPr txBox="1">
            <a:spLocks noChangeArrowheads="1"/>
          </p:cNvSpPr>
          <p:nvPr/>
        </p:nvSpPr>
        <p:spPr bwMode="auto">
          <a:xfrm>
            <a:off x="1624013" y="5426075"/>
            <a:ext cx="37242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t>Servicios utilizados de la capa N-1</a:t>
            </a:r>
            <a:endParaRPr lang="es-ES" altLang="es-MX" sz="2000"/>
          </a:p>
        </p:txBody>
      </p:sp>
      <p:sp>
        <p:nvSpPr>
          <p:cNvPr id="79881" name="Text Box 8"/>
          <p:cNvSpPr txBox="1">
            <a:spLocks noChangeArrowheads="1"/>
          </p:cNvSpPr>
          <p:nvPr/>
        </p:nvSpPr>
        <p:spPr bwMode="auto">
          <a:xfrm>
            <a:off x="1676400" y="1676400"/>
            <a:ext cx="36147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t>Servicios ofrecidos a la capa N+1</a:t>
            </a:r>
            <a:endParaRPr lang="es-ES" altLang="es-MX" sz="2000"/>
          </a:p>
        </p:txBody>
      </p:sp>
      <p:sp>
        <p:nvSpPr>
          <p:cNvPr id="79882" name="Text Box 9"/>
          <p:cNvSpPr txBox="1">
            <a:spLocks noChangeArrowheads="1"/>
          </p:cNvSpPr>
          <p:nvPr/>
        </p:nvSpPr>
        <p:spPr bwMode="auto">
          <a:xfrm>
            <a:off x="5816600" y="3276600"/>
            <a:ext cx="3162300" cy="1019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t>Comunicación con la entidad</a:t>
            </a:r>
          </a:p>
          <a:p>
            <a:pPr algn="ctr"/>
            <a:r>
              <a:rPr lang="es-ES_tradnl" altLang="es-MX" sz="2000"/>
              <a:t>homóloga mediante el </a:t>
            </a:r>
          </a:p>
          <a:p>
            <a:pPr algn="ctr"/>
            <a:r>
              <a:rPr lang="es-ES_tradnl" altLang="es-MX" sz="2000"/>
              <a:t>protocolo de la capa N</a:t>
            </a:r>
            <a:endParaRPr lang="es-ES" altLang="es-MX" sz="2000"/>
          </a:p>
        </p:txBody>
      </p:sp>
      <p:sp>
        <p:nvSpPr>
          <p:cNvPr id="79883" name="Line 10"/>
          <p:cNvSpPr>
            <a:spLocks noChangeShapeType="1"/>
          </p:cNvSpPr>
          <p:nvPr/>
        </p:nvSpPr>
        <p:spPr bwMode="auto">
          <a:xfrm flipH="1" flipV="1">
            <a:off x="5238750" y="3978275"/>
            <a:ext cx="6858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9884" name="Text Box 11"/>
          <p:cNvSpPr txBox="1">
            <a:spLocks noChangeArrowheads="1"/>
          </p:cNvSpPr>
          <p:nvPr/>
        </p:nvSpPr>
        <p:spPr bwMode="auto">
          <a:xfrm>
            <a:off x="5886450" y="4968875"/>
            <a:ext cx="217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a:t>Comunicación virtual</a:t>
            </a:r>
          </a:p>
          <a:p>
            <a:pPr algn="ctr"/>
            <a:r>
              <a:rPr lang="es-ES_tradnl" altLang="es-MX" sz="1800"/>
              <a:t>(salvo si N=1)</a:t>
            </a:r>
            <a:endParaRPr lang="es-ES" altLang="es-MX" sz="1800"/>
          </a:p>
        </p:txBody>
      </p:sp>
      <p:sp>
        <p:nvSpPr>
          <p:cNvPr id="79885" name="Line 12"/>
          <p:cNvSpPr>
            <a:spLocks noChangeShapeType="1"/>
          </p:cNvSpPr>
          <p:nvPr/>
        </p:nvSpPr>
        <p:spPr bwMode="auto">
          <a:xfrm flipV="1">
            <a:off x="1123950" y="2454275"/>
            <a:ext cx="220980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79886" name="Text Box 13"/>
          <p:cNvSpPr txBox="1">
            <a:spLocks noChangeArrowheads="1"/>
          </p:cNvSpPr>
          <p:nvPr/>
        </p:nvSpPr>
        <p:spPr bwMode="auto">
          <a:xfrm>
            <a:off x="438150" y="3444875"/>
            <a:ext cx="1517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a:t>Comunicación</a:t>
            </a:r>
          </a:p>
          <a:p>
            <a:pPr algn="ctr"/>
            <a:r>
              <a:rPr lang="es-ES_tradnl" altLang="es-MX" sz="1800"/>
              <a:t>real</a:t>
            </a:r>
            <a:endParaRPr lang="es-ES" altLang="es-MX" sz="1800"/>
          </a:p>
        </p:txBody>
      </p:sp>
      <p:sp>
        <p:nvSpPr>
          <p:cNvPr id="79887" name="Line 14"/>
          <p:cNvSpPr>
            <a:spLocks noChangeShapeType="1"/>
          </p:cNvSpPr>
          <p:nvPr/>
        </p:nvSpPr>
        <p:spPr bwMode="auto">
          <a:xfrm>
            <a:off x="1200150" y="4206875"/>
            <a:ext cx="20574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B7DCABA-D315-46C1-86FB-A65802F7C887}" type="slidenum">
              <a:rPr lang="es-ES" altLang="es-MX" sz="1400" smtClean="0">
                <a:solidFill>
                  <a:schemeClr val="bg2"/>
                </a:solidFill>
                <a:latin typeface="Arial" charset="0"/>
              </a:rPr>
              <a:pPr/>
              <a:t>75</a:t>
            </a:fld>
            <a:endParaRPr lang="es-ES" altLang="es-MX" sz="1400" smtClean="0">
              <a:solidFill>
                <a:schemeClr val="bg2"/>
              </a:solidFill>
              <a:latin typeface="Arial" charset="0"/>
            </a:endParaRPr>
          </a:p>
        </p:txBody>
      </p:sp>
      <p:sp>
        <p:nvSpPr>
          <p:cNvPr id="80899" name="Rectangle 2"/>
          <p:cNvSpPr>
            <a:spLocks noGrp="1" noChangeArrowheads="1"/>
          </p:cNvSpPr>
          <p:nvPr>
            <p:ph type="title"/>
          </p:nvPr>
        </p:nvSpPr>
        <p:spPr/>
        <p:txBody>
          <a:bodyPr/>
          <a:lstStyle/>
          <a:p>
            <a:pPr eaLnBrk="1" hangingPunct="1"/>
            <a:r>
              <a:rPr lang="es-ES" altLang="es-MX" smtClean="0"/>
              <a:t>Modelo OSI</a:t>
            </a:r>
          </a:p>
        </p:txBody>
      </p:sp>
      <p:sp>
        <p:nvSpPr>
          <p:cNvPr id="80900"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Comunicación homologada mediante el modelo de capas</a:t>
            </a:r>
          </a:p>
          <a:p>
            <a:pPr lvl="2" eaLnBrk="1" hangingPunct="1"/>
            <a:r>
              <a:rPr lang="es-ES_tradnl" altLang="es-MX" smtClean="0"/>
              <a:t>Supongamos ahora que Moscú y Valencia no disponen de comunicación directa vía telégrafo, pero que la comunicación se realiza de forma indirecta por la ruta:</a:t>
            </a:r>
          </a:p>
          <a:p>
            <a:pPr lvl="3" eaLnBrk="1" hangingPunct="1"/>
            <a:r>
              <a:rPr lang="es-ES_tradnl" altLang="es-MX" smtClean="0"/>
              <a:t>Moscú – Copenague: telégrafo por cable</a:t>
            </a:r>
          </a:p>
          <a:p>
            <a:pPr lvl="3" eaLnBrk="1" hangingPunct="1"/>
            <a:r>
              <a:rPr lang="es-ES_tradnl" altLang="es-MX" smtClean="0"/>
              <a:t>Copenague – París: radiotelégrafo</a:t>
            </a:r>
          </a:p>
          <a:p>
            <a:pPr lvl="3" eaLnBrk="1" hangingPunct="1"/>
            <a:r>
              <a:rPr lang="es-ES_tradnl" altLang="es-MX" smtClean="0"/>
              <a:t>París – Valencia: telégrafo por cable</a:t>
            </a:r>
            <a:endParaRPr lang="es-ES" altLang="es-MX"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3BE8C65-B2EE-4BEF-A9F6-10D9048AF4E4}" type="slidenum">
              <a:rPr lang="es-ES" altLang="es-MX" sz="1400" smtClean="0">
                <a:solidFill>
                  <a:schemeClr val="bg2"/>
                </a:solidFill>
                <a:latin typeface="Arial" charset="0"/>
              </a:rPr>
              <a:pPr/>
              <a:t>76</a:t>
            </a:fld>
            <a:endParaRPr lang="es-ES" altLang="es-MX" sz="1400" smtClean="0">
              <a:solidFill>
                <a:schemeClr val="bg2"/>
              </a:solidFill>
              <a:latin typeface="Arial" charset="0"/>
            </a:endParaRPr>
          </a:p>
        </p:txBody>
      </p:sp>
      <p:graphicFrame>
        <p:nvGraphicFramePr>
          <p:cNvPr id="81923" name="Object 2"/>
          <p:cNvGraphicFramePr>
            <a:graphicFrameLocks noChangeAspect="1"/>
          </p:cNvGraphicFramePr>
          <p:nvPr/>
        </p:nvGraphicFramePr>
        <p:xfrm>
          <a:off x="-838200" y="-8915400"/>
          <a:ext cx="12846050" cy="15011400"/>
        </p:xfrm>
        <a:graphic>
          <a:graphicData uri="http://schemas.openxmlformats.org/presentationml/2006/ole">
            <mc:AlternateContent xmlns:mc="http://schemas.openxmlformats.org/markup-compatibility/2006">
              <mc:Choice xmlns:v="urn:schemas-microsoft-com:vml" Requires="v">
                <p:oleObj spid="_x0000_s81946" name="VISIO" r:id="rId3" imgW="2058924" imgH="2406396" progId="">
                  <p:embed/>
                </p:oleObj>
              </mc:Choice>
              <mc:Fallback>
                <p:oleObj name="VISIO" r:id="rId3" imgW="2058924" imgH="2406396"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915400"/>
                        <a:ext cx="12846050" cy="150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4" name="Line 3"/>
          <p:cNvSpPr>
            <a:spLocks noChangeShapeType="1"/>
          </p:cNvSpPr>
          <p:nvPr/>
        </p:nvSpPr>
        <p:spPr bwMode="auto">
          <a:xfrm flipH="1">
            <a:off x="4156075" y="1295400"/>
            <a:ext cx="3352800" cy="152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1925" name="Line 4"/>
          <p:cNvSpPr>
            <a:spLocks noChangeShapeType="1"/>
          </p:cNvSpPr>
          <p:nvPr/>
        </p:nvSpPr>
        <p:spPr bwMode="auto">
          <a:xfrm flipH="1">
            <a:off x="2860675" y="1447800"/>
            <a:ext cx="1295400" cy="14478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MX"/>
          </a:p>
        </p:txBody>
      </p:sp>
      <p:sp>
        <p:nvSpPr>
          <p:cNvPr id="81926" name="Line 5"/>
          <p:cNvSpPr>
            <a:spLocks noChangeShapeType="1"/>
          </p:cNvSpPr>
          <p:nvPr/>
        </p:nvSpPr>
        <p:spPr bwMode="auto">
          <a:xfrm flipH="1">
            <a:off x="2460625" y="2895600"/>
            <a:ext cx="400050" cy="180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6086" name="AutoShape 6"/>
          <p:cNvSpPr>
            <a:spLocks noChangeArrowheads="1"/>
          </p:cNvSpPr>
          <p:nvPr/>
        </p:nvSpPr>
        <p:spPr bwMode="auto">
          <a:xfrm>
            <a:off x="7432675" y="1219200"/>
            <a:ext cx="152400" cy="152400"/>
          </a:xfrm>
          <a:prstGeom prst="star5">
            <a:avLst/>
          </a:prstGeom>
          <a:solidFill>
            <a:schemeClr val="accent1"/>
          </a:solidFill>
          <a:ln w="12700">
            <a:solidFill>
              <a:schemeClr val="tx1"/>
            </a:solidFill>
            <a:miter lim="800000"/>
            <a:headEnd/>
            <a:tailEnd/>
          </a:ln>
          <a:effectLst/>
        </p:spPr>
        <p:txBody>
          <a:bodyPr wrap="none" anchor="ctr"/>
          <a:lstStyle/>
          <a:p>
            <a:pPr>
              <a:defRPr/>
            </a:pPr>
            <a:endParaRPr lang="es-MX"/>
          </a:p>
        </p:txBody>
      </p:sp>
      <p:sp>
        <p:nvSpPr>
          <p:cNvPr id="46087" name="AutoShape 7"/>
          <p:cNvSpPr>
            <a:spLocks noChangeArrowheads="1"/>
          </p:cNvSpPr>
          <p:nvPr/>
        </p:nvSpPr>
        <p:spPr bwMode="auto">
          <a:xfrm>
            <a:off x="4079875" y="1371600"/>
            <a:ext cx="152400" cy="152400"/>
          </a:xfrm>
          <a:prstGeom prst="star5">
            <a:avLst/>
          </a:prstGeom>
          <a:solidFill>
            <a:schemeClr val="accent1"/>
          </a:solidFill>
          <a:ln w="12700">
            <a:solidFill>
              <a:schemeClr val="tx1"/>
            </a:solidFill>
            <a:miter lim="800000"/>
            <a:headEnd/>
            <a:tailEnd/>
          </a:ln>
          <a:effectLst/>
        </p:spPr>
        <p:txBody>
          <a:bodyPr wrap="none" anchor="ctr"/>
          <a:lstStyle/>
          <a:p>
            <a:pPr>
              <a:defRPr/>
            </a:pPr>
            <a:endParaRPr lang="es-MX"/>
          </a:p>
        </p:txBody>
      </p:sp>
      <p:sp>
        <p:nvSpPr>
          <p:cNvPr id="46088" name="AutoShape 8"/>
          <p:cNvSpPr>
            <a:spLocks noChangeArrowheads="1"/>
          </p:cNvSpPr>
          <p:nvPr/>
        </p:nvSpPr>
        <p:spPr bwMode="auto">
          <a:xfrm>
            <a:off x="2784475" y="2819400"/>
            <a:ext cx="152400" cy="152400"/>
          </a:xfrm>
          <a:prstGeom prst="star5">
            <a:avLst/>
          </a:prstGeom>
          <a:solidFill>
            <a:schemeClr val="accent1"/>
          </a:solidFill>
          <a:ln w="12700">
            <a:solidFill>
              <a:schemeClr val="tx1"/>
            </a:solidFill>
            <a:miter lim="800000"/>
            <a:headEnd/>
            <a:tailEnd/>
          </a:ln>
          <a:effectLst/>
        </p:spPr>
        <p:txBody>
          <a:bodyPr wrap="none" anchor="ctr"/>
          <a:lstStyle/>
          <a:p>
            <a:pPr>
              <a:defRPr/>
            </a:pPr>
            <a:endParaRPr lang="es-MX"/>
          </a:p>
        </p:txBody>
      </p:sp>
      <p:sp>
        <p:nvSpPr>
          <p:cNvPr id="46089" name="AutoShape 9"/>
          <p:cNvSpPr>
            <a:spLocks noChangeArrowheads="1"/>
          </p:cNvSpPr>
          <p:nvPr/>
        </p:nvSpPr>
        <p:spPr bwMode="auto">
          <a:xfrm>
            <a:off x="2384425" y="4629150"/>
            <a:ext cx="152400" cy="152400"/>
          </a:xfrm>
          <a:prstGeom prst="star5">
            <a:avLst/>
          </a:prstGeom>
          <a:solidFill>
            <a:schemeClr val="accent1"/>
          </a:solidFill>
          <a:ln w="12700">
            <a:solidFill>
              <a:schemeClr val="tx1"/>
            </a:solidFill>
            <a:miter lim="800000"/>
            <a:headEnd/>
            <a:tailEnd/>
          </a:ln>
          <a:effectLst/>
        </p:spPr>
        <p:txBody>
          <a:bodyPr wrap="none" anchor="ctr"/>
          <a:lstStyle/>
          <a:p>
            <a:pPr>
              <a:defRPr/>
            </a:pPr>
            <a:endParaRPr lang="es-MX"/>
          </a:p>
        </p:txBody>
      </p:sp>
      <p:sp>
        <p:nvSpPr>
          <p:cNvPr id="81931" name="Text Box 10"/>
          <p:cNvSpPr txBox="1">
            <a:spLocks noChangeArrowheads="1"/>
          </p:cNvSpPr>
          <p:nvPr/>
        </p:nvSpPr>
        <p:spPr bwMode="auto">
          <a:xfrm>
            <a:off x="3375025" y="5500688"/>
            <a:ext cx="215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a:latin typeface="Arial" charset="0"/>
              </a:rPr>
              <a:t>Telégrafo por cable</a:t>
            </a:r>
            <a:endParaRPr lang="es-ES" altLang="es-MX" sz="1800">
              <a:latin typeface="Arial" charset="0"/>
            </a:endParaRPr>
          </a:p>
        </p:txBody>
      </p:sp>
      <p:sp>
        <p:nvSpPr>
          <p:cNvPr id="81932" name="Line 11"/>
          <p:cNvSpPr>
            <a:spLocks noChangeShapeType="1"/>
          </p:cNvSpPr>
          <p:nvPr/>
        </p:nvSpPr>
        <p:spPr bwMode="auto">
          <a:xfrm>
            <a:off x="2479675" y="5653088"/>
            <a:ext cx="76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1933" name="Text Box 12"/>
          <p:cNvSpPr txBox="1">
            <a:spLocks noChangeArrowheads="1"/>
          </p:cNvSpPr>
          <p:nvPr/>
        </p:nvSpPr>
        <p:spPr bwMode="auto">
          <a:xfrm>
            <a:off x="3394075" y="5029200"/>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800">
                <a:latin typeface="Arial" charset="0"/>
              </a:rPr>
              <a:t>Radiotelégrafo</a:t>
            </a:r>
            <a:endParaRPr lang="es-ES" altLang="es-MX" sz="1800">
              <a:latin typeface="Arial" charset="0"/>
            </a:endParaRPr>
          </a:p>
        </p:txBody>
      </p:sp>
      <p:sp>
        <p:nvSpPr>
          <p:cNvPr id="81934" name="Line 13"/>
          <p:cNvSpPr>
            <a:spLocks noChangeShapeType="1"/>
          </p:cNvSpPr>
          <p:nvPr/>
        </p:nvSpPr>
        <p:spPr bwMode="auto">
          <a:xfrm>
            <a:off x="2479675" y="5257800"/>
            <a:ext cx="7620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MX"/>
          </a:p>
        </p:txBody>
      </p:sp>
      <p:sp>
        <p:nvSpPr>
          <p:cNvPr id="81935" name="Text Box 14"/>
          <p:cNvSpPr txBox="1">
            <a:spLocks noChangeArrowheads="1"/>
          </p:cNvSpPr>
          <p:nvPr/>
        </p:nvSpPr>
        <p:spPr bwMode="auto">
          <a:xfrm>
            <a:off x="2479675" y="4479925"/>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600" b="1">
                <a:latin typeface="Arial" charset="0"/>
              </a:rPr>
              <a:t>Valencia</a:t>
            </a:r>
            <a:endParaRPr lang="es-ES" altLang="es-MX" sz="1600" b="1">
              <a:latin typeface="Arial" charset="0"/>
            </a:endParaRPr>
          </a:p>
        </p:txBody>
      </p:sp>
      <p:sp>
        <p:nvSpPr>
          <p:cNvPr id="81936" name="Text Box 15"/>
          <p:cNvSpPr txBox="1">
            <a:spLocks noChangeArrowheads="1"/>
          </p:cNvSpPr>
          <p:nvPr/>
        </p:nvSpPr>
        <p:spPr bwMode="auto">
          <a:xfrm>
            <a:off x="2936875" y="2711450"/>
            <a:ext cx="68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600" b="1">
                <a:latin typeface="Arial" charset="0"/>
              </a:rPr>
              <a:t>París</a:t>
            </a:r>
            <a:endParaRPr lang="es-ES" altLang="es-MX" sz="1600" b="1">
              <a:latin typeface="Arial" charset="0"/>
            </a:endParaRPr>
          </a:p>
        </p:txBody>
      </p:sp>
      <p:sp>
        <p:nvSpPr>
          <p:cNvPr id="81937" name="Text Box 16"/>
          <p:cNvSpPr txBox="1">
            <a:spLocks noChangeArrowheads="1"/>
          </p:cNvSpPr>
          <p:nvPr/>
        </p:nvSpPr>
        <p:spPr bwMode="auto">
          <a:xfrm>
            <a:off x="4116388" y="1371600"/>
            <a:ext cx="1411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600" b="1">
                <a:latin typeface="Arial" charset="0"/>
              </a:rPr>
              <a:t>Copenhague</a:t>
            </a:r>
            <a:endParaRPr lang="es-ES" altLang="es-MX" sz="1600" b="1">
              <a:latin typeface="Arial" charset="0"/>
            </a:endParaRPr>
          </a:p>
        </p:txBody>
      </p:sp>
      <p:sp>
        <p:nvSpPr>
          <p:cNvPr id="81938" name="Text Box 17"/>
          <p:cNvSpPr txBox="1">
            <a:spLocks noChangeArrowheads="1"/>
          </p:cNvSpPr>
          <p:nvPr/>
        </p:nvSpPr>
        <p:spPr bwMode="auto">
          <a:xfrm>
            <a:off x="7585075" y="1066800"/>
            <a:ext cx="827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600" b="1">
                <a:latin typeface="Arial" charset="0"/>
              </a:rPr>
              <a:t>Moscú</a:t>
            </a:r>
            <a:endParaRPr lang="es-ES" altLang="es-MX" sz="1600" b="1">
              <a:latin typeface="Arial"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4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F3C3DF4-0166-4F3E-A494-89FD86BA5EEE}" type="slidenum">
              <a:rPr lang="es-ES" altLang="es-MX" sz="1400" smtClean="0">
                <a:solidFill>
                  <a:schemeClr val="bg2"/>
                </a:solidFill>
                <a:latin typeface="Arial" charset="0"/>
              </a:rPr>
              <a:pPr/>
              <a:t>77</a:t>
            </a:fld>
            <a:endParaRPr lang="es-ES" altLang="es-MX" sz="1400" smtClean="0">
              <a:solidFill>
                <a:schemeClr val="bg2"/>
              </a:solidFill>
              <a:latin typeface="Arial" charset="0"/>
            </a:endParaRPr>
          </a:p>
        </p:txBody>
      </p:sp>
      <p:sp>
        <p:nvSpPr>
          <p:cNvPr id="82947" name="Rectangle 2"/>
          <p:cNvSpPr>
            <a:spLocks noGrp="1" noChangeArrowheads="1"/>
          </p:cNvSpPr>
          <p:nvPr>
            <p:ph type="title"/>
          </p:nvPr>
        </p:nvSpPr>
        <p:spPr/>
        <p:txBody>
          <a:bodyPr/>
          <a:lstStyle/>
          <a:p>
            <a:pPr eaLnBrk="1" hangingPunct="1"/>
            <a:r>
              <a:rPr lang="es-ES" altLang="es-MX" smtClean="0"/>
              <a:t>Modelo OSI</a:t>
            </a:r>
          </a:p>
        </p:txBody>
      </p:sp>
      <p:sp>
        <p:nvSpPr>
          <p:cNvPr id="82948" name="Text Box 3"/>
          <p:cNvSpPr txBox="1">
            <a:spLocks noChangeArrowheads="1"/>
          </p:cNvSpPr>
          <p:nvPr/>
        </p:nvSpPr>
        <p:spPr bwMode="auto">
          <a:xfrm>
            <a:off x="322263" y="3986213"/>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Telegrafista</a:t>
            </a:r>
            <a:endParaRPr lang="es-ES" altLang="es-MX" sz="1600">
              <a:latin typeface="Arial" charset="0"/>
            </a:endParaRPr>
          </a:p>
        </p:txBody>
      </p:sp>
      <p:sp>
        <p:nvSpPr>
          <p:cNvPr id="82949" name="Text Box 4"/>
          <p:cNvSpPr txBox="1">
            <a:spLocks noChangeArrowheads="1"/>
          </p:cNvSpPr>
          <p:nvPr/>
        </p:nvSpPr>
        <p:spPr bwMode="auto">
          <a:xfrm>
            <a:off x="322263" y="4976813"/>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Telégrafo</a:t>
            </a:r>
            <a:endParaRPr lang="es-ES" altLang="es-MX" sz="1600">
              <a:latin typeface="Arial" charset="0"/>
            </a:endParaRPr>
          </a:p>
        </p:txBody>
      </p:sp>
      <p:sp>
        <p:nvSpPr>
          <p:cNvPr id="82950" name="Text Box 5"/>
          <p:cNvSpPr txBox="1">
            <a:spLocks noChangeArrowheads="1"/>
          </p:cNvSpPr>
          <p:nvPr/>
        </p:nvSpPr>
        <p:spPr bwMode="auto">
          <a:xfrm>
            <a:off x="322263" y="2995613"/>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Traductor</a:t>
            </a:r>
            <a:endParaRPr lang="es-ES" altLang="es-MX" sz="1600">
              <a:latin typeface="Arial" charset="0"/>
            </a:endParaRPr>
          </a:p>
        </p:txBody>
      </p:sp>
      <p:sp>
        <p:nvSpPr>
          <p:cNvPr id="82951" name="Text Box 6"/>
          <p:cNvSpPr txBox="1">
            <a:spLocks noChangeArrowheads="1"/>
          </p:cNvSpPr>
          <p:nvPr/>
        </p:nvSpPr>
        <p:spPr bwMode="auto">
          <a:xfrm>
            <a:off x="322263" y="2033588"/>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Artista</a:t>
            </a:r>
            <a:endParaRPr lang="es-ES" altLang="es-MX" sz="1600">
              <a:latin typeface="Arial" charset="0"/>
            </a:endParaRPr>
          </a:p>
        </p:txBody>
      </p:sp>
      <p:sp>
        <p:nvSpPr>
          <p:cNvPr id="82952" name="Text Box 7"/>
          <p:cNvSpPr txBox="1">
            <a:spLocks noChangeArrowheads="1"/>
          </p:cNvSpPr>
          <p:nvPr/>
        </p:nvSpPr>
        <p:spPr bwMode="auto">
          <a:xfrm>
            <a:off x="7593013" y="3986213"/>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Telegrafista</a:t>
            </a:r>
            <a:endParaRPr lang="es-ES" altLang="es-MX" sz="1600">
              <a:latin typeface="Arial" charset="0"/>
            </a:endParaRPr>
          </a:p>
        </p:txBody>
      </p:sp>
      <p:sp>
        <p:nvSpPr>
          <p:cNvPr id="82953" name="Text Box 8"/>
          <p:cNvSpPr txBox="1">
            <a:spLocks noChangeArrowheads="1"/>
          </p:cNvSpPr>
          <p:nvPr/>
        </p:nvSpPr>
        <p:spPr bwMode="auto">
          <a:xfrm>
            <a:off x="7593013" y="4976813"/>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Telégrafo</a:t>
            </a:r>
            <a:endParaRPr lang="es-ES" altLang="es-MX" sz="1600">
              <a:latin typeface="Arial" charset="0"/>
            </a:endParaRPr>
          </a:p>
        </p:txBody>
      </p:sp>
      <p:sp>
        <p:nvSpPr>
          <p:cNvPr id="82954" name="Text Box 9"/>
          <p:cNvSpPr txBox="1">
            <a:spLocks noChangeArrowheads="1"/>
          </p:cNvSpPr>
          <p:nvPr/>
        </p:nvSpPr>
        <p:spPr bwMode="auto">
          <a:xfrm>
            <a:off x="7593013" y="2995613"/>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Traductor</a:t>
            </a:r>
            <a:endParaRPr lang="es-ES" altLang="es-MX" sz="1600">
              <a:latin typeface="Arial" charset="0"/>
            </a:endParaRPr>
          </a:p>
        </p:txBody>
      </p:sp>
      <p:sp>
        <p:nvSpPr>
          <p:cNvPr id="82955" name="Text Box 10"/>
          <p:cNvSpPr txBox="1">
            <a:spLocks noChangeArrowheads="1"/>
          </p:cNvSpPr>
          <p:nvPr/>
        </p:nvSpPr>
        <p:spPr bwMode="auto">
          <a:xfrm>
            <a:off x="7593013" y="2033588"/>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Artista</a:t>
            </a:r>
            <a:endParaRPr lang="es-ES" altLang="es-MX" sz="1600">
              <a:latin typeface="Arial" charset="0"/>
            </a:endParaRPr>
          </a:p>
        </p:txBody>
      </p:sp>
      <p:sp>
        <p:nvSpPr>
          <p:cNvPr id="82956" name="Text Box 11"/>
          <p:cNvSpPr txBox="1">
            <a:spLocks noChangeArrowheads="1"/>
          </p:cNvSpPr>
          <p:nvPr/>
        </p:nvSpPr>
        <p:spPr bwMode="auto">
          <a:xfrm>
            <a:off x="474663" y="5691188"/>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Moscú</a:t>
            </a:r>
            <a:endParaRPr lang="es-ES" altLang="es-MX" sz="2000">
              <a:latin typeface="Arial" charset="0"/>
            </a:endParaRPr>
          </a:p>
        </p:txBody>
      </p:sp>
      <p:sp>
        <p:nvSpPr>
          <p:cNvPr id="82957" name="Text Box 12"/>
          <p:cNvSpPr txBox="1">
            <a:spLocks noChangeArrowheads="1"/>
          </p:cNvSpPr>
          <p:nvPr/>
        </p:nvSpPr>
        <p:spPr bwMode="auto">
          <a:xfrm>
            <a:off x="7696200" y="5675313"/>
            <a:ext cx="1160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Valencia</a:t>
            </a:r>
            <a:endParaRPr lang="es-ES" altLang="es-MX" sz="2000">
              <a:latin typeface="Arial" charset="0"/>
            </a:endParaRPr>
          </a:p>
        </p:txBody>
      </p:sp>
      <p:sp>
        <p:nvSpPr>
          <p:cNvPr id="82958" name="Line 13"/>
          <p:cNvSpPr>
            <a:spLocks noChangeShapeType="1"/>
          </p:cNvSpPr>
          <p:nvPr/>
        </p:nvSpPr>
        <p:spPr bwMode="auto">
          <a:xfrm>
            <a:off x="1693863" y="2185988"/>
            <a:ext cx="5791200" cy="0"/>
          </a:xfrm>
          <a:prstGeom prst="line">
            <a:avLst/>
          </a:prstGeom>
          <a:noFill/>
          <a:ln w="12700">
            <a:solidFill>
              <a:schemeClr val="tx1"/>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59" name="Line 14"/>
          <p:cNvSpPr>
            <a:spLocks noChangeShapeType="1"/>
          </p:cNvSpPr>
          <p:nvPr/>
        </p:nvSpPr>
        <p:spPr bwMode="auto">
          <a:xfrm>
            <a:off x="4132263" y="4167188"/>
            <a:ext cx="838200" cy="0"/>
          </a:xfrm>
          <a:prstGeom prst="line">
            <a:avLst/>
          </a:prstGeom>
          <a:noFill/>
          <a:ln w="12700">
            <a:solidFill>
              <a:schemeClr val="tx1"/>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60" name="Line 15"/>
          <p:cNvSpPr>
            <a:spLocks noChangeShapeType="1"/>
          </p:cNvSpPr>
          <p:nvPr/>
        </p:nvSpPr>
        <p:spPr bwMode="auto">
          <a:xfrm>
            <a:off x="4132263" y="5157788"/>
            <a:ext cx="838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61" name="Line 16"/>
          <p:cNvSpPr>
            <a:spLocks noChangeShapeType="1"/>
          </p:cNvSpPr>
          <p:nvPr/>
        </p:nvSpPr>
        <p:spPr bwMode="auto">
          <a:xfrm>
            <a:off x="1693863" y="3176588"/>
            <a:ext cx="5791200" cy="0"/>
          </a:xfrm>
          <a:prstGeom prst="line">
            <a:avLst/>
          </a:prstGeom>
          <a:noFill/>
          <a:ln w="12700">
            <a:solidFill>
              <a:schemeClr val="tx1"/>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62" name="Line 17"/>
          <p:cNvSpPr>
            <a:spLocks noChangeShapeType="1"/>
          </p:cNvSpPr>
          <p:nvPr/>
        </p:nvSpPr>
        <p:spPr bwMode="auto">
          <a:xfrm>
            <a:off x="931863" y="2490788"/>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63" name="Line 18"/>
          <p:cNvSpPr>
            <a:spLocks noChangeShapeType="1"/>
          </p:cNvSpPr>
          <p:nvPr/>
        </p:nvSpPr>
        <p:spPr bwMode="auto">
          <a:xfrm>
            <a:off x="931863" y="4471988"/>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64" name="Line 19"/>
          <p:cNvSpPr>
            <a:spLocks noChangeShapeType="1"/>
          </p:cNvSpPr>
          <p:nvPr/>
        </p:nvSpPr>
        <p:spPr bwMode="auto">
          <a:xfrm>
            <a:off x="8247063" y="4471988"/>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65" name="Line 20"/>
          <p:cNvSpPr>
            <a:spLocks noChangeShapeType="1"/>
          </p:cNvSpPr>
          <p:nvPr/>
        </p:nvSpPr>
        <p:spPr bwMode="auto">
          <a:xfrm>
            <a:off x="931863" y="3481388"/>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66" name="Line 21"/>
          <p:cNvSpPr>
            <a:spLocks noChangeShapeType="1"/>
          </p:cNvSpPr>
          <p:nvPr/>
        </p:nvSpPr>
        <p:spPr bwMode="auto">
          <a:xfrm>
            <a:off x="8247063" y="3481388"/>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67" name="Line 22"/>
          <p:cNvSpPr>
            <a:spLocks noChangeShapeType="1"/>
          </p:cNvSpPr>
          <p:nvPr/>
        </p:nvSpPr>
        <p:spPr bwMode="auto">
          <a:xfrm>
            <a:off x="8247063" y="2490788"/>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68" name="Text Box 23"/>
          <p:cNvSpPr txBox="1">
            <a:spLocks noChangeArrowheads="1"/>
          </p:cNvSpPr>
          <p:nvPr/>
        </p:nvSpPr>
        <p:spPr bwMode="auto">
          <a:xfrm>
            <a:off x="4267200" y="1752600"/>
            <a:ext cx="935038" cy="317500"/>
          </a:xfrm>
          <a:prstGeom prst="rect">
            <a:avLst/>
          </a:prstGeom>
          <a:solidFill>
            <a:schemeClr val="accent1"/>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400" b="1">
                <a:latin typeface="Arial" charset="0"/>
              </a:rPr>
              <a:t>Pintura</a:t>
            </a:r>
            <a:endParaRPr lang="es-ES" altLang="es-MX" sz="1400" b="1">
              <a:latin typeface="Arial" charset="0"/>
            </a:endParaRPr>
          </a:p>
        </p:txBody>
      </p:sp>
      <p:sp>
        <p:nvSpPr>
          <p:cNvPr id="82969" name="Text Box 24"/>
          <p:cNvSpPr txBox="1">
            <a:spLocks noChangeArrowheads="1"/>
          </p:cNvSpPr>
          <p:nvPr/>
        </p:nvSpPr>
        <p:spPr bwMode="auto">
          <a:xfrm>
            <a:off x="4305300" y="2743200"/>
            <a:ext cx="819150" cy="317500"/>
          </a:xfrm>
          <a:prstGeom prst="rect">
            <a:avLst/>
          </a:prstGeom>
          <a:solidFill>
            <a:schemeClr val="accent1"/>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400" b="1">
                <a:latin typeface="Arial" charset="0"/>
              </a:rPr>
              <a:t>Inglés</a:t>
            </a:r>
            <a:endParaRPr lang="es-ES" altLang="es-MX" sz="1400" b="1">
              <a:latin typeface="Arial" charset="0"/>
            </a:endParaRPr>
          </a:p>
        </p:txBody>
      </p:sp>
      <p:sp>
        <p:nvSpPr>
          <p:cNvPr id="82970" name="Text Box 25"/>
          <p:cNvSpPr txBox="1">
            <a:spLocks noChangeArrowheads="1"/>
          </p:cNvSpPr>
          <p:nvPr/>
        </p:nvSpPr>
        <p:spPr bwMode="auto">
          <a:xfrm>
            <a:off x="4140200" y="3733800"/>
            <a:ext cx="830263" cy="317500"/>
          </a:xfrm>
          <a:prstGeom prst="rect">
            <a:avLst/>
          </a:prstGeom>
          <a:solidFill>
            <a:schemeClr val="accent1"/>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400" b="1">
                <a:latin typeface="Arial" charset="0"/>
              </a:rPr>
              <a:t>Morse</a:t>
            </a:r>
            <a:endParaRPr lang="es-ES" altLang="es-MX" sz="1400" b="1">
              <a:latin typeface="Arial" charset="0"/>
            </a:endParaRPr>
          </a:p>
        </p:txBody>
      </p:sp>
      <p:sp>
        <p:nvSpPr>
          <p:cNvPr id="82971" name="Text Box 26"/>
          <p:cNvSpPr txBox="1">
            <a:spLocks noChangeArrowheads="1"/>
          </p:cNvSpPr>
          <p:nvPr/>
        </p:nvSpPr>
        <p:spPr bwMode="auto">
          <a:xfrm>
            <a:off x="1649413" y="4551363"/>
            <a:ext cx="1066800" cy="530225"/>
          </a:xfrm>
          <a:prstGeom prst="rect">
            <a:avLst/>
          </a:prstGeom>
          <a:solidFill>
            <a:schemeClr val="accent1"/>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400" b="1">
                <a:latin typeface="Arial" charset="0"/>
              </a:rPr>
              <a:t>Impulsos</a:t>
            </a:r>
          </a:p>
          <a:p>
            <a:pPr algn="ctr"/>
            <a:r>
              <a:rPr lang="es-ES_tradnl" altLang="es-MX" sz="1400" b="1">
                <a:latin typeface="Arial" charset="0"/>
              </a:rPr>
              <a:t>eléctricos</a:t>
            </a:r>
            <a:endParaRPr lang="es-ES" altLang="es-MX" sz="1400" b="1">
              <a:latin typeface="Arial" charset="0"/>
            </a:endParaRPr>
          </a:p>
        </p:txBody>
      </p:sp>
      <p:sp>
        <p:nvSpPr>
          <p:cNvPr id="82972" name="Text Box 27"/>
          <p:cNvSpPr txBox="1">
            <a:spLocks noChangeArrowheads="1"/>
          </p:cNvSpPr>
          <p:nvPr/>
        </p:nvSpPr>
        <p:spPr bwMode="auto">
          <a:xfrm>
            <a:off x="2760663" y="3970338"/>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Telegrafista</a:t>
            </a:r>
            <a:endParaRPr lang="es-ES" altLang="es-MX" sz="1600">
              <a:latin typeface="Arial" charset="0"/>
            </a:endParaRPr>
          </a:p>
        </p:txBody>
      </p:sp>
      <p:sp>
        <p:nvSpPr>
          <p:cNvPr id="82973" name="Text Box 28"/>
          <p:cNvSpPr txBox="1">
            <a:spLocks noChangeArrowheads="1"/>
          </p:cNvSpPr>
          <p:nvPr/>
        </p:nvSpPr>
        <p:spPr bwMode="auto">
          <a:xfrm>
            <a:off x="2760663" y="4960938"/>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Telégrafo</a:t>
            </a:r>
            <a:endParaRPr lang="es-ES" altLang="es-MX" sz="1600">
              <a:latin typeface="Arial" charset="0"/>
            </a:endParaRPr>
          </a:p>
        </p:txBody>
      </p:sp>
      <p:sp>
        <p:nvSpPr>
          <p:cNvPr id="82974" name="Text Box 29"/>
          <p:cNvSpPr txBox="1">
            <a:spLocks noChangeArrowheads="1"/>
          </p:cNvSpPr>
          <p:nvPr/>
        </p:nvSpPr>
        <p:spPr bwMode="auto">
          <a:xfrm>
            <a:off x="5078413" y="3970338"/>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Telegrafista</a:t>
            </a:r>
            <a:endParaRPr lang="es-ES" altLang="es-MX" sz="1600">
              <a:latin typeface="Arial" charset="0"/>
            </a:endParaRPr>
          </a:p>
        </p:txBody>
      </p:sp>
      <p:sp>
        <p:nvSpPr>
          <p:cNvPr id="82975" name="Text Box 30"/>
          <p:cNvSpPr txBox="1">
            <a:spLocks noChangeArrowheads="1"/>
          </p:cNvSpPr>
          <p:nvPr/>
        </p:nvSpPr>
        <p:spPr bwMode="auto">
          <a:xfrm>
            <a:off x="5078413" y="4960938"/>
            <a:ext cx="1263650"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1600">
                <a:latin typeface="Arial" charset="0"/>
              </a:rPr>
              <a:t>Telégrafo</a:t>
            </a:r>
            <a:endParaRPr lang="es-ES" altLang="es-MX" sz="1600">
              <a:latin typeface="Arial" charset="0"/>
            </a:endParaRPr>
          </a:p>
        </p:txBody>
      </p:sp>
      <p:sp>
        <p:nvSpPr>
          <p:cNvPr id="82976" name="Text Box 31"/>
          <p:cNvSpPr txBox="1">
            <a:spLocks noChangeArrowheads="1"/>
          </p:cNvSpPr>
          <p:nvPr/>
        </p:nvSpPr>
        <p:spPr bwMode="auto">
          <a:xfrm>
            <a:off x="4100513" y="4525963"/>
            <a:ext cx="914400" cy="530225"/>
          </a:xfrm>
          <a:prstGeom prst="rect">
            <a:avLst/>
          </a:prstGeom>
          <a:solidFill>
            <a:schemeClr val="accent1"/>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400" b="1">
                <a:latin typeface="Arial" charset="0"/>
              </a:rPr>
              <a:t>Ondas de radio</a:t>
            </a:r>
            <a:endParaRPr lang="es-ES" altLang="es-MX" sz="1400" b="1">
              <a:latin typeface="Arial" charset="0"/>
            </a:endParaRPr>
          </a:p>
        </p:txBody>
      </p:sp>
      <p:sp>
        <p:nvSpPr>
          <p:cNvPr id="82977" name="Text Box 32"/>
          <p:cNvSpPr txBox="1">
            <a:spLocks noChangeArrowheads="1"/>
          </p:cNvSpPr>
          <p:nvPr/>
        </p:nvSpPr>
        <p:spPr bwMode="auto">
          <a:xfrm>
            <a:off x="5295900" y="5675313"/>
            <a:ext cx="776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París</a:t>
            </a:r>
            <a:endParaRPr lang="es-ES" altLang="es-MX" sz="2000">
              <a:latin typeface="Arial" charset="0"/>
            </a:endParaRPr>
          </a:p>
        </p:txBody>
      </p:sp>
      <p:sp>
        <p:nvSpPr>
          <p:cNvPr id="82978" name="Text Box 33"/>
          <p:cNvSpPr txBox="1">
            <a:spLocks noChangeArrowheads="1"/>
          </p:cNvSpPr>
          <p:nvPr/>
        </p:nvSpPr>
        <p:spPr bwMode="auto">
          <a:xfrm>
            <a:off x="2563813" y="5691188"/>
            <a:ext cx="1639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a:latin typeface="Arial" charset="0"/>
              </a:rPr>
              <a:t>Copenhague</a:t>
            </a:r>
            <a:endParaRPr lang="es-ES" altLang="es-MX" sz="2000">
              <a:latin typeface="Arial" charset="0"/>
            </a:endParaRPr>
          </a:p>
        </p:txBody>
      </p:sp>
      <p:sp>
        <p:nvSpPr>
          <p:cNvPr id="82979" name="Line 34"/>
          <p:cNvSpPr>
            <a:spLocks noChangeShapeType="1"/>
          </p:cNvSpPr>
          <p:nvPr/>
        </p:nvSpPr>
        <p:spPr bwMode="auto">
          <a:xfrm>
            <a:off x="6418263" y="5157788"/>
            <a:ext cx="1066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80" name="Line 35"/>
          <p:cNvSpPr>
            <a:spLocks noChangeShapeType="1"/>
          </p:cNvSpPr>
          <p:nvPr/>
        </p:nvSpPr>
        <p:spPr bwMode="auto">
          <a:xfrm>
            <a:off x="1617663" y="5157788"/>
            <a:ext cx="1066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81" name="Line 36"/>
          <p:cNvSpPr>
            <a:spLocks noChangeShapeType="1"/>
          </p:cNvSpPr>
          <p:nvPr/>
        </p:nvSpPr>
        <p:spPr bwMode="auto">
          <a:xfrm>
            <a:off x="1643063" y="4167188"/>
            <a:ext cx="1066800" cy="0"/>
          </a:xfrm>
          <a:prstGeom prst="line">
            <a:avLst/>
          </a:prstGeom>
          <a:noFill/>
          <a:ln w="12700">
            <a:solidFill>
              <a:schemeClr val="tx1"/>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82" name="Line 37"/>
          <p:cNvSpPr>
            <a:spLocks noChangeShapeType="1"/>
          </p:cNvSpPr>
          <p:nvPr/>
        </p:nvSpPr>
        <p:spPr bwMode="auto">
          <a:xfrm>
            <a:off x="6400800" y="4191000"/>
            <a:ext cx="1066800" cy="0"/>
          </a:xfrm>
          <a:prstGeom prst="line">
            <a:avLst/>
          </a:prstGeom>
          <a:noFill/>
          <a:ln w="12700">
            <a:solidFill>
              <a:schemeClr val="tx1"/>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83" name="Text Box 38"/>
          <p:cNvSpPr txBox="1">
            <a:spLocks noChangeArrowheads="1"/>
          </p:cNvSpPr>
          <p:nvPr/>
        </p:nvSpPr>
        <p:spPr bwMode="auto">
          <a:xfrm>
            <a:off x="6508750" y="3748088"/>
            <a:ext cx="830263" cy="317500"/>
          </a:xfrm>
          <a:prstGeom prst="rect">
            <a:avLst/>
          </a:prstGeom>
          <a:solidFill>
            <a:schemeClr val="accent1"/>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400" b="1">
                <a:latin typeface="Arial" charset="0"/>
              </a:rPr>
              <a:t>Morse</a:t>
            </a:r>
            <a:endParaRPr lang="es-ES" altLang="es-MX" sz="1400" b="1">
              <a:latin typeface="Arial" charset="0"/>
            </a:endParaRPr>
          </a:p>
        </p:txBody>
      </p:sp>
      <p:sp>
        <p:nvSpPr>
          <p:cNvPr id="82984" name="Text Box 39"/>
          <p:cNvSpPr txBox="1">
            <a:spLocks noChangeArrowheads="1"/>
          </p:cNvSpPr>
          <p:nvPr/>
        </p:nvSpPr>
        <p:spPr bwMode="auto">
          <a:xfrm>
            <a:off x="1770063" y="3709988"/>
            <a:ext cx="830262" cy="317500"/>
          </a:xfrm>
          <a:prstGeom prst="rect">
            <a:avLst/>
          </a:prstGeom>
          <a:solidFill>
            <a:schemeClr val="accent1"/>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400" b="1">
                <a:latin typeface="Arial" charset="0"/>
              </a:rPr>
              <a:t>Morse</a:t>
            </a:r>
            <a:endParaRPr lang="es-ES" altLang="es-MX" sz="1400" b="1">
              <a:latin typeface="Arial" charset="0"/>
            </a:endParaRPr>
          </a:p>
        </p:txBody>
      </p:sp>
      <p:sp>
        <p:nvSpPr>
          <p:cNvPr id="82985" name="Text Box 40"/>
          <p:cNvSpPr txBox="1">
            <a:spLocks noChangeArrowheads="1"/>
          </p:cNvSpPr>
          <p:nvPr/>
        </p:nvSpPr>
        <p:spPr bwMode="auto">
          <a:xfrm>
            <a:off x="6418263" y="4548188"/>
            <a:ext cx="1066800" cy="530225"/>
          </a:xfrm>
          <a:prstGeom prst="rect">
            <a:avLst/>
          </a:prstGeom>
          <a:solidFill>
            <a:schemeClr val="accent1"/>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1400" b="1">
                <a:latin typeface="Arial" charset="0"/>
              </a:rPr>
              <a:t>Impulsos</a:t>
            </a:r>
          </a:p>
          <a:p>
            <a:pPr algn="ctr"/>
            <a:r>
              <a:rPr lang="es-ES_tradnl" altLang="es-MX" sz="1400" b="1">
                <a:latin typeface="Arial" charset="0"/>
              </a:rPr>
              <a:t>eléctricos</a:t>
            </a:r>
            <a:endParaRPr lang="es-ES" altLang="es-MX" sz="1400" b="1">
              <a:latin typeface="Arial" charset="0"/>
            </a:endParaRPr>
          </a:p>
        </p:txBody>
      </p:sp>
      <p:sp>
        <p:nvSpPr>
          <p:cNvPr id="82986" name="Line 41"/>
          <p:cNvSpPr>
            <a:spLocks noChangeShapeType="1"/>
          </p:cNvSpPr>
          <p:nvPr/>
        </p:nvSpPr>
        <p:spPr bwMode="auto">
          <a:xfrm>
            <a:off x="3352800" y="4419600"/>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987" name="Line 42"/>
          <p:cNvSpPr>
            <a:spLocks noChangeShapeType="1"/>
          </p:cNvSpPr>
          <p:nvPr/>
        </p:nvSpPr>
        <p:spPr bwMode="auto">
          <a:xfrm>
            <a:off x="5715000" y="4419600"/>
            <a:ext cx="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2A60F0D-069A-40B0-B7BB-19A43236750B}" type="slidenum">
              <a:rPr lang="es-ES" altLang="es-MX" sz="1400" smtClean="0">
                <a:solidFill>
                  <a:schemeClr val="bg2"/>
                </a:solidFill>
                <a:latin typeface="Arial" charset="0"/>
              </a:rPr>
              <a:pPr/>
              <a:t>78</a:t>
            </a:fld>
            <a:endParaRPr lang="es-ES" altLang="es-MX" sz="1400" smtClean="0">
              <a:solidFill>
                <a:schemeClr val="bg2"/>
              </a:solidFill>
              <a:latin typeface="Arial" charset="0"/>
            </a:endParaRPr>
          </a:p>
        </p:txBody>
      </p:sp>
      <p:sp>
        <p:nvSpPr>
          <p:cNvPr id="83971" name="Rectangle 2"/>
          <p:cNvSpPr>
            <a:spLocks noGrp="1" noChangeArrowheads="1"/>
          </p:cNvSpPr>
          <p:nvPr>
            <p:ph type="title"/>
          </p:nvPr>
        </p:nvSpPr>
        <p:spPr/>
        <p:txBody>
          <a:bodyPr/>
          <a:lstStyle/>
          <a:p>
            <a:pPr eaLnBrk="1" hangingPunct="1"/>
            <a:r>
              <a:rPr lang="es-ES" altLang="es-MX" smtClean="0"/>
              <a:t>Modelo OSI</a:t>
            </a:r>
          </a:p>
        </p:txBody>
      </p:sp>
      <p:sp>
        <p:nvSpPr>
          <p:cNvPr id="83972"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Funciones comunes a todas las capas</a:t>
            </a:r>
          </a:p>
          <a:p>
            <a:pPr lvl="1" eaLnBrk="1" hangingPunct="1"/>
            <a:endParaRPr lang="es-ES" altLang="es-MX" smtClean="0"/>
          </a:p>
          <a:p>
            <a:pPr lvl="2" eaLnBrk="1" hangingPunct="1"/>
            <a:r>
              <a:rPr lang="es-ES" altLang="es-MX" smtClean="0"/>
              <a:t>Encapsulado</a:t>
            </a:r>
          </a:p>
          <a:p>
            <a:pPr lvl="2" eaLnBrk="1" hangingPunct="1"/>
            <a:r>
              <a:rPr lang="es-ES" altLang="es-MX" smtClean="0"/>
              <a:t>Segmentación</a:t>
            </a:r>
          </a:p>
          <a:p>
            <a:pPr lvl="2" eaLnBrk="1" hangingPunct="1"/>
            <a:r>
              <a:rPr lang="es-ES" altLang="es-MX" smtClean="0"/>
              <a:t>Establecimiento de la conexión</a:t>
            </a:r>
          </a:p>
          <a:p>
            <a:pPr lvl="2" eaLnBrk="1" hangingPunct="1"/>
            <a:r>
              <a:rPr lang="es-ES" altLang="es-MX" smtClean="0"/>
              <a:t>Control de flujo</a:t>
            </a:r>
          </a:p>
          <a:p>
            <a:pPr lvl="2" eaLnBrk="1" hangingPunct="1"/>
            <a:r>
              <a:rPr lang="es-ES" altLang="es-MX" smtClean="0"/>
              <a:t>Control de error</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B6581D4-47CB-4811-8AAB-8AF281BE5083}" type="slidenum">
              <a:rPr lang="es-ES" altLang="es-MX" sz="1400" smtClean="0">
                <a:solidFill>
                  <a:schemeClr val="bg2"/>
                </a:solidFill>
                <a:latin typeface="Arial" charset="0"/>
              </a:rPr>
              <a:pPr/>
              <a:t>79</a:t>
            </a:fld>
            <a:endParaRPr lang="es-ES" altLang="es-MX" sz="1400" smtClean="0">
              <a:solidFill>
                <a:schemeClr val="bg2"/>
              </a:solidFill>
              <a:latin typeface="Arial" charset="0"/>
            </a:endParaRPr>
          </a:p>
        </p:txBody>
      </p:sp>
      <p:sp>
        <p:nvSpPr>
          <p:cNvPr id="84995" name="Rectangle 2"/>
          <p:cNvSpPr>
            <a:spLocks noGrp="1" noChangeArrowheads="1"/>
          </p:cNvSpPr>
          <p:nvPr>
            <p:ph type="title"/>
          </p:nvPr>
        </p:nvSpPr>
        <p:spPr/>
        <p:txBody>
          <a:bodyPr/>
          <a:lstStyle/>
          <a:p>
            <a:pPr eaLnBrk="1" hangingPunct="1"/>
            <a:r>
              <a:rPr lang="es-ES" altLang="es-MX" smtClean="0"/>
              <a:t>Modelo OSI</a:t>
            </a:r>
          </a:p>
        </p:txBody>
      </p:sp>
      <p:sp>
        <p:nvSpPr>
          <p:cNvPr id="84996"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Encapsulado</a:t>
            </a:r>
          </a:p>
          <a:p>
            <a:pPr lvl="2" eaLnBrk="1" hangingPunct="1"/>
            <a:r>
              <a:rPr lang="es-ES" altLang="es-MX" smtClean="0"/>
              <a:t>Para cada capa </a:t>
            </a:r>
            <a:r>
              <a:rPr lang="es-ES" altLang="es-MX" i="1" smtClean="0"/>
              <a:t>n</a:t>
            </a:r>
            <a:r>
              <a:rPr lang="es-ES" altLang="es-MX" smtClean="0"/>
              <a:t>, el mensaje que recibe de la capa superior </a:t>
            </a:r>
            <a:r>
              <a:rPr lang="es-ES" altLang="es-MX" i="1" smtClean="0"/>
              <a:t>n + 1</a:t>
            </a:r>
            <a:r>
              <a:rPr lang="es-ES" altLang="es-MX" smtClean="0"/>
              <a:t> es sólo una secuencia de bits de datos. Ella agrega un encabezado a ese mensaje y lo pasa a la capa </a:t>
            </a:r>
            <a:r>
              <a:rPr lang="es-ES" altLang="es-MX" i="1" smtClean="0"/>
              <a:t>n – 1</a:t>
            </a:r>
            <a:r>
              <a:rPr lang="es-ES" altLang="es-MX" smtClean="0"/>
              <a:t>. Para la capa </a:t>
            </a:r>
            <a:r>
              <a:rPr lang="es-ES" altLang="es-MX" i="1" smtClean="0"/>
              <a:t>n – 1</a:t>
            </a:r>
            <a:r>
              <a:rPr lang="es-ES" altLang="es-MX" smtClean="0"/>
              <a:t>, lo que recibe de la capa </a:t>
            </a:r>
            <a:r>
              <a:rPr lang="es-ES" altLang="es-MX" i="1" smtClean="0"/>
              <a:t>n</a:t>
            </a:r>
            <a:r>
              <a:rPr lang="es-ES" altLang="es-MX" smtClean="0"/>
              <a:t> son datos y ella agrega su propio encabezado.</a:t>
            </a:r>
            <a:endParaRPr lang="es-ES" altLang="es-MX" i="1"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MX" altLang="es-MX" smtClean="0"/>
              <a:t>Conmutación de circuitos</a:t>
            </a:r>
          </a:p>
        </p:txBody>
      </p:sp>
      <p:sp>
        <p:nvSpPr>
          <p:cNvPr id="10243" name="Rectangle 3"/>
          <p:cNvSpPr>
            <a:spLocks noGrp="1" noChangeArrowheads="1"/>
          </p:cNvSpPr>
          <p:nvPr>
            <p:ph type="body" idx="1"/>
          </p:nvPr>
        </p:nvSpPr>
        <p:spPr/>
        <p:txBody>
          <a:bodyPr/>
          <a:lstStyle/>
          <a:p>
            <a:r>
              <a:rPr lang="es-MX" altLang="es-MX" smtClean="0"/>
              <a:t>Ruta de comunicación dedicada durante la transmisión</a:t>
            </a:r>
          </a:p>
          <a:p>
            <a:r>
              <a:rPr lang="es-MX" altLang="es-MX" smtClean="0"/>
              <a:t>Ejemplo: La red telefónica</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8</a:t>
            </a:fld>
            <a:endParaRPr lang="en-GB" altLang="es-MX"/>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727DC0C-B73C-40EE-9CCF-B82E4965A6C9}" type="slidenum">
              <a:rPr lang="es-ES" altLang="es-MX" sz="1400" smtClean="0">
                <a:solidFill>
                  <a:schemeClr val="bg2"/>
                </a:solidFill>
                <a:latin typeface="Arial" charset="0"/>
              </a:rPr>
              <a:pPr/>
              <a:t>80</a:t>
            </a:fld>
            <a:endParaRPr lang="es-ES" altLang="es-MX" sz="1400" smtClean="0">
              <a:solidFill>
                <a:schemeClr val="bg2"/>
              </a:solidFill>
              <a:latin typeface="Arial" charset="0"/>
            </a:endParaRPr>
          </a:p>
        </p:txBody>
      </p:sp>
      <p:sp>
        <p:nvSpPr>
          <p:cNvPr id="86019" name="Rectangle 2"/>
          <p:cNvSpPr>
            <a:spLocks noGrp="1" noChangeArrowheads="1"/>
          </p:cNvSpPr>
          <p:nvPr>
            <p:ph type="title"/>
          </p:nvPr>
        </p:nvSpPr>
        <p:spPr/>
        <p:txBody>
          <a:bodyPr/>
          <a:lstStyle/>
          <a:p>
            <a:pPr eaLnBrk="1" hangingPunct="1"/>
            <a:r>
              <a:rPr lang="es-ES" altLang="es-MX" smtClean="0"/>
              <a:t>Modelo OSI</a:t>
            </a:r>
          </a:p>
        </p:txBody>
      </p:sp>
      <p:sp>
        <p:nvSpPr>
          <p:cNvPr id="86020"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Encapsulado</a:t>
            </a:r>
          </a:p>
        </p:txBody>
      </p:sp>
      <p:sp>
        <p:nvSpPr>
          <p:cNvPr id="86021" name="Text Box 4"/>
          <p:cNvSpPr txBox="1">
            <a:spLocks noChangeArrowheads="1"/>
          </p:cNvSpPr>
          <p:nvPr/>
        </p:nvSpPr>
        <p:spPr bwMode="auto">
          <a:xfrm>
            <a:off x="3733800" y="28956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Aplicación</a:t>
            </a:r>
            <a:endParaRPr lang="es-ES" altLang="es-MX" sz="2000">
              <a:latin typeface="Arial" charset="0"/>
            </a:endParaRPr>
          </a:p>
        </p:txBody>
      </p:sp>
      <p:sp>
        <p:nvSpPr>
          <p:cNvPr id="86022" name="Text Box 5"/>
          <p:cNvSpPr txBox="1">
            <a:spLocks noChangeArrowheads="1"/>
          </p:cNvSpPr>
          <p:nvPr/>
        </p:nvSpPr>
        <p:spPr bwMode="auto">
          <a:xfrm>
            <a:off x="3733800" y="33528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Presentación</a:t>
            </a:r>
            <a:endParaRPr lang="es-ES" altLang="es-MX" sz="2000">
              <a:latin typeface="Arial" charset="0"/>
            </a:endParaRPr>
          </a:p>
        </p:txBody>
      </p:sp>
      <p:sp>
        <p:nvSpPr>
          <p:cNvPr id="86023" name="Text Box 6"/>
          <p:cNvSpPr txBox="1">
            <a:spLocks noChangeArrowheads="1"/>
          </p:cNvSpPr>
          <p:nvPr/>
        </p:nvSpPr>
        <p:spPr bwMode="auto">
          <a:xfrm>
            <a:off x="3733800" y="38100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Sesión</a:t>
            </a:r>
            <a:endParaRPr lang="es-ES" altLang="es-MX" sz="2000">
              <a:latin typeface="Arial" charset="0"/>
            </a:endParaRPr>
          </a:p>
        </p:txBody>
      </p:sp>
      <p:sp>
        <p:nvSpPr>
          <p:cNvPr id="86024" name="Text Box 7"/>
          <p:cNvSpPr txBox="1">
            <a:spLocks noChangeArrowheads="1"/>
          </p:cNvSpPr>
          <p:nvPr/>
        </p:nvSpPr>
        <p:spPr bwMode="auto">
          <a:xfrm>
            <a:off x="3733800" y="42672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Transporte</a:t>
            </a:r>
            <a:endParaRPr lang="es-ES" altLang="es-MX" sz="2000">
              <a:latin typeface="Arial" charset="0"/>
            </a:endParaRPr>
          </a:p>
        </p:txBody>
      </p:sp>
      <p:sp>
        <p:nvSpPr>
          <p:cNvPr id="86025" name="Text Box 8"/>
          <p:cNvSpPr txBox="1">
            <a:spLocks noChangeArrowheads="1"/>
          </p:cNvSpPr>
          <p:nvPr/>
        </p:nvSpPr>
        <p:spPr bwMode="auto">
          <a:xfrm>
            <a:off x="3733800" y="47244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Red</a:t>
            </a:r>
            <a:endParaRPr lang="es-ES" altLang="es-MX" sz="2000">
              <a:latin typeface="Arial" charset="0"/>
            </a:endParaRPr>
          </a:p>
        </p:txBody>
      </p:sp>
      <p:sp>
        <p:nvSpPr>
          <p:cNvPr id="86026" name="Text Box 9"/>
          <p:cNvSpPr txBox="1">
            <a:spLocks noChangeArrowheads="1"/>
          </p:cNvSpPr>
          <p:nvPr/>
        </p:nvSpPr>
        <p:spPr bwMode="auto">
          <a:xfrm>
            <a:off x="3733800" y="51816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Enlace</a:t>
            </a:r>
            <a:endParaRPr lang="es-ES" altLang="es-MX" sz="2000">
              <a:latin typeface="Arial" charset="0"/>
            </a:endParaRPr>
          </a:p>
        </p:txBody>
      </p:sp>
      <p:sp>
        <p:nvSpPr>
          <p:cNvPr id="86027" name="Text Box 10"/>
          <p:cNvSpPr txBox="1">
            <a:spLocks noChangeArrowheads="1"/>
          </p:cNvSpPr>
          <p:nvPr/>
        </p:nvSpPr>
        <p:spPr bwMode="auto">
          <a:xfrm>
            <a:off x="3733800" y="5638800"/>
            <a:ext cx="17526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Física</a:t>
            </a:r>
            <a:endParaRPr lang="es-ES" altLang="es-MX" sz="2000">
              <a:latin typeface="Arial" charset="0"/>
            </a:endParaRPr>
          </a:p>
        </p:txBody>
      </p:sp>
      <p:sp>
        <p:nvSpPr>
          <p:cNvPr id="86028" name="Text Box 11"/>
          <p:cNvSpPr txBox="1">
            <a:spLocks noChangeArrowheads="1"/>
          </p:cNvSpPr>
          <p:nvPr/>
        </p:nvSpPr>
        <p:spPr bwMode="auto">
          <a:xfrm>
            <a:off x="2895600" y="28956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A</a:t>
            </a:r>
          </a:p>
        </p:txBody>
      </p:sp>
      <p:sp>
        <p:nvSpPr>
          <p:cNvPr id="86029" name="Text Box 12"/>
          <p:cNvSpPr txBox="1">
            <a:spLocks noChangeArrowheads="1"/>
          </p:cNvSpPr>
          <p:nvPr/>
        </p:nvSpPr>
        <p:spPr bwMode="auto">
          <a:xfrm>
            <a:off x="2895600" y="33528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86030" name="Text Box 13"/>
          <p:cNvSpPr txBox="1">
            <a:spLocks noChangeArrowheads="1"/>
          </p:cNvSpPr>
          <p:nvPr/>
        </p:nvSpPr>
        <p:spPr bwMode="auto">
          <a:xfrm>
            <a:off x="2514600" y="33528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P</a:t>
            </a:r>
          </a:p>
        </p:txBody>
      </p:sp>
      <p:sp>
        <p:nvSpPr>
          <p:cNvPr id="86031" name="Text Box 14"/>
          <p:cNvSpPr txBox="1">
            <a:spLocks noChangeArrowheads="1"/>
          </p:cNvSpPr>
          <p:nvPr/>
        </p:nvSpPr>
        <p:spPr bwMode="auto">
          <a:xfrm>
            <a:off x="2514600" y="3810000"/>
            <a:ext cx="762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86032" name="Text Box 15"/>
          <p:cNvSpPr txBox="1">
            <a:spLocks noChangeArrowheads="1"/>
          </p:cNvSpPr>
          <p:nvPr/>
        </p:nvSpPr>
        <p:spPr bwMode="auto">
          <a:xfrm>
            <a:off x="2133600" y="38100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S</a:t>
            </a:r>
          </a:p>
        </p:txBody>
      </p:sp>
      <p:sp>
        <p:nvSpPr>
          <p:cNvPr id="86033" name="Text Box 16"/>
          <p:cNvSpPr txBox="1">
            <a:spLocks noChangeArrowheads="1"/>
          </p:cNvSpPr>
          <p:nvPr/>
        </p:nvSpPr>
        <p:spPr bwMode="auto">
          <a:xfrm>
            <a:off x="2133600" y="4267200"/>
            <a:ext cx="1143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86034" name="Text Box 17"/>
          <p:cNvSpPr txBox="1">
            <a:spLocks noChangeArrowheads="1"/>
          </p:cNvSpPr>
          <p:nvPr/>
        </p:nvSpPr>
        <p:spPr bwMode="auto">
          <a:xfrm>
            <a:off x="1752600" y="42672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T</a:t>
            </a:r>
          </a:p>
        </p:txBody>
      </p:sp>
      <p:sp>
        <p:nvSpPr>
          <p:cNvPr id="86035" name="Text Box 18"/>
          <p:cNvSpPr txBox="1">
            <a:spLocks noChangeArrowheads="1"/>
          </p:cNvSpPr>
          <p:nvPr/>
        </p:nvSpPr>
        <p:spPr bwMode="auto">
          <a:xfrm>
            <a:off x="1752600" y="4724400"/>
            <a:ext cx="1524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86036" name="Text Box 19"/>
          <p:cNvSpPr txBox="1">
            <a:spLocks noChangeArrowheads="1"/>
          </p:cNvSpPr>
          <p:nvPr/>
        </p:nvSpPr>
        <p:spPr bwMode="auto">
          <a:xfrm>
            <a:off x="1371600" y="47244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R</a:t>
            </a:r>
          </a:p>
        </p:txBody>
      </p:sp>
      <p:sp>
        <p:nvSpPr>
          <p:cNvPr id="86037" name="Text Box 20"/>
          <p:cNvSpPr txBox="1">
            <a:spLocks noChangeArrowheads="1"/>
          </p:cNvSpPr>
          <p:nvPr/>
        </p:nvSpPr>
        <p:spPr bwMode="auto">
          <a:xfrm>
            <a:off x="1371600" y="5181600"/>
            <a:ext cx="1905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MX" altLang="es-MX" sz="1600" b="1"/>
          </a:p>
        </p:txBody>
      </p:sp>
      <p:sp>
        <p:nvSpPr>
          <p:cNvPr id="86038" name="Text Box 21"/>
          <p:cNvSpPr txBox="1">
            <a:spLocks noChangeArrowheads="1"/>
          </p:cNvSpPr>
          <p:nvPr/>
        </p:nvSpPr>
        <p:spPr bwMode="auto">
          <a:xfrm>
            <a:off x="990600" y="51816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E</a:t>
            </a:r>
          </a:p>
        </p:txBody>
      </p:sp>
      <p:sp>
        <p:nvSpPr>
          <p:cNvPr id="86039" name="Text Box 22"/>
          <p:cNvSpPr txBox="1">
            <a:spLocks noChangeArrowheads="1"/>
          </p:cNvSpPr>
          <p:nvPr/>
        </p:nvSpPr>
        <p:spPr bwMode="auto">
          <a:xfrm>
            <a:off x="3276600" y="5181600"/>
            <a:ext cx="381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C</a:t>
            </a:r>
          </a:p>
        </p:txBody>
      </p:sp>
      <p:sp>
        <p:nvSpPr>
          <p:cNvPr id="86040" name="Text Box 23"/>
          <p:cNvSpPr txBox="1">
            <a:spLocks noChangeArrowheads="1"/>
          </p:cNvSpPr>
          <p:nvPr/>
        </p:nvSpPr>
        <p:spPr bwMode="auto">
          <a:xfrm>
            <a:off x="990600" y="5638800"/>
            <a:ext cx="2667000" cy="346075"/>
          </a:xfrm>
          <a:prstGeom prst="rect">
            <a:avLst/>
          </a:prstGeom>
          <a:solidFill>
            <a:srgbClr val="FF6600"/>
          </a:solidFill>
          <a:ln w="9525">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600" b="1"/>
              <a:t>BITS</a:t>
            </a:r>
          </a:p>
        </p:txBody>
      </p:sp>
      <p:sp>
        <p:nvSpPr>
          <p:cNvPr id="86041" name="Text Box 24"/>
          <p:cNvSpPr txBox="1">
            <a:spLocks noChangeArrowheads="1"/>
          </p:cNvSpPr>
          <p:nvPr/>
        </p:nvSpPr>
        <p:spPr bwMode="auto">
          <a:xfrm>
            <a:off x="5486400" y="4267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capa </a:t>
            </a:r>
            <a:r>
              <a:rPr lang="es-ES" altLang="es-MX" sz="1800" b="1" i="1"/>
              <a:t>n</a:t>
            </a:r>
          </a:p>
        </p:txBody>
      </p:sp>
      <p:sp>
        <p:nvSpPr>
          <p:cNvPr id="86042" name="Text Box 25"/>
          <p:cNvSpPr txBox="1">
            <a:spLocks noChangeArrowheads="1"/>
          </p:cNvSpPr>
          <p:nvPr/>
        </p:nvSpPr>
        <p:spPr bwMode="auto">
          <a:xfrm>
            <a:off x="5486400" y="38100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capa </a:t>
            </a:r>
            <a:r>
              <a:rPr lang="es-ES" altLang="es-MX" sz="1800" b="1" i="1"/>
              <a:t>n + 1</a:t>
            </a:r>
          </a:p>
        </p:txBody>
      </p:sp>
      <p:sp>
        <p:nvSpPr>
          <p:cNvPr id="86043" name="Text Box 26"/>
          <p:cNvSpPr txBox="1">
            <a:spLocks noChangeArrowheads="1"/>
          </p:cNvSpPr>
          <p:nvPr/>
        </p:nvSpPr>
        <p:spPr bwMode="auto">
          <a:xfrm>
            <a:off x="5486400" y="47244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capa </a:t>
            </a:r>
            <a:r>
              <a:rPr lang="es-ES" altLang="es-MX" sz="1800" b="1" i="1"/>
              <a:t>n - 1</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EBCCE81-6C26-4A2F-8695-2BF027B1DBC6}" type="slidenum">
              <a:rPr lang="es-ES" altLang="es-MX" sz="1400" smtClean="0">
                <a:solidFill>
                  <a:schemeClr val="bg2"/>
                </a:solidFill>
                <a:latin typeface="Arial" charset="0"/>
              </a:rPr>
              <a:pPr/>
              <a:t>81</a:t>
            </a:fld>
            <a:endParaRPr lang="es-ES" altLang="es-MX" sz="1400" smtClean="0">
              <a:solidFill>
                <a:schemeClr val="bg2"/>
              </a:solidFill>
              <a:latin typeface="Arial" charset="0"/>
            </a:endParaRPr>
          </a:p>
        </p:txBody>
      </p:sp>
      <p:sp>
        <p:nvSpPr>
          <p:cNvPr id="87043" name="Rectangle 2"/>
          <p:cNvSpPr>
            <a:spLocks noGrp="1" noChangeArrowheads="1"/>
          </p:cNvSpPr>
          <p:nvPr>
            <p:ph type="title"/>
          </p:nvPr>
        </p:nvSpPr>
        <p:spPr/>
        <p:txBody>
          <a:bodyPr/>
          <a:lstStyle/>
          <a:p>
            <a:pPr eaLnBrk="1" hangingPunct="1"/>
            <a:r>
              <a:rPr lang="es-ES" altLang="es-MX" smtClean="0"/>
              <a:t>Modelo OSI</a:t>
            </a:r>
          </a:p>
        </p:txBody>
      </p:sp>
      <p:sp>
        <p:nvSpPr>
          <p:cNvPr id="87044"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lnSpc>
                <a:spcPct val="90000"/>
              </a:lnSpc>
            </a:pPr>
            <a:r>
              <a:rPr lang="es-ES" altLang="es-MX" smtClean="0"/>
              <a:t>Segmentación</a:t>
            </a:r>
          </a:p>
          <a:p>
            <a:pPr lvl="2" eaLnBrk="1" hangingPunct="1">
              <a:lnSpc>
                <a:spcPct val="90000"/>
              </a:lnSpc>
            </a:pPr>
            <a:r>
              <a:rPr lang="es-ES" altLang="es-MX" smtClean="0"/>
              <a:t>Una capa </a:t>
            </a:r>
            <a:r>
              <a:rPr lang="es-ES" altLang="es-MX" i="1" smtClean="0"/>
              <a:t>n</a:t>
            </a:r>
            <a:r>
              <a:rPr lang="es-ES" altLang="es-MX" smtClean="0"/>
              <a:t> puede segmentar el mensaje que recibe de la capa </a:t>
            </a:r>
            <a:r>
              <a:rPr lang="es-ES" altLang="es-MX" i="1" smtClean="0"/>
              <a:t>n + 1</a:t>
            </a:r>
            <a:r>
              <a:rPr lang="es-ES" altLang="es-MX" smtClean="0"/>
              <a:t> con el fin de satisfacer sus propios requerimientos (o los requerimientos de otras capas).  </a:t>
            </a:r>
          </a:p>
          <a:p>
            <a:pPr lvl="2" eaLnBrk="1" hangingPunct="1">
              <a:lnSpc>
                <a:spcPct val="90000"/>
              </a:lnSpc>
            </a:pPr>
            <a:r>
              <a:rPr lang="es-ES" altLang="es-MX" smtClean="0"/>
              <a:t>Por ejemplo: La capa de red puede segmentar un mensaje de 2000 bytes que recibe de la capa de transporte en cuatro paquetes de 500 bytes cada uno, porque el sistema de comunicación utilizado solo maneja unidades de 500 bytes.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6E3FBDC-F66E-463A-BC2C-22A4EF3A77F8}" type="slidenum">
              <a:rPr lang="es-ES" altLang="es-MX" sz="1400" smtClean="0">
                <a:solidFill>
                  <a:schemeClr val="bg2"/>
                </a:solidFill>
                <a:latin typeface="Arial" charset="0"/>
              </a:rPr>
              <a:pPr/>
              <a:t>82</a:t>
            </a:fld>
            <a:endParaRPr lang="es-ES" altLang="es-MX" sz="1400" smtClean="0">
              <a:solidFill>
                <a:schemeClr val="bg2"/>
              </a:solidFill>
              <a:latin typeface="Arial" charset="0"/>
            </a:endParaRPr>
          </a:p>
        </p:txBody>
      </p:sp>
      <p:sp>
        <p:nvSpPr>
          <p:cNvPr id="89091" name="Rectangle 2"/>
          <p:cNvSpPr>
            <a:spLocks noGrp="1" noChangeArrowheads="1"/>
          </p:cNvSpPr>
          <p:nvPr>
            <p:ph type="title"/>
          </p:nvPr>
        </p:nvSpPr>
        <p:spPr/>
        <p:txBody>
          <a:bodyPr/>
          <a:lstStyle/>
          <a:p>
            <a:pPr eaLnBrk="1" hangingPunct="1"/>
            <a:r>
              <a:rPr lang="es-ES" altLang="es-MX" smtClean="0"/>
              <a:t>Modelo OSI</a:t>
            </a:r>
          </a:p>
        </p:txBody>
      </p:sp>
      <p:sp>
        <p:nvSpPr>
          <p:cNvPr id="89092"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Segmentación</a:t>
            </a:r>
          </a:p>
        </p:txBody>
      </p:sp>
      <p:sp>
        <p:nvSpPr>
          <p:cNvPr id="89093" name="Text Box 4"/>
          <p:cNvSpPr txBox="1">
            <a:spLocks noChangeArrowheads="1"/>
          </p:cNvSpPr>
          <p:nvPr/>
        </p:nvSpPr>
        <p:spPr bwMode="auto">
          <a:xfrm>
            <a:off x="990600" y="3352800"/>
            <a:ext cx="762000" cy="13239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ES_tradnl" altLang="es-MX" sz="2000">
              <a:latin typeface="Arial" charset="0"/>
            </a:endParaRPr>
          </a:p>
          <a:p>
            <a:pPr algn="ctr">
              <a:spcBef>
                <a:spcPct val="50000"/>
              </a:spcBef>
            </a:pPr>
            <a:r>
              <a:rPr lang="es-ES_tradnl" altLang="es-MX" sz="2000">
                <a:latin typeface="Arial" charset="0"/>
              </a:rPr>
              <a:t>A</a:t>
            </a:r>
          </a:p>
          <a:p>
            <a:pPr algn="ctr">
              <a:spcBef>
                <a:spcPct val="50000"/>
              </a:spcBef>
            </a:pPr>
            <a:endParaRPr lang="es-ES" altLang="es-MX" sz="2000">
              <a:latin typeface="Arial" charset="0"/>
            </a:endParaRPr>
          </a:p>
        </p:txBody>
      </p:sp>
      <p:sp>
        <p:nvSpPr>
          <p:cNvPr id="89094" name="Text Box 5"/>
          <p:cNvSpPr txBox="1">
            <a:spLocks noChangeArrowheads="1"/>
          </p:cNvSpPr>
          <p:nvPr/>
        </p:nvSpPr>
        <p:spPr bwMode="auto">
          <a:xfrm>
            <a:off x="990600" y="4724400"/>
            <a:ext cx="7620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a:t>
            </a:r>
            <a:endParaRPr lang="es-ES" altLang="es-MX" sz="2000">
              <a:latin typeface="Arial" charset="0"/>
            </a:endParaRPr>
          </a:p>
        </p:txBody>
      </p:sp>
      <p:sp>
        <p:nvSpPr>
          <p:cNvPr id="89095" name="Text Box 6"/>
          <p:cNvSpPr txBox="1">
            <a:spLocks noChangeArrowheads="1"/>
          </p:cNvSpPr>
          <p:nvPr/>
        </p:nvSpPr>
        <p:spPr bwMode="auto">
          <a:xfrm>
            <a:off x="990600" y="5181600"/>
            <a:ext cx="7620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R</a:t>
            </a:r>
            <a:endParaRPr lang="es-ES" altLang="es-MX" sz="2000">
              <a:latin typeface="Arial" charset="0"/>
            </a:endParaRPr>
          </a:p>
        </p:txBody>
      </p:sp>
      <p:sp>
        <p:nvSpPr>
          <p:cNvPr id="89096" name="Text Box 7"/>
          <p:cNvSpPr txBox="1">
            <a:spLocks noChangeArrowheads="1"/>
          </p:cNvSpPr>
          <p:nvPr/>
        </p:nvSpPr>
        <p:spPr bwMode="auto">
          <a:xfrm>
            <a:off x="990600" y="5638800"/>
            <a:ext cx="7620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NIC</a:t>
            </a:r>
            <a:endParaRPr lang="es-ES" altLang="es-MX" sz="2000">
              <a:latin typeface="Arial" charset="0"/>
            </a:endParaRPr>
          </a:p>
        </p:txBody>
      </p:sp>
      <p:sp>
        <p:nvSpPr>
          <p:cNvPr id="89097" name="Oval 8"/>
          <p:cNvSpPr>
            <a:spLocks noChangeArrowheads="1"/>
          </p:cNvSpPr>
          <p:nvPr/>
        </p:nvSpPr>
        <p:spPr bwMode="auto">
          <a:xfrm>
            <a:off x="2209800" y="5257800"/>
            <a:ext cx="1600200" cy="914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89098" name="Text Box 9"/>
          <p:cNvSpPr txBox="1">
            <a:spLocks noChangeArrowheads="1"/>
          </p:cNvSpPr>
          <p:nvPr/>
        </p:nvSpPr>
        <p:spPr bwMode="auto">
          <a:xfrm>
            <a:off x="4267200" y="5181600"/>
            <a:ext cx="7620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R</a:t>
            </a:r>
            <a:endParaRPr lang="es-ES" altLang="es-MX" sz="2000">
              <a:latin typeface="Arial" charset="0"/>
            </a:endParaRPr>
          </a:p>
        </p:txBody>
      </p:sp>
      <p:sp>
        <p:nvSpPr>
          <p:cNvPr id="89099" name="Text Box 10"/>
          <p:cNvSpPr txBox="1">
            <a:spLocks noChangeArrowheads="1"/>
          </p:cNvSpPr>
          <p:nvPr/>
        </p:nvSpPr>
        <p:spPr bwMode="auto">
          <a:xfrm>
            <a:off x="4267200" y="5638800"/>
            <a:ext cx="7620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NIC</a:t>
            </a:r>
            <a:endParaRPr lang="es-ES" altLang="es-MX" sz="2000">
              <a:latin typeface="Arial" charset="0"/>
            </a:endParaRPr>
          </a:p>
        </p:txBody>
      </p:sp>
      <p:sp>
        <p:nvSpPr>
          <p:cNvPr id="89100" name="Oval 11"/>
          <p:cNvSpPr>
            <a:spLocks noChangeArrowheads="1"/>
          </p:cNvSpPr>
          <p:nvPr/>
        </p:nvSpPr>
        <p:spPr bwMode="auto">
          <a:xfrm>
            <a:off x="5562600" y="5181600"/>
            <a:ext cx="1600200" cy="914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89101" name="Text Box 12"/>
          <p:cNvSpPr txBox="1">
            <a:spLocks noChangeArrowheads="1"/>
          </p:cNvSpPr>
          <p:nvPr/>
        </p:nvSpPr>
        <p:spPr bwMode="auto">
          <a:xfrm>
            <a:off x="7620000" y="3352800"/>
            <a:ext cx="762000" cy="13239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endParaRPr lang="es-ES_tradnl" altLang="es-MX" sz="2000">
              <a:latin typeface="Arial" charset="0"/>
            </a:endParaRPr>
          </a:p>
          <a:p>
            <a:pPr algn="ctr">
              <a:spcBef>
                <a:spcPct val="50000"/>
              </a:spcBef>
            </a:pPr>
            <a:r>
              <a:rPr lang="es-ES_tradnl" altLang="es-MX" sz="2000">
                <a:latin typeface="Arial" charset="0"/>
              </a:rPr>
              <a:t>A</a:t>
            </a:r>
          </a:p>
          <a:p>
            <a:pPr algn="ctr">
              <a:spcBef>
                <a:spcPct val="50000"/>
              </a:spcBef>
            </a:pPr>
            <a:endParaRPr lang="es-ES" altLang="es-MX" sz="2000">
              <a:latin typeface="Arial" charset="0"/>
            </a:endParaRPr>
          </a:p>
        </p:txBody>
      </p:sp>
      <p:sp>
        <p:nvSpPr>
          <p:cNvPr id="89102" name="Text Box 13"/>
          <p:cNvSpPr txBox="1">
            <a:spLocks noChangeArrowheads="1"/>
          </p:cNvSpPr>
          <p:nvPr/>
        </p:nvSpPr>
        <p:spPr bwMode="auto">
          <a:xfrm>
            <a:off x="7620000" y="4724400"/>
            <a:ext cx="7620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T</a:t>
            </a:r>
            <a:endParaRPr lang="es-ES" altLang="es-MX" sz="2000">
              <a:latin typeface="Arial" charset="0"/>
            </a:endParaRPr>
          </a:p>
        </p:txBody>
      </p:sp>
      <p:sp>
        <p:nvSpPr>
          <p:cNvPr id="89103" name="Text Box 14"/>
          <p:cNvSpPr txBox="1">
            <a:spLocks noChangeArrowheads="1"/>
          </p:cNvSpPr>
          <p:nvPr/>
        </p:nvSpPr>
        <p:spPr bwMode="auto">
          <a:xfrm>
            <a:off x="7620000" y="5181600"/>
            <a:ext cx="7620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R</a:t>
            </a:r>
            <a:endParaRPr lang="es-ES" altLang="es-MX" sz="2000">
              <a:latin typeface="Arial" charset="0"/>
            </a:endParaRPr>
          </a:p>
        </p:txBody>
      </p:sp>
      <p:sp>
        <p:nvSpPr>
          <p:cNvPr id="89104" name="Text Box 15"/>
          <p:cNvSpPr txBox="1">
            <a:spLocks noChangeArrowheads="1"/>
          </p:cNvSpPr>
          <p:nvPr/>
        </p:nvSpPr>
        <p:spPr bwMode="auto">
          <a:xfrm>
            <a:off x="7620000" y="5638800"/>
            <a:ext cx="762000" cy="409575"/>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MX" sz="2000">
                <a:latin typeface="Arial" charset="0"/>
              </a:rPr>
              <a:t>NIC</a:t>
            </a:r>
            <a:endParaRPr lang="es-ES" altLang="es-MX" sz="2000">
              <a:latin typeface="Arial" charset="0"/>
            </a:endParaRPr>
          </a:p>
        </p:txBody>
      </p:sp>
      <p:sp>
        <p:nvSpPr>
          <p:cNvPr id="89105" name="Line 16"/>
          <p:cNvSpPr>
            <a:spLocks noChangeShapeType="1"/>
          </p:cNvSpPr>
          <p:nvPr/>
        </p:nvSpPr>
        <p:spPr bwMode="auto">
          <a:xfrm>
            <a:off x="1752600" y="5867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89106" name="Line 17"/>
          <p:cNvSpPr>
            <a:spLocks noChangeShapeType="1"/>
          </p:cNvSpPr>
          <p:nvPr/>
        </p:nvSpPr>
        <p:spPr bwMode="auto">
          <a:xfrm>
            <a:off x="3810000" y="5867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89107" name="Line 18"/>
          <p:cNvSpPr>
            <a:spLocks noChangeShapeType="1"/>
          </p:cNvSpPr>
          <p:nvPr/>
        </p:nvSpPr>
        <p:spPr bwMode="auto">
          <a:xfrm>
            <a:off x="5029200" y="5867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89108" name="Line 19"/>
          <p:cNvSpPr>
            <a:spLocks noChangeShapeType="1"/>
          </p:cNvSpPr>
          <p:nvPr/>
        </p:nvSpPr>
        <p:spPr bwMode="auto">
          <a:xfrm>
            <a:off x="7086600" y="5867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89109" name="Text Box 21"/>
          <p:cNvSpPr txBox="1">
            <a:spLocks noChangeArrowheads="1"/>
          </p:cNvSpPr>
          <p:nvPr/>
        </p:nvSpPr>
        <p:spPr bwMode="auto">
          <a:xfrm>
            <a:off x="2057400" y="54102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Ethernet: 1514 Bytes</a:t>
            </a:r>
            <a:endParaRPr lang="es-ES" altLang="es-MX"/>
          </a:p>
        </p:txBody>
      </p:sp>
      <p:sp>
        <p:nvSpPr>
          <p:cNvPr id="89110" name="Text Box 22"/>
          <p:cNvSpPr txBox="1">
            <a:spLocks noChangeArrowheads="1"/>
          </p:cNvSpPr>
          <p:nvPr/>
        </p:nvSpPr>
        <p:spPr bwMode="auto">
          <a:xfrm>
            <a:off x="5410200" y="53340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Token Ring: 4500 Bytes</a:t>
            </a:r>
            <a:endParaRPr lang="es-ES" altLang="es-MX"/>
          </a:p>
        </p:txBody>
      </p:sp>
      <p:sp>
        <p:nvSpPr>
          <p:cNvPr id="89111" name="Text Box 23"/>
          <p:cNvSpPr txBox="1">
            <a:spLocks noChangeArrowheads="1"/>
          </p:cNvSpPr>
          <p:nvPr/>
        </p:nvSpPr>
        <p:spPr bwMode="auto">
          <a:xfrm>
            <a:off x="457200" y="28956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Terminal A</a:t>
            </a:r>
            <a:endParaRPr lang="es-ES" altLang="es-MX"/>
          </a:p>
        </p:txBody>
      </p:sp>
      <p:sp>
        <p:nvSpPr>
          <p:cNvPr id="89112" name="Text Box 24"/>
          <p:cNvSpPr txBox="1">
            <a:spLocks noChangeArrowheads="1"/>
          </p:cNvSpPr>
          <p:nvPr/>
        </p:nvSpPr>
        <p:spPr bwMode="auto">
          <a:xfrm>
            <a:off x="7086600" y="28956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Terminal B</a:t>
            </a:r>
            <a:endParaRPr lang="es-ES" altLang="es-MX"/>
          </a:p>
        </p:txBody>
      </p:sp>
      <p:sp>
        <p:nvSpPr>
          <p:cNvPr id="89113" name="Text Box 25"/>
          <p:cNvSpPr txBox="1">
            <a:spLocks noChangeArrowheads="1"/>
          </p:cNvSpPr>
          <p:nvPr/>
        </p:nvSpPr>
        <p:spPr bwMode="auto">
          <a:xfrm>
            <a:off x="3733800" y="47244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sz="1800" b="1"/>
              <a:t>Ruteador</a:t>
            </a:r>
            <a:endParaRPr lang="es-ES" altLang="es-MX"/>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DE7E1AC-EDA1-4B4F-99AF-DDD28EC6804F}" type="slidenum">
              <a:rPr lang="es-ES" altLang="es-MX" sz="1400" smtClean="0">
                <a:solidFill>
                  <a:schemeClr val="bg2"/>
                </a:solidFill>
                <a:latin typeface="Arial" charset="0"/>
              </a:rPr>
              <a:pPr/>
              <a:t>83</a:t>
            </a:fld>
            <a:endParaRPr lang="es-ES" altLang="es-MX" sz="1400" smtClean="0">
              <a:solidFill>
                <a:schemeClr val="bg2"/>
              </a:solidFill>
              <a:latin typeface="Arial" charset="0"/>
            </a:endParaRPr>
          </a:p>
        </p:txBody>
      </p:sp>
      <p:sp>
        <p:nvSpPr>
          <p:cNvPr id="90115" name="Rectangle 2"/>
          <p:cNvSpPr>
            <a:spLocks noGrp="1" noChangeArrowheads="1"/>
          </p:cNvSpPr>
          <p:nvPr>
            <p:ph type="title"/>
          </p:nvPr>
        </p:nvSpPr>
        <p:spPr/>
        <p:txBody>
          <a:bodyPr/>
          <a:lstStyle/>
          <a:p>
            <a:pPr eaLnBrk="1" hangingPunct="1"/>
            <a:r>
              <a:rPr lang="es-ES" altLang="es-MX" smtClean="0"/>
              <a:t>Modelo OSI</a:t>
            </a:r>
          </a:p>
        </p:txBody>
      </p:sp>
      <p:sp>
        <p:nvSpPr>
          <p:cNvPr id="90116"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Establecimiento de la conexión</a:t>
            </a:r>
          </a:p>
          <a:p>
            <a:pPr lvl="2" eaLnBrk="1" hangingPunct="1"/>
            <a:r>
              <a:rPr lang="es-ES" altLang="es-MX" smtClean="0"/>
              <a:t>Una capa </a:t>
            </a:r>
            <a:r>
              <a:rPr lang="es-ES" altLang="es-MX" i="1" smtClean="0"/>
              <a:t>n </a:t>
            </a:r>
            <a:r>
              <a:rPr lang="es-ES" altLang="es-MX" smtClean="0"/>
              <a:t>puede proporcionar los siguientes servicios a una capa </a:t>
            </a:r>
            <a:r>
              <a:rPr lang="es-ES" altLang="es-MX" i="1" smtClean="0"/>
              <a:t> n</a:t>
            </a:r>
            <a:r>
              <a:rPr lang="es-ES" altLang="es-MX" smtClean="0"/>
              <a:t> en un computador remoto:</a:t>
            </a:r>
          </a:p>
          <a:p>
            <a:pPr lvl="2" eaLnBrk="1" hangingPunct="1"/>
            <a:r>
              <a:rPr lang="es-ES" altLang="es-MX" smtClean="0"/>
              <a:t>Servicio orientado a conexión (SOC)</a:t>
            </a:r>
          </a:p>
          <a:p>
            <a:pPr lvl="2" eaLnBrk="1" hangingPunct="1"/>
            <a:r>
              <a:rPr lang="es-ES" altLang="es-MX" smtClean="0"/>
              <a:t>Servicio no orientado a conexión (SNOC)</a:t>
            </a:r>
          </a:p>
          <a:p>
            <a:pPr lvl="3" eaLnBrk="1" hangingPunct="1"/>
            <a:r>
              <a:rPr lang="es-ES" altLang="es-MX" smtClean="0"/>
              <a:t>Sin reconocimiento.</a:t>
            </a:r>
          </a:p>
          <a:p>
            <a:pPr lvl="3" eaLnBrk="1" hangingPunct="1"/>
            <a:r>
              <a:rPr lang="es-ES" altLang="es-MX" smtClean="0"/>
              <a:t>Con reconocimiento.</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3401211-C6F8-4FA0-B4C0-638B85AB3FA2}" type="slidenum">
              <a:rPr lang="es-ES" altLang="es-MX" sz="1400" smtClean="0">
                <a:solidFill>
                  <a:schemeClr val="bg2"/>
                </a:solidFill>
                <a:latin typeface="Arial" charset="0"/>
              </a:rPr>
              <a:pPr/>
              <a:t>84</a:t>
            </a:fld>
            <a:endParaRPr lang="es-ES" altLang="es-MX" sz="1400" smtClean="0">
              <a:solidFill>
                <a:schemeClr val="bg2"/>
              </a:solidFill>
              <a:latin typeface="Arial" charset="0"/>
            </a:endParaRPr>
          </a:p>
        </p:txBody>
      </p:sp>
      <p:sp>
        <p:nvSpPr>
          <p:cNvPr id="91139" name="Rectangle 2"/>
          <p:cNvSpPr>
            <a:spLocks noGrp="1" noChangeArrowheads="1"/>
          </p:cNvSpPr>
          <p:nvPr>
            <p:ph type="title"/>
          </p:nvPr>
        </p:nvSpPr>
        <p:spPr/>
        <p:txBody>
          <a:bodyPr/>
          <a:lstStyle/>
          <a:p>
            <a:pPr eaLnBrk="1" hangingPunct="1"/>
            <a:r>
              <a:rPr lang="es-ES" altLang="es-MX" smtClean="0"/>
              <a:t>Modelo OSI</a:t>
            </a:r>
          </a:p>
        </p:txBody>
      </p:sp>
      <p:sp>
        <p:nvSpPr>
          <p:cNvPr id="91140" name="Rectangle 3" descr="Rectangle: Click to edit Master text styles&#10;Second level&#10;Third level&#10;Fourth level&#10;Fifth level"/>
          <p:cNvSpPr>
            <a:spLocks noGrp="1" noChangeArrowheads="1"/>
          </p:cNvSpPr>
          <p:nvPr>
            <p:ph type="body" idx="1"/>
          </p:nvPr>
        </p:nvSpPr>
        <p:spPr>
          <a:xfrm>
            <a:off x="838200" y="1905000"/>
            <a:ext cx="7772400" cy="4191000"/>
          </a:xfrm>
        </p:spPr>
        <p:txBody>
          <a:bodyPr/>
          <a:lstStyle/>
          <a:p>
            <a:pPr lvl="1" eaLnBrk="1" hangingPunct="1"/>
            <a:r>
              <a:rPr lang="es-ES" altLang="es-MX" smtClean="0"/>
              <a:t>Servicio Orientado a Conexión (SOC)</a:t>
            </a:r>
          </a:p>
          <a:p>
            <a:pPr lvl="2" eaLnBrk="1" hangingPunct="1"/>
            <a:r>
              <a:rPr lang="es-ES" altLang="es-MX" smtClean="0"/>
              <a:t>Se fundamenta en los tres servicios siguientes:</a:t>
            </a:r>
          </a:p>
          <a:p>
            <a:pPr lvl="3" eaLnBrk="1" hangingPunct="1"/>
            <a:r>
              <a:rPr lang="es-ES" altLang="es-MX" smtClean="0"/>
              <a:t>Establecimiento de la conexión</a:t>
            </a:r>
          </a:p>
          <a:p>
            <a:pPr lvl="3" eaLnBrk="1" hangingPunct="1"/>
            <a:r>
              <a:rPr lang="es-ES" altLang="es-MX" smtClean="0"/>
              <a:t>Transmisión de datos</a:t>
            </a:r>
          </a:p>
          <a:p>
            <a:pPr lvl="3" eaLnBrk="1" hangingPunct="1"/>
            <a:r>
              <a:rPr lang="es-ES" altLang="es-MX" smtClean="0"/>
              <a:t>Terminación de la conexión</a:t>
            </a:r>
          </a:p>
          <a:p>
            <a:pPr lvl="2" eaLnBrk="1" hangingPunct="1"/>
            <a:r>
              <a:rPr lang="es-ES" altLang="es-MX" smtClean="0"/>
              <a:t>Ejemplo: </a:t>
            </a:r>
          </a:p>
          <a:p>
            <a:pPr lvl="3" eaLnBrk="1" hangingPunct="1"/>
            <a:endParaRPr lang="es-ES" altLang="es-MX" smtClean="0"/>
          </a:p>
        </p:txBody>
      </p:sp>
      <p:pic>
        <p:nvPicPr>
          <p:cNvPr id="91141" name="Picture 4" descr="C:\Archivos de programa\Archivos comunes\Microsoft Shared\Clipart\cagcat50\BD07153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4648200"/>
            <a:ext cx="1646238"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2" name="Picture 5" descr="C:\Archivos de programa\Archivos comunes\Microsoft Shared\Clipart\cagcat50\BD07153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4648200"/>
            <a:ext cx="1646238"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3" name="AutoShape 7"/>
          <p:cNvSpPr>
            <a:spLocks noChangeArrowheads="1"/>
          </p:cNvSpPr>
          <p:nvPr/>
        </p:nvSpPr>
        <p:spPr bwMode="auto">
          <a:xfrm>
            <a:off x="4191000" y="4724400"/>
            <a:ext cx="2590800" cy="1752600"/>
          </a:xfrm>
          <a:prstGeom prst="irregularSeal2">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1144" name="Text Box 8"/>
          <p:cNvSpPr txBox="1">
            <a:spLocks noChangeArrowheads="1"/>
          </p:cNvSpPr>
          <p:nvPr/>
        </p:nvSpPr>
        <p:spPr bwMode="auto">
          <a:xfrm>
            <a:off x="4648200" y="5410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 altLang="es-MX"/>
              <a:t>PSTN</a:t>
            </a:r>
          </a:p>
        </p:txBody>
      </p:sp>
      <p:sp>
        <p:nvSpPr>
          <p:cNvPr id="91145" name="Line 9"/>
          <p:cNvSpPr>
            <a:spLocks noChangeShapeType="1"/>
          </p:cNvSpPr>
          <p:nvPr/>
        </p:nvSpPr>
        <p:spPr bwMode="auto">
          <a:xfrm>
            <a:off x="3657600" y="58674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
        <p:nvSpPr>
          <p:cNvPr id="91146" name="Line 10"/>
          <p:cNvSpPr>
            <a:spLocks noChangeShapeType="1"/>
          </p:cNvSpPr>
          <p:nvPr/>
        </p:nvSpPr>
        <p:spPr bwMode="auto">
          <a:xfrm>
            <a:off x="6248400" y="5791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MX"/>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0045C23-44A5-4373-8A86-849E70622C0B}" type="slidenum">
              <a:rPr lang="es-ES" altLang="es-MX" sz="1400" smtClean="0">
                <a:solidFill>
                  <a:schemeClr val="bg2"/>
                </a:solidFill>
                <a:latin typeface="Arial" charset="0"/>
              </a:rPr>
              <a:pPr/>
              <a:t>85</a:t>
            </a:fld>
            <a:endParaRPr lang="es-ES" altLang="es-MX" sz="1400" smtClean="0">
              <a:solidFill>
                <a:schemeClr val="bg2"/>
              </a:solidFill>
              <a:latin typeface="Arial" charset="0"/>
            </a:endParaRPr>
          </a:p>
        </p:txBody>
      </p:sp>
      <p:sp>
        <p:nvSpPr>
          <p:cNvPr id="92163" name="Rectangle 2"/>
          <p:cNvSpPr>
            <a:spLocks noGrp="1" noChangeArrowheads="1"/>
          </p:cNvSpPr>
          <p:nvPr>
            <p:ph type="title"/>
          </p:nvPr>
        </p:nvSpPr>
        <p:spPr/>
        <p:txBody>
          <a:bodyPr/>
          <a:lstStyle/>
          <a:p>
            <a:pPr eaLnBrk="1" hangingPunct="1"/>
            <a:r>
              <a:rPr lang="es-ES" altLang="es-MX" smtClean="0"/>
              <a:t>Modelo OSI</a:t>
            </a:r>
          </a:p>
        </p:txBody>
      </p:sp>
      <p:sp>
        <p:nvSpPr>
          <p:cNvPr id="92164"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Servicio No Orientado a Conexión (SNOC)</a:t>
            </a:r>
          </a:p>
          <a:p>
            <a:pPr lvl="2" eaLnBrk="1" hangingPunct="1"/>
            <a:r>
              <a:rPr lang="es-ES" altLang="es-MX" smtClean="0"/>
              <a:t>Solamente se utiliza el servicio siguiente</a:t>
            </a:r>
          </a:p>
          <a:p>
            <a:pPr lvl="3" eaLnBrk="1" hangingPunct="1"/>
            <a:r>
              <a:rPr lang="es-ES" altLang="es-MX" smtClean="0"/>
              <a:t>Transmisión de datos</a:t>
            </a:r>
          </a:p>
          <a:p>
            <a:pPr lvl="2" eaLnBrk="1" hangingPunct="1"/>
            <a:r>
              <a:rPr lang="es-ES" altLang="es-MX" smtClean="0"/>
              <a:t>Ejemplo:</a:t>
            </a:r>
          </a:p>
          <a:p>
            <a:pPr lvl="3" eaLnBrk="1" hangingPunct="1"/>
            <a:r>
              <a:rPr lang="es-ES" altLang="es-MX" smtClean="0"/>
              <a:t>Telégrafo</a:t>
            </a:r>
          </a:p>
          <a:p>
            <a:pPr lvl="3" eaLnBrk="1" hangingPunct="1"/>
            <a:r>
              <a:rPr lang="es-ES_tradnl" altLang="es-MX" smtClean="0"/>
              <a:t>Envía los datos directamente sin preguntar antes. Si la comunicación no es posible los datos se perderán.</a:t>
            </a:r>
            <a:endParaRPr lang="es-ES" altLang="es-MX" smtClean="0"/>
          </a:p>
          <a:p>
            <a:pPr lvl="3" eaLnBrk="1" hangingPunct="1"/>
            <a:endParaRPr lang="es-ES" altLang="es-MX" smtClean="0"/>
          </a:p>
        </p:txBody>
      </p:sp>
      <p:pic>
        <p:nvPicPr>
          <p:cNvPr id="92165" name="Picture 4" descr="C:\Archivos de programa\Archivos comunes\Microsoft Shared\Clipart\cagcat50\BD0491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4876800"/>
            <a:ext cx="23622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EFDE418-A396-4327-93DB-B7E12AEA49BE}" type="slidenum">
              <a:rPr lang="es-ES" altLang="es-MX" sz="1400" smtClean="0">
                <a:solidFill>
                  <a:schemeClr val="bg2"/>
                </a:solidFill>
                <a:latin typeface="Arial" charset="0"/>
              </a:rPr>
              <a:pPr/>
              <a:t>86</a:t>
            </a:fld>
            <a:endParaRPr lang="es-ES" altLang="es-MX" sz="1400" smtClean="0">
              <a:solidFill>
                <a:schemeClr val="bg2"/>
              </a:solidFill>
              <a:latin typeface="Arial" charset="0"/>
            </a:endParaRPr>
          </a:p>
        </p:txBody>
      </p:sp>
      <p:sp>
        <p:nvSpPr>
          <p:cNvPr id="93187" name="Rectangle 2"/>
          <p:cNvSpPr>
            <a:spLocks noGrp="1" noChangeArrowheads="1"/>
          </p:cNvSpPr>
          <p:nvPr>
            <p:ph type="title"/>
          </p:nvPr>
        </p:nvSpPr>
        <p:spPr/>
        <p:txBody>
          <a:bodyPr/>
          <a:lstStyle/>
          <a:p>
            <a:pPr eaLnBrk="1" hangingPunct="1"/>
            <a:r>
              <a:rPr lang="es-ES" altLang="es-MX" smtClean="0"/>
              <a:t>Modelo OSI</a:t>
            </a:r>
          </a:p>
        </p:txBody>
      </p:sp>
      <p:sp>
        <p:nvSpPr>
          <p:cNvPr id="93188"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Control de flujo:</a:t>
            </a:r>
          </a:p>
          <a:p>
            <a:pPr lvl="2" eaLnBrk="1" hangingPunct="1"/>
            <a:r>
              <a:rPr lang="es-ES" altLang="es-MX" smtClean="0"/>
              <a:t>Es una función desarrollada por una entidad en una capa </a:t>
            </a:r>
            <a:r>
              <a:rPr lang="es-ES" altLang="es-MX" i="1" smtClean="0"/>
              <a:t>n</a:t>
            </a:r>
            <a:r>
              <a:rPr lang="es-ES" altLang="es-MX" smtClean="0"/>
              <a:t> (computador B), para </a:t>
            </a:r>
            <a:r>
              <a:rPr lang="es-ES" altLang="es-MX" b="1" smtClean="0"/>
              <a:t>limitar el regimen de datos</a:t>
            </a:r>
            <a:r>
              <a:rPr lang="es-ES" altLang="es-MX" smtClean="0"/>
              <a:t> que recibe de la entidad correspondiente del computador A.</a:t>
            </a:r>
          </a:p>
          <a:p>
            <a:pPr lvl="2" eaLnBrk="1" hangingPunct="1"/>
            <a:r>
              <a:rPr lang="es-ES" altLang="es-MX" smtClean="0"/>
              <a:t>Esto se hace necesario para que la entidad del computador A </a:t>
            </a:r>
            <a:r>
              <a:rPr lang="es-ES" altLang="es-MX" b="1" smtClean="0"/>
              <a:t>no sature el </a:t>
            </a:r>
            <a:r>
              <a:rPr lang="es-ES" altLang="es-MX" b="1" i="1" smtClean="0"/>
              <a:t>buffer</a:t>
            </a:r>
            <a:r>
              <a:rPr lang="es-ES" altLang="es-MX" smtClean="0"/>
              <a:t> de la entidad correspondiente en el computador B.</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5CEB1AF-13D9-410F-81DA-E0CE1135F3B1}" type="slidenum">
              <a:rPr lang="es-ES" altLang="es-MX" sz="1400" smtClean="0">
                <a:solidFill>
                  <a:schemeClr val="bg2"/>
                </a:solidFill>
                <a:latin typeface="Arial" charset="0"/>
              </a:rPr>
              <a:pPr/>
              <a:t>87</a:t>
            </a:fld>
            <a:endParaRPr lang="es-ES" altLang="es-MX" sz="1400" smtClean="0">
              <a:solidFill>
                <a:schemeClr val="bg2"/>
              </a:solidFill>
              <a:latin typeface="Arial" charset="0"/>
            </a:endParaRPr>
          </a:p>
        </p:txBody>
      </p:sp>
      <p:sp>
        <p:nvSpPr>
          <p:cNvPr id="94211" name="Rectangle 2"/>
          <p:cNvSpPr>
            <a:spLocks noGrp="1" noChangeArrowheads="1"/>
          </p:cNvSpPr>
          <p:nvPr>
            <p:ph type="title"/>
          </p:nvPr>
        </p:nvSpPr>
        <p:spPr/>
        <p:txBody>
          <a:bodyPr/>
          <a:lstStyle/>
          <a:p>
            <a:pPr eaLnBrk="1" hangingPunct="1"/>
            <a:r>
              <a:rPr lang="es-ES" altLang="es-MX" smtClean="0"/>
              <a:t>Modelo OSI</a:t>
            </a:r>
          </a:p>
        </p:txBody>
      </p:sp>
      <p:sp>
        <p:nvSpPr>
          <p:cNvPr id="94212"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es-ES" altLang="es-MX" smtClean="0"/>
              <a:t>Control de error</a:t>
            </a:r>
            <a:endParaRPr lang="es-MX" altLang="es-MX" smtClean="0"/>
          </a:p>
          <a:p>
            <a:pPr lvl="1" eaLnBrk="1" hangingPunct="1"/>
            <a:endParaRPr lang="es-ES" altLang="es-MX" smtClean="0"/>
          </a:p>
          <a:p>
            <a:pPr lvl="2" eaLnBrk="1" hangingPunct="1"/>
            <a:r>
              <a:rPr lang="es-ES" altLang="es-MX" smtClean="0"/>
              <a:t>Con esta función la entidad en el computador B puede </a:t>
            </a:r>
            <a:r>
              <a:rPr lang="es-ES" altLang="es-MX" b="1" smtClean="0"/>
              <a:t>determinar si ha habido o no error en la secuencia de datos</a:t>
            </a:r>
            <a:r>
              <a:rPr lang="es-ES" altLang="es-MX" smtClean="0"/>
              <a:t> recibidos de su correspondiente en el computador A.</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5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26AF839-91DD-4B3C-BE9A-75DFAF6A80F4}" type="slidenum">
              <a:rPr lang="es-ES" altLang="es-MX" sz="1400" smtClean="0">
                <a:solidFill>
                  <a:schemeClr val="bg2"/>
                </a:solidFill>
                <a:latin typeface="Arial" charset="0"/>
              </a:rPr>
              <a:pPr/>
              <a:t>88</a:t>
            </a:fld>
            <a:endParaRPr lang="es-ES" altLang="es-MX" sz="1400" smtClean="0">
              <a:solidFill>
                <a:schemeClr val="bg2"/>
              </a:solidFill>
              <a:latin typeface="Arial" charset="0"/>
            </a:endParaRPr>
          </a:p>
        </p:txBody>
      </p:sp>
      <p:sp>
        <p:nvSpPr>
          <p:cNvPr id="95235" name="Rectangle 2"/>
          <p:cNvSpPr>
            <a:spLocks noGrp="1" noChangeArrowheads="1"/>
          </p:cNvSpPr>
          <p:nvPr>
            <p:ph type="title"/>
          </p:nvPr>
        </p:nvSpPr>
        <p:spPr/>
        <p:txBody>
          <a:bodyPr/>
          <a:lstStyle/>
          <a:p>
            <a:pPr eaLnBrk="1" hangingPunct="1"/>
            <a:r>
              <a:rPr lang="es-ES" altLang="es-MX" smtClean="0"/>
              <a:t>Modelo OSI</a:t>
            </a:r>
          </a:p>
        </p:txBody>
      </p:sp>
      <p:sp>
        <p:nvSpPr>
          <p:cNvPr id="95236"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lnSpc>
                <a:spcPct val="90000"/>
              </a:lnSpc>
            </a:pPr>
            <a:r>
              <a:rPr lang="es-ES" altLang="es-MX" smtClean="0"/>
              <a:t>Capa física (funciones)</a:t>
            </a:r>
          </a:p>
          <a:p>
            <a:pPr lvl="2" eaLnBrk="1" hangingPunct="1">
              <a:lnSpc>
                <a:spcPct val="90000"/>
              </a:lnSpc>
            </a:pPr>
            <a:r>
              <a:rPr lang="es-ES" altLang="es-MX" smtClean="0"/>
              <a:t>Requerimientos eléctricos:</a:t>
            </a:r>
          </a:p>
          <a:p>
            <a:pPr lvl="3" eaLnBrk="1" hangingPunct="1">
              <a:lnSpc>
                <a:spcPct val="90000"/>
              </a:lnSpc>
            </a:pPr>
            <a:r>
              <a:rPr lang="es-ES" altLang="es-MX" smtClean="0"/>
              <a:t>Niveles de voltaje para representar los bits</a:t>
            </a:r>
          </a:p>
          <a:p>
            <a:pPr lvl="3" eaLnBrk="1" hangingPunct="1">
              <a:lnSpc>
                <a:spcPct val="90000"/>
              </a:lnSpc>
            </a:pPr>
            <a:r>
              <a:rPr lang="es-ES" altLang="es-MX" smtClean="0"/>
              <a:t>Base de tiempo para la señal</a:t>
            </a:r>
          </a:p>
          <a:p>
            <a:pPr lvl="3" eaLnBrk="1" hangingPunct="1">
              <a:lnSpc>
                <a:spcPct val="90000"/>
              </a:lnSpc>
            </a:pPr>
            <a:r>
              <a:rPr lang="es-ES" altLang="es-MX" smtClean="0"/>
              <a:t>Duración de cada pulso</a:t>
            </a:r>
          </a:p>
          <a:p>
            <a:pPr lvl="3" eaLnBrk="1" hangingPunct="1">
              <a:lnSpc>
                <a:spcPct val="90000"/>
              </a:lnSpc>
            </a:pPr>
            <a:r>
              <a:rPr lang="es-ES" altLang="es-MX" smtClean="0"/>
              <a:t>Impedancia</a:t>
            </a:r>
          </a:p>
          <a:p>
            <a:pPr lvl="2" eaLnBrk="1" hangingPunct="1">
              <a:lnSpc>
                <a:spcPct val="90000"/>
              </a:lnSpc>
            </a:pPr>
            <a:r>
              <a:rPr lang="es-ES" altLang="es-MX" smtClean="0"/>
              <a:t>Requerimientos mecánicos:</a:t>
            </a:r>
          </a:p>
          <a:p>
            <a:pPr lvl="3" eaLnBrk="1" hangingPunct="1">
              <a:lnSpc>
                <a:spcPct val="90000"/>
              </a:lnSpc>
            </a:pPr>
            <a:r>
              <a:rPr lang="es-ES" altLang="es-MX" smtClean="0"/>
              <a:t>Tipos de conectores (RJ-45, RS-232, BNC, etc.)</a:t>
            </a:r>
          </a:p>
          <a:p>
            <a:pPr lvl="3" eaLnBrk="1" hangingPunct="1">
              <a:lnSpc>
                <a:spcPct val="90000"/>
              </a:lnSpc>
            </a:pPr>
            <a:r>
              <a:rPr lang="es-ES" altLang="es-MX" smtClean="0"/>
              <a:t>Forma de los conectores</a:t>
            </a:r>
          </a:p>
          <a:p>
            <a:pPr lvl="3" eaLnBrk="1" hangingPunct="1">
              <a:lnSpc>
                <a:spcPct val="90000"/>
              </a:lnSpc>
            </a:pPr>
            <a:r>
              <a:rPr lang="es-ES" altLang="es-MX" smtClean="0"/>
              <a:t>Conexión mecánica del medio (fibra óptica, cable coaxial, par de hilos)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DBFEF29-7A2A-4B78-A7E9-BDB2F856DCE0}" type="slidenum">
              <a:rPr lang="es-ES" altLang="es-MX" sz="1400" smtClean="0">
                <a:solidFill>
                  <a:schemeClr val="bg2"/>
                </a:solidFill>
                <a:latin typeface="Arial" charset="0"/>
              </a:rPr>
              <a:pPr/>
              <a:t>89</a:t>
            </a:fld>
            <a:endParaRPr lang="es-ES" altLang="es-MX" sz="1400" smtClean="0">
              <a:solidFill>
                <a:schemeClr val="bg2"/>
              </a:solidFill>
              <a:latin typeface="Arial" charset="0"/>
            </a:endParaRPr>
          </a:p>
        </p:txBody>
      </p:sp>
      <p:sp>
        <p:nvSpPr>
          <p:cNvPr id="96259" name="Rectangle 2"/>
          <p:cNvSpPr>
            <a:spLocks noChangeArrowheads="1"/>
          </p:cNvSpPr>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a:solidFill>
                  <a:schemeClr val="tx2"/>
                </a:solidFill>
              </a:rPr>
              <a:t>Modelo OSI</a:t>
            </a:r>
          </a:p>
        </p:txBody>
      </p:sp>
      <p:sp>
        <p:nvSpPr>
          <p:cNvPr id="96260"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a:lnSpc>
                <a:spcPct val="90000"/>
              </a:lnSpc>
              <a:spcBef>
                <a:spcPct val="20000"/>
              </a:spcBef>
              <a:buClr>
                <a:schemeClr val="tx1"/>
              </a:buClr>
              <a:buSzPct val="60000"/>
              <a:buFont typeface="Wingdings" pitchFamily="2" charset="2"/>
              <a:buChar char="n"/>
            </a:pPr>
            <a:r>
              <a:rPr lang="es-ES" altLang="es-MX" sz="2800"/>
              <a:t>Capa física (funciones)</a:t>
            </a:r>
          </a:p>
          <a:p>
            <a:pPr lvl="2">
              <a:lnSpc>
                <a:spcPct val="90000"/>
              </a:lnSpc>
              <a:spcBef>
                <a:spcPct val="20000"/>
              </a:spcBef>
              <a:buClr>
                <a:schemeClr val="hlink"/>
              </a:buClr>
              <a:buSzPct val="95000"/>
              <a:buFont typeface="Wingdings" pitchFamily="2" charset="2"/>
              <a:buChar char="w"/>
            </a:pPr>
            <a:r>
              <a:rPr lang="es-ES" altLang="es-MX"/>
              <a:t>Requerimientos de procedimiento:</a:t>
            </a:r>
          </a:p>
          <a:p>
            <a:pPr lvl="3">
              <a:lnSpc>
                <a:spcPct val="90000"/>
              </a:lnSpc>
              <a:spcBef>
                <a:spcPct val="20000"/>
              </a:spcBef>
              <a:buClr>
                <a:schemeClr val="tx1"/>
              </a:buClr>
              <a:buSzPct val="65000"/>
              <a:buFont typeface="Wingdings" pitchFamily="2" charset="2"/>
              <a:buChar char="n"/>
            </a:pPr>
            <a:r>
              <a:rPr lang="es-ES" altLang="es-MX" sz="2000"/>
              <a:t>Transmisión sincronía o asíncrona</a:t>
            </a:r>
          </a:p>
          <a:p>
            <a:pPr lvl="3">
              <a:lnSpc>
                <a:spcPct val="90000"/>
              </a:lnSpc>
              <a:spcBef>
                <a:spcPct val="20000"/>
              </a:spcBef>
              <a:buClr>
                <a:schemeClr val="tx1"/>
              </a:buClr>
              <a:buSzPct val="65000"/>
              <a:buFont typeface="Wingdings" pitchFamily="2" charset="2"/>
              <a:buChar char="n"/>
            </a:pPr>
            <a:r>
              <a:rPr lang="es-ES" altLang="es-MX" sz="2000"/>
              <a:t>Transmisión full duplex o half duplex</a:t>
            </a:r>
          </a:p>
          <a:p>
            <a:pPr lvl="3">
              <a:lnSpc>
                <a:spcPct val="90000"/>
              </a:lnSpc>
              <a:spcBef>
                <a:spcPct val="20000"/>
              </a:spcBef>
              <a:buClr>
                <a:schemeClr val="tx1"/>
              </a:buClr>
              <a:buSzPct val="65000"/>
              <a:buFont typeface="Wingdings" pitchFamily="2" charset="2"/>
              <a:buChar char="n"/>
            </a:pPr>
            <a:r>
              <a:rPr lang="es-ES" altLang="es-MX" sz="2000"/>
              <a:t>Uso de cada pin en un conector</a:t>
            </a:r>
          </a:p>
          <a:p>
            <a:pPr lvl="3">
              <a:lnSpc>
                <a:spcPct val="90000"/>
              </a:lnSpc>
              <a:spcBef>
                <a:spcPct val="20000"/>
              </a:spcBef>
              <a:buClr>
                <a:schemeClr val="tx1"/>
              </a:buClr>
              <a:buSzPct val="65000"/>
              <a:buFont typeface="Wingdings" pitchFamily="2" charset="2"/>
              <a:buChar char="n"/>
            </a:pPr>
            <a:r>
              <a:rPr lang="es-ES" altLang="es-MX" sz="2000"/>
              <a:t>Códigos de línea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MX" altLang="es-MX" smtClean="0"/>
              <a:t>Conmutación de paquetes</a:t>
            </a:r>
          </a:p>
        </p:txBody>
      </p:sp>
      <p:sp>
        <p:nvSpPr>
          <p:cNvPr id="11267" name="Rectangle 3"/>
          <p:cNvSpPr>
            <a:spLocks noGrp="1" noChangeArrowheads="1"/>
          </p:cNvSpPr>
          <p:nvPr>
            <p:ph type="body" idx="1"/>
          </p:nvPr>
        </p:nvSpPr>
        <p:spPr/>
        <p:txBody>
          <a:bodyPr/>
          <a:lstStyle/>
          <a:p>
            <a:r>
              <a:rPr lang="es-MX" altLang="es-MX" smtClean="0"/>
              <a:t>Los datos se envían fuera de secuencia</a:t>
            </a:r>
          </a:p>
          <a:p>
            <a:r>
              <a:rPr lang="es-MX" altLang="es-MX" smtClean="0"/>
              <a:t>Pedazos pequeños (paquetes) de datos</a:t>
            </a:r>
          </a:p>
          <a:p>
            <a:r>
              <a:rPr lang="es-MX" altLang="es-MX" smtClean="0"/>
              <a:t>Los paquetes pasan de nodo a nodo desde la fuente hasta el destino</a:t>
            </a:r>
          </a:p>
          <a:p>
            <a:r>
              <a:rPr lang="es-MX" altLang="es-MX" smtClean="0"/>
              <a:t>Se usa para comunicación entre computadoras</a:t>
            </a:r>
          </a:p>
        </p:txBody>
      </p:sp>
      <p:sp>
        <p:nvSpPr>
          <p:cNvPr id="2" name="1 Marcador de número de diapositiva"/>
          <p:cNvSpPr>
            <a:spLocks noGrp="1"/>
          </p:cNvSpPr>
          <p:nvPr>
            <p:ph type="sldNum" sz="quarter" idx="12"/>
          </p:nvPr>
        </p:nvSpPr>
        <p:spPr/>
        <p:txBody>
          <a:bodyPr/>
          <a:lstStyle/>
          <a:p>
            <a:pPr>
              <a:defRPr/>
            </a:pPr>
            <a:fld id="{EBAE014A-E5B0-4D29-B8EC-D2551DC105AB}" type="slidenum">
              <a:rPr lang="en-GB" altLang="es-MX" smtClean="0"/>
              <a:pPr>
                <a:defRPr/>
              </a:pPr>
              <a:t>9</a:t>
            </a:fld>
            <a:endParaRPr lang="en-GB" altLang="es-MX"/>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F07EF5F-C9ED-4CC7-97F3-4385E8F66302}" type="slidenum">
              <a:rPr lang="es-ES" altLang="es-MX" sz="1400" smtClean="0">
                <a:solidFill>
                  <a:schemeClr val="bg2"/>
                </a:solidFill>
                <a:latin typeface="Arial" charset="0"/>
              </a:rPr>
              <a:pPr/>
              <a:t>90</a:t>
            </a:fld>
            <a:endParaRPr lang="es-ES" altLang="es-MX" sz="1400" smtClean="0">
              <a:solidFill>
                <a:schemeClr val="bg2"/>
              </a:solidFill>
              <a:latin typeface="Arial" charset="0"/>
            </a:endParaRPr>
          </a:p>
        </p:txBody>
      </p:sp>
      <p:sp>
        <p:nvSpPr>
          <p:cNvPr id="97283"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7284"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7285" name="Rectangle 4"/>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4400" dirty="0">
                <a:solidFill>
                  <a:schemeClr val="tx2"/>
                </a:solidFill>
              </a:rPr>
              <a:t>Capa </a:t>
            </a:r>
            <a:r>
              <a:rPr lang="es-ES_tradnl" altLang="es-MX" sz="4400" dirty="0" smtClean="0">
                <a:solidFill>
                  <a:schemeClr val="tx2"/>
                </a:solidFill>
              </a:rPr>
              <a:t>física</a:t>
            </a:r>
            <a:endParaRPr lang="es-ES" altLang="es-MX" sz="4400" dirty="0">
              <a:solidFill>
                <a:schemeClr val="tx2"/>
              </a:solidFill>
            </a:endParaRPr>
          </a:p>
        </p:txBody>
      </p:sp>
      <p:grpSp>
        <p:nvGrpSpPr>
          <p:cNvPr id="97286" name="Group 5"/>
          <p:cNvGrpSpPr>
            <a:grpSpLocks/>
          </p:cNvGrpSpPr>
          <p:nvPr/>
        </p:nvGrpSpPr>
        <p:grpSpPr bwMode="auto">
          <a:xfrm>
            <a:off x="158750" y="4578350"/>
            <a:ext cx="1033463" cy="1035050"/>
            <a:chOff x="100" y="2884"/>
            <a:chExt cx="651" cy="652"/>
          </a:xfrm>
        </p:grpSpPr>
        <p:grpSp>
          <p:nvGrpSpPr>
            <p:cNvPr id="97384" name="Group 6"/>
            <p:cNvGrpSpPr>
              <a:grpSpLocks/>
            </p:cNvGrpSpPr>
            <p:nvPr/>
          </p:nvGrpSpPr>
          <p:grpSpPr bwMode="auto">
            <a:xfrm>
              <a:off x="100" y="2884"/>
              <a:ext cx="651" cy="652"/>
              <a:chOff x="100" y="2884"/>
              <a:chExt cx="651" cy="652"/>
            </a:xfrm>
          </p:grpSpPr>
          <p:sp>
            <p:nvSpPr>
              <p:cNvPr id="97386" name="Oval 7"/>
              <p:cNvSpPr>
                <a:spLocks noChangeArrowheads="1"/>
              </p:cNvSpPr>
              <p:nvPr/>
            </p:nvSpPr>
            <p:spPr bwMode="auto">
              <a:xfrm>
                <a:off x="100" y="2884"/>
                <a:ext cx="651" cy="652"/>
              </a:xfrm>
              <a:prstGeom prst="ellipse">
                <a:avLst/>
              </a:prstGeom>
              <a:solidFill>
                <a:srgbClr val="9F9FBF"/>
              </a:solidFill>
              <a:ln w="12700">
                <a:solidFill>
                  <a:srgbClr val="000000"/>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7387" name="Oval 8"/>
              <p:cNvSpPr>
                <a:spLocks noChangeArrowheads="1"/>
              </p:cNvSpPr>
              <p:nvPr/>
            </p:nvSpPr>
            <p:spPr bwMode="auto">
              <a:xfrm>
                <a:off x="141" y="2891"/>
                <a:ext cx="583" cy="577"/>
              </a:xfrm>
              <a:prstGeom prst="ellipse">
                <a:avLst/>
              </a:prstGeom>
              <a:solidFill>
                <a:srgbClr val="BFBFD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7388" name="Oval 9"/>
              <p:cNvSpPr>
                <a:spLocks noChangeArrowheads="1"/>
              </p:cNvSpPr>
              <p:nvPr/>
            </p:nvSpPr>
            <p:spPr bwMode="auto">
              <a:xfrm>
                <a:off x="246" y="2923"/>
                <a:ext cx="452" cy="440"/>
              </a:xfrm>
              <a:prstGeom prst="ellipse">
                <a:avLst/>
              </a:prstGeom>
              <a:solidFill>
                <a:srgbClr val="DFD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grpSp>
        <p:sp>
          <p:nvSpPr>
            <p:cNvPr id="97385" name="Oval 10"/>
            <p:cNvSpPr>
              <a:spLocks noChangeArrowheads="1"/>
            </p:cNvSpPr>
            <p:nvPr/>
          </p:nvSpPr>
          <p:spPr bwMode="auto">
            <a:xfrm>
              <a:off x="472" y="2987"/>
              <a:ext cx="116" cy="11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grpSp>
      <p:sp>
        <p:nvSpPr>
          <p:cNvPr id="97287" name="Freeform 11"/>
          <p:cNvSpPr>
            <a:spLocks/>
          </p:cNvSpPr>
          <p:nvPr/>
        </p:nvSpPr>
        <p:spPr bwMode="auto">
          <a:xfrm>
            <a:off x="3284538" y="2968625"/>
            <a:ext cx="1455737" cy="942975"/>
          </a:xfrm>
          <a:custGeom>
            <a:avLst/>
            <a:gdLst>
              <a:gd name="T0" fmla="*/ 174625 w 917"/>
              <a:gd name="T1" fmla="*/ 863600 h 594"/>
              <a:gd name="T2" fmla="*/ 795337 w 917"/>
              <a:gd name="T3" fmla="*/ 350838 h 594"/>
              <a:gd name="T4" fmla="*/ 781050 w 917"/>
              <a:gd name="T5" fmla="*/ 292100 h 594"/>
              <a:gd name="T6" fmla="*/ 812800 w 917"/>
              <a:gd name="T7" fmla="*/ 223838 h 594"/>
              <a:gd name="T8" fmla="*/ 831850 w 917"/>
              <a:gd name="T9" fmla="*/ 180975 h 594"/>
              <a:gd name="T10" fmla="*/ 827087 w 917"/>
              <a:gd name="T11" fmla="*/ 115888 h 594"/>
              <a:gd name="T12" fmla="*/ 817562 w 917"/>
              <a:gd name="T13" fmla="*/ 60325 h 594"/>
              <a:gd name="T14" fmla="*/ 849312 w 917"/>
              <a:gd name="T15" fmla="*/ 30163 h 594"/>
              <a:gd name="T16" fmla="*/ 911225 w 917"/>
              <a:gd name="T17" fmla="*/ 22225 h 594"/>
              <a:gd name="T18" fmla="*/ 954087 w 917"/>
              <a:gd name="T19" fmla="*/ 57150 h 594"/>
              <a:gd name="T20" fmla="*/ 958850 w 917"/>
              <a:gd name="T21" fmla="*/ 117475 h 594"/>
              <a:gd name="T22" fmla="*/ 922337 w 917"/>
              <a:gd name="T23" fmla="*/ 177800 h 594"/>
              <a:gd name="T24" fmla="*/ 1182687 w 917"/>
              <a:gd name="T25" fmla="*/ 20638 h 594"/>
              <a:gd name="T26" fmla="*/ 1230312 w 917"/>
              <a:gd name="T27" fmla="*/ 0 h 594"/>
              <a:gd name="T28" fmla="*/ 1263650 w 917"/>
              <a:gd name="T29" fmla="*/ 25400 h 594"/>
              <a:gd name="T30" fmla="*/ 1201737 w 917"/>
              <a:gd name="T31" fmla="*/ 92075 h 594"/>
              <a:gd name="T32" fmla="*/ 1063625 w 917"/>
              <a:gd name="T33" fmla="*/ 207963 h 594"/>
              <a:gd name="T34" fmla="*/ 1309687 w 917"/>
              <a:gd name="T35" fmla="*/ 60325 h 594"/>
              <a:gd name="T36" fmla="*/ 1350962 w 917"/>
              <a:gd name="T37" fmla="*/ 63500 h 594"/>
              <a:gd name="T38" fmla="*/ 1349375 w 917"/>
              <a:gd name="T39" fmla="*/ 104775 h 594"/>
              <a:gd name="T40" fmla="*/ 1139825 w 917"/>
              <a:gd name="T41" fmla="*/ 246063 h 594"/>
              <a:gd name="T42" fmla="*/ 1397000 w 917"/>
              <a:gd name="T43" fmla="*/ 133350 h 594"/>
              <a:gd name="T44" fmla="*/ 1427162 w 917"/>
              <a:gd name="T45" fmla="*/ 146050 h 594"/>
              <a:gd name="T46" fmla="*/ 1425575 w 917"/>
              <a:gd name="T47" fmla="*/ 176213 h 594"/>
              <a:gd name="T48" fmla="*/ 1270000 w 917"/>
              <a:gd name="T49" fmla="*/ 241300 h 594"/>
              <a:gd name="T50" fmla="*/ 1196975 w 917"/>
              <a:gd name="T51" fmla="*/ 290513 h 594"/>
              <a:gd name="T52" fmla="*/ 1408112 w 917"/>
              <a:gd name="T53" fmla="*/ 207963 h 594"/>
              <a:gd name="T54" fmla="*/ 1454150 w 917"/>
              <a:gd name="T55" fmla="*/ 219075 h 594"/>
              <a:gd name="T56" fmla="*/ 1439862 w 917"/>
              <a:gd name="T57" fmla="*/ 252413 h 594"/>
              <a:gd name="T58" fmla="*/ 1216025 w 917"/>
              <a:gd name="T59" fmla="*/ 330200 h 594"/>
              <a:gd name="T60" fmla="*/ 1114425 w 917"/>
              <a:gd name="T61" fmla="*/ 384175 h 594"/>
              <a:gd name="T62" fmla="*/ 1044575 w 917"/>
              <a:gd name="T63" fmla="*/ 427038 h 594"/>
              <a:gd name="T64" fmla="*/ 900112 w 917"/>
              <a:gd name="T65" fmla="*/ 433388 h 594"/>
              <a:gd name="T66" fmla="*/ 211137 w 917"/>
              <a:gd name="T67" fmla="*/ 914400 h 594"/>
              <a:gd name="T68" fmla="*/ 160337 w 917"/>
              <a:gd name="T69" fmla="*/ 941388 h 594"/>
              <a:gd name="T70" fmla="*/ 112712 w 917"/>
              <a:gd name="T71" fmla="*/ 923925 h 594"/>
              <a:gd name="T72" fmla="*/ 0 w 917"/>
              <a:gd name="T73" fmla="*/ 769938 h 5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17"/>
              <a:gd name="T112" fmla="*/ 0 h 594"/>
              <a:gd name="T113" fmla="*/ 917 w 917"/>
              <a:gd name="T114" fmla="*/ 594 h 5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17" h="594">
                <a:moveTo>
                  <a:pt x="26" y="435"/>
                </a:moveTo>
                <a:lnTo>
                  <a:pt x="110" y="544"/>
                </a:lnTo>
                <a:lnTo>
                  <a:pt x="510" y="242"/>
                </a:lnTo>
                <a:lnTo>
                  <a:pt x="501" y="221"/>
                </a:lnTo>
                <a:lnTo>
                  <a:pt x="496" y="205"/>
                </a:lnTo>
                <a:lnTo>
                  <a:pt x="492" y="184"/>
                </a:lnTo>
                <a:lnTo>
                  <a:pt x="498" y="163"/>
                </a:lnTo>
                <a:lnTo>
                  <a:pt x="512" y="141"/>
                </a:lnTo>
                <a:lnTo>
                  <a:pt x="524" y="126"/>
                </a:lnTo>
                <a:lnTo>
                  <a:pt x="524" y="114"/>
                </a:lnTo>
                <a:lnTo>
                  <a:pt x="526" y="91"/>
                </a:lnTo>
                <a:lnTo>
                  <a:pt x="521" y="73"/>
                </a:lnTo>
                <a:lnTo>
                  <a:pt x="515" y="54"/>
                </a:lnTo>
                <a:lnTo>
                  <a:pt x="515" y="38"/>
                </a:lnTo>
                <a:lnTo>
                  <a:pt x="522" y="27"/>
                </a:lnTo>
                <a:lnTo>
                  <a:pt x="535" y="19"/>
                </a:lnTo>
                <a:lnTo>
                  <a:pt x="558" y="14"/>
                </a:lnTo>
                <a:lnTo>
                  <a:pt x="574" y="14"/>
                </a:lnTo>
                <a:lnTo>
                  <a:pt x="586" y="20"/>
                </a:lnTo>
                <a:lnTo>
                  <a:pt x="601" y="36"/>
                </a:lnTo>
                <a:lnTo>
                  <a:pt x="606" y="58"/>
                </a:lnTo>
                <a:lnTo>
                  <a:pt x="604" y="74"/>
                </a:lnTo>
                <a:lnTo>
                  <a:pt x="597" y="92"/>
                </a:lnTo>
                <a:lnTo>
                  <a:pt x="581" y="112"/>
                </a:lnTo>
                <a:lnTo>
                  <a:pt x="597" y="121"/>
                </a:lnTo>
                <a:lnTo>
                  <a:pt x="745" y="13"/>
                </a:lnTo>
                <a:lnTo>
                  <a:pt x="757" y="4"/>
                </a:lnTo>
                <a:lnTo>
                  <a:pt x="775" y="0"/>
                </a:lnTo>
                <a:lnTo>
                  <a:pt x="791" y="5"/>
                </a:lnTo>
                <a:lnTo>
                  <a:pt x="796" y="16"/>
                </a:lnTo>
                <a:lnTo>
                  <a:pt x="796" y="27"/>
                </a:lnTo>
                <a:lnTo>
                  <a:pt x="757" y="58"/>
                </a:lnTo>
                <a:lnTo>
                  <a:pt x="663" y="125"/>
                </a:lnTo>
                <a:lnTo>
                  <a:pt x="670" y="131"/>
                </a:lnTo>
                <a:lnTo>
                  <a:pt x="809" y="46"/>
                </a:lnTo>
                <a:lnTo>
                  <a:pt x="825" y="38"/>
                </a:lnTo>
                <a:lnTo>
                  <a:pt x="839" y="36"/>
                </a:lnTo>
                <a:lnTo>
                  <a:pt x="851" y="40"/>
                </a:lnTo>
                <a:lnTo>
                  <a:pt x="855" y="51"/>
                </a:lnTo>
                <a:lnTo>
                  <a:pt x="850" y="66"/>
                </a:lnTo>
                <a:lnTo>
                  <a:pt x="711" y="149"/>
                </a:lnTo>
                <a:lnTo>
                  <a:pt x="718" y="155"/>
                </a:lnTo>
                <a:lnTo>
                  <a:pt x="860" y="88"/>
                </a:lnTo>
                <a:lnTo>
                  <a:pt x="880" y="84"/>
                </a:lnTo>
                <a:lnTo>
                  <a:pt x="889" y="84"/>
                </a:lnTo>
                <a:lnTo>
                  <a:pt x="899" y="92"/>
                </a:lnTo>
                <a:lnTo>
                  <a:pt x="901" y="102"/>
                </a:lnTo>
                <a:lnTo>
                  <a:pt x="898" y="111"/>
                </a:lnTo>
                <a:lnTo>
                  <a:pt x="887" y="118"/>
                </a:lnTo>
                <a:lnTo>
                  <a:pt x="800" y="152"/>
                </a:lnTo>
                <a:lnTo>
                  <a:pt x="747" y="175"/>
                </a:lnTo>
                <a:lnTo>
                  <a:pt x="754" y="183"/>
                </a:lnTo>
                <a:lnTo>
                  <a:pt x="848" y="145"/>
                </a:lnTo>
                <a:lnTo>
                  <a:pt x="887" y="131"/>
                </a:lnTo>
                <a:lnTo>
                  <a:pt x="910" y="131"/>
                </a:lnTo>
                <a:lnTo>
                  <a:pt x="916" y="138"/>
                </a:lnTo>
                <a:lnTo>
                  <a:pt x="916" y="148"/>
                </a:lnTo>
                <a:lnTo>
                  <a:pt x="907" y="159"/>
                </a:lnTo>
                <a:lnTo>
                  <a:pt x="844" y="182"/>
                </a:lnTo>
                <a:lnTo>
                  <a:pt x="766" y="208"/>
                </a:lnTo>
                <a:lnTo>
                  <a:pt x="734" y="223"/>
                </a:lnTo>
                <a:lnTo>
                  <a:pt x="702" y="242"/>
                </a:lnTo>
                <a:lnTo>
                  <a:pt x="681" y="262"/>
                </a:lnTo>
                <a:lnTo>
                  <a:pt x="658" y="269"/>
                </a:lnTo>
                <a:lnTo>
                  <a:pt x="624" y="276"/>
                </a:lnTo>
                <a:lnTo>
                  <a:pt x="567" y="273"/>
                </a:lnTo>
                <a:lnTo>
                  <a:pt x="549" y="266"/>
                </a:lnTo>
                <a:lnTo>
                  <a:pt x="133" y="576"/>
                </a:lnTo>
                <a:lnTo>
                  <a:pt x="113" y="587"/>
                </a:lnTo>
                <a:lnTo>
                  <a:pt x="101" y="593"/>
                </a:lnTo>
                <a:lnTo>
                  <a:pt x="83" y="590"/>
                </a:lnTo>
                <a:lnTo>
                  <a:pt x="71" y="582"/>
                </a:lnTo>
                <a:lnTo>
                  <a:pt x="60" y="567"/>
                </a:lnTo>
                <a:lnTo>
                  <a:pt x="0" y="485"/>
                </a:lnTo>
                <a:lnTo>
                  <a:pt x="26" y="435"/>
                </a:lnTo>
              </a:path>
            </a:pathLst>
          </a:custGeom>
          <a:solidFill>
            <a:srgbClr val="FF9F9F"/>
          </a:solidFill>
          <a:ln w="12700" cap="rnd" cmpd="sng">
            <a:solidFill>
              <a:srgbClr val="000000"/>
            </a:solidFill>
            <a:prstDash val="solid"/>
            <a:round/>
            <a:headEnd type="none" w="med" len="med"/>
            <a:tailEnd type="none" w="med" len="med"/>
          </a:ln>
        </p:spPr>
        <p:txBody>
          <a:bodyPr/>
          <a:lstStyle/>
          <a:p>
            <a:endParaRPr lang="es-MX"/>
          </a:p>
        </p:txBody>
      </p:sp>
      <p:grpSp>
        <p:nvGrpSpPr>
          <p:cNvPr id="97288" name="Group 12"/>
          <p:cNvGrpSpPr>
            <a:grpSpLocks/>
          </p:cNvGrpSpPr>
          <p:nvPr/>
        </p:nvGrpSpPr>
        <p:grpSpPr bwMode="auto">
          <a:xfrm>
            <a:off x="1571625" y="3609975"/>
            <a:ext cx="1465263" cy="2022475"/>
            <a:chOff x="990" y="2274"/>
            <a:chExt cx="923" cy="1274"/>
          </a:xfrm>
        </p:grpSpPr>
        <p:sp>
          <p:nvSpPr>
            <p:cNvPr id="97382" name="Freeform 13"/>
            <p:cNvSpPr>
              <a:spLocks/>
            </p:cNvSpPr>
            <p:nvPr/>
          </p:nvSpPr>
          <p:spPr bwMode="auto">
            <a:xfrm>
              <a:off x="990" y="2950"/>
              <a:ext cx="874" cy="598"/>
            </a:xfrm>
            <a:custGeom>
              <a:avLst/>
              <a:gdLst>
                <a:gd name="T0" fmla="*/ 257 w 874"/>
                <a:gd name="T1" fmla="*/ 9 h 598"/>
                <a:gd name="T2" fmla="*/ 0 w 874"/>
                <a:gd name="T3" fmla="*/ 541 h 598"/>
                <a:gd name="T4" fmla="*/ 12 w 874"/>
                <a:gd name="T5" fmla="*/ 552 h 598"/>
                <a:gd name="T6" fmla="*/ 30 w 874"/>
                <a:gd name="T7" fmla="*/ 542 h 598"/>
                <a:gd name="T8" fmla="*/ 277 w 874"/>
                <a:gd name="T9" fmla="*/ 31 h 598"/>
                <a:gd name="T10" fmla="*/ 291 w 874"/>
                <a:gd name="T11" fmla="*/ 25 h 598"/>
                <a:gd name="T12" fmla="*/ 384 w 874"/>
                <a:gd name="T13" fmla="*/ 24 h 598"/>
                <a:gd name="T14" fmla="*/ 506 w 874"/>
                <a:gd name="T15" fmla="*/ 27 h 598"/>
                <a:gd name="T16" fmla="*/ 616 w 874"/>
                <a:gd name="T17" fmla="*/ 32 h 598"/>
                <a:gd name="T18" fmla="*/ 647 w 874"/>
                <a:gd name="T19" fmla="*/ 39 h 598"/>
                <a:gd name="T20" fmla="*/ 664 w 874"/>
                <a:gd name="T21" fmla="*/ 54 h 598"/>
                <a:gd name="T22" fmla="*/ 679 w 874"/>
                <a:gd name="T23" fmla="*/ 70 h 598"/>
                <a:gd name="T24" fmla="*/ 851 w 874"/>
                <a:gd name="T25" fmla="*/ 591 h 598"/>
                <a:gd name="T26" fmla="*/ 864 w 874"/>
                <a:gd name="T27" fmla="*/ 597 h 598"/>
                <a:gd name="T28" fmla="*/ 873 w 874"/>
                <a:gd name="T29" fmla="*/ 586 h 598"/>
                <a:gd name="T30" fmla="*/ 705 w 874"/>
                <a:gd name="T31" fmla="*/ 67 h 598"/>
                <a:gd name="T32" fmla="*/ 688 w 874"/>
                <a:gd name="T33" fmla="*/ 39 h 598"/>
                <a:gd name="T34" fmla="*/ 673 w 874"/>
                <a:gd name="T35" fmla="*/ 27 h 598"/>
                <a:gd name="T36" fmla="*/ 659 w 874"/>
                <a:gd name="T37" fmla="*/ 20 h 598"/>
                <a:gd name="T38" fmla="*/ 640 w 874"/>
                <a:gd name="T39" fmla="*/ 12 h 598"/>
                <a:gd name="T40" fmla="*/ 604 w 874"/>
                <a:gd name="T41" fmla="*/ 9 h 598"/>
                <a:gd name="T42" fmla="*/ 487 w 874"/>
                <a:gd name="T43" fmla="*/ 2 h 598"/>
                <a:gd name="T44" fmla="*/ 362 w 874"/>
                <a:gd name="T45" fmla="*/ 0 h 598"/>
                <a:gd name="T46" fmla="*/ 304 w 874"/>
                <a:gd name="T47" fmla="*/ 1 h 598"/>
                <a:gd name="T48" fmla="*/ 275 w 874"/>
                <a:gd name="T49" fmla="*/ 2 h 598"/>
                <a:gd name="T50" fmla="*/ 257 w 874"/>
                <a:gd name="T51" fmla="*/ 9 h 59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74"/>
                <a:gd name="T79" fmla="*/ 0 h 598"/>
                <a:gd name="T80" fmla="*/ 874 w 874"/>
                <a:gd name="T81" fmla="*/ 598 h 59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74" h="598">
                  <a:moveTo>
                    <a:pt x="257" y="9"/>
                  </a:moveTo>
                  <a:lnTo>
                    <a:pt x="0" y="541"/>
                  </a:lnTo>
                  <a:lnTo>
                    <a:pt x="12" y="552"/>
                  </a:lnTo>
                  <a:lnTo>
                    <a:pt x="30" y="542"/>
                  </a:lnTo>
                  <a:lnTo>
                    <a:pt x="277" y="31"/>
                  </a:lnTo>
                  <a:lnTo>
                    <a:pt x="291" y="25"/>
                  </a:lnTo>
                  <a:lnTo>
                    <a:pt x="384" y="24"/>
                  </a:lnTo>
                  <a:lnTo>
                    <a:pt x="506" y="27"/>
                  </a:lnTo>
                  <a:lnTo>
                    <a:pt x="616" y="32"/>
                  </a:lnTo>
                  <a:lnTo>
                    <a:pt x="647" y="39"/>
                  </a:lnTo>
                  <a:lnTo>
                    <a:pt x="664" y="54"/>
                  </a:lnTo>
                  <a:lnTo>
                    <a:pt x="679" y="70"/>
                  </a:lnTo>
                  <a:lnTo>
                    <a:pt x="851" y="591"/>
                  </a:lnTo>
                  <a:lnTo>
                    <a:pt x="864" y="597"/>
                  </a:lnTo>
                  <a:lnTo>
                    <a:pt x="873" y="586"/>
                  </a:lnTo>
                  <a:lnTo>
                    <a:pt x="705" y="67"/>
                  </a:lnTo>
                  <a:lnTo>
                    <a:pt x="688" y="39"/>
                  </a:lnTo>
                  <a:lnTo>
                    <a:pt x="673" y="27"/>
                  </a:lnTo>
                  <a:lnTo>
                    <a:pt x="659" y="20"/>
                  </a:lnTo>
                  <a:lnTo>
                    <a:pt x="640" y="12"/>
                  </a:lnTo>
                  <a:lnTo>
                    <a:pt x="604" y="9"/>
                  </a:lnTo>
                  <a:lnTo>
                    <a:pt x="487" y="2"/>
                  </a:lnTo>
                  <a:lnTo>
                    <a:pt x="362" y="0"/>
                  </a:lnTo>
                  <a:lnTo>
                    <a:pt x="304" y="1"/>
                  </a:lnTo>
                  <a:lnTo>
                    <a:pt x="275" y="2"/>
                  </a:lnTo>
                  <a:lnTo>
                    <a:pt x="257" y="9"/>
                  </a:lnTo>
                </a:path>
              </a:pathLst>
            </a:custGeom>
            <a:solidFill>
              <a:srgbClr val="3F1F00"/>
            </a:solidFill>
            <a:ln w="12700" cap="rnd" cmpd="sng">
              <a:solidFill>
                <a:srgbClr val="000000"/>
              </a:solidFill>
              <a:prstDash val="solid"/>
              <a:round/>
              <a:headEnd type="none" w="med" len="med"/>
              <a:tailEnd type="none" w="med" len="med"/>
            </a:ln>
          </p:spPr>
          <p:txBody>
            <a:bodyPr/>
            <a:lstStyle/>
            <a:p>
              <a:endParaRPr lang="es-MX"/>
            </a:p>
          </p:txBody>
        </p:sp>
        <p:sp>
          <p:nvSpPr>
            <p:cNvPr id="97383" name="Freeform 14"/>
            <p:cNvSpPr>
              <a:spLocks/>
            </p:cNvSpPr>
            <p:nvPr/>
          </p:nvSpPr>
          <p:spPr bwMode="auto">
            <a:xfrm>
              <a:off x="1002" y="2274"/>
              <a:ext cx="911" cy="696"/>
            </a:xfrm>
            <a:custGeom>
              <a:avLst/>
              <a:gdLst>
                <a:gd name="T0" fmla="*/ 184 w 911"/>
                <a:gd name="T1" fmla="*/ 0 h 696"/>
                <a:gd name="T2" fmla="*/ 58 w 911"/>
                <a:gd name="T3" fmla="*/ 0 h 696"/>
                <a:gd name="T4" fmla="*/ 5 w 911"/>
                <a:gd name="T5" fmla="*/ 25 h 696"/>
                <a:gd name="T6" fmla="*/ 0 w 911"/>
                <a:gd name="T7" fmla="*/ 89 h 696"/>
                <a:gd name="T8" fmla="*/ 136 w 911"/>
                <a:gd name="T9" fmla="*/ 463 h 696"/>
                <a:gd name="T10" fmla="*/ 149 w 911"/>
                <a:gd name="T11" fmla="*/ 500 h 696"/>
                <a:gd name="T12" fmla="*/ 154 w 911"/>
                <a:gd name="T13" fmla="*/ 541 h 696"/>
                <a:gd name="T14" fmla="*/ 163 w 911"/>
                <a:gd name="T15" fmla="*/ 626 h 696"/>
                <a:gd name="T16" fmla="*/ 188 w 911"/>
                <a:gd name="T17" fmla="*/ 667 h 696"/>
                <a:gd name="T18" fmla="*/ 222 w 911"/>
                <a:gd name="T19" fmla="*/ 673 h 696"/>
                <a:gd name="T20" fmla="*/ 261 w 911"/>
                <a:gd name="T21" fmla="*/ 677 h 696"/>
                <a:gd name="T22" fmla="*/ 369 w 911"/>
                <a:gd name="T23" fmla="*/ 681 h 696"/>
                <a:gd name="T24" fmla="*/ 572 w 911"/>
                <a:gd name="T25" fmla="*/ 686 h 696"/>
                <a:gd name="T26" fmla="*/ 732 w 911"/>
                <a:gd name="T27" fmla="*/ 695 h 696"/>
                <a:gd name="T28" fmla="*/ 771 w 911"/>
                <a:gd name="T29" fmla="*/ 684 h 696"/>
                <a:gd name="T30" fmla="*/ 801 w 911"/>
                <a:gd name="T31" fmla="*/ 656 h 696"/>
                <a:gd name="T32" fmla="*/ 835 w 911"/>
                <a:gd name="T33" fmla="*/ 620 h 696"/>
                <a:gd name="T34" fmla="*/ 863 w 911"/>
                <a:gd name="T35" fmla="*/ 579 h 696"/>
                <a:gd name="T36" fmla="*/ 881 w 911"/>
                <a:gd name="T37" fmla="*/ 556 h 696"/>
                <a:gd name="T38" fmla="*/ 892 w 911"/>
                <a:gd name="T39" fmla="*/ 537 h 696"/>
                <a:gd name="T40" fmla="*/ 908 w 911"/>
                <a:gd name="T41" fmla="*/ 504 h 696"/>
                <a:gd name="T42" fmla="*/ 910 w 911"/>
                <a:gd name="T43" fmla="*/ 490 h 696"/>
                <a:gd name="T44" fmla="*/ 908 w 911"/>
                <a:gd name="T45" fmla="*/ 470 h 696"/>
                <a:gd name="T46" fmla="*/ 894 w 911"/>
                <a:gd name="T47" fmla="*/ 461 h 696"/>
                <a:gd name="T48" fmla="*/ 869 w 911"/>
                <a:gd name="T49" fmla="*/ 448 h 696"/>
                <a:gd name="T50" fmla="*/ 838 w 911"/>
                <a:gd name="T51" fmla="*/ 447 h 696"/>
                <a:gd name="T52" fmla="*/ 801 w 911"/>
                <a:gd name="T53" fmla="*/ 447 h 696"/>
                <a:gd name="T54" fmla="*/ 296 w 911"/>
                <a:gd name="T55" fmla="*/ 461 h 696"/>
                <a:gd name="T56" fmla="*/ 287 w 911"/>
                <a:gd name="T57" fmla="*/ 369 h 696"/>
                <a:gd name="T58" fmla="*/ 268 w 911"/>
                <a:gd name="T59" fmla="*/ 198 h 696"/>
                <a:gd name="T60" fmla="*/ 257 w 911"/>
                <a:gd name="T61" fmla="*/ 80 h 696"/>
                <a:gd name="T62" fmla="*/ 239 w 911"/>
                <a:gd name="T63" fmla="*/ 29 h 696"/>
                <a:gd name="T64" fmla="*/ 184 w 911"/>
                <a:gd name="T65" fmla="*/ 0 h 6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1"/>
                <a:gd name="T100" fmla="*/ 0 h 696"/>
                <a:gd name="T101" fmla="*/ 911 w 911"/>
                <a:gd name="T102" fmla="*/ 696 h 6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1" h="696">
                  <a:moveTo>
                    <a:pt x="184" y="0"/>
                  </a:moveTo>
                  <a:lnTo>
                    <a:pt x="58" y="0"/>
                  </a:lnTo>
                  <a:lnTo>
                    <a:pt x="5" y="25"/>
                  </a:lnTo>
                  <a:lnTo>
                    <a:pt x="0" y="89"/>
                  </a:lnTo>
                  <a:lnTo>
                    <a:pt x="136" y="463"/>
                  </a:lnTo>
                  <a:lnTo>
                    <a:pt x="149" y="500"/>
                  </a:lnTo>
                  <a:lnTo>
                    <a:pt x="154" y="541"/>
                  </a:lnTo>
                  <a:lnTo>
                    <a:pt x="163" y="626"/>
                  </a:lnTo>
                  <a:lnTo>
                    <a:pt x="188" y="667"/>
                  </a:lnTo>
                  <a:lnTo>
                    <a:pt x="222" y="673"/>
                  </a:lnTo>
                  <a:lnTo>
                    <a:pt x="261" y="677"/>
                  </a:lnTo>
                  <a:lnTo>
                    <a:pt x="369" y="681"/>
                  </a:lnTo>
                  <a:lnTo>
                    <a:pt x="572" y="686"/>
                  </a:lnTo>
                  <a:lnTo>
                    <a:pt x="732" y="695"/>
                  </a:lnTo>
                  <a:lnTo>
                    <a:pt x="771" y="684"/>
                  </a:lnTo>
                  <a:lnTo>
                    <a:pt x="801" y="656"/>
                  </a:lnTo>
                  <a:lnTo>
                    <a:pt x="835" y="620"/>
                  </a:lnTo>
                  <a:lnTo>
                    <a:pt x="863" y="579"/>
                  </a:lnTo>
                  <a:lnTo>
                    <a:pt x="881" y="556"/>
                  </a:lnTo>
                  <a:lnTo>
                    <a:pt x="892" y="537"/>
                  </a:lnTo>
                  <a:lnTo>
                    <a:pt x="908" y="504"/>
                  </a:lnTo>
                  <a:lnTo>
                    <a:pt x="910" y="490"/>
                  </a:lnTo>
                  <a:lnTo>
                    <a:pt x="908" y="470"/>
                  </a:lnTo>
                  <a:lnTo>
                    <a:pt x="894" y="461"/>
                  </a:lnTo>
                  <a:lnTo>
                    <a:pt x="869" y="448"/>
                  </a:lnTo>
                  <a:lnTo>
                    <a:pt x="838" y="447"/>
                  </a:lnTo>
                  <a:lnTo>
                    <a:pt x="801" y="447"/>
                  </a:lnTo>
                  <a:lnTo>
                    <a:pt x="296" y="461"/>
                  </a:lnTo>
                  <a:lnTo>
                    <a:pt x="287" y="369"/>
                  </a:lnTo>
                  <a:lnTo>
                    <a:pt x="268" y="198"/>
                  </a:lnTo>
                  <a:lnTo>
                    <a:pt x="257" y="80"/>
                  </a:lnTo>
                  <a:lnTo>
                    <a:pt x="239" y="29"/>
                  </a:lnTo>
                  <a:lnTo>
                    <a:pt x="184" y="0"/>
                  </a:lnTo>
                </a:path>
              </a:pathLst>
            </a:custGeom>
            <a:solidFill>
              <a:srgbClr val="9F7F5F"/>
            </a:solidFill>
            <a:ln w="12700" cap="rnd" cmpd="sng">
              <a:solidFill>
                <a:srgbClr val="000000"/>
              </a:solidFill>
              <a:prstDash val="solid"/>
              <a:round/>
              <a:headEnd type="none" w="med" len="med"/>
              <a:tailEnd type="none" w="med" len="med"/>
            </a:ln>
          </p:spPr>
          <p:txBody>
            <a:bodyPr/>
            <a:lstStyle/>
            <a:p>
              <a:endParaRPr lang="es-MX"/>
            </a:p>
          </p:txBody>
        </p:sp>
      </p:grpSp>
      <p:sp>
        <p:nvSpPr>
          <p:cNvPr id="97289" name="Freeform 15"/>
          <p:cNvSpPr>
            <a:spLocks/>
          </p:cNvSpPr>
          <p:nvPr/>
        </p:nvSpPr>
        <p:spPr bwMode="auto">
          <a:xfrm>
            <a:off x="2047875" y="3260725"/>
            <a:ext cx="1738313" cy="2325688"/>
          </a:xfrm>
          <a:custGeom>
            <a:avLst/>
            <a:gdLst>
              <a:gd name="T0" fmla="*/ 1049338 w 1095"/>
              <a:gd name="T1" fmla="*/ 42863 h 1465"/>
              <a:gd name="T2" fmla="*/ 1196975 w 1095"/>
              <a:gd name="T3" fmla="*/ 169863 h 1465"/>
              <a:gd name="T4" fmla="*/ 1273175 w 1095"/>
              <a:gd name="T5" fmla="*/ 258763 h 1465"/>
              <a:gd name="T6" fmla="*/ 1349375 w 1095"/>
              <a:gd name="T7" fmla="*/ 333375 h 1465"/>
              <a:gd name="T8" fmla="*/ 1328738 w 1095"/>
              <a:gd name="T9" fmla="*/ 439738 h 1465"/>
              <a:gd name="T10" fmla="*/ 1263650 w 1095"/>
              <a:gd name="T11" fmla="*/ 452438 h 1465"/>
              <a:gd name="T12" fmla="*/ 1273175 w 1095"/>
              <a:gd name="T13" fmla="*/ 534988 h 1465"/>
              <a:gd name="T14" fmla="*/ 1250950 w 1095"/>
              <a:gd name="T15" fmla="*/ 642938 h 1465"/>
              <a:gd name="T16" fmla="*/ 1122363 w 1095"/>
              <a:gd name="T17" fmla="*/ 688975 h 1465"/>
              <a:gd name="T18" fmla="*/ 1074738 w 1095"/>
              <a:gd name="T19" fmla="*/ 800100 h 1465"/>
              <a:gd name="T20" fmla="*/ 1182688 w 1095"/>
              <a:gd name="T21" fmla="*/ 858838 h 1465"/>
              <a:gd name="T22" fmla="*/ 1504950 w 1095"/>
              <a:gd name="T23" fmla="*/ 858838 h 1465"/>
              <a:gd name="T24" fmla="*/ 1676400 w 1095"/>
              <a:gd name="T25" fmla="*/ 908050 h 1465"/>
              <a:gd name="T26" fmla="*/ 1736725 w 1095"/>
              <a:gd name="T27" fmla="*/ 1036638 h 1465"/>
              <a:gd name="T28" fmla="*/ 1662113 w 1095"/>
              <a:gd name="T29" fmla="*/ 1262063 h 1465"/>
              <a:gd name="T30" fmla="*/ 1462088 w 1095"/>
              <a:gd name="T31" fmla="*/ 1565275 h 1465"/>
              <a:gd name="T32" fmla="*/ 1255713 w 1095"/>
              <a:gd name="T33" fmla="*/ 1997075 h 1465"/>
              <a:gd name="T34" fmla="*/ 1165225 w 1095"/>
              <a:gd name="T35" fmla="*/ 2324100 h 1465"/>
              <a:gd name="T36" fmla="*/ 984250 w 1095"/>
              <a:gd name="T37" fmla="*/ 2235200 h 1465"/>
              <a:gd name="T38" fmla="*/ 795338 w 1095"/>
              <a:gd name="T39" fmla="*/ 2171700 h 1465"/>
              <a:gd name="T40" fmla="*/ 711200 w 1095"/>
              <a:gd name="T41" fmla="*/ 2127250 h 1465"/>
              <a:gd name="T42" fmla="*/ 563563 w 1095"/>
              <a:gd name="T43" fmla="*/ 2184400 h 1465"/>
              <a:gd name="T44" fmla="*/ 482600 w 1095"/>
              <a:gd name="T45" fmla="*/ 2192338 h 1465"/>
              <a:gd name="T46" fmla="*/ 555625 w 1095"/>
              <a:gd name="T47" fmla="*/ 2046288 h 1465"/>
              <a:gd name="T48" fmla="*/ 803275 w 1095"/>
              <a:gd name="T49" fmla="*/ 1812925 h 1465"/>
              <a:gd name="T50" fmla="*/ 835025 w 1095"/>
              <a:gd name="T51" fmla="*/ 1633538 h 1465"/>
              <a:gd name="T52" fmla="*/ 828675 w 1095"/>
              <a:gd name="T53" fmla="*/ 1384300 h 1465"/>
              <a:gd name="T54" fmla="*/ 696913 w 1095"/>
              <a:gd name="T55" fmla="*/ 1292225 h 1465"/>
              <a:gd name="T56" fmla="*/ 431800 w 1095"/>
              <a:gd name="T57" fmla="*/ 1338263 h 1465"/>
              <a:gd name="T58" fmla="*/ 225425 w 1095"/>
              <a:gd name="T59" fmla="*/ 1368425 h 1465"/>
              <a:gd name="T60" fmla="*/ 66675 w 1095"/>
              <a:gd name="T61" fmla="*/ 1331913 h 1465"/>
              <a:gd name="T62" fmla="*/ 0 w 1095"/>
              <a:gd name="T63" fmla="*/ 1193800 h 1465"/>
              <a:gd name="T64" fmla="*/ 66675 w 1095"/>
              <a:gd name="T65" fmla="*/ 1049338 h 1465"/>
              <a:gd name="T66" fmla="*/ 255588 w 1095"/>
              <a:gd name="T67" fmla="*/ 774700 h 1465"/>
              <a:gd name="T68" fmla="*/ 431800 w 1095"/>
              <a:gd name="T69" fmla="*/ 581025 h 1465"/>
              <a:gd name="T70" fmla="*/ 547688 w 1095"/>
              <a:gd name="T71" fmla="*/ 385763 h 1465"/>
              <a:gd name="T72" fmla="*/ 598488 w 1095"/>
              <a:gd name="T73" fmla="*/ 188913 h 1465"/>
              <a:gd name="T74" fmla="*/ 663575 w 1095"/>
              <a:gd name="T75" fmla="*/ 50800 h 1465"/>
              <a:gd name="T76" fmla="*/ 769938 w 1095"/>
              <a:gd name="T77" fmla="*/ 9525 h 1465"/>
              <a:gd name="T78" fmla="*/ 973138 w 1095"/>
              <a:gd name="T79" fmla="*/ 0 h 146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5"/>
              <a:gd name="T121" fmla="*/ 0 h 1465"/>
              <a:gd name="T122" fmla="*/ 1095 w 1095"/>
              <a:gd name="T123" fmla="*/ 1465 h 146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5" h="1465">
                <a:moveTo>
                  <a:pt x="613" y="0"/>
                </a:moveTo>
                <a:lnTo>
                  <a:pt x="661" y="27"/>
                </a:lnTo>
                <a:lnTo>
                  <a:pt x="723" y="70"/>
                </a:lnTo>
                <a:lnTo>
                  <a:pt x="754" y="107"/>
                </a:lnTo>
                <a:lnTo>
                  <a:pt x="780" y="140"/>
                </a:lnTo>
                <a:lnTo>
                  <a:pt x="802" y="163"/>
                </a:lnTo>
                <a:lnTo>
                  <a:pt x="832" y="187"/>
                </a:lnTo>
                <a:lnTo>
                  <a:pt x="850" y="210"/>
                </a:lnTo>
                <a:lnTo>
                  <a:pt x="850" y="254"/>
                </a:lnTo>
                <a:lnTo>
                  <a:pt x="837" y="277"/>
                </a:lnTo>
                <a:lnTo>
                  <a:pt x="818" y="283"/>
                </a:lnTo>
                <a:lnTo>
                  <a:pt x="796" y="285"/>
                </a:lnTo>
                <a:lnTo>
                  <a:pt x="791" y="306"/>
                </a:lnTo>
                <a:lnTo>
                  <a:pt x="802" y="337"/>
                </a:lnTo>
                <a:lnTo>
                  <a:pt x="802" y="380"/>
                </a:lnTo>
                <a:lnTo>
                  <a:pt x="788" y="405"/>
                </a:lnTo>
                <a:lnTo>
                  <a:pt x="734" y="434"/>
                </a:lnTo>
                <a:lnTo>
                  <a:pt x="707" y="434"/>
                </a:lnTo>
                <a:lnTo>
                  <a:pt x="688" y="448"/>
                </a:lnTo>
                <a:lnTo>
                  <a:pt x="677" y="504"/>
                </a:lnTo>
                <a:lnTo>
                  <a:pt x="677" y="552"/>
                </a:lnTo>
                <a:lnTo>
                  <a:pt x="745" y="541"/>
                </a:lnTo>
                <a:lnTo>
                  <a:pt x="844" y="541"/>
                </a:lnTo>
                <a:lnTo>
                  <a:pt x="948" y="541"/>
                </a:lnTo>
                <a:lnTo>
                  <a:pt x="1015" y="552"/>
                </a:lnTo>
                <a:lnTo>
                  <a:pt x="1056" y="572"/>
                </a:lnTo>
                <a:lnTo>
                  <a:pt x="1088" y="612"/>
                </a:lnTo>
                <a:lnTo>
                  <a:pt x="1094" y="653"/>
                </a:lnTo>
                <a:lnTo>
                  <a:pt x="1083" y="700"/>
                </a:lnTo>
                <a:lnTo>
                  <a:pt x="1047" y="795"/>
                </a:lnTo>
                <a:lnTo>
                  <a:pt x="990" y="895"/>
                </a:lnTo>
                <a:lnTo>
                  <a:pt x="921" y="986"/>
                </a:lnTo>
                <a:lnTo>
                  <a:pt x="844" y="1142"/>
                </a:lnTo>
                <a:lnTo>
                  <a:pt x="791" y="1258"/>
                </a:lnTo>
                <a:lnTo>
                  <a:pt x="754" y="1387"/>
                </a:lnTo>
                <a:lnTo>
                  <a:pt x="734" y="1464"/>
                </a:lnTo>
                <a:lnTo>
                  <a:pt x="677" y="1440"/>
                </a:lnTo>
                <a:lnTo>
                  <a:pt x="620" y="1408"/>
                </a:lnTo>
                <a:lnTo>
                  <a:pt x="547" y="1372"/>
                </a:lnTo>
                <a:lnTo>
                  <a:pt x="501" y="1368"/>
                </a:lnTo>
                <a:lnTo>
                  <a:pt x="480" y="1356"/>
                </a:lnTo>
                <a:lnTo>
                  <a:pt x="448" y="1340"/>
                </a:lnTo>
                <a:lnTo>
                  <a:pt x="391" y="1353"/>
                </a:lnTo>
                <a:lnTo>
                  <a:pt x="355" y="1376"/>
                </a:lnTo>
                <a:lnTo>
                  <a:pt x="329" y="1385"/>
                </a:lnTo>
                <a:lnTo>
                  <a:pt x="304" y="1381"/>
                </a:lnTo>
                <a:lnTo>
                  <a:pt x="320" y="1360"/>
                </a:lnTo>
                <a:lnTo>
                  <a:pt x="350" y="1289"/>
                </a:lnTo>
                <a:lnTo>
                  <a:pt x="428" y="1201"/>
                </a:lnTo>
                <a:lnTo>
                  <a:pt x="506" y="1142"/>
                </a:lnTo>
                <a:lnTo>
                  <a:pt x="517" y="1103"/>
                </a:lnTo>
                <a:lnTo>
                  <a:pt x="526" y="1029"/>
                </a:lnTo>
                <a:lnTo>
                  <a:pt x="531" y="938"/>
                </a:lnTo>
                <a:lnTo>
                  <a:pt x="522" y="872"/>
                </a:lnTo>
                <a:lnTo>
                  <a:pt x="506" y="835"/>
                </a:lnTo>
                <a:lnTo>
                  <a:pt x="439" y="814"/>
                </a:lnTo>
                <a:lnTo>
                  <a:pt x="371" y="823"/>
                </a:lnTo>
                <a:lnTo>
                  <a:pt x="272" y="843"/>
                </a:lnTo>
                <a:lnTo>
                  <a:pt x="179" y="855"/>
                </a:lnTo>
                <a:lnTo>
                  <a:pt x="142" y="862"/>
                </a:lnTo>
                <a:lnTo>
                  <a:pt x="80" y="855"/>
                </a:lnTo>
                <a:lnTo>
                  <a:pt x="42" y="839"/>
                </a:lnTo>
                <a:lnTo>
                  <a:pt x="12" y="798"/>
                </a:lnTo>
                <a:lnTo>
                  <a:pt x="0" y="752"/>
                </a:lnTo>
                <a:lnTo>
                  <a:pt x="21" y="692"/>
                </a:lnTo>
                <a:lnTo>
                  <a:pt x="42" y="661"/>
                </a:lnTo>
                <a:lnTo>
                  <a:pt x="101" y="572"/>
                </a:lnTo>
                <a:lnTo>
                  <a:pt x="161" y="488"/>
                </a:lnTo>
                <a:lnTo>
                  <a:pt x="220" y="421"/>
                </a:lnTo>
                <a:lnTo>
                  <a:pt x="272" y="366"/>
                </a:lnTo>
                <a:lnTo>
                  <a:pt x="313" y="297"/>
                </a:lnTo>
                <a:lnTo>
                  <a:pt x="345" y="243"/>
                </a:lnTo>
                <a:lnTo>
                  <a:pt x="355" y="183"/>
                </a:lnTo>
                <a:lnTo>
                  <a:pt x="377" y="119"/>
                </a:lnTo>
                <a:lnTo>
                  <a:pt x="391" y="68"/>
                </a:lnTo>
                <a:lnTo>
                  <a:pt x="418" y="32"/>
                </a:lnTo>
                <a:lnTo>
                  <a:pt x="448" y="6"/>
                </a:lnTo>
                <a:lnTo>
                  <a:pt x="485" y="6"/>
                </a:lnTo>
                <a:lnTo>
                  <a:pt x="558" y="27"/>
                </a:lnTo>
                <a:lnTo>
                  <a:pt x="613" y="0"/>
                </a:lnTo>
              </a:path>
            </a:pathLst>
          </a:custGeom>
          <a:solidFill>
            <a:srgbClr val="9F3FDF"/>
          </a:solidFill>
          <a:ln w="12700" cap="rnd" cmpd="sng">
            <a:solidFill>
              <a:srgbClr val="000000"/>
            </a:solidFill>
            <a:prstDash val="solid"/>
            <a:round/>
            <a:headEnd type="none" w="med" len="med"/>
            <a:tailEnd type="none" w="med" len="med"/>
          </a:ln>
        </p:spPr>
        <p:txBody>
          <a:bodyPr/>
          <a:lstStyle/>
          <a:p>
            <a:endParaRPr lang="es-MX"/>
          </a:p>
        </p:txBody>
      </p:sp>
      <p:grpSp>
        <p:nvGrpSpPr>
          <p:cNvPr id="97290" name="Group 16"/>
          <p:cNvGrpSpPr>
            <a:grpSpLocks/>
          </p:cNvGrpSpPr>
          <p:nvPr/>
        </p:nvGrpSpPr>
        <p:grpSpPr bwMode="auto">
          <a:xfrm>
            <a:off x="6145213" y="3559175"/>
            <a:ext cx="1460500" cy="2024063"/>
            <a:chOff x="3871" y="2242"/>
            <a:chExt cx="920" cy="1275"/>
          </a:xfrm>
        </p:grpSpPr>
        <p:sp>
          <p:nvSpPr>
            <p:cNvPr id="97380" name="Freeform 17"/>
            <p:cNvSpPr>
              <a:spLocks/>
            </p:cNvSpPr>
            <p:nvPr/>
          </p:nvSpPr>
          <p:spPr bwMode="auto">
            <a:xfrm>
              <a:off x="3919" y="2918"/>
              <a:ext cx="872" cy="599"/>
            </a:xfrm>
            <a:custGeom>
              <a:avLst/>
              <a:gdLst>
                <a:gd name="T0" fmla="*/ 616 w 872"/>
                <a:gd name="T1" fmla="*/ 10 h 599"/>
                <a:gd name="T2" fmla="*/ 871 w 872"/>
                <a:gd name="T3" fmla="*/ 540 h 599"/>
                <a:gd name="T4" fmla="*/ 862 w 872"/>
                <a:gd name="T5" fmla="*/ 551 h 599"/>
                <a:gd name="T6" fmla="*/ 842 w 872"/>
                <a:gd name="T7" fmla="*/ 543 h 599"/>
                <a:gd name="T8" fmla="*/ 597 w 872"/>
                <a:gd name="T9" fmla="*/ 31 h 599"/>
                <a:gd name="T10" fmla="*/ 583 w 872"/>
                <a:gd name="T11" fmla="*/ 25 h 599"/>
                <a:gd name="T12" fmla="*/ 487 w 872"/>
                <a:gd name="T13" fmla="*/ 24 h 599"/>
                <a:gd name="T14" fmla="*/ 366 w 872"/>
                <a:gd name="T15" fmla="*/ 28 h 599"/>
                <a:gd name="T16" fmla="*/ 257 w 872"/>
                <a:gd name="T17" fmla="*/ 33 h 599"/>
                <a:gd name="T18" fmla="*/ 225 w 872"/>
                <a:gd name="T19" fmla="*/ 40 h 599"/>
                <a:gd name="T20" fmla="*/ 206 w 872"/>
                <a:gd name="T21" fmla="*/ 54 h 599"/>
                <a:gd name="T22" fmla="*/ 193 w 872"/>
                <a:gd name="T23" fmla="*/ 72 h 599"/>
                <a:gd name="T24" fmla="*/ 21 w 872"/>
                <a:gd name="T25" fmla="*/ 592 h 599"/>
                <a:gd name="T26" fmla="*/ 10 w 872"/>
                <a:gd name="T27" fmla="*/ 598 h 599"/>
                <a:gd name="T28" fmla="*/ 0 w 872"/>
                <a:gd name="T29" fmla="*/ 585 h 599"/>
                <a:gd name="T30" fmla="*/ 168 w 872"/>
                <a:gd name="T31" fmla="*/ 67 h 599"/>
                <a:gd name="T32" fmla="*/ 184 w 872"/>
                <a:gd name="T33" fmla="*/ 40 h 599"/>
                <a:gd name="T34" fmla="*/ 200 w 872"/>
                <a:gd name="T35" fmla="*/ 28 h 599"/>
                <a:gd name="T36" fmla="*/ 215 w 872"/>
                <a:gd name="T37" fmla="*/ 20 h 599"/>
                <a:gd name="T38" fmla="*/ 234 w 872"/>
                <a:gd name="T39" fmla="*/ 12 h 599"/>
                <a:gd name="T40" fmla="*/ 270 w 872"/>
                <a:gd name="T41" fmla="*/ 10 h 599"/>
                <a:gd name="T42" fmla="*/ 383 w 872"/>
                <a:gd name="T43" fmla="*/ 4 h 599"/>
                <a:gd name="T44" fmla="*/ 510 w 872"/>
                <a:gd name="T45" fmla="*/ 0 h 599"/>
                <a:gd name="T46" fmla="*/ 568 w 872"/>
                <a:gd name="T47" fmla="*/ 1 h 599"/>
                <a:gd name="T48" fmla="*/ 599 w 872"/>
                <a:gd name="T49" fmla="*/ 4 h 599"/>
                <a:gd name="T50" fmla="*/ 616 w 872"/>
                <a:gd name="T51" fmla="*/ 10 h 5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72"/>
                <a:gd name="T79" fmla="*/ 0 h 599"/>
                <a:gd name="T80" fmla="*/ 872 w 872"/>
                <a:gd name="T81" fmla="*/ 599 h 5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72" h="599">
                  <a:moveTo>
                    <a:pt x="616" y="10"/>
                  </a:moveTo>
                  <a:lnTo>
                    <a:pt x="871" y="540"/>
                  </a:lnTo>
                  <a:lnTo>
                    <a:pt x="862" y="551"/>
                  </a:lnTo>
                  <a:lnTo>
                    <a:pt x="842" y="543"/>
                  </a:lnTo>
                  <a:lnTo>
                    <a:pt x="597" y="31"/>
                  </a:lnTo>
                  <a:lnTo>
                    <a:pt x="583" y="25"/>
                  </a:lnTo>
                  <a:lnTo>
                    <a:pt x="487" y="24"/>
                  </a:lnTo>
                  <a:lnTo>
                    <a:pt x="366" y="28"/>
                  </a:lnTo>
                  <a:lnTo>
                    <a:pt x="257" y="33"/>
                  </a:lnTo>
                  <a:lnTo>
                    <a:pt x="225" y="40"/>
                  </a:lnTo>
                  <a:lnTo>
                    <a:pt x="206" y="54"/>
                  </a:lnTo>
                  <a:lnTo>
                    <a:pt x="193" y="72"/>
                  </a:lnTo>
                  <a:lnTo>
                    <a:pt x="21" y="592"/>
                  </a:lnTo>
                  <a:lnTo>
                    <a:pt x="10" y="598"/>
                  </a:lnTo>
                  <a:lnTo>
                    <a:pt x="0" y="585"/>
                  </a:lnTo>
                  <a:lnTo>
                    <a:pt x="168" y="67"/>
                  </a:lnTo>
                  <a:lnTo>
                    <a:pt x="184" y="40"/>
                  </a:lnTo>
                  <a:lnTo>
                    <a:pt x="200" y="28"/>
                  </a:lnTo>
                  <a:lnTo>
                    <a:pt x="215" y="20"/>
                  </a:lnTo>
                  <a:lnTo>
                    <a:pt x="234" y="12"/>
                  </a:lnTo>
                  <a:lnTo>
                    <a:pt x="270" y="10"/>
                  </a:lnTo>
                  <a:lnTo>
                    <a:pt x="383" y="4"/>
                  </a:lnTo>
                  <a:lnTo>
                    <a:pt x="510" y="0"/>
                  </a:lnTo>
                  <a:lnTo>
                    <a:pt x="568" y="1"/>
                  </a:lnTo>
                  <a:lnTo>
                    <a:pt x="599" y="4"/>
                  </a:lnTo>
                  <a:lnTo>
                    <a:pt x="616" y="10"/>
                  </a:lnTo>
                </a:path>
              </a:pathLst>
            </a:custGeom>
            <a:solidFill>
              <a:srgbClr val="3F1F00"/>
            </a:solidFill>
            <a:ln w="12700" cap="rnd" cmpd="sng">
              <a:solidFill>
                <a:srgbClr val="000000"/>
              </a:solidFill>
              <a:prstDash val="solid"/>
              <a:round/>
              <a:headEnd type="none" w="med" len="med"/>
              <a:tailEnd type="none" w="med" len="med"/>
            </a:ln>
          </p:spPr>
          <p:txBody>
            <a:bodyPr/>
            <a:lstStyle/>
            <a:p>
              <a:endParaRPr lang="es-MX"/>
            </a:p>
          </p:txBody>
        </p:sp>
        <p:sp>
          <p:nvSpPr>
            <p:cNvPr id="97381" name="Freeform 18"/>
            <p:cNvSpPr>
              <a:spLocks/>
            </p:cNvSpPr>
            <p:nvPr/>
          </p:nvSpPr>
          <p:spPr bwMode="auto">
            <a:xfrm>
              <a:off x="3871" y="2242"/>
              <a:ext cx="911" cy="697"/>
            </a:xfrm>
            <a:custGeom>
              <a:avLst/>
              <a:gdLst>
                <a:gd name="T0" fmla="*/ 725 w 911"/>
                <a:gd name="T1" fmla="*/ 0 h 697"/>
                <a:gd name="T2" fmla="*/ 849 w 911"/>
                <a:gd name="T3" fmla="*/ 0 h 697"/>
                <a:gd name="T4" fmla="*/ 904 w 911"/>
                <a:gd name="T5" fmla="*/ 25 h 697"/>
                <a:gd name="T6" fmla="*/ 910 w 911"/>
                <a:gd name="T7" fmla="*/ 91 h 697"/>
                <a:gd name="T8" fmla="*/ 771 w 911"/>
                <a:gd name="T9" fmla="*/ 463 h 697"/>
                <a:gd name="T10" fmla="*/ 758 w 911"/>
                <a:gd name="T11" fmla="*/ 500 h 697"/>
                <a:gd name="T12" fmla="*/ 753 w 911"/>
                <a:gd name="T13" fmla="*/ 541 h 697"/>
                <a:gd name="T14" fmla="*/ 746 w 911"/>
                <a:gd name="T15" fmla="*/ 626 h 697"/>
                <a:gd name="T16" fmla="*/ 721 w 911"/>
                <a:gd name="T17" fmla="*/ 667 h 697"/>
                <a:gd name="T18" fmla="*/ 687 w 911"/>
                <a:gd name="T19" fmla="*/ 672 h 697"/>
                <a:gd name="T20" fmla="*/ 648 w 911"/>
                <a:gd name="T21" fmla="*/ 676 h 697"/>
                <a:gd name="T22" fmla="*/ 538 w 911"/>
                <a:gd name="T23" fmla="*/ 682 h 697"/>
                <a:gd name="T24" fmla="*/ 335 w 911"/>
                <a:gd name="T25" fmla="*/ 686 h 697"/>
                <a:gd name="T26" fmla="*/ 177 w 911"/>
                <a:gd name="T27" fmla="*/ 696 h 697"/>
                <a:gd name="T28" fmla="*/ 138 w 911"/>
                <a:gd name="T29" fmla="*/ 686 h 697"/>
                <a:gd name="T30" fmla="*/ 108 w 911"/>
                <a:gd name="T31" fmla="*/ 656 h 697"/>
                <a:gd name="T32" fmla="*/ 72 w 911"/>
                <a:gd name="T33" fmla="*/ 619 h 697"/>
                <a:gd name="T34" fmla="*/ 44 w 911"/>
                <a:gd name="T35" fmla="*/ 580 h 697"/>
                <a:gd name="T36" fmla="*/ 26 w 911"/>
                <a:gd name="T37" fmla="*/ 557 h 697"/>
                <a:gd name="T38" fmla="*/ 17 w 911"/>
                <a:gd name="T39" fmla="*/ 536 h 697"/>
                <a:gd name="T40" fmla="*/ 1 w 911"/>
                <a:gd name="T41" fmla="*/ 505 h 697"/>
                <a:gd name="T42" fmla="*/ 0 w 911"/>
                <a:gd name="T43" fmla="*/ 490 h 697"/>
                <a:gd name="T44" fmla="*/ 1 w 911"/>
                <a:gd name="T45" fmla="*/ 470 h 697"/>
                <a:gd name="T46" fmla="*/ 14 w 911"/>
                <a:gd name="T47" fmla="*/ 462 h 697"/>
                <a:gd name="T48" fmla="*/ 39 w 911"/>
                <a:gd name="T49" fmla="*/ 449 h 697"/>
                <a:gd name="T50" fmla="*/ 69 w 911"/>
                <a:gd name="T51" fmla="*/ 447 h 697"/>
                <a:gd name="T52" fmla="*/ 108 w 911"/>
                <a:gd name="T53" fmla="*/ 447 h 697"/>
                <a:gd name="T54" fmla="*/ 613 w 911"/>
                <a:gd name="T55" fmla="*/ 462 h 697"/>
                <a:gd name="T56" fmla="*/ 622 w 911"/>
                <a:gd name="T57" fmla="*/ 369 h 697"/>
                <a:gd name="T58" fmla="*/ 639 w 911"/>
                <a:gd name="T59" fmla="*/ 198 h 697"/>
                <a:gd name="T60" fmla="*/ 652 w 911"/>
                <a:gd name="T61" fmla="*/ 81 h 697"/>
                <a:gd name="T62" fmla="*/ 670 w 911"/>
                <a:gd name="T63" fmla="*/ 29 h 697"/>
                <a:gd name="T64" fmla="*/ 725 w 911"/>
                <a:gd name="T65" fmla="*/ 0 h 6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1"/>
                <a:gd name="T100" fmla="*/ 0 h 697"/>
                <a:gd name="T101" fmla="*/ 911 w 911"/>
                <a:gd name="T102" fmla="*/ 697 h 6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1" h="697">
                  <a:moveTo>
                    <a:pt x="725" y="0"/>
                  </a:moveTo>
                  <a:lnTo>
                    <a:pt x="849" y="0"/>
                  </a:lnTo>
                  <a:lnTo>
                    <a:pt x="904" y="25"/>
                  </a:lnTo>
                  <a:lnTo>
                    <a:pt x="910" y="91"/>
                  </a:lnTo>
                  <a:lnTo>
                    <a:pt x="771" y="463"/>
                  </a:lnTo>
                  <a:lnTo>
                    <a:pt x="758" y="500"/>
                  </a:lnTo>
                  <a:lnTo>
                    <a:pt x="753" y="541"/>
                  </a:lnTo>
                  <a:lnTo>
                    <a:pt x="746" y="626"/>
                  </a:lnTo>
                  <a:lnTo>
                    <a:pt x="721" y="667"/>
                  </a:lnTo>
                  <a:lnTo>
                    <a:pt x="687" y="672"/>
                  </a:lnTo>
                  <a:lnTo>
                    <a:pt x="648" y="676"/>
                  </a:lnTo>
                  <a:lnTo>
                    <a:pt x="538" y="682"/>
                  </a:lnTo>
                  <a:lnTo>
                    <a:pt x="335" y="686"/>
                  </a:lnTo>
                  <a:lnTo>
                    <a:pt x="177" y="696"/>
                  </a:lnTo>
                  <a:lnTo>
                    <a:pt x="138" y="686"/>
                  </a:lnTo>
                  <a:lnTo>
                    <a:pt x="108" y="656"/>
                  </a:lnTo>
                  <a:lnTo>
                    <a:pt x="72" y="619"/>
                  </a:lnTo>
                  <a:lnTo>
                    <a:pt x="44" y="580"/>
                  </a:lnTo>
                  <a:lnTo>
                    <a:pt x="26" y="557"/>
                  </a:lnTo>
                  <a:lnTo>
                    <a:pt x="17" y="536"/>
                  </a:lnTo>
                  <a:lnTo>
                    <a:pt x="1" y="505"/>
                  </a:lnTo>
                  <a:lnTo>
                    <a:pt x="0" y="490"/>
                  </a:lnTo>
                  <a:lnTo>
                    <a:pt x="1" y="470"/>
                  </a:lnTo>
                  <a:lnTo>
                    <a:pt x="14" y="462"/>
                  </a:lnTo>
                  <a:lnTo>
                    <a:pt x="39" y="449"/>
                  </a:lnTo>
                  <a:lnTo>
                    <a:pt x="69" y="447"/>
                  </a:lnTo>
                  <a:lnTo>
                    <a:pt x="108" y="447"/>
                  </a:lnTo>
                  <a:lnTo>
                    <a:pt x="613" y="462"/>
                  </a:lnTo>
                  <a:lnTo>
                    <a:pt x="622" y="369"/>
                  </a:lnTo>
                  <a:lnTo>
                    <a:pt x="639" y="198"/>
                  </a:lnTo>
                  <a:lnTo>
                    <a:pt x="652" y="81"/>
                  </a:lnTo>
                  <a:lnTo>
                    <a:pt x="670" y="29"/>
                  </a:lnTo>
                  <a:lnTo>
                    <a:pt x="725" y="0"/>
                  </a:lnTo>
                </a:path>
              </a:pathLst>
            </a:custGeom>
            <a:solidFill>
              <a:srgbClr val="9F7F5F"/>
            </a:solidFill>
            <a:ln w="12700" cap="rnd" cmpd="sng">
              <a:solidFill>
                <a:srgbClr val="000000"/>
              </a:solidFill>
              <a:prstDash val="solid"/>
              <a:round/>
              <a:headEnd type="none" w="med" len="med"/>
              <a:tailEnd type="none" w="med" len="med"/>
            </a:ln>
          </p:spPr>
          <p:txBody>
            <a:bodyPr/>
            <a:lstStyle/>
            <a:p>
              <a:endParaRPr lang="es-MX"/>
            </a:p>
          </p:txBody>
        </p:sp>
      </p:grpSp>
      <p:sp>
        <p:nvSpPr>
          <p:cNvPr id="97291" name="Freeform 19"/>
          <p:cNvSpPr>
            <a:spLocks/>
          </p:cNvSpPr>
          <p:nvPr/>
        </p:nvSpPr>
        <p:spPr bwMode="auto">
          <a:xfrm>
            <a:off x="1789113" y="849313"/>
            <a:ext cx="5145087" cy="1920875"/>
          </a:xfrm>
          <a:custGeom>
            <a:avLst/>
            <a:gdLst>
              <a:gd name="T0" fmla="*/ 2252662 w 3241"/>
              <a:gd name="T1" fmla="*/ 234950 h 1210"/>
              <a:gd name="T2" fmla="*/ 1952625 w 3241"/>
              <a:gd name="T3" fmla="*/ 207963 h 1210"/>
              <a:gd name="T4" fmla="*/ 1704975 w 3241"/>
              <a:gd name="T5" fmla="*/ 225425 h 1210"/>
              <a:gd name="T6" fmla="*/ 1484312 w 3241"/>
              <a:gd name="T7" fmla="*/ 271463 h 1210"/>
              <a:gd name="T8" fmla="*/ 1266825 w 3241"/>
              <a:gd name="T9" fmla="*/ 350838 h 1210"/>
              <a:gd name="T10" fmla="*/ 1085850 w 3241"/>
              <a:gd name="T11" fmla="*/ 468313 h 1210"/>
              <a:gd name="T12" fmla="*/ 992187 w 3241"/>
              <a:gd name="T13" fmla="*/ 576263 h 1210"/>
              <a:gd name="T14" fmla="*/ 871537 w 3241"/>
              <a:gd name="T15" fmla="*/ 627063 h 1210"/>
              <a:gd name="T16" fmla="*/ 665162 w 3241"/>
              <a:gd name="T17" fmla="*/ 623888 h 1210"/>
              <a:gd name="T18" fmla="*/ 473075 w 3241"/>
              <a:gd name="T19" fmla="*/ 655638 h 1210"/>
              <a:gd name="T20" fmla="*/ 290512 w 3241"/>
              <a:gd name="T21" fmla="*/ 727075 h 1210"/>
              <a:gd name="T22" fmla="*/ 168275 w 3241"/>
              <a:gd name="T23" fmla="*/ 811213 h 1210"/>
              <a:gd name="T24" fmla="*/ 66675 w 3241"/>
              <a:gd name="T25" fmla="*/ 931863 h 1210"/>
              <a:gd name="T26" fmla="*/ 11112 w 3241"/>
              <a:gd name="T27" fmla="*/ 1062038 h 1210"/>
              <a:gd name="T28" fmla="*/ 0 w 3241"/>
              <a:gd name="T29" fmla="*/ 1165225 h 1210"/>
              <a:gd name="T30" fmla="*/ 15875 w 3241"/>
              <a:gd name="T31" fmla="*/ 1284288 h 1210"/>
              <a:gd name="T32" fmla="*/ 66675 w 3241"/>
              <a:gd name="T33" fmla="*/ 1392238 h 1210"/>
              <a:gd name="T34" fmla="*/ 174625 w 3241"/>
              <a:gd name="T35" fmla="*/ 1512888 h 1210"/>
              <a:gd name="T36" fmla="*/ 320675 w 3241"/>
              <a:gd name="T37" fmla="*/ 1609725 h 1210"/>
              <a:gd name="T38" fmla="*/ 482600 w 3241"/>
              <a:gd name="T39" fmla="*/ 1668463 h 1210"/>
              <a:gd name="T40" fmla="*/ 635000 w 3241"/>
              <a:gd name="T41" fmla="*/ 1698625 h 1210"/>
              <a:gd name="T42" fmla="*/ 814387 w 3241"/>
              <a:gd name="T43" fmla="*/ 1700213 h 1210"/>
              <a:gd name="T44" fmla="*/ 976312 w 3241"/>
              <a:gd name="T45" fmla="*/ 1674813 h 1210"/>
              <a:gd name="T46" fmla="*/ 1077912 w 3241"/>
              <a:gd name="T47" fmla="*/ 1704975 h 1210"/>
              <a:gd name="T48" fmla="*/ 1223962 w 3241"/>
              <a:gd name="T49" fmla="*/ 1776413 h 1210"/>
              <a:gd name="T50" fmla="*/ 1416050 w 3241"/>
              <a:gd name="T51" fmla="*/ 1843088 h 1210"/>
              <a:gd name="T52" fmla="*/ 1658937 w 3241"/>
              <a:gd name="T53" fmla="*/ 1892300 h 1210"/>
              <a:gd name="T54" fmla="*/ 1909762 w 3241"/>
              <a:gd name="T55" fmla="*/ 1919288 h 1210"/>
              <a:gd name="T56" fmla="*/ 2122487 w 3241"/>
              <a:gd name="T57" fmla="*/ 1919288 h 1210"/>
              <a:gd name="T58" fmla="*/ 2405062 w 3241"/>
              <a:gd name="T59" fmla="*/ 1890713 h 1210"/>
              <a:gd name="T60" fmla="*/ 2619375 w 3241"/>
              <a:gd name="T61" fmla="*/ 1847850 h 1210"/>
              <a:gd name="T62" fmla="*/ 2819400 w 3241"/>
              <a:gd name="T63" fmla="*/ 1782763 h 1210"/>
              <a:gd name="T64" fmla="*/ 2943225 w 3241"/>
              <a:gd name="T65" fmla="*/ 1773238 h 1210"/>
              <a:gd name="T66" fmla="*/ 3116262 w 3241"/>
              <a:gd name="T67" fmla="*/ 1817688 h 1210"/>
              <a:gd name="T68" fmla="*/ 3284537 w 3241"/>
              <a:gd name="T69" fmla="*/ 1831975 h 1210"/>
              <a:gd name="T70" fmla="*/ 3471862 w 3241"/>
              <a:gd name="T71" fmla="*/ 1825625 h 1210"/>
              <a:gd name="T72" fmla="*/ 3663950 w 3241"/>
              <a:gd name="T73" fmla="*/ 1782763 h 1210"/>
              <a:gd name="T74" fmla="*/ 3838575 w 3241"/>
              <a:gd name="T75" fmla="*/ 1709738 h 1210"/>
              <a:gd name="T76" fmla="*/ 4060825 w 3241"/>
              <a:gd name="T77" fmla="*/ 1758950 h 1210"/>
              <a:gd name="T78" fmla="*/ 4284662 w 3241"/>
              <a:gd name="T79" fmla="*/ 1766888 h 1210"/>
              <a:gd name="T80" fmla="*/ 4583112 w 3241"/>
              <a:gd name="T81" fmla="*/ 1719263 h 1210"/>
              <a:gd name="T82" fmla="*/ 4837112 w 3241"/>
              <a:gd name="T83" fmla="*/ 1604963 h 1210"/>
              <a:gd name="T84" fmla="*/ 5010150 w 3241"/>
              <a:gd name="T85" fmla="*/ 1463675 h 1210"/>
              <a:gd name="T86" fmla="*/ 5105400 w 3241"/>
              <a:gd name="T87" fmla="*/ 1314450 h 1210"/>
              <a:gd name="T88" fmla="*/ 5143500 w 3241"/>
              <a:gd name="T89" fmla="*/ 1146175 h 1210"/>
              <a:gd name="T90" fmla="*/ 5108575 w 3241"/>
              <a:gd name="T91" fmla="*/ 993775 h 1210"/>
              <a:gd name="T92" fmla="*/ 5013325 w 3241"/>
              <a:gd name="T93" fmla="*/ 839788 h 1210"/>
              <a:gd name="T94" fmla="*/ 4862512 w 3241"/>
              <a:gd name="T95" fmla="*/ 708025 h 1210"/>
              <a:gd name="T96" fmla="*/ 4705350 w 3241"/>
              <a:gd name="T97" fmla="*/ 625475 h 1210"/>
              <a:gd name="T98" fmla="*/ 4492625 w 3241"/>
              <a:gd name="T99" fmla="*/ 554038 h 1210"/>
              <a:gd name="T100" fmla="*/ 4303712 w 3241"/>
              <a:gd name="T101" fmla="*/ 530225 h 1210"/>
              <a:gd name="T102" fmla="*/ 4251325 w 3241"/>
              <a:gd name="T103" fmla="*/ 420688 h 1210"/>
              <a:gd name="T104" fmla="*/ 4160837 w 3241"/>
              <a:gd name="T105" fmla="*/ 309563 h 1210"/>
              <a:gd name="T106" fmla="*/ 4013200 w 3241"/>
              <a:gd name="T107" fmla="*/ 198438 h 1210"/>
              <a:gd name="T108" fmla="*/ 3841750 w 3241"/>
              <a:gd name="T109" fmla="*/ 111125 h 1210"/>
              <a:gd name="T110" fmla="*/ 3613150 w 3241"/>
              <a:gd name="T111" fmla="*/ 38100 h 1210"/>
              <a:gd name="T112" fmla="*/ 3375025 w 3241"/>
              <a:gd name="T113" fmla="*/ 6350 h 1210"/>
              <a:gd name="T114" fmla="*/ 3124200 w 3241"/>
              <a:gd name="T115" fmla="*/ 1588 h 1210"/>
              <a:gd name="T116" fmla="*/ 2867025 w 3241"/>
              <a:gd name="T117" fmla="*/ 38100 h 1210"/>
              <a:gd name="T118" fmla="*/ 2624137 w 3241"/>
              <a:gd name="T119" fmla="*/ 111125 h 1210"/>
              <a:gd name="T120" fmla="*/ 2443162 w 3241"/>
              <a:gd name="T121" fmla="*/ 204788 h 12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41"/>
              <a:gd name="T184" fmla="*/ 0 h 1210"/>
              <a:gd name="T185" fmla="*/ 3241 w 3241"/>
              <a:gd name="T186" fmla="*/ 1210 h 121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41" h="1210">
                <a:moveTo>
                  <a:pt x="1495" y="160"/>
                </a:moveTo>
                <a:lnTo>
                  <a:pt x="1419" y="148"/>
                </a:lnTo>
                <a:lnTo>
                  <a:pt x="1315" y="134"/>
                </a:lnTo>
                <a:lnTo>
                  <a:pt x="1230" y="131"/>
                </a:lnTo>
                <a:lnTo>
                  <a:pt x="1138" y="137"/>
                </a:lnTo>
                <a:lnTo>
                  <a:pt x="1074" y="142"/>
                </a:lnTo>
                <a:lnTo>
                  <a:pt x="1006" y="153"/>
                </a:lnTo>
                <a:lnTo>
                  <a:pt x="935" y="171"/>
                </a:lnTo>
                <a:lnTo>
                  <a:pt x="869" y="193"/>
                </a:lnTo>
                <a:lnTo>
                  <a:pt x="798" y="221"/>
                </a:lnTo>
                <a:lnTo>
                  <a:pt x="730" y="259"/>
                </a:lnTo>
                <a:lnTo>
                  <a:pt x="684" y="295"/>
                </a:lnTo>
                <a:lnTo>
                  <a:pt x="652" y="327"/>
                </a:lnTo>
                <a:lnTo>
                  <a:pt x="625" y="363"/>
                </a:lnTo>
                <a:lnTo>
                  <a:pt x="606" y="409"/>
                </a:lnTo>
                <a:lnTo>
                  <a:pt x="549" y="395"/>
                </a:lnTo>
                <a:lnTo>
                  <a:pt x="480" y="391"/>
                </a:lnTo>
                <a:lnTo>
                  <a:pt x="419" y="393"/>
                </a:lnTo>
                <a:lnTo>
                  <a:pt x="353" y="401"/>
                </a:lnTo>
                <a:lnTo>
                  <a:pt x="298" y="413"/>
                </a:lnTo>
                <a:lnTo>
                  <a:pt x="243" y="431"/>
                </a:lnTo>
                <a:lnTo>
                  <a:pt x="183" y="458"/>
                </a:lnTo>
                <a:lnTo>
                  <a:pt x="145" y="484"/>
                </a:lnTo>
                <a:lnTo>
                  <a:pt x="106" y="511"/>
                </a:lnTo>
                <a:lnTo>
                  <a:pt x="72" y="542"/>
                </a:lnTo>
                <a:lnTo>
                  <a:pt x="42" y="587"/>
                </a:lnTo>
                <a:lnTo>
                  <a:pt x="21" y="626"/>
                </a:lnTo>
                <a:lnTo>
                  <a:pt x="7" y="669"/>
                </a:lnTo>
                <a:lnTo>
                  <a:pt x="1" y="701"/>
                </a:lnTo>
                <a:lnTo>
                  <a:pt x="0" y="734"/>
                </a:lnTo>
                <a:lnTo>
                  <a:pt x="1" y="772"/>
                </a:lnTo>
                <a:lnTo>
                  <a:pt x="10" y="809"/>
                </a:lnTo>
                <a:lnTo>
                  <a:pt x="24" y="843"/>
                </a:lnTo>
                <a:lnTo>
                  <a:pt x="42" y="877"/>
                </a:lnTo>
                <a:lnTo>
                  <a:pt x="72" y="917"/>
                </a:lnTo>
                <a:lnTo>
                  <a:pt x="110" y="953"/>
                </a:lnTo>
                <a:lnTo>
                  <a:pt x="149" y="984"/>
                </a:lnTo>
                <a:lnTo>
                  <a:pt x="202" y="1014"/>
                </a:lnTo>
                <a:lnTo>
                  <a:pt x="256" y="1036"/>
                </a:lnTo>
                <a:lnTo>
                  <a:pt x="304" y="1051"/>
                </a:lnTo>
                <a:lnTo>
                  <a:pt x="346" y="1062"/>
                </a:lnTo>
                <a:lnTo>
                  <a:pt x="400" y="1070"/>
                </a:lnTo>
                <a:lnTo>
                  <a:pt x="457" y="1071"/>
                </a:lnTo>
                <a:lnTo>
                  <a:pt x="513" y="1071"/>
                </a:lnTo>
                <a:lnTo>
                  <a:pt x="570" y="1063"/>
                </a:lnTo>
                <a:lnTo>
                  <a:pt x="615" y="1055"/>
                </a:lnTo>
                <a:lnTo>
                  <a:pt x="647" y="1047"/>
                </a:lnTo>
                <a:lnTo>
                  <a:pt x="679" y="1074"/>
                </a:lnTo>
                <a:lnTo>
                  <a:pt x="723" y="1097"/>
                </a:lnTo>
                <a:lnTo>
                  <a:pt x="771" y="1119"/>
                </a:lnTo>
                <a:lnTo>
                  <a:pt x="826" y="1141"/>
                </a:lnTo>
                <a:lnTo>
                  <a:pt x="892" y="1161"/>
                </a:lnTo>
                <a:lnTo>
                  <a:pt x="962" y="1179"/>
                </a:lnTo>
                <a:lnTo>
                  <a:pt x="1045" y="1192"/>
                </a:lnTo>
                <a:lnTo>
                  <a:pt x="1120" y="1202"/>
                </a:lnTo>
                <a:lnTo>
                  <a:pt x="1203" y="1209"/>
                </a:lnTo>
                <a:lnTo>
                  <a:pt x="1269" y="1209"/>
                </a:lnTo>
                <a:lnTo>
                  <a:pt x="1337" y="1209"/>
                </a:lnTo>
                <a:lnTo>
                  <a:pt x="1429" y="1200"/>
                </a:lnTo>
                <a:lnTo>
                  <a:pt x="1515" y="1191"/>
                </a:lnTo>
                <a:lnTo>
                  <a:pt x="1575" y="1181"/>
                </a:lnTo>
                <a:lnTo>
                  <a:pt x="1650" y="1164"/>
                </a:lnTo>
                <a:lnTo>
                  <a:pt x="1728" y="1141"/>
                </a:lnTo>
                <a:lnTo>
                  <a:pt x="1776" y="1123"/>
                </a:lnTo>
                <a:lnTo>
                  <a:pt x="1813" y="1104"/>
                </a:lnTo>
                <a:lnTo>
                  <a:pt x="1854" y="1117"/>
                </a:lnTo>
                <a:lnTo>
                  <a:pt x="1911" y="1134"/>
                </a:lnTo>
                <a:lnTo>
                  <a:pt x="1963" y="1145"/>
                </a:lnTo>
                <a:lnTo>
                  <a:pt x="2012" y="1151"/>
                </a:lnTo>
                <a:lnTo>
                  <a:pt x="2069" y="1154"/>
                </a:lnTo>
                <a:lnTo>
                  <a:pt x="2121" y="1154"/>
                </a:lnTo>
                <a:lnTo>
                  <a:pt x="2187" y="1150"/>
                </a:lnTo>
                <a:lnTo>
                  <a:pt x="2251" y="1138"/>
                </a:lnTo>
                <a:lnTo>
                  <a:pt x="2308" y="1123"/>
                </a:lnTo>
                <a:lnTo>
                  <a:pt x="2366" y="1101"/>
                </a:lnTo>
                <a:lnTo>
                  <a:pt x="2418" y="1077"/>
                </a:lnTo>
                <a:lnTo>
                  <a:pt x="2491" y="1097"/>
                </a:lnTo>
                <a:lnTo>
                  <a:pt x="2558" y="1108"/>
                </a:lnTo>
                <a:lnTo>
                  <a:pt x="2615" y="1113"/>
                </a:lnTo>
                <a:lnTo>
                  <a:pt x="2699" y="1113"/>
                </a:lnTo>
                <a:lnTo>
                  <a:pt x="2786" y="1107"/>
                </a:lnTo>
                <a:lnTo>
                  <a:pt x="2887" y="1083"/>
                </a:lnTo>
                <a:lnTo>
                  <a:pt x="2975" y="1051"/>
                </a:lnTo>
                <a:lnTo>
                  <a:pt x="3047" y="1011"/>
                </a:lnTo>
                <a:lnTo>
                  <a:pt x="3117" y="962"/>
                </a:lnTo>
                <a:lnTo>
                  <a:pt x="3156" y="922"/>
                </a:lnTo>
                <a:lnTo>
                  <a:pt x="3188" y="881"/>
                </a:lnTo>
                <a:lnTo>
                  <a:pt x="3216" y="828"/>
                </a:lnTo>
                <a:lnTo>
                  <a:pt x="3232" y="779"/>
                </a:lnTo>
                <a:lnTo>
                  <a:pt x="3240" y="722"/>
                </a:lnTo>
                <a:lnTo>
                  <a:pt x="3234" y="678"/>
                </a:lnTo>
                <a:lnTo>
                  <a:pt x="3218" y="626"/>
                </a:lnTo>
                <a:lnTo>
                  <a:pt x="3195" y="575"/>
                </a:lnTo>
                <a:lnTo>
                  <a:pt x="3158" y="529"/>
                </a:lnTo>
                <a:lnTo>
                  <a:pt x="3115" y="484"/>
                </a:lnTo>
                <a:lnTo>
                  <a:pt x="3063" y="446"/>
                </a:lnTo>
                <a:lnTo>
                  <a:pt x="3014" y="417"/>
                </a:lnTo>
                <a:lnTo>
                  <a:pt x="2964" y="394"/>
                </a:lnTo>
                <a:lnTo>
                  <a:pt x="2893" y="365"/>
                </a:lnTo>
                <a:lnTo>
                  <a:pt x="2830" y="349"/>
                </a:lnTo>
                <a:lnTo>
                  <a:pt x="2772" y="341"/>
                </a:lnTo>
                <a:lnTo>
                  <a:pt x="2711" y="334"/>
                </a:lnTo>
                <a:lnTo>
                  <a:pt x="2699" y="301"/>
                </a:lnTo>
                <a:lnTo>
                  <a:pt x="2678" y="265"/>
                </a:lnTo>
                <a:lnTo>
                  <a:pt x="2653" y="233"/>
                </a:lnTo>
                <a:lnTo>
                  <a:pt x="2621" y="195"/>
                </a:lnTo>
                <a:lnTo>
                  <a:pt x="2582" y="161"/>
                </a:lnTo>
                <a:lnTo>
                  <a:pt x="2528" y="125"/>
                </a:lnTo>
                <a:lnTo>
                  <a:pt x="2478" y="95"/>
                </a:lnTo>
                <a:lnTo>
                  <a:pt x="2420" y="70"/>
                </a:lnTo>
                <a:lnTo>
                  <a:pt x="2347" y="43"/>
                </a:lnTo>
                <a:lnTo>
                  <a:pt x="2276" y="24"/>
                </a:lnTo>
                <a:lnTo>
                  <a:pt x="2205" y="10"/>
                </a:lnTo>
                <a:lnTo>
                  <a:pt x="2126" y="4"/>
                </a:lnTo>
                <a:lnTo>
                  <a:pt x="2052" y="0"/>
                </a:lnTo>
                <a:lnTo>
                  <a:pt x="1968" y="1"/>
                </a:lnTo>
                <a:lnTo>
                  <a:pt x="1895" y="8"/>
                </a:lnTo>
                <a:lnTo>
                  <a:pt x="1806" y="24"/>
                </a:lnTo>
                <a:lnTo>
                  <a:pt x="1714" y="48"/>
                </a:lnTo>
                <a:lnTo>
                  <a:pt x="1653" y="70"/>
                </a:lnTo>
                <a:lnTo>
                  <a:pt x="1593" y="97"/>
                </a:lnTo>
                <a:lnTo>
                  <a:pt x="1539" y="129"/>
                </a:lnTo>
                <a:lnTo>
                  <a:pt x="1495" y="160"/>
                </a:lnTo>
              </a:path>
            </a:pathLst>
          </a:custGeom>
          <a:solidFill>
            <a:srgbClr val="CCECF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nvGrpSpPr>
          <p:cNvPr id="97292" name="Group 20"/>
          <p:cNvGrpSpPr>
            <a:grpSpLocks/>
          </p:cNvGrpSpPr>
          <p:nvPr/>
        </p:nvGrpSpPr>
        <p:grpSpPr bwMode="auto">
          <a:xfrm>
            <a:off x="5073650" y="2025650"/>
            <a:ext cx="1398588" cy="1201738"/>
            <a:chOff x="3196" y="1276"/>
            <a:chExt cx="881" cy="757"/>
          </a:xfrm>
        </p:grpSpPr>
        <p:sp>
          <p:nvSpPr>
            <p:cNvPr id="97369" name="Freeform 21"/>
            <p:cNvSpPr>
              <a:spLocks/>
            </p:cNvSpPr>
            <p:nvPr/>
          </p:nvSpPr>
          <p:spPr bwMode="auto">
            <a:xfrm>
              <a:off x="3718" y="1901"/>
              <a:ext cx="141" cy="132"/>
            </a:xfrm>
            <a:custGeom>
              <a:avLst/>
              <a:gdLst>
                <a:gd name="T0" fmla="*/ 0 w 141"/>
                <a:gd name="T1" fmla="*/ 45 h 132"/>
                <a:gd name="T2" fmla="*/ 8 w 141"/>
                <a:gd name="T3" fmla="*/ 75 h 132"/>
                <a:gd name="T4" fmla="*/ 21 w 141"/>
                <a:gd name="T5" fmla="*/ 90 h 132"/>
                <a:gd name="T6" fmla="*/ 46 w 141"/>
                <a:gd name="T7" fmla="*/ 113 h 132"/>
                <a:gd name="T8" fmla="*/ 56 w 141"/>
                <a:gd name="T9" fmla="*/ 131 h 132"/>
                <a:gd name="T10" fmla="*/ 140 w 141"/>
                <a:gd name="T11" fmla="*/ 81 h 132"/>
                <a:gd name="T12" fmla="*/ 102 w 141"/>
                <a:gd name="T13" fmla="*/ 24 h 132"/>
                <a:gd name="T14" fmla="*/ 90 w 141"/>
                <a:gd name="T15" fmla="*/ 0 h 132"/>
                <a:gd name="T16" fmla="*/ 0 w 141"/>
                <a:gd name="T17" fmla="*/ 45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
                <a:gd name="T28" fmla="*/ 0 h 132"/>
                <a:gd name="T29" fmla="*/ 141 w 141"/>
                <a:gd name="T30" fmla="*/ 132 h 1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 h="132">
                  <a:moveTo>
                    <a:pt x="0" y="45"/>
                  </a:moveTo>
                  <a:lnTo>
                    <a:pt x="8" y="75"/>
                  </a:lnTo>
                  <a:lnTo>
                    <a:pt x="21" y="90"/>
                  </a:lnTo>
                  <a:lnTo>
                    <a:pt x="46" y="113"/>
                  </a:lnTo>
                  <a:lnTo>
                    <a:pt x="56" y="131"/>
                  </a:lnTo>
                  <a:lnTo>
                    <a:pt x="140" y="81"/>
                  </a:lnTo>
                  <a:lnTo>
                    <a:pt x="102" y="24"/>
                  </a:lnTo>
                  <a:lnTo>
                    <a:pt x="90" y="0"/>
                  </a:lnTo>
                  <a:lnTo>
                    <a:pt x="0" y="45"/>
                  </a:lnTo>
                </a:path>
              </a:pathLst>
            </a:custGeom>
            <a:solidFill>
              <a:srgbClr val="FFBFBF"/>
            </a:solidFill>
            <a:ln w="12700" cap="rnd" cmpd="sng">
              <a:solidFill>
                <a:srgbClr val="000000"/>
              </a:solidFill>
              <a:prstDash val="solid"/>
              <a:round/>
              <a:headEnd type="none" w="med" len="med"/>
              <a:tailEnd type="none" w="med" len="med"/>
            </a:ln>
          </p:spPr>
          <p:txBody>
            <a:bodyPr/>
            <a:lstStyle/>
            <a:p>
              <a:endParaRPr lang="es-MX"/>
            </a:p>
          </p:txBody>
        </p:sp>
        <p:grpSp>
          <p:nvGrpSpPr>
            <p:cNvPr id="97370" name="Group 22"/>
            <p:cNvGrpSpPr>
              <a:grpSpLocks/>
            </p:cNvGrpSpPr>
            <p:nvPr/>
          </p:nvGrpSpPr>
          <p:grpSpPr bwMode="auto">
            <a:xfrm>
              <a:off x="3406" y="1807"/>
              <a:ext cx="161" cy="104"/>
              <a:chOff x="3406" y="1807"/>
              <a:chExt cx="161" cy="104"/>
            </a:xfrm>
          </p:grpSpPr>
          <p:sp>
            <p:nvSpPr>
              <p:cNvPr id="97378" name="Freeform 23"/>
              <p:cNvSpPr>
                <a:spLocks/>
              </p:cNvSpPr>
              <p:nvPr/>
            </p:nvSpPr>
            <p:spPr bwMode="auto">
              <a:xfrm>
                <a:off x="3440" y="1836"/>
                <a:ext cx="127" cy="75"/>
              </a:xfrm>
              <a:custGeom>
                <a:avLst/>
                <a:gdLst>
                  <a:gd name="T0" fmla="*/ 0 w 127"/>
                  <a:gd name="T1" fmla="*/ 0 h 75"/>
                  <a:gd name="T2" fmla="*/ 3 w 127"/>
                  <a:gd name="T3" fmla="*/ 30 h 75"/>
                  <a:gd name="T4" fmla="*/ 5 w 127"/>
                  <a:gd name="T5" fmla="*/ 47 h 75"/>
                  <a:gd name="T6" fmla="*/ 5 w 127"/>
                  <a:gd name="T7" fmla="*/ 60 h 75"/>
                  <a:gd name="T8" fmla="*/ 5 w 127"/>
                  <a:gd name="T9" fmla="*/ 74 h 75"/>
                  <a:gd name="T10" fmla="*/ 126 w 127"/>
                  <a:gd name="T11" fmla="*/ 65 h 75"/>
                  <a:gd name="T12" fmla="*/ 122 w 127"/>
                  <a:gd name="T13" fmla="*/ 4 h 75"/>
                  <a:gd name="T14" fmla="*/ 0 w 127"/>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127"/>
                  <a:gd name="T25" fmla="*/ 0 h 75"/>
                  <a:gd name="T26" fmla="*/ 127 w 127"/>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7" h="75">
                    <a:moveTo>
                      <a:pt x="0" y="0"/>
                    </a:moveTo>
                    <a:lnTo>
                      <a:pt x="3" y="30"/>
                    </a:lnTo>
                    <a:lnTo>
                      <a:pt x="5" y="47"/>
                    </a:lnTo>
                    <a:lnTo>
                      <a:pt x="5" y="60"/>
                    </a:lnTo>
                    <a:lnTo>
                      <a:pt x="5" y="74"/>
                    </a:lnTo>
                    <a:lnTo>
                      <a:pt x="126" y="65"/>
                    </a:lnTo>
                    <a:lnTo>
                      <a:pt x="122" y="4"/>
                    </a:lnTo>
                    <a:lnTo>
                      <a:pt x="0" y="0"/>
                    </a:lnTo>
                  </a:path>
                </a:pathLst>
              </a:custGeom>
              <a:solidFill>
                <a:srgbClr val="5F3F1F"/>
              </a:solidFill>
              <a:ln w="12700" cap="rnd" cmpd="sng">
                <a:solidFill>
                  <a:srgbClr val="000000"/>
                </a:solidFill>
                <a:prstDash val="solid"/>
                <a:round/>
                <a:headEnd type="none" w="med" len="med"/>
                <a:tailEnd type="none" w="med" len="med"/>
              </a:ln>
            </p:spPr>
            <p:txBody>
              <a:bodyPr/>
              <a:lstStyle/>
              <a:p>
                <a:endParaRPr lang="es-MX"/>
              </a:p>
            </p:txBody>
          </p:sp>
          <p:sp>
            <p:nvSpPr>
              <p:cNvPr id="97379" name="Freeform 24"/>
              <p:cNvSpPr>
                <a:spLocks/>
              </p:cNvSpPr>
              <p:nvPr/>
            </p:nvSpPr>
            <p:spPr bwMode="auto">
              <a:xfrm>
                <a:off x="3406" y="1807"/>
                <a:ext cx="128" cy="39"/>
              </a:xfrm>
              <a:custGeom>
                <a:avLst/>
                <a:gdLst>
                  <a:gd name="T0" fmla="*/ 0 w 128"/>
                  <a:gd name="T1" fmla="*/ 4 h 39"/>
                  <a:gd name="T2" fmla="*/ 0 w 128"/>
                  <a:gd name="T3" fmla="*/ 38 h 39"/>
                  <a:gd name="T4" fmla="*/ 127 w 128"/>
                  <a:gd name="T5" fmla="*/ 38 h 39"/>
                  <a:gd name="T6" fmla="*/ 123 w 128"/>
                  <a:gd name="T7" fmla="*/ 0 h 39"/>
                  <a:gd name="T8" fmla="*/ 0 w 128"/>
                  <a:gd name="T9" fmla="*/ 4 h 39"/>
                  <a:gd name="T10" fmla="*/ 0 60000 65536"/>
                  <a:gd name="T11" fmla="*/ 0 60000 65536"/>
                  <a:gd name="T12" fmla="*/ 0 60000 65536"/>
                  <a:gd name="T13" fmla="*/ 0 60000 65536"/>
                  <a:gd name="T14" fmla="*/ 0 60000 65536"/>
                  <a:gd name="T15" fmla="*/ 0 w 128"/>
                  <a:gd name="T16" fmla="*/ 0 h 39"/>
                  <a:gd name="T17" fmla="*/ 128 w 128"/>
                  <a:gd name="T18" fmla="*/ 39 h 39"/>
                </a:gdLst>
                <a:ahLst/>
                <a:cxnLst>
                  <a:cxn ang="T10">
                    <a:pos x="T0" y="T1"/>
                  </a:cxn>
                  <a:cxn ang="T11">
                    <a:pos x="T2" y="T3"/>
                  </a:cxn>
                  <a:cxn ang="T12">
                    <a:pos x="T4" y="T5"/>
                  </a:cxn>
                  <a:cxn ang="T13">
                    <a:pos x="T6" y="T7"/>
                  </a:cxn>
                  <a:cxn ang="T14">
                    <a:pos x="T8" y="T9"/>
                  </a:cxn>
                </a:cxnLst>
                <a:rect l="T15" t="T16" r="T17" b="T18"/>
                <a:pathLst>
                  <a:path w="128" h="39">
                    <a:moveTo>
                      <a:pt x="0" y="4"/>
                    </a:moveTo>
                    <a:lnTo>
                      <a:pt x="0" y="38"/>
                    </a:lnTo>
                    <a:lnTo>
                      <a:pt x="127" y="38"/>
                    </a:lnTo>
                    <a:lnTo>
                      <a:pt x="123" y="0"/>
                    </a:lnTo>
                    <a:lnTo>
                      <a:pt x="0" y="4"/>
                    </a:lnTo>
                  </a:path>
                </a:pathLst>
              </a:custGeom>
              <a:solidFill>
                <a:srgbClr val="FFFFFF"/>
              </a:solidFill>
              <a:ln w="12700" cap="rnd" cmpd="sng">
                <a:solidFill>
                  <a:srgbClr val="000000"/>
                </a:solidFill>
                <a:prstDash val="solid"/>
                <a:round/>
                <a:headEnd type="none" w="med" len="med"/>
                <a:tailEnd type="none" w="med" len="med"/>
              </a:ln>
            </p:spPr>
            <p:txBody>
              <a:bodyPr/>
              <a:lstStyle/>
              <a:p>
                <a:endParaRPr lang="es-MX"/>
              </a:p>
            </p:txBody>
          </p:sp>
        </p:grpSp>
        <p:sp>
          <p:nvSpPr>
            <p:cNvPr id="97371" name="Freeform 25"/>
            <p:cNvSpPr>
              <a:spLocks/>
            </p:cNvSpPr>
            <p:nvPr/>
          </p:nvSpPr>
          <p:spPr bwMode="auto">
            <a:xfrm>
              <a:off x="3196" y="1343"/>
              <a:ext cx="773" cy="680"/>
            </a:xfrm>
            <a:custGeom>
              <a:avLst/>
              <a:gdLst>
                <a:gd name="T0" fmla="*/ 112 w 773"/>
                <a:gd name="T1" fmla="*/ 234 h 680"/>
                <a:gd name="T2" fmla="*/ 51 w 773"/>
                <a:gd name="T3" fmla="*/ 244 h 680"/>
                <a:gd name="T4" fmla="*/ 16 w 773"/>
                <a:gd name="T5" fmla="*/ 277 h 680"/>
                <a:gd name="T6" fmla="*/ 0 w 773"/>
                <a:gd name="T7" fmla="*/ 318 h 680"/>
                <a:gd name="T8" fmla="*/ 7 w 773"/>
                <a:gd name="T9" fmla="*/ 355 h 680"/>
                <a:gd name="T10" fmla="*/ 28 w 773"/>
                <a:gd name="T11" fmla="*/ 381 h 680"/>
                <a:gd name="T12" fmla="*/ 74 w 773"/>
                <a:gd name="T13" fmla="*/ 397 h 680"/>
                <a:gd name="T14" fmla="*/ 142 w 773"/>
                <a:gd name="T15" fmla="*/ 394 h 680"/>
                <a:gd name="T16" fmla="*/ 176 w 773"/>
                <a:gd name="T17" fmla="*/ 393 h 680"/>
                <a:gd name="T18" fmla="*/ 151 w 773"/>
                <a:gd name="T19" fmla="*/ 459 h 680"/>
                <a:gd name="T20" fmla="*/ 256 w 773"/>
                <a:gd name="T21" fmla="*/ 468 h 680"/>
                <a:gd name="T22" fmla="*/ 297 w 773"/>
                <a:gd name="T23" fmla="*/ 474 h 680"/>
                <a:gd name="T24" fmla="*/ 321 w 773"/>
                <a:gd name="T25" fmla="*/ 488 h 680"/>
                <a:gd name="T26" fmla="*/ 286 w 773"/>
                <a:gd name="T27" fmla="*/ 548 h 680"/>
                <a:gd name="T28" fmla="*/ 199 w 773"/>
                <a:gd name="T29" fmla="*/ 548 h 680"/>
                <a:gd name="T30" fmla="*/ 172 w 773"/>
                <a:gd name="T31" fmla="*/ 582 h 680"/>
                <a:gd name="T32" fmla="*/ 197 w 773"/>
                <a:gd name="T33" fmla="*/ 657 h 680"/>
                <a:gd name="T34" fmla="*/ 249 w 773"/>
                <a:gd name="T35" fmla="*/ 679 h 680"/>
                <a:gd name="T36" fmla="*/ 396 w 773"/>
                <a:gd name="T37" fmla="*/ 665 h 680"/>
                <a:gd name="T38" fmla="*/ 540 w 773"/>
                <a:gd name="T39" fmla="*/ 612 h 680"/>
                <a:gd name="T40" fmla="*/ 633 w 773"/>
                <a:gd name="T41" fmla="*/ 551 h 680"/>
                <a:gd name="T42" fmla="*/ 663 w 773"/>
                <a:gd name="T43" fmla="*/ 503 h 680"/>
                <a:gd name="T44" fmla="*/ 727 w 773"/>
                <a:gd name="T45" fmla="*/ 424 h 680"/>
                <a:gd name="T46" fmla="*/ 759 w 773"/>
                <a:gd name="T47" fmla="*/ 345 h 680"/>
                <a:gd name="T48" fmla="*/ 772 w 773"/>
                <a:gd name="T49" fmla="*/ 243 h 680"/>
                <a:gd name="T50" fmla="*/ 745 w 773"/>
                <a:gd name="T51" fmla="*/ 130 h 680"/>
                <a:gd name="T52" fmla="*/ 668 w 773"/>
                <a:gd name="T53" fmla="*/ 53 h 680"/>
                <a:gd name="T54" fmla="*/ 601 w 773"/>
                <a:gd name="T55" fmla="*/ 20 h 680"/>
                <a:gd name="T56" fmla="*/ 506 w 773"/>
                <a:gd name="T57" fmla="*/ 0 h 680"/>
                <a:gd name="T58" fmla="*/ 325 w 773"/>
                <a:gd name="T59" fmla="*/ 21 h 680"/>
                <a:gd name="T60" fmla="*/ 222 w 773"/>
                <a:gd name="T61" fmla="*/ 83 h 680"/>
                <a:gd name="T62" fmla="*/ 160 w 773"/>
                <a:gd name="T63" fmla="*/ 153 h 680"/>
                <a:gd name="T64" fmla="*/ 151 w 773"/>
                <a:gd name="T65" fmla="*/ 231 h 6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3"/>
                <a:gd name="T100" fmla="*/ 0 h 680"/>
                <a:gd name="T101" fmla="*/ 773 w 773"/>
                <a:gd name="T102" fmla="*/ 680 h 6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3" h="680">
                  <a:moveTo>
                    <a:pt x="151" y="231"/>
                  </a:moveTo>
                  <a:lnTo>
                    <a:pt x="112" y="234"/>
                  </a:lnTo>
                  <a:lnTo>
                    <a:pt x="72" y="238"/>
                  </a:lnTo>
                  <a:lnTo>
                    <a:pt x="51" y="244"/>
                  </a:lnTo>
                  <a:lnTo>
                    <a:pt x="32" y="258"/>
                  </a:lnTo>
                  <a:lnTo>
                    <a:pt x="16" y="277"/>
                  </a:lnTo>
                  <a:lnTo>
                    <a:pt x="7" y="300"/>
                  </a:lnTo>
                  <a:lnTo>
                    <a:pt x="0" y="318"/>
                  </a:lnTo>
                  <a:lnTo>
                    <a:pt x="0" y="337"/>
                  </a:lnTo>
                  <a:lnTo>
                    <a:pt x="7" y="355"/>
                  </a:lnTo>
                  <a:lnTo>
                    <a:pt x="16" y="371"/>
                  </a:lnTo>
                  <a:lnTo>
                    <a:pt x="28" y="381"/>
                  </a:lnTo>
                  <a:lnTo>
                    <a:pt x="51" y="393"/>
                  </a:lnTo>
                  <a:lnTo>
                    <a:pt x="74" y="397"/>
                  </a:lnTo>
                  <a:lnTo>
                    <a:pt x="106" y="401"/>
                  </a:lnTo>
                  <a:lnTo>
                    <a:pt x="142" y="394"/>
                  </a:lnTo>
                  <a:lnTo>
                    <a:pt x="158" y="393"/>
                  </a:lnTo>
                  <a:lnTo>
                    <a:pt x="176" y="393"/>
                  </a:lnTo>
                  <a:lnTo>
                    <a:pt x="152" y="397"/>
                  </a:lnTo>
                  <a:lnTo>
                    <a:pt x="151" y="459"/>
                  </a:lnTo>
                  <a:lnTo>
                    <a:pt x="217" y="465"/>
                  </a:lnTo>
                  <a:lnTo>
                    <a:pt x="256" y="468"/>
                  </a:lnTo>
                  <a:lnTo>
                    <a:pt x="275" y="468"/>
                  </a:lnTo>
                  <a:lnTo>
                    <a:pt x="297" y="474"/>
                  </a:lnTo>
                  <a:lnTo>
                    <a:pt x="313" y="484"/>
                  </a:lnTo>
                  <a:lnTo>
                    <a:pt x="321" y="488"/>
                  </a:lnTo>
                  <a:lnTo>
                    <a:pt x="325" y="534"/>
                  </a:lnTo>
                  <a:lnTo>
                    <a:pt x="286" y="548"/>
                  </a:lnTo>
                  <a:lnTo>
                    <a:pt x="252" y="548"/>
                  </a:lnTo>
                  <a:lnTo>
                    <a:pt x="199" y="548"/>
                  </a:lnTo>
                  <a:lnTo>
                    <a:pt x="163" y="541"/>
                  </a:lnTo>
                  <a:lnTo>
                    <a:pt x="172" y="582"/>
                  </a:lnTo>
                  <a:lnTo>
                    <a:pt x="176" y="627"/>
                  </a:lnTo>
                  <a:lnTo>
                    <a:pt x="197" y="657"/>
                  </a:lnTo>
                  <a:lnTo>
                    <a:pt x="213" y="666"/>
                  </a:lnTo>
                  <a:lnTo>
                    <a:pt x="249" y="679"/>
                  </a:lnTo>
                  <a:lnTo>
                    <a:pt x="339" y="672"/>
                  </a:lnTo>
                  <a:lnTo>
                    <a:pt x="396" y="665"/>
                  </a:lnTo>
                  <a:lnTo>
                    <a:pt x="476" y="636"/>
                  </a:lnTo>
                  <a:lnTo>
                    <a:pt x="540" y="612"/>
                  </a:lnTo>
                  <a:lnTo>
                    <a:pt x="611" y="578"/>
                  </a:lnTo>
                  <a:lnTo>
                    <a:pt x="633" y="551"/>
                  </a:lnTo>
                  <a:lnTo>
                    <a:pt x="647" y="527"/>
                  </a:lnTo>
                  <a:lnTo>
                    <a:pt x="663" y="503"/>
                  </a:lnTo>
                  <a:lnTo>
                    <a:pt x="702" y="465"/>
                  </a:lnTo>
                  <a:lnTo>
                    <a:pt x="727" y="424"/>
                  </a:lnTo>
                  <a:lnTo>
                    <a:pt x="745" y="385"/>
                  </a:lnTo>
                  <a:lnTo>
                    <a:pt x="759" y="345"/>
                  </a:lnTo>
                  <a:lnTo>
                    <a:pt x="768" y="299"/>
                  </a:lnTo>
                  <a:lnTo>
                    <a:pt x="772" y="243"/>
                  </a:lnTo>
                  <a:lnTo>
                    <a:pt x="763" y="185"/>
                  </a:lnTo>
                  <a:lnTo>
                    <a:pt x="745" y="130"/>
                  </a:lnTo>
                  <a:lnTo>
                    <a:pt x="716" y="96"/>
                  </a:lnTo>
                  <a:lnTo>
                    <a:pt x="668" y="53"/>
                  </a:lnTo>
                  <a:lnTo>
                    <a:pt x="635" y="34"/>
                  </a:lnTo>
                  <a:lnTo>
                    <a:pt x="601" y="20"/>
                  </a:lnTo>
                  <a:lnTo>
                    <a:pt x="560" y="6"/>
                  </a:lnTo>
                  <a:lnTo>
                    <a:pt x="506" y="0"/>
                  </a:lnTo>
                  <a:lnTo>
                    <a:pt x="428" y="2"/>
                  </a:lnTo>
                  <a:lnTo>
                    <a:pt x="325" y="21"/>
                  </a:lnTo>
                  <a:lnTo>
                    <a:pt x="261" y="53"/>
                  </a:lnTo>
                  <a:lnTo>
                    <a:pt x="222" y="83"/>
                  </a:lnTo>
                  <a:lnTo>
                    <a:pt x="186" y="119"/>
                  </a:lnTo>
                  <a:lnTo>
                    <a:pt x="160" y="153"/>
                  </a:lnTo>
                  <a:lnTo>
                    <a:pt x="151" y="204"/>
                  </a:lnTo>
                  <a:lnTo>
                    <a:pt x="151" y="231"/>
                  </a:lnTo>
                </a:path>
              </a:pathLst>
            </a:custGeom>
            <a:solidFill>
              <a:srgbClr val="FFBFBF"/>
            </a:solidFill>
            <a:ln w="12700" cap="rnd" cmpd="sng">
              <a:solidFill>
                <a:srgbClr val="000000"/>
              </a:solidFill>
              <a:prstDash val="solid"/>
              <a:round/>
              <a:headEnd type="none" w="med" len="med"/>
              <a:tailEnd type="none" w="med" len="med"/>
            </a:ln>
          </p:spPr>
          <p:txBody>
            <a:bodyPr/>
            <a:lstStyle/>
            <a:p>
              <a:endParaRPr lang="es-MX"/>
            </a:p>
          </p:txBody>
        </p:sp>
        <p:grpSp>
          <p:nvGrpSpPr>
            <p:cNvPr id="97372" name="Group 26"/>
            <p:cNvGrpSpPr>
              <a:grpSpLocks/>
            </p:cNvGrpSpPr>
            <p:nvPr/>
          </p:nvGrpSpPr>
          <p:grpSpPr bwMode="auto">
            <a:xfrm>
              <a:off x="3397" y="1543"/>
              <a:ext cx="161" cy="158"/>
              <a:chOff x="3397" y="1543"/>
              <a:chExt cx="161" cy="158"/>
            </a:xfrm>
          </p:grpSpPr>
          <p:sp>
            <p:nvSpPr>
              <p:cNvPr id="97376" name="Freeform 27"/>
              <p:cNvSpPr>
                <a:spLocks/>
              </p:cNvSpPr>
              <p:nvPr/>
            </p:nvSpPr>
            <p:spPr bwMode="auto">
              <a:xfrm>
                <a:off x="3397" y="1543"/>
                <a:ext cx="161" cy="158"/>
              </a:xfrm>
              <a:custGeom>
                <a:avLst/>
                <a:gdLst>
                  <a:gd name="T0" fmla="*/ 78 w 161"/>
                  <a:gd name="T1" fmla="*/ 0 h 158"/>
                  <a:gd name="T2" fmla="*/ 87 w 161"/>
                  <a:gd name="T3" fmla="*/ 0 h 158"/>
                  <a:gd name="T4" fmla="*/ 99 w 161"/>
                  <a:gd name="T5" fmla="*/ 2 h 158"/>
                  <a:gd name="T6" fmla="*/ 113 w 161"/>
                  <a:gd name="T7" fmla="*/ 6 h 158"/>
                  <a:gd name="T8" fmla="*/ 124 w 161"/>
                  <a:gd name="T9" fmla="*/ 13 h 158"/>
                  <a:gd name="T10" fmla="*/ 136 w 161"/>
                  <a:gd name="T11" fmla="*/ 23 h 158"/>
                  <a:gd name="T12" fmla="*/ 145 w 161"/>
                  <a:gd name="T13" fmla="*/ 35 h 158"/>
                  <a:gd name="T14" fmla="*/ 156 w 161"/>
                  <a:gd name="T15" fmla="*/ 48 h 158"/>
                  <a:gd name="T16" fmla="*/ 158 w 161"/>
                  <a:gd name="T17" fmla="*/ 63 h 158"/>
                  <a:gd name="T18" fmla="*/ 160 w 161"/>
                  <a:gd name="T19" fmla="*/ 78 h 158"/>
                  <a:gd name="T20" fmla="*/ 158 w 161"/>
                  <a:gd name="T21" fmla="*/ 97 h 158"/>
                  <a:gd name="T22" fmla="*/ 154 w 161"/>
                  <a:gd name="T23" fmla="*/ 113 h 158"/>
                  <a:gd name="T24" fmla="*/ 144 w 161"/>
                  <a:gd name="T25" fmla="*/ 127 h 158"/>
                  <a:gd name="T26" fmla="*/ 133 w 161"/>
                  <a:gd name="T27" fmla="*/ 136 h 158"/>
                  <a:gd name="T28" fmla="*/ 122 w 161"/>
                  <a:gd name="T29" fmla="*/ 146 h 158"/>
                  <a:gd name="T30" fmla="*/ 110 w 161"/>
                  <a:gd name="T31" fmla="*/ 151 h 158"/>
                  <a:gd name="T32" fmla="*/ 94 w 161"/>
                  <a:gd name="T33" fmla="*/ 155 h 158"/>
                  <a:gd name="T34" fmla="*/ 80 w 161"/>
                  <a:gd name="T35" fmla="*/ 157 h 158"/>
                  <a:gd name="T36" fmla="*/ 65 w 161"/>
                  <a:gd name="T37" fmla="*/ 155 h 158"/>
                  <a:gd name="T38" fmla="*/ 49 w 161"/>
                  <a:gd name="T39" fmla="*/ 150 h 158"/>
                  <a:gd name="T40" fmla="*/ 33 w 161"/>
                  <a:gd name="T41" fmla="*/ 143 h 158"/>
                  <a:gd name="T42" fmla="*/ 23 w 161"/>
                  <a:gd name="T43" fmla="*/ 136 h 158"/>
                  <a:gd name="T44" fmla="*/ 16 w 161"/>
                  <a:gd name="T45" fmla="*/ 127 h 158"/>
                  <a:gd name="T46" fmla="*/ 10 w 161"/>
                  <a:gd name="T47" fmla="*/ 116 h 158"/>
                  <a:gd name="T48" fmla="*/ 3 w 161"/>
                  <a:gd name="T49" fmla="*/ 102 h 158"/>
                  <a:gd name="T50" fmla="*/ 0 w 161"/>
                  <a:gd name="T51" fmla="*/ 92 h 158"/>
                  <a:gd name="T52" fmla="*/ 0 w 161"/>
                  <a:gd name="T53" fmla="*/ 81 h 158"/>
                  <a:gd name="T54" fmla="*/ 0 w 161"/>
                  <a:gd name="T55" fmla="*/ 69 h 158"/>
                  <a:gd name="T56" fmla="*/ 1 w 161"/>
                  <a:gd name="T57" fmla="*/ 59 h 158"/>
                  <a:gd name="T58" fmla="*/ 7 w 161"/>
                  <a:gd name="T59" fmla="*/ 44 h 158"/>
                  <a:gd name="T60" fmla="*/ 16 w 161"/>
                  <a:gd name="T61" fmla="*/ 32 h 158"/>
                  <a:gd name="T62" fmla="*/ 26 w 161"/>
                  <a:gd name="T63" fmla="*/ 20 h 158"/>
                  <a:gd name="T64" fmla="*/ 35 w 161"/>
                  <a:gd name="T65" fmla="*/ 13 h 158"/>
                  <a:gd name="T66" fmla="*/ 48 w 161"/>
                  <a:gd name="T67" fmla="*/ 8 h 158"/>
                  <a:gd name="T68" fmla="*/ 64 w 161"/>
                  <a:gd name="T69" fmla="*/ 1 h 158"/>
                  <a:gd name="T70" fmla="*/ 78 w 161"/>
                  <a:gd name="T71" fmla="*/ 0 h 1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1"/>
                  <a:gd name="T109" fmla="*/ 0 h 158"/>
                  <a:gd name="T110" fmla="*/ 161 w 161"/>
                  <a:gd name="T111" fmla="*/ 158 h 15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1" h="158">
                    <a:moveTo>
                      <a:pt x="78" y="0"/>
                    </a:moveTo>
                    <a:lnTo>
                      <a:pt x="87" y="0"/>
                    </a:lnTo>
                    <a:lnTo>
                      <a:pt x="99" y="2"/>
                    </a:lnTo>
                    <a:lnTo>
                      <a:pt x="113" y="6"/>
                    </a:lnTo>
                    <a:lnTo>
                      <a:pt x="124" y="13"/>
                    </a:lnTo>
                    <a:lnTo>
                      <a:pt x="136" y="23"/>
                    </a:lnTo>
                    <a:lnTo>
                      <a:pt x="145" y="35"/>
                    </a:lnTo>
                    <a:lnTo>
                      <a:pt x="156" y="48"/>
                    </a:lnTo>
                    <a:lnTo>
                      <a:pt x="158" y="63"/>
                    </a:lnTo>
                    <a:lnTo>
                      <a:pt x="160" y="78"/>
                    </a:lnTo>
                    <a:lnTo>
                      <a:pt x="158" y="97"/>
                    </a:lnTo>
                    <a:lnTo>
                      <a:pt x="154" y="113"/>
                    </a:lnTo>
                    <a:lnTo>
                      <a:pt x="144" y="127"/>
                    </a:lnTo>
                    <a:lnTo>
                      <a:pt x="133" y="136"/>
                    </a:lnTo>
                    <a:lnTo>
                      <a:pt x="122" y="146"/>
                    </a:lnTo>
                    <a:lnTo>
                      <a:pt x="110" y="151"/>
                    </a:lnTo>
                    <a:lnTo>
                      <a:pt x="94" y="155"/>
                    </a:lnTo>
                    <a:lnTo>
                      <a:pt x="80" y="157"/>
                    </a:lnTo>
                    <a:lnTo>
                      <a:pt x="65" y="155"/>
                    </a:lnTo>
                    <a:lnTo>
                      <a:pt x="49" y="150"/>
                    </a:lnTo>
                    <a:lnTo>
                      <a:pt x="33" y="143"/>
                    </a:lnTo>
                    <a:lnTo>
                      <a:pt x="23" y="136"/>
                    </a:lnTo>
                    <a:lnTo>
                      <a:pt x="16" y="127"/>
                    </a:lnTo>
                    <a:lnTo>
                      <a:pt x="10" y="116"/>
                    </a:lnTo>
                    <a:lnTo>
                      <a:pt x="3" y="102"/>
                    </a:lnTo>
                    <a:lnTo>
                      <a:pt x="0" y="92"/>
                    </a:lnTo>
                    <a:lnTo>
                      <a:pt x="0" y="81"/>
                    </a:lnTo>
                    <a:lnTo>
                      <a:pt x="0" y="69"/>
                    </a:lnTo>
                    <a:lnTo>
                      <a:pt x="1" y="59"/>
                    </a:lnTo>
                    <a:lnTo>
                      <a:pt x="7" y="44"/>
                    </a:lnTo>
                    <a:lnTo>
                      <a:pt x="16" y="32"/>
                    </a:lnTo>
                    <a:lnTo>
                      <a:pt x="26" y="20"/>
                    </a:lnTo>
                    <a:lnTo>
                      <a:pt x="35" y="13"/>
                    </a:lnTo>
                    <a:lnTo>
                      <a:pt x="48" y="8"/>
                    </a:lnTo>
                    <a:lnTo>
                      <a:pt x="64" y="1"/>
                    </a:lnTo>
                    <a:lnTo>
                      <a:pt x="78" y="0"/>
                    </a:lnTo>
                  </a:path>
                </a:pathLst>
              </a:custGeom>
              <a:solidFill>
                <a:srgbClr val="FFFFFF"/>
              </a:solidFill>
              <a:ln w="12700" cap="rnd" cmpd="sng">
                <a:solidFill>
                  <a:srgbClr val="000000"/>
                </a:solidFill>
                <a:prstDash val="solid"/>
                <a:round/>
                <a:headEnd type="none" w="med" len="med"/>
                <a:tailEnd type="none" w="med" len="med"/>
              </a:ln>
            </p:spPr>
            <p:txBody>
              <a:bodyPr/>
              <a:lstStyle/>
              <a:p>
                <a:endParaRPr lang="es-MX"/>
              </a:p>
            </p:txBody>
          </p:sp>
          <p:sp>
            <p:nvSpPr>
              <p:cNvPr id="97377" name="Freeform 28"/>
              <p:cNvSpPr>
                <a:spLocks/>
              </p:cNvSpPr>
              <p:nvPr/>
            </p:nvSpPr>
            <p:spPr bwMode="auto">
              <a:xfrm>
                <a:off x="3406" y="1609"/>
                <a:ext cx="69" cy="68"/>
              </a:xfrm>
              <a:custGeom>
                <a:avLst/>
                <a:gdLst>
                  <a:gd name="T0" fmla="*/ 32 w 69"/>
                  <a:gd name="T1" fmla="*/ 0 h 68"/>
                  <a:gd name="T2" fmla="*/ 35 w 69"/>
                  <a:gd name="T3" fmla="*/ 0 h 68"/>
                  <a:gd name="T4" fmla="*/ 41 w 69"/>
                  <a:gd name="T5" fmla="*/ 1 h 68"/>
                  <a:gd name="T6" fmla="*/ 48 w 69"/>
                  <a:gd name="T7" fmla="*/ 2 h 68"/>
                  <a:gd name="T8" fmla="*/ 50 w 69"/>
                  <a:gd name="T9" fmla="*/ 5 h 68"/>
                  <a:gd name="T10" fmla="*/ 57 w 69"/>
                  <a:gd name="T11" fmla="*/ 9 h 68"/>
                  <a:gd name="T12" fmla="*/ 60 w 69"/>
                  <a:gd name="T13" fmla="*/ 16 h 68"/>
                  <a:gd name="T14" fmla="*/ 66 w 69"/>
                  <a:gd name="T15" fmla="*/ 20 h 68"/>
                  <a:gd name="T16" fmla="*/ 68 w 69"/>
                  <a:gd name="T17" fmla="*/ 27 h 68"/>
                  <a:gd name="T18" fmla="*/ 68 w 69"/>
                  <a:gd name="T19" fmla="*/ 34 h 68"/>
                  <a:gd name="T20" fmla="*/ 66 w 69"/>
                  <a:gd name="T21" fmla="*/ 42 h 68"/>
                  <a:gd name="T22" fmla="*/ 64 w 69"/>
                  <a:gd name="T23" fmla="*/ 49 h 68"/>
                  <a:gd name="T24" fmla="*/ 60 w 69"/>
                  <a:gd name="T25" fmla="*/ 53 h 68"/>
                  <a:gd name="T26" fmla="*/ 55 w 69"/>
                  <a:gd name="T27" fmla="*/ 58 h 68"/>
                  <a:gd name="T28" fmla="*/ 50 w 69"/>
                  <a:gd name="T29" fmla="*/ 62 h 68"/>
                  <a:gd name="T30" fmla="*/ 46 w 69"/>
                  <a:gd name="T31" fmla="*/ 65 h 68"/>
                  <a:gd name="T32" fmla="*/ 39 w 69"/>
                  <a:gd name="T33" fmla="*/ 67 h 68"/>
                  <a:gd name="T34" fmla="*/ 32 w 69"/>
                  <a:gd name="T35" fmla="*/ 67 h 68"/>
                  <a:gd name="T36" fmla="*/ 26 w 69"/>
                  <a:gd name="T37" fmla="*/ 67 h 68"/>
                  <a:gd name="T38" fmla="*/ 19 w 69"/>
                  <a:gd name="T39" fmla="*/ 65 h 68"/>
                  <a:gd name="T40" fmla="*/ 14 w 69"/>
                  <a:gd name="T41" fmla="*/ 61 h 68"/>
                  <a:gd name="T42" fmla="*/ 8 w 69"/>
                  <a:gd name="T43" fmla="*/ 58 h 68"/>
                  <a:gd name="T44" fmla="*/ 7 w 69"/>
                  <a:gd name="T45" fmla="*/ 53 h 68"/>
                  <a:gd name="T46" fmla="*/ 5 w 69"/>
                  <a:gd name="T47" fmla="*/ 50 h 68"/>
                  <a:gd name="T48" fmla="*/ 0 w 69"/>
                  <a:gd name="T49" fmla="*/ 45 h 68"/>
                  <a:gd name="T50" fmla="*/ 0 w 69"/>
                  <a:gd name="T51" fmla="*/ 39 h 68"/>
                  <a:gd name="T52" fmla="*/ 0 w 69"/>
                  <a:gd name="T53" fmla="*/ 34 h 68"/>
                  <a:gd name="T54" fmla="*/ 0 w 69"/>
                  <a:gd name="T55" fmla="*/ 30 h 68"/>
                  <a:gd name="T56" fmla="*/ 0 w 69"/>
                  <a:gd name="T57" fmla="*/ 25 h 68"/>
                  <a:gd name="T58" fmla="*/ 3 w 69"/>
                  <a:gd name="T59" fmla="*/ 19 h 68"/>
                  <a:gd name="T60" fmla="*/ 7 w 69"/>
                  <a:gd name="T61" fmla="*/ 13 h 68"/>
                  <a:gd name="T62" fmla="*/ 10 w 69"/>
                  <a:gd name="T63" fmla="*/ 8 h 68"/>
                  <a:gd name="T64" fmla="*/ 14 w 69"/>
                  <a:gd name="T65" fmla="*/ 5 h 68"/>
                  <a:gd name="T66" fmla="*/ 19 w 69"/>
                  <a:gd name="T67" fmla="*/ 2 h 68"/>
                  <a:gd name="T68" fmla="*/ 26 w 69"/>
                  <a:gd name="T69" fmla="*/ 1 h 68"/>
                  <a:gd name="T70" fmla="*/ 32 w 69"/>
                  <a:gd name="T71" fmla="*/ 0 h 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9"/>
                  <a:gd name="T109" fmla="*/ 0 h 68"/>
                  <a:gd name="T110" fmla="*/ 69 w 69"/>
                  <a:gd name="T111" fmla="*/ 68 h 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9" h="68">
                    <a:moveTo>
                      <a:pt x="32" y="0"/>
                    </a:moveTo>
                    <a:lnTo>
                      <a:pt x="35" y="0"/>
                    </a:lnTo>
                    <a:lnTo>
                      <a:pt x="41" y="1"/>
                    </a:lnTo>
                    <a:lnTo>
                      <a:pt x="48" y="2"/>
                    </a:lnTo>
                    <a:lnTo>
                      <a:pt x="50" y="5"/>
                    </a:lnTo>
                    <a:lnTo>
                      <a:pt x="57" y="9"/>
                    </a:lnTo>
                    <a:lnTo>
                      <a:pt x="60" y="16"/>
                    </a:lnTo>
                    <a:lnTo>
                      <a:pt x="66" y="20"/>
                    </a:lnTo>
                    <a:lnTo>
                      <a:pt x="68" y="27"/>
                    </a:lnTo>
                    <a:lnTo>
                      <a:pt x="68" y="34"/>
                    </a:lnTo>
                    <a:lnTo>
                      <a:pt x="66" y="42"/>
                    </a:lnTo>
                    <a:lnTo>
                      <a:pt x="64" y="49"/>
                    </a:lnTo>
                    <a:lnTo>
                      <a:pt x="60" y="53"/>
                    </a:lnTo>
                    <a:lnTo>
                      <a:pt x="55" y="58"/>
                    </a:lnTo>
                    <a:lnTo>
                      <a:pt x="50" y="62"/>
                    </a:lnTo>
                    <a:lnTo>
                      <a:pt x="46" y="65"/>
                    </a:lnTo>
                    <a:lnTo>
                      <a:pt x="39" y="67"/>
                    </a:lnTo>
                    <a:lnTo>
                      <a:pt x="32" y="67"/>
                    </a:lnTo>
                    <a:lnTo>
                      <a:pt x="26" y="67"/>
                    </a:lnTo>
                    <a:lnTo>
                      <a:pt x="19" y="65"/>
                    </a:lnTo>
                    <a:lnTo>
                      <a:pt x="14" y="61"/>
                    </a:lnTo>
                    <a:lnTo>
                      <a:pt x="8" y="58"/>
                    </a:lnTo>
                    <a:lnTo>
                      <a:pt x="7" y="53"/>
                    </a:lnTo>
                    <a:lnTo>
                      <a:pt x="5" y="50"/>
                    </a:lnTo>
                    <a:lnTo>
                      <a:pt x="0" y="45"/>
                    </a:lnTo>
                    <a:lnTo>
                      <a:pt x="0" y="39"/>
                    </a:lnTo>
                    <a:lnTo>
                      <a:pt x="0" y="34"/>
                    </a:lnTo>
                    <a:lnTo>
                      <a:pt x="0" y="30"/>
                    </a:lnTo>
                    <a:lnTo>
                      <a:pt x="0" y="25"/>
                    </a:lnTo>
                    <a:lnTo>
                      <a:pt x="3" y="19"/>
                    </a:lnTo>
                    <a:lnTo>
                      <a:pt x="7" y="13"/>
                    </a:lnTo>
                    <a:lnTo>
                      <a:pt x="10" y="8"/>
                    </a:lnTo>
                    <a:lnTo>
                      <a:pt x="14" y="5"/>
                    </a:lnTo>
                    <a:lnTo>
                      <a:pt x="19" y="2"/>
                    </a:lnTo>
                    <a:lnTo>
                      <a:pt x="26" y="1"/>
                    </a:lnTo>
                    <a:lnTo>
                      <a:pt x="32"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97373" name="Group 29"/>
            <p:cNvGrpSpPr>
              <a:grpSpLocks/>
            </p:cNvGrpSpPr>
            <p:nvPr/>
          </p:nvGrpSpPr>
          <p:grpSpPr bwMode="auto">
            <a:xfrm>
              <a:off x="3383" y="1276"/>
              <a:ext cx="694" cy="598"/>
              <a:chOff x="3383" y="1276"/>
              <a:chExt cx="694" cy="598"/>
            </a:xfrm>
          </p:grpSpPr>
          <p:sp>
            <p:nvSpPr>
              <p:cNvPr id="97374" name="Freeform 30"/>
              <p:cNvSpPr>
                <a:spLocks/>
              </p:cNvSpPr>
              <p:nvPr/>
            </p:nvSpPr>
            <p:spPr bwMode="auto">
              <a:xfrm>
                <a:off x="3423" y="1461"/>
                <a:ext cx="181" cy="93"/>
              </a:xfrm>
              <a:custGeom>
                <a:avLst/>
                <a:gdLst>
                  <a:gd name="T0" fmla="*/ 3 w 181"/>
                  <a:gd name="T1" fmla="*/ 42 h 93"/>
                  <a:gd name="T2" fmla="*/ 17 w 181"/>
                  <a:gd name="T3" fmla="*/ 28 h 93"/>
                  <a:gd name="T4" fmla="*/ 35 w 181"/>
                  <a:gd name="T5" fmla="*/ 20 h 93"/>
                  <a:gd name="T6" fmla="*/ 67 w 181"/>
                  <a:gd name="T7" fmla="*/ 5 h 93"/>
                  <a:gd name="T8" fmla="*/ 80 w 181"/>
                  <a:gd name="T9" fmla="*/ 0 h 93"/>
                  <a:gd name="T10" fmla="*/ 87 w 181"/>
                  <a:gd name="T11" fmla="*/ 0 h 93"/>
                  <a:gd name="T12" fmla="*/ 103 w 181"/>
                  <a:gd name="T13" fmla="*/ 8 h 93"/>
                  <a:gd name="T14" fmla="*/ 135 w 181"/>
                  <a:gd name="T15" fmla="*/ 31 h 93"/>
                  <a:gd name="T16" fmla="*/ 171 w 181"/>
                  <a:gd name="T17" fmla="*/ 61 h 93"/>
                  <a:gd name="T18" fmla="*/ 180 w 181"/>
                  <a:gd name="T19" fmla="*/ 74 h 93"/>
                  <a:gd name="T20" fmla="*/ 176 w 181"/>
                  <a:gd name="T21" fmla="*/ 85 h 93"/>
                  <a:gd name="T22" fmla="*/ 171 w 181"/>
                  <a:gd name="T23" fmla="*/ 90 h 93"/>
                  <a:gd name="T24" fmla="*/ 155 w 181"/>
                  <a:gd name="T25" fmla="*/ 92 h 93"/>
                  <a:gd name="T26" fmla="*/ 137 w 181"/>
                  <a:gd name="T27" fmla="*/ 83 h 93"/>
                  <a:gd name="T28" fmla="*/ 121 w 181"/>
                  <a:gd name="T29" fmla="*/ 68 h 93"/>
                  <a:gd name="T30" fmla="*/ 106 w 181"/>
                  <a:gd name="T31" fmla="*/ 52 h 93"/>
                  <a:gd name="T32" fmla="*/ 83 w 181"/>
                  <a:gd name="T33" fmla="*/ 35 h 93"/>
                  <a:gd name="T34" fmla="*/ 74 w 181"/>
                  <a:gd name="T35" fmla="*/ 32 h 93"/>
                  <a:gd name="T36" fmla="*/ 64 w 181"/>
                  <a:gd name="T37" fmla="*/ 34 h 93"/>
                  <a:gd name="T38" fmla="*/ 53 w 181"/>
                  <a:gd name="T39" fmla="*/ 42 h 93"/>
                  <a:gd name="T40" fmla="*/ 32 w 181"/>
                  <a:gd name="T41" fmla="*/ 56 h 93"/>
                  <a:gd name="T42" fmla="*/ 19 w 181"/>
                  <a:gd name="T43" fmla="*/ 61 h 93"/>
                  <a:gd name="T44" fmla="*/ 8 w 181"/>
                  <a:gd name="T45" fmla="*/ 61 h 93"/>
                  <a:gd name="T46" fmla="*/ 0 w 181"/>
                  <a:gd name="T47" fmla="*/ 56 h 93"/>
                  <a:gd name="T48" fmla="*/ 3 w 181"/>
                  <a:gd name="T49" fmla="*/ 42 h 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1"/>
                  <a:gd name="T76" fmla="*/ 0 h 93"/>
                  <a:gd name="T77" fmla="*/ 181 w 181"/>
                  <a:gd name="T78" fmla="*/ 93 h 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1" h="93">
                    <a:moveTo>
                      <a:pt x="3" y="42"/>
                    </a:moveTo>
                    <a:lnTo>
                      <a:pt x="17" y="28"/>
                    </a:lnTo>
                    <a:lnTo>
                      <a:pt x="35" y="20"/>
                    </a:lnTo>
                    <a:lnTo>
                      <a:pt x="67" y="5"/>
                    </a:lnTo>
                    <a:lnTo>
                      <a:pt x="80" y="0"/>
                    </a:lnTo>
                    <a:lnTo>
                      <a:pt x="87" y="0"/>
                    </a:lnTo>
                    <a:lnTo>
                      <a:pt x="103" y="8"/>
                    </a:lnTo>
                    <a:lnTo>
                      <a:pt x="135" y="31"/>
                    </a:lnTo>
                    <a:lnTo>
                      <a:pt x="171" y="61"/>
                    </a:lnTo>
                    <a:lnTo>
                      <a:pt x="180" y="74"/>
                    </a:lnTo>
                    <a:lnTo>
                      <a:pt x="176" y="85"/>
                    </a:lnTo>
                    <a:lnTo>
                      <a:pt x="171" y="90"/>
                    </a:lnTo>
                    <a:lnTo>
                      <a:pt x="155" y="92"/>
                    </a:lnTo>
                    <a:lnTo>
                      <a:pt x="137" y="83"/>
                    </a:lnTo>
                    <a:lnTo>
                      <a:pt x="121" y="68"/>
                    </a:lnTo>
                    <a:lnTo>
                      <a:pt x="106" y="52"/>
                    </a:lnTo>
                    <a:lnTo>
                      <a:pt x="83" y="35"/>
                    </a:lnTo>
                    <a:lnTo>
                      <a:pt x="74" y="32"/>
                    </a:lnTo>
                    <a:lnTo>
                      <a:pt x="64" y="34"/>
                    </a:lnTo>
                    <a:lnTo>
                      <a:pt x="53" y="42"/>
                    </a:lnTo>
                    <a:lnTo>
                      <a:pt x="32" y="56"/>
                    </a:lnTo>
                    <a:lnTo>
                      <a:pt x="19" y="61"/>
                    </a:lnTo>
                    <a:lnTo>
                      <a:pt x="8" y="61"/>
                    </a:lnTo>
                    <a:lnTo>
                      <a:pt x="0" y="56"/>
                    </a:lnTo>
                    <a:lnTo>
                      <a:pt x="3" y="42"/>
                    </a:lnTo>
                  </a:path>
                </a:pathLst>
              </a:custGeom>
              <a:solidFill>
                <a:srgbClr val="5F3F1F"/>
              </a:solidFill>
              <a:ln w="12700" cap="rnd" cmpd="sng">
                <a:solidFill>
                  <a:srgbClr val="000000"/>
                </a:solidFill>
                <a:prstDash val="solid"/>
                <a:round/>
                <a:headEnd type="none" w="med" len="med"/>
                <a:tailEnd type="none" w="med" len="med"/>
              </a:ln>
            </p:spPr>
            <p:txBody>
              <a:bodyPr/>
              <a:lstStyle/>
              <a:p>
                <a:endParaRPr lang="es-MX"/>
              </a:p>
            </p:txBody>
          </p:sp>
          <p:sp>
            <p:nvSpPr>
              <p:cNvPr id="97375" name="Freeform 31"/>
              <p:cNvSpPr>
                <a:spLocks/>
              </p:cNvSpPr>
              <p:nvPr/>
            </p:nvSpPr>
            <p:spPr bwMode="auto">
              <a:xfrm>
                <a:off x="3383" y="1276"/>
                <a:ext cx="694" cy="598"/>
              </a:xfrm>
              <a:custGeom>
                <a:avLst/>
                <a:gdLst>
                  <a:gd name="T0" fmla="*/ 396 w 694"/>
                  <a:gd name="T1" fmla="*/ 429 h 598"/>
                  <a:gd name="T2" fmla="*/ 312 w 694"/>
                  <a:gd name="T3" fmla="*/ 406 h 598"/>
                  <a:gd name="T4" fmla="*/ 326 w 694"/>
                  <a:gd name="T5" fmla="*/ 335 h 598"/>
                  <a:gd name="T6" fmla="*/ 286 w 694"/>
                  <a:gd name="T7" fmla="*/ 304 h 598"/>
                  <a:gd name="T8" fmla="*/ 250 w 694"/>
                  <a:gd name="T9" fmla="*/ 271 h 598"/>
                  <a:gd name="T10" fmla="*/ 232 w 694"/>
                  <a:gd name="T11" fmla="*/ 224 h 598"/>
                  <a:gd name="T12" fmla="*/ 225 w 694"/>
                  <a:gd name="T13" fmla="*/ 179 h 598"/>
                  <a:gd name="T14" fmla="*/ 225 w 694"/>
                  <a:gd name="T15" fmla="*/ 134 h 598"/>
                  <a:gd name="T16" fmla="*/ 204 w 694"/>
                  <a:gd name="T17" fmla="*/ 130 h 598"/>
                  <a:gd name="T18" fmla="*/ 159 w 694"/>
                  <a:gd name="T19" fmla="*/ 127 h 598"/>
                  <a:gd name="T20" fmla="*/ 106 w 694"/>
                  <a:gd name="T21" fmla="*/ 140 h 598"/>
                  <a:gd name="T22" fmla="*/ 56 w 694"/>
                  <a:gd name="T23" fmla="*/ 160 h 598"/>
                  <a:gd name="T24" fmla="*/ 23 w 694"/>
                  <a:gd name="T25" fmla="*/ 179 h 598"/>
                  <a:gd name="T26" fmla="*/ 1 w 694"/>
                  <a:gd name="T27" fmla="*/ 150 h 598"/>
                  <a:gd name="T28" fmla="*/ 0 w 694"/>
                  <a:gd name="T29" fmla="*/ 121 h 598"/>
                  <a:gd name="T30" fmla="*/ 17 w 694"/>
                  <a:gd name="T31" fmla="*/ 84 h 598"/>
                  <a:gd name="T32" fmla="*/ 53 w 694"/>
                  <a:gd name="T33" fmla="*/ 50 h 598"/>
                  <a:gd name="T34" fmla="*/ 113 w 694"/>
                  <a:gd name="T35" fmla="*/ 24 h 598"/>
                  <a:gd name="T36" fmla="*/ 193 w 694"/>
                  <a:gd name="T37" fmla="*/ 6 h 598"/>
                  <a:gd name="T38" fmla="*/ 282 w 694"/>
                  <a:gd name="T39" fmla="*/ 0 h 598"/>
                  <a:gd name="T40" fmla="*/ 366 w 694"/>
                  <a:gd name="T41" fmla="*/ 8 h 598"/>
                  <a:gd name="T42" fmla="*/ 453 w 694"/>
                  <a:gd name="T43" fmla="*/ 29 h 598"/>
                  <a:gd name="T44" fmla="*/ 515 w 694"/>
                  <a:gd name="T45" fmla="*/ 63 h 598"/>
                  <a:gd name="T46" fmla="*/ 570 w 694"/>
                  <a:gd name="T47" fmla="*/ 104 h 598"/>
                  <a:gd name="T48" fmla="*/ 616 w 694"/>
                  <a:gd name="T49" fmla="*/ 161 h 598"/>
                  <a:gd name="T50" fmla="*/ 645 w 694"/>
                  <a:gd name="T51" fmla="*/ 214 h 598"/>
                  <a:gd name="T52" fmla="*/ 669 w 694"/>
                  <a:gd name="T53" fmla="*/ 269 h 598"/>
                  <a:gd name="T54" fmla="*/ 684 w 694"/>
                  <a:gd name="T55" fmla="*/ 338 h 598"/>
                  <a:gd name="T56" fmla="*/ 693 w 694"/>
                  <a:gd name="T57" fmla="*/ 382 h 598"/>
                  <a:gd name="T58" fmla="*/ 682 w 694"/>
                  <a:gd name="T59" fmla="*/ 446 h 598"/>
                  <a:gd name="T60" fmla="*/ 655 w 694"/>
                  <a:gd name="T61" fmla="*/ 512 h 598"/>
                  <a:gd name="T62" fmla="*/ 627 w 694"/>
                  <a:gd name="T63" fmla="*/ 565 h 598"/>
                  <a:gd name="T64" fmla="*/ 604 w 694"/>
                  <a:gd name="T65" fmla="*/ 586 h 598"/>
                  <a:gd name="T66" fmla="*/ 559 w 694"/>
                  <a:gd name="T67" fmla="*/ 597 h 598"/>
                  <a:gd name="T68" fmla="*/ 520 w 694"/>
                  <a:gd name="T69" fmla="*/ 597 h 598"/>
                  <a:gd name="T70" fmla="*/ 499 w 694"/>
                  <a:gd name="T71" fmla="*/ 597 h 598"/>
                  <a:gd name="T72" fmla="*/ 470 w 694"/>
                  <a:gd name="T73" fmla="*/ 588 h 598"/>
                  <a:gd name="T74" fmla="*/ 447 w 694"/>
                  <a:gd name="T75" fmla="*/ 561 h 598"/>
                  <a:gd name="T76" fmla="*/ 449 w 694"/>
                  <a:gd name="T77" fmla="*/ 549 h 598"/>
                  <a:gd name="T78" fmla="*/ 479 w 694"/>
                  <a:gd name="T79" fmla="*/ 542 h 598"/>
                  <a:gd name="T80" fmla="*/ 495 w 694"/>
                  <a:gd name="T81" fmla="*/ 529 h 598"/>
                  <a:gd name="T82" fmla="*/ 513 w 694"/>
                  <a:gd name="T83" fmla="*/ 509 h 598"/>
                  <a:gd name="T84" fmla="*/ 520 w 694"/>
                  <a:gd name="T85" fmla="*/ 486 h 598"/>
                  <a:gd name="T86" fmla="*/ 517 w 694"/>
                  <a:gd name="T87" fmla="*/ 475 h 598"/>
                  <a:gd name="T88" fmla="*/ 515 w 694"/>
                  <a:gd name="T89" fmla="*/ 456 h 598"/>
                  <a:gd name="T90" fmla="*/ 504 w 694"/>
                  <a:gd name="T91" fmla="*/ 436 h 598"/>
                  <a:gd name="T92" fmla="*/ 483 w 694"/>
                  <a:gd name="T93" fmla="*/ 418 h 598"/>
                  <a:gd name="T94" fmla="*/ 460 w 694"/>
                  <a:gd name="T95" fmla="*/ 412 h 598"/>
                  <a:gd name="T96" fmla="*/ 433 w 694"/>
                  <a:gd name="T97" fmla="*/ 413 h 598"/>
                  <a:gd name="T98" fmla="*/ 396 w 694"/>
                  <a:gd name="T99" fmla="*/ 429 h 59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4"/>
                  <a:gd name="T151" fmla="*/ 0 h 598"/>
                  <a:gd name="T152" fmla="*/ 694 w 694"/>
                  <a:gd name="T153" fmla="*/ 598 h 59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4" h="598">
                    <a:moveTo>
                      <a:pt x="396" y="429"/>
                    </a:moveTo>
                    <a:lnTo>
                      <a:pt x="312" y="406"/>
                    </a:lnTo>
                    <a:lnTo>
                      <a:pt x="326" y="335"/>
                    </a:lnTo>
                    <a:lnTo>
                      <a:pt x="286" y="304"/>
                    </a:lnTo>
                    <a:lnTo>
                      <a:pt x="250" y="271"/>
                    </a:lnTo>
                    <a:lnTo>
                      <a:pt x="232" y="224"/>
                    </a:lnTo>
                    <a:lnTo>
                      <a:pt x="225" y="179"/>
                    </a:lnTo>
                    <a:lnTo>
                      <a:pt x="225" y="134"/>
                    </a:lnTo>
                    <a:lnTo>
                      <a:pt x="204" y="130"/>
                    </a:lnTo>
                    <a:lnTo>
                      <a:pt x="159" y="127"/>
                    </a:lnTo>
                    <a:lnTo>
                      <a:pt x="106" y="140"/>
                    </a:lnTo>
                    <a:lnTo>
                      <a:pt x="56" y="160"/>
                    </a:lnTo>
                    <a:lnTo>
                      <a:pt x="23" y="179"/>
                    </a:lnTo>
                    <a:lnTo>
                      <a:pt x="1" y="150"/>
                    </a:lnTo>
                    <a:lnTo>
                      <a:pt x="0" y="121"/>
                    </a:lnTo>
                    <a:lnTo>
                      <a:pt x="17" y="84"/>
                    </a:lnTo>
                    <a:lnTo>
                      <a:pt x="53" y="50"/>
                    </a:lnTo>
                    <a:lnTo>
                      <a:pt x="113" y="24"/>
                    </a:lnTo>
                    <a:lnTo>
                      <a:pt x="193" y="6"/>
                    </a:lnTo>
                    <a:lnTo>
                      <a:pt x="282" y="0"/>
                    </a:lnTo>
                    <a:lnTo>
                      <a:pt x="366" y="8"/>
                    </a:lnTo>
                    <a:lnTo>
                      <a:pt x="453" y="29"/>
                    </a:lnTo>
                    <a:lnTo>
                      <a:pt x="515" y="63"/>
                    </a:lnTo>
                    <a:lnTo>
                      <a:pt x="570" y="104"/>
                    </a:lnTo>
                    <a:lnTo>
                      <a:pt x="616" y="161"/>
                    </a:lnTo>
                    <a:lnTo>
                      <a:pt x="645" y="214"/>
                    </a:lnTo>
                    <a:lnTo>
                      <a:pt x="669" y="269"/>
                    </a:lnTo>
                    <a:lnTo>
                      <a:pt x="684" y="338"/>
                    </a:lnTo>
                    <a:lnTo>
                      <a:pt x="693" y="382"/>
                    </a:lnTo>
                    <a:lnTo>
                      <a:pt x="682" y="446"/>
                    </a:lnTo>
                    <a:lnTo>
                      <a:pt x="655" y="512"/>
                    </a:lnTo>
                    <a:lnTo>
                      <a:pt x="627" y="565"/>
                    </a:lnTo>
                    <a:lnTo>
                      <a:pt x="604" y="586"/>
                    </a:lnTo>
                    <a:lnTo>
                      <a:pt x="559" y="597"/>
                    </a:lnTo>
                    <a:lnTo>
                      <a:pt x="520" y="597"/>
                    </a:lnTo>
                    <a:lnTo>
                      <a:pt x="499" y="597"/>
                    </a:lnTo>
                    <a:lnTo>
                      <a:pt x="470" y="588"/>
                    </a:lnTo>
                    <a:lnTo>
                      <a:pt x="447" y="561"/>
                    </a:lnTo>
                    <a:lnTo>
                      <a:pt x="449" y="549"/>
                    </a:lnTo>
                    <a:lnTo>
                      <a:pt x="479" y="542"/>
                    </a:lnTo>
                    <a:lnTo>
                      <a:pt x="495" y="529"/>
                    </a:lnTo>
                    <a:lnTo>
                      <a:pt x="513" y="509"/>
                    </a:lnTo>
                    <a:lnTo>
                      <a:pt x="520" y="486"/>
                    </a:lnTo>
                    <a:lnTo>
                      <a:pt x="517" y="475"/>
                    </a:lnTo>
                    <a:lnTo>
                      <a:pt x="515" y="456"/>
                    </a:lnTo>
                    <a:lnTo>
                      <a:pt x="504" y="436"/>
                    </a:lnTo>
                    <a:lnTo>
                      <a:pt x="483" y="418"/>
                    </a:lnTo>
                    <a:lnTo>
                      <a:pt x="460" y="412"/>
                    </a:lnTo>
                    <a:lnTo>
                      <a:pt x="433" y="413"/>
                    </a:lnTo>
                    <a:lnTo>
                      <a:pt x="396" y="429"/>
                    </a:lnTo>
                  </a:path>
                </a:pathLst>
              </a:custGeom>
              <a:solidFill>
                <a:srgbClr val="5F3F1F"/>
              </a:solidFill>
              <a:ln w="12700" cap="rnd" cmpd="sng">
                <a:solidFill>
                  <a:srgbClr val="000000"/>
                </a:solidFill>
                <a:prstDash val="solid"/>
                <a:round/>
                <a:headEnd type="none" w="med" len="med"/>
                <a:tailEnd type="none" w="med" len="med"/>
              </a:ln>
            </p:spPr>
            <p:txBody>
              <a:bodyPr/>
              <a:lstStyle/>
              <a:p>
                <a:endParaRPr lang="es-MX"/>
              </a:p>
            </p:txBody>
          </p:sp>
        </p:grpSp>
      </p:grpSp>
      <p:grpSp>
        <p:nvGrpSpPr>
          <p:cNvPr id="97293" name="Group 32"/>
          <p:cNvGrpSpPr>
            <a:grpSpLocks/>
          </p:cNvGrpSpPr>
          <p:nvPr/>
        </p:nvGrpSpPr>
        <p:grpSpPr bwMode="auto">
          <a:xfrm>
            <a:off x="2974975" y="3876675"/>
            <a:ext cx="2806700" cy="1679575"/>
            <a:chOff x="1874" y="2442"/>
            <a:chExt cx="1768" cy="1058"/>
          </a:xfrm>
        </p:grpSpPr>
        <p:sp>
          <p:nvSpPr>
            <p:cNvPr id="97367" name="Freeform 33"/>
            <p:cNvSpPr>
              <a:spLocks/>
            </p:cNvSpPr>
            <p:nvPr/>
          </p:nvSpPr>
          <p:spPr bwMode="auto">
            <a:xfrm>
              <a:off x="2039" y="2442"/>
              <a:ext cx="1472" cy="186"/>
            </a:xfrm>
            <a:custGeom>
              <a:avLst/>
              <a:gdLst>
                <a:gd name="T0" fmla="*/ 492 w 1472"/>
                <a:gd name="T1" fmla="*/ 6 h 186"/>
                <a:gd name="T2" fmla="*/ 361 w 1472"/>
                <a:gd name="T3" fmla="*/ 13 h 186"/>
                <a:gd name="T4" fmla="*/ 236 w 1472"/>
                <a:gd name="T5" fmla="*/ 25 h 186"/>
                <a:gd name="T6" fmla="*/ 160 w 1472"/>
                <a:gd name="T7" fmla="*/ 36 h 186"/>
                <a:gd name="T8" fmla="*/ 101 w 1472"/>
                <a:gd name="T9" fmla="*/ 46 h 186"/>
                <a:gd name="T10" fmla="*/ 64 w 1472"/>
                <a:gd name="T11" fmla="*/ 55 h 186"/>
                <a:gd name="T12" fmla="*/ 35 w 1472"/>
                <a:gd name="T13" fmla="*/ 65 h 186"/>
                <a:gd name="T14" fmla="*/ 14 w 1472"/>
                <a:gd name="T15" fmla="*/ 76 h 186"/>
                <a:gd name="T16" fmla="*/ 1 w 1472"/>
                <a:gd name="T17" fmla="*/ 85 h 186"/>
                <a:gd name="T18" fmla="*/ 0 w 1472"/>
                <a:gd name="T19" fmla="*/ 99 h 186"/>
                <a:gd name="T20" fmla="*/ 12 w 1472"/>
                <a:gd name="T21" fmla="*/ 111 h 186"/>
                <a:gd name="T22" fmla="*/ 33 w 1472"/>
                <a:gd name="T23" fmla="*/ 122 h 186"/>
                <a:gd name="T24" fmla="*/ 60 w 1472"/>
                <a:gd name="T25" fmla="*/ 131 h 186"/>
                <a:gd name="T26" fmla="*/ 112 w 1472"/>
                <a:gd name="T27" fmla="*/ 144 h 186"/>
                <a:gd name="T28" fmla="*/ 170 w 1472"/>
                <a:gd name="T29" fmla="*/ 155 h 186"/>
                <a:gd name="T30" fmla="*/ 270 w 1472"/>
                <a:gd name="T31" fmla="*/ 167 h 186"/>
                <a:gd name="T32" fmla="*/ 364 w 1472"/>
                <a:gd name="T33" fmla="*/ 175 h 186"/>
                <a:gd name="T34" fmla="*/ 490 w 1472"/>
                <a:gd name="T35" fmla="*/ 180 h 186"/>
                <a:gd name="T36" fmla="*/ 656 w 1472"/>
                <a:gd name="T37" fmla="*/ 185 h 186"/>
                <a:gd name="T38" fmla="*/ 988 w 1472"/>
                <a:gd name="T39" fmla="*/ 180 h 186"/>
                <a:gd name="T40" fmla="*/ 1191 w 1472"/>
                <a:gd name="T41" fmla="*/ 167 h 186"/>
                <a:gd name="T42" fmla="*/ 1309 w 1472"/>
                <a:gd name="T43" fmla="*/ 152 h 186"/>
                <a:gd name="T44" fmla="*/ 1374 w 1472"/>
                <a:gd name="T45" fmla="*/ 140 h 186"/>
                <a:gd name="T46" fmla="*/ 1415 w 1472"/>
                <a:gd name="T47" fmla="*/ 130 h 186"/>
                <a:gd name="T48" fmla="*/ 1444 w 1472"/>
                <a:gd name="T49" fmla="*/ 118 h 186"/>
                <a:gd name="T50" fmla="*/ 1462 w 1472"/>
                <a:gd name="T51" fmla="*/ 108 h 186"/>
                <a:gd name="T52" fmla="*/ 1471 w 1472"/>
                <a:gd name="T53" fmla="*/ 89 h 186"/>
                <a:gd name="T54" fmla="*/ 1447 w 1472"/>
                <a:gd name="T55" fmla="*/ 69 h 186"/>
                <a:gd name="T56" fmla="*/ 1408 w 1472"/>
                <a:gd name="T57" fmla="*/ 54 h 186"/>
                <a:gd name="T58" fmla="*/ 1330 w 1472"/>
                <a:gd name="T59" fmla="*/ 36 h 186"/>
                <a:gd name="T60" fmla="*/ 1186 w 1472"/>
                <a:gd name="T61" fmla="*/ 20 h 186"/>
                <a:gd name="T62" fmla="*/ 988 w 1472"/>
                <a:gd name="T63" fmla="*/ 4 h 186"/>
                <a:gd name="T64" fmla="*/ 750 w 1472"/>
                <a:gd name="T65" fmla="*/ 0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2"/>
                <a:gd name="T100" fmla="*/ 0 h 186"/>
                <a:gd name="T101" fmla="*/ 1472 w 1472"/>
                <a:gd name="T102" fmla="*/ 186 h 1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2" h="186">
                  <a:moveTo>
                    <a:pt x="750" y="0"/>
                  </a:moveTo>
                  <a:lnTo>
                    <a:pt x="492" y="6"/>
                  </a:lnTo>
                  <a:lnTo>
                    <a:pt x="425" y="9"/>
                  </a:lnTo>
                  <a:lnTo>
                    <a:pt x="361" y="13"/>
                  </a:lnTo>
                  <a:lnTo>
                    <a:pt x="298" y="20"/>
                  </a:lnTo>
                  <a:lnTo>
                    <a:pt x="236" y="25"/>
                  </a:lnTo>
                  <a:lnTo>
                    <a:pt x="197" y="31"/>
                  </a:lnTo>
                  <a:lnTo>
                    <a:pt x="160" y="36"/>
                  </a:lnTo>
                  <a:lnTo>
                    <a:pt x="128" y="39"/>
                  </a:lnTo>
                  <a:lnTo>
                    <a:pt x="101" y="46"/>
                  </a:lnTo>
                  <a:lnTo>
                    <a:pt x="83" y="50"/>
                  </a:lnTo>
                  <a:lnTo>
                    <a:pt x="64" y="55"/>
                  </a:lnTo>
                  <a:lnTo>
                    <a:pt x="46" y="59"/>
                  </a:lnTo>
                  <a:lnTo>
                    <a:pt x="35" y="65"/>
                  </a:lnTo>
                  <a:lnTo>
                    <a:pt x="24" y="69"/>
                  </a:lnTo>
                  <a:lnTo>
                    <a:pt x="14" y="76"/>
                  </a:lnTo>
                  <a:lnTo>
                    <a:pt x="7" y="80"/>
                  </a:lnTo>
                  <a:lnTo>
                    <a:pt x="1" y="85"/>
                  </a:lnTo>
                  <a:lnTo>
                    <a:pt x="0" y="91"/>
                  </a:lnTo>
                  <a:lnTo>
                    <a:pt x="0" y="99"/>
                  </a:lnTo>
                  <a:lnTo>
                    <a:pt x="3" y="103"/>
                  </a:lnTo>
                  <a:lnTo>
                    <a:pt x="12" y="111"/>
                  </a:lnTo>
                  <a:lnTo>
                    <a:pt x="23" y="118"/>
                  </a:lnTo>
                  <a:lnTo>
                    <a:pt x="33" y="122"/>
                  </a:lnTo>
                  <a:lnTo>
                    <a:pt x="46" y="127"/>
                  </a:lnTo>
                  <a:lnTo>
                    <a:pt x="60" y="131"/>
                  </a:lnTo>
                  <a:lnTo>
                    <a:pt x="83" y="137"/>
                  </a:lnTo>
                  <a:lnTo>
                    <a:pt x="112" y="144"/>
                  </a:lnTo>
                  <a:lnTo>
                    <a:pt x="138" y="148"/>
                  </a:lnTo>
                  <a:lnTo>
                    <a:pt x="170" y="155"/>
                  </a:lnTo>
                  <a:lnTo>
                    <a:pt x="218" y="161"/>
                  </a:lnTo>
                  <a:lnTo>
                    <a:pt x="270" y="167"/>
                  </a:lnTo>
                  <a:lnTo>
                    <a:pt x="318" y="171"/>
                  </a:lnTo>
                  <a:lnTo>
                    <a:pt x="364" y="175"/>
                  </a:lnTo>
                  <a:lnTo>
                    <a:pt x="425" y="178"/>
                  </a:lnTo>
                  <a:lnTo>
                    <a:pt x="490" y="180"/>
                  </a:lnTo>
                  <a:lnTo>
                    <a:pt x="574" y="183"/>
                  </a:lnTo>
                  <a:lnTo>
                    <a:pt x="656" y="185"/>
                  </a:lnTo>
                  <a:lnTo>
                    <a:pt x="860" y="185"/>
                  </a:lnTo>
                  <a:lnTo>
                    <a:pt x="988" y="180"/>
                  </a:lnTo>
                  <a:lnTo>
                    <a:pt x="1093" y="175"/>
                  </a:lnTo>
                  <a:lnTo>
                    <a:pt x="1191" y="167"/>
                  </a:lnTo>
                  <a:lnTo>
                    <a:pt x="1278" y="157"/>
                  </a:lnTo>
                  <a:lnTo>
                    <a:pt x="1309" y="152"/>
                  </a:lnTo>
                  <a:lnTo>
                    <a:pt x="1337" y="146"/>
                  </a:lnTo>
                  <a:lnTo>
                    <a:pt x="1374" y="140"/>
                  </a:lnTo>
                  <a:lnTo>
                    <a:pt x="1394" y="136"/>
                  </a:lnTo>
                  <a:lnTo>
                    <a:pt x="1415" y="130"/>
                  </a:lnTo>
                  <a:lnTo>
                    <a:pt x="1435" y="123"/>
                  </a:lnTo>
                  <a:lnTo>
                    <a:pt x="1444" y="118"/>
                  </a:lnTo>
                  <a:lnTo>
                    <a:pt x="1453" y="112"/>
                  </a:lnTo>
                  <a:lnTo>
                    <a:pt x="1462" y="108"/>
                  </a:lnTo>
                  <a:lnTo>
                    <a:pt x="1469" y="99"/>
                  </a:lnTo>
                  <a:lnTo>
                    <a:pt x="1471" y="89"/>
                  </a:lnTo>
                  <a:lnTo>
                    <a:pt x="1462" y="80"/>
                  </a:lnTo>
                  <a:lnTo>
                    <a:pt x="1447" y="69"/>
                  </a:lnTo>
                  <a:lnTo>
                    <a:pt x="1428" y="61"/>
                  </a:lnTo>
                  <a:lnTo>
                    <a:pt x="1408" y="54"/>
                  </a:lnTo>
                  <a:lnTo>
                    <a:pt x="1378" y="47"/>
                  </a:lnTo>
                  <a:lnTo>
                    <a:pt x="1330" y="36"/>
                  </a:lnTo>
                  <a:lnTo>
                    <a:pt x="1273" y="29"/>
                  </a:lnTo>
                  <a:lnTo>
                    <a:pt x="1186" y="20"/>
                  </a:lnTo>
                  <a:lnTo>
                    <a:pt x="1097" y="12"/>
                  </a:lnTo>
                  <a:lnTo>
                    <a:pt x="988" y="4"/>
                  </a:lnTo>
                  <a:lnTo>
                    <a:pt x="889" y="2"/>
                  </a:lnTo>
                  <a:lnTo>
                    <a:pt x="750" y="0"/>
                  </a:lnTo>
                </a:path>
              </a:pathLst>
            </a:custGeom>
            <a:solidFill>
              <a:srgbClr val="3F7FFF"/>
            </a:solidFill>
            <a:ln w="12700" cap="rnd" cmpd="sng">
              <a:solidFill>
                <a:srgbClr val="000000"/>
              </a:solidFill>
              <a:prstDash val="solid"/>
              <a:round/>
              <a:headEnd type="none" w="med" len="med"/>
              <a:tailEnd type="none" w="med" len="med"/>
            </a:ln>
          </p:spPr>
          <p:txBody>
            <a:bodyPr/>
            <a:lstStyle/>
            <a:p>
              <a:endParaRPr lang="es-MX"/>
            </a:p>
          </p:txBody>
        </p:sp>
        <p:sp>
          <p:nvSpPr>
            <p:cNvPr id="97368" name="Freeform 34"/>
            <p:cNvSpPr>
              <a:spLocks/>
            </p:cNvSpPr>
            <p:nvPr/>
          </p:nvSpPr>
          <p:spPr bwMode="auto">
            <a:xfrm>
              <a:off x="1874" y="2531"/>
              <a:ext cx="1768" cy="969"/>
            </a:xfrm>
            <a:custGeom>
              <a:avLst/>
              <a:gdLst>
                <a:gd name="T0" fmla="*/ 165 w 1768"/>
                <a:gd name="T1" fmla="*/ 9 h 969"/>
                <a:gd name="T2" fmla="*/ 177 w 1768"/>
                <a:gd name="T3" fmla="*/ 21 h 969"/>
                <a:gd name="T4" fmla="*/ 199 w 1768"/>
                <a:gd name="T5" fmla="*/ 32 h 969"/>
                <a:gd name="T6" fmla="*/ 225 w 1768"/>
                <a:gd name="T7" fmla="*/ 42 h 969"/>
                <a:gd name="T8" fmla="*/ 277 w 1768"/>
                <a:gd name="T9" fmla="*/ 54 h 969"/>
                <a:gd name="T10" fmla="*/ 335 w 1768"/>
                <a:gd name="T11" fmla="*/ 65 h 969"/>
                <a:gd name="T12" fmla="*/ 435 w 1768"/>
                <a:gd name="T13" fmla="*/ 77 h 969"/>
                <a:gd name="T14" fmla="*/ 529 w 1768"/>
                <a:gd name="T15" fmla="*/ 85 h 969"/>
                <a:gd name="T16" fmla="*/ 655 w 1768"/>
                <a:gd name="T17" fmla="*/ 91 h 969"/>
                <a:gd name="T18" fmla="*/ 821 w 1768"/>
                <a:gd name="T19" fmla="*/ 95 h 969"/>
                <a:gd name="T20" fmla="*/ 1153 w 1768"/>
                <a:gd name="T21" fmla="*/ 91 h 969"/>
                <a:gd name="T22" fmla="*/ 1356 w 1768"/>
                <a:gd name="T23" fmla="*/ 77 h 969"/>
                <a:gd name="T24" fmla="*/ 1473 w 1768"/>
                <a:gd name="T25" fmla="*/ 62 h 969"/>
                <a:gd name="T26" fmla="*/ 1539 w 1768"/>
                <a:gd name="T27" fmla="*/ 50 h 969"/>
                <a:gd name="T28" fmla="*/ 1580 w 1768"/>
                <a:gd name="T29" fmla="*/ 40 h 969"/>
                <a:gd name="T30" fmla="*/ 1608 w 1768"/>
                <a:gd name="T31" fmla="*/ 28 h 969"/>
                <a:gd name="T32" fmla="*/ 1626 w 1768"/>
                <a:gd name="T33" fmla="*/ 19 h 969"/>
                <a:gd name="T34" fmla="*/ 1635 w 1768"/>
                <a:gd name="T35" fmla="*/ 0 h 969"/>
                <a:gd name="T36" fmla="*/ 1699 w 1768"/>
                <a:gd name="T37" fmla="*/ 871 h 969"/>
                <a:gd name="T38" fmla="*/ 1553 w 1768"/>
                <a:gd name="T39" fmla="*/ 920 h 969"/>
                <a:gd name="T40" fmla="*/ 1434 w 1768"/>
                <a:gd name="T41" fmla="*/ 923 h 969"/>
                <a:gd name="T42" fmla="*/ 1295 w 1768"/>
                <a:gd name="T43" fmla="*/ 943 h 969"/>
                <a:gd name="T44" fmla="*/ 1199 w 1768"/>
                <a:gd name="T45" fmla="*/ 968 h 969"/>
                <a:gd name="T46" fmla="*/ 1080 w 1768"/>
                <a:gd name="T47" fmla="*/ 954 h 969"/>
                <a:gd name="T48" fmla="*/ 961 w 1768"/>
                <a:gd name="T49" fmla="*/ 931 h 969"/>
                <a:gd name="T50" fmla="*/ 821 w 1768"/>
                <a:gd name="T51" fmla="*/ 935 h 969"/>
                <a:gd name="T52" fmla="*/ 695 w 1768"/>
                <a:gd name="T53" fmla="*/ 951 h 969"/>
                <a:gd name="T54" fmla="*/ 593 w 1768"/>
                <a:gd name="T55" fmla="*/ 959 h 969"/>
                <a:gd name="T56" fmla="*/ 437 w 1768"/>
                <a:gd name="T57" fmla="*/ 939 h 969"/>
                <a:gd name="T58" fmla="*/ 307 w 1768"/>
                <a:gd name="T59" fmla="*/ 931 h 969"/>
                <a:gd name="T60" fmla="*/ 186 w 1768"/>
                <a:gd name="T61" fmla="*/ 943 h 969"/>
                <a:gd name="T62" fmla="*/ 56 w 1768"/>
                <a:gd name="T63" fmla="*/ 910 h 969"/>
                <a:gd name="T64" fmla="*/ 15 w 1768"/>
                <a:gd name="T65" fmla="*/ 792 h 9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68"/>
                <a:gd name="T100" fmla="*/ 0 h 969"/>
                <a:gd name="T101" fmla="*/ 1768 w 1768"/>
                <a:gd name="T102" fmla="*/ 969 h 9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68" h="969">
                  <a:moveTo>
                    <a:pt x="165" y="1"/>
                  </a:moveTo>
                  <a:lnTo>
                    <a:pt x="165" y="9"/>
                  </a:lnTo>
                  <a:lnTo>
                    <a:pt x="168" y="13"/>
                  </a:lnTo>
                  <a:lnTo>
                    <a:pt x="177" y="21"/>
                  </a:lnTo>
                  <a:lnTo>
                    <a:pt x="188" y="28"/>
                  </a:lnTo>
                  <a:lnTo>
                    <a:pt x="199" y="32"/>
                  </a:lnTo>
                  <a:lnTo>
                    <a:pt x="211" y="38"/>
                  </a:lnTo>
                  <a:lnTo>
                    <a:pt x="225" y="42"/>
                  </a:lnTo>
                  <a:lnTo>
                    <a:pt x="248" y="47"/>
                  </a:lnTo>
                  <a:lnTo>
                    <a:pt x="277" y="54"/>
                  </a:lnTo>
                  <a:lnTo>
                    <a:pt x="303" y="58"/>
                  </a:lnTo>
                  <a:lnTo>
                    <a:pt x="335" y="65"/>
                  </a:lnTo>
                  <a:lnTo>
                    <a:pt x="383" y="72"/>
                  </a:lnTo>
                  <a:lnTo>
                    <a:pt x="435" y="77"/>
                  </a:lnTo>
                  <a:lnTo>
                    <a:pt x="483" y="81"/>
                  </a:lnTo>
                  <a:lnTo>
                    <a:pt x="529" y="85"/>
                  </a:lnTo>
                  <a:lnTo>
                    <a:pt x="590" y="88"/>
                  </a:lnTo>
                  <a:lnTo>
                    <a:pt x="655" y="91"/>
                  </a:lnTo>
                  <a:lnTo>
                    <a:pt x="739" y="93"/>
                  </a:lnTo>
                  <a:lnTo>
                    <a:pt x="821" y="95"/>
                  </a:lnTo>
                  <a:lnTo>
                    <a:pt x="1025" y="95"/>
                  </a:lnTo>
                  <a:lnTo>
                    <a:pt x="1153" y="91"/>
                  </a:lnTo>
                  <a:lnTo>
                    <a:pt x="1258" y="85"/>
                  </a:lnTo>
                  <a:lnTo>
                    <a:pt x="1356" y="77"/>
                  </a:lnTo>
                  <a:lnTo>
                    <a:pt x="1443" y="68"/>
                  </a:lnTo>
                  <a:lnTo>
                    <a:pt x="1473" y="62"/>
                  </a:lnTo>
                  <a:lnTo>
                    <a:pt x="1502" y="57"/>
                  </a:lnTo>
                  <a:lnTo>
                    <a:pt x="1539" y="50"/>
                  </a:lnTo>
                  <a:lnTo>
                    <a:pt x="1559" y="46"/>
                  </a:lnTo>
                  <a:lnTo>
                    <a:pt x="1580" y="40"/>
                  </a:lnTo>
                  <a:lnTo>
                    <a:pt x="1599" y="34"/>
                  </a:lnTo>
                  <a:lnTo>
                    <a:pt x="1608" y="28"/>
                  </a:lnTo>
                  <a:lnTo>
                    <a:pt x="1617" y="23"/>
                  </a:lnTo>
                  <a:lnTo>
                    <a:pt x="1626" y="19"/>
                  </a:lnTo>
                  <a:lnTo>
                    <a:pt x="1633" y="9"/>
                  </a:lnTo>
                  <a:lnTo>
                    <a:pt x="1635" y="0"/>
                  </a:lnTo>
                  <a:lnTo>
                    <a:pt x="1767" y="846"/>
                  </a:lnTo>
                  <a:lnTo>
                    <a:pt x="1699" y="871"/>
                  </a:lnTo>
                  <a:lnTo>
                    <a:pt x="1621" y="899"/>
                  </a:lnTo>
                  <a:lnTo>
                    <a:pt x="1553" y="920"/>
                  </a:lnTo>
                  <a:lnTo>
                    <a:pt x="1496" y="927"/>
                  </a:lnTo>
                  <a:lnTo>
                    <a:pt x="1434" y="923"/>
                  </a:lnTo>
                  <a:lnTo>
                    <a:pt x="1359" y="923"/>
                  </a:lnTo>
                  <a:lnTo>
                    <a:pt x="1295" y="943"/>
                  </a:lnTo>
                  <a:lnTo>
                    <a:pt x="1237" y="959"/>
                  </a:lnTo>
                  <a:lnTo>
                    <a:pt x="1199" y="968"/>
                  </a:lnTo>
                  <a:lnTo>
                    <a:pt x="1143" y="963"/>
                  </a:lnTo>
                  <a:lnTo>
                    <a:pt x="1080" y="954"/>
                  </a:lnTo>
                  <a:lnTo>
                    <a:pt x="1023" y="943"/>
                  </a:lnTo>
                  <a:lnTo>
                    <a:pt x="961" y="931"/>
                  </a:lnTo>
                  <a:lnTo>
                    <a:pt x="899" y="923"/>
                  </a:lnTo>
                  <a:lnTo>
                    <a:pt x="821" y="935"/>
                  </a:lnTo>
                  <a:lnTo>
                    <a:pt x="764" y="943"/>
                  </a:lnTo>
                  <a:lnTo>
                    <a:pt x="695" y="951"/>
                  </a:lnTo>
                  <a:lnTo>
                    <a:pt x="650" y="954"/>
                  </a:lnTo>
                  <a:lnTo>
                    <a:pt x="593" y="959"/>
                  </a:lnTo>
                  <a:lnTo>
                    <a:pt x="504" y="947"/>
                  </a:lnTo>
                  <a:lnTo>
                    <a:pt x="437" y="939"/>
                  </a:lnTo>
                  <a:lnTo>
                    <a:pt x="359" y="927"/>
                  </a:lnTo>
                  <a:lnTo>
                    <a:pt x="307" y="931"/>
                  </a:lnTo>
                  <a:lnTo>
                    <a:pt x="239" y="943"/>
                  </a:lnTo>
                  <a:lnTo>
                    <a:pt x="186" y="943"/>
                  </a:lnTo>
                  <a:lnTo>
                    <a:pt x="124" y="931"/>
                  </a:lnTo>
                  <a:lnTo>
                    <a:pt x="56" y="910"/>
                  </a:lnTo>
                  <a:lnTo>
                    <a:pt x="0" y="871"/>
                  </a:lnTo>
                  <a:lnTo>
                    <a:pt x="15" y="792"/>
                  </a:lnTo>
                  <a:lnTo>
                    <a:pt x="165" y="1"/>
                  </a:lnTo>
                </a:path>
              </a:pathLst>
            </a:custGeom>
            <a:solidFill>
              <a:srgbClr val="0000FF"/>
            </a:solidFill>
            <a:ln w="12700" cap="rnd" cmpd="sng">
              <a:solidFill>
                <a:srgbClr val="000000"/>
              </a:solidFill>
              <a:prstDash val="solid"/>
              <a:round/>
              <a:headEnd type="none" w="med" len="med"/>
              <a:tailEnd type="none" w="med" len="med"/>
            </a:ln>
          </p:spPr>
          <p:txBody>
            <a:bodyPr/>
            <a:lstStyle/>
            <a:p>
              <a:endParaRPr lang="es-MX"/>
            </a:p>
          </p:txBody>
        </p:sp>
      </p:grpSp>
      <p:sp>
        <p:nvSpPr>
          <p:cNvPr id="97294" name="Freeform 35"/>
          <p:cNvSpPr>
            <a:spLocks/>
          </p:cNvSpPr>
          <p:nvPr/>
        </p:nvSpPr>
        <p:spPr bwMode="auto">
          <a:xfrm>
            <a:off x="3244850" y="3500438"/>
            <a:ext cx="1392238" cy="568325"/>
          </a:xfrm>
          <a:custGeom>
            <a:avLst/>
            <a:gdLst>
              <a:gd name="T0" fmla="*/ 0 w 877"/>
              <a:gd name="T1" fmla="*/ 419100 h 358"/>
              <a:gd name="T2" fmla="*/ 47625 w 877"/>
              <a:gd name="T3" fmla="*/ 514350 h 358"/>
              <a:gd name="T4" fmla="*/ 69850 w 877"/>
              <a:gd name="T5" fmla="*/ 552450 h 358"/>
              <a:gd name="T6" fmla="*/ 88900 w 877"/>
              <a:gd name="T7" fmla="*/ 566738 h 358"/>
              <a:gd name="T8" fmla="*/ 112713 w 877"/>
              <a:gd name="T9" fmla="*/ 561975 h 358"/>
              <a:gd name="T10" fmla="*/ 138113 w 877"/>
              <a:gd name="T11" fmla="*/ 552450 h 358"/>
              <a:gd name="T12" fmla="*/ 825500 w 877"/>
              <a:gd name="T13" fmla="*/ 249238 h 358"/>
              <a:gd name="T14" fmla="*/ 857250 w 877"/>
              <a:gd name="T15" fmla="*/ 247650 h 358"/>
              <a:gd name="T16" fmla="*/ 898525 w 877"/>
              <a:gd name="T17" fmla="*/ 263525 h 358"/>
              <a:gd name="T18" fmla="*/ 944563 w 877"/>
              <a:gd name="T19" fmla="*/ 263525 h 358"/>
              <a:gd name="T20" fmla="*/ 998538 w 877"/>
              <a:gd name="T21" fmla="*/ 257175 h 358"/>
              <a:gd name="T22" fmla="*/ 1073150 w 877"/>
              <a:gd name="T23" fmla="*/ 242888 h 358"/>
              <a:gd name="T24" fmla="*/ 1112838 w 877"/>
              <a:gd name="T25" fmla="*/ 227013 h 358"/>
              <a:gd name="T26" fmla="*/ 1339850 w 877"/>
              <a:gd name="T27" fmla="*/ 211138 h 358"/>
              <a:gd name="T28" fmla="*/ 1377950 w 877"/>
              <a:gd name="T29" fmla="*/ 200025 h 358"/>
              <a:gd name="T30" fmla="*/ 1370013 w 877"/>
              <a:gd name="T31" fmla="*/ 184150 h 358"/>
              <a:gd name="T32" fmla="*/ 1350963 w 877"/>
              <a:gd name="T33" fmla="*/ 173038 h 358"/>
              <a:gd name="T34" fmla="*/ 1263650 w 877"/>
              <a:gd name="T35" fmla="*/ 163513 h 358"/>
              <a:gd name="T36" fmla="*/ 1155700 w 877"/>
              <a:gd name="T37" fmla="*/ 166688 h 358"/>
              <a:gd name="T38" fmla="*/ 1158875 w 877"/>
              <a:gd name="T39" fmla="*/ 158750 h 358"/>
              <a:gd name="T40" fmla="*/ 1263650 w 877"/>
              <a:gd name="T41" fmla="*/ 150813 h 358"/>
              <a:gd name="T42" fmla="*/ 1352550 w 877"/>
              <a:gd name="T43" fmla="*/ 134938 h 358"/>
              <a:gd name="T44" fmla="*/ 1387475 w 877"/>
              <a:gd name="T45" fmla="*/ 122238 h 358"/>
              <a:gd name="T46" fmla="*/ 1390650 w 877"/>
              <a:gd name="T47" fmla="*/ 93663 h 358"/>
              <a:gd name="T48" fmla="*/ 1339850 w 877"/>
              <a:gd name="T49" fmla="*/ 85725 h 358"/>
              <a:gd name="T50" fmla="*/ 1138238 w 877"/>
              <a:gd name="T51" fmla="*/ 111125 h 358"/>
              <a:gd name="T52" fmla="*/ 1138238 w 877"/>
              <a:gd name="T53" fmla="*/ 96838 h 358"/>
              <a:gd name="T54" fmla="*/ 1325563 w 877"/>
              <a:gd name="T55" fmla="*/ 55563 h 358"/>
              <a:gd name="T56" fmla="*/ 1370013 w 877"/>
              <a:gd name="T57" fmla="*/ 39688 h 358"/>
              <a:gd name="T58" fmla="*/ 1366838 w 877"/>
              <a:gd name="T59" fmla="*/ 15875 h 358"/>
              <a:gd name="T60" fmla="*/ 1339850 w 877"/>
              <a:gd name="T61" fmla="*/ 1588 h 358"/>
              <a:gd name="T62" fmla="*/ 1316038 w 877"/>
              <a:gd name="T63" fmla="*/ 0 h 358"/>
              <a:gd name="T64" fmla="*/ 1093788 w 877"/>
              <a:gd name="T65" fmla="*/ 52388 h 3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7"/>
              <a:gd name="T100" fmla="*/ 0 h 358"/>
              <a:gd name="T101" fmla="*/ 877 w 877"/>
              <a:gd name="T102" fmla="*/ 358 h 3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7" h="358">
                <a:moveTo>
                  <a:pt x="0" y="264"/>
                </a:moveTo>
                <a:lnTo>
                  <a:pt x="30" y="324"/>
                </a:lnTo>
                <a:lnTo>
                  <a:pt x="44" y="348"/>
                </a:lnTo>
                <a:lnTo>
                  <a:pt x="56" y="357"/>
                </a:lnTo>
                <a:lnTo>
                  <a:pt x="71" y="354"/>
                </a:lnTo>
                <a:lnTo>
                  <a:pt x="87" y="348"/>
                </a:lnTo>
                <a:lnTo>
                  <a:pt x="520" y="157"/>
                </a:lnTo>
                <a:lnTo>
                  <a:pt x="540" y="156"/>
                </a:lnTo>
                <a:lnTo>
                  <a:pt x="566" y="166"/>
                </a:lnTo>
                <a:lnTo>
                  <a:pt x="595" y="166"/>
                </a:lnTo>
                <a:lnTo>
                  <a:pt x="629" y="162"/>
                </a:lnTo>
                <a:lnTo>
                  <a:pt x="676" y="153"/>
                </a:lnTo>
                <a:lnTo>
                  <a:pt x="701" y="143"/>
                </a:lnTo>
                <a:lnTo>
                  <a:pt x="844" y="133"/>
                </a:lnTo>
                <a:lnTo>
                  <a:pt x="868" y="126"/>
                </a:lnTo>
                <a:lnTo>
                  <a:pt x="863" y="116"/>
                </a:lnTo>
                <a:lnTo>
                  <a:pt x="851" y="109"/>
                </a:lnTo>
                <a:lnTo>
                  <a:pt x="796" y="103"/>
                </a:lnTo>
                <a:lnTo>
                  <a:pt x="728" y="105"/>
                </a:lnTo>
                <a:lnTo>
                  <a:pt x="730" y="100"/>
                </a:lnTo>
                <a:lnTo>
                  <a:pt x="796" y="95"/>
                </a:lnTo>
                <a:lnTo>
                  <a:pt x="852" y="85"/>
                </a:lnTo>
                <a:lnTo>
                  <a:pt x="874" y="77"/>
                </a:lnTo>
                <a:lnTo>
                  <a:pt x="876" y="59"/>
                </a:lnTo>
                <a:lnTo>
                  <a:pt x="844" y="54"/>
                </a:lnTo>
                <a:lnTo>
                  <a:pt x="717" y="70"/>
                </a:lnTo>
                <a:lnTo>
                  <a:pt x="717" y="61"/>
                </a:lnTo>
                <a:lnTo>
                  <a:pt x="835" y="35"/>
                </a:lnTo>
                <a:lnTo>
                  <a:pt x="863" y="25"/>
                </a:lnTo>
                <a:lnTo>
                  <a:pt x="861" y="10"/>
                </a:lnTo>
                <a:lnTo>
                  <a:pt x="844" y="1"/>
                </a:lnTo>
                <a:lnTo>
                  <a:pt x="829" y="0"/>
                </a:lnTo>
                <a:lnTo>
                  <a:pt x="689" y="33"/>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97295" name="Freeform 36"/>
          <p:cNvSpPr>
            <a:spLocks/>
          </p:cNvSpPr>
          <p:nvPr/>
        </p:nvSpPr>
        <p:spPr bwMode="auto">
          <a:xfrm>
            <a:off x="1379538" y="4691063"/>
            <a:ext cx="1704975" cy="1012825"/>
          </a:xfrm>
          <a:custGeom>
            <a:avLst/>
            <a:gdLst>
              <a:gd name="T0" fmla="*/ 504825 w 1074"/>
              <a:gd name="T1" fmla="*/ 19050 h 638"/>
              <a:gd name="T2" fmla="*/ 0 w 1074"/>
              <a:gd name="T3" fmla="*/ 915988 h 638"/>
              <a:gd name="T4" fmla="*/ 19050 w 1074"/>
              <a:gd name="T5" fmla="*/ 935038 h 638"/>
              <a:gd name="T6" fmla="*/ 58738 w 1074"/>
              <a:gd name="T7" fmla="*/ 917575 h 638"/>
              <a:gd name="T8" fmla="*/ 538163 w 1074"/>
              <a:gd name="T9" fmla="*/ 53975 h 638"/>
              <a:gd name="T10" fmla="*/ 566738 w 1074"/>
              <a:gd name="T11" fmla="*/ 42863 h 638"/>
              <a:gd name="T12" fmla="*/ 750888 w 1074"/>
              <a:gd name="T13" fmla="*/ 39688 h 638"/>
              <a:gd name="T14" fmla="*/ 990600 w 1074"/>
              <a:gd name="T15" fmla="*/ 46038 h 638"/>
              <a:gd name="T16" fmla="*/ 1200150 w 1074"/>
              <a:gd name="T17" fmla="*/ 55563 h 638"/>
              <a:gd name="T18" fmla="*/ 1262063 w 1074"/>
              <a:gd name="T19" fmla="*/ 68263 h 638"/>
              <a:gd name="T20" fmla="*/ 1298575 w 1074"/>
              <a:gd name="T21" fmla="*/ 90488 h 638"/>
              <a:gd name="T22" fmla="*/ 1323975 w 1074"/>
              <a:gd name="T23" fmla="*/ 120650 h 638"/>
              <a:gd name="T24" fmla="*/ 1657350 w 1074"/>
              <a:gd name="T25" fmla="*/ 1001713 h 638"/>
              <a:gd name="T26" fmla="*/ 1682750 w 1074"/>
              <a:gd name="T27" fmla="*/ 1011238 h 638"/>
              <a:gd name="T28" fmla="*/ 1703388 w 1074"/>
              <a:gd name="T29" fmla="*/ 990600 h 638"/>
              <a:gd name="T30" fmla="*/ 1374775 w 1074"/>
              <a:gd name="T31" fmla="*/ 111125 h 638"/>
              <a:gd name="T32" fmla="*/ 1341438 w 1074"/>
              <a:gd name="T33" fmla="*/ 66675 h 638"/>
              <a:gd name="T34" fmla="*/ 1312863 w 1074"/>
              <a:gd name="T35" fmla="*/ 46038 h 638"/>
              <a:gd name="T36" fmla="*/ 1281113 w 1074"/>
              <a:gd name="T37" fmla="*/ 33338 h 638"/>
              <a:gd name="T38" fmla="*/ 1247775 w 1074"/>
              <a:gd name="T39" fmla="*/ 20638 h 638"/>
              <a:gd name="T40" fmla="*/ 1177925 w 1074"/>
              <a:gd name="T41" fmla="*/ 19050 h 638"/>
              <a:gd name="T42" fmla="*/ 954088 w 1074"/>
              <a:gd name="T43" fmla="*/ 3175 h 638"/>
              <a:gd name="T44" fmla="*/ 708025 w 1074"/>
              <a:gd name="T45" fmla="*/ 0 h 638"/>
              <a:gd name="T46" fmla="*/ 592138 w 1074"/>
              <a:gd name="T47" fmla="*/ 3175 h 638"/>
              <a:gd name="T48" fmla="*/ 536575 w 1074"/>
              <a:gd name="T49" fmla="*/ 3175 h 638"/>
              <a:gd name="T50" fmla="*/ 504825 w 1074"/>
              <a:gd name="T51" fmla="*/ 19050 h 6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4"/>
              <a:gd name="T79" fmla="*/ 0 h 638"/>
              <a:gd name="T80" fmla="*/ 1074 w 1074"/>
              <a:gd name="T81" fmla="*/ 638 h 6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4" h="638">
                <a:moveTo>
                  <a:pt x="318" y="12"/>
                </a:moveTo>
                <a:lnTo>
                  <a:pt x="0" y="577"/>
                </a:lnTo>
                <a:lnTo>
                  <a:pt x="12" y="589"/>
                </a:lnTo>
                <a:lnTo>
                  <a:pt x="37" y="578"/>
                </a:lnTo>
                <a:lnTo>
                  <a:pt x="339" y="34"/>
                </a:lnTo>
                <a:lnTo>
                  <a:pt x="357" y="27"/>
                </a:lnTo>
                <a:lnTo>
                  <a:pt x="473" y="25"/>
                </a:lnTo>
                <a:lnTo>
                  <a:pt x="624" y="29"/>
                </a:lnTo>
                <a:lnTo>
                  <a:pt x="756" y="35"/>
                </a:lnTo>
                <a:lnTo>
                  <a:pt x="795" y="43"/>
                </a:lnTo>
                <a:lnTo>
                  <a:pt x="818" y="57"/>
                </a:lnTo>
                <a:lnTo>
                  <a:pt x="834" y="76"/>
                </a:lnTo>
                <a:lnTo>
                  <a:pt x="1044" y="631"/>
                </a:lnTo>
                <a:lnTo>
                  <a:pt x="1060" y="637"/>
                </a:lnTo>
                <a:lnTo>
                  <a:pt x="1073" y="624"/>
                </a:lnTo>
                <a:lnTo>
                  <a:pt x="866" y="70"/>
                </a:lnTo>
                <a:lnTo>
                  <a:pt x="845" y="42"/>
                </a:lnTo>
                <a:lnTo>
                  <a:pt x="827" y="29"/>
                </a:lnTo>
                <a:lnTo>
                  <a:pt x="807" y="21"/>
                </a:lnTo>
                <a:lnTo>
                  <a:pt x="786" y="13"/>
                </a:lnTo>
                <a:lnTo>
                  <a:pt x="742" y="12"/>
                </a:lnTo>
                <a:lnTo>
                  <a:pt x="601" y="2"/>
                </a:lnTo>
                <a:lnTo>
                  <a:pt x="446" y="0"/>
                </a:lnTo>
                <a:lnTo>
                  <a:pt x="373" y="2"/>
                </a:lnTo>
                <a:lnTo>
                  <a:pt x="338" y="2"/>
                </a:lnTo>
                <a:lnTo>
                  <a:pt x="318" y="12"/>
                </a:lnTo>
              </a:path>
            </a:pathLst>
          </a:custGeom>
          <a:solidFill>
            <a:srgbClr val="5F3F1F"/>
          </a:solidFill>
          <a:ln w="12700" cap="rnd" cmpd="sng">
            <a:solidFill>
              <a:srgbClr val="000000"/>
            </a:solidFill>
            <a:prstDash val="solid"/>
            <a:round/>
            <a:headEnd type="none" w="med" len="med"/>
            <a:tailEnd type="none" w="med" len="med"/>
          </a:ln>
        </p:spPr>
        <p:txBody>
          <a:bodyPr/>
          <a:lstStyle/>
          <a:p>
            <a:endParaRPr lang="es-MX"/>
          </a:p>
        </p:txBody>
      </p:sp>
      <p:grpSp>
        <p:nvGrpSpPr>
          <p:cNvPr id="97296" name="Group 37"/>
          <p:cNvGrpSpPr>
            <a:grpSpLocks/>
          </p:cNvGrpSpPr>
          <p:nvPr/>
        </p:nvGrpSpPr>
        <p:grpSpPr bwMode="auto">
          <a:xfrm>
            <a:off x="3490913" y="4359275"/>
            <a:ext cx="1365250" cy="608013"/>
            <a:chOff x="2199" y="2746"/>
            <a:chExt cx="860" cy="383"/>
          </a:xfrm>
        </p:grpSpPr>
        <p:sp>
          <p:nvSpPr>
            <p:cNvPr id="97365" name="Freeform 38"/>
            <p:cNvSpPr>
              <a:spLocks/>
            </p:cNvSpPr>
            <p:nvPr/>
          </p:nvSpPr>
          <p:spPr bwMode="auto">
            <a:xfrm>
              <a:off x="2725" y="2853"/>
              <a:ext cx="334" cy="276"/>
            </a:xfrm>
            <a:custGeom>
              <a:avLst/>
              <a:gdLst>
                <a:gd name="T0" fmla="*/ 179 w 334"/>
                <a:gd name="T1" fmla="*/ 0 h 276"/>
                <a:gd name="T2" fmla="*/ 112 w 334"/>
                <a:gd name="T3" fmla="*/ 69 h 276"/>
                <a:gd name="T4" fmla="*/ 0 w 334"/>
                <a:gd name="T5" fmla="*/ 60 h 276"/>
                <a:gd name="T6" fmla="*/ 89 w 334"/>
                <a:gd name="T7" fmla="*/ 140 h 276"/>
                <a:gd name="T8" fmla="*/ 5 w 334"/>
                <a:gd name="T9" fmla="*/ 242 h 276"/>
                <a:gd name="T10" fmla="*/ 156 w 334"/>
                <a:gd name="T11" fmla="*/ 178 h 276"/>
                <a:gd name="T12" fmla="*/ 261 w 334"/>
                <a:gd name="T13" fmla="*/ 275 h 276"/>
                <a:gd name="T14" fmla="*/ 235 w 334"/>
                <a:gd name="T15" fmla="*/ 151 h 276"/>
                <a:gd name="T16" fmla="*/ 333 w 334"/>
                <a:gd name="T17" fmla="*/ 78 h 276"/>
                <a:gd name="T18" fmla="*/ 213 w 334"/>
                <a:gd name="T19" fmla="*/ 81 h 276"/>
                <a:gd name="T20" fmla="*/ 179 w 334"/>
                <a:gd name="T21" fmla="*/ 0 h 2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276"/>
                <a:gd name="T35" fmla="*/ 334 w 334"/>
                <a:gd name="T36" fmla="*/ 276 h 2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276">
                  <a:moveTo>
                    <a:pt x="179" y="0"/>
                  </a:moveTo>
                  <a:lnTo>
                    <a:pt x="112" y="69"/>
                  </a:lnTo>
                  <a:lnTo>
                    <a:pt x="0" y="60"/>
                  </a:lnTo>
                  <a:lnTo>
                    <a:pt x="89" y="140"/>
                  </a:lnTo>
                  <a:lnTo>
                    <a:pt x="5" y="242"/>
                  </a:lnTo>
                  <a:lnTo>
                    <a:pt x="156" y="178"/>
                  </a:lnTo>
                  <a:lnTo>
                    <a:pt x="261" y="275"/>
                  </a:lnTo>
                  <a:lnTo>
                    <a:pt x="235" y="151"/>
                  </a:lnTo>
                  <a:lnTo>
                    <a:pt x="333" y="78"/>
                  </a:lnTo>
                  <a:lnTo>
                    <a:pt x="213" y="81"/>
                  </a:lnTo>
                  <a:lnTo>
                    <a:pt x="179" y="0"/>
                  </a:lnTo>
                </a:path>
              </a:pathLst>
            </a:custGeom>
            <a:solidFill>
              <a:srgbClr val="000000"/>
            </a:solidFill>
            <a:ln w="12700" cap="rnd" cmpd="sng">
              <a:solidFill>
                <a:srgbClr val="000000"/>
              </a:solidFill>
              <a:prstDash val="solid"/>
              <a:round/>
              <a:headEnd type="none" w="med" len="med"/>
              <a:tailEnd type="none" w="med" len="med"/>
            </a:ln>
          </p:spPr>
          <p:txBody>
            <a:bodyPr/>
            <a:lstStyle/>
            <a:p>
              <a:endParaRPr lang="es-MX"/>
            </a:p>
          </p:txBody>
        </p:sp>
        <p:sp>
          <p:nvSpPr>
            <p:cNvPr id="97366" name="Freeform 39"/>
            <p:cNvSpPr>
              <a:spLocks/>
            </p:cNvSpPr>
            <p:nvPr/>
          </p:nvSpPr>
          <p:spPr bwMode="auto">
            <a:xfrm>
              <a:off x="2199" y="2746"/>
              <a:ext cx="325" cy="275"/>
            </a:xfrm>
            <a:custGeom>
              <a:avLst/>
              <a:gdLst>
                <a:gd name="T0" fmla="*/ 89 w 325"/>
                <a:gd name="T1" fmla="*/ 2 h 275"/>
                <a:gd name="T2" fmla="*/ 62 w 325"/>
                <a:gd name="T3" fmla="*/ 13 h 275"/>
                <a:gd name="T4" fmla="*/ 53 w 325"/>
                <a:gd name="T5" fmla="*/ 23 h 275"/>
                <a:gd name="T6" fmla="*/ 42 w 325"/>
                <a:gd name="T7" fmla="*/ 29 h 275"/>
                <a:gd name="T8" fmla="*/ 26 w 325"/>
                <a:gd name="T9" fmla="*/ 47 h 275"/>
                <a:gd name="T10" fmla="*/ 19 w 325"/>
                <a:gd name="T11" fmla="*/ 61 h 275"/>
                <a:gd name="T12" fmla="*/ 10 w 325"/>
                <a:gd name="T13" fmla="*/ 73 h 275"/>
                <a:gd name="T14" fmla="*/ 3 w 325"/>
                <a:gd name="T15" fmla="*/ 96 h 275"/>
                <a:gd name="T16" fmla="*/ 1 w 325"/>
                <a:gd name="T17" fmla="*/ 107 h 275"/>
                <a:gd name="T18" fmla="*/ 0 w 325"/>
                <a:gd name="T19" fmla="*/ 118 h 275"/>
                <a:gd name="T20" fmla="*/ 0 w 325"/>
                <a:gd name="T21" fmla="*/ 134 h 275"/>
                <a:gd name="T22" fmla="*/ 1 w 325"/>
                <a:gd name="T23" fmla="*/ 151 h 275"/>
                <a:gd name="T24" fmla="*/ 5 w 325"/>
                <a:gd name="T25" fmla="*/ 169 h 275"/>
                <a:gd name="T26" fmla="*/ 10 w 325"/>
                <a:gd name="T27" fmla="*/ 181 h 275"/>
                <a:gd name="T28" fmla="*/ 17 w 325"/>
                <a:gd name="T29" fmla="*/ 195 h 275"/>
                <a:gd name="T30" fmla="*/ 24 w 325"/>
                <a:gd name="T31" fmla="*/ 207 h 275"/>
                <a:gd name="T32" fmla="*/ 37 w 325"/>
                <a:gd name="T33" fmla="*/ 219 h 275"/>
                <a:gd name="T34" fmla="*/ 46 w 325"/>
                <a:gd name="T35" fmla="*/ 227 h 275"/>
                <a:gd name="T36" fmla="*/ 62 w 325"/>
                <a:gd name="T37" fmla="*/ 240 h 275"/>
                <a:gd name="T38" fmla="*/ 76 w 325"/>
                <a:gd name="T39" fmla="*/ 246 h 275"/>
                <a:gd name="T40" fmla="*/ 89 w 325"/>
                <a:gd name="T41" fmla="*/ 255 h 275"/>
                <a:gd name="T42" fmla="*/ 103 w 325"/>
                <a:gd name="T43" fmla="*/ 260 h 275"/>
                <a:gd name="T44" fmla="*/ 117 w 325"/>
                <a:gd name="T45" fmla="*/ 267 h 275"/>
                <a:gd name="T46" fmla="*/ 133 w 325"/>
                <a:gd name="T47" fmla="*/ 271 h 275"/>
                <a:gd name="T48" fmla="*/ 151 w 325"/>
                <a:gd name="T49" fmla="*/ 274 h 275"/>
                <a:gd name="T50" fmla="*/ 163 w 325"/>
                <a:gd name="T51" fmla="*/ 274 h 275"/>
                <a:gd name="T52" fmla="*/ 188 w 325"/>
                <a:gd name="T53" fmla="*/ 274 h 275"/>
                <a:gd name="T54" fmla="*/ 208 w 325"/>
                <a:gd name="T55" fmla="*/ 274 h 275"/>
                <a:gd name="T56" fmla="*/ 224 w 325"/>
                <a:gd name="T57" fmla="*/ 272 h 275"/>
                <a:gd name="T58" fmla="*/ 236 w 325"/>
                <a:gd name="T59" fmla="*/ 269 h 275"/>
                <a:gd name="T60" fmla="*/ 251 w 325"/>
                <a:gd name="T61" fmla="*/ 265 h 275"/>
                <a:gd name="T62" fmla="*/ 268 w 325"/>
                <a:gd name="T63" fmla="*/ 260 h 275"/>
                <a:gd name="T64" fmla="*/ 283 w 325"/>
                <a:gd name="T65" fmla="*/ 253 h 275"/>
                <a:gd name="T66" fmla="*/ 295 w 325"/>
                <a:gd name="T67" fmla="*/ 244 h 275"/>
                <a:gd name="T68" fmla="*/ 302 w 325"/>
                <a:gd name="T69" fmla="*/ 236 h 275"/>
                <a:gd name="T70" fmla="*/ 307 w 325"/>
                <a:gd name="T71" fmla="*/ 225 h 275"/>
                <a:gd name="T72" fmla="*/ 316 w 325"/>
                <a:gd name="T73" fmla="*/ 211 h 275"/>
                <a:gd name="T74" fmla="*/ 322 w 325"/>
                <a:gd name="T75" fmla="*/ 191 h 275"/>
                <a:gd name="T76" fmla="*/ 324 w 325"/>
                <a:gd name="T77" fmla="*/ 174 h 275"/>
                <a:gd name="T78" fmla="*/ 300 w 325"/>
                <a:gd name="T79" fmla="*/ 180 h 275"/>
                <a:gd name="T80" fmla="*/ 283 w 325"/>
                <a:gd name="T81" fmla="*/ 188 h 275"/>
                <a:gd name="T82" fmla="*/ 256 w 325"/>
                <a:gd name="T83" fmla="*/ 193 h 275"/>
                <a:gd name="T84" fmla="*/ 224 w 325"/>
                <a:gd name="T85" fmla="*/ 196 h 275"/>
                <a:gd name="T86" fmla="*/ 190 w 325"/>
                <a:gd name="T87" fmla="*/ 198 h 275"/>
                <a:gd name="T88" fmla="*/ 163 w 325"/>
                <a:gd name="T89" fmla="*/ 195 h 275"/>
                <a:gd name="T90" fmla="*/ 131 w 325"/>
                <a:gd name="T91" fmla="*/ 183 h 275"/>
                <a:gd name="T92" fmla="*/ 105 w 325"/>
                <a:gd name="T93" fmla="*/ 168 h 275"/>
                <a:gd name="T94" fmla="*/ 89 w 325"/>
                <a:gd name="T95" fmla="*/ 146 h 275"/>
                <a:gd name="T96" fmla="*/ 81 w 325"/>
                <a:gd name="T97" fmla="*/ 126 h 275"/>
                <a:gd name="T98" fmla="*/ 80 w 325"/>
                <a:gd name="T99" fmla="*/ 101 h 275"/>
                <a:gd name="T100" fmla="*/ 80 w 325"/>
                <a:gd name="T101" fmla="*/ 80 h 275"/>
                <a:gd name="T102" fmla="*/ 83 w 325"/>
                <a:gd name="T103" fmla="*/ 52 h 275"/>
                <a:gd name="T104" fmla="*/ 90 w 325"/>
                <a:gd name="T105" fmla="*/ 24 h 275"/>
                <a:gd name="T106" fmla="*/ 110 w 325"/>
                <a:gd name="T107" fmla="*/ 0 h 275"/>
                <a:gd name="T108" fmla="*/ 89 w 325"/>
                <a:gd name="T109" fmla="*/ 2 h 2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5"/>
                <a:gd name="T166" fmla="*/ 0 h 275"/>
                <a:gd name="T167" fmla="*/ 325 w 325"/>
                <a:gd name="T168" fmla="*/ 275 h 2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5" h="275">
                  <a:moveTo>
                    <a:pt x="89" y="2"/>
                  </a:moveTo>
                  <a:lnTo>
                    <a:pt x="62" y="13"/>
                  </a:lnTo>
                  <a:lnTo>
                    <a:pt x="53" y="23"/>
                  </a:lnTo>
                  <a:lnTo>
                    <a:pt x="42" y="29"/>
                  </a:lnTo>
                  <a:lnTo>
                    <a:pt x="26" y="47"/>
                  </a:lnTo>
                  <a:lnTo>
                    <a:pt x="19" y="61"/>
                  </a:lnTo>
                  <a:lnTo>
                    <a:pt x="10" y="73"/>
                  </a:lnTo>
                  <a:lnTo>
                    <a:pt x="3" y="96"/>
                  </a:lnTo>
                  <a:lnTo>
                    <a:pt x="1" y="107"/>
                  </a:lnTo>
                  <a:lnTo>
                    <a:pt x="0" y="118"/>
                  </a:lnTo>
                  <a:lnTo>
                    <a:pt x="0" y="134"/>
                  </a:lnTo>
                  <a:lnTo>
                    <a:pt x="1" y="151"/>
                  </a:lnTo>
                  <a:lnTo>
                    <a:pt x="5" y="169"/>
                  </a:lnTo>
                  <a:lnTo>
                    <a:pt x="10" y="181"/>
                  </a:lnTo>
                  <a:lnTo>
                    <a:pt x="17" y="195"/>
                  </a:lnTo>
                  <a:lnTo>
                    <a:pt x="24" y="207"/>
                  </a:lnTo>
                  <a:lnTo>
                    <a:pt x="37" y="219"/>
                  </a:lnTo>
                  <a:lnTo>
                    <a:pt x="46" y="227"/>
                  </a:lnTo>
                  <a:lnTo>
                    <a:pt x="62" y="240"/>
                  </a:lnTo>
                  <a:lnTo>
                    <a:pt x="76" y="246"/>
                  </a:lnTo>
                  <a:lnTo>
                    <a:pt x="89" y="255"/>
                  </a:lnTo>
                  <a:lnTo>
                    <a:pt x="103" y="260"/>
                  </a:lnTo>
                  <a:lnTo>
                    <a:pt x="117" y="267"/>
                  </a:lnTo>
                  <a:lnTo>
                    <a:pt x="133" y="271"/>
                  </a:lnTo>
                  <a:lnTo>
                    <a:pt x="151" y="274"/>
                  </a:lnTo>
                  <a:lnTo>
                    <a:pt x="163" y="274"/>
                  </a:lnTo>
                  <a:lnTo>
                    <a:pt x="188" y="274"/>
                  </a:lnTo>
                  <a:lnTo>
                    <a:pt x="208" y="274"/>
                  </a:lnTo>
                  <a:lnTo>
                    <a:pt x="224" y="272"/>
                  </a:lnTo>
                  <a:lnTo>
                    <a:pt x="236" y="269"/>
                  </a:lnTo>
                  <a:lnTo>
                    <a:pt x="251" y="265"/>
                  </a:lnTo>
                  <a:lnTo>
                    <a:pt x="268" y="260"/>
                  </a:lnTo>
                  <a:lnTo>
                    <a:pt x="283" y="253"/>
                  </a:lnTo>
                  <a:lnTo>
                    <a:pt x="295" y="244"/>
                  </a:lnTo>
                  <a:lnTo>
                    <a:pt x="302" y="236"/>
                  </a:lnTo>
                  <a:lnTo>
                    <a:pt x="307" y="225"/>
                  </a:lnTo>
                  <a:lnTo>
                    <a:pt x="316" y="211"/>
                  </a:lnTo>
                  <a:lnTo>
                    <a:pt x="322" y="191"/>
                  </a:lnTo>
                  <a:lnTo>
                    <a:pt x="324" y="174"/>
                  </a:lnTo>
                  <a:lnTo>
                    <a:pt x="300" y="180"/>
                  </a:lnTo>
                  <a:lnTo>
                    <a:pt x="283" y="188"/>
                  </a:lnTo>
                  <a:lnTo>
                    <a:pt x="256" y="193"/>
                  </a:lnTo>
                  <a:lnTo>
                    <a:pt x="224" y="196"/>
                  </a:lnTo>
                  <a:lnTo>
                    <a:pt x="190" y="198"/>
                  </a:lnTo>
                  <a:lnTo>
                    <a:pt x="163" y="195"/>
                  </a:lnTo>
                  <a:lnTo>
                    <a:pt x="131" y="183"/>
                  </a:lnTo>
                  <a:lnTo>
                    <a:pt x="105" y="168"/>
                  </a:lnTo>
                  <a:lnTo>
                    <a:pt x="89" y="146"/>
                  </a:lnTo>
                  <a:lnTo>
                    <a:pt x="81" y="126"/>
                  </a:lnTo>
                  <a:lnTo>
                    <a:pt x="80" y="101"/>
                  </a:lnTo>
                  <a:lnTo>
                    <a:pt x="80" y="80"/>
                  </a:lnTo>
                  <a:lnTo>
                    <a:pt x="83" y="52"/>
                  </a:lnTo>
                  <a:lnTo>
                    <a:pt x="90" y="24"/>
                  </a:lnTo>
                  <a:lnTo>
                    <a:pt x="110" y="0"/>
                  </a:lnTo>
                  <a:lnTo>
                    <a:pt x="89" y="2"/>
                  </a:lnTo>
                </a:path>
              </a:pathLst>
            </a:custGeom>
            <a:solidFill>
              <a:srgbClr val="000000"/>
            </a:solidFill>
            <a:ln w="12700" cap="rnd" cmpd="sng">
              <a:solidFill>
                <a:srgbClr val="000000"/>
              </a:solidFill>
              <a:prstDash val="solid"/>
              <a:round/>
              <a:headEnd type="none" w="med" len="med"/>
              <a:tailEnd type="none" w="med" len="med"/>
            </a:ln>
          </p:spPr>
          <p:txBody>
            <a:bodyPr/>
            <a:lstStyle/>
            <a:p>
              <a:endParaRPr lang="es-MX"/>
            </a:p>
          </p:txBody>
        </p:sp>
      </p:grpSp>
      <p:grpSp>
        <p:nvGrpSpPr>
          <p:cNvPr id="97297" name="Group 40"/>
          <p:cNvGrpSpPr>
            <a:grpSpLocks/>
          </p:cNvGrpSpPr>
          <p:nvPr/>
        </p:nvGrpSpPr>
        <p:grpSpPr bwMode="auto">
          <a:xfrm>
            <a:off x="3425825" y="4308475"/>
            <a:ext cx="1363663" cy="612775"/>
            <a:chOff x="2158" y="2714"/>
            <a:chExt cx="859" cy="386"/>
          </a:xfrm>
        </p:grpSpPr>
        <p:sp>
          <p:nvSpPr>
            <p:cNvPr id="97363" name="Freeform 41"/>
            <p:cNvSpPr>
              <a:spLocks/>
            </p:cNvSpPr>
            <p:nvPr/>
          </p:nvSpPr>
          <p:spPr bwMode="auto">
            <a:xfrm>
              <a:off x="2684" y="2820"/>
              <a:ext cx="333" cy="280"/>
            </a:xfrm>
            <a:custGeom>
              <a:avLst/>
              <a:gdLst>
                <a:gd name="T0" fmla="*/ 179 w 333"/>
                <a:gd name="T1" fmla="*/ 0 h 280"/>
                <a:gd name="T2" fmla="*/ 111 w 333"/>
                <a:gd name="T3" fmla="*/ 69 h 280"/>
                <a:gd name="T4" fmla="*/ 0 w 333"/>
                <a:gd name="T5" fmla="*/ 61 h 280"/>
                <a:gd name="T6" fmla="*/ 88 w 333"/>
                <a:gd name="T7" fmla="*/ 140 h 280"/>
                <a:gd name="T8" fmla="*/ 5 w 333"/>
                <a:gd name="T9" fmla="*/ 244 h 280"/>
                <a:gd name="T10" fmla="*/ 156 w 333"/>
                <a:gd name="T11" fmla="*/ 180 h 280"/>
                <a:gd name="T12" fmla="*/ 260 w 333"/>
                <a:gd name="T13" fmla="*/ 279 h 280"/>
                <a:gd name="T14" fmla="*/ 234 w 333"/>
                <a:gd name="T15" fmla="*/ 154 h 280"/>
                <a:gd name="T16" fmla="*/ 332 w 333"/>
                <a:gd name="T17" fmla="*/ 79 h 280"/>
                <a:gd name="T18" fmla="*/ 213 w 333"/>
                <a:gd name="T19" fmla="*/ 82 h 280"/>
                <a:gd name="T20" fmla="*/ 179 w 333"/>
                <a:gd name="T21" fmla="*/ 0 h 2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3"/>
                <a:gd name="T34" fmla="*/ 0 h 280"/>
                <a:gd name="T35" fmla="*/ 333 w 333"/>
                <a:gd name="T36" fmla="*/ 280 h 2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3" h="280">
                  <a:moveTo>
                    <a:pt x="179" y="0"/>
                  </a:moveTo>
                  <a:lnTo>
                    <a:pt x="111" y="69"/>
                  </a:lnTo>
                  <a:lnTo>
                    <a:pt x="0" y="61"/>
                  </a:lnTo>
                  <a:lnTo>
                    <a:pt x="88" y="140"/>
                  </a:lnTo>
                  <a:lnTo>
                    <a:pt x="5" y="244"/>
                  </a:lnTo>
                  <a:lnTo>
                    <a:pt x="156" y="180"/>
                  </a:lnTo>
                  <a:lnTo>
                    <a:pt x="260" y="279"/>
                  </a:lnTo>
                  <a:lnTo>
                    <a:pt x="234" y="154"/>
                  </a:lnTo>
                  <a:lnTo>
                    <a:pt x="332" y="79"/>
                  </a:lnTo>
                  <a:lnTo>
                    <a:pt x="213" y="82"/>
                  </a:lnTo>
                  <a:lnTo>
                    <a:pt x="179" y="0"/>
                  </a:lnTo>
                </a:path>
              </a:pathLst>
            </a:custGeom>
            <a:solidFill>
              <a:srgbClr val="FF9F00"/>
            </a:solidFill>
            <a:ln w="12700" cap="rnd" cmpd="sng">
              <a:solidFill>
                <a:srgbClr val="000000"/>
              </a:solidFill>
              <a:prstDash val="solid"/>
              <a:round/>
              <a:headEnd type="none" w="med" len="med"/>
              <a:tailEnd type="none" w="med" len="med"/>
            </a:ln>
          </p:spPr>
          <p:txBody>
            <a:bodyPr/>
            <a:lstStyle/>
            <a:p>
              <a:endParaRPr lang="es-MX"/>
            </a:p>
          </p:txBody>
        </p:sp>
        <p:sp>
          <p:nvSpPr>
            <p:cNvPr id="97364" name="Freeform 42"/>
            <p:cNvSpPr>
              <a:spLocks/>
            </p:cNvSpPr>
            <p:nvPr/>
          </p:nvSpPr>
          <p:spPr bwMode="auto">
            <a:xfrm>
              <a:off x="2158" y="2714"/>
              <a:ext cx="325" cy="276"/>
            </a:xfrm>
            <a:custGeom>
              <a:avLst/>
              <a:gdLst>
                <a:gd name="T0" fmla="*/ 89 w 325"/>
                <a:gd name="T1" fmla="*/ 2 h 276"/>
                <a:gd name="T2" fmla="*/ 62 w 325"/>
                <a:gd name="T3" fmla="*/ 14 h 276"/>
                <a:gd name="T4" fmla="*/ 53 w 325"/>
                <a:gd name="T5" fmla="*/ 23 h 276"/>
                <a:gd name="T6" fmla="*/ 42 w 325"/>
                <a:gd name="T7" fmla="*/ 29 h 276"/>
                <a:gd name="T8" fmla="*/ 26 w 325"/>
                <a:gd name="T9" fmla="*/ 48 h 276"/>
                <a:gd name="T10" fmla="*/ 19 w 325"/>
                <a:gd name="T11" fmla="*/ 60 h 276"/>
                <a:gd name="T12" fmla="*/ 10 w 325"/>
                <a:gd name="T13" fmla="*/ 74 h 276"/>
                <a:gd name="T14" fmla="*/ 3 w 325"/>
                <a:gd name="T15" fmla="*/ 98 h 276"/>
                <a:gd name="T16" fmla="*/ 1 w 325"/>
                <a:gd name="T17" fmla="*/ 108 h 276"/>
                <a:gd name="T18" fmla="*/ 0 w 325"/>
                <a:gd name="T19" fmla="*/ 119 h 276"/>
                <a:gd name="T20" fmla="*/ 0 w 325"/>
                <a:gd name="T21" fmla="*/ 135 h 276"/>
                <a:gd name="T22" fmla="*/ 1 w 325"/>
                <a:gd name="T23" fmla="*/ 151 h 276"/>
                <a:gd name="T24" fmla="*/ 5 w 325"/>
                <a:gd name="T25" fmla="*/ 169 h 276"/>
                <a:gd name="T26" fmla="*/ 10 w 325"/>
                <a:gd name="T27" fmla="*/ 182 h 276"/>
                <a:gd name="T28" fmla="*/ 17 w 325"/>
                <a:gd name="T29" fmla="*/ 196 h 276"/>
                <a:gd name="T30" fmla="*/ 24 w 325"/>
                <a:gd name="T31" fmla="*/ 207 h 276"/>
                <a:gd name="T32" fmla="*/ 37 w 325"/>
                <a:gd name="T33" fmla="*/ 219 h 276"/>
                <a:gd name="T34" fmla="*/ 46 w 325"/>
                <a:gd name="T35" fmla="*/ 228 h 276"/>
                <a:gd name="T36" fmla="*/ 62 w 325"/>
                <a:gd name="T37" fmla="*/ 241 h 276"/>
                <a:gd name="T38" fmla="*/ 76 w 325"/>
                <a:gd name="T39" fmla="*/ 247 h 276"/>
                <a:gd name="T40" fmla="*/ 89 w 325"/>
                <a:gd name="T41" fmla="*/ 256 h 276"/>
                <a:gd name="T42" fmla="*/ 103 w 325"/>
                <a:gd name="T43" fmla="*/ 261 h 276"/>
                <a:gd name="T44" fmla="*/ 117 w 325"/>
                <a:gd name="T45" fmla="*/ 266 h 276"/>
                <a:gd name="T46" fmla="*/ 133 w 325"/>
                <a:gd name="T47" fmla="*/ 270 h 276"/>
                <a:gd name="T48" fmla="*/ 151 w 325"/>
                <a:gd name="T49" fmla="*/ 275 h 276"/>
                <a:gd name="T50" fmla="*/ 163 w 325"/>
                <a:gd name="T51" fmla="*/ 275 h 276"/>
                <a:gd name="T52" fmla="*/ 188 w 325"/>
                <a:gd name="T53" fmla="*/ 275 h 276"/>
                <a:gd name="T54" fmla="*/ 208 w 325"/>
                <a:gd name="T55" fmla="*/ 275 h 276"/>
                <a:gd name="T56" fmla="*/ 224 w 325"/>
                <a:gd name="T57" fmla="*/ 272 h 276"/>
                <a:gd name="T58" fmla="*/ 236 w 325"/>
                <a:gd name="T59" fmla="*/ 269 h 276"/>
                <a:gd name="T60" fmla="*/ 251 w 325"/>
                <a:gd name="T61" fmla="*/ 266 h 276"/>
                <a:gd name="T62" fmla="*/ 268 w 325"/>
                <a:gd name="T63" fmla="*/ 260 h 276"/>
                <a:gd name="T64" fmla="*/ 283 w 325"/>
                <a:gd name="T65" fmla="*/ 254 h 276"/>
                <a:gd name="T66" fmla="*/ 295 w 325"/>
                <a:gd name="T67" fmla="*/ 243 h 276"/>
                <a:gd name="T68" fmla="*/ 302 w 325"/>
                <a:gd name="T69" fmla="*/ 235 h 276"/>
                <a:gd name="T70" fmla="*/ 307 w 325"/>
                <a:gd name="T71" fmla="*/ 226 h 276"/>
                <a:gd name="T72" fmla="*/ 316 w 325"/>
                <a:gd name="T73" fmla="*/ 212 h 276"/>
                <a:gd name="T74" fmla="*/ 322 w 325"/>
                <a:gd name="T75" fmla="*/ 192 h 276"/>
                <a:gd name="T76" fmla="*/ 324 w 325"/>
                <a:gd name="T77" fmla="*/ 176 h 276"/>
                <a:gd name="T78" fmla="*/ 300 w 325"/>
                <a:gd name="T79" fmla="*/ 181 h 276"/>
                <a:gd name="T80" fmla="*/ 283 w 325"/>
                <a:gd name="T81" fmla="*/ 188 h 276"/>
                <a:gd name="T82" fmla="*/ 256 w 325"/>
                <a:gd name="T83" fmla="*/ 195 h 276"/>
                <a:gd name="T84" fmla="*/ 224 w 325"/>
                <a:gd name="T85" fmla="*/ 197 h 276"/>
                <a:gd name="T86" fmla="*/ 190 w 325"/>
                <a:gd name="T87" fmla="*/ 197 h 276"/>
                <a:gd name="T88" fmla="*/ 163 w 325"/>
                <a:gd name="T89" fmla="*/ 196 h 276"/>
                <a:gd name="T90" fmla="*/ 131 w 325"/>
                <a:gd name="T91" fmla="*/ 182 h 276"/>
                <a:gd name="T92" fmla="*/ 105 w 325"/>
                <a:gd name="T93" fmla="*/ 167 h 276"/>
                <a:gd name="T94" fmla="*/ 89 w 325"/>
                <a:gd name="T95" fmla="*/ 147 h 276"/>
                <a:gd name="T96" fmla="*/ 81 w 325"/>
                <a:gd name="T97" fmla="*/ 127 h 276"/>
                <a:gd name="T98" fmla="*/ 80 w 325"/>
                <a:gd name="T99" fmla="*/ 104 h 276"/>
                <a:gd name="T100" fmla="*/ 80 w 325"/>
                <a:gd name="T101" fmla="*/ 81 h 276"/>
                <a:gd name="T102" fmla="*/ 83 w 325"/>
                <a:gd name="T103" fmla="*/ 52 h 276"/>
                <a:gd name="T104" fmla="*/ 90 w 325"/>
                <a:gd name="T105" fmla="*/ 25 h 276"/>
                <a:gd name="T106" fmla="*/ 110 w 325"/>
                <a:gd name="T107" fmla="*/ 0 h 276"/>
                <a:gd name="T108" fmla="*/ 89 w 325"/>
                <a:gd name="T109" fmla="*/ 2 h 2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5"/>
                <a:gd name="T166" fmla="*/ 0 h 276"/>
                <a:gd name="T167" fmla="*/ 325 w 325"/>
                <a:gd name="T168" fmla="*/ 276 h 27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5" h="276">
                  <a:moveTo>
                    <a:pt x="89" y="2"/>
                  </a:moveTo>
                  <a:lnTo>
                    <a:pt x="62" y="14"/>
                  </a:lnTo>
                  <a:lnTo>
                    <a:pt x="53" y="23"/>
                  </a:lnTo>
                  <a:lnTo>
                    <a:pt x="42" y="29"/>
                  </a:lnTo>
                  <a:lnTo>
                    <a:pt x="26" y="48"/>
                  </a:lnTo>
                  <a:lnTo>
                    <a:pt x="19" y="60"/>
                  </a:lnTo>
                  <a:lnTo>
                    <a:pt x="10" y="74"/>
                  </a:lnTo>
                  <a:lnTo>
                    <a:pt x="3" y="98"/>
                  </a:lnTo>
                  <a:lnTo>
                    <a:pt x="1" y="108"/>
                  </a:lnTo>
                  <a:lnTo>
                    <a:pt x="0" y="119"/>
                  </a:lnTo>
                  <a:lnTo>
                    <a:pt x="0" y="135"/>
                  </a:lnTo>
                  <a:lnTo>
                    <a:pt x="1" y="151"/>
                  </a:lnTo>
                  <a:lnTo>
                    <a:pt x="5" y="169"/>
                  </a:lnTo>
                  <a:lnTo>
                    <a:pt x="10" y="182"/>
                  </a:lnTo>
                  <a:lnTo>
                    <a:pt x="17" y="196"/>
                  </a:lnTo>
                  <a:lnTo>
                    <a:pt x="24" y="207"/>
                  </a:lnTo>
                  <a:lnTo>
                    <a:pt x="37" y="219"/>
                  </a:lnTo>
                  <a:lnTo>
                    <a:pt x="46" y="228"/>
                  </a:lnTo>
                  <a:lnTo>
                    <a:pt x="62" y="241"/>
                  </a:lnTo>
                  <a:lnTo>
                    <a:pt x="76" y="247"/>
                  </a:lnTo>
                  <a:lnTo>
                    <a:pt x="89" y="256"/>
                  </a:lnTo>
                  <a:lnTo>
                    <a:pt x="103" y="261"/>
                  </a:lnTo>
                  <a:lnTo>
                    <a:pt x="117" y="266"/>
                  </a:lnTo>
                  <a:lnTo>
                    <a:pt x="133" y="270"/>
                  </a:lnTo>
                  <a:lnTo>
                    <a:pt x="151" y="275"/>
                  </a:lnTo>
                  <a:lnTo>
                    <a:pt x="163" y="275"/>
                  </a:lnTo>
                  <a:lnTo>
                    <a:pt x="188" y="275"/>
                  </a:lnTo>
                  <a:lnTo>
                    <a:pt x="208" y="275"/>
                  </a:lnTo>
                  <a:lnTo>
                    <a:pt x="224" y="272"/>
                  </a:lnTo>
                  <a:lnTo>
                    <a:pt x="236" y="269"/>
                  </a:lnTo>
                  <a:lnTo>
                    <a:pt x="251" y="266"/>
                  </a:lnTo>
                  <a:lnTo>
                    <a:pt x="268" y="260"/>
                  </a:lnTo>
                  <a:lnTo>
                    <a:pt x="283" y="254"/>
                  </a:lnTo>
                  <a:lnTo>
                    <a:pt x="295" y="243"/>
                  </a:lnTo>
                  <a:lnTo>
                    <a:pt x="302" y="235"/>
                  </a:lnTo>
                  <a:lnTo>
                    <a:pt x="307" y="226"/>
                  </a:lnTo>
                  <a:lnTo>
                    <a:pt x="316" y="212"/>
                  </a:lnTo>
                  <a:lnTo>
                    <a:pt x="322" y="192"/>
                  </a:lnTo>
                  <a:lnTo>
                    <a:pt x="324" y="176"/>
                  </a:lnTo>
                  <a:lnTo>
                    <a:pt x="300" y="181"/>
                  </a:lnTo>
                  <a:lnTo>
                    <a:pt x="283" y="188"/>
                  </a:lnTo>
                  <a:lnTo>
                    <a:pt x="256" y="195"/>
                  </a:lnTo>
                  <a:lnTo>
                    <a:pt x="224" y="197"/>
                  </a:lnTo>
                  <a:lnTo>
                    <a:pt x="190" y="197"/>
                  </a:lnTo>
                  <a:lnTo>
                    <a:pt x="163" y="196"/>
                  </a:lnTo>
                  <a:lnTo>
                    <a:pt x="131" y="182"/>
                  </a:lnTo>
                  <a:lnTo>
                    <a:pt x="105" y="167"/>
                  </a:lnTo>
                  <a:lnTo>
                    <a:pt x="89" y="147"/>
                  </a:lnTo>
                  <a:lnTo>
                    <a:pt x="81" y="127"/>
                  </a:lnTo>
                  <a:lnTo>
                    <a:pt x="80" y="104"/>
                  </a:lnTo>
                  <a:lnTo>
                    <a:pt x="80" y="81"/>
                  </a:lnTo>
                  <a:lnTo>
                    <a:pt x="83" y="52"/>
                  </a:lnTo>
                  <a:lnTo>
                    <a:pt x="90" y="25"/>
                  </a:lnTo>
                  <a:lnTo>
                    <a:pt x="110" y="0"/>
                  </a:lnTo>
                  <a:lnTo>
                    <a:pt x="89" y="2"/>
                  </a:lnTo>
                </a:path>
              </a:pathLst>
            </a:custGeom>
            <a:solidFill>
              <a:srgbClr val="FF9F00"/>
            </a:solidFill>
            <a:ln w="12700" cap="rnd" cmpd="sng">
              <a:solidFill>
                <a:srgbClr val="000000"/>
              </a:solidFill>
              <a:prstDash val="solid"/>
              <a:round/>
              <a:headEnd type="none" w="med" len="med"/>
              <a:tailEnd type="none" w="med" len="med"/>
            </a:ln>
          </p:spPr>
          <p:txBody>
            <a:bodyPr/>
            <a:lstStyle/>
            <a:p>
              <a:endParaRPr lang="es-MX"/>
            </a:p>
          </p:txBody>
        </p:sp>
      </p:grpSp>
      <p:grpSp>
        <p:nvGrpSpPr>
          <p:cNvPr id="97298" name="Group 43"/>
          <p:cNvGrpSpPr>
            <a:grpSpLocks/>
          </p:cNvGrpSpPr>
          <p:nvPr/>
        </p:nvGrpSpPr>
        <p:grpSpPr bwMode="auto">
          <a:xfrm>
            <a:off x="5297488" y="4065588"/>
            <a:ext cx="1187450" cy="1436687"/>
            <a:chOff x="3337" y="2561"/>
            <a:chExt cx="748" cy="905"/>
          </a:xfrm>
        </p:grpSpPr>
        <p:sp>
          <p:nvSpPr>
            <p:cNvPr id="97361" name="Freeform 44"/>
            <p:cNvSpPr>
              <a:spLocks/>
            </p:cNvSpPr>
            <p:nvPr/>
          </p:nvSpPr>
          <p:spPr bwMode="auto">
            <a:xfrm>
              <a:off x="3471" y="2561"/>
              <a:ext cx="614" cy="789"/>
            </a:xfrm>
            <a:custGeom>
              <a:avLst/>
              <a:gdLst>
                <a:gd name="T0" fmla="*/ 566 w 614"/>
                <a:gd name="T1" fmla="*/ 762 h 789"/>
                <a:gd name="T2" fmla="*/ 493 w 614"/>
                <a:gd name="T3" fmla="*/ 779 h 789"/>
                <a:gd name="T4" fmla="*/ 395 w 614"/>
                <a:gd name="T5" fmla="*/ 788 h 789"/>
                <a:gd name="T6" fmla="*/ 295 w 614"/>
                <a:gd name="T7" fmla="*/ 788 h 789"/>
                <a:gd name="T8" fmla="*/ 228 w 614"/>
                <a:gd name="T9" fmla="*/ 773 h 789"/>
                <a:gd name="T10" fmla="*/ 192 w 614"/>
                <a:gd name="T11" fmla="*/ 768 h 789"/>
                <a:gd name="T12" fmla="*/ 149 w 614"/>
                <a:gd name="T13" fmla="*/ 653 h 789"/>
                <a:gd name="T14" fmla="*/ 122 w 614"/>
                <a:gd name="T15" fmla="*/ 521 h 789"/>
                <a:gd name="T16" fmla="*/ 87 w 614"/>
                <a:gd name="T17" fmla="*/ 374 h 789"/>
                <a:gd name="T18" fmla="*/ 44 w 614"/>
                <a:gd name="T19" fmla="*/ 212 h 789"/>
                <a:gd name="T20" fmla="*/ 3 w 614"/>
                <a:gd name="T21" fmla="*/ 144 h 789"/>
                <a:gd name="T22" fmla="*/ 0 w 614"/>
                <a:gd name="T23" fmla="*/ 103 h 789"/>
                <a:gd name="T24" fmla="*/ 8 w 614"/>
                <a:gd name="T25" fmla="*/ 88 h 789"/>
                <a:gd name="T26" fmla="*/ 40 w 614"/>
                <a:gd name="T27" fmla="*/ 69 h 789"/>
                <a:gd name="T28" fmla="*/ 62 w 614"/>
                <a:gd name="T29" fmla="*/ 57 h 789"/>
                <a:gd name="T30" fmla="*/ 122 w 614"/>
                <a:gd name="T31" fmla="*/ 43 h 789"/>
                <a:gd name="T32" fmla="*/ 238 w 614"/>
                <a:gd name="T33" fmla="*/ 43 h 789"/>
                <a:gd name="T34" fmla="*/ 343 w 614"/>
                <a:gd name="T35" fmla="*/ 28 h 789"/>
                <a:gd name="T36" fmla="*/ 447 w 614"/>
                <a:gd name="T37" fmla="*/ 12 h 789"/>
                <a:gd name="T38" fmla="*/ 534 w 614"/>
                <a:gd name="T39" fmla="*/ 0 h 789"/>
                <a:gd name="T40" fmla="*/ 613 w 614"/>
                <a:gd name="T41" fmla="*/ 191 h 789"/>
                <a:gd name="T42" fmla="*/ 285 w 614"/>
                <a:gd name="T43" fmla="*/ 187 h 789"/>
                <a:gd name="T44" fmla="*/ 238 w 614"/>
                <a:gd name="T45" fmla="*/ 181 h 789"/>
                <a:gd name="T46" fmla="*/ 238 w 614"/>
                <a:gd name="T47" fmla="*/ 204 h 789"/>
                <a:gd name="T48" fmla="*/ 276 w 614"/>
                <a:gd name="T49" fmla="*/ 342 h 789"/>
                <a:gd name="T50" fmla="*/ 306 w 614"/>
                <a:gd name="T51" fmla="*/ 430 h 789"/>
                <a:gd name="T52" fmla="*/ 368 w 614"/>
                <a:gd name="T53" fmla="*/ 510 h 789"/>
                <a:gd name="T54" fmla="*/ 456 w 614"/>
                <a:gd name="T55" fmla="*/ 615 h 789"/>
                <a:gd name="T56" fmla="*/ 566 w 614"/>
                <a:gd name="T57" fmla="*/ 762 h 7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4"/>
                <a:gd name="T88" fmla="*/ 0 h 789"/>
                <a:gd name="T89" fmla="*/ 614 w 614"/>
                <a:gd name="T90" fmla="*/ 789 h 7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4" h="789">
                  <a:moveTo>
                    <a:pt x="566" y="762"/>
                  </a:moveTo>
                  <a:lnTo>
                    <a:pt x="493" y="779"/>
                  </a:lnTo>
                  <a:lnTo>
                    <a:pt x="395" y="788"/>
                  </a:lnTo>
                  <a:lnTo>
                    <a:pt x="295" y="788"/>
                  </a:lnTo>
                  <a:lnTo>
                    <a:pt x="228" y="773"/>
                  </a:lnTo>
                  <a:lnTo>
                    <a:pt x="192" y="768"/>
                  </a:lnTo>
                  <a:lnTo>
                    <a:pt x="149" y="653"/>
                  </a:lnTo>
                  <a:lnTo>
                    <a:pt x="122" y="521"/>
                  </a:lnTo>
                  <a:lnTo>
                    <a:pt x="87" y="374"/>
                  </a:lnTo>
                  <a:lnTo>
                    <a:pt x="44" y="212"/>
                  </a:lnTo>
                  <a:lnTo>
                    <a:pt x="3" y="144"/>
                  </a:lnTo>
                  <a:lnTo>
                    <a:pt x="0" y="103"/>
                  </a:lnTo>
                  <a:lnTo>
                    <a:pt x="8" y="88"/>
                  </a:lnTo>
                  <a:lnTo>
                    <a:pt x="40" y="69"/>
                  </a:lnTo>
                  <a:lnTo>
                    <a:pt x="62" y="57"/>
                  </a:lnTo>
                  <a:lnTo>
                    <a:pt x="122" y="43"/>
                  </a:lnTo>
                  <a:lnTo>
                    <a:pt x="238" y="43"/>
                  </a:lnTo>
                  <a:lnTo>
                    <a:pt x="343" y="28"/>
                  </a:lnTo>
                  <a:lnTo>
                    <a:pt x="447" y="12"/>
                  </a:lnTo>
                  <a:lnTo>
                    <a:pt x="534" y="0"/>
                  </a:lnTo>
                  <a:lnTo>
                    <a:pt x="613" y="191"/>
                  </a:lnTo>
                  <a:lnTo>
                    <a:pt x="285" y="187"/>
                  </a:lnTo>
                  <a:lnTo>
                    <a:pt x="238" y="181"/>
                  </a:lnTo>
                  <a:lnTo>
                    <a:pt x="238" y="204"/>
                  </a:lnTo>
                  <a:lnTo>
                    <a:pt x="276" y="342"/>
                  </a:lnTo>
                  <a:lnTo>
                    <a:pt x="306" y="430"/>
                  </a:lnTo>
                  <a:lnTo>
                    <a:pt x="368" y="510"/>
                  </a:lnTo>
                  <a:lnTo>
                    <a:pt x="456" y="615"/>
                  </a:lnTo>
                  <a:lnTo>
                    <a:pt x="566" y="762"/>
                  </a:lnTo>
                </a:path>
              </a:pathLst>
            </a:custGeom>
            <a:solidFill>
              <a:srgbClr val="3F5F00"/>
            </a:solidFill>
            <a:ln w="12700" cap="rnd" cmpd="sng">
              <a:solidFill>
                <a:srgbClr val="000000"/>
              </a:solidFill>
              <a:prstDash val="solid"/>
              <a:round/>
              <a:headEnd type="none" w="med" len="med"/>
              <a:tailEnd type="none" w="med" len="med"/>
            </a:ln>
          </p:spPr>
          <p:txBody>
            <a:bodyPr/>
            <a:lstStyle/>
            <a:p>
              <a:endParaRPr lang="es-MX"/>
            </a:p>
          </p:txBody>
        </p:sp>
        <p:sp>
          <p:nvSpPr>
            <p:cNvPr id="97362" name="Freeform 45"/>
            <p:cNvSpPr>
              <a:spLocks/>
            </p:cNvSpPr>
            <p:nvPr/>
          </p:nvSpPr>
          <p:spPr bwMode="auto">
            <a:xfrm>
              <a:off x="3337" y="3327"/>
              <a:ext cx="729" cy="139"/>
            </a:xfrm>
            <a:custGeom>
              <a:avLst/>
              <a:gdLst>
                <a:gd name="T0" fmla="*/ 332 w 729"/>
                <a:gd name="T1" fmla="*/ 2 h 139"/>
                <a:gd name="T2" fmla="*/ 215 w 729"/>
                <a:gd name="T3" fmla="*/ 17 h 139"/>
                <a:gd name="T4" fmla="*/ 121 w 729"/>
                <a:gd name="T5" fmla="*/ 33 h 139"/>
                <a:gd name="T6" fmla="*/ 72 w 729"/>
                <a:gd name="T7" fmla="*/ 44 h 139"/>
                <a:gd name="T8" fmla="*/ 32 w 729"/>
                <a:gd name="T9" fmla="*/ 64 h 139"/>
                <a:gd name="T10" fmla="*/ 12 w 729"/>
                <a:gd name="T11" fmla="*/ 79 h 139"/>
                <a:gd name="T12" fmla="*/ 0 w 729"/>
                <a:gd name="T13" fmla="*/ 105 h 139"/>
                <a:gd name="T14" fmla="*/ 3 w 729"/>
                <a:gd name="T15" fmla="*/ 124 h 139"/>
                <a:gd name="T16" fmla="*/ 16 w 729"/>
                <a:gd name="T17" fmla="*/ 131 h 139"/>
                <a:gd name="T18" fmla="*/ 40 w 729"/>
                <a:gd name="T19" fmla="*/ 136 h 139"/>
                <a:gd name="T20" fmla="*/ 122 w 729"/>
                <a:gd name="T21" fmla="*/ 131 h 139"/>
                <a:gd name="T22" fmla="*/ 252 w 729"/>
                <a:gd name="T23" fmla="*/ 123 h 139"/>
                <a:gd name="T24" fmla="*/ 391 w 729"/>
                <a:gd name="T25" fmla="*/ 110 h 139"/>
                <a:gd name="T26" fmla="*/ 477 w 729"/>
                <a:gd name="T27" fmla="*/ 106 h 139"/>
                <a:gd name="T28" fmla="*/ 485 w 729"/>
                <a:gd name="T29" fmla="*/ 125 h 139"/>
                <a:gd name="T30" fmla="*/ 578 w 729"/>
                <a:gd name="T31" fmla="*/ 136 h 139"/>
                <a:gd name="T32" fmla="*/ 663 w 729"/>
                <a:gd name="T33" fmla="*/ 138 h 139"/>
                <a:gd name="T34" fmla="*/ 717 w 729"/>
                <a:gd name="T35" fmla="*/ 133 h 139"/>
                <a:gd name="T36" fmla="*/ 728 w 729"/>
                <a:gd name="T37" fmla="*/ 106 h 139"/>
                <a:gd name="T38" fmla="*/ 720 w 729"/>
                <a:gd name="T39" fmla="*/ 60 h 139"/>
                <a:gd name="T40" fmla="*/ 694 w 729"/>
                <a:gd name="T41" fmla="*/ 0 h 139"/>
                <a:gd name="T42" fmla="*/ 363 w 729"/>
                <a:gd name="T43" fmla="*/ 0 h 139"/>
                <a:gd name="T44" fmla="*/ 332 w 729"/>
                <a:gd name="T45" fmla="*/ 2 h 1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29"/>
                <a:gd name="T70" fmla="*/ 0 h 139"/>
                <a:gd name="T71" fmla="*/ 729 w 729"/>
                <a:gd name="T72" fmla="*/ 139 h 1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29" h="139">
                  <a:moveTo>
                    <a:pt x="332" y="2"/>
                  </a:moveTo>
                  <a:lnTo>
                    <a:pt x="215" y="17"/>
                  </a:lnTo>
                  <a:lnTo>
                    <a:pt x="121" y="33"/>
                  </a:lnTo>
                  <a:lnTo>
                    <a:pt x="72" y="44"/>
                  </a:lnTo>
                  <a:lnTo>
                    <a:pt x="32" y="64"/>
                  </a:lnTo>
                  <a:lnTo>
                    <a:pt x="12" y="79"/>
                  </a:lnTo>
                  <a:lnTo>
                    <a:pt x="0" y="105"/>
                  </a:lnTo>
                  <a:lnTo>
                    <a:pt x="3" y="124"/>
                  </a:lnTo>
                  <a:lnTo>
                    <a:pt x="16" y="131"/>
                  </a:lnTo>
                  <a:lnTo>
                    <a:pt x="40" y="136"/>
                  </a:lnTo>
                  <a:lnTo>
                    <a:pt x="122" y="131"/>
                  </a:lnTo>
                  <a:lnTo>
                    <a:pt x="252" y="123"/>
                  </a:lnTo>
                  <a:lnTo>
                    <a:pt x="391" y="110"/>
                  </a:lnTo>
                  <a:lnTo>
                    <a:pt x="477" y="106"/>
                  </a:lnTo>
                  <a:lnTo>
                    <a:pt x="485" y="125"/>
                  </a:lnTo>
                  <a:lnTo>
                    <a:pt x="578" y="136"/>
                  </a:lnTo>
                  <a:lnTo>
                    <a:pt x="663" y="138"/>
                  </a:lnTo>
                  <a:lnTo>
                    <a:pt x="717" y="133"/>
                  </a:lnTo>
                  <a:lnTo>
                    <a:pt x="728" y="106"/>
                  </a:lnTo>
                  <a:lnTo>
                    <a:pt x="720" y="60"/>
                  </a:lnTo>
                  <a:lnTo>
                    <a:pt x="694" y="0"/>
                  </a:lnTo>
                  <a:lnTo>
                    <a:pt x="363" y="0"/>
                  </a:lnTo>
                  <a:lnTo>
                    <a:pt x="332" y="2"/>
                  </a:lnTo>
                </a:path>
              </a:pathLst>
            </a:custGeom>
            <a:solidFill>
              <a:srgbClr val="7F5F3F"/>
            </a:solidFill>
            <a:ln w="12700" cap="rnd" cmpd="sng">
              <a:solidFill>
                <a:srgbClr val="000000"/>
              </a:solidFill>
              <a:prstDash val="solid"/>
              <a:round/>
              <a:headEnd type="none" w="med" len="med"/>
              <a:tailEnd type="none" w="med" len="med"/>
            </a:ln>
          </p:spPr>
          <p:txBody>
            <a:bodyPr/>
            <a:lstStyle/>
            <a:p>
              <a:endParaRPr lang="es-MX"/>
            </a:p>
          </p:txBody>
        </p:sp>
      </p:grpSp>
      <p:grpSp>
        <p:nvGrpSpPr>
          <p:cNvPr id="97299" name="Group 46"/>
          <p:cNvGrpSpPr>
            <a:grpSpLocks/>
          </p:cNvGrpSpPr>
          <p:nvPr/>
        </p:nvGrpSpPr>
        <p:grpSpPr bwMode="auto">
          <a:xfrm>
            <a:off x="5073650" y="4059238"/>
            <a:ext cx="2012950" cy="1552575"/>
            <a:chOff x="3196" y="2557"/>
            <a:chExt cx="1268" cy="978"/>
          </a:xfrm>
        </p:grpSpPr>
        <p:sp>
          <p:nvSpPr>
            <p:cNvPr id="97359" name="Freeform 47"/>
            <p:cNvSpPr>
              <a:spLocks/>
            </p:cNvSpPr>
            <p:nvPr/>
          </p:nvSpPr>
          <p:spPr bwMode="auto">
            <a:xfrm>
              <a:off x="3196" y="3373"/>
              <a:ext cx="806" cy="162"/>
            </a:xfrm>
            <a:custGeom>
              <a:avLst/>
              <a:gdLst>
                <a:gd name="T0" fmla="*/ 366 w 806"/>
                <a:gd name="T1" fmla="*/ 5 h 162"/>
                <a:gd name="T2" fmla="*/ 236 w 806"/>
                <a:gd name="T3" fmla="*/ 21 h 162"/>
                <a:gd name="T4" fmla="*/ 131 w 806"/>
                <a:gd name="T5" fmla="*/ 42 h 162"/>
                <a:gd name="T6" fmla="*/ 76 w 806"/>
                <a:gd name="T7" fmla="*/ 53 h 162"/>
                <a:gd name="T8" fmla="*/ 33 w 806"/>
                <a:gd name="T9" fmla="*/ 76 h 162"/>
                <a:gd name="T10" fmla="*/ 14 w 806"/>
                <a:gd name="T11" fmla="*/ 94 h 162"/>
                <a:gd name="T12" fmla="*/ 0 w 806"/>
                <a:gd name="T13" fmla="*/ 121 h 162"/>
                <a:gd name="T14" fmla="*/ 1 w 806"/>
                <a:gd name="T15" fmla="*/ 143 h 162"/>
                <a:gd name="T16" fmla="*/ 14 w 806"/>
                <a:gd name="T17" fmla="*/ 151 h 162"/>
                <a:gd name="T18" fmla="*/ 39 w 806"/>
                <a:gd name="T19" fmla="*/ 158 h 162"/>
                <a:gd name="T20" fmla="*/ 122 w 806"/>
                <a:gd name="T21" fmla="*/ 161 h 162"/>
                <a:gd name="T22" fmla="*/ 283 w 806"/>
                <a:gd name="T23" fmla="*/ 154 h 162"/>
                <a:gd name="T24" fmla="*/ 434 w 806"/>
                <a:gd name="T25" fmla="*/ 140 h 162"/>
                <a:gd name="T26" fmla="*/ 525 w 806"/>
                <a:gd name="T27" fmla="*/ 124 h 162"/>
                <a:gd name="T28" fmla="*/ 536 w 806"/>
                <a:gd name="T29" fmla="*/ 144 h 162"/>
                <a:gd name="T30" fmla="*/ 587 w 806"/>
                <a:gd name="T31" fmla="*/ 151 h 162"/>
                <a:gd name="T32" fmla="*/ 637 w 806"/>
                <a:gd name="T33" fmla="*/ 155 h 162"/>
                <a:gd name="T34" fmla="*/ 735 w 806"/>
                <a:gd name="T35" fmla="*/ 158 h 162"/>
                <a:gd name="T36" fmla="*/ 792 w 806"/>
                <a:gd name="T37" fmla="*/ 154 h 162"/>
                <a:gd name="T38" fmla="*/ 805 w 806"/>
                <a:gd name="T39" fmla="*/ 124 h 162"/>
                <a:gd name="T40" fmla="*/ 794 w 806"/>
                <a:gd name="T41" fmla="*/ 70 h 162"/>
                <a:gd name="T42" fmla="*/ 765 w 806"/>
                <a:gd name="T43" fmla="*/ 0 h 162"/>
                <a:gd name="T44" fmla="*/ 398 w 806"/>
                <a:gd name="T45" fmla="*/ 0 h 162"/>
                <a:gd name="T46" fmla="*/ 366 w 806"/>
                <a:gd name="T47" fmla="*/ 5 h 1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6"/>
                <a:gd name="T73" fmla="*/ 0 h 162"/>
                <a:gd name="T74" fmla="*/ 806 w 806"/>
                <a:gd name="T75" fmla="*/ 162 h 1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6" h="162">
                  <a:moveTo>
                    <a:pt x="366" y="5"/>
                  </a:moveTo>
                  <a:lnTo>
                    <a:pt x="236" y="21"/>
                  </a:lnTo>
                  <a:lnTo>
                    <a:pt x="131" y="42"/>
                  </a:lnTo>
                  <a:lnTo>
                    <a:pt x="76" y="53"/>
                  </a:lnTo>
                  <a:lnTo>
                    <a:pt x="33" y="76"/>
                  </a:lnTo>
                  <a:lnTo>
                    <a:pt x="14" y="94"/>
                  </a:lnTo>
                  <a:lnTo>
                    <a:pt x="0" y="121"/>
                  </a:lnTo>
                  <a:lnTo>
                    <a:pt x="1" y="143"/>
                  </a:lnTo>
                  <a:lnTo>
                    <a:pt x="14" y="151"/>
                  </a:lnTo>
                  <a:lnTo>
                    <a:pt x="39" y="158"/>
                  </a:lnTo>
                  <a:lnTo>
                    <a:pt x="122" y="161"/>
                  </a:lnTo>
                  <a:lnTo>
                    <a:pt x="283" y="154"/>
                  </a:lnTo>
                  <a:lnTo>
                    <a:pt x="434" y="140"/>
                  </a:lnTo>
                  <a:lnTo>
                    <a:pt x="525" y="124"/>
                  </a:lnTo>
                  <a:lnTo>
                    <a:pt x="536" y="144"/>
                  </a:lnTo>
                  <a:lnTo>
                    <a:pt x="587" y="151"/>
                  </a:lnTo>
                  <a:lnTo>
                    <a:pt x="637" y="155"/>
                  </a:lnTo>
                  <a:lnTo>
                    <a:pt x="735" y="158"/>
                  </a:lnTo>
                  <a:lnTo>
                    <a:pt x="792" y="154"/>
                  </a:lnTo>
                  <a:lnTo>
                    <a:pt x="805" y="124"/>
                  </a:lnTo>
                  <a:lnTo>
                    <a:pt x="794" y="70"/>
                  </a:lnTo>
                  <a:lnTo>
                    <a:pt x="765" y="0"/>
                  </a:lnTo>
                  <a:lnTo>
                    <a:pt x="398" y="0"/>
                  </a:lnTo>
                  <a:lnTo>
                    <a:pt x="366" y="5"/>
                  </a:lnTo>
                </a:path>
              </a:pathLst>
            </a:custGeom>
            <a:solidFill>
              <a:srgbClr val="7F5F3F"/>
            </a:solidFill>
            <a:ln w="12700" cap="rnd" cmpd="sng">
              <a:solidFill>
                <a:srgbClr val="000000"/>
              </a:solidFill>
              <a:prstDash val="solid"/>
              <a:round/>
              <a:headEnd type="none" w="med" len="med"/>
              <a:tailEnd type="none" w="med" len="med"/>
            </a:ln>
          </p:spPr>
          <p:txBody>
            <a:bodyPr/>
            <a:lstStyle/>
            <a:p>
              <a:endParaRPr lang="es-MX"/>
            </a:p>
          </p:txBody>
        </p:sp>
        <p:sp>
          <p:nvSpPr>
            <p:cNvPr id="97360" name="Freeform 48"/>
            <p:cNvSpPr>
              <a:spLocks/>
            </p:cNvSpPr>
            <p:nvPr/>
          </p:nvSpPr>
          <p:spPr bwMode="auto">
            <a:xfrm>
              <a:off x="3433" y="2557"/>
              <a:ext cx="1031" cy="864"/>
            </a:xfrm>
            <a:custGeom>
              <a:avLst/>
              <a:gdLst>
                <a:gd name="T0" fmla="*/ 978 w 1031"/>
                <a:gd name="T1" fmla="*/ 53 h 864"/>
                <a:gd name="T2" fmla="*/ 1019 w 1031"/>
                <a:gd name="T3" fmla="*/ 120 h 864"/>
                <a:gd name="T4" fmla="*/ 1024 w 1031"/>
                <a:gd name="T5" fmla="*/ 144 h 864"/>
                <a:gd name="T6" fmla="*/ 1030 w 1031"/>
                <a:gd name="T7" fmla="*/ 180 h 864"/>
                <a:gd name="T8" fmla="*/ 1019 w 1031"/>
                <a:gd name="T9" fmla="*/ 224 h 864"/>
                <a:gd name="T10" fmla="*/ 989 w 1031"/>
                <a:gd name="T11" fmla="*/ 247 h 864"/>
                <a:gd name="T12" fmla="*/ 957 w 1031"/>
                <a:gd name="T13" fmla="*/ 263 h 864"/>
                <a:gd name="T14" fmla="*/ 909 w 1031"/>
                <a:gd name="T15" fmla="*/ 266 h 864"/>
                <a:gd name="T16" fmla="*/ 816 w 1031"/>
                <a:gd name="T17" fmla="*/ 266 h 864"/>
                <a:gd name="T18" fmla="*/ 722 w 1031"/>
                <a:gd name="T19" fmla="*/ 270 h 864"/>
                <a:gd name="T20" fmla="*/ 633 w 1031"/>
                <a:gd name="T21" fmla="*/ 259 h 864"/>
                <a:gd name="T22" fmla="*/ 582 w 1031"/>
                <a:gd name="T23" fmla="*/ 251 h 864"/>
                <a:gd name="T24" fmla="*/ 479 w 1031"/>
                <a:gd name="T25" fmla="*/ 235 h 864"/>
                <a:gd name="T26" fmla="*/ 403 w 1031"/>
                <a:gd name="T27" fmla="*/ 216 h 864"/>
                <a:gd name="T28" fmla="*/ 323 w 1031"/>
                <a:gd name="T29" fmla="*/ 195 h 864"/>
                <a:gd name="T30" fmla="*/ 250 w 1031"/>
                <a:gd name="T31" fmla="*/ 164 h 864"/>
                <a:gd name="T32" fmla="*/ 271 w 1031"/>
                <a:gd name="T33" fmla="*/ 207 h 864"/>
                <a:gd name="T34" fmla="*/ 303 w 1031"/>
                <a:gd name="T35" fmla="*/ 270 h 864"/>
                <a:gd name="T36" fmla="*/ 314 w 1031"/>
                <a:gd name="T37" fmla="*/ 357 h 864"/>
                <a:gd name="T38" fmla="*/ 323 w 1031"/>
                <a:gd name="T39" fmla="*/ 425 h 864"/>
                <a:gd name="T40" fmla="*/ 360 w 1031"/>
                <a:gd name="T41" fmla="*/ 517 h 864"/>
                <a:gd name="T42" fmla="*/ 412 w 1031"/>
                <a:gd name="T43" fmla="*/ 633 h 864"/>
                <a:gd name="T44" fmla="*/ 459 w 1031"/>
                <a:gd name="T45" fmla="*/ 725 h 864"/>
                <a:gd name="T46" fmla="*/ 520 w 1031"/>
                <a:gd name="T47" fmla="*/ 819 h 864"/>
                <a:gd name="T48" fmla="*/ 459 w 1031"/>
                <a:gd name="T49" fmla="*/ 854 h 864"/>
                <a:gd name="T50" fmla="*/ 309 w 1031"/>
                <a:gd name="T51" fmla="*/ 863 h 864"/>
                <a:gd name="T52" fmla="*/ 200 w 1031"/>
                <a:gd name="T53" fmla="*/ 854 h 864"/>
                <a:gd name="T54" fmla="*/ 147 w 1031"/>
                <a:gd name="T55" fmla="*/ 842 h 864"/>
                <a:gd name="T56" fmla="*/ 122 w 1031"/>
                <a:gd name="T57" fmla="*/ 831 h 864"/>
                <a:gd name="T58" fmla="*/ 136 w 1031"/>
                <a:gd name="T59" fmla="*/ 740 h 864"/>
                <a:gd name="T60" fmla="*/ 126 w 1031"/>
                <a:gd name="T61" fmla="*/ 618 h 864"/>
                <a:gd name="T62" fmla="*/ 110 w 1031"/>
                <a:gd name="T63" fmla="*/ 441 h 864"/>
                <a:gd name="T64" fmla="*/ 101 w 1031"/>
                <a:gd name="T65" fmla="*/ 330 h 864"/>
                <a:gd name="T66" fmla="*/ 79 w 1031"/>
                <a:gd name="T67" fmla="*/ 251 h 864"/>
                <a:gd name="T68" fmla="*/ 69 w 1031"/>
                <a:gd name="T69" fmla="*/ 235 h 864"/>
                <a:gd name="T70" fmla="*/ 26 w 1031"/>
                <a:gd name="T71" fmla="*/ 216 h 864"/>
                <a:gd name="T72" fmla="*/ 7 w 1031"/>
                <a:gd name="T73" fmla="*/ 175 h 864"/>
                <a:gd name="T74" fmla="*/ 0 w 1031"/>
                <a:gd name="T75" fmla="*/ 120 h 864"/>
                <a:gd name="T76" fmla="*/ 7 w 1031"/>
                <a:gd name="T77" fmla="*/ 76 h 864"/>
                <a:gd name="T78" fmla="*/ 26 w 1031"/>
                <a:gd name="T79" fmla="*/ 47 h 864"/>
                <a:gd name="T80" fmla="*/ 147 w 1031"/>
                <a:gd name="T81" fmla="*/ 36 h 864"/>
                <a:gd name="T82" fmla="*/ 403 w 1031"/>
                <a:gd name="T83" fmla="*/ 20 h 864"/>
                <a:gd name="T84" fmla="*/ 509 w 1031"/>
                <a:gd name="T85" fmla="*/ 0 h 864"/>
                <a:gd name="T86" fmla="*/ 687 w 1031"/>
                <a:gd name="T87" fmla="*/ 13 h 864"/>
                <a:gd name="T88" fmla="*/ 831 w 1031"/>
                <a:gd name="T89" fmla="*/ 20 h 864"/>
                <a:gd name="T90" fmla="*/ 978 w 1031"/>
                <a:gd name="T91" fmla="*/ 53 h 86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31"/>
                <a:gd name="T139" fmla="*/ 0 h 864"/>
                <a:gd name="T140" fmla="*/ 1031 w 1031"/>
                <a:gd name="T141" fmla="*/ 864 h 86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31" h="864">
                  <a:moveTo>
                    <a:pt x="978" y="53"/>
                  </a:moveTo>
                  <a:lnTo>
                    <a:pt x="1019" y="120"/>
                  </a:lnTo>
                  <a:lnTo>
                    <a:pt x="1024" y="144"/>
                  </a:lnTo>
                  <a:lnTo>
                    <a:pt x="1030" y="180"/>
                  </a:lnTo>
                  <a:lnTo>
                    <a:pt x="1019" y="224"/>
                  </a:lnTo>
                  <a:lnTo>
                    <a:pt x="989" y="247"/>
                  </a:lnTo>
                  <a:lnTo>
                    <a:pt x="957" y="263"/>
                  </a:lnTo>
                  <a:lnTo>
                    <a:pt x="909" y="266"/>
                  </a:lnTo>
                  <a:lnTo>
                    <a:pt x="816" y="266"/>
                  </a:lnTo>
                  <a:lnTo>
                    <a:pt x="722" y="270"/>
                  </a:lnTo>
                  <a:lnTo>
                    <a:pt x="633" y="259"/>
                  </a:lnTo>
                  <a:lnTo>
                    <a:pt x="582" y="251"/>
                  </a:lnTo>
                  <a:lnTo>
                    <a:pt x="479" y="235"/>
                  </a:lnTo>
                  <a:lnTo>
                    <a:pt x="403" y="216"/>
                  </a:lnTo>
                  <a:lnTo>
                    <a:pt x="323" y="195"/>
                  </a:lnTo>
                  <a:lnTo>
                    <a:pt x="250" y="164"/>
                  </a:lnTo>
                  <a:lnTo>
                    <a:pt x="271" y="207"/>
                  </a:lnTo>
                  <a:lnTo>
                    <a:pt x="303" y="270"/>
                  </a:lnTo>
                  <a:lnTo>
                    <a:pt x="314" y="357"/>
                  </a:lnTo>
                  <a:lnTo>
                    <a:pt x="323" y="425"/>
                  </a:lnTo>
                  <a:lnTo>
                    <a:pt x="360" y="517"/>
                  </a:lnTo>
                  <a:lnTo>
                    <a:pt x="412" y="633"/>
                  </a:lnTo>
                  <a:lnTo>
                    <a:pt x="459" y="725"/>
                  </a:lnTo>
                  <a:lnTo>
                    <a:pt x="520" y="819"/>
                  </a:lnTo>
                  <a:lnTo>
                    <a:pt x="459" y="854"/>
                  </a:lnTo>
                  <a:lnTo>
                    <a:pt x="309" y="863"/>
                  </a:lnTo>
                  <a:lnTo>
                    <a:pt x="200" y="854"/>
                  </a:lnTo>
                  <a:lnTo>
                    <a:pt x="147" y="842"/>
                  </a:lnTo>
                  <a:lnTo>
                    <a:pt x="122" y="831"/>
                  </a:lnTo>
                  <a:lnTo>
                    <a:pt x="136" y="740"/>
                  </a:lnTo>
                  <a:lnTo>
                    <a:pt x="126" y="618"/>
                  </a:lnTo>
                  <a:lnTo>
                    <a:pt x="110" y="441"/>
                  </a:lnTo>
                  <a:lnTo>
                    <a:pt x="101" y="330"/>
                  </a:lnTo>
                  <a:lnTo>
                    <a:pt x="79" y="251"/>
                  </a:lnTo>
                  <a:lnTo>
                    <a:pt x="69" y="235"/>
                  </a:lnTo>
                  <a:lnTo>
                    <a:pt x="26" y="216"/>
                  </a:lnTo>
                  <a:lnTo>
                    <a:pt x="7" y="175"/>
                  </a:lnTo>
                  <a:lnTo>
                    <a:pt x="0" y="120"/>
                  </a:lnTo>
                  <a:lnTo>
                    <a:pt x="7" y="76"/>
                  </a:lnTo>
                  <a:lnTo>
                    <a:pt x="26" y="47"/>
                  </a:lnTo>
                  <a:lnTo>
                    <a:pt x="147" y="36"/>
                  </a:lnTo>
                  <a:lnTo>
                    <a:pt x="403" y="20"/>
                  </a:lnTo>
                  <a:lnTo>
                    <a:pt x="509" y="0"/>
                  </a:lnTo>
                  <a:lnTo>
                    <a:pt x="687" y="13"/>
                  </a:lnTo>
                  <a:lnTo>
                    <a:pt x="831" y="20"/>
                  </a:lnTo>
                  <a:lnTo>
                    <a:pt x="978" y="53"/>
                  </a:lnTo>
                </a:path>
              </a:pathLst>
            </a:custGeom>
            <a:solidFill>
              <a:srgbClr val="3F5F00"/>
            </a:solidFill>
            <a:ln w="12700" cap="rnd" cmpd="sng">
              <a:solidFill>
                <a:srgbClr val="000000"/>
              </a:solidFill>
              <a:prstDash val="solid"/>
              <a:round/>
              <a:headEnd type="none" w="med" len="med"/>
              <a:tailEnd type="none" w="med" len="med"/>
            </a:ln>
          </p:spPr>
          <p:txBody>
            <a:bodyPr/>
            <a:lstStyle/>
            <a:p>
              <a:endParaRPr lang="es-MX"/>
            </a:p>
          </p:txBody>
        </p:sp>
      </p:grpSp>
      <p:sp>
        <p:nvSpPr>
          <p:cNvPr id="97300" name="Freeform 49"/>
          <p:cNvSpPr>
            <a:spLocks/>
          </p:cNvSpPr>
          <p:nvPr/>
        </p:nvSpPr>
        <p:spPr bwMode="auto">
          <a:xfrm>
            <a:off x="6061075" y="4641850"/>
            <a:ext cx="1704975" cy="1012825"/>
          </a:xfrm>
          <a:custGeom>
            <a:avLst/>
            <a:gdLst>
              <a:gd name="T0" fmla="*/ 1200150 w 1074"/>
              <a:gd name="T1" fmla="*/ 15875 h 638"/>
              <a:gd name="T2" fmla="*/ 1703388 w 1074"/>
              <a:gd name="T3" fmla="*/ 915988 h 638"/>
              <a:gd name="T4" fmla="*/ 1685925 w 1074"/>
              <a:gd name="T5" fmla="*/ 935038 h 638"/>
              <a:gd name="T6" fmla="*/ 1646238 w 1074"/>
              <a:gd name="T7" fmla="*/ 917575 h 638"/>
              <a:gd name="T8" fmla="*/ 1165225 w 1074"/>
              <a:gd name="T9" fmla="*/ 53975 h 638"/>
              <a:gd name="T10" fmla="*/ 1138238 w 1074"/>
              <a:gd name="T11" fmla="*/ 42863 h 638"/>
              <a:gd name="T12" fmla="*/ 954088 w 1074"/>
              <a:gd name="T13" fmla="*/ 38100 h 638"/>
              <a:gd name="T14" fmla="*/ 714375 w 1074"/>
              <a:gd name="T15" fmla="*/ 44450 h 638"/>
              <a:gd name="T16" fmla="*/ 504825 w 1074"/>
              <a:gd name="T17" fmla="*/ 53975 h 638"/>
              <a:gd name="T18" fmla="*/ 442913 w 1074"/>
              <a:gd name="T19" fmla="*/ 68263 h 638"/>
              <a:gd name="T20" fmla="*/ 403225 w 1074"/>
              <a:gd name="T21" fmla="*/ 90488 h 638"/>
              <a:gd name="T22" fmla="*/ 381000 w 1074"/>
              <a:gd name="T23" fmla="*/ 117475 h 638"/>
              <a:gd name="T24" fmla="*/ 47625 w 1074"/>
              <a:gd name="T25" fmla="*/ 1000125 h 638"/>
              <a:gd name="T26" fmla="*/ 22225 w 1074"/>
              <a:gd name="T27" fmla="*/ 1011238 h 638"/>
              <a:gd name="T28" fmla="*/ 0 w 1074"/>
              <a:gd name="T29" fmla="*/ 989013 h 638"/>
              <a:gd name="T30" fmla="*/ 330200 w 1074"/>
              <a:gd name="T31" fmla="*/ 111125 h 638"/>
              <a:gd name="T32" fmla="*/ 363538 w 1074"/>
              <a:gd name="T33" fmla="*/ 63500 h 638"/>
              <a:gd name="T34" fmla="*/ 392113 w 1074"/>
              <a:gd name="T35" fmla="*/ 44450 h 638"/>
              <a:gd name="T36" fmla="*/ 420688 w 1074"/>
              <a:gd name="T37" fmla="*/ 31750 h 638"/>
              <a:gd name="T38" fmla="*/ 457200 w 1074"/>
              <a:gd name="T39" fmla="*/ 20638 h 638"/>
              <a:gd name="T40" fmla="*/ 527050 w 1074"/>
              <a:gd name="T41" fmla="*/ 15875 h 638"/>
              <a:gd name="T42" fmla="*/ 750888 w 1074"/>
              <a:gd name="T43" fmla="*/ 6350 h 638"/>
              <a:gd name="T44" fmla="*/ 993775 w 1074"/>
              <a:gd name="T45" fmla="*/ 0 h 638"/>
              <a:gd name="T46" fmla="*/ 1112838 w 1074"/>
              <a:gd name="T47" fmla="*/ 1588 h 638"/>
              <a:gd name="T48" fmla="*/ 1168400 w 1074"/>
              <a:gd name="T49" fmla="*/ 6350 h 638"/>
              <a:gd name="T50" fmla="*/ 1200150 w 1074"/>
              <a:gd name="T51" fmla="*/ 15875 h 6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4"/>
              <a:gd name="T79" fmla="*/ 0 h 638"/>
              <a:gd name="T80" fmla="*/ 1074 w 1074"/>
              <a:gd name="T81" fmla="*/ 638 h 6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4" h="638">
                <a:moveTo>
                  <a:pt x="756" y="10"/>
                </a:moveTo>
                <a:lnTo>
                  <a:pt x="1073" y="577"/>
                </a:lnTo>
                <a:lnTo>
                  <a:pt x="1062" y="589"/>
                </a:lnTo>
                <a:lnTo>
                  <a:pt x="1037" y="578"/>
                </a:lnTo>
                <a:lnTo>
                  <a:pt x="734" y="34"/>
                </a:lnTo>
                <a:lnTo>
                  <a:pt x="717" y="27"/>
                </a:lnTo>
                <a:lnTo>
                  <a:pt x="601" y="24"/>
                </a:lnTo>
                <a:lnTo>
                  <a:pt x="450" y="28"/>
                </a:lnTo>
                <a:lnTo>
                  <a:pt x="318" y="34"/>
                </a:lnTo>
                <a:lnTo>
                  <a:pt x="279" y="43"/>
                </a:lnTo>
                <a:lnTo>
                  <a:pt x="254" y="57"/>
                </a:lnTo>
                <a:lnTo>
                  <a:pt x="240" y="74"/>
                </a:lnTo>
                <a:lnTo>
                  <a:pt x="30" y="630"/>
                </a:lnTo>
                <a:lnTo>
                  <a:pt x="14" y="637"/>
                </a:lnTo>
                <a:lnTo>
                  <a:pt x="0" y="623"/>
                </a:lnTo>
                <a:lnTo>
                  <a:pt x="208" y="70"/>
                </a:lnTo>
                <a:lnTo>
                  <a:pt x="229" y="40"/>
                </a:lnTo>
                <a:lnTo>
                  <a:pt x="247" y="28"/>
                </a:lnTo>
                <a:lnTo>
                  <a:pt x="265" y="20"/>
                </a:lnTo>
                <a:lnTo>
                  <a:pt x="288" y="13"/>
                </a:lnTo>
                <a:lnTo>
                  <a:pt x="332" y="10"/>
                </a:lnTo>
                <a:lnTo>
                  <a:pt x="473" y="4"/>
                </a:lnTo>
                <a:lnTo>
                  <a:pt x="626" y="0"/>
                </a:lnTo>
                <a:lnTo>
                  <a:pt x="701" y="1"/>
                </a:lnTo>
                <a:lnTo>
                  <a:pt x="736" y="4"/>
                </a:lnTo>
                <a:lnTo>
                  <a:pt x="756" y="10"/>
                </a:lnTo>
              </a:path>
            </a:pathLst>
          </a:custGeom>
          <a:solidFill>
            <a:srgbClr val="5F3F1F"/>
          </a:solidFill>
          <a:ln w="12700" cap="rnd" cmpd="sng">
            <a:solidFill>
              <a:srgbClr val="000000"/>
            </a:solidFill>
            <a:prstDash val="solid"/>
            <a:round/>
            <a:headEnd type="none" w="med" len="med"/>
            <a:tailEnd type="none" w="med" len="med"/>
          </a:ln>
        </p:spPr>
        <p:txBody>
          <a:bodyPr/>
          <a:lstStyle/>
          <a:p>
            <a:endParaRPr lang="es-MX"/>
          </a:p>
        </p:txBody>
      </p:sp>
      <p:grpSp>
        <p:nvGrpSpPr>
          <p:cNvPr id="97301" name="Group 50"/>
          <p:cNvGrpSpPr>
            <a:grpSpLocks/>
          </p:cNvGrpSpPr>
          <p:nvPr/>
        </p:nvGrpSpPr>
        <p:grpSpPr bwMode="auto">
          <a:xfrm>
            <a:off x="5345113" y="3087688"/>
            <a:ext cx="1851025" cy="1254125"/>
            <a:chOff x="3367" y="1945"/>
            <a:chExt cx="1166" cy="790"/>
          </a:xfrm>
        </p:grpSpPr>
        <p:sp>
          <p:nvSpPr>
            <p:cNvPr id="97352" name="Freeform 51"/>
            <p:cNvSpPr>
              <a:spLocks/>
            </p:cNvSpPr>
            <p:nvPr/>
          </p:nvSpPr>
          <p:spPr bwMode="auto">
            <a:xfrm>
              <a:off x="3367" y="2078"/>
              <a:ext cx="631" cy="477"/>
            </a:xfrm>
            <a:custGeom>
              <a:avLst/>
              <a:gdLst>
                <a:gd name="T0" fmla="*/ 0 w 631"/>
                <a:gd name="T1" fmla="*/ 73 h 477"/>
                <a:gd name="T2" fmla="*/ 208 w 631"/>
                <a:gd name="T3" fmla="*/ 0 h 477"/>
                <a:gd name="T4" fmla="*/ 284 w 631"/>
                <a:gd name="T5" fmla="*/ 194 h 477"/>
                <a:gd name="T6" fmla="*/ 338 w 631"/>
                <a:gd name="T7" fmla="*/ 296 h 477"/>
                <a:gd name="T8" fmla="*/ 430 w 631"/>
                <a:gd name="T9" fmla="*/ 214 h 477"/>
                <a:gd name="T10" fmla="*/ 482 w 631"/>
                <a:gd name="T11" fmla="*/ 164 h 477"/>
                <a:gd name="T12" fmla="*/ 530 w 631"/>
                <a:gd name="T13" fmla="*/ 140 h 477"/>
                <a:gd name="T14" fmla="*/ 558 w 631"/>
                <a:gd name="T15" fmla="*/ 133 h 477"/>
                <a:gd name="T16" fmla="*/ 590 w 631"/>
                <a:gd name="T17" fmla="*/ 137 h 477"/>
                <a:gd name="T18" fmla="*/ 621 w 631"/>
                <a:gd name="T19" fmla="*/ 156 h 477"/>
                <a:gd name="T20" fmla="*/ 630 w 631"/>
                <a:gd name="T21" fmla="*/ 178 h 477"/>
                <a:gd name="T22" fmla="*/ 622 w 631"/>
                <a:gd name="T23" fmla="*/ 257 h 477"/>
                <a:gd name="T24" fmla="*/ 354 w 631"/>
                <a:gd name="T25" fmla="*/ 474 h 477"/>
                <a:gd name="T26" fmla="*/ 316 w 631"/>
                <a:gd name="T27" fmla="*/ 476 h 477"/>
                <a:gd name="T28" fmla="*/ 268 w 631"/>
                <a:gd name="T29" fmla="*/ 454 h 477"/>
                <a:gd name="T30" fmla="*/ 227 w 631"/>
                <a:gd name="T31" fmla="*/ 421 h 477"/>
                <a:gd name="T32" fmla="*/ 113 w 631"/>
                <a:gd name="T33" fmla="*/ 286 h 477"/>
                <a:gd name="T34" fmla="*/ 0 w 631"/>
                <a:gd name="T35" fmla="*/ 73 h 4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31"/>
                <a:gd name="T55" fmla="*/ 0 h 477"/>
                <a:gd name="T56" fmla="*/ 631 w 631"/>
                <a:gd name="T57" fmla="*/ 477 h 4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31" h="477">
                  <a:moveTo>
                    <a:pt x="0" y="73"/>
                  </a:moveTo>
                  <a:lnTo>
                    <a:pt x="208" y="0"/>
                  </a:lnTo>
                  <a:lnTo>
                    <a:pt x="284" y="194"/>
                  </a:lnTo>
                  <a:lnTo>
                    <a:pt x="338" y="296"/>
                  </a:lnTo>
                  <a:lnTo>
                    <a:pt x="430" y="214"/>
                  </a:lnTo>
                  <a:lnTo>
                    <a:pt x="482" y="164"/>
                  </a:lnTo>
                  <a:lnTo>
                    <a:pt x="530" y="140"/>
                  </a:lnTo>
                  <a:lnTo>
                    <a:pt x="558" y="133"/>
                  </a:lnTo>
                  <a:lnTo>
                    <a:pt x="590" y="137"/>
                  </a:lnTo>
                  <a:lnTo>
                    <a:pt x="621" y="156"/>
                  </a:lnTo>
                  <a:lnTo>
                    <a:pt x="630" y="178"/>
                  </a:lnTo>
                  <a:lnTo>
                    <a:pt x="622" y="257"/>
                  </a:lnTo>
                  <a:lnTo>
                    <a:pt x="354" y="474"/>
                  </a:lnTo>
                  <a:lnTo>
                    <a:pt x="316" y="476"/>
                  </a:lnTo>
                  <a:lnTo>
                    <a:pt x="268" y="454"/>
                  </a:lnTo>
                  <a:lnTo>
                    <a:pt x="227" y="421"/>
                  </a:lnTo>
                  <a:lnTo>
                    <a:pt x="113" y="286"/>
                  </a:lnTo>
                  <a:lnTo>
                    <a:pt x="0" y="73"/>
                  </a:lnTo>
                </a:path>
              </a:pathLst>
            </a:custGeom>
            <a:solidFill>
              <a:srgbClr val="3F5F00"/>
            </a:solidFill>
            <a:ln w="12700" cap="rnd" cmpd="sng">
              <a:solidFill>
                <a:srgbClr val="000000"/>
              </a:solidFill>
              <a:prstDash val="solid"/>
              <a:round/>
              <a:headEnd type="none" w="med" len="med"/>
              <a:tailEnd type="none" w="med" len="med"/>
            </a:ln>
          </p:spPr>
          <p:txBody>
            <a:bodyPr/>
            <a:lstStyle/>
            <a:p>
              <a:endParaRPr lang="es-MX"/>
            </a:p>
          </p:txBody>
        </p:sp>
        <p:grpSp>
          <p:nvGrpSpPr>
            <p:cNvPr id="97353" name="Group 52"/>
            <p:cNvGrpSpPr>
              <a:grpSpLocks/>
            </p:cNvGrpSpPr>
            <p:nvPr/>
          </p:nvGrpSpPr>
          <p:grpSpPr bwMode="auto">
            <a:xfrm>
              <a:off x="3696" y="1945"/>
              <a:ext cx="837" cy="790"/>
              <a:chOff x="3696" y="1945"/>
              <a:chExt cx="837" cy="790"/>
            </a:xfrm>
          </p:grpSpPr>
          <p:sp>
            <p:nvSpPr>
              <p:cNvPr id="97354" name="Freeform 53"/>
              <p:cNvSpPr>
                <a:spLocks/>
              </p:cNvSpPr>
              <p:nvPr/>
            </p:nvSpPr>
            <p:spPr bwMode="auto">
              <a:xfrm>
                <a:off x="3696" y="2058"/>
                <a:ext cx="120" cy="509"/>
              </a:xfrm>
              <a:custGeom>
                <a:avLst/>
                <a:gdLst>
                  <a:gd name="T0" fmla="*/ 56 w 120"/>
                  <a:gd name="T1" fmla="*/ 0 h 509"/>
                  <a:gd name="T2" fmla="*/ 21 w 120"/>
                  <a:gd name="T3" fmla="*/ 14 h 509"/>
                  <a:gd name="T4" fmla="*/ 21 w 120"/>
                  <a:gd name="T5" fmla="*/ 66 h 509"/>
                  <a:gd name="T6" fmla="*/ 51 w 120"/>
                  <a:gd name="T7" fmla="*/ 82 h 509"/>
                  <a:gd name="T8" fmla="*/ 21 w 120"/>
                  <a:gd name="T9" fmla="*/ 118 h 509"/>
                  <a:gd name="T10" fmla="*/ 0 w 120"/>
                  <a:gd name="T11" fmla="*/ 161 h 509"/>
                  <a:gd name="T12" fmla="*/ 0 w 120"/>
                  <a:gd name="T13" fmla="*/ 273 h 509"/>
                  <a:gd name="T14" fmla="*/ 21 w 120"/>
                  <a:gd name="T15" fmla="*/ 391 h 509"/>
                  <a:gd name="T16" fmla="*/ 56 w 120"/>
                  <a:gd name="T17" fmla="*/ 487 h 509"/>
                  <a:gd name="T18" fmla="*/ 97 w 120"/>
                  <a:gd name="T19" fmla="*/ 508 h 509"/>
                  <a:gd name="T20" fmla="*/ 119 w 120"/>
                  <a:gd name="T21" fmla="*/ 460 h 509"/>
                  <a:gd name="T22" fmla="*/ 92 w 120"/>
                  <a:gd name="T23" fmla="*/ 304 h 509"/>
                  <a:gd name="T24" fmla="*/ 87 w 120"/>
                  <a:gd name="T25" fmla="*/ 95 h 509"/>
                  <a:gd name="T26" fmla="*/ 56 w 120"/>
                  <a:gd name="T27" fmla="*/ 0 h 5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509"/>
                  <a:gd name="T44" fmla="*/ 120 w 120"/>
                  <a:gd name="T45" fmla="*/ 509 h 5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509">
                    <a:moveTo>
                      <a:pt x="56" y="0"/>
                    </a:moveTo>
                    <a:lnTo>
                      <a:pt x="21" y="14"/>
                    </a:lnTo>
                    <a:lnTo>
                      <a:pt x="21" y="66"/>
                    </a:lnTo>
                    <a:lnTo>
                      <a:pt x="51" y="82"/>
                    </a:lnTo>
                    <a:lnTo>
                      <a:pt x="21" y="118"/>
                    </a:lnTo>
                    <a:lnTo>
                      <a:pt x="0" y="161"/>
                    </a:lnTo>
                    <a:lnTo>
                      <a:pt x="0" y="273"/>
                    </a:lnTo>
                    <a:lnTo>
                      <a:pt x="21" y="391"/>
                    </a:lnTo>
                    <a:lnTo>
                      <a:pt x="56" y="487"/>
                    </a:lnTo>
                    <a:lnTo>
                      <a:pt x="97" y="508"/>
                    </a:lnTo>
                    <a:lnTo>
                      <a:pt x="119" y="460"/>
                    </a:lnTo>
                    <a:lnTo>
                      <a:pt x="92" y="304"/>
                    </a:lnTo>
                    <a:lnTo>
                      <a:pt x="87" y="95"/>
                    </a:lnTo>
                    <a:lnTo>
                      <a:pt x="56" y="0"/>
                    </a:lnTo>
                  </a:path>
                </a:pathLst>
              </a:custGeom>
              <a:solidFill>
                <a:srgbClr val="FF0000"/>
              </a:solidFill>
              <a:ln w="12700" cap="rnd" cmpd="sng">
                <a:solidFill>
                  <a:srgbClr val="000000"/>
                </a:solidFill>
                <a:prstDash val="solid"/>
                <a:round/>
                <a:headEnd type="none" w="med" len="med"/>
                <a:tailEnd type="none" w="med" len="med"/>
              </a:ln>
            </p:spPr>
            <p:txBody>
              <a:bodyPr/>
              <a:lstStyle/>
              <a:p>
                <a:endParaRPr lang="es-MX"/>
              </a:p>
            </p:txBody>
          </p:sp>
          <p:sp>
            <p:nvSpPr>
              <p:cNvPr id="97355" name="Freeform 54"/>
              <p:cNvSpPr>
                <a:spLocks/>
              </p:cNvSpPr>
              <p:nvPr/>
            </p:nvSpPr>
            <p:spPr bwMode="auto">
              <a:xfrm>
                <a:off x="3747" y="1945"/>
                <a:ext cx="197" cy="201"/>
              </a:xfrm>
              <a:custGeom>
                <a:avLst/>
                <a:gdLst>
                  <a:gd name="T0" fmla="*/ 196 w 197"/>
                  <a:gd name="T1" fmla="*/ 43 h 201"/>
                  <a:gd name="T2" fmla="*/ 130 w 197"/>
                  <a:gd name="T3" fmla="*/ 0 h 201"/>
                  <a:gd name="T4" fmla="*/ 8 w 197"/>
                  <a:gd name="T5" fmla="*/ 80 h 201"/>
                  <a:gd name="T6" fmla="*/ 0 w 197"/>
                  <a:gd name="T7" fmla="*/ 115 h 201"/>
                  <a:gd name="T8" fmla="*/ 26 w 197"/>
                  <a:gd name="T9" fmla="*/ 200 h 201"/>
                  <a:gd name="T10" fmla="*/ 196 w 197"/>
                  <a:gd name="T11" fmla="*/ 43 h 201"/>
                  <a:gd name="T12" fmla="*/ 0 60000 65536"/>
                  <a:gd name="T13" fmla="*/ 0 60000 65536"/>
                  <a:gd name="T14" fmla="*/ 0 60000 65536"/>
                  <a:gd name="T15" fmla="*/ 0 60000 65536"/>
                  <a:gd name="T16" fmla="*/ 0 60000 65536"/>
                  <a:gd name="T17" fmla="*/ 0 60000 65536"/>
                  <a:gd name="T18" fmla="*/ 0 w 197"/>
                  <a:gd name="T19" fmla="*/ 0 h 201"/>
                  <a:gd name="T20" fmla="*/ 197 w 197"/>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197" h="201">
                    <a:moveTo>
                      <a:pt x="196" y="43"/>
                    </a:moveTo>
                    <a:lnTo>
                      <a:pt x="130" y="0"/>
                    </a:lnTo>
                    <a:lnTo>
                      <a:pt x="8" y="80"/>
                    </a:lnTo>
                    <a:lnTo>
                      <a:pt x="0" y="115"/>
                    </a:lnTo>
                    <a:lnTo>
                      <a:pt x="26" y="200"/>
                    </a:lnTo>
                    <a:lnTo>
                      <a:pt x="196" y="43"/>
                    </a:lnTo>
                  </a:path>
                </a:pathLst>
              </a:custGeom>
              <a:solidFill>
                <a:srgbClr val="FFFFBF"/>
              </a:solidFill>
              <a:ln w="12700" cap="rnd" cmpd="sng">
                <a:solidFill>
                  <a:srgbClr val="000000"/>
                </a:solidFill>
                <a:prstDash val="solid"/>
                <a:round/>
                <a:headEnd type="none" w="med" len="med"/>
                <a:tailEnd type="none" w="med" len="med"/>
              </a:ln>
            </p:spPr>
            <p:txBody>
              <a:bodyPr/>
              <a:lstStyle/>
              <a:p>
                <a:endParaRPr lang="es-MX"/>
              </a:p>
            </p:txBody>
          </p:sp>
          <p:grpSp>
            <p:nvGrpSpPr>
              <p:cNvPr id="97356" name="Group 55"/>
              <p:cNvGrpSpPr>
                <a:grpSpLocks/>
              </p:cNvGrpSpPr>
              <p:nvPr/>
            </p:nvGrpSpPr>
            <p:grpSpPr bwMode="auto">
              <a:xfrm>
                <a:off x="3747" y="1985"/>
                <a:ext cx="786" cy="750"/>
                <a:chOff x="3747" y="1985"/>
                <a:chExt cx="786" cy="750"/>
              </a:xfrm>
            </p:grpSpPr>
            <p:sp>
              <p:nvSpPr>
                <p:cNvPr id="97357" name="Freeform 56"/>
                <p:cNvSpPr>
                  <a:spLocks/>
                </p:cNvSpPr>
                <p:nvPr/>
              </p:nvSpPr>
              <p:spPr bwMode="auto">
                <a:xfrm>
                  <a:off x="3747" y="1985"/>
                  <a:ext cx="786" cy="750"/>
                </a:xfrm>
                <a:custGeom>
                  <a:avLst/>
                  <a:gdLst>
                    <a:gd name="T0" fmla="*/ 170 w 786"/>
                    <a:gd name="T1" fmla="*/ 9 h 750"/>
                    <a:gd name="T2" fmla="*/ 217 w 786"/>
                    <a:gd name="T3" fmla="*/ 0 h 750"/>
                    <a:gd name="T4" fmla="*/ 258 w 786"/>
                    <a:gd name="T5" fmla="*/ 9 h 750"/>
                    <a:gd name="T6" fmla="*/ 290 w 786"/>
                    <a:gd name="T7" fmla="*/ 29 h 750"/>
                    <a:gd name="T8" fmla="*/ 325 w 786"/>
                    <a:gd name="T9" fmla="*/ 76 h 750"/>
                    <a:gd name="T10" fmla="*/ 363 w 786"/>
                    <a:gd name="T11" fmla="*/ 171 h 750"/>
                    <a:gd name="T12" fmla="*/ 430 w 786"/>
                    <a:gd name="T13" fmla="*/ 292 h 750"/>
                    <a:gd name="T14" fmla="*/ 525 w 786"/>
                    <a:gd name="T15" fmla="*/ 441 h 750"/>
                    <a:gd name="T16" fmla="*/ 614 w 786"/>
                    <a:gd name="T17" fmla="*/ 524 h 750"/>
                    <a:gd name="T18" fmla="*/ 712 w 786"/>
                    <a:gd name="T19" fmla="*/ 608 h 750"/>
                    <a:gd name="T20" fmla="*/ 749 w 786"/>
                    <a:gd name="T21" fmla="*/ 648 h 750"/>
                    <a:gd name="T22" fmla="*/ 785 w 786"/>
                    <a:gd name="T23" fmla="*/ 685 h 750"/>
                    <a:gd name="T24" fmla="*/ 717 w 786"/>
                    <a:gd name="T25" fmla="*/ 725 h 750"/>
                    <a:gd name="T26" fmla="*/ 679 w 786"/>
                    <a:gd name="T27" fmla="*/ 744 h 750"/>
                    <a:gd name="T28" fmla="*/ 628 w 786"/>
                    <a:gd name="T29" fmla="*/ 701 h 750"/>
                    <a:gd name="T30" fmla="*/ 623 w 786"/>
                    <a:gd name="T31" fmla="*/ 749 h 750"/>
                    <a:gd name="T32" fmla="*/ 509 w 786"/>
                    <a:gd name="T33" fmla="*/ 744 h 750"/>
                    <a:gd name="T34" fmla="*/ 409 w 786"/>
                    <a:gd name="T35" fmla="*/ 749 h 750"/>
                    <a:gd name="T36" fmla="*/ 268 w 786"/>
                    <a:gd name="T37" fmla="*/ 742 h 750"/>
                    <a:gd name="T38" fmla="*/ 92 w 786"/>
                    <a:gd name="T39" fmla="*/ 716 h 750"/>
                    <a:gd name="T40" fmla="*/ 26 w 786"/>
                    <a:gd name="T41" fmla="*/ 678 h 750"/>
                    <a:gd name="T42" fmla="*/ 19 w 786"/>
                    <a:gd name="T43" fmla="*/ 648 h 750"/>
                    <a:gd name="T44" fmla="*/ 71 w 786"/>
                    <a:gd name="T45" fmla="*/ 581 h 750"/>
                    <a:gd name="T46" fmla="*/ 83 w 786"/>
                    <a:gd name="T47" fmla="*/ 521 h 750"/>
                    <a:gd name="T48" fmla="*/ 62 w 786"/>
                    <a:gd name="T49" fmla="*/ 441 h 750"/>
                    <a:gd name="T50" fmla="*/ 8 w 786"/>
                    <a:gd name="T51" fmla="*/ 334 h 750"/>
                    <a:gd name="T52" fmla="*/ 0 w 786"/>
                    <a:gd name="T53" fmla="*/ 267 h 750"/>
                    <a:gd name="T54" fmla="*/ 5 w 786"/>
                    <a:gd name="T55" fmla="*/ 220 h 750"/>
                    <a:gd name="T56" fmla="*/ 26 w 786"/>
                    <a:gd name="T57" fmla="*/ 176 h 750"/>
                    <a:gd name="T58" fmla="*/ 56 w 786"/>
                    <a:gd name="T59" fmla="*/ 123 h 750"/>
                    <a:gd name="T60" fmla="*/ 97 w 786"/>
                    <a:gd name="T61" fmla="*/ 69 h 750"/>
                    <a:gd name="T62" fmla="*/ 129 w 786"/>
                    <a:gd name="T63" fmla="*/ 36 h 750"/>
                    <a:gd name="T64" fmla="*/ 170 w 786"/>
                    <a:gd name="T65" fmla="*/ 9 h 7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6"/>
                    <a:gd name="T100" fmla="*/ 0 h 750"/>
                    <a:gd name="T101" fmla="*/ 786 w 786"/>
                    <a:gd name="T102" fmla="*/ 750 h 7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6" h="750">
                      <a:moveTo>
                        <a:pt x="170" y="9"/>
                      </a:moveTo>
                      <a:lnTo>
                        <a:pt x="217" y="0"/>
                      </a:lnTo>
                      <a:lnTo>
                        <a:pt x="258" y="9"/>
                      </a:lnTo>
                      <a:lnTo>
                        <a:pt x="290" y="29"/>
                      </a:lnTo>
                      <a:lnTo>
                        <a:pt x="325" y="76"/>
                      </a:lnTo>
                      <a:lnTo>
                        <a:pt x="363" y="171"/>
                      </a:lnTo>
                      <a:lnTo>
                        <a:pt x="430" y="292"/>
                      </a:lnTo>
                      <a:lnTo>
                        <a:pt x="525" y="441"/>
                      </a:lnTo>
                      <a:lnTo>
                        <a:pt x="614" y="524"/>
                      </a:lnTo>
                      <a:lnTo>
                        <a:pt x="712" y="608"/>
                      </a:lnTo>
                      <a:lnTo>
                        <a:pt x="749" y="648"/>
                      </a:lnTo>
                      <a:lnTo>
                        <a:pt x="785" y="685"/>
                      </a:lnTo>
                      <a:lnTo>
                        <a:pt x="717" y="725"/>
                      </a:lnTo>
                      <a:lnTo>
                        <a:pt x="679" y="744"/>
                      </a:lnTo>
                      <a:lnTo>
                        <a:pt x="628" y="701"/>
                      </a:lnTo>
                      <a:lnTo>
                        <a:pt x="623" y="749"/>
                      </a:lnTo>
                      <a:lnTo>
                        <a:pt x="509" y="744"/>
                      </a:lnTo>
                      <a:lnTo>
                        <a:pt x="409" y="749"/>
                      </a:lnTo>
                      <a:lnTo>
                        <a:pt x="268" y="742"/>
                      </a:lnTo>
                      <a:lnTo>
                        <a:pt x="92" y="716"/>
                      </a:lnTo>
                      <a:lnTo>
                        <a:pt x="26" y="678"/>
                      </a:lnTo>
                      <a:lnTo>
                        <a:pt x="19" y="648"/>
                      </a:lnTo>
                      <a:lnTo>
                        <a:pt x="71" y="581"/>
                      </a:lnTo>
                      <a:lnTo>
                        <a:pt x="83" y="521"/>
                      </a:lnTo>
                      <a:lnTo>
                        <a:pt x="62" y="441"/>
                      </a:lnTo>
                      <a:lnTo>
                        <a:pt x="8" y="334"/>
                      </a:lnTo>
                      <a:lnTo>
                        <a:pt x="0" y="267"/>
                      </a:lnTo>
                      <a:lnTo>
                        <a:pt x="5" y="220"/>
                      </a:lnTo>
                      <a:lnTo>
                        <a:pt x="26" y="176"/>
                      </a:lnTo>
                      <a:lnTo>
                        <a:pt x="56" y="123"/>
                      </a:lnTo>
                      <a:lnTo>
                        <a:pt x="97" y="69"/>
                      </a:lnTo>
                      <a:lnTo>
                        <a:pt x="129" y="36"/>
                      </a:lnTo>
                      <a:lnTo>
                        <a:pt x="170" y="9"/>
                      </a:lnTo>
                    </a:path>
                  </a:pathLst>
                </a:custGeom>
                <a:solidFill>
                  <a:srgbClr val="3F5F00"/>
                </a:solidFill>
                <a:ln w="12700" cap="rnd" cmpd="sng">
                  <a:solidFill>
                    <a:srgbClr val="000000"/>
                  </a:solidFill>
                  <a:prstDash val="solid"/>
                  <a:round/>
                  <a:headEnd type="none" w="med" len="med"/>
                  <a:tailEnd type="none" w="med" len="med"/>
                </a:ln>
              </p:spPr>
              <p:txBody>
                <a:bodyPr/>
                <a:lstStyle/>
                <a:p>
                  <a:endParaRPr lang="es-MX"/>
                </a:p>
              </p:txBody>
            </p:sp>
            <p:sp>
              <p:nvSpPr>
                <p:cNvPr id="97358" name="Freeform 57"/>
                <p:cNvSpPr>
                  <a:spLocks/>
                </p:cNvSpPr>
                <p:nvPr/>
              </p:nvSpPr>
              <p:spPr bwMode="auto">
                <a:xfrm>
                  <a:off x="3815" y="1989"/>
                  <a:ext cx="157" cy="386"/>
                </a:xfrm>
                <a:custGeom>
                  <a:avLst/>
                  <a:gdLst>
                    <a:gd name="T0" fmla="*/ 156 w 157"/>
                    <a:gd name="T1" fmla="*/ 0 h 386"/>
                    <a:gd name="T2" fmla="*/ 143 w 157"/>
                    <a:gd name="T3" fmla="*/ 52 h 386"/>
                    <a:gd name="T4" fmla="*/ 106 w 157"/>
                    <a:gd name="T5" fmla="*/ 132 h 386"/>
                    <a:gd name="T6" fmla="*/ 51 w 157"/>
                    <a:gd name="T7" fmla="*/ 92 h 386"/>
                    <a:gd name="T8" fmla="*/ 78 w 157"/>
                    <a:gd name="T9" fmla="*/ 151 h 386"/>
                    <a:gd name="T10" fmla="*/ 0 w 157"/>
                    <a:gd name="T11" fmla="*/ 385 h 386"/>
                    <a:gd name="T12" fmla="*/ 0 60000 65536"/>
                    <a:gd name="T13" fmla="*/ 0 60000 65536"/>
                    <a:gd name="T14" fmla="*/ 0 60000 65536"/>
                    <a:gd name="T15" fmla="*/ 0 60000 65536"/>
                    <a:gd name="T16" fmla="*/ 0 60000 65536"/>
                    <a:gd name="T17" fmla="*/ 0 60000 65536"/>
                    <a:gd name="T18" fmla="*/ 0 w 157"/>
                    <a:gd name="T19" fmla="*/ 0 h 386"/>
                    <a:gd name="T20" fmla="*/ 157 w 157"/>
                    <a:gd name="T21" fmla="*/ 386 h 386"/>
                  </a:gdLst>
                  <a:ahLst/>
                  <a:cxnLst>
                    <a:cxn ang="T12">
                      <a:pos x="T0" y="T1"/>
                    </a:cxn>
                    <a:cxn ang="T13">
                      <a:pos x="T2" y="T3"/>
                    </a:cxn>
                    <a:cxn ang="T14">
                      <a:pos x="T4" y="T5"/>
                    </a:cxn>
                    <a:cxn ang="T15">
                      <a:pos x="T6" y="T7"/>
                    </a:cxn>
                    <a:cxn ang="T16">
                      <a:pos x="T8" y="T9"/>
                    </a:cxn>
                    <a:cxn ang="T17">
                      <a:pos x="T10" y="T11"/>
                    </a:cxn>
                  </a:cxnLst>
                  <a:rect l="T18" t="T19" r="T20" b="T21"/>
                  <a:pathLst>
                    <a:path w="157" h="386">
                      <a:moveTo>
                        <a:pt x="156" y="0"/>
                      </a:moveTo>
                      <a:lnTo>
                        <a:pt x="143" y="52"/>
                      </a:lnTo>
                      <a:lnTo>
                        <a:pt x="106" y="132"/>
                      </a:lnTo>
                      <a:lnTo>
                        <a:pt x="51" y="92"/>
                      </a:lnTo>
                      <a:lnTo>
                        <a:pt x="78" y="151"/>
                      </a:lnTo>
                      <a:lnTo>
                        <a:pt x="0" y="385"/>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grpSp>
      </p:grpSp>
      <p:sp>
        <p:nvSpPr>
          <p:cNvPr id="97302" name="Freeform 58"/>
          <p:cNvSpPr>
            <a:spLocks/>
          </p:cNvSpPr>
          <p:nvPr/>
        </p:nvSpPr>
        <p:spPr bwMode="auto">
          <a:xfrm>
            <a:off x="5210175" y="3814763"/>
            <a:ext cx="211138" cy="168275"/>
          </a:xfrm>
          <a:custGeom>
            <a:avLst/>
            <a:gdLst>
              <a:gd name="T0" fmla="*/ 0 w 133"/>
              <a:gd name="T1" fmla="*/ 0 h 106"/>
              <a:gd name="T2" fmla="*/ 92075 w 133"/>
              <a:gd name="T3" fmla="*/ 166688 h 106"/>
              <a:gd name="T4" fmla="*/ 209550 w 133"/>
              <a:gd name="T5" fmla="*/ 161925 h 106"/>
              <a:gd name="T6" fmla="*/ 142875 w 133"/>
              <a:gd name="T7" fmla="*/ 0 h 106"/>
              <a:gd name="T8" fmla="*/ 0 w 133"/>
              <a:gd name="T9" fmla="*/ 0 h 106"/>
              <a:gd name="T10" fmla="*/ 0 60000 65536"/>
              <a:gd name="T11" fmla="*/ 0 60000 65536"/>
              <a:gd name="T12" fmla="*/ 0 60000 65536"/>
              <a:gd name="T13" fmla="*/ 0 60000 65536"/>
              <a:gd name="T14" fmla="*/ 0 60000 65536"/>
              <a:gd name="T15" fmla="*/ 0 w 133"/>
              <a:gd name="T16" fmla="*/ 0 h 106"/>
              <a:gd name="T17" fmla="*/ 133 w 133"/>
              <a:gd name="T18" fmla="*/ 106 h 106"/>
            </a:gdLst>
            <a:ahLst/>
            <a:cxnLst>
              <a:cxn ang="T10">
                <a:pos x="T0" y="T1"/>
              </a:cxn>
              <a:cxn ang="T11">
                <a:pos x="T2" y="T3"/>
              </a:cxn>
              <a:cxn ang="T12">
                <a:pos x="T4" y="T5"/>
              </a:cxn>
              <a:cxn ang="T13">
                <a:pos x="T6" y="T7"/>
              </a:cxn>
              <a:cxn ang="T14">
                <a:pos x="T8" y="T9"/>
              </a:cxn>
            </a:cxnLst>
            <a:rect l="T15" t="T16" r="T17" b="T18"/>
            <a:pathLst>
              <a:path w="133" h="106">
                <a:moveTo>
                  <a:pt x="0" y="0"/>
                </a:moveTo>
                <a:lnTo>
                  <a:pt x="58" y="105"/>
                </a:lnTo>
                <a:lnTo>
                  <a:pt x="132" y="102"/>
                </a:lnTo>
                <a:lnTo>
                  <a:pt x="90" y="0"/>
                </a:lnTo>
                <a:lnTo>
                  <a:pt x="0" y="0"/>
                </a:lnTo>
              </a:path>
            </a:pathLst>
          </a:custGeom>
          <a:solidFill>
            <a:srgbClr val="FFFF9F"/>
          </a:solidFill>
          <a:ln w="12700" cap="rnd" cmpd="sng">
            <a:solidFill>
              <a:srgbClr val="000000"/>
            </a:solidFill>
            <a:prstDash val="solid"/>
            <a:round/>
            <a:headEnd type="none" w="med" len="med"/>
            <a:tailEnd type="none" w="med" len="med"/>
          </a:ln>
        </p:spPr>
        <p:txBody>
          <a:bodyPr/>
          <a:lstStyle/>
          <a:p>
            <a:endParaRPr lang="es-MX"/>
          </a:p>
        </p:txBody>
      </p:sp>
      <p:sp>
        <p:nvSpPr>
          <p:cNvPr id="97303" name="Freeform 59"/>
          <p:cNvSpPr>
            <a:spLocks/>
          </p:cNvSpPr>
          <p:nvPr/>
        </p:nvSpPr>
        <p:spPr bwMode="auto">
          <a:xfrm>
            <a:off x="5280025" y="3394075"/>
            <a:ext cx="1133475" cy="638175"/>
          </a:xfrm>
          <a:custGeom>
            <a:avLst/>
            <a:gdLst>
              <a:gd name="T0" fmla="*/ 7938 w 714"/>
              <a:gd name="T1" fmla="*/ 417513 h 402"/>
              <a:gd name="T2" fmla="*/ 22225 w 714"/>
              <a:gd name="T3" fmla="*/ 476250 h 402"/>
              <a:gd name="T4" fmla="*/ 50800 w 714"/>
              <a:gd name="T5" fmla="*/ 541338 h 402"/>
              <a:gd name="T6" fmla="*/ 69850 w 714"/>
              <a:gd name="T7" fmla="*/ 592138 h 402"/>
              <a:gd name="T8" fmla="*/ 258763 w 714"/>
              <a:gd name="T9" fmla="*/ 596900 h 402"/>
              <a:gd name="T10" fmla="*/ 411163 w 714"/>
              <a:gd name="T11" fmla="*/ 604838 h 402"/>
              <a:gd name="T12" fmla="*/ 571500 w 714"/>
              <a:gd name="T13" fmla="*/ 625475 h 402"/>
              <a:gd name="T14" fmla="*/ 660400 w 714"/>
              <a:gd name="T15" fmla="*/ 636588 h 402"/>
              <a:gd name="T16" fmla="*/ 792163 w 714"/>
              <a:gd name="T17" fmla="*/ 550863 h 402"/>
              <a:gd name="T18" fmla="*/ 958850 w 714"/>
              <a:gd name="T19" fmla="*/ 382588 h 402"/>
              <a:gd name="T20" fmla="*/ 1063625 w 714"/>
              <a:gd name="T21" fmla="*/ 254000 h 402"/>
              <a:gd name="T22" fmla="*/ 1117600 w 714"/>
              <a:gd name="T23" fmla="*/ 160338 h 402"/>
              <a:gd name="T24" fmla="*/ 1131888 w 714"/>
              <a:gd name="T25" fmla="*/ 73025 h 402"/>
              <a:gd name="T26" fmla="*/ 1093788 w 714"/>
              <a:gd name="T27" fmla="*/ 26988 h 402"/>
              <a:gd name="T28" fmla="*/ 1016000 w 714"/>
              <a:gd name="T29" fmla="*/ 0 h 402"/>
              <a:gd name="T30" fmla="*/ 927100 w 714"/>
              <a:gd name="T31" fmla="*/ 15875 h 402"/>
              <a:gd name="T32" fmla="*/ 842963 w 714"/>
              <a:gd name="T33" fmla="*/ 73025 h 402"/>
              <a:gd name="T34" fmla="*/ 762000 w 714"/>
              <a:gd name="T35" fmla="*/ 153988 h 402"/>
              <a:gd name="T36" fmla="*/ 682625 w 714"/>
              <a:gd name="T37" fmla="*/ 223838 h 402"/>
              <a:gd name="T38" fmla="*/ 609600 w 714"/>
              <a:gd name="T39" fmla="*/ 301625 h 402"/>
              <a:gd name="T40" fmla="*/ 577850 w 714"/>
              <a:gd name="T41" fmla="*/ 349250 h 402"/>
              <a:gd name="T42" fmla="*/ 585788 w 714"/>
              <a:gd name="T43" fmla="*/ 376238 h 402"/>
              <a:gd name="T44" fmla="*/ 566738 w 714"/>
              <a:gd name="T45" fmla="*/ 392113 h 402"/>
              <a:gd name="T46" fmla="*/ 546100 w 714"/>
              <a:gd name="T47" fmla="*/ 403225 h 402"/>
              <a:gd name="T48" fmla="*/ 473075 w 714"/>
              <a:gd name="T49" fmla="*/ 406400 h 402"/>
              <a:gd name="T50" fmla="*/ 236538 w 714"/>
              <a:gd name="T51" fmla="*/ 385763 h 402"/>
              <a:gd name="T52" fmla="*/ 0 w 714"/>
              <a:gd name="T53" fmla="*/ 369888 h 402"/>
              <a:gd name="T54" fmla="*/ 7938 w 714"/>
              <a:gd name="T55" fmla="*/ 417513 h 40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14"/>
              <a:gd name="T85" fmla="*/ 0 h 402"/>
              <a:gd name="T86" fmla="*/ 714 w 714"/>
              <a:gd name="T87" fmla="*/ 402 h 40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14" h="402">
                <a:moveTo>
                  <a:pt x="5" y="263"/>
                </a:moveTo>
                <a:lnTo>
                  <a:pt x="14" y="300"/>
                </a:lnTo>
                <a:lnTo>
                  <a:pt x="32" y="341"/>
                </a:lnTo>
                <a:lnTo>
                  <a:pt x="44" y="373"/>
                </a:lnTo>
                <a:lnTo>
                  <a:pt x="163" y="376"/>
                </a:lnTo>
                <a:lnTo>
                  <a:pt x="259" y="381"/>
                </a:lnTo>
                <a:lnTo>
                  <a:pt x="360" y="394"/>
                </a:lnTo>
                <a:lnTo>
                  <a:pt x="416" y="401"/>
                </a:lnTo>
                <a:lnTo>
                  <a:pt x="499" y="347"/>
                </a:lnTo>
                <a:lnTo>
                  <a:pt x="604" y="241"/>
                </a:lnTo>
                <a:lnTo>
                  <a:pt x="670" y="160"/>
                </a:lnTo>
                <a:lnTo>
                  <a:pt x="704" y="101"/>
                </a:lnTo>
                <a:lnTo>
                  <a:pt x="713" y="46"/>
                </a:lnTo>
                <a:lnTo>
                  <a:pt x="689" y="17"/>
                </a:lnTo>
                <a:lnTo>
                  <a:pt x="640" y="0"/>
                </a:lnTo>
                <a:lnTo>
                  <a:pt x="584" y="10"/>
                </a:lnTo>
                <a:lnTo>
                  <a:pt x="531" y="46"/>
                </a:lnTo>
                <a:lnTo>
                  <a:pt x="480" y="97"/>
                </a:lnTo>
                <a:lnTo>
                  <a:pt x="430" y="141"/>
                </a:lnTo>
                <a:lnTo>
                  <a:pt x="384" y="190"/>
                </a:lnTo>
                <a:lnTo>
                  <a:pt x="364" y="220"/>
                </a:lnTo>
                <a:lnTo>
                  <a:pt x="369" y="237"/>
                </a:lnTo>
                <a:lnTo>
                  <a:pt x="357" y="247"/>
                </a:lnTo>
                <a:lnTo>
                  <a:pt x="344" y="254"/>
                </a:lnTo>
                <a:lnTo>
                  <a:pt x="298" y="256"/>
                </a:lnTo>
                <a:lnTo>
                  <a:pt x="149" y="243"/>
                </a:lnTo>
                <a:lnTo>
                  <a:pt x="0" y="233"/>
                </a:lnTo>
                <a:lnTo>
                  <a:pt x="5" y="263"/>
                </a:lnTo>
              </a:path>
            </a:pathLst>
          </a:custGeom>
          <a:solidFill>
            <a:srgbClr val="3F5F00"/>
          </a:solidFill>
          <a:ln w="12700" cap="rnd" cmpd="sng">
            <a:solidFill>
              <a:srgbClr val="000000"/>
            </a:solidFill>
            <a:prstDash val="solid"/>
            <a:round/>
            <a:headEnd type="none" w="med" len="med"/>
            <a:tailEnd type="none" w="med" len="med"/>
          </a:ln>
        </p:spPr>
        <p:txBody>
          <a:bodyPr/>
          <a:lstStyle/>
          <a:p>
            <a:endParaRPr lang="es-MX"/>
          </a:p>
        </p:txBody>
      </p:sp>
      <p:grpSp>
        <p:nvGrpSpPr>
          <p:cNvPr id="97304" name="Group 60"/>
          <p:cNvGrpSpPr>
            <a:grpSpLocks/>
          </p:cNvGrpSpPr>
          <p:nvPr/>
        </p:nvGrpSpPr>
        <p:grpSpPr bwMode="auto">
          <a:xfrm>
            <a:off x="5126038" y="2917825"/>
            <a:ext cx="522287" cy="425450"/>
            <a:chOff x="3229" y="1838"/>
            <a:chExt cx="329" cy="268"/>
          </a:xfrm>
        </p:grpSpPr>
        <p:sp>
          <p:nvSpPr>
            <p:cNvPr id="97349" name="Freeform 61"/>
            <p:cNvSpPr>
              <a:spLocks/>
            </p:cNvSpPr>
            <p:nvPr/>
          </p:nvSpPr>
          <p:spPr bwMode="auto">
            <a:xfrm>
              <a:off x="3229" y="1838"/>
              <a:ext cx="329" cy="268"/>
            </a:xfrm>
            <a:custGeom>
              <a:avLst/>
              <a:gdLst>
                <a:gd name="T0" fmla="*/ 148 w 329"/>
                <a:gd name="T1" fmla="*/ 252 h 268"/>
                <a:gd name="T2" fmla="*/ 141 w 329"/>
                <a:gd name="T3" fmla="*/ 239 h 268"/>
                <a:gd name="T4" fmla="*/ 113 w 329"/>
                <a:gd name="T5" fmla="*/ 231 h 268"/>
                <a:gd name="T6" fmla="*/ 81 w 329"/>
                <a:gd name="T7" fmla="*/ 220 h 268"/>
                <a:gd name="T8" fmla="*/ 37 w 329"/>
                <a:gd name="T9" fmla="*/ 153 h 268"/>
                <a:gd name="T10" fmla="*/ 0 w 329"/>
                <a:gd name="T11" fmla="*/ 90 h 268"/>
                <a:gd name="T12" fmla="*/ 0 w 329"/>
                <a:gd name="T13" fmla="*/ 59 h 268"/>
                <a:gd name="T14" fmla="*/ 63 w 329"/>
                <a:gd name="T15" fmla="*/ 8 h 268"/>
                <a:gd name="T16" fmla="*/ 113 w 329"/>
                <a:gd name="T17" fmla="*/ 6 h 268"/>
                <a:gd name="T18" fmla="*/ 125 w 329"/>
                <a:gd name="T19" fmla="*/ 13 h 268"/>
                <a:gd name="T20" fmla="*/ 170 w 329"/>
                <a:gd name="T21" fmla="*/ 0 h 268"/>
                <a:gd name="T22" fmla="*/ 187 w 329"/>
                <a:gd name="T23" fmla="*/ 1 h 268"/>
                <a:gd name="T24" fmla="*/ 202 w 329"/>
                <a:gd name="T25" fmla="*/ 9 h 268"/>
                <a:gd name="T26" fmla="*/ 205 w 329"/>
                <a:gd name="T27" fmla="*/ 21 h 268"/>
                <a:gd name="T28" fmla="*/ 196 w 329"/>
                <a:gd name="T29" fmla="*/ 33 h 268"/>
                <a:gd name="T30" fmla="*/ 118 w 329"/>
                <a:gd name="T31" fmla="*/ 63 h 268"/>
                <a:gd name="T32" fmla="*/ 101 w 329"/>
                <a:gd name="T33" fmla="*/ 107 h 268"/>
                <a:gd name="T34" fmla="*/ 129 w 329"/>
                <a:gd name="T35" fmla="*/ 74 h 268"/>
                <a:gd name="T36" fmla="*/ 203 w 329"/>
                <a:gd name="T37" fmla="*/ 56 h 268"/>
                <a:gd name="T38" fmla="*/ 214 w 329"/>
                <a:gd name="T39" fmla="*/ 56 h 268"/>
                <a:gd name="T40" fmla="*/ 225 w 329"/>
                <a:gd name="T41" fmla="*/ 65 h 268"/>
                <a:gd name="T42" fmla="*/ 232 w 329"/>
                <a:gd name="T43" fmla="*/ 82 h 268"/>
                <a:gd name="T44" fmla="*/ 223 w 329"/>
                <a:gd name="T45" fmla="*/ 93 h 268"/>
                <a:gd name="T46" fmla="*/ 163 w 329"/>
                <a:gd name="T47" fmla="*/ 112 h 268"/>
                <a:gd name="T48" fmla="*/ 161 w 329"/>
                <a:gd name="T49" fmla="*/ 130 h 268"/>
                <a:gd name="T50" fmla="*/ 200 w 329"/>
                <a:gd name="T51" fmla="*/ 168 h 268"/>
                <a:gd name="T52" fmla="*/ 218 w 329"/>
                <a:gd name="T53" fmla="*/ 166 h 268"/>
                <a:gd name="T54" fmla="*/ 235 w 329"/>
                <a:gd name="T55" fmla="*/ 163 h 268"/>
                <a:gd name="T56" fmla="*/ 258 w 329"/>
                <a:gd name="T57" fmla="*/ 153 h 268"/>
                <a:gd name="T58" fmla="*/ 269 w 329"/>
                <a:gd name="T59" fmla="*/ 140 h 268"/>
                <a:gd name="T60" fmla="*/ 288 w 329"/>
                <a:gd name="T61" fmla="*/ 132 h 268"/>
                <a:gd name="T62" fmla="*/ 306 w 329"/>
                <a:gd name="T63" fmla="*/ 134 h 268"/>
                <a:gd name="T64" fmla="*/ 320 w 329"/>
                <a:gd name="T65" fmla="*/ 139 h 268"/>
                <a:gd name="T66" fmla="*/ 326 w 329"/>
                <a:gd name="T67" fmla="*/ 153 h 268"/>
                <a:gd name="T68" fmla="*/ 328 w 329"/>
                <a:gd name="T69" fmla="*/ 163 h 268"/>
                <a:gd name="T70" fmla="*/ 320 w 329"/>
                <a:gd name="T71" fmla="*/ 173 h 268"/>
                <a:gd name="T72" fmla="*/ 292 w 329"/>
                <a:gd name="T73" fmla="*/ 182 h 268"/>
                <a:gd name="T74" fmla="*/ 258 w 329"/>
                <a:gd name="T75" fmla="*/ 191 h 268"/>
                <a:gd name="T76" fmla="*/ 244 w 329"/>
                <a:gd name="T77" fmla="*/ 200 h 268"/>
                <a:gd name="T78" fmla="*/ 267 w 329"/>
                <a:gd name="T79" fmla="*/ 237 h 268"/>
                <a:gd name="T80" fmla="*/ 161 w 329"/>
                <a:gd name="T81" fmla="*/ 267 h 268"/>
                <a:gd name="T82" fmla="*/ 148 w 329"/>
                <a:gd name="T83" fmla="*/ 252 h 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268"/>
                <a:gd name="T128" fmla="*/ 329 w 329"/>
                <a:gd name="T129" fmla="*/ 268 h 2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268">
                  <a:moveTo>
                    <a:pt x="148" y="252"/>
                  </a:moveTo>
                  <a:lnTo>
                    <a:pt x="141" y="239"/>
                  </a:lnTo>
                  <a:lnTo>
                    <a:pt x="113" y="231"/>
                  </a:lnTo>
                  <a:lnTo>
                    <a:pt x="81" y="220"/>
                  </a:lnTo>
                  <a:lnTo>
                    <a:pt x="37" y="153"/>
                  </a:lnTo>
                  <a:lnTo>
                    <a:pt x="0" y="90"/>
                  </a:lnTo>
                  <a:lnTo>
                    <a:pt x="0" y="59"/>
                  </a:lnTo>
                  <a:lnTo>
                    <a:pt x="63" y="8"/>
                  </a:lnTo>
                  <a:lnTo>
                    <a:pt x="113" y="6"/>
                  </a:lnTo>
                  <a:lnTo>
                    <a:pt x="125" y="13"/>
                  </a:lnTo>
                  <a:lnTo>
                    <a:pt x="170" y="0"/>
                  </a:lnTo>
                  <a:lnTo>
                    <a:pt x="187" y="1"/>
                  </a:lnTo>
                  <a:lnTo>
                    <a:pt x="202" y="9"/>
                  </a:lnTo>
                  <a:lnTo>
                    <a:pt x="205" y="21"/>
                  </a:lnTo>
                  <a:lnTo>
                    <a:pt x="196" y="33"/>
                  </a:lnTo>
                  <a:lnTo>
                    <a:pt x="118" y="63"/>
                  </a:lnTo>
                  <a:lnTo>
                    <a:pt x="101" y="107"/>
                  </a:lnTo>
                  <a:lnTo>
                    <a:pt x="129" y="74"/>
                  </a:lnTo>
                  <a:lnTo>
                    <a:pt x="203" y="56"/>
                  </a:lnTo>
                  <a:lnTo>
                    <a:pt x="214" y="56"/>
                  </a:lnTo>
                  <a:lnTo>
                    <a:pt x="225" y="65"/>
                  </a:lnTo>
                  <a:lnTo>
                    <a:pt x="232" y="82"/>
                  </a:lnTo>
                  <a:lnTo>
                    <a:pt x="223" y="93"/>
                  </a:lnTo>
                  <a:lnTo>
                    <a:pt x="163" y="112"/>
                  </a:lnTo>
                  <a:lnTo>
                    <a:pt x="161" y="130"/>
                  </a:lnTo>
                  <a:lnTo>
                    <a:pt x="200" y="168"/>
                  </a:lnTo>
                  <a:lnTo>
                    <a:pt x="218" y="166"/>
                  </a:lnTo>
                  <a:lnTo>
                    <a:pt x="235" y="163"/>
                  </a:lnTo>
                  <a:lnTo>
                    <a:pt x="258" y="153"/>
                  </a:lnTo>
                  <a:lnTo>
                    <a:pt x="269" y="140"/>
                  </a:lnTo>
                  <a:lnTo>
                    <a:pt x="288" y="132"/>
                  </a:lnTo>
                  <a:lnTo>
                    <a:pt x="306" y="134"/>
                  </a:lnTo>
                  <a:lnTo>
                    <a:pt x="320" y="139"/>
                  </a:lnTo>
                  <a:lnTo>
                    <a:pt x="326" y="153"/>
                  </a:lnTo>
                  <a:lnTo>
                    <a:pt x="328" y="163"/>
                  </a:lnTo>
                  <a:lnTo>
                    <a:pt x="320" y="173"/>
                  </a:lnTo>
                  <a:lnTo>
                    <a:pt x="292" y="182"/>
                  </a:lnTo>
                  <a:lnTo>
                    <a:pt x="258" y="191"/>
                  </a:lnTo>
                  <a:lnTo>
                    <a:pt x="244" y="200"/>
                  </a:lnTo>
                  <a:lnTo>
                    <a:pt x="267" y="237"/>
                  </a:lnTo>
                  <a:lnTo>
                    <a:pt x="161" y="267"/>
                  </a:lnTo>
                  <a:lnTo>
                    <a:pt x="148" y="252"/>
                  </a:lnTo>
                </a:path>
              </a:pathLst>
            </a:custGeom>
            <a:solidFill>
              <a:srgbClr val="FFBFBF"/>
            </a:solidFill>
            <a:ln w="12700" cap="rnd" cmpd="sng">
              <a:solidFill>
                <a:srgbClr val="000000"/>
              </a:solidFill>
              <a:prstDash val="solid"/>
              <a:round/>
              <a:headEnd type="none" w="med" len="med"/>
              <a:tailEnd type="none" w="med" len="med"/>
            </a:ln>
          </p:spPr>
          <p:txBody>
            <a:bodyPr/>
            <a:lstStyle/>
            <a:p>
              <a:endParaRPr lang="es-MX"/>
            </a:p>
          </p:txBody>
        </p:sp>
        <p:sp>
          <p:nvSpPr>
            <p:cNvPr id="97350" name="Freeform 62"/>
            <p:cNvSpPr>
              <a:spLocks/>
            </p:cNvSpPr>
            <p:nvPr/>
          </p:nvSpPr>
          <p:spPr bwMode="auto">
            <a:xfrm>
              <a:off x="3512" y="1988"/>
              <a:ext cx="28" cy="24"/>
            </a:xfrm>
            <a:custGeom>
              <a:avLst/>
              <a:gdLst>
                <a:gd name="T0" fmla="*/ 0 w 28"/>
                <a:gd name="T1" fmla="*/ 0 h 24"/>
                <a:gd name="T2" fmla="*/ 3 w 28"/>
                <a:gd name="T3" fmla="*/ 12 h 24"/>
                <a:gd name="T4" fmla="*/ 13 w 28"/>
                <a:gd name="T5" fmla="*/ 17 h 24"/>
                <a:gd name="T6" fmla="*/ 27 w 28"/>
                <a:gd name="T7" fmla="*/ 23 h 24"/>
                <a:gd name="T8" fmla="*/ 0 60000 65536"/>
                <a:gd name="T9" fmla="*/ 0 60000 65536"/>
                <a:gd name="T10" fmla="*/ 0 60000 65536"/>
                <a:gd name="T11" fmla="*/ 0 60000 65536"/>
                <a:gd name="T12" fmla="*/ 0 w 28"/>
                <a:gd name="T13" fmla="*/ 0 h 24"/>
                <a:gd name="T14" fmla="*/ 28 w 28"/>
                <a:gd name="T15" fmla="*/ 24 h 24"/>
              </a:gdLst>
              <a:ahLst/>
              <a:cxnLst>
                <a:cxn ang="T8">
                  <a:pos x="T0" y="T1"/>
                </a:cxn>
                <a:cxn ang="T9">
                  <a:pos x="T2" y="T3"/>
                </a:cxn>
                <a:cxn ang="T10">
                  <a:pos x="T4" y="T5"/>
                </a:cxn>
                <a:cxn ang="T11">
                  <a:pos x="T6" y="T7"/>
                </a:cxn>
              </a:cxnLst>
              <a:rect l="T12" t="T13" r="T14" b="T15"/>
              <a:pathLst>
                <a:path w="28" h="24">
                  <a:moveTo>
                    <a:pt x="0" y="0"/>
                  </a:moveTo>
                  <a:lnTo>
                    <a:pt x="3" y="12"/>
                  </a:lnTo>
                  <a:lnTo>
                    <a:pt x="13" y="17"/>
                  </a:lnTo>
                  <a:lnTo>
                    <a:pt x="27" y="23"/>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97351" name="Freeform 63"/>
            <p:cNvSpPr>
              <a:spLocks/>
            </p:cNvSpPr>
            <p:nvPr/>
          </p:nvSpPr>
          <p:spPr bwMode="auto">
            <a:xfrm>
              <a:off x="3280" y="1854"/>
              <a:ext cx="73" cy="69"/>
            </a:xfrm>
            <a:custGeom>
              <a:avLst/>
              <a:gdLst>
                <a:gd name="T0" fmla="*/ 72 w 73"/>
                <a:gd name="T1" fmla="*/ 0 h 69"/>
                <a:gd name="T2" fmla="*/ 29 w 73"/>
                <a:gd name="T3" fmla="*/ 13 h 69"/>
                <a:gd name="T4" fmla="*/ 15 w 73"/>
                <a:gd name="T5" fmla="*/ 25 h 69"/>
                <a:gd name="T6" fmla="*/ 8 w 73"/>
                <a:gd name="T7" fmla="*/ 43 h 69"/>
                <a:gd name="T8" fmla="*/ 0 w 73"/>
                <a:gd name="T9" fmla="*/ 63 h 69"/>
                <a:gd name="T10" fmla="*/ 0 w 73"/>
                <a:gd name="T11" fmla="*/ 68 h 69"/>
                <a:gd name="T12" fmla="*/ 0 60000 65536"/>
                <a:gd name="T13" fmla="*/ 0 60000 65536"/>
                <a:gd name="T14" fmla="*/ 0 60000 65536"/>
                <a:gd name="T15" fmla="*/ 0 60000 65536"/>
                <a:gd name="T16" fmla="*/ 0 60000 65536"/>
                <a:gd name="T17" fmla="*/ 0 60000 65536"/>
                <a:gd name="T18" fmla="*/ 0 w 73"/>
                <a:gd name="T19" fmla="*/ 0 h 69"/>
                <a:gd name="T20" fmla="*/ 73 w 73"/>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73" h="69">
                  <a:moveTo>
                    <a:pt x="72" y="0"/>
                  </a:moveTo>
                  <a:lnTo>
                    <a:pt x="29" y="13"/>
                  </a:lnTo>
                  <a:lnTo>
                    <a:pt x="15" y="25"/>
                  </a:lnTo>
                  <a:lnTo>
                    <a:pt x="8" y="43"/>
                  </a:lnTo>
                  <a:lnTo>
                    <a:pt x="0" y="63"/>
                  </a:lnTo>
                  <a:lnTo>
                    <a:pt x="0" y="68"/>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sp>
        <p:nvSpPr>
          <p:cNvPr id="97305" name="Freeform 64"/>
          <p:cNvSpPr>
            <a:spLocks/>
          </p:cNvSpPr>
          <p:nvPr/>
        </p:nvSpPr>
        <p:spPr bwMode="auto">
          <a:xfrm>
            <a:off x="5337175" y="3241675"/>
            <a:ext cx="307975" cy="160338"/>
          </a:xfrm>
          <a:custGeom>
            <a:avLst/>
            <a:gdLst>
              <a:gd name="T0" fmla="*/ 44450 w 194"/>
              <a:gd name="T1" fmla="*/ 158750 h 101"/>
              <a:gd name="T2" fmla="*/ 0 w 194"/>
              <a:gd name="T3" fmla="*/ 79375 h 101"/>
              <a:gd name="T4" fmla="*/ 257175 w 194"/>
              <a:gd name="T5" fmla="*/ 0 h 101"/>
              <a:gd name="T6" fmla="*/ 306388 w 194"/>
              <a:gd name="T7" fmla="*/ 68263 h 101"/>
              <a:gd name="T8" fmla="*/ 44450 w 194"/>
              <a:gd name="T9" fmla="*/ 158750 h 101"/>
              <a:gd name="T10" fmla="*/ 0 60000 65536"/>
              <a:gd name="T11" fmla="*/ 0 60000 65536"/>
              <a:gd name="T12" fmla="*/ 0 60000 65536"/>
              <a:gd name="T13" fmla="*/ 0 60000 65536"/>
              <a:gd name="T14" fmla="*/ 0 60000 65536"/>
              <a:gd name="T15" fmla="*/ 0 w 194"/>
              <a:gd name="T16" fmla="*/ 0 h 101"/>
              <a:gd name="T17" fmla="*/ 194 w 194"/>
              <a:gd name="T18" fmla="*/ 101 h 101"/>
            </a:gdLst>
            <a:ahLst/>
            <a:cxnLst>
              <a:cxn ang="T10">
                <a:pos x="T0" y="T1"/>
              </a:cxn>
              <a:cxn ang="T11">
                <a:pos x="T2" y="T3"/>
              </a:cxn>
              <a:cxn ang="T12">
                <a:pos x="T4" y="T5"/>
              </a:cxn>
              <a:cxn ang="T13">
                <a:pos x="T6" y="T7"/>
              </a:cxn>
              <a:cxn ang="T14">
                <a:pos x="T8" y="T9"/>
              </a:cxn>
            </a:cxnLst>
            <a:rect l="T15" t="T16" r="T17" b="T18"/>
            <a:pathLst>
              <a:path w="194" h="101">
                <a:moveTo>
                  <a:pt x="28" y="100"/>
                </a:moveTo>
                <a:lnTo>
                  <a:pt x="0" y="50"/>
                </a:lnTo>
                <a:lnTo>
                  <a:pt x="162" y="0"/>
                </a:lnTo>
                <a:lnTo>
                  <a:pt x="193" y="43"/>
                </a:lnTo>
                <a:lnTo>
                  <a:pt x="28" y="100"/>
                </a:lnTo>
              </a:path>
            </a:pathLst>
          </a:custGeom>
          <a:solidFill>
            <a:srgbClr val="FFFFBF"/>
          </a:solidFill>
          <a:ln w="12700" cap="rnd" cmpd="sng">
            <a:solidFill>
              <a:srgbClr val="000000"/>
            </a:solidFill>
            <a:prstDash val="solid"/>
            <a:round/>
            <a:headEnd type="none" w="med" len="med"/>
            <a:tailEnd type="none" w="med" len="med"/>
          </a:ln>
        </p:spPr>
        <p:txBody>
          <a:bodyPr/>
          <a:lstStyle/>
          <a:p>
            <a:endParaRPr lang="es-MX"/>
          </a:p>
        </p:txBody>
      </p:sp>
      <p:grpSp>
        <p:nvGrpSpPr>
          <p:cNvPr id="97306" name="Group 65"/>
          <p:cNvGrpSpPr>
            <a:grpSpLocks/>
          </p:cNvGrpSpPr>
          <p:nvPr/>
        </p:nvGrpSpPr>
        <p:grpSpPr bwMode="auto">
          <a:xfrm>
            <a:off x="1746250" y="2051050"/>
            <a:ext cx="2163763" cy="2290763"/>
            <a:chOff x="1100" y="1292"/>
            <a:chExt cx="1363" cy="1443"/>
          </a:xfrm>
        </p:grpSpPr>
        <p:grpSp>
          <p:nvGrpSpPr>
            <p:cNvPr id="97329" name="Group 66"/>
            <p:cNvGrpSpPr>
              <a:grpSpLocks/>
            </p:cNvGrpSpPr>
            <p:nvPr/>
          </p:nvGrpSpPr>
          <p:grpSpPr bwMode="auto">
            <a:xfrm>
              <a:off x="1698" y="1384"/>
              <a:ext cx="765" cy="718"/>
              <a:chOff x="1698" y="1384"/>
              <a:chExt cx="765" cy="718"/>
            </a:xfrm>
          </p:grpSpPr>
          <p:sp>
            <p:nvSpPr>
              <p:cNvPr id="97335" name="Freeform 67"/>
              <p:cNvSpPr>
                <a:spLocks/>
              </p:cNvSpPr>
              <p:nvPr/>
            </p:nvSpPr>
            <p:spPr bwMode="auto">
              <a:xfrm>
                <a:off x="1770" y="1905"/>
                <a:ext cx="167" cy="197"/>
              </a:xfrm>
              <a:custGeom>
                <a:avLst/>
                <a:gdLst>
                  <a:gd name="T0" fmla="*/ 64 w 167"/>
                  <a:gd name="T1" fmla="*/ 0 h 197"/>
                  <a:gd name="T2" fmla="*/ 55 w 167"/>
                  <a:gd name="T3" fmla="*/ 68 h 197"/>
                  <a:gd name="T4" fmla="*/ 26 w 167"/>
                  <a:gd name="T5" fmla="*/ 132 h 197"/>
                  <a:gd name="T6" fmla="*/ 0 w 167"/>
                  <a:gd name="T7" fmla="*/ 164 h 197"/>
                  <a:gd name="T8" fmla="*/ 83 w 167"/>
                  <a:gd name="T9" fmla="*/ 196 h 197"/>
                  <a:gd name="T10" fmla="*/ 130 w 167"/>
                  <a:gd name="T11" fmla="*/ 122 h 197"/>
                  <a:gd name="T12" fmla="*/ 146 w 167"/>
                  <a:gd name="T13" fmla="*/ 73 h 197"/>
                  <a:gd name="T14" fmla="*/ 166 w 167"/>
                  <a:gd name="T15" fmla="*/ 9 h 197"/>
                  <a:gd name="T16" fmla="*/ 64 w 167"/>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
                  <a:gd name="T28" fmla="*/ 0 h 197"/>
                  <a:gd name="T29" fmla="*/ 167 w 167"/>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 h="197">
                    <a:moveTo>
                      <a:pt x="64" y="0"/>
                    </a:moveTo>
                    <a:lnTo>
                      <a:pt x="55" y="68"/>
                    </a:lnTo>
                    <a:lnTo>
                      <a:pt x="26" y="132"/>
                    </a:lnTo>
                    <a:lnTo>
                      <a:pt x="0" y="164"/>
                    </a:lnTo>
                    <a:lnTo>
                      <a:pt x="83" y="196"/>
                    </a:lnTo>
                    <a:lnTo>
                      <a:pt x="130" y="122"/>
                    </a:lnTo>
                    <a:lnTo>
                      <a:pt x="146" y="73"/>
                    </a:lnTo>
                    <a:lnTo>
                      <a:pt x="166" y="9"/>
                    </a:lnTo>
                    <a:lnTo>
                      <a:pt x="64" y="0"/>
                    </a:lnTo>
                  </a:path>
                </a:pathLst>
              </a:custGeom>
              <a:solidFill>
                <a:srgbClr val="FF9F9F"/>
              </a:solidFill>
              <a:ln w="12700" cap="rnd" cmpd="sng">
                <a:solidFill>
                  <a:srgbClr val="000000"/>
                </a:solidFill>
                <a:prstDash val="solid"/>
                <a:round/>
                <a:headEnd type="none" w="med" len="med"/>
                <a:tailEnd type="none" w="med" len="med"/>
              </a:ln>
            </p:spPr>
            <p:txBody>
              <a:bodyPr/>
              <a:lstStyle/>
              <a:p>
                <a:endParaRPr lang="es-MX"/>
              </a:p>
            </p:txBody>
          </p:sp>
          <p:grpSp>
            <p:nvGrpSpPr>
              <p:cNvPr id="97336" name="Group 68"/>
              <p:cNvGrpSpPr>
                <a:grpSpLocks/>
              </p:cNvGrpSpPr>
              <p:nvPr/>
            </p:nvGrpSpPr>
            <p:grpSpPr bwMode="auto">
              <a:xfrm>
                <a:off x="1698" y="1384"/>
                <a:ext cx="765" cy="678"/>
                <a:chOff x="1698" y="1384"/>
                <a:chExt cx="765" cy="678"/>
              </a:xfrm>
            </p:grpSpPr>
            <p:grpSp>
              <p:nvGrpSpPr>
                <p:cNvPr id="97337" name="Group 69"/>
                <p:cNvGrpSpPr>
                  <a:grpSpLocks/>
                </p:cNvGrpSpPr>
                <p:nvPr/>
              </p:nvGrpSpPr>
              <p:grpSpPr bwMode="auto">
                <a:xfrm>
                  <a:off x="2041" y="1828"/>
                  <a:ext cx="100" cy="96"/>
                  <a:chOff x="2041" y="1828"/>
                  <a:chExt cx="100" cy="96"/>
                </a:xfrm>
              </p:grpSpPr>
              <p:sp>
                <p:nvSpPr>
                  <p:cNvPr id="97347" name="Freeform 70"/>
                  <p:cNvSpPr>
                    <a:spLocks/>
                  </p:cNvSpPr>
                  <p:nvPr/>
                </p:nvSpPr>
                <p:spPr bwMode="auto">
                  <a:xfrm>
                    <a:off x="2041" y="1828"/>
                    <a:ext cx="100" cy="45"/>
                  </a:xfrm>
                  <a:custGeom>
                    <a:avLst/>
                    <a:gdLst>
                      <a:gd name="T0" fmla="*/ 99 w 100"/>
                      <a:gd name="T1" fmla="*/ 5 h 45"/>
                      <a:gd name="T2" fmla="*/ 95 w 100"/>
                      <a:gd name="T3" fmla="*/ 44 h 45"/>
                      <a:gd name="T4" fmla="*/ 0 w 100"/>
                      <a:gd name="T5" fmla="*/ 33 h 45"/>
                      <a:gd name="T6" fmla="*/ 17 w 100"/>
                      <a:gd name="T7" fmla="*/ 0 h 45"/>
                      <a:gd name="T8" fmla="*/ 99 w 100"/>
                      <a:gd name="T9" fmla="*/ 5 h 45"/>
                      <a:gd name="T10" fmla="*/ 0 60000 65536"/>
                      <a:gd name="T11" fmla="*/ 0 60000 65536"/>
                      <a:gd name="T12" fmla="*/ 0 60000 65536"/>
                      <a:gd name="T13" fmla="*/ 0 60000 65536"/>
                      <a:gd name="T14" fmla="*/ 0 60000 65536"/>
                      <a:gd name="T15" fmla="*/ 0 w 100"/>
                      <a:gd name="T16" fmla="*/ 0 h 45"/>
                      <a:gd name="T17" fmla="*/ 100 w 100"/>
                      <a:gd name="T18" fmla="*/ 45 h 45"/>
                    </a:gdLst>
                    <a:ahLst/>
                    <a:cxnLst>
                      <a:cxn ang="T10">
                        <a:pos x="T0" y="T1"/>
                      </a:cxn>
                      <a:cxn ang="T11">
                        <a:pos x="T2" y="T3"/>
                      </a:cxn>
                      <a:cxn ang="T12">
                        <a:pos x="T4" y="T5"/>
                      </a:cxn>
                      <a:cxn ang="T13">
                        <a:pos x="T6" y="T7"/>
                      </a:cxn>
                      <a:cxn ang="T14">
                        <a:pos x="T8" y="T9"/>
                      </a:cxn>
                    </a:cxnLst>
                    <a:rect l="T15" t="T16" r="T17" b="T18"/>
                    <a:pathLst>
                      <a:path w="100" h="45">
                        <a:moveTo>
                          <a:pt x="99" y="5"/>
                        </a:moveTo>
                        <a:lnTo>
                          <a:pt x="95" y="44"/>
                        </a:lnTo>
                        <a:lnTo>
                          <a:pt x="0" y="33"/>
                        </a:lnTo>
                        <a:lnTo>
                          <a:pt x="17" y="0"/>
                        </a:lnTo>
                        <a:lnTo>
                          <a:pt x="99" y="5"/>
                        </a:lnTo>
                      </a:path>
                    </a:pathLst>
                  </a:custGeom>
                  <a:solidFill>
                    <a:srgbClr val="FFFFFF"/>
                  </a:solidFill>
                  <a:ln w="12700" cap="rnd" cmpd="sng">
                    <a:solidFill>
                      <a:srgbClr val="000000"/>
                    </a:solidFill>
                    <a:prstDash val="solid"/>
                    <a:round/>
                    <a:headEnd type="none" w="med" len="med"/>
                    <a:tailEnd type="none" w="med" len="med"/>
                  </a:ln>
                </p:spPr>
                <p:txBody>
                  <a:bodyPr/>
                  <a:lstStyle/>
                  <a:p>
                    <a:endParaRPr lang="es-MX"/>
                  </a:p>
                </p:txBody>
              </p:sp>
              <p:sp>
                <p:nvSpPr>
                  <p:cNvPr id="97348" name="Freeform 71"/>
                  <p:cNvSpPr>
                    <a:spLocks/>
                  </p:cNvSpPr>
                  <p:nvPr/>
                </p:nvSpPr>
                <p:spPr bwMode="auto">
                  <a:xfrm>
                    <a:off x="2041" y="1868"/>
                    <a:ext cx="72" cy="56"/>
                  </a:xfrm>
                  <a:custGeom>
                    <a:avLst/>
                    <a:gdLst>
                      <a:gd name="T0" fmla="*/ 71 w 72"/>
                      <a:gd name="T1" fmla="*/ 2 h 56"/>
                      <a:gd name="T2" fmla="*/ 65 w 72"/>
                      <a:gd name="T3" fmla="*/ 18 h 56"/>
                      <a:gd name="T4" fmla="*/ 65 w 72"/>
                      <a:gd name="T5" fmla="*/ 26 h 56"/>
                      <a:gd name="T6" fmla="*/ 65 w 72"/>
                      <a:gd name="T7" fmla="*/ 36 h 56"/>
                      <a:gd name="T8" fmla="*/ 71 w 72"/>
                      <a:gd name="T9" fmla="*/ 55 h 56"/>
                      <a:gd name="T10" fmla="*/ 3 w 72"/>
                      <a:gd name="T11" fmla="*/ 30 h 56"/>
                      <a:gd name="T12" fmla="*/ 0 w 72"/>
                      <a:gd name="T13" fmla="*/ 0 h 56"/>
                      <a:gd name="T14" fmla="*/ 71 w 72"/>
                      <a:gd name="T15" fmla="*/ 2 h 56"/>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56"/>
                      <a:gd name="T26" fmla="*/ 72 w 72"/>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56">
                        <a:moveTo>
                          <a:pt x="71" y="2"/>
                        </a:moveTo>
                        <a:lnTo>
                          <a:pt x="65" y="18"/>
                        </a:lnTo>
                        <a:lnTo>
                          <a:pt x="65" y="26"/>
                        </a:lnTo>
                        <a:lnTo>
                          <a:pt x="65" y="36"/>
                        </a:lnTo>
                        <a:lnTo>
                          <a:pt x="71" y="55"/>
                        </a:lnTo>
                        <a:lnTo>
                          <a:pt x="3" y="30"/>
                        </a:lnTo>
                        <a:lnTo>
                          <a:pt x="0" y="0"/>
                        </a:lnTo>
                        <a:lnTo>
                          <a:pt x="71" y="2"/>
                        </a:lnTo>
                      </a:path>
                    </a:pathLst>
                  </a:custGeom>
                  <a:solidFill>
                    <a:srgbClr val="3F1F00"/>
                  </a:solidFill>
                  <a:ln w="12700" cap="rnd" cmpd="sng">
                    <a:solidFill>
                      <a:srgbClr val="000000"/>
                    </a:solidFill>
                    <a:prstDash val="solid"/>
                    <a:round/>
                    <a:headEnd type="none" w="med" len="med"/>
                    <a:tailEnd type="none" w="med" len="med"/>
                  </a:ln>
                </p:spPr>
                <p:txBody>
                  <a:bodyPr/>
                  <a:lstStyle/>
                  <a:p>
                    <a:endParaRPr lang="es-MX"/>
                  </a:p>
                </p:txBody>
              </p:sp>
            </p:grpSp>
            <p:grpSp>
              <p:nvGrpSpPr>
                <p:cNvPr id="97338" name="Group 72"/>
                <p:cNvGrpSpPr>
                  <a:grpSpLocks/>
                </p:cNvGrpSpPr>
                <p:nvPr/>
              </p:nvGrpSpPr>
              <p:grpSpPr bwMode="auto">
                <a:xfrm>
                  <a:off x="1698" y="1384"/>
                  <a:ext cx="765" cy="678"/>
                  <a:chOff x="1698" y="1384"/>
                  <a:chExt cx="765" cy="678"/>
                </a:xfrm>
              </p:grpSpPr>
              <p:sp>
                <p:nvSpPr>
                  <p:cNvPr id="97344" name="Freeform 73"/>
                  <p:cNvSpPr>
                    <a:spLocks/>
                  </p:cNvSpPr>
                  <p:nvPr/>
                </p:nvSpPr>
                <p:spPr bwMode="auto">
                  <a:xfrm>
                    <a:off x="1698" y="1384"/>
                    <a:ext cx="765" cy="678"/>
                  </a:xfrm>
                  <a:custGeom>
                    <a:avLst/>
                    <a:gdLst>
                      <a:gd name="T0" fmla="*/ 521 w 765"/>
                      <a:gd name="T1" fmla="*/ 55 h 678"/>
                      <a:gd name="T2" fmla="*/ 578 w 765"/>
                      <a:gd name="T3" fmla="*/ 91 h 678"/>
                      <a:gd name="T4" fmla="*/ 630 w 765"/>
                      <a:gd name="T5" fmla="*/ 148 h 678"/>
                      <a:gd name="T6" fmla="*/ 635 w 765"/>
                      <a:gd name="T7" fmla="*/ 209 h 678"/>
                      <a:gd name="T8" fmla="*/ 632 w 765"/>
                      <a:gd name="T9" fmla="*/ 244 h 678"/>
                      <a:gd name="T10" fmla="*/ 680 w 765"/>
                      <a:gd name="T11" fmla="*/ 294 h 678"/>
                      <a:gd name="T12" fmla="*/ 728 w 765"/>
                      <a:gd name="T13" fmla="*/ 352 h 678"/>
                      <a:gd name="T14" fmla="*/ 758 w 765"/>
                      <a:gd name="T15" fmla="*/ 399 h 678"/>
                      <a:gd name="T16" fmla="*/ 755 w 765"/>
                      <a:gd name="T17" fmla="*/ 448 h 678"/>
                      <a:gd name="T18" fmla="*/ 737 w 765"/>
                      <a:gd name="T19" fmla="*/ 473 h 678"/>
                      <a:gd name="T20" fmla="*/ 692 w 765"/>
                      <a:gd name="T21" fmla="*/ 481 h 678"/>
                      <a:gd name="T22" fmla="*/ 617 w 765"/>
                      <a:gd name="T23" fmla="*/ 451 h 678"/>
                      <a:gd name="T24" fmla="*/ 578 w 765"/>
                      <a:gd name="T25" fmla="*/ 403 h 678"/>
                      <a:gd name="T26" fmla="*/ 548 w 765"/>
                      <a:gd name="T27" fmla="*/ 482 h 678"/>
                      <a:gd name="T28" fmla="*/ 486 w 765"/>
                      <a:gd name="T29" fmla="*/ 451 h 678"/>
                      <a:gd name="T30" fmla="*/ 395 w 765"/>
                      <a:gd name="T31" fmla="*/ 452 h 678"/>
                      <a:gd name="T32" fmla="*/ 350 w 765"/>
                      <a:gd name="T33" fmla="*/ 481 h 678"/>
                      <a:gd name="T34" fmla="*/ 359 w 765"/>
                      <a:gd name="T35" fmla="*/ 507 h 678"/>
                      <a:gd name="T36" fmla="*/ 441 w 765"/>
                      <a:gd name="T37" fmla="*/ 530 h 678"/>
                      <a:gd name="T38" fmla="*/ 518 w 765"/>
                      <a:gd name="T39" fmla="*/ 538 h 678"/>
                      <a:gd name="T40" fmla="*/ 512 w 765"/>
                      <a:gd name="T41" fmla="*/ 599 h 678"/>
                      <a:gd name="T42" fmla="*/ 496 w 765"/>
                      <a:gd name="T43" fmla="*/ 656 h 678"/>
                      <a:gd name="T44" fmla="*/ 468 w 765"/>
                      <a:gd name="T45" fmla="*/ 677 h 678"/>
                      <a:gd name="T46" fmla="*/ 407 w 765"/>
                      <a:gd name="T47" fmla="*/ 660 h 678"/>
                      <a:gd name="T48" fmla="*/ 238 w 765"/>
                      <a:gd name="T49" fmla="*/ 579 h 678"/>
                      <a:gd name="T50" fmla="*/ 158 w 765"/>
                      <a:gd name="T51" fmla="*/ 530 h 678"/>
                      <a:gd name="T52" fmla="*/ 149 w 765"/>
                      <a:gd name="T53" fmla="*/ 507 h 678"/>
                      <a:gd name="T54" fmla="*/ 97 w 765"/>
                      <a:gd name="T55" fmla="*/ 508 h 678"/>
                      <a:gd name="T56" fmla="*/ 60 w 765"/>
                      <a:gd name="T57" fmla="*/ 486 h 678"/>
                      <a:gd name="T58" fmla="*/ 53 w 765"/>
                      <a:gd name="T59" fmla="*/ 426 h 678"/>
                      <a:gd name="T60" fmla="*/ 26 w 765"/>
                      <a:gd name="T61" fmla="*/ 364 h 678"/>
                      <a:gd name="T62" fmla="*/ 0 w 765"/>
                      <a:gd name="T63" fmla="*/ 251 h 678"/>
                      <a:gd name="T64" fmla="*/ 37 w 765"/>
                      <a:gd name="T65" fmla="*/ 119 h 678"/>
                      <a:gd name="T66" fmla="*/ 94 w 765"/>
                      <a:gd name="T67" fmla="*/ 58 h 678"/>
                      <a:gd name="T68" fmla="*/ 186 w 765"/>
                      <a:gd name="T69" fmla="*/ 13 h 678"/>
                      <a:gd name="T70" fmla="*/ 290 w 765"/>
                      <a:gd name="T71" fmla="*/ 0 h 678"/>
                      <a:gd name="T72" fmla="*/ 377 w 765"/>
                      <a:gd name="T73" fmla="*/ 8 h 678"/>
                      <a:gd name="T74" fmla="*/ 463 w 765"/>
                      <a:gd name="T75" fmla="*/ 31 h 6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65"/>
                      <a:gd name="T115" fmla="*/ 0 h 678"/>
                      <a:gd name="T116" fmla="*/ 765 w 765"/>
                      <a:gd name="T117" fmla="*/ 678 h 67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65" h="678">
                        <a:moveTo>
                          <a:pt x="463" y="31"/>
                        </a:moveTo>
                        <a:lnTo>
                          <a:pt x="521" y="55"/>
                        </a:lnTo>
                        <a:lnTo>
                          <a:pt x="553" y="74"/>
                        </a:lnTo>
                        <a:lnTo>
                          <a:pt x="578" y="91"/>
                        </a:lnTo>
                        <a:lnTo>
                          <a:pt x="610" y="120"/>
                        </a:lnTo>
                        <a:lnTo>
                          <a:pt x="630" y="148"/>
                        </a:lnTo>
                        <a:lnTo>
                          <a:pt x="637" y="172"/>
                        </a:lnTo>
                        <a:lnTo>
                          <a:pt x="635" y="209"/>
                        </a:lnTo>
                        <a:lnTo>
                          <a:pt x="626" y="228"/>
                        </a:lnTo>
                        <a:lnTo>
                          <a:pt x="632" y="244"/>
                        </a:lnTo>
                        <a:lnTo>
                          <a:pt x="648" y="266"/>
                        </a:lnTo>
                        <a:lnTo>
                          <a:pt x="680" y="294"/>
                        </a:lnTo>
                        <a:lnTo>
                          <a:pt x="705" y="322"/>
                        </a:lnTo>
                        <a:lnTo>
                          <a:pt x="728" y="352"/>
                        </a:lnTo>
                        <a:lnTo>
                          <a:pt x="749" y="380"/>
                        </a:lnTo>
                        <a:lnTo>
                          <a:pt x="758" y="399"/>
                        </a:lnTo>
                        <a:lnTo>
                          <a:pt x="764" y="421"/>
                        </a:lnTo>
                        <a:lnTo>
                          <a:pt x="755" y="448"/>
                        </a:lnTo>
                        <a:lnTo>
                          <a:pt x="746" y="462"/>
                        </a:lnTo>
                        <a:lnTo>
                          <a:pt x="737" y="473"/>
                        </a:lnTo>
                        <a:lnTo>
                          <a:pt x="719" y="482"/>
                        </a:lnTo>
                        <a:lnTo>
                          <a:pt x="692" y="481"/>
                        </a:lnTo>
                        <a:lnTo>
                          <a:pt x="658" y="469"/>
                        </a:lnTo>
                        <a:lnTo>
                          <a:pt x="617" y="451"/>
                        </a:lnTo>
                        <a:lnTo>
                          <a:pt x="575" y="432"/>
                        </a:lnTo>
                        <a:lnTo>
                          <a:pt x="578" y="403"/>
                        </a:lnTo>
                        <a:lnTo>
                          <a:pt x="569" y="475"/>
                        </a:lnTo>
                        <a:lnTo>
                          <a:pt x="548" y="482"/>
                        </a:lnTo>
                        <a:lnTo>
                          <a:pt x="527" y="466"/>
                        </a:lnTo>
                        <a:lnTo>
                          <a:pt x="486" y="451"/>
                        </a:lnTo>
                        <a:lnTo>
                          <a:pt x="447" y="445"/>
                        </a:lnTo>
                        <a:lnTo>
                          <a:pt x="395" y="452"/>
                        </a:lnTo>
                        <a:lnTo>
                          <a:pt x="363" y="462"/>
                        </a:lnTo>
                        <a:lnTo>
                          <a:pt x="350" y="481"/>
                        </a:lnTo>
                        <a:lnTo>
                          <a:pt x="350" y="496"/>
                        </a:lnTo>
                        <a:lnTo>
                          <a:pt x="359" y="507"/>
                        </a:lnTo>
                        <a:lnTo>
                          <a:pt x="400" y="522"/>
                        </a:lnTo>
                        <a:lnTo>
                          <a:pt x="441" y="530"/>
                        </a:lnTo>
                        <a:lnTo>
                          <a:pt x="482" y="538"/>
                        </a:lnTo>
                        <a:lnTo>
                          <a:pt x="518" y="538"/>
                        </a:lnTo>
                        <a:lnTo>
                          <a:pt x="521" y="532"/>
                        </a:lnTo>
                        <a:lnTo>
                          <a:pt x="512" y="599"/>
                        </a:lnTo>
                        <a:lnTo>
                          <a:pt x="502" y="636"/>
                        </a:lnTo>
                        <a:lnTo>
                          <a:pt x="496" y="656"/>
                        </a:lnTo>
                        <a:lnTo>
                          <a:pt x="489" y="666"/>
                        </a:lnTo>
                        <a:lnTo>
                          <a:pt x="468" y="677"/>
                        </a:lnTo>
                        <a:lnTo>
                          <a:pt x="443" y="674"/>
                        </a:lnTo>
                        <a:lnTo>
                          <a:pt x="407" y="660"/>
                        </a:lnTo>
                        <a:lnTo>
                          <a:pt x="322" y="619"/>
                        </a:lnTo>
                        <a:lnTo>
                          <a:pt x="238" y="579"/>
                        </a:lnTo>
                        <a:lnTo>
                          <a:pt x="174" y="545"/>
                        </a:lnTo>
                        <a:lnTo>
                          <a:pt x="158" y="530"/>
                        </a:lnTo>
                        <a:lnTo>
                          <a:pt x="151" y="515"/>
                        </a:lnTo>
                        <a:lnTo>
                          <a:pt x="149" y="507"/>
                        </a:lnTo>
                        <a:lnTo>
                          <a:pt x="122" y="508"/>
                        </a:lnTo>
                        <a:lnTo>
                          <a:pt x="97" y="508"/>
                        </a:lnTo>
                        <a:lnTo>
                          <a:pt x="78" y="505"/>
                        </a:lnTo>
                        <a:lnTo>
                          <a:pt x="60" y="486"/>
                        </a:lnTo>
                        <a:lnTo>
                          <a:pt x="49" y="462"/>
                        </a:lnTo>
                        <a:lnTo>
                          <a:pt x="53" y="426"/>
                        </a:lnTo>
                        <a:lnTo>
                          <a:pt x="48" y="399"/>
                        </a:lnTo>
                        <a:lnTo>
                          <a:pt x="26" y="364"/>
                        </a:lnTo>
                        <a:lnTo>
                          <a:pt x="5" y="324"/>
                        </a:lnTo>
                        <a:lnTo>
                          <a:pt x="0" y="251"/>
                        </a:lnTo>
                        <a:lnTo>
                          <a:pt x="8" y="182"/>
                        </a:lnTo>
                        <a:lnTo>
                          <a:pt x="37" y="119"/>
                        </a:lnTo>
                        <a:lnTo>
                          <a:pt x="62" y="85"/>
                        </a:lnTo>
                        <a:lnTo>
                          <a:pt x="94" y="58"/>
                        </a:lnTo>
                        <a:lnTo>
                          <a:pt x="131" y="31"/>
                        </a:lnTo>
                        <a:lnTo>
                          <a:pt x="186" y="13"/>
                        </a:lnTo>
                        <a:lnTo>
                          <a:pt x="233" y="4"/>
                        </a:lnTo>
                        <a:lnTo>
                          <a:pt x="290" y="0"/>
                        </a:lnTo>
                        <a:lnTo>
                          <a:pt x="340" y="4"/>
                        </a:lnTo>
                        <a:lnTo>
                          <a:pt x="377" y="8"/>
                        </a:lnTo>
                        <a:lnTo>
                          <a:pt x="416" y="17"/>
                        </a:lnTo>
                        <a:lnTo>
                          <a:pt x="463" y="31"/>
                        </a:lnTo>
                      </a:path>
                    </a:pathLst>
                  </a:custGeom>
                  <a:solidFill>
                    <a:srgbClr val="FF9F9F"/>
                  </a:solidFill>
                  <a:ln w="12700" cap="rnd" cmpd="sng">
                    <a:solidFill>
                      <a:srgbClr val="000000"/>
                    </a:solidFill>
                    <a:prstDash val="solid"/>
                    <a:round/>
                    <a:headEnd type="none" w="med" len="med"/>
                    <a:tailEnd type="none" w="med" len="med"/>
                  </a:ln>
                </p:spPr>
                <p:txBody>
                  <a:bodyPr/>
                  <a:lstStyle/>
                  <a:p>
                    <a:endParaRPr lang="es-MX"/>
                  </a:p>
                </p:txBody>
              </p:sp>
              <p:sp>
                <p:nvSpPr>
                  <p:cNvPr id="97345" name="Freeform 74"/>
                  <p:cNvSpPr>
                    <a:spLocks/>
                  </p:cNvSpPr>
                  <p:nvPr/>
                </p:nvSpPr>
                <p:spPr bwMode="auto">
                  <a:xfrm>
                    <a:off x="2044" y="1506"/>
                    <a:ext cx="181" cy="91"/>
                  </a:xfrm>
                  <a:custGeom>
                    <a:avLst/>
                    <a:gdLst>
                      <a:gd name="T0" fmla="*/ 5 w 181"/>
                      <a:gd name="T1" fmla="*/ 57 h 91"/>
                      <a:gd name="T2" fmla="*/ 44 w 181"/>
                      <a:gd name="T3" fmla="*/ 32 h 91"/>
                      <a:gd name="T4" fmla="*/ 89 w 181"/>
                      <a:gd name="T5" fmla="*/ 13 h 91"/>
                      <a:gd name="T6" fmla="*/ 131 w 181"/>
                      <a:gd name="T7" fmla="*/ 2 h 91"/>
                      <a:gd name="T8" fmla="*/ 151 w 181"/>
                      <a:gd name="T9" fmla="*/ 0 h 91"/>
                      <a:gd name="T10" fmla="*/ 167 w 181"/>
                      <a:gd name="T11" fmla="*/ 0 h 91"/>
                      <a:gd name="T12" fmla="*/ 176 w 181"/>
                      <a:gd name="T13" fmla="*/ 6 h 91"/>
                      <a:gd name="T14" fmla="*/ 180 w 181"/>
                      <a:gd name="T15" fmla="*/ 16 h 91"/>
                      <a:gd name="T16" fmla="*/ 176 w 181"/>
                      <a:gd name="T17" fmla="*/ 25 h 91"/>
                      <a:gd name="T18" fmla="*/ 162 w 181"/>
                      <a:gd name="T19" fmla="*/ 30 h 91"/>
                      <a:gd name="T20" fmla="*/ 137 w 181"/>
                      <a:gd name="T21" fmla="*/ 36 h 91"/>
                      <a:gd name="T22" fmla="*/ 98 w 181"/>
                      <a:gd name="T23" fmla="*/ 49 h 91"/>
                      <a:gd name="T24" fmla="*/ 67 w 181"/>
                      <a:gd name="T25" fmla="*/ 62 h 91"/>
                      <a:gd name="T26" fmla="*/ 44 w 181"/>
                      <a:gd name="T27" fmla="*/ 75 h 91"/>
                      <a:gd name="T28" fmla="*/ 26 w 181"/>
                      <a:gd name="T29" fmla="*/ 87 h 91"/>
                      <a:gd name="T30" fmla="*/ 8 w 181"/>
                      <a:gd name="T31" fmla="*/ 90 h 91"/>
                      <a:gd name="T32" fmla="*/ 0 w 181"/>
                      <a:gd name="T33" fmla="*/ 75 h 91"/>
                      <a:gd name="T34" fmla="*/ 5 w 181"/>
                      <a:gd name="T35" fmla="*/ 57 h 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1"/>
                      <a:gd name="T55" fmla="*/ 0 h 91"/>
                      <a:gd name="T56" fmla="*/ 181 w 181"/>
                      <a:gd name="T57" fmla="*/ 91 h 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1" h="91">
                        <a:moveTo>
                          <a:pt x="5" y="57"/>
                        </a:moveTo>
                        <a:lnTo>
                          <a:pt x="44" y="32"/>
                        </a:lnTo>
                        <a:lnTo>
                          <a:pt x="89" y="13"/>
                        </a:lnTo>
                        <a:lnTo>
                          <a:pt x="131" y="2"/>
                        </a:lnTo>
                        <a:lnTo>
                          <a:pt x="151" y="0"/>
                        </a:lnTo>
                        <a:lnTo>
                          <a:pt x="167" y="0"/>
                        </a:lnTo>
                        <a:lnTo>
                          <a:pt x="176" y="6"/>
                        </a:lnTo>
                        <a:lnTo>
                          <a:pt x="180" y="16"/>
                        </a:lnTo>
                        <a:lnTo>
                          <a:pt x="176" y="25"/>
                        </a:lnTo>
                        <a:lnTo>
                          <a:pt x="162" y="30"/>
                        </a:lnTo>
                        <a:lnTo>
                          <a:pt x="137" y="36"/>
                        </a:lnTo>
                        <a:lnTo>
                          <a:pt x="98" y="49"/>
                        </a:lnTo>
                        <a:lnTo>
                          <a:pt x="67" y="62"/>
                        </a:lnTo>
                        <a:lnTo>
                          <a:pt x="44" y="75"/>
                        </a:lnTo>
                        <a:lnTo>
                          <a:pt x="26" y="87"/>
                        </a:lnTo>
                        <a:lnTo>
                          <a:pt x="8" y="90"/>
                        </a:lnTo>
                        <a:lnTo>
                          <a:pt x="0" y="75"/>
                        </a:lnTo>
                        <a:lnTo>
                          <a:pt x="5" y="57"/>
                        </a:lnTo>
                      </a:path>
                    </a:pathLst>
                  </a:custGeom>
                  <a:solidFill>
                    <a:srgbClr val="3F1F00"/>
                  </a:solidFill>
                  <a:ln w="12700" cap="rnd" cmpd="sng">
                    <a:solidFill>
                      <a:srgbClr val="000000"/>
                    </a:solidFill>
                    <a:prstDash val="solid"/>
                    <a:round/>
                    <a:headEnd type="none" w="med" len="med"/>
                    <a:tailEnd type="none" w="med" len="med"/>
                  </a:ln>
                </p:spPr>
                <p:txBody>
                  <a:bodyPr/>
                  <a:lstStyle/>
                  <a:p>
                    <a:endParaRPr lang="es-MX"/>
                  </a:p>
                </p:txBody>
              </p:sp>
              <p:sp>
                <p:nvSpPr>
                  <p:cNvPr id="97346" name="Freeform 75"/>
                  <p:cNvSpPr>
                    <a:spLocks/>
                  </p:cNvSpPr>
                  <p:nvPr/>
                </p:nvSpPr>
                <p:spPr bwMode="auto">
                  <a:xfrm>
                    <a:off x="1811" y="1699"/>
                    <a:ext cx="211" cy="182"/>
                  </a:xfrm>
                  <a:custGeom>
                    <a:avLst/>
                    <a:gdLst>
                      <a:gd name="T0" fmla="*/ 188 w 211"/>
                      <a:gd name="T1" fmla="*/ 0 h 182"/>
                      <a:gd name="T2" fmla="*/ 199 w 211"/>
                      <a:gd name="T3" fmla="*/ 35 h 182"/>
                      <a:gd name="T4" fmla="*/ 208 w 211"/>
                      <a:gd name="T5" fmla="*/ 63 h 182"/>
                      <a:gd name="T6" fmla="*/ 210 w 211"/>
                      <a:gd name="T7" fmla="*/ 99 h 182"/>
                      <a:gd name="T8" fmla="*/ 199 w 211"/>
                      <a:gd name="T9" fmla="*/ 130 h 182"/>
                      <a:gd name="T10" fmla="*/ 160 w 211"/>
                      <a:gd name="T11" fmla="*/ 110 h 182"/>
                      <a:gd name="T12" fmla="*/ 158 w 211"/>
                      <a:gd name="T13" fmla="*/ 160 h 182"/>
                      <a:gd name="T14" fmla="*/ 115 w 211"/>
                      <a:gd name="T15" fmla="*/ 141 h 182"/>
                      <a:gd name="T16" fmla="*/ 103 w 211"/>
                      <a:gd name="T17" fmla="*/ 181 h 182"/>
                      <a:gd name="T18" fmla="*/ 67 w 211"/>
                      <a:gd name="T19" fmla="*/ 174 h 182"/>
                      <a:gd name="T20" fmla="*/ 46 w 211"/>
                      <a:gd name="T21" fmla="*/ 157 h 182"/>
                      <a:gd name="T22" fmla="*/ 24 w 211"/>
                      <a:gd name="T23" fmla="*/ 133 h 182"/>
                      <a:gd name="T24" fmla="*/ 0 w 211"/>
                      <a:gd name="T25" fmla="*/ 97 h 182"/>
                      <a:gd name="T26" fmla="*/ 188 w 211"/>
                      <a:gd name="T27" fmla="*/ 0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1"/>
                      <a:gd name="T43" fmla="*/ 0 h 182"/>
                      <a:gd name="T44" fmla="*/ 211 w 211"/>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1" h="182">
                        <a:moveTo>
                          <a:pt x="188" y="0"/>
                        </a:moveTo>
                        <a:lnTo>
                          <a:pt x="199" y="35"/>
                        </a:lnTo>
                        <a:lnTo>
                          <a:pt x="208" y="63"/>
                        </a:lnTo>
                        <a:lnTo>
                          <a:pt x="210" y="99"/>
                        </a:lnTo>
                        <a:lnTo>
                          <a:pt x="199" y="130"/>
                        </a:lnTo>
                        <a:lnTo>
                          <a:pt x="160" y="110"/>
                        </a:lnTo>
                        <a:lnTo>
                          <a:pt x="158" y="160"/>
                        </a:lnTo>
                        <a:lnTo>
                          <a:pt x="115" y="141"/>
                        </a:lnTo>
                        <a:lnTo>
                          <a:pt x="103" y="181"/>
                        </a:lnTo>
                        <a:lnTo>
                          <a:pt x="67" y="174"/>
                        </a:lnTo>
                        <a:lnTo>
                          <a:pt x="46" y="157"/>
                        </a:lnTo>
                        <a:lnTo>
                          <a:pt x="24" y="133"/>
                        </a:lnTo>
                        <a:lnTo>
                          <a:pt x="0" y="97"/>
                        </a:lnTo>
                        <a:lnTo>
                          <a:pt x="188" y="0"/>
                        </a:lnTo>
                      </a:path>
                    </a:pathLst>
                  </a:custGeom>
                  <a:solidFill>
                    <a:srgbClr val="3F1F00"/>
                  </a:solidFill>
                  <a:ln w="12700" cap="rnd" cmpd="sng">
                    <a:solidFill>
                      <a:srgbClr val="000000"/>
                    </a:solidFill>
                    <a:prstDash val="solid"/>
                    <a:round/>
                    <a:headEnd type="none" w="med" len="med"/>
                    <a:tailEnd type="none" w="med" len="med"/>
                  </a:ln>
                </p:spPr>
                <p:txBody>
                  <a:bodyPr/>
                  <a:lstStyle/>
                  <a:p>
                    <a:endParaRPr lang="es-MX"/>
                  </a:p>
                </p:txBody>
              </p:sp>
            </p:grpSp>
            <p:sp>
              <p:nvSpPr>
                <p:cNvPr id="97339" name="Arc 76"/>
                <p:cNvSpPr>
                  <a:spLocks/>
                </p:cNvSpPr>
                <p:nvPr/>
              </p:nvSpPr>
              <p:spPr bwMode="auto">
                <a:xfrm>
                  <a:off x="1717" y="1817"/>
                  <a:ext cx="144" cy="1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3157" y="20251"/>
                      </a:moveTo>
                      <a:cubicBezTo>
                        <a:pt x="43185" y="20700"/>
                        <a:pt x="43200" y="21150"/>
                        <a:pt x="43200" y="21600"/>
                      </a:cubicBezTo>
                      <a:cubicBezTo>
                        <a:pt x="43200" y="33529"/>
                        <a:pt x="33529" y="43200"/>
                        <a:pt x="21600" y="43200"/>
                      </a:cubicBezTo>
                      <a:cubicBezTo>
                        <a:pt x="9670" y="43200"/>
                        <a:pt x="0" y="33529"/>
                        <a:pt x="0" y="21600"/>
                      </a:cubicBezTo>
                      <a:cubicBezTo>
                        <a:pt x="0" y="9670"/>
                        <a:pt x="9670" y="0"/>
                        <a:pt x="21600" y="0"/>
                      </a:cubicBezTo>
                      <a:cubicBezTo>
                        <a:pt x="21700" y="-1"/>
                        <a:pt x="21800" y="0"/>
                        <a:pt x="21899" y="2"/>
                      </a:cubicBezTo>
                    </a:path>
                    <a:path w="43200" h="43200" stroke="0" extrusionOk="0">
                      <a:moveTo>
                        <a:pt x="43157" y="20251"/>
                      </a:moveTo>
                      <a:cubicBezTo>
                        <a:pt x="43185" y="20700"/>
                        <a:pt x="43200" y="21150"/>
                        <a:pt x="43200" y="21600"/>
                      </a:cubicBezTo>
                      <a:cubicBezTo>
                        <a:pt x="43200" y="33529"/>
                        <a:pt x="33529" y="43200"/>
                        <a:pt x="21600" y="43200"/>
                      </a:cubicBezTo>
                      <a:cubicBezTo>
                        <a:pt x="9670" y="43200"/>
                        <a:pt x="0" y="33529"/>
                        <a:pt x="0" y="21600"/>
                      </a:cubicBezTo>
                      <a:cubicBezTo>
                        <a:pt x="0" y="9670"/>
                        <a:pt x="9670" y="0"/>
                        <a:pt x="21600" y="0"/>
                      </a:cubicBezTo>
                      <a:cubicBezTo>
                        <a:pt x="21700" y="-1"/>
                        <a:pt x="21800" y="0"/>
                        <a:pt x="21899" y="2"/>
                      </a:cubicBezTo>
                      <a:lnTo>
                        <a:pt x="21600" y="21600"/>
                      </a:lnTo>
                      <a:lnTo>
                        <a:pt x="43157" y="20251"/>
                      </a:lnTo>
                      <a:close/>
                    </a:path>
                  </a:pathLst>
                </a:custGeom>
                <a:noFill/>
                <a:ln w="50800" cap="rnd">
                  <a:solidFill>
                    <a:srgbClr val="FF9F1F"/>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grpSp>
              <p:nvGrpSpPr>
                <p:cNvPr id="97340" name="Group 77"/>
                <p:cNvGrpSpPr>
                  <a:grpSpLocks/>
                </p:cNvGrpSpPr>
                <p:nvPr/>
              </p:nvGrpSpPr>
              <p:grpSpPr bwMode="auto">
                <a:xfrm>
                  <a:off x="2099" y="1565"/>
                  <a:ext cx="183" cy="160"/>
                  <a:chOff x="2099" y="1565"/>
                  <a:chExt cx="183" cy="160"/>
                </a:xfrm>
              </p:grpSpPr>
              <p:sp>
                <p:nvSpPr>
                  <p:cNvPr id="97341" name="Freeform 78"/>
                  <p:cNvSpPr>
                    <a:spLocks/>
                  </p:cNvSpPr>
                  <p:nvPr/>
                </p:nvSpPr>
                <p:spPr bwMode="auto">
                  <a:xfrm>
                    <a:off x="2121" y="1578"/>
                    <a:ext cx="161" cy="147"/>
                  </a:xfrm>
                  <a:custGeom>
                    <a:avLst/>
                    <a:gdLst>
                      <a:gd name="T0" fmla="*/ 142 w 161"/>
                      <a:gd name="T1" fmla="*/ 20 h 147"/>
                      <a:gd name="T2" fmla="*/ 158 w 161"/>
                      <a:gd name="T3" fmla="*/ 40 h 147"/>
                      <a:gd name="T4" fmla="*/ 160 w 161"/>
                      <a:gd name="T5" fmla="*/ 56 h 147"/>
                      <a:gd name="T6" fmla="*/ 160 w 161"/>
                      <a:gd name="T7" fmla="*/ 73 h 147"/>
                      <a:gd name="T8" fmla="*/ 158 w 161"/>
                      <a:gd name="T9" fmla="*/ 87 h 147"/>
                      <a:gd name="T10" fmla="*/ 152 w 161"/>
                      <a:gd name="T11" fmla="*/ 100 h 147"/>
                      <a:gd name="T12" fmla="*/ 142 w 161"/>
                      <a:gd name="T13" fmla="*/ 116 h 147"/>
                      <a:gd name="T14" fmla="*/ 129 w 161"/>
                      <a:gd name="T15" fmla="*/ 129 h 147"/>
                      <a:gd name="T16" fmla="*/ 113 w 161"/>
                      <a:gd name="T17" fmla="*/ 140 h 147"/>
                      <a:gd name="T18" fmla="*/ 96 w 161"/>
                      <a:gd name="T19" fmla="*/ 146 h 147"/>
                      <a:gd name="T20" fmla="*/ 72 w 161"/>
                      <a:gd name="T21" fmla="*/ 146 h 147"/>
                      <a:gd name="T22" fmla="*/ 55 w 161"/>
                      <a:gd name="T23" fmla="*/ 141 h 147"/>
                      <a:gd name="T24" fmla="*/ 39 w 161"/>
                      <a:gd name="T25" fmla="*/ 136 h 147"/>
                      <a:gd name="T26" fmla="*/ 28 w 161"/>
                      <a:gd name="T27" fmla="*/ 127 h 147"/>
                      <a:gd name="T28" fmla="*/ 16 w 161"/>
                      <a:gd name="T29" fmla="*/ 114 h 147"/>
                      <a:gd name="T30" fmla="*/ 3 w 161"/>
                      <a:gd name="T31" fmla="*/ 100 h 147"/>
                      <a:gd name="T32" fmla="*/ 0 w 161"/>
                      <a:gd name="T33" fmla="*/ 81 h 147"/>
                      <a:gd name="T34" fmla="*/ 0 w 161"/>
                      <a:gd name="T35" fmla="*/ 63 h 147"/>
                      <a:gd name="T36" fmla="*/ 5 w 161"/>
                      <a:gd name="T37" fmla="*/ 47 h 147"/>
                      <a:gd name="T38" fmla="*/ 8 w 161"/>
                      <a:gd name="T39" fmla="*/ 33 h 147"/>
                      <a:gd name="T40" fmla="*/ 19 w 161"/>
                      <a:gd name="T41" fmla="*/ 22 h 147"/>
                      <a:gd name="T42" fmla="*/ 35 w 161"/>
                      <a:gd name="T43" fmla="*/ 10 h 147"/>
                      <a:gd name="T44" fmla="*/ 60 w 161"/>
                      <a:gd name="T45" fmla="*/ 1 h 147"/>
                      <a:gd name="T46" fmla="*/ 85 w 161"/>
                      <a:gd name="T47" fmla="*/ 0 h 147"/>
                      <a:gd name="T48" fmla="*/ 110 w 161"/>
                      <a:gd name="T49" fmla="*/ 2 h 147"/>
                      <a:gd name="T50" fmla="*/ 126 w 161"/>
                      <a:gd name="T51" fmla="*/ 9 h 147"/>
                      <a:gd name="T52" fmla="*/ 142 w 161"/>
                      <a:gd name="T53" fmla="*/ 20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1"/>
                      <a:gd name="T82" fmla="*/ 0 h 147"/>
                      <a:gd name="T83" fmla="*/ 161 w 161"/>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1" h="147">
                        <a:moveTo>
                          <a:pt x="142" y="20"/>
                        </a:moveTo>
                        <a:lnTo>
                          <a:pt x="158" y="40"/>
                        </a:lnTo>
                        <a:lnTo>
                          <a:pt x="160" y="56"/>
                        </a:lnTo>
                        <a:lnTo>
                          <a:pt x="160" y="73"/>
                        </a:lnTo>
                        <a:lnTo>
                          <a:pt x="158" y="87"/>
                        </a:lnTo>
                        <a:lnTo>
                          <a:pt x="152" y="100"/>
                        </a:lnTo>
                        <a:lnTo>
                          <a:pt x="142" y="116"/>
                        </a:lnTo>
                        <a:lnTo>
                          <a:pt x="129" y="129"/>
                        </a:lnTo>
                        <a:lnTo>
                          <a:pt x="113" y="140"/>
                        </a:lnTo>
                        <a:lnTo>
                          <a:pt x="96" y="146"/>
                        </a:lnTo>
                        <a:lnTo>
                          <a:pt x="72" y="146"/>
                        </a:lnTo>
                        <a:lnTo>
                          <a:pt x="55" y="141"/>
                        </a:lnTo>
                        <a:lnTo>
                          <a:pt x="39" y="136"/>
                        </a:lnTo>
                        <a:lnTo>
                          <a:pt x="28" y="127"/>
                        </a:lnTo>
                        <a:lnTo>
                          <a:pt x="16" y="114"/>
                        </a:lnTo>
                        <a:lnTo>
                          <a:pt x="3" y="100"/>
                        </a:lnTo>
                        <a:lnTo>
                          <a:pt x="0" y="81"/>
                        </a:lnTo>
                        <a:lnTo>
                          <a:pt x="0" y="63"/>
                        </a:lnTo>
                        <a:lnTo>
                          <a:pt x="5" y="47"/>
                        </a:lnTo>
                        <a:lnTo>
                          <a:pt x="8" y="33"/>
                        </a:lnTo>
                        <a:lnTo>
                          <a:pt x="19" y="22"/>
                        </a:lnTo>
                        <a:lnTo>
                          <a:pt x="35" y="10"/>
                        </a:lnTo>
                        <a:lnTo>
                          <a:pt x="60" y="1"/>
                        </a:lnTo>
                        <a:lnTo>
                          <a:pt x="85" y="0"/>
                        </a:lnTo>
                        <a:lnTo>
                          <a:pt x="110" y="2"/>
                        </a:lnTo>
                        <a:lnTo>
                          <a:pt x="126" y="9"/>
                        </a:lnTo>
                        <a:lnTo>
                          <a:pt x="142" y="20"/>
                        </a:lnTo>
                      </a:path>
                    </a:pathLst>
                  </a:custGeom>
                  <a:solidFill>
                    <a:srgbClr val="FFFFFF"/>
                  </a:solidFill>
                  <a:ln w="12700" cap="rnd" cmpd="sng">
                    <a:solidFill>
                      <a:srgbClr val="000000"/>
                    </a:solidFill>
                    <a:prstDash val="solid"/>
                    <a:round/>
                    <a:headEnd type="none" w="med" len="med"/>
                    <a:tailEnd type="none" w="med" len="med"/>
                  </a:ln>
                </p:spPr>
                <p:txBody>
                  <a:bodyPr/>
                  <a:lstStyle/>
                  <a:p>
                    <a:endParaRPr lang="es-MX"/>
                  </a:p>
                </p:txBody>
              </p:sp>
              <p:sp>
                <p:nvSpPr>
                  <p:cNvPr id="97342" name="Freeform 79"/>
                  <p:cNvSpPr>
                    <a:spLocks/>
                  </p:cNvSpPr>
                  <p:nvPr/>
                </p:nvSpPr>
                <p:spPr bwMode="auto">
                  <a:xfrm>
                    <a:off x="2183" y="1658"/>
                    <a:ext cx="66" cy="62"/>
                  </a:xfrm>
                  <a:custGeom>
                    <a:avLst/>
                    <a:gdLst>
                      <a:gd name="T0" fmla="*/ 57 w 66"/>
                      <a:gd name="T1" fmla="*/ 9 h 62"/>
                      <a:gd name="T2" fmla="*/ 65 w 66"/>
                      <a:gd name="T3" fmla="*/ 16 h 62"/>
                      <a:gd name="T4" fmla="*/ 65 w 66"/>
                      <a:gd name="T5" fmla="*/ 23 h 62"/>
                      <a:gd name="T6" fmla="*/ 65 w 66"/>
                      <a:gd name="T7" fmla="*/ 31 h 62"/>
                      <a:gd name="T8" fmla="*/ 65 w 66"/>
                      <a:gd name="T9" fmla="*/ 36 h 62"/>
                      <a:gd name="T10" fmla="*/ 61 w 66"/>
                      <a:gd name="T11" fmla="*/ 43 h 62"/>
                      <a:gd name="T12" fmla="*/ 57 w 66"/>
                      <a:gd name="T13" fmla="*/ 47 h 62"/>
                      <a:gd name="T14" fmla="*/ 52 w 66"/>
                      <a:gd name="T15" fmla="*/ 54 h 62"/>
                      <a:gd name="T16" fmla="*/ 47 w 66"/>
                      <a:gd name="T17" fmla="*/ 59 h 62"/>
                      <a:gd name="T18" fmla="*/ 38 w 66"/>
                      <a:gd name="T19" fmla="*/ 61 h 62"/>
                      <a:gd name="T20" fmla="*/ 29 w 66"/>
                      <a:gd name="T21" fmla="*/ 61 h 62"/>
                      <a:gd name="T22" fmla="*/ 21 w 66"/>
                      <a:gd name="T23" fmla="*/ 59 h 62"/>
                      <a:gd name="T24" fmla="*/ 17 w 66"/>
                      <a:gd name="T25" fmla="*/ 56 h 62"/>
                      <a:gd name="T26" fmla="*/ 12 w 66"/>
                      <a:gd name="T27" fmla="*/ 52 h 62"/>
                      <a:gd name="T28" fmla="*/ 7 w 66"/>
                      <a:gd name="T29" fmla="*/ 47 h 62"/>
                      <a:gd name="T30" fmla="*/ 1 w 66"/>
                      <a:gd name="T31" fmla="*/ 43 h 62"/>
                      <a:gd name="T32" fmla="*/ 0 w 66"/>
                      <a:gd name="T33" fmla="*/ 33 h 62"/>
                      <a:gd name="T34" fmla="*/ 0 w 66"/>
                      <a:gd name="T35" fmla="*/ 25 h 62"/>
                      <a:gd name="T36" fmla="*/ 1 w 66"/>
                      <a:gd name="T37" fmla="*/ 18 h 62"/>
                      <a:gd name="T38" fmla="*/ 5 w 66"/>
                      <a:gd name="T39" fmla="*/ 16 h 62"/>
                      <a:gd name="T40" fmla="*/ 8 w 66"/>
                      <a:gd name="T41" fmla="*/ 10 h 62"/>
                      <a:gd name="T42" fmla="*/ 15 w 66"/>
                      <a:gd name="T43" fmla="*/ 4 h 62"/>
                      <a:gd name="T44" fmla="*/ 24 w 66"/>
                      <a:gd name="T45" fmla="*/ 0 h 62"/>
                      <a:gd name="T46" fmla="*/ 36 w 66"/>
                      <a:gd name="T47" fmla="*/ 0 h 62"/>
                      <a:gd name="T48" fmla="*/ 45 w 66"/>
                      <a:gd name="T49" fmla="*/ 1 h 62"/>
                      <a:gd name="T50" fmla="*/ 50 w 66"/>
                      <a:gd name="T51" fmla="*/ 4 h 62"/>
                      <a:gd name="T52" fmla="*/ 57 w 66"/>
                      <a:gd name="T53" fmla="*/ 9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6"/>
                      <a:gd name="T82" fmla="*/ 0 h 62"/>
                      <a:gd name="T83" fmla="*/ 66 w 66"/>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6" h="62">
                        <a:moveTo>
                          <a:pt x="57" y="9"/>
                        </a:moveTo>
                        <a:lnTo>
                          <a:pt x="65" y="16"/>
                        </a:lnTo>
                        <a:lnTo>
                          <a:pt x="65" y="23"/>
                        </a:lnTo>
                        <a:lnTo>
                          <a:pt x="65" y="31"/>
                        </a:lnTo>
                        <a:lnTo>
                          <a:pt x="65" y="36"/>
                        </a:lnTo>
                        <a:lnTo>
                          <a:pt x="61" y="43"/>
                        </a:lnTo>
                        <a:lnTo>
                          <a:pt x="57" y="47"/>
                        </a:lnTo>
                        <a:lnTo>
                          <a:pt x="52" y="54"/>
                        </a:lnTo>
                        <a:lnTo>
                          <a:pt x="47" y="59"/>
                        </a:lnTo>
                        <a:lnTo>
                          <a:pt x="38" y="61"/>
                        </a:lnTo>
                        <a:lnTo>
                          <a:pt x="29" y="61"/>
                        </a:lnTo>
                        <a:lnTo>
                          <a:pt x="21" y="59"/>
                        </a:lnTo>
                        <a:lnTo>
                          <a:pt x="17" y="56"/>
                        </a:lnTo>
                        <a:lnTo>
                          <a:pt x="12" y="52"/>
                        </a:lnTo>
                        <a:lnTo>
                          <a:pt x="7" y="47"/>
                        </a:lnTo>
                        <a:lnTo>
                          <a:pt x="1" y="43"/>
                        </a:lnTo>
                        <a:lnTo>
                          <a:pt x="0" y="33"/>
                        </a:lnTo>
                        <a:lnTo>
                          <a:pt x="0" y="25"/>
                        </a:lnTo>
                        <a:lnTo>
                          <a:pt x="1" y="18"/>
                        </a:lnTo>
                        <a:lnTo>
                          <a:pt x="5" y="16"/>
                        </a:lnTo>
                        <a:lnTo>
                          <a:pt x="8" y="10"/>
                        </a:lnTo>
                        <a:lnTo>
                          <a:pt x="15" y="4"/>
                        </a:lnTo>
                        <a:lnTo>
                          <a:pt x="24" y="0"/>
                        </a:lnTo>
                        <a:lnTo>
                          <a:pt x="36" y="0"/>
                        </a:lnTo>
                        <a:lnTo>
                          <a:pt x="45" y="1"/>
                        </a:lnTo>
                        <a:lnTo>
                          <a:pt x="50" y="4"/>
                        </a:lnTo>
                        <a:lnTo>
                          <a:pt x="57" y="9"/>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97343" name="Freeform 80"/>
                  <p:cNvSpPr>
                    <a:spLocks/>
                  </p:cNvSpPr>
                  <p:nvPr/>
                </p:nvSpPr>
                <p:spPr bwMode="auto">
                  <a:xfrm>
                    <a:off x="2099" y="1565"/>
                    <a:ext cx="176" cy="121"/>
                  </a:xfrm>
                  <a:custGeom>
                    <a:avLst/>
                    <a:gdLst>
                      <a:gd name="T0" fmla="*/ 175 w 176"/>
                      <a:gd name="T1" fmla="*/ 29 h 121"/>
                      <a:gd name="T2" fmla="*/ 151 w 176"/>
                      <a:gd name="T3" fmla="*/ 14 h 121"/>
                      <a:gd name="T4" fmla="*/ 126 w 176"/>
                      <a:gd name="T5" fmla="*/ 4 h 121"/>
                      <a:gd name="T6" fmla="*/ 105 w 176"/>
                      <a:gd name="T7" fmla="*/ 0 h 121"/>
                      <a:gd name="T8" fmla="*/ 83 w 176"/>
                      <a:gd name="T9" fmla="*/ 0 h 121"/>
                      <a:gd name="T10" fmla="*/ 62 w 176"/>
                      <a:gd name="T11" fmla="*/ 2 h 121"/>
                      <a:gd name="T12" fmla="*/ 50 w 176"/>
                      <a:gd name="T13" fmla="*/ 8 h 121"/>
                      <a:gd name="T14" fmla="*/ 35 w 176"/>
                      <a:gd name="T15" fmla="*/ 16 h 121"/>
                      <a:gd name="T16" fmla="*/ 23 w 176"/>
                      <a:gd name="T17" fmla="*/ 26 h 121"/>
                      <a:gd name="T18" fmla="*/ 12 w 176"/>
                      <a:gd name="T19" fmla="*/ 47 h 121"/>
                      <a:gd name="T20" fmla="*/ 8 w 176"/>
                      <a:gd name="T21" fmla="*/ 63 h 121"/>
                      <a:gd name="T22" fmla="*/ 1 w 176"/>
                      <a:gd name="T23" fmla="*/ 78 h 121"/>
                      <a:gd name="T24" fmla="*/ 0 w 176"/>
                      <a:gd name="T25" fmla="*/ 91 h 121"/>
                      <a:gd name="T26" fmla="*/ 0 w 176"/>
                      <a:gd name="T27" fmla="*/ 109 h 121"/>
                      <a:gd name="T28" fmla="*/ 0 w 176"/>
                      <a:gd name="T29" fmla="*/ 120 h 121"/>
                      <a:gd name="T30" fmla="*/ 175 w 176"/>
                      <a:gd name="T31" fmla="*/ 29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6"/>
                      <a:gd name="T49" fmla="*/ 0 h 121"/>
                      <a:gd name="T50" fmla="*/ 176 w 176"/>
                      <a:gd name="T51" fmla="*/ 121 h 1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6" h="121">
                        <a:moveTo>
                          <a:pt x="175" y="29"/>
                        </a:moveTo>
                        <a:lnTo>
                          <a:pt x="151" y="14"/>
                        </a:lnTo>
                        <a:lnTo>
                          <a:pt x="126" y="4"/>
                        </a:lnTo>
                        <a:lnTo>
                          <a:pt x="105" y="0"/>
                        </a:lnTo>
                        <a:lnTo>
                          <a:pt x="83" y="0"/>
                        </a:lnTo>
                        <a:lnTo>
                          <a:pt x="62" y="2"/>
                        </a:lnTo>
                        <a:lnTo>
                          <a:pt x="50" y="8"/>
                        </a:lnTo>
                        <a:lnTo>
                          <a:pt x="35" y="16"/>
                        </a:lnTo>
                        <a:lnTo>
                          <a:pt x="23" y="26"/>
                        </a:lnTo>
                        <a:lnTo>
                          <a:pt x="12" y="47"/>
                        </a:lnTo>
                        <a:lnTo>
                          <a:pt x="8" y="63"/>
                        </a:lnTo>
                        <a:lnTo>
                          <a:pt x="1" y="78"/>
                        </a:lnTo>
                        <a:lnTo>
                          <a:pt x="0" y="91"/>
                        </a:lnTo>
                        <a:lnTo>
                          <a:pt x="0" y="109"/>
                        </a:lnTo>
                        <a:lnTo>
                          <a:pt x="0" y="120"/>
                        </a:lnTo>
                        <a:lnTo>
                          <a:pt x="175" y="29"/>
                        </a:lnTo>
                      </a:path>
                    </a:pathLst>
                  </a:custGeom>
                  <a:solidFill>
                    <a:srgbClr val="FF9F9F"/>
                  </a:solidFill>
                  <a:ln w="12700" cap="rnd" cmpd="sng">
                    <a:solidFill>
                      <a:srgbClr val="000000"/>
                    </a:solidFill>
                    <a:prstDash val="solid"/>
                    <a:round/>
                    <a:headEnd type="none" w="med" len="med"/>
                    <a:tailEnd type="none" w="med" len="med"/>
                  </a:ln>
                </p:spPr>
                <p:txBody>
                  <a:bodyPr/>
                  <a:lstStyle/>
                  <a:p>
                    <a:endParaRPr lang="es-MX"/>
                  </a:p>
                </p:txBody>
              </p:sp>
            </p:grpSp>
          </p:grpSp>
        </p:grpSp>
        <p:grpSp>
          <p:nvGrpSpPr>
            <p:cNvPr id="97330" name="Group 81"/>
            <p:cNvGrpSpPr>
              <a:grpSpLocks/>
            </p:cNvGrpSpPr>
            <p:nvPr/>
          </p:nvGrpSpPr>
          <p:grpSpPr bwMode="auto">
            <a:xfrm>
              <a:off x="1100" y="1292"/>
              <a:ext cx="1139" cy="1443"/>
              <a:chOff x="1100" y="1292"/>
              <a:chExt cx="1139" cy="1443"/>
            </a:xfrm>
          </p:grpSpPr>
          <p:sp>
            <p:nvSpPr>
              <p:cNvPr id="97331" name="Freeform 82"/>
              <p:cNvSpPr>
                <a:spLocks/>
              </p:cNvSpPr>
              <p:nvPr/>
            </p:nvSpPr>
            <p:spPr bwMode="auto">
              <a:xfrm>
                <a:off x="1100" y="1292"/>
                <a:ext cx="1139" cy="1443"/>
              </a:xfrm>
              <a:custGeom>
                <a:avLst/>
                <a:gdLst>
                  <a:gd name="T0" fmla="*/ 1116 w 1139"/>
                  <a:gd name="T1" fmla="*/ 171 h 1443"/>
                  <a:gd name="T2" fmla="*/ 1138 w 1139"/>
                  <a:gd name="T3" fmla="*/ 144 h 1443"/>
                  <a:gd name="T4" fmla="*/ 1132 w 1139"/>
                  <a:gd name="T5" fmla="*/ 116 h 1443"/>
                  <a:gd name="T6" fmla="*/ 1105 w 1139"/>
                  <a:gd name="T7" fmla="*/ 80 h 1443"/>
                  <a:gd name="T8" fmla="*/ 1049 w 1139"/>
                  <a:gd name="T9" fmla="*/ 40 h 1443"/>
                  <a:gd name="T10" fmla="*/ 965 w 1139"/>
                  <a:gd name="T11" fmla="*/ 16 h 1443"/>
                  <a:gd name="T12" fmla="*/ 865 w 1139"/>
                  <a:gd name="T13" fmla="*/ 12 h 1443"/>
                  <a:gd name="T14" fmla="*/ 793 w 1139"/>
                  <a:gd name="T15" fmla="*/ 0 h 1443"/>
                  <a:gd name="T16" fmla="*/ 700 w 1139"/>
                  <a:gd name="T17" fmla="*/ 16 h 1443"/>
                  <a:gd name="T18" fmla="*/ 649 w 1139"/>
                  <a:gd name="T19" fmla="*/ 24 h 1443"/>
                  <a:gd name="T20" fmla="*/ 581 w 1139"/>
                  <a:gd name="T21" fmla="*/ 48 h 1443"/>
                  <a:gd name="T22" fmla="*/ 529 w 1139"/>
                  <a:gd name="T23" fmla="*/ 72 h 1443"/>
                  <a:gd name="T24" fmla="*/ 494 w 1139"/>
                  <a:gd name="T25" fmla="*/ 123 h 1443"/>
                  <a:gd name="T26" fmla="*/ 430 w 1139"/>
                  <a:gd name="T27" fmla="*/ 208 h 1443"/>
                  <a:gd name="T28" fmla="*/ 352 w 1139"/>
                  <a:gd name="T29" fmla="*/ 338 h 1443"/>
                  <a:gd name="T30" fmla="*/ 327 w 1139"/>
                  <a:gd name="T31" fmla="*/ 412 h 1443"/>
                  <a:gd name="T32" fmla="*/ 320 w 1139"/>
                  <a:gd name="T33" fmla="*/ 472 h 1443"/>
                  <a:gd name="T34" fmla="*/ 357 w 1139"/>
                  <a:gd name="T35" fmla="*/ 553 h 1443"/>
                  <a:gd name="T36" fmla="*/ 410 w 1139"/>
                  <a:gd name="T37" fmla="*/ 617 h 1443"/>
                  <a:gd name="T38" fmla="*/ 414 w 1139"/>
                  <a:gd name="T39" fmla="*/ 708 h 1443"/>
                  <a:gd name="T40" fmla="*/ 392 w 1139"/>
                  <a:gd name="T41" fmla="*/ 784 h 1443"/>
                  <a:gd name="T42" fmla="*/ 336 w 1139"/>
                  <a:gd name="T43" fmla="*/ 923 h 1443"/>
                  <a:gd name="T44" fmla="*/ 305 w 1139"/>
                  <a:gd name="T45" fmla="*/ 960 h 1443"/>
                  <a:gd name="T46" fmla="*/ 174 w 1139"/>
                  <a:gd name="T47" fmla="*/ 1076 h 1443"/>
                  <a:gd name="T48" fmla="*/ 62 w 1139"/>
                  <a:gd name="T49" fmla="*/ 1142 h 1443"/>
                  <a:gd name="T50" fmla="*/ 21 w 1139"/>
                  <a:gd name="T51" fmla="*/ 1174 h 1443"/>
                  <a:gd name="T52" fmla="*/ 0 w 1139"/>
                  <a:gd name="T53" fmla="*/ 1206 h 1443"/>
                  <a:gd name="T54" fmla="*/ 149 w 1139"/>
                  <a:gd name="T55" fmla="*/ 1183 h 1443"/>
                  <a:gd name="T56" fmla="*/ 40 w 1139"/>
                  <a:gd name="T57" fmla="*/ 1250 h 1443"/>
                  <a:gd name="T58" fmla="*/ 0 w 1139"/>
                  <a:gd name="T59" fmla="*/ 1330 h 1443"/>
                  <a:gd name="T60" fmla="*/ 67 w 1139"/>
                  <a:gd name="T61" fmla="*/ 1301 h 1443"/>
                  <a:gd name="T62" fmla="*/ 165 w 1139"/>
                  <a:gd name="T63" fmla="*/ 1231 h 1443"/>
                  <a:gd name="T64" fmla="*/ 231 w 1139"/>
                  <a:gd name="T65" fmla="*/ 1190 h 1443"/>
                  <a:gd name="T66" fmla="*/ 112 w 1139"/>
                  <a:gd name="T67" fmla="*/ 1334 h 1443"/>
                  <a:gd name="T68" fmla="*/ 62 w 1139"/>
                  <a:gd name="T69" fmla="*/ 1442 h 1443"/>
                  <a:gd name="T70" fmla="*/ 179 w 1139"/>
                  <a:gd name="T71" fmla="*/ 1354 h 1443"/>
                  <a:gd name="T72" fmla="*/ 284 w 1139"/>
                  <a:gd name="T73" fmla="*/ 1233 h 1443"/>
                  <a:gd name="T74" fmla="*/ 284 w 1139"/>
                  <a:gd name="T75" fmla="*/ 1318 h 1443"/>
                  <a:gd name="T76" fmla="*/ 384 w 1139"/>
                  <a:gd name="T77" fmla="*/ 1167 h 1443"/>
                  <a:gd name="T78" fmla="*/ 476 w 1139"/>
                  <a:gd name="T79" fmla="*/ 1012 h 1443"/>
                  <a:gd name="T80" fmla="*/ 503 w 1139"/>
                  <a:gd name="T81" fmla="*/ 956 h 1443"/>
                  <a:gd name="T82" fmla="*/ 538 w 1139"/>
                  <a:gd name="T83" fmla="*/ 816 h 1443"/>
                  <a:gd name="T84" fmla="*/ 586 w 1139"/>
                  <a:gd name="T85" fmla="*/ 741 h 1443"/>
                  <a:gd name="T86" fmla="*/ 613 w 1139"/>
                  <a:gd name="T87" fmla="*/ 632 h 1443"/>
                  <a:gd name="T88" fmla="*/ 617 w 1139"/>
                  <a:gd name="T89" fmla="*/ 609 h 1443"/>
                  <a:gd name="T90" fmla="*/ 643 w 1139"/>
                  <a:gd name="T91" fmla="*/ 574 h 1443"/>
                  <a:gd name="T92" fmla="*/ 675 w 1139"/>
                  <a:gd name="T93" fmla="*/ 565 h 1443"/>
                  <a:gd name="T94" fmla="*/ 705 w 1139"/>
                  <a:gd name="T95" fmla="*/ 553 h 1443"/>
                  <a:gd name="T96" fmla="*/ 769 w 1139"/>
                  <a:gd name="T97" fmla="*/ 529 h 1443"/>
                  <a:gd name="T98" fmla="*/ 817 w 1139"/>
                  <a:gd name="T99" fmla="*/ 501 h 1443"/>
                  <a:gd name="T100" fmla="*/ 887 w 1139"/>
                  <a:gd name="T101" fmla="*/ 462 h 1443"/>
                  <a:gd name="T102" fmla="*/ 958 w 1139"/>
                  <a:gd name="T103" fmla="*/ 387 h 1443"/>
                  <a:gd name="T104" fmla="*/ 1017 w 1139"/>
                  <a:gd name="T105" fmla="*/ 307 h 1443"/>
                  <a:gd name="T106" fmla="*/ 1095 w 1139"/>
                  <a:gd name="T107" fmla="*/ 220 h 1443"/>
                  <a:gd name="T108" fmla="*/ 1116 w 1139"/>
                  <a:gd name="T109" fmla="*/ 171 h 144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39"/>
                  <a:gd name="T166" fmla="*/ 0 h 1443"/>
                  <a:gd name="T167" fmla="*/ 1139 w 1139"/>
                  <a:gd name="T168" fmla="*/ 1443 h 144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39" h="1443">
                    <a:moveTo>
                      <a:pt x="1116" y="171"/>
                    </a:moveTo>
                    <a:lnTo>
                      <a:pt x="1138" y="144"/>
                    </a:lnTo>
                    <a:lnTo>
                      <a:pt x="1132" y="116"/>
                    </a:lnTo>
                    <a:lnTo>
                      <a:pt x="1105" y="80"/>
                    </a:lnTo>
                    <a:lnTo>
                      <a:pt x="1049" y="40"/>
                    </a:lnTo>
                    <a:lnTo>
                      <a:pt x="965" y="16"/>
                    </a:lnTo>
                    <a:lnTo>
                      <a:pt x="865" y="12"/>
                    </a:lnTo>
                    <a:lnTo>
                      <a:pt x="793" y="0"/>
                    </a:lnTo>
                    <a:lnTo>
                      <a:pt x="700" y="16"/>
                    </a:lnTo>
                    <a:lnTo>
                      <a:pt x="649" y="24"/>
                    </a:lnTo>
                    <a:lnTo>
                      <a:pt x="581" y="48"/>
                    </a:lnTo>
                    <a:lnTo>
                      <a:pt x="529" y="72"/>
                    </a:lnTo>
                    <a:lnTo>
                      <a:pt x="494" y="123"/>
                    </a:lnTo>
                    <a:lnTo>
                      <a:pt x="430" y="208"/>
                    </a:lnTo>
                    <a:lnTo>
                      <a:pt x="352" y="338"/>
                    </a:lnTo>
                    <a:lnTo>
                      <a:pt x="327" y="412"/>
                    </a:lnTo>
                    <a:lnTo>
                      <a:pt x="320" y="472"/>
                    </a:lnTo>
                    <a:lnTo>
                      <a:pt x="357" y="553"/>
                    </a:lnTo>
                    <a:lnTo>
                      <a:pt x="410" y="617"/>
                    </a:lnTo>
                    <a:lnTo>
                      <a:pt x="414" y="708"/>
                    </a:lnTo>
                    <a:lnTo>
                      <a:pt x="392" y="784"/>
                    </a:lnTo>
                    <a:lnTo>
                      <a:pt x="336" y="923"/>
                    </a:lnTo>
                    <a:lnTo>
                      <a:pt x="305" y="960"/>
                    </a:lnTo>
                    <a:lnTo>
                      <a:pt x="174" y="1076"/>
                    </a:lnTo>
                    <a:lnTo>
                      <a:pt x="62" y="1142"/>
                    </a:lnTo>
                    <a:lnTo>
                      <a:pt x="21" y="1174"/>
                    </a:lnTo>
                    <a:lnTo>
                      <a:pt x="0" y="1206"/>
                    </a:lnTo>
                    <a:lnTo>
                      <a:pt x="149" y="1183"/>
                    </a:lnTo>
                    <a:lnTo>
                      <a:pt x="40" y="1250"/>
                    </a:lnTo>
                    <a:lnTo>
                      <a:pt x="0" y="1330"/>
                    </a:lnTo>
                    <a:lnTo>
                      <a:pt x="67" y="1301"/>
                    </a:lnTo>
                    <a:lnTo>
                      <a:pt x="165" y="1231"/>
                    </a:lnTo>
                    <a:lnTo>
                      <a:pt x="231" y="1190"/>
                    </a:lnTo>
                    <a:lnTo>
                      <a:pt x="112" y="1334"/>
                    </a:lnTo>
                    <a:lnTo>
                      <a:pt x="62" y="1442"/>
                    </a:lnTo>
                    <a:lnTo>
                      <a:pt x="179" y="1354"/>
                    </a:lnTo>
                    <a:lnTo>
                      <a:pt x="284" y="1233"/>
                    </a:lnTo>
                    <a:lnTo>
                      <a:pt x="284" y="1318"/>
                    </a:lnTo>
                    <a:lnTo>
                      <a:pt x="384" y="1167"/>
                    </a:lnTo>
                    <a:lnTo>
                      <a:pt x="476" y="1012"/>
                    </a:lnTo>
                    <a:lnTo>
                      <a:pt x="503" y="956"/>
                    </a:lnTo>
                    <a:lnTo>
                      <a:pt x="538" y="816"/>
                    </a:lnTo>
                    <a:lnTo>
                      <a:pt x="586" y="741"/>
                    </a:lnTo>
                    <a:lnTo>
                      <a:pt x="613" y="632"/>
                    </a:lnTo>
                    <a:lnTo>
                      <a:pt x="617" y="609"/>
                    </a:lnTo>
                    <a:lnTo>
                      <a:pt x="643" y="574"/>
                    </a:lnTo>
                    <a:lnTo>
                      <a:pt x="675" y="565"/>
                    </a:lnTo>
                    <a:lnTo>
                      <a:pt x="705" y="553"/>
                    </a:lnTo>
                    <a:lnTo>
                      <a:pt x="769" y="529"/>
                    </a:lnTo>
                    <a:lnTo>
                      <a:pt x="817" y="501"/>
                    </a:lnTo>
                    <a:lnTo>
                      <a:pt x="887" y="462"/>
                    </a:lnTo>
                    <a:lnTo>
                      <a:pt x="958" y="387"/>
                    </a:lnTo>
                    <a:lnTo>
                      <a:pt x="1017" y="307"/>
                    </a:lnTo>
                    <a:lnTo>
                      <a:pt x="1095" y="220"/>
                    </a:lnTo>
                    <a:lnTo>
                      <a:pt x="1116" y="171"/>
                    </a:lnTo>
                  </a:path>
                </a:pathLst>
              </a:custGeom>
              <a:solidFill>
                <a:srgbClr val="FF00FF"/>
              </a:solidFill>
              <a:ln w="12700" cap="rnd" cmpd="sng">
                <a:solidFill>
                  <a:srgbClr val="000000"/>
                </a:solidFill>
                <a:prstDash val="solid"/>
                <a:round/>
                <a:headEnd type="none" w="med" len="med"/>
                <a:tailEnd type="none" w="med" len="med"/>
              </a:ln>
            </p:spPr>
            <p:txBody>
              <a:bodyPr/>
              <a:lstStyle/>
              <a:p>
                <a:endParaRPr lang="es-MX"/>
              </a:p>
            </p:txBody>
          </p:sp>
          <p:sp>
            <p:nvSpPr>
              <p:cNvPr id="97332" name="Oval 83"/>
              <p:cNvSpPr>
                <a:spLocks noChangeArrowheads="1"/>
              </p:cNvSpPr>
              <p:nvPr/>
            </p:nvSpPr>
            <p:spPr bwMode="auto">
              <a:xfrm>
                <a:off x="1464" y="1859"/>
                <a:ext cx="276" cy="209"/>
              </a:xfrm>
              <a:prstGeom prst="ellipse">
                <a:avLst/>
              </a:prstGeom>
              <a:solidFill>
                <a:srgbClr val="FF00FF"/>
              </a:solidFill>
              <a:ln w="12700">
                <a:solidFill>
                  <a:srgbClr val="000000"/>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7333" name="Freeform 84"/>
              <p:cNvSpPr>
                <a:spLocks/>
              </p:cNvSpPr>
              <p:nvPr/>
            </p:nvSpPr>
            <p:spPr bwMode="auto">
              <a:xfrm>
                <a:off x="1624" y="1321"/>
                <a:ext cx="483" cy="534"/>
              </a:xfrm>
              <a:custGeom>
                <a:avLst/>
                <a:gdLst>
                  <a:gd name="T0" fmla="*/ 482 w 483"/>
                  <a:gd name="T1" fmla="*/ 0 h 534"/>
                  <a:gd name="T2" fmla="*/ 446 w 483"/>
                  <a:gd name="T3" fmla="*/ 28 h 534"/>
                  <a:gd name="T4" fmla="*/ 403 w 483"/>
                  <a:gd name="T5" fmla="*/ 58 h 534"/>
                  <a:gd name="T6" fmla="*/ 375 w 483"/>
                  <a:gd name="T7" fmla="*/ 82 h 534"/>
                  <a:gd name="T8" fmla="*/ 352 w 483"/>
                  <a:gd name="T9" fmla="*/ 111 h 534"/>
                  <a:gd name="T10" fmla="*/ 334 w 483"/>
                  <a:gd name="T11" fmla="*/ 134 h 534"/>
                  <a:gd name="T12" fmla="*/ 320 w 483"/>
                  <a:gd name="T13" fmla="*/ 163 h 534"/>
                  <a:gd name="T14" fmla="*/ 307 w 483"/>
                  <a:gd name="T15" fmla="*/ 198 h 534"/>
                  <a:gd name="T16" fmla="*/ 289 w 483"/>
                  <a:gd name="T17" fmla="*/ 251 h 534"/>
                  <a:gd name="T18" fmla="*/ 281 w 483"/>
                  <a:gd name="T19" fmla="*/ 284 h 534"/>
                  <a:gd name="T20" fmla="*/ 268 w 483"/>
                  <a:gd name="T21" fmla="*/ 320 h 534"/>
                  <a:gd name="T22" fmla="*/ 249 w 483"/>
                  <a:gd name="T23" fmla="*/ 350 h 534"/>
                  <a:gd name="T24" fmla="*/ 225 w 483"/>
                  <a:gd name="T25" fmla="*/ 380 h 534"/>
                  <a:gd name="T26" fmla="*/ 199 w 483"/>
                  <a:gd name="T27" fmla="*/ 403 h 534"/>
                  <a:gd name="T28" fmla="*/ 167 w 483"/>
                  <a:gd name="T29" fmla="*/ 426 h 534"/>
                  <a:gd name="T30" fmla="*/ 135 w 483"/>
                  <a:gd name="T31" fmla="*/ 447 h 534"/>
                  <a:gd name="T32" fmla="*/ 96 w 483"/>
                  <a:gd name="T33" fmla="*/ 470 h 534"/>
                  <a:gd name="T34" fmla="*/ 67 w 483"/>
                  <a:gd name="T35" fmla="*/ 486 h 534"/>
                  <a:gd name="T36" fmla="*/ 39 w 483"/>
                  <a:gd name="T37" fmla="*/ 500 h 534"/>
                  <a:gd name="T38" fmla="*/ 14 w 483"/>
                  <a:gd name="T39" fmla="*/ 516 h 534"/>
                  <a:gd name="T40" fmla="*/ 0 w 483"/>
                  <a:gd name="T41" fmla="*/ 533 h 5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3"/>
                  <a:gd name="T64" fmla="*/ 0 h 534"/>
                  <a:gd name="T65" fmla="*/ 483 w 483"/>
                  <a:gd name="T66" fmla="*/ 534 h 5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3" h="534">
                    <a:moveTo>
                      <a:pt x="482" y="0"/>
                    </a:moveTo>
                    <a:lnTo>
                      <a:pt x="446" y="28"/>
                    </a:lnTo>
                    <a:lnTo>
                      <a:pt x="403" y="58"/>
                    </a:lnTo>
                    <a:lnTo>
                      <a:pt x="375" y="82"/>
                    </a:lnTo>
                    <a:lnTo>
                      <a:pt x="352" y="111"/>
                    </a:lnTo>
                    <a:lnTo>
                      <a:pt x="334" y="134"/>
                    </a:lnTo>
                    <a:lnTo>
                      <a:pt x="320" y="163"/>
                    </a:lnTo>
                    <a:lnTo>
                      <a:pt x="307" y="198"/>
                    </a:lnTo>
                    <a:lnTo>
                      <a:pt x="289" y="251"/>
                    </a:lnTo>
                    <a:lnTo>
                      <a:pt x="281" y="284"/>
                    </a:lnTo>
                    <a:lnTo>
                      <a:pt x="268" y="320"/>
                    </a:lnTo>
                    <a:lnTo>
                      <a:pt x="249" y="350"/>
                    </a:lnTo>
                    <a:lnTo>
                      <a:pt x="225" y="380"/>
                    </a:lnTo>
                    <a:lnTo>
                      <a:pt x="199" y="403"/>
                    </a:lnTo>
                    <a:lnTo>
                      <a:pt x="167" y="426"/>
                    </a:lnTo>
                    <a:lnTo>
                      <a:pt x="135" y="447"/>
                    </a:lnTo>
                    <a:lnTo>
                      <a:pt x="96" y="470"/>
                    </a:lnTo>
                    <a:lnTo>
                      <a:pt x="67" y="486"/>
                    </a:lnTo>
                    <a:lnTo>
                      <a:pt x="39" y="500"/>
                    </a:lnTo>
                    <a:lnTo>
                      <a:pt x="14" y="516"/>
                    </a:lnTo>
                    <a:lnTo>
                      <a:pt x="0" y="533"/>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97334" name="Freeform 85"/>
              <p:cNvSpPr>
                <a:spLocks/>
              </p:cNvSpPr>
              <p:nvPr/>
            </p:nvSpPr>
            <p:spPr bwMode="auto">
              <a:xfrm>
                <a:off x="1541" y="1302"/>
                <a:ext cx="358" cy="549"/>
              </a:xfrm>
              <a:custGeom>
                <a:avLst/>
                <a:gdLst>
                  <a:gd name="T0" fmla="*/ 357 w 358"/>
                  <a:gd name="T1" fmla="*/ 0 h 549"/>
                  <a:gd name="T2" fmla="*/ 282 w 358"/>
                  <a:gd name="T3" fmla="*/ 40 h 549"/>
                  <a:gd name="T4" fmla="*/ 246 w 358"/>
                  <a:gd name="T5" fmla="*/ 67 h 549"/>
                  <a:gd name="T6" fmla="*/ 218 w 358"/>
                  <a:gd name="T7" fmla="*/ 97 h 549"/>
                  <a:gd name="T8" fmla="*/ 198 w 358"/>
                  <a:gd name="T9" fmla="*/ 127 h 549"/>
                  <a:gd name="T10" fmla="*/ 181 w 358"/>
                  <a:gd name="T11" fmla="*/ 163 h 549"/>
                  <a:gd name="T12" fmla="*/ 163 w 358"/>
                  <a:gd name="T13" fmla="*/ 217 h 549"/>
                  <a:gd name="T14" fmla="*/ 154 w 358"/>
                  <a:gd name="T15" fmla="*/ 257 h 549"/>
                  <a:gd name="T16" fmla="*/ 134 w 358"/>
                  <a:gd name="T17" fmla="*/ 292 h 549"/>
                  <a:gd name="T18" fmla="*/ 110 w 358"/>
                  <a:gd name="T19" fmla="*/ 327 h 549"/>
                  <a:gd name="T20" fmla="*/ 88 w 358"/>
                  <a:gd name="T21" fmla="*/ 361 h 549"/>
                  <a:gd name="T22" fmla="*/ 71 w 358"/>
                  <a:gd name="T23" fmla="*/ 387 h 549"/>
                  <a:gd name="T24" fmla="*/ 53 w 358"/>
                  <a:gd name="T25" fmla="*/ 425 h 549"/>
                  <a:gd name="T26" fmla="*/ 31 w 358"/>
                  <a:gd name="T27" fmla="*/ 462 h 549"/>
                  <a:gd name="T28" fmla="*/ 10 w 358"/>
                  <a:gd name="T29" fmla="*/ 508 h 549"/>
                  <a:gd name="T30" fmla="*/ 0 w 358"/>
                  <a:gd name="T31" fmla="*/ 548 h 5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8"/>
                  <a:gd name="T49" fmla="*/ 0 h 549"/>
                  <a:gd name="T50" fmla="*/ 358 w 358"/>
                  <a:gd name="T51" fmla="*/ 549 h 5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8" h="549">
                    <a:moveTo>
                      <a:pt x="357" y="0"/>
                    </a:moveTo>
                    <a:lnTo>
                      <a:pt x="282" y="40"/>
                    </a:lnTo>
                    <a:lnTo>
                      <a:pt x="246" y="67"/>
                    </a:lnTo>
                    <a:lnTo>
                      <a:pt x="218" y="97"/>
                    </a:lnTo>
                    <a:lnTo>
                      <a:pt x="198" y="127"/>
                    </a:lnTo>
                    <a:lnTo>
                      <a:pt x="181" y="163"/>
                    </a:lnTo>
                    <a:lnTo>
                      <a:pt x="163" y="217"/>
                    </a:lnTo>
                    <a:lnTo>
                      <a:pt x="154" y="257"/>
                    </a:lnTo>
                    <a:lnTo>
                      <a:pt x="134" y="292"/>
                    </a:lnTo>
                    <a:lnTo>
                      <a:pt x="110" y="327"/>
                    </a:lnTo>
                    <a:lnTo>
                      <a:pt x="88" y="361"/>
                    </a:lnTo>
                    <a:lnTo>
                      <a:pt x="71" y="387"/>
                    </a:lnTo>
                    <a:lnTo>
                      <a:pt x="53" y="425"/>
                    </a:lnTo>
                    <a:lnTo>
                      <a:pt x="31" y="462"/>
                    </a:lnTo>
                    <a:lnTo>
                      <a:pt x="10" y="508"/>
                    </a:lnTo>
                    <a:lnTo>
                      <a:pt x="0" y="548"/>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grpSp>
      <p:grpSp>
        <p:nvGrpSpPr>
          <p:cNvPr id="97307" name="Group 86"/>
          <p:cNvGrpSpPr>
            <a:grpSpLocks/>
          </p:cNvGrpSpPr>
          <p:nvPr/>
        </p:nvGrpSpPr>
        <p:grpSpPr bwMode="auto">
          <a:xfrm>
            <a:off x="2749550" y="3232150"/>
            <a:ext cx="447675" cy="180975"/>
            <a:chOff x="1732" y="2036"/>
            <a:chExt cx="282" cy="114"/>
          </a:xfrm>
        </p:grpSpPr>
        <p:sp>
          <p:nvSpPr>
            <p:cNvPr id="97325" name="Oval 87"/>
            <p:cNvSpPr>
              <a:spLocks noChangeArrowheads="1"/>
            </p:cNvSpPr>
            <p:nvPr/>
          </p:nvSpPr>
          <p:spPr bwMode="auto">
            <a:xfrm>
              <a:off x="1732" y="2036"/>
              <a:ext cx="78" cy="60"/>
            </a:xfrm>
            <a:prstGeom prst="ellipse">
              <a:avLst/>
            </a:prstGeom>
            <a:solidFill>
              <a:srgbClr val="FF9F1F"/>
            </a:solidFill>
            <a:ln w="12700">
              <a:solidFill>
                <a:srgbClr val="000000"/>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7326" name="Oval 88"/>
            <p:cNvSpPr>
              <a:spLocks noChangeArrowheads="1"/>
            </p:cNvSpPr>
            <p:nvPr/>
          </p:nvSpPr>
          <p:spPr bwMode="auto">
            <a:xfrm>
              <a:off x="1808" y="2068"/>
              <a:ext cx="79" cy="59"/>
            </a:xfrm>
            <a:prstGeom prst="ellipse">
              <a:avLst/>
            </a:prstGeom>
            <a:solidFill>
              <a:srgbClr val="FF9F1F"/>
            </a:solidFill>
            <a:ln w="12700">
              <a:solidFill>
                <a:srgbClr val="000000"/>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7327" name="Oval 89"/>
            <p:cNvSpPr>
              <a:spLocks noChangeArrowheads="1"/>
            </p:cNvSpPr>
            <p:nvPr/>
          </p:nvSpPr>
          <p:spPr bwMode="auto">
            <a:xfrm>
              <a:off x="1933" y="2053"/>
              <a:ext cx="81" cy="58"/>
            </a:xfrm>
            <a:prstGeom prst="ellipse">
              <a:avLst/>
            </a:prstGeom>
            <a:solidFill>
              <a:srgbClr val="FF9F1F"/>
            </a:solidFill>
            <a:ln w="12700">
              <a:solidFill>
                <a:srgbClr val="000000"/>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7328" name="Oval 90"/>
            <p:cNvSpPr>
              <a:spLocks noChangeArrowheads="1"/>
            </p:cNvSpPr>
            <p:nvPr/>
          </p:nvSpPr>
          <p:spPr bwMode="auto">
            <a:xfrm>
              <a:off x="1885" y="2092"/>
              <a:ext cx="81" cy="58"/>
            </a:xfrm>
            <a:prstGeom prst="ellipse">
              <a:avLst/>
            </a:prstGeom>
            <a:solidFill>
              <a:srgbClr val="FF9F1F"/>
            </a:solidFill>
            <a:ln w="12700">
              <a:solidFill>
                <a:srgbClr val="000000"/>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grpSp>
      <p:sp>
        <p:nvSpPr>
          <p:cNvPr id="97308" name="Freeform 91"/>
          <p:cNvSpPr>
            <a:spLocks/>
          </p:cNvSpPr>
          <p:nvPr/>
        </p:nvSpPr>
        <p:spPr bwMode="auto">
          <a:xfrm>
            <a:off x="3925888" y="2663825"/>
            <a:ext cx="1176337" cy="1439863"/>
          </a:xfrm>
          <a:custGeom>
            <a:avLst/>
            <a:gdLst>
              <a:gd name="T0" fmla="*/ 998537 w 741"/>
              <a:gd name="T1" fmla="*/ 819150 h 907"/>
              <a:gd name="T2" fmla="*/ 865187 w 741"/>
              <a:gd name="T3" fmla="*/ 717550 h 907"/>
              <a:gd name="T4" fmla="*/ 776287 w 741"/>
              <a:gd name="T5" fmla="*/ 598488 h 907"/>
              <a:gd name="T6" fmla="*/ 762000 w 741"/>
              <a:gd name="T7" fmla="*/ 492125 h 907"/>
              <a:gd name="T8" fmla="*/ 777875 w 741"/>
              <a:gd name="T9" fmla="*/ 404813 h 907"/>
              <a:gd name="T10" fmla="*/ 825500 w 741"/>
              <a:gd name="T11" fmla="*/ 295275 h 907"/>
              <a:gd name="T12" fmla="*/ 914400 w 741"/>
              <a:gd name="T13" fmla="*/ 180975 h 907"/>
              <a:gd name="T14" fmla="*/ 1036637 w 741"/>
              <a:gd name="T15" fmla="*/ 90488 h 907"/>
              <a:gd name="T16" fmla="*/ 1100137 w 741"/>
              <a:gd name="T17" fmla="*/ 9525 h 907"/>
              <a:gd name="T18" fmla="*/ 949325 w 741"/>
              <a:gd name="T19" fmla="*/ 38100 h 907"/>
              <a:gd name="T20" fmla="*/ 857250 w 741"/>
              <a:gd name="T21" fmla="*/ 26988 h 907"/>
              <a:gd name="T22" fmla="*/ 762000 w 741"/>
              <a:gd name="T23" fmla="*/ 34925 h 907"/>
              <a:gd name="T24" fmla="*/ 661987 w 741"/>
              <a:gd name="T25" fmla="*/ 39688 h 907"/>
              <a:gd name="T26" fmla="*/ 544512 w 741"/>
              <a:gd name="T27" fmla="*/ 42863 h 907"/>
              <a:gd name="T28" fmla="*/ 458787 w 741"/>
              <a:gd name="T29" fmla="*/ 42863 h 907"/>
              <a:gd name="T30" fmla="*/ 314325 w 741"/>
              <a:gd name="T31" fmla="*/ 4763 h 907"/>
              <a:gd name="T32" fmla="*/ 228600 w 741"/>
              <a:gd name="T33" fmla="*/ 23813 h 907"/>
              <a:gd name="T34" fmla="*/ 355600 w 741"/>
              <a:gd name="T35" fmla="*/ 112713 h 907"/>
              <a:gd name="T36" fmla="*/ 441325 w 741"/>
              <a:gd name="T37" fmla="*/ 204788 h 907"/>
              <a:gd name="T38" fmla="*/ 504825 w 741"/>
              <a:gd name="T39" fmla="*/ 304800 h 907"/>
              <a:gd name="T40" fmla="*/ 525462 w 741"/>
              <a:gd name="T41" fmla="*/ 430213 h 907"/>
              <a:gd name="T42" fmla="*/ 511175 w 741"/>
              <a:gd name="T43" fmla="*/ 523875 h 907"/>
              <a:gd name="T44" fmla="*/ 457200 w 741"/>
              <a:gd name="T45" fmla="*/ 604838 h 907"/>
              <a:gd name="T46" fmla="*/ 411162 w 741"/>
              <a:gd name="T47" fmla="*/ 665163 h 907"/>
              <a:gd name="T48" fmla="*/ 330200 w 741"/>
              <a:gd name="T49" fmla="*/ 731838 h 907"/>
              <a:gd name="T50" fmla="*/ 215900 w 741"/>
              <a:gd name="T51" fmla="*/ 806450 h 907"/>
              <a:gd name="T52" fmla="*/ 100012 w 741"/>
              <a:gd name="T53" fmla="*/ 884238 h 907"/>
              <a:gd name="T54" fmla="*/ 33337 w 741"/>
              <a:gd name="T55" fmla="*/ 960438 h 907"/>
              <a:gd name="T56" fmla="*/ 0 w 741"/>
              <a:gd name="T57" fmla="*/ 1055688 h 907"/>
              <a:gd name="T58" fmla="*/ 4762 w 741"/>
              <a:gd name="T59" fmla="*/ 1155700 h 907"/>
              <a:gd name="T60" fmla="*/ 53975 w 741"/>
              <a:gd name="T61" fmla="*/ 1250950 h 907"/>
              <a:gd name="T62" fmla="*/ 157162 w 741"/>
              <a:gd name="T63" fmla="*/ 1330325 h 907"/>
              <a:gd name="T64" fmla="*/ 307975 w 741"/>
              <a:gd name="T65" fmla="*/ 1395413 h 907"/>
              <a:gd name="T66" fmla="*/ 458787 w 741"/>
              <a:gd name="T67" fmla="*/ 1428750 h 907"/>
              <a:gd name="T68" fmla="*/ 642937 w 741"/>
              <a:gd name="T69" fmla="*/ 1438275 h 907"/>
              <a:gd name="T70" fmla="*/ 811212 w 741"/>
              <a:gd name="T71" fmla="*/ 1422400 h 907"/>
              <a:gd name="T72" fmla="*/ 968375 w 741"/>
              <a:gd name="T73" fmla="*/ 1373188 h 907"/>
              <a:gd name="T74" fmla="*/ 1084262 w 741"/>
              <a:gd name="T75" fmla="*/ 1296988 h 907"/>
              <a:gd name="T76" fmla="*/ 1152525 w 741"/>
              <a:gd name="T77" fmla="*/ 1206500 h 907"/>
              <a:gd name="T78" fmla="*/ 1174750 w 741"/>
              <a:gd name="T79" fmla="*/ 1106488 h 907"/>
              <a:gd name="T80" fmla="*/ 1168400 w 741"/>
              <a:gd name="T81" fmla="*/ 1006475 h 907"/>
              <a:gd name="T82" fmla="*/ 1106487 w 741"/>
              <a:gd name="T83" fmla="*/ 908050 h 9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1"/>
              <a:gd name="T127" fmla="*/ 0 h 907"/>
              <a:gd name="T128" fmla="*/ 741 w 741"/>
              <a:gd name="T129" fmla="*/ 907 h 9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1" h="907">
                <a:moveTo>
                  <a:pt x="664" y="542"/>
                </a:moveTo>
                <a:lnTo>
                  <a:pt x="629" y="516"/>
                </a:lnTo>
                <a:lnTo>
                  <a:pt x="586" y="484"/>
                </a:lnTo>
                <a:lnTo>
                  <a:pt x="545" y="452"/>
                </a:lnTo>
                <a:lnTo>
                  <a:pt x="512" y="417"/>
                </a:lnTo>
                <a:lnTo>
                  <a:pt x="489" y="377"/>
                </a:lnTo>
                <a:lnTo>
                  <a:pt x="480" y="338"/>
                </a:lnTo>
                <a:lnTo>
                  <a:pt x="480" y="310"/>
                </a:lnTo>
                <a:lnTo>
                  <a:pt x="484" y="284"/>
                </a:lnTo>
                <a:lnTo>
                  <a:pt x="490" y="255"/>
                </a:lnTo>
                <a:lnTo>
                  <a:pt x="504" y="223"/>
                </a:lnTo>
                <a:lnTo>
                  <a:pt x="520" y="186"/>
                </a:lnTo>
                <a:lnTo>
                  <a:pt x="544" y="150"/>
                </a:lnTo>
                <a:lnTo>
                  <a:pt x="576" y="114"/>
                </a:lnTo>
                <a:lnTo>
                  <a:pt x="613" y="86"/>
                </a:lnTo>
                <a:lnTo>
                  <a:pt x="653" y="57"/>
                </a:lnTo>
                <a:lnTo>
                  <a:pt x="679" y="33"/>
                </a:lnTo>
                <a:lnTo>
                  <a:pt x="693" y="6"/>
                </a:lnTo>
                <a:lnTo>
                  <a:pt x="626" y="11"/>
                </a:lnTo>
                <a:lnTo>
                  <a:pt x="598" y="24"/>
                </a:lnTo>
                <a:lnTo>
                  <a:pt x="566" y="46"/>
                </a:lnTo>
                <a:lnTo>
                  <a:pt x="540" y="17"/>
                </a:lnTo>
                <a:lnTo>
                  <a:pt x="510" y="0"/>
                </a:lnTo>
                <a:lnTo>
                  <a:pt x="480" y="22"/>
                </a:lnTo>
                <a:lnTo>
                  <a:pt x="446" y="45"/>
                </a:lnTo>
                <a:lnTo>
                  <a:pt x="417" y="25"/>
                </a:lnTo>
                <a:lnTo>
                  <a:pt x="373" y="4"/>
                </a:lnTo>
                <a:lnTo>
                  <a:pt x="343" y="27"/>
                </a:lnTo>
                <a:lnTo>
                  <a:pt x="314" y="49"/>
                </a:lnTo>
                <a:lnTo>
                  <a:pt x="289" y="27"/>
                </a:lnTo>
                <a:lnTo>
                  <a:pt x="253" y="12"/>
                </a:lnTo>
                <a:lnTo>
                  <a:pt x="198" y="3"/>
                </a:lnTo>
                <a:lnTo>
                  <a:pt x="145" y="0"/>
                </a:lnTo>
                <a:lnTo>
                  <a:pt x="144" y="15"/>
                </a:lnTo>
                <a:lnTo>
                  <a:pt x="188" y="44"/>
                </a:lnTo>
                <a:lnTo>
                  <a:pt x="224" y="71"/>
                </a:lnTo>
                <a:lnTo>
                  <a:pt x="252" y="98"/>
                </a:lnTo>
                <a:lnTo>
                  <a:pt x="278" y="129"/>
                </a:lnTo>
                <a:lnTo>
                  <a:pt x="301" y="161"/>
                </a:lnTo>
                <a:lnTo>
                  <a:pt x="318" y="192"/>
                </a:lnTo>
                <a:lnTo>
                  <a:pt x="328" y="230"/>
                </a:lnTo>
                <a:lnTo>
                  <a:pt x="331" y="271"/>
                </a:lnTo>
                <a:lnTo>
                  <a:pt x="330" y="297"/>
                </a:lnTo>
                <a:lnTo>
                  <a:pt x="322" y="330"/>
                </a:lnTo>
                <a:lnTo>
                  <a:pt x="306" y="356"/>
                </a:lnTo>
                <a:lnTo>
                  <a:pt x="288" y="381"/>
                </a:lnTo>
                <a:lnTo>
                  <a:pt x="274" y="397"/>
                </a:lnTo>
                <a:lnTo>
                  <a:pt x="259" y="419"/>
                </a:lnTo>
                <a:lnTo>
                  <a:pt x="236" y="441"/>
                </a:lnTo>
                <a:lnTo>
                  <a:pt x="208" y="461"/>
                </a:lnTo>
                <a:lnTo>
                  <a:pt x="175" y="484"/>
                </a:lnTo>
                <a:lnTo>
                  <a:pt x="136" y="508"/>
                </a:lnTo>
                <a:lnTo>
                  <a:pt x="96" y="533"/>
                </a:lnTo>
                <a:lnTo>
                  <a:pt x="63" y="557"/>
                </a:lnTo>
                <a:lnTo>
                  <a:pt x="38" y="578"/>
                </a:lnTo>
                <a:lnTo>
                  <a:pt x="21" y="605"/>
                </a:lnTo>
                <a:lnTo>
                  <a:pt x="6" y="634"/>
                </a:lnTo>
                <a:lnTo>
                  <a:pt x="0" y="665"/>
                </a:lnTo>
                <a:lnTo>
                  <a:pt x="0" y="697"/>
                </a:lnTo>
                <a:lnTo>
                  <a:pt x="3" y="728"/>
                </a:lnTo>
                <a:lnTo>
                  <a:pt x="13" y="757"/>
                </a:lnTo>
                <a:lnTo>
                  <a:pt x="34" y="788"/>
                </a:lnTo>
                <a:lnTo>
                  <a:pt x="68" y="817"/>
                </a:lnTo>
                <a:lnTo>
                  <a:pt x="99" y="838"/>
                </a:lnTo>
                <a:lnTo>
                  <a:pt x="140" y="861"/>
                </a:lnTo>
                <a:lnTo>
                  <a:pt x="194" y="879"/>
                </a:lnTo>
                <a:lnTo>
                  <a:pt x="233" y="891"/>
                </a:lnTo>
                <a:lnTo>
                  <a:pt x="289" y="900"/>
                </a:lnTo>
                <a:lnTo>
                  <a:pt x="352" y="906"/>
                </a:lnTo>
                <a:lnTo>
                  <a:pt x="405" y="906"/>
                </a:lnTo>
                <a:lnTo>
                  <a:pt x="465" y="902"/>
                </a:lnTo>
                <a:lnTo>
                  <a:pt x="511" y="896"/>
                </a:lnTo>
                <a:lnTo>
                  <a:pt x="560" y="885"/>
                </a:lnTo>
                <a:lnTo>
                  <a:pt x="610" y="865"/>
                </a:lnTo>
                <a:lnTo>
                  <a:pt x="648" y="846"/>
                </a:lnTo>
                <a:lnTo>
                  <a:pt x="683" y="817"/>
                </a:lnTo>
                <a:lnTo>
                  <a:pt x="708" y="790"/>
                </a:lnTo>
                <a:lnTo>
                  <a:pt x="726" y="760"/>
                </a:lnTo>
                <a:lnTo>
                  <a:pt x="733" y="730"/>
                </a:lnTo>
                <a:lnTo>
                  <a:pt x="740" y="697"/>
                </a:lnTo>
                <a:lnTo>
                  <a:pt x="740" y="667"/>
                </a:lnTo>
                <a:lnTo>
                  <a:pt x="736" y="634"/>
                </a:lnTo>
                <a:lnTo>
                  <a:pt x="718" y="602"/>
                </a:lnTo>
                <a:lnTo>
                  <a:pt x="697" y="572"/>
                </a:lnTo>
                <a:lnTo>
                  <a:pt x="664" y="542"/>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grpSp>
        <p:nvGrpSpPr>
          <p:cNvPr id="97309" name="Group 92"/>
          <p:cNvGrpSpPr>
            <a:grpSpLocks/>
          </p:cNvGrpSpPr>
          <p:nvPr/>
        </p:nvGrpSpPr>
        <p:grpSpPr bwMode="auto">
          <a:xfrm>
            <a:off x="4689475" y="3836988"/>
            <a:ext cx="715963" cy="339725"/>
            <a:chOff x="2954" y="2417"/>
            <a:chExt cx="451" cy="214"/>
          </a:xfrm>
        </p:grpSpPr>
        <p:sp>
          <p:nvSpPr>
            <p:cNvPr id="97320" name="Freeform 93"/>
            <p:cNvSpPr>
              <a:spLocks/>
            </p:cNvSpPr>
            <p:nvPr/>
          </p:nvSpPr>
          <p:spPr bwMode="auto">
            <a:xfrm>
              <a:off x="2954" y="2417"/>
              <a:ext cx="451" cy="214"/>
            </a:xfrm>
            <a:custGeom>
              <a:avLst/>
              <a:gdLst>
                <a:gd name="T0" fmla="*/ 330 w 451"/>
                <a:gd name="T1" fmla="*/ 1 h 214"/>
                <a:gd name="T2" fmla="*/ 88 w 451"/>
                <a:gd name="T3" fmla="*/ 25 h 214"/>
                <a:gd name="T4" fmla="*/ 24 w 451"/>
                <a:gd name="T5" fmla="*/ 31 h 214"/>
                <a:gd name="T6" fmla="*/ 8 w 451"/>
                <a:gd name="T7" fmla="*/ 35 h 214"/>
                <a:gd name="T8" fmla="*/ 0 w 451"/>
                <a:gd name="T9" fmla="*/ 42 h 214"/>
                <a:gd name="T10" fmla="*/ 1 w 451"/>
                <a:gd name="T11" fmla="*/ 58 h 214"/>
                <a:gd name="T12" fmla="*/ 21 w 451"/>
                <a:gd name="T13" fmla="*/ 80 h 214"/>
                <a:gd name="T14" fmla="*/ 37 w 451"/>
                <a:gd name="T15" fmla="*/ 102 h 214"/>
                <a:gd name="T16" fmla="*/ 35 w 451"/>
                <a:gd name="T17" fmla="*/ 133 h 214"/>
                <a:gd name="T18" fmla="*/ 99 w 451"/>
                <a:gd name="T19" fmla="*/ 167 h 214"/>
                <a:gd name="T20" fmla="*/ 113 w 451"/>
                <a:gd name="T21" fmla="*/ 173 h 214"/>
                <a:gd name="T22" fmla="*/ 129 w 451"/>
                <a:gd name="T23" fmla="*/ 172 h 214"/>
                <a:gd name="T24" fmla="*/ 160 w 451"/>
                <a:gd name="T25" fmla="*/ 182 h 214"/>
                <a:gd name="T26" fmla="*/ 193 w 451"/>
                <a:gd name="T27" fmla="*/ 196 h 214"/>
                <a:gd name="T28" fmla="*/ 222 w 451"/>
                <a:gd name="T29" fmla="*/ 213 h 214"/>
                <a:gd name="T30" fmla="*/ 241 w 451"/>
                <a:gd name="T31" fmla="*/ 211 h 214"/>
                <a:gd name="T32" fmla="*/ 266 w 451"/>
                <a:gd name="T33" fmla="*/ 200 h 214"/>
                <a:gd name="T34" fmla="*/ 266 w 451"/>
                <a:gd name="T35" fmla="*/ 184 h 214"/>
                <a:gd name="T36" fmla="*/ 249 w 451"/>
                <a:gd name="T37" fmla="*/ 170 h 214"/>
                <a:gd name="T38" fmla="*/ 216 w 451"/>
                <a:gd name="T39" fmla="*/ 157 h 214"/>
                <a:gd name="T40" fmla="*/ 195 w 451"/>
                <a:gd name="T41" fmla="*/ 152 h 214"/>
                <a:gd name="T42" fmla="*/ 224 w 451"/>
                <a:gd name="T43" fmla="*/ 126 h 214"/>
                <a:gd name="T44" fmla="*/ 252 w 451"/>
                <a:gd name="T45" fmla="*/ 116 h 214"/>
                <a:gd name="T46" fmla="*/ 256 w 451"/>
                <a:gd name="T47" fmla="*/ 122 h 214"/>
                <a:gd name="T48" fmla="*/ 277 w 451"/>
                <a:gd name="T49" fmla="*/ 125 h 214"/>
                <a:gd name="T50" fmla="*/ 307 w 451"/>
                <a:gd name="T51" fmla="*/ 125 h 214"/>
                <a:gd name="T52" fmla="*/ 327 w 451"/>
                <a:gd name="T53" fmla="*/ 120 h 214"/>
                <a:gd name="T54" fmla="*/ 357 w 451"/>
                <a:gd name="T55" fmla="*/ 109 h 214"/>
                <a:gd name="T56" fmla="*/ 369 w 451"/>
                <a:gd name="T57" fmla="*/ 99 h 214"/>
                <a:gd name="T58" fmla="*/ 378 w 451"/>
                <a:gd name="T59" fmla="*/ 84 h 214"/>
                <a:gd name="T60" fmla="*/ 396 w 451"/>
                <a:gd name="T61" fmla="*/ 72 h 214"/>
                <a:gd name="T62" fmla="*/ 419 w 451"/>
                <a:gd name="T63" fmla="*/ 68 h 214"/>
                <a:gd name="T64" fmla="*/ 450 w 451"/>
                <a:gd name="T65" fmla="*/ 68 h 214"/>
                <a:gd name="T66" fmla="*/ 421 w 451"/>
                <a:gd name="T67" fmla="*/ 0 h 214"/>
                <a:gd name="T68" fmla="*/ 330 w 451"/>
                <a:gd name="T69" fmla="*/ 1 h 2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1"/>
                <a:gd name="T106" fmla="*/ 0 h 214"/>
                <a:gd name="T107" fmla="*/ 451 w 451"/>
                <a:gd name="T108" fmla="*/ 214 h 2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1" h="214">
                  <a:moveTo>
                    <a:pt x="330" y="1"/>
                  </a:moveTo>
                  <a:lnTo>
                    <a:pt x="88" y="25"/>
                  </a:lnTo>
                  <a:lnTo>
                    <a:pt x="24" y="31"/>
                  </a:lnTo>
                  <a:lnTo>
                    <a:pt x="8" y="35"/>
                  </a:lnTo>
                  <a:lnTo>
                    <a:pt x="0" y="42"/>
                  </a:lnTo>
                  <a:lnTo>
                    <a:pt x="1" y="58"/>
                  </a:lnTo>
                  <a:lnTo>
                    <a:pt x="21" y="80"/>
                  </a:lnTo>
                  <a:lnTo>
                    <a:pt x="37" y="102"/>
                  </a:lnTo>
                  <a:lnTo>
                    <a:pt x="35" y="133"/>
                  </a:lnTo>
                  <a:lnTo>
                    <a:pt x="99" y="167"/>
                  </a:lnTo>
                  <a:lnTo>
                    <a:pt x="113" y="173"/>
                  </a:lnTo>
                  <a:lnTo>
                    <a:pt x="129" y="172"/>
                  </a:lnTo>
                  <a:lnTo>
                    <a:pt x="160" y="182"/>
                  </a:lnTo>
                  <a:lnTo>
                    <a:pt x="193" y="196"/>
                  </a:lnTo>
                  <a:lnTo>
                    <a:pt x="222" y="213"/>
                  </a:lnTo>
                  <a:lnTo>
                    <a:pt x="241" y="211"/>
                  </a:lnTo>
                  <a:lnTo>
                    <a:pt x="266" y="200"/>
                  </a:lnTo>
                  <a:lnTo>
                    <a:pt x="266" y="184"/>
                  </a:lnTo>
                  <a:lnTo>
                    <a:pt x="249" y="170"/>
                  </a:lnTo>
                  <a:lnTo>
                    <a:pt x="216" y="157"/>
                  </a:lnTo>
                  <a:lnTo>
                    <a:pt x="195" y="152"/>
                  </a:lnTo>
                  <a:lnTo>
                    <a:pt x="224" y="126"/>
                  </a:lnTo>
                  <a:lnTo>
                    <a:pt x="252" y="116"/>
                  </a:lnTo>
                  <a:lnTo>
                    <a:pt x="256" y="122"/>
                  </a:lnTo>
                  <a:lnTo>
                    <a:pt x="277" y="125"/>
                  </a:lnTo>
                  <a:lnTo>
                    <a:pt x="307" y="125"/>
                  </a:lnTo>
                  <a:lnTo>
                    <a:pt x="327" y="120"/>
                  </a:lnTo>
                  <a:lnTo>
                    <a:pt x="357" y="109"/>
                  </a:lnTo>
                  <a:lnTo>
                    <a:pt x="369" y="99"/>
                  </a:lnTo>
                  <a:lnTo>
                    <a:pt x="378" y="84"/>
                  </a:lnTo>
                  <a:lnTo>
                    <a:pt x="396" y="72"/>
                  </a:lnTo>
                  <a:lnTo>
                    <a:pt x="419" y="68"/>
                  </a:lnTo>
                  <a:lnTo>
                    <a:pt x="450" y="68"/>
                  </a:lnTo>
                  <a:lnTo>
                    <a:pt x="421" y="0"/>
                  </a:lnTo>
                  <a:lnTo>
                    <a:pt x="330" y="1"/>
                  </a:lnTo>
                </a:path>
              </a:pathLst>
            </a:custGeom>
            <a:solidFill>
              <a:srgbClr val="FFBFBF"/>
            </a:solidFill>
            <a:ln w="12700" cap="rnd" cmpd="sng">
              <a:solidFill>
                <a:srgbClr val="000000"/>
              </a:solidFill>
              <a:prstDash val="solid"/>
              <a:round/>
              <a:headEnd type="none" w="med" len="med"/>
              <a:tailEnd type="none" w="med" len="med"/>
            </a:ln>
          </p:spPr>
          <p:txBody>
            <a:bodyPr/>
            <a:lstStyle/>
            <a:p>
              <a:endParaRPr lang="es-MX"/>
            </a:p>
          </p:txBody>
        </p:sp>
        <p:grpSp>
          <p:nvGrpSpPr>
            <p:cNvPr id="97321" name="Group 94"/>
            <p:cNvGrpSpPr>
              <a:grpSpLocks/>
            </p:cNvGrpSpPr>
            <p:nvPr/>
          </p:nvGrpSpPr>
          <p:grpSpPr bwMode="auto">
            <a:xfrm>
              <a:off x="2990" y="2463"/>
              <a:ext cx="159" cy="129"/>
              <a:chOff x="2990" y="2463"/>
              <a:chExt cx="159" cy="129"/>
            </a:xfrm>
          </p:grpSpPr>
          <p:sp>
            <p:nvSpPr>
              <p:cNvPr id="97322" name="Freeform 95"/>
              <p:cNvSpPr>
                <a:spLocks/>
              </p:cNvSpPr>
              <p:nvPr/>
            </p:nvSpPr>
            <p:spPr bwMode="auto">
              <a:xfrm>
                <a:off x="2990" y="2463"/>
                <a:ext cx="131" cy="60"/>
              </a:xfrm>
              <a:custGeom>
                <a:avLst/>
                <a:gdLst>
                  <a:gd name="T0" fmla="*/ 130 w 131"/>
                  <a:gd name="T1" fmla="*/ 4 h 60"/>
                  <a:gd name="T2" fmla="*/ 65 w 131"/>
                  <a:gd name="T3" fmla="*/ 0 h 60"/>
                  <a:gd name="T4" fmla="*/ 7 w 131"/>
                  <a:gd name="T5" fmla="*/ 26 h 60"/>
                  <a:gd name="T6" fmla="*/ 0 w 131"/>
                  <a:gd name="T7" fmla="*/ 48 h 60"/>
                  <a:gd name="T8" fmla="*/ 3 w 131"/>
                  <a:gd name="T9" fmla="*/ 59 h 60"/>
                  <a:gd name="T10" fmla="*/ 0 60000 65536"/>
                  <a:gd name="T11" fmla="*/ 0 60000 65536"/>
                  <a:gd name="T12" fmla="*/ 0 60000 65536"/>
                  <a:gd name="T13" fmla="*/ 0 60000 65536"/>
                  <a:gd name="T14" fmla="*/ 0 60000 65536"/>
                  <a:gd name="T15" fmla="*/ 0 w 131"/>
                  <a:gd name="T16" fmla="*/ 0 h 60"/>
                  <a:gd name="T17" fmla="*/ 131 w 131"/>
                  <a:gd name="T18" fmla="*/ 60 h 60"/>
                </a:gdLst>
                <a:ahLst/>
                <a:cxnLst>
                  <a:cxn ang="T10">
                    <a:pos x="T0" y="T1"/>
                  </a:cxn>
                  <a:cxn ang="T11">
                    <a:pos x="T2" y="T3"/>
                  </a:cxn>
                  <a:cxn ang="T12">
                    <a:pos x="T4" y="T5"/>
                  </a:cxn>
                  <a:cxn ang="T13">
                    <a:pos x="T6" y="T7"/>
                  </a:cxn>
                  <a:cxn ang="T14">
                    <a:pos x="T8" y="T9"/>
                  </a:cxn>
                </a:cxnLst>
                <a:rect l="T15" t="T16" r="T17" b="T18"/>
                <a:pathLst>
                  <a:path w="131" h="60">
                    <a:moveTo>
                      <a:pt x="130" y="4"/>
                    </a:moveTo>
                    <a:lnTo>
                      <a:pt x="65" y="0"/>
                    </a:lnTo>
                    <a:lnTo>
                      <a:pt x="7" y="26"/>
                    </a:lnTo>
                    <a:lnTo>
                      <a:pt x="0" y="48"/>
                    </a:lnTo>
                    <a:lnTo>
                      <a:pt x="3" y="59"/>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97323" name="Freeform 96"/>
              <p:cNvSpPr>
                <a:spLocks/>
              </p:cNvSpPr>
              <p:nvPr/>
            </p:nvSpPr>
            <p:spPr bwMode="auto">
              <a:xfrm>
                <a:off x="3068" y="2497"/>
                <a:ext cx="81" cy="95"/>
              </a:xfrm>
              <a:custGeom>
                <a:avLst/>
                <a:gdLst>
                  <a:gd name="T0" fmla="*/ 80 w 81"/>
                  <a:gd name="T1" fmla="*/ 0 h 95"/>
                  <a:gd name="T2" fmla="*/ 7 w 81"/>
                  <a:gd name="T3" fmla="*/ 58 h 95"/>
                  <a:gd name="T4" fmla="*/ 0 w 81"/>
                  <a:gd name="T5" fmla="*/ 69 h 95"/>
                  <a:gd name="T6" fmla="*/ 7 w 81"/>
                  <a:gd name="T7" fmla="*/ 81 h 95"/>
                  <a:gd name="T8" fmla="*/ 14 w 81"/>
                  <a:gd name="T9" fmla="*/ 91 h 95"/>
                  <a:gd name="T10" fmla="*/ 19 w 81"/>
                  <a:gd name="T11" fmla="*/ 94 h 95"/>
                  <a:gd name="T12" fmla="*/ 0 60000 65536"/>
                  <a:gd name="T13" fmla="*/ 0 60000 65536"/>
                  <a:gd name="T14" fmla="*/ 0 60000 65536"/>
                  <a:gd name="T15" fmla="*/ 0 60000 65536"/>
                  <a:gd name="T16" fmla="*/ 0 60000 65536"/>
                  <a:gd name="T17" fmla="*/ 0 60000 65536"/>
                  <a:gd name="T18" fmla="*/ 0 w 81"/>
                  <a:gd name="T19" fmla="*/ 0 h 95"/>
                  <a:gd name="T20" fmla="*/ 81 w 81"/>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1" h="95">
                    <a:moveTo>
                      <a:pt x="80" y="0"/>
                    </a:moveTo>
                    <a:lnTo>
                      <a:pt x="7" y="58"/>
                    </a:lnTo>
                    <a:lnTo>
                      <a:pt x="0" y="69"/>
                    </a:lnTo>
                    <a:lnTo>
                      <a:pt x="7" y="81"/>
                    </a:lnTo>
                    <a:lnTo>
                      <a:pt x="14" y="91"/>
                    </a:lnTo>
                    <a:lnTo>
                      <a:pt x="19" y="94"/>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97324" name="Freeform 97"/>
              <p:cNvSpPr>
                <a:spLocks/>
              </p:cNvSpPr>
              <p:nvPr/>
            </p:nvSpPr>
            <p:spPr bwMode="auto">
              <a:xfrm>
                <a:off x="3029" y="2484"/>
                <a:ext cx="104" cy="106"/>
              </a:xfrm>
              <a:custGeom>
                <a:avLst/>
                <a:gdLst>
                  <a:gd name="T0" fmla="*/ 103 w 104"/>
                  <a:gd name="T1" fmla="*/ 0 h 106"/>
                  <a:gd name="T2" fmla="*/ 55 w 104"/>
                  <a:gd name="T3" fmla="*/ 9 h 106"/>
                  <a:gd name="T4" fmla="*/ 7 w 104"/>
                  <a:gd name="T5" fmla="*/ 30 h 106"/>
                  <a:gd name="T6" fmla="*/ 0 w 104"/>
                  <a:gd name="T7" fmla="*/ 53 h 106"/>
                  <a:gd name="T8" fmla="*/ 39 w 104"/>
                  <a:gd name="T9" fmla="*/ 100 h 106"/>
                  <a:gd name="T10" fmla="*/ 53 w 104"/>
                  <a:gd name="T11" fmla="*/ 105 h 106"/>
                  <a:gd name="T12" fmla="*/ 0 60000 65536"/>
                  <a:gd name="T13" fmla="*/ 0 60000 65536"/>
                  <a:gd name="T14" fmla="*/ 0 60000 65536"/>
                  <a:gd name="T15" fmla="*/ 0 60000 65536"/>
                  <a:gd name="T16" fmla="*/ 0 60000 65536"/>
                  <a:gd name="T17" fmla="*/ 0 60000 65536"/>
                  <a:gd name="T18" fmla="*/ 0 w 104"/>
                  <a:gd name="T19" fmla="*/ 0 h 106"/>
                  <a:gd name="T20" fmla="*/ 104 w 104"/>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104" h="106">
                    <a:moveTo>
                      <a:pt x="103" y="0"/>
                    </a:moveTo>
                    <a:lnTo>
                      <a:pt x="55" y="9"/>
                    </a:lnTo>
                    <a:lnTo>
                      <a:pt x="7" y="30"/>
                    </a:lnTo>
                    <a:lnTo>
                      <a:pt x="0" y="53"/>
                    </a:lnTo>
                    <a:lnTo>
                      <a:pt x="39" y="100"/>
                    </a:lnTo>
                    <a:lnTo>
                      <a:pt x="53" y="105"/>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grpSp>
      <p:sp>
        <p:nvSpPr>
          <p:cNvPr id="97310" name="Rectangle 98"/>
          <p:cNvSpPr>
            <a:spLocks noChangeArrowheads="1"/>
          </p:cNvSpPr>
          <p:nvPr/>
        </p:nvSpPr>
        <p:spPr bwMode="auto">
          <a:xfrm>
            <a:off x="2266950" y="1373188"/>
            <a:ext cx="44577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lnSpc>
                <a:spcPct val="85000"/>
              </a:lnSpc>
              <a:spcBef>
                <a:spcPct val="20000"/>
              </a:spcBef>
              <a:buClr>
                <a:schemeClr val="hlink"/>
              </a:buClr>
              <a:buSzPct val="110000"/>
              <a:buFont typeface="Wingdings" pitchFamily="2" charset="2"/>
              <a:buNone/>
            </a:pPr>
            <a:r>
              <a:rPr lang="es-ES_tradnl" altLang="es-MX" sz="2000" dirty="0"/>
              <a:t>Especificación de medios de transmisión mecánicos, eléctricos, funcionales y procedurales</a:t>
            </a:r>
            <a:endParaRPr lang="es-ES" altLang="es-MX" sz="2000" dirty="0"/>
          </a:p>
        </p:txBody>
      </p:sp>
      <p:sp>
        <p:nvSpPr>
          <p:cNvPr id="97311" name="Rectangle 99"/>
          <p:cNvSpPr>
            <a:spLocks noChangeArrowheads="1"/>
          </p:cNvSpPr>
          <p:nvPr/>
        </p:nvSpPr>
        <p:spPr bwMode="auto">
          <a:xfrm>
            <a:off x="6565819" y="238760"/>
            <a:ext cx="1881349"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 altLang="es-MX" sz="2800" b="1" dirty="0" smtClean="0">
                <a:latin typeface="Arial" charset="0"/>
              </a:rPr>
              <a:t>Transmite</a:t>
            </a:r>
            <a:endParaRPr lang="es-ES" altLang="es-MX" sz="2800" b="1" dirty="0">
              <a:latin typeface="Arial" charset="0"/>
            </a:endParaRPr>
          </a:p>
          <a:p>
            <a:pPr algn="ctr"/>
            <a:r>
              <a:rPr lang="es-ES_tradnl" altLang="es-MX" sz="2800" b="1" dirty="0">
                <a:latin typeface="Arial" charset="0"/>
              </a:rPr>
              <a:t>l</a:t>
            </a:r>
            <a:r>
              <a:rPr lang="es-ES_tradnl" altLang="es-MX" sz="2800" b="1" dirty="0" smtClean="0">
                <a:latin typeface="Arial" charset="0"/>
              </a:rPr>
              <a:t>os d</a:t>
            </a:r>
            <a:r>
              <a:rPr lang="es-ES" altLang="es-MX" sz="2800" b="1" dirty="0" smtClean="0">
                <a:latin typeface="Arial" charset="0"/>
              </a:rPr>
              <a:t>at</a:t>
            </a:r>
            <a:r>
              <a:rPr lang="es-ES_tradnl" altLang="es-MX" sz="2800" b="1" dirty="0">
                <a:latin typeface="Arial" charset="0"/>
              </a:rPr>
              <a:t>os</a:t>
            </a:r>
            <a:endParaRPr lang="es-ES" altLang="es-MX" sz="2800" b="1" dirty="0">
              <a:latin typeface="Arial" charset="0"/>
            </a:endParaRPr>
          </a:p>
        </p:txBody>
      </p:sp>
      <p:sp>
        <p:nvSpPr>
          <p:cNvPr id="63588" name="Rectangle 100"/>
          <p:cNvSpPr>
            <a:spLocks noChangeArrowheads="1"/>
          </p:cNvSpPr>
          <p:nvPr/>
        </p:nvSpPr>
        <p:spPr bwMode="auto">
          <a:xfrm>
            <a:off x="7010400" y="6143625"/>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N=1</a:t>
            </a:r>
          </a:p>
        </p:txBody>
      </p:sp>
      <p:sp>
        <p:nvSpPr>
          <p:cNvPr id="97313" name="Line 101"/>
          <p:cNvSpPr>
            <a:spLocks noChangeShapeType="1"/>
          </p:cNvSpPr>
          <p:nvPr/>
        </p:nvSpPr>
        <p:spPr bwMode="auto">
          <a:xfrm flipV="1">
            <a:off x="4038600" y="3886200"/>
            <a:ext cx="457200" cy="4572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nvGrpSpPr>
          <p:cNvPr id="97314" name="Group 102"/>
          <p:cNvGrpSpPr>
            <a:grpSpLocks/>
          </p:cNvGrpSpPr>
          <p:nvPr/>
        </p:nvGrpSpPr>
        <p:grpSpPr bwMode="auto">
          <a:xfrm>
            <a:off x="2778125" y="3376613"/>
            <a:ext cx="1930400" cy="739775"/>
            <a:chOff x="1750" y="2127"/>
            <a:chExt cx="1216" cy="466"/>
          </a:xfrm>
        </p:grpSpPr>
        <p:sp>
          <p:nvSpPr>
            <p:cNvPr id="97317" name="Freeform 103"/>
            <p:cNvSpPr>
              <a:spLocks/>
            </p:cNvSpPr>
            <p:nvPr/>
          </p:nvSpPr>
          <p:spPr bwMode="auto">
            <a:xfrm>
              <a:off x="2035" y="2127"/>
              <a:ext cx="931" cy="439"/>
            </a:xfrm>
            <a:custGeom>
              <a:avLst/>
              <a:gdLst>
                <a:gd name="T0" fmla="*/ 32 w 931"/>
                <a:gd name="T1" fmla="*/ 420 h 439"/>
                <a:gd name="T2" fmla="*/ 44 w 931"/>
                <a:gd name="T3" fmla="*/ 433 h 439"/>
                <a:gd name="T4" fmla="*/ 71 w 931"/>
                <a:gd name="T5" fmla="*/ 438 h 439"/>
                <a:gd name="T6" fmla="*/ 529 w 931"/>
                <a:gd name="T7" fmla="*/ 240 h 439"/>
                <a:gd name="T8" fmla="*/ 570 w 931"/>
                <a:gd name="T9" fmla="*/ 243 h 439"/>
                <a:gd name="T10" fmla="*/ 649 w 931"/>
                <a:gd name="T11" fmla="*/ 246 h 439"/>
                <a:gd name="T12" fmla="*/ 739 w 931"/>
                <a:gd name="T13" fmla="*/ 224 h 439"/>
                <a:gd name="T14" fmla="*/ 892 w 931"/>
                <a:gd name="T15" fmla="*/ 212 h 439"/>
                <a:gd name="T16" fmla="*/ 894 w 931"/>
                <a:gd name="T17" fmla="*/ 190 h 439"/>
                <a:gd name="T18" fmla="*/ 748 w 931"/>
                <a:gd name="T19" fmla="*/ 193 h 439"/>
                <a:gd name="T20" fmla="*/ 899 w 931"/>
                <a:gd name="T21" fmla="*/ 174 h 439"/>
                <a:gd name="T22" fmla="*/ 924 w 931"/>
                <a:gd name="T23" fmla="*/ 157 h 439"/>
                <a:gd name="T24" fmla="*/ 848 w 931"/>
                <a:gd name="T25" fmla="*/ 149 h 439"/>
                <a:gd name="T26" fmla="*/ 745 w 931"/>
                <a:gd name="T27" fmla="*/ 149 h 439"/>
                <a:gd name="T28" fmla="*/ 924 w 931"/>
                <a:gd name="T29" fmla="*/ 122 h 439"/>
                <a:gd name="T30" fmla="*/ 921 w 931"/>
                <a:gd name="T31" fmla="*/ 103 h 439"/>
                <a:gd name="T32" fmla="*/ 865 w 931"/>
                <a:gd name="T33" fmla="*/ 97 h 439"/>
                <a:gd name="T34" fmla="*/ 729 w 931"/>
                <a:gd name="T35" fmla="*/ 123 h 439"/>
                <a:gd name="T36" fmla="*/ 873 w 931"/>
                <a:gd name="T37" fmla="*/ 73 h 439"/>
                <a:gd name="T38" fmla="*/ 881 w 931"/>
                <a:gd name="T39" fmla="*/ 46 h 439"/>
                <a:gd name="T40" fmla="*/ 848 w 931"/>
                <a:gd name="T41" fmla="*/ 35 h 439"/>
                <a:gd name="T42" fmla="*/ 686 w 931"/>
                <a:gd name="T43" fmla="*/ 88 h 439"/>
                <a:gd name="T44" fmla="*/ 645 w 931"/>
                <a:gd name="T45" fmla="*/ 102 h 439"/>
                <a:gd name="T46" fmla="*/ 668 w 931"/>
                <a:gd name="T47" fmla="*/ 69 h 439"/>
                <a:gd name="T48" fmla="*/ 665 w 931"/>
                <a:gd name="T49" fmla="*/ 13 h 439"/>
                <a:gd name="T50" fmla="*/ 595 w 931"/>
                <a:gd name="T51" fmla="*/ 4 h 439"/>
                <a:gd name="T52" fmla="*/ 572 w 931"/>
                <a:gd name="T53" fmla="*/ 74 h 439"/>
                <a:gd name="T54" fmla="*/ 529 w 931"/>
                <a:gd name="T55" fmla="*/ 122 h 439"/>
                <a:gd name="T56" fmla="*/ 501 w 931"/>
                <a:gd name="T57" fmla="*/ 168 h 439"/>
                <a:gd name="T58" fmla="*/ 501 w 931"/>
                <a:gd name="T59" fmla="*/ 205 h 439"/>
                <a:gd name="T60" fmla="*/ 74 w 931"/>
                <a:gd name="T61" fmla="*/ 382 h 439"/>
                <a:gd name="T62" fmla="*/ 60 w 931"/>
                <a:gd name="T63" fmla="*/ 334 h 4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1"/>
                <a:gd name="T97" fmla="*/ 0 h 439"/>
                <a:gd name="T98" fmla="*/ 931 w 931"/>
                <a:gd name="T99" fmla="*/ 439 h 4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1" h="439">
                  <a:moveTo>
                    <a:pt x="0" y="360"/>
                  </a:moveTo>
                  <a:lnTo>
                    <a:pt x="32" y="420"/>
                  </a:lnTo>
                  <a:lnTo>
                    <a:pt x="39" y="429"/>
                  </a:lnTo>
                  <a:lnTo>
                    <a:pt x="44" y="433"/>
                  </a:lnTo>
                  <a:lnTo>
                    <a:pt x="55" y="438"/>
                  </a:lnTo>
                  <a:lnTo>
                    <a:pt x="71" y="438"/>
                  </a:lnTo>
                  <a:lnTo>
                    <a:pt x="88" y="432"/>
                  </a:lnTo>
                  <a:lnTo>
                    <a:pt x="529" y="240"/>
                  </a:lnTo>
                  <a:lnTo>
                    <a:pt x="554" y="233"/>
                  </a:lnTo>
                  <a:lnTo>
                    <a:pt x="570" y="243"/>
                  </a:lnTo>
                  <a:lnTo>
                    <a:pt x="601" y="253"/>
                  </a:lnTo>
                  <a:lnTo>
                    <a:pt x="649" y="246"/>
                  </a:lnTo>
                  <a:lnTo>
                    <a:pt x="702" y="233"/>
                  </a:lnTo>
                  <a:lnTo>
                    <a:pt x="739" y="224"/>
                  </a:lnTo>
                  <a:lnTo>
                    <a:pt x="857" y="214"/>
                  </a:lnTo>
                  <a:lnTo>
                    <a:pt x="892" y="212"/>
                  </a:lnTo>
                  <a:lnTo>
                    <a:pt x="903" y="202"/>
                  </a:lnTo>
                  <a:lnTo>
                    <a:pt x="894" y="190"/>
                  </a:lnTo>
                  <a:lnTo>
                    <a:pt x="857" y="186"/>
                  </a:lnTo>
                  <a:lnTo>
                    <a:pt x="748" y="193"/>
                  </a:lnTo>
                  <a:lnTo>
                    <a:pt x="745" y="183"/>
                  </a:lnTo>
                  <a:lnTo>
                    <a:pt x="899" y="174"/>
                  </a:lnTo>
                  <a:lnTo>
                    <a:pt x="924" y="165"/>
                  </a:lnTo>
                  <a:lnTo>
                    <a:pt x="924" y="157"/>
                  </a:lnTo>
                  <a:lnTo>
                    <a:pt x="908" y="148"/>
                  </a:lnTo>
                  <a:lnTo>
                    <a:pt x="848" y="149"/>
                  </a:lnTo>
                  <a:lnTo>
                    <a:pt x="745" y="157"/>
                  </a:lnTo>
                  <a:lnTo>
                    <a:pt x="745" y="149"/>
                  </a:lnTo>
                  <a:lnTo>
                    <a:pt x="913" y="126"/>
                  </a:lnTo>
                  <a:lnTo>
                    <a:pt x="924" y="122"/>
                  </a:lnTo>
                  <a:lnTo>
                    <a:pt x="930" y="114"/>
                  </a:lnTo>
                  <a:lnTo>
                    <a:pt x="921" y="103"/>
                  </a:lnTo>
                  <a:lnTo>
                    <a:pt x="906" y="100"/>
                  </a:lnTo>
                  <a:lnTo>
                    <a:pt x="865" y="97"/>
                  </a:lnTo>
                  <a:lnTo>
                    <a:pt x="780" y="111"/>
                  </a:lnTo>
                  <a:lnTo>
                    <a:pt x="729" y="123"/>
                  </a:lnTo>
                  <a:lnTo>
                    <a:pt x="727" y="118"/>
                  </a:lnTo>
                  <a:lnTo>
                    <a:pt x="873" y="73"/>
                  </a:lnTo>
                  <a:lnTo>
                    <a:pt x="881" y="59"/>
                  </a:lnTo>
                  <a:lnTo>
                    <a:pt x="881" y="46"/>
                  </a:lnTo>
                  <a:lnTo>
                    <a:pt x="873" y="35"/>
                  </a:lnTo>
                  <a:lnTo>
                    <a:pt x="848" y="35"/>
                  </a:lnTo>
                  <a:lnTo>
                    <a:pt x="816" y="42"/>
                  </a:lnTo>
                  <a:lnTo>
                    <a:pt x="686" y="88"/>
                  </a:lnTo>
                  <a:lnTo>
                    <a:pt x="659" y="97"/>
                  </a:lnTo>
                  <a:lnTo>
                    <a:pt x="645" y="102"/>
                  </a:lnTo>
                  <a:lnTo>
                    <a:pt x="645" y="91"/>
                  </a:lnTo>
                  <a:lnTo>
                    <a:pt x="668" y="69"/>
                  </a:lnTo>
                  <a:lnTo>
                    <a:pt x="673" y="39"/>
                  </a:lnTo>
                  <a:lnTo>
                    <a:pt x="665" y="13"/>
                  </a:lnTo>
                  <a:lnTo>
                    <a:pt x="634" y="0"/>
                  </a:lnTo>
                  <a:lnTo>
                    <a:pt x="595" y="4"/>
                  </a:lnTo>
                  <a:lnTo>
                    <a:pt x="577" y="39"/>
                  </a:lnTo>
                  <a:lnTo>
                    <a:pt x="572" y="74"/>
                  </a:lnTo>
                  <a:lnTo>
                    <a:pt x="551" y="106"/>
                  </a:lnTo>
                  <a:lnTo>
                    <a:pt x="529" y="122"/>
                  </a:lnTo>
                  <a:lnTo>
                    <a:pt x="512" y="142"/>
                  </a:lnTo>
                  <a:lnTo>
                    <a:pt x="501" y="168"/>
                  </a:lnTo>
                  <a:lnTo>
                    <a:pt x="497" y="197"/>
                  </a:lnTo>
                  <a:lnTo>
                    <a:pt x="501" y="205"/>
                  </a:lnTo>
                  <a:lnTo>
                    <a:pt x="85" y="387"/>
                  </a:lnTo>
                  <a:lnTo>
                    <a:pt x="74" y="382"/>
                  </a:lnTo>
                  <a:lnTo>
                    <a:pt x="65" y="363"/>
                  </a:lnTo>
                  <a:lnTo>
                    <a:pt x="60" y="334"/>
                  </a:lnTo>
                  <a:lnTo>
                    <a:pt x="0" y="360"/>
                  </a:lnTo>
                </a:path>
              </a:pathLst>
            </a:custGeom>
            <a:solidFill>
              <a:srgbClr val="FF9F9F"/>
            </a:solidFill>
            <a:ln w="12700" cap="rnd" cmpd="sng">
              <a:solidFill>
                <a:srgbClr val="000000"/>
              </a:solidFill>
              <a:prstDash val="solid"/>
              <a:round/>
              <a:headEnd type="none" w="med" len="med"/>
              <a:tailEnd type="none" w="med" len="med"/>
            </a:ln>
          </p:spPr>
          <p:txBody>
            <a:bodyPr/>
            <a:lstStyle/>
            <a:p>
              <a:endParaRPr lang="es-MX"/>
            </a:p>
          </p:txBody>
        </p:sp>
        <p:sp>
          <p:nvSpPr>
            <p:cNvPr id="97318" name="Freeform 104"/>
            <p:cNvSpPr>
              <a:spLocks/>
            </p:cNvSpPr>
            <p:nvPr/>
          </p:nvSpPr>
          <p:spPr bwMode="auto">
            <a:xfrm>
              <a:off x="1750" y="2135"/>
              <a:ext cx="388" cy="458"/>
            </a:xfrm>
            <a:custGeom>
              <a:avLst/>
              <a:gdLst>
                <a:gd name="T0" fmla="*/ 362 w 388"/>
                <a:gd name="T1" fmla="*/ 367 h 458"/>
                <a:gd name="T2" fmla="*/ 372 w 388"/>
                <a:gd name="T3" fmla="*/ 333 h 458"/>
                <a:gd name="T4" fmla="*/ 379 w 388"/>
                <a:gd name="T5" fmla="*/ 316 h 458"/>
                <a:gd name="T6" fmla="*/ 383 w 388"/>
                <a:gd name="T7" fmla="*/ 310 h 458"/>
                <a:gd name="T8" fmla="*/ 387 w 388"/>
                <a:gd name="T9" fmla="*/ 296 h 458"/>
                <a:gd name="T10" fmla="*/ 378 w 388"/>
                <a:gd name="T11" fmla="*/ 282 h 458"/>
                <a:gd name="T12" fmla="*/ 365 w 388"/>
                <a:gd name="T13" fmla="*/ 270 h 458"/>
                <a:gd name="T14" fmla="*/ 344 w 388"/>
                <a:gd name="T15" fmla="*/ 261 h 458"/>
                <a:gd name="T16" fmla="*/ 323 w 388"/>
                <a:gd name="T17" fmla="*/ 250 h 458"/>
                <a:gd name="T18" fmla="*/ 300 w 388"/>
                <a:gd name="T19" fmla="*/ 227 h 458"/>
                <a:gd name="T20" fmla="*/ 266 w 388"/>
                <a:gd name="T21" fmla="*/ 182 h 458"/>
                <a:gd name="T22" fmla="*/ 246 w 388"/>
                <a:gd name="T23" fmla="*/ 150 h 458"/>
                <a:gd name="T24" fmla="*/ 221 w 388"/>
                <a:gd name="T25" fmla="*/ 112 h 458"/>
                <a:gd name="T26" fmla="*/ 204 w 388"/>
                <a:gd name="T27" fmla="*/ 77 h 458"/>
                <a:gd name="T28" fmla="*/ 188 w 388"/>
                <a:gd name="T29" fmla="*/ 53 h 458"/>
                <a:gd name="T30" fmla="*/ 168 w 388"/>
                <a:gd name="T31" fmla="*/ 36 h 458"/>
                <a:gd name="T32" fmla="*/ 150 w 388"/>
                <a:gd name="T33" fmla="*/ 20 h 458"/>
                <a:gd name="T34" fmla="*/ 127 w 388"/>
                <a:gd name="T35" fmla="*/ 6 h 458"/>
                <a:gd name="T36" fmla="*/ 108 w 388"/>
                <a:gd name="T37" fmla="*/ 1 h 458"/>
                <a:gd name="T38" fmla="*/ 81 w 388"/>
                <a:gd name="T39" fmla="*/ 0 h 458"/>
                <a:gd name="T40" fmla="*/ 56 w 388"/>
                <a:gd name="T41" fmla="*/ 0 h 458"/>
                <a:gd name="T42" fmla="*/ 39 w 388"/>
                <a:gd name="T43" fmla="*/ 6 h 458"/>
                <a:gd name="T44" fmla="*/ 30 w 388"/>
                <a:gd name="T45" fmla="*/ 17 h 458"/>
                <a:gd name="T46" fmla="*/ 12 w 388"/>
                <a:gd name="T47" fmla="*/ 34 h 458"/>
                <a:gd name="T48" fmla="*/ 0 w 388"/>
                <a:gd name="T49" fmla="*/ 61 h 458"/>
                <a:gd name="T50" fmla="*/ 0 w 388"/>
                <a:gd name="T51" fmla="*/ 84 h 458"/>
                <a:gd name="T52" fmla="*/ 0 w 388"/>
                <a:gd name="T53" fmla="*/ 114 h 458"/>
                <a:gd name="T54" fmla="*/ 7 w 388"/>
                <a:gd name="T55" fmla="*/ 144 h 458"/>
                <a:gd name="T56" fmla="*/ 28 w 388"/>
                <a:gd name="T57" fmla="*/ 186 h 458"/>
                <a:gd name="T58" fmla="*/ 60 w 388"/>
                <a:gd name="T59" fmla="*/ 243 h 458"/>
                <a:gd name="T60" fmla="*/ 86 w 388"/>
                <a:gd name="T61" fmla="*/ 296 h 458"/>
                <a:gd name="T62" fmla="*/ 108 w 388"/>
                <a:gd name="T63" fmla="*/ 319 h 458"/>
                <a:gd name="T64" fmla="*/ 149 w 388"/>
                <a:gd name="T65" fmla="*/ 369 h 458"/>
                <a:gd name="T66" fmla="*/ 182 w 388"/>
                <a:gd name="T67" fmla="*/ 410 h 458"/>
                <a:gd name="T68" fmla="*/ 220 w 388"/>
                <a:gd name="T69" fmla="*/ 443 h 458"/>
                <a:gd name="T70" fmla="*/ 237 w 388"/>
                <a:gd name="T71" fmla="*/ 457 h 458"/>
                <a:gd name="T72" fmla="*/ 248 w 388"/>
                <a:gd name="T73" fmla="*/ 435 h 458"/>
                <a:gd name="T74" fmla="*/ 260 w 388"/>
                <a:gd name="T75" fmla="*/ 394 h 458"/>
                <a:gd name="T76" fmla="*/ 273 w 388"/>
                <a:gd name="T77" fmla="*/ 371 h 458"/>
                <a:gd name="T78" fmla="*/ 294 w 388"/>
                <a:gd name="T79" fmla="*/ 350 h 458"/>
                <a:gd name="T80" fmla="*/ 344 w 388"/>
                <a:gd name="T81" fmla="*/ 329 h 458"/>
                <a:gd name="T82" fmla="*/ 349 w 388"/>
                <a:gd name="T83" fmla="*/ 327 h 458"/>
                <a:gd name="T84" fmla="*/ 362 w 388"/>
                <a:gd name="T85" fmla="*/ 367 h 4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8"/>
                <a:gd name="T130" fmla="*/ 0 h 458"/>
                <a:gd name="T131" fmla="*/ 388 w 388"/>
                <a:gd name="T132" fmla="*/ 458 h 4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8" h="458">
                  <a:moveTo>
                    <a:pt x="362" y="367"/>
                  </a:moveTo>
                  <a:lnTo>
                    <a:pt x="372" y="333"/>
                  </a:lnTo>
                  <a:lnTo>
                    <a:pt x="379" y="316"/>
                  </a:lnTo>
                  <a:lnTo>
                    <a:pt x="383" y="310"/>
                  </a:lnTo>
                  <a:lnTo>
                    <a:pt x="387" y="296"/>
                  </a:lnTo>
                  <a:lnTo>
                    <a:pt x="378" y="282"/>
                  </a:lnTo>
                  <a:lnTo>
                    <a:pt x="365" y="270"/>
                  </a:lnTo>
                  <a:lnTo>
                    <a:pt x="344" y="261"/>
                  </a:lnTo>
                  <a:lnTo>
                    <a:pt x="323" y="250"/>
                  </a:lnTo>
                  <a:lnTo>
                    <a:pt x="300" y="227"/>
                  </a:lnTo>
                  <a:lnTo>
                    <a:pt x="266" y="182"/>
                  </a:lnTo>
                  <a:lnTo>
                    <a:pt x="246" y="150"/>
                  </a:lnTo>
                  <a:lnTo>
                    <a:pt x="221" y="112"/>
                  </a:lnTo>
                  <a:lnTo>
                    <a:pt x="204" y="77"/>
                  </a:lnTo>
                  <a:lnTo>
                    <a:pt x="188" y="53"/>
                  </a:lnTo>
                  <a:lnTo>
                    <a:pt x="168" y="36"/>
                  </a:lnTo>
                  <a:lnTo>
                    <a:pt x="150" y="20"/>
                  </a:lnTo>
                  <a:lnTo>
                    <a:pt x="127" y="6"/>
                  </a:lnTo>
                  <a:lnTo>
                    <a:pt x="108" y="1"/>
                  </a:lnTo>
                  <a:lnTo>
                    <a:pt x="81" y="0"/>
                  </a:lnTo>
                  <a:lnTo>
                    <a:pt x="56" y="0"/>
                  </a:lnTo>
                  <a:lnTo>
                    <a:pt x="39" y="6"/>
                  </a:lnTo>
                  <a:lnTo>
                    <a:pt x="30" y="17"/>
                  </a:lnTo>
                  <a:lnTo>
                    <a:pt x="12" y="34"/>
                  </a:lnTo>
                  <a:lnTo>
                    <a:pt x="0" y="61"/>
                  </a:lnTo>
                  <a:lnTo>
                    <a:pt x="0" y="84"/>
                  </a:lnTo>
                  <a:lnTo>
                    <a:pt x="0" y="114"/>
                  </a:lnTo>
                  <a:lnTo>
                    <a:pt x="7" y="144"/>
                  </a:lnTo>
                  <a:lnTo>
                    <a:pt x="28" y="186"/>
                  </a:lnTo>
                  <a:lnTo>
                    <a:pt x="60" y="243"/>
                  </a:lnTo>
                  <a:lnTo>
                    <a:pt x="86" y="296"/>
                  </a:lnTo>
                  <a:lnTo>
                    <a:pt x="108" y="319"/>
                  </a:lnTo>
                  <a:lnTo>
                    <a:pt x="149" y="369"/>
                  </a:lnTo>
                  <a:lnTo>
                    <a:pt x="182" y="410"/>
                  </a:lnTo>
                  <a:lnTo>
                    <a:pt x="220" y="443"/>
                  </a:lnTo>
                  <a:lnTo>
                    <a:pt x="237" y="457"/>
                  </a:lnTo>
                  <a:lnTo>
                    <a:pt x="248" y="435"/>
                  </a:lnTo>
                  <a:lnTo>
                    <a:pt x="260" y="394"/>
                  </a:lnTo>
                  <a:lnTo>
                    <a:pt x="273" y="371"/>
                  </a:lnTo>
                  <a:lnTo>
                    <a:pt x="294" y="350"/>
                  </a:lnTo>
                  <a:lnTo>
                    <a:pt x="344" y="329"/>
                  </a:lnTo>
                  <a:lnTo>
                    <a:pt x="349" y="327"/>
                  </a:lnTo>
                  <a:lnTo>
                    <a:pt x="362" y="367"/>
                  </a:lnTo>
                </a:path>
              </a:pathLst>
            </a:custGeom>
            <a:solidFill>
              <a:srgbClr val="9F3FDF"/>
            </a:solidFill>
            <a:ln w="12700" cap="rnd" cmpd="sng">
              <a:solidFill>
                <a:srgbClr val="000000"/>
              </a:solidFill>
              <a:prstDash val="solid"/>
              <a:round/>
              <a:headEnd type="none" w="med" len="med"/>
              <a:tailEnd type="none" w="med" len="med"/>
            </a:ln>
          </p:spPr>
          <p:txBody>
            <a:bodyPr/>
            <a:lstStyle/>
            <a:p>
              <a:endParaRPr lang="es-MX"/>
            </a:p>
          </p:txBody>
        </p:sp>
        <p:sp>
          <p:nvSpPr>
            <p:cNvPr id="97319" name="Freeform 105"/>
            <p:cNvSpPr>
              <a:spLocks/>
            </p:cNvSpPr>
            <p:nvPr/>
          </p:nvSpPr>
          <p:spPr bwMode="auto">
            <a:xfrm>
              <a:off x="1987" y="2495"/>
              <a:ext cx="87" cy="97"/>
            </a:xfrm>
            <a:custGeom>
              <a:avLst/>
              <a:gdLst>
                <a:gd name="T0" fmla="*/ 51 w 87"/>
                <a:gd name="T1" fmla="*/ 0 h 97"/>
                <a:gd name="T2" fmla="*/ 34 w 87"/>
                <a:gd name="T3" fmla="*/ 16 h 97"/>
                <a:gd name="T4" fmla="*/ 23 w 87"/>
                <a:gd name="T5" fmla="*/ 39 h 97"/>
                <a:gd name="T6" fmla="*/ 10 w 87"/>
                <a:gd name="T7" fmla="*/ 77 h 97"/>
                <a:gd name="T8" fmla="*/ 0 w 87"/>
                <a:gd name="T9" fmla="*/ 94 h 97"/>
                <a:gd name="T10" fmla="*/ 0 w 87"/>
                <a:gd name="T11" fmla="*/ 96 h 97"/>
                <a:gd name="T12" fmla="*/ 26 w 87"/>
                <a:gd name="T13" fmla="*/ 91 h 97"/>
                <a:gd name="T14" fmla="*/ 62 w 87"/>
                <a:gd name="T15" fmla="*/ 75 h 97"/>
                <a:gd name="T16" fmla="*/ 78 w 87"/>
                <a:gd name="T17" fmla="*/ 62 h 97"/>
                <a:gd name="T18" fmla="*/ 86 w 87"/>
                <a:gd name="T19" fmla="*/ 55 h 97"/>
                <a:gd name="T20" fmla="*/ 71 w 87"/>
                <a:gd name="T21" fmla="*/ 31 h 97"/>
                <a:gd name="T22" fmla="*/ 51 w 87"/>
                <a:gd name="T23" fmla="*/ 0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7"/>
                <a:gd name="T37" fmla="*/ 0 h 97"/>
                <a:gd name="T38" fmla="*/ 87 w 87"/>
                <a:gd name="T39" fmla="*/ 97 h 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7" h="97">
                  <a:moveTo>
                    <a:pt x="51" y="0"/>
                  </a:moveTo>
                  <a:lnTo>
                    <a:pt x="34" y="16"/>
                  </a:lnTo>
                  <a:lnTo>
                    <a:pt x="23" y="39"/>
                  </a:lnTo>
                  <a:lnTo>
                    <a:pt x="10" y="77"/>
                  </a:lnTo>
                  <a:lnTo>
                    <a:pt x="0" y="94"/>
                  </a:lnTo>
                  <a:lnTo>
                    <a:pt x="0" y="96"/>
                  </a:lnTo>
                  <a:lnTo>
                    <a:pt x="26" y="91"/>
                  </a:lnTo>
                  <a:lnTo>
                    <a:pt x="62" y="75"/>
                  </a:lnTo>
                  <a:lnTo>
                    <a:pt x="78" y="62"/>
                  </a:lnTo>
                  <a:lnTo>
                    <a:pt x="86" y="55"/>
                  </a:lnTo>
                  <a:lnTo>
                    <a:pt x="71" y="31"/>
                  </a:lnTo>
                  <a:lnTo>
                    <a:pt x="51" y="0"/>
                  </a:lnTo>
                </a:path>
              </a:pathLst>
            </a:custGeom>
            <a:solidFill>
              <a:srgbClr val="7F00DF"/>
            </a:solidFill>
            <a:ln w="12700" cap="rnd" cmpd="sng">
              <a:solidFill>
                <a:srgbClr val="000000"/>
              </a:solidFill>
              <a:prstDash val="solid"/>
              <a:round/>
              <a:headEnd type="none" w="med" len="med"/>
              <a:tailEnd type="none" w="med" len="med"/>
            </a:ln>
          </p:spPr>
          <p:txBody>
            <a:bodyPr/>
            <a:lstStyle/>
            <a:p>
              <a:endParaRPr lang="es-MX"/>
            </a:p>
          </p:txBody>
        </p:sp>
      </p:grpSp>
      <p:sp>
        <p:nvSpPr>
          <p:cNvPr id="97315" name="Rectangle 106"/>
          <p:cNvSpPr>
            <a:spLocks noChangeArrowheads="1"/>
          </p:cNvSpPr>
          <p:nvPr/>
        </p:nvSpPr>
        <p:spPr bwMode="auto">
          <a:xfrm>
            <a:off x="1371600" y="5715000"/>
            <a:ext cx="6553200" cy="457200"/>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7316" name="Rectangle 107"/>
          <p:cNvSpPr>
            <a:spLocks noChangeArrowheads="1"/>
          </p:cNvSpPr>
          <p:nvPr/>
        </p:nvSpPr>
        <p:spPr bwMode="auto">
          <a:xfrm>
            <a:off x="1604963" y="5732463"/>
            <a:ext cx="59324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800">
                <a:latin typeface="Arial" charset="0"/>
              </a:rPr>
              <a:t>Medio físico</a:t>
            </a:r>
            <a:endParaRPr lang="es-ES" altLang="es-MX" sz="2800">
              <a:latin typeface="Arial"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6924851-2D01-4526-9CE2-CC1068F41F59}" type="slidenum">
              <a:rPr lang="es-ES" altLang="es-MX" sz="1400" smtClean="0">
                <a:solidFill>
                  <a:schemeClr val="bg2"/>
                </a:solidFill>
                <a:latin typeface="Arial" charset="0"/>
              </a:rPr>
              <a:pPr/>
              <a:t>91</a:t>
            </a:fld>
            <a:endParaRPr lang="es-ES" altLang="es-MX" sz="1400" smtClean="0">
              <a:solidFill>
                <a:schemeClr val="bg2"/>
              </a:solidFill>
              <a:latin typeface="Arial" charset="0"/>
            </a:endParaRPr>
          </a:p>
        </p:txBody>
      </p:sp>
      <p:sp>
        <p:nvSpPr>
          <p:cNvPr id="98307" name="Rectangle 2"/>
          <p:cNvSpPr>
            <a:spLocks noChangeArrowheads="1"/>
          </p:cNvSpPr>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a:solidFill>
                  <a:schemeClr val="tx2"/>
                </a:solidFill>
              </a:rPr>
              <a:t>Modelo OSI</a:t>
            </a:r>
          </a:p>
        </p:txBody>
      </p:sp>
      <p:sp>
        <p:nvSpPr>
          <p:cNvPr id="98308" name="Rectangle 3" descr="Rectangle: Click to edit Master text styles&#10;Second level&#10;Third level&#10;Fourth level&#10;Fifth level"/>
          <p:cNvSpPr>
            <a:spLocks noChangeArrowheads="1"/>
          </p:cNvSpPr>
          <p:nvPr/>
        </p:nvSpPr>
        <p:spPr bwMode="auto">
          <a:xfrm>
            <a:off x="838200" y="15240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a:lnSpc>
                <a:spcPct val="90000"/>
              </a:lnSpc>
              <a:spcBef>
                <a:spcPct val="20000"/>
              </a:spcBef>
              <a:buClr>
                <a:schemeClr val="tx1"/>
              </a:buClr>
              <a:buSzPct val="60000"/>
              <a:buFont typeface="Wingdings" pitchFamily="2" charset="2"/>
              <a:buChar char="n"/>
            </a:pPr>
            <a:r>
              <a:rPr lang="es-ES" altLang="es-MX" sz="2800"/>
              <a:t>Capa de enlace (funciones)</a:t>
            </a:r>
          </a:p>
          <a:p>
            <a:pPr lvl="2">
              <a:lnSpc>
                <a:spcPct val="90000"/>
              </a:lnSpc>
              <a:spcBef>
                <a:spcPct val="20000"/>
              </a:spcBef>
              <a:buClr>
                <a:schemeClr val="hlink"/>
              </a:buClr>
              <a:buSzPct val="95000"/>
              <a:buFont typeface="Wingdings" pitchFamily="2" charset="2"/>
              <a:buChar char="w"/>
            </a:pPr>
            <a:r>
              <a:rPr lang="es-ES" altLang="es-MX"/>
              <a:t>Esta capa ofrece a la red el servicio de una conexión confiable:</a:t>
            </a:r>
          </a:p>
          <a:p>
            <a:pPr lvl="3">
              <a:lnSpc>
                <a:spcPct val="90000"/>
              </a:lnSpc>
              <a:spcBef>
                <a:spcPct val="20000"/>
              </a:spcBef>
              <a:buClr>
                <a:schemeClr val="hlink"/>
              </a:buClr>
              <a:buSzPct val="95000"/>
              <a:buFont typeface="Wingdings" pitchFamily="2" charset="2"/>
              <a:buChar char="w"/>
            </a:pPr>
            <a:r>
              <a:rPr lang="es-ES" altLang="es-MX" sz="2000"/>
              <a:t>Organiza los datos (paquetes) en </a:t>
            </a:r>
            <a:r>
              <a:rPr lang="es-ES" altLang="es-MX" sz="2000" b="1"/>
              <a:t>tramas</a:t>
            </a:r>
          </a:p>
          <a:p>
            <a:pPr lvl="3">
              <a:lnSpc>
                <a:spcPct val="90000"/>
              </a:lnSpc>
              <a:spcBef>
                <a:spcPct val="20000"/>
              </a:spcBef>
              <a:buClr>
                <a:schemeClr val="hlink"/>
              </a:buClr>
              <a:buSzPct val="95000"/>
              <a:buFont typeface="Wingdings" pitchFamily="2" charset="2"/>
              <a:buChar char="w"/>
            </a:pPr>
            <a:r>
              <a:rPr lang="es-ES" altLang="es-MX" sz="2000"/>
              <a:t>Agrega </a:t>
            </a:r>
            <a:r>
              <a:rPr lang="es-ES" altLang="es-MX" sz="2000" b="1"/>
              <a:t>información redundante</a:t>
            </a:r>
            <a:r>
              <a:rPr lang="es-ES" altLang="es-MX" sz="2000"/>
              <a:t> para ayudar al receptor a </a:t>
            </a:r>
            <a:r>
              <a:rPr lang="es-ES" altLang="es-MX" sz="2000" b="1"/>
              <a:t>detectar errores</a:t>
            </a:r>
          </a:p>
          <a:p>
            <a:pPr lvl="3">
              <a:lnSpc>
                <a:spcPct val="90000"/>
              </a:lnSpc>
              <a:spcBef>
                <a:spcPct val="20000"/>
              </a:spcBef>
              <a:buClr>
                <a:schemeClr val="hlink"/>
              </a:buClr>
              <a:buSzPct val="95000"/>
              <a:buFont typeface="Wingdings" pitchFamily="2" charset="2"/>
              <a:buChar char="w"/>
            </a:pPr>
            <a:r>
              <a:rPr lang="es-ES" altLang="es-MX" sz="2000"/>
              <a:t>Regula el trafico usando </a:t>
            </a:r>
            <a:r>
              <a:rPr lang="es-ES" altLang="es-MX" sz="2000" b="1"/>
              <a:t>buffers</a:t>
            </a:r>
          </a:p>
          <a:p>
            <a:pPr lvl="3">
              <a:lnSpc>
                <a:spcPct val="90000"/>
              </a:lnSpc>
              <a:spcBef>
                <a:spcPct val="20000"/>
              </a:spcBef>
              <a:buClr>
                <a:schemeClr val="hlink"/>
              </a:buClr>
              <a:buSzPct val="95000"/>
              <a:buFont typeface="Wingdings" pitchFamily="2" charset="2"/>
              <a:buChar char="w"/>
            </a:pPr>
            <a:r>
              <a:rPr lang="es-ES" altLang="es-MX" sz="2000"/>
              <a:t>Agrega </a:t>
            </a:r>
            <a:r>
              <a:rPr lang="es-ES" altLang="es-MX" sz="2000" b="1"/>
              <a:t>banderas</a:t>
            </a:r>
            <a:r>
              <a:rPr lang="es-ES" altLang="es-MX" sz="2000"/>
              <a:t> para indicar comienzo y fin de trama.</a:t>
            </a:r>
          </a:p>
          <a:p>
            <a:pPr lvl="3">
              <a:lnSpc>
                <a:spcPct val="90000"/>
              </a:lnSpc>
              <a:spcBef>
                <a:spcPct val="20000"/>
              </a:spcBef>
              <a:buClr>
                <a:schemeClr val="hlink"/>
              </a:buClr>
              <a:buSzPct val="95000"/>
              <a:buFont typeface="Wingdings" pitchFamily="2" charset="2"/>
              <a:buChar char="w"/>
            </a:pPr>
            <a:r>
              <a:rPr lang="es-ES" altLang="es-MX" sz="2000"/>
              <a:t>Asigna un </a:t>
            </a:r>
            <a:r>
              <a:rPr lang="es-ES" altLang="es-MX" sz="2000" b="1"/>
              <a:t>número de folio</a:t>
            </a:r>
            <a:r>
              <a:rPr lang="es-ES" altLang="es-MX" sz="2000"/>
              <a:t> a las tramas</a:t>
            </a:r>
          </a:p>
          <a:p>
            <a:pPr lvl="3">
              <a:lnSpc>
                <a:spcPct val="90000"/>
              </a:lnSpc>
              <a:spcBef>
                <a:spcPct val="20000"/>
              </a:spcBef>
              <a:buClr>
                <a:schemeClr val="hlink"/>
              </a:buClr>
              <a:buSzPct val="95000"/>
              <a:buFont typeface="Wingdings" pitchFamily="2" charset="2"/>
              <a:buChar char="w"/>
            </a:pPr>
            <a:r>
              <a:rPr lang="es-ES" altLang="es-MX" sz="2000" b="1"/>
              <a:t>Traduce los bits</a:t>
            </a:r>
            <a:r>
              <a:rPr lang="es-ES" altLang="es-MX" sz="2000"/>
              <a:t> que recibe de la capa física en tramas</a:t>
            </a:r>
          </a:p>
          <a:p>
            <a:pPr lvl="3">
              <a:lnSpc>
                <a:spcPct val="90000"/>
              </a:lnSpc>
              <a:spcBef>
                <a:spcPct val="20000"/>
              </a:spcBef>
              <a:buClr>
                <a:schemeClr val="hlink"/>
              </a:buClr>
              <a:buSzPct val="95000"/>
              <a:buFont typeface="Wingdings" pitchFamily="2" charset="2"/>
              <a:buChar char="w"/>
            </a:pPr>
            <a:r>
              <a:rPr lang="es-ES" altLang="es-MX" sz="2000"/>
              <a:t>Asegura la </a:t>
            </a:r>
            <a:r>
              <a:rPr lang="es-ES" altLang="es-MX" sz="2000" b="1"/>
              <a:t>sincronía</a:t>
            </a:r>
            <a:r>
              <a:rPr lang="es-ES" altLang="es-MX" sz="2000"/>
              <a:t> del Receptor con el Transmisor.</a:t>
            </a:r>
          </a:p>
          <a:p>
            <a:pPr lvl="3">
              <a:lnSpc>
                <a:spcPct val="90000"/>
              </a:lnSpc>
              <a:spcBef>
                <a:spcPct val="20000"/>
              </a:spcBef>
              <a:buClr>
                <a:schemeClr val="hlink"/>
              </a:buClr>
              <a:buSzPct val="95000"/>
              <a:buFont typeface="Wingdings" pitchFamily="2" charset="2"/>
              <a:buChar char="w"/>
            </a:pPr>
            <a:r>
              <a:rPr lang="es-ES" altLang="es-MX" sz="2000"/>
              <a:t>Provee esquemas de </a:t>
            </a:r>
            <a:r>
              <a:rPr lang="es-ES" altLang="es-MX" sz="2000" b="1"/>
              <a:t>direccionamiento</a:t>
            </a:r>
            <a:r>
              <a:rPr lang="es-ES" altLang="es-MX" sz="2000"/>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0029D83-7020-40E7-A43A-F907F20CF7AD}" type="slidenum">
              <a:rPr lang="es-ES" altLang="es-MX" sz="1400" smtClean="0">
                <a:solidFill>
                  <a:schemeClr val="bg2"/>
                </a:solidFill>
                <a:latin typeface="Arial" charset="0"/>
              </a:rPr>
              <a:pPr/>
              <a:t>92</a:t>
            </a:fld>
            <a:endParaRPr lang="es-ES" altLang="es-MX" sz="1400" smtClean="0">
              <a:solidFill>
                <a:schemeClr val="bg2"/>
              </a:solidFill>
              <a:latin typeface="Arial" charset="0"/>
            </a:endParaRPr>
          </a:p>
        </p:txBody>
      </p:sp>
      <p:sp>
        <p:nvSpPr>
          <p:cNvPr id="99331"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9332"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9333" name="Rectangle 4"/>
          <p:cNvSpPr>
            <a:spLocks noChangeArrowheads="1"/>
          </p:cNvSpPr>
          <p:nvPr/>
        </p:nvSpPr>
        <p:spPr bwMode="auto">
          <a:xfrm>
            <a:off x="685800"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4400">
                <a:solidFill>
                  <a:schemeClr val="tx2"/>
                </a:solidFill>
              </a:rPr>
              <a:t>Capa de Enlace</a:t>
            </a:r>
            <a:endParaRPr lang="es-ES" altLang="es-MX" sz="4400">
              <a:solidFill>
                <a:schemeClr val="tx2"/>
              </a:solidFill>
            </a:endParaRPr>
          </a:p>
        </p:txBody>
      </p:sp>
      <p:grpSp>
        <p:nvGrpSpPr>
          <p:cNvPr id="99334" name="Group 5"/>
          <p:cNvGrpSpPr>
            <a:grpSpLocks/>
          </p:cNvGrpSpPr>
          <p:nvPr/>
        </p:nvGrpSpPr>
        <p:grpSpPr bwMode="auto">
          <a:xfrm>
            <a:off x="2471738" y="2362200"/>
            <a:ext cx="4200525" cy="3457575"/>
            <a:chOff x="1557" y="1488"/>
            <a:chExt cx="2646" cy="2178"/>
          </a:xfrm>
        </p:grpSpPr>
        <p:grpSp>
          <p:nvGrpSpPr>
            <p:cNvPr id="99343" name="Group 6"/>
            <p:cNvGrpSpPr>
              <a:grpSpLocks/>
            </p:cNvGrpSpPr>
            <p:nvPr/>
          </p:nvGrpSpPr>
          <p:grpSpPr bwMode="auto">
            <a:xfrm>
              <a:off x="1557" y="1488"/>
              <a:ext cx="1722" cy="2178"/>
              <a:chOff x="1557" y="1488"/>
              <a:chExt cx="1722" cy="2178"/>
            </a:xfrm>
          </p:grpSpPr>
          <p:sp>
            <p:nvSpPr>
              <p:cNvPr id="99351" name="Freeform 7"/>
              <p:cNvSpPr>
                <a:spLocks/>
              </p:cNvSpPr>
              <p:nvPr/>
            </p:nvSpPr>
            <p:spPr bwMode="auto">
              <a:xfrm>
                <a:off x="1829" y="1905"/>
                <a:ext cx="1450" cy="1761"/>
              </a:xfrm>
              <a:custGeom>
                <a:avLst/>
                <a:gdLst>
                  <a:gd name="T0" fmla="*/ 595 w 1450"/>
                  <a:gd name="T1" fmla="*/ 63 h 1761"/>
                  <a:gd name="T2" fmla="*/ 348 w 1450"/>
                  <a:gd name="T3" fmla="*/ 190 h 1761"/>
                  <a:gd name="T4" fmla="*/ 284 w 1450"/>
                  <a:gd name="T5" fmla="*/ 305 h 1761"/>
                  <a:gd name="T6" fmla="*/ 350 w 1450"/>
                  <a:gd name="T7" fmla="*/ 361 h 1761"/>
                  <a:gd name="T8" fmla="*/ 177 w 1450"/>
                  <a:gd name="T9" fmla="*/ 372 h 1761"/>
                  <a:gd name="T10" fmla="*/ 100 w 1450"/>
                  <a:gd name="T11" fmla="*/ 369 h 1761"/>
                  <a:gd name="T12" fmla="*/ 52 w 1450"/>
                  <a:gd name="T13" fmla="*/ 394 h 1761"/>
                  <a:gd name="T14" fmla="*/ 9 w 1450"/>
                  <a:gd name="T15" fmla="*/ 445 h 1761"/>
                  <a:gd name="T16" fmla="*/ 0 w 1450"/>
                  <a:gd name="T17" fmla="*/ 487 h 1761"/>
                  <a:gd name="T18" fmla="*/ 83 w 1450"/>
                  <a:gd name="T19" fmla="*/ 499 h 1761"/>
                  <a:gd name="T20" fmla="*/ 140 w 1450"/>
                  <a:gd name="T21" fmla="*/ 487 h 1761"/>
                  <a:gd name="T22" fmla="*/ 211 w 1450"/>
                  <a:gd name="T23" fmla="*/ 495 h 1761"/>
                  <a:gd name="T24" fmla="*/ 390 w 1450"/>
                  <a:gd name="T25" fmla="*/ 563 h 1761"/>
                  <a:gd name="T26" fmla="*/ 483 w 1450"/>
                  <a:gd name="T27" fmla="*/ 563 h 1761"/>
                  <a:gd name="T28" fmla="*/ 513 w 1450"/>
                  <a:gd name="T29" fmla="*/ 485 h 1761"/>
                  <a:gd name="T30" fmla="*/ 598 w 1450"/>
                  <a:gd name="T31" fmla="*/ 547 h 1761"/>
                  <a:gd name="T32" fmla="*/ 694 w 1450"/>
                  <a:gd name="T33" fmla="*/ 565 h 1761"/>
                  <a:gd name="T34" fmla="*/ 715 w 1450"/>
                  <a:gd name="T35" fmla="*/ 642 h 1761"/>
                  <a:gd name="T36" fmla="*/ 716 w 1450"/>
                  <a:gd name="T37" fmla="*/ 716 h 1761"/>
                  <a:gd name="T38" fmla="*/ 699 w 1450"/>
                  <a:gd name="T39" fmla="*/ 772 h 1761"/>
                  <a:gd name="T40" fmla="*/ 690 w 1450"/>
                  <a:gd name="T41" fmla="*/ 815 h 1761"/>
                  <a:gd name="T42" fmla="*/ 716 w 1450"/>
                  <a:gd name="T43" fmla="*/ 869 h 1761"/>
                  <a:gd name="T44" fmla="*/ 823 w 1450"/>
                  <a:gd name="T45" fmla="*/ 1055 h 1761"/>
                  <a:gd name="T46" fmla="*/ 862 w 1450"/>
                  <a:gd name="T47" fmla="*/ 1160 h 1761"/>
                  <a:gd name="T48" fmla="*/ 831 w 1450"/>
                  <a:gd name="T49" fmla="*/ 1238 h 1761"/>
                  <a:gd name="T50" fmla="*/ 779 w 1450"/>
                  <a:gd name="T51" fmla="*/ 1338 h 1761"/>
                  <a:gd name="T52" fmla="*/ 749 w 1450"/>
                  <a:gd name="T53" fmla="*/ 1467 h 1761"/>
                  <a:gd name="T54" fmla="*/ 716 w 1450"/>
                  <a:gd name="T55" fmla="*/ 1553 h 1761"/>
                  <a:gd name="T56" fmla="*/ 648 w 1450"/>
                  <a:gd name="T57" fmla="*/ 1575 h 1761"/>
                  <a:gd name="T58" fmla="*/ 619 w 1450"/>
                  <a:gd name="T59" fmla="*/ 1650 h 1761"/>
                  <a:gd name="T60" fmla="*/ 635 w 1450"/>
                  <a:gd name="T61" fmla="*/ 1730 h 1761"/>
                  <a:gd name="T62" fmla="*/ 749 w 1450"/>
                  <a:gd name="T63" fmla="*/ 1758 h 1761"/>
                  <a:gd name="T64" fmla="*/ 855 w 1450"/>
                  <a:gd name="T65" fmla="*/ 1725 h 1761"/>
                  <a:gd name="T66" fmla="*/ 916 w 1450"/>
                  <a:gd name="T67" fmla="*/ 1673 h 1761"/>
                  <a:gd name="T68" fmla="*/ 939 w 1450"/>
                  <a:gd name="T69" fmla="*/ 1612 h 1761"/>
                  <a:gd name="T70" fmla="*/ 941 w 1450"/>
                  <a:gd name="T71" fmla="*/ 1491 h 1761"/>
                  <a:gd name="T72" fmla="*/ 937 w 1450"/>
                  <a:gd name="T73" fmla="*/ 1339 h 1761"/>
                  <a:gd name="T74" fmla="*/ 1006 w 1450"/>
                  <a:gd name="T75" fmla="*/ 1250 h 1761"/>
                  <a:gd name="T76" fmla="*/ 963 w 1450"/>
                  <a:gd name="T77" fmla="*/ 1175 h 1761"/>
                  <a:gd name="T78" fmla="*/ 963 w 1450"/>
                  <a:gd name="T79" fmla="*/ 1070 h 1761"/>
                  <a:gd name="T80" fmla="*/ 944 w 1450"/>
                  <a:gd name="T81" fmla="*/ 943 h 1761"/>
                  <a:gd name="T82" fmla="*/ 968 w 1450"/>
                  <a:gd name="T83" fmla="*/ 901 h 1761"/>
                  <a:gd name="T84" fmla="*/ 1006 w 1450"/>
                  <a:gd name="T85" fmla="*/ 876 h 1761"/>
                  <a:gd name="T86" fmla="*/ 1167 w 1450"/>
                  <a:gd name="T87" fmla="*/ 814 h 1761"/>
                  <a:gd name="T88" fmla="*/ 1333 w 1450"/>
                  <a:gd name="T89" fmla="*/ 731 h 1761"/>
                  <a:gd name="T90" fmla="*/ 1404 w 1450"/>
                  <a:gd name="T91" fmla="*/ 664 h 1761"/>
                  <a:gd name="T92" fmla="*/ 1449 w 1450"/>
                  <a:gd name="T93" fmla="*/ 565 h 1761"/>
                  <a:gd name="T94" fmla="*/ 1423 w 1450"/>
                  <a:gd name="T95" fmla="*/ 441 h 1761"/>
                  <a:gd name="T96" fmla="*/ 1328 w 1450"/>
                  <a:gd name="T97" fmla="*/ 347 h 1761"/>
                  <a:gd name="T98" fmla="*/ 1202 w 1450"/>
                  <a:gd name="T99" fmla="*/ 301 h 1761"/>
                  <a:gd name="T100" fmla="*/ 1021 w 1450"/>
                  <a:gd name="T101" fmla="*/ 300 h 1761"/>
                  <a:gd name="T102" fmla="*/ 951 w 1450"/>
                  <a:gd name="T103" fmla="*/ 233 h 1761"/>
                  <a:gd name="T104" fmla="*/ 995 w 1450"/>
                  <a:gd name="T105" fmla="*/ 185 h 1761"/>
                  <a:gd name="T106" fmla="*/ 986 w 1450"/>
                  <a:gd name="T107" fmla="*/ 144 h 1761"/>
                  <a:gd name="T108" fmla="*/ 924 w 1450"/>
                  <a:gd name="T109" fmla="*/ 150 h 1761"/>
                  <a:gd name="T110" fmla="*/ 819 w 1450"/>
                  <a:gd name="T111" fmla="*/ 171 h 1761"/>
                  <a:gd name="T112" fmla="*/ 790 w 1450"/>
                  <a:gd name="T113" fmla="*/ 60 h 17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50"/>
                  <a:gd name="T172" fmla="*/ 0 h 1761"/>
                  <a:gd name="T173" fmla="*/ 1450 w 1450"/>
                  <a:gd name="T174" fmla="*/ 1761 h 17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50" h="1761">
                    <a:moveTo>
                      <a:pt x="754" y="0"/>
                    </a:moveTo>
                    <a:lnTo>
                      <a:pt x="712" y="19"/>
                    </a:lnTo>
                    <a:lnTo>
                      <a:pt x="595" y="63"/>
                    </a:lnTo>
                    <a:lnTo>
                      <a:pt x="552" y="18"/>
                    </a:lnTo>
                    <a:lnTo>
                      <a:pt x="309" y="161"/>
                    </a:lnTo>
                    <a:lnTo>
                      <a:pt x="348" y="190"/>
                    </a:lnTo>
                    <a:lnTo>
                      <a:pt x="283" y="251"/>
                    </a:lnTo>
                    <a:lnTo>
                      <a:pt x="281" y="285"/>
                    </a:lnTo>
                    <a:lnTo>
                      <a:pt x="284" y="305"/>
                    </a:lnTo>
                    <a:lnTo>
                      <a:pt x="292" y="313"/>
                    </a:lnTo>
                    <a:lnTo>
                      <a:pt x="300" y="322"/>
                    </a:lnTo>
                    <a:lnTo>
                      <a:pt x="350" y="361"/>
                    </a:lnTo>
                    <a:lnTo>
                      <a:pt x="292" y="410"/>
                    </a:lnTo>
                    <a:lnTo>
                      <a:pt x="230" y="393"/>
                    </a:lnTo>
                    <a:lnTo>
                      <a:pt x="177" y="372"/>
                    </a:lnTo>
                    <a:lnTo>
                      <a:pt x="140" y="357"/>
                    </a:lnTo>
                    <a:lnTo>
                      <a:pt x="123" y="361"/>
                    </a:lnTo>
                    <a:lnTo>
                      <a:pt x="100" y="369"/>
                    </a:lnTo>
                    <a:lnTo>
                      <a:pt x="80" y="374"/>
                    </a:lnTo>
                    <a:lnTo>
                      <a:pt x="64" y="384"/>
                    </a:lnTo>
                    <a:lnTo>
                      <a:pt x="52" y="394"/>
                    </a:lnTo>
                    <a:lnTo>
                      <a:pt x="34" y="410"/>
                    </a:lnTo>
                    <a:lnTo>
                      <a:pt x="17" y="429"/>
                    </a:lnTo>
                    <a:lnTo>
                      <a:pt x="9" y="445"/>
                    </a:lnTo>
                    <a:lnTo>
                      <a:pt x="4" y="460"/>
                    </a:lnTo>
                    <a:lnTo>
                      <a:pt x="1" y="474"/>
                    </a:lnTo>
                    <a:lnTo>
                      <a:pt x="0" y="487"/>
                    </a:lnTo>
                    <a:lnTo>
                      <a:pt x="45" y="498"/>
                    </a:lnTo>
                    <a:lnTo>
                      <a:pt x="64" y="499"/>
                    </a:lnTo>
                    <a:lnTo>
                      <a:pt x="83" y="499"/>
                    </a:lnTo>
                    <a:lnTo>
                      <a:pt x="99" y="496"/>
                    </a:lnTo>
                    <a:lnTo>
                      <a:pt x="119" y="490"/>
                    </a:lnTo>
                    <a:lnTo>
                      <a:pt x="140" y="487"/>
                    </a:lnTo>
                    <a:lnTo>
                      <a:pt x="152" y="487"/>
                    </a:lnTo>
                    <a:lnTo>
                      <a:pt x="181" y="490"/>
                    </a:lnTo>
                    <a:lnTo>
                      <a:pt x="211" y="495"/>
                    </a:lnTo>
                    <a:lnTo>
                      <a:pt x="311" y="512"/>
                    </a:lnTo>
                    <a:lnTo>
                      <a:pt x="328" y="517"/>
                    </a:lnTo>
                    <a:lnTo>
                      <a:pt x="390" y="563"/>
                    </a:lnTo>
                    <a:lnTo>
                      <a:pt x="427" y="570"/>
                    </a:lnTo>
                    <a:lnTo>
                      <a:pt x="458" y="567"/>
                    </a:lnTo>
                    <a:lnTo>
                      <a:pt x="483" y="563"/>
                    </a:lnTo>
                    <a:lnTo>
                      <a:pt x="500" y="540"/>
                    </a:lnTo>
                    <a:lnTo>
                      <a:pt x="508" y="516"/>
                    </a:lnTo>
                    <a:lnTo>
                      <a:pt x="513" y="485"/>
                    </a:lnTo>
                    <a:lnTo>
                      <a:pt x="548" y="513"/>
                    </a:lnTo>
                    <a:lnTo>
                      <a:pt x="575" y="532"/>
                    </a:lnTo>
                    <a:lnTo>
                      <a:pt x="598" y="547"/>
                    </a:lnTo>
                    <a:lnTo>
                      <a:pt x="619" y="558"/>
                    </a:lnTo>
                    <a:lnTo>
                      <a:pt x="654" y="580"/>
                    </a:lnTo>
                    <a:lnTo>
                      <a:pt x="694" y="565"/>
                    </a:lnTo>
                    <a:lnTo>
                      <a:pt x="700" y="587"/>
                    </a:lnTo>
                    <a:lnTo>
                      <a:pt x="711" y="621"/>
                    </a:lnTo>
                    <a:lnTo>
                      <a:pt x="715" y="642"/>
                    </a:lnTo>
                    <a:lnTo>
                      <a:pt x="715" y="668"/>
                    </a:lnTo>
                    <a:lnTo>
                      <a:pt x="716" y="695"/>
                    </a:lnTo>
                    <a:lnTo>
                      <a:pt x="716" y="716"/>
                    </a:lnTo>
                    <a:lnTo>
                      <a:pt x="716" y="734"/>
                    </a:lnTo>
                    <a:lnTo>
                      <a:pt x="703" y="758"/>
                    </a:lnTo>
                    <a:lnTo>
                      <a:pt x="699" y="772"/>
                    </a:lnTo>
                    <a:lnTo>
                      <a:pt x="693" y="785"/>
                    </a:lnTo>
                    <a:lnTo>
                      <a:pt x="692" y="800"/>
                    </a:lnTo>
                    <a:lnTo>
                      <a:pt x="690" y="815"/>
                    </a:lnTo>
                    <a:lnTo>
                      <a:pt x="693" y="832"/>
                    </a:lnTo>
                    <a:lnTo>
                      <a:pt x="703" y="851"/>
                    </a:lnTo>
                    <a:lnTo>
                      <a:pt x="716" y="869"/>
                    </a:lnTo>
                    <a:lnTo>
                      <a:pt x="763" y="944"/>
                    </a:lnTo>
                    <a:lnTo>
                      <a:pt x="788" y="993"/>
                    </a:lnTo>
                    <a:lnTo>
                      <a:pt x="823" y="1055"/>
                    </a:lnTo>
                    <a:lnTo>
                      <a:pt x="857" y="1112"/>
                    </a:lnTo>
                    <a:lnTo>
                      <a:pt x="862" y="1144"/>
                    </a:lnTo>
                    <a:lnTo>
                      <a:pt x="862" y="1160"/>
                    </a:lnTo>
                    <a:lnTo>
                      <a:pt x="860" y="1175"/>
                    </a:lnTo>
                    <a:lnTo>
                      <a:pt x="855" y="1192"/>
                    </a:lnTo>
                    <a:lnTo>
                      <a:pt x="831" y="1238"/>
                    </a:lnTo>
                    <a:lnTo>
                      <a:pt x="813" y="1268"/>
                    </a:lnTo>
                    <a:lnTo>
                      <a:pt x="795" y="1305"/>
                    </a:lnTo>
                    <a:lnTo>
                      <a:pt x="779" y="1338"/>
                    </a:lnTo>
                    <a:lnTo>
                      <a:pt x="768" y="1379"/>
                    </a:lnTo>
                    <a:lnTo>
                      <a:pt x="760" y="1420"/>
                    </a:lnTo>
                    <a:lnTo>
                      <a:pt x="749" y="1467"/>
                    </a:lnTo>
                    <a:lnTo>
                      <a:pt x="737" y="1512"/>
                    </a:lnTo>
                    <a:lnTo>
                      <a:pt x="729" y="1539"/>
                    </a:lnTo>
                    <a:lnTo>
                      <a:pt x="716" y="1553"/>
                    </a:lnTo>
                    <a:lnTo>
                      <a:pt x="689" y="1557"/>
                    </a:lnTo>
                    <a:lnTo>
                      <a:pt x="664" y="1562"/>
                    </a:lnTo>
                    <a:lnTo>
                      <a:pt x="648" y="1575"/>
                    </a:lnTo>
                    <a:lnTo>
                      <a:pt x="639" y="1593"/>
                    </a:lnTo>
                    <a:lnTo>
                      <a:pt x="629" y="1616"/>
                    </a:lnTo>
                    <a:lnTo>
                      <a:pt x="619" y="1650"/>
                    </a:lnTo>
                    <a:lnTo>
                      <a:pt x="618" y="1685"/>
                    </a:lnTo>
                    <a:lnTo>
                      <a:pt x="625" y="1710"/>
                    </a:lnTo>
                    <a:lnTo>
                      <a:pt x="635" y="1730"/>
                    </a:lnTo>
                    <a:lnTo>
                      <a:pt x="674" y="1747"/>
                    </a:lnTo>
                    <a:lnTo>
                      <a:pt x="716" y="1760"/>
                    </a:lnTo>
                    <a:lnTo>
                      <a:pt x="749" y="1758"/>
                    </a:lnTo>
                    <a:lnTo>
                      <a:pt x="782" y="1752"/>
                    </a:lnTo>
                    <a:lnTo>
                      <a:pt x="817" y="1747"/>
                    </a:lnTo>
                    <a:lnTo>
                      <a:pt x="855" y="1725"/>
                    </a:lnTo>
                    <a:lnTo>
                      <a:pt x="874" y="1709"/>
                    </a:lnTo>
                    <a:lnTo>
                      <a:pt x="893" y="1696"/>
                    </a:lnTo>
                    <a:lnTo>
                      <a:pt x="916" y="1673"/>
                    </a:lnTo>
                    <a:lnTo>
                      <a:pt x="927" y="1658"/>
                    </a:lnTo>
                    <a:lnTo>
                      <a:pt x="939" y="1634"/>
                    </a:lnTo>
                    <a:lnTo>
                      <a:pt x="939" y="1612"/>
                    </a:lnTo>
                    <a:lnTo>
                      <a:pt x="939" y="1565"/>
                    </a:lnTo>
                    <a:lnTo>
                      <a:pt x="939" y="1531"/>
                    </a:lnTo>
                    <a:lnTo>
                      <a:pt x="941" y="1491"/>
                    </a:lnTo>
                    <a:lnTo>
                      <a:pt x="939" y="1443"/>
                    </a:lnTo>
                    <a:lnTo>
                      <a:pt x="937" y="1393"/>
                    </a:lnTo>
                    <a:lnTo>
                      <a:pt x="937" y="1339"/>
                    </a:lnTo>
                    <a:lnTo>
                      <a:pt x="971" y="1309"/>
                    </a:lnTo>
                    <a:lnTo>
                      <a:pt x="988" y="1281"/>
                    </a:lnTo>
                    <a:lnTo>
                      <a:pt x="1006" y="1250"/>
                    </a:lnTo>
                    <a:lnTo>
                      <a:pt x="1003" y="1219"/>
                    </a:lnTo>
                    <a:lnTo>
                      <a:pt x="988" y="1202"/>
                    </a:lnTo>
                    <a:lnTo>
                      <a:pt x="963" y="1175"/>
                    </a:lnTo>
                    <a:lnTo>
                      <a:pt x="963" y="1150"/>
                    </a:lnTo>
                    <a:lnTo>
                      <a:pt x="963" y="1117"/>
                    </a:lnTo>
                    <a:lnTo>
                      <a:pt x="963" y="1070"/>
                    </a:lnTo>
                    <a:lnTo>
                      <a:pt x="960" y="1037"/>
                    </a:lnTo>
                    <a:lnTo>
                      <a:pt x="955" y="1003"/>
                    </a:lnTo>
                    <a:lnTo>
                      <a:pt x="944" y="943"/>
                    </a:lnTo>
                    <a:lnTo>
                      <a:pt x="952" y="926"/>
                    </a:lnTo>
                    <a:lnTo>
                      <a:pt x="959" y="914"/>
                    </a:lnTo>
                    <a:lnTo>
                      <a:pt x="968" y="901"/>
                    </a:lnTo>
                    <a:lnTo>
                      <a:pt x="976" y="891"/>
                    </a:lnTo>
                    <a:lnTo>
                      <a:pt x="990" y="882"/>
                    </a:lnTo>
                    <a:lnTo>
                      <a:pt x="1006" y="876"/>
                    </a:lnTo>
                    <a:lnTo>
                      <a:pt x="1050" y="861"/>
                    </a:lnTo>
                    <a:lnTo>
                      <a:pt x="1100" y="845"/>
                    </a:lnTo>
                    <a:lnTo>
                      <a:pt x="1167" y="814"/>
                    </a:lnTo>
                    <a:lnTo>
                      <a:pt x="1243" y="776"/>
                    </a:lnTo>
                    <a:lnTo>
                      <a:pt x="1283" y="757"/>
                    </a:lnTo>
                    <a:lnTo>
                      <a:pt x="1333" y="731"/>
                    </a:lnTo>
                    <a:lnTo>
                      <a:pt x="1363" y="712"/>
                    </a:lnTo>
                    <a:lnTo>
                      <a:pt x="1383" y="692"/>
                    </a:lnTo>
                    <a:lnTo>
                      <a:pt x="1404" y="664"/>
                    </a:lnTo>
                    <a:lnTo>
                      <a:pt x="1423" y="634"/>
                    </a:lnTo>
                    <a:lnTo>
                      <a:pt x="1439" y="597"/>
                    </a:lnTo>
                    <a:lnTo>
                      <a:pt x="1449" y="565"/>
                    </a:lnTo>
                    <a:lnTo>
                      <a:pt x="1446" y="538"/>
                    </a:lnTo>
                    <a:lnTo>
                      <a:pt x="1438" y="496"/>
                    </a:lnTo>
                    <a:lnTo>
                      <a:pt x="1423" y="441"/>
                    </a:lnTo>
                    <a:lnTo>
                      <a:pt x="1398" y="396"/>
                    </a:lnTo>
                    <a:lnTo>
                      <a:pt x="1361" y="371"/>
                    </a:lnTo>
                    <a:lnTo>
                      <a:pt x="1328" y="347"/>
                    </a:lnTo>
                    <a:lnTo>
                      <a:pt x="1286" y="323"/>
                    </a:lnTo>
                    <a:lnTo>
                      <a:pt x="1255" y="313"/>
                    </a:lnTo>
                    <a:lnTo>
                      <a:pt x="1202" y="301"/>
                    </a:lnTo>
                    <a:lnTo>
                      <a:pt x="1127" y="301"/>
                    </a:lnTo>
                    <a:lnTo>
                      <a:pt x="1071" y="303"/>
                    </a:lnTo>
                    <a:lnTo>
                      <a:pt x="1021" y="300"/>
                    </a:lnTo>
                    <a:lnTo>
                      <a:pt x="979" y="277"/>
                    </a:lnTo>
                    <a:lnTo>
                      <a:pt x="936" y="251"/>
                    </a:lnTo>
                    <a:lnTo>
                      <a:pt x="951" y="233"/>
                    </a:lnTo>
                    <a:lnTo>
                      <a:pt x="967" y="219"/>
                    </a:lnTo>
                    <a:lnTo>
                      <a:pt x="982" y="203"/>
                    </a:lnTo>
                    <a:lnTo>
                      <a:pt x="995" y="185"/>
                    </a:lnTo>
                    <a:lnTo>
                      <a:pt x="999" y="169"/>
                    </a:lnTo>
                    <a:lnTo>
                      <a:pt x="995" y="154"/>
                    </a:lnTo>
                    <a:lnTo>
                      <a:pt x="986" y="144"/>
                    </a:lnTo>
                    <a:lnTo>
                      <a:pt x="967" y="140"/>
                    </a:lnTo>
                    <a:lnTo>
                      <a:pt x="949" y="141"/>
                    </a:lnTo>
                    <a:lnTo>
                      <a:pt x="924" y="150"/>
                    </a:lnTo>
                    <a:lnTo>
                      <a:pt x="906" y="160"/>
                    </a:lnTo>
                    <a:lnTo>
                      <a:pt x="881" y="170"/>
                    </a:lnTo>
                    <a:lnTo>
                      <a:pt x="819" y="171"/>
                    </a:lnTo>
                    <a:lnTo>
                      <a:pt x="806" y="129"/>
                    </a:lnTo>
                    <a:lnTo>
                      <a:pt x="799" y="92"/>
                    </a:lnTo>
                    <a:lnTo>
                      <a:pt x="790" y="60"/>
                    </a:lnTo>
                    <a:lnTo>
                      <a:pt x="776" y="28"/>
                    </a:lnTo>
                    <a:lnTo>
                      <a:pt x="754"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nvGrpSpPr>
              <p:cNvPr id="99352" name="Group 8"/>
              <p:cNvGrpSpPr>
                <a:grpSpLocks/>
              </p:cNvGrpSpPr>
              <p:nvPr/>
            </p:nvGrpSpPr>
            <p:grpSpPr bwMode="auto">
              <a:xfrm>
                <a:off x="1557" y="1488"/>
                <a:ext cx="1704" cy="2150"/>
                <a:chOff x="1557" y="1488"/>
                <a:chExt cx="1704" cy="2150"/>
              </a:xfrm>
            </p:grpSpPr>
            <p:grpSp>
              <p:nvGrpSpPr>
                <p:cNvPr id="99353" name="Group 9"/>
                <p:cNvGrpSpPr>
                  <a:grpSpLocks/>
                </p:cNvGrpSpPr>
                <p:nvPr/>
              </p:nvGrpSpPr>
              <p:grpSpPr bwMode="auto">
                <a:xfrm>
                  <a:off x="1557" y="1488"/>
                  <a:ext cx="904" cy="629"/>
                  <a:chOff x="1557" y="1488"/>
                  <a:chExt cx="904" cy="629"/>
                </a:xfrm>
              </p:grpSpPr>
              <p:sp>
                <p:nvSpPr>
                  <p:cNvPr id="99355" name="Freeform 10"/>
                  <p:cNvSpPr>
                    <a:spLocks/>
                  </p:cNvSpPr>
                  <p:nvPr/>
                </p:nvSpPr>
                <p:spPr bwMode="auto">
                  <a:xfrm>
                    <a:off x="2219" y="1488"/>
                    <a:ext cx="242" cy="530"/>
                  </a:xfrm>
                  <a:custGeom>
                    <a:avLst/>
                    <a:gdLst>
                      <a:gd name="T0" fmla="*/ 0 w 242"/>
                      <a:gd name="T1" fmla="*/ 99 h 530"/>
                      <a:gd name="T2" fmla="*/ 6 w 242"/>
                      <a:gd name="T3" fmla="*/ 65 h 530"/>
                      <a:gd name="T4" fmla="*/ 13 w 242"/>
                      <a:gd name="T5" fmla="*/ 45 h 530"/>
                      <a:gd name="T6" fmla="*/ 22 w 242"/>
                      <a:gd name="T7" fmla="*/ 25 h 530"/>
                      <a:gd name="T8" fmla="*/ 36 w 242"/>
                      <a:gd name="T9" fmla="*/ 11 h 530"/>
                      <a:gd name="T10" fmla="*/ 58 w 242"/>
                      <a:gd name="T11" fmla="*/ 0 h 530"/>
                      <a:gd name="T12" fmla="*/ 73 w 242"/>
                      <a:gd name="T13" fmla="*/ 0 h 530"/>
                      <a:gd name="T14" fmla="*/ 95 w 242"/>
                      <a:gd name="T15" fmla="*/ 5 h 530"/>
                      <a:gd name="T16" fmla="*/ 127 w 242"/>
                      <a:gd name="T17" fmla="*/ 23 h 530"/>
                      <a:gd name="T18" fmla="*/ 159 w 242"/>
                      <a:gd name="T19" fmla="*/ 50 h 530"/>
                      <a:gd name="T20" fmla="*/ 180 w 242"/>
                      <a:gd name="T21" fmla="*/ 78 h 530"/>
                      <a:gd name="T22" fmla="*/ 199 w 242"/>
                      <a:gd name="T23" fmla="*/ 112 h 530"/>
                      <a:gd name="T24" fmla="*/ 215 w 242"/>
                      <a:gd name="T25" fmla="*/ 150 h 530"/>
                      <a:gd name="T26" fmla="*/ 223 w 242"/>
                      <a:gd name="T27" fmla="*/ 176 h 530"/>
                      <a:gd name="T28" fmla="*/ 234 w 242"/>
                      <a:gd name="T29" fmla="*/ 225 h 530"/>
                      <a:gd name="T30" fmla="*/ 235 w 242"/>
                      <a:gd name="T31" fmla="*/ 264 h 530"/>
                      <a:gd name="T32" fmla="*/ 235 w 242"/>
                      <a:gd name="T33" fmla="*/ 303 h 530"/>
                      <a:gd name="T34" fmla="*/ 226 w 242"/>
                      <a:gd name="T35" fmla="*/ 335 h 530"/>
                      <a:gd name="T36" fmla="*/ 211 w 242"/>
                      <a:gd name="T37" fmla="*/ 356 h 530"/>
                      <a:gd name="T38" fmla="*/ 188 w 242"/>
                      <a:gd name="T39" fmla="*/ 372 h 530"/>
                      <a:gd name="T40" fmla="*/ 172 w 242"/>
                      <a:gd name="T41" fmla="*/ 381 h 530"/>
                      <a:gd name="T42" fmla="*/ 160 w 242"/>
                      <a:gd name="T43" fmla="*/ 387 h 530"/>
                      <a:gd name="T44" fmla="*/ 164 w 242"/>
                      <a:gd name="T45" fmla="*/ 437 h 530"/>
                      <a:gd name="T46" fmla="*/ 241 w 242"/>
                      <a:gd name="T47" fmla="*/ 529 h 530"/>
                      <a:gd name="T48" fmla="*/ 100 w 242"/>
                      <a:gd name="T49" fmla="*/ 482 h 530"/>
                      <a:gd name="T50" fmla="*/ 1 w 242"/>
                      <a:gd name="T51" fmla="*/ 141 h 530"/>
                      <a:gd name="T52" fmla="*/ 0 w 242"/>
                      <a:gd name="T53" fmla="*/ 99 h 53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2"/>
                      <a:gd name="T82" fmla="*/ 0 h 530"/>
                      <a:gd name="T83" fmla="*/ 242 w 242"/>
                      <a:gd name="T84" fmla="*/ 530 h 53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2" h="530">
                        <a:moveTo>
                          <a:pt x="0" y="99"/>
                        </a:moveTo>
                        <a:lnTo>
                          <a:pt x="6" y="65"/>
                        </a:lnTo>
                        <a:lnTo>
                          <a:pt x="13" y="45"/>
                        </a:lnTo>
                        <a:lnTo>
                          <a:pt x="22" y="25"/>
                        </a:lnTo>
                        <a:lnTo>
                          <a:pt x="36" y="11"/>
                        </a:lnTo>
                        <a:lnTo>
                          <a:pt x="58" y="0"/>
                        </a:lnTo>
                        <a:lnTo>
                          <a:pt x="73" y="0"/>
                        </a:lnTo>
                        <a:lnTo>
                          <a:pt x="95" y="5"/>
                        </a:lnTo>
                        <a:lnTo>
                          <a:pt x="127" y="23"/>
                        </a:lnTo>
                        <a:lnTo>
                          <a:pt x="159" y="50"/>
                        </a:lnTo>
                        <a:lnTo>
                          <a:pt x="180" y="78"/>
                        </a:lnTo>
                        <a:lnTo>
                          <a:pt x="199" y="112"/>
                        </a:lnTo>
                        <a:lnTo>
                          <a:pt x="215" y="150"/>
                        </a:lnTo>
                        <a:lnTo>
                          <a:pt x="223" y="176"/>
                        </a:lnTo>
                        <a:lnTo>
                          <a:pt x="234" y="225"/>
                        </a:lnTo>
                        <a:lnTo>
                          <a:pt x="235" y="264"/>
                        </a:lnTo>
                        <a:lnTo>
                          <a:pt x="235" y="303"/>
                        </a:lnTo>
                        <a:lnTo>
                          <a:pt x="226" y="335"/>
                        </a:lnTo>
                        <a:lnTo>
                          <a:pt x="211" y="356"/>
                        </a:lnTo>
                        <a:lnTo>
                          <a:pt x="188" y="372"/>
                        </a:lnTo>
                        <a:lnTo>
                          <a:pt x="172" y="381"/>
                        </a:lnTo>
                        <a:lnTo>
                          <a:pt x="160" y="387"/>
                        </a:lnTo>
                        <a:lnTo>
                          <a:pt x="164" y="437"/>
                        </a:lnTo>
                        <a:lnTo>
                          <a:pt x="241" y="529"/>
                        </a:lnTo>
                        <a:lnTo>
                          <a:pt x="100" y="482"/>
                        </a:lnTo>
                        <a:lnTo>
                          <a:pt x="1" y="141"/>
                        </a:lnTo>
                        <a:lnTo>
                          <a:pt x="0" y="99"/>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nvGrpSpPr>
                  <p:cNvPr id="99356" name="Group 11"/>
                  <p:cNvGrpSpPr>
                    <a:grpSpLocks/>
                  </p:cNvGrpSpPr>
                  <p:nvPr/>
                </p:nvGrpSpPr>
                <p:grpSpPr bwMode="auto">
                  <a:xfrm>
                    <a:off x="1557" y="1501"/>
                    <a:ext cx="888" cy="616"/>
                    <a:chOff x="1557" y="1501"/>
                    <a:chExt cx="888" cy="616"/>
                  </a:xfrm>
                </p:grpSpPr>
                <p:grpSp>
                  <p:nvGrpSpPr>
                    <p:cNvPr id="99357" name="Group 12"/>
                    <p:cNvGrpSpPr>
                      <a:grpSpLocks/>
                    </p:cNvGrpSpPr>
                    <p:nvPr/>
                  </p:nvGrpSpPr>
                  <p:grpSpPr bwMode="auto">
                    <a:xfrm>
                      <a:off x="1557" y="1594"/>
                      <a:ext cx="888" cy="523"/>
                      <a:chOff x="1557" y="1594"/>
                      <a:chExt cx="888" cy="523"/>
                    </a:xfrm>
                  </p:grpSpPr>
                  <p:sp>
                    <p:nvSpPr>
                      <p:cNvPr id="99369" name="Freeform 13"/>
                      <p:cNvSpPr>
                        <a:spLocks/>
                      </p:cNvSpPr>
                      <p:nvPr/>
                    </p:nvSpPr>
                    <p:spPr bwMode="auto">
                      <a:xfrm>
                        <a:off x="1557" y="1594"/>
                        <a:ext cx="888" cy="523"/>
                      </a:xfrm>
                      <a:custGeom>
                        <a:avLst/>
                        <a:gdLst>
                          <a:gd name="T0" fmla="*/ 76 w 888"/>
                          <a:gd name="T1" fmla="*/ 134 h 523"/>
                          <a:gd name="T2" fmla="*/ 25 w 888"/>
                          <a:gd name="T3" fmla="*/ 149 h 523"/>
                          <a:gd name="T4" fmla="*/ 9 w 888"/>
                          <a:gd name="T5" fmla="*/ 168 h 523"/>
                          <a:gd name="T6" fmla="*/ 2 w 888"/>
                          <a:gd name="T7" fmla="*/ 193 h 523"/>
                          <a:gd name="T8" fmla="*/ 0 w 888"/>
                          <a:gd name="T9" fmla="*/ 216 h 523"/>
                          <a:gd name="T10" fmla="*/ 2 w 888"/>
                          <a:gd name="T11" fmla="*/ 230 h 523"/>
                          <a:gd name="T12" fmla="*/ 6 w 888"/>
                          <a:gd name="T13" fmla="*/ 247 h 523"/>
                          <a:gd name="T14" fmla="*/ 14 w 888"/>
                          <a:gd name="T15" fmla="*/ 259 h 523"/>
                          <a:gd name="T16" fmla="*/ 26 w 888"/>
                          <a:gd name="T17" fmla="*/ 271 h 523"/>
                          <a:gd name="T18" fmla="*/ 42 w 888"/>
                          <a:gd name="T19" fmla="*/ 280 h 523"/>
                          <a:gd name="T20" fmla="*/ 134 w 888"/>
                          <a:gd name="T21" fmla="*/ 296 h 523"/>
                          <a:gd name="T22" fmla="*/ 224 w 888"/>
                          <a:gd name="T23" fmla="*/ 333 h 523"/>
                          <a:gd name="T24" fmla="*/ 292 w 888"/>
                          <a:gd name="T25" fmla="*/ 359 h 523"/>
                          <a:gd name="T26" fmla="*/ 291 w 888"/>
                          <a:gd name="T27" fmla="*/ 371 h 523"/>
                          <a:gd name="T28" fmla="*/ 299 w 888"/>
                          <a:gd name="T29" fmla="*/ 387 h 523"/>
                          <a:gd name="T30" fmla="*/ 312 w 888"/>
                          <a:gd name="T31" fmla="*/ 403 h 523"/>
                          <a:gd name="T32" fmla="*/ 335 w 888"/>
                          <a:gd name="T33" fmla="*/ 412 h 523"/>
                          <a:gd name="T34" fmla="*/ 362 w 888"/>
                          <a:gd name="T35" fmla="*/ 418 h 523"/>
                          <a:gd name="T36" fmla="*/ 390 w 888"/>
                          <a:gd name="T37" fmla="*/ 422 h 523"/>
                          <a:gd name="T38" fmla="*/ 432 w 888"/>
                          <a:gd name="T39" fmla="*/ 420 h 523"/>
                          <a:gd name="T40" fmla="*/ 582 w 888"/>
                          <a:gd name="T41" fmla="*/ 467 h 523"/>
                          <a:gd name="T42" fmla="*/ 662 w 888"/>
                          <a:gd name="T43" fmla="*/ 522 h 523"/>
                          <a:gd name="T44" fmla="*/ 887 w 888"/>
                          <a:gd name="T45" fmla="*/ 396 h 523"/>
                          <a:gd name="T46" fmla="*/ 805 w 888"/>
                          <a:gd name="T47" fmla="*/ 305 h 523"/>
                          <a:gd name="T48" fmla="*/ 803 w 888"/>
                          <a:gd name="T49" fmla="*/ 233 h 523"/>
                          <a:gd name="T50" fmla="*/ 807 w 888"/>
                          <a:gd name="T51" fmla="*/ 161 h 523"/>
                          <a:gd name="T52" fmla="*/ 806 w 888"/>
                          <a:gd name="T53" fmla="*/ 135 h 523"/>
                          <a:gd name="T54" fmla="*/ 799 w 888"/>
                          <a:gd name="T55" fmla="*/ 113 h 523"/>
                          <a:gd name="T56" fmla="*/ 790 w 888"/>
                          <a:gd name="T57" fmla="*/ 92 h 523"/>
                          <a:gd name="T58" fmla="*/ 775 w 888"/>
                          <a:gd name="T59" fmla="*/ 73 h 523"/>
                          <a:gd name="T60" fmla="*/ 758 w 888"/>
                          <a:gd name="T61" fmla="*/ 56 h 523"/>
                          <a:gd name="T62" fmla="*/ 739 w 888"/>
                          <a:gd name="T63" fmla="*/ 42 h 523"/>
                          <a:gd name="T64" fmla="*/ 709 w 888"/>
                          <a:gd name="T65" fmla="*/ 28 h 523"/>
                          <a:gd name="T66" fmla="*/ 665 w 888"/>
                          <a:gd name="T67" fmla="*/ 10 h 523"/>
                          <a:gd name="T68" fmla="*/ 613 w 888"/>
                          <a:gd name="T69" fmla="*/ 0 h 523"/>
                          <a:gd name="T70" fmla="*/ 554 w 888"/>
                          <a:gd name="T71" fmla="*/ 6 h 523"/>
                          <a:gd name="T72" fmla="*/ 517 w 888"/>
                          <a:gd name="T73" fmla="*/ 18 h 523"/>
                          <a:gd name="T74" fmla="*/ 477 w 888"/>
                          <a:gd name="T75" fmla="*/ 39 h 523"/>
                          <a:gd name="T76" fmla="*/ 417 w 888"/>
                          <a:gd name="T77" fmla="*/ 36 h 523"/>
                          <a:gd name="T78" fmla="*/ 438 w 888"/>
                          <a:gd name="T79" fmla="*/ 59 h 523"/>
                          <a:gd name="T80" fmla="*/ 397 w 888"/>
                          <a:gd name="T81" fmla="*/ 96 h 523"/>
                          <a:gd name="T82" fmla="*/ 316 w 888"/>
                          <a:gd name="T83" fmla="*/ 149 h 523"/>
                          <a:gd name="T84" fmla="*/ 272 w 888"/>
                          <a:gd name="T85" fmla="*/ 170 h 523"/>
                          <a:gd name="T86" fmla="*/ 127 w 888"/>
                          <a:gd name="T87" fmla="*/ 128 h 523"/>
                          <a:gd name="T88" fmla="*/ 76 w 888"/>
                          <a:gd name="T89" fmla="*/ 134 h 5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88"/>
                          <a:gd name="T136" fmla="*/ 0 h 523"/>
                          <a:gd name="T137" fmla="*/ 888 w 888"/>
                          <a:gd name="T138" fmla="*/ 523 h 52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88" h="523">
                            <a:moveTo>
                              <a:pt x="76" y="134"/>
                            </a:moveTo>
                            <a:lnTo>
                              <a:pt x="25" y="149"/>
                            </a:lnTo>
                            <a:lnTo>
                              <a:pt x="9" y="168"/>
                            </a:lnTo>
                            <a:lnTo>
                              <a:pt x="2" y="193"/>
                            </a:lnTo>
                            <a:lnTo>
                              <a:pt x="0" y="216"/>
                            </a:lnTo>
                            <a:lnTo>
                              <a:pt x="2" y="230"/>
                            </a:lnTo>
                            <a:lnTo>
                              <a:pt x="6" y="247"/>
                            </a:lnTo>
                            <a:lnTo>
                              <a:pt x="14" y="259"/>
                            </a:lnTo>
                            <a:lnTo>
                              <a:pt x="26" y="271"/>
                            </a:lnTo>
                            <a:lnTo>
                              <a:pt x="42" y="280"/>
                            </a:lnTo>
                            <a:lnTo>
                              <a:pt x="134" y="296"/>
                            </a:lnTo>
                            <a:lnTo>
                              <a:pt x="224" y="333"/>
                            </a:lnTo>
                            <a:lnTo>
                              <a:pt x="292" y="359"/>
                            </a:lnTo>
                            <a:lnTo>
                              <a:pt x="291" y="371"/>
                            </a:lnTo>
                            <a:lnTo>
                              <a:pt x="299" y="387"/>
                            </a:lnTo>
                            <a:lnTo>
                              <a:pt x="312" y="403"/>
                            </a:lnTo>
                            <a:lnTo>
                              <a:pt x="335" y="412"/>
                            </a:lnTo>
                            <a:lnTo>
                              <a:pt x="362" y="418"/>
                            </a:lnTo>
                            <a:lnTo>
                              <a:pt x="390" y="422"/>
                            </a:lnTo>
                            <a:lnTo>
                              <a:pt x="432" y="420"/>
                            </a:lnTo>
                            <a:lnTo>
                              <a:pt x="582" y="467"/>
                            </a:lnTo>
                            <a:lnTo>
                              <a:pt x="662" y="522"/>
                            </a:lnTo>
                            <a:lnTo>
                              <a:pt x="887" y="396"/>
                            </a:lnTo>
                            <a:lnTo>
                              <a:pt x="805" y="305"/>
                            </a:lnTo>
                            <a:lnTo>
                              <a:pt x="803" y="233"/>
                            </a:lnTo>
                            <a:lnTo>
                              <a:pt x="807" y="161"/>
                            </a:lnTo>
                            <a:lnTo>
                              <a:pt x="806" y="135"/>
                            </a:lnTo>
                            <a:lnTo>
                              <a:pt x="799" y="113"/>
                            </a:lnTo>
                            <a:lnTo>
                              <a:pt x="790" y="92"/>
                            </a:lnTo>
                            <a:lnTo>
                              <a:pt x="775" y="73"/>
                            </a:lnTo>
                            <a:lnTo>
                              <a:pt x="758" y="56"/>
                            </a:lnTo>
                            <a:lnTo>
                              <a:pt x="739" y="42"/>
                            </a:lnTo>
                            <a:lnTo>
                              <a:pt x="709" y="28"/>
                            </a:lnTo>
                            <a:lnTo>
                              <a:pt x="665" y="10"/>
                            </a:lnTo>
                            <a:lnTo>
                              <a:pt x="613" y="0"/>
                            </a:lnTo>
                            <a:lnTo>
                              <a:pt x="554" y="6"/>
                            </a:lnTo>
                            <a:lnTo>
                              <a:pt x="517" y="18"/>
                            </a:lnTo>
                            <a:lnTo>
                              <a:pt x="477" y="39"/>
                            </a:lnTo>
                            <a:lnTo>
                              <a:pt x="417" y="36"/>
                            </a:lnTo>
                            <a:lnTo>
                              <a:pt x="438" y="59"/>
                            </a:lnTo>
                            <a:lnTo>
                              <a:pt x="397" y="96"/>
                            </a:lnTo>
                            <a:lnTo>
                              <a:pt x="316" y="149"/>
                            </a:lnTo>
                            <a:lnTo>
                              <a:pt x="272" y="170"/>
                            </a:lnTo>
                            <a:lnTo>
                              <a:pt x="127" y="128"/>
                            </a:lnTo>
                            <a:lnTo>
                              <a:pt x="76" y="134"/>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99370" name="Freeform 14"/>
                      <p:cNvSpPr>
                        <a:spLocks/>
                      </p:cNvSpPr>
                      <p:nvPr/>
                    </p:nvSpPr>
                    <p:spPr bwMode="auto">
                      <a:xfrm>
                        <a:off x="1588" y="1594"/>
                        <a:ext cx="794" cy="473"/>
                      </a:xfrm>
                      <a:custGeom>
                        <a:avLst/>
                        <a:gdLst>
                          <a:gd name="T0" fmla="*/ 64 w 794"/>
                          <a:gd name="T1" fmla="*/ 136 h 473"/>
                          <a:gd name="T2" fmla="*/ 22 w 794"/>
                          <a:gd name="T3" fmla="*/ 157 h 473"/>
                          <a:gd name="T4" fmla="*/ 1 w 794"/>
                          <a:gd name="T5" fmla="*/ 186 h 473"/>
                          <a:gd name="T6" fmla="*/ 2 w 794"/>
                          <a:gd name="T7" fmla="*/ 224 h 473"/>
                          <a:gd name="T8" fmla="*/ 26 w 794"/>
                          <a:gd name="T9" fmla="*/ 260 h 473"/>
                          <a:gd name="T10" fmla="*/ 99 w 794"/>
                          <a:gd name="T11" fmla="*/ 281 h 473"/>
                          <a:gd name="T12" fmla="*/ 285 w 794"/>
                          <a:gd name="T13" fmla="*/ 340 h 473"/>
                          <a:gd name="T14" fmla="*/ 319 w 794"/>
                          <a:gd name="T15" fmla="*/ 352 h 473"/>
                          <a:gd name="T16" fmla="*/ 327 w 794"/>
                          <a:gd name="T17" fmla="*/ 361 h 473"/>
                          <a:gd name="T18" fmla="*/ 312 w 794"/>
                          <a:gd name="T19" fmla="*/ 372 h 473"/>
                          <a:gd name="T20" fmla="*/ 272 w 794"/>
                          <a:gd name="T21" fmla="*/ 367 h 473"/>
                          <a:gd name="T22" fmla="*/ 279 w 794"/>
                          <a:gd name="T23" fmla="*/ 388 h 473"/>
                          <a:gd name="T24" fmla="*/ 347 w 794"/>
                          <a:gd name="T25" fmla="*/ 404 h 473"/>
                          <a:gd name="T26" fmla="*/ 425 w 794"/>
                          <a:gd name="T27" fmla="*/ 410 h 473"/>
                          <a:gd name="T28" fmla="*/ 519 w 794"/>
                          <a:gd name="T29" fmla="*/ 438 h 473"/>
                          <a:gd name="T30" fmla="*/ 583 w 794"/>
                          <a:gd name="T31" fmla="*/ 472 h 473"/>
                          <a:gd name="T32" fmla="*/ 793 w 794"/>
                          <a:gd name="T33" fmla="*/ 330 h 473"/>
                          <a:gd name="T34" fmla="*/ 771 w 794"/>
                          <a:gd name="T35" fmla="*/ 229 h 473"/>
                          <a:gd name="T36" fmla="*/ 774 w 794"/>
                          <a:gd name="T37" fmla="*/ 135 h 473"/>
                          <a:gd name="T38" fmla="*/ 755 w 794"/>
                          <a:gd name="T39" fmla="*/ 90 h 473"/>
                          <a:gd name="T40" fmla="*/ 728 w 794"/>
                          <a:gd name="T41" fmla="*/ 58 h 473"/>
                          <a:gd name="T42" fmla="*/ 680 w 794"/>
                          <a:gd name="T43" fmla="*/ 28 h 473"/>
                          <a:gd name="T44" fmla="*/ 583 w 794"/>
                          <a:gd name="T45" fmla="*/ 0 h 473"/>
                          <a:gd name="T46" fmla="*/ 521 w 794"/>
                          <a:gd name="T47" fmla="*/ 6 h 473"/>
                          <a:gd name="T48" fmla="*/ 476 w 794"/>
                          <a:gd name="T49" fmla="*/ 23 h 473"/>
                          <a:gd name="T50" fmla="*/ 421 w 794"/>
                          <a:gd name="T51" fmla="*/ 37 h 473"/>
                          <a:gd name="T52" fmla="*/ 415 w 794"/>
                          <a:gd name="T53" fmla="*/ 60 h 473"/>
                          <a:gd name="T54" fmla="*/ 383 w 794"/>
                          <a:gd name="T55" fmla="*/ 96 h 473"/>
                          <a:gd name="T56" fmla="*/ 332 w 794"/>
                          <a:gd name="T57" fmla="*/ 130 h 473"/>
                          <a:gd name="T58" fmla="*/ 279 w 794"/>
                          <a:gd name="T59" fmla="*/ 162 h 473"/>
                          <a:gd name="T60" fmla="*/ 237 w 794"/>
                          <a:gd name="T61" fmla="*/ 193 h 473"/>
                          <a:gd name="T62" fmla="*/ 212 w 794"/>
                          <a:gd name="T63" fmla="*/ 233 h 473"/>
                          <a:gd name="T64" fmla="*/ 209 w 794"/>
                          <a:gd name="T65" fmla="*/ 167 h 473"/>
                          <a:gd name="T66" fmla="*/ 183 w 794"/>
                          <a:gd name="T67" fmla="*/ 171 h 473"/>
                          <a:gd name="T68" fmla="*/ 144 w 794"/>
                          <a:gd name="T69" fmla="*/ 193 h 473"/>
                          <a:gd name="T70" fmla="*/ 154 w 794"/>
                          <a:gd name="T71" fmla="*/ 166 h 473"/>
                          <a:gd name="T72" fmla="*/ 142 w 794"/>
                          <a:gd name="T73" fmla="*/ 147 h 4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94"/>
                          <a:gd name="T112" fmla="*/ 0 h 473"/>
                          <a:gd name="T113" fmla="*/ 794 w 794"/>
                          <a:gd name="T114" fmla="*/ 473 h 4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94" h="473">
                            <a:moveTo>
                              <a:pt x="95" y="136"/>
                            </a:moveTo>
                            <a:lnTo>
                              <a:pt x="64" y="136"/>
                            </a:lnTo>
                            <a:lnTo>
                              <a:pt x="37" y="144"/>
                            </a:lnTo>
                            <a:lnTo>
                              <a:pt x="22" y="157"/>
                            </a:lnTo>
                            <a:lnTo>
                              <a:pt x="10" y="167"/>
                            </a:lnTo>
                            <a:lnTo>
                              <a:pt x="1" y="186"/>
                            </a:lnTo>
                            <a:lnTo>
                              <a:pt x="0" y="205"/>
                            </a:lnTo>
                            <a:lnTo>
                              <a:pt x="2" y="224"/>
                            </a:lnTo>
                            <a:lnTo>
                              <a:pt x="9" y="241"/>
                            </a:lnTo>
                            <a:lnTo>
                              <a:pt x="26" y="260"/>
                            </a:lnTo>
                            <a:lnTo>
                              <a:pt x="49" y="272"/>
                            </a:lnTo>
                            <a:lnTo>
                              <a:pt x="99" y="281"/>
                            </a:lnTo>
                            <a:lnTo>
                              <a:pt x="264" y="343"/>
                            </a:lnTo>
                            <a:lnTo>
                              <a:pt x="285" y="340"/>
                            </a:lnTo>
                            <a:lnTo>
                              <a:pt x="304" y="345"/>
                            </a:lnTo>
                            <a:lnTo>
                              <a:pt x="319" y="352"/>
                            </a:lnTo>
                            <a:lnTo>
                              <a:pt x="323" y="354"/>
                            </a:lnTo>
                            <a:lnTo>
                              <a:pt x="327" y="361"/>
                            </a:lnTo>
                            <a:lnTo>
                              <a:pt x="327" y="371"/>
                            </a:lnTo>
                            <a:lnTo>
                              <a:pt x="312" y="372"/>
                            </a:lnTo>
                            <a:lnTo>
                              <a:pt x="295" y="371"/>
                            </a:lnTo>
                            <a:lnTo>
                              <a:pt x="272" y="367"/>
                            </a:lnTo>
                            <a:lnTo>
                              <a:pt x="272" y="377"/>
                            </a:lnTo>
                            <a:lnTo>
                              <a:pt x="279" y="388"/>
                            </a:lnTo>
                            <a:lnTo>
                              <a:pt x="297" y="397"/>
                            </a:lnTo>
                            <a:lnTo>
                              <a:pt x="347" y="404"/>
                            </a:lnTo>
                            <a:lnTo>
                              <a:pt x="386" y="406"/>
                            </a:lnTo>
                            <a:lnTo>
                              <a:pt x="425" y="410"/>
                            </a:lnTo>
                            <a:lnTo>
                              <a:pt x="464" y="420"/>
                            </a:lnTo>
                            <a:lnTo>
                              <a:pt x="519" y="438"/>
                            </a:lnTo>
                            <a:lnTo>
                              <a:pt x="566" y="456"/>
                            </a:lnTo>
                            <a:lnTo>
                              <a:pt x="583" y="472"/>
                            </a:lnTo>
                            <a:lnTo>
                              <a:pt x="732" y="435"/>
                            </a:lnTo>
                            <a:lnTo>
                              <a:pt x="793" y="330"/>
                            </a:lnTo>
                            <a:lnTo>
                              <a:pt x="771" y="303"/>
                            </a:lnTo>
                            <a:lnTo>
                              <a:pt x="771" y="229"/>
                            </a:lnTo>
                            <a:lnTo>
                              <a:pt x="775" y="166"/>
                            </a:lnTo>
                            <a:lnTo>
                              <a:pt x="774" y="135"/>
                            </a:lnTo>
                            <a:lnTo>
                              <a:pt x="766" y="112"/>
                            </a:lnTo>
                            <a:lnTo>
                              <a:pt x="755" y="90"/>
                            </a:lnTo>
                            <a:lnTo>
                              <a:pt x="743" y="73"/>
                            </a:lnTo>
                            <a:lnTo>
                              <a:pt x="728" y="58"/>
                            </a:lnTo>
                            <a:lnTo>
                              <a:pt x="705" y="42"/>
                            </a:lnTo>
                            <a:lnTo>
                              <a:pt x="680" y="28"/>
                            </a:lnTo>
                            <a:lnTo>
                              <a:pt x="618" y="6"/>
                            </a:lnTo>
                            <a:lnTo>
                              <a:pt x="583" y="0"/>
                            </a:lnTo>
                            <a:lnTo>
                              <a:pt x="548" y="2"/>
                            </a:lnTo>
                            <a:lnTo>
                              <a:pt x="521" y="6"/>
                            </a:lnTo>
                            <a:lnTo>
                              <a:pt x="501" y="11"/>
                            </a:lnTo>
                            <a:lnTo>
                              <a:pt x="476" y="23"/>
                            </a:lnTo>
                            <a:lnTo>
                              <a:pt x="444" y="39"/>
                            </a:lnTo>
                            <a:lnTo>
                              <a:pt x="421" y="37"/>
                            </a:lnTo>
                            <a:lnTo>
                              <a:pt x="383" y="36"/>
                            </a:lnTo>
                            <a:lnTo>
                              <a:pt x="415" y="60"/>
                            </a:lnTo>
                            <a:lnTo>
                              <a:pt x="407" y="77"/>
                            </a:lnTo>
                            <a:lnTo>
                              <a:pt x="383" y="96"/>
                            </a:lnTo>
                            <a:lnTo>
                              <a:pt x="363" y="116"/>
                            </a:lnTo>
                            <a:lnTo>
                              <a:pt x="332" y="130"/>
                            </a:lnTo>
                            <a:lnTo>
                              <a:pt x="301" y="147"/>
                            </a:lnTo>
                            <a:lnTo>
                              <a:pt x="279" y="162"/>
                            </a:lnTo>
                            <a:lnTo>
                              <a:pt x="253" y="179"/>
                            </a:lnTo>
                            <a:lnTo>
                              <a:pt x="237" y="193"/>
                            </a:lnTo>
                            <a:lnTo>
                              <a:pt x="225" y="211"/>
                            </a:lnTo>
                            <a:lnTo>
                              <a:pt x="212" y="233"/>
                            </a:lnTo>
                            <a:lnTo>
                              <a:pt x="217" y="180"/>
                            </a:lnTo>
                            <a:lnTo>
                              <a:pt x="209" y="167"/>
                            </a:lnTo>
                            <a:lnTo>
                              <a:pt x="197" y="167"/>
                            </a:lnTo>
                            <a:lnTo>
                              <a:pt x="183" y="171"/>
                            </a:lnTo>
                            <a:lnTo>
                              <a:pt x="166" y="180"/>
                            </a:lnTo>
                            <a:lnTo>
                              <a:pt x="144" y="193"/>
                            </a:lnTo>
                            <a:lnTo>
                              <a:pt x="150" y="177"/>
                            </a:lnTo>
                            <a:lnTo>
                              <a:pt x="154" y="166"/>
                            </a:lnTo>
                            <a:lnTo>
                              <a:pt x="148" y="154"/>
                            </a:lnTo>
                            <a:lnTo>
                              <a:pt x="142" y="147"/>
                            </a:lnTo>
                            <a:lnTo>
                              <a:pt x="95" y="136"/>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nvGrpSpPr>
                    <p:cNvPr id="99358" name="Group 15"/>
                    <p:cNvGrpSpPr>
                      <a:grpSpLocks/>
                    </p:cNvGrpSpPr>
                    <p:nvPr/>
                  </p:nvGrpSpPr>
                  <p:grpSpPr bwMode="auto">
                    <a:xfrm>
                      <a:off x="1571" y="1695"/>
                      <a:ext cx="132" cy="82"/>
                      <a:chOff x="1571" y="1695"/>
                      <a:chExt cx="132" cy="82"/>
                    </a:xfrm>
                  </p:grpSpPr>
                  <p:sp>
                    <p:nvSpPr>
                      <p:cNvPr id="99367" name="Freeform 16"/>
                      <p:cNvSpPr>
                        <a:spLocks/>
                      </p:cNvSpPr>
                      <p:nvPr/>
                    </p:nvSpPr>
                    <p:spPr bwMode="auto">
                      <a:xfrm>
                        <a:off x="1571" y="1695"/>
                        <a:ext cx="132" cy="82"/>
                      </a:xfrm>
                      <a:custGeom>
                        <a:avLst/>
                        <a:gdLst>
                          <a:gd name="T0" fmla="*/ 48 w 132"/>
                          <a:gd name="T1" fmla="*/ 0 h 82"/>
                          <a:gd name="T2" fmla="*/ 29 w 132"/>
                          <a:gd name="T3" fmla="*/ 2 h 82"/>
                          <a:gd name="T4" fmla="*/ 17 w 132"/>
                          <a:gd name="T5" fmla="*/ 7 h 82"/>
                          <a:gd name="T6" fmla="*/ 8 w 132"/>
                          <a:gd name="T7" fmla="*/ 15 h 82"/>
                          <a:gd name="T8" fmla="*/ 1 w 132"/>
                          <a:gd name="T9" fmla="*/ 25 h 82"/>
                          <a:gd name="T10" fmla="*/ 0 w 132"/>
                          <a:gd name="T11" fmla="*/ 38 h 82"/>
                          <a:gd name="T12" fmla="*/ 6 w 132"/>
                          <a:gd name="T13" fmla="*/ 51 h 82"/>
                          <a:gd name="T14" fmla="*/ 12 w 132"/>
                          <a:gd name="T15" fmla="*/ 60 h 82"/>
                          <a:gd name="T16" fmla="*/ 29 w 132"/>
                          <a:gd name="T17" fmla="*/ 73 h 82"/>
                          <a:gd name="T18" fmla="*/ 56 w 132"/>
                          <a:gd name="T19" fmla="*/ 81 h 82"/>
                          <a:gd name="T20" fmla="*/ 85 w 132"/>
                          <a:gd name="T21" fmla="*/ 78 h 82"/>
                          <a:gd name="T22" fmla="*/ 105 w 132"/>
                          <a:gd name="T23" fmla="*/ 69 h 82"/>
                          <a:gd name="T24" fmla="*/ 117 w 132"/>
                          <a:gd name="T25" fmla="*/ 57 h 82"/>
                          <a:gd name="T26" fmla="*/ 125 w 132"/>
                          <a:gd name="T27" fmla="*/ 42 h 82"/>
                          <a:gd name="T28" fmla="*/ 131 w 132"/>
                          <a:gd name="T29" fmla="*/ 25 h 82"/>
                          <a:gd name="T30" fmla="*/ 116 w 132"/>
                          <a:gd name="T31" fmla="*/ 9 h 82"/>
                          <a:gd name="T32" fmla="*/ 86 w 132"/>
                          <a:gd name="T33" fmla="*/ 1 h 82"/>
                          <a:gd name="T34" fmla="*/ 64 w 132"/>
                          <a:gd name="T35" fmla="*/ 0 h 82"/>
                          <a:gd name="T36" fmla="*/ 48 w 132"/>
                          <a:gd name="T37" fmla="*/ 0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2"/>
                          <a:gd name="T58" fmla="*/ 0 h 82"/>
                          <a:gd name="T59" fmla="*/ 132 w 132"/>
                          <a:gd name="T60" fmla="*/ 82 h 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2" h="82">
                            <a:moveTo>
                              <a:pt x="48" y="0"/>
                            </a:moveTo>
                            <a:lnTo>
                              <a:pt x="29" y="2"/>
                            </a:lnTo>
                            <a:lnTo>
                              <a:pt x="17" y="7"/>
                            </a:lnTo>
                            <a:lnTo>
                              <a:pt x="8" y="15"/>
                            </a:lnTo>
                            <a:lnTo>
                              <a:pt x="1" y="25"/>
                            </a:lnTo>
                            <a:lnTo>
                              <a:pt x="0" y="38"/>
                            </a:lnTo>
                            <a:lnTo>
                              <a:pt x="6" y="51"/>
                            </a:lnTo>
                            <a:lnTo>
                              <a:pt x="12" y="60"/>
                            </a:lnTo>
                            <a:lnTo>
                              <a:pt x="29" y="73"/>
                            </a:lnTo>
                            <a:lnTo>
                              <a:pt x="56" y="81"/>
                            </a:lnTo>
                            <a:lnTo>
                              <a:pt x="85" y="78"/>
                            </a:lnTo>
                            <a:lnTo>
                              <a:pt x="105" y="69"/>
                            </a:lnTo>
                            <a:lnTo>
                              <a:pt x="117" y="57"/>
                            </a:lnTo>
                            <a:lnTo>
                              <a:pt x="125" y="42"/>
                            </a:lnTo>
                            <a:lnTo>
                              <a:pt x="131" y="25"/>
                            </a:lnTo>
                            <a:lnTo>
                              <a:pt x="116" y="9"/>
                            </a:lnTo>
                            <a:lnTo>
                              <a:pt x="86" y="1"/>
                            </a:lnTo>
                            <a:lnTo>
                              <a:pt x="64" y="0"/>
                            </a:lnTo>
                            <a:lnTo>
                              <a:pt x="48"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99368" name="Freeform 17"/>
                      <p:cNvSpPr>
                        <a:spLocks/>
                      </p:cNvSpPr>
                      <p:nvPr/>
                    </p:nvSpPr>
                    <p:spPr bwMode="auto">
                      <a:xfrm>
                        <a:off x="1606" y="1708"/>
                        <a:ext cx="75" cy="58"/>
                      </a:xfrm>
                      <a:custGeom>
                        <a:avLst/>
                        <a:gdLst>
                          <a:gd name="T0" fmla="*/ 15 w 75"/>
                          <a:gd name="T1" fmla="*/ 0 h 58"/>
                          <a:gd name="T2" fmla="*/ 5 w 75"/>
                          <a:gd name="T3" fmla="*/ 5 h 58"/>
                          <a:gd name="T4" fmla="*/ 0 w 75"/>
                          <a:gd name="T5" fmla="*/ 12 h 58"/>
                          <a:gd name="T6" fmla="*/ 0 w 75"/>
                          <a:gd name="T7" fmla="*/ 21 h 58"/>
                          <a:gd name="T8" fmla="*/ 5 w 75"/>
                          <a:gd name="T9" fmla="*/ 30 h 58"/>
                          <a:gd name="T10" fmla="*/ 15 w 75"/>
                          <a:gd name="T11" fmla="*/ 40 h 58"/>
                          <a:gd name="T12" fmla="*/ 28 w 75"/>
                          <a:gd name="T13" fmla="*/ 49 h 58"/>
                          <a:gd name="T14" fmla="*/ 43 w 75"/>
                          <a:gd name="T15" fmla="*/ 57 h 58"/>
                          <a:gd name="T16" fmla="*/ 58 w 75"/>
                          <a:gd name="T17" fmla="*/ 51 h 58"/>
                          <a:gd name="T18" fmla="*/ 72 w 75"/>
                          <a:gd name="T19" fmla="*/ 43 h 58"/>
                          <a:gd name="T20" fmla="*/ 74 w 75"/>
                          <a:gd name="T21" fmla="*/ 29 h 58"/>
                          <a:gd name="T22" fmla="*/ 72 w 75"/>
                          <a:gd name="T23" fmla="*/ 16 h 58"/>
                          <a:gd name="T24" fmla="*/ 64 w 75"/>
                          <a:gd name="T25" fmla="*/ 10 h 58"/>
                          <a:gd name="T26" fmla="*/ 53 w 75"/>
                          <a:gd name="T27" fmla="*/ 3 h 58"/>
                          <a:gd name="T28" fmla="*/ 41 w 75"/>
                          <a:gd name="T29" fmla="*/ 0 h 58"/>
                          <a:gd name="T30" fmla="*/ 15 w 75"/>
                          <a:gd name="T31" fmla="*/ 0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5"/>
                          <a:gd name="T49" fmla="*/ 0 h 58"/>
                          <a:gd name="T50" fmla="*/ 75 w 75"/>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5" h="58">
                            <a:moveTo>
                              <a:pt x="15" y="0"/>
                            </a:moveTo>
                            <a:lnTo>
                              <a:pt x="5" y="5"/>
                            </a:lnTo>
                            <a:lnTo>
                              <a:pt x="0" y="12"/>
                            </a:lnTo>
                            <a:lnTo>
                              <a:pt x="0" y="21"/>
                            </a:lnTo>
                            <a:lnTo>
                              <a:pt x="5" y="30"/>
                            </a:lnTo>
                            <a:lnTo>
                              <a:pt x="15" y="40"/>
                            </a:lnTo>
                            <a:lnTo>
                              <a:pt x="28" y="49"/>
                            </a:lnTo>
                            <a:lnTo>
                              <a:pt x="43" y="57"/>
                            </a:lnTo>
                            <a:lnTo>
                              <a:pt x="58" y="51"/>
                            </a:lnTo>
                            <a:lnTo>
                              <a:pt x="72" y="43"/>
                            </a:lnTo>
                            <a:lnTo>
                              <a:pt x="74" y="29"/>
                            </a:lnTo>
                            <a:lnTo>
                              <a:pt x="72" y="16"/>
                            </a:lnTo>
                            <a:lnTo>
                              <a:pt x="64" y="10"/>
                            </a:lnTo>
                            <a:lnTo>
                              <a:pt x="53" y="3"/>
                            </a:lnTo>
                            <a:lnTo>
                              <a:pt x="41" y="0"/>
                            </a:lnTo>
                            <a:lnTo>
                              <a:pt x="15"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nvGrpSpPr>
                    <p:cNvPr id="99359" name="Group 18"/>
                    <p:cNvGrpSpPr>
                      <a:grpSpLocks/>
                    </p:cNvGrpSpPr>
                    <p:nvPr/>
                  </p:nvGrpSpPr>
                  <p:grpSpPr bwMode="auto">
                    <a:xfrm>
                      <a:off x="1851" y="1696"/>
                      <a:ext cx="129" cy="132"/>
                      <a:chOff x="1851" y="1696"/>
                      <a:chExt cx="129" cy="132"/>
                    </a:xfrm>
                  </p:grpSpPr>
                  <p:sp>
                    <p:nvSpPr>
                      <p:cNvPr id="99363" name="Oval 19"/>
                      <p:cNvSpPr>
                        <a:spLocks noChangeArrowheads="1"/>
                      </p:cNvSpPr>
                      <p:nvPr/>
                    </p:nvSpPr>
                    <p:spPr bwMode="auto">
                      <a:xfrm>
                        <a:off x="1872" y="1767"/>
                        <a:ext cx="95" cy="60"/>
                      </a:xfrm>
                      <a:prstGeom prst="ellipse">
                        <a:avLst/>
                      </a:prstGeom>
                      <a:solidFill>
                        <a:srgbClr val="CC9900"/>
                      </a:solidFill>
                      <a:ln w="12700">
                        <a:solidFill>
                          <a:srgbClr val="996633"/>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99364" name="Arc 20"/>
                      <p:cNvSpPr>
                        <a:spLocks/>
                      </p:cNvSpPr>
                      <p:nvPr/>
                    </p:nvSpPr>
                    <p:spPr bwMode="auto">
                      <a:xfrm>
                        <a:off x="1851" y="1696"/>
                        <a:ext cx="109" cy="129"/>
                      </a:xfrm>
                      <a:custGeom>
                        <a:avLst/>
                        <a:gdLst>
                          <a:gd name="T0" fmla="*/ 0 w 36350"/>
                          <a:gd name="T1" fmla="*/ 0 h 43109"/>
                          <a:gd name="T2" fmla="*/ 0 w 36350"/>
                          <a:gd name="T3" fmla="*/ 0 h 43109"/>
                          <a:gd name="T4" fmla="*/ 0 w 36350"/>
                          <a:gd name="T5" fmla="*/ 0 h 43109"/>
                          <a:gd name="T6" fmla="*/ 0 60000 65536"/>
                          <a:gd name="T7" fmla="*/ 0 60000 65536"/>
                          <a:gd name="T8" fmla="*/ 0 60000 65536"/>
                          <a:gd name="T9" fmla="*/ 0 w 36350"/>
                          <a:gd name="T10" fmla="*/ 0 h 43109"/>
                          <a:gd name="T11" fmla="*/ 36350 w 36350"/>
                          <a:gd name="T12" fmla="*/ 43109 h 43109"/>
                        </a:gdLst>
                        <a:ahLst/>
                        <a:cxnLst>
                          <a:cxn ang="T6">
                            <a:pos x="T0" y="T1"/>
                          </a:cxn>
                          <a:cxn ang="T7">
                            <a:pos x="T2" y="T3"/>
                          </a:cxn>
                          <a:cxn ang="T8">
                            <a:pos x="T4" y="T5"/>
                          </a:cxn>
                        </a:cxnLst>
                        <a:rect l="T9" t="T10" r="T11" b="T12"/>
                        <a:pathLst>
                          <a:path w="36350" h="43109" fill="none" extrusionOk="0">
                            <a:moveTo>
                              <a:pt x="36350" y="37288"/>
                            </a:moveTo>
                            <a:cubicBezTo>
                              <a:pt x="32349" y="41028"/>
                              <a:pt x="27076" y="43108"/>
                              <a:pt x="21600" y="43109"/>
                            </a:cubicBezTo>
                            <a:cubicBezTo>
                              <a:pt x="9670" y="43109"/>
                              <a:pt x="0" y="33438"/>
                              <a:pt x="0" y="21509"/>
                            </a:cubicBezTo>
                            <a:cubicBezTo>
                              <a:pt x="-1" y="10348"/>
                              <a:pt x="8501" y="1025"/>
                              <a:pt x="19615" y="0"/>
                            </a:cubicBezTo>
                          </a:path>
                          <a:path w="36350" h="43109" stroke="0" extrusionOk="0">
                            <a:moveTo>
                              <a:pt x="36350" y="37288"/>
                            </a:moveTo>
                            <a:cubicBezTo>
                              <a:pt x="32349" y="41028"/>
                              <a:pt x="27076" y="43108"/>
                              <a:pt x="21600" y="43109"/>
                            </a:cubicBezTo>
                            <a:cubicBezTo>
                              <a:pt x="9670" y="43109"/>
                              <a:pt x="0" y="33438"/>
                              <a:pt x="0" y="21509"/>
                            </a:cubicBezTo>
                            <a:cubicBezTo>
                              <a:pt x="-1" y="10348"/>
                              <a:pt x="8501" y="1025"/>
                              <a:pt x="19615" y="0"/>
                            </a:cubicBezTo>
                            <a:lnTo>
                              <a:pt x="21600" y="21509"/>
                            </a:lnTo>
                            <a:lnTo>
                              <a:pt x="36350" y="37288"/>
                            </a:lnTo>
                            <a:close/>
                          </a:path>
                        </a:pathLst>
                      </a:custGeom>
                      <a:solidFill>
                        <a:srgbClr val="CC9900"/>
                      </a:solidFill>
                      <a:ln w="12700" cap="rnd">
                        <a:solidFill>
                          <a:srgbClr val="996633"/>
                        </a:solidFill>
                        <a:round/>
                        <a:headEnd/>
                        <a:tailEnd/>
                      </a:ln>
                    </p:spPr>
                    <p:txBody>
                      <a:bodyPr/>
                      <a:lstStyle/>
                      <a:p>
                        <a:endParaRPr lang="es-MX"/>
                      </a:p>
                    </p:txBody>
                  </p:sp>
                  <p:sp>
                    <p:nvSpPr>
                      <p:cNvPr id="99365" name="Arc 21"/>
                      <p:cNvSpPr>
                        <a:spLocks/>
                      </p:cNvSpPr>
                      <p:nvPr/>
                    </p:nvSpPr>
                    <p:spPr bwMode="auto">
                      <a:xfrm>
                        <a:off x="1859" y="1722"/>
                        <a:ext cx="45" cy="4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763" y="17281"/>
                            </a:moveTo>
                            <a:cubicBezTo>
                              <a:pt x="43053" y="18702"/>
                              <a:pt x="43200" y="20149"/>
                              <a:pt x="43200" y="21600"/>
                            </a:cubicBezTo>
                            <a:cubicBezTo>
                              <a:pt x="43200" y="33529"/>
                              <a:pt x="33529" y="43200"/>
                              <a:pt x="21600" y="43200"/>
                            </a:cubicBezTo>
                            <a:cubicBezTo>
                              <a:pt x="9670" y="43200"/>
                              <a:pt x="0" y="33529"/>
                              <a:pt x="0" y="21600"/>
                            </a:cubicBezTo>
                            <a:cubicBezTo>
                              <a:pt x="0" y="9670"/>
                              <a:pt x="9670" y="0"/>
                              <a:pt x="21600" y="0"/>
                            </a:cubicBezTo>
                            <a:cubicBezTo>
                              <a:pt x="22554" y="-1"/>
                              <a:pt x="23508" y="63"/>
                              <a:pt x="24454" y="189"/>
                            </a:cubicBezTo>
                          </a:path>
                          <a:path w="43200" h="43200" stroke="0" extrusionOk="0">
                            <a:moveTo>
                              <a:pt x="42763" y="17281"/>
                            </a:moveTo>
                            <a:cubicBezTo>
                              <a:pt x="43053" y="18702"/>
                              <a:pt x="43200" y="20149"/>
                              <a:pt x="43200" y="21600"/>
                            </a:cubicBezTo>
                            <a:cubicBezTo>
                              <a:pt x="43200" y="33529"/>
                              <a:pt x="33529" y="43200"/>
                              <a:pt x="21600" y="43200"/>
                            </a:cubicBezTo>
                            <a:cubicBezTo>
                              <a:pt x="9670" y="43200"/>
                              <a:pt x="0" y="33529"/>
                              <a:pt x="0" y="21600"/>
                            </a:cubicBezTo>
                            <a:cubicBezTo>
                              <a:pt x="0" y="9670"/>
                              <a:pt x="9670" y="0"/>
                              <a:pt x="21600" y="0"/>
                            </a:cubicBezTo>
                            <a:cubicBezTo>
                              <a:pt x="22554" y="-1"/>
                              <a:pt x="23508" y="63"/>
                              <a:pt x="24454" y="189"/>
                            </a:cubicBezTo>
                            <a:lnTo>
                              <a:pt x="21600" y="21600"/>
                            </a:lnTo>
                            <a:lnTo>
                              <a:pt x="42763" y="17281"/>
                            </a:lnTo>
                            <a:close/>
                          </a:path>
                        </a:pathLst>
                      </a:custGeom>
                      <a:solidFill>
                        <a:srgbClr val="CC9900"/>
                      </a:solidFill>
                      <a:ln w="12700" cap="rnd">
                        <a:solidFill>
                          <a:srgbClr val="996633"/>
                        </a:solidFill>
                        <a:round/>
                        <a:headEnd/>
                        <a:tailEnd/>
                      </a:ln>
                    </p:spPr>
                    <p:txBody>
                      <a:bodyPr/>
                      <a:lstStyle/>
                      <a:p>
                        <a:endParaRPr lang="es-MX"/>
                      </a:p>
                    </p:txBody>
                  </p:sp>
                  <p:sp>
                    <p:nvSpPr>
                      <p:cNvPr id="99366" name="Arc 22"/>
                      <p:cNvSpPr>
                        <a:spLocks/>
                      </p:cNvSpPr>
                      <p:nvPr/>
                    </p:nvSpPr>
                    <p:spPr bwMode="auto">
                      <a:xfrm>
                        <a:off x="1877" y="1696"/>
                        <a:ext cx="103" cy="132"/>
                      </a:xfrm>
                      <a:custGeom>
                        <a:avLst/>
                        <a:gdLst>
                          <a:gd name="T0" fmla="*/ 0 w 32420"/>
                          <a:gd name="T1" fmla="*/ 0 h 39198"/>
                          <a:gd name="T2" fmla="*/ 0 w 32420"/>
                          <a:gd name="T3" fmla="*/ 0 h 39198"/>
                          <a:gd name="T4" fmla="*/ 0 w 32420"/>
                          <a:gd name="T5" fmla="*/ 0 h 39198"/>
                          <a:gd name="T6" fmla="*/ 0 60000 65536"/>
                          <a:gd name="T7" fmla="*/ 0 60000 65536"/>
                          <a:gd name="T8" fmla="*/ 0 60000 65536"/>
                          <a:gd name="T9" fmla="*/ 0 w 32420"/>
                          <a:gd name="T10" fmla="*/ 0 h 39198"/>
                          <a:gd name="T11" fmla="*/ 32420 w 32420"/>
                          <a:gd name="T12" fmla="*/ 39198 h 39198"/>
                        </a:gdLst>
                        <a:ahLst/>
                        <a:cxnLst>
                          <a:cxn ang="T6">
                            <a:pos x="T0" y="T1"/>
                          </a:cxn>
                          <a:cxn ang="T7">
                            <a:pos x="T2" y="T3"/>
                          </a:cxn>
                          <a:cxn ang="T8">
                            <a:pos x="T4" y="T5"/>
                          </a:cxn>
                        </a:cxnLst>
                        <a:rect l="T9" t="T10" r="T11" b="T12"/>
                        <a:pathLst>
                          <a:path w="32420" h="39198" fill="none" extrusionOk="0">
                            <a:moveTo>
                              <a:pt x="-1" y="2905"/>
                            </a:moveTo>
                            <a:cubicBezTo>
                              <a:pt x="3288" y="1002"/>
                              <a:pt x="7020" y="-1"/>
                              <a:pt x="10820" y="0"/>
                            </a:cubicBezTo>
                            <a:cubicBezTo>
                              <a:pt x="22749" y="0"/>
                              <a:pt x="32420" y="9670"/>
                              <a:pt x="32420" y="21600"/>
                            </a:cubicBezTo>
                            <a:cubicBezTo>
                              <a:pt x="32420" y="28588"/>
                              <a:pt x="29038" y="35145"/>
                              <a:pt x="23344" y="39198"/>
                            </a:cubicBezTo>
                          </a:path>
                          <a:path w="32420" h="39198" stroke="0" extrusionOk="0">
                            <a:moveTo>
                              <a:pt x="-1" y="2905"/>
                            </a:moveTo>
                            <a:cubicBezTo>
                              <a:pt x="3288" y="1002"/>
                              <a:pt x="7020" y="-1"/>
                              <a:pt x="10820" y="0"/>
                            </a:cubicBezTo>
                            <a:cubicBezTo>
                              <a:pt x="22749" y="0"/>
                              <a:pt x="32420" y="9670"/>
                              <a:pt x="32420" y="21600"/>
                            </a:cubicBezTo>
                            <a:cubicBezTo>
                              <a:pt x="32420" y="28588"/>
                              <a:pt x="29038" y="35145"/>
                              <a:pt x="23344" y="39198"/>
                            </a:cubicBezTo>
                            <a:lnTo>
                              <a:pt x="10820" y="21600"/>
                            </a:lnTo>
                            <a:lnTo>
                              <a:pt x="-1" y="2905"/>
                            </a:lnTo>
                            <a:close/>
                          </a:path>
                        </a:pathLst>
                      </a:custGeom>
                      <a:solidFill>
                        <a:srgbClr val="CC9900"/>
                      </a:solidFill>
                      <a:ln w="12700" cap="rnd">
                        <a:solidFill>
                          <a:srgbClr val="996633"/>
                        </a:solidFill>
                        <a:round/>
                        <a:headEnd/>
                        <a:tailEnd/>
                      </a:ln>
                    </p:spPr>
                    <p:txBody>
                      <a:bodyPr/>
                      <a:lstStyle/>
                      <a:p>
                        <a:endParaRPr lang="es-MX"/>
                      </a:p>
                    </p:txBody>
                  </p:sp>
                </p:grpSp>
                <p:grpSp>
                  <p:nvGrpSpPr>
                    <p:cNvPr id="99360" name="Group 23"/>
                    <p:cNvGrpSpPr>
                      <a:grpSpLocks/>
                    </p:cNvGrpSpPr>
                    <p:nvPr/>
                  </p:nvGrpSpPr>
                  <p:grpSpPr bwMode="auto">
                    <a:xfrm>
                      <a:off x="2118" y="1501"/>
                      <a:ext cx="196" cy="451"/>
                      <a:chOff x="2118" y="1501"/>
                      <a:chExt cx="196" cy="451"/>
                    </a:xfrm>
                  </p:grpSpPr>
                  <p:sp>
                    <p:nvSpPr>
                      <p:cNvPr id="99361" name="Freeform 24"/>
                      <p:cNvSpPr>
                        <a:spLocks/>
                      </p:cNvSpPr>
                      <p:nvPr/>
                    </p:nvSpPr>
                    <p:spPr bwMode="auto">
                      <a:xfrm>
                        <a:off x="2122" y="1510"/>
                        <a:ext cx="176" cy="432"/>
                      </a:xfrm>
                      <a:custGeom>
                        <a:avLst/>
                        <a:gdLst>
                          <a:gd name="T0" fmla="*/ 0 w 176"/>
                          <a:gd name="T1" fmla="*/ 109 h 432"/>
                          <a:gd name="T2" fmla="*/ 8 w 176"/>
                          <a:gd name="T3" fmla="*/ 32 h 432"/>
                          <a:gd name="T4" fmla="*/ 18 w 176"/>
                          <a:gd name="T5" fmla="*/ 9 h 432"/>
                          <a:gd name="T6" fmla="*/ 41 w 176"/>
                          <a:gd name="T7" fmla="*/ 0 h 432"/>
                          <a:gd name="T8" fmla="*/ 64 w 176"/>
                          <a:gd name="T9" fmla="*/ 9 h 432"/>
                          <a:gd name="T10" fmla="*/ 84 w 176"/>
                          <a:gd name="T11" fmla="*/ 27 h 432"/>
                          <a:gd name="T12" fmla="*/ 145 w 176"/>
                          <a:gd name="T13" fmla="*/ 136 h 432"/>
                          <a:gd name="T14" fmla="*/ 164 w 176"/>
                          <a:gd name="T15" fmla="*/ 187 h 432"/>
                          <a:gd name="T16" fmla="*/ 175 w 176"/>
                          <a:gd name="T17" fmla="*/ 267 h 432"/>
                          <a:gd name="T18" fmla="*/ 170 w 176"/>
                          <a:gd name="T19" fmla="*/ 333 h 432"/>
                          <a:gd name="T20" fmla="*/ 156 w 176"/>
                          <a:gd name="T21" fmla="*/ 387 h 432"/>
                          <a:gd name="T22" fmla="*/ 102 w 176"/>
                          <a:gd name="T23" fmla="*/ 423 h 432"/>
                          <a:gd name="T24" fmla="*/ 66 w 176"/>
                          <a:gd name="T25" fmla="*/ 431 h 432"/>
                          <a:gd name="T26" fmla="*/ 45 w 176"/>
                          <a:gd name="T27" fmla="*/ 405 h 432"/>
                          <a:gd name="T28" fmla="*/ 33 w 176"/>
                          <a:gd name="T29" fmla="*/ 369 h 432"/>
                          <a:gd name="T30" fmla="*/ 17 w 176"/>
                          <a:gd name="T31" fmla="*/ 335 h 432"/>
                          <a:gd name="T32" fmla="*/ 0 w 176"/>
                          <a:gd name="T33" fmla="*/ 109 h 4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6"/>
                          <a:gd name="T52" fmla="*/ 0 h 432"/>
                          <a:gd name="T53" fmla="*/ 176 w 176"/>
                          <a:gd name="T54" fmla="*/ 432 h 4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6" h="432">
                            <a:moveTo>
                              <a:pt x="0" y="109"/>
                            </a:moveTo>
                            <a:lnTo>
                              <a:pt x="8" y="32"/>
                            </a:lnTo>
                            <a:lnTo>
                              <a:pt x="18" y="9"/>
                            </a:lnTo>
                            <a:lnTo>
                              <a:pt x="41" y="0"/>
                            </a:lnTo>
                            <a:lnTo>
                              <a:pt x="64" y="9"/>
                            </a:lnTo>
                            <a:lnTo>
                              <a:pt x="84" y="27"/>
                            </a:lnTo>
                            <a:lnTo>
                              <a:pt x="145" y="136"/>
                            </a:lnTo>
                            <a:lnTo>
                              <a:pt x="164" y="187"/>
                            </a:lnTo>
                            <a:lnTo>
                              <a:pt x="175" y="267"/>
                            </a:lnTo>
                            <a:lnTo>
                              <a:pt x="170" y="333"/>
                            </a:lnTo>
                            <a:lnTo>
                              <a:pt x="156" y="387"/>
                            </a:lnTo>
                            <a:lnTo>
                              <a:pt x="102" y="423"/>
                            </a:lnTo>
                            <a:lnTo>
                              <a:pt x="66" y="431"/>
                            </a:lnTo>
                            <a:lnTo>
                              <a:pt x="45" y="405"/>
                            </a:lnTo>
                            <a:lnTo>
                              <a:pt x="33" y="369"/>
                            </a:lnTo>
                            <a:lnTo>
                              <a:pt x="17" y="335"/>
                            </a:lnTo>
                            <a:lnTo>
                              <a:pt x="0" y="109"/>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99362" name="Freeform 25"/>
                      <p:cNvSpPr>
                        <a:spLocks/>
                      </p:cNvSpPr>
                      <p:nvPr/>
                    </p:nvSpPr>
                    <p:spPr bwMode="auto">
                      <a:xfrm>
                        <a:off x="2118" y="1501"/>
                        <a:ext cx="196" cy="451"/>
                      </a:xfrm>
                      <a:custGeom>
                        <a:avLst/>
                        <a:gdLst>
                          <a:gd name="T0" fmla="*/ 1 w 196"/>
                          <a:gd name="T1" fmla="*/ 141 h 451"/>
                          <a:gd name="T2" fmla="*/ 0 w 196"/>
                          <a:gd name="T3" fmla="*/ 79 h 451"/>
                          <a:gd name="T4" fmla="*/ 4 w 196"/>
                          <a:gd name="T5" fmla="*/ 33 h 451"/>
                          <a:gd name="T6" fmla="*/ 25 w 196"/>
                          <a:gd name="T7" fmla="*/ 3 h 451"/>
                          <a:gd name="T8" fmla="*/ 69 w 196"/>
                          <a:gd name="T9" fmla="*/ 6 h 451"/>
                          <a:gd name="T10" fmla="*/ 117 w 196"/>
                          <a:gd name="T11" fmla="*/ 63 h 451"/>
                          <a:gd name="T12" fmla="*/ 174 w 196"/>
                          <a:gd name="T13" fmla="*/ 177 h 451"/>
                          <a:gd name="T14" fmla="*/ 193 w 196"/>
                          <a:gd name="T15" fmla="*/ 243 h 451"/>
                          <a:gd name="T16" fmla="*/ 192 w 196"/>
                          <a:gd name="T17" fmla="*/ 346 h 451"/>
                          <a:gd name="T18" fmla="*/ 131 w 196"/>
                          <a:gd name="T19" fmla="*/ 428 h 451"/>
                          <a:gd name="T20" fmla="*/ 60 w 196"/>
                          <a:gd name="T21" fmla="*/ 450 h 451"/>
                          <a:gd name="T22" fmla="*/ 26 w 196"/>
                          <a:gd name="T23" fmla="*/ 361 h 451"/>
                          <a:gd name="T24" fmla="*/ 80 w 196"/>
                          <a:gd name="T25" fmla="*/ 404 h 451"/>
                          <a:gd name="T26" fmla="*/ 106 w 196"/>
                          <a:gd name="T27" fmla="*/ 384 h 451"/>
                          <a:gd name="T28" fmla="*/ 112 w 196"/>
                          <a:gd name="T29" fmla="*/ 346 h 451"/>
                          <a:gd name="T30" fmla="*/ 115 w 196"/>
                          <a:gd name="T31" fmla="*/ 275 h 451"/>
                          <a:gd name="T32" fmla="*/ 108 w 196"/>
                          <a:gd name="T33" fmla="*/ 211 h 451"/>
                          <a:gd name="T34" fmla="*/ 91 w 196"/>
                          <a:gd name="T35" fmla="*/ 144 h 451"/>
                          <a:gd name="T36" fmla="*/ 63 w 196"/>
                          <a:gd name="T37" fmla="*/ 92 h 451"/>
                          <a:gd name="T38" fmla="*/ 40 w 196"/>
                          <a:gd name="T39" fmla="*/ 90 h 451"/>
                          <a:gd name="T40" fmla="*/ 22 w 196"/>
                          <a:gd name="T41" fmla="*/ 107 h 451"/>
                          <a:gd name="T42" fmla="*/ 17 w 196"/>
                          <a:gd name="T43" fmla="*/ 78 h 451"/>
                          <a:gd name="T44" fmla="*/ 36 w 196"/>
                          <a:gd name="T45" fmla="*/ 63 h 451"/>
                          <a:gd name="T46" fmla="*/ 65 w 196"/>
                          <a:gd name="T47" fmla="*/ 63 h 451"/>
                          <a:gd name="T48" fmla="*/ 92 w 196"/>
                          <a:gd name="T49" fmla="*/ 85 h 451"/>
                          <a:gd name="T50" fmla="*/ 117 w 196"/>
                          <a:gd name="T51" fmla="*/ 127 h 451"/>
                          <a:gd name="T52" fmla="*/ 126 w 196"/>
                          <a:gd name="T53" fmla="*/ 172 h 451"/>
                          <a:gd name="T54" fmla="*/ 130 w 196"/>
                          <a:gd name="T55" fmla="*/ 254 h 451"/>
                          <a:gd name="T56" fmla="*/ 117 w 196"/>
                          <a:gd name="T57" fmla="*/ 370 h 451"/>
                          <a:gd name="T58" fmla="*/ 127 w 196"/>
                          <a:gd name="T59" fmla="*/ 412 h 451"/>
                          <a:gd name="T60" fmla="*/ 153 w 196"/>
                          <a:gd name="T61" fmla="*/ 385 h 451"/>
                          <a:gd name="T62" fmla="*/ 160 w 196"/>
                          <a:gd name="T63" fmla="*/ 348 h 451"/>
                          <a:gd name="T64" fmla="*/ 165 w 196"/>
                          <a:gd name="T65" fmla="*/ 288 h 451"/>
                          <a:gd name="T66" fmla="*/ 158 w 196"/>
                          <a:gd name="T67" fmla="*/ 220 h 451"/>
                          <a:gd name="T68" fmla="*/ 130 w 196"/>
                          <a:gd name="T69" fmla="*/ 132 h 451"/>
                          <a:gd name="T70" fmla="*/ 92 w 196"/>
                          <a:gd name="T71" fmla="*/ 59 h 451"/>
                          <a:gd name="T72" fmla="*/ 78 w 196"/>
                          <a:gd name="T73" fmla="*/ 39 h 451"/>
                          <a:gd name="T74" fmla="*/ 45 w 196"/>
                          <a:gd name="T75" fmla="*/ 28 h 451"/>
                          <a:gd name="T76" fmla="*/ 21 w 196"/>
                          <a:gd name="T77" fmla="*/ 50 h 451"/>
                          <a:gd name="T78" fmla="*/ 5 w 196"/>
                          <a:gd name="T79" fmla="*/ 206 h 4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6"/>
                          <a:gd name="T121" fmla="*/ 0 h 451"/>
                          <a:gd name="T122" fmla="*/ 196 w 196"/>
                          <a:gd name="T123" fmla="*/ 451 h 45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6" h="451">
                            <a:moveTo>
                              <a:pt x="5" y="206"/>
                            </a:moveTo>
                            <a:lnTo>
                              <a:pt x="1" y="141"/>
                            </a:lnTo>
                            <a:lnTo>
                              <a:pt x="0" y="108"/>
                            </a:lnTo>
                            <a:lnTo>
                              <a:pt x="0" y="79"/>
                            </a:lnTo>
                            <a:lnTo>
                              <a:pt x="1" y="48"/>
                            </a:lnTo>
                            <a:lnTo>
                              <a:pt x="4" y="33"/>
                            </a:lnTo>
                            <a:lnTo>
                              <a:pt x="12" y="12"/>
                            </a:lnTo>
                            <a:lnTo>
                              <a:pt x="25" y="3"/>
                            </a:lnTo>
                            <a:lnTo>
                              <a:pt x="48" y="0"/>
                            </a:lnTo>
                            <a:lnTo>
                              <a:pt x="69" y="6"/>
                            </a:lnTo>
                            <a:lnTo>
                              <a:pt x="87" y="20"/>
                            </a:lnTo>
                            <a:lnTo>
                              <a:pt x="117" y="63"/>
                            </a:lnTo>
                            <a:lnTo>
                              <a:pt x="150" y="125"/>
                            </a:lnTo>
                            <a:lnTo>
                              <a:pt x="174" y="177"/>
                            </a:lnTo>
                            <a:lnTo>
                              <a:pt x="186" y="210"/>
                            </a:lnTo>
                            <a:lnTo>
                              <a:pt x="193" y="243"/>
                            </a:lnTo>
                            <a:lnTo>
                              <a:pt x="195" y="290"/>
                            </a:lnTo>
                            <a:lnTo>
                              <a:pt x="192" y="346"/>
                            </a:lnTo>
                            <a:lnTo>
                              <a:pt x="169" y="395"/>
                            </a:lnTo>
                            <a:lnTo>
                              <a:pt x="131" y="428"/>
                            </a:lnTo>
                            <a:lnTo>
                              <a:pt x="100" y="446"/>
                            </a:lnTo>
                            <a:lnTo>
                              <a:pt x="60" y="450"/>
                            </a:lnTo>
                            <a:lnTo>
                              <a:pt x="44" y="421"/>
                            </a:lnTo>
                            <a:lnTo>
                              <a:pt x="26" y="361"/>
                            </a:lnTo>
                            <a:lnTo>
                              <a:pt x="67" y="403"/>
                            </a:lnTo>
                            <a:lnTo>
                              <a:pt x="80" y="404"/>
                            </a:lnTo>
                            <a:lnTo>
                              <a:pt x="95" y="395"/>
                            </a:lnTo>
                            <a:lnTo>
                              <a:pt x="106" y="384"/>
                            </a:lnTo>
                            <a:lnTo>
                              <a:pt x="110" y="363"/>
                            </a:lnTo>
                            <a:lnTo>
                              <a:pt x="112" y="346"/>
                            </a:lnTo>
                            <a:lnTo>
                              <a:pt x="114" y="309"/>
                            </a:lnTo>
                            <a:lnTo>
                              <a:pt x="115" y="275"/>
                            </a:lnTo>
                            <a:lnTo>
                              <a:pt x="114" y="247"/>
                            </a:lnTo>
                            <a:lnTo>
                              <a:pt x="108" y="211"/>
                            </a:lnTo>
                            <a:lnTo>
                              <a:pt x="100" y="176"/>
                            </a:lnTo>
                            <a:lnTo>
                              <a:pt x="91" y="144"/>
                            </a:lnTo>
                            <a:lnTo>
                              <a:pt x="79" y="110"/>
                            </a:lnTo>
                            <a:lnTo>
                              <a:pt x="63" y="92"/>
                            </a:lnTo>
                            <a:lnTo>
                              <a:pt x="53" y="87"/>
                            </a:lnTo>
                            <a:lnTo>
                              <a:pt x="40" y="90"/>
                            </a:lnTo>
                            <a:lnTo>
                              <a:pt x="32" y="95"/>
                            </a:lnTo>
                            <a:lnTo>
                              <a:pt x="22" y="107"/>
                            </a:lnTo>
                            <a:lnTo>
                              <a:pt x="10" y="141"/>
                            </a:lnTo>
                            <a:lnTo>
                              <a:pt x="17" y="78"/>
                            </a:lnTo>
                            <a:lnTo>
                              <a:pt x="25" y="70"/>
                            </a:lnTo>
                            <a:lnTo>
                              <a:pt x="36" y="63"/>
                            </a:lnTo>
                            <a:lnTo>
                              <a:pt x="48" y="59"/>
                            </a:lnTo>
                            <a:lnTo>
                              <a:pt x="65" y="63"/>
                            </a:lnTo>
                            <a:lnTo>
                              <a:pt x="79" y="70"/>
                            </a:lnTo>
                            <a:lnTo>
                              <a:pt x="92" y="85"/>
                            </a:lnTo>
                            <a:lnTo>
                              <a:pt x="107" y="104"/>
                            </a:lnTo>
                            <a:lnTo>
                              <a:pt x="117" y="127"/>
                            </a:lnTo>
                            <a:lnTo>
                              <a:pt x="122" y="149"/>
                            </a:lnTo>
                            <a:lnTo>
                              <a:pt x="126" y="172"/>
                            </a:lnTo>
                            <a:lnTo>
                              <a:pt x="131" y="205"/>
                            </a:lnTo>
                            <a:lnTo>
                              <a:pt x="130" y="254"/>
                            </a:lnTo>
                            <a:lnTo>
                              <a:pt x="127" y="290"/>
                            </a:lnTo>
                            <a:lnTo>
                              <a:pt x="117" y="370"/>
                            </a:lnTo>
                            <a:lnTo>
                              <a:pt x="90" y="435"/>
                            </a:lnTo>
                            <a:lnTo>
                              <a:pt x="127" y="412"/>
                            </a:lnTo>
                            <a:lnTo>
                              <a:pt x="143" y="398"/>
                            </a:lnTo>
                            <a:lnTo>
                              <a:pt x="153" y="385"/>
                            </a:lnTo>
                            <a:lnTo>
                              <a:pt x="160" y="370"/>
                            </a:lnTo>
                            <a:lnTo>
                              <a:pt x="160" y="348"/>
                            </a:lnTo>
                            <a:lnTo>
                              <a:pt x="165" y="322"/>
                            </a:lnTo>
                            <a:lnTo>
                              <a:pt x="165" y="288"/>
                            </a:lnTo>
                            <a:lnTo>
                              <a:pt x="162" y="256"/>
                            </a:lnTo>
                            <a:lnTo>
                              <a:pt x="158" y="220"/>
                            </a:lnTo>
                            <a:lnTo>
                              <a:pt x="147" y="176"/>
                            </a:lnTo>
                            <a:lnTo>
                              <a:pt x="130" y="132"/>
                            </a:lnTo>
                            <a:lnTo>
                              <a:pt x="106" y="86"/>
                            </a:lnTo>
                            <a:lnTo>
                              <a:pt x="92" y="59"/>
                            </a:lnTo>
                            <a:lnTo>
                              <a:pt x="84" y="46"/>
                            </a:lnTo>
                            <a:lnTo>
                              <a:pt x="78" y="39"/>
                            </a:lnTo>
                            <a:lnTo>
                              <a:pt x="64" y="32"/>
                            </a:lnTo>
                            <a:lnTo>
                              <a:pt x="45" y="28"/>
                            </a:lnTo>
                            <a:lnTo>
                              <a:pt x="30" y="33"/>
                            </a:lnTo>
                            <a:lnTo>
                              <a:pt x="21" y="50"/>
                            </a:lnTo>
                            <a:lnTo>
                              <a:pt x="17" y="77"/>
                            </a:lnTo>
                            <a:lnTo>
                              <a:pt x="5" y="206"/>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grpSp>
            <p:sp>
              <p:nvSpPr>
                <p:cNvPr id="99354" name="Freeform 26"/>
                <p:cNvSpPr>
                  <a:spLocks/>
                </p:cNvSpPr>
                <p:nvPr/>
              </p:nvSpPr>
              <p:spPr bwMode="auto">
                <a:xfrm>
                  <a:off x="1842" y="1938"/>
                  <a:ext cx="1419" cy="1700"/>
                </a:xfrm>
                <a:custGeom>
                  <a:avLst/>
                  <a:gdLst>
                    <a:gd name="T0" fmla="*/ 756 w 1419"/>
                    <a:gd name="T1" fmla="*/ 95 h 1700"/>
                    <a:gd name="T2" fmla="*/ 749 w 1419"/>
                    <a:gd name="T3" fmla="*/ 20 h 1700"/>
                    <a:gd name="T4" fmla="*/ 643 w 1419"/>
                    <a:gd name="T5" fmla="*/ 10 h 1700"/>
                    <a:gd name="T6" fmla="*/ 539 w 1419"/>
                    <a:gd name="T7" fmla="*/ 50 h 1700"/>
                    <a:gd name="T8" fmla="*/ 488 w 1419"/>
                    <a:gd name="T9" fmla="*/ 100 h 1700"/>
                    <a:gd name="T10" fmla="*/ 359 w 1419"/>
                    <a:gd name="T11" fmla="*/ 143 h 1700"/>
                    <a:gd name="T12" fmla="*/ 301 w 1419"/>
                    <a:gd name="T13" fmla="*/ 241 h 1700"/>
                    <a:gd name="T14" fmla="*/ 346 w 1419"/>
                    <a:gd name="T15" fmla="*/ 315 h 1700"/>
                    <a:gd name="T16" fmla="*/ 320 w 1419"/>
                    <a:gd name="T17" fmla="*/ 358 h 1700"/>
                    <a:gd name="T18" fmla="*/ 308 w 1419"/>
                    <a:gd name="T19" fmla="*/ 390 h 1700"/>
                    <a:gd name="T20" fmla="*/ 131 w 1419"/>
                    <a:gd name="T21" fmla="*/ 335 h 1700"/>
                    <a:gd name="T22" fmla="*/ 49 w 1419"/>
                    <a:gd name="T23" fmla="*/ 371 h 1700"/>
                    <a:gd name="T24" fmla="*/ 2 w 1419"/>
                    <a:gd name="T25" fmla="*/ 436 h 1700"/>
                    <a:gd name="T26" fmla="*/ 72 w 1419"/>
                    <a:gd name="T27" fmla="*/ 449 h 1700"/>
                    <a:gd name="T28" fmla="*/ 173 w 1419"/>
                    <a:gd name="T29" fmla="*/ 440 h 1700"/>
                    <a:gd name="T30" fmla="*/ 363 w 1419"/>
                    <a:gd name="T31" fmla="*/ 496 h 1700"/>
                    <a:gd name="T32" fmla="*/ 462 w 1419"/>
                    <a:gd name="T33" fmla="*/ 500 h 1700"/>
                    <a:gd name="T34" fmla="*/ 495 w 1419"/>
                    <a:gd name="T35" fmla="*/ 368 h 1700"/>
                    <a:gd name="T36" fmla="*/ 540 w 1419"/>
                    <a:gd name="T37" fmla="*/ 314 h 1700"/>
                    <a:gd name="T38" fmla="*/ 584 w 1419"/>
                    <a:gd name="T39" fmla="*/ 282 h 1700"/>
                    <a:gd name="T40" fmla="*/ 508 w 1419"/>
                    <a:gd name="T41" fmla="*/ 378 h 1700"/>
                    <a:gd name="T42" fmla="*/ 540 w 1419"/>
                    <a:gd name="T43" fmla="*/ 439 h 1700"/>
                    <a:gd name="T44" fmla="*/ 665 w 1419"/>
                    <a:gd name="T45" fmla="*/ 515 h 1700"/>
                    <a:gd name="T46" fmla="*/ 725 w 1419"/>
                    <a:gd name="T47" fmla="*/ 590 h 1700"/>
                    <a:gd name="T48" fmla="*/ 838 w 1419"/>
                    <a:gd name="T49" fmla="*/ 568 h 1700"/>
                    <a:gd name="T50" fmla="*/ 767 w 1419"/>
                    <a:gd name="T51" fmla="*/ 656 h 1700"/>
                    <a:gd name="T52" fmla="*/ 725 w 1419"/>
                    <a:gd name="T53" fmla="*/ 742 h 1700"/>
                    <a:gd name="T54" fmla="*/ 767 w 1419"/>
                    <a:gd name="T55" fmla="*/ 899 h 1700"/>
                    <a:gd name="T56" fmla="*/ 865 w 1419"/>
                    <a:gd name="T57" fmla="*/ 1103 h 1700"/>
                    <a:gd name="T58" fmla="*/ 816 w 1419"/>
                    <a:gd name="T59" fmla="*/ 1206 h 1700"/>
                    <a:gd name="T60" fmla="*/ 767 w 1419"/>
                    <a:gd name="T61" fmla="*/ 1363 h 1700"/>
                    <a:gd name="T62" fmla="*/ 677 w 1419"/>
                    <a:gd name="T63" fmla="*/ 1523 h 1700"/>
                    <a:gd name="T64" fmla="*/ 617 w 1419"/>
                    <a:gd name="T65" fmla="*/ 1612 h 1700"/>
                    <a:gd name="T66" fmla="*/ 664 w 1419"/>
                    <a:gd name="T67" fmla="*/ 1696 h 1700"/>
                    <a:gd name="T68" fmla="*/ 700 w 1419"/>
                    <a:gd name="T69" fmla="*/ 1630 h 1700"/>
                    <a:gd name="T70" fmla="*/ 757 w 1419"/>
                    <a:gd name="T71" fmla="*/ 1699 h 1700"/>
                    <a:gd name="T72" fmla="*/ 795 w 1419"/>
                    <a:gd name="T73" fmla="*/ 1624 h 1700"/>
                    <a:gd name="T74" fmla="*/ 843 w 1419"/>
                    <a:gd name="T75" fmla="*/ 1656 h 1700"/>
                    <a:gd name="T76" fmla="*/ 894 w 1419"/>
                    <a:gd name="T77" fmla="*/ 1580 h 1700"/>
                    <a:gd name="T78" fmla="*/ 802 w 1419"/>
                    <a:gd name="T79" fmla="*/ 1537 h 1700"/>
                    <a:gd name="T80" fmla="*/ 775 w 1419"/>
                    <a:gd name="T81" fmla="*/ 1550 h 1700"/>
                    <a:gd name="T82" fmla="*/ 698 w 1419"/>
                    <a:gd name="T83" fmla="*/ 1531 h 1700"/>
                    <a:gd name="T84" fmla="*/ 741 w 1419"/>
                    <a:gd name="T85" fmla="*/ 1495 h 1700"/>
                    <a:gd name="T86" fmla="*/ 847 w 1419"/>
                    <a:gd name="T87" fmla="*/ 1519 h 1700"/>
                    <a:gd name="T88" fmla="*/ 912 w 1419"/>
                    <a:gd name="T89" fmla="*/ 1410 h 1700"/>
                    <a:gd name="T90" fmla="*/ 943 w 1419"/>
                    <a:gd name="T91" fmla="*/ 1233 h 1700"/>
                    <a:gd name="T92" fmla="*/ 933 w 1419"/>
                    <a:gd name="T93" fmla="*/ 1149 h 1700"/>
                    <a:gd name="T94" fmla="*/ 921 w 1419"/>
                    <a:gd name="T95" fmla="*/ 1033 h 1700"/>
                    <a:gd name="T96" fmla="*/ 939 w 1419"/>
                    <a:gd name="T97" fmla="*/ 859 h 1700"/>
                    <a:gd name="T98" fmla="*/ 1020 w 1419"/>
                    <a:gd name="T99" fmla="*/ 803 h 1700"/>
                    <a:gd name="T100" fmla="*/ 1230 w 1419"/>
                    <a:gd name="T101" fmla="*/ 714 h 1700"/>
                    <a:gd name="T102" fmla="*/ 1219 w 1419"/>
                    <a:gd name="T103" fmla="*/ 660 h 1700"/>
                    <a:gd name="T104" fmla="*/ 1281 w 1419"/>
                    <a:gd name="T105" fmla="*/ 555 h 1700"/>
                    <a:gd name="T106" fmla="*/ 1261 w 1419"/>
                    <a:gd name="T107" fmla="*/ 488 h 1700"/>
                    <a:gd name="T108" fmla="*/ 1350 w 1419"/>
                    <a:gd name="T109" fmla="*/ 554 h 1700"/>
                    <a:gd name="T110" fmla="*/ 1401 w 1419"/>
                    <a:gd name="T111" fmla="*/ 522 h 1700"/>
                    <a:gd name="T112" fmla="*/ 1348 w 1419"/>
                    <a:gd name="T113" fmla="*/ 364 h 1700"/>
                    <a:gd name="T114" fmla="*/ 1231 w 1419"/>
                    <a:gd name="T115" fmla="*/ 284 h 1700"/>
                    <a:gd name="T116" fmla="*/ 1109 w 1419"/>
                    <a:gd name="T117" fmla="*/ 295 h 1700"/>
                    <a:gd name="T118" fmla="*/ 968 w 1419"/>
                    <a:gd name="T119" fmla="*/ 287 h 1700"/>
                    <a:gd name="T120" fmla="*/ 854 w 1419"/>
                    <a:gd name="T121" fmla="*/ 211 h 1700"/>
                    <a:gd name="T122" fmla="*/ 778 w 1419"/>
                    <a:gd name="T123" fmla="*/ 125 h 1700"/>
                    <a:gd name="T124" fmla="*/ 661 w 1419"/>
                    <a:gd name="T125" fmla="*/ 79 h 17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19"/>
                    <a:gd name="T190" fmla="*/ 0 h 1700"/>
                    <a:gd name="T191" fmla="*/ 1419 w 1419"/>
                    <a:gd name="T192" fmla="*/ 1700 h 170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19" h="1700">
                      <a:moveTo>
                        <a:pt x="661" y="79"/>
                      </a:moveTo>
                      <a:lnTo>
                        <a:pt x="697" y="77"/>
                      </a:lnTo>
                      <a:lnTo>
                        <a:pt x="725" y="79"/>
                      </a:lnTo>
                      <a:lnTo>
                        <a:pt x="743" y="85"/>
                      </a:lnTo>
                      <a:lnTo>
                        <a:pt x="756" y="95"/>
                      </a:lnTo>
                      <a:lnTo>
                        <a:pt x="766" y="113"/>
                      </a:lnTo>
                      <a:lnTo>
                        <a:pt x="772" y="78"/>
                      </a:lnTo>
                      <a:lnTo>
                        <a:pt x="774" y="58"/>
                      </a:lnTo>
                      <a:lnTo>
                        <a:pt x="767" y="38"/>
                      </a:lnTo>
                      <a:lnTo>
                        <a:pt x="749" y="20"/>
                      </a:lnTo>
                      <a:lnTo>
                        <a:pt x="731" y="11"/>
                      </a:lnTo>
                      <a:lnTo>
                        <a:pt x="715" y="5"/>
                      </a:lnTo>
                      <a:lnTo>
                        <a:pt x="693" y="1"/>
                      </a:lnTo>
                      <a:lnTo>
                        <a:pt x="670" y="0"/>
                      </a:lnTo>
                      <a:lnTo>
                        <a:pt x="643" y="10"/>
                      </a:lnTo>
                      <a:lnTo>
                        <a:pt x="625" y="29"/>
                      </a:lnTo>
                      <a:lnTo>
                        <a:pt x="607" y="47"/>
                      </a:lnTo>
                      <a:lnTo>
                        <a:pt x="575" y="47"/>
                      </a:lnTo>
                      <a:lnTo>
                        <a:pt x="555" y="47"/>
                      </a:lnTo>
                      <a:lnTo>
                        <a:pt x="539" y="50"/>
                      </a:lnTo>
                      <a:lnTo>
                        <a:pt x="524" y="60"/>
                      </a:lnTo>
                      <a:lnTo>
                        <a:pt x="497" y="83"/>
                      </a:lnTo>
                      <a:lnTo>
                        <a:pt x="519" y="100"/>
                      </a:lnTo>
                      <a:lnTo>
                        <a:pt x="504" y="97"/>
                      </a:lnTo>
                      <a:lnTo>
                        <a:pt x="488" y="100"/>
                      </a:lnTo>
                      <a:lnTo>
                        <a:pt x="462" y="104"/>
                      </a:lnTo>
                      <a:lnTo>
                        <a:pt x="434" y="113"/>
                      </a:lnTo>
                      <a:lnTo>
                        <a:pt x="409" y="125"/>
                      </a:lnTo>
                      <a:lnTo>
                        <a:pt x="385" y="131"/>
                      </a:lnTo>
                      <a:lnTo>
                        <a:pt x="359" y="143"/>
                      </a:lnTo>
                      <a:lnTo>
                        <a:pt x="340" y="154"/>
                      </a:lnTo>
                      <a:lnTo>
                        <a:pt x="328" y="170"/>
                      </a:lnTo>
                      <a:lnTo>
                        <a:pt x="304" y="210"/>
                      </a:lnTo>
                      <a:lnTo>
                        <a:pt x="303" y="220"/>
                      </a:lnTo>
                      <a:lnTo>
                        <a:pt x="301" y="241"/>
                      </a:lnTo>
                      <a:lnTo>
                        <a:pt x="301" y="260"/>
                      </a:lnTo>
                      <a:lnTo>
                        <a:pt x="301" y="273"/>
                      </a:lnTo>
                      <a:lnTo>
                        <a:pt x="311" y="291"/>
                      </a:lnTo>
                      <a:lnTo>
                        <a:pt x="328" y="308"/>
                      </a:lnTo>
                      <a:lnTo>
                        <a:pt x="346" y="315"/>
                      </a:lnTo>
                      <a:lnTo>
                        <a:pt x="363" y="323"/>
                      </a:lnTo>
                      <a:lnTo>
                        <a:pt x="378" y="336"/>
                      </a:lnTo>
                      <a:lnTo>
                        <a:pt x="360" y="340"/>
                      </a:lnTo>
                      <a:lnTo>
                        <a:pt x="336" y="349"/>
                      </a:lnTo>
                      <a:lnTo>
                        <a:pt x="320" y="358"/>
                      </a:lnTo>
                      <a:lnTo>
                        <a:pt x="324" y="372"/>
                      </a:lnTo>
                      <a:lnTo>
                        <a:pt x="330" y="386"/>
                      </a:lnTo>
                      <a:lnTo>
                        <a:pt x="338" y="397"/>
                      </a:lnTo>
                      <a:lnTo>
                        <a:pt x="347" y="415"/>
                      </a:lnTo>
                      <a:lnTo>
                        <a:pt x="308" y="390"/>
                      </a:lnTo>
                      <a:lnTo>
                        <a:pt x="277" y="378"/>
                      </a:lnTo>
                      <a:lnTo>
                        <a:pt x="246" y="369"/>
                      </a:lnTo>
                      <a:lnTo>
                        <a:pt x="207" y="363"/>
                      </a:lnTo>
                      <a:lnTo>
                        <a:pt x="163" y="358"/>
                      </a:lnTo>
                      <a:lnTo>
                        <a:pt x="131" y="335"/>
                      </a:lnTo>
                      <a:lnTo>
                        <a:pt x="104" y="344"/>
                      </a:lnTo>
                      <a:lnTo>
                        <a:pt x="103" y="371"/>
                      </a:lnTo>
                      <a:lnTo>
                        <a:pt x="84" y="363"/>
                      </a:lnTo>
                      <a:lnTo>
                        <a:pt x="64" y="363"/>
                      </a:lnTo>
                      <a:lnTo>
                        <a:pt x="49" y="371"/>
                      </a:lnTo>
                      <a:lnTo>
                        <a:pt x="41" y="380"/>
                      </a:lnTo>
                      <a:lnTo>
                        <a:pt x="25" y="395"/>
                      </a:lnTo>
                      <a:lnTo>
                        <a:pt x="0" y="420"/>
                      </a:lnTo>
                      <a:lnTo>
                        <a:pt x="1" y="429"/>
                      </a:lnTo>
                      <a:lnTo>
                        <a:pt x="2" y="436"/>
                      </a:lnTo>
                      <a:lnTo>
                        <a:pt x="9" y="447"/>
                      </a:lnTo>
                      <a:lnTo>
                        <a:pt x="24" y="452"/>
                      </a:lnTo>
                      <a:lnTo>
                        <a:pt x="40" y="453"/>
                      </a:lnTo>
                      <a:lnTo>
                        <a:pt x="57" y="456"/>
                      </a:lnTo>
                      <a:lnTo>
                        <a:pt x="72" y="449"/>
                      </a:lnTo>
                      <a:lnTo>
                        <a:pt x="87" y="442"/>
                      </a:lnTo>
                      <a:lnTo>
                        <a:pt x="107" y="433"/>
                      </a:lnTo>
                      <a:lnTo>
                        <a:pt x="123" y="431"/>
                      </a:lnTo>
                      <a:lnTo>
                        <a:pt x="146" y="436"/>
                      </a:lnTo>
                      <a:lnTo>
                        <a:pt x="173" y="440"/>
                      </a:lnTo>
                      <a:lnTo>
                        <a:pt x="207" y="446"/>
                      </a:lnTo>
                      <a:lnTo>
                        <a:pt x="249" y="452"/>
                      </a:lnTo>
                      <a:lnTo>
                        <a:pt x="285" y="456"/>
                      </a:lnTo>
                      <a:lnTo>
                        <a:pt x="331" y="466"/>
                      </a:lnTo>
                      <a:lnTo>
                        <a:pt x="363" y="496"/>
                      </a:lnTo>
                      <a:lnTo>
                        <a:pt x="380" y="509"/>
                      </a:lnTo>
                      <a:lnTo>
                        <a:pt x="399" y="516"/>
                      </a:lnTo>
                      <a:lnTo>
                        <a:pt x="427" y="523"/>
                      </a:lnTo>
                      <a:lnTo>
                        <a:pt x="452" y="518"/>
                      </a:lnTo>
                      <a:lnTo>
                        <a:pt x="462" y="500"/>
                      </a:lnTo>
                      <a:lnTo>
                        <a:pt x="465" y="470"/>
                      </a:lnTo>
                      <a:lnTo>
                        <a:pt x="462" y="442"/>
                      </a:lnTo>
                      <a:lnTo>
                        <a:pt x="465" y="421"/>
                      </a:lnTo>
                      <a:lnTo>
                        <a:pt x="478" y="394"/>
                      </a:lnTo>
                      <a:lnTo>
                        <a:pt x="495" y="368"/>
                      </a:lnTo>
                      <a:lnTo>
                        <a:pt x="503" y="340"/>
                      </a:lnTo>
                      <a:lnTo>
                        <a:pt x="505" y="306"/>
                      </a:lnTo>
                      <a:lnTo>
                        <a:pt x="512" y="282"/>
                      </a:lnTo>
                      <a:lnTo>
                        <a:pt x="516" y="322"/>
                      </a:lnTo>
                      <a:lnTo>
                        <a:pt x="540" y="314"/>
                      </a:lnTo>
                      <a:lnTo>
                        <a:pt x="559" y="293"/>
                      </a:lnTo>
                      <a:lnTo>
                        <a:pt x="566" y="273"/>
                      </a:lnTo>
                      <a:lnTo>
                        <a:pt x="555" y="251"/>
                      </a:lnTo>
                      <a:lnTo>
                        <a:pt x="584" y="271"/>
                      </a:lnTo>
                      <a:lnTo>
                        <a:pt x="584" y="282"/>
                      </a:lnTo>
                      <a:lnTo>
                        <a:pt x="580" y="301"/>
                      </a:lnTo>
                      <a:lnTo>
                        <a:pt x="571" y="318"/>
                      </a:lnTo>
                      <a:lnTo>
                        <a:pt x="546" y="339"/>
                      </a:lnTo>
                      <a:lnTo>
                        <a:pt x="521" y="366"/>
                      </a:lnTo>
                      <a:lnTo>
                        <a:pt x="508" y="378"/>
                      </a:lnTo>
                      <a:lnTo>
                        <a:pt x="501" y="390"/>
                      </a:lnTo>
                      <a:lnTo>
                        <a:pt x="499" y="399"/>
                      </a:lnTo>
                      <a:lnTo>
                        <a:pt x="503" y="411"/>
                      </a:lnTo>
                      <a:lnTo>
                        <a:pt x="516" y="425"/>
                      </a:lnTo>
                      <a:lnTo>
                        <a:pt x="540" y="439"/>
                      </a:lnTo>
                      <a:lnTo>
                        <a:pt x="571" y="461"/>
                      </a:lnTo>
                      <a:lnTo>
                        <a:pt x="590" y="473"/>
                      </a:lnTo>
                      <a:lnTo>
                        <a:pt x="615" y="491"/>
                      </a:lnTo>
                      <a:lnTo>
                        <a:pt x="635" y="504"/>
                      </a:lnTo>
                      <a:lnTo>
                        <a:pt x="665" y="515"/>
                      </a:lnTo>
                      <a:lnTo>
                        <a:pt x="688" y="522"/>
                      </a:lnTo>
                      <a:lnTo>
                        <a:pt x="706" y="531"/>
                      </a:lnTo>
                      <a:lnTo>
                        <a:pt x="720" y="547"/>
                      </a:lnTo>
                      <a:lnTo>
                        <a:pt x="728" y="567"/>
                      </a:lnTo>
                      <a:lnTo>
                        <a:pt x="725" y="590"/>
                      </a:lnTo>
                      <a:lnTo>
                        <a:pt x="729" y="618"/>
                      </a:lnTo>
                      <a:lnTo>
                        <a:pt x="735" y="648"/>
                      </a:lnTo>
                      <a:lnTo>
                        <a:pt x="766" y="621"/>
                      </a:lnTo>
                      <a:lnTo>
                        <a:pt x="802" y="591"/>
                      </a:lnTo>
                      <a:lnTo>
                        <a:pt x="838" y="568"/>
                      </a:lnTo>
                      <a:lnTo>
                        <a:pt x="833" y="580"/>
                      </a:lnTo>
                      <a:lnTo>
                        <a:pt x="812" y="601"/>
                      </a:lnTo>
                      <a:lnTo>
                        <a:pt x="800" y="617"/>
                      </a:lnTo>
                      <a:lnTo>
                        <a:pt x="784" y="635"/>
                      </a:lnTo>
                      <a:lnTo>
                        <a:pt x="767" y="656"/>
                      </a:lnTo>
                      <a:lnTo>
                        <a:pt x="751" y="674"/>
                      </a:lnTo>
                      <a:lnTo>
                        <a:pt x="741" y="688"/>
                      </a:lnTo>
                      <a:lnTo>
                        <a:pt x="733" y="705"/>
                      </a:lnTo>
                      <a:lnTo>
                        <a:pt x="728" y="727"/>
                      </a:lnTo>
                      <a:lnTo>
                        <a:pt x="725" y="742"/>
                      </a:lnTo>
                      <a:lnTo>
                        <a:pt x="724" y="765"/>
                      </a:lnTo>
                      <a:lnTo>
                        <a:pt x="721" y="790"/>
                      </a:lnTo>
                      <a:lnTo>
                        <a:pt x="728" y="814"/>
                      </a:lnTo>
                      <a:lnTo>
                        <a:pt x="741" y="845"/>
                      </a:lnTo>
                      <a:lnTo>
                        <a:pt x="767" y="899"/>
                      </a:lnTo>
                      <a:lnTo>
                        <a:pt x="795" y="948"/>
                      </a:lnTo>
                      <a:lnTo>
                        <a:pt x="829" y="1008"/>
                      </a:lnTo>
                      <a:lnTo>
                        <a:pt x="854" y="1046"/>
                      </a:lnTo>
                      <a:lnTo>
                        <a:pt x="873" y="1077"/>
                      </a:lnTo>
                      <a:lnTo>
                        <a:pt x="865" y="1103"/>
                      </a:lnTo>
                      <a:lnTo>
                        <a:pt x="862" y="1127"/>
                      </a:lnTo>
                      <a:lnTo>
                        <a:pt x="863" y="1147"/>
                      </a:lnTo>
                      <a:lnTo>
                        <a:pt x="851" y="1171"/>
                      </a:lnTo>
                      <a:lnTo>
                        <a:pt x="838" y="1187"/>
                      </a:lnTo>
                      <a:lnTo>
                        <a:pt x="816" y="1206"/>
                      </a:lnTo>
                      <a:lnTo>
                        <a:pt x="800" y="1234"/>
                      </a:lnTo>
                      <a:lnTo>
                        <a:pt x="792" y="1259"/>
                      </a:lnTo>
                      <a:lnTo>
                        <a:pt x="786" y="1286"/>
                      </a:lnTo>
                      <a:lnTo>
                        <a:pt x="778" y="1316"/>
                      </a:lnTo>
                      <a:lnTo>
                        <a:pt x="767" y="1363"/>
                      </a:lnTo>
                      <a:lnTo>
                        <a:pt x="756" y="1406"/>
                      </a:lnTo>
                      <a:lnTo>
                        <a:pt x="733" y="1456"/>
                      </a:lnTo>
                      <a:lnTo>
                        <a:pt x="717" y="1505"/>
                      </a:lnTo>
                      <a:lnTo>
                        <a:pt x="704" y="1519"/>
                      </a:lnTo>
                      <a:lnTo>
                        <a:pt x="677" y="1523"/>
                      </a:lnTo>
                      <a:lnTo>
                        <a:pt x="658" y="1528"/>
                      </a:lnTo>
                      <a:lnTo>
                        <a:pt x="638" y="1541"/>
                      </a:lnTo>
                      <a:lnTo>
                        <a:pt x="627" y="1559"/>
                      </a:lnTo>
                      <a:lnTo>
                        <a:pt x="621" y="1581"/>
                      </a:lnTo>
                      <a:lnTo>
                        <a:pt x="617" y="1612"/>
                      </a:lnTo>
                      <a:lnTo>
                        <a:pt x="618" y="1646"/>
                      </a:lnTo>
                      <a:lnTo>
                        <a:pt x="625" y="1666"/>
                      </a:lnTo>
                      <a:lnTo>
                        <a:pt x="637" y="1682"/>
                      </a:lnTo>
                      <a:lnTo>
                        <a:pt x="647" y="1692"/>
                      </a:lnTo>
                      <a:lnTo>
                        <a:pt x="664" y="1696"/>
                      </a:lnTo>
                      <a:lnTo>
                        <a:pt x="678" y="1696"/>
                      </a:lnTo>
                      <a:lnTo>
                        <a:pt x="689" y="1691"/>
                      </a:lnTo>
                      <a:lnTo>
                        <a:pt x="688" y="1603"/>
                      </a:lnTo>
                      <a:lnTo>
                        <a:pt x="706" y="1603"/>
                      </a:lnTo>
                      <a:lnTo>
                        <a:pt x="700" y="1630"/>
                      </a:lnTo>
                      <a:lnTo>
                        <a:pt x="704" y="1657"/>
                      </a:lnTo>
                      <a:lnTo>
                        <a:pt x="711" y="1682"/>
                      </a:lnTo>
                      <a:lnTo>
                        <a:pt x="721" y="1696"/>
                      </a:lnTo>
                      <a:lnTo>
                        <a:pt x="740" y="1697"/>
                      </a:lnTo>
                      <a:lnTo>
                        <a:pt x="757" y="1699"/>
                      </a:lnTo>
                      <a:lnTo>
                        <a:pt x="772" y="1689"/>
                      </a:lnTo>
                      <a:lnTo>
                        <a:pt x="783" y="1675"/>
                      </a:lnTo>
                      <a:lnTo>
                        <a:pt x="784" y="1657"/>
                      </a:lnTo>
                      <a:lnTo>
                        <a:pt x="784" y="1640"/>
                      </a:lnTo>
                      <a:lnTo>
                        <a:pt x="795" y="1624"/>
                      </a:lnTo>
                      <a:lnTo>
                        <a:pt x="798" y="1643"/>
                      </a:lnTo>
                      <a:lnTo>
                        <a:pt x="804" y="1664"/>
                      </a:lnTo>
                      <a:lnTo>
                        <a:pt x="815" y="1670"/>
                      </a:lnTo>
                      <a:lnTo>
                        <a:pt x="830" y="1659"/>
                      </a:lnTo>
                      <a:lnTo>
                        <a:pt x="843" y="1656"/>
                      </a:lnTo>
                      <a:lnTo>
                        <a:pt x="857" y="1650"/>
                      </a:lnTo>
                      <a:lnTo>
                        <a:pt x="874" y="1638"/>
                      </a:lnTo>
                      <a:lnTo>
                        <a:pt x="894" y="1616"/>
                      </a:lnTo>
                      <a:lnTo>
                        <a:pt x="900" y="1598"/>
                      </a:lnTo>
                      <a:lnTo>
                        <a:pt x="894" y="1580"/>
                      </a:lnTo>
                      <a:lnTo>
                        <a:pt x="880" y="1567"/>
                      </a:lnTo>
                      <a:lnTo>
                        <a:pt x="863" y="1555"/>
                      </a:lnTo>
                      <a:lnTo>
                        <a:pt x="845" y="1545"/>
                      </a:lnTo>
                      <a:lnTo>
                        <a:pt x="827" y="1540"/>
                      </a:lnTo>
                      <a:lnTo>
                        <a:pt x="802" y="1537"/>
                      </a:lnTo>
                      <a:lnTo>
                        <a:pt x="834" y="1581"/>
                      </a:lnTo>
                      <a:lnTo>
                        <a:pt x="815" y="1579"/>
                      </a:lnTo>
                      <a:lnTo>
                        <a:pt x="800" y="1570"/>
                      </a:lnTo>
                      <a:lnTo>
                        <a:pt x="786" y="1562"/>
                      </a:lnTo>
                      <a:lnTo>
                        <a:pt x="775" y="1550"/>
                      </a:lnTo>
                      <a:lnTo>
                        <a:pt x="763" y="1541"/>
                      </a:lnTo>
                      <a:lnTo>
                        <a:pt x="747" y="1531"/>
                      </a:lnTo>
                      <a:lnTo>
                        <a:pt x="729" y="1527"/>
                      </a:lnTo>
                      <a:lnTo>
                        <a:pt x="716" y="1527"/>
                      </a:lnTo>
                      <a:lnTo>
                        <a:pt x="698" y="1531"/>
                      </a:lnTo>
                      <a:lnTo>
                        <a:pt x="689" y="1527"/>
                      </a:lnTo>
                      <a:lnTo>
                        <a:pt x="711" y="1517"/>
                      </a:lnTo>
                      <a:lnTo>
                        <a:pt x="723" y="1505"/>
                      </a:lnTo>
                      <a:lnTo>
                        <a:pt x="733" y="1463"/>
                      </a:lnTo>
                      <a:lnTo>
                        <a:pt x="741" y="1495"/>
                      </a:lnTo>
                      <a:lnTo>
                        <a:pt x="752" y="1512"/>
                      </a:lnTo>
                      <a:lnTo>
                        <a:pt x="772" y="1523"/>
                      </a:lnTo>
                      <a:lnTo>
                        <a:pt x="800" y="1524"/>
                      </a:lnTo>
                      <a:lnTo>
                        <a:pt x="826" y="1519"/>
                      </a:lnTo>
                      <a:lnTo>
                        <a:pt x="847" y="1519"/>
                      </a:lnTo>
                      <a:lnTo>
                        <a:pt x="873" y="1524"/>
                      </a:lnTo>
                      <a:lnTo>
                        <a:pt x="900" y="1544"/>
                      </a:lnTo>
                      <a:lnTo>
                        <a:pt x="892" y="1470"/>
                      </a:lnTo>
                      <a:lnTo>
                        <a:pt x="912" y="1441"/>
                      </a:lnTo>
                      <a:lnTo>
                        <a:pt x="912" y="1410"/>
                      </a:lnTo>
                      <a:lnTo>
                        <a:pt x="913" y="1362"/>
                      </a:lnTo>
                      <a:lnTo>
                        <a:pt x="912" y="1309"/>
                      </a:lnTo>
                      <a:lnTo>
                        <a:pt x="921" y="1264"/>
                      </a:lnTo>
                      <a:lnTo>
                        <a:pt x="932" y="1247"/>
                      </a:lnTo>
                      <a:lnTo>
                        <a:pt x="943" y="1233"/>
                      </a:lnTo>
                      <a:lnTo>
                        <a:pt x="948" y="1219"/>
                      </a:lnTo>
                      <a:lnTo>
                        <a:pt x="947" y="1206"/>
                      </a:lnTo>
                      <a:lnTo>
                        <a:pt x="933" y="1189"/>
                      </a:lnTo>
                      <a:lnTo>
                        <a:pt x="920" y="1160"/>
                      </a:lnTo>
                      <a:lnTo>
                        <a:pt x="933" y="1149"/>
                      </a:lnTo>
                      <a:lnTo>
                        <a:pt x="941" y="1134"/>
                      </a:lnTo>
                      <a:lnTo>
                        <a:pt x="940" y="1118"/>
                      </a:lnTo>
                      <a:lnTo>
                        <a:pt x="931" y="1099"/>
                      </a:lnTo>
                      <a:lnTo>
                        <a:pt x="922" y="1076"/>
                      </a:lnTo>
                      <a:lnTo>
                        <a:pt x="921" y="1033"/>
                      </a:lnTo>
                      <a:lnTo>
                        <a:pt x="921" y="991"/>
                      </a:lnTo>
                      <a:lnTo>
                        <a:pt x="921" y="951"/>
                      </a:lnTo>
                      <a:lnTo>
                        <a:pt x="921" y="907"/>
                      </a:lnTo>
                      <a:lnTo>
                        <a:pt x="926" y="884"/>
                      </a:lnTo>
                      <a:lnTo>
                        <a:pt x="939" y="859"/>
                      </a:lnTo>
                      <a:lnTo>
                        <a:pt x="948" y="848"/>
                      </a:lnTo>
                      <a:lnTo>
                        <a:pt x="960" y="836"/>
                      </a:lnTo>
                      <a:lnTo>
                        <a:pt x="979" y="818"/>
                      </a:lnTo>
                      <a:lnTo>
                        <a:pt x="998" y="806"/>
                      </a:lnTo>
                      <a:lnTo>
                        <a:pt x="1020" y="803"/>
                      </a:lnTo>
                      <a:lnTo>
                        <a:pt x="1046" y="797"/>
                      </a:lnTo>
                      <a:lnTo>
                        <a:pt x="1071" y="786"/>
                      </a:lnTo>
                      <a:lnTo>
                        <a:pt x="1108" y="769"/>
                      </a:lnTo>
                      <a:lnTo>
                        <a:pt x="1189" y="734"/>
                      </a:lnTo>
                      <a:lnTo>
                        <a:pt x="1230" y="714"/>
                      </a:lnTo>
                      <a:lnTo>
                        <a:pt x="1222" y="698"/>
                      </a:lnTo>
                      <a:lnTo>
                        <a:pt x="1151" y="715"/>
                      </a:lnTo>
                      <a:lnTo>
                        <a:pt x="1175" y="690"/>
                      </a:lnTo>
                      <a:lnTo>
                        <a:pt x="1193" y="669"/>
                      </a:lnTo>
                      <a:lnTo>
                        <a:pt x="1219" y="660"/>
                      </a:lnTo>
                      <a:lnTo>
                        <a:pt x="1251" y="647"/>
                      </a:lnTo>
                      <a:lnTo>
                        <a:pt x="1281" y="629"/>
                      </a:lnTo>
                      <a:lnTo>
                        <a:pt x="1290" y="612"/>
                      </a:lnTo>
                      <a:lnTo>
                        <a:pt x="1290" y="582"/>
                      </a:lnTo>
                      <a:lnTo>
                        <a:pt x="1281" y="555"/>
                      </a:lnTo>
                      <a:lnTo>
                        <a:pt x="1261" y="532"/>
                      </a:lnTo>
                      <a:lnTo>
                        <a:pt x="1239" y="509"/>
                      </a:lnTo>
                      <a:lnTo>
                        <a:pt x="1224" y="488"/>
                      </a:lnTo>
                      <a:lnTo>
                        <a:pt x="1243" y="487"/>
                      </a:lnTo>
                      <a:lnTo>
                        <a:pt x="1261" y="488"/>
                      </a:lnTo>
                      <a:lnTo>
                        <a:pt x="1279" y="492"/>
                      </a:lnTo>
                      <a:lnTo>
                        <a:pt x="1299" y="498"/>
                      </a:lnTo>
                      <a:lnTo>
                        <a:pt x="1316" y="513"/>
                      </a:lnTo>
                      <a:lnTo>
                        <a:pt x="1338" y="533"/>
                      </a:lnTo>
                      <a:lnTo>
                        <a:pt x="1350" y="554"/>
                      </a:lnTo>
                      <a:lnTo>
                        <a:pt x="1358" y="525"/>
                      </a:lnTo>
                      <a:lnTo>
                        <a:pt x="1361" y="504"/>
                      </a:lnTo>
                      <a:lnTo>
                        <a:pt x="1364" y="475"/>
                      </a:lnTo>
                      <a:lnTo>
                        <a:pt x="1385" y="495"/>
                      </a:lnTo>
                      <a:lnTo>
                        <a:pt x="1401" y="522"/>
                      </a:lnTo>
                      <a:lnTo>
                        <a:pt x="1418" y="550"/>
                      </a:lnTo>
                      <a:lnTo>
                        <a:pt x="1416" y="518"/>
                      </a:lnTo>
                      <a:lnTo>
                        <a:pt x="1413" y="487"/>
                      </a:lnTo>
                      <a:lnTo>
                        <a:pt x="1401" y="464"/>
                      </a:lnTo>
                      <a:lnTo>
                        <a:pt x="1348" y="364"/>
                      </a:lnTo>
                      <a:lnTo>
                        <a:pt x="1321" y="336"/>
                      </a:lnTo>
                      <a:lnTo>
                        <a:pt x="1312" y="328"/>
                      </a:lnTo>
                      <a:lnTo>
                        <a:pt x="1289" y="313"/>
                      </a:lnTo>
                      <a:lnTo>
                        <a:pt x="1259" y="295"/>
                      </a:lnTo>
                      <a:lnTo>
                        <a:pt x="1231" y="284"/>
                      </a:lnTo>
                      <a:lnTo>
                        <a:pt x="1203" y="278"/>
                      </a:lnTo>
                      <a:lnTo>
                        <a:pt x="1185" y="278"/>
                      </a:lnTo>
                      <a:lnTo>
                        <a:pt x="1160" y="287"/>
                      </a:lnTo>
                      <a:lnTo>
                        <a:pt x="1133" y="293"/>
                      </a:lnTo>
                      <a:lnTo>
                        <a:pt x="1109" y="295"/>
                      </a:lnTo>
                      <a:lnTo>
                        <a:pt x="1089" y="293"/>
                      </a:lnTo>
                      <a:lnTo>
                        <a:pt x="1062" y="291"/>
                      </a:lnTo>
                      <a:lnTo>
                        <a:pt x="1030" y="291"/>
                      </a:lnTo>
                      <a:lnTo>
                        <a:pt x="1011" y="290"/>
                      </a:lnTo>
                      <a:lnTo>
                        <a:pt x="968" y="287"/>
                      </a:lnTo>
                      <a:lnTo>
                        <a:pt x="943" y="279"/>
                      </a:lnTo>
                      <a:lnTo>
                        <a:pt x="924" y="270"/>
                      </a:lnTo>
                      <a:lnTo>
                        <a:pt x="897" y="256"/>
                      </a:lnTo>
                      <a:lnTo>
                        <a:pt x="878" y="235"/>
                      </a:lnTo>
                      <a:lnTo>
                        <a:pt x="854" y="211"/>
                      </a:lnTo>
                      <a:lnTo>
                        <a:pt x="839" y="188"/>
                      </a:lnTo>
                      <a:lnTo>
                        <a:pt x="827" y="171"/>
                      </a:lnTo>
                      <a:lnTo>
                        <a:pt x="812" y="159"/>
                      </a:lnTo>
                      <a:lnTo>
                        <a:pt x="794" y="141"/>
                      </a:lnTo>
                      <a:lnTo>
                        <a:pt x="778" y="125"/>
                      </a:lnTo>
                      <a:lnTo>
                        <a:pt x="763" y="112"/>
                      </a:lnTo>
                      <a:lnTo>
                        <a:pt x="735" y="105"/>
                      </a:lnTo>
                      <a:lnTo>
                        <a:pt x="712" y="97"/>
                      </a:lnTo>
                      <a:lnTo>
                        <a:pt x="689" y="88"/>
                      </a:lnTo>
                      <a:lnTo>
                        <a:pt x="661" y="79"/>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sp>
          <p:nvSpPr>
            <p:cNvPr id="99344" name="Freeform 27"/>
            <p:cNvSpPr>
              <a:spLocks/>
            </p:cNvSpPr>
            <p:nvPr/>
          </p:nvSpPr>
          <p:spPr bwMode="auto">
            <a:xfrm>
              <a:off x="3104" y="1833"/>
              <a:ext cx="1099" cy="974"/>
            </a:xfrm>
            <a:custGeom>
              <a:avLst/>
              <a:gdLst>
                <a:gd name="T0" fmla="*/ 103 w 1099"/>
                <a:gd name="T1" fmla="*/ 461 h 974"/>
                <a:gd name="T2" fmla="*/ 166 w 1099"/>
                <a:gd name="T3" fmla="*/ 437 h 974"/>
                <a:gd name="T4" fmla="*/ 217 w 1099"/>
                <a:gd name="T5" fmla="*/ 387 h 974"/>
                <a:gd name="T6" fmla="*/ 267 w 1099"/>
                <a:gd name="T7" fmla="*/ 316 h 974"/>
                <a:gd name="T8" fmla="*/ 331 w 1099"/>
                <a:gd name="T9" fmla="*/ 214 h 974"/>
                <a:gd name="T10" fmla="*/ 417 w 1099"/>
                <a:gd name="T11" fmla="*/ 135 h 974"/>
                <a:gd name="T12" fmla="*/ 496 w 1099"/>
                <a:gd name="T13" fmla="*/ 78 h 974"/>
                <a:gd name="T14" fmla="*/ 577 w 1099"/>
                <a:gd name="T15" fmla="*/ 36 h 974"/>
                <a:gd name="T16" fmla="*/ 669 w 1099"/>
                <a:gd name="T17" fmla="*/ 6 h 974"/>
                <a:gd name="T18" fmla="*/ 777 w 1099"/>
                <a:gd name="T19" fmla="*/ 3 h 974"/>
                <a:gd name="T20" fmla="*/ 879 w 1099"/>
                <a:gd name="T21" fmla="*/ 30 h 974"/>
                <a:gd name="T22" fmla="*/ 975 w 1099"/>
                <a:gd name="T23" fmla="*/ 87 h 974"/>
                <a:gd name="T24" fmla="*/ 1056 w 1099"/>
                <a:gd name="T25" fmla="*/ 172 h 974"/>
                <a:gd name="T26" fmla="*/ 1091 w 1099"/>
                <a:gd name="T27" fmla="*/ 243 h 974"/>
                <a:gd name="T28" fmla="*/ 1096 w 1099"/>
                <a:gd name="T29" fmla="*/ 307 h 974"/>
                <a:gd name="T30" fmla="*/ 1077 w 1099"/>
                <a:gd name="T31" fmla="*/ 403 h 974"/>
                <a:gd name="T32" fmla="*/ 1028 w 1099"/>
                <a:gd name="T33" fmla="*/ 495 h 974"/>
                <a:gd name="T34" fmla="*/ 932 w 1099"/>
                <a:gd name="T35" fmla="*/ 593 h 974"/>
                <a:gd name="T36" fmla="*/ 855 w 1099"/>
                <a:gd name="T37" fmla="*/ 703 h 974"/>
                <a:gd name="T38" fmla="*/ 817 w 1099"/>
                <a:gd name="T39" fmla="*/ 803 h 974"/>
                <a:gd name="T40" fmla="*/ 825 w 1099"/>
                <a:gd name="T41" fmla="*/ 872 h 974"/>
                <a:gd name="T42" fmla="*/ 857 w 1099"/>
                <a:gd name="T43" fmla="*/ 932 h 974"/>
                <a:gd name="T44" fmla="*/ 924 w 1099"/>
                <a:gd name="T45" fmla="*/ 962 h 974"/>
                <a:gd name="T46" fmla="*/ 920 w 1099"/>
                <a:gd name="T47" fmla="*/ 973 h 974"/>
                <a:gd name="T48" fmla="*/ 852 w 1099"/>
                <a:gd name="T49" fmla="*/ 948 h 974"/>
                <a:gd name="T50" fmla="*/ 809 w 1099"/>
                <a:gd name="T51" fmla="*/ 900 h 974"/>
                <a:gd name="T52" fmla="*/ 785 w 1099"/>
                <a:gd name="T53" fmla="*/ 832 h 974"/>
                <a:gd name="T54" fmla="*/ 793 w 1099"/>
                <a:gd name="T55" fmla="*/ 761 h 974"/>
                <a:gd name="T56" fmla="*/ 825 w 1099"/>
                <a:gd name="T57" fmla="*/ 681 h 974"/>
                <a:gd name="T58" fmla="*/ 877 w 1099"/>
                <a:gd name="T59" fmla="*/ 588 h 974"/>
                <a:gd name="T60" fmla="*/ 973 w 1099"/>
                <a:gd name="T61" fmla="*/ 485 h 974"/>
                <a:gd name="T62" fmla="*/ 1034 w 1099"/>
                <a:gd name="T63" fmla="*/ 379 h 974"/>
                <a:gd name="T64" fmla="*/ 1042 w 1099"/>
                <a:gd name="T65" fmla="*/ 313 h 974"/>
                <a:gd name="T66" fmla="*/ 1012 w 1099"/>
                <a:gd name="T67" fmla="*/ 230 h 974"/>
                <a:gd name="T68" fmla="*/ 940 w 1099"/>
                <a:gd name="T69" fmla="*/ 152 h 974"/>
                <a:gd name="T70" fmla="*/ 838 w 1099"/>
                <a:gd name="T71" fmla="*/ 95 h 974"/>
                <a:gd name="T72" fmla="*/ 715 w 1099"/>
                <a:gd name="T73" fmla="*/ 73 h 974"/>
                <a:gd name="T74" fmla="*/ 609 w 1099"/>
                <a:gd name="T75" fmla="*/ 101 h 974"/>
                <a:gd name="T76" fmla="*/ 476 w 1099"/>
                <a:gd name="T77" fmla="*/ 185 h 974"/>
                <a:gd name="T78" fmla="*/ 386 w 1099"/>
                <a:gd name="T79" fmla="*/ 268 h 974"/>
                <a:gd name="T80" fmla="*/ 338 w 1099"/>
                <a:gd name="T81" fmla="*/ 358 h 974"/>
                <a:gd name="T82" fmla="*/ 285 w 1099"/>
                <a:gd name="T83" fmla="*/ 440 h 974"/>
                <a:gd name="T84" fmla="*/ 206 w 1099"/>
                <a:gd name="T85" fmla="*/ 517 h 974"/>
                <a:gd name="T86" fmla="*/ 72 w 1099"/>
                <a:gd name="T87" fmla="*/ 592 h 974"/>
                <a:gd name="T88" fmla="*/ 4 w 1099"/>
                <a:gd name="T89" fmla="*/ 558 h 974"/>
                <a:gd name="T90" fmla="*/ 4 w 1099"/>
                <a:gd name="T91" fmla="*/ 500 h 974"/>
                <a:gd name="T92" fmla="*/ 42 w 1099"/>
                <a:gd name="T93" fmla="*/ 458 h 9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99"/>
                <a:gd name="T142" fmla="*/ 0 h 974"/>
                <a:gd name="T143" fmla="*/ 1099 w 1099"/>
                <a:gd name="T144" fmla="*/ 974 h 9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99" h="974">
                  <a:moveTo>
                    <a:pt x="42" y="458"/>
                  </a:moveTo>
                  <a:lnTo>
                    <a:pt x="77" y="463"/>
                  </a:lnTo>
                  <a:lnTo>
                    <a:pt x="103" y="461"/>
                  </a:lnTo>
                  <a:lnTo>
                    <a:pt x="130" y="456"/>
                  </a:lnTo>
                  <a:lnTo>
                    <a:pt x="150" y="446"/>
                  </a:lnTo>
                  <a:lnTo>
                    <a:pt x="166" y="437"/>
                  </a:lnTo>
                  <a:lnTo>
                    <a:pt x="185" y="423"/>
                  </a:lnTo>
                  <a:lnTo>
                    <a:pt x="200" y="409"/>
                  </a:lnTo>
                  <a:lnTo>
                    <a:pt x="217" y="387"/>
                  </a:lnTo>
                  <a:lnTo>
                    <a:pt x="234" y="367"/>
                  </a:lnTo>
                  <a:lnTo>
                    <a:pt x="252" y="344"/>
                  </a:lnTo>
                  <a:lnTo>
                    <a:pt x="267" y="316"/>
                  </a:lnTo>
                  <a:lnTo>
                    <a:pt x="285" y="282"/>
                  </a:lnTo>
                  <a:lnTo>
                    <a:pt x="304" y="252"/>
                  </a:lnTo>
                  <a:lnTo>
                    <a:pt x="331" y="214"/>
                  </a:lnTo>
                  <a:lnTo>
                    <a:pt x="357" y="185"/>
                  </a:lnTo>
                  <a:lnTo>
                    <a:pt x="385" y="160"/>
                  </a:lnTo>
                  <a:lnTo>
                    <a:pt x="417" y="135"/>
                  </a:lnTo>
                  <a:lnTo>
                    <a:pt x="437" y="121"/>
                  </a:lnTo>
                  <a:lnTo>
                    <a:pt x="456" y="105"/>
                  </a:lnTo>
                  <a:lnTo>
                    <a:pt x="496" y="78"/>
                  </a:lnTo>
                  <a:lnTo>
                    <a:pt x="530" y="58"/>
                  </a:lnTo>
                  <a:lnTo>
                    <a:pt x="557" y="45"/>
                  </a:lnTo>
                  <a:lnTo>
                    <a:pt x="577" y="36"/>
                  </a:lnTo>
                  <a:lnTo>
                    <a:pt x="604" y="24"/>
                  </a:lnTo>
                  <a:lnTo>
                    <a:pt x="636" y="14"/>
                  </a:lnTo>
                  <a:lnTo>
                    <a:pt x="669" y="6"/>
                  </a:lnTo>
                  <a:lnTo>
                    <a:pt x="704" y="2"/>
                  </a:lnTo>
                  <a:lnTo>
                    <a:pt x="747" y="0"/>
                  </a:lnTo>
                  <a:lnTo>
                    <a:pt x="777" y="3"/>
                  </a:lnTo>
                  <a:lnTo>
                    <a:pt x="804" y="7"/>
                  </a:lnTo>
                  <a:lnTo>
                    <a:pt x="838" y="16"/>
                  </a:lnTo>
                  <a:lnTo>
                    <a:pt x="879" y="30"/>
                  </a:lnTo>
                  <a:lnTo>
                    <a:pt x="908" y="46"/>
                  </a:lnTo>
                  <a:lnTo>
                    <a:pt x="935" y="61"/>
                  </a:lnTo>
                  <a:lnTo>
                    <a:pt x="975" y="87"/>
                  </a:lnTo>
                  <a:lnTo>
                    <a:pt x="1004" y="112"/>
                  </a:lnTo>
                  <a:lnTo>
                    <a:pt x="1037" y="147"/>
                  </a:lnTo>
                  <a:lnTo>
                    <a:pt x="1056" y="172"/>
                  </a:lnTo>
                  <a:lnTo>
                    <a:pt x="1073" y="200"/>
                  </a:lnTo>
                  <a:lnTo>
                    <a:pt x="1083" y="223"/>
                  </a:lnTo>
                  <a:lnTo>
                    <a:pt x="1091" y="243"/>
                  </a:lnTo>
                  <a:lnTo>
                    <a:pt x="1096" y="268"/>
                  </a:lnTo>
                  <a:lnTo>
                    <a:pt x="1098" y="286"/>
                  </a:lnTo>
                  <a:lnTo>
                    <a:pt x="1096" y="307"/>
                  </a:lnTo>
                  <a:lnTo>
                    <a:pt x="1091" y="344"/>
                  </a:lnTo>
                  <a:lnTo>
                    <a:pt x="1087" y="375"/>
                  </a:lnTo>
                  <a:lnTo>
                    <a:pt x="1077" y="403"/>
                  </a:lnTo>
                  <a:lnTo>
                    <a:pt x="1064" y="434"/>
                  </a:lnTo>
                  <a:lnTo>
                    <a:pt x="1048" y="461"/>
                  </a:lnTo>
                  <a:lnTo>
                    <a:pt x="1028" y="495"/>
                  </a:lnTo>
                  <a:lnTo>
                    <a:pt x="994" y="534"/>
                  </a:lnTo>
                  <a:lnTo>
                    <a:pt x="966" y="562"/>
                  </a:lnTo>
                  <a:lnTo>
                    <a:pt x="932" y="593"/>
                  </a:lnTo>
                  <a:lnTo>
                    <a:pt x="899" y="629"/>
                  </a:lnTo>
                  <a:lnTo>
                    <a:pt x="872" y="669"/>
                  </a:lnTo>
                  <a:lnTo>
                    <a:pt x="855" y="703"/>
                  </a:lnTo>
                  <a:lnTo>
                    <a:pt x="834" y="745"/>
                  </a:lnTo>
                  <a:lnTo>
                    <a:pt x="825" y="772"/>
                  </a:lnTo>
                  <a:lnTo>
                    <a:pt x="817" y="803"/>
                  </a:lnTo>
                  <a:lnTo>
                    <a:pt x="817" y="829"/>
                  </a:lnTo>
                  <a:lnTo>
                    <a:pt x="820" y="852"/>
                  </a:lnTo>
                  <a:lnTo>
                    <a:pt x="825" y="872"/>
                  </a:lnTo>
                  <a:lnTo>
                    <a:pt x="834" y="896"/>
                  </a:lnTo>
                  <a:lnTo>
                    <a:pt x="846" y="917"/>
                  </a:lnTo>
                  <a:lnTo>
                    <a:pt x="857" y="932"/>
                  </a:lnTo>
                  <a:lnTo>
                    <a:pt x="875" y="945"/>
                  </a:lnTo>
                  <a:lnTo>
                    <a:pt x="897" y="956"/>
                  </a:lnTo>
                  <a:lnTo>
                    <a:pt x="924" y="962"/>
                  </a:lnTo>
                  <a:lnTo>
                    <a:pt x="973" y="966"/>
                  </a:lnTo>
                  <a:lnTo>
                    <a:pt x="943" y="971"/>
                  </a:lnTo>
                  <a:lnTo>
                    <a:pt x="920" y="973"/>
                  </a:lnTo>
                  <a:lnTo>
                    <a:pt x="896" y="970"/>
                  </a:lnTo>
                  <a:lnTo>
                    <a:pt x="872" y="961"/>
                  </a:lnTo>
                  <a:lnTo>
                    <a:pt x="852" y="948"/>
                  </a:lnTo>
                  <a:lnTo>
                    <a:pt x="834" y="934"/>
                  </a:lnTo>
                  <a:lnTo>
                    <a:pt x="820" y="920"/>
                  </a:lnTo>
                  <a:lnTo>
                    <a:pt x="809" y="900"/>
                  </a:lnTo>
                  <a:lnTo>
                    <a:pt x="801" y="882"/>
                  </a:lnTo>
                  <a:lnTo>
                    <a:pt x="791" y="858"/>
                  </a:lnTo>
                  <a:lnTo>
                    <a:pt x="785" y="832"/>
                  </a:lnTo>
                  <a:lnTo>
                    <a:pt x="782" y="807"/>
                  </a:lnTo>
                  <a:lnTo>
                    <a:pt x="785" y="787"/>
                  </a:lnTo>
                  <a:lnTo>
                    <a:pt x="793" y="761"/>
                  </a:lnTo>
                  <a:lnTo>
                    <a:pt x="801" y="738"/>
                  </a:lnTo>
                  <a:lnTo>
                    <a:pt x="812" y="712"/>
                  </a:lnTo>
                  <a:lnTo>
                    <a:pt x="825" y="681"/>
                  </a:lnTo>
                  <a:lnTo>
                    <a:pt x="836" y="656"/>
                  </a:lnTo>
                  <a:lnTo>
                    <a:pt x="855" y="623"/>
                  </a:lnTo>
                  <a:lnTo>
                    <a:pt x="877" y="588"/>
                  </a:lnTo>
                  <a:lnTo>
                    <a:pt x="903" y="558"/>
                  </a:lnTo>
                  <a:lnTo>
                    <a:pt x="942" y="518"/>
                  </a:lnTo>
                  <a:lnTo>
                    <a:pt x="973" y="485"/>
                  </a:lnTo>
                  <a:lnTo>
                    <a:pt x="1005" y="442"/>
                  </a:lnTo>
                  <a:lnTo>
                    <a:pt x="1025" y="407"/>
                  </a:lnTo>
                  <a:lnTo>
                    <a:pt x="1034" y="379"/>
                  </a:lnTo>
                  <a:lnTo>
                    <a:pt x="1037" y="366"/>
                  </a:lnTo>
                  <a:lnTo>
                    <a:pt x="1040" y="339"/>
                  </a:lnTo>
                  <a:lnTo>
                    <a:pt x="1042" y="313"/>
                  </a:lnTo>
                  <a:lnTo>
                    <a:pt x="1037" y="285"/>
                  </a:lnTo>
                  <a:lnTo>
                    <a:pt x="1029" y="267"/>
                  </a:lnTo>
                  <a:lnTo>
                    <a:pt x="1012" y="230"/>
                  </a:lnTo>
                  <a:lnTo>
                    <a:pt x="994" y="205"/>
                  </a:lnTo>
                  <a:lnTo>
                    <a:pt x="973" y="180"/>
                  </a:lnTo>
                  <a:lnTo>
                    <a:pt x="940" y="152"/>
                  </a:lnTo>
                  <a:lnTo>
                    <a:pt x="908" y="129"/>
                  </a:lnTo>
                  <a:lnTo>
                    <a:pt x="872" y="108"/>
                  </a:lnTo>
                  <a:lnTo>
                    <a:pt x="838" y="95"/>
                  </a:lnTo>
                  <a:lnTo>
                    <a:pt x="798" y="81"/>
                  </a:lnTo>
                  <a:lnTo>
                    <a:pt x="747" y="73"/>
                  </a:lnTo>
                  <a:lnTo>
                    <a:pt x="715" y="73"/>
                  </a:lnTo>
                  <a:lnTo>
                    <a:pt x="672" y="80"/>
                  </a:lnTo>
                  <a:lnTo>
                    <a:pt x="633" y="91"/>
                  </a:lnTo>
                  <a:lnTo>
                    <a:pt x="609" y="101"/>
                  </a:lnTo>
                  <a:lnTo>
                    <a:pt x="566" y="123"/>
                  </a:lnTo>
                  <a:lnTo>
                    <a:pt x="516" y="154"/>
                  </a:lnTo>
                  <a:lnTo>
                    <a:pt x="476" y="185"/>
                  </a:lnTo>
                  <a:lnTo>
                    <a:pt x="433" y="223"/>
                  </a:lnTo>
                  <a:lnTo>
                    <a:pt x="401" y="251"/>
                  </a:lnTo>
                  <a:lnTo>
                    <a:pt x="386" y="268"/>
                  </a:lnTo>
                  <a:lnTo>
                    <a:pt x="369" y="292"/>
                  </a:lnTo>
                  <a:lnTo>
                    <a:pt x="348" y="331"/>
                  </a:lnTo>
                  <a:lnTo>
                    <a:pt x="338" y="358"/>
                  </a:lnTo>
                  <a:lnTo>
                    <a:pt x="324" y="381"/>
                  </a:lnTo>
                  <a:lnTo>
                    <a:pt x="308" y="406"/>
                  </a:lnTo>
                  <a:lnTo>
                    <a:pt x="285" y="440"/>
                  </a:lnTo>
                  <a:lnTo>
                    <a:pt x="263" y="465"/>
                  </a:lnTo>
                  <a:lnTo>
                    <a:pt x="237" y="491"/>
                  </a:lnTo>
                  <a:lnTo>
                    <a:pt x="206" y="517"/>
                  </a:lnTo>
                  <a:lnTo>
                    <a:pt x="134" y="570"/>
                  </a:lnTo>
                  <a:lnTo>
                    <a:pt x="114" y="583"/>
                  </a:lnTo>
                  <a:lnTo>
                    <a:pt x="72" y="592"/>
                  </a:lnTo>
                  <a:lnTo>
                    <a:pt x="37" y="588"/>
                  </a:lnTo>
                  <a:lnTo>
                    <a:pt x="14" y="578"/>
                  </a:lnTo>
                  <a:lnTo>
                    <a:pt x="4" y="558"/>
                  </a:lnTo>
                  <a:lnTo>
                    <a:pt x="1" y="543"/>
                  </a:lnTo>
                  <a:lnTo>
                    <a:pt x="0" y="520"/>
                  </a:lnTo>
                  <a:lnTo>
                    <a:pt x="4" y="500"/>
                  </a:lnTo>
                  <a:lnTo>
                    <a:pt x="10" y="485"/>
                  </a:lnTo>
                  <a:lnTo>
                    <a:pt x="25" y="467"/>
                  </a:lnTo>
                  <a:lnTo>
                    <a:pt x="42" y="458"/>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nvGrpSpPr>
            <p:cNvPr id="99345" name="Group 28"/>
            <p:cNvGrpSpPr>
              <a:grpSpLocks/>
            </p:cNvGrpSpPr>
            <p:nvPr/>
          </p:nvGrpSpPr>
          <p:grpSpPr bwMode="auto">
            <a:xfrm>
              <a:off x="2678" y="2687"/>
              <a:ext cx="628" cy="660"/>
              <a:chOff x="2678" y="2687"/>
              <a:chExt cx="628" cy="660"/>
            </a:xfrm>
          </p:grpSpPr>
          <p:grpSp>
            <p:nvGrpSpPr>
              <p:cNvPr id="99347" name="Group 29"/>
              <p:cNvGrpSpPr>
                <a:grpSpLocks/>
              </p:cNvGrpSpPr>
              <p:nvPr/>
            </p:nvGrpSpPr>
            <p:grpSpPr bwMode="auto">
              <a:xfrm>
                <a:off x="2678" y="2687"/>
                <a:ext cx="628" cy="660"/>
                <a:chOff x="2678" y="2687"/>
                <a:chExt cx="628" cy="660"/>
              </a:xfrm>
            </p:grpSpPr>
            <p:sp>
              <p:nvSpPr>
                <p:cNvPr id="99349" name="Freeform 30"/>
                <p:cNvSpPr>
                  <a:spLocks/>
                </p:cNvSpPr>
                <p:nvPr/>
              </p:nvSpPr>
              <p:spPr bwMode="auto">
                <a:xfrm>
                  <a:off x="2678" y="2687"/>
                  <a:ext cx="628" cy="660"/>
                </a:xfrm>
                <a:custGeom>
                  <a:avLst/>
                  <a:gdLst>
                    <a:gd name="T0" fmla="*/ 303 w 628"/>
                    <a:gd name="T1" fmla="*/ 0 h 660"/>
                    <a:gd name="T2" fmla="*/ 328 w 628"/>
                    <a:gd name="T3" fmla="*/ 50 h 660"/>
                    <a:gd name="T4" fmla="*/ 339 w 628"/>
                    <a:gd name="T5" fmla="*/ 73 h 660"/>
                    <a:gd name="T6" fmla="*/ 349 w 628"/>
                    <a:gd name="T7" fmla="*/ 93 h 660"/>
                    <a:gd name="T8" fmla="*/ 357 w 628"/>
                    <a:gd name="T9" fmla="*/ 111 h 660"/>
                    <a:gd name="T10" fmla="*/ 382 w 628"/>
                    <a:gd name="T11" fmla="*/ 120 h 660"/>
                    <a:gd name="T12" fmla="*/ 412 w 628"/>
                    <a:gd name="T13" fmla="*/ 136 h 660"/>
                    <a:gd name="T14" fmla="*/ 435 w 628"/>
                    <a:gd name="T15" fmla="*/ 147 h 660"/>
                    <a:gd name="T16" fmla="*/ 461 w 628"/>
                    <a:gd name="T17" fmla="*/ 157 h 660"/>
                    <a:gd name="T18" fmla="*/ 494 w 628"/>
                    <a:gd name="T19" fmla="*/ 166 h 660"/>
                    <a:gd name="T20" fmla="*/ 524 w 628"/>
                    <a:gd name="T21" fmla="*/ 171 h 660"/>
                    <a:gd name="T22" fmla="*/ 559 w 628"/>
                    <a:gd name="T23" fmla="*/ 174 h 660"/>
                    <a:gd name="T24" fmla="*/ 584 w 628"/>
                    <a:gd name="T25" fmla="*/ 177 h 660"/>
                    <a:gd name="T26" fmla="*/ 602 w 628"/>
                    <a:gd name="T27" fmla="*/ 183 h 660"/>
                    <a:gd name="T28" fmla="*/ 612 w 628"/>
                    <a:gd name="T29" fmla="*/ 191 h 660"/>
                    <a:gd name="T30" fmla="*/ 620 w 628"/>
                    <a:gd name="T31" fmla="*/ 205 h 660"/>
                    <a:gd name="T32" fmla="*/ 627 w 628"/>
                    <a:gd name="T33" fmla="*/ 228 h 660"/>
                    <a:gd name="T34" fmla="*/ 625 w 628"/>
                    <a:gd name="T35" fmla="*/ 261 h 660"/>
                    <a:gd name="T36" fmla="*/ 582 w 628"/>
                    <a:gd name="T37" fmla="*/ 307 h 660"/>
                    <a:gd name="T38" fmla="*/ 542 w 628"/>
                    <a:gd name="T39" fmla="*/ 352 h 660"/>
                    <a:gd name="T40" fmla="*/ 511 w 628"/>
                    <a:gd name="T41" fmla="*/ 403 h 660"/>
                    <a:gd name="T42" fmla="*/ 487 w 628"/>
                    <a:gd name="T43" fmla="*/ 457 h 660"/>
                    <a:gd name="T44" fmla="*/ 441 w 628"/>
                    <a:gd name="T45" fmla="*/ 533 h 660"/>
                    <a:gd name="T46" fmla="*/ 426 w 628"/>
                    <a:gd name="T47" fmla="*/ 584 h 660"/>
                    <a:gd name="T48" fmla="*/ 412 w 628"/>
                    <a:gd name="T49" fmla="*/ 608 h 660"/>
                    <a:gd name="T50" fmla="*/ 385 w 628"/>
                    <a:gd name="T51" fmla="*/ 631 h 660"/>
                    <a:gd name="T52" fmla="*/ 342 w 628"/>
                    <a:gd name="T53" fmla="*/ 649 h 660"/>
                    <a:gd name="T54" fmla="*/ 295 w 628"/>
                    <a:gd name="T55" fmla="*/ 659 h 660"/>
                    <a:gd name="T56" fmla="*/ 255 w 628"/>
                    <a:gd name="T57" fmla="*/ 659 h 660"/>
                    <a:gd name="T58" fmla="*/ 214 w 628"/>
                    <a:gd name="T59" fmla="*/ 659 h 660"/>
                    <a:gd name="T60" fmla="*/ 175 w 628"/>
                    <a:gd name="T61" fmla="*/ 643 h 660"/>
                    <a:gd name="T62" fmla="*/ 153 w 628"/>
                    <a:gd name="T63" fmla="*/ 622 h 660"/>
                    <a:gd name="T64" fmla="*/ 146 w 628"/>
                    <a:gd name="T65" fmla="*/ 600 h 660"/>
                    <a:gd name="T66" fmla="*/ 147 w 628"/>
                    <a:gd name="T67" fmla="*/ 571 h 660"/>
                    <a:gd name="T68" fmla="*/ 162 w 628"/>
                    <a:gd name="T69" fmla="*/ 551 h 660"/>
                    <a:gd name="T70" fmla="*/ 185 w 628"/>
                    <a:gd name="T71" fmla="*/ 533 h 660"/>
                    <a:gd name="T72" fmla="*/ 261 w 628"/>
                    <a:gd name="T73" fmla="*/ 520 h 660"/>
                    <a:gd name="T74" fmla="*/ 306 w 628"/>
                    <a:gd name="T75" fmla="*/ 502 h 660"/>
                    <a:gd name="T76" fmla="*/ 332 w 628"/>
                    <a:gd name="T77" fmla="*/ 466 h 660"/>
                    <a:gd name="T78" fmla="*/ 362 w 628"/>
                    <a:gd name="T79" fmla="*/ 403 h 660"/>
                    <a:gd name="T80" fmla="*/ 405 w 628"/>
                    <a:gd name="T81" fmla="*/ 343 h 660"/>
                    <a:gd name="T82" fmla="*/ 426 w 628"/>
                    <a:gd name="T83" fmla="*/ 297 h 660"/>
                    <a:gd name="T84" fmla="*/ 425 w 628"/>
                    <a:gd name="T85" fmla="*/ 262 h 660"/>
                    <a:gd name="T86" fmla="*/ 417 w 628"/>
                    <a:gd name="T87" fmla="*/ 237 h 660"/>
                    <a:gd name="T88" fmla="*/ 400 w 628"/>
                    <a:gd name="T89" fmla="*/ 226 h 660"/>
                    <a:gd name="T90" fmla="*/ 373 w 628"/>
                    <a:gd name="T91" fmla="*/ 218 h 660"/>
                    <a:gd name="T92" fmla="*/ 339 w 628"/>
                    <a:gd name="T93" fmla="*/ 213 h 660"/>
                    <a:gd name="T94" fmla="*/ 306 w 628"/>
                    <a:gd name="T95" fmla="*/ 214 h 660"/>
                    <a:gd name="T96" fmla="*/ 280 w 628"/>
                    <a:gd name="T97" fmla="*/ 220 h 660"/>
                    <a:gd name="T98" fmla="*/ 249 w 628"/>
                    <a:gd name="T99" fmla="*/ 228 h 660"/>
                    <a:gd name="T100" fmla="*/ 217 w 628"/>
                    <a:gd name="T101" fmla="*/ 241 h 660"/>
                    <a:gd name="T102" fmla="*/ 189 w 628"/>
                    <a:gd name="T103" fmla="*/ 254 h 660"/>
                    <a:gd name="T104" fmla="*/ 158 w 628"/>
                    <a:gd name="T105" fmla="*/ 264 h 660"/>
                    <a:gd name="T106" fmla="*/ 124 w 628"/>
                    <a:gd name="T107" fmla="*/ 276 h 660"/>
                    <a:gd name="T108" fmla="*/ 103 w 628"/>
                    <a:gd name="T109" fmla="*/ 284 h 660"/>
                    <a:gd name="T110" fmla="*/ 24 w 628"/>
                    <a:gd name="T111" fmla="*/ 192 h 660"/>
                    <a:gd name="T112" fmla="*/ 0 w 628"/>
                    <a:gd name="T113" fmla="*/ 113 h 660"/>
                    <a:gd name="T114" fmla="*/ 303 w 628"/>
                    <a:gd name="T115" fmla="*/ 0 h 6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28"/>
                    <a:gd name="T175" fmla="*/ 0 h 660"/>
                    <a:gd name="T176" fmla="*/ 628 w 628"/>
                    <a:gd name="T177" fmla="*/ 660 h 6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28" h="660">
                      <a:moveTo>
                        <a:pt x="303" y="0"/>
                      </a:moveTo>
                      <a:lnTo>
                        <a:pt x="328" y="50"/>
                      </a:lnTo>
                      <a:lnTo>
                        <a:pt x="339" y="73"/>
                      </a:lnTo>
                      <a:lnTo>
                        <a:pt x="349" y="93"/>
                      </a:lnTo>
                      <a:lnTo>
                        <a:pt x="357" y="111"/>
                      </a:lnTo>
                      <a:lnTo>
                        <a:pt x="382" y="120"/>
                      </a:lnTo>
                      <a:lnTo>
                        <a:pt x="412" y="136"/>
                      </a:lnTo>
                      <a:lnTo>
                        <a:pt x="435" y="147"/>
                      </a:lnTo>
                      <a:lnTo>
                        <a:pt x="461" y="157"/>
                      </a:lnTo>
                      <a:lnTo>
                        <a:pt x="494" y="166"/>
                      </a:lnTo>
                      <a:lnTo>
                        <a:pt x="524" y="171"/>
                      </a:lnTo>
                      <a:lnTo>
                        <a:pt x="559" y="174"/>
                      </a:lnTo>
                      <a:lnTo>
                        <a:pt x="584" y="177"/>
                      </a:lnTo>
                      <a:lnTo>
                        <a:pt x="602" y="183"/>
                      </a:lnTo>
                      <a:lnTo>
                        <a:pt x="612" y="191"/>
                      </a:lnTo>
                      <a:lnTo>
                        <a:pt x="620" y="205"/>
                      </a:lnTo>
                      <a:lnTo>
                        <a:pt x="627" y="228"/>
                      </a:lnTo>
                      <a:lnTo>
                        <a:pt x="625" y="261"/>
                      </a:lnTo>
                      <a:lnTo>
                        <a:pt x="582" y="307"/>
                      </a:lnTo>
                      <a:lnTo>
                        <a:pt x="542" y="352"/>
                      </a:lnTo>
                      <a:lnTo>
                        <a:pt x="511" y="403"/>
                      </a:lnTo>
                      <a:lnTo>
                        <a:pt x="487" y="457"/>
                      </a:lnTo>
                      <a:lnTo>
                        <a:pt x="441" y="533"/>
                      </a:lnTo>
                      <a:lnTo>
                        <a:pt x="426" y="584"/>
                      </a:lnTo>
                      <a:lnTo>
                        <a:pt x="412" y="608"/>
                      </a:lnTo>
                      <a:lnTo>
                        <a:pt x="385" y="631"/>
                      </a:lnTo>
                      <a:lnTo>
                        <a:pt x="342" y="649"/>
                      </a:lnTo>
                      <a:lnTo>
                        <a:pt x="295" y="659"/>
                      </a:lnTo>
                      <a:lnTo>
                        <a:pt x="255" y="659"/>
                      </a:lnTo>
                      <a:lnTo>
                        <a:pt x="214" y="659"/>
                      </a:lnTo>
                      <a:lnTo>
                        <a:pt x="175" y="643"/>
                      </a:lnTo>
                      <a:lnTo>
                        <a:pt x="153" y="622"/>
                      </a:lnTo>
                      <a:lnTo>
                        <a:pt x="146" y="600"/>
                      </a:lnTo>
                      <a:lnTo>
                        <a:pt x="147" y="571"/>
                      </a:lnTo>
                      <a:lnTo>
                        <a:pt x="162" y="551"/>
                      </a:lnTo>
                      <a:lnTo>
                        <a:pt x="185" y="533"/>
                      </a:lnTo>
                      <a:lnTo>
                        <a:pt x="261" y="520"/>
                      </a:lnTo>
                      <a:lnTo>
                        <a:pt x="306" y="502"/>
                      </a:lnTo>
                      <a:lnTo>
                        <a:pt x="332" y="466"/>
                      </a:lnTo>
                      <a:lnTo>
                        <a:pt x="362" y="403"/>
                      </a:lnTo>
                      <a:lnTo>
                        <a:pt x="405" y="343"/>
                      </a:lnTo>
                      <a:lnTo>
                        <a:pt x="426" y="297"/>
                      </a:lnTo>
                      <a:lnTo>
                        <a:pt x="425" y="262"/>
                      </a:lnTo>
                      <a:lnTo>
                        <a:pt x="417" y="237"/>
                      </a:lnTo>
                      <a:lnTo>
                        <a:pt x="400" y="226"/>
                      </a:lnTo>
                      <a:lnTo>
                        <a:pt x="373" y="218"/>
                      </a:lnTo>
                      <a:lnTo>
                        <a:pt x="339" y="213"/>
                      </a:lnTo>
                      <a:lnTo>
                        <a:pt x="306" y="214"/>
                      </a:lnTo>
                      <a:lnTo>
                        <a:pt x="280" y="220"/>
                      </a:lnTo>
                      <a:lnTo>
                        <a:pt x="249" y="228"/>
                      </a:lnTo>
                      <a:lnTo>
                        <a:pt x="217" y="241"/>
                      </a:lnTo>
                      <a:lnTo>
                        <a:pt x="189" y="254"/>
                      </a:lnTo>
                      <a:lnTo>
                        <a:pt x="158" y="264"/>
                      </a:lnTo>
                      <a:lnTo>
                        <a:pt x="124" y="276"/>
                      </a:lnTo>
                      <a:lnTo>
                        <a:pt x="103" y="284"/>
                      </a:lnTo>
                      <a:lnTo>
                        <a:pt x="24" y="192"/>
                      </a:lnTo>
                      <a:lnTo>
                        <a:pt x="0" y="113"/>
                      </a:lnTo>
                      <a:lnTo>
                        <a:pt x="303"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99350" name="Freeform 31"/>
                <p:cNvSpPr>
                  <a:spLocks/>
                </p:cNvSpPr>
                <p:nvPr/>
              </p:nvSpPr>
              <p:spPr bwMode="auto">
                <a:xfrm>
                  <a:off x="2678" y="2687"/>
                  <a:ext cx="384" cy="285"/>
                </a:xfrm>
                <a:custGeom>
                  <a:avLst/>
                  <a:gdLst>
                    <a:gd name="T0" fmla="*/ 303 w 384"/>
                    <a:gd name="T1" fmla="*/ 0 h 285"/>
                    <a:gd name="T2" fmla="*/ 329 w 384"/>
                    <a:gd name="T3" fmla="*/ 50 h 285"/>
                    <a:gd name="T4" fmla="*/ 339 w 384"/>
                    <a:gd name="T5" fmla="*/ 73 h 285"/>
                    <a:gd name="T6" fmla="*/ 349 w 384"/>
                    <a:gd name="T7" fmla="*/ 92 h 285"/>
                    <a:gd name="T8" fmla="*/ 357 w 384"/>
                    <a:gd name="T9" fmla="*/ 111 h 285"/>
                    <a:gd name="T10" fmla="*/ 383 w 384"/>
                    <a:gd name="T11" fmla="*/ 120 h 285"/>
                    <a:gd name="T12" fmla="*/ 306 w 384"/>
                    <a:gd name="T13" fmla="*/ 214 h 285"/>
                    <a:gd name="T14" fmla="*/ 280 w 384"/>
                    <a:gd name="T15" fmla="*/ 220 h 285"/>
                    <a:gd name="T16" fmla="*/ 249 w 384"/>
                    <a:gd name="T17" fmla="*/ 228 h 285"/>
                    <a:gd name="T18" fmla="*/ 217 w 384"/>
                    <a:gd name="T19" fmla="*/ 241 h 285"/>
                    <a:gd name="T20" fmla="*/ 189 w 384"/>
                    <a:gd name="T21" fmla="*/ 254 h 285"/>
                    <a:gd name="T22" fmla="*/ 158 w 384"/>
                    <a:gd name="T23" fmla="*/ 264 h 285"/>
                    <a:gd name="T24" fmla="*/ 124 w 384"/>
                    <a:gd name="T25" fmla="*/ 276 h 285"/>
                    <a:gd name="T26" fmla="*/ 103 w 384"/>
                    <a:gd name="T27" fmla="*/ 284 h 285"/>
                    <a:gd name="T28" fmla="*/ 24 w 384"/>
                    <a:gd name="T29" fmla="*/ 192 h 285"/>
                    <a:gd name="T30" fmla="*/ 0 w 384"/>
                    <a:gd name="T31" fmla="*/ 113 h 285"/>
                    <a:gd name="T32" fmla="*/ 303 w 384"/>
                    <a:gd name="T33" fmla="*/ 0 h 2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4"/>
                    <a:gd name="T52" fmla="*/ 0 h 285"/>
                    <a:gd name="T53" fmla="*/ 384 w 384"/>
                    <a:gd name="T54" fmla="*/ 285 h 2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4" h="285">
                      <a:moveTo>
                        <a:pt x="303" y="0"/>
                      </a:moveTo>
                      <a:lnTo>
                        <a:pt x="329" y="50"/>
                      </a:lnTo>
                      <a:lnTo>
                        <a:pt x="339" y="73"/>
                      </a:lnTo>
                      <a:lnTo>
                        <a:pt x="349" y="92"/>
                      </a:lnTo>
                      <a:lnTo>
                        <a:pt x="357" y="111"/>
                      </a:lnTo>
                      <a:lnTo>
                        <a:pt x="383" y="120"/>
                      </a:lnTo>
                      <a:lnTo>
                        <a:pt x="306" y="214"/>
                      </a:lnTo>
                      <a:lnTo>
                        <a:pt x="280" y="220"/>
                      </a:lnTo>
                      <a:lnTo>
                        <a:pt x="249" y="228"/>
                      </a:lnTo>
                      <a:lnTo>
                        <a:pt x="217" y="241"/>
                      </a:lnTo>
                      <a:lnTo>
                        <a:pt x="189" y="254"/>
                      </a:lnTo>
                      <a:lnTo>
                        <a:pt x="158" y="264"/>
                      </a:lnTo>
                      <a:lnTo>
                        <a:pt x="124" y="276"/>
                      </a:lnTo>
                      <a:lnTo>
                        <a:pt x="103" y="284"/>
                      </a:lnTo>
                      <a:lnTo>
                        <a:pt x="24" y="192"/>
                      </a:lnTo>
                      <a:lnTo>
                        <a:pt x="0" y="113"/>
                      </a:lnTo>
                      <a:lnTo>
                        <a:pt x="303"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sp>
            <p:nvSpPr>
              <p:cNvPr id="99348" name="Freeform 32"/>
              <p:cNvSpPr>
                <a:spLocks/>
              </p:cNvSpPr>
              <p:nvPr/>
            </p:nvSpPr>
            <p:spPr bwMode="auto">
              <a:xfrm>
                <a:off x="2754" y="2714"/>
                <a:ext cx="248" cy="245"/>
              </a:xfrm>
              <a:custGeom>
                <a:avLst/>
                <a:gdLst>
                  <a:gd name="T0" fmla="*/ 37 w 248"/>
                  <a:gd name="T1" fmla="*/ 244 h 245"/>
                  <a:gd name="T2" fmla="*/ 40 w 248"/>
                  <a:gd name="T3" fmla="*/ 201 h 245"/>
                  <a:gd name="T4" fmla="*/ 46 w 248"/>
                  <a:gd name="T5" fmla="*/ 168 h 245"/>
                  <a:gd name="T6" fmla="*/ 55 w 248"/>
                  <a:gd name="T7" fmla="*/ 146 h 245"/>
                  <a:gd name="T8" fmla="*/ 64 w 248"/>
                  <a:gd name="T9" fmla="*/ 125 h 245"/>
                  <a:gd name="T10" fmla="*/ 80 w 248"/>
                  <a:gd name="T11" fmla="*/ 106 h 245"/>
                  <a:gd name="T12" fmla="*/ 100 w 248"/>
                  <a:gd name="T13" fmla="*/ 88 h 245"/>
                  <a:gd name="T14" fmla="*/ 123 w 248"/>
                  <a:gd name="T15" fmla="*/ 73 h 245"/>
                  <a:gd name="T16" fmla="*/ 140 w 248"/>
                  <a:gd name="T17" fmla="*/ 60 h 245"/>
                  <a:gd name="T18" fmla="*/ 161 w 248"/>
                  <a:gd name="T19" fmla="*/ 50 h 245"/>
                  <a:gd name="T20" fmla="*/ 191 w 248"/>
                  <a:gd name="T21" fmla="*/ 39 h 245"/>
                  <a:gd name="T22" fmla="*/ 210 w 248"/>
                  <a:gd name="T23" fmla="*/ 30 h 245"/>
                  <a:gd name="T24" fmla="*/ 226 w 248"/>
                  <a:gd name="T25" fmla="*/ 21 h 245"/>
                  <a:gd name="T26" fmla="*/ 247 w 248"/>
                  <a:gd name="T27" fmla="*/ 0 h 245"/>
                  <a:gd name="T28" fmla="*/ 126 w 248"/>
                  <a:gd name="T29" fmla="*/ 32 h 245"/>
                  <a:gd name="T30" fmla="*/ 42 w 248"/>
                  <a:gd name="T31" fmla="*/ 64 h 245"/>
                  <a:gd name="T32" fmla="*/ 4 w 248"/>
                  <a:gd name="T33" fmla="*/ 96 h 245"/>
                  <a:gd name="T34" fmla="*/ 0 w 248"/>
                  <a:gd name="T35" fmla="*/ 133 h 245"/>
                  <a:gd name="T36" fmla="*/ 8 w 248"/>
                  <a:gd name="T37" fmla="*/ 169 h 245"/>
                  <a:gd name="T38" fmla="*/ 37 w 248"/>
                  <a:gd name="T39" fmla="*/ 244 h 2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8"/>
                  <a:gd name="T61" fmla="*/ 0 h 245"/>
                  <a:gd name="T62" fmla="*/ 248 w 248"/>
                  <a:gd name="T63" fmla="*/ 245 h 2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8" h="245">
                    <a:moveTo>
                      <a:pt x="37" y="244"/>
                    </a:moveTo>
                    <a:lnTo>
                      <a:pt x="40" y="201"/>
                    </a:lnTo>
                    <a:lnTo>
                      <a:pt x="46" y="168"/>
                    </a:lnTo>
                    <a:lnTo>
                      <a:pt x="55" y="146"/>
                    </a:lnTo>
                    <a:lnTo>
                      <a:pt x="64" y="125"/>
                    </a:lnTo>
                    <a:lnTo>
                      <a:pt x="80" y="106"/>
                    </a:lnTo>
                    <a:lnTo>
                      <a:pt x="100" y="88"/>
                    </a:lnTo>
                    <a:lnTo>
                      <a:pt x="123" y="73"/>
                    </a:lnTo>
                    <a:lnTo>
                      <a:pt x="140" y="60"/>
                    </a:lnTo>
                    <a:lnTo>
                      <a:pt x="161" y="50"/>
                    </a:lnTo>
                    <a:lnTo>
                      <a:pt x="191" y="39"/>
                    </a:lnTo>
                    <a:lnTo>
                      <a:pt x="210" y="30"/>
                    </a:lnTo>
                    <a:lnTo>
                      <a:pt x="226" y="21"/>
                    </a:lnTo>
                    <a:lnTo>
                      <a:pt x="247" y="0"/>
                    </a:lnTo>
                    <a:lnTo>
                      <a:pt x="126" y="32"/>
                    </a:lnTo>
                    <a:lnTo>
                      <a:pt x="42" y="64"/>
                    </a:lnTo>
                    <a:lnTo>
                      <a:pt x="4" y="96"/>
                    </a:lnTo>
                    <a:lnTo>
                      <a:pt x="0" y="133"/>
                    </a:lnTo>
                    <a:lnTo>
                      <a:pt x="8" y="169"/>
                    </a:lnTo>
                    <a:lnTo>
                      <a:pt x="37" y="244"/>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sp>
          <p:nvSpPr>
            <p:cNvPr id="99346" name="Freeform 33"/>
            <p:cNvSpPr>
              <a:spLocks/>
            </p:cNvSpPr>
            <p:nvPr/>
          </p:nvSpPr>
          <p:spPr bwMode="auto">
            <a:xfrm>
              <a:off x="3018" y="2430"/>
              <a:ext cx="222" cy="232"/>
            </a:xfrm>
            <a:custGeom>
              <a:avLst/>
              <a:gdLst>
                <a:gd name="T0" fmla="*/ 13 w 222"/>
                <a:gd name="T1" fmla="*/ 197 h 232"/>
                <a:gd name="T2" fmla="*/ 2 w 222"/>
                <a:gd name="T3" fmla="*/ 207 h 232"/>
                <a:gd name="T4" fmla="*/ 0 w 222"/>
                <a:gd name="T5" fmla="*/ 218 h 232"/>
                <a:gd name="T6" fmla="*/ 9 w 222"/>
                <a:gd name="T7" fmla="*/ 223 h 232"/>
                <a:gd name="T8" fmla="*/ 30 w 222"/>
                <a:gd name="T9" fmla="*/ 214 h 232"/>
                <a:gd name="T10" fmla="*/ 55 w 222"/>
                <a:gd name="T11" fmla="*/ 205 h 232"/>
                <a:gd name="T12" fmla="*/ 79 w 222"/>
                <a:gd name="T13" fmla="*/ 207 h 232"/>
                <a:gd name="T14" fmla="*/ 102 w 222"/>
                <a:gd name="T15" fmla="*/ 231 h 232"/>
                <a:gd name="T16" fmla="*/ 125 w 222"/>
                <a:gd name="T17" fmla="*/ 220 h 232"/>
                <a:gd name="T18" fmla="*/ 148 w 222"/>
                <a:gd name="T19" fmla="*/ 207 h 232"/>
                <a:gd name="T20" fmla="*/ 167 w 222"/>
                <a:gd name="T21" fmla="*/ 196 h 232"/>
                <a:gd name="T22" fmla="*/ 191 w 222"/>
                <a:gd name="T23" fmla="*/ 175 h 232"/>
                <a:gd name="T24" fmla="*/ 203 w 222"/>
                <a:gd name="T25" fmla="*/ 162 h 232"/>
                <a:gd name="T26" fmla="*/ 215 w 222"/>
                <a:gd name="T27" fmla="*/ 134 h 232"/>
                <a:gd name="T28" fmla="*/ 221 w 222"/>
                <a:gd name="T29" fmla="*/ 96 h 232"/>
                <a:gd name="T30" fmla="*/ 221 w 222"/>
                <a:gd name="T31" fmla="*/ 54 h 232"/>
                <a:gd name="T32" fmla="*/ 211 w 222"/>
                <a:gd name="T33" fmla="*/ 23 h 232"/>
                <a:gd name="T34" fmla="*/ 199 w 222"/>
                <a:gd name="T35" fmla="*/ 3 h 232"/>
                <a:gd name="T36" fmla="*/ 188 w 222"/>
                <a:gd name="T37" fmla="*/ 7 h 232"/>
                <a:gd name="T38" fmla="*/ 188 w 222"/>
                <a:gd name="T39" fmla="*/ 28 h 232"/>
                <a:gd name="T40" fmla="*/ 190 w 222"/>
                <a:gd name="T41" fmla="*/ 45 h 232"/>
                <a:gd name="T42" fmla="*/ 190 w 222"/>
                <a:gd name="T43" fmla="*/ 69 h 232"/>
                <a:gd name="T44" fmla="*/ 184 w 222"/>
                <a:gd name="T45" fmla="*/ 87 h 232"/>
                <a:gd name="T46" fmla="*/ 175 w 222"/>
                <a:gd name="T47" fmla="*/ 90 h 232"/>
                <a:gd name="T48" fmla="*/ 164 w 222"/>
                <a:gd name="T49" fmla="*/ 59 h 232"/>
                <a:gd name="T50" fmla="*/ 146 w 222"/>
                <a:gd name="T51" fmla="*/ 36 h 232"/>
                <a:gd name="T52" fmla="*/ 121 w 222"/>
                <a:gd name="T53" fmla="*/ 16 h 232"/>
                <a:gd name="T54" fmla="*/ 97 w 222"/>
                <a:gd name="T55" fmla="*/ 5 h 232"/>
                <a:gd name="T56" fmla="*/ 78 w 222"/>
                <a:gd name="T57" fmla="*/ 0 h 232"/>
                <a:gd name="T58" fmla="*/ 68 w 222"/>
                <a:gd name="T59" fmla="*/ 0 h 232"/>
                <a:gd name="T60" fmla="*/ 67 w 222"/>
                <a:gd name="T61" fmla="*/ 7 h 232"/>
                <a:gd name="T62" fmla="*/ 75 w 222"/>
                <a:gd name="T63" fmla="*/ 19 h 232"/>
                <a:gd name="T64" fmla="*/ 90 w 222"/>
                <a:gd name="T65" fmla="*/ 28 h 232"/>
                <a:gd name="T66" fmla="*/ 107 w 222"/>
                <a:gd name="T67" fmla="*/ 41 h 232"/>
                <a:gd name="T68" fmla="*/ 118 w 222"/>
                <a:gd name="T69" fmla="*/ 58 h 232"/>
                <a:gd name="T70" fmla="*/ 125 w 222"/>
                <a:gd name="T71" fmla="*/ 81 h 232"/>
                <a:gd name="T72" fmla="*/ 128 w 222"/>
                <a:gd name="T73" fmla="*/ 113 h 232"/>
                <a:gd name="T74" fmla="*/ 122 w 222"/>
                <a:gd name="T75" fmla="*/ 132 h 232"/>
                <a:gd name="T76" fmla="*/ 113 w 222"/>
                <a:gd name="T77" fmla="*/ 148 h 232"/>
                <a:gd name="T78" fmla="*/ 94 w 222"/>
                <a:gd name="T79" fmla="*/ 158 h 232"/>
                <a:gd name="T80" fmla="*/ 75 w 222"/>
                <a:gd name="T81" fmla="*/ 165 h 232"/>
                <a:gd name="T82" fmla="*/ 43 w 222"/>
                <a:gd name="T83" fmla="*/ 176 h 232"/>
                <a:gd name="T84" fmla="*/ 13 w 222"/>
                <a:gd name="T85" fmla="*/ 197 h 2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2"/>
                <a:gd name="T130" fmla="*/ 0 h 232"/>
                <a:gd name="T131" fmla="*/ 222 w 222"/>
                <a:gd name="T132" fmla="*/ 232 h 2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2" h="232">
                  <a:moveTo>
                    <a:pt x="13" y="197"/>
                  </a:moveTo>
                  <a:lnTo>
                    <a:pt x="2" y="207"/>
                  </a:lnTo>
                  <a:lnTo>
                    <a:pt x="0" y="218"/>
                  </a:lnTo>
                  <a:lnTo>
                    <a:pt x="9" y="223"/>
                  </a:lnTo>
                  <a:lnTo>
                    <a:pt x="30" y="214"/>
                  </a:lnTo>
                  <a:lnTo>
                    <a:pt x="55" y="205"/>
                  </a:lnTo>
                  <a:lnTo>
                    <a:pt x="79" y="207"/>
                  </a:lnTo>
                  <a:lnTo>
                    <a:pt x="102" y="231"/>
                  </a:lnTo>
                  <a:lnTo>
                    <a:pt x="125" y="220"/>
                  </a:lnTo>
                  <a:lnTo>
                    <a:pt x="148" y="207"/>
                  </a:lnTo>
                  <a:lnTo>
                    <a:pt x="167" y="196"/>
                  </a:lnTo>
                  <a:lnTo>
                    <a:pt x="191" y="175"/>
                  </a:lnTo>
                  <a:lnTo>
                    <a:pt x="203" y="162"/>
                  </a:lnTo>
                  <a:lnTo>
                    <a:pt x="215" y="134"/>
                  </a:lnTo>
                  <a:lnTo>
                    <a:pt x="221" y="96"/>
                  </a:lnTo>
                  <a:lnTo>
                    <a:pt x="221" y="54"/>
                  </a:lnTo>
                  <a:lnTo>
                    <a:pt x="211" y="23"/>
                  </a:lnTo>
                  <a:lnTo>
                    <a:pt x="199" y="3"/>
                  </a:lnTo>
                  <a:lnTo>
                    <a:pt x="188" y="7"/>
                  </a:lnTo>
                  <a:lnTo>
                    <a:pt x="188" y="28"/>
                  </a:lnTo>
                  <a:lnTo>
                    <a:pt x="190" y="45"/>
                  </a:lnTo>
                  <a:lnTo>
                    <a:pt x="190" y="69"/>
                  </a:lnTo>
                  <a:lnTo>
                    <a:pt x="184" y="87"/>
                  </a:lnTo>
                  <a:lnTo>
                    <a:pt x="175" y="90"/>
                  </a:lnTo>
                  <a:lnTo>
                    <a:pt x="164" y="59"/>
                  </a:lnTo>
                  <a:lnTo>
                    <a:pt x="146" y="36"/>
                  </a:lnTo>
                  <a:lnTo>
                    <a:pt x="121" y="16"/>
                  </a:lnTo>
                  <a:lnTo>
                    <a:pt x="97" y="5"/>
                  </a:lnTo>
                  <a:lnTo>
                    <a:pt x="78" y="0"/>
                  </a:lnTo>
                  <a:lnTo>
                    <a:pt x="68" y="0"/>
                  </a:lnTo>
                  <a:lnTo>
                    <a:pt x="67" y="7"/>
                  </a:lnTo>
                  <a:lnTo>
                    <a:pt x="75" y="19"/>
                  </a:lnTo>
                  <a:lnTo>
                    <a:pt x="90" y="28"/>
                  </a:lnTo>
                  <a:lnTo>
                    <a:pt x="107" y="41"/>
                  </a:lnTo>
                  <a:lnTo>
                    <a:pt x="118" y="58"/>
                  </a:lnTo>
                  <a:lnTo>
                    <a:pt x="125" y="81"/>
                  </a:lnTo>
                  <a:lnTo>
                    <a:pt x="128" y="113"/>
                  </a:lnTo>
                  <a:lnTo>
                    <a:pt x="122" y="132"/>
                  </a:lnTo>
                  <a:lnTo>
                    <a:pt x="113" y="148"/>
                  </a:lnTo>
                  <a:lnTo>
                    <a:pt x="94" y="158"/>
                  </a:lnTo>
                  <a:lnTo>
                    <a:pt x="75" y="165"/>
                  </a:lnTo>
                  <a:lnTo>
                    <a:pt x="43" y="176"/>
                  </a:lnTo>
                  <a:lnTo>
                    <a:pt x="13" y="197"/>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sp>
        <p:nvSpPr>
          <p:cNvPr id="99335" name="Freeform 34"/>
          <p:cNvSpPr>
            <a:spLocks/>
          </p:cNvSpPr>
          <p:nvPr/>
        </p:nvSpPr>
        <p:spPr bwMode="auto">
          <a:xfrm>
            <a:off x="4013200" y="2743200"/>
            <a:ext cx="1119188" cy="992188"/>
          </a:xfrm>
          <a:custGeom>
            <a:avLst/>
            <a:gdLst>
              <a:gd name="T0" fmla="*/ 949325 w 705"/>
              <a:gd name="T1" fmla="*/ 563563 h 625"/>
              <a:gd name="T2" fmla="*/ 823913 w 705"/>
              <a:gd name="T3" fmla="*/ 493713 h 625"/>
              <a:gd name="T4" fmla="*/ 738188 w 705"/>
              <a:gd name="T5" fmla="*/ 412750 h 625"/>
              <a:gd name="T6" fmla="*/ 725488 w 705"/>
              <a:gd name="T7" fmla="*/ 339725 h 625"/>
              <a:gd name="T8" fmla="*/ 739775 w 705"/>
              <a:gd name="T9" fmla="*/ 279400 h 625"/>
              <a:gd name="T10" fmla="*/ 785813 w 705"/>
              <a:gd name="T11" fmla="*/ 203200 h 625"/>
              <a:gd name="T12" fmla="*/ 869950 w 705"/>
              <a:gd name="T13" fmla="*/ 125413 h 625"/>
              <a:gd name="T14" fmla="*/ 985838 w 705"/>
              <a:gd name="T15" fmla="*/ 61913 h 625"/>
              <a:gd name="T16" fmla="*/ 1046163 w 705"/>
              <a:gd name="T17" fmla="*/ 6350 h 625"/>
              <a:gd name="T18" fmla="*/ 903288 w 705"/>
              <a:gd name="T19" fmla="*/ 26988 h 625"/>
              <a:gd name="T20" fmla="*/ 815975 w 705"/>
              <a:gd name="T21" fmla="*/ 19050 h 625"/>
              <a:gd name="T22" fmla="*/ 723900 w 705"/>
              <a:gd name="T23" fmla="*/ 23813 h 625"/>
              <a:gd name="T24" fmla="*/ 630238 w 705"/>
              <a:gd name="T25" fmla="*/ 26988 h 625"/>
              <a:gd name="T26" fmla="*/ 517525 w 705"/>
              <a:gd name="T27" fmla="*/ 30163 h 625"/>
              <a:gd name="T28" fmla="*/ 436563 w 705"/>
              <a:gd name="T29" fmla="*/ 28575 h 625"/>
              <a:gd name="T30" fmla="*/ 298450 w 705"/>
              <a:gd name="T31" fmla="*/ 3175 h 625"/>
              <a:gd name="T32" fmla="*/ 217488 w 705"/>
              <a:gd name="T33" fmla="*/ 17463 h 625"/>
              <a:gd name="T34" fmla="*/ 338138 w 705"/>
              <a:gd name="T35" fmla="*/ 77788 h 625"/>
              <a:gd name="T36" fmla="*/ 419100 w 705"/>
              <a:gd name="T37" fmla="*/ 141288 h 625"/>
              <a:gd name="T38" fmla="*/ 481013 w 705"/>
              <a:gd name="T39" fmla="*/ 209550 h 625"/>
              <a:gd name="T40" fmla="*/ 500063 w 705"/>
              <a:gd name="T41" fmla="*/ 295275 h 625"/>
              <a:gd name="T42" fmla="*/ 485775 w 705"/>
              <a:gd name="T43" fmla="*/ 360363 h 625"/>
              <a:gd name="T44" fmla="*/ 434975 w 705"/>
              <a:gd name="T45" fmla="*/ 415925 h 625"/>
              <a:gd name="T46" fmla="*/ 392113 w 705"/>
              <a:gd name="T47" fmla="*/ 458788 h 625"/>
              <a:gd name="T48" fmla="*/ 314325 w 705"/>
              <a:gd name="T49" fmla="*/ 504825 h 625"/>
              <a:gd name="T50" fmla="*/ 204788 w 705"/>
              <a:gd name="T51" fmla="*/ 555625 h 625"/>
              <a:gd name="T52" fmla="*/ 95250 w 705"/>
              <a:gd name="T53" fmla="*/ 609600 h 625"/>
              <a:gd name="T54" fmla="*/ 31750 w 705"/>
              <a:gd name="T55" fmla="*/ 661988 h 625"/>
              <a:gd name="T56" fmla="*/ 0 w 705"/>
              <a:gd name="T57" fmla="*/ 727075 h 625"/>
              <a:gd name="T58" fmla="*/ 4763 w 705"/>
              <a:gd name="T59" fmla="*/ 795338 h 625"/>
              <a:gd name="T60" fmla="*/ 50800 w 705"/>
              <a:gd name="T61" fmla="*/ 862013 h 625"/>
              <a:gd name="T62" fmla="*/ 149225 w 705"/>
              <a:gd name="T63" fmla="*/ 915988 h 625"/>
              <a:gd name="T64" fmla="*/ 292100 w 705"/>
              <a:gd name="T65" fmla="*/ 960438 h 625"/>
              <a:gd name="T66" fmla="*/ 436563 w 705"/>
              <a:gd name="T67" fmla="*/ 982663 h 625"/>
              <a:gd name="T68" fmla="*/ 612775 w 705"/>
              <a:gd name="T69" fmla="*/ 990600 h 625"/>
              <a:gd name="T70" fmla="*/ 771525 w 705"/>
              <a:gd name="T71" fmla="*/ 979488 h 625"/>
              <a:gd name="T72" fmla="*/ 920750 w 705"/>
              <a:gd name="T73" fmla="*/ 946150 h 625"/>
              <a:gd name="T74" fmla="*/ 1031875 w 705"/>
              <a:gd name="T75" fmla="*/ 893763 h 625"/>
              <a:gd name="T76" fmla="*/ 1095375 w 705"/>
              <a:gd name="T77" fmla="*/ 830263 h 625"/>
              <a:gd name="T78" fmla="*/ 1117600 w 705"/>
              <a:gd name="T79" fmla="*/ 762000 h 625"/>
              <a:gd name="T80" fmla="*/ 1111250 w 705"/>
              <a:gd name="T81" fmla="*/ 692150 h 625"/>
              <a:gd name="T82" fmla="*/ 1052513 w 705"/>
              <a:gd name="T83" fmla="*/ 625475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5"/>
              <a:gd name="T127" fmla="*/ 0 h 625"/>
              <a:gd name="T128" fmla="*/ 705 w 705"/>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5" h="625">
                <a:moveTo>
                  <a:pt x="632" y="373"/>
                </a:moveTo>
                <a:lnTo>
                  <a:pt x="598" y="355"/>
                </a:lnTo>
                <a:lnTo>
                  <a:pt x="557" y="333"/>
                </a:lnTo>
                <a:lnTo>
                  <a:pt x="519" y="311"/>
                </a:lnTo>
                <a:lnTo>
                  <a:pt x="487" y="287"/>
                </a:lnTo>
                <a:lnTo>
                  <a:pt x="465" y="260"/>
                </a:lnTo>
                <a:lnTo>
                  <a:pt x="456" y="233"/>
                </a:lnTo>
                <a:lnTo>
                  <a:pt x="457" y="214"/>
                </a:lnTo>
                <a:lnTo>
                  <a:pt x="460" y="195"/>
                </a:lnTo>
                <a:lnTo>
                  <a:pt x="466" y="176"/>
                </a:lnTo>
                <a:lnTo>
                  <a:pt x="479" y="154"/>
                </a:lnTo>
                <a:lnTo>
                  <a:pt x="495" y="128"/>
                </a:lnTo>
                <a:lnTo>
                  <a:pt x="518" y="103"/>
                </a:lnTo>
                <a:lnTo>
                  <a:pt x="548" y="79"/>
                </a:lnTo>
                <a:lnTo>
                  <a:pt x="584" y="59"/>
                </a:lnTo>
                <a:lnTo>
                  <a:pt x="621" y="39"/>
                </a:lnTo>
                <a:lnTo>
                  <a:pt x="646" y="23"/>
                </a:lnTo>
                <a:lnTo>
                  <a:pt x="659" y="4"/>
                </a:lnTo>
                <a:lnTo>
                  <a:pt x="595" y="7"/>
                </a:lnTo>
                <a:lnTo>
                  <a:pt x="569" y="17"/>
                </a:lnTo>
                <a:lnTo>
                  <a:pt x="538" y="32"/>
                </a:lnTo>
                <a:lnTo>
                  <a:pt x="514" y="12"/>
                </a:lnTo>
                <a:lnTo>
                  <a:pt x="485" y="0"/>
                </a:lnTo>
                <a:lnTo>
                  <a:pt x="456" y="15"/>
                </a:lnTo>
                <a:lnTo>
                  <a:pt x="424" y="31"/>
                </a:lnTo>
                <a:lnTo>
                  <a:pt x="397" y="17"/>
                </a:lnTo>
                <a:lnTo>
                  <a:pt x="355" y="3"/>
                </a:lnTo>
                <a:lnTo>
                  <a:pt x="326" y="19"/>
                </a:lnTo>
                <a:lnTo>
                  <a:pt x="299" y="34"/>
                </a:lnTo>
                <a:lnTo>
                  <a:pt x="275" y="18"/>
                </a:lnTo>
                <a:lnTo>
                  <a:pt x="241" y="8"/>
                </a:lnTo>
                <a:lnTo>
                  <a:pt x="188" y="2"/>
                </a:lnTo>
                <a:lnTo>
                  <a:pt x="138" y="0"/>
                </a:lnTo>
                <a:lnTo>
                  <a:pt x="137" y="11"/>
                </a:lnTo>
                <a:lnTo>
                  <a:pt x="179" y="30"/>
                </a:lnTo>
                <a:lnTo>
                  <a:pt x="213" y="49"/>
                </a:lnTo>
                <a:lnTo>
                  <a:pt x="239" y="67"/>
                </a:lnTo>
                <a:lnTo>
                  <a:pt x="264" y="89"/>
                </a:lnTo>
                <a:lnTo>
                  <a:pt x="286" y="111"/>
                </a:lnTo>
                <a:lnTo>
                  <a:pt x="303" y="132"/>
                </a:lnTo>
                <a:lnTo>
                  <a:pt x="312" y="158"/>
                </a:lnTo>
                <a:lnTo>
                  <a:pt x="315" y="186"/>
                </a:lnTo>
                <a:lnTo>
                  <a:pt x="314" y="204"/>
                </a:lnTo>
                <a:lnTo>
                  <a:pt x="306" y="227"/>
                </a:lnTo>
                <a:lnTo>
                  <a:pt x="291" y="245"/>
                </a:lnTo>
                <a:lnTo>
                  <a:pt x="274" y="262"/>
                </a:lnTo>
                <a:lnTo>
                  <a:pt x="261" y="274"/>
                </a:lnTo>
                <a:lnTo>
                  <a:pt x="247" y="289"/>
                </a:lnTo>
                <a:lnTo>
                  <a:pt x="225" y="304"/>
                </a:lnTo>
                <a:lnTo>
                  <a:pt x="198" y="318"/>
                </a:lnTo>
                <a:lnTo>
                  <a:pt x="166" y="333"/>
                </a:lnTo>
                <a:lnTo>
                  <a:pt x="129" y="350"/>
                </a:lnTo>
                <a:lnTo>
                  <a:pt x="92" y="367"/>
                </a:lnTo>
                <a:lnTo>
                  <a:pt x="60" y="384"/>
                </a:lnTo>
                <a:lnTo>
                  <a:pt x="36" y="398"/>
                </a:lnTo>
                <a:lnTo>
                  <a:pt x="20" y="417"/>
                </a:lnTo>
                <a:lnTo>
                  <a:pt x="6" y="436"/>
                </a:lnTo>
                <a:lnTo>
                  <a:pt x="0" y="458"/>
                </a:lnTo>
                <a:lnTo>
                  <a:pt x="0" y="480"/>
                </a:lnTo>
                <a:lnTo>
                  <a:pt x="3" y="501"/>
                </a:lnTo>
                <a:lnTo>
                  <a:pt x="13" y="521"/>
                </a:lnTo>
                <a:lnTo>
                  <a:pt x="32" y="543"/>
                </a:lnTo>
                <a:lnTo>
                  <a:pt x="64" y="563"/>
                </a:lnTo>
                <a:lnTo>
                  <a:pt x="94" y="577"/>
                </a:lnTo>
                <a:lnTo>
                  <a:pt x="133" y="593"/>
                </a:lnTo>
                <a:lnTo>
                  <a:pt x="184" y="605"/>
                </a:lnTo>
                <a:lnTo>
                  <a:pt x="221" y="613"/>
                </a:lnTo>
                <a:lnTo>
                  <a:pt x="275" y="619"/>
                </a:lnTo>
                <a:lnTo>
                  <a:pt x="335" y="624"/>
                </a:lnTo>
                <a:lnTo>
                  <a:pt x="386" y="624"/>
                </a:lnTo>
                <a:lnTo>
                  <a:pt x="442" y="621"/>
                </a:lnTo>
                <a:lnTo>
                  <a:pt x="486" y="617"/>
                </a:lnTo>
                <a:lnTo>
                  <a:pt x="533" y="609"/>
                </a:lnTo>
                <a:lnTo>
                  <a:pt x="580" y="596"/>
                </a:lnTo>
                <a:lnTo>
                  <a:pt x="616" y="582"/>
                </a:lnTo>
                <a:lnTo>
                  <a:pt x="650" y="563"/>
                </a:lnTo>
                <a:lnTo>
                  <a:pt x="673" y="544"/>
                </a:lnTo>
                <a:lnTo>
                  <a:pt x="690" y="523"/>
                </a:lnTo>
                <a:lnTo>
                  <a:pt x="697" y="503"/>
                </a:lnTo>
                <a:lnTo>
                  <a:pt x="704" y="480"/>
                </a:lnTo>
                <a:lnTo>
                  <a:pt x="704" y="459"/>
                </a:lnTo>
                <a:lnTo>
                  <a:pt x="700" y="436"/>
                </a:lnTo>
                <a:lnTo>
                  <a:pt x="683" y="414"/>
                </a:lnTo>
                <a:lnTo>
                  <a:pt x="663" y="394"/>
                </a:lnTo>
                <a:lnTo>
                  <a:pt x="632" y="373"/>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99336" name="Rectangle 35"/>
          <p:cNvSpPr>
            <a:spLocks noChangeArrowheads="1"/>
          </p:cNvSpPr>
          <p:nvPr/>
        </p:nvSpPr>
        <p:spPr bwMode="auto">
          <a:xfrm>
            <a:off x="3813175" y="1828800"/>
            <a:ext cx="1825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a:latin typeface="Arial" charset="0"/>
              </a:rPr>
              <a:t>Dat</a:t>
            </a:r>
            <a:r>
              <a:rPr lang="es-ES_tradnl" altLang="es-MX">
                <a:latin typeface="Arial" charset="0"/>
              </a:rPr>
              <a:t>os puros</a:t>
            </a:r>
            <a:endParaRPr lang="es-ES" altLang="es-MX">
              <a:latin typeface="Arial" charset="0"/>
            </a:endParaRPr>
          </a:p>
        </p:txBody>
      </p:sp>
      <p:sp>
        <p:nvSpPr>
          <p:cNvPr id="99337" name="Rectangle 36"/>
          <p:cNvSpPr>
            <a:spLocks noChangeArrowheads="1"/>
          </p:cNvSpPr>
          <p:nvPr/>
        </p:nvSpPr>
        <p:spPr bwMode="auto">
          <a:xfrm>
            <a:off x="76200" y="4406900"/>
            <a:ext cx="34337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 altLang="es-MX" sz="2000">
                <a:latin typeface="Arial" charset="0"/>
              </a:rPr>
              <a:t>Driver </a:t>
            </a:r>
            <a:r>
              <a:rPr lang="es-ES_tradnl" altLang="es-MX" sz="2000">
                <a:latin typeface="Arial" charset="0"/>
              </a:rPr>
              <a:t>del dispositivo de comunicaciones</a:t>
            </a:r>
            <a:endParaRPr lang="es-ES" altLang="es-MX" sz="2000">
              <a:latin typeface="Arial" charset="0"/>
            </a:endParaRPr>
          </a:p>
        </p:txBody>
      </p:sp>
      <p:sp>
        <p:nvSpPr>
          <p:cNvPr id="99338" name="Rectangle 37"/>
          <p:cNvSpPr>
            <a:spLocks noChangeArrowheads="1"/>
          </p:cNvSpPr>
          <p:nvPr/>
        </p:nvSpPr>
        <p:spPr bwMode="auto">
          <a:xfrm>
            <a:off x="228600" y="1371600"/>
            <a:ext cx="2362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hlink"/>
              </a:buClr>
              <a:buSzPct val="110000"/>
              <a:buFont typeface="Wingdings" pitchFamily="2" charset="2"/>
              <a:buNone/>
            </a:pPr>
            <a:r>
              <a:rPr lang="es-ES" altLang="es-MX" b="1">
                <a:latin typeface="Arial" charset="0"/>
              </a:rPr>
              <a:t>Prov</a:t>
            </a:r>
            <a:r>
              <a:rPr lang="es-ES_tradnl" altLang="es-MX" b="1">
                <a:latin typeface="Arial" charset="0"/>
              </a:rPr>
              <a:t>ee el control de la capa física</a:t>
            </a:r>
            <a:endParaRPr lang="es-ES" altLang="es-MX" b="1">
              <a:latin typeface="Arial" charset="0"/>
            </a:endParaRPr>
          </a:p>
        </p:txBody>
      </p:sp>
      <p:sp>
        <p:nvSpPr>
          <p:cNvPr id="99339" name="Rectangle 38"/>
          <p:cNvSpPr>
            <a:spLocks noChangeArrowheads="1"/>
          </p:cNvSpPr>
          <p:nvPr/>
        </p:nvSpPr>
        <p:spPr bwMode="auto">
          <a:xfrm>
            <a:off x="5868988" y="1539875"/>
            <a:ext cx="2925762"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b="1">
                <a:latin typeface="Arial" charset="0"/>
              </a:rPr>
              <a:t>Detecta y/o corrige</a:t>
            </a:r>
          </a:p>
          <a:p>
            <a:pPr algn="ctr"/>
            <a:r>
              <a:rPr lang="es-ES_tradnl" altLang="es-MX" b="1">
                <a:latin typeface="Arial" charset="0"/>
              </a:rPr>
              <a:t>Errores de </a:t>
            </a:r>
            <a:endParaRPr lang="es-ES" altLang="es-MX" b="1">
              <a:latin typeface="Arial" charset="0"/>
            </a:endParaRPr>
          </a:p>
          <a:p>
            <a:pPr algn="ctr"/>
            <a:r>
              <a:rPr lang="es-ES" altLang="es-MX" b="1">
                <a:latin typeface="Arial" charset="0"/>
              </a:rPr>
              <a:t>transmisi</a:t>
            </a:r>
            <a:r>
              <a:rPr lang="es-ES_tradnl" altLang="es-MX" b="1">
                <a:latin typeface="Arial" charset="0"/>
              </a:rPr>
              <a:t>ó</a:t>
            </a:r>
            <a:r>
              <a:rPr lang="es-ES" altLang="es-MX" b="1">
                <a:latin typeface="Arial" charset="0"/>
              </a:rPr>
              <a:t>n</a:t>
            </a:r>
          </a:p>
        </p:txBody>
      </p:sp>
      <p:sp>
        <p:nvSpPr>
          <p:cNvPr id="65575" name="Rectangle 39"/>
          <p:cNvSpPr>
            <a:spLocks noChangeArrowheads="1"/>
          </p:cNvSpPr>
          <p:nvPr/>
        </p:nvSpPr>
        <p:spPr bwMode="auto">
          <a:xfrm>
            <a:off x="7010400" y="6067425"/>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N=2</a:t>
            </a:r>
          </a:p>
        </p:txBody>
      </p:sp>
      <p:sp>
        <p:nvSpPr>
          <p:cNvPr id="99341" name="Line 40"/>
          <p:cNvSpPr>
            <a:spLocks noChangeShapeType="1"/>
          </p:cNvSpPr>
          <p:nvPr/>
        </p:nvSpPr>
        <p:spPr bwMode="auto">
          <a:xfrm>
            <a:off x="4572000" y="2209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99342" name="Line 41"/>
          <p:cNvSpPr>
            <a:spLocks noChangeShapeType="1"/>
          </p:cNvSpPr>
          <p:nvPr/>
        </p:nvSpPr>
        <p:spPr bwMode="auto">
          <a:xfrm flipV="1">
            <a:off x="3124200" y="4038600"/>
            <a:ext cx="609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45BA8D3-93AD-40AA-91AA-8F315370F717}" type="slidenum">
              <a:rPr lang="es-ES" altLang="es-MX" sz="1400" smtClean="0">
                <a:solidFill>
                  <a:schemeClr val="bg2"/>
                </a:solidFill>
                <a:latin typeface="Arial" charset="0"/>
              </a:rPr>
              <a:pPr/>
              <a:t>93</a:t>
            </a:fld>
            <a:endParaRPr lang="es-ES" altLang="es-MX" sz="1400" smtClean="0">
              <a:solidFill>
                <a:schemeClr val="bg2"/>
              </a:solidFill>
              <a:latin typeface="Arial" charset="0"/>
            </a:endParaRPr>
          </a:p>
        </p:txBody>
      </p:sp>
      <p:sp>
        <p:nvSpPr>
          <p:cNvPr id="100355" name="Rectangle 2"/>
          <p:cNvSpPr>
            <a:spLocks noChangeArrowheads="1"/>
          </p:cNvSpPr>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a:solidFill>
                  <a:schemeClr val="tx2"/>
                </a:solidFill>
              </a:rPr>
              <a:t>Modelo OSI</a:t>
            </a:r>
          </a:p>
        </p:txBody>
      </p:sp>
      <p:sp>
        <p:nvSpPr>
          <p:cNvPr id="100356" name="Rectangle 3" descr="Rectangle: Click to edit Master text styles&#10;Second level&#10;Third level&#10;Fourth level&#10;Fifth level"/>
          <p:cNvSpPr>
            <a:spLocks noChangeArrowheads="1"/>
          </p:cNvSpPr>
          <p:nvPr/>
        </p:nvSpPr>
        <p:spPr bwMode="auto">
          <a:xfrm>
            <a:off x="838200" y="15240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a:lnSpc>
                <a:spcPct val="90000"/>
              </a:lnSpc>
              <a:spcBef>
                <a:spcPct val="20000"/>
              </a:spcBef>
              <a:buClr>
                <a:schemeClr val="tx1"/>
              </a:buClr>
              <a:buSzPct val="60000"/>
              <a:buFont typeface="Wingdings" pitchFamily="2" charset="2"/>
              <a:buChar char="n"/>
            </a:pPr>
            <a:r>
              <a:rPr lang="es-ES" altLang="es-MX" sz="2800"/>
              <a:t>Capa de red (funciones)</a:t>
            </a:r>
          </a:p>
          <a:p>
            <a:pPr lvl="2">
              <a:lnSpc>
                <a:spcPct val="90000"/>
              </a:lnSpc>
              <a:spcBef>
                <a:spcPct val="20000"/>
              </a:spcBef>
              <a:buClr>
                <a:schemeClr val="hlink"/>
              </a:buClr>
              <a:buSzPct val="95000"/>
              <a:buFont typeface="Wingdings" pitchFamily="2" charset="2"/>
              <a:buChar char="w"/>
            </a:pPr>
            <a:r>
              <a:rPr lang="es-ES" altLang="es-MX"/>
              <a:t>Esta capa establece una trayectoria física y lógica entre dos nodos que se comunican:</a:t>
            </a:r>
          </a:p>
          <a:p>
            <a:pPr lvl="3">
              <a:lnSpc>
                <a:spcPct val="90000"/>
              </a:lnSpc>
              <a:spcBef>
                <a:spcPct val="20000"/>
              </a:spcBef>
              <a:buClr>
                <a:schemeClr val="hlink"/>
              </a:buClr>
              <a:buSzPct val="95000"/>
              <a:buFont typeface="Wingdings" pitchFamily="2" charset="2"/>
              <a:buChar char="w"/>
            </a:pPr>
            <a:r>
              <a:rPr lang="es-ES" altLang="es-MX" sz="2000"/>
              <a:t>Establece rutas de un nodo fuente a un nodo destino.</a:t>
            </a:r>
            <a:endParaRPr lang="es-ES" altLang="es-MX" sz="2000" b="1"/>
          </a:p>
          <a:p>
            <a:pPr lvl="3">
              <a:lnSpc>
                <a:spcPct val="90000"/>
              </a:lnSpc>
              <a:spcBef>
                <a:spcPct val="20000"/>
              </a:spcBef>
              <a:buClr>
                <a:schemeClr val="hlink"/>
              </a:buClr>
              <a:buSzPct val="95000"/>
              <a:buFont typeface="Wingdings" pitchFamily="2" charset="2"/>
              <a:buChar char="w"/>
            </a:pPr>
            <a:r>
              <a:rPr lang="es-ES" altLang="es-MX" sz="2000"/>
              <a:t>Dirige los nodos intermedios en la ruta que siguen los paquetes.</a:t>
            </a:r>
            <a:endParaRPr lang="es-ES" altLang="es-MX" sz="2000" b="1"/>
          </a:p>
          <a:p>
            <a:pPr lvl="3">
              <a:lnSpc>
                <a:spcPct val="90000"/>
              </a:lnSpc>
              <a:spcBef>
                <a:spcPct val="20000"/>
              </a:spcBef>
              <a:buClr>
                <a:schemeClr val="hlink"/>
              </a:buClr>
              <a:buSzPct val="95000"/>
              <a:buFont typeface="Wingdings" pitchFamily="2" charset="2"/>
              <a:buChar char="w"/>
            </a:pPr>
            <a:r>
              <a:rPr lang="es-ES" altLang="es-MX" sz="2000"/>
              <a:t>Ensambla los paquetes que recibe de la capa de transporte en paquetes.</a:t>
            </a:r>
            <a:endParaRPr lang="es-ES" altLang="es-MX" sz="2000" b="1"/>
          </a:p>
          <a:p>
            <a:pPr lvl="3">
              <a:lnSpc>
                <a:spcPct val="90000"/>
              </a:lnSpc>
              <a:spcBef>
                <a:spcPct val="20000"/>
              </a:spcBef>
              <a:buClr>
                <a:schemeClr val="hlink"/>
              </a:buClr>
              <a:buSzPct val="95000"/>
              <a:buFont typeface="Wingdings" pitchFamily="2" charset="2"/>
              <a:buChar char="w"/>
            </a:pPr>
            <a:r>
              <a:rPr lang="es-ES" altLang="es-MX" sz="2000"/>
              <a:t>Reconoce prioridad en los mensajes y los envía con la prioridad establecida.</a:t>
            </a:r>
          </a:p>
          <a:p>
            <a:pPr lvl="3">
              <a:lnSpc>
                <a:spcPct val="90000"/>
              </a:lnSpc>
              <a:spcBef>
                <a:spcPct val="20000"/>
              </a:spcBef>
              <a:buClr>
                <a:schemeClr val="hlink"/>
              </a:buClr>
              <a:buSzPct val="95000"/>
              <a:buFont typeface="Wingdings" pitchFamily="2" charset="2"/>
              <a:buChar char="w"/>
            </a:pPr>
            <a:r>
              <a:rPr lang="es-ES" altLang="es-MX" sz="2000"/>
              <a:t>Ofrece servicios de interconectividad para enlazar redes por medio de ruteadores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F264465-B654-42DF-9C63-FDA804A43DFD}" type="slidenum">
              <a:rPr lang="es-ES" altLang="es-MX" sz="1400" smtClean="0">
                <a:solidFill>
                  <a:schemeClr val="bg2"/>
                </a:solidFill>
                <a:latin typeface="Arial" charset="0"/>
              </a:rPr>
              <a:pPr/>
              <a:t>94</a:t>
            </a:fld>
            <a:endParaRPr lang="es-ES" altLang="es-MX" sz="1400" smtClean="0">
              <a:solidFill>
                <a:schemeClr val="bg2"/>
              </a:solidFill>
              <a:latin typeface="Arial" charset="0"/>
            </a:endParaRPr>
          </a:p>
        </p:txBody>
      </p:sp>
      <p:sp>
        <p:nvSpPr>
          <p:cNvPr id="101379" name="Rectangle 2"/>
          <p:cNvSpPr>
            <a:spLocks noChangeArrowheads="1"/>
          </p:cNvSpPr>
          <p:nvPr/>
        </p:nvSpPr>
        <p:spPr bwMode="auto">
          <a:xfrm>
            <a:off x="914400" y="6172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1380" name="Rectangle 3"/>
          <p:cNvSpPr>
            <a:spLocks noChangeArrowheads="1"/>
          </p:cNvSpPr>
          <p:nvPr/>
        </p:nvSpPr>
        <p:spPr bwMode="auto">
          <a:xfrm>
            <a:off x="3352800" y="61722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1381" name="Rectangle 4"/>
          <p:cNvSpPr>
            <a:spLocks noChangeArrowheads="1"/>
          </p:cNvSpPr>
          <p:nvPr/>
        </p:nvSpPr>
        <p:spPr bwMode="auto">
          <a:xfrm>
            <a:off x="9144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4400">
                <a:solidFill>
                  <a:schemeClr val="tx2"/>
                </a:solidFill>
              </a:rPr>
              <a:t>Capa de Red</a:t>
            </a:r>
            <a:endParaRPr lang="es-ES" altLang="es-MX" sz="4400">
              <a:solidFill>
                <a:schemeClr val="tx2"/>
              </a:solidFill>
            </a:endParaRPr>
          </a:p>
        </p:txBody>
      </p:sp>
      <p:sp>
        <p:nvSpPr>
          <p:cNvPr id="101382" name="AutoShape 5"/>
          <p:cNvSpPr>
            <a:spLocks noChangeArrowheads="1"/>
          </p:cNvSpPr>
          <p:nvPr/>
        </p:nvSpPr>
        <p:spPr bwMode="auto">
          <a:xfrm>
            <a:off x="6864350" y="2825750"/>
            <a:ext cx="2273300" cy="1004888"/>
          </a:xfrm>
          <a:prstGeom prst="wedgeRoundRectCallout">
            <a:avLst>
              <a:gd name="adj1" fmla="val -41671"/>
              <a:gd name="adj2" fmla="val 66667"/>
              <a:gd name="adj3" fmla="val 16667"/>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b="1">
                <a:latin typeface="Arial" charset="0"/>
              </a:rPr>
              <a:t>¿Por donde debo</a:t>
            </a:r>
          </a:p>
          <a:p>
            <a:pPr algn="ctr"/>
            <a:r>
              <a:rPr lang="es-ES_tradnl" altLang="es-MX" sz="2000" b="1">
                <a:latin typeface="Arial" charset="0"/>
              </a:rPr>
              <a:t>ir a  w.x.y.z?</a:t>
            </a:r>
            <a:endParaRPr lang="es-ES" altLang="es-MX" sz="2000" b="1">
              <a:latin typeface="Arial" charset="0"/>
            </a:endParaRPr>
          </a:p>
        </p:txBody>
      </p:sp>
      <p:grpSp>
        <p:nvGrpSpPr>
          <p:cNvPr id="101383" name="Group 6"/>
          <p:cNvGrpSpPr>
            <a:grpSpLocks/>
          </p:cNvGrpSpPr>
          <p:nvPr/>
        </p:nvGrpSpPr>
        <p:grpSpPr bwMode="auto">
          <a:xfrm>
            <a:off x="609600" y="1600200"/>
            <a:ext cx="5487988" cy="4267200"/>
            <a:chOff x="240" y="1056"/>
            <a:chExt cx="3457" cy="2688"/>
          </a:xfrm>
        </p:grpSpPr>
        <p:grpSp>
          <p:nvGrpSpPr>
            <p:cNvPr id="101435" name="Group 7"/>
            <p:cNvGrpSpPr>
              <a:grpSpLocks/>
            </p:cNvGrpSpPr>
            <p:nvPr/>
          </p:nvGrpSpPr>
          <p:grpSpPr bwMode="auto">
            <a:xfrm>
              <a:off x="240" y="2392"/>
              <a:ext cx="2238" cy="1352"/>
              <a:chOff x="240" y="2392"/>
              <a:chExt cx="2238" cy="1352"/>
            </a:xfrm>
          </p:grpSpPr>
          <p:sp>
            <p:nvSpPr>
              <p:cNvPr id="101476" name="Line 8"/>
              <p:cNvSpPr>
                <a:spLocks noChangeShapeType="1"/>
              </p:cNvSpPr>
              <p:nvPr/>
            </p:nvSpPr>
            <p:spPr bwMode="auto">
              <a:xfrm>
                <a:off x="1087" y="3171"/>
                <a:ext cx="0" cy="29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77" name="Line 9"/>
              <p:cNvSpPr>
                <a:spLocks noChangeShapeType="1"/>
              </p:cNvSpPr>
              <p:nvPr/>
            </p:nvSpPr>
            <p:spPr bwMode="auto">
              <a:xfrm>
                <a:off x="1522" y="3351"/>
                <a:ext cx="0" cy="39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78" name="Line 10"/>
              <p:cNvSpPr>
                <a:spLocks noChangeShapeType="1"/>
              </p:cNvSpPr>
              <p:nvPr/>
            </p:nvSpPr>
            <p:spPr bwMode="auto">
              <a:xfrm>
                <a:off x="2474" y="3082"/>
                <a:ext cx="0" cy="4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79" name="Line 11"/>
              <p:cNvSpPr>
                <a:spLocks noChangeShapeType="1"/>
              </p:cNvSpPr>
              <p:nvPr/>
            </p:nvSpPr>
            <p:spPr bwMode="auto">
              <a:xfrm>
                <a:off x="2366" y="3197"/>
                <a:ext cx="0" cy="4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80" name="Line 12"/>
              <p:cNvSpPr>
                <a:spLocks noChangeShapeType="1"/>
              </p:cNvSpPr>
              <p:nvPr/>
            </p:nvSpPr>
            <p:spPr bwMode="auto">
              <a:xfrm>
                <a:off x="2079" y="2548"/>
                <a:ext cx="0" cy="2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81" name="Freeform 13"/>
              <p:cNvSpPr>
                <a:spLocks/>
              </p:cNvSpPr>
              <p:nvPr/>
            </p:nvSpPr>
            <p:spPr bwMode="auto">
              <a:xfrm>
                <a:off x="259" y="2471"/>
                <a:ext cx="25" cy="486"/>
              </a:xfrm>
              <a:custGeom>
                <a:avLst/>
                <a:gdLst>
                  <a:gd name="T0" fmla="*/ 0 w 25"/>
                  <a:gd name="T1" fmla="*/ 0 h 486"/>
                  <a:gd name="T2" fmla="*/ 0 w 25"/>
                  <a:gd name="T3" fmla="*/ 476 h 486"/>
                  <a:gd name="T4" fmla="*/ 24 w 25"/>
                  <a:gd name="T5" fmla="*/ 485 h 486"/>
                  <a:gd name="T6" fmla="*/ 0 60000 65536"/>
                  <a:gd name="T7" fmla="*/ 0 60000 65536"/>
                  <a:gd name="T8" fmla="*/ 0 60000 65536"/>
                  <a:gd name="T9" fmla="*/ 0 w 25"/>
                  <a:gd name="T10" fmla="*/ 0 h 486"/>
                  <a:gd name="T11" fmla="*/ 25 w 25"/>
                  <a:gd name="T12" fmla="*/ 486 h 486"/>
                </a:gdLst>
                <a:ahLst/>
                <a:cxnLst>
                  <a:cxn ang="T6">
                    <a:pos x="T0" y="T1"/>
                  </a:cxn>
                  <a:cxn ang="T7">
                    <a:pos x="T2" y="T3"/>
                  </a:cxn>
                  <a:cxn ang="T8">
                    <a:pos x="T4" y="T5"/>
                  </a:cxn>
                </a:cxnLst>
                <a:rect l="T9" t="T10" r="T11" b="T12"/>
                <a:pathLst>
                  <a:path w="25" h="486">
                    <a:moveTo>
                      <a:pt x="0" y="0"/>
                    </a:moveTo>
                    <a:lnTo>
                      <a:pt x="0" y="476"/>
                    </a:lnTo>
                    <a:lnTo>
                      <a:pt x="24" y="485"/>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1482" name="Line 14"/>
              <p:cNvSpPr>
                <a:spLocks noChangeShapeType="1"/>
              </p:cNvSpPr>
              <p:nvPr/>
            </p:nvSpPr>
            <p:spPr bwMode="auto">
              <a:xfrm>
                <a:off x="240" y="3002"/>
                <a:ext cx="0" cy="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83" name="Freeform 15"/>
              <p:cNvSpPr>
                <a:spLocks/>
              </p:cNvSpPr>
              <p:nvPr/>
            </p:nvSpPr>
            <p:spPr bwMode="auto">
              <a:xfrm>
                <a:off x="1070" y="3164"/>
                <a:ext cx="1094" cy="392"/>
              </a:xfrm>
              <a:custGeom>
                <a:avLst/>
                <a:gdLst>
                  <a:gd name="T0" fmla="*/ 0 w 1094"/>
                  <a:gd name="T1" fmla="*/ 324 h 392"/>
                  <a:gd name="T2" fmla="*/ 429 w 1094"/>
                  <a:gd name="T3" fmla="*/ 0 h 392"/>
                  <a:gd name="T4" fmla="*/ 1093 w 1094"/>
                  <a:gd name="T5" fmla="*/ 228 h 392"/>
                  <a:gd name="T6" fmla="*/ 947 w 1094"/>
                  <a:gd name="T7" fmla="*/ 358 h 392"/>
                  <a:gd name="T8" fmla="*/ 448 w 1094"/>
                  <a:gd name="T9" fmla="*/ 177 h 392"/>
                  <a:gd name="T10" fmla="*/ 193 w 1094"/>
                  <a:gd name="T11" fmla="*/ 391 h 392"/>
                  <a:gd name="T12" fmla="*/ 0 w 1094"/>
                  <a:gd name="T13" fmla="*/ 324 h 392"/>
                  <a:gd name="T14" fmla="*/ 0 60000 65536"/>
                  <a:gd name="T15" fmla="*/ 0 60000 65536"/>
                  <a:gd name="T16" fmla="*/ 0 60000 65536"/>
                  <a:gd name="T17" fmla="*/ 0 60000 65536"/>
                  <a:gd name="T18" fmla="*/ 0 60000 65536"/>
                  <a:gd name="T19" fmla="*/ 0 60000 65536"/>
                  <a:gd name="T20" fmla="*/ 0 60000 65536"/>
                  <a:gd name="T21" fmla="*/ 0 w 1094"/>
                  <a:gd name="T22" fmla="*/ 0 h 392"/>
                  <a:gd name="T23" fmla="*/ 1094 w 1094"/>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4" h="392">
                    <a:moveTo>
                      <a:pt x="0" y="324"/>
                    </a:moveTo>
                    <a:lnTo>
                      <a:pt x="429" y="0"/>
                    </a:lnTo>
                    <a:lnTo>
                      <a:pt x="1093" y="228"/>
                    </a:lnTo>
                    <a:lnTo>
                      <a:pt x="947" y="358"/>
                    </a:lnTo>
                    <a:lnTo>
                      <a:pt x="448" y="177"/>
                    </a:lnTo>
                    <a:lnTo>
                      <a:pt x="193" y="391"/>
                    </a:lnTo>
                    <a:lnTo>
                      <a:pt x="0" y="324"/>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sp>
            <p:nvSpPr>
              <p:cNvPr id="101484" name="Freeform 16"/>
              <p:cNvSpPr>
                <a:spLocks/>
              </p:cNvSpPr>
              <p:nvPr/>
            </p:nvSpPr>
            <p:spPr bwMode="auto">
              <a:xfrm>
                <a:off x="254" y="2392"/>
                <a:ext cx="2224" cy="806"/>
              </a:xfrm>
              <a:custGeom>
                <a:avLst/>
                <a:gdLst>
                  <a:gd name="T0" fmla="*/ 2101 w 2224"/>
                  <a:gd name="T1" fmla="*/ 805 h 806"/>
                  <a:gd name="T2" fmla="*/ 2223 w 2224"/>
                  <a:gd name="T3" fmla="*/ 683 h 806"/>
                  <a:gd name="T4" fmla="*/ 1428 w 2224"/>
                  <a:gd name="T5" fmla="*/ 428 h 806"/>
                  <a:gd name="T6" fmla="*/ 1825 w 2224"/>
                  <a:gd name="T7" fmla="*/ 153 h 806"/>
                  <a:gd name="T8" fmla="*/ 1685 w 2224"/>
                  <a:gd name="T9" fmla="*/ 116 h 806"/>
                  <a:gd name="T10" fmla="*/ 1281 w 2224"/>
                  <a:gd name="T11" fmla="*/ 383 h 806"/>
                  <a:gd name="T12" fmla="*/ 146 w 2224"/>
                  <a:gd name="T13" fmla="*/ 0 h 806"/>
                  <a:gd name="T14" fmla="*/ 0 w 2224"/>
                  <a:gd name="T15" fmla="*/ 80 h 806"/>
                  <a:gd name="T16" fmla="*/ 2101 w 2224"/>
                  <a:gd name="T17" fmla="*/ 805 h 8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4"/>
                  <a:gd name="T28" fmla="*/ 0 h 806"/>
                  <a:gd name="T29" fmla="*/ 2224 w 2224"/>
                  <a:gd name="T30" fmla="*/ 806 h 8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4" h="806">
                    <a:moveTo>
                      <a:pt x="2101" y="805"/>
                    </a:moveTo>
                    <a:lnTo>
                      <a:pt x="2223" y="683"/>
                    </a:lnTo>
                    <a:lnTo>
                      <a:pt x="1428" y="428"/>
                    </a:lnTo>
                    <a:lnTo>
                      <a:pt x="1825" y="153"/>
                    </a:lnTo>
                    <a:lnTo>
                      <a:pt x="1685" y="116"/>
                    </a:lnTo>
                    <a:lnTo>
                      <a:pt x="1281" y="383"/>
                    </a:lnTo>
                    <a:lnTo>
                      <a:pt x="146" y="0"/>
                    </a:lnTo>
                    <a:lnTo>
                      <a:pt x="0" y="80"/>
                    </a:lnTo>
                    <a:lnTo>
                      <a:pt x="2101" y="805"/>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sp>
            <p:nvSpPr>
              <p:cNvPr id="101485" name="Freeform 17"/>
              <p:cNvSpPr>
                <a:spLocks/>
              </p:cNvSpPr>
              <p:nvPr/>
            </p:nvSpPr>
            <p:spPr bwMode="auto">
              <a:xfrm>
                <a:off x="240" y="2921"/>
                <a:ext cx="848" cy="685"/>
              </a:xfrm>
              <a:custGeom>
                <a:avLst/>
                <a:gdLst>
                  <a:gd name="T0" fmla="*/ 134 w 848"/>
                  <a:gd name="T1" fmla="*/ 0 h 685"/>
                  <a:gd name="T2" fmla="*/ 847 w 848"/>
                  <a:gd name="T3" fmla="*/ 246 h 685"/>
                  <a:gd name="T4" fmla="*/ 301 w 848"/>
                  <a:gd name="T5" fmla="*/ 684 h 685"/>
                  <a:gd name="T6" fmla="*/ 140 w 848"/>
                  <a:gd name="T7" fmla="*/ 629 h 685"/>
                  <a:gd name="T8" fmla="*/ 577 w 848"/>
                  <a:gd name="T9" fmla="*/ 283 h 685"/>
                  <a:gd name="T10" fmla="*/ 0 w 848"/>
                  <a:gd name="T11" fmla="*/ 80 h 685"/>
                  <a:gd name="T12" fmla="*/ 134 w 848"/>
                  <a:gd name="T13" fmla="*/ 0 h 685"/>
                  <a:gd name="T14" fmla="*/ 0 60000 65536"/>
                  <a:gd name="T15" fmla="*/ 0 60000 65536"/>
                  <a:gd name="T16" fmla="*/ 0 60000 65536"/>
                  <a:gd name="T17" fmla="*/ 0 60000 65536"/>
                  <a:gd name="T18" fmla="*/ 0 60000 65536"/>
                  <a:gd name="T19" fmla="*/ 0 60000 65536"/>
                  <a:gd name="T20" fmla="*/ 0 60000 65536"/>
                  <a:gd name="T21" fmla="*/ 0 w 848"/>
                  <a:gd name="T22" fmla="*/ 0 h 685"/>
                  <a:gd name="T23" fmla="*/ 848 w 848"/>
                  <a:gd name="T24" fmla="*/ 685 h 6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8" h="685">
                    <a:moveTo>
                      <a:pt x="134" y="0"/>
                    </a:moveTo>
                    <a:lnTo>
                      <a:pt x="847" y="246"/>
                    </a:lnTo>
                    <a:lnTo>
                      <a:pt x="301" y="684"/>
                    </a:lnTo>
                    <a:lnTo>
                      <a:pt x="140" y="629"/>
                    </a:lnTo>
                    <a:lnTo>
                      <a:pt x="577" y="283"/>
                    </a:lnTo>
                    <a:lnTo>
                      <a:pt x="0" y="80"/>
                    </a:lnTo>
                    <a:lnTo>
                      <a:pt x="134" y="0"/>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grpSp>
          <p:nvGrpSpPr>
            <p:cNvPr id="101436" name="Group 18"/>
            <p:cNvGrpSpPr>
              <a:grpSpLocks/>
            </p:cNvGrpSpPr>
            <p:nvPr/>
          </p:nvGrpSpPr>
          <p:grpSpPr bwMode="auto">
            <a:xfrm>
              <a:off x="2568" y="1686"/>
              <a:ext cx="1129" cy="1810"/>
              <a:chOff x="2568" y="1686"/>
              <a:chExt cx="1129" cy="1810"/>
            </a:xfrm>
          </p:grpSpPr>
          <p:sp>
            <p:nvSpPr>
              <p:cNvPr id="101470" name="Freeform 19"/>
              <p:cNvSpPr>
                <a:spLocks/>
              </p:cNvSpPr>
              <p:nvPr/>
            </p:nvSpPr>
            <p:spPr bwMode="auto">
              <a:xfrm>
                <a:off x="2753" y="1760"/>
                <a:ext cx="179" cy="509"/>
              </a:xfrm>
              <a:custGeom>
                <a:avLst/>
                <a:gdLst>
                  <a:gd name="T0" fmla="*/ 0 w 179"/>
                  <a:gd name="T1" fmla="*/ 0 h 509"/>
                  <a:gd name="T2" fmla="*/ 0 w 179"/>
                  <a:gd name="T3" fmla="*/ 466 h 509"/>
                  <a:gd name="T4" fmla="*/ 178 w 179"/>
                  <a:gd name="T5" fmla="*/ 508 h 509"/>
                  <a:gd name="T6" fmla="*/ 0 60000 65536"/>
                  <a:gd name="T7" fmla="*/ 0 60000 65536"/>
                  <a:gd name="T8" fmla="*/ 0 60000 65536"/>
                  <a:gd name="T9" fmla="*/ 0 w 179"/>
                  <a:gd name="T10" fmla="*/ 0 h 509"/>
                  <a:gd name="T11" fmla="*/ 179 w 179"/>
                  <a:gd name="T12" fmla="*/ 509 h 509"/>
                </a:gdLst>
                <a:ahLst/>
                <a:cxnLst>
                  <a:cxn ang="T6">
                    <a:pos x="T0" y="T1"/>
                  </a:cxn>
                  <a:cxn ang="T7">
                    <a:pos x="T2" y="T3"/>
                  </a:cxn>
                  <a:cxn ang="T8">
                    <a:pos x="T4" y="T5"/>
                  </a:cxn>
                </a:cxnLst>
                <a:rect l="T9" t="T10" r="T11" b="T12"/>
                <a:pathLst>
                  <a:path w="179" h="509">
                    <a:moveTo>
                      <a:pt x="0" y="0"/>
                    </a:moveTo>
                    <a:lnTo>
                      <a:pt x="0" y="466"/>
                    </a:lnTo>
                    <a:lnTo>
                      <a:pt x="178" y="508"/>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1471" name="Line 20"/>
              <p:cNvSpPr>
                <a:spLocks noChangeShapeType="1"/>
              </p:cNvSpPr>
              <p:nvPr/>
            </p:nvSpPr>
            <p:spPr bwMode="auto">
              <a:xfrm>
                <a:off x="2930" y="2238"/>
                <a:ext cx="0" cy="4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72" name="Line 21"/>
              <p:cNvSpPr>
                <a:spLocks noChangeShapeType="1"/>
              </p:cNvSpPr>
              <p:nvPr/>
            </p:nvSpPr>
            <p:spPr bwMode="auto">
              <a:xfrm>
                <a:off x="2568" y="2673"/>
                <a:ext cx="0" cy="4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73" name="Line 22"/>
              <p:cNvSpPr>
                <a:spLocks noChangeShapeType="1"/>
              </p:cNvSpPr>
              <p:nvPr/>
            </p:nvSpPr>
            <p:spPr bwMode="auto">
              <a:xfrm>
                <a:off x="3455" y="1903"/>
                <a:ext cx="0" cy="3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74" name="Line 23"/>
              <p:cNvSpPr>
                <a:spLocks noChangeShapeType="1"/>
              </p:cNvSpPr>
              <p:nvPr/>
            </p:nvSpPr>
            <p:spPr bwMode="auto">
              <a:xfrm>
                <a:off x="3579" y="2268"/>
                <a:ext cx="0" cy="4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75" name="Freeform 24"/>
              <p:cNvSpPr>
                <a:spLocks/>
              </p:cNvSpPr>
              <p:nvPr/>
            </p:nvSpPr>
            <p:spPr bwMode="auto">
              <a:xfrm>
                <a:off x="2568" y="1686"/>
                <a:ext cx="1129" cy="1810"/>
              </a:xfrm>
              <a:custGeom>
                <a:avLst/>
                <a:gdLst>
                  <a:gd name="T0" fmla="*/ 1128 w 1129"/>
                  <a:gd name="T1" fmla="*/ 173 h 1810"/>
                  <a:gd name="T2" fmla="*/ 275 w 1129"/>
                  <a:gd name="T3" fmla="*/ 0 h 1810"/>
                  <a:gd name="T4" fmla="*/ 178 w 1129"/>
                  <a:gd name="T5" fmla="*/ 64 h 1810"/>
                  <a:gd name="T6" fmla="*/ 770 w 1129"/>
                  <a:gd name="T7" fmla="*/ 183 h 1810"/>
                  <a:gd name="T8" fmla="*/ 358 w 1129"/>
                  <a:gd name="T9" fmla="*/ 549 h 1810"/>
                  <a:gd name="T10" fmla="*/ 794 w 1129"/>
                  <a:gd name="T11" fmla="*/ 649 h 1810"/>
                  <a:gd name="T12" fmla="*/ 493 w 1129"/>
                  <a:gd name="T13" fmla="*/ 997 h 1810"/>
                  <a:gd name="T14" fmla="*/ 101 w 1129"/>
                  <a:gd name="T15" fmla="*/ 878 h 1810"/>
                  <a:gd name="T16" fmla="*/ 0 w 1129"/>
                  <a:gd name="T17" fmla="*/ 978 h 1810"/>
                  <a:gd name="T18" fmla="*/ 864 w 1129"/>
                  <a:gd name="T19" fmla="*/ 1252 h 1810"/>
                  <a:gd name="T20" fmla="*/ 551 w 1129"/>
                  <a:gd name="T21" fmla="*/ 1757 h 1810"/>
                  <a:gd name="T22" fmla="*/ 699 w 1129"/>
                  <a:gd name="T23" fmla="*/ 1809 h 1810"/>
                  <a:gd name="T24" fmla="*/ 1058 w 1129"/>
                  <a:gd name="T25" fmla="*/ 1179 h 1810"/>
                  <a:gd name="T26" fmla="*/ 634 w 1129"/>
                  <a:gd name="T27" fmla="*/ 1051 h 1810"/>
                  <a:gd name="T28" fmla="*/ 1012 w 1129"/>
                  <a:gd name="T29" fmla="*/ 577 h 1810"/>
                  <a:gd name="T30" fmla="*/ 602 w 1129"/>
                  <a:gd name="T31" fmla="*/ 476 h 1810"/>
                  <a:gd name="T32" fmla="*/ 884 w 1129"/>
                  <a:gd name="T33" fmla="*/ 209 h 1810"/>
                  <a:gd name="T34" fmla="*/ 1038 w 1129"/>
                  <a:gd name="T35" fmla="*/ 246 h 1810"/>
                  <a:gd name="T36" fmla="*/ 1128 w 1129"/>
                  <a:gd name="T37" fmla="*/ 173 h 1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29"/>
                  <a:gd name="T58" fmla="*/ 0 h 1810"/>
                  <a:gd name="T59" fmla="*/ 1129 w 1129"/>
                  <a:gd name="T60" fmla="*/ 1810 h 18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29" h="1810">
                    <a:moveTo>
                      <a:pt x="1128" y="173"/>
                    </a:moveTo>
                    <a:lnTo>
                      <a:pt x="275" y="0"/>
                    </a:lnTo>
                    <a:lnTo>
                      <a:pt x="178" y="64"/>
                    </a:lnTo>
                    <a:lnTo>
                      <a:pt x="770" y="183"/>
                    </a:lnTo>
                    <a:lnTo>
                      <a:pt x="358" y="549"/>
                    </a:lnTo>
                    <a:lnTo>
                      <a:pt x="794" y="649"/>
                    </a:lnTo>
                    <a:lnTo>
                      <a:pt x="493" y="997"/>
                    </a:lnTo>
                    <a:lnTo>
                      <a:pt x="101" y="878"/>
                    </a:lnTo>
                    <a:lnTo>
                      <a:pt x="0" y="978"/>
                    </a:lnTo>
                    <a:lnTo>
                      <a:pt x="864" y="1252"/>
                    </a:lnTo>
                    <a:lnTo>
                      <a:pt x="551" y="1757"/>
                    </a:lnTo>
                    <a:lnTo>
                      <a:pt x="699" y="1809"/>
                    </a:lnTo>
                    <a:lnTo>
                      <a:pt x="1058" y="1179"/>
                    </a:lnTo>
                    <a:lnTo>
                      <a:pt x="634" y="1051"/>
                    </a:lnTo>
                    <a:lnTo>
                      <a:pt x="1012" y="577"/>
                    </a:lnTo>
                    <a:lnTo>
                      <a:pt x="602" y="476"/>
                    </a:lnTo>
                    <a:lnTo>
                      <a:pt x="884" y="209"/>
                    </a:lnTo>
                    <a:lnTo>
                      <a:pt x="1038" y="246"/>
                    </a:lnTo>
                    <a:lnTo>
                      <a:pt x="1128" y="173"/>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grpSp>
          <p:nvGrpSpPr>
            <p:cNvPr id="101437" name="Group 25"/>
            <p:cNvGrpSpPr>
              <a:grpSpLocks/>
            </p:cNvGrpSpPr>
            <p:nvPr/>
          </p:nvGrpSpPr>
          <p:grpSpPr bwMode="auto">
            <a:xfrm>
              <a:off x="2458" y="1092"/>
              <a:ext cx="1214" cy="658"/>
              <a:chOff x="2458" y="1092"/>
              <a:chExt cx="1214" cy="658"/>
            </a:xfrm>
          </p:grpSpPr>
          <p:sp>
            <p:nvSpPr>
              <p:cNvPr id="101467" name="Line 26"/>
              <p:cNvSpPr>
                <a:spLocks noChangeShapeType="1"/>
              </p:cNvSpPr>
              <p:nvPr/>
            </p:nvSpPr>
            <p:spPr bwMode="auto">
              <a:xfrm>
                <a:off x="3107" y="1171"/>
                <a:ext cx="0" cy="1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68" name="Line 27"/>
              <p:cNvSpPr>
                <a:spLocks noChangeShapeType="1"/>
              </p:cNvSpPr>
              <p:nvPr/>
            </p:nvSpPr>
            <p:spPr bwMode="auto">
              <a:xfrm>
                <a:off x="2722" y="1311"/>
                <a:ext cx="0" cy="4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69" name="Freeform 28"/>
              <p:cNvSpPr>
                <a:spLocks/>
              </p:cNvSpPr>
              <p:nvPr/>
            </p:nvSpPr>
            <p:spPr bwMode="auto">
              <a:xfrm>
                <a:off x="2458" y="1092"/>
                <a:ext cx="1214" cy="365"/>
              </a:xfrm>
              <a:custGeom>
                <a:avLst/>
                <a:gdLst>
                  <a:gd name="T0" fmla="*/ 0 w 1214"/>
                  <a:gd name="T1" fmla="*/ 21 h 365"/>
                  <a:gd name="T2" fmla="*/ 486 w 1214"/>
                  <a:gd name="T3" fmla="*/ 101 h 365"/>
                  <a:gd name="T4" fmla="*/ 268 w 1214"/>
                  <a:gd name="T5" fmla="*/ 218 h 365"/>
                  <a:gd name="T6" fmla="*/ 1129 w 1214"/>
                  <a:gd name="T7" fmla="*/ 364 h 365"/>
                  <a:gd name="T8" fmla="*/ 1213 w 1214"/>
                  <a:gd name="T9" fmla="*/ 301 h 365"/>
                  <a:gd name="T10" fmla="*/ 455 w 1214"/>
                  <a:gd name="T11" fmla="*/ 182 h 365"/>
                  <a:gd name="T12" fmla="*/ 649 w 1214"/>
                  <a:gd name="T13" fmla="*/ 73 h 365"/>
                  <a:gd name="T14" fmla="*/ 136 w 1214"/>
                  <a:gd name="T15" fmla="*/ 0 h 365"/>
                  <a:gd name="T16" fmla="*/ 0 w 1214"/>
                  <a:gd name="T17" fmla="*/ 21 h 3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4"/>
                  <a:gd name="T28" fmla="*/ 0 h 365"/>
                  <a:gd name="T29" fmla="*/ 1214 w 1214"/>
                  <a:gd name="T30" fmla="*/ 365 h 3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4" h="365">
                    <a:moveTo>
                      <a:pt x="0" y="21"/>
                    </a:moveTo>
                    <a:lnTo>
                      <a:pt x="486" y="101"/>
                    </a:lnTo>
                    <a:lnTo>
                      <a:pt x="268" y="218"/>
                    </a:lnTo>
                    <a:lnTo>
                      <a:pt x="1129" y="364"/>
                    </a:lnTo>
                    <a:lnTo>
                      <a:pt x="1213" y="301"/>
                    </a:lnTo>
                    <a:lnTo>
                      <a:pt x="455" y="182"/>
                    </a:lnTo>
                    <a:lnTo>
                      <a:pt x="649" y="73"/>
                    </a:lnTo>
                    <a:lnTo>
                      <a:pt x="136" y="0"/>
                    </a:lnTo>
                    <a:lnTo>
                      <a:pt x="0" y="21"/>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grpSp>
          <p:nvGrpSpPr>
            <p:cNvPr id="101438" name="Group 29"/>
            <p:cNvGrpSpPr>
              <a:grpSpLocks/>
            </p:cNvGrpSpPr>
            <p:nvPr/>
          </p:nvGrpSpPr>
          <p:grpSpPr bwMode="auto">
            <a:xfrm>
              <a:off x="381" y="1056"/>
              <a:ext cx="2188" cy="1487"/>
              <a:chOff x="381" y="1056"/>
              <a:chExt cx="2188" cy="1487"/>
            </a:xfrm>
          </p:grpSpPr>
          <p:grpSp>
            <p:nvGrpSpPr>
              <p:cNvPr id="101439" name="Group 30"/>
              <p:cNvGrpSpPr>
                <a:grpSpLocks/>
              </p:cNvGrpSpPr>
              <p:nvPr/>
            </p:nvGrpSpPr>
            <p:grpSpPr bwMode="auto">
              <a:xfrm>
                <a:off x="381" y="1056"/>
                <a:ext cx="2188" cy="1487"/>
                <a:chOff x="381" y="1056"/>
                <a:chExt cx="2188" cy="1487"/>
              </a:xfrm>
            </p:grpSpPr>
            <p:sp>
              <p:nvSpPr>
                <p:cNvPr id="101441" name="Line 31"/>
                <p:cNvSpPr>
                  <a:spLocks noChangeShapeType="1"/>
                </p:cNvSpPr>
                <p:nvPr/>
              </p:nvSpPr>
              <p:spPr bwMode="auto">
                <a:xfrm>
                  <a:off x="789" y="1918"/>
                  <a:ext cx="0" cy="1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42" name="Line 32"/>
                <p:cNvSpPr>
                  <a:spLocks noChangeShapeType="1"/>
                </p:cNvSpPr>
                <p:nvPr/>
              </p:nvSpPr>
              <p:spPr bwMode="auto">
                <a:xfrm>
                  <a:off x="903" y="1864"/>
                  <a:ext cx="0" cy="1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43" name="Line 33"/>
                <p:cNvSpPr>
                  <a:spLocks noChangeShapeType="1"/>
                </p:cNvSpPr>
                <p:nvPr/>
              </p:nvSpPr>
              <p:spPr bwMode="auto">
                <a:xfrm>
                  <a:off x="1273" y="1689"/>
                  <a:ext cx="0"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101444" name="Group 34"/>
                <p:cNvGrpSpPr>
                  <a:grpSpLocks/>
                </p:cNvGrpSpPr>
                <p:nvPr/>
              </p:nvGrpSpPr>
              <p:grpSpPr bwMode="auto">
                <a:xfrm>
                  <a:off x="381" y="1056"/>
                  <a:ext cx="2188" cy="1487"/>
                  <a:chOff x="381" y="1056"/>
                  <a:chExt cx="2188" cy="1487"/>
                </a:xfrm>
              </p:grpSpPr>
              <p:grpSp>
                <p:nvGrpSpPr>
                  <p:cNvPr id="101445" name="Group 35"/>
                  <p:cNvGrpSpPr>
                    <a:grpSpLocks/>
                  </p:cNvGrpSpPr>
                  <p:nvPr/>
                </p:nvGrpSpPr>
                <p:grpSpPr bwMode="auto">
                  <a:xfrm>
                    <a:off x="381" y="1056"/>
                    <a:ext cx="2188" cy="1487"/>
                    <a:chOff x="381" y="1056"/>
                    <a:chExt cx="2188" cy="1487"/>
                  </a:xfrm>
                </p:grpSpPr>
                <p:grpSp>
                  <p:nvGrpSpPr>
                    <p:cNvPr id="101447" name="Group 36"/>
                    <p:cNvGrpSpPr>
                      <a:grpSpLocks/>
                    </p:cNvGrpSpPr>
                    <p:nvPr/>
                  </p:nvGrpSpPr>
                  <p:grpSpPr bwMode="auto">
                    <a:xfrm>
                      <a:off x="394" y="1095"/>
                      <a:ext cx="2175" cy="1448"/>
                      <a:chOff x="394" y="1095"/>
                      <a:chExt cx="2175" cy="1448"/>
                    </a:xfrm>
                  </p:grpSpPr>
                  <p:sp>
                    <p:nvSpPr>
                      <p:cNvPr id="101449" name="Freeform 37"/>
                      <p:cNvSpPr>
                        <a:spLocks/>
                      </p:cNvSpPr>
                      <p:nvPr/>
                    </p:nvSpPr>
                    <p:spPr bwMode="auto">
                      <a:xfrm>
                        <a:off x="1344" y="1500"/>
                        <a:ext cx="1225" cy="928"/>
                      </a:xfrm>
                      <a:custGeom>
                        <a:avLst/>
                        <a:gdLst>
                          <a:gd name="T0" fmla="*/ 0 w 1225"/>
                          <a:gd name="T1" fmla="*/ 905 h 928"/>
                          <a:gd name="T2" fmla="*/ 201 w 1225"/>
                          <a:gd name="T3" fmla="*/ 781 h 928"/>
                          <a:gd name="T4" fmla="*/ 593 w 1225"/>
                          <a:gd name="T5" fmla="*/ 927 h 928"/>
                          <a:gd name="T6" fmla="*/ 1224 w 1225"/>
                          <a:gd name="T7" fmla="*/ 463 h 928"/>
                          <a:gd name="T8" fmla="*/ 1224 w 1225"/>
                          <a:gd name="T9" fmla="*/ 0 h 928"/>
                          <a:gd name="T10" fmla="*/ 0 60000 65536"/>
                          <a:gd name="T11" fmla="*/ 0 60000 65536"/>
                          <a:gd name="T12" fmla="*/ 0 60000 65536"/>
                          <a:gd name="T13" fmla="*/ 0 60000 65536"/>
                          <a:gd name="T14" fmla="*/ 0 60000 65536"/>
                          <a:gd name="T15" fmla="*/ 0 w 1225"/>
                          <a:gd name="T16" fmla="*/ 0 h 928"/>
                          <a:gd name="T17" fmla="*/ 1225 w 1225"/>
                          <a:gd name="T18" fmla="*/ 928 h 928"/>
                        </a:gdLst>
                        <a:ahLst/>
                        <a:cxnLst>
                          <a:cxn ang="T10">
                            <a:pos x="T0" y="T1"/>
                          </a:cxn>
                          <a:cxn ang="T11">
                            <a:pos x="T2" y="T3"/>
                          </a:cxn>
                          <a:cxn ang="T12">
                            <a:pos x="T4" y="T5"/>
                          </a:cxn>
                          <a:cxn ang="T13">
                            <a:pos x="T6" y="T7"/>
                          </a:cxn>
                          <a:cxn ang="T14">
                            <a:pos x="T8" y="T9"/>
                          </a:cxn>
                        </a:cxnLst>
                        <a:rect l="T15" t="T16" r="T17" b="T18"/>
                        <a:pathLst>
                          <a:path w="1225" h="928">
                            <a:moveTo>
                              <a:pt x="0" y="905"/>
                            </a:moveTo>
                            <a:lnTo>
                              <a:pt x="201" y="781"/>
                            </a:lnTo>
                            <a:lnTo>
                              <a:pt x="593" y="927"/>
                            </a:lnTo>
                            <a:lnTo>
                              <a:pt x="1224" y="463"/>
                            </a:lnTo>
                            <a:lnTo>
                              <a:pt x="1224"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1450" name="Line 38"/>
                      <p:cNvSpPr>
                        <a:spLocks noChangeShapeType="1"/>
                      </p:cNvSpPr>
                      <p:nvPr/>
                    </p:nvSpPr>
                    <p:spPr bwMode="auto">
                      <a:xfrm>
                        <a:off x="1541" y="1770"/>
                        <a:ext cx="0" cy="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51" name="Line 39"/>
                      <p:cNvSpPr>
                        <a:spLocks noChangeShapeType="1"/>
                      </p:cNvSpPr>
                      <p:nvPr/>
                    </p:nvSpPr>
                    <p:spPr bwMode="auto">
                      <a:xfrm>
                        <a:off x="1925" y="1885"/>
                        <a:ext cx="0" cy="5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52" name="Line 40"/>
                      <p:cNvSpPr>
                        <a:spLocks noChangeShapeType="1"/>
                      </p:cNvSpPr>
                      <p:nvPr/>
                    </p:nvSpPr>
                    <p:spPr bwMode="auto">
                      <a:xfrm>
                        <a:off x="1191" y="1329"/>
                        <a:ext cx="0" cy="4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53" name="Line 41"/>
                      <p:cNvSpPr>
                        <a:spLocks noChangeShapeType="1"/>
                      </p:cNvSpPr>
                      <p:nvPr/>
                    </p:nvSpPr>
                    <p:spPr bwMode="auto">
                      <a:xfrm>
                        <a:off x="1061" y="2012"/>
                        <a:ext cx="0" cy="5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54" name="Line 42"/>
                      <p:cNvSpPr>
                        <a:spLocks noChangeShapeType="1"/>
                      </p:cNvSpPr>
                      <p:nvPr/>
                    </p:nvSpPr>
                    <p:spPr bwMode="auto">
                      <a:xfrm>
                        <a:off x="1339" y="2002"/>
                        <a:ext cx="0" cy="5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55" name="Line 43"/>
                      <p:cNvSpPr>
                        <a:spLocks noChangeShapeType="1"/>
                      </p:cNvSpPr>
                      <p:nvPr/>
                    </p:nvSpPr>
                    <p:spPr bwMode="auto">
                      <a:xfrm>
                        <a:off x="734" y="2067"/>
                        <a:ext cx="1" cy="3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56" name="Line 44"/>
                      <p:cNvSpPr>
                        <a:spLocks noChangeShapeType="1"/>
                      </p:cNvSpPr>
                      <p:nvPr/>
                    </p:nvSpPr>
                    <p:spPr bwMode="auto">
                      <a:xfrm>
                        <a:off x="394" y="1798"/>
                        <a:ext cx="0" cy="3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57" name="Line 45"/>
                      <p:cNvSpPr>
                        <a:spLocks noChangeShapeType="1"/>
                      </p:cNvSpPr>
                      <p:nvPr/>
                    </p:nvSpPr>
                    <p:spPr bwMode="auto">
                      <a:xfrm>
                        <a:off x="2515" y="1290"/>
                        <a:ext cx="0" cy="1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58" name="Line 46"/>
                      <p:cNvSpPr>
                        <a:spLocks noChangeShapeType="1"/>
                      </p:cNvSpPr>
                      <p:nvPr/>
                    </p:nvSpPr>
                    <p:spPr bwMode="auto">
                      <a:xfrm>
                        <a:off x="1091" y="1539"/>
                        <a:ext cx="0" cy="3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59" name="Line 47"/>
                      <p:cNvSpPr>
                        <a:spLocks noChangeShapeType="1"/>
                      </p:cNvSpPr>
                      <p:nvPr/>
                    </p:nvSpPr>
                    <p:spPr bwMode="auto">
                      <a:xfrm>
                        <a:off x="625" y="1214"/>
                        <a:ext cx="0" cy="2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60" name="Line 48"/>
                      <p:cNvSpPr>
                        <a:spLocks noChangeShapeType="1"/>
                      </p:cNvSpPr>
                      <p:nvPr/>
                    </p:nvSpPr>
                    <p:spPr bwMode="auto">
                      <a:xfrm>
                        <a:off x="538" y="1465"/>
                        <a:ext cx="0" cy="2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61" name="Line 49"/>
                      <p:cNvSpPr>
                        <a:spLocks noChangeShapeType="1"/>
                      </p:cNvSpPr>
                      <p:nvPr/>
                    </p:nvSpPr>
                    <p:spPr bwMode="auto">
                      <a:xfrm>
                        <a:off x="1717" y="1543"/>
                        <a:ext cx="0" cy="1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62" name="Line 50"/>
                      <p:cNvSpPr>
                        <a:spLocks noChangeShapeType="1"/>
                      </p:cNvSpPr>
                      <p:nvPr/>
                    </p:nvSpPr>
                    <p:spPr bwMode="auto">
                      <a:xfrm>
                        <a:off x="1909" y="1437"/>
                        <a:ext cx="0" cy="35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63" name="Line 51"/>
                      <p:cNvSpPr>
                        <a:spLocks noChangeShapeType="1"/>
                      </p:cNvSpPr>
                      <p:nvPr/>
                    </p:nvSpPr>
                    <p:spPr bwMode="auto">
                      <a:xfrm>
                        <a:off x="2009" y="1386"/>
                        <a:ext cx="0" cy="34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64" name="Line 52"/>
                      <p:cNvSpPr>
                        <a:spLocks noChangeShapeType="1"/>
                      </p:cNvSpPr>
                      <p:nvPr/>
                    </p:nvSpPr>
                    <p:spPr bwMode="auto">
                      <a:xfrm>
                        <a:off x="2158" y="1246"/>
                        <a:ext cx="0" cy="1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65" name="Line 53"/>
                      <p:cNvSpPr>
                        <a:spLocks noChangeShapeType="1"/>
                      </p:cNvSpPr>
                      <p:nvPr/>
                    </p:nvSpPr>
                    <p:spPr bwMode="auto">
                      <a:xfrm>
                        <a:off x="2397" y="1146"/>
                        <a:ext cx="0" cy="14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466" name="Line 54"/>
                      <p:cNvSpPr>
                        <a:spLocks noChangeShapeType="1"/>
                      </p:cNvSpPr>
                      <p:nvPr/>
                    </p:nvSpPr>
                    <p:spPr bwMode="auto">
                      <a:xfrm>
                        <a:off x="1142" y="1095"/>
                        <a:ext cx="0" cy="14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sp>
                  <p:nvSpPr>
                    <p:cNvPr id="101448" name="Freeform 55"/>
                    <p:cNvSpPr>
                      <a:spLocks/>
                    </p:cNvSpPr>
                    <p:nvPr/>
                  </p:nvSpPr>
                  <p:spPr bwMode="auto">
                    <a:xfrm>
                      <a:off x="381" y="1056"/>
                      <a:ext cx="2013" cy="859"/>
                    </a:xfrm>
                    <a:custGeom>
                      <a:avLst/>
                      <a:gdLst>
                        <a:gd name="T0" fmla="*/ 524 w 2013"/>
                        <a:gd name="T1" fmla="*/ 801 h 859"/>
                        <a:gd name="T2" fmla="*/ 403 w 2013"/>
                        <a:gd name="T3" fmla="*/ 858 h 859"/>
                        <a:gd name="T4" fmla="*/ 0 w 2013"/>
                        <a:gd name="T5" fmla="*/ 730 h 859"/>
                        <a:gd name="T6" fmla="*/ 524 w 2013"/>
                        <a:gd name="T7" fmla="*/ 510 h 859"/>
                        <a:gd name="T8" fmla="*/ 158 w 2013"/>
                        <a:gd name="T9" fmla="*/ 404 h 859"/>
                        <a:gd name="T10" fmla="*/ 715 w 2013"/>
                        <a:gd name="T11" fmla="*/ 229 h 859"/>
                        <a:gd name="T12" fmla="*/ 245 w 2013"/>
                        <a:gd name="T13" fmla="*/ 151 h 859"/>
                        <a:gd name="T14" fmla="*/ 757 w 2013"/>
                        <a:gd name="T15" fmla="*/ 0 h 859"/>
                        <a:gd name="T16" fmla="*/ 1756 w 2013"/>
                        <a:gd name="T17" fmla="*/ 131 h 859"/>
                        <a:gd name="T18" fmla="*/ 1887 w 2013"/>
                        <a:gd name="T19" fmla="*/ 82 h 859"/>
                        <a:gd name="T20" fmla="*/ 2012 w 2013"/>
                        <a:gd name="T21" fmla="*/ 90 h 859"/>
                        <a:gd name="T22" fmla="*/ 1771 w 2013"/>
                        <a:gd name="T23" fmla="*/ 192 h 859"/>
                        <a:gd name="T24" fmla="*/ 754 w 2013"/>
                        <a:gd name="T25" fmla="*/ 41 h 859"/>
                        <a:gd name="T26" fmla="*/ 429 w 2013"/>
                        <a:gd name="T27" fmla="*/ 136 h 859"/>
                        <a:gd name="T28" fmla="*/ 1621 w 2013"/>
                        <a:gd name="T29" fmla="*/ 326 h 859"/>
                        <a:gd name="T30" fmla="*/ 1526 w 2013"/>
                        <a:gd name="T31" fmla="*/ 382 h 859"/>
                        <a:gd name="T32" fmla="*/ 815 w 2013"/>
                        <a:gd name="T33" fmla="*/ 255 h 859"/>
                        <a:gd name="T34" fmla="*/ 394 w 2013"/>
                        <a:gd name="T35" fmla="*/ 393 h 859"/>
                        <a:gd name="T36" fmla="*/ 712 w 2013"/>
                        <a:gd name="T37" fmla="*/ 481 h 859"/>
                        <a:gd name="T38" fmla="*/ 173 w 2013"/>
                        <a:gd name="T39" fmla="*/ 713 h 859"/>
                        <a:gd name="T40" fmla="*/ 524 w 2013"/>
                        <a:gd name="T41" fmla="*/ 801 h 8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13"/>
                        <a:gd name="T64" fmla="*/ 0 h 859"/>
                        <a:gd name="T65" fmla="*/ 2013 w 2013"/>
                        <a:gd name="T66" fmla="*/ 859 h 8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13" h="859">
                          <a:moveTo>
                            <a:pt x="524" y="801"/>
                          </a:moveTo>
                          <a:lnTo>
                            <a:pt x="403" y="858"/>
                          </a:lnTo>
                          <a:lnTo>
                            <a:pt x="0" y="730"/>
                          </a:lnTo>
                          <a:lnTo>
                            <a:pt x="524" y="510"/>
                          </a:lnTo>
                          <a:lnTo>
                            <a:pt x="158" y="404"/>
                          </a:lnTo>
                          <a:lnTo>
                            <a:pt x="715" y="229"/>
                          </a:lnTo>
                          <a:lnTo>
                            <a:pt x="245" y="151"/>
                          </a:lnTo>
                          <a:lnTo>
                            <a:pt x="757" y="0"/>
                          </a:lnTo>
                          <a:lnTo>
                            <a:pt x="1756" y="131"/>
                          </a:lnTo>
                          <a:lnTo>
                            <a:pt x="1887" y="82"/>
                          </a:lnTo>
                          <a:lnTo>
                            <a:pt x="2012" y="90"/>
                          </a:lnTo>
                          <a:lnTo>
                            <a:pt x="1771" y="192"/>
                          </a:lnTo>
                          <a:lnTo>
                            <a:pt x="754" y="41"/>
                          </a:lnTo>
                          <a:lnTo>
                            <a:pt x="429" y="136"/>
                          </a:lnTo>
                          <a:lnTo>
                            <a:pt x="1621" y="326"/>
                          </a:lnTo>
                          <a:lnTo>
                            <a:pt x="1526" y="382"/>
                          </a:lnTo>
                          <a:lnTo>
                            <a:pt x="815" y="255"/>
                          </a:lnTo>
                          <a:lnTo>
                            <a:pt x="394" y="393"/>
                          </a:lnTo>
                          <a:lnTo>
                            <a:pt x="712" y="481"/>
                          </a:lnTo>
                          <a:lnTo>
                            <a:pt x="173" y="713"/>
                          </a:lnTo>
                          <a:lnTo>
                            <a:pt x="524" y="801"/>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sp>
                <p:nvSpPr>
                  <p:cNvPr id="101446" name="Freeform 56"/>
                  <p:cNvSpPr>
                    <a:spLocks/>
                  </p:cNvSpPr>
                  <p:nvPr/>
                </p:nvSpPr>
                <p:spPr bwMode="auto">
                  <a:xfrm>
                    <a:off x="734" y="1274"/>
                    <a:ext cx="1835" cy="834"/>
                  </a:xfrm>
                  <a:custGeom>
                    <a:avLst/>
                    <a:gdLst>
                      <a:gd name="T0" fmla="*/ 0 w 1835"/>
                      <a:gd name="T1" fmla="*/ 787 h 834"/>
                      <a:gd name="T2" fmla="*/ 724 w 1835"/>
                      <a:gd name="T3" fmla="*/ 450 h 834"/>
                      <a:gd name="T4" fmla="*/ 538 w 1835"/>
                      <a:gd name="T5" fmla="*/ 411 h 834"/>
                      <a:gd name="T6" fmla="*/ 885 w 1835"/>
                      <a:gd name="T7" fmla="*/ 246 h 834"/>
                      <a:gd name="T8" fmla="*/ 982 w 1835"/>
                      <a:gd name="T9" fmla="*/ 263 h 834"/>
                      <a:gd name="T10" fmla="*/ 736 w 1835"/>
                      <a:gd name="T11" fmla="*/ 382 h 834"/>
                      <a:gd name="T12" fmla="*/ 1180 w 1835"/>
                      <a:gd name="T13" fmla="*/ 512 h 834"/>
                      <a:gd name="T14" fmla="*/ 1664 w 1835"/>
                      <a:gd name="T15" fmla="*/ 238 h 834"/>
                      <a:gd name="T16" fmla="*/ 1358 w 1835"/>
                      <a:gd name="T17" fmla="*/ 181 h 834"/>
                      <a:gd name="T18" fmla="*/ 1691 w 1835"/>
                      <a:gd name="T19" fmla="*/ 0 h 834"/>
                      <a:gd name="T20" fmla="*/ 1782 w 1835"/>
                      <a:gd name="T21" fmla="*/ 10 h 834"/>
                      <a:gd name="T22" fmla="*/ 1505 w 1835"/>
                      <a:gd name="T23" fmla="*/ 168 h 834"/>
                      <a:gd name="T24" fmla="*/ 1834 w 1835"/>
                      <a:gd name="T25" fmla="*/ 227 h 834"/>
                      <a:gd name="T26" fmla="*/ 1192 w 1835"/>
                      <a:gd name="T27" fmla="*/ 612 h 834"/>
                      <a:gd name="T28" fmla="*/ 808 w 1835"/>
                      <a:gd name="T29" fmla="*/ 495 h 834"/>
                      <a:gd name="T30" fmla="*/ 405 w 1835"/>
                      <a:gd name="T31" fmla="*/ 677 h 834"/>
                      <a:gd name="T32" fmla="*/ 602 w 1835"/>
                      <a:gd name="T33" fmla="*/ 722 h 834"/>
                      <a:gd name="T34" fmla="*/ 475 w 1835"/>
                      <a:gd name="T35" fmla="*/ 776 h 834"/>
                      <a:gd name="T36" fmla="*/ 326 w 1835"/>
                      <a:gd name="T37" fmla="*/ 731 h 834"/>
                      <a:gd name="T38" fmla="*/ 108 w 1835"/>
                      <a:gd name="T39" fmla="*/ 833 h 834"/>
                      <a:gd name="T40" fmla="*/ 0 w 1835"/>
                      <a:gd name="T41" fmla="*/ 787 h 8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5"/>
                      <a:gd name="T64" fmla="*/ 0 h 834"/>
                      <a:gd name="T65" fmla="*/ 1835 w 1835"/>
                      <a:gd name="T66" fmla="*/ 834 h 8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5" h="834">
                        <a:moveTo>
                          <a:pt x="0" y="787"/>
                        </a:moveTo>
                        <a:lnTo>
                          <a:pt x="724" y="450"/>
                        </a:lnTo>
                        <a:lnTo>
                          <a:pt x="538" y="411"/>
                        </a:lnTo>
                        <a:lnTo>
                          <a:pt x="885" y="246"/>
                        </a:lnTo>
                        <a:lnTo>
                          <a:pt x="982" y="263"/>
                        </a:lnTo>
                        <a:lnTo>
                          <a:pt x="736" y="382"/>
                        </a:lnTo>
                        <a:lnTo>
                          <a:pt x="1180" y="512"/>
                        </a:lnTo>
                        <a:lnTo>
                          <a:pt x="1664" y="238"/>
                        </a:lnTo>
                        <a:lnTo>
                          <a:pt x="1358" y="181"/>
                        </a:lnTo>
                        <a:lnTo>
                          <a:pt x="1691" y="0"/>
                        </a:lnTo>
                        <a:lnTo>
                          <a:pt x="1782" y="10"/>
                        </a:lnTo>
                        <a:lnTo>
                          <a:pt x="1505" y="168"/>
                        </a:lnTo>
                        <a:lnTo>
                          <a:pt x="1834" y="227"/>
                        </a:lnTo>
                        <a:lnTo>
                          <a:pt x="1192" y="612"/>
                        </a:lnTo>
                        <a:lnTo>
                          <a:pt x="808" y="495"/>
                        </a:lnTo>
                        <a:lnTo>
                          <a:pt x="405" y="677"/>
                        </a:lnTo>
                        <a:lnTo>
                          <a:pt x="602" y="722"/>
                        </a:lnTo>
                        <a:lnTo>
                          <a:pt x="475" y="776"/>
                        </a:lnTo>
                        <a:lnTo>
                          <a:pt x="326" y="731"/>
                        </a:lnTo>
                        <a:lnTo>
                          <a:pt x="108" y="833"/>
                        </a:lnTo>
                        <a:lnTo>
                          <a:pt x="0" y="787"/>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grpSp>
          <p:sp>
            <p:nvSpPr>
              <p:cNvPr id="101440" name="Line 57"/>
              <p:cNvSpPr>
                <a:spLocks noChangeShapeType="1"/>
              </p:cNvSpPr>
              <p:nvPr/>
            </p:nvSpPr>
            <p:spPr bwMode="auto">
              <a:xfrm>
                <a:off x="2095" y="1448"/>
                <a:ext cx="1" cy="2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grpSp>
      <p:grpSp>
        <p:nvGrpSpPr>
          <p:cNvPr id="101384" name="Group 58"/>
          <p:cNvGrpSpPr>
            <a:grpSpLocks/>
          </p:cNvGrpSpPr>
          <p:nvPr/>
        </p:nvGrpSpPr>
        <p:grpSpPr bwMode="auto">
          <a:xfrm>
            <a:off x="3825875" y="4435475"/>
            <a:ext cx="1011238" cy="1704975"/>
            <a:chOff x="2266" y="2842"/>
            <a:chExt cx="637" cy="1074"/>
          </a:xfrm>
        </p:grpSpPr>
        <p:sp>
          <p:nvSpPr>
            <p:cNvPr id="101429" name="Freeform 59"/>
            <p:cNvSpPr>
              <a:spLocks/>
            </p:cNvSpPr>
            <p:nvPr/>
          </p:nvSpPr>
          <p:spPr bwMode="auto">
            <a:xfrm>
              <a:off x="2539" y="2842"/>
              <a:ext cx="187" cy="247"/>
            </a:xfrm>
            <a:custGeom>
              <a:avLst/>
              <a:gdLst>
                <a:gd name="T0" fmla="*/ 148 w 187"/>
                <a:gd name="T1" fmla="*/ 11 h 247"/>
                <a:gd name="T2" fmla="*/ 127 w 187"/>
                <a:gd name="T3" fmla="*/ 0 h 247"/>
                <a:gd name="T4" fmla="*/ 111 w 187"/>
                <a:gd name="T5" fmla="*/ 7 h 247"/>
                <a:gd name="T6" fmla="*/ 96 w 187"/>
                <a:gd name="T7" fmla="*/ 34 h 247"/>
                <a:gd name="T8" fmla="*/ 86 w 187"/>
                <a:gd name="T9" fmla="*/ 73 h 247"/>
                <a:gd name="T10" fmla="*/ 84 w 187"/>
                <a:gd name="T11" fmla="*/ 101 h 247"/>
                <a:gd name="T12" fmla="*/ 83 w 187"/>
                <a:gd name="T13" fmla="*/ 135 h 247"/>
                <a:gd name="T14" fmla="*/ 17 w 187"/>
                <a:gd name="T15" fmla="*/ 133 h 247"/>
                <a:gd name="T16" fmla="*/ 0 w 187"/>
                <a:gd name="T17" fmla="*/ 139 h 247"/>
                <a:gd name="T18" fmla="*/ 2 w 187"/>
                <a:gd name="T19" fmla="*/ 155 h 247"/>
                <a:gd name="T20" fmla="*/ 37 w 187"/>
                <a:gd name="T21" fmla="*/ 149 h 247"/>
                <a:gd name="T22" fmla="*/ 84 w 187"/>
                <a:gd name="T23" fmla="*/ 159 h 247"/>
                <a:gd name="T24" fmla="*/ 94 w 187"/>
                <a:gd name="T25" fmla="*/ 194 h 247"/>
                <a:gd name="T26" fmla="*/ 108 w 187"/>
                <a:gd name="T27" fmla="*/ 224 h 247"/>
                <a:gd name="T28" fmla="*/ 124 w 187"/>
                <a:gd name="T29" fmla="*/ 235 h 247"/>
                <a:gd name="T30" fmla="*/ 141 w 187"/>
                <a:gd name="T31" fmla="*/ 246 h 247"/>
                <a:gd name="T32" fmla="*/ 154 w 187"/>
                <a:gd name="T33" fmla="*/ 239 h 247"/>
                <a:gd name="T34" fmla="*/ 172 w 187"/>
                <a:gd name="T35" fmla="*/ 212 h 247"/>
                <a:gd name="T36" fmla="*/ 183 w 187"/>
                <a:gd name="T37" fmla="*/ 178 h 247"/>
                <a:gd name="T38" fmla="*/ 186 w 187"/>
                <a:gd name="T39" fmla="*/ 150 h 247"/>
                <a:gd name="T40" fmla="*/ 180 w 187"/>
                <a:gd name="T41" fmla="*/ 93 h 247"/>
                <a:gd name="T42" fmla="*/ 165 w 187"/>
                <a:gd name="T43" fmla="*/ 50 h 247"/>
                <a:gd name="T44" fmla="*/ 154 w 187"/>
                <a:gd name="T45" fmla="*/ 24 h 247"/>
                <a:gd name="T46" fmla="*/ 140 w 187"/>
                <a:gd name="T47" fmla="*/ 10 h 247"/>
                <a:gd name="T48" fmla="*/ 148 w 187"/>
                <a:gd name="T49" fmla="*/ 11 h 2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47"/>
                <a:gd name="T77" fmla="*/ 187 w 187"/>
                <a:gd name="T78" fmla="*/ 247 h 2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47">
                  <a:moveTo>
                    <a:pt x="148" y="11"/>
                  </a:moveTo>
                  <a:lnTo>
                    <a:pt x="127" y="0"/>
                  </a:lnTo>
                  <a:lnTo>
                    <a:pt x="111" y="7"/>
                  </a:lnTo>
                  <a:lnTo>
                    <a:pt x="96" y="34"/>
                  </a:lnTo>
                  <a:lnTo>
                    <a:pt x="86" y="73"/>
                  </a:lnTo>
                  <a:lnTo>
                    <a:pt x="84" y="101"/>
                  </a:lnTo>
                  <a:lnTo>
                    <a:pt x="83" y="135"/>
                  </a:lnTo>
                  <a:lnTo>
                    <a:pt x="17" y="133"/>
                  </a:lnTo>
                  <a:lnTo>
                    <a:pt x="0" y="139"/>
                  </a:lnTo>
                  <a:lnTo>
                    <a:pt x="2" y="155"/>
                  </a:lnTo>
                  <a:lnTo>
                    <a:pt x="37" y="149"/>
                  </a:lnTo>
                  <a:lnTo>
                    <a:pt x="84" y="159"/>
                  </a:lnTo>
                  <a:lnTo>
                    <a:pt x="94" y="194"/>
                  </a:lnTo>
                  <a:lnTo>
                    <a:pt x="108" y="224"/>
                  </a:lnTo>
                  <a:lnTo>
                    <a:pt x="124" y="235"/>
                  </a:lnTo>
                  <a:lnTo>
                    <a:pt x="141" y="246"/>
                  </a:lnTo>
                  <a:lnTo>
                    <a:pt x="154" y="239"/>
                  </a:lnTo>
                  <a:lnTo>
                    <a:pt x="172" y="212"/>
                  </a:lnTo>
                  <a:lnTo>
                    <a:pt x="183" y="178"/>
                  </a:lnTo>
                  <a:lnTo>
                    <a:pt x="186" y="150"/>
                  </a:lnTo>
                  <a:lnTo>
                    <a:pt x="180" y="93"/>
                  </a:lnTo>
                  <a:lnTo>
                    <a:pt x="165" y="50"/>
                  </a:lnTo>
                  <a:lnTo>
                    <a:pt x="154" y="24"/>
                  </a:lnTo>
                  <a:lnTo>
                    <a:pt x="140" y="10"/>
                  </a:lnTo>
                  <a:lnTo>
                    <a:pt x="148" y="11"/>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30" name="Freeform 60"/>
            <p:cNvSpPr>
              <a:spLocks/>
            </p:cNvSpPr>
            <p:nvPr/>
          </p:nvSpPr>
          <p:spPr bwMode="auto">
            <a:xfrm>
              <a:off x="2266" y="3080"/>
              <a:ext cx="378" cy="92"/>
            </a:xfrm>
            <a:custGeom>
              <a:avLst/>
              <a:gdLst>
                <a:gd name="T0" fmla="*/ 377 w 378"/>
                <a:gd name="T1" fmla="*/ 57 h 92"/>
                <a:gd name="T2" fmla="*/ 345 w 378"/>
                <a:gd name="T3" fmla="*/ 43 h 92"/>
                <a:gd name="T4" fmla="*/ 278 w 378"/>
                <a:gd name="T5" fmla="*/ 36 h 92"/>
                <a:gd name="T6" fmla="*/ 222 w 378"/>
                <a:gd name="T7" fmla="*/ 29 h 92"/>
                <a:gd name="T8" fmla="*/ 159 w 378"/>
                <a:gd name="T9" fmla="*/ 16 h 92"/>
                <a:gd name="T10" fmla="*/ 113 w 378"/>
                <a:gd name="T11" fmla="*/ 15 h 92"/>
                <a:gd name="T12" fmla="*/ 52 w 378"/>
                <a:gd name="T13" fmla="*/ 5 h 92"/>
                <a:gd name="T14" fmla="*/ 0 w 378"/>
                <a:gd name="T15" fmla="*/ 0 h 92"/>
                <a:gd name="T16" fmla="*/ 0 w 378"/>
                <a:gd name="T17" fmla="*/ 9 h 92"/>
                <a:gd name="T18" fmla="*/ 12 w 378"/>
                <a:gd name="T19" fmla="*/ 23 h 92"/>
                <a:gd name="T20" fmla="*/ 58 w 378"/>
                <a:gd name="T21" fmla="*/ 23 h 92"/>
                <a:gd name="T22" fmla="*/ 54 w 378"/>
                <a:gd name="T23" fmla="*/ 39 h 92"/>
                <a:gd name="T24" fmla="*/ 61 w 378"/>
                <a:gd name="T25" fmla="*/ 59 h 92"/>
                <a:gd name="T26" fmla="*/ 73 w 378"/>
                <a:gd name="T27" fmla="*/ 73 h 92"/>
                <a:gd name="T28" fmla="*/ 92 w 378"/>
                <a:gd name="T29" fmla="*/ 73 h 92"/>
                <a:gd name="T30" fmla="*/ 109 w 378"/>
                <a:gd name="T31" fmla="*/ 66 h 92"/>
                <a:gd name="T32" fmla="*/ 114 w 378"/>
                <a:gd name="T33" fmla="*/ 44 h 92"/>
                <a:gd name="T34" fmla="*/ 114 w 378"/>
                <a:gd name="T35" fmla="*/ 32 h 92"/>
                <a:gd name="T36" fmla="*/ 158 w 378"/>
                <a:gd name="T37" fmla="*/ 33 h 92"/>
                <a:gd name="T38" fmla="*/ 176 w 378"/>
                <a:gd name="T39" fmla="*/ 39 h 92"/>
                <a:gd name="T40" fmla="*/ 213 w 378"/>
                <a:gd name="T41" fmla="*/ 53 h 92"/>
                <a:gd name="T42" fmla="*/ 266 w 378"/>
                <a:gd name="T43" fmla="*/ 62 h 92"/>
                <a:gd name="T44" fmla="*/ 310 w 378"/>
                <a:gd name="T45" fmla="*/ 63 h 92"/>
                <a:gd name="T46" fmla="*/ 339 w 378"/>
                <a:gd name="T47" fmla="*/ 71 h 92"/>
                <a:gd name="T48" fmla="*/ 365 w 378"/>
                <a:gd name="T49" fmla="*/ 91 h 92"/>
                <a:gd name="T50" fmla="*/ 377 w 378"/>
                <a:gd name="T51" fmla="*/ 71 h 92"/>
                <a:gd name="T52" fmla="*/ 369 w 378"/>
                <a:gd name="T53" fmla="*/ 53 h 92"/>
                <a:gd name="T54" fmla="*/ 363 w 378"/>
                <a:gd name="T55" fmla="*/ 48 h 92"/>
                <a:gd name="T56" fmla="*/ 377 w 378"/>
                <a:gd name="T57" fmla="*/ 57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8"/>
                <a:gd name="T88" fmla="*/ 0 h 92"/>
                <a:gd name="T89" fmla="*/ 378 w 378"/>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8" h="92">
                  <a:moveTo>
                    <a:pt x="377" y="57"/>
                  </a:moveTo>
                  <a:lnTo>
                    <a:pt x="345" y="43"/>
                  </a:lnTo>
                  <a:lnTo>
                    <a:pt x="278" y="36"/>
                  </a:lnTo>
                  <a:lnTo>
                    <a:pt x="222" y="29"/>
                  </a:lnTo>
                  <a:lnTo>
                    <a:pt x="159" y="16"/>
                  </a:lnTo>
                  <a:lnTo>
                    <a:pt x="113" y="15"/>
                  </a:lnTo>
                  <a:lnTo>
                    <a:pt x="52" y="5"/>
                  </a:lnTo>
                  <a:lnTo>
                    <a:pt x="0" y="0"/>
                  </a:lnTo>
                  <a:lnTo>
                    <a:pt x="0" y="9"/>
                  </a:lnTo>
                  <a:lnTo>
                    <a:pt x="12" y="23"/>
                  </a:lnTo>
                  <a:lnTo>
                    <a:pt x="58" y="23"/>
                  </a:lnTo>
                  <a:lnTo>
                    <a:pt x="54" y="39"/>
                  </a:lnTo>
                  <a:lnTo>
                    <a:pt x="61" y="59"/>
                  </a:lnTo>
                  <a:lnTo>
                    <a:pt x="73" y="73"/>
                  </a:lnTo>
                  <a:lnTo>
                    <a:pt x="92" y="73"/>
                  </a:lnTo>
                  <a:lnTo>
                    <a:pt x="109" y="66"/>
                  </a:lnTo>
                  <a:lnTo>
                    <a:pt x="114" y="44"/>
                  </a:lnTo>
                  <a:lnTo>
                    <a:pt x="114" y="32"/>
                  </a:lnTo>
                  <a:lnTo>
                    <a:pt x="158" y="33"/>
                  </a:lnTo>
                  <a:lnTo>
                    <a:pt x="176" y="39"/>
                  </a:lnTo>
                  <a:lnTo>
                    <a:pt x="213" y="53"/>
                  </a:lnTo>
                  <a:lnTo>
                    <a:pt x="266" y="62"/>
                  </a:lnTo>
                  <a:lnTo>
                    <a:pt x="310" y="63"/>
                  </a:lnTo>
                  <a:lnTo>
                    <a:pt x="339" y="71"/>
                  </a:lnTo>
                  <a:lnTo>
                    <a:pt x="365" y="91"/>
                  </a:lnTo>
                  <a:lnTo>
                    <a:pt x="377" y="71"/>
                  </a:lnTo>
                  <a:lnTo>
                    <a:pt x="369" y="53"/>
                  </a:lnTo>
                  <a:lnTo>
                    <a:pt x="363" y="48"/>
                  </a:lnTo>
                  <a:lnTo>
                    <a:pt x="377" y="57"/>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31" name="Freeform 61"/>
            <p:cNvSpPr>
              <a:spLocks/>
            </p:cNvSpPr>
            <p:nvPr/>
          </p:nvSpPr>
          <p:spPr bwMode="auto">
            <a:xfrm>
              <a:off x="2614" y="3099"/>
              <a:ext cx="149" cy="427"/>
            </a:xfrm>
            <a:custGeom>
              <a:avLst/>
              <a:gdLst>
                <a:gd name="T0" fmla="*/ 82 w 149"/>
                <a:gd name="T1" fmla="*/ 0 h 427"/>
                <a:gd name="T2" fmla="*/ 63 w 149"/>
                <a:gd name="T3" fmla="*/ 4 h 427"/>
                <a:gd name="T4" fmla="*/ 41 w 149"/>
                <a:gd name="T5" fmla="*/ 4 h 427"/>
                <a:gd name="T6" fmla="*/ 12 w 149"/>
                <a:gd name="T7" fmla="*/ 24 h 427"/>
                <a:gd name="T8" fmla="*/ 1 w 149"/>
                <a:gd name="T9" fmla="*/ 65 h 427"/>
                <a:gd name="T10" fmla="*/ 0 w 149"/>
                <a:gd name="T11" fmla="*/ 121 h 427"/>
                <a:gd name="T12" fmla="*/ 11 w 149"/>
                <a:gd name="T13" fmla="*/ 183 h 427"/>
                <a:gd name="T14" fmla="*/ 31 w 149"/>
                <a:gd name="T15" fmla="*/ 243 h 427"/>
                <a:gd name="T16" fmla="*/ 44 w 149"/>
                <a:gd name="T17" fmla="*/ 294 h 427"/>
                <a:gd name="T18" fmla="*/ 60 w 149"/>
                <a:gd name="T19" fmla="*/ 364 h 427"/>
                <a:gd name="T20" fmla="*/ 77 w 149"/>
                <a:gd name="T21" fmla="*/ 407 h 427"/>
                <a:gd name="T22" fmla="*/ 98 w 149"/>
                <a:gd name="T23" fmla="*/ 426 h 427"/>
                <a:gd name="T24" fmla="*/ 117 w 149"/>
                <a:gd name="T25" fmla="*/ 426 h 427"/>
                <a:gd name="T26" fmla="*/ 139 w 149"/>
                <a:gd name="T27" fmla="*/ 407 h 427"/>
                <a:gd name="T28" fmla="*/ 148 w 149"/>
                <a:gd name="T29" fmla="*/ 380 h 427"/>
                <a:gd name="T30" fmla="*/ 148 w 149"/>
                <a:gd name="T31" fmla="*/ 336 h 427"/>
                <a:gd name="T32" fmla="*/ 135 w 149"/>
                <a:gd name="T33" fmla="*/ 278 h 427"/>
                <a:gd name="T34" fmla="*/ 125 w 149"/>
                <a:gd name="T35" fmla="*/ 199 h 427"/>
                <a:gd name="T36" fmla="*/ 122 w 149"/>
                <a:gd name="T37" fmla="*/ 100 h 427"/>
                <a:gd name="T38" fmla="*/ 128 w 149"/>
                <a:gd name="T39" fmla="*/ 27 h 427"/>
                <a:gd name="T40" fmla="*/ 110 w 149"/>
                <a:gd name="T41" fmla="*/ 1 h 427"/>
                <a:gd name="T42" fmla="*/ 82 w 149"/>
                <a:gd name="T43" fmla="*/ 0 h 4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9"/>
                <a:gd name="T67" fmla="*/ 0 h 427"/>
                <a:gd name="T68" fmla="*/ 149 w 149"/>
                <a:gd name="T69" fmla="*/ 427 h 4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9" h="427">
                  <a:moveTo>
                    <a:pt x="82" y="0"/>
                  </a:moveTo>
                  <a:lnTo>
                    <a:pt x="63" y="4"/>
                  </a:lnTo>
                  <a:lnTo>
                    <a:pt x="41" y="4"/>
                  </a:lnTo>
                  <a:lnTo>
                    <a:pt x="12" y="24"/>
                  </a:lnTo>
                  <a:lnTo>
                    <a:pt x="1" y="65"/>
                  </a:lnTo>
                  <a:lnTo>
                    <a:pt x="0" y="121"/>
                  </a:lnTo>
                  <a:lnTo>
                    <a:pt x="11" y="183"/>
                  </a:lnTo>
                  <a:lnTo>
                    <a:pt x="31" y="243"/>
                  </a:lnTo>
                  <a:lnTo>
                    <a:pt x="44" y="294"/>
                  </a:lnTo>
                  <a:lnTo>
                    <a:pt x="60" y="364"/>
                  </a:lnTo>
                  <a:lnTo>
                    <a:pt x="77" y="407"/>
                  </a:lnTo>
                  <a:lnTo>
                    <a:pt x="98" y="426"/>
                  </a:lnTo>
                  <a:lnTo>
                    <a:pt x="117" y="426"/>
                  </a:lnTo>
                  <a:lnTo>
                    <a:pt x="139" y="407"/>
                  </a:lnTo>
                  <a:lnTo>
                    <a:pt x="148" y="380"/>
                  </a:lnTo>
                  <a:lnTo>
                    <a:pt x="148" y="336"/>
                  </a:lnTo>
                  <a:lnTo>
                    <a:pt x="135" y="278"/>
                  </a:lnTo>
                  <a:lnTo>
                    <a:pt x="125" y="199"/>
                  </a:lnTo>
                  <a:lnTo>
                    <a:pt x="122" y="100"/>
                  </a:lnTo>
                  <a:lnTo>
                    <a:pt x="128" y="27"/>
                  </a:lnTo>
                  <a:lnTo>
                    <a:pt x="110" y="1"/>
                  </a:lnTo>
                  <a:lnTo>
                    <a:pt x="82"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32" name="Freeform 62"/>
            <p:cNvSpPr>
              <a:spLocks/>
            </p:cNvSpPr>
            <p:nvPr/>
          </p:nvSpPr>
          <p:spPr bwMode="auto">
            <a:xfrm>
              <a:off x="2727" y="3117"/>
              <a:ext cx="167" cy="382"/>
            </a:xfrm>
            <a:custGeom>
              <a:avLst/>
              <a:gdLst>
                <a:gd name="T0" fmla="*/ 39 w 167"/>
                <a:gd name="T1" fmla="*/ 14 h 382"/>
                <a:gd name="T2" fmla="*/ 21 w 167"/>
                <a:gd name="T3" fmla="*/ 0 h 382"/>
                <a:gd name="T4" fmla="*/ 8 w 167"/>
                <a:gd name="T5" fmla="*/ 0 h 382"/>
                <a:gd name="T6" fmla="*/ 0 w 167"/>
                <a:gd name="T7" fmla="*/ 11 h 382"/>
                <a:gd name="T8" fmla="*/ 4 w 167"/>
                <a:gd name="T9" fmla="*/ 35 h 382"/>
                <a:gd name="T10" fmla="*/ 15 w 167"/>
                <a:gd name="T11" fmla="*/ 49 h 382"/>
                <a:gd name="T12" fmla="*/ 36 w 167"/>
                <a:gd name="T13" fmla="*/ 65 h 382"/>
                <a:gd name="T14" fmla="*/ 75 w 167"/>
                <a:gd name="T15" fmla="*/ 87 h 382"/>
                <a:gd name="T16" fmla="*/ 126 w 167"/>
                <a:gd name="T17" fmla="*/ 127 h 382"/>
                <a:gd name="T18" fmla="*/ 145 w 167"/>
                <a:gd name="T19" fmla="*/ 128 h 382"/>
                <a:gd name="T20" fmla="*/ 135 w 167"/>
                <a:gd name="T21" fmla="*/ 163 h 382"/>
                <a:gd name="T22" fmla="*/ 113 w 167"/>
                <a:gd name="T23" fmla="*/ 202 h 382"/>
                <a:gd name="T24" fmla="*/ 95 w 167"/>
                <a:gd name="T25" fmla="*/ 250 h 382"/>
                <a:gd name="T26" fmla="*/ 87 w 167"/>
                <a:gd name="T27" fmla="*/ 299 h 382"/>
                <a:gd name="T28" fmla="*/ 91 w 167"/>
                <a:gd name="T29" fmla="*/ 315 h 382"/>
                <a:gd name="T30" fmla="*/ 102 w 167"/>
                <a:gd name="T31" fmla="*/ 325 h 382"/>
                <a:gd name="T32" fmla="*/ 116 w 167"/>
                <a:gd name="T33" fmla="*/ 332 h 382"/>
                <a:gd name="T34" fmla="*/ 131 w 167"/>
                <a:gd name="T35" fmla="*/ 346 h 382"/>
                <a:gd name="T36" fmla="*/ 136 w 167"/>
                <a:gd name="T37" fmla="*/ 362 h 382"/>
                <a:gd name="T38" fmla="*/ 141 w 167"/>
                <a:gd name="T39" fmla="*/ 381 h 382"/>
                <a:gd name="T40" fmla="*/ 152 w 167"/>
                <a:gd name="T41" fmla="*/ 381 h 382"/>
                <a:gd name="T42" fmla="*/ 155 w 167"/>
                <a:gd name="T43" fmla="*/ 367 h 382"/>
                <a:gd name="T44" fmla="*/ 148 w 167"/>
                <a:gd name="T45" fmla="*/ 345 h 382"/>
                <a:gd name="T46" fmla="*/ 127 w 167"/>
                <a:gd name="T47" fmla="*/ 329 h 382"/>
                <a:gd name="T48" fmla="*/ 115 w 167"/>
                <a:gd name="T49" fmla="*/ 315 h 382"/>
                <a:gd name="T50" fmla="*/ 104 w 167"/>
                <a:gd name="T51" fmla="*/ 306 h 382"/>
                <a:gd name="T52" fmla="*/ 101 w 167"/>
                <a:gd name="T53" fmla="*/ 291 h 382"/>
                <a:gd name="T54" fmla="*/ 106 w 167"/>
                <a:gd name="T55" fmla="*/ 250 h 382"/>
                <a:gd name="T56" fmla="*/ 123 w 167"/>
                <a:gd name="T57" fmla="*/ 219 h 382"/>
                <a:gd name="T58" fmla="*/ 136 w 167"/>
                <a:gd name="T59" fmla="*/ 192 h 382"/>
                <a:gd name="T60" fmla="*/ 155 w 167"/>
                <a:gd name="T61" fmla="*/ 162 h 382"/>
                <a:gd name="T62" fmla="*/ 166 w 167"/>
                <a:gd name="T63" fmla="*/ 133 h 382"/>
                <a:gd name="T64" fmla="*/ 166 w 167"/>
                <a:gd name="T65" fmla="*/ 115 h 382"/>
                <a:gd name="T66" fmla="*/ 157 w 167"/>
                <a:gd name="T67" fmla="*/ 107 h 382"/>
                <a:gd name="T68" fmla="*/ 119 w 167"/>
                <a:gd name="T69" fmla="*/ 77 h 382"/>
                <a:gd name="T70" fmla="*/ 83 w 167"/>
                <a:gd name="T71" fmla="*/ 49 h 382"/>
                <a:gd name="T72" fmla="*/ 46 w 167"/>
                <a:gd name="T73" fmla="*/ 24 h 382"/>
                <a:gd name="T74" fmla="*/ 39 w 167"/>
                <a:gd name="T75" fmla="*/ 14 h 3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7"/>
                <a:gd name="T115" fmla="*/ 0 h 382"/>
                <a:gd name="T116" fmla="*/ 167 w 167"/>
                <a:gd name="T117" fmla="*/ 382 h 38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7" h="382">
                  <a:moveTo>
                    <a:pt x="39" y="14"/>
                  </a:moveTo>
                  <a:lnTo>
                    <a:pt x="21" y="0"/>
                  </a:lnTo>
                  <a:lnTo>
                    <a:pt x="8" y="0"/>
                  </a:lnTo>
                  <a:lnTo>
                    <a:pt x="0" y="11"/>
                  </a:lnTo>
                  <a:lnTo>
                    <a:pt x="4" y="35"/>
                  </a:lnTo>
                  <a:lnTo>
                    <a:pt x="15" y="49"/>
                  </a:lnTo>
                  <a:lnTo>
                    <a:pt x="36" y="65"/>
                  </a:lnTo>
                  <a:lnTo>
                    <a:pt x="75" y="87"/>
                  </a:lnTo>
                  <a:lnTo>
                    <a:pt x="126" y="127"/>
                  </a:lnTo>
                  <a:lnTo>
                    <a:pt x="145" y="128"/>
                  </a:lnTo>
                  <a:lnTo>
                    <a:pt x="135" y="163"/>
                  </a:lnTo>
                  <a:lnTo>
                    <a:pt x="113" y="202"/>
                  </a:lnTo>
                  <a:lnTo>
                    <a:pt x="95" y="250"/>
                  </a:lnTo>
                  <a:lnTo>
                    <a:pt x="87" y="299"/>
                  </a:lnTo>
                  <a:lnTo>
                    <a:pt x="91" y="315"/>
                  </a:lnTo>
                  <a:lnTo>
                    <a:pt x="102" y="325"/>
                  </a:lnTo>
                  <a:lnTo>
                    <a:pt x="116" y="332"/>
                  </a:lnTo>
                  <a:lnTo>
                    <a:pt x="131" y="346"/>
                  </a:lnTo>
                  <a:lnTo>
                    <a:pt x="136" y="362"/>
                  </a:lnTo>
                  <a:lnTo>
                    <a:pt x="141" y="381"/>
                  </a:lnTo>
                  <a:lnTo>
                    <a:pt x="152" y="381"/>
                  </a:lnTo>
                  <a:lnTo>
                    <a:pt x="155" y="367"/>
                  </a:lnTo>
                  <a:lnTo>
                    <a:pt x="148" y="345"/>
                  </a:lnTo>
                  <a:lnTo>
                    <a:pt x="127" y="329"/>
                  </a:lnTo>
                  <a:lnTo>
                    <a:pt x="115" y="315"/>
                  </a:lnTo>
                  <a:lnTo>
                    <a:pt x="104" y="306"/>
                  </a:lnTo>
                  <a:lnTo>
                    <a:pt x="101" y="291"/>
                  </a:lnTo>
                  <a:lnTo>
                    <a:pt x="106" y="250"/>
                  </a:lnTo>
                  <a:lnTo>
                    <a:pt x="123" y="219"/>
                  </a:lnTo>
                  <a:lnTo>
                    <a:pt x="136" y="192"/>
                  </a:lnTo>
                  <a:lnTo>
                    <a:pt x="155" y="162"/>
                  </a:lnTo>
                  <a:lnTo>
                    <a:pt x="166" y="133"/>
                  </a:lnTo>
                  <a:lnTo>
                    <a:pt x="166" y="115"/>
                  </a:lnTo>
                  <a:lnTo>
                    <a:pt x="157" y="107"/>
                  </a:lnTo>
                  <a:lnTo>
                    <a:pt x="119" y="77"/>
                  </a:lnTo>
                  <a:lnTo>
                    <a:pt x="83" y="49"/>
                  </a:lnTo>
                  <a:lnTo>
                    <a:pt x="46" y="24"/>
                  </a:lnTo>
                  <a:lnTo>
                    <a:pt x="39" y="14"/>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33" name="Freeform 63"/>
            <p:cNvSpPr>
              <a:spLocks/>
            </p:cNvSpPr>
            <p:nvPr/>
          </p:nvSpPr>
          <p:spPr bwMode="auto">
            <a:xfrm>
              <a:off x="2617" y="3490"/>
              <a:ext cx="111" cy="412"/>
            </a:xfrm>
            <a:custGeom>
              <a:avLst/>
              <a:gdLst>
                <a:gd name="T0" fmla="*/ 89 w 111"/>
                <a:gd name="T1" fmla="*/ 47 h 412"/>
                <a:gd name="T2" fmla="*/ 104 w 111"/>
                <a:gd name="T3" fmla="*/ 20 h 412"/>
                <a:gd name="T4" fmla="*/ 99 w 111"/>
                <a:gd name="T5" fmla="*/ 0 h 412"/>
                <a:gd name="T6" fmla="*/ 85 w 111"/>
                <a:gd name="T7" fmla="*/ 0 h 412"/>
                <a:gd name="T8" fmla="*/ 68 w 111"/>
                <a:gd name="T9" fmla="*/ 21 h 412"/>
                <a:gd name="T10" fmla="*/ 46 w 111"/>
                <a:gd name="T11" fmla="*/ 67 h 412"/>
                <a:gd name="T12" fmla="*/ 34 w 111"/>
                <a:gd name="T13" fmla="*/ 111 h 412"/>
                <a:gd name="T14" fmla="*/ 23 w 111"/>
                <a:gd name="T15" fmla="*/ 153 h 412"/>
                <a:gd name="T16" fmla="*/ 20 w 111"/>
                <a:gd name="T17" fmla="*/ 191 h 412"/>
                <a:gd name="T18" fmla="*/ 20 w 111"/>
                <a:gd name="T19" fmla="*/ 212 h 412"/>
                <a:gd name="T20" fmla="*/ 32 w 111"/>
                <a:gd name="T21" fmla="*/ 238 h 412"/>
                <a:gd name="T22" fmla="*/ 49 w 111"/>
                <a:gd name="T23" fmla="*/ 304 h 412"/>
                <a:gd name="T24" fmla="*/ 70 w 111"/>
                <a:gd name="T25" fmla="*/ 344 h 412"/>
                <a:gd name="T26" fmla="*/ 75 w 111"/>
                <a:gd name="T27" fmla="*/ 361 h 412"/>
                <a:gd name="T28" fmla="*/ 56 w 111"/>
                <a:gd name="T29" fmla="*/ 364 h 412"/>
                <a:gd name="T30" fmla="*/ 31 w 111"/>
                <a:gd name="T31" fmla="*/ 364 h 412"/>
                <a:gd name="T32" fmla="*/ 0 w 111"/>
                <a:gd name="T33" fmla="*/ 379 h 412"/>
                <a:gd name="T34" fmla="*/ 2 w 111"/>
                <a:gd name="T35" fmla="*/ 390 h 412"/>
                <a:gd name="T36" fmla="*/ 6 w 111"/>
                <a:gd name="T37" fmla="*/ 404 h 412"/>
                <a:gd name="T38" fmla="*/ 16 w 111"/>
                <a:gd name="T39" fmla="*/ 411 h 412"/>
                <a:gd name="T40" fmla="*/ 36 w 111"/>
                <a:gd name="T41" fmla="*/ 401 h 412"/>
                <a:gd name="T42" fmla="*/ 56 w 111"/>
                <a:gd name="T43" fmla="*/ 386 h 412"/>
                <a:gd name="T44" fmla="*/ 85 w 111"/>
                <a:gd name="T45" fmla="*/ 383 h 412"/>
                <a:gd name="T46" fmla="*/ 102 w 111"/>
                <a:gd name="T47" fmla="*/ 389 h 412"/>
                <a:gd name="T48" fmla="*/ 110 w 111"/>
                <a:gd name="T49" fmla="*/ 381 h 412"/>
                <a:gd name="T50" fmla="*/ 110 w 111"/>
                <a:gd name="T51" fmla="*/ 369 h 412"/>
                <a:gd name="T52" fmla="*/ 100 w 111"/>
                <a:gd name="T53" fmla="*/ 355 h 412"/>
                <a:gd name="T54" fmla="*/ 85 w 111"/>
                <a:gd name="T55" fmla="*/ 334 h 412"/>
                <a:gd name="T56" fmla="*/ 57 w 111"/>
                <a:gd name="T57" fmla="*/ 277 h 412"/>
                <a:gd name="T58" fmla="*/ 44 w 111"/>
                <a:gd name="T59" fmla="*/ 229 h 412"/>
                <a:gd name="T60" fmla="*/ 41 w 111"/>
                <a:gd name="T61" fmla="*/ 181 h 412"/>
                <a:gd name="T62" fmla="*/ 42 w 111"/>
                <a:gd name="T63" fmla="*/ 156 h 412"/>
                <a:gd name="T64" fmla="*/ 52 w 111"/>
                <a:gd name="T65" fmla="*/ 111 h 412"/>
                <a:gd name="T66" fmla="*/ 77 w 111"/>
                <a:gd name="T67" fmla="*/ 62 h 412"/>
                <a:gd name="T68" fmla="*/ 95 w 111"/>
                <a:gd name="T69" fmla="*/ 37 h 412"/>
                <a:gd name="T70" fmla="*/ 89 w 111"/>
                <a:gd name="T71" fmla="*/ 47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1"/>
                <a:gd name="T109" fmla="*/ 0 h 412"/>
                <a:gd name="T110" fmla="*/ 111 w 1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1" h="412">
                  <a:moveTo>
                    <a:pt x="89" y="47"/>
                  </a:moveTo>
                  <a:lnTo>
                    <a:pt x="104" y="20"/>
                  </a:lnTo>
                  <a:lnTo>
                    <a:pt x="99" y="0"/>
                  </a:lnTo>
                  <a:lnTo>
                    <a:pt x="85" y="0"/>
                  </a:lnTo>
                  <a:lnTo>
                    <a:pt x="68" y="21"/>
                  </a:lnTo>
                  <a:lnTo>
                    <a:pt x="46" y="67"/>
                  </a:lnTo>
                  <a:lnTo>
                    <a:pt x="34" y="111"/>
                  </a:lnTo>
                  <a:lnTo>
                    <a:pt x="23" y="153"/>
                  </a:lnTo>
                  <a:lnTo>
                    <a:pt x="20" y="191"/>
                  </a:lnTo>
                  <a:lnTo>
                    <a:pt x="20" y="212"/>
                  </a:lnTo>
                  <a:lnTo>
                    <a:pt x="32" y="238"/>
                  </a:lnTo>
                  <a:lnTo>
                    <a:pt x="49" y="304"/>
                  </a:lnTo>
                  <a:lnTo>
                    <a:pt x="70" y="344"/>
                  </a:lnTo>
                  <a:lnTo>
                    <a:pt x="75" y="361"/>
                  </a:lnTo>
                  <a:lnTo>
                    <a:pt x="56" y="364"/>
                  </a:lnTo>
                  <a:lnTo>
                    <a:pt x="31" y="364"/>
                  </a:lnTo>
                  <a:lnTo>
                    <a:pt x="0" y="379"/>
                  </a:lnTo>
                  <a:lnTo>
                    <a:pt x="2" y="390"/>
                  </a:lnTo>
                  <a:lnTo>
                    <a:pt x="6" y="404"/>
                  </a:lnTo>
                  <a:lnTo>
                    <a:pt x="16" y="411"/>
                  </a:lnTo>
                  <a:lnTo>
                    <a:pt x="36" y="401"/>
                  </a:lnTo>
                  <a:lnTo>
                    <a:pt x="56" y="386"/>
                  </a:lnTo>
                  <a:lnTo>
                    <a:pt x="85" y="383"/>
                  </a:lnTo>
                  <a:lnTo>
                    <a:pt x="102" y="389"/>
                  </a:lnTo>
                  <a:lnTo>
                    <a:pt x="110" y="381"/>
                  </a:lnTo>
                  <a:lnTo>
                    <a:pt x="110" y="369"/>
                  </a:lnTo>
                  <a:lnTo>
                    <a:pt x="100" y="355"/>
                  </a:lnTo>
                  <a:lnTo>
                    <a:pt x="85" y="334"/>
                  </a:lnTo>
                  <a:lnTo>
                    <a:pt x="57" y="277"/>
                  </a:lnTo>
                  <a:lnTo>
                    <a:pt x="44" y="229"/>
                  </a:lnTo>
                  <a:lnTo>
                    <a:pt x="41" y="181"/>
                  </a:lnTo>
                  <a:lnTo>
                    <a:pt x="42" y="156"/>
                  </a:lnTo>
                  <a:lnTo>
                    <a:pt x="52" y="111"/>
                  </a:lnTo>
                  <a:lnTo>
                    <a:pt x="77" y="62"/>
                  </a:lnTo>
                  <a:lnTo>
                    <a:pt x="95" y="37"/>
                  </a:lnTo>
                  <a:lnTo>
                    <a:pt x="89" y="47"/>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34" name="Freeform 64"/>
            <p:cNvSpPr>
              <a:spLocks/>
            </p:cNvSpPr>
            <p:nvPr/>
          </p:nvSpPr>
          <p:spPr bwMode="auto">
            <a:xfrm>
              <a:off x="2736" y="3460"/>
              <a:ext cx="167" cy="456"/>
            </a:xfrm>
            <a:custGeom>
              <a:avLst/>
              <a:gdLst>
                <a:gd name="T0" fmla="*/ 69 w 167"/>
                <a:gd name="T1" fmla="*/ 79 h 456"/>
                <a:gd name="T2" fmla="*/ 44 w 167"/>
                <a:gd name="T3" fmla="*/ 36 h 456"/>
                <a:gd name="T4" fmla="*/ 22 w 167"/>
                <a:gd name="T5" fmla="*/ 0 h 456"/>
                <a:gd name="T6" fmla="*/ 7 w 167"/>
                <a:gd name="T7" fmla="*/ 3 h 456"/>
                <a:gd name="T8" fmla="*/ 0 w 167"/>
                <a:gd name="T9" fmla="*/ 19 h 456"/>
                <a:gd name="T10" fmla="*/ 0 w 167"/>
                <a:gd name="T11" fmla="*/ 45 h 456"/>
                <a:gd name="T12" fmla="*/ 13 w 167"/>
                <a:gd name="T13" fmla="*/ 61 h 456"/>
                <a:gd name="T14" fmla="*/ 36 w 167"/>
                <a:gd name="T15" fmla="*/ 81 h 456"/>
                <a:gd name="T16" fmla="*/ 55 w 167"/>
                <a:gd name="T17" fmla="*/ 106 h 456"/>
                <a:gd name="T18" fmla="*/ 76 w 167"/>
                <a:gd name="T19" fmla="*/ 140 h 456"/>
                <a:gd name="T20" fmla="*/ 84 w 167"/>
                <a:gd name="T21" fmla="*/ 165 h 456"/>
                <a:gd name="T22" fmla="*/ 94 w 167"/>
                <a:gd name="T23" fmla="*/ 195 h 456"/>
                <a:gd name="T24" fmla="*/ 100 w 167"/>
                <a:gd name="T25" fmla="*/ 236 h 456"/>
                <a:gd name="T26" fmla="*/ 100 w 167"/>
                <a:gd name="T27" fmla="*/ 273 h 456"/>
                <a:gd name="T28" fmla="*/ 94 w 167"/>
                <a:gd name="T29" fmla="*/ 320 h 456"/>
                <a:gd name="T30" fmla="*/ 81 w 167"/>
                <a:gd name="T31" fmla="*/ 364 h 456"/>
                <a:gd name="T32" fmla="*/ 69 w 167"/>
                <a:gd name="T33" fmla="*/ 389 h 456"/>
                <a:gd name="T34" fmla="*/ 62 w 167"/>
                <a:gd name="T35" fmla="*/ 406 h 456"/>
                <a:gd name="T36" fmla="*/ 62 w 167"/>
                <a:gd name="T37" fmla="*/ 419 h 456"/>
                <a:gd name="T38" fmla="*/ 69 w 167"/>
                <a:gd name="T39" fmla="*/ 424 h 456"/>
                <a:gd name="T40" fmla="*/ 87 w 167"/>
                <a:gd name="T41" fmla="*/ 424 h 456"/>
                <a:gd name="T42" fmla="*/ 114 w 167"/>
                <a:gd name="T43" fmla="*/ 431 h 456"/>
                <a:gd name="T44" fmla="*/ 135 w 167"/>
                <a:gd name="T45" fmla="*/ 441 h 456"/>
                <a:gd name="T46" fmla="*/ 147 w 167"/>
                <a:gd name="T47" fmla="*/ 455 h 456"/>
                <a:gd name="T48" fmla="*/ 158 w 167"/>
                <a:gd name="T49" fmla="*/ 449 h 456"/>
                <a:gd name="T50" fmla="*/ 166 w 167"/>
                <a:gd name="T51" fmla="*/ 431 h 456"/>
                <a:gd name="T52" fmla="*/ 165 w 167"/>
                <a:gd name="T53" fmla="*/ 416 h 456"/>
                <a:gd name="T54" fmla="*/ 143 w 167"/>
                <a:gd name="T55" fmla="*/ 404 h 456"/>
                <a:gd name="T56" fmla="*/ 110 w 167"/>
                <a:gd name="T57" fmla="*/ 400 h 456"/>
                <a:gd name="T58" fmla="*/ 79 w 167"/>
                <a:gd name="T59" fmla="*/ 400 h 456"/>
                <a:gd name="T60" fmla="*/ 92 w 167"/>
                <a:gd name="T61" fmla="*/ 380 h 456"/>
                <a:gd name="T62" fmla="*/ 98 w 167"/>
                <a:gd name="T63" fmla="*/ 355 h 456"/>
                <a:gd name="T64" fmla="*/ 106 w 167"/>
                <a:gd name="T65" fmla="*/ 320 h 456"/>
                <a:gd name="T66" fmla="*/ 116 w 167"/>
                <a:gd name="T67" fmla="*/ 282 h 456"/>
                <a:gd name="T68" fmla="*/ 116 w 167"/>
                <a:gd name="T69" fmla="*/ 238 h 456"/>
                <a:gd name="T70" fmla="*/ 114 w 167"/>
                <a:gd name="T71" fmla="*/ 195 h 456"/>
                <a:gd name="T72" fmla="*/ 103 w 167"/>
                <a:gd name="T73" fmla="*/ 157 h 456"/>
                <a:gd name="T74" fmla="*/ 83 w 167"/>
                <a:gd name="T75" fmla="*/ 106 h 456"/>
                <a:gd name="T76" fmla="*/ 69 w 167"/>
                <a:gd name="T77" fmla="*/ 79 h 4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7"/>
                <a:gd name="T118" fmla="*/ 0 h 456"/>
                <a:gd name="T119" fmla="*/ 167 w 167"/>
                <a:gd name="T120" fmla="*/ 456 h 4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7" h="456">
                  <a:moveTo>
                    <a:pt x="69" y="79"/>
                  </a:moveTo>
                  <a:lnTo>
                    <a:pt x="44" y="36"/>
                  </a:lnTo>
                  <a:lnTo>
                    <a:pt x="22" y="0"/>
                  </a:lnTo>
                  <a:lnTo>
                    <a:pt x="7" y="3"/>
                  </a:lnTo>
                  <a:lnTo>
                    <a:pt x="0" y="19"/>
                  </a:lnTo>
                  <a:lnTo>
                    <a:pt x="0" y="45"/>
                  </a:lnTo>
                  <a:lnTo>
                    <a:pt x="13" y="61"/>
                  </a:lnTo>
                  <a:lnTo>
                    <a:pt x="36" y="81"/>
                  </a:lnTo>
                  <a:lnTo>
                    <a:pt x="55" y="106"/>
                  </a:lnTo>
                  <a:lnTo>
                    <a:pt x="76" y="140"/>
                  </a:lnTo>
                  <a:lnTo>
                    <a:pt x="84" y="165"/>
                  </a:lnTo>
                  <a:lnTo>
                    <a:pt x="94" y="195"/>
                  </a:lnTo>
                  <a:lnTo>
                    <a:pt x="100" y="236"/>
                  </a:lnTo>
                  <a:lnTo>
                    <a:pt x="100" y="273"/>
                  </a:lnTo>
                  <a:lnTo>
                    <a:pt x="94" y="320"/>
                  </a:lnTo>
                  <a:lnTo>
                    <a:pt x="81" y="364"/>
                  </a:lnTo>
                  <a:lnTo>
                    <a:pt x="69" y="389"/>
                  </a:lnTo>
                  <a:lnTo>
                    <a:pt x="62" y="406"/>
                  </a:lnTo>
                  <a:lnTo>
                    <a:pt x="62" y="419"/>
                  </a:lnTo>
                  <a:lnTo>
                    <a:pt x="69" y="424"/>
                  </a:lnTo>
                  <a:lnTo>
                    <a:pt x="87" y="424"/>
                  </a:lnTo>
                  <a:lnTo>
                    <a:pt x="114" y="431"/>
                  </a:lnTo>
                  <a:lnTo>
                    <a:pt x="135" y="441"/>
                  </a:lnTo>
                  <a:lnTo>
                    <a:pt x="147" y="455"/>
                  </a:lnTo>
                  <a:lnTo>
                    <a:pt x="158" y="449"/>
                  </a:lnTo>
                  <a:lnTo>
                    <a:pt x="166" y="431"/>
                  </a:lnTo>
                  <a:lnTo>
                    <a:pt x="165" y="416"/>
                  </a:lnTo>
                  <a:lnTo>
                    <a:pt x="143" y="404"/>
                  </a:lnTo>
                  <a:lnTo>
                    <a:pt x="110" y="400"/>
                  </a:lnTo>
                  <a:lnTo>
                    <a:pt x="79" y="400"/>
                  </a:lnTo>
                  <a:lnTo>
                    <a:pt x="92" y="380"/>
                  </a:lnTo>
                  <a:lnTo>
                    <a:pt x="98" y="355"/>
                  </a:lnTo>
                  <a:lnTo>
                    <a:pt x="106" y="320"/>
                  </a:lnTo>
                  <a:lnTo>
                    <a:pt x="116" y="282"/>
                  </a:lnTo>
                  <a:lnTo>
                    <a:pt x="116" y="238"/>
                  </a:lnTo>
                  <a:lnTo>
                    <a:pt x="114" y="195"/>
                  </a:lnTo>
                  <a:lnTo>
                    <a:pt x="103" y="157"/>
                  </a:lnTo>
                  <a:lnTo>
                    <a:pt x="83" y="106"/>
                  </a:lnTo>
                  <a:lnTo>
                    <a:pt x="69" y="79"/>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aphicFrame>
        <p:nvGraphicFramePr>
          <p:cNvPr id="101385" name="Object 65">
            <a:hlinkClick r:id="" action="ppaction://ole?verb=0"/>
          </p:cNvPr>
          <p:cNvGraphicFramePr>
            <a:graphicFrameLocks/>
          </p:cNvGraphicFramePr>
          <p:nvPr/>
        </p:nvGraphicFramePr>
        <p:xfrm>
          <a:off x="2386013" y="3154363"/>
          <a:ext cx="1103312" cy="1492250"/>
        </p:xfrm>
        <a:graphic>
          <a:graphicData uri="http://schemas.openxmlformats.org/presentationml/2006/ole">
            <mc:AlternateContent xmlns:mc="http://schemas.openxmlformats.org/markup-compatibility/2006">
              <mc:Choice xmlns:v="urn:schemas-microsoft-com:vml" Requires="v">
                <p:oleObj spid="_x0000_s101493" name="ClipArt" r:id="rId3" imgW="2998788" imgH="3659188" progId="">
                  <p:embed/>
                </p:oleObj>
              </mc:Choice>
              <mc:Fallback>
                <p:oleObj name="ClipArt" r:id="rId3" imgW="2998788" imgH="3659188" progId="">
                  <p:embed/>
                  <p:pic>
                    <p:nvPicPr>
                      <p:cNvPr id="0" name="Object 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6013" y="3154363"/>
                        <a:ext cx="1103312"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1386" name="Group 66"/>
          <p:cNvGrpSpPr>
            <a:grpSpLocks/>
          </p:cNvGrpSpPr>
          <p:nvPr/>
        </p:nvGrpSpPr>
        <p:grpSpPr bwMode="auto">
          <a:xfrm>
            <a:off x="4017963" y="2727325"/>
            <a:ext cx="530225" cy="1066800"/>
            <a:chOff x="2387" y="1766"/>
            <a:chExt cx="334" cy="672"/>
          </a:xfrm>
        </p:grpSpPr>
        <p:sp>
          <p:nvSpPr>
            <p:cNvPr id="101423" name="Freeform 67"/>
            <p:cNvSpPr>
              <a:spLocks/>
            </p:cNvSpPr>
            <p:nvPr/>
          </p:nvSpPr>
          <p:spPr bwMode="auto">
            <a:xfrm>
              <a:off x="2530" y="1766"/>
              <a:ext cx="98" cy="155"/>
            </a:xfrm>
            <a:custGeom>
              <a:avLst/>
              <a:gdLst>
                <a:gd name="T0" fmla="*/ 77 w 98"/>
                <a:gd name="T1" fmla="*/ 7 h 155"/>
                <a:gd name="T2" fmla="*/ 66 w 98"/>
                <a:gd name="T3" fmla="*/ 0 h 155"/>
                <a:gd name="T4" fmla="*/ 58 w 98"/>
                <a:gd name="T5" fmla="*/ 4 h 155"/>
                <a:gd name="T6" fmla="*/ 50 w 98"/>
                <a:gd name="T7" fmla="*/ 21 h 155"/>
                <a:gd name="T8" fmla="*/ 45 w 98"/>
                <a:gd name="T9" fmla="*/ 45 h 155"/>
                <a:gd name="T10" fmla="*/ 44 w 98"/>
                <a:gd name="T11" fmla="*/ 63 h 155"/>
                <a:gd name="T12" fmla="*/ 43 w 98"/>
                <a:gd name="T13" fmla="*/ 85 h 155"/>
                <a:gd name="T14" fmla="*/ 9 w 98"/>
                <a:gd name="T15" fmla="*/ 83 h 155"/>
                <a:gd name="T16" fmla="*/ 0 w 98"/>
                <a:gd name="T17" fmla="*/ 87 h 155"/>
                <a:gd name="T18" fmla="*/ 1 w 98"/>
                <a:gd name="T19" fmla="*/ 97 h 155"/>
                <a:gd name="T20" fmla="*/ 19 w 98"/>
                <a:gd name="T21" fmla="*/ 93 h 155"/>
                <a:gd name="T22" fmla="*/ 44 w 98"/>
                <a:gd name="T23" fmla="*/ 99 h 155"/>
                <a:gd name="T24" fmla="*/ 49 w 98"/>
                <a:gd name="T25" fmla="*/ 121 h 155"/>
                <a:gd name="T26" fmla="*/ 56 w 98"/>
                <a:gd name="T27" fmla="*/ 140 h 155"/>
                <a:gd name="T28" fmla="*/ 64 w 98"/>
                <a:gd name="T29" fmla="*/ 147 h 155"/>
                <a:gd name="T30" fmla="*/ 73 w 98"/>
                <a:gd name="T31" fmla="*/ 154 h 155"/>
                <a:gd name="T32" fmla="*/ 80 w 98"/>
                <a:gd name="T33" fmla="*/ 149 h 155"/>
                <a:gd name="T34" fmla="*/ 89 w 98"/>
                <a:gd name="T35" fmla="*/ 132 h 155"/>
                <a:gd name="T36" fmla="*/ 95 w 98"/>
                <a:gd name="T37" fmla="*/ 111 h 155"/>
                <a:gd name="T38" fmla="*/ 97 w 98"/>
                <a:gd name="T39" fmla="*/ 94 h 155"/>
                <a:gd name="T40" fmla="*/ 93 w 98"/>
                <a:gd name="T41" fmla="*/ 58 h 155"/>
                <a:gd name="T42" fmla="*/ 86 w 98"/>
                <a:gd name="T43" fmla="*/ 31 h 155"/>
                <a:gd name="T44" fmla="*/ 80 w 98"/>
                <a:gd name="T45" fmla="*/ 15 h 155"/>
                <a:gd name="T46" fmla="*/ 73 w 98"/>
                <a:gd name="T47" fmla="*/ 6 h 155"/>
                <a:gd name="T48" fmla="*/ 77 w 98"/>
                <a:gd name="T49" fmla="*/ 7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8"/>
                <a:gd name="T76" fmla="*/ 0 h 155"/>
                <a:gd name="T77" fmla="*/ 98 w 98"/>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8" h="155">
                  <a:moveTo>
                    <a:pt x="77" y="7"/>
                  </a:moveTo>
                  <a:lnTo>
                    <a:pt x="66" y="0"/>
                  </a:lnTo>
                  <a:lnTo>
                    <a:pt x="58" y="4"/>
                  </a:lnTo>
                  <a:lnTo>
                    <a:pt x="50" y="21"/>
                  </a:lnTo>
                  <a:lnTo>
                    <a:pt x="45" y="45"/>
                  </a:lnTo>
                  <a:lnTo>
                    <a:pt x="44" y="63"/>
                  </a:lnTo>
                  <a:lnTo>
                    <a:pt x="43" y="85"/>
                  </a:lnTo>
                  <a:lnTo>
                    <a:pt x="9" y="83"/>
                  </a:lnTo>
                  <a:lnTo>
                    <a:pt x="0" y="87"/>
                  </a:lnTo>
                  <a:lnTo>
                    <a:pt x="1" y="97"/>
                  </a:lnTo>
                  <a:lnTo>
                    <a:pt x="19" y="93"/>
                  </a:lnTo>
                  <a:lnTo>
                    <a:pt x="44" y="99"/>
                  </a:lnTo>
                  <a:lnTo>
                    <a:pt x="49" y="121"/>
                  </a:lnTo>
                  <a:lnTo>
                    <a:pt x="56" y="140"/>
                  </a:lnTo>
                  <a:lnTo>
                    <a:pt x="64" y="147"/>
                  </a:lnTo>
                  <a:lnTo>
                    <a:pt x="73" y="154"/>
                  </a:lnTo>
                  <a:lnTo>
                    <a:pt x="80" y="149"/>
                  </a:lnTo>
                  <a:lnTo>
                    <a:pt x="89" y="132"/>
                  </a:lnTo>
                  <a:lnTo>
                    <a:pt x="95" y="111"/>
                  </a:lnTo>
                  <a:lnTo>
                    <a:pt x="97" y="94"/>
                  </a:lnTo>
                  <a:lnTo>
                    <a:pt x="93" y="58"/>
                  </a:lnTo>
                  <a:lnTo>
                    <a:pt x="86" y="31"/>
                  </a:lnTo>
                  <a:lnTo>
                    <a:pt x="80" y="15"/>
                  </a:lnTo>
                  <a:lnTo>
                    <a:pt x="73" y="6"/>
                  </a:lnTo>
                  <a:lnTo>
                    <a:pt x="77" y="7"/>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24" name="Freeform 68"/>
            <p:cNvSpPr>
              <a:spLocks/>
            </p:cNvSpPr>
            <p:nvPr/>
          </p:nvSpPr>
          <p:spPr bwMode="auto">
            <a:xfrm>
              <a:off x="2387" y="1915"/>
              <a:ext cx="198" cy="58"/>
            </a:xfrm>
            <a:custGeom>
              <a:avLst/>
              <a:gdLst>
                <a:gd name="T0" fmla="*/ 197 w 198"/>
                <a:gd name="T1" fmla="*/ 36 h 58"/>
                <a:gd name="T2" fmla="*/ 180 w 198"/>
                <a:gd name="T3" fmla="*/ 27 h 58"/>
                <a:gd name="T4" fmla="*/ 145 w 198"/>
                <a:gd name="T5" fmla="*/ 22 h 58"/>
                <a:gd name="T6" fmla="*/ 116 w 198"/>
                <a:gd name="T7" fmla="*/ 18 h 58"/>
                <a:gd name="T8" fmla="*/ 83 w 198"/>
                <a:gd name="T9" fmla="*/ 10 h 58"/>
                <a:gd name="T10" fmla="*/ 59 w 198"/>
                <a:gd name="T11" fmla="*/ 9 h 58"/>
                <a:gd name="T12" fmla="*/ 27 w 198"/>
                <a:gd name="T13" fmla="*/ 3 h 58"/>
                <a:gd name="T14" fmla="*/ 0 w 198"/>
                <a:gd name="T15" fmla="*/ 0 h 58"/>
                <a:gd name="T16" fmla="*/ 0 w 198"/>
                <a:gd name="T17" fmla="*/ 6 h 58"/>
                <a:gd name="T18" fmla="*/ 6 w 198"/>
                <a:gd name="T19" fmla="*/ 14 h 58"/>
                <a:gd name="T20" fmla="*/ 30 w 198"/>
                <a:gd name="T21" fmla="*/ 14 h 58"/>
                <a:gd name="T22" fmla="*/ 28 w 198"/>
                <a:gd name="T23" fmla="*/ 25 h 58"/>
                <a:gd name="T24" fmla="*/ 31 w 198"/>
                <a:gd name="T25" fmla="*/ 37 h 58"/>
                <a:gd name="T26" fmla="*/ 38 w 198"/>
                <a:gd name="T27" fmla="*/ 45 h 58"/>
                <a:gd name="T28" fmla="*/ 48 w 198"/>
                <a:gd name="T29" fmla="*/ 45 h 58"/>
                <a:gd name="T30" fmla="*/ 57 w 198"/>
                <a:gd name="T31" fmla="*/ 41 h 58"/>
                <a:gd name="T32" fmla="*/ 59 w 198"/>
                <a:gd name="T33" fmla="*/ 27 h 58"/>
                <a:gd name="T34" fmla="*/ 59 w 198"/>
                <a:gd name="T35" fmla="*/ 20 h 58"/>
                <a:gd name="T36" fmla="*/ 82 w 198"/>
                <a:gd name="T37" fmla="*/ 20 h 58"/>
                <a:gd name="T38" fmla="*/ 92 w 198"/>
                <a:gd name="T39" fmla="*/ 25 h 58"/>
                <a:gd name="T40" fmla="*/ 111 w 198"/>
                <a:gd name="T41" fmla="*/ 33 h 58"/>
                <a:gd name="T42" fmla="*/ 139 w 198"/>
                <a:gd name="T43" fmla="*/ 38 h 58"/>
                <a:gd name="T44" fmla="*/ 162 w 198"/>
                <a:gd name="T45" fmla="*/ 39 h 58"/>
                <a:gd name="T46" fmla="*/ 177 w 198"/>
                <a:gd name="T47" fmla="*/ 44 h 58"/>
                <a:gd name="T48" fmla="*/ 191 w 198"/>
                <a:gd name="T49" fmla="*/ 57 h 58"/>
                <a:gd name="T50" fmla="*/ 197 w 198"/>
                <a:gd name="T51" fmla="*/ 44 h 58"/>
                <a:gd name="T52" fmla="*/ 193 w 198"/>
                <a:gd name="T53" fmla="*/ 33 h 58"/>
                <a:gd name="T54" fmla="*/ 190 w 198"/>
                <a:gd name="T55" fmla="*/ 30 h 58"/>
                <a:gd name="T56" fmla="*/ 197 w 198"/>
                <a:gd name="T57" fmla="*/ 36 h 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8"/>
                <a:gd name="T88" fmla="*/ 0 h 58"/>
                <a:gd name="T89" fmla="*/ 198 w 198"/>
                <a:gd name="T90" fmla="*/ 58 h 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8" h="58">
                  <a:moveTo>
                    <a:pt x="197" y="36"/>
                  </a:moveTo>
                  <a:lnTo>
                    <a:pt x="180" y="27"/>
                  </a:lnTo>
                  <a:lnTo>
                    <a:pt x="145" y="22"/>
                  </a:lnTo>
                  <a:lnTo>
                    <a:pt x="116" y="18"/>
                  </a:lnTo>
                  <a:lnTo>
                    <a:pt x="83" y="10"/>
                  </a:lnTo>
                  <a:lnTo>
                    <a:pt x="59" y="9"/>
                  </a:lnTo>
                  <a:lnTo>
                    <a:pt x="27" y="3"/>
                  </a:lnTo>
                  <a:lnTo>
                    <a:pt x="0" y="0"/>
                  </a:lnTo>
                  <a:lnTo>
                    <a:pt x="0" y="6"/>
                  </a:lnTo>
                  <a:lnTo>
                    <a:pt x="6" y="14"/>
                  </a:lnTo>
                  <a:lnTo>
                    <a:pt x="30" y="14"/>
                  </a:lnTo>
                  <a:lnTo>
                    <a:pt x="28" y="25"/>
                  </a:lnTo>
                  <a:lnTo>
                    <a:pt x="31" y="37"/>
                  </a:lnTo>
                  <a:lnTo>
                    <a:pt x="38" y="45"/>
                  </a:lnTo>
                  <a:lnTo>
                    <a:pt x="48" y="45"/>
                  </a:lnTo>
                  <a:lnTo>
                    <a:pt x="57" y="41"/>
                  </a:lnTo>
                  <a:lnTo>
                    <a:pt x="59" y="27"/>
                  </a:lnTo>
                  <a:lnTo>
                    <a:pt x="59" y="20"/>
                  </a:lnTo>
                  <a:lnTo>
                    <a:pt x="82" y="20"/>
                  </a:lnTo>
                  <a:lnTo>
                    <a:pt x="92" y="25"/>
                  </a:lnTo>
                  <a:lnTo>
                    <a:pt x="111" y="33"/>
                  </a:lnTo>
                  <a:lnTo>
                    <a:pt x="139" y="38"/>
                  </a:lnTo>
                  <a:lnTo>
                    <a:pt x="162" y="39"/>
                  </a:lnTo>
                  <a:lnTo>
                    <a:pt x="177" y="44"/>
                  </a:lnTo>
                  <a:lnTo>
                    <a:pt x="191" y="57"/>
                  </a:lnTo>
                  <a:lnTo>
                    <a:pt x="197" y="44"/>
                  </a:lnTo>
                  <a:lnTo>
                    <a:pt x="193" y="33"/>
                  </a:lnTo>
                  <a:lnTo>
                    <a:pt x="190" y="30"/>
                  </a:lnTo>
                  <a:lnTo>
                    <a:pt x="197" y="36"/>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25" name="Freeform 69"/>
            <p:cNvSpPr>
              <a:spLocks/>
            </p:cNvSpPr>
            <p:nvPr/>
          </p:nvSpPr>
          <p:spPr bwMode="auto">
            <a:xfrm>
              <a:off x="2569" y="1927"/>
              <a:ext cx="79" cy="267"/>
            </a:xfrm>
            <a:custGeom>
              <a:avLst/>
              <a:gdLst>
                <a:gd name="T0" fmla="*/ 43 w 79"/>
                <a:gd name="T1" fmla="*/ 0 h 267"/>
                <a:gd name="T2" fmla="*/ 33 w 79"/>
                <a:gd name="T3" fmla="*/ 2 h 267"/>
                <a:gd name="T4" fmla="*/ 21 w 79"/>
                <a:gd name="T5" fmla="*/ 2 h 267"/>
                <a:gd name="T6" fmla="*/ 6 w 79"/>
                <a:gd name="T7" fmla="*/ 15 h 267"/>
                <a:gd name="T8" fmla="*/ 0 w 79"/>
                <a:gd name="T9" fmla="*/ 41 h 267"/>
                <a:gd name="T10" fmla="*/ 0 w 79"/>
                <a:gd name="T11" fmla="*/ 75 h 267"/>
                <a:gd name="T12" fmla="*/ 6 w 79"/>
                <a:gd name="T13" fmla="*/ 114 h 267"/>
                <a:gd name="T14" fmla="*/ 16 w 79"/>
                <a:gd name="T15" fmla="*/ 152 h 267"/>
                <a:gd name="T16" fmla="*/ 23 w 79"/>
                <a:gd name="T17" fmla="*/ 183 h 267"/>
                <a:gd name="T18" fmla="*/ 31 w 79"/>
                <a:gd name="T19" fmla="*/ 227 h 267"/>
                <a:gd name="T20" fmla="*/ 40 w 79"/>
                <a:gd name="T21" fmla="*/ 254 h 267"/>
                <a:gd name="T22" fmla="*/ 52 w 79"/>
                <a:gd name="T23" fmla="*/ 266 h 267"/>
                <a:gd name="T24" fmla="*/ 62 w 79"/>
                <a:gd name="T25" fmla="*/ 266 h 267"/>
                <a:gd name="T26" fmla="*/ 73 w 79"/>
                <a:gd name="T27" fmla="*/ 254 h 267"/>
                <a:gd name="T28" fmla="*/ 78 w 79"/>
                <a:gd name="T29" fmla="*/ 237 h 267"/>
                <a:gd name="T30" fmla="*/ 78 w 79"/>
                <a:gd name="T31" fmla="*/ 210 h 267"/>
                <a:gd name="T32" fmla="*/ 71 w 79"/>
                <a:gd name="T33" fmla="*/ 174 h 267"/>
                <a:gd name="T34" fmla="*/ 66 w 79"/>
                <a:gd name="T35" fmla="*/ 124 h 267"/>
                <a:gd name="T36" fmla="*/ 64 w 79"/>
                <a:gd name="T37" fmla="*/ 62 h 267"/>
                <a:gd name="T38" fmla="*/ 67 w 79"/>
                <a:gd name="T39" fmla="*/ 16 h 267"/>
                <a:gd name="T40" fmla="*/ 58 w 79"/>
                <a:gd name="T41" fmla="*/ 0 h 267"/>
                <a:gd name="T42" fmla="*/ 43 w 79"/>
                <a:gd name="T43" fmla="*/ 0 h 2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9"/>
                <a:gd name="T67" fmla="*/ 0 h 267"/>
                <a:gd name="T68" fmla="*/ 79 w 79"/>
                <a:gd name="T69" fmla="*/ 267 h 2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9" h="267">
                  <a:moveTo>
                    <a:pt x="43" y="0"/>
                  </a:moveTo>
                  <a:lnTo>
                    <a:pt x="33" y="2"/>
                  </a:lnTo>
                  <a:lnTo>
                    <a:pt x="21" y="2"/>
                  </a:lnTo>
                  <a:lnTo>
                    <a:pt x="6" y="15"/>
                  </a:lnTo>
                  <a:lnTo>
                    <a:pt x="0" y="41"/>
                  </a:lnTo>
                  <a:lnTo>
                    <a:pt x="0" y="75"/>
                  </a:lnTo>
                  <a:lnTo>
                    <a:pt x="6" y="114"/>
                  </a:lnTo>
                  <a:lnTo>
                    <a:pt x="16" y="152"/>
                  </a:lnTo>
                  <a:lnTo>
                    <a:pt x="23" y="183"/>
                  </a:lnTo>
                  <a:lnTo>
                    <a:pt x="31" y="227"/>
                  </a:lnTo>
                  <a:lnTo>
                    <a:pt x="40" y="254"/>
                  </a:lnTo>
                  <a:lnTo>
                    <a:pt x="52" y="266"/>
                  </a:lnTo>
                  <a:lnTo>
                    <a:pt x="62" y="266"/>
                  </a:lnTo>
                  <a:lnTo>
                    <a:pt x="73" y="254"/>
                  </a:lnTo>
                  <a:lnTo>
                    <a:pt x="78" y="237"/>
                  </a:lnTo>
                  <a:lnTo>
                    <a:pt x="78" y="210"/>
                  </a:lnTo>
                  <a:lnTo>
                    <a:pt x="71" y="174"/>
                  </a:lnTo>
                  <a:lnTo>
                    <a:pt x="66" y="124"/>
                  </a:lnTo>
                  <a:lnTo>
                    <a:pt x="64" y="62"/>
                  </a:lnTo>
                  <a:lnTo>
                    <a:pt x="67" y="16"/>
                  </a:lnTo>
                  <a:lnTo>
                    <a:pt x="58" y="0"/>
                  </a:lnTo>
                  <a:lnTo>
                    <a:pt x="4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26" name="Freeform 70"/>
            <p:cNvSpPr>
              <a:spLocks/>
            </p:cNvSpPr>
            <p:nvPr/>
          </p:nvSpPr>
          <p:spPr bwMode="auto">
            <a:xfrm>
              <a:off x="2629" y="1939"/>
              <a:ext cx="86" cy="239"/>
            </a:xfrm>
            <a:custGeom>
              <a:avLst/>
              <a:gdLst>
                <a:gd name="T0" fmla="*/ 20 w 86"/>
                <a:gd name="T1" fmla="*/ 9 h 239"/>
                <a:gd name="T2" fmla="*/ 11 w 86"/>
                <a:gd name="T3" fmla="*/ 0 h 239"/>
                <a:gd name="T4" fmla="*/ 4 w 86"/>
                <a:gd name="T5" fmla="*/ 0 h 239"/>
                <a:gd name="T6" fmla="*/ 0 w 86"/>
                <a:gd name="T7" fmla="*/ 7 h 239"/>
                <a:gd name="T8" fmla="*/ 2 w 86"/>
                <a:gd name="T9" fmla="*/ 21 h 239"/>
                <a:gd name="T10" fmla="*/ 7 w 86"/>
                <a:gd name="T11" fmla="*/ 31 h 239"/>
                <a:gd name="T12" fmla="*/ 18 w 86"/>
                <a:gd name="T13" fmla="*/ 41 h 239"/>
                <a:gd name="T14" fmla="*/ 38 w 86"/>
                <a:gd name="T15" fmla="*/ 54 h 239"/>
                <a:gd name="T16" fmla="*/ 64 w 86"/>
                <a:gd name="T17" fmla="*/ 79 h 239"/>
                <a:gd name="T18" fmla="*/ 74 w 86"/>
                <a:gd name="T19" fmla="*/ 80 h 239"/>
                <a:gd name="T20" fmla="*/ 69 w 86"/>
                <a:gd name="T21" fmla="*/ 102 h 239"/>
                <a:gd name="T22" fmla="*/ 58 w 86"/>
                <a:gd name="T23" fmla="*/ 126 h 239"/>
                <a:gd name="T24" fmla="*/ 48 w 86"/>
                <a:gd name="T25" fmla="*/ 156 h 239"/>
                <a:gd name="T26" fmla="*/ 44 w 86"/>
                <a:gd name="T27" fmla="*/ 187 h 239"/>
                <a:gd name="T28" fmla="*/ 47 w 86"/>
                <a:gd name="T29" fmla="*/ 196 h 239"/>
                <a:gd name="T30" fmla="*/ 52 w 86"/>
                <a:gd name="T31" fmla="*/ 203 h 239"/>
                <a:gd name="T32" fmla="*/ 59 w 86"/>
                <a:gd name="T33" fmla="*/ 207 h 239"/>
                <a:gd name="T34" fmla="*/ 67 w 86"/>
                <a:gd name="T35" fmla="*/ 216 h 239"/>
                <a:gd name="T36" fmla="*/ 70 w 86"/>
                <a:gd name="T37" fmla="*/ 226 h 239"/>
                <a:gd name="T38" fmla="*/ 72 w 86"/>
                <a:gd name="T39" fmla="*/ 238 h 239"/>
                <a:gd name="T40" fmla="*/ 77 w 86"/>
                <a:gd name="T41" fmla="*/ 238 h 239"/>
                <a:gd name="T42" fmla="*/ 79 w 86"/>
                <a:gd name="T43" fmla="*/ 229 h 239"/>
                <a:gd name="T44" fmla="*/ 75 w 86"/>
                <a:gd name="T45" fmla="*/ 216 h 239"/>
                <a:gd name="T46" fmla="*/ 65 w 86"/>
                <a:gd name="T47" fmla="*/ 206 h 239"/>
                <a:gd name="T48" fmla="*/ 59 w 86"/>
                <a:gd name="T49" fmla="*/ 196 h 239"/>
                <a:gd name="T50" fmla="*/ 53 w 86"/>
                <a:gd name="T51" fmla="*/ 191 h 239"/>
                <a:gd name="T52" fmla="*/ 51 w 86"/>
                <a:gd name="T53" fmla="*/ 182 h 239"/>
                <a:gd name="T54" fmla="*/ 54 w 86"/>
                <a:gd name="T55" fmla="*/ 156 h 239"/>
                <a:gd name="T56" fmla="*/ 63 w 86"/>
                <a:gd name="T57" fmla="*/ 137 h 239"/>
                <a:gd name="T58" fmla="*/ 70 w 86"/>
                <a:gd name="T59" fmla="*/ 120 h 239"/>
                <a:gd name="T60" fmla="*/ 79 w 86"/>
                <a:gd name="T61" fmla="*/ 101 h 239"/>
                <a:gd name="T62" fmla="*/ 85 w 86"/>
                <a:gd name="T63" fmla="*/ 83 h 239"/>
                <a:gd name="T64" fmla="*/ 85 w 86"/>
                <a:gd name="T65" fmla="*/ 72 h 239"/>
                <a:gd name="T66" fmla="*/ 80 w 86"/>
                <a:gd name="T67" fmla="*/ 67 h 239"/>
                <a:gd name="T68" fmla="*/ 61 w 86"/>
                <a:gd name="T69" fmla="*/ 48 h 239"/>
                <a:gd name="T70" fmla="*/ 42 w 86"/>
                <a:gd name="T71" fmla="*/ 31 h 239"/>
                <a:gd name="T72" fmla="*/ 23 w 86"/>
                <a:gd name="T73" fmla="*/ 15 h 239"/>
                <a:gd name="T74" fmla="*/ 20 w 86"/>
                <a:gd name="T75" fmla="*/ 9 h 2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6"/>
                <a:gd name="T115" fmla="*/ 0 h 239"/>
                <a:gd name="T116" fmla="*/ 86 w 86"/>
                <a:gd name="T117" fmla="*/ 239 h 2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6" h="239">
                  <a:moveTo>
                    <a:pt x="20" y="9"/>
                  </a:moveTo>
                  <a:lnTo>
                    <a:pt x="11" y="0"/>
                  </a:lnTo>
                  <a:lnTo>
                    <a:pt x="4" y="0"/>
                  </a:lnTo>
                  <a:lnTo>
                    <a:pt x="0" y="7"/>
                  </a:lnTo>
                  <a:lnTo>
                    <a:pt x="2" y="21"/>
                  </a:lnTo>
                  <a:lnTo>
                    <a:pt x="7" y="31"/>
                  </a:lnTo>
                  <a:lnTo>
                    <a:pt x="18" y="41"/>
                  </a:lnTo>
                  <a:lnTo>
                    <a:pt x="38" y="54"/>
                  </a:lnTo>
                  <a:lnTo>
                    <a:pt x="64" y="79"/>
                  </a:lnTo>
                  <a:lnTo>
                    <a:pt x="74" y="80"/>
                  </a:lnTo>
                  <a:lnTo>
                    <a:pt x="69" y="102"/>
                  </a:lnTo>
                  <a:lnTo>
                    <a:pt x="58" y="126"/>
                  </a:lnTo>
                  <a:lnTo>
                    <a:pt x="48" y="156"/>
                  </a:lnTo>
                  <a:lnTo>
                    <a:pt x="44" y="187"/>
                  </a:lnTo>
                  <a:lnTo>
                    <a:pt x="47" y="196"/>
                  </a:lnTo>
                  <a:lnTo>
                    <a:pt x="52" y="203"/>
                  </a:lnTo>
                  <a:lnTo>
                    <a:pt x="59" y="207"/>
                  </a:lnTo>
                  <a:lnTo>
                    <a:pt x="67" y="216"/>
                  </a:lnTo>
                  <a:lnTo>
                    <a:pt x="70" y="226"/>
                  </a:lnTo>
                  <a:lnTo>
                    <a:pt x="72" y="238"/>
                  </a:lnTo>
                  <a:lnTo>
                    <a:pt x="77" y="238"/>
                  </a:lnTo>
                  <a:lnTo>
                    <a:pt x="79" y="229"/>
                  </a:lnTo>
                  <a:lnTo>
                    <a:pt x="75" y="216"/>
                  </a:lnTo>
                  <a:lnTo>
                    <a:pt x="65" y="206"/>
                  </a:lnTo>
                  <a:lnTo>
                    <a:pt x="59" y="196"/>
                  </a:lnTo>
                  <a:lnTo>
                    <a:pt x="53" y="191"/>
                  </a:lnTo>
                  <a:lnTo>
                    <a:pt x="51" y="182"/>
                  </a:lnTo>
                  <a:lnTo>
                    <a:pt x="54" y="156"/>
                  </a:lnTo>
                  <a:lnTo>
                    <a:pt x="63" y="137"/>
                  </a:lnTo>
                  <a:lnTo>
                    <a:pt x="70" y="120"/>
                  </a:lnTo>
                  <a:lnTo>
                    <a:pt x="79" y="101"/>
                  </a:lnTo>
                  <a:lnTo>
                    <a:pt x="85" y="83"/>
                  </a:lnTo>
                  <a:lnTo>
                    <a:pt x="85" y="72"/>
                  </a:lnTo>
                  <a:lnTo>
                    <a:pt x="80" y="67"/>
                  </a:lnTo>
                  <a:lnTo>
                    <a:pt x="61" y="48"/>
                  </a:lnTo>
                  <a:lnTo>
                    <a:pt x="42" y="31"/>
                  </a:lnTo>
                  <a:lnTo>
                    <a:pt x="23" y="15"/>
                  </a:lnTo>
                  <a:lnTo>
                    <a:pt x="20" y="9"/>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27" name="Freeform 71"/>
            <p:cNvSpPr>
              <a:spLocks/>
            </p:cNvSpPr>
            <p:nvPr/>
          </p:nvSpPr>
          <p:spPr bwMode="auto">
            <a:xfrm>
              <a:off x="2570" y="2171"/>
              <a:ext cx="60" cy="259"/>
            </a:xfrm>
            <a:custGeom>
              <a:avLst/>
              <a:gdLst>
                <a:gd name="T0" fmla="*/ 48 w 60"/>
                <a:gd name="T1" fmla="*/ 29 h 259"/>
                <a:gd name="T2" fmla="*/ 55 w 60"/>
                <a:gd name="T3" fmla="*/ 12 h 259"/>
                <a:gd name="T4" fmla="*/ 53 w 60"/>
                <a:gd name="T5" fmla="*/ 0 h 259"/>
                <a:gd name="T6" fmla="*/ 45 w 60"/>
                <a:gd name="T7" fmla="*/ 0 h 259"/>
                <a:gd name="T8" fmla="*/ 36 w 60"/>
                <a:gd name="T9" fmla="*/ 13 h 259"/>
                <a:gd name="T10" fmla="*/ 24 w 60"/>
                <a:gd name="T11" fmla="*/ 42 h 259"/>
                <a:gd name="T12" fmla="*/ 18 w 60"/>
                <a:gd name="T13" fmla="*/ 70 h 259"/>
                <a:gd name="T14" fmla="*/ 12 w 60"/>
                <a:gd name="T15" fmla="*/ 96 h 259"/>
                <a:gd name="T16" fmla="*/ 10 w 60"/>
                <a:gd name="T17" fmla="*/ 120 h 259"/>
                <a:gd name="T18" fmla="*/ 11 w 60"/>
                <a:gd name="T19" fmla="*/ 133 h 259"/>
                <a:gd name="T20" fmla="*/ 17 w 60"/>
                <a:gd name="T21" fmla="*/ 149 h 259"/>
                <a:gd name="T22" fmla="*/ 26 w 60"/>
                <a:gd name="T23" fmla="*/ 191 h 259"/>
                <a:gd name="T24" fmla="*/ 37 w 60"/>
                <a:gd name="T25" fmla="*/ 216 h 259"/>
                <a:gd name="T26" fmla="*/ 40 w 60"/>
                <a:gd name="T27" fmla="*/ 226 h 259"/>
                <a:gd name="T28" fmla="*/ 30 w 60"/>
                <a:gd name="T29" fmla="*/ 228 h 259"/>
                <a:gd name="T30" fmla="*/ 16 w 60"/>
                <a:gd name="T31" fmla="*/ 228 h 259"/>
                <a:gd name="T32" fmla="*/ 0 w 60"/>
                <a:gd name="T33" fmla="*/ 238 h 259"/>
                <a:gd name="T34" fmla="*/ 1 w 60"/>
                <a:gd name="T35" fmla="*/ 245 h 259"/>
                <a:gd name="T36" fmla="*/ 3 w 60"/>
                <a:gd name="T37" fmla="*/ 253 h 259"/>
                <a:gd name="T38" fmla="*/ 8 w 60"/>
                <a:gd name="T39" fmla="*/ 258 h 259"/>
                <a:gd name="T40" fmla="*/ 19 w 60"/>
                <a:gd name="T41" fmla="*/ 252 h 259"/>
                <a:gd name="T42" fmla="*/ 30 w 60"/>
                <a:gd name="T43" fmla="*/ 242 h 259"/>
                <a:gd name="T44" fmla="*/ 45 w 60"/>
                <a:gd name="T45" fmla="*/ 240 h 259"/>
                <a:gd name="T46" fmla="*/ 55 w 60"/>
                <a:gd name="T47" fmla="*/ 244 h 259"/>
                <a:gd name="T48" fmla="*/ 59 w 60"/>
                <a:gd name="T49" fmla="*/ 239 h 259"/>
                <a:gd name="T50" fmla="*/ 59 w 60"/>
                <a:gd name="T51" fmla="*/ 231 h 259"/>
                <a:gd name="T52" fmla="*/ 53 w 60"/>
                <a:gd name="T53" fmla="*/ 223 h 259"/>
                <a:gd name="T54" fmla="*/ 45 w 60"/>
                <a:gd name="T55" fmla="*/ 209 h 259"/>
                <a:gd name="T56" fmla="*/ 31 w 60"/>
                <a:gd name="T57" fmla="*/ 174 h 259"/>
                <a:gd name="T58" fmla="*/ 24 w 60"/>
                <a:gd name="T59" fmla="*/ 143 h 259"/>
                <a:gd name="T60" fmla="*/ 22 w 60"/>
                <a:gd name="T61" fmla="*/ 114 h 259"/>
                <a:gd name="T62" fmla="*/ 22 w 60"/>
                <a:gd name="T63" fmla="*/ 98 h 259"/>
                <a:gd name="T64" fmla="*/ 27 w 60"/>
                <a:gd name="T65" fmla="*/ 70 h 259"/>
                <a:gd name="T66" fmla="*/ 41 w 60"/>
                <a:gd name="T67" fmla="*/ 38 h 259"/>
                <a:gd name="T68" fmla="*/ 51 w 60"/>
                <a:gd name="T69" fmla="*/ 23 h 259"/>
                <a:gd name="T70" fmla="*/ 48 w 60"/>
                <a:gd name="T71" fmla="*/ 29 h 2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259"/>
                <a:gd name="T110" fmla="*/ 60 w 60"/>
                <a:gd name="T111" fmla="*/ 259 h 2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259">
                  <a:moveTo>
                    <a:pt x="48" y="29"/>
                  </a:moveTo>
                  <a:lnTo>
                    <a:pt x="55" y="12"/>
                  </a:lnTo>
                  <a:lnTo>
                    <a:pt x="53" y="0"/>
                  </a:lnTo>
                  <a:lnTo>
                    <a:pt x="45" y="0"/>
                  </a:lnTo>
                  <a:lnTo>
                    <a:pt x="36" y="13"/>
                  </a:lnTo>
                  <a:lnTo>
                    <a:pt x="24" y="42"/>
                  </a:lnTo>
                  <a:lnTo>
                    <a:pt x="18" y="70"/>
                  </a:lnTo>
                  <a:lnTo>
                    <a:pt x="12" y="96"/>
                  </a:lnTo>
                  <a:lnTo>
                    <a:pt x="10" y="120"/>
                  </a:lnTo>
                  <a:lnTo>
                    <a:pt x="11" y="133"/>
                  </a:lnTo>
                  <a:lnTo>
                    <a:pt x="17" y="149"/>
                  </a:lnTo>
                  <a:lnTo>
                    <a:pt x="26" y="191"/>
                  </a:lnTo>
                  <a:lnTo>
                    <a:pt x="37" y="216"/>
                  </a:lnTo>
                  <a:lnTo>
                    <a:pt x="40" y="226"/>
                  </a:lnTo>
                  <a:lnTo>
                    <a:pt x="30" y="228"/>
                  </a:lnTo>
                  <a:lnTo>
                    <a:pt x="16" y="228"/>
                  </a:lnTo>
                  <a:lnTo>
                    <a:pt x="0" y="238"/>
                  </a:lnTo>
                  <a:lnTo>
                    <a:pt x="1" y="245"/>
                  </a:lnTo>
                  <a:lnTo>
                    <a:pt x="3" y="253"/>
                  </a:lnTo>
                  <a:lnTo>
                    <a:pt x="8" y="258"/>
                  </a:lnTo>
                  <a:lnTo>
                    <a:pt x="19" y="252"/>
                  </a:lnTo>
                  <a:lnTo>
                    <a:pt x="30" y="242"/>
                  </a:lnTo>
                  <a:lnTo>
                    <a:pt x="45" y="240"/>
                  </a:lnTo>
                  <a:lnTo>
                    <a:pt x="55" y="244"/>
                  </a:lnTo>
                  <a:lnTo>
                    <a:pt x="59" y="239"/>
                  </a:lnTo>
                  <a:lnTo>
                    <a:pt x="59" y="231"/>
                  </a:lnTo>
                  <a:lnTo>
                    <a:pt x="53" y="223"/>
                  </a:lnTo>
                  <a:lnTo>
                    <a:pt x="45" y="209"/>
                  </a:lnTo>
                  <a:lnTo>
                    <a:pt x="31" y="174"/>
                  </a:lnTo>
                  <a:lnTo>
                    <a:pt x="24" y="143"/>
                  </a:lnTo>
                  <a:lnTo>
                    <a:pt x="22" y="114"/>
                  </a:lnTo>
                  <a:lnTo>
                    <a:pt x="22" y="98"/>
                  </a:lnTo>
                  <a:lnTo>
                    <a:pt x="27" y="70"/>
                  </a:lnTo>
                  <a:lnTo>
                    <a:pt x="41" y="38"/>
                  </a:lnTo>
                  <a:lnTo>
                    <a:pt x="51" y="23"/>
                  </a:lnTo>
                  <a:lnTo>
                    <a:pt x="48" y="29"/>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1428" name="Freeform 72"/>
            <p:cNvSpPr>
              <a:spLocks/>
            </p:cNvSpPr>
            <p:nvPr/>
          </p:nvSpPr>
          <p:spPr bwMode="auto">
            <a:xfrm>
              <a:off x="2633" y="2153"/>
              <a:ext cx="88" cy="285"/>
            </a:xfrm>
            <a:custGeom>
              <a:avLst/>
              <a:gdLst>
                <a:gd name="T0" fmla="*/ 36 w 88"/>
                <a:gd name="T1" fmla="*/ 49 h 285"/>
                <a:gd name="T2" fmla="*/ 23 w 88"/>
                <a:gd name="T3" fmla="*/ 22 h 285"/>
                <a:gd name="T4" fmla="*/ 11 w 88"/>
                <a:gd name="T5" fmla="*/ 0 h 285"/>
                <a:gd name="T6" fmla="*/ 3 w 88"/>
                <a:gd name="T7" fmla="*/ 2 h 285"/>
                <a:gd name="T8" fmla="*/ 0 w 88"/>
                <a:gd name="T9" fmla="*/ 12 h 285"/>
                <a:gd name="T10" fmla="*/ 0 w 88"/>
                <a:gd name="T11" fmla="*/ 28 h 285"/>
                <a:gd name="T12" fmla="*/ 6 w 88"/>
                <a:gd name="T13" fmla="*/ 38 h 285"/>
                <a:gd name="T14" fmla="*/ 19 w 88"/>
                <a:gd name="T15" fmla="*/ 50 h 285"/>
                <a:gd name="T16" fmla="*/ 29 w 88"/>
                <a:gd name="T17" fmla="*/ 66 h 285"/>
                <a:gd name="T18" fmla="*/ 40 w 88"/>
                <a:gd name="T19" fmla="*/ 87 h 285"/>
                <a:gd name="T20" fmla="*/ 44 w 88"/>
                <a:gd name="T21" fmla="*/ 103 h 285"/>
                <a:gd name="T22" fmla="*/ 49 w 88"/>
                <a:gd name="T23" fmla="*/ 122 h 285"/>
                <a:gd name="T24" fmla="*/ 52 w 88"/>
                <a:gd name="T25" fmla="*/ 147 h 285"/>
                <a:gd name="T26" fmla="*/ 52 w 88"/>
                <a:gd name="T27" fmla="*/ 170 h 285"/>
                <a:gd name="T28" fmla="*/ 49 w 88"/>
                <a:gd name="T29" fmla="*/ 199 h 285"/>
                <a:gd name="T30" fmla="*/ 42 w 88"/>
                <a:gd name="T31" fmla="*/ 227 h 285"/>
                <a:gd name="T32" fmla="*/ 36 w 88"/>
                <a:gd name="T33" fmla="*/ 243 h 285"/>
                <a:gd name="T34" fmla="*/ 32 w 88"/>
                <a:gd name="T35" fmla="*/ 253 h 285"/>
                <a:gd name="T36" fmla="*/ 32 w 88"/>
                <a:gd name="T37" fmla="*/ 262 h 285"/>
                <a:gd name="T38" fmla="*/ 36 w 88"/>
                <a:gd name="T39" fmla="*/ 264 h 285"/>
                <a:gd name="T40" fmla="*/ 46 w 88"/>
                <a:gd name="T41" fmla="*/ 264 h 285"/>
                <a:gd name="T42" fmla="*/ 59 w 88"/>
                <a:gd name="T43" fmla="*/ 269 h 285"/>
                <a:gd name="T44" fmla="*/ 71 w 88"/>
                <a:gd name="T45" fmla="*/ 275 h 285"/>
                <a:gd name="T46" fmla="*/ 77 w 88"/>
                <a:gd name="T47" fmla="*/ 284 h 285"/>
                <a:gd name="T48" fmla="*/ 83 w 88"/>
                <a:gd name="T49" fmla="*/ 280 h 285"/>
                <a:gd name="T50" fmla="*/ 87 w 88"/>
                <a:gd name="T51" fmla="*/ 269 h 285"/>
                <a:gd name="T52" fmla="*/ 86 w 88"/>
                <a:gd name="T53" fmla="*/ 259 h 285"/>
                <a:gd name="T54" fmla="*/ 75 w 88"/>
                <a:gd name="T55" fmla="*/ 252 h 285"/>
                <a:gd name="T56" fmla="*/ 58 w 88"/>
                <a:gd name="T57" fmla="*/ 250 h 285"/>
                <a:gd name="T58" fmla="*/ 41 w 88"/>
                <a:gd name="T59" fmla="*/ 250 h 285"/>
                <a:gd name="T60" fmla="*/ 48 w 88"/>
                <a:gd name="T61" fmla="*/ 237 h 285"/>
                <a:gd name="T62" fmla="*/ 51 w 88"/>
                <a:gd name="T63" fmla="*/ 221 h 285"/>
                <a:gd name="T64" fmla="*/ 55 w 88"/>
                <a:gd name="T65" fmla="*/ 199 h 285"/>
                <a:gd name="T66" fmla="*/ 61 w 88"/>
                <a:gd name="T67" fmla="*/ 176 h 285"/>
                <a:gd name="T68" fmla="*/ 61 w 88"/>
                <a:gd name="T69" fmla="*/ 149 h 285"/>
                <a:gd name="T70" fmla="*/ 59 w 88"/>
                <a:gd name="T71" fmla="*/ 122 h 285"/>
                <a:gd name="T72" fmla="*/ 54 w 88"/>
                <a:gd name="T73" fmla="*/ 98 h 285"/>
                <a:gd name="T74" fmla="*/ 43 w 88"/>
                <a:gd name="T75" fmla="*/ 66 h 285"/>
                <a:gd name="T76" fmla="*/ 36 w 88"/>
                <a:gd name="T77" fmla="*/ 49 h 2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8"/>
                <a:gd name="T118" fmla="*/ 0 h 285"/>
                <a:gd name="T119" fmla="*/ 88 w 88"/>
                <a:gd name="T120" fmla="*/ 285 h 2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8" h="285">
                  <a:moveTo>
                    <a:pt x="36" y="49"/>
                  </a:moveTo>
                  <a:lnTo>
                    <a:pt x="23" y="22"/>
                  </a:lnTo>
                  <a:lnTo>
                    <a:pt x="11" y="0"/>
                  </a:lnTo>
                  <a:lnTo>
                    <a:pt x="3" y="2"/>
                  </a:lnTo>
                  <a:lnTo>
                    <a:pt x="0" y="12"/>
                  </a:lnTo>
                  <a:lnTo>
                    <a:pt x="0" y="28"/>
                  </a:lnTo>
                  <a:lnTo>
                    <a:pt x="6" y="38"/>
                  </a:lnTo>
                  <a:lnTo>
                    <a:pt x="19" y="50"/>
                  </a:lnTo>
                  <a:lnTo>
                    <a:pt x="29" y="66"/>
                  </a:lnTo>
                  <a:lnTo>
                    <a:pt x="40" y="87"/>
                  </a:lnTo>
                  <a:lnTo>
                    <a:pt x="44" y="103"/>
                  </a:lnTo>
                  <a:lnTo>
                    <a:pt x="49" y="122"/>
                  </a:lnTo>
                  <a:lnTo>
                    <a:pt x="52" y="147"/>
                  </a:lnTo>
                  <a:lnTo>
                    <a:pt x="52" y="170"/>
                  </a:lnTo>
                  <a:lnTo>
                    <a:pt x="49" y="199"/>
                  </a:lnTo>
                  <a:lnTo>
                    <a:pt x="42" y="227"/>
                  </a:lnTo>
                  <a:lnTo>
                    <a:pt x="36" y="243"/>
                  </a:lnTo>
                  <a:lnTo>
                    <a:pt x="32" y="253"/>
                  </a:lnTo>
                  <a:lnTo>
                    <a:pt x="32" y="262"/>
                  </a:lnTo>
                  <a:lnTo>
                    <a:pt x="36" y="264"/>
                  </a:lnTo>
                  <a:lnTo>
                    <a:pt x="46" y="264"/>
                  </a:lnTo>
                  <a:lnTo>
                    <a:pt x="59" y="269"/>
                  </a:lnTo>
                  <a:lnTo>
                    <a:pt x="71" y="275"/>
                  </a:lnTo>
                  <a:lnTo>
                    <a:pt x="77" y="284"/>
                  </a:lnTo>
                  <a:lnTo>
                    <a:pt x="83" y="280"/>
                  </a:lnTo>
                  <a:lnTo>
                    <a:pt x="87" y="269"/>
                  </a:lnTo>
                  <a:lnTo>
                    <a:pt x="86" y="259"/>
                  </a:lnTo>
                  <a:lnTo>
                    <a:pt x="75" y="252"/>
                  </a:lnTo>
                  <a:lnTo>
                    <a:pt x="58" y="250"/>
                  </a:lnTo>
                  <a:lnTo>
                    <a:pt x="41" y="250"/>
                  </a:lnTo>
                  <a:lnTo>
                    <a:pt x="48" y="237"/>
                  </a:lnTo>
                  <a:lnTo>
                    <a:pt x="51" y="221"/>
                  </a:lnTo>
                  <a:lnTo>
                    <a:pt x="55" y="199"/>
                  </a:lnTo>
                  <a:lnTo>
                    <a:pt x="61" y="176"/>
                  </a:lnTo>
                  <a:lnTo>
                    <a:pt x="61" y="149"/>
                  </a:lnTo>
                  <a:lnTo>
                    <a:pt x="59" y="122"/>
                  </a:lnTo>
                  <a:lnTo>
                    <a:pt x="54" y="98"/>
                  </a:lnTo>
                  <a:lnTo>
                    <a:pt x="43" y="66"/>
                  </a:lnTo>
                  <a:lnTo>
                    <a:pt x="36" y="49"/>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101387" name="Group 73"/>
          <p:cNvGrpSpPr>
            <a:grpSpLocks/>
          </p:cNvGrpSpPr>
          <p:nvPr/>
        </p:nvGrpSpPr>
        <p:grpSpPr bwMode="auto">
          <a:xfrm>
            <a:off x="6477000" y="4114800"/>
            <a:ext cx="2151063" cy="1884363"/>
            <a:chOff x="3936" y="2832"/>
            <a:chExt cx="1355" cy="1187"/>
          </a:xfrm>
        </p:grpSpPr>
        <p:grpSp>
          <p:nvGrpSpPr>
            <p:cNvPr id="101395" name="Group 74"/>
            <p:cNvGrpSpPr>
              <a:grpSpLocks/>
            </p:cNvGrpSpPr>
            <p:nvPr/>
          </p:nvGrpSpPr>
          <p:grpSpPr bwMode="auto">
            <a:xfrm>
              <a:off x="3936" y="2832"/>
              <a:ext cx="882" cy="1187"/>
              <a:chOff x="3936" y="2832"/>
              <a:chExt cx="882" cy="1187"/>
            </a:xfrm>
          </p:grpSpPr>
          <p:sp>
            <p:nvSpPr>
              <p:cNvPr id="101403" name="Freeform 75"/>
              <p:cNvSpPr>
                <a:spLocks/>
              </p:cNvSpPr>
              <p:nvPr/>
            </p:nvSpPr>
            <p:spPr bwMode="auto">
              <a:xfrm>
                <a:off x="4075" y="3059"/>
                <a:ext cx="743" cy="960"/>
              </a:xfrm>
              <a:custGeom>
                <a:avLst/>
                <a:gdLst>
                  <a:gd name="T0" fmla="*/ 305 w 743"/>
                  <a:gd name="T1" fmla="*/ 34 h 960"/>
                  <a:gd name="T2" fmla="*/ 178 w 743"/>
                  <a:gd name="T3" fmla="*/ 104 h 960"/>
                  <a:gd name="T4" fmla="*/ 145 w 743"/>
                  <a:gd name="T5" fmla="*/ 166 h 960"/>
                  <a:gd name="T6" fmla="*/ 179 w 743"/>
                  <a:gd name="T7" fmla="*/ 196 h 960"/>
                  <a:gd name="T8" fmla="*/ 90 w 743"/>
                  <a:gd name="T9" fmla="*/ 203 h 960"/>
                  <a:gd name="T10" fmla="*/ 51 w 743"/>
                  <a:gd name="T11" fmla="*/ 201 h 960"/>
                  <a:gd name="T12" fmla="*/ 26 w 743"/>
                  <a:gd name="T13" fmla="*/ 215 h 960"/>
                  <a:gd name="T14" fmla="*/ 4 w 743"/>
                  <a:gd name="T15" fmla="*/ 242 h 960"/>
                  <a:gd name="T16" fmla="*/ 0 w 743"/>
                  <a:gd name="T17" fmla="*/ 265 h 960"/>
                  <a:gd name="T18" fmla="*/ 42 w 743"/>
                  <a:gd name="T19" fmla="*/ 272 h 960"/>
                  <a:gd name="T20" fmla="*/ 72 w 743"/>
                  <a:gd name="T21" fmla="*/ 265 h 960"/>
                  <a:gd name="T22" fmla="*/ 108 w 743"/>
                  <a:gd name="T23" fmla="*/ 269 h 960"/>
                  <a:gd name="T24" fmla="*/ 199 w 743"/>
                  <a:gd name="T25" fmla="*/ 307 h 960"/>
                  <a:gd name="T26" fmla="*/ 247 w 743"/>
                  <a:gd name="T27" fmla="*/ 307 h 960"/>
                  <a:gd name="T28" fmla="*/ 263 w 743"/>
                  <a:gd name="T29" fmla="*/ 264 h 960"/>
                  <a:gd name="T30" fmla="*/ 306 w 743"/>
                  <a:gd name="T31" fmla="*/ 298 h 960"/>
                  <a:gd name="T32" fmla="*/ 355 w 743"/>
                  <a:gd name="T33" fmla="*/ 307 h 960"/>
                  <a:gd name="T34" fmla="*/ 366 w 743"/>
                  <a:gd name="T35" fmla="*/ 350 h 960"/>
                  <a:gd name="T36" fmla="*/ 366 w 743"/>
                  <a:gd name="T37" fmla="*/ 390 h 960"/>
                  <a:gd name="T38" fmla="*/ 357 w 743"/>
                  <a:gd name="T39" fmla="*/ 421 h 960"/>
                  <a:gd name="T40" fmla="*/ 353 w 743"/>
                  <a:gd name="T41" fmla="*/ 444 h 960"/>
                  <a:gd name="T42" fmla="*/ 366 w 743"/>
                  <a:gd name="T43" fmla="*/ 473 h 960"/>
                  <a:gd name="T44" fmla="*/ 421 w 743"/>
                  <a:gd name="T45" fmla="*/ 575 h 960"/>
                  <a:gd name="T46" fmla="*/ 441 w 743"/>
                  <a:gd name="T47" fmla="*/ 632 h 960"/>
                  <a:gd name="T48" fmla="*/ 425 w 743"/>
                  <a:gd name="T49" fmla="*/ 674 h 960"/>
                  <a:gd name="T50" fmla="*/ 399 w 743"/>
                  <a:gd name="T51" fmla="*/ 729 h 960"/>
                  <a:gd name="T52" fmla="*/ 384 w 743"/>
                  <a:gd name="T53" fmla="*/ 799 h 960"/>
                  <a:gd name="T54" fmla="*/ 366 w 743"/>
                  <a:gd name="T55" fmla="*/ 846 h 960"/>
                  <a:gd name="T56" fmla="*/ 331 w 743"/>
                  <a:gd name="T57" fmla="*/ 858 h 960"/>
                  <a:gd name="T58" fmla="*/ 317 w 743"/>
                  <a:gd name="T59" fmla="*/ 899 h 960"/>
                  <a:gd name="T60" fmla="*/ 325 w 743"/>
                  <a:gd name="T61" fmla="*/ 942 h 960"/>
                  <a:gd name="T62" fmla="*/ 384 w 743"/>
                  <a:gd name="T63" fmla="*/ 958 h 960"/>
                  <a:gd name="T64" fmla="*/ 438 w 743"/>
                  <a:gd name="T65" fmla="*/ 940 h 960"/>
                  <a:gd name="T66" fmla="*/ 469 w 743"/>
                  <a:gd name="T67" fmla="*/ 911 h 960"/>
                  <a:gd name="T68" fmla="*/ 480 w 743"/>
                  <a:gd name="T69" fmla="*/ 878 h 960"/>
                  <a:gd name="T70" fmla="*/ 482 w 743"/>
                  <a:gd name="T71" fmla="*/ 812 h 960"/>
                  <a:gd name="T72" fmla="*/ 480 w 743"/>
                  <a:gd name="T73" fmla="*/ 729 h 960"/>
                  <a:gd name="T74" fmla="*/ 515 w 743"/>
                  <a:gd name="T75" fmla="*/ 681 h 960"/>
                  <a:gd name="T76" fmla="*/ 493 w 743"/>
                  <a:gd name="T77" fmla="*/ 640 h 960"/>
                  <a:gd name="T78" fmla="*/ 493 w 743"/>
                  <a:gd name="T79" fmla="*/ 583 h 960"/>
                  <a:gd name="T80" fmla="*/ 483 w 743"/>
                  <a:gd name="T81" fmla="*/ 513 h 960"/>
                  <a:gd name="T82" fmla="*/ 496 w 743"/>
                  <a:gd name="T83" fmla="*/ 491 h 960"/>
                  <a:gd name="T84" fmla="*/ 515 w 743"/>
                  <a:gd name="T85" fmla="*/ 477 h 960"/>
                  <a:gd name="T86" fmla="*/ 597 w 743"/>
                  <a:gd name="T87" fmla="*/ 443 h 960"/>
                  <a:gd name="T88" fmla="*/ 682 w 743"/>
                  <a:gd name="T89" fmla="*/ 398 h 960"/>
                  <a:gd name="T90" fmla="*/ 719 w 743"/>
                  <a:gd name="T91" fmla="*/ 362 h 960"/>
                  <a:gd name="T92" fmla="*/ 742 w 743"/>
                  <a:gd name="T93" fmla="*/ 307 h 960"/>
                  <a:gd name="T94" fmla="*/ 728 w 743"/>
                  <a:gd name="T95" fmla="*/ 240 h 960"/>
                  <a:gd name="T96" fmla="*/ 680 w 743"/>
                  <a:gd name="T97" fmla="*/ 189 h 960"/>
                  <a:gd name="T98" fmla="*/ 615 w 743"/>
                  <a:gd name="T99" fmla="*/ 164 h 960"/>
                  <a:gd name="T100" fmla="*/ 522 w 743"/>
                  <a:gd name="T101" fmla="*/ 163 h 960"/>
                  <a:gd name="T102" fmla="*/ 487 w 743"/>
                  <a:gd name="T103" fmla="*/ 127 h 960"/>
                  <a:gd name="T104" fmla="*/ 509 w 743"/>
                  <a:gd name="T105" fmla="*/ 101 h 960"/>
                  <a:gd name="T106" fmla="*/ 504 w 743"/>
                  <a:gd name="T107" fmla="*/ 78 h 960"/>
                  <a:gd name="T108" fmla="*/ 473 w 743"/>
                  <a:gd name="T109" fmla="*/ 82 h 960"/>
                  <a:gd name="T110" fmla="*/ 419 w 743"/>
                  <a:gd name="T111" fmla="*/ 93 h 960"/>
                  <a:gd name="T112" fmla="*/ 404 w 743"/>
                  <a:gd name="T113" fmla="*/ 33 h 9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43"/>
                  <a:gd name="T172" fmla="*/ 0 h 960"/>
                  <a:gd name="T173" fmla="*/ 743 w 743"/>
                  <a:gd name="T174" fmla="*/ 960 h 9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43" h="960">
                    <a:moveTo>
                      <a:pt x="386" y="0"/>
                    </a:moveTo>
                    <a:lnTo>
                      <a:pt x="364" y="10"/>
                    </a:lnTo>
                    <a:lnTo>
                      <a:pt x="305" y="34"/>
                    </a:lnTo>
                    <a:lnTo>
                      <a:pt x="283" y="9"/>
                    </a:lnTo>
                    <a:lnTo>
                      <a:pt x="158" y="87"/>
                    </a:lnTo>
                    <a:lnTo>
                      <a:pt x="178" y="104"/>
                    </a:lnTo>
                    <a:lnTo>
                      <a:pt x="144" y="137"/>
                    </a:lnTo>
                    <a:lnTo>
                      <a:pt x="144" y="155"/>
                    </a:lnTo>
                    <a:lnTo>
                      <a:pt x="145" y="166"/>
                    </a:lnTo>
                    <a:lnTo>
                      <a:pt x="149" y="170"/>
                    </a:lnTo>
                    <a:lnTo>
                      <a:pt x="153" y="175"/>
                    </a:lnTo>
                    <a:lnTo>
                      <a:pt x="179" y="196"/>
                    </a:lnTo>
                    <a:lnTo>
                      <a:pt x="149" y="223"/>
                    </a:lnTo>
                    <a:lnTo>
                      <a:pt x="118" y="214"/>
                    </a:lnTo>
                    <a:lnTo>
                      <a:pt x="90" y="203"/>
                    </a:lnTo>
                    <a:lnTo>
                      <a:pt x="72" y="194"/>
                    </a:lnTo>
                    <a:lnTo>
                      <a:pt x="63" y="196"/>
                    </a:lnTo>
                    <a:lnTo>
                      <a:pt x="51" y="201"/>
                    </a:lnTo>
                    <a:lnTo>
                      <a:pt x="41" y="203"/>
                    </a:lnTo>
                    <a:lnTo>
                      <a:pt x="32" y="209"/>
                    </a:lnTo>
                    <a:lnTo>
                      <a:pt x="26" y="215"/>
                    </a:lnTo>
                    <a:lnTo>
                      <a:pt x="17" y="223"/>
                    </a:lnTo>
                    <a:lnTo>
                      <a:pt x="8" y="234"/>
                    </a:lnTo>
                    <a:lnTo>
                      <a:pt x="4" y="242"/>
                    </a:lnTo>
                    <a:lnTo>
                      <a:pt x="2" y="250"/>
                    </a:lnTo>
                    <a:lnTo>
                      <a:pt x="0" y="258"/>
                    </a:lnTo>
                    <a:lnTo>
                      <a:pt x="0" y="265"/>
                    </a:lnTo>
                    <a:lnTo>
                      <a:pt x="23" y="271"/>
                    </a:lnTo>
                    <a:lnTo>
                      <a:pt x="32" y="272"/>
                    </a:lnTo>
                    <a:lnTo>
                      <a:pt x="42" y="272"/>
                    </a:lnTo>
                    <a:lnTo>
                      <a:pt x="50" y="270"/>
                    </a:lnTo>
                    <a:lnTo>
                      <a:pt x="61" y="267"/>
                    </a:lnTo>
                    <a:lnTo>
                      <a:pt x="72" y="265"/>
                    </a:lnTo>
                    <a:lnTo>
                      <a:pt x="78" y="265"/>
                    </a:lnTo>
                    <a:lnTo>
                      <a:pt x="92" y="267"/>
                    </a:lnTo>
                    <a:lnTo>
                      <a:pt x="108" y="269"/>
                    </a:lnTo>
                    <a:lnTo>
                      <a:pt x="159" y="279"/>
                    </a:lnTo>
                    <a:lnTo>
                      <a:pt x="168" y="281"/>
                    </a:lnTo>
                    <a:lnTo>
                      <a:pt x="199" y="307"/>
                    </a:lnTo>
                    <a:lnTo>
                      <a:pt x="219" y="310"/>
                    </a:lnTo>
                    <a:lnTo>
                      <a:pt x="234" y="309"/>
                    </a:lnTo>
                    <a:lnTo>
                      <a:pt x="247" y="307"/>
                    </a:lnTo>
                    <a:lnTo>
                      <a:pt x="256" y="294"/>
                    </a:lnTo>
                    <a:lnTo>
                      <a:pt x="260" y="281"/>
                    </a:lnTo>
                    <a:lnTo>
                      <a:pt x="263" y="264"/>
                    </a:lnTo>
                    <a:lnTo>
                      <a:pt x="280" y="279"/>
                    </a:lnTo>
                    <a:lnTo>
                      <a:pt x="294" y="290"/>
                    </a:lnTo>
                    <a:lnTo>
                      <a:pt x="306" y="298"/>
                    </a:lnTo>
                    <a:lnTo>
                      <a:pt x="317" y="304"/>
                    </a:lnTo>
                    <a:lnTo>
                      <a:pt x="335" y="316"/>
                    </a:lnTo>
                    <a:lnTo>
                      <a:pt x="355" y="307"/>
                    </a:lnTo>
                    <a:lnTo>
                      <a:pt x="358" y="319"/>
                    </a:lnTo>
                    <a:lnTo>
                      <a:pt x="364" y="338"/>
                    </a:lnTo>
                    <a:lnTo>
                      <a:pt x="366" y="350"/>
                    </a:lnTo>
                    <a:lnTo>
                      <a:pt x="366" y="364"/>
                    </a:lnTo>
                    <a:lnTo>
                      <a:pt x="366" y="378"/>
                    </a:lnTo>
                    <a:lnTo>
                      <a:pt x="366" y="390"/>
                    </a:lnTo>
                    <a:lnTo>
                      <a:pt x="366" y="400"/>
                    </a:lnTo>
                    <a:lnTo>
                      <a:pt x="360" y="413"/>
                    </a:lnTo>
                    <a:lnTo>
                      <a:pt x="357" y="421"/>
                    </a:lnTo>
                    <a:lnTo>
                      <a:pt x="355" y="428"/>
                    </a:lnTo>
                    <a:lnTo>
                      <a:pt x="354" y="435"/>
                    </a:lnTo>
                    <a:lnTo>
                      <a:pt x="353" y="444"/>
                    </a:lnTo>
                    <a:lnTo>
                      <a:pt x="355" y="453"/>
                    </a:lnTo>
                    <a:lnTo>
                      <a:pt x="360" y="464"/>
                    </a:lnTo>
                    <a:lnTo>
                      <a:pt x="366" y="473"/>
                    </a:lnTo>
                    <a:lnTo>
                      <a:pt x="390" y="514"/>
                    </a:lnTo>
                    <a:lnTo>
                      <a:pt x="403" y="541"/>
                    </a:lnTo>
                    <a:lnTo>
                      <a:pt x="421" y="575"/>
                    </a:lnTo>
                    <a:lnTo>
                      <a:pt x="439" y="606"/>
                    </a:lnTo>
                    <a:lnTo>
                      <a:pt x="441" y="623"/>
                    </a:lnTo>
                    <a:lnTo>
                      <a:pt x="441" y="632"/>
                    </a:lnTo>
                    <a:lnTo>
                      <a:pt x="440" y="640"/>
                    </a:lnTo>
                    <a:lnTo>
                      <a:pt x="438" y="649"/>
                    </a:lnTo>
                    <a:lnTo>
                      <a:pt x="425" y="674"/>
                    </a:lnTo>
                    <a:lnTo>
                      <a:pt x="416" y="691"/>
                    </a:lnTo>
                    <a:lnTo>
                      <a:pt x="407" y="711"/>
                    </a:lnTo>
                    <a:lnTo>
                      <a:pt x="399" y="729"/>
                    </a:lnTo>
                    <a:lnTo>
                      <a:pt x="393" y="751"/>
                    </a:lnTo>
                    <a:lnTo>
                      <a:pt x="389" y="774"/>
                    </a:lnTo>
                    <a:lnTo>
                      <a:pt x="384" y="799"/>
                    </a:lnTo>
                    <a:lnTo>
                      <a:pt x="377" y="824"/>
                    </a:lnTo>
                    <a:lnTo>
                      <a:pt x="373" y="838"/>
                    </a:lnTo>
                    <a:lnTo>
                      <a:pt x="366" y="846"/>
                    </a:lnTo>
                    <a:lnTo>
                      <a:pt x="353" y="848"/>
                    </a:lnTo>
                    <a:lnTo>
                      <a:pt x="340" y="851"/>
                    </a:lnTo>
                    <a:lnTo>
                      <a:pt x="331" y="858"/>
                    </a:lnTo>
                    <a:lnTo>
                      <a:pt x="327" y="868"/>
                    </a:lnTo>
                    <a:lnTo>
                      <a:pt x="322" y="880"/>
                    </a:lnTo>
                    <a:lnTo>
                      <a:pt x="317" y="899"/>
                    </a:lnTo>
                    <a:lnTo>
                      <a:pt x="316" y="918"/>
                    </a:lnTo>
                    <a:lnTo>
                      <a:pt x="320" y="932"/>
                    </a:lnTo>
                    <a:lnTo>
                      <a:pt x="325" y="942"/>
                    </a:lnTo>
                    <a:lnTo>
                      <a:pt x="345" y="951"/>
                    </a:lnTo>
                    <a:lnTo>
                      <a:pt x="366" y="959"/>
                    </a:lnTo>
                    <a:lnTo>
                      <a:pt x="384" y="958"/>
                    </a:lnTo>
                    <a:lnTo>
                      <a:pt x="400" y="954"/>
                    </a:lnTo>
                    <a:lnTo>
                      <a:pt x="418" y="951"/>
                    </a:lnTo>
                    <a:lnTo>
                      <a:pt x="438" y="940"/>
                    </a:lnTo>
                    <a:lnTo>
                      <a:pt x="447" y="931"/>
                    </a:lnTo>
                    <a:lnTo>
                      <a:pt x="457" y="924"/>
                    </a:lnTo>
                    <a:lnTo>
                      <a:pt x="469" y="911"/>
                    </a:lnTo>
                    <a:lnTo>
                      <a:pt x="474" y="903"/>
                    </a:lnTo>
                    <a:lnTo>
                      <a:pt x="480" y="890"/>
                    </a:lnTo>
                    <a:lnTo>
                      <a:pt x="480" y="878"/>
                    </a:lnTo>
                    <a:lnTo>
                      <a:pt x="480" y="852"/>
                    </a:lnTo>
                    <a:lnTo>
                      <a:pt x="480" y="834"/>
                    </a:lnTo>
                    <a:lnTo>
                      <a:pt x="482" y="812"/>
                    </a:lnTo>
                    <a:lnTo>
                      <a:pt x="480" y="786"/>
                    </a:lnTo>
                    <a:lnTo>
                      <a:pt x="480" y="759"/>
                    </a:lnTo>
                    <a:lnTo>
                      <a:pt x="480" y="729"/>
                    </a:lnTo>
                    <a:lnTo>
                      <a:pt x="497" y="713"/>
                    </a:lnTo>
                    <a:lnTo>
                      <a:pt x="506" y="698"/>
                    </a:lnTo>
                    <a:lnTo>
                      <a:pt x="515" y="681"/>
                    </a:lnTo>
                    <a:lnTo>
                      <a:pt x="513" y="664"/>
                    </a:lnTo>
                    <a:lnTo>
                      <a:pt x="506" y="655"/>
                    </a:lnTo>
                    <a:lnTo>
                      <a:pt x="493" y="640"/>
                    </a:lnTo>
                    <a:lnTo>
                      <a:pt x="493" y="627"/>
                    </a:lnTo>
                    <a:lnTo>
                      <a:pt x="493" y="608"/>
                    </a:lnTo>
                    <a:lnTo>
                      <a:pt x="493" y="583"/>
                    </a:lnTo>
                    <a:lnTo>
                      <a:pt x="491" y="565"/>
                    </a:lnTo>
                    <a:lnTo>
                      <a:pt x="489" y="546"/>
                    </a:lnTo>
                    <a:lnTo>
                      <a:pt x="483" y="513"/>
                    </a:lnTo>
                    <a:lnTo>
                      <a:pt x="487" y="504"/>
                    </a:lnTo>
                    <a:lnTo>
                      <a:pt x="491" y="498"/>
                    </a:lnTo>
                    <a:lnTo>
                      <a:pt x="496" y="491"/>
                    </a:lnTo>
                    <a:lnTo>
                      <a:pt x="500" y="485"/>
                    </a:lnTo>
                    <a:lnTo>
                      <a:pt x="507" y="480"/>
                    </a:lnTo>
                    <a:lnTo>
                      <a:pt x="515" y="477"/>
                    </a:lnTo>
                    <a:lnTo>
                      <a:pt x="537" y="469"/>
                    </a:lnTo>
                    <a:lnTo>
                      <a:pt x="563" y="460"/>
                    </a:lnTo>
                    <a:lnTo>
                      <a:pt x="597" y="443"/>
                    </a:lnTo>
                    <a:lnTo>
                      <a:pt x="636" y="423"/>
                    </a:lnTo>
                    <a:lnTo>
                      <a:pt x="657" y="412"/>
                    </a:lnTo>
                    <a:lnTo>
                      <a:pt x="682" y="398"/>
                    </a:lnTo>
                    <a:lnTo>
                      <a:pt x="698" y="388"/>
                    </a:lnTo>
                    <a:lnTo>
                      <a:pt x="708" y="377"/>
                    </a:lnTo>
                    <a:lnTo>
                      <a:pt x="719" y="362"/>
                    </a:lnTo>
                    <a:lnTo>
                      <a:pt x="728" y="345"/>
                    </a:lnTo>
                    <a:lnTo>
                      <a:pt x="737" y="325"/>
                    </a:lnTo>
                    <a:lnTo>
                      <a:pt x="742" y="307"/>
                    </a:lnTo>
                    <a:lnTo>
                      <a:pt x="740" y="293"/>
                    </a:lnTo>
                    <a:lnTo>
                      <a:pt x="736" y="270"/>
                    </a:lnTo>
                    <a:lnTo>
                      <a:pt x="728" y="240"/>
                    </a:lnTo>
                    <a:lnTo>
                      <a:pt x="715" y="215"/>
                    </a:lnTo>
                    <a:lnTo>
                      <a:pt x="697" y="202"/>
                    </a:lnTo>
                    <a:lnTo>
                      <a:pt x="680" y="189"/>
                    </a:lnTo>
                    <a:lnTo>
                      <a:pt x="658" y="176"/>
                    </a:lnTo>
                    <a:lnTo>
                      <a:pt x="643" y="170"/>
                    </a:lnTo>
                    <a:lnTo>
                      <a:pt x="615" y="164"/>
                    </a:lnTo>
                    <a:lnTo>
                      <a:pt x="577" y="164"/>
                    </a:lnTo>
                    <a:lnTo>
                      <a:pt x="548" y="165"/>
                    </a:lnTo>
                    <a:lnTo>
                      <a:pt x="522" y="163"/>
                    </a:lnTo>
                    <a:lnTo>
                      <a:pt x="501" y="151"/>
                    </a:lnTo>
                    <a:lnTo>
                      <a:pt x="479" y="137"/>
                    </a:lnTo>
                    <a:lnTo>
                      <a:pt x="487" y="127"/>
                    </a:lnTo>
                    <a:lnTo>
                      <a:pt x="495" y="119"/>
                    </a:lnTo>
                    <a:lnTo>
                      <a:pt x="502" y="111"/>
                    </a:lnTo>
                    <a:lnTo>
                      <a:pt x="509" y="101"/>
                    </a:lnTo>
                    <a:lnTo>
                      <a:pt x="511" y="92"/>
                    </a:lnTo>
                    <a:lnTo>
                      <a:pt x="509" y="84"/>
                    </a:lnTo>
                    <a:lnTo>
                      <a:pt x="504" y="78"/>
                    </a:lnTo>
                    <a:lnTo>
                      <a:pt x="495" y="76"/>
                    </a:lnTo>
                    <a:lnTo>
                      <a:pt x="486" y="77"/>
                    </a:lnTo>
                    <a:lnTo>
                      <a:pt x="473" y="82"/>
                    </a:lnTo>
                    <a:lnTo>
                      <a:pt x="464" y="87"/>
                    </a:lnTo>
                    <a:lnTo>
                      <a:pt x="451" y="92"/>
                    </a:lnTo>
                    <a:lnTo>
                      <a:pt x="419" y="93"/>
                    </a:lnTo>
                    <a:lnTo>
                      <a:pt x="412" y="70"/>
                    </a:lnTo>
                    <a:lnTo>
                      <a:pt x="409" y="50"/>
                    </a:lnTo>
                    <a:lnTo>
                      <a:pt x="404" y="33"/>
                    </a:lnTo>
                    <a:lnTo>
                      <a:pt x="397" y="15"/>
                    </a:lnTo>
                    <a:lnTo>
                      <a:pt x="386"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nvGrpSpPr>
              <p:cNvPr id="101404" name="Group 76"/>
              <p:cNvGrpSpPr>
                <a:grpSpLocks/>
              </p:cNvGrpSpPr>
              <p:nvPr/>
            </p:nvGrpSpPr>
            <p:grpSpPr bwMode="auto">
              <a:xfrm>
                <a:off x="3936" y="2832"/>
                <a:ext cx="873" cy="1172"/>
                <a:chOff x="3936" y="2832"/>
                <a:chExt cx="873" cy="1172"/>
              </a:xfrm>
            </p:grpSpPr>
            <p:grpSp>
              <p:nvGrpSpPr>
                <p:cNvPr id="101405" name="Group 77"/>
                <p:cNvGrpSpPr>
                  <a:grpSpLocks/>
                </p:cNvGrpSpPr>
                <p:nvPr/>
              </p:nvGrpSpPr>
              <p:grpSpPr bwMode="auto">
                <a:xfrm>
                  <a:off x="3936" y="2832"/>
                  <a:ext cx="463" cy="343"/>
                  <a:chOff x="3936" y="2832"/>
                  <a:chExt cx="463" cy="343"/>
                </a:xfrm>
              </p:grpSpPr>
              <p:sp>
                <p:nvSpPr>
                  <p:cNvPr id="101407" name="Freeform 78"/>
                  <p:cNvSpPr>
                    <a:spLocks/>
                  </p:cNvSpPr>
                  <p:nvPr/>
                </p:nvSpPr>
                <p:spPr bwMode="auto">
                  <a:xfrm>
                    <a:off x="4275" y="2832"/>
                    <a:ext cx="124" cy="289"/>
                  </a:xfrm>
                  <a:custGeom>
                    <a:avLst/>
                    <a:gdLst>
                      <a:gd name="T0" fmla="*/ 0 w 124"/>
                      <a:gd name="T1" fmla="*/ 54 h 289"/>
                      <a:gd name="T2" fmla="*/ 3 w 124"/>
                      <a:gd name="T3" fmla="*/ 35 h 289"/>
                      <a:gd name="T4" fmla="*/ 6 w 124"/>
                      <a:gd name="T5" fmla="*/ 24 h 289"/>
                      <a:gd name="T6" fmla="*/ 11 w 124"/>
                      <a:gd name="T7" fmla="*/ 14 h 289"/>
                      <a:gd name="T8" fmla="*/ 18 w 124"/>
                      <a:gd name="T9" fmla="*/ 6 h 289"/>
                      <a:gd name="T10" fmla="*/ 30 w 124"/>
                      <a:gd name="T11" fmla="*/ 0 h 289"/>
                      <a:gd name="T12" fmla="*/ 37 w 124"/>
                      <a:gd name="T13" fmla="*/ 0 h 289"/>
                      <a:gd name="T14" fmla="*/ 48 w 124"/>
                      <a:gd name="T15" fmla="*/ 2 h 289"/>
                      <a:gd name="T16" fmla="*/ 64 w 124"/>
                      <a:gd name="T17" fmla="*/ 12 h 289"/>
                      <a:gd name="T18" fmla="*/ 81 w 124"/>
                      <a:gd name="T19" fmla="*/ 27 h 289"/>
                      <a:gd name="T20" fmla="*/ 92 w 124"/>
                      <a:gd name="T21" fmla="*/ 42 h 289"/>
                      <a:gd name="T22" fmla="*/ 101 w 124"/>
                      <a:gd name="T23" fmla="*/ 61 h 289"/>
                      <a:gd name="T24" fmla="*/ 110 w 124"/>
                      <a:gd name="T25" fmla="*/ 82 h 289"/>
                      <a:gd name="T26" fmla="*/ 114 w 124"/>
                      <a:gd name="T27" fmla="*/ 96 h 289"/>
                      <a:gd name="T28" fmla="*/ 119 w 124"/>
                      <a:gd name="T29" fmla="*/ 122 h 289"/>
                      <a:gd name="T30" fmla="*/ 120 w 124"/>
                      <a:gd name="T31" fmla="*/ 144 h 289"/>
                      <a:gd name="T32" fmla="*/ 120 w 124"/>
                      <a:gd name="T33" fmla="*/ 165 h 289"/>
                      <a:gd name="T34" fmla="*/ 115 w 124"/>
                      <a:gd name="T35" fmla="*/ 182 h 289"/>
                      <a:gd name="T36" fmla="*/ 107 w 124"/>
                      <a:gd name="T37" fmla="*/ 193 h 289"/>
                      <a:gd name="T38" fmla="*/ 96 w 124"/>
                      <a:gd name="T39" fmla="*/ 203 h 289"/>
                      <a:gd name="T40" fmla="*/ 88 w 124"/>
                      <a:gd name="T41" fmla="*/ 207 h 289"/>
                      <a:gd name="T42" fmla="*/ 82 w 124"/>
                      <a:gd name="T43" fmla="*/ 210 h 289"/>
                      <a:gd name="T44" fmla="*/ 84 w 124"/>
                      <a:gd name="T45" fmla="*/ 238 h 289"/>
                      <a:gd name="T46" fmla="*/ 123 w 124"/>
                      <a:gd name="T47" fmla="*/ 288 h 289"/>
                      <a:gd name="T48" fmla="*/ 51 w 124"/>
                      <a:gd name="T49" fmla="*/ 262 h 289"/>
                      <a:gd name="T50" fmla="*/ 0 w 124"/>
                      <a:gd name="T51" fmla="*/ 77 h 289"/>
                      <a:gd name="T52" fmla="*/ 0 w 124"/>
                      <a:gd name="T53" fmla="*/ 54 h 28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4"/>
                      <a:gd name="T82" fmla="*/ 0 h 289"/>
                      <a:gd name="T83" fmla="*/ 124 w 124"/>
                      <a:gd name="T84" fmla="*/ 289 h 28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4" h="289">
                        <a:moveTo>
                          <a:pt x="0" y="54"/>
                        </a:moveTo>
                        <a:lnTo>
                          <a:pt x="3" y="35"/>
                        </a:lnTo>
                        <a:lnTo>
                          <a:pt x="6" y="24"/>
                        </a:lnTo>
                        <a:lnTo>
                          <a:pt x="11" y="14"/>
                        </a:lnTo>
                        <a:lnTo>
                          <a:pt x="18" y="6"/>
                        </a:lnTo>
                        <a:lnTo>
                          <a:pt x="30" y="0"/>
                        </a:lnTo>
                        <a:lnTo>
                          <a:pt x="37" y="0"/>
                        </a:lnTo>
                        <a:lnTo>
                          <a:pt x="48" y="2"/>
                        </a:lnTo>
                        <a:lnTo>
                          <a:pt x="64" y="12"/>
                        </a:lnTo>
                        <a:lnTo>
                          <a:pt x="81" y="27"/>
                        </a:lnTo>
                        <a:lnTo>
                          <a:pt x="92" y="42"/>
                        </a:lnTo>
                        <a:lnTo>
                          <a:pt x="101" y="61"/>
                        </a:lnTo>
                        <a:lnTo>
                          <a:pt x="110" y="82"/>
                        </a:lnTo>
                        <a:lnTo>
                          <a:pt x="114" y="96"/>
                        </a:lnTo>
                        <a:lnTo>
                          <a:pt x="119" y="122"/>
                        </a:lnTo>
                        <a:lnTo>
                          <a:pt x="120" y="144"/>
                        </a:lnTo>
                        <a:lnTo>
                          <a:pt x="120" y="165"/>
                        </a:lnTo>
                        <a:lnTo>
                          <a:pt x="115" y="182"/>
                        </a:lnTo>
                        <a:lnTo>
                          <a:pt x="107" y="193"/>
                        </a:lnTo>
                        <a:lnTo>
                          <a:pt x="96" y="203"/>
                        </a:lnTo>
                        <a:lnTo>
                          <a:pt x="88" y="207"/>
                        </a:lnTo>
                        <a:lnTo>
                          <a:pt x="82" y="210"/>
                        </a:lnTo>
                        <a:lnTo>
                          <a:pt x="84" y="238"/>
                        </a:lnTo>
                        <a:lnTo>
                          <a:pt x="123" y="288"/>
                        </a:lnTo>
                        <a:lnTo>
                          <a:pt x="51" y="262"/>
                        </a:lnTo>
                        <a:lnTo>
                          <a:pt x="0" y="77"/>
                        </a:lnTo>
                        <a:lnTo>
                          <a:pt x="0" y="54"/>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nvGrpSpPr>
                  <p:cNvPr id="101408" name="Group 79"/>
                  <p:cNvGrpSpPr>
                    <a:grpSpLocks/>
                  </p:cNvGrpSpPr>
                  <p:nvPr/>
                </p:nvGrpSpPr>
                <p:grpSpPr bwMode="auto">
                  <a:xfrm>
                    <a:off x="3936" y="2839"/>
                    <a:ext cx="455" cy="336"/>
                    <a:chOff x="3936" y="2839"/>
                    <a:chExt cx="455" cy="336"/>
                  </a:xfrm>
                </p:grpSpPr>
                <p:grpSp>
                  <p:nvGrpSpPr>
                    <p:cNvPr id="101409" name="Group 80"/>
                    <p:cNvGrpSpPr>
                      <a:grpSpLocks/>
                    </p:cNvGrpSpPr>
                    <p:nvPr/>
                  </p:nvGrpSpPr>
                  <p:grpSpPr bwMode="auto">
                    <a:xfrm>
                      <a:off x="3936" y="2890"/>
                      <a:ext cx="455" cy="285"/>
                      <a:chOff x="3936" y="2890"/>
                      <a:chExt cx="455" cy="285"/>
                    </a:xfrm>
                  </p:grpSpPr>
                  <p:sp>
                    <p:nvSpPr>
                      <p:cNvPr id="101421" name="Freeform 81"/>
                      <p:cNvSpPr>
                        <a:spLocks/>
                      </p:cNvSpPr>
                      <p:nvPr/>
                    </p:nvSpPr>
                    <p:spPr bwMode="auto">
                      <a:xfrm>
                        <a:off x="3936" y="2890"/>
                        <a:ext cx="455" cy="285"/>
                      </a:xfrm>
                      <a:custGeom>
                        <a:avLst/>
                        <a:gdLst>
                          <a:gd name="T0" fmla="*/ 39 w 455"/>
                          <a:gd name="T1" fmla="*/ 72 h 285"/>
                          <a:gd name="T2" fmla="*/ 13 w 455"/>
                          <a:gd name="T3" fmla="*/ 81 h 285"/>
                          <a:gd name="T4" fmla="*/ 4 w 455"/>
                          <a:gd name="T5" fmla="*/ 91 h 285"/>
                          <a:gd name="T6" fmla="*/ 1 w 455"/>
                          <a:gd name="T7" fmla="*/ 105 h 285"/>
                          <a:gd name="T8" fmla="*/ 0 w 455"/>
                          <a:gd name="T9" fmla="*/ 117 h 285"/>
                          <a:gd name="T10" fmla="*/ 1 w 455"/>
                          <a:gd name="T11" fmla="*/ 125 h 285"/>
                          <a:gd name="T12" fmla="*/ 3 w 455"/>
                          <a:gd name="T13" fmla="*/ 134 h 285"/>
                          <a:gd name="T14" fmla="*/ 7 w 455"/>
                          <a:gd name="T15" fmla="*/ 140 h 285"/>
                          <a:gd name="T16" fmla="*/ 13 w 455"/>
                          <a:gd name="T17" fmla="*/ 147 h 285"/>
                          <a:gd name="T18" fmla="*/ 21 w 455"/>
                          <a:gd name="T19" fmla="*/ 152 h 285"/>
                          <a:gd name="T20" fmla="*/ 68 w 455"/>
                          <a:gd name="T21" fmla="*/ 161 h 285"/>
                          <a:gd name="T22" fmla="*/ 114 w 455"/>
                          <a:gd name="T23" fmla="*/ 181 h 285"/>
                          <a:gd name="T24" fmla="*/ 149 w 455"/>
                          <a:gd name="T25" fmla="*/ 195 h 285"/>
                          <a:gd name="T26" fmla="*/ 149 w 455"/>
                          <a:gd name="T27" fmla="*/ 201 h 285"/>
                          <a:gd name="T28" fmla="*/ 153 w 455"/>
                          <a:gd name="T29" fmla="*/ 211 h 285"/>
                          <a:gd name="T30" fmla="*/ 160 w 455"/>
                          <a:gd name="T31" fmla="*/ 219 h 285"/>
                          <a:gd name="T32" fmla="*/ 171 w 455"/>
                          <a:gd name="T33" fmla="*/ 224 h 285"/>
                          <a:gd name="T34" fmla="*/ 185 w 455"/>
                          <a:gd name="T35" fmla="*/ 227 h 285"/>
                          <a:gd name="T36" fmla="*/ 199 w 455"/>
                          <a:gd name="T37" fmla="*/ 230 h 285"/>
                          <a:gd name="T38" fmla="*/ 221 w 455"/>
                          <a:gd name="T39" fmla="*/ 228 h 285"/>
                          <a:gd name="T40" fmla="*/ 298 w 455"/>
                          <a:gd name="T41" fmla="*/ 254 h 285"/>
                          <a:gd name="T42" fmla="*/ 339 w 455"/>
                          <a:gd name="T43" fmla="*/ 284 h 285"/>
                          <a:gd name="T44" fmla="*/ 454 w 455"/>
                          <a:gd name="T45" fmla="*/ 215 h 285"/>
                          <a:gd name="T46" fmla="*/ 412 w 455"/>
                          <a:gd name="T47" fmla="*/ 166 h 285"/>
                          <a:gd name="T48" fmla="*/ 411 w 455"/>
                          <a:gd name="T49" fmla="*/ 126 h 285"/>
                          <a:gd name="T50" fmla="*/ 413 w 455"/>
                          <a:gd name="T51" fmla="*/ 87 h 285"/>
                          <a:gd name="T52" fmla="*/ 412 w 455"/>
                          <a:gd name="T53" fmla="*/ 73 h 285"/>
                          <a:gd name="T54" fmla="*/ 409 w 455"/>
                          <a:gd name="T55" fmla="*/ 61 h 285"/>
                          <a:gd name="T56" fmla="*/ 404 w 455"/>
                          <a:gd name="T57" fmla="*/ 50 h 285"/>
                          <a:gd name="T58" fmla="*/ 396 w 455"/>
                          <a:gd name="T59" fmla="*/ 39 h 285"/>
                          <a:gd name="T60" fmla="*/ 388 w 455"/>
                          <a:gd name="T61" fmla="*/ 30 h 285"/>
                          <a:gd name="T62" fmla="*/ 378 w 455"/>
                          <a:gd name="T63" fmla="*/ 23 h 285"/>
                          <a:gd name="T64" fmla="*/ 363 w 455"/>
                          <a:gd name="T65" fmla="*/ 15 h 285"/>
                          <a:gd name="T66" fmla="*/ 340 w 455"/>
                          <a:gd name="T67" fmla="*/ 5 h 285"/>
                          <a:gd name="T68" fmla="*/ 313 w 455"/>
                          <a:gd name="T69" fmla="*/ 0 h 285"/>
                          <a:gd name="T70" fmla="*/ 283 w 455"/>
                          <a:gd name="T71" fmla="*/ 3 h 285"/>
                          <a:gd name="T72" fmla="*/ 265 w 455"/>
                          <a:gd name="T73" fmla="*/ 9 h 285"/>
                          <a:gd name="T74" fmla="*/ 244 w 455"/>
                          <a:gd name="T75" fmla="*/ 21 h 285"/>
                          <a:gd name="T76" fmla="*/ 213 w 455"/>
                          <a:gd name="T77" fmla="*/ 19 h 285"/>
                          <a:gd name="T78" fmla="*/ 224 w 455"/>
                          <a:gd name="T79" fmla="*/ 32 h 285"/>
                          <a:gd name="T80" fmla="*/ 203 w 455"/>
                          <a:gd name="T81" fmla="*/ 52 h 285"/>
                          <a:gd name="T82" fmla="*/ 162 w 455"/>
                          <a:gd name="T83" fmla="*/ 81 h 285"/>
                          <a:gd name="T84" fmla="*/ 139 w 455"/>
                          <a:gd name="T85" fmla="*/ 92 h 285"/>
                          <a:gd name="T86" fmla="*/ 65 w 455"/>
                          <a:gd name="T87" fmla="*/ 70 h 285"/>
                          <a:gd name="T88" fmla="*/ 39 w 455"/>
                          <a:gd name="T89" fmla="*/ 72 h 2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5"/>
                          <a:gd name="T136" fmla="*/ 0 h 285"/>
                          <a:gd name="T137" fmla="*/ 455 w 455"/>
                          <a:gd name="T138" fmla="*/ 285 h 2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5" h="285">
                            <a:moveTo>
                              <a:pt x="39" y="72"/>
                            </a:moveTo>
                            <a:lnTo>
                              <a:pt x="13" y="81"/>
                            </a:lnTo>
                            <a:lnTo>
                              <a:pt x="4" y="91"/>
                            </a:lnTo>
                            <a:lnTo>
                              <a:pt x="1" y="105"/>
                            </a:lnTo>
                            <a:lnTo>
                              <a:pt x="0" y="117"/>
                            </a:lnTo>
                            <a:lnTo>
                              <a:pt x="1" y="125"/>
                            </a:lnTo>
                            <a:lnTo>
                              <a:pt x="3" y="134"/>
                            </a:lnTo>
                            <a:lnTo>
                              <a:pt x="7" y="140"/>
                            </a:lnTo>
                            <a:lnTo>
                              <a:pt x="13" y="147"/>
                            </a:lnTo>
                            <a:lnTo>
                              <a:pt x="21" y="152"/>
                            </a:lnTo>
                            <a:lnTo>
                              <a:pt x="68" y="161"/>
                            </a:lnTo>
                            <a:lnTo>
                              <a:pt x="114" y="181"/>
                            </a:lnTo>
                            <a:lnTo>
                              <a:pt x="149" y="195"/>
                            </a:lnTo>
                            <a:lnTo>
                              <a:pt x="149" y="201"/>
                            </a:lnTo>
                            <a:lnTo>
                              <a:pt x="153" y="211"/>
                            </a:lnTo>
                            <a:lnTo>
                              <a:pt x="160" y="219"/>
                            </a:lnTo>
                            <a:lnTo>
                              <a:pt x="171" y="224"/>
                            </a:lnTo>
                            <a:lnTo>
                              <a:pt x="185" y="227"/>
                            </a:lnTo>
                            <a:lnTo>
                              <a:pt x="199" y="230"/>
                            </a:lnTo>
                            <a:lnTo>
                              <a:pt x="221" y="228"/>
                            </a:lnTo>
                            <a:lnTo>
                              <a:pt x="298" y="254"/>
                            </a:lnTo>
                            <a:lnTo>
                              <a:pt x="339" y="284"/>
                            </a:lnTo>
                            <a:lnTo>
                              <a:pt x="454" y="215"/>
                            </a:lnTo>
                            <a:lnTo>
                              <a:pt x="412" y="166"/>
                            </a:lnTo>
                            <a:lnTo>
                              <a:pt x="411" y="126"/>
                            </a:lnTo>
                            <a:lnTo>
                              <a:pt x="413" y="87"/>
                            </a:lnTo>
                            <a:lnTo>
                              <a:pt x="412" y="73"/>
                            </a:lnTo>
                            <a:lnTo>
                              <a:pt x="409" y="61"/>
                            </a:lnTo>
                            <a:lnTo>
                              <a:pt x="404" y="50"/>
                            </a:lnTo>
                            <a:lnTo>
                              <a:pt x="396" y="39"/>
                            </a:lnTo>
                            <a:lnTo>
                              <a:pt x="388" y="30"/>
                            </a:lnTo>
                            <a:lnTo>
                              <a:pt x="378" y="23"/>
                            </a:lnTo>
                            <a:lnTo>
                              <a:pt x="363" y="15"/>
                            </a:lnTo>
                            <a:lnTo>
                              <a:pt x="340" y="5"/>
                            </a:lnTo>
                            <a:lnTo>
                              <a:pt x="313" y="0"/>
                            </a:lnTo>
                            <a:lnTo>
                              <a:pt x="283" y="3"/>
                            </a:lnTo>
                            <a:lnTo>
                              <a:pt x="265" y="9"/>
                            </a:lnTo>
                            <a:lnTo>
                              <a:pt x="244" y="21"/>
                            </a:lnTo>
                            <a:lnTo>
                              <a:pt x="213" y="19"/>
                            </a:lnTo>
                            <a:lnTo>
                              <a:pt x="224" y="32"/>
                            </a:lnTo>
                            <a:lnTo>
                              <a:pt x="203" y="52"/>
                            </a:lnTo>
                            <a:lnTo>
                              <a:pt x="162" y="81"/>
                            </a:lnTo>
                            <a:lnTo>
                              <a:pt x="139" y="92"/>
                            </a:lnTo>
                            <a:lnTo>
                              <a:pt x="65" y="70"/>
                            </a:lnTo>
                            <a:lnTo>
                              <a:pt x="39" y="72"/>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101422" name="Freeform 82"/>
                      <p:cNvSpPr>
                        <a:spLocks/>
                      </p:cNvSpPr>
                      <p:nvPr/>
                    </p:nvSpPr>
                    <p:spPr bwMode="auto">
                      <a:xfrm>
                        <a:off x="3952" y="2890"/>
                        <a:ext cx="407" cy="258"/>
                      </a:xfrm>
                      <a:custGeom>
                        <a:avLst/>
                        <a:gdLst>
                          <a:gd name="T0" fmla="*/ 32 w 407"/>
                          <a:gd name="T1" fmla="*/ 74 h 258"/>
                          <a:gd name="T2" fmla="*/ 11 w 407"/>
                          <a:gd name="T3" fmla="*/ 85 h 258"/>
                          <a:gd name="T4" fmla="*/ 0 w 407"/>
                          <a:gd name="T5" fmla="*/ 101 h 258"/>
                          <a:gd name="T6" fmla="*/ 1 w 407"/>
                          <a:gd name="T7" fmla="*/ 122 h 258"/>
                          <a:gd name="T8" fmla="*/ 13 w 407"/>
                          <a:gd name="T9" fmla="*/ 141 h 258"/>
                          <a:gd name="T10" fmla="*/ 50 w 407"/>
                          <a:gd name="T11" fmla="*/ 153 h 258"/>
                          <a:gd name="T12" fmla="*/ 146 w 407"/>
                          <a:gd name="T13" fmla="*/ 185 h 258"/>
                          <a:gd name="T14" fmla="*/ 163 w 407"/>
                          <a:gd name="T15" fmla="*/ 191 h 258"/>
                          <a:gd name="T16" fmla="*/ 167 w 407"/>
                          <a:gd name="T17" fmla="*/ 196 h 258"/>
                          <a:gd name="T18" fmla="*/ 160 w 407"/>
                          <a:gd name="T19" fmla="*/ 202 h 258"/>
                          <a:gd name="T20" fmla="*/ 139 w 407"/>
                          <a:gd name="T21" fmla="*/ 200 h 258"/>
                          <a:gd name="T22" fmla="*/ 142 w 407"/>
                          <a:gd name="T23" fmla="*/ 211 h 258"/>
                          <a:gd name="T24" fmla="*/ 177 w 407"/>
                          <a:gd name="T25" fmla="*/ 220 h 258"/>
                          <a:gd name="T26" fmla="*/ 217 w 407"/>
                          <a:gd name="T27" fmla="*/ 223 h 258"/>
                          <a:gd name="T28" fmla="*/ 265 w 407"/>
                          <a:gd name="T29" fmla="*/ 238 h 258"/>
                          <a:gd name="T30" fmla="*/ 298 w 407"/>
                          <a:gd name="T31" fmla="*/ 257 h 258"/>
                          <a:gd name="T32" fmla="*/ 406 w 407"/>
                          <a:gd name="T33" fmla="*/ 179 h 258"/>
                          <a:gd name="T34" fmla="*/ 395 w 407"/>
                          <a:gd name="T35" fmla="*/ 124 h 258"/>
                          <a:gd name="T36" fmla="*/ 396 w 407"/>
                          <a:gd name="T37" fmla="*/ 73 h 258"/>
                          <a:gd name="T38" fmla="*/ 386 w 407"/>
                          <a:gd name="T39" fmla="*/ 49 h 258"/>
                          <a:gd name="T40" fmla="*/ 373 w 407"/>
                          <a:gd name="T41" fmla="*/ 31 h 258"/>
                          <a:gd name="T42" fmla="*/ 348 w 407"/>
                          <a:gd name="T43" fmla="*/ 15 h 258"/>
                          <a:gd name="T44" fmla="*/ 298 w 407"/>
                          <a:gd name="T45" fmla="*/ 0 h 258"/>
                          <a:gd name="T46" fmla="*/ 267 w 407"/>
                          <a:gd name="T47" fmla="*/ 3 h 258"/>
                          <a:gd name="T48" fmla="*/ 243 w 407"/>
                          <a:gd name="T49" fmla="*/ 12 h 258"/>
                          <a:gd name="T50" fmla="*/ 215 w 407"/>
                          <a:gd name="T51" fmla="*/ 20 h 258"/>
                          <a:gd name="T52" fmla="*/ 212 w 407"/>
                          <a:gd name="T53" fmla="*/ 33 h 258"/>
                          <a:gd name="T54" fmla="*/ 196 w 407"/>
                          <a:gd name="T55" fmla="*/ 52 h 258"/>
                          <a:gd name="T56" fmla="*/ 170 w 407"/>
                          <a:gd name="T57" fmla="*/ 70 h 258"/>
                          <a:gd name="T58" fmla="*/ 142 w 407"/>
                          <a:gd name="T59" fmla="*/ 88 h 258"/>
                          <a:gd name="T60" fmla="*/ 121 w 407"/>
                          <a:gd name="T61" fmla="*/ 105 h 258"/>
                          <a:gd name="T62" fmla="*/ 108 w 407"/>
                          <a:gd name="T63" fmla="*/ 127 h 258"/>
                          <a:gd name="T64" fmla="*/ 107 w 407"/>
                          <a:gd name="T65" fmla="*/ 91 h 258"/>
                          <a:gd name="T66" fmla="*/ 94 w 407"/>
                          <a:gd name="T67" fmla="*/ 93 h 258"/>
                          <a:gd name="T68" fmla="*/ 74 w 407"/>
                          <a:gd name="T69" fmla="*/ 105 h 258"/>
                          <a:gd name="T70" fmla="*/ 79 w 407"/>
                          <a:gd name="T71" fmla="*/ 90 h 258"/>
                          <a:gd name="T72" fmla="*/ 72 w 407"/>
                          <a:gd name="T73" fmla="*/ 80 h 2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7"/>
                          <a:gd name="T112" fmla="*/ 0 h 258"/>
                          <a:gd name="T113" fmla="*/ 407 w 407"/>
                          <a:gd name="T114" fmla="*/ 258 h 2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7" h="258">
                            <a:moveTo>
                              <a:pt x="48" y="74"/>
                            </a:moveTo>
                            <a:lnTo>
                              <a:pt x="32" y="74"/>
                            </a:lnTo>
                            <a:lnTo>
                              <a:pt x="19" y="78"/>
                            </a:lnTo>
                            <a:lnTo>
                              <a:pt x="11" y="85"/>
                            </a:lnTo>
                            <a:lnTo>
                              <a:pt x="5" y="91"/>
                            </a:lnTo>
                            <a:lnTo>
                              <a:pt x="0" y="101"/>
                            </a:lnTo>
                            <a:lnTo>
                              <a:pt x="0" y="111"/>
                            </a:lnTo>
                            <a:lnTo>
                              <a:pt x="1" y="122"/>
                            </a:lnTo>
                            <a:lnTo>
                              <a:pt x="4" y="131"/>
                            </a:lnTo>
                            <a:lnTo>
                              <a:pt x="13" y="141"/>
                            </a:lnTo>
                            <a:lnTo>
                              <a:pt x="25" y="148"/>
                            </a:lnTo>
                            <a:lnTo>
                              <a:pt x="50" y="153"/>
                            </a:lnTo>
                            <a:lnTo>
                              <a:pt x="135" y="186"/>
                            </a:lnTo>
                            <a:lnTo>
                              <a:pt x="146" y="185"/>
                            </a:lnTo>
                            <a:lnTo>
                              <a:pt x="155" y="188"/>
                            </a:lnTo>
                            <a:lnTo>
                              <a:pt x="163" y="191"/>
                            </a:lnTo>
                            <a:lnTo>
                              <a:pt x="165" y="193"/>
                            </a:lnTo>
                            <a:lnTo>
                              <a:pt x="167" y="196"/>
                            </a:lnTo>
                            <a:lnTo>
                              <a:pt x="167" y="202"/>
                            </a:lnTo>
                            <a:lnTo>
                              <a:pt x="160" y="202"/>
                            </a:lnTo>
                            <a:lnTo>
                              <a:pt x="151" y="202"/>
                            </a:lnTo>
                            <a:lnTo>
                              <a:pt x="139" y="200"/>
                            </a:lnTo>
                            <a:lnTo>
                              <a:pt x="139" y="205"/>
                            </a:lnTo>
                            <a:lnTo>
                              <a:pt x="142" y="211"/>
                            </a:lnTo>
                            <a:lnTo>
                              <a:pt x="152" y="216"/>
                            </a:lnTo>
                            <a:lnTo>
                              <a:pt x="177" y="220"/>
                            </a:lnTo>
                            <a:lnTo>
                              <a:pt x="197" y="221"/>
                            </a:lnTo>
                            <a:lnTo>
                              <a:pt x="217" y="223"/>
                            </a:lnTo>
                            <a:lnTo>
                              <a:pt x="237" y="228"/>
                            </a:lnTo>
                            <a:lnTo>
                              <a:pt x="265" y="238"/>
                            </a:lnTo>
                            <a:lnTo>
                              <a:pt x="289" y="248"/>
                            </a:lnTo>
                            <a:lnTo>
                              <a:pt x="298" y="257"/>
                            </a:lnTo>
                            <a:lnTo>
                              <a:pt x="375" y="237"/>
                            </a:lnTo>
                            <a:lnTo>
                              <a:pt x="406" y="179"/>
                            </a:lnTo>
                            <a:lnTo>
                              <a:pt x="395" y="165"/>
                            </a:lnTo>
                            <a:lnTo>
                              <a:pt x="395" y="124"/>
                            </a:lnTo>
                            <a:lnTo>
                              <a:pt x="397" y="90"/>
                            </a:lnTo>
                            <a:lnTo>
                              <a:pt x="396" y="73"/>
                            </a:lnTo>
                            <a:lnTo>
                              <a:pt x="392" y="61"/>
                            </a:lnTo>
                            <a:lnTo>
                              <a:pt x="386" y="49"/>
                            </a:lnTo>
                            <a:lnTo>
                              <a:pt x="380" y="40"/>
                            </a:lnTo>
                            <a:lnTo>
                              <a:pt x="373" y="31"/>
                            </a:lnTo>
                            <a:lnTo>
                              <a:pt x="361" y="23"/>
                            </a:lnTo>
                            <a:lnTo>
                              <a:pt x="348" y="15"/>
                            </a:lnTo>
                            <a:lnTo>
                              <a:pt x="316" y="3"/>
                            </a:lnTo>
                            <a:lnTo>
                              <a:pt x="298" y="0"/>
                            </a:lnTo>
                            <a:lnTo>
                              <a:pt x="280" y="1"/>
                            </a:lnTo>
                            <a:lnTo>
                              <a:pt x="267" y="3"/>
                            </a:lnTo>
                            <a:lnTo>
                              <a:pt x="256" y="6"/>
                            </a:lnTo>
                            <a:lnTo>
                              <a:pt x="243" y="12"/>
                            </a:lnTo>
                            <a:lnTo>
                              <a:pt x="227" y="21"/>
                            </a:lnTo>
                            <a:lnTo>
                              <a:pt x="215" y="20"/>
                            </a:lnTo>
                            <a:lnTo>
                              <a:pt x="196" y="19"/>
                            </a:lnTo>
                            <a:lnTo>
                              <a:pt x="212" y="33"/>
                            </a:lnTo>
                            <a:lnTo>
                              <a:pt x="208" y="42"/>
                            </a:lnTo>
                            <a:lnTo>
                              <a:pt x="196" y="52"/>
                            </a:lnTo>
                            <a:lnTo>
                              <a:pt x="186" y="63"/>
                            </a:lnTo>
                            <a:lnTo>
                              <a:pt x="170" y="70"/>
                            </a:lnTo>
                            <a:lnTo>
                              <a:pt x="154" y="80"/>
                            </a:lnTo>
                            <a:lnTo>
                              <a:pt x="142" y="88"/>
                            </a:lnTo>
                            <a:lnTo>
                              <a:pt x="129" y="97"/>
                            </a:lnTo>
                            <a:lnTo>
                              <a:pt x="121" y="105"/>
                            </a:lnTo>
                            <a:lnTo>
                              <a:pt x="115" y="115"/>
                            </a:lnTo>
                            <a:lnTo>
                              <a:pt x="108" y="127"/>
                            </a:lnTo>
                            <a:lnTo>
                              <a:pt x="111" y="98"/>
                            </a:lnTo>
                            <a:lnTo>
                              <a:pt x="107" y="91"/>
                            </a:lnTo>
                            <a:lnTo>
                              <a:pt x="100" y="91"/>
                            </a:lnTo>
                            <a:lnTo>
                              <a:pt x="94" y="93"/>
                            </a:lnTo>
                            <a:lnTo>
                              <a:pt x="85" y="98"/>
                            </a:lnTo>
                            <a:lnTo>
                              <a:pt x="74" y="105"/>
                            </a:lnTo>
                            <a:lnTo>
                              <a:pt x="76" y="96"/>
                            </a:lnTo>
                            <a:lnTo>
                              <a:pt x="79" y="90"/>
                            </a:lnTo>
                            <a:lnTo>
                              <a:pt x="76" y="84"/>
                            </a:lnTo>
                            <a:lnTo>
                              <a:pt x="72" y="80"/>
                            </a:lnTo>
                            <a:lnTo>
                              <a:pt x="48" y="74"/>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nvGrpSpPr>
                    <p:cNvPr id="101410" name="Group 83"/>
                    <p:cNvGrpSpPr>
                      <a:grpSpLocks/>
                    </p:cNvGrpSpPr>
                    <p:nvPr/>
                  </p:nvGrpSpPr>
                  <p:grpSpPr bwMode="auto">
                    <a:xfrm>
                      <a:off x="3943" y="2945"/>
                      <a:ext cx="68" cy="45"/>
                      <a:chOff x="3943" y="2945"/>
                      <a:chExt cx="68" cy="45"/>
                    </a:xfrm>
                  </p:grpSpPr>
                  <p:sp>
                    <p:nvSpPr>
                      <p:cNvPr id="101419" name="Freeform 84"/>
                      <p:cNvSpPr>
                        <a:spLocks/>
                      </p:cNvSpPr>
                      <p:nvPr/>
                    </p:nvSpPr>
                    <p:spPr bwMode="auto">
                      <a:xfrm>
                        <a:off x="3943" y="2945"/>
                        <a:ext cx="68" cy="45"/>
                      </a:xfrm>
                      <a:custGeom>
                        <a:avLst/>
                        <a:gdLst>
                          <a:gd name="T0" fmla="*/ 24 w 68"/>
                          <a:gd name="T1" fmla="*/ 0 h 45"/>
                          <a:gd name="T2" fmla="*/ 15 w 68"/>
                          <a:gd name="T3" fmla="*/ 1 h 45"/>
                          <a:gd name="T4" fmla="*/ 8 w 68"/>
                          <a:gd name="T5" fmla="*/ 4 h 45"/>
                          <a:gd name="T6" fmla="*/ 4 w 68"/>
                          <a:gd name="T7" fmla="*/ 8 h 45"/>
                          <a:gd name="T8" fmla="*/ 0 w 68"/>
                          <a:gd name="T9" fmla="*/ 13 h 45"/>
                          <a:gd name="T10" fmla="*/ 0 w 68"/>
                          <a:gd name="T11" fmla="*/ 20 h 45"/>
                          <a:gd name="T12" fmla="*/ 3 w 68"/>
                          <a:gd name="T13" fmla="*/ 27 h 45"/>
                          <a:gd name="T14" fmla="*/ 6 w 68"/>
                          <a:gd name="T15" fmla="*/ 32 h 45"/>
                          <a:gd name="T16" fmla="*/ 15 w 68"/>
                          <a:gd name="T17" fmla="*/ 39 h 45"/>
                          <a:gd name="T18" fmla="*/ 28 w 68"/>
                          <a:gd name="T19" fmla="*/ 44 h 45"/>
                          <a:gd name="T20" fmla="*/ 43 w 68"/>
                          <a:gd name="T21" fmla="*/ 42 h 45"/>
                          <a:gd name="T22" fmla="*/ 54 w 68"/>
                          <a:gd name="T23" fmla="*/ 37 h 45"/>
                          <a:gd name="T24" fmla="*/ 60 w 68"/>
                          <a:gd name="T25" fmla="*/ 31 h 45"/>
                          <a:gd name="T26" fmla="*/ 64 w 68"/>
                          <a:gd name="T27" fmla="*/ 23 h 45"/>
                          <a:gd name="T28" fmla="*/ 67 w 68"/>
                          <a:gd name="T29" fmla="*/ 13 h 45"/>
                          <a:gd name="T30" fmla="*/ 59 w 68"/>
                          <a:gd name="T31" fmla="*/ 4 h 45"/>
                          <a:gd name="T32" fmla="*/ 44 w 68"/>
                          <a:gd name="T33" fmla="*/ 0 h 45"/>
                          <a:gd name="T34" fmla="*/ 32 w 68"/>
                          <a:gd name="T35" fmla="*/ 0 h 45"/>
                          <a:gd name="T36" fmla="*/ 24 w 68"/>
                          <a:gd name="T37" fmla="*/ 0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45"/>
                          <a:gd name="T59" fmla="*/ 68 w 68"/>
                          <a:gd name="T60" fmla="*/ 45 h 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45">
                            <a:moveTo>
                              <a:pt x="24" y="0"/>
                            </a:moveTo>
                            <a:lnTo>
                              <a:pt x="15" y="1"/>
                            </a:lnTo>
                            <a:lnTo>
                              <a:pt x="8" y="4"/>
                            </a:lnTo>
                            <a:lnTo>
                              <a:pt x="4" y="8"/>
                            </a:lnTo>
                            <a:lnTo>
                              <a:pt x="0" y="13"/>
                            </a:lnTo>
                            <a:lnTo>
                              <a:pt x="0" y="20"/>
                            </a:lnTo>
                            <a:lnTo>
                              <a:pt x="3" y="27"/>
                            </a:lnTo>
                            <a:lnTo>
                              <a:pt x="6" y="32"/>
                            </a:lnTo>
                            <a:lnTo>
                              <a:pt x="15" y="39"/>
                            </a:lnTo>
                            <a:lnTo>
                              <a:pt x="28" y="44"/>
                            </a:lnTo>
                            <a:lnTo>
                              <a:pt x="43" y="42"/>
                            </a:lnTo>
                            <a:lnTo>
                              <a:pt x="54" y="37"/>
                            </a:lnTo>
                            <a:lnTo>
                              <a:pt x="60" y="31"/>
                            </a:lnTo>
                            <a:lnTo>
                              <a:pt x="64" y="23"/>
                            </a:lnTo>
                            <a:lnTo>
                              <a:pt x="67" y="13"/>
                            </a:lnTo>
                            <a:lnTo>
                              <a:pt x="59" y="4"/>
                            </a:lnTo>
                            <a:lnTo>
                              <a:pt x="44" y="0"/>
                            </a:lnTo>
                            <a:lnTo>
                              <a:pt x="32" y="0"/>
                            </a:lnTo>
                            <a:lnTo>
                              <a:pt x="24"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101420" name="Freeform 85"/>
                      <p:cNvSpPr>
                        <a:spLocks/>
                      </p:cNvSpPr>
                      <p:nvPr/>
                    </p:nvSpPr>
                    <p:spPr bwMode="auto">
                      <a:xfrm>
                        <a:off x="3961" y="2952"/>
                        <a:ext cx="39" cy="32"/>
                      </a:xfrm>
                      <a:custGeom>
                        <a:avLst/>
                        <a:gdLst>
                          <a:gd name="T0" fmla="*/ 7 w 39"/>
                          <a:gd name="T1" fmla="*/ 0 h 32"/>
                          <a:gd name="T2" fmla="*/ 2 w 39"/>
                          <a:gd name="T3" fmla="*/ 2 h 32"/>
                          <a:gd name="T4" fmla="*/ 0 w 39"/>
                          <a:gd name="T5" fmla="*/ 6 h 32"/>
                          <a:gd name="T6" fmla="*/ 0 w 39"/>
                          <a:gd name="T7" fmla="*/ 11 h 32"/>
                          <a:gd name="T8" fmla="*/ 2 w 39"/>
                          <a:gd name="T9" fmla="*/ 16 h 32"/>
                          <a:gd name="T10" fmla="*/ 7 w 39"/>
                          <a:gd name="T11" fmla="*/ 22 h 32"/>
                          <a:gd name="T12" fmla="*/ 14 w 39"/>
                          <a:gd name="T13" fmla="*/ 26 h 32"/>
                          <a:gd name="T14" fmla="*/ 22 w 39"/>
                          <a:gd name="T15" fmla="*/ 31 h 32"/>
                          <a:gd name="T16" fmla="*/ 30 w 39"/>
                          <a:gd name="T17" fmla="*/ 28 h 32"/>
                          <a:gd name="T18" fmla="*/ 37 w 39"/>
                          <a:gd name="T19" fmla="*/ 23 h 32"/>
                          <a:gd name="T20" fmla="*/ 38 w 39"/>
                          <a:gd name="T21" fmla="*/ 15 h 32"/>
                          <a:gd name="T22" fmla="*/ 37 w 39"/>
                          <a:gd name="T23" fmla="*/ 8 h 32"/>
                          <a:gd name="T24" fmla="*/ 33 w 39"/>
                          <a:gd name="T25" fmla="*/ 5 h 32"/>
                          <a:gd name="T26" fmla="*/ 27 w 39"/>
                          <a:gd name="T27" fmla="*/ 2 h 32"/>
                          <a:gd name="T28" fmla="*/ 21 w 39"/>
                          <a:gd name="T29" fmla="*/ 0 h 32"/>
                          <a:gd name="T30" fmla="*/ 7 w 39"/>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32"/>
                          <a:gd name="T50" fmla="*/ 39 w 39"/>
                          <a:gd name="T51" fmla="*/ 32 h 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32">
                            <a:moveTo>
                              <a:pt x="7" y="0"/>
                            </a:moveTo>
                            <a:lnTo>
                              <a:pt x="2" y="2"/>
                            </a:lnTo>
                            <a:lnTo>
                              <a:pt x="0" y="6"/>
                            </a:lnTo>
                            <a:lnTo>
                              <a:pt x="0" y="11"/>
                            </a:lnTo>
                            <a:lnTo>
                              <a:pt x="2" y="16"/>
                            </a:lnTo>
                            <a:lnTo>
                              <a:pt x="7" y="22"/>
                            </a:lnTo>
                            <a:lnTo>
                              <a:pt x="14" y="26"/>
                            </a:lnTo>
                            <a:lnTo>
                              <a:pt x="22" y="31"/>
                            </a:lnTo>
                            <a:lnTo>
                              <a:pt x="30" y="28"/>
                            </a:lnTo>
                            <a:lnTo>
                              <a:pt x="37" y="23"/>
                            </a:lnTo>
                            <a:lnTo>
                              <a:pt x="38" y="15"/>
                            </a:lnTo>
                            <a:lnTo>
                              <a:pt x="37" y="8"/>
                            </a:lnTo>
                            <a:lnTo>
                              <a:pt x="33" y="5"/>
                            </a:lnTo>
                            <a:lnTo>
                              <a:pt x="27" y="2"/>
                            </a:lnTo>
                            <a:lnTo>
                              <a:pt x="21" y="0"/>
                            </a:lnTo>
                            <a:lnTo>
                              <a:pt x="7"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nvGrpSpPr>
                    <p:cNvPr id="101411" name="Group 86"/>
                    <p:cNvGrpSpPr>
                      <a:grpSpLocks/>
                    </p:cNvGrpSpPr>
                    <p:nvPr/>
                  </p:nvGrpSpPr>
                  <p:grpSpPr bwMode="auto">
                    <a:xfrm>
                      <a:off x="4086" y="2945"/>
                      <a:ext cx="67" cy="71"/>
                      <a:chOff x="4086" y="2945"/>
                      <a:chExt cx="67" cy="71"/>
                    </a:xfrm>
                  </p:grpSpPr>
                  <p:sp>
                    <p:nvSpPr>
                      <p:cNvPr id="101415" name="Oval 87"/>
                      <p:cNvSpPr>
                        <a:spLocks noChangeArrowheads="1"/>
                      </p:cNvSpPr>
                      <p:nvPr/>
                    </p:nvSpPr>
                    <p:spPr bwMode="auto">
                      <a:xfrm>
                        <a:off x="4099" y="2986"/>
                        <a:ext cx="45" cy="29"/>
                      </a:xfrm>
                      <a:prstGeom prst="ellipse">
                        <a:avLst/>
                      </a:prstGeom>
                      <a:solidFill>
                        <a:srgbClr val="CC9900"/>
                      </a:solidFill>
                      <a:ln w="12700">
                        <a:solidFill>
                          <a:srgbClr val="996633"/>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1416" name="Arc 88"/>
                      <p:cNvSpPr>
                        <a:spLocks/>
                      </p:cNvSpPr>
                      <p:nvPr/>
                    </p:nvSpPr>
                    <p:spPr bwMode="auto">
                      <a:xfrm>
                        <a:off x="4086" y="2946"/>
                        <a:ext cx="56" cy="70"/>
                      </a:xfrm>
                      <a:custGeom>
                        <a:avLst/>
                        <a:gdLst>
                          <a:gd name="T0" fmla="*/ 0 w 36338"/>
                          <a:gd name="T1" fmla="*/ 0 h 43111"/>
                          <a:gd name="T2" fmla="*/ 0 w 36338"/>
                          <a:gd name="T3" fmla="*/ 0 h 43111"/>
                          <a:gd name="T4" fmla="*/ 0 w 36338"/>
                          <a:gd name="T5" fmla="*/ 0 h 43111"/>
                          <a:gd name="T6" fmla="*/ 0 60000 65536"/>
                          <a:gd name="T7" fmla="*/ 0 60000 65536"/>
                          <a:gd name="T8" fmla="*/ 0 60000 65536"/>
                          <a:gd name="T9" fmla="*/ 0 w 36338"/>
                          <a:gd name="T10" fmla="*/ 0 h 43111"/>
                          <a:gd name="T11" fmla="*/ 36338 w 36338"/>
                          <a:gd name="T12" fmla="*/ 43111 h 43111"/>
                        </a:gdLst>
                        <a:ahLst/>
                        <a:cxnLst>
                          <a:cxn ang="T6">
                            <a:pos x="T0" y="T1"/>
                          </a:cxn>
                          <a:cxn ang="T7">
                            <a:pos x="T2" y="T3"/>
                          </a:cxn>
                          <a:cxn ang="T8">
                            <a:pos x="T4" y="T5"/>
                          </a:cxn>
                        </a:cxnLst>
                        <a:rect l="T9" t="T10" r="T11" b="T12"/>
                        <a:pathLst>
                          <a:path w="36338" h="43111" fill="none" extrusionOk="0">
                            <a:moveTo>
                              <a:pt x="36337" y="37301"/>
                            </a:moveTo>
                            <a:cubicBezTo>
                              <a:pt x="32338" y="41034"/>
                              <a:pt x="27071" y="43110"/>
                              <a:pt x="21600" y="43111"/>
                            </a:cubicBezTo>
                            <a:cubicBezTo>
                              <a:pt x="9670" y="43111"/>
                              <a:pt x="0" y="33440"/>
                              <a:pt x="0" y="21511"/>
                            </a:cubicBezTo>
                            <a:cubicBezTo>
                              <a:pt x="-1" y="10339"/>
                              <a:pt x="8518" y="1011"/>
                              <a:pt x="19643" y="-1"/>
                            </a:cubicBezTo>
                          </a:path>
                          <a:path w="36338" h="43111" stroke="0" extrusionOk="0">
                            <a:moveTo>
                              <a:pt x="36337" y="37301"/>
                            </a:moveTo>
                            <a:cubicBezTo>
                              <a:pt x="32338" y="41034"/>
                              <a:pt x="27071" y="43110"/>
                              <a:pt x="21600" y="43111"/>
                            </a:cubicBezTo>
                            <a:cubicBezTo>
                              <a:pt x="9670" y="43111"/>
                              <a:pt x="0" y="33440"/>
                              <a:pt x="0" y="21511"/>
                            </a:cubicBezTo>
                            <a:cubicBezTo>
                              <a:pt x="-1" y="10339"/>
                              <a:pt x="8518" y="1011"/>
                              <a:pt x="19643" y="-1"/>
                            </a:cubicBezTo>
                            <a:lnTo>
                              <a:pt x="21600" y="21511"/>
                            </a:lnTo>
                            <a:lnTo>
                              <a:pt x="36337" y="37301"/>
                            </a:lnTo>
                            <a:close/>
                          </a:path>
                        </a:pathLst>
                      </a:custGeom>
                      <a:solidFill>
                        <a:srgbClr val="CC9900"/>
                      </a:solidFill>
                      <a:ln w="12700" cap="rnd">
                        <a:solidFill>
                          <a:srgbClr val="996633"/>
                        </a:solidFill>
                        <a:round/>
                        <a:headEnd/>
                        <a:tailEnd/>
                      </a:ln>
                    </p:spPr>
                    <p:txBody>
                      <a:bodyPr/>
                      <a:lstStyle/>
                      <a:p>
                        <a:endParaRPr lang="es-MX"/>
                      </a:p>
                    </p:txBody>
                  </p:sp>
                  <p:sp>
                    <p:nvSpPr>
                      <p:cNvPr id="101417" name="Arc 89"/>
                      <p:cNvSpPr>
                        <a:spLocks/>
                      </p:cNvSpPr>
                      <p:nvPr/>
                    </p:nvSpPr>
                    <p:spPr bwMode="auto">
                      <a:xfrm>
                        <a:off x="4091" y="2960"/>
                        <a:ext cx="23" cy="2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288" y="15393"/>
                            </a:moveTo>
                            <a:cubicBezTo>
                              <a:pt x="42893" y="17406"/>
                              <a:pt x="43200" y="19497"/>
                              <a:pt x="43200" y="21600"/>
                            </a:cubicBezTo>
                            <a:cubicBezTo>
                              <a:pt x="43200" y="33529"/>
                              <a:pt x="33529" y="43200"/>
                              <a:pt x="21600" y="43200"/>
                            </a:cubicBezTo>
                            <a:cubicBezTo>
                              <a:pt x="9670" y="43200"/>
                              <a:pt x="0" y="33529"/>
                              <a:pt x="0" y="21600"/>
                            </a:cubicBezTo>
                            <a:cubicBezTo>
                              <a:pt x="0" y="9670"/>
                              <a:pt x="9670" y="0"/>
                              <a:pt x="21600" y="0"/>
                            </a:cubicBezTo>
                            <a:cubicBezTo>
                              <a:pt x="22198" y="-1"/>
                              <a:pt x="22797" y="24"/>
                              <a:pt x="23394" y="74"/>
                            </a:cubicBezTo>
                          </a:path>
                          <a:path w="43200" h="43200" stroke="0" extrusionOk="0">
                            <a:moveTo>
                              <a:pt x="42288" y="15393"/>
                            </a:moveTo>
                            <a:cubicBezTo>
                              <a:pt x="42893" y="17406"/>
                              <a:pt x="43200" y="19497"/>
                              <a:pt x="43200" y="21600"/>
                            </a:cubicBezTo>
                            <a:cubicBezTo>
                              <a:pt x="43200" y="33529"/>
                              <a:pt x="33529" y="43200"/>
                              <a:pt x="21600" y="43200"/>
                            </a:cubicBezTo>
                            <a:cubicBezTo>
                              <a:pt x="9670" y="43200"/>
                              <a:pt x="0" y="33529"/>
                              <a:pt x="0" y="21600"/>
                            </a:cubicBezTo>
                            <a:cubicBezTo>
                              <a:pt x="0" y="9670"/>
                              <a:pt x="9670" y="0"/>
                              <a:pt x="21600" y="0"/>
                            </a:cubicBezTo>
                            <a:cubicBezTo>
                              <a:pt x="22198" y="-1"/>
                              <a:pt x="22797" y="24"/>
                              <a:pt x="23394" y="74"/>
                            </a:cubicBezTo>
                            <a:lnTo>
                              <a:pt x="21600" y="21600"/>
                            </a:lnTo>
                            <a:lnTo>
                              <a:pt x="42288" y="15393"/>
                            </a:lnTo>
                            <a:close/>
                          </a:path>
                        </a:pathLst>
                      </a:custGeom>
                      <a:solidFill>
                        <a:srgbClr val="CC9900"/>
                      </a:solidFill>
                      <a:ln w="12700" cap="rnd">
                        <a:solidFill>
                          <a:srgbClr val="996633"/>
                        </a:solidFill>
                        <a:round/>
                        <a:headEnd/>
                        <a:tailEnd/>
                      </a:ln>
                    </p:spPr>
                    <p:txBody>
                      <a:bodyPr/>
                      <a:lstStyle/>
                      <a:p>
                        <a:endParaRPr lang="es-MX"/>
                      </a:p>
                    </p:txBody>
                  </p:sp>
                  <p:sp>
                    <p:nvSpPr>
                      <p:cNvPr id="101418" name="Arc 90"/>
                      <p:cNvSpPr>
                        <a:spLocks/>
                      </p:cNvSpPr>
                      <p:nvPr/>
                    </p:nvSpPr>
                    <p:spPr bwMode="auto">
                      <a:xfrm>
                        <a:off x="4100" y="2945"/>
                        <a:ext cx="53" cy="71"/>
                      </a:xfrm>
                      <a:custGeom>
                        <a:avLst/>
                        <a:gdLst>
                          <a:gd name="T0" fmla="*/ 0 w 32443"/>
                          <a:gd name="T1" fmla="*/ 0 h 39062"/>
                          <a:gd name="T2" fmla="*/ 0 w 32443"/>
                          <a:gd name="T3" fmla="*/ 0 h 39062"/>
                          <a:gd name="T4" fmla="*/ 0 w 32443"/>
                          <a:gd name="T5" fmla="*/ 0 h 39062"/>
                          <a:gd name="T6" fmla="*/ 0 60000 65536"/>
                          <a:gd name="T7" fmla="*/ 0 60000 65536"/>
                          <a:gd name="T8" fmla="*/ 0 60000 65536"/>
                          <a:gd name="T9" fmla="*/ 0 w 32443"/>
                          <a:gd name="T10" fmla="*/ 0 h 39062"/>
                          <a:gd name="T11" fmla="*/ 32443 w 32443"/>
                          <a:gd name="T12" fmla="*/ 39062 h 39062"/>
                        </a:gdLst>
                        <a:ahLst/>
                        <a:cxnLst>
                          <a:cxn ang="T6">
                            <a:pos x="T0" y="T1"/>
                          </a:cxn>
                          <a:cxn ang="T7">
                            <a:pos x="T2" y="T3"/>
                          </a:cxn>
                          <a:cxn ang="T8">
                            <a:pos x="T4" y="T5"/>
                          </a:cxn>
                        </a:cxnLst>
                        <a:rect l="T9" t="T10" r="T11" b="T12"/>
                        <a:pathLst>
                          <a:path w="32443" h="39062" fill="none" extrusionOk="0">
                            <a:moveTo>
                              <a:pt x="-1" y="2918"/>
                            </a:moveTo>
                            <a:cubicBezTo>
                              <a:pt x="3293" y="1006"/>
                              <a:pt x="7034" y="-1"/>
                              <a:pt x="10843" y="0"/>
                            </a:cubicBezTo>
                            <a:cubicBezTo>
                              <a:pt x="22772" y="0"/>
                              <a:pt x="32443" y="9670"/>
                              <a:pt x="32443" y="21600"/>
                            </a:cubicBezTo>
                            <a:cubicBezTo>
                              <a:pt x="32443" y="28506"/>
                              <a:pt x="29140" y="34996"/>
                              <a:pt x="23556" y="39061"/>
                            </a:cubicBezTo>
                          </a:path>
                          <a:path w="32443" h="39062" stroke="0" extrusionOk="0">
                            <a:moveTo>
                              <a:pt x="-1" y="2918"/>
                            </a:moveTo>
                            <a:cubicBezTo>
                              <a:pt x="3293" y="1006"/>
                              <a:pt x="7034" y="-1"/>
                              <a:pt x="10843" y="0"/>
                            </a:cubicBezTo>
                            <a:cubicBezTo>
                              <a:pt x="22772" y="0"/>
                              <a:pt x="32443" y="9670"/>
                              <a:pt x="32443" y="21600"/>
                            </a:cubicBezTo>
                            <a:cubicBezTo>
                              <a:pt x="32443" y="28506"/>
                              <a:pt x="29140" y="34996"/>
                              <a:pt x="23556" y="39061"/>
                            </a:cubicBezTo>
                            <a:lnTo>
                              <a:pt x="10843" y="21600"/>
                            </a:lnTo>
                            <a:lnTo>
                              <a:pt x="-1" y="2918"/>
                            </a:lnTo>
                            <a:close/>
                          </a:path>
                        </a:pathLst>
                      </a:custGeom>
                      <a:solidFill>
                        <a:srgbClr val="CC9900"/>
                      </a:solidFill>
                      <a:ln w="12700" cap="rnd">
                        <a:solidFill>
                          <a:srgbClr val="996633"/>
                        </a:solidFill>
                        <a:round/>
                        <a:headEnd/>
                        <a:tailEnd/>
                      </a:ln>
                    </p:spPr>
                    <p:txBody>
                      <a:bodyPr/>
                      <a:lstStyle/>
                      <a:p>
                        <a:endParaRPr lang="es-MX"/>
                      </a:p>
                    </p:txBody>
                  </p:sp>
                </p:grpSp>
                <p:grpSp>
                  <p:nvGrpSpPr>
                    <p:cNvPr id="101412" name="Group 91"/>
                    <p:cNvGrpSpPr>
                      <a:grpSpLocks/>
                    </p:cNvGrpSpPr>
                    <p:nvPr/>
                  </p:nvGrpSpPr>
                  <p:grpSpPr bwMode="auto">
                    <a:xfrm>
                      <a:off x="4223" y="2839"/>
                      <a:ext cx="101" cy="246"/>
                      <a:chOff x="4223" y="2839"/>
                      <a:chExt cx="101" cy="246"/>
                    </a:xfrm>
                  </p:grpSpPr>
                  <p:sp>
                    <p:nvSpPr>
                      <p:cNvPr id="101413" name="Freeform 92"/>
                      <p:cNvSpPr>
                        <a:spLocks/>
                      </p:cNvSpPr>
                      <p:nvPr/>
                    </p:nvSpPr>
                    <p:spPr bwMode="auto">
                      <a:xfrm>
                        <a:off x="4225" y="2844"/>
                        <a:ext cx="91" cy="236"/>
                      </a:xfrm>
                      <a:custGeom>
                        <a:avLst/>
                        <a:gdLst>
                          <a:gd name="T0" fmla="*/ 0 w 91"/>
                          <a:gd name="T1" fmla="*/ 59 h 236"/>
                          <a:gd name="T2" fmla="*/ 4 w 91"/>
                          <a:gd name="T3" fmla="*/ 17 h 236"/>
                          <a:gd name="T4" fmla="*/ 9 w 91"/>
                          <a:gd name="T5" fmla="*/ 4 h 236"/>
                          <a:gd name="T6" fmla="*/ 21 w 91"/>
                          <a:gd name="T7" fmla="*/ 0 h 236"/>
                          <a:gd name="T8" fmla="*/ 32 w 91"/>
                          <a:gd name="T9" fmla="*/ 4 h 236"/>
                          <a:gd name="T10" fmla="*/ 43 w 91"/>
                          <a:gd name="T11" fmla="*/ 14 h 236"/>
                          <a:gd name="T12" fmla="*/ 74 w 91"/>
                          <a:gd name="T13" fmla="*/ 74 h 236"/>
                          <a:gd name="T14" fmla="*/ 84 w 91"/>
                          <a:gd name="T15" fmla="*/ 102 h 236"/>
                          <a:gd name="T16" fmla="*/ 90 w 91"/>
                          <a:gd name="T17" fmla="*/ 145 h 236"/>
                          <a:gd name="T18" fmla="*/ 87 w 91"/>
                          <a:gd name="T19" fmla="*/ 181 h 236"/>
                          <a:gd name="T20" fmla="*/ 80 w 91"/>
                          <a:gd name="T21" fmla="*/ 211 h 236"/>
                          <a:gd name="T22" fmla="*/ 52 w 91"/>
                          <a:gd name="T23" fmla="*/ 230 h 236"/>
                          <a:gd name="T24" fmla="*/ 34 w 91"/>
                          <a:gd name="T25" fmla="*/ 235 h 236"/>
                          <a:gd name="T26" fmla="*/ 23 w 91"/>
                          <a:gd name="T27" fmla="*/ 220 h 236"/>
                          <a:gd name="T28" fmla="*/ 17 w 91"/>
                          <a:gd name="T29" fmla="*/ 201 h 236"/>
                          <a:gd name="T30" fmla="*/ 8 w 91"/>
                          <a:gd name="T31" fmla="*/ 183 h 236"/>
                          <a:gd name="T32" fmla="*/ 0 w 91"/>
                          <a:gd name="T33" fmla="*/ 59 h 2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236"/>
                          <a:gd name="T53" fmla="*/ 91 w 91"/>
                          <a:gd name="T54" fmla="*/ 236 h 2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236">
                            <a:moveTo>
                              <a:pt x="0" y="59"/>
                            </a:moveTo>
                            <a:lnTo>
                              <a:pt x="4" y="17"/>
                            </a:lnTo>
                            <a:lnTo>
                              <a:pt x="9" y="4"/>
                            </a:lnTo>
                            <a:lnTo>
                              <a:pt x="21" y="0"/>
                            </a:lnTo>
                            <a:lnTo>
                              <a:pt x="32" y="4"/>
                            </a:lnTo>
                            <a:lnTo>
                              <a:pt x="43" y="14"/>
                            </a:lnTo>
                            <a:lnTo>
                              <a:pt x="74" y="74"/>
                            </a:lnTo>
                            <a:lnTo>
                              <a:pt x="84" y="102"/>
                            </a:lnTo>
                            <a:lnTo>
                              <a:pt x="90" y="145"/>
                            </a:lnTo>
                            <a:lnTo>
                              <a:pt x="87" y="181"/>
                            </a:lnTo>
                            <a:lnTo>
                              <a:pt x="80" y="211"/>
                            </a:lnTo>
                            <a:lnTo>
                              <a:pt x="52" y="230"/>
                            </a:lnTo>
                            <a:lnTo>
                              <a:pt x="34" y="235"/>
                            </a:lnTo>
                            <a:lnTo>
                              <a:pt x="23" y="220"/>
                            </a:lnTo>
                            <a:lnTo>
                              <a:pt x="17" y="201"/>
                            </a:lnTo>
                            <a:lnTo>
                              <a:pt x="8" y="183"/>
                            </a:lnTo>
                            <a:lnTo>
                              <a:pt x="0" y="59"/>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101414" name="Freeform 93"/>
                      <p:cNvSpPr>
                        <a:spLocks/>
                      </p:cNvSpPr>
                      <p:nvPr/>
                    </p:nvSpPr>
                    <p:spPr bwMode="auto">
                      <a:xfrm>
                        <a:off x="4223" y="2839"/>
                        <a:ext cx="101" cy="246"/>
                      </a:xfrm>
                      <a:custGeom>
                        <a:avLst/>
                        <a:gdLst>
                          <a:gd name="T0" fmla="*/ 0 w 101"/>
                          <a:gd name="T1" fmla="*/ 77 h 246"/>
                          <a:gd name="T2" fmla="*/ 0 w 101"/>
                          <a:gd name="T3" fmla="*/ 43 h 246"/>
                          <a:gd name="T4" fmla="*/ 2 w 101"/>
                          <a:gd name="T5" fmla="*/ 18 h 246"/>
                          <a:gd name="T6" fmla="*/ 13 w 101"/>
                          <a:gd name="T7" fmla="*/ 2 h 246"/>
                          <a:gd name="T8" fmla="*/ 35 w 101"/>
                          <a:gd name="T9" fmla="*/ 3 h 246"/>
                          <a:gd name="T10" fmla="*/ 60 w 101"/>
                          <a:gd name="T11" fmla="*/ 34 h 246"/>
                          <a:gd name="T12" fmla="*/ 89 w 101"/>
                          <a:gd name="T13" fmla="*/ 96 h 246"/>
                          <a:gd name="T14" fmla="*/ 99 w 101"/>
                          <a:gd name="T15" fmla="*/ 132 h 246"/>
                          <a:gd name="T16" fmla="*/ 98 w 101"/>
                          <a:gd name="T17" fmla="*/ 188 h 246"/>
                          <a:gd name="T18" fmla="*/ 67 w 101"/>
                          <a:gd name="T19" fmla="*/ 233 h 246"/>
                          <a:gd name="T20" fmla="*/ 31 w 101"/>
                          <a:gd name="T21" fmla="*/ 245 h 246"/>
                          <a:gd name="T22" fmla="*/ 13 w 101"/>
                          <a:gd name="T23" fmla="*/ 196 h 246"/>
                          <a:gd name="T24" fmla="*/ 41 w 101"/>
                          <a:gd name="T25" fmla="*/ 220 h 246"/>
                          <a:gd name="T26" fmla="*/ 54 w 101"/>
                          <a:gd name="T27" fmla="*/ 209 h 246"/>
                          <a:gd name="T28" fmla="*/ 57 w 101"/>
                          <a:gd name="T29" fmla="*/ 188 h 246"/>
                          <a:gd name="T30" fmla="*/ 59 w 101"/>
                          <a:gd name="T31" fmla="*/ 150 h 246"/>
                          <a:gd name="T32" fmla="*/ 55 w 101"/>
                          <a:gd name="T33" fmla="*/ 115 h 246"/>
                          <a:gd name="T34" fmla="*/ 46 w 101"/>
                          <a:gd name="T35" fmla="*/ 78 h 246"/>
                          <a:gd name="T36" fmla="*/ 32 w 101"/>
                          <a:gd name="T37" fmla="*/ 50 h 246"/>
                          <a:gd name="T38" fmla="*/ 20 w 101"/>
                          <a:gd name="T39" fmla="*/ 49 h 246"/>
                          <a:gd name="T40" fmla="*/ 11 w 101"/>
                          <a:gd name="T41" fmla="*/ 58 h 246"/>
                          <a:gd name="T42" fmla="*/ 8 w 101"/>
                          <a:gd name="T43" fmla="*/ 42 h 246"/>
                          <a:gd name="T44" fmla="*/ 18 w 101"/>
                          <a:gd name="T45" fmla="*/ 34 h 246"/>
                          <a:gd name="T46" fmla="*/ 33 w 101"/>
                          <a:gd name="T47" fmla="*/ 34 h 246"/>
                          <a:gd name="T48" fmla="*/ 47 w 101"/>
                          <a:gd name="T49" fmla="*/ 46 h 246"/>
                          <a:gd name="T50" fmla="*/ 60 w 101"/>
                          <a:gd name="T51" fmla="*/ 69 h 246"/>
                          <a:gd name="T52" fmla="*/ 64 w 101"/>
                          <a:gd name="T53" fmla="*/ 94 h 246"/>
                          <a:gd name="T54" fmla="*/ 66 w 101"/>
                          <a:gd name="T55" fmla="*/ 138 h 246"/>
                          <a:gd name="T56" fmla="*/ 60 w 101"/>
                          <a:gd name="T57" fmla="*/ 201 h 246"/>
                          <a:gd name="T58" fmla="*/ 65 w 101"/>
                          <a:gd name="T59" fmla="*/ 224 h 246"/>
                          <a:gd name="T60" fmla="*/ 78 w 101"/>
                          <a:gd name="T61" fmla="*/ 209 h 246"/>
                          <a:gd name="T62" fmla="*/ 82 w 101"/>
                          <a:gd name="T63" fmla="*/ 189 h 246"/>
                          <a:gd name="T64" fmla="*/ 84 w 101"/>
                          <a:gd name="T65" fmla="*/ 157 h 246"/>
                          <a:gd name="T66" fmla="*/ 81 w 101"/>
                          <a:gd name="T67" fmla="*/ 120 h 246"/>
                          <a:gd name="T68" fmla="*/ 66 w 101"/>
                          <a:gd name="T69" fmla="*/ 72 h 246"/>
                          <a:gd name="T70" fmla="*/ 47 w 101"/>
                          <a:gd name="T71" fmla="*/ 32 h 246"/>
                          <a:gd name="T72" fmla="*/ 40 w 101"/>
                          <a:gd name="T73" fmla="*/ 21 h 246"/>
                          <a:gd name="T74" fmla="*/ 23 w 101"/>
                          <a:gd name="T75" fmla="*/ 15 h 246"/>
                          <a:gd name="T76" fmla="*/ 11 w 101"/>
                          <a:gd name="T77" fmla="*/ 27 h 246"/>
                          <a:gd name="T78" fmla="*/ 2 w 101"/>
                          <a:gd name="T79" fmla="*/ 112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1"/>
                          <a:gd name="T121" fmla="*/ 0 h 246"/>
                          <a:gd name="T122" fmla="*/ 101 w 101"/>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1" h="246">
                            <a:moveTo>
                              <a:pt x="2" y="112"/>
                            </a:moveTo>
                            <a:lnTo>
                              <a:pt x="0" y="77"/>
                            </a:lnTo>
                            <a:lnTo>
                              <a:pt x="0" y="58"/>
                            </a:lnTo>
                            <a:lnTo>
                              <a:pt x="0" y="43"/>
                            </a:lnTo>
                            <a:lnTo>
                              <a:pt x="0" y="26"/>
                            </a:lnTo>
                            <a:lnTo>
                              <a:pt x="2" y="18"/>
                            </a:lnTo>
                            <a:lnTo>
                              <a:pt x="6" y="7"/>
                            </a:lnTo>
                            <a:lnTo>
                              <a:pt x="13" y="2"/>
                            </a:lnTo>
                            <a:lnTo>
                              <a:pt x="24" y="0"/>
                            </a:lnTo>
                            <a:lnTo>
                              <a:pt x="35" y="3"/>
                            </a:lnTo>
                            <a:lnTo>
                              <a:pt x="44" y="11"/>
                            </a:lnTo>
                            <a:lnTo>
                              <a:pt x="60" y="34"/>
                            </a:lnTo>
                            <a:lnTo>
                              <a:pt x="77" y="68"/>
                            </a:lnTo>
                            <a:lnTo>
                              <a:pt x="89" y="96"/>
                            </a:lnTo>
                            <a:lnTo>
                              <a:pt x="95" y="114"/>
                            </a:lnTo>
                            <a:lnTo>
                              <a:pt x="99" y="132"/>
                            </a:lnTo>
                            <a:lnTo>
                              <a:pt x="100" y="157"/>
                            </a:lnTo>
                            <a:lnTo>
                              <a:pt x="98" y="188"/>
                            </a:lnTo>
                            <a:lnTo>
                              <a:pt x="86" y="215"/>
                            </a:lnTo>
                            <a:lnTo>
                              <a:pt x="67" y="233"/>
                            </a:lnTo>
                            <a:lnTo>
                              <a:pt x="51" y="242"/>
                            </a:lnTo>
                            <a:lnTo>
                              <a:pt x="31" y="245"/>
                            </a:lnTo>
                            <a:lnTo>
                              <a:pt x="22" y="229"/>
                            </a:lnTo>
                            <a:lnTo>
                              <a:pt x="13" y="196"/>
                            </a:lnTo>
                            <a:lnTo>
                              <a:pt x="34" y="219"/>
                            </a:lnTo>
                            <a:lnTo>
                              <a:pt x="41" y="220"/>
                            </a:lnTo>
                            <a:lnTo>
                              <a:pt x="48" y="215"/>
                            </a:lnTo>
                            <a:lnTo>
                              <a:pt x="54" y="209"/>
                            </a:lnTo>
                            <a:lnTo>
                              <a:pt x="56" y="197"/>
                            </a:lnTo>
                            <a:lnTo>
                              <a:pt x="57" y="188"/>
                            </a:lnTo>
                            <a:lnTo>
                              <a:pt x="58" y="168"/>
                            </a:lnTo>
                            <a:lnTo>
                              <a:pt x="59" y="150"/>
                            </a:lnTo>
                            <a:lnTo>
                              <a:pt x="58" y="134"/>
                            </a:lnTo>
                            <a:lnTo>
                              <a:pt x="55" y="115"/>
                            </a:lnTo>
                            <a:lnTo>
                              <a:pt x="51" y="96"/>
                            </a:lnTo>
                            <a:lnTo>
                              <a:pt x="46" y="78"/>
                            </a:lnTo>
                            <a:lnTo>
                              <a:pt x="40" y="60"/>
                            </a:lnTo>
                            <a:lnTo>
                              <a:pt x="32" y="50"/>
                            </a:lnTo>
                            <a:lnTo>
                              <a:pt x="27" y="47"/>
                            </a:lnTo>
                            <a:lnTo>
                              <a:pt x="20" y="49"/>
                            </a:lnTo>
                            <a:lnTo>
                              <a:pt x="16" y="51"/>
                            </a:lnTo>
                            <a:lnTo>
                              <a:pt x="11" y="58"/>
                            </a:lnTo>
                            <a:lnTo>
                              <a:pt x="5" y="77"/>
                            </a:lnTo>
                            <a:lnTo>
                              <a:pt x="8" y="42"/>
                            </a:lnTo>
                            <a:lnTo>
                              <a:pt x="13" y="38"/>
                            </a:lnTo>
                            <a:lnTo>
                              <a:pt x="18" y="34"/>
                            </a:lnTo>
                            <a:lnTo>
                              <a:pt x="24" y="32"/>
                            </a:lnTo>
                            <a:lnTo>
                              <a:pt x="33" y="34"/>
                            </a:lnTo>
                            <a:lnTo>
                              <a:pt x="40" y="38"/>
                            </a:lnTo>
                            <a:lnTo>
                              <a:pt x="47" y="46"/>
                            </a:lnTo>
                            <a:lnTo>
                              <a:pt x="55" y="56"/>
                            </a:lnTo>
                            <a:lnTo>
                              <a:pt x="60" y="69"/>
                            </a:lnTo>
                            <a:lnTo>
                              <a:pt x="62" y="81"/>
                            </a:lnTo>
                            <a:lnTo>
                              <a:pt x="64" y="94"/>
                            </a:lnTo>
                            <a:lnTo>
                              <a:pt x="67" y="111"/>
                            </a:lnTo>
                            <a:lnTo>
                              <a:pt x="66" y="138"/>
                            </a:lnTo>
                            <a:lnTo>
                              <a:pt x="65" y="157"/>
                            </a:lnTo>
                            <a:lnTo>
                              <a:pt x="60" y="201"/>
                            </a:lnTo>
                            <a:lnTo>
                              <a:pt x="46" y="237"/>
                            </a:lnTo>
                            <a:lnTo>
                              <a:pt x="65" y="224"/>
                            </a:lnTo>
                            <a:lnTo>
                              <a:pt x="73" y="216"/>
                            </a:lnTo>
                            <a:lnTo>
                              <a:pt x="78" y="209"/>
                            </a:lnTo>
                            <a:lnTo>
                              <a:pt x="82" y="201"/>
                            </a:lnTo>
                            <a:lnTo>
                              <a:pt x="82" y="189"/>
                            </a:lnTo>
                            <a:lnTo>
                              <a:pt x="84" y="175"/>
                            </a:lnTo>
                            <a:lnTo>
                              <a:pt x="84" y="157"/>
                            </a:lnTo>
                            <a:lnTo>
                              <a:pt x="83" y="139"/>
                            </a:lnTo>
                            <a:lnTo>
                              <a:pt x="81" y="120"/>
                            </a:lnTo>
                            <a:lnTo>
                              <a:pt x="75" y="96"/>
                            </a:lnTo>
                            <a:lnTo>
                              <a:pt x="66" y="72"/>
                            </a:lnTo>
                            <a:lnTo>
                              <a:pt x="54" y="47"/>
                            </a:lnTo>
                            <a:lnTo>
                              <a:pt x="47" y="32"/>
                            </a:lnTo>
                            <a:lnTo>
                              <a:pt x="43" y="25"/>
                            </a:lnTo>
                            <a:lnTo>
                              <a:pt x="40" y="21"/>
                            </a:lnTo>
                            <a:lnTo>
                              <a:pt x="33" y="17"/>
                            </a:lnTo>
                            <a:lnTo>
                              <a:pt x="23" y="15"/>
                            </a:lnTo>
                            <a:lnTo>
                              <a:pt x="15" y="18"/>
                            </a:lnTo>
                            <a:lnTo>
                              <a:pt x="11" y="27"/>
                            </a:lnTo>
                            <a:lnTo>
                              <a:pt x="8" y="42"/>
                            </a:lnTo>
                            <a:lnTo>
                              <a:pt x="2" y="112"/>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grpSp>
            <p:sp>
              <p:nvSpPr>
                <p:cNvPr id="101406" name="Freeform 94"/>
                <p:cNvSpPr>
                  <a:spLocks/>
                </p:cNvSpPr>
                <p:nvPr/>
              </p:nvSpPr>
              <p:spPr bwMode="auto">
                <a:xfrm>
                  <a:off x="4082" y="3077"/>
                  <a:ext cx="727" cy="927"/>
                </a:xfrm>
                <a:custGeom>
                  <a:avLst/>
                  <a:gdLst>
                    <a:gd name="T0" fmla="*/ 387 w 727"/>
                    <a:gd name="T1" fmla="*/ 51 h 927"/>
                    <a:gd name="T2" fmla="*/ 383 w 727"/>
                    <a:gd name="T3" fmla="*/ 11 h 927"/>
                    <a:gd name="T4" fmla="*/ 329 w 727"/>
                    <a:gd name="T5" fmla="*/ 5 h 927"/>
                    <a:gd name="T6" fmla="*/ 276 w 727"/>
                    <a:gd name="T7" fmla="*/ 27 h 927"/>
                    <a:gd name="T8" fmla="*/ 250 w 727"/>
                    <a:gd name="T9" fmla="*/ 54 h 927"/>
                    <a:gd name="T10" fmla="*/ 184 w 727"/>
                    <a:gd name="T11" fmla="*/ 77 h 927"/>
                    <a:gd name="T12" fmla="*/ 154 w 727"/>
                    <a:gd name="T13" fmla="*/ 131 h 927"/>
                    <a:gd name="T14" fmla="*/ 177 w 727"/>
                    <a:gd name="T15" fmla="*/ 172 h 927"/>
                    <a:gd name="T16" fmla="*/ 164 w 727"/>
                    <a:gd name="T17" fmla="*/ 195 h 927"/>
                    <a:gd name="T18" fmla="*/ 157 w 727"/>
                    <a:gd name="T19" fmla="*/ 212 h 927"/>
                    <a:gd name="T20" fmla="*/ 67 w 727"/>
                    <a:gd name="T21" fmla="*/ 182 h 927"/>
                    <a:gd name="T22" fmla="*/ 25 w 727"/>
                    <a:gd name="T23" fmla="*/ 202 h 927"/>
                    <a:gd name="T24" fmla="*/ 1 w 727"/>
                    <a:gd name="T25" fmla="*/ 238 h 927"/>
                    <a:gd name="T26" fmla="*/ 37 w 727"/>
                    <a:gd name="T27" fmla="*/ 245 h 927"/>
                    <a:gd name="T28" fmla="*/ 88 w 727"/>
                    <a:gd name="T29" fmla="*/ 240 h 927"/>
                    <a:gd name="T30" fmla="*/ 186 w 727"/>
                    <a:gd name="T31" fmla="*/ 270 h 927"/>
                    <a:gd name="T32" fmla="*/ 236 w 727"/>
                    <a:gd name="T33" fmla="*/ 272 h 927"/>
                    <a:gd name="T34" fmla="*/ 253 w 727"/>
                    <a:gd name="T35" fmla="*/ 200 h 927"/>
                    <a:gd name="T36" fmla="*/ 276 w 727"/>
                    <a:gd name="T37" fmla="*/ 171 h 927"/>
                    <a:gd name="T38" fmla="*/ 299 w 727"/>
                    <a:gd name="T39" fmla="*/ 153 h 927"/>
                    <a:gd name="T40" fmla="*/ 260 w 727"/>
                    <a:gd name="T41" fmla="*/ 206 h 927"/>
                    <a:gd name="T42" fmla="*/ 276 w 727"/>
                    <a:gd name="T43" fmla="*/ 239 h 927"/>
                    <a:gd name="T44" fmla="*/ 340 w 727"/>
                    <a:gd name="T45" fmla="*/ 281 h 927"/>
                    <a:gd name="T46" fmla="*/ 371 w 727"/>
                    <a:gd name="T47" fmla="*/ 321 h 927"/>
                    <a:gd name="T48" fmla="*/ 429 w 727"/>
                    <a:gd name="T49" fmla="*/ 309 h 927"/>
                    <a:gd name="T50" fmla="*/ 392 w 727"/>
                    <a:gd name="T51" fmla="*/ 357 h 927"/>
                    <a:gd name="T52" fmla="*/ 371 w 727"/>
                    <a:gd name="T53" fmla="*/ 404 h 927"/>
                    <a:gd name="T54" fmla="*/ 392 w 727"/>
                    <a:gd name="T55" fmla="*/ 490 h 927"/>
                    <a:gd name="T56" fmla="*/ 443 w 727"/>
                    <a:gd name="T57" fmla="*/ 601 h 927"/>
                    <a:gd name="T58" fmla="*/ 418 w 727"/>
                    <a:gd name="T59" fmla="*/ 657 h 927"/>
                    <a:gd name="T60" fmla="*/ 392 w 727"/>
                    <a:gd name="T61" fmla="*/ 743 h 927"/>
                    <a:gd name="T62" fmla="*/ 346 w 727"/>
                    <a:gd name="T63" fmla="*/ 830 h 927"/>
                    <a:gd name="T64" fmla="*/ 315 w 727"/>
                    <a:gd name="T65" fmla="*/ 878 h 927"/>
                    <a:gd name="T66" fmla="*/ 339 w 727"/>
                    <a:gd name="T67" fmla="*/ 924 h 927"/>
                    <a:gd name="T68" fmla="*/ 358 w 727"/>
                    <a:gd name="T69" fmla="*/ 888 h 927"/>
                    <a:gd name="T70" fmla="*/ 388 w 727"/>
                    <a:gd name="T71" fmla="*/ 926 h 927"/>
                    <a:gd name="T72" fmla="*/ 407 w 727"/>
                    <a:gd name="T73" fmla="*/ 885 h 927"/>
                    <a:gd name="T74" fmla="*/ 432 w 727"/>
                    <a:gd name="T75" fmla="*/ 902 h 927"/>
                    <a:gd name="T76" fmla="*/ 458 w 727"/>
                    <a:gd name="T77" fmla="*/ 861 h 927"/>
                    <a:gd name="T78" fmla="*/ 410 w 727"/>
                    <a:gd name="T79" fmla="*/ 838 h 927"/>
                    <a:gd name="T80" fmla="*/ 396 w 727"/>
                    <a:gd name="T81" fmla="*/ 845 h 927"/>
                    <a:gd name="T82" fmla="*/ 357 w 727"/>
                    <a:gd name="T83" fmla="*/ 834 h 927"/>
                    <a:gd name="T84" fmla="*/ 379 w 727"/>
                    <a:gd name="T85" fmla="*/ 814 h 927"/>
                    <a:gd name="T86" fmla="*/ 434 w 727"/>
                    <a:gd name="T87" fmla="*/ 828 h 927"/>
                    <a:gd name="T88" fmla="*/ 467 w 727"/>
                    <a:gd name="T89" fmla="*/ 768 h 927"/>
                    <a:gd name="T90" fmla="*/ 482 w 727"/>
                    <a:gd name="T91" fmla="*/ 672 h 927"/>
                    <a:gd name="T92" fmla="*/ 478 w 727"/>
                    <a:gd name="T93" fmla="*/ 626 h 927"/>
                    <a:gd name="T94" fmla="*/ 471 w 727"/>
                    <a:gd name="T95" fmla="*/ 563 h 927"/>
                    <a:gd name="T96" fmla="*/ 480 w 727"/>
                    <a:gd name="T97" fmla="*/ 468 h 927"/>
                    <a:gd name="T98" fmla="*/ 522 w 727"/>
                    <a:gd name="T99" fmla="*/ 437 h 927"/>
                    <a:gd name="T100" fmla="*/ 629 w 727"/>
                    <a:gd name="T101" fmla="*/ 389 h 927"/>
                    <a:gd name="T102" fmla="*/ 624 w 727"/>
                    <a:gd name="T103" fmla="*/ 359 h 927"/>
                    <a:gd name="T104" fmla="*/ 655 w 727"/>
                    <a:gd name="T105" fmla="*/ 302 h 927"/>
                    <a:gd name="T106" fmla="*/ 645 w 727"/>
                    <a:gd name="T107" fmla="*/ 266 h 927"/>
                    <a:gd name="T108" fmla="*/ 691 w 727"/>
                    <a:gd name="T109" fmla="*/ 302 h 927"/>
                    <a:gd name="T110" fmla="*/ 717 w 727"/>
                    <a:gd name="T111" fmla="*/ 284 h 927"/>
                    <a:gd name="T112" fmla="*/ 690 w 727"/>
                    <a:gd name="T113" fmla="*/ 198 h 927"/>
                    <a:gd name="T114" fmla="*/ 630 w 727"/>
                    <a:gd name="T115" fmla="*/ 155 h 927"/>
                    <a:gd name="T116" fmla="*/ 568 w 727"/>
                    <a:gd name="T117" fmla="*/ 160 h 927"/>
                    <a:gd name="T118" fmla="*/ 495 w 727"/>
                    <a:gd name="T119" fmla="*/ 156 h 927"/>
                    <a:gd name="T120" fmla="*/ 437 w 727"/>
                    <a:gd name="T121" fmla="*/ 115 h 927"/>
                    <a:gd name="T122" fmla="*/ 398 w 727"/>
                    <a:gd name="T123" fmla="*/ 68 h 927"/>
                    <a:gd name="T124" fmla="*/ 338 w 727"/>
                    <a:gd name="T125" fmla="*/ 43 h 9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27"/>
                    <a:gd name="T190" fmla="*/ 0 h 927"/>
                    <a:gd name="T191" fmla="*/ 727 w 727"/>
                    <a:gd name="T192" fmla="*/ 927 h 92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27" h="927">
                      <a:moveTo>
                        <a:pt x="338" y="43"/>
                      </a:moveTo>
                      <a:lnTo>
                        <a:pt x="357" y="42"/>
                      </a:lnTo>
                      <a:lnTo>
                        <a:pt x="371" y="43"/>
                      </a:lnTo>
                      <a:lnTo>
                        <a:pt x="380" y="46"/>
                      </a:lnTo>
                      <a:lnTo>
                        <a:pt x="387" y="51"/>
                      </a:lnTo>
                      <a:lnTo>
                        <a:pt x="392" y="61"/>
                      </a:lnTo>
                      <a:lnTo>
                        <a:pt x="395" y="42"/>
                      </a:lnTo>
                      <a:lnTo>
                        <a:pt x="396" y="31"/>
                      </a:lnTo>
                      <a:lnTo>
                        <a:pt x="392" y="21"/>
                      </a:lnTo>
                      <a:lnTo>
                        <a:pt x="383" y="11"/>
                      </a:lnTo>
                      <a:lnTo>
                        <a:pt x="374" y="6"/>
                      </a:lnTo>
                      <a:lnTo>
                        <a:pt x="366" y="2"/>
                      </a:lnTo>
                      <a:lnTo>
                        <a:pt x="355" y="0"/>
                      </a:lnTo>
                      <a:lnTo>
                        <a:pt x="343" y="0"/>
                      </a:lnTo>
                      <a:lnTo>
                        <a:pt x="329" y="5"/>
                      </a:lnTo>
                      <a:lnTo>
                        <a:pt x="320" y="16"/>
                      </a:lnTo>
                      <a:lnTo>
                        <a:pt x="311" y="25"/>
                      </a:lnTo>
                      <a:lnTo>
                        <a:pt x="294" y="25"/>
                      </a:lnTo>
                      <a:lnTo>
                        <a:pt x="284" y="25"/>
                      </a:lnTo>
                      <a:lnTo>
                        <a:pt x="276" y="27"/>
                      </a:lnTo>
                      <a:lnTo>
                        <a:pt x="268" y="33"/>
                      </a:lnTo>
                      <a:lnTo>
                        <a:pt x="254" y="45"/>
                      </a:lnTo>
                      <a:lnTo>
                        <a:pt x="265" y="54"/>
                      </a:lnTo>
                      <a:lnTo>
                        <a:pt x="258" y="53"/>
                      </a:lnTo>
                      <a:lnTo>
                        <a:pt x="250" y="54"/>
                      </a:lnTo>
                      <a:lnTo>
                        <a:pt x="236" y="56"/>
                      </a:lnTo>
                      <a:lnTo>
                        <a:pt x="222" y="61"/>
                      </a:lnTo>
                      <a:lnTo>
                        <a:pt x="209" y="68"/>
                      </a:lnTo>
                      <a:lnTo>
                        <a:pt x="197" y="71"/>
                      </a:lnTo>
                      <a:lnTo>
                        <a:pt x="184" y="77"/>
                      </a:lnTo>
                      <a:lnTo>
                        <a:pt x="174" y="84"/>
                      </a:lnTo>
                      <a:lnTo>
                        <a:pt x="168" y="92"/>
                      </a:lnTo>
                      <a:lnTo>
                        <a:pt x="155" y="114"/>
                      </a:lnTo>
                      <a:lnTo>
                        <a:pt x="155" y="120"/>
                      </a:lnTo>
                      <a:lnTo>
                        <a:pt x="154" y="131"/>
                      </a:lnTo>
                      <a:lnTo>
                        <a:pt x="154" y="141"/>
                      </a:lnTo>
                      <a:lnTo>
                        <a:pt x="154" y="148"/>
                      </a:lnTo>
                      <a:lnTo>
                        <a:pt x="159" y="158"/>
                      </a:lnTo>
                      <a:lnTo>
                        <a:pt x="168" y="167"/>
                      </a:lnTo>
                      <a:lnTo>
                        <a:pt x="177" y="172"/>
                      </a:lnTo>
                      <a:lnTo>
                        <a:pt x="186" y="176"/>
                      </a:lnTo>
                      <a:lnTo>
                        <a:pt x="193" y="183"/>
                      </a:lnTo>
                      <a:lnTo>
                        <a:pt x="184" y="185"/>
                      </a:lnTo>
                      <a:lnTo>
                        <a:pt x="172" y="190"/>
                      </a:lnTo>
                      <a:lnTo>
                        <a:pt x="164" y="195"/>
                      </a:lnTo>
                      <a:lnTo>
                        <a:pt x="166" y="203"/>
                      </a:lnTo>
                      <a:lnTo>
                        <a:pt x="168" y="210"/>
                      </a:lnTo>
                      <a:lnTo>
                        <a:pt x="173" y="216"/>
                      </a:lnTo>
                      <a:lnTo>
                        <a:pt x="177" y="226"/>
                      </a:lnTo>
                      <a:lnTo>
                        <a:pt x="157" y="212"/>
                      </a:lnTo>
                      <a:lnTo>
                        <a:pt x="142" y="206"/>
                      </a:lnTo>
                      <a:lnTo>
                        <a:pt x="126" y="201"/>
                      </a:lnTo>
                      <a:lnTo>
                        <a:pt x="106" y="198"/>
                      </a:lnTo>
                      <a:lnTo>
                        <a:pt x="83" y="195"/>
                      </a:lnTo>
                      <a:lnTo>
                        <a:pt x="67" y="182"/>
                      </a:lnTo>
                      <a:lnTo>
                        <a:pt x="53" y="187"/>
                      </a:lnTo>
                      <a:lnTo>
                        <a:pt x="52" y="202"/>
                      </a:lnTo>
                      <a:lnTo>
                        <a:pt x="43" y="198"/>
                      </a:lnTo>
                      <a:lnTo>
                        <a:pt x="32" y="198"/>
                      </a:lnTo>
                      <a:lnTo>
                        <a:pt x="25" y="202"/>
                      </a:lnTo>
                      <a:lnTo>
                        <a:pt x="21" y="207"/>
                      </a:lnTo>
                      <a:lnTo>
                        <a:pt x="13" y="215"/>
                      </a:lnTo>
                      <a:lnTo>
                        <a:pt x="0" y="229"/>
                      </a:lnTo>
                      <a:lnTo>
                        <a:pt x="0" y="233"/>
                      </a:lnTo>
                      <a:lnTo>
                        <a:pt x="1" y="238"/>
                      </a:lnTo>
                      <a:lnTo>
                        <a:pt x="4" y="243"/>
                      </a:lnTo>
                      <a:lnTo>
                        <a:pt x="12" y="246"/>
                      </a:lnTo>
                      <a:lnTo>
                        <a:pt x="20" y="247"/>
                      </a:lnTo>
                      <a:lnTo>
                        <a:pt x="29" y="248"/>
                      </a:lnTo>
                      <a:lnTo>
                        <a:pt x="37" y="245"/>
                      </a:lnTo>
                      <a:lnTo>
                        <a:pt x="44" y="240"/>
                      </a:lnTo>
                      <a:lnTo>
                        <a:pt x="54" y="236"/>
                      </a:lnTo>
                      <a:lnTo>
                        <a:pt x="63" y="235"/>
                      </a:lnTo>
                      <a:lnTo>
                        <a:pt x="74" y="238"/>
                      </a:lnTo>
                      <a:lnTo>
                        <a:pt x="88" y="240"/>
                      </a:lnTo>
                      <a:lnTo>
                        <a:pt x="106" y="243"/>
                      </a:lnTo>
                      <a:lnTo>
                        <a:pt x="127" y="246"/>
                      </a:lnTo>
                      <a:lnTo>
                        <a:pt x="146" y="248"/>
                      </a:lnTo>
                      <a:lnTo>
                        <a:pt x="169" y="254"/>
                      </a:lnTo>
                      <a:lnTo>
                        <a:pt x="186" y="270"/>
                      </a:lnTo>
                      <a:lnTo>
                        <a:pt x="195" y="277"/>
                      </a:lnTo>
                      <a:lnTo>
                        <a:pt x="204" y="281"/>
                      </a:lnTo>
                      <a:lnTo>
                        <a:pt x="219" y="285"/>
                      </a:lnTo>
                      <a:lnTo>
                        <a:pt x="231" y="282"/>
                      </a:lnTo>
                      <a:lnTo>
                        <a:pt x="236" y="272"/>
                      </a:lnTo>
                      <a:lnTo>
                        <a:pt x="238" y="256"/>
                      </a:lnTo>
                      <a:lnTo>
                        <a:pt x="236" y="240"/>
                      </a:lnTo>
                      <a:lnTo>
                        <a:pt x="238" y="229"/>
                      </a:lnTo>
                      <a:lnTo>
                        <a:pt x="245" y="214"/>
                      </a:lnTo>
                      <a:lnTo>
                        <a:pt x="253" y="200"/>
                      </a:lnTo>
                      <a:lnTo>
                        <a:pt x="257" y="185"/>
                      </a:lnTo>
                      <a:lnTo>
                        <a:pt x="258" y="167"/>
                      </a:lnTo>
                      <a:lnTo>
                        <a:pt x="262" y="153"/>
                      </a:lnTo>
                      <a:lnTo>
                        <a:pt x="264" y="175"/>
                      </a:lnTo>
                      <a:lnTo>
                        <a:pt x="276" y="171"/>
                      </a:lnTo>
                      <a:lnTo>
                        <a:pt x="286" y="160"/>
                      </a:lnTo>
                      <a:lnTo>
                        <a:pt x="289" y="148"/>
                      </a:lnTo>
                      <a:lnTo>
                        <a:pt x="284" y="137"/>
                      </a:lnTo>
                      <a:lnTo>
                        <a:pt x="299" y="148"/>
                      </a:lnTo>
                      <a:lnTo>
                        <a:pt x="299" y="153"/>
                      </a:lnTo>
                      <a:lnTo>
                        <a:pt x="297" y="164"/>
                      </a:lnTo>
                      <a:lnTo>
                        <a:pt x="292" y="173"/>
                      </a:lnTo>
                      <a:lnTo>
                        <a:pt x="279" y="184"/>
                      </a:lnTo>
                      <a:lnTo>
                        <a:pt x="267" y="199"/>
                      </a:lnTo>
                      <a:lnTo>
                        <a:pt x="260" y="206"/>
                      </a:lnTo>
                      <a:lnTo>
                        <a:pt x="256" y="212"/>
                      </a:lnTo>
                      <a:lnTo>
                        <a:pt x="255" y="217"/>
                      </a:lnTo>
                      <a:lnTo>
                        <a:pt x="257" y="224"/>
                      </a:lnTo>
                      <a:lnTo>
                        <a:pt x="264" y="231"/>
                      </a:lnTo>
                      <a:lnTo>
                        <a:pt x="276" y="239"/>
                      </a:lnTo>
                      <a:lnTo>
                        <a:pt x="292" y="251"/>
                      </a:lnTo>
                      <a:lnTo>
                        <a:pt x="302" y="257"/>
                      </a:lnTo>
                      <a:lnTo>
                        <a:pt x="315" y="267"/>
                      </a:lnTo>
                      <a:lnTo>
                        <a:pt x="325" y="274"/>
                      </a:lnTo>
                      <a:lnTo>
                        <a:pt x="340" y="281"/>
                      </a:lnTo>
                      <a:lnTo>
                        <a:pt x="352" y="284"/>
                      </a:lnTo>
                      <a:lnTo>
                        <a:pt x="361" y="289"/>
                      </a:lnTo>
                      <a:lnTo>
                        <a:pt x="368" y="298"/>
                      </a:lnTo>
                      <a:lnTo>
                        <a:pt x="372" y="309"/>
                      </a:lnTo>
                      <a:lnTo>
                        <a:pt x="371" y="321"/>
                      </a:lnTo>
                      <a:lnTo>
                        <a:pt x="373" y="337"/>
                      </a:lnTo>
                      <a:lnTo>
                        <a:pt x="376" y="353"/>
                      </a:lnTo>
                      <a:lnTo>
                        <a:pt x="392" y="338"/>
                      </a:lnTo>
                      <a:lnTo>
                        <a:pt x="410" y="322"/>
                      </a:lnTo>
                      <a:lnTo>
                        <a:pt x="429" y="309"/>
                      </a:lnTo>
                      <a:lnTo>
                        <a:pt x="426" y="316"/>
                      </a:lnTo>
                      <a:lnTo>
                        <a:pt x="416" y="328"/>
                      </a:lnTo>
                      <a:lnTo>
                        <a:pt x="410" y="336"/>
                      </a:lnTo>
                      <a:lnTo>
                        <a:pt x="401" y="346"/>
                      </a:lnTo>
                      <a:lnTo>
                        <a:pt x="392" y="357"/>
                      </a:lnTo>
                      <a:lnTo>
                        <a:pt x="384" y="367"/>
                      </a:lnTo>
                      <a:lnTo>
                        <a:pt x="379" y="375"/>
                      </a:lnTo>
                      <a:lnTo>
                        <a:pt x="375" y="384"/>
                      </a:lnTo>
                      <a:lnTo>
                        <a:pt x="372" y="396"/>
                      </a:lnTo>
                      <a:lnTo>
                        <a:pt x="371" y="404"/>
                      </a:lnTo>
                      <a:lnTo>
                        <a:pt x="370" y="417"/>
                      </a:lnTo>
                      <a:lnTo>
                        <a:pt x="369" y="430"/>
                      </a:lnTo>
                      <a:lnTo>
                        <a:pt x="372" y="444"/>
                      </a:lnTo>
                      <a:lnTo>
                        <a:pt x="379" y="460"/>
                      </a:lnTo>
                      <a:lnTo>
                        <a:pt x="392" y="490"/>
                      </a:lnTo>
                      <a:lnTo>
                        <a:pt x="407" y="517"/>
                      </a:lnTo>
                      <a:lnTo>
                        <a:pt x="424" y="549"/>
                      </a:lnTo>
                      <a:lnTo>
                        <a:pt x="437" y="570"/>
                      </a:lnTo>
                      <a:lnTo>
                        <a:pt x="447" y="587"/>
                      </a:lnTo>
                      <a:lnTo>
                        <a:pt x="443" y="601"/>
                      </a:lnTo>
                      <a:lnTo>
                        <a:pt x="441" y="614"/>
                      </a:lnTo>
                      <a:lnTo>
                        <a:pt x="442" y="625"/>
                      </a:lnTo>
                      <a:lnTo>
                        <a:pt x="436" y="638"/>
                      </a:lnTo>
                      <a:lnTo>
                        <a:pt x="429" y="647"/>
                      </a:lnTo>
                      <a:lnTo>
                        <a:pt x="418" y="657"/>
                      </a:lnTo>
                      <a:lnTo>
                        <a:pt x="410" y="673"/>
                      </a:lnTo>
                      <a:lnTo>
                        <a:pt x="405" y="686"/>
                      </a:lnTo>
                      <a:lnTo>
                        <a:pt x="402" y="701"/>
                      </a:lnTo>
                      <a:lnTo>
                        <a:pt x="398" y="717"/>
                      </a:lnTo>
                      <a:lnTo>
                        <a:pt x="392" y="743"/>
                      </a:lnTo>
                      <a:lnTo>
                        <a:pt x="387" y="766"/>
                      </a:lnTo>
                      <a:lnTo>
                        <a:pt x="375" y="793"/>
                      </a:lnTo>
                      <a:lnTo>
                        <a:pt x="367" y="820"/>
                      </a:lnTo>
                      <a:lnTo>
                        <a:pt x="360" y="828"/>
                      </a:lnTo>
                      <a:lnTo>
                        <a:pt x="346" y="830"/>
                      </a:lnTo>
                      <a:lnTo>
                        <a:pt x="337" y="833"/>
                      </a:lnTo>
                      <a:lnTo>
                        <a:pt x="326" y="840"/>
                      </a:lnTo>
                      <a:lnTo>
                        <a:pt x="321" y="850"/>
                      </a:lnTo>
                      <a:lnTo>
                        <a:pt x="318" y="862"/>
                      </a:lnTo>
                      <a:lnTo>
                        <a:pt x="315" y="878"/>
                      </a:lnTo>
                      <a:lnTo>
                        <a:pt x="316" y="897"/>
                      </a:lnTo>
                      <a:lnTo>
                        <a:pt x="320" y="908"/>
                      </a:lnTo>
                      <a:lnTo>
                        <a:pt x="326" y="916"/>
                      </a:lnTo>
                      <a:lnTo>
                        <a:pt x="331" y="922"/>
                      </a:lnTo>
                      <a:lnTo>
                        <a:pt x="339" y="924"/>
                      </a:lnTo>
                      <a:lnTo>
                        <a:pt x="347" y="924"/>
                      </a:lnTo>
                      <a:lnTo>
                        <a:pt x="353" y="921"/>
                      </a:lnTo>
                      <a:lnTo>
                        <a:pt x="352" y="874"/>
                      </a:lnTo>
                      <a:lnTo>
                        <a:pt x="361" y="874"/>
                      </a:lnTo>
                      <a:lnTo>
                        <a:pt x="358" y="888"/>
                      </a:lnTo>
                      <a:lnTo>
                        <a:pt x="360" y="903"/>
                      </a:lnTo>
                      <a:lnTo>
                        <a:pt x="364" y="916"/>
                      </a:lnTo>
                      <a:lnTo>
                        <a:pt x="369" y="924"/>
                      </a:lnTo>
                      <a:lnTo>
                        <a:pt x="379" y="925"/>
                      </a:lnTo>
                      <a:lnTo>
                        <a:pt x="388" y="926"/>
                      </a:lnTo>
                      <a:lnTo>
                        <a:pt x="395" y="921"/>
                      </a:lnTo>
                      <a:lnTo>
                        <a:pt x="401" y="913"/>
                      </a:lnTo>
                      <a:lnTo>
                        <a:pt x="401" y="903"/>
                      </a:lnTo>
                      <a:lnTo>
                        <a:pt x="401" y="894"/>
                      </a:lnTo>
                      <a:lnTo>
                        <a:pt x="407" y="885"/>
                      </a:lnTo>
                      <a:lnTo>
                        <a:pt x="408" y="895"/>
                      </a:lnTo>
                      <a:lnTo>
                        <a:pt x="412" y="907"/>
                      </a:lnTo>
                      <a:lnTo>
                        <a:pt x="417" y="910"/>
                      </a:lnTo>
                      <a:lnTo>
                        <a:pt x="425" y="904"/>
                      </a:lnTo>
                      <a:lnTo>
                        <a:pt x="432" y="902"/>
                      </a:lnTo>
                      <a:lnTo>
                        <a:pt x="438" y="899"/>
                      </a:lnTo>
                      <a:lnTo>
                        <a:pt x="447" y="892"/>
                      </a:lnTo>
                      <a:lnTo>
                        <a:pt x="458" y="881"/>
                      </a:lnTo>
                      <a:lnTo>
                        <a:pt x="460" y="871"/>
                      </a:lnTo>
                      <a:lnTo>
                        <a:pt x="458" y="861"/>
                      </a:lnTo>
                      <a:lnTo>
                        <a:pt x="450" y="854"/>
                      </a:lnTo>
                      <a:lnTo>
                        <a:pt x="442" y="848"/>
                      </a:lnTo>
                      <a:lnTo>
                        <a:pt x="432" y="842"/>
                      </a:lnTo>
                      <a:lnTo>
                        <a:pt x="423" y="839"/>
                      </a:lnTo>
                      <a:lnTo>
                        <a:pt x="410" y="838"/>
                      </a:lnTo>
                      <a:lnTo>
                        <a:pt x="427" y="862"/>
                      </a:lnTo>
                      <a:lnTo>
                        <a:pt x="417" y="860"/>
                      </a:lnTo>
                      <a:lnTo>
                        <a:pt x="410" y="855"/>
                      </a:lnTo>
                      <a:lnTo>
                        <a:pt x="402" y="851"/>
                      </a:lnTo>
                      <a:lnTo>
                        <a:pt x="396" y="845"/>
                      </a:lnTo>
                      <a:lnTo>
                        <a:pt x="390" y="840"/>
                      </a:lnTo>
                      <a:lnTo>
                        <a:pt x="382" y="834"/>
                      </a:lnTo>
                      <a:lnTo>
                        <a:pt x="373" y="832"/>
                      </a:lnTo>
                      <a:lnTo>
                        <a:pt x="366" y="832"/>
                      </a:lnTo>
                      <a:lnTo>
                        <a:pt x="357" y="834"/>
                      </a:lnTo>
                      <a:lnTo>
                        <a:pt x="353" y="832"/>
                      </a:lnTo>
                      <a:lnTo>
                        <a:pt x="364" y="826"/>
                      </a:lnTo>
                      <a:lnTo>
                        <a:pt x="370" y="820"/>
                      </a:lnTo>
                      <a:lnTo>
                        <a:pt x="375" y="797"/>
                      </a:lnTo>
                      <a:lnTo>
                        <a:pt x="379" y="814"/>
                      </a:lnTo>
                      <a:lnTo>
                        <a:pt x="385" y="824"/>
                      </a:lnTo>
                      <a:lnTo>
                        <a:pt x="395" y="830"/>
                      </a:lnTo>
                      <a:lnTo>
                        <a:pt x="410" y="831"/>
                      </a:lnTo>
                      <a:lnTo>
                        <a:pt x="423" y="828"/>
                      </a:lnTo>
                      <a:lnTo>
                        <a:pt x="434" y="828"/>
                      </a:lnTo>
                      <a:lnTo>
                        <a:pt x="447" y="831"/>
                      </a:lnTo>
                      <a:lnTo>
                        <a:pt x="460" y="841"/>
                      </a:lnTo>
                      <a:lnTo>
                        <a:pt x="456" y="801"/>
                      </a:lnTo>
                      <a:lnTo>
                        <a:pt x="467" y="785"/>
                      </a:lnTo>
                      <a:lnTo>
                        <a:pt x="467" y="768"/>
                      </a:lnTo>
                      <a:lnTo>
                        <a:pt x="467" y="742"/>
                      </a:lnTo>
                      <a:lnTo>
                        <a:pt x="467" y="713"/>
                      </a:lnTo>
                      <a:lnTo>
                        <a:pt x="471" y="689"/>
                      </a:lnTo>
                      <a:lnTo>
                        <a:pt x="477" y="680"/>
                      </a:lnTo>
                      <a:lnTo>
                        <a:pt x="482" y="672"/>
                      </a:lnTo>
                      <a:lnTo>
                        <a:pt x="485" y="664"/>
                      </a:lnTo>
                      <a:lnTo>
                        <a:pt x="484" y="657"/>
                      </a:lnTo>
                      <a:lnTo>
                        <a:pt x="478" y="648"/>
                      </a:lnTo>
                      <a:lnTo>
                        <a:pt x="471" y="632"/>
                      </a:lnTo>
                      <a:lnTo>
                        <a:pt x="478" y="626"/>
                      </a:lnTo>
                      <a:lnTo>
                        <a:pt x="482" y="618"/>
                      </a:lnTo>
                      <a:lnTo>
                        <a:pt x="481" y="609"/>
                      </a:lnTo>
                      <a:lnTo>
                        <a:pt x="476" y="599"/>
                      </a:lnTo>
                      <a:lnTo>
                        <a:pt x="472" y="586"/>
                      </a:lnTo>
                      <a:lnTo>
                        <a:pt x="471" y="563"/>
                      </a:lnTo>
                      <a:lnTo>
                        <a:pt x="471" y="540"/>
                      </a:lnTo>
                      <a:lnTo>
                        <a:pt x="471" y="518"/>
                      </a:lnTo>
                      <a:lnTo>
                        <a:pt x="471" y="494"/>
                      </a:lnTo>
                      <a:lnTo>
                        <a:pt x="474" y="481"/>
                      </a:lnTo>
                      <a:lnTo>
                        <a:pt x="480" y="468"/>
                      </a:lnTo>
                      <a:lnTo>
                        <a:pt x="485" y="462"/>
                      </a:lnTo>
                      <a:lnTo>
                        <a:pt x="491" y="455"/>
                      </a:lnTo>
                      <a:lnTo>
                        <a:pt x="501" y="446"/>
                      </a:lnTo>
                      <a:lnTo>
                        <a:pt x="511" y="439"/>
                      </a:lnTo>
                      <a:lnTo>
                        <a:pt x="522" y="437"/>
                      </a:lnTo>
                      <a:lnTo>
                        <a:pt x="535" y="434"/>
                      </a:lnTo>
                      <a:lnTo>
                        <a:pt x="548" y="428"/>
                      </a:lnTo>
                      <a:lnTo>
                        <a:pt x="567" y="419"/>
                      </a:lnTo>
                      <a:lnTo>
                        <a:pt x="609" y="400"/>
                      </a:lnTo>
                      <a:lnTo>
                        <a:pt x="629" y="389"/>
                      </a:lnTo>
                      <a:lnTo>
                        <a:pt x="625" y="380"/>
                      </a:lnTo>
                      <a:lnTo>
                        <a:pt x="589" y="389"/>
                      </a:lnTo>
                      <a:lnTo>
                        <a:pt x="601" y="376"/>
                      </a:lnTo>
                      <a:lnTo>
                        <a:pt x="611" y="364"/>
                      </a:lnTo>
                      <a:lnTo>
                        <a:pt x="624" y="359"/>
                      </a:lnTo>
                      <a:lnTo>
                        <a:pt x="640" y="352"/>
                      </a:lnTo>
                      <a:lnTo>
                        <a:pt x="655" y="342"/>
                      </a:lnTo>
                      <a:lnTo>
                        <a:pt x="660" y="333"/>
                      </a:lnTo>
                      <a:lnTo>
                        <a:pt x="660" y="317"/>
                      </a:lnTo>
                      <a:lnTo>
                        <a:pt x="655" y="302"/>
                      </a:lnTo>
                      <a:lnTo>
                        <a:pt x="645" y="290"/>
                      </a:lnTo>
                      <a:lnTo>
                        <a:pt x="634" y="277"/>
                      </a:lnTo>
                      <a:lnTo>
                        <a:pt x="627" y="266"/>
                      </a:lnTo>
                      <a:lnTo>
                        <a:pt x="636" y="265"/>
                      </a:lnTo>
                      <a:lnTo>
                        <a:pt x="645" y="266"/>
                      </a:lnTo>
                      <a:lnTo>
                        <a:pt x="655" y="268"/>
                      </a:lnTo>
                      <a:lnTo>
                        <a:pt x="665" y="271"/>
                      </a:lnTo>
                      <a:lnTo>
                        <a:pt x="673" y="279"/>
                      </a:lnTo>
                      <a:lnTo>
                        <a:pt x="685" y="290"/>
                      </a:lnTo>
                      <a:lnTo>
                        <a:pt x="691" y="302"/>
                      </a:lnTo>
                      <a:lnTo>
                        <a:pt x="695" y="286"/>
                      </a:lnTo>
                      <a:lnTo>
                        <a:pt x="697" y="274"/>
                      </a:lnTo>
                      <a:lnTo>
                        <a:pt x="698" y="259"/>
                      </a:lnTo>
                      <a:lnTo>
                        <a:pt x="709" y="269"/>
                      </a:lnTo>
                      <a:lnTo>
                        <a:pt x="717" y="284"/>
                      </a:lnTo>
                      <a:lnTo>
                        <a:pt x="726" y="300"/>
                      </a:lnTo>
                      <a:lnTo>
                        <a:pt x="725" y="282"/>
                      </a:lnTo>
                      <a:lnTo>
                        <a:pt x="723" y="265"/>
                      </a:lnTo>
                      <a:lnTo>
                        <a:pt x="717" y="252"/>
                      </a:lnTo>
                      <a:lnTo>
                        <a:pt x="690" y="198"/>
                      </a:lnTo>
                      <a:lnTo>
                        <a:pt x="676" y="183"/>
                      </a:lnTo>
                      <a:lnTo>
                        <a:pt x="671" y="179"/>
                      </a:lnTo>
                      <a:lnTo>
                        <a:pt x="660" y="170"/>
                      </a:lnTo>
                      <a:lnTo>
                        <a:pt x="644" y="160"/>
                      </a:lnTo>
                      <a:lnTo>
                        <a:pt x="630" y="155"/>
                      </a:lnTo>
                      <a:lnTo>
                        <a:pt x="616" y="151"/>
                      </a:lnTo>
                      <a:lnTo>
                        <a:pt x="607" y="151"/>
                      </a:lnTo>
                      <a:lnTo>
                        <a:pt x="594" y="156"/>
                      </a:lnTo>
                      <a:lnTo>
                        <a:pt x="580" y="160"/>
                      </a:lnTo>
                      <a:lnTo>
                        <a:pt x="568" y="160"/>
                      </a:lnTo>
                      <a:lnTo>
                        <a:pt x="557" y="160"/>
                      </a:lnTo>
                      <a:lnTo>
                        <a:pt x="543" y="158"/>
                      </a:lnTo>
                      <a:lnTo>
                        <a:pt x="527" y="158"/>
                      </a:lnTo>
                      <a:lnTo>
                        <a:pt x="517" y="158"/>
                      </a:lnTo>
                      <a:lnTo>
                        <a:pt x="495" y="156"/>
                      </a:lnTo>
                      <a:lnTo>
                        <a:pt x="482" y="152"/>
                      </a:lnTo>
                      <a:lnTo>
                        <a:pt x="473" y="147"/>
                      </a:lnTo>
                      <a:lnTo>
                        <a:pt x="459" y="139"/>
                      </a:lnTo>
                      <a:lnTo>
                        <a:pt x="449" y="128"/>
                      </a:lnTo>
                      <a:lnTo>
                        <a:pt x="437" y="115"/>
                      </a:lnTo>
                      <a:lnTo>
                        <a:pt x="429" y="102"/>
                      </a:lnTo>
                      <a:lnTo>
                        <a:pt x="423" y="93"/>
                      </a:lnTo>
                      <a:lnTo>
                        <a:pt x="416" y="87"/>
                      </a:lnTo>
                      <a:lnTo>
                        <a:pt x="406" y="77"/>
                      </a:lnTo>
                      <a:lnTo>
                        <a:pt x="398" y="68"/>
                      </a:lnTo>
                      <a:lnTo>
                        <a:pt x="390" y="61"/>
                      </a:lnTo>
                      <a:lnTo>
                        <a:pt x="376" y="57"/>
                      </a:lnTo>
                      <a:lnTo>
                        <a:pt x="364" y="53"/>
                      </a:lnTo>
                      <a:lnTo>
                        <a:pt x="353" y="48"/>
                      </a:lnTo>
                      <a:lnTo>
                        <a:pt x="338" y="43"/>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sp>
          <p:nvSpPr>
            <p:cNvPr id="101396" name="Freeform 95"/>
            <p:cNvSpPr>
              <a:spLocks/>
            </p:cNvSpPr>
            <p:nvPr/>
          </p:nvSpPr>
          <p:spPr bwMode="auto">
            <a:xfrm>
              <a:off x="4728" y="3020"/>
              <a:ext cx="563" cy="531"/>
            </a:xfrm>
            <a:custGeom>
              <a:avLst/>
              <a:gdLst>
                <a:gd name="T0" fmla="*/ 52 w 563"/>
                <a:gd name="T1" fmla="*/ 251 h 531"/>
                <a:gd name="T2" fmla="*/ 85 w 563"/>
                <a:gd name="T3" fmla="*/ 238 h 531"/>
                <a:gd name="T4" fmla="*/ 111 w 563"/>
                <a:gd name="T5" fmla="*/ 210 h 531"/>
                <a:gd name="T6" fmla="*/ 136 w 563"/>
                <a:gd name="T7" fmla="*/ 172 h 531"/>
                <a:gd name="T8" fmla="*/ 169 w 563"/>
                <a:gd name="T9" fmla="*/ 116 h 531"/>
                <a:gd name="T10" fmla="*/ 213 w 563"/>
                <a:gd name="T11" fmla="*/ 73 h 531"/>
                <a:gd name="T12" fmla="*/ 254 w 563"/>
                <a:gd name="T13" fmla="*/ 42 h 531"/>
                <a:gd name="T14" fmla="*/ 295 w 563"/>
                <a:gd name="T15" fmla="*/ 19 h 531"/>
                <a:gd name="T16" fmla="*/ 342 w 563"/>
                <a:gd name="T17" fmla="*/ 3 h 531"/>
                <a:gd name="T18" fmla="*/ 397 w 563"/>
                <a:gd name="T19" fmla="*/ 2 h 531"/>
                <a:gd name="T20" fmla="*/ 450 w 563"/>
                <a:gd name="T21" fmla="*/ 16 h 531"/>
                <a:gd name="T22" fmla="*/ 499 w 563"/>
                <a:gd name="T23" fmla="*/ 47 h 531"/>
                <a:gd name="T24" fmla="*/ 540 w 563"/>
                <a:gd name="T25" fmla="*/ 94 h 531"/>
                <a:gd name="T26" fmla="*/ 558 w 563"/>
                <a:gd name="T27" fmla="*/ 132 h 531"/>
                <a:gd name="T28" fmla="*/ 561 w 563"/>
                <a:gd name="T29" fmla="*/ 167 h 531"/>
                <a:gd name="T30" fmla="*/ 551 w 563"/>
                <a:gd name="T31" fmla="*/ 220 h 531"/>
                <a:gd name="T32" fmla="*/ 526 w 563"/>
                <a:gd name="T33" fmla="*/ 269 h 531"/>
                <a:gd name="T34" fmla="*/ 477 w 563"/>
                <a:gd name="T35" fmla="*/ 323 h 531"/>
                <a:gd name="T36" fmla="*/ 437 w 563"/>
                <a:gd name="T37" fmla="*/ 383 h 531"/>
                <a:gd name="T38" fmla="*/ 418 w 563"/>
                <a:gd name="T39" fmla="*/ 437 h 531"/>
                <a:gd name="T40" fmla="*/ 422 w 563"/>
                <a:gd name="T41" fmla="*/ 475 h 531"/>
                <a:gd name="T42" fmla="*/ 439 w 563"/>
                <a:gd name="T43" fmla="*/ 508 h 531"/>
                <a:gd name="T44" fmla="*/ 473 w 563"/>
                <a:gd name="T45" fmla="*/ 524 h 531"/>
                <a:gd name="T46" fmla="*/ 471 w 563"/>
                <a:gd name="T47" fmla="*/ 530 h 531"/>
                <a:gd name="T48" fmla="*/ 436 w 563"/>
                <a:gd name="T49" fmla="*/ 516 h 531"/>
                <a:gd name="T50" fmla="*/ 414 w 563"/>
                <a:gd name="T51" fmla="*/ 490 h 531"/>
                <a:gd name="T52" fmla="*/ 401 w 563"/>
                <a:gd name="T53" fmla="*/ 453 h 531"/>
                <a:gd name="T54" fmla="*/ 406 w 563"/>
                <a:gd name="T55" fmla="*/ 414 h 531"/>
                <a:gd name="T56" fmla="*/ 422 w 563"/>
                <a:gd name="T57" fmla="*/ 371 h 531"/>
                <a:gd name="T58" fmla="*/ 449 w 563"/>
                <a:gd name="T59" fmla="*/ 320 h 531"/>
                <a:gd name="T60" fmla="*/ 498 w 563"/>
                <a:gd name="T61" fmla="*/ 264 h 531"/>
                <a:gd name="T62" fmla="*/ 529 w 563"/>
                <a:gd name="T63" fmla="*/ 206 h 531"/>
                <a:gd name="T64" fmla="*/ 533 w 563"/>
                <a:gd name="T65" fmla="*/ 170 h 531"/>
                <a:gd name="T66" fmla="*/ 518 w 563"/>
                <a:gd name="T67" fmla="*/ 125 h 531"/>
                <a:gd name="T68" fmla="*/ 481 w 563"/>
                <a:gd name="T69" fmla="*/ 82 h 531"/>
                <a:gd name="T70" fmla="*/ 429 w 563"/>
                <a:gd name="T71" fmla="*/ 52 h 531"/>
                <a:gd name="T72" fmla="*/ 366 w 563"/>
                <a:gd name="T73" fmla="*/ 40 h 531"/>
                <a:gd name="T74" fmla="*/ 311 w 563"/>
                <a:gd name="T75" fmla="*/ 55 h 531"/>
                <a:gd name="T76" fmla="*/ 243 w 563"/>
                <a:gd name="T77" fmla="*/ 101 h 531"/>
                <a:gd name="T78" fmla="*/ 197 w 563"/>
                <a:gd name="T79" fmla="*/ 146 h 531"/>
                <a:gd name="T80" fmla="*/ 173 w 563"/>
                <a:gd name="T81" fmla="*/ 195 h 531"/>
                <a:gd name="T82" fmla="*/ 146 w 563"/>
                <a:gd name="T83" fmla="*/ 239 h 531"/>
                <a:gd name="T84" fmla="*/ 105 w 563"/>
                <a:gd name="T85" fmla="*/ 281 h 531"/>
                <a:gd name="T86" fmla="*/ 37 w 563"/>
                <a:gd name="T87" fmla="*/ 322 h 531"/>
                <a:gd name="T88" fmla="*/ 2 w 563"/>
                <a:gd name="T89" fmla="*/ 304 h 531"/>
                <a:gd name="T90" fmla="*/ 2 w 563"/>
                <a:gd name="T91" fmla="*/ 272 h 531"/>
                <a:gd name="T92" fmla="*/ 21 w 563"/>
                <a:gd name="T93" fmla="*/ 249 h 53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531"/>
                <a:gd name="T143" fmla="*/ 563 w 563"/>
                <a:gd name="T144" fmla="*/ 531 h 53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531">
                  <a:moveTo>
                    <a:pt x="21" y="249"/>
                  </a:moveTo>
                  <a:lnTo>
                    <a:pt x="39" y="252"/>
                  </a:lnTo>
                  <a:lnTo>
                    <a:pt x="52" y="251"/>
                  </a:lnTo>
                  <a:lnTo>
                    <a:pt x="66" y="248"/>
                  </a:lnTo>
                  <a:lnTo>
                    <a:pt x="76" y="243"/>
                  </a:lnTo>
                  <a:lnTo>
                    <a:pt x="85" y="238"/>
                  </a:lnTo>
                  <a:lnTo>
                    <a:pt x="94" y="230"/>
                  </a:lnTo>
                  <a:lnTo>
                    <a:pt x="102" y="222"/>
                  </a:lnTo>
                  <a:lnTo>
                    <a:pt x="111" y="210"/>
                  </a:lnTo>
                  <a:lnTo>
                    <a:pt x="120" y="200"/>
                  </a:lnTo>
                  <a:lnTo>
                    <a:pt x="129" y="187"/>
                  </a:lnTo>
                  <a:lnTo>
                    <a:pt x="136" y="172"/>
                  </a:lnTo>
                  <a:lnTo>
                    <a:pt x="146" y="153"/>
                  </a:lnTo>
                  <a:lnTo>
                    <a:pt x="155" y="137"/>
                  </a:lnTo>
                  <a:lnTo>
                    <a:pt x="169" y="116"/>
                  </a:lnTo>
                  <a:lnTo>
                    <a:pt x="182" y="101"/>
                  </a:lnTo>
                  <a:lnTo>
                    <a:pt x="197" y="87"/>
                  </a:lnTo>
                  <a:lnTo>
                    <a:pt x="213" y="73"/>
                  </a:lnTo>
                  <a:lnTo>
                    <a:pt x="223" y="66"/>
                  </a:lnTo>
                  <a:lnTo>
                    <a:pt x="233" y="57"/>
                  </a:lnTo>
                  <a:lnTo>
                    <a:pt x="254" y="42"/>
                  </a:lnTo>
                  <a:lnTo>
                    <a:pt x="271" y="31"/>
                  </a:lnTo>
                  <a:lnTo>
                    <a:pt x="285" y="24"/>
                  </a:lnTo>
                  <a:lnTo>
                    <a:pt x="295" y="19"/>
                  </a:lnTo>
                  <a:lnTo>
                    <a:pt x="309" y="13"/>
                  </a:lnTo>
                  <a:lnTo>
                    <a:pt x="325" y="7"/>
                  </a:lnTo>
                  <a:lnTo>
                    <a:pt x="342" y="3"/>
                  </a:lnTo>
                  <a:lnTo>
                    <a:pt x="360" y="1"/>
                  </a:lnTo>
                  <a:lnTo>
                    <a:pt x="382" y="0"/>
                  </a:lnTo>
                  <a:lnTo>
                    <a:pt x="397" y="2"/>
                  </a:lnTo>
                  <a:lnTo>
                    <a:pt x="411" y="4"/>
                  </a:lnTo>
                  <a:lnTo>
                    <a:pt x="429" y="9"/>
                  </a:lnTo>
                  <a:lnTo>
                    <a:pt x="450" y="16"/>
                  </a:lnTo>
                  <a:lnTo>
                    <a:pt x="465" y="25"/>
                  </a:lnTo>
                  <a:lnTo>
                    <a:pt x="478" y="33"/>
                  </a:lnTo>
                  <a:lnTo>
                    <a:pt x="499" y="47"/>
                  </a:lnTo>
                  <a:lnTo>
                    <a:pt x="513" y="61"/>
                  </a:lnTo>
                  <a:lnTo>
                    <a:pt x="531" y="80"/>
                  </a:lnTo>
                  <a:lnTo>
                    <a:pt x="540" y="94"/>
                  </a:lnTo>
                  <a:lnTo>
                    <a:pt x="549" y="108"/>
                  </a:lnTo>
                  <a:lnTo>
                    <a:pt x="554" y="121"/>
                  </a:lnTo>
                  <a:lnTo>
                    <a:pt x="558" y="132"/>
                  </a:lnTo>
                  <a:lnTo>
                    <a:pt x="561" y="146"/>
                  </a:lnTo>
                  <a:lnTo>
                    <a:pt x="562" y="156"/>
                  </a:lnTo>
                  <a:lnTo>
                    <a:pt x="561" y="167"/>
                  </a:lnTo>
                  <a:lnTo>
                    <a:pt x="558" y="187"/>
                  </a:lnTo>
                  <a:lnTo>
                    <a:pt x="556" y="204"/>
                  </a:lnTo>
                  <a:lnTo>
                    <a:pt x="551" y="220"/>
                  </a:lnTo>
                  <a:lnTo>
                    <a:pt x="544" y="236"/>
                  </a:lnTo>
                  <a:lnTo>
                    <a:pt x="536" y="251"/>
                  </a:lnTo>
                  <a:lnTo>
                    <a:pt x="526" y="269"/>
                  </a:lnTo>
                  <a:lnTo>
                    <a:pt x="509" y="291"/>
                  </a:lnTo>
                  <a:lnTo>
                    <a:pt x="494" y="306"/>
                  </a:lnTo>
                  <a:lnTo>
                    <a:pt x="477" y="323"/>
                  </a:lnTo>
                  <a:lnTo>
                    <a:pt x="460" y="343"/>
                  </a:lnTo>
                  <a:lnTo>
                    <a:pt x="446" y="364"/>
                  </a:lnTo>
                  <a:lnTo>
                    <a:pt x="437" y="383"/>
                  </a:lnTo>
                  <a:lnTo>
                    <a:pt x="427" y="406"/>
                  </a:lnTo>
                  <a:lnTo>
                    <a:pt x="422" y="421"/>
                  </a:lnTo>
                  <a:lnTo>
                    <a:pt x="418" y="437"/>
                  </a:lnTo>
                  <a:lnTo>
                    <a:pt x="418" y="451"/>
                  </a:lnTo>
                  <a:lnTo>
                    <a:pt x="419" y="464"/>
                  </a:lnTo>
                  <a:lnTo>
                    <a:pt x="422" y="475"/>
                  </a:lnTo>
                  <a:lnTo>
                    <a:pt x="427" y="488"/>
                  </a:lnTo>
                  <a:lnTo>
                    <a:pt x="433" y="499"/>
                  </a:lnTo>
                  <a:lnTo>
                    <a:pt x="439" y="508"/>
                  </a:lnTo>
                  <a:lnTo>
                    <a:pt x="447" y="515"/>
                  </a:lnTo>
                  <a:lnTo>
                    <a:pt x="459" y="520"/>
                  </a:lnTo>
                  <a:lnTo>
                    <a:pt x="473" y="524"/>
                  </a:lnTo>
                  <a:lnTo>
                    <a:pt x="498" y="526"/>
                  </a:lnTo>
                  <a:lnTo>
                    <a:pt x="482" y="529"/>
                  </a:lnTo>
                  <a:lnTo>
                    <a:pt x="471" y="530"/>
                  </a:lnTo>
                  <a:lnTo>
                    <a:pt x="458" y="528"/>
                  </a:lnTo>
                  <a:lnTo>
                    <a:pt x="446" y="523"/>
                  </a:lnTo>
                  <a:lnTo>
                    <a:pt x="436" y="516"/>
                  </a:lnTo>
                  <a:lnTo>
                    <a:pt x="427" y="508"/>
                  </a:lnTo>
                  <a:lnTo>
                    <a:pt x="419" y="501"/>
                  </a:lnTo>
                  <a:lnTo>
                    <a:pt x="414" y="490"/>
                  </a:lnTo>
                  <a:lnTo>
                    <a:pt x="410" y="480"/>
                  </a:lnTo>
                  <a:lnTo>
                    <a:pt x="405" y="467"/>
                  </a:lnTo>
                  <a:lnTo>
                    <a:pt x="401" y="453"/>
                  </a:lnTo>
                  <a:lnTo>
                    <a:pt x="400" y="440"/>
                  </a:lnTo>
                  <a:lnTo>
                    <a:pt x="401" y="428"/>
                  </a:lnTo>
                  <a:lnTo>
                    <a:pt x="406" y="414"/>
                  </a:lnTo>
                  <a:lnTo>
                    <a:pt x="410" y="402"/>
                  </a:lnTo>
                  <a:lnTo>
                    <a:pt x="415" y="388"/>
                  </a:lnTo>
                  <a:lnTo>
                    <a:pt x="422" y="371"/>
                  </a:lnTo>
                  <a:lnTo>
                    <a:pt x="428" y="357"/>
                  </a:lnTo>
                  <a:lnTo>
                    <a:pt x="437" y="339"/>
                  </a:lnTo>
                  <a:lnTo>
                    <a:pt x="449" y="320"/>
                  </a:lnTo>
                  <a:lnTo>
                    <a:pt x="462" y="304"/>
                  </a:lnTo>
                  <a:lnTo>
                    <a:pt x="482" y="282"/>
                  </a:lnTo>
                  <a:lnTo>
                    <a:pt x="498" y="264"/>
                  </a:lnTo>
                  <a:lnTo>
                    <a:pt x="514" y="241"/>
                  </a:lnTo>
                  <a:lnTo>
                    <a:pt x="524" y="222"/>
                  </a:lnTo>
                  <a:lnTo>
                    <a:pt x="529" y="206"/>
                  </a:lnTo>
                  <a:lnTo>
                    <a:pt x="531" y="199"/>
                  </a:lnTo>
                  <a:lnTo>
                    <a:pt x="532" y="184"/>
                  </a:lnTo>
                  <a:lnTo>
                    <a:pt x="533" y="170"/>
                  </a:lnTo>
                  <a:lnTo>
                    <a:pt x="531" y="155"/>
                  </a:lnTo>
                  <a:lnTo>
                    <a:pt x="526" y="145"/>
                  </a:lnTo>
                  <a:lnTo>
                    <a:pt x="518" y="125"/>
                  </a:lnTo>
                  <a:lnTo>
                    <a:pt x="509" y="111"/>
                  </a:lnTo>
                  <a:lnTo>
                    <a:pt x="498" y="98"/>
                  </a:lnTo>
                  <a:lnTo>
                    <a:pt x="481" y="82"/>
                  </a:lnTo>
                  <a:lnTo>
                    <a:pt x="465" y="70"/>
                  </a:lnTo>
                  <a:lnTo>
                    <a:pt x="446" y="59"/>
                  </a:lnTo>
                  <a:lnTo>
                    <a:pt x="429" y="52"/>
                  </a:lnTo>
                  <a:lnTo>
                    <a:pt x="408" y="44"/>
                  </a:lnTo>
                  <a:lnTo>
                    <a:pt x="382" y="40"/>
                  </a:lnTo>
                  <a:lnTo>
                    <a:pt x="366" y="40"/>
                  </a:lnTo>
                  <a:lnTo>
                    <a:pt x="344" y="43"/>
                  </a:lnTo>
                  <a:lnTo>
                    <a:pt x="324" y="49"/>
                  </a:lnTo>
                  <a:lnTo>
                    <a:pt x="311" y="55"/>
                  </a:lnTo>
                  <a:lnTo>
                    <a:pt x="289" y="67"/>
                  </a:lnTo>
                  <a:lnTo>
                    <a:pt x="264" y="84"/>
                  </a:lnTo>
                  <a:lnTo>
                    <a:pt x="243" y="101"/>
                  </a:lnTo>
                  <a:lnTo>
                    <a:pt x="221" y="121"/>
                  </a:lnTo>
                  <a:lnTo>
                    <a:pt x="205" y="137"/>
                  </a:lnTo>
                  <a:lnTo>
                    <a:pt x="197" y="146"/>
                  </a:lnTo>
                  <a:lnTo>
                    <a:pt x="188" y="159"/>
                  </a:lnTo>
                  <a:lnTo>
                    <a:pt x="178" y="180"/>
                  </a:lnTo>
                  <a:lnTo>
                    <a:pt x="173" y="195"/>
                  </a:lnTo>
                  <a:lnTo>
                    <a:pt x="166" y="208"/>
                  </a:lnTo>
                  <a:lnTo>
                    <a:pt x="158" y="221"/>
                  </a:lnTo>
                  <a:lnTo>
                    <a:pt x="146" y="239"/>
                  </a:lnTo>
                  <a:lnTo>
                    <a:pt x="134" y="253"/>
                  </a:lnTo>
                  <a:lnTo>
                    <a:pt x="121" y="267"/>
                  </a:lnTo>
                  <a:lnTo>
                    <a:pt x="105" y="281"/>
                  </a:lnTo>
                  <a:lnTo>
                    <a:pt x="68" y="310"/>
                  </a:lnTo>
                  <a:lnTo>
                    <a:pt x="58" y="317"/>
                  </a:lnTo>
                  <a:lnTo>
                    <a:pt x="37" y="322"/>
                  </a:lnTo>
                  <a:lnTo>
                    <a:pt x="19" y="320"/>
                  </a:lnTo>
                  <a:lnTo>
                    <a:pt x="7" y="314"/>
                  </a:lnTo>
                  <a:lnTo>
                    <a:pt x="2" y="304"/>
                  </a:lnTo>
                  <a:lnTo>
                    <a:pt x="0" y="295"/>
                  </a:lnTo>
                  <a:lnTo>
                    <a:pt x="0" y="283"/>
                  </a:lnTo>
                  <a:lnTo>
                    <a:pt x="2" y="272"/>
                  </a:lnTo>
                  <a:lnTo>
                    <a:pt x="5" y="264"/>
                  </a:lnTo>
                  <a:lnTo>
                    <a:pt x="13" y="254"/>
                  </a:lnTo>
                  <a:lnTo>
                    <a:pt x="21" y="249"/>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nvGrpSpPr>
            <p:cNvPr id="101397" name="Group 96"/>
            <p:cNvGrpSpPr>
              <a:grpSpLocks/>
            </p:cNvGrpSpPr>
            <p:nvPr/>
          </p:nvGrpSpPr>
          <p:grpSpPr bwMode="auto">
            <a:xfrm>
              <a:off x="4510" y="3485"/>
              <a:ext cx="322" cy="360"/>
              <a:chOff x="4510" y="3485"/>
              <a:chExt cx="322" cy="360"/>
            </a:xfrm>
          </p:grpSpPr>
          <p:grpSp>
            <p:nvGrpSpPr>
              <p:cNvPr id="101399" name="Group 97"/>
              <p:cNvGrpSpPr>
                <a:grpSpLocks/>
              </p:cNvGrpSpPr>
              <p:nvPr/>
            </p:nvGrpSpPr>
            <p:grpSpPr bwMode="auto">
              <a:xfrm>
                <a:off x="4510" y="3485"/>
                <a:ext cx="322" cy="360"/>
                <a:chOff x="4510" y="3485"/>
                <a:chExt cx="322" cy="360"/>
              </a:xfrm>
            </p:grpSpPr>
            <p:sp>
              <p:nvSpPr>
                <p:cNvPr id="101401" name="Freeform 98"/>
                <p:cNvSpPr>
                  <a:spLocks/>
                </p:cNvSpPr>
                <p:nvPr/>
              </p:nvSpPr>
              <p:spPr bwMode="auto">
                <a:xfrm>
                  <a:off x="4510" y="3485"/>
                  <a:ext cx="322" cy="360"/>
                </a:xfrm>
                <a:custGeom>
                  <a:avLst/>
                  <a:gdLst>
                    <a:gd name="T0" fmla="*/ 155 w 322"/>
                    <a:gd name="T1" fmla="*/ 0 h 360"/>
                    <a:gd name="T2" fmla="*/ 168 w 322"/>
                    <a:gd name="T3" fmla="*/ 27 h 360"/>
                    <a:gd name="T4" fmla="*/ 173 w 322"/>
                    <a:gd name="T5" fmla="*/ 40 h 360"/>
                    <a:gd name="T6" fmla="*/ 178 w 322"/>
                    <a:gd name="T7" fmla="*/ 50 h 360"/>
                    <a:gd name="T8" fmla="*/ 182 w 322"/>
                    <a:gd name="T9" fmla="*/ 60 h 360"/>
                    <a:gd name="T10" fmla="*/ 195 w 322"/>
                    <a:gd name="T11" fmla="*/ 65 h 360"/>
                    <a:gd name="T12" fmla="*/ 211 w 322"/>
                    <a:gd name="T13" fmla="*/ 74 h 360"/>
                    <a:gd name="T14" fmla="*/ 222 w 322"/>
                    <a:gd name="T15" fmla="*/ 80 h 360"/>
                    <a:gd name="T16" fmla="*/ 236 w 322"/>
                    <a:gd name="T17" fmla="*/ 85 h 360"/>
                    <a:gd name="T18" fmla="*/ 252 w 322"/>
                    <a:gd name="T19" fmla="*/ 90 h 360"/>
                    <a:gd name="T20" fmla="*/ 268 w 322"/>
                    <a:gd name="T21" fmla="*/ 93 h 360"/>
                    <a:gd name="T22" fmla="*/ 286 w 322"/>
                    <a:gd name="T23" fmla="*/ 95 h 360"/>
                    <a:gd name="T24" fmla="*/ 299 w 322"/>
                    <a:gd name="T25" fmla="*/ 96 h 360"/>
                    <a:gd name="T26" fmla="*/ 308 w 322"/>
                    <a:gd name="T27" fmla="*/ 99 h 360"/>
                    <a:gd name="T28" fmla="*/ 313 w 322"/>
                    <a:gd name="T29" fmla="*/ 104 h 360"/>
                    <a:gd name="T30" fmla="*/ 317 w 322"/>
                    <a:gd name="T31" fmla="*/ 111 h 360"/>
                    <a:gd name="T32" fmla="*/ 321 w 322"/>
                    <a:gd name="T33" fmla="*/ 124 h 360"/>
                    <a:gd name="T34" fmla="*/ 320 w 322"/>
                    <a:gd name="T35" fmla="*/ 142 h 360"/>
                    <a:gd name="T36" fmla="*/ 298 w 322"/>
                    <a:gd name="T37" fmla="*/ 167 h 360"/>
                    <a:gd name="T38" fmla="*/ 277 w 322"/>
                    <a:gd name="T39" fmla="*/ 192 h 360"/>
                    <a:gd name="T40" fmla="*/ 261 w 322"/>
                    <a:gd name="T41" fmla="*/ 219 h 360"/>
                    <a:gd name="T42" fmla="*/ 249 w 322"/>
                    <a:gd name="T43" fmla="*/ 249 h 360"/>
                    <a:gd name="T44" fmla="*/ 226 w 322"/>
                    <a:gd name="T45" fmla="*/ 290 h 360"/>
                    <a:gd name="T46" fmla="*/ 218 w 322"/>
                    <a:gd name="T47" fmla="*/ 318 h 360"/>
                    <a:gd name="T48" fmla="*/ 211 w 322"/>
                    <a:gd name="T49" fmla="*/ 331 h 360"/>
                    <a:gd name="T50" fmla="*/ 197 w 322"/>
                    <a:gd name="T51" fmla="*/ 344 h 360"/>
                    <a:gd name="T52" fmla="*/ 175 w 322"/>
                    <a:gd name="T53" fmla="*/ 354 h 360"/>
                    <a:gd name="T54" fmla="*/ 151 w 322"/>
                    <a:gd name="T55" fmla="*/ 359 h 360"/>
                    <a:gd name="T56" fmla="*/ 130 w 322"/>
                    <a:gd name="T57" fmla="*/ 359 h 360"/>
                    <a:gd name="T58" fmla="*/ 109 w 322"/>
                    <a:gd name="T59" fmla="*/ 359 h 360"/>
                    <a:gd name="T60" fmla="*/ 90 w 322"/>
                    <a:gd name="T61" fmla="*/ 350 h 360"/>
                    <a:gd name="T62" fmla="*/ 78 w 322"/>
                    <a:gd name="T63" fmla="*/ 339 h 360"/>
                    <a:gd name="T64" fmla="*/ 74 w 322"/>
                    <a:gd name="T65" fmla="*/ 327 h 360"/>
                    <a:gd name="T66" fmla="*/ 75 w 322"/>
                    <a:gd name="T67" fmla="*/ 311 h 360"/>
                    <a:gd name="T68" fmla="*/ 83 w 322"/>
                    <a:gd name="T69" fmla="*/ 300 h 360"/>
                    <a:gd name="T70" fmla="*/ 94 w 322"/>
                    <a:gd name="T71" fmla="*/ 290 h 360"/>
                    <a:gd name="T72" fmla="*/ 134 w 322"/>
                    <a:gd name="T73" fmla="*/ 283 h 360"/>
                    <a:gd name="T74" fmla="*/ 156 w 322"/>
                    <a:gd name="T75" fmla="*/ 273 h 360"/>
                    <a:gd name="T76" fmla="*/ 170 w 322"/>
                    <a:gd name="T77" fmla="*/ 254 h 360"/>
                    <a:gd name="T78" fmla="*/ 185 w 322"/>
                    <a:gd name="T79" fmla="*/ 219 h 360"/>
                    <a:gd name="T80" fmla="*/ 207 w 322"/>
                    <a:gd name="T81" fmla="*/ 187 h 360"/>
                    <a:gd name="T82" fmla="*/ 218 w 322"/>
                    <a:gd name="T83" fmla="*/ 161 h 360"/>
                    <a:gd name="T84" fmla="*/ 217 w 322"/>
                    <a:gd name="T85" fmla="*/ 142 h 360"/>
                    <a:gd name="T86" fmla="*/ 213 w 322"/>
                    <a:gd name="T87" fmla="*/ 129 h 360"/>
                    <a:gd name="T88" fmla="*/ 204 w 322"/>
                    <a:gd name="T89" fmla="*/ 123 h 360"/>
                    <a:gd name="T90" fmla="*/ 191 w 322"/>
                    <a:gd name="T91" fmla="*/ 118 h 360"/>
                    <a:gd name="T92" fmla="*/ 173 w 322"/>
                    <a:gd name="T93" fmla="*/ 116 h 360"/>
                    <a:gd name="T94" fmla="*/ 156 w 322"/>
                    <a:gd name="T95" fmla="*/ 116 h 360"/>
                    <a:gd name="T96" fmla="*/ 143 w 322"/>
                    <a:gd name="T97" fmla="*/ 120 h 360"/>
                    <a:gd name="T98" fmla="*/ 127 w 322"/>
                    <a:gd name="T99" fmla="*/ 124 h 360"/>
                    <a:gd name="T100" fmla="*/ 111 w 322"/>
                    <a:gd name="T101" fmla="*/ 131 h 360"/>
                    <a:gd name="T102" fmla="*/ 96 w 322"/>
                    <a:gd name="T103" fmla="*/ 138 h 360"/>
                    <a:gd name="T104" fmla="*/ 81 w 322"/>
                    <a:gd name="T105" fmla="*/ 144 h 360"/>
                    <a:gd name="T106" fmla="*/ 63 w 322"/>
                    <a:gd name="T107" fmla="*/ 150 h 360"/>
                    <a:gd name="T108" fmla="*/ 52 w 322"/>
                    <a:gd name="T109" fmla="*/ 154 h 360"/>
                    <a:gd name="T110" fmla="*/ 12 w 322"/>
                    <a:gd name="T111" fmla="*/ 104 h 360"/>
                    <a:gd name="T112" fmla="*/ 0 w 322"/>
                    <a:gd name="T113" fmla="*/ 61 h 360"/>
                    <a:gd name="T114" fmla="*/ 155 w 322"/>
                    <a:gd name="T115" fmla="*/ 0 h 3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360"/>
                    <a:gd name="T176" fmla="*/ 322 w 322"/>
                    <a:gd name="T177" fmla="*/ 360 h 3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360">
                      <a:moveTo>
                        <a:pt x="155" y="0"/>
                      </a:moveTo>
                      <a:lnTo>
                        <a:pt x="168" y="27"/>
                      </a:lnTo>
                      <a:lnTo>
                        <a:pt x="173" y="40"/>
                      </a:lnTo>
                      <a:lnTo>
                        <a:pt x="178" y="50"/>
                      </a:lnTo>
                      <a:lnTo>
                        <a:pt x="182" y="60"/>
                      </a:lnTo>
                      <a:lnTo>
                        <a:pt x="195" y="65"/>
                      </a:lnTo>
                      <a:lnTo>
                        <a:pt x="211" y="74"/>
                      </a:lnTo>
                      <a:lnTo>
                        <a:pt x="222" y="80"/>
                      </a:lnTo>
                      <a:lnTo>
                        <a:pt x="236" y="85"/>
                      </a:lnTo>
                      <a:lnTo>
                        <a:pt x="252" y="90"/>
                      </a:lnTo>
                      <a:lnTo>
                        <a:pt x="268" y="93"/>
                      </a:lnTo>
                      <a:lnTo>
                        <a:pt x="286" y="95"/>
                      </a:lnTo>
                      <a:lnTo>
                        <a:pt x="299" y="96"/>
                      </a:lnTo>
                      <a:lnTo>
                        <a:pt x="308" y="99"/>
                      </a:lnTo>
                      <a:lnTo>
                        <a:pt x="313" y="104"/>
                      </a:lnTo>
                      <a:lnTo>
                        <a:pt x="317" y="111"/>
                      </a:lnTo>
                      <a:lnTo>
                        <a:pt x="321" y="124"/>
                      </a:lnTo>
                      <a:lnTo>
                        <a:pt x="320" y="142"/>
                      </a:lnTo>
                      <a:lnTo>
                        <a:pt x="298" y="167"/>
                      </a:lnTo>
                      <a:lnTo>
                        <a:pt x="277" y="192"/>
                      </a:lnTo>
                      <a:lnTo>
                        <a:pt x="261" y="219"/>
                      </a:lnTo>
                      <a:lnTo>
                        <a:pt x="249" y="249"/>
                      </a:lnTo>
                      <a:lnTo>
                        <a:pt x="226" y="290"/>
                      </a:lnTo>
                      <a:lnTo>
                        <a:pt x="218" y="318"/>
                      </a:lnTo>
                      <a:lnTo>
                        <a:pt x="211" y="331"/>
                      </a:lnTo>
                      <a:lnTo>
                        <a:pt x="197" y="344"/>
                      </a:lnTo>
                      <a:lnTo>
                        <a:pt x="175" y="354"/>
                      </a:lnTo>
                      <a:lnTo>
                        <a:pt x="151" y="359"/>
                      </a:lnTo>
                      <a:lnTo>
                        <a:pt x="130" y="359"/>
                      </a:lnTo>
                      <a:lnTo>
                        <a:pt x="109" y="359"/>
                      </a:lnTo>
                      <a:lnTo>
                        <a:pt x="90" y="350"/>
                      </a:lnTo>
                      <a:lnTo>
                        <a:pt x="78" y="339"/>
                      </a:lnTo>
                      <a:lnTo>
                        <a:pt x="74" y="327"/>
                      </a:lnTo>
                      <a:lnTo>
                        <a:pt x="75" y="311"/>
                      </a:lnTo>
                      <a:lnTo>
                        <a:pt x="83" y="300"/>
                      </a:lnTo>
                      <a:lnTo>
                        <a:pt x="94" y="290"/>
                      </a:lnTo>
                      <a:lnTo>
                        <a:pt x="134" y="283"/>
                      </a:lnTo>
                      <a:lnTo>
                        <a:pt x="156" y="273"/>
                      </a:lnTo>
                      <a:lnTo>
                        <a:pt x="170" y="254"/>
                      </a:lnTo>
                      <a:lnTo>
                        <a:pt x="185" y="219"/>
                      </a:lnTo>
                      <a:lnTo>
                        <a:pt x="207" y="187"/>
                      </a:lnTo>
                      <a:lnTo>
                        <a:pt x="218" y="161"/>
                      </a:lnTo>
                      <a:lnTo>
                        <a:pt x="217" y="142"/>
                      </a:lnTo>
                      <a:lnTo>
                        <a:pt x="213" y="129"/>
                      </a:lnTo>
                      <a:lnTo>
                        <a:pt x="204" y="123"/>
                      </a:lnTo>
                      <a:lnTo>
                        <a:pt x="191" y="118"/>
                      </a:lnTo>
                      <a:lnTo>
                        <a:pt x="173" y="116"/>
                      </a:lnTo>
                      <a:lnTo>
                        <a:pt x="156" y="116"/>
                      </a:lnTo>
                      <a:lnTo>
                        <a:pt x="143" y="120"/>
                      </a:lnTo>
                      <a:lnTo>
                        <a:pt x="127" y="124"/>
                      </a:lnTo>
                      <a:lnTo>
                        <a:pt x="111" y="131"/>
                      </a:lnTo>
                      <a:lnTo>
                        <a:pt x="96" y="138"/>
                      </a:lnTo>
                      <a:lnTo>
                        <a:pt x="81" y="144"/>
                      </a:lnTo>
                      <a:lnTo>
                        <a:pt x="63" y="150"/>
                      </a:lnTo>
                      <a:lnTo>
                        <a:pt x="52" y="154"/>
                      </a:lnTo>
                      <a:lnTo>
                        <a:pt x="12" y="104"/>
                      </a:lnTo>
                      <a:lnTo>
                        <a:pt x="0" y="61"/>
                      </a:lnTo>
                      <a:lnTo>
                        <a:pt x="155"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101402" name="Freeform 99"/>
                <p:cNvSpPr>
                  <a:spLocks/>
                </p:cNvSpPr>
                <p:nvPr/>
              </p:nvSpPr>
              <p:spPr bwMode="auto">
                <a:xfrm>
                  <a:off x="4510" y="3485"/>
                  <a:ext cx="197" cy="156"/>
                </a:xfrm>
                <a:custGeom>
                  <a:avLst/>
                  <a:gdLst>
                    <a:gd name="T0" fmla="*/ 155 w 197"/>
                    <a:gd name="T1" fmla="*/ 0 h 156"/>
                    <a:gd name="T2" fmla="*/ 168 w 197"/>
                    <a:gd name="T3" fmla="*/ 27 h 156"/>
                    <a:gd name="T4" fmla="*/ 173 w 197"/>
                    <a:gd name="T5" fmla="*/ 40 h 156"/>
                    <a:gd name="T6" fmla="*/ 178 w 197"/>
                    <a:gd name="T7" fmla="*/ 50 h 156"/>
                    <a:gd name="T8" fmla="*/ 182 w 197"/>
                    <a:gd name="T9" fmla="*/ 60 h 156"/>
                    <a:gd name="T10" fmla="*/ 196 w 197"/>
                    <a:gd name="T11" fmla="*/ 65 h 156"/>
                    <a:gd name="T12" fmla="*/ 156 w 197"/>
                    <a:gd name="T13" fmla="*/ 116 h 156"/>
                    <a:gd name="T14" fmla="*/ 143 w 197"/>
                    <a:gd name="T15" fmla="*/ 120 h 156"/>
                    <a:gd name="T16" fmla="*/ 127 w 197"/>
                    <a:gd name="T17" fmla="*/ 124 h 156"/>
                    <a:gd name="T18" fmla="*/ 111 w 197"/>
                    <a:gd name="T19" fmla="*/ 131 h 156"/>
                    <a:gd name="T20" fmla="*/ 96 w 197"/>
                    <a:gd name="T21" fmla="*/ 138 h 156"/>
                    <a:gd name="T22" fmla="*/ 81 w 197"/>
                    <a:gd name="T23" fmla="*/ 144 h 156"/>
                    <a:gd name="T24" fmla="*/ 63 w 197"/>
                    <a:gd name="T25" fmla="*/ 150 h 156"/>
                    <a:gd name="T26" fmla="*/ 52 w 197"/>
                    <a:gd name="T27" fmla="*/ 155 h 156"/>
                    <a:gd name="T28" fmla="*/ 12 w 197"/>
                    <a:gd name="T29" fmla="*/ 104 h 156"/>
                    <a:gd name="T30" fmla="*/ 0 w 197"/>
                    <a:gd name="T31" fmla="*/ 62 h 156"/>
                    <a:gd name="T32" fmla="*/ 155 w 197"/>
                    <a:gd name="T33" fmla="*/ 0 h 1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7"/>
                    <a:gd name="T52" fmla="*/ 0 h 156"/>
                    <a:gd name="T53" fmla="*/ 197 w 197"/>
                    <a:gd name="T54" fmla="*/ 156 h 1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7" h="156">
                      <a:moveTo>
                        <a:pt x="155" y="0"/>
                      </a:moveTo>
                      <a:lnTo>
                        <a:pt x="168" y="27"/>
                      </a:lnTo>
                      <a:lnTo>
                        <a:pt x="173" y="40"/>
                      </a:lnTo>
                      <a:lnTo>
                        <a:pt x="178" y="50"/>
                      </a:lnTo>
                      <a:lnTo>
                        <a:pt x="182" y="60"/>
                      </a:lnTo>
                      <a:lnTo>
                        <a:pt x="196" y="65"/>
                      </a:lnTo>
                      <a:lnTo>
                        <a:pt x="156" y="116"/>
                      </a:lnTo>
                      <a:lnTo>
                        <a:pt x="143" y="120"/>
                      </a:lnTo>
                      <a:lnTo>
                        <a:pt x="127" y="124"/>
                      </a:lnTo>
                      <a:lnTo>
                        <a:pt x="111" y="131"/>
                      </a:lnTo>
                      <a:lnTo>
                        <a:pt x="96" y="138"/>
                      </a:lnTo>
                      <a:lnTo>
                        <a:pt x="81" y="144"/>
                      </a:lnTo>
                      <a:lnTo>
                        <a:pt x="63" y="150"/>
                      </a:lnTo>
                      <a:lnTo>
                        <a:pt x="52" y="155"/>
                      </a:lnTo>
                      <a:lnTo>
                        <a:pt x="12" y="104"/>
                      </a:lnTo>
                      <a:lnTo>
                        <a:pt x="0" y="62"/>
                      </a:lnTo>
                      <a:lnTo>
                        <a:pt x="155"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sp>
            <p:nvSpPr>
              <p:cNvPr id="101400" name="Freeform 100"/>
              <p:cNvSpPr>
                <a:spLocks/>
              </p:cNvSpPr>
              <p:nvPr/>
            </p:nvSpPr>
            <p:spPr bwMode="auto">
              <a:xfrm>
                <a:off x="4549" y="3500"/>
                <a:ext cx="127" cy="134"/>
              </a:xfrm>
              <a:custGeom>
                <a:avLst/>
                <a:gdLst>
                  <a:gd name="T0" fmla="*/ 19 w 127"/>
                  <a:gd name="T1" fmla="*/ 133 h 134"/>
                  <a:gd name="T2" fmla="*/ 20 w 127"/>
                  <a:gd name="T3" fmla="*/ 109 h 134"/>
                  <a:gd name="T4" fmla="*/ 23 w 127"/>
                  <a:gd name="T5" fmla="*/ 91 h 134"/>
                  <a:gd name="T6" fmla="*/ 28 w 127"/>
                  <a:gd name="T7" fmla="*/ 79 h 134"/>
                  <a:gd name="T8" fmla="*/ 32 w 127"/>
                  <a:gd name="T9" fmla="*/ 68 h 134"/>
                  <a:gd name="T10" fmla="*/ 41 w 127"/>
                  <a:gd name="T11" fmla="*/ 58 h 134"/>
                  <a:gd name="T12" fmla="*/ 51 w 127"/>
                  <a:gd name="T13" fmla="*/ 48 h 134"/>
                  <a:gd name="T14" fmla="*/ 63 w 127"/>
                  <a:gd name="T15" fmla="*/ 39 h 134"/>
                  <a:gd name="T16" fmla="*/ 71 w 127"/>
                  <a:gd name="T17" fmla="*/ 32 h 134"/>
                  <a:gd name="T18" fmla="*/ 82 w 127"/>
                  <a:gd name="T19" fmla="*/ 27 h 134"/>
                  <a:gd name="T20" fmla="*/ 97 w 127"/>
                  <a:gd name="T21" fmla="*/ 21 h 134"/>
                  <a:gd name="T22" fmla="*/ 107 w 127"/>
                  <a:gd name="T23" fmla="*/ 16 h 134"/>
                  <a:gd name="T24" fmla="*/ 115 w 127"/>
                  <a:gd name="T25" fmla="*/ 11 h 134"/>
                  <a:gd name="T26" fmla="*/ 126 w 127"/>
                  <a:gd name="T27" fmla="*/ 0 h 134"/>
                  <a:gd name="T28" fmla="*/ 64 w 127"/>
                  <a:gd name="T29" fmla="*/ 17 h 134"/>
                  <a:gd name="T30" fmla="*/ 21 w 127"/>
                  <a:gd name="T31" fmla="*/ 35 h 134"/>
                  <a:gd name="T32" fmla="*/ 2 w 127"/>
                  <a:gd name="T33" fmla="*/ 52 h 134"/>
                  <a:gd name="T34" fmla="*/ 0 w 127"/>
                  <a:gd name="T35" fmla="*/ 72 h 134"/>
                  <a:gd name="T36" fmla="*/ 4 w 127"/>
                  <a:gd name="T37" fmla="*/ 92 h 134"/>
                  <a:gd name="T38" fmla="*/ 19 w 127"/>
                  <a:gd name="T39" fmla="*/ 133 h 1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7"/>
                  <a:gd name="T61" fmla="*/ 0 h 134"/>
                  <a:gd name="T62" fmla="*/ 127 w 127"/>
                  <a:gd name="T63" fmla="*/ 134 h 1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7" h="134">
                    <a:moveTo>
                      <a:pt x="19" y="133"/>
                    </a:moveTo>
                    <a:lnTo>
                      <a:pt x="20" y="109"/>
                    </a:lnTo>
                    <a:lnTo>
                      <a:pt x="23" y="91"/>
                    </a:lnTo>
                    <a:lnTo>
                      <a:pt x="28" y="79"/>
                    </a:lnTo>
                    <a:lnTo>
                      <a:pt x="32" y="68"/>
                    </a:lnTo>
                    <a:lnTo>
                      <a:pt x="41" y="58"/>
                    </a:lnTo>
                    <a:lnTo>
                      <a:pt x="51" y="48"/>
                    </a:lnTo>
                    <a:lnTo>
                      <a:pt x="63" y="39"/>
                    </a:lnTo>
                    <a:lnTo>
                      <a:pt x="71" y="32"/>
                    </a:lnTo>
                    <a:lnTo>
                      <a:pt x="82" y="27"/>
                    </a:lnTo>
                    <a:lnTo>
                      <a:pt x="97" y="21"/>
                    </a:lnTo>
                    <a:lnTo>
                      <a:pt x="107" y="16"/>
                    </a:lnTo>
                    <a:lnTo>
                      <a:pt x="115" y="11"/>
                    </a:lnTo>
                    <a:lnTo>
                      <a:pt x="126" y="0"/>
                    </a:lnTo>
                    <a:lnTo>
                      <a:pt x="64" y="17"/>
                    </a:lnTo>
                    <a:lnTo>
                      <a:pt x="21" y="35"/>
                    </a:lnTo>
                    <a:lnTo>
                      <a:pt x="2" y="52"/>
                    </a:lnTo>
                    <a:lnTo>
                      <a:pt x="0" y="72"/>
                    </a:lnTo>
                    <a:lnTo>
                      <a:pt x="4" y="92"/>
                    </a:lnTo>
                    <a:lnTo>
                      <a:pt x="19" y="133"/>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sp>
          <p:nvSpPr>
            <p:cNvPr id="101398" name="Freeform 101"/>
            <p:cNvSpPr>
              <a:spLocks/>
            </p:cNvSpPr>
            <p:nvPr/>
          </p:nvSpPr>
          <p:spPr bwMode="auto">
            <a:xfrm>
              <a:off x="4684" y="3345"/>
              <a:ext cx="114" cy="127"/>
            </a:xfrm>
            <a:custGeom>
              <a:avLst/>
              <a:gdLst>
                <a:gd name="T0" fmla="*/ 6 w 114"/>
                <a:gd name="T1" fmla="*/ 107 h 127"/>
                <a:gd name="T2" fmla="*/ 1 w 114"/>
                <a:gd name="T3" fmla="*/ 113 h 127"/>
                <a:gd name="T4" fmla="*/ 0 w 114"/>
                <a:gd name="T5" fmla="*/ 118 h 127"/>
                <a:gd name="T6" fmla="*/ 4 w 114"/>
                <a:gd name="T7" fmla="*/ 121 h 127"/>
                <a:gd name="T8" fmla="*/ 15 w 114"/>
                <a:gd name="T9" fmla="*/ 116 h 127"/>
                <a:gd name="T10" fmla="*/ 28 w 114"/>
                <a:gd name="T11" fmla="*/ 111 h 127"/>
                <a:gd name="T12" fmla="*/ 40 w 114"/>
                <a:gd name="T13" fmla="*/ 113 h 127"/>
                <a:gd name="T14" fmla="*/ 52 w 114"/>
                <a:gd name="T15" fmla="*/ 126 h 127"/>
                <a:gd name="T16" fmla="*/ 64 w 114"/>
                <a:gd name="T17" fmla="*/ 120 h 127"/>
                <a:gd name="T18" fmla="*/ 75 w 114"/>
                <a:gd name="T19" fmla="*/ 113 h 127"/>
                <a:gd name="T20" fmla="*/ 85 w 114"/>
                <a:gd name="T21" fmla="*/ 106 h 127"/>
                <a:gd name="T22" fmla="*/ 97 w 114"/>
                <a:gd name="T23" fmla="*/ 95 h 127"/>
                <a:gd name="T24" fmla="*/ 104 w 114"/>
                <a:gd name="T25" fmla="*/ 88 h 127"/>
                <a:gd name="T26" fmla="*/ 110 w 114"/>
                <a:gd name="T27" fmla="*/ 73 h 127"/>
                <a:gd name="T28" fmla="*/ 113 w 114"/>
                <a:gd name="T29" fmla="*/ 52 h 127"/>
                <a:gd name="T30" fmla="*/ 113 w 114"/>
                <a:gd name="T31" fmla="*/ 29 h 127"/>
                <a:gd name="T32" fmla="*/ 108 w 114"/>
                <a:gd name="T33" fmla="*/ 12 h 127"/>
                <a:gd name="T34" fmla="*/ 101 w 114"/>
                <a:gd name="T35" fmla="*/ 2 h 127"/>
                <a:gd name="T36" fmla="*/ 96 w 114"/>
                <a:gd name="T37" fmla="*/ 4 h 127"/>
                <a:gd name="T38" fmla="*/ 96 w 114"/>
                <a:gd name="T39" fmla="*/ 15 h 127"/>
                <a:gd name="T40" fmla="*/ 97 w 114"/>
                <a:gd name="T41" fmla="*/ 24 h 127"/>
                <a:gd name="T42" fmla="*/ 97 w 114"/>
                <a:gd name="T43" fmla="*/ 38 h 127"/>
                <a:gd name="T44" fmla="*/ 94 w 114"/>
                <a:gd name="T45" fmla="*/ 47 h 127"/>
                <a:gd name="T46" fmla="*/ 89 w 114"/>
                <a:gd name="T47" fmla="*/ 49 h 127"/>
                <a:gd name="T48" fmla="*/ 84 w 114"/>
                <a:gd name="T49" fmla="*/ 32 h 127"/>
                <a:gd name="T50" fmla="*/ 75 w 114"/>
                <a:gd name="T51" fmla="*/ 19 h 127"/>
                <a:gd name="T52" fmla="*/ 62 w 114"/>
                <a:gd name="T53" fmla="*/ 9 h 127"/>
                <a:gd name="T54" fmla="*/ 49 w 114"/>
                <a:gd name="T55" fmla="*/ 2 h 127"/>
                <a:gd name="T56" fmla="*/ 39 w 114"/>
                <a:gd name="T57" fmla="*/ 0 h 127"/>
                <a:gd name="T58" fmla="*/ 35 w 114"/>
                <a:gd name="T59" fmla="*/ 0 h 127"/>
                <a:gd name="T60" fmla="*/ 34 w 114"/>
                <a:gd name="T61" fmla="*/ 4 h 127"/>
                <a:gd name="T62" fmla="*/ 38 w 114"/>
                <a:gd name="T63" fmla="*/ 10 h 127"/>
                <a:gd name="T64" fmla="*/ 46 w 114"/>
                <a:gd name="T65" fmla="*/ 15 h 127"/>
                <a:gd name="T66" fmla="*/ 55 w 114"/>
                <a:gd name="T67" fmla="*/ 22 h 127"/>
                <a:gd name="T68" fmla="*/ 60 w 114"/>
                <a:gd name="T69" fmla="*/ 31 h 127"/>
                <a:gd name="T70" fmla="*/ 64 w 114"/>
                <a:gd name="T71" fmla="*/ 44 h 127"/>
                <a:gd name="T72" fmla="*/ 65 w 114"/>
                <a:gd name="T73" fmla="*/ 61 h 127"/>
                <a:gd name="T74" fmla="*/ 62 w 114"/>
                <a:gd name="T75" fmla="*/ 72 h 127"/>
                <a:gd name="T76" fmla="*/ 57 w 114"/>
                <a:gd name="T77" fmla="*/ 80 h 127"/>
                <a:gd name="T78" fmla="*/ 48 w 114"/>
                <a:gd name="T79" fmla="*/ 86 h 127"/>
                <a:gd name="T80" fmla="*/ 38 w 114"/>
                <a:gd name="T81" fmla="*/ 90 h 127"/>
                <a:gd name="T82" fmla="*/ 22 w 114"/>
                <a:gd name="T83" fmla="*/ 96 h 127"/>
                <a:gd name="T84" fmla="*/ 6 w 114"/>
                <a:gd name="T85" fmla="*/ 107 h 1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4"/>
                <a:gd name="T130" fmla="*/ 0 h 127"/>
                <a:gd name="T131" fmla="*/ 114 w 114"/>
                <a:gd name="T132" fmla="*/ 127 h 1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4" h="127">
                  <a:moveTo>
                    <a:pt x="6" y="107"/>
                  </a:moveTo>
                  <a:lnTo>
                    <a:pt x="1" y="113"/>
                  </a:lnTo>
                  <a:lnTo>
                    <a:pt x="0" y="118"/>
                  </a:lnTo>
                  <a:lnTo>
                    <a:pt x="4" y="121"/>
                  </a:lnTo>
                  <a:lnTo>
                    <a:pt x="15" y="116"/>
                  </a:lnTo>
                  <a:lnTo>
                    <a:pt x="28" y="111"/>
                  </a:lnTo>
                  <a:lnTo>
                    <a:pt x="40" y="113"/>
                  </a:lnTo>
                  <a:lnTo>
                    <a:pt x="52" y="126"/>
                  </a:lnTo>
                  <a:lnTo>
                    <a:pt x="64" y="120"/>
                  </a:lnTo>
                  <a:lnTo>
                    <a:pt x="75" y="113"/>
                  </a:lnTo>
                  <a:lnTo>
                    <a:pt x="85" y="106"/>
                  </a:lnTo>
                  <a:lnTo>
                    <a:pt x="97" y="95"/>
                  </a:lnTo>
                  <a:lnTo>
                    <a:pt x="104" y="88"/>
                  </a:lnTo>
                  <a:lnTo>
                    <a:pt x="110" y="73"/>
                  </a:lnTo>
                  <a:lnTo>
                    <a:pt x="113" y="52"/>
                  </a:lnTo>
                  <a:lnTo>
                    <a:pt x="113" y="29"/>
                  </a:lnTo>
                  <a:lnTo>
                    <a:pt x="108" y="12"/>
                  </a:lnTo>
                  <a:lnTo>
                    <a:pt x="101" y="2"/>
                  </a:lnTo>
                  <a:lnTo>
                    <a:pt x="96" y="4"/>
                  </a:lnTo>
                  <a:lnTo>
                    <a:pt x="96" y="15"/>
                  </a:lnTo>
                  <a:lnTo>
                    <a:pt x="97" y="24"/>
                  </a:lnTo>
                  <a:lnTo>
                    <a:pt x="97" y="38"/>
                  </a:lnTo>
                  <a:lnTo>
                    <a:pt x="94" y="47"/>
                  </a:lnTo>
                  <a:lnTo>
                    <a:pt x="89" y="49"/>
                  </a:lnTo>
                  <a:lnTo>
                    <a:pt x="84" y="32"/>
                  </a:lnTo>
                  <a:lnTo>
                    <a:pt x="75" y="19"/>
                  </a:lnTo>
                  <a:lnTo>
                    <a:pt x="62" y="9"/>
                  </a:lnTo>
                  <a:lnTo>
                    <a:pt x="49" y="2"/>
                  </a:lnTo>
                  <a:lnTo>
                    <a:pt x="39" y="0"/>
                  </a:lnTo>
                  <a:lnTo>
                    <a:pt x="35" y="0"/>
                  </a:lnTo>
                  <a:lnTo>
                    <a:pt x="34" y="4"/>
                  </a:lnTo>
                  <a:lnTo>
                    <a:pt x="38" y="10"/>
                  </a:lnTo>
                  <a:lnTo>
                    <a:pt x="46" y="15"/>
                  </a:lnTo>
                  <a:lnTo>
                    <a:pt x="55" y="22"/>
                  </a:lnTo>
                  <a:lnTo>
                    <a:pt x="60" y="31"/>
                  </a:lnTo>
                  <a:lnTo>
                    <a:pt x="64" y="44"/>
                  </a:lnTo>
                  <a:lnTo>
                    <a:pt x="65" y="61"/>
                  </a:lnTo>
                  <a:lnTo>
                    <a:pt x="62" y="72"/>
                  </a:lnTo>
                  <a:lnTo>
                    <a:pt x="57" y="80"/>
                  </a:lnTo>
                  <a:lnTo>
                    <a:pt x="48" y="86"/>
                  </a:lnTo>
                  <a:lnTo>
                    <a:pt x="38" y="90"/>
                  </a:lnTo>
                  <a:lnTo>
                    <a:pt x="22" y="96"/>
                  </a:lnTo>
                  <a:lnTo>
                    <a:pt x="6" y="107"/>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sp>
        <p:nvSpPr>
          <p:cNvPr id="101388" name="Freeform 102"/>
          <p:cNvSpPr>
            <a:spLocks/>
          </p:cNvSpPr>
          <p:nvPr/>
        </p:nvSpPr>
        <p:spPr bwMode="auto">
          <a:xfrm>
            <a:off x="7239000" y="4495800"/>
            <a:ext cx="711200" cy="611188"/>
          </a:xfrm>
          <a:custGeom>
            <a:avLst/>
            <a:gdLst>
              <a:gd name="T0" fmla="*/ 603250 w 448"/>
              <a:gd name="T1" fmla="*/ 346075 h 385"/>
              <a:gd name="T2" fmla="*/ 522288 w 448"/>
              <a:gd name="T3" fmla="*/ 303213 h 385"/>
              <a:gd name="T4" fmla="*/ 468313 w 448"/>
              <a:gd name="T5" fmla="*/ 254000 h 385"/>
              <a:gd name="T6" fmla="*/ 460375 w 448"/>
              <a:gd name="T7" fmla="*/ 207963 h 385"/>
              <a:gd name="T8" fmla="*/ 469900 w 448"/>
              <a:gd name="T9" fmla="*/ 171450 h 385"/>
              <a:gd name="T10" fmla="*/ 498475 w 448"/>
              <a:gd name="T11" fmla="*/ 123825 h 385"/>
              <a:gd name="T12" fmla="*/ 552450 w 448"/>
              <a:gd name="T13" fmla="*/ 76200 h 385"/>
              <a:gd name="T14" fmla="*/ 625475 w 448"/>
              <a:gd name="T15" fmla="*/ 38100 h 385"/>
              <a:gd name="T16" fmla="*/ 663575 w 448"/>
              <a:gd name="T17" fmla="*/ 3175 h 385"/>
              <a:gd name="T18" fmla="*/ 573088 w 448"/>
              <a:gd name="T19" fmla="*/ 15875 h 385"/>
              <a:gd name="T20" fmla="*/ 517525 w 448"/>
              <a:gd name="T21" fmla="*/ 11113 h 385"/>
              <a:gd name="T22" fmla="*/ 460375 w 448"/>
              <a:gd name="T23" fmla="*/ 14288 h 385"/>
              <a:gd name="T24" fmla="*/ 400050 w 448"/>
              <a:gd name="T25" fmla="*/ 17463 h 385"/>
              <a:gd name="T26" fmla="*/ 328613 w 448"/>
              <a:gd name="T27" fmla="*/ 17463 h 385"/>
              <a:gd name="T28" fmla="*/ 276225 w 448"/>
              <a:gd name="T29" fmla="*/ 17463 h 385"/>
              <a:gd name="T30" fmla="*/ 188913 w 448"/>
              <a:gd name="T31" fmla="*/ 1588 h 385"/>
              <a:gd name="T32" fmla="*/ 138113 w 448"/>
              <a:gd name="T33" fmla="*/ 9525 h 385"/>
              <a:gd name="T34" fmla="*/ 214313 w 448"/>
              <a:gd name="T35" fmla="*/ 47625 h 385"/>
              <a:gd name="T36" fmla="*/ 265113 w 448"/>
              <a:gd name="T37" fmla="*/ 85725 h 385"/>
              <a:gd name="T38" fmla="*/ 304800 w 448"/>
              <a:gd name="T39" fmla="*/ 128588 h 385"/>
              <a:gd name="T40" fmla="*/ 317500 w 448"/>
              <a:gd name="T41" fmla="*/ 180975 h 385"/>
              <a:gd name="T42" fmla="*/ 307975 w 448"/>
              <a:gd name="T43" fmla="*/ 222250 h 385"/>
              <a:gd name="T44" fmla="*/ 276225 w 448"/>
              <a:gd name="T45" fmla="*/ 255588 h 385"/>
              <a:gd name="T46" fmla="*/ 247650 w 448"/>
              <a:gd name="T47" fmla="*/ 280988 h 385"/>
              <a:gd name="T48" fmla="*/ 200025 w 448"/>
              <a:gd name="T49" fmla="*/ 309563 h 385"/>
              <a:gd name="T50" fmla="*/ 130175 w 448"/>
              <a:gd name="T51" fmla="*/ 341313 h 385"/>
              <a:gd name="T52" fmla="*/ 60325 w 448"/>
              <a:gd name="T53" fmla="*/ 374650 h 385"/>
              <a:gd name="T54" fmla="*/ 20638 w 448"/>
              <a:gd name="T55" fmla="*/ 406400 h 385"/>
              <a:gd name="T56" fmla="*/ 0 w 448"/>
              <a:gd name="T57" fmla="*/ 447675 h 385"/>
              <a:gd name="T58" fmla="*/ 3175 w 448"/>
              <a:gd name="T59" fmla="*/ 488950 h 385"/>
              <a:gd name="T60" fmla="*/ 31750 w 448"/>
              <a:gd name="T61" fmla="*/ 530225 h 385"/>
              <a:gd name="T62" fmla="*/ 93663 w 448"/>
              <a:gd name="T63" fmla="*/ 563563 h 385"/>
              <a:gd name="T64" fmla="*/ 185738 w 448"/>
              <a:gd name="T65" fmla="*/ 590550 h 385"/>
              <a:gd name="T66" fmla="*/ 276225 w 448"/>
              <a:gd name="T67" fmla="*/ 604838 h 385"/>
              <a:gd name="T68" fmla="*/ 388938 w 448"/>
              <a:gd name="T69" fmla="*/ 609600 h 385"/>
              <a:gd name="T70" fmla="*/ 488950 w 448"/>
              <a:gd name="T71" fmla="*/ 601663 h 385"/>
              <a:gd name="T72" fmla="*/ 584200 w 448"/>
              <a:gd name="T73" fmla="*/ 581025 h 385"/>
              <a:gd name="T74" fmla="*/ 655638 w 448"/>
              <a:gd name="T75" fmla="*/ 549275 h 385"/>
              <a:gd name="T76" fmla="*/ 695325 w 448"/>
              <a:gd name="T77" fmla="*/ 511175 h 385"/>
              <a:gd name="T78" fmla="*/ 709613 w 448"/>
              <a:gd name="T79" fmla="*/ 468313 h 385"/>
              <a:gd name="T80" fmla="*/ 704850 w 448"/>
              <a:gd name="T81" fmla="*/ 425450 h 385"/>
              <a:gd name="T82" fmla="*/ 668338 w 448"/>
              <a:gd name="T83" fmla="*/ 384175 h 3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8"/>
              <a:gd name="T127" fmla="*/ 0 h 385"/>
              <a:gd name="T128" fmla="*/ 448 w 448"/>
              <a:gd name="T129" fmla="*/ 385 h 3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8" h="385">
                <a:moveTo>
                  <a:pt x="401" y="229"/>
                </a:moveTo>
                <a:lnTo>
                  <a:pt x="380" y="218"/>
                </a:lnTo>
                <a:lnTo>
                  <a:pt x="354" y="205"/>
                </a:lnTo>
                <a:lnTo>
                  <a:pt x="329" y="191"/>
                </a:lnTo>
                <a:lnTo>
                  <a:pt x="309" y="176"/>
                </a:lnTo>
                <a:lnTo>
                  <a:pt x="295" y="160"/>
                </a:lnTo>
                <a:lnTo>
                  <a:pt x="290" y="143"/>
                </a:lnTo>
                <a:lnTo>
                  <a:pt x="290" y="131"/>
                </a:lnTo>
                <a:lnTo>
                  <a:pt x="292" y="120"/>
                </a:lnTo>
                <a:lnTo>
                  <a:pt x="296" y="108"/>
                </a:lnTo>
                <a:lnTo>
                  <a:pt x="304" y="94"/>
                </a:lnTo>
                <a:lnTo>
                  <a:pt x="314" y="78"/>
                </a:lnTo>
                <a:lnTo>
                  <a:pt x="329" y="63"/>
                </a:lnTo>
                <a:lnTo>
                  <a:pt x="348" y="48"/>
                </a:lnTo>
                <a:lnTo>
                  <a:pt x="370" y="36"/>
                </a:lnTo>
                <a:lnTo>
                  <a:pt x="394" y="24"/>
                </a:lnTo>
                <a:lnTo>
                  <a:pt x="410" y="14"/>
                </a:lnTo>
                <a:lnTo>
                  <a:pt x="418" y="2"/>
                </a:lnTo>
                <a:lnTo>
                  <a:pt x="378" y="4"/>
                </a:lnTo>
                <a:lnTo>
                  <a:pt x="361" y="10"/>
                </a:lnTo>
                <a:lnTo>
                  <a:pt x="342" y="19"/>
                </a:lnTo>
                <a:lnTo>
                  <a:pt x="326" y="7"/>
                </a:lnTo>
                <a:lnTo>
                  <a:pt x="308" y="0"/>
                </a:lnTo>
                <a:lnTo>
                  <a:pt x="290" y="9"/>
                </a:lnTo>
                <a:lnTo>
                  <a:pt x="269" y="19"/>
                </a:lnTo>
                <a:lnTo>
                  <a:pt x="252" y="11"/>
                </a:lnTo>
                <a:lnTo>
                  <a:pt x="225" y="1"/>
                </a:lnTo>
                <a:lnTo>
                  <a:pt x="207" y="11"/>
                </a:lnTo>
                <a:lnTo>
                  <a:pt x="189" y="21"/>
                </a:lnTo>
                <a:lnTo>
                  <a:pt x="174" y="11"/>
                </a:lnTo>
                <a:lnTo>
                  <a:pt x="153" y="5"/>
                </a:lnTo>
                <a:lnTo>
                  <a:pt x="119" y="1"/>
                </a:lnTo>
                <a:lnTo>
                  <a:pt x="87" y="0"/>
                </a:lnTo>
                <a:lnTo>
                  <a:pt x="87" y="6"/>
                </a:lnTo>
                <a:lnTo>
                  <a:pt x="113" y="18"/>
                </a:lnTo>
                <a:lnTo>
                  <a:pt x="135" y="30"/>
                </a:lnTo>
                <a:lnTo>
                  <a:pt x="152" y="41"/>
                </a:lnTo>
                <a:lnTo>
                  <a:pt x="167" y="54"/>
                </a:lnTo>
                <a:lnTo>
                  <a:pt x="182" y="68"/>
                </a:lnTo>
                <a:lnTo>
                  <a:pt x="192" y="81"/>
                </a:lnTo>
                <a:lnTo>
                  <a:pt x="198" y="97"/>
                </a:lnTo>
                <a:lnTo>
                  <a:pt x="200" y="114"/>
                </a:lnTo>
                <a:lnTo>
                  <a:pt x="199" y="125"/>
                </a:lnTo>
                <a:lnTo>
                  <a:pt x="194" y="140"/>
                </a:lnTo>
                <a:lnTo>
                  <a:pt x="185" y="151"/>
                </a:lnTo>
                <a:lnTo>
                  <a:pt x="174" y="161"/>
                </a:lnTo>
                <a:lnTo>
                  <a:pt x="165" y="168"/>
                </a:lnTo>
                <a:lnTo>
                  <a:pt x="156" y="177"/>
                </a:lnTo>
                <a:lnTo>
                  <a:pt x="142" y="187"/>
                </a:lnTo>
                <a:lnTo>
                  <a:pt x="126" y="195"/>
                </a:lnTo>
                <a:lnTo>
                  <a:pt x="105" y="205"/>
                </a:lnTo>
                <a:lnTo>
                  <a:pt x="82" y="215"/>
                </a:lnTo>
                <a:lnTo>
                  <a:pt x="58" y="226"/>
                </a:lnTo>
                <a:lnTo>
                  <a:pt x="38" y="236"/>
                </a:lnTo>
                <a:lnTo>
                  <a:pt x="23" y="244"/>
                </a:lnTo>
                <a:lnTo>
                  <a:pt x="13" y="256"/>
                </a:lnTo>
                <a:lnTo>
                  <a:pt x="4" y="268"/>
                </a:lnTo>
                <a:lnTo>
                  <a:pt x="0" y="282"/>
                </a:lnTo>
                <a:lnTo>
                  <a:pt x="0" y="295"/>
                </a:lnTo>
                <a:lnTo>
                  <a:pt x="2" y="308"/>
                </a:lnTo>
                <a:lnTo>
                  <a:pt x="8" y="321"/>
                </a:lnTo>
                <a:lnTo>
                  <a:pt x="20" y="334"/>
                </a:lnTo>
                <a:lnTo>
                  <a:pt x="41" y="346"/>
                </a:lnTo>
                <a:lnTo>
                  <a:pt x="59" y="355"/>
                </a:lnTo>
                <a:lnTo>
                  <a:pt x="85" y="365"/>
                </a:lnTo>
                <a:lnTo>
                  <a:pt x="117" y="372"/>
                </a:lnTo>
                <a:lnTo>
                  <a:pt x="140" y="377"/>
                </a:lnTo>
                <a:lnTo>
                  <a:pt x="174" y="381"/>
                </a:lnTo>
                <a:lnTo>
                  <a:pt x="212" y="384"/>
                </a:lnTo>
                <a:lnTo>
                  <a:pt x="245" y="384"/>
                </a:lnTo>
                <a:lnTo>
                  <a:pt x="281" y="382"/>
                </a:lnTo>
                <a:lnTo>
                  <a:pt x="308" y="379"/>
                </a:lnTo>
                <a:lnTo>
                  <a:pt x="338" y="375"/>
                </a:lnTo>
                <a:lnTo>
                  <a:pt x="368" y="366"/>
                </a:lnTo>
                <a:lnTo>
                  <a:pt x="391" y="358"/>
                </a:lnTo>
                <a:lnTo>
                  <a:pt x="413" y="346"/>
                </a:lnTo>
                <a:lnTo>
                  <a:pt x="427" y="335"/>
                </a:lnTo>
                <a:lnTo>
                  <a:pt x="438" y="322"/>
                </a:lnTo>
                <a:lnTo>
                  <a:pt x="442" y="309"/>
                </a:lnTo>
                <a:lnTo>
                  <a:pt x="447" y="295"/>
                </a:lnTo>
                <a:lnTo>
                  <a:pt x="447" y="282"/>
                </a:lnTo>
                <a:lnTo>
                  <a:pt x="444" y="268"/>
                </a:lnTo>
                <a:lnTo>
                  <a:pt x="433" y="255"/>
                </a:lnTo>
                <a:lnTo>
                  <a:pt x="421" y="242"/>
                </a:lnTo>
                <a:lnTo>
                  <a:pt x="401" y="229"/>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1389" name="Rectangle 103"/>
          <p:cNvSpPr>
            <a:spLocks noChangeArrowheads="1"/>
          </p:cNvSpPr>
          <p:nvPr/>
        </p:nvSpPr>
        <p:spPr bwMode="auto">
          <a:xfrm>
            <a:off x="5867400" y="1271270"/>
            <a:ext cx="3503613"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b="1" dirty="0">
                <a:latin typeface="Arial" charset="0"/>
              </a:rPr>
              <a:t>Suministra información sobre la ruta a seguir</a:t>
            </a:r>
            <a:endParaRPr lang="es-ES" altLang="es-MX" b="1" dirty="0">
              <a:latin typeface="Arial" charset="0"/>
            </a:endParaRPr>
          </a:p>
        </p:txBody>
      </p:sp>
      <p:sp>
        <p:nvSpPr>
          <p:cNvPr id="67688" name="Rectangle 104"/>
          <p:cNvSpPr>
            <a:spLocks noChangeArrowheads="1"/>
          </p:cNvSpPr>
          <p:nvPr/>
        </p:nvSpPr>
        <p:spPr bwMode="auto">
          <a:xfrm>
            <a:off x="7239000" y="6019800"/>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N=3</a:t>
            </a:r>
          </a:p>
        </p:txBody>
      </p:sp>
      <p:sp>
        <p:nvSpPr>
          <p:cNvPr id="101391" name="Rectangle 105"/>
          <p:cNvSpPr>
            <a:spLocks noChangeArrowheads="1"/>
          </p:cNvSpPr>
          <p:nvPr/>
        </p:nvSpPr>
        <p:spPr bwMode="auto">
          <a:xfrm>
            <a:off x="1673225" y="5930900"/>
            <a:ext cx="1069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2000">
                <a:latin typeface="Arial" charset="0"/>
              </a:rPr>
              <a:t>Routers</a:t>
            </a:r>
            <a:endParaRPr lang="es-ES" altLang="es-MX" sz="2000">
              <a:latin typeface="Arial" charset="0"/>
            </a:endParaRPr>
          </a:p>
        </p:txBody>
      </p:sp>
      <p:sp>
        <p:nvSpPr>
          <p:cNvPr id="101392" name="Line 106"/>
          <p:cNvSpPr>
            <a:spLocks noChangeShapeType="1"/>
          </p:cNvSpPr>
          <p:nvPr/>
        </p:nvSpPr>
        <p:spPr bwMode="auto">
          <a:xfrm flipV="1">
            <a:off x="2743200" y="5638800"/>
            <a:ext cx="1524000" cy="457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01393" name="Line 107"/>
          <p:cNvSpPr>
            <a:spLocks noChangeShapeType="1"/>
          </p:cNvSpPr>
          <p:nvPr/>
        </p:nvSpPr>
        <p:spPr bwMode="auto">
          <a:xfrm flipV="1">
            <a:off x="2514600" y="3657600"/>
            <a:ext cx="1676400" cy="2362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01394" name="Line 108"/>
          <p:cNvSpPr>
            <a:spLocks noChangeShapeType="1"/>
          </p:cNvSpPr>
          <p:nvPr/>
        </p:nvSpPr>
        <p:spPr bwMode="auto">
          <a:xfrm flipV="1">
            <a:off x="2286000" y="4724400"/>
            <a:ext cx="381000" cy="1219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5B9CCAB-7D2B-48F4-85FD-BA83ECC586B5}" type="slidenum">
              <a:rPr lang="es-ES" altLang="es-MX" sz="1400" smtClean="0">
                <a:solidFill>
                  <a:schemeClr val="bg2"/>
                </a:solidFill>
                <a:latin typeface="Arial" charset="0"/>
              </a:rPr>
              <a:pPr/>
              <a:t>95</a:t>
            </a:fld>
            <a:endParaRPr lang="es-ES" altLang="es-MX" sz="1400" smtClean="0">
              <a:solidFill>
                <a:schemeClr val="bg2"/>
              </a:solidFill>
              <a:latin typeface="Arial" charset="0"/>
            </a:endParaRPr>
          </a:p>
        </p:txBody>
      </p:sp>
      <p:sp>
        <p:nvSpPr>
          <p:cNvPr id="102403" name="Rectangle 2"/>
          <p:cNvSpPr>
            <a:spLocks noChangeArrowheads="1"/>
          </p:cNvSpPr>
          <p:nvPr/>
        </p:nvSpPr>
        <p:spPr bwMode="auto">
          <a:xfrm>
            <a:off x="609620" y="4191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dirty="0">
                <a:solidFill>
                  <a:schemeClr val="tx2"/>
                </a:solidFill>
              </a:rPr>
              <a:t>Modelo OSI</a:t>
            </a:r>
          </a:p>
        </p:txBody>
      </p:sp>
      <p:sp>
        <p:nvSpPr>
          <p:cNvPr id="102404" name="Rectangle 3" descr="Rectangle: Click to edit Master text styles&#10;Second level&#10;Third level&#10;Fourth level&#10;Fifth level"/>
          <p:cNvSpPr>
            <a:spLocks noChangeArrowheads="1"/>
          </p:cNvSpPr>
          <p:nvPr/>
        </p:nvSpPr>
        <p:spPr bwMode="auto">
          <a:xfrm>
            <a:off x="838200" y="15240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a:lnSpc>
                <a:spcPct val="90000"/>
              </a:lnSpc>
              <a:spcBef>
                <a:spcPct val="20000"/>
              </a:spcBef>
              <a:buClr>
                <a:schemeClr val="tx1"/>
              </a:buClr>
              <a:buSzPct val="60000"/>
              <a:buFont typeface="Wingdings" pitchFamily="2" charset="2"/>
              <a:buChar char="n"/>
            </a:pPr>
            <a:r>
              <a:rPr lang="es-ES" altLang="es-MX" sz="2800"/>
              <a:t>Capa de transporte (funciones)</a:t>
            </a:r>
          </a:p>
          <a:p>
            <a:pPr lvl="2">
              <a:lnSpc>
                <a:spcPct val="90000"/>
              </a:lnSpc>
              <a:spcBef>
                <a:spcPct val="20000"/>
              </a:spcBef>
              <a:buClr>
                <a:schemeClr val="hlink"/>
              </a:buClr>
              <a:buSzPct val="95000"/>
              <a:buFont typeface="Wingdings" pitchFamily="2" charset="2"/>
              <a:buChar char="w"/>
            </a:pPr>
            <a:r>
              <a:rPr lang="es-ES" altLang="es-MX"/>
              <a:t>La capa de transporte ofrece a la capa superior un servicio de transferencia de mensajes confiable.</a:t>
            </a:r>
          </a:p>
          <a:p>
            <a:pPr lvl="2">
              <a:lnSpc>
                <a:spcPct val="90000"/>
              </a:lnSpc>
              <a:spcBef>
                <a:spcPct val="20000"/>
              </a:spcBef>
              <a:buClr>
                <a:schemeClr val="hlink"/>
              </a:buClr>
              <a:buSzPct val="95000"/>
              <a:buFont typeface="Wingdings" pitchFamily="2" charset="2"/>
              <a:buChar char="w"/>
            </a:pPr>
            <a:r>
              <a:rPr lang="es-ES" altLang="es-MX"/>
              <a:t>Las funciones que realiza son:</a:t>
            </a:r>
          </a:p>
          <a:p>
            <a:pPr lvl="3">
              <a:lnSpc>
                <a:spcPct val="90000"/>
              </a:lnSpc>
              <a:spcBef>
                <a:spcPct val="20000"/>
              </a:spcBef>
              <a:buClr>
                <a:schemeClr val="hlink"/>
              </a:buClr>
              <a:buSzPct val="95000"/>
              <a:buFont typeface="Wingdings" pitchFamily="2" charset="2"/>
              <a:buChar char="w"/>
            </a:pPr>
            <a:r>
              <a:rPr lang="es-ES" altLang="es-MX" sz="2000"/>
              <a:t>Asegura integridad de los mensajes</a:t>
            </a:r>
            <a:endParaRPr lang="es-ES" altLang="es-MX" sz="2000" b="1"/>
          </a:p>
          <a:p>
            <a:pPr lvl="3">
              <a:lnSpc>
                <a:spcPct val="90000"/>
              </a:lnSpc>
              <a:spcBef>
                <a:spcPct val="20000"/>
              </a:spcBef>
              <a:buClr>
                <a:schemeClr val="hlink"/>
              </a:buClr>
              <a:buSzPct val="95000"/>
              <a:buFont typeface="Wingdings" pitchFamily="2" charset="2"/>
              <a:buChar char="w"/>
            </a:pPr>
            <a:r>
              <a:rPr lang="es-ES" altLang="es-MX" sz="2000"/>
              <a:t>Control de flujo y control de error</a:t>
            </a:r>
            <a:endParaRPr lang="es-ES" altLang="es-MX" sz="2000" b="1"/>
          </a:p>
          <a:p>
            <a:pPr lvl="3">
              <a:lnSpc>
                <a:spcPct val="90000"/>
              </a:lnSpc>
              <a:spcBef>
                <a:spcPct val="20000"/>
              </a:spcBef>
              <a:buClr>
                <a:schemeClr val="hlink"/>
              </a:buClr>
              <a:buSzPct val="95000"/>
              <a:buFont typeface="Wingdings" pitchFamily="2" charset="2"/>
              <a:buChar char="w"/>
            </a:pPr>
            <a:r>
              <a:rPr lang="es-ES" altLang="es-MX" sz="2000"/>
              <a:t>Multiplexa conexiones de transporte a conexiones de red</a:t>
            </a:r>
          </a:p>
          <a:p>
            <a:pPr lvl="3">
              <a:lnSpc>
                <a:spcPct val="90000"/>
              </a:lnSpc>
              <a:spcBef>
                <a:spcPct val="20000"/>
              </a:spcBef>
              <a:buClr>
                <a:schemeClr val="hlink"/>
              </a:buClr>
              <a:buSzPct val="95000"/>
              <a:buFont typeface="Wingdings" pitchFamily="2" charset="2"/>
              <a:buChar char="w"/>
            </a:pPr>
            <a:r>
              <a:rPr lang="es-ES" altLang="es-MX" sz="2000"/>
              <a:t>Mapea direcciones a nombres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3 Marcador de número de diapositiva"/>
          <p:cNvSpPr>
            <a:spLocks noGrp="1"/>
          </p:cNvSpPr>
          <p:nvPr>
            <p:ph type="sldNum" sz="quarter" idx="12"/>
          </p:nvPr>
        </p:nvSpPr>
        <p:spPr>
          <a:xfrm>
            <a:off x="6786563" y="6386195"/>
            <a:ext cx="1905000" cy="457200"/>
          </a:xfrm>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C087980-4CFC-4702-B53D-577358F82097}" type="slidenum">
              <a:rPr lang="es-ES" altLang="es-MX" sz="1400" smtClean="0">
                <a:solidFill>
                  <a:schemeClr val="bg2"/>
                </a:solidFill>
                <a:latin typeface="Arial" charset="0"/>
              </a:rPr>
              <a:pPr/>
              <a:t>96</a:t>
            </a:fld>
            <a:endParaRPr lang="es-ES" altLang="es-MX" sz="1400" smtClean="0">
              <a:solidFill>
                <a:schemeClr val="bg2"/>
              </a:solidFill>
              <a:latin typeface="Arial" charset="0"/>
            </a:endParaRPr>
          </a:p>
        </p:txBody>
      </p:sp>
      <p:sp>
        <p:nvSpPr>
          <p:cNvPr id="103427" name="Rectangle 2"/>
          <p:cNvSpPr>
            <a:spLocks noChangeArrowheads="1"/>
          </p:cNvSpPr>
          <p:nvPr/>
        </p:nvSpPr>
        <p:spPr bwMode="auto">
          <a:xfrm>
            <a:off x="741363" y="640524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3428" name="Rectangle 3"/>
          <p:cNvSpPr>
            <a:spLocks noChangeArrowheads="1"/>
          </p:cNvSpPr>
          <p:nvPr/>
        </p:nvSpPr>
        <p:spPr bwMode="auto">
          <a:xfrm>
            <a:off x="3179763" y="640524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3429" name="Rectangle 4"/>
          <p:cNvSpPr>
            <a:spLocks noChangeArrowheads="1"/>
          </p:cNvSpPr>
          <p:nvPr/>
        </p:nvSpPr>
        <p:spPr bwMode="auto">
          <a:xfrm>
            <a:off x="685800" y="76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4400" dirty="0">
                <a:solidFill>
                  <a:schemeClr val="tx2"/>
                </a:solidFill>
              </a:rPr>
              <a:t>Capa de </a:t>
            </a:r>
            <a:r>
              <a:rPr lang="es-ES" altLang="es-MX" sz="4400" dirty="0">
                <a:solidFill>
                  <a:schemeClr val="tx2"/>
                </a:solidFill>
              </a:rPr>
              <a:t>Transporte</a:t>
            </a:r>
          </a:p>
        </p:txBody>
      </p:sp>
      <p:sp>
        <p:nvSpPr>
          <p:cNvPr id="103430" name="Freeform 5"/>
          <p:cNvSpPr>
            <a:spLocks/>
          </p:cNvSpPr>
          <p:nvPr/>
        </p:nvSpPr>
        <p:spPr bwMode="auto">
          <a:xfrm>
            <a:off x="5999163" y="2442845"/>
            <a:ext cx="636588" cy="558800"/>
          </a:xfrm>
          <a:custGeom>
            <a:avLst/>
            <a:gdLst>
              <a:gd name="T0" fmla="*/ 539750 w 401"/>
              <a:gd name="T1" fmla="*/ 317500 h 352"/>
              <a:gd name="T2" fmla="*/ 466725 w 401"/>
              <a:gd name="T3" fmla="*/ 277813 h 352"/>
              <a:gd name="T4" fmla="*/ 419100 w 401"/>
              <a:gd name="T5" fmla="*/ 231775 h 352"/>
              <a:gd name="T6" fmla="*/ 411163 w 401"/>
              <a:gd name="T7" fmla="*/ 190500 h 352"/>
              <a:gd name="T8" fmla="*/ 420688 w 401"/>
              <a:gd name="T9" fmla="*/ 157163 h 352"/>
              <a:gd name="T10" fmla="*/ 446088 w 401"/>
              <a:gd name="T11" fmla="*/ 114300 h 352"/>
              <a:gd name="T12" fmla="*/ 493713 w 401"/>
              <a:gd name="T13" fmla="*/ 69850 h 352"/>
              <a:gd name="T14" fmla="*/ 560388 w 401"/>
              <a:gd name="T15" fmla="*/ 34925 h 352"/>
              <a:gd name="T16" fmla="*/ 593725 w 401"/>
              <a:gd name="T17" fmla="*/ 3175 h 352"/>
              <a:gd name="T18" fmla="*/ 512763 w 401"/>
              <a:gd name="T19" fmla="*/ 14288 h 352"/>
              <a:gd name="T20" fmla="*/ 463550 w 401"/>
              <a:gd name="T21" fmla="*/ 9525 h 352"/>
              <a:gd name="T22" fmla="*/ 411163 w 401"/>
              <a:gd name="T23" fmla="*/ 12700 h 352"/>
              <a:gd name="T24" fmla="*/ 357188 w 401"/>
              <a:gd name="T25" fmla="*/ 15875 h 352"/>
              <a:gd name="T26" fmla="*/ 293688 w 401"/>
              <a:gd name="T27" fmla="*/ 15875 h 352"/>
              <a:gd name="T28" fmla="*/ 247650 w 401"/>
              <a:gd name="T29" fmla="*/ 15875 h 352"/>
              <a:gd name="T30" fmla="*/ 169863 w 401"/>
              <a:gd name="T31" fmla="*/ 1588 h 352"/>
              <a:gd name="T32" fmla="*/ 122238 w 401"/>
              <a:gd name="T33" fmla="*/ 9525 h 352"/>
              <a:gd name="T34" fmla="*/ 192088 w 401"/>
              <a:gd name="T35" fmla="*/ 42863 h 352"/>
              <a:gd name="T36" fmla="*/ 238125 w 401"/>
              <a:gd name="T37" fmla="*/ 79375 h 352"/>
              <a:gd name="T38" fmla="*/ 273050 w 401"/>
              <a:gd name="T39" fmla="*/ 117475 h 352"/>
              <a:gd name="T40" fmla="*/ 284163 w 401"/>
              <a:gd name="T41" fmla="*/ 166688 h 352"/>
              <a:gd name="T42" fmla="*/ 276225 w 401"/>
              <a:gd name="T43" fmla="*/ 203200 h 352"/>
              <a:gd name="T44" fmla="*/ 246063 w 401"/>
              <a:gd name="T45" fmla="*/ 233363 h 352"/>
              <a:gd name="T46" fmla="*/ 222250 w 401"/>
              <a:gd name="T47" fmla="*/ 257175 h 352"/>
              <a:gd name="T48" fmla="*/ 177800 w 401"/>
              <a:gd name="T49" fmla="*/ 282575 h 352"/>
              <a:gd name="T50" fmla="*/ 115888 w 401"/>
              <a:gd name="T51" fmla="*/ 312738 h 352"/>
              <a:gd name="T52" fmla="*/ 53975 w 401"/>
              <a:gd name="T53" fmla="*/ 342900 h 352"/>
              <a:gd name="T54" fmla="*/ 17463 w 401"/>
              <a:gd name="T55" fmla="*/ 371475 h 352"/>
              <a:gd name="T56" fmla="*/ 0 w 401"/>
              <a:gd name="T57" fmla="*/ 407988 h 352"/>
              <a:gd name="T58" fmla="*/ 1588 w 401"/>
              <a:gd name="T59" fmla="*/ 447675 h 352"/>
              <a:gd name="T60" fmla="*/ 28575 w 401"/>
              <a:gd name="T61" fmla="*/ 484188 h 352"/>
              <a:gd name="T62" fmla="*/ 84138 w 401"/>
              <a:gd name="T63" fmla="*/ 514350 h 352"/>
              <a:gd name="T64" fmla="*/ 166688 w 401"/>
              <a:gd name="T65" fmla="*/ 539750 h 352"/>
              <a:gd name="T66" fmla="*/ 247650 w 401"/>
              <a:gd name="T67" fmla="*/ 552450 h 352"/>
              <a:gd name="T68" fmla="*/ 347663 w 401"/>
              <a:gd name="T69" fmla="*/ 557213 h 352"/>
              <a:gd name="T70" fmla="*/ 438150 w 401"/>
              <a:gd name="T71" fmla="*/ 550863 h 352"/>
              <a:gd name="T72" fmla="*/ 522288 w 401"/>
              <a:gd name="T73" fmla="*/ 531813 h 352"/>
              <a:gd name="T74" fmla="*/ 585788 w 401"/>
              <a:gd name="T75" fmla="*/ 501650 h 352"/>
              <a:gd name="T76" fmla="*/ 622300 w 401"/>
              <a:gd name="T77" fmla="*/ 466725 h 352"/>
              <a:gd name="T78" fmla="*/ 635000 w 401"/>
              <a:gd name="T79" fmla="*/ 428625 h 352"/>
              <a:gd name="T80" fmla="*/ 631825 w 401"/>
              <a:gd name="T81" fmla="*/ 388938 h 352"/>
              <a:gd name="T82" fmla="*/ 598488 w 401"/>
              <a:gd name="T83" fmla="*/ 350838 h 3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52"/>
              <a:gd name="T128" fmla="*/ 401 w 401"/>
              <a:gd name="T129" fmla="*/ 352 h 3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52">
                <a:moveTo>
                  <a:pt x="359" y="210"/>
                </a:moveTo>
                <a:lnTo>
                  <a:pt x="340" y="200"/>
                </a:lnTo>
                <a:lnTo>
                  <a:pt x="316" y="187"/>
                </a:lnTo>
                <a:lnTo>
                  <a:pt x="294" y="175"/>
                </a:lnTo>
                <a:lnTo>
                  <a:pt x="277" y="161"/>
                </a:lnTo>
                <a:lnTo>
                  <a:pt x="264" y="146"/>
                </a:lnTo>
                <a:lnTo>
                  <a:pt x="259" y="131"/>
                </a:lnTo>
                <a:lnTo>
                  <a:pt x="259" y="120"/>
                </a:lnTo>
                <a:lnTo>
                  <a:pt x="261" y="110"/>
                </a:lnTo>
                <a:lnTo>
                  <a:pt x="265" y="99"/>
                </a:lnTo>
                <a:lnTo>
                  <a:pt x="272" y="86"/>
                </a:lnTo>
                <a:lnTo>
                  <a:pt x="281" y="72"/>
                </a:lnTo>
                <a:lnTo>
                  <a:pt x="294" y="58"/>
                </a:lnTo>
                <a:lnTo>
                  <a:pt x="311" y="44"/>
                </a:lnTo>
                <a:lnTo>
                  <a:pt x="331" y="33"/>
                </a:lnTo>
                <a:lnTo>
                  <a:pt x="353" y="22"/>
                </a:lnTo>
                <a:lnTo>
                  <a:pt x="367" y="13"/>
                </a:lnTo>
                <a:lnTo>
                  <a:pt x="374" y="2"/>
                </a:lnTo>
                <a:lnTo>
                  <a:pt x="338" y="4"/>
                </a:lnTo>
                <a:lnTo>
                  <a:pt x="323" y="9"/>
                </a:lnTo>
                <a:lnTo>
                  <a:pt x="306" y="18"/>
                </a:lnTo>
                <a:lnTo>
                  <a:pt x="292" y="6"/>
                </a:lnTo>
                <a:lnTo>
                  <a:pt x="275" y="0"/>
                </a:lnTo>
                <a:lnTo>
                  <a:pt x="259" y="8"/>
                </a:lnTo>
                <a:lnTo>
                  <a:pt x="241" y="17"/>
                </a:lnTo>
                <a:lnTo>
                  <a:pt x="225" y="10"/>
                </a:lnTo>
                <a:lnTo>
                  <a:pt x="202" y="1"/>
                </a:lnTo>
                <a:lnTo>
                  <a:pt x="185" y="10"/>
                </a:lnTo>
                <a:lnTo>
                  <a:pt x="169" y="19"/>
                </a:lnTo>
                <a:lnTo>
                  <a:pt x="156" y="10"/>
                </a:lnTo>
                <a:lnTo>
                  <a:pt x="137" y="4"/>
                </a:lnTo>
                <a:lnTo>
                  <a:pt x="107" y="1"/>
                </a:lnTo>
                <a:lnTo>
                  <a:pt x="78" y="0"/>
                </a:lnTo>
                <a:lnTo>
                  <a:pt x="77" y="6"/>
                </a:lnTo>
                <a:lnTo>
                  <a:pt x="101" y="17"/>
                </a:lnTo>
                <a:lnTo>
                  <a:pt x="121" y="27"/>
                </a:lnTo>
                <a:lnTo>
                  <a:pt x="136" y="38"/>
                </a:lnTo>
                <a:lnTo>
                  <a:pt x="150" y="50"/>
                </a:lnTo>
                <a:lnTo>
                  <a:pt x="162" y="62"/>
                </a:lnTo>
                <a:lnTo>
                  <a:pt x="172" y="74"/>
                </a:lnTo>
                <a:lnTo>
                  <a:pt x="177" y="89"/>
                </a:lnTo>
                <a:lnTo>
                  <a:pt x="179" y="105"/>
                </a:lnTo>
                <a:lnTo>
                  <a:pt x="178" y="115"/>
                </a:lnTo>
                <a:lnTo>
                  <a:pt x="174" y="128"/>
                </a:lnTo>
                <a:lnTo>
                  <a:pt x="165" y="138"/>
                </a:lnTo>
                <a:lnTo>
                  <a:pt x="155" y="147"/>
                </a:lnTo>
                <a:lnTo>
                  <a:pt x="148" y="154"/>
                </a:lnTo>
                <a:lnTo>
                  <a:pt x="140" y="162"/>
                </a:lnTo>
                <a:lnTo>
                  <a:pt x="127" y="171"/>
                </a:lnTo>
                <a:lnTo>
                  <a:pt x="112" y="178"/>
                </a:lnTo>
                <a:lnTo>
                  <a:pt x="94" y="187"/>
                </a:lnTo>
                <a:lnTo>
                  <a:pt x="73" y="197"/>
                </a:lnTo>
                <a:lnTo>
                  <a:pt x="52" y="206"/>
                </a:lnTo>
                <a:lnTo>
                  <a:pt x="34" y="216"/>
                </a:lnTo>
                <a:lnTo>
                  <a:pt x="21" y="223"/>
                </a:lnTo>
                <a:lnTo>
                  <a:pt x="11" y="234"/>
                </a:lnTo>
                <a:lnTo>
                  <a:pt x="3" y="245"/>
                </a:lnTo>
                <a:lnTo>
                  <a:pt x="0" y="257"/>
                </a:lnTo>
                <a:lnTo>
                  <a:pt x="0" y="270"/>
                </a:lnTo>
                <a:lnTo>
                  <a:pt x="1" y="282"/>
                </a:lnTo>
                <a:lnTo>
                  <a:pt x="7" y="293"/>
                </a:lnTo>
                <a:lnTo>
                  <a:pt x="18" y="305"/>
                </a:lnTo>
                <a:lnTo>
                  <a:pt x="36" y="316"/>
                </a:lnTo>
                <a:lnTo>
                  <a:pt x="53" y="324"/>
                </a:lnTo>
                <a:lnTo>
                  <a:pt x="76" y="333"/>
                </a:lnTo>
                <a:lnTo>
                  <a:pt x="105" y="340"/>
                </a:lnTo>
                <a:lnTo>
                  <a:pt x="126" y="345"/>
                </a:lnTo>
                <a:lnTo>
                  <a:pt x="156" y="348"/>
                </a:lnTo>
                <a:lnTo>
                  <a:pt x="190" y="351"/>
                </a:lnTo>
                <a:lnTo>
                  <a:pt x="219" y="351"/>
                </a:lnTo>
                <a:lnTo>
                  <a:pt x="251" y="349"/>
                </a:lnTo>
                <a:lnTo>
                  <a:pt x="276" y="347"/>
                </a:lnTo>
                <a:lnTo>
                  <a:pt x="302" y="342"/>
                </a:lnTo>
                <a:lnTo>
                  <a:pt x="329" y="335"/>
                </a:lnTo>
                <a:lnTo>
                  <a:pt x="350" y="327"/>
                </a:lnTo>
                <a:lnTo>
                  <a:pt x="369" y="316"/>
                </a:lnTo>
                <a:lnTo>
                  <a:pt x="382" y="306"/>
                </a:lnTo>
                <a:lnTo>
                  <a:pt x="392" y="294"/>
                </a:lnTo>
                <a:lnTo>
                  <a:pt x="396" y="283"/>
                </a:lnTo>
                <a:lnTo>
                  <a:pt x="400" y="270"/>
                </a:lnTo>
                <a:lnTo>
                  <a:pt x="400" y="258"/>
                </a:lnTo>
                <a:lnTo>
                  <a:pt x="398" y="245"/>
                </a:lnTo>
                <a:lnTo>
                  <a:pt x="388" y="233"/>
                </a:lnTo>
                <a:lnTo>
                  <a:pt x="377" y="221"/>
                </a:lnTo>
                <a:lnTo>
                  <a:pt x="359" y="210"/>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31" name="Rectangle 6"/>
          <p:cNvSpPr>
            <a:spLocks noChangeArrowheads="1"/>
          </p:cNvSpPr>
          <p:nvPr/>
        </p:nvSpPr>
        <p:spPr bwMode="auto">
          <a:xfrm>
            <a:off x="1908176" y="4500245"/>
            <a:ext cx="32797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 altLang="es-MX" b="1">
                <a:latin typeface="Arial" charset="0"/>
              </a:rPr>
              <a:t>Cone</a:t>
            </a:r>
            <a:r>
              <a:rPr lang="es-ES_tradnl" altLang="es-MX" b="1">
                <a:latin typeface="Arial" charset="0"/>
              </a:rPr>
              <a:t>xión extremo a </a:t>
            </a:r>
          </a:p>
          <a:p>
            <a:pPr algn="ctr"/>
            <a:r>
              <a:rPr lang="es-ES_tradnl" altLang="es-MX" b="1">
                <a:latin typeface="Arial" charset="0"/>
              </a:rPr>
              <a:t>extremo (host a host)</a:t>
            </a:r>
            <a:endParaRPr lang="es-ES" altLang="es-MX" sz="2800" b="1">
              <a:latin typeface="Arial" charset="0"/>
            </a:endParaRPr>
          </a:p>
        </p:txBody>
      </p:sp>
      <p:sp>
        <p:nvSpPr>
          <p:cNvPr id="103432" name="Rectangle 7"/>
          <p:cNvSpPr>
            <a:spLocks noChangeArrowheads="1"/>
          </p:cNvSpPr>
          <p:nvPr/>
        </p:nvSpPr>
        <p:spPr bwMode="auto">
          <a:xfrm>
            <a:off x="6761163" y="2887345"/>
            <a:ext cx="21701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 altLang="es-MX" sz="2000" b="1">
                <a:latin typeface="Arial" charset="0"/>
              </a:rPr>
              <a:t>Error </a:t>
            </a:r>
            <a:r>
              <a:rPr lang="es-ES_tradnl" altLang="es-MX" sz="2000" b="1">
                <a:latin typeface="Arial" charset="0"/>
              </a:rPr>
              <a:t>de comprobación de mensaje</a:t>
            </a:r>
            <a:endParaRPr lang="es-ES" altLang="es-MX" sz="2000" b="1">
              <a:latin typeface="Arial" charset="0"/>
            </a:endParaRPr>
          </a:p>
        </p:txBody>
      </p:sp>
      <p:grpSp>
        <p:nvGrpSpPr>
          <p:cNvPr id="103433" name="Group 8"/>
          <p:cNvGrpSpPr>
            <a:grpSpLocks/>
          </p:cNvGrpSpPr>
          <p:nvPr/>
        </p:nvGrpSpPr>
        <p:grpSpPr bwMode="auto">
          <a:xfrm>
            <a:off x="604838" y="2600008"/>
            <a:ext cx="3625850" cy="1971675"/>
            <a:chOff x="346" y="1539"/>
            <a:chExt cx="2284" cy="1242"/>
          </a:xfrm>
        </p:grpSpPr>
        <p:grpSp>
          <p:nvGrpSpPr>
            <p:cNvPr id="103492" name="Group 9"/>
            <p:cNvGrpSpPr>
              <a:grpSpLocks/>
            </p:cNvGrpSpPr>
            <p:nvPr/>
          </p:nvGrpSpPr>
          <p:grpSpPr bwMode="auto">
            <a:xfrm>
              <a:off x="346" y="2156"/>
              <a:ext cx="1479" cy="625"/>
              <a:chOff x="346" y="2156"/>
              <a:chExt cx="1479" cy="625"/>
            </a:xfrm>
          </p:grpSpPr>
          <p:sp>
            <p:nvSpPr>
              <p:cNvPr id="103533" name="Line 10"/>
              <p:cNvSpPr>
                <a:spLocks noChangeShapeType="1"/>
              </p:cNvSpPr>
              <p:nvPr/>
            </p:nvSpPr>
            <p:spPr bwMode="auto">
              <a:xfrm>
                <a:off x="905" y="2517"/>
                <a:ext cx="0" cy="1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34" name="Line 11"/>
              <p:cNvSpPr>
                <a:spLocks noChangeShapeType="1"/>
              </p:cNvSpPr>
              <p:nvPr/>
            </p:nvSpPr>
            <p:spPr bwMode="auto">
              <a:xfrm>
                <a:off x="1193" y="2599"/>
                <a:ext cx="0" cy="1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35" name="Line 12"/>
              <p:cNvSpPr>
                <a:spLocks noChangeShapeType="1"/>
              </p:cNvSpPr>
              <p:nvPr/>
            </p:nvSpPr>
            <p:spPr bwMode="auto">
              <a:xfrm>
                <a:off x="1822" y="2475"/>
                <a:ext cx="0" cy="2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36" name="Line 13"/>
              <p:cNvSpPr>
                <a:spLocks noChangeShapeType="1"/>
              </p:cNvSpPr>
              <p:nvPr/>
            </p:nvSpPr>
            <p:spPr bwMode="auto">
              <a:xfrm>
                <a:off x="1750" y="2528"/>
                <a:ext cx="0" cy="18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37" name="Line 14"/>
              <p:cNvSpPr>
                <a:spLocks noChangeShapeType="1"/>
              </p:cNvSpPr>
              <p:nvPr/>
            </p:nvSpPr>
            <p:spPr bwMode="auto">
              <a:xfrm>
                <a:off x="1561" y="2229"/>
                <a:ext cx="0" cy="1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38" name="Freeform 15"/>
              <p:cNvSpPr>
                <a:spLocks/>
              </p:cNvSpPr>
              <p:nvPr/>
            </p:nvSpPr>
            <p:spPr bwMode="auto">
              <a:xfrm>
                <a:off x="359" y="2193"/>
                <a:ext cx="17" cy="225"/>
              </a:xfrm>
              <a:custGeom>
                <a:avLst/>
                <a:gdLst>
                  <a:gd name="T0" fmla="*/ 0 w 17"/>
                  <a:gd name="T1" fmla="*/ 0 h 225"/>
                  <a:gd name="T2" fmla="*/ 0 w 17"/>
                  <a:gd name="T3" fmla="*/ 220 h 225"/>
                  <a:gd name="T4" fmla="*/ 16 w 17"/>
                  <a:gd name="T5" fmla="*/ 224 h 225"/>
                  <a:gd name="T6" fmla="*/ 0 60000 65536"/>
                  <a:gd name="T7" fmla="*/ 0 60000 65536"/>
                  <a:gd name="T8" fmla="*/ 0 60000 65536"/>
                  <a:gd name="T9" fmla="*/ 0 w 17"/>
                  <a:gd name="T10" fmla="*/ 0 h 225"/>
                  <a:gd name="T11" fmla="*/ 17 w 17"/>
                  <a:gd name="T12" fmla="*/ 225 h 225"/>
                </a:gdLst>
                <a:ahLst/>
                <a:cxnLst>
                  <a:cxn ang="T6">
                    <a:pos x="T0" y="T1"/>
                  </a:cxn>
                  <a:cxn ang="T7">
                    <a:pos x="T2" y="T3"/>
                  </a:cxn>
                  <a:cxn ang="T8">
                    <a:pos x="T4" y="T5"/>
                  </a:cxn>
                </a:cxnLst>
                <a:rect l="T9" t="T10" r="T11" b="T12"/>
                <a:pathLst>
                  <a:path w="17" h="225">
                    <a:moveTo>
                      <a:pt x="0" y="0"/>
                    </a:moveTo>
                    <a:lnTo>
                      <a:pt x="0" y="220"/>
                    </a:lnTo>
                    <a:lnTo>
                      <a:pt x="16" y="224"/>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3539" name="Line 16"/>
              <p:cNvSpPr>
                <a:spLocks noChangeShapeType="1"/>
              </p:cNvSpPr>
              <p:nvPr/>
            </p:nvSpPr>
            <p:spPr bwMode="auto">
              <a:xfrm>
                <a:off x="346" y="2438"/>
                <a:ext cx="0" cy="2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40" name="Freeform 17"/>
              <p:cNvSpPr>
                <a:spLocks/>
              </p:cNvSpPr>
              <p:nvPr/>
            </p:nvSpPr>
            <p:spPr bwMode="auto">
              <a:xfrm>
                <a:off x="894" y="2513"/>
                <a:ext cx="724" cy="182"/>
              </a:xfrm>
              <a:custGeom>
                <a:avLst/>
                <a:gdLst>
                  <a:gd name="T0" fmla="*/ 0 w 724"/>
                  <a:gd name="T1" fmla="*/ 150 h 182"/>
                  <a:gd name="T2" fmla="*/ 284 w 724"/>
                  <a:gd name="T3" fmla="*/ 0 h 182"/>
                  <a:gd name="T4" fmla="*/ 723 w 724"/>
                  <a:gd name="T5" fmla="*/ 106 h 182"/>
                  <a:gd name="T6" fmla="*/ 627 w 724"/>
                  <a:gd name="T7" fmla="*/ 166 h 182"/>
                  <a:gd name="T8" fmla="*/ 297 w 724"/>
                  <a:gd name="T9" fmla="*/ 82 h 182"/>
                  <a:gd name="T10" fmla="*/ 128 w 724"/>
                  <a:gd name="T11" fmla="*/ 181 h 182"/>
                  <a:gd name="T12" fmla="*/ 0 w 724"/>
                  <a:gd name="T13" fmla="*/ 150 h 182"/>
                  <a:gd name="T14" fmla="*/ 0 60000 65536"/>
                  <a:gd name="T15" fmla="*/ 0 60000 65536"/>
                  <a:gd name="T16" fmla="*/ 0 60000 65536"/>
                  <a:gd name="T17" fmla="*/ 0 60000 65536"/>
                  <a:gd name="T18" fmla="*/ 0 60000 65536"/>
                  <a:gd name="T19" fmla="*/ 0 60000 65536"/>
                  <a:gd name="T20" fmla="*/ 0 60000 65536"/>
                  <a:gd name="T21" fmla="*/ 0 w 724"/>
                  <a:gd name="T22" fmla="*/ 0 h 182"/>
                  <a:gd name="T23" fmla="*/ 724 w 724"/>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4" h="182">
                    <a:moveTo>
                      <a:pt x="0" y="150"/>
                    </a:moveTo>
                    <a:lnTo>
                      <a:pt x="284" y="0"/>
                    </a:lnTo>
                    <a:lnTo>
                      <a:pt x="723" y="106"/>
                    </a:lnTo>
                    <a:lnTo>
                      <a:pt x="627" y="166"/>
                    </a:lnTo>
                    <a:lnTo>
                      <a:pt x="297" y="82"/>
                    </a:lnTo>
                    <a:lnTo>
                      <a:pt x="128" y="181"/>
                    </a:lnTo>
                    <a:lnTo>
                      <a:pt x="0" y="150"/>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sp>
            <p:nvSpPr>
              <p:cNvPr id="103541" name="Freeform 18"/>
              <p:cNvSpPr>
                <a:spLocks/>
              </p:cNvSpPr>
              <p:nvPr/>
            </p:nvSpPr>
            <p:spPr bwMode="auto">
              <a:xfrm>
                <a:off x="355" y="2156"/>
                <a:ext cx="1470" cy="373"/>
              </a:xfrm>
              <a:custGeom>
                <a:avLst/>
                <a:gdLst>
                  <a:gd name="T0" fmla="*/ 1389 w 1470"/>
                  <a:gd name="T1" fmla="*/ 372 h 373"/>
                  <a:gd name="T2" fmla="*/ 1469 w 1470"/>
                  <a:gd name="T3" fmla="*/ 316 h 373"/>
                  <a:gd name="T4" fmla="*/ 944 w 1470"/>
                  <a:gd name="T5" fmla="*/ 198 h 373"/>
                  <a:gd name="T6" fmla="*/ 1206 w 1470"/>
                  <a:gd name="T7" fmla="*/ 71 h 373"/>
                  <a:gd name="T8" fmla="*/ 1114 w 1470"/>
                  <a:gd name="T9" fmla="*/ 54 h 373"/>
                  <a:gd name="T10" fmla="*/ 847 w 1470"/>
                  <a:gd name="T11" fmla="*/ 177 h 373"/>
                  <a:gd name="T12" fmla="*/ 97 w 1470"/>
                  <a:gd name="T13" fmla="*/ 0 h 373"/>
                  <a:gd name="T14" fmla="*/ 0 w 1470"/>
                  <a:gd name="T15" fmla="*/ 37 h 373"/>
                  <a:gd name="T16" fmla="*/ 1389 w 1470"/>
                  <a:gd name="T17" fmla="*/ 372 h 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0"/>
                  <a:gd name="T28" fmla="*/ 0 h 373"/>
                  <a:gd name="T29" fmla="*/ 1470 w 1470"/>
                  <a:gd name="T30" fmla="*/ 373 h 3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0" h="373">
                    <a:moveTo>
                      <a:pt x="1389" y="372"/>
                    </a:moveTo>
                    <a:lnTo>
                      <a:pt x="1469" y="316"/>
                    </a:lnTo>
                    <a:lnTo>
                      <a:pt x="944" y="198"/>
                    </a:lnTo>
                    <a:lnTo>
                      <a:pt x="1206" y="71"/>
                    </a:lnTo>
                    <a:lnTo>
                      <a:pt x="1114" y="54"/>
                    </a:lnTo>
                    <a:lnTo>
                      <a:pt x="847" y="177"/>
                    </a:lnTo>
                    <a:lnTo>
                      <a:pt x="97" y="0"/>
                    </a:lnTo>
                    <a:lnTo>
                      <a:pt x="0" y="37"/>
                    </a:lnTo>
                    <a:lnTo>
                      <a:pt x="1389" y="372"/>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sp>
            <p:nvSpPr>
              <p:cNvPr id="103542" name="Freeform 19"/>
              <p:cNvSpPr>
                <a:spLocks/>
              </p:cNvSpPr>
              <p:nvPr/>
            </p:nvSpPr>
            <p:spPr bwMode="auto">
              <a:xfrm>
                <a:off x="346" y="2401"/>
                <a:ext cx="560" cy="317"/>
              </a:xfrm>
              <a:custGeom>
                <a:avLst/>
                <a:gdLst>
                  <a:gd name="T0" fmla="*/ 89 w 560"/>
                  <a:gd name="T1" fmla="*/ 0 h 317"/>
                  <a:gd name="T2" fmla="*/ 559 w 560"/>
                  <a:gd name="T3" fmla="*/ 114 h 317"/>
                  <a:gd name="T4" fmla="*/ 199 w 560"/>
                  <a:gd name="T5" fmla="*/ 316 h 317"/>
                  <a:gd name="T6" fmla="*/ 93 w 560"/>
                  <a:gd name="T7" fmla="*/ 291 h 317"/>
                  <a:gd name="T8" fmla="*/ 381 w 560"/>
                  <a:gd name="T9" fmla="*/ 131 h 317"/>
                  <a:gd name="T10" fmla="*/ 0 w 560"/>
                  <a:gd name="T11" fmla="*/ 37 h 317"/>
                  <a:gd name="T12" fmla="*/ 89 w 560"/>
                  <a:gd name="T13" fmla="*/ 0 h 317"/>
                  <a:gd name="T14" fmla="*/ 0 60000 65536"/>
                  <a:gd name="T15" fmla="*/ 0 60000 65536"/>
                  <a:gd name="T16" fmla="*/ 0 60000 65536"/>
                  <a:gd name="T17" fmla="*/ 0 60000 65536"/>
                  <a:gd name="T18" fmla="*/ 0 60000 65536"/>
                  <a:gd name="T19" fmla="*/ 0 60000 65536"/>
                  <a:gd name="T20" fmla="*/ 0 60000 65536"/>
                  <a:gd name="T21" fmla="*/ 0 w 560"/>
                  <a:gd name="T22" fmla="*/ 0 h 317"/>
                  <a:gd name="T23" fmla="*/ 560 w 560"/>
                  <a:gd name="T24" fmla="*/ 317 h 3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 h="317">
                    <a:moveTo>
                      <a:pt x="89" y="0"/>
                    </a:moveTo>
                    <a:lnTo>
                      <a:pt x="559" y="114"/>
                    </a:lnTo>
                    <a:lnTo>
                      <a:pt x="199" y="316"/>
                    </a:lnTo>
                    <a:lnTo>
                      <a:pt x="93" y="291"/>
                    </a:lnTo>
                    <a:lnTo>
                      <a:pt x="381" y="131"/>
                    </a:lnTo>
                    <a:lnTo>
                      <a:pt x="0" y="37"/>
                    </a:lnTo>
                    <a:lnTo>
                      <a:pt x="89" y="0"/>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grpSp>
          <p:nvGrpSpPr>
            <p:cNvPr id="103493" name="Group 20"/>
            <p:cNvGrpSpPr>
              <a:grpSpLocks/>
            </p:cNvGrpSpPr>
            <p:nvPr/>
          </p:nvGrpSpPr>
          <p:grpSpPr bwMode="auto">
            <a:xfrm>
              <a:off x="1884" y="1830"/>
              <a:ext cx="746" cy="837"/>
              <a:chOff x="1884" y="1830"/>
              <a:chExt cx="746" cy="837"/>
            </a:xfrm>
          </p:grpSpPr>
          <p:sp>
            <p:nvSpPr>
              <p:cNvPr id="103527" name="Freeform 21"/>
              <p:cNvSpPr>
                <a:spLocks/>
              </p:cNvSpPr>
              <p:nvPr/>
            </p:nvSpPr>
            <p:spPr bwMode="auto">
              <a:xfrm>
                <a:off x="2006" y="1865"/>
                <a:ext cx="119" cy="235"/>
              </a:xfrm>
              <a:custGeom>
                <a:avLst/>
                <a:gdLst>
                  <a:gd name="T0" fmla="*/ 0 w 119"/>
                  <a:gd name="T1" fmla="*/ 0 h 235"/>
                  <a:gd name="T2" fmla="*/ 0 w 119"/>
                  <a:gd name="T3" fmla="*/ 215 h 235"/>
                  <a:gd name="T4" fmla="*/ 118 w 119"/>
                  <a:gd name="T5" fmla="*/ 234 h 235"/>
                  <a:gd name="T6" fmla="*/ 0 60000 65536"/>
                  <a:gd name="T7" fmla="*/ 0 60000 65536"/>
                  <a:gd name="T8" fmla="*/ 0 60000 65536"/>
                  <a:gd name="T9" fmla="*/ 0 w 119"/>
                  <a:gd name="T10" fmla="*/ 0 h 235"/>
                  <a:gd name="T11" fmla="*/ 119 w 119"/>
                  <a:gd name="T12" fmla="*/ 235 h 235"/>
                </a:gdLst>
                <a:ahLst/>
                <a:cxnLst>
                  <a:cxn ang="T6">
                    <a:pos x="T0" y="T1"/>
                  </a:cxn>
                  <a:cxn ang="T7">
                    <a:pos x="T2" y="T3"/>
                  </a:cxn>
                  <a:cxn ang="T8">
                    <a:pos x="T4" y="T5"/>
                  </a:cxn>
                </a:cxnLst>
                <a:rect l="T9" t="T10" r="T11" b="T12"/>
                <a:pathLst>
                  <a:path w="119" h="235">
                    <a:moveTo>
                      <a:pt x="0" y="0"/>
                    </a:moveTo>
                    <a:lnTo>
                      <a:pt x="0" y="215"/>
                    </a:lnTo>
                    <a:lnTo>
                      <a:pt x="118" y="234"/>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3528" name="Line 22"/>
              <p:cNvSpPr>
                <a:spLocks noChangeShapeType="1"/>
              </p:cNvSpPr>
              <p:nvPr/>
            </p:nvSpPr>
            <p:spPr bwMode="auto">
              <a:xfrm>
                <a:off x="2123" y="2085"/>
                <a:ext cx="0" cy="1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29" name="Line 23"/>
              <p:cNvSpPr>
                <a:spLocks noChangeShapeType="1"/>
              </p:cNvSpPr>
              <p:nvPr/>
            </p:nvSpPr>
            <p:spPr bwMode="auto">
              <a:xfrm>
                <a:off x="1884" y="2286"/>
                <a:ext cx="0" cy="19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30" name="Line 24"/>
              <p:cNvSpPr>
                <a:spLocks noChangeShapeType="1"/>
              </p:cNvSpPr>
              <p:nvPr/>
            </p:nvSpPr>
            <p:spPr bwMode="auto">
              <a:xfrm>
                <a:off x="2470" y="1930"/>
                <a:ext cx="0" cy="1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31" name="Line 25"/>
              <p:cNvSpPr>
                <a:spLocks noChangeShapeType="1"/>
              </p:cNvSpPr>
              <p:nvPr/>
            </p:nvSpPr>
            <p:spPr bwMode="auto">
              <a:xfrm>
                <a:off x="2553" y="2099"/>
                <a:ext cx="0" cy="19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32" name="Freeform 26"/>
              <p:cNvSpPr>
                <a:spLocks/>
              </p:cNvSpPr>
              <p:nvPr/>
            </p:nvSpPr>
            <p:spPr bwMode="auto">
              <a:xfrm>
                <a:off x="1884" y="1830"/>
                <a:ext cx="746" cy="837"/>
              </a:xfrm>
              <a:custGeom>
                <a:avLst/>
                <a:gdLst>
                  <a:gd name="T0" fmla="*/ 745 w 746"/>
                  <a:gd name="T1" fmla="*/ 80 h 837"/>
                  <a:gd name="T2" fmla="*/ 182 w 746"/>
                  <a:gd name="T3" fmla="*/ 0 h 837"/>
                  <a:gd name="T4" fmla="*/ 118 w 746"/>
                  <a:gd name="T5" fmla="*/ 30 h 837"/>
                  <a:gd name="T6" fmla="*/ 509 w 746"/>
                  <a:gd name="T7" fmla="*/ 85 h 837"/>
                  <a:gd name="T8" fmla="*/ 237 w 746"/>
                  <a:gd name="T9" fmla="*/ 254 h 837"/>
                  <a:gd name="T10" fmla="*/ 525 w 746"/>
                  <a:gd name="T11" fmla="*/ 300 h 837"/>
                  <a:gd name="T12" fmla="*/ 326 w 746"/>
                  <a:gd name="T13" fmla="*/ 461 h 837"/>
                  <a:gd name="T14" fmla="*/ 67 w 746"/>
                  <a:gd name="T15" fmla="*/ 406 h 837"/>
                  <a:gd name="T16" fmla="*/ 0 w 746"/>
                  <a:gd name="T17" fmla="*/ 452 h 837"/>
                  <a:gd name="T18" fmla="*/ 571 w 746"/>
                  <a:gd name="T19" fmla="*/ 579 h 837"/>
                  <a:gd name="T20" fmla="*/ 364 w 746"/>
                  <a:gd name="T21" fmla="*/ 812 h 837"/>
                  <a:gd name="T22" fmla="*/ 462 w 746"/>
                  <a:gd name="T23" fmla="*/ 836 h 837"/>
                  <a:gd name="T24" fmla="*/ 699 w 746"/>
                  <a:gd name="T25" fmla="*/ 545 h 837"/>
                  <a:gd name="T26" fmla="*/ 419 w 746"/>
                  <a:gd name="T27" fmla="*/ 486 h 837"/>
                  <a:gd name="T28" fmla="*/ 669 w 746"/>
                  <a:gd name="T29" fmla="*/ 267 h 837"/>
                  <a:gd name="T30" fmla="*/ 398 w 746"/>
                  <a:gd name="T31" fmla="*/ 220 h 837"/>
                  <a:gd name="T32" fmla="*/ 584 w 746"/>
                  <a:gd name="T33" fmla="*/ 97 h 837"/>
                  <a:gd name="T34" fmla="*/ 686 w 746"/>
                  <a:gd name="T35" fmla="*/ 114 h 837"/>
                  <a:gd name="T36" fmla="*/ 745 w 746"/>
                  <a:gd name="T37" fmla="*/ 80 h 8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6"/>
                  <a:gd name="T58" fmla="*/ 0 h 837"/>
                  <a:gd name="T59" fmla="*/ 746 w 746"/>
                  <a:gd name="T60" fmla="*/ 837 h 8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6" h="837">
                    <a:moveTo>
                      <a:pt x="745" y="80"/>
                    </a:moveTo>
                    <a:lnTo>
                      <a:pt x="182" y="0"/>
                    </a:lnTo>
                    <a:lnTo>
                      <a:pt x="118" y="30"/>
                    </a:lnTo>
                    <a:lnTo>
                      <a:pt x="509" y="85"/>
                    </a:lnTo>
                    <a:lnTo>
                      <a:pt x="237" y="254"/>
                    </a:lnTo>
                    <a:lnTo>
                      <a:pt x="525" y="300"/>
                    </a:lnTo>
                    <a:lnTo>
                      <a:pt x="326" y="461"/>
                    </a:lnTo>
                    <a:lnTo>
                      <a:pt x="67" y="406"/>
                    </a:lnTo>
                    <a:lnTo>
                      <a:pt x="0" y="452"/>
                    </a:lnTo>
                    <a:lnTo>
                      <a:pt x="571" y="579"/>
                    </a:lnTo>
                    <a:lnTo>
                      <a:pt x="364" y="812"/>
                    </a:lnTo>
                    <a:lnTo>
                      <a:pt x="462" y="836"/>
                    </a:lnTo>
                    <a:lnTo>
                      <a:pt x="699" y="545"/>
                    </a:lnTo>
                    <a:lnTo>
                      <a:pt x="419" y="486"/>
                    </a:lnTo>
                    <a:lnTo>
                      <a:pt x="669" y="267"/>
                    </a:lnTo>
                    <a:lnTo>
                      <a:pt x="398" y="220"/>
                    </a:lnTo>
                    <a:lnTo>
                      <a:pt x="584" y="97"/>
                    </a:lnTo>
                    <a:lnTo>
                      <a:pt x="686" y="114"/>
                    </a:lnTo>
                    <a:lnTo>
                      <a:pt x="745" y="80"/>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grpSp>
          <p:nvGrpSpPr>
            <p:cNvPr id="103494" name="Group 27"/>
            <p:cNvGrpSpPr>
              <a:grpSpLocks/>
            </p:cNvGrpSpPr>
            <p:nvPr/>
          </p:nvGrpSpPr>
          <p:grpSpPr bwMode="auto">
            <a:xfrm>
              <a:off x="1811" y="1556"/>
              <a:ext cx="802" cy="304"/>
              <a:chOff x="1811" y="1556"/>
              <a:chExt cx="802" cy="304"/>
            </a:xfrm>
          </p:grpSpPr>
          <p:sp>
            <p:nvSpPr>
              <p:cNvPr id="103524" name="Line 28"/>
              <p:cNvSpPr>
                <a:spLocks noChangeShapeType="1"/>
              </p:cNvSpPr>
              <p:nvPr/>
            </p:nvSpPr>
            <p:spPr bwMode="auto">
              <a:xfrm>
                <a:off x="2240" y="1592"/>
                <a:ext cx="0" cy="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25" name="Line 29"/>
              <p:cNvSpPr>
                <a:spLocks noChangeShapeType="1"/>
              </p:cNvSpPr>
              <p:nvPr/>
            </p:nvSpPr>
            <p:spPr bwMode="auto">
              <a:xfrm>
                <a:off x="1985" y="1657"/>
                <a:ext cx="0" cy="2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26" name="Freeform 30"/>
              <p:cNvSpPr>
                <a:spLocks/>
              </p:cNvSpPr>
              <p:nvPr/>
            </p:nvSpPr>
            <p:spPr bwMode="auto">
              <a:xfrm>
                <a:off x="1811" y="1556"/>
                <a:ext cx="802" cy="169"/>
              </a:xfrm>
              <a:custGeom>
                <a:avLst/>
                <a:gdLst>
                  <a:gd name="T0" fmla="*/ 0 w 802"/>
                  <a:gd name="T1" fmla="*/ 10 h 169"/>
                  <a:gd name="T2" fmla="*/ 321 w 802"/>
                  <a:gd name="T3" fmla="*/ 47 h 169"/>
                  <a:gd name="T4" fmla="*/ 177 w 802"/>
                  <a:gd name="T5" fmla="*/ 101 h 169"/>
                  <a:gd name="T6" fmla="*/ 746 w 802"/>
                  <a:gd name="T7" fmla="*/ 168 h 169"/>
                  <a:gd name="T8" fmla="*/ 801 w 802"/>
                  <a:gd name="T9" fmla="*/ 139 h 169"/>
                  <a:gd name="T10" fmla="*/ 301 w 802"/>
                  <a:gd name="T11" fmla="*/ 84 h 169"/>
                  <a:gd name="T12" fmla="*/ 429 w 802"/>
                  <a:gd name="T13" fmla="*/ 34 h 169"/>
                  <a:gd name="T14" fmla="*/ 90 w 802"/>
                  <a:gd name="T15" fmla="*/ 0 h 169"/>
                  <a:gd name="T16" fmla="*/ 0 w 802"/>
                  <a:gd name="T17" fmla="*/ 10 h 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2"/>
                  <a:gd name="T28" fmla="*/ 0 h 169"/>
                  <a:gd name="T29" fmla="*/ 802 w 802"/>
                  <a:gd name="T30" fmla="*/ 169 h 1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2" h="169">
                    <a:moveTo>
                      <a:pt x="0" y="10"/>
                    </a:moveTo>
                    <a:lnTo>
                      <a:pt x="321" y="47"/>
                    </a:lnTo>
                    <a:lnTo>
                      <a:pt x="177" y="101"/>
                    </a:lnTo>
                    <a:lnTo>
                      <a:pt x="746" y="168"/>
                    </a:lnTo>
                    <a:lnTo>
                      <a:pt x="801" y="139"/>
                    </a:lnTo>
                    <a:lnTo>
                      <a:pt x="301" y="84"/>
                    </a:lnTo>
                    <a:lnTo>
                      <a:pt x="429" y="34"/>
                    </a:lnTo>
                    <a:lnTo>
                      <a:pt x="90" y="0"/>
                    </a:lnTo>
                    <a:lnTo>
                      <a:pt x="0" y="10"/>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grpSp>
          <p:nvGrpSpPr>
            <p:cNvPr id="103495" name="Group 31"/>
            <p:cNvGrpSpPr>
              <a:grpSpLocks/>
            </p:cNvGrpSpPr>
            <p:nvPr/>
          </p:nvGrpSpPr>
          <p:grpSpPr bwMode="auto">
            <a:xfrm>
              <a:off x="439" y="1539"/>
              <a:ext cx="1446" cy="687"/>
              <a:chOff x="439" y="1539"/>
              <a:chExt cx="1446" cy="687"/>
            </a:xfrm>
          </p:grpSpPr>
          <p:grpSp>
            <p:nvGrpSpPr>
              <p:cNvPr id="103496" name="Group 32"/>
              <p:cNvGrpSpPr>
                <a:grpSpLocks/>
              </p:cNvGrpSpPr>
              <p:nvPr/>
            </p:nvGrpSpPr>
            <p:grpSpPr bwMode="auto">
              <a:xfrm>
                <a:off x="439" y="1539"/>
                <a:ext cx="1446" cy="687"/>
                <a:chOff x="439" y="1539"/>
                <a:chExt cx="1446" cy="687"/>
              </a:xfrm>
            </p:grpSpPr>
            <p:sp>
              <p:nvSpPr>
                <p:cNvPr id="103498" name="Line 33"/>
                <p:cNvSpPr>
                  <a:spLocks noChangeShapeType="1"/>
                </p:cNvSpPr>
                <p:nvPr/>
              </p:nvSpPr>
              <p:spPr bwMode="auto">
                <a:xfrm>
                  <a:off x="708" y="1937"/>
                  <a:ext cx="0"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499" name="Line 34"/>
                <p:cNvSpPr>
                  <a:spLocks noChangeShapeType="1"/>
                </p:cNvSpPr>
                <p:nvPr/>
              </p:nvSpPr>
              <p:spPr bwMode="auto">
                <a:xfrm>
                  <a:off x="784" y="1912"/>
                  <a:ext cx="0"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00" name="Line 35"/>
                <p:cNvSpPr>
                  <a:spLocks noChangeShapeType="1"/>
                </p:cNvSpPr>
                <p:nvPr/>
              </p:nvSpPr>
              <p:spPr bwMode="auto">
                <a:xfrm>
                  <a:off x="1028" y="1831"/>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103501" name="Group 36"/>
                <p:cNvGrpSpPr>
                  <a:grpSpLocks/>
                </p:cNvGrpSpPr>
                <p:nvPr/>
              </p:nvGrpSpPr>
              <p:grpSpPr bwMode="auto">
                <a:xfrm>
                  <a:off x="439" y="1539"/>
                  <a:ext cx="1446" cy="687"/>
                  <a:chOff x="439" y="1539"/>
                  <a:chExt cx="1446" cy="687"/>
                </a:xfrm>
              </p:grpSpPr>
              <p:grpSp>
                <p:nvGrpSpPr>
                  <p:cNvPr id="103502" name="Group 37"/>
                  <p:cNvGrpSpPr>
                    <a:grpSpLocks/>
                  </p:cNvGrpSpPr>
                  <p:nvPr/>
                </p:nvGrpSpPr>
                <p:grpSpPr bwMode="auto">
                  <a:xfrm>
                    <a:off x="439" y="1539"/>
                    <a:ext cx="1446" cy="687"/>
                    <a:chOff x="439" y="1539"/>
                    <a:chExt cx="1446" cy="687"/>
                  </a:xfrm>
                </p:grpSpPr>
                <p:grpSp>
                  <p:nvGrpSpPr>
                    <p:cNvPr id="103504" name="Group 38"/>
                    <p:cNvGrpSpPr>
                      <a:grpSpLocks/>
                    </p:cNvGrpSpPr>
                    <p:nvPr/>
                  </p:nvGrpSpPr>
                  <p:grpSpPr bwMode="auto">
                    <a:xfrm>
                      <a:off x="448" y="1557"/>
                      <a:ext cx="1437" cy="669"/>
                      <a:chOff x="448" y="1557"/>
                      <a:chExt cx="1437" cy="669"/>
                    </a:xfrm>
                  </p:grpSpPr>
                  <p:sp>
                    <p:nvSpPr>
                      <p:cNvPr id="103506" name="Freeform 39"/>
                      <p:cNvSpPr>
                        <a:spLocks/>
                      </p:cNvSpPr>
                      <p:nvPr/>
                    </p:nvSpPr>
                    <p:spPr bwMode="auto">
                      <a:xfrm>
                        <a:off x="1075" y="1744"/>
                        <a:ext cx="810" cy="429"/>
                      </a:xfrm>
                      <a:custGeom>
                        <a:avLst/>
                        <a:gdLst>
                          <a:gd name="T0" fmla="*/ 0 w 810"/>
                          <a:gd name="T1" fmla="*/ 418 h 429"/>
                          <a:gd name="T2" fmla="*/ 133 w 810"/>
                          <a:gd name="T3" fmla="*/ 361 h 429"/>
                          <a:gd name="T4" fmla="*/ 392 w 810"/>
                          <a:gd name="T5" fmla="*/ 428 h 429"/>
                          <a:gd name="T6" fmla="*/ 809 w 810"/>
                          <a:gd name="T7" fmla="*/ 214 h 429"/>
                          <a:gd name="T8" fmla="*/ 809 w 810"/>
                          <a:gd name="T9" fmla="*/ 0 h 429"/>
                          <a:gd name="T10" fmla="*/ 0 60000 65536"/>
                          <a:gd name="T11" fmla="*/ 0 60000 65536"/>
                          <a:gd name="T12" fmla="*/ 0 60000 65536"/>
                          <a:gd name="T13" fmla="*/ 0 60000 65536"/>
                          <a:gd name="T14" fmla="*/ 0 60000 65536"/>
                          <a:gd name="T15" fmla="*/ 0 w 810"/>
                          <a:gd name="T16" fmla="*/ 0 h 429"/>
                          <a:gd name="T17" fmla="*/ 810 w 810"/>
                          <a:gd name="T18" fmla="*/ 429 h 429"/>
                        </a:gdLst>
                        <a:ahLst/>
                        <a:cxnLst>
                          <a:cxn ang="T10">
                            <a:pos x="T0" y="T1"/>
                          </a:cxn>
                          <a:cxn ang="T11">
                            <a:pos x="T2" y="T3"/>
                          </a:cxn>
                          <a:cxn ang="T12">
                            <a:pos x="T4" y="T5"/>
                          </a:cxn>
                          <a:cxn ang="T13">
                            <a:pos x="T6" y="T7"/>
                          </a:cxn>
                          <a:cxn ang="T14">
                            <a:pos x="T8" y="T9"/>
                          </a:cxn>
                        </a:cxnLst>
                        <a:rect l="T15" t="T16" r="T17" b="T18"/>
                        <a:pathLst>
                          <a:path w="810" h="429">
                            <a:moveTo>
                              <a:pt x="0" y="418"/>
                            </a:moveTo>
                            <a:lnTo>
                              <a:pt x="133" y="361"/>
                            </a:lnTo>
                            <a:lnTo>
                              <a:pt x="392" y="428"/>
                            </a:lnTo>
                            <a:lnTo>
                              <a:pt x="809" y="214"/>
                            </a:lnTo>
                            <a:lnTo>
                              <a:pt x="809"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3507" name="Line 40"/>
                      <p:cNvSpPr>
                        <a:spLocks noChangeShapeType="1"/>
                      </p:cNvSpPr>
                      <p:nvPr/>
                    </p:nvSpPr>
                    <p:spPr bwMode="auto">
                      <a:xfrm>
                        <a:off x="1205" y="1869"/>
                        <a:ext cx="0" cy="2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08" name="Line 41"/>
                      <p:cNvSpPr>
                        <a:spLocks noChangeShapeType="1"/>
                      </p:cNvSpPr>
                      <p:nvPr/>
                    </p:nvSpPr>
                    <p:spPr bwMode="auto">
                      <a:xfrm>
                        <a:off x="1459" y="1922"/>
                        <a:ext cx="0" cy="2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09" name="Line 42"/>
                      <p:cNvSpPr>
                        <a:spLocks noChangeShapeType="1"/>
                      </p:cNvSpPr>
                      <p:nvPr/>
                    </p:nvSpPr>
                    <p:spPr bwMode="auto">
                      <a:xfrm>
                        <a:off x="974" y="1665"/>
                        <a:ext cx="0" cy="2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0" name="Line 43"/>
                      <p:cNvSpPr>
                        <a:spLocks noChangeShapeType="1"/>
                      </p:cNvSpPr>
                      <p:nvPr/>
                    </p:nvSpPr>
                    <p:spPr bwMode="auto">
                      <a:xfrm>
                        <a:off x="888" y="1981"/>
                        <a:ext cx="0" cy="24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1" name="Line 44"/>
                      <p:cNvSpPr>
                        <a:spLocks noChangeShapeType="1"/>
                      </p:cNvSpPr>
                      <p:nvPr/>
                    </p:nvSpPr>
                    <p:spPr bwMode="auto">
                      <a:xfrm>
                        <a:off x="1072" y="1976"/>
                        <a:ext cx="0" cy="2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2" name="Line 45"/>
                      <p:cNvSpPr>
                        <a:spLocks noChangeShapeType="1"/>
                      </p:cNvSpPr>
                      <p:nvPr/>
                    </p:nvSpPr>
                    <p:spPr bwMode="auto">
                      <a:xfrm>
                        <a:off x="672" y="2006"/>
                        <a:ext cx="1" cy="1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3" name="Line 46"/>
                      <p:cNvSpPr>
                        <a:spLocks noChangeShapeType="1"/>
                      </p:cNvSpPr>
                      <p:nvPr/>
                    </p:nvSpPr>
                    <p:spPr bwMode="auto">
                      <a:xfrm>
                        <a:off x="448" y="1882"/>
                        <a:ext cx="0" cy="1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4" name="Line 47"/>
                      <p:cNvSpPr>
                        <a:spLocks noChangeShapeType="1"/>
                      </p:cNvSpPr>
                      <p:nvPr/>
                    </p:nvSpPr>
                    <p:spPr bwMode="auto">
                      <a:xfrm>
                        <a:off x="1849" y="1647"/>
                        <a:ext cx="0" cy="8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5" name="Line 48"/>
                      <p:cNvSpPr>
                        <a:spLocks noChangeShapeType="1"/>
                      </p:cNvSpPr>
                      <p:nvPr/>
                    </p:nvSpPr>
                    <p:spPr bwMode="auto">
                      <a:xfrm>
                        <a:off x="909" y="1762"/>
                        <a:ext cx="0" cy="1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6" name="Line 49"/>
                      <p:cNvSpPr>
                        <a:spLocks noChangeShapeType="1"/>
                      </p:cNvSpPr>
                      <p:nvPr/>
                    </p:nvSpPr>
                    <p:spPr bwMode="auto">
                      <a:xfrm>
                        <a:off x="600" y="1612"/>
                        <a:ext cx="0" cy="1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7" name="Line 50"/>
                      <p:cNvSpPr>
                        <a:spLocks noChangeShapeType="1"/>
                      </p:cNvSpPr>
                      <p:nvPr/>
                    </p:nvSpPr>
                    <p:spPr bwMode="auto">
                      <a:xfrm>
                        <a:off x="543" y="1728"/>
                        <a:ext cx="0" cy="1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8" name="Line 51"/>
                      <p:cNvSpPr>
                        <a:spLocks noChangeShapeType="1"/>
                      </p:cNvSpPr>
                      <p:nvPr/>
                    </p:nvSpPr>
                    <p:spPr bwMode="auto">
                      <a:xfrm>
                        <a:off x="1321" y="1764"/>
                        <a:ext cx="0"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19" name="Line 52"/>
                      <p:cNvSpPr>
                        <a:spLocks noChangeShapeType="1"/>
                      </p:cNvSpPr>
                      <p:nvPr/>
                    </p:nvSpPr>
                    <p:spPr bwMode="auto">
                      <a:xfrm>
                        <a:off x="1448" y="1715"/>
                        <a:ext cx="0" cy="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20" name="Line 53"/>
                      <p:cNvSpPr>
                        <a:spLocks noChangeShapeType="1"/>
                      </p:cNvSpPr>
                      <p:nvPr/>
                    </p:nvSpPr>
                    <p:spPr bwMode="auto">
                      <a:xfrm>
                        <a:off x="1515" y="1692"/>
                        <a:ext cx="0" cy="1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21" name="Line 54"/>
                      <p:cNvSpPr>
                        <a:spLocks noChangeShapeType="1"/>
                      </p:cNvSpPr>
                      <p:nvPr/>
                    </p:nvSpPr>
                    <p:spPr bwMode="auto">
                      <a:xfrm>
                        <a:off x="1612" y="1627"/>
                        <a:ext cx="0" cy="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22" name="Line 55"/>
                      <p:cNvSpPr>
                        <a:spLocks noChangeShapeType="1"/>
                      </p:cNvSpPr>
                      <p:nvPr/>
                    </p:nvSpPr>
                    <p:spPr bwMode="auto">
                      <a:xfrm>
                        <a:off x="1771" y="1580"/>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523" name="Line 56"/>
                      <p:cNvSpPr>
                        <a:spLocks noChangeShapeType="1"/>
                      </p:cNvSpPr>
                      <p:nvPr/>
                    </p:nvSpPr>
                    <p:spPr bwMode="auto">
                      <a:xfrm>
                        <a:off x="942" y="1557"/>
                        <a:ext cx="0" cy="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sp>
                  <p:nvSpPr>
                    <p:cNvPr id="103505" name="Freeform 57"/>
                    <p:cNvSpPr>
                      <a:spLocks/>
                    </p:cNvSpPr>
                    <p:nvPr/>
                  </p:nvSpPr>
                  <p:spPr bwMode="auto">
                    <a:xfrm>
                      <a:off x="439" y="1539"/>
                      <a:ext cx="1331" cy="398"/>
                    </a:xfrm>
                    <a:custGeom>
                      <a:avLst/>
                      <a:gdLst>
                        <a:gd name="T0" fmla="*/ 347 w 1331"/>
                        <a:gd name="T1" fmla="*/ 371 h 398"/>
                        <a:gd name="T2" fmla="*/ 267 w 1331"/>
                        <a:gd name="T3" fmla="*/ 397 h 398"/>
                        <a:gd name="T4" fmla="*/ 0 w 1331"/>
                        <a:gd name="T5" fmla="*/ 338 h 398"/>
                        <a:gd name="T6" fmla="*/ 347 w 1331"/>
                        <a:gd name="T7" fmla="*/ 236 h 398"/>
                        <a:gd name="T8" fmla="*/ 105 w 1331"/>
                        <a:gd name="T9" fmla="*/ 187 h 398"/>
                        <a:gd name="T10" fmla="*/ 473 w 1331"/>
                        <a:gd name="T11" fmla="*/ 106 h 398"/>
                        <a:gd name="T12" fmla="*/ 162 w 1331"/>
                        <a:gd name="T13" fmla="*/ 70 h 398"/>
                        <a:gd name="T14" fmla="*/ 501 w 1331"/>
                        <a:gd name="T15" fmla="*/ 0 h 398"/>
                        <a:gd name="T16" fmla="*/ 1161 w 1331"/>
                        <a:gd name="T17" fmla="*/ 61 h 398"/>
                        <a:gd name="T18" fmla="*/ 1248 w 1331"/>
                        <a:gd name="T19" fmla="*/ 38 h 398"/>
                        <a:gd name="T20" fmla="*/ 1330 w 1331"/>
                        <a:gd name="T21" fmla="*/ 42 h 398"/>
                        <a:gd name="T22" fmla="*/ 1171 w 1331"/>
                        <a:gd name="T23" fmla="*/ 89 h 398"/>
                        <a:gd name="T24" fmla="*/ 499 w 1331"/>
                        <a:gd name="T25" fmla="*/ 19 h 398"/>
                        <a:gd name="T26" fmla="*/ 284 w 1331"/>
                        <a:gd name="T27" fmla="*/ 63 h 398"/>
                        <a:gd name="T28" fmla="*/ 1072 w 1331"/>
                        <a:gd name="T29" fmla="*/ 151 h 398"/>
                        <a:gd name="T30" fmla="*/ 1009 w 1331"/>
                        <a:gd name="T31" fmla="*/ 177 h 398"/>
                        <a:gd name="T32" fmla="*/ 539 w 1331"/>
                        <a:gd name="T33" fmla="*/ 118 h 398"/>
                        <a:gd name="T34" fmla="*/ 261 w 1331"/>
                        <a:gd name="T35" fmla="*/ 182 h 398"/>
                        <a:gd name="T36" fmla="*/ 471 w 1331"/>
                        <a:gd name="T37" fmla="*/ 223 h 398"/>
                        <a:gd name="T38" fmla="*/ 115 w 1331"/>
                        <a:gd name="T39" fmla="*/ 330 h 398"/>
                        <a:gd name="T40" fmla="*/ 347 w 1331"/>
                        <a:gd name="T41" fmla="*/ 371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31"/>
                        <a:gd name="T64" fmla="*/ 0 h 398"/>
                        <a:gd name="T65" fmla="*/ 1331 w 1331"/>
                        <a:gd name="T66" fmla="*/ 398 h 3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31" h="398">
                          <a:moveTo>
                            <a:pt x="347" y="371"/>
                          </a:moveTo>
                          <a:lnTo>
                            <a:pt x="267" y="397"/>
                          </a:lnTo>
                          <a:lnTo>
                            <a:pt x="0" y="338"/>
                          </a:lnTo>
                          <a:lnTo>
                            <a:pt x="347" y="236"/>
                          </a:lnTo>
                          <a:lnTo>
                            <a:pt x="105" y="187"/>
                          </a:lnTo>
                          <a:lnTo>
                            <a:pt x="473" y="106"/>
                          </a:lnTo>
                          <a:lnTo>
                            <a:pt x="162" y="70"/>
                          </a:lnTo>
                          <a:lnTo>
                            <a:pt x="501" y="0"/>
                          </a:lnTo>
                          <a:lnTo>
                            <a:pt x="1161" y="61"/>
                          </a:lnTo>
                          <a:lnTo>
                            <a:pt x="1248" y="38"/>
                          </a:lnTo>
                          <a:lnTo>
                            <a:pt x="1330" y="42"/>
                          </a:lnTo>
                          <a:lnTo>
                            <a:pt x="1171" y="89"/>
                          </a:lnTo>
                          <a:lnTo>
                            <a:pt x="499" y="19"/>
                          </a:lnTo>
                          <a:lnTo>
                            <a:pt x="284" y="63"/>
                          </a:lnTo>
                          <a:lnTo>
                            <a:pt x="1072" y="151"/>
                          </a:lnTo>
                          <a:lnTo>
                            <a:pt x="1009" y="177"/>
                          </a:lnTo>
                          <a:lnTo>
                            <a:pt x="539" y="118"/>
                          </a:lnTo>
                          <a:lnTo>
                            <a:pt x="261" y="182"/>
                          </a:lnTo>
                          <a:lnTo>
                            <a:pt x="471" y="223"/>
                          </a:lnTo>
                          <a:lnTo>
                            <a:pt x="115" y="330"/>
                          </a:lnTo>
                          <a:lnTo>
                            <a:pt x="347" y="371"/>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sp>
                <p:nvSpPr>
                  <p:cNvPr id="103503" name="Freeform 58"/>
                  <p:cNvSpPr>
                    <a:spLocks/>
                  </p:cNvSpPr>
                  <p:nvPr/>
                </p:nvSpPr>
                <p:spPr bwMode="auto">
                  <a:xfrm>
                    <a:off x="672" y="1640"/>
                    <a:ext cx="1213" cy="386"/>
                  </a:xfrm>
                  <a:custGeom>
                    <a:avLst/>
                    <a:gdLst>
                      <a:gd name="T0" fmla="*/ 0 w 1213"/>
                      <a:gd name="T1" fmla="*/ 364 h 386"/>
                      <a:gd name="T2" fmla="*/ 479 w 1213"/>
                      <a:gd name="T3" fmla="*/ 208 h 386"/>
                      <a:gd name="T4" fmla="*/ 356 w 1213"/>
                      <a:gd name="T5" fmla="*/ 190 h 386"/>
                      <a:gd name="T6" fmla="*/ 585 w 1213"/>
                      <a:gd name="T7" fmla="*/ 114 h 386"/>
                      <a:gd name="T8" fmla="*/ 649 w 1213"/>
                      <a:gd name="T9" fmla="*/ 122 h 386"/>
                      <a:gd name="T10" fmla="*/ 487 w 1213"/>
                      <a:gd name="T11" fmla="*/ 177 h 386"/>
                      <a:gd name="T12" fmla="*/ 780 w 1213"/>
                      <a:gd name="T13" fmla="*/ 237 h 386"/>
                      <a:gd name="T14" fmla="*/ 1100 w 1213"/>
                      <a:gd name="T15" fmla="*/ 110 h 386"/>
                      <a:gd name="T16" fmla="*/ 898 w 1213"/>
                      <a:gd name="T17" fmla="*/ 84 h 386"/>
                      <a:gd name="T18" fmla="*/ 1118 w 1213"/>
                      <a:gd name="T19" fmla="*/ 0 h 386"/>
                      <a:gd name="T20" fmla="*/ 1178 w 1213"/>
                      <a:gd name="T21" fmla="*/ 5 h 386"/>
                      <a:gd name="T22" fmla="*/ 995 w 1213"/>
                      <a:gd name="T23" fmla="*/ 78 h 386"/>
                      <a:gd name="T24" fmla="*/ 1212 w 1213"/>
                      <a:gd name="T25" fmla="*/ 105 h 386"/>
                      <a:gd name="T26" fmla="*/ 788 w 1213"/>
                      <a:gd name="T27" fmla="*/ 283 h 386"/>
                      <a:gd name="T28" fmla="*/ 534 w 1213"/>
                      <a:gd name="T29" fmla="*/ 229 h 386"/>
                      <a:gd name="T30" fmla="*/ 268 w 1213"/>
                      <a:gd name="T31" fmla="*/ 313 h 386"/>
                      <a:gd name="T32" fmla="*/ 398 w 1213"/>
                      <a:gd name="T33" fmla="*/ 334 h 386"/>
                      <a:gd name="T34" fmla="*/ 314 w 1213"/>
                      <a:gd name="T35" fmla="*/ 359 h 386"/>
                      <a:gd name="T36" fmla="*/ 216 w 1213"/>
                      <a:gd name="T37" fmla="*/ 338 h 386"/>
                      <a:gd name="T38" fmla="*/ 72 w 1213"/>
                      <a:gd name="T39" fmla="*/ 385 h 386"/>
                      <a:gd name="T40" fmla="*/ 0 w 1213"/>
                      <a:gd name="T41" fmla="*/ 364 h 3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13"/>
                      <a:gd name="T64" fmla="*/ 0 h 386"/>
                      <a:gd name="T65" fmla="*/ 1213 w 1213"/>
                      <a:gd name="T66" fmla="*/ 386 h 3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13" h="386">
                        <a:moveTo>
                          <a:pt x="0" y="364"/>
                        </a:moveTo>
                        <a:lnTo>
                          <a:pt x="479" y="208"/>
                        </a:lnTo>
                        <a:lnTo>
                          <a:pt x="356" y="190"/>
                        </a:lnTo>
                        <a:lnTo>
                          <a:pt x="585" y="114"/>
                        </a:lnTo>
                        <a:lnTo>
                          <a:pt x="649" y="122"/>
                        </a:lnTo>
                        <a:lnTo>
                          <a:pt x="487" y="177"/>
                        </a:lnTo>
                        <a:lnTo>
                          <a:pt x="780" y="237"/>
                        </a:lnTo>
                        <a:lnTo>
                          <a:pt x="1100" y="110"/>
                        </a:lnTo>
                        <a:lnTo>
                          <a:pt x="898" y="84"/>
                        </a:lnTo>
                        <a:lnTo>
                          <a:pt x="1118" y="0"/>
                        </a:lnTo>
                        <a:lnTo>
                          <a:pt x="1178" y="5"/>
                        </a:lnTo>
                        <a:lnTo>
                          <a:pt x="995" y="78"/>
                        </a:lnTo>
                        <a:lnTo>
                          <a:pt x="1212" y="105"/>
                        </a:lnTo>
                        <a:lnTo>
                          <a:pt x="788" y="283"/>
                        </a:lnTo>
                        <a:lnTo>
                          <a:pt x="534" y="229"/>
                        </a:lnTo>
                        <a:lnTo>
                          <a:pt x="268" y="313"/>
                        </a:lnTo>
                        <a:lnTo>
                          <a:pt x="398" y="334"/>
                        </a:lnTo>
                        <a:lnTo>
                          <a:pt x="314" y="359"/>
                        </a:lnTo>
                        <a:lnTo>
                          <a:pt x="216" y="338"/>
                        </a:lnTo>
                        <a:lnTo>
                          <a:pt x="72" y="385"/>
                        </a:lnTo>
                        <a:lnTo>
                          <a:pt x="0" y="364"/>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grpSp>
          <p:sp>
            <p:nvSpPr>
              <p:cNvPr id="103497" name="Line 59"/>
              <p:cNvSpPr>
                <a:spLocks noChangeShapeType="1"/>
              </p:cNvSpPr>
              <p:nvPr/>
            </p:nvSpPr>
            <p:spPr bwMode="auto">
              <a:xfrm>
                <a:off x="1571" y="1720"/>
                <a:ext cx="1"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grpSp>
      <p:grpSp>
        <p:nvGrpSpPr>
          <p:cNvPr id="103434" name="Group 60"/>
          <p:cNvGrpSpPr>
            <a:grpSpLocks/>
          </p:cNvGrpSpPr>
          <p:nvPr/>
        </p:nvGrpSpPr>
        <p:grpSpPr bwMode="auto">
          <a:xfrm>
            <a:off x="2570163" y="3254058"/>
            <a:ext cx="703263" cy="665162"/>
            <a:chOff x="1584" y="1951"/>
            <a:chExt cx="443" cy="419"/>
          </a:xfrm>
        </p:grpSpPr>
        <p:grpSp>
          <p:nvGrpSpPr>
            <p:cNvPr id="103464" name="Group 61"/>
            <p:cNvGrpSpPr>
              <a:grpSpLocks/>
            </p:cNvGrpSpPr>
            <p:nvPr/>
          </p:nvGrpSpPr>
          <p:grpSpPr bwMode="auto">
            <a:xfrm>
              <a:off x="1584" y="1951"/>
              <a:ext cx="289" cy="419"/>
              <a:chOff x="1584" y="1951"/>
              <a:chExt cx="289" cy="419"/>
            </a:xfrm>
          </p:grpSpPr>
          <p:sp>
            <p:nvSpPr>
              <p:cNvPr id="103472" name="Freeform 62"/>
              <p:cNvSpPr>
                <a:spLocks/>
              </p:cNvSpPr>
              <p:nvPr/>
            </p:nvSpPr>
            <p:spPr bwMode="auto">
              <a:xfrm>
                <a:off x="1629" y="2031"/>
                <a:ext cx="244" cy="339"/>
              </a:xfrm>
              <a:custGeom>
                <a:avLst/>
                <a:gdLst>
                  <a:gd name="T0" fmla="*/ 99 w 244"/>
                  <a:gd name="T1" fmla="*/ 12 h 339"/>
                  <a:gd name="T2" fmla="*/ 58 w 244"/>
                  <a:gd name="T3" fmla="*/ 36 h 339"/>
                  <a:gd name="T4" fmla="*/ 47 w 244"/>
                  <a:gd name="T5" fmla="*/ 58 h 339"/>
                  <a:gd name="T6" fmla="*/ 58 w 244"/>
                  <a:gd name="T7" fmla="*/ 69 h 339"/>
                  <a:gd name="T8" fmla="*/ 29 w 244"/>
                  <a:gd name="T9" fmla="*/ 71 h 339"/>
                  <a:gd name="T10" fmla="*/ 16 w 244"/>
                  <a:gd name="T11" fmla="*/ 70 h 339"/>
                  <a:gd name="T12" fmla="*/ 8 w 244"/>
                  <a:gd name="T13" fmla="*/ 75 h 339"/>
                  <a:gd name="T14" fmla="*/ 1 w 244"/>
                  <a:gd name="T15" fmla="*/ 85 h 339"/>
                  <a:gd name="T16" fmla="*/ 0 w 244"/>
                  <a:gd name="T17" fmla="*/ 93 h 339"/>
                  <a:gd name="T18" fmla="*/ 13 w 244"/>
                  <a:gd name="T19" fmla="*/ 95 h 339"/>
                  <a:gd name="T20" fmla="*/ 23 w 244"/>
                  <a:gd name="T21" fmla="*/ 93 h 339"/>
                  <a:gd name="T22" fmla="*/ 35 w 244"/>
                  <a:gd name="T23" fmla="*/ 95 h 339"/>
                  <a:gd name="T24" fmla="*/ 65 w 244"/>
                  <a:gd name="T25" fmla="*/ 108 h 339"/>
                  <a:gd name="T26" fmla="*/ 81 w 244"/>
                  <a:gd name="T27" fmla="*/ 108 h 339"/>
                  <a:gd name="T28" fmla="*/ 86 w 244"/>
                  <a:gd name="T29" fmla="*/ 93 h 339"/>
                  <a:gd name="T30" fmla="*/ 100 w 244"/>
                  <a:gd name="T31" fmla="*/ 105 h 339"/>
                  <a:gd name="T32" fmla="*/ 116 w 244"/>
                  <a:gd name="T33" fmla="*/ 108 h 339"/>
                  <a:gd name="T34" fmla="*/ 119 w 244"/>
                  <a:gd name="T35" fmla="*/ 123 h 339"/>
                  <a:gd name="T36" fmla="*/ 120 w 244"/>
                  <a:gd name="T37" fmla="*/ 137 h 339"/>
                  <a:gd name="T38" fmla="*/ 117 w 244"/>
                  <a:gd name="T39" fmla="*/ 148 h 339"/>
                  <a:gd name="T40" fmla="*/ 115 w 244"/>
                  <a:gd name="T41" fmla="*/ 156 h 339"/>
                  <a:gd name="T42" fmla="*/ 120 w 244"/>
                  <a:gd name="T43" fmla="*/ 167 h 339"/>
                  <a:gd name="T44" fmla="*/ 138 w 244"/>
                  <a:gd name="T45" fmla="*/ 202 h 339"/>
                  <a:gd name="T46" fmla="*/ 144 w 244"/>
                  <a:gd name="T47" fmla="*/ 222 h 339"/>
                  <a:gd name="T48" fmla="*/ 139 w 244"/>
                  <a:gd name="T49" fmla="*/ 237 h 339"/>
                  <a:gd name="T50" fmla="*/ 130 w 244"/>
                  <a:gd name="T51" fmla="*/ 256 h 339"/>
                  <a:gd name="T52" fmla="*/ 125 w 244"/>
                  <a:gd name="T53" fmla="*/ 281 h 339"/>
                  <a:gd name="T54" fmla="*/ 120 w 244"/>
                  <a:gd name="T55" fmla="*/ 298 h 339"/>
                  <a:gd name="T56" fmla="*/ 108 w 244"/>
                  <a:gd name="T57" fmla="*/ 302 h 339"/>
                  <a:gd name="T58" fmla="*/ 103 w 244"/>
                  <a:gd name="T59" fmla="*/ 316 h 339"/>
                  <a:gd name="T60" fmla="*/ 106 w 244"/>
                  <a:gd name="T61" fmla="*/ 332 h 339"/>
                  <a:gd name="T62" fmla="*/ 125 w 244"/>
                  <a:gd name="T63" fmla="*/ 337 h 339"/>
                  <a:gd name="T64" fmla="*/ 143 w 244"/>
                  <a:gd name="T65" fmla="*/ 331 h 339"/>
                  <a:gd name="T66" fmla="*/ 153 w 244"/>
                  <a:gd name="T67" fmla="*/ 321 h 339"/>
                  <a:gd name="T68" fmla="*/ 157 w 244"/>
                  <a:gd name="T69" fmla="*/ 309 h 339"/>
                  <a:gd name="T70" fmla="*/ 157 w 244"/>
                  <a:gd name="T71" fmla="*/ 286 h 339"/>
                  <a:gd name="T72" fmla="*/ 157 w 244"/>
                  <a:gd name="T73" fmla="*/ 257 h 339"/>
                  <a:gd name="T74" fmla="*/ 168 w 244"/>
                  <a:gd name="T75" fmla="*/ 240 h 339"/>
                  <a:gd name="T76" fmla="*/ 161 w 244"/>
                  <a:gd name="T77" fmla="*/ 225 h 339"/>
                  <a:gd name="T78" fmla="*/ 161 w 244"/>
                  <a:gd name="T79" fmla="*/ 205 h 339"/>
                  <a:gd name="T80" fmla="*/ 158 w 244"/>
                  <a:gd name="T81" fmla="*/ 181 h 339"/>
                  <a:gd name="T82" fmla="*/ 162 w 244"/>
                  <a:gd name="T83" fmla="*/ 173 h 339"/>
                  <a:gd name="T84" fmla="*/ 168 w 244"/>
                  <a:gd name="T85" fmla="*/ 168 h 339"/>
                  <a:gd name="T86" fmla="*/ 195 w 244"/>
                  <a:gd name="T87" fmla="*/ 156 h 339"/>
                  <a:gd name="T88" fmla="*/ 223 w 244"/>
                  <a:gd name="T89" fmla="*/ 140 h 339"/>
                  <a:gd name="T90" fmla="*/ 235 w 244"/>
                  <a:gd name="T91" fmla="*/ 127 h 339"/>
                  <a:gd name="T92" fmla="*/ 243 w 244"/>
                  <a:gd name="T93" fmla="*/ 108 h 339"/>
                  <a:gd name="T94" fmla="*/ 238 w 244"/>
                  <a:gd name="T95" fmla="*/ 84 h 339"/>
                  <a:gd name="T96" fmla="*/ 222 w 244"/>
                  <a:gd name="T97" fmla="*/ 66 h 339"/>
                  <a:gd name="T98" fmla="*/ 201 w 244"/>
                  <a:gd name="T99" fmla="*/ 57 h 339"/>
                  <a:gd name="T100" fmla="*/ 171 w 244"/>
                  <a:gd name="T101" fmla="*/ 57 h 339"/>
                  <a:gd name="T102" fmla="*/ 159 w 244"/>
                  <a:gd name="T103" fmla="*/ 44 h 339"/>
                  <a:gd name="T104" fmla="*/ 166 w 244"/>
                  <a:gd name="T105" fmla="*/ 35 h 339"/>
                  <a:gd name="T106" fmla="*/ 165 w 244"/>
                  <a:gd name="T107" fmla="*/ 27 h 339"/>
                  <a:gd name="T108" fmla="*/ 155 w 244"/>
                  <a:gd name="T109" fmla="*/ 28 h 339"/>
                  <a:gd name="T110" fmla="*/ 137 w 244"/>
                  <a:gd name="T111" fmla="*/ 32 h 339"/>
                  <a:gd name="T112" fmla="*/ 132 w 244"/>
                  <a:gd name="T113" fmla="*/ 11 h 3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4"/>
                  <a:gd name="T172" fmla="*/ 0 h 339"/>
                  <a:gd name="T173" fmla="*/ 244 w 244"/>
                  <a:gd name="T174" fmla="*/ 339 h 3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4" h="339">
                    <a:moveTo>
                      <a:pt x="126" y="0"/>
                    </a:moveTo>
                    <a:lnTo>
                      <a:pt x="119" y="3"/>
                    </a:lnTo>
                    <a:lnTo>
                      <a:pt x="99" y="12"/>
                    </a:lnTo>
                    <a:lnTo>
                      <a:pt x="92" y="3"/>
                    </a:lnTo>
                    <a:lnTo>
                      <a:pt x="51" y="30"/>
                    </a:lnTo>
                    <a:lnTo>
                      <a:pt x="58" y="36"/>
                    </a:lnTo>
                    <a:lnTo>
                      <a:pt x="47" y="48"/>
                    </a:lnTo>
                    <a:lnTo>
                      <a:pt x="47" y="54"/>
                    </a:lnTo>
                    <a:lnTo>
                      <a:pt x="47" y="58"/>
                    </a:lnTo>
                    <a:lnTo>
                      <a:pt x="49" y="60"/>
                    </a:lnTo>
                    <a:lnTo>
                      <a:pt x="50" y="61"/>
                    </a:lnTo>
                    <a:lnTo>
                      <a:pt x="58" y="69"/>
                    </a:lnTo>
                    <a:lnTo>
                      <a:pt x="49" y="78"/>
                    </a:lnTo>
                    <a:lnTo>
                      <a:pt x="38" y="75"/>
                    </a:lnTo>
                    <a:lnTo>
                      <a:pt x="29" y="71"/>
                    </a:lnTo>
                    <a:lnTo>
                      <a:pt x="23" y="68"/>
                    </a:lnTo>
                    <a:lnTo>
                      <a:pt x="20" y="69"/>
                    </a:lnTo>
                    <a:lnTo>
                      <a:pt x="16" y="70"/>
                    </a:lnTo>
                    <a:lnTo>
                      <a:pt x="13" y="71"/>
                    </a:lnTo>
                    <a:lnTo>
                      <a:pt x="10" y="73"/>
                    </a:lnTo>
                    <a:lnTo>
                      <a:pt x="8" y="75"/>
                    </a:lnTo>
                    <a:lnTo>
                      <a:pt x="5" y="78"/>
                    </a:lnTo>
                    <a:lnTo>
                      <a:pt x="2" y="82"/>
                    </a:lnTo>
                    <a:lnTo>
                      <a:pt x="1" y="85"/>
                    </a:lnTo>
                    <a:lnTo>
                      <a:pt x="0" y="88"/>
                    </a:lnTo>
                    <a:lnTo>
                      <a:pt x="0" y="91"/>
                    </a:lnTo>
                    <a:lnTo>
                      <a:pt x="0" y="93"/>
                    </a:lnTo>
                    <a:lnTo>
                      <a:pt x="7" y="95"/>
                    </a:lnTo>
                    <a:lnTo>
                      <a:pt x="10" y="95"/>
                    </a:lnTo>
                    <a:lnTo>
                      <a:pt x="13" y="95"/>
                    </a:lnTo>
                    <a:lnTo>
                      <a:pt x="16" y="95"/>
                    </a:lnTo>
                    <a:lnTo>
                      <a:pt x="20" y="94"/>
                    </a:lnTo>
                    <a:lnTo>
                      <a:pt x="23" y="93"/>
                    </a:lnTo>
                    <a:lnTo>
                      <a:pt x="25" y="93"/>
                    </a:lnTo>
                    <a:lnTo>
                      <a:pt x="30" y="94"/>
                    </a:lnTo>
                    <a:lnTo>
                      <a:pt x="35" y="95"/>
                    </a:lnTo>
                    <a:lnTo>
                      <a:pt x="52" y="98"/>
                    </a:lnTo>
                    <a:lnTo>
                      <a:pt x="55" y="99"/>
                    </a:lnTo>
                    <a:lnTo>
                      <a:pt x="65" y="108"/>
                    </a:lnTo>
                    <a:lnTo>
                      <a:pt x="71" y="109"/>
                    </a:lnTo>
                    <a:lnTo>
                      <a:pt x="76" y="109"/>
                    </a:lnTo>
                    <a:lnTo>
                      <a:pt x="81" y="108"/>
                    </a:lnTo>
                    <a:lnTo>
                      <a:pt x="83" y="103"/>
                    </a:lnTo>
                    <a:lnTo>
                      <a:pt x="85" y="99"/>
                    </a:lnTo>
                    <a:lnTo>
                      <a:pt x="86" y="93"/>
                    </a:lnTo>
                    <a:lnTo>
                      <a:pt x="92" y="98"/>
                    </a:lnTo>
                    <a:lnTo>
                      <a:pt x="96" y="102"/>
                    </a:lnTo>
                    <a:lnTo>
                      <a:pt x="100" y="105"/>
                    </a:lnTo>
                    <a:lnTo>
                      <a:pt x="103" y="107"/>
                    </a:lnTo>
                    <a:lnTo>
                      <a:pt x="109" y="111"/>
                    </a:lnTo>
                    <a:lnTo>
                      <a:pt x="116" y="108"/>
                    </a:lnTo>
                    <a:lnTo>
                      <a:pt x="117" y="112"/>
                    </a:lnTo>
                    <a:lnTo>
                      <a:pt x="119" y="119"/>
                    </a:lnTo>
                    <a:lnTo>
                      <a:pt x="119" y="123"/>
                    </a:lnTo>
                    <a:lnTo>
                      <a:pt x="119" y="128"/>
                    </a:lnTo>
                    <a:lnTo>
                      <a:pt x="120" y="133"/>
                    </a:lnTo>
                    <a:lnTo>
                      <a:pt x="120" y="137"/>
                    </a:lnTo>
                    <a:lnTo>
                      <a:pt x="120" y="140"/>
                    </a:lnTo>
                    <a:lnTo>
                      <a:pt x="117" y="145"/>
                    </a:lnTo>
                    <a:lnTo>
                      <a:pt x="117" y="148"/>
                    </a:lnTo>
                    <a:lnTo>
                      <a:pt x="116" y="150"/>
                    </a:lnTo>
                    <a:lnTo>
                      <a:pt x="116" y="153"/>
                    </a:lnTo>
                    <a:lnTo>
                      <a:pt x="115" y="156"/>
                    </a:lnTo>
                    <a:lnTo>
                      <a:pt x="116" y="159"/>
                    </a:lnTo>
                    <a:lnTo>
                      <a:pt x="117" y="163"/>
                    </a:lnTo>
                    <a:lnTo>
                      <a:pt x="120" y="167"/>
                    </a:lnTo>
                    <a:lnTo>
                      <a:pt x="128" y="181"/>
                    </a:lnTo>
                    <a:lnTo>
                      <a:pt x="132" y="190"/>
                    </a:lnTo>
                    <a:lnTo>
                      <a:pt x="138" y="202"/>
                    </a:lnTo>
                    <a:lnTo>
                      <a:pt x="143" y="213"/>
                    </a:lnTo>
                    <a:lnTo>
                      <a:pt x="144" y="219"/>
                    </a:lnTo>
                    <a:lnTo>
                      <a:pt x="144" y="222"/>
                    </a:lnTo>
                    <a:lnTo>
                      <a:pt x="144" y="225"/>
                    </a:lnTo>
                    <a:lnTo>
                      <a:pt x="143" y="228"/>
                    </a:lnTo>
                    <a:lnTo>
                      <a:pt x="139" y="237"/>
                    </a:lnTo>
                    <a:lnTo>
                      <a:pt x="136" y="243"/>
                    </a:lnTo>
                    <a:lnTo>
                      <a:pt x="133" y="250"/>
                    </a:lnTo>
                    <a:lnTo>
                      <a:pt x="130" y="256"/>
                    </a:lnTo>
                    <a:lnTo>
                      <a:pt x="128" y="264"/>
                    </a:lnTo>
                    <a:lnTo>
                      <a:pt x="127" y="272"/>
                    </a:lnTo>
                    <a:lnTo>
                      <a:pt x="125" y="281"/>
                    </a:lnTo>
                    <a:lnTo>
                      <a:pt x="123" y="290"/>
                    </a:lnTo>
                    <a:lnTo>
                      <a:pt x="122" y="295"/>
                    </a:lnTo>
                    <a:lnTo>
                      <a:pt x="120" y="298"/>
                    </a:lnTo>
                    <a:lnTo>
                      <a:pt x="115" y="299"/>
                    </a:lnTo>
                    <a:lnTo>
                      <a:pt x="111" y="300"/>
                    </a:lnTo>
                    <a:lnTo>
                      <a:pt x="108" y="302"/>
                    </a:lnTo>
                    <a:lnTo>
                      <a:pt x="107" y="306"/>
                    </a:lnTo>
                    <a:lnTo>
                      <a:pt x="105" y="310"/>
                    </a:lnTo>
                    <a:lnTo>
                      <a:pt x="103" y="316"/>
                    </a:lnTo>
                    <a:lnTo>
                      <a:pt x="103" y="323"/>
                    </a:lnTo>
                    <a:lnTo>
                      <a:pt x="104" y="328"/>
                    </a:lnTo>
                    <a:lnTo>
                      <a:pt x="106" y="332"/>
                    </a:lnTo>
                    <a:lnTo>
                      <a:pt x="113" y="335"/>
                    </a:lnTo>
                    <a:lnTo>
                      <a:pt x="120" y="338"/>
                    </a:lnTo>
                    <a:lnTo>
                      <a:pt x="125" y="337"/>
                    </a:lnTo>
                    <a:lnTo>
                      <a:pt x="131" y="336"/>
                    </a:lnTo>
                    <a:lnTo>
                      <a:pt x="137" y="335"/>
                    </a:lnTo>
                    <a:lnTo>
                      <a:pt x="143" y="331"/>
                    </a:lnTo>
                    <a:lnTo>
                      <a:pt x="146" y="328"/>
                    </a:lnTo>
                    <a:lnTo>
                      <a:pt x="149" y="325"/>
                    </a:lnTo>
                    <a:lnTo>
                      <a:pt x="153" y="321"/>
                    </a:lnTo>
                    <a:lnTo>
                      <a:pt x="155" y="318"/>
                    </a:lnTo>
                    <a:lnTo>
                      <a:pt x="157" y="313"/>
                    </a:lnTo>
                    <a:lnTo>
                      <a:pt x="157" y="309"/>
                    </a:lnTo>
                    <a:lnTo>
                      <a:pt x="157" y="300"/>
                    </a:lnTo>
                    <a:lnTo>
                      <a:pt x="157" y="294"/>
                    </a:lnTo>
                    <a:lnTo>
                      <a:pt x="157" y="286"/>
                    </a:lnTo>
                    <a:lnTo>
                      <a:pt x="157" y="277"/>
                    </a:lnTo>
                    <a:lnTo>
                      <a:pt x="157" y="267"/>
                    </a:lnTo>
                    <a:lnTo>
                      <a:pt x="157" y="257"/>
                    </a:lnTo>
                    <a:lnTo>
                      <a:pt x="162" y="251"/>
                    </a:lnTo>
                    <a:lnTo>
                      <a:pt x="165" y="246"/>
                    </a:lnTo>
                    <a:lnTo>
                      <a:pt x="168" y="240"/>
                    </a:lnTo>
                    <a:lnTo>
                      <a:pt x="168" y="234"/>
                    </a:lnTo>
                    <a:lnTo>
                      <a:pt x="165" y="230"/>
                    </a:lnTo>
                    <a:lnTo>
                      <a:pt x="161" y="225"/>
                    </a:lnTo>
                    <a:lnTo>
                      <a:pt x="161" y="221"/>
                    </a:lnTo>
                    <a:lnTo>
                      <a:pt x="161" y="214"/>
                    </a:lnTo>
                    <a:lnTo>
                      <a:pt x="161" y="205"/>
                    </a:lnTo>
                    <a:lnTo>
                      <a:pt x="161" y="199"/>
                    </a:lnTo>
                    <a:lnTo>
                      <a:pt x="160" y="192"/>
                    </a:lnTo>
                    <a:lnTo>
                      <a:pt x="158" y="181"/>
                    </a:lnTo>
                    <a:lnTo>
                      <a:pt x="159" y="177"/>
                    </a:lnTo>
                    <a:lnTo>
                      <a:pt x="160" y="175"/>
                    </a:lnTo>
                    <a:lnTo>
                      <a:pt x="162" y="173"/>
                    </a:lnTo>
                    <a:lnTo>
                      <a:pt x="163" y="171"/>
                    </a:lnTo>
                    <a:lnTo>
                      <a:pt x="166" y="169"/>
                    </a:lnTo>
                    <a:lnTo>
                      <a:pt x="168" y="168"/>
                    </a:lnTo>
                    <a:lnTo>
                      <a:pt x="176" y="165"/>
                    </a:lnTo>
                    <a:lnTo>
                      <a:pt x="184" y="162"/>
                    </a:lnTo>
                    <a:lnTo>
                      <a:pt x="195" y="156"/>
                    </a:lnTo>
                    <a:lnTo>
                      <a:pt x="208" y="149"/>
                    </a:lnTo>
                    <a:lnTo>
                      <a:pt x="215" y="145"/>
                    </a:lnTo>
                    <a:lnTo>
                      <a:pt x="223" y="140"/>
                    </a:lnTo>
                    <a:lnTo>
                      <a:pt x="228" y="136"/>
                    </a:lnTo>
                    <a:lnTo>
                      <a:pt x="231" y="133"/>
                    </a:lnTo>
                    <a:lnTo>
                      <a:pt x="235" y="127"/>
                    </a:lnTo>
                    <a:lnTo>
                      <a:pt x="238" y="121"/>
                    </a:lnTo>
                    <a:lnTo>
                      <a:pt x="241" y="114"/>
                    </a:lnTo>
                    <a:lnTo>
                      <a:pt x="243" y="108"/>
                    </a:lnTo>
                    <a:lnTo>
                      <a:pt x="242" y="103"/>
                    </a:lnTo>
                    <a:lnTo>
                      <a:pt x="241" y="95"/>
                    </a:lnTo>
                    <a:lnTo>
                      <a:pt x="238" y="84"/>
                    </a:lnTo>
                    <a:lnTo>
                      <a:pt x="234" y="76"/>
                    </a:lnTo>
                    <a:lnTo>
                      <a:pt x="228" y="71"/>
                    </a:lnTo>
                    <a:lnTo>
                      <a:pt x="222" y="66"/>
                    </a:lnTo>
                    <a:lnTo>
                      <a:pt x="215" y="62"/>
                    </a:lnTo>
                    <a:lnTo>
                      <a:pt x="210" y="60"/>
                    </a:lnTo>
                    <a:lnTo>
                      <a:pt x="201" y="57"/>
                    </a:lnTo>
                    <a:lnTo>
                      <a:pt x="189" y="57"/>
                    </a:lnTo>
                    <a:lnTo>
                      <a:pt x="179" y="58"/>
                    </a:lnTo>
                    <a:lnTo>
                      <a:pt x="171" y="57"/>
                    </a:lnTo>
                    <a:lnTo>
                      <a:pt x="164" y="53"/>
                    </a:lnTo>
                    <a:lnTo>
                      <a:pt x="157" y="48"/>
                    </a:lnTo>
                    <a:lnTo>
                      <a:pt x="159" y="44"/>
                    </a:lnTo>
                    <a:lnTo>
                      <a:pt x="162" y="42"/>
                    </a:lnTo>
                    <a:lnTo>
                      <a:pt x="164" y="39"/>
                    </a:lnTo>
                    <a:lnTo>
                      <a:pt x="166" y="35"/>
                    </a:lnTo>
                    <a:lnTo>
                      <a:pt x="167" y="32"/>
                    </a:lnTo>
                    <a:lnTo>
                      <a:pt x="166" y="29"/>
                    </a:lnTo>
                    <a:lnTo>
                      <a:pt x="165" y="27"/>
                    </a:lnTo>
                    <a:lnTo>
                      <a:pt x="162" y="27"/>
                    </a:lnTo>
                    <a:lnTo>
                      <a:pt x="159" y="27"/>
                    </a:lnTo>
                    <a:lnTo>
                      <a:pt x="155" y="28"/>
                    </a:lnTo>
                    <a:lnTo>
                      <a:pt x="152" y="30"/>
                    </a:lnTo>
                    <a:lnTo>
                      <a:pt x="147" y="32"/>
                    </a:lnTo>
                    <a:lnTo>
                      <a:pt x="137" y="32"/>
                    </a:lnTo>
                    <a:lnTo>
                      <a:pt x="135" y="24"/>
                    </a:lnTo>
                    <a:lnTo>
                      <a:pt x="134" y="17"/>
                    </a:lnTo>
                    <a:lnTo>
                      <a:pt x="132" y="11"/>
                    </a:lnTo>
                    <a:lnTo>
                      <a:pt x="130" y="5"/>
                    </a:lnTo>
                    <a:lnTo>
                      <a:pt x="126"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nvGrpSpPr>
              <p:cNvPr id="103473" name="Group 63"/>
              <p:cNvGrpSpPr>
                <a:grpSpLocks/>
              </p:cNvGrpSpPr>
              <p:nvPr/>
            </p:nvGrpSpPr>
            <p:grpSpPr bwMode="auto">
              <a:xfrm>
                <a:off x="1584" y="1951"/>
                <a:ext cx="286" cy="414"/>
                <a:chOff x="1584" y="1951"/>
                <a:chExt cx="286" cy="414"/>
              </a:xfrm>
            </p:grpSpPr>
            <p:grpSp>
              <p:nvGrpSpPr>
                <p:cNvPr id="103474" name="Group 64"/>
                <p:cNvGrpSpPr>
                  <a:grpSpLocks/>
                </p:cNvGrpSpPr>
                <p:nvPr/>
              </p:nvGrpSpPr>
              <p:grpSpPr bwMode="auto">
                <a:xfrm>
                  <a:off x="1584" y="1951"/>
                  <a:ext cx="152" cy="122"/>
                  <a:chOff x="1584" y="1951"/>
                  <a:chExt cx="152" cy="122"/>
                </a:xfrm>
              </p:grpSpPr>
              <p:sp>
                <p:nvSpPr>
                  <p:cNvPr id="103476" name="Freeform 65"/>
                  <p:cNvSpPr>
                    <a:spLocks/>
                  </p:cNvSpPr>
                  <p:nvPr/>
                </p:nvSpPr>
                <p:spPr bwMode="auto">
                  <a:xfrm>
                    <a:off x="1695" y="1951"/>
                    <a:ext cx="41" cy="103"/>
                  </a:xfrm>
                  <a:custGeom>
                    <a:avLst/>
                    <a:gdLst>
                      <a:gd name="T0" fmla="*/ 0 w 41"/>
                      <a:gd name="T1" fmla="*/ 19 h 103"/>
                      <a:gd name="T2" fmla="*/ 1 w 41"/>
                      <a:gd name="T3" fmla="*/ 12 h 103"/>
                      <a:gd name="T4" fmla="*/ 2 w 41"/>
                      <a:gd name="T5" fmla="*/ 8 h 103"/>
                      <a:gd name="T6" fmla="*/ 3 w 41"/>
                      <a:gd name="T7" fmla="*/ 4 h 103"/>
                      <a:gd name="T8" fmla="*/ 6 w 41"/>
                      <a:gd name="T9" fmla="*/ 2 h 103"/>
                      <a:gd name="T10" fmla="*/ 9 w 41"/>
                      <a:gd name="T11" fmla="*/ 0 h 103"/>
                      <a:gd name="T12" fmla="*/ 12 w 41"/>
                      <a:gd name="T13" fmla="*/ 0 h 103"/>
                      <a:gd name="T14" fmla="*/ 15 w 41"/>
                      <a:gd name="T15" fmla="*/ 0 h 103"/>
                      <a:gd name="T16" fmla="*/ 21 w 41"/>
                      <a:gd name="T17" fmla="*/ 4 h 103"/>
                      <a:gd name="T18" fmla="*/ 26 w 41"/>
                      <a:gd name="T19" fmla="*/ 9 h 103"/>
                      <a:gd name="T20" fmla="*/ 30 w 41"/>
                      <a:gd name="T21" fmla="*/ 15 h 103"/>
                      <a:gd name="T22" fmla="*/ 33 w 41"/>
                      <a:gd name="T23" fmla="*/ 21 h 103"/>
                      <a:gd name="T24" fmla="*/ 35 w 41"/>
                      <a:gd name="T25" fmla="*/ 29 h 103"/>
                      <a:gd name="T26" fmla="*/ 37 w 41"/>
                      <a:gd name="T27" fmla="*/ 34 h 103"/>
                      <a:gd name="T28" fmla="*/ 38 w 41"/>
                      <a:gd name="T29" fmla="*/ 43 h 103"/>
                      <a:gd name="T30" fmla="*/ 39 w 41"/>
                      <a:gd name="T31" fmla="*/ 51 h 103"/>
                      <a:gd name="T32" fmla="*/ 39 w 41"/>
                      <a:gd name="T33" fmla="*/ 58 h 103"/>
                      <a:gd name="T34" fmla="*/ 37 w 41"/>
                      <a:gd name="T35" fmla="*/ 64 h 103"/>
                      <a:gd name="T36" fmla="*/ 35 w 41"/>
                      <a:gd name="T37" fmla="*/ 68 h 103"/>
                      <a:gd name="T38" fmla="*/ 31 w 41"/>
                      <a:gd name="T39" fmla="*/ 71 h 103"/>
                      <a:gd name="T40" fmla="*/ 28 w 41"/>
                      <a:gd name="T41" fmla="*/ 73 h 103"/>
                      <a:gd name="T42" fmla="*/ 26 w 41"/>
                      <a:gd name="T43" fmla="*/ 74 h 103"/>
                      <a:gd name="T44" fmla="*/ 27 w 41"/>
                      <a:gd name="T45" fmla="*/ 84 h 103"/>
                      <a:gd name="T46" fmla="*/ 40 w 41"/>
                      <a:gd name="T47" fmla="*/ 102 h 103"/>
                      <a:gd name="T48" fmla="*/ 16 w 41"/>
                      <a:gd name="T49" fmla="*/ 93 h 103"/>
                      <a:gd name="T50" fmla="*/ 0 w 41"/>
                      <a:gd name="T51" fmla="*/ 27 h 103"/>
                      <a:gd name="T52" fmla="*/ 0 w 41"/>
                      <a:gd name="T53" fmla="*/ 19 h 10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103"/>
                      <a:gd name="T83" fmla="*/ 41 w 41"/>
                      <a:gd name="T84" fmla="*/ 103 h 10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103">
                        <a:moveTo>
                          <a:pt x="0" y="19"/>
                        </a:moveTo>
                        <a:lnTo>
                          <a:pt x="1" y="12"/>
                        </a:lnTo>
                        <a:lnTo>
                          <a:pt x="2" y="8"/>
                        </a:lnTo>
                        <a:lnTo>
                          <a:pt x="3" y="4"/>
                        </a:lnTo>
                        <a:lnTo>
                          <a:pt x="6" y="2"/>
                        </a:lnTo>
                        <a:lnTo>
                          <a:pt x="9" y="0"/>
                        </a:lnTo>
                        <a:lnTo>
                          <a:pt x="12" y="0"/>
                        </a:lnTo>
                        <a:lnTo>
                          <a:pt x="15" y="0"/>
                        </a:lnTo>
                        <a:lnTo>
                          <a:pt x="21" y="4"/>
                        </a:lnTo>
                        <a:lnTo>
                          <a:pt x="26" y="9"/>
                        </a:lnTo>
                        <a:lnTo>
                          <a:pt x="30" y="15"/>
                        </a:lnTo>
                        <a:lnTo>
                          <a:pt x="33" y="21"/>
                        </a:lnTo>
                        <a:lnTo>
                          <a:pt x="35" y="29"/>
                        </a:lnTo>
                        <a:lnTo>
                          <a:pt x="37" y="34"/>
                        </a:lnTo>
                        <a:lnTo>
                          <a:pt x="38" y="43"/>
                        </a:lnTo>
                        <a:lnTo>
                          <a:pt x="39" y="51"/>
                        </a:lnTo>
                        <a:lnTo>
                          <a:pt x="39" y="58"/>
                        </a:lnTo>
                        <a:lnTo>
                          <a:pt x="37" y="64"/>
                        </a:lnTo>
                        <a:lnTo>
                          <a:pt x="35" y="68"/>
                        </a:lnTo>
                        <a:lnTo>
                          <a:pt x="31" y="71"/>
                        </a:lnTo>
                        <a:lnTo>
                          <a:pt x="28" y="73"/>
                        </a:lnTo>
                        <a:lnTo>
                          <a:pt x="26" y="74"/>
                        </a:lnTo>
                        <a:lnTo>
                          <a:pt x="27" y="84"/>
                        </a:lnTo>
                        <a:lnTo>
                          <a:pt x="40" y="102"/>
                        </a:lnTo>
                        <a:lnTo>
                          <a:pt x="16" y="93"/>
                        </a:lnTo>
                        <a:lnTo>
                          <a:pt x="0" y="27"/>
                        </a:lnTo>
                        <a:lnTo>
                          <a:pt x="0" y="19"/>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nvGrpSpPr>
                  <p:cNvPr id="103477" name="Group 66"/>
                  <p:cNvGrpSpPr>
                    <a:grpSpLocks/>
                  </p:cNvGrpSpPr>
                  <p:nvPr/>
                </p:nvGrpSpPr>
                <p:grpSpPr bwMode="auto">
                  <a:xfrm>
                    <a:off x="1584" y="1953"/>
                    <a:ext cx="149" cy="120"/>
                    <a:chOff x="1584" y="1953"/>
                    <a:chExt cx="149" cy="120"/>
                  </a:xfrm>
                </p:grpSpPr>
                <p:grpSp>
                  <p:nvGrpSpPr>
                    <p:cNvPr id="103478" name="Group 67"/>
                    <p:cNvGrpSpPr>
                      <a:grpSpLocks/>
                    </p:cNvGrpSpPr>
                    <p:nvPr/>
                  </p:nvGrpSpPr>
                  <p:grpSpPr bwMode="auto">
                    <a:xfrm>
                      <a:off x="1584" y="1971"/>
                      <a:ext cx="149" cy="102"/>
                      <a:chOff x="1584" y="1971"/>
                      <a:chExt cx="149" cy="102"/>
                    </a:xfrm>
                  </p:grpSpPr>
                  <p:sp>
                    <p:nvSpPr>
                      <p:cNvPr id="103490" name="Freeform 68"/>
                      <p:cNvSpPr>
                        <a:spLocks/>
                      </p:cNvSpPr>
                      <p:nvPr/>
                    </p:nvSpPr>
                    <p:spPr bwMode="auto">
                      <a:xfrm>
                        <a:off x="1584" y="1971"/>
                        <a:ext cx="149" cy="102"/>
                      </a:xfrm>
                      <a:custGeom>
                        <a:avLst/>
                        <a:gdLst>
                          <a:gd name="T0" fmla="*/ 12 w 149"/>
                          <a:gd name="T1" fmla="*/ 25 h 102"/>
                          <a:gd name="T2" fmla="*/ 4 w 149"/>
                          <a:gd name="T3" fmla="*/ 28 h 102"/>
                          <a:gd name="T4" fmla="*/ 1 w 149"/>
                          <a:gd name="T5" fmla="*/ 32 h 102"/>
                          <a:gd name="T6" fmla="*/ 0 w 149"/>
                          <a:gd name="T7" fmla="*/ 37 h 102"/>
                          <a:gd name="T8" fmla="*/ 0 w 149"/>
                          <a:gd name="T9" fmla="*/ 41 h 102"/>
                          <a:gd name="T10" fmla="*/ 0 w 149"/>
                          <a:gd name="T11" fmla="*/ 44 h 102"/>
                          <a:gd name="T12" fmla="*/ 1 w 149"/>
                          <a:gd name="T13" fmla="*/ 47 h 102"/>
                          <a:gd name="T14" fmla="*/ 2 w 149"/>
                          <a:gd name="T15" fmla="*/ 50 h 102"/>
                          <a:gd name="T16" fmla="*/ 4 w 149"/>
                          <a:gd name="T17" fmla="*/ 52 h 102"/>
                          <a:gd name="T18" fmla="*/ 7 w 149"/>
                          <a:gd name="T19" fmla="*/ 54 h 102"/>
                          <a:gd name="T20" fmla="*/ 22 w 149"/>
                          <a:gd name="T21" fmla="*/ 57 h 102"/>
                          <a:gd name="T22" fmla="*/ 37 w 149"/>
                          <a:gd name="T23" fmla="*/ 64 h 102"/>
                          <a:gd name="T24" fmla="*/ 48 w 149"/>
                          <a:gd name="T25" fmla="*/ 69 h 102"/>
                          <a:gd name="T26" fmla="*/ 48 w 149"/>
                          <a:gd name="T27" fmla="*/ 71 h 102"/>
                          <a:gd name="T28" fmla="*/ 49 w 149"/>
                          <a:gd name="T29" fmla="*/ 75 h 102"/>
                          <a:gd name="T30" fmla="*/ 52 w 149"/>
                          <a:gd name="T31" fmla="*/ 78 h 102"/>
                          <a:gd name="T32" fmla="*/ 55 w 149"/>
                          <a:gd name="T33" fmla="*/ 79 h 102"/>
                          <a:gd name="T34" fmla="*/ 60 w 149"/>
                          <a:gd name="T35" fmla="*/ 81 h 102"/>
                          <a:gd name="T36" fmla="*/ 65 w 149"/>
                          <a:gd name="T37" fmla="*/ 81 h 102"/>
                          <a:gd name="T38" fmla="*/ 72 w 149"/>
                          <a:gd name="T39" fmla="*/ 81 h 102"/>
                          <a:gd name="T40" fmla="*/ 97 w 149"/>
                          <a:gd name="T41" fmla="*/ 90 h 102"/>
                          <a:gd name="T42" fmla="*/ 110 w 149"/>
                          <a:gd name="T43" fmla="*/ 101 h 102"/>
                          <a:gd name="T44" fmla="*/ 148 w 149"/>
                          <a:gd name="T45" fmla="*/ 76 h 102"/>
                          <a:gd name="T46" fmla="*/ 134 w 149"/>
                          <a:gd name="T47" fmla="*/ 59 h 102"/>
                          <a:gd name="T48" fmla="*/ 134 w 149"/>
                          <a:gd name="T49" fmla="*/ 45 h 102"/>
                          <a:gd name="T50" fmla="*/ 134 w 149"/>
                          <a:gd name="T51" fmla="*/ 31 h 102"/>
                          <a:gd name="T52" fmla="*/ 134 w 149"/>
                          <a:gd name="T53" fmla="*/ 26 h 102"/>
                          <a:gd name="T54" fmla="*/ 133 w 149"/>
                          <a:gd name="T55" fmla="*/ 21 h 102"/>
                          <a:gd name="T56" fmla="*/ 131 w 149"/>
                          <a:gd name="T57" fmla="*/ 17 h 102"/>
                          <a:gd name="T58" fmla="*/ 129 w 149"/>
                          <a:gd name="T59" fmla="*/ 14 h 102"/>
                          <a:gd name="T60" fmla="*/ 126 w 149"/>
                          <a:gd name="T61" fmla="*/ 10 h 102"/>
                          <a:gd name="T62" fmla="*/ 123 w 149"/>
                          <a:gd name="T63" fmla="*/ 8 h 102"/>
                          <a:gd name="T64" fmla="*/ 118 w 149"/>
                          <a:gd name="T65" fmla="*/ 5 h 102"/>
                          <a:gd name="T66" fmla="*/ 111 w 149"/>
                          <a:gd name="T67" fmla="*/ 1 h 102"/>
                          <a:gd name="T68" fmla="*/ 102 w 149"/>
                          <a:gd name="T69" fmla="*/ 0 h 102"/>
                          <a:gd name="T70" fmla="*/ 92 w 149"/>
                          <a:gd name="T71" fmla="*/ 1 h 102"/>
                          <a:gd name="T72" fmla="*/ 86 w 149"/>
                          <a:gd name="T73" fmla="*/ 3 h 102"/>
                          <a:gd name="T74" fmla="*/ 79 w 149"/>
                          <a:gd name="T75" fmla="*/ 7 h 102"/>
                          <a:gd name="T76" fmla="*/ 69 w 149"/>
                          <a:gd name="T77" fmla="*/ 6 h 102"/>
                          <a:gd name="T78" fmla="*/ 73 w 149"/>
                          <a:gd name="T79" fmla="*/ 11 h 102"/>
                          <a:gd name="T80" fmla="*/ 66 w 149"/>
                          <a:gd name="T81" fmla="*/ 18 h 102"/>
                          <a:gd name="T82" fmla="*/ 52 w 149"/>
                          <a:gd name="T83" fmla="*/ 28 h 102"/>
                          <a:gd name="T84" fmla="*/ 45 w 149"/>
                          <a:gd name="T85" fmla="*/ 32 h 102"/>
                          <a:gd name="T86" fmla="*/ 21 w 149"/>
                          <a:gd name="T87" fmla="*/ 24 h 102"/>
                          <a:gd name="T88" fmla="*/ 12 w 149"/>
                          <a:gd name="T89" fmla="*/ 25 h 1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9"/>
                          <a:gd name="T136" fmla="*/ 0 h 102"/>
                          <a:gd name="T137" fmla="*/ 149 w 149"/>
                          <a:gd name="T138" fmla="*/ 102 h 10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9" h="102">
                            <a:moveTo>
                              <a:pt x="12" y="25"/>
                            </a:moveTo>
                            <a:lnTo>
                              <a:pt x="4" y="28"/>
                            </a:lnTo>
                            <a:lnTo>
                              <a:pt x="1" y="32"/>
                            </a:lnTo>
                            <a:lnTo>
                              <a:pt x="0" y="37"/>
                            </a:lnTo>
                            <a:lnTo>
                              <a:pt x="0" y="41"/>
                            </a:lnTo>
                            <a:lnTo>
                              <a:pt x="0" y="44"/>
                            </a:lnTo>
                            <a:lnTo>
                              <a:pt x="1" y="47"/>
                            </a:lnTo>
                            <a:lnTo>
                              <a:pt x="2" y="50"/>
                            </a:lnTo>
                            <a:lnTo>
                              <a:pt x="4" y="52"/>
                            </a:lnTo>
                            <a:lnTo>
                              <a:pt x="7" y="54"/>
                            </a:lnTo>
                            <a:lnTo>
                              <a:pt x="22" y="57"/>
                            </a:lnTo>
                            <a:lnTo>
                              <a:pt x="37" y="64"/>
                            </a:lnTo>
                            <a:lnTo>
                              <a:pt x="48" y="69"/>
                            </a:lnTo>
                            <a:lnTo>
                              <a:pt x="48" y="71"/>
                            </a:lnTo>
                            <a:lnTo>
                              <a:pt x="49" y="75"/>
                            </a:lnTo>
                            <a:lnTo>
                              <a:pt x="52" y="78"/>
                            </a:lnTo>
                            <a:lnTo>
                              <a:pt x="55" y="79"/>
                            </a:lnTo>
                            <a:lnTo>
                              <a:pt x="60" y="81"/>
                            </a:lnTo>
                            <a:lnTo>
                              <a:pt x="65" y="81"/>
                            </a:lnTo>
                            <a:lnTo>
                              <a:pt x="72" y="81"/>
                            </a:lnTo>
                            <a:lnTo>
                              <a:pt x="97" y="90"/>
                            </a:lnTo>
                            <a:lnTo>
                              <a:pt x="110" y="101"/>
                            </a:lnTo>
                            <a:lnTo>
                              <a:pt x="148" y="76"/>
                            </a:lnTo>
                            <a:lnTo>
                              <a:pt x="134" y="59"/>
                            </a:lnTo>
                            <a:lnTo>
                              <a:pt x="134" y="45"/>
                            </a:lnTo>
                            <a:lnTo>
                              <a:pt x="134" y="31"/>
                            </a:lnTo>
                            <a:lnTo>
                              <a:pt x="134" y="26"/>
                            </a:lnTo>
                            <a:lnTo>
                              <a:pt x="133" y="21"/>
                            </a:lnTo>
                            <a:lnTo>
                              <a:pt x="131" y="17"/>
                            </a:lnTo>
                            <a:lnTo>
                              <a:pt x="129" y="14"/>
                            </a:lnTo>
                            <a:lnTo>
                              <a:pt x="126" y="10"/>
                            </a:lnTo>
                            <a:lnTo>
                              <a:pt x="123" y="8"/>
                            </a:lnTo>
                            <a:lnTo>
                              <a:pt x="118" y="5"/>
                            </a:lnTo>
                            <a:lnTo>
                              <a:pt x="111" y="1"/>
                            </a:lnTo>
                            <a:lnTo>
                              <a:pt x="102" y="0"/>
                            </a:lnTo>
                            <a:lnTo>
                              <a:pt x="92" y="1"/>
                            </a:lnTo>
                            <a:lnTo>
                              <a:pt x="86" y="3"/>
                            </a:lnTo>
                            <a:lnTo>
                              <a:pt x="79" y="7"/>
                            </a:lnTo>
                            <a:lnTo>
                              <a:pt x="69" y="6"/>
                            </a:lnTo>
                            <a:lnTo>
                              <a:pt x="73" y="11"/>
                            </a:lnTo>
                            <a:lnTo>
                              <a:pt x="66" y="18"/>
                            </a:lnTo>
                            <a:lnTo>
                              <a:pt x="52" y="28"/>
                            </a:lnTo>
                            <a:lnTo>
                              <a:pt x="45" y="32"/>
                            </a:lnTo>
                            <a:lnTo>
                              <a:pt x="21" y="24"/>
                            </a:lnTo>
                            <a:lnTo>
                              <a:pt x="12" y="25"/>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103491" name="Freeform 69"/>
                      <p:cNvSpPr>
                        <a:spLocks/>
                      </p:cNvSpPr>
                      <p:nvPr/>
                    </p:nvSpPr>
                    <p:spPr bwMode="auto">
                      <a:xfrm>
                        <a:off x="1589" y="1971"/>
                        <a:ext cx="134" cy="92"/>
                      </a:xfrm>
                      <a:custGeom>
                        <a:avLst/>
                        <a:gdLst>
                          <a:gd name="T0" fmla="*/ 10 w 134"/>
                          <a:gd name="T1" fmla="*/ 26 h 92"/>
                          <a:gd name="T2" fmla="*/ 3 w 134"/>
                          <a:gd name="T3" fmla="*/ 30 h 92"/>
                          <a:gd name="T4" fmla="*/ 0 w 134"/>
                          <a:gd name="T5" fmla="*/ 36 h 92"/>
                          <a:gd name="T6" fmla="*/ 0 w 134"/>
                          <a:gd name="T7" fmla="*/ 43 h 92"/>
                          <a:gd name="T8" fmla="*/ 4 w 134"/>
                          <a:gd name="T9" fmla="*/ 50 h 92"/>
                          <a:gd name="T10" fmla="*/ 16 w 134"/>
                          <a:gd name="T11" fmla="*/ 54 h 92"/>
                          <a:gd name="T12" fmla="*/ 47 w 134"/>
                          <a:gd name="T13" fmla="*/ 65 h 92"/>
                          <a:gd name="T14" fmla="*/ 53 w 134"/>
                          <a:gd name="T15" fmla="*/ 67 h 92"/>
                          <a:gd name="T16" fmla="*/ 54 w 134"/>
                          <a:gd name="T17" fmla="*/ 69 h 92"/>
                          <a:gd name="T18" fmla="*/ 52 w 134"/>
                          <a:gd name="T19" fmla="*/ 71 h 92"/>
                          <a:gd name="T20" fmla="*/ 45 w 134"/>
                          <a:gd name="T21" fmla="*/ 70 h 92"/>
                          <a:gd name="T22" fmla="*/ 46 w 134"/>
                          <a:gd name="T23" fmla="*/ 74 h 92"/>
                          <a:gd name="T24" fmla="*/ 58 w 134"/>
                          <a:gd name="T25" fmla="*/ 78 h 92"/>
                          <a:gd name="T26" fmla="*/ 71 w 134"/>
                          <a:gd name="T27" fmla="*/ 79 h 92"/>
                          <a:gd name="T28" fmla="*/ 87 w 134"/>
                          <a:gd name="T29" fmla="*/ 84 h 92"/>
                          <a:gd name="T30" fmla="*/ 97 w 134"/>
                          <a:gd name="T31" fmla="*/ 91 h 92"/>
                          <a:gd name="T32" fmla="*/ 133 w 134"/>
                          <a:gd name="T33" fmla="*/ 63 h 92"/>
                          <a:gd name="T34" fmla="*/ 129 w 134"/>
                          <a:gd name="T35" fmla="*/ 44 h 92"/>
                          <a:gd name="T36" fmla="*/ 129 w 134"/>
                          <a:gd name="T37" fmla="*/ 26 h 92"/>
                          <a:gd name="T38" fmla="*/ 126 w 134"/>
                          <a:gd name="T39" fmla="*/ 17 h 92"/>
                          <a:gd name="T40" fmla="*/ 122 w 134"/>
                          <a:gd name="T41" fmla="*/ 11 h 92"/>
                          <a:gd name="T42" fmla="*/ 114 w 134"/>
                          <a:gd name="T43" fmla="*/ 5 h 92"/>
                          <a:gd name="T44" fmla="*/ 97 w 134"/>
                          <a:gd name="T45" fmla="*/ 0 h 92"/>
                          <a:gd name="T46" fmla="*/ 87 w 134"/>
                          <a:gd name="T47" fmla="*/ 1 h 92"/>
                          <a:gd name="T48" fmla="*/ 79 w 134"/>
                          <a:gd name="T49" fmla="*/ 4 h 92"/>
                          <a:gd name="T50" fmla="*/ 70 w 134"/>
                          <a:gd name="T51" fmla="*/ 7 h 92"/>
                          <a:gd name="T52" fmla="*/ 69 w 134"/>
                          <a:gd name="T53" fmla="*/ 11 h 92"/>
                          <a:gd name="T54" fmla="*/ 64 w 134"/>
                          <a:gd name="T55" fmla="*/ 18 h 92"/>
                          <a:gd name="T56" fmla="*/ 55 w 134"/>
                          <a:gd name="T57" fmla="*/ 25 h 92"/>
                          <a:gd name="T58" fmla="*/ 46 w 134"/>
                          <a:gd name="T59" fmla="*/ 31 h 92"/>
                          <a:gd name="T60" fmla="*/ 39 w 134"/>
                          <a:gd name="T61" fmla="*/ 37 h 92"/>
                          <a:gd name="T62" fmla="*/ 35 w 134"/>
                          <a:gd name="T63" fmla="*/ 45 h 92"/>
                          <a:gd name="T64" fmla="*/ 35 w 134"/>
                          <a:gd name="T65" fmla="*/ 32 h 92"/>
                          <a:gd name="T66" fmla="*/ 30 w 134"/>
                          <a:gd name="T67" fmla="*/ 33 h 92"/>
                          <a:gd name="T68" fmla="*/ 24 w 134"/>
                          <a:gd name="T69" fmla="*/ 37 h 92"/>
                          <a:gd name="T70" fmla="*/ 25 w 134"/>
                          <a:gd name="T71" fmla="*/ 32 h 92"/>
                          <a:gd name="T72" fmla="*/ 23 w 134"/>
                          <a:gd name="T73" fmla="*/ 2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92"/>
                          <a:gd name="T113" fmla="*/ 134 w 134"/>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92">
                            <a:moveTo>
                              <a:pt x="15" y="26"/>
                            </a:moveTo>
                            <a:lnTo>
                              <a:pt x="10" y="26"/>
                            </a:lnTo>
                            <a:lnTo>
                              <a:pt x="6" y="27"/>
                            </a:lnTo>
                            <a:lnTo>
                              <a:pt x="3" y="30"/>
                            </a:lnTo>
                            <a:lnTo>
                              <a:pt x="1" y="32"/>
                            </a:lnTo>
                            <a:lnTo>
                              <a:pt x="0" y="36"/>
                            </a:lnTo>
                            <a:lnTo>
                              <a:pt x="0" y="39"/>
                            </a:lnTo>
                            <a:lnTo>
                              <a:pt x="0" y="43"/>
                            </a:lnTo>
                            <a:lnTo>
                              <a:pt x="1" y="46"/>
                            </a:lnTo>
                            <a:lnTo>
                              <a:pt x="4" y="50"/>
                            </a:lnTo>
                            <a:lnTo>
                              <a:pt x="8" y="52"/>
                            </a:lnTo>
                            <a:lnTo>
                              <a:pt x="16" y="54"/>
                            </a:lnTo>
                            <a:lnTo>
                              <a:pt x="44" y="66"/>
                            </a:lnTo>
                            <a:lnTo>
                              <a:pt x="47" y="65"/>
                            </a:lnTo>
                            <a:lnTo>
                              <a:pt x="51" y="66"/>
                            </a:lnTo>
                            <a:lnTo>
                              <a:pt x="53" y="67"/>
                            </a:lnTo>
                            <a:lnTo>
                              <a:pt x="54" y="68"/>
                            </a:lnTo>
                            <a:lnTo>
                              <a:pt x="54" y="69"/>
                            </a:lnTo>
                            <a:lnTo>
                              <a:pt x="54" y="71"/>
                            </a:lnTo>
                            <a:lnTo>
                              <a:pt x="52" y="71"/>
                            </a:lnTo>
                            <a:lnTo>
                              <a:pt x="49" y="71"/>
                            </a:lnTo>
                            <a:lnTo>
                              <a:pt x="45" y="70"/>
                            </a:lnTo>
                            <a:lnTo>
                              <a:pt x="45" y="72"/>
                            </a:lnTo>
                            <a:lnTo>
                              <a:pt x="46" y="74"/>
                            </a:lnTo>
                            <a:lnTo>
                              <a:pt x="49" y="76"/>
                            </a:lnTo>
                            <a:lnTo>
                              <a:pt x="58" y="78"/>
                            </a:lnTo>
                            <a:lnTo>
                              <a:pt x="64" y="78"/>
                            </a:lnTo>
                            <a:lnTo>
                              <a:pt x="71" y="79"/>
                            </a:lnTo>
                            <a:lnTo>
                              <a:pt x="77" y="81"/>
                            </a:lnTo>
                            <a:lnTo>
                              <a:pt x="87" y="84"/>
                            </a:lnTo>
                            <a:lnTo>
                              <a:pt x="94" y="88"/>
                            </a:lnTo>
                            <a:lnTo>
                              <a:pt x="97" y="91"/>
                            </a:lnTo>
                            <a:lnTo>
                              <a:pt x="122" y="84"/>
                            </a:lnTo>
                            <a:lnTo>
                              <a:pt x="133" y="63"/>
                            </a:lnTo>
                            <a:lnTo>
                              <a:pt x="129" y="58"/>
                            </a:lnTo>
                            <a:lnTo>
                              <a:pt x="129" y="44"/>
                            </a:lnTo>
                            <a:lnTo>
                              <a:pt x="130" y="32"/>
                            </a:lnTo>
                            <a:lnTo>
                              <a:pt x="129" y="26"/>
                            </a:lnTo>
                            <a:lnTo>
                              <a:pt x="128" y="21"/>
                            </a:lnTo>
                            <a:lnTo>
                              <a:pt x="126" y="17"/>
                            </a:lnTo>
                            <a:lnTo>
                              <a:pt x="124" y="14"/>
                            </a:lnTo>
                            <a:lnTo>
                              <a:pt x="122" y="11"/>
                            </a:lnTo>
                            <a:lnTo>
                              <a:pt x="118" y="8"/>
                            </a:lnTo>
                            <a:lnTo>
                              <a:pt x="114" y="5"/>
                            </a:lnTo>
                            <a:lnTo>
                              <a:pt x="103" y="1"/>
                            </a:lnTo>
                            <a:lnTo>
                              <a:pt x="97" y="0"/>
                            </a:lnTo>
                            <a:lnTo>
                              <a:pt x="92" y="0"/>
                            </a:lnTo>
                            <a:lnTo>
                              <a:pt x="87" y="1"/>
                            </a:lnTo>
                            <a:lnTo>
                              <a:pt x="84" y="2"/>
                            </a:lnTo>
                            <a:lnTo>
                              <a:pt x="79" y="4"/>
                            </a:lnTo>
                            <a:lnTo>
                              <a:pt x="74" y="7"/>
                            </a:lnTo>
                            <a:lnTo>
                              <a:pt x="70" y="7"/>
                            </a:lnTo>
                            <a:lnTo>
                              <a:pt x="64" y="6"/>
                            </a:lnTo>
                            <a:lnTo>
                              <a:pt x="69" y="11"/>
                            </a:lnTo>
                            <a:lnTo>
                              <a:pt x="68" y="14"/>
                            </a:lnTo>
                            <a:lnTo>
                              <a:pt x="64" y="18"/>
                            </a:lnTo>
                            <a:lnTo>
                              <a:pt x="60" y="22"/>
                            </a:lnTo>
                            <a:lnTo>
                              <a:pt x="55" y="25"/>
                            </a:lnTo>
                            <a:lnTo>
                              <a:pt x="50" y="28"/>
                            </a:lnTo>
                            <a:lnTo>
                              <a:pt x="46" y="31"/>
                            </a:lnTo>
                            <a:lnTo>
                              <a:pt x="42" y="34"/>
                            </a:lnTo>
                            <a:lnTo>
                              <a:pt x="39" y="37"/>
                            </a:lnTo>
                            <a:lnTo>
                              <a:pt x="37" y="40"/>
                            </a:lnTo>
                            <a:lnTo>
                              <a:pt x="35" y="45"/>
                            </a:lnTo>
                            <a:lnTo>
                              <a:pt x="36" y="34"/>
                            </a:lnTo>
                            <a:lnTo>
                              <a:pt x="35" y="32"/>
                            </a:lnTo>
                            <a:lnTo>
                              <a:pt x="33" y="32"/>
                            </a:lnTo>
                            <a:lnTo>
                              <a:pt x="30" y="33"/>
                            </a:lnTo>
                            <a:lnTo>
                              <a:pt x="27" y="34"/>
                            </a:lnTo>
                            <a:lnTo>
                              <a:pt x="24" y="37"/>
                            </a:lnTo>
                            <a:lnTo>
                              <a:pt x="25" y="34"/>
                            </a:lnTo>
                            <a:lnTo>
                              <a:pt x="25" y="32"/>
                            </a:lnTo>
                            <a:lnTo>
                              <a:pt x="24" y="29"/>
                            </a:lnTo>
                            <a:lnTo>
                              <a:pt x="23" y="28"/>
                            </a:lnTo>
                            <a:lnTo>
                              <a:pt x="15" y="26"/>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nvGrpSpPr>
                    <p:cNvPr id="103479" name="Group 70"/>
                    <p:cNvGrpSpPr>
                      <a:grpSpLocks/>
                    </p:cNvGrpSpPr>
                    <p:nvPr/>
                  </p:nvGrpSpPr>
                  <p:grpSpPr bwMode="auto">
                    <a:xfrm>
                      <a:off x="1586" y="1991"/>
                      <a:ext cx="23" cy="19"/>
                      <a:chOff x="1586" y="1991"/>
                      <a:chExt cx="23" cy="19"/>
                    </a:xfrm>
                  </p:grpSpPr>
                  <p:sp>
                    <p:nvSpPr>
                      <p:cNvPr id="103488" name="Freeform 71"/>
                      <p:cNvSpPr>
                        <a:spLocks/>
                      </p:cNvSpPr>
                      <p:nvPr/>
                    </p:nvSpPr>
                    <p:spPr bwMode="auto">
                      <a:xfrm>
                        <a:off x="1586" y="1991"/>
                        <a:ext cx="23" cy="17"/>
                      </a:xfrm>
                      <a:custGeom>
                        <a:avLst/>
                        <a:gdLst>
                          <a:gd name="T0" fmla="*/ 8 w 23"/>
                          <a:gd name="T1" fmla="*/ 0 h 17"/>
                          <a:gd name="T2" fmla="*/ 4 w 23"/>
                          <a:gd name="T3" fmla="*/ 0 h 17"/>
                          <a:gd name="T4" fmla="*/ 2 w 23"/>
                          <a:gd name="T5" fmla="*/ 1 h 17"/>
                          <a:gd name="T6" fmla="*/ 1 w 23"/>
                          <a:gd name="T7" fmla="*/ 3 h 17"/>
                          <a:gd name="T8" fmla="*/ 0 w 23"/>
                          <a:gd name="T9" fmla="*/ 5 h 17"/>
                          <a:gd name="T10" fmla="*/ 0 w 23"/>
                          <a:gd name="T11" fmla="*/ 7 h 17"/>
                          <a:gd name="T12" fmla="*/ 1 w 23"/>
                          <a:gd name="T13" fmla="*/ 10 h 17"/>
                          <a:gd name="T14" fmla="*/ 2 w 23"/>
                          <a:gd name="T15" fmla="*/ 11 h 17"/>
                          <a:gd name="T16" fmla="*/ 4 w 23"/>
                          <a:gd name="T17" fmla="*/ 14 h 17"/>
                          <a:gd name="T18" fmla="*/ 9 w 23"/>
                          <a:gd name="T19" fmla="*/ 16 h 17"/>
                          <a:gd name="T20" fmla="*/ 14 w 23"/>
                          <a:gd name="T21" fmla="*/ 15 h 17"/>
                          <a:gd name="T22" fmla="*/ 17 w 23"/>
                          <a:gd name="T23" fmla="*/ 13 h 17"/>
                          <a:gd name="T24" fmla="*/ 19 w 23"/>
                          <a:gd name="T25" fmla="*/ 11 h 17"/>
                          <a:gd name="T26" fmla="*/ 21 w 23"/>
                          <a:gd name="T27" fmla="*/ 8 h 17"/>
                          <a:gd name="T28" fmla="*/ 22 w 23"/>
                          <a:gd name="T29" fmla="*/ 5 h 17"/>
                          <a:gd name="T30" fmla="*/ 19 w 23"/>
                          <a:gd name="T31" fmla="*/ 1 h 17"/>
                          <a:gd name="T32" fmla="*/ 14 w 23"/>
                          <a:gd name="T33" fmla="*/ 0 h 17"/>
                          <a:gd name="T34" fmla="*/ 10 w 23"/>
                          <a:gd name="T35" fmla="*/ 0 h 17"/>
                          <a:gd name="T36" fmla="*/ 8 w 23"/>
                          <a:gd name="T37" fmla="*/ 0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7"/>
                          <a:gd name="T59" fmla="*/ 23 w 2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7">
                            <a:moveTo>
                              <a:pt x="8" y="0"/>
                            </a:moveTo>
                            <a:lnTo>
                              <a:pt x="4" y="0"/>
                            </a:lnTo>
                            <a:lnTo>
                              <a:pt x="2" y="1"/>
                            </a:lnTo>
                            <a:lnTo>
                              <a:pt x="1" y="3"/>
                            </a:lnTo>
                            <a:lnTo>
                              <a:pt x="0" y="5"/>
                            </a:lnTo>
                            <a:lnTo>
                              <a:pt x="0" y="7"/>
                            </a:lnTo>
                            <a:lnTo>
                              <a:pt x="1" y="10"/>
                            </a:lnTo>
                            <a:lnTo>
                              <a:pt x="2" y="11"/>
                            </a:lnTo>
                            <a:lnTo>
                              <a:pt x="4" y="14"/>
                            </a:lnTo>
                            <a:lnTo>
                              <a:pt x="9" y="16"/>
                            </a:lnTo>
                            <a:lnTo>
                              <a:pt x="14" y="15"/>
                            </a:lnTo>
                            <a:lnTo>
                              <a:pt x="17" y="13"/>
                            </a:lnTo>
                            <a:lnTo>
                              <a:pt x="19" y="11"/>
                            </a:lnTo>
                            <a:lnTo>
                              <a:pt x="21" y="8"/>
                            </a:lnTo>
                            <a:lnTo>
                              <a:pt x="22" y="5"/>
                            </a:lnTo>
                            <a:lnTo>
                              <a:pt x="19" y="1"/>
                            </a:lnTo>
                            <a:lnTo>
                              <a:pt x="14" y="0"/>
                            </a:lnTo>
                            <a:lnTo>
                              <a:pt x="10" y="0"/>
                            </a:lnTo>
                            <a:lnTo>
                              <a:pt x="8"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103489" name="Freeform 72"/>
                      <p:cNvSpPr>
                        <a:spLocks/>
                      </p:cNvSpPr>
                      <p:nvPr/>
                    </p:nvSpPr>
                    <p:spPr bwMode="auto">
                      <a:xfrm>
                        <a:off x="1592" y="1993"/>
                        <a:ext cx="17" cy="17"/>
                      </a:xfrm>
                      <a:custGeom>
                        <a:avLst/>
                        <a:gdLst>
                          <a:gd name="T0" fmla="*/ 3 w 17"/>
                          <a:gd name="T1" fmla="*/ 0 h 17"/>
                          <a:gd name="T2" fmla="*/ 1 w 17"/>
                          <a:gd name="T3" fmla="*/ 1 h 17"/>
                          <a:gd name="T4" fmla="*/ 0 w 17"/>
                          <a:gd name="T5" fmla="*/ 3 h 17"/>
                          <a:gd name="T6" fmla="*/ 0 w 17"/>
                          <a:gd name="T7" fmla="*/ 6 h 17"/>
                          <a:gd name="T8" fmla="*/ 1 w 17"/>
                          <a:gd name="T9" fmla="*/ 8 h 17"/>
                          <a:gd name="T10" fmla="*/ 3 w 17"/>
                          <a:gd name="T11" fmla="*/ 11 h 17"/>
                          <a:gd name="T12" fmla="*/ 6 w 17"/>
                          <a:gd name="T13" fmla="*/ 13 h 17"/>
                          <a:gd name="T14" fmla="*/ 9 w 17"/>
                          <a:gd name="T15" fmla="*/ 16 h 17"/>
                          <a:gd name="T16" fmla="*/ 12 w 17"/>
                          <a:gd name="T17" fmla="*/ 14 h 17"/>
                          <a:gd name="T18" fmla="*/ 15 w 17"/>
                          <a:gd name="T19" fmla="*/ 12 h 17"/>
                          <a:gd name="T20" fmla="*/ 16 w 17"/>
                          <a:gd name="T21" fmla="*/ 8 h 17"/>
                          <a:gd name="T22" fmla="*/ 15 w 17"/>
                          <a:gd name="T23" fmla="*/ 4 h 17"/>
                          <a:gd name="T24" fmla="*/ 13 w 17"/>
                          <a:gd name="T25" fmla="*/ 2 h 17"/>
                          <a:gd name="T26" fmla="*/ 11 w 17"/>
                          <a:gd name="T27" fmla="*/ 1 h 17"/>
                          <a:gd name="T28" fmla="*/ 8 w 17"/>
                          <a:gd name="T29" fmla="*/ 0 h 17"/>
                          <a:gd name="T30" fmla="*/ 3 w 17"/>
                          <a:gd name="T31" fmla="*/ 0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7"/>
                          <a:gd name="T50" fmla="*/ 17 w 17"/>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7">
                            <a:moveTo>
                              <a:pt x="3" y="0"/>
                            </a:moveTo>
                            <a:lnTo>
                              <a:pt x="1" y="1"/>
                            </a:lnTo>
                            <a:lnTo>
                              <a:pt x="0" y="3"/>
                            </a:lnTo>
                            <a:lnTo>
                              <a:pt x="0" y="6"/>
                            </a:lnTo>
                            <a:lnTo>
                              <a:pt x="1" y="8"/>
                            </a:lnTo>
                            <a:lnTo>
                              <a:pt x="3" y="11"/>
                            </a:lnTo>
                            <a:lnTo>
                              <a:pt x="6" y="13"/>
                            </a:lnTo>
                            <a:lnTo>
                              <a:pt x="9" y="16"/>
                            </a:lnTo>
                            <a:lnTo>
                              <a:pt x="12" y="14"/>
                            </a:lnTo>
                            <a:lnTo>
                              <a:pt x="15" y="12"/>
                            </a:lnTo>
                            <a:lnTo>
                              <a:pt x="16" y="8"/>
                            </a:lnTo>
                            <a:lnTo>
                              <a:pt x="15" y="4"/>
                            </a:lnTo>
                            <a:lnTo>
                              <a:pt x="13" y="2"/>
                            </a:lnTo>
                            <a:lnTo>
                              <a:pt x="11" y="1"/>
                            </a:lnTo>
                            <a:lnTo>
                              <a:pt x="8" y="0"/>
                            </a:lnTo>
                            <a:lnTo>
                              <a:pt x="3"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nvGrpSpPr>
                    <p:cNvPr id="103480" name="Group 73"/>
                    <p:cNvGrpSpPr>
                      <a:grpSpLocks/>
                    </p:cNvGrpSpPr>
                    <p:nvPr/>
                  </p:nvGrpSpPr>
                  <p:grpSpPr bwMode="auto">
                    <a:xfrm>
                      <a:off x="1631" y="1991"/>
                      <a:ext cx="25" cy="26"/>
                      <a:chOff x="1631" y="1991"/>
                      <a:chExt cx="25" cy="26"/>
                    </a:xfrm>
                  </p:grpSpPr>
                  <p:sp>
                    <p:nvSpPr>
                      <p:cNvPr id="103484" name="Oval 74"/>
                      <p:cNvSpPr>
                        <a:spLocks noChangeArrowheads="1"/>
                      </p:cNvSpPr>
                      <p:nvPr/>
                    </p:nvSpPr>
                    <p:spPr bwMode="auto">
                      <a:xfrm>
                        <a:off x="1640" y="2008"/>
                        <a:ext cx="9" cy="8"/>
                      </a:xfrm>
                      <a:prstGeom prst="ellipse">
                        <a:avLst/>
                      </a:prstGeom>
                      <a:solidFill>
                        <a:srgbClr val="CC9900"/>
                      </a:solidFill>
                      <a:ln w="12700">
                        <a:solidFill>
                          <a:srgbClr val="996633"/>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3485" name="Arc 75"/>
                      <p:cNvSpPr>
                        <a:spLocks/>
                      </p:cNvSpPr>
                      <p:nvPr/>
                    </p:nvSpPr>
                    <p:spPr bwMode="auto">
                      <a:xfrm>
                        <a:off x="1633" y="1992"/>
                        <a:ext cx="19" cy="24"/>
                      </a:xfrm>
                      <a:custGeom>
                        <a:avLst/>
                        <a:gdLst>
                          <a:gd name="T0" fmla="*/ 0 w 36514"/>
                          <a:gd name="T1" fmla="*/ 0 h 43111"/>
                          <a:gd name="T2" fmla="*/ 0 w 36514"/>
                          <a:gd name="T3" fmla="*/ 0 h 43111"/>
                          <a:gd name="T4" fmla="*/ 0 w 36514"/>
                          <a:gd name="T5" fmla="*/ 0 h 43111"/>
                          <a:gd name="T6" fmla="*/ 0 60000 65536"/>
                          <a:gd name="T7" fmla="*/ 0 60000 65536"/>
                          <a:gd name="T8" fmla="*/ 0 60000 65536"/>
                          <a:gd name="T9" fmla="*/ 0 w 36514"/>
                          <a:gd name="T10" fmla="*/ 0 h 43111"/>
                          <a:gd name="T11" fmla="*/ 36514 w 36514"/>
                          <a:gd name="T12" fmla="*/ 43111 h 43111"/>
                        </a:gdLst>
                        <a:ahLst/>
                        <a:cxnLst>
                          <a:cxn ang="T6">
                            <a:pos x="T0" y="T1"/>
                          </a:cxn>
                          <a:cxn ang="T7">
                            <a:pos x="T2" y="T3"/>
                          </a:cxn>
                          <a:cxn ang="T8">
                            <a:pos x="T4" y="T5"/>
                          </a:cxn>
                        </a:cxnLst>
                        <a:rect l="T9" t="T10" r="T11" b="T12"/>
                        <a:pathLst>
                          <a:path w="36514" h="43111" fill="none" extrusionOk="0">
                            <a:moveTo>
                              <a:pt x="36514" y="37135"/>
                            </a:moveTo>
                            <a:cubicBezTo>
                              <a:pt x="32496" y="40970"/>
                              <a:pt x="27154" y="43110"/>
                              <a:pt x="21600" y="43111"/>
                            </a:cubicBezTo>
                            <a:cubicBezTo>
                              <a:pt x="9670" y="43111"/>
                              <a:pt x="0" y="33440"/>
                              <a:pt x="0" y="21511"/>
                            </a:cubicBezTo>
                            <a:cubicBezTo>
                              <a:pt x="-1" y="10339"/>
                              <a:pt x="8518" y="1011"/>
                              <a:pt x="19643" y="-1"/>
                            </a:cubicBezTo>
                          </a:path>
                          <a:path w="36514" h="43111" stroke="0" extrusionOk="0">
                            <a:moveTo>
                              <a:pt x="36514" y="37135"/>
                            </a:moveTo>
                            <a:cubicBezTo>
                              <a:pt x="32496" y="40970"/>
                              <a:pt x="27154" y="43110"/>
                              <a:pt x="21600" y="43111"/>
                            </a:cubicBezTo>
                            <a:cubicBezTo>
                              <a:pt x="9670" y="43111"/>
                              <a:pt x="0" y="33440"/>
                              <a:pt x="0" y="21511"/>
                            </a:cubicBezTo>
                            <a:cubicBezTo>
                              <a:pt x="-1" y="10339"/>
                              <a:pt x="8518" y="1011"/>
                              <a:pt x="19643" y="-1"/>
                            </a:cubicBezTo>
                            <a:lnTo>
                              <a:pt x="21600" y="21511"/>
                            </a:lnTo>
                            <a:lnTo>
                              <a:pt x="36514" y="37135"/>
                            </a:lnTo>
                            <a:close/>
                          </a:path>
                        </a:pathLst>
                      </a:custGeom>
                      <a:solidFill>
                        <a:srgbClr val="CC9900"/>
                      </a:solidFill>
                      <a:ln w="12700" cap="rnd">
                        <a:solidFill>
                          <a:srgbClr val="996633"/>
                        </a:solidFill>
                        <a:round/>
                        <a:headEnd/>
                        <a:tailEnd/>
                      </a:ln>
                    </p:spPr>
                    <p:txBody>
                      <a:bodyPr/>
                      <a:lstStyle/>
                      <a:p>
                        <a:endParaRPr lang="es-MX"/>
                      </a:p>
                    </p:txBody>
                  </p:sp>
                  <p:sp>
                    <p:nvSpPr>
                      <p:cNvPr id="103486" name="Arc 76"/>
                      <p:cNvSpPr>
                        <a:spLocks/>
                      </p:cNvSpPr>
                      <p:nvPr/>
                    </p:nvSpPr>
                    <p:spPr bwMode="auto">
                      <a:xfrm>
                        <a:off x="1631" y="1993"/>
                        <a:ext cx="16" cy="1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368" y="15666"/>
                            </a:moveTo>
                            <a:cubicBezTo>
                              <a:pt x="42920" y="17595"/>
                              <a:pt x="43200" y="19593"/>
                              <a:pt x="43200" y="21600"/>
                            </a:cubicBezTo>
                            <a:cubicBezTo>
                              <a:pt x="43200" y="33529"/>
                              <a:pt x="33529" y="43200"/>
                              <a:pt x="21600" y="43200"/>
                            </a:cubicBezTo>
                            <a:cubicBezTo>
                              <a:pt x="9670" y="43200"/>
                              <a:pt x="0" y="33529"/>
                              <a:pt x="0" y="21600"/>
                            </a:cubicBezTo>
                            <a:cubicBezTo>
                              <a:pt x="0" y="9670"/>
                              <a:pt x="9670" y="0"/>
                              <a:pt x="21600" y="0"/>
                            </a:cubicBezTo>
                            <a:cubicBezTo>
                              <a:pt x="22495" y="-1"/>
                              <a:pt x="23390" y="55"/>
                              <a:pt x="24279" y="166"/>
                            </a:cubicBezTo>
                          </a:path>
                          <a:path w="43200" h="43200" stroke="0" extrusionOk="0">
                            <a:moveTo>
                              <a:pt x="42368" y="15666"/>
                            </a:moveTo>
                            <a:cubicBezTo>
                              <a:pt x="42920" y="17595"/>
                              <a:pt x="43200" y="19593"/>
                              <a:pt x="43200" y="21600"/>
                            </a:cubicBezTo>
                            <a:cubicBezTo>
                              <a:pt x="43200" y="33529"/>
                              <a:pt x="33529" y="43200"/>
                              <a:pt x="21600" y="43200"/>
                            </a:cubicBezTo>
                            <a:cubicBezTo>
                              <a:pt x="9670" y="43200"/>
                              <a:pt x="0" y="33529"/>
                              <a:pt x="0" y="21600"/>
                            </a:cubicBezTo>
                            <a:cubicBezTo>
                              <a:pt x="0" y="9670"/>
                              <a:pt x="9670" y="0"/>
                              <a:pt x="21600" y="0"/>
                            </a:cubicBezTo>
                            <a:cubicBezTo>
                              <a:pt x="22495" y="-1"/>
                              <a:pt x="23390" y="55"/>
                              <a:pt x="24279" y="166"/>
                            </a:cubicBezTo>
                            <a:lnTo>
                              <a:pt x="21600" y="21600"/>
                            </a:lnTo>
                            <a:lnTo>
                              <a:pt x="42368" y="15666"/>
                            </a:lnTo>
                            <a:close/>
                          </a:path>
                        </a:pathLst>
                      </a:custGeom>
                      <a:solidFill>
                        <a:srgbClr val="CC9900"/>
                      </a:solidFill>
                      <a:ln w="12700" cap="rnd">
                        <a:solidFill>
                          <a:srgbClr val="996633"/>
                        </a:solidFill>
                        <a:round/>
                        <a:headEnd/>
                        <a:tailEnd/>
                      </a:ln>
                    </p:spPr>
                    <p:txBody>
                      <a:bodyPr/>
                      <a:lstStyle/>
                      <a:p>
                        <a:endParaRPr lang="es-MX"/>
                      </a:p>
                    </p:txBody>
                  </p:sp>
                  <p:sp>
                    <p:nvSpPr>
                      <p:cNvPr id="103487" name="Arc 77"/>
                      <p:cNvSpPr>
                        <a:spLocks/>
                      </p:cNvSpPr>
                      <p:nvPr/>
                    </p:nvSpPr>
                    <p:spPr bwMode="auto">
                      <a:xfrm>
                        <a:off x="1638" y="1991"/>
                        <a:ext cx="18" cy="26"/>
                      </a:xfrm>
                      <a:custGeom>
                        <a:avLst/>
                        <a:gdLst>
                          <a:gd name="T0" fmla="*/ 0 w 33442"/>
                          <a:gd name="T1" fmla="*/ 0 h 39594"/>
                          <a:gd name="T2" fmla="*/ 0 w 33442"/>
                          <a:gd name="T3" fmla="*/ 0 h 39594"/>
                          <a:gd name="T4" fmla="*/ 0 w 33442"/>
                          <a:gd name="T5" fmla="*/ 0 h 39594"/>
                          <a:gd name="T6" fmla="*/ 0 60000 65536"/>
                          <a:gd name="T7" fmla="*/ 0 60000 65536"/>
                          <a:gd name="T8" fmla="*/ 0 60000 65536"/>
                          <a:gd name="T9" fmla="*/ 0 w 33442"/>
                          <a:gd name="T10" fmla="*/ 0 h 39594"/>
                          <a:gd name="T11" fmla="*/ 33442 w 33442"/>
                          <a:gd name="T12" fmla="*/ 39594 h 39594"/>
                        </a:gdLst>
                        <a:ahLst/>
                        <a:cxnLst>
                          <a:cxn ang="T6">
                            <a:pos x="T0" y="T1"/>
                          </a:cxn>
                          <a:cxn ang="T7">
                            <a:pos x="T2" y="T3"/>
                          </a:cxn>
                          <a:cxn ang="T8">
                            <a:pos x="T4" y="T5"/>
                          </a:cxn>
                        </a:cxnLst>
                        <a:rect l="T9" t="T10" r="T11" b="T12"/>
                        <a:pathLst>
                          <a:path w="33442" h="39594" fill="none" extrusionOk="0">
                            <a:moveTo>
                              <a:pt x="0" y="3535"/>
                            </a:moveTo>
                            <a:cubicBezTo>
                              <a:pt x="3518" y="1228"/>
                              <a:pt x="7634" y="-1"/>
                              <a:pt x="11842" y="0"/>
                            </a:cubicBezTo>
                            <a:cubicBezTo>
                              <a:pt x="23771" y="0"/>
                              <a:pt x="33442" y="9670"/>
                              <a:pt x="33442" y="21600"/>
                            </a:cubicBezTo>
                            <a:cubicBezTo>
                              <a:pt x="33442" y="28835"/>
                              <a:pt x="29818" y="35591"/>
                              <a:pt x="23790" y="39593"/>
                            </a:cubicBezTo>
                          </a:path>
                          <a:path w="33442" h="39594" stroke="0" extrusionOk="0">
                            <a:moveTo>
                              <a:pt x="0" y="3535"/>
                            </a:moveTo>
                            <a:cubicBezTo>
                              <a:pt x="3518" y="1228"/>
                              <a:pt x="7634" y="-1"/>
                              <a:pt x="11842" y="0"/>
                            </a:cubicBezTo>
                            <a:cubicBezTo>
                              <a:pt x="23771" y="0"/>
                              <a:pt x="33442" y="9670"/>
                              <a:pt x="33442" y="21600"/>
                            </a:cubicBezTo>
                            <a:cubicBezTo>
                              <a:pt x="33442" y="28835"/>
                              <a:pt x="29818" y="35591"/>
                              <a:pt x="23790" y="39593"/>
                            </a:cubicBezTo>
                            <a:lnTo>
                              <a:pt x="11842" y="21600"/>
                            </a:lnTo>
                            <a:lnTo>
                              <a:pt x="0" y="3535"/>
                            </a:lnTo>
                            <a:close/>
                          </a:path>
                        </a:pathLst>
                      </a:custGeom>
                      <a:solidFill>
                        <a:srgbClr val="CC9900"/>
                      </a:solidFill>
                      <a:ln w="12700" cap="rnd">
                        <a:solidFill>
                          <a:srgbClr val="996633"/>
                        </a:solidFill>
                        <a:round/>
                        <a:headEnd/>
                        <a:tailEnd/>
                      </a:ln>
                    </p:spPr>
                    <p:txBody>
                      <a:bodyPr/>
                      <a:lstStyle/>
                      <a:p>
                        <a:endParaRPr lang="es-MX"/>
                      </a:p>
                    </p:txBody>
                  </p:sp>
                </p:grpSp>
                <p:grpSp>
                  <p:nvGrpSpPr>
                    <p:cNvPr id="103481" name="Group 78"/>
                    <p:cNvGrpSpPr>
                      <a:grpSpLocks/>
                    </p:cNvGrpSpPr>
                    <p:nvPr/>
                  </p:nvGrpSpPr>
                  <p:grpSpPr bwMode="auto">
                    <a:xfrm>
                      <a:off x="1678" y="1953"/>
                      <a:ext cx="33" cy="88"/>
                      <a:chOff x="1678" y="1953"/>
                      <a:chExt cx="33" cy="88"/>
                    </a:xfrm>
                  </p:grpSpPr>
                  <p:sp>
                    <p:nvSpPr>
                      <p:cNvPr id="103482" name="Freeform 79"/>
                      <p:cNvSpPr>
                        <a:spLocks/>
                      </p:cNvSpPr>
                      <p:nvPr/>
                    </p:nvSpPr>
                    <p:spPr bwMode="auto">
                      <a:xfrm>
                        <a:off x="1678" y="1955"/>
                        <a:ext cx="31" cy="84"/>
                      </a:xfrm>
                      <a:custGeom>
                        <a:avLst/>
                        <a:gdLst>
                          <a:gd name="T0" fmla="*/ 0 w 31"/>
                          <a:gd name="T1" fmla="*/ 21 h 84"/>
                          <a:gd name="T2" fmla="*/ 1 w 31"/>
                          <a:gd name="T3" fmla="*/ 6 h 84"/>
                          <a:gd name="T4" fmla="*/ 3 w 31"/>
                          <a:gd name="T5" fmla="*/ 1 h 84"/>
                          <a:gd name="T6" fmla="*/ 7 w 31"/>
                          <a:gd name="T7" fmla="*/ 0 h 84"/>
                          <a:gd name="T8" fmla="*/ 10 w 31"/>
                          <a:gd name="T9" fmla="*/ 1 h 84"/>
                          <a:gd name="T10" fmla="*/ 14 w 31"/>
                          <a:gd name="T11" fmla="*/ 5 h 84"/>
                          <a:gd name="T12" fmla="*/ 24 w 31"/>
                          <a:gd name="T13" fmla="*/ 26 h 84"/>
                          <a:gd name="T14" fmla="*/ 28 w 31"/>
                          <a:gd name="T15" fmla="*/ 36 h 84"/>
                          <a:gd name="T16" fmla="*/ 30 w 31"/>
                          <a:gd name="T17" fmla="*/ 51 h 84"/>
                          <a:gd name="T18" fmla="*/ 29 w 31"/>
                          <a:gd name="T19" fmla="*/ 64 h 84"/>
                          <a:gd name="T20" fmla="*/ 26 w 31"/>
                          <a:gd name="T21" fmla="*/ 74 h 84"/>
                          <a:gd name="T22" fmla="*/ 17 w 31"/>
                          <a:gd name="T23" fmla="*/ 81 h 84"/>
                          <a:gd name="T24" fmla="*/ 11 w 31"/>
                          <a:gd name="T25" fmla="*/ 83 h 84"/>
                          <a:gd name="T26" fmla="*/ 7 w 31"/>
                          <a:gd name="T27" fmla="*/ 78 h 84"/>
                          <a:gd name="T28" fmla="*/ 5 w 31"/>
                          <a:gd name="T29" fmla="*/ 71 h 84"/>
                          <a:gd name="T30" fmla="*/ 2 w 31"/>
                          <a:gd name="T31" fmla="*/ 64 h 84"/>
                          <a:gd name="T32" fmla="*/ 0 w 31"/>
                          <a:gd name="T33" fmla="*/ 21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84"/>
                          <a:gd name="T53" fmla="*/ 31 w 31"/>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84">
                            <a:moveTo>
                              <a:pt x="0" y="21"/>
                            </a:moveTo>
                            <a:lnTo>
                              <a:pt x="1" y="6"/>
                            </a:lnTo>
                            <a:lnTo>
                              <a:pt x="3" y="1"/>
                            </a:lnTo>
                            <a:lnTo>
                              <a:pt x="7" y="0"/>
                            </a:lnTo>
                            <a:lnTo>
                              <a:pt x="10" y="1"/>
                            </a:lnTo>
                            <a:lnTo>
                              <a:pt x="14" y="5"/>
                            </a:lnTo>
                            <a:lnTo>
                              <a:pt x="24" y="26"/>
                            </a:lnTo>
                            <a:lnTo>
                              <a:pt x="28" y="36"/>
                            </a:lnTo>
                            <a:lnTo>
                              <a:pt x="30" y="51"/>
                            </a:lnTo>
                            <a:lnTo>
                              <a:pt x="29" y="64"/>
                            </a:lnTo>
                            <a:lnTo>
                              <a:pt x="26" y="74"/>
                            </a:lnTo>
                            <a:lnTo>
                              <a:pt x="17" y="81"/>
                            </a:lnTo>
                            <a:lnTo>
                              <a:pt x="11" y="83"/>
                            </a:lnTo>
                            <a:lnTo>
                              <a:pt x="7" y="78"/>
                            </a:lnTo>
                            <a:lnTo>
                              <a:pt x="5" y="71"/>
                            </a:lnTo>
                            <a:lnTo>
                              <a:pt x="2" y="64"/>
                            </a:lnTo>
                            <a:lnTo>
                              <a:pt x="0" y="21"/>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103483" name="Freeform 80"/>
                      <p:cNvSpPr>
                        <a:spLocks/>
                      </p:cNvSpPr>
                      <p:nvPr/>
                    </p:nvSpPr>
                    <p:spPr bwMode="auto">
                      <a:xfrm>
                        <a:off x="1678" y="1953"/>
                        <a:ext cx="33" cy="88"/>
                      </a:xfrm>
                      <a:custGeom>
                        <a:avLst/>
                        <a:gdLst>
                          <a:gd name="T0" fmla="*/ 0 w 33"/>
                          <a:gd name="T1" fmla="*/ 27 h 88"/>
                          <a:gd name="T2" fmla="*/ 0 w 33"/>
                          <a:gd name="T3" fmla="*/ 15 h 88"/>
                          <a:gd name="T4" fmla="*/ 0 w 33"/>
                          <a:gd name="T5" fmla="*/ 6 h 88"/>
                          <a:gd name="T6" fmla="*/ 4 w 33"/>
                          <a:gd name="T7" fmla="*/ 0 h 88"/>
                          <a:gd name="T8" fmla="*/ 11 w 33"/>
                          <a:gd name="T9" fmla="*/ 1 h 88"/>
                          <a:gd name="T10" fmla="*/ 19 w 33"/>
                          <a:gd name="T11" fmla="*/ 12 h 88"/>
                          <a:gd name="T12" fmla="*/ 28 w 33"/>
                          <a:gd name="T13" fmla="*/ 34 h 88"/>
                          <a:gd name="T14" fmla="*/ 31 w 33"/>
                          <a:gd name="T15" fmla="*/ 47 h 88"/>
                          <a:gd name="T16" fmla="*/ 31 w 33"/>
                          <a:gd name="T17" fmla="*/ 67 h 88"/>
                          <a:gd name="T18" fmla="*/ 21 w 33"/>
                          <a:gd name="T19" fmla="*/ 82 h 88"/>
                          <a:gd name="T20" fmla="*/ 9 w 33"/>
                          <a:gd name="T21" fmla="*/ 87 h 88"/>
                          <a:gd name="T22" fmla="*/ 4 w 33"/>
                          <a:gd name="T23" fmla="*/ 69 h 88"/>
                          <a:gd name="T24" fmla="*/ 13 w 33"/>
                          <a:gd name="T25" fmla="*/ 78 h 88"/>
                          <a:gd name="T26" fmla="*/ 17 w 33"/>
                          <a:gd name="T27" fmla="*/ 74 h 88"/>
                          <a:gd name="T28" fmla="*/ 18 w 33"/>
                          <a:gd name="T29" fmla="*/ 67 h 88"/>
                          <a:gd name="T30" fmla="*/ 18 w 33"/>
                          <a:gd name="T31" fmla="*/ 53 h 88"/>
                          <a:gd name="T32" fmla="*/ 17 w 33"/>
                          <a:gd name="T33" fmla="*/ 40 h 88"/>
                          <a:gd name="T34" fmla="*/ 15 w 33"/>
                          <a:gd name="T35" fmla="*/ 27 h 88"/>
                          <a:gd name="T36" fmla="*/ 10 w 33"/>
                          <a:gd name="T37" fmla="*/ 17 h 88"/>
                          <a:gd name="T38" fmla="*/ 6 w 33"/>
                          <a:gd name="T39" fmla="*/ 17 h 88"/>
                          <a:gd name="T40" fmla="*/ 3 w 33"/>
                          <a:gd name="T41" fmla="*/ 20 h 88"/>
                          <a:gd name="T42" fmla="*/ 2 w 33"/>
                          <a:gd name="T43" fmla="*/ 15 h 88"/>
                          <a:gd name="T44" fmla="*/ 5 w 33"/>
                          <a:gd name="T45" fmla="*/ 12 h 88"/>
                          <a:gd name="T46" fmla="*/ 10 w 33"/>
                          <a:gd name="T47" fmla="*/ 12 h 88"/>
                          <a:gd name="T48" fmla="*/ 15 w 33"/>
                          <a:gd name="T49" fmla="*/ 16 h 88"/>
                          <a:gd name="T50" fmla="*/ 19 w 33"/>
                          <a:gd name="T51" fmla="*/ 24 h 88"/>
                          <a:gd name="T52" fmla="*/ 20 w 33"/>
                          <a:gd name="T53" fmla="*/ 33 h 88"/>
                          <a:gd name="T54" fmla="*/ 21 w 33"/>
                          <a:gd name="T55" fmla="*/ 49 h 88"/>
                          <a:gd name="T56" fmla="*/ 19 w 33"/>
                          <a:gd name="T57" fmla="*/ 71 h 88"/>
                          <a:gd name="T58" fmla="*/ 20 w 33"/>
                          <a:gd name="T59" fmla="*/ 79 h 88"/>
                          <a:gd name="T60" fmla="*/ 25 w 33"/>
                          <a:gd name="T61" fmla="*/ 74 h 88"/>
                          <a:gd name="T62" fmla="*/ 26 w 33"/>
                          <a:gd name="T63" fmla="*/ 67 h 88"/>
                          <a:gd name="T64" fmla="*/ 27 w 33"/>
                          <a:gd name="T65" fmla="*/ 55 h 88"/>
                          <a:gd name="T66" fmla="*/ 26 w 33"/>
                          <a:gd name="T67" fmla="*/ 42 h 88"/>
                          <a:gd name="T68" fmla="*/ 21 w 33"/>
                          <a:gd name="T69" fmla="*/ 25 h 88"/>
                          <a:gd name="T70" fmla="*/ 15 w 33"/>
                          <a:gd name="T71" fmla="*/ 11 h 88"/>
                          <a:gd name="T72" fmla="*/ 12 w 33"/>
                          <a:gd name="T73" fmla="*/ 7 h 88"/>
                          <a:gd name="T74" fmla="*/ 7 w 33"/>
                          <a:gd name="T75" fmla="*/ 5 h 88"/>
                          <a:gd name="T76" fmla="*/ 3 w 33"/>
                          <a:gd name="T77" fmla="*/ 9 h 88"/>
                          <a:gd name="T78" fmla="*/ 0 w 33"/>
                          <a:gd name="T79" fmla="*/ 39 h 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
                          <a:gd name="T121" fmla="*/ 0 h 88"/>
                          <a:gd name="T122" fmla="*/ 33 w 33"/>
                          <a:gd name="T123" fmla="*/ 88 h 8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 h="88">
                            <a:moveTo>
                              <a:pt x="0" y="39"/>
                            </a:moveTo>
                            <a:lnTo>
                              <a:pt x="0" y="27"/>
                            </a:lnTo>
                            <a:lnTo>
                              <a:pt x="0" y="20"/>
                            </a:lnTo>
                            <a:lnTo>
                              <a:pt x="0" y="15"/>
                            </a:lnTo>
                            <a:lnTo>
                              <a:pt x="0" y="9"/>
                            </a:lnTo>
                            <a:lnTo>
                              <a:pt x="0" y="6"/>
                            </a:lnTo>
                            <a:lnTo>
                              <a:pt x="1" y="2"/>
                            </a:lnTo>
                            <a:lnTo>
                              <a:pt x="4" y="0"/>
                            </a:lnTo>
                            <a:lnTo>
                              <a:pt x="7" y="0"/>
                            </a:lnTo>
                            <a:lnTo>
                              <a:pt x="11" y="1"/>
                            </a:lnTo>
                            <a:lnTo>
                              <a:pt x="14" y="3"/>
                            </a:lnTo>
                            <a:lnTo>
                              <a:pt x="19" y="12"/>
                            </a:lnTo>
                            <a:lnTo>
                              <a:pt x="24" y="24"/>
                            </a:lnTo>
                            <a:lnTo>
                              <a:pt x="28" y="34"/>
                            </a:lnTo>
                            <a:lnTo>
                              <a:pt x="30" y="40"/>
                            </a:lnTo>
                            <a:lnTo>
                              <a:pt x="31" y="47"/>
                            </a:lnTo>
                            <a:lnTo>
                              <a:pt x="32" y="56"/>
                            </a:lnTo>
                            <a:lnTo>
                              <a:pt x="31" y="67"/>
                            </a:lnTo>
                            <a:lnTo>
                              <a:pt x="27" y="76"/>
                            </a:lnTo>
                            <a:lnTo>
                              <a:pt x="21" y="82"/>
                            </a:lnTo>
                            <a:lnTo>
                              <a:pt x="16" y="86"/>
                            </a:lnTo>
                            <a:lnTo>
                              <a:pt x="9" y="87"/>
                            </a:lnTo>
                            <a:lnTo>
                              <a:pt x="7" y="81"/>
                            </a:lnTo>
                            <a:lnTo>
                              <a:pt x="4" y="69"/>
                            </a:lnTo>
                            <a:lnTo>
                              <a:pt x="11" y="78"/>
                            </a:lnTo>
                            <a:lnTo>
                              <a:pt x="13" y="78"/>
                            </a:lnTo>
                            <a:lnTo>
                              <a:pt x="15" y="76"/>
                            </a:lnTo>
                            <a:lnTo>
                              <a:pt x="17" y="74"/>
                            </a:lnTo>
                            <a:lnTo>
                              <a:pt x="18" y="70"/>
                            </a:lnTo>
                            <a:lnTo>
                              <a:pt x="18" y="67"/>
                            </a:lnTo>
                            <a:lnTo>
                              <a:pt x="18" y="59"/>
                            </a:lnTo>
                            <a:lnTo>
                              <a:pt x="18" y="53"/>
                            </a:lnTo>
                            <a:lnTo>
                              <a:pt x="18" y="47"/>
                            </a:lnTo>
                            <a:lnTo>
                              <a:pt x="17" y="40"/>
                            </a:lnTo>
                            <a:lnTo>
                              <a:pt x="16" y="34"/>
                            </a:lnTo>
                            <a:lnTo>
                              <a:pt x="15" y="27"/>
                            </a:lnTo>
                            <a:lnTo>
                              <a:pt x="13" y="21"/>
                            </a:lnTo>
                            <a:lnTo>
                              <a:pt x="10" y="17"/>
                            </a:lnTo>
                            <a:lnTo>
                              <a:pt x="8" y="16"/>
                            </a:lnTo>
                            <a:lnTo>
                              <a:pt x="6" y="17"/>
                            </a:lnTo>
                            <a:lnTo>
                              <a:pt x="5" y="18"/>
                            </a:lnTo>
                            <a:lnTo>
                              <a:pt x="3" y="20"/>
                            </a:lnTo>
                            <a:lnTo>
                              <a:pt x="1" y="27"/>
                            </a:lnTo>
                            <a:lnTo>
                              <a:pt x="2" y="15"/>
                            </a:lnTo>
                            <a:lnTo>
                              <a:pt x="4" y="13"/>
                            </a:lnTo>
                            <a:lnTo>
                              <a:pt x="5" y="12"/>
                            </a:lnTo>
                            <a:lnTo>
                              <a:pt x="7" y="11"/>
                            </a:lnTo>
                            <a:lnTo>
                              <a:pt x="10" y="12"/>
                            </a:lnTo>
                            <a:lnTo>
                              <a:pt x="13" y="13"/>
                            </a:lnTo>
                            <a:lnTo>
                              <a:pt x="15" y="16"/>
                            </a:lnTo>
                            <a:lnTo>
                              <a:pt x="17" y="20"/>
                            </a:lnTo>
                            <a:lnTo>
                              <a:pt x="19" y="24"/>
                            </a:lnTo>
                            <a:lnTo>
                              <a:pt x="20" y="28"/>
                            </a:lnTo>
                            <a:lnTo>
                              <a:pt x="20" y="33"/>
                            </a:lnTo>
                            <a:lnTo>
                              <a:pt x="21" y="39"/>
                            </a:lnTo>
                            <a:lnTo>
                              <a:pt x="21" y="49"/>
                            </a:lnTo>
                            <a:lnTo>
                              <a:pt x="20" y="56"/>
                            </a:lnTo>
                            <a:lnTo>
                              <a:pt x="19" y="71"/>
                            </a:lnTo>
                            <a:lnTo>
                              <a:pt x="14" y="84"/>
                            </a:lnTo>
                            <a:lnTo>
                              <a:pt x="20" y="79"/>
                            </a:lnTo>
                            <a:lnTo>
                              <a:pt x="23" y="77"/>
                            </a:lnTo>
                            <a:lnTo>
                              <a:pt x="25" y="74"/>
                            </a:lnTo>
                            <a:lnTo>
                              <a:pt x="26" y="71"/>
                            </a:lnTo>
                            <a:lnTo>
                              <a:pt x="26" y="67"/>
                            </a:lnTo>
                            <a:lnTo>
                              <a:pt x="27" y="62"/>
                            </a:lnTo>
                            <a:lnTo>
                              <a:pt x="27" y="55"/>
                            </a:lnTo>
                            <a:lnTo>
                              <a:pt x="26" y="49"/>
                            </a:lnTo>
                            <a:lnTo>
                              <a:pt x="26" y="42"/>
                            </a:lnTo>
                            <a:lnTo>
                              <a:pt x="24" y="34"/>
                            </a:lnTo>
                            <a:lnTo>
                              <a:pt x="21" y="25"/>
                            </a:lnTo>
                            <a:lnTo>
                              <a:pt x="17" y="16"/>
                            </a:lnTo>
                            <a:lnTo>
                              <a:pt x="15" y="11"/>
                            </a:lnTo>
                            <a:lnTo>
                              <a:pt x="13" y="8"/>
                            </a:lnTo>
                            <a:lnTo>
                              <a:pt x="12" y="7"/>
                            </a:lnTo>
                            <a:lnTo>
                              <a:pt x="10" y="6"/>
                            </a:lnTo>
                            <a:lnTo>
                              <a:pt x="7" y="5"/>
                            </a:lnTo>
                            <a:lnTo>
                              <a:pt x="5" y="6"/>
                            </a:lnTo>
                            <a:lnTo>
                              <a:pt x="3" y="9"/>
                            </a:lnTo>
                            <a:lnTo>
                              <a:pt x="2" y="14"/>
                            </a:lnTo>
                            <a:lnTo>
                              <a:pt x="0" y="39"/>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grpSp>
            <p:sp>
              <p:nvSpPr>
                <p:cNvPr id="103475" name="Freeform 81"/>
                <p:cNvSpPr>
                  <a:spLocks/>
                </p:cNvSpPr>
                <p:nvPr/>
              </p:nvSpPr>
              <p:spPr bwMode="auto">
                <a:xfrm>
                  <a:off x="1632" y="2037"/>
                  <a:ext cx="238" cy="328"/>
                </a:xfrm>
                <a:custGeom>
                  <a:avLst/>
                  <a:gdLst>
                    <a:gd name="T0" fmla="*/ 126 w 238"/>
                    <a:gd name="T1" fmla="*/ 18 h 328"/>
                    <a:gd name="T2" fmla="*/ 125 w 238"/>
                    <a:gd name="T3" fmla="*/ 3 h 328"/>
                    <a:gd name="T4" fmla="*/ 107 w 238"/>
                    <a:gd name="T5" fmla="*/ 1 h 328"/>
                    <a:gd name="T6" fmla="*/ 90 w 238"/>
                    <a:gd name="T7" fmla="*/ 9 h 328"/>
                    <a:gd name="T8" fmla="*/ 81 w 238"/>
                    <a:gd name="T9" fmla="*/ 19 h 328"/>
                    <a:gd name="T10" fmla="*/ 60 w 238"/>
                    <a:gd name="T11" fmla="*/ 27 h 328"/>
                    <a:gd name="T12" fmla="*/ 50 w 238"/>
                    <a:gd name="T13" fmla="*/ 46 h 328"/>
                    <a:gd name="T14" fmla="*/ 57 w 238"/>
                    <a:gd name="T15" fmla="*/ 60 h 328"/>
                    <a:gd name="T16" fmla="*/ 53 w 238"/>
                    <a:gd name="T17" fmla="*/ 68 h 328"/>
                    <a:gd name="T18" fmla="*/ 51 w 238"/>
                    <a:gd name="T19" fmla="*/ 75 h 328"/>
                    <a:gd name="T20" fmla="*/ 21 w 238"/>
                    <a:gd name="T21" fmla="*/ 64 h 328"/>
                    <a:gd name="T22" fmla="*/ 8 w 238"/>
                    <a:gd name="T23" fmla="*/ 71 h 328"/>
                    <a:gd name="T24" fmla="*/ 0 w 238"/>
                    <a:gd name="T25" fmla="*/ 84 h 328"/>
                    <a:gd name="T26" fmla="*/ 12 w 238"/>
                    <a:gd name="T27" fmla="*/ 86 h 328"/>
                    <a:gd name="T28" fmla="*/ 28 w 238"/>
                    <a:gd name="T29" fmla="*/ 84 h 328"/>
                    <a:gd name="T30" fmla="*/ 60 w 238"/>
                    <a:gd name="T31" fmla="*/ 95 h 328"/>
                    <a:gd name="T32" fmla="*/ 77 w 238"/>
                    <a:gd name="T33" fmla="*/ 96 h 328"/>
                    <a:gd name="T34" fmla="*/ 82 w 238"/>
                    <a:gd name="T35" fmla="*/ 70 h 328"/>
                    <a:gd name="T36" fmla="*/ 90 w 238"/>
                    <a:gd name="T37" fmla="*/ 60 h 328"/>
                    <a:gd name="T38" fmla="*/ 97 w 238"/>
                    <a:gd name="T39" fmla="*/ 54 h 328"/>
                    <a:gd name="T40" fmla="*/ 84 w 238"/>
                    <a:gd name="T41" fmla="*/ 72 h 328"/>
                    <a:gd name="T42" fmla="*/ 90 w 238"/>
                    <a:gd name="T43" fmla="*/ 84 h 328"/>
                    <a:gd name="T44" fmla="*/ 111 w 238"/>
                    <a:gd name="T45" fmla="*/ 99 h 328"/>
                    <a:gd name="T46" fmla="*/ 121 w 238"/>
                    <a:gd name="T47" fmla="*/ 113 h 328"/>
                    <a:gd name="T48" fmla="*/ 140 w 238"/>
                    <a:gd name="T49" fmla="*/ 109 h 328"/>
                    <a:gd name="T50" fmla="*/ 128 w 238"/>
                    <a:gd name="T51" fmla="*/ 126 h 328"/>
                    <a:gd name="T52" fmla="*/ 121 w 238"/>
                    <a:gd name="T53" fmla="*/ 142 h 328"/>
                    <a:gd name="T54" fmla="*/ 128 w 238"/>
                    <a:gd name="T55" fmla="*/ 173 h 328"/>
                    <a:gd name="T56" fmla="*/ 144 w 238"/>
                    <a:gd name="T57" fmla="*/ 212 h 328"/>
                    <a:gd name="T58" fmla="*/ 136 w 238"/>
                    <a:gd name="T59" fmla="*/ 232 h 328"/>
                    <a:gd name="T60" fmla="*/ 128 w 238"/>
                    <a:gd name="T61" fmla="*/ 262 h 328"/>
                    <a:gd name="T62" fmla="*/ 113 w 238"/>
                    <a:gd name="T63" fmla="*/ 293 h 328"/>
                    <a:gd name="T64" fmla="*/ 103 w 238"/>
                    <a:gd name="T65" fmla="*/ 310 h 328"/>
                    <a:gd name="T66" fmla="*/ 110 w 238"/>
                    <a:gd name="T67" fmla="*/ 326 h 328"/>
                    <a:gd name="T68" fmla="*/ 117 w 238"/>
                    <a:gd name="T69" fmla="*/ 313 h 328"/>
                    <a:gd name="T70" fmla="*/ 126 w 238"/>
                    <a:gd name="T71" fmla="*/ 327 h 328"/>
                    <a:gd name="T72" fmla="*/ 132 w 238"/>
                    <a:gd name="T73" fmla="*/ 312 h 328"/>
                    <a:gd name="T74" fmla="*/ 141 w 238"/>
                    <a:gd name="T75" fmla="*/ 318 h 328"/>
                    <a:gd name="T76" fmla="*/ 149 w 238"/>
                    <a:gd name="T77" fmla="*/ 304 h 328"/>
                    <a:gd name="T78" fmla="*/ 134 w 238"/>
                    <a:gd name="T79" fmla="*/ 295 h 328"/>
                    <a:gd name="T80" fmla="*/ 129 w 238"/>
                    <a:gd name="T81" fmla="*/ 298 h 328"/>
                    <a:gd name="T82" fmla="*/ 116 w 238"/>
                    <a:gd name="T83" fmla="*/ 294 h 328"/>
                    <a:gd name="T84" fmla="*/ 123 w 238"/>
                    <a:gd name="T85" fmla="*/ 287 h 328"/>
                    <a:gd name="T86" fmla="*/ 141 w 238"/>
                    <a:gd name="T87" fmla="*/ 292 h 328"/>
                    <a:gd name="T88" fmla="*/ 152 w 238"/>
                    <a:gd name="T89" fmla="*/ 271 h 328"/>
                    <a:gd name="T90" fmla="*/ 157 w 238"/>
                    <a:gd name="T91" fmla="*/ 237 h 328"/>
                    <a:gd name="T92" fmla="*/ 156 w 238"/>
                    <a:gd name="T93" fmla="*/ 221 h 328"/>
                    <a:gd name="T94" fmla="*/ 154 w 238"/>
                    <a:gd name="T95" fmla="*/ 198 h 328"/>
                    <a:gd name="T96" fmla="*/ 156 w 238"/>
                    <a:gd name="T97" fmla="*/ 165 h 328"/>
                    <a:gd name="T98" fmla="*/ 170 w 238"/>
                    <a:gd name="T99" fmla="*/ 154 h 328"/>
                    <a:gd name="T100" fmla="*/ 205 w 238"/>
                    <a:gd name="T101" fmla="*/ 137 h 328"/>
                    <a:gd name="T102" fmla="*/ 203 w 238"/>
                    <a:gd name="T103" fmla="*/ 127 h 328"/>
                    <a:gd name="T104" fmla="*/ 214 w 238"/>
                    <a:gd name="T105" fmla="*/ 106 h 328"/>
                    <a:gd name="T106" fmla="*/ 210 w 238"/>
                    <a:gd name="T107" fmla="*/ 94 h 328"/>
                    <a:gd name="T108" fmla="*/ 225 w 238"/>
                    <a:gd name="T109" fmla="*/ 106 h 328"/>
                    <a:gd name="T110" fmla="*/ 234 w 238"/>
                    <a:gd name="T111" fmla="*/ 100 h 328"/>
                    <a:gd name="T112" fmla="*/ 225 w 238"/>
                    <a:gd name="T113" fmla="*/ 70 h 328"/>
                    <a:gd name="T114" fmla="*/ 205 w 238"/>
                    <a:gd name="T115" fmla="*/ 54 h 328"/>
                    <a:gd name="T116" fmla="*/ 185 w 238"/>
                    <a:gd name="T117" fmla="*/ 56 h 328"/>
                    <a:gd name="T118" fmla="*/ 161 w 238"/>
                    <a:gd name="T119" fmla="*/ 55 h 328"/>
                    <a:gd name="T120" fmla="*/ 142 w 238"/>
                    <a:gd name="T121" fmla="*/ 40 h 328"/>
                    <a:gd name="T122" fmla="*/ 130 w 238"/>
                    <a:gd name="T123" fmla="*/ 24 h 328"/>
                    <a:gd name="T124" fmla="*/ 110 w 238"/>
                    <a:gd name="T125" fmla="*/ 15 h 3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
                    <a:gd name="T190" fmla="*/ 0 h 328"/>
                    <a:gd name="T191" fmla="*/ 238 w 238"/>
                    <a:gd name="T192" fmla="*/ 328 h 3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 h="328">
                      <a:moveTo>
                        <a:pt x="110" y="15"/>
                      </a:moveTo>
                      <a:lnTo>
                        <a:pt x="116" y="14"/>
                      </a:lnTo>
                      <a:lnTo>
                        <a:pt x="121" y="15"/>
                      </a:lnTo>
                      <a:lnTo>
                        <a:pt x="124" y="16"/>
                      </a:lnTo>
                      <a:lnTo>
                        <a:pt x="126" y="18"/>
                      </a:lnTo>
                      <a:lnTo>
                        <a:pt x="128" y="21"/>
                      </a:lnTo>
                      <a:lnTo>
                        <a:pt x="129" y="15"/>
                      </a:lnTo>
                      <a:lnTo>
                        <a:pt x="129" y="11"/>
                      </a:lnTo>
                      <a:lnTo>
                        <a:pt x="128" y="7"/>
                      </a:lnTo>
                      <a:lnTo>
                        <a:pt x="125" y="3"/>
                      </a:lnTo>
                      <a:lnTo>
                        <a:pt x="122" y="2"/>
                      </a:lnTo>
                      <a:lnTo>
                        <a:pt x="119" y="0"/>
                      </a:lnTo>
                      <a:lnTo>
                        <a:pt x="115" y="0"/>
                      </a:lnTo>
                      <a:lnTo>
                        <a:pt x="112" y="0"/>
                      </a:lnTo>
                      <a:lnTo>
                        <a:pt x="107" y="1"/>
                      </a:lnTo>
                      <a:lnTo>
                        <a:pt x="104" y="5"/>
                      </a:lnTo>
                      <a:lnTo>
                        <a:pt x="101" y="9"/>
                      </a:lnTo>
                      <a:lnTo>
                        <a:pt x="96" y="9"/>
                      </a:lnTo>
                      <a:lnTo>
                        <a:pt x="92" y="9"/>
                      </a:lnTo>
                      <a:lnTo>
                        <a:pt x="90" y="9"/>
                      </a:lnTo>
                      <a:lnTo>
                        <a:pt x="87" y="11"/>
                      </a:lnTo>
                      <a:lnTo>
                        <a:pt x="83" y="16"/>
                      </a:lnTo>
                      <a:lnTo>
                        <a:pt x="86" y="19"/>
                      </a:lnTo>
                      <a:lnTo>
                        <a:pt x="84" y="18"/>
                      </a:lnTo>
                      <a:lnTo>
                        <a:pt x="81" y="19"/>
                      </a:lnTo>
                      <a:lnTo>
                        <a:pt x="77" y="20"/>
                      </a:lnTo>
                      <a:lnTo>
                        <a:pt x="72" y="21"/>
                      </a:lnTo>
                      <a:lnTo>
                        <a:pt x="68" y="24"/>
                      </a:lnTo>
                      <a:lnTo>
                        <a:pt x="64" y="25"/>
                      </a:lnTo>
                      <a:lnTo>
                        <a:pt x="60" y="27"/>
                      </a:lnTo>
                      <a:lnTo>
                        <a:pt x="56" y="29"/>
                      </a:lnTo>
                      <a:lnTo>
                        <a:pt x="54" y="32"/>
                      </a:lnTo>
                      <a:lnTo>
                        <a:pt x="50" y="40"/>
                      </a:lnTo>
                      <a:lnTo>
                        <a:pt x="50" y="42"/>
                      </a:lnTo>
                      <a:lnTo>
                        <a:pt x="50" y="46"/>
                      </a:lnTo>
                      <a:lnTo>
                        <a:pt x="50" y="50"/>
                      </a:lnTo>
                      <a:lnTo>
                        <a:pt x="50" y="52"/>
                      </a:lnTo>
                      <a:lnTo>
                        <a:pt x="52" y="56"/>
                      </a:lnTo>
                      <a:lnTo>
                        <a:pt x="54" y="59"/>
                      </a:lnTo>
                      <a:lnTo>
                        <a:pt x="57" y="60"/>
                      </a:lnTo>
                      <a:lnTo>
                        <a:pt x="60" y="62"/>
                      </a:lnTo>
                      <a:lnTo>
                        <a:pt x="63" y="64"/>
                      </a:lnTo>
                      <a:lnTo>
                        <a:pt x="60" y="65"/>
                      </a:lnTo>
                      <a:lnTo>
                        <a:pt x="56" y="67"/>
                      </a:lnTo>
                      <a:lnTo>
                        <a:pt x="53" y="68"/>
                      </a:lnTo>
                      <a:lnTo>
                        <a:pt x="54" y="71"/>
                      </a:lnTo>
                      <a:lnTo>
                        <a:pt x="55" y="74"/>
                      </a:lnTo>
                      <a:lnTo>
                        <a:pt x="56" y="76"/>
                      </a:lnTo>
                      <a:lnTo>
                        <a:pt x="58" y="79"/>
                      </a:lnTo>
                      <a:lnTo>
                        <a:pt x="51" y="75"/>
                      </a:lnTo>
                      <a:lnTo>
                        <a:pt x="46" y="72"/>
                      </a:lnTo>
                      <a:lnTo>
                        <a:pt x="41" y="71"/>
                      </a:lnTo>
                      <a:lnTo>
                        <a:pt x="34" y="69"/>
                      </a:lnTo>
                      <a:lnTo>
                        <a:pt x="27" y="68"/>
                      </a:lnTo>
                      <a:lnTo>
                        <a:pt x="21" y="64"/>
                      </a:lnTo>
                      <a:lnTo>
                        <a:pt x="17" y="66"/>
                      </a:lnTo>
                      <a:lnTo>
                        <a:pt x="17" y="71"/>
                      </a:lnTo>
                      <a:lnTo>
                        <a:pt x="14" y="69"/>
                      </a:lnTo>
                      <a:lnTo>
                        <a:pt x="10" y="69"/>
                      </a:lnTo>
                      <a:lnTo>
                        <a:pt x="8" y="71"/>
                      </a:lnTo>
                      <a:lnTo>
                        <a:pt x="6" y="73"/>
                      </a:lnTo>
                      <a:lnTo>
                        <a:pt x="4" y="76"/>
                      </a:lnTo>
                      <a:lnTo>
                        <a:pt x="0" y="80"/>
                      </a:lnTo>
                      <a:lnTo>
                        <a:pt x="0" y="82"/>
                      </a:lnTo>
                      <a:lnTo>
                        <a:pt x="0" y="84"/>
                      </a:lnTo>
                      <a:lnTo>
                        <a:pt x="1" y="86"/>
                      </a:lnTo>
                      <a:lnTo>
                        <a:pt x="4" y="87"/>
                      </a:lnTo>
                      <a:lnTo>
                        <a:pt x="6" y="87"/>
                      </a:lnTo>
                      <a:lnTo>
                        <a:pt x="9" y="87"/>
                      </a:lnTo>
                      <a:lnTo>
                        <a:pt x="12" y="86"/>
                      </a:lnTo>
                      <a:lnTo>
                        <a:pt x="14" y="85"/>
                      </a:lnTo>
                      <a:lnTo>
                        <a:pt x="17" y="83"/>
                      </a:lnTo>
                      <a:lnTo>
                        <a:pt x="20" y="83"/>
                      </a:lnTo>
                      <a:lnTo>
                        <a:pt x="24" y="84"/>
                      </a:lnTo>
                      <a:lnTo>
                        <a:pt x="28" y="84"/>
                      </a:lnTo>
                      <a:lnTo>
                        <a:pt x="34" y="85"/>
                      </a:lnTo>
                      <a:lnTo>
                        <a:pt x="41" y="87"/>
                      </a:lnTo>
                      <a:lnTo>
                        <a:pt x="47" y="87"/>
                      </a:lnTo>
                      <a:lnTo>
                        <a:pt x="55" y="89"/>
                      </a:lnTo>
                      <a:lnTo>
                        <a:pt x="60" y="95"/>
                      </a:lnTo>
                      <a:lnTo>
                        <a:pt x="63" y="98"/>
                      </a:lnTo>
                      <a:lnTo>
                        <a:pt x="66" y="99"/>
                      </a:lnTo>
                      <a:lnTo>
                        <a:pt x="71" y="100"/>
                      </a:lnTo>
                      <a:lnTo>
                        <a:pt x="75" y="99"/>
                      </a:lnTo>
                      <a:lnTo>
                        <a:pt x="77" y="96"/>
                      </a:lnTo>
                      <a:lnTo>
                        <a:pt x="77" y="90"/>
                      </a:lnTo>
                      <a:lnTo>
                        <a:pt x="77" y="85"/>
                      </a:lnTo>
                      <a:lnTo>
                        <a:pt x="77" y="81"/>
                      </a:lnTo>
                      <a:lnTo>
                        <a:pt x="80" y="75"/>
                      </a:lnTo>
                      <a:lnTo>
                        <a:pt x="82" y="70"/>
                      </a:lnTo>
                      <a:lnTo>
                        <a:pt x="84" y="65"/>
                      </a:lnTo>
                      <a:lnTo>
                        <a:pt x="84" y="59"/>
                      </a:lnTo>
                      <a:lnTo>
                        <a:pt x="85" y="54"/>
                      </a:lnTo>
                      <a:lnTo>
                        <a:pt x="86" y="62"/>
                      </a:lnTo>
                      <a:lnTo>
                        <a:pt x="90" y="60"/>
                      </a:lnTo>
                      <a:lnTo>
                        <a:pt x="93" y="56"/>
                      </a:lnTo>
                      <a:lnTo>
                        <a:pt x="94" y="52"/>
                      </a:lnTo>
                      <a:lnTo>
                        <a:pt x="92" y="48"/>
                      </a:lnTo>
                      <a:lnTo>
                        <a:pt x="97" y="52"/>
                      </a:lnTo>
                      <a:lnTo>
                        <a:pt x="97" y="54"/>
                      </a:lnTo>
                      <a:lnTo>
                        <a:pt x="97" y="58"/>
                      </a:lnTo>
                      <a:lnTo>
                        <a:pt x="95" y="61"/>
                      </a:lnTo>
                      <a:lnTo>
                        <a:pt x="91" y="65"/>
                      </a:lnTo>
                      <a:lnTo>
                        <a:pt x="87" y="70"/>
                      </a:lnTo>
                      <a:lnTo>
                        <a:pt x="84" y="72"/>
                      </a:lnTo>
                      <a:lnTo>
                        <a:pt x="83" y="75"/>
                      </a:lnTo>
                      <a:lnTo>
                        <a:pt x="83" y="76"/>
                      </a:lnTo>
                      <a:lnTo>
                        <a:pt x="84" y="79"/>
                      </a:lnTo>
                      <a:lnTo>
                        <a:pt x="86" y="81"/>
                      </a:lnTo>
                      <a:lnTo>
                        <a:pt x="90" y="84"/>
                      </a:lnTo>
                      <a:lnTo>
                        <a:pt x="95" y="88"/>
                      </a:lnTo>
                      <a:lnTo>
                        <a:pt x="98" y="91"/>
                      </a:lnTo>
                      <a:lnTo>
                        <a:pt x="102" y="94"/>
                      </a:lnTo>
                      <a:lnTo>
                        <a:pt x="106" y="97"/>
                      </a:lnTo>
                      <a:lnTo>
                        <a:pt x="111" y="99"/>
                      </a:lnTo>
                      <a:lnTo>
                        <a:pt x="115" y="100"/>
                      </a:lnTo>
                      <a:lnTo>
                        <a:pt x="118" y="102"/>
                      </a:lnTo>
                      <a:lnTo>
                        <a:pt x="120" y="105"/>
                      </a:lnTo>
                      <a:lnTo>
                        <a:pt x="121" y="109"/>
                      </a:lnTo>
                      <a:lnTo>
                        <a:pt x="121" y="113"/>
                      </a:lnTo>
                      <a:lnTo>
                        <a:pt x="121" y="119"/>
                      </a:lnTo>
                      <a:lnTo>
                        <a:pt x="122" y="124"/>
                      </a:lnTo>
                      <a:lnTo>
                        <a:pt x="128" y="119"/>
                      </a:lnTo>
                      <a:lnTo>
                        <a:pt x="134" y="113"/>
                      </a:lnTo>
                      <a:lnTo>
                        <a:pt x="140" y="109"/>
                      </a:lnTo>
                      <a:lnTo>
                        <a:pt x="139" y="111"/>
                      </a:lnTo>
                      <a:lnTo>
                        <a:pt x="135" y="115"/>
                      </a:lnTo>
                      <a:lnTo>
                        <a:pt x="133" y="118"/>
                      </a:lnTo>
                      <a:lnTo>
                        <a:pt x="131" y="122"/>
                      </a:lnTo>
                      <a:lnTo>
                        <a:pt x="128" y="126"/>
                      </a:lnTo>
                      <a:lnTo>
                        <a:pt x="125" y="129"/>
                      </a:lnTo>
                      <a:lnTo>
                        <a:pt x="123" y="132"/>
                      </a:lnTo>
                      <a:lnTo>
                        <a:pt x="122" y="135"/>
                      </a:lnTo>
                      <a:lnTo>
                        <a:pt x="121" y="139"/>
                      </a:lnTo>
                      <a:lnTo>
                        <a:pt x="121" y="142"/>
                      </a:lnTo>
                      <a:lnTo>
                        <a:pt x="121" y="147"/>
                      </a:lnTo>
                      <a:lnTo>
                        <a:pt x="120" y="152"/>
                      </a:lnTo>
                      <a:lnTo>
                        <a:pt x="121" y="156"/>
                      </a:lnTo>
                      <a:lnTo>
                        <a:pt x="123" y="162"/>
                      </a:lnTo>
                      <a:lnTo>
                        <a:pt x="128" y="173"/>
                      </a:lnTo>
                      <a:lnTo>
                        <a:pt x="132" y="182"/>
                      </a:lnTo>
                      <a:lnTo>
                        <a:pt x="138" y="194"/>
                      </a:lnTo>
                      <a:lnTo>
                        <a:pt x="142" y="201"/>
                      </a:lnTo>
                      <a:lnTo>
                        <a:pt x="145" y="207"/>
                      </a:lnTo>
                      <a:lnTo>
                        <a:pt x="144" y="212"/>
                      </a:lnTo>
                      <a:lnTo>
                        <a:pt x="144" y="217"/>
                      </a:lnTo>
                      <a:lnTo>
                        <a:pt x="144" y="220"/>
                      </a:lnTo>
                      <a:lnTo>
                        <a:pt x="142" y="225"/>
                      </a:lnTo>
                      <a:lnTo>
                        <a:pt x="140" y="228"/>
                      </a:lnTo>
                      <a:lnTo>
                        <a:pt x="136" y="232"/>
                      </a:lnTo>
                      <a:lnTo>
                        <a:pt x="133" y="237"/>
                      </a:lnTo>
                      <a:lnTo>
                        <a:pt x="132" y="242"/>
                      </a:lnTo>
                      <a:lnTo>
                        <a:pt x="131" y="247"/>
                      </a:lnTo>
                      <a:lnTo>
                        <a:pt x="130" y="253"/>
                      </a:lnTo>
                      <a:lnTo>
                        <a:pt x="128" y="262"/>
                      </a:lnTo>
                      <a:lnTo>
                        <a:pt x="126" y="270"/>
                      </a:lnTo>
                      <a:lnTo>
                        <a:pt x="122" y="280"/>
                      </a:lnTo>
                      <a:lnTo>
                        <a:pt x="119" y="289"/>
                      </a:lnTo>
                      <a:lnTo>
                        <a:pt x="117" y="292"/>
                      </a:lnTo>
                      <a:lnTo>
                        <a:pt x="113" y="293"/>
                      </a:lnTo>
                      <a:lnTo>
                        <a:pt x="110" y="294"/>
                      </a:lnTo>
                      <a:lnTo>
                        <a:pt x="106" y="296"/>
                      </a:lnTo>
                      <a:lnTo>
                        <a:pt x="104" y="300"/>
                      </a:lnTo>
                      <a:lnTo>
                        <a:pt x="103" y="304"/>
                      </a:lnTo>
                      <a:lnTo>
                        <a:pt x="103" y="310"/>
                      </a:lnTo>
                      <a:lnTo>
                        <a:pt x="103" y="316"/>
                      </a:lnTo>
                      <a:lnTo>
                        <a:pt x="104" y="320"/>
                      </a:lnTo>
                      <a:lnTo>
                        <a:pt x="106" y="323"/>
                      </a:lnTo>
                      <a:lnTo>
                        <a:pt x="108" y="325"/>
                      </a:lnTo>
                      <a:lnTo>
                        <a:pt x="110" y="326"/>
                      </a:lnTo>
                      <a:lnTo>
                        <a:pt x="113" y="326"/>
                      </a:lnTo>
                      <a:lnTo>
                        <a:pt x="115" y="325"/>
                      </a:lnTo>
                      <a:lnTo>
                        <a:pt x="115" y="308"/>
                      </a:lnTo>
                      <a:lnTo>
                        <a:pt x="118" y="308"/>
                      </a:lnTo>
                      <a:lnTo>
                        <a:pt x="117" y="313"/>
                      </a:lnTo>
                      <a:lnTo>
                        <a:pt x="117" y="319"/>
                      </a:lnTo>
                      <a:lnTo>
                        <a:pt x="118" y="323"/>
                      </a:lnTo>
                      <a:lnTo>
                        <a:pt x="120" y="326"/>
                      </a:lnTo>
                      <a:lnTo>
                        <a:pt x="123" y="326"/>
                      </a:lnTo>
                      <a:lnTo>
                        <a:pt x="126" y="327"/>
                      </a:lnTo>
                      <a:lnTo>
                        <a:pt x="129" y="325"/>
                      </a:lnTo>
                      <a:lnTo>
                        <a:pt x="130" y="322"/>
                      </a:lnTo>
                      <a:lnTo>
                        <a:pt x="131" y="319"/>
                      </a:lnTo>
                      <a:lnTo>
                        <a:pt x="131" y="315"/>
                      </a:lnTo>
                      <a:lnTo>
                        <a:pt x="132" y="312"/>
                      </a:lnTo>
                      <a:lnTo>
                        <a:pt x="133" y="316"/>
                      </a:lnTo>
                      <a:lnTo>
                        <a:pt x="134" y="320"/>
                      </a:lnTo>
                      <a:lnTo>
                        <a:pt x="136" y="321"/>
                      </a:lnTo>
                      <a:lnTo>
                        <a:pt x="138" y="319"/>
                      </a:lnTo>
                      <a:lnTo>
                        <a:pt x="141" y="318"/>
                      </a:lnTo>
                      <a:lnTo>
                        <a:pt x="143" y="317"/>
                      </a:lnTo>
                      <a:lnTo>
                        <a:pt x="146" y="315"/>
                      </a:lnTo>
                      <a:lnTo>
                        <a:pt x="149" y="311"/>
                      </a:lnTo>
                      <a:lnTo>
                        <a:pt x="150" y="307"/>
                      </a:lnTo>
                      <a:lnTo>
                        <a:pt x="149" y="304"/>
                      </a:lnTo>
                      <a:lnTo>
                        <a:pt x="147" y="301"/>
                      </a:lnTo>
                      <a:lnTo>
                        <a:pt x="144" y="299"/>
                      </a:lnTo>
                      <a:lnTo>
                        <a:pt x="141" y="297"/>
                      </a:lnTo>
                      <a:lnTo>
                        <a:pt x="138" y="296"/>
                      </a:lnTo>
                      <a:lnTo>
                        <a:pt x="134" y="295"/>
                      </a:lnTo>
                      <a:lnTo>
                        <a:pt x="139" y="304"/>
                      </a:lnTo>
                      <a:lnTo>
                        <a:pt x="136" y="303"/>
                      </a:lnTo>
                      <a:lnTo>
                        <a:pt x="133" y="302"/>
                      </a:lnTo>
                      <a:lnTo>
                        <a:pt x="131" y="300"/>
                      </a:lnTo>
                      <a:lnTo>
                        <a:pt x="129" y="298"/>
                      </a:lnTo>
                      <a:lnTo>
                        <a:pt x="127" y="296"/>
                      </a:lnTo>
                      <a:lnTo>
                        <a:pt x="124" y="294"/>
                      </a:lnTo>
                      <a:lnTo>
                        <a:pt x="121" y="294"/>
                      </a:lnTo>
                      <a:lnTo>
                        <a:pt x="119" y="294"/>
                      </a:lnTo>
                      <a:lnTo>
                        <a:pt x="116" y="294"/>
                      </a:lnTo>
                      <a:lnTo>
                        <a:pt x="115" y="294"/>
                      </a:lnTo>
                      <a:lnTo>
                        <a:pt x="118" y="292"/>
                      </a:lnTo>
                      <a:lnTo>
                        <a:pt x="120" y="289"/>
                      </a:lnTo>
                      <a:lnTo>
                        <a:pt x="122" y="281"/>
                      </a:lnTo>
                      <a:lnTo>
                        <a:pt x="123" y="287"/>
                      </a:lnTo>
                      <a:lnTo>
                        <a:pt x="125" y="291"/>
                      </a:lnTo>
                      <a:lnTo>
                        <a:pt x="129" y="293"/>
                      </a:lnTo>
                      <a:lnTo>
                        <a:pt x="133" y="293"/>
                      </a:lnTo>
                      <a:lnTo>
                        <a:pt x="138" y="292"/>
                      </a:lnTo>
                      <a:lnTo>
                        <a:pt x="141" y="292"/>
                      </a:lnTo>
                      <a:lnTo>
                        <a:pt x="145" y="293"/>
                      </a:lnTo>
                      <a:lnTo>
                        <a:pt x="150" y="297"/>
                      </a:lnTo>
                      <a:lnTo>
                        <a:pt x="149" y="283"/>
                      </a:lnTo>
                      <a:lnTo>
                        <a:pt x="152" y="277"/>
                      </a:lnTo>
                      <a:lnTo>
                        <a:pt x="152" y="271"/>
                      </a:lnTo>
                      <a:lnTo>
                        <a:pt x="152" y="262"/>
                      </a:lnTo>
                      <a:lnTo>
                        <a:pt x="152" y="252"/>
                      </a:lnTo>
                      <a:lnTo>
                        <a:pt x="154" y="243"/>
                      </a:lnTo>
                      <a:lnTo>
                        <a:pt x="155" y="240"/>
                      </a:lnTo>
                      <a:lnTo>
                        <a:pt x="157" y="237"/>
                      </a:lnTo>
                      <a:lnTo>
                        <a:pt x="158" y="234"/>
                      </a:lnTo>
                      <a:lnTo>
                        <a:pt x="158" y="232"/>
                      </a:lnTo>
                      <a:lnTo>
                        <a:pt x="156" y="228"/>
                      </a:lnTo>
                      <a:lnTo>
                        <a:pt x="153" y="223"/>
                      </a:lnTo>
                      <a:lnTo>
                        <a:pt x="156" y="221"/>
                      </a:lnTo>
                      <a:lnTo>
                        <a:pt x="157" y="218"/>
                      </a:lnTo>
                      <a:lnTo>
                        <a:pt x="157" y="215"/>
                      </a:lnTo>
                      <a:lnTo>
                        <a:pt x="155" y="211"/>
                      </a:lnTo>
                      <a:lnTo>
                        <a:pt x="154" y="207"/>
                      </a:lnTo>
                      <a:lnTo>
                        <a:pt x="154" y="198"/>
                      </a:lnTo>
                      <a:lnTo>
                        <a:pt x="154" y="190"/>
                      </a:lnTo>
                      <a:lnTo>
                        <a:pt x="154" y="183"/>
                      </a:lnTo>
                      <a:lnTo>
                        <a:pt x="154" y="174"/>
                      </a:lnTo>
                      <a:lnTo>
                        <a:pt x="154" y="170"/>
                      </a:lnTo>
                      <a:lnTo>
                        <a:pt x="156" y="165"/>
                      </a:lnTo>
                      <a:lnTo>
                        <a:pt x="158" y="163"/>
                      </a:lnTo>
                      <a:lnTo>
                        <a:pt x="160" y="161"/>
                      </a:lnTo>
                      <a:lnTo>
                        <a:pt x="163" y="157"/>
                      </a:lnTo>
                      <a:lnTo>
                        <a:pt x="166" y="155"/>
                      </a:lnTo>
                      <a:lnTo>
                        <a:pt x="170" y="154"/>
                      </a:lnTo>
                      <a:lnTo>
                        <a:pt x="174" y="153"/>
                      </a:lnTo>
                      <a:lnTo>
                        <a:pt x="179" y="151"/>
                      </a:lnTo>
                      <a:lnTo>
                        <a:pt x="185" y="148"/>
                      </a:lnTo>
                      <a:lnTo>
                        <a:pt x="198" y="141"/>
                      </a:lnTo>
                      <a:lnTo>
                        <a:pt x="205" y="137"/>
                      </a:lnTo>
                      <a:lnTo>
                        <a:pt x="204" y="134"/>
                      </a:lnTo>
                      <a:lnTo>
                        <a:pt x="192" y="137"/>
                      </a:lnTo>
                      <a:lnTo>
                        <a:pt x="196" y="132"/>
                      </a:lnTo>
                      <a:lnTo>
                        <a:pt x="199" y="128"/>
                      </a:lnTo>
                      <a:lnTo>
                        <a:pt x="203" y="127"/>
                      </a:lnTo>
                      <a:lnTo>
                        <a:pt x="209" y="124"/>
                      </a:lnTo>
                      <a:lnTo>
                        <a:pt x="214" y="121"/>
                      </a:lnTo>
                      <a:lnTo>
                        <a:pt x="215" y="117"/>
                      </a:lnTo>
                      <a:lnTo>
                        <a:pt x="215" y="112"/>
                      </a:lnTo>
                      <a:lnTo>
                        <a:pt x="214" y="106"/>
                      </a:lnTo>
                      <a:lnTo>
                        <a:pt x="210" y="102"/>
                      </a:lnTo>
                      <a:lnTo>
                        <a:pt x="207" y="98"/>
                      </a:lnTo>
                      <a:lnTo>
                        <a:pt x="204" y="94"/>
                      </a:lnTo>
                      <a:lnTo>
                        <a:pt x="207" y="93"/>
                      </a:lnTo>
                      <a:lnTo>
                        <a:pt x="210" y="94"/>
                      </a:lnTo>
                      <a:lnTo>
                        <a:pt x="213" y="94"/>
                      </a:lnTo>
                      <a:lnTo>
                        <a:pt x="217" y="96"/>
                      </a:lnTo>
                      <a:lnTo>
                        <a:pt x="219" y="98"/>
                      </a:lnTo>
                      <a:lnTo>
                        <a:pt x="223" y="102"/>
                      </a:lnTo>
                      <a:lnTo>
                        <a:pt x="225" y="106"/>
                      </a:lnTo>
                      <a:lnTo>
                        <a:pt x="227" y="101"/>
                      </a:lnTo>
                      <a:lnTo>
                        <a:pt x="227" y="97"/>
                      </a:lnTo>
                      <a:lnTo>
                        <a:pt x="228" y="91"/>
                      </a:lnTo>
                      <a:lnTo>
                        <a:pt x="231" y="95"/>
                      </a:lnTo>
                      <a:lnTo>
                        <a:pt x="234" y="100"/>
                      </a:lnTo>
                      <a:lnTo>
                        <a:pt x="237" y="105"/>
                      </a:lnTo>
                      <a:lnTo>
                        <a:pt x="236" y="99"/>
                      </a:lnTo>
                      <a:lnTo>
                        <a:pt x="236" y="93"/>
                      </a:lnTo>
                      <a:lnTo>
                        <a:pt x="234" y="89"/>
                      </a:lnTo>
                      <a:lnTo>
                        <a:pt x="225" y="70"/>
                      </a:lnTo>
                      <a:lnTo>
                        <a:pt x="220" y="64"/>
                      </a:lnTo>
                      <a:lnTo>
                        <a:pt x="219" y="63"/>
                      </a:lnTo>
                      <a:lnTo>
                        <a:pt x="215" y="60"/>
                      </a:lnTo>
                      <a:lnTo>
                        <a:pt x="210" y="56"/>
                      </a:lnTo>
                      <a:lnTo>
                        <a:pt x="205" y="54"/>
                      </a:lnTo>
                      <a:lnTo>
                        <a:pt x="201" y="53"/>
                      </a:lnTo>
                      <a:lnTo>
                        <a:pt x="198" y="53"/>
                      </a:lnTo>
                      <a:lnTo>
                        <a:pt x="193" y="55"/>
                      </a:lnTo>
                      <a:lnTo>
                        <a:pt x="189" y="56"/>
                      </a:lnTo>
                      <a:lnTo>
                        <a:pt x="185" y="56"/>
                      </a:lnTo>
                      <a:lnTo>
                        <a:pt x="182" y="56"/>
                      </a:lnTo>
                      <a:lnTo>
                        <a:pt x="177" y="56"/>
                      </a:lnTo>
                      <a:lnTo>
                        <a:pt x="172" y="56"/>
                      </a:lnTo>
                      <a:lnTo>
                        <a:pt x="169" y="55"/>
                      </a:lnTo>
                      <a:lnTo>
                        <a:pt x="161" y="55"/>
                      </a:lnTo>
                      <a:lnTo>
                        <a:pt x="157" y="53"/>
                      </a:lnTo>
                      <a:lnTo>
                        <a:pt x="154" y="52"/>
                      </a:lnTo>
                      <a:lnTo>
                        <a:pt x="150" y="49"/>
                      </a:lnTo>
                      <a:lnTo>
                        <a:pt x="146" y="45"/>
                      </a:lnTo>
                      <a:lnTo>
                        <a:pt x="142" y="40"/>
                      </a:lnTo>
                      <a:lnTo>
                        <a:pt x="140" y="36"/>
                      </a:lnTo>
                      <a:lnTo>
                        <a:pt x="138" y="32"/>
                      </a:lnTo>
                      <a:lnTo>
                        <a:pt x="135" y="30"/>
                      </a:lnTo>
                      <a:lnTo>
                        <a:pt x="132" y="27"/>
                      </a:lnTo>
                      <a:lnTo>
                        <a:pt x="130" y="24"/>
                      </a:lnTo>
                      <a:lnTo>
                        <a:pt x="127" y="21"/>
                      </a:lnTo>
                      <a:lnTo>
                        <a:pt x="122" y="20"/>
                      </a:lnTo>
                      <a:lnTo>
                        <a:pt x="119" y="18"/>
                      </a:lnTo>
                      <a:lnTo>
                        <a:pt x="115" y="17"/>
                      </a:lnTo>
                      <a:lnTo>
                        <a:pt x="110" y="15"/>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sp>
          <p:nvSpPr>
            <p:cNvPr id="103465" name="Freeform 82"/>
            <p:cNvSpPr>
              <a:spLocks/>
            </p:cNvSpPr>
            <p:nvPr/>
          </p:nvSpPr>
          <p:spPr bwMode="auto">
            <a:xfrm>
              <a:off x="1843" y="2017"/>
              <a:ext cx="184" cy="188"/>
            </a:xfrm>
            <a:custGeom>
              <a:avLst/>
              <a:gdLst>
                <a:gd name="T0" fmla="*/ 17 w 184"/>
                <a:gd name="T1" fmla="*/ 88 h 188"/>
                <a:gd name="T2" fmla="*/ 27 w 184"/>
                <a:gd name="T3" fmla="*/ 84 h 188"/>
                <a:gd name="T4" fmla="*/ 36 w 184"/>
                <a:gd name="T5" fmla="*/ 74 h 188"/>
                <a:gd name="T6" fmla="*/ 44 w 184"/>
                <a:gd name="T7" fmla="*/ 60 h 188"/>
                <a:gd name="T8" fmla="*/ 55 w 184"/>
                <a:gd name="T9" fmla="*/ 41 h 188"/>
                <a:gd name="T10" fmla="*/ 69 w 184"/>
                <a:gd name="T11" fmla="*/ 26 h 188"/>
                <a:gd name="T12" fmla="*/ 82 w 184"/>
                <a:gd name="T13" fmla="*/ 15 h 188"/>
                <a:gd name="T14" fmla="*/ 96 w 184"/>
                <a:gd name="T15" fmla="*/ 6 h 188"/>
                <a:gd name="T16" fmla="*/ 111 w 184"/>
                <a:gd name="T17" fmla="*/ 1 h 188"/>
                <a:gd name="T18" fmla="*/ 129 w 184"/>
                <a:gd name="T19" fmla="*/ 0 h 188"/>
                <a:gd name="T20" fmla="*/ 146 w 184"/>
                <a:gd name="T21" fmla="*/ 5 h 188"/>
                <a:gd name="T22" fmla="*/ 162 w 184"/>
                <a:gd name="T23" fmla="*/ 16 h 188"/>
                <a:gd name="T24" fmla="*/ 176 w 184"/>
                <a:gd name="T25" fmla="*/ 33 h 188"/>
                <a:gd name="T26" fmla="*/ 181 w 184"/>
                <a:gd name="T27" fmla="*/ 46 h 188"/>
                <a:gd name="T28" fmla="*/ 182 w 184"/>
                <a:gd name="T29" fmla="*/ 59 h 188"/>
                <a:gd name="T30" fmla="*/ 179 w 184"/>
                <a:gd name="T31" fmla="*/ 77 h 188"/>
                <a:gd name="T32" fmla="*/ 171 w 184"/>
                <a:gd name="T33" fmla="*/ 95 h 188"/>
                <a:gd name="T34" fmla="*/ 155 w 184"/>
                <a:gd name="T35" fmla="*/ 114 h 188"/>
                <a:gd name="T36" fmla="*/ 142 w 184"/>
                <a:gd name="T37" fmla="*/ 135 h 188"/>
                <a:gd name="T38" fmla="*/ 136 w 184"/>
                <a:gd name="T39" fmla="*/ 154 h 188"/>
                <a:gd name="T40" fmla="*/ 137 w 184"/>
                <a:gd name="T41" fmla="*/ 167 h 188"/>
                <a:gd name="T42" fmla="*/ 142 w 184"/>
                <a:gd name="T43" fmla="*/ 179 h 188"/>
                <a:gd name="T44" fmla="*/ 154 w 184"/>
                <a:gd name="T45" fmla="*/ 185 h 188"/>
                <a:gd name="T46" fmla="*/ 153 w 184"/>
                <a:gd name="T47" fmla="*/ 187 h 188"/>
                <a:gd name="T48" fmla="*/ 142 w 184"/>
                <a:gd name="T49" fmla="*/ 182 h 188"/>
                <a:gd name="T50" fmla="*/ 134 w 184"/>
                <a:gd name="T51" fmla="*/ 173 h 188"/>
                <a:gd name="T52" fmla="*/ 130 w 184"/>
                <a:gd name="T53" fmla="*/ 159 h 188"/>
                <a:gd name="T54" fmla="*/ 132 w 184"/>
                <a:gd name="T55" fmla="*/ 146 h 188"/>
                <a:gd name="T56" fmla="*/ 137 w 184"/>
                <a:gd name="T57" fmla="*/ 130 h 188"/>
                <a:gd name="T58" fmla="*/ 146 w 184"/>
                <a:gd name="T59" fmla="*/ 113 h 188"/>
                <a:gd name="T60" fmla="*/ 162 w 184"/>
                <a:gd name="T61" fmla="*/ 93 h 188"/>
                <a:gd name="T62" fmla="*/ 172 w 184"/>
                <a:gd name="T63" fmla="*/ 72 h 188"/>
                <a:gd name="T64" fmla="*/ 173 w 184"/>
                <a:gd name="T65" fmla="*/ 60 h 188"/>
                <a:gd name="T66" fmla="*/ 168 w 184"/>
                <a:gd name="T67" fmla="*/ 44 h 188"/>
                <a:gd name="T68" fmla="*/ 156 w 184"/>
                <a:gd name="T69" fmla="*/ 29 h 188"/>
                <a:gd name="T70" fmla="*/ 139 w 184"/>
                <a:gd name="T71" fmla="*/ 18 h 188"/>
                <a:gd name="T72" fmla="*/ 119 w 184"/>
                <a:gd name="T73" fmla="*/ 14 h 188"/>
                <a:gd name="T74" fmla="*/ 101 w 184"/>
                <a:gd name="T75" fmla="*/ 19 h 188"/>
                <a:gd name="T76" fmla="*/ 79 w 184"/>
                <a:gd name="T77" fmla="*/ 35 h 188"/>
                <a:gd name="T78" fmla="*/ 64 w 184"/>
                <a:gd name="T79" fmla="*/ 51 h 188"/>
                <a:gd name="T80" fmla="*/ 56 w 184"/>
                <a:gd name="T81" fmla="*/ 68 h 188"/>
                <a:gd name="T82" fmla="*/ 47 w 184"/>
                <a:gd name="T83" fmla="*/ 84 h 188"/>
                <a:gd name="T84" fmla="*/ 34 w 184"/>
                <a:gd name="T85" fmla="*/ 99 h 188"/>
                <a:gd name="T86" fmla="*/ 12 w 184"/>
                <a:gd name="T87" fmla="*/ 113 h 188"/>
                <a:gd name="T88" fmla="*/ 0 w 184"/>
                <a:gd name="T89" fmla="*/ 107 h 188"/>
                <a:gd name="T90" fmla="*/ 0 w 184"/>
                <a:gd name="T91" fmla="*/ 96 h 188"/>
                <a:gd name="T92" fmla="*/ 7 w 184"/>
                <a:gd name="T93" fmla="*/ 88 h 1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4"/>
                <a:gd name="T142" fmla="*/ 0 h 188"/>
                <a:gd name="T143" fmla="*/ 184 w 184"/>
                <a:gd name="T144" fmla="*/ 188 h 1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4" h="188">
                  <a:moveTo>
                    <a:pt x="7" y="88"/>
                  </a:moveTo>
                  <a:lnTo>
                    <a:pt x="12" y="89"/>
                  </a:lnTo>
                  <a:lnTo>
                    <a:pt x="17" y="88"/>
                  </a:lnTo>
                  <a:lnTo>
                    <a:pt x="21" y="87"/>
                  </a:lnTo>
                  <a:lnTo>
                    <a:pt x="25" y="85"/>
                  </a:lnTo>
                  <a:lnTo>
                    <a:pt x="27" y="84"/>
                  </a:lnTo>
                  <a:lnTo>
                    <a:pt x="30" y="81"/>
                  </a:lnTo>
                  <a:lnTo>
                    <a:pt x="33" y="78"/>
                  </a:lnTo>
                  <a:lnTo>
                    <a:pt x="36" y="74"/>
                  </a:lnTo>
                  <a:lnTo>
                    <a:pt x="39" y="70"/>
                  </a:lnTo>
                  <a:lnTo>
                    <a:pt x="42" y="66"/>
                  </a:lnTo>
                  <a:lnTo>
                    <a:pt x="44" y="60"/>
                  </a:lnTo>
                  <a:lnTo>
                    <a:pt x="47" y="54"/>
                  </a:lnTo>
                  <a:lnTo>
                    <a:pt x="50" y="48"/>
                  </a:lnTo>
                  <a:lnTo>
                    <a:pt x="55" y="41"/>
                  </a:lnTo>
                  <a:lnTo>
                    <a:pt x="59" y="35"/>
                  </a:lnTo>
                  <a:lnTo>
                    <a:pt x="64" y="30"/>
                  </a:lnTo>
                  <a:lnTo>
                    <a:pt x="69" y="26"/>
                  </a:lnTo>
                  <a:lnTo>
                    <a:pt x="72" y="23"/>
                  </a:lnTo>
                  <a:lnTo>
                    <a:pt x="76" y="20"/>
                  </a:lnTo>
                  <a:lnTo>
                    <a:pt x="82" y="15"/>
                  </a:lnTo>
                  <a:lnTo>
                    <a:pt x="88" y="11"/>
                  </a:lnTo>
                  <a:lnTo>
                    <a:pt x="92" y="8"/>
                  </a:lnTo>
                  <a:lnTo>
                    <a:pt x="96" y="6"/>
                  </a:lnTo>
                  <a:lnTo>
                    <a:pt x="100" y="4"/>
                  </a:lnTo>
                  <a:lnTo>
                    <a:pt x="106" y="2"/>
                  </a:lnTo>
                  <a:lnTo>
                    <a:pt x="111" y="1"/>
                  </a:lnTo>
                  <a:lnTo>
                    <a:pt x="117" y="0"/>
                  </a:lnTo>
                  <a:lnTo>
                    <a:pt x="124" y="0"/>
                  </a:lnTo>
                  <a:lnTo>
                    <a:pt x="129" y="0"/>
                  </a:lnTo>
                  <a:lnTo>
                    <a:pt x="134" y="1"/>
                  </a:lnTo>
                  <a:lnTo>
                    <a:pt x="139" y="3"/>
                  </a:lnTo>
                  <a:lnTo>
                    <a:pt x="146" y="5"/>
                  </a:lnTo>
                  <a:lnTo>
                    <a:pt x="151" y="8"/>
                  </a:lnTo>
                  <a:lnTo>
                    <a:pt x="155" y="11"/>
                  </a:lnTo>
                  <a:lnTo>
                    <a:pt x="162" y="16"/>
                  </a:lnTo>
                  <a:lnTo>
                    <a:pt x="167" y="21"/>
                  </a:lnTo>
                  <a:lnTo>
                    <a:pt x="172" y="28"/>
                  </a:lnTo>
                  <a:lnTo>
                    <a:pt x="176" y="33"/>
                  </a:lnTo>
                  <a:lnTo>
                    <a:pt x="178" y="38"/>
                  </a:lnTo>
                  <a:lnTo>
                    <a:pt x="180" y="42"/>
                  </a:lnTo>
                  <a:lnTo>
                    <a:pt x="181" y="46"/>
                  </a:lnTo>
                  <a:lnTo>
                    <a:pt x="182" y="51"/>
                  </a:lnTo>
                  <a:lnTo>
                    <a:pt x="183" y="55"/>
                  </a:lnTo>
                  <a:lnTo>
                    <a:pt x="182" y="59"/>
                  </a:lnTo>
                  <a:lnTo>
                    <a:pt x="181" y="66"/>
                  </a:lnTo>
                  <a:lnTo>
                    <a:pt x="181" y="72"/>
                  </a:lnTo>
                  <a:lnTo>
                    <a:pt x="179" y="77"/>
                  </a:lnTo>
                  <a:lnTo>
                    <a:pt x="177" y="83"/>
                  </a:lnTo>
                  <a:lnTo>
                    <a:pt x="174" y="88"/>
                  </a:lnTo>
                  <a:lnTo>
                    <a:pt x="171" y="95"/>
                  </a:lnTo>
                  <a:lnTo>
                    <a:pt x="165" y="102"/>
                  </a:lnTo>
                  <a:lnTo>
                    <a:pt x="161" y="108"/>
                  </a:lnTo>
                  <a:lnTo>
                    <a:pt x="155" y="114"/>
                  </a:lnTo>
                  <a:lnTo>
                    <a:pt x="149" y="121"/>
                  </a:lnTo>
                  <a:lnTo>
                    <a:pt x="145" y="128"/>
                  </a:lnTo>
                  <a:lnTo>
                    <a:pt x="142" y="135"/>
                  </a:lnTo>
                  <a:lnTo>
                    <a:pt x="139" y="143"/>
                  </a:lnTo>
                  <a:lnTo>
                    <a:pt x="137" y="148"/>
                  </a:lnTo>
                  <a:lnTo>
                    <a:pt x="136" y="154"/>
                  </a:lnTo>
                  <a:lnTo>
                    <a:pt x="136" y="159"/>
                  </a:lnTo>
                  <a:lnTo>
                    <a:pt x="136" y="163"/>
                  </a:lnTo>
                  <a:lnTo>
                    <a:pt x="137" y="167"/>
                  </a:lnTo>
                  <a:lnTo>
                    <a:pt x="139" y="172"/>
                  </a:lnTo>
                  <a:lnTo>
                    <a:pt x="141" y="176"/>
                  </a:lnTo>
                  <a:lnTo>
                    <a:pt x="142" y="179"/>
                  </a:lnTo>
                  <a:lnTo>
                    <a:pt x="145" y="181"/>
                  </a:lnTo>
                  <a:lnTo>
                    <a:pt x="149" y="183"/>
                  </a:lnTo>
                  <a:lnTo>
                    <a:pt x="154" y="185"/>
                  </a:lnTo>
                  <a:lnTo>
                    <a:pt x="162" y="185"/>
                  </a:lnTo>
                  <a:lnTo>
                    <a:pt x="157" y="186"/>
                  </a:lnTo>
                  <a:lnTo>
                    <a:pt x="153" y="187"/>
                  </a:lnTo>
                  <a:lnTo>
                    <a:pt x="149" y="186"/>
                  </a:lnTo>
                  <a:lnTo>
                    <a:pt x="145" y="184"/>
                  </a:lnTo>
                  <a:lnTo>
                    <a:pt x="142" y="182"/>
                  </a:lnTo>
                  <a:lnTo>
                    <a:pt x="139" y="179"/>
                  </a:lnTo>
                  <a:lnTo>
                    <a:pt x="136" y="176"/>
                  </a:lnTo>
                  <a:lnTo>
                    <a:pt x="134" y="173"/>
                  </a:lnTo>
                  <a:lnTo>
                    <a:pt x="133" y="169"/>
                  </a:lnTo>
                  <a:lnTo>
                    <a:pt x="131" y="164"/>
                  </a:lnTo>
                  <a:lnTo>
                    <a:pt x="130" y="159"/>
                  </a:lnTo>
                  <a:lnTo>
                    <a:pt x="130" y="155"/>
                  </a:lnTo>
                  <a:lnTo>
                    <a:pt x="130" y="151"/>
                  </a:lnTo>
                  <a:lnTo>
                    <a:pt x="132" y="146"/>
                  </a:lnTo>
                  <a:lnTo>
                    <a:pt x="133" y="141"/>
                  </a:lnTo>
                  <a:lnTo>
                    <a:pt x="135" y="136"/>
                  </a:lnTo>
                  <a:lnTo>
                    <a:pt x="137" y="130"/>
                  </a:lnTo>
                  <a:lnTo>
                    <a:pt x="139" y="126"/>
                  </a:lnTo>
                  <a:lnTo>
                    <a:pt x="142" y="119"/>
                  </a:lnTo>
                  <a:lnTo>
                    <a:pt x="146" y="113"/>
                  </a:lnTo>
                  <a:lnTo>
                    <a:pt x="150" y="107"/>
                  </a:lnTo>
                  <a:lnTo>
                    <a:pt x="157" y="99"/>
                  </a:lnTo>
                  <a:lnTo>
                    <a:pt x="162" y="93"/>
                  </a:lnTo>
                  <a:lnTo>
                    <a:pt x="167" y="85"/>
                  </a:lnTo>
                  <a:lnTo>
                    <a:pt x="170" y="78"/>
                  </a:lnTo>
                  <a:lnTo>
                    <a:pt x="172" y="72"/>
                  </a:lnTo>
                  <a:lnTo>
                    <a:pt x="172" y="70"/>
                  </a:lnTo>
                  <a:lnTo>
                    <a:pt x="173" y="65"/>
                  </a:lnTo>
                  <a:lnTo>
                    <a:pt x="173" y="60"/>
                  </a:lnTo>
                  <a:lnTo>
                    <a:pt x="172" y="54"/>
                  </a:lnTo>
                  <a:lnTo>
                    <a:pt x="171" y="51"/>
                  </a:lnTo>
                  <a:lnTo>
                    <a:pt x="168" y="44"/>
                  </a:lnTo>
                  <a:lnTo>
                    <a:pt x="165" y="39"/>
                  </a:lnTo>
                  <a:lnTo>
                    <a:pt x="162" y="34"/>
                  </a:lnTo>
                  <a:lnTo>
                    <a:pt x="156" y="29"/>
                  </a:lnTo>
                  <a:lnTo>
                    <a:pt x="151" y="24"/>
                  </a:lnTo>
                  <a:lnTo>
                    <a:pt x="145" y="20"/>
                  </a:lnTo>
                  <a:lnTo>
                    <a:pt x="139" y="18"/>
                  </a:lnTo>
                  <a:lnTo>
                    <a:pt x="133" y="15"/>
                  </a:lnTo>
                  <a:lnTo>
                    <a:pt x="124" y="14"/>
                  </a:lnTo>
                  <a:lnTo>
                    <a:pt x="119" y="14"/>
                  </a:lnTo>
                  <a:lnTo>
                    <a:pt x="112" y="15"/>
                  </a:lnTo>
                  <a:lnTo>
                    <a:pt x="105" y="17"/>
                  </a:lnTo>
                  <a:lnTo>
                    <a:pt x="101" y="19"/>
                  </a:lnTo>
                  <a:lnTo>
                    <a:pt x="94" y="23"/>
                  </a:lnTo>
                  <a:lnTo>
                    <a:pt x="86" y="29"/>
                  </a:lnTo>
                  <a:lnTo>
                    <a:pt x="79" y="35"/>
                  </a:lnTo>
                  <a:lnTo>
                    <a:pt x="72" y="42"/>
                  </a:lnTo>
                  <a:lnTo>
                    <a:pt x="66" y="48"/>
                  </a:lnTo>
                  <a:lnTo>
                    <a:pt x="64" y="51"/>
                  </a:lnTo>
                  <a:lnTo>
                    <a:pt x="61" y="56"/>
                  </a:lnTo>
                  <a:lnTo>
                    <a:pt x="58" y="63"/>
                  </a:lnTo>
                  <a:lnTo>
                    <a:pt x="56" y="68"/>
                  </a:lnTo>
                  <a:lnTo>
                    <a:pt x="54" y="73"/>
                  </a:lnTo>
                  <a:lnTo>
                    <a:pt x="51" y="78"/>
                  </a:lnTo>
                  <a:lnTo>
                    <a:pt x="47" y="84"/>
                  </a:lnTo>
                  <a:lnTo>
                    <a:pt x="43" y="89"/>
                  </a:lnTo>
                  <a:lnTo>
                    <a:pt x="39" y="94"/>
                  </a:lnTo>
                  <a:lnTo>
                    <a:pt x="34" y="99"/>
                  </a:lnTo>
                  <a:lnTo>
                    <a:pt x="22" y="109"/>
                  </a:lnTo>
                  <a:lnTo>
                    <a:pt x="19" y="112"/>
                  </a:lnTo>
                  <a:lnTo>
                    <a:pt x="12" y="113"/>
                  </a:lnTo>
                  <a:lnTo>
                    <a:pt x="6" y="113"/>
                  </a:lnTo>
                  <a:lnTo>
                    <a:pt x="2" y="111"/>
                  </a:lnTo>
                  <a:lnTo>
                    <a:pt x="0" y="107"/>
                  </a:lnTo>
                  <a:lnTo>
                    <a:pt x="0" y="104"/>
                  </a:lnTo>
                  <a:lnTo>
                    <a:pt x="0" y="99"/>
                  </a:lnTo>
                  <a:lnTo>
                    <a:pt x="0" y="96"/>
                  </a:lnTo>
                  <a:lnTo>
                    <a:pt x="1" y="93"/>
                  </a:lnTo>
                  <a:lnTo>
                    <a:pt x="4" y="89"/>
                  </a:lnTo>
                  <a:lnTo>
                    <a:pt x="7" y="88"/>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nvGrpSpPr>
            <p:cNvPr id="103466" name="Group 83"/>
            <p:cNvGrpSpPr>
              <a:grpSpLocks/>
            </p:cNvGrpSpPr>
            <p:nvPr/>
          </p:nvGrpSpPr>
          <p:grpSpPr bwMode="auto">
            <a:xfrm>
              <a:off x="1771" y="2181"/>
              <a:ext cx="106" cy="128"/>
              <a:chOff x="1771" y="2181"/>
              <a:chExt cx="106" cy="128"/>
            </a:xfrm>
          </p:grpSpPr>
          <p:grpSp>
            <p:nvGrpSpPr>
              <p:cNvPr id="103468" name="Group 84"/>
              <p:cNvGrpSpPr>
                <a:grpSpLocks/>
              </p:cNvGrpSpPr>
              <p:nvPr/>
            </p:nvGrpSpPr>
            <p:grpSpPr bwMode="auto">
              <a:xfrm>
                <a:off x="1771" y="2181"/>
                <a:ext cx="106" cy="128"/>
                <a:chOff x="1771" y="2181"/>
                <a:chExt cx="106" cy="128"/>
              </a:xfrm>
            </p:grpSpPr>
            <p:sp>
              <p:nvSpPr>
                <p:cNvPr id="103470" name="Freeform 85"/>
                <p:cNvSpPr>
                  <a:spLocks/>
                </p:cNvSpPr>
                <p:nvPr/>
              </p:nvSpPr>
              <p:spPr bwMode="auto">
                <a:xfrm>
                  <a:off x="1771" y="2181"/>
                  <a:ext cx="106" cy="128"/>
                </a:xfrm>
                <a:custGeom>
                  <a:avLst/>
                  <a:gdLst>
                    <a:gd name="T0" fmla="*/ 50 w 106"/>
                    <a:gd name="T1" fmla="*/ 0 h 128"/>
                    <a:gd name="T2" fmla="*/ 55 w 106"/>
                    <a:gd name="T3" fmla="*/ 9 h 128"/>
                    <a:gd name="T4" fmla="*/ 56 w 106"/>
                    <a:gd name="T5" fmla="*/ 14 h 128"/>
                    <a:gd name="T6" fmla="*/ 58 w 106"/>
                    <a:gd name="T7" fmla="*/ 17 h 128"/>
                    <a:gd name="T8" fmla="*/ 59 w 106"/>
                    <a:gd name="T9" fmla="*/ 21 h 128"/>
                    <a:gd name="T10" fmla="*/ 64 w 106"/>
                    <a:gd name="T11" fmla="*/ 23 h 128"/>
                    <a:gd name="T12" fmla="*/ 69 w 106"/>
                    <a:gd name="T13" fmla="*/ 26 h 128"/>
                    <a:gd name="T14" fmla="*/ 72 w 106"/>
                    <a:gd name="T15" fmla="*/ 28 h 128"/>
                    <a:gd name="T16" fmla="*/ 77 w 106"/>
                    <a:gd name="T17" fmla="*/ 30 h 128"/>
                    <a:gd name="T18" fmla="*/ 82 w 106"/>
                    <a:gd name="T19" fmla="*/ 32 h 128"/>
                    <a:gd name="T20" fmla="*/ 87 w 106"/>
                    <a:gd name="T21" fmla="*/ 33 h 128"/>
                    <a:gd name="T22" fmla="*/ 93 w 106"/>
                    <a:gd name="T23" fmla="*/ 33 h 128"/>
                    <a:gd name="T24" fmla="*/ 97 w 106"/>
                    <a:gd name="T25" fmla="*/ 34 h 128"/>
                    <a:gd name="T26" fmla="*/ 100 w 106"/>
                    <a:gd name="T27" fmla="*/ 35 h 128"/>
                    <a:gd name="T28" fmla="*/ 102 w 106"/>
                    <a:gd name="T29" fmla="*/ 36 h 128"/>
                    <a:gd name="T30" fmla="*/ 103 w 106"/>
                    <a:gd name="T31" fmla="*/ 39 h 128"/>
                    <a:gd name="T32" fmla="*/ 105 w 106"/>
                    <a:gd name="T33" fmla="*/ 44 h 128"/>
                    <a:gd name="T34" fmla="*/ 104 w 106"/>
                    <a:gd name="T35" fmla="*/ 50 h 128"/>
                    <a:gd name="T36" fmla="*/ 97 w 106"/>
                    <a:gd name="T37" fmla="*/ 59 h 128"/>
                    <a:gd name="T38" fmla="*/ 90 w 106"/>
                    <a:gd name="T39" fmla="*/ 67 h 128"/>
                    <a:gd name="T40" fmla="*/ 85 w 106"/>
                    <a:gd name="T41" fmla="*/ 77 h 128"/>
                    <a:gd name="T42" fmla="*/ 81 w 106"/>
                    <a:gd name="T43" fmla="*/ 88 h 128"/>
                    <a:gd name="T44" fmla="*/ 73 w 106"/>
                    <a:gd name="T45" fmla="*/ 102 h 128"/>
                    <a:gd name="T46" fmla="*/ 71 w 106"/>
                    <a:gd name="T47" fmla="*/ 112 h 128"/>
                    <a:gd name="T48" fmla="*/ 69 w 106"/>
                    <a:gd name="T49" fmla="*/ 117 h 128"/>
                    <a:gd name="T50" fmla="*/ 64 w 106"/>
                    <a:gd name="T51" fmla="*/ 121 h 128"/>
                    <a:gd name="T52" fmla="*/ 57 w 106"/>
                    <a:gd name="T53" fmla="*/ 125 h 128"/>
                    <a:gd name="T54" fmla="*/ 49 w 106"/>
                    <a:gd name="T55" fmla="*/ 127 h 128"/>
                    <a:gd name="T56" fmla="*/ 42 w 106"/>
                    <a:gd name="T57" fmla="*/ 127 h 128"/>
                    <a:gd name="T58" fmla="*/ 35 w 106"/>
                    <a:gd name="T59" fmla="*/ 127 h 128"/>
                    <a:gd name="T60" fmla="*/ 29 w 106"/>
                    <a:gd name="T61" fmla="*/ 124 h 128"/>
                    <a:gd name="T62" fmla="*/ 25 w 106"/>
                    <a:gd name="T63" fmla="*/ 120 h 128"/>
                    <a:gd name="T64" fmla="*/ 24 w 106"/>
                    <a:gd name="T65" fmla="*/ 115 h 128"/>
                    <a:gd name="T66" fmla="*/ 24 w 106"/>
                    <a:gd name="T67" fmla="*/ 110 h 128"/>
                    <a:gd name="T68" fmla="*/ 27 w 106"/>
                    <a:gd name="T69" fmla="*/ 106 h 128"/>
                    <a:gd name="T70" fmla="*/ 31 w 106"/>
                    <a:gd name="T71" fmla="*/ 102 h 128"/>
                    <a:gd name="T72" fmla="*/ 43 w 106"/>
                    <a:gd name="T73" fmla="*/ 100 h 128"/>
                    <a:gd name="T74" fmla="*/ 51 w 106"/>
                    <a:gd name="T75" fmla="*/ 96 h 128"/>
                    <a:gd name="T76" fmla="*/ 55 w 106"/>
                    <a:gd name="T77" fmla="*/ 89 h 128"/>
                    <a:gd name="T78" fmla="*/ 60 w 106"/>
                    <a:gd name="T79" fmla="*/ 77 h 128"/>
                    <a:gd name="T80" fmla="*/ 67 w 106"/>
                    <a:gd name="T81" fmla="*/ 66 h 128"/>
                    <a:gd name="T82" fmla="*/ 71 w 106"/>
                    <a:gd name="T83" fmla="*/ 57 h 128"/>
                    <a:gd name="T84" fmla="*/ 71 w 106"/>
                    <a:gd name="T85" fmla="*/ 50 h 128"/>
                    <a:gd name="T86" fmla="*/ 69 w 106"/>
                    <a:gd name="T87" fmla="*/ 45 h 128"/>
                    <a:gd name="T88" fmla="*/ 67 w 106"/>
                    <a:gd name="T89" fmla="*/ 43 h 128"/>
                    <a:gd name="T90" fmla="*/ 62 w 106"/>
                    <a:gd name="T91" fmla="*/ 42 h 128"/>
                    <a:gd name="T92" fmla="*/ 56 w 106"/>
                    <a:gd name="T93" fmla="*/ 41 h 128"/>
                    <a:gd name="T94" fmla="*/ 51 w 106"/>
                    <a:gd name="T95" fmla="*/ 41 h 128"/>
                    <a:gd name="T96" fmla="*/ 46 w 106"/>
                    <a:gd name="T97" fmla="*/ 42 h 128"/>
                    <a:gd name="T98" fmla="*/ 41 w 106"/>
                    <a:gd name="T99" fmla="*/ 44 h 128"/>
                    <a:gd name="T100" fmla="*/ 36 w 106"/>
                    <a:gd name="T101" fmla="*/ 46 h 128"/>
                    <a:gd name="T102" fmla="*/ 31 w 106"/>
                    <a:gd name="T103" fmla="*/ 49 h 128"/>
                    <a:gd name="T104" fmla="*/ 26 w 106"/>
                    <a:gd name="T105" fmla="*/ 51 h 128"/>
                    <a:gd name="T106" fmla="*/ 20 w 106"/>
                    <a:gd name="T107" fmla="*/ 53 h 128"/>
                    <a:gd name="T108" fmla="*/ 17 w 106"/>
                    <a:gd name="T109" fmla="*/ 54 h 128"/>
                    <a:gd name="T110" fmla="*/ 4 w 106"/>
                    <a:gd name="T111" fmla="*/ 37 h 128"/>
                    <a:gd name="T112" fmla="*/ 0 w 106"/>
                    <a:gd name="T113" fmla="*/ 21 h 128"/>
                    <a:gd name="T114" fmla="*/ 50 w 106"/>
                    <a:gd name="T115" fmla="*/ 0 h 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6"/>
                    <a:gd name="T175" fmla="*/ 0 h 128"/>
                    <a:gd name="T176" fmla="*/ 106 w 106"/>
                    <a:gd name="T177" fmla="*/ 128 h 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6" h="128">
                      <a:moveTo>
                        <a:pt x="50" y="0"/>
                      </a:moveTo>
                      <a:lnTo>
                        <a:pt x="55" y="9"/>
                      </a:lnTo>
                      <a:lnTo>
                        <a:pt x="56" y="14"/>
                      </a:lnTo>
                      <a:lnTo>
                        <a:pt x="58" y="17"/>
                      </a:lnTo>
                      <a:lnTo>
                        <a:pt x="59" y="21"/>
                      </a:lnTo>
                      <a:lnTo>
                        <a:pt x="64" y="23"/>
                      </a:lnTo>
                      <a:lnTo>
                        <a:pt x="69" y="26"/>
                      </a:lnTo>
                      <a:lnTo>
                        <a:pt x="72" y="28"/>
                      </a:lnTo>
                      <a:lnTo>
                        <a:pt x="77" y="30"/>
                      </a:lnTo>
                      <a:lnTo>
                        <a:pt x="82" y="32"/>
                      </a:lnTo>
                      <a:lnTo>
                        <a:pt x="87" y="33"/>
                      </a:lnTo>
                      <a:lnTo>
                        <a:pt x="93" y="33"/>
                      </a:lnTo>
                      <a:lnTo>
                        <a:pt x="97" y="34"/>
                      </a:lnTo>
                      <a:lnTo>
                        <a:pt x="100" y="35"/>
                      </a:lnTo>
                      <a:lnTo>
                        <a:pt x="102" y="36"/>
                      </a:lnTo>
                      <a:lnTo>
                        <a:pt x="103" y="39"/>
                      </a:lnTo>
                      <a:lnTo>
                        <a:pt x="105" y="44"/>
                      </a:lnTo>
                      <a:lnTo>
                        <a:pt x="104" y="50"/>
                      </a:lnTo>
                      <a:lnTo>
                        <a:pt x="97" y="59"/>
                      </a:lnTo>
                      <a:lnTo>
                        <a:pt x="90" y="67"/>
                      </a:lnTo>
                      <a:lnTo>
                        <a:pt x="85" y="77"/>
                      </a:lnTo>
                      <a:lnTo>
                        <a:pt x="81" y="88"/>
                      </a:lnTo>
                      <a:lnTo>
                        <a:pt x="73" y="102"/>
                      </a:lnTo>
                      <a:lnTo>
                        <a:pt x="71" y="112"/>
                      </a:lnTo>
                      <a:lnTo>
                        <a:pt x="69" y="117"/>
                      </a:lnTo>
                      <a:lnTo>
                        <a:pt x="64" y="121"/>
                      </a:lnTo>
                      <a:lnTo>
                        <a:pt x="57" y="125"/>
                      </a:lnTo>
                      <a:lnTo>
                        <a:pt x="49" y="127"/>
                      </a:lnTo>
                      <a:lnTo>
                        <a:pt x="42" y="127"/>
                      </a:lnTo>
                      <a:lnTo>
                        <a:pt x="35" y="127"/>
                      </a:lnTo>
                      <a:lnTo>
                        <a:pt x="29" y="124"/>
                      </a:lnTo>
                      <a:lnTo>
                        <a:pt x="25" y="120"/>
                      </a:lnTo>
                      <a:lnTo>
                        <a:pt x="24" y="115"/>
                      </a:lnTo>
                      <a:lnTo>
                        <a:pt x="24" y="110"/>
                      </a:lnTo>
                      <a:lnTo>
                        <a:pt x="27" y="106"/>
                      </a:lnTo>
                      <a:lnTo>
                        <a:pt x="31" y="102"/>
                      </a:lnTo>
                      <a:lnTo>
                        <a:pt x="43" y="100"/>
                      </a:lnTo>
                      <a:lnTo>
                        <a:pt x="51" y="96"/>
                      </a:lnTo>
                      <a:lnTo>
                        <a:pt x="55" y="89"/>
                      </a:lnTo>
                      <a:lnTo>
                        <a:pt x="60" y="77"/>
                      </a:lnTo>
                      <a:lnTo>
                        <a:pt x="67" y="66"/>
                      </a:lnTo>
                      <a:lnTo>
                        <a:pt x="71" y="57"/>
                      </a:lnTo>
                      <a:lnTo>
                        <a:pt x="71" y="50"/>
                      </a:lnTo>
                      <a:lnTo>
                        <a:pt x="69" y="45"/>
                      </a:lnTo>
                      <a:lnTo>
                        <a:pt x="67" y="43"/>
                      </a:lnTo>
                      <a:lnTo>
                        <a:pt x="62" y="42"/>
                      </a:lnTo>
                      <a:lnTo>
                        <a:pt x="56" y="41"/>
                      </a:lnTo>
                      <a:lnTo>
                        <a:pt x="51" y="41"/>
                      </a:lnTo>
                      <a:lnTo>
                        <a:pt x="46" y="42"/>
                      </a:lnTo>
                      <a:lnTo>
                        <a:pt x="41" y="44"/>
                      </a:lnTo>
                      <a:lnTo>
                        <a:pt x="36" y="46"/>
                      </a:lnTo>
                      <a:lnTo>
                        <a:pt x="31" y="49"/>
                      </a:lnTo>
                      <a:lnTo>
                        <a:pt x="26" y="51"/>
                      </a:lnTo>
                      <a:lnTo>
                        <a:pt x="20" y="53"/>
                      </a:lnTo>
                      <a:lnTo>
                        <a:pt x="17" y="54"/>
                      </a:lnTo>
                      <a:lnTo>
                        <a:pt x="4" y="37"/>
                      </a:lnTo>
                      <a:lnTo>
                        <a:pt x="0" y="21"/>
                      </a:lnTo>
                      <a:lnTo>
                        <a:pt x="50"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sp>
              <p:nvSpPr>
                <p:cNvPr id="103471" name="Freeform 86"/>
                <p:cNvSpPr>
                  <a:spLocks/>
                </p:cNvSpPr>
                <p:nvPr/>
              </p:nvSpPr>
              <p:spPr bwMode="auto">
                <a:xfrm>
                  <a:off x="1771" y="2181"/>
                  <a:ext cx="65" cy="56"/>
                </a:xfrm>
                <a:custGeom>
                  <a:avLst/>
                  <a:gdLst>
                    <a:gd name="T0" fmla="*/ 50 w 65"/>
                    <a:gd name="T1" fmla="*/ 0 h 56"/>
                    <a:gd name="T2" fmla="*/ 55 w 65"/>
                    <a:gd name="T3" fmla="*/ 9 h 56"/>
                    <a:gd name="T4" fmla="*/ 56 w 65"/>
                    <a:gd name="T5" fmla="*/ 14 h 56"/>
                    <a:gd name="T6" fmla="*/ 58 w 65"/>
                    <a:gd name="T7" fmla="*/ 18 h 56"/>
                    <a:gd name="T8" fmla="*/ 59 w 65"/>
                    <a:gd name="T9" fmla="*/ 21 h 56"/>
                    <a:gd name="T10" fmla="*/ 64 w 65"/>
                    <a:gd name="T11" fmla="*/ 23 h 56"/>
                    <a:gd name="T12" fmla="*/ 51 w 65"/>
                    <a:gd name="T13" fmla="*/ 41 h 56"/>
                    <a:gd name="T14" fmla="*/ 46 w 65"/>
                    <a:gd name="T15" fmla="*/ 42 h 56"/>
                    <a:gd name="T16" fmla="*/ 41 w 65"/>
                    <a:gd name="T17" fmla="*/ 44 h 56"/>
                    <a:gd name="T18" fmla="*/ 36 w 65"/>
                    <a:gd name="T19" fmla="*/ 46 h 56"/>
                    <a:gd name="T20" fmla="*/ 31 w 65"/>
                    <a:gd name="T21" fmla="*/ 49 h 56"/>
                    <a:gd name="T22" fmla="*/ 26 w 65"/>
                    <a:gd name="T23" fmla="*/ 51 h 56"/>
                    <a:gd name="T24" fmla="*/ 20 w 65"/>
                    <a:gd name="T25" fmla="*/ 53 h 56"/>
                    <a:gd name="T26" fmla="*/ 17 w 65"/>
                    <a:gd name="T27" fmla="*/ 55 h 56"/>
                    <a:gd name="T28" fmla="*/ 4 w 65"/>
                    <a:gd name="T29" fmla="*/ 37 h 56"/>
                    <a:gd name="T30" fmla="*/ 0 w 65"/>
                    <a:gd name="T31" fmla="*/ 22 h 56"/>
                    <a:gd name="T32" fmla="*/ 50 w 6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
                    <a:gd name="T52" fmla="*/ 0 h 56"/>
                    <a:gd name="T53" fmla="*/ 65 w 65"/>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 h="56">
                      <a:moveTo>
                        <a:pt x="50" y="0"/>
                      </a:moveTo>
                      <a:lnTo>
                        <a:pt x="55" y="9"/>
                      </a:lnTo>
                      <a:lnTo>
                        <a:pt x="56" y="14"/>
                      </a:lnTo>
                      <a:lnTo>
                        <a:pt x="58" y="18"/>
                      </a:lnTo>
                      <a:lnTo>
                        <a:pt x="59" y="21"/>
                      </a:lnTo>
                      <a:lnTo>
                        <a:pt x="64" y="23"/>
                      </a:lnTo>
                      <a:lnTo>
                        <a:pt x="51" y="41"/>
                      </a:lnTo>
                      <a:lnTo>
                        <a:pt x="46" y="42"/>
                      </a:lnTo>
                      <a:lnTo>
                        <a:pt x="41" y="44"/>
                      </a:lnTo>
                      <a:lnTo>
                        <a:pt x="36" y="46"/>
                      </a:lnTo>
                      <a:lnTo>
                        <a:pt x="31" y="49"/>
                      </a:lnTo>
                      <a:lnTo>
                        <a:pt x="26" y="51"/>
                      </a:lnTo>
                      <a:lnTo>
                        <a:pt x="20" y="53"/>
                      </a:lnTo>
                      <a:lnTo>
                        <a:pt x="17" y="55"/>
                      </a:lnTo>
                      <a:lnTo>
                        <a:pt x="4" y="37"/>
                      </a:lnTo>
                      <a:lnTo>
                        <a:pt x="0" y="22"/>
                      </a:lnTo>
                      <a:lnTo>
                        <a:pt x="50" y="0"/>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sp>
            <p:nvSpPr>
              <p:cNvPr id="103469" name="Freeform 87"/>
              <p:cNvSpPr>
                <a:spLocks/>
              </p:cNvSpPr>
              <p:nvPr/>
            </p:nvSpPr>
            <p:spPr bwMode="auto">
              <a:xfrm>
                <a:off x="1784" y="2186"/>
                <a:ext cx="42" cy="48"/>
              </a:xfrm>
              <a:custGeom>
                <a:avLst/>
                <a:gdLst>
                  <a:gd name="T0" fmla="*/ 6 w 42"/>
                  <a:gd name="T1" fmla="*/ 47 h 48"/>
                  <a:gd name="T2" fmla="*/ 6 w 42"/>
                  <a:gd name="T3" fmla="*/ 38 h 48"/>
                  <a:gd name="T4" fmla="*/ 7 w 42"/>
                  <a:gd name="T5" fmla="*/ 32 h 48"/>
                  <a:gd name="T6" fmla="*/ 9 w 42"/>
                  <a:gd name="T7" fmla="*/ 28 h 48"/>
                  <a:gd name="T8" fmla="*/ 10 w 42"/>
                  <a:gd name="T9" fmla="*/ 24 h 48"/>
                  <a:gd name="T10" fmla="*/ 13 w 42"/>
                  <a:gd name="T11" fmla="*/ 20 h 48"/>
                  <a:gd name="T12" fmla="*/ 16 w 42"/>
                  <a:gd name="T13" fmla="*/ 17 h 48"/>
                  <a:gd name="T14" fmla="*/ 20 w 42"/>
                  <a:gd name="T15" fmla="*/ 14 h 48"/>
                  <a:gd name="T16" fmla="*/ 23 w 42"/>
                  <a:gd name="T17" fmla="*/ 11 h 48"/>
                  <a:gd name="T18" fmla="*/ 26 w 42"/>
                  <a:gd name="T19" fmla="*/ 9 h 48"/>
                  <a:gd name="T20" fmla="*/ 31 w 42"/>
                  <a:gd name="T21" fmla="*/ 7 h 48"/>
                  <a:gd name="T22" fmla="*/ 34 w 42"/>
                  <a:gd name="T23" fmla="*/ 5 h 48"/>
                  <a:gd name="T24" fmla="*/ 37 w 42"/>
                  <a:gd name="T25" fmla="*/ 4 h 48"/>
                  <a:gd name="T26" fmla="*/ 41 w 42"/>
                  <a:gd name="T27" fmla="*/ 0 h 48"/>
                  <a:gd name="T28" fmla="*/ 20 w 42"/>
                  <a:gd name="T29" fmla="*/ 6 h 48"/>
                  <a:gd name="T30" fmla="*/ 7 w 42"/>
                  <a:gd name="T31" fmla="*/ 12 h 48"/>
                  <a:gd name="T32" fmla="*/ 0 w 42"/>
                  <a:gd name="T33" fmla="*/ 18 h 48"/>
                  <a:gd name="T34" fmla="*/ 0 w 42"/>
                  <a:gd name="T35" fmla="*/ 25 h 48"/>
                  <a:gd name="T36" fmla="*/ 1 w 42"/>
                  <a:gd name="T37" fmla="*/ 32 h 48"/>
                  <a:gd name="T38" fmla="*/ 6 w 42"/>
                  <a:gd name="T39" fmla="*/ 47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48"/>
                  <a:gd name="T62" fmla="*/ 42 w 42"/>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48">
                    <a:moveTo>
                      <a:pt x="6" y="47"/>
                    </a:moveTo>
                    <a:lnTo>
                      <a:pt x="6" y="38"/>
                    </a:lnTo>
                    <a:lnTo>
                      <a:pt x="7" y="32"/>
                    </a:lnTo>
                    <a:lnTo>
                      <a:pt x="9" y="28"/>
                    </a:lnTo>
                    <a:lnTo>
                      <a:pt x="10" y="24"/>
                    </a:lnTo>
                    <a:lnTo>
                      <a:pt x="13" y="20"/>
                    </a:lnTo>
                    <a:lnTo>
                      <a:pt x="16" y="17"/>
                    </a:lnTo>
                    <a:lnTo>
                      <a:pt x="20" y="14"/>
                    </a:lnTo>
                    <a:lnTo>
                      <a:pt x="23" y="11"/>
                    </a:lnTo>
                    <a:lnTo>
                      <a:pt x="26" y="9"/>
                    </a:lnTo>
                    <a:lnTo>
                      <a:pt x="31" y="7"/>
                    </a:lnTo>
                    <a:lnTo>
                      <a:pt x="34" y="5"/>
                    </a:lnTo>
                    <a:lnTo>
                      <a:pt x="37" y="4"/>
                    </a:lnTo>
                    <a:lnTo>
                      <a:pt x="41" y="0"/>
                    </a:lnTo>
                    <a:lnTo>
                      <a:pt x="20" y="6"/>
                    </a:lnTo>
                    <a:lnTo>
                      <a:pt x="7" y="12"/>
                    </a:lnTo>
                    <a:lnTo>
                      <a:pt x="0" y="18"/>
                    </a:lnTo>
                    <a:lnTo>
                      <a:pt x="0" y="25"/>
                    </a:lnTo>
                    <a:lnTo>
                      <a:pt x="1" y="32"/>
                    </a:lnTo>
                    <a:lnTo>
                      <a:pt x="6" y="47"/>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sp>
          <p:nvSpPr>
            <p:cNvPr id="103467" name="Freeform 88"/>
            <p:cNvSpPr>
              <a:spLocks/>
            </p:cNvSpPr>
            <p:nvPr/>
          </p:nvSpPr>
          <p:spPr bwMode="auto">
            <a:xfrm>
              <a:off x="1828" y="2132"/>
              <a:ext cx="38" cy="45"/>
            </a:xfrm>
            <a:custGeom>
              <a:avLst/>
              <a:gdLst>
                <a:gd name="T0" fmla="*/ 2 w 38"/>
                <a:gd name="T1" fmla="*/ 37 h 45"/>
                <a:gd name="T2" fmla="*/ 0 w 38"/>
                <a:gd name="T3" fmla="*/ 39 h 45"/>
                <a:gd name="T4" fmla="*/ 0 w 38"/>
                <a:gd name="T5" fmla="*/ 41 h 45"/>
                <a:gd name="T6" fmla="*/ 1 w 38"/>
                <a:gd name="T7" fmla="*/ 42 h 45"/>
                <a:gd name="T8" fmla="*/ 5 w 38"/>
                <a:gd name="T9" fmla="*/ 40 h 45"/>
                <a:gd name="T10" fmla="*/ 9 w 38"/>
                <a:gd name="T11" fmla="*/ 39 h 45"/>
                <a:gd name="T12" fmla="*/ 13 w 38"/>
                <a:gd name="T13" fmla="*/ 39 h 45"/>
                <a:gd name="T14" fmla="*/ 17 w 38"/>
                <a:gd name="T15" fmla="*/ 44 h 45"/>
                <a:gd name="T16" fmla="*/ 20 w 38"/>
                <a:gd name="T17" fmla="*/ 42 h 45"/>
                <a:gd name="T18" fmla="*/ 24 w 38"/>
                <a:gd name="T19" fmla="*/ 39 h 45"/>
                <a:gd name="T20" fmla="*/ 27 w 38"/>
                <a:gd name="T21" fmla="*/ 37 h 45"/>
                <a:gd name="T22" fmla="*/ 32 w 38"/>
                <a:gd name="T23" fmla="*/ 33 h 45"/>
                <a:gd name="T24" fmla="*/ 34 w 38"/>
                <a:gd name="T25" fmla="*/ 30 h 45"/>
                <a:gd name="T26" fmla="*/ 36 w 38"/>
                <a:gd name="T27" fmla="*/ 25 h 45"/>
                <a:gd name="T28" fmla="*/ 37 w 38"/>
                <a:gd name="T29" fmla="*/ 18 h 45"/>
                <a:gd name="T30" fmla="*/ 37 w 38"/>
                <a:gd name="T31" fmla="*/ 10 h 45"/>
                <a:gd name="T32" fmla="*/ 35 w 38"/>
                <a:gd name="T33" fmla="*/ 4 h 45"/>
                <a:gd name="T34" fmla="*/ 33 w 38"/>
                <a:gd name="T35" fmla="*/ 0 h 45"/>
                <a:gd name="T36" fmla="*/ 31 w 38"/>
                <a:gd name="T37" fmla="*/ 1 h 45"/>
                <a:gd name="T38" fmla="*/ 31 w 38"/>
                <a:gd name="T39" fmla="*/ 5 h 45"/>
                <a:gd name="T40" fmla="*/ 31 w 38"/>
                <a:gd name="T41" fmla="*/ 8 h 45"/>
                <a:gd name="T42" fmla="*/ 31 w 38"/>
                <a:gd name="T43" fmla="*/ 13 h 45"/>
                <a:gd name="T44" fmla="*/ 30 w 38"/>
                <a:gd name="T45" fmla="*/ 16 h 45"/>
                <a:gd name="T46" fmla="*/ 29 w 38"/>
                <a:gd name="T47" fmla="*/ 17 h 45"/>
                <a:gd name="T48" fmla="*/ 27 w 38"/>
                <a:gd name="T49" fmla="*/ 11 h 45"/>
                <a:gd name="T50" fmla="*/ 24 w 38"/>
                <a:gd name="T51" fmla="*/ 6 h 45"/>
                <a:gd name="T52" fmla="*/ 20 w 38"/>
                <a:gd name="T53" fmla="*/ 3 h 45"/>
                <a:gd name="T54" fmla="*/ 16 w 38"/>
                <a:gd name="T55" fmla="*/ 0 h 45"/>
                <a:gd name="T56" fmla="*/ 13 w 38"/>
                <a:gd name="T57" fmla="*/ 0 h 45"/>
                <a:gd name="T58" fmla="*/ 11 w 38"/>
                <a:gd name="T59" fmla="*/ 0 h 45"/>
                <a:gd name="T60" fmla="*/ 11 w 38"/>
                <a:gd name="T61" fmla="*/ 1 h 45"/>
                <a:gd name="T62" fmla="*/ 12 w 38"/>
                <a:gd name="T63" fmla="*/ 3 h 45"/>
                <a:gd name="T64" fmla="*/ 15 w 38"/>
                <a:gd name="T65" fmla="*/ 5 h 45"/>
                <a:gd name="T66" fmla="*/ 18 w 38"/>
                <a:gd name="T67" fmla="*/ 7 h 45"/>
                <a:gd name="T68" fmla="*/ 19 w 38"/>
                <a:gd name="T69" fmla="*/ 11 h 45"/>
                <a:gd name="T70" fmla="*/ 20 w 38"/>
                <a:gd name="T71" fmla="*/ 15 h 45"/>
                <a:gd name="T72" fmla="*/ 21 w 38"/>
                <a:gd name="T73" fmla="*/ 21 h 45"/>
                <a:gd name="T74" fmla="*/ 20 w 38"/>
                <a:gd name="T75" fmla="*/ 25 h 45"/>
                <a:gd name="T76" fmla="*/ 18 w 38"/>
                <a:gd name="T77" fmla="*/ 28 h 45"/>
                <a:gd name="T78" fmla="*/ 15 w 38"/>
                <a:gd name="T79" fmla="*/ 30 h 45"/>
                <a:gd name="T80" fmla="*/ 12 w 38"/>
                <a:gd name="T81" fmla="*/ 31 h 45"/>
                <a:gd name="T82" fmla="*/ 7 w 38"/>
                <a:gd name="T83" fmla="*/ 33 h 45"/>
                <a:gd name="T84" fmla="*/ 2 w 38"/>
                <a:gd name="T85" fmla="*/ 37 h 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
                <a:gd name="T130" fmla="*/ 0 h 45"/>
                <a:gd name="T131" fmla="*/ 38 w 38"/>
                <a:gd name="T132" fmla="*/ 45 h 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 h="45">
                  <a:moveTo>
                    <a:pt x="2" y="37"/>
                  </a:moveTo>
                  <a:lnTo>
                    <a:pt x="0" y="39"/>
                  </a:lnTo>
                  <a:lnTo>
                    <a:pt x="0" y="41"/>
                  </a:lnTo>
                  <a:lnTo>
                    <a:pt x="1" y="42"/>
                  </a:lnTo>
                  <a:lnTo>
                    <a:pt x="5" y="40"/>
                  </a:lnTo>
                  <a:lnTo>
                    <a:pt x="9" y="39"/>
                  </a:lnTo>
                  <a:lnTo>
                    <a:pt x="13" y="39"/>
                  </a:lnTo>
                  <a:lnTo>
                    <a:pt x="17" y="44"/>
                  </a:lnTo>
                  <a:lnTo>
                    <a:pt x="20" y="42"/>
                  </a:lnTo>
                  <a:lnTo>
                    <a:pt x="24" y="39"/>
                  </a:lnTo>
                  <a:lnTo>
                    <a:pt x="27" y="37"/>
                  </a:lnTo>
                  <a:lnTo>
                    <a:pt x="32" y="33"/>
                  </a:lnTo>
                  <a:lnTo>
                    <a:pt x="34" y="30"/>
                  </a:lnTo>
                  <a:lnTo>
                    <a:pt x="36" y="25"/>
                  </a:lnTo>
                  <a:lnTo>
                    <a:pt x="37" y="18"/>
                  </a:lnTo>
                  <a:lnTo>
                    <a:pt x="37" y="10"/>
                  </a:lnTo>
                  <a:lnTo>
                    <a:pt x="35" y="4"/>
                  </a:lnTo>
                  <a:lnTo>
                    <a:pt x="33" y="0"/>
                  </a:lnTo>
                  <a:lnTo>
                    <a:pt x="31" y="1"/>
                  </a:lnTo>
                  <a:lnTo>
                    <a:pt x="31" y="5"/>
                  </a:lnTo>
                  <a:lnTo>
                    <a:pt x="31" y="8"/>
                  </a:lnTo>
                  <a:lnTo>
                    <a:pt x="31" y="13"/>
                  </a:lnTo>
                  <a:lnTo>
                    <a:pt x="30" y="16"/>
                  </a:lnTo>
                  <a:lnTo>
                    <a:pt x="29" y="17"/>
                  </a:lnTo>
                  <a:lnTo>
                    <a:pt x="27" y="11"/>
                  </a:lnTo>
                  <a:lnTo>
                    <a:pt x="24" y="6"/>
                  </a:lnTo>
                  <a:lnTo>
                    <a:pt x="20" y="3"/>
                  </a:lnTo>
                  <a:lnTo>
                    <a:pt x="16" y="0"/>
                  </a:lnTo>
                  <a:lnTo>
                    <a:pt x="13" y="0"/>
                  </a:lnTo>
                  <a:lnTo>
                    <a:pt x="11" y="0"/>
                  </a:lnTo>
                  <a:lnTo>
                    <a:pt x="11" y="1"/>
                  </a:lnTo>
                  <a:lnTo>
                    <a:pt x="12" y="3"/>
                  </a:lnTo>
                  <a:lnTo>
                    <a:pt x="15" y="5"/>
                  </a:lnTo>
                  <a:lnTo>
                    <a:pt x="18" y="7"/>
                  </a:lnTo>
                  <a:lnTo>
                    <a:pt x="19" y="11"/>
                  </a:lnTo>
                  <a:lnTo>
                    <a:pt x="20" y="15"/>
                  </a:lnTo>
                  <a:lnTo>
                    <a:pt x="21" y="21"/>
                  </a:lnTo>
                  <a:lnTo>
                    <a:pt x="20" y="25"/>
                  </a:lnTo>
                  <a:lnTo>
                    <a:pt x="18" y="28"/>
                  </a:lnTo>
                  <a:lnTo>
                    <a:pt x="15" y="30"/>
                  </a:lnTo>
                  <a:lnTo>
                    <a:pt x="12" y="31"/>
                  </a:lnTo>
                  <a:lnTo>
                    <a:pt x="7" y="33"/>
                  </a:lnTo>
                  <a:lnTo>
                    <a:pt x="2" y="37"/>
                  </a:lnTo>
                </a:path>
              </a:pathLst>
            </a:custGeom>
            <a:solidFill>
              <a:srgbClr val="CC9900"/>
            </a:solidFill>
            <a:ln w="12700" cap="rnd" cmpd="sng">
              <a:solidFill>
                <a:srgbClr val="996633"/>
              </a:solidFill>
              <a:prstDash val="solid"/>
              <a:round/>
              <a:headEnd type="none" w="med" len="med"/>
              <a:tailEnd type="none" w="med" len="med"/>
            </a:ln>
          </p:spPr>
          <p:txBody>
            <a:bodyPr/>
            <a:lstStyle/>
            <a:p>
              <a:endParaRPr lang="es-MX"/>
            </a:p>
          </p:txBody>
        </p:sp>
      </p:grpSp>
      <p:grpSp>
        <p:nvGrpSpPr>
          <p:cNvPr id="103435" name="Group 89"/>
          <p:cNvGrpSpPr>
            <a:grpSpLocks/>
          </p:cNvGrpSpPr>
          <p:nvPr/>
        </p:nvGrpSpPr>
        <p:grpSpPr bwMode="auto">
          <a:xfrm>
            <a:off x="436563" y="4989195"/>
            <a:ext cx="1246188" cy="939800"/>
            <a:chOff x="240" y="2784"/>
            <a:chExt cx="785" cy="592"/>
          </a:xfrm>
        </p:grpSpPr>
        <p:sp>
          <p:nvSpPr>
            <p:cNvPr id="103460" name="Freeform 90"/>
            <p:cNvSpPr>
              <a:spLocks/>
            </p:cNvSpPr>
            <p:nvPr/>
          </p:nvSpPr>
          <p:spPr bwMode="auto">
            <a:xfrm>
              <a:off x="240" y="2957"/>
              <a:ext cx="235" cy="265"/>
            </a:xfrm>
            <a:custGeom>
              <a:avLst/>
              <a:gdLst>
                <a:gd name="T0" fmla="*/ 199 w 235"/>
                <a:gd name="T1" fmla="*/ 150 h 265"/>
                <a:gd name="T2" fmla="*/ 172 w 235"/>
                <a:gd name="T3" fmla="*/ 131 h 265"/>
                <a:gd name="T4" fmla="*/ 154 w 235"/>
                <a:gd name="T5" fmla="*/ 110 h 265"/>
                <a:gd name="T6" fmla="*/ 152 w 235"/>
                <a:gd name="T7" fmla="*/ 90 h 265"/>
                <a:gd name="T8" fmla="*/ 155 w 235"/>
                <a:gd name="T9" fmla="*/ 74 h 265"/>
                <a:gd name="T10" fmla="*/ 164 w 235"/>
                <a:gd name="T11" fmla="*/ 54 h 265"/>
                <a:gd name="T12" fmla="*/ 182 w 235"/>
                <a:gd name="T13" fmla="*/ 33 h 265"/>
                <a:gd name="T14" fmla="*/ 206 w 235"/>
                <a:gd name="T15" fmla="*/ 16 h 265"/>
                <a:gd name="T16" fmla="*/ 219 w 235"/>
                <a:gd name="T17" fmla="*/ 1 h 265"/>
                <a:gd name="T18" fmla="*/ 189 w 235"/>
                <a:gd name="T19" fmla="*/ 7 h 265"/>
                <a:gd name="T20" fmla="*/ 170 w 235"/>
                <a:gd name="T21" fmla="*/ 5 h 265"/>
                <a:gd name="T22" fmla="*/ 151 w 235"/>
                <a:gd name="T23" fmla="*/ 6 h 265"/>
                <a:gd name="T24" fmla="*/ 132 w 235"/>
                <a:gd name="T25" fmla="*/ 7 h 265"/>
                <a:gd name="T26" fmla="*/ 108 w 235"/>
                <a:gd name="T27" fmla="*/ 8 h 265"/>
                <a:gd name="T28" fmla="*/ 91 w 235"/>
                <a:gd name="T29" fmla="*/ 8 h 265"/>
                <a:gd name="T30" fmla="*/ 62 w 235"/>
                <a:gd name="T31" fmla="*/ 1 h 265"/>
                <a:gd name="T32" fmla="*/ 45 w 235"/>
                <a:gd name="T33" fmla="*/ 4 h 265"/>
                <a:gd name="T34" fmla="*/ 70 w 235"/>
                <a:gd name="T35" fmla="*/ 20 h 265"/>
                <a:gd name="T36" fmla="*/ 87 w 235"/>
                <a:gd name="T37" fmla="*/ 37 h 265"/>
                <a:gd name="T38" fmla="*/ 100 w 235"/>
                <a:gd name="T39" fmla="*/ 56 h 265"/>
                <a:gd name="T40" fmla="*/ 104 w 235"/>
                <a:gd name="T41" fmla="*/ 78 h 265"/>
                <a:gd name="T42" fmla="*/ 101 w 235"/>
                <a:gd name="T43" fmla="*/ 96 h 265"/>
                <a:gd name="T44" fmla="*/ 91 w 235"/>
                <a:gd name="T45" fmla="*/ 111 h 265"/>
                <a:gd name="T46" fmla="*/ 82 w 235"/>
                <a:gd name="T47" fmla="*/ 122 h 265"/>
                <a:gd name="T48" fmla="*/ 66 w 235"/>
                <a:gd name="T49" fmla="*/ 134 h 265"/>
                <a:gd name="T50" fmla="*/ 43 w 235"/>
                <a:gd name="T51" fmla="*/ 148 h 265"/>
                <a:gd name="T52" fmla="*/ 20 w 235"/>
                <a:gd name="T53" fmla="*/ 162 h 265"/>
                <a:gd name="T54" fmla="*/ 6 w 235"/>
                <a:gd name="T55" fmla="*/ 176 h 265"/>
                <a:gd name="T56" fmla="*/ 0 w 235"/>
                <a:gd name="T57" fmla="*/ 194 h 265"/>
                <a:gd name="T58" fmla="*/ 1 w 235"/>
                <a:gd name="T59" fmla="*/ 212 h 265"/>
                <a:gd name="T60" fmla="*/ 10 w 235"/>
                <a:gd name="T61" fmla="*/ 229 h 265"/>
                <a:gd name="T62" fmla="*/ 31 w 235"/>
                <a:gd name="T63" fmla="*/ 244 h 265"/>
                <a:gd name="T64" fmla="*/ 61 w 235"/>
                <a:gd name="T65" fmla="*/ 256 h 265"/>
                <a:gd name="T66" fmla="*/ 91 w 235"/>
                <a:gd name="T67" fmla="*/ 262 h 265"/>
                <a:gd name="T68" fmla="*/ 128 w 235"/>
                <a:gd name="T69" fmla="*/ 264 h 265"/>
                <a:gd name="T70" fmla="*/ 161 w 235"/>
                <a:gd name="T71" fmla="*/ 261 h 265"/>
                <a:gd name="T72" fmla="*/ 193 w 235"/>
                <a:gd name="T73" fmla="*/ 252 h 265"/>
                <a:gd name="T74" fmla="*/ 216 w 235"/>
                <a:gd name="T75" fmla="*/ 238 h 265"/>
                <a:gd name="T76" fmla="*/ 229 w 235"/>
                <a:gd name="T77" fmla="*/ 221 h 265"/>
                <a:gd name="T78" fmla="*/ 234 w 235"/>
                <a:gd name="T79" fmla="*/ 203 h 265"/>
                <a:gd name="T80" fmla="*/ 232 w 235"/>
                <a:gd name="T81" fmla="*/ 184 h 265"/>
                <a:gd name="T82" fmla="*/ 220 w 235"/>
                <a:gd name="T83" fmla="*/ 166 h 2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35"/>
                <a:gd name="T127" fmla="*/ 0 h 265"/>
                <a:gd name="T128" fmla="*/ 235 w 235"/>
                <a:gd name="T129" fmla="*/ 265 h 2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35" h="265">
                  <a:moveTo>
                    <a:pt x="210" y="158"/>
                  </a:moveTo>
                  <a:lnTo>
                    <a:pt x="199" y="150"/>
                  </a:lnTo>
                  <a:lnTo>
                    <a:pt x="185" y="141"/>
                  </a:lnTo>
                  <a:lnTo>
                    <a:pt x="172" y="131"/>
                  </a:lnTo>
                  <a:lnTo>
                    <a:pt x="162" y="121"/>
                  </a:lnTo>
                  <a:lnTo>
                    <a:pt x="154" y="110"/>
                  </a:lnTo>
                  <a:lnTo>
                    <a:pt x="151" y="98"/>
                  </a:lnTo>
                  <a:lnTo>
                    <a:pt x="152" y="90"/>
                  </a:lnTo>
                  <a:lnTo>
                    <a:pt x="153" y="82"/>
                  </a:lnTo>
                  <a:lnTo>
                    <a:pt x="155" y="74"/>
                  </a:lnTo>
                  <a:lnTo>
                    <a:pt x="159" y="65"/>
                  </a:lnTo>
                  <a:lnTo>
                    <a:pt x="164" y="54"/>
                  </a:lnTo>
                  <a:lnTo>
                    <a:pt x="172" y="43"/>
                  </a:lnTo>
                  <a:lnTo>
                    <a:pt x="182" y="33"/>
                  </a:lnTo>
                  <a:lnTo>
                    <a:pt x="194" y="25"/>
                  </a:lnTo>
                  <a:lnTo>
                    <a:pt x="206" y="16"/>
                  </a:lnTo>
                  <a:lnTo>
                    <a:pt x="214" y="9"/>
                  </a:lnTo>
                  <a:lnTo>
                    <a:pt x="219" y="1"/>
                  </a:lnTo>
                  <a:lnTo>
                    <a:pt x="197" y="3"/>
                  </a:lnTo>
                  <a:lnTo>
                    <a:pt x="189" y="7"/>
                  </a:lnTo>
                  <a:lnTo>
                    <a:pt x="179" y="13"/>
                  </a:lnTo>
                  <a:lnTo>
                    <a:pt x="170" y="5"/>
                  </a:lnTo>
                  <a:lnTo>
                    <a:pt x="161" y="0"/>
                  </a:lnTo>
                  <a:lnTo>
                    <a:pt x="151" y="6"/>
                  </a:lnTo>
                  <a:lnTo>
                    <a:pt x="141" y="13"/>
                  </a:lnTo>
                  <a:lnTo>
                    <a:pt x="132" y="7"/>
                  </a:lnTo>
                  <a:lnTo>
                    <a:pt x="118" y="1"/>
                  </a:lnTo>
                  <a:lnTo>
                    <a:pt x="108" y="8"/>
                  </a:lnTo>
                  <a:lnTo>
                    <a:pt x="99" y="14"/>
                  </a:lnTo>
                  <a:lnTo>
                    <a:pt x="91" y="8"/>
                  </a:lnTo>
                  <a:lnTo>
                    <a:pt x="80" y="3"/>
                  </a:lnTo>
                  <a:lnTo>
                    <a:pt x="62" y="1"/>
                  </a:lnTo>
                  <a:lnTo>
                    <a:pt x="45" y="0"/>
                  </a:lnTo>
                  <a:lnTo>
                    <a:pt x="45" y="4"/>
                  </a:lnTo>
                  <a:lnTo>
                    <a:pt x="59" y="12"/>
                  </a:lnTo>
                  <a:lnTo>
                    <a:pt x="70" y="20"/>
                  </a:lnTo>
                  <a:lnTo>
                    <a:pt x="79" y="28"/>
                  </a:lnTo>
                  <a:lnTo>
                    <a:pt x="87" y="37"/>
                  </a:lnTo>
                  <a:lnTo>
                    <a:pt x="95" y="46"/>
                  </a:lnTo>
                  <a:lnTo>
                    <a:pt x="100" y="56"/>
                  </a:lnTo>
                  <a:lnTo>
                    <a:pt x="104" y="67"/>
                  </a:lnTo>
                  <a:lnTo>
                    <a:pt x="104" y="78"/>
                  </a:lnTo>
                  <a:lnTo>
                    <a:pt x="104" y="86"/>
                  </a:lnTo>
                  <a:lnTo>
                    <a:pt x="101" y="96"/>
                  </a:lnTo>
                  <a:lnTo>
                    <a:pt x="96" y="103"/>
                  </a:lnTo>
                  <a:lnTo>
                    <a:pt x="91" y="111"/>
                  </a:lnTo>
                  <a:lnTo>
                    <a:pt x="86" y="115"/>
                  </a:lnTo>
                  <a:lnTo>
                    <a:pt x="82" y="122"/>
                  </a:lnTo>
                  <a:lnTo>
                    <a:pt x="74" y="128"/>
                  </a:lnTo>
                  <a:lnTo>
                    <a:pt x="66" y="134"/>
                  </a:lnTo>
                  <a:lnTo>
                    <a:pt x="55" y="141"/>
                  </a:lnTo>
                  <a:lnTo>
                    <a:pt x="43" y="148"/>
                  </a:lnTo>
                  <a:lnTo>
                    <a:pt x="30" y="155"/>
                  </a:lnTo>
                  <a:lnTo>
                    <a:pt x="20" y="162"/>
                  </a:lnTo>
                  <a:lnTo>
                    <a:pt x="12" y="168"/>
                  </a:lnTo>
                  <a:lnTo>
                    <a:pt x="6" y="176"/>
                  </a:lnTo>
                  <a:lnTo>
                    <a:pt x="2" y="184"/>
                  </a:lnTo>
                  <a:lnTo>
                    <a:pt x="0" y="194"/>
                  </a:lnTo>
                  <a:lnTo>
                    <a:pt x="0" y="203"/>
                  </a:lnTo>
                  <a:lnTo>
                    <a:pt x="1" y="212"/>
                  </a:lnTo>
                  <a:lnTo>
                    <a:pt x="4" y="220"/>
                  </a:lnTo>
                  <a:lnTo>
                    <a:pt x="10" y="229"/>
                  </a:lnTo>
                  <a:lnTo>
                    <a:pt x="21" y="238"/>
                  </a:lnTo>
                  <a:lnTo>
                    <a:pt x="31" y="244"/>
                  </a:lnTo>
                  <a:lnTo>
                    <a:pt x="44" y="251"/>
                  </a:lnTo>
                  <a:lnTo>
                    <a:pt x="61" y="256"/>
                  </a:lnTo>
                  <a:lnTo>
                    <a:pt x="73" y="259"/>
                  </a:lnTo>
                  <a:lnTo>
                    <a:pt x="91" y="262"/>
                  </a:lnTo>
                  <a:lnTo>
                    <a:pt x="111" y="264"/>
                  </a:lnTo>
                  <a:lnTo>
                    <a:pt x="128" y="264"/>
                  </a:lnTo>
                  <a:lnTo>
                    <a:pt x="147" y="262"/>
                  </a:lnTo>
                  <a:lnTo>
                    <a:pt x="161" y="261"/>
                  </a:lnTo>
                  <a:lnTo>
                    <a:pt x="177" y="257"/>
                  </a:lnTo>
                  <a:lnTo>
                    <a:pt x="193" y="252"/>
                  </a:lnTo>
                  <a:lnTo>
                    <a:pt x="205" y="246"/>
                  </a:lnTo>
                  <a:lnTo>
                    <a:pt x="216" y="238"/>
                  </a:lnTo>
                  <a:lnTo>
                    <a:pt x="223" y="230"/>
                  </a:lnTo>
                  <a:lnTo>
                    <a:pt x="229" y="221"/>
                  </a:lnTo>
                  <a:lnTo>
                    <a:pt x="231" y="212"/>
                  </a:lnTo>
                  <a:lnTo>
                    <a:pt x="234" y="203"/>
                  </a:lnTo>
                  <a:lnTo>
                    <a:pt x="234" y="194"/>
                  </a:lnTo>
                  <a:lnTo>
                    <a:pt x="232" y="184"/>
                  </a:lnTo>
                  <a:lnTo>
                    <a:pt x="227" y="175"/>
                  </a:lnTo>
                  <a:lnTo>
                    <a:pt x="220" y="166"/>
                  </a:lnTo>
                  <a:lnTo>
                    <a:pt x="210" y="158"/>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61" name="Freeform 91"/>
            <p:cNvSpPr>
              <a:spLocks/>
            </p:cNvSpPr>
            <p:nvPr/>
          </p:nvSpPr>
          <p:spPr bwMode="auto">
            <a:xfrm>
              <a:off x="463" y="3092"/>
              <a:ext cx="312" cy="284"/>
            </a:xfrm>
            <a:custGeom>
              <a:avLst/>
              <a:gdLst>
                <a:gd name="T0" fmla="*/ 264 w 312"/>
                <a:gd name="T1" fmla="*/ 161 h 284"/>
                <a:gd name="T2" fmla="*/ 229 w 312"/>
                <a:gd name="T3" fmla="*/ 141 h 284"/>
                <a:gd name="T4" fmla="*/ 205 w 312"/>
                <a:gd name="T5" fmla="*/ 118 h 284"/>
                <a:gd name="T6" fmla="*/ 202 w 312"/>
                <a:gd name="T7" fmla="*/ 97 h 284"/>
                <a:gd name="T8" fmla="*/ 206 w 312"/>
                <a:gd name="T9" fmla="*/ 79 h 284"/>
                <a:gd name="T10" fmla="*/ 218 w 312"/>
                <a:gd name="T11" fmla="*/ 58 h 284"/>
                <a:gd name="T12" fmla="*/ 242 w 312"/>
                <a:gd name="T13" fmla="*/ 35 h 284"/>
                <a:gd name="T14" fmla="*/ 274 w 312"/>
                <a:gd name="T15" fmla="*/ 17 h 284"/>
                <a:gd name="T16" fmla="*/ 291 w 312"/>
                <a:gd name="T17" fmla="*/ 2 h 284"/>
                <a:gd name="T18" fmla="*/ 251 w 312"/>
                <a:gd name="T19" fmla="*/ 7 h 284"/>
                <a:gd name="T20" fmla="*/ 227 w 312"/>
                <a:gd name="T21" fmla="*/ 5 h 284"/>
                <a:gd name="T22" fmla="*/ 201 w 312"/>
                <a:gd name="T23" fmla="*/ 7 h 284"/>
                <a:gd name="T24" fmla="*/ 175 w 312"/>
                <a:gd name="T25" fmla="*/ 8 h 284"/>
                <a:gd name="T26" fmla="*/ 144 w 312"/>
                <a:gd name="T27" fmla="*/ 8 h 284"/>
                <a:gd name="T28" fmla="*/ 121 w 312"/>
                <a:gd name="T29" fmla="*/ 8 h 284"/>
                <a:gd name="T30" fmla="*/ 83 w 312"/>
                <a:gd name="T31" fmla="*/ 1 h 284"/>
                <a:gd name="T32" fmla="*/ 60 w 312"/>
                <a:gd name="T33" fmla="*/ 4 h 284"/>
                <a:gd name="T34" fmla="*/ 94 w 312"/>
                <a:gd name="T35" fmla="*/ 22 h 284"/>
                <a:gd name="T36" fmla="*/ 116 w 312"/>
                <a:gd name="T37" fmla="*/ 40 h 284"/>
                <a:gd name="T38" fmla="*/ 133 w 312"/>
                <a:gd name="T39" fmla="*/ 60 h 284"/>
                <a:gd name="T40" fmla="*/ 139 w 312"/>
                <a:gd name="T41" fmla="*/ 84 h 284"/>
                <a:gd name="T42" fmla="*/ 135 w 312"/>
                <a:gd name="T43" fmla="*/ 103 h 284"/>
                <a:gd name="T44" fmla="*/ 121 w 312"/>
                <a:gd name="T45" fmla="*/ 119 h 284"/>
                <a:gd name="T46" fmla="*/ 109 w 312"/>
                <a:gd name="T47" fmla="*/ 131 h 284"/>
                <a:gd name="T48" fmla="*/ 87 w 312"/>
                <a:gd name="T49" fmla="*/ 144 h 284"/>
                <a:gd name="T50" fmla="*/ 57 w 312"/>
                <a:gd name="T51" fmla="*/ 158 h 284"/>
                <a:gd name="T52" fmla="*/ 26 w 312"/>
                <a:gd name="T53" fmla="*/ 174 h 284"/>
                <a:gd name="T54" fmla="*/ 9 w 312"/>
                <a:gd name="T55" fmla="*/ 189 h 284"/>
                <a:gd name="T56" fmla="*/ 0 w 312"/>
                <a:gd name="T57" fmla="*/ 208 h 284"/>
                <a:gd name="T58" fmla="*/ 1 w 312"/>
                <a:gd name="T59" fmla="*/ 227 h 284"/>
                <a:gd name="T60" fmla="*/ 14 w 312"/>
                <a:gd name="T61" fmla="*/ 246 h 284"/>
                <a:gd name="T62" fmla="*/ 41 w 312"/>
                <a:gd name="T63" fmla="*/ 261 h 284"/>
                <a:gd name="T64" fmla="*/ 81 w 312"/>
                <a:gd name="T65" fmla="*/ 274 h 284"/>
                <a:gd name="T66" fmla="*/ 121 w 312"/>
                <a:gd name="T67" fmla="*/ 281 h 284"/>
                <a:gd name="T68" fmla="*/ 170 w 312"/>
                <a:gd name="T69" fmla="*/ 283 h 284"/>
                <a:gd name="T70" fmla="*/ 214 w 312"/>
                <a:gd name="T71" fmla="*/ 280 h 284"/>
                <a:gd name="T72" fmla="*/ 256 w 312"/>
                <a:gd name="T73" fmla="*/ 270 h 284"/>
                <a:gd name="T74" fmla="*/ 287 w 312"/>
                <a:gd name="T75" fmla="*/ 255 h 284"/>
                <a:gd name="T76" fmla="*/ 305 w 312"/>
                <a:gd name="T77" fmla="*/ 237 h 284"/>
                <a:gd name="T78" fmla="*/ 311 w 312"/>
                <a:gd name="T79" fmla="*/ 217 h 284"/>
                <a:gd name="T80" fmla="*/ 309 w 312"/>
                <a:gd name="T81" fmla="*/ 198 h 284"/>
                <a:gd name="T82" fmla="*/ 293 w 312"/>
                <a:gd name="T83" fmla="*/ 178 h 2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2"/>
                <a:gd name="T127" fmla="*/ 0 h 284"/>
                <a:gd name="T128" fmla="*/ 312 w 312"/>
                <a:gd name="T129" fmla="*/ 284 h 2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2" h="284">
                  <a:moveTo>
                    <a:pt x="279" y="169"/>
                  </a:moveTo>
                  <a:lnTo>
                    <a:pt x="264" y="161"/>
                  </a:lnTo>
                  <a:lnTo>
                    <a:pt x="246" y="151"/>
                  </a:lnTo>
                  <a:lnTo>
                    <a:pt x="229" y="141"/>
                  </a:lnTo>
                  <a:lnTo>
                    <a:pt x="215" y="130"/>
                  </a:lnTo>
                  <a:lnTo>
                    <a:pt x="205" y="118"/>
                  </a:lnTo>
                  <a:lnTo>
                    <a:pt x="201" y="105"/>
                  </a:lnTo>
                  <a:lnTo>
                    <a:pt x="202" y="97"/>
                  </a:lnTo>
                  <a:lnTo>
                    <a:pt x="203" y="88"/>
                  </a:lnTo>
                  <a:lnTo>
                    <a:pt x="206" y="79"/>
                  </a:lnTo>
                  <a:lnTo>
                    <a:pt x="211" y="69"/>
                  </a:lnTo>
                  <a:lnTo>
                    <a:pt x="218" y="58"/>
                  </a:lnTo>
                  <a:lnTo>
                    <a:pt x="228" y="47"/>
                  </a:lnTo>
                  <a:lnTo>
                    <a:pt x="242" y="35"/>
                  </a:lnTo>
                  <a:lnTo>
                    <a:pt x="258" y="26"/>
                  </a:lnTo>
                  <a:lnTo>
                    <a:pt x="274" y="17"/>
                  </a:lnTo>
                  <a:lnTo>
                    <a:pt x="285" y="10"/>
                  </a:lnTo>
                  <a:lnTo>
                    <a:pt x="291" y="2"/>
                  </a:lnTo>
                  <a:lnTo>
                    <a:pt x="263" y="3"/>
                  </a:lnTo>
                  <a:lnTo>
                    <a:pt x="251" y="7"/>
                  </a:lnTo>
                  <a:lnTo>
                    <a:pt x="238" y="14"/>
                  </a:lnTo>
                  <a:lnTo>
                    <a:pt x="227" y="5"/>
                  </a:lnTo>
                  <a:lnTo>
                    <a:pt x="214" y="0"/>
                  </a:lnTo>
                  <a:lnTo>
                    <a:pt x="201" y="7"/>
                  </a:lnTo>
                  <a:lnTo>
                    <a:pt x="187" y="14"/>
                  </a:lnTo>
                  <a:lnTo>
                    <a:pt x="175" y="8"/>
                  </a:lnTo>
                  <a:lnTo>
                    <a:pt x="157" y="1"/>
                  </a:lnTo>
                  <a:lnTo>
                    <a:pt x="144" y="8"/>
                  </a:lnTo>
                  <a:lnTo>
                    <a:pt x="132" y="15"/>
                  </a:lnTo>
                  <a:lnTo>
                    <a:pt x="121" y="8"/>
                  </a:lnTo>
                  <a:lnTo>
                    <a:pt x="106" y="3"/>
                  </a:lnTo>
                  <a:lnTo>
                    <a:pt x="83" y="1"/>
                  </a:lnTo>
                  <a:lnTo>
                    <a:pt x="60" y="0"/>
                  </a:lnTo>
                  <a:lnTo>
                    <a:pt x="60" y="4"/>
                  </a:lnTo>
                  <a:lnTo>
                    <a:pt x="79" y="13"/>
                  </a:lnTo>
                  <a:lnTo>
                    <a:pt x="94" y="22"/>
                  </a:lnTo>
                  <a:lnTo>
                    <a:pt x="105" y="30"/>
                  </a:lnTo>
                  <a:lnTo>
                    <a:pt x="116" y="40"/>
                  </a:lnTo>
                  <a:lnTo>
                    <a:pt x="126" y="50"/>
                  </a:lnTo>
                  <a:lnTo>
                    <a:pt x="133" y="60"/>
                  </a:lnTo>
                  <a:lnTo>
                    <a:pt x="138" y="71"/>
                  </a:lnTo>
                  <a:lnTo>
                    <a:pt x="139" y="84"/>
                  </a:lnTo>
                  <a:lnTo>
                    <a:pt x="138" y="92"/>
                  </a:lnTo>
                  <a:lnTo>
                    <a:pt x="135" y="103"/>
                  </a:lnTo>
                  <a:lnTo>
                    <a:pt x="128" y="111"/>
                  </a:lnTo>
                  <a:lnTo>
                    <a:pt x="121" y="119"/>
                  </a:lnTo>
                  <a:lnTo>
                    <a:pt x="115" y="124"/>
                  </a:lnTo>
                  <a:lnTo>
                    <a:pt x="109" y="131"/>
                  </a:lnTo>
                  <a:lnTo>
                    <a:pt x="99" y="137"/>
                  </a:lnTo>
                  <a:lnTo>
                    <a:pt x="87" y="144"/>
                  </a:lnTo>
                  <a:lnTo>
                    <a:pt x="73" y="151"/>
                  </a:lnTo>
                  <a:lnTo>
                    <a:pt x="57" y="158"/>
                  </a:lnTo>
                  <a:lnTo>
                    <a:pt x="40" y="166"/>
                  </a:lnTo>
                  <a:lnTo>
                    <a:pt x="26" y="174"/>
                  </a:lnTo>
                  <a:lnTo>
                    <a:pt x="16" y="180"/>
                  </a:lnTo>
                  <a:lnTo>
                    <a:pt x="9" y="189"/>
                  </a:lnTo>
                  <a:lnTo>
                    <a:pt x="2" y="198"/>
                  </a:lnTo>
                  <a:lnTo>
                    <a:pt x="0" y="208"/>
                  </a:lnTo>
                  <a:lnTo>
                    <a:pt x="0" y="217"/>
                  </a:lnTo>
                  <a:lnTo>
                    <a:pt x="1" y="227"/>
                  </a:lnTo>
                  <a:lnTo>
                    <a:pt x="5" y="236"/>
                  </a:lnTo>
                  <a:lnTo>
                    <a:pt x="14" y="246"/>
                  </a:lnTo>
                  <a:lnTo>
                    <a:pt x="28" y="255"/>
                  </a:lnTo>
                  <a:lnTo>
                    <a:pt x="41" y="261"/>
                  </a:lnTo>
                  <a:lnTo>
                    <a:pt x="59" y="269"/>
                  </a:lnTo>
                  <a:lnTo>
                    <a:pt x="81" y="274"/>
                  </a:lnTo>
                  <a:lnTo>
                    <a:pt x="97" y="278"/>
                  </a:lnTo>
                  <a:lnTo>
                    <a:pt x="121" y="281"/>
                  </a:lnTo>
                  <a:lnTo>
                    <a:pt x="148" y="283"/>
                  </a:lnTo>
                  <a:lnTo>
                    <a:pt x="170" y="283"/>
                  </a:lnTo>
                  <a:lnTo>
                    <a:pt x="195" y="281"/>
                  </a:lnTo>
                  <a:lnTo>
                    <a:pt x="214" y="280"/>
                  </a:lnTo>
                  <a:lnTo>
                    <a:pt x="235" y="276"/>
                  </a:lnTo>
                  <a:lnTo>
                    <a:pt x="256" y="270"/>
                  </a:lnTo>
                  <a:lnTo>
                    <a:pt x="272" y="264"/>
                  </a:lnTo>
                  <a:lnTo>
                    <a:pt x="287" y="255"/>
                  </a:lnTo>
                  <a:lnTo>
                    <a:pt x="297" y="246"/>
                  </a:lnTo>
                  <a:lnTo>
                    <a:pt x="305" y="237"/>
                  </a:lnTo>
                  <a:lnTo>
                    <a:pt x="308" y="228"/>
                  </a:lnTo>
                  <a:lnTo>
                    <a:pt x="311" y="217"/>
                  </a:lnTo>
                  <a:lnTo>
                    <a:pt x="311" y="208"/>
                  </a:lnTo>
                  <a:lnTo>
                    <a:pt x="309" y="198"/>
                  </a:lnTo>
                  <a:lnTo>
                    <a:pt x="301" y="188"/>
                  </a:lnTo>
                  <a:lnTo>
                    <a:pt x="293" y="178"/>
                  </a:lnTo>
                  <a:lnTo>
                    <a:pt x="279" y="169"/>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62" name="Freeform 92"/>
            <p:cNvSpPr>
              <a:spLocks/>
            </p:cNvSpPr>
            <p:nvPr/>
          </p:nvSpPr>
          <p:spPr bwMode="auto">
            <a:xfrm>
              <a:off x="713" y="2964"/>
              <a:ext cx="312" cy="284"/>
            </a:xfrm>
            <a:custGeom>
              <a:avLst/>
              <a:gdLst>
                <a:gd name="T0" fmla="*/ 264 w 312"/>
                <a:gd name="T1" fmla="*/ 161 h 284"/>
                <a:gd name="T2" fmla="*/ 229 w 312"/>
                <a:gd name="T3" fmla="*/ 141 h 284"/>
                <a:gd name="T4" fmla="*/ 205 w 312"/>
                <a:gd name="T5" fmla="*/ 118 h 284"/>
                <a:gd name="T6" fmla="*/ 202 w 312"/>
                <a:gd name="T7" fmla="*/ 97 h 284"/>
                <a:gd name="T8" fmla="*/ 206 w 312"/>
                <a:gd name="T9" fmla="*/ 79 h 284"/>
                <a:gd name="T10" fmla="*/ 218 w 312"/>
                <a:gd name="T11" fmla="*/ 58 h 284"/>
                <a:gd name="T12" fmla="*/ 242 w 312"/>
                <a:gd name="T13" fmla="*/ 35 h 284"/>
                <a:gd name="T14" fmla="*/ 274 w 312"/>
                <a:gd name="T15" fmla="*/ 17 h 284"/>
                <a:gd name="T16" fmla="*/ 291 w 312"/>
                <a:gd name="T17" fmla="*/ 2 h 284"/>
                <a:gd name="T18" fmla="*/ 251 w 312"/>
                <a:gd name="T19" fmla="*/ 7 h 284"/>
                <a:gd name="T20" fmla="*/ 227 w 312"/>
                <a:gd name="T21" fmla="*/ 5 h 284"/>
                <a:gd name="T22" fmla="*/ 201 w 312"/>
                <a:gd name="T23" fmla="*/ 7 h 284"/>
                <a:gd name="T24" fmla="*/ 175 w 312"/>
                <a:gd name="T25" fmla="*/ 8 h 284"/>
                <a:gd name="T26" fmla="*/ 144 w 312"/>
                <a:gd name="T27" fmla="*/ 8 h 284"/>
                <a:gd name="T28" fmla="*/ 121 w 312"/>
                <a:gd name="T29" fmla="*/ 8 h 284"/>
                <a:gd name="T30" fmla="*/ 83 w 312"/>
                <a:gd name="T31" fmla="*/ 1 h 284"/>
                <a:gd name="T32" fmla="*/ 60 w 312"/>
                <a:gd name="T33" fmla="*/ 4 h 284"/>
                <a:gd name="T34" fmla="*/ 94 w 312"/>
                <a:gd name="T35" fmla="*/ 22 h 284"/>
                <a:gd name="T36" fmla="*/ 116 w 312"/>
                <a:gd name="T37" fmla="*/ 40 h 284"/>
                <a:gd name="T38" fmla="*/ 133 w 312"/>
                <a:gd name="T39" fmla="*/ 60 h 284"/>
                <a:gd name="T40" fmla="*/ 139 w 312"/>
                <a:gd name="T41" fmla="*/ 84 h 284"/>
                <a:gd name="T42" fmla="*/ 135 w 312"/>
                <a:gd name="T43" fmla="*/ 103 h 284"/>
                <a:gd name="T44" fmla="*/ 121 w 312"/>
                <a:gd name="T45" fmla="*/ 119 h 284"/>
                <a:gd name="T46" fmla="*/ 109 w 312"/>
                <a:gd name="T47" fmla="*/ 131 h 284"/>
                <a:gd name="T48" fmla="*/ 87 w 312"/>
                <a:gd name="T49" fmla="*/ 144 h 284"/>
                <a:gd name="T50" fmla="*/ 57 w 312"/>
                <a:gd name="T51" fmla="*/ 158 h 284"/>
                <a:gd name="T52" fmla="*/ 26 w 312"/>
                <a:gd name="T53" fmla="*/ 174 h 284"/>
                <a:gd name="T54" fmla="*/ 9 w 312"/>
                <a:gd name="T55" fmla="*/ 189 h 284"/>
                <a:gd name="T56" fmla="*/ 0 w 312"/>
                <a:gd name="T57" fmla="*/ 208 h 284"/>
                <a:gd name="T58" fmla="*/ 1 w 312"/>
                <a:gd name="T59" fmla="*/ 227 h 284"/>
                <a:gd name="T60" fmla="*/ 14 w 312"/>
                <a:gd name="T61" fmla="*/ 246 h 284"/>
                <a:gd name="T62" fmla="*/ 41 w 312"/>
                <a:gd name="T63" fmla="*/ 261 h 284"/>
                <a:gd name="T64" fmla="*/ 81 w 312"/>
                <a:gd name="T65" fmla="*/ 274 h 284"/>
                <a:gd name="T66" fmla="*/ 121 w 312"/>
                <a:gd name="T67" fmla="*/ 281 h 284"/>
                <a:gd name="T68" fmla="*/ 170 w 312"/>
                <a:gd name="T69" fmla="*/ 283 h 284"/>
                <a:gd name="T70" fmla="*/ 214 w 312"/>
                <a:gd name="T71" fmla="*/ 280 h 284"/>
                <a:gd name="T72" fmla="*/ 256 w 312"/>
                <a:gd name="T73" fmla="*/ 270 h 284"/>
                <a:gd name="T74" fmla="*/ 287 w 312"/>
                <a:gd name="T75" fmla="*/ 255 h 284"/>
                <a:gd name="T76" fmla="*/ 305 w 312"/>
                <a:gd name="T77" fmla="*/ 237 h 284"/>
                <a:gd name="T78" fmla="*/ 311 w 312"/>
                <a:gd name="T79" fmla="*/ 217 h 284"/>
                <a:gd name="T80" fmla="*/ 309 w 312"/>
                <a:gd name="T81" fmla="*/ 198 h 284"/>
                <a:gd name="T82" fmla="*/ 293 w 312"/>
                <a:gd name="T83" fmla="*/ 178 h 2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2"/>
                <a:gd name="T127" fmla="*/ 0 h 284"/>
                <a:gd name="T128" fmla="*/ 312 w 312"/>
                <a:gd name="T129" fmla="*/ 284 h 2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2" h="284">
                  <a:moveTo>
                    <a:pt x="279" y="169"/>
                  </a:moveTo>
                  <a:lnTo>
                    <a:pt x="264" y="161"/>
                  </a:lnTo>
                  <a:lnTo>
                    <a:pt x="246" y="151"/>
                  </a:lnTo>
                  <a:lnTo>
                    <a:pt x="229" y="141"/>
                  </a:lnTo>
                  <a:lnTo>
                    <a:pt x="215" y="130"/>
                  </a:lnTo>
                  <a:lnTo>
                    <a:pt x="205" y="118"/>
                  </a:lnTo>
                  <a:lnTo>
                    <a:pt x="201" y="105"/>
                  </a:lnTo>
                  <a:lnTo>
                    <a:pt x="202" y="97"/>
                  </a:lnTo>
                  <a:lnTo>
                    <a:pt x="203" y="88"/>
                  </a:lnTo>
                  <a:lnTo>
                    <a:pt x="206" y="79"/>
                  </a:lnTo>
                  <a:lnTo>
                    <a:pt x="211" y="69"/>
                  </a:lnTo>
                  <a:lnTo>
                    <a:pt x="218" y="58"/>
                  </a:lnTo>
                  <a:lnTo>
                    <a:pt x="228" y="47"/>
                  </a:lnTo>
                  <a:lnTo>
                    <a:pt x="242" y="35"/>
                  </a:lnTo>
                  <a:lnTo>
                    <a:pt x="258" y="26"/>
                  </a:lnTo>
                  <a:lnTo>
                    <a:pt x="274" y="17"/>
                  </a:lnTo>
                  <a:lnTo>
                    <a:pt x="285" y="10"/>
                  </a:lnTo>
                  <a:lnTo>
                    <a:pt x="291" y="2"/>
                  </a:lnTo>
                  <a:lnTo>
                    <a:pt x="263" y="3"/>
                  </a:lnTo>
                  <a:lnTo>
                    <a:pt x="251" y="7"/>
                  </a:lnTo>
                  <a:lnTo>
                    <a:pt x="238" y="14"/>
                  </a:lnTo>
                  <a:lnTo>
                    <a:pt x="227" y="5"/>
                  </a:lnTo>
                  <a:lnTo>
                    <a:pt x="214" y="0"/>
                  </a:lnTo>
                  <a:lnTo>
                    <a:pt x="201" y="7"/>
                  </a:lnTo>
                  <a:lnTo>
                    <a:pt x="187" y="14"/>
                  </a:lnTo>
                  <a:lnTo>
                    <a:pt x="175" y="8"/>
                  </a:lnTo>
                  <a:lnTo>
                    <a:pt x="157" y="1"/>
                  </a:lnTo>
                  <a:lnTo>
                    <a:pt x="144" y="8"/>
                  </a:lnTo>
                  <a:lnTo>
                    <a:pt x="132" y="15"/>
                  </a:lnTo>
                  <a:lnTo>
                    <a:pt x="121" y="8"/>
                  </a:lnTo>
                  <a:lnTo>
                    <a:pt x="106" y="3"/>
                  </a:lnTo>
                  <a:lnTo>
                    <a:pt x="83" y="1"/>
                  </a:lnTo>
                  <a:lnTo>
                    <a:pt x="60" y="0"/>
                  </a:lnTo>
                  <a:lnTo>
                    <a:pt x="60" y="4"/>
                  </a:lnTo>
                  <a:lnTo>
                    <a:pt x="79" y="13"/>
                  </a:lnTo>
                  <a:lnTo>
                    <a:pt x="94" y="22"/>
                  </a:lnTo>
                  <a:lnTo>
                    <a:pt x="105" y="30"/>
                  </a:lnTo>
                  <a:lnTo>
                    <a:pt x="116" y="40"/>
                  </a:lnTo>
                  <a:lnTo>
                    <a:pt x="126" y="50"/>
                  </a:lnTo>
                  <a:lnTo>
                    <a:pt x="133" y="60"/>
                  </a:lnTo>
                  <a:lnTo>
                    <a:pt x="138" y="71"/>
                  </a:lnTo>
                  <a:lnTo>
                    <a:pt x="139" y="84"/>
                  </a:lnTo>
                  <a:lnTo>
                    <a:pt x="138" y="92"/>
                  </a:lnTo>
                  <a:lnTo>
                    <a:pt x="135" y="103"/>
                  </a:lnTo>
                  <a:lnTo>
                    <a:pt x="128" y="111"/>
                  </a:lnTo>
                  <a:lnTo>
                    <a:pt x="121" y="119"/>
                  </a:lnTo>
                  <a:lnTo>
                    <a:pt x="115" y="124"/>
                  </a:lnTo>
                  <a:lnTo>
                    <a:pt x="109" y="131"/>
                  </a:lnTo>
                  <a:lnTo>
                    <a:pt x="99" y="137"/>
                  </a:lnTo>
                  <a:lnTo>
                    <a:pt x="87" y="144"/>
                  </a:lnTo>
                  <a:lnTo>
                    <a:pt x="73" y="151"/>
                  </a:lnTo>
                  <a:lnTo>
                    <a:pt x="57" y="158"/>
                  </a:lnTo>
                  <a:lnTo>
                    <a:pt x="40" y="166"/>
                  </a:lnTo>
                  <a:lnTo>
                    <a:pt x="26" y="174"/>
                  </a:lnTo>
                  <a:lnTo>
                    <a:pt x="16" y="180"/>
                  </a:lnTo>
                  <a:lnTo>
                    <a:pt x="9" y="189"/>
                  </a:lnTo>
                  <a:lnTo>
                    <a:pt x="2" y="198"/>
                  </a:lnTo>
                  <a:lnTo>
                    <a:pt x="0" y="208"/>
                  </a:lnTo>
                  <a:lnTo>
                    <a:pt x="0" y="217"/>
                  </a:lnTo>
                  <a:lnTo>
                    <a:pt x="1" y="227"/>
                  </a:lnTo>
                  <a:lnTo>
                    <a:pt x="5" y="236"/>
                  </a:lnTo>
                  <a:lnTo>
                    <a:pt x="14" y="246"/>
                  </a:lnTo>
                  <a:lnTo>
                    <a:pt x="28" y="255"/>
                  </a:lnTo>
                  <a:lnTo>
                    <a:pt x="41" y="261"/>
                  </a:lnTo>
                  <a:lnTo>
                    <a:pt x="59" y="269"/>
                  </a:lnTo>
                  <a:lnTo>
                    <a:pt x="81" y="274"/>
                  </a:lnTo>
                  <a:lnTo>
                    <a:pt x="97" y="278"/>
                  </a:lnTo>
                  <a:lnTo>
                    <a:pt x="121" y="281"/>
                  </a:lnTo>
                  <a:lnTo>
                    <a:pt x="148" y="283"/>
                  </a:lnTo>
                  <a:lnTo>
                    <a:pt x="170" y="283"/>
                  </a:lnTo>
                  <a:lnTo>
                    <a:pt x="195" y="281"/>
                  </a:lnTo>
                  <a:lnTo>
                    <a:pt x="214" y="280"/>
                  </a:lnTo>
                  <a:lnTo>
                    <a:pt x="235" y="276"/>
                  </a:lnTo>
                  <a:lnTo>
                    <a:pt x="256" y="270"/>
                  </a:lnTo>
                  <a:lnTo>
                    <a:pt x="272" y="264"/>
                  </a:lnTo>
                  <a:lnTo>
                    <a:pt x="287" y="255"/>
                  </a:lnTo>
                  <a:lnTo>
                    <a:pt x="297" y="246"/>
                  </a:lnTo>
                  <a:lnTo>
                    <a:pt x="305" y="237"/>
                  </a:lnTo>
                  <a:lnTo>
                    <a:pt x="308" y="228"/>
                  </a:lnTo>
                  <a:lnTo>
                    <a:pt x="311" y="217"/>
                  </a:lnTo>
                  <a:lnTo>
                    <a:pt x="311" y="208"/>
                  </a:lnTo>
                  <a:lnTo>
                    <a:pt x="309" y="198"/>
                  </a:lnTo>
                  <a:lnTo>
                    <a:pt x="301" y="188"/>
                  </a:lnTo>
                  <a:lnTo>
                    <a:pt x="293" y="178"/>
                  </a:lnTo>
                  <a:lnTo>
                    <a:pt x="279" y="169"/>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63" name="Freeform 93"/>
            <p:cNvSpPr>
              <a:spLocks/>
            </p:cNvSpPr>
            <p:nvPr/>
          </p:nvSpPr>
          <p:spPr bwMode="auto">
            <a:xfrm>
              <a:off x="463" y="2784"/>
              <a:ext cx="312" cy="284"/>
            </a:xfrm>
            <a:custGeom>
              <a:avLst/>
              <a:gdLst>
                <a:gd name="T0" fmla="*/ 264 w 312"/>
                <a:gd name="T1" fmla="*/ 161 h 284"/>
                <a:gd name="T2" fmla="*/ 229 w 312"/>
                <a:gd name="T3" fmla="*/ 141 h 284"/>
                <a:gd name="T4" fmla="*/ 205 w 312"/>
                <a:gd name="T5" fmla="*/ 118 h 284"/>
                <a:gd name="T6" fmla="*/ 202 w 312"/>
                <a:gd name="T7" fmla="*/ 97 h 284"/>
                <a:gd name="T8" fmla="*/ 206 w 312"/>
                <a:gd name="T9" fmla="*/ 79 h 284"/>
                <a:gd name="T10" fmla="*/ 218 w 312"/>
                <a:gd name="T11" fmla="*/ 58 h 284"/>
                <a:gd name="T12" fmla="*/ 242 w 312"/>
                <a:gd name="T13" fmla="*/ 35 h 284"/>
                <a:gd name="T14" fmla="*/ 274 w 312"/>
                <a:gd name="T15" fmla="*/ 17 h 284"/>
                <a:gd name="T16" fmla="*/ 291 w 312"/>
                <a:gd name="T17" fmla="*/ 2 h 284"/>
                <a:gd name="T18" fmla="*/ 251 w 312"/>
                <a:gd name="T19" fmla="*/ 7 h 284"/>
                <a:gd name="T20" fmla="*/ 227 w 312"/>
                <a:gd name="T21" fmla="*/ 5 h 284"/>
                <a:gd name="T22" fmla="*/ 201 w 312"/>
                <a:gd name="T23" fmla="*/ 7 h 284"/>
                <a:gd name="T24" fmla="*/ 175 w 312"/>
                <a:gd name="T25" fmla="*/ 8 h 284"/>
                <a:gd name="T26" fmla="*/ 144 w 312"/>
                <a:gd name="T27" fmla="*/ 8 h 284"/>
                <a:gd name="T28" fmla="*/ 121 w 312"/>
                <a:gd name="T29" fmla="*/ 8 h 284"/>
                <a:gd name="T30" fmla="*/ 83 w 312"/>
                <a:gd name="T31" fmla="*/ 1 h 284"/>
                <a:gd name="T32" fmla="*/ 60 w 312"/>
                <a:gd name="T33" fmla="*/ 4 h 284"/>
                <a:gd name="T34" fmla="*/ 94 w 312"/>
                <a:gd name="T35" fmla="*/ 22 h 284"/>
                <a:gd name="T36" fmla="*/ 116 w 312"/>
                <a:gd name="T37" fmla="*/ 40 h 284"/>
                <a:gd name="T38" fmla="*/ 133 w 312"/>
                <a:gd name="T39" fmla="*/ 60 h 284"/>
                <a:gd name="T40" fmla="*/ 139 w 312"/>
                <a:gd name="T41" fmla="*/ 84 h 284"/>
                <a:gd name="T42" fmla="*/ 135 w 312"/>
                <a:gd name="T43" fmla="*/ 103 h 284"/>
                <a:gd name="T44" fmla="*/ 121 w 312"/>
                <a:gd name="T45" fmla="*/ 119 h 284"/>
                <a:gd name="T46" fmla="*/ 109 w 312"/>
                <a:gd name="T47" fmla="*/ 131 h 284"/>
                <a:gd name="T48" fmla="*/ 87 w 312"/>
                <a:gd name="T49" fmla="*/ 144 h 284"/>
                <a:gd name="T50" fmla="*/ 57 w 312"/>
                <a:gd name="T51" fmla="*/ 158 h 284"/>
                <a:gd name="T52" fmla="*/ 26 w 312"/>
                <a:gd name="T53" fmla="*/ 174 h 284"/>
                <a:gd name="T54" fmla="*/ 9 w 312"/>
                <a:gd name="T55" fmla="*/ 189 h 284"/>
                <a:gd name="T56" fmla="*/ 0 w 312"/>
                <a:gd name="T57" fmla="*/ 208 h 284"/>
                <a:gd name="T58" fmla="*/ 1 w 312"/>
                <a:gd name="T59" fmla="*/ 227 h 284"/>
                <a:gd name="T60" fmla="*/ 14 w 312"/>
                <a:gd name="T61" fmla="*/ 246 h 284"/>
                <a:gd name="T62" fmla="*/ 41 w 312"/>
                <a:gd name="T63" fmla="*/ 261 h 284"/>
                <a:gd name="T64" fmla="*/ 81 w 312"/>
                <a:gd name="T65" fmla="*/ 274 h 284"/>
                <a:gd name="T66" fmla="*/ 121 w 312"/>
                <a:gd name="T67" fmla="*/ 281 h 284"/>
                <a:gd name="T68" fmla="*/ 170 w 312"/>
                <a:gd name="T69" fmla="*/ 283 h 284"/>
                <a:gd name="T70" fmla="*/ 214 w 312"/>
                <a:gd name="T71" fmla="*/ 280 h 284"/>
                <a:gd name="T72" fmla="*/ 256 w 312"/>
                <a:gd name="T73" fmla="*/ 270 h 284"/>
                <a:gd name="T74" fmla="*/ 287 w 312"/>
                <a:gd name="T75" fmla="*/ 255 h 284"/>
                <a:gd name="T76" fmla="*/ 305 w 312"/>
                <a:gd name="T77" fmla="*/ 237 h 284"/>
                <a:gd name="T78" fmla="*/ 311 w 312"/>
                <a:gd name="T79" fmla="*/ 217 h 284"/>
                <a:gd name="T80" fmla="*/ 309 w 312"/>
                <a:gd name="T81" fmla="*/ 198 h 284"/>
                <a:gd name="T82" fmla="*/ 293 w 312"/>
                <a:gd name="T83" fmla="*/ 178 h 2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2"/>
                <a:gd name="T127" fmla="*/ 0 h 284"/>
                <a:gd name="T128" fmla="*/ 312 w 312"/>
                <a:gd name="T129" fmla="*/ 284 h 2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2" h="284">
                  <a:moveTo>
                    <a:pt x="279" y="169"/>
                  </a:moveTo>
                  <a:lnTo>
                    <a:pt x="264" y="161"/>
                  </a:lnTo>
                  <a:lnTo>
                    <a:pt x="246" y="151"/>
                  </a:lnTo>
                  <a:lnTo>
                    <a:pt x="229" y="141"/>
                  </a:lnTo>
                  <a:lnTo>
                    <a:pt x="215" y="130"/>
                  </a:lnTo>
                  <a:lnTo>
                    <a:pt x="205" y="118"/>
                  </a:lnTo>
                  <a:lnTo>
                    <a:pt x="201" y="105"/>
                  </a:lnTo>
                  <a:lnTo>
                    <a:pt x="202" y="97"/>
                  </a:lnTo>
                  <a:lnTo>
                    <a:pt x="203" y="88"/>
                  </a:lnTo>
                  <a:lnTo>
                    <a:pt x="206" y="79"/>
                  </a:lnTo>
                  <a:lnTo>
                    <a:pt x="211" y="69"/>
                  </a:lnTo>
                  <a:lnTo>
                    <a:pt x="218" y="58"/>
                  </a:lnTo>
                  <a:lnTo>
                    <a:pt x="228" y="47"/>
                  </a:lnTo>
                  <a:lnTo>
                    <a:pt x="242" y="35"/>
                  </a:lnTo>
                  <a:lnTo>
                    <a:pt x="258" y="26"/>
                  </a:lnTo>
                  <a:lnTo>
                    <a:pt x="274" y="17"/>
                  </a:lnTo>
                  <a:lnTo>
                    <a:pt x="285" y="10"/>
                  </a:lnTo>
                  <a:lnTo>
                    <a:pt x="291" y="2"/>
                  </a:lnTo>
                  <a:lnTo>
                    <a:pt x="263" y="3"/>
                  </a:lnTo>
                  <a:lnTo>
                    <a:pt x="251" y="7"/>
                  </a:lnTo>
                  <a:lnTo>
                    <a:pt x="238" y="14"/>
                  </a:lnTo>
                  <a:lnTo>
                    <a:pt x="227" y="5"/>
                  </a:lnTo>
                  <a:lnTo>
                    <a:pt x="214" y="0"/>
                  </a:lnTo>
                  <a:lnTo>
                    <a:pt x="201" y="7"/>
                  </a:lnTo>
                  <a:lnTo>
                    <a:pt x="187" y="14"/>
                  </a:lnTo>
                  <a:lnTo>
                    <a:pt x="175" y="8"/>
                  </a:lnTo>
                  <a:lnTo>
                    <a:pt x="157" y="1"/>
                  </a:lnTo>
                  <a:lnTo>
                    <a:pt x="144" y="8"/>
                  </a:lnTo>
                  <a:lnTo>
                    <a:pt x="132" y="15"/>
                  </a:lnTo>
                  <a:lnTo>
                    <a:pt x="121" y="8"/>
                  </a:lnTo>
                  <a:lnTo>
                    <a:pt x="106" y="3"/>
                  </a:lnTo>
                  <a:lnTo>
                    <a:pt x="83" y="1"/>
                  </a:lnTo>
                  <a:lnTo>
                    <a:pt x="60" y="0"/>
                  </a:lnTo>
                  <a:lnTo>
                    <a:pt x="60" y="4"/>
                  </a:lnTo>
                  <a:lnTo>
                    <a:pt x="79" y="13"/>
                  </a:lnTo>
                  <a:lnTo>
                    <a:pt x="94" y="22"/>
                  </a:lnTo>
                  <a:lnTo>
                    <a:pt x="105" y="30"/>
                  </a:lnTo>
                  <a:lnTo>
                    <a:pt x="116" y="40"/>
                  </a:lnTo>
                  <a:lnTo>
                    <a:pt x="126" y="50"/>
                  </a:lnTo>
                  <a:lnTo>
                    <a:pt x="133" y="60"/>
                  </a:lnTo>
                  <a:lnTo>
                    <a:pt x="138" y="71"/>
                  </a:lnTo>
                  <a:lnTo>
                    <a:pt x="139" y="84"/>
                  </a:lnTo>
                  <a:lnTo>
                    <a:pt x="138" y="92"/>
                  </a:lnTo>
                  <a:lnTo>
                    <a:pt x="135" y="103"/>
                  </a:lnTo>
                  <a:lnTo>
                    <a:pt x="128" y="111"/>
                  </a:lnTo>
                  <a:lnTo>
                    <a:pt x="121" y="119"/>
                  </a:lnTo>
                  <a:lnTo>
                    <a:pt x="115" y="124"/>
                  </a:lnTo>
                  <a:lnTo>
                    <a:pt x="109" y="131"/>
                  </a:lnTo>
                  <a:lnTo>
                    <a:pt x="99" y="137"/>
                  </a:lnTo>
                  <a:lnTo>
                    <a:pt x="87" y="144"/>
                  </a:lnTo>
                  <a:lnTo>
                    <a:pt x="73" y="151"/>
                  </a:lnTo>
                  <a:lnTo>
                    <a:pt x="57" y="158"/>
                  </a:lnTo>
                  <a:lnTo>
                    <a:pt x="40" y="166"/>
                  </a:lnTo>
                  <a:lnTo>
                    <a:pt x="26" y="174"/>
                  </a:lnTo>
                  <a:lnTo>
                    <a:pt x="16" y="180"/>
                  </a:lnTo>
                  <a:lnTo>
                    <a:pt x="9" y="189"/>
                  </a:lnTo>
                  <a:lnTo>
                    <a:pt x="2" y="198"/>
                  </a:lnTo>
                  <a:lnTo>
                    <a:pt x="0" y="208"/>
                  </a:lnTo>
                  <a:lnTo>
                    <a:pt x="0" y="217"/>
                  </a:lnTo>
                  <a:lnTo>
                    <a:pt x="1" y="227"/>
                  </a:lnTo>
                  <a:lnTo>
                    <a:pt x="5" y="236"/>
                  </a:lnTo>
                  <a:lnTo>
                    <a:pt x="14" y="246"/>
                  </a:lnTo>
                  <a:lnTo>
                    <a:pt x="28" y="255"/>
                  </a:lnTo>
                  <a:lnTo>
                    <a:pt x="41" y="261"/>
                  </a:lnTo>
                  <a:lnTo>
                    <a:pt x="59" y="269"/>
                  </a:lnTo>
                  <a:lnTo>
                    <a:pt x="81" y="274"/>
                  </a:lnTo>
                  <a:lnTo>
                    <a:pt x="97" y="278"/>
                  </a:lnTo>
                  <a:lnTo>
                    <a:pt x="121" y="281"/>
                  </a:lnTo>
                  <a:lnTo>
                    <a:pt x="148" y="283"/>
                  </a:lnTo>
                  <a:lnTo>
                    <a:pt x="170" y="283"/>
                  </a:lnTo>
                  <a:lnTo>
                    <a:pt x="195" y="281"/>
                  </a:lnTo>
                  <a:lnTo>
                    <a:pt x="214" y="280"/>
                  </a:lnTo>
                  <a:lnTo>
                    <a:pt x="235" y="276"/>
                  </a:lnTo>
                  <a:lnTo>
                    <a:pt x="256" y="270"/>
                  </a:lnTo>
                  <a:lnTo>
                    <a:pt x="272" y="264"/>
                  </a:lnTo>
                  <a:lnTo>
                    <a:pt x="287" y="255"/>
                  </a:lnTo>
                  <a:lnTo>
                    <a:pt x="297" y="246"/>
                  </a:lnTo>
                  <a:lnTo>
                    <a:pt x="305" y="237"/>
                  </a:lnTo>
                  <a:lnTo>
                    <a:pt x="308" y="228"/>
                  </a:lnTo>
                  <a:lnTo>
                    <a:pt x="311" y="217"/>
                  </a:lnTo>
                  <a:lnTo>
                    <a:pt x="311" y="208"/>
                  </a:lnTo>
                  <a:lnTo>
                    <a:pt x="309" y="198"/>
                  </a:lnTo>
                  <a:lnTo>
                    <a:pt x="301" y="188"/>
                  </a:lnTo>
                  <a:lnTo>
                    <a:pt x="293" y="178"/>
                  </a:lnTo>
                  <a:lnTo>
                    <a:pt x="279" y="169"/>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grpSp>
      <p:sp>
        <p:nvSpPr>
          <p:cNvPr id="103436" name="Freeform 94"/>
          <p:cNvSpPr>
            <a:spLocks/>
          </p:cNvSpPr>
          <p:nvPr/>
        </p:nvSpPr>
        <p:spPr bwMode="auto">
          <a:xfrm>
            <a:off x="3408363" y="2088833"/>
            <a:ext cx="228600" cy="273050"/>
          </a:xfrm>
          <a:custGeom>
            <a:avLst/>
            <a:gdLst>
              <a:gd name="T0" fmla="*/ 192088 w 144"/>
              <a:gd name="T1" fmla="*/ 153988 h 172"/>
              <a:gd name="T2" fmla="*/ 166688 w 144"/>
              <a:gd name="T3" fmla="*/ 134938 h 172"/>
              <a:gd name="T4" fmla="*/ 149225 w 144"/>
              <a:gd name="T5" fmla="*/ 112713 h 172"/>
              <a:gd name="T6" fmla="*/ 146050 w 144"/>
              <a:gd name="T7" fmla="*/ 92075 h 172"/>
              <a:gd name="T8" fmla="*/ 149225 w 144"/>
              <a:gd name="T9" fmla="*/ 76200 h 172"/>
              <a:gd name="T10" fmla="*/ 158750 w 144"/>
              <a:gd name="T11" fmla="*/ 55563 h 172"/>
              <a:gd name="T12" fmla="*/ 176213 w 144"/>
              <a:gd name="T13" fmla="*/ 33338 h 172"/>
              <a:gd name="T14" fmla="*/ 200025 w 144"/>
              <a:gd name="T15" fmla="*/ 15875 h 172"/>
              <a:gd name="T16" fmla="*/ 211138 w 144"/>
              <a:gd name="T17" fmla="*/ 1588 h 172"/>
              <a:gd name="T18" fmla="*/ 182563 w 144"/>
              <a:gd name="T19" fmla="*/ 6350 h 172"/>
              <a:gd name="T20" fmla="*/ 165100 w 144"/>
              <a:gd name="T21" fmla="*/ 4763 h 172"/>
              <a:gd name="T22" fmla="*/ 146050 w 144"/>
              <a:gd name="T23" fmla="*/ 6350 h 172"/>
              <a:gd name="T24" fmla="*/ 127000 w 144"/>
              <a:gd name="T25" fmla="*/ 6350 h 172"/>
              <a:gd name="T26" fmla="*/ 104775 w 144"/>
              <a:gd name="T27" fmla="*/ 7938 h 172"/>
              <a:gd name="T28" fmla="*/ 87313 w 144"/>
              <a:gd name="T29" fmla="*/ 7938 h 172"/>
              <a:gd name="T30" fmla="*/ 60325 w 144"/>
              <a:gd name="T31" fmla="*/ 0 h 172"/>
              <a:gd name="T32" fmla="*/ 42863 w 144"/>
              <a:gd name="T33" fmla="*/ 4763 h 172"/>
              <a:gd name="T34" fmla="*/ 68263 w 144"/>
              <a:gd name="T35" fmla="*/ 20638 h 172"/>
              <a:gd name="T36" fmla="*/ 84138 w 144"/>
              <a:gd name="T37" fmla="*/ 38100 h 172"/>
              <a:gd name="T38" fmla="*/ 96838 w 144"/>
              <a:gd name="T39" fmla="*/ 57150 h 172"/>
              <a:gd name="T40" fmla="*/ 101600 w 144"/>
              <a:gd name="T41" fmla="*/ 80963 h 172"/>
              <a:gd name="T42" fmla="*/ 98425 w 144"/>
              <a:gd name="T43" fmla="*/ 98425 h 172"/>
              <a:gd name="T44" fmla="*/ 87313 w 144"/>
              <a:gd name="T45" fmla="*/ 112713 h 172"/>
              <a:gd name="T46" fmla="*/ 79375 w 144"/>
              <a:gd name="T47" fmla="*/ 125413 h 172"/>
              <a:gd name="T48" fmla="*/ 63500 w 144"/>
              <a:gd name="T49" fmla="*/ 138113 h 172"/>
              <a:gd name="T50" fmla="*/ 41275 w 144"/>
              <a:gd name="T51" fmla="*/ 152400 h 172"/>
              <a:gd name="T52" fmla="*/ 19050 w 144"/>
              <a:gd name="T53" fmla="*/ 166688 h 172"/>
              <a:gd name="T54" fmla="*/ 6350 w 144"/>
              <a:gd name="T55" fmla="*/ 180975 h 172"/>
              <a:gd name="T56" fmla="*/ 0 w 144"/>
              <a:gd name="T57" fmla="*/ 198438 h 172"/>
              <a:gd name="T58" fmla="*/ 0 w 144"/>
              <a:gd name="T59" fmla="*/ 217488 h 172"/>
              <a:gd name="T60" fmla="*/ 9525 w 144"/>
              <a:gd name="T61" fmla="*/ 234950 h 172"/>
              <a:gd name="T62" fmla="*/ 30163 w 144"/>
              <a:gd name="T63" fmla="*/ 250825 h 172"/>
              <a:gd name="T64" fmla="*/ 58738 w 144"/>
              <a:gd name="T65" fmla="*/ 261938 h 172"/>
              <a:gd name="T66" fmla="*/ 87313 w 144"/>
              <a:gd name="T67" fmla="*/ 268288 h 172"/>
              <a:gd name="T68" fmla="*/ 123825 w 144"/>
              <a:gd name="T69" fmla="*/ 271463 h 172"/>
              <a:gd name="T70" fmla="*/ 155575 w 144"/>
              <a:gd name="T71" fmla="*/ 268288 h 172"/>
              <a:gd name="T72" fmla="*/ 185738 w 144"/>
              <a:gd name="T73" fmla="*/ 258763 h 172"/>
              <a:gd name="T74" fmla="*/ 209550 w 144"/>
              <a:gd name="T75" fmla="*/ 244475 h 172"/>
              <a:gd name="T76" fmla="*/ 222250 w 144"/>
              <a:gd name="T77" fmla="*/ 227013 h 172"/>
              <a:gd name="T78" fmla="*/ 227013 w 144"/>
              <a:gd name="T79" fmla="*/ 207963 h 172"/>
              <a:gd name="T80" fmla="*/ 225425 w 144"/>
              <a:gd name="T81" fmla="*/ 188913 h 172"/>
              <a:gd name="T82" fmla="*/ 212725 w 144"/>
              <a:gd name="T83" fmla="*/ 171450 h 1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172"/>
              <a:gd name="T128" fmla="*/ 144 w 144"/>
              <a:gd name="T129" fmla="*/ 172 h 1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172">
                <a:moveTo>
                  <a:pt x="128" y="102"/>
                </a:moveTo>
                <a:lnTo>
                  <a:pt x="121" y="97"/>
                </a:lnTo>
                <a:lnTo>
                  <a:pt x="113" y="91"/>
                </a:lnTo>
                <a:lnTo>
                  <a:pt x="105" y="85"/>
                </a:lnTo>
                <a:lnTo>
                  <a:pt x="99" y="78"/>
                </a:lnTo>
                <a:lnTo>
                  <a:pt x="94" y="71"/>
                </a:lnTo>
                <a:lnTo>
                  <a:pt x="92" y="63"/>
                </a:lnTo>
                <a:lnTo>
                  <a:pt x="92" y="58"/>
                </a:lnTo>
                <a:lnTo>
                  <a:pt x="93" y="53"/>
                </a:lnTo>
                <a:lnTo>
                  <a:pt x="94" y="48"/>
                </a:lnTo>
                <a:lnTo>
                  <a:pt x="97" y="42"/>
                </a:lnTo>
                <a:lnTo>
                  <a:pt x="100" y="35"/>
                </a:lnTo>
                <a:lnTo>
                  <a:pt x="105" y="28"/>
                </a:lnTo>
                <a:lnTo>
                  <a:pt x="111" y="21"/>
                </a:lnTo>
                <a:lnTo>
                  <a:pt x="118" y="16"/>
                </a:lnTo>
                <a:lnTo>
                  <a:pt x="126" y="10"/>
                </a:lnTo>
                <a:lnTo>
                  <a:pt x="131" y="6"/>
                </a:lnTo>
                <a:lnTo>
                  <a:pt x="133" y="1"/>
                </a:lnTo>
                <a:lnTo>
                  <a:pt x="120" y="2"/>
                </a:lnTo>
                <a:lnTo>
                  <a:pt x="115" y="4"/>
                </a:lnTo>
                <a:lnTo>
                  <a:pt x="109" y="8"/>
                </a:lnTo>
                <a:lnTo>
                  <a:pt x="104" y="3"/>
                </a:lnTo>
                <a:lnTo>
                  <a:pt x="98" y="0"/>
                </a:lnTo>
                <a:lnTo>
                  <a:pt x="92" y="4"/>
                </a:lnTo>
                <a:lnTo>
                  <a:pt x="86" y="8"/>
                </a:lnTo>
                <a:lnTo>
                  <a:pt x="80" y="4"/>
                </a:lnTo>
                <a:lnTo>
                  <a:pt x="72" y="0"/>
                </a:lnTo>
                <a:lnTo>
                  <a:pt x="66" y="5"/>
                </a:lnTo>
                <a:lnTo>
                  <a:pt x="60" y="9"/>
                </a:lnTo>
                <a:lnTo>
                  <a:pt x="55" y="5"/>
                </a:lnTo>
                <a:lnTo>
                  <a:pt x="49" y="2"/>
                </a:lnTo>
                <a:lnTo>
                  <a:pt x="38" y="0"/>
                </a:lnTo>
                <a:lnTo>
                  <a:pt x="28" y="0"/>
                </a:lnTo>
                <a:lnTo>
                  <a:pt x="27" y="3"/>
                </a:lnTo>
                <a:lnTo>
                  <a:pt x="36" y="8"/>
                </a:lnTo>
                <a:lnTo>
                  <a:pt x="43" y="13"/>
                </a:lnTo>
                <a:lnTo>
                  <a:pt x="48" y="18"/>
                </a:lnTo>
                <a:lnTo>
                  <a:pt x="53" y="24"/>
                </a:lnTo>
                <a:lnTo>
                  <a:pt x="58" y="30"/>
                </a:lnTo>
                <a:lnTo>
                  <a:pt x="61" y="36"/>
                </a:lnTo>
                <a:lnTo>
                  <a:pt x="63" y="43"/>
                </a:lnTo>
                <a:lnTo>
                  <a:pt x="64" y="51"/>
                </a:lnTo>
                <a:lnTo>
                  <a:pt x="63" y="56"/>
                </a:lnTo>
                <a:lnTo>
                  <a:pt x="62" y="62"/>
                </a:lnTo>
                <a:lnTo>
                  <a:pt x="59" y="67"/>
                </a:lnTo>
                <a:lnTo>
                  <a:pt x="55" y="71"/>
                </a:lnTo>
                <a:lnTo>
                  <a:pt x="53" y="75"/>
                </a:lnTo>
                <a:lnTo>
                  <a:pt x="50" y="79"/>
                </a:lnTo>
                <a:lnTo>
                  <a:pt x="45" y="83"/>
                </a:lnTo>
                <a:lnTo>
                  <a:pt x="40" y="87"/>
                </a:lnTo>
                <a:lnTo>
                  <a:pt x="33" y="91"/>
                </a:lnTo>
                <a:lnTo>
                  <a:pt x="26" y="96"/>
                </a:lnTo>
                <a:lnTo>
                  <a:pt x="18" y="100"/>
                </a:lnTo>
                <a:lnTo>
                  <a:pt x="12" y="105"/>
                </a:lnTo>
                <a:lnTo>
                  <a:pt x="7" y="109"/>
                </a:lnTo>
                <a:lnTo>
                  <a:pt x="4" y="114"/>
                </a:lnTo>
                <a:lnTo>
                  <a:pt x="1" y="119"/>
                </a:lnTo>
                <a:lnTo>
                  <a:pt x="0" y="125"/>
                </a:lnTo>
                <a:lnTo>
                  <a:pt x="0" y="131"/>
                </a:lnTo>
                <a:lnTo>
                  <a:pt x="0" y="137"/>
                </a:lnTo>
                <a:lnTo>
                  <a:pt x="2" y="143"/>
                </a:lnTo>
                <a:lnTo>
                  <a:pt x="6" y="148"/>
                </a:lnTo>
                <a:lnTo>
                  <a:pt x="13" y="154"/>
                </a:lnTo>
                <a:lnTo>
                  <a:pt x="19" y="158"/>
                </a:lnTo>
                <a:lnTo>
                  <a:pt x="27" y="162"/>
                </a:lnTo>
                <a:lnTo>
                  <a:pt x="37" y="165"/>
                </a:lnTo>
                <a:lnTo>
                  <a:pt x="45" y="168"/>
                </a:lnTo>
                <a:lnTo>
                  <a:pt x="55" y="169"/>
                </a:lnTo>
                <a:lnTo>
                  <a:pt x="68" y="171"/>
                </a:lnTo>
                <a:lnTo>
                  <a:pt x="78" y="171"/>
                </a:lnTo>
                <a:lnTo>
                  <a:pt x="89" y="170"/>
                </a:lnTo>
                <a:lnTo>
                  <a:pt x="98" y="169"/>
                </a:lnTo>
                <a:lnTo>
                  <a:pt x="108" y="167"/>
                </a:lnTo>
                <a:lnTo>
                  <a:pt x="117" y="163"/>
                </a:lnTo>
                <a:lnTo>
                  <a:pt x="125" y="159"/>
                </a:lnTo>
                <a:lnTo>
                  <a:pt x="132" y="154"/>
                </a:lnTo>
                <a:lnTo>
                  <a:pt x="136" y="149"/>
                </a:lnTo>
                <a:lnTo>
                  <a:pt x="140" y="143"/>
                </a:lnTo>
                <a:lnTo>
                  <a:pt x="141" y="137"/>
                </a:lnTo>
                <a:lnTo>
                  <a:pt x="143" y="131"/>
                </a:lnTo>
                <a:lnTo>
                  <a:pt x="143" y="125"/>
                </a:lnTo>
                <a:lnTo>
                  <a:pt x="142" y="119"/>
                </a:lnTo>
                <a:lnTo>
                  <a:pt x="138" y="113"/>
                </a:lnTo>
                <a:lnTo>
                  <a:pt x="134" y="108"/>
                </a:lnTo>
                <a:lnTo>
                  <a:pt x="128" y="102"/>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37" name="Freeform 95"/>
          <p:cNvSpPr>
            <a:spLocks/>
          </p:cNvSpPr>
          <p:nvPr/>
        </p:nvSpPr>
        <p:spPr bwMode="auto">
          <a:xfrm>
            <a:off x="3625851" y="2226945"/>
            <a:ext cx="303212" cy="293688"/>
          </a:xfrm>
          <a:custGeom>
            <a:avLst/>
            <a:gdLst>
              <a:gd name="T0" fmla="*/ 255587 w 191"/>
              <a:gd name="T1" fmla="*/ 165100 h 185"/>
              <a:gd name="T2" fmla="*/ 222250 w 191"/>
              <a:gd name="T3" fmla="*/ 144463 h 185"/>
              <a:gd name="T4" fmla="*/ 198437 w 191"/>
              <a:gd name="T5" fmla="*/ 120650 h 185"/>
              <a:gd name="T6" fmla="*/ 195262 w 191"/>
              <a:gd name="T7" fmla="*/ 100013 h 185"/>
              <a:gd name="T8" fmla="*/ 198437 w 191"/>
              <a:gd name="T9" fmla="*/ 80963 h 185"/>
              <a:gd name="T10" fmla="*/ 211137 w 191"/>
              <a:gd name="T11" fmla="*/ 58738 h 185"/>
              <a:gd name="T12" fmla="*/ 234950 w 191"/>
              <a:gd name="T13" fmla="*/ 36513 h 185"/>
              <a:gd name="T14" fmla="*/ 265112 w 191"/>
              <a:gd name="T15" fmla="*/ 17463 h 185"/>
              <a:gd name="T16" fmla="*/ 282575 w 191"/>
              <a:gd name="T17" fmla="*/ 1588 h 185"/>
              <a:gd name="T18" fmla="*/ 242887 w 191"/>
              <a:gd name="T19" fmla="*/ 7938 h 185"/>
              <a:gd name="T20" fmla="*/ 219075 w 191"/>
              <a:gd name="T21" fmla="*/ 4763 h 185"/>
              <a:gd name="T22" fmla="*/ 195262 w 191"/>
              <a:gd name="T23" fmla="*/ 6350 h 185"/>
              <a:gd name="T24" fmla="*/ 169862 w 191"/>
              <a:gd name="T25" fmla="*/ 7938 h 185"/>
              <a:gd name="T26" fmla="*/ 139700 w 191"/>
              <a:gd name="T27" fmla="*/ 7938 h 185"/>
              <a:gd name="T28" fmla="*/ 117475 w 191"/>
              <a:gd name="T29" fmla="*/ 7938 h 185"/>
              <a:gd name="T30" fmla="*/ 79375 w 191"/>
              <a:gd name="T31" fmla="*/ 0 h 185"/>
              <a:gd name="T32" fmla="*/ 58737 w 191"/>
              <a:gd name="T33" fmla="*/ 4763 h 185"/>
              <a:gd name="T34" fmla="*/ 90487 w 191"/>
              <a:gd name="T35" fmla="*/ 22225 h 185"/>
              <a:gd name="T36" fmla="*/ 112712 w 191"/>
              <a:gd name="T37" fmla="*/ 41275 h 185"/>
              <a:gd name="T38" fmla="*/ 128587 w 191"/>
              <a:gd name="T39" fmla="*/ 61913 h 185"/>
              <a:gd name="T40" fmla="*/ 134937 w 191"/>
              <a:gd name="T41" fmla="*/ 87313 h 185"/>
              <a:gd name="T42" fmla="*/ 130175 w 191"/>
              <a:gd name="T43" fmla="*/ 106363 h 185"/>
              <a:gd name="T44" fmla="*/ 117475 w 191"/>
              <a:gd name="T45" fmla="*/ 122238 h 185"/>
              <a:gd name="T46" fmla="*/ 104775 w 191"/>
              <a:gd name="T47" fmla="*/ 134938 h 185"/>
              <a:gd name="T48" fmla="*/ 84137 w 191"/>
              <a:gd name="T49" fmla="*/ 147638 h 185"/>
              <a:gd name="T50" fmla="*/ 55562 w 191"/>
              <a:gd name="T51" fmla="*/ 163513 h 185"/>
              <a:gd name="T52" fmla="*/ 25400 w 191"/>
              <a:gd name="T53" fmla="*/ 179388 h 185"/>
              <a:gd name="T54" fmla="*/ 7937 w 191"/>
              <a:gd name="T55" fmla="*/ 193675 h 185"/>
              <a:gd name="T56" fmla="*/ 0 w 191"/>
              <a:gd name="T57" fmla="*/ 214313 h 185"/>
              <a:gd name="T58" fmla="*/ 0 w 191"/>
              <a:gd name="T59" fmla="*/ 234950 h 185"/>
              <a:gd name="T60" fmla="*/ 12700 w 191"/>
              <a:gd name="T61" fmla="*/ 254000 h 185"/>
              <a:gd name="T62" fmla="*/ 39687 w 191"/>
              <a:gd name="T63" fmla="*/ 269875 h 185"/>
              <a:gd name="T64" fmla="*/ 77787 w 191"/>
              <a:gd name="T65" fmla="*/ 282575 h 185"/>
              <a:gd name="T66" fmla="*/ 117475 w 191"/>
              <a:gd name="T67" fmla="*/ 288925 h 185"/>
              <a:gd name="T68" fmla="*/ 165100 w 191"/>
              <a:gd name="T69" fmla="*/ 292100 h 185"/>
              <a:gd name="T70" fmla="*/ 207962 w 191"/>
              <a:gd name="T71" fmla="*/ 288925 h 185"/>
              <a:gd name="T72" fmla="*/ 247650 w 191"/>
              <a:gd name="T73" fmla="*/ 277813 h 185"/>
              <a:gd name="T74" fmla="*/ 277812 w 191"/>
              <a:gd name="T75" fmla="*/ 263525 h 185"/>
              <a:gd name="T76" fmla="*/ 295275 w 191"/>
              <a:gd name="T77" fmla="*/ 244475 h 185"/>
              <a:gd name="T78" fmla="*/ 301625 w 191"/>
              <a:gd name="T79" fmla="*/ 223838 h 185"/>
              <a:gd name="T80" fmla="*/ 300037 w 191"/>
              <a:gd name="T81" fmla="*/ 203200 h 185"/>
              <a:gd name="T82" fmla="*/ 284162 w 191"/>
              <a:gd name="T83" fmla="*/ 184150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1"/>
              <a:gd name="T127" fmla="*/ 0 h 185"/>
              <a:gd name="T128" fmla="*/ 191 w 191"/>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1" h="185">
                <a:moveTo>
                  <a:pt x="170" y="110"/>
                </a:moveTo>
                <a:lnTo>
                  <a:pt x="161" y="104"/>
                </a:lnTo>
                <a:lnTo>
                  <a:pt x="150" y="98"/>
                </a:lnTo>
                <a:lnTo>
                  <a:pt x="140" y="91"/>
                </a:lnTo>
                <a:lnTo>
                  <a:pt x="131" y="84"/>
                </a:lnTo>
                <a:lnTo>
                  <a:pt x="125" y="76"/>
                </a:lnTo>
                <a:lnTo>
                  <a:pt x="123" y="68"/>
                </a:lnTo>
                <a:lnTo>
                  <a:pt x="123" y="63"/>
                </a:lnTo>
                <a:lnTo>
                  <a:pt x="124" y="57"/>
                </a:lnTo>
                <a:lnTo>
                  <a:pt x="125" y="51"/>
                </a:lnTo>
                <a:lnTo>
                  <a:pt x="129" y="45"/>
                </a:lnTo>
                <a:lnTo>
                  <a:pt x="133" y="37"/>
                </a:lnTo>
                <a:lnTo>
                  <a:pt x="139" y="30"/>
                </a:lnTo>
                <a:lnTo>
                  <a:pt x="148" y="23"/>
                </a:lnTo>
                <a:lnTo>
                  <a:pt x="157" y="17"/>
                </a:lnTo>
                <a:lnTo>
                  <a:pt x="167" y="11"/>
                </a:lnTo>
                <a:lnTo>
                  <a:pt x="174" y="6"/>
                </a:lnTo>
                <a:lnTo>
                  <a:pt x="178" y="1"/>
                </a:lnTo>
                <a:lnTo>
                  <a:pt x="160" y="2"/>
                </a:lnTo>
                <a:lnTo>
                  <a:pt x="153" y="5"/>
                </a:lnTo>
                <a:lnTo>
                  <a:pt x="145" y="9"/>
                </a:lnTo>
                <a:lnTo>
                  <a:pt x="138" y="3"/>
                </a:lnTo>
                <a:lnTo>
                  <a:pt x="131" y="0"/>
                </a:lnTo>
                <a:lnTo>
                  <a:pt x="123" y="4"/>
                </a:lnTo>
                <a:lnTo>
                  <a:pt x="114" y="9"/>
                </a:lnTo>
                <a:lnTo>
                  <a:pt x="107" y="5"/>
                </a:lnTo>
                <a:lnTo>
                  <a:pt x="95" y="0"/>
                </a:lnTo>
                <a:lnTo>
                  <a:pt x="88" y="5"/>
                </a:lnTo>
                <a:lnTo>
                  <a:pt x="80" y="10"/>
                </a:lnTo>
                <a:lnTo>
                  <a:pt x="74" y="5"/>
                </a:lnTo>
                <a:lnTo>
                  <a:pt x="65" y="2"/>
                </a:lnTo>
                <a:lnTo>
                  <a:pt x="50" y="0"/>
                </a:lnTo>
                <a:lnTo>
                  <a:pt x="37" y="0"/>
                </a:lnTo>
                <a:lnTo>
                  <a:pt x="37" y="3"/>
                </a:lnTo>
                <a:lnTo>
                  <a:pt x="48" y="9"/>
                </a:lnTo>
                <a:lnTo>
                  <a:pt x="57" y="14"/>
                </a:lnTo>
                <a:lnTo>
                  <a:pt x="64" y="19"/>
                </a:lnTo>
                <a:lnTo>
                  <a:pt x="71" y="26"/>
                </a:lnTo>
                <a:lnTo>
                  <a:pt x="77" y="32"/>
                </a:lnTo>
                <a:lnTo>
                  <a:pt x="81" y="39"/>
                </a:lnTo>
                <a:lnTo>
                  <a:pt x="84" y="46"/>
                </a:lnTo>
                <a:lnTo>
                  <a:pt x="85" y="55"/>
                </a:lnTo>
                <a:lnTo>
                  <a:pt x="84" y="60"/>
                </a:lnTo>
                <a:lnTo>
                  <a:pt x="82" y="67"/>
                </a:lnTo>
                <a:lnTo>
                  <a:pt x="78" y="72"/>
                </a:lnTo>
                <a:lnTo>
                  <a:pt x="74" y="77"/>
                </a:lnTo>
                <a:lnTo>
                  <a:pt x="70" y="80"/>
                </a:lnTo>
                <a:lnTo>
                  <a:pt x="66" y="85"/>
                </a:lnTo>
                <a:lnTo>
                  <a:pt x="60" y="89"/>
                </a:lnTo>
                <a:lnTo>
                  <a:pt x="53" y="93"/>
                </a:lnTo>
                <a:lnTo>
                  <a:pt x="45" y="98"/>
                </a:lnTo>
                <a:lnTo>
                  <a:pt x="35" y="103"/>
                </a:lnTo>
                <a:lnTo>
                  <a:pt x="24" y="108"/>
                </a:lnTo>
                <a:lnTo>
                  <a:pt x="16" y="113"/>
                </a:lnTo>
                <a:lnTo>
                  <a:pt x="9" y="117"/>
                </a:lnTo>
                <a:lnTo>
                  <a:pt x="5" y="122"/>
                </a:lnTo>
                <a:lnTo>
                  <a:pt x="1" y="128"/>
                </a:lnTo>
                <a:lnTo>
                  <a:pt x="0" y="135"/>
                </a:lnTo>
                <a:lnTo>
                  <a:pt x="0" y="141"/>
                </a:lnTo>
                <a:lnTo>
                  <a:pt x="0" y="148"/>
                </a:lnTo>
                <a:lnTo>
                  <a:pt x="3" y="153"/>
                </a:lnTo>
                <a:lnTo>
                  <a:pt x="8" y="160"/>
                </a:lnTo>
                <a:lnTo>
                  <a:pt x="17" y="166"/>
                </a:lnTo>
                <a:lnTo>
                  <a:pt x="25" y="170"/>
                </a:lnTo>
                <a:lnTo>
                  <a:pt x="36" y="174"/>
                </a:lnTo>
                <a:lnTo>
                  <a:pt x="49" y="178"/>
                </a:lnTo>
                <a:lnTo>
                  <a:pt x="59" y="180"/>
                </a:lnTo>
                <a:lnTo>
                  <a:pt x="74" y="182"/>
                </a:lnTo>
                <a:lnTo>
                  <a:pt x="90" y="184"/>
                </a:lnTo>
                <a:lnTo>
                  <a:pt x="104" y="184"/>
                </a:lnTo>
                <a:lnTo>
                  <a:pt x="119" y="183"/>
                </a:lnTo>
                <a:lnTo>
                  <a:pt x="131" y="182"/>
                </a:lnTo>
                <a:lnTo>
                  <a:pt x="143" y="179"/>
                </a:lnTo>
                <a:lnTo>
                  <a:pt x="156" y="175"/>
                </a:lnTo>
                <a:lnTo>
                  <a:pt x="166" y="171"/>
                </a:lnTo>
                <a:lnTo>
                  <a:pt x="175" y="166"/>
                </a:lnTo>
                <a:lnTo>
                  <a:pt x="181" y="160"/>
                </a:lnTo>
                <a:lnTo>
                  <a:pt x="186" y="154"/>
                </a:lnTo>
                <a:lnTo>
                  <a:pt x="188" y="148"/>
                </a:lnTo>
                <a:lnTo>
                  <a:pt x="190" y="141"/>
                </a:lnTo>
                <a:lnTo>
                  <a:pt x="190" y="135"/>
                </a:lnTo>
                <a:lnTo>
                  <a:pt x="189" y="128"/>
                </a:lnTo>
                <a:lnTo>
                  <a:pt x="184" y="122"/>
                </a:lnTo>
                <a:lnTo>
                  <a:pt x="179" y="116"/>
                </a:lnTo>
                <a:lnTo>
                  <a:pt x="170" y="110"/>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38" name="Freeform 96"/>
          <p:cNvSpPr>
            <a:spLocks/>
          </p:cNvSpPr>
          <p:nvPr/>
        </p:nvSpPr>
        <p:spPr bwMode="auto">
          <a:xfrm>
            <a:off x="3868738" y="2095183"/>
            <a:ext cx="303213" cy="293687"/>
          </a:xfrm>
          <a:custGeom>
            <a:avLst/>
            <a:gdLst>
              <a:gd name="T0" fmla="*/ 255588 w 191"/>
              <a:gd name="T1" fmla="*/ 165100 h 185"/>
              <a:gd name="T2" fmla="*/ 222250 w 191"/>
              <a:gd name="T3" fmla="*/ 144462 h 185"/>
              <a:gd name="T4" fmla="*/ 198438 w 191"/>
              <a:gd name="T5" fmla="*/ 120650 h 185"/>
              <a:gd name="T6" fmla="*/ 195263 w 191"/>
              <a:gd name="T7" fmla="*/ 100012 h 185"/>
              <a:gd name="T8" fmla="*/ 198438 w 191"/>
              <a:gd name="T9" fmla="*/ 80962 h 185"/>
              <a:gd name="T10" fmla="*/ 211138 w 191"/>
              <a:gd name="T11" fmla="*/ 58737 h 185"/>
              <a:gd name="T12" fmla="*/ 234950 w 191"/>
              <a:gd name="T13" fmla="*/ 36512 h 185"/>
              <a:gd name="T14" fmla="*/ 265113 w 191"/>
              <a:gd name="T15" fmla="*/ 17462 h 185"/>
              <a:gd name="T16" fmla="*/ 282575 w 191"/>
              <a:gd name="T17" fmla="*/ 1587 h 185"/>
              <a:gd name="T18" fmla="*/ 242888 w 191"/>
              <a:gd name="T19" fmla="*/ 7937 h 185"/>
              <a:gd name="T20" fmla="*/ 219075 w 191"/>
              <a:gd name="T21" fmla="*/ 4762 h 185"/>
              <a:gd name="T22" fmla="*/ 195263 w 191"/>
              <a:gd name="T23" fmla="*/ 6350 h 185"/>
              <a:gd name="T24" fmla="*/ 169863 w 191"/>
              <a:gd name="T25" fmla="*/ 7937 h 185"/>
              <a:gd name="T26" fmla="*/ 139700 w 191"/>
              <a:gd name="T27" fmla="*/ 7937 h 185"/>
              <a:gd name="T28" fmla="*/ 117475 w 191"/>
              <a:gd name="T29" fmla="*/ 7937 h 185"/>
              <a:gd name="T30" fmla="*/ 79375 w 191"/>
              <a:gd name="T31" fmla="*/ 0 h 185"/>
              <a:gd name="T32" fmla="*/ 58738 w 191"/>
              <a:gd name="T33" fmla="*/ 4762 h 185"/>
              <a:gd name="T34" fmla="*/ 90488 w 191"/>
              <a:gd name="T35" fmla="*/ 22225 h 185"/>
              <a:gd name="T36" fmla="*/ 112713 w 191"/>
              <a:gd name="T37" fmla="*/ 41275 h 185"/>
              <a:gd name="T38" fmla="*/ 128588 w 191"/>
              <a:gd name="T39" fmla="*/ 61912 h 185"/>
              <a:gd name="T40" fmla="*/ 134938 w 191"/>
              <a:gd name="T41" fmla="*/ 87312 h 185"/>
              <a:gd name="T42" fmla="*/ 130175 w 191"/>
              <a:gd name="T43" fmla="*/ 106362 h 185"/>
              <a:gd name="T44" fmla="*/ 117475 w 191"/>
              <a:gd name="T45" fmla="*/ 122237 h 185"/>
              <a:gd name="T46" fmla="*/ 104775 w 191"/>
              <a:gd name="T47" fmla="*/ 134937 h 185"/>
              <a:gd name="T48" fmla="*/ 84138 w 191"/>
              <a:gd name="T49" fmla="*/ 147637 h 185"/>
              <a:gd name="T50" fmla="*/ 55563 w 191"/>
              <a:gd name="T51" fmla="*/ 163512 h 185"/>
              <a:gd name="T52" fmla="*/ 25400 w 191"/>
              <a:gd name="T53" fmla="*/ 179387 h 185"/>
              <a:gd name="T54" fmla="*/ 7938 w 191"/>
              <a:gd name="T55" fmla="*/ 193675 h 185"/>
              <a:gd name="T56" fmla="*/ 0 w 191"/>
              <a:gd name="T57" fmla="*/ 214312 h 185"/>
              <a:gd name="T58" fmla="*/ 0 w 191"/>
              <a:gd name="T59" fmla="*/ 234950 h 185"/>
              <a:gd name="T60" fmla="*/ 12700 w 191"/>
              <a:gd name="T61" fmla="*/ 254000 h 185"/>
              <a:gd name="T62" fmla="*/ 39688 w 191"/>
              <a:gd name="T63" fmla="*/ 269875 h 185"/>
              <a:gd name="T64" fmla="*/ 77788 w 191"/>
              <a:gd name="T65" fmla="*/ 282575 h 185"/>
              <a:gd name="T66" fmla="*/ 117475 w 191"/>
              <a:gd name="T67" fmla="*/ 288925 h 185"/>
              <a:gd name="T68" fmla="*/ 165100 w 191"/>
              <a:gd name="T69" fmla="*/ 292100 h 185"/>
              <a:gd name="T70" fmla="*/ 207963 w 191"/>
              <a:gd name="T71" fmla="*/ 288925 h 185"/>
              <a:gd name="T72" fmla="*/ 247650 w 191"/>
              <a:gd name="T73" fmla="*/ 277812 h 185"/>
              <a:gd name="T74" fmla="*/ 277813 w 191"/>
              <a:gd name="T75" fmla="*/ 263525 h 185"/>
              <a:gd name="T76" fmla="*/ 295275 w 191"/>
              <a:gd name="T77" fmla="*/ 244475 h 185"/>
              <a:gd name="T78" fmla="*/ 301625 w 191"/>
              <a:gd name="T79" fmla="*/ 223837 h 185"/>
              <a:gd name="T80" fmla="*/ 300038 w 191"/>
              <a:gd name="T81" fmla="*/ 203200 h 185"/>
              <a:gd name="T82" fmla="*/ 284163 w 191"/>
              <a:gd name="T83" fmla="*/ 184150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1"/>
              <a:gd name="T127" fmla="*/ 0 h 185"/>
              <a:gd name="T128" fmla="*/ 191 w 191"/>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1" h="185">
                <a:moveTo>
                  <a:pt x="170" y="110"/>
                </a:moveTo>
                <a:lnTo>
                  <a:pt x="161" y="104"/>
                </a:lnTo>
                <a:lnTo>
                  <a:pt x="150" y="98"/>
                </a:lnTo>
                <a:lnTo>
                  <a:pt x="140" y="91"/>
                </a:lnTo>
                <a:lnTo>
                  <a:pt x="131" y="84"/>
                </a:lnTo>
                <a:lnTo>
                  <a:pt x="125" y="76"/>
                </a:lnTo>
                <a:lnTo>
                  <a:pt x="123" y="68"/>
                </a:lnTo>
                <a:lnTo>
                  <a:pt x="123" y="63"/>
                </a:lnTo>
                <a:lnTo>
                  <a:pt x="124" y="57"/>
                </a:lnTo>
                <a:lnTo>
                  <a:pt x="125" y="51"/>
                </a:lnTo>
                <a:lnTo>
                  <a:pt x="129" y="45"/>
                </a:lnTo>
                <a:lnTo>
                  <a:pt x="133" y="37"/>
                </a:lnTo>
                <a:lnTo>
                  <a:pt x="139" y="30"/>
                </a:lnTo>
                <a:lnTo>
                  <a:pt x="148" y="23"/>
                </a:lnTo>
                <a:lnTo>
                  <a:pt x="157" y="17"/>
                </a:lnTo>
                <a:lnTo>
                  <a:pt x="167" y="11"/>
                </a:lnTo>
                <a:lnTo>
                  <a:pt x="174" y="6"/>
                </a:lnTo>
                <a:lnTo>
                  <a:pt x="178" y="1"/>
                </a:lnTo>
                <a:lnTo>
                  <a:pt x="160" y="2"/>
                </a:lnTo>
                <a:lnTo>
                  <a:pt x="153" y="5"/>
                </a:lnTo>
                <a:lnTo>
                  <a:pt x="145" y="9"/>
                </a:lnTo>
                <a:lnTo>
                  <a:pt x="138" y="3"/>
                </a:lnTo>
                <a:lnTo>
                  <a:pt x="131" y="0"/>
                </a:lnTo>
                <a:lnTo>
                  <a:pt x="123" y="4"/>
                </a:lnTo>
                <a:lnTo>
                  <a:pt x="114" y="9"/>
                </a:lnTo>
                <a:lnTo>
                  <a:pt x="107" y="5"/>
                </a:lnTo>
                <a:lnTo>
                  <a:pt x="95" y="0"/>
                </a:lnTo>
                <a:lnTo>
                  <a:pt x="88" y="5"/>
                </a:lnTo>
                <a:lnTo>
                  <a:pt x="80" y="10"/>
                </a:lnTo>
                <a:lnTo>
                  <a:pt x="74" y="5"/>
                </a:lnTo>
                <a:lnTo>
                  <a:pt x="65" y="2"/>
                </a:lnTo>
                <a:lnTo>
                  <a:pt x="50" y="0"/>
                </a:lnTo>
                <a:lnTo>
                  <a:pt x="37" y="0"/>
                </a:lnTo>
                <a:lnTo>
                  <a:pt x="37" y="3"/>
                </a:lnTo>
                <a:lnTo>
                  <a:pt x="48" y="9"/>
                </a:lnTo>
                <a:lnTo>
                  <a:pt x="57" y="14"/>
                </a:lnTo>
                <a:lnTo>
                  <a:pt x="64" y="19"/>
                </a:lnTo>
                <a:lnTo>
                  <a:pt x="71" y="26"/>
                </a:lnTo>
                <a:lnTo>
                  <a:pt x="77" y="32"/>
                </a:lnTo>
                <a:lnTo>
                  <a:pt x="81" y="39"/>
                </a:lnTo>
                <a:lnTo>
                  <a:pt x="84" y="46"/>
                </a:lnTo>
                <a:lnTo>
                  <a:pt x="85" y="55"/>
                </a:lnTo>
                <a:lnTo>
                  <a:pt x="84" y="60"/>
                </a:lnTo>
                <a:lnTo>
                  <a:pt x="82" y="67"/>
                </a:lnTo>
                <a:lnTo>
                  <a:pt x="78" y="72"/>
                </a:lnTo>
                <a:lnTo>
                  <a:pt x="74" y="77"/>
                </a:lnTo>
                <a:lnTo>
                  <a:pt x="70" y="80"/>
                </a:lnTo>
                <a:lnTo>
                  <a:pt x="66" y="85"/>
                </a:lnTo>
                <a:lnTo>
                  <a:pt x="60" y="89"/>
                </a:lnTo>
                <a:lnTo>
                  <a:pt x="53" y="93"/>
                </a:lnTo>
                <a:lnTo>
                  <a:pt x="45" y="98"/>
                </a:lnTo>
                <a:lnTo>
                  <a:pt x="35" y="103"/>
                </a:lnTo>
                <a:lnTo>
                  <a:pt x="24" y="108"/>
                </a:lnTo>
                <a:lnTo>
                  <a:pt x="16" y="113"/>
                </a:lnTo>
                <a:lnTo>
                  <a:pt x="9" y="117"/>
                </a:lnTo>
                <a:lnTo>
                  <a:pt x="5" y="122"/>
                </a:lnTo>
                <a:lnTo>
                  <a:pt x="1" y="128"/>
                </a:lnTo>
                <a:lnTo>
                  <a:pt x="0" y="135"/>
                </a:lnTo>
                <a:lnTo>
                  <a:pt x="0" y="141"/>
                </a:lnTo>
                <a:lnTo>
                  <a:pt x="0" y="148"/>
                </a:lnTo>
                <a:lnTo>
                  <a:pt x="3" y="153"/>
                </a:lnTo>
                <a:lnTo>
                  <a:pt x="8" y="160"/>
                </a:lnTo>
                <a:lnTo>
                  <a:pt x="17" y="166"/>
                </a:lnTo>
                <a:lnTo>
                  <a:pt x="25" y="170"/>
                </a:lnTo>
                <a:lnTo>
                  <a:pt x="36" y="174"/>
                </a:lnTo>
                <a:lnTo>
                  <a:pt x="49" y="178"/>
                </a:lnTo>
                <a:lnTo>
                  <a:pt x="59" y="180"/>
                </a:lnTo>
                <a:lnTo>
                  <a:pt x="74" y="182"/>
                </a:lnTo>
                <a:lnTo>
                  <a:pt x="90" y="184"/>
                </a:lnTo>
                <a:lnTo>
                  <a:pt x="104" y="184"/>
                </a:lnTo>
                <a:lnTo>
                  <a:pt x="119" y="183"/>
                </a:lnTo>
                <a:lnTo>
                  <a:pt x="131" y="182"/>
                </a:lnTo>
                <a:lnTo>
                  <a:pt x="143" y="179"/>
                </a:lnTo>
                <a:lnTo>
                  <a:pt x="156" y="175"/>
                </a:lnTo>
                <a:lnTo>
                  <a:pt x="166" y="171"/>
                </a:lnTo>
                <a:lnTo>
                  <a:pt x="175" y="166"/>
                </a:lnTo>
                <a:lnTo>
                  <a:pt x="181" y="160"/>
                </a:lnTo>
                <a:lnTo>
                  <a:pt x="186" y="154"/>
                </a:lnTo>
                <a:lnTo>
                  <a:pt x="188" y="148"/>
                </a:lnTo>
                <a:lnTo>
                  <a:pt x="190" y="141"/>
                </a:lnTo>
                <a:lnTo>
                  <a:pt x="190" y="135"/>
                </a:lnTo>
                <a:lnTo>
                  <a:pt x="189" y="128"/>
                </a:lnTo>
                <a:lnTo>
                  <a:pt x="184" y="122"/>
                </a:lnTo>
                <a:lnTo>
                  <a:pt x="179" y="116"/>
                </a:lnTo>
                <a:lnTo>
                  <a:pt x="170" y="110"/>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39" name="Freeform 97"/>
          <p:cNvSpPr>
            <a:spLocks/>
          </p:cNvSpPr>
          <p:nvPr/>
        </p:nvSpPr>
        <p:spPr bwMode="auto">
          <a:xfrm>
            <a:off x="3625851" y="1909445"/>
            <a:ext cx="303212" cy="293688"/>
          </a:xfrm>
          <a:custGeom>
            <a:avLst/>
            <a:gdLst>
              <a:gd name="T0" fmla="*/ 255587 w 191"/>
              <a:gd name="T1" fmla="*/ 165100 h 185"/>
              <a:gd name="T2" fmla="*/ 222250 w 191"/>
              <a:gd name="T3" fmla="*/ 144463 h 185"/>
              <a:gd name="T4" fmla="*/ 198437 w 191"/>
              <a:gd name="T5" fmla="*/ 120650 h 185"/>
              <a:gd name="T6" fmla="*/ 195262 w 191"/>
              <a:gd name="T7" fmla="*/ 100013 h 185"/>
              <a:gd name="T8" fmla="*/ 198437 w 191"/>
              <a:gd name="T9" fmla="*/ 80963 h 185"/>
              <a:gd name="T10" fmla="*/ 211137 w 191"/>
              <a:gd name="T11" fmla="*/ 58738 h 185"/>
              <a:gd name="T12" fmla="*/ 234950 w 191"/>
              <a:gd name="T13" fmla="*/ 36513 h 185"/>
              <a:gd name="T14" fmla="*/ 265112 w 191"/>
              <a:gd name="T15" fmla="*/ 17463 h 185"/>
              <a:gd name="T16" fmla="*/ 282575 w 191"/>
              <a:gd name="T17" fmla="*/ 1588 h 185"/>
              <a:gd name="T18" fmla="*/ 242887 w 191"/>
              <a:gd name="T19" fmla="*/ 7938 h 185"/>
              <a:gd name="T20" fmla="*/ 219075 w 191"/>
              <a:gd name="T21" fmla="*/ 4763 h 185"/>
              <a:gd name="T22" fmla="*/ 195262 w 191"/>
              <a:gd name="T23" fmla="*/ 6350 h 185"/>
              <a:gd name="T24" fmla="*/ 169862 w 191"/>
              <a:gd name="T25" fmla="*/ 7938 h 185"/>
              <a:gd name="T26" fmla="*/ 139700 w 191"/>
              <a:gd name="T27" fmla="*/ 7938 h 185"/>
              <a:gd name="T28" fmla="*/ 117475 w 191"/>
              <a:gd name="T29" fmla="*/ 7938 h 185"/>
              <a:gd name="T30" fmla="*/ 79375 w 191"/>
              <a:gd name="T31" fmla="*/ 0 h 185"/>
              <a:gd name="T32" fmla="*/ 58737 w 191"/>
              <a:gd name="T33" fmla="*/ 4763 h 185"/>
              <a:gd name="T34" fmla="*/ 90487 w 191"/>
              <a:gd name="T35" fmla="*/ 22225 h 185"/>
              <a:gd name="T36" fmla="*/ 112712 w 191"/>
              <a:gd name="T37" fmla="*/ 41275 h 185"/>
              <a:gd name="T38" fmla="*/ 128587 w 191"/>
              <a:gd name="T39" fmla="*/ 61913 h 185"/>
              <a:gd name="T40" fmla="*/ 134937 w 191"/>
              <a:gd name="T41" fmla="*/ 87313 h 185"/>
              <a:gd name="T42" fmla="*/ 130175 w 191"/>
              <a:gd name="T43" fmla="*/ 106363 h 185"/>
              <a:gd name="T44" fmla="*/ 117475 w 191"/>
              <a:gd name="T45" fmla="*/ 122238 h 185"/>
              <a:gd name="T46" fmla="*/ 104775 w 191"/>
              <a:gd name="T47" fmla="*/ 134938 h 185"/>
              <a:gd name="T48" fmla="*/ 84137 w 191"/>
              <a:gd name="T49" fmla="*/ 147638 h 185"/>
              <a:gd name="T50" fmla="*/ 55562 w 191"/>
              <a:gd name="T51" fmla="*/ 163513 h 185"/>
              <a:gd name="T52" fmla="*/ 25400 w 191"/>
              <a:gd name="T53" fmla="*/ 179388 h 185"/>
              <a:gd name="T54" fmla="*/ 7937 w 191"/>
              <a:gd name="T55" fmla="*/ 193675 h 185"/>
              <a:gd name="T56" fmla="*/ 0 w 191"/>
              <a:gd name="T57" fmla="*/ 214313 h 185"/>
              <a:gd name="T58" fmla="*/ 0 w 191"/>
              <a:gd name="T59" fmla="*/ 234950 h 185"/>
              <a:gd name="T60" fmla="*/ 12700 w 191"/>
              <a:gd name="T61" fmla="*/ 254000 h 185"/>
              <a:gd name="T62" fmla="*/ 39687 w 191"/>
              <a:gd name="T63" fmla="*/ 269875 h 185"/>
              <a:gd name="T64" fmla="*/ 77787 w 191"/>
              <a:gd name="T65" fmla="*/ 282575 h 185"/>
              <a:gd name="T66" fmla="*/ 117475 w 191"/>
              <a:gd name="T67" fmla="*/ 288925 h 185"/>
              <a:gd name="T68" fmla="*/ 165100 w 191"/>
              <a:gd name="T69" fmla="*/ 292100 h 185"/>
              <a:gd name="T70" fmla="*/ 207962 w 191"/>
              <a:gd name="T71" fmla="*/ 288925 h 185"/>
              <a:gd name="T72" fmla="*/ 247650 w 191"/>
              <a:gd name="T73" fmla="*/ 277813 h 185"/>
              <a:gd name="T74" fmla="*/ 277812 w 191"/>
              <a:gd name="T75" fmla="*/ 263525 h 185"/>
              <a:gd name="T76" fmla="*/ 295275 w 191"/>
              <a:gd name="T77" fmla="*/ 244475 h 185"/>
              <a:gd name="T78" fmla="*/ 301625 w 191"/>
              <a:gd name="T79" fmla="*/ 223838 h 185"/>
              <a:gd name="T80" fmla="*/ 300037 w 191"/>
              <a:gd name="T81" fmla="*/ 203200 h 185"/>
              <a:gd name="T82" fmla="*/ 284162 w 191"/>
              <a:gd name="T83" fmla="*/ 184150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1"/>
              <a:gd name="T127" fmla="*/ 0 h 185"/>
              <a:gd name="T128" fmla="*/ 191 w 191"/>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1" h="185">
                <a:moveTo>
                  <a:pt x="170" y="110"/>
                </a:moveTo>
                <a:lnTo>
                  <a:pt x="161" y="104"/>
                </a:lnTo>
                <a:lnTo>
                  <a:pt x="150" y="98"/>
                </a:lnTo>
                <a:lnTo>
                  <a:pt x="140" y="91"/>
                </a:lnTo>
                <a:lnTo>
                  <a:pt x="131" y="84"/>
                </a:lnTo>
                <a:lnTo>
                  <a:pt x="125" y="76"/>
                </a:lnTo>
                <a:lnTo>
                  <a:pt x="123" y="68"/>
                </a:lnTo>
                <a:lnTo>
                  <a:pt x="123" y="63"/>
                </a:lnTo>
                <a:lnTo>
                  <a:pt x="124" y="57"/>
                </a:lnTo>
                <a:lnTo>
                  <a:pt x="125" y="51"/>
                </a:lnTo>
                <a:lnTo>
                  <a:pt x="129" y="45"/>
                </a:lnTo>
                <a:lnTo>
                  <a:pt x="133" y="37"/>
                </a:lnTo>
                <a:lnTo>
                  <a:pt x="139" y="30"/>
                </a:lnTo>
                <a:lnTo>
                  <a:pt x="148" y="23"/>
                </a:lnTo>
                <a:lnTo>
                  <a:pt x="157" y="17"/>
                </a:lnTo>
                <a:lnTo>
                  <a:pt x="167" y="11"/>
                </a:lnTo>
                <a:lnTo>
                  <a:pt x="174" y="6"/>
                </a:lnTo>
                <a:lnTo>
                  <a:pt x="178" y="1"/>
                </a:lnTo>
                <a:lnTo>
                  <a:pt x="160" y="2"/>
                </a:lnTo>
                <a:lnTo>
                  <a:pt x="153" y="5"/>
                </a:lnTo>
                <a:lnTo>
                  <a:pt x="145" y="9"/>
                </a:lnTo>
                <a:lnTo>
                  <a:pt x="138" y="3"/>
                </a:lnTo>
                <a:lnTo>
                  <a:pt x="131" y="0"/>
                </a:lnTo>
                <a:lnTo>
                  <a:pt x="123" y="4"/>
                </a:lnTo>
                <a:lnTo>
                  <a:pt x="114" y="9"/>
                </a:lnTo>
                <a:lnTo>
                  <a:pt x="107" y="5"/>
                </a:lnTo>
                <a:lnTo>
                  <a:pt x="95" y="0"/>
                </a:lnTo>
                <a:lnTo>
                  <a:pt x="88" y="5"/>
                </a:lnTo>
                <a:lnTo>
                  <a:pt x="80" y="10"/>
                </a:lnTo>
                <a:lnTo>
                  <a:pt x="74" y="5"/>
                </a:lnTo>
                <a:lnTo>
                  <a:pt x="65" y="2"/>
                </a:lnTo>
                <a:lnTo>
                  <a:pt x="50" y="0"/>
                </a:lnTo>
                <a:lnTo>
                  <a:pt x="37" y="0"/>
                </a:lnTo>
                <a:lnTo>
                  <a:pt x="37" y="3"/>
                </a:lnTo>
                <a:lnTo>
                  <a:pt x="48" y="9"/>
                </a:lnTo>
                <a:lnTo>
                  <a:pt x="57" y="14"/>
                </a:lnTo>
                <a:lnTo>
                  <a:pt x="64" y="19"/>
                </a:lnTo>
                <a:lnTo>
                  <a:pt x="71" y="26"/>
                </a:lnTo>
                <a:lnTo>
                  <a:pt x="77" y="32"/>
                </a:lnTo>
                <a:lnTo>
                  <a:pt x="81" y="39"/>
                </a:lnTo>
                <a:lnTo>
                  <a:pt x="84" y="46"/>
                </a:lnTo>
                <a:lnTo>
                  <a:pt x="85" y="55"/>
                </a:lnTo>
                <a:lnTo>
                  <a:pt x="84" y="60"/>
                </a:lnTo>
                <a:lnTo>
                  <a:pt x="82" y="67"/>
                </a:lnTo>
                <a:lnTo>
                  <a:pt x="78" y="72"/>
                </a:lnTo>
                <a:lnTo>
                  <a:pt x="74" y="77"/>
                </a:lnTo>
                <a:lnTo>
                  <a:pt x="70" y="80"/>
                </a:lnTo>
                <a:lnTo>
                  <a:pt x="66" y="85"/>
                </a:lnTo>
                <a:lnTo>
                  <a:pt x="60" y="89"/>
                </a:lnTo>
                <a:lnTo>
                  <a:pt x="53" y="93"/>
                </a:lnTo>
                <a:lnTo>
                  <a:pt x="45" y="98"/>
                </a:lnTo>
                <a:lnTo>
                  <a:pt x="35" y="103"/>
                </a:lnTo>
                <a:lnTo>
                  <a:pt x="24" y="108"/>
                </a:lnTo>
                <a:lnTo>
                  <a:pt x="16" y="113"/>
                </a:lnTo>
                <a:lnTo>
                  <a:pt x="9" y="117"/>
                </a:lnTo>
                <a:lnTo>
                  <a:pt x="5" y="122"/>
                </a:lnTo>
                <a:lnTo>
                  <a:pt x="1" y="128"/>
                </a:lnTo>
                <a:lnTo>
                  <a:pt x="0" y="135"/>
                </a:lnTo>
                <a:lnTo>
                  <a:pt x="0" y="141"/>
                </a:lnTo>
                <a:lnTo>
                  <a:pt x="0" y="148"/>
                </a:lnTo>
                <a:lnTo>
                  <a:pt x="3" y="153"/>
                </a:lnTo>
                <a:lnTo>
                  <a:pt x="8" y="160"/>
                </a:lnTo>
                <a:lnTo>
                  <a:pt x="17" y="166"/>
                </a:lnTo>
                <a:lnTo>
                  <a:pt x="25" y="170"/>
                </a:lnTo>
                <a:lnTo>
                  <a:pt x="36" y="174"/>
                </a:lnTo>
                <a:lnTo>
                  <a:pt x="49" y="178"/>
                </a:lnTo>
                <a:lnTo>
                  <a:pt x="59" y="180"/>
                </a:lnTo>
                <a:lnTo>
                  <a:pt x="74" y="182"/>
                </a:lnTo>
                <a:lnTo>
                  <a:pt x="90" y="184"/>
                </a:lnTo>
                <a:lnTo>
                  <a:pt x="104" y="184"/>
                </a:lnTo>
                <a:lnTo>
                  <a:pt x="119" y="183"/>
                </a:lnTo>
                <a:lnTo>
                  <a:pt x="131" y="182"/>
                </a:lnTo>
                <a:lnTo>
                  <a:pt x="143" y="179"/>
                </a:lnTo>
                <a:lnTo>
                  <a:pt x="156" y="175"/>
                </a:lnTo>
                <a:lnTo>
                  <a:pt x="166" y="171"/>
                </a:lnTo>
                <a:lnTo>
                  <a:pt x="175" y="166"/>
                </a:lnTo>
                <a:lnTo>
                  <a:pt x="181" y="160"/>
                </a:lnTo>
                <a:lnTo>
                  <a:pt x="186" y="154"/>
                </a:lnTo>
                <a:lnTo>
                  <a:pt x="188" y="148"/>
                </a:lnTo>
                <a:lnTo>
                  <a:pt x="190" y="141"/>
                </a:lnTo>
                <a:lnTo>
                  <a:pt x="190" y="135"/>
                </a:lnTo>
                <a:lnTo>
                  <a:pt x="189" y="128"/>
                </a:lnTo>
                <a:lnTo>
                  <a:pt x="184" y="122"/>
                </a:lnTo>
                <a:lnTo>
                  <a:pt x="179" y="116"/>
                </a:lnTo>
                <a:lnTo>
                  <a:pt x="170" y="110"/>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40" name="Rectangle 98"/>
          <p:cNvSpPr>
            <a:spLocks noChangeArrowheads="1"/>
          </p:cNvSpPr>
          <p:nvPr/>
        </p:nvSpPr>
        <p:spPr bwMode="auto">
          <a:xfrm>
            <a:off x="57151" y="5782945"/>
            <a:ext cx="13112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2000" b="1">
                <a:latin typeface="Arial" charset="0"/>
              </a:rPr>
              <a:t>Pa</a:t>
            </a:r>
            <a:r>
              <a:rPr lang="es-ES_tradnl" altLang="es-MX" sz="2000" b="1">
                <a:latin typeface="Arial" charset="0"/>
              </a:rPr>
              <a:t>quetes</a:t>
            </a:r>
          </a:p>
          <a:p>
            <a:r>
              <a:rPr lang="es-ES_tradnl" altLang="es-MX" sz="2000" b="1">
                <a:latin typeface="Arial" charset="0"/>
              </a:rPr>
              <a:t>de datos</a:t>
            </a:r>
            <a:endParaRPr lang="es-ES" altLang="es-MX" sz="2000" b="1">
              <a:latin typeface="Arial" charset="0"/>
            </a:endParaRPr>
          </a:p>
        </p:txBody>
      </p:sp>
      <p:grpSp>
        <p:nvGrpSpPr>
          <p:cNvPr id="103441" name="Group 99"/>
          <p:cNvGrpSpPr>
            <a:grpSpLocks/>
          </p:cNvGrpSpPr>
          <p:nvPr/>
        </p:nvGrpSpPr>
        <p:grpSpPr bwMode="auto">
          <a:xfrm>
            <a:off x="5540376" y="3820795"/>
            <a:ext cx="1735137" cy="1976438"/>
            <a:chOff x="3455" y="2308"/>
            <a:chExt cx="1093" cy="1245"/>
          </a:xfrm>
        </p:grpSpPr>
        <p:sp>
          <p:nvSpPr>
            <p:cNvPr id="103454" name="Freeform 100"/>
            <p:cNvSpPr>
              <a:spLocks/>
            </p:cNvSpPr>
            <p:nvPr/>
          </p:nvSpPr>
          <p:spPr bwMode="auto">
            <a:xfrm>
              <a:off x="3922" y="2308"/>
              <a:ext cx="243" cy="314"/>
            </a:xfrm>
            <a:custGeom>
              <a:avLst/>
              <a:gdLst>
                <a:gd name="T0" fmla="*/ 179 w 243"/>
                <a:gd name="T1" fmla="*/ 143 h 314"/>
                <a:gd name="T2" fmla="*/ 161 w 243"/>
                <a:gd name="T3" fmla="*/ 81 h 314"/>
                <a:gd name="T4" fmla="*/ 129 w 243"/>
                <a:gd name="T5" fmla="*/ 30 h 314"/>
                <a:gd name="T6" fmla="*/ 98 w 243"/>
                <a:gd name="T7" fmla="*/ 5 h 314"/>
                <a:gd name="T8" fmla="*/ 61 w 243"/>
                <a:gd name="T9" fmla="*/ 0 h 314"/>
                <a:gd name="T10" fmla="*/ 37 w 243"/>
                <a:gd name="T11" fmla="*/ 5 h 314"/>
                <a:gd name="T12" fmla="*/ 5 w 243"/>
                <a:gd name="T13" fmla="*/ 24 h 314"/>
                <a:gd name="T14" fmla="*/ 0 w 243"/>
                <a:gd name="T15" fmla="*/ 68 h 314"/>
                <a:gd name="T16" fmla="*/ 0 w 243"/>
                <a:gd name="T17" fmla="*/ 130 h 314"/>
                <a:gd name="T18" fmla="*/ 24 w 243"/>
                <a:gd name="T19" fmla="*/ 199 h 314"/>
                <a:gd name="T20" fmla="*/ 61 w 243"/>
                <a:gd name="T21" fmla="*/ 244 h 314"/>
                <a:gd name="T22" fmla="*/ 80 w 243"/>
                <a:gd name="T23" fmla="*/ 268 h 314"/>
                <a:gd name="T24" fmla="*/ 111 w 243"/>
                <a:gd name="T25" fmla="*/ 287 h 314"/>
                <a:gd name="T26" fmla="*/ 135 w 243"/>
                <a:gd name="T27" fmla="*/ 281 h 314"/>
                <a:gd name="T28" fmla="*/ 154 w 243"/>
                <a:gd name="T29" fmla="*/ 275 h 314"/>
                <a:gd name="T30" fmla="*/ 173 w 243"/>
                <a:gd name="T31" fmla="*/ 256 h 314"/>
                <a:gd name="T32" fmla="*/ 229 w 243"/>
                <a:gd name="T33" fmla="*/ 313 h 314"/>
                <a:gd name="T34" fmla="*/ 242 w 243"/>
                <a:gd name="T35" fmla="*/ 275 h 314"/>
                <a:gd name="T36" fmla="*/ 185 w 243"/>
                <a:gd name="T37" fmla="*/ 218 h 314"/>
                <a:gd name="T38" fmla="*/ 179 w 243"/>
                <a:gd name="T39" fmla="*/ 143 h 3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3"/>
                <a:gd name="T61" fmla="*/ 0 h 314"/>
                <a:gd name="T62" fmla="*/ 243 w 243"/>
                <a:gd name="T63" fmla="*/ 314 h 3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3" h="314">
                  <a:moveTo>
                    <a:pt x="179" y="143"/>
                  </a:moveTo>
                  <a:lnTo>
                    <a:pt x="161" y="81"/>
                  </a:lnTo>
                  <a:lnTo>
                    <a:pt x="129" y="30"/>
                  </a:lnTo>
                  <a:lnTo>
                    <a:pt x="98" y="5"/>
                  </a:lnTo>
                  <a:lnTo>
                    <a:pt x="61" y="0"/>
                  </a:lnTo>
                  <a:lnTo>
                    <a:pt x="37" y="5"/>
                  </a:lnTo>
                  <a:lnTo>
                    <a:pt x="5" y="24"/>
                  </a:lnTo>
                  <a:lnTo>
                    <a:pt x="0" y="68"/>
                  </a:lnTo>
                  <a:lnTo>
                    <a:pt x="0" y="130"/>
                  </a:lnTo>
                  <a:lnTo>
                    <a:pt x="24" y="199"/>
                  </a:lnTo>
                  <a:lnTo>
                    <a:pt x="61" y="244"/>
                  </a:lnTo>
                  <a:lnTo>
                    <a:pt x="80" y="268"/>
                  </a:lnTo>
                  <a:lnTo>
                    <a:pt x="111" y="287"/>
                  </a:lnTo>
                  <a:lnTo>
                    <a:pt x="135" y="281"/>
                  </a:lnTo>
                  <a:lnTo>
                    <a:pt x="154" y="275"/>
                  </a:lnTo>
                  <a:lnTo>
                    <a:pt x="173" y="256"/>
                  </a:lnTo>
                  <a:lnTo>
                    <a:pt x="229" y="313"/>
                  </a:lnTo>
                  <a:lnTo>
                    <a:pt x="242" y="275"/>
                  </a:lnTo>
                  <a:lnTo>
                    <a:pt x="185" y="218"/>
                  </a:lnTo>
                  <a:lnTo>
                    <a:pt x="179" y="143"/>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3455" name="Freeform 101"/>
            <p:cNvSpPr>
              <a:spLocks/>
            </p:cNvSpPr>
            <p:nvPr/>
          </p:nvSpPr>
          <p:spPr bwMode="auto">
            <a:xfrm>
              <a:off x="3946" y="2627"/>
              <a:ext cx="157" cy="421"/>
            </a:xfrm>
            <a:custGeom>
              <a:avLst/>
              <a:gdLst>
                <a:gd name="T0" fmla="*/ 106 w 157"/>
                <a:gd name="T1" fmla="*/ 12 h 421"/>
                <a:gd name="T2" fmla="*/ 75 w 157"/>
                <a:gd name="T3" fmla="*/ 0 h 421"/>
                <a:gd name="T4" fmla="*/ 37 w 157"/>
                <a:gd name="T5" fmla="*/ 12 h 421"/>
                <a:gd name="T6" fmla="*/ 13 w 157"/>
                <a:gd name="T7" fmla="*/ 57 h 421"/>
                <a:gd name="T8" fmla="*/ 0 w 157"/>
                <a:gd name="T9" fmla="*/ 126 h 421"/>
                <a:gd name="T10" fmla="*/ 0 w 157"/>
                <a:gd name="T11" fmla="*/ 232 h 421"/>
                <a:gd name="T12" fmla="*/ 20 w 157"/>
                <a:gd name="T13" fmla="*/ 314 h 421"/>
                <a:gd name="T14" fmla="*/ 37 w 157"/>
                <a:gd name="T15" fmla="*/ 377 h 421"/>
                <a:gd name="T16" fmla="*/ 88 w 157"/>
                <a:gd name="T17" fmla="*/ 420 h 421"/>
                <a:gd name="T18" fmla="*/ 131 w 157"/>
                <a:gd name="T19" fmla="*/ 414 h 421"/>
                <a:gd name="T20" fmla="*/ 156 w 157"/>
                <a:gd name="T21" fmla="*/ 357 h 421"/>
                <a:gd name="T22" fmla="*/ 137 w 157"/>
                <a:gd name="T23" fmla="*/ 295 h 421"/>
                <a:gd name="T24" fmla="*/ 119 w 157"/>
                <a:gd name="T25" fmla="*/ 238 h 421"/>
                <a:gd name="T26" fmla="*/ 113 w 157"/>
                <a:gd name="T27" fmla="*/ 183 h 421"/>
                <a:gd name="T28" fmla="*/ 119 w 157"/>
                <a:gd name="T29" fmla="*/ 107 h 421"/>
                <a:gd name="T30" fmla="*/ 119 w 157"/>
                <a:gd name="T31" fmla="*/ 38 h 421"/>
                <a:gd name="T32" fmla="*/ 106 w 157"/>
                <a:gd name="T33" fmla="*/ 12 h 4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7"/>
                <a:gd name="T52" fmla="*/ 0 h 421"/>
                <a:gd name="T53" fmla="*/ 157 w 157"/>
                <a:gd name="T54" fmla="*/ 421 h 4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7" h="421">
                  <a:moveTo>
                    <a:pt x="106" y="12"/>
                  </a:moveTo>
                  <a:lnTo>
                    <a:pt x="75" y="0"/>
                  </a:lnTo>
                  <a:lnTo>
                    <a:pt x="37" y="12"/>
                  </a:lnTo>
                  <a:lnTo>
                    <a:pt x="13" y="57"/>
                  </a:lnTo>
                  <a:lnTo>
                    <a:pt x="0" y="126"/>
                  </a:lnTo>
                  <a:lnTo>
                    <a:pt x="0" y="232"/>
                  </a:lnTo>
                  <a:lnTo>
                    <a:pt x="20" y="314"/>
                  </a:lnTo>
                  <a:lnTo>
                    <a:pt x="37" y="377"/>
                  </a:lnTo>
                  <a:lnTo>
                    <a:pt x="88" y="420"/>
                  </a:lnTo>
                  <a:lnTo>
                    <a:pt x="131" y="414"/>
                  </a:lnTo>
                  <a:lnTo>
                    <a:pt x="156" y="357"/>
                  </a:lnTo>
                  <a:lnTo>
                    <a:pt x="137" y="295"/>
                  </a:lnTo>
                  <a:lnTo>
                    <a:pt x="119" y="238"/>
                  </a:lnTo>
                  <a:lnTo>
                    <a:pt x="113" y="183"/>
                  </a:lnTo>
                  <a:lnTo>
                    <a:pt x="119" y="107"/>
                  </a:lnTo>
                  <a:lnTo>
                    <a:pt x="119" y="38"/>
                  </a:lnTo>
                  <a:lnTo>
                    <a:pt x="106" y="12"/>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3456" name="Freeform 102"/>
            <p:cNvSpPr>
              <a:spLocks/>
            </p:cNvSpPr>
            <p:nvPr/>
          </p:nvSpPr>
          <p:spPr bwMode="auto">
            <a:xfrm>
              <a:off x="4042" y="2632"/>
              <a:ext cx="506" cy="321"/>
            </a:xfrm>
            <a:custGeom>
              <a:avLst/>
              <a:gdLst>
                <a:gd name="T0" fmla="*/ 93 w 506"/>
                <a:gd name="T1" fmla="*/ 51 h 321"/>
                <a:gd name="T2" fmla="*/ 55 w 506"/>
                <a:gd name="T3" fmla="*/ 13 h 321"/>
                <a:gd name="T4" fmla="*/ 24 w 506"/>
                <a:gd name="T5" fmla="*/ 0 h 321"/>
                <a:gd name="T6" fmla="*/ 5 w 506"/>
                <a:gd name="T7" fmla="*/ 6 h 321"/>
                <a:gd name="T8" fmla="*/ 0 w 506"/>
                <a:gd name="T9" fmla="*/ 31 h 321"/>
                <a:gd name="T10" fmla="*/ 5 w 506"/>
                <a:gd name="T11" fmla="*/ 57 h 321"/>
                <a:gd name="T12" fmla="*/ 18 w 506"/>
                <a:gd name="T13" fmla="*/ 63 h 321"/>
                <a:gd name="T14" fmla="*/ 80 w 506"/>
                <a:gd name="T15" fmla="*/ 101 h 321"/>
                <a:gd name="T16" fmla="*/ 143 w 506"/>
                <a:gd name="T17" fmla="*/ 145 h 321"/>
                <a:gd name="T18" fmla="*/ 193 w 506"/>
                <a:gd name="T19" fmla="*/ 176 h 321"/>
                <a:gd name="T20" fmla="*/ 255 w 506"/>
                <a:gd name="T21" fmla="*/ 201 h 321"/>
                <a:gd name="T22" fmla="*/ 330 w 506"/>
                <a:gd name="T23" fmla="*/ 227 h 321"/>
                <a:gd name="T24" fmla="*/ 342 w 506"/>
                <a:gd name="T25" fmla="*/ 239 h 321"/>
                <a:gd name="T26" fmla="*/ 324 w 506"/>
                <a:gd name="T27" fmla="*/ 308 h 321"/>
                <a:gd name="T28" fmla="*/ 336 w 506"/>
                <a:gd name="T29" fmla="*/ 308 h 321"/>
                <a:gd name="T30" fmla="*/ 361 w 506"/>
                <a:gd name="T31" fmla="*/ 258 h 321"/>
                <a:gd name="T32" fmla="*/ 373 w 506"/>
                <a:gd name="T33" fmla="*/ 258 h 321"/>
                <a:gd name="T34" fmla="*/ 405 w 506"/>
                <a:gd name="T35" fmla="*/ 320 h 321"/>
                <a:gd name="T36" fmla="*/ 424 w 506"/>
                <a:gd name="T37" fmla="*/ 320 h 321"/>
                <a:gd name="T38" fmla="*/ 399 w 506"/>
                <a:gd name="T39" fmla="*/ 258 h 321"/>
                <a:gd name="T40" fmla="*/ 405 w 506"/>
                <a:gd name="T41" fmla="*/ 239 h 321"/>
                <a:gd name="T42" fmla="*/ 505 w 506"/>
                <a:gd name="T43" fmla="*/ 245 h 321"/>
                <a:gd name="T44" fmla="*/ 505 w 506"/>
                <a:gd name="T45" fmla="*/ 227 h 321"/>
                <a:gd name="T46" fmla="*/ 410 w 506"/>
                <a:gd name="T47" fmla="*/ 214 h 321"/>
                <a:gd name="T48" fmla="*/ 405 w 506"/>
                <a:gd name="T49" fmla="*/ 201 h 321"/>
                <a:gd name="T50" fmla="*/ 455 w 506"/>
                <a:gd name="T51" fmla="*/ 163 h 321"/>
                <a:gd name="T52" fmla="*/ 436 w 506"/>
                <a:gd name="T53" fmla="*/ 157 h 321"/>
                <a:gd name="T54" fmla="*/ 373 w 506"/>
                <a:gd name="T55" fmla="*/ 188 h 321"/>
                <a:gd name="T56" fmla="*/ 336 w 506"/>
                <a:gd name="T57" fmla="*/ 188 h 321"/>
                <a:gd name="T58" fmla="*/ 274 w 506"/>
                <a:gd name="T59" fmla="*/ 182 h 321"/>
                <a:gd name="T60" fmla="*/ 236 w 506"/>
                <a:gd name="T61" fmla="*/ 163 h 321"/>
                <a:gd name="T62" fmla="*/ 174 w 506"/>
                <a:gd name="T63" fmla="*/ 133 h 321"/>
                <a:gd name="T64" fmla="*/ 124 w 506"/>
                <a:gd name="T65" fmla="*/ 81 h 321"/>
                <a:gd name="T66" fmla="*/ 93 w 506"/>
                <a:gd name="T67" fmla="*/ 51 h 3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06"/>
                <a:gd name="T103" fmla="*/ 0 h 321"/>
                <a:gd name="T104" fmla="*/ 506 w 506"/>
                <a:gd name="T105" fmla="*/ 321 h 32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06" h="321">
                  <a:moveTo>
                    <a:pt x="93" y="51"/>
                  </a:moveTo>
                  <a:lnTo>
                    <a:pt x="55" y="13"/>
                  </a:lnTo>
                  <a:lnTo>
                    <a:pt x="24" y="0"/>
                  </a:lnTo>
                  <a:lnTo>
                    <a:pt x="5" y="6"/>
                  </a:lnTo>
                  <a:lnTo>
                    <a:pt x="0" y="31"/>
                  </a:lnTo>
                  <a:lnTo>
                    <a:pt x="5" y="57"/>
                  </a:lnTo>
                  <a:lnTo>
                    <a:pt x="18" y="63"/>
                  </a:lnTo>
                  <a:lnTo>
                    <a:pt x="80" y="101"/>
                  </a:lnTo>
                  <a:lnTo>
                    <a:pt x="143" y="145"/>
                  </a:lnTo>
                  <a:lnTo>
                    <a:pt x="193" y="176"/>
                  </a:lnTo>
                  <a:lnTo>
                    <a:pt x="255" y="201"/>
                  </a:lnTo>
                  <a:lnTo>
                    <a:pt x="330" y="227"/>
                  </a:lnTo>
                  <a:lnTo>
                    <a:pt x="342" y="239"/>
                  </a:lnTo>
                  <a:lnTo>
                    <a:pt x="324" y="308"/>
                  </a:lnTo>
                  <a:lnTo>
                    <a:pt x="336" y="308"/>
                  </a:lnTo>
                  <a:lnTo>
                    <a:pt x="361" y="258"/>
                  </a:lnTo>
                  <a:lnTo>
                    <a:pt x="373" y="258"/>
                  </a:lnTo>
                  <a:lnTo>
                    <a:pt x="405" y="320"/>
                  </a:lnTo>
                  <a:lnTo>
                    <a:pt x="424" y="320"/>
                  </a:lnTo>
                  <a:lnTo>
                    <a:pt x="399" y="258"/>
                  </a:lnTo>
                  <a:lnTo>
                    <a:pt x="405" y="239"/>
                  </a:lnTo>
                  <a:lnTo>
                    <a:pt x="505" y="245"/>
                  </a:lnTo>
                  <a:lnTo>
                    <a:pt x="505" y="227"/>
                  </a:lnTo>
                  <a:lnTo>
                    <a:pt x="410" y="214"/>
                  </a:lnTo>
                  <a:lnTo>
                    <a:pt x="405" y="201"/>
                  </a:lnTo>
                  <a:lnTo>
                    <a:pt x="455" y="163"/>
                  </a:lnTo>
                  <a:lnTo>
                    <a:pt x="436" y="157"/>
                  </a:lnTo>
                  <a:lnTo>
                    <a:pt x="373" y="188"/>
                  </a:lnTo>
                  <a:lnTo>
                    <a:pt x="336" y="188"/>
                  </a:lnTo>
                  <a:lnTo>
                    <a:pt x="274" y="182"/>
                  </a:lnTo>
                  <a:lnTo>
                    <a:pt x="236" y="163"/>
                  </a:lnTo>
                  <a:lnTo>
                    <a:pt x="174" y="133"/>
                  </a:lnTo>
                  <a:lnTo>
                    <a:pt x="124" y="81"/>
                  </a:lnTo>
                  <a:lnTo>
                    <a:pt x="93" y="51"/>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3457" name="Freeform 103"/>
            <p:cNvSpPr>
              <a:spLocks/>
            </p:cNvSpPr>
            <p:nvPr/>
          </p:nvSpPr>
          <p:spPr bwMode="auto">
            <a:xfrm>
              <a:off x="3455" y="2508"/>
              <a:ext cx="562" cy="176"/>
            </a:xfrm>
            <a:custGeom>
              <a:avLst/>
              <a:gdLst>
                <a:gd name="T0" fmla="*/ 561 w 562"/>
                <a:gd name="T1" fmla="*/ 137 h 176"/>
                <a:gd name="T2" fmla="*/ 554 w 562"/>
                <a:gd name="T3" fmla="*/ 112 h 176"/>
                <a:gd name="T4" fmla="*/ 474 w 562"/>
                <a:gd name="T5" fmla="*/ 81 h 176"/>
                <a:gd name="T6" fmla="*/ 386 w 562"/>
                <a:gd name="T7" fmla="*/ 50 h 176"/>
                <a:gd name="T8" fmla="*/ 249 w 562"/>
                <a:gd name="T9" fmla="*/ 31 h 176"/>
                <a:gd name="T10" fmla="*/ 124 w 562"/>
                <a:gd name="T11" fmla="*/ 37 h 176"/>
                <a:gd name="T12" fmla="*/ 81 w 562"/>
                <a:gd name="T13" fmla="*/ 37 h 176"/>
                <a:gd name="T14" fmla="*/ 13 w 562"/>
                <a:gd name="T15" fmla="*/ 0 h 176"/>
                <a:gd name="T16" fmla="*/ 0 w 562"/>
                <a:gd name="T17" fmla="*/ 11 h 176"/>
                <a:gd name="T18" fmla="*/ 62 w 562"/>
                <a:gd name="T19" fmla="*/ 62 h 176"/>
                <a:gd name="T20" fmla="*/ 112 w 562"/>
                <a:gd name="T21" fmla="*/ 112 h 176"/>
                <a:gd name="T22" fmla="*/ 143 w 562"/>
                <a:gd name="T23" fmla="*/ 163 h 176"/>
                <a:gd name="T24" fmla="*/ 162 w 562"/>
                <a:gd name="T25" fmla="*/ 144 h 176"/>
                <a:gd name="T26" fmla="*/ 156 w 562"/>
                <a:gd name="T27" fmla="*/ 112 h 176"/>
                <a:gd name="T28" fmla="*/ 149 w 562"/>
                <a:gd name="T29" fmla="*/ 75 h 176"/>
                <a:gd name="T30" fmla="*/ 180 w 562"/>
                <a:gd name="T31" fmla="*/ 68 h 176"/>
                <a:gd name="T32" fmla="*/ 249 w 562"/>
                <a:gd name="T33" fmla="*/ 62 h 176"/>
                <a:gd name="T34" fmla="*/ 306 w 562"/>
                <a:gd name="T35" fmla="*/ 62 h 176"/>
                <a:gd name="T36" fmla="*/ 392 w 562"/>
                <a:gd name="T37" fmla="*/ 87 h 176"/>
                <a:gd name="T38" fmla="*/ 480 w 562"/>
                <a:gd name="T39" fmla="*/ 137 h 176"/>
                <a:gd name="T40" fmla="*/ 561 w 562"/>
                <a:gd name="T41" fmla="*/ 175 h 176"/>
                <a:gd name="T42" fmla="*/ 561 w 562"/>
                <a:gd name="T43" fmla="*/ 137 h 1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2"/>
                <a:gd name="T67" fmla="*/ 0 h 176"/>
                <a:gd name="T68" fmla="*/ 562 w 562"/>
                <a:gd name="T69" fmla="*/ 176 h 1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2" h="176">
                  <a:moveTo>
                    <a:pt x="561" y="137"/>
                  </a:moveTo>
                  <a:lnTo>
                    <a:pt x="554" y="112"/>
                  </a:lnTo>
                  <a:lnTo>
                    <a:pt x="474" y="81"/>
                  </a:lnTo>
                  <a:lnTo>
                    <a:pt x="386" y="50"/>
                  </a:lnTo>
                  <a:lnTo>
                    <a:pt x="249" y="31"/>
                  </a:lnTo>
                  <a:lnTo>
                    <a:pt x="124" y="37"/>
                  </a:lnTo>
                  <a:lnTo>
                    <a:pt x="81" y="37"/>
                  </a:lnTo>
                  <a:lnTo>
                    <a:pt x="13" y="0"/>
                  </a:lnTo>
                  <a:lnTo>
                    <a:pt x="0" y="11"/>
                  </a:lnTo>
                  <a:lnTo>
                    <a:pt x="62" y="62"/>
                  </a:lnTo>
                  <a:lnTo>
                    <a:pt x="112" y="112"/>
                  </a:lnTo>
                  <a:lnTo>
                    <a:pt x="143" y="163"/>
                  </a:lnTo>
                  <a:lnTo>
                    <a:pt x="162" y="144"/>
                  </a:lnTo>
                  <a:lnTo>
                    <a:pt x="156" y="112"/>
                  </a:lnTo>
                  <a:lnTo>
                    <a:pt x="149" y="75"/>
                  </a:lnTo>
                  <a:lnTo>
                    <a:pt x="180" y="68"/>
                  </a:lnTo>
                  <a:lnTo>
                    <a:pt x="249" y="62"/>
                  </a:lnTo>
                  <a:lnTo>
                    <a:pt x="306" y="62"/>
                  </a:lnTo>
                  <a:lnTo>
                    <a:pt x="392" y="87"/>
                  </a:lnTo>
                  <a:lnTo>
                    <a:pt x="480" y="137"/>
                  </a:lnTo>
                  <a:lnTo>
                    <a:pt x="561" y="175"/>
                  </a:lnTo>
                  <a:lnTo>
                    <a:pt x="561" y="137"/>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3458" name="Freeform 104"/>
            <p:cNvSpPr>
              <a:spLocks/>
            </p:cNvSpPr>
            <p:nvPr/>
          </p:nvSpPr>
          <p:spPr bwMode="auto">
            <a:xfrm>
              <a:off x="3903" y="2933"/>
              <a:ext cx="171" cy="564"/>
            </a:xfrm>
            <a:custGeom>
              <a:avLst/>
              <a:gdLst>
                <a:gd name="T0" fmla="*/ 119 w 171"/>
                <a:gd name="T1" fmla="*/ 0 h 564"/>
                <a:gd name="T2" fmla="*/ 88 w 171"/>
                <a:gd name="T3" fmla="*/ 12 h 564"/>
                <a:gd name="T4" fmla="*/ 63 w 171"/>
                <a:gd name="T5" fmla="*/ 74 h 564"/>
                <a:gd name="T6" fmla="*/ 49 w 171"/>
                <a:gd name="T7" fmla="*/ 143 h 564"/>
                <a:gd name="T8" fmla="*/ 43 w 171"/>
                <a:gd name="T9" fmla="*/ 237 h 564"/>
                <a:gd name="T10" fmla="*/ 69 w 171"/>
                <a:gd name="T11" fmla="*/ 337 h 564"/>
                <a:gd name="T12" fmla="*/ 106 w 171"/>
                <a:gd name="T13" fmla="*/ 425 h 564"/>
                <a:gd name="T14" fmla="*/ 100 w 171"/>
                <a:gd name="T15" fmla="*/ 455 h 564"/>
                <a:gd name="T16" fmla="*/ 12 w 171"/>
                <a:gd name="T17" fmla="*/ 500 h 564"/>
                <a:gd name="T18" fmla="*/ 0 w 171"/>
                <a:gd name="T19" fmla="*/ 524 h 564"/>
                <a:gd name="T20" fmla="*/ 49 w 171"/>
                <a:gd name="T21" fmla="*/ 563 h 564"/>
                <a:gd name="T22" fmla="*/ 75 w 171"/>
                <a:gd name="T23" fmla="*/ 544 h 564"/>
                <a:gd name="T24" fmla="*/ 125 w 171"/>
                <a:gd name="T25" fmla="*/ 487 h 564"/>
                <a:gd name="T26" fmla="*/ 170 w 171"/>
                <a:gd name="T27" fmla="*/ 455 h 564"/>
                <a:gd name="T28" fmla="*/ 170 w 171"/>
                <a:gd name="T29" fmla="*/ 437 h 564"/>
                <a:gd name="T30" fmla="*/ 145 w 171"/>
                <a:gd name="T31" fmla="*/ 400 h 564"/>
                <a:gd name="T32" fmla="*/ 106 w 171"/>
                <a:gd name="T33" fmla="*/ 343 h 564"/>
                <a:gd name="T34" fmla="*/ 81 w 171"/>
                <a:gd name="T35" fmla="*/ 255 h 564"/>
                <a:gd name="T36" fmla="*/ 81 w 171"/>
                <a:gd name="T37" fmla="*/ 143 h 564"/>
                <a:gd name="T38" fmla="*/ 100 w 171"/>
                <a:gd name="T39" fmla="*/ 80 h 564"/>
                <a:gd name="T40" fmla="*/ 125 w 171"/>
                <a:gd name="T41" fmla="*/ 50 h 564"/>
                <a:gd name="T42" fmla="*/ 119 w 171"/>
                <a:gd name="T43" fmla="*/ 0 h 5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1"/>
                <a:gd name="T67" fmla="*/ 0 h 564"/>
                <a:gd name="T68" fmla="*/ 171 w 171"/>
                <a:gd name="T69" fmla="*/ 564 h 5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1" h="564">
                  <a:moveTo>
                    <a:pt x="119" y="0"/>
                  </a:moveTo>
                  <a:lnTo>
                    <a:pt x="88" y="12"/>
                  </a:lnTo>
                  <a:lnTo>
                    <a:pt x="63" y="74"/>
                  </a:lnTo>
                  <a:lnTo>
                    <a:pt x="49" y="143"/>
                  </a:lnTo>
                  <a:lnTo>
                    <a:pt x="43" y="237"/>
                  </a:lnTo>
                  <a:lnTo>
                    <a:pt x="69" y="337"/>
                  </a:lnTo>
                  <a:lnTo>
                    <a:pt x="106" y="425"/>
                  </a:lnTo>
                  <a:lnTo>
                    <a:pt x="100" y="455"/>
                  </a:lnTo>
                  <a:lnTo>
                    <a:pt x="12" y="500"/>
                  </a:lnTo>
                  <a:lnTo>
                    <a:pt x="0" y="524"/>
                  </a:lnTo>
                  <a:lnTo>
                    <a:pt x="49" y="563"/>
                  </a:lnTo>
                  <a:lnTo>
                    <a:pt x="75" y="544"/>
                  </a:lnTo>
                  <a:lnTo>
                    <a:pt x="125" y="487"/>
                  </a:lnTo>
                  <a:lnTo>
                    <a:pt x="170" y="455"/>
                  </a:lnTo>
                  <a:lnTo>
                    <a:pt x="170" y="437"/>
                  </a:lnTo>
                  <a:lnTo>
                    <a:pt x="145" y="400"/>
                  </a:lnTo>
                  <a:lnTo>
                    <a:pt x="106" y="343"/>
                  </a:lnTo>
                  <a:lnTo>
                    <a:pt x="81" y="255"/>
                  </a:lnTo>
                  <a:lnTo>
                    <a:pt x="81" y="143"/>
                  </a:lnTo>
                  <a:lnTo>
                    <a:pt x="100" y="80"/>
                  </a:lnTo>
                  <a:lnTo>
                    <a:pt x="125" y="50"/>
                  </a:lnTo>
                  <a:lnTo>
                    <a:pt x="119"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103459" name="Freeform 105"/>
            <p:cNvSpPr>
              <a:spLocks/>
            </p:cNvSpPr>
            <p:nvPr/>
          </p:nvSpPr>
          <p:spPr bwMode="auto">
            <a:xfrm>
              <a:off x="4048" y="2939"/>
              <a:ext cx="226" cy="614"/>
            </a:xfrm>
            <a:custGeom>
              <a:avLst/>
              <a:gdLst>
                <a:gd name="T0" fmla="*/ 106 w 226"/>
                <a:gd name="T1" fmla="*/ 75 h 614"/>
                <a:gd name="T2" fmla="*/ 81 w 226"/>
                <a:gd name="T3" fmla="*/ 19 h 614"/>
                <a:gd name="T4" fmla="*/ 18 w 226"/>
                <a:gd name="T5" fmla="*/ 0 h 614"/>
                <a:gd name="T6" fmla="*/ 0 w 226"/>
                <a:gd name="T7" fmla="*/ 31 h 614"/>
                <a:gd name="T8" fmla="*/ 43 w 226"/>
                <a:gd name="T9" fmla="*/ 82 h 614"/>
                <a:gd name="T10" fmla="*/ 69 w 226"/>
                <a:gd name="T11" fmla="*/ 112 h 614"/>
                <a:gd name="T12" fmla="*/ 75 w 226"/>
                <a:gd name="T13" fmla="*/ 175 h 614"/>
                <a:gd name="T14" fmla="*/ 87 w 226"/>
                <a:gd name="T15" fmla="*/ 281 h 614"/>
                <a:gd name="T16" fmla="*/ 81 w 226"/>
                <a:gd name="T17" fmla="*/ 419 h 614"/>
                <a:gd name="T18" fmla="*/ 75 w 226"/>
                <a:gd name="T19" fmla="*/ 481 h 614"/>
                <a:gd name="T20" fmla="*/ 62 w 226"/>
                <a:gd name="T21" fmla="*/ 507 h 614"/>
                <a:gd name="T22" fmla="*/ 69 w 226"/>
                <a:gd name="T23" fmla="*/ 531 h 614"/>
                <a:gd name="T24" fmla="*/ 112 w 226"/>
                <a:gd name="T25" fmla="*/ 551 h 614"/>
                <a:gd name="T26" fmla="*/ 181 w 226"/>
                <a:gd name="T27" fmla="*/ 613 h 614"/>
                <a:gd name="T28" fmla="*/ 206 w 226"/>
                <a:gd name="T29" fmla="*/ 613 h 614"/>
                <a:gd name="T30" fmla="*/ 225 w 226"/>
                <a:gd name="T31" fmla="*/ 563 h 614"/>
                <a:gd name="T32" fmla="*/ 181 w 226"/>
                <a:gd name="T33" fmla="*/ 531 h 614"/>
                <a:gd name="T34" fmla="*/ 124 w 226"/>
                <a:gd name="T35" fmla="*/ 513 h 614"/>
                <a:gd name="T36" fmla="*/ 99 w 226"/>
                <a:gd name="T37" fmla="*/ 501 h 614"/>
                <a:gd name="T38" fmla="*/ 106 w 226"/>
                <a:gd name="T39" fmla="*/ 444 h 614"/>
                <a:gd name="T40" fmla="*/ 118 w 226"/>
                <a:gd name="T41" fmla="*/ 319 h 614"/>
                <a:gd name="T42" fmla="*/ 124 w 226"/>
                <a:gd name="T43" fmla="*/ 212 h 614"/>
                <a:gd name="T44" fmla="*/ 118 w 226"/>
                <a:gd name="T45" fmla="*/ 125 h 614"/>
                <a:gd name="T46" fmla="*/ 106 w 226"/>
                <a:gd name="T47" fmla="*/ 75 h 6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6"/>
                <a:gd name="T73" fmla="*/ 0 h 614"/>
                <a:gd name="T74" fmla="*/ 226 w 226"/>
                <a:gd name="T75" fmla="*/ 614 h 6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6" h="614">
                  <a:moveTo>
                    <a:pt x="106" y="75"/>
                  </a:moveTo>
                  <a:lnTo>
                    <a:pt x="81" y="19"/>
                  </a:lnTo>
                  <a:lnTo>
                    <a:pt x="18" y="0"/>
                  </a:lnTo>
                  <a:lnTo>
                    <a:pt x="0" y="31"/>
                  </a:lnTo>
                  <a:lnTo>
                    <a:pt x="43" y="82"/>
                  </a:lnTo>
                  <a:lnTo>
                    <a:pt x="69" y="112"/>
                  </a:lnTo>
                  <a:lnTo>
                    <a:pt x="75" y="175"/>
                  </a:lnTo>
                  <a:lnTo>
                    <a:pt x="87" y="281"/>
                  </a:lnTo>
                  <a:lnTo>
                    <a:pt x="81" y="419"/>
                  </a:lnTo>
                  <a:lnTo>
                    <a:pt x="75" y="481"/>
                  </a:lnTo>
                  <a:lnTo>
                    <a:pt x="62" y="507"/>
                  </a:lnTo>
                  <a:lnTo>
                    <a:pt x="69" y="531"/>
                  </a:lnTo>
                  <a:lnTo>
                    <a:pt x="112" y="551"/>
                  </a:lnTo>
                  <a:lnTo>
                    <a:pt x="181" y="613"/>
                  </a:lnTo>
                  <a:lnTo>
                    <a:pt x="206" y="613"/>
                  </a:lnTo>
                  <a:lnTo>
                    <a:pt x="225" y="563"/>
                  </a:lnTo>
                  <a:lnTo>
                    <a:pt x="181" y="531"/>
                  </a:lnTo>
                  <a:lnTo>
                    <a:pt x="124" y="513"/>
                  </a:lnTo>
                  <a:lnTo>
                    <a:pt x="99" y="501"/>
                  </a:lnTo>
                  <a:lnTo>
                    <a:pt x="106" y="444"/>
                  </a:lnTo>
                  <a:lnTo>
                    <a:pt x="118" y="319"/>
                  </a:lnTo>
                  <a:lnTo>
                    <a:pt x="124" y="212"/>
                  </a:lnTo>
                  <a:lnTo>
                    <a:pt x="118" y="125"/>
                  </a:lnTo>
                  <a:lnTo>
                    <a:pt x="106" y="75"/>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sp>
        <p:nvSpPr>
          <p:cNvPr id="103442" name="Freeform 106"/>
          <p:cNvSpPr>
            <a:spLocks/>
          </p:cNvSpPr>
          <p:nvPr/>
        </p:nvSpPr>
        <p:spPr bwMode="auto">
          <a:xfrm>
            <a:off x="5153026" y="4139883"/>
            <a:ext cx="949325" cy="842962"/>
          </a:xfrm>
          <a:custGeom>
            <a:avLst/>
            <a:gdLst>
              <a:gd name="T0" fmla="*/ 804863 w 598"/>
              <a:gd name="T1" fmla="*/ 479425 h 531"/>
              <a:gd name="T2" fmla="*/ 698500 w 598"/>
              <a:gd name="T3" fmla="*/ 419100 h 531"/>
              <a:gd name="T4" fmla="*/ 625475 w 598"/>
              <a:gd name="T5" fmla="*/ 350837 h 531"/>
              <a:gd name="T6" fmla="*/ 615950 w 598"/>
              <a:gd name="T7" fmla="*/ 287337 h 531"/>
              <a:gd name="T8" fmla="*/ 627063 w 598"/>
              <a:gd name="T9" fmla="*/ 236537 h 531"/>
              <a:gd name="T10" fmla="*/ 666750 w 598"/>
              <a:gd name="T11" fmla="*/ 171450 h 531"/>
              <a:gd name="T12" fmla="*/ 738188 w 598"/>
              <a:gd name="T13" fmla="*/ 106362 h 531"/>
              <a:gd name="T14" fmla="*/ 836613 w 598"/>
              <a:gd name="T15" fmla="*/ 52387 h 531"/>
              <a:gd name="T16" fmla="*/ 887413 w 598"/>
              <a:gd name="T17" fmla="*/ 4762 h 531"/>
              <a:gd name="T18" fmla="*/ 765175 w 598"/>
              <a:gd name="T19" fmla="*/ 22225 h 531"/>
              <a:gd name="T20" fmla="*/ 692150 w 598"/>
              <a:gd name="T21" fmla="*/ 15875 h 531"/>
              <a:gd name="T22" fmla="*/ 614363 w 598"/>
              <a:gd name="T23" fmla="*/ 20637 h 531"/>
              <a:gd name="T24" fmla="*/ 534988 w 598"/>
              <a:gd name="T25" fmla="*/ 23812 h 531"/>
              <a:gd name="T26" fmla="*/ 439738 w 598"/>
              <a:gd name="T27" fmla="*/ 25400 h 531"/>
              <a:gd name="T28" fmla="*/ 369888 w 598"/>
              <a:gd name="T29" fmla="*/ 25400 h 531"/>
              <a:gd name="T30" fmla="*/ 254000 w 598"/>
              <a:gd name="T31" fmla="*/ 3175 h 531"/>
              <a:gd name="T32" fmla="*/ 184150 w 598"/>
              <a:gd name="T33" fmla="*/ 14287 h 531"/>
              <a:gd name="T34" fmla="*/ 287338 w 598"/>
              <a:gd name="T35" fmla="*/ 66675 h 531"/>
              <a:gd name="T36" fmla="*/ 355600 w 598"/>
              <a:gd name="T37" fmla="*/ 119062 h 531"/>
              <a:gd name="T38" fmla="*/ 407988 w 598"/>
              <a:gd name="T39" fmla="*/ 177800 h 531"/>
              <a:gd name="T40" fmla="*/ 423863 w 598"/>
              <a:gd name="T41" fmla="*/ 250825 h 531"/>
              <a:gd name="T42" fmla="*/ 411163 w 598"/>
              <a:gd name="T43" fmla="*/ 306387 h 531"/>
              <a:gd name="T44" fmla="*/ 368300 w 598"/>
              <a:gd name="T45" fmla="*/ 354012 h 531"/>
              <a:gd name="T46" fmla="*/ 331788 w 598"/>
              <a:gd name="T47" fmla="*/ 388937 h 531"/>
              <a:gd name="T48" fmla="*/ 266700 w 598"/>
              <a:gd name="T49" fmla="*/ 428625 h 531"/>
              <a:gd name="T50" fmla="*/ 174625 w 598"/>
              <a:gd name="T51" fmla="*/ 471487 h 531"/>
              <a:gd name="T52" fmla="*/ 80963 w 598"/>
              <a:gd name="T53" fmla="*/ 517525 h 531"/>
              <a:gd name="T54" fmla="*/ 26988 w 598"/>
              <a:gd name="T55" fmla="*/ 561975 h 531"/>
              <a:gd name="T56" fmla="*/ 0 w 598"/>
              <a:gd name="T57" fmla="*/ 617537 h 531"/>
              <a:gd name="T58" fmla="*/ 3175 w 598"/>
              <a:gd name="T59" fmla="*/ 676275 h 531"/>
              <a:gd name="T60" fmla="*/ 42863 w 598"/>
              <a:gd name="T61" fmla="*/ 731837 h 531"/>
              <a:gd name="T62" fmla="*/ 127000 w 598"/>
              <a:gd name="T63" fmla="*/ 777875 h 531"/>
              <a:gd name="T64" fmla="*/ 247650 w 598"/>
              <a:gd name="T65" fmla="*/ 815975 h 531"/>
              <a:gd name="T66" fmla="*/ 369888 w 598"/>
              <a:gd name="T67" fmla="*/ 835025 h 531"/>
              <a:gd name="T68" fmla="*/ 519113 w 598"/>
              <a:gd name="T69" fmla="*/ 841375 h 531"/>
              <a:gd name="T70" fmla="*/ 654050 w 598"/>
              <a:gd name="T71" fmla="*/ 831850 h 531"/>
              <a:gd name="T72" fmla="*/ 781050 w 598"/>
              <a:gd name="T73" fmla="*/ 803275 h 531"/>
              <a:gd name="T74" fmla="*/ 874713 w 598"/>
              <a:gd name="T75" fmla="*/ 758825 h 531"/>
              <a:gd name="T76" fmla="*/ 928688 w 598"/>
              <a:gd name="T77" fmla="*/ 704850 h 531"/>
              <a:gd name="T78" fmla="*/ 947738 w 598"/>
              <a:gd name="T79" fmla="*/ 647700 h 531"/>
              <a:gd name="T80" fmla="*/ 942975 w 598"/>
              <a:gd name="T81" fmla="*/ 588962 h 531"/>
              <a:gd name="T82" fmla="*/ 892175 w 598"/>
              <a:gd name="T83" fmla="*/ 530225 h 5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8"/>
              <a:gd name="T127" fmla="*/ 0 h 531"/>
              <a:gd name="T128" fmla="*/ 598 w 598"/>
              <a:gd name="T129" fmla="*/ 531 h 5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8" h="531">
                <a:moveTo>
                  <a:pt x="536" y="317"/>
                </a:moveTo>
                <a:lnTo>
                  <a:pt x="507" y="302"/>
                </a:lnTo>
                <a:lnTo>
                  <a:pt x="473" y="283"/>
                </a:lnTo>
                <a:lnTo>
                  <a:pt x="440" y="264"/>
                </a:lnTo>
                <a:lnTo>
                  <a:pt x="413" y="244"/>
                </a:lnTo>
                <a:lnTo>
                  <a:pt x="394" y="221"/>
                </a:lnTo>
                <a:lnTo>
                  <a:pt x="387" y="198"/>
                </a:lnTo>
                <a:lnTo>
                  <a:pt x="388" y="181"/>
                </a:lnTo>
                <a:lnTo>
                  <a:pt x="390" y="166"/>
                </a:lnTo>
                <a:lnTo>
                  <a:pt x="395" y="149"/>
                </a:lnTo>
                <a:lnTo>
                  <a:pt x="406" y="130"/>
                </a:lnTo>
                <a:lnTo>
                  <a:pt x="420" y="108"/>
                </a:lnTo>
                <a:lnTo>
                  <a:pt x="439" y="88"/>
                </a:lnTo>
                <a:lnTo>
                  <a:pt x="465" y="67"/>
                </a:lnTo>
                <a:lnTo>
                  <a:pt x="495" y="50"/>
                </a:lnTo>
                <a:lnTo>
                  <a:pt x="527" y="33"/>
                </a:lnTo>
                <a:lnTo>
                  <a:pt x="548" y="19"/>
                </a:lnTo>
                <a:lnTo>
                  <a:pt x="559" y="3"/>
                </a:lnTo>
                <a:lnTo>
                  <a:pt x="505" y="6"/>
                </a:lnTo>
                <a:lnTo>
                  <a:pt x="482" y="14"/>
                </a:lnTo>
                <a:lnTo>
                  <a:pt x="456" y="27"/>
                </a:lnTo>
                <a:lnTo>
                  <a:pt x="436" y="10"/>
                </a:lnTo>
                <a:lnTo>
                  <a:pt x="411" y="0"/>
                </a:lnTo>
                <a:lnTo>
                  <a:pt x="387" y="13"/>
                </a:lnTo>
                <a:lnTo>
                  <a:pt x="360" y="26"/>
                </a:lnTo>
                <a:lnTo>
                  <a:pt x="337" y="15"/>
                </a:lnTo>
                <a:lnTo>
                  <a:pt x="301" y="2"/>
                </a:lnTo>
                <a:lnTo>
                  <a:pt x="277" y="16"/>
                </a:lnTo>
                <a:lnTo>
                  <a:pt x="253" y="29"/>
                </a:lnTo>
                <a:lnTo>
                  <a:pt x="233" y="16"/>
                </a:lnTo>
                <a:lnTo>
                  <a:pt x="204" y="7"/>
                </a:lnTo>
                <a:lnTo>
                  <a:pt x="160" y="2"/>
                </a:lnTo>
                <a:lnTo>
                  <a:pt x="117" y="0"/>
                </a:lnTo>
                <a:lnTo>
                  <a:pt x="116" y="9"/>
                </a:lnTo>
                <a:lnTo>
                  <a:pt x="151" y="25"/>
                </a:lnTo>
                <a:lnTo>
                  <a:pt x="181" y="42"/>
                </a:lnTo>
                <a:lnTo>
                  <a:pt x="203" y="57"/>
                </a:lnTo>
                <a:lnTo>
                  <a:pt x="224" y="75"/>
                </a:lnTo>
                <a:lnTo>
                  <a:pt x="243" y="94"/>
                </a:lnTo>
                <a:lnTo>
                  <a:pt x="257" y="112"/>
                </a:lnTo>
                <a:lnTo>
                  <a:pt x="265" y="134"/>
                </a:lnTo>
                <a:lnTo>
                  <a:pt x="267" y="158"/>
                </a:lnTo>
                <a:lnTo>
                  <a:pt x="266" y="173"/>
                </a:lnTo>
                <a:lnTo>
                  <a:pt x="259" y="193"/>
                </a:lnTo>
                <a:lnTo>
                  <a:pt x="247" y="208"/>
                </a:lnTo>
                <a:lnTo>
                  <a:pt x="232" y="223"/>
                </a:lnTo>
                <a:lnTo>
                  <a:pt x="221" y="232"/>
                </a:lnTo>
                <a:lnTo>
                  <a:pt x="209" y="245"/>
                </a:lnTo>
                <a:lnTo>
                  <a:pt x="190" y="258"/>
                </a:lnTo>
                <a:lnTo>
                  <a:pt x="168" y="270"/>
                </a:lnTo>
                <a:lnTo>
                  <a:pt x="141" y="283"/>
                </a:lnTo>
                <a:lnTo>
                  <a:pt x="110" y="297"/>
                </a:lnTo>
                <a:lnTo>
                  <a:pt x="78" y="312"/>
                </a:lnTo>
                <a:lnTo>
                  <a:pt x="51" y="326"/>
                </a:lnTo>
                <a:lnTo>
                  <a:pt x="31" y="338"/>
                </a:lnTo>
                <a:lnTo>
                  <a:pt x="17" y="354"/>
                </a:lnTo>
                <a:lnTo>
                  <a:pt x="5" y="371"/>
                </a:lnTo>
                <a:lnTo>
                  <a:pt x="0" y="389"/>
                </a:lnTo>
                <a:lnTo>
                  <a:pt x="0" y="408"/>
                </a:lnTo>
                <a:lnTo>
                  <a:pt x="2" y="426"/>
                </a:lnTo>
                <a:lnTo>
                  <a:pt x="11" y="443"/>
                </a:lnTo>
                <a:lnTo>
                  <a:pt x="27" y="461"/>
                </a:lnTo>
                <a:lnTo>
                  <a:pt x="55" y="478"/>
                </a:lnTo>
                <a:lnTo>
                  <a:pt x="80" y="490"/>
                </a:lnTo>
                <a:lnTo>
                  <a:pt x="113" y="504"/>
                </a:lnTo>
                <a:lnTo>
                  <a:pt x="156" y="514"/>
                </a:lnTo>
                <a:lnTo>
                  <a:pt x="188" y="521"/>
                </a:lnTo>
                <a:lnTo>
                  <a:pt x="233" y="526"/>
                </a:lnTo>
                <a:lnTo>
                  <a:pt x="284" y="530"/>
                </a:lnTo>
                <a:lnTo>
                  <a:pt x="327" y="530"/>
                </a:lnTo>
                <a:lnTo>
                  <a:pt x="375" y="527"/>
                </a:lnTo>
                <a:lnTo>
                  <a:pt x="412" y="524"/>
                </a:lnTo>
                <a:lnTo>
                  <a:pt x="452" y="517"/>
                </a:lnTo>
                <a:lnTo>
                  <a:pt x="492" y="506"/>
                </a:lnTo>
                <a:lnTo>
                  <a:pt x="523" y="494"/>
                </a:lnTo>
                <a:lnTo>
                  <a:pt x="551" y="478"/>
                </a:lnTo>
                <a:lnTo>
                  <a:pt x="571" y="462"/>
                </a:lnTo>
                <a:lnTo>
                  <a:pt x="585" y="444"/>
                </a:lnTo>
                <a:lnTo>
                  <a:pt x="591" y="427"/>
                </a:lnTo>
                <a:lnTo>
                  <a:pt x="597" y="408"/>
                </a:lnTo>
                <a:lnTo>
                  <a:pt x="597" y="390"/>
                </a:lnTo>
                <a:lnTo>
                  <a:pt x="594" y="371"/>
                </a:lnTo>
                <a:lnTo>
                  <a:pt x="579" y="352"/>
                </a:lnTo>
                <a:lnTo>
                  <a:pt x="562" y="334"/>
                </a:lnTo>
                <a:lnTo>
                  <a:pt x="536" y="317"/>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43" name="AutoShape 107"/>
          <p:cNvSpPr>
            <a:spLocks noChangeArrowheads="1"/>
          </p:cNvSpPr>
          <p:nvPr/>
        </p:nvSpPr>
        <p:spPr bwMode="auto">
          <a:xfrm>
            <a:off x="6559550" y="692150"/>
            <a:ext cx="2273300" cy="1004888"/>
          </a:xfrm>
          <a:prstGeom prst="wedgeRoundRectCallout">
            <a:avLst>
              <a:gd name="adj1" fmla="val -41671"/>
              <a:gd name="adj2" fmla="val 66667"/>
              <a:gd name="adj3" fmla="val 16667"/>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b="1" dirty="0">
                <a:latin typeface="Arial" charset="0"/>
              </a:rPr>
              <a:t>¿Son estos</a:t>
            </a:r>
          </a:p>
          <a:p>
            <a:pPr algn="ctr"/>
            <a:r>
              <a:rPr lang="es-ES_tradnl" altLang="es-MX" b="1" dirty="0">
                <a:latin typeface="Arial" charset="0"/>
              </a:rPr>
              <a:t>datos buenos</a:t>
            </a:r>
            <a:r>
              <a:rPr lang="es-ES" altLang="es-MX" b="1" dirty="0">
                <a:latin typeface="Arial" charset="0"/>
              </a:rPr>
              <a:t>?</a:t>
            </a:r>
          </a:p>
        </p:txBody>
      </p:sp>
      <p:sp>
        <p:nvSpPr>
          <p:cNvPr id="103444" name="AutoShape 108"/>
          <p:cNvSpPr>
            <a:spLocks noChangeArrowheads="1"/>
          </p:cNvSpPr>
          <p:nvPr/>
        </p:nvSpPr>
        <p:spPr bwMode="auto">
          <a:xfrm rot="10800000" flipH="1">
            <a:off x="6842126" y="4049395"/>
            <a:ext cx="2273300" cy="1322388"/>
          </a:xfrm>
          <a:prstGeom prst="wedgeRoundRectCallout">
            <a:avLst>
              <a:gd name="adj1" fmla="val -41671"/>
              <a:gd name="adj2" fmla="val 66667"/>
              <a:gd name="adj3" fmla="val 16667"/>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3445" name="Rectangle 109"/>
          <p:cNvSpPr>
            <a:spLocks noChangeArrowheads="1"/>
          </p:cNvSpPr>
          <p:nvPr/>
        </p:nvSpPr>
        <p:spPr bwMode="auto">
          <a:xfrm>
            <a:off x="6989763" y="4306570"/>
            <a:ext cx="19796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b="1" dirty="0">
                <a:latin typeface="Arial" charset="0"/>
              </a:rPr>
              <a:t>Este paquete no es bueno. Reenviar</a:t>
            </a:r>
            <a:endParaRPr lang="es-ES" altLang="es-MX" sz="2000" b="1" dirty="0">
              <a:latin typeface="Arial" charset="0"/>
            </a:endParaRPr>
          </a:p>
        </p:txBody>
      </p:sp>
      <p:graphicFrame>
        <p:nvGraphicFramePr>
          <p:cNvPr id="103446" name="Object 110">
            <a:hlinkClick r:id="" action="ppaction://ole?verb=0"/>
          </p:cNvPr>
          <p:cNvGraphicFramePr>
            <a:graphicFrameLocks/>
          </p:cNvGraphicFramePr>
          <p:nvPr>
            <p:extLst>
              <p:ext uri="{D42A27DB-BD31-4B8C-83A1-F6EECF244321}">
                <p14:modId xmlns:p14="http://schemas.microsoft.com/office/powerpoint/2010/main" val="1803536531"/>
              </p:ext>
            </p:extLst>
          </p:nvPr>
        </p:nvGraphicFramePr>
        <p:xfrm>
          <a:off x="5394326" y="1466533"/>
          <a:ext cx="982662" cy="2119312"/>
        </p:xfrm>
        <a:graphic>
          <a:graphicData uri="http://schemas.openxmlformats.org/presentationml/2006/ole">
            <mc:AlternateContent xmlns:mc="http://schemas.openxmlformats.org/markup-compatibility/2006">
              <mc:Choice xmlns:v="urn:schemas-microsoft-com:vml" Requires="v">
                <p:oleObj spid="_x0000_s103550" name="ClipArt" r:id="rId3" imgW="1698625" imgH="3657600" progId="">
                  <p:embed/>
                </p:oleObj>
              </mc:Choice>
              <mc:Fallback>
                <p:oleObj name="ClipArt" r:id="rId3" imgW="1698625" imgH="3657600" progId="">
                  <p:embed/>
                  <p:pic>
                    <p:nvPicPr>
                      <p:cNvPr id="0" name="Object 1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4326" y="1466533"/>
                        <a:ext cx="982662"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47" name="Rectangle 111"/>
          <p:cNvSpPr>
            <a:spLocks noChangeArrowheads="1"/>
          </p:cNvSpPr>
          <p:nvPr/>
        </p:nvSpPr>
        <p:spPr bwMode="auto">
          <a:xfrm>
            <a:off x="57151" y="1258570"/>
            <a:ext cx="3149600"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MX" altLang="es-MX" b="1" dirty="0" smtClean="0">
                <a:latin typeface="Arial" charset="0"/>
              </a:rPr>
              <a:t>Verifica </a:t>
            </a:r>
            <a:r>
              <a:rPr lang="es-ES_tradnl" altLang="es-MX" b="1" dirty="0" smtClean="0">
                <a:latin typeface="Arial" charset="0"/>
              </a:rPr>
              <a:t>que </a:t>
            </a:r>
            <a:r>
              <a:rPr lang="es-ES_tradnl" altLang="es-MX" b="1" dirty="0">
                <a:latin typeface="Arial" charset="0"/>
              </a:rPr>
              <a:t>los datos se transmitan correctamente</a:t>
            </a:r>
            <a:endParaRPr lang="es-ES" altLang="es-MX" b="1" dirty="0">
              <a:latin typeface="Arial" charset="0"/>
            </a:endParaRPr>
          </a:p>
        </p:txBody>
      </p:sp>
      <p:sp>
        <p:nvSpPr>
          <p:cNvPr id="69744" name="Rectangle 112"/>
          <p:cNvSpPr>
            <a:spLocks noChangeArrowheads="1"/>
          </p:cNvSpPr>
          <p:nvPr/>
        </p:nvSpPr>
        <p:spPr bwMode="auto">
          <a:xfrm>
            <a:off x="7065963" y="6224270"/>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N=4</a:t>
            </a:r>
          </a:p>
        </p:txBody>
      </p:sp>
      <p:sp>
        <p:nvSpPr>
          <p:cNvPr id="103449" name="Freeform 113"/>
          <p:cNvSpPr>
            <a:spLocks/>
          </p:cNvSpPr>
          <p:nvPr/>
        </p:nvSpPr>
        <p:spPr bwMode="auto">
          <a:xfrm>
            <a:off x="2798763" y="3231833"/>
            <a:ext cx="228600" cy="273050"/>
          </a:xfrm>
          <a:custGeom>
            <a:avLst/>
            <a:gdLst>
              <a:gd name="T0" fmla="*/ 192088 w 144"/>
              <a:gd name="T1" fmla="*/ 153988 h 172"/>
              <a:gd name="T2" fmla="*/ 166688 w 144"/>
              <a:gd name="T3" fmla="*/ 134938 h 172"/>
              <a:gd name="T4" fmla="*/ 149225 w 144"/>
              <a:gd name="T5" fmla="*/ 112713 h 172"/>
              <a:gd name="T6" fmla="*/ 146050 w 144"/>
              <a:gd name="T7" fmla="*/ 92075 h 172"/>
              <a:gd name="T8" fmla="*/ 149225 w 144"/>
              <a:gd name="T9" fmla="*/ 76200 h 172"/>
              <a:gd name="T10" fmla="*/ 158750 w 144"/>
              <a:gd name="T11" fmla="*/ 55563 h 172"/>
              <a:gd name="T12" fmla="*/ 176213 w 144"/>
              <a:gd name="T13" fmla="*/ 33338 h 172"/>
              <a:gd name="T14" fmla="*/ 200025 w 144"/>
              <a:gd name="T15" fmla="*/ 15875 h 172"/>
              <a:gd name="T16" fmla="*/ 211138 w 144"/>
              <a:gd name="T17" fmla="*/ 1588 h 172"/>
              <a:gd name="T18" fmla="*/ 182563 w 144"/>
              <a:gd name="T19" fmla="*/ 6350 h 172"/>
              <a:gd name="T20" fmla="*/ 165100 w 144"/>
              <a:gd name="T21" fmla="*/ 4763 h 172"/>
              <a:gd name="T22" fmla="*/ 146050 w 144"/>
              <a:gd name="T23" fmla="*/ 6350 h 172"/>
              <a:gd name="T24" fmla="*/ 127000 w 144"/>
              <a:gd name="T25" fmla="*/ 6350 h 172"/>
              <a:gd name="T26" fmla="*/ 104775 w 144"/>
              <a:gd name="T27" fmla="*/ 7938 h 172"/>
              <a:gd name="T28" fmla="*/ 87313 w 144"/>
              <a:gd name="T29" fmla="*/ 7938 h 172"/>
              <a:gd name="T30" fmla="*/ 60325 w 144"/>
              <a:gd name="T31" fmla="*/ 0 h 172"/>
              <a:gd name="T32" fmla="*/ 42863 w 144"/>
              <a:gd name="T33" fmla="*/ 4763 h 172"/>
              <a:gd name="T34" fmla="*/ 68263 w 144"/>
              <a:gd name="T35" fmla="*/ 20638 h 172"/>
              <a:gd name="T36" fmla="*/ 84138 w 144"/>
              <a:gd name="T37" fmla="*/ 38100 h 172"/>
              <a:gd name="T38" fmla="*/ 96838 w 144"/>
              <a:gd name="T39" fmla="*/ 57150 h 172"/>
              <a:gd name="T40" fmla="*/ 101600 w 144"/>
              <a:gd name="T41" fmla="*/ 80963 h 172"/>
              <a:gd name="T42" fmla="*/ 98425 w 144"/>
              <a:gd name="T43" fmla="*/ 98425 h 172"/>
              <a:gd name="T44" fmla="*/ 87313 w 144"/>
              <a:gd name="T45" fmla="*/ 112713 h 172"/>
              <a:gd name="T46" fmla="*/ 79375 w 144"/>
              <a:gd name="T47" fmla="*/ 125413 h 172"/>
              <a:gd name="T48" fmla="*/ 63500 w 144"/>
              <a:gd name="T49" fmla="*/ 138113 h 172"/>
              <a:gd name="T50" fmla="*/ 41275 w 144"/>
              <a:gd name="T51" fmla="*/ 152400 h 172"/>
              <a:gd name="T52" fmla="*/ 19050 w 144"/>
              <a:gd name="T53" fmla="*/ 166688 h 172"/>
              <a:gd name="T54" fmla="*/ 6350 w 144"/>
              <a:gd name="T55" fmla="*/ 180975 h 172"/>
              <a:gd name="T56" fmla="*/ 0 w 144"/>
              <a:gd name="T57" fmla="*/ 198438 h 172"/>
              <a:gd name="T58" fmla="*/ 0 w 144"/>
              <a:gd name="T59" fmla="*/ 217488 h 172"/>
              <a:gd name="T60" fmla="*/ 9525 w 144"/>
              <a:gd name="T61" fmla="*/ 234950 h 172"/>
              <a:gd name="T62" fmla="*/ 30163 w 144"/>
              <a:gd name="T63" fmla="*/ 250825 h 172"/>
              <a:gd name="T64" fmla="*/ 58738 w 144"/>
              <a:gd name="T65" fmla="*/ 261938 h 172"/>
              <a:gd name="T66" fmla="*/ 87313 w 144"/>
              <a:gd name="T67" fmla="*/ 268288 h 172"/>
              <a:gd name="T68" fmla="*/ 123825 w 144"/>
              <a:gd name="T69" fmla="*/ 271463 h 172"/>
              <a:gd name="T70" fmla="*/ 155575 w 144"/>
              <a:gd name="T71" fmla="*/ 268288 h 172"/>
              <a:gd name="T72" fmla="*/ 185738 w 144"/>
              <a:gd name="T73" fmla="*/ 258763 h 172"/>
              <a:gd name="T74" fmla="*/ 209550 w 144"/>
              <a:gd name="T75" fmla="*/ 244475 h 172"/>
              <a:gd name="T76" fmla="*/ 222250 w 144"/>
              <a:gd name="T77" fmla="*/ 227013 h 172"/>
              <a:gd name="T78" fmla="*/ 227013 w 144"/>
              <a:gd name="T79" fmla="*/ 207963 h 172"/>
              <a:gd name="T80" fmla="*/ 225425 w 144"/>
              <a:gd name="T81" fmla="*/ 188913 h 172"/>
              <a:gd name="T82" fmla="*/ 212725 w 144"/>
              <a:gd name="T83" fmla="*/ 171450 h 1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172"/>
              <a:gd name="T128" fmla="*/ 144 w 144"/>
              <a:gd name="T129" fmla="*/ 172 h 1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172">
                <a:moveTo>
                  <a:pt x="128" y="102"/>
                </a:moveTo>
                <a:lnTo>
                  <a:pt x="121" y="97"/>
                </a:lnTo>
                <a:lnTo>
                  <a:pt x="113" y="91"/>
                </a:lnTo>
                <a:lnTo>
                  <a:pt x="105" y="85"/>
                </a:lnTo>
                <a:lnTo>
                  <a:pt x="99" y="78"/>
                </a:lnTo>
                <a:lnTo>
                  <a:pt x="94" y="71"/>
                </a:lnTo>
                <a:lnTo>
                  <a:pt x="92" y="63"/>
                </a:lnTo>
                <a:lnTo>
                  <a:pt x="92" y="58"/>
                </a:lnTo>
                <a:lnTo>
                  <a:pt x="93" y="53"/>
                </a:lnTo>
                <a:lnTo>
                  <a:pt x="94" y="48"/>
                </a:lnTo>
                <a:lnTo>
                  <a:pt x="97" y="42"/>
                </a:lnTo>
                <a:lnTo>
                  <a:pt x="100" y="35"/>
                </a:lnTo>
                <a:lnTo>
                  <a:pt x="105" y="28"/>
                </a:lnTo>
                <a:lnTo>
                  <a:pt x="111" y="21"/>
                </a:lnTo>
                <a:lnTo>
                  <a:pt x="118" y="16"/>
                </a:lnTo>
                <a:lnTo>
                  <a:pt x="126" y="10"/>
                </a:lnTo>
                <a:lnTo>
                  <a:pt x="131" y="6"/>
                </a:lnTo>
                <a:lnTo>
                  <a:pt x="133" y="1"/>
                </a:lnTo>
                <a:lnTo>
                  <a:pt x="120" y="2"/>
                </a:lnTo>
                <a:lnTo>
                  <a:pt x="115" y="4"/>
                </a:lnTo>
                <a:lnTo>
                  <a:pt x="109" y="8"/>
                </a:lnTo>
                <a:lnTo>
                  <a:pt x="104" y="3"/>
                </a:lnTo>
                <a:lnTo>
                  <a:pt x="98" y="0"/>
                </a:lnTo>
                <a:lnTo>
                  <a:pt x="92" y="4"/>
                </a:lnTo>
                <a:lnTo>
                  <a:pt x="86" y="8"/>
                </a:lnTo>
                <a:lnTo>
                  <a:pt x="80" y="4"/>
                </a:lnTo>
                <a:lnTo>
                  <a:pt x="72" y="0"/>
                </a:lnTo>
                <a:lnTo>
                  <a:pt x="66" y="5"/>
                </a:lnTo>
                <a:lnTo>
                  <a:pt x="60" y="9"/>
                </a:lnTo>
                <a:lnTo>
                  <a:pt x="55" y="5"/>
                </a:lnTo>
                <a:lnTo>
                  <a:pt x="49" y="2"/>
                </a:lnTo>
                <a:lnTo>
                  <a:pt x="38" y="0"/>
                </a:lnTo>
                <a:lnTo>
                  <a:pt x="28" y="0"/>
                </a:lnTo>
                <a:lnTo>
                  <a:pt x="27" y="3"/>
                </a:lnTo>
                <a:lnTo>
                  <a:pt x="36" y="8"/>
                </a:lnTo>
                <a:lnTo>
                  <a:pt x="43" y="13"/>
                </a:lnTo>
                <a:lnTo>
                  <a:pt x="48" y="18"/>
                </a:lnTo>
                <a:lnTo>
                  <a:pt x="53" y="24"/>
                </a:lnTo>
                <a:lnTo>
                  <a:pt x="58" y="30"/>
                </a:lnTo>
                <a:lnTo>
                  <a:pt x="61" y="36"/>
                </a:lnTo>
                <a:lnTo>
                  <a:pt x="63" y="43"/>
                </a:lnTo>
                <a:lnTo>
                  <a:pt x="64" y="51"/>
                </a:lnTo>
                <a:lnTo>
                  <a:pt x="63" y="56"/>
                </a:lnTo>
                <a:lnTo>
                  <a:pt x="62" y="62"/>
                </a:lnTo>
                <a:lnTo>
                  <a:pt x="59" y="67"/>
                </a:lnTo>
                <a:lnTo>
                  <a:pt x="55" y="71"/>
                </a:lnTo>
                <a:lnTo>
                  <a:pt x="53" y="75"/>
                </a:lnTo>
                <a:lnTo>
                  <a:pt x="50" y="79"/>
                </a:lnTo>
                <a:lnTo>
                  <a:pt x="45" y="83"/>
                </a:lnTo>
                <a:lnTo>
                  <a:pt x="40" y="87"/>
                </a:lnTo>
                <a:lnTo>
                  <a:pt x="33" y="91"/>
                </a:lnTo>
                <a:lnTo>
                  <a:pt x="26" y="96"/>
                </a:lnTo>
                <a:lnTo>
                  <a:pt x="18" y="100"/>
                </a:lnTo>
                <a:lnTo>
                  <a:pt x="12" y="105"/>
                </a:lnTo>
                <a:lnTo>
                  <a:pt x="7" y="109"/>
                </a:lnTo>
                <a:lnTo>
                  <a:pt x="4" y="114"/>
                </a:lnTo>
                <a:lnTo>
                  <a:pt x="1" y="119"/>
                </a:lnTo>
                <a:lnTo>
                  <a:pt x="0" y="125"/>
                </a:lnTo>
                <a:lnTo>
                  <a:pt x="0" y="131"/>
                </a:lnTo>
                <a:lnTo>
                  <a:pt x="0" y="137"/>
                </a:lnTo>
                <a:lnTo>
                  <a:pt x="2" y="143"/>
                </a:lnTo>
                <a:lnTo>
                  <a:pt x="6" y="148"/>
                </a:lnTo>
                <a:lnTo>
                  <a:pt x="13" y="154"/>
                </a:lnTo>
                <a:lnTo>
                  <a:pt x="19" y="158"/>
                </a:lnTo>
                <a:lnTo>
                  <a:pt x="27" y="162"/>
                </a:lnTo>
                <a:lnTo>
                  <a:pt x="37" y="165"/>
                </a:lnTo>
                <a:lnTo>
                  <a:pt x="45" y="168"/>
                </a:lnTo>
                <a:lnTo>
                  <a:pt x="55" y="169"/>
                </a:lnTo>
                <a:lnTo>
                  <a:pt x="68" y="171"/>
                </a:lnTo>
                <a:lnTo>
                  <a:pt x="78" y="171"/>
                </a:lnTo>
                <a:lnTo>
                  <a:pt x="89" y="170"/>
                </a:lnTo>
                <a:lnTo>
                  <a:pt x="98" y="169"/>
                </a:lnTo>
                <a:lnTo>
                  <a:pt x="108" y="167"/>
                </a:lnTo>
                <a:lnTo>
                  <a:pt x="117" y="163"/>
                </a:lnTo>
                <a:lnTo>
                  <a:pt x="125" y="159"/>
                </a:lnTo>
                <a:lnTo>
                  <a:pt x="132" y="154"/>
                </a:lnTo>
                <a:lnTo>
                  <a:pt x="136" y="149"/>
                </a:lnTo>
                <a:lnTo>
                  <a:pt x="140" y="143"/>
                </a:lnTo>
                <a:lnTo>
                  <a:pt x="141" y="137"/>
                </a:lnTo>
                <a:lnTo>
                  <a:pt x="143" y="131"/>
                </a:lnTo>
                <a:lnTo>
                  <a:pt x="143" y="125"/>
                </a:lnTo>
                <a:lnTo>
                  <a:pt x="142" y="119"/>
                </a:lnTo>
                <a:lnTo>
                  <a:pt x="138" y="113"/>
                </a:lnTo>
                <a:lnTo>
                  <a:pt x="134" y="108"/>
                </a:lnTo>
                <a:lnTo>
                  <a:pt x="128" y="102"/>
                </a:lnTo>
              </a:path>
            </a:pathLst>
          </a:custGeom>
          <a:solidFill>
            <a:srgbClr val="99FFCC"/>
          </a:solidFill>
          <a:ln w="12700" cap="rnd" cmpd="sng">
            <a:solidFill>
              <a:srgbClr val="000000"/>
            </a:solidFill>
            <a:prstDash val="solid"/>
            <a:round/>
            <a:headEnd type="none" w="med" len="med"/>
            <a:tailEnd type="none" w="med" len="med"/>
          </a:ln>
        </p:spPr>
        <p:txBody>
          <a:bodyPr/>
          <a:lstStyle/>
          <a:p>
            <a:endParaRPr lang="es-MX"/>
          </a:p>
        </p:txBody>
      </p:sp>
      <p:sp>
        <p:nvSpPr>
          <p:cNvPr id="103450" name="Line 114"/>
          <p:cNvSpPr>
            <a:spLocks noChangeShapeType="1"/>
          </p:cNvSpPr>
          <p:nvPr/>
        </p:nvSpPr>
        <p:spPr bwMode="auto">
          <a:xfrm rot="10800000">
            <a:off x="1808163" y="5567045"/>
            <a:ext cx="228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03451" name="Line 115"/>
          <p:cNvSpPr>
            <a:spLocks noChangeShapeType="1"/>
          </p:cNvSpPr>
          <p:nvPr/>
        </p:nvSpPr>
        <p:spPr bwMode="auto">
          <a:xfrm>
            <a:off x="4094163" y="533844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452" name="Line 116"/>
          <p:cNvSpPr>
            <a:spLocks noChangeShapeType="1"/>
          </p:cNvSpPr>
          <p:nvPr/>
        </p:nvSpPr>
        <p:spPr bwMode="auto">
          <a:xfrm flipV="1">
            <a:off x="4551363" y="2138045"/>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453" name="Line 117"/>
          <p:cNvSpPr>
            <a:spLocks noChangeShapeType="1"/>
          </p:cNvSpPr>
          <p:nvPr/>
        </p:nvSpPr>
        <p:spPr bwMode="auto">
          <a:xfrm flipH="1">
            <a:off x="4246563" y="2138045"/>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7E83FA8-395D-401D-A54D-1200DFF2BB47}" type="slidenum">
              <a:rPr lang="es-ES" altLang="es-MX" sz="1400" smtClean="0">
                <a:solidFill>
                  <a:schemeClr val="bg2"/>
                </a:solidFill>
                <a:latin typeface="Arial" charset="0"/>
              </a:rPr>
              <a:pPr/>
              <a:t>97</a:t>
            </a:fld>
            <a:endParaRPr lang="es-ES" altLang="es-MX" sz="1400" smtClean="0">
              <a:solidFill>
                <a:schemeClr val="bg2"/>
              </a:solidFill>
              <a:latin typeface="Arial" charset="0"/>
            </a:endParaRPr>
          </a:p>
        </p:txBody>
      </p:sp>
      <p:sp>
        <p:nvSpPr>
          <p:cNvPr id="104451" name="Rectangle 2"/>
          <p:cNvSpPr>
            <a:spLocks noChangeArrowheads="1"/>
          </p:cNvSpPr>
          <p:nvPr/>
        </p:nvSpPr>
        <p:spPr bwMode="auto">
          <a:xfrm>
            <a:off x="592460" y="404664"/>
            <a:ext cx="7772400" cy="89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dirty="0">
                <a:solidFill>
                  <a:schemeClr val="tx2"/>
                </a:solidFill>
              </a:rPr>
              <a:t>Modelo OSI</a:t>
            </a:r>
          </a:p>
        </p:txBody>
      </p:sp>
      <p:sp>
        <p:nvSpPr>
          <p:cNvPr id="104452" name="Rectangle 3" descr="Rectangle: Click to edit Master text styles&#10;Second level&#10;Third level&#10;Fourth level&#10;Fifth level"/>
          <p:cNvSpPr>
            <a:spLocks noChangeArrowheads="1"/>
          </p:cNvSpPr>
          <p:nvPr/>
        </p:nvSpPr>
        <p:spPr bwMode="auto">
          <a:xfrm>
            <a:off x="838200" y="15240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a:lnSpc>
                <a:spcPct val="90000"/>
              </a:lnSpc>
              <a:spcBef>
                <a:spcPct val="20000"/>
              </a:spcBef>
              <a:buClr>
                <a:schemeClr val="tx1"/>
              </a:buClr>
              <a:buSzPct val="60000"/>
              <a:buFont typeface="Wingdings" pitchFamily="2" charset="2"/>
              <a:buChar char="n"/>
            </a:pPr>
            <a:r>
              <a:rPr lang="es-ES" altLang="es-MX" sz="2800"/>
              <a:t>Capa de sesión (funciones)</a:t>
            </a:r>
          </a:p>
          <a:p>
            <a:pPr lvl="2">
              <a:lnSpc>
                <a:spcPct val="90000"/>
              </a:lnSpc>
              <a:spcBef>
                <a:spcPct val="20000"/>
              </a:spcBef>
              <a:buClr>
                <a:schemeClr val="hlink"/>
              </a:buClr>
              <a:buSzPct val="95000"/>
              <a:buFont typeface="Wingdings" pitchFamily="2" charset="2"/>
              <a:buChar char="w"/>
            </a:pPr>
            <a:r>
              <a:rPr lang="es-ES" altLang="es-MX"/>
              <a:t>La capa de sesión ofrece a la de transporte el servicio de establecimiento, mantenimiento y terminación de la conexión:</a:t>
            </a:r>
          </a:p>
          <a:p>
            <a:pPr lvl="2">
              <a:lnSpc>
                <a:spcPct val="90000"/>
              </a:lnSpc>
              <a:spcBef>
                <a:spcPct val="20000"/>
              </a:spcBef>
              <a:buClr>
                <a:schemeClr val="hlink"/>
              </a:buClr>
              <a:buSzPct val="95000"/>
              <a:buFont typeface="Wingdings" pitchFamily="2" charset="2"/>
              <a:buChar char="w"/>
            </a:pPr>
            <a:r>
              <a:rPr lang="es-ES" altLang="es-MX"/>
              <a:t>Las funciones que realiza son:</a:t>
            </a:r>
          </a:p>
          <a:p>
            <a:pPr lvl="3">
              <a:lnSpc>
                <a:spcPct val="90000"/>
              </a:lnSpc>
              <a:spcBef>
                <a:spcPct val="20000"/>
              </a:spcBef>
              <a:buClr>
                <a:schemeClr val="hlink"/>
              </a:buClr>
              <a:buSzPct val="95000"/>
              <a:buFont typeface="Wingdings" pitchFamily="2" charset="2"/>
              <a:buChar char="w"/>
            </a:pPr>
            <a:r>
              <a:rPr lang="es-ES" altLang="es-MX" sz="2000"/>
              <a:t>Controla el dialogo entre procesos: quién transmite, cuándo, cuánto tiempo, si se realiza por enlace half o full duplex. </a:t>
            </a:r>
            <a:endParaRPr lang="es-ES" altLang="es-MX" sz="2000" b="1"/>
          </a:p>
          <a:p>
            <a:pPr lvl="3">
              <a:lnSpc>
                <a:spcPct val="90000"/>
              </a:lnSpc>
              <a:spcBef>
                <a:spcPct val="20000"/>
              </a:spcBef>
              <a:buClr>
                <a:schemeClr val="hlink"/>
              </a:buClr>
              <a:buSzPct val="95000"/>
              <a:buFont typeface="Wingdings" pitchFamily="2" charset="2"/>
              <a:buChar char="w"/>
            </a:pPr>
            <a:r>
              <a:rPr lang="es-ES" altLang="es-MX" sz="2000"/>
              <a:t>Sincronización. Restablece la comunicación si ocurre una ruptura del enlace sin perder datos</a:t>
            </a:r>
            <a:endParaRPr lang="es-ES" altLang="es-MX" sz="2000" b="1"/>
          </a:p>
          <a:p>
            <a:pPr lvl="3">
              <a:lnSpc>
                <a:spcPct val="90000"/>
              </a:lnSpc>
              <a:spcBef>
                <a:spcPct val="20000"/>
              </a:spcBef>
              <a:buClr>
                <a:schemeClr val="hlink"/>
              </a:buClr>
              <a:buSzPct val="95000"/>
              <a:buFont typeface="Wingdings" pitchFamily="2" charset="2"/>
              <a:buChar char="w"/>
            </a:pPr>
            <a:r>
              <a:rPr lang="es-ES" altLang="es-MX" sz="2000"/>
              <a:t>Transmite la información del usuario en una forma ordenada.</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2E5E253-7591-45D5-904D-3EA8C6B8F4BF}" type="slidenum">
              <a:rPr lang="es-ES" altLang="es-MX" sz="1400" smtClean="0">
                <a:solidFill>
                  <a:schemeClr val="bg2"/>
                </a:solidFill>
                <a:latin typeface="Arial" charset="0"/>
              </a:rPr>
              <a:pPr/>
              <a:t>98</a:t>
            </a:fld>
            <a:endParaRPr lang="es-ES" altLang="es-MX" sz="1400" smtClean="0">
              <a:solidFill>
                <a:schemeClr val="bg2"/>
              </a:solidFill>
              <a:latin typeface="Arial" charset="0"/>
            </a:endParaRPr>
          </a:p>
        </p:txBody>
      </p:sp>
      <p:sp>
        <p:nvSpPr>
          <p:cNvPr id="105475"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5476"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sp>
        <p:nvSpPr>
          <p:cNvPr id="105477" name="Rectangle 4"/>
          <p:cNvSpPr>
            <a:spLocks noChangeArrowheads="1"/>
          </p:cNvSpPr>
          <p:nvPr/>
        </p:nvSpPr>
        <p:spPr bwMode="auto">
          <a:xfrm>
            <a:off x="6858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4400">
                <a:solidFill>
                  <a:schemeClr val="tx2"/>
                </a:solidFill>
              </a:rPr>
              <a:t>Capa de </a:t>
            </a:r>
            <a:r>
              <a:rPr lang="es-ES" altLang="es-MX" sz="4400">
                <a:solidFill>
                  <a:schemeClr val="tx2"/>
                </a:solidFill>
              </a:rPr>
              <a:t>Sesi</a:t>
            </a:r>
            <a:r>
              <a:rPr lang="es-ES_tradnl" altLang="es-MX" sz="4400">
                <a:solidFill>
                  <a:schemeClr val="tx2"/>
                </a:solidFill>
              </a:rPr>
              <a:t>ó</a:t>
            </a:r>
            <a:r>
              <a:rPr lang="es-ES" altLang="es-MX" sz="4400">
                <a:solidFill>
                  <a:schemeClr val="tx2"/>
                </a:solidFill>
              </a:rPr>
              <a:t>n</a:t>
            </a:r>
          </a:p>
        </p:txBody>
      </p:sp>
      <p:graphicFrame>
        <p:nvGraphicFramePr>
          <p:cNvPr id="105478" name="Object 5">
            <a:hlinkClick r:id="" action="ppaction://ole?verb=0"/>
          </p:cNvPr>
          <p:cNvGraphicFramePr>
            <a:graphicFrameLocks/>
          </p:cNvGraphicFramePr>
          <p:nvPr>
            <p:extLst>
              <p:ext uri="{D42A27DB-BD31-4B8C-83A1-F6EECF244321}">
                <p14:modId xmlns:p14="http://schemas.microsoft.com/office/powerpoint/2010/main" val="1288522575"/>
              </p:ext>
            </p:extLst>
          </p:nvPr>
        </p:nvGraphicFramePr>
        <p:xfrm>
          <a:off x="4800600" y="3528060"/>
          <a:ext cx="4114800" cy="2617788"/>
        </p:xfrm>
        <a:graphic>
          <a:graphicData uri="http://schemas.openxmlformats.org/presentationml/2006/ole">
            <mc:AlternateContent xmlns:mc="http://schemas.openxmlformats.org/markup-compatibility/2006">
              <mc:Choice xmlns:v="urn:schemas-microsoft-com:vml" Requires="v">
                <p:oleObj spid="_x0000_s105503" name="ClipArt" r:id="rId3" imgW="3657600" imgH="3330575" progId="">
                  <p:embed/>
                </p:oleObj>
              </mc:Choice>
              <mc:Fallback>
                <p:oleObj name="ClipArt" r:id="rId3" imgW="3657600" imgH="3330575" progId="">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528060"/>
                        <a:ext cx="411480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9" name="Rectangle 6"/>
          <p:cNvSpPr>
            <a:spLocks noChangeArrowheads="1"/>
          </p:cNvSpPr>
          <p:nvPr/>
        </p:nvSpPr>
        <p:spPr bwMode="auto">
          <a:xfrm>
            <a:off x="6056313" y="3847148"/>
            <a:ext cx="15684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 altLang="es-MX" b="1" i="1">
                <a:solidFill>
                  <a:schemeClr val="accent2"/>
                </a:solidFill>
                <a:latin typeface="Arial" charset="0"/>
              </a:rPr>
              <a:t>C</a:t>
            </a:r>
            <a:r>
              <a:rPr lang="es-ES_tradnl" altLang="es-MX" b="1" i="1">
                <a:solidFill>
                  <a:schemeClr val="accent2"/>
                </a:solidFill>
                <a:latin typeface="Arial" charset="0"/>
              </a:rPr>
              <a:t>errar</a:t>
            </a:r>
            <a:endParaRPr lang="es-ES" altLang="es-MX" b="1" i="1">
              <a:solidFill>
                <a:schemeClr val="accent2"/>
              </a:solidFill>
              <a:latin typeface="Arial" charset="0"/>
            </a:endParaRPr>
          </a:p>
          <a:p>
            <a:pPr algn="ctr"/>
            <a:r>
              <a:rPr lang="es-ES" altLang="es-MX" b="1" i="1">
                <a:solidFill>
                  <a:schemeClr val="accent2"/>
                </a:solidFill>
                <a:latin typeface="Arial" charset="0"/>
              </a:rPr>
              <a:t>Cone</a:t>
            </a:r>
            <a:r>
              <a:rPr lang="es-ES_tradnl" altLang="es-MX" b="1" i="1">
                <a:solidFill>
                  <a:schemeClr val="accent2"/>
                </a:solidFill>
                <a:latin typeface="Arial" charset="0"/>
              </a:rPr>
              <a:t>x</a:t>
            </a:r>
            <a:r>
              <a:rPr lang="es-ES" altLang="es-MX" b="1" i="1">
                <a:solidFill>
                  <a:schemeClr val="accent2"/>
                </a:solidFill>
                <a:latin typeface="Arial" charset="0"/>
              </a:rPr>
              <a:t>i</a:t>
            </a:r>
            <a:r>
              <a:rPr lang="es-ES_tradnl" altLang="es-MX" b="1" i="1">
                <a:solidFill>
                  <a:schemeClr val="accent2"/>
                </a:solidFill>
                <a:latin typeface="Arial" charset="0"/>
              </a:rPr>
              <a:t>ó</a:t>
            </a:r>
            <a:r>
              <a:rPr lang="es-ES" altLang="es-MX" b="1" i="1">
                <a:solidFill>
                  <a:schemeClr val="accent2"/>
                </a:solidFill>
                <a:latin typeface="Arial" charset="0"/>
              </a:rPr>
              <a:t>n</a:t>
            </a:r>
          </a:p>
        </p:txBody>
      </p:sp>
      <p:sp>
        <p:nvSpPr>
          <p:cNvPr id="105480" name="AutoShape 7"/>
          <p:cNvSpPr>
            <a:spLocks noChangeArrowheads="1"/>
          </p:cNvSpPr>
          <p:nvPr/>
        </p:nvSpPr>
        <p:spPr bwMode="auto">
          <a:xfrm>
            <a:off x="7318375" y="2620010"/>
            <a:ext cx="1546225" cy="795338"/>
          </a:xfrm>
          <a:prstGeom prst="wedgeRoundRectCallout">
            <a:avLst>
              <a:gd name="adj1" fmla="val -41671"/>
              <a:gd name="adj2" fmla="val 66667"/>
              <a:gd name="adj3" fmla="val 16667"/>
            </a:avLst>
          </a:prstGeom>
          <a:solidFill>
            <a:srgbClr val="CCFF99"/>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b="1">
                <a:latin typeface="Arial" charset="0"/>
              </a:rPr>
              <a:t>De nada!</a:t>
            </a:r>
            <a:endParaRPr lang="es-ES" altLang="es-MX" sz="2000" b="1">
              <a:latin typeface="Arial" charset="0"/>
            </a:endParaRPr>
          </a:p>
        </p:txBody>
      </p:sp>
      <p:sp>
        <p:nvSpPr>
          <p:cNvPr id="105481" name="AutoShape 8"/>
          <p:cNvSpPr>
            <a:spLocks noChangeArrowheads="1"/>
          </p:cNvSpPr>
          <p:nvPr/>
        </p:nvSpPr>
        <p:spPr bwMode="auto">
          <a:xfrm>
            <a:off x="5384800" y="2327910"/>
            <a:ext cx="1701800" cy="835025"/>
          </a:xfrm>
          <a:prstGeom prst="wedgeRoundRectCallout">
            <a:avLst>
              <a:gd name="adj1" fmla="val -41671"/>
              <a:gd name="adj2" fmla="val 66667"/>
              <a:gd name="adj3" fmla="val 16667"/>
            </a:avLst>
          </a:prstGeom>
          <a:solidFill>
            <a:srgbClr val="CCFF99"/>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b="1">
                <a:latin typeface="Arial" charset="0"/>
              </a:rPr>
              <a:t>Gracias</a:t>
            </a:r>
            <a:endParaRPr lang="es-ES" altLang="es-MX" sz="2000" b="1">
              <a:latin typeface="Arial" charset="0"/>
            </a:endParaRPr>
          </a:p>
        </p:txBody>
      </p:sp>
      <p:sp>
        <p:nvSpPr>
          <p:cNvPr id="105482" name="Rectangle 9"/>
          <p:cNvSpPr>
            <a:spLocks noChangeArrowheads="1"/>
          </p:cNvSpPr>
          <p:nvPr/>
        </p:nvSpPr>
        <p:spPr bwMode="auto">
          <a:xfrm>
            <a:off x="504825" y="2496185"/>
            <a:ext cx="34623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s-MX" altLang="es-MX"/>
          </a:p>
        </p:txBody>
      </p:sp>
      <p:graphicFrame>
        <p:nvGraphicFramePr>
          <p:cNvPr id="105483" name="Object 10">
            <a:hlinkClick r:id="" action="ppaction://ole?verb=0"/>
          </p:cNvPr>
          <p:cNvGraphicFramePr>
            <a:graphicFrameLocks/>
          </p:cNvGraphicFramePr>
          <p:nvPr>
            <p:extLst>
              <p:ext uri="{D42A27DB-BD31-4B8C-83A1-F6EECF244321}">
                <p14:modId xmlns:p14="http://schemas.microsoft.com/office/powerpoint/2010/main" val="2587149349"/>
              </p:ext>
            </p:extLst>
          </p:nvPr>
        </p:nvGraphicFramePr>
        <p:xfrm>
          <a:off x="274638" y="3756660"/>
          <a:ext cx="3921125" cy="2452688"/>
        </p:xfrm>
        <a:graphic>
          <a:graphicData uri="http://schemas.openxmlformats.org/presentationml/2006/ole">
            <mc:AlternateContent xmlns:mc="http://schemas.openxmlformats.org/markup-compatibility/2006">
              <mc:Choice xmlns:v="urn:schemas-microsoft-com:vml" Requires="v">
                <p:oleObj spid="_x0000_s105504" name="ClipArt" r:id="rId5" imgW="3657600" imgH="2154238" progId="">
                  <p:embed/>
                </p:oleObj>
              </mc:Choice>
              <mc:Fallback>
                <p:oleObj name="ClipArt" r:id="rId5" imgW="3657600" imgH="2154238" progId="">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638" y="3756660"/>
                        <a:ext cx="3921125" cy="2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84" name="AutoShape 11"/>
          <p:cNvSpPr>
            <a:spLocks noChangeArrowheads="1"/>
          </p:cNvSpPr>
          <p:nvPr/>
        </p:nvSpPr>
        <p:spPr bwMode="auto">
          <a:xfrm>
            <a:off x="879475" y="2327910"/>
            <a:ext cx="1933575" cy="1116013"/>
          </a:xfrm>
          <a:prstGeom prst="wedgeRoundRectCallout">
            <a:avLst>
              <a:gd name="adj1" fmla="val -41671"/>
              <a:gd name="adj2" fmla="val 66667"/>
              <a:gd name="adj3" fmla="val 16667"/>
            </a:avLst>
          </a:prstGeom>
          <a:solidFill>
            <a:srgbClr val="CCFF99"/>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b="1">
                <a:latin typeface="Arial" charset="0"/>
              </a:rPr>
              <a:t>Me gustaría</a:t>
            </a:r>
          </a:p>
          <a:p>
            <a:pPr algn="ctr"/>
            <a:r>
              <a:rPr lang="es-ES_tradnl" altLang="es-MX" sz="2000" b="1">
                <a:latin typeface="Arial" charset="0"/>
              </a:rPr>
              <a:t>enviarte algo</a:t>
            </a:r>
            <a:endParaRPr lang="es-ES" altLang="es-MX" sz="2000" b="1">
              <a:latin typeface="Arial" charset="0"/>
            </a:endParaRPr>
          </a:p>
        </p:txBody>
      </p:sp>
      <p:sp>
        <p:nvSpPr>
          <p:cNvPr id="105485" name="AutoShape 12"/>
          <p:cNvSpPr>
            <a:spLocks noChangeArrowheads="1"/>
          </p:cNvSpPr>
          <p:nvPr/>
        </p:nvSpPr>
        <p:spPr bwMode="auto">
          <a:xfrm>
            <a:off x="3311525" y="2470785"/>
            <a:ext cx="1152525" cy="996950"/>
          </a:xfrm>
          <a:prstGeom prst="wedgeRoundRectCallout">
            <a:avLst>
              <a:gd name="adj1" fmla="val -41671"/>
              <a:gd name="adj2" fmla="val 66667"/>
              <a:gd name="adj3" fmla="val 16667"/>
            </a:avLst>
          </a:prstGeom>
          <a:solidFill>
            <a:srgbClr val="CCFF99"/>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_tradnl" altLang="es-MX" sz="2000" b="1">
                <a:latin typeface="Arial" charset="0"/>
              </a:rPr>
              <a:t>Buena</a:t>
            </a:r>
          </a:p>
          <a:p>
            <a:pPr algn="ctr"/>
            <a:r>
              <a:rPr lang="es-ES_tradnl" altLang="es-MX" sz="2000" b="1">
                <a:latin typeface="Arial" charset="0"/>
              </a:rPr>
              <a:t>idea</a:t>
            </a:r>
            <a:r>
              <a:rPr lang="es-ES" altLang="es-MX" sz="2000" b="1">
                <a:latin typeface="Arial" charset="0"/>
              </a:rPr>
              <a:t>!</a:t>
            </a:r>
          </a:p>
        </p:txBody>
      </p:sp>
      <p:sp>
        <p:nvSpPr>
          <p:cNvPr id="105486" name="Rectangle 13"/>
          <p:cNvSpPr>
            <a:spLocks noChangeArrowheads="1"/>
          </p:cNvSpPr>
          <p:nvPr/>
        </p:nvSpPr>
        <p:spPr bwMode="auto">
          <a:xfrm>
            <a:off x="1374775" y="5452110"/>
            <a:ext cx="17240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ES" altLang="es-MX" b="1" i="1">
                <a:solidFill>
                  <a:schemeClr val="accent2"/>
                </a:solidFill>
                <a:latin typeface="Arial" charset="0"/>
              </a:rPr>
              <a:t>Establ</a:t>
            </a:r>
            <a:r>
              <a:rPr lang="es-ES_tradnl" altLang="es-MX" b="1" i="1">
                <a:solidFill>
                  <a:schemeClr val="accent2"/>
                </a:solidFill>
                <a:latin typeface="Arial" charset="0"/>
              </a:rPr>
              <a:t>ecer</a:t>
            </a:r>
            <a:endParaRPr lang="es-ES" altLang="es-MX" b="1" i="1">
              <a:solidFill>
                <a:schemeClr val="accent2"/>
              </a:solidFill>
              <a:latin typeface="Arial" charset="0"/>
            </a:endParaRPr>
          </a:p>
          <a:p>
            <a:pPr algn="ctr"/>
            <a:r>
              <a:rPr lang="es-ES" altLang="es-MX" b="1" i="1">
                <a:solidFill>
                  <a:schemeClr val="accent2"/>
                </a:solidFill>
                <a:latin typeface="Arial" charset="0"/>
              </a:rPr>
              <a:t>Cone</a:t>
            </a:r>
            <a:r>
              <a:rPr lang="es-ES_tradnl" altLang="es-MX" b="1" i="1">
                <a:solidFill>
                  <a:schemeClr val="accent2"/>
                </a:solidFill>
                <a:latin typeface="Arial" charset="0"/>
              </a:rPr>
              <a:t>x</a:t>
            </a:r>
            <a:r>
              <a:rPr lang="es-ES" altLang="es-MX" b="1" i="1">
                <a:solidFill>
                  <a:schemeClr val="accent2"/>
                </a:solidFill>
                <a:latin typeface="Arial" charset="0"/>
              </a:rPr>
              <a:t>i</a:t>
            </a:r>
            <a:r>
              <a:rPr lang="es-ES_tradnl" altLang="es-MX" b="1" i="1">
                <a:solidFill>
                  <a:schemeClr val="accent2"/>
                </a:solidFill>
                <a:latin typeface="Arial" charset="0"/>
              </a:rPr>
              <a:t>ó</a:t>
            </a:r>
            <a:r>
              <a:rPr lang="es-ES" altLang="es-MX" b="1" i="1">
                <a:solidFill>
                  <a:schemeClr val="accent2"/>
                </a:solidFill>
                <a:latin typeface="Arial" charset="0"/>
              </a:rPr>
              <a:t>n</a:t>
            </a:r>
          </a:p>
        </p:txBody>
      </p:sp>
      <p:sp>
        <p:nvSpPr>
          <p:cNvPr id="105487" name="Rectangle 14"/>
          <p:cNvSpPr>
            <a:spLocks noChangeArrowheads="1"/>
          </p:cNvSpPr>
          <p:nvPr/>
        </p:nvSpPr>
        <p:spPr bwMode="auto">
          <a:xfrm>
            <a:off x="1144588" y="1426210"/>
            <a:ext cx="6578600"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s-MX" altLang="es-MX" b="1" dirty="0" smtClean="0">
                <a:latin typeface="Arial" charset="0"/>
              </a:rPr>
              <a:t>Sincroniza el intercambio de datos entre capas inferiores y superiores</a:t>
            </a:r>
            <a:endParaRPr lang="es-MX" altLang="es-MX" b="1" dirty="0">
              <a:latin typeface="Arial" charset="0"/>
            </a:endParaRPr>
          </a:p>
        </p:txBody>
      </p:sp>
      <p:sp>
        <p:nvSpPr>
          <p:cNvPr id="72719" name="Rectangle 15"/>
          <p:cNvSpPr>
            <a:spLocks noChangeArrowheads="1"/>
          </p:cNvSpPr>
          <p:nvPr/>
        </p:nvSpPr>
        <p:spPr bwMode="auto">
          <a:xfrm>
            <a:off x="6934200" y="6067425"/>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N=5</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3 Marcador de número de diapositiva"/>
          <p:cNvSpPr>
            <a:spLocks noGrp="1"/>
          </p:cNvSpPr>
          <p:nvPr>
            <p:ph type="sldNum" sz="quarter" idx="12"/>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B3AFA56-FA7F-4F9B-8D30-3C7053408E0F}" type="slidenum">
              <a:rPr lang="es-ES" altLang="es-MX" sz="1400" smtClean="0">
                <a:solidFill>
                  <a:schemeClr val="bg2"/>
                </a:solidFill>
                <a:latin typeface="Arial" charset="0"/>
              </a:rPr>
              <a:pPr/>
              <a:t>99</a:t>
            </a:fld>
            <a:endParaRPr lang="es-ES" altLang="es-MX" sz="1400" smtClean="0">
              <a:solidFill>
                <a:schemeClr val="bg2"/>
              </a:solidFill>
              <a:latin typeface="Arial" charset="0"/>
            </a:endParaRPr>
          </a:p>
        </p:txBody>
      </p:sp>
      <p:sp>
        <p:nvSpPr>
          <p:cNvPr id="106499" name="Rectangle 2"/>
          <p:cNvSpPr>
            <a:spLocks noChangeArrowheads="1"/>
          </p:cNvSpPr>
          <p:nvPr/>
        </p:nvSpPr>
        <p:spPr bwMode="auto">
          <a:xfrm>
            <a:off x="609600" y="332656"/>
            <a:ext cx="7772400" cy="97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 altLang="es-MX" sz="4400" dirty="0">
                <a:solidFill>
                  <a:schemeClr val="tx2"/>
                </a:solidFill>
              </a:rPr>
              <a:t>Modelo OSI</a:t>
            </a:r>
          </a:p>
        </p:txBody>
      </p:sp>
      <p:sp>
        <p:nvSpPr>
          <p:cNvPr id="106500" name="Rectangle 3" descr="Rectangle: Click to edit Master text styles&#10;Second level&#10;Third level&#10;Fourth level&#10;Fifth level"/>
          <p:cNvSpPr>
            <a:spLocks noChangeArrowheads="1"/>
          </p:cNvSpPr>
          <p:nvPr/>
        </p:nvSpPr>
        <p:spPr bwMode="auto">
          <a:xfrm>
            <a:off x="838200" y="15240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a:lnSpc>
                <a:spcPct val="90000"/>
              </a:lnSpc>
              <a:spcBef>
                <a:spcPct val="20000"/>
              </a:spcBef>
              <a:buClr>
                <a:schemeClr val="tx1"/>
              </a:buClr>
              <a:buSzPct val="60000"/>
              <a:buFont typeface="Wingdings" pitchFamily="2" charset="2"/>
              <a:buChar char="n"/>
            </a:pPr>
            <a:r>
              <a:rPr lang="es-ES" altLang="es-MX" sz="2800" dirty="0"/>
              <a:t>Capa de presentación (funciones)</a:t>
            </a:r>
          </a:p>
          <a:p>
            <a:pPr lvl="2">
              <a:lnSpc>
                <a:spcPct val="90000"/>
              </a:lnSpc>
              <a:spcBef>
                <a:spcPct val="20000"/>
              </a:spcBef>
              <a:buClr>
                <a:schemeClr val="hlink"/>
              </a:buClr>
              <a:buSzPct val="95000"/>
              <a:buFont typeface="Wingdings" pitchFamily="2" charset="2"/>
              <a:buChar char="w"/>
            </a:pPr>
            <a:r>
              <a:rPr lang="es-ES" altLang="es-MX" dirty="0"/>
              <a:t>Esta capa proporciona a la capa de aplicación mecanismos para traducir los formatos de datos del transmisor de modo que sean adecuados para el receptor:</a:t>
            </a:r>
          </a:p>
          <a:p>
            <a:pPr lvl="2">
              <a:lnSpc>
                <a:spcPct val="90000"/>
              </a:lnSpc>
              <a:spcBef>
                <a:spcPct val="20000"/>
              </a:spcBef>
              <a:buClr>
                <a:schemeClr val="hlink"/>
              </a:buClr>
              <a:buSzPct val="95000"/>
              <a:buFont typeface="Wingdings" pitchFamily="2" charset="2"/>
              <a:buChar char="w"/>
            </a:pPr>
            <a:r>
              <a:rPr lang="es-ES" altLang="es-MX" dirty="0"/>
              <a:t>Las funciones que realiza son:</a:t>
            </a:r>
          </a:p>
          <a:p>
            <a:pPr lvl="3">
              <a:lnSpc>
                <a:spcPct val="90000"/>
              </a:lnSpc>
              <a:spcBef>
                <a:spcPct val="20000"/>
              </a:spcBef>
              <a:buClr>
                <a:schemeClr val="hlink"/>
              </a:buClr>
              <a:buSzPct val="95000"/>
              <a:buFont typeface="Wingdings" pitchFamily="2" charset="2"/>
              <a:buChar char="w"/>
            </a:pPr>
            <a:r>
              <a:rPr lang="es-ES" altLang="es-MX" sz="2000" dirty="0"/>
              <a:t>Comprensión de datos </a:t>
            </a:r>
            <a:endParaRPr lang="es-ES" altLang="es-MX" sz="2000" b="1" dirty="0"/>
          </a:p>
          <a:p>
            <a:pPr lvl="3">
              <a:lnSpc>
                <a:spcPct val="90000"/>
              </a:lnSpc>
              <a:spcBef>
                <a:spcPct val="20000"/>
              </a:spcBef>
              <a:buClr>
                <a:schemeClr val="hlink"/>
              </a:buClr>
              <a:buSzPct val="95000"/>
              <a:buFont typeface="Wingdings" pitchFamily="2" charset="2"/>
              <a:buChar char="w"/>
            </a:pPr>
            <a:r>
              <a:rPr lang="es-ES" altLang="es-MX" sz="2000" dirty="0" smtClean="0"/>
              <a:t>Encriptación </a:t>
            </a:r>
            <a:r>
              <a:rPr lang="es-ES" altLang="es-MX" sz="2000" dirty="0"/>
              <a:t>de datos</a:t>
            </a:r>
            <a:endParaRPr lang="es-ES" altLang="es-MX" sz="2000" b="1" dirty="0"/>
          </a:p>
          <a:p>
            <a:pPr lvl="3">
              <a:lnSpc>
                <a:spcPct val="90000"/>
              </a:lnSpc>
              <a:spcBef>
                <a:spcPct val="20000"/>
              </a:spcBef>
              <a:buClr>
                <a:schemeClr val="hlink"/>
              </a:buClr>
              <a:buSzPct val="95000"/>
              <a:buFont typeface="Wingdings" pitchFamily="2" charset="2"/>
              <a:buChar char="w"/>
            </a:pPr>
            <a:r>
              <a:rPr lang="es-ES" altLang="es-MX" sz="2000" dirty="0"/>
              <a:t>Transformación </a:t>
            </a:r>
            <a:r>
              <a:rPr lang="es-ES" altLang="es-MX" sz="2000" dirty="0" smtClean="0"/>
              <a:t>sintáctica </a:t>
            </a:r>
            <a:r>
              <a:rPr lang="es-ES" altLang="es-MX" sz="2000" dirty="0"/>
              <a:t>del conjunto de caracteres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llings">
  <a:themeElements>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MX"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MX"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Stalling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Settings\pullina\Application Data\Microsoft\Templates\Stallings.pot</Template>
  <TotalTime>697</TotalTime>
  <Words>4798</Words>
  <Application>Microsoft Office PowerPoint</Application>
  <PresentationFormat>Presentación en pantalla (4:3)</PresentationFormat>
  <Paragraphs>958</Paragraphs>
  <Slides>103</Slides>
  <Notes>0</Notes>
  <HiddenSlides>0</HiddenSlides>
  <MMClips>0</MMClips>
  <ScaleCrop>false</ScaleCrop>
  <HeadingPairs>
    <vt:vector size="6" baseType="variant">
      <vt:variant>
        <vt:lpstr>Tema</vt:lpstr>
      </vt:variant>
      <vt:variant>
        <vt:i4>1</vt:i4>
      </vt:variant>
      <vt:variant>
        <vt:lpstr>Servidores OLE incrustados</vt:lpstr>
      </vt:variant>
      <vt:variant>
        <vt:i4>3</vt:i4>
      </vt:variant>
      <vt:variant>
        <vt:lpstr>Títulos de diapositiva</vt:lpstr>
      </vt:variant>
      <vt:variant>
        <vt:i4>103</vt:i4>
      </vt:variant>
    </vt:vector>
  </HeadingPairs>
  <TitlesOfParts>
    <vt:vector size="107" baseType="lpstr">
      <vt:lpstr>Stallings</vt:lpstr>
      <vt:lpstr>Document</vt:lpstr>
      <vt:lpstr>VISIO</vt:lpstr>
      <vt:lpstr>ClipArt</vt:lpstr>
      <vt:lpstr>Ricardo Martínez Redes de computadoras</vt:lpstr>
      <vt:lpstr>Contenido                              </vt:lpstr>
      <vt:lpstr>Modelo simple de comunicación</vt:lpstr>
      <vt:lpstr>Modelo de comunicación</vt:lpstr>
      <vt:lpstr>Tareas de los sistemas de comunicación</vt:lpstr>
      <vt:lpstr>Gestión de redes</vt:lpstr>
      <vt:lpstr> Redes de área ampliada (Wide Area Networks)</vt:lpstr>
      <vt:lpstr>Conmutación de circuitos</vt:lpstr>
      <vt:lpstr>Conmutación de paquetes</vt:lpstr>
      <vt:lpstr>Retransmisión de tramas (Frame Relay)</vt:lpstr>
      <vt:lpstr>Modo de transferencia asincrona (Asynchronous Transfer Mode)</vt:lpstr>
      <vt:lpstr>Redes de área local (Local Area Networks)</vt:lpstr>
      <vt:lpstr>Configuraciones de LAN</vt:lpstr>
      <vt:lpstr>Redes de área metropolitana</vt:lpstr>
      <vt:lpstr>Otras divisiones por su tamaño</vt:lpstr>
      <vt:lpstr>Según su topología</vt:lpstr>
      <vt:lpstr>Según su topología</vt:lpstr>
      <vt:lpstr>Según su topología</vt:lpstr>
      <vt:lpstr>Según su topología</vt:lpstr>
      <vt:lpstr>Según su topología</vt:lpstr>
      <vt:lpstr>Según su topología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Según su tecnología</vt:lpstr>
      <vt:lpstr>Presentación de PowerPoint</vt:lpstr>
      <vt:lpstr>Presentación de PowerPoint</vt:lpstr>
      <vt:lpstr>Modelo OSI</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Modelo OSI</vt:lpstr>
      <vt:lpstr>Modelo OSI</vt:lpstr>
      <vt:lpstr>Modelo OSI</vt:lpstr>
      <vt:lpstr>Modelo OSI</vt:lpstr>
      <vt:lpstr>Modelo OSI</vt:lpstr>
      <vt:lpstr>Modelo OSI</vt:lpstr>
      <vt:lpstr>Modelo OSI</vt:lpstr>
      <vt:lpstr>Modelo OSI</vt:lpstr>
      <vt:lpstr>Modelo OSI</vt:lpstr>
      <vt:lpstr>Modelo OSI</vt:lpstr>
      <vt:lpstr>Presentación de PowerPoint</vt:lpstr>
      <vt:lpstr>Presentación de PowerPoint</vt:lpstr>
      <vt:lpstr>Presentación de PowerPoint</vt:lpstr>
      <vt:lpstr>Modelo OSI</vt:lpstr>
      <vt:lpstr>Modelo OSI</vt:lpstr>
      <vt:lpstr>Modelo OSI</vt:lpstr>
      <vt:lpstr>Modelo OSI</vt:lpstr>
      <vt:lpstr>Modelo OSI</vt:lpstr>
      <vt:lpstr>Modelo OSI</vt:lpstr>
      <vt:lpstr>Modelo OSI</vt:lpstr>
      <vt:lpstr>Presentación de PowerPoint</vt:lpstr>
      <vt:lpstr>Modelo OSI</vt:lpstr>
      <vt:lpstr>Modelo OSI</vt:lpstr>
      <vt:lpstr>Modelo OSI</vt:lpstr>
      <vt:lpstr>Modelo OSI</vt:lpstr>
      <vt:lpstr>Modelo OSI</vt:lpstr>
      <vt:lpstr>Modelo OSI</vt:lpstr>
      <vt:lpstr>Modelo OSI</vt:lpstr>
      <vt:lpstr>Modelo OSI</vt:lpstr>
      <vt:lpstr>Modelo OSI</vt:lpstr>
      <vt:lpstr>Modelo OSI</vt:lpstr>
      <vt:lpstr>Modelo OSI</vt:lpstr>
      <vt:lpstr>Modelo OSI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OSI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Data Communications and Networks Overview</dc:title>
  <dc:creator>Adrian J Pullin</dc:creator>
  <cp:lastModifiedBy>escom</cp:lastModifiedBy>
  <cp:revision>44</cp:revision>
  <dcterms:created xsi:type="dcterms:W3CDTF">1999-09-03T12:49:47Z</dcterms:created>
  <dcterms:modified xsi:type="dcterms:W3CDTF">2015-09-03T16:58:06Z</dcterms:modified>
</cp:coreProperties>
</file>