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09" autoAdjust="0"/>
    <p:restoredTop sz="90929"/>
  </p:normalViewPr>
  <p:slideViewPr>
    <p:cSldViewPr>
      <p:cViewPr>
        <p:scale>
          <a:sx n="55" d="100"/>
          <a:sy n="55" d="100"/>
        </p:scale>
        <p:origin x="-1752" y="-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u="none"/>
            </a:lvl1pPr>
          </a:lstStyle>
          <a:p>
            <a:endParaRPr lang="es-ES" dirty="0"/>
          </a:p>
        </p:txBody>
      </p:sp>
      <p:sp>
        <p:nvSpPr>
          <p:cNvPr id="111619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u="none"/>
            </a:lvl1pPr>
          </a:lstStyle>
          <a:p>
            <a:endParaRPr lang="es-ES" dirty="0"/>
          </a:p>
        </p:txBody>
      </p:sp>
      <p:sp>
        <p:nvSpPr>
          <p:cNvPr id="111620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u="none"/>
            </a:lvl1pPr>
          </a:lstStyle>
          <a:p>
            <a:endParaRPr lang="es-ES" dirty="0"/>
          </a:p>
        </p:txBody>
      </p:sp>
      <p:sp>
        <p:nvSpPr>
          <p:cNvPr id="111621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u="none"/>
            </a:lvl1pPr>
          </a:lstStyle>
          <a:p>
            <a:fld id="{EBFD6917-92B6-4650-9251-5A46139DA65D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180824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u="none"/>
            </a:lvl1pPr>
          </a:lstStyle>
          <a:p>
            <a:endParaRPr lang="es-E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u="none"/>
            </a:lvl1pPr>
          </a:lstStyle>
          <a:p>
            <a:endParaRPr lang="es-E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u="none"/>
            </a:lvl1pPr>
          </a:lstStyle>
          <a:p>
            <a:endParaRPr lang="es-ES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u="none"/>
            </a:lvl1pPr>
          </a:lstStyle>
          <a:p>
            <a:fld id="{920D8BDC-717A-4813-A627-35F5D86759F5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5589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229915F-CFD6-4868-9C7E-D61F3A3E2AD1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6ED1B-B0FB-4771-839C-3DBEF544BB13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B0B2C-9D7E-4842-9176-CA16A4E21007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1271D-A88F-4B55-9BFC-0FC060735BFD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D4884-9BE8-447F-B75D-19C77907C2AA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FFF45-5FBB-49BA-BBD5-F6328364D2A2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2E59E-E8B6-4C65-B725-579B5F29E4F3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B2F23-DB1C-48C6-BE15-AE8A96269B8C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A6B30-D2BC-4958-AAA2-56B0D886A405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70868-78B0-4A3A-ACF3-59FCA7773B60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88686-7E83-47C2-9410-C070EA005D3C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0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</p:grpSp>
          <p:grpSp>
            <p:nvGrpSpPr>
              <p:cNvPr id="309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  <p:sp>
              <p:nvSpPr>
                <p:cNvPr id="31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MX" dirty="0"/>
                </a:p>
              </p:txBody>
            </p:sp>
          </p:grpSp>
        </p:grpSp>
        <p:sp>
          <p:nvSpPr>
            <p:cNvPr id="31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31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grpSp>
          <p:nvGrpSpPr>
            <p:cNvPr id="313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31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3134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</p:grpSp>
      <p:sp>
        <p:nvSpPr>
          <p:cNvPr id="313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313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s-ES" dirty="0"/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s-ES" dirty="0"/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2C7EFEC7-0E82-441C-950A-11EBA473AEE7}" type="slidenum">
              <a:rPr lang="es-ES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F9D2DDA-8CF6-4614-ACF4-73CBB5F878B5}" type="slidenum">
              <a:rPr lang="es-ES"/>
              <a:pPr/>
              <a:t>1</a:t>
            </a:fld>
            <a:endParaRPr lang="es-E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Códigos </a:t>
            </a:r>
            <a:r>
              <a:rPr lang="es-ES" dirty="0"/>
              <a:t>de Línea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564C-055D-416C-B0E4-7C88B0519C02}" type="slidenum">
              <a:rPr lang="es-ES"/>
              <a:pPr/>
              <a:t>10</a:t>
            </a:fld>
            <a:endParaRPr lang="es-ES" dirty="0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</a:t>
            </a:r>
          </a:p>
        </p:txBody>
      </p:sp>
      <p:sp>
        <p:nvSpPr>
          <p:cNvPr id="211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s-ES" dirty="0"/>
              <a:t>Manchester Diferencial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Este código es usado por las redes de área loca, con tecnología Token Ring.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En un bit “1” no hay transición al comienzo y el bit se representa por un nivel alto o bajo en la primera mitad del bit, y un nivel contrario durante la segunda mitad.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En un bit “0” hay transición al comienzo del bit y se representa por un nivel alto o bajo la primera mitad del bit, y un nivel contrario en la segunda mitad del bit.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583E-D8F4-476A-BB44-B10F0E2A93C9}" type="slidenum">
              <a:rPr lang="es-ES"/>
              <a:pPr/>
              <a:t>11</a:t>
            </a:fld>
            <a:endParaRPr lang="es-ES" dirty="0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</a:t>
            </a:r>
          </a:p>
        </p:txBody>
      </p:sp>
      <p:sp>
        <p:nvSpPr>
          <p:cNvPr id="212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12996" name="Picture 4" descr="C:\Documents and Settings\gilberto\Mis documentos\Mis imágenes\Curso\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057400"/>
            <a:ext cx="6326188" cy="3213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8F69-A6CE-4FEB-8812-CB51D0C673C7}" type="slidenum">
              <a:rPr lang="es-ES"/>
              <a:pPr/>
              <a:t>12</a:t>
            </a:fld>
            <a:endParaRPr lang="es-ES" dirty="0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</a:t>
            </a:r>
          </a:p>
        </p:txBody>
      </p:sp>
      <p:sp>
        <p:nvSpPr>
          <p:cNvPr id="214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953000"/>
          </a:xfrm>
        </p:spPr>
        <p:txBody>
          <a:bodyPr/>
          <a:lstStyle/>
          <a:p>
            <a:pPr lvl="1"/>
            <a:r>
              <a:rPr lang="es-ES" dirty="0"/>
              <a:t>Código Bipolar</a:t>
            </a:r>
          </a:p>
          <a:p>
            <a:pPr lvl="2"/>
            <a:r>
              <a:rPr lang="es-ES" dirty="0"/>
              <a:t>En el código bipolar un bit “0” se representa por un nivel de cero volts.</a:t>
            </a:r>
          </a:p>
          <a:p>
            <a:pPr lvl="2"/>
            <a:r>
              <a:rPr lang="es-ES" dirty="0"/>
              <a:t>Un nivel “1” por un nivel alto positivo la primera mitad del bit y un nivel cero la segunda mitad.</a:t>
            </a:r>
          </a:p>
          <a:p>
            <a:pPr lvl="2"/>
            <a:r>
              <a:rPr lang="es-ES" dirty="0"/>
              <a:t>El siguiente bit “1” en la secuencia del mensaje se representa por un nivel negativo la primera mitad del bit, y un nivel cero la segunda mitad.</a:t>
            </a:r>
          </a:p>
          <a:p>
            <a:pPr lvl="2"/>
            <a:r>
              <a:rPr lang="es-ES" dirty="0"/>
              <a:t>No hay componentes de CD y hay ayuda para sincronización en una secuencia de bits “1”, pero no en una secuencia de bits “0”.</a:t>
            </a:r>
          </a:p>
          <a:p>
            <a:pPr lvl="2"/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6F8F-BCEE-4996-AD13-96ACC13547BC}" type="slidenum">
              <a:rPr lang="es-ES"/>
              <a:pPr/>
              <a:t>13</a:t>
            </a:fld>
            <a:endParaRPr lang="es-E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</a:t>
            </a:r>
          </a:p>
        </p:txBody>
      </p:sp>
      <p:sp>
        <p:nvSpPr>
          <p:cNvPr id="215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s-ES" dirty="0"/>
              <a:t>Como hay cambios de polaridad con cada bit “1”, la ausencia de ella puede usarse como un mecanismo de detección de errores.</a:t>
            </a:r>
          </a:p>
        </p:txBody>
      </p:sp>
      <p:pic>
        <p:nvPicPr>
          <p:cNvPr id="215044" name="Picture 4" descr="C:\Documents and Settings\gilberto\Mis documentos\RZ-bipol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657600"/>
            <a:ext cx="5097463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B8E7-C350-4B6A-B076-F15F8A1E947E}" type="slidenum">
              <a:rPr lang="es-ES"/>
              <a:pPr/>
              <a:t>14</a:t>
            </a:fld>
            <a:endParaRPr lang="es-ES" dirty="0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</a:t>
            </a:r>
          </a:p>
        </p:txBody>
      </p:sp>
      <p:sp>
        <p:nvSpPr>
          <p:cNvPr id="216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dirty="0"/>
              <a:t>Código BNZS</a:t>
            </a:r>
          </a:p>
          <a:p>
            <a:pPr lvl="2"/>
            <a:r>
              <a:rPr lang="es-ES" dirty="0"/>
              <a:t>Binary N Zero </a:t>
            </a:r>
            <a:r>
              <a:rPr lang="es-ES" dirty="0" smtClean="0"/>
              <a:t>Sustitución</a:t>
            </a:r>
            <a:endParaRPr lang="es-ES" dirty="0"/>
          </a:p>
          <a:p>
            <a:pPr lvl="2"/>
            <a:r>
              <a:rPr lang="es-ES" dirty="0"/>
              <a:t>La limitación de la codificación bipolar es su dependencia de números “1” para que el receptor pueda sincronizarse.</a:t>
            </a:r>
          </a:p>
          <a:p>
            <a:pPr lvl="2"/>
            <a:r>
              <a:rPr lang="es-ES" dirty="0"/>
              <a:t>Remplaza las cadenas de N ceros con una secuencia especial de bits de longitud N, lo cual contiene varios pulsos que internacionalmente producen violaciones bipolares.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6D95-D52F-405D-9D57-D566200C0892}" type="slidenum">
              <a:rPr lang="es-ES"/>
              <a:pPr/>
              <a:t>15</a:t>
            </a:fld>
            <a:endParaRPr lang="es-ES" dirty="0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</a:t>
            </a:r>
          </a:p>
        </p:txBody>
      </p:sp>
      <p:sp>
        <p:nvSpPr>
          <p:cNvPr id="217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s-ES" dirty="0"/>
              <a:t>Una violación (V) bipolar se produce cuando un bit “1” (en el código bipolar), tiene la misma polaridad que el bit “1” anterior, y no sigue la secuencia bipolar (B).</a:t>
            </a:r>
          </a:p>
        </p:txBody>
      </p:sp>
      <p:pic>
        <p:nvPicPr>
          <p:cNvPr id="217092" name="Picture 4" descr="C:\Documents and Settings\gilberto\Mis documentos\Mis imágenes\Curso\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733800"/>
            <a:ext cx="4591050" cy="1666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047B-C6AD-44BC-9C4B-6C28B110DA91}" type="slidenum">
              <a:rPr lang="es-ES"/>
              <a:pPr/>
              <a:t>16</a:t>
            </a:fld>
            <a:endParaRPr lang="es-ES" dirty="0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</a:t>
            </a:r>
          </a:p>
        </p:txBody>
      </p:sp>
      <p:sp>
        <p:nvSpPr>
          <p:cNvPr id="218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dirty="0"/>
              <a:t>Código B8ZS</a:t>
            </a:r>
          </a:p>
          <a:p>
            <a:pPr lvl="2"/>
            <a:r>
              <a:rPr lang="es-ES" dirty="0"/>
              <a:t>Cada secuencia de 8 ceros se sustituye por el código </a:t>
            </a:r>
            <a:r>
              <a:rPr lang="es-ES" b="1" dirty="0"/>
              <a:t>000VB0VB</a:t>
            </a:r>
          </a:p>
          <a:p>
            <a:pPr lvl="2"/>
            <a:r>
              <a:rPr lang="es-ES" dirty="0"/>
              <a:t>Utilizado por los sistemas T1</a:t>
            </a:r>
          </a:p>
        </p:txBody>
      </p:sp>
      <p:pic>
        <p:nvPicPr>
          <p:cNvPr id="218116" name="Picture 4" descr="C:\Documents and Settings\gilberto\Mis documentos\Mis imágenes\Curso\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962400"/>
            <a:ext cx="6373813" cy="2722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2E0-04F2-4541-981B-FCE927E7D42E}" type="slidenum">
              <a:rPr lang="es-ES"/>
              <a:pPr/>
              <a:t>17</a:t>
            </a:fld>
            <a:endParaRPr lang="es-ES" dirty="0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de Línea</a:t>
            </a:r>
          </a:p>
        </p:txBody>
      </p:sp>
      <p:sp>
        <p:nvSpPr>
          <p:cNvPr id="219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s-ES" dirty="0"/>
              <a:t>Problema: Codifique el flujo de bits 10000000000100 usando B8ZS. Asuma que la polaridad del primer bit 1 es positiva.</a:t>
            </a:r>
          </a:p>
        </p:txBody>
      </p:sp>
      <p:pic>
        <p:nvPicPr>
          <p:cNvPr id="219140" name="Picture 4" descr="C:\Documents and Settings\gilberto\Mis documentos\Mis imágenes\Curso\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505200"/>
            <a:ext cx="6837363" cy="2349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37D-569D-41C4-AD7F-A23A46A756B9}" type="slidenum">
              <a:rPr lang="es-ES"/>
              <a:pPr/>
              <a:t>18</a:t>
            </a:fld>
            <a:endParaRPr lang="es-ES" dirty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de Línea</a:t>
            </a:r>
          </a:p>
        </p:txBody>
      </p:sp>
      <p:sp>
        <p:nvSpPr>
          <p:cNvPr id="220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lvl="1"/>
            <a:r>
              <a:rPr lang="es-ES" dirty="0"/>
              <a:t>Código B4ZS o HDB3</a:t>
            </a:r>
          </a:p>
          <a:p>
            <a:pPr lvl="2"/>
            <a:r>
              <a:rPr lang="es-ES" dirty="0"/>
              <a:t>Bipolar 3 de alta densidad. </a:t>
            </a:r>
          </a:p>
          <a:p>
            <a:pPr lvl="2"/>
            <a:r>
              <a:rPr lang="es-ES" dirty="0"/>
              <a:t>Cada secuencia de 4 ceros se sustituye por los códigos </a:t>
            </a:r>
            <a:r>
              <a:rPr lang="es-ES" b="1" dirty="0"/>
              <a:t>000V</a:t>
            </a:r>
            <a:r>
              <a:rPr lang="es-ES" dirty="0"/>
              <a:t> o </a:t>
            </a:r>
            <a:r>
              <a:rPr lang="es-ES" b="1" dirty="0"/>
              <a:t>B00V</a:t>
            </a:r>
            <a:r>
              <a:rPr lang="es-ES" dirty="0"/>
              <a:t>, si el numero de unos desde la ultima sustitución es impar o par respectivamente.</a:t>
            </a:r>
          </a:p>
        </p:txBody>
      </p:sp>
      <p:pic>
        <p:nvPicPr>
          <p:cNvPr id="220164" name="Picture 4" descr="C:\Documents and Settings\gilberto\Mis documentos\Mis imágenes\Curso\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51300"/>
            <a:ext cx="4092575" cy="280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2DD2-6096-4423-87A5-9062A6B023C8}" type="slidenum">
              <a:rPr lang="es-ES"/>
              <a:pPr/>
              <a:t>19</a:t>
            </a:fld>
            <a:endParaRPr lang="es-ES" dirty="0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de Línea</a:t>
            </a:r>
          </a:p>
        </p:txBody>
      </p:sp>
      <p:sp>
        <p:nvSpPr>
          <p:cNvPr id="221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s-ES" dirty="0"/>
              <a:t>Problema: Codifique el flujo de bits 10000000000100 usando B4ZS o HDB3. Asuma que la polaridad es positivo y que el número de bits 1 después de la ultima sustitución es impar.</a:t>
            </a:r>
          </a:p>
        </p:txBody>
      </p:sp>
      <p:pic>
        <p:nvPicPr>
          <p:cNvPr id="221188" name="Picture 4" descr="C:\Documents and Settings\gilberto\Mis documentos\Mis imágenes\Curso\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86200"/>
            <a:ext cx="6902450" cy="2386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372A-8CAA-464B-9BCF-9AFCEB034DD3}" type="slidenum">
              <a:rPr lang="es-ES"/>
              <a:pPr/>
              <a:t>2</a:t>
            </a:fld>
            <a:endParaRPr lang="es-ES" dirty="0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Códigos</a:t>
            </a:r>
            <a:r>
              <a:rPr lang="es-ES" dirty="0" smtClean="0"/>
              <a:t> </a:t>
            </a:r>
            <a:r>
              <a:rPr lang="es-ES" dirty="0"/>
              <a:t>de Línea</a:t>
            </a:r>
          </a:p>
        </p:txBody>
      </p:sp>
      <p:sp>
        <p:nvSpPr>
          <p:cNvPr id="203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dirty="0"/>
              <a:t>Los pulsos de datos digitales salen de la fuente en código NRZ (Non Return Zero)</a:t>
            </a:r>
          </a:p>
          <a:p>
            <a:pPr lvl="1"/>
            <a:r>
              <a:rPr lang="es-ES" dirty="0"/>
              <a:t>El problema con este tipo de código es que si hay una secuencia grande de bits 1 o de bit 0 no hay transición de nivel alto a nivel bajo o </a:t>
            </a:r>
            <a:r>
              <a:rPr lang="es-ES" dirty="0" smtClean="0"/>
              <a:t>viceversa, </a:t>
            </a:r>
            <a:r>
              <a:rPr lang="es-ES" dirty="0"/>
              <a:t>lo que dificulta que el receptor pueda sincronizarse con el transmisor.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9C5C-E90F-4FFB-8FA2-22A9BF50A400}" type="slidenum">
              <a:rPr lang="es-ES"/>
              <a:pPr/>
              <a:t>20</a:t>
            </a:fld>
            <a:endParaRPr lang="es-ES" dirty="0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s-ES" sz="4400" u="none" dirty="0">
                <a:solidFill>
                  <a:schemeClr val="tx2"/>
                </a:solidFill>
              </a:rPr>
              <a:t>Código de Línea</a:t>
            </a:r>
          </a:p>
        </p:txBody>
      </p:sp>
      <p:sp>
        <p:nvSpPr>
          <p:cNvPr id="22221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s-ES" sz="2800" u="none" dirty="0"/>
              <a:t>Código B3ZS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s-ES" u="none" dirty="0"/>
              <a:t>Cada secuencia de 3 ceros se sustituye por los códigos </a:t>
            </a:r>
            <a:r>
              <a:rPr lang="es-ES" b="1" u="none" dirty="0"/>
              <a:t>00V</a:t>
            </a:r>
            <a:r>
              <a:rPr lang="es-ES" u="none" dirty="0"/>
              <a:t> o </a:t>
            </a:r>
            <a:r>
              <a:rPr lang="es-ES" b="1" u="none" dirty="0"/>
              <a:t>B0V</a:t>
            </a:r>
            <a:r>
              <a:rPr lang="es-ES" u="none" dirty="0"/>
              <a:t>, si el numero de unos desde la ultima sustitución es impar o par respectivamente. Sistemas T3</a:t>
            </a:r>
          </a:p>
        </p:txBody>
      </p:sp>
      <p:pic>
        <p:nvPicPr>
          <p:cNvPr id="222212" name="Picture 4" descr="C:\Documents and Settings\gilberto\Mis documentos\Mis imágenes\Curso\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886200"/>
            <a:ext cx="3911600" cy="2782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44A-37A6-451D-9D37-0C923A33D06F}" type="slidenum">
              <a:rPr lang="es-ES"/>
              <a:pPr/>
              <a:t>21</a:t>
            </a:fld>
            <a:endParaRPr lang="es-ES" dirty="0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</a:t>
            </a:r>
          </a:p>
        </p:txBody>
      </p:sp>
      <p:sp>
        <p:nvSpPr>
          <p:cNvPr id="223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s-ES" dirty="0"/>
              <a:t>Problema: Codifique el flujo de bits 10000000000100 usando B3ZS. Asuma que la polaridad es positivo y que el número de bits 1 después de la ultima sustitución es impar.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AA1A-8435-441E-8FDF-66A233860B08}" type="slidenum">
              <a:rPr lang="es-ES"/>
              <a:pPr/>
              <a:t>3</a:t>
            </a:fld>
            <a:endParaRPr lang="es-ES" dirty="0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 </a:t>
            </a:r>
          </a:p>
        </p:txBody>
      </p:sp>
      <p:sp>
        <p:nvSpPr>
          <p:cNvPr id="204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dirty="0"/>
              <a:t>Para evitar este problema y proporcionar ayuda al receptor para sincronizarse con el transmisor se usa un codificador de línea.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381000" y="4648200"/>
            <a:ext cx="2057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4572000" y="4572000"/>
            <a:ext cx="2057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04806" name="Line 6"/>
          <p:cNvSpPr>
            <a:spLocks noChangeShapeType="1"/>
          </p:cNvSpPr>
          <p:nvPr/>
        </p:nvSpPr>
        <p:spPr bwMode="auto">
          <a:xfrm>
            <a:off x="2438400" y="5181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 dirty="0"/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>
            <a:off x="6629400" y="5181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 dirty="0"/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457200" y="4876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u="none" dirty="0"/>
              <a:t>Fuente</a:t>
            </a:r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4648200" y="4800600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u="none" dirty="0"/>
              <a:t>Codificador de línea</a:t>
            </a: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2743200" y="4114800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u="none" dirty="0"/>
              <a:t>Código NRZ</a:t>
            </a:r>
          </a:p>
        </p:txBody>
      </p:sp>
      <p:sp>
        <p:nvSpPr>
          <p:cNvPr id="204811" name="Text Box 11"/>
          <p:cNvSpPr txBox="1">
            <a:spLocks noChangeArrowheads="1"/>
          </p:cNvSpPr>
          <p:nvPr/>
        </p:nvSpPr>
        <p:spPr bwMode="auto">
          <a:xfrm>
            <a:off x="6858000" y="4191000"/>
            <a:ext cx="198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u="none" dirty="0"/>
              <a:t>Señal codificada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9719-0468-4581-B2DE-A8750F322090}" type="slidenum">
              <a:rPr lang="es-ES"/>
              <a:pPr/>
              <a:t>4</a:t>
            </a:fld>
            <a:endParaRPr lang="es-ES" dirty="0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	</a:t>
            </a:r>
          </a:p>
        </p:txBody>
      </p:sp>
      <p:sp>
        <p:nvSpPr>
          <p:cNvPr id="205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dirty="0"/>
              <a:t>Código NRZ (Non Return to Zero)</a:t>
            </a:r>
          </a:p>
          <a:p>
            <a:pPr lvl="2"/>
            <a:r>
              <a:rPr lang="es-ES" dirty="0"/>
              <a:t>En el código NRZ no hay retorno a cero en toda la duración del bit “1”.</a:t>
            </a:r>
          </a:p>
          <a:p>
            <a:pPr lvl="2"/>
            <a:r>
              <a:rPr lang="es-ES" dirty="0"/>
              <a:t>No proporciona ninguna ayuda para la sincronización, ni para la detección de errores, ya que no hay transiciones.</a:t>
            </a:r>
          </a:p>
          <a:p>
            <a:pPr lvl="2"/>
            <a:r>
              <a:rPr lang="es-ES" dirty="0"/>
              <a:t>Tiene componentes de corriente directa, lo cual dificulta el acoplamiento usando transformadores.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D4E5-0D5D-4DEA-9558-9393D92A0F58}" type="slidenum">
              <a:rPr lang="es-ES"/>
              <a:pPr/>
              <a:t>5</a:t>
            </a:fld>
            <a:endParaRPr lang="es-ES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</a:t>
            </a:r>
          </a:p>
        </p:txBody>
      </p:sp>
      <p:sp>
        <p:nvSpPr>
          <p:cNvPr id="206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6852" name="Picture 4" descr="C:\Documents and Settings\gilberto\Mis documentos\NRZ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542088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D51C-BB9D-40EF-B594-E57282933608}" type="slidenum">
              <a:rPr lang="es-ES"/>
              <a:pPr/>
              <a:t>6</a:t>
            </a:fld>
            <a:endParaRPr lang="es-E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</a:t>
            </a:r>
          </a:p>
        </p:txBody>
      </p:sp>
      <p:sp>
        <p:nvSpPr>
          <p:cNvPr id="207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dirty="0"/>
              <a:t>Código RZ (Return to Zero)</a:t>
            </a:r>
          </a:p>
          <a:p>
            <a:pPr lvl="2"/>
            <a:endParaRPr lang="es-ES" dirty="0"/>
          </a:p>
          <a:p>
            <a:pPr lvl="2"/>
            <a:r>
              <a:rPr lang="es-ES" dirty="0"/>
              <a:t>El código RZ tiene los mismos defectos que el código NRZ, aunque en el hay un retorno a cero a la mitad de la duración del bit “1”.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35F7-E6E3-4E50-ADF1-0C005E33F6B3}" type="slidenum">
              <a:rPr lang="es-ES"/>
              <a:pPr/>
              <a:t>7</a:t>
            </a:fld>
            <a:endParaRPr lang="es-E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</a:t>
            </a:r>
          </a:p>
        </p:txBody>
      </p:sp>
      <p:sp>
        <p:nvSpPr>
          <p:cNvPr id="208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8900" name="Picture 4" descr="C:\Documents and Settings\gilberto\Mis documentos\Mis imágenes\Curso\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484938" cy="4576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6791-5C36-4968-802C-401013B120CD}" type="slidenum">
              <a:rPr lang="es-ES"/>
              <a:pPr/>
              <a:t>8</a:t>
            </a:fld>
            <a:endParaRPr lang="es-ES" dirty="0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</a:t>
            </a:r>
          </a:p>
        </p:txBody>
      </p:sp>
      <p:sp>
        <p:nvSpPr>
          <p:cNvPr id="209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s-ES" dirty="0"/>
              <a:t>Código Manchester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Es un tipo de código bifásico, que es empleado en la codificación de línea de una red Ethernet.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Representa un nivel “1” con un nivel alto en la primera mitad del bit, y un nivel bajo durante la segunda mitad del bit.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Representa un nivel “0” con un nivel bajo en la primera mitad del bit, y un nivel alto durante la segunda mitad del bit.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Mayor ancho de banda, ayuda para que el receptor se sincronice y detección de errores si existe ausencia de transición.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CBFE-D955-4C1F-BC8B-BCAE28A19D1F}" type="slidenum">
              <a:rPr lang="es-ES"/>
              <a:pPr/>
              <a:t>9</a:t>
            </a:fld>
            <a:endParaRPr lang="es-ES" dirty="0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Línea</a:t>
            </a:r>
          </a:p>
        </p:txBody>
      </p:sp>
      <p:sp>
        <p:nvSpPr>
          <p:cNvPr id="210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46003"/>
            <a:ext cx="65532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uía">
  <a:themeElements>
    <a:clrScheme name="Guía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Guí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uía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uía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ía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ía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ía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uía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uía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uía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presentaciones\Guía.pot</Template>
  <TotalTime>22681</TotalTime>
  <Words>868</Words>
  <Application>Microsoft Office PowerPoint</Application>
  <PresentationFormat>Presentación en pantalla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Guía</vt:lpstr>
      <vt:lpstr>Códigos de Línea</vt:lpstr>
      <vt:lpstr>Códigos de Línea</vt:lpstr>
      <vt:lpstr>Códigos de Línea </vt:lpstr>
      <vt:lpstr>Códigos de Línea </vt:lpstr>
      <vt:lpstr>Códigos de Línea</vt:lpstr>
      <vt:lpstr>Códigos de Línea</vt:lpstr>
      <vt:lpstr>Códigos de Línea</vt:lpstr>
      <vt:lpstr>Códigos de Línea</vt:lpstr>
      <vt:lpstr>Códigos de Línea</vt:lpstr>
      <vt:lpstr>Códigos de Línea</vt:lpstr>
      <vt:lpstr>Códigos de Línea</vt:lpstr>
      <vt:lpstr>Códigos de Línea</vt:lpstr>
      <vt:lpstr>Códigos de Línea</vt:lpstr>
      <vt:lpstr>Códigos de Línea</vt:lpstr>
      <vt:lpstr>Códigos de Línea</vt:lpstr>
      <vt:lpstr>Códigos de Línea</vt:lpstr>
      <vt:lpstr>Código de Línea</vt:lpstr>
      <vt:lpstr>Código de Línea</vt:lpstr>
      <vt:lpstr>Código de Línea</vt:lpstr>
      <vt:lpstr>Diapositiva 20</vt:lpstr>
      <vt:lpstr>Códigos de Línea</vt:lpstr>
    </vt:vector>
  </TitlesOfParts>
  <Company>ESCOM-IPN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Medios de Comunicación y Códigos de Línea</dc:title>
  <dc:creator>SANCHEZ QUINTANILLA</dc:creator>
  <cp:lastModifiedBy>Escuela Superior de Cómputo</cp:lastModifiedBy>
  <cp:revision>86</cp:revision>
  <dcterms:created xsi:type="dcterms:W3CDTF">2008-08-18T16:32:55Z</dcterms:created>
  <dcterms:modified xsi:type="dcterms:W3CDTF">2015-09-24T16:17:17Z</dcterms:modified>
</cp:coreProperties>
</file>