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handoutMasterIdLst>
    <p:handoutMasterId r:id="rId95"/>
  </p:handoutMasterIdLst>
  <p:sldIdLst>
    <p:sldId id="256" r:id="rId2"/>
    <p:sldId id="257" r:id="rId3"/>
    <p:sldId id="265" r:id="rId4"/>
    <p:sldId id="266" r:id="rId5"/>
    <p:sldId id="267" r:id="rId6"/>
    <p:sldId id="263" r:id="rId7"/>
    <p:sldId id="268" r:id="rId8"/>
    <p:sldId id="269" r:id="rId9"/>
    <p:sldId id="270" r:id="rId10"/>
    <p:sldId id="271" r:id="rId11"/>
    <p:sldId id="272" r:id="rId12"/>
    <p:sldId id="275" r:id="rId13"/>
    <p:sldId id="276" r:id="rId14"/>
    <p:sldId id="273" r:id="rId15"/>
    <p:sldId id="274" r:id="rId16"/>
    <p:sldId id="354" r:id="rId17"/>
    <p:sldId id="278" r:id="rId18"/>
    <p:sldId id="277" r:id="rId19"/>
    <p:sldId id="279" r:id="rId20"/>
    <p:sldId id="304" r:id="rId21"/>
    <p:sldId id="305" r:id="rId22"/>
    <p:sldId id="306" r:id="rId23"/>
    <p:sldId id="307" r:id="rId24"/>
    <p:sldId id="280" r:id="rId25"/>
    <p:sldId id="281" r:id="rId26"/>
    <p:sldId id="355" r:id="rId27"/>
    <p:sldId id="282" r:id="rId28"/>
    <p:sldId id="283" r:id="rId29"/>
    <p:sldId id="284" r:id="rId30"/>
    <p:sldId id="285" r:id="rId31"/>
    <p:sldId id="286" r:id="rId32"/>
    <p:sldId id="356" r:id="rId33"/>
    <p:sldId id="287"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289" r:id="rId47"/>
    <p:sldId id="290" r:id="rId48"/>
    <p:sldId id="291" r:id="rId49"/>
    <p:sldId id="309" r:id="rId50"/>
    <p:sldId id="310" r:id="rId51"/>
    <p:sldId id="311" r:id="rId52"/>
    <p:sldId id="312" r:id="rId53"/>
    <p:sldId id="313" r:id="rId54"/>
    <p:sldId id="314" r:id="rId55"/>
    <p:sldId id="321" r:id="rId56"/>
    <p:sldId id="322" r:id="rId57"/>
    <p:sldId id="315" r:id="rId58"/>
    <p:sldId id="316" r:id="rId59"/>
    <p:sldId id="317" r:id="rId60"/>
    <p:sldId id="323" r:id="rId61"/>
    <p:sldId id="324" r:id="rId62"/>
    <p:sldId id="325" r:id="rId63"/>
    <p:sldId id="326" r:id="rId64"/>
    <p:sldId id="327" r:id="rId65"/>
    <p:sldId id="318" r:id="rId66"/>
    <p:sldId id="328" r:id="rId67"/>
    <p:sldId id="319" r:id="rId68"/>
    <p:sldId id="329" r:id="rId69"/>
    <p:sldId id="320" r:id="rId70"/>
    <p:sldId id="330" r:id="rId71"/>
    <p:sldId id="331" r:id="rId72"/>
    <p:sldId id="332" r:id="rId73"/>
    <p:sldId id="333" r:id="rId74"/>
    <p:sldId id="334" r:id="rId75"/>
    <p:sldId id="337" r:id="rId76"/>
    <p:sldId id="338" r:id="rId77"/>
    <p:sldId id="335" r:id="rId78"/>
    <p:sldId id="336"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Lst>
  <p:sldSz cx="9144000" cy="6858000" type="screen4x3"/>
  <p:notesSz cx="9144000" cy="6858000"/>
  <p:defaultTextStyle>
    <a:defPPr>
      <a:defRPr lang="es-E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99CC"/>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48" autoAdjust="0"/>
    <p:restoredTop sz="94660"/>
  </p:normalViewPr>
  <p:slideViewPr>
    <p:cSldViewPr>
      <p:cViewPr>
        <p:scale>
          <a:sx n="66" d="100"/>
          <a:sy n="66" d="100"/>
        </p:scale>
        <p:origin x="-1314" y="-1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58.xml"/><Relationship Id="rId3" Type="http://schemas.openxmlformats.org/officeDocument/2006/relationships/slide" Target="slides/slide17.xml"/><Relationship Id="rId7" Type="http://schemas.openxmlformats.org/officeDocument/2006/relationships/slide" Target="slides/slide26.xml"/><Relationship Id="rId12" Type="http://schemas.openxmlformats.org/officeDocument/2006/relationships/slide" Target="slides/slide54.xml"/><Relationship Id="rId2" Type="http://schemas.openxmlformats.org/officeDocument/2006/relationships/slide" Target="slides/slide16.xml"/><Relationship Id="rId1" Type="http://schemas.openxmlformats.org/officeDocument/2006/relationships/slide" Target="slides/slide9.xml"/><Relationship Id="rId6" Type="http://schemas.openxmlformats.org/officeDocument/2006/relationships/slide" Target="slides/slide24.xml"/><Relationship Id="rId11" Type="http://schemas.openxmlformats.org/officeDocument/2006/relationships/slide" Target="slides/slide44.xml"/><Relationship Id="rId5" Type="http://schemas.openxmlformats.org/officeDocument/2006/relationships/slide" Target="slides/slide20.xml"/><Relationship Id="rId15" Type="http://schemas.openxmlformats.org/officeDocument/2006/relationships/slide" Target="slides/slide69.xml"/><Relationship Id="rId10" Type="http://schemas.openxmlformats.org/officeDocument/2006/relationships/slide" Target="slides/slide38.xml"/><Relationship Id="rId4" Type="http://schemas.openxmlformats.org/officeDocument/2006/relationships/slide" Target="slides/slide19.xml"/><Relationship Id="rId9" Type="http://schemas.openxmlformats.org/officeDocument/2006/relationships/slide" Target="slides/slide32.xml"/><Relationship Id="rId14"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D10F4A4-1E55-44AB-A3B2-0523811469E7}" type="datetimeFigureOut">
              <a:rPr lang="es-MX" smtClean="0"/>
              <a:t>27/07/2015</a:t>
            </a:fld>
            <a:endParaRPr lang="es-MX"/>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C63E3F3-CDC1-4085-BF81-0C1A32F374D3}" type="slidenum">
              <a:rPr lang="es-MX" smtClean="0"/>
              <a:t>‹Nº›</a:t>
            </a:fld>
            <a:endParaRPr lang="es-MX"/>
          </a:p>
        </p:txBody>
      </p:sp>
    </p:spTree>
    <p:extLst>
      <p:ext uri="{BB962C8B-B14F-4D97-AF65-F5344CB8AC3E}">
        <p14:creationId xmlns:p14="http://schemas.microsoft.com/office/powerpoint/2010/main" val="8510883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CE652B-18B4-451C-B60E-60E01739F64A}" type="slidenum">
              <a:rPr lang="es-ES" smtClean="0"/>
              <a:pPr/>
              <a:t>‹Nº›</a:t>
            </a:fld>
            <a:endParaRPr lang="es-ES"/>
          </a:p>
        </p:txBody>
      </p:sp>
    </p:spTree>
    <p:extLst>
      <p:ext uri="{BB962C8B-B14F-4D97-AF65-F5344CB8AC3E}">
        <p14:creationId xmlns:p14="http://schemas.microsoft.com/office/powerpoint/2010/main" val="210033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AD1C23-8E40-47D5-AAAE-8A6055F57309}" type="slidenum">
              <a:rPr lang="es-ES" smtClean="0"/>
              <a:pPr/>
              <a:t>‹Nº›</a:t>
            </a:fld>
            <a:endParaRPr lang="es-ES"/>
          </a:p>
        </p:txBody>
      </p:sp>
    </p:spTree>
    <p:extLst>
      <p:ext uri="{BB962C8B-B14F-4D97-AF65-F5344CB8AC3E}">
        <p14:creationId xmlns:p14="http://schemas.microsoft.com/office/powerpoint/2010/main" val="343336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4906A7C-5374-4ABD-8CB9-2467D8D2366D}" type="slidenum">
              <a:rPr lang="es-ES" smtClean="0"/>
              <a:pPr/>
              <a:t>‹Nº›</a:t>
            </a:fld>
            <a:endParaRPr lang="es-ES"/>
          </a:p>
        </p:txBody>
      </p:sp>
    </p:spTree>
    <p:extLst>
      <p:ext uri="{BB962C8B-B14F-4D97-AF65-F5344CB8AC3E}">
        <p14:creationId xmlns:p14="http://schemas.microsoft.com/office/powerpoint/2010/main" val="388164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CB5E6E1-6FFF-4149-B619-FBE777A4C172}" type="slidenum">
              <a:rPr lang="es-ES" smtClean="0"/>
              <a:pPr/>
              <a:t>‹Nº›</a:t>
            </a:fld>
            <a:endParaRPr lang="es-ES"/>
          </a:p>
        </p:txBody>
      </p:sp>
    </p:spTree>
    <p:extLst>
      <p:ext uri="{BB962C8B-B14F-4D97-AF65-F5344CB8AC3E}">
        <p14:creationId xmlns:p14="http://schemas.microsoft.com/office/powerpoint/2010/main" val="342461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0AA9985-1FAE-423A-9D79-F8BEB38BCA26}" type="slidenum">
              <a:rPr lang="es-ES" smtClean="0"/>
              <a:pPr/>
              <a:t>‹Nº›</a:t>
            </a:fld>
            <a:endParaRPr lang="es-ES"/>
          </a:p>
        </p:txBody>
      </p:sp>
    </p:spTree>
    <p:extLst>
      <p:ext uri="{BB962C8B-B14F-4D97-AF65-F5344CB8AC3E}">
        <p14:creationId xmlns:p14="http://schemas.microsoft.com/office/powerpoint/2010/main" val="178683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7198FFA-F816-4BC1-85EA-BEDD3467D055}" type="slidenum">
              <a:rPr lang="es-ES" smtClean="0"/>
              <a:pPr/>
              <a:t>‹Nº›</a:t>
            </a:fld>
            <a:endParaRPr lang="es-ES"/>
          </a:p>
        </p:txBody>
      </p:sp>
    </p:spTree>
    <p:extLst>
      <p:ext uri="{BB962C8B-B14F-4D97-AF65-F5344CB8AC3E}">
        <p14:creationId xmlns:p14="http://schemas.microsoft.com/office/powerpoint/2010/main" val="11260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8ADE708-5978-40EC-B94E-999DF8F72035}" type="slidenum">
              <a:rPr lang="es-ES" smtClean="0"/>
              <a:pPr/>
              <a:t>‹Nº›</a:t>
            </a:fld>
            <a:endParaRPr lang="es-ES"/>
          </a:p>
        </p:txBody>
      </p:sp>
    </p:spTree>
    <p:extLst>
      <p:ext uri="{BB962C8B-B14F-4D97-AF65-F5344CB8AC3E}">
        <p14:creationId xmlns:p14="http://schemas.microsoft.com/office/powerpoint/2010/main" val="46645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206316F-4B26-4272-9501-9308AA6B7761}" type="slidenum">
              <a:rPr lang="es-ES" smtClean="0"/>
              <a:pPr/>
              <a:t>‹Nº›</a:t>
            </a:fld>
            <a:endParaRPr lang="es-ES"/>
          </a:p>
        </p:txBody>
      </p:sp>
    </p:spTree>
    <p:extLst>
      <p:ext uri="{BB962C8B-B14F-4D97-AF65-F5344CB8AC3E}">
        <p14:creationId xmlns:p14="http://schemas.microsoft.com/office/powerpoint/2010/main" val="304423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DE6DD2E-3232-4F2F-8D56-0C4D6C6A34A8}" type="slidenum">
              <a:rPr lang="es-ES" smtClean="0"/>
              <a:pPr/>
              <a:t>‹Nº›</a:t>
            </a:fld>
            <a:endParaRPr lang="es-ES"/>
          </a:p>
        </p:txBody>
      </p:sp>
    </p:spTree>
    <p:extLst>
      <p:ext uri="{BB962C8B-B14F-4D97-AF65-F5344CB8AC3E}">
        <p14:creationId xmlns:p14="http://schemas.microsoft.com/office/powerpoint/2010/main" val="157427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EF6569-3871-4007-BE8C-4A3ADF4562DB}" type="slidenum">
              <a:rPr lang="es-ES" smtClean="0"/>
              <a:pPr/>
              <a:t>‹Nº›</a:t>
            </a:fld>
            <a:endParaRPr lang="es-ES"/>
          </a:p>
        </p:txBody>
      </p:sp>
    </p:spTree>
    <p:extLst>
      <p:ext uri="{BB962C8B-B14F-4D97-AF65-F5344CB8AC3E}">
        <p14:creationId xmlns:p14="http://schemas.microsoft.com/office/powerpoint/2010/main" val="198002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F19A10B-5611-4279-9188-50C1E249F014}" type="slidenum">
              <a:rPr lang="es-ES" smtClean="0"/>
              <a:pPr/>
              <a:t>‹Nº›</a:t>
            </a:fld>
            <a:endParaRPr lang="es-ES"/>
          </a:p>
        </p:txBody>
      </p:sp>
    </p:spTree>
    <p:extLst>
      <p:ext uri="{BB962C8B-B14F-4D97-AF65-F5344CB8AC3E}">
        <p14:creationId xmlns:p14="http://schemas.microsoft.com/office/powerpoint/2010/main" val="426816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5792D-A4B8-4A3A-A1DE-3EC38A02E962}" type="slidenum">
              <a:rPr lang="es-ES" smtClean="0"/>
              <a:pPr/>
              <a:t>‹Nº›</a:t>
            </a:fld>
            <a:endParaRPr lang="es-ES"/>
          </a:p>
        </p:txBody>
      </p:sp>
    </p:spTree>
    <p:extLst>
      <p:ext uri="{BB962C8B-B14F-4D97-AF65-F5344CB8AC3E}">
        <p14:creationId xmlns:p14="http://schemas.microsoft.com/office/powerpoint/2010/main" val="293669508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7.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8.wmf"/><Relationship Id="rId5" Type="http://schemas.openxmlformats.org/officeDocument/2006/relationships/oleObject" Target="../embeddings/oleObject12.bin"/><Relationship Id="rId4" Type="http://schemas.openxmlformats.org/officeDocument/2006/relationships/image" Target="../media/image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s-MX" dirty="0" smtClean="0"/>
              <a:t>Arquitectura TCP/IP</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a:t>Arquitectura TCP/IP</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cs typeface="Times New Roman" pitchFamily="18" charset="0"/>
              </a:rPr>
              <a:t>Se basa en el protocolo IP, en un servicio no orientado a conexión (transmisión de datagramas)</a:t>
            </a:r>
            <a:r>
              <a:rPr lang="es-ES"/>
              <a:t>.</a:t>
            </a:r>
          </a:p>
          <a:p>
            <a:pPr lvl="1">
              <a:lnSpc>
                <a:spcPct val="90000"/>
              </a:lnSpc>
            </a:pPr>
            <a:r>
              <a:rPr lang="es-ES">
                <a:cs typeface="Times New Roman" pitchFamily="18" charset="0"/>
              </a:rPr>
              <a:t>Datagrama: </a:t>
            </a:r>
            <a:r>
              <a:rPr lang="es-ES" b="1">
                <a:cs typeface="Times New Roman" pitchFamily="18" charset="0"/>
              </a:rPr>
              <a:t>La decisión de enrutamiento se realiza para cada paquete; por lo que cada paquete de una misma transmisión puede seguir trayectorias distintas. Por lo tanto puede llegar fuera de secuencia o repetidos</a:t>
            </a:r>
            <a:r>
              <a:rPr lang="es-ES"/>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Protocolo ARP</a:t>
            </a:r>
          </a:p>
        </p:txBody>
      </p:sp>
      <p:sp>
        <p:nvSpPr>
          <p:cNvPr id="19459" name="Rectangle 3" descr="Rectangle: Click to edit Master text styles&#10;Second level&#10;Third level&#10;Fourth level&#10;Fifth level"/>
          <p:cNvSpPr>
            <a:spLocks noGrp="1" noChangeArrowheads="1"/>
          </p:cNvSpPr>
          <p:nvPr>
            <p:ph idx="1"/>
          </p:nvPr>
        </p:nvSpPr>
        <p:spPr/>
        <p:txBody>
          <a:bodyPr/>
          <a:lstStyle/>
          <a:p>
            <a:pPr lvl="1"/>
            <a:r>
              <a:rPr lang="es-ES"/>
              <a:t>Protocolo de Resolución de Direcciones por sus siglas en ingles ARP (</a:t>
            </a:r>
            <a:r>
              <a:rPr lang="en-US" i="1"/>
              <a:t>Address Resolution Protocol)</a:t>
            </a:r>
            <a:r>
              <a:rPr lang="es-ES"/>
              <a:t> .</a:t>
            </a:r>
          </a:p>
          <a:p>
            <a:pPr lvl="1"/>
            <a:r>
              <a:rPr lang="es-ES"/>
              <a:t>ARP es el protocolo utilizado por tecnologías de red de acceso compartido basadas en difusión (broadcast), como Ethernet y Token Ring.</a:t>
            </a:r>
          </a:p>
          <a:p>
            <a:pPr lvl="1"/>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ES"/>
              <a:t>Protocolo ARP</a:t>
            </a:r>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lvl="1"/>
            <a:r>
              <a:rPr lang="es-ES"/>
              <a:t>ARP es un protocolo de capa de red, el cual utiliza los servicios de la capa de Interfaz de red.</a:t>
            </a:r>
          </a:p>
          <a:p>
            <a:pPr lvl="1"/>
            <a:endParaRPr lang="es-ES"/>
          </a:p>
        </p:txBody>
      </p:sp>
      <p:sp>
        <p:nvSpPr>
          <p:cNvPr id="22533" name="Text Box 5"/>
          <p:cNvSpPr txBox="1">
            <a:spLocks noChangeArrowheads="1"/>
          </p:cNvSpPr>
          <p:nvPr/>
        </p:nvSpPr>
        <p:spPr bwMode="auto">
          <a:xfrm>
            <a:off x="3581400" y="3810000"/>
            <a:ext cx="22098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Protocolo ARP</a:t>
            </a:r>
          </a:p>
        </p:txBody>
      </p:sp>
      <p:sp>
        <p:nvSpPr>
          <p:cNvPr id="22536" name="Text Box 8"/>
          <p:cNvSpPr txBox="1">
            <a:spLocks noChangeArrowheads="1"/>
          </p:cNvSpPr>
          <p:nvPr/>
        </p:nvSpPr>
        <p:spPr bwMode="auto">
          <a:xfrm>
            <a:off x="2743200" y="46482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NIC</a:t>
            </a:r>
          </a:p>
        </p:txBody>
      </p:sp>
      <p:sp>
        <p:nvSpPr>
          <p:cNvPr id="22537" name="Text Box 9"/>
          <p:cNvSpPr txBox="1">
            <a:spLocks noChangeArrowheads="1"/>
          </p:cNvSpPr>
          <p:nvPr/>
        </p:nvSpPr>
        <p:spPr bwMode="auto">
          <a:xfrm>
            <a:off x="5791200" y="46482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Cola</a:t>
            </a:r>
          </a:p>
        </p:txBody>
      </p:sp>
      <p:sp>
        <p:nvSpPr>
          <p:cNvPr id="22538" name="Line 10"/>
          <p:cNvSpPr>
            <a:spLocks noChangeShapeType="1"/>
          </p:cNvSpPr>
          <p:nvPr/>
        </p:nvSpPr>
        <p:spPr bwMode="auto">
          <a:xfrm flipH="1">
            <a:off x="6248400" y="4038600"/>
            <a:ext cx="1295400" cy="0"/>
          </a:xfrm>
          <a:prstGeom prst="line">
            <a:avLst/>
          </a:prstGeom>
          <a:noFill/>
          <a:ln w="9525">
            <a:solidFill>
              <a:schemeClr val="tx1"/>
            </a:solidFill>
            <a:round/>
            <a:headEnd/>
            <a:tailEnd type="triangle" w="med" len="med"/>
          </a:ln>
          <a:effectLst/>
        </p:spPr>
        <p:txBody>
          <a:bodyPr wrap="none"/>
          <a:lstStyle/>
          <a:p>
            <a:endParaRPr lang="es-MX"/>
          </a:p>
        </p:txBody>
      </p:sp>
      <p:sp>
        <p:nvSpPr>
          <p:cNvPr id="22539" name="Text Box 11"/>
          <p:cNvSpPr txBox="1">
            <a:spLocks noChangeArrowheads="1"/>
          </p:cNvSpPr>
          <p:nvPr/>
        </p:nvSpPr>
        <p:spPr bwMode="auto">
          <a:xfrm>
            <a:off x="3581400" y="4648200"/>
            <a:ext cx="22098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Protocolo ARP</a:t>
            </a:r>
          </a:p>
        </p:txBody>
      </p:sp>
      <p:sp>
        <p:nvSpPr>
          <p:cNvPr id="22540" name="Text Box 12"/>
          <p:cNvSpPr txBox="1">
            <a:spLocks noChangeArrowheads="1"/>
          </p:cNvSpPr>
          <p:nvPr/>
        </p:nvSpPr>
        <p:spPr bwMode="auto">
          <a:xfrm>
            <a:off x="7162800" y="3810000"/>
            <a:ext cx="16002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22541" name="Text Box 13"/>
          <p:cNvSpPr txBox="1">
            <a:spLocks noChangeArrowheads="1"/>
          </p:cNvSpPr>
          <p:nvPr/>
        </p:nvSpPr>
        <p:spPr bwMode="auto">
          <a:xfrm>
            <a:off x="6934200" y="4495800"/>
            <a:ext cx="1981200" cy="822325"/>
          </a:xfrm>
          <a:prstGeom prst="rect">
            <a:avLst/>
          </a:prstGeom>
          <a:noFill/>
          <a:ln w="9525">
            <a:noFill/>
            <a:miter lim="800000"/>
            <a:headEnd/>
            <a:tailEnd/>
          </a:ln>
          <a:effectLst/>
        </p:spPr>
        <p:txBody>
          <a:bodyPr>
            <a:spAutoFit/>
          </a:bodyPr>
          <a:lstStyle/>
          <a:p>
            <a:pPr algn="ctr">
              <a:spcBef>
                <a:spcPct val="50000"/>
              </a:spcBef>
            </a:pPr>
            <a:r>
              <a:rPr lang="es-ES"/>
              <a:t>Interfaz de red</a:t>
            </a:r>
          </a:p>
        </p:txBody>
      </p:sp>
      <p:sp>
        <p:nvSpPr>
          <p:cNvPr id="22542" name="Line 14"/>
          <p:cNvSpPr>
            <a:spLocks noChangeShapeType="1"/>
          </p:cNvSpPr>
          <p:nvPr/>
        </p:nvSpPr>
        <p:spPr bwMode="auto">
          <a:xfrm flipH="1">
            <a:off x="6705600" y="4876800"/>
            <a:ext cx="381000" cy="0"/>
          </a:xfrm>
          <a:prstGeom prst="line">
            <a:avLst/>
          </a:prstGeom>
          <a:noFill/>
          <a:ln w="9525">
            <a:solidFill>
              <a:schemeClr val="tx1"/>
            </a:solidFill>
            <a:round/>
            <a:headEnd/>
            <a:tailEnd type="triangle" w="med" len="med"/>
          </a:ln>
          <a:effectLst/>
        </p:spPr>
        <p:txBody>
          <a:bodyPr wrap="none"/>
          <a:lstStyle/>
          <a:p>
            <a:endParaRPr lang="es-MX"/>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MX"/>
              <a:t>Protocolo ARP</a:t>
            </a:r>
            <a:endParaRPr lang="es-ES"/>
          </a:p>
        </p:txBody>
      </p:sp>
      <p:sp>
        <p:nvSpPr>
          <p:cNvPr id="23555" name="Rectangle 3" descr="Rectangle: Click to edit Master text styles&#10;Second level&#10;Third level&#10;Fourth level&#10;Fifth level"/>
          <p:cNvSpPr>
            <a:spLocks noGrp="1" noChangeArrowheads="1"/>
          </p:cNvSpPr>
          <p:nvPr>
            <p:ph idx="1"/>
          </p:nvPr>
        </p:nvSpPr>
        <p:spPr/>
        <p:txBody>
          <a:bodyPr/>
          <a:lstStyle/>
          <a:p>
            <a:pPr lvl="1"/>
            <a:r>
              <a:rPr lang="es-ES"/>
              <a:t>En el caso de la red Ethernet como protocolo de Interfaz de Red, identifica al protocolo ARP con el Ethertype 0x0806</a:t>
            </a:r>
          </a:p>
        </p:txBody>
      </p:sp>
      <p:sp>
        <p:nvSpPr>
          <p:cNvPr id="23563" name="Text Box 11"/>
          <p:cNvSpPr txBox="1">
            <a:spLocks noChangeArrowheads="1"/>
          </p:cNvSpPr>
          <p:nvPr/>
        </p:nvSpPr>
        <p:spPr bwMode="auto">
          <a:xfrm>
            <a:off x="3810000" y="3657600"/>
            <a:ext cx="2133600" cy="466725"/>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s-ES"/>
              <a:t>Protocolo ARP</a:t>
            </a:r>
          </a:p>
        </p:txBody>
      </p:sp>
      <p:sp>
        <p:nvSpPr>
          <p:cNvPr id="23564" name="Text Box 12"/>
          <p:cNvSpPr txBox="1">
            <a:spLocks noChangeArrowheads="1"/>
          </p:cNvSpPr>
          <p:nvPr/>
        </p:nvSpPr>
        <p:spPr bwMode="auto">
          <a:xfrm>
            <a:off x="3810000" y="4648200"/>
            <a:ext cx="2133600" cy="466725"/>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s-ES"/>
              <a:t>Protocolo ARP</a:t>
            </a:r>
          </a:p>
        </p:txBody>
      </p:sp>
      <p:sp>
        <p:nvSpPr>
          <p:cNvPr id="23565" name="Text Box 13"/>
          <p:cNvSpPr txBox="1">
            <a:spLocks noChangeArrowheads="1"/>
          </p:cNvSpPr>
          <p:nvPr/>
        </p:nvSpPr>
        <p:spPr bwMode="auto">
          <a:xfrm>
            <a:off x="2286000" y="4648200"/>
            <a:ext cx="15240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Ethertype</a:t>
            </a:r>
          </a:p>
        </p:txBody>
      </p:sp>
      <p:sp>
        <p:nvSpPr>
          <p:cNvPr id="23566" name="Text Box 14"/>
          <p:cNvSpPr txBox="1">
            <a:spLocks noChangeArrowheads="1"/>
          </p:cNvSpPr>
          <p:nvPr/>
        </p:nvSpPr>
        <p:spPr bwMode="auto">
          <a:xfrm>
            <a:off x="1447800" y="4648200"/>
            <a:ext cx="8382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D.F.</a:t>
            </a:r>
          </a:p>
        </p:txBody>
      </p:sp>
      <p:sp>
        <p:nvSpPr>
          <p:cNvPr id="23567" name="Text Box 15"/>
          <p:cNvSpPr txBox="1">
            <a:spLocks noChangeArrowheads="1"/>
          </p:cNvSpPr>
          <p:nvPr/>
        </p:nvSpPr>
        <p:spPr bwMode="auto">
          <a:xfrm>
            <a:off x="609600" y="4648200"/>
            <a:ext cx="8382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D.D.</a:t>
            </a:r>
          </a:p>
        </p:txBody>
      </p:sp>
      <p:sp>
        <p:nvSpPr>
          <p:cNvPr id="23568" name="Text Box 16"/>
          <p:cNvSpPr txBox="1">
            <a:spLocks noChangeArrowheads="1"/>
          </p:cNvSpPr>
          <p:nvPr/>
        </p:nvSpPr>
        <p:spPr bwMode="auto">
          <a:xfrm>
            <a:off x="5943600" y="4648200"/>
            <a:ext cx="8382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CRC</a:t>
            </a:r>
          </a:p>
        </p:txBody>
      </p:sp>
      <p:sp>
        <p:nvSpPr>
          <p:cNvPr id="23569" name="Text Box 17"/>
          <p:cNvSpPr txBox="1">
            <a:spLocks noChangeArrowheads="1"/>
          </p:cNvSpPr>
          <p:nvPr/>
        </p:nvSpPr>
        <p:spPr bwMode="auto">
          <a:xfrm>
            <a:off x="609600" y="5257800"/>
            <a:ext cx="838200" cy="457200"/>
          </a:xfrm>
          <a:prstGeom prst="rect">
            <a:avLst/>
          </a:prstGeom>
          <a:noFill/>
          <a:ln w="9525">
            <a:noFill/>
            <a:miter lim="800000"/>
            <a:headEnd/>
            <a:tailEnd/>
          </a:ln>
          <a:effectLst/>
        </p:spPr>
        <p:txBody>
          <a:bodyPr>
            <a:spAutoFit/>
          </a:bodyPr>
          <a:lstStyle/>
          <a:p>
            <a:pPr algn="ctr">
              <a:spcBef>
                <a:spcPct val="50000"/>
              </a:spcBef>
            </a:pPr>
            <a:r>
              <a:rPr lang="es-ES"/>
              <a:t>6</a:t>
            </a:r>
          </a:p>
        </p:txBody>
      </p:sp>
      <p:sp>
        <p:nvSpPr>
          <p:cNvPr id="23570" name="Text Box 18"/>
          <p:cNvSpPr txBox="1">
            <a:spLocks noChangeArrowheads="1"/>
          </p:cNvSpPr>
          <p:nvPr/>
        </p:nvSpPr>
        <p:spPr bwMode="auto">
          <a:xfrm>
            <a:off x="1447800" y="5257800"/>
            <a:ext cx="838200" cy="457200"/>
          </a:xfrm>
          <a:prstGeom prst="rect">
            <a:avLst/>
          </a:prstGeom>
          <a:noFill/>
          <a:ln w="9525">
            <a:noFill/>
            <a:miter lim="800000"/>
            <a:headEnd/>
            <a:tailEnd/>
          </a:ln>
          <a:effectLst/>
        </p:spPr>
        <p:txBody>
          <a:bodyPr>
            <a:spAutoFit/>
          </a:bodyPr>
          <a:lstStyle/>
          <a:p>
            <a:pPr algn="ctr">
              <a:spcBef>
                <a:spcPct val="50000"/>
              </a:spcBef>
            </a:pPr>
            <a:r>
              <a:rPr lang="es-ES"/>
              <a:t>6</a:t>
            </a:r>
          </a:p>
        </p:txBody>
      </p:sp>
      <p:sp>
        <p:nvSpPr>
          <p:cNvPr id="23571" name="Text Box 19"/>
          <p:cNvSpPr txBox="1">
            <a:spLocks noChangeArrowheads="1"/>
          </p:cNvSpPr>
          <p:nvPr/>
        </p:nvSpPr>
        <p:spPr bwMode="auto">
          <a:xfrm>
            <a:off x="2590800" y="5257800"/>
            <a:ext cx="838200" cy="457200"/>
          </a:xfrm>
          <a:prstGeom prst="rect">
            <a:avLst/>
          </a:prstGeom>
          <a:noFill/>
          <a:ln w="9525">
            <a:noFill/>
            <a:miter lim="800000"/>
            <a:headEnd/>
            <a:tailEnd/>
          </a:ln>
          <a:effectLst/>
        </p:spPr>
        <p:txBody>
          <a:bodyPr>
            <a:spAutoFit/>
          </a:bodyPr>
          <a:lstStyle/>
          <a:p>
            <a:pPr algn="ctr">
              <a:spcBef>
                <a:spcPct val="50000"/>
              </a:spcBef>
            </a:pPr>
            <a:r>
              <a:rPr lang="es-ES"/>
              <a:t>2</a:t>
            </a:r>
          </a:p>
        </p:txBody>
      </p:sp>
      <p:sp>
        <p:nvSpPr>
          <p:cNvPr id="23572" name="Text Box 20"/>
          <p:cNvSpPr txBox="1">
            <a:spLocks noChangeArrowheads="1"/>
          </p:cNvSpPr>
          <p:nvPr/>
        </p:nvSpPr>
        <p:spPr bwMode="auto">
          <a:xfrm>
            <a:off x="5943600" y="5257800"/>
            <a:ext cx="838200" cy="457200"/>
          </a:xfrm>
          <a:prstGeom prst="rect">
            <a:avLst/>
          </a:prstGeom>
          <a:noFill/>
          <a:ln w="9525">
            <a:noFill/>
            <a:miter lim="800000"/>
            <a:headEnd/>
            <a:tailEnd/>
          </a:ln>
          <a:effectLst/>
        </p:spPr>
        <p:txBody>
          <a:bodyPr>
            <a:spAutoFit/>
          </a:bodyPr>
          <a:lstStyle/>
          <a:p>
            <a:pPr algn="ctr">
              <a:spcBef>
                <a:spcPct val="50000"/>
              </a:spcBef>
            </a:pPr>
            <a:r>
              <a:rPr lang="es-ES"/>
              <a:t>4</a:t>
            </a:r>
          </a:p>
        </p:txBody>
      </p:sp>
      <p:sp>
        <p:nvSpPr>
          <p:cNvPr id="23573" name="Line 21"/>
          <p:cNvSpPr>
            <a:spLocks noChangeShapeType="1"/>
          </p:cNvSpPr>
          <p:nvPr/>
        </p:nvSpPr>
        <p:spPr bwMode="auto">
          <a:xfrm flipH="1">
            <a:off x="6477000" y="4038600"/>
            <a:ext cx="1295400" cy="0"/>
          </a:xfrm>
          <a:prstGeom prst="line">
            <a:avLst/>
          </a:prstGeom>
          <a:noFill/>
          <a:ln w="9525">
            <a:solidFill>
              <a:schemeClr val="tx1"/>
            </a:solidFill>
            <a:round/>
            <a:headEnd/>
            <a:tailEnd type="triangle" w="med" len="med"/>
          </a:ln>
          <a:effectLst/>
        </p:spPr>
        <p:txBody>
          <a:bodyPr wrap="none"/>
          <a:lstStyle/>
          <a:p>
            <a:endParaRPr lang="es-MX"/>
          </a:p>
        </p:txBody>
      </p:sp>
      <p:sp>
        <p:nvSpPr>
          <p:cNvPr id="23574" name="Text Box 22"/>
          <p:cNvSpPr txBox="1">
            <a:spLocks noChangeArrowheads="1"/>
          </p:cNvSpPr>
          <p:nvPr/>
        </p:nvSpPr>
        <p:spPr bwMode="auto">
          <a:xfrm>
            <a:off x="7391400" y="3810000"/>
            <a:ext cx="16002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23575" name="Text Box 23"/>
          <p:cNvSpPr txBox="1">
            <a:spLocks noChangeArrowheads="1"/>
          </p:cNvSpPr>
          <p:nvPr/>
        </p:nvSpPr>
        <p:spPr bwMode="auto">
          <a:xfrm>
            <a:off x="7162800" y="4495800"/>
            <a:ext cx="1981200" cy="822325"/>
          </a:xfrm>
          <a:prstGeom prst="rect">
            <a:avLst/>
          </a:prstGeom>
          <a:noFill/>
          <a:ln w="9525">
            <a:noFill/>
            <a:miter lim="800000"/>
            <a:headEnd/>
            <a:tailEnd/>
          </a:ln>
          <a:effectLst/>
        </p:spPr>
        <p:txBody>
          <a:bodyPr>
            <a:spAutoFit/>
          </a:bodyPr>
          <a:lstStyle/>
          <a:p>
            <a:pPr algn="ctr">
              <a:spcBef>
                <a:spcPct val="50000"/>
              </a:spcBef>
            </a:pPr>
            <a:r>
              <a:rPr lang="es-ES"/>
              <a:t>Interfaz de red</a:t>
            </a:r>
          </a:p>
        </p:txBody>
      </p:sp>
      <p:sp>
        <p:nvSpPr>
          <p:cNvPr id="23576" name="Line 24"/>
          <p:cNvSpPr>
            <a:spLocks noChangeShapeType="1"/>
          </p:cNvSpPr>
          <p:nvPr/>
        </p:nvSpPr>
        <p:spPr bwMode="auto">
          <a:xfrm flipH="1">
            <a:off x="6934200" y="4800600"/>
            <a:ext cx="381000" cy="0"/>
          </a:xfrm>
          <a:prstGeom prst="line">
            <a:avLst/>
          </a:prstGeom>
          <a:noFill/>
          <a:ln w="9525">
            <a:solidFill>
              <a:schemeClr val="tx1"/>
            </a:solidFill>
            <a:round/>
            <a:headEnd/>
            <a:tailEnd type="triangle" w="med" len="med"/>
          </a:ln>
          <a:effectLst/>
        </p:spPr>
        <p:txBody>
          <a:bodyPr wrap="none"/>
          <a:lstStyle/>
          <a:p>
            <a:endParaRPr lang="es-MX"/>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ES"/>
              <a:t>Protocolo ARP</a:t>
            </a:r>
          </a:p>
        </p:txBody>
      </p:sp>
      <p:sp>
        <p:nvSpPr>
          <p:cNvPr id="20483" name="Rectangle 3" descr="Rectangle: Click to edit Master text styles&#10;Second level&#10;Third level&#10;Fourth level&#10;Fifth level"/>
          <p:cNvSpPr>
            <a:spLocks noGrp="1" noChangeArrowheads="1"/>
          </p:cNvSpPr>
          <p:nvPr>
            <p:ph idx="1"/>
          </p:nvPr>
        </p:nvSpPr>
        <p:spPr/>
        <p:txBody>
          <a:bodyPr/>
          <a:lstStyle/>
          <a:p>
            <a:pPr lvl="1"/>
            <a:r>
              <a:rPr lang="es-ES"/>
              <a:t>Este protocolo se utiliza para resolver la dirección física (dirección MAC) del siguiente nodo en base a su correspondiente dirección lógica (dirección IP).</a:t>
            </a:r>
          </a:p>
          <a:p>
            <a:pPr lvl="1"/>
            <a:r>
              <a:rPr lang="es-ES"/>
              <a:t>Esto lo realiza enviando un mensaje de broadcast (la dirección destino de la trama será FF:FF:FF:FF:FF:FF).</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
              <a:t>Protocolo ARP</a:t>
            </a:r>
          </a:p>
        </p:txBody>
      </p:sp>
      <p:sp>
        <p:nvSpPr>
          <p:cNvPr id="21507" name="Rectangle 3" descr="Rectangle: Click to edit Master text styles&#10;Second level&#10;Third level&#10;Fourth level&#10;Fifth level"/>
          <p:cNvSpPr>
            <a:spLocks noGrp="1" noChangeArrowheads="1"/>
          </p:cNvSpPr>
          <p:nvPr>
            <p:ph idx="1"/>
          </p:nvPr>
        </p:nvSpPr>
        <p:spPr/>
        <p:txBody>
          <a:bodyPr/>
          <a:lstStyle/>
          <a:p>
            <a:pPr lvl="1"/>
            <a:r>
              <a:rPr lang="es-ES"/>
              <a:t>El mensaje que envía la terminal origen se le llama: solicitud de ARP.</a:t>
            </a:r>
          </a:p>
          <a:p>
            <a:pPr lvl="1"/>
            <a:r>
              <a:rPr lang="es-ES"/>
              <a:t>Este mensaje es enviado preguntando:</a:t>
            </a:r>
          </a:p>
          <a:p>
            <a:pPr lvl="2"/>
            <a:r>
              <a:rPr lang="es-ES"/>
              <a:t>¿Quién tiene la dirección IP 10.0.0.1? y ¿Cuál es su dirección MAC?</a:t>
            </a:r>
          </a:p>
          <a:p>
            <a:pPr lvl="1"/>
            <a:r>
              <a:rPr lang="es-ES"/>
              <a:t>Este mensaje lo reciben todas las terminales dentro de la red de broadcast, pero solo contesta la terminal que tiene esa dirección 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Mensaje de ARP</a:t>
            </a:r>
          </a:p>
        </p:txBody>
      </p:sp>
      <p:grpSp>
        <p:nvGrpSpPr>
          <p:cNvPr id="26628" name="Group 4"/>
          <p:cNvGrpSpPr>
            <a:grpSpLocks/>
          </p:cNvGrpSpPr>
          <p:nvPr/>
        </p:nvGrpSpPr>
        <p:grpSpPr bwMode="auto">
          <a:xfrm>
            <a:off x="5181600" y="1676400"/>
            <a:ext cx="609600" cy="533400"/>
            <a:chOff x="1536" y="384"/>
            <a:chExt cx="384" cy="336"/>
          </a:xfrm>
        </p:grpSpPr>
        <p:sp>
          <p:nvSpPr>
            <p:cNvPr id="26629" name="Rectangle 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30" name="Line 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31" name="Line 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32" name="Line 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33" name="Line 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34" name="Line 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35" name="Line 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36" name="Line 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37" name="Line 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38" name="Line 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39" name="Group 15"/>
          <p:cNvGrpSpPr>
            <a:grpSpLocks/>
          </p:cNvGrpSpPr>
          <p:nvPr/>
        </p:nvGrpSpPr>
        <p:grpSpPr bwMode="auto">
          <a:xfrm>
            <a:off x="5791200" y="1676400"/>
            <a:ext cx="609600" cy="533400"/>
            <a:chOff x="1536" y="384"/>
            <a:chExt cx="384" cy="336"/>
          </a:xfrm>
        </p:grpSpPr>
        <p:sp>
          <p:nvSpPr>
            <p:cNvPr id="26640" name="Rectangle 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41" name="Line 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42" name="Line 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43" name="Line 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44" name="Line 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45" name="Line 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46" name="Line 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47" name="Line 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48" name="Line 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49" name="Line 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50" name="Group 26"/>
          <p:cNvGrpSpPr>
            <a:grpSpLocks/>
          </p:cNvGrpSpPr>
          <p:nvPr/>
        </p:nvGrpSpPr>
        <p:grpSpPr bwMode="auto">
          <a:xfrm>
            <a:off x="7620000" y="5410200"/>
            <a:ext cx="609600" cy="533400"/>
            <a:chOff x="1536" y="384"/>
            <a:chExt cx="384" cy="336"/>
          </a:xfrm>
        </p:grpSpPr>
        <p:sp>
          <p:nvSpPr>
            <p:cNvPr id="26651" name="Rectangle 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52" name="Line 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53" name="Line 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54" name="Line 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55" name="Line 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56" name="Line 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57" name="Line 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58" name="Line 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59" name="Line 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60" name="Line 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61" name="Group 37"/>
          <p:cNvGrpSpPr>
            <a:grpSpLocks/>
          </p:cNvGrpSpPr>
          <p:nvPr/>
        </p:nvGrpSpPr>
        <p:grpSpPr bwMode="auto">
          <a:xfrm>
            <a:off x="8229600" y="5410200"/>
            <a:ext cx="609600" cy="533400"/>
            <a:chOff x="1536" y="384"/>
            <a:chExt cx="384" cy="336"/>
          </a:xfrm>
        </p:grpSpPr>
        <p:sp>
          <p:nvSpPr>
            <p:cNvPr id="26662" name="Rectangle 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63" name="Line 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64" name="Line 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65" name="Line 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66" name="Line 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67" name="Line 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68" name="Line 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69" name="Line 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70" name="Line 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71" name="Line 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72" name="Group 48"/>
          <p:cNvGrpSpPr>
            <a:grpSpLocks/>
          </p:cNvGrpSpPr>
          <p:nvPr/>
        </p:nvGrpSpPr>
        <p:grpSpPr bwMode="auto">
          <a:xfrm>
            <a:off x="5181600" y="2209800"/>
            <a:ext cx="609600" cy="533400"/>
            <a:chOff x="1536" y="384"/>
            <a:chExt cx="384" cy="336"/>
          </a:xfrm>
        </p:grpSpPr>
        <p:sp>
          <p:nvSpPr>
            <p:cNvPr id="26673" name="Rectangle 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74" name="Line 5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75" name="Line 5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76" name="Line 5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77" name="Line 5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78" name="Line 5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79" name="Line 5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80" name="Line 5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81" name="Line 5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82" name="Line 5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83" name="Group 59"/>
          <p:cNvGrpSpPr>
            <a:grpSpLocks/>
          </p:cNvGrpSpPr>
          <p:nvPr/>
        </p:nvGrpSpPr>
        <p:grpSpPr bwMode="auto">
          <a:xfrm>
            <a:off x="5791200" y="2209800"/>
            <a:ext cx="609600" cy="533400"/>
            <a:chOff x="1536" y="384"/>
            <a:chExt cx="384" cy="336"/>
          </a:xfrm>
        </p:grpSpPr>
        <p:sp>
          <p:nvSpPr>
            <p:cNvPr id="26684" name="Rectangle 6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85" name="Line 6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86" name="Line 6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87" name="Line 6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88" name="Line 6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89" name="Line 6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90" name="Line 6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91" name="Line 6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92" name="Line 6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93" name="Line 6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94" name="Group 70"/>
          <p:cNvGrpSpPr>
            <a:grpSpLocks/>
          </p:cNvGrpSpPr>
          <p:nvPr/>
        </p:nvGrpSpPr>
        <p:grpSpPr bwMode="auto">
          <a:xfrm>
            <a:off x="7620000" y="4343400"/>
            <a:ext cx="609600" cy="533400"/>
            <a:chOff x="1536" y="384"/>
            <a:chExt cx="384" cy="336"/>
          </a:xfrm>
        </p:grpSpPr>
        <p:sp>
          <p:nvSpPr>
            <p:cNvPr id="26695" name="Rectangle 7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96" name="Line 7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97" name="Line 7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98" name="Line 7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99" name="Line 7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00" name="Line 7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01" name="Line 7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02" name="Line 7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03" name="Line 7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04" name="Line 8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05" name="Group 81"/>
          <p:cNvGrpSpPr>
            <a:grpSpLocks/>
          </p:cNvGrpSpPr>
          <p:nvPr/>
        </p:nvGrpSpPr>
        <p:grpSpPr bwMode="auto">
          <a:xfrm>
            <a:off x="8229600" y="4343400"/>
            <a:ext cx="609600" cy="533400"/>
            <a:chOff x="1536" y="384"/>
            <a:chExt cx="384" cy="336"/>
          </a:xfrm>
        </p:grpSpPr>
        <p:sp>
          <p:nvSpPr>
            <p:cNvPr id="26706" name="Rectangle 8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07" name="Line 8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08" name="Line 8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09" name="Line 8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10" name="Line 8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11" name="Line 8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12" name="Line 8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13" name="Line 8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14" name="Line 9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15" name="Line 9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16" name="Group 92"/>
          <p:cNvGrpSpPr>
            <a:grpSpLocks/>
          </p:cNvGrpSpPr>
          <p:nvPr/>
        </p:nvGrpSpPr>
        <p:grpSpPr bwMode="auto">
          <a:xfrm>
            <a:off x="5181600" y="2743200"/>
            <a:ext cx="609600" cy="533400"/>
            <a:chOff x="1536" y="384"/>
            <a:chExt cx="384" cy="336"/>
          </a:xfrm>
        </p:grpSpPr>
        <p:sp>
          <p:nvSpPr>
            <p:cNvPr id="26717" name="Rectangle 9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18" name="Line 9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19" name="Line 9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20" name="Line 9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21" name="Line 9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22" name="Line 9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23" name="Line 9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24" name="Line 10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25" name="Line 10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26" name="Line 10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27" name="Group 103"/>
          <p:cNvGrpSpPr>
            <a:grpSpLocks/>
          </p:cNvGrpSpPr>
          <p:nvPr/>
        </p:nvGrpSpPr>
        <p:grpSpPr bwMode="auto">
          <a:xfrm>
            <a:off x="5181600" y="3276600"/>
            <a:ext cx="609600" cy="533400"/>
            <a:chOff x="1536" y="384"/>
            <a:chExt cx="384" cy="336"/>
          </a:xfrm>
        </p:grpSpPr>
        <p:sp>
          <p:nvSpPr>
            <p:cNvPr id="26728" name="Rectangle 10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29" name="Line 10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30" name="Line 10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31" name="Line 10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32" name="Line 10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33" name="Line 10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34" name="Line 11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35" name="Line 11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36" name="Line 11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37" name="Line 11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38" name="Group 114"/>
          <p:cNvGrpSpPr>
            <a:grpSpLocks/>
          </p:cNvGrpSpPr>
          <p:nvPr/>
        </p:nvGrpSpPr>
        <p:grpSpPr bwMode="auto">
          <a:xfrm>
            <a:off x="5181600" y="3810000"/>
            <a:ext cx="609600" cy="533400"/>
            <a:chOff x="1536" y="384"/>
            <a:chExt cx="384" cy="336"/>
          </a:xfrm>
        </p:grpSpPr>
        <p:sp>
          <p:nvSpPr>
            <p:cNvPr id="26739" name="Rectangle 1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40" name="Line 11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41" name="Line 11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42" name="Line 11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43" name="Line 11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44" name="Line 12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45" name="Line 12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46" name="Line 12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47" name="Line 12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48" name="Line 12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49" name="Group 125"/>
          <p:cNvGrpSpPr>
            <a:grpSpLocks/>
          </p:cNvGrpSpPr>
          <p:nvPr/>
        </p:nvGrpSpPr>
        <p:grpSpPr bwMode="auto">
          <a:xfrm>
            <a:off x="5791200" y="3810000"/>
            <a:ext cx="609600" cy="533400"/>
            <a:chOff x="1536" y="384"/>
            <a:chExt cx="384" cy="336"/>
          </a:xfrm>
        </p:grpSpPr>
        <p:sp>
          <p:nvSpPr>
            <p:cNvPr id="26750" name="Rectangle 1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51" name="Line 12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52" name="Line 12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53" name="Line 12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54" name="Line 13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55" name="Line 13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56" name="Line 13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57" name="Line 13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58" name="Line 13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59" name="Line 13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60" name="Group 136"/>
          <p:cNvGrpSpPr>
            <a:grpSpLocks/>
          </p:cNvGrpSpPr>
          <p:nvPr/>
        </p:nvGrpSpPr>
        <p:grpSpPr bwMode="auto">
          <a:xfrm>
            <a:off x="5181600" y="4343400"/>
            <a:ext cx="609600" cy="533400"/>
            <a:chOff x="1536" y="384"/>
            <a:chExt cx="384" cy="336"/>
          </a:xfrm>
        </p:grpSpPr>
        <p:sp>
          <p:nvSpPr>
            <p:cNvPr id="26761"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62" name="Line 13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63" name="Line 13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64" name="Line 14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65" name="Line 14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66" name="Line 14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67" name="Line 14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68" name="Line 14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69" name="Line 14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70" name="Line 14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71" name="Group 147"/>
          <p:cNvGrpSpPr>
            <a:grpSpLocks/>
          </p:cNvGrpSpPr>
          <p:nvPr/>
        </p:nvGrpSpPr>
        <p:grpSpPr bwMode="auto">
          <a:xfrm>
            <a:off x="5791200" y="4343400"/>
            <a:ext cx="609600" cy="533400"/>
            <a:chOff x="1536" y="384"/>
            <a:chExt cx="384" cy="336"/>
          </a:xfrm>
        </p:grpSpPr>
        <p:sp>
          <p:nvSpPr>
            <p:cNvPr id="26772"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73" name="Line 14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74" name="Line 15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75" name="Line 15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76" name="Line 15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77" name="Line 15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78" name="Line 15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79" name="Line 15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80" name="Line 15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81" name="Line 15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82" name="Group 158"/>
          <p:cNvGrpSpPr>
            <a:grpSpLocks/>
          </p:cNvGrpSpPr>
          <p:nvPr/>
        </p:nvGrpSpPr>
        <p:grpSpPr bwMode="auto">
          <a:xfrm>
            <a:off x="6400800" y="4343400"/>
            <a:ext cx="609600" cy="533400"/>
            <a:chOff x="1536" y="384"/>
            <a:chExt cx="384" cy="336"/>
          </a:xfrm>
        </p:grpSpPr>
        <p:sp>
          <p:nvSpPr>
            <p:cNvPr id="26783"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84" name="Line 16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85" name="Line 16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86" name="Line 16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87" name="Line 16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88" name="Line 16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89" name="Line 16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90" name="Line 16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91" name="Line 16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92" name="Line 16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93" name="Group 169"/>
          <p:cNvGrpSpPr>
            <a:grpSpLocks/>
          </p:cNvGrpSpPr>
          <p:nvPr/>
        </p:nvGrpSpPr>
        <p:grpSpPr bwMode="auto">
          <a:xfrm>
            <a:off x="7010400" y="4343400"/>
            <a:ext cx="609600" cy="533400"/>
            <a:chOff x="1536" y="384"/>
            <a:chExt cx="384" cy="336"/>
          </a:xfrm>
        </p:grpSpPr>
        <p:sp>
          <p:nvSpPr>
            <p:cNvPr id="26794"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95" name="Line 17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96" name="Line 17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97" name="Line 17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98" name="Line 17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99" name="Line 17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00" name="Line 17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01" name="Line 17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02" name="Line 17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03" name="Line 17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04" name="Group 180"/>
          <p:cNvGrpSpPr>
            <a:grpSpLocks/>
          </p:cNvGrpSpPr>
          <p:nvPr/>
        </p:nvGrpSpPr>
        <p:grpSpPr bwMode="auto">
          <a:xfrm>
            <a:off x="5181600" y="4876800"/>
            <a:ext cx="609600" cy="533400"/>
            <a:chOff x="1536" y="384"/>
            <a:chExt cx="384" cy="336"/>
          </a:xfrm>
        </p:grpSpPr>
        <p:sp>
          <p:nvSpPr>
            <p:cNvPr id="26805"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06" name="Line 18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07" name="Line 18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08" name="Line 18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09" name="Line 18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10" name="Line 18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11" name="Line 18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12" name="Line 18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13" name="Line 18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14" name="Line 19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15" name="Group 191"/>
          <p:cNvGrpSpPr>
            <a:grpSpLocks/>
          </p:cNvGrpSpPr>
          <p:nvPr/>
        </p:nvGrpSpPr>
        <p:grpSpPr bwMode="auto">
          <a:xfrm>
            <a:off x="5791200" y="4876800"/>
            <a:ext cx="609600" cy="533400"/>
            <a:chOff x="1536" y="384"/>
            <a:chExt cx="384" cy="336"/>
          </a:xfrm>
        </p:grpSpPr>
        <p:sp>
          <p:nvSpPr>
            <p:cNvPr id="26816"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17" name="Line 19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18" name="Line 19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19" name="Line 19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20" name="Line 19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21" name="Line 19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22" name="Line 19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23" name="Line 19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24" name="Line 20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25" name="Line 20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26" name="Group 202"/>
          <p:cNvGrpSpPr>
            <a:grpSpLocks/>
          </p:cNvGrpSpPr>
          <p:nvPr/>
        </p:nvGrpSpPr>
        <p:grpSpPr bwMode="auto">
          <a:xfrm>
            <a:off x="6400800" y="4876800"/>
            <a:ext cx="609600" cy="533400"/>
            <a:chOff x="1536" y="384"/>
            <a:chExt cx="384" cy="336"/>
          </a:xfrm>
        </p:grpSpPr>
        <p:sp>
          <p:nvSpPr>
            <p:cNvPr id="26827" name="Rectangle 2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28" name="Line 20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29" name="Line 20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30" name="Line 20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31" name="Line 20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32" name="Line 20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33" name="Line 20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34" name="Line 21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35" name="Line 21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36" name="Line 21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37" name="Group 213"/>
          <p:cNvGrpSpPr>
            <a:grpSpLocks/>
          </p:cNvGrpSpPr>
          <p:nvPr/>
        </p:nvGrpSpPr>
        <p:grpSpPr bwMode="auto">
          <a:xfrm>
            <a:off x="7010400" y="4876800"/>
            <a:ext cx="609600" cy="533400"/>
            <a:chOff x="1536" y="384"/>
            <a:chExt cx="384" cy="336"/>
          </a:xfrm>
        </p:grpSpPr>
        <p:sp>
          <p:nvSpPr>
            <p:cNvPr id="26838" name="Rectangle 2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39" name="Line 21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40" name="Line 21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41" name="Line 21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42" name="Line 21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43" name="Line 21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44" name="Line 22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45" name="Line 22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46" name="Line 22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47" name="Line 22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48" name="Group 224"/>
          <p:cNvGrpSpPr>
            <a:grpSpLocks/>
          </p:cNvGrpSpPr>
          <p:nvPr/>
        </p:nvGrpSpPr>
        <p:grpSpPr bwMode="auto">
          <a:xfrm>
            <a:off x="5181600" y="5410200"/>
            <a:ext cx="609600" cy="533400"/>
            <a:chOff x="1536" y="384"/>
            <a:chExt cx="384" cy="336"/>
          </a:xfrm>
        </p:grpSpPr>
        <p:sp>
          <p:nvSpPr>
            <p:cNvPr id="26849" name="Rectangle 2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50" name="Line 22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51" name="Line 22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52" name="Line 22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53" name="Line 22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54" name="Line 23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55" name="Line 23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56" name="Line 23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57" name="Line 23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58" name="Line 23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59" name="Group 235"/>
          <p:cNvGrpSpPr>
            <a:grpSpLocks/>
          </p:cNvGrpSpPr>
          <p:nvPr/>
        </p:nvGrpSpPr>
        <p:grpSpPr bwMode="auto">
          <a:xfrm>
            <a:off x="5791200" y="5410200"/>
            <a:ext cx="609600" cy="533400"/>
            <a:chOff x="1536" y="384"/>
            <a:chExt cx="384" cy="336"/>
          </a:xfrm>
        </p:grpSpPr>
        <p:sp>
          <p:nvSpPr>
            <p:cNvPr id="26860" name="Rectangle 2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61" name="Line 23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62" name="Line 23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63" name="Line 23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64" name="Line 24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65" name="Line 24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66" name="Line 24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67" name="Line 24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68" name="Line 24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69" name="Line 24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70" name="Group 246"/>
          <p:cNvGrpSpPr>
            <a:grpSpLocks/>
          </p:cNvGrpSpPr>
          <p:nvPr/>
        </p:nvGrpSpPr>
        <p:grpSpPr bwMode="auto">
          <a:xfrm>
            <a:off x="6400800" y="5410200"/>
            <a:ext cx="609600" cy="533400"/>
            <a:chOff x="1536" y="384"/>
            <a:chExt cx="384" cy="336"/>
          </a:xfrm>
        </p:grpSpPr>
        <p:sp>
          <p:nvSpPr>
            <p:cNvPr id="26871" name="Rectangle 2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72" name="Line 24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73" name="Line 24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74" name="Line 25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75" name="Line 25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76" name="Line 25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77" name="Line 25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78" name="Line 25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79" name="Line 25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80" name="Line 25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81" name="Group 257"/>
          <p:cNvGrpSpPr>
            <a:grpSpLocks/>
          </p:cNvGrpSpPr>
          <p:nvPr/>
        </p:nvGrpSpPr>
        <p:grpSpPr bwMode="auto">
          <a:xfrm>
            <a:off x="7010400" y="5410200"/>
            <a:ext cx="609600" cy="533400"/>
            <a:chOff x="1536" y="384"/>
            <a:chExt cx="384" cy="336"/>
          </a:xfrm>
        </p:grpSpPr>
        <p:sp>
          <p:nvSpPr>
            <p:cNvPr id="26882" name="Rectangle 2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83" name="Line 25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84" name="Line 26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85" name="Line 26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86" name="Line 26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87" name="Line 26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88" name="Line 26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89" name="Line 26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90" name="Line 26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91" name="Line 26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92" name="Group 268"/>
          <p:cNvGrpSpPr>
            <a:grpSpLocks/>
          </p:cNvGrpSpPr>
          <p:nvPr/>
        </p:nvGrpSpPr>
        <p:grpSpPr bwMode="auto">
          <a:xfrm>
            <a:off x="5181600" y="5943600"/>
            <a:ext cx="609600" cy="533400"/>
            <a:chOff x="1536" y="384"/>
            <a:chExt cx="384" cy="336"/>
          </a:xfrm>
        </p:grpSpPr>
        <p:sp>
          <p:nvSpPr>
            <p:cNvPr id="26893" name="Rectangle 26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94" name="Line 27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95" name="Line 27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96" name="Line 27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97" name="Line 27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98" name="Line 27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99" name="Line 27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00" name="Line 27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01" name="Line 27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02" name="Line 27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03" name="Group 279"/>
          <p:cNvGrpSpPr>
            <a:grpSpLocks/>
          </p:cNvGrpSpPr>
          <p:nvPr/>
        </p:nvGrpSpPr>
        <p:grpSpPr bwMode="auto">
          <a:xfrm>
            <a:off x="5791200" y="5943600"/>
            <a:ext cx="609600" cy="533400"/>
            <a:chOff x="1536" y="384"/>
            <a:chExt cx="384" cy="336"/>
          </a:xfrm>
        </p:grpSpPr>
        <p:sp>
          <p:nvSpPr>
            <p:cNvPr id="26904" name="Rectangle 28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05" name="Line 28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06" name="Line 28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07" name="Line 28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08" name="Line 28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09" name="Line 28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10" name="Line 28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11" name="Line 28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12" name="Line 28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13" name="Line 28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14" name="Group 290"/>
          <p:cNvGrpSpPr>
            <a:grpSpLocks/>
          </p:cNvGrpSpPr>
          <p:nvPr/>
        </p:nvGrpSpPr>
        <p:grpSpPr bwMode="auto">
          <a:xfrm>
            <a:off x="6400800" y="5943600"/>
            <a:ext cx="609600" cy="533400"/>
            <a:chOff x="1536" y="384"/>
            <a:chExt cx="384" cy="336"/>
          </a:xfrm>
        </p:grpSpPr>
        <p:sp>
          <p:nvSpPr>
            <p:cNvPr id="26915" name="Rectangle 29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16" name="Line 29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17" name="Line 29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18" name="Line 29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19" name="Line 29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20" name="Line 29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21" name="Line 29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22" name="Line 29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23" name="Line 29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24" name="Line 30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25" name="Group 301"/>
          <p:cNvGrpSpPr>
            <a:grpSpLocks/>
          </p:cNvGrpSpPr>
          <p:nvPr/>
        </p:nvGrpSpPr>
        <p:grpSpPr bwMode="auto">
          <a:xfrm>
            <a:off x="7010400" y="5943600"/>
            <a:ext cx="609600" cy="533400"/>
            <a:chOff x="1536" y="384"/>
            <a:chExt cx="384" cy="336"/>
          </a:xfrm>
        </p:grpSpPr>
        <p:sp>
          <p:nvSpPr>
            <p:cNvPr id="26926" name="Rectangle 30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27" name="Line 30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28" name="Line 30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29" name="Line 30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30" name="Line 30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31" name="Line 30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32" name="Line 30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33" name="Line 30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34" name="Line 31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35" name="Line 31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6936" name="Text Box 312"/>
          <p:cNvSpPr txBox="1">
            <a:spLocks noChangeArrowheads="1"/>
          </p:cNvSpPr>
          <p:nvPr/>
        </p:nvSpPr>
        <p:spPr bwMode="auto">
          <a:xfrm>
            <a:off x="304800" y="1752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Hardware</a:t>
            </a:r>
          </a:p>
        </p:txBody>
      </p:sp>
      <p:sp>
        <p:nvSpPr>
          <p:cNvPr id="26937" name="Text Box 313"/>
          <p:cNvSpPr txBox="1">
            <a:spLocks noChangeArrowheads="1"/>
          </p:cNvSpPr>
          <p:nvPr/>
        </p:nvSpPr>
        <p:spPr bwMode="auto">
          <a:xfrm>
            <a:off x="6477000" y="2286000"/>
            <a:ext cx="1447800" cy="457200"/>
          </a:xfrm>
          <a:prstGeom prst="rect">
            <a:avLst/>
          </a:prstGeom>
          <a:noFill/>
          <a:ln w="12700">
            <a:noFill/>
            <a:miter lim="800000"/>
            <a:headEnd/>
            <a:tailEnd/>
          </a:ln>
          <a:effectLst/>
        </p:spPr>
        <p:txBody>
          <a:bodyPr wrap="none">
            <a:spAutoFit/>
          </a:bodyPr>
          <a:lstStyle/>
          <a:p>
            <a:pPr eaLnBrk="0" hangingPunct="0"/>
            <a:r>
              <a:rPr lang="en-US">
                <a:latin typeface="Arial" charset="0"/>
              </a:rPr>
              <a:t>= 0x0800</a:t>
            </a:r>
          </a:p>
        </p:txBody>
      </p:sp>
      <p:sp>
        <p:nvSpPr>
          <p:cNvPr id="26938" name="Text Box 314"/>
          <p:cNvSpPr txBox="1">
            <a:spLocks noChangeArrowheads="1"/>
          </p:cNvSpPr>
          <p:nvPr/>
        </p:nvSpPr>
        <p:spPr bwMode="auto">
          <a:xfrm>
            <a:off x="5791200" y="28194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6</a:t>
            </a:r>
          </a:p>
        </p:txBody>
      </p:sp>
      <p:sp>
        <p:nvSpPr>
          <p:cNvPr id="26939" name="Text Box 315"/>
          <p:cNvSpPr txBox="1">
            <a:spLocks noChangeArrowheads="1"/>
          </p:cNvSpPr>
          <p:nvPr/>
        </p:nvSpPr>
        <p:spPr bwMode="auto">
          <a:xfrm>
            <a:off x="5791200" y="33528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4</a:t>
            </a:r>
          </a:p>
        </p:txBody>
      </p:sp>
      <p:sp>
        <p:nvSpPr>
          <p:cNvPr id="26940" name="Text Box 316"/>
          <p:cNvSpPr txBox="1">
            <a:spLocks noChangeArrowheads="1"/>
          </p:cNvSpPr>
          <p:nvPr/>
        </p:nvSpPr>
        <p:spPr bwMode="auto">
          <a:xfrm>
            <a:off x="304800" y="5486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destino</a:t>
            </a:r>
            <a:endParaRPr lang="en-US">
              <a:latin typeface="Arial" charset="0"/>
            </a:endParaRPr>
          </a:p>
        </p:txBody>
      </p:sp>
      <p:sp>
        <p:nvSpPr>
          <p:cNvPr id="26941" name="Text Box 317"/>
          <p:cNvSpPr txBox="1">
            <a:spLocks noChangeArrowheads="1"/>
          </p:cNvSpPr>
          <p:nvPr/>
        </p:nvSpPr>
        <p:spPr bwMode="auto">
          <a:xfrm>
            <a:off x="304800" y="4419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origen</a:t>
            </a:r>
            <a:endParaRPr lang="en-US">
              <a:latin typeface="Arial" charset="0"/>
            </a:endParaRPr>
          </a:p>
        </p:txBody>
      </p:sp>
      <p:sp>
        <p:nvSpPr>
          <p:cNvPr id="26942" name="Text Box 318"/>
          <p:cNvSpPr txBox="1">
            <a:spLocks noChangeArrowheads="1"/>
          </p:cNvSpPr>
          <p:nvPr/>
        </p:nvSpPr>
        <p:spPr bwMode="auto">
          <a:xfrm>
            <a:off x="304800" y="2286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Protocolo</a:t>
            </a:r>
          </a:p>
        </p:txBody>
      </p:sp>
      <p:sp>
        <p:nvSpPr>
          <p:cNvPr id="26943" name="Text Box 319"/>
          <p:cNvSpPr txBox="1">
            <a:spLocks noChangeArrowheads="1"/>
          </p:cNvSpPr>
          <p:nvPr/>
        </p:nvSpPr>
        <p:spPr bwMode="auto">
          <a:xfrm>
            <a:off x="304800" y="2819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hardware</a:t>
            </a:r>
            <a:endParaRPr lang="en-US">
              <a:latin typeface="Arial" charset="0"/>
            </a:endParaRPr>
          </a:p>
        </p:txBody>
      </p:sp>
      <p:sp>
        <p:nvSpPr>
          <p:cNvPr id="26944" name="Text Box 320"/>
          <p:cNvSpPr txBox="1">
            <a:spLocks noChangeArrowheads="1"/>
          </p:cNvSpPr>
          <p:nvPr/>
        </p:nvSpPr>
        <p:spPr bwMode="auto">
          <a:xfrm>
            <a:off x="304800" y="3352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protocolo</a:t>
            </a:r>
            <a:endParaRPr lang="en-US">
              <a:latin typeface="Arial" charset="0"/>
            </a:endParaRPr>
          </a:p>
        </p:txBody>
      </p:sp>
      <p:sp>
        <p:nvSpPr>
          <p:cNvPr id="26945" name="Text Box 321"/>
          <p:cNvSpPr txBox="1">
            <a:spLocks noChangeArrowheads="1"/>
          </p:cNvSpPr>
          <p:nvPr/>
        </p:nvSpPr>
        <p:spPr bwMode="auto">
          <a:xfrm>
            <a:off x="304800" y="38862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Código de operación</a:t>
            </a:r>
            <a:endParaRPr lang="en-US">
              <a:latin typeface="Arial" charset="0"/>
            </a:endParaRPr>
          </a:p>
        </p:txBody>
      </p:sp>
      <p:sp>
        <p:nvSpPr>
          <p:cNvPr id="26946" name="Text Box 322"/>
          <p:cNvSpPr txBox="1">
            <a:spLocks noChangeArrowheads="1"/>
          </p:cNvSpPr>
          <p:nvPr/>
        </p:nvSpPr>
        <p:spPr bwMode="auto">
          <a:xfrm>
            <a:off x="304800" y="4953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origen</a:t>
            </a:r>
            <a:endParaRPr lang="en-US">
              <a:latin typeface="Arial" charset="0"/>
            </a:endParaRPr>
          </a:p>
        </p:txBody>
      </p:sp>
      <p:sp>
        <p:nvSpPr>
          <p:cNvPr id="26947" name="Text Box 323"/>
          <p:cNvSpPr txBox="1">
            <a:spLocks noChangeArrowheads="1"/>
          </p:cNvSpPr>
          <p:nvPr/>
        </p:nvSpPr>
        <p:spPr bwMode="auto">
          <a:xfrm>
            <a:off x="304800" y="6019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destino</a:t>
            </a:r>
            <a:endParaRPr lang="en-US">
              <a:latin typeface="Arial" charset="0"/>
            </a:endParaRPr>
          </a:p>
        </p:txBody>
      </p:sp>
    </p:spTree>
    <p:extLst>
      <p:ext uri="{BB962C8B-B14F-4D97-AF65-F5344CB8AC3E}">
        <p14:creationId xmlns:p14="http://schemas.microsoft.com/office/powerpoint/2010/main" val="1007700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a:t>Protocolo ARP</a:t>
            </a:r>
          </a:p>
        </p:txBody>
      </p:sp>
      <p:sp>
        <p:nvSpPr>
          <p:cNvPr id="25604" name="Line 4"/>
          <p:cNvSpPr>
            <a:spLocks noChangeShapeType="1"/>
          </p:cNvSpPr>
          <p:nvPr/>
        </p:nvSpPr>
        <p:spPr bwMode="auto">
          <a:xfrm>
            <a:off x="762000" y="4495800"/>
            <a:ext cx="8305800" cy="0"/>
          </a:xfrm>
          <a:prstGeom prst="line">
            <a:avLst/>
          </a:prstGeom>
          <a:noFill/>
          <a:ln w="9525">
            <a:solidFill>
              <a:schemeClr val="tx1"/>
            </a:solidFill>
            <a:round/>
            <a:headEnd/>
            <a:tailEnd/>
          </a:ln>
          <a:effectLst/>
        </p:spPr>
        <p:txBody>
          <a:bodyPr wrap="none" anchor="ctr"/>
          <a:lstStyle/>
          <a:p>
            <a:endParaRPr lang="es-MX"/>
          </a:p>
        </p:txBody>
      </p:sp>
      <p:sp>
        <p:nvSpPr>
          <p:cNvPr id="25605" name="Line 5"/>
          <p:cNvSpPr>
            <a:spLocks noChangeShapeType="1"/>
          </p:cNvSpPr>
          <p:nvPr/>
        </p:nvSpPr>
        <p:spPr bwMode="auto">
          <a:xfrm flipV="1">
            <a:off x="1752600" y="3581400"/>
            <a:ext cx="0" cy="914400"/>
          </a:xfrm>
          <a:prstGeom prst="line">
            <a:avLst/>
          </a:prstGeom>
          <a:noFill/>
          <a:ln w="9525">
            <a:solidFill>
              <a:schemeClr val="tx1"/>
            </a:solidFill>
            <a:round/>
            <a:headEnd/>
            <a:tailEnd/>
          </a:ln>
          <a:effectLst/>
        </p:spPr>
        <p:txBody>
          <a:bodyPr wrap="none" anchor="ctr"/>
          <a:lstStyle/>
          <a:p>
            <a:endParaRPr lang="es-MX"/>
          </a:p>
        </p:txBody>
      </p:sp>
      <p:sp>
        <p:nvSpPr>
          <p:cNvPr id="25606" name="Line 6"/>
          <p:cNvSpPr>
            <a:spLocks noChangeShapeType="1"/>
          </p:cNvSpPr>
          <p:nvPr/>
        </p:nvSpPr>
        <p:spPr bwMode="auto">
          <a:xfrm flipV="1">
            <a:off x="7772400" y="3581400"/>
            <a:ext cx="0" cy="914400"/>
          </a:xfrm>
          <a:prstGeom prst="line">
            <a:avLst/>
          </a:prstGeom>
          <a:noFill/>
          <a:ln w="9525">
            <a:solidFill>
              <a:schemeClr val="tx1"/>
            </a:solidFill>
            <a:round/>
            <a:headEnd/>
            <a:tailEnd/>
          </a:ln>
          <a:effectLst/>
        </p:spPr>
        <p:txBody>
          <a:bodyPr wrap="none" anchor="ctr"/>
          <a:lstStyle/>
          <a:p>
            <a:endParaRPr lang="es-MX"/>
          </a:p>
        </p:txBody>
      </p:sp>
      <p:graphicFrame>
        <p:nvGraphicFramePr>
          <p:cNvPr id="25607" name="Object 7">
            <a:hlinkClick r:id="" action="ppaction://ole?verb=0"/>
          </p:cNvPr>
          <p:cNvGraphicFramePr>
            <a:graphicFrameLocks/>
          </p:cNvGraphicFramePr>
          <p:nvPr/>
        </p:nvGraphicFramePr>
        <p:xfrm>
          <a:off x="1295400" y="2667000"/>
          <a:ext cx="941388" cy="941388"/>
        </p:xfrm>
        <a:graphic>
          <a:graphicData uri="http://schemas.openxmlformats.org/presentationml/2006/ole">
            <mc:AlternateContent xmlns:mc="http://schemas.openxmlformats.org/markup-compatibility/2006">
              <mc:Choice xmlns:v="urn:schemas-microsoft-com:vml" Requires="v">
                <p:oleObj spid="_x0000_s25631" name="VISIO Drawing" r:id="rId3" imgW="950760" imgH="950760" progId="ShapewareVISIO20">
                  <p:embed/>
                </p:oleObj>
              </mc:Choice>
              <mc:Fallback>
                <p:oleObj name="VISIO Drawing" r:id="rId3" imgW="950760" imgH="950760" progId="ShapewareVISIO20">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67000"/>
                        <a:ext cx="941388" cy="941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8" name="Object 8">
            <a:hlinkClick r:id="" action="ppaction://ole?verb=0"/>
          </p:cNvPr>
          <p:cNvGraphicFramePr>
            <a:graphicFrameLocks/>
          </p:cNvGraphicFramePr>
          <p:nvPr/>
        </p:nvGraphicFramePr>
        <p:xfrm>
          <a:off x="7315200" y="2679700"/>
          <a:ext cx="941388" cy="941388"/>
        </p:xfrm>
        <a:graphic>
          <a:graphicData uri="http://schemas.openxmlformats.org/presentationml/2006/ole">
            <mc:AlternateContent xmlns:mc="http://schemas.openxmlformats.org/markup-compatibility/2006">
              <mc:Choice xmlns:v="urn:schemas-microsoft-com:vml" Requires="v">
                <p:oleObj spid="_x0000_s25632" name="VISIO Drawing" r:id="rId5" imgW="950760" imgH="950760" progId="ShapewareVISIO20">
                  <p:embed/>
                </p:oleObj>
              </mc:Choice>
              <mc:Fallback>
                <p:oleObj name="VISIO Drawing" r:id="rId5" imgW="950760" imgH="950760" progId="ShapewareVISIO20">
                  <p:embed/>
                  <p:pic>
                    <p:nvPicPr>
                      <p:cNvPr id="0"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679700"/>
                        <a:ext cx="941388" cy="941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Line 9"/>
          <p:cNvSpPr>
            <a:spLocks noChangeShapeType="1"/>
          </p:cNvSpPr>
          <p:nvPr/>
        </p:nvSpPr>
        <p:spPr bwMode="auto">
          <a:xfrm>
            <a:off x="1600200" y="3733800"/>
            <a:ext cx="0" cy="457200"/>
          </a:xfrm>
          <a:prstGeom prst="line">
            <a:avLst/>
          </a:prstGeom>
          <a:noFill/>
          <a:ln w="57150">
            <a:solidFill>
              <a:schemeClr val="tx1"/>
            </a:solidFill>
            <a:round/>
            <a:headEnd/>
            <a:tailEnd/>
          </a:ln>
          <a:effectLst/>
        </p:spPr>
        <p:txBody>
          <a:bodyPr wrap="none" anchor="ctr"/>
          <a:lstStyle/>
          <a:p>
            <a:endParaRPr lang="es-MX"/>
          </a:p>
        </p:txBody>
      </p:sp>
      <p:sp>
        <p:nvSpPr>
          <p:cNvPr id="25610" name="Line 10"/>
          <p:cNvSpPr>
            <a:spLocks noChangeShapeType="1"/>
          </p:cNvSpPr>
          <p:nvPr/>
        </p:nvSpPr>
        <p:spPr bwMode="auto">
          <a:xfrm>
            <a:off x="457200" y="4191000"/>
            <a:ext cx="8686800" cy="0"/>
          </a:xfrm>
          <a:prstGeom prst="line">
            <a:avLst/>
          </a:prstGeom>
          <a:noFill/>
          <a:ln w="57150">
            <a:solidFill>
              <a:schemeClr val="tx1"/>
            </a:solidFill>
            <a:round/>
            <a:headEnd type="triangle" w="med" len="med"/>
            <a:tailEnd type="triangle" w="med" len="med"/>
          </a:ln>
          <a:effectLst/>
        </p:spPr>
        <p:txBody>
          <a:bodyPr wrap="none" anchor="ctr"/>
          <a:lstStyle/>
          <a:p>
            <a:endParaRPr lang="es-MX"/>
          </a:p>
        </p:txBody>
      </p:sp>
      <p:sp>
        <p:nvSpPr>
          <p:cNvPr id="25611" name="Text Box 11"/>
          <p:cNvSpPr txBox="1">
            <a:spLocks noChangeArrowheads="1"/>
          </p:cNvSpPr>
          <p:nvPr/>
        </p:nvSpPr>
        <p:spPr bwMode="auto">
          <a:xfrm>
            <a:off x="4038600" y="2971800"/>
            <a:ext cx="2183611" cy="1200329"/>
          </a:xfrm>
          <a:prstGeom prst="rect">
            <a:avLst/>
          </a:prstGeom>
          <a:noFill/>
          <a:ln w="9525">
            <a:noFill/>
            <a:miter lim="800000"/>
            <a:headEnd/>
            <a:tailEnd/>
          </a:ln>
          <a:effectLst/>
        </p:spPr>
        <p:txBody>
          <a:bodyPr wrap="none">
            <a:spAutoFit/>
          </a:bodyPr>
          <a:lstStyle/>
          <a:p>
            <a:pPr eaLnBrk="0" hangingPunct="0"/>
            <a:r>
              <a:rPr lang="en-US" sz="1600" u="sng" dirty="0" err="1">
                <a:latin typeface="Arial" charset="0"/>
              </a:rPr>
              <a:t>Solicitud</a:t>
            </a:r>
            <a:r>
              <a:rPr lang="en-US" sz="1600" u="sng" dirty="0">
                <a:latin typeface="Arial" charset="0"/>
              </a:rPr>
              <a:t> ARP</a:t>
            </a:r>
            <a:endParaRPr lang="en-US" sz="1400" dirty="0">
              <a:latin typeface="Arial" charset="0"/>
            </a:endParaRPr>
          </a:p>
          <a:p>
            <a:pPr eaLnBrk="0" hangingPunct="0"/>
            <a:r>
              <a:rPr lang="en-US" sz="1400" dirty="0" smtClean="0">
                <a:latin typeface="Arial" charset="0"/>
              </a:rPr>
              <a:t>SHA</a:t>
            </a:r>
            <a:r>
              <a:rPr lang="en-US" sz="1400" dirty="0">
                <a:latin typeface="Arial" charset="0"/>
              </a:rPr>
              <a:t>: 00-60-08-52-F9-D8</a:t>
            </a:r>
          </a:p>
          <a:p>
            <a:pPr eaLnBrk="0" hangingPunct="0"/>
            <a:r>
              <a:rPr lang="en-US" sz="1400" dirty="0" smtClean="0">
                <a:latin typeface="Arial" charset="0"/>
              </a:rPr>
              <a:t>SPA</a:t>
            </a:r>
            <a:r>
              <a:rPr lang="en-US" sz="1400" dirty="0">
                <a:latin typeface="Arial" charset="0"/>
              </a:rPr>
              <a:t>: 10.0.0.99</a:t>
            </a:r>
          </a:p>
          <a:p>
            <a:pPr eaLnBrk="0" hangingPunct="0"/>
            <a:r>
              <a:rPr lang="en-US" sz="1400" dirty="0">
                <a:latin typeface="Arial" charset="0"/>
              </a:rPr>
              <a:t>THA: 00-00-00-00-00-00</a:t>
            </a:r>
          </a:p>
          <a:p>
            <a:pPr eaLnBrk="0" hangingPunct="0"/>
            <a:r>
              <a:rPr lang="en-US" sz="1400" dirty="0">
                <a:latin typeface="Arial" charset="0"/>
              </a:rPr>
              <a:t>TPA: 10.0.0.1</a:t>
            </a:r>
          </a:p>
        </p:txBody>
      </p:sp>
      <p:sp>
        <p:nvSpPr>
          <p:cNvPr id="25613" name="Text Box 13"/>
          <p:cNvSpPr txBox="1">
            <a:spLocks noChangeArrowheads="1"/>
          </p:cNvSpPr>
          <p:nvPr/>
        </p:nvSpPr>
        <p:spPr bwMode="auto">
          <a:xfrm>
            <a:off x="263525" y="1905000"/>
            <a:ext cx="2981325" cy="73025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Nodo 1</a:t>
            </a:r>
          </a:p>
          <a:p>
            <a:pPr algn="ctr" eaLnBrk="0" hangingPunct="0"/>
            <a:r>
              <a:rPr lang="en-US" sz="1400">
                <a:latin typeface="Arial" charset="0"/>
              </a:rPr>
              <a:t>Dirección IP: 10.0.0.99</a:t>
            </a:r>
          </a:p>
          <a:p>
            <a:pPr algn="ctr" eaLnBrk="0" hangingPunct="0"/>
            <a:r>
              <a:rPr lang="en-US" sz="1400">
                <a:latin typeface="Arial" charset="0"/>
              </a:rPr>
              <a:t>Dirección MAC: 00-60-08-52-F9-D8</a:t>
            </a:r>
          </a:p>
        </p:txBody>
      </p:sp>
      <p:sp>
        <p:nvSpPr>
          <p:cNvPr id="25615" name="Text Box 15"/>
          <p:cNvSpPr txBox="1">
            <a:spLocks noChangeArrowheads="1"/>
          </p:cNvSpPr>
          <p:nvPr/>
        </p:nvSpPr>
        <p:spPr bwMode="auto">
          <a:xfrm>
            <a:off x="6130925" y="1905000"/>
            <a:ext cx="3013075" cy="73025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Nodo 2</a:t>
            </a:r>
          </a:p>
          <a:p>
            <a:pPr algn="ctr" eaLnBrk="0" hangingPunct="0"/>
            <a:r>
              <a:rPr lang="en-US" sz="1400">
                <a:latin typeface="Arial" charset="0"/>
              </a:rPr>
              <a:t>Dirección IP: 10.0.0.1</a:t>
            </a:r>
          </a:p>
          <a:p>
            <a:pPr algn="ctr" eaLnBrk="0" hangingPunct="0"/>
            <a:r>
              <a:rPr lang="en-US" sz="1400">
                <a:latin typeface="Arial" charset="0"/>
              </a:rPr>
              <a:t>Dirección MAC: 00-10-54-CA-E1-40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Protocolo ARP</a:t>
            </a:r>
          </a:p>
        </p:txBody>
      </p:sp>
      <p:sp>
        <p:nvSpPr>
          <p:cNvPr id="24579" name="Rectangle 3" descr="Rectangle: Click to edit Master text styles&#10;Second level&#10;Third level&#10;Fourth level&#10;Fifth level"/>
          <p:cNvSpPr>
            <a:spLocks noGrp="1" noChangeArrowheads="1"/>
          </p:cNvSpPr>
          <p:nvPr>
            <p:ph idx="1"/>
          </p:nvPr>
        </p:nvSpPr>
        <p:spPr>
          <a:xfrm>
            <a:off x="762000" y="1524000"/>
            <a:ext cx="7772400" cy="4114800"/>
          </a:xfrm>
        </p:spPr>
        <p:txBody>
          <a:bodyPr/>
          <a:lstStyle/>
          <a:p>
            <a:pPr lvl="2"/>
            <a:r>
              <a:rPr lang="es-ES"/>
              <a:t>El mensaje que envía la terminal destino es llamado, respuesta de ARP. Y es donde envía su dirección MAC.</a:t>
            </a:r>
          </a:p>
        </p:txBody>
      </p:sp>
      <p:sp>
        <p:nvSpPr>
          <p:cNvPr id="24580" name="Line 4"/>
          <p:cNvSpPr>
            <a:spLocks noChangeShapeType="1"/>
          </p:cNvSpPr>
          <p:nvPr/>
        </p:nvSpPr>
        <p:spPr bwMode="auto">
          <a:xfrm>
            <a:off x="669925" y="5137150"/>
            <a:ext cx="8305800" cy="0"/>
          </a:xfrm>
          <a:prstGeom prst="line">
            <a:avLst/>
          </a:prstGeom>
          <a:noFill/>
          <a:ln w="9525">
            <a:solidFill>
              <a:schemeClr val="tx1"/>
            </a:solidFill>
            <a:round/>
            <a:headEnd/>
            <a:tailEnd/>
          </a:ln>
          <a:effectLst/>
        </p:spPr>
        <p:txBody>
          <a:bodyPr wrap="none" anchor="ctr"/>
          <a:lstStyle/>
          <a:p>
            <a:endParaRPr lang="es-MX"/>
          </a:p>
        </p:txBody>
      </p:sp>
      <p:sp>
        <p:nvSpPr>
          <p:cNvPr id="24581" name="Line 5"/>
          <p:cNvSpPr>
            <a:spLocks noChangeShapeType="1"/>
          </p:cNvSpPr>
          <p:nvPr/>
        </p:nvSpPr>
        <p:spPr bwMode="auto">
          <a:xfrm flipV="1">
            <a:off x="1660525" y="4222750"/>
            <a:ext cx="0" cy="914400"/>
          </a:xfrm>
          <a:prstGeom prst="line">
            <a:avLst/>
          </a:prstGeom>
          <a:noFill/>
          <a:ln w="9525">
            <a:solidFill>
              <a:schemeClr val="tx1"/>
            </a:solidFill>
            <a:round/>
            <a:headEnd/>
            <a:tailEnd/>
          </a:ln>
          <a:effectLst/>
        </p:spPr>
        <p:txBody>
          <a:bodyPr wrap="none" anchor="ctr"/>
          <a:lstStyle/>
          <a:p>
            <a:endParaRPr lang="es-MX"/>
          </a:p>
        </p:txBody>
      </p:sp>
      <p:sp>
        <p:nvSpPr>
          <p:cNvPr id="24582" name="Line 6"/>
          <p:cNvSpPr>
            <a:spLocks noChangeShapeType="1"/>
          </p:cNvSpPr>
          <p:nvPr/>
        </p:nvSpPr>
        <p:spPr bwMode="auto">
          <a:xfrm flipV="1">
            <a:off x="7680325" y="4222750"/>
            <a:ext cx="0" cy="914400"/>
          </a:xfrm>
          <a:prstGeom prst="line">
            <a:avLst/>
          </a:prstGeom>
          <a:noFill/>
          <a:ln w="9525">
            <a:solidFill>
              <a:schemeClr val="tx1"/>
            </a:solidFill>
            <a:round/>
            <a:headEnd/>
            <a:tailEnd/>
          </a:ln>
          <a:effectLst/>
        </p:spPr>
        <p:txBody>
          <a:bodyPr wrap="none" anchor="ctr"/>
          <a:lstStyle/>
          <a:p>
            <a:endParaRPr lang="es-MX"/>
          </a:p>
        </p:txBody>
      </p:sp>
      <p:graphicFrame>
        <p:nvGraphicFramePr>
          <p:cNvPr id="24583" name="Object 7">
            <a:hlinkClick r:id="" action="ppaction://ole?verb=0"/>
          </p:cNvPr>
          <p:cNvGraphicFramePr>
            <a:graphicFrameLocks/>
          </p:cNvGraphicFramePr>
          <p:nvPr/>
        </p:nvGraphicFramePr>
        <p:xfrm>
          <a:off x="1203325" y="3308350"/>
          <a:ext cx="941388" cy="941388"/>
        </p:xfrm>
        <a:graphic>
          <a:graphicData uri="http://schemas.openxmlformats.org/presentationml/2006/ole">
            <mc:AlternateContent xmlns:mc="http://schemas.openxmlformats.org/markup-compatibility/2006">
              <mc:Choice xmlns:v="urn:schemas-microsoft-com:vml" Requires="v">
                <p:oleObj spid="_x0000_s24605" name="VISIO Drawing" r:id="rId3" imgW="950760" imgH="950760" progId="ShapewareVISIO20">
                  <p:embed/>
                </p:oleObj>
              </mc:Choice>
              <mc:Fallback>
                <p:oleObj name="VISIO Drawing" r:id="rId3" imgW="950760" imgH="950760" progId="ShapewareVISIO20">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3308350"/>
                        <a:ext cx="941388" cy="941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8">
            <a:hlinkClick r:id="" action="ppaction://ole?verb=0"/>
          </p:cNvPr>
          <p:cNvGraphicFramePr>
            <a:graphicFrameLocks/>
          </p:cNvGraphicFramePr>
          <p:nvPr/>
        </p:nvGraphicFramePr>
        <p:xfrm>
          <a:off x="7223125" y="3321050"/>
          <a:ext cx="941388" cy="941388"/>
        </p:xfrm>
        <a:graphic>
          <a:graphicData uri="http://schemas.openxmlformats.org/presentationml/2006/ole">
            <mc:AlternateContent xmlns:mc="http://schemas.openxmlformats.org/markup-compatibility/2006">
              <mc:Choice xmlns:v="urn:schemas-microsoft-com:vml" Requires="v">
                <p:oleObj spid="_x0000_s24606" name="VISIO Drawing" r:id="rId5" imgW="950760" imgH="950760" progId="ShapewareVISIO20">
                  <p:embed/>
                </p:oleObj>
              </mc:Choice>
              <mc:Fallback>
                <p:oleObj name="VISIO Drawing" r:id="rId5" imgW="950760" imgH="950760" progId="ShapewareVISIO20">
                  <p:embed/>
                  <p:pic>
                    <p:nvPicPr>
                      <p:cNvPr id="0"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25" y="3321050"/>
                        <a:ext cx="941388" cy="941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8" name="Text Box 12"/>
          <p:cNvSpPr txBox="1">
            <a:spLocks noChangeArrowheads="1"/>
          </p:cNvSpPr>
          <p:nvPr/>
        </p:nvSpPr>
        <p:spPr bwMode="auto">
          <a:xfrm>
            <a:off x="3946525" y="5670550"/>
            <a:ext cx="2195513" cy="1187450"/>
          </a:xfrm>
          <a:prstGeom prst="rect">
            <a:avLst/>
          </a:prstGeom>
          <a:noFill/>
          <a:ln w="9525">
            <a:noFill/>
            <a:miter lim="800000"/>
            <a:headEnd/>
            <a:tailEnd/>
          </a:ln>
          <a:effectLst/>
        </p:spPr>
        <p:txBody>
          <a:bodyPr wrap="none">
            <a:spAutoFit/>
          </a:bodyPr>
          <a:lstStyle/>
          <a:p>
            <a:pPr eaLnBrk="0" hangingPunct="0"/>
            <a:r>
              <a:rPr lang="en-US" sz="1600" u="sng">
                <a:latin typeface="Arial" charset="0"/>
              </a:rPr>
              <a:t>RespuestaARP</a:t>
            </a:r>
            <a:endParaRPr lang="en-US" sz="1400">
              <a:latin typeface="Arial" charset="0"/>
            </a:endParaRPr>
          </a:p>
          <a:p>
            <a:pPr eaLnBrk="0" hangingPunct="0"/>
            <a:r>
              <a:rPr lang="en-US" sz="1400">
                <a:latin typeface="Arial" charset="0"/>
              </a:rPr>
              <a:t>SHA: 00-10-54-CA-E1-40</a:t>
            </a:r>
          </a:p>
          <a:p>
            <a:pPr eaLnBrk="0" hangingPunct="0"/>
            <a:r>
              <a:rPr lang="en-US" sz="1400">
                <a:latin typeface="Arial" charset="0"/>
              </a:rPr>
              <a:t>SPA: 10.0.0.1</a:t>
            </a:r>
          </a:p>
          <a:p>
            <a:pPr eaLnBrk="0" hangingPunct="0"/>
            <a:r>
              <a:rPr lang="en-US" sz="1400">
                <a:latin typeface="Arial" charset="0"/>
              </a:rPr>
              <a:t>THA: 00-60-08-52-F9-D8</a:t>
            </a:r>
          </a:p>
          <a:p>
            <a:pPr eaLnBrk="0" hangingPunct="0"/>
            <a:r>
              <a:rPr lang="en-US" sz="1400">
                <a:latin typeface="Arial" charset="0"/>
              </a:rPr>
              <a:t>TPA: 10.0.0.99</a:t>
            </a:r>
          </a:p>
        </p:txBody>
      </p:sp>
      <p:sp>
        <p:nvSpPr>
          <p:cNvPr id="24589" name="Text Box 13"/>
          <p:cNvSpPr txBox="1">
            <a:spLocks noChangeArrowheads="1"/>
          </p:cNvSpPr>
          <p:nvPr/>
        </p:nvSpPr>
        <p:spPr bwMode="auto">
          <a:xfrm>
            <a:off x="171450" y="2546350"/>
            <a:ext cx="2981325" cy="73025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Nodo 1</a:t>
            </a:r>
          </a:p>
          <a:p>
            <a:pPr algn="ctr" eaLnBrk="0" hangingPunct="0"/>
            <a:r>
              <a:rPr lang="en-US" sz="1400">
                <a:latin typeface="Arial" charset="0"/>
              </a:rPr>
              <a:t>Dirección IP: 10.0.0.99</a:t>
            </a:r>
          </a:p>
          <a:p>
            <a:pPr algn="ctr" eaLnBrk="0" hangingPunct="0"/>
            <a:r>
              <a:rPr lang="en-US" sz="1400">
                <a:latin typeface="Arial" charset="0"/>
              </a:rPr>
              <a:t>Dirección MAC: 00-60-08-52-F9-D8</a:t>
            </a:r>
          </a:p>
        </p:txBody>
      </p:sp>
      <p:sp>
        <p:nvSpPr>
          <p:cNvPr id="24590" name="Text Box 14"/>
          <p:cNvSpPr txBox="1">
            <a:spLocks noChangeArrowheads="1"/>
          </p:cNvSpPr>
          <p:nvPr/>
        </p:nvSpPr>
        <p:spPr bwMode="auto">
          <a:xfrm>
            <a:off x="6178550" y="2546350"/>
            <a:ext cx="3013075" cy="730250"/>
          </a:xfrm>
          <a:prstGeom prst="rect">
            <a:avLst/>
          </a:prstGeom>
          <a:noFill/>
          <a:ln w="9525">
            <a:noFill/>
            <a:miter lim="800000"/>
            <a:headEnd/>
            <a:tailEnd/>
          </a:ln>
          <a:effectLst/>
        </p:spPr>
        <p:txBody>
          <a:bodyPr wrap="none">
            <a:spAutoFit/>
          </a:bodyPr>
          <a:lstStyle/>
          <a:p>
            <a:pPr algn="ctr" eaLnBrk="0" hangingPunct="0"/>
            <a:r>
              <a:rPr lang="en-US" sz="1400">
                <a:latin typeface="Arial" charset="0"/>
              </a:rPr>
              <a:t>Node 2</a:t>
            </a:r>
          </a:p>
          <a:p>
            <a:pPr algn="ctr" eaLnBrk="0" hangingPunct="0"/>
            <a:r>
              <a:rPr lang="en-US" sz="1400">
                <a:latin typeface="Arial" charset="0"/>
              </a:rPr>
              <a:t>Dirección IP: 10.0.0.1</a:t>
            </a:r>
          </a:p>
          <a:p>
            <a:pPr algn="ctr" eaLnBrk="0" hangingPunct="0"/>
            <a:r>
              <a:rPr lang="en-US" sz="1400">
                <a:latin typeface="Arial" charset="0"/>
              </a:rPr>
              <a:t>Dirección MAC: 00-10-54-CA-E1-40</a:t>
            </a:r>
          </a:p>
        </p:txBody>
      </p:sp>
      <p:sp>
        <p:nvSpPr>
          <p:cNvPr id="24591" name="Freeform 15"/>
          <p:cNvSpPr>
            <a:spLocks/>
          </p:cNvSpPr>
          <p:nvPr/>
        </p:nvSpPr>
        <p:spPr bwMode="auto">
          <a:xfrm>
            <a:off x="1889125" y="4984750"/>
            <a:ext cx="6019800" cy="609600"/>
          </a:xfrm>
          <a:custGeom>
            <a:avLst/>
            <a:gdLst/>
            <a:ahLst/>
            <a:cxnLst>
              <a:cxn ang="0">
                <a:pos x="3792" y="0"/>
              </a:cxn>
              <a:cxn ang="0">
                <a:pos x="3792" y="432"/>
              </a:cxn>
              <a:cxn ang="0">
                <a:pos x="0" y="432"/>
              </a:cxn>
              <a:cxn ang="0">
                <a:pos x="0" y="48"/>
              </a:cxn>
            </a:cxnLst>
            <a:rect l="0" t="0" r="r" b="b"/>
            <a:pathLst>
              <a:path w="3792" h="432">
                <a:moveTo>
                  <a:pt x="3792" y="0"/>
                </a:moveTo>
                <a:lnTo>
                  <a:pt x="3792" y="432"/>
                </a:lnTo>
                <a:lnTo>
                  <a:pt x="0" y="432"/>
                </a:lnTo>
                <a:lnTo>
                  <a:pt x="0" y="48"/>
                </a:lnTo>
              </a:path>
            </a:pathLst>
          </a:custGeom>
          <a:noFill/>
          <a:ln w="57150" cmpd="sng">
            <a:solidFill>
              <a:schemeClr val="tx1"/>
            </a:solidFill>
            <a:round/>
            <a:headEnd type="none" w="med" len="med"/>
            <a:tailEnd type="triangle" w="med" len="med"/>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Mensaje de ARP</a:t>
            </a:r>
          </a:p>
        </p:txBody>
      </p:sp>
      <p:grpSp>
        <p:nvGrpSpPr>
          <p:cNvPr id="26628" name="Group 4"/>
          <p:cNvGrpSpPr>
            <a:grpSpLocks/>
          </p:cNvGrpSpPr>
          <p:nvPr/>
        </p:nvGrpSpPr>
        <p:grpSpPr bwMode="auto">
          <a:xfrm>
            <a:off x="5181600" y="1676400"/>
            <a:ext cx="609600" cy="533400"/>
            <a:chOff x="1536" y="384"/>
            <a:chExt cx="384" cy="336"/>
          </a:xfrm>
        </p:grpSpPr>
        <p:sp>
          <p:nvSpPr>
            <p:cNvPr id="26629" name="Rectangle 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30" name="Line 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31" name="Line 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32" name="Line 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33" name="Line 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34" name="Line 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35" name="Line 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36" name="Line 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37" name="Line 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38" name="Line 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39" name="Group 15"/>
          <p:cNvGrpSpPr>
            <a:grpSpLocks/>
          </p:cNvGrpSpPr>
          <p:nvPr/>
        </p:nvGrpSpPr>
        <p:grpSpPr bwMode="auto">
          <a:xfrm>
            <a:off x="5791200" y="1676400"/>
            <a:ext cx="609600" cy="533400"/>
            <a:chOff x="1536" y="384"/>
            <a:chExt cx="384" cy="336"/>
          </a:xfrm>
        </p:grpSpPr>
        <p:sp>
          <p:nvSpPr>
            <p:cNvPr id="26640" name="Rectangle 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41" name="Line 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42" name="Line 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43" name="Line 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44" name="Line 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45" name="Line 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46" name="Line 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47" name="Line 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48" name="Line 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49" name="Line 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50" name="Group 26"/>
          <p:cNvGrpSpPr>
            <a:grpSpLocks/>
          </p:cNvGrpSpPr>
          <p:nvPr/>
        </p:nvGrpSpPr>
        <p:grpSpPr bwMode="auto">
          <a:xfrm>
            <a:off x="7620000" y="5410200"/>
            <a:ext cx="609600" cy="533400"/>
            <a:chOff x="1536" y="384"/>
            <a:chExt cx="384" cy="336"/>
          </a:xfrm>
        </p:grpSpPr>
        <p:sp>
          <p:nvSpPr>
            <p:cNvPr id="26651" name="Rectangle 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52" name="Line 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53" name="Line 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54" name="Line 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55" name="Line 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56" name="Line 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57" name="Line 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58" name="Line 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59" name="Line 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60" name="Line 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61" name="Group 37"/>
          <p:cNvGrpSpPr>
            <a:grpSpLocks/>
          </p:cNvGrpSpPr>
          <p:nvPr/>
        </p:nvGrpSpPr>
        <p:grpSpPr bwMode="auto">
          <a:xfrm>
            <a:off x="8229600" y="5410200"/>
            <a:ext cx="609600" cy="533400"/>
            <a:chOff x="1536" y="384"/>
            <a:chExt cx="384" cy="336"/>
          </a:xfrm>
        </p:grpSpPr>
        <p:sp>
          <p:nvSpPr>
            <p:cNvPr id="26662" name="Rectangle 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63" name="Line 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64" name="Line 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65" name="Line 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66" name="Line 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67" name="Line 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68" name="Line 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69" name="Line 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70" name="Line 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71" name="Line 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72" name="Group 48"/>
          <p:cNvGrpSpPr>
            <a:grpSpLocks/>
          </p:cNvGrpSpPr>
          <p:nvPr/>
        </p:nvGrpSpPr>
        <p:grpSpPr bwMode="auto">
          <a:xfrm>
            <a:off x="5181600" y="2209800"/>
            <a:ext cx="609600" cy="533400"/>
            <a:chOff x="1536" y="384"/>
            <a:chExt cx="384" cy="336"/>
          </a:xfrm>
        </p:grpSpPr>
        <p:sp>
          <p:nvSpPr>
            <p:cNvPr id="26673" name="Rectangle 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74" name="Line 5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75" name="Line 5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76" name="Line 5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77" name="Line 5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78" name="Line 5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79" name="Line 5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80" name="Line 5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81" name="Line 5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82" name="Line 5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83" name="Group 59"/>
          <p:cNvGrpSpPr>
            <a:grpSpLocks/>
          </p:cNvGrpSpPr>
          <p:nvPr/>
        </p:nvGrpSpPr>
        <p:grpSpPr bwMode="auto">
          <a:xfrm>
            <a:off x="5791200" y="2209800"/>
            <a:ext cx="609600" cy="533400"/>
            <a:chOff x="1536" y="384"/>
            <a:chExt cx="384" cy="336"/>
          </a:xfrm>
        </p:grpSpPr>
        <p:sp>
          <p:nvSpPr>
            <p:cNvPr id="26684" name="Rectangle 6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85" name="Line 6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86" name="Line 6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87" name="Line 6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88" name="Line 6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89" name="Line 6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90" name="Line 6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91" name="Line 6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92" name="Line 6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93" name="Line 6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94" name="Group 70"/>
          <p:cNvGrpSpPr>
            <a:grpSpLocks/>
          </p:cNvGrpSpPr>
          <p:nvPr/>
        </p:nvGrpSpPr>
        <p:grpSpPr bwMode="auto">
          <a:xfrm>
            <a:off x="7620000" y="4343400"/>
            <a:ext cx="609600" cy="533400"/>
            <a:chOff x="1536" y="384"/>
            <a:chExt cx="384" cy="336"/>
          </a:xfrm>
        </p:grpSpPr>
        <p:sp>
          <p:nvSpPr>
            <p:cNvPr id="26695" name="Rectangle 7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96" name="Line 7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97" name="Line 7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98" name="Line 7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99" name="Line 7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00" name="Line 7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01" name="Line 7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02" name="Line 7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03" name="Line 7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04" name="Line 8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05" name="Group 81"/>
          <p:cNvGrpSpPr>
            <a:grpSpLocks/>
          </p:cNvGrpSpPr>
          <p:nvPr/>
        </p:nvGrpSpPr>
        <p:grpSpPr bwMode="auto">
          <a:xfrm>
            <a:off x="8229600" y="4343400"/>
            <a:ext cx="609600" cy="533400"/>
            <a:chOff x="1536" y="384"/>
            <a:chExt cx="384" cy="336"/>
          </a:xfrm>
        </p:grpSpPr>
        <p:sp>
          <p:nvSpPr>
            <p:cNvPr id="26706" name="Rectangle 8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07" name="Line 8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08" name="Line 8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09" name="Line 8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10" name="Line 8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11" name="Line 8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12" name="Line 8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13" name="Line 8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14" name="Line 9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15" name="Line 9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16" name="Group 92"/>
          <p:cNvGrpSpPr>
            <a:grpSpLocks/>
          </p:cNvGrpSpPr>
          <p:nvPr/>
        </p:nvGrpSpPr>
        <p:grpSpPr bwMode="auto">
          <a:xfrm>
            <a:off x="5181600" y="2743200"/>
            <a:ext cx="609600" cy="533400"/>
            <a:chOff x="1536" y="384"/>
            <a:chExt cx="384" cy="336"/>
          </a:xfrm>
        </p:grpSpPr>
        <p:sp>
          <p:nvSpPr>
            <p:cNvPr id="26717" name="Rectangle 9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18" name="Line 9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19" name="Line 9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20" name="Line 9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21" name="Line 9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22" name="Line 9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23" name="Line 9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24" name="Line 10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25" name="Line 10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26" name="Line 10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27" name="Group 103"/>
          <p:cNvGrpSpPr>
            <a:grpSpLocks/>
          </p:cNvGrpSpPr>
          <p:nvPr/>
        </p:nvGrpSpPr>
        <p:grpSpPr bwMode="auto">
          <a:xfrm>
            <a:off x="5181600" y="3276600"/>
            <a:ext cx="609600" cy="533400"/>
            <a:chOff x="1536" y="384"/>
            <a:chExt cx="384" cy="336"/>
          </a:xfrm>
        </p:grpSpPr>
        <p:sp>
          <p:nvSpPr>
            <p:cNvPr id="26728" name="Rectangle 10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29" name="Line 10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30" name="Line 10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31" name="Line 10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32" name="Line 10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33" name="Line 10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34" name="Line 11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35" name="Line 11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36" name="Line 11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37" name="Line 11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38" name="Group 114"/>
          <p:cNvGrpSpPr>
            <a:grpSpLocks/>
          </p:cNvGrpSpPr>
          <p:nvPr/>
        </p:nvGrpSpPr>
        <p:grpSpPr bwMode="auto">
          <a:xfrm>
            <a:off x="5181600" y="3810000"/>
            <a:ext cx="609600" cy="533400"/>
            <a:chOff x="1536" y="384"/>
            <a:chExt cx="384" cy="336"/>
          </a:xfrm>
        </p:grpSpPr>
        <p:sp>
          <p:nvSpPr>
            <p:cNvPr id="26739" name="Rectangle 1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40" name="Line 11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41" name="Line 11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42" name="Line 11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43" name="Line 11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44" name="Line 12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45" name="Line 12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46" name="Line 12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47" name="Line 12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48" name="Line 12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49" name="Group 125"/>
          <p:cNvGrpSpPr>
            <a:grpSpLocks/>
          </p:cNvGrpSpPr>
          <p:nvPr/>
        </p:nvGrpSpPr>
        <p:grpSpPr bwMode="auto">
          <a:xfrm>
            <a:off x="5791200" y="3810000"/>
            <a:ext cx="609600" cy="533400"/>
            <a:chOff x="1536" y="384"/>
            <a:chExt cx="384" cy="336"/>
          </a:xfrm>
        </p:grpSpPr>
        <p:sp>
          <p:nvSpPr>
            <p:cNvPr id="26750" name="Rectangle 1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51" name="Line 12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52" name="Line 12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53" name="Line 12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54" name="Line 13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55" name="Line 13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56" name="Line 13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57" name="Line 13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58" name="Line 13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59" name="Line 13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60" name="Group 136"/>
          <p:cNvGrpSpPr>
            <a:grpSpLocks/>
          </p:cNvGrpSpPr>
          <p:nvPr/>
        </p:nvGrpSpPr>
        <p:grpSpPr bwMode="auto">
          <a:xfrm>
            <a:off x="5181600" y="4343400"/>
            <a:ext cx="609600" cy="533400"/>
            <a:chOff x="1536" y="384"/>
            <a:chExt cx="384" cy="336"/>
          </a:xfrm>
        </p:grpSpPr>
        <p:sp>
          <p:nvSpPr>
            <p:cNvPr id="26761"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62" name="Line 13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63" name="Line 13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64" name="Line 14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65" name="Line 14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66" name="Line 14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67" name="Line 14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68" name="Line 14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69" name="Line 14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70" name="Line 14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71" name="Group 147"/>
          <p:cNvGrpSpPr>
            <a:grpSpLocks/>
          </p:cNvGrpSpPr>
          <p:nvPr/>
        </p:nvGrpSpPr>
        <p:grpSpPr bwMode="auto">
          <a:xfrm>
            <a:off x="5791200" y="4343400"/>
            <a:ext cx="609600" cy="533400"/>
            <a:chOff x="1536" y="384"/>
            <a:chExt cx="384" cy="336"/>
          </a:xfrm>
        </p:grpSpPr>
        <p:sp>
          <p:nvSpPr>
            <p:cNvPr id="26772"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73" name="Line 14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74" name="Line 15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75" name="Line 15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76" name="Line 15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77" name="Line 15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78" name="Line 15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79" name="Line 15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80" name="Line 15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81" name="Line 15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82" name="Group 158"/>
          <p:cNvGrpSpPr>
            <a:grpSpLocks/>
          </p:cNvGrpSpPr>
          <p:nvPr/>
        </p:nvGrpSpPr>
        <p:grpSpPr bwMode="auto">
          <a:xfrm>
            <a:off x="6400800" y="4343400"/>
            <a:ext cx="609600" cy="533400"/>
            <a:chOff x="1536" y="384"/>
            <a:chExt cx="384" cy="336"/>
          </a:xfrm>
        </p:grpSpPr>
        <p:sp>
          <p:nvSpPr>
            <p:cNvPr id="26783"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84" name="Line 16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85" name="Line 16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86" name="Line 16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87" name="Line 16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88" name="Line 16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89" name="Line 16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90" name="Line 16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91" name="Line 16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92" name="Line 16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93" name="Group 169"/>
          <p:cNvGrpSpPr>
            <a:grpSpLocks/>
          </p:cNvGrpSpPr>
          <p:nvPr/>
        </p:nvGrpSpPr>
        <p:grpSpPr bwMode="auto">
          <a:xfrm>
            <a:off x="7010400" y="4343400"/>
            <a:ext cx="609600" cy="533400"/>
            <a:chOff x="1536" y="384"/>
            <a:chExt cx="384" cy="336"/>
          </a:xfrm>
        </p:grpSpPr>
        <p:sp>
          <p:nvSpPr>
            <p:cNvPr id="26794"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95" name="Line 17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96" name="Line 17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97" name="Line 17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98" name="Line 17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99" name="Line 17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00" name="Line 17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01" name="Line 17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02" name="Line 17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03" name="Line 17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04" name="Group 180"/>
          <p:cNvGrpSpPr>
            <a:grpSpLocks/>
          </p:cNvGrpSpPr>
          <p:nvPr/>
        </p:nvGrpSpPr>
        <p:grpSpPr bwMode="auto">
          <a:xfrm>
            <a:off x="5181600" y="4876800"/>
            <a:ext cx="609600" cy="533400"/>
            <a:chOff x="1536" y="384"/>
            <a:chExt cx="384" cy="336"/>
          </a:xfrm>
        </p:grpSpPr>
        <p:sp>
          <p:nvSpPr>
            <p:cNvPr id="26805"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06" name="Line 18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07" name="Line 18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08" name="Line 18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09" name="Line 18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10" name="Line 18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11" name="Line 18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12" name="Line 18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13" name="Line 18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14" name="Line 19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15" name="Group 191"/>
          <p:cNvGrpSpPr>
            <a:grpSpLocks/>
          </p:cNvGrpSpPr>
          <p:nvPr/>
        </p:nvGrpSpPr>
        <p:grpSpPr bwMode="auto">
          <a:xfrm>
            <a:off x="5791200" y="4876800"/>
            <a:ext cx="609600" cy="533400"/>
            <a:chOff x="1536" y="384"/>
            <a:chExt cx="384" cy="336"/>
          </a:xfrm>
        </p:grpSpPr>
        <p:sp>
          <p:nvSpPr>
            <p:cNvPr id="26816"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17" name="Line 19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18" name="Line 19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19" name="Line 19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20" name="Line 19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21" name="Line 19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22" name="Line 19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23" name="Line 19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24" name="Line 20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25" name="Line 20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26" name="Group 202"/>
          <p:cNvGrpSpPr>
            <a:grpSpLocks/>
          </p:cNvGrpSpPr>
          <p:nvPr/>
        </p:nvGrpSpPr>
        <p:grpSpPr bwMode="auto">
          <a:xfrm>
            <a:off x="6400800" y="4876800"/>
            <a:ext cx="609600" cy="533400"/>
            <a:chOff x="1536" y="384"/>
            <a:chExt cx="384" cy="336"/>
          </a:xfrm>
        </p:grpSpPr>
        <p:sp>
          <p:nvSpPr>
            <p:cNvPr id="26827" name="Rectangle 2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28" name="Line 20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29" name="Line 20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30" name="Line 20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31" name="Line 20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32" name="Line 20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33" name="Line 20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34" name="Line 21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35" name="Line 21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36" name="Line 21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37" name="Group 213"/>
          <p:cNvGrpSpPr>
            <a:grpSpLocks/>
          </p:cNvGrpSpPr>
          <p:nvPr/>
        </p:nvGrpSpPr>
        <p:grpSpPr bwMode="auto">
          <a:xfrm>
            <a:off x="7010400" y="4876800"/>
            <a:ext cx="609600" cy="533400"/>
            <a:chOff x="1536" y="384"/>
            <a:chExt cx="384" cy="336"/>
          </a:xfrm>
        </p:grpSpPr>
        <p:sp>
          <p:nvSpPr>
            <p:cNvPr id="26838" name="Rectangle 2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39" name="Line 21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40" name="Line 21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41" name="Line 21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42" name="Line 21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43" name="Line 21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44" name="Line 22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45" name="Line 22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46" name="Line 22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47" name="Line 22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48" name="Group 224"/>
          <p:cNvGrpSpPr>
            <a:grpSpLocks/>
          </p:cNvGrpSpPr>
          <p:nvPr/>
        </p:nvGrpSpPr>
        <p:grpSpPr bwMode="auto">
          <a:xfrm>
            <a:off x="5181600" y="5410200"/>
            <a:ext cx="609600" cy="533400"/>
            <a:chOff x="1536" y="384"/>
            <a:chExt cx="384" cy="336"/>
          </a:xfrm>
        </p:grpSpPr>
        <p:sp>
          <p:nvSpPr>
            <p:cNvPr id="26849" name="Rectangle 2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50" name="Line 22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51" name="Line 22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52" name="Line 22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53" name="Line 22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54" name="Line 23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55" name="Line 23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56" name="Line 23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57" name="Line 23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58" name="Line 23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59" name="Group 235"/>
          <p:cNvGrpSpPr>
            <a:grpSpLocks/>
          </p:cNvGrpSpPr>
          <p:nvPr/>
        </p:nvGrpSpPr>
        <p:grpSpPr bwMode="auto">
          <a:xfrm>
            <a:off x="5791200" y="5410200"/>
            <a:ext cx="609600" cy="533400"/>
            <a:chOff x="1536" y="384"/>
            <a:chExt cx="384" cy="336"/>
          </a:xfrm>
        </p:grpSpPr>
        <p:sp>
          <p:nvSpPr>
            <p:cNvPr id="26860" name="Rectangle 2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61" name="Line 23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62" name="Line 23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63" name="Line 23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64" name="Line 24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65" name="Line 24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66" name="Line 24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67" name="Line 24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68" name="Line 24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69" name="Line 24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70" name="Group 246"/>
          <p:cNvGrpSpPr>
            <a:grpSpLocks/>
          </p:cNvGrpSpPr>
          <p:nvPr/>
        </p:nvGrpSpPr>
        <p:grpSpPr bwMode="auto">
          <a:xfrm>
            <a:off x="6400800" y="5410200"/>
            <a:ext cx="609600" cy="533400"/>
            <a:chOff x="1536" y="384"/>
            <a:chExt cx="384" cy="336"/>
          </a:xfrm>
        </p:grpSpPr>
        <p:sp>
          <p:nvSpPr>
            <p:cNvPr id="26871" name="Rectangle 2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72" name="Line 24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73" name="Line 24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74" name="Line 25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75" name="Line 25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76" name="Line 25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77" name="Line 25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78" name="Line 25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79" name="Line 25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80" name="Line 25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81" name="Group 257"/>
          <p:cNvGrpSpPr>
            <a:grpSpLocks/>
          </p:cNvGrpSpPr>
          <p:nvPr/>
        </p:nvGrpSpPr>
        <p:grpSpPr bwMode="auto">
          <a:xfrm>
            <a:off x="7010400" y="5410200"/>
            <a:ext cx="609600" cy="533400"/>
            <a:chOff x="1536" y="384"/>
            <a:chExt cx="384" cy="336"/>
          </a:xfrm>
        </p:grpSpPr>
        <p:sp>
          <p:nvSpPr>
            <p:cNvPr id="26882" name="Rectangle 2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83" name="Line 25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84" name="Line 26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85" name="Line 26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86" name="Line 26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87" name="Line 26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88" name="Line 26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89" name="Line 26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90" name="Line 26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91" name="Line 26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92" name="Group 268"/>
          <p:cNvGrpSpPr>
            <a:grpSpLocks/>
          </p:cNvGrpSpPr>
          <p:nvPr/>
        </p:nvGrpSpPr>
        <p:grpSpPr bwMode="auto">
          <a:xfrm>
            <a:off x="5181600" y="5943600"/>
            <a:ext cx="609600" cy="533400"/>
            <a:chOff x="1536" y="384"/>
            <a:chExt cx="384" cy="336"/>
          </a:xfrm>
        </p:grpSpPr>
        <p:sp>
          <p:nvSpPr>
            <p:cNvPr id="26893" name="Rectangle 26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94" name="Line 27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95" name="Line 27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96" name="Line 27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97" name="Line 27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98" name="Line 27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99" name="Line 27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00" name="Line 27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01" name="Line 27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02" name="Line 27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03" name="Group 279"/>
          <p:cNvGrpSpPr>
            <a:grpSpLocks/>
          </p:cNvGrpSpPr>
          <p:nvPr/>
        </p:nvGrpSpPr>
        <p:grpSpPr bwMode="auto">
          <a:xfrm>
            <a:off x="5791200" y="5943600"/>
            <a:ext cx="609600" cy="533400"/>
            <a:chOff x="1536" y="384"/>
            <a:chExt cx="384" cy="336"/>
          </a:xfrm>
        </p:grpSpPr>
        <p:sp>
          <p:nvSpPr>
            <p:cNvPr id="26904" name="Rectangle 28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05" name="Line 28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06" name="Line 28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07" name="Line 28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08" name="Line 28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09" name="Line 28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10" name="Line 28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11" name="Line 28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12" name="Line 28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13" name="Line 28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14" name="Group 290"/>
          <p:cNvGrpSpPr>
            <a:grpSpLocks/>
          </p:cNvGrpSpPr>
          <p:nvPr/>
        </p:nvGrpSpPr>
        <p:grpSpPr bwMode="auto">
          <a:xfrm>
            <a:off x="6400800" y="5943600"/>
            <a:ext cx="609600" cy="533400"/>
            <a:chOff x="1536" y="384"/>
            <a:chExt cx="384" cy="336"/>
          </a:xfrm>
        </p:grpSpPr>
        <p:sp>
          <p:nvSpPr>
            <p:cNvPr id="26915" name="Rectangle 29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16" name="Line 29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17" name="Line 29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18" name="Line 29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19" name="Line 29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20" name="Line 29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21" name="Line 29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22" name="Line 29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23" name="Line 29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24" name="Line 30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25" name="Group 301"/>
          <p:cNvGrpSpPr>
            <a:grpSpLocks/>
          </p:cNvGrpSpPr>
          <p:nvPr/>
        </p:nvGrpSpPr>
        <p:grpSpPr bwMode="auto">
          <a:xfrm>
            <a:off x="7010400" y="5943600"/>
            <a:ext cx="609600" cy="533400"/>
            <a:chOff x="1536" y="384"/>
            <a:chExt cx="384" cy="336"/>
          </a:xfrm>
        </p:grpSpPr>
        <p:sp>
          <p:nvSpPr>
            <p:cNvPr id="26926" name="Rectangle 30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27" name="Line 30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28" name="Line 30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29" name="Line 30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30" name="Line 30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31" name="Line 30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32" name="Line 30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33" name="Line 30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34" name="Line 31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35" name="Line 31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6936" name="Text Box 312"/>
          <p:cNvSpPr txBox="1">
            <a:spLocks noChangeArrowheads="1"/>
          </p:cNvSpPr>
          <p:nvPr/>
        </p:nvSpPr>
        <p:spPr bwMode="auto">
          <a:xfrm>
            <a:off x="304800" y="1752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Hardware</a:t>
            </a:r>
          </a:p>
        </p:txBody>
      </p:sp>
      <p:sp>
        <p:nvSpPr>
          <p:cNvPr id="26937" name="Text Box 313"/>
          <p:cNvSpPr txBox="1">
            <a:spLocks noChangeArrowheads="1"/>
          </p:cNvSpPr>
          <p:nvPr/>
        </p:nvSpPr>
        <p:spPr bwMode="auto">
          <a:xfrm>
            <a:off x="6477000" y="2286000"/>
            <a:ext cx="1460656" cy="461665"/>
          </a:xfrm>
          <a:prstGeom prst="rect">
            <a:avLst/>
          </a:prstGeom>
          <a:noFill/>
          <a:ln w="12700">
            <a:noFill/>
            <a:miter lim="800000"/>
            <a:headEnd/>
            <a:tailEnd/>
          </a:ln>
          <a:effectLst/>
        </p:spPr>
        <p:txBody>
          <a:bodyPr wrap="none">
            <a:spAutoFit/>
          </a:bodyPr>
          <a:lstStyle/>
          <a:p>
            <a:pPr eaLnBrk="0" hangingPunct="0"/>
            <a:r>
              <a:rPr lang="en-US" dirty="0">
                <a:latin typeface="Arial" charset="0"/>
              </a:rPr>
              <a:t>= </a:t>
            </a:r>
            <a:r>
              <a:rPr lang="en-US" dirty="0" smtClean="0">
                <a:latin typeface="Arial" charset="0"/>
              </a:rPr>
              <a:t>0x0800</a:t>
            </a:r>
            <a:endParaRPr lang="en-US" dirty="0">
              <a:latin typeface="Arial" charset="0"/>
            </a:endParaRPr>
          </a:p>
        </p:txBody>
      </p:sp>
      <p:sp>
        <p:nvSpPr>
          <p:cNvPr id="26938" name="Text Box 314"/>
          <p:cNvSpPr txBox="1">
            <a:spLocks noChangeArrowheads="1"/>
          </p:cNvSpPr>
          <p:nvPr/>
        </p:nvSpPr>
        <p:spPr bwMode="auto">
          <a:xfrm>
            <a:off x="5791200" y="28194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6</a:t>
            </a:r>
          </a:p>
        </p:txBody>
      </p:sp>
      <p:sp>
        <p:nvSpPr>
          <p:cNvPr id="26939" name="Text Box 315"/>
          <p:cNvSpPr txBox="1">
            <a:spLocks noChangeArrowheads="1"/>
          </p:cNvSpPr>
          <p:nvPr/>
        </p:nvSpPr>
        <p:spPr bwMode="auto">
          <a:xfrm>
            <a:off x="5791200" y="33528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4</a:t>
            </a:r>
          </a:p>
        </p:txBody>
      </p:sp>
      <p:sp>
        <p:nvSpPr>
          <p:cNvPr id="26940" name="Text Box 316"/>
          <p:cNvSpPr txBox="1">
            <a:spLocks noChangeArrowheads="1"/>
          </p:cNvSpPr>
          <p:nvPr/>
        </p:nvSpPr>
        <p:spPr bwMode="auto">
          <a:xfrm>
            <a:off x="304800" y="5486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destino</a:t>
            </a:r>
            <a:endParaRPr lang="en-US">
              <a:latin typeface="Arial" charset="0"/>
            </a:endParaRPr>
          </a:p>
        </p:txBody>
      </p:sp>
      <p:sp>
        <p:nvSpPr>
          <p:cNvPr id="26941" name="Text Box 317"/>
          <p:cNvSpPr txBox="1">
            <a:spLocks noChangeArrowheads="1"/>
          </p:cNvSpPr>
          <p:nvPr/>
        </p:nvSpPr>
        <p:spPr bwMode="auto">
          <a:xfrm>
            <a:off x="304800" y="4419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origen</a:t>
            </a:r>
            <a:endParaRPr lang="en-US">
              <a:latin typeface="Arial" charset="0"/>
            </a:endParaRPr>
          </a:p>
        </p:txBody>
      </p:sp>
      <p:sp>
        <p:nvSpPr>
          <p:cNvPr id="26942" name="Text Box 318"/>
          <p:cNvSpPr txBox="1">
            <a:spLocks noChangeArrowheads="1"/>
          </p:cNvSpPr>
          <p:nvPr/>
        </p:nvSpPr>
        <p:spPr bwMode="auto">
          <a:xfrm>
            <a:off x="304800" y="2286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Protocolo</a:t>
            </a:r>
          </a:p>
        </p:txBody>
      </p:sp>
      <p:sp>
        <p:nvSpPr>
          <p:cNvPr id="26943" name="Text Box 319"/>
          <p:cNvSpPr txBox="1">
            <a:spLocks noChangeArrowheads="1"/>
          </p:cNvSpPr>
          <p:nvPr/>
        </p:nvSpPr>
        <p:spPr bwMode="auto">
          <a:xfrm>
            <a:off x="304800" y="2819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hardware</a:t>
            </a:r>
            <a:endParaRPr lang="en-US">
              <a:latin typeface="Arial" charset="0"/>
            </a:endParaRPr>
          </a:p>
        </p:txBody>
      </p:sp>
      <p:sp>
        <p:nvSpPr>
          <p:cNvPr id="26944" name="Text Box 320"/>
          <p:cNvSpPr txBox="1">
            <a:spLocks noChangeArrowheads="1"/>
          </p:cNvSpPr>
          <p:nvPr/>
        </p:nvSpPr>
        <p:spPr bwMode="auto">
          <a:xfrm>
            <a:off x="304800" y="3352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protocolo</a:t>
            </a:r>
            <a:endParaRPr lang="en-US">
              <a:latin typeface="Arial" charset="0"/>
            </a:endParaRPr>
          </a:p>
        </p:txBody>
      </p:sp>
      <p:sp>
        <p:nvSpPr>
          <p:cNvPr id="26945" name="Text Box 321"/>
          <p:cNvSpPr txBox="1">
            <a:spLocks noChangeArrowheads="1"/>
          </p:cNvSpPr>
          <p:nvPr/>
        </p:nvSpPr>
        <p:spPr bwMode="auto">
          <a:xfrm>
            <a:off x="304800" y="38862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Código de operación</a:t>
            </a:r>
            <a:endParaRPr lang="en-US">
              <a:latin typeface="Arial" charset="0"/>
            </a:endParaRPr>
          </a:p>
        </p:txBody>
      </p:sp>
      <p:sp>
        <p:nvSpPr>
          <p:cNvPr id="26946" name="Text Box 322"/>
          <p:cNvSpPr txBox="1">
            <a:spLocks noChangeArrowheads="1"/>
          </p:cNvSpPr>
          <p:nvPr/>
        </p:nvSpPr>
        <p:spPr bwMode="auto">
          <a:xfrm>
            <a:off x="304800" y="4953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origen</a:t>
            </a:r>
            <a:endParaRPr lang="en-US">
              <a:latin typeface="Arial" charset="0"/>
            </a:endParaRPr>
          </a:p>
        </p:txBody>
      </p:sp>
      <p:sp>
        <p:nvSpPr>
          <p:cNvPr id="26947" name="Text Box 323"/>
          <p:cNvSpPr txBox="1">
            <a:spLocks noChangeArrowheads="1"/>
          </p:cNvSpPr>
          <p:nvPr/>
        </p:nvSpPr>
        <p:spPr bwMode="auto">
          <a:xfrm>
            <a:off x="304800" y="6019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destino</a:t>
            </a:r>
            <a:endParaRPr lang="en-US">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Introducción</a:t>
            </a:r>
          </a:p>
        </p:txBody>
      </p:sp>
      <p:sp>
        <p:nvSpPr>
          <p:cNvPr id="5123"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cs typeface="Times New Roman" pitchFamily="18" charset="0"/>
              </a:rPr>
              <a:t>La familia de protocolos: </a:t>
            </a:r>
            <a:r>
              <a:rPr lang="es-ES" b="1">
                <a:cs typeface="Times New Roman" pitchFamily="18" charset="0"/>
              </a:rPr>
              <a:t>Protocolo de Control de Transmisión/Protocolo de Internet</a:t>
            </a:r>
            <a:r>
              <a:rPr lang="es-ES">
                <a:cs typeface="Times New Roman" pitchFamily="18" charset="0"/>
              </a:rPr>
              <a:t> (TCP/IP - </a:t>
            </a:r>
            <a:r>
              <a:rPr lang="es-ES" i="1">
                <a:cs typeface="Times New Roman" pitchFamily="18" charset="0"/>
              </a:rPr>
              <a:t>Transmission Control Protocol/Internet Protocol</a:t>
            </a:r>
            <a:r>
              <a:rPr lang="es-ES">
                <a:cs typeface="Times New Roman" pitchFamily="18" charset="0"/>
              </a:rPr>
              <a:t>), llevan su nombre por los dos principales protocolos. </a:t>
            </a:r>
            <a:r>
              <a:rPr lang="es-ES" b="1">
                <a:cs typeface="Times New Roman" pitchFamily="18" charset="0"/>
              </a:rPr>
              <a:t>TCP</a:t>
            </a:r>
            <a:r>
              <a:rPr lang="es-ES">
                <a:cs typeface="Times New Roman" pitchFamily="18" charset="0"/>
              </a:rPr>
              <a:t> en capa de </a:t>
            </a:r>
            <a:r>
              <a:rPr lang="es-ES" b="1">
                <a:cs typeface="Times New Roman" pitchFamily="18" charset="0"/>
              </a:rPr>
              <a:t>transporte</a:t>
            </a:r>
            <a:r>
              <a:rPr lang="es-ES">
                <a:cs typeface="Times New Roman" pitchFamily="18" charset="0"/>
              </a:rPr>
              <a:t> e </a:t>
            </a:r>
            <a:r>
              <a:rPr lang="es-ES" b="1">
                <a:cs typeface="Times New Roman" pitchFamily="18" charset="0"/>
              </a:rPr>
              <a:t>IP</a:t>
            </a:r>
            <a:r>
              <a:rPr lang="es-ES">
                <a:cs typeface="Times New Roman" pitchFamily="18" charset="0"/>
              </a:rPr>
              <a:t> en capa de </a:t>
            </a:r>
            <a:r>
              <a:rPr lang="es-ES" b="1">
                <a:cs typeface="Times New Roman" pitchFamily="18" charset="0"/>
              </a:rPr>
              <a:t>red</a:t>
            </a:r>
            <a:r>
              <a:rPr lang="es-ES">
                <a:cs typeface="Times New Roman" pitchFamily="18" charset="0"/>
              </a:rPr>
              <a:t>.</a:t>
            </a:r>
          </a:p>
          <a:p>
            <a:pPr lvl="1">
              <a:lnSpc>
                <a:spcPct val="90000"/>
              </a:lnSpc>
            </a:pPr>
            <a:r>
              <a:rPr lang="es-ES">
                <a:cs typeface="Times New Roman" pitchFamily="18" charset="0"/>
              </a:rPr>
              <a:t>Es la base de la Internet actual, así como la base de muchas redes privadas de computadoras.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Protocolo ARP</a:t>
            </a:r>
          </a:p>
        </p:txBody>
      </p:sp>
      <p:sp>
        <p:nvSpPr>
          <p:cNvPr id="52227" name="Rectangle 3" descr="Rectangle: Click to edit Master text styles&#10;Second level&#10;Third level&#10;Fourth level&#10;Fifth level"/>
          <p:cNvSpPr>
            <a:spLocks noChangeArrowheads="1"/>
          </p:cNvSpPr>
          <p:nvPr/>
        </p:nvSpPr>
        <p:spPr bwMode="auto">
          <a:xfrm>
            <a:off x="838200" y="1905000"/>
            <a:ext cx="7837488" cy="1236663"/>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b="1"/>
              <a:t>Tipo de Hardware:</a:t>
            </a:r>
            <a:r>
              <a:rPr lang="es-ES"/>
              <a:t> Campo de 2 bytes que indica el tipo de hardware que esta presente en la capa de Interfaz de red.</a:t>
            </a:r>
          </a:p>
          <a:p>
            <a:pPr marL="1143000" lvl="2" indent="-228600">
              <a:spcBef>
                <a:spcPct val="20000"/>
              </a:spcBef>
              <a:buClr>
                <a:schemeClr val="hlink"/>
              </a:buClr>
              <a:buSzPct val="95000"/>
              <a:buFont typeface="Wingdings" pitchFamily="2" charset="2"/>
              <a:buChar char="w"/>
            </a:pPr>
            <a:endParaRPr lang="es-ES" sz="2000"/>
          </a:p>
        </p:txBody>
      </p:sp>
      <p:graphicFrame>
        <p:nvGraphicFramePr>
          <p:cNvPr id="52228" name="Group 4"/>
          <p:cNvGraphicFramePr>
            <a:graphicFrameLocks noGrp="1"/>
          </p:cNvGraphicFramePr>
          <p:nvPr>
            <p:ph type="tbl" idx="4294967295"/>
            <p:extLst>
              <p:ext uri="{D42A27DB-BD31-4B8C-83A1-F6EECF244321}">
                <p14:modId xmlns:p14="http://schemas.microsoft.com/office/powerpoint/2010/main" val="1455437909"/>
              </p:ext>
            </p:extLst>
          </p:nvPr>
        </p:nvGraphicFramePr>
        <p:xfrm>
          <a:off x="1079500" y="3356991"/>
          <a:ext cx="8064500" cy="2519934"/>
        </p:xfrm>
        <a:graphic>
          <a:graphicData uri="http://schemas.openxmlformats.org/drawingml/2006/table">
            <a:tbl>
              <a:tblPr/>
              <a:tblGrid>
                <a:gridCol w="4032250"/>
                <a:gridCol w="4032250"/>
              </a:tblGrid>
              <a:tr h="74192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Valor del Tipo de hardware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Tecnología de la capa de Interfaz de 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 (0x0001)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Ethernet (10 Mbps)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 (0x0006)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Redes IEEE 802.3 Token 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15 (0x000F)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Frame Relay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16 (0x0010)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dirty="0" smtClean="0">
                          <a:ln>
                            <a:noFill/>
                          </a:ln>
                          <a:solidFill>
                            <a:schemeClr val="tx1"/>
                          </a:solidFill>
                          <a:effectLst/>
                          <a:latin typeface="Tahoma" pitchFamily="34" charset="0"/>
                        </a:rPr>
                        <a:t>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Protocolo ARP</a:t>
            </a:r>
          </a:p>
        </p:txBody>
      </p:sp>
      <p:sp>
        <p:nvSpPr>
          <p:cNvPr id="53251" name="Rectangle 3" descr="Rectangle: Click to edit Master text styles&#10;Second level&#10;Third level&#10;Fourth level&#10;Fifth level"/>
          <p:cNvSpPr>
            <a:spLocks noChangeArrowheads="1"/>
          </p:cNvSpPr>
          <p:nvPr/>
        </p:nvSpPr>
        <p:spPr bwMode="auto">
          <a:xfrm>
            <a:off x="838200" y="1905000"/>
            <a:ext cx="7837488" cy="42672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b="1"/>
              <a:t>Tipo de Protocolo:</a:t>
            </a:r>
            <a:r>
              <a:rPr lang="es-ES"/>
              <a:t> Campo de 2 bytes que indica el tipo de protocolo que es utilizado para realizar el transporte de los datos.</a:t>
            </a:r>
          </a:p>
          <a:p>
            <a:pPr marL="742950" lvl="1" indent="-285750">
              <a:spcBef>
                <a:spcPct val="20000"/>
              </a:spcBef>
              <a:buClr>
                <a:schemeClr val="tx1"/>
              </a:buClr>
              <a:buSzPct val="60000"/>
              <a:buFont typeface="Wingdings" pitchFamily="2" charset="2"/>
              <a:buChar char="n"/>
            </a:pPr>
            <a:endParaRPr lang="es-ES"/>
          </a:p>
          <a:p>
            <a:pPr marL="742950" lvl="1" indent="-285750">
              <a:spcBef>
                <a:spcPct val="20000"/>
              </a:spcBef>
              <a:buClr>
                <a:schemeClr val="tx1"/>
              </a:buClr>
              <a:buSzPct val="60000"/>
              <a:buFont typeface="Wingdings" pitchFamily="2" charset="2"/>
              <a:buChar char="n"/>
            </a:pPr>
            <a:r>
              <a:rPr lang="es-ES"/>
              <a:t>Es el protocolo al cual ARP le presta el servicio de resolución de direcciones.</a:t>
            </a:r>
          </a:p>
          <a:p>
            <a:pPr marL="742950" lvl="1" indent="-285750">
              <a:spcBef>
                <a:spcPct val="20000"/>
              </a:spcBef>
              <a:buClr>
                <a:schemeClr val="tx1"/>
              </a:buClr>
              <a:buSzPct val="60000"/>
              <a:buFont typeface="Wingdings" pitchFamily="2" charset="2"/>
              <a:buChar char="n"/>
            </a:pPr>
            <a:endParaRPr lang="es-ES"/>
          </a:p>
          <a:p>
            <a:pPr marL="742950" lvl="1" indent="-285750">
              <a:spcBef>
                <a:spcPct val="20000"/>
              </a:spcBef>
              <a:buClr>
                <a:schemeClr val="tx1"/>
              </a:buClr>
              <a:buSzPct val="60000"/>
              <a:buFont typeface="Wingdings" pitchFamily="2" charset="2"/>
              <a:buChar char="n"/>
            </a:pPr>
            <a:r>
              <a:rPr lang="es-ES"/>
              <a:t>Para la resolución de direcciones ARP, el campo Tipo de Protocolo se configura con 0x0800. </a:t>
            </a:r>
          </a:p>
          <a:p>
            <a:pPr marL="1143000" lvl="2" indent="-228600">
              <a:spcBef>
                <a:spcPct val="20000"/>
              </a:spcBef>
              <a:buClr>
                <a:schemeClr val="hlink"/>
              </a:buClr>
              <a:buSzPct val="95000"/>
              <a:buFont typeface="Wingdings" pitchFamily="2" charset="2"/>
              <a:buChar char="w"/>
            </a:pPr>
            <a:endParaRPr lang="es-E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Protocolo ARP</a:t>
            </a:r>
          </a:p>
        </p:txBody>
      </p:sp>
      <p:sp>
        <p:nvSpPr>
          <p:cNvPr id="54275" name="Rectangle 3" descr="Rectangle: Click to edit Master text styles&#10;Second level&#10;Third level&#10;Fourth level&#10;Fifth level"/>
          <p:cNvSpPr>
            <a:spLocks noChangeArrowheads="1"/>
          </p:cNvSpPr>
          <p:nvPr/>
        </p:nvSpPr>
        <p:spPr bwMode="auto">
          <a:xfrm>
            <a:off x="838200" y="1905000"/>
            <a:ext cx="7837488" cy="1236663"/>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b="1"/>
              <a:t>Longitud de Direcciones de Hardware:</a:t>
            </a:r>
            <a:r>
              <a:rPr lang="es-ES"/>
              <a:t> Campo de 1 bytes que indica el tamaño de las direcciones de hardware de capa de Interfaz de red. Para Ethernet el valor es de 6 (0x06).</a:t>
            </a:r>
          </a:p>
          <a:p>
            <a:pPr marL="742950" lvl="1" indent="-285750">
              <a:spcBef>
                <a:spcPct val="20000"/>
              </a:spcBef>
              <a:buClr>
                <a:schemeClr val="tx1"/>
              </a:buClr>
              <a:buSzPct val="60000"/>
              <a:buFont typeface="Wingdings" pitchFamily="2" charset="2"/>
              <a:buChar char="n"/>
            </a:pPr>
            <a:endParaRPr lang="es-ES"/>
          </a:p>
          <a:p>
            <a:pPr marL="742950" lvl="1" indent="-285750">
              <a:spcBef>
                <a:spcPct val="20000"/>
              </a:spcBef>
              <a:buClr>
                <a:schemeClr val="tx1"/>
              </a:buClr>
              <a:buSzPct val="60000"/>
              <a:buFont typeface="Wingdings" pitchFamily="2" charset="2"/>
              <a:buChar char="n"/>
            </a:pPr>
            <a:r>
              <a:rPr lang="es-ES" b="1"/>
              <a:t>Longitud de Direcciones de protocolo: </a:t>
            </a:r>
            <a:r>
              <a:rPr lang="es-ES"/>
              <a:t>Campo de 1 bytes que indica el tamaño de las direcciones de protocolo. Para IP (Internet Protoco) el valor es de 4 (0x04).</a:t>
            </a:r>
            <a:endParaRPr lang="es-ES" b="1"/>
          </a:p>
          <a:p>
            <a:pPr marL="1143000" lvl="2" indent="-228600">
              <a:spcBef>
                <a:spcPct val="20000"/>
              </a:spcBef>
              <a:buClr>
                <a:schemeClr val="hlink"/>
              </a:buClr>
              <a:buSzPct val="95000"/>
              <a:buFont typeface="Wingdings" pitchFamily="2" charset="2"/>
              <a:buChar char="w"/>
            </a:pPr>
            <a:endParaRPr lang="es-ES" sz="2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Protocolo ARP</a:t>
            </a:r>
          </a:p>
        </p:txBody>
      </p:sp>
      <p:sp>
        <p:nvSpPr>
          <p:cNvPr id="55299" name="Rectangle 3" descr="Rectangle: Click to edit Master text styles&#10;Second level&#10;Third level&#10;Fourth level&#10;Fifth level"/>
          <p:cNvSpPr>
            <a:spLocks noChangeArrowheads="1"/>
          </p:cNvSpPr>
          <p:nvPr/>
        </p:nvSpPr>
        <p:spPr bwMode="auto">
          <a:xfrm>
            <a:off x="838200" y="1905000"/>
            <a:ext cx="7837488" cy="1236663"/>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b="1"/>
              <a:t>Codigo de operación (opcode):</a:t>
            </a:r>
            <a:r>
              <a:rPr lang="es-ES"/>
              <a:t> Campo de 2 bytes que indica el tipo de trama ARP. La tabla muestra los valores más utilizados de Operación ARP</a:t>
            </a:r>
          </a:p>
          <a:p>
            <a:pPr marL="1143000" lvl="2" indent="-228600">
              <a:spcBef>
                <a:spcPct val="20000"/>
              </a:spcBef>
              <a:buClr>
                <a:schemeClr val="hlink"/>
              </a:buClr>
              <a:buSzPct val="95000"/>
              <a:buFont typeface="Wingdings" pitchFamily="2" charset="2"/>
              <a:buChar char="w"/>
            </a:pPr>
            <a:endParaRPr lang="es-ES" sz="2000"/>
          </a:p>
        </p:txBody>
      </p:sp>
      <p:graphicFrame>
        <p:nvGraphicFramePr>
          <p:cNvPr id="55300" name="Group 4"/>
          <p:cNvGraphicFramePr>
            <a:graphicFrameLocks noGrp="1"/>
          </p:cNvGraphicFramePr>
          <p:nvPr/>
        </p:nvGraphicFramePr>
        <p:xfrm>
          <a:off x="611188" y="3644900"/>
          <a:ext cx="8064500" cy="2447925"/>
        </p:xfrm>
        <a:graphic>
          <a:graphicData uri="http://schemas.openxmlformats.org/drawingml/2006/table">
            <a:tbl>
              <a:tblPr/>
              <a:tblGrid>
                <a:gridCol w="4032250"/>
                <a:gridCol w="4032250"/>
              </a:tblGrid>
              <a:tr h="720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Valor de Operación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Tipo de trama ARP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 (0x0001)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Solicitud ARP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 (0x0002)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Respuesta ARP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8 (0x0008)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Solicitud ARP inversa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9 (0x0009)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Respuesta ARP inversa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79388" y="3284538"/>
            <a:ext cx="8785225" cy="739775"/>
          </a:xfrm>
          <a:prstGeom prst="rect">
            <a:avLst/>
          </a:prstGeom>
          <a:noFill/>
          <a:ln w="9525">
            <a:solidFill>
              <a:schemeClr val="tx1"/>
            </a:solidFill>
            <a:miter lim="800000"/>
            <a:headEnd/>
            <a:tailEnd/>
          </a:ln>
          <a:effectLst/>
        </p:spPr>
        <p:txBody>
          <a:bodyPr>
            <a:spAutoFit/>
          </a:bodyPr>
          <a:lstStyle/>
          <a:p>
            <a:r>
              <a:rPr lang="en-US" sz="1400" dirty="0">
                <a:latin typeface="Courier New" pitchFamily="49" charset="0"/>
              </a:rPr>
              <a:t>0000  </a:t>
            </a:r>
            <a:r>
              <a:rPr lang="en-US" sz="1400" dirty="0" err="1">
                <a:latin typeface="Courier New" pitchFamily="49" charset="0"/>
              </a:rPr>
              <a:t>ff</a:t>
            </a:r>
            <a:r>
              <a:rPr lang="en-US" sz="1400" dirty="0">
                <a:latin typeface="Courier New" pitchFamily="49" charset="0"/>
              </a:rPr>
              <a:t> </a:t>
            </a:r>
            <a:r>
              <a:rPr lang="en-US" sz="1400" dirty="0" err="1">
                <a:latin typeface="Courier New" pitchFamily="49" charset="0"/>
              </a:rPr>
              <a:t>ff</a:t>
            </a:r>
            <a:r>
              <a:rPr lang="en-US" sz="1400" dirty="0">
                <a:latin typeface="Courier New" pitchFamily="49" charset="0"/>
              </a:rPr>
              <a:t> </a:t>
            </a:r>
            <a:r>
              <a:rPr lang="en-US" sz="1400" dirty="0" err="1">
                <a:latin typeface="Courier New" pitchFamily="49" charset="0"/>
              </a:rPr>
              <a:t>ff</a:t>
            </a:r>
            <a:r>
              <a:rPr lang="en-US" sz="1400" dirty="0">
                <a:latin typeface="Courier New" pitchFamily="49" charset="0"/>
              </a:rPr>
              <a:t> </a:t>
            </a:r>
            <a:r>
              <a:rPr lang="en-US" sz="1400" dirty="0" err="1">
                <a:latin typeface="Courier New" pitchFamily="49" charset="0"/>
              </a:rPr>
              <a:t>ff</a:t>
            </a:r>
            <a:r>
              <a:rPr lang="en-US" sz="1400" dirty="0">
                <a:latin typeface="Courier New" pitchFamily="49" charset="0"/>
              </a:rPr>
              <a:t> </a:t>
            </a:r>
            <a:r>
              <a:rPr lang="en-US" sz="1400" dirty="0" err="1">
                <a:latin typeface="Courier New" pitchFamily="49" charset="0"/>
              </a:rPr>
              <a:t>ff</a:t>
            </a:r>
            <a:r>
              <a:rPr lang="en-US" sz="1400" dirty="0">
                <a:latin typeface="Courier New" pitchFamily="49" charset="0"/>
              </a:rPr>
              <a:t> </a:t>
            </a:r>
            <a:r>
              <a:rPr lang="en-US" sz="1400" dirty="0" err="1">
                <a:latin typeface="Courier New" pitchFamily="49" charset="0"/>
              </a:rPr>
              <a:t>ff</a:t>
            </a:r>
            <a:r>
              <a:rPr lang="en-US" sz="1400" dirty="0">
                <a:latin typeface="Courier New" pitchFamily="49" charset="0"/>
              </a:rPr>
              <a:t> 00 19  d1 ac 20 21 08 06 00 01   ........ .. !....</a:t>
            </a:r>
          </a:p>
          <a:p>
            <a:r>
              <a:rPr lang="en-US" sz="1400" dirty="0">
                <a:latin typeface="Courier New" pitchFamily="49" charset="0"/>
              </a:rPr>
              <a:t>0010  08 00 06 04 00 01 00 19  d1 ac 20 21 c0 a8 00 01   ........ .. !....</a:t>
            </a:r>
          </a:p>
          <a:p>
            <a:r>
              <a:rPr lang="en-US" sz="1400" dirty="0">
                <a:latin typeface="Courier New" pitchFamily="49" charset="0"/>
              </a:rPr>
              <a:t>0020  00 00 00 00 00 00 c0 a8  00 02                     ........ .. </a:t>
            </a:r>
            <a:endParaRPr lang="es-ES" sz="1400" dirty="0">
              <a:latin typeface="Courier New" pitchFamily="49" charset="0"/>
            </a:endParaRPr>
          </a:p>
        </p:txBody>
      </p:sp>
      <p:sp>
        <p:nvSpPr>
          <p:cNvPr id="27651" name="Text Box 3"/>
          <p:cNvSpPr txBox="1">
            <a:spLocks noChangeArrowheads="1"/>
          </p:cNvSpPr>
          <p:nvPr/>
        </p:nvSpPr>
        <p:spPr bwMode="auto">
          <a:xfrm>
            <a:off x="250825" y="1916113"/>
            <a:ext cx="8569325" cy="1004887"/>
          </a:xfrm>
          <a:prstGeom prst="rect">
            <a:avLst/>
          </a:prstGeom>
          <a:noFill/>
          <a:ln w="9525">
            <a:noFill/>
            <a:miter lim="800000"/>
            <a:headEnd/>
            <a:tailEnd/>
          </a:ln>
          <a:effectLst/>
        </p:spPr>
        <p:txBody>
          <a:bodyPr>
            <a:spAutoFit/>
          </a:bodyPr>
          <a:lstStyle/>
          <a:p>
            <a:pPr>
              <a:spcBef>
                <a:spcPct val="50000"/>
              </a:spcBef>
            </a:pPr>
            <a:r>
              <a:rPr lang="es-ES"/>
              <a:t>Solicitud ARP</a:t>
            </a:r>
          </a:p>
          <a:p>
            <a:pPr>
              <a:spcBef>
                <a:spcPct val="50000"/>
              </a:spcBef>
            </a:pPr>
            <a:r>
              <a:rPr lang="es-ES"/>
              <a:t>de la terminal 192.168.0.1 a la terminal 192.168.0.2</a:t>
            </a:r>
          </a:p>
        </p:txBody>
      </p:sp>
      <p:sp>
        <p:nvSpPr>
          <p:cNvPr id="27652" name="Rectangle 4"/>
          <p:cNvSpPr>
            <a:spLocks noChangeArrowheads="1"/>
          </p:cNvSpPr>
          <p:nvPr/>
        </p:nvSpPr>
        <p:spPr bwMode="auto">
          <a:xfrm>
            <a:off x="179388" y="5516563"/>
            <a:ext cx="8785225" cy="952500"/>
          </a:xfrm>
          <a:prstGeom prst="rect">
            <a:avLst/>
          </a:prstGeom>
          <a:noFill/>
          <a:ln w="9525">
            <a:solidFill>
              <a:schemeClr val="tx1"/>
            </a:solidFill>
            <a:miter lim="800000"/>
            <a:headEnd/>
            <a:tailEnd/>
          </a:ln>
          <a:effectLst/>
        </p:spPr>
        <p:txBody>
          <a:bodyPr>
            <a:spAutoFit/>
          </a:bodyPr>
          <a:lstStyle/>
          <a:p>
            <a:r>
              <a:rPr lang="es-ES" sz="1400">
                <a:latin typeface="Courier New" pitchFamily="49" charset="0"/>
              </a:rPr>
              <a:t>0000  00 19 d1 ac 20 21 00 19  d1 ac 1f ca 08 06 00 01   .... !.. ........</a:t>
            </a:r>
          </a:p>
          <a:p>
            <a:r>
              <a:rPr lang="es-ES" sz="1400">
                <a:latin typeface="Courier New" pitchFamily="49" charset="0"/>
              </a:rPr>
              <a:t>0010  08 00 06 04 00 02 00 19  d1 ac 1f ca c0 a8 00 02   ........ ........</a:t>
            </a:r>
          </a:p>
          <a:p>
            <a:r>
              <a:rPr lang="es-ES" sz="1400">
                <a:latin typeface="Courier New" pitchFamily="49" charset="0"/>
              </a:rPr>
              <a:t>0020  00 19 d1 ac 20 21 c0 a8  00 01 00 00 00 00 00 00   .... !.. ........</a:t>
            </a:r>
          </a:p>
          <a:p>
            <a:r>
              <a:rPr lang="es-ES" sz="1400">
                <a:latin typeface="Courier New" pitchFamily="49" charset="0"/>
              </a:rPr>
              <a:t>0030  00 00 00 00 00 00 00 00  00 00 00 00               ........ .... </a:t>
            </a:r>
          </a:p>
        </p:txBody>
      </p:sp>
      <p:sp>
        <p:nvSpPr>
          <p:cNvPr id="27653" name="Text Box 5"/>
          <p:cNvSpPr txBox="1">
            <a:spLocks noChangeArrowheads="1"/>
          </p:cNvSpPr>
          <p:nvPr/>
        </p:nvSpPr>
        <p:spPr bwMode="auto">
          <a:xfrm>
            <a:off x="250825" y="4221163"/>
            <a:ext cx="8569325" cy="1004887"/>
          </a:xfrm>
          <a:prstGeom prst="rect">
            <a:avLst/>
          </a:prstGeom>
          <a:noFill/>
          <a:ln w="9525">
            <a:noFill/>
            <a:miter lim="800000"/>
            <a:headEnd/>
            <a:tailEnd/>
          </a:ln>
          <a:effectLst/>
        </p:spPr>
        <p:txBody>
          <a:bodyPr>
            <a:spAutoFit/>
          </a:bodyPr>
          <a:lstStyle/>
          <a:p>
            <a:pPr>
              <a:spcBef>
                <a:spcPct val="50000"/>
              </a:spcBef>
            </a:pPr>
            <a:r>
              <a:rPr lang="es-ES" dirty="0"/>
              <a:t>Respuesta ARP</a:t>
            </a:r>
          </a:p>
          <a:p>
            <a:pPr>
              <a:spcBef>
                <a:spcPct val="50000"/>
              </a:spcBef>
            </a:pPr>
            <a:r>
              <a:rPr lang="es-ES" dirty="0"/>
              <a:t>de la terminal 192.168.0.2 a la terminal 192.168.0.1</a:t>
            </a:r>
          </a:p>
        </p:txBody>
      </p:sp>
      <p:sp>
        <p:nvSpPr>
          <p:cNvPr id="27654" name="Rectangle 6"/>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Protocolo ARP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79388" y="3284538"/>
            <a:ext cx="8785225" cy="739775"/>
          </a:xfrm>
          <a:prstGeom prst="rect">
            <a:avLst/>
          </a:prstGeom>
          <a:noFill/>
          <a:ln w="9525">
            <a:solidFill>
              <a:schemeClr val="tx1"/>
            </a:solidFill>
            <a:miter lim="800000"/>
            <a:headEnd/>
            <a:tailEnd/>
          </a:ln>
          <a:effectLst/>
        </p:spPr>
        <p:txBody>
          <a:bodyPr>
            <a:spAutoFit/>
          </a:bodyPr>
          <a:lstStyle/>
          <a:p>
            <a:r>
              <a:rPr lang="en-US" sz="1400">
                <a:latin typeface="Courier New" pitchFamily="49" charset="0"/>
              </a:rPr>
              <a:t>0000  ff ff ff ff ff ff 08 00  46 43 44 f6 08 06 00 01   ........ FCD.....</a:t>
            </a:r>
          </a:p>
          <a:p>
            <a:r>
              <a:rPr lang="en-US" sz="1400">
                <a:latin typeface="Courier New" pitchFamily="49" charset="0"/>
              </a:rPr>
              <a:t>0010  08 00 06 04 00 01 08 00  46 43 44 f6 94 cc b7 bd   ........ FCD.....</a:t>
            </a:r>
            <a:endParaRPr lang="es-ES" sz="1400">
              <a:latin typeface="Courier New" pitchFamily="49" charset="0"/>
            </a:endParaRPr>
          </a:p>
          <a:p>
            <a:r>
              <a:rPr lang="es-ES" sz="1400">
                <a:latin typeface="Courier New" pitchFamily="49" charset="0"/>
              </a:rPr>
              <a:t>0020  00 00 00 00 00 00 94 cc  b7 fe</a:t>
            </a:r>
          </a:p>
        </p:txBody>
      </p:sp>
      <p:sp>
        <p:nvSpPr>
          <p:cNvPr id="28675" name="Text Box 3"/>
          <p:cNvSpPr txBox="1">
            <a:spLocks noChangeArrowheads="1"/>
          </p:cNvSpPr>
          <p:nvPr/>
        </p:nvSpPr>
        <p:spPr bwMode="auto">
          <a:xfrm>
            <a:off x="250825" y="1916113"/>
            <a:ext cx="8569325" cy="1004887"/>
          </a:xfrm>
          <a:prstGeom prst="rect">
            <a:avLst/>
          </a:prstGeom>
          <a:noFill/>
          <a:ln w="9525">
            <a:noFill/>
            <a:miter lim="800000"/>
            <a:headEnd/>
            <a:tailEnd/>
          </a:ln>
          <a:effectLst/>
        </p:spPr>
        <p:txBody>
          <a:bodyPr>
            <a:spAutoFit/>
          </a:bodyPr>
          <a:lstStyle/>
          <a:p>
            <a:pPr>
              <a:spcBef>
                <a:spcPct val="50000"/>
              </a:spcBef>
            </a:pPr>
            <a:r>
              <a:rPr lang="es-ES"/>
              <a:t>Solicitud ARP</a:t>
            </a:r>
          </a:p>
          <a:p>
            <a:pPr>
              <a:spcBef>
                <a:spcPct val="50000"/>
              </a:spcBef>
            </a:pPr>
            <a:r>
              <a:rPr lang="es-ES"/>
              <a:t>de la terminal                    a la terminal </a:t>
            </a:r>
          </a:p>
        </p:txBody>
      </p:sp>
      <p:sp>
        <p:nvSpPr>
          <p:cNvPr id="28676" name="Rectangle 4"/>
          <p:cNvSpPr>
            <a:spLocks noChangeArrowheads="1"/>
          </p:cNvSpPr>
          <p:nvPr/>
        </p:nvSpPr>
        <p:spPr bwMode="auto">
          <a:xfrm>
            <a:off x="179388" y="5516563"/>
            <a:ext cx="8785225" cy="952500"/>
          </a:xfrm>
          <a:prstGeom prst="rect">
            <a:avLst/>
          </a:prstGeom>
          <a:noFill/>
          <a:ln w="9525">
            <a:solidFill>
              <a:schemeClr val="tx1"/>
            </a:solidFill>
            <a:miter lim="800000"/>
            <a:headEnd/>
            <a:tailEnd/>
          </a:ln>
          <a:effectLst/>
        </p:spPr>
        <p:txBody>
          <a:bodyPr>
            <a:spAutoFit/>
          </a:bodyPr>
          <a:lstStyle/>
          <a:p>
            <a:r>
              <a:rPr lang="es-ES" sz="1400">
                <a:latin typeface="Courier New" pitchFamily="49" charset="0"/>
              </a:rPr>
              <a:t>0000  08 00 46 43 44 f6 00 01  f4 43 c9 19 08 06 00 01   ..FCD... </a:t>
            </a:r>
            <a:r>
              <a:rPr lang="en-US" sz="1400">
                <a:latin typeface="Courier New" pitchFamily="49" charset="0"/>
              </a:rPr>
              <a:t>.C......</a:t>
            </a:r>
          </a:p>
          <a:p>
            <a:r>
              <a:rPr lang="en-US" sz="1400">
                <a:latin typeface="Courier New" pitchFamily="49" charset="0"/>
              </a:rPr>
              <a:t>0010  08 00 06 04 00 02 00 01  f4 43 c9 19 94 cc b7 fe   ........ .C......</a:t>
            </a:r>
          </a:p>
          <a:p>
            <a:r>
              <a:rPr lang="en-US" sz="1400">
                <a:latin typeface="Courier New" pitchFamily="49" charset="0"/>
              </a:rPr>
              <a:t>0020  08 00 46 43 44 f6 94 cc  b7 bd 00 00 00 00 00 00   ..FCD... </a:t>
            </a:r>
            <a:r>
              <a:rPr lang="es-ES" sz="1400">
                <a:latin typeface="Courier New" pitchFamily="49" charset="0"/>
              </a:rPr>
              <a:t>........</a:t>
            </a:r>
          </a:p>
          <a:p>
            <a:r>
              <a:rPr lang="es-ES" sz="1400">
                <a:latin typeface="Courier New" pitchFamily="49" charset="0"/>
              </a:rPr>
              <a:t>0030  00 00 00 00 00 00 00 00  00 00 00 00</a:t>
            </a:r>
          </a:p>
        </p:txBody>
      </p:sp>
      <p:sp>
        <p:nvSpPr>
          <p:cNvPr id="28677" name="Text Box 5"/>
          <p:cNvSpPr txBox="1">
            <a:spLocks noChangeArrowheads="1"/>
          </p:cNvSpPr>
          <p:nvPr/>
        </p:nvSpPr>
        <p:spPr bwMode="auto">
          <a:xfrm>
            <a:off x="250825" y="4221163"/>
            <a:ext cx="8569325" cy="1004887"/>
          </a:xfrm>
          <a:prstGeom prst="rect">
            <a:avLst/>
          </a:prstGeom>
          <a:noFill/>
          <a:ln w="9525">
            <a:noFill/>
            <a:miter lim="800000"/>
            <a:headEnd/>
            <a:tailEnd/>
          </a:ln>
          <a:effectLst/>
        </p:spPr>
        <p:txBody>
          <a:bodyPr>
            <a:spAutoFit/>
          </a:bodyPr>
          <a:lstStyle/>
          <a:p>
            <a:pPr>
              <a:spcBef>
                <a:spcPct val="50000"/>
              </a:spcBef>
            </a:pPr>
            <a:r>
              <a:rPr lang="es-ES"/>
              <a:t>Respuesta ARP</a:t>
            </a:r>
          </a:p>
          <a:p>
            <a:pPr>
              <a:spcBef>
                <a:spcPct val="50000"/>
              </a:spcBef>
            </a:pPr>
            <a:r>
              <a:rPr lang="es-ES"/>
              <a:t>de la terminal                   a la terminal </a:t>
            </a:r>
          </a:p>
        </p:txBody>
      </p:sp>
      <p:sp>
        <p:nvSpPr>
          <p:cNvPr id="28678" name="Rectangle 6"/>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Protocolo ARP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Mensaje de ARP</a:t>
            </a:r>
          </a:p>
        </p:txBody>
      </p:sp>
      <p:grpSp>
        <p:nvGrpSpPr>
          <p:cNvPr id="26628" name="Group 4"/>
          <p:cNvGrpSpPr>
            <a:grpSpLocks/>
          </p:cNvGrpSpPr>
          <p:nvPr/>
        </p:nvGrpSpPr>
        <p:grpSpPr bwMode="auto">
          <a:xfrm>
            <a:off x="5181600" y="1676400"/>
            <a:ext cx="609600" cy="533400"/>
            <a:chOff x="1536" y="384"/>
            <a:chExt cx="384" cy="336"/>
          </a:xfrm>
        </p:grpSpPr>
        <p:sp>
          <p:nvSpPr>
            <p:cNvPr id="26629" name="Rectangle 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30" name="Line 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31" name="Line 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32" name="Line 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33" name="Line 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34" name="Line 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35" name="Line 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36" name="Line 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37" name="Line 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38" name="Line 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39" name="Group 15"/>
          <p:cNvGrpSpPr>
            <a:grpSpLocks/>
          </p:cNvGrpSpPr>
          <p:nvPr/>
        </p:nvGrpSpPr>
        <p:grpSpPr bwMode="auto">
          <a:xfrm>
            <a:off x="5791200" y="1676400"/>
            <a:ext cx="609600" cy="533400"/>
            <a:chOff x="1536" y="384"/>
            <a:chExt cx="384" cy="336"/>
          </a:xfrm>
        </p:grpSpPr>
        <p:sp>
          <p:nvSpPr>
            <p:cNvPr id="26640" name="Rectangle 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41" name="Line 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42" name="Line 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43" name="Line 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44" name="Line 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45" name="Line 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46" name="Line 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47" name="Line 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48" name="Line 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49" name="Line 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50" name="Group 26"/>
          <p:cNvGrpSpPr>
            <a:grpSpLocks/>
          </p:cNvGrpSpPr>
          <p:nvPr/>
        </p:nvGrpSpPr>
        <p:grpSpPr bwMode="auto">
          <a:xfrm>
            <a:off x="7620000" y="5410200"/>
            <a:ext cx="609600" cy="533400"/>
            <a:chOff x="1536" y="384"/>
            <a:chExt cx="384" cy="336"/>
          </a:xfrm>
        </p:grpSpPr>
        <p:sp>
          <p:nvSpPr>
            <p:cNvPr id="26651" name="Rectangle 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52" name="Line 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53" name="Line 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54" name="Line 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55" name="Line 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56" name="Line 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57" name="Line 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58" name="Line 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59" name="Line 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60" name="Line 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61" name="Group 37"/>
          <p:cNvGrpSpPr>
            <a:grpSpLocks/>
          </p:cNvGrpSpPr>
          <p:nvPr/>
        </p:nvGrpSpPr>
        <p:grpSpPr bwMode="auto">
          <a:xfrm>
            <a:off x="8229600" y="5410200"/>
            <a:ext cx="609600" cy="533400"/>
            <a:chOff x="1536" y="384"/>
            <a:chExt cx="384" cy="336"/>
          </a:xfrm>
        </p:grpSpPr>
        <p:sp>
          <p:nvSpPr>
            <p:cNvPr id="26662" name="Rectangle 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63" name="Line 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64" name="Line 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65" name="Line 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66" name="Line 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67" name="Line 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68" name="Line 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69" name="Line 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70" name="Line 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71" name="Line 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72" name="Group 48"/>
          <p:cNvGrpSpPr>
            <a:grpSpLocks/>
          </p:cNvGrpSpPr>
          <p:nvPr/>
        </p:nvGrpSpPr>
        <p:grpSpPr bwMode="auto">
          <a:xfrm>
            <a:off x="5181600" y="2209800"/>
            <a:ext cx="609600" cy="533400"/>
            <a:chOff x="1536" y="384"/>
            <a:chExt cx="384" cy="336"/>
          </a:xfrm>
        </p:grpSpPr>
        <p:sp>
          <p:nvSpPr>
            <p:cNvPr id="26673" name="Rectangle 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74" name="Line 5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75" name="Line 5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76" name="Line 5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77" name="Line 5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78" name="Line 5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79" name="Line 5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80" name="Line 5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81" name="Line 5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82" name="Line 5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83" name="Group 59"/>
          <p:cNvGrpSpPr>
            <a:grpSpLocks/>
          </p:cNvGrpSpPr>
          <p:nvPr/>
        </p:nvGrpSpPr>
        <p:grpSpPr bwMode="auto">
          <a:xfrm>
            <a:off x="5791200" y="2209800"/>
            <a:ext cx="609600" cy="533400"/>
            <a:chOff x="1536" y="384"/>
            <a:chExt cx="384" cy="336"/>
          </a:xfrm>
        </p:grpSpPr>
        <p:sp>
          <p:nvSpPr>
            <p:cNvPr id="26684" name="Rectangle 6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85" name="Line 6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86" name="Line 6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87" name="Line 6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88" name="Line 6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89" name="Line 6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90" name="Line 6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91" name="Line 6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92" name="Line 6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93" name="Line 6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94" name="Group 70"/>
          <p:cNvGrpSpPr>
            <a:grpSpLocks/>
          </p:cNvGrpSpPr>
          <p:nvPr/>
        </p:nvGrpSpPr>
        <p:grpSpPr bwMode="auto">
          <a:xfrm>
            <a:off x="7620000" y="4343400"/>
            <a:ext cx="609600" cy="533400"/>
            <a:chOff x="1536" y="384"/>
            <a:chExt cx="384" cy="336"/>
          </a:xfrm>
        </p:grpSpPr>
        <p:sp>
          <p:nvSpPr>
            <p:cNvPr id="26695" name="Rectangle 7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96" name="Line 7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97" name="Line 7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98" name="Line 7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99" name="Line 7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00" name="Line 7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01" name="Line 7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02" name="Line 7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03" name="Line 7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04" name="Line 8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05" name="Group 81"/>
          <p:cNvGrpSpPr>
            <a:grpSpLocks/>
          </p:cNvGrpSpPr>
          <p:nvPr/>
        </p:nvGrpSpPr>
        <p:grpSpPr bwMode="auto">
          <a:xfrm>
            <a:off x="8229600" y="4343400"/>
            <a:ext cx="609600" cy="533400"/>
            <a:chOff x="1536" y="384"/>
            <a:chExt cx="384" cy="336"/>
          </a:xfrm>
        </p:grpSpPr>
        <p:sp>
          <p:nvSpPr>
            <p:cNvPr id="26706" name="Rectangle 8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07" name="Line 8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08" name="Line 8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09" name="Line 8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10" name="Line 8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11" name="Line 8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12" name="Line 8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13" name="Line 8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14" name="Line 9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15" name="Line 9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16" name="Group 92"/>
          <p:cNvGrpSpPr>
            <a:grpSpLocks/>
          </p:cNvGrpSpPr>
          <p:nvPr/>
        </p:nvGrpSpPr>
        <p:grpSpPr bwMode="auto">
          <a:xfrm>
            <a:off x="5181600" y="2743200"/>
            <a:ext cx="609600" cy="533400"/>
            <a:chOff x="1536" y="384"/>
            <a:chExt cx="384" cy="336"/>
          </a:xfrm>
        </p:grpSpPr>
        <p:sp>
          <p:nvSpPr>
            <p:cNvPr id="26717" name="Rectangle 9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18" name="Line 9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19" name="Line 9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20" name="Line 9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21" name="Line 9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22" name="Line 9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23" name="Line 9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24" name="Line 10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25" name="Line 10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26" name="Line 10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27" name="Group 103"/>
          <p:cNvGrpSpPr>
            <a:grpSpLocks/>
          </p:cNvGrpSpPr>
          <p:nvPr/>
        </p:nvGrpSpPr>
        <p:grpSpPr bwMode="auto">
          <a:xfrm>
            <a:off x="5181600" y="3276600"/>
            <a:ext cx="609600" cy="533400"/>
            <a:chOff x="1536" y="384"/>
            <a:chExt cx="384" cy="336"/>
          </a:xfrm>
        </p:grpSpPr>
        <p:sp>
          <p:nvSpPr>
            <p:cNvPr id="26728" name="Rectangle 10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29" name="Line 10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30" name="Line 10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31" name="Line 10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32" name="Line 10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33" name="Line 10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34" name="Line 11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35" name="Line 11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36" name="Line 11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37" name="Line 11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38" name="Group 114"/>
          <p:cNvGrpSpPr>
            <a:grpSpLocks/>
          </p:cNvGrpSpPr>
          <p:nvPr/>
        </p:nvGrpSpPr>
        <p:grpSpPr bwMode="auto">
          <a:xfrm>
            <a:off x="5181600" y="3810000"/>
            <a:ext cx="609600" cy="533400"/>
            <a:chOff x="1536" y="384"/>
            <a:chExt cx="384" cy="336"/>
          </a:xfrm>
        </p:grpSpPr>
        <p:sp>
          <p:nvSpPr>
            <p:cNvPr id="26739" name="Rectangle 1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40" name="Line 11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41" name="Line 11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42" name="Line 11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43" name="Line 11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44" name="Line 12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45" name="Line 12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46" name="Line 12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47" name="Line 12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48" name="Line 12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49" name="Group 125"/>
          <p:cNvGrpSpPr>
            <a:grpSpLocks/>
          </p:cNvGrpSpPr>
          <p:nvPr/>
        </p:nvGrpSpPr>
        <p:grpSpPr bwMode="auto">
          <a:xfrm>
            <a:off x="5791200" y="3810000"/>
            <a:ext cx="609600" cy="533400"/>
            <a:chOff x="1536" y="384"/>
            <a:chExt cx="384" cy="336"/>
          </a:xfrm>
        </p:grpSpPr>
        <p:sp>
          <p:nvSpPr>
            <p:cNvPr id="26750" name="Rectangle 1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51" name="Line 12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52" name="Line 12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53" name="Line 12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54" name="Line 13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55" name="Line 13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56" name="Line 13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57" name="Line 13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58" name="Line 13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59" name="Line 13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60" name="Group 136"/>
          <p:cNvGrpSpPr>
            <a:grpSpLocks/>
          </p:cNvGrpSpPr>
          <p:nvPr/>
        </p:nvGrpSpPr>
        <p:grpSpPr bwMode="auto">
          <a:xfrm>
            <a:off x="5181600" y="4343400"/>
            <a:ext cx="609600" cy="533400"/>
            <a:chOff x="1536" y="384"/>
            <a:chExt cx="384" cy="336"/>
          </a:xfrm>
        </p:grpSpPr>
        <p:sp>
          <p:nvSpPr>
            <p:cNvPr id="26761"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62" name="Line 13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63" name="Line 13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64" name="Line 14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65" name="Line 14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66" name="Line 14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67" name="Line 14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68" name="Line 14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69" name="Line 14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70" name="Line 14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71" name="Group 147"/>
          <p:cNvGrpSpPr>
            <a:grpSpLocks/>
          </p:cNvGrpSpPr>
          <p:nvPr/>
        </p:nvGrpSpPr>
        <p:grpSpPr bwMode="auto">
          <a:xfrm>
            <a:off x="5791200" y="4343400"/>
            <a:ext cx="609600" cy="533400"/>
            <a:chOff x="1536" y="384"/>
            <a:chExt cx="384" cy="336"/>
          </a:xfrm>
        </p:grpSpPr>
        <p:sp>
          <p:nvSpPr>
            <p:cNvPr id="26772"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73" name="Line 14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74" name="Line 15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75" name="Line 15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76" name="Line 15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77" name="Line 15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78" name="Line 15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79" name="Line 15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80" name="Line 15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81" name="Line 15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82" name="Group 158"/>
          <p:cNvGrpSpPr>
            <a:grpSpLocks/>
          </p:cNvGrpSpPr>
          <p:nvPr/>
        </p:nvGrpSpPr>
        <p:grpSpPr bwMode="auto">
          <a:xfrm>
            <a:off x="6400800" y="4343400"/>
            <a:ext cx="609600" cy="533400"/>
            <a:chOff x="1536" y="384"/>
            <a:chExt cx="384" cy="336"/>
          </a:xfrm>
        </p:grpSpPr>
        <p:sp>
          <p:nvSpPr>
            <p:cNvPr id="26783"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84" name="Line 16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85" name="Line 16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86" name="Line 16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87" name="Line 16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88" name="Line 16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89" name="Line 16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90" name="Line 16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91" name="Line 16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92" name="Line 16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93" name="Group 169"/>
          <p:cNvGrpSpPr>
            <a:grpSpLocks/>
          </p:cNvGrpSpPr>
          <p:nvPr/>
        </p:nvGrpSpPr>
        <p:grpSpPr bwMode="auto">
          <a:xfrm>
            <a:off x="7010400" y="4343400"/>
            <a:ext cx="609600" cy="533400"/>
            <a:chOff x="1536" y="384"/>
            <a:chExt cx="384" cy="336"/>
          </a:xfrm>
        </p:grpSpPr>
        <p:sp>
          <p:nvSpPr>
            <p:cNvPr id="26794"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95" name="Line 17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96" name="Line 17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97" name="Line 17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98" name="Line 17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99" name="Line 17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00" name="Line 17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01" name="Line 17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02" name="Line 17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03" name="Line 17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04" name="Group 180"/>
          <p:cNvGrpSpPr>
            <a:grpSpLocks/>
          </p:cNvGrpSpPr>
          <p:nvPr/>
        </p:nvGrpSpPr>
        <p:grpSpPr bwMode="auto">
          <a:xfrm>
            <a:off x="5181600" y="4876800"/>
            <a:ext cx="609600" cy="533400"/>
            <a:chOff x="1536" y="384"/>
            <a:chExt cx="384" cy="336"/>
          </a:xfrm>
        </p:grpSpPr>
        <p:sp>
          <p:nvSpPr>
            <p:cNvPr id="26805"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06" name="Line 18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07" name="Line 18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08" name="Line 18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09" name="Line 18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10" name="Line 18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11" name="Line 18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12" name="Line 18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13" name="Line 18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14" name="Line 19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15" name="Group 191"/>
          <p:cNvGrpSpPr>
            <a:grpSpLocks/>
          </p:cNvGrpSpPr>
          <p:nvPr/>
        </p:nvGrpSpPr>
        <p:grpSpPr bwMode="auto">
          <a:xfrm>
            <a:off x="5791200" y="4876800"/>
            <a:ext cx="609600" cy="533400"/>
            <a:chOff x="1536" y="384"/>
            <a:chExt cx="384" cy="336"/>
          </a:xfrm>
        </p:grpSpPr>
        <p:sp>
          <p:nvSpPr>
            <p:cNvPr id="26816"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17" name="Line 19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18" name="Line 19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19" name="Line 19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20" name="Line 19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21" name="Line 19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22" name="Line 19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23" name="Line 19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24" name="Line 20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25" name="Line 20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26" name="Group 202"/>
          <p:cNvGrpSpPr>
            <a:grpSpLocks/>
          </p:cNvGrpSpPr>
          <p:nvPr/>
        </p:nvGrpSpPr>
        <p:grpSpPr bwMode="auto">
          <a:xfrm>
            <a:off x="6400800" y="4876800"/>
            <a:ext cx="609600" cy="533400"/>
            <a:chOff x="1536" y="384"/>
            <a:chExt cx="384" cy="336"/>
          </a:xfrm>
        </p:grpSpPr>
        <p:sp>
          <p:nvSpPr>
            <p:cNvPr id="26827" name="Rectangle 2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28" name="Line 20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29" name="Line 20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30" name="Line 20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31" name="Line 20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32" name="Line 20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33" name="Line 20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34" name="Line 21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35" name="Line 21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36" name="Line 21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37" name="Group 213"/>
          <p:cNvGrpSpPr>
            <a:grpSpLocks/>
          </p:cNvGrpSpPr>
          <p:nvPr/>
        </p:nvGrpSpPr>
        <p:grpSpPr bwMode="auto">
          <a:xfrm>
            <a:off x="7010400" y="4876800"/>
            <a:ext cx="609600" cy="533400"/>
            <a:chOff x="1536" y="384"/>
            <a:chExt cx="384" cy="336"/>
          </a:xfrm>
        </p:grpSpPr>
        <p:sp>
          <p:nvSpPr>
            <p:cNvPr id="26838" name="Rectangle 2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39" name="Line 21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40" name="Line 21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41" name="Line 21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42" name="Line 21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43" name="Line 21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44" name="Line 22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45" name="Line 22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46" name="Line 22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47" name="Line 22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48" name="Group 224"/>
          <p:cNvGrpSpPr>
            <a:grpSpLocks/>
          </p:cNvGrpSpPr>
          <p:nvPr/>
        </p:nvGrpSpPr>
        <p:grpSpPr bwMode="auto">
          <a:xfrm>
            <a:off x="5181600" y="5410200"/>
            <a:ext cx="609600" cy="533400"/>
            <a:chOff x="1536" y="384"/>
            <a:chExt cx="384" cy="336"/>
          </a:xfrm>
        </p:grpSpPr>
        <p:sp>
          <p:nvSpPr>
            <p:cNvPr id="26849" name="Rectangle 2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50" name="Line 22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51" name="Line 22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52" name="Line 22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53" name="Line 22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54" name="Line 23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55" name="Line 23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56" name="Line 23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57" name="Line 23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58" name="Line 23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59" name="Group 235"/>
          <p:cNvGrpSpPr>
            <a:grpSpLocks/>
          </p:cNvGrpSpPr>
          <p:nvPr/>
        </p:nvGrpSpPr>
        <p:grpSpPr bwMode="auto">
          <a:xfrm>
            <a:off x="5791200" y="5410200"/>
            <a:ext cx="609600" cy="533400"/>
            <a:chOff x="1536" y="384"/>
            <a:chExt cx="384" cy="336"/>
          </a:xfrm>
        </p:grpSpPr>
        <p:sp>
          <p:nvSpPr>
            <p:cNvPr id="26860" name="Rectangle 2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61" name="Line 23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62" name="Line 23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63" name="Line 23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64" name="Line 24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65" name="Line 24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66" name="Line 24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67" name="Line 24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68" name="Line 24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69" name="Line 24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70" name="Group 246"/>
          <p:cNvGrpSpPr>
            <a:grpSpLocks/>
          </p:cNvGrpSpPr>
          <p:nvPr/>
        </p:nvGrpSpPr>
        <p:grpSpPr bwMode="auto">
          <a:xfrm>
            <a:off x="6400800" y="5410200"/>
            <a:ext cx="609600" cy="533400"/>
            <a:chOff x="1536" y="384"/>
            <a:chExt cx="384" cy="336"/>
          </a:xfrm>
        </p:grpSpPr>
        <p:sp>
          <p:nvSpPr>
            <p:cNvPr id="26871" name="Rectangle 2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72" name="Line 24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73" name="Line 24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74" name="Line 25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75" name="Line 25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76" name="Line 25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77" name="Line 25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78" name="Line 25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79" name="Line 25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80" name="Line 25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81" name="Group 257"/>
          <p:cNvGrpSpPr>
            <a:grpSpLocks/>
          </p:cNvGrpSpPr>
          <p:nvPr/>
        </p:nvGrpSpPr>
        <p:grpSpPr bwMode="auto">
          <a:xfrm>
            <a:off x="7010400" y="5410200"/>
            <a:ext cx="609600" cy="533400"/>
            <a:chOff x="1536" y="384"/>
            <a:chExt cx="384" cy="336"/>
          </a:xfrm>
        </p:grpSpPr>
        <p:sp>
          <p:nvSpPr>
            <p:cNvPr id="26882" name="Rectangle 2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83" name="Line 25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84" name="Line 26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85" name="Line 26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86" name="Line 26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87" name="Line 26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88" name="Line 26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89" name="Line 26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90" name="Line 26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91" name="Line 26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92" name="Group 268"/>
          <p:cNvGrpSpPr>
            <a:grpSpLocks/>
          </p:cNvGrpSpPr>
          <p:nvPr/>
        </p:nvGrpSpPr>
        <p:grpSpPr bwMode="auto">
          <a:xfrm>
            <a:off x="5181600" y="5943600"/>
            <a:ext cx="609600" cy="533400"/>
            <a:chOff x="1536" y="384"/>
            <a:chExt cx="384" cy="336"/>
          </a:xfrm>
        </p:grpSpPr>
        <p:sp>
          <p:nvSpPr>
            <p:cNvPr id="26893" name="Rectangle 26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94" name="Line 27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95" name="Line 27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96" name="Line 27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97" name="Line 27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98" name="Line 27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99" name="Line 27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00" name="Line 27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01" name="Line 27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02" name="Line 27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03" name="Group 279"/>
          <p:cNvGrpSpPr>
            <a:grpSpLocks/>
          </p:cNvGrpSpPr>
          <p:nvPr/>
        </p:nvGrpSpPr>
        <p:grpSpPr bwMode="auto">
          <a:xfrm>
            <a:off x="5791200" y="5943600"/>
            <a:ext cx="609600" cy="533400"/>
            <a:chOff x="1536" y="384"/>
            <a:chExt cx="384" cy="336"/>
          </a:xfrm>
        </p:grpSpPr>
        <p:sp>
          <p:nvSpPr>
            <p:cNvPr id="26904" name="Rectangle 28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05" name="Line 28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06" name="Line 28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07" name="Line 28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08" name="Line 28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09" name="Line 28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10" name="Line 28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11" name="Line 28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12" name="Line 28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13" name="Line 28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14" name="Group 290"/>
          <p:cNvGrpSpPr>
            <a:grpSpLocks/>
          </p:cNvGrpSpPr>
          <p:nvPr/>
        </p:nvGrpSpPr>
        <p:grpSpPr bwMode="auto">
          <a:xfrm>
            <a:off x="6400800" y="5943600"/>
            <a:ext cx="609600" cy="533400"/>
            <a:chOff x="1536" y="384"/>
            <a:chExt cx="384" cy="336"/>
          </a:xfrm>
        </p:grpSpPr>
        <p:sp>
          <p:nvSpPr>
            <p:cNvPr id="26915" name="Rectangle 29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16" name="Line 29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17" name="Line 29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18" name="Line 29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19" name="Line 29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20" name="Line 29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21" name="Line 29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22" name="Line 29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23" name="Line 29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24" name="Line 30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25" name="Group 301"/>
          <p:cNvGrpSpPr>
            <a:grpSpLocks/>
          </p:cNvGrpSpPr>
          <p:nvPr/>
        </p:nvGrpSpPr>
        <p:grpSpPr bwMode="auto">
          <a:xfrm>
            <a:off x="7010400" y="5943600"/>
            <a:ext cx="609600" cy="533400"/>
            <a:chOff x="1536" y="384"/>
            <a:chExt cx="384" cy="336"/>
          </a:xfrm>
        </p:grpSpPr>
        <p:sp>
          <p:nvSpPr>
            <p:cNvPr id="26926" name="Rectangle 30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27" name="Line 30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28" name="Line 30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29" name="Line 30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30" name="Line 30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31" name="Line 30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32" name="Line 30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33" name="Line 30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34" name="Line 31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35" name="Line 31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6936" name="Text Box 312"/>
          <p:cNvSpPr txBox="1">
            <a:spLocks noChangeArrowheads="1"/>
          </p:cNvSpPr>
          <p:nvPr/>
        </p:nvSpPr>
        <p:spPr bwMode="auto">
          <a:xfrm>
            <a:off x="304800" y="1752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Hardware</a:t>
            </a:r>
          </a:p>
        </p:txBody>
      </p:sp>
      <p:sp>
        <p:nvSpPr>
          <p:cNvPr id="26937" name="Text Box 313"/>
          <p:cNvSpPr txBox="1">
            <a:spLocks noChangeArrowheads="1"/>
          </p:cNvSpPr>
          <p:nvPr/>
        </p:nvSpPr>
        <p:spPr bwMode="auto">
          <a:xfrm>
            <a:off x="6477000" y="2286000"/>
            <a:ext cx="1460656" cy="461665"/>
          </a:xfrm>
          <a:prstGeom prst="rect">
            <a:avLst/>
          </a:prstGeom>
          <a:noFill/>
          <a:ln w="12700">
            <a:noFill/>
            <a:miter lim="800000"/>
            <a:headEnd/>
            <a:tailEnd/>
          </a:ln>
          <a:effectLst/>
        </p:spPr>
        <p:txBody>
          <a:bodyPr wrap="none">
            <a:spAutoFit/>
          </a:bodyPr>
          <a:lstStyle/>
          <a:p>
            <a:pPr eaLnBrk="0" hangingPunct="0"/>
            <a:r>
              <a:rPr lang="en-US">
                <a:latin typeface="Arial" charset="0"/>
              </a:rPr>
              <a:t>= </a:t>
            </a:r>
            <a:r>
              <a:rPr lang="en-US" smtClean="0">
                <a:latin typeface="Arial" charset="0"/>
              </a:rPr>
              <a:t>0x0800</a:t>
            </a:r>
            <a:endParaRPr lang="en-US" dirty="0">
              <a:latin typeface="Arial" charset="0"/>
            </a:endParaRPr>
          </a:p>
        </p:txBody>
      </p:sp>
      <p:sp>
        <p:nvSpPr>
          <p:cNvPr id="26938" name="Text Box 314"/>
          <p:cNvSpPr txBox="1">
            <a:spLocks noChangeArrowheads="1"/>
          </p:cNvSpPr>
          <p:nvPr/>
        </p:nvSpPr>
        <p:spPr bwMode="auto">
          <a:xfrm>
            <a:off x="5791200" y="28194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6</a:t>
            </a:r>
          </a:p>
        </p:txBody>
      </p:sp>
      <p:sp>
        <p:nvSpPr>
          <p:cNvPr id="26939" name="Text Box 315"/>
          <p:cNvSpPr txBox="1">
            <a:spLocks noChangeArrowheads="1"/>
          </p:cNvSpPr>
          <p:nvPr/>
        </p:nvSpPr>
        <p:spPr bwMode="auto">
          <a:xfrm>
            <a:off x="5791200" y="33528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4</a:t>
            </a:r>
          </a:p>
        </p:txBody>
      </p:sp>
      <p:sp>
        <p:nvSpPr>
          <p:cNvPr id="26940" name="Text Box 316"/>
          <p:cNvSpPr txBox="1">
            <a:spLocks noChangeArrowheads="1"/>
          </p:cNvSpPr>
          <p:nvPr/>
        </p:nvSpPr>
        <p:spPr bwMode="auto">
          <a:xfrm>
            <a:off x="304800" y="5486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destino</a:t>
            </a:r>
            <a:endParaRPr lang="en-US">
              <a:latin typeface="Arial" charset="0"/>
            </a:endParaRPr>
          </a:p>
        </p:txBody>
      </p:sp>
      <p:sp>
        <p:nvSpPr>
          <p:cNvPr id="26941" name="Text Box 317"/>
          <p:cNvSpPr txBox="1">
            <a:spLocks noChangeArrowheads="1"/>
          </p:cNvSpPr>
          <p:nvPr/>
        </p:nvSpPr>
        <p:spPr bwMode="auto">
          <a:xfrm>
            <a:off x="304800" y="4419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origen</a:t>
            </a:r>
            <a:endParaRPr lang="en-US">
              <a:latin typeface="Arial" charset="0"/>
            </a:endParaRPr>
          </a:p>
        </p:txBody>
      </p:sp>
      <p:sp>
        <p:nvSpPr>
          <p:cNvPr id="26942" name="Text Box 318"/>
          <p:cNvSpPr txBox="1">
            <a:spLocks noChangeArrowheads="1"/>
          </p:cNvSpPr>
          <p:nvPr/>
        </p:nvSpPr>
        <p:spPr bwMode="auto">
          <a:xfrm>
            <a:off x="304800" y="2286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Protocolo</a:t>
            </a:r>
          </a:p>
        </p:txBody>
      </p:sp>
      <p:sp>
        <p:nvSpPr>
          <p:cNvPr id="26943" name="Text Box 319"/>
          <p:cNvSpPr txBox="1">
            <a:spLocks noChangeArrowheads="1"/>
          </p:cNvSpPr>
          <p:nvPr/>
        </p:nvSpPr>
        <p:spPr bwMode="auto">
          <a:xfrm>
            <a:off x="304800" y="2819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hardware</a:t>
            </a:r>
            <a:endParaRPr lang="en-US">
              <a:latin typeface="Arial" charset="0"/>
            </a:endParaRPr>
          </a:p>
        </p:txBody>
      </p:sp>
      <p:sp>
        <p:nvSpPr>
          <p:cNvPr id="26944" name="Text Box 320"/>
          <p:cNvSpPr txBox="1">
            <a:spLocks noChangeArrowheads="1"/>
          </p:cNvSpPr>
          <p:nvPr/>
        </p:nvSpPr>
        <p:spPr bwMode="auto">
          <a:xfrm>
            <a:off x="304800" y="3352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protocolo</a:t>
            </a:r>
            <a:endParaRPr lang="en-US">
              <a:latin typeface="Arial" charset="0"/>
            </a:endParaRPr>
          </a:p>
        </p:txBody>
      </p:sp>
      <p:sp>
        <p:nvSpPr>
          <p:cNvPr id="26945" name="Text Box 321"/>
          <p:cNvSpPr txBox="1">
            <a:spLocks noChangeArrowheads="1"/>
          </p:cNvSpPr>
          <p:nvPr/>
        </p:nvSpPr>
        <p:spPr bwMode="auto">
          <a:xfrm>
            <a:off x="304800" y="38862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Código de operación</a:t>
            </a:r>
            <a:endParaRPr lang="en-US">
              <a:latin typeface="Arial" charset="0"/>
            </a:endParaRPr>
          </a:p>
        </p:txBody>
      </p:sp>
      <p:sp>
        <p:nvSpPr>
          <p:cNvPr id="26946" name="Text Box 322"/>
          <p:cNvSpPr txBox="1">
            <a:spLocks noChangeArrowheads="1"/>
          </p:cNvSpPr>
          <p:nvPr/>
        </p:nvSpPr>
        <p:spPr bwMode="auto">
          <a:xfrm>
            <a:off x="304800" y="4953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origen</a:t>
            </a:r>
            <a:endParaRPr lang="en-US">
              <a:latin typeface="Arial" charset="0"/>
            </a:endParaRPr>
          </a:p>
        </p:txBody>
      </p:sp>
      <p:sp>
        <p:nvSpPr>
          <p:cNvPr id="26947" name="Text Box 323"/>
          <p:cNvSpPr txBox="1">
            <a:spLocks noChangeArrowheads="1"/>
          </p:cNvSpPr>
          <p:nvPr/>
        </p:nvSpPr>
        <p:spPr bwMode="auto">
          <a:xfrm>
            <a:off x="304800" y="6019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destino</a:t>
            </a:r>
            <a:endParaRPr lang="en-US">
              <a:latin typeface="Arial" charset="0"/>
            </a:endParaRPr>
          </a:p>
        </p:txBody>
      </p:sp>
    </p:spTree>
    <p:extLst>
      <p:ext uri="{BB962C8B-B14F-4D97-AF65-F5344CB8AC3E}">
        <p14:creationId xmlns:p14="http://schemas.microsoft.com/office/powerpoint/2010/main" val="3543671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
              <a:t>Protocolo ARP</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pPr algn="ctr">
              <a:buFont typeface="Wingdings" pitchFamily="2" charset="2"/>
              <a:buNone/>
            </a:pPr>
            <a:r>
              <a:rPr lang="es-ES"/>
              <a:t>ARP gratuito y detección de IP duplicada</a:t>
            </a:r>
          </a:p>
          <a:p>
            <a:pPr lvl="1"/>
            <a:endParaRPr lang="es-ES"/>
          </a:p>
          <a:p>
            <a:pPr lvl="1"/>
            <a:r>
              <a:rPr lang="es-ES"/>
              <a:t>ARP también se utiliza para proporcionar detección de IP duplicada mediante la transmisión de solicitudes ARP, conocida como </a:t>
            </a:r>
            <a:r>
              <a:rPr lang="es-ES" b="1" i="1"/>
              <a:t>ARP gratuito.</a:t>
            </a:r>
          </a:p>
          <a:p>
            <a:pPr lvl="1"/>
            <a:r>
              <a:rPr lang="es-ES"/>
              <a:t>Un ARP gratuito es una solicitud ARP para la propia dirección IP del nodo.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ARP Gratuito</a:t>
            </a:r>
          </a:p>
        </p:txBody>
      </p:sp>
      <p:sp>
        <p:nvSpPr>
          <p:cNvPr id="30723" name="Rectangle 3" descr="Rectangle: Click to edit Master text styles&#10;Second level&#10;Third level&#10;Fourth level&#10;Fifth level"/>
          <p:cNvSpPr>
            <a:spLocks noGrp="1" noChangeArrowheads="1"/>
          </p:cNvSpPr>
          <p:nvPr>
            <p:ph idx="1"/>
          </p:nvPr>
        </p:nvSpPr>
        <p:spPr>
          <a:xfrm>
            <a:off x="838200" y="1676400"/>
            <a:ext cx="7772400" cy="4876800"/>
          </a:xfrm>
        </p:spPr>
        <p:txBody>
          <a:bodyPr/>
          <a:lstStyle/>
          <a:p>
            <a:pPr lvl="1">
              <a:lnSpc>
                <a:spcPct val="90000"/>
              </a:lnSpc>
            </a:pPr>
            <a:r>
              <a:rPr lang="es-ES"/>
              <a:t>En el ARP gratuito, SPA y TPA están configurados con la misma dirección IP.</a:t>
            </a:r>
          </a:p>
          <a:p>
            <a:pPr lvl="1">
              <a:lnSpc>
                <a:spcPct val="90000"/>
              </a:lnSpc>
            </a:pPr>
            <a:r>
              <a:rPr lang="es-ES"/>
              <a:t>Si un nodo envía una solicitud ARP para su propia dirección IP y no se recibe ninguna trama de respuesta ARP, el nodo determina que otros nodos no utilizan su dirección IP asignada.</a:t>
            </a:r>
          </a:p>
          <a:p>
            <a:pPr lvl="1">
              <a:lnSpc>
                <a:spcPct val="90000"/>
              </a:lnSpc>
            </a:pPr>
            <a:r>
              <a:rPr lang="es-ES"/>
              <a:t>Si un nodo envía una solicitud ARP para su propia dirección IP y se recibe una trama de respuesta ARP, el nodo determina que otro nodo esta utilizando su dirección IP asignada.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s-ES"/>
              <a:t>ARP Gratuito	</a:t>
            </a:r>
          </a:p>
        </p:txBody>
      </p:sp>
      <p:sp>
        <p:nvSpPr>
          <p:cNvPr id="31747" name="Rectangle 3" descr="Rectangle: Click to edit Master text styles&#10;Second level&#10;Third level&#10;Fourth level&#10;Fifth level"/>
          <p:cNvSpPr>
            <a:spLocks noGrp="1" noChangeArrowheads="1"/>
          </p:cNvSpPr>
          <p:nvPr>
            <p:ph idx="1"/>
          </p:nvPr>
        </p:nvSpPr>
        <p:spPr/>
        <p:txBody>
          <a:bodyPr/>
          <a:lstStyle/>
          <a:p>
            <a:pPr algn="ctr">
              <a:buFont typeface="Wingdings" pitchFamily="2" charset="2"/>
              <a:buNone/>
            </a:pPr>
            <a:r>
              <a:rPr lang="es-ES"/>
              <a:t>Detección de conflictos de direcciones IP</a:t>
            </a:r>
          </a:p>
          <a:p>
            <a:pPr lvl="1"/>
            <a:r>
              <a:rPr lang="es-ES"/>
              <a:t>En un conflicto de direcciones IP, el nodo que se ha configurado correctamente con la dirección IP se conoce como </a:t>
            </a:r>
            <a:r>
              <a:rPr lang="es-ES" i="1"/>
              <a:t>nodo defensor.</a:t>
            </a:r>
          </a:p>
          <a:p>
            <a:pPr lvl="1"/>
            <a:r>
              <a:rPr lang="es-ES"/>
              <a:t>El nodo que envía el ARP gratuito (al encender) se conoce como </a:t>
            </a:r>
            <a:r>
              <a:rPr lang="es-ES" i="1"/>
              <a:t>nodo infractor.</a:t>
            </a: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algn="ctr"/>
            <a:r>
              <a:rPr lang="es-MX">
                <a:cs typeface="Times New Roman" pitchFamily="18" charset="0"/>
              </a:rPr>
              <a:t>Arquitectura de la familia de protocolos TCP/IP</a:t>
            </a:r>
            <a:r>
              <a:rPr lang="es-ES"/>
              <a:t> </a:t>
            </a:r>
          </a:p>
        </p:txBody>
      </p:sp>
      <p:sp>
        <p:nvSpPr>
          <p:cNvPr id="12291"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La pila de protocolos TCP/IP tiene una arquitectura con propiedades distintas a la del modelo OSI</a:t>
            </a:r>
            <a:r>
              <a:rPr lang="es-ES"/>
              <a:t>.</a:t>
            </a:r>
          </a:p>
          <a:p>
            <a:pPr lvl="1"/>
            <a:r>
              <a:rPr lang="es-ES"/>
              <a:t>La arquitectura es la siguiente:</a:t>
            </a:r>
          </a:p>
        </p:txBody>
      </p:sp>
      <p:pic>
        <p:nvPicPr>
          <p:cNvPr id="12292" name="Picture 4" descr="22"/>
          <p:cNvPicPr>
            <a:picLocks noChangeAspect="1" noChangeArrowheads="1"/>
          </p:cNvPicPr>
          <p:nvPr/>
        </p:nvPicPr>
        <p:blipFill>
          <a:blip r:embed="rId2" cstate="print"/>
          <a:srcRect/>
          <a:stretch>
            <a:fillRect/>
          </a:stretch>
        </p:blipFill>
        <p:spPr bwMode="auto">
          <a:xfrm>
            <a:off x="1619672" y="2924944"/>
            <a:ext cx="5734050" cy="30099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
              <a:t>ARP Gratuito</a:t>
            </a:r>
          </a:p>
        </p:txBody>
      </p:sp>
      <p:sp>
        <p:nvSpPr>
          <p:cNvPr id="32771" name="Rectangle 3" descr="Rectangle: Click to edit Master text styles&#10;Second level&#10;Third level&#10;Fourth level&#10;Fifth level"/>
          <p:cNvSpPr>
            <a:spLocks noGrp="1" noChangeArrowheads="1"/>
          </p:cNvSpPr>
          <p:nvPr>
            <p:ph idx="1"/>
          </p:nvPr>
        </p:nvSpPr>
        <p:spPr>
          <a:xfrm>
            <a:off x="838200" y="1905000"/>
            <a:ext cx="7772400" cy="1828800"/>
          </a:xfrm>
        </p:spPr>
        <p:txBody>
          <a:bodyPr/>
          <a:lstStyle/>
          <a:p>
            <a:pPr lvl="1"/>
            <a:r>
              <a:rPr lang="es-ES">
                <a:latin typeface="Arial" charset="0"/>
                <a:cs typeface="Arial" charset="0"/>
              </a:rPr>
              <a:t>Solicitud ARP (ARP gratuito), enviada por la terminal infractora que enciende. La dirección IP esta en conflicto.</a:t>
            </a:r>
            <a:endParaRPr lang="es-ES"/>
          </a:p>
        </p:txBody>
      </p:sp>
      <p:sp>
        <p:nvSpPr>
          <p:cNvPr id="32772" name="Rectangle 4"/>
          <p:cNvSpPr>
            <a:spLocks noChangeArrowheads="1"/>
          </p:cNvSpPr>
          <p:nvPr/>
        </p:nvSpPr>
        <p:spPr bwMode="auto">
          <a:xfrm>
            <a:off x="228600" y="4267200"/>
            <a:ext cx="8686800" cy="1016000"/>
          </a:xfrm>
          <a:prstGeom prst="rect">
            <a:avLst/>
          </a:prstGeom>
          <a:noFill/>
          <a:ln w="9525">
            <a:solidFill>
              <a:schemeClr val="tx1"/>
            </a:solidFill>
            <a:miter lim="800000"/>
            <a:headEnd/>
            <a:tailEnd/>
          </a:ln>
          <a:effectLst/>
        </p:spPr>
        <p:txBody>
          <a:bodyPr>
            <a:spAutoFit/>
          </a:bodyPr>
          <a:lstStyle/>
          <a:p>
            <a:pPr algn="just"/>
            <a:r>
              <a:rPr lang="en-US" sz="1500" dirty="0">
                <a:latin typeface="Courier New" pitchFamily="49" charset="0"/>
                <a:cs typeface="Courier New" pitchFamily="49" charset="0"/>
              </a:rPr>
              <a:t>0000  </a:t>
            </a:r>
            <a:r>
              <a:rPr lang="en-US" sz="1500" dirty="0" err="1">
                <a:latin typeface="Courier New" pitchFamily="49" charset="0"/>
                <a:cs typeface="Courier New" pitchFamily="49" charset="0"/>
              </a:rPr>
              <a:t>ff</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ff</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ff</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ff</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ff</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ff</a:t>
            </a:r>
            <a:r>
              <a:rPr lang="en-US" sz="1500" dirty="0">
                <a:latin typeface="Courier New" pitchFamily="49" charset="0"/>
                <a:cs typeface="Courier New" pitchFamily="49" charset="0"/>
              </a:rPr>
              <a:t> 00 60  97 02 6e 8f 08 06 00 01   .......` </a:t>
            </a:r>
            <a:r>
              <a:rPr lang="es-ES" sz="1500" dirty="0">
                <a:latin typeface="Courier New" pitchFamily="49" charset="0"/>
                <a:cs typeface="Courier New" pitchFamily="49" charset="0"/>
              </a:rPr>
              <a:t>..n.....</a:t>
            </a:r>
            <a:endParaRPr lang="es-ES" sz="1500" dirty="0">
              <a:cs typeface="Times New Roman" pitchFamily="18" charset="0"/>
            </a:endParaRPr>
          </a:p>
          <a:p>
            <a:pPr algn="just"/>
            <a:r>
              <a:rPr lang="es-ES" sz="1500" dirty="0">
                <a:latin typeface="Courier New" pitchFamily="49" charset="0"/>
                <a:cs typeface="Courier New" pitchFamily="49" charset="0"/>
              </a:rPr>
              <a:t>0010  08 00 06 04 00 01 00 60  97 02 6e 8f a9 fe 00 01   .......` ..n.....</a:t>
            </a:r>
            <a:endParaRPr lang="es-ES" sz="1500" dirty="0">
              <a:cs typeface="Times New Roman" pitchFamily="18" charset="0"/>
            </a:endParaRPr>
          </a:p>
          <a:p>
            <a:pPr algn="just"/>
            <a:r>
              <a:rPr lang="es-ES" sz="1500" dirty="0">
                <a:latin typeface="Courier New" pitchFamily="49" charset="0"/>
                <a:cs typeface="Courier New" pitchFamily="49" charset="0"/>
              </a:rPr>
              <a:t>0020  00 00 00 00 00 00 a9 fe  00 01 01 01 01 01 01 01   ........ ........</a:t>
            </a:r>
            <a:endParaRPr lang="es-ES" sz="1500" dirty="0">
              <a:cs typeface="Times New Roman" pitchFamily="18" charset="0"/>
            </a:endParaRPr>
          </a:p>
          <a:p>
            <a:pPr algn="just"/>
            <a:r>
              <a:rPr lang="es-ES" sz="1500" dirty="0">
                <a:latin typeface="Courier New" pitchFamily="49" charset="0"/>
                <a:cs typeface="Courier New" pitchFamily="49" charset="0"/>
              </a:rPr>
              <a:t>0030  01 01 01 01 01 01 01 01  01 01 01 01               ........ ....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ARP Gratuito</a:t>
            </a:r>
          </a:p>
        </p:txBody>
      </p:sp>
      <p:sp>
        <p:nvSpPr>
          <p:cNvPr id="33795" name="Rectangle 3" descr="Rectangle: Click to edit Master text styles&#10;Second level&#10;Third level&#10;Fourth level&#10;Fifth level"/>
          <p:cNvSpPr>
            <a:spLocks noChangeArrowheads="1"/>
          </p:cNvSpPr>
          <p:nvPr/>
        </p:nvSpPr>
        <p:spPr bwMode="auto">
          <a:xfrm>
            <a:off x="838200" y="1905000"/>
            <a:ext cx="7772400" cy="1828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latin typeface="Arial" charset="0"/>
                <a:cs typeface="Times New Roman" pitchFamily="18" charset="0"/>
              </a:rPr>
              <a:t>Respuesta de ARP de la terminal defensora a la terminal infractora. Cuando la terminal infractora recibe la respuesta, no toma la dirección IP.</a:t>
            </a:r>
            <a:r>
              <a:rPr lang="es-ES" sz="2800">
                <a:latin typeface="Arial" charset="0"/>
                <a:cs typeface="Arial" charset="0"/>
              </a:rPr>
              <a:t> </a:t>
            </a:r>
          </a:p>
        </p:txBody>
      </p:sp>
      <p:sp>
        <p:nvSpPr>
          <p:cNvPr id="33796" name="Rectangle 4"/>
          <p:cNvSpPr>
            <a:spLocks noChangeArrowheads="1"/>
          </p:cNvSpPr>
          <p:nvPr/>
        </p:nvSpPr>
        <p:spPr bwMode="auto">
          <a:xfrm>
            <a:off x="228600" y="4267200"/>
            <a:ext cx="8686800" cy="787400"/>
          </a:xfrm>
          <a:prstGeom prst="rect">
            <a:avLst/>
          </a:prstGeom>
          <a:noFill/>
          <a:ln w="9525">
            <a:solidFill>
              <a:schemeClr val="tx1"/>
            </a:solidFill>
            <a:miter lim="800000"/>
            <a:headEnd/>
            <a:tailEnd/>
          </a:ln>
          <a:effectLst/>
        </p:spPr>
        <p:txBody>
          <a:bodyPr>
            <a:spAutoFit/>
          </a:bodyPr>
          <a:lstStyle/>
          <a:p>
            <a:pPr algn="just"/>
            <a:r>
              <a:rPr lang="es-ES" sz="1500">
                <a:latin typeface="Courier New" pitchFamily="49" charset="0"/>
                <a:cs typeface="Courier New" pitchFamily="49" charset="0"/>
              </a:rPr>
              <a:t>0000  00 60 97 02 6e 8f 00 60  97 02 6d 3d 08 06 00 01   .`..n..` </a:t>
            </a:r>
            <a:r>
              <a:rPr lang="en-US" sz="1500">
                <a:latin typeface="Courier New" pitchFamily="49" charset="0"/>
                <a:cs typeface="Courier New" pitchFamily="49" charset="0"/>
              </a:rPr>
              <a:t>..m=....</a:t>
            </a:r>
            <a:endParaRPr lang="es-ES" sz="1500">
              <a:cs typeface="Times New Roman" pitchFamily="18" charset="0"/>
            </a:endParaRPr>
          </a:p>
          <a:p>
            <a:pPr algn="just"/>
            <a:r>
              <a:rPr lang="en-US" sz="1500">
                <a:latin typeface="Courier New" pitchFamily="49" charset="0"/>
                <a:cs typeface="Courier New" pitchFamily="49" charset="0"/>
              </a:rPr>
              <a:t>0010  08 00 06 04 00 02 00 60  97 02 6d 3d a9 fe 00 01   .......` </a:t>
            </a:r>
            <a:r>
              <a:rPr lang="es-ES" sz="1500">
                <a:latin typeface="Courier New" pitchFamily="49" charset="0"/>
                <a:cs typeface="Courier New" pitchFamily="49" charset="0"/>
              </a:rPr>
              <a:t>..m=....</a:t>
            </a:r>
            <a:endParaRPr lang="es-ES" sz="1500">
              <a:cs typeface="Times New Roman" pitchFamily="18" charset="0"/>
            </a:endParaRPr>
          </a:p>
          <a:p>
            <a:pPr algn="just"/>
            <a:r>
              <a:rPr lang="es-ES" sz="1500">
                <a:latin typeface="Courier New" pitchFamily="49" charset="0"/>
                <a:cs typeface="Courier New" pitchFamily="49" charset="0"/>
              </a:rPr>
              <a:t>0020  00 60 97 02 6e 8f a9 fe  00 01                     .`..n...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Mensaje de ARP</a:t>
            </a:r>
          </a:p>
        </p:txBody>
      </p:sp>
      <p:grpSp>
        <p:nvGrpSpPr>
          <p:cNvPr id="26628" name="Group 4"/>
          <p:cNvGrpSpPr>
            <a:grpSpLocks/>
          </p:cNvGrpSpPr>
          <p:nvPr/>
        </p:nvGrpSpPr>
        <p:grpSpPr bwMode="auto">
          <a:xfrm>
            <a:off x="5181600" y="1676400"/>
            <a:ext cx="609600" cy="533400"/>
            <a:chOff x="1536" y="384"/>
            <a:chExt cx="384" cy="336"/>
          </a:xfrm>
        </p:grpSpPr>
        <p:sp>
          <p:nvSpPr>
            <p:cNvPr id="26629" name="Rectangle 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30" name="Line 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31" name="Line 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32" name="Line 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33" name="Line 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34" name="Line 1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35" name="Line 1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36" name="Line 1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37" name="Line 1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38" name="Line 1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39" name="Group 15"/>
          <p:cNvGrpSpPr>
            <a:grpSpLocks/>
          </p:cNvGrpSpPr>
          <p:nvPr/>
        </p:nvGrpSpPr>
        <p:grpSpPr bwMode="auto">
          <a:xfrm>
            <a:off x="5791200" y="1676400"/>
            <a:ext cx="609600" cy="533400"/>
            <a:chOff x="1536" y="384"/>
            <a:chExt cx="384" cy="336"/>
          </a:xfrm>
        </p:grpSpPr>
        <p:sp>
          <p:nvSpPr>
            <p:cNvPr id="26640" name="Rectangle 1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41" name="Line 1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42" name="Line 1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43" name="Line 1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44" name="Line 2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45" name="Line 2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46" name="Line 2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47" name="Line 2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48" name="Line 2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49" name="Line 2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50" name="Group 26"/>
          <p:cNvGrpSpPr>
            <a:grpSpLocks/>
          </p:cNvGrpSpPr>
          <p:nvPr/>
        </p:nvGrpSpPr>
        <p:grpSpPr bwMode="auto">
          <a:xfrm>
            <a:off x="7620000" y="5410200"/>
            <a:ext cx="609600" cy="533400"/>
            <a:chOff x="1536" y="384"/>
            <a:chExt cx="384" cy="336"/>
          </a:xfrm>
        </p:grpSpPr>
        <p:sp>
          <p:nvSpPr>
            <p:cNvPr id="26651" name="Rectangle 2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52" name="Line 2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53" name="Line 2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54" name="Line 3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55" name="Line 3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56" name="Line 3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57" name="Line 3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58" name="Line 3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59" name="Line 3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60" name="Line 3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61" name="Group 37"/>
          <p:cNvGrpSpPr>
            <a:grpSpLocks/>
          </p:cNvGrpSpPr>
          <p:nvPr/>
        </p:nvGrpSpPr>
        <p:grpSpPr bwMode="auto">
          <a:xfrm>
            <a:off x="8229600" y="5410200"/>
            <a:ext cx="609600" cy="533400"/>
            <a:chOff x="1536" y="384"/>
            <a:chExt cx="384" cy="336"/>
          </a:xfrm>
        </p:grpSpPr>
        <p:sp>
          <p:nvSpPr>
            <p:cNvPr id="26662" name="Rectangle 3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63" name="Line 3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64" name="Line 4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65" name="Line 4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66" name="Line 4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67" name="Line 4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68" name="Line 4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69" name="Line 4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70" name="Line 4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71" name="Line 4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72" name="Group 48"/>
          <p:cNvGrpSpPr>
            <a:grpSpLocks/>
          </p:cNvGrpSpPr>
          <p:nvPr/>
        </p:nvGrpSpPr>
        <p:grpSpPr bwMode="auto">
          <a:xfrm>
            <a:off x="5181600" y="2209800"/>
            <a:ext cx="609600" cy="533400"/>
            <a:chOff x="1536" y="384"/>
            <a:chExt cx="384" cy="336"/>
          </a:xfrm>
        </p:grpSpPr>
        <p:sp>
          <p:nvSpPr>
            <p:cNvPr id="26673" name="Rectangle 4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74" name="Line 5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75" name="Line 5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76" name="Line 5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77" name="Line 5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78" name="Line 5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79" name="Line 5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80" name="Line 5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81" name="Line 5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82" name="Line 5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83" name="Group 59"/>
          <p:cNvGrpSpPr>
            <a:grpSpLocks/>
          </p:cNvGrpSpPr>
          <p:nvPr/>
        </p:nvGrpSpPr>
        <p:grpSpPr bwMode="auto">
          <a:xfrm>
            <a:off x="5791200" y="2209800"/>
            <a:ext cx="609600" cy="533400"/>
            <a:chOff x="1536" y="384"/>
            <a:chExt cx="384" cy="336"/>
          </a:xfrm>
        </p:grpSpPr>
        <p:sp>
          <p:nvSpPr>
            <p:cNvPr id="26684" name="Rectangle 6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85" name="Line 6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86" name="Line 6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87" name="Line 6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88" name="Line 6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689" name="Line 6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690" name="Line 6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691" name="Line 6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692" name="Line 6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693" name="Line 6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694" name="Group 70"/>
          <p:cNvGrpSpPr>
            <a:grpSpLocks/>
          </p:cNvGrpSpPr>
          <p:nvPr/>
        </p:nvGrpSpPr>
        <p:grpSpPr bwMode="auto">
          <a:xfrm>
            <a:off x="7620000" y="4343400"/>
            <a:ext cx="609600" cy="533400"/>
            <a:chOff x="1536" y="384"/>
            <a:chExt cx="384" cy="336"/>
          </a:xfrm>
        </p:grpSpPr>
        <p:sp>
          <p:nvSpPr>
            <p:cNvPr id="26695" name="Rectangle 7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696" name="Line 7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697" name="Line 7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698" name="Line 7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699" name="Line 7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00" name="Line 7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01" name="Line 7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02" name="Line 7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03" name="Line 7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04" name="Line 8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05" name="Group 81"/>
          <p:cNvGrpSpPr>
            <a:grpSpLocks/>
          </p:cNvGrpSpPr>
          <p:nvPr/>
        </p:nvGrpSpPr>
        <p:grpSpPr bwMode="auto">
          <a:xfrm>
            <a:off x="8229600" y="4343400"/>
            <a:ext cx="609600" cy="533400"/>
            <a:chOff x="1536" y="384"/>
            <a:chExt cx="384" cy="336"/>
          </a:xfrm>
        </p:grpSpPr>
        <p:sp>
          <p:nvSpPr>
            <p:cNvPr id="26706" name="Rectangle 8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07" name="Line 8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08" name="Line 8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09" name="Line 8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10" name="Line 8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11" name="Line 8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12" name="Line 8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13" name="Line 8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14" name="Line 9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15" name="Line 9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16" name="Group 92"/>
          <p:cNvGrpSpPr>
            <a:grpSpLocks/>
          </p:cNvGrpSpPr>
          <p:nvPr/>
        </p:nvGrpSpPr>
        <p:grpSpPr bwMode="auto">
          <a:xfrm>
            <a:off x="5181600" y="2743200"/>
            <a:ext cx="609600" cy="533400"/>
            <a:chOff x="1536" y="384"/>
            <a:chExt cx="384" cy="336"/>
          </a:xfrm>
        </p:grpSpPr>
        <p:sp>
          <p:nvSpPr>
            <p:cNvPr id="26717" name="Rectangle 9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18" name="Line 9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19" name="Line 9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20" name="Line 9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21" name="Line 9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22" name="Line 9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23" name="Line 9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24" name="Line 10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25" name="Line 10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26" name="Line 10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27" name="Group 103"/>
          <p:cNvGrpSpPr>
            <a:grpSpLocks/>
          </p:cNvGrpSpPr>
          <p:nvPr/>
        </p:nvGrpSpPr>
        <p:grpSpPr bwMode="auto">
          <a:xfrm>
            <a:off x="5181600" y="3276600"/>
            <a:ext cx="609600" cy="533400"/>
            <a:chOff x="1536" y="384"/>
            <a:chExt cx="384" cy="336"/>
          </a:xfrm>
        </p:grpSpPr>
        <p:sp>
          <p:nvSpPr>
            <p:cNvPr id="26728" name="Rectangle 10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29" name="Line 10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30" name="Line 10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31" name="Line 10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32" name="Line 10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33" name="Line 10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34" name="Line 11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35" name="Line 11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36" name="Line 11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37" name="Line 11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38" name="Group 114"/>
          <p:cNvGrpSpPr>
            <a:grpSpLocks/>
          </p:cNvGrpSpPr>
          <p:nvPr/>
        </p:nvGrpSpPr>
        <p:grpSpPr bwMode="auto">
          <a:xfrm>
            <a:off x="5181600" y="3810000"/>
            <a:ext cx="609600" cy="533400"/>
            <a:chOff x="1536" y="384"/>
            <a:chExt cx="384" cy="336"/>
          </a:xfrm>
        </p:grpSpPr>
        <p:sp>
          <p:nvSpPr>
            <p:cNvPr id="26739" name="Rectangle 11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40" name="Line 11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41" name="Line 11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42" name="Line 11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43" name="Line 11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44" name="Line 12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45" name="Line 12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46" name="Line 12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47" name="Line 12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48" name="Line 12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49" name="Group 125"/>
          <p:cNvGrpSpPr>
            <a:grpSpLocks/>
          </p:cNvGrpSpPr>
          <p:nvPr/>
        </p:nvGrpSpPr>
        <p:grpSpPr bwMode="auto">
          <a:xfrm>
            <a:off x="5791200" y="3810000"/>
            <a:ext cx="609600" cy="533400"/>
            <a:chOff x="1536" y="384"/>
            <a:chExt cx="384" cy="336"/>
          </a:xfrm>
        </p:grpSpPr>
        <p:sp>
          <p:nvSpPr>
            <p:cNvPr id="26750" name="Rectangle 12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51" name="Line 12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52" name="Line 12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53" name="Line 12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54" name="Line 13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55" name="Line 13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56" name="Line 13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57" name="Line 13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58" name="Line 13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59" name="Line 13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60" name="Group 136"/>
          <p:cNvGrpSpPr>
            <a:grpSpLocks/>
          </p:cNvGrpSpPr>
          <p:nvPr/>
        </p:nvGrpSpPr>
        <p:grpSpPr bwMode="auto">
          <a:xfrm>
            <a:off x="5181600" y="4343400"/>
            <a:ext cx="609600" cy="533400"/>
            <a:chOff x="1536" y="384"/>
            <a:chExt cx="384" cy="336"/>
          </a:xfrm>
        </p:grpSpPr>
        <p:sp>
          <p:nvSpPr>
            <p:cNvPr id="26761"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62" name="Line 13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63" name="Line 13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64" name="Line 14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65" name="Line 14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66" name="Line 14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67" name="Line 14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68" name="Line 14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69" name="Line 14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70" name="Line 14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71" name="Group 147"/>
          <p:cNvGrpSpPr>
            <a:grpSpLocks/>
          </p:cNvGrpSpPr>
          <p:nvPr/>
        </p:nvGrpSpPr>
        <p:grpSpPr bwMode="auto">
          <a:xfrm>
            <a:off x="5791200" y="4343400"/>
            <a:ext cx="609600" cy="533400"/>
            <a:chOff x="1536" y="384"/>
            <a:chExt cx="384" cy="336"/>
          </a:xfrm>
        </p:grpSpPr>
        <p:sp>
          <p:nvSpPr>
            <p:cNvPr id="26772"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73" name="Line 14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74" name="Line 15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75" name="Line 15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76" name="Line 15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77" name="Line 15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78" name="Line 15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79" name="Line 15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80" name="Line 15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81" name="Line 15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82" name="Group 158"/>
          <p:cNvGrpSpPr>
            <a:grpSpLocks/>
          </p:cNvGrpSpPr>
          <p:nvPr/>
        </p:nvGrpSpPr>
        <p:grpSpPr bwMode="auto">
          <a:xfrm>
            <a:off x="6400800" y="4343400"/>
            <a:ext cx="609600" cy="533400"/>
            <a:chOff x="1536" y="384"/>
            <a:chExt cx="384" cy="336"/>
          </a:xfrm>
        </p:grpSpPr>
        <p:sp>
          <p:nvSpPr>
            <p:cNvPr id="26783"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84" name="Line 16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85" name="Line 16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86" name="Line 16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87" name="Line 16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88" name="Line 16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789" name="Line 16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790" name="Line 16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791" name="Line 16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792" name="Line 16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793" name="Group 169"/>
          <p:cNvGrpSpPr>
            <a:grpSpLocks/>
          </p:cNvGrpSpPr>
          <p:nvPr/>
        </p:nvGrpSpPr>
        <p:grpSpPr bwMode="auto">
          <a:xfrm>
            <a:off x="7010400" y="4343400"/>
            <a:ext cx="609600" cy="533400"/>
            <a:chOff x="1536" y="384"/>
            <a:chExt cx="384" cy="336"/>
          </a:xfrm>
        </p:grpSpPr>
        <p:sp>
          <p:nvSpPr>
            <p:cNvPr id="26794"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795" name="Line 17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796" name="Line 17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797" name="Line 17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798" name="Line 17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799" name="Line 17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00" name="Line 17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01" name="Line 17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02" name="Line 17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03" name="Line 17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04" name="Group 180"/>
          <p:cNvGrpSpPr>
            <a:grpSpLocks/>
          </p:cNvGrpSpPr>
          <p:nvPr/>
        </p:nvGrpSpPr>
        <p:grpSpPr bwMode="auto">
          <a:xfrm>
            <a:off x="5181600" y="4876800"/>
            <a:ext cx="609600" cy="533400"/>
            <a:chOff x="1536" y="384"/>
            <a:chExt cx="384" cy="336"/>
          </a:xfrm>
        </p:grpSpPr>
        <p:sp>
          <p:nvSpPr>
            <p:cNvPr id="26805"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06" name="Line 18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07" name="Line 18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08" name="Line 18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09" name="Line 18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10" name="Line 18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11" name="Line 18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12" name="Line 18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13" name="Line 18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14" name="Line 19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15" name="Group 191"/>
          <p:cNvGrpSpPr>
            <a:grpSpLocks/>
          </p:cNvGrpSpPr>
          <p:nvPr/>
        </p:nvGrpSpPr>
        <p:grpSpPr bwMode="auto">
          <a:xfrm>
            <a:off x="5791200" y="4876800"/>
            <a:ext cx="609600" cy="533400"/>
            <a:chOff x="1536" y="384"/>
            <a:chExt cx="384" cy="336"/>
          </a:xfrm>
        </p:grpSpPr>
        <p:sp>
          <p:nvSpPr>
            <p:cNvPr id="26816"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17" name="Line 19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18" name="Line 19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19" name="Line 19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20" name="Line 19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21" name="Line 19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22" name="Line 19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23" name="Line 19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24" name="Line 20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25" name="Line 20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26" name="Group 202"/>
          <p:cNvGrpSpPr>
            <a:grpSpLocks/>
          </p:cNvGrpSpPr>
          <p:nvPr/>
        </p:nvGrpSpPr>
        <p:grpSpPr bwMode="auto">
          <a:xfrm>
            <a:off x="6400800" y="4876800"/>
            <a:ext cx="609600" cy="533400"/>
            <a:chOff x="1536" y="384"/>
            <a:chExt cx="384" cy="336"/>
          </a:xfrm>
        </p:grpSpPr>
        <p:sp>
          <p:nvSpPr>
            <p:cNvPr id="26827" name="Rectangle 203"/>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28" name="Line 204"/>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29" name="Line 205"/>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30" name="Line 206"/>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31" name="Line 207"/>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32" name="Line 208"/>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33" name="Line 209"/>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34" name="Line 210"/>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35" name="Line 211"/>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36" name="Line 212"/>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37" name="Group 213"/>
          <p:cNvGrpSpPr>
            <a:grpSpLocks/>
          </p:cNvGrpSpPr>
          <p:nvPr/>
        </p:nvGrpSpPr>
        <p:grpSpPr bwMode="auto">
          <a:xfrm>
            <a:off x="7010400" y="4876800"/>
            <a:ext cx="609600" cy="533400"/>
            <a:chOff x="1536" y="384"/>
            <a:chExt cx="384" cy="336"/>
          </a:xfrm>
        </p:grpSpPr>
        <p:sp>
          <p:nvSpPr>
            <p:cNvPr id="26838" name="Rectangle 214"/>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39" name="Line 215"/>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40" name="Line 216"/>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41" name="Line 217"/>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42" name="Line 218"/>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43" name="Line 219"/>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44" name="Line 220"/>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45" name="Line 221"/>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46" name="Line 222"/>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47" name="Line 223"/>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48" name="Group 224"/>
          <p:cNvGrpSpPr>
            <a:grpSpLocks/>
          </p:cNvGrpSpPr>
          <p:nvPr/>
        </p:nvGrpSpPr>
        <p:grpSpPr bwMode="auto">
          <a:xfrm>
            <a:off x="5181600" y="5410200"/>
            <a:ext cx="609600" cy="533400"/>
            <a:chOff x="1536" y="384"/>
            <a:chExt cx="384" cy="336"/>
          </a:xfrm>
        </p:grpSpPr>
        <p:sp>
          <p:nvSpPr>
            <p:cNvPr id="26849" name="Rectangle 225"/>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50" name="Line 226"/>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51" name="Line 227"/>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52" name="Line 228"/>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53" name="Line 229"/>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54" name="Line 230"/>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55" name="Line 231"/>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56" name="Line 232"/>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57" name="Line 233"/>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58" name="Line 234"/>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59" name="Group 235"/>
          <p:cNvGrpSpPr>
            <a:grpSpLocks/>
          </p:cNvGrpSpPr>
          <p:nvPr/>
        </p:nvGrpSpPr>
        <p:grpSpPr bwMode="auto">
          <a:xfrm>
            <a:off x="5791200" y="5410200"/>
            <a:ext cx="609600" cy="533400"/>
            <a:chOff x="1536" y="384"/>
            <a:chExt cx="384" cy="336"/>
          </a:xfrm>
        </p:grpSpPr>
        <p:sp>
          <p:nvSpPr>
            <p:cNvPr id="26860" name="Rectangle 236"/>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61" name="Line 237"/>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62" name="Line 238"/>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63" name="Line 239"/>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64" name="Line 240"/>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65" name="Line 241"/>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66" name="Line 242"/>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67" name="Line 243"/>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68" name="Line 244"/>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69" name="Line 245"/>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70" name="Group 246"/>
          <p:cNvGrpSpPr>
            <a:grpSpLocks/>
          </p:cNvGrpSpPr>
          <p:nvPr/>
        </p:nvGrpSpPr>
        <p:grpSpPr bwMode="auto">
          <a:xfrm>
            <a:off x="6400800" y="5410200"/>
            <a:ext cx="609600" cy="533400"/>
            <a:chOff x="1536" y="384"/>
            <a:chExt cx="384" cy="336"/>
          </a:xfrm>
        </p:grpSpPr>
        <p:sp>
          <p:nvSpPr>
            <p:cNvPr id="26871" name="Rectangle 24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72" name="Line 248"/>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73" name="Line 249"/>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74" name="Line 250"/>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75" name="Line 251"/>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76" name="Line 252"/>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77" name="Line 253"/>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78" name="Line 254"/>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79" name="Line 255"/>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80" name="Line 256"/>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81" name="Group 257"/>
          <p:cNvGrpSpPr>
            <a:grpSpLocks/>
          </p:cNvGrpSpPr>
          <p:nvPr/>
        </p:nvGrpSpPr>
        <p:grpSpPr bwMode="auto">
          <a:xfrm>
            <a:off x="7010400" y="5410200"/>
            <a:ext cx="609600" cy="533400"/>
            <a:chOff x="1536" y="384"/>
            <a:chExt cx="384" cy="336"/>
          </a:xfrm>
        </p:grpSpPr>
        <p:sp>
          <p:nvSpPr>
            <p:cNvPr id="26882" name="Rectangle 25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83" name="Line 259"/>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84" name="Line 260"/>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85" name="Line 261"/>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86" name="Line 262"/>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87" name="Line 263"/>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88" name="Line 264"/>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889" name="Line 265"/>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890" name="Line 266"/>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891" name="Line 267"/>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892" name="Group 268"/>
          <p:cNvGrpSpPr>
            <a:grpSpLocks/>
          </p:cNvGrpSpPr>
          <p:nvPr/>
        </p:nvGrpSpPr>
        <p:grpSpPr bwMode="auto">
          <a:xfrm>
            <a:off x="5181600" y="5943600"/>
            <a:ext cx="609600" cy="533400"/>
            <a:chOff x="1536" y="384"/>
            <a:chExt cx="384" cy="336"/>
          </a:xfrm>
        </p:grpSpPr>
        <p:sp>
          <p:nvSpPr>
            <p:cNvPr id="26893" name="Rectangle 26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894" name="Line 270"/>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895" name="Line 271"/>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896" name="Line 272"/>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897" name="Line 273"/>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898" name="Line 274"/>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899" name="Line 275"/>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00" name="Line 276"/>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01" name="Line 277"/>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02" name="Line 278"/>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03" name="Group 279"/>
          <p:cNvGrpSpPr>
            <a:grpSpLocks/>
          </p:cNvGrpSpPr>
          <p:nvPr/>
        </p:nvGrpSpPr>
        <p:grpSpPr bwMode="auto">
          <a:xfrm>
            <a:off x="5791200" y="5943600"/>
            <a:ext cx="609600" cy="533400"/>
            <a:chOff x="1536" y="384"/>
            <a:chExt cx="384" cy="336"/>
          </a:xfrm>
        </p:grpSpPr>
        <p:sp>
          <p:nvSpPr>
            <p:cNvPr id="26904" name="Rectangle 28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05" name="Line 281"/>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06" name="Line 282"/>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07" name="Line 283"/>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08" name="Line 284"/>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09" name="Line 285"/>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10" name="Line 286"/>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11" name="Line 287"/>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12" name="Line 288"/>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13" name="Line 289"/>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14" name="Group 290"/>
          <p:cNvGrpSpPr>
            <a:grpSpLocks/>
          </p:cNvGrpSpPr>
          <p:nvPr/>
        </p:nvGrpSpPr>
        <p:grpSpPr bwMode="auto">
          <a:xfrm>
            <a:off x="6400800" y="5943600"/>
            <a:ext cx="609600" cy="533400"/>
            <a:chOff x="1536" y="384"/>
            <a:chExt cx="384" cy="336"/>
          </a:xfrm>
        </p:grpSpPr>
        <p:sp>
          <p:nvSpPr>
            <p:cNvPr id="26915" name="Rectangle 29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16" name="Line 292"/>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17" name="Line 293"/>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18" name="Line 294"/>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19" name="Line 295"/>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20" name="Line 296"/>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21" name="Line 297"/>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22" name="Line 298"/>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23" name="Line 299"/>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24" name="Line 300"/>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grpSp>
        <p:nvGrpSpPr>
          <p:cNvPr id="26925" name="Group 301"/>
          <p:cNvGrpSpPr>
            <a:grpSpLocks/>
          </p:cNvGrpSpPr>
          <p:nvPr/>
        </p:nvGrpSpPr>
        <p:grpSpPr bwMode="auto">
          <a:xfrm>
            <a:off x="7010400" y="5943600"/>
            <a:ext cx="609600" cy="533400"/>
            <a:chOff x="1536" y="384"/>
            <a:chExt cx="384" cy="336"/>
          </a:xfrm>
        </p:grpSpPr>
        <p:sp>
          <p:nvSpPr>
            <p:cNvPr id="26926" name="Rectangle 30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p:spPr>
          <p:txBody>
            <a:bodyPr wrap="none" anchor="ctr"/>
            <a:lstStyle/>
            <a:p>
              <a:endParaRPr lang="es-MX"/>
            </a:p>
          </p:txBody>
        </p:sp>
        <p:sp>
          <p:nvSpPr>
            <p:cNvPr id="26927" name="Line 303"/>
            <p:cNvSpPr>
              <a:spLocks noChangeShapeType="1"/>
            </p:cNvSpPr>
            <p:nvPr/>
          </p:nvSpPr>
          <p:spPr bwMode="auto">
            <a:xfrm>
              <a:off x="1536" y="576"/>
              <a:ext cx="0" cy="144"/>
            </a:xfrm>
            <a:prstGeom prst="line">
              <a:avLst/>
            </a:prstGeom>
            <a:noFill/>
            <a:ln w="9525">
              <a:solidFill>
                <a:schemeClr val="tx1"/>
              </a:solidFill>
              <a:round/>
              <a:headEnd/>
              <a:tailEnd/>
            </a:ln>
            <a:effectLst/>
          </p:spPr>
          <p:txBody>
            <a:bodyPr wrap="none" anchor="ctr"/>
            <a:lstStyle/>
            <a:p>
              <a:endParaRPr lang="es-MX"/>
            </a:p>
          </p:txBody>
        </p:sp>
        <p:sp>
          <p:nvSpPr>
            <p:cNvPr id="26928" name="Line 304"/>
            <p:cNvSpPr>
              <a:spLocks noChangeShapeType="1"/>
            </p:cNvSpPr>
            <p:nvPr/>
          </p:nvSpPr>
          <p:spPr bwMode="auto">
            <a:xfrm>
              <a:off x="1584" y="576"/>
              <a:ext cx="0" cy="144"/>
            </a:xfrm>
            <a:prstGeom prst="line">
              <a:avLst/>
            </a:prstGeom>
            <a:noFill/>
            <a:ln w="9525">
              <a:solidFill>
                <a:schemeClr val="tx1"/>
              </a:solidFill>
              <a:round/>
              <a:headEnd/>
              <a:tailEnd/>
            </a:ln>
            <a:effectLst/>
          </p:spPr>
          <p:txBody>
            <a:bodyPr wrap="none" anchor="ctr"/>
            <a:lstStyle/>
            <a:p>
              <a:endParaRPr lang="es-MX"/>
            </a:p>
          </p:txBody>
        </p:sp>
        <p:sp>
          <p:nvSpPr>
            <p:cNvPr id="26929" name="Line 305"/>
            <p:cNvSpPr>
              <a:spLocks noChangeShapeType="1"/>
            </p:cNvSpPr>
            <p:nvPr/>
          </p:nvSpPr>
          <p:spPr bwMode="auto">
            <a:xfrm>
              <a:off x="1632" y="576"/>
              <a:ext cx="0" cy="144"/>
            </a:xfrm>
            <a:prstGeom prst="line">
              <a:avLst/>
            </a:prstGeom>
            <a:noFill/>
            <a:ln w="9525">
              <a:solidFill>
                <a:schemeClr val="tx1"/>
              </a:solidFill>
              <a:round/>
              <a:headEnd/>
              <a:tailEnd/>
            </a:ln>
            <a:effectLst/>
          </p:spPr>
          <p:txBody>
            <a:bodyPr wrap="none" anchor="ctr"/>
            <a:lstStyle/>
            <a:p>
              <a:endParaRPr lang="es-MX"/>
            </a:p>
          </p:txBody>
        </p:sp>
        <p:sp>
          <p:nvSpPr>
            <p:cNvPr id="26930" name="Line 306"/>
            <p:cNvSpPr>
              <a:spLocks noChangeShapeType="1"/>
            </p:cNvSpPr>
            <p:nvPr/>
          </p:nvSpPr>
          <p:spPr bwMode="auto">
            <a:xfrm>
              <a:off x="1680" y="576"/>
              <a:ext cx="0" cy="144"/>
            </a:xfrm>
            <a:prstGeom prst="line">
              <a:avLst/>
            </a:prstGeom>
            <a:noFill/>
            <a:ln w="9525">
              <a:solidFill>
                <a:schemeClr val="tx1"/>
              </a:solidFill>
              <a:round/>
              <a:headEnd/>
              <a:tailEnd/>
            </a:ln>
            <a:effectLst/>
          </p:spPr>
          <p:txBody>
            <a:bodyPr wrap="none" anchor="ctr"/>
            <a:lstStyle/>
            <a:p>
              <a:endParaRPr lang="es-MX"/>
            </a:p>
          </p:txBody>
        </p:sp>
        <p:sp>
          <p:nvSpPr>
            <p:cNvPr id="26931" name="Line 307"/>
            <p:cNvSpPr>
              <a:spLocks noChangeShapeType="1"/>
            </p:cNvSpPr>
            <p:nvPr/>
          </p:nvSpPr>
          <p:spPr bwMode="auto">
            <a:xfrm>
              <a:off x="1728" y="576"/>
              <a:ext cx="0" cy="144"/>
            </a:xfrm>
            <a:prstGeom prst="line">
              <a:avLst/>
            </a:prstGeom>
            <a:noFill/>
            <a:ln w="9525">
              <a:solidFill>
                <a:schemeClr val="tx1"/>
              </a:solidFill>
              <a:round/>
              <a:headEnd/>
              <a:tailEnd/>
            </a:ln>
            <a:effectLst/>
          </p:spPr>
          <p:txBody>
            <a:bodyPr wrap="none" anchor="ctr"/>
            <a:lstStyle/>
            <a:p>
              <a:endParaRPr lang="es-MX"/>
            </a:p>
          </p:txBody>
        </p:sp>
        <p:sp>
          <p:nvSpPr>
            <p:cNvPr id="26932" name="Line 308"/>
            <p:cNvSpPr>
              <a:spLocks noChangeShapeType="1"/>
            </p:cNvSpPr>
            <p:nvPr/>
          </p:nvSpPr>
          <p:spPr bwMode="auto">
            <a:xfrm>
              <a:off x="1776" y="576"/>
              <a:ext cx="0" cy="144"/>
            </a:xfrm>
            <a:prstGeom prst="line">
              <a:avLst/>
            </a:prstGeom>
            <a:noFill/>
            <a:ln w="9525">
              <a:solidFill>
                <a:schemeClr val="tx1"/>
              </a:solidFill>
              <a:round/>
              <a:headEnd/>
              <a:tailEnd/>
            </a:ln>
            <a:effectLst/>
          </p:spPr>
          <p:txBody>
            <a:bodyPr wrap="none" anchor="ctr"/>
            <a:lstStyle/>
            <a:p>
              <a:endParaRPr lang="es-MX"/>
            </a:p>
          </p:txBody>
        </p:sp>
        <p:sp>
          <p:nvSpPr>
            <p:cNvPr id="26933" name="Line 309"/>
            <p:cNvSpPr>
              <a:spLocks noChangeShapeType="1"/>
            </p:cNvSpPr>
            <p:nvPr/>
          </p:nvSpPr>
          <p:spPr bwMode="auto">
            <a:xfrm>
              <a:off x="1824" y="576"/>
              <a:ext cx="0" cy="144"/>
            </a:xfrm>
            <a:prstGeom prst="line">
              <a:avLst/>
            </a:prstGeom>
            <a:noFill/>
            <a:ln w="9525">
              <a:solidFill>
                <a:schemeClr val="tx1"/>
              </a:solidFill>
              <a:round/>
              <a:headEnd/>
              <a:tailEnd/>
            </a:ln>
            <a:effectLst/>
          </p:spPr>
          <p:txBody>
            <a:bodyPr wrap="none" anchor="ctr"/>
            <a:lstStyle/>
            <a:p>
              <a:endParaRPr lang="es-MX"/>
            </a:p>
          </p:txBody>
        </p:sp>
        <p:sp>
          <p:nvSpPr>
            <p:cNvPr id="26934" name="Line 310"/>
            <p:cNvSpPr>
              <a:spLocks noChangeShapeType="1"/>
            </p:cNvSpPr>
            <p:nvPr/>
          </p:nvSpPr>
          <p:spPr bwMode="auto">
            <a:xfrm>
              <a:off x="1872" y="576"/>
              <a:ext cx="0" cy="144"/>
            </a:xfrm>
            <a:prstGeom prst="line">
              <a:avLst/>
            </a:prstGeom>
            <a:noFill/>
            <a:ln w="9525">
              <a:solidFill>
                <a:schemeClr val="tx1"/>
              </a:solidFill>
              <a:round/>
              <a:headEnd/>
              <a:tailEnd/>
            </a:ln>
            <a:effectLst/>
          </p:spPr>
          <p:txBody>
            <a:bodyPr wrap="none" anchor="ctr"/>
            <a:lstStyle/>
            <a:p>
              <a:endParaRPr lang="es-MX"/>
            </a:p>
          </p:txBody>
        </p:sp>
        <p:sp>
          <p:nvSpPr>
            <p:cNvPr id="26935" name="Line 311"/>
            <p:cNvSpPr>
              <a:spLocks noChangeShapeType="1"/>
            </p:cNvSpPr>
            <p:nvPr/>
          </p:nvSpPr>
          <p:spPr bwMode="auto">
            <a:xfrm>
              <a:off x="1920" y="576"/>
              <a:ext cx="0" cy="144"/>
            </a:xfrm>
            <a:prstGeom prst="line">
              <a:avLst/>
            </a:prstGeom>
            <a:noFill/>
            <a:ln w="9525">
              <a:solidFill>
                <a:schemeClr val="tx1"/>
              </a:solidFill>
              <a:round/>
              <a:headEnd/>
              <a:tailEnd/>
            </a:ln>
            <a:effectLst/>
          </p:spPr>
          <p:txBody>
            <a:bodyPr wrap="none" anchor="ctr"/>
            <a:lstStyle/>
            <a:p>
              <a:endParaRPr lang="es-MX"/>
            </a:p>
          </p:txBody>
        </p:sp>
      </p:grpSp>
      <p:sp>
        <p:nvSpPr>
          <p:cNvPr id="26936" name="Text Box 312"/>
          <p:cNvSpPr txBox="1">
            <a:spLocks noChangeArrowheads="1"/>
          </p:cNvSpPr>
          <p:nvPr/>
        </p:nvSpPr>
        <p:spPr bwMode="auto">
          <a:xfrm>
            <a:off x="304800" y="1752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Hardware</a:t>
            </a:r>
          </a:p>
        </p:txBody>
      </p:sp>
      <p:sp>
        <p:nvSpPr>
          <p:cNvPr id="26937" name="Text Box 313"/>
          <p:cNvSpPr txBox="1">
            <a:spLocks noChangeArrowheads="1"/>
          </p:cNvSpPr>
          <p:nvPr/>
        </p:nvSpPr>
        <p:spPr bwMode="auto">
          <a:xfrm>
            <a:off x="6477000" y="2286000"/>
            <a:ext cx="1447800" cy="457200"/>
          </a:xfrm>
          <a:prstGeom prst="rect">
            <a:avLst/>
          </a:prstGeom>
          <a:noFill/>
          <a:ln w="12700">
            <a:noFill/>
            <a:miter lim="800000"/>
            <a:headEnd/>
            <a:tailEnd/>
          </a:ln>
          <a:effectLst/>
        </p:spPr>
        <p:txBody>
          <a:bodyPr wrap="none">
            <a:spAutoFit/>
          </a:bodyPr>
          <a:lstStyle/>
          <a:p>
            <a:pPr eaLnBrk="0" hangingPunct="0"/>
            <a:r>
              <a:rPr lang="en-US">
                <a:latin typeface="Arial" charset="0"/>
              </a:rPr>
              <a:t>= 0x0800</a:t>
            </a:r>
          </a:p>
        </p:txBody>
      </p:sp>
      <p:sp>
        <p:nvSpPr>
          <p:cNvPr id="26938" name="Text Box 314"/>
          <p:cNvSpPr txBox="1">
            <a:spLocks noChangeArrowheads="1"/>
          </p:cNvSpPr>
          <p:nvPr/>
        </p:nvSpPr>
        <p:spPr bwMode="auto">
          <a:xfrm>
            <a:off x="5791200" y="28194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6</a:t>
            </a:r>
          </a:p>
        </p:txBody>
      </p:sp>
      <p:sp>
        <p:nvSpPr>
          <p:cNvPr id="26939" name="Text Box 315"/>
          <p:cNvSpPr txBox="1">
            <a:spLocks noChangeArrowheads="1"/>
          </p:cNvSpPr>
          <p:nvPr/>
        </p:nvSpPr>
        <p:spPr bwMode="auto">
          <a:xfrm>
            <a:off x="5791200" y="3352800"/>
            <a:ext cx="615950" cy="457200"/>
          </a:xfrm>
          <a:prstGeom prst="rect">
            <a:avLst/>
          </a:prstGeom>
          <a:noFill/>
          <a:ln w="12700">
            <a:noFill/>
            <a:miter lim="800000"/>
            <a:headEnd/>
            <a:tailEnd/>
          </a:ln>
          <a:effectLst/>
        </p:spPr>
        <p:txBody>
          <a:bodyPr wrap="none">
            <a:spAutoFit/>
          </a:bodyPr>
          <a:lstStyle/>
          <a:p>
            <a:pPr eaLnBrk="0" hangingPunct="0"/>
            <a:r>
              <a:rPr lang="en-US">
                <a:latin typeface="Arial" charset="0"/>
              </a:rPr>
              <a:t>= 4</a:t>
            </a:r>
          </a:p>
        </p:txBody>
      </p:sp>
      <p:sp>
        <p:nvSpPr>
          <p:cNvPr id="26940" name="Text Box 316"/>
          <p:cNvSpPr txBox="1">
            <a:spLocks noChangeArrowheads="1"/>
          </p:cNvSpPr>
          <p:nvPr/>
        </p:nvSpPr>
        <p:spPr bwMode="auto">
          <a:xfrm>
            <a:off x="304800" y="5486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destino</a:t>
            </a:r>
            <a:endParaRPr lang="en-US">
              <a:latin typeface="Arial" charset="0"/>
            </a:endParaRPr>
          </a:p>
        </p:txBody>
      </p:sp>
      <p:sp>
        <p:nvSpPr>
          <p:cNvPr id="26941" name="Text Box 317"/>
          <p:cNvSpPr txBox="1">
            <a:spLocks noChangeArrowheads="1"/>
          </p:cNvSpPr>
          <p:nvPr/>
        </p:nvSpPr>
        <p:spPr bwMode="auto">
          <a:xfrm>
            <a:off x="304800" y="44196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hardware del origen</a:t>
            </a:r>
            <a:endParaRPr lang="en-US">
              <a:latin typeface="Arial" charset="0"/>
            </a:endParaRPr>
          </a:p>
        </p:txBody>
      </p:sp>
      <p:sp>
        <p:nvSpPr>
          <p:cNvPr id="26942" name="Text Box 318"/>
          <p:cNvSpPr txBox="1">
            <a:spLocks noChangeArrowheads="1"/>
          </p:cNvSpPr>
          <p:nvPr/>
        </p:nvSpPr>
        <p:spPr bwMode="auto">
          <a:xfrm>
            <a:off x="304800" y="2286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Tipo</a:t>
            </a:r>
            <a:r>
              <a:rPr lang="en-US">
                <a:latin typeface="Arial" charset="0"/>
              </a:rPr>
              <a:t> de Protocolo</a:t>
            </a:r>
          </a:p>
        </p:txBody>
      </p:sp>
      <p:sp>
        <p:nvSpPr>
          <p:cNvPr id="26943" name="Text Box 319"/>
          <p:cNvSpPr txBox="1">
            <a:spLocks noChangeArrowheads="1"/>
          </p:cNvSpPr>
          <p:nvPr/>
        </p:nvSpPr>
        <p:spPr bwMode="auto">
          <a:xfrm>
            <a:off x="304800" y="28194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hardware</a:t>
            </a:r>
            <a:endParaRPr lang="en-US">
              <a:latin typeface="Arial" charset="0"/>
            </a:endParaRPr>
          </a:p>
        </p:txBody>
      </p:sp>
      <p:sp>
        <p:nvSpPr>
          <p:cNvPr id="26944" name="Text Box 320"/>
          <p:cNvSpPr txBox="1">
            <a:spLocks noChangeArrowheads="1"/>
          </p:cNvSpPr>
          <p:nvPr/>
        </p:nvSpPr>
        <p:spPr bwMode="auto">
          <a:xfrm>
            <a:off x="304800" y="3352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Long. de dirección de protocolo</a:t>
            </a:r>
            <a:endParaRPr lang="en-US">
              <a:latin typeface="Arial" charset="0"/>
            </a:endParaRPr>
          </a:p>
        </p:txBody>
      </p:sp>
      <p:sp>
        <p:nvSpPr>
          <p:cNvPr id="26945" name="Text Box 321"/>
          <p:cNvSpPr txBox="1">
            <a:spLocks noChangeArrowheads="1"/>
          </p:cNvSpPr>
          <p:nvPr/>
        </p:nvSpPr>
        <p:spPr bwMode="auto">
          <a:xfrm>
            <a:off x="304800" y="38862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Código de operación</a:t>
            </a:r>
            <a:endParaRPr lang="en-US">
              <a:latin typeface="Arial" charset="0"/>
            </a:endParaRPr>
          </a:p>
        </p:txBody>
      </p:sp>
      <p:sp>
        <p:nvSpPr>
          <p:cNvPr id="26946" name="Text Box 322"/>
          <p:cNvSpPr txBox="1">
            <a:spLocks noChangeArrowheads="1"/>
          </p:cNvSpPr>
          <p:nvPr/>
        </p:nvSpPr>
        <p:spPr bwMode="auto">
          <a:xfrm>
            <a:off x="304800" y="49530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origen</a:t>
            </a:r>
            <a:endParaRPr lang="en-US">
              <a:latin typeface="Arial" charset="0"/>
            </a:endParaRPr>
          </a:p>
        </p:txBody>
      </p:sp>
      <p:sp>
        <p:nvSpPr>
          <p:cNvPr id="26947" name="Text Box 323"/>
          <p:cNvSpPr txBox="1">
            <a:spLocks noChangeArrowheads="1"/>
          </p:cNvSpPr>
          <p:nvPr/>
        </p:nvSpPr>
        <p:spPr bwMode="auto">
          <a:xfrm>
            <a:off x="304800" y="6019800"/>
            <a:ext cx="4794250" cy="457200"/>
          </a:xfrm>
          <a:prstGeom prst="rect">
            <a:avLst/>
          </a:prstGeom>
          <a:noFill/>
          <a:ln w="12700">
            <a:noFill/>
            <a:miter lim="800000"/>
            <a:headEnd/>
            <a:tailEnd/>
          </a:ln>
          <a:effectLst/>
        </p:spPr>
        <p:txBody>
          <a:bodyPr>
            <a:spAutoFit/>
          </a:bodyPr>
          <a:lstStyle/>
          <a:p>
            <a:pPr algn="r" eaLnBrk="0" hangingPunct="0">
              <a:spcBef>
                <a:spcPct val="17000"/>
              </a:spcBef>
            </a:pPr>
            <a:r>
              <a:rPr lang="es-ES">
                <a:latin typeface="Arial" charset="0"/>
              </a:rPr>
              <a:t>Dirección de protocolo del destino</a:t>
            </a:r>
            <a:endParaRPr lang="en-US">
              <a:latin typeface="Arial" charset="0"/>
            </a:endParaRPr>
          </a:p>
        </p:txBody>
      </p:sp>
    </p:spTree>
    <p:extLst>
      <p:ext uri="{BB962C8B-B14F-4D97-AF65-F5344CB8AC3E}">
        <p14:creationId xmlns:p14="http://schemas.microsoft.com/office/powerpoint/2010/main" val="1999998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ARP Gratuito</a:t>
            </a:r>
          </a:p>
        </p:txBody>
      </p:sp>
      <p:sp>
        <p:nvSpPr>
          <p:cNvPr id="34819" name="Rectangle 3" descr="Rectangle: Click to edit Master text styles&#10;Second level&#10;Third level&#10;Fourth level&#10;Fifth level"/>
          <p:cNvSpPr>
            <a:spLocks noChangeArrowheads="1"/>
          </p:cNvSpPr>
          <p:nvPr/>
        </p:nvSpPr>
        <p:spPr bwMode="auto">
          <a:xfrm>
            <a:off x="838200" y="1905000"/>
            <a:ext cx="7772400" cy="1828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latin typeface="Arial" charset="0"/>
                <a:cs typeface="Times New Roman" pitchFamily="18" charset="0"/>
              </a:rPr>
              <a:t>La terminal defensora envía un ARP gratuito, para informarle a todas las terminales que a ella le pertenece la IP.</a:t>
            </a:r>
            <a:r>
              <a:rPr lang="es-ES" sz="2800">
                <a:latin typeface="Arial" charset="0"/>
                <a:cs typeface="Arial" charset="0"/>
              </a:rPr>
              <a:t> </a:t>
            </a:r>
          </a:p>
        </p:txBody>
      </p:sp>
      <p:sp>
        <p:nvSpPr>
          <p:cNvPr id="34820" name="Rectangle 4"/>
          <p:cNvSpPr>
            <a:spLocks noChangeArrowheads="1"/>
          </p:cNvSpPr>
          <p:nvPr/>
        </p:nvSpPr>
        <p:spPr bwMode="auto">
          <a:xfrm>
            <a:off x="228600" y="4267200"/>
            <a:ext cx="8686800" cy="1016000"/>
          </a:xfrm>
          <a:prstGeom prst="rect">
            <a:avLst/>
          </a:prstGeom>
          <a:noFill/>
          <a:ln w="9525">
            <a:solidFill>
              <a:schemeClr val="tx1"/>
            </a:solidFill>
            <a:miter lim="800000"/>
            <a:headEnd/>
            <a:tailEnd/>
          </a:ln>
          <a:effectLst/>
        </p:spPr>
        <p:txBody>
          <a:bodyPr>
            <a:spAutoFit/>
          </a:bodyPr>
          <a:lstStyle/>
          <a:p>
            <a:pPr algn="just"/>
            <a:r>
              <a:rPr lang="en-US" sz="1500">
                <a:latin typeface="Courier New" pitchFamily="49" charset="0"/>
                <a:cs typeface="Courier New" pitchFamily="49" charset="0"/>
              </a:rPr>
              <a:t>0000  ff ff ff ff ff ff 00 60  97 02 6d 3d 08 06 00 01   .......` ..m=....</a:t>
            </a:r>
            <a:endParaRPr lang="es-ES" sz="1500">
              <a:cs typeface="Times New Roman" pitchFamily="18" charset="0"/>
            </a:endParaRPr>
          </a:p>
          <a:p>
            <a:pPr algn="just"/>
            <a:r>
              <a:rPr lang="en-US" sz="1500">
                <a:latin typeface="Courier New" pitchFamily="49" charset="0"/>
                <a:cs typeface="Courier New" pitchFamily="49" charset="0"/>
              </a:rPr>
              <a:t>0010  08 00 06 04 00 01 00 60  97 02 6d 3d a9 fe 00 01   .......` ..m=....</a:t>
            </a:r>
            <a:endParaRPr lang="es-ES" sz="1500">
              <a:cs typeface="Times New Roman" pitchFamily="18" charset="0"/>
            </a:endParaRPr>
          </a:p>
          <a:p>
            <a:pPr algn="just"/>
            <a:r>
              <a:rPr lang="en-US" sz="1500">
                <a:latin typeface="Courier New" pitchFamily="49" charset="0"/>
                <a:cs typeface="Courier New" pitchFamily="49" charset="0"/>
              </a:rPr>
              <a:t>0020  00 00 00 00 00 00 a9 fe  00 01 01 01 d8 00 00 00   ........ ........</a:t>
            </a:r>
            <a:endParaRPr lang="es-ES" sz="1500">
              <a:cs typeface="Times New Roman" pitchFamily="18" charset="0"/>
            </a:endParaRPr>
          </a:p>
          <a:p>
            <a:pPr algn="just"/>
            <a:r>
              <a:rPr lang="es-ES" sz="1500">
                <a:latin typeface="Courier New" pitchFamily="49" charset="0"/>
                <a:cs typeface="Courier New" pitchFamily="49" charset="0"/>
              </a:rPr>
              <a:t>0030  24 01 00 00 5e 01 00 00  48 00 00 00               $...^... H...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a:t>Ruteo de Paquetes</a:t>
            </a:r>
          </a:p>
        </p:txBody>
      </p:sp>
      <p:sp>
        <p:nvSpPr>
          <p:cNvPr id="39939"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La función mas importante de la capa de red es la de </a:t>
            </a:r>
            <a:r>
              <a:rPr lang="es-ES" b="1">
                <a:cs typeface="Times New Roman" pitchFamily="18" charset="0"/>
              </a:rPr>
              <a:t>conducir los paquetes de datos de la fuente al destino</a:t>
            </a:r>
            <a:r>
              <a:rPr lang="es-ES"/>
              <a:t>.</a:t>
            </a:r>
          </a:p>
          <a:p>
            <a:pPr lvl="1"/>
            <a:endParaRPr lang="es-ES"/>
          </a:p>
          <a:p>
            <a:pPr lvl="1"/>
            <a:r>
              <a:rPr lang="es-ES">
                <a:cs typeface="Times New Roman" pitchFamily="18" charset="0"/>
              </a:rPr>
              <a:t>Esta función la designaremos con el nombre de </a:t>
            </a:r>
            <a:r>
              <a:rPr lang="es-ES" b="1">
                <a:cs typeface="Times New Roman" pitchFamily="18" charset="0"/>
              </a:rPr>
              <a:t>ruteo</a:t>
            </a:r>
            <a:r>
              <a:rPr lang="es-ES">
                <a:cs typeface="Times New Roman" pitchFamily="18" charset="0"/>
              </a:rPr>
              <a:t> y el dispositivo que la realiza es el </a:t>
            </a:r>
            <a:r>
              <a:rPr lang="es-ES" b="1">
                <a:cs typeface="Times New Roman" pitchFamily="18" charset="0"/>
              </a:rPr>
              <a:t>ruteador</a:t>
            </a:r>
            <a:r>
              <a:rPr lang="es-ES"/>
              <a:t>.</a:t>
            </a:r>
          </a:p>
          <a:p>
            <a:pPr lvl="1"/>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Ruteo de Paquetes</a:t>
            </a:r>
          </a:p>
        </p:txBody>
      </p:sp>
      <p:sp>
        <p:nvSpPr>
          <p:cNvPr id="40963"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Así el </a:t>
            </a:r>
            <a:r>
              <a:rPr lang="es-ES" b="1">
                <a:cs typeface="Times New Roman" pitchFamily="18" charset="0"/>
              </a:rPr>
              <a:t>ruteo es el proceso de descubrir, seleccionar y emplear  la mejor trayectoria o camino </a:t>
            </a:r>
            <a:r>
              <a:rPr lang="es-ES">
                <a:cs typeface="Times New Roman" pitchFamily="18" charset="0"/>
              </a:rPr>
              <a:t>para transmitir un paquete de datos de un nodo (ruteador)</a:t>
            </a:r>
            <a:r>
              <a:rPr lang="es-ES" i="1">
                <a:cs typeface="Times New Roman" pitchFamily="18" charset="0"/>
              </a:rPr>
              <a:t> </a:t>
            </a:r>
            <a:r>
              <a:rPr lang="es-ES">
                <a:cs typeface="Times New Roman" pitchFamily="18" charset="0"/>
              </a:rPr>
              <a:t>a otro nodo en una red</a:t>
            </a:r>
            <a:r>
              <a:rPr lang="es-ES"/>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ES"/>
              <a:t>Ruteo de Paquetes</a:t>
            </a:r>
          </a:p>
        </p:txBody>
      </p:sp>
      <p:sp>
        <p:nvSpPr>
          <p:cNvPr id="41987"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En la red Internet un paquete es llamado datagrama IP (Internet Protocol) y tiene el siguiente formato general</a:t>
            </a:r>
            <a:r>
              <a:rPr lang="es-ES"/>
              <a:t>:</a:t>
            </a:r>
          </a:p>
        </p:txBody>
      </p:sp>
      <p:pic>
        <p:nvPicPr>
          <p:cNvPr id="41988" name="Picture 4" descr="1"/>
          <p:cNvPicPr>
            <a:picLocks noChangeAspect="1" noChangeArrowheads="1"/>
          </p:cNvPicPr>
          <p:nvPr/>
        </p:nvPicPr>
        <p:blipFill>
          <a:blip r:embed="rId2" cstate="print"/>
          <a:srcRect/>
          <a:stretch>
            <a:fillRect/>
          </a:stretch>
        </p:blipFill>
        <p:spPr bwMode="auto">
          <a:xfrm>
            <a:off x="1143000" y="3581400"/>
            <a:ext cx="7286625" cy="30575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ES"/>
              <a:t>Ruteo de Paquetes</a:t>
            </a:r>
          </a:p>
        </p:txBody>
      </p:sp>
      <p:sp>
        <p:nvSpPr>
          <p:cNvPr id="43011"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El </a:t>
            </a:r>
            <a:r>
              <a:rPr lang="es-ES" b="1">
                <a:cs typeface="Times New Roman" pitchFamily="18" charset="0"/>
              </a:rPr>
              <a:t>encabezado IP</a:t>
            </a:r>
            <a:r>
              <a:rPr lang="es-ES">
                <a:cs typeface="Times New Roman" pitchFamily="18" charset="0"/>
              </a:rPr>
              <a:t> contiene información que controla hacia </a:t>
            </a:r>
            <a:r>
              <a:rPr lang="es-ES" b="1">
                <a:cs typeface="Times New Roman" pitchFamily="18" charset="0"/>
              </a:rPr>
              <a:t>donde y como es enviado el paquete</a:t>
            </a:r>
            <a:r>
              <a:rPr lang="es-ES">
                <a:cs typeface="Times New Roman" pitchFamily="18" charset="0"/>
              </a:rPr>
              <a:t>. El tamaño del datagrama  IP es determinado por la aplicación que envía los datos y puede ser tan grande como 64 Kbytes (65,536 bytes) incluido el encabezado IP.</a:t>
            </a:r>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ES"/>
              <a:t>Ruteo de Paquetes</a:t>
            </a:r>
          </a:p>
        </p:txBody>
      </p:sp>
      <p:graphicFrame>
        <p:nvGraphicFramePr>
          <p:cNvPr id="44036" name="Group 4"/>
          <p:cNvGraphicFramePr>
            <a:graphicFrameLocks noGrp="1"/>
          </p:cNvGraphicFramePr>
          <p:nvPr/>
        </p:nvGraphicFramePr>
        <p:xfrm>
          <a:off x="912813" y="4724400"/>
          <a:ext cx="6648450" cy="640080"/>
        </p:xfrm>
        <a:graphic>
          <a:graphicData uri="http://schemas.openxmlformats.org/drawingml/2006/table">
            <a:tbl>
              <a:tblPr/>
              <a:tblGrid>
                <a:gridCol w="1174750"/>
                <a:gridCol w="4502150"/>
                <a:gridCol w="971550"/>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Cabecerade enlace</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Datagrama                                                    IP</a:t>
                      </a:r>
                      <a:endParaRPr kumimoji="0" lang="es-E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Cola de enlace</a:t>
                      </a:r>
                      <a:endParaRPr kumimoji="0" lang="es-E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44046" name="Group 14"/>
          <p:cNvGraphicFramePr>
            <a:graphicFrameLocks noGrp="1"/>
          </p:cNvGraphicFramePr>
          <p:nvPr/>
        </p:nvGraphicFramePr>
        <p:xfrm>
          <a:off x="2098675" y="3429000"/>
          <a:ext cx="4491038" cy="640080"/>
        </p:xfrm>
        <a:graphic>
          <a:graphicData uri="http://schemas.openxmlformats.org/drawingml/2006/table">
            <a:tbl>
              <a:tblPr/>
              <a:tblGrid>
                <a:gridCol w="908050"/>
                <a:gridCol w="3582988"/>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Cabec.IP</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Segmento                                  TCP</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44054" name="Group 22"/>
          <p:cNvGraphicFramePr>
            <a:graphicFrameLocks noGrp="1"/>
          </p:cNvGraphicFramePr>
          <p:nvPr/>
        </p:nvGraphicFramePr>
        <p:xfrm>
          <a:off x="3008313" y="2057400"/>
          <a:ext cx="3581400" cy="640080"/>
        </p:xfrm>
        <a:graphic>
          <a:graphicData uri="http://schemas.openxmlformats.org/drawingml/2006/table">
            <a:tbl>
              <a:tblPr/>
              <a:tblGrid>
                <a:gridCol w="908050"/>
                <a:gridCol w="2673350"/>
              </a:tblGrid>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Cabec.TCP</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chemeClr val="tx1"/>
                          </a:solidFill>
                          <a:effectLst/>
                          <a:latin typeface="Arial" charset="0"/>
                        </a:rPr>
                        <a:t>Datos                 aplicación</a:t>
                      </a:r>
                      <a:endParaRPr kumimoji="0" lang="es-E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4062" name="Text Box 30"/>
          <p:cNvSpPr txBox="1">
            <a:spLocks noChangeArrowheads="1"/>
          </p:cNvSpPr>
          <p:nvPr/>
        </p:nvSpPr>
        <p:spPr bwMode="auto">
          <a:xfrm>
            <a:off x="7164388" y="2006600"/>
            <a:ext cx="1225550" cy="641350"/>
          </a:xfrm>
          <a:prstGeom prst="rect">
            <a:avLst/>
          </a:prstGeom>
          <a:noFill/>
          <a:ln w="12700">
            <a:noFill/>
            <a:miter lim="800000"/>
            <a:headEnd/>
            <a:tailEnd/>
          </a:ln>
          <a:effectLst/>
        </p:spPr>
        <p:txBody>
          <a:bodyPr wrap="none">
            <a:spAutoFit/>
          </a:bodyPr>
          <a:lstStyle/>
          <a:p>
            <a:pPr algn="ctr" eaLnBrk="0" hangingPunct="0"/>
            <a:r>
              <a:rPr lang="es-ES_tradnl" sz="1800">
                <a:latin typeface="Arial" charset="0"/>
              </a:rPr>
              <a:t>Segmento</a:t>
            </a:r>
          </a:p>
          <a:p>
            <a:pPr algn="ctr" eaLnBrk="0" hangingPunct="0"/>
            <a:r>
              <a:rPr lang="es-ES_tradnl" sz="1800">
                <a:latin typeface="Arial" charset="0"/>
              </a:rPr>
              <a:t>TCP</a:t>
            </a:r>
            <a:endParaRPr lang="es-ES" sz="1800">
              <a:latin typeface="Arial" charset="0"/>
            </a:endParaRPr>
          </a:p>
        </p:txBody>
      </p:sp>
      <p:sp>
        <p:nvSpPr>
          <p:cNvPr id="44063" name="Text Box 31"/>
          <p:cNvSpPr txBox="1">
            <a:spLocks noChangeArrowheads="1"/>
          </p:cNvSpPr>
          <p:nvPr/>
        </p:nvSpPr>
        <p:spPr bwMode="auto">
          <a:xfrm>
            <a:off x="7135813" y="3378200"/>
            <a:ext cx="1314450" cy="641350"/>
          </a:xfrm>
          <a:prstGeom prst="rect">
            <a:avLst/>
          </a:prstGeom>
          <a:noFill/>
          <a:ln w="12700">
            <a:noFill/>
            <a:miter lim="800000"/>
            <a:headEnd/>
            <a:tailEnd/>
          </a:ln>
          <a:effectLst/>
        </p:spPr>
        <p:txBody>
          <a:bodyPr wrap="none">
            <a:spAutoFit/>
          </a:bodyPr>
          <a:lstStyle/>
          <a:p>
            <a:pPr algn="ctr" eaLnBrk="0" hangingPunct="0"/>
            <a:r>
              <a:rPr lang="es-ES_tradnl" sz="1800">
                <a:latin typeface="Arial" charset="0"/>
              </a:rPr>
              <a:t>Datagrama</a:t>
            </a:r>
          </a:p>
          <a:p>
            <a:pPr algn="ctr" eaLnBrk="0" hangingPunct="0"/>
            <a:r>
              <a:rPr lang="es-ES_tradnl" sz="1800">
                <a:latin typeface="Arial" charset="0"/>
              </a:rPr>
              <a:t>IP</a:t>
            </a:r>
            <a:endParaRPr lang="es-ES" sz="1800">
              <a:latin typeface="Arial" charset="0"/>
            </a:endParaRPr>
          </a:p>
        </p:txBody>
      </p:sp>
      <p:sp>
        <p:nvSpPr>
          <p:cNvPr id="44064" name="Line 32"/>
          <p:cNvSpPr>
            <a:spLocks noChangeShapeType="1"/>
          </p:cNvSpPr>
          <p:nvPr/>
        </p:nvSpPr>
        <p:spPr bwMode="auto">
          <a:xfrm flipH="1">
            <a:off x="6665913" y="3733800"/>
            <a:ext cx="457200" cy="0"/>
          </a:xfrm>
          <a:prstGeom prst="line">
            <a:avLst/>
          </a:prstGeom>
          <a:noFill/>
          <a:ln w="25400">
            <a:solidFill>
              <a:schemeClr val="accent2"/>
            </a:solidFill>
            <a:round/>
            <a:headEnd/>
            <a:tailEnd type="triangle" w="med" len="med"/>
          </a:ln>
          <a:effectLst/>
        </p:spPr>
        <p:txBody>
          <a:bodyPr/>
          <a:lstStyle/>
          <a:p>
            <a:endParaRPr lang="es-MX"/>
          </a:p>
        </p:txBody>
      </p:sp>
      <p:sp>
        <p:nvSpPr>
          <p:cNvPr id="44065" name="Line 33"/>
          <p:cNvSpPr>
            <a:spLocks noChangeShapeType="1"/>
          </p:cNvSpPr>
          <p:nvPr/>
        </p:nvSpPr>
        <p:spPr bwMode="auto">
          <a:xfrm flipH="1">
            <a:off x="6665913" y="2362200"/>
            <a:ext cx="457200" cy="0"/>
          </a:xfrm>
          <a:prstGeom prst="line">
            <a:avLst/>
          </a:prstGeom>
          <a:noFill/>
          <a:ln w="25400">
            <a:solidFill>
              <a:schemeClr val="accent2"/>
            </a:solidFill>
            <a:round/>
            <a:headEnd/>
            <a:tailEnd type="triangle" w="med" len="med"/>
          </a:ln>
          <a:effectLst/>
        </p:spPr>
        <p:txBody>
          <a:bodyPr/>
          <a:lstStyle/>
          <a:p>
            <a:endParaRPr lang="es-MX"/>
          </a:p>
        </p:txBody>
      </p:sp>
      <p:sp>
        <p:nvSpPr>
          <p:cNvPr id="44066" name="Text Box 34"/>
          <p:cNvSpPr txBox="1">
            <a:spLocks noChangeArrowheads="1"/>
          </p:cNvSpPr>
          <p:nvPr/>
        </p:nvSpPr>
        <p:spPr bwMode="auto">
          <a:xfrm>
            <a:off x="8147050" y="4800600"/>
            <a:ext cx="844550" cy="366713"/>
          </a:xfrm>
          <a:prstGeom prst="rect">
            <a:avLst/>
          </a:prstGeom>
          <a:noFill/>
          <a:ln w="12700">
            <a:noFill/>
            <a:miter lim="800000"/>
            <a:headEnd/>
            <a:tailEnd/>
          </a:ln>
          <a:effectLst/>
        </p:spPr>
        <p:txBody>
          <a:bodyPr wrap="none">
            <a:spAutoFit/>
          </a:bodyPr>
          <a:lstStyle/>
          <a:p>
            <a:pPr algn="ctr" eaLnBrk="0" hangingPunct="0"/>
            <a:r>
              <a:rPr lang="es-ES_tradnl" sz="1800">
                <a:latin typeface="Arial" charset="0"/>
              </a:rPr>
              <a:t>Trama</a:t>
            </a:r>
            <a:endParaRPr lang="es-ES" sz="1800">
              <a:latin typeface="Arial" charset="0"/>
            </a:endParaRPr>
          </a:p>
        </p:txBody>
      </p:sp>
      <p:sp>
        <p:nvSpPr>
          <p:cNvPr id="44067" name="Line 35"/>
          <p:cNvSpPr>
            <a:spLocks noChangeShapeType="1"/>
          </p:cNvSpPr>
          <p:nvPr/>
        </p:nvSpPr>
        <p:spPr bwMode="auto">
          <a:xfrm flipH="1">
            <a:off x="7656513" y="5019675"/>
            <a:ext cx="354012" cy="0"/>
          </a:xfrm>
          <a:prstGeom prst="line">
            <a:avLst/>
          </a:prstGeom>
          <a:noFill/>
          <a:ln w="25400">
            <a:solidFill>
              <a:schemeClr val="accent2"/>
            </a:solidFill>
            <a:round/>
            <a:headEnd/>
            <a:tailEnd type="triangle" w="med" len="med"/>
          </a:ln>
          <a:effectLst/>
        </p:spPr>
        <p:txBody>
          <a:bodyPr/>
          <a:lstStyle/>
          <a:p>
            <a:endParaRPr lang="es-MX"/>
          </a:p>
        </p:txBody>
      </p:sp>
      <p:sp>
        <p:nvSpPr>
          <p:cNvPr id="44068" name="Line 36"/>
          <p:cNvSpPr>
            <a:spLocks noChangeShapeType="1"/>
          </p:cNvSpPr>
          <p:nvPr/>
        </p:nvSpPr>
        <p:spPr bwMode="auto">
          <a:xfrm>
            <a:off x="2093913" y="4038600"/>
            <a:ext cx="0" cy="685800"/>
          </a:xfrm>
          <a:prstGeom prst="line">
            <a:avLst/>
          </a:prstGeom>
          <a:noFill/>
          <a:ln w="12700">
            <a:solidFill>
              <a:schemeClr val="tx1"/>
            </a:solidFill>
            <a:prstDash val="sysDot"/>
            <a:round/>
            <a:headEnd/>
            <a:tailEnd/>
          </a:ln>
          <a:effectLst/>
        </p:spPr>
        <p:txBody>
          <a:bodyPr/>
          <a:lstStyle/>
          <a:p>
            <a:endParaRPr lang="es-MX"/>
          </a:p>
        </p:txBody>
      </p:sp>
      <p:sp>
        <p:nvSpPr>
          <p:cNvPr id="44069" name="Line 37"/>
          <p:cNvSpPr>
            <a:spLocks noChangeShapeType="1"/>
          </p:cNvSpPr>
          <p:nvPr/>
        </p:nvSpPr>
        <p:spPr bwMode="auto">
          <a:xfrm>
            <a:off x="6589713" y="4038600"/>
            <a:ext cx="0" cy="685800"/>
          </a:xfrm>
          <a:prstGeom prst="line">
            <a:avLst/>
          </a:prstGeom>
          <a:noFill/>
          <a:ln w="12700">
            <a:solidFill>
              <a:schemeClr val="tx1"/>
            </a:solidFill>
            <a:prstDash val="sysDot"/>
            <a:round/>
            <a:headEnd/>
            <a:tailEnd/>
          </a:ln>
          <a:effectLst/>
        </p:spPr>
        <p:txBody>
          <a:bodyPr/>
          <a:lstStyle/>
          <a:p>
            <a:endParaRPr lang="es-MX"/>
          </a:p>
        </p:txBody>
      </p:sp>
      <p:sp>
        <p:nvSpPr>
          <p:cNvPr id="44070" name="Line 38"/>
          <p:cNvSpPr>
            <a:spLocks noChangeShapeType="1"/>
          </p:cNvSpPr>
          <p:nvPr/>
        </p:nvSpPr>
        <p:spPr bwMode="auto">
          <a:xfrm>
            <a:off x="3008313" y="2743200"/>
            <a:ext cx="0" cy="685800"/>
          </a:xfrm>
          <a:prstGeom prst="line">
            <a:avLst/>
          </a:prstGeom>
          <a:noFill/>
          <a:ln w="12700">
            <a:solidFill>
              <a:schemeClr val="tx1"/>
            </a:solidFill>
            <a:prstDash val="sysDot"/>
            <a:round/>
            <a:headEnd/>
            <a:tailEnd/>
          </a:ln>
          <a:effectLst/>
        </p:spPr>
        <p:txBody>
          <a:bodyPr/>
          <a:lstStyle/>
          <a:p>
            <a:endParaRPr lang="es-MX"/>
          </a:p>
        </p:txBody>
      </p:sp>
      <p:sp>
        <p:nvSpPr>
          <p:cNvPr id="44071" name="Line 39"/>
          <p:cNvSpPr>
            <a:spLocks noChangeShapeType="1"/>
          </p:cNvSpPr>
          <p:nvPr/>
        </p:nvSpPr>
        <p:spPr bwMode="auto">
          <a:xfrm>
            <a:off x="6589713" y="2667000"/>
            <a:ext cx="0" cy="762000"/>
          </a:xfrm>
          <a:prstGeom prst="line">
            <a:avLst/>
          </a:prstGeom>
          <a:noFill/>
          <a:ln w="12700">
            <a:solidFill>
              <a:schemeClr val="tx1"/>
            </a:solidFill>
            <a:prstDash val="sysDot"/>
            <a:round/>
            <a:headEnd/>
            <a:tailEnd/>
          </a:ln>
          <a:effectLst/>
        </p:spPr>
        <p:txBody>
          <a:bodyPr/>
          <a:lstStyle/>
          <a:p>
            <a:endParaRPr lang="es-MX"/>
          </a:p>
        </p:txBody>
      </p:sp>
      <p:sp>
        <p:nvSpPr>
          <p:cNvPr id="44072" name="Text Box 40"/>
          <p:cNvSpPr txBox="1">
            <a:spLocks noChangeArrowheads="1"/>
          </p:cNvSpPr>
          <p:nvPr/>
        </p:nvSpPr>
        <p:spPr bwMode="auto">
          <a:xfrm>
            <a:off x="3171825" y="1635125"/>
            <a:ext cx="608013"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20</a:t>
            </a:r>
          </a:p>
          <a:p>
            <a:pPr algn="ctr" eaLnBrk="0" hangingPunct="0">
              <a:lnSpc>
                <a:spcPct val="75000"/>
              </a:lnSpc>
            </a:pPr>
            <a:r>
              <a:rPr lang="es-ES_tradnl" sz="1400">
                <a:latin typeface="Arial" charset="0"/>
              </a:rPr>
              <a:t>bytes</a:t>
            </a:r>
            <a:endParaRPr lang="es-ES" sz="1400">
              <a:latin typeface="Arial" charset="0"/>
            </a:endParaRPr>
          </a:p>
        </p:txBody>
      </p:sp>
      <p:sp>
        <p:nvSpPr>
          <p:cNvPr id="44073" name="Line 41"/>
          <p:cNvSpPr>
            <a:spLocks noChangeShapeType="1"/>
          </p:cNvSpPr>
          <p:nvPr/>
        </p:nvSpPr>
        <p:spPr bwMode="auto">
          <a:xfrm flipH="1">
            <a:off x="2986088" y="1752600"/>
            <a:ext cx="290512" cy="0"/>
          </a:xfrm>
          <a:prstGeom prst="line">
            <a:avLst/>
          </a:prstGeom>
          <a:noFill/>
          <a:ln w="9525">
            <a:solidFill>
              <a:schemeClr val="tx1"/>
            </a:solidFill>
            <a:round/>
            <a:headEnd/>
            <a:tailEnd type="triangle" w="med" len="med"/>
          </a:ln>
          <a:effectLst/>
        </p:spPr>
        <p:txBody>
          <a:bodyPr/>
          <a:lstStyle/>
          <a:p>
            <a:endParaRPr lang="es-MX"/>
          </a:p>
        </p:txBody>
      </p:sp>
      <p:sp>
        <p:nvSpPr>
          <p:cNvPr id="44074" name="Line 42"/>
          <p:cNvSpPr>
            <a:spLocks noChangeShapeType="1"/>
          </p:cNvSpPr>
          <p:nvPr/>
        </p:nvSpPr>
        <p:spPr bwMode="auto">
          <a:xfrm>
            <a:off x="3657600" y="1752600"/>
            <a:ext cx="242888" cy="0"/>
          </a:xfrm>
          <a:prstGeom prst="line">
            <a:avLst/>
          </a:prstGeom>
          <a:noFill/>
          <a:ln w="9525">
            <a:solidFill>
              <a:schemeClr val="tx1"/>
            </a:solidFill>
            <a:round/>
            <a:headEnd/>
            <a:tailEnd type="triangle" w="med" len="med"/>
          </a:ln>
          <a:effectLst/>
        </p:spPr>
        <p:txBody>
          <a:bodyPr/>
          <a:lstStyle/>
          <a:p>
            <a:endParaRPr lang="es-MX"/>
          </a:p>
        </p:txBody>
      </p:sp>
      <p:sp>
        <p:nvSpPr>
          <p:cNvPr id="44075" name="Text Box 43"/>
          <p:cNvSpPr txBox="1">
            <a:spLocks noChangeArrowheads="1"/>
          </p:cNvSpPr>
          <p:nvPr/>
        </p:nvSpPr>
        <p:spPr bwMode="auto">
          <a:xfrm>
            <a:off x="2257425" y="3016250"/>
            <a:ext cx="608013"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20</a:t>
            </a:r>
          </a:p>
          <a:p>
            <a:pPr algn="ctr" eaLnBrk="0" hangingPunct="0">
              <a:lnSpc>
                <a:spcPct val="75000"/>
              </a:lnSpc>
            </a:pPr>
            <a:r>
              <a:rPr lang="es-ES_tradnl" sz="1400">
                <a:latin typeface="Arial" charset="0"/>
              </a:rPr>
              <a:t>bytes</a:t>
            </a:r>
            <a:endParaRPr lang="es-ES" sz="1400">
              <a:latin typeface="Arial" charset="0"/>
            </a:endParaRPr>
          </a:p>
        </p:txBody>
      </p:sp>
      <p:sp>
        <p:nvSpPr>
          <p:cNvPr id="44076" name="Line 44"/>
          <p:cNvSpPr>
            <a:spLocks noChangeShapeType="1"/>
          </p:cNvSpPr>
          <p:nvPr/>
        </p:nvSpPr>
        <p:spPr bwMode="auto">
          <a:xfrm flipH="1">
            <a:off x="2071688" y="3133725"/>
            <a:ext cx="290512" cy="0"/>
          </a:xfrm>
          <a:prstGeom prst="line">
            <a:avLst/>
          </a:prstGeom>
          <a:noFill/>
          <a:ln w="9525">
            <a:solidFill>
              <a:schemeClr val="tx1"/>
            </a:solidFill>
            <a:round/>
            <a:headEnd/>
            <a:tailEnd type="triangle" w="med" len="med"/>
          </a:ln>
          <a:effectLst/>
        </p:spPr>
        <p:txBody>
          <a:bodyPr/>
          <a:lstStyle/>
          <a:p>
            <a:endParaRPr lang="es-MX"/>
          </a:p>
        </p:txBody>
      </p:sp>
      <p:sp>
        <p:nvSpPr>
          <p:cNvPr id="44077" name="Line 45"/>
          <p:cNvSpPr>
            <a:spLocks noChangeShapeType="1"/>
          </p:cNvSpPr>
          <p:nvPr/>
        </p:nvSpPr>
        <p:spPr bwMode="auto">
          <a:xfrm>
            <a:off x="2743200" y="3133725"/>
            <a:ext cx="242888" cy="0"/>
          </a:xfrm>
          <a:prstGeom prst="line">
            <a:avLst/>
          </a:prstGeom>
          <a:noFill/>
          <a:ln w="9525">
            <a:solidFill>
              <a:schemeClr val="tx1"/>
            </a:solidFill>
            <a:round/>
            <a:headEnd/>
            <a:tailEnd type="triangle" w="med" len="med"/>
          </a:ln>
          <a:effectLst/>
        </p:spPr>
        <p:txBody>
          <a:bodyPr/>
          <a:lstStyle/>
          <a:p>
            <a:endParaRPr lang="es-MX"/>
          </a:p>
        </p:txBody>
      </p:sp>
      <p:sp>
        <p:nvSpPr>
          <p:cNvPr id="44078" name="Text Box 46"/>
          <p:cNvSpPr txBox="1">
            <a:spLocks noChangeArrowheads="1"/>
          </p:cNvSpPr>
          <p:nvPr/>
        </p:nvSpPr>
        <p:spPr bwMode="auto">
          <a:xfrm>
            <a:off x="1176338" y="4311650"/>
            <a:ext cx="608012"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14</a:t>
            </a:r>
          </a:p>
          <a:p>
            <a:pPr algn="ctr" eaLnBrk="0" hangingPunct="0">
              <a:lnSpc>
                <a:spcPct val="75000"/>
              </a:lnSpc>
            </a:pPr>
            <a:r>
              <a:rPr lang="es-ES_tradnl" sz="1400">
                <a:latin typeface="Arial" charset="0"/>
              </a:rPr>
              <a:t>bytes</a:t>
            </a:r>
            <a:endParaRPr lang="es-ES" sz="1400">
              <a:latin typeface="Arial" charset="0"/>
            </a:endParaRPr>
          </a:p>
        </p:txBody>
      </p:sp>
      <p:sp>
        <p:nvSpPr>
          <p:cNvPr id="44079" name="Line 47"/>
          <p:cNvSpPr>
            <a:spLocks noChangeShapeType="1"/>
          </p:cNvSpPr>
          <p:nvPr/>
        </p:nvSpPr>
        <p:spPr bwMode="auto">
          <a:xfrm flipH="1" flipV="1">
            <a:off x="923925" y="4429125"/>
            <a:ext cx="357188" cy="0"/>
          </a:xfrm>
          <a:prstGeom prst="line">
            <a:avLst/>
          </a:prstGeom>
          <a:noFill/>
          <a:ln w="9525">
            <a:solidFill>
              <a:schemeClr val="tx1"/>
            </a:solidFill>
            <a:round/>
            <a:headEnd/>
            <a:tailEnd type="triangle" w="med" len="med"/>
          </a:ln>
          <a:effectLst/>
        </p:spPr>
        <p:txBody>
          <a:bodyPr/>
          <a:lstStyle/>
          <a:p>
            <a:endParaRPr lang="es-MX"/>
          </a:p>
        </p:txBody>
      </p:sp>
      <p:sp>
        <p:nvSpPr>
          <p:cNvPr id="44080" name="Line 48"/>
          <p:cNvSpPr>
            <a:spLocks noChangeShapeType="1"/>
          </p:cNvSpPr>
          <p:nvPr/>
        </p:nvSpPr>
        <p:spPr bwMode="auto">
          <a:xfrm flipV="1">
            <a:off x="1662113" y="4419600"/>
            <a:ext cx="395287" cy="9525"/>
          </a:xfrm>
          <a:prstGeom prst="line">
            <a:avLst/>
          </a:prstGeom>
          <a:noFill/>
          <a:ln w="9525">
            <a:solidFill>
              <a:schemeClr val="tx1"/>
            </a:solidFill>
            <a:round/>
            <a:headEnd/>
            <a:tailEnd type="triangle" w="med" len="med"/>
          </a:ln>
          <a:effectLst/>
        </p:spPr>
        <p:txBody>
          <a:bodyPr/>
          <a:lstStyle/>
          <a:p>
            <a:endParaRPr lang="es-MX"/>
          </a:p>
        </p:txBody>
      </p:sp>
      <p:sp>
        <p:nvSpPr>
          <p:cNvPr id="44081" name="Text Box 49"/>
          <p:cNvSpPr txBox="1">
            <a:spLocks noChangeArrowheads="1"/>
          </p:cNvSpPr>
          <p:nvPr/>
        </p:nvSpPr>
        <p:spPr bwMode="auto">
          <a:xfrm>
            <a:off x="6772275" y="4306888"/>
            <a:ext cx="608013" cy="412750"/>
          </a:xfrm>
          <a:prstGeom prst="rect">
            <a:avLst/>
          </a:prstGeom>
          <a:noFill/>
          <a:ln w="9525">
            <a:noFill/>
            <a:miter lim="800000"/>
            <a:headEnd/>
            <a:tailEnd/>
          </a:ln>
          <a:effectLst/>
        </p:spPr>
        <p:txBody>
          <a:bodyPr wrap="none">
            <a:spAutoFit/>
          </a:bodyPr>
          <a:lstStyle/>
          <a:p>
            <a:pPr algn="ctr" eaLnBrk="0" hangingPunct="0">
              <a:lnSpc>
                <a:spcPct val="75000"/>
              </a:lnSpc>
            </a:pPr>
            <a:r>
              <a:rPr lang="es-ES_tradnl" sz="1400">
                <a:latin typeface="Arial" charset="0"/>
              </a:rPr>
              <a:t>4</a:t>
            </a:r>
          </a:p>
          <a:p>
            <a:pPr algn="ctr" eaLnBrk="0" hangingPunct="0">
              <a:lnSpc>
                <a:spcPct val="75000"/>
              </a:lnSpc>
            </a:pPr>
            <a:r>
              <a:rPr lang="es-ES_tradnl" sz="1400">
                <a:latin typeface="Arial" charset="0"/>
              </a:rPr>
              <a:t>bytes</a:t>
            </a:r>
            <a:endParaRPr lang="es-ES" sz="1400">
              <a:latin typeface="Arial" charset="0"/>
            </a:endParaRPr>
          </a:p>
        </p:txBody>
      </p:sp>
      <p:sp>
        <p:nvSpPr>
          <p:cNvPr id="44082" name="Line 50"/>
          <p:cNvSpPr>
            <a:spLocks noChangeShapeType="1"/>
          </p:cNvSpPr>
          <p:nvPr/>
        </p:nvSpPr>
        <p:spPr bwMode="auto">
          <a:xfrm flipH="1">
            <a:off x="6586538" y="4424363"/>
            <a:ext cx="290512" cy="0"/>
          </a:xfrm>
          <a:prstGeom prst="line">
            <a:avLst/>
          </a:prstGeom>
          <a:noFill/>
          <a:ln w="9525">
            <a:solidFill>
              <a:schemeClr val="tx1"/>
            </a:solidFill>
            <a:round/>
            <a:headEnd/>
            <a:tailEnd type="triangle" w="med" len="med"/>
          </a:ln>
          <a:effectLst/>
        </p:spPr>
        <p:txBody>
          <a:bodyPr/>
          <a:lstStyle/>
          <a:p>
            <a:endParaRPr lang="es-MX"/>
          </a:p>
        </p:txBody>
      </p:sp>
      <p:sp>
        <p:nvSpPr>
          <p:cNvPr id="44083" name="Line 51"/>
          <p:cNvSpPr>
            <a:spLocks noChangeShapeType="1"/>
          </p:cNvSpPr>
          <p:nvPr/>
        </p:nvSpPr>
        <p:spPr bwMode="auto">
          <a:xfrm>
            <a:off x="7258050" y="4424363"/>
            <a:ext cx="290513" cy="0"/>
          </a:xfrm>
          <a:prstGeom prst="line">
            <a:avLst/>
          </a:prstGeom>
          <a:noFill/>
          <a:ln w="9525">
            <a:solidFill>
              <a:schemeClr val="tx1"/>
            </a:solidFill>
            <a:round/>
            <a:headEnd/>
            <a:tailEnd type="triangle" w="med" len="med"/>
          </a:ln>
          <a:effectLst/>
        </p:spPr>
        <p:txBody>
          <a:bodyPr/>
          <a:lstStyle/>
          <a:p>
            <a:endParaRPr lang="es-MX"/>
          </a:p>
        </p:txBody>
      </p:sp>
      <p:sp>
        <p:nvSpPr>
          <p:cNvPr id="44084" name="Text Box 52"/>
          <p:cNvSpPr txBox="1">
            <a:spLocks noChangeArrowheads="1"/>
          </p:cNvSpPr>
          <p:nvPr/>
        </p:nvSpPr>
        <p:spPr bwMode="auto">
          <a:xfrm>
            <a:off x="3200400" y="5638800"/>
            <a:ext cx="2590800" cy="252413"/>
          </a:xfrm>
          <a:prstGeom prst="rect">
            <a:avLst/>
          </a:prstGeom>
          <a:noFill/>
          <a:ln w="9525">
            <a:noFill/>
            <a:miter lim="800000"/>
            <a:headEnd/>
            <a:tailEnd/>
          </a:ln>
          <a:effectLst/>
        </p:spPr>
        <p:txBody>
          <a:bodyPr>
            <a:spAutoFit/>
          </a:bodyPr>
          <a:lstStyle/>
          <a:p>
            <a:pPr algn="ctr" eaLnBrk="0" hangingPunct="0">
              <a:lnSpc>
                <a:spcPct val="75000"/>
              </a:lnSpc>
            </a:pPr>
            <a:r>
              <a:rPr lang="es-ES_tradnl" sz="1400">
                <a:latin typeface="Arial" charset="0"/>
              </a:rPr>
              <a:t>Ethernet 1518 bytes</a:t>
            </a:r>
            <a:endParaRPr lang="es-ES" sz="1400">
              <a:latin typeface="Arial" charset="0"/>
            </a:endParaRPr>
          </a:p>
        </p:txBody>
      </p:sp>
      <p:sp>
        <p:nvSpPr>
          <p:cNvPr id="44085" name="Line 53"/>
          <p:cNvSpPr>
            <a:spLocks noChangeShapeType="1"/>
          </p:cNvSpPr>
          <p:nvPr/>
        </p:nvSpPr>
        <p:spPr bwMode="auto">
          <a:xfrm flipH="1" flipV="1">
            <a:off x="914400" y="5791200"/>
            <a:ext cx="2643188" cy="0"/>
          </a:xfrm>
          <a:prstGeom prst="line">
            <a:avLst/>
          </a:prstGeom>
          <a:noFill/>
          <a:ln w="9525">
            <a:solidFill>
              <a:schemeClr val="tx1"/>
            </a:solidFill>
            <a:round/>
            <a:headEnd/>
            <a:tailEnd type="triangle" w="med" len="med"/>
          </a:ln>
          <a:effectLst/>
        </p:spPr>
        <p:txBody>
          <a:bodyPr/>
          <a:lstStyle/>
          <a:p>
            <a:endParaRPr lang="es-MX"/>
          </a:p>
        </p:txBody>
      </p:sp>
      <p:sp>
        <p:nvSpPr>
          <p:cNvPr id="44086" name="Line 54"/>
          <p:cNvSpPr>
            <a:spLocks noChangeShapeType="1"/>
          </p:cNvSpPr>
          <p:nvPr/>
        </p:nvSpPr>
        <p:spPr bwMode="auto">
          <a:xfrm flipV="1">
            <a:off x="5410200" y="5791200"/>
            <a:ext cx="2133600" cy="9525"/>
          </a:xfrm>
          <a:prstGeom prst="line">
            <a:avLst/>
          </a:prstGeom>
          <a:noFill/>
          <a:ln w="9525">
            <a:solidFill>
              <a:schemeClr val="tx1"/>
            </a:solidFill>
            <a:round/>
            <a:headEnd/>
            <a:tailEnd type="triangle" w="med" len="med"/>
          </a:ln>
          <a:effectLst/>
        </p:spPr>
        <p:txBody>
          <a:bodyPr/>
          <a:lstStyle/>
          <a:p>
            <a:endParaRPr lang="es-MX"/>
          </a:p>
        </p:txBody>
      </p:sp>
      <p:sp>
        <p:nvSpPr>
          <p:cNvPr id="44087" name="Text Box 55"/>
          <p:cNvSpPr txBox="1">
            <a:spLocks noChangeArrowheads="1"/>
          </p:cNvSpPr>
          <p:nvPr/>
        </p:nvSpPr>
        <p:spPr bwMode="auto">
          <a:xfrm>
            <a:off x="2971800" y="4267200"/>
            <a:ext cx="2590800" cy="252413"/>
          </a:xfrm>
          <a:prstGeom prst="rect">
            <a:avLst/>
          </a:prstGeom>
          <a:noFill/>
          <a:ln w="9525">
            <a:noFill/>
            <a:miter lim="800000"/>
            <a:headEnd/>
            <a:tailEnd/>
          </a:ln>
          <a:effectLst/>
        </p:spPr>
        <p:txBody>
          <a:bodyPr>
            <a:spAutoFit/>
          </a:bodyPr>
          <a:lstStyle/>
          <a:p>
            <a:pPr algn="ctr" eaLnBrk="0" hangingPunct="0">
              <a:lnSpc>
                <a:spcPct val="75000"/>
              </a:lnSpc>
            </a:pPr>
            <a:r>
              <a:rPr lang="es-ES_tradnl" sz="1400">
                <a:latin typeface="Arial" charset="0"/>
              </a:rPr>
              <a:t>1500 bytes</a:t>
            </a:r>
            <a:endParaRPr lang="es-ES" sz="1400">
              <a:latin typeface="Arial" charset="0"/>
            </a:endParaRPr>
          </a:p>
        </p:txBody>
      </p:sp>
      <p:sp>
        <p:nvSpPr>
          <p:cNvPr id="44088" name="Line 56"/>
          <p:cNvSpPr>
            <a:spLocks noChangeShapeType="1"/>
          </p:cNvSpPr>
          <p:nvPr/>
        </p:nvSpPr>
        <p:spPr bwMode="auto">
          <a:xfrm flipH="1" flipV="1">
            <a:off x="2133600" y="4343400"/>
            <a:ext cx="1600200" cy="0"/>
          </a:xfrm>
          <a:prstGeom prst="line">
            <a:avLst/>
          </a:prstGeom>
          <a:noFill/>
          <a:ln w="9525">
            <a:solidFill>
              <a:schemeClr val="tx1"/>
            </a:solidFill>
            <a:round/>
            <a:headEnd/>
            <a:tailEnd type="triangle" w="med" len="med"/>
          </a:ln>
          <a:effectLst/>
        </p:spPr>
        <p:txBody>
          <a:bodyPr/>
          <a:lstStyle/>
          <a:p>
            <a:endParaRPr lang="es-MX"/>
          </a:p>
        </p:txBody>
      </p:sp>
      <p:sp>
        <p:nvSpPr>
          <p:cNvPr id="44089" name="Line 57"/>
          <p:cNvSpPr>
            <a:spLocks noChangeShapeType="1"/>
          </p:cNvSpPr>
          <p:nvPr/>
        </p:nvSpPr>
        <p:spPr bwMode="auto">
          <a:xfrm>
            <a:off x="4800600" y="4343400"/>
            <a:ext cx="1752600" cy="0"/>
          </a:xfrm>
          <a:prstGeom prst="line">
            <a:avLst/>
          </a:prstGeom>
          <a:noFill/>
          <a:ln w="9525">
            <a:solidFill>
              <a:schemeClr val="tx1"/>
            </a:solidFill>
            <a:round/>
            <a:headEnd/>
            <a:tailEnd type="triangle" w="med" len="med"/>
          </a:ln>
          <a:effectLst/>
        </p:spPr>
        <p:txBody>
          <a:bodyPr/>
          <a:lstStyle/>
          <a:p>
            <a:endParaRPr lang="es-MX"/>
          </a:p>
        </p:txBody>
      </p:sp>
      <p:sp>
        <p:nvSpPr>
          <p:cNvPr id="44091" name="Text Box 59"/>
          <p:cNvSpPr txBox="1">
            <a:spLocks noChangeArrowheads="1"/>
          </p:cNvSpPr>
          <p:nvPr/>
        </p:nvSpPr>
        <p:spPr bwMode="auto">
          <a:xfrm>
            <a:off x="3581400" y="2895600"/>
            <a:ext cx="2590800" cy="252413"/>
          </a:xfrm>
          <a:prstGeom prst="rect">
            <a:avLst/>
          </a:prstGeom>
          <a:noFill/>
          <a:ln w="9525">
            <a:noFill/>
            <a:miter lim="800000"/>
            <a:headEnd/>
            <a:tailEnd/>
          </a:ln>
          <a:effectLst/>
        </p:spPr>
        <p:txBody>
          <a:bodyPr>
            <a:spAutoFit/>
          </a:bodyPr>
          <a:lstStyle/>
          <a:p>
            <a:pPr algn="ctr" eaLnBrk="0" hangingPunct="0">
              <a:lnSpc>
                <a:spcPct val="75000"/>
              </a:lnSpc>
            </a:pPr>
            <a:r>
              <a:rPr lang="es-ES_tradnl" sz="1400">
                <a:latin typeface="Arial" charset="0"/>
              </a:rPr>
              <a:t>1480 bytes</a:t>
            </a:r>
            <a:endParaRPr lang="es-ES" sz="1400">
              <a:latin typeface="Arial" charset="0"/>
            </a:endParaRPr>
          </a:p>
        </p:txBody>
      </p:sp>
      <p:sp>
        <p:nvSpPr>
          <p:cNvPr id="44092" name="Line 60"/>
          <p:cNvSpPr>
            <a:spLocks noChangeShapeType="1"/>
          </p:cNvSpPr>
          <p:nvPr/>
        </p:nvSpPr>
        <p:spPr bwMode="auto">
          <a:xfrm>
            <a:off x="5410200" y="3048000"/>
            <a:ext cx="1143000" cy="0"/>
          </a:xfrm>
          <a:prstGeom prst="line">
            <a:avLst/>
          </a:prstGeom>
          <a:noFill/>
          <a:ln w="9525">
            <a:solidFill>
              <a:schemeClr val="tx1"/>
            </a:solidFill>
            <a:round/>
            <a:headEnd/>
            <a:tailEnd type="triangle" w="med" len="med"/>
          </a:ln>
          <a:effectLst/>
        </p:spPr>
        <p:txBody>
          <a:bodyPr/>
          <a:lstStyle/>
          <a:p>
            <a:endParaRPr lang="es-MX"/>
          </a:p>
        </p:txBody>
      </p:sp>
      <p:sp>
        <p:nvSpPr>
          <p:cNvPr id="44093" name="Line 61"/>
          <p:cNvSpPr>
            <a:spLocks noChangeShapeType="1"/>
          </p:cNvSpPr>
          <p:nvPr/>
        </p:nvSpPr>
        <p:spPr bwMode="auto">
          <a:xfrm flipH="1" flipV="1">
            <a:off x="3048000" y="3048000"/>
            <a:ext cx="1271588" cy="0"/>
          </a:xfrm>
          <a:prstGeom prst="line">
            <a:avLst/>
          </a:prstGeom>
          <a:noFill/>
          <a:ln w="9525">
            <a:solidFill>
              <a:schemeClr val="tx1"/>
            </a:solidFill>
            <a:round/>
            <a:headEnd/>
            <a:tailEnd type="triangle" w="med" len="med"/>
          </a:ln>
          <a:effectLst/>
        </p:spPr>
        <p:txBody>
          <a:bodyPr/>
          <a:lstStyle/>
          <a:p>
            <a:endParaRPr lang="es-MX"/>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
              <a:t>Ruteo de Paquetes</a:t>
            </a:r>
          </a:p>
        </p:txBody>
      </p:sp>
      <p:sp>
        <p:nvSpPr>
          <p:cNvPr id="45059"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Para ir de la fuente al destino, un datagrama IP sigue una trayectoria formada por una secuencia de ruteadores (hops o nodos). Hay dos métodos para llegar de la fuente al destino:</a:t>
            </a:r>
          </a:p>
          <a:p>
            <a:pPr lvl="1"/>
            <a:endParaRPr lang="es-ES"/>
          </a:p>
          <a:p>
            <a:pPr lvl="2"/>
            <a:r>
              <a:rPr lang="es-ES" b="1"/>
              <a:t>Source Route</a:t>
            </a:r>
          </a:p>
          <a:p>
            <a:pPr lvl="2"/>
            <a:r>
              <a:rPr lang="es-ES" b="1">
                <a:cs typeface="Times New Roman" pitchFamily="18" charset="0"/>
              </a:rPr>
              <a:t>Conducción de Ruteador por Ruteador</a:t>
            </a:r>
            <a:r>
              <a:rPr lang="es-ES"/>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a:t>Arquitectura TCP/IP</a:t>
            </a:r>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La familia de protocolos TCP/IP eligieron un modelo más simple con menos niveles para mejorar el rendimiento y facilitar la implantación.</a:t>
            </a:r>
          </a:p>
          <a:p>
            <a:pPr lvl="1"/>
            <a:r>
              <a:rPr lang="es-ES">
                <a:cs typeface="Times New Roman" pitchFamily="18" charset="0"/>
              </a:rPr>
              <a:t>Este modelo conocido como DARPA, es mas simple que el modelo de ISO, constando sólo de cuatro niveles.</a:t>
            </a:r>
            <a:r>
              <a:rPr lang="es-ES"/>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ES"/>
              <a:t>Ruteo de Paquetes</a:t>
            </a:r>
          </a:p>
        </p:txBody>
      </p:sp>
      <p:sp>
        <p:nvSpPr>
          <p:cNvPr id="46083" name="Rectangle 3" descr="Rectangle: Click to edit Master text styles&#10;Second level&#10;Third level&#10;Fourth level&#10;Fifth level"/>
          <p:cNvSpPr>
            <a:spLocks noGrp="1" noChangeArrowheads="1"/>
          </p:cNvSpPr>
          <p:nvPr>
            <p:ph idx="1"/>
          </p:nvPr>
        </p:nvSpPr>
        <p:spPr/>
        <p:txBody>
          <a:bodyPr/>
          <a:lstStyle/>
          <a:p>
            <a:pPr lvl="1"/>
            <a:r>
              <a:rPr lang="es-ES" b="1">
                <a:cs typeface="Times New Roman" pitchFamily="18" charset="0"/>
              </a:rPr>
              <a:t>Source Route </a:t>
            </a:r>
            <a:r>
              <a:rPr lang="es-ES">
                <a:cs typeface="Times New Roman" pitchFamily="18" charset="0"/>
              </a:rPr>
              <a:t> </a:t>
            </a:r>
          </a:p>
          <a:p>
            <a:pPr lvl="1"/>
            <a:endParaRPr lang="es-ES">
              <a:cs typeface="Times New Roman" pitchFamily="18" charset="0"/>
            </a:endParaRPr>
          </a:p>
          <a:p>
            <a:pPr lvl="2"/>
            <a:r>
              <a:rPr lang="es-ES">
                <a:cs typeface="Times New Roman" pitchFamily="18" charset="0"/>
              </a:rPr>
              <a:t>En este método la fuente pone en el encabezado del paquete la lista de hops (ruteadores)</a:t>
            </a:r>
            <a:r>
              <a:rPr lang="es-ES" i="1">
                <a:cs typeface="Times New Roman" pitchFamily="18" charset="0"/>
              </a:rPr>
              <a:t> </a:t>
            </a:r>
            <a:r>
              <a:rPr lang="es-ES">
                <a:cs typeface="Times New Roman" pitchFamily="18" charset="0"/>
              </a:rPr>
              <a:t>por los cuales pasara el mensaje. </a:t>
            </a:r>
            <a:r>
              <a:rPr lang="es-ES" i="1">
                <a:cs typeface="Times New Roman" pitchFamily="18" charset="0"/>
              </a:rPr>
              <a:t>No se utiliza actualmente</a:t>
            </a:r>
            <a:r>
              <a:rPr lang="es-ES"/>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
              <a:t>Ruteo de Paquetes</a:t>
            </a:r>
          </a:p>
        </p:txBody>
      </p:sp>
      <p:sp>
        <p:nvSpPr>
          <p:cNvPr id="47107" name="Rectangle 3" descr="Rectangle: Click to edit Master text styles&#10;Second level&#10;Third level&#10;Fourth level&#10;Fifth level"/>
          <p:cNvSpPr>
            <a:spLocks noGrp="1" noChangeArrowheads="1"/>
          </p:cNvSpPr>
          <p:nvPr>
            <p:ph idx="1"/>
          </p:nvPr>
        </p:nvSpPr>
        <p:spPr>
          <a:xfrm>
            <a:off x="838200" y="1600200"/>
            <a:ext cx="7772400" cy="5105400"/>
          </a:xfrm>
        </p:spPr>
        <p:txBody>
          <a:bodyPr/>
          <a:lstStyle/>
          <a:p>
            <a:pPr lvl="1"/>
            <a:r>
              <a:rPr lang="es-ES" b="1">
                <a:cs typeface="Times New Roman" pitchFamily="18" charset="0"/>
              </a:rPr>
              <a:t>Conducción de Ruteador por Ruteador</a:t>
            </a:r>
          </a:p>
          <a:p>
            <a:pPr lvl="2"/>
            <a:endParaRPr lang="es-ES">
              <a:cs typeface="Times New Roman" pitchFamily="18" charset="0"/>
            </a:endParaRPr>
          </a:p>
          <a:p>
            <a:pPr lvl="2"/>
            <a:r>
              <a:rPr lang="es-ES">
                <a:cs typeface="Times New Roman" pitchFamily="18" charset="0"/>
              </a:rPr>
              <a:t>La conducción del datagrama de la fuente al destino, se hace escogiendo en cada ruteador de la trayectoria el siguiente hop (ruteador) al cual será enviado el datagrama. En este método no es necesario que la fuente tenga toda la información a cerca de cómo ir a un destino, basta con que sepa como ir al siguiente nodo en la ruta al destino. Este ruteador a su vez sabe a cual ruteador remitir en seguida el paquete para hacerlo llegar a su destino.</a:t>
            </a:r>
            <a:r>
              <a:rPr lang="es-ES"/>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
              <a:t>Ruteo de Paquetes</a:t>
            </a:r>
          </a:p>
        </p:txBody>
      </p:sp>
      <p:sp>
        <p:nvSpPr>
          <p:cNvPr id="48131" name="Rectangle 3" descr="Rectangle: Click to edit Master text styles&#10;Second level&#10;Third level&#10;Fourth level&#10;Fifth level"/>
          <p:cNvSpPr>
            <a:spLocks noGrp="1" noChangeArrowheads="1"/>
          </p:cNvSpPr>
          <p:nvPr>
            <p:ph idx="1"/>
          </p:nvPr>
        </p:nvSpPr>
        <p:spPr>
          <a:xfrm>
            <a:off x="838200" y="1905000"/>
            <a:ext cx="7772400" cy="4648200"/>
          </a:xfrm>
        </p:spPr>
        <p:txBody>
          <a:bodyPr/>
          <a:lstStyle/>
          <a:p>
            <a:pPr lvl="1">
              <a:lnSpc>
                <a:spcPct val="90000"/>
              </a:lnSpc>
            </a:pPr>
            <a:r>
              <a:rPr lang="es-ES">
                <a:cs typeface="Times New Roman" pitchFamily="18" charset="0"/>
              </a:rPr>
              <a:t>Con el método de conducción de ruteador por ruteador, cada uno de estos dispositivos a lo largo de la trayectoria recibe el datagrama, examinan la dirección IP destino y usan la dirección para determinar el siguiente ruteador al cual enviar el datagrama, para hacerlo llegar a su destino. </a:t>
            </a:r>
          </a:p>
          <a:p>
            <a:pPr lvl="1">
              <a:lnSpc>
                <a:spcPct val="90000"/>
              </a:lnSpc>
            </a:pPr>
            <a:r>
              <a:rPr lang="es-ES">
                <a:cs typeface="Times New Roman" pitchFamily="18" charset="0"/>
              </a:rPr>
              <a:t>Para realizar estas tarea los ruteadores conservan información en una tabla llamada de ruteo.</a:t>
            </a:r>
            <a:r>
              <a:rPr lang="es-ES"/>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t>Ruteo de Paquetes</a:t>
            </a:r>
          </a:p>
        </p:txBody>
      </p:sp>
      <p:sp>
        <p:nvSpPr>
          <p:cNvPr id="49155"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Ejemplo: En la siguiente figura se muestran subredes (redes independientes), las cuales están conectadas con ruteadores. Cada uno de los ruteadores tiene una tabla de ruteo que incluye las direcciones de subred, para saber a que nodo (ruteador) siguiente transmitir los paquetes.</a:t>
            </a:r>
            <a:endParaRPr lang="es-E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a:t>Ruteo de Paquetes</a:t>
            </a:r>
          </a:p>
        </p:txBody>
      </p:sp>
      <p:pic>
        <p:nvPicPr>
          <p:cNvPr id="50180" name="Picture 4" descr="1"/>
          <p:cNvPicPr>
            <a:picLocks noChangeAspect="1" noChangeArrowheads="1"/>
          </p:cNvPicPr>
          <p:nvPr/>
        </p:nvPicPr>
        <p:blipFill>
          <a:blip r:embed="rId2" cstate="print"/>
          <a:srcRect/>
          <a:stretch>
            <a:fillRect/>
          </a:stretch>
        </p:blipFill>
        <p:spPr bwMode="auto">
          <a:xfrm>
            <a:off x="533400" y="1676400"/>
            <a:ext cx="8305800" cy="4278313"/>
          </a:xfrm>
          <a:prstGeom prst="rect">
            <a:avLst/>
          </a:prstGeom>
          <a:noFill/>
        </p:spPr>
      </p:pic>
      <p:sp>
        <p:nvSpPr>
          <p:cNvPr id="50181" name="Rectangle 5"/>
          <p:cNvSpPr>
            <a:spLocks noChangeArrowheads="1"/>
          </p:cNvSpPr>
          <p:nvPr/>
        </p:nvSpPr>
        <p:spPr bwMode="auto">
          <a:xfrm>
            <a:off x="6248400" y="4038600"/>
            <a:ext cx="2286000" cy="366713"/>
          </a:xfrm>
          <a:prstGeom prst="rect">
            <a:avLst/>
          </a:prstGeom>
          <a:noFill/>
          <a:ln w="9525">
            <a:noFill/>
            <a:miter lim="800000"/>
            <a:headEnd/>
            <a:tailEnd/>
          </a:ln>
          <a:effectLst/>
        </p:spPr>
        <p:txBody>
          <a:bodyPr>
            <a:spAutoFit/>
          </a:bodyPr>
          <a:lstStyle/>
          <a:p>
            <a:pPr algn="ctr"/>
            <a:r>
              <a:rPr lang="es-ES" sz="1800">
                <a:latin typeface="Times New Roman" pitchFamily="18" charset="0"/>
                <a:cs typeface="Times New Roman" pitchFamily="18" charset="0"/>
              </a:rPr>
              <a:t>Tabla de ruteo de R1</a:t>
            </a:r>
            <a:endParaRPr lang="es-ES">
              <a:latin typeface="Times New Roman" pitchFamily="18" charset="0"/>
            </a:endParaRPr>
          </a:p>
        </p:txBody>
      </p:sp>
      <p:grpSp>
        <p:nvGrpSpPr>
          <p:cNvPr id="50244" name="Group 68"/>
          <p:cNvGrpSpPr>
            <a:grpSpLocks/>
          </p:cNvGrpSpPr>
          <p:nvPr/>
        </p:nvGrpSpPr>
        <p:grpSpPr bwMode="auto">
          <a:xfrm>
            <a:off x="6248400" y="4495800"/>
            <a:ext cx="2286000" cy="2170113"/>
            <a:chOff x="-3" y="400"/>
            <a:chExt cx="1247" cy="4151"/>
          </a:xfrm>
        </p:grpSpPr>
        <p:grpSp>
          <p:nvGrpSpPr>
            <p:cNvPr id="50242" name="Group 66"/>
            <p:cNvGrpSpPr>
              <a:grpSpLocks/>
            </p:cNvGrpSpPr>
            <p:nvPr/>
          </p:nvGrpSpPr>
          <p:grpSpPr bwMode="auto">
            <a:xfrm>
              <a:off x="0" y="403"/>
              <a:ext cx="1241" cy="4145"/>
              <a:chOff x="0" y="403"/>
              <a:chExt cx="1241" cy="4145"/>
            </a:xfrm>
          </p:grpSpPr>
          <p:grpSp>
            <p:nvGrpSpPr>
              <p:cNvPr id="50203" name="Group 27"/>
              <p:cNvGrpSpPr>
                <a:grpSpLocks/>
              </p:cNvGrpSpPr>
              <p:nvPr/>
            </p:nvGrpSpPr>
            <p:grpSpPr bwMode="auto">
              <a:xfrm>
                <a:off x="0" y="403"/>
                <a:ext cx="470" cy="518"/>
                <a:chOff x="0" y="403"/>
                <a:chExt cx="470" cy="518"/>
              </a:xfrm>
            </p:grpSpPr>
            <p:sp>
              <p:nvSpPr>
                <p:cNvPr id="50182" name="Rectangle 6"/>
                <p:cNvSpPr>
                  <a:spLocks noChangeArrowheads="1"/>
                </p:cNvSpPr>
                <p:nvPr/>
              </p:nvSpPr>
              <p:spPr bwMode="auto">
                <a:xfrm>
                  <a:off x="28" y="403"/>
                  <a:ext cx="414" cy="518"/>
                </a:xfrm>
                <a:prstGeom prst="rect">
                  <a:avLst/>
                </a:prstGeom>
                <a:noFill/>
                <a:ln w="9525">
                  <a:noFill/>
                  <a:miter lim="800000"/>
                  <a:headEnd/>
                  <a:tailEnd/>
                </a:ln>
                <a:effectLst/>
              </p:spPr>
              <p:txBody>
                <a:bodyPr/>
                <a:lstStyle/>
                <a:p>
                  <a:pPr algn="ctr"/>
                  <a:r>
                    <a:rPr lang="es-ES" sz="1200" b="1">
                      <a:latin typeface="Times New Roman" pitchFamily="18" charset="0"/>
                      <a:cs typeface="Times New Roman" pitchFamily="18" charset="0"/>
                    </a:rPr>
                    <a:t>Destino</a:t>
                  </a:r>
                  <a:endParaRPr lang="es-ES" sz="1200">
                    <a:latin typeface="Times New Roman" pitchFamily="18" charset="0"/>
                    <a:cs typeface="Times New Roman" pitchFamily="18" charset="0"/>
                  </a:endParaRPr>
                </a:p>
                <a:p>
                  <a:pPr algn="ctr" eaLnBrk="0" hangingPunct="0"/>
                  <a:endParaRPr lang="es-ES">
                    <a:latin typeface="Times New Roman" pitchFamily="18" charset="0"/>
                  </a:endParaRPr>
                </a:p>
              </p:txBody>
            </p:sp>
            <p:sp>
              <p:nvSpPr>
                <p:cNvPr id="50202" name="Rectangle 26"/>
                <p:cNvSpPr>
                  <a:spLocks noChangeArrowheads="1"/>
                </p:cNvSpPr>
                <p:nvPr/>
              </p:nvSpPr>
              <p:spPr bwMode="auto">
                <a:xfrm>
                  <a:off x="0" y="403"/>
                  <a:ext cx="470" cy="518"/>
                </a:xfrm>
                <a:prstGeom prst="rect">
                  <a:avLst/>
                </a:prstGeom>
                <a:noFill/>
                <a:ln w="7">
                  <a:solidFill>
                    <a:srgbClr val="A0A0A0"/>
                  </a:solidFill>
                  <a:miter lim="800000"/>
                  <a:headEnd/>
                  <a:tailEnd/>
                </a:ln>
                <a:effectLst/>
              </p:spPr>
              <p:txBody>
                <a:bodyPr wrap="none"/>
                <a:lstStyle/>
                <a:p>
                  <a:endParaRPr lang="es-MX"/>
                </a:p>
              </p:txBody>
            </p:sp>
          </p:grpSp>
          <p:grpSp>
            <p:nvGrpSpPr>
              <p:cNvPr id="50205" name="Group 29"/>
              <p:cNvGrpSpPr>
                <a:grpSpLocks/>
              </p:cNvGrpSpPr>
              <p:nvPr/>
            </p:nvGrpSpPr>
            <p:grpSpPr bwMode="auto">
              <a:xfrm>
                <a:off x="470" y="403"/>
                <a:ext cx="771" cy="518"/>
                <a:chOff x="470" y="403"/>
                <a:chExt cx="771" cy="518"/>
              </a:xfrm>
            </p:grpSpPr>
            <p:sp>
              <p:nvSpPr>
                <p:cNvPr id="50183" name="Rectangle 7"/>
                <p:cNvSpPr>
                  <a:spLocks noChangeArrowheads="1"/>
                </p:cNvSpPr>
                <p:nvPr/>
              </p:nvSpPr>
              <p:spPr bwMode="auto">
                <a:xfrm>
                  <a:off x="498" y="403"/>
                  <a:ext cx="715" cy="518"/>
                </a:xfrm>
                <a:prstGeom prst="rect">
                  <a:avLst/>
                </a:prstGeom>
                <a:noFill/>
                <a:ln w="9525">
                  <a:noFill/>
                  <a:miter lim="800000"/>
                  <a:headEnd/>
                  <a:tailEnd/>
                </a:ln>
                <a:effectLst/>
              </p:spPr>
              <p:txBody>
                <a:bodyPr/>
                <a:lstStyle/>
                <a:p>
                  <a:pPr algn="ctr"/>
                  <a:r>
                    <a:rPr lang="es-ES" sz="1200" b="1">
                      <a:latin typeface="Times New Roman" pitchFamily="18" charset="0"/>
                      <a:cs typeface="Times New Roman" pitchFamily="18" charset="0"/>
                    </a:rPr>
                    <a:t>Siguiente HOP</a:t>
                  </a:r>
                  <a:endParaRPr lang="es-ES" sz="1200">
                    <a:latin typeface="Times New Roman" pitchFamily="18" charset="0"/>
                    <a:cs typeface="Times New Roman" pitchFamily="18" charset="0"/>
                  </a:endParaRPr>
                </a:p>
                <a:p>
                  <a:pPr algn="ctr" eaLnBrk="0" hangingPunct="0"/>
                  <a:endParaRPr lang="es-ES">
                    <a:latin typeface="Times New Roman" pitchFamily="18" charset="0"/>
                  </a:endParaRPr>
                </a:p>
              </p:txBody>
            </p:sp>
            <p:sp>
              <p:nvSpPr>
                <p:cNvPr id="50204" name="Rectangle 28"/>
                <p:cNvSpPr>
                  <a:spLocks noChangeArrowheads="1"/>
                </p:cNvSpPr>
                <p:nvPr/>
              </p:nvSpPr>
              <p:spPr bwMode="auto">
                <a:xfrm>
                  <a:off x="470" y="403"/>
                  <a:ext cx="771" cy="518"/>
                </a:xfrm>
                <a:prstGeom prst="rect">
                  <a:avLst/>
                </a:prstGeom>
                <a:noFill/>
                <a:ln w="7">
                  <a:solidFill>
                    <a:srgbClr val="A0A0A0"/>
                  </a:solidFill>
                  <a:miter lim="800000"/>
                  <a:headEnd/>
                  <a:tailEnd/>
                </a:ln>
                <a:effectLst/>
              </p:spPr>
              <p:txBody>
                <a:bodyPr wrap="none"/>
                <a:lstStyle/>
                <a:p>
                  <a:endParaRPr lang="es-MX"/>
                </a:p>
              </p:txBody>
            </p:sp>
          </p:grpSp>
          <p:grpSp>
            <p:nvGrpSpPr>
              <p:cNvPr id="50207" name="Group 31"/>
              <p:cNvGrpSpPr>
                <a:grpSpLocks/>
              </p:cNvGrpSpPr>
              <p:nvPr/>
            </p:nvGrpSpPr>
            <p:grpSpPr bwMode="auto">
              <a:xfrm>
                <a:off x="0" y="921"/>
                <a:ext cx="470" cy="403"/>
                <a:chOff x="0" y="921"/>
                <a:chExt cx="470" cy="403"/>
              </a:xfrm>
            </p:grpSpPr>
            <p:sp>
              <p:nvSpPr>
                <p:cNvPr id="50184" name="Rectangle 8"/>
                <p:cNvSpPr>
                  <a:spLocks noChangeArrowheads="1"/>
                </p:cNvSpPr>
                <p:nvPr/>
              </p:nvSpPr>
              <p:spPr bwMode="auto">
                <a:xfrm>
                  <a:off x="28" y="921"/>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1</a:t>
                  </a:r>
                </a:p>
                <a:p>
                  <a:pPr algn="ctr" eaLnBrk="0" hangingPunct="0"/>
                  <a:endParaRPr lang="es-ES">
                    <a:latin typeface="Times New Roman" pitchFamily="18" charset="0"/>
                  </a:endParaRPr>
                </a:p>
              </p:txBody>
            </p:sp>
            <p:sp>
              <p:nvSpPr>
                <p:cNvPr id="50206" name="Rectangle 30"/>
                <p:cNvSpPr>
                  <a:spLocks noChangeArrowheads="1"/>
                </p:cNvSpPr>
                <p:nvPr/>
              </p:nvSpPr>
              <p:spPr bwMode="auto">
                <a:xfrm>
                  <a:off x="0" y="921"/>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09" name="Group 33"/>
              <p:cNvGrpSpPr>
                <a:grpSpLocks/>
              </p:cNvGrpSpPr>
              <p:nvPr/>
            </p:nvGrpSpPr>
            <p:grpSpPr bwMode="auto">
              <a:xfrm>
                <a:off x="470" y="921"/>
                <a:ext cx="771" cy="403"/>
                <a:chOff x="470" y="921"/>
                <a:chExt cx="771" cy="403"/>
              </a:xfrm>
            </p:grpSpPr>
            <p:sp>
              <p:nvSpPr>
                <p:cNvPr id="50185" name="Rectangle 9"/>
                <p:cNvSpPr>
                  <a:spLocks noChangeArrowheads="1"/>
                </p:cNvSpPr>
                <p:nvPr/>
              </p:nvSpPr>
              <p:spPr bwMode="auto">
                <a:xfrm>
                  <a:off x="498" y="921"/>
                  <a:ext cx="715"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e0 (DIR)</a:t>
                  </a:r>
                </a:p>
                <a:p>
                  <a:pPr algn="ctr" eaLnBrk="0" hangingPunct="0"/>
                  <a:endParaRPr lang="es-ES">
                    <a:latin typeface="Times New Roman" pitchFamily="18" charset="0"/>
                  </a:endParaRPr>
                </a:p>
              </p:txBody>
            </p:sp>
            <p:sp>
              <p:nvSpPr>
                <p:cNvPr id="50208" name="Rectangle 32"/>
                <p:cNvSpPr>
                  <a:spLocks noChangeArrowheads="1"/>
                </p:cNvSpPr>
                <p:nvPr/>
              </p:nvSpPr>
              <p:spPr bwMode="auto">
                <a:xfrm>
                  <a:off x="470" y="921"/>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11" name="Group 35"/>
              <p:cNvGrpSpPr>
                <a:grpSpLocks/>
              </p:cNvGrpSpPr>
              <p:nvPr/>
            </p:nvGrpSpPr>
            <p:grpSpPr bwMode="auto">
              <a:xfrm>
                <a:off x="0" y="1324"/>
                <a:ext cx="470" cy="403"/>
                <a:chOff x="0" y="1324"/>
                <a:chExt cx="470" cy="403"/>
              </a:xfrm>
            </p:grpSpPr>
            <p:sp>
              <p:nvSpPr>
                <p:cNvPr id="50186" name="Rectangle 10"/>
                <p:cNvSpPr>
                  <a:spLocks noChangeArrowheads="1"/>
                </p:cNvSpPr>
                <p:nvPr/>
              </p:nvSpPr>
              <p:spPr bwMode="auto">
                <a:xfrm>
                  <a:off x="28" y="1324"/>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2</a:t>
                  </a:r>
                </a:p>
                <a:p>
                  <a:pPr algn="ctr" eaLnBrk="0" hangingPunct="0"/>
                  <a:endParaRPr lang="es-ES">
                    <a:latin typeface="Times New Roman" pitchFamily="18" charset="0"/>
                  </a:endParaRPr>
                </a:p>
              </p:txBody>
            </p:sp>
            <p:sp>
              <p:nvSpPr>
                <p:cNvPr id="50210" name="Rectangle 34"/>
                <p:cNvSpPr>
                  <a:spLocks noChangeArrowheads="1"/>
                </p:cNvSpPr>
                <p:nvPr/>
              </p:nvSpPr>
              <p:spPr bwMode="auto">
                <a:xfrm>
                  <a:off x="0" y="1324"/>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13" name="Group 37"/>
              <p:cNvGrpSpPr>
                <a:grpSpLocks/>
              </p:cNvGrpSpPr>
              <p:nvPr/>
            </p:nvGrpSpPr>
            <p:grpSpPr bwMode="auto">
              <a:xfrm>
                <a:off x="470" y="1324"/>
                <a:ext cx="771" cy="403"/>
                <a:chOff x="470" y="1324"/>
                <a:chExt cx="771" cy="403"/>
              </a:xfrm>
            </p:grpSpPr>
            <p:sp>
              <p:nvSpPr>
                <p:cNvPr id="50187" name="Rectangle 11"/>
                <p:cNvSpPr>
                  <a:spLocks noChangeArrowheads="1"/>
                </p:cNvSpPr>
                <p:nvPr/>
              </p:nvSpPr>
              <p:spPr bwMode="auto">
                <a:xfrm>
                  <a:off x="498" y="1324"/>
                  <a:ext cx="715" cy="403"/>
                </a:xfrm>
                <a:prstGeom prst="rect">
                  <a:avLst/>
                </a:prstGeom>
                <a:noFill/>
                <a:ln w="9525">
                  <a:noFill/>
                  <a:miter lim="800000"/>
                  <a:headEnd/>
                  <a:tailEnd/>
                </a:ln>
                <a:effectLst/>
              </p:spPr>
              <p:txBody>
                <a:bodyPr/>
                <a:lstStyle/>
                <a:p>
                  <a:pPr algn="ctr"/>
                  <a:r>
                    <a:rPr lang="es-ES" sz="1200" dirty="0">
                      <a:latin typeface="Times New Roman" pitchFamily="18" charset="0"/>
                      <a:cs typeface="Times New Roman" pitchFamily="18" charset="0"/>
                    </a:rPr>
                    <a:t>e2 (</a:t>
                  </a:r>
                  <a:r>
                    <a:rPr lang="es-ES" sz="1200" dirty="0" smtClean="0">
                      <a:latin typeface="Times New Roman" pitchFamily="18" charset="0"/>
                      <a:cs typeface="Times New Roman" pitchFamily="18" charset="0"/>
                    </a:rPr>
                    <a:t>DIR)</a:t>
                  </a:r>
                  <a:endParaRPr lang="es-ES" sz="1200" dirty="0">
                    <a:latin typeface="Times New Roman" pitchFamily="18" charset="0"/>
                    <a:cs typeface="Times New Roman" pitchFamily="18" charset="0"/>
                  </a:endParaRPr>
                </a:p>
              </p:txBody>
            </p:sp>
            <p:sp>
              <p:nvSpPr>
                <p:cNvPr id="50212" name="Rectangle 36"/>
                <p:cNvSpPr>
                  <a:spLocks noChangeArrowheads="1"/>
                </p:cNvSpPr>
                <p:nvPr/>
              </p:nvSpPr>
              <p:spPr bwMode="auto">
                <a:xfrm>
                  <a:off x="470" y="1324"/>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15" name="Group 39"/>
              <p:cNvGrpSpPr>
                <a:grpSpLocks/>
              </p:cNvGrpSpPr>
              <p:nvPr/>
            </p:nvGrpSpPr>
            <p:grpSpPr bwMode="auto">
              <a:xfrm>
                <a:off x="0" y="1727"/>
                <a:ext cx="470" cy="403"/>
                <a:chOff x="0" y="1727"/>
                <a:chExt cx="470" cy="403"/>
              </a:xfrm>
            </p:grpSpPr>
            <p:sp>
              <p:nvSpPr>
                <p:cNvPr id="50188" name="Rectangle 12"/>
                <p:cNvSpPr>
                  <a:spLocks noChangeArrowheads="1"/>
                </p:cNvSpPr>
                <p:nvPr/>
              </p:nvSpPr>
              <p:spPr bwMode="auto">
                <a:xfrm>
                  <a:off x="28" y="1727"/>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3</a:t>
                  </a:r>
                </a:p>
                <a:p>
                  <a:pPr algn="ctr" eaLnBrk="0" hangingPunct="0"/>
                  <a:endParaRPr lang="es-ES">
                    <a:latin typeface="Times New Roman" pitchFamily="18" charset="0"/>
                  </a:endParaRPr>
                </a:p>
              </p:txBody>
            </p:sp>
            <p:sp>
              <p:nvSpPr>
                <p:cNvPr id="50214" name="Rectangle 38"/>
                <p:cNvSpPr>
                  <a:spLocks noChangeArrowheads="1"/>
                </p:cNvSpPr>
                <p:nvPr/>
              </p:nvSpPr>
              <p:spPr bwMode="auto">
                <a:xfrm>
                  <a:off x="0" y="1727"/>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17" name="Group 41"/>
              <p:cNvGrpSpPr>
                <a:grpSpLocks/>
              </p:cNvGrpSpPr>
              <p:nvPr/>
            </p:nvGrpSpPr>
            <p:grpSpPr bwMode="auto">
              <a:xfrm>
                <a:off x="470" y="1727"/>
                <a:ext cx="771" cy="403"/>
                <a:chOff x="470" y="1727"/>
                <a:chExt cx="771" cy="403"/>
              </a:xfrm>
            </p:grpSpPr>
            <p:sp>
              <p:nvSpPr>
                <p:cNvPr id="50189" name="Rectangle 13"/>
                <p:cNvSpPr>
                  <a:spLocks noChangeArrowheads="1"/>
                </p:cNvSpPr>
                <p:nvPr/>
              </p:nvSpPr>
              <p:spPr bwMode="auto">
                <a:xfrm>
                  <a:off x="498" y="1727"/>
                  <a:ext cx="715" cy="403"/>
                </a:xfrm>
                <a:prstGeom prst="rect">
                  <a:avLst/>
                </a:prstGeom>
                <a:noFill/>
                <a:ln w="9525">
                  <a:noFill/>
                  <a:miter lim="800000"/>
                  <a:headEnd/>
                  <a:tailEnd/>
                </a:ln>
                <a:effectLst/>
              </p:spPr>
              <p:txBody>
                <a:bodyPr/>
                <a:lstStyle/>
                <a:p>
                  <a:pPr algn="ctr"/>
                  <a:r>
                    <a:rPr lang="es-ES" sz="1200" dirty="0" smtClean="0">
                      <a:latin typeface="Times New Roman" pitchFamily="18" charset="0"/>
                      <a:cs typeface="Times New Roman" pitchFamily="18" charset="0"/>
                    </a:rPr>
                    <a:t>e2</a:t>
                  </a:r>
                  <a:endParaRPr lang="es-ES" sz="1200" dirty="0">
                    <a:latin typeface="Times New Roman" pitchFamily="18" charset="0"/>
                    <a:cs typeface="Times New Roman" pitchFamily="18" charset="0"/>
                  </a:endParaRPr>
                </a:p>
                <a:p>
                  <a:pPr algn="ctr" eaLnBrk="0" hangingPunct="0"/>
                  <a:endParaRPr lang="es-ES" dirty="0">
                    <a:latin typeface="Times New Roman" pitchFamily="18" charset="0"/>
                  </a:endParaRPr>
                </a:p>
              </p:txBody>
            </p:sp>
            <p:sp>
              <p:nvSpPr>
                <p:cNvPr id="50216" name="Rectangle 40"/>
                <p:cNvSpPr>
                  <a:spLocks noChangeArrowheads="1"/>
                </p:cNvSpPr>
                <p:nvPr/>
              </p:nvSpPr>
              <p:spPr bwMode="auto">
                <a:xfrm>
                  <a:off x="470" y="1727"/>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19" name="Group 43"/>
              <p:cNvGrpSpPr>
                <a:grpSpLocks/>
              </p:cNvGrpSpPr>
              <p:nvPr/>
            </p:nvGrpSpPr>
            <p:grpSpPr bwMode="auto">
              <a:xfrm>
                <a:off x="0" y="2130"/>
                <a:ext cx="470" cy="403"/>
                <a:chOff x="0" y="2130"/>
                <a:chExt cx="470" cy="403"/>
              </a:xfrm>
            </p:grpSpPr>
            <p:sp>
              <p:nvSpPr>
                <p:cNvPr id="50190" name="Rectangle 14"/>
                <p:cNvSpPr>
                  <a:spLocks noChangeArrowheads="1"/>
                </p:cNvSpPr>
                <p:nvPr/>
              </p:nvSpPr>
              <p:spPr bwMode="auto">
                <a:xfrm>
                  <a:off x="28" y="2130"/>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4</a:t>
                  </a:r>
                </a:p>
                <a:p>
                  <a:pPr algn="ctr" eaLnBrk="0" hangingPunct="0"/>
                  <a:endParaRPr lang="es-ES">
                    <a:latin typeface="Times New Roman" pitchFamily="18" charset="0"/>
                  </a:endParaRPr>
                </a:p>
              </p:txBody>
            </p:sp>
            <p:sp>
              <p:nvSpPr>
                <p:cNvPr id="50218" name="Rectangle 42"/>
                <p:cNvSpPr>
                  <a:spLocks noChangeArrowheads="1"/>
                </p:cNvSpPr>
                <p:nvPr/>
              </p:nvSpPr>
              <p:spPr bwMode="auto">
                <a:xfrm>
                  <a:off x="0" y="2130"/>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21" name="Group 45"/>
              <p:cNvGrpSpPr>
                <a:grpSpLocks/>
              </p:cNvGrpSpPr>
              <p:nvPr/>
            </p:nvGrpSpPr>
            <p:grpSpPr bwMode="auto">
              <a:xfrm>
                <a:off x="470" y="2130"/>
                <a:ext cx="771" cy="403"/>
                <a:chOff x="470" y="2130"/>
                <a:chExt cx="771" cy="403"/>
              </a:xfrm>
            </p:grpSpPr>
            <p:sp>
              <p:nvSpPr>
                <p:cNvPr id="50191" name="Rectangle 15"/>
                <p:cNvSpPr>
                  <a:spLocks noChangeArrowheads="1"/>
                </p:cNvSpPr>
                <p:nvPr/>
              </p:nvSpPr>
              <p:spPr bwMode="auto">
                <a:xfrm>
                  <a:off x="498" y="2130"/>
                  <a:ext cx="715" cy="403"/>
                </a:xfrm>
                <a:prstGeom prst="rect">
                  <a:avLst/>
                </a:prstGeom>
                <a:noFill/>
                <a:ln w="9525">
                  <a:noFill/>
                  <a:miter lim="800000"/>
                  <a:headEnd/>
                  <a:tailEnd/>
                </a:ln>
                <a:effectLst/>
              </p:spPr>
              <p:txBody>
                <a:bodyPr/>
                <a:lstStyle/>
                <a:p>
                  <a:pPr algn="ctr"/>
                  <a:r>
                    <a:rPr lang="es-ES" sz="1200" dirty="0">
                      <a:latin typeface="Times New Roman" pitchFamily="18" charset="0"/>
                      <a:cs typeface="Times New Roman" pitchFamily="18" charset="0"/>
                    </a:rPr>
                    <a:t>e1 (DIR</a:t>
                  </a:r>
                  <a:r>
                    <a:rPr lang="es-ES" sz="1200" dirty="0" smtClean="0">
                      <a:latin typeface="Times New Roman" pitchFamily="18" charset="0"/>
                      <a:cs typeface="Times New Roman" pitchFamily="18" charset="0"/>
                    </a:rPr>
                    <a:t>)</a:t>
                  </a:r>
                  <a:endParaRPr lang="es-ES" sz="1200" dirty="0">
                    <a:latin typeface="Times New Roman" pitchFamily="18" charset="0"/>
                    <a:cs typeface="Times New Roman" pitchFamily="18" charset="0"/>
                  </a:endParaRPr>
                </a:p>
              </p:txBody>
            </p:sp>
            <p:sp>
              <p:nvSpPr>
                <p:cNvPr id="50220" name="Rectangle 44"/>
                <p:cNvSpPr>
                  <a:spLocks noChangeArrowheads="1"/>
                </p:cNvSpPr>
                <p:nvPr/>
              </p:nvSpPr>
              <p:spPr bwMode="auto">
                <a:xfrm>
                  <a:off x="470" y="2130"/>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23" name="Group 47"/>
              <p:cNvGrpSpPr>
                <a:grpSpLocks/>
              </p:cNvGrpSpPr>
              <p:nvPr/>
            </p:nvGrpSpPr>
            <p:grpSpPr bwMode="auto">
              <a:xfrm>
                <a:off x="0" y="2533"/>
                <a:ext cx="470" cy="403"/>
                <a:chOff x="0" y="2533"/>
                <a:chExt cx="470" cy="403"/>
              </a:xfrm>
            </p:grpSpPr>
            <p:sp>
              <p:nvSpPr>
                <p:cNvPr id="50192" name="Rectangle 16"/>
                <p:cNvSpPr>
                  <a:spLocks noChangeArrowheads="1"/>
                </p:cNvSpPr>
                <p:nvPr/>
              </p:nvSpPr>
              <p:spPr bwMode="auto">
                <a:xfrm>
                  <a:off x="28" y="2533"/>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5</a:t>
                  </a:r>
                </a:p>
                <a:p>
                  <a:pPr algn="ctr" eaLnBrk="0" hangingPunct="0"/>
                  <a:endParaRPr lang="es-ES">
                    <a:latin typeface="Times New Roman" pitchFamily="18" charset="0"/>
                  </a:endParaRPr>
                </a:p>
              </p:txBody>
            </p:sp>
            <p:sp>
              <p:nvSpPr>
                <p:cNvPr id="50222" name="Rectangle 46"/>
                <p:cNvSpPr>
                  <a:spLocks noChangeArrowheads="1"/>
                </p:cNvSpPr>
                <p:nvPr/>
              </p:nvSpPr>
              <p:spPr bwMode="auto">
                <a:xfrm>
                  <a:off x="0" y="2533"/>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25" name="Group 49"/>
              <p:cNvGrpSpPr>
                <a:grpSpLocks/>
              </p:cNvGrpSpPr>
              <p:nvPr/>
            </p:nvGrpSpPr>
            <p:grpSpPr bwMode="auto">
              <a:xfrm>
                <a:off x="470" y="2533"/>
                <a:ext cx="771" cy="403"/>
                <a:chOff x="470" y="2533"/>
                <a:chExt cx="771" cy="403"/>
              </a:xfrm>
            </p:grpSpPr>
            <p:sp>
              <p:nvSpPr>
                <p:cNvPr id="50193" name="Rectangle 17"/>
                <p:cNvSpPr>
                  <a:spLocks noChangeArrowheads="1"/>
                </p:cNvSpPr>
                <p:nvPr/>
              </p:nvSpPr>
              <p:spPr bwMode="auto">
                <a:xfrm>
                  <a:off x="498" y="2533"/>
                  <a:ext cx="715" cy="403"/>
                </a:xfrm>
                <a:prstGeom prst="rect">
                  <a:avLst/>
                </a:prstGeom>
                <a:noFill/>
                <a:ln w="9525">
                  <a:noFill/>
                  <a:miter lim="800000"/>
                  <a:headEnd/>
                  <a:tailEnd/>
                </a:ln>
                <a:effectLst/>
              </p:spPr>
              <p:txBody>
                <a:bodyPr/>
                <a:lstStyle/>
                <a:p>
                  <a:pPr algn="ctr"/>
                  <a:r>
                    <a:rPr lang="es-ES" sz="1200" dirty="0" smtClean="0">
                      <a:latin typeface="Times New Roman" pitchFamily="18" charset="0"/>
                      <a:cs typeface="Times New Roman" pitchFamily="18" charset="0"/>
                    </a:rPr>
                    <a:t>e1</a:t>
                  </a:r>
                  <a:endParaRPr lang="es-ES" sz="1200" dirty="0">
                    <a:latin typeface="Times New Roman" pitchFamily="18" charset="0"/>
                    <a:cs typeface="Times New Roman" pitchFamily="18" charset="0"/>
                  </a:endParaRPr>
                </a:p>
                <a:p>
                  <a:pPr algn="ctr" eaLnBrk="0" hangingPunct="0"/>
                  <a:endParaRPr lang="es-ES" dirty="0">
                    <a:latin typeface="Times New Roman" pitchFamily="18" charset="0"/>
                  </a:endParaRPr>
                </a:p>
              </p:txBody>
            </p:sp>
            <p:sp>
              <p:nvSpPr>
                <p:cNvPr id="50224" name="Rectangle 48"/>
                <p:cNvSpPr>
                  <a:spLocks noChangeArrowheads="1"/>
                </p:cNvSpPr>
                <p:nvPr/>
              </p:nvSpPr>
              <p:spPr bwMode="auto">
                <a:xfrm>
                  <a:off x="470" y="2533"/>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27" name="Group 51"/>
              <p:cNvGrpSpPr>
                <a:grpSpLocks/>
              </p:cNvGrpSpPr>
              <p:nvPr/>
            </p:nvGrpSpPr>
            <p:grpSpPr bwMode="auto">
              <a:xfrm>
                <a:off x="0" y="2936"/>
                <a:ext cx="470" cy="403"/>
                <a:chOff x="0" y="2936"/>
                <a:chExt cx="470" cy="403"/>
              </a:xfrm>
            </p:grpSpPr>
            <p:sp>
              <p:nvSpPr>
                <p:cNvPr id="50194" name="Rectangle 18"/>
                <p:cNvSpPr>
                  <a:spLocks noChangeArrowheads="1"/>
                </p:cNvSpPr>
                <p:nvPr/>
              </p:nvSpPr>
              <p:spPr bwMode="auto">
                <a:xfrm>
                  <a:off x="28" y="2936"/>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6</a:t>
                  </a:r>
                </a:p>
                <a:p>
                  <a:pPr algn="ctr" eaLnBrk="0" hangingPunct="0"/>
                  <a:endParaRPr lang="es-ES">
                    <a:latin typeface="Times New Roman" pitchFamily="18" charset="0"/>
                  </a:endParaRPr>
                </a:p>
              </p:txBody>
            </p:sp>
            <p:sp>
              <p:nvSpPr>
                <p:cNvPr id="50226" name="Rectangle 50"/>
                <p:cNvSpPr>
                  <a:spLocks noChangeArrowheads="1"/>
                </p:cNvSpPr>
                <p:nvPr/>
              </p:nvSpPr>
              <p:spPr bwMode="auto">
                <a:xfrm>
                  <a:off x="0" y="2936"/>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29" name="Group 53"/>
              <p:cNvGrpSpPr>
                <a:grpSpLocks/>
              </p:cNvGrpSpPr>
              <p:nvPr/>
            </p:nvGrpSpPr>
            <p:grpSpPr bwMode="auto">
              <a:xfrm>
                <a:off x="470" y="2936"/>
                <a:ext cx="771" cy="403"/>
                <a:chOff x="470" y="2936"/>
                <a:chExt cx="771" cy="403"/>
              </a:xfrm>
            </p:grpSpPr>
            <p:sp>
              <p:nvSpPr>
                <p:cNvPr id="50195" name="Rectangle 19"/>
                <p:cNvSpPr>
                  <a:spLocks noChangeArrowheads="1"/>
                </p:cNvSpPr>
                <p:nvPr/>
              </p:nvSpPr>
              <p:spPr bwMode="auto">
                <a:xfrm>
                  <a:off x="498" y="2936"/>
                  <a:ext cx="715" cy="403"/>
                </a:xfrm>
                <a:prstGeom prst="rect">
                  <a:avLst/>
                </a:prstGeom>
                <a:noFill/>
                <a:ln w="9525">
                  <a:noFill/>
                  <a:miter lim="800000"/>
                  <a:headEnd/>
                  <a:tailEnd/>
                </a:ln>
                <a:effectLst/>
              </p:spPr>
              <p:txBody>
                <a:bodyPr/>
                <a:lstStyle/>
                <a:p>
                  <a:pPr algn="ctr"/>
                  <a:r>
                    <a:rPr lang="es-ES" sz="1200" dirty="0" smtClean="0">
                      <a:latin typeface="Times New Roman" pitchFamily="18" charset="0"/>
                      <a:cs typeface="Times New Roman" pitchFamily="18" charset="0"/>
                    </a:rPr>
                    <a:t>e1</a:t>
                  </a:r>
                  <a:endParaRPr lang="es-ES" sz="1200" dirty="0">
                    <a:latin typeface="Times New Roman" pitchFamily="18" charset="0"/>
                    <a:cs typeface="Times New Roman" pitchFamily="18" charset="0"/>
                  </a:endParaRPr>
                </a:p>
              </p:txBody>
            </p:sp>
            <p:sp>
              <p:nvSpPr>
                <p:cNvPr id="50228" name="Rectangle 52"/>
                <p:cNvSpPr>
                  <a:spLocks noChangeArrowheads="1"/>
                </p:cNvSpPr>
                <p:nvPr/>
              </p:nvSpPr>
              <p:spPr bwMode="auto">
                <a:xfrm>
                  <a:off x="470" y="2936"/>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31" name="Group 55"/>
              <p:cNvGrpSpPr>
                <a:grpSpLocks/>
              </p:cNvGrpSpPr>
              <p:nvPr/>
            </p:nvGrpSpPr>
            <p:grpSpPr bwMode="auto">
              <a:xfrm>
                <a:off x="0" y="3339"/>
                <a:ext cx="470" cy="403"/>
                <a:chOff x="0" y="3339"/>
                <a:chExt cx="470" cy="403"/>
              </a:xfrm>
            </p:grpSpPr>
            <p:sp>
              <p:nvSpPr>
                <p:cNvPr id="50196" name="Rectangle 20"/>
                <p:cNvSpPr>
                  <a:spLocks noChangeArrowheads="1"/>
                </p:cNvSpPr>
                <p:nvPr/>
              </p:nvSpPr>
              <p:spPr bwMode="auto">
                <a:xfrm>
                  <a:off x="28" y="3339"/>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7</a:t>
                  </a:r>
                </a:p>
                <a:p>
                  <a:pPr algn="ctr" eaLnBrk="0" hangingPunct="0"/>
                  <a:endParaRPr lang="es-ES">
                    <a:latin typeface="Times New Roman" pitchFamily="18" charset="0"/>
                  </a:endParaRPr>
                </a:p>
              </p:txBody>
            </p:sp>
            <p:sp>
              <p:nvSpPr>
                <p:cNvPr id="50230" name="Rectangle 54"/>
                <p:cNvSpPr>
                  <a:spLocks noChangeArrowheads="1"/>
                </p:cNvSpPr>
                <p:nvPr/>
              </p:nvSpPr>
              <p:spPr bwMode="auto">
                <a:xfrm>
                  <a:off x="0" y="3339"/>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33" name="Group 57"/>
              <p:cNvGrpSpPr>
                <a:grpSpLocks/>
              </p:cNvGrpSpPr>
              <p:nvPr/>
            </p:nvGrpSpPr>
            <p:grpSpPr bwMode="auto">
              <a:xfrm>
                <a:off x="470" y="3339"/>
                <a:ext cx="771" cy="403"/>
                <a:chOff x="470" y="3339"/>
                <a:chExt cx="771" cy="403"/>
              </a:xfrm>
            </p:grpSpPr>
            <p:sp>
              <p:nvSpPr>
                <p:cNvPr id="50197" name="Rectangle 21"/>
                <p:cNvSpPr>
                  <a:spLocks noChangeArrowheads="1"/>
                </p:cNvSpPr>
                <p:nvPr/>
              </p:nvSpPr>
              <p:spPr bwMode="auto">
                <a:xfrm>
                  <a:off x="498" y="3339"/>
                  <a:ext cx="715" cy="403"/>
                </a:xfrm>
                <a:prstGeom prst="rect">
                  <a:avLst/>
                </a:prstGeom>
                <a:noFill/>
                <a:ln w="9525">
                  <a:noFill/>
                  <a:miter lim="800000"/>
                  <a:headEnd/>
                  <a:tailEnd/>
                </a:ln>
                <a:effectLst/>
              </p:spPr>
              <p:txBody>
                <a:bodyPr/>
                <a:lstStyle/>
                <a:p>
                  <a:pPr algn="ctr"/>
                  <a:r>
                    <a:rPr lang="es-ES" sz="1200" dirty="0" smtClean="0">
                      <a:latin typeface="Times New Roman" pitchFamily="18" charset="0"/>
                      <a:cs typeface="Times New Roman" pitchFamily="18" charset="0"/>
                    </a:rPr>
                    <a:t>e1</a:t>
                  </a:r>
                  <a:endParaRPr lang="es-ES" sz="1200" dirty="0">
                    <a:latin typeface="Times New Roman" pitchFamily="18" charset="0"/>
                    <a:cs typeface="Times New Roman" pitchFamily="18" charset="0"/>
                  </a:endParaRPr>
                </a:p>
                <a:p>
                  <a:pPr algn="ctr" eaLnBrk="0" hangingPunct="0"/>
                  <a:endParaRPr lang="es-ES" dirty="0">
                    <a:latin typeface="Times New Roman" pitchFamily="18" charset="0"/>
                  </a:endParaRPr>
                </a:p>
              </p:txBody>
            </p:sp>
            <p:sp>
              <p:nvSpPr>
                <p:cNvPr id="50232" name="Rectangle 56"/>
                <p:cNvSpPr>
                  <a:spLocks noChangeArrowheads="1"/>
                </p:cNvSpPr>
                <p:nvPr/>
              </p:nvSpPr>
              <p:spPr bwMode="auto">
                <a:xfrm>
                  <a:off x="470" y="3339"/>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35" name="Group 59"/>
              <p:cNvGrpSpPr>
                <a:grpSpLocks/>
              </p:cNvGrpSpPr>
              <p:nvPr/>
            </p:nvGrpSpPr>
            <p:grpSpPr bwMode="auto">
              <a:xfrm>
                <a:off x="0" y="3742"/>
                <a:ext cx="470" cy="403"/>
                <a:chOff x="0" y="3742"/>
                <a:chExt cx="470" cy="403"/>
              </a:xfrm>
            </p:grpSpPr>
            <p:sp>
              <p:nvSpPr>
                <p:cNvPr id="50198" name="Rectangle 22"/>
                <p:cNvSpPr>
                  <a:spLocks noChangeArrowheads="1"/>
                </p:cNvSpPr>
                <p:nvPr/>
              </p:nvSpPr>
              <p:spPr bwMode="auto">
                <a:xfrm>
                  <a:off x="28" y="3742"/>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8</a:t>
                  </a:r>
                </a:p>
                <a:p>
                  <a:pPr algn="ctr" eaLnBrk="0" hangingPunct="0"/>
                  <a:endParaRPr lang="es-ES">
                    <a:latin typeface="Times New Roman" pitchFamily="18" charset="0"/>
                  </a:endParaRPr>
                </a:p>
              </p:txBody>
            </p:sp>
            <p:sp>
              <p:nvSpPr>
                <p:cNvPr id="50234" name="Rectangle 58"/>
                <p:cNvSpPr>
                  <a:spLocks noChangeArrowheads="1"/>
                </p:cNvSpPr>
                <p:nvPr/>
              </p:nvSpPr>
              <p:spPr bwMode="auto">
                <a:xfrm>
                  <a:off x="0" y="3742"/>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37" name="Group 61"/>
              <p:cNvGrpSpPr>
                <a:grpSpLocks/>
              </p:cNvGrpSpPr>
              <p:nvPr/>
            </p:nvGrpSpPr>
            <p:grpSpPr bwMode="auto">
              <a:xfrm>
                <a:off x="470" y="3742"/>
                <a:ext cx="771" cy="403"/>
                <a:chOff x="470" y="3742"/>
                <a:chExt cx="771" cy="403"/>
              </a:xfrm>
            </p:grpSpPr>
            <p:sp>
              <p:nvSpPr>
                <p:cNvPr id="50199" name="Rectangle 23"/>
                <p:cNvSpPr>
                  <a:spLocks noChangeArrowheads="1"/>
                </p:cNvSpPr>
                <p:nvPr/>
              </p:nvSpPr>
              <p:spPr bwMode="auto">
                <a:xfrm>
                  <a:off x="498" y="3742"/>
                  <a:ext cx="715" cy="403"/>
                </a:xfrm>
                <a:prstGeom prst="rect">
                  <a:avLst/>
                </a:prstGeom>
                <a:noFill/>
                <a:ln w="9525">
                  <a:noFill/>
                  <a:miter lim="800000"/>
                  <a:headEnd/>
                  <a:tailEnd/>
                </a:ln>
                <a:effectLst/>
              </p:spPr>
              <p:txBody>
                <a:bodyPr/>
                <a:lstStyle/>
                <a:p>
                  <a:pPr algn="ctr"/>
                  <a:r>
                    <a:rPr lang="es-ES" sz="1200" dirty="0" smtClean="0">
                      <a:latin typeface="Times New Roman" pitchFamily="18" charset="0"/>
                      <a:cs typeface="Times New Roman" pitchFamily="18" charset="0"/>
                    </a:rPr>
                    <a:t>e1</a:t>
                  </a:r>
                  <a:endParaRPr lang="es-ES" sz="1200" dirty="0">
                    <a:latin typeface="Times New Roman" pitchFamily="18" charset="0"/>
                    <a:cs typeface="Times New Roman" pitchFamily="18" charset="0"/>
                  </a:endParaRPr>
                </a:p>
                <a:p>
                  <a:pPr algn="ctr" eaLnBrk="0" hangingPunct="0"/>
                  <a:endParaRPr lang="es-ES" dirty="0">
                    <a:latin typeface="Times New Roman" pitchFamily="18" charset="0"/>
                  </a:endParaRPr>
                </a:p>
              </p:txBody>
            </p:sp>
            <p:sp>
              <p:nvSpPr>
                <p:cNvPr id="50236" name="Rectangle 60"/>
                <p:cNvSpPr>
                  <a:spLocks noChangeArrowheads="1"/>
                </p:cNvSpPr>
                <p:nvPr/>
              </p:nvSpPr>
              <p:spPr bwMode="auto">
                <a:xfrm>
                  <a:off x="470" y="3742"/>
                  <a:ext cx="771" cy="403"/>
                </a:xfrm>
                <a:prstGeom prst="rect">
                  <a:avLst/>
                </a:prstGeom>
                <a:noFill/>
                <a:ln w="7">
                  <a:solidFill>
                    <a:srgbClr val="A0A0A0"/>
                  </a:solidFill>
                  <a:miter lim="800000"/>
                  <a:headEnd/>
                  <a:tailEnd/>
                </a:ln>
                <a:effectLst/>
              </p:spPr>
              <p:txBody>
                <a:bodyPr wrap="none"/>
                <a:lstStyle/>
                <a:p>
                  <a:endParaRPr lang="es-MX"/>
                </a:p>
              </p:txBody>
            </p:sp>
          </p:grpSp>
          <p:grpSp>
            <p:nvGrpSpPr>
              <p:cNvPr id="50239" name="Group 63"/>
              <p:cNvGrpSpPr>
                <a:grpSpLocks/>
              </p:cNvGrpSpPr>
              <p:nvPr/>
            </p:nvGrpSpPr>
            <p:grpSpPr bwMode="auto">
              <a:xfrm>
                <a:off x="0" y="4145"/>
                <a:ext cx="470" cy="403"/>
                <a:chOff x="0" y="4145"/>
                <a:chExt cx="470" cy="403"/>
              </a:xfrm>
            </p:grpSpPr>
            <p:sp>
              <p:nvSpPr>
                <p:cNvPr id="50200" name="Rectangle 24"/>
                <p:cNvSpPr>
                  <a:spLocks noChangeArrowheads="1"/>
                </p:cNvSpPr>
                <p:nvPr/>
              </p:nvSpPr>
              <p:spPr bwMode="auto">
                <a:xfrm>
                  <a:off x="28" y="4145"/>
                  <a:ext cx="414" cy="403"/>
                </a:xfrm>
                <a:prstGeom prst="rect">
                  <a:avLst/>
                </a:prstGeom>
                <a:noFill/>
                <a:ln w="9525">
                  <a:noFill/>
                  <a:miter lim="800000"/>
                  <a:headEnd/>
                  <a:tailEnd/>
                </a:ln>
                <a:effectLst/>
              </p:spPr>
              <p:txBody>
                <a:bodyPr/>
                <a:lstStyle/>
                <a:p>
                  <a:pPr algn="ctr"/>
                  <a:r>
                    <a:rPr lang="es-ES" sz="1200">
                      <a:latin typeface="Times New Roman" pitchFamily="18" charset="0"/>
                      <a:cs typeface="Times New Roman" pitchFamily="18" charset="0"/>
                    </a:rPr>
                    <a:t>Red 9</a:t>
                  </a:r>
                </a:p>
                <a:p>
                  <a:pPr algn="ctr" eaLnBrk="0" hangingPunct="0"/>
                  <a:endParaRPr lang="es-ES">
                    <a:latin typeface="Times New Roman" pitchFamily="18" charset="0"/>
                  </a:endParaRPr>
                </a:p>
              </p:txBody>
            </p:sp>
            <p:sp>
              <p:nvSpPr>
                <p:cNvPr id="50238" name="Rectangle 62"/>
                <p:cNvSpPr>
                  <a:spLocks noChangeArrowheads="1"/>
                </p:cNvSpPr>
                <p:nvPr/>
              </p:nvSpPr>
              <p:spPr bwMode="auto">
                <a:xfrm>
                  <a:off x="0" y="4145"/>
                  <a:ext cx="470" cy="403"/>
                </a:xfrm>
                <a:prstGeom prst="rect">
                  <a:avLst/>
                </a:prstGeom>
                <a:noFill/>
                <a:ln w="7">
                  <a:solidFill>
                    <a:srgbClr val="A0A0A0"/>
                  </a:solidFill>
                  <a:miter lim="800000"/>
                  <a:headEnd/>
                  <a:tailEnd/>
                </a:ln>
                <a:effectLst/>
              </p:spPr>
              <p:txBody>
                <a:bodyPr wrap="none"/>
                <a:lstStyle/>
                <a:p>
                  <a:endParaRPr lang="es-MX"/>
                </a:p>
              </p:txBody>
            </p:sp>
          </p:grpSp>
          <p:grpSp>
            <p:nvGrpSpPr>
              <p:cNvPr id="50241" name="Group 65"/>
              <p:cNvGrpSpPr>
                <a:grpSpLocks/>
              </p:cNvGrpSpPr>
              <p:nvPr/>
            </p:nvGrpSpPr>
            <p:grpSpPr bwMode="auto">
              <a:xfrm>
                <a:off x="470" y="4145"/>
                <a:ext cx="771" cy="403"/>
                <a:chOff x="470" y="4145"/>
                <a:chExt cx="771" cy="403"/>
              </a:xfrm>
            </p:grpSpPr>
            <p:sp>
              <p:nvSpPr>
                <p:cNvPr id="50201" name="Rectangle 25"/>
                <p:cNvSpPr>
                  <a:spLocks noChangeArrowheads="1"/>
                </p:cNvSpPr>
                <p:nvPr/>
              </p:nvSpPr>
              <p:spPr bwMode="auto">
                <a:xfrm>
                  <a:off x="498" y="4145"/>
                  <a:ext cx="715" cy="403"/>
                </a:xfrm>
                <a:prstGeom prst="rect">
                  <a:avLst/>
                </a:prstGeom>
                <a:noFill/>
                <a:ln w="9525">
                  <a:noFill/>
                  <a:miter lim="800000"/>
                  <a:headEnd/>
                  <a:tailEnd/>
                </a:ln>
                <a:effectLst/>
              </p:spPr>
              <p:txBody>
                <a:bodyPr/>
                <a:lstStyle/>
                <a:p>
                  <a:pPr algn="ctr"/>
                  <a:r>
                    <a:rPr lang="es-ES" sz="1200" dirty="0" smtClean="0">
                      <a:latin typeface="Times New Roman" pitchFamily="18" charset="0"/>
                      <a:cs typeface="Times New Roman" pitchFamily="18" charset="0"/>
                    </a:rPr>
                    <a:t>e1</a:t>
                  </a:r>
                  <a:endParaRPr lang="es-ES" sz="1200" dirty="0">
                    <a:latin typeface="Times New Roman" pitchFamily="18" charset="0"/>
                    <a:cs typeface="Times New Roman" pitchFamily="18" charset="0"/>
                  </a:endParaRPr>
                </a:p>
                <a:p>
                  <a:pPr algn="ctr" eaLnBrk="0" hangingPunct="0"/>
                  <a:endParaRPr lang="es-ES" dirty="0">
                    <a:latin typeface="Times New Roman" pitchFamily="18" charset="0"/>
                  </a:endParaRPr>
                </a:p>
              </p:txBody>
            </p:sp>
            <p:sp>
              <p:nvSpPr>
                <p:cNvPr id="50240" name="Rectangle 64"/>
                <p:cNvSpPr>
                  <a:spLocks noChangeArrowheads="1"/>
                </p:cNvSpPr>
                <p:nvPr/>
              </p:nvSpPr>
              <p:spPr bwMode="auto">
                <a:xfrm>
                  <a:off x="470" y="4145"/>
                  <a:ext cx="771" cy="403"/>
                </a:xfrm>
                <a:prstGeom prst="rect">
                  <a:avLst/>
                </a:prstGeom>
                <a:noFill/>
                <a:ln w="7">
                  <a:solidFill>
                    <a:srgbClr val="A0A0A0"/>
                  </a:solidFill>
                  <a:miter lim="800000"/>
                  <a:headEnd/>
                  <a:tailEnd/>
                </a:ln>
                <a:effectLst/>
              </p:spPr>
              <p:txBody>
                <a:bodyPr wrap="none"/>
                <a:lstStyle/>
                <a:p>
                  <a:endParaRPr lang="es-MX"/>
                </a:p>
              </p:txBody>
            </p:sp>
          </p:grpSp>
        </p:grpSp>
        <p:sp>
          <p:nvSpPr>
            <p:cNvPr id="50243" name="Rectangle 67"/>
            <p:cNvSpPr>
              <a:spLocks noChangeArrowheads="1"/>
            </p:cNvSpPr>
            <p:nvPr/>
          </p:nvSpPr>
          <p:spPr bwMode="auto">
            <a:xfrm>
              <a:off x="-3" y="400"/>
              <a:ext cx="1247" cy="4151"/>
            </a:xfrm>
            <a:prstGeom prst="rect">
              <a:avLst/>
            </a:prstGeom>
            <a:noFill/>
            <a:ln w="9525">
              <a:solidFill>
                <a:srgbClr val="A0A0A0"/>
              </a:solidFill>
              <a:miter lim="800000"/>
              <a:headEnd/>
              <a:tailEnd/>
            </a:ln>
            <a:effectLst/>
          </p:spPr>
          <p:txBody>
            <a:bodyPr wrap="none"/>
            <a:lstStyle/>
            <a:p>
              <a:endParaRPr lang="es-MX"/>
            </a:p>
          </p:txBody>
        </p:sp>
      </p:grpSp>
      <p:sp>
        <p:nvSpPr>
          <p:cNvPr id="50248" name="Text Box 72"/>
          <p:cNvSpPr txBox="1">
            <a:spLocks noChangeArrowheads="1"/>
          </p:cNvSpPr>
          <p:nvPr/>
        </p:nvSpPr>
        <p:spPr bwMode="auto">
          <a:xfrm>
            <a:off x="1676400" y="1905000"/>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50249" name="Text Box 73"/>
          <p:cNvSpPr txBox="1">
            <a:spLocks noChangeArrowheads="1"/>
          </p:cNvSpPr>
          <p:nvPr/>
        </p:nvSpPr>
        <p:spPr bwMode="auto">
          <a:xfrm>
            <a:off x="1905000" y="3886200"/>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50250" name="Text Box 74"/>
          <p:cNvSpPr txBox="1">
            <a:spLocks noChangeArrowheads="1"/>
          </p:cNvSpPr>
          <p:nvPr/>
        </p:nvSpPr>
        <p:spPr bwMode="auto">
          <a:xfrm>
            <a:off x="4114800" y="1828800"/>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50251" name="Text Box 75"/>
          <p:cNvSpPr txBox="1">
            <a:spLocks noChangeArrowheads="1"/>
          </p:cNvSpPr>
          <p:nvPr/>
        </p:nvSpPr>
        <p:spPr bwMode="auto">
          <a:xfrm>
            <a:off x="4343400" y="3886200"/>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50252" name="Text Box 76"/>
          <p:cNvSpPr txBox="1">
            <a:spLocks noChangeArrowheads="1"/>
          </p:cNvSpPr>
          <p:nvPr/>
        </p:nvSpPr>
        <p:spPr bwMode="auto">
          <a:xfrm>
            <a:off x="6477000" y="1828800"/>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50253" name="Text Box 77"/>
          <p:cNvSpPr txBox="1">
            <a:spLocks noChangeArrowheads="1"/>
          </p:cNvSpPr>
          <p:nvPr/>
        </p:nvSpPr>
        <p:spPr bwMode="auto">
          <a:xfrm>
            <a:off x="2438400" y="1905000"/>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50254" name="Text Box 78"/>
          <p:cNvSpPr txBox="1">
            <a:spLocks noChangeArrowheads="1"/>
          </p:cNvSpPr>
          <p:nvPr/>
        </p:nvSpPr>
        <p:spPr bwMode="auto">
          <a:xfrm>
            <a:off x="1905000" y="4572000"/>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50255" name="Text Box 79"/>
          <p:cNvSpPr txBox="1">
            <a:spLocks noChangeArrowheads="1"/>
          </p:cNvSpPr>
          <p:nvPr/>
        </p:nvSpPr>
        <p:spPr bwMode="auto">
          <a:xfrm>
            <a:off x="4876800" y="1905000"/>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50256" name="Text Box 80"/>
          <p:cNvSpPr txBox="1">
            <a:spLocks noChangeArrowheads="1"/>
          </p:cNvSpPr>
          <p:nvPr/>
        </p:nvSpPr>
        <p:spPr bwMode="auto">
          <a:xfrm>
            <a:off x="7239000" y="1905000"/>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50257" name="Text Box 81"/>
          <p:cNvSpPr txBox="1">
            <a:spLocks noChangeArrowheads="1"/>
          </p:cNvSpPr>
          <p:nvPr/>
        </p:nvSpPr>
        <p:spPr bwMode="auto">
          <a:xfrm>
            <a:off x="4343400" y="4572000"/>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50258" name="Text Box 82"/>
          <p:cNvSpPr txBox="1">
            <a:spLocks noChangeArrowheads="1"/>
          </p:cNvSpPr>
          <p:nvPr/>
        </p:nvSpPr>
        <p:spPr bwMode="auto">
          <a:xfrm>
            <a:off x="1905000" y="2438400"/>
            <a:ext cx="457200" cy="336550"/>
          </a:xfrm>
          <a:prstGeom prst="rect">
            <a:avLst/>
          </a:prstGeom>
          <a:noFill/>
          <a:ln w="9525">
            <a:noFill/>
            <a:miter lim="800000"/>
            <a:headEnd/>
            <a:tailEnd/>
          </a:ln>
          <a:effectLst/>
        </p:spPr>
        <p:txBody>
          <a:bodyPr>
            <a:spAutoFit/>
          </a:bodyPr>
          <a:lstStyle/>
          <a:p>
            <a:pPr algn="ctr">
              <a:spcBef>
                <a:spcPct val="50000"/>
              </a:spcBef>
            </a:pPr>
            <a:r>
              <a:rPr lang="es-ES" sz="1600"/>
              <a:t>e2</a:t>
            </a:r>
          </a:p>
        </p:txBody>
      </p:sp>
      <p:sp>
        <p:nvSpPr>
          <p:cNvPr id="50259" name="Text Box 83"/>
          <p:cNvSpPr txBox="1">
            <a:spLocks noChangeArrowheads="1"/>
          </p:cNvSpPr>
          <p:nvPr/>
        </p:nvSpPr>
        <p:spPr bwMode="auto">
          <a:xfrm>
            <a:off x="4267200" y="2438400"/>
            <a:ext cx="457200" cy="336550"/>
          </a:xfrm>
          <a:prstGeom prst="rect">
            <a:avLst/>
          </a:prstGeom>
          <a:noFill/>
          <a:ln w="9525">
            <a:noFill/>
            <a:miter lim="800000"/>
            <a:headEnd/>
            <a:tailEnd/>
          </a:ln>
          <a:effectLst/>
        </p:spPr>
        <p:txBody>
          <a:bodyPr>
            <a:spAutoFit/>
          </a:bodyPr>
          <a:lstStyle/>
          <a:p>
            <a:pPr algn="ctr">
              <a:spcBef>
                <a:spcPct val="50000"/>
              </a:spcBef>
            </a:pPr>
            <a:r>
              <a:rPr lang="es-ES" sz="1600"/>
              <a:t>e2</a:t>
            </a:r>
          </a:p>
        </p:txBody>
      </p:sp>
      <p:sp>
        <p:nvSpPr>
          <p:cNvPr id="50260" name="Text Box 84"/>
          <p:cNvSpPr txBox="1">
            <a:spLocks noChangeArrowheads="1"/>
          </p:cNvSpPr>
          <p:nvPr/>
        </p:nvSpPr>
        <p:spPr bwMode="auto">
          <a:xfrm>
            <a:off x="6629400" y="2362200"/>
            <a:ext cx="457200" cy="336550"/>
          </a:xfrm>
          <a:prstGeom prst="rect">
            <a:avLst/>
          </a:prstGeom>
          <a:noFill/>
          <a:ln w="9525">
            <a:noFill/>
            <a:miter lim="800000"/>
            <a:headEnd/>
            <a:tailEnd/>
          </a:ln>
          <a:effectLst/>
        </p:spPr>
        <p:txBody>
          <a:bodyPr>
            <a:spAutoFit/>
          </a:bodyPr>
          <a:lstStyle/>
          <a:p>
            <a:pPr algn="ctr">
              <a:spcBef>
                <a:spcPct val="50000"/>
              </a:spcBef>
            </a:pPr>
            <a:r>
              <a:rPr lang="es-ES" sz="1600"/>
              <a:t>e2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ES"/>
              <a:t>Ruteo de Paquetes</a:t>
            </a:r>
          </a:p>
        </p:txBody>
      </p:sp>
      <p:sp>
        <p:nvSpPr>
          <p:cNvPr id="51203"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cs typeface="Times New Roman" pitchFamily="18" charset="0"/>
              </a:rPr>
              <a:t>Como observación, cabe mencionar que al inicio los ruteadores únicamente conocen las subredes (direcciones de subred) que tienen conectadas en sus interfaces; con estos datos informan a los ruteadores adyacentes lo que conocen, y ellos son informados de lo que conocen los otros ruteadores. Al conjuntar esta información recibida, los ruteadores crean sus tablas de ruteo.</a:t>
            </a:r>
            <a:r>
              <a:rPr lang="es-ES"/>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s-ES"/>
              <a:t>Direccionamiento IP</a:t>
            </a:r>
          </a:p>
        </p:txBody>
      </p:sp>
      <p:sp>
        <p:nvSpPr>
          <p:cNvPr id="36867" name="Rectangle 3" descr="Rectangle: Click to edit Master text styles&#10;Second level&#10;Third level&#10;Fourth level&#10;Fifth level"/>
          <p:cNvSpPr>
            <a:spLocks noGrp="1" noChangeArrowheads="1"/>
          </p:cNvSpPr>
          <p:nvPr>
            <p:ph idx="1"/>
          </p:nvPr>
        </p:nvSpPr>
        <p:spPr/>
        <p:txBody>
          <a:bodyPr/>
          <a:lstStyle/>
          <a:p>
            <a:pPr lvl="1"/>
            <a:r>
              <a:rPr lang="es-ES"/>
              <a:t>Para administrar correctamente y solucionar problemas entre redes IP, es importante comprender todos los aspectos del direccionamiento IP.</a:t>
            </a:r>
          </a:p>
          <a:p>
            <a:pPr lvl="1"/>
            <a:r>
              <a:rPr lang="es-ES"/>
              <a:t>Uno de los aspectos más importantes de las redes TCP/IP es la asignación de direcciones IP únicas y correctas a todos los nodos de una red IP.</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
              <a:t>Direccionamiento IP	</a:t>
            </a:r>
          </a:p>
        </p:txBody>
      </p:sp>
      <p:sp>
        <p:nvSpPr>
          <p:cNvPr id="37891"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s-ES"/>
              <a:t>Tipos de direcciones IP</a:t>
            </a:r>
          </a:p>
          <a:p>
            <a:pPr lvl="1">
              <a:lnSpc>
                <a:spcPct val="90000"/>
              </a:lnSpc>
            </a:pPr>
            <a:r>
              <a:rPr lang="es-ES" b="1"/>
              <a:t>Unidifusión:</a:t>
            </a:r>
            <a:r>
              <a:rPr lang="es-ES"/>
              <a:t> Se asigna a una única interfaz de red conectada a una red IP. Son utilizadas en comunicación de uno a uno.</a:t>
            </a:r>
          </a:p>
          <a:p>
            <a:pPr lvl="1">
              <a:lnSpc>
                <a:spcPct val="90000"/>
              </a:lnSpc>
            </a:pPr>
            <a:r>
              <a:rPr lang="es-ES" b="1"/>
              <a:t>Difusión: </a:t>
            </a:r>
            <a:r>
              <a:rPr lang="es-ES"/>
              <a:t>Esta diseñada para ser procesada por todos los nodos IP del mismo segmento de red. Se utilizan en comunicaciones de uno a muchos.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a:t>Direccionamiento IP</a:t>
            </a:r>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lvl="1"/>
            <a:r>
              <a:rPr lang="es-ES" b="1"/>
              <a:t>Multidifusión:</a:t>
            </a:r>
            <a:r>
              <a:rPr lang="es-ES"/>
              <a:t> Es una dirección en la que uno o varios nodos pueden escuchar en el mismo o en diferente segmento de red. Se utilizan en comunicaciones de uno a varios.</a:t>
            </a:r>
            <a:endParaRPr lang="es-ES" b="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0"/>
            <a:ext cx="7772400" cy="1143000"/>
          </a:xfrm>
        </p:spPr>
        <p:txBody>
          <a:bodyPr/>
          <a:lstStyle/>
          <a:p>
            <a:r>
              <a:rPr lang="es-ES"/>
              <a:t>Direccionamiento IP</a:t>
            </a:r>
          </a:p>
        </p:txBody>
      </p:sp>
      <p:sp>
        <p:nvSpPr>
          <p:cNvPr id="57347" name="Rectangle 3" descr="Rectangle: Click to edit Master text styles&#10;Second level&#10;Third level&#10;Fourth level&#10;Fifth level"/>
          <p:cNvSpPr>
            <a:spLocks noGrp="1" noChangeArrowheads="1"/>
          </p:cNvSpPr>
          <p:nvPr>
            <p:ph idx="1"/>
          </p:nvPr>
        </p:nvSpPr>
        <p:spPr>
          <a:xfrm>
            <a:off x="838200" y="1295400"/>
            <a:ext cx="7772400" cy="4495800"/>
          </a:xfrm>
        </p:spPr>
        <p:txBody>
          <a:bodyPr/>
          <a:lstStyle/>
          <a:p>
            <a:r>
              <a:rPr lang="es-ES"/>
              <a:t>Expresión de las direcciones IP</a:t>
            </a:r>
          </a:p>
        </p:txBody>
      </p:sp>
      <p:sp>
        <p:nvSpPr>
          <p:cNvPr id="57348" name="Rectangle 4"/>
          <p:cNvSpPr>
            <a:spLocks noChangeArrowheads="1"/>
          </p:cNvSpPr>
          <p:nvPr/>
        </p:nvSpPr>
        <p:spPr bwMode="auto">
          <a:xfrm>
            <a:off x="839788" y="2392363"/>
            <a:ext cx="7289800" cy="1708150"/>
          </a:xfrm>
          <a:prstGeom prst="rect">
            <a:avLst/>
          </a:prstGeom>
          <a:solidFill>
            <a:schemeClr val="bg1"/>
          </a:solidFill>
          <a:ln w="25400">
            <a:solidFill>
              <a:schemeClr val="tx1"/>
            </a:solidFill>
            <a:miter lim="800000"/>
            <a:headEnd/>
            <a:tailEnd/>
          </a:ln>
          <a:effectLst/>
        </p:spPr>
        <p:txBody>
          <a:bodyPr wrap="none" anchor="ctr"/>
          <a:lstStyle/>
          <a:p>
            <a:endParaRPr lang="es-MX"/>
          </a:p>
        </p:txBody>
      </p:sp>
      <p:sp>
        <p:nvSpPr>
          <p:cNvPr id="57349" name="Line 5"/>
          <p:cNvSpPr>
            <a:spLocks noChangeShapeType="1"/>
          </p:cNvSpPr>
          <p:nvPr/>
        </p:nvSpPr>
        <p:spPr bwMode="auto">
          <a:xfrm flipV="1">
            <a:off x="10556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0" name="Line 6"/>
          <p:cNvSpPr>
            <a:spLocks noChangeShapeType="1"/>
          </p:cNvSpPr>
          <p:nvPr/>
        </p:nvSpPr>
        <p:spPr bwMode="auto">
          <a:xfrm flipV="1">
            <a:off x="12842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1" name="Line 7"/>
          <p:cNvSpPr>
            <a:spLocks noChangeShapeType="1"/>
          </p:cNvSpPr>
          <p:nvPr/>
        </p:nvSpPr>
        <p:spPr bwMode="auto">
          <a:xfrm flipV="1">
            <a:off x="15128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2" name="Line 8"/>
          <p:cNvSpPr>
            <a:spLocks noChangeShapeType="1"/>
          </p:cNvSpPr>
          <p:nvPr/>
        </p:nvSpPr>
        <p:spPr bwMode="auto">
          <a:xfrm flipV="1">
            <a:off x="19700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3" name="Line 9"/>
          <p:cNvSpPr>
            <a:spLocks noChangeShapeType="1"/>
          </p:cNvSpPr>
          <p:nvPr/>
        </p:nvSpPr>
        <p:spPr bwMode="auto">
          <a:xfrm flipV="1">
            <a:off x="21986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4" name="Line 10"/>
          <p:cNvSpPr>
            <a:spLocks noChangeShapeType="1"/>
          </p:cNvSpPr>
          <p:nvPr/>
        </p:nvSpPr>
        <p:spPr bwMode="auto">
          <a:xfrm flipV="1">
            <a:off x="24272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5" name="Line 11"/>
          <p:cNvSpPr>
            <a:spLocks noChangeShapeType="1"/>
          </p:cNvSpPr>
          <p:nvPr/>
        </p:nvSpPr>
        <p:spPr bwMode="auto">
          <a:xfrm flipV="1">
            <a:off x="2655888" y="2366963"/>
            <a:ext cx="0" cy="1758950"/>
          </a:xfrm>
          <a:prstGeom prst="line">
            <a:avLst/>
          </a:prstGeom>
          <a:noFill/>
          <a:ln w="25400">
            <a:solidFill>
              <a:schemeClr val="tx1"/>
            </a:solidFill>
            <a:round/>
            <a:headEnd/>
            <a:tailEnd/>
          </a:ln>
          <a:effectLst/>
        </p:spPr>
        <p:txBody>
          <a:bodyPr wrap="none" anchor="ctr"/>
          <a:lstStyle/>
          <a:p>
            <a:endParaRPr lang="es-MX"/>
          </a:p>
        </p:txBody>
      </p:sp>
      <p:sp>
        <p:nvSpPr>
          <p:cNvPr id="57356" name="Line 12"/>
          <p:cNvSpPr>
            <a:spLocks noChangeShapeType="1"/>
          </p:cNvSpPr>
          <p:nvPr/>
        </p:nvSpPr>
        <p:spPr bwMode="auto">
          <a:xfrm flipV="1">
            <a:off x="28844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7" name="Line 13"/>
          <p:cNvSpPr>
            <a:spLocks noChangeShapeType="1"/>
          </p:cNvSpPr>
          <p:nvPr/>
        </p:nvSpPr>
        <p:spPr bwMode="auto">
          <a:xfrm flipV="1">
            <a:off x="31130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8" name="Line 14"/>
          <p:cNvSpPr>
            <a:spLocks noChangeShapeType="1"/>
          </p:cNvSpPr>
          <p:nvPr/>
        </p:nvSpPr>
        <p:spPr bwMode="auto">
          <a:xfrm flipV="1">
            <a:off x="33416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59" name="Line 15"/>
          <p:cNvSpPr>
            <a:spLocks noChangeShapeType="1"/>
          </p:cNvSpPr>
          <p:nvPr/>
        </p:nvSpPr>
        <p:spPr bwMode="auto">
          <a:xfrm flipV="1">
            <a:off x="35702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0" name="Line 16"/>
          <p:cNvSpPr>
            <a:spLocks noChangeShapeType="1"/>
          </p:cNvSpPr>
          <p:nvPr/>
        </p:nvSpPr>
        <p:spPr bwMode="auto">
          <a:xfrm flipV="1">
            <a:off x="37988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1" name="Line 17"/>
          <p:cNvSpPr>
            <a:spLocks noChangeShapeType="1"/>
          </p:cNvSpPr>
          <p:nvPr/>
        </p:nvSpPr>
        <p:spPr bwMode="auto">
          <a:xfrm flipV="1">
            <a:off x="40274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2" name="Line 18"/>
          <p:cNvSpPr>
            <a:spLocks noChangeShapeType="1"/>
          </p:cNvSpPr>
          <p:nvPr/>
        </p:nvSpPr>
        <p:spPr bwMode="auto">
          <a:xfrm flipV="1">
            <a:off x="42560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3" name="Line 19"/>
          <p:cNvSpPr>
            <a:spLocks noChangeShapeType="1"/>
          </p:cNvSpPr>
          <p:nvPr/>
        </p:nvSpPr>
        <p:spPr bwMode="auto">
          <a:xfrm flipV="1">
            <a:off x="4484688" y="2366963"/>
            <a:ext cx="0" cy="1758950"/>
          </a:xfrm>
          <a:prstGeom prst="line">
            <a:avLst/>
          </a:prstGeom>
          <a:noFill/>
          <a:ln w="25400">
            <a:solidFill>
              <a:schemeClr val="tx1"/>
            </a:solidFill>
            <a:round/>
            <a:headEnd/>
            <a:tailEnd/>
          </a:ln>
          <a:effectLst/>
        </p:spPr>
        <p:txBody>
          <a:bodyPr wrap="none" anchor="ctr"/>
          <a:lstStyle/>
          <a:p>
            <a:endParaRPr lang="es-MX"/>
          </a:p>
        </p:txBody>
      </p:sp>
      <p:sp>
        <p:nvSpPr>
          <p:cNvPr id="57364" name="Line 20"/>
          <p:cNvSpPr>
            <a:spLocks noChangeShapeType="1"/>
          </p:cNvSpPr>
          <p:nvPr/>
        </p:nvSpPr>
        <p:spPr bwMode="auto">
          <a:xfrm flipV="1">
            <a:off x="47132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5" name="Line 21"/>
          <p:cNvSpPr>
            <a:spLocks noChangeShapeType="1"/>
          </p:cNvSpPr>
          <p:nvPr/>
        </p:nvSpPr>
        <p:spPr bwMode="auto">
          <a:xfrm flipV="1">
            <a:off x="49418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6" name="Line 22"/>
          <p:cNvSpPr>
            <a:spLocks noChangeShapeType="1"/>
          </p:cNvSpPr>
          <p:nvPr/>
        </p:nvSpPr>
        <p:spPr bwMode="auto">
          <a:xfrm flipV="1">
            <a:off x="51704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7" name="Line 23"/>
          <p:cNvSpPr>
            <a:spLocks noChangeShapeType="1"/>
          </p:cNvSpPr>
          <p:nvPr/>
        </p:nvSpPr>
        <p:spPr bwMode="auto">
          <a:xfrm flipV="1">
            <a:off x="53990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8" name="Line 24"/>
          <p:cNvSpPr>
            <a:spLocks noChangeShapeType="1"/>
          </p:cNvSpPr>
          <p:nvPr/>
        </p:nvSpPr>
        <p:spPr bwMode="auto">
          <a:xfrm flipV="1">
            <a:off x="56276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69" name="Line 25"/>
          <p:cNvSpPr>
            <a:spLocks noChangeShapeType="1"/>
          </p:cNvSpPr>
          <p:nvPr/>
        </p:nvSpPr>
        <p:spPr bwMode="auto">
          <a:xfrm flipV="1">
            <a:off x="58562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0" name="Line 26"/>
          <p:cNvSpPr>
            <a:spLocks noChangeShapeType="1"/>
          </p:cNvSpPr>
          <p:nvPr/>
        </p:nvSpPr>
        <p:spPr bwMode="auto">
          <a:xfrm flipV="1">
            <a:off x="60848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1" name="Line 27"/>
          <p:cNvSpPr>
            <a:spLocks noChangeShapeType="1"/>
          </p:cNvSpPr>
          <p:nvPr/>
        </p:nvSpPr>
        <p:spPr bwMode="auto">
          <a:xfrm flipV="1">
            <a:off x="6313488" y="2366963"/>
            <a:ext cx="0" cy="1758950"/>
          </a:xfrm>
          <a:prstGeom prst="line">
            <a:avLst/>
          </a:prstGeom>
          <a:noFill/>
          <a:ln w="25400">
            <a:solidFill>
              <a:schemeClr val="tx2"/>
            </a:solidFill>
            <a:round/>
            <a:headEnd/>
            <a:tailEnd/>
          </a:ln>
          <a:effectLst/>
        </p:spPr>
        <p:txBody>
          <a:bodyPr wrap="none" anchor="ctr"/>
          <a:lstStyle/>
          <a:p>
            <a:endParaRPr lang="es-MX"/>
          </a:p>
        </p:txBody>
      </p:sp>
      <p:sp>
        <p:nvSpPr>
          <p:cNvPr id="57372" name="Line 28"/>
          <p:cNvSpPr>
            <a:spLocks noChangeShapeType="1"/>
          </p:cNvSpPr>
          <p:nvPr/>
        </p:nvSpPr>
        <p:spPr bwMode="auto">
          <a:xfrm flipV="1">
            <a:off x="65420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3" name="Line 29"/>
          <p:cNvSpPr>
            <a:spLocks noChangeShapeType="1"/>
          </p:cNvSpPr>
          <p:nvPr/>
        </p:nvSpPr>
        <p:spPr bwMode="auto">
          <a:xfrm flipV="1">
            <a:off x="67706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4" name="Line 30"/>
          <p:cNvSpPr>
            <a:spLocks noChangeShapeType="1"/>
          </p:cNvSpPr>
          <p:nvPr/>
        </p:nvSpPr>
        <p:spPr bwMode="auto">
          <a:xfrm flipV="1">
            <a:off x="69992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5" name="Line 31"/>
          <p:cNvSpPr>
            <a:spLocks noChangeShapeType="1"/>
          </p:cNvSpPr>
          <p:nvPr/>
        </p:nvSpPr>
        <p:spPr bwMode="auto">
          <a:xfrm flipV="1">
            <a:off x="72278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6" name="Line 32"/>
          <p:cNvSpPr>
            <a:spLocks noChangeShapeType="1"/>
          </p:cNvSpPr>
          <p:nvPr/>
        </p:nvSpPr>
        <p:spPr bwMode="auto">
          <a:xfrm flipV="1">
            <a:off x="74564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7" name="Line 33"/>
          <p:cNvSpPr>
            <a:spLocks noChangeShapeType="1"/>
          </p:cNvSpPr>
          <p:nvPr/>
        </p:nvSpPr>
        <p:spPr bwMode="auto">
          <a:xfrm flipV="1">
            <a:off x="76850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8" name="Line 34"/>
          <p:cNvSpPr>
            <a:spLocks noChangeShapeType="1"/>
          </p:cNvSpPr>
          <p:nvPr/>
        </p:nvSpPr>
        <p:spPr bwMode="auto">
          <a:xfrm flipV="1">
            <a:off x="79136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79" name="Line 35"/>
          <p:cNvSpPr>
            <a:spLocks noChangeShapeType="1"/>
          </p:cNvSpPr>
          <p:nvPr/>
        </p:nvSpPr>
        <p:spPr bwMode="auto">
          <a:xfrm flipV="1">
            <a:off x="1741488" y="2373313"/>
            <a:ext cx="0" cy="1746250"/>
          </a:xfrm>
          <a:prstGeom prst="line">
            <a:avLst/>
          </a:prstGeom>
          <a:noFill/>
          <a:ln w="12700">
            <a:solidFill>
              <a:schemeClr val="bg2"/>
            </a:solidFill>
            <a:round/>
            <a:headEnd/>
            <a:tailEnd/>
          </a:ln>
          <a:effectLst/>
        </p:spPr>
        <p:txBody>
          <a:bodyPr wrap="none" anchor="ctr"/>
          <a:lstStyle/>
          <a:p>
            <a:endParaRPr lang="es-MX"/>
          </a:p>
        </p:txBody>
      </p:sp>
      <p:sp>
        <p:nvSpPr>
          <p:cNvPr id="57380" name="Rectangle 36"/>
          <p:cNvSpPr>
            <a:spLocks noChangeArrowheads="1"/>
          </p:cNvSpPr>
          <p:nvPr/>
        </p:nvSpPr>
        <p:spPr bwMode="auto">
          <a:xfrm>
            <a:off x="2411413" y="5621338"/>
            <a:ext cx="4121150" cy="1236662"/>
          </a:xfrm>
          <a:prstGeom prst="rect">
            <a:avLst/>
          </a:prstGeom>
          <a:noFill/>
          <a:ln w="12700">
            <a:noFill/>
            <a:miter lim="800000"/>
            <a:headEnd/>
            <a:tailEnd/>
          </a:ln>
          <a:effectLst/>
        </p:spPr>
        <p:txBody>
          <a:bodyPr wrap="none" lIns="138112" tIns="69850" rIns="138112" bIns="69850">
            <a:spAutoFit/>
          </a:bodyPr>
          <a:lstStyle/>
          <a:p>
            <a:pPr algn="ctr" defTabSz="2057400" eaLnBrk="0" hangingPunct="0"/>
            <a:r>
              <a:rPr lang="en-US" sz="7200" b="1" i="1">
                <a:latin typeface="Courier New" pitchFamily="49" charset="0"/>
              </a:rPr>
              <a:t>w</a:t>
            </a:r>
            <a:r>
              <a:rPr lang="en-US" sz="7200" b="1">
                <a:latin typeface="Courier New" pitchFamily="49" charset="0"/>
              </a:rPr>
              <a:t>.</a:t>
            </a:r>
            <a:r>
              <a:rPr lang="en-US" sz="7200" b="1" i="1">
                <a:latin typeface="Courier New" pitchFamily="49" charset="0"/>
              </a:rPr>
              <a:t>x</a:t>
            </a:r>
            <a:r>
              <a:rPr lang="en-US" sz="7200" b="1">
                <a:latin typeface="Courier New" pitchFamily="49" charset="0"/>
              </a:rPr>
              <a:t>.</a:t>
            </a:r>
            <a:r>
              <a:rPr lang="en-US" sz="7200" b="1" i="1">
                <a:latin typeface="Courier New" pitchFamily="49" charset="0"/>
              </a:rPr>
              <a:t>y</a:t>
            </a:r>
            <a:r>
              <a:rPr lang="en-US" sz="7200" b="1">
                <a:latin typeface="Courier New" pitchFamily="49" charset="0"/>
              </a:rPr>
              <a:t>.</a:t>
            </a:r>
            <a:r>
              <a:rPr lang="en-US" sz="7200" b="1" i="1">
                <a:latin typeface="Courier New" pitchFamily="49" charset="0"/>
              </a:rPr>
              <a:t>z</a:t>
            </a:r>
            <a:endParaRPr lang="en-US" sz="7200" b="1">
              <a:latin typeface="Courier New" pitchFamily="49" charset="0"/>
            </a:endParaRPr>
          </a:p>
        </p:txBody>
      </p:sp>
      <p:sp>
        <p:nvSpPr>
          <p:cNvPr id="57381" name="Line 37"/>
          <p:cNvSpPr>
            <a:spLocks noChangeShapeType="1"/>
          </p:cNvSpPr>
          <p:nvPr/>
        </p:nvSpPr>
        <p:spPr bwMode="auto">
          <a:xfrm>
            <a:off x="833438" y="2055813"/>
            <a:ext cx="7302500" cy="0"/>
          </a:xfrm>
          <a:prstGeom prst="line">
            <a:avLst/>
          </a:prstGeom>
          <a:noFill/>
          <a:ln w="12700">
            <a:solidFill>
              <a:schemeClr val="tx1"/>
            </a:solidFill>
            <a:round/>
            <a:headEnd type="triangle" w="med" len="med"/>
            <a:tailEnd type="triangle" w="med" len="med"/>
          </a:ln>
          <a:effectLst/>
        </p:spPr>
        <p:txBody>
          <a:bodyPr wrap="none" anchor="ctr"/>
          <a:lstStyle/>
          <a:p>
            <a:endParaRPr lang="es-MX"/>
          </a:p>
        </p:txBody>
      </p:sp>
      <p:sp>
        <p:nvSpPr>
          <p:cNvPr id="57382" name="Rectangle 38"/>
          <p:cNvSpPr>
            <a:spLocks noChangeArrowheads="1"/>
          </p:cNvSpPr>
          <p:nvPr/>
        </p:nvSpPr>
        <p:spPr bwMode="auto">
          <a:xfrm>
            <a:off x="3810000" y="1858963"/>
            <a:ext cx="1120775" cy="460375"/>
          </a:xfrm>
          <a:prstGeom prst="rect">
            <a:avLst/>
          </a:prstGeom>
          <a:solidFill>
            <a:schemeClr val="bg1"/>
          </a:solidFill>
          <a:ln w="12700">
            <a:noFill/>
            <a:miter lim="800000"/>
            <a:headEnd/>
            <a:tailEnd/>
          </a:ln>
          <a:effectLst/>
        </p:spPr>
        <p:txBody>
          <a:bodyPr wrap="none" lIns="138112" tIns="69850" rIns="138112" bIns="69850">
            <a:spAutoFit/>
          </a:bodyPr>
          <a:lstStyle/>
          <a:p>
            <a:pPr algn="ctr" defTabSz="2057400" eaLnBrk="0" hangingPunct="0"/>
            <a:r>
              <a:rPr lang="en-US" sz="2100" b="1">
                <a:latin typeface="Arial" charset="0"/>
              </a:rPr>
              <a:t>32 bits</a:t>
            </a:r>
          </a:p>
        </p:txBody>
      </p:sp>
      <p:sp>
        <p:nvSpPr>
          <p:cNvPr id="57383" name="Freeform 39"/>
          <p:cNvSpPr>
            <a:spLocks/>
          </p:cNvSpPr>
          <p:nvPr/>
        </p:nvSpPr>
        <p:spPr bwMode="auto">
          <a:xfrm>
            <a:off x="827088" y="4227513"/>
            <a:ext cx="1830387" cy="115887"/>
          </a:xfrm>
          <a:custGeom>
            <a:avLst/>
            <a:gdLst/>
            <a:ahLst/>
            <a:cxnLst>
              <a:cxn ang="0">
                <a:pos x="0" y="0"/>
              </a:cxn>
              <a:cxn ang="0">
                <a:pos x="72" y="72"/>
              </a:cxn>
              <a:cxn ang="0">
                <a:pos x="1080" y="72"/>
              </a:cxn>
              <a:cxn ang="0">
                <a:pos x="1152" y="0"/>
              </a:cxn>
            </a:cxnLst>
            <a:rect l="0" t="0" r="r" b="b"/>
            <a:pathLst>
              <a:path w="1153" h="73">
                <a:moveTo>
                  <a:pt x="0" y="0"/>
                </a:moveTo>
                <a:lnTo>
                  <a:pt x="72" y="72"/>
                </a:lnTo>
                <a:lnTo>
                  <a:pt x="1080" y="72"/>
                </a:lnTo>
                <a:lnTo>
                  <a:pt x="1152"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57384" name="Freeform 40"/>
          <p:cNvSpPr>
            <a:spLocks/>
          </p:cNvSpPr>
          <p:nvPr/>
        </p:nvSpPr>
        <p:spPr bwMode="auto">
          <a:xfrm>
            <a:off x="2655888" y="4227513"/>
            <a:ext cx="1830387" cy="115887"/>
          </a:xfrm>
          <a:custGeom>
            <a:avLst/>
            <a:gdLst/>
            <a:ahLst/>
            <a:cxnLst>
              <a:cxn ang="0">
                <a:pos x="0" y="0"/>
              </a:cxn>
              <a:cxn ang="0">
                <a:pos x="72" y="72"/>
              </a:cxn>
              <a:cxn ang="0">
                <a:pos x="1080" y="72"/>
              </a:cxn>
              <a:cxn ang="0">
                <a:pos x="1152" y="0"/>
              </a:cxn>
            </a:cxnLst>
            <a:rect l="0" t="0" r="r" b="b"/>
            <a:pathLst>
              <a:path w="1153" h="73">
                <a:moveTo>
                  <a:pt x="0" y="0"/>
                </a:moveTo>
                <a:lnTo>
                  <a:pt x="72" y="72"/>
                </a:lnTo>
                <a:lnTo>
                  <a:pt x="1080" y="72"/>
                </a:lnTo>
                <a:lnTo>
                  <a:pt x="1152"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57385" name="Freeform 41"/>
          <p:cNvSpPr>
            <a:spLocks/>
          </p:cNvSpPr>
          <p:nvPr/>
        </p:nvSpPr>
        <p:spPr bwMode="auto">
          <a:xfrm>
            <a:off x="4484688" y="4227513"/>
            <a:ext cx="1830387" cy="115887"/>
          </a:xfrm>
          <a:custGeom>
            <a:avLst/>
            <a:gdLst/>
            <a:ahLst/>
            <a:cxnLst>
              <a:cxn ang="0">
                <a:pos x="0" y="0"/>
              </a:cxn>
              <a:cxn ang="0">
                <a:pos x="72" y="72"/>
              </a:cxn>
              <a:cxn ang="0">
                <a:pos x="1080" y="72"/>
              </a:cxn>
              <a:cxn ang="0">
                <a:pos x="1152" y="0"/>
              </a:cxn>
            </a:cxnLst>
            <a:rect l="0" t="0" r="r" b="b"/>
            <a:pathLst>
              <a:path w="1153" h="73">
                <a:moveTo>
                  <a:pt x="0" y="0"/>
                </a:moveTo>
                <a:lnTo>
                  <a:pt x="72" y="72"/>
                </a:lnTo>
                <a:lnTo>
                  <a:pt x="1080" y="72"/>
                </a:lnTo>
                <a:lnTo>
                  <a:pt x="1152"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57386" name="Freeform 42"/>
          <p:cNvSpPr>
            <a:spLocks/>
          </p:cNvSpPr>
          <p:nvPr/>
        </p:nvSpPr>
        <p:spPr bwMode="auto">
          <a:xfrm>
            <a:off x="6313488" y="4227513"/>
            <a:ext cx="1830387" cy="115887"/>
          </a:xfrm>
          <a:custGeom>
            <a:avLst/>
            <a:gdLst/>
            <a:ahLst/>
            <a:cxnLst>
              <a:cxn ang="0">
                <a:pos x="0" y="0"/>
              </a:cxn>
              <a:cxn ang="0">
                <a:pos x="72" y="72"/>
              </a:cxn>
              <a:cxn ang="0">
                <a:pos x="1080" y="72"/>
              </a:cxn>
              <a:cxn ang="0">
                <a:pos x="1152" y="0"/>
              </a:cxn>
            </a:cxnLst>
            <a:rect l="0" t="0" r="r" b="b"/>
            <a:pathLst>
              <a:path w="1153" h="73">
                <a:moveTo>
                  <a:pt x="0" y="0"/>
                </a:moveTo>
                <a:lnTo>
                  <a:pt x="72" y="72"/>
                </a:lnTo>
                <a:lnTo>
                  <a:pt x="1080" y="72"/>
                </a:lnTo>
                <a:lnTo>
                  <a:pt x="1152" y="0"/>
                </a:lnTo>
              </a:path>
            </a:pathLst>
          </a:custGeom>
          <a:noFill/>
          <a:ln w="12700" cap="rnd" cmpd="sng">
            <a:solidFill>
              <a:schemeClr val="tx1"/>
            </a:solidFill>
            <a:prstDash val="solid"/>
            <a:round/>
            <a:headEnd type="none" w="med" len="med"/>
            <a:tailEnd type="none" w="med" len="med"/>
          </a:ln>
          <a:effectLst/>
        </p:spPr>
        <p:txBody>
          <a:bodyPr/>
          <a:lstStyle/>
          <a:p>
            <a:endParaRPr lang="es-MX"/>
          </a:p>
        </p:txBody>
      </p:sp>
      <p:sp>
        <p:nvSpPr>
          <p:cNvPr id="57387" name="Line 43"/>
          <p:cNvSpPr>
            <a:spLocks noChangeShapeType="1"/>
          </p:cNvSpPr>
          <p:nvPr/>
        </p:nvSpPr>
        <p:spPr bwMode="auto">
          <a:xfrm>
            <a:off x="1766888" y="4367213"/>
            <a:ext cx="1016000" cy="1500187"/>
          </a:xfrm>
          <a:prstGeom prst="line">
            <a:avLst/>
          </a:prstGeom>
          <a:noFill/>
          <a:ln w="50800">
            <a:solidFill>
              <a:schemeClr val="tx1"/>
            </a:solidFill>
            <a:round/>
            <a:headEnd/>
            <a:tailEnd type="triangle" w="med" len="med"/>
          </a:ln>
          <a:effectLst/>
        </p:spPr>
        <p:txBody>
          <a:bodyPr wrap="none" anchor="ctr"/>
          <a:lstStyle/>
          <a:p>
            <a:endParaRPr lang="es-MX"/>
          </a:p>
        </p:txBody>
      </p:sp>
      <p:sp>
        <p:nvSpPr>
          <p:cNvPr id="57388" name="Line 44"/>
          <p:cNvSpPr>
            <a:spLocks noChangeShapeType="1"/>
          </p:cNvSpPr>
          <p:nvPr/>
        </p:nvSpPr>
        <p:spPr bwMode="auto">
          <a:xfrm>
            <a:off x="3595688" y="4367213"/>
            <a:ext cx="254000" cy="1500187"/>
          </a:xfrm>
          <a:prstGeom prst="line">
            <a:avLst/>
          </a:prstGeom>
          <a:noFill/>
          <a:ln w="50800">
            <a:solidFill>
              <a:schemeClr val="tx1"/>
            </a:solidFill>
            <a:round/>
            <a:headEnd/>
            <a:tailEnd type="triangle" w="med" len="med"/>
          </a:ln>
          <a:effectLst/>
        </p:spPr>
        <p:txBody>
          <a:bodyPr wrap="none" anchor="ctr"/>
          <a:lstStyle/>
          <a:p>
            <a:endParaRPr lang="es-MX"/>
          </a:p>
        </p:txBody>
      </p:sp>
      <p:sp>
        <p:nvSpPr>
          <p:cNvPr id="57389" name="Line 45"/>
          <p:cNvSpPr>
            <a:spLocks noChangeShapeType="1"/>
          </p:cNvSpPr>
          <p:nvPr/>
        </p:nvSpPr>
        <p:spPr bwMode="auto">
          <a:xfrm flipH="1">
            <a:off x="4992688" y="4367213"/>
            <a:ext cx="431800" cy="1500187"/>
          </a:xfrm>
          <a:prstGeom prst="line">
            <a:avLst/>
          </a:prstGeom>
          <a:noFill/>
          <a:ln w="50800">
            <a:solidFill>
              <a:schemeClr val="tx1"/>
            </a:solidFill>
            <a:round/>
            <a:headEnd/>
            <a:tailEnd type="triangle" w="med" len="med"/>
          </a:ln>
          <a:effectLst/>
        </p:spPr>
        <p:txBody>
          <a:bodyPr wrap="none" anchor="ctr"/>
          <a:lstStyle/>
          <a:p>
            <a:endParaRPr lang="es-MX"/>
          </a:p>
        </p:txBody>
      </p:sp>
      <p:sp>
        <p:nvSpPr>
          <p:cNvPr id="57390" name="Line 46"/>
          <p:cNvSpPr>
            <a:spLocks noChangeShapeType="1"/>
          </p:cNvSpPr>
          <p:nvPr/>
        </p:nvSpPr>
        <p:spPr bwMode="auto">
          <a:xfrm flipH="1">
            <a:off x="6135688" y="4367213"/>
            <a:ext cx="1117600" cy="1500187"/>
          </a:xfrm>
          <a:prstGeom prst="line">
            <a:avLst/>
          </a:prstGeom>
          <a:noFill/>
          <a:ln w="50800">
            <a:solidFill>
              <a:schemeClr val="tx1"/>
            </a:solidFill>
            <a:round/>
            <a:headEnd/>
            <a:tailEnd type="triangle" w="med" len="med"/>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a:t>Arquitectura TCP/IP</a:t>
            </a:r>
          </a:p>
        </p:txBody>
      </p:sp>
      <p:sp>
        <p:nvSpPr>
          <p:cNvPr id="14339" name="Rectangle 3" descr="Rectangle: Click to edit Master text styles&#10;Second level&#10;Third level&#10;Fourth level&#10;Fifth level"/>
          <p:cNvSpPr>
            <a:spLocks noGrp="1" noChangeArrowheads="1"/>
          </p:cNvSpPr>
          <p:nvPr>
            <p:ph idx="1"/>
          </p:nvPr>
        </p:nvSpPr>
        <p:spPr/>
        <p:txBody>
          <a:bodyPr/>
          <a:lstStyle/>
          <a:p>
            <a:pPr lvl="1"/>
            <a:r>
              <a:rPr lang="es-ES"/>
              <a:t>Protocolos de la Arquitectura TCP/IP</a:t>
            </a:r>
          </a:p>
        </p:txBody>
      </p:sp>
      <p:pic>
        <p:nvPicPr>
          <p:cNvPr id="14340" name="Picture 4" descr="23"/>
          <p:cNvPicPr>
            <a:picLocks noChangeAspect="1" noChangeArrowheads="1"/>
          </p:cNvPicPr>
          <p:nvPr/>
        </p:nvPicPr>
        <p:blipFill>
          <a:blip r:embed="rId2" cstate="print"/>
          <a:srcRect/>
          <a:stretch>
            <a:fillRect/>
          </a:stretch>
        </p:blipFill>
        <p:spPr bwMode="auto">
          <a:xfrm>
            <a:off x="2427830" y="2276872"/>
            <a:ext cx="4114800" cy="394652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s-ES"/>
              <a:t>Direccionamiento IP</a:t>
            </a:r>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r>
              <a:rPr lang="es-ES"/>
              <a:t>Número de 8 bits</a:t>
            </a:r>
          </a:p>
        </p:txBody>
      </p:sp>
      <p:sp>
        <p:nvSpPr>
          <p:cNvPr id="58436" name="Line 68"/>
          <p:cNvSpPr>
            <a:spLocks noChangeShapeType="1"/>
          </p:cNvSpPr>
          <p:nvPr/>
        </p:nvSpPr>
        <p:spPr bwMode="auto">
          <a:xfrm>
            <a:off x="67056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37" name="Line 69"/>
          <p:cNvSpPr>
            <a:spLocks noChangeShapeType="1"/>
          </p:cNvSpPr>
          <p:nvPr/>
        </p:nvSpPr>
        <p:spPr bwMode="auto">
          <a:xfrm>
            <a:off x="67818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38" name="Rectangle 70"/>
          <p:cNvSpPr>
            <a:spLocks noChangeArrowheads="1"/>
          </p:cNvSpPr>
          <p:nvPr/>
        </p:nvSpPr>
        <p:spPr bwMode="auto">
          <a:xfrm>
            <a:off x="21336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39" name="Rectangle 71"/>
          <p:cNvSpPr>
            <a:spLocks noChangeArrowheads="1"/>
          </p:cNvSpPr>
          <p:nvPr/>
        </p:nvSpPr>
        <p:spPr bwMode="auto">
          <a:xfrm>
            <a:off x="27432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0" name="Rectangle 72"/>
          <p:cNvSpPr>
            <a:spLocks noChangeArrowheads="1"/>
          </p:cNvSpPr>
          <p:nvPr/>
        </p:nvSpPr>
        <p:spPr bwMode="auto">
          <a:xfrm>
            <a:off x="33528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1" name="Rectangle 73"/>
          <p:cNvSpPr>
            <a:spLocks noChangeArrowheads="1"/>
          </p:cNvSpPr>
          <p:nvPr/>
        </p:nvSpPr>
        <p:spPr bwMode="auto">
          <a:xfrm>
            <a:off x="39624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2" name="Rectangle 74"/>
          <p:cNvSpPr>
            <a:spLocks noChangeArrowheads="1"/>
          </p:cNvSpPr>
          <p:nvPr/>
        </p:nvSpPr>
        <p:spPr bwMode="auto">
          <a:xfrm>
            <a:off x="45720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3" name="Rectangle 75"/>
          <p:cNvSpPr>
            <a:spLocks noChangeArrowheads="1"/>
          </p:cNvSpPr>
          <p:nvPr/>
        </p:nvSpPr>
        <p:spPr bwMode="auto">
          <a:xfrm>
            <a:off x="51816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4" name="Rectangle 76"/>
          <p:cNvSpPr>
            <a:spLocks noChangeArrowheads="1"/>
          </p:cNvSpPr>
          <p:nvPr/>
        </p:nvSpPr>
        <p:spPr bwMode="auto">
          <a:xfrm>
            <a:off x="57912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5" name="Rectangle 77"/>
          <p:cNvSpPr>
            <a:spLocks noChangeArrowheads="1"/>
          </p:cNvSpPr>
          <p:nvPr/>
        </p:nvSpPr>
        <p:spPr bwMode="auto">
          <a:xfrm>
            <a:off x="6400800" y="3157538"/>
            <a:ext cx="609600" cy="1504950"/>
          </a:xfrm>
          <a:prstGeom prst="rect">
            <a:avLst/>
          </a:prstGeom>
          <a:noFill/>
          <a:ln w="9525">
            <a:solidFill>
              <a:schemeClr val="tx1"/>
            </a:solidFill>
            <a:miter lim="800000"/>
            <a:headEnd/>
            <a:tailEnd/>
          </a:ln>
          <a:effectLst/>
        </p:spPr>
        <p:txBody>
          <a:bodyPr wrap="none" anchor="ctr"/>
          <a:lstStyle/>
          <a:p>
            <a:endParaRPr lang="es-MX"/>
          </a:p>
        </p:txBody>
      </p:sp>
      <p:sp>
        <p:nvSpPr>
          <p:cNvPr id="58446" name="Text Box 78"/>
          <p:cNvSpPr txBox="1">
            <a:spLocks noChangeArrowheads="1"/>
          </p:cNvSpPr>
          <p:nvPr/>
        </p:nvSpPr>
        <p:spPr bwMode="auto">
          <a:xfrm>
            <a:off x="65532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0</a:t>
            </a:r>
          </a:p>
        </p:txBody>
      </p:sp>
      <p:sp>
        <p:nvSpPr>
          <p:cNvPr id="58447" name="Text Box 79"/>
          <p:cNvSpPr txBox="1">
            <a:spLocks noChangeArrowheads="1"/>
          </p:cNvSpPr>
          <p:nvPr/>
        </p:nvSpPr>
        <p:spPr bwMode="auto">
          <a:xfrm>
            <a:off x="59436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a:t>
            </a:r>
          </a:p>
        </p:txBody>
      </p:sp>
      <p:sp>
        <p:nvSpPr>
          <p:cNvPr id="58448" name="Text Box 80"/>
          <p:cNvSpPr txBox="1">
            <a:spLocks noChangeArrowheads="1"/>
          </p:cNvSpPr>
          <p:nvPr/>
        </p:nvSpPr>
        <p:spPr bwMode="auto">
          <a:xfrm>
            <a:off x="53340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p>
        </p:txBody>
      </p:sp>
      <p:sp>
        <p:nvSpPr>
          <p:cNvPr id="58449" name="Text Box 81"/>
          <p:cNvSpPr txBox="1">
            <a:spLocks noChangeArrowheads="1"/>
          </p:cNvSpPr>
          <p:nvPr/>
        </p:nvSpPr>
        <p:spPr bwMode="auto">
          <a:xfrm>
            <a:off x="47244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3</a:t>
            </a:r>
          </a:p>
        </p:txBody>
      </p:sp>
      <p:sp>
        <p:nvSpPr>
          <p:cNvPr id="58450" name="Text Box 82"/>
          <p:cNvSpPr txBox="1">
            <a:spLocks noChangeArrowheads="1"/>
          </p:cNvSpPr>
          <p:nvPr/>
        </p:nvSpPr>
        <p:spPr bwMode="auto">
          <a:xfrm>
            <a:off x="41148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4</a:t>
            </a:r>
          </a:p>
        </p:txBody>
      </p:sp>
      <p:sp>
        <p:nvSpPr>
          <p:cNvPr id="58451" name="Text Box 83"/>
          <p:cNvSpPr txBox="1">
            <a:spLocks noChangeArrowheads="1"/>
          </p:cNvSpPr>
          <p:nvPr/>
        </p:nvSpPr>
        <p:spPr bwMode="auto">
          <a:xfrm>
            <a:off x="35052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5</a:t>
            </a:r>
          </a:p>
        </p:txBody>
      </p:sp>
      <p:sp>
        <p:nvSpPr>
          <p:cNvPr id="58452" name="Text Box 84"/>
          <p:cNvSpPr txBox="1">
            <a:spLocks noChangeArrowheads="1"/>
          </p:cNvSpPr>
          <p:nvPr/>
        </p:nvSpPr>
        <p:spPr bwMode="auto">
          <a:xfrm>
            <a:off x="28956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6</a:t>
            </a:r>
          </a:p>
        </p:txBody>
      </p:sp>
      <p:sp>
        <p:nvSpPr>
          <p:cNvPr id="58453" name="Text Box 85"/>
          <p:cNvSpPr txBox="1">
            <a:spLocks noChangeArrowheads="1"/>
          </p:cNvSpPr>
          <p:nvPr/>
        </p:nvSpPr>
        <p:spPr bwMode="auto">
          <a:xfrm>
            <a:off x="2286000" y="268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7</a:t>
            </a:r>
          </a:p>
        </p:txBody>
      </p:sp>
      <p:sp>
        <p:nvSpPr>
          <p:cNvPr id="58454" name="Text Box 86"/>
          <p:cNvSpPr txBox="1">
            <a:spLocks noChangeArrowheads="1"/>
          </p:cNvSpPr>
          <p:nvPr/>
        </p:nvSpPr>
        <p:spPr bwMode="auto">
          <a:xfrm>
            <a:off x="65532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0</a:t>
            </a:r>
            <a:endParaRPr lang="en-US" sz="1800">
              <a:latin typeface="Arial" charset="0"/>
            </a:endParaRPr>
          </a:p>
        </p:txBody>
      </p:sp>
      <p:sp>
        <p:nvSpPr>
          <p:cNvPr id="58455" name="Line 87"/>
          <p:cNvSpPr>
            <a:spLocks noChangeShapeType="1"/>
          </p:cNvSpPr>
          <p:nvPr/>
        </p:nvSpPr>
        <p:spPr bwMode="auto">
          <a:xfrm>
            <a:off x="67056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56" name="Line 88"/>
          <p:cNvSpPr>
            <a:spLocks noChangeShapeType="1"/>
          </p:cNvSpPr>
          <p:nvPr/>
        </p:nvSpPr>
        <p:spPr bwMode="auto">
          <a:xfrm>
            <a:off x="67818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57" name="Text Box 89"/>
          <p:cNvSpPr txBox="1">
            <a:spLocks noChangeArrowheads="1"/>
          </p:cNvSpPr>
          <p:nvPr/>
        </p:nvSpPr>
        <p:spPr bwMode="auto">
          <a:xfrm>
            <a:off x="6629400" y="649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a:t>
            </a:r>
          </a:p>
        </p:txBody>
      </p:sp>
      <p:sp>
        <p:nvSpPr>
          <p:cNvPr id="58458" name="Line 90"/>
          <p:cNvSpPr>
            <a:spLocks noChangeShapeType="1"/>
          </p:cNvSpPr>
          <p:nvPr/>
        </p:nvSpPr>
        <p:spPr bwMode="auto">
          <a:xfrm>
            <a:off x="60198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59" name="Line 91"/>
          <p:cNvSpPr>
            <a:spLocks noChangeShapeType="1"/>
          </p:cNvSpPr>
          <p:nvPr/>
        </p:nvSpPr>
        <p:spPr bwMode="auto">
          <a:xfrm>
            <a:off x="60960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60" name="Text Box 92"/>
          <p:cNvSpPr txBox="1">
            <a:spLocks noChangeArrowheads="1"/>
          </p:cNvSpPr>
          <p:nvPr/>
        </p:nvSpPr>
        <p:spPr bwMode="auto">
          <a:xfrm>
            <a:off x="58674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1</a:t>
            </a:r>
            <a:endParaRPr lang="en-US" sz="1800">
              <a:latin typeface="Arial" charset="0"/>
            </a:endParaRPr>
          </a:p>
        </p:txBody>
      </p:sp>
      <p:sp>
        <p:nvSpPr>
          <p:cNvPr id="58461" name="Line 93"/>
          <p:cNvSpPr>
            <a:spLocks noChangeShapeType="1"/>
          </p:cNvSpPr>
          <p:nvPr/>
        </p:nvSpPr>
        <p:spPr bwMode="auto">
          <a:xfrm>
            <a:off x="60198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62" name="Line 94"/>
          <p:cNvSpPr>
            <a:spLocks noChangeShapeType="1"/>
          </p:cNvSpPr>
          <p:nvPr/>
        </p:nvSpPr>
        <p:spPr bwMode="auto">
          <a:xfrm>
            <a:off x="60960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63" name="Text Box 95"/>
          <p:cNvSpPr txBox="1">
            <a:spLocks noChangeArrowheads="1"/>
          </p:cNvSpPr>
          <p:nvPr/>
        </p:nvSpPr>
        <p:spPr bwMode="auto">
          <a:xfrm>
            <a:off x="5943600" y="649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p>
        </p:txBody>
      </p:sp>
      <p:sp>
        <p:nvSpPr>
          <p:cNvPr id="58464" name="Line 96"/>
          <p:cNvSpPr>
            <a:spLocks noChangeShapeType="1"/>
          </p:cNvSpPr>
          <p:nvPr/>
        </p:nvSpPr>
        <p:spPr bwMode="auto">
          <a:xfrm>
            <a:off x="54102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65" name="Line 97"/>
          <p:cNvSpPr>
            <a:spLocks noChangeShapeType="1"/>
          </p:cNvSpPr>
          <p:nvPr/>
        </p:nvSpPr>
        <p:spPr bwMode="auto">
          <a:xfrm>
            <a:off x="54864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66" name="Text Box 98"/>
          <p:cNvSpPr txBox="1">
            <a:spLocks noChangeArrowheads="1"/>
          </p:cNvSpPr>
          <p:nvPr/>
        </p:nvSpPr>
        <p:spPr bwMode="auto">
          <a:xfrm>
            <a:off x="52578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2</a:t>
            </a:r>
            <a:endParaRPr lang="en-US" sz="1800">
              <a:latin typeface="Arial" charset="0"/>
            </a:endParaRPr>
          </a:p>
        </p:txBody>
      </p:sp>
      <p:sp>
        <p:nvSpPr>
          <p:cNvPr id="58467" name="Line 99"/>
          <p:cNvSpPr>
            <a:spLocks noChangeShapeType="1"/>
          </p:cNvSpPr>
          <p:nvPr/>
        </p:nvSpPr>
        <p:spPr bwMode="auto">
          <a:xfrm>
            <a:off x="54102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68" name="Line 100"/>
          <p:cNvSpPr>
            <a:spLocks noChangeShapeType="1"/>
          </p:cNvSpPr>
          <p:nvPr/>
        </p:nvSpPr>
        <p:spPr bwMode="auto">
          <a:xfrm>
            <a:off x="54864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69" name="Text Box 101"/>
          <p:cNvSpPr txBox="1">
            <a:spLocks noChangeArrowheads="1"/>
          </p:cNvSpPr>
          <p:nvPr/>
        </p:nvSpPr>
        <p:spPr bwMode="auto">
          <a:xfrm>
            <a:off x="5334000" y="649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4</a:t>
            </a:r>
          </a:p>
        </p:txBody>
      </p:sp>
      <p:sp>
        <p:nvSpPr>
          <p:cNvPr id="58470" name="Line 102"/>
          <p:cNvSpPr>
            <a:spLocks noChangeShapeType="1"/>
          </p:cNvSpPr>
          <p:nvPr/>
        </p:nvSpPr>
        <p:spPr bwMode="auto">
          <a:xfrm>
            <a:off x="48006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71" name="Line 103"/>
          <p:cNvSpPr>
            <a:spLocks noChangeShapeType="1"/>
          </p:cNvSpPr>
          <p:nvPr/>
        </p:nvSpPr>
        <p:spPr bwMode="auto">
          <a:xfrm>
            <a:off x="48768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72" name="Text Box 104"/>
          <p:cNvSpPr txBox="1">
            <a:spLocks noChangeArrowheads="1"/>
          </p:cNvSpPr>
          <p:nvPr/>
        </p:nvSpPr>
        <p:spPr bwMode="auto">
          <a:xfrm>
            <a:off x="46482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3</a:t>
            </a:r>
            <a:endParaRPr lang="en-US" sz="1800">
              <a:latin typeface="Arial" charset="0"/>
            </a:endParaRPr>
          </a:p>
        </p:txBody>
      </p:sp>
      <p:sp>
        <p:nvSpPr>
          <p:cNvPr id="58473" name="Line 105"/>
          <p:cNvSpPr>
            <a:spLocks noChangeShapeType="1"/>
          </p:cNvSpPr>
          <p:nvPr/>
        </p:nvSpPr>
        <p:spPr bwMode="auto">
          <a:xfrm>
            <a:off x="48006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74" name="Line 106"/>
          <p:cNvSpPr>
            <a:spLocks noChangeShapeType="1"/>
          </p:cNvSpPr>
          <p:nvPr/>
        </p:nvSpPr>
        <p:spPr bwMode="auto">
          <a:xfrm>
            <a:off x="48768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75" name="Text Box 107"/>
          <p:cNvSpPr txBox="1">
            <a:spLocks noChangeArrowheads="1"/>
          </p:cNvSpPr>
          <p:nvPr/>
        </p:nvSpPr>
        <p:spPr bwMode="auto">
          <a:xfrm>
            <a:off x="4724400" y="6491288"/>
            <a:ext cx="311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8</a:t>
            </a:r>
          </a:p>
        </p:txBody>
      </p:sp>
      <p:sp>
        <p:nvSpPr>
          <p:cNvPr id="58476" name="Line 108"/>
          <p:cNvSpPr>
            <a:spLocks noChangeShapeType="1"/>
          </p:cNvSpPr>
          <p:nvPr/>
        </p:nvSpPr>
        <p:spPr bwMode="auto">
          <a:xfrm>
            <a:off x="41910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77" name="Line 109"/>
          <p:cNvSpPr>
            <a:spLocks noChangeShapeType="1"/>
          </p:cNvSpPr>
          <p:nvPr/>
        </p:nvSpPr>
        <p:spPr bwMode="auto">
          <a:xfrm>
            <a:off x="42672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78" name="Text Box 110"/>
          <p:cNvSpPr txBox="1">
            <a:spLocks noChangeArrowheads="1"/>
          </p:cNvSpPr>
          <p:nvPr/>
        </p:nvSpPr>
        <p:spPr bwMode="auto">
          <a:xfrm>
            <a:off x="40386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4</a:t>
            </a:r>
            <a:endParaRPr lang="en-US" sz="1800">
              <a:latin typeface="Arial" charset="0"/>
            </a:endParaRPr>
          </a:p>
        </p:txBody>
      </p:sp>
      <p:sp>
        <p:nvSpPr>
          <p:cNvPr id="58479" name="Line 111"/>
          <p:cNvSpPr>
            <a:spLocks noChangeShapeType="1"/>
          </p:cNvSpPr>
          <p:nvPr/>
        </p:nvSpPr>
        <p:spPr bwMode="auto">
          <a:xfrm>
            <a:off x="41910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80" name="Line 112"/>
          <p:cNvSpPr>
            <a:spLocks noChangeShapeType="1"/>
          </p:cNvSpPr>
          <p:nvPr/>
        </p:nvSpPr>
        <p:spPr bwMode="auto">
          <a:xfrm>
            <a:off x="42672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81" name="Text Box 113"/>
          <p:cNvSpPr txBox="1">
            <a:spLocks noChangeArrowheads="1"/>
          </p:cNvSpPr>
          <p:nvPr/>
        </p:nvSpPr>
        <p:spPr bwMode="auto">
          <a:xfrm>
            <a:off x="4051300" y="6491288"/>
            <a:ext cx="438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16</a:t>
            </a:r>
          </a:p>
        </p:txBody>
      </p:sp>
      <p:sp>
        <p:nvSpPr>
          <p:cNvPr id="58482" name="Line 114"/>
          <p:cNvSpPr>
            <a:spLocks noChangeShapeType="1"/>
          </p:cNvSpPr>
          <p:nvPr/>
        </p:nvSpPr>
        <p:spPr bwMode="auto">
          <a:xfrm>
            <a:off x="35814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83" name="Line 115"/>
          <p:cNvSpPr>
            <a:spLocks noChangeShapeType="1"/>
          </p:cNvSpPr>
          <p:nvPr/>
        </p:nvSpPr>
        <p:spPr bwMode="auto">
          <a:xfrm>
            <a:off x="36576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84" name="Text Box 116"/>
          <p:cNvSpPr txBox="1">
            <a:spLocks noChangeArrowheads="1"/>
          </p:cNvSpPr>
          <p:nvPr/>
        </p:nvSpPr>
        <p:spPr bwMode="auto">
          <a:xfrm>
            <a:off x="34290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5</a:t>
            </a:r>
            <a:endParaRPr lang="en-US" sz="1800">
              <a:latin typeface="Arial" charset="0"/>
            </a:endParaRPr>
          </a:p>
        </p:txBody>
      </p:sp>
      <p:sp>
        <p:nvSpPr>
          <p:cNvPr id="58485" name="Line 117"/>
          <p:cNvSpPr>
            <a:spLocks noChangeShapeType="1"/>
          </p:cNvSpPr>
          <p:nvPr/>
        </p:nvSpPr>
        <p:spPr bwMode="auto">
          <a:xfrm>
            <a:off x="35814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86" name="Line 118"/>
          <p:cNvSpPr>
            <a:spLocks noChangeShapeType="1"/>
          </p:cNvSpPr>
          <p:nvPr/>
        </p:nvSpPr>
        <p:spPr bwMode="auto">
          <a:xfrm>
            <a:off x="36576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87" name="Text Box 119"/>
          <p:cNvSpPr txBox="1">
            <a:spLocks noChangeArrowheads="1"/>
          </p:cNvSpPr>
          <p:nvPr/>
        </p:nvSpPr>
        <p:spPr bwMode="auto">
          <a:xfrm>
            <a:off x="3441700" y="6491288"/>
            <a:ext cx="438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32</a:t>
            </a:r>
          </a:p>
        </p:txBody>
      </p:sp>
      <p:sp>
        <p:nvSpPr>
          <p:cNvPr id="58488" name="Line 120"/>
          <p:cNvSpPr>
            <a:spLocks noChangeShapeType="1"/>
          </p:cNvSpPr>
          <p:nvPr/>
        </p:nvSpPr>
        <p:spPr bwMode="auto">
          <a:xfrm>
            <a:off x="29718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89" name="Line 121"/>
          <p:cNvSpPr>
            <a:spLocks noChangeShapeType="1"/>
          </p:cNvSpPr>
          <p:nvPr/>
        </p:nvSpPr>
        <p:spPr bwMode="auto">
          <a:xfrm>
            <a:off x="30480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90" name="Text Box 122"/>
          <p:cNvSpPr txBox="1">
            <a:spLocks noChangeArrowheads="1"/>
          </p:cNvSpPr>
          <p:nvPr/>
        </p:nvSpPr>
        <p:spPr bwMode="auto">
          <a:xfrm>
            <a:off x="28194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6</a:t>
            </a:r>
            <a:endParaRPr lang="en-US" sz="1800">
              <a:latin typeface="Arial" charset="0"/>
            </a:endParaRPr>
          </a:p>
        </p:txBody>
      </p:sp>
      <p:sp>
        <p:nvSpPr>
          <p:cNvPr id="58491" name="Line 123"/>
          <p:cNvSpPr>
            <a:spLocks noChangeShapeType="1"/>
          </p:cNvSpPr>
          <p:nvPr/>
        </p:nvSpPr>
        <p:spPr bwMode="auto">
          <a:xfrm>
            <a:off x="29718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92" name="Line 124"/>
          <p:cNvSpPr>
            <a:spLocks noChangeShapeType="1"/>
          </p:cNvSpPr>
          <p:nvPr/>
        </p:nvSpPr>
        <p:spPr bwMode="auto">
          <a:xfrm>
            <a:off x="30480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93" name="Text Box 125"/>
          <p:cNvSpPr txBox="1">
            <a:spLocks noChangeArrowheads="1"/>
          </p:cNvSpPr>
          <p:nvPr/>
        </p:nvSpPr>
        <p:spPr bwMode="auto">
          <a:xfrm>
            <a:off x="2832100" y="6491288"/>
            <a:ext cx="438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64</a:t>
            </a:r>
          </a:p>
        </p:txBody>
      </p:sp>
      <p:sp>
        <p:nvSpPr>
          <p:cNvPr id="58494" name="Line 126"/>
          <p:cNvSpPr>
            <a:spLocks noChangeShapeType="1"/>
          </p:cNvSpPr>
          <p:nvPr/>
        </p:nvSpPr>
        <p:spPr bwMode="auto">
          <a:xfrm>
            <a:off x="23622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95" name="Line 127"/>
          <p:cNvSpPr>
            <a:spLocks noChangeShapeType="1"/>
          </p:cNvSpPr>
          <p:nvPr/>
        </p:nvSpPr>
        <p:spPr bwMode="auto">
          <a:xfrm>
            <a:off x="2438400" y="4891088"/>
            <a:ext cx="0" cy="381000"/>
          </a:xfrm>
          <a:prstGeom prst="line">
            <a:avLst/>
          </a:prstGeom>
          <a:noFill/>
          <a:ln w="9525">
            <a:solidFill>
              <a:schemeClr val="tx1"/>
            </a:solidFill>
            <a:round/>
            <a:headEnd/>
            <a:tailEnd/>
          </a:ln>
          <a:effectLst/>
        </p:spPr>
        <p:txBody>
          <a:bodyPr wrap="none" anchor="ctr"/>
          <a:lstStyle/>
          <a:p>
            <a:endParaRPr lang="es-MX"/>
          </a:p>
        </p:txBody>
      </p:sp>
      <p:sp>
        <p:nvSpPr>
          <p:cNvPr id="58496" name="Text Box 128"/>
          <p:cNvSpPr txBox="1">
            <a:spLocks noChangeArrowheads="1"/>
          </p:cNvSpPr>
          <p:nvPr/>
        </p:nvSpPr>
        <p:spPr bwMode="auto">
          <a:xfrm>
            <a:off x="2209800" y="5500688"/>
            <a:ext cx="395288"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2</a:t>
            </a:r>
            <a:r>
              <a:rPr lang="en-US" sz="1800" baseline="30000">
                <a:latin typeface="Arial" charset="0"/>
              </a:rPr>
              <a:t>7</a:t>
            </a:r>
            <a:endParaRPr lang="en-US" sz="1800">
              <a:latin typeface="Arial" charset="0"/>
            </a:endParaRPr>
          </a:p>
        </p:txBody>
      </p:sp>
      <p:sp>
        <p:nvSpPr>
          <p:cNvPr id="58497" name="Line 129"/>
          <p:cNvSpPr>
            <a:spLocks noChangeShapeType="1"/>
          </p:cNvSpPr>
          <p:nvPr/>
        </p:nvSpPr>
        <p:spPr bwMode="auto">
          <a:xfrm>
            <a:off x="23622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98" name="Line 130"/>
          <p:cNvSpPr>
            <a:spLocks noChangeShapeType="1"/>
          </p:cNvSpPr>
          <p:nvPr/>
        </p:nvSpPr>
        <p:spPr bwMode="auto">
          <a:xfrm>
            <a:off x="2438400" y="5957888"/>
            <a:ext cx="0" cy="381000"/>
          </a:xfrm>
          <a:prstGeom prst="line">
            <a:avLst/>
          </a:prstGeom>
          <a:noFill/>
          <a:ln w="9525">
            <a:solidFill>
              <a:schemeClr val="tx1"/>
            </a:solidFill>
            <a:round/>
            <a:headEnd/>
            <a:tailEnd/>
          </a:ln>
          <a:effectLst/>
        </p:spPr>
        <p:txBody>
          <a:bodyPr wrap="none" anchor="ctr"/>
          <a:lstStyle/>
          <a:p>
            <a:endParaRPr lang="es-MX"/>
          </a:p>
        </p:txBody>
      </p:sp>
      <p:sp>
        <p:nvSpPr>
          <p:cNvPr id="58499" name="Text Box 131"/>
          <p:cNvSpPr txBox="1">
            <a:spLocks noChangeArrowheads="1"/>
          </p:cNvSpPr>
          <p:nvPr/>
        </p:nvSpPr>
        <p:spPr bwMode="auto">
          <a:xfrm>
            <a:off x="2159000" y="6491288"/>
            <a:ext cx="5651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128</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s-ES"/>
              <a:t>Direccionamiento IP</a:t>
            </a:r>
          </a:p>
        </p:txBody>
      </p:sp>
      <p:sp>
        <p:nvSpPr>
          <p:cNvPr id="59395" name="Rectangle 3" descr="Rectangle: Click to edit Master text styles&#10;Second level&#10;Third level&#10;Fourth level&#10;Fifth level"/>
          <p:cNvSpPr>
            <a:spLocks noGrp="1" noChangeArrowheads="1"/>
          </p:cNvSpPr>
          <p:nvPr>
            <p:ph idx="1"/>
          </p:nvPr>
        </p:nvSpPr>
        <p:spPr/>
        <p:txBody>
          <a:bodyPr/>
          <a:lstStyle/>
          <a:p>
            <a:r>
              <a:rPr lang="es-ES"/>
              <a:t>Estructura de una dirección IP de unicast</a:t>
            </a:r>
          </a:p>
        </p:txBody>
      </p:sp>
      <p:grpSp>
        <p:nvGrpSpPr>
          <p:cNvPr id="59396" name="Group 4"/>
          <p:cNvGrpSpPr>
            <a:grpSpLocks/>
          </p:cNvGrpSpPr>
          <p:nvPr/>
        </p:nvGrpSpPr>
        <p:grpSpPr bwMode="auto">
          <a:xfrm>
            <a:off x="1828800" y="4114800"/>
            <a:ext cx="1219200" cy="685800"/>
            <a:chOff x="1248" y="2688"/>
            <a:chExt cx="768" cy="432"/>
          </a:xfrm>
        </p:grpSpPr>
        <p:sp>
          <p:nvSpPr>
            <p:cNvPr id="59397" name="Rectangle 5"/>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398" name="Rectangle 6"/>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399" name="Rectangle 7"/>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0" name="Rectangle 8"/>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1" name="Rectangle 9"/>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2" name="Rectangle 10"/>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3" name="Rectangle 11"/>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4" name="Rectangle 12"/>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59405" name="Text Box 13"/>
          <p:cNvSpPr txBox="1">
            <a:spLocks noChangeArrowheads="1"/>
          </p:cNvSpPr>
          <p:nvPr/>
        </p:nvSpPr>
        <p:spPr bwMode="auto">
          <a:xfrm>
            <a:off x="1752600" y="42672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10101101</a:t>
            </a:r>
          </a:p>
        </p:txBody>
      </p:sp>
      <p:grpSp>
        <p:nvGrpSpPr>
          <p:cNvPr id="59406" name="Group 14"/>
          <p:cNvGrpSpPr>
            <a:grpSpLocks/>
          </p:cNvGrpSpPr>
          <p:nvPr/>
        </p:nvGrpSpPr>
        <p:grpSpPr bwMode="auto">
          <a:xfrm>
            <a:off x="3200400" y="4114800"/>
            <a:ext cx="1219200" cy="685800"/>
            <a:chOff x="1248" y="2688"/>
            <a:chExt cx="768" cy="432"/>
          </a:xfrm>
        </p:grpSpPr>
        <p:sp>
          <p:nvSpPr>
            <p:cNvPr id="59407" name="Rectangle 15"/>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8" name="Rectangle 16"/>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09" name="Rectangle 17"/>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10" name="Rectangle 18"/>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11" name="Rectangle 19"/>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12" name="Rectangle 20"/>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13" name="Rectangle 21"/>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59414" name="Rectangle 22"/>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59415" name="Text Box 23"/>
          <p:cNvSpPr txBox="1">
            <a:spLocks noChangeArrowheads="1"/>
          </p:cNvSpPr>
          <p:nvPr/>
        </p:nvSpPr>
        <p:spPr bwMode="auto">
          <a:xfrm>
            <a:off x="3124200" y="42672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10011001</a:t>
            </a:r>
          </a:p>
        </p:txBody>
      </p:sp>
      <p:grpSp>
        <p:nvGrpSpPr>
          <p:cNvPr id="59416" name="Group 24"/>
          <p:cNvGrpSpPr>
            <a:grpSpLocks/>
          </p:cNvGrpSpPr>
          <p:nvPr/>
        </p:nvGrpSpPr>
        <p:grpSpPr bwMode="auto">
          <a:xfrm>
            <a:off x="4572000" y="4114800"/>
            <a:ext cx="1219200" cy="685800"/>
            <a:chOff x="1248" y="2688"/>
            <a:chExt cx="768" cy="432"/>
          </a:xfrm>
        </p:grpSpPr>
        <p:sp>
          <p:nvSpPr>
            <p:cNvPr id="59417" name="Rectangle 25"/>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18" name="Rectangle 26"/>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19" name="Rectangle 27"/>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0" name="Rectangle 28"/>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1" name="Rectangle 29"/>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2" name="Rectangle 30"/>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3" name="Rectangle 31"/>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4" name="Rectangle 32"/>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59425" name="Text Box 33"/>
          <p:cNvSpPr txBox="1">
            <a:spLocks noChangeArrowheads="1"/>
          </p:cNvSpPr>
          <p:nvPr/>
        </p:nvSpPr>
        <p:spPr bwMode="auto">
          <a:xfrm>
            <a:off x="4495800" y="42672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00101100</a:t>
            </a:r>
          </a:p>
        </p:txBody>
      </p:sp>
      <p:grpSp>
        <p:nvGrpSpPr>
          <p:cNvPr id="59426" name="Group 34"/>
          <p:cNvGrpSpPr>
            <a:grpSpLocks/>
          </p:cNvGrpSpPr>
          <p:nvPr/>
        </p:nvGrpSpPr>
        <p:grpSpPr bwMode="auto">
          <a:xfrm>
            <a:off x="5943600" y="4114800"/>
            <a:ext cx="1219200" cy="685800"/>
            <a:chOff x="1248" y="2688"/>
            <a:chExt cx="768" cy="432"/>
          </a:xfrm>
        </p:grpSpPr>
        <p:sp>
          <p:nvSpPr>
            <p:cNvPr id="59427" name="Rectangle 35"/>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8" name="Rectangle 36"/>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29" name="Rectangle 37"/>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30" name="Rectangle 38"/>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31" name="Rectangle 39"/>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32" name="Rectangle 40"/>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33" name="Rectangle 41"/>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59434" name="Rectangle 42"/>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59435" name="Text Box 43"/>
          <p:cNvSpPr txBox="1">
            <a:spLocks noChangeArrowheads="1"/>
          </p:cNvSpPr>
          <p:nvPr/>
        </p:nvSpPr>
        <p:spPr bwMode="auto">
          <a:xfrm>
            <a:off x="5867400" y="42672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11001101</a:t>
            </a:r>
          </a:p>
        </p:txBody>
      </p:sp>
      <p:sp>
        <p:nvSpPr>
          <p:cNvPr id="59436" name="Line 44"/>
          <p:cNvSpPr>
            <a:spLocks noChangeShapeType="1"/>
          </p:cNvSpPr>
          <p:nvPr/>
        </p:nvSpPr>
        <p:spPr bwMode="auto">
          <a:xfrm>
            <a:off x="1828800" y="3810000"/>
            <a:ext cx="0" cy="228600"/>
          </a:xfrm>
          <a:prstGeom prst="line">
            <a:avLst/>
          </a:prstGeom>
          <a:noFill/>
          <a:ln w="9525">
            <a:solidFill>
              <a:schemeClr val="tx1"/>
            </a:solidFill>
            <a:round/>
            <a:headEnd/>
            <a:tailEnd/>
          </a:ln>
          <a:effectLst/>
        </p:spPr>
        <p:txBody>
          <a:bodyPr wrap="none" anchor="ctr"/>
          <a:lstStyle/>
          <a:p>
            <a:endParaRPr lang="es-MX"/>
          </a:p>
        </p:txBody>
      </p:sp>
      <p:sp>
        <p:nvSpPr>
          <p:cNvPr id="59437" name="Line 45"/>
          <p:cNvSpPr>
            <a:spLocks noChangeShapeType="1"/>
          </p:cNvSpPr>
          <p:nvPr/>
        </p:nvSpPr>
        <p:spPr bwMode="auto">
          <a:xfrm>
            <a:off x="4419600" y="3810000"/>
            <a:ext cx="0" cy="228600"/>
          </a:xfrm>
          <a:prstGeom prst="line">
            <a:avLst/>
          </a:prstGeom>
          <a:noFill/>
          <a:ln w="9525">
            <a:solidFill>
              <a:schemeClr val="tx1"/>
            </a:solidFill>
            <a:round/>
            <a:headEnd/>
            <a:tailEnd/>
          </a:ln>
          <a:effectLst/>
        </p:spPr>
        <p:txBody>
          <a:bodyPr wrap="none" anchor="ctr"/>
          <a:lstStyle/>
          <a:p>
            <a:endParaRPr lang="es-MX"/>
          </a:p>
        </p:txBody>
      </p:sp>
      <p:sp>
        <p:nvSpPr>
          <p:cNvPr id="59438" name="Line 46"/>
          <p:cNvSpPr>
            <a:spLocks noChangeShapeType="1"/>
          </p:cNvSpPr>
          <p:nvPr/>
        </p:nvSpPr>
        <p:spPr bwMode="auto">
          <a:xfrm>
            <a:off x="4572000" y="3810000"/>
            <a:ext cx="0" cy="228600"/>
          </a:xfrm>
          <a:prstGeom prst="line">
            <a:avLst/>
          </a:prstGeom>
          <a:noFill/>
          <a:ln w="9525">
            <a:solidFill>
              <a:schemeClr val="tx1"/>
            </a:solidFill>
            <a:round/>
            <a:headEnd/>
            <a:tailEnd/>
          </a:ln>
          <a:effectLst/>
        </p:spPr>
        <p:txBody>
          <a:bodyPr wrap="none" anchor="ctr"/>
          <a:lstStyle/>
          <a:p>
            <a:endParaRPr lang="es-MX"/>
          </a:p>
        </p:txBody>
      </p:sp>
      <p:sp>
        <p:nvSpPr>
          <p:cNvPr id="59439" name="Line 47"/>
          <p:cNvSpPr>
            <a:spLocks noChangeShapeType="1"/>
          </p:cNvSpPr>
          <p:nvPr/>
        </p:nvSpPr>
        <p:spPr bwMode="auto">
          <a:xfrm>
            <a:off x="7162800" y="3810000"/>
            <a:ext cx="0" cy="228600"/>
          </a:xfrm>
          <a:prstGeom prst="line">
            <a:avLst/>
          </a:prstGeom>
          <a:noFill/>
          <a:ln w="9525">
            <a:solidFill>
              <a:schemeClr val="tx1"/>
            </a:solidFill>
            <a:round/>
            <a:headEnd/>
            <a:tailEnd/>
          </a:ln>
          <a:effectLst/>
        </p:spPr>
        <p:txBody>
          <a:bodyPr wrap="none" anchor="ctr"/>
          <a:lstStyle/>
          <a:p>
            <a:endParaRPr lang="es-MX"/>
          </a:p>
        </p:txBody>
      </p:sp>
      <p:sp>
        <p:nvSpPr>
          <p:cNvPr id="59440" name="Line 48"/>
          <p:cNvSpPr>
            <a:spLocks noChangeShapeType="1"/>
          </p:cNvSpPr>
          <p:nvPr/>
        </p:nvSpPr>
        <p:spPr bwMode="auto">
          <a:xfrm>
            <a:off x="1828800" y="3886200"/>
            <a:ext cx="25908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59441" name="Line 49"/>
          <p:cNvSpPr>
            <a:spLocks noChangeShapeType="1"/>
          </p:cNvSpPr>
          <p:nvPr/>
        </p:nvSpPr>
        <p:spPr bwMode="auto">
          <a:xfrm>
            <a:off x="4572000" y="3886200"/>
            <a:ext cx="25908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59442" name="Text Box 50"/>
          <p:cNvSpPr txBox="1">
            <a:spLocks noChangeArrowheads="1"/>
          </p:cNvSpPr>
          <p:nvPr/>
        </p:nvSpPr>
        <p:spPr bwMode="auto">
          <a:xfrm>
            <a:off x="2684463" y="3657600"/>
            <a:ext cx="911225"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RED</a:t>
            </a:r>
          </a:p>
        </p:txBody>
      </p:sp>
      <p:sp>
        <p:nvSpPr>
          <p:cNvPr id="59443" name="Text Box 51"/>
          <p:cNvSpPr txBox="1">
            <a:spLocks noChangeArrowheads="1"/>
          </p:cNvSpPr>
          <p:nvPr/>
        </p:nvSpPr>
        <p:spPr bwMode="auto">
          <a:xfrm>
            <a:off x="5330825" y="3657600"/>
            <a:ext cx="1014413"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HOST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a:t>Direccionamiento</a:t>
            </a:r>
            <a:r>
              <a:rPr lang="es-MX"/>
              <a:t> IP</a:t>
            </a:r>
            <a:endParaRPr lang="es-ES"/>
          </a:p>
        </p:txBody>
      </p:sp>
      <p:sp>
        <p:nvSpPr>
          <p:cNvPr id="60419" name="Rectangle 3" descr="Rectangle: Click to edit Master text styles&#10;Second level&#10;Third level&#10;Fourth level&#10;Fifth level"/>
          <p:cNvSpPr>
            <a:spLocks noGrp="1" noChangeArrowheads="1"/>
          </p:cNvSpPr>
          <p:nvPr>
            <p:ph idx="1"/>
          </p:nvPr>
        </p:nvSpPr>
        <p:spPr/>
        <p:txBody>
          <a:bodyPr/>
          <a:lstStyle/>
          <a:p>
            <a:r>
              <a:rPr lang="es-ES"/>
              <a:t>Clases de direcciones IP</a:t>
            </a:r>
          </a:p>
          <a:p>
            <a:pPr lvl="1"/>
            <a:r>
              <a:rPr lang="es-ES"/>
              <a:t>Actualmente el direccionamiento de Internet no incluye clases.</a:t>
            </a:r>
          </a:p>
          <a:p>
            <a:pPr lvl="1"/>
            <a:endParaRPr lang="es-ES"/>
          </a:p>
          <a:p>
            <a:pPr lvl="1"/>
            <a:r>
              <a:rPr lang="es-ES"/>
              <a:t>Sin embargo, las clases de direcciones de Internet son un elemento importante para comprender el direccionamiento IP.</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s-ES"/>
              <a:t>Direccionamiento IP</a:t>
            </a:r>
          </a:p>
        </p:txBody>
      </p:sp>
      <p:sp>
        <p:nvSpPr>
          <p:cNvPr id="61443"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t>RFC 791 definió la dirección IP de unidifusión en términos de clases de direcciones para crear redes bien definidas de diversos tamaños.</a:t>
            </a:r>
          </a:p>
          <a:p>
            <a:pPr lvl="1">
              <a:lnSpc>
                <a:spcPct val="90000"/>
              </a:lnSpc>
            </a:pPr>
            <a:r>
              <a:rPr lang="es-ES"/>
              <a:t>Objetivo: </a:t>
            </a:r>
          </a:p>
          <a:p>
            <a:pPr lvl="2">
              <a:lnSpc>
                <a:spcPct val="90000"/>
              </a:lnSpc>
            </a:pPr>
            <a:r>
              <a:rPr lang="es-ES"/>
              <a:t>Un pequeño número de grandes redes (redes con una gran cantidad de nodos).</a:t>
            </a:r>
          </a:p>
          <a:p>
            <a:pPr lvl="2">
              <a:lnSpc>
                <a:spcPct val="90000"/>
              </a:lnSpc>
            </a:pPr>
            <a:r>
              <a:rPr lang="es-ES"/>
              <a:t>Un número moderado de redes de tamaño mediano.</a:t>
            </a:r>
          </a:p>
          <a:p>
            <a:pPr lvl="2">
              <a:lnSpc>
                <a:spcPct val="90000"/>
              </a:lnSpc>
            </a:pPr>
            <a:r>
              <a:rPr lang="es-ES"/>
              <a:t>Un número de pequeñas redes.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43" name="Group 79"/>
          <p:cNvGraphicFramePr>
            <a:graphicFrameLocks noGrp="1"/>
          </p:cNvGraphicFramePr>
          <p:nvPr/>
        </p:nvGraphicFramePr>
        <p:xfrm>
          <a:off x="1116013" y="2259013"/>
          <a:ext cx="6026150" cy="431800"/>
        </p:xfrm>
        <a:graphic>
          <a:graphicData uri="http://schemas.openxmlformats.org/drawingml/2006/table">
            <a:tbl>
              <a:tblPr/>
              <a:tblGrid>
                <a:gridCol w="304800"/>
                <a:gridCol w="1143000"/>
                <a:gridCol w="457835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0099CC"/>
                          </a:solidFill>
                          <a:effectLst/>
                          <a:latin typeface="Tahoma" pitchFamily="34" charset="0"/>
                        </a:rPr>
                        <a:t>0</a:t>
                      </a:r>
                      <a:endParaRPr kumimoji="0" lang="es-ES" sz="1800" b="0" i="0" u="none" strike="noStrike" cap="none" normalizeH="0" baseline="0" smtClean="0">
                        <a:ln>
                          <a:noFill/>
                        </a:ln>
                        <a:solidFill>
                          <a:srgbClr val="0099CC"/>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0099CC"/>
                          </a:solidFill>
                          <a:effectLst/>
                          <a:latin typeface="Tahoma" pitchFamily="34" charset="0"/>
                        </a:rPr>
                        <a:t>Red</a:t>
                      </a:r>
                      <a:endParaRPr kumimoji="0" lang="es-ES" sz="1800" b="0" i="0" u="none" strike="noStrike" cap="none" normalizeH="0" baseline="0" smtClean="0">
                        <a:ln>
                          <a:noFill/>
                        </a:ln>
                        <a:solidFill>
                          <a:srgbClr val="0099CC"/>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Host</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42" name="Group 78"/>
          <p:cNvGraphicFramePr>
            <a:graphicFrameLocks noGrp="1"/>
          </p:cNvGraphicFramePr>
          <p:nvPr/>
        </p:nvGraphicFramePr>
        <p:xfrm>
          <a:off x="1116013" y="3265488"/>
          <a:ext cx="6096000" cy="431800"/>
        </p:xfrm>
        <a:graphic>
          <a:graphicData uri="http://schemas.openxmlformats.org/drawingml/2006/table">
            <a:tbl>
              <a:tblPr/>
              <a:tblGrid>
                <a:gridCol w="457200"/>
                <a:gridCol w="2514600"/>
                <a:gridCol w="312420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0099CC"/>
                          </a:solidFill>
                          <a:effectLst/>
                          <a:latin typeface="Tahoma" pitchFamily="34" charset="0"/>
                        </a:rPr>
                        <a:t>10</a:t>
                      </a:r>
                      <a:endParaRPr kumimoji="0" lang="es-ES" sz="1800" b="0" i="0" u="none" strike="noStrike" cap="none" normalizeH="0" baseline="0" smtClean="0">
                        <a:ln>
                          <a:noFill/>
                        </a:ln>
                        <a:solidFill>
                          <a:srgbClr val="0099CC"/>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0099CC"/>
                          </a:solidFill>
                          <a:effectLst/>
                          <a:latin typeface="Tahoma" pitchFamily="34" charset="0"/>
                        </a:rPr>
                        <a:t>Red</a:t>
                      </a:r>
                      <a:endParaRPr kumimoji="0" lang="es-ES" sz="1800" b="0" i="0" u="none" strike="noStrike" cap="none" normalizeH="0" baseline="0" smtClean="0">
                        <a:ln>
                          <a:noFill/>
                        </a:ln>
                        <a:solidFill>
                          <a:srgbClr val="0099CC"/>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Host</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116013" y="4256088"/>
          <a:ext cx="6096000" cy="431800"/>
        </p:xfrm>
        <a:graphic>
          <a:graphicData uri="http://schemas.openxmlformats.org/drawingml/2006/table">
            <a:tbl>
              <a:tblPr/>
              <a:tblGrid>
                <a:gridCol w="609600"/>
                <a:gridCol w="3886200"/>
                <a:gridCol w="160020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0099CC"/>
                          </a:solidFill>
                          <a:effectLst/>
                          <a:latin typeface="Tahoma" pitchFamily="34" charset="0"/>
                        </a:rPr>
                        <a:t>110</a:t>
                      </a:r>
                      <a:endParaRPr kumimoji="0" lang="es-ES" sz="1800" b="0" i="0" u="none" strike="noStrike" cap="none" normalizeH="0" baseline="0" smtClean="0">
                        <a:ln>
                          <a:noFill/>
                        </a:ln>
                        <a:solidFill>
                          <a:srgbClr val="0099CC"/>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0099CC"/>
                          </a:solidFill>
                          <a:effectLst/>
                          <a:latin typeface="Tahoma" pitchFamily="34" charset="0"/>
                        </a:rPr>
                        <a:t>Red</a:t>
                      </a:r>
                      <a:endParaRPr kumimoji="0" lang="es-ES" sz="1800" b="0" i="0" u="none" strike="noStrike" cap="none" normalizeH="0" baseline="0" smtClean="0">
                        <a:ln>
                          <a:noFill/>
                        </a:ln>
                        <a:solidFill>
                          <a:srgbClr val="0099CC"/>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Host</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99" name="Group 35"/>
          <p:cNvGraphicFramePr>
            <a:graphicFrameLocks noGrp="1"/>
          </p:cNvGraphicFramePr>
          <p:nvPr/>
        </p:nvGraphicFramePr>
        <p:xfrm>
          <a:off x="1116013" y="6237288"/>
          <a:ext cx="6096000" cy="431800"/>
        </p:xfrm>
        <a:graphic>
          <a:graphicData uri="http://schemas.openxmlformats.org/drawingml/2006/table">
            <a:tbl>
              <a:tblPr/>
              <a:tblGrid>
                <a:gridCol w="762000"/>
                <a:gridCol w="533400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1111</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Reservado para uso futuro</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7" name="Group 43"/>
          <p:cNvGraphicFramePr>
            <a:graphicFrameLocks noGrp="1"/>
          </p:cNvGraphicFramePr>
          <p:nvPr/>
        </p:nvGraphicFramePr>
        <p:xfrm>
          <a:off x="1116013" y="5246688"/>
          <a:ext cx="6096000" cy="431800"/>
        </p:xfrm>
        <a:graphic>
          <a:graphicData uri="http://schemas.openxmlformats.org/drawingml/2006/table">
            <a:tbl>
              <a:tblPr/>
              <a:tblGrid>
                <a:gridCol w="762000"/>
                <a:gridCol w="533400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1110</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_tradnl" sz="1800" b="0" i="0" u="none" strike="noStrike" cap="none" normalizeH="0" baseline="0" smtClean="0">
                          <a:ln>
                            <a:noFill/>
                          </a:ln>
                          <a:solidFill>
                            <a:srgbClr val="FF0000"/>
                          </a:solidFill>
                          <a:effectLst/>
                          <a:latin typeface="Tahoma" pitchFamily="34" charset="0"/>
                        </a:rPr>
                        <a:t>Grupo Multicast</a:t>
                      </a:r>
                      <a:endParaRPr kumimoji="0" lang="es-ES" sz="1800" b="0" i="0" u="none" strike="noStrike" cap="none" normalizeH="0" baseline="0" smtClean="0">
                        <a:ln>
                          <a:noFill/>
                        </a:ln>
                        <a:solidFill>
                          <a:srgbClr val="FF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15" name="Text Box 51"/>
          <p:cNvSpPr txBox="1">
            <a:spLocks noChangeArrowheads="1"/>
          </p:cNvSpPr>
          <p:nvPr/>
        </p:nvSpPr>
        <p:spPr bwMode="auto">
          <a:xfrm>
            <a:off x="185738" y="1611313"/>
            <a:ext cx="692150" cy="366712"/>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Clase</a:t>
            </a:r>
            <a:endParaRPr lang="es-ES" sz="1800">
              <a:solidFill>
                <a:srgbClr val="FF0000"/>
              </a:solidFill>
              <a:latin typeface="Times New Roman" pitchFamily="18" charset="0"/>
            </a:endParaRPr>
          </a:p>
        </p:txBody>
      </p:sp>
      <p:sp>
        <p:nvSpPr>
          <p:cNvPr id="62516" name="Text Box 52"/>
          <p:cNvSpPr txBox="1">
            <a:spLocks noChangeArrowheads="1"/>
          </p:cNvSpPr>
          <p:nvPr/>
        </p:nvSpPr>
        <p:spPr bwMode="auto">
          <a:xfrm>
            <a:off x="414338" y="2255838"/>
            <a:ext cx="349250" cy="366712"/>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A</a:t>
            </a:r>
            <a:endParaRPr lang="es-ES" sz="1800">
              <a:solidFill>
                <a:srgbClr val="FF0000"/>
              </a:solidFill>
              <a:latin typeface="Times New Roman" pitchFamily="18" charset="0"/>
            </a:endParaRPr>
          </a:p>
        </p:txBody>
      </p:sp>
      <p:sp>
        <p:nvSpPr>
          <p:cNvPr id="62517" name="Text Box 53"/>
          <p:cNvSpPr txBox="1">
            <a:spLocks noChangeArrowheads="1"/>
          </p:cNvSpPr>
          <p:nvPr/>
        </p:nvSpPr>
        <p:spPr bwMode="auto">
          <a:xfrm>
            <a:off x="406400" y="3322638"/>
            <a:ext cx="336550" cy="366712"/>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B</a:t>
            </a:r>
            <a:endParaRPr lang="es-ES" sz="1800">
              <a:solidFill>
                <a:srgbClr val="FF0000"/>
              </a:solidFill>
              <a:latin typeface="Times New Roman" pitchFamily="18" charset="0"/>
            </a:endParaRPr>
          </a:p>
        </p:txBody>
      </p:sp>
      <p:sp>
        <p:nvSpPr>
          <p:cNvPr id="62518" name="Text Box 54"/>
          <p:cNvSpPr txBox="1">
            <a:spLocks noChangeArrowheads="1"/>
          </p:cNvSpPr>
          <p:nvPr/>
        </p:nvSpPr>
        <p:spPr bwMode="auto">
          <a:xfrm>
            <a:off x="430213" y="4313238"/>
            <a:ext cx="336550" cy="366712"/>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C</a:t>
            </a:r>
            <a:endParaRPr lang="es-ES" sz="1800">
              <a:solidFill>
                <a:srgbClr val="FF0000"/>
              </a:solidFill>
              <a:latin typeface="Times New Roman" pitchFamily="18" charset="0"/>
            </a:endParaRPr>
          </a:p>
        </p:txBody>
      </p:sp>
      <p:sp>
        <p:nvSpPr>
          <p:cNvPr id="62519" name="Text Box 55"/>
          <p:cNvSpPr txBox="1">
            <a:spLocks noChangeArrowheads="1"/>
          </p:cNvSpPr>
          <p:nvPr/>
        </p:nvSpPr>
        <p:spPr bwMode="auto">
          <a:xfrm>
            <a:off x="406400" y="5303838"/>
            <a:ext cx="349250" cy="366712"/>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D</a:t>
            </a:r>
            <a:endParaRPr lang="es-ES" sz="1800">
              <a:solidFill>
                <a:srgbClr val="FF0000"/>
              </a:solidFill>
              <a:latin typeface="Times New Roman" pitchFamily="18" charset="0"/>
            </a:endParaRPr>
          </a:p>
        </p:txBody>
      </p:sp>
      <p:sp>
        <p:nvSpPr>
          <p:cNvPr id="62520" name="Text Box 56"/>
          <p:cNvSpPr txBox="1">
            <a:spLocks noChangeArrowheads="1"/>
          </p:cNvSpPr>
          <p:nvPr/>
        </p:nvSpPr>
        <p:spPr bwMode="auto">
          <a:xfrm>
            <a:off x="406400" y="6294438"/>
            <a:ext cx="323850" cy="366712"/>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E</a:t>
            </a:r>
            <a:endParaRPr lang="es-ES" sz="1800">
              <a:solidFill>
                <a:srgbClr val="FF0000"/>
              </a:solidFill>
              <a:latin typeface="Times New Roman" pitchFamily="18" charset="0"/>
            </a:endParaRPr>
          </a:p>
        </p:txBody>
      </p:sp>
      <p:sp>
        <p:nvSpPr>
          <p:cNvPr id="62521" name="Text Box 57"/>
          <p:cNvSpPr txBox="1">
            <a:spLocks noChangeArrowheads="1"/>
          </p:cNvSpPr>
          <p:nvPr/>
        </p:nvSpPr>
        <p:spPr bwMode="auto">
          <a:xfrm>
            <a:off x="7162800" y="1524000"/>
            <a:ext cx="1627188" cy="646331"/>
          </a:xfrm>
          <a:prstGeom prst="rect">
            <a:avLst/>
          </a:prstGeom>
          <a:noFill/>
          <a:ln w="9525">
            <a:noFill/>
            <a:miter lim="800000"/>
            <a:headEnd/>
            <a:tailEnd/>
          </a:ln>
          <a:effectLst/>
        </p:spPr>
        <p:txBody>
          <a:bodyPr>
            <a:spAutoFit/>
          </a:bodyPr>
          <a:lstStyle/>
          <a:p>
            <a:pPr algn="ctr"/>
            <a:r>
              <a:rPr lang="es-ES_tradnl" sz="1800" dirty="0">
                <a:solidFill>
                  <a:srgbClr val="FF0000"/>
                </a:solidFill>
                <a:latin typeface="Times New Roman" pitchFamily="18" charset="0"/>
              </a:rPr>
              <a:t>Rango </a:t>
            </a:r>
            <a:r>
              <a:rPr lang="es-ES_tradnl" sz="1800" dirty="0" smtClean="0">
                <a:solidFill>
                  <a:srgbClr val="FF0000"/>
                </a:solidFill>
                <a:latin typeface="Times New Roman" pitchFamily="18" charset="0"/>
              </a:rPr>
              <a:t>de</a:t>
            </a:r>
          </a:p>
          <a:p>
            <a:pPr algn="ctr"/>
            <a:r>
              <a:rPr lang="es-ES_tradnl" sz="1800" dirty="0" smtClean="0">
                <a:solidFill>
                  <a:srgbClr val="FF0000"/>
                </a:solidFill>
                <a:latin typeface="Times New Roman" pitchFamily="18" charset="0"/>
              </a:rPr>
              <a:t>direcciones</a:t>
            </a:r>
            <a:endParaRPr lang="es-ES" sz="1800" dirty="0">
              <a:solidFill>
                <a:srgbClr val="FF0000"/>
              </a:solidFill>
              <a:latin typeface="Times New Roman" pitchFamily="18" charset="0"/>
            </a:endParaRPr>
          </a:p>
        </p:txBody>
      </p:sp>
      <p:sp>
        <p:nvSpPr>
          <p:cNvPr id="62522" name="Text Box 58"/>
          <p:cNvSpPr txBox="1">
            <a:spLocks noChangeArrowheads="1"/>
          </p:cNvSpPr>
          <p:nvPr/>
        </p:nvSpPr>
        <p:spPr bwMode="auto">
          <a:xfrm>
            <a:off x="7135813" y="2151063"/>
            <a:ext cx="1742785" cy="646331"/>
          </a:xfrm>
          <a:prstGeom prst="rect">
            <a:avLst/>
          </a:prstGeom>
          <a:noFill/>
          <a:ln w="9525">
            <a:noFill/>
            <a:miter lim="800000"/>
            <a:headEnd/>
            <a:tailEnd/>
          </a:ln>
          <a:effectLst/>
        </p:spPr>
        <p:txBody>
          <a:bodyPr wrap="none">
            <a:spAutoFit/>
          </a:bodyPr>
          <a:lstStyle/>
          <a:p>
            <a:r>
              <a:rPr lang="es-ES_tradnl" sz="1800" dirty="0">
                <a:solidFill>
                  <a:srgbClr val="FF0000"/>
                </a:solidFill>
                <a:latin typeface="Times New Roman" pitchFamily="18" charset="0"/>
              </a:rPr>
              <a:t>1.0.0.0</a:t>
            </a:r>
          </a:p>
          <a:p>
            <a:r>
              <a:rPr lang="es-ES_tradnl" sz="1800" dirty="0" smtClean="0">
                <a:solidFill>
                  <a:srgbClr val="FF0000"/>
                </a:solidFill>
                <a:latin typeface="Times New Roman" pitchFamily="18" charset="0"/>
              </a:rPr>
              <a:t>126.255.255.255</a:t>
            </a:r>
            <a:endParaRPr lang="es-ES" sz="1800" dirty="0">
              <a:solidFill>
                <a:srgbClr val="FF0000"/>
              </a:solidFill>
              <a:latin typeface="Times New Roman" pitchFamily="18" charset="0"/>
            </a:endParaRPr>
          </a:p>
        </p:txBody>
      </p:sp>
      <p:sp>
        <p:nvSpPr>
          <p:cNvPr id="62523" name="Text Box 59"/>
          <p:cNvSpPr txBox="1">
            <a:spLocks noChangeArrowheads="1"/>
          </p:cNvSpPr>
          <p:nvPr/>
        </p:nvSpPr>
        <p:spPr bwMode="auto">
          <a:xfrm>
            <a:off x="7212013" y="3141663"/>
            <a:ext cx="1742785" cy="646331"/>
          </a:xfrm>
          <a:prstGeom prst="rect">
            <a:avLst/>
          </a:prstGeom>
          <a:noFill/>
          <a:ln w="9525">
            <a:noFill/>
            <a:miter lim="800000"/>
            <a:headEnd/>
            <a:tailEnd/>
          </a:ln>
          <a:effectLst/>
        </p:spPr>
        <p:txBody>
          <a:bodyPr wrap="none">
            <a:spAutoFit/>
          </a:bodyPr>
          <a:lstStyle/>
          <a:p>
            <a:r>
              <a:rPr lang="es-ES_tradnl" sz="1800" dirty="0">
                <a:solidFill>
                  <a:srgbClr val="FF0000"/>
                </a:solidFill>
                <a:latin typeface="Times New Roman" pitchFamily="18" charset="0"/>
              </a:rPr>
              <a:t>128.0.0.0</a:t>
            </a:r>
          </a:p>
          <a:p>
            <a:r>
              <a:rPr lang="es-ES_tradnl" sz="1800" dirty="0" smtClean="0">
                <a:solidFill>
                  <a:srgbClr val="FF0000"/>
                </a:solidFill>
                <a:latin typeface="Times New Roman" pitchFamily="18" charset="0"/>
              </a:rPr>
              <a:t>191.255.255.255</a:t>
            </a:r>
            <a:endParaRPr lang="es-ES" sz="1800" dirty="0">
              <a:solidFill>
                <a:srgbClr val="FF0000"/>
              </a:solidFill>
              <a:latin typeface="Times New Roman" pitchFamily="18" charset="0"/>
            </a:endParaRPr>
          </a:p>
        </p:txBody>
      </p:sp>
      <p:sp>
        <p:nvSpPr>
          <p:cNvPr id="62524" name="Text Box 60"/>
          <p:cNvSpPr txBox="1">
            <a:spLocks noChangeArrowheads="1"/>
          </p:cNvSpPr>
          <p:nvPr/>
        </p:nvSpPr>
        <p:spPr bwMode="auto">
          <a:xfrm>
            <a:off x="7237413" y="4132263"/>
            <a:ext cx="1742785" cy="646331"/>
          </a:xfrm>
          <a:prstGeom prst="rect">
            <a:avLst/>
          </a:prstGeom>
          <a:noFill/>
          <a:ln w="9525">
            <a:noFill/>
            <a:miter lim="800000"/>
            <a:headEnd/>
            <a:tailEnd/>
          </a:ln>
          <a:effectLst/>
        </p:spPr>
        <p:txBody>
          <a:bodyPr wrap="none">
            <a:spAutoFit/>
          </a:bodyPr>
          <a:lstStyle/>
          <a:p>
            <a:r>
              <a:rPr lang="es-ES_tradnl" sz="1800" dirty="0">
                <a:solidFill>
                  <a:srgbClr val="FF0000"/>
                </a:solidFill>
                <a:latin typeface="Times New Roman" pitchFamily="18" charset="0"/>
              </a:rPr>
              <a:t>192.0.0.0</a:t>
            </a:r>
          </a:p>
          <a:p>
            <a:r>
              <a:rPr lang="es-ES_tradnl" sz="1800" dirty="0" smtClean="0">
                <a:solidFill>
                  <a:srgbClr val="FF0000"/>
                </a:solidFill>
                <a:latin typeface="Times New Roman" pitchFamily="18" charset="0"/>
              </a:rPr>
              <a:t>223.255.255.255</a:t>
            </a:r>
          </a:p>
        </p:txBody>
      </p:sp>
      <p:sp>
        <p:nvSpPr>
          <p:cNvPr id="62525" name="Text Box 61"/>
          <p:cNvSpPr txBox="1">
            <a:spLocks noChangeArrowheads="1"/>
          </p:cNvSpPr>
          <p:nvPr/>
        </p:nvSpPr>
        <p:spPr bwMode="auto">
          <a:xfrm>
            <a:off x="7237413" y="5122863"/>
            <a:ext cx="1742785" cy="646331"/>
          </a:xfrm>
          <a:prstGeom prst="rect">
            <a:avLst/>
          </a:prstGeom>
          <a:noFill/>
          <a:ln w="9525">
            <a:noFill/>
            <a:miter lim="800000"/>
            <a:headEnd/>
            <a:tailEnd/>
          </a:ln>
          <a:effectLst/>
        </p:spPr>
        <p:txBody>
          <a:bodyPr wrap="none">
            <a:spAutoFit/>
          </a:bodyPr>
          <a:lstStyle/>
          <a:p>
            <a:r>
              <a:rPr lang="es-ES_tradnl" sz="1800" dirty="0">
                <a:solidFill>
                  <a:srgbClr val="FF0000"/>
                </a:solidFill>
                <a:latin typeface="Times New Roman" pitchFamily="18" charset="0"/>
              </a:rPr>
              <a:t>224.0.0.0</a:t>
            </a:r>
          </a:p>
          <a:p>
            <a:r>
              <a:rPr lang="es-ES_tradnl" sz="1800" dirty="0" smtClean="0">
                <a:solidFill>
                  <a:srgbClr val="FF0000"/>
                </a:solidFill>
                <a:latin typeface="Times New Roman" pitchFamily="18" charset="0"/>
              </a:rPr>
              <a:t>239.255.255.255</a:t>
            </a:r>
            <a:endParaRPr lang="es-ES" sz="1800" dirty="0">
              <a:solidFill>
                <a:srgbClr val="FF0000"/>
              </a:solidFill>
              <a:latin typeface="Times New Roman" pitchFamily="18" charset="0"/>
            </a:endParaRPr>
          </a:p>
        </p:txBody>
      </p:sp>
      <p:sp>
        <p:nvSpPr>
          <p:cNvPr id="62526" name="Text Box 62"/>
          <p:cNvSpPr txBox="1">
            <a:spLocks noChangeArrowheads="1"/>
          </p:cNvSpPr>
          <p:nvPr/>
        </p:nvSpPr>
        <p:spPr bwMode="auto">
          <a:xfrm>
            <a:off x="7237413" y="6113463"/>
            <a:ext cx="1742785" cy="646331"/>
          </a:xfrm>
          <a:prstGeom prst="rect">
            <a:avLst/>
          </a:prstGeom>
          <a:noFill/>
          <a:ln w="9525">
            <a:noFill/>
            <a:miter lim="800000"/>
            <a:headEnd/>
            <a:tailEnd/>
          </a:ln>
          <a:effectLst/>
        </p:spPr>
        <p:txBody>
          <a:bodyPr wrap="none">
            <a:spAutoFit/>
          </a:bodyPr>
          <a:lstStyle/>
          <a:p>
            <a:r>
              <a:rPr lang="es-ES_tradnl" sz="1800" dirty="0">
                <a:solidFill>
                  <a:srgbClr val="FF0000"/>
                </a:solidFill>
                <a:latin typeface="Times New Roman" pitchFamily="18" charset="0"/>
              </a:rPr>
              <a:t>240.0.0.0</a:t>
            </a:r>
          </a:p>
          <a:p>
            <a:r>
              <a:rPr lang="es-ES_tradnl" sz="1800" dirty="0" smtClean="0">
                <a:solidFill>
                  <a:srgbClr val="FF0000"/>
                </a:solidFill>
                <a:latin typeface="Times New Roman" pitchFamily="18" charset="0"/>
              </a:rPr>
              <a:t>255.255.255.255</a:t>
            </a:r>
            <a:endParaRPr lang="es-ES" sz="1800" dirty="0">
              <a:solidFill>
                <a:srgbClr val="FF0000"/>
              </a:solidFill>
              <a:latin typeface="Times New Roman" pitchFamily="18" charset="0"/>
            </a:endParaRPr>
          </a:p>
        </p:txBody>
      </p:sp>
      <p:sp>
        <p:nvSpPr>
          <p:cNvPr id="62527" name="Line 63"/>
          <p:cNvSpPr>
            <a:spLocks noChangeShapeType="1"/>
          </p:cNvSpPr>
          <p:nvPr/>
        </p:nvSpPr>
        <p:spPr bwMode="auto">
          <a:xfrm>
            <a:off x="7135813" y="1801813"/>
            <a:ext cx="0" cy="228600"/>
          </a:xfrm>
          <a:prstGeom prst="line">
            <a:avLst/>
          </a:prstGeom>
          <a:noFill/>
          <a:ln w="9525">
            <a:solidFill>
              <a:schemeClr val="tx1"/>
            </a:solidFill>
            <a:round/>
            <a:headEnd/>
            <a:tailEnd/>
          </a:ln>
          <a:effectLst/>
        </p:spPr>
        <p:txBody>
          <a:bodyPr/>
          <a:lstStyle/>
          <a:p>
            <a:endParaRPr lang="es-MX"/>
          </a:p>
        </p:txBody>
      </p:sp>
      <p:grpSp>
        <p:nvGrpSpPr>
          <p:cNvPr id="62528" name="Group 64"/>
          <p:cNvGrpSpPr>
            <a:grpSpLocks/>
          </p:cNvGrpSpPr>
          <p:nvPr/>
        </p:nvGrpSpPr>
        <p:grpSpPr bwMode="auto">
          <a:xfrm>
            <a:off x="1116013" y="1292225"/>
            <a:ext cx="6019800" cy="738188"/>
            <a:chOff x="816" y="159"/>
            <a:chExt cx="3792" cy="465"/>
          </a:xfrm>
        </p:grpSpPr>
        <p:sp>
          <p:nvSpPr>
            <p:cNvPr id="62529" name="Text Box 65"/>
            <p:cNvSpPr txBox="1">
              <a:spLocks noChangeArrowheads="1"/>
            </p:cNvSpPr>
            <p:nvPr/>
          </p:nvSpPr>
          <p:spPr bwMode="auto">
            <a:xfrm>
              <a:off x="2382" y="159"/>
              <a:ext cx="504" cy="231"/>
            </a:xfrm>
            <a:prstGeom prst="rect">
              <a:avLst/>
            </a:prstGeom>
            <a:noFill/>
            <a:ln w="9525">
              <a:noFill/>
              <a:miter lim="800000"/>
              <a:headEnd/>
              <a:tailEnd/>
            </a:ln>
            <a:effectLst/>
          </p:spPr>
          <p:txBody>
            <a:bodyPr wrap="none">
              <a:spAutoFit/>
            </a:bodyPr>
            <a:lstStyle/>
            <a:p>
              <a:r>
                <a:rPr lang="es-ES_tradnl" sz="1800">
                  <a:solidFill>
                    <a:srgbClr val="FF0000"/>
                  </a:solidFill>
                  <a:latin typeface="Times New Roman" pitchFamily="18" charset="0"/>
                </a:rPr>
                <a:t>32 bits</a:t>
              </a:r>
              <a:endParaRPr lang="es-ES" sz="1800">
                <a:solidFill>
                  <a:srgbClr val="FF0000"/>
                </a:solidFill>
                <a:latin typeface="Times New Roman" pitchFamily="18" charset="0"/>
              </a:endParaRPr>
            </a:p>
          </p:txBody>
        </p:sp>
        <p:sp>
          <p:nvSpPr>
            <p:cNvPr id="62530" name="Line 66"/>
            <p:cNvSpPr>
              <a:spLocks noChangeShapeType="1"/>
            </p:cNvSpPr>
            <p:nvPr/>
          </p:nvSpPr>
          <p:spPr bwMode="auto">
            <a:xfrm rot="10800000">
              <a:off x="816" y="288"/>
              <a:ext cx="1536" cy="0"/>
            </a:xfrm>
            <a:prstGeom prst="line">
              <a:avLst/>
            </a:prstGeom>
            <a:noFill/>
            <a:ln w="9525">
              <a:solidFill>
                <a:schemeClr val="tx1"/>
              </a:solidFill>
              <a:round/>
              <a:headEnd/>
              <a:tailEnd type="triangle" w="med" len="med"/>
            </a:ln>
            <a:effectLst/>
          </p:spPr>
          <p:txBody>
            <a:bodyPr/>
            <a:lstStyle/>
            <a:p>
              <a:endParaRPr lang="es-MX"/>
            </a:p>
          </p:txBody>
        </p:sp>
        <p:sp>
          <p:nvSpPr>
            <p:cNvPr id="62531" name="Line 67"/>
            <p:cNvSpPr>
              <a:spLocks noChangeShapeType="1"/>
            </p:cNvSpPr>
            <p:nvPr/>
          </p:nvSpPr>
          <p:spPr bwMode="auto">
            <a:xfrm>
              <a:off x="3024" y="288"/>
              <a:ext cx="1584" cy="0"/>
            </a:xfrm>
            <a:prstGeom prst="line">
              <a:avLst/>
            </a:prstGeom>
            <a:noFill/>
            <a:ln w="9525">
              <a:solidFill>
                <a:schemeClr val="tx1"/>
              </a:solidFill>
              <a:round/>
              <a:headEnd/>
              <a:tailEnd type="triangle" w="med" len="med"/>
            </a:ln>
            <a:effectLst/>
          </p:spPr>
          <p:txBody>
            <a:bodyPr/>
            <a:lstStyle/>
            <a:p>
              <a:endParaRPr lang="es-MX"/>
            </a:p>
          </p:txBody>
        </p:sp>
        <p:sp>
          <p:nvSpPr>
            <p:cNvPr id="62532" name="Line 68"/>
            <p:cNvSpPr>
              <a:spLocks noChangeShapeType="1"/>
            </p:cNvSpPr>
            <p:nvPr/>
          </p:nvSpPr>
          <p:spPr bwMode="auto">
            <a:xfrm>
              <a:off x="816" y="480"/>
              <a:ext cx="3792" cy="0"/>
            </a:xfrm>
            <a:prstGeom prst="line">
              <a:avLst/>
            </a:prstGeom>
            <a:noFill/>
            <a:ln w="9525">
              <a:solidFill>
                <a:schemeClr val="tx1"/>
              </a:solidFill>
              <a:round/>
              <a:headEnd/>
              <a:tailEnd/>
            </a:ln>
            <a:effectLst/>
          </p:spPr>
          <p:txBody>
            <a:bodyPr/>
            <a:lstStyle/>
            <a:p>
              <a:endParaRPr lang="es-MX"/>
            </a:p>
          </p:txBody>
        </p:sp>
        <p:sp>
          <p:nvSpPr>
            <p:cNvPr id="62533" name="Line 69"/>
            <p:cNvSpPr>
              <a:spLocks noChangeShapeType="1"/>
            </p:cNvSpPr>
            <p:nvPr/>
          </p:nvSpPr>
          <p:spPr bwMode="auto">
            <a:xfrm>
              <a:off x="816" y="480"/>
              <a:ext cx="0" cy="144"/>
            </a:xfrm>
            <a:prstGeom prst="line">
              <a:avLst/>
            </a:prstGeom>
            <a:noFill/>
            <a:ln w="9525">
              <a:solidFill>
                <a:schemeClr val="tx1"/>
              </a:solidFill>
              <a:round/>
              <a:headEnd/>
              <a:tailEnd/>
            </a:ln>
            <a:effectLst/>
          </p:spPr>
          <p:txBody>
            <a:bodyPr/>
            <a:lstStyle/>
            <a:p>
              <a:endParaRPr lang="es-MX"/>
            </a:p>
          </p:txBody>
        </p:sp>
        <p:sp>
          <p:nvSpPr>
            <p:cNvPr id="62534" name="Line 70"/>
            <p:cNvSpPr>
              <a:spLocks noChangeShapeType="1"/>
            </p:cNvSpPr>
            <p:nvPr/>
          </p:nvSpPr>
          <p:spPr bwMode="auto">
            <a:xfrm>
              <a:off x="1728" y="480"/>
              <a:ext cx="0" cy="144"/>
            </a:xfrm>
            <a:prstGeom prst="line">
              <a:avLst/>
            </a:prstGeom>
            <a:noFill/>
            <a:ln w="9525">
              <a:solidFill>
                <a:schemeClr val="tx1"/>
              </a:solidFill>
              <a:round/>
              <a:headEnd/>
              <a:tailEnd/>
            </a:ln>
            <a:effectLst/>
          </p:spPr>
          <p:txBody>
            <a:bodyPr/>
            <a:lstStyle/>
            <a:p>
              <a:endParaRPr lang="es-MX"/>
            </a:p>
          </p:txBody>
        </p:sp>
        <p:sp>
          <p:nvSpPr>
            <p:cNvPr id="62535" name="Line 71"/>
            <p:cNvSpPr>
              <a:spLocks noChangeShapeType="1"/>
            </p:cNvSpPr>
            <p:nvPr/>
          </p:nvSpPr>
          <p:spPr bwMode="auto">
            <a:xfrm>
              <a:off x="2688" y="480"/>
              <a:ext cx="0" cy="144"/>
            </a:xfrm>
            <a:prstGeom prst="line">
              <a:avLst/>
            </a:prstGeom>
            <a:noFill/>
            <a:ln w="9525">
              <a:solidFill>
                <a:schemeClr val="tx1"/>
              </a:solidFill>
              <a:round/>
              <a:headEnd/>
              <a:tailEnd/>
            </a:ln>
            <a:effectLst/>
          </p:spPr>
          <p:txBody>
            <a:bodyPr/>
            <a:lstStyle/>
            <a:p>
              <a:endParaRPr lang="es-MX"/>
            </a:p>
          </p:txBody>
        </p:sp>
        <p:sp>
          <p:nvSpPr>
            <p:cNvPr id="62536" name="Line 72"/>
            <p:cNvSpPr>
              <a:spLocks noChangeShapeType="1"/>
            </p:cNvSpPr>
            <p:nvPr/>
          </p:nvSpPr>
          <p:spPr bwMode="auto">
            <a:xfrm>
              <a:off x="3648" y="480"/>
              <a:ext cx="0" cy="144"/>
            </a:xfrm>
            <a:prstGeom prst="line">
              <a:avLst/>
            </a:prstGeom>
            <a:noFill/>
            <a:ln w="9525">
              <a:solidFill>
                <a:schemeClr val="tx1"/>
              </a:solidFill>
              <a:round/>
              <a:headEnd/>
              <a:tailEnd/>
            </a:ln>
            <a:effectLst/>
          </p:spPr>
          <p:txBody>
            <a:bodyPr/>
            <a:lstStyle/>
            <a:p>
              <a:endParaRPr lang="es-MX"/>
            </a:p>
          </p:txBody>
        </p:sp>
      </p:grpSp>
      <p:sp>
        <p:nvSpPr>
          <p:cNvPr id="62537" name="Text Box 73"/>
          <p:cNvSpPr txBox="1">
            <a:spLocks noChangeArrowheads="1"/>
          </p:cNvSpPr>
          <p:nvPr/>
        </p:nvSpPr>
        <p:spPr bwMode="auto">
          <a:xfrm>
            <a:off x="2133600" y="457200"/>
            <a:ext cx="5029200" cy="457200"/>
          </a:xfrm>
          <a:prstGeom prst="rect">
            <a:avLst/>
          </a:prstGeom>
          <a:noFill/>
          <a:ln w="9525">
            <a:noFill/>
            <a:miter lim="800000"/>
            <a:headEnd/>
            <a:tailEnd/>
          </a:ln>
          <a:effectLst/>
        </p:spPr>
        <p:txBody>
          <a:bodyPr>
            <a:spAutoFit/>
          </a:bodyPr>
          <a:lstStyle/>
          <a:p>
            <a:pPr algn="ctr">
              <a:spcBef>
                <a:spcPct val="50000"/>
              </a:spcBef>
            </a:pPr>
            <a:r>
              <a:rPr lang="es-ES_tradnl" b="1">
                <a:latin typeface="Times New Roman" pitchFamily="18" charset="0"/>
              </a:rPr>
              <a:t>Formato de direcciones IP</a:t>
            </a:r>
            <a:endParaRPr lang="es-ES" b="1">
              <a:latin typeface="Times New Roman" pitchFamily="18" charset="0"/>
            </a:endParaRPr>
          </a:p>
        </p:txBody>
      </p:sp>
      <p:sp>
        <p:nvSpPr>
          <p:cNvPr id="62571" name="Text Box 107"/>
          <p:cNvSpPr txBox="1">
            <a:spLocks noChangeArrowheads="1"/>
          </p:cNvSpPr>
          <p:nvPr/>
        </p:nvSpPr>
        <p:spPr bwMode="auto">
          <a:xfrm>
            <a:off x="1371600" y="2667000"/>
            <a:ext cx="5715000" cy="366713"/>
          </a:xfrm>
          <a:prstGeom prst="rect">
            <a:avLst/>
          </a:prstGeom>
          <a:noFill/>
          <a:ln w="9525">
            <a:noFill/>
            <a:miter lim="800000"/>
            <a:headEnd/>
            <a:tailEnd/>
          </a:ln>
          <a:effectLst/>
        </p:spPr>
        <p:txBody>
          <a:bodyPr>
            <a:spAutoFit/>
          </a:bodyPr>
          <a:lstStyle/>
          <a:p>
            <a:r>
              <a:rPr lang="es-ES_tradnl" sz="1800">
                <a:solidFill>
                  <a:srgbClr val="FF0000"/>
                </a:solidFill>
                <a:latin typeface="Times New Roman" pitchFamily="18" charset="0"/>
              </a:rPr>
              <a:t>   </a:t>
            </a:r>
            <a:r>
              <a:rPr lang="es-ES_tradnl" sz="1800">
                <a:latin typeface="Times New Roman" pitchFamily="18" charset="0"/>
              </a:rPr>
              <a:t>255                       0                        0                        0</a:t>
            </a:r>
            <a:endParaRPr lang="es-ES" sz="1800">
              <a:latin typeface="Times New Roman" pitchFamily="18" charset="0"/>
            </a:endParaRPr>
          </a:p>
        </p:txBody>
      </p:sp>
      <p:sp>
        <p:nvSpPr>
          <p:cNvPr id="62572" name="Text Box 108"/>
          <p:cNvSpPr txBox="1">
            <a:spLocks noChangeArrowheads="1"/>
          </p:cNvSpPr>
          <p:nvPr/>
        </p:nvSpPr>
        <p:spPr bwMode="auto">
          <a:xfrm>
            <a:off x="1371600" y="3733800"/>
            <a:ext cx="5715000" cy="366713"/>
          </a:xfrm>
          <a:prstGeom prst="rect">
            <a:avLst/>
          </a:prstGeom>
          <a:noFill/>
          <a:ln w="9525">
            <a:noFill/>
            <a:miter lim="800000"/>
            <a:headEnd/>
            <a:tailEnd/>
          </a:ln>
          <a:effectLst/>
        </p:spPr>
        <p:txBody>
          <a:bodyPr>
            <a:spAutoFit/>
          </a:bodyPr>
          <a:lstStyle/>
          <a:p>
            <a:r>
              <a:rPr lang="es-ES_tradnl" sz="1800">
                <a:solidFill>
                  <a:srgbClr val="FF0000"/>
                </a:solidFill>
                <a:latin typeface="Times New Roman" pitchFamily="18" charset="0"/>
              </a:rPr>
              <a:t>   </a:t>
            </a:r>
            <a:r>
              <a:rPr lang="es-ES_tradnl" sz="1800">
                <a:latin typeface="Times New Roman" pitchFamily="18" charset="0"/>
              </a:rPr>
              <a:t>255                     255                      0                       0</a:t>
            </a:r>
            <a:endParaRPr lang="es-ES" sz="1800">
              <a:latin typeface="Times New Roman" pitchFamily="18" charset="0"/>
            </a:endParaRPr>
          </a:p>
        </p:txBody>
      </p:sp>
      <p:sp>
        <p:nvSpPr>
          <p:cNvPr id="62573" name="Text Box 109"/>
          <p:cNvSpPr txBox="1">
            <a:spLocks noChangeArrowheads="1"/>
          </p:cNvSpPr>
          <p:nvPr/>
        </p:nvSpPr>
        <p:spPr bwMode="auto">
          <a:xfrm>
            <a:off x="1371600" y="4724400"/>
            <a:ext cx="5715000" cy="366713"/>
          </a:xfrm>
          <a:prstGeom prst="rect">
            <a:avLst/>
          </a:prstGeom>
          <a:noFill/>
          <a:ln w="9525">
            <a:noFill/>
            <a:miter lim="800000"/>
            <a:headEnd/>
            <a:tailEnd/>
          </a:ln>
          <a:effectLst/>
        </p:spPr>
        <p:txBody>
          <a:bodyPr>
            <a:spAutoFit/>
          </a:bodyPr>
          <a:lstStyle/>
          <a:p>
            <a:r>
              <a:rPr lang="es-ES_tradnl" sz="1800">
                <a:solidFill>
                  <a:srgbClr val="FF0000"/>
                </a:solidFill>
                <a:latin typeface="Times New Roman" pitchFamily="18" charset="0"/>
              </a:rPr>
              <a:t>   </a:t>
            </a:r>
            <a:r>
              <a:rPr lang="es-ES_tradnl" sz="1800">
                <a:latin typeface="Times New Roman" pitchFamily="18" charset="0"/>
              </a:rPr>
              <a:t>255                     255                     255                      0</a:t>
            </a:r>
            <a:endParaRPr lang="es-ES" sz="180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s-MX"/>
              <a:t>Direccionamiento IP</a:t>
            </a:r>
            <a:endParaRPr lang="es-ES"/>
          </a:p>
        </p:txBody>
      </p:sp>
      <p:sp>
        <p:nvSpPr>
          <p:cNvPr id="69635" name="Rectangle 3" descr="Rectangle: Click to edit Master text styles&#10;Second level&#10;Third level&#10;Fourth level&#10;Fifth level"/>
          <p:cNvSpPr>
            <a:spLocks noGrp="1" noChangeArrowheads="1"/>
          </p:cNvSpPr>
          <p:nvPr>
            <p:ph idx="1"/>
          </p:nvPr>
        </p:nvSpPr>
        <p:spPr/>
        <p:txBody>
          <a:bodyPr/>
          <a:lstStyle/>
          <a:p>
            <a:r>
              <a:rPr lang="es-MX"/>
              <a:t>Reglas de enumeración de ID de RED</a:t>
            </a:r>
          </a:p>
          <a:p>
            <a:pPr lvl="1"/>
            <a:r>
              <a:rPr lang="es-MX"/>
              <a:t>El ID de red no puede empezar con 127 en el primer octeto.</a:t>
            </a:r>
          </a:p>
          <a:p>
            <a:pPr lvl="2"/>
            <a:r>
              <a:rPr lang="es-MX"/>
              <a:t>Las direcciones 127.x.y.z están reservadas como direcciones de bucle invertido.</a:t>
            </a:r>
          </a:p>
          <a:p>
            <a:pPr lvl="1"/>
            <a:r>
              <a:rPr lang="es-MX"/>
              <a:t>Todos los bits del ID de red no pueden ser configurados como 1.</a:t>
            </a:r>
          </a:p>
          <a:p>
            <a:pPr lvl="2"/>
            <a:r>
              <a:rPr lang="es-MX"/>
              <a:t>Todos los ID de red definidos como 1 están reservados para direcciones de difusión.</a:t>
            </a:r>
            <a:endParaRPr lang="es-E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Direccionamiento IP</a:t>
            </a:r>
          </a:p>
        </p:txBody>
      </p:sp>
      <p:sp>
        <p:nvSpPr>
          <p:cNvPr id="71684" name="Rectangle 4"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2"/>
              </a:buBlip>
            </a:pPr>
            <a:r>
              <a:rPr lang="es-ES" sz="3200"/>
              <a:t>Reglas de enumeración de ID de RED</a:t>
            </a:r>
          </a:p>
          <a:p>
            <a:pPr marL="742950" lvl="1" indent="-285750">
              <a:spcBef>
                <a:spcPct val="20000"/>
              </a:spcBef>
              <a:buClr>
                <a:schemeClr val="tx1"/>
              </a:buClr>
              <a:buSzPct val="60000"/>
              <a:buFont typeface="Wingdings" pitchFamily="2" charset="2"/>
              <a:buChar char="n"/>
            </a:pPr>
            <a:r>
              <a:rPr lang="es-ES" sz="2800"/>
              <a:t>Todos los bits del ID de red no pueden ser configurados como 0.</a:t>
            </a:r>
          </a:p>
          <a:p>
            <a:pPr marL="1143000" lvl="2" indent="-228600">
              <a:spcBef>
                <a:spcPct val="20000"/>
              </a:spcBef>
              <a:buClr>
                <a:schemeClr val="hlink"/>
              </a:buClr>
              <a:buSzPct val="95000"/>
              <a:buFont typeface="Wingdings" pitchFamily="2" charset="2"/>
              <a:buChar char="w"/>
            </a:pPr>
            <a:r>
              <a:rPr lang="es-ES"/>
              <a:t>Todos los ID de red definidos como 0 están reservados para indicar un host en la red local.</a:t>
            </a:r>
          </a:p>
          <a:p>
            <a:pPr marL="742950" lvl="1" indent="-285750">
              <a:spcBef>
                <a:spcPct val="20000"/>
              </a:spcBef>
              <a:buClr>
                <a:schemeClr val="tx1"/>
              </a:buClr>
              <a:buSzPct val="60000"/>
              <a:buFont typeface="Wingdings" pitchFamily="2" charset="2"/>
              <a:buChar char="n"/>
            </a:pPr>
            <a:r>
              <a:rPr lang="es-ES" sz="2800"/>
              <a:t>El ID de red debe ser único en la red local.</a:t>
            </a:r>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s-ES"/>
              <a:t>Direccionamiento IP 	</a:t>
            </a:r>
          </a:p>
        </p:txBody>
      </p:sp>
      <p:sp>
        <p:nvSpPr>
          <p:cNvPr id="63491" name="Rectangle 3" descr="Rectangle: Click to edit Master text styles&#10;Second level&#10;Third level&#10;Fourth level&#10;Fifth level"/>
          <p:cNvSpPr>
            <a:spLocks noGrp="1" noChangeArrowheads="1"/>
          </p:cNvSpPr>
          <p:nvPr>
            <p:ph idx="1"/>
          </p:nvPr>
        </p:nvSpPr>
        <p:spPr/>
        <p:txBody>
          <a:bodyPr/>
          <a:lstStyle/>
          <a:p>
            <a:r>
              <a:rPr lang="es-ES"/>
              <a:t>Direcciones de clase A</a:t>
            </a:r>
          </a:p>
        </p:txBody>
      </p:sp>
      <p:grpSp>
        <p:nvGrpSpPr>
          <p:cNvPr id="63492" name="Group 4"/>
          <p:cNvGrpSpPr>
            <a:grpSpLocks/>
          </p:cNvGrpSpPr>
          <p:nvPr/>
        </p:nvGrpSpPr>
        <p:grpSpPr bwMode="auto">
          <a:xfrm>
            <a:off x="1704975" y="3352800"/>
            <a:ext cx="1219200" cy="685800"/>
            <a:chOff x="1248" y="2688"/>
            <a:chExt cx="768" cy="432"/>
          </a:xfrm>
        </p:grpSpPr>
        <p:sp>
          <p:nvSpPr>
            <p:cNvPr id="63493" name="Rectangle 5"/>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494" name="Rectangle 6"/>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495" name="Rectangle 7"/>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496" name="Rectangle 8"/>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497" name="Rectangle 9"/>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498" name="Rectangle 10"/>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499" name="Rectangle 11"/>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3500" name="Rectangle 12"/>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63501" name="Text Box 13"/>
          <p:cNvSpPr txBox="1">
            <a:spLocks noChangeArrowheads="1"/>
          </p:cNvSpPr>
          <p:nvPr/>
        </p:nvSpPr>
        <p:spPr bwMode="auto">
          <a:xfrm>
            <a:off x="1628775" y="35052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0</a:t>
            </a:r>
          </a:p>
        </p:txBody>
      </p:sp>
      <p:grpSp>
        <p:nvGrpSpPr>
          <p:cNvPr id="63502" name="Group 14"/>
          <p:cNvGrpSpPr>
            <a:grpSpLocks/>
          </p:cNvGrpSpPr>
          <p:nvPr/>
        </p:nvGrpSpPr>
        <p:grpSpPr bwMode="auto">
          <a:xfrm>
            <a:off x="3000375" y="3352800"/>
            <a:ext cx="1447800" cy="685800"/>
            <a:chOff x="1200" y="2688"/>
            <a:chExt cx="912" cy="432"/>
          </a:xfrm>
        </p:grpSpPr>
        <p:grpSp>
          <p:nvGrpSpPr>
            <p:cNvPr id="63503" name="Group 15"/>
            <p:cNvGrpSpPr>
              <a:grpSpLocks/>
            </p:cNvGrpSpPr>
            <p:nvPr/>
          </p:nvGrpSpPr>
          <p:grpSpPr bwMode="auto">
            <a:xfrm>
              <a:off x="1248" y="2688"/>
              <a:ext cx="768" cy="432"/>
              <a:chOff x="1248" y="2688"/>
              <a:chExt cx="768" cy="432"/>
            </a:xfrm>
          </p:grpSpPr>
          <p:sp>
            <p:nvSpPr>
              <p:cNvPr id="63504" name="Rectangle 16"/>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05" name="Rectangle 17"/>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06" name="Rectangle 18"/>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07" name="Rectangle 19"/>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08" name="Rectangle 20"/>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09" name="Rectangle 21"/>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10" name="Rectangle 22"/>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11" name="Rectangle 23"/>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63512" name="Text Box 24"/>
            <p:cNvSpPr txBox="1">
              <a:spLocks noChangeArrowheads="1"/>
            </p:cNvSpPr>
            <p:nvPr/>
          </p:nvSpPr>
          <p:spPr bwMode="auto">
            <a:xfrm>
              <a:off x="1200" y="2784"/>
              <a:ext cx="912" cy="250"/>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grpSp>
        <p:nvGrpSpPr>
          <p:cNvPr id="63513" name="Group 25"/>
          <p:cNvGrpSpPr>
            <a:grpSpLocks/>
          </p:cNvGrpSpPr>
          <p:nvPr/>
        </p:nvGrpSpPr>
        <p:grpSpPr bwMode="auto">
          <a:xfrm>
            <a:off x="4371975" y="3352800"/>
            <a:ext cx="1447800" cy="685800"/>
            <a:chOff x="1200" y="2688"/>
            <a:chExt cx="912" cy="432"/>
          </a:xfrm>
        </p:grpSpPr>
        <p:grpSp>
          <p:nvGrpSpPr>
            <p:cNvPr id="63514" name="Group 26"/>
            <p:cNvGrpSpPr>
              <a:grpSpLocks/>
            </p:cNvGrpSpPr>
            <p:nvPr/>
          </p:nvGrpSpPr>
          <p:grpSpPr bwMode="auto">
            <a:xfrm>
              <a:off x="1248" y="2688"/>
              <a:ext cx="768" cy="432"/>
              <a:chOff x="1248" y="2688"/>
              <a:chExt cx="768" cy="432"/>
            </a:xfrm>
          </p:grpSpPr>
          <p:sp>
            <p:nvSpPr>
              <p:cNvPr id="63515" name="Rectangle 27"/>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16" name="Rectangle 28"/>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17" name="Rectangle 29"/>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18" name="Rectangle 30"/>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19" name="Rectangle 31"/>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20" name="Rectangle 32"/>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21" name="Rectangle 33"/>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22" name="Rectangle 34"/>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63523" name="Text Box 35"/>
            <p:cNvSpPr txBox="1">
              <a:spLocks noChangeArrowheads="1"/>
            </p:cNvSpPr>
            <p:nvPr/>
          </p:nvSpPr>
          <p:spPr bwMode="auto">
            <a:xfrm>
              <a:off x="1200" y="2784"/>
              <a:ext cx="912" cy="250"/>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grpSp>
        <p:nvGrpSpPr>
          <p:cNvPr id="63524" name="Group 36"/>
          <p:cNvGrpSpPr>
            <a:grpSpLocks/>
          </p:cNvGrpSpPr>
          <p:nvPr/>
        </p:nvGrpSpPr>
        <p:grpSpPr bwMode="auto">
          <a:xfrm>
            <a:off x="5743575" y="3352800"/>
            <a:ext cx="1447800" cy="685800"/>
            <a:chOff x="1200" y="2688"/>
            <a:chExt cx="912" cy="432"/>
          </a:xfrm>
        </p:grpSpPr>
        <p:grpSp>
          <p:nvGrpSpPr>
            <p:cNvPr id="63525" name="Group 37"/>
            <p:cNvGrpSpPr>
              <a:grpSpLocks/>
            </p:cNvGrpSpPr>
            <p:nvPr/>
          </p:nvGrpSpPr>
          <p:grpSpPr bwMode="auto">
            <a:xfrm>
              <a:off x="1248" y="2688"/>
              <a:ext cx="768" cy="432"/>
              <a:chOff x="1248" y="2688"/>
              <a:chExt cx="768" cy="432"/>
            </a:xfrm>
          </p:grpSpPr>
          <p:sp>
            <p:nvSpPr>
              <p:cNvPr id="63526" name="Rectangle 38"/>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27" name="Rectangle 39"/>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28" name="Rectangle 40"/>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29" name="Rectangle 41"/>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30" name="Rectangle 42"/>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31" name="Rectangle 43"/>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32" name="Rectangle 44"/>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3533" name="Rectangle 45"/>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63534" name="Text Box 46"/>
            <p:cNvSpPr txBox="1">
              <a:spLocks noChangeArrowheads="1"/>
            </p:cNvSpPr>
            <p:nvPr/>
          </p:nvSpPr>
          <p:spPr bwMode="auto">
            <a:xfrm>
              <a:off x="1200" y="2784"/>
              <a:ext cx="912" cy="250"/>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sp>
        <p:nvSpPr>
          <p:cNvPr id="63535" name="Line 47"/>
          <p:cNvSpPr>
            <a:spLocks noChangeShapeType="1"/>
          </p:cNvSpPr>
          <p:nvPr/>
        </p:nvSpPr>
        <p:spPr bwMode="auto">
          <a:xfrm>
            <a:off x="1704975" y="3048000"/>
            <a:ext cx="0" cy="228600"/>
          </a:xfrm>
          <a:prstGeom prst="line">
            <a:avLst/>
          </a:prstGeom>
          <a:noFill/>
          <a:ln w="9525">
            <a:solidFill>
              <a:schemeClr val="tx1"/>
            </a:solidFill>
            <a:round/>
            <a:headEnd/>
            <a:tailEnd/>
          </a:ln>
          <a:effectLst/>
        </p:spPr>
        <p:txBody>
          <a:bodyPr wrap="none" anchor="ctr"/>
          <a:lstStyle/>
          <a:p>
            <a:endParaRPr lang="es-MX"/>
          </a:p>
        </p:txBody>
      </p:sp>
      <p:sp>
        <p:nvSpPr>
          <p:cNvPr id="63536" name="Line 48"/>
          <p:cNvSpPr>
            <a:spLocks noChangeShapeType="1"/>
          </p:cNvSpPr>
          <p:nvPr/>
        </p:nvSpPr>
        <p:spPr bwMode="auto">
          <a:xfrm>
            <a:off x="2924175" y="3048000"/>
            <a:ext cx="0" cy="228600"/>
          </a:xfrm>
          <a:prstGeom prst="line">
            <a:avLst/>
          </a:prstGeom>
          <a:noFill/>
          <a:ln w="9525">
            <a:solidFill>
              <a:schemeClr val="tx1"/>
            </a:solidFill>
            <a:round/>
            <a:headEnd/>
            <a:tailEnd/>
          </a:ln>
          <a:effectLst/>
        </p:spPr>
        <p:txBody>
          <a:bodyPr wrap="none" anchor="ctr"/>
          <a:lstStyle/>
          <a:p>
            <a:endParaRPr lang="es-MX"/>
          </a:p>
        </p:txBody>
      </p:sp>
      <p:sp>
        <p:nvSpPr>
          <p:cNvPr id="63537" name="Line 49"/>
          <p:cNvSpPr>
            <a:spLocks noChangeShapeType="1"/>
          </p:cNvSpPr>
          <p:nvPr/>
        </p:nvSpPr>
        <p:spPr bwMode="auto">
          <a:xfrm>
            <a:off x="3076575" y="3048000"/>
            <a:ext cx="0" cy="228600"/>
          </a:xfrm>
          <a:prstGeom prst="line">
            <a:avLst/>
          </a:prstGeom>
          <a:noFill/>
          <a:ln w="9525">
            <a:solidFill>
              <a:schemeClr val="tx1"/>
            </a:solidFill>
            <a:round/>
            <a:headEnd/>
            <a:tailEnd/>
          </a:ln>
          <a:effectLst/>
        </p:spPr>
        <p:txBody>
          <a:bodyPr wrap="none" anchor="ctr"/>
          <a:lstStyle/>
          <a:p>
            <a:endParaRPr lang="es-MX"/>
          </a:p>
        </p:txBody>
      </p:sp>
      <p:sp>
        <p:nvSpPr>
          <p:cNvPr id="63538" name="Line 50"/>
          <p:cNvSpPr>
            <a:spLocks noChangeShapeType="1"/>
          </p:cNvSpPr>
          <p:nvPr/>
        </p:nvSpPr>
        <p:spPr bwMode="auto">
          <a:xfrm>
            <a:off x="7038975" y="3048000"/>
            <a:ext cx="0" cy="228600"/>
          </a:xfrm>
          <a:prstGeom prst="line">
            <a:avLst/>
          </a:prstGeom>
          <a:noFill/>
          <a:ln w="9525">
            <a:solidFill>
              <a:schemeClr val="tx1"/>
            </a:solidFill>
            <a:round/>
            <a:headEnd/>
            <a:tailEnd/>
          </a:ln>
          <a:effectLst/>
        </p:spPr>
        <p:txBody>
          <a:bodyPr wrap="none" anchor="ctr"/>
          <a:lstStyle/>
          <a:p>
            <a:endParaRPr lang="es-MX"/>
          </a:p>
        </p:txBody>
      </p:sp>
      <p:sp>
        <p:nvSpPr>
          <p:cNvPr id="63539" name="Line 51"/>
          <p:cNvSpPr>
            <a:spLocks noChangeShapeType="1"/>
          </p:cNvSpPr>
          <p:nvPr/>
        </p:nvSpPr>
        <p:spPr bwMode="auto">
          <a:xfrm>
            <a:off x="1704975" y="3124200"/>
            <a:ext cx="12192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63540" name="Line 52"/>
          <p:cNvSpPr>
            <a:spLocks noChangeShapeType="1"/>
          </p:cNvSpPr>
          <p:nvPr/>
        </p:nvSpPr>
        <p:spPr bwMode="auto">
          <a:xfrm>
            <a:off x="3076575" y="3124200"/>
            <a:ext cx="39624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63541" name="Text Box 53"/>
          <p:cNvSpPr txBox="1">
            <a:spLocks noChangeArrowheads="1"/>
          </p:cNvSpPr>
          <p:nvPr/>
        </p:nvSpPr>
        <p:spPr bwMode="auto">
          <a:xfrm>
            <a:off x="1874838" y="2895600"/>
            <a:ext cx="911225"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RED</a:t>
            </a:r>
          </a:p>
        </p:txBody>
      </p:sp>
      <p:sp>
        <p:nvSpPr>
          <p:cNvPr id="63542" name="Text Box 54"/>
          <p:cNvSpPr txBox="1">
            <a:spLocks noChangeArrowheads="1"/>
          </p:cNvSpPr>
          <p:nvPr/>
        </p:nvSpPr>
        <p:spPr bwMode="auto">
          <a:xfrm>
            <a:off x="4414838" y="2895600"/>
            <a:ext cx="1014412"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HOST</a:t>
            </a:r>
          </a:p>
        </p:txBody>
      </p:sp>
      <p:sp>
        <p:nvSpPr>
          <p:cNvPr id="63543" name="Text Box 55"/>
          <p:cNvSpPr txBox="1">
            <a:spLocks noChangeArrowheads="1"/>
          </p:cNvSpPr>
          <p:nvPr/>
        </p:nvSpPr>
        <p:spPr bwMode="auto">
          <a:xfrm>
            <a:off x="0" y="4953000"/>
            <a:ext cx="8991600" cy="1163638"/>
          </a:xfrm>
          <a:prstGeom prst="rect">
            <a:avLst/>
          </a:prstGeom>
          <a:noFill/>
          <a:ln w="12700">
            <a:noFill/>
            <a:miter lim="800000"/>
            <a:headEnd/>
            <a:tailEnd/>
          </a:ln>
          <a:effectLst/>
        </p:spPr>
        <p:txBody>
          <a:bodyPr>
            <a:spAutoFit/>
          </a:bodyPr>
          <a:lstStyle/>
          <a:p>
            <a:pPr eaLnBrk="0" hangingPunct="0">
              <a:spcBef>
                <a:spcPct val="45000"/>
              </a:spcBef>
              <a:tabLst>
                <a:tab pos="1828800" algn="l"/>
                <a:tab pos="3657600" algn="l"/>
                <a:tab pos="5715000" algn="l"/>
              </a:tabLst>
            </a:pPr>
            <a:r>
              <a:rPr lang="en-US" sz="1800">
                <a:latin typeface="Arial" charset="0"/>
              </a:rPr>
              <a:t>Clase de Dirección    Primer ID de RED    Ultimo ID de RED    Número de IDs de RED</a:t>
            </a:r>
          </a:p>
          <a:p>
            <a:pPr eaLnBrk="0" hangingPunct="0">
              <a:spcBef>
                <a:spcPct val="45000"/>
              </a:spcBef>
              <a:tabLst>
                <a:tab pos="1828800" algn="l"/>
                <a:tab pos="3657600" algn="l"/>
                <a:tab pos="5715000" algn="l"/>
              </a:tabLst>
            </a:pPr>
            <a:r>
              <a:rPr lang="en-US" sz="1800">
                <a:latin typeface="Arial" charset="0"/>
              </a:rPr>
              <a:t>Class A	     1.0.0.0	         126.0.0.0	         126</a:t>
            </a:r>
          </a:p>
          <a:p>
            <a:pPr eaLnBrk="0" hangingPunct="0">
              <a:spcBef>
                <a:spcPct val="45000"/>
              </a:spcBef>
              <a:tabLst>
                <a:tab pos="1828800" algn="l"/>
                <a:tab pos="3657600" algn="l"/>
                <a:tab pos="5715000" algn="l"/>
              </a:tabLst>
            </a:pPr>
            <a:endParaRPr lang="en-US" sz="1800">
              <a:latin typeface="Arial" charset="0"/>
            </a:endParaRPr>
          </a:p>
        </p:txBody>
      </p:sp>
      <p:sp>
        <p:nvSpPr>
          <p:cNvPr id="63544" name="Line 56"/>
          <p:cNvSpPr>
            <a:spLocks noChangeShapeType="1"/>
          </p:cNvSpPr>
          <p:nvPr/>
        </p:nvSpPr>
        <p:spPr bwMode="auto">
          <a:xfrm>
            <a:off x="152400" y="5334000"/>
            <a:ext cx="8763000" cy="0"/>
          </a:xfrm>
          <a:prstGeom prst="line">
            <a:avLst/>
          </a:prstGeom>
          <a:noFill/>
          <a:ln w="12700">
            <a:solidFill>
              <a:schemeClr val="tx1"/>
            </a:solidFill>
            <a:round/>
            <a:headEnd/>
            <a:tailEnd/>
          </a:ln>
          <a:effectLst/>
        </p:spPr>
        <p:txBody>
          <a:bodyPr/>
          <a:lstStyle/>
          <a:p>
            <a:endParaRPr lang="es-MX"/>
          </a:p>
        </p:txBody>
      </p:sp>
      <p:sp>
        <p:nvSpPr>
          <p:cNvPr id="63545" name="Text Box 57"/>
          <p:cNvSpPr txBox="1">
            <a:spLocks noChangeArrowheads="1"/>
          </p:cNvSpPr>
          <p:nvPr/>
        </p:nvSpPr>
        <p:spPr bwMode="auto">
          <a:xfrm>
            <a:off x="381000" y="5943600"/>
            <a:ext cx="8534400" cy="822325"/>
          </a:xfrm>
          <a:prstGeom prst="rect">
            <a:avLst/>
          </a:prstGeom>
          <a:noFill/>
          <a:ln w="9525">
            <a:noFill/>
            <a:miter lim="800000"/>
            <a:headEnd/>
            <a:tailEnd/>
          </a:ln>
          <a:effectLst/>
        </p:spPr>
        <p:txBody>
          <a:bodyPr>
            <a:spAutoFit/>
          </a:bodyPr>
          <a:lstStyle/>
          <a:p>
            <a:pPr>
              <a:spcBef>
                <a:spcPct val="50000"/>
              </a:spcBef>
            </a:pPr>
            <a:r>
              <a:rPr lang="es-ES"/>
              <a:t>Nota: Las direcciones 127.x.y.z están reservadas para direcciones de bucle invertido (de local host).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Direccionamiento IP</a:t>
            </a:r>
          </a:p>
        </p:txBody>
      </p:sp>
      <p:sp>
        <p:nvSpPr>
          <p:cNvPr id="64515"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2"/>
              </a:buBlip>
            </a:pPr>
            <a:r>
              <a:rPr lang="es-ES" sz="3200"/>
              <a:t>Direcciones de clase B</a:t>
            </a:r>
          </a:p>
        </p:txBody>
      </p:sp>
      <p:sp>
        <p:nvSpPr>
          <p:cNvPr id="64567" name="Text Box 55"/>
          <p:cNvSpPr txBox="1">
            <a:spLocks noChangeArrowheads="1"/>
          </p:cNvSpPr>
          <p:nvPr/>
        </p:nvSpPr>
        <p:spPr bwMode="auto">
          <a:xfrm>
            <a:off x="0" y="4953000"/>
            <a:ext cx="8991600" cy="1163638"/>
          </a:xfrm>
          <a:prstGeom prst="rect">
            <a:avLst/>
          </a:prstGeom>
          <a:noFill/>
          <a:ln w="12700">
            <a:noFill/>
            <a:miter lim="800000"/>
            <a:headEnd/>
            <a:tailEnd/>
          </a:ln>
          <a:effectLst/>
        </p:spPr>
        <p:txBody>
          <a:bodyPr>
            <a:spAutoFit/>
          </a:bodyPr>
          <a:lstStyle/>
          <a:p>
            <a:pPr eaLnBrk="0" hangingPunct="0">
              <a:spcBef>
                <a:spcPct val="45000"/>
              </a:spcBef>
              <a:tabLst>
                <a:tab pos="1828800" algn="l"/>
                <a:tab pos="3657600" algn="l"/>
                <a:tab pos="5715000" algn="l"/>
              </a:tabLst>
            </a:pPr>
            <a:r>
              <a:rPr lang="en-US" sz="1800">
                <a:latin typeface="Arial" charset="0"/>
              </a:rPr>
              <a:t>Clase de Dirección    Primer ID de RED    Ultimo ID de RED    Número de IDs de RED</a:t>
            </a:r>
          </a:p>
          <a:p>
            <a:pPr eaLnBrk="0" hangingPunct="0">
              <a:spcBef>
                <a:spcPct val="45000"/>
              </a:spcBef>
              <a:tabLst>
                <a:tab pos="1828800" algn="l"/>
                <a:tab pos="3657600" algn="l"/>
                <a:tab pos="5715000" algn="l"/>
              </a:tabLst>
            </a:pPr>
            <a:r>
              <a:rPr lang="en-US" sz="1800">
                <a:latin typeface="Arial" charset="0"/>
              </a:rPr>
              <a:t>Class B	     128.0.0.0	         191.255.0.0	         16,384</a:t>
            </a:r>
          </a:p>
          <a:p>
            <a:pPr eaLnBrk="0" hangingPunct="0">
              <a:spcBef>
                <a:spcPct val="45000"/>
              </a:spcBef>
              <a:tabLst>
                <a:tab pos="1828800" algn="l"/>
                <a:tab pos="3657600" algn="l"/>
                <a:tab pos="5715000" algn="l"/>
              </a:tabLst>
            </a:pPr>
            <a:endParaRPr lang="en-US" sz="1800">
              <a:latin typeface="Arial" charset="0"/>
            </a:endParaRPr>
          </a:p>
        </p:txBody>
      </p:sp>
      <p:sp>
        <p:nvSpPr>
          <p:cNvPr id="64568" name="Line 56"/>
          <p:cNvSpPr>
            <a:spLocks noChangeShapeType="1"/>
          </p:cNvSpPr>
          <p:nvPr/>
        </p:nvSpPr>
        <p:spPr bwMode="auto">
          <a:xfrm>
            <a:off x="152400" y="5334000"/>
            <a:ext cx="8763000" cy="0"/>
          </a:xfrm>
          <a:prstGeom prst="line">
            <a:avLst/>
          </a:prstGeom>
          <a:noFill/>
          <a:ln w="12700">
            <a:solidFill>
              <a:schemeClr val="tx1"/>
            </a:solidFill>
            <a:round/>
            <a:headEnd/>
            <a:tailEnd/>
          </a:ln>
          <a:effectLst/>
        </p:spPr>
        <p:txBody>
          <a:bodyPr/>
          <a:lstStyle/>
          <a:p>
            <a:endParaRPr lang="es-MX"/>
          </a:p>
        </p:txBody>
      </p:sp>
      <p:grpSp>
        <p:nvGrpSpPr>
          <p:cNvPr id="64666" name="Group 154"/>
          <p:cNvGrpSpPr>
            <a:grpSpLocks/>
          </p:cNvGrpSpPr>
          <p:nvPr/>
        </p:nvGrpSpPr>
        <p:grpSpPr bwMode="auto">
          <a:xfrm>
            <a:off x="1752600" y="3429000"/>
            <a:ext cx="1219200" cy="685800"/>
            <a:chOff x="1248" y="2688"/>
            <a:chExt cx="768" cy="432"/>
          </a:xfrm>
        </p:grpSpPr>
        <p:sp>
          <p:nvSpPr>
            <p:cNvPr id="64667" name="Rectangle 155"/>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68" name="Rectangle 156"/>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69" name="Rectangle 157"/>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0" name="Rectangle 158"/>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1" name="Rectangle 159"/>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2" name="Rectangle 160"/>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3" name="Rectangle 161"/>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4" name="Rectangle 162"/>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64675" name="Text Box 163"/>
          <p:cNvSpPr txBox="1">
            <a:spLocks noChangeArrowheads="1"/>
          </p:cNvSpPr>
          <p:nvPr/>
        </p:nvSpPr>
        <p:spPr bwMode="auto">
          <a:xfrm>
            <a:off x="1676400" y="35814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10</a:t>
            </a:r>
          </a:p>
        </p:txBody>
      </p:sp>
      <p:grpSp>
        <p:nvGrpSpPr>
          <p:cNvPr id="64676" name="Group 164"/>
          <p:cNvGrpSpPr>
            <a:grpSpLocks/>
          </p:cNvGrpSpPr>
          <p:nvPr/>
        </p:nvGrpSpPr>
        <p:grpSpPr bwMode="auto">
          <a:xfrm>
            <a:off x="3124200" y="3429000"/>
            <a:ext cx="1219200" cy="685800"/>
            <a:chOff x="1248" y="2688"/>
            <a:chExt cx="768" cy="432"/>
          </a:xfrm>
        </p:grpSpPr>
        <p:sp>
          <p:nvSpPr>
            <p:cNvPr id="64677" name="Rectangle 165"/>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8" name="Rectangle 166"/>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79" name="Rectangle 167"/>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80" name="Rectangle 168"/>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81" name="Rectangle 169"/>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82" name="Rectangle 170"/>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83" name="Rectangle 171"/>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4684" name="Rectangle 172"/>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64685" name="Text Box 173"/>
          <p:cNvSpPr txBox="1">
            <a:spLocks noChangeArrowheads="1"/>
          </p:cNvSpPr>
          <p:nvPr/>
        </p:nvSpPr>
        <p:spPr bwMode="auto">
          <a:xfrm>
            <a:off x="3048000" y="3581400"/>
            <a:ext cx="1447800" cy="396875"/>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nvGrpSpPr>
          <p:cNvPr id="64686" name="Group 174"/>
          <p:cNvGrpSpPr>
            <a:grpSpLocks/>
          </p:cNvGrpSpPr>
          <p:nvPr/>
        </p:nvGrpSpPr>
        <p:grpSpPr bwMode="auto">
          <a:xfrm>
            <a:off x="4419600" y="3429000"/>
            <a:ext cx="1447800" cy="685800"/>
            <a:chOff x="1200" y="2688"/>
            <a:chExt cx="912" cy="432"/>
          </a:xfrm>
        </p:grpSpPr>
        <p:grpSp>
          <p:nvGrpSpPr>
            <p:cNvPr id="64687" name="Group 175"/>
            <p:cNvGrpSpPr>
              <a:grpSpLocks/>
            </p:cNvGrpSpPr>
            <p:nvPr/>
          </p:nvGrpSpPr>
          <p:grpSpPr bwMode="auto">
            <a:xfrm>
              <a:off x="1248" y="2688"/>
              <a:ext cx="768" cy="432"/>
              <a:chOff x="1248" y="2688"/>
              <a:chExt cx="768" cy="432"/>
            </a:xfrm>
          </p:grpSpPr>
          <p:sp>
            <p:nvSpPr>
              <p:cNvPr id="64688" name="Rectangle 176"/>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89" name="Rectangle 177"/>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90" name="Rectangle 178"/>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91" name="Rectangle 179"/>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92" name="Rectangle 180"/>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93" name="Rectangle 181"/>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94" name="Rectangle 182"/>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695" name="Rectangle 183"/>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64696" name="Text Box 184"/>
            <p:cNvSpPr txBox="1">
              <a:spLocks noChangeArrowheads="1"/>
            </p:cNvSpPr>
            <p:nvPr/>
          </p:nvSpPr>
          <p:spPr bwMode="auto">
            <a:xfrm>
              <a:off x="1200" y="2784"/>
              <a:ext cx="912" cy="250"/>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grpSp>
        <p:nvGrpSpPr>
          <p:cNvPr id="64697" name="Group 185"/>
          <p:cNvGrpSpPr>
            <a:grpSpLocks/>
          </p:cNvGrpSpPr>
          <p:nvPr/>
        </p:nvGrpSpPr>
        <p:grpSpPr bwMode="auto">
          <a:xfrm>
            <a:off x="5791200" y="3429000"/>
            <a:ext cx="1447800" cy="685800"/>
            <a:chOff x="1200" y="2688"/>
            <a:chExt cx="912" cy="432"/>
          </a:xfrm>
        </p:grpSpPr>
        <p:grpSp>
          <p:nvGrpSpPr>
            <p:cNvPr id="64698" name="Group 186"/>
            <p:cNvGrpSpPr>
              <a:grpSpLocks/>
            </p:cNvGrpSpPr>
            <p:nvPr/>
          </p:nvGrpSpPr>
          <p:grpSpPr bwMode="auto">
            <a:xfrm>
              <a:off x="1248" y="2688"/>
              <a:ext cx="768" cy="432"/>
              <a:chOff x="1248" y="2688"/>
              <a:chExt cx="768" cy="432"/>
            </a:xfrm>
          </p:grpSpPr>
          <p:sp>
            <p:nvSpPr>
              <p:cNvPr id="64699" name="Rectangle 187"/>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0" name="Rectangle 188"/>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1" name="Rectangle 189"/>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2" name="Rectangle 190"/>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3" name="Rectangle 191"/>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4" name="Rectangle 192"/>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5" name="Rectangle 193"/>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4706" name="Rectangle 194"/>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64707" name="Text Box 195"/>
            <p:cNvSpPr txBox="1">
              <a:spLocks noChangeArrowheads="1"/>
            </p:cNvSpPr>
            <p:nvPr/>
          </p:nvSpPr>
          <p:spPr bwMode="auto">
            <a:xfrm>
              <a:off x="1200" y="2784"/>
              <a:ext cx="912" cy="250"/>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sp>
        <p:nvSpPr>
          <p:cNvPr id="64708" name="Line 196"/>
          <p:cNvSpPr>
            <a:spLocks noChangeShapeType="1"/>
          </p:cNvSpPr>
          <p:nvPr/>
        </p:nvSpPr>
        <p:spPr bwMode="auto">
          <a:xfrm>
            <a:off x="1752600" y="3124200"/>
            <a:ext cx="0" cy="228600"/>
          </a:xfrm>
          <a:prstGeom prst="line">
            <a:avLst/>
          </a:prstGeom>
          <a:noFill/>
          <a:ln w="9525">
            <a:solidFill>
              <a:schemeClr val="tx1"/>
            </a:solidFill>
            <a:round/>
            <a:headEnd/>
            <a:tailEnd/>
          </a:ln>
          <a:effectLst/>
        </p:spPr>
        <p:txBody>
          <a:bodyPr wrap="none" anchor="ctr"/>
          <a:lstStyle/>
          <a:p>
            <a:endParaRPr lang="es-MX"/>
          </a:p>
        </p:txBody>
      </p:sp>
      <p:sp>
        <p:nvSpPr>
          <p:cNvPr id="64709" name="Line 197"/>
          <p:cNvSpPr>
            <a:spLocks noChangeShapeType="1"/>
          </p:cNvSpPr>
          <p:nvPr/>
        </p:nvSpPr>
        <p:spPr bwMode="auto">
          <a:xfrm>
            <a:off x="4343400" y="3124200"/>
            <a:ext cx="0" cy="228600"/>
          </a:xfrm>
          <a:prstGeom prst="line">
            <a:avLst/>
          </a:prstGeom>
          <a:noFill/>
          <a:ln w="9525">
            <a:solidFill>
              <a:schemeClr val="tx1"/>
            </a:solidFill>
            <a:round/>
            <a:headEnd/>
            <a:tailEnd/>
          </a:ln>
          <a:effectLst/>
        </p:spPr>
        <p:txBody>
          <a:bodyPr wrap="none" anchor="ctr"/>
          <a:lstStyle/>
          <a:p>
            <a:endParaRPr lang="es-MX"/>
          </a:p>
        </p:txBody>
      </p:sp>
      <p:sp>
        <p:nvSpPr>
          <p:cNvPr id="64710" name="Line 198"/>
          <p:cNvSpPr>
            <a:spLocks noChangeShapeType="1"/>
          </p:cNvSpPr>
          <p:nvPr/>
        </p:nvSpPr>
        <p:spPr bwMode="auto">
          <a:xfrm>
            <a:off x="4495800" y="3124200"/>
            <a:ext cx="0" cy="228600"/>
          </a:xfrm>
          <a:prstGeom prst="line">
            <a:avLst/>
          </a:prstGeom>
          <a:noFill/>
          <a:ln w="9525">
            <a:solidFill>
              <a:schemeClr val="tx1"/>
            </a:solidFill>
            <a:round/>
            <a:headEnd/>
            <a:tailEnd/>
          </a:ln>
          <a:effectLst/>
        </p:spPr>
        <p:txBody>
          <a:bodyPr wrap="none" anchor="ctr"/>
          <a:lstStyle/>
          <a:p>
            <a:endParaRPr lang="es-MX"/>
          </a:p>
        </p:txBody>
      </p:sp>
      <p:sp>
        <p:nvSpPr>
          <p:cNvPr id="64711" name="Line 199"/>
          <p:cNvSpPr>
            <a:spLocks noChangeShapeType="1"/>
          </p:cNvSpPr>
          <p:nvPr/>
        </p:nvSpPr>
        <p:spPr bwMode="auto">
          <a:xfrm>
            <a:off x="7086600" y="3124200"/>
            <a:ext cx="0" cy="228600"/>
          </a:xfrm>
          <a:prstGeom prst="line">
            <a:avLst/>
          </a:prstGeom>
          <a:noFill/>
          <a:ln w="9525">
            <a:solidFill>
              <a:schemeClr val="tx1"/>
            </a:solidFill>
            <a:round/>
            <a:headEnd/>
            <a:tailEnd/>
          </a:ln>
          <a:effectLst/>
        </p:spPr>
        <p:txBody>
          <a:bodyPr wrap="none" anchor="ctr"/>
          <a:lstStyle/>
          <a:p>
            <a:endParaRPr lang="es-MX"/>
          </a:p>
        </p:txBody>
      </p:sp>
      <p:sp>
        <p:nvSpPr>
          <p:cNvPr id="64712" name="Line 200"/>
          <p:cNvSpPr>
            <a:spLocks noChangeShapeType="1"/>
          </p:cNvSpPr>
          <p:nvPr/>
        </p:nvSpPr>
        <p:spPr bwMode="auto">
          <a:xfrm>
            <a:off x="1752600" y="3200400"/>
            <a:ext cx="25908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64713" name="Line 201"/>
          <p:cNvSpPr>
            <a:spLocks noChangeShapeType="1"/>
          </p:cNvSpPr>
          <p:nvPr/>
        </p:nvSpPr>
        <p:spPr bwMode="auto">
          <a:xfrm>
            <a:off x="4495800" y="3200400"/>
            <a:ext cx="25908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64714" name="Text Box 202"/>
          <p:cNvSpPr txBox="1">
            <a:spLocks noChangeArrowheads="1"/>
          </p:cNvSpPr>
          <p:nvPr/>
        </p:nvSpPr>
        <p:spPr bwMode="auto">
          <a:xfrm>
            <a:off x="2608263" y="2971800"/>
            <a:ext cx="911225"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RED</a:t>
            </a:r>
          </a:p>
        </p:txBody>
      </p:sp>
      <p:sp>
        <p:nvSpPr>
          <p:cNvPr id="64715" name="Text Box 203"/>
          <p:cNvSpPr txBox="1">
            <a:spLocks noChangeArrowheads="1"/>
          </p:cNvSpPr>
          <p:nvPr/>
        </p:nvSpPr>
        <p:spPr bwMode="auto">
          <a:xfrm>
            <a:off x="5254625" y="2971800"/>
            <a:ext cx="1014413"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HOST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Direccionamiento IP</a:t>
            </a:r>
          </a:p>
        </p:txBody>
      </p:sp>
      <p:sp>
        <p:nvSpPr>
          <p:cNvPr id="65539"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2"/>
              </a:buBlip>
            </a:pPr>
            <a:r>
              <a:rPr lang="es-ES" sz="3200"/>
              <a:t>Direcciones de clase C</a:t>
            </a:r>
          </a:p>
        </p:txBody>
      </p:sp>
      <p:sp>
        <p:nvSpPr>
          <p:cNvPr id="65548" name="Text Box 12"/>
          <p:cNvSpPr txBox="1">
            <a:spLocks noChangeArrowheads="1"/>
          </p:cNvSpPr>
          <p:nvPr/>
        </p:nvSpPr>
        <p:spPr bwMode="auto">
          <a:xfrm>
            <a:off x="0" y="4953000"/>
            <a:ext cx="8991600" cy="1163638"/>
          </a:xfrm>
          <a:prstGeom prst="rect">
            <a:avLst/>
          </a:prstGeom>
          <a:noFill/>
          <a:ln w="12700">
            <a:noFill/>
            <a:miter lim="800000"/>
            <a:headEnd/>
            <a:tailEnd/>
          </a:ln>
          <a:effectLst/>
        </p:spPr>
        <p:txBody>
          <a:bodyPr>
            <a:spAutoFit/>
          </a:bodyPr>
          <a:lstStyle/>
          <a:p>
            <a:pPr eaLnBrk="0" hangingPunct="0">
              <a:spcBef>
                <a:spcPct val="45000"/>
              </a:spcBef>
              <a:tabLst>
                <a:tab pos="1828800" algn="l"/>
                <a:tab pos="3657600" algn="l"/>
                <a:tab pos="5715000" algn="l"/>
              </a:tabLst>
            </a:pPr>
            <a:r>
              <a:rPr lang="en-US" sz="1800">
                <a:latin typeface="Arial" charset="0"/>
              </a:rPr>
              <a:t>Clase de Dirección    Primer ID de RED    Ultimo ID de RED    Número de IDs de RED</a:t>
            </a:r>
          </a:p>
          <a:p>
            <a:pPr eaLnBrk="0" hangingPunct="0">
              <a:spcBef>
                <a:spcPct val="45000"/>
              </a:spcBef>
              <a:tabLst>
                <a:tab pos="1828800" algn="l"/>
                <a:tab pos="3657600" algn="l"/>
                <a:tab pos="5715000" algn="l"/>
              </a:tabLst>
            </a:pPr>
            <a:r>
              <a:rPr lang="en-US" sz="1800">
                <a:latin typeface="Arial" charset="0"/>
              </a:rPr>
              <a:t>Class C	     192.0.0.0	          223.255.255.0         2,097,152</a:t>
            </a:r>
          </a:p>
          <a:p>
            <a:pPr eaLnBrk="0" hangingPunct="0">
              <a:spcBef>
                <a:spcPct val="45000"/>
              </a:spcBef>
              <a:tabLst>
                <a:tab pos="1828800" algn="l"/>
                <a:tab pos="3657600" algn="l"/>
                <a:tab pos="5715000" algn="l"/>
              </a:tabLst>
            </a:pPr>
            <a:endParaRPr lang="en-US" sz="1800">
              <a:latin typeface="Arial" charset="0"/>
            </a:endParaRPr>
          </a:p>
        </p:txBody>
      </p:sp>
      <p:sp>
        <p:nvSpPr>
          <p:cNvPr id="65549" name="Line 13"/>
          <p:cNvSpPr>
            <a:spLocks noChangeShapeType="1"/>
          </p:cNvSpPr>
          <p:nvPr/>
        </p:nvSpPr>
        <p:spPr bwMode="auto">
          <a:xfrm>
            <a:off x="152400" y="5334000"/>
            <a:ext cx="8763000" cy="0"/>
          </a:xfrm>
          <a:prstGeom prst="line">
            <a:avLst/>
          </a:prstGeom>
          <a:noFill/>
          <a:ln w="12700">
            <a:solidFill>
              <a:schemeClr val="tx1"/>
            </a:solidFill>
            <a:round/>
            <a:headEnd/>
            <a:tailEnd/>
          </a:ln>
          <a:effectLst/>
        </p:spPr>
        <p:txBody>
          <a:bodyPr/>
          <a:lstStyle/>
          <a:p>
            <a:endParaRPr lang="es-MX"/>
          </a:p>
        </p:txBody>
      </p:sp>
      <p:grpSp>
        <p:nvGrpSpPr>
          <p:cNvPr id="65633" name="Group 97"/>
          <p:cNvGrpSpPr>
            <a:grpSpLocks/>
          </p:cNvGrpSpPr>
          <p:nvPr/>
        </p:nvGrpSpPr>
        <p:grpSpPr bwMode="auto">
          <a:xfrm>
            <a:off x="1752600" y="3657600"/>
            <a:ext cx="1219200" cy="685800"/>
            <a:chOff x="1248" y="2688"/>
            <a:chExt cx="768" cy="432"/>
          </a:xfrm>
        </p:grpSpPr>
        <p:sp>
          <p:nvSpPr>
            <p:cNvPr id="65634" name="Rectangle 98"/>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35" name="Rectangle 99"/>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36" name="Rectangle 100"/>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37" name="Rectangle 101"/>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38" name="Rectangle 102"/>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39" name="Rectangle 103"/>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0" name="Rectangle 104"/>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1" name="Rectangle 105"/>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65642" name="Text Box 106"/>
          <p:cNvSpPr txBox="1">
            <a:spLocks noChangeArrowheads="1"/>
          </p:cNvSpPr>
          <p:nvPr/>
        </p:nvSpPr>
        <p:spPr bwMode="auto">
          <a:xfrm>
            <a:off x="1676400" y="3810000"/>
            <a:ext cx="1447800" cy="396875"/>
          </a:xfrm>
          <a:prstGeom prst="rect">
            <a:avLst/>
          </a:prstGeom>
          <a:noFill/>
          <a:ln w="9525">
            <a:noFill/>
            <a:miter lim="800000"/>
            <a:headEnd/>
            <a:tailEnd/>
          </a:ln>
          <a:effectLst/>
        </p:spPr>
        <p:txBody>
          <a:bodyPr>
            <a:spAutoFit/>
          </a:bodyPr>
          <a:lstStyle/>
          <a:p>
            <a:pPr eaLnBrk="0" hangingPunct="0"/>
            <a:r>
              <a:rPr lang="en-US" sz="2000">
                <a:latin typeface="Courier New" pitchFamily="49" charset="0"/>
              </a:rPr>
              <a:t>110</a:t>
            </a:r>
          </a:p>
        </p:txBody>
      </p:sp>
      <p:grpSp>
        <p:nvGrpSpPr>
          <p:cNvPr id="65643" name="Group 107"/>
          <p:cNvGrpSpPr>
            <a:grpSpLocks/>
          </p:cNvGrpSpPr>
          <p:nvPr/>
        </p:nvGrpSpPr>
        <p:grpSpPr bwMode="auto">
          <a:xfrm>
            <a:off x="3124200" y="3657600"/>
            <a:ext cx="1219200" cy="685800"/>
            <a:chOff x="1248" y="2688"/>
            <a:chExt cx="768" cy="432"/>
          </a:xfrm>
        </p:grpSpPr>
        <p:sp>
          <p:nvSpPr>
            <p:cNvPr id="65644" name="Rectangle 108"/>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5" name="Rectangle 109"/>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6" name="Rectangle 110"/>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7" name="Rectangle 111"/>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8" name="Rectangle 112"/>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49" name="Rectangle 113"/>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0" name="Rectangle 114"/>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1" name="Rectangle 115"/>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65652" name="Text Box 116"/>
          <p:cNvSpPr txBox="1">
            <a:spLocks noChangeArrowheads="1"/>
          </p:cNvSpPr>
          <p:nvPr/>
        </p:nvSpPr>
        <p:spPr bwMode="auto">
          <a:xfrm>
            <a:off x="3048000" y="3810000"/>
            <a:ext cx="1447800" cy="396875"/>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nvGrpSpPr>
          <p:cNvPr id="65653" name="Group 117"/>
          <p:cNvGrpSpPr>
            <a:grpSpLocks/>
          </p:cNvGrpSpPr>
          <p:nvPr/>
        </p:nvGrpSpPr>
        <p:grpSpPr bwMode="auto">
          <a:xfrm>
            <a:off x="4495800" y="3657600"/>
            <a:ext cx="1219200" cy="685800"/>
            <a:chOff x="1248" y="2688"/>
            <a:chExt cx="768" cy="432"/>
          </a:xfrm>
        </p:grpSpPr>
        <p:sp>
          <p:nvSpPr>
            <p:cNvPr id="65654" name="Rectangle 118"/>
            <p:cNvSpPr>
              <a:spLocks noChangeArrowheads="1"/>
            </p:cNvSpPr>
            <p:nvPr/>
          </p:nvSpPr>
          <p:spPr bwMode="auto">
            <a:xfrm>
              <a:off x="124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5" name="Rectangle 119"/>
            <p:cNvSpPr>
              <a:spLocks noChangeArrowheads="1"/>
            </p:cNvSpPr>
            <p:nvPr/>
          </p:nvSpPr>
          <p:spPr bwMode="auto">
            <a:xfrm>
              <a:off x="134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6" name="Rectangle 120"/>
            <p:cNvSpPr>
              <a:spLocks noChangeArrowheads="1"/>
            </p:cNvSpPr>
            <p:nvPr/>
          </p:nvSpPr>
          <p:spPr bwMode="auto">
            <a:xfrm>
              <a:off x="144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7" name="Rectangle 121"/>
            <p:cNvSpPr>
              <a:spLocks noChangeArrowheads="1"/>
            </p:cNvSpPr>
            <p:nvPr/>
          </p:nvSpPr>
          <p:spPr bwMode="auto">
            <a:xfrm>
              <a:off x="1536"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8" name="Rectangle 122"/>
            <p:cNvSpPr>
              <a:spLocks noChangeArrowheads="1"/>
            </p:cNvSpPr>
            <p:nvPr/>
          </p:nvSpPr>
          <p:spPr bwMode="auto">
            <a:xfrm>
              <a:off x="1632"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59" name="Rectangle 123"/>
            <p:cNvSpPr>
              <a:spLocks noChangeArrowheads="1"/>
            </p:cNvSpPr>
            <p:nvPr/>
          </p:nvSpPr>
          <p:spPr bwMode="auto">
            <a:xfrm>
              <a:off x="1728"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60" name="Rectangle 124"/>
            <p:cNvSpPr>
              <a:spLocks noChangeArrowheads="1"/>
            </p:cNvSpPr>
            <p:nvPr/>
          </p:nvSpPr>
          <p:spPr bwMode="auto">
            <a:xfrm>
              <a:off x="1824"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sp>
          <p:nvSpPr>
            <p:cNvPr id="65661" name="Rectangle 125"/>
            <p:cNvSpPr>
              <a:spLocks noChangeArrowheads="1"/>
            </p:cNvSpPr>
            <p:nvPr/>
          </p:nvSpPr>
          <p:spPr bwMode="auto">
            <a:xfrm>
              <a:off x="1920" y="2688"/>
              <a:ext cx="96" cy="432"/>
            </a:xfrm>
            <a:prstGeom prst="rect">
              <a:avLst/>
            </a:prstGeom>
            <a:solidFill>
              <a:schemeClr val="folHlink"/>
            </a:solidFill>
            <a:ln w="9525">
              <a:solidFill>
                <a:schemeClr val="tx1"/>
              </a:solidFill>
              <a:miter lim="800000"/>
              <a:headEnd/>
              <a:tailEnd/>
            </a:ln>
            <a:effectLst/>
          </p:spPr>
          <p:txBody>
            <a:bodyPr wrap="none" anchor="ctr"/>
            <a:lstStyle/>
            <a:p>
              <a:endParaRPr lang="es-MX"/>
            </a:p>
          </p:txBody>
        </p:sp>
      </p:grpSp>
      <p:sp>
        <p:nvSpPr>
          <p:cNvPr id="65662" name="Text Box 126"/>
          <p:cNvSpPr txBox="1">
            <a:spLocks noChangeArrowheads="1"/>
          </p:cNvSpPr>
          <p:nvPr/>
        </p:nvSpPr>
        <p:spPr bwMode="auto">
          <a:xfrm>
            <a:off x="4419600" y="3810000"/>
            <a:ext cx="1447800" cy="396875"/>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nvGrpSpPr>
          <p:cNvPr id="65663" name="Group 127"/>
          <p:cNvGrpSpPr>
            <a:grpSpLocks/>
          </p:cNvGrpSpPr>
          <p:nvPr/>
        </p:nvGrpSpPr>
        <p:grpSpPr bwMode="auto">
          <a:xfrm>
            <a:off x="5791200" y="3657600"/>
            <a:ext cx="1447800" cy="685800"/>
            <a:chOff x="1200" y="2688"/>
            <a:chExt cx="912" cy="432"/>
          </a:xfrm>
        </p:grpSpPr>
        <p:grpSp>
          <p:nvGrpSpPr>
            <p:cNvPr id="65664" name="Group 128"/>
            <p:cNvGrpSpPr>
              <a:grpSpLocks/>
            </p:cNvGrpSpPr>
            <p:nvPr/>
          </p:nvGrpSpPr>
          <p:grpSpPr bwMode="auto">
            <a:xfrm>
              <a:off x="1248" y="2688"/>
              <a:ext cx="768" cy="432"/>
              <a:chOff x="1248" y="2688"/>
              <a:chExt cx="768" cy="432"/>
            </a:xfrm>
          </p:grpSpPr>
          <p:sp>
            <p:nvSpPr>
              <p:cNvPr id="65665" name="Rectangle 129"/>
              <p:cNvSpPr>
                <a:spLocks noChangeArrowheads="1"/>
              </p:cNvSpPr>
              <p:nvPr/>
            </p:nvSpPr>
            <p:spPr bwMode="auto">
              <a:xfrm>
                <a:off x="124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66" name="Rectangle 130"/>
              <p:cNvSpPr>
                <a:spLocks noChangeArrowheads="1"/>
              </p:cNvSpPr>
              <p:nvPr/>
            </p:nvSpPr>
            <p:spPr bwMode="auto">
              <a:xfrm>
                <a:off x="134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67" name="Rectangle 131"/>
              <p:cNvSpPr>
                <a:spLocks noChangeArrowheads="1"/>
              </p:cNvSpPr>
              <p:nvPr/>
            </p:nvSpPr>
            <p:spPr bwMode="auto">
              <a:xfrm>
                <a:off x="1440"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68" name="Rectangle 132"/>
              <p:cNvSpPr>
                <a:spLocks noChangeArrowheads="1"/>
              </p:cNvSpPr>
              <p:nvPr/>
            </p:nvSpPr>
            <p:spPr bwMode="auto">
              <a:xfrm>
                <a:off x="1536"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69" name="Rectangle 133"/>
              <p:cNvSpPr>
                <a:spLocks noChangeArrowheads="1"/>
              </p:cNvSpPr>
              <p:nvPr/>
            </p:nvSpPr>
            <p:spPr bwMode="auto">
              <a:xfrm>
                <a:off x="1632"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70" name="Rectangle 134"/>
              <p:cNvSpPr>
                <a:spLocks noChangeArrowheads="1"/>
              </p:cNvSpPr>
              <p:nvPr/>
            </p:nvSpPr>
            <p:spPr bwMode="auto">
              <a:xfrm>
                <a:off x="1728"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71" name="Rectangle 135"/>
              <p:cNvSpPr>
                <a:spLocks noChangeArrowheads="1"/>
              </p:cNvSpPr>
              <p:nvPr/>
            </p:nvSpPr>
            <p:spPr bwMode="auto">
              <a:xfrm>
                <a:off x="1824" y="2688"/>
                <a:ext cx="96" cy="432"/>
              </a:xfrm>
              <a:prstGeom prst="rect">
                <a:avLst/>
              </a:prstGeom>
              <a:noFill/>
              <a:ln w="9525">
                <a:solidFill>
                  <a:schemeClr val="tx1"/>
                </a:solidFill>
                <a:miter lim="800000"/>
                <a:headEnd/>
                <a:tailEnd/>
              </a:ln>
              <a:effectLst/>
            </p:spPr>
            <p:txBody>
              <a:bodyPr wrap="none" anchor="ctr"/>
              <a:lstStyle/>
              <a:p>
                <a:endParaRPr lang="es-MX"/>
              </a:p>
            </p:txBody>
          </p:sp>
          <p:sp>
            <p:nvSpPr>
              <p:cNvPr id="65672" name="Rectangle 136"/>
              <p:cNvSpPr>
                <a:spLocks noChangeArrowheads="1"/>
              </p:cNvSpPr>
              <p:nvPr/>
            </p:nvSpPr>
            <p:spPr bwMode="auto">
              <a:xfrm>
                <a:off x="1920" y="2688"/>
                <a:ext cx="96" cy="432"/>
              </a:xfrm>
              <a:prstGeom prst="rect">
                <a:avLst/>
              </a:prstGeom>
              <a:noFill/>
              <a:ln w="9525">
                <a:solidFill>
                  <a:schemeClr val="tx1"/>
                </a:solidFill>
                <a:miter lim="800000"/>
                <a:headEnd/>
                <a:tailEnd/>
              </a:ln>
              <a:effectLst/>
            </p:spPr>
            <p:txBody>
              <a:bodyPr wrap="none" anchor="ctr"/>
              <a:lstStyle/>
              <a:p>
                <a:endParaRPr lang="es-MX"/>
              </a:p>
            </p:txBody>
          </p:sp>
        </p:grpSp>
        <p:sp>
          <p:nvSpPr>
            <p:cNvPr id="65673" name="Text Box 137"/>
            <p:cNvSpPr txBox="1">
              <a:spLocks noChangeArrowheads="1"/>
            </p:cNvSpPr>
            <p:nvPr/>
          </p:nvSpPr>
          <p:spPr bwMode="auto">
            <a:xfrm>
              <a:off x="1200" y="2784"/>
              <a:ext cx="912" cy="250"/>
            </a:xfrm>
            <a:prstGeom prst="rect">
              <a:avLst/>
            </a:prstGeom>
            <a:noFill/>
            <a:ln w="9525">
              <a:noFill/>
              <a:miter lim="800000"/>
              <a:headEnd/>
              <a:tailEnd/>
            </a:ln>
            <a:effectLst/>
          </p:spPr>
          <p:txBody>
            <a:bodyPr>
              <a:spAutoFit/>
            </a:bodyPr>
            <a:lstStyle/>
            <a:p>
              <a:pPr eaLnBrk="0" hangingPunct="0"/>
              <a:endParaRPr lang="es-MX" sz="2000">
                <a:latin typeface="Courier New" pitchFamily="49" charset="0"/>
              </a:endParaRPr>
            </a:p>
          </p:txBody>
        </p:sp>
      </p:grpSp>
      <p:sp>
        <p:nvSpPr>
          <p:cNvPr id="65674" name="Line 138"/>
          <p:cNvSpPr>
            <a:spLocks noChangeShapeType="1"/>
          </p:cNvSpPr>
          <p:nvPr/>
        </p:nvSpPr>
        <p:spPr bwMode="auto">
          <a:xfrm>
            <a:off x="1752600" y="3352800"/>
            <a:ext cx="0" cy="228600"/>
          </a:xfrm>
          <a:prstGeom prst="line">
            <a:avLst/>
          </a:prstGeom>
          <a:noFill/>
          <a:ln w="9525">
            <a:solidFill>
              <a:schemeClr val="tx1"/>
            </a:solidFill>
            <a:round/>
            <a:headEnd/>
            <a:tailEnd/>
          </a:ln>
          <a:effectLst/>
        </p:spPr>
        <p:txBody>
          <a:bodyPr wrap="none" anchor="ctr"/>
          <a:lstStyle/>
          <a:p>
            <a:endParaRPr lang="es-MX"/>
          </a:p>
        </p:txBody>
      </p:sp>
      <p:sp>
        <p:nvSpPr>
          <p:cNvPr id="65675" name="Line 139"/>
          <p:cNvSpPr>
            <a:spLocks noChangeShapeType="1"/>
          </p:cNvSpPr>
          <p:nvPr/>
        </p:nvSpPr>
        <p:spPr bwMode="auto">
          <a:xfrm>
            <a:off x="5715000" y="3352800"/>
            <a:ext cx="0" cy="228600"/>
          </a:xfrm>
          <a:prstGeom prst="line">
            <a:avLst/>
          </a:prstGeom>
          <a:noFill/>
          <a:ln w="9525">
            <a:solidFill>
              <a:schemeClr val="tx1"/>
            </a:solidFill>
            <a:round/>
            <a:headEnd/>
            <a:tailEnd/>
          </a:ln>
          <a:effectLst/>
        </p:spPr>
        <p:txBody>
          <a:bodyPr wrap="none" anchor="ctr"/>
          <a:lstStyle/>
          <a:p>
            <a:endParaRPr lang="es-MX"/>
          </a:p>
        </p:txBody>
      </p:sp>
      <p:sp>
        <p:nvSpPr>
          <p:cNvPr id="65676" name="Line 140"/>
          <p:cNvSpPr>
            <a:spLocks noChangeShapeType="1"/>
          </p:cNvSpPr>
          <p:nvPr/>
        </p:nvSpPr>
        <p:spPr bwMode="auto">
          <a:xfrm>
            <a:off x="5867400" y="3352800"/>
            <a:ext cx="0" cy="228600"/>
          </a:xfrm>
          <a:prstGeom prst="line">
            <a:avLst/>
          </a:prstGeom>
          <a:noFill/>
          <a:ln w="9525">
            <a:solidFill>
              <a:schemeClr val="tx1"/>
            </a:solidFill>
            <a:round/>
            <a:headEnd/>
            <a:tailEnd/>
          </a:ln>
          <a:effectLst/>
        </p:spPr>
        <p:txBody>
          <a:bodyPr wrap="none" anchor="ctr"/>
          <a:lstStyle/>
          <a:p>
            <a:endParaRPr lang="es-MX"/>
          </a:p>
        </p:txBody>
      </p:sp>
      <p:sp>
        <p:nvSpPr>
          <p:cNvPr id="65677" name="Line 141"/>
          <p:cNvSpPr>
            <a:spLocks noChangeShapeType="1"/>
          </p:cNvSpPr>
          <p:nvPr/>
        </p:nvSpPr>
        <p:spPr bwMode="auto">
          <a:xfrm>
            <a:off x="7086600" y="3352800"/>
            <a:ext cx="0" cy="228600"/>
          </a:xfrm>
          <a:prstGeom prst="line">
            <a:avLst/>
          </a:prstGeom>
          <a:noFill/>
          <a:ln w="9525">
            <a:solidFill>
              <a:schemeClr val="tx1"/>
            </a:solidFill>
            <a:round/>
            <a:headEnd/>
            <a:tailEnd/>
          </a:ln>
          <a:effectLst/>
        </p:spPr>
        <p:txBody>
          <a:bodyPr wrap="none" anchor="ctr"/>
          <a:lstStyle/>
          <a:p>
            <a:endParaRPr lang="es-MX"/>
          </a:p>
        </p:txBody>
      </p:sp>
      <p:sp>
        <p:nvSpPr>
          <p:cNvPr id="65678" name="Line 142"/>
          <p:cNvSpPr>
            <a:spLocks noChangeShapeType="1"/>
          </p:cNvSpPr>
          <p:nvPr/>
        </p:nvSpPr>
        <p:spPr bwMode="auto">
          <a:xfrm>
            <a:off x="1752600" y="3429000"/>
            <a:ext cx="39624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65679" name="Line 143"/>
          <p:cNvSpPr>
            <a:spLocks noChangeShapeType="1"/>
          </p:cNvSpPr>
          <p:nvPr/>
        </p:nvSpPr>
        <p:spPr bwMode="auto">
          <a:xfrm>
            <a:off x="5867400" y="3429000"/>
            <a:ext cx="1219200" cy="0"/>
          </a:xfrm>
          <a:prstGeom prst="line">
            <a:avLst/>
          </a:prstGeom>
          <a:noFill/>
          <a:ln w="9525">
            <a:solidFill>
              <a:schemeClr val="tx1"/>
            </a:solidFill>
            <a:round/>
            <a:headEnd type="triangle" w="med" len="med"/>
            <a:tailEnd type="triangle" w="med" len="med"/>
          </a:ln>
          <a:effectLst/>
        </p:spPr>
        <p:txBody>
          <a:bodyPr wrap="none" anchor="ctr"/>
          <a:lstStyle/>
          <a:p>
            <a:endParaRPr lang="es-MX"/>
          </a:p>
        </p:txBody>
      </p:sp>
      <p:sp>
        <p:nvSpPr>
          <p:cNvPr id="65680" name="Text Box 144"/>
          <p:cNvSpPr txBox="1">
            <a:spLocks noChangeArrowheads="1"/>
          </p:cNvSpPr>
          <p:nvPr/>
        </p:nvSpPr>
        <p:spPr bwMode="auto">
          <a:xfrm>
            <a:off x="3294063" y="3200400"/>
            <a:ext cx="911225"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RED</a:t>
            </a:r>
          </a:p>
        </p:txBody>
      </p:sp>
      <p:sp>
        <p:nvSpPr>
          <p:cNvPr id="65681" name="Text Box 145"/>
          <p:cNvSpPr txBox="1">
            <a:spLocks noChangeArrowheads="1"/>
          </p:cNvSpPr>
          <p:nvPr/>
        </p:nvSpPr>
        <p:spPr bwMode="auto">
          <a:xfrm>
            <a:off x="5940425" y="3200400"/>
            <a:ext cx="1014413"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ID de HOST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a:t>Arquitectura TCP/IP</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pPr lvl="1"/>
            <a:r>
              <a:rPr lang="es-MX">
                <a:cs typeface="Times New Roman" pitchFamily="18" charset="0"/>
              </a:rPr>
              <a:t>Algunas diferencias con el modelo OSI son</a:t>
            </a:r>
            <a:r>
              <a:rPr lang="es-ES"/>
              <a:t>:</a:t>
            </a:r>
          </a:p>
          <a:p>
            <a:pPr lvl="2"/>
            <a:r>
              <a:rPr lang="es-ES" i="1">
                <a:cs typeface="Times New Roman" pitchFamily="18" charset="0"/>
              </a:rPr>
              <a:t>No hay definición en cuanto a la capa física y de enlace, pues en principio TCP/IP se diseño para funcionar sobre las facilidades de transmisión existentes; es decir, puede funcionar sobre IEEE 802.3, 802.5, Ethernet, etc</a:t>
            </a:r>
            <a:r>
              <a:rPr lang="es-ES"/>
              <a:t> </a:t>
            </a:r>
          </a:p>
        </p:txBody>
      </p:sp>
      <p:sp>
        <p:nvSpPr>
          <p:cNvPr id="10244" name="Text Box 4"/>
          <p:cNvSpPr txBox="1">
            <a:spLocks noChangeArrowheads="1"/>
          </p:cNvSpPr>
          <p:nvPr/>
        </p:nvSpPr>
        <p:spPr bwMode="auto">
          <a:xfrm>
            <a:off x="1940113" y="531495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Ethernet</a:t>
            </a:r>
          </a:p>
        </p:txBody>
      </p:sp>
      <p:sp>
        <p:nvSpPr>
          <p:cNvPr id="10245" name="Text Box 5"/>
          <p:cNvSpPr txBox="1">
            <a:spLocks noChangeArrowheads="1"/>
          </p:cNvSpPr>
          <p:nvPr/>
        </p:nvSpPr>
        <p:spPr bwMode="auto">
          <a:xfrm>
            <a:off x="3692713" y="531495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Token Ring</a:t>
            </a:r>
          </a:p>
        </p:txBody>
      </p:sp>
      <p:sp>
        <p:nvSpPr>
          <p:cNvPr id="10246" name="Text Box 6"/>
          <p:cNvSpPr txBox="1">
            <a:spLocks noChangeArrowheads="1"/>
          </p:cNvSpPr>
          <p:nvPr/>
        </p:nvSpPr>
        <p:spPr bwMode="auto">
          <a:xfrm>
            <a:off x="5445313" y="531495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FDDI</a:t>
            </a:r>
          </a:p>
        </p:txBody>
      </p:sp>
      <p:sp>
        <p:nvSpPr>
          <p:cNvPr id="10247" name="Text Box 7"/>
          <p:cNvSpPr txBox="1">
            <a:spLocks noChangeArrowheads="1"/>
          </p:cNvSpPr>
          <p:nvPr/>
        </p:nvSpPr>
        <p:spPr bwMode="auto">
          <a:xfrm>
            <a:off x="7197913" y="5314950"/>
            <a:ext cx="1752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a:t>
            </a:r>
          </a:p>
        </p:txBody>
      </p:sp>
      <p:sp>
        <p:nvSpPr>
          <p:cNvPr id="10248" name="Text Box 8"/>
          <p:cNvSpPr txBox="1">
            <a:spLocks noChangeArrowheads="1"/>
          </p:cNvSpPr>
          <p:nvPr/>
        </p:nvSpPr>
        <p:spPr bwMode="auto">
          <a:xfrm>
            <a:off x="1940113" y="4857750"/>
            <a:ext cx="70104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dirty="0"/>
              <a:t>Internet </a:t>
            </a:r>
            <a:r>
              <a:rPr lang="es-ES" dirty="0" err="1"/>
              <a:t>Protocol</a:t>
            </a:r>
            <a:endParaRPr lang="es-ES" dirty="0"/>
          </a:p>
        </p:txBody>
      </p:sp>
      <p:sp>
        <p:nvSpPr>
          <p:cNvPr id="10249" name="Text Box 9"/>
          <p:cNvSpPr txBox="1">
            <a:spLocks noChangeArrowheads="1"/>
          </p:cNvSpPr>
          <p:nvPr/>
        </p:nvSpPr>
        <p:spPr bwMode="auto">
          <a:xfrm>
            <a:off x="1940113" y="4400550"/>
            <a:ext cx="3505200" cy="466725"/>
          </a:xfrm>
          <a:prstGeom prst="rect">
            <a:avLst/>
          </a:prstGeom>
          <a:solidFill>
            <a:schemeClr val="folHlink"/>
          </a:solidFill>
          <a:ln w="9525">
            <a:solidFill>
              <a:schemeClr val="tx1"/>
            </a:solidFill>
            <a:miter lim="800000"/>
            <a:headEnd/>
            <a:tailEnd/>
          </a:ln>
          <a:effectLst/>
        </p:spPr>
        <p:txBody>
          <a:bodyPr>
            <a:spAutoFit/>
          </a:bodyPr>
          <a:lstStyle/>
          <a:p>
            <a:pPr algn="ctr">
              <a:spcBef>
                <a:spcPct val="50000"/>
              </a:spcBef>
            </a:pPr>
            <a:r>
              <a:rPr lang="es-ES"/>
              <a:t>TCP</a:t>
            </a:r>
          </a:p>
        </p:txBody>
      </p:sp>
      <p:sp>
        <p:nvSpPr>
          <p:cNvPr id="10250" name="Text Box 10"/>
          <p:cNvSpPr txBox="1">
            <a:spLocks noChangeArrowheads="1"/>
          </p:cNvSpPr>
          <p:nvPr/>
        </p:nvSpPr>
        <p:spPr bwMode="auto">
          <a:xfrm>
            <a:off x="5445313" y="4400550"/>
            <a:ext cx="3505200" cy="466725"/>
          </a:xfrm>
          <a:prstGeom prst="rect">
            <a:avLst/>
          </a:prstGeom>
          <a:solidFill>
            <a:srgbClr val="FF6600"/>
          </a:solidFill>
          <a:ln w="9525">
            <a:solidFill>
              <a:schemeClr val="tx1"/>
            </a:solidFill>
            <a:miter lim="800000"/>
            <a:headEnd/>
            <a:tailEnd/>
          </a:ln>
          <a:effectLst/>
        </p:spPr>
        <p:txBody>
          <a:bodyPr>
            <a:spAutoFit/>
          </a:bodyPr>
          <a:lstStyle/>
          <a:p>
            <a:pPr algn="ctr">
              <a:spcBef>
                <a:spcPct val="50000"/>
              </a:spcBef>
            </a:pPr>
            <a:r>
              <a:rPr lang="es-ES"/>
              <a:t>UDP</a:t>
            </a:r>
          </a:p>
        </p:txBody>
      </p:sp>
      <p:sp>
        <p:nvSpPr>
          <p:cNvPr id="10251" name="Text Box 11"/>
          <p:cNvSpPr txBox="1">
            <a:spLocks noChangeArrowheads="1"/>
          </p:cNvSpPr>
          <p:nvPr/>
        </p:nvSpPr>
        <p:spPr bwMode="auto">
          <a:xfrm>
            <a:off x="1940113" y="3943350"/>
            <a:ext cx="7010400" cy="466725"/>
          </a:xfrm>
          <a:prstGeom prst="rect">
            <a:avLst/>
          </a:prstGeom>
          <a:solidFill>
            <a:srgbClr val="99CCFF"/>
          </a:solidFill>
          <a:ln w="9525">
            <a:solidFill>
              <a:schemeClr val="tx1"/>
            </a:solidFill>
            <a:miter lim="800000"/>
            <a:headEnd/>
            <a:tailEnd/>
          </a:ln>
          <a:effectLst/>
        </p:spPr>
        <p:txBody>
          <a:bodyPr>
            <a:spAutoFit/>
          </a:bodyPr>
          <a:lstStyle/>
          <a:p>
            <a:pPr algn="ctr">
              <a:spcBef>
                <a:spcPct val="50000"/>
              </a:spcBef>
            </a:pPr>
            <a:r>
              <a:rPr lang="es-ES"/>
              <a:t>Aplicación</a:t>
            </a:r>
          </a:p>
        </p:txBody>
      </p:sp>
      <p:sp>
        <p:nvSpPr>
          <p:cNvPr id="10252" name="Text Box 12"/>
          <p:cNvSpPr txBox="1">
            <a:spLocks noChangeArrowheads="1"/>
          </p:cNvSpPr>
          <p:nvPr/>
        </p:nvSpPr>
        <p:spPr bwMode="auto">
          <a:xfrm>
            <a:off x="187513" y="3943350"/>
            <a:ext cx="1676400" cy="457200"/>
          </a:xfrm>
          <a:prstGeom prst="rect">
            <a:avLst/>
          </a:prstGeom>
          <a:noFill/>
          <a:ln w="9525">
            <a:noFill/>
            <a:miter lim="800000"/>
            <a:headEnd/>
            <a:tailEnd/>
          </a:ln>
          <a:effectLst/>
        </p:spPr>
        <p:txBody>
          <a:bodyPr>
            <a:spAutoFit/>
          </a:bodyPr>
          <a:lstStyle/>
          <a:p>
            <a:pPr algn="ctr">
              <a:spcBef>
                <a:spcPct val="50000"/>
              </a:spcBef>
            </a:pPr>
            <a:r>
              <a:rPr lang="es-ES"/>
              <a:t>Aplicación</a:t>
            </a:r>
          </a:p>
        </p:txBody>
      </p:sp>
      <p:sp>
        <p:nvSpPr>
          <p:cNvPr id="10253" name="Text Box 13"/>
          <p:cNvSpPr txBox="1">
            <a:spLocks noChangeArrowheads="1"/>
          </p:cNvSpPr>
          <p:nvPr/>
        </p:nvSpPr>
        <p:spPr bwMode="auto">
          <a:xfrm>
            <a:off x="187513" y="4400550"/>
            <a:ext cx="1676400" cy="457200"/>
          </a:xfrm>
          <a:prstGeom prst="rect">
            <a:avLst/>
          </a:prstGeom>
          <a:noFill/>
          <a:ln w="9525">
            <a:noFill/>
            <a:miter lim="800000"/>
            <a:headEnd/>
            <a:tailEnd/>
          </a:ln>
          <a:effectLst/>
        </p:spPr>
        <p:txBody>
          <a:bodyPr>
            <a:spAutoFit/>
          </a:bodyPr>
          <a:lstStyle/>
          <a:p>
            <a:pPr algn="ctr">
              <a:spcBef>
                <a:spcPct val="50000"/>
              </a:spcBef>
            </a:pPr>
            <a:r>
              <a:rPr lang="es-ES"/>
              <a:t>Transporte</a:t>
            </a:r>
          </a:p>
        </p:txBody>
      </p:sp>
      <p:sp>
        <p:nvSpPr>
          <p:cNvPr id="10254" name="Text Box 14"/>
          <p:cNvSpPr txBox="1">
            <a:spLocks noChangeArrowheads="1"/>
          </p:cNvSpPr>
          <p:nvPr/>
        </p:nvSpPr>
        <p:spPr bwMode="auto">
          <a:xfrm>
            <a:off x="187513" y="4857750"/>
            <a:ext cx="16764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10255" name="Text Box 15"/>
          <p:cNvSpPr txBox="1">
            <a:spLocks noChangeArrowheads="1"/>
          </p:cNvSpPr>
          <p:nvPr/>
        </p:nvSpPr>
        <p:spPr bwMode="auto">
          <a:xfrm>
            <a:off x="187513" y="5314950"/>
            <a:ext cx="1676400" cy="457200"/>
          </a:xfrm>
          <a:prstGeom prst="rect">
            <a:avLst/>
          </a:prstGeom>
          <a:noFill/>
          <a:ln w="9525">
            <a:noFill/>
            <a:miter lim="800000"/>
            <a:headEnd/>
            <a:tailEnd/>
          </a:ln>
          <a:effectLst/>
        </p:spPr>
        <p:txBody>
          <a:bodyPr>
            <a:spAutoFit/>
          </a:bodyPr>
          <a:lstStyle/>
          <a:p>
            <a:pPr algn="ctr">
              <a:spcBef>
                <a:spcPct val="50000"/>
              </a:spcBef>
            </a:pPr>
            <a:r>
              <a:rPr lang="es-ES"/>
              <a:t>NIC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Direccionamiento IP</a:t>
            </a:r>
          </a:p>
        </p:txBody>
      </p:sp>
      <p:sp>
        <p:nvSpPr>
          <p:cNvPr id="72707"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2"/>
              </a:buBlip>
            </a:pPr>
            <a:r>
              <a:rPr lang="es-ES" sz="3200"/>
              <a:t>Reglas de enumeración de ID de HOST</a:t>
            </a:r>
          </a:p>
          <a:p>
            <a:pPr marL="742950" lvl="1" indent="-285750">
              <a:spcBef>
                <a:spcPct val="20000"/>
              </a:spcBef>
              <a:buClr>
                <a:schemeClr val="tx1"/>
              </a:buClr>
              <a:buSzPct val="60000"/>
              <a:buFont typeface="Wingdings" pitchFamily="2" charset="2"/>
              <a:buChar char="n"/>
            </a:pPr>
            <a:r>
              <a:rPr lang="es-ES" sz="2800"/>
              <a:t>Todos los bits del ID de host no se pueden configurar como 1.</a:t>
            </a:r>
          </a:p>
          <a:p>
            <a:pPr marL="1143000" lvl="2" indent="-228600">
              <a:spcBef>
                <a:spcPct val="20000"/>
              </a:spcBef>
              <a:buClr>
                <a:schemeClr val="hlink"/>
              </a:buClr>
              <a:buSzPct val="95000"/>
              <a:buFont typeface="Wingdings" pitchFamily="2" charset="2"/>
              <a:buChar char="w"/>
            </a:pPr>
            <a:r>
              <a:rPr lang="es-ES"/>
              <a:t>Todos los ID de host configurados como 1 están reservados para direcciones de difusión.</a:t>
            </a:r>
          </a:p>
          <a:p>
            <a:pPr marL="742950" lvl="1" indent="-285750">
              <a:spcBef>
                <a:spcPct val="20000"/>
              </a:spcBef>
              <a:buClr>
                <a:schemeClr val="tx1"/>
              </a:buClr>
              <a:buSzPct val="60000"/>
              <a:buFont typeface="Wingdings" pitchFamily="2" charset="2"/>
              <a:buChar char="n"/>
            </a:pPr>
            <a:r>
              <a:rPr lang="es-ES" sz="2800"/>
              <a:t>Todos los bits del ID de host no se pueden  configurados como 0.</a:t>
            </a:r>
          </a:p>
          <a:p>
            <a:pPr marL="1143000" lvl="2" indent="-228600">
              <a:spcBef>
                <a:spcPct val="20000"/>
              </a:spcBef>
              <a:buClr>
                <a:schemeClr val="hlink"/>
              </a:buClr>
              <a:buSzPct val="95000"/>
              <a:buFont typeface="Wingdings" pitchFamily="2" charset="2"/>
              <a:buChar char="w"/>
            </a:pPr>
            <a:r>
              <a:rPr lang="es-ES"/>
              <a:t>Todos los ID de host configurados como 0 están reservados para expresar ID de dirección IP.</a:t>
            </a:r>
          </a:p>
          <a:p>
            <a:pPr marL="742950" lvl="1" indent="-285750">
              <a:spcBef>
                <a:spcPct val="20000"/>
              </a:spcBef>
              <a:buClr>
                <a:schemeClr val="tx1"/>
              </a:buClr>
              <a:buSzPct val="60000"/>
              <a:buFont typeface="Wingdings" pitchFamily="2" charset="2"/>
              <a:buChar char="n"/>
            </a:pPr>
            <a:r>
              <a:rPr lang="es-ES" sz="2800"/>
              <a:t>Los ID deben ser únicos en la red.</a:t>
            </a:r>
          </a:p>
          <a:p>
            <a:pPr marL="1143000" lvl="2" indent="-228600">
              <a:spcBef>
                <a:spcPct val="20000"/>
              </a:spcBef>
              <a:buClr>
                <a:schemeClr val="hlink"/>
              </a:buClr>
              <a:buSzPct val="95000"/>
              <a:buFont typeface="Wingdings" pitchFamily="2" charset="2"/>
              <a:buChar char="w"/>
            </a:pPr>
            <a:endParaRPr lang="es-E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t>Direccionamiento IP</a:t>
            </a:r>
          </a:p>
        </p:txBody>
      </p:sp>
      <p:sp>
        <p:nvSpPr>
          <p:cNvPr id="73731" name="Rectangle 3" descr="Rectangle: Click to edit Master text styles&#10;Second level&#10;Third level&#10;Fourth level&#10;Fifth level"/>
          <p:cNvSpPr>
            <a:spLocks noGrp="1" noChangeArrowheads="1"/>
          </p:cNvSpPr>
          <p:nvPr>
            <p:ph idx="1"/>
          </p:nvPr>
        </p:nvSpPr>
        <p:spPr/>
        <p:txBody>
          <a:bodyPr/>
          <a:lstStyle/>
          <a:p>
            <a:pPr algn="ctr">
              <a:buFont typeface="Wingdings" pitchFamily="2" charset="2"/>
              <a:buNone/>
            </a:pPr>
            <a:r>
              <a:rPr lang="es-ES"/>
              <a:t>Intervalos de clases de direcciones de </a:t>
            </a:r>
          </a:p>
          <a:p>
            <a:pPr algn="ctr">
              <a:buFont typeface="Wingdings" pitchFamily="2" charset="2"/>
              <a:buNone/>
            </a:pPr>
            <a:r>
              <a:rPr lang="es-ES"/>
              <a:t>ID de host</a:t>
            </a:r>
          </a:p>
        </p:txBody>
      </p:sp>
      <p:graphicFrame>
        <p:nvGraphicFramePr>
          <p:cNvPr id="73773" name="Group 45"/>
          <p:cNvGraphicFramePr>
            <a:graphicFrameLocks noGrp="1"/>
          </p:cNvGraphicFramePr>
          <p:nvPr/>
        </p:nvGraphicFramePr>
        <p:xfrm>
          <a:off x="609600" y="3200400"/>
          <a:ext cx="8229600" cy="2376805"/>
        </p:xfrm>
        <a:graphic>
          <a:graphicData uri="http://schemas.openxmlformats.org/drawingml/2006/table">
            <a:tbl>
              <a:tblPr/>
              <a:tblGrid>
                <a:gridCol w="2057400"/>
                <a:gridCol w="2057400"/>
                <a:gridCol w="2057400"/>
                <a:gridCol w="2057400"/>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800" b="0" i="0" u="none" strike="noStrike" cap="none" normalizeH="0" baseline="0" smtClean="0">
                          <a:ln>
                            <a:noFill/>
                          </a:ln>
                          <a:solidFill>
                            <a:schemeClr val="tx1"/>
                          </a:solidFill>
                          <a:effectLst/>
                          <a:latin typeface="Tahoma" pitchFamily="34" charset="0"/>
                        </a:rPr>
                        <a:t>Clase de dirección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800" b="0" i="0" u="none" strike="noStrike" cap="none" normalizeH="0" baseline="0" smtClean="0">
                          <a:ln>
                            <a:noFill/>
                          </a:ln>
                          <a:solidFill>
                            <a:schemeClr val="tx1"/>
                          </a:solidFill>
                          <a:effectLst/>
                          <a:latin typeface="Tahoma" pitchFamily="34" charset="0"/>
                        </a:rPr>
                        <a:t>Primer ID de host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800" b="0" i="0" u="none" strike="noStrike" cap="none" normalizeH="0" baseline="0" smtClean="0">
                          <a:ln>
                            <a:noFill/>
                          </a:ln>
                          <a:solidFill>
                            <a:schemeClr val="tx1"/>
                          </a:solidFill>
                          <a:effectLst/>
                          <a:latin typeface="Tahoma" pitchFamily="34" charset="0"/>
                        </a:rPr>
                        <a:t>Ultimo ID de host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800" b="0" i="0" u="none" strike="noStrike" cap="none" normalizeH="0" baseline="0" smtClean="0">
                          <a:ln>
                            <a:noFill/>
                          </a:ln>
                          <a:solidFill>
                            <a:schemeClr val="tx1"/>
                          </a:solidFill>
                          <a:effectLst/>
                          <a:latin typeface="Tahoma" pitchFamily="34" charset="0"/>
                        </a:rPr>
                        <a:t>Número de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Clase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w.0.0.1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w.255.255.254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16,777,214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Clase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w.x.0.1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w.x.255.254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65,534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Clase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w.x.y.1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w.x.y.254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ES"/>
              <a:t>Direccionamiento IP</a:t>
            </a:r>
          </a:p>
        </p:txBody>
      </p:sp>
      <p:sp>
        <p:nvSpPr>
          <p:cNvPr id="74755" name="Rectangle 3" descr="Rectangle: Click to edit Master text styles&#10;Second level&#10;Third level&#10;Fourth level&#10;Fifth level"/>
          <p:cNvSpPr>
            <a:spLocks noGrp="1" noChangeArrowheads="1"/>
          </p:cNvSpPr>
          <p:nvPr>
            <p:ph idx="1"/>
          </p:nvPr>
        </p:nvSpPr>
        <p:spPr>
          <a:xfrm>
            <a:off x="838200" y="1905000"/>
            <a:ext cx="7772400" cy="4724400"/>
          </a:xfrm>
        </p:spPr>
        <p:txBody>
          <a:bodyPr/>
          <a:lstStyle/>
          <a:p>
            <a:pPr>
              <a:lnSpc>
                <a:spcPct val="90000"/>
              </a:lnSpc>
            </a:pPr>
            <a:r>
              <a:rPr lang="es-ES"/>
              <a:t>Subredes y máscaras de subred</a:t>
            </a:r>
          </a:p>
          <a:p>
            <a:pPr lvl="1">
              <a:lnSpc>
                <a:spcPct val="90000"/>
              </a:lnSpc>
            </a:pPr>
            <a:r>
              <a:rPr lang="es-ES"/>
              <a:t>En una dirección IP de red, los bits de red son fijos y los bits de host son variables.</a:t>
            </a:r>
          </a:p>
          <a:p>
            <a:pPr lvl="1">
              <a:lnSpc>
                <a:spcPct val="90000"/>
              </a:lnSpc>
            </a:pPr>
            <a:r>
              <a:rPr lang="es-ES"/>
              <a:t>Originalmente, los bits de host se diseñaron para indicar ID de host en un dirección IP de red.</a:t>
            </a:r>
          </a:p>
          <a:p>
            <a:pPr lvl="1">
              <a:lnSpc>
                <a:spcPct val="90000"/>
              </a:lnSpc>
            </a:pPr>
            <a:r>
              <a:rPr lang="es-ES"/>
              <a:t>Sucesivamente, los bits de host se utilizan para expresar una combinación de direcciones IP de subred e ID de host de subred, mejorando el uso de los bits de host.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a:t>Direccionamiento IP</a:t>
            </a:r>
          </a:p>
        </p:txBody>
      </p:sp>
      <p:sp>
        <p:nvSpPr>
          <p:cNvPr id="75779" name="Rectangle 3" descr="Rectangle: Click to edit Master text styles&#10;Second level&#10;Third level&#10;Fourth level&#10;Fifth level"/>
          <p:cNvSpPr>
            <a:spLocks noGrp="1" noChangeArrowheads="1"/>
          </p:cNvSpPr>
          <p:nvPr>
            <p:ph idx="1"/>
          </p:nvPr>
        </p:nvSpPr>
        <p:spPr>
          <a:xfrm>
            <a:off x="838200" y="1600200"/>
            <a:ext cx="7772400" cy="5029200"/>
          </a:xfrm>
        </p:spPr>
        <p:txBody>
          <a:bodyPr/>
          <a:lstStyle/>
          <a:p>
            <a:pPr lvl="1">
              <a:lnSpc>
                <a:spcPct val="90000"/>
              </a:lnSpc>
            </a:pPr>
            <a:r>
              <a:rPr lang="es-ES"/>
              <a:t>Las </a:t>
            </a:r>
            <a:r>
              <a:rPr lang="es-ES" b="1"/>
              <a:t>subredes</a:t>
            </a:r>
            <a:r>
              <a:rPr lang="es-ES"/>
              <a:t> están diseñadas para que sea más eficaz el uso de un espacio de direcciones fijo, principalmente una dirección IP de red.</a:t>
            </a:r>
          </a:p>
          <a:p>
            <a:pPr lvl="2">
              <a:lnSpc>
                <a:spcPct val="90000"/>
              </a:lnSpc>
            </a:pPr>
            <a:r>
              <a:rPr lang="es-ES"/>
              <a:t>Imagine una red de clase B con 65,534 host.</a:t>
            </a:r>
          </a:p>
          <a:p>
            <a:pPr lvl="2">
              <a:lnSpc>
                <a:spcPct val="90000"/>
              </a:lnSpc>
            </a:pPr>
            <a:r>
              <a:rPr lang="es-ES"/>
              <a:t>Es técnica posible, aunque no es práctico por su acumulación de tráfico de difusión.</a:t>
            </a:r>
          </a:p>
          <a:p>
            <a:pPr lvl="1">
              <a:lnSpc>
                <a:spcPct val="90000"/>
              </a:lnSpc>
            </a:pPr>
            <a:r>
              <a:rPr lang="es-ES"/>
              <a:t>Para redes de menor tamaño y utilizar mejor los bits de host, una dirección IP de red puede ser dividida en subredes (</a:t>
            </a:r>
            <a:r>
              <a:rPr lang="es-ES" b="1"/>
              <a:t>subconjunto de la red original basada en clases</a:t>
            </a:r>
            <a:r>
              <a:rPr lang="es-ES"/>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ES"/>
              <a:t>Direccionamiento IP</a:t>
            </a:r>
          </a:p>
        </p:txBody>
      </p:sp>
      <p:sp>
        <p:nvSpPr>
          <p:cNvPr id="76803" name="Rectangle 3" descr="Rectangle: Click to edit Master text styles&#10;Second level&#10;Third level&#10;Fourth level&#10;Fifth level"/>
          <p:cNvSpPr>
            <a:spLocks noGrp="1" noChangeArrowheads="1"/>
          </p:cNvSpPr>
          <p:nvPr>
            <p:ph idx="1"/>
          </p:nvPr>
        </p:nvSpPr>
        <p:spPr/>
        <p:txBody>
          <a:bodyPr/>
          <a:lstStyle/>
          <a:p>
            <a:pPr algn="ctr">
              <a:buFont typeface="Wingdings" pitchFamily="2" charset="2"/>
              <a:buNone/>
            </a:pPr>
            <a:r>
              <a:rPr lang="es-ES" dirty="0"/>
              <a:t>Como dividir una red en subredes</a:t>
            </a:r>
          </a:p>
          <a:p>
            <a:pPr lvl="1"/>
            <a:r>
              <a:rPr lang="es-ES" dirty="0"/>
              <a:t>Considere una dirección IP de clase B:</a:t>
            </a:r>
          </a:p>
          <a:p>
            <a:pPr lvl="2"/>
            <a:r>
              <a:rPr lang="es-ES" dirty="0"/>
              <a:t>131.107.0.0</a:t>
            </a:r>
          </a:p>
          <a:p>
            <a:pPr lvl="2">
              <a:buFont typeface="Wingdings" pitchFamily="2" charset="2"/>
              <a:buNone/>
            </a:pPr>
            <a:r>
              <a:rPr lang="es-ES" dirty="0"/>
              <a:t>      </a:t>
            </a:r>
            <a:r>
              <a:rPr lang="es-ES" sz="2000" dirty="0"/>
              <a:t>RED  </a:t>
            </a:r>
            <a:r>
              <a:rPr lang="es-ES" sz="2000" dirty="0" smtClean="0"/>
              <a:t>     </a:t>
            </a:r>
            <a:r>
              <a:rPr lang="es-ES" sz="2000" dirty="0"/>
              <a:t>HOST</a:t>
            </a:r>
          </a:p>
          <a:p>
            <a:pPr lvl="1"/>
            <a:r>
              <a:rPr lang="es-ES" dirty="0"/>
              <a:t>Los bytes 131 y 107 son fijos. Los otros dos bytes son de host (65,534 host)</a:t>
            </a:r>
          </a:p>
          <a:p>
            <a:pPr lvl="1"/>
            <a:r>
              <a:rPr lang="es-ES" dirty="0"/>
              <a:t>Los 16 bits de host se pueden dividir para crear subredes.</a:t>
            </a:r>
          </a:p>
        </p:txBody>
      </p:sp>
      <p:sp>
        <p:nvSpPr>
          <p:cNvPr id="76805" name="AutoShape 5"/>
          <p:cNvSpPr>
            <a:spLocks/>
          </p:cNvSpPr>
          <p:nvPr/>
        </p:nvSpPr>
        <p:spPr bwMode="auto">
          <a:xfrm rot="16200000">
            <a:off x="2088243" y="2649860"/>
            <a:ext cx="152400" cy="990600"/>
          </a:xfrm>
          <a:prstGeom prst="leftBrace">
            <a:avLst>
              <a:gd name="adj1" fmla="val 54167"/>
              <a:gd name="adj2" fmla="val 50000"/>
            </a:avLst>
          </a:prstGeom>
          <a:noFill/>
          <a:ln w="9525">
            <a:solidFill>
              <a:schemeClr val="tx1"/>
            </a:solidFill>
            <a:round/>
            <a:headEnd/>
            <a:tailEnd/>
          </a:ln>
          <a:effectLst/>
        </p:spPr>
        <p:txBody>
          <a:bodyPr wrap="none" anchor="ctr"/>
          <a:lstStyle/>
          <a:p>
            <a:endParaRPr lang="es-MX"/>
          </a:p>
        </p:txBody>
      </p:sp>
      <p:sp>
        <p:nvSpPr>
          <p:cNvPr id="76806" name="AutoShape 6"/>
          <p:cNvSpPr>
            <a:spLocks/>
          </p:cNvSpPr>
          <p:nvPr/>
        </p:nvSpPr>
        <p:spPr bwMode="auto">
          <a:xfrm rot="16200000">
            <a:off x="2899229" y="2878460"/>
            <a:ext cx="152400" cy="5334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s-MX"/>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s-ES"/>
              <a:t>Direccionamiento IP</a:t>
            </a:r>
          </a:p>
        </p:txBody>
      </p:sp>
      <p:sp>
        <p:nvSpPr>
          <p:cNvPr id="66563" name="Rectangle 3" descr="Rectangle: Click to edit Master text styles&#10;Second level&#10;Third level&#10;Fourth level&#10;Fifth level"/>
          <p:cNvSpPr>
            <a:spLocks noGrp="1" noChangeArrowheads="1"/>
          </p:cNvSpPr>
          <p:nvPr>
            <p:ph idx="1"/>
          </p:nvPr>
        </p:nvSpPr>
        <p:spPr/>
        <p:txBody>
          <a:bodyPr/>
          <a:lstStyle/>
          <a:p>
            <a:r>
              <a:rPr lang="es-ES"/>
              <a:t>Un ID de red de clase B antes de crear subredes</a:t>
            </a:r>
          </a:p>
        </p:txBody>
      </p:sp>
      <p:sp>
        <p:nvSpPr>
          <p:cNvPr id="66564" name="Line 4"/>
          <p:cNvSpPr>
            <a:spLocks noChangeShapeType="1"/>
          </p:cNvSpPr>
          <p:nvPr/>
        </p:nvSpPr>
        <p:spPr bwMode="auto">
          <a:xfrm>
            <a:off x="4267200" y="4343400"/>
            <a:ext cx="1524000" cy="0"/>
          </a:xfrm>
          <a:prstGeom prst="line">
            <a:avLst/>
          </a:prstGeom>
          <a:noFill/>
          <a:ln w="9525">
            <a:solidFill>
              <a:schemeClr val="tx1"/>
            </a:solidFill>
            <a:round/>
            <a:headEnd/>
            <a:tailEnd/>
          </a:ln>
          <a:effectLst/>
        </p:spPr>
        <p:txBody>
          <a:bodyPr wrap="none" anchor="ctr"/>
          <a:lstStyle/>
          <a:p>
            <a:endParaRPr lang="es-MX"/>
          </a:p>
        </p:txBody>
      </p:sp>
      <p:grpSp>
        <p:nvGrpSpPr>
          <p:cNvPr id="66565" name="Group 5"/>
          <p:cNvGrpSpPr>
            <a:grpSpLocks/>
          </p:cNvGrpSpPr>
          <p:nvPr/>
        </p:nvGrpSpPr>
        <p:grpSpPr bwMode="auto">
          <a:xfrm>
            <a:off x="1600200" y="3505200"/>
            <a:ext cx="2755900" cy="1446213"/>
            <a:chOff x="659" y="2807"/>
            <a:chExt cx="1736" cy="911"/>
          </a:xfrm>
        </p:grpSpPr>
        <p:sp>
          <p:nvSpPr>
            <p:cNvPr id="66566" name="Oval 6"/>
            <p:cNvSpPr>
              <a:spLocks noChangeArrowheads="1"/>
            </p:cNvSpPr>
            <p:nvPr/>
          </p:nvSpPr>
          <p:spPr bwMode="auto">
            <a:xfrm>
              <a:off x="1802" y="2807"/>
              <a:ext cx="365"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grpSp>
          <p:nvGrpSpPr>
            <p:cNvPr id="66567" name="Group 7"/>
            <p:cNvGrpSpPr>
              <a:grpSpLocks/>
            </p:cNvGrpSpPr>
            <p:nvPr/>
          </p:nvGrpSpPr>
          <p:grpSpPr bwMode="auto">
            <a:xfrm>
              <a:off x="659" y="2807"/>
              <a:ext cx="1736" cy="911"/>
              <a:chOff x="659" y="2807"/>
              <a:chExt cx="1736" cy="911"/>
            </a:xfrm>
          </p:grpSpPr>
          <p:sp>
            <p:nvSpPr>
              <p:cNvPr id="66568" name="Oval 8"/>
              <p:cNvSpPr>
                <a:spLocks noChangeArrowheads="1"/>
              </p:cNvSpPr>
              <p:nvPr/>
            </p:nvSpPr>
            <p:spPr bwMode="auto">
              <a:xfrm>
                <a:off x="1650" y="2974"/>
                <a:ext cx="517"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69" name="Oval 9"/>
              <p:cNvSpPr>
                <a:spLocks noChangeArrowheads="1"/>
              </p:cNvSpPr>
              <p:nvPr/>
            </p:nvSpPr>
            <p:spPr bwMode="auto">
              <a:xfrm>
                <a:off x="1802" y="3144"/>
                <a:ext cx="593"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0" name="Oval 10"/>
              <p:cNvSpPr>
                <a:spLocks noChangeArrowheads="1"/>
              </p:cNvSpPr>
              <p:nvPr/>
            </p:nvSpPr>
            <p:spPr bwMode="auto">
              <a:xfrm>
                <a:off x="1573" y="3229"/>
                <a:ext cx="441" cy="237"/>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1" name="Oval 11"/>
              <p:cNvSpPr>
                <a:spLocks noChangeArrowheads="1"/>
              </p:cNvSpPr>
              <p:nvPr/>
            </p:nvSpPr>
            <p:spPr bwMode="auto">
              <a:xfrm>
                <a:off x="1345" y="2807"/>
                <a:ext cx="745"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2" name="Oval 12"/>
              <p:cNvSpPr>
                <a:spLocks noChangeArrowheads="1"/>
              </p:cNvSpPr>
              <p:nvPr/>
            </p:nvSpPr>
            <p:spPr bwMode="auto">
              <a:xfrm>
                <a:off x="1191" y="2892"/>
                <a:ext cx="366" cy="404"/>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3" name="Oval 13"/>
              <p:cNvSpPr>
                <a:spLocks noChangeArrowheads="1"/>
              </p:cNvSpPr>
              <p:nvPr/>
            </p:nvSpPr>
            <p:spPr bwMode="auto">
              <a:xfrm>
                <a:off x="1420" y="3144"/>
                <a:ext cx="366"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4" name="Oval 14"/>
              <p:cNvSpPr>
                <a:spLocks noChangeArrowheads="1"/>
              </p:cNvSpPr>
              <p:nvPr/>
            </p:nvSpPr>
            <p:spPr bwMode="auto">
              <a:xfrm>
                <a:off x="1650" y="3312"/>
                <a:ext cx="517"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5" name="Oval 15"/>
              <p:cNvSpPr>
                <a:spLocks noChangeArrowheads="1"/>
              </p:cNvSpPr>
              <p:nvPr/>
            </p:nvSpPr>
            <p:spPr bwMode="auto">
              <a:xfrm>
                <a:off x="1040" y="3229"/>
                <a:ext cx="823"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6" name="Oval 16"/>
              <p:cNvSpPr>
                <a:spLocks noChangeArrowheads="1"/>
              </p:cNvSpPr>
              <p:nvPr/>
            </p:nvSpPr>
            <p:spPr bwMode="auto">
              <a:xfrm>
                <a:off x="813" y="3059"/>
                <a:ext cx="439"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7" name="Oval 17"/>
              <p:cNvSpPr>
                <a:spLocks noChangeArrowheads="1"/>
              </p:cNvSpPr>
              <p:nvPr/>
            </p:nvSpPr>
            <p:spPr bwMode="auto">
              <a:xfrm>
                <a:off x="659" y="3312"/>
                <a:ext cx="593"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6578" name="Oval 18"/>
              <p:cNvSpPr>
                <a:spLocks noChangeArrowheads="1"/>
              </p:cNvSpPr>
              <p:nvPr/>
            </p:nvSpPr>
            <p:spPr bwMode="auto">
              <a:xfrm>
                <a:off x="1108" y="2966"/>
                <a:ext cx="1067" cy="50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66579" name="Oval 19"/>
              <p:cNvSpPr>
                <a:spLocks noChangeArrowheads="1"/>
              </p:cNvSpPr>
              <p:nvPr/>
            </p:nvSpPr>
            <p:spPr bwMode="auto">
              <a:xfrm>
                <a:off x="1412" y="3221"/>
                <a:ext cx="610" cy="420"/>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66580" name="Oval 20"/>
              <p:cNvSpPr>
                <a:spLocks noChangeArrowheads="1"/>
              </p:cNvSpPr>
              <p:nvPr/>
            </p:nvSpPr>
            <p:spPr bwMode="auto">
              <a:xfrm>
                <a:off x="879" y="3221"/>
                <a:ext cx="838" cy="33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66581" name="Oval 21"/>
            <p:cNvSpPr>
              <a:spLocks noChangeArrowheads="1"/>
            </p:cNvSpPr>
            <p:nvPr/>
          </p:nvSpPr>
          <p:spPr bwMode="auto">
            <a:xfrm>
              <a:off x="956" y="3136"/>
              <a:ext cx="381" cy="253"/>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66582" name="Oval 22"/>
            <p:cNvSpPr>
              <a:spLocks noChangeArrowheads="1"/>
            </p:cNvSpPr>
            <p:nvPr/>
          </p:nvSpPr>
          <p:spPr bwMode="auto">
            <a:xfrm>
              <a:off x="869" y="3149"/>
              <a:ext cx="151" cy="169"/>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graphicFrame>
        <p:nvGraphicFramePr>
          <p:cNvPr id="66583" name="Object 23">
            <a:hlinkClick r:id="" action="ppaction://ole?verb=0"/>
          </p:cNvPr>
          <p:cNvGraphicFramePr>
            <a:graphicFrameLocks/>
          </p:cNvGraphicFramePr>
          <p:nvPr/>
        </p:nvGraphicFramePr>
        <p:xfrm>
          <a:off x="4800600" y="4038600"/>
          <a:ext cx="627063" cy="584200"/>
        </p:xfrm>
        <a:graphic>
          <a:graphicData uri="http://schemas.openxmlformats.org/presentationml/2006/ole">
            <mc:AlternateContent xmlns:mc="http://schemas.openxmlformats.org/markup-compatibility/2006">
              <mc:Choice xmlns:v="urn:schemas-microsoft-com:vml" Requires="v">
                <p:oleObj spid="_x0000_s66594" name="VISIO" r:id="rId3" imgW="950760" imgH="950760" progId="Visio.Drawing.4">
                  <p:embed/>
                </p:oleObj>
              </mc:Choice>
              <mc:Fallback>
                <p:oleObj name="VISIO" r:id="rId3" imgW="950760" imgH="950760" progId="Visio.Drawing.4">
                  <p:embed/>
                  <p:pic>
                    <p:nvPicPr>
                      <p:cNvPr id="0"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38600"/>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84" name="Oval 24"/>
          <p:cNvSpPr>
            <a:spLocks noChangeArrowheads="1"/>
          </p:cNvSpPr>
          <p:nvPr/>
        </p:nvSpPr>
        <p:spPr bwMode="auto">
          <a:xfrm>
            <a:off x="5791200" y="3657600"/>
            <a:ext cx="1295400" cy="12954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66585" name="Text Box 25"/>
          <p:cNvSpPr txBox="1">
            <a:spLocks noChangeArrowheads="1"/>
          </p:cNvSpPr>
          <p:nvPr/>
        </p:nvSpPr>
        <p:spPr bwMode="auto">
          <a:xfrm>
            <a:off x="5705475" y="3236913"/>
            <a:ext cx="1390650" cy="366712"/>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131.107.0.0</a:t>
            </a:r>
          </a:p>
        </p:txBody>
      </p:sp>
      <p:sp>
        <p:nvSpPr>
          <p:cNvPr id="66586" name="Text Box 26"/>
          <p:cNvSpPr txBox="1">
            <a:spLocks noChangeArrowheads="1"/>
          </p:cNvSpPr>
          <p:nvPr/>
        </p:nvSpPr>
        <p:spPr bwMode="auto">
          <a:xfrm>
            <a:off x="2590800" y="3962400"/>
            <a:ext cx="9588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Internet</a:t>
            </a:r>
          </a:p>
        </p:txBody>
      </p:sp>
      <p:sp>
        <p:nvSpPr>
          <p:cNvPr id="66587" name="Text Box 27"/>
          <p:cNvSpPr txBox="1">
            <a:spLocks noChangeArrowheads="1"/>
          </p:cNvSpPr>
          <p:nvPr/>
        </p:nvSpPr>
        <p:spPr bwMode="auto">
          <a:xfrm>
            <a:off x="5410200" y="5029200"/>
            <a:ext cx="3124200" cy="457200"/>
          </a:xfrm>
          <a:prstGeom prst="rect">
            <a:avLst/>
          </a:prstGeom>
          <a:noFill/>
          <a:ln w="9525">
            <a:noFill/>
            <a:miter lim="800000"/>
            <a:headEnd/>
            <a:tailEnd/>
          </a:ln>
          <a:effectLst/>
        </p:spPr>
        <p:txBody>
          <a:bodyPr>
            <a:spAutoFit/>
          </a:bodyPr>
          <a:lstStyle/>
          <a:p>
            <a:pPr>
              <a:spcBef>
                <a:spcPct val="50000"/>
              </a:spcBef>
            </a:pPr>
            <a:endParaRPr lang="es-MX"/>
          </a:p>
        </p:txBody>
      </p:sp>
      <p:sp>
        <p:nvSpPr>
          <p:cNvPr id="66588" name="Text Box 28"/>
          <p:cNvSpPr txBox="1">
            <a:spLocks noChangeArrowheads="1"/>
          </p:cNvSpPr>
          <p:nvPr/>
        </p:nvSpPr>
        <p:spPr bwMode="auto">
          <a:xfrm>
            <a:off x="5410200" y="5029200"/>
            <a:ext cx="2438400" cy="1192213"/>
          </a:xfrm>
          <a:prstGeom prst="rect">
            <a:avLst/>
          </a:prstGeom>
          <a:noFill/>
          <a:ln w="9525">
            <a:noFill/>
            <a:miter lim="800000"/>
            <a:headEnd/>
            <a:tailEnd/>
          </a:ln>
          <a:effectLst/>
        </p:spPr>
        <p:txBody>
          <a:bodyPr>
            <a:spAutoFit/>
          </a:bodyPr>
          <a:lstStyle/>
          <a:p>
            <a:pPr>
              <a:spcBef>
                <a:spcPct val="50000"/>
              </a:spcBef>
            </a:pPr>
            <a:r>
              <a:rPr lang="es-ES" sz="1800"/>
              <a:t>No. de host = 2</a:t>
            </a:r>
            <a:r>
              <a:rPr lang="es-ES" sz="1800" baseline="30000"/>
              <a:t>n</a:t>
            </a:r>
            <a:r>
              <a:rPr lang="es-ES" sz="1800"/>
              <a:t>-2</a:t>
            </a:r>
          </a:p>
          <a:p>
            <a:pPr>
              <a:spcBef>
                <a:spcPct val="50000"/>
              </a:spcBef>
            </a:pPr>
            <a:r>
              <a:rPr lang="es-ES" sz="1800"/>
              <a:t>No. de host = 2</a:t>
            </a:r>
            <a:r>
              <a:rPr lang="es-ES" sz="1800" baseline="30000"/>
              <a:t>16</a:t>
            </a:r>
            <a:r>
              <a:rPr lang="es-ES" sz="1800"/>
              <a:t>-2</a:t>
            </a:r>
          </a:p>
          <a:p>
            <a:pPr>
              <a:spcBef>
                <a:spcPct val="50000"/>
              </a:spcBef>
            </a:pPr>
            <a:r>
              <a:rPr lang="es-ES" sz="1800"/>
              <a:t>No. de host = 65,534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t>Direccionamiento IP</a:t>
            </a:r>
          </a:p>
        </p:txBody>
      </p:sp>
      <p:sp>
        <p:nvSpPr>
          <p:cNvPr id="77827"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t>Tenemos 16 bits de host, de los cuales se pueden tomar </a:t>
            </a:r>
            <a:r>
              <a:rPr lang="es-ES" b="1" i="1"/>
              <a:t>n bits</a:t>
            </a:r>
            <a:r>
              <a:rPr lang="es-ES"/>
              <a:t> para crear subredes:</a:t>
            </a:r>
          </a:p>
          <a:p>
            <a:pPr lvl="2">
              <a:lnSpc>
                <a:spcPct val="90000"/>
              </a:lnSpc>
            </a:pPr>
            <a:r>
              <a:rPr lang="es-ES" b="1" i="1"/>
              <a:t>No. de subredes = 2</a:t>
            </a:r>
            <a:r>
              <a:rPr lang="es-ES" b="1" i="1" baseline="30000"/>
              <a:t>n </a:t>
            </a:r>
            <a:r>
              <a:rPr lang="es-ES" b="1" i="1"/>
              <a:t>– 2</a:t>
            </a:r>
          </a:p>
          <a:p>
            <a:pPr lvl="2">
              <a:lnSpc>
                <a:spcPct val="90000"/>
              </a:lnSpc>
            </a:pPr>
            <a:r>
              <a:rPr lang="es-ES"/>
              <a:t>Donde n es el número de bits tomados de host para crear subredes.</a:t>
            </a:r>
            <a:endParaRPr lang="es-ES" b="1" i="1"/>
          </a:p>
          <a:p>
            <a:pPr lvl="1">
              <a:lnSpc>
                <a:spcPct val="90000"/>
              </a:lnSpc>
            </a:pPr>
            <a:r>
              <a:rPr lang="es-ES"/>
              <a:t>Suponiendo que de los 16 bits de host, se toman 8 para crear subredes y quedan 8 para host, entonces tenemos:</a:t>
            </a:r>
          </a:p>
          <a:p>
            <a:pPr lvl="2">
              <a:lnSpc>
                <a:spcPct val="90000"/>
              </a:lnSpc>
            </a:pPr>
            <a:r>
              <a:rPr lang="es-ES"/>
              <a:t>No. de subredes = 2</a:t>
            </a:r>
            <a:r>
              <a:rPr lang="es-ES" baseline="30000"/>
              <a:t>8</a:t>
            </a:r>
            <a:r>
              <a:rPr lang="es-ES"/>
              <a:t> – 2 = 254</a:t>
            </a:r>
          </a:p>
          <a:p>
            <a:pPr lvl="2">
              <a:lnSpc>
                <a:spcPct val="90000"/>
              </a:lnSpc>
            </a:pPr>
            <a:r>
              <a:rPr lang="es-ES"/>
              <a:t>No. de host = 2</a:t>
            </a:r>
            <a:r>
              <a:rPr lang="es-ES" baseline="30000"/>
              <a:t>8</a:t>
            </a:r>
            <a:r>
              <a:rPr lang="es-ES"/>
              <a:t> – 2 = 254 (en cada subred)</a:t>
            </a:r>
          </a:p>
          <a:p>
            <a:pPr lvl="2">
              <a:lnSpc>
                <a:spcPct val="90000"/>
              </a:lnSpc>
            </a:pPr>
            <a:endParaRPr lang="es-ES" b="1" i="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Direccionamiento IP</a:t>
            </a:r>
          </a:p>
        </p:txBody>
      </p:sp>
      <p:sp>
        <p:nvSpPr>
          <p:cNvPr id="67587"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3"/>
              </a:buBlip>
            </a:pPr>
            <a:r>
              <a:rPr lang="es-ES" sz="3200"/>
              <a:t>Un ID de red de clase B después de  crear subredes </a:t>
            </a:r>
          </a:p>
        </p:txBody>
      </p:sp>
      <p:sp>
        <p:nvSpPr>
          <p:cNvPr id="67611" name="Line 27"/>
          <p:cNvSpPr>
            <a:spLocks noChangeShapeType="1"/>
          </p:cNvSpPr>
          <p:nvPr/>
        </p:nvSpPr>
        <p:spPr bwMode="auto">
          <a:xfrm>
            <a:off x="4800600" y="4648200"/>
            <a:ext cx="1524000" cy="0"/>
          </a:xfrm>
          <a:prstGeom prst="line">
            <a:avLst/>
          </a:prstGeom>
          <a:noFill/>
          <a:ln w="9525">
            <a:solidFill>
              <a:schemeClr val="tx1"/>
            </a:solidFill>
            <a:round/>
            <a:headEnd/>
            <a:tailEnd/>
          </a:ln>
          <a:effectLst/>
        </p:spPr>
        <p:txBody>
          <a:bodyPr wrap="none" anchor="ctr"/>
          <a:lstStyle/>
          <a:p>
            <a:endParaRPr lang="es-MX"/>
          </a:p>
        </p:txBody>
      </p:sp>
      <p:grpSp>
        <p:nvGrpSpPr>
          <p:cNvPr id="67612" name="Group 28"/>
          <p:cNvGrpSpPr>
            <a:grpSpLocks/>
          </p:cNvGrpSpPr>
          <p:nvPr/>
        </p:nvGrpSpPr>
        <p:grpSpPr bwMode="auto">
          <a:xfrm>
            <a:off x="2133600" y="3810000"/>
            <a:ext cx="2755900" cy="1446213"/>
            <a:chOff x="659" y="2807"/>
            <a:chExt cx="1736" cy="911"/>
          </a:xfrm>
        </p:grpSpPr>
        <p:sp>
          <p:nvSpPr>
            <p:cNvPr id="67613" name="Oval 29"/>
            <p:cNvSpPr>
              <a:spLocks noChangeArrowheads="1"/>
            </p:cNvSpPr>
            <p:nvPr/>
          </p:nvSpPr>
          <p:spPr bwMode="auto">
            <a:xfrm>
              <a:off x="1802" y="2807"/>
              <a:ext cx="365"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grpSp>
          <p:nvGrpSpPr>
            <p:cNvPr id="67614" name="Group 30"/>
            <p:cNvGrpSpPr>
              <a:grpSpLocks/>
            </p:cNvGrpSpPr>
            <p:nvPr/>
          </p:nvGrpSpPr>
          <p:grpSpPr bwMode="auto">
            <a:xfrm>
              <a:off x="659" y="2807"/>
              <a:ext cx="1736" cy="911"/>
              <a:chOff x="659" y="2807"/>
              <a:chExt cx="1736" cy="911"/>
            </a:xfrm>
          </p:grpSpPr>
          <p:sp>
            <p:nvSpPr>
              <p:cNvPr id="67615" name="Oval 31"/>
              <p:cNvSpPr>
                <a:spLocks noChangeArrowheads="1"/>
              </p:cNvSpPr>
              <p:nvPr/>
            </p:nvSpPr>
            <p:spPr bwMode="auto">
              <a:xfrm>
                <a:off x="1650" y="2974"/>
                <a:ext cx="517"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16" name="Oval 32"/>
              <p:cNvSpPr>
                <a:spLocks noChangeArrowheads="1"/>
              </p:cNvSpPr>
              <p:nvPr/>
            </p:nvSpPr>
            <p:spPr bwMode="auto">
              <a:xfrm>
                <a:off x="1802" y="3144"/>
                <a:ext cx="593"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17" name="Oval 33"/>
              <p:cNvSpPr>
                <a:spLocks noChangeArrowheads="1"/>
              </p:cNvSpPr>
              <p:nvPr/>
            </p:nvSpPr>
            <p:spPr bwMode="auto">
              <a:xfrm>
                <a:off x="1573" y="3229"/>
                <a:ext cx="441" cy="237"/>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18" name="Oval 34"/>
              <p:cNvSpPr>
                <a:spLocks noChangeArrowheads="1"/>
              </p:cNvSpPr>
              <p:nvPr/>
            </p:nvSpPr>
            <p:spPr bwMode="auto">
              <a:xfrm>
                <a:off x="1345" y="2807"/>
                <a:ext cx="745"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19" name="Oval 35"/>
              <p:cNvSpPr>
                <a:spLocks noChangeArrowheads="1"/>
              </p:cNvSpPr>
              <p:nvPr/>
            </p:nvSpPr>
            <p:spPr bwMode="auto">
              <a:xfrm>
                <a:off x="1191" y="2892"/>
                <a:ext cx="366" cy="404"/>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20" name="Oval 36"/>
              <p:cNvSpPr>
                <a:spLocks noChangeArrowheads="1"/>
              </p:cNvSpPr>
              <p:nvPr/>
            </p:nvSpPr>
            <p:spPr bwMode="auto">
              <a:xfrm>
                <a:off x="1420" y="3144"/>
                <a:ext cx="366"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21" name="Oval 37"/>
              <p:cNvSpPr>
                <a:spLocks noChangeArrowheads="1"/>
              </p:cNvSpPr>
              <p:nvPr/>
            </p:nvSpPr>
            <p:spPr bwMode="auto">
              <a:xfrm>
                <a:off x="1650" y="3312"/>
                <a:ext cx="517"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22" name="Oval 38"/>
              <p:cNvSpPr>
                <a:spLocks noChangeArrowheads="1"/>
              </p:cNvSpPr>
              <p:nvPr/>
            </p:nvSpPr>
            <p:spPr bwMode="auto">
              <a:xfrm>
                <a:off x="1040" y="3229"/>
                <a:ext cx="823"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23" name="Oval 39"/>
              <p:cNvSpPr>
                <a:spLocks noChangeArrowheads="1"/>
              </p:cNvSpPr>
              <p:nvPr/>
            </p:nvSpPr>
            <p:spPr bwMode="auto">
              <a:xfrm>
                <a:off x="813" y="3059"/>
                <a:ext cx="439"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24" name="Oval 40"/>
              <p:cNvSpPr>
                <a:spLocks noChangeArrowheads="1"/>
              </p:cNvSpPr>
              <p:nvPr/>
            </p:nvSpPr>
            <p:spPr bwMode="auto">
              <a:xfrm>
                <a:off x="659" y="3312"/>
                <a:ext cx="593"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67625" name="Oval 41"/>
              <p:cNvSpPr>
                <a:spLocks noChangeArrowheads="1"/>
              </p:cNvSpPr>
              <p:nvPr/>
            </p:nvSpPr>
            <p:spPr bwMode="auto">
              <a:xfrm>
                <a:off x="1108" y="2966"/>
                <a:ext cx="1067" cy="50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67626" name="Oval 42"/>
              <p:cNvSpPr>
                <a:spLocks noChangeArrowheads="1"/>
              </p:cNvSpPr>
              <p:nvPr/>
            </p:nvSpPr>
            <p:spPr bwMode="auto">
              <a:xfrm>
                <a:off x="1412" y="3221"/>
                <a:ext cx="610" cy="420"/>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67627" name="Oval 43"/>
              <p:cNvSpPr>
                <a:spLocks noChangeArrowheads="1"/>
              </p:cNvSpPr>
              <p:nvPr/>
            </p:nvSpPr>
            <p:spPr bwMode="auto">
              <a:xfrm>
                <a:off x="879" y="3221"/>
                <a:ext cx="838" cy="33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67628" name="Oval 44"/>
            <p:cNvSpPr>
              <a:spLocks noChangeArrowheads="1"/>
            </p:cNvSpPr>
            <p:nvPr/>
          </p:nvSpPr>
          <p:spPr bwMode="auto">
            <a:xfrm>
              <a:off x="956" y="3136"/>
              <a:ext cx="381" cy="253"/>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67629" name="Oval 45"/>
            <p:cNvSpPr>
              <a:spLocks noChangeArrowheads="1"/>
            </p:cNvSpPr>
            <p:nvPr/>
          </p:nvSpPr>
          <p:spPr bwMode="auto">
            <a:xfrm>
              <a:off x="869" y="3149"/>
              <a:ext cx="151" cy="169"/>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67630" name="Oval 46"/>
          <p:cNvSpPr>
            <a:spLocks noChangeArrowheads="1"/>
          </p:cNvSpPr>
          <p:nvPr/>
        </p:nvSpPr>
        <p:spPr bwMode="auto">
          <a:xfrm>
            <a:off x="6324600" y="41148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67631" name="Text Box 47"/>
          <p:cNvSpPr txBox="1">
            <a:spLocks noChangeArrowheads="1"/>
          </p:cNvSpPr>
          <p:nvPr/>
        </p:nvSpPr>
        <p:spPr bwMode="auto">
          <a:xfrm>
            <a:off x="4876800" y="2590800"/>
            <a:ext cx="13906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131.107.1.0</a:t>
            </a:r>
          </a:p>
        </p:txBody>
      </p:sp>
      <p:sp>
        <p:nvSpPr>
          <p:cNvPr id="67632" name="Text Box 48"/>
          <p:cNvSpPr txBox="1">
            <a:spLocks noChangeArrowheads="1"/>
          </p:cNvSpPr>
          <p:nvPr/>
        </p:nvSpPr>
        <p:spPr bwMode="auto">
          <a:xfrm>
            <a:off x="3124200" y="4267200"/>
            <a:ext cx="9588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Internet</a:t>
            </a:r>
          </a:p>
        </p:txBody>
      </p:sp>
      <p:sp>
        <p:nvSpPr>
          <p:cNvPr id="67633" name="Line 49"/>
          <p:cNvSpPr>
            <a:spLocks noChangeShapeType="1"/>
          </p:cNvSpPr>
          <p:nvPr/>
        </p:nvSpPr>
        <p:spPr bwMode="auto">
          <a:xfrm flipV="1">
            <a:off x="5638800" y="3962400"/>
            <a:ext cx="0" cy="381000"/>
          </a:xfrm>
          <a:prstGeom prst="line">
            <a:avLst/>
          </a:prstGeom>
          <a:noFill/>
          <a:ln w="9525">
            <a:solidFill>
              <a:schemeClr val="tx1"/>
            </a:solidFill>
            <a:round/>
            <a:headEnd/>
            <a:tailEnd/>
          </a:ln>
          <a:effectLst/>
        </p:spPr>
        <p:txBody>
          <a:bodyPr wrap="none" anchor="ctr"/>
          <a:lstStyle/>
          <a:p>
            <a:endParaRPr lang="es-MX"/>
          </a:p>
        </p:txBody>
      </p:sp>
      <p:sp>
        <p:nvSpPr>
          <p:cNvPr id="67634" name="Oval 50"/>
          <p:cNvSpPr>
            <a:spLocks noChangeArrowheads="1"/>
          </p:cNvSpPr>
          <p:nvPr/>
        </p:nvSpPr>
        <p:spPr bwMode="auto">
          <a:xfrm>
            <a:off x="5105400" y="29718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67635" name="Line 51"/>
          <p:cNvSpPr>
            <a:spLocks noChangeShapeType="1"/>
          </p:cNvSpPr>
          <p:nvPr/>
        </p:nvSpPr>
        <p:spPr bwMode="auto">
          <a:xfrm flipV="1">
            <a:off x="5638800" y="4876800"/>
            <a:ext cx="0" cy="381000"/>
          </a:xfrm>
          <a:prstGeom prst="line">
            <a:avLst/>
          </a:prstGeom>
          <a:noFill/>
          <a:ln w="9525">
            <a:solidFill>
              <a:schemeClr val="tx1"/>
            </a:solidFill>
            <a:round/>
            <a:headEnd/>
            <a:tailEnd/>
          </a:ln>
          <a:effectLst/>
        </p:spPr>
        <p:txBody>
          <a:bodyPr wrap="none" anchor="ctr"/>
          <a:lstStyle/>
          <a:p>
            <a:endParaRPr lang="es-MX"/>
          </a:p>
        </p:txBody>
      </p:sp>
      <p:graphicFrame>
        <p:nvGraphicFramePr>
          <p:cNvPr id="67636" name="Object 52">
            <a:hlinkClick r:id="" action="ppaction://ole?verb=0"/>
          </p:cNvPr>
          <p:cNvGraphicFramePr>
            <a:graphicFrameLocks/>
          </p:cNvGraphicFramePr>
          <p:nvPr/>
        </p:nvGraphicFramePr>
        <p:xfrm>
          <a:off x="5334000" y="4343400"/>
          <a:ext cx="627063" cy="584200"/>
        </p:xfrm>
        <a:graphic>
          <a:graphicData uri="http://schemas.openxmlformats.org/presentationml/2006/ole">
            <mc:AlternateContent xmlns:mc="http://schemas.openxmlformats.org/markup-compatibility/2006">
              <mc:Choice xmlns:v="urn:schemas-microsoft-com:vml" Requires="v">
                <p:oleObj spid="_x0000_s67647" name="VISIO" r:id="rId4" imgW="950760" imgH="950760" progId="Visio.Drawing.4">
                  <p:embed/>
                </p:oleObj>
              </mc:Choice>
              <mc:Fallback>
                <p:oleObj name="VISIO" r:id="rId4" imgW="950760" imgH="950760" progId="Visio.Drawing.4">
                  <p:embed/>
                  <p:pic>
                    <p:nvPicPr>
                      <p:cNvPr id="0" name="Picture 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4343400"/>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37" name="Oval 53"/>
          <p:cNvSpPr>
            <a:spLocks noChangeArrowheads="1"/>
          </p:cNvSpPr>
          <p:nvPr/>
        </p:nvSpPr>
        <p:spPr bwMode="auto">
          <a:xfrm>
            <a:off x="5181600" y="52578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67638" name="Text Box 54"/>
          <p:cNvSpPr txBox="1">
            <a:spLocks noChangeArrowheads="1"/>
          </p:cNvSpPr>
          <p:nvPr/>
        </p:nvSpPr>
        <p:spPr bwMode="auto">
          <a:xfrm>
            <a:off x="7391400" y="4419600"/>
            <a:ext cx="13906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131.107.2.0</a:t>
            </a:r>
          </a:p>
        </p:txBody>
      </p:sp>
      <p:sp>
        <p:nvSpPr>
          <p:cNvPr id="67639" name="Text Box 55"/>
          <p:cNvSpPr txBox="1">
            <a:spLocks noChangeArrowheads="1"/>
          </p:cNvSpPr>
          <p:nvPr/>
        </p:nvSpPr>
        <p:spPr bwMode="auto">
          <a:xfrm>
            <a:off x="4902200" y="6324600"/>
            <a:ext cx="16446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131.107.254.0</a:t>
            </a:r>
          </a:p>
        </p:txBody>
      </p:sp>
      <p:sp>
        <p:nvSpPr>
          <p:cNvPr id="67640" name="Text Box 56"/>
          <p:cNvSpPr txBox="1">
            <a:spLocks noChangeArrowheads="1"/>
          </p:cNvSpPr>
          <p:nvPr/>
        </p:nvSpPr>
        <p:spPr bwMode="auto">
          <a:xfrm>
            <a:off x="6172200" y="5562600"/>
            <a:ext cx="199390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No. de host = 254</a:t>
            </a:r>
          </a:p>
        </p:txBody>
      </p:sp>
      <p:sp>
        <p:nvSpPr>
          <p:cNvPr id="67641" name="Arc 57"/>
          <p:cNvSpPr>
            <a:spLocks/>
          </p:cNvSpPr>
          <p:nvPr/>
        </p:nvSpPr>
        <p:spPr bwMode="auto">
          <a:xfrm flipV="1">
            <a:off x="6172200" y="5105400"/>
            <a:ext cx="3810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a:effectLst/>
        </p:spPr>
        <p:txBody>
          <a:bodyPr wrap="none" anchor="ctr"/>
          <a:lstStyle/>
          <a:p>
            <a:endParaRPr lang="es-MX"/>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ES"/>
              <a:t>Direccionamiento IP</a:t>
            </a:r>
          </a:p>
        </p:txBody>
      </p:sp>
      <p:sp>
        <p:nvSpPr>
          <p:cNvPr id="78851" name="Rectangle 3" descr="Rectangle: Click to edit Master text styles&#10;Second level&#10;Third level&#10;Fourth level&#10;Fifth level"/>
          <p:cNvSpPr>
            <a:spLocks noGrp="1" noChangeArrowheads="1"/>
          </p:cNvSpPr>
          <p:nvPr>
            <p:ph idx="1"/>
          </p:nvPr>
        </p:nvSpPr>
        <p:spPr>
          <a:xfrm>
            <a:off x="838200" y="1905000"/>
            <a:ext cx="7772400" cy="4800600"/>
          </a:xfrm>
        </p:spPr>
        <p:txBody>
          <a:bodyPr/>
          <a:lstStyle/>
          <a:p>
            <a:pPr algn="ctr">
              <a:lnSpc>
                <a:spcPct val="90000"/>
              </a:lnSpc>
              <a:buFont typeface="Wingdings" pitchFamily="2" charset="2"/>
              <a:buNone/>
            </a:pPr>
            <a:r>
              <a:rPr lang="es-ES" b="1"/>
              <a:t>Mascara de subred</a:t>
            </a:r>
          </a:p>
          <a:p>
            <a:pPr lvl="1">
              <a:lnSpc>
                <a:spcPct val="90000"/>
              </a:lnSpc>
            </a:pPr>
            <a:r>
              <a:rPr lang="es-ES"/>
              <a:t>Para que un host o un enrutador conozca la dirección IP de red o la dirección IP de subred, requiere una configuración adicional para distinguir entre los bits de red o subred y los bits de host, de una dirección IP de host.</a:t>
            </a:r>
          </a:p>
          <a:p>
            <a:pPr lvl="1">
              <a:lnSpc>
                <a:spcPct val="90000"/>
              </a:lnSpc>
            </a:pPr>
            <a:r>
              <a:rPr lang="es-ES"/>
              <a:t>Se define el uso de una máscara de bits para poder diferenciar esto.</a:t>
            </a:r>
          </a:p>
          <a:p>
            <a:pPr lvl="1">
              <a:lnSpc>
                <a:spcPct val="90000"/>
              </a:lnSpc>
            </a:pPr>
            <a:r>
              <a:rPr lang="es-ES"/>
              <a:t>A esta mascara se le conoce como máscara de subred.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04800" y="1371600"/>
            <a:ext cx="8397875" cy="3040063"/>
          </a:xfrm>
          <a:prstGeom prst="rect">
            <a:avLst/>
          </a:prstGeom>
          <a:noFill/>
          <a:ln w="12700">
            <a:noFill/>
            <a:miter lim="800000"/>
            <a:headEnd/>
            <a:tailEnd/>
          </a:ln>
          <a:effectLst/>
        </p:spPr>
        <p:txBody>
          <a:bodyPr lIns="90488" tIns="44450" rIns="90488" bIns="44450">
            <a:spAutoFit/>
          </a:bodyPr>
          <a:lstStyle/>
          <a:p>
            <a:pPr marL="342900" indent="-342900">
              <a:spcBef>
                <a:spcPct val="20000"/>
              </a:spcBef>
              <a:buClr>
                <a:schemeClr val="hlink"/>
              </a:buClr>
              <a:buSzPct val="110000"/>
              <a:buFont typeface="Wingdings" pitchFamily="2" charset="2"/>
              <a:buBlip>
                <a:blip r:embed="rId2"/>
              </a:buBlip>
            </a:pPr>
            <a:r>
              <a:rPr lang="es-ES" sz="3200"/>
              <a:t>Valor de 32-bit</a:t>
            </a:r>
          </a:p>
          <a:p>
            <a:pPr marL="742950" lvl="1" indent="-285750">
              <a:spcBef>
                <a:spcPct val="20000"/>
              </a:spcBef>
              <a:buClr>
                <a:schemeClr val="tx1"/>
              </a:buClr>
              <a:buSzPct val="60000"/>
              <a:buFont typeface="Wingdings" pitchFamily="2" charset="2"/>
              <a:buChar char="n"/>
            </a:pPr>
            <a:r>
              <a:rPr lang="es-ES" sz="2800"/>
              <a:t>“1” indica que los bits son usados para el ID de RED </a:t>
            </a:r>
          </a:p>
          <a:p>
            <a:pPr marL="742950" lvl="1" indent="-285750">
              <a:spcBef>
                <a:spcPct val="20000"/>
              </a:spcBef>
              <a:buClr>
                <a:schemeClr val="tx1"/>
              </a:buClr>
              <a:buSzPct val="60000"/>
              <a:buFont typeface="Wingdings" pitchFamily="2" charset="2"/>
              <a:buChar char="n"/>
            </a:pPr>
            <a:r>
              <a:rPr lang="es-ES" sz="2800"/>
              <a:t>“0” indica que los bits son usados para el ID de HOST</a:t>
            </a:r>
          </a:p>
          <a:p>
            <a:pPr marL="342900" indent="-342900">
              <a:spcBef>
                <a:spcPct val="20000"/>
              </a:spcBef>
              <a:buClr>
                <a:schemeClr val="hlink"/>
              </a:buClr>
              <a:buSzPct val="110000"/>
              <a:buFont typeface="Wingdings" pitchFamily="2" charset="2"/>
              <a:buBlip>
                <a:blip r:embed="rId2"/>
              </a:buBlip>
            </a:pPr>
            <a:r>
              <a:rPr lang="es-ES" sz="3200"/>
              <a:t>Expresado en bits y en notación decimal</a:t>
            </a:r>
          </a:p>
        </p:txBody>
      </p:sp>
      <p:sp>
        <p:nvSpPr>
          <p:cNvPr id="68611" name="Rectangle 3"/>
          <p:cNvSpPr>
            <a:spLocks noChangeArrowheads="1"/>
          </p:cNvSpPr>
          <p:nvPr/>
        </p:nvSpPr>
        <p:spPr bwMode="auto">
          <a:xfrm>
            <a:off x="1585913" y="4497388"/>
            <a:ext cx="4891087" cy="627062"/>
          </a:xfrm>
          <a:prstGeom prst="rect">
            <a:avLst/>
          </a:prstGeom>
          <a:noFill/>
          <a:ln w="12700">
            <a:solidFill>
              <a:schemeClr val="tx1"/>
            </a:solidFill>
            <a:miter lim="800000"/>
            <a:headEnd/>
            <a:tailEnd/>
          </a:ln>
          <a:effectLst/>
        </p:spPr>
        <p:txBody>
          <a:bodyPr wrap="none" lIns="90488" tIns="44450" rIns="90488" bIns="44450" anchor="ctr"/>
          <a:lstStyle/>
          <a:p>
            <a:pPr algn="ctr" eaLnBrk="0" hangingPunct="0"/>
            <a:r>
              <a:rPr lang="es-ES" sz="1800" b="1">
                <a:latin typeface="Arial" charset="0"/>
              </a:rPr>
              <a:t>Mascara de RED</a:t>
            </a:r>
          </a:p>
        </p:txBody>
      </p:sp>
      <p:sp>
        <p:nvSpPr>
          <p:cNvPr id="68612" name="Rectangle 4"/>
          <p:cNvSpPr>
            <a:spLocks noChangeArrowheads="1"/>
          </p:cNvSpPr>
          <p:nvPr/>
        </p:nvSpPr>
        <p:spPr bwMode="auto">
          <a:xfrm>
            <a:off x="384175" y="4497388"/>
            <a:ext cx="1216025" cy="627062"/>
          </a:xfrm>
          <a:prstGeom prst="rect">
            <a:avLst/>
          </a:prstGeom>
          <a:noFill/>
          <a:ln w="12700">
            <a:solidFill>
              <a:schemeClr val="tx1"/>
            </a:solidFill>
            <a:miter lim="800000"/>
            <a:headEnd/>
            <a:tailEnd/>
          </a:ln>
          <a:effectLst/>
        </p:spPr>
        <p:txBody>
          <a:bodyPr wrap="none" lIns="90488" tIns="44450" rIns="90488" bIns="44450" anchor="ctr"/>
          <a:lstStyle/>
          <a:p>
            <a:pPr algn="ctr" eaLnBrk="0" hangingPunct="0"/>
            <a:r>
              <a:rPr lang="es-ES" sz="1800" b="1">
                <a:latin typeface="Arial" charset="0"/>
              </a:rPr>
              <a:t>Clase de </a:t>
            </a:r>
          </a:p>
          <a:p>
            <a:pPr algn="ctr" eaLnBrk="0" hangingPunct="0"/>
            <a:r>
              <a:rPr lang="es-ES" sz="1800" b="1">
                <a:latin typeface="Arial" charset="0"/>
              </a:rPr>
              <a:t>Dirección</a:t>
            </a:r>
          </a:p>
        </p:txBody>
      </p:sp>
      <p:sp>
        <p:nvSpPr>
          <p:cNvPr id="68613" name="Rectangle 5"/>
          <p:cNvSpPr>
            <a:spLocks noChangeArrowheads="1"/>
          </p:cNvSpPr>
          <p:nvPr/>
        </p:nvSpPr>
        <p:spPr bwMode="auto">
          <a:xfrm>
            <a:off x="6477000" y="4497388"/>
            <a:ext cx="2259013" cy="627062"/>
          </a:xfrm>
          <a:prstGeom prst="rect">
            <a:avLst/>
          </a:prstGeom>
          <a:noFill/>
          <a:ln w="12700">
            <a:solidFill>
              <a:schemeClr val="tx1"/>
            </a:solidFill>
            <a:miter lim="800000"/>
            <a:headEnd/>
            <a:tailEnd/>
          </a:ln>
          <a:effectLst/>
        </p:spPr>
        <p:txBody>
          <a:bodyPr wrap="none" lIns="90488" tIns="44450" rIns="90488" bIns="44450" anchor="ctr"/>
          <a:lstStyle/>
          <a:p>
            <a:pPr algn="ctr" eaLnBrk="0" hangingPunct="0"/>
            <a:r>
              <a:rPr lang="es-ES" sz="1800" b="1">
                <a:latin typeface="Arial" charset="0"/>
              </a:rPr>
              <a:t>Notación Decimal</a:t>
            </a:r>
          </a:p>
        </p:txBody>
      </p:sp>
      <p:sp>
        <p:nvSpPr>
          <p:cNvPr id="68614" name="Rectangle 6"/>
          <p:cNvSpPr>
            <a:spLocks noChangeArrowheads="1"/>
          </p:cNvSpPr>
          <p:nvPr/>
        </p:nvSpPr>
        <p:spPr bwMode="auto">
          <a:xfrm>
            <a:off x="384175" y="5122863"/>
            <a:ext cx="1206500" cy="15144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spcAft>
                <a:spcPct val="50000"/>
              </a:spcAft>
            </a:pPr>
            <a:r>
              <a:rPr lang="es-ES" sz="1800" b="1">
                <a:latin typeface="Arial" charset="0"/>
              </a:rPr>
              <a:t>Class A</a:t>
            </a:r>
          </a:p>
          <a:p>
            <a:pPr algn="ctr" eaLnBrk="0" hangingPunct="0">
              <a:spcAft>
                <a:spcPct val="50000"/>
              </a:spcAft>
            </a:pPr>
            <a:r>
              <a:rPr lang="es-ES" sz="1800" b="1">
                <a:latin typeface="Arial" charset="0"/>
              </a:rPr>
              <a:t>Class B</a:t>
            </a:r>
          </a:p>
          <a:p>
            <a:pPr algn="ctr" eaLnBrk="0" hangingPunct="0">
              <a:spcAft>
                <a:spcPct val="50000"/>
              </a:spcAft>
            </a:pPr>
            <a:r>
              <a:rPr lang="es-ES" sz="1800" b="1">
                <a:latin typeface="Arial" charset="0"/>
              </a:rPr>
              <a:t>Class C</a:t>
            </a:r>
          </a:p>
        </p:txBody>
      </p:sp>
      <p:sp>
        <p:nvSpPr>
          <p:cNvPr id="68615" name="Rectangle 7"/>
          <p:cNvSpPr>
            <a:spLocks noChangeArrowheads="1"/>
          </p:cNvSpPr>
          <p:nvPr/>
        </p:nvSpPr>
        <p:spPr bwMode="auto">
          <a:xfrm>
            <a:off x="1585913" y="5122863"/>
            <a:ext cx="4968875" cy="15144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eaLnBrk="0" hangingPunct="0">
              <a:spcAft>
                <a:spcPct val="50000"/>
              </a:spcAft>
              <a:tabLst>
                <a:tab pos="1200150" algn="l"/>
                <a:tab pos="2400300" algn="l"/>
                <a:tab pos="3600450" algn="l"/>
              </a:tabLst>
            </a:pPr>
            <a:r>
              <a:rPr lang="es-ES" sz="1800" b="1">
                <a:latin typeface="Arial" charset="0"/>
              </a:rPr>
              <a:t>11111111	00000000	00000000	00000000</a:t>
            </a:r>
          </a:p>
          <a:p>
            <a:pPr eaLnBrk="0" hangingPunct="0">
              <a:spcAft>
                <a:spcPct val="50000"/>
              </a:spcAft>
              <a:tabLst>
                <a:tab pos="1200150" algn="l"/>
                <a:tab pos="2400300" algn="l"/>
                <a:tab pos="3600450" algn="l"/>
              </a:tabLst>
            </a:pPr>
            <a:r>
              <a:rPr lang="es-ES" sz="1800" b="1">
                <a:latin typeface="Arial" charset="0"/>
              </a:rPr>
              <a:t>11111111	11111111	00000000	00000000</a:t>
            </a:r>
          </a:p>
          <a:p>
            <a:pPr eaLnBrk="0" hangingPunct="0">
              <a:spcAft>
                <a:spcPct val="50000"/>
              </a:spcAft>
              <a:tabLst>
                <a:tab pos="1200150" algn="l"/>
                <a:tab pos="2400300" algn="l"/>
                <a:tab pos="3600450" algn="l"/>
              </a:tabLst>
            </a:pPr>
            <a:r>
              <a:rPr lang="es-ES" sz="1800" b="1">
                <a:latin typeface="Arial" charset="0"/>
              </a:rPr>
              <a:t>11111111	11111111	11111111	00000000</a:t>
            </a:r>
          </a:p>
        </p:txBody>
      </p:sp>
      <p:sp>
        <p:nvSpPr>
          <p:cNvPr id="68616" name="Rectangle 8"/>
          <p:cNvSpPr>
            <a:spLocks noChangeArrowheads="1"/>
          </p:cNvSpPr>
          <p:nvPr/>
        </p:nvSpPr>
        <p:spPr bwMode="auto">
          <a:xfrm>
            <a:off x="6467475" y="5122863"/>
            <a:ext cx="2268538" cy="15144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spcAft>
                <a:spcPct val="50000"/>
              </a:spcAft>
            </a:pPr>
            <a:r>
              <a:rPr lang="es-ES" sz="1800" b="1">
                <a:latin typeface="Arial" charset="0"/>
              </a:rPr>
              <a:t>255.0.0.0 </a:t>
            </a:r>
          </a:p>
          <a:p>
            <a:pPr algn="ctr" eaLnBrk="0" hangingPunct="0">
              <a:spcAft>
                <a:spcPct val="50000"/>
              </a:spcAft>
            </a:pPr>
            <a:r>
              <a:rPr lang="es-ES" sz="1800" b="1">
                <a:latin typeface="Arial" charset="0"/>
              </a:rPr>
              <a:t>255.255.0.0</a:t>
            </a:r>
          </a:p>
          <a:p>
            <a:pPr algn="ctr" eaLnBrk="0" hangingPunct="0">
              <a:spcAft>
                <a:spcPct val="50000"/>
              </a:spcAft>
            </a:pPr>
            <a:r>
              <a:rPr lang="es-ES" sz="1800" b="1">
                <a:latin typeface="Arial" charset="0"/>
              </a:rPr>
              <a:t>255.255.255.0</a:t>
            </a:r>
          </a:p>
        </p:txBody>
      </p:sp>
      <p:sp>
        <p:nvSpPr>
          <p:cNvPr id="68617" name="Rectangle 9"/>
          <p:cNvSpPr>
            <a:spLocks noChangeArrowheads="1"/>
          </p:cNvSpPr>
          <p:nvPr/>
        </p:nvSpPr>
        <p:spPr bwMode="auto">
          <a:xfrm>
            <a:off x="457200" y="228600"/>
            <a:ext cx="7772400" cy="1143000"/>
          </a:xfrm>
          <a:prstGeom prst="rect">
            <a:avLst/>
          </a:prstGeom>
          <a:noFill/>
          <a:ln w="9525">
            <a:noFill/>
            <a:miter lim="800000"/>
            <a:headEnd/>
            <a:tailEnd/>
          </a:ln>
          <a:effectLst/>
        </p:spPr>
        <p:txBody>
          <a:bodyPr anchor="b"/>
          <a:lstStyle/>
          <a:p>
            <a:r>
              <a:rPr lang="es-ES" sz="4400">
                <a:solidFill>
                  <a:schemeClr val="tx2"/>
                </a:solidFill>
              </a:rPr>
              <a:t>Máscara de subred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t>Arquitectura TCP/IP</a:t>
            </a:r>
          </a:p>
        </p:txBody>
      </p:sp>
      <p:sp>
        <p:nvSpPr>
          <p:cNvPr id="15363" name="Rectangle 3" descr="Rectangle: Click to edit Master text styles&#10;Second level&#10;Third level&#10;Fourth level&#10;Fifth level"/>
          <p:cNvSpPr>
            <a:spLocks noGrp="1" noChangeArrowheads="1"/>
          </p:cNvSpPr>
          <p:nvPr>
            <p:ph idx="1"/>
          </p:nvPr>
        </p:nvSpPr>
        <p:spPr/>
        <p:txBody>
          <a:bodyPr/>
          <a:lstStyle/>
          <a:p>
            <a:pPr lvl="1"/>
            <a:r>
              <a:rPr lang="es-ES">
                <a:cs typeface="Times New Roman" pitchFamily="18" charset="0"/>
              </a:rPr>
              <a:t>Una capa tiene mas de un protocolo.</a:t>
            </a:r>
            <a:endParaRPr lang="es-ES"/>
          </a:p>
        </p:txBody>
      </p:sp>
      <p:pic>
        <p:nvPicPr>
          <p:cNvPr id="15364" name="Picture 4" descr="23"/>
          <p:cNvPicPr>
            <a:picLocks noChangeAspect="1" noChangeArrowheads="1"/>
          </p:cNvPicPr>
          <p:nvPr/>
        </p:nvPicPr>
        <p:blipFill>
          <a:blip r:embed="rId2" cstate="print"/>
          <a:srcRect/>
          <a:stretch>
            <a:fillRect/>
          </a:stretch>
        </p:blipFill>
        <p:spPr bwMode="auto">
          <a:xfrm>
            <a:off x="2286000" y="2667000"/>
            <a:ext cx="4114800" cy="3946525"/>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s-ES"/>
              <a:t>Máscara de subred</a:t>
            </a:r>
          </a:p>
        </p:txBody>
      </p:sp>
      <p:sp>
        <p:nvSpPr>
          <p:cNvPr id="79875" name="Rectangle 3" descr="Rectangle: Click to edit Master text styles&#10;Second level&#10;Third level&#10;Fourth level&#10;Fifth level"/>
          <p:cNvSpPr>
            <a:spLocks noGrp="1" noChangeArrowheads="1"/>
          </p:cNvSpPr>
          <p:nvPr>
            <p:ph idx="1"/>
          </p:nvPr>
        </p:nvSpPr>
        <p:spPr/>
        <p:txBody>
          <a:bodyPr/>
          <a:lstStyle/>
          <a:p>
            <a:pPr lvl="1"/>
            <a:r>
              <a:rPr lang="es-ES"/>
              <a:t>Notación de prefijo de red para máscaras de subred predeterminadas.</a:t>
            </a:r>
          </a:p>
        </p:txBody>
      </p:sp>
      <p:sp>
        <p:nvSpPr>
          <p:cNvPr id="79876" name="Rectangle 4"/>
          <p:cNvSpPr>
            <a:spLocks noChangeArrowheads="1"/>
          </p:cNvSpPr>
          <p:nvPr/>
        </p:nvSpPr>
        <p:spPr bwMode="auto">
          <a:xfrm>
            <a:off x="1676400" y="3200400"/>
            <a:ext cx="4889500" cy="627063"/>
          </a:xfrm>
          <a:prstGeom prst="rect">
            <a:avLst/>
          </a:prstGeom>
          <a:noFill/>
          <a:ln w="12700">
            <a:solidFill>
              <a:schemeClr val="tx1"/>
            </a:solidFill>
            <a:miter lim="800000"/>
            <a:headEnd/>
            <a:tailEnd/>
          </a:ln>
          <a:effectLst/>
        </p:spPr>
        <p:txBody>
          <a:bodyPr wrap="none" lIns="90488" tIns="44450" rIns="90488" bIns="44450" anchor="ctr"/>
          <a:lstStyle/>
          <a:p>
            <a:pPr algn="ctr" eaLnBrk="0" hangingPunct="0"/>
            <a:r>
              <a:rPr lang="es-ES" sz="1800" b="1">
                <a:latin typeface="Arial" charset="0"/>
              </a:rPr>
              <a:t>Mascara de RED</a:t>
            </a:r>
          </a:p>
        </p:txBody>
      </p:sp>
      <p:sp>
        <p:nvSpPr>
          <p:cNvPr id="79877" name="Rectangle 5"/>
          <p:cNvSpPr>
            <a:spLocks noChangeArrowheads="1"/>
          </p:cNvSpPr>
          <p:nvPr/>
        </p:nvSpPr>
        <p:spPr bwMode="auto">
          <a:xfrm>
            <a:off x="487363" y="3200400"/>
            <a:ext cx="1189037" cy="627063"/>
          </a:xfrm>
          <a:prstGeom prst="rect">
            <a:avLst/>
          </a:prstGeom>
          <a:noFill/>
          <a:ln w="12700">
            <a:solidFill>
              <a:schemeClr val="tx1"/>
            </a:solidFill>
            <a:miter lim="800000"/>
            <a:headEnd/>
            <a:tailEnd/>
          </a:ln>
          <a:effectLst/>
        </p:spPr>
        <p:txBody>
          <a:bodyPr wrap="none" lIns="90488" tIns="44450" rIns="90488" bIns="44450" anchor="ctr"/>
          <a:lstStyle/>
          <a:p>
            <a:pPr algn="ctr" eaLnBrk="0" hangingPunct="0"/>
            <a:r>
              <a:rPr lang="es-ES" sz="1800" b="1">
                <a:latin typeface="Arial" charset="0"/>
              </a:rPr>
              <a:t>Clase de </a:t>
            </a:r>
          </a:p>
          <a:p>
            <a:pPr algn="ctr" eaLnBrk="0" hangingPunct="0"/>
            <a:r>
              <a:rPr lang="es-ES" sz="1800" b="1">
                <a:latin typeface="Arial" charset="0"/>
              </a:rPr>
              <a:t>dirección</a:t>
            </a:r>
          </a:p>
        </p:txBody>
      </p:sp>
      <p:sp>
        <p:nvSpPr>
          <p:cNvPr id="79878" name="Rectangle 6"/>
          <p:cNvSpPr>
            <a:spLocks noChangeArrowheads="1"/>
          </p:cNvSpPr>
          <p:nvPr/>
        </p:nvSpPr>
        <p:spPr bwMode="auto">
          <a:xfrm>
            <a:off x="6565900" y="3200400"/>
            <a:ext cx="2273300" cy="628650"/>
          </a:xfrm>
          <a:prstGeom prst="rect">
            <a:avLst/>
          </a:prstGeom>
          <a:noFill/>
          <a:ln w="12700">
            <a:solidFill>
              <a:schemeClr val="tx1"/>
            </a:solidFill>
            <a:miter lim="800000"/>
            <a:headEnd/>
            <a:tailEnd/>
          </a:ln>
          <a:effectLst/>
        </p:spPr>
        <p:txBody>
          <a:bodyPr wrap="none" lIns="90488" tIns="44450" rIns="90488" bIns="44450" anchor="ctr"/>
          <a:lstStyle/>
          <a:p>
            <a:pPr algn="ctr" eaLnBrk="0" hangingPunct="0"/>
            <a:r>
              <a:rPr lang="es-ES" sz="1800" b="1">
                <a:latin typeface="Arial" charset="0"/>
              </a:rPr>
              <a:t>Longitud del prefijo</a:t>
            </a:r>
          </a:p>
          <a:p>
            <a:pPr algn="ctr" eaLnBrk="0" hangingPunct="0"/>
            <a:r>
              <a:rPr lang="es-ES" sz="1800" b="1">
                <a:latin typeface="Arial" charset="0"/>
              </a:rPr>
              <a:t>de RED</a:t>
            </a:r>
          </a:p>
        </p:txBody>
      </p:sp>
      <p:sp>
        <p:nvSpPr>
          <p:cNvPr id="79879" name="Rectangle 7"/>
          <p:cNvSpPr>
            <a:spLocks noChangeArrowheads="1"/>
          </p:cNvSpPr>
          <p:nvPr/>
        </p:nvSpPr>
        <p:spPr bwMode="auto">
          <a:xfrm>
            <a:off x="487363" y="3827463"/>
            <a:ext cx="1206500" cy="15144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spcAft>
                <a:spcPct val="50000"/>
              </a:spcAft>
            </a:pPr>
            <a:r>
              <a:rPr lang="es-ES" sz="1800" b="1">
                <a:latin typeface="Arial" charset="0"/>
              </a:rPr>
              <a:t>Clase A</a:t>
            </a:r>
          </a:p>
          <a:p>
            <a:pPr algn="ctr" eaLnBrk="0" hangingPunct="0">
              <a:spcAft>
                <a:spcPct val="50000"/>
              </a:spcAft>
            </a:pPr>
            <a:r>
              <a:rPr lang="es-ES" sz="1800" b="1">
                <a:latin typeface="Arial" charset="0"/>
              </a:rPr>
              <a:t>Clase B</a:t>
            </a:r>
          </a:p>
          <a:p>
            <a:pPr algn="ctr" eaLnBrk="0" hangingPunct="0">
              <a:spcAft>
                <a:spcPct val="50000"/>
              </a:spcAft>
            </a:pPr>
            <a:r>
              <a:rPr lang="es-ES" sz="1800" b="1">
                <a:latin typeface="Arial" charset="0"/>
              </a:rPr>
              <a:t>Clase C</a:t>
            </a:r>
          </a:p>
        </p:txBody>
      </p:sp>
      <p:sp>
        <p:nvSpPr>
          <p:cNvPr id="79880" name="Rectangle 8"/>
          <p:cNvSpPr>
            <a:spLocks noChangeArrowheads="1"/>
          </p:cNvSpPr>
          <p:nvPr/>
        </p:nvSpPr>
        <p:spPr bwMode="auto">
          <a:xfrm>
            <a:off x="1676400" y="3827463"/>
            <a:ext cx="4981575" cy="15144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eaLnBrk="0" hangingPunct="0">
              <a:spcAft>
                <a:spcPct val="50000"/>
              </a:spcAft>
              <a:tabLst>
                <a:tab pos="1200150" algn="l"/>
                <a:tab pos="2400300" algn="l"/>
                <a:tab pos="3600450" algn="l"/>
              </a:tabLst>
            </a:pPr>
            <a:r>
              <a:rPr lang="es-ES" sz="1800" b="1">
                <a:latin typeface="Arial" charset="0"/>
              </a:rPr>
              <a:t>11111111	00000000	00000000	00000000</a:t>
            </a:r>
          </a:p>
          <a:p>
            <a:pPr eaLnBrk="0" hangingPunct="0">
              <a:spcAft>
                <a:spcPct val="50000"/>
              </a:spcAft>
              <a:tabLst>
                <a:tab pos="1200150" algn="l"/>
                <a:tab pos="2400300" algn="l"/>
                <a:tab pos="3600450" algn="l"/>
              </a:tabLst>
            </a:pPr>
            <a:r>
              <a:rPr lang="es-ES" sz="1800" b="1">
                <a:latin typeface="Arial" charset="0"/>
              </a:rPr>
              <a:t>11111111	11111111	00000000	00000000</a:t>
            </a:r>
          </a:p>
          <a:p>
            <a:pPr eaLnBrk="0" hangingPunct="0">
              <a:spcAft>
                <a:spcPct val="50000"/>
              </a:spcAft>
              <a:tabLst>
                <a:tab pos="1200150" algn="l"/>
                <a:tab pos="2400300" algn="l"/>
                <a:tab pos="3600450" algn="l"/>
              </a:tabLst>
            </a:pPr>
            <a:r>
              <a:rPr lang="es-ES" sz="1800" b="1">
                <a:latin typeface="Arial" charset="0"/>
              </a:rPr>
              <a:t>11111111	11111111	11111111	00000000</a:t>
            </a:r>
          </a:p>
        </p:txBody>
      </p:sp>
      <p:sp>
        <p:nvSpPr>
          <p:cNvPr id="79881" name="Rectangle 9"/>
          <p:cNvSpPr>
            <a:spLocks noChangeArrowheads="1"/>
          </p:cNvSpPr>
          <p:nvPr/>
        </p:nvSpPr>
        <p:spPr bwMode="auto">
          <a:xfrm>
            <a:off x="6565900" y="3827463"/>
            <a:ext cx="2273300" cy="15144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spcAft>
                <a:spcPct val="50000"/>
              </a:spcAft>
            </a:pPr>
            <a:r>
              <a:rPr lang="es-ES" sz="1800" b="1">
                <a:latin typeface="Arial" charset="0"/>
              </a:rPr>
              <a:t>/8</a:t>
            </a:r>
          </a:p>
          <a:p>
            <a:pPr algn="ctr" eaLnBrk="0" hangingPunct="0">
              <a:spcAft>
                <a:spcPct val="50000"/>
              </a:spcAft>
            </a:pPr>
            <a:r>
              <a:rPr lang="es-ES" sz="1800" b="1">
                <a:latin typeface="Arial" charset="0"/>
              </a:rPr>
              <a:t>/16</a:t>
            </a:r>
          </a:p>
          <a:p>
            <a:pPr algn="ctr" eaLnBrk="0" hangingPunct="0">
              <a:spcAft>
                <a:spcPct val="50000"/>
              </a:spcAft>
            </a:pPr>
            <a:r>
              <a:rPr lang="es-ES" sz="1800" b="1">
                <a:latin typeface="Arial" charset="0"/>
              </a:rPr>
              <a:t>/24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Máscara de subred</a:t>
            </a:r>
          </a:p>
        </p:txBody>
      </p:sp>
      <p:sp>
        <p:nvSpPr>
          <p:cNvPr id="80899"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3"/>
              </a:buBlip>
            </a:pPr>
            <a:r>
              <a:rPr lang="es-ES" sz="3200"/>
              <a:t>Un ID de red de clase B  y la máscara de red antes de crear subredes</a:t>
            </a:r>
          </a:p>
        </p:txBody>
      </p:sp>
      <p:sp>
        <p:nvSpPr>
          <p:cNvPr id="80900" name="Line 4"/>
          <p:cNvSpPr>
            <a:spLocks noChangeShapeType="1"/>
          </p:cNvSpPr>
          <p:nvPr/>
        </p:nvSpPr>
        <p:spPr bwMode="auto">
          <a:xfrm>
            <a:off x="4267200" y="4343400"/>
            <a:ext cx="1524000" cy="0"/>
          </a:xfrm>
          <a:prstGeom prst="line">
            <a:avLst/>
          </a:prstGeom>
          <a:noFill/>
          <a:ln w="9525">
            <a:solidFill>
              <a:schemeClr val="tx1"/>
            </a:solidFill>
            <a:round/>
            <a:headEnd/>
            <a:tailEnd/>
          </a:ln>
          <a:effectLst/>
        </p:spPr>
        <p:txBody>
          <a:bodyPr wrap="none" anchor="ctr"/>
          <a:lstStyle/>
          <a:p>
            <a:endParaRPr lang="es-MX"/>
          </a:p>
        </p:txBody>
      </p:sp>
      <p:grpSp>
        <p:nvGrpSpPr>
          <p:cNvPr id="80901" name="Group 5"/>
          <p:cNvGrpSpPr>
            <a:grpSpLocks/>
          </p:cNvGrpSpPr>
          <p:nvPr/>
        </p:nvGrpSpPr>
        <p:grpSpPr bwMode="auto">
          <a:xfrm>
            <a:off x="1600200" y="3505200"/>
            <a:ext cx="2755900" cy="1446213"/>
            <a:chOff x="659" y="2807"/>
            <a:chExt cx="1736" cy="911"/>
          </a:xfrm>
        </p:grpSpPr>
        <p:sp>
          <p:nvSpPr>
            <p:cNvPr id="80902" name="Oval 6"/>
            <p:cNvSpPr>
              <a:spLocks noChangeArrowheads="1"/>
            </p:cNvSpPr>
            <p:nvPr/>
          </p:nvSpPr>
          <p:spPr bwMode="auto">
            <a:xfrm>
              <a:off x="1802" y="2807"/>
              <a:ext cx="365"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grpSp>
          <p:nvGrpSpPr>
            <p:cNvPr id="80903" name="Group 7"/>
            <p:cNvGrpSpPr>
              <a:grpSpLocks/>
            </p:cNvGrpSpPr>
            <p:nvPr/>
          </p:nvGrpSpPr>
          <p:grpSpPr bwMode="auto">
            <a:xfrm>
              <a:off x="659" y="2807"/>
              <a:ext cx="1736" cy="911"/>
              <a:chOff x="659" y="2807"/>
              <a:chExt cx="1736" cy="911"/>
            </a:xfrm>
          </p:grpSpPr>
          <p:sp>
            <p:nvSpPr>
              <p:cNvPr id="80904" name="Oval 8"/>
              <p:cNvSpPr>
                <a:spLocks noChangeArrowheads="1"/>
              </p:cNvSpPr>
              <p:nvPr/>
            </p:nvSpPr>
            <p:spPr bwMode="auto">
              <a:xfrm>
                <a:off x="1650" y="2974"/>
                <a:ext cx="517"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05" name="Oval 9"/>
              <p:cNvSpPr>
                <a:spLocks noChangeArrowheads="1"/>
              </p:cNvSpPr>
              <p:nvPr/>
            </p:nvSpPr>
            <p:spPr bwMode="auto">
              <a:xfrm>
                <a:off x="1802" y="3144"/>
                <a:ext cx="593"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06" name="Oval 10"/>
              <p:cNvSpPr>
                <a:spLocks noChangeArrowheads="1"/>
              </p:cNvSpPr>
              <p:nvPr/>
            </p:nvSpPr>
            <p:spPr bwMode="auto">
              <a:xfrm>
                <a:off x="1573" y="3229"/>
                <a:ext cx="441" cy="237"/>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07" name="Oval 11"/>
              <p:cNvSpPr>
                <a:spLocks noChangeArrowheads="1"/>
              </p:cNvSpPr>
              <p:nvPr/>
            </p:nvSpPr>
            <p:spPr bwMode="auto">
              <a:xfrm>
                <a:off x="1345" y="2807"/>
                <a:ext cx="745"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08" name="Oval 12"/>
              <p:cNvSpPr>
                <a:spLocks noChangeArrowheads="1"/>
              </p:cNvSpPr>
              <p:nvPr/>
            </p:nvSpPr>
            <p:spPr bwMode="auto">
              <a:xfrm>
                <a:off x="1191" y="2892"/>
                <a:ext cx="366" cy="404"/>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09" name="Oval 13"/>
              <p:cNvSpPr>
                <a:spLocks noChangeArrowheads="1"/>
              </p:cNvSpPr>
              <p:nvPr/>
            </p:nvSpPr>
            <p:spPr bwMode="auto">
              <a:xfrm>
                <a:off x="1420" y="3144"/>
                <a:ext cx="366"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10" name="Oval 14"/>
              <p:cNvSpPr>
                <a:spLocks noChangeArrowheads="1"/>
              </p:cNvSpPr>
              <p:nvPr/>
            </p:nvSpPr>
            <p:spPr bwMode="auto">
              <a:xfrm>
                <a:off x="1650" y="3312"/>
                <a:ext cx="517"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11" name="Oval 15"/>
              <p:cNvSpPr>
                <a:spLocks noChangeArrowheads="1"/>
              </p:cNvSpPr>
              <p:nvPr/>
            </p:nvSpPr>
            <p:spPr bwMode="auto">
              <a:xfrm>
                <a:off x="1040" y="3229"/>
                <a:ext cx="823"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12" name="Oval 16"/>
              <p:cNvSpPr>
                <a:spLocks noChangeArrowheads="1"/>
              </p:cNvSpPr>
              <p:nvPr/>
            </p:nvSpPr>
            <p:spPr bwMode="auto">
              <a:xfrm>
                <a:off x="813" y="3059"/>
                <a:ext cx="439"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13" name="Oval 17"/>
              <p:cNvSpPr>
                <a:spLocks noChangeArrowheads="1"/>
              </p:cNvSpPr>
              <p:nvPr/>
            </p:nvSpPr>
            <p:spPr bwMode="auto">
              <a:xfrm>
                <a:off x="659" y="3312"/>
                <a:ext cx="593"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0914" name="Oval 18"/>
              <p:cNvSpPr>
                <a:spLocks noChangeArrowheads="1"/>
              </p:cNvSpPr>
              <p:nvPr/>
            </p:nvSpPr>
            <p:spPr bwMode="auto">
              <a:xfrm>
                <a:off x="1108" y="2966"/>
                <a:ext cx="1067" cy="50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80915" name="Oval 19"/>
              <p:cNvSpPr>
                <a:spLocks noChangeArrowheads="1"/>
              </p:cNvSpPr>
              <p:nvPr/>
            </p:nvSpPr>
            <p:spPr bwMode="auto">
              <a:xfrm>
                <a:off x="1412" y="3221"/>
                <a:ext cx="610" cy="420"/>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80916" name="Oval 20"/>
              <p:cNvSpPr>
                <a:spLocks noChangeArrowheads="1"/>
              </p:cNvSpPr>
              <p:nvPr/>
            </p:nvSpPr>
            <p:spPr bwMode="auto">
              <a:xfrm>
                <a:off x="879" y="3221"/>
                <a:ext cx="838" cy="33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80917" name="Oval 21"/>
            <p:cNvSpPr>
              <a:spLocks noChangeArrowheads="1"/>
            </p:cNvSpPr>
            <p:nvPr/>
          </p:nvSpPr>
          <p:spPr bwMode="auto">
            <a:xfrm>
              <a:off x="956" y="3136"/>
              <a:ext cx="381" cy="253"/>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80918" name="Oval 22"/>
            <p:cNvSpPr>
              <a:spLocks noChangeArrowheads="1"/>
            </p:cNvSpPr>
            <p:nvPr/>
          </p:nvSpPr>
          <p:spPr bwMode="auto">
            <a:xfrm>
              <a:off x="869" y="3149"/>
              <a:ext cx="151" cy="169"/>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graphicFrame>
        <p:nvGraphicFramePr>
          <p:cNvPr id="80919" name="Object 23">
            <a:hlinkClick r:id="" action="ppaction://ole?verb=0"/>
          </p:cNvPr>
          <p:cNvGraphicFramePr>
            <a:graphicFrameLocks/>
          </p:cNvGraphicFramePr>
          <p:nvPr/>
        </p:nvGraphicFramePr>
        <p:xfrm>
          <a:off x="4800600" y="4038600"/>
          <a:ext cx="627063" cy="584200"/>
        </p:xfrm>
        <a:graphic>
          <a:graphicData uri="http://schemas.openxmlformats.org/presentationml/2006/ole">
            <mc:AlternateContent xmlns:mc="http://schemas.openxmlformats.org/markup-compatibility/2006">
              <mc:Choice xmlns:v="urn:schemas-microsoft-com:vml" Requires="v">
                <p:oleObj spid="_x0000_s80930" name="VISIO" r:id="rId4" imgW="950760" imgH="950760" progId="Visio.Drawing.4">
                  <p:embed/>
                </p:oleObj>
              </mc:Choice>
              <mc:Fallback>
                <p:oleObj name="VISIO" r:id="rId4" imgW="950760" imgH="950760" progId="Visio.Drawing.4">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038600"/>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20" name="Oval 24"/>
          <p:cNvSpPr>
            <a:spLocks noChangeArrowheads="1"/>
          </p:cNvSpPr>
          <p:nvPr/>
        </p:nvSpPr>
        <p:spPr bwMode="auto">
          <a:xfrm>
            <a:off x="5791200" y="3657600"/>
            <a:ext cx="1295400" cy="12954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80921" name="Text Box 25"/>
          <p:cNvSpPr txBox="1">
            <a:spLocks noChangeArrowheads="1"/>
          </p:cNvSpPr>
          <p:nvPr/>
        </p:nvSpPr>
        <p:spPr bwMode="auto">
          <a:xfrm>
            <a:off x="5689600" y="3048000"/>
            <a:ext cx="1390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131.107.0.0</a:t>
            </a:r>
          </a:p>
          <a:p>
            <a:pPr algn="ctr" eaLnBrk="0" hangingPunct="0"/>
            <a:r>
              <a:rPr lang="en-US" sz="1800">
                <a:latin typeface="Arial" charset="0"/>
              </a:rPr>
              <a:t>255.255.0.0</a:t>
            </a:r>
          </a:p>
        </p:txBody>
      </p:sp>
      <p:sp>
        <p:nvSpPr>
          <p:cNvPr id="80922" name="Text Box 26"/>
          <p:cNvSpPr txBox="1">
            <a:spLocks noChangeArrowheads="1"/>
          </p:cNvSpPr>
          <p:nvPr/>
        </p:nvSpPr>
        <p:spPr bwMode="auto">
          <a:xfrm>
            <a:off x="2590800" y="3962400"/>
            <a:ext cx="9588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Internet</a:t>
            </a:r>
          </a:p>
        </p:txBody>
      </p:sp>
      <p:sp>
        <p:nvSpPr>
          <p:cNvPr id="80923" name="Text Box 27"/>
          <p:cNvSpPr txBox="1">
            <a:spLocks noChangeArrowheads="1"/>
          </p:cNvSpPr>
          <p:nvPr/>
        </p:nvSpPr>
        <p:spPr bwMode="auto">
          <a:xfrm>
            <a:off x="5410200" y="5029200"/>
            <a:ext cx="3124200" cy="457200"/>
          </a:xfrm>
          <a:prstGeom prst="rect">
            <a:avLst/>
          </a:prstGeom>
          <a:noFill/>
          <a:ln w="9525">
            <a:noFill/>
            <a:miter lim="800000"/>
            <a:headEnd/>
            <a:tailEnd/>
          </a:ln>
          <a:effectLst/>
        </p:spPr>
        <p:txBody>
          <a:bodyPr>
            <a:spAutoFit/>
          </a:bodyPr>
          <a:lstStyle/>
          <a:p>
            <a:pPr>
              <a:spcBef>
                <a:spcPct val="50000"/>
              </a:spcBef>
            </a:pPr>
            <a:endParaRPr lang="es-MX"/>
          </a:p>
        </p:txBody>
      </p:sp>
      <p:sp>
        <p:nvSpPr>
          <p:cNvPr id="80924" name="Text Box 28"/>
          <p:cNvSpPr txBox="1">
            <a:spLocks noChangeArrowheads="1"/>
          </p:cNvSpPr>
          <p:nvPr/>
        </p:nvSpPr>
        <p:spPr bwMode="auto">
          <a:xfrm>
            <a:off x="5410200" y="5029200"/>
            <a:ext cx="2438400" cy="366713"/>
          </a:xfrm>
          <a:prstGeom prst="rect">
            <a:avLst/>
          </a:prstGeom>
          <a:noFill/>
          <a:ln w="9525">
            <a:noFill/>
            <a:miter lim="800000"/>
            <a:headEnd/>
            <a:tailEnd/>
          </a:ln>
          <a:effectLst/>
        </p:spPr>
        <p:txBody>
          <a:bodyPr>
            <a:spAutoFit/>
          </a:bodyPr>
          <a:lstStyle/>
          <a:p>
            <a:pPr>
              <a:spcBef>
                <a:spcPct val="50000"/>
              </a:spcBef>
            </a:pPr>
            <a:r>
              <a:rPr lang="es-ES" sz="1800"/>
              <a:t>No. de host = 65,534</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Máscara de subred</a:t>
            </a:r>
          </a:p>
        </p:txBody>
      </p:sp>
      <p:sp>
        <p:nvSpPr>
          <p:cNvPr id="81923"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3"/>
              </a:buBlip>
            </a:pPr>
            <a:r>
              <a:rPr lang="es-ES" sz="3200"/>
              <a:t>Un ID de red de clase B y la máscara de subred después de  crear subredes. </a:t>
            </a:r>
          </a:p>
        </p:txBody>
      </p:sp>
      <p:sp>
        <p:nvSpPr>
          <p:cNvPr id="81924" name="Line 4"/>
          <p:cNvSpPr>
            <a:spLocks noChangeShapeType="1"/>
          </p:cNvSpPr>
          <p:nvPr/>
        </p:nvSpPr>
        <p:spPr bwMode="auto">
          <a:xfrm>
            <a:off x="4800600" y="4648200"/>
            <a:ext cx="1524000" cy="0"/>
          </a:xfrm>
          <a:prstGeom prst="line">
            <a:avLst/>
          </a:prstGeom>
          <a:noFill/>
          <a:ln w="9525">
            <a:solidFill>
              <a:schemeClr val="tx1"/>
            </a:solidFill>
            <a:round/>
            <a:headEnd/>
            <a:tailEnd/>
          </a:ln>
          <a:effectLst/>
        </p:spPr>
        <p:txBody>
          <a:bodyPr wrap="none" anchor="ctr"/>
          <a:lstStyle/>
          <a:p>
            <a:endParaRPr lang="es-MX"/>
          </a:p>
        </p:txBody>
      </p:sp>
      <p:grpSp>
        <p:nvGrpSpPr>
          <p:cNvPr id="81925" name="Group 5"/>
          <p:cNvGrpSpPr>
            <a:grpSpLocks/>
          </p:cNvGrpSpPr>
          <p:nvPr/>
        </p:nvGrpSpPr>
        <p:grpSpPr bwMode="auto">
          <a:xfrm>
            <a:off x="2133600" y="3810000"/>
            <a:ext cx="2755900" cy="1446213"/>
            <a:chOff x="659" y="2807"/>
            <a:chExt cx="1736" cy="911"/>
          </a:xfrm>
        </p:grpSpPr>
        <p:sp>
          <p:nvSpPr>
            <p:cNvPr id="81926" name="Oval 6"/>
            <p:cNvSpPr>
              <a:spLocks noChangeArrowheads="1"/>
            </p:cNvSpPr>
            <p:nvPr/>
          </p:nvSpPr>
          <p:spPr bwMode="auto">
            <a:xfrm>
              <a:off x="1802" y="2807"/>
              <a:ext cx="365"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grpSp>
          <p:nvGrpSpPr>
            <p:cNvPr id="81927" name="Group 7"/>
            <p:cNvGrpSpPr>
              <a:grpSpLocks/>
            </p:cNvGrpSpPr>
            <p:nvPr/>
          </p:nvGrpSpPr>
          <p:grpSpPr bwMode="auto">
            <a:xfrm>
              <a:off x="659" y="2807"/>
              <a:ext cx="1736" cy="911"/>
              <a:chOff x="659" y="2807"/>
              <a:chExt cx="1736" cy="911"/>
            </a:xfrm>
          </p:grpSpPr>
          <p:sp>
            <p:nvSpPr>
              <p:cNvPr id="81928" name="Oval 8"/>
              <p:cNvSpPr>
                <a:spLocks noChangeArrowheads="1"/>
              </p:cNvSpPr>
              <p:nvPr/>
            </p:nvSpPr>
            <p:spPr bwMode="auto">
              <a:xfrm>
                <a:off x="1650" y="2974"/>
                <a:ext cx="517"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29" name="Oval 9"/>
              <p:cNvSpPr>
                <a:spLocks noChangeArrowheads="1"/>
              </p:cNvSpPr>
              <p:nvPr/>
            </p:nvSpPr>
            <p:spPr bwMode="auto">
              <a:xfrm>
                <a:off x="1802" y="3144"/>
                <a:ext cx="593"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0" name="Oval 10"/>
              <p:cNvSpPr>
                <a:spLocks noChangeArrowheads="1"/>
              </p:cNvSpPr>
              <p:nvPr/>
            </p:nvSpPr>
            <p:spPr bwMode="auto">
              <a:xfrm>
                <a:off x="1573" y="3229"/>
                <a:ext cx="441" cy="237"/>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1" name="Oval 11"/>
              <p:cNvSpPr>
                <a:spLocks noChangeArrowheads="1"/>
              </p:cNvSpPr>
              <p:nvPr/>
            </p:nvSpPr>
            <p:spPr bwMode="auto">
              <a:xfrm>
                <a:off x="1345" y="2807"/>
                <a:ext cx="745"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2" name="Oval 12"/>
              <p:cNvSpPr>
                <a:spLocks noChangeArrowheads="1"/>
              </p:cNvSpPr>
              <p:nvPr/>
            </p:nvSpPr>
            <p:spPr bwMode="auto">
              <a:xfrm>
                <a:off x="1191" y="2892"/>
                <a:ext cx="366" cy="404"/>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3" name="Oval 13"/>
              <p:cNvSpPr>
                <a:spLocks noChangeArrowheads="1"/>
              </p:cNvSpPr>
              <p:nvPr/>
            </p:nvSpPr>
            <p:spPr bwMode="auto">
              <a:xfrm>
                <a:off x="1420" y="3144"/>
                <a:ext cx="366"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4" name="Oval 14"/>
              <p:cNvSpPr>
                <a:spLocks noChangeArrowheads="1"/>
              </p:cNvSpPr>
              <p:nvPr/>
            </p:nvSpPr>
            <p:spPr bwMode="auto">
              <a:xfrm>
                <a:off x="1650" y="3312"/>
                <a:ext cx="517"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5" name="Oval 15"/>
              <p:cNvSpPr>
                <a:spLocks noChangeArrowheads="1"/>
              </p:cNvSpPr>
              <p:nvPr/>
            </p:nvSpPr>
            <p:spPr bwMode="auto">
              <a:xfrm>
                <a:off x="1040" y="3229"/>
                <a:ext cx="823"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6" name="Oval 16"/>
              <p:cNvSpPr>
                <a:spLocks noChangeArrowheads="1"/>
              </p:cNvSpPr>
              <p:nvPr/>
            </p:nvSpPr>
            <p:spPr bwMode="auto">
              <a:xfrm>
                <a:off x="813" y="3059"/>
                <a:ext cx="439"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7" name="Oval 17"/>
              <p:cNvSpPr>
                <a:spLocks noChangeArrowheads="1"/>
              </p:cNvSpPr>
              <p:nvPr/>
            </p:nvSpPr>
            <p:spPr bwMode="auto">
              <a:xfrm>
                <a:off x="659" y="3312"/>
                <a:ext cx="593"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81938" name="Oval 18"/>
              <p:cNvSpPr>
                <a:spLocks noChangeArrowheads="1"/>
              </p:cNvSpPr>
              <p:nvPr/>
            </p:nvSpPr>
            <p:spPr bwMode="auto">
              <a:xfrm>
                <a:off x="1108" y="2966"/>
                <a:ext cx="1067" cy="50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81939" name="Oval 19"/>
              <p:cNvSpPr>
                <a:spLocks noChangeArrowheads="1"/>
              </p:cNvSpPr>
              <p:nvPr/>
            </p:nvSpPr>
            <p:spPr bwMode="auto">
              <a:xfrm>
                <a:off x="1412" y="3221"/>
                <a:ext cx="610" cy="420"/>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81940" name="Oval 20"/>
              <p:cNvSpPr>
                <a:spLocks noChangeArrowheads="1"/>
              </p:cNvSpPr>
              <p:nvPr/>
            </p:nvSpPr>
            <p:spPr bwMode="auto">
              <a:xfrm>
                <a:off x="879" y="3221"/>
                <a:ext cx="838" cy="33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81941" name="Oval 21"/>
            <p:cNvSpPr>
              <a:spLocks noChangeArrowheads="1"/>
            </p:cNvSpPr>
            <p:nvPr/>
          </p:nvSpPr>
          <p:spPr bwMode="auto">
            <a:xfrm>
              <a:off x="956" y="3136"/>
              <a:ext cx="381" cy="253"/>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81942" name="Oval 22"/>
            <p:cNvSpPr>
              <a:spLocks noChangeArrowheads="1"/>
            </p:cNvSpPr>
            <p:nvPr/>
          </p:nvSpPr>
          <p:spPr bwMode="auto">
            <a:xfrm>
              <a:off x="869" y="3149"/>
              <a:ext cx="151" cy="169"/>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81943" name="Oval 23"/>
          <p:cNvSpPr>
            <a:spLocks noChangeArrowheads="1"/>
          </p:cNvSpPr>
          <p:nvPr/>
        </p:nvSpPr>
        <p:spPr bwMode="auto">
          <a:xfrm>
            <a:off x="6324600" y="41148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81944" name="Text Box 24"/>
          <p:cNvSpPr txBox="1">
            <a:spLocks noChangeArrowheads="1"/>
          </p:cNvSpPr>
          <p:nvPr/>
        </p:nvSpPr>
        <p:spPr bwMode="auto">
          <a:xfrm>
            <a:off x="6045200" y="3124200"/>
            <a:ext cx="1644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131.107.1.0</a:t>
            </a:r>
          </a:p>
          <a:p>
            <a:pPr algn="ctr" eaLnBrk="0" hangingPunct="0"/>
            <a:r>
              <a:rPr lang="en-US" sz="1800">
                <a:latin typeface="Arial" charset="0"/>
              </a:rPr>
              <a:t>255.255.255.0</a:t>
            </a:r>
          </a:p>
        </p:txBody>
      </p:sp>
      <p:sp>
        <p:nvSpPr>
          <p:cNvPr id="81945" name="Text Box 25"/>
          <p:cNvSpPr txBox="1">
            <a:spLocks noChangeArrowheads="1"/>
          </p:cNvSpPr>
          <p:nvPr/>
        </p:nvSpPr>
        <p:spPr bwMode="auto">
          <a:xfrm>
            <a:off x="3124200" y="4267200"/>
            <a:ext cx="9588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Internet</a:t>
            </a:r>
          </a:p>
        </p:txBody>
      </p:sp>
      <p:sp>
        <p:nvSpPr>
          <p:cNvPr id="81946" name="Line 26"/>
          <p:cNvSpPr>
            <a:spLocks noChangeShapeType="1"/>
          </p:cNvSpPr>
          <p:nvPr/>
        </p:nvSpPr>
        <p:spPr bwMode="auto">
          <a:xfrm flipV="1">
            <a:off x="5638800" y="3962400"/>
            <a:ext cx="0" cy="381000"/>
          </a:xfrm>
          <a:prstGeom prst="line">
            <a:avLst/>
          </a:prstGeom>
          <a:noFill/>
          <a:ln w="9525">
            <a:solidFill>
              <a:schemeClr val="tx1"/>
            </a:solidFill>
            <a:round/>
            <a:headEnd/>
            <a:tailEnd/>
          </a:ln>
          <a:effectLst/>
        </p:spPr>
        <p:txBody>
          <a:bodyPr wrap="none" anchor="ctr"/>
          <a:lstStyle/>
          <a:p>
            <a:endParaRPr lang="es-MX"/>
          </a:p>
        </p:txBody>
      </p:sp>
      <p:sp>
        <p:nvSpPr>
          <p:cNvPr id="81947" name="Oval 27"/>
          <p:cNvSpPr>
            <a:spLocks noChangeArrowheads="1"/>
          </p:cNvSpPr>
          <p:nvPr/>
        </p:nvSpPr>
        <p:spPr bwMode="auto">
          <a:xfrm>
            <a:off x="5105400" y="29718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81948" name="Line 28"/>
          <p:cNvSpPr>
            <a:spLocks noChangeShapeType="1"/>
          </p:cNvSpPr>
          <p:nvPr/>
        </p:nvSpPr>
        <p:spPr bwMode="auto">
          <a:xfrm flipV="1">
            <a:off x="5638800" y="4876800"/>
            <a:ext cx="0" cy="381000"/>
          </a:xfrm>
          <a:prstGeom prst="line">
            <a:avLst/>
          </a:prstGeom>
          <a:noFill/>
          <a:ln w="9525">
            <a:solidFill>
              <a:schemeClr val="tx1"/>
            </a:solidFill>
            <a:round/>
            <a:headEnd/>
            <a:tailEnd/>
          </a:ln>
          <a:effectLst/>
        </p:spPr>
        <p:txBody>
          <a:bodyPr wrap="none" anchor="ctr"/>
          <a:lstStyle/>
          <a:p>
            <a:endParaRPr lang="es-MX"/>
          </a:p>
        </p:txBody>
      </p:sp>
      <p:graphicFrame>
        <p:nvGraphicFramePr>
          <p:cNvPr id="81949" name="Object 29">
            <a:hlinkClick r:id="" action="ppaction://ole?verb=0"/>
          </p:cNvPr>
          <p:cNvGraphicFramePr>
            <a:graphicFrameLocks/>
          </p:cNvGraphicFramePr>
          <p:nvPr/>
        </p:nvGraphicFramePr>
        <p:xfrm>
          <a:off x="5334000" y="4343400"/>
          <a:ext cx="627063" cy="584200"/>
        </p:xfrm>
        <a:graphic>
          <a:graphicData uri="http://schemas.openxmlformats.org/presentationml/2006/ole">
            <mc:AlternateContent xmlns:mc="http://schemas.openxmlformats.org/markup-compatibility/2006">
              <mc:Choice xmlns:v="urn:schemas-microsoft-com:vml" Requires="v">
                <p:oleObj spid="_x0000_s81960" name="VISIO" r:id="rId4" imgW="950760" imgH="950760" progId="Visio.Drawing.4">
                  <p:embed/>
                </p:oleObj>
              </mc:Choice>
              <mc:Fallback>
                <p:oleObj name="VISIO" r:id="rId4" imgW="950760" imgH="950760" progId="Visio.Drawing.4">
                  <p:embed/>
                  <p:pic>
                    <p:nvPicPr>
                      <p:cNvPr id="0" name="Picture 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4343400"/>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0" name="Oval 30"/>
          <p:cNvSpPr>
            <a:spLocks noChangeArrowheads="1"/>
          </p:cNvSpPr>
          <p:nvPr/>
        </p:nvSpPr>
        <p:spPr bwMode="auto">
          <a:xfrm>
            <a:off x="5181600" y="52578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81951" name="Text Box 31"/>
          <p:cNvSpPr txBox="1">
            <a:spLocks noChangeArrowheads="1"/>
          </p:cNvSpPr>
          <p:nvPr/>
        </p:nvSpPr>
        <p:spPr bwMode="auto">
          <a:xfrm>
            <a:off x="7264400" y="4419600"/>
            <a:ext cx="1644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131.107.2.0</a:t>
            </a:r>
          </a:p>
          <a:p>
            <a:pPr algn="ctr" eaLnBrk="0" hangingPunct="0"/>
            <a:r>
              <a:rPr lang="en-US" sz="1800">
                <a:latin typeface="Arial" charset="0"/>
              </a:rPr>
              <a:t>255.255.255.0</a:t>
            </a:r>
          </a:p>
        </p:txBody>
      </p:sp>
      <p:sp>
        <p:nvSpPr>
          <p:cNvPr id="81952" name="Text Box 32"/>
          <p:cNvSpPr txBox="1">
            <a:spLocks noChangeArrowheads="1"/>
          </p:cNvSpPr>
          <p:nvPr/>
        </p:nvSpPr>
        <p:spPr bwMode="auto">
          <a:xfrm>
            <a:off x="4876800" y="6216650"/>
            <a:ext cx="1644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131.107.254.0</a:t>
            </a:r>
          </a:p>
          <a:p>
            <a:pPr algn="ctr" eaLnBrk="0" hangingPunct="0"/>
            <a:r>
              <a:rPr lang="en-US" sz="1800">
                <a:latin typeface="Arial" charset="0"/>
              </a:rPr>
              <a:t>255.255.255.0</a:t>
            </a:r>
          </a:p>
        </p:txBody>
      </p:sp>
      <p:sp>
        <p:nvSpPr>
          <p:cNvPr id="81953" name="Text Box 33"/>
          <p:cNvSpPr txBox="1">
            <a:spLocks noChangeArrowheads="1"/>
          </p:cNvSpPr>
          <p:nvPr/>
        </p:nvSpPr>
        <p:spPr bwMode="auto">
          <a:xfrm>
            <a:off x="3200400" y="5638800"/>
            <a:ext cx="199390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No. de host = 254</a:t>
            </a:r>
          </a:p>
        </p:txBody>
      </p:sp>
      <p:sp>
        <p:nvSpPr>
          <p:cNvPr id="81954" name="Arc 34"/>
          <p:cNvSpPr>
            <a:spLocks/>
          </p:cNvSpPr>
          <p:nvPr/>
        </p:nvSpPr>
        <p:spPr bwMode="auto">
          <a:xfrm flipV="1">
            <a:off x="6477000" y="5257800"/>
            <a:ext cx="533400"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a:effectLst/>
        </p:spPr>
        <p:txBody>
          <a:bodyPr wrap="none" anchor="ctr"/>
          <a:lstStyle/>
          <a:p>
            <a:endParaRPr lang="es-MX"/>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ES"/>
              <a:t>Máscara de subred</a:t>
            </a:r>
          </a:p>
        </p:txBody>
      </p:sp>
      <p:sp>
        <p:nvSpPr>
          <p:cNvPr id="82947" name="Rectangle 3" descr="Rectangle: Click to edit Master text styles&#10;Second level&#10;Third level&#10;Fourth level&#10;Fifth level"/>
          <p:cNvSpPr>
            <a:spLocks noGrp="1" noChangeArrowheads="1"/>
          </p:cNvSpPr>
          <p:nvPr>
            <p:ph idx="1"/>
          </p:nvPr>
        </p:nvSpPr>
        <p:spPr/>
        <p:txBody>
          <a:bodyPr/>
          <a:lstStyle/>
          <a:p>
            <a:pPr lvl="1"/>
            <a:r>
              <a:rPr lang="es-ES"/>
              <a:t>Los ID de red o subred expresados correctamente, deben ser de la siguiente forma:</a:t>
            </a:r>
          </a:p>
          <a:p>
            <a:pPr lvl="2"/>
            <a:r>
              <a:rPr lang="es-ES"/>
              <a:t>192.168.45.0, 255.255.255.0 o</a:t>
            </a:r>
          </a:p>
          <a:p>
            <a:pPr lvl="2"/>
            <a:r>
              <a:rPr lang="es-ES"/>
              <a:t>192.168.45.0/24</a:t>
            </a:r>
          </a:p>
          <a:p>
            <a:pPr lvl="2"/>
            <a:endParaRPr lang="es-ES"/>
          </a:p>
          <a:p>
            <a:pPr lvl="2"/>
            <a:r>
              <a:rPr lang="es-ES"/>
              <a:t>10.99.0.0, 255.255.0.0 o</a:t>
            </a:r>
          </a:p>
          <a:p>
            <a:pPr lvl="2"/>
            <a:r>
              <a:rPr lang="es-ES"/>
              <a:t>10.99.0.0/16</a:t>
            </a:r>
          </a:p>
          <a:p>
            <a:pPr lvl="2"/>
            <a:endParaRPr lang="es-E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t>Máscara de subred </a:t>
            </a:r>
          </a:p>
        </p:txBody>
      </p:sp>
      <p:sp>
        <p:nvSpPr>
          <p:cNvPr id="83971" name="Rectangle 3" descr="Rectangle: Click to edit Master text styles&#10;Second level&#10;Third level&#10;Fourth level&#10;Fifth level"/>
          <p:cNvSpPr>
            <a:spLocks noGrp="1" noChangeArrowheads="1"/>
          </p:cNvSpPr>
          <p:nvPr>
            <p:ph idx="1"/>
          </p:nvPr>
        </p:nvSpPr>
        <p:spPr/>
        <p:txBody>
          <a:bodyPr/>
          <a:lstStyle/>
          <a:p>
            <a:pPr lvl="1"/>
            <a:r>
              <a:rPr lang="es-ES"/>
              <a:t>Todos los host de la misma red lógica deben utilizar los mismos bits de ID de red o subred, y la misma máscara de subred.</a:t>
            </a:r>
          </a:p>
          <a:p>
            <a:pPr lvl="1"/>
            <a:endParaRPr lang="es-ES"/>
          </a:p>
          <a:p>
            <a:pPr lvl="1"/>
            <a:r>
              <a:rPr lang="es-ES"/>
              <a:t>Ejemplo: ¿cuáles son las direcciones IP de host de 131.107.0.0/16 y 131.107.0.0/24?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s-ES"/>
              <a:t>Mascara de subred</a:t>
            </a:r>
          </a:p>
        </p:txBody>
      </p:sp>
      <p:sp>
        <p:nvSpPr>
          <p:cNvPr id="87043" name="Rectangle 3" descr="Rectangle: Click to edit Master text styles&#10;Second level&#10;Third level&#10;Fourth level&#10;Fifth level"/>
          <p:cNvSpPr>
            <a:spLocks noGrp="1" noChangeArrowheads="1"/>
          </p:cNvSpPr>
          <p:nvPr>
            <p:ph idx="1"/>
          </p:nvPr>
        </p:nvSpPr>
        <p:spPr/>
        <p:txBody>
          <a:bodyPr/>
          <a:lstStyle/>
          <a:p>
            <a:pPr lvl="1"/>
            <a:r>
              <a:rPr lang="es-ES"/>
              <a:t>Se le asigna la dirección de red 190.10.0.0 y su jefe le dice que cree el máximo de subredes que tengan 100 host como máximo. ¿Cuántas subredes se crean?, ¿Cuántos host por subred?, ¿Cuál es la máscara de subred?, indique el rango de subredes e indique el rango de los host en la subred 200.</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s-ES"/>
              <a:t>Máscara de subred </a:t>
            </a:r>
          </a:p>
        </p:txBody>
      </p:sp>
      <p:sp>
        <p:nvSpPr>
          <p:cNvPr id="88067" name="Rectangle 3" descr="Rectangle: Click to edit Master text styles&#10;Second level&#10;Third level&#10;Fourth level&#10;Fifth level"/>
          <p:cNvSpPr>
            <a:spLocks noGrp="1" noChangeArrowheads="1"/>
          </p:cNvSpPr>
          <p:nvPr>
            <p:ph idx="1"/>
          </p:nvPr>
        </p:nvSpPr>
        <p:spPr>
          <a:xfrm>
            <a:off x="228600" y="1412776"/>
            <a:ext cx="8915400" cy="4953000"/>
          </a:xfrm>
        </p:spPr>
        <p:txBody>
          <a:bodyPr/>
          <a:lstStyle/>
          <a:p>
            <a:pPr marL="190500" lvl="1" indent="0"/>
            <a:r>
              <a:rPr lang="es-ES"/>
              <a:t>190.10.0.0/20	</a:t>
            </a:r>
            <a:r>
              <a:rPr lang="es-ES">
                <a:solidFill>
                  <a:srgbClr val="CC0000"/>
                </a:solidFill>
              </a:rPr>
              <a:t>MS: 255.255.</a:t>
            </a:r>
            <a:r>
              <a:rPr lang="es-ES">
                <a:solidFill>
                  <a:srgbClr val="FF0000"/>
                </a:solidFill>
              </a:rPr>
              <a:t>1111</a:t>
            </a:r>
            <a:r>
              <a:rPr lang="es-ES">
                <a:solidFill>
                  <a:srgbClr val="0099CC"/>
                </a:solidFill>
              </a:rPr>
              <a:t>0000.00000000</a:t>
            </a:r>
          </a:p>
          <a:p>
            <a:pPr marL="381000" lvl="2" indent="6350"/>
            <a:r>
              <a:rPr lang="es-ES"/>
              <a:t>190.10.</a:t>
            </a:r>
            <a:r>
              <a:rPr lang="es-ES">
                <a:solidFill>
                  <a:srgbClr val="FF0000"/>
                </a:solidFill>
              </a:rPr>
              <a:t>0001</a:t>
            </a:r>
            <a:r>
              <a:rPr lang="es-ES">
                <a:solidFill>
                  <a:srgbClr val="0099CC"/>
                </a:solidFill>
              </a:rPr>
              <a:t>0000.00000000</a:t>
            </a:r>
            <a:r>
              <a:rPr lang="es-ES"/>
              <a:t> - 190.10.</a:t>
            </a:r>
            <a:r>
              <a:rPr lang="es-ES">
                <a:solidFill>
                  <a:srgbClr val="FF0000"/>
                </a:solidFill>
              </a:rPr>
              <a:t>1110</a:t>
            </a:r>
            <a:r>
              <a:rPr lang="es-ES">
                <a:solidFill>
                  <a:srgbClr val="0099CC"/>
                </a:solidFill>
              </a:rPr>
              <a:t>0000.00000000</a:t>
            </a:r>
          </a:p>
          <a:p>
            <a:pPr marL="190500" lvl="1" indent="0"/>
            <a:r>
              <a:rPr lang="es-ES"/>
              <a:t>190.10.0.0/21	</a:t>
            </a:r>
            <a:r>
              <a:rPr lang="es-ES">
                <a:solidFill>
                  <a:srgbClr val="CC0000"/>
                </a:solidFill>
              </a:rPr>
              <a:t>MS: 255.255.</a:t>
            </a:r>
            <a:r>
              <a:rPr lang="es-ES">
                <a:solidFill>
                  <a:srgbClr val="FF0000"/>
                </a:solidFill>
              </a:rPr>
              <a:t>11111</a:t>
            </a:r>
            <a:r>
              <a:rPr lang="es-ES">
                <a:solidFill>
                  <a:srgbClr val="0099CC"/>
                </a:solidFill>
              </a:rPr>
              <a:t>000.00000000</a:t>
            </a:r>
            <a:endParaRPr lang="es-ES"/>
          </a:p>
          <a:p>
            <a:pPr marL="381000" lvl="2" indent="6350"/>
            <a:r>
              <a:rPr lang="es-ES"/>
              <a:t>190.10.</a:t>
            </a:r>
            <a:r>
              <a:rPr lang="es-ES">
                <a:solidFill>
                  <a:srgbClr val="FF0000"/>
                </a:solidFill>
              </a:rPr>
              <a:t>00001</a:t>
            </a:r>
            <a:r>
              <a:rPr lang="es-ES">
                <a:solidFill>
                  <a:srgbClr val="0099CC"/>
                </a:solidFill>
              </a:rPr>
              <a:t>000.00000000</a:t>
            </a:r>
            <a:r>
              <a:rPr lang="es-ES"/>
              <a:t> - 190.10.</a:t>
            </a:r>
            <a:r>
              <a:rPr lang="es-ES">
                <a:solidFill>
                  <a:srgbClr val="FF0000"/>
                </a:solidFill>
              </a:rPr>
              <a:t>11110</a:t>
            </a:r>
            <a:r>
              <a:rPr lang="es-ES">
                <a:solidFill>
                  <a:srgbClr val="0099CC"/>
                </a:solidFill>
              </a:rPr>
              <a:t>000.00000000</a:t>
            </a:r>
          </a:p>
          <a:p>
            <a:pPr marL="190500" lvl="1" indent="0"/>
            <a:r>
              <a:rPr lang="es-ES"/>
              <a:t>190.10.0.0/22	</a:t>
            </a:r>
            <a:r>
              <a:rPr lang="es-ES">
                <a:solidFill>
                  <a:srgbClr val="CC0000"/>
                </a:solidFill>
              </a:rPr>
              <a:t>MS: 255.255.</a:t>
            </a:r>
            <a:r>
              <a:rPr lang="es-ES">
                <a:solidFill>
                  <a:srgbClr val="FF0000"/>
                </a:solidFill>
              </a:rPr>
              <a:t>111111</a:t>
            </a:r>
            <a:r>
              <a:rPr lang="es-ES">
                <a:solidFill>
                  <a:srgbClr val="0099CC"/>
                </a:solidFill>
              </a:rPr>
              <a:t>00.00000000</a:t>
            </a:r>
            <a:endParaRPr lang="es-ES"/>
          </a:p>
          <a:p>
            <a:pPr marL="381000" lvl="2" indent="6350"/>
            <a:r>
              <a:rPr lang="es-ES"/>
              <a:t>190.10.</a:t>
            </a:r>
            <a:r>
              <a:rPr lang="es-ES">
                <a:solidFill>
                  <a:srgbClr val="FF0000"/>
                </a:solidFill>
              </a:rPr>
              <a:t>000001</a:t>
            </a:r>
            <a:r>
              <a:rPr lang="es-ES">
                <a:solidFill>
                  <a:srgbClr val="0099CC"/>
                </a:solidFill>
              </a:rPr>
              <a:t>00.00000000</a:t>
            </a:r>
            <a:r>
              <a:rPr lang="es-ES"/>
              <a:t> - 190.10.</a:t>
            </a:r>
            <a:r>
              <a:rPr lang="es-ES">
                <a:solidFill>
                  <a:srgbClr val="FF0000"/>
                </a:solidFill>
              </a:rPr>
              <a:t>111110</a:t>
            </a:r>
            <a:r>
              <a:rPr lang="es-ES">
                <a:solidFill>
                  <a:srgbClr val="0099CC"/>
                </a:solidFill>
              </a:rPr>
              <a:t>00.00000000</a:t>
            </a:r>
          </a:p>
          <a:p>
            <a:pPr marL="190500" lvl="1" indent="0"/>
            <a:r>
              <a:rPr lang="es-ES"/>
              <a:t>190.10.0.0/23	</a:t>
            </a:r>
            <a:r>
              <a:rPr lang="es-ES">
                <a:solidFill>
                  <a:srgbClr val="CC0000"/>
                </a:solidFill>
              </a:rPr>
              <a:t>MS: 255.255.</a:t>
            </a:r>
            <a:r>
              <a:rPr lang="es-ES">
                <a:solidFill>
                  <a:srgbClr val="FF0000"/>
                </a:solidFill>
              </a:rPr>
              <a:t>1111111</a:t>
            </a:r>
            <a:r>
              <a:rPr lang="es-ES">
                <a:solidFill>
                  <a:srgbClr val="0099CC"/>
                </a:solidFill>
              </a:rPr>
              <a:t>0.00000000</a:t>
            </a:r>
            <a:endParaRPr lang="es-ES"/>
          </a:p>
          <a:p>
            <a:pPr marL="381000" lvl="2" indent="6350"/>
            <a:r>
              <a:rPr lang="es-ES"/>
              <a:t>190.10.</a:t>
            </a:r>
            <a:r>
              <a:rPr lang="es-ES">
                <a:solidFill>
                  <a:srgbClr val="FF0000"/>
                </a:solidFill>
              </a:rPr>
              <a:t>0000001</a:t>
            </a:r>
            <a:r>
              <a:rPr lang="es-ES">
                <a:solidFill>
                  <a:srgbClr val="0099CC"/>
                </a:solidFill>
              </a:rPr>
              <a:t>0.00000000</a:t>
            </a:r>
            <a:r>
              <a:rPr lang="es-ES"/>
              <a:t> - 190.10.</a:t>
            </a:r>
            <a:r>
              <a:rPr lang="es-ES">
                <a:solidFill>
                  <a:srgbClr val="FF0000"/>
                </a:solidFill>
              </a:rPr>
              <a:t>1111110</a:t>
            </a:r>
            <a:r>
              <a:rPr lang="es-ES">
                <a:solidFill>
                  <a:srgbClr val="0099CC"/>
                </a:solidFill>
              </a:rPr>
              <a:t>0.00000000</a:t>
            </a:r>
          </a:p>
          <a:p>
            <a:pPr marL="190500" lvl="1" indent="0"/>
            <a:r>
              <a:rPr lang="es-ES"/>
              <a:t>190.10.0.0/24	</a:t>
            </a:r>
            <a:r>
              <a:rPr lang="es-ES">
                <a:solidFill>
                  <a:srgbClr val="CC0000"/>
                </a:solidFill>
              </a:rPr>
              <a:t>MS: 255.255.</a:t>
            </a:r>
            <a:r>
              <a:rPr lang="es-ES">
                <a:solidFill>
                  <a:srgbClr val="FF0000"/>
                </a:solidFill>
              </a:rPr>
              <a:t>11111111</a:t>
            </a:r>
            <a:r>
              <a:rPr lang="es-ES">
                <a:solidFill>
                  <a:srgbClr val="0099CC"/>
                </a:solidFill>
              </a:rPr>
              <a:t>.00000000</a:t>
            </a:r>
            <a:endParaRPr lang="es-ES"/>
          </a:p>
          <a:p>
            <a:pPr marL="381000" lvl="2" indent="6350"/>
            <a:r>
              <a:rPr lang="es-ES"/>
              <a:t>190.10.</a:t>
            </a:r>
            <a:r>
              <a:rPr lang="es-ES">
                <a:solidFill>
                  <a:srgbClr val="FF0000"/>
                </a:solidFill>
              </a:rPr>
              <a:t>00000001</a:t>
            </a:r>
            <a:r>
              <a:rPr lang="es-ES">
                <a:solidFill>
                  <a:srgbClr val="0099CC"/>
                </a:solidFill>
              </a:rPr>
              <a:t>.00000000</a:t>
            </a:r>
            <a:r>
              <a:rPr lang="es-ES"/>
              <a:t> - 190.10.</a:t>
            </a:r>
            <a:r>
              <a:rPr lang="es-ES">
                <a:solidFill>
                  <a:srgbClr val="FF0000"/>
                </a:solidFill>
              </a:rPr>
              <a:t>11111110</a:t>
            </a:r>
            <a:r>
              <a:rPr lang="es-ES">
                <a:solidFill>
                  <a:srgbClr val="0099CC"/>
                </a:solidFill>
              </a:rPr>
              <a:t>.00000000</a:t>
            </a:r>
          </a:p>
          <a:p>
            <a:pPr marL="381000" lvl="2" indent="6350"/>
            <a:endParaRPr lang="es-E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ES"/>
              <a:t>Máscara de subred</a:t>
            </a:r>
          </a:p>
        </p:txBody>
      </p:sp>
      <p:sp>
        <p:nvSpPr>
          <p:cNvPr id="84995" name="Rectangle 3" descr="Rectangle: Click to edit Master text styles&#10;Second level&#10;Third level&#10;Fourth level&#10;Fifth level"/>
          <p:cNvSpPr>
            <a:spLocks noGrp="1" noChangeArrowheads="1"/>
          </p:cNvSpPr>
          <p:nvPr>
            <p:ph idx="1"/>
          </p:nvPr>
        </p:nvSpPr>
        <p:spPr/>
        <p:txBody>
          <a:bodyPr/>
          <a:lstStyle/>
          <a:p>
            <a:pPr lvl="1"/>
            <a:r>
              <a:rPr lang="es-ES"/>
              <a:t>El uso de la máscara de subred es el siguiente:</a:t>
            </a:r>
          </a:p>
          <a:p>
            <a:pPr lvl="2"/>
            <a:r>
              <a:rPr lang="es-ES"/>
              <a:t>Determinación del ID de red o subred, utilizando la máscara de subred.</a:t>
            </a:r>
          </a:p>
          <a:p>
            <a:pPr lvl="2"/>
            <a:r>
              <a:rPr lang="es-ES"/>
              <a:t>Se realiza una operación AND (Y) bit a bit entre la Dirección IP de host y la máscara de subred.</a:t>
            </a:r>
          </a:p>
        </p:txBody>
      </p:sp>
      <p:graphicFrame>
        <p:nvGraphicFramePr>
          <p:cNvPr id="85028" name="Group 36"/>
          <p:cNvGraphicFramePr>
            <a:graphicFrameLocks noGrp="1"/>
          </p:cNvGraphicFramePr>
          <p:nvPr/>
        </p:nvGraphicFramePr>
        <p:xfrm>
          <a:off x="3581400" y="4572000"/>
          <a:ext cx="2514600" cy="2012951"/>
        </p:xfrm>
        <a:graphic>
          <a:graphicData uri="http://schemas.openxmlformats.org/drawingml/2006/table">
            <a:tbl>
              <a:tblPr/>
              <a:tblGrid>
                <a:gridCol w="838200"/>
                <a:gridCol w="838200"/>
                <a:gridCol w="838200"/>
              </a:tblGrid>
              <a:tr h="403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Bit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Bit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Salida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1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s-ES"/>
              <a:t>Máscara de subred</a:t>
            </a:r>
          </a:p>
        </p:txBody>
      </p:sp>
      <p:sp>
        <p:nvSpPr>
          <p:cNvPr id="86019" name="Rectangle 3" descr="Rectangle: Click to edit Master text styles&#10;Second level&#10;Third level&#10;Fourth level&#10;Fifth level"/>
          <p:cNvSpPr>
            <a:spLocks noGrp="1" noChangeArrowheads="1"/>
          </p:cNvSpPr>
          <p:nvPr>
            <p:ph idx="1"/>
          </p:nvPr>
        </p:nvSpPr>
        <p:spPr/>
        <p:txBody>
          <a:bodyPr/>
          <a:lstStyle/>
          <a:p>
            <a:pPr lvl="1" algn="ctr">
              <a:buFont typeface="Wingdings" pitchFamily="2" charset="2"/>
              <a:buNone/>
            </a:pPr>
            <a:r>
              <a:rPr lang="es-ES"/>
              <a:t>Determinación del ID de red o subred</a:t>
            </a:r>
          </a:p>
        </p:txBody>
      </p:sp>
      <p:sp>
        <p:nvSpPr>
          <p:cNvPr id="86020" name="Rectangle 4"/>
          <p:cNvSpPr>
            <a:spLocks noChangeArrowheads="1"/>
          </p:cNvSpPr>
          <p:nvPr/>
        </p:nvSpPr>
        <p:spPr bwMode="auto">
          <a:xfrm>
            <a:off x="2143125" y="3016250"/>
            <a:ext cx="6538913" cy="98107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eaLnBrk="0" hangingPunct="0">
              <a:spcAft>
                <a:spcPct val="25000"/>
              </a:spcAft>
              <a:tabLst>
                <a:tab pos="1657350" algn="l"/>
                <a:tab pos="3314700" algn="l"/>
                <a:tab pos="4972050" algn="l"/>
              </a:tabLst>
            </a:pPr>
            <a:r>
              <a:rPr lang="en-US" b="1">
                <a:latin typeface="Arial" charset="0"/>
              </a:rPr>
              <a:t>10000011	01101011 	10100100	00011010</a:t>
            </a:r>
          </a:p>
          <a:p>
            <a:pPr eaLnBrk="0" hangingPunct="0">
              <a:spcAft>
                <a:spcPct val="25000"/>
              </a:spcAft>
              <a:tabLst>
                <a:tab pos="1657350" algn="l"/>
                <a:tab pos="3314700" algn="l"/>
                <a:tab pos="4972050" algn="l"/>
              </a:tabLst>
            </a:pPr>
            <a:r>
              <a:rPr lang="en-US" b="1">
                <a:latin typeface="Arial" charset="0"/>
              </a:rPr>
              <a:t>11111111	11111111	11110000	00000000</a:t>
            </a:r>
          </a:p>
        </p:txBody>
      </p:sp>
      <p:sp>
        <p:nvSpPr>
          <p:cNvPr id="86021" name="Rectangle 5"/>
          <p:cNvSpPr>
            <a:spLocks noChangeArrowheads="1"/>
          </p:cNvSpPr>
          <p:nvPr/>
        </p:nvSpPr>
        <p:spPr bwMode="auto">
          <a:xfrm>
            <a:off x="2143125" y="4445000"/>
            <a:ext cx="6538913" cy="695325"/>
          </a:xfrm>
          <a:prstGeom prst="rect">
            <a:avLst/>
          </a:prstGeom>
          <a:solidFill>
            <a:schemeClr val="bg1"/>
          </a:solidFill>
          <a:ln w="12700">
            <a:solidFill>
              <a:schemeClr val="tx1"/>
            </a:solidFill>
            <a:miter lim="800000"/>
            <a:headEnd/>
            <a:tailEnd/>
          </a:ln>
          <a:effectLst/>
        </p:spPr>
        <p:txBody>
          <a:bodyPr wrap="none" lIns="90488" tIns="44450" rIns="90488" bIns="44450" anchor="ctr"/>
          <a:lstStyle/>
          <a:p>
            <a:pPr eaLnBrk="0" hangingPunct="0">
              <a:spcAft>
                <a:spcPct val="25000"/>
              </a:spcAft>
              <a:tabLst>
                <a:tab pos="1657350" algn="l"/>
                <a:tab pos="3314700" algn="l"/>
                <a:tab pos="4972050" algn="l"/>
              </a:tabLst>
            </a:pPr>
            <a:r>
              <a:rPr lang="en-US" b="1">
                <a:latin typeface="Arial" charset="0"/>
              </a:rPr>
              <a:t>10000011	01101011 	10100000	00000000</a:t>
            </a:r>
          </a:p>
        </p:txBody>
      </p:sp>
      <p:sp>
        <p:nvSpPr>
          <p:cNvPr id="86022" name="Rectangle 6"/>
          <p:cNvSpPr>
            <a:spLocks noChangeArrowheads="1"/>
          </p:cNvSpPr>
          <p:nvPr/>
        </p:nvSpPr>
        <p:spPr bwMode="auto">
          <a:xfrm>
            <a:off x="336550" y="3009900"/>
            <a:ext cx="1722438" cy="993775"/>
          </a:xfrm>
          <a:prstGeom prst="rect">
            <a:avLst/>
          </a:prstGeom>
          <a:solidFill>
            <a:schemeClr val="bg1"/>
          </a:solidFill>
          <a:ln w="12700">
            <a:noFill/>
            <a:miter lim="800000"/>
            <a:headEnd/>
            <a:tailEnd/>
          </a:ln>
          <a:effectLst/>
        </p:spPr>
        <p:txBody>
          <a:bodyPr wrap="none" lIns="90488" tIns="44450" rIns="90488" bIns="44450" anchor="ctr"/>
          <a:lstStyle/>
          <a:p>
            <a:pPr algn="r" eaLnBrk="0" hangingPunct="0">
              <a:spcAft>
                <a:spcPct val="35000"/>
              </a:spcAft>
            </a:pPr>
            <a:r>
              <a:rPr lang="en-US" sz="1700" b="1">
                <a:latin typeface="Arial" charset="0"/>
              </a:rPr>
              <a:t>Dirección IP</a:t>
            </a:r>
          </a:p>
          <a:p>
            <a:pPr algn="r" eaLnBrk="0" hangingPunct="0">
              <a:spcAft>
                <a:spcPct val="35000"/>
              </a:spcAft>
            </a:pPr>
            <a:r>
              <a:rPr lang="en-US" sz="1700" b="1">
                <a:latin typeface="Arial" charset="0"/>
              </a:rPr>
              <a:t>Máscara desubred</a:t>
            </a:r>
          </a:p>
        </p:txBody>
      </p:sp>
      <p:sp>
        <p:nvSpPr>
          <p:cNvPr id="86023" name="Rectangle 7"/>
          <p:cNvSpPr>
            <a:spLocks noChangeArrowheads="1"/>
          </p:cNvSpPr>
          <p:nvPr/>
        </p:nvSpPr>
        <p:spPr bwMode="auto">
          <a:xfrm>
            <a:off x="1050925" y="4438650"/>
            <a:ext cx="1008063" cy="708025"/>
          </a:xfrm>
          <a:prstGeom prst="rect">
            <a:avLst/>
          </a:prstGeom>
          <a:solidFill>
            <a:schemeClr val="bg1"/>
          </a:solidFill>
          <a:ln w="12700">
            <a:noFill/>
            <a:miter lim="800000"/>
            <a:headEnd/>
            <a:tailEnd/>
          </a:ln>
          <a:effectLst/>
        </p:spPr>
        <p:txBody>
          <a:bodyPr wrap="none" lIns="90488" tIns="44450" rIns="90488" bIns="44450" anchor="ctr"/>
          <a:lstStyle/>
          <a:p>
            <a:pPr algn="r" eaLnBrk="0" hangingPunct="0"/>
            <a:r>
              <a:rPr lang="en-US" sz="2000" b="1">
                <a:latin typeface="Arial" charset="0"/>
              </a:rPr>
              <a:t>Resultado</a:t>
            </a:r>
          </a:p>
        </p:txBody>
      </p:sp>
      <p:sp>
        <p:nvSpPr>
          <p:cNvPr id="86024" name="Line 8"/>
          <p:cNvSpPr>
            <a:spLocks noChangeShapeType="1"/>
          </p:cNvSpPr>
          <p:nvPr/>
        </p:nvSpPr>
        <p:spPr bwMode="auto">
          <a:xfrm>
            <a:off x="304800" y="4191000"/>
            <a:ext cx="8382000" cy="0"/>
          </a:xfrm>
          <a:prstGeom prst="line">
            <a:avLst/>
          </a:prstGeom>
          <a:noFill/>
          <a:ln w="38100" cmpd="dbl">
            <a:solidFill>
              <a:schemeClr val="tx1"/>
            </a:solidFill>
            <a:round/>
            <a:headEnd/>
            <a:tailEnd/>
          </a:ln>
          <a:effectLst/>
        </p:spPr>
        <p:txBody>
          <a:bodyPr/>
          <a:lstStyle/>
          <a:p>
            <a:endParaRPr lang="es-MX"/>
          </a:p>
        </p:txBody>
      </p:sp>
      <p:sp>
        <p:nvSpPr>
          <p:cNvPr id="86025" name="Rectangle 9"/>
          <p:cNvSpPr>
            <a:spLocks noChangeArrowheads="1"/>
          </p:cNvSpPr>
          <p:nvPr/>
        </p:nvSpPr>
        <p:spPr bwMode="auto">
          <a:xfrm>
            <a:off x="203200" y="5730875"/>
            <a:ext cx="8591550" cy="5159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b="1">
                <a:latin typeface="Arial" charset="0"/>
              </a:rPr>
              <a:t>131.107.164.26 AND 255.255.240.0 = 131.107.160.0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s-ES"/>
              <a:t>Máscara de subred</a:t>
            </a:r>
          </a:p>
        </p:txBody>
      </p:sp>
      <p:sp>
        <p:nvSpPr>
          <p:cNvPr id="89091" name="Rectangle 3" descr="Rectangle: Click to edit Master text styles&#10;Second level&#10;Third level&#10;Fourth level&#10;Fifth level"/>
          <p:cNvSpPr>
            <a:spLocks noGrp="1" noChangeArrowheads="1"/>
          </p:cNvSpPr>
          <p:nvPr>
            <p:ph idx="1"/>
          </p:nvPr>
        </p:nvSpPr>
        <p:spPr>
          <a:xfrm>
            <a:off x="611560" y="1556792"/>
            <a:ext cx="8077200" cy="4648200"/>
          </a:xfrm>
        </p:spPr>
        <p:txBody>
          <a:bodyPr/>
          <a:lstStyle/>
          <a:p>
            <a:pPr lvl="1"/>
            <a:r>
              <a:rPr lang="es-ES" dirty="0"/>
              <a:t>Uso de la máscara de subred en el host:</a:t>
            </a:r>
          </a:p>
          <a:p>
            <a:pPr lvl="1"/>
            <a:endParaRPr lang="es-ES" dirty="0"/>
          </a:p>
          <a:p>
            <a:pPr lvl="2"/>
            <a:r>
              <a:rPr lang="es-ES" dirty="0"/>
              <a:t>El host origen utiliza su máscara de subred junto con las direcciones IP origen y destino, para determinar si el host destino esta en la misma subred o en diferente subred.</a:t>
            </a:r>
          </a:p>
          <a:p>
            <a:pPr lvl="2"/>
            <a:r>
              <a:rPr lang="es-ES" dirty="0"/>
              <a:t>Primero: IP origen </a:t>
            </a:r>
            <a:r>
              <a:rPr lang="es-ES" b="1" dirty="0"/>
              <a:t>AND </a:t>
            </a:r>
            <a:r>
              <a:rPr lang="es-ES" dirty="0"/>
              <a:t>M. Subred = Subred A</a:t>
            </a:r>
          </a:p>
          <a:p>
            <a:pPr lvl="2"/>
            <a:r>
              <a:rPr lang="es-ES" dirty="0"/>
              <a:t>Segundo: IP destino </a:t>
            </a:r>
            <a:r>
              <a:rPr lang="es-ES" b="1" dirty="0"/>
              <a:t>AND </a:t>
            </a:r>
            <a:r>
              <a:rPr lang="es-ES" dirty="0"/>
              <a:t>M. Subred = Subred B</a:t>
            </a:r>
          </a:p>
          <a:p>
            <a:pPr lvl="2">
              <a:buFont typeface="Wingdings" pitchFamily="2" charset="2"/>
              <a:buNone/>
            </a:pPr>
            <a:endParaRPr lang="es-ES" dirty="0"/>
          </a:p>
          <a:p>
            <a:pPr lvl="2"/>
            <a:endParaRPr lang="es-E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
              <a:t>Arquitectura TCP/IP</a:t>
            </a:r>
          </a:p>
        </p:txBody>
      </p:sp>
      <p:sp>
        <p:nvSpPr>
          <p:cNvPr id="16387" name="Rectangle 3" descr="Rectangle: Click to edit Master text styles&#10;Second level&#10;Third level&#10;Fourth level&#10;Fifth level"/>
          <p:cNvSpPr>
            <a:spLocks noGrp="1" noChangeArrowheads="1"/>
          </p:cNvSpPr>
          <p:nvPr>
            <p:ph idx="1"/>
          </p:nvPr>
        </p:nvSpPr>
        <p:spPr/>
        <p:txBody>
          <a:bodyPr/>
          <a:lstStyle/>
          <a:p>
            <a:pPr lvl="2"/>
            <a:r>
              <a:rPr lang="es-ES">
                <a:cs typeface="Times New Roman" pitchFamily="18" charset="0"/>
              </a:rPr>
              <a:t>Se sigue un orden jerárquico, que permite a los protocolos utilizar los servicios de otro protocolo siempre y cuando se encuentren en la misma capa o en la capa inferior (no necesariamente la inmediata inferior).</a:t>
            </a:r>
            <a:r>
              <a:rPr lang="es-ES"/>
              <a:t> </a:t>
            </a:r>
          </a:p>
        </p:txBody>
      </p:sp>
      <p:sp>
        <p:nvSpPr>
          <p:cNvPr id="16388" name="Text Box 4"/>
          <p:cNvSpPr txBox="1">
            <a:spLocks noChangeArrowheads="1"/>
          </p:cNvSpPr>
          <p:nvPr/>
        </p:nvSpPr>
        <p:spPr bwMode="auto">
          <a:xfrm>
            <a:off x="2209800" y="41148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ICMP</a:t>
            </a:r>
          </a:p>
        </p:txBody>
      </p:sp>
      <p:sp>
        <p:nvSpPr>
          <p:cNvPr id="16389" name="Text Box 5"/>
          <p:cNvSpPr txBox="1">
            <a:spLocks noChangeArrowheads="1"/>
          </p:cNvSpPr>
          <p:nvPr/>
        </p:nvSpPr>
        <p:spPr bwMode="auto">
          <a:xfrm>
            <a:off x="2209800" y="49530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ICMP</a:t>
            </a:r>
          </a:p>
        </p:txBody>
      </p:sp>
      <p:sp>
        <p:nvSpPr>
          <p:cNvPr id="16390" name="Text Box 6"/>
          <p:cNvSpPr txBox="1">
            <a:spLocks noChangeArrowheads="1"/>
          </p:cNvSpPr>
          <p:nvPr/>
        </p:nvSpPr>
        <p:spPr bwMode="auto">
          <a:xfrm>
            <a:off x="1371600" y="49530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IP</a:t>
            </a:r>
          </a:p>
        </p:txBody>
      </p:sp>
      <p:sp>
        <p:nvSpPr>
          <p:cNvPr id="16391" name="Text Box 7"/>
          <p:cNvSpPr txBox="1">
            <a:spLocks noChangeArrowheads="1"/>
          </p:cNvSpPr>
          <p:nvPr/>
        </p:nvSpPr>
        <p:spPr bwMode="auto">
          <a:xfrm>
            <a:off x="2209800" y="57912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ICMP</a:t>
            </a:r>
          </a:p>
        </p:txBody>
      </p:sp>
      <p:sp>
        <p:nvSpPr>
          <p:cNvPr id="16392" name="Text Box 8"/>
          <p:cNvSpPr txBox="1">
            <a:spLocks noChangeArrowheads="1"/>
          </p:cNvSpPr>
          <p:nvPr/>
        </p:nvSpPr>
        <p:spPr bwMode="auto">
          <a:xfrm>
            <a:off x="1371600" y="57912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IP</a:t>
            </a:r>
          </a:p>
        </p:txBody>
      </p:sp>
      <p:sp>
        <p:nvSpPr>
          <p:cNvPr id="16393" name="Text Box 9"/>
          <p:cNvSpPr txBox="1">
            <a:spLocks noChangeArrowheads="1"/>
          </p:cNvSpPr>
          <p:nvPr/>
        </p:nvSpPr>
        <p:spPr bwMode="auto">
          <a:xfrm>
            <a:off x="533400" y="57912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NIC</a:t>
            </a:r>
          </a:p>
        </p:txBody>
      </p:sp>
      <p:sp>
        <p:nvSpPr>
          <p:cNvPr id="16394" name="Text Box 10"/>
          <p:cNvSpPr txBox="1">
            <a:spLocks noChangeArrowheads="1"/>
          </p:cNvSpPr>
          <p:nvPr/>
        </p:nvSpPr>
        <p:spPr bwMode="auto">
          <a:xfrm>
            <a:off x="3581400" y="57912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Cola</a:t>
            </a:r>
          </a:p>
        </p:txBody>
      </p:sp>
      <p:sp>
        <p:nvSpPr>
          <p:cNvPr id="16395" name="Text Box 11"/>
          <p:cNvSpPr txBox="1">
            <a:spLocks noChangeArrowheads="1"/>
          </p:cNvSpPr>
          <p:nvPr/>
        </p:nvSpPr>
        <p:spPr bwMode="auto">
          <a:xfrm>
            <a:off x="6629400" y="41148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RIP</a:t>
            </a:r>
          </a:p>
        </p:txBody>
      </p:sp>
      <p:sp>
        <p:nvSpPr>
          <p:cNvPr id="16396" name="Text Box 12"/>
          <p:cNvSpPr txBox="1">
            <a:spLocks noChangeArrowheads="1"/>
          </p:cNvSpPr>
          <p:nvPr/>
        </p:nvSpPr>
        <p:spPr bwMode="auto">
          <a:xfrm>
            <a:off x="6629400" y="49530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RIP</a:t>
            </a:r>
          </a:p>
        </p:txBody>
      </p:sp>
      <p:sp>
        <p:nvSpPr>
          <p:cNvPr id="16397" name="Text Box 13"/>
          <p:cNvSpPr txBox="1">
            <a:spLocks noChangeArrowheads="1"/>
          </p:cNvSpPr>
          <p:nvPr/>
        </p:nvSpPr>
        <p:spPr bwMode="auto">
          <a:xfrm>
            <a:off x="5791200" y="49530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IP</a:t>
            </a:r>
          </a:p>
        </p:txBody>
      </p:sp>
      <p:sp>
        <p:nvSpPr>
          <p:cNvPr id="16398" name="Text Box 14"/>
          <p:cNvSpPr txBox="1">
            <a:spLocks noChangeArrowheads="1"/>
          </p:cNvSpPr>
          <p:nvPr/>
        </p:nvSpPr>
        <p:spPr bwMode="auto">
          <a:xfrm>
            <a:off x="6629400" y="57912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RIP</a:t>
            </a:r>
          </a:p>
        </p:txBody>
      </p:sp>
      <p:sp>
        <p:nvSpPr>
          <p:cNvPr id="16399" name="Text Box 15"/>
          <p:cNvSpPr txBox="1">
            <a:spLocks noChangeArrowheads="1"/>
          </p:cNvSpPr>
          <p:nvPr/>
        </p:nvSpPr>
        <p:spPr bwMode="auto">
          <a:xfrm>
            <a:off x="5791200" y="57912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IP</a:t>
            </a:r>
          </a:p>
        </p:txBody>
      </p:sp>
      <p:sp>
        <p:nvSpPr>
          <p:cNvPr id="16400" name="Text Box 16"/>
          <p:cNvSpPr txBox="1">
            <a:spLocks noChangeArrowheads="1"/>
          </p:cNvSpPr>
          <p:nvPr/>
        </p:nvSpPr>
        <p:spPr bwMode="auto">
          <a:xfrm>
            <a:off x="4953000" y="57912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NIC</a:t>
            </a:r>
          </a:p>
        </p:txBody>
      </p:sp>
      <p:sp>
        <p:nvSpPr>
          <p:cNvPr id="16401" name="Text Box 17"/>
          <p:cNvSpPr txBox="1">
            <a:spLocks noChangeArrowheads="1"/>
          </p:cNvSpPr>
          <p:nvPr/>
        </p:nvSpPr>
        <p:spPr bwMode="auto">
          <a:xfrm>
            <a:off x="8001000" y="57912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Cola</a:t>
            </a:r>
          </a:p>
        </p:txBody>
      </p:sp>
      <p:sp>
        <p:nvSpPr>
          <p:cNvPr id="16402" name="Text Box 18"/>
          <p:cNvSpPr txBox="1">
            <a:spLocks noChangeArrowheads="1"/>
          </p:cNvSpPr>
          <p:nvPr/>
        </p:nvSpPr>
        <p:spPr bwMode="auto">
          <a:xfrm>
            <a:off x="3886200" y="4114800"/>
            <a:ext cx="13716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16403" name="Text Box 19"/>
          <p:cNvSpPr txBox="1">
            <a:spLocks noChangeArrowheads="1"/>
          </p:cNvSpPr>
          <p:nvPr/>
        </p:nvSpPr>
        <p:spPr bwMode="auto">
          <a:xfrm>
            <a:off x="3886200" y="4953000"/>
            <a:ext cx="13716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16405" name="Line 21"/>
          <p:cNvSpPr>
            <a:spLocks noChangeShapeType="1"/>
          </p:cNvSpPr>
          <p:nvPr/>
        </p:nvSpPr>
        <p:spPr bwMode="auto">
          <a:xfrm flipH="1">
            <a:off x="3733800" y="4343400"/>
            <a:ext cx="457200" cy="0"/>
          </a:xfrm>
          <a:prstGeom prst="line">
            <a:avLst/>
          </a:prstGeom>
          <a:noFill/>
          <a:ln w="9525">
            <a:solidFill>
              <a:schemeClr val="tx1"/>
            </a:solidFill>
            <a:round/>
            <a:headEnd/>
            <a:tailEnd type="triangle" w="med" len="med"/>
          </a:ln>
          <a:effectLst/>
        </p:spPr>
        <p:txBody>
          <a:bodyPr wrap="none"/>
          <a:lstStyle/>
          <a:p>
            <a:endParaRPr lang="es-MX"/>
          </a:p>
        </p:txBody>
      </p:sp>
      <p:sp>
        <p:nvSpPr>
          <p:cNvPr id="16406" name="Line 22"/>
          <p:cNvSpPr>
            <a:spLocks noChangeShapeType="1"/>
          </p:cNvSpPr>
          <p:nvPr/>
        </p:nvSpPr>
        <p:spPr bwMode="auto">
          <a:xfrm flipH="1">
            <a:off x="3733800" y="5181600"/>
            <a:ext cx="457200" cy="0"/>
          </a:xfrm>
          <a:prstGeom prst="line">
            <a:avLst/>
          </a:prstGeom>
          <a:noFill/>
          <a:ln w="9525">
            <a:solidFill>
              <a:schemeClr val="tx1"/>
            </a:solidFill>
            <a:round/>
            <a:headEnd/>
            <a:tailEnd type="triangle" w="med" len="med"/>
          </a:ln>
          <a:effectLst/>
        </p:spPr>
        <p:txBody>
          <a:bodyPr wrap="none"/>
          <a:lstStyle/>
          <a:p>
            <a:endParaRPr lang="es-MX"/>
          </a:p>
        </p:txBody>
      </p:sp>
      <p:sp>
        <p:nvSpPr>
          <p:cNvPr id="16407" name="Line 23"/>
          <p:cNvSpPr>
            <a:spLocks noChangeShapeType="1"/>
          </p:cNvSpPr>
          <p:nvPr/>
        </p:nvSpPr>
        <p:spPr bwMode="auto">
          <a:xfrm>
            <a:off x="4953000" y="4343400"/>
            <a:ext cx="1371600" cy="0"/>
          </a:xfrm>
          <a:prstGeom prst="line">
            <a:avLst/>
          </a:prstGeom>
          <a:noFill/>
          <a:ln w="9525">
            <a:solidFill>
              <a:schemeClr val="tx1"/>
            </a:solidFill>
            <a:round/>
            <a:headEnd/>
            <a:tailEnd type="triangle" w="med" len="med"/>
          </a:ln>
          <a:effectLst/>
        </p:spPr>
        <p:txBody>
          <a:bodyPr wrap="none"/>
          <a:lstStyle/>
          <a:p>
            <a:endParaRPr lang="es-MX"/>
          </a:p>
        </p:txBody>
      </p:sp>
      <p:sp>
        <p:nvSpPr>
          <p:cNvPr id="16408" name="Line 24"/>
          <p:cNvSpPr>
            <a:spLocks noChangeShapeType="1"/>
          </p:cNvSpPr>
          <p:nvPr/>
        </p:nvSpPr>
        <p:spPr bwMode="auto">
          <a:xfrm>
            <a:off x="4953000" y="5181600"/>
            <a:ext cx="533400" cy="0"/>
          </a:xfrm>
          <a:prstGeom prst="line">
            <a:avLst/>
          </a:prstGeom>
          <a:noFill/>
          <a:ln w="9525">
            <a:solidFill>
              <a:schemeClr val="tx1"/>
            </a:solidFill>
            <a:round/>
            <a:headEnd/>
            <a:tailEnd type="triangle" w="med" len="med"/>
          </a:ln>
          <a:effectLst/>
        </p:spPr>
        <p:txBody>
          <a:bodyPr wrap="none"/>
          <a:lstStyle/>
          <a:p>
            <a:endParaRPr lang="es-MX"/>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s-ES"/>
              <a:t>Máscara de subred</a:t>
            </a:r>
          </a:p>
        </p:txBody>
      </p:sp>
      <p:sp>
        <p:nvSpPr>
          <p:cNvPr id="90115" name="Rectangle 3" descr="Rectangle: Click to edit Master text styles&#10;Second level&#10;Third level&#10;Fourth level&#10;Fifth level"/>
          <p:cNvSpPr>
            <a:spLocks noGrp="1" noChangeArrowheads="1"/>
          </p:cNvSpPr>
          <p:nvPr>
            <p:ph idx="1"/>
          </p:nvPr>
        </p:nvSpPr>
        <p:spPr/>
        <p:txBody>
          <a:bodyPr/>
          <a:lstStyle/>
          <a:p>
            <a:pPr lvl="1"/>
            <a:r>
              <a:rPr lang="es-ES"/>
              <a:t>Tercero: Comparar Subred A con Subred B.</a:t>
            </a:r>
          </a:p>
          <a:p>
            <a:pPr lvl="2"/>
            <a:r>
              <a:rPr lang="es-ES"/>
              <a:t>Si el valor de </a:t>
            </a:r>
            <a:r>
              <a:rPr lang="es-ES" b="1"/>
              <a:t>Subred A es igual a Subred B</a:t>
            </a:r>
            <a:r>
              <a:rPr lang="es-ES"/>
              <a:t>, el destino esta en la </a:t>
            </a:r>
            <a:r>
              <a:rPr lang="es-ES" b="1"/>
              <a:t>misma subred</a:t>
            </a:r>
            <a:r>
              <a:rPr lang="es-ES"/>
              <a:t>, entonces el host origen le envía una solicitud ARP al host de destino, y le envía el mensaje.</a:t>
            </a:r>
          </a:p>
          <a:p>
            <a:pPr lvl="2"/>
            <a:r>
              <a:rPr lang="es-ES"/>
              <a:t>Si el valor de </a:t>
            </a:r>
            <a:r>
              <a:rPr lang="es-ES" b="1"/>
              <a:t>Subred A es diferente al de la Subred B</a:t>
            </a:r>
            <a:r>
              <a:rPr lang="es-ES"/>
              <a:t>, el destino esta en una </a:t>
            </a:r>
            <a:r>
              <a:rPr lang="es-ES" b="1"/>
              <a:t>subred diferente</a:t>
            </a:r>
            <a:r>
              <a:rPr lang="es-ES"/>
              <a:t>, entonces el host origen le envía una solicitud ARP a la puerta de enlace, al cual le envia el mensaje.  </a:t>
            </a:r>
            <a:endParaRPr lang="es-ES"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
              <a:t>Máscara de subred</a:t>
            </a:r>
          </a:p>
        </p:txBody>
      </p:sp>
      <p:sp>
        <p:nvSpPr>
          <p:cNvPr id="91139" name="Rectangle 3" descr="Rectangle: Click to edit Master text styles&#10;Second level&#10;Third level&#10;Fourth level&#10;Fifth level"/>
          <p:cNvSpPr>
            <a:spLocks noGrp="1" noChangeArrowheads="1"/>
          </p:cNvSpPr>
          <p:nvPr>
            <p:ph idx="1"/>
          </p:nvPr>
        </p:nvSpPr>
        <p:spPr>
          <a:xfrm>
            <a:off x="762000" y="1524000"/>
            <a:ext cx="7772400" cy="4114800"/>
          </a:xfrm>
        </p:spPr>
        <p:txBody>
          <a:bodyPr/>
          <a:lstStyle/>
          <a:p>
            <a:pPr lvl="1"/>
            <a:r>
              <a:rPr lang="es-ES"/>
              <a:t>Ejemplo: La terminal A desea comunicarse con la terminal B.</a:t>
            </a:r>
          </a:p>
        </p:txBody>
      </p:sp>
      <p:sp>
        <p:nvSpPr>
          <p:cNvPr id="91140" name="Line 4"/>
          <p:cNvSpPr>
            <a:spLocks noChangeShapeType="1"/>
          </p:cNvSpPr>
          <p:nvPr/>
        </p:nvSpPr>
        <p:spPr bwMode="auto">
          <a:xfrm>
            <a:off x="2438400" y="4495800"/>
            <a:ext cx="1524000" cy="0"/>
          </a:xfrm>
          <a:prstGeom prst="line">
            <a:avLst/>
          </a:prstGeom>
          <a:noFill/>
          <a:ln w="9525">
            <a:solidFill>
              <a:schemeClr val="tx1"/>
            </a:solidFill>
            <a:round/>
            <a:headEnd/>
            <a:tailEnd/>
          </a:ln>
          <a:effectLst/>
        </p:spPr>
        <p:txBody>
          <a:bodyPr wrap="none" anchor="ctr"/>
          <a:lstStyle/>
          <a:p>
            <a:endParaRPr lang="es-MX"/>
          </a:p>
        </p:txBody>
      </p:sp>
      <p:grpSp>
        <p:nvGrpSpPr>
          <p:cNvPr id="91141" name="Group 5"/>
          <p:cNvGrpSpPr>
            <a:grpSpLocks/>
          </p:cNvGrpSpPr>
          <p:nvPr/>
        </p:nvGrpSpPr>
        <p:grpSpPr bwMode="auto">
          <a:xfrm>
            <a:off x="0" y="3657600"/>
            <a:ext cx="2755900" cy="1446213"/>
            <a:chOff x="659" y="2807"/>
            <a:chExt cx="1736" cy="911"/>
          </a:xfrm>
        </p:grpSpPr>
        <p:sp>
          <p:nvSpPr>
            <p:cNvPr id="91142" name="Oval 6"/>
            <p:cNvSpPr>
              <a:spLocks noChangeArrowheads="1"/>
            </p:cNvSpPr>
            <p:nvPr/>
          </p:nvSpPr>
          <p:spPr bwMode="auto">
            <a:xfrm>
              <a:off x="1802" y="2807"/>
              <a:ext cx="365"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grpSp>
          <p:nvGrpSpPr>
            <p:cNvPr id="91143" name="Group 7"/>
            <p:cNvGrpSpPr>
              <a:grpSpLocks/>
            </p:cNvGrpSpPr>
            <p:nvPr/>
          </p:nvGrpSpPr>
          <p:grpSpPr bwMode="auto">
            <a:xfrm>
              <a:off x="659" y="2807"/>
              <a:ext cx="1736" cy="911"/>
              <a:chOff x="659" y="2807"/>
              <a:chExt cx="1736" cy="911"/>
            </a:xfrm>
          </p:grpSpPr>
          <p:sp>
            <p:nvSpPr>
              <p:cNvPr id="91144" name="Oval 8"/>
              <p:cNvSpPr>
                <a:spLocks noChangeArrowheads="1"/>
              </p:cNvSpPr>
              <p:nvPr/>
            </p:nvSpPr>
            <p:spPr bwMode="auto">
              <a:xfrm>
                <a:off x="1650" y="2974"/>
                <a:ext cx="517"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45" name="Oval 9"/>
              <p:cNvSpPr>
                <a:spLocks noChangeArrowheads="1"/>
              </p:cNvSpPr>
              <p:nvPr/>
            </p:nvSpPr>
            <p:spPr bwMode="auto">
              <a:xfrm>
                <a:off x="1802" y="3144"/>
                <a:ext cx="593"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46" name="Oval 10"/>
              <p:cNvSpPr>
                <a:spLocks noChangeArrowheads="1"/>
              </p:cNvSpPr>
              <p:nvPr/>
            </p:nvSpPr>
            <p:spPr bwMode="auto">
              <a:xfrm>
                <a:off x="1573" y="3229"/>
                <a:ext cx="441" cy="237"/>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47" name="Oval 11"/>
              <p:cNvSpPr>
                <a:spLocks noChangeArrowheads="1"/>
              </p:cNvSpPr>
              <p:nvPr/>
            </p:nvSpPr>
            <p:spPr bwMode="auto">
              <a:xfrm>
                <a:off x="1345" y="2807"/>
                <a:ext cx="745"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48" name="Oval 12"/>
              <p:cNvSpPr>
                <a:spLocks noChangeArrowheads="1"/>
              </p:cNvSpPr>
              <p:nvPr/>
            </p:nvSpPr>
            <p:spPr bwMode="auto">
              <a:xfrm>
                <a:off x="1191" y="2892"/>
                <a:ext cx="366" cy="404"/>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49" name="Oval 13"/>
              <p:cNvSpPr>
                <a:spLocks noChangeArrowheads="1"/>
              </p:cNvSpPr>
              <p:nvPr/>
            </p:nvSpPr>
            <p:spPr bwMode="auto">
              <a:xfrm>
                <a:off x="1420" y="3144"/>
                <a:ext cx="366"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50" name="Oval 14"/>
              <p:cNvSpPr>
                <a:spLocks noChangeArrowheads="1"/>
              </p:cNvSpPr>
              <p:nvPr/>
            </p:nvSpPr>
            <p:spPr bwMode="auto">
              <a:xfrm>
                <a:off x="1650" y="3312"/>
                <a:ext cx="517"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51" name="Oval 15"/>
              <p:cNvSpPr>
                <a:spLocks noChangeArrowheads="1"/>
              </p:cNvSpPr>
              <p:nvPr/>
            </p:nvSpPr>
            <p:spPr bwMode="auto">
              <a:xfrm>
                <a:off x="1040" y="3229"/>
                <a:ext cx="823"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52" name="Oval 16"/>
              <p:cNvSpPr>
                <a:spLocks noChangeArrowheads="1"/>
              </p:cNvSpPr>
              <p:nvPr/>
            </p:nvSpPr>
            <p:spPr bwMode="auto">
              <a:xfrm>
                <a:off x="813" y="3059"/>
                <a:ext cx="439"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53" name="Oval 17"/>
              <p:cNvSpPr>
                <a:spLocks noChangeArrowheads="1"/>
              </p:cNvSpPr>
              <p:nvPr/>
            </p:nvSpPr>
            <p:spPr bwMode="auto">
              <a:xfrm>
                <a:off x="659" y="3312"/>
                <a:ext cx="593"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1154" name="Oval 18"/>
              <p:cNvSpPr>
                <a:spLocks noChangeArrowheads="1"/>
              </p:cNvSpPr>
              <p:nvPr/>
            </p:nvSpPr>
            <p:spPr bwMode="auto">
              <a:xfrm>
                <a:off x="1108" y="2966"/>
                <a:ext cx="1067" cy="50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91155" name="Oval 19"/>
              <p:cNvSpPr>
                <a:spLocks noChangeArrowheads="1"/>
              </p:cNvSpPr>
              <p:nvPr/>
            </p:nvSpPr>
            <p:spPr bwMode="auto">
              <a:xfrm>
                <a:off x="1412" y="3221"/>
                <a:ext cx="610" cy="420"/>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91156" name="Oval 20"/>
              <p:cNvSpPr>
                <a:spLocks noChangeArrowheads="1"/>
              </p:cNvSpPr>
              <p:nvPr/>
            </p:nvSpPr>
            <p:spPr bwMode="auto">
              <a:xfrm>
                <a:off x="879" y="3221"/>
                <a:ext cx="838" cy="33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91157" name="Oval 21"/>
            <p:cNvSpPr>
              <a:spLocks noChangeArrowheads="1"/>
            </p:cNvSpPr>
            <p:nvPr/>
          </p:nvSpPr>
          <p:spPr bwMode="auto">
            <a:xfrm>
              <a:off x="956" y="3136"/>
              <a:ext cx="381" cy="253"/>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91158" name="Oval 22"/>
            <p:cNvSpPr>
              <a:spLocks noChangeArrowheads="1"/>
            </p:cNvSpPr>
            <p:nvPr/>
          </p:nvSpPr>
          <p:spPr bwMode="auto">
            <a:xfrm>
              <a:off x="869" y="3149"/>
              <a:ext cx="151" cy="169"/>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91159" name="Oval 23"/>
          <p:cNvSpPr>
            <a:spLocks noChangeArrowheads="1"/>
          </p:cNvSpPr>
          <p:nvPr/>
        </p:nvSpPr>
        <p:spPr bwMode="auto">
          <a:xfrm>
            <a:off x="3962400" y="39624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91160" name="Text Box 24"/>
          <p:cNvSpPr txBox="1">
            <a:spLocks noChangeArrowheads="1"/>
          </p:cNvSpPr>
          <p:nvPr/>
        </p:nvSpPr>
        <p:spPr bwMode="auto">
          <a:xfrm>
            <a:off x="1066800" y="2667000"/>
            <a:ext cx="1644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131.107.1.0</a:t>
            </a:r>
          </a:p>
          <a:p>
            <a:pPr algn="ctr" eaLnBrk="0" hangingPunct="0"/>
            <a:r>
              <a:rPr lang="en-US" sz="1800">
                <a:latin typeface="Arial" charset="0"/>
              </a:rPr>
              <a:t>255.255.255.0</a:t>
            </a:r>
          </a:p>
        </p:txBody>
      </p:sp>
      <p:sp>
        <p:nvSpPr>
          <p:cNvPr id="91161" name="Text Box 25"/>
          <p:cNvSpPr txBox="1">
            <a:spLocks noChangeArrowheads="1"/>
          </p:cNvSpPr>
          <p:nvPr/>
        </p:nvSpPr>
        <p:spPr bwMode="auto">
          <a:xfrm>
            <a:off x="762000" y="4114800"/>
            <a:ext cx="9588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Internet</a:t>
            </a:r>
          </a:p>
        </p:txBody>
      </p:sp>
      <p:sp>
        <p:nvSpPr>
          <p:cNvPr id="91162" name="Line 26"/>
          <p:cNvSpPr>
            <a:spLocks noChangeShapeType="1"/>
          </p:cNvSpPr>
          <p:nvPr/>
        </p:nvSpPr>
        <p:spPr bwMode="auto">
          <a:xfrm flipV="1">
            <a:off x="3276600" y="3810000"/>
            <a:ext cx="0" cy="381000"/>
          </a:xfrm>
          <a:prstGeom prst="line">
            <a:avLst/>
          </a:prstGeom>
          <a:noFill/>
          <a:ln w="9525">
            <a:solidFill>
              <a:schemeClr val="tx1"/>
            </a:solidFill>
            <a:round/>
            <a:headEnd/>
            <a:tailEnd/>
          </a:ln>
          <a:effectLst/>
        </p:spPr>
        <p:txBody>
          <a:bodyPr wrap="none" anchor="ctr"/>
          <a:lstStyle/>
          <a:p>
            <a:endParaRPr lang="es-MX"/>
          </a:p>
        </p:txBody>
      </p:sp>
      <p:sp>
        <p:nvSpPr>
          <p:cNvPr id="91163" name="Oval 27"/>
          <p:cNvSpPr>
            <a:spLocks noChangeArrowheads="1"/>
          </p:cNvSpPr>
          <p:nvPr/>
        </p:nvSpPr>
        <p:spPr bwMode="auto">
          <a:xfrm>
            <a:off x="2743200" y="28194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91164" name="Line 28"/>
          <p:cNvSpPr>
            <a:spLocks noChangeShapeType="1"/>
          </p:cNvSpPr>
          <p:nvPr/>
        </p:nvSpPr>
        <p:spPr bwMode="auto">
          <a:xfrm flipV="1">
            <a:off x="3276600" y="4724400"/>
            <a:ext cx="0" cy="762000"/>
          </a:xfrm>
          <a:prstGeom prst="line">
            <a:avLst/>
          </a:prstGeom>
          <a:noFill/>
          <a:ln w="9525">
            <a:solidFill>
              <a:schemeClr val="tx1"/>
            </a:solidFill>
            <a:round/>
            <a:headEnd/>
            <a:tailEnd/>
          </a:ln>
          <a:effectLst/>
        </p:spPr>
        <p:txBody>
          <a:bodyPr wrap="none" anchor="ctr"/>
          <a:lstStyle/>
          <a:p>
            <a:endParaRPr lang="es-MX"/>
          </a:p>
        </p:txBody>
      </p:sp>
      <p:graphicFrame>
        <p:nvGraphicFramePr>
          <p:cNvPr id="91165" name="Object 29">
            <a:hlinkClick r:id="" action="ppaction://ole?verb=0"/>
          </p:cNvPr>
          <p:cNvGraphicFramePr>
            <a:graphicFrameLocks/>
          </p:cNvGraphicFramePr>
          <p:nvPr/>
        </p:nvGraphicFramePr>
        <p:xfrm>
          <a:off x="2971800" y="4191000"/>
          <a:ext cx="627063" cy="584200"/>
        </p:xfrm>
        <a:graphic>
          <a:graphicData uri="http://schemas.openxmlformats.org/presentationml/2006/ole">
            <mc:AlternateContent xmlns:mc="http://schemas.openxmlformats.org/markup-compatibility/2006">
              <mc:Choice xmlns:v="urn:schemas-microsoft-com:vml" Requires="v">
                <p:oleObj spid="_x0000_s91205" name="VISIO" r:id="rId3" imgW="950760" imgH="950760" progId="Visio.Drawing.4">
                  <p:embed/>
                </p:oleObj>
              </mc:Choice>
              <mc:Fallback>
                <p:oleObj name="VISIO" r:id="rId3" imgW="950760" imgH="950760" progId="Visio.Drawing.4">
                  <p:embed/>
                  <p:pic>
                    <p:nvPicPr>
                      <p:cNvPr id="0"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191000"/>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6" name="Oval 30"/>
          <p:cNvSpPr>
            <a:spLocks noChangeArrowheads="1"/>
          </p:cNvSpPr>
          <p:nvPr/>
        </p:nvSpPr>
        <p:spPr bwMode="auto">
          <a:xfrm>
            <a:off x="2819400" y="54864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91167" name="Text Box 31"/>
          <p:cNvSpPr txBox="1">
            <a:spLocks noChangeArrowheads="1"/>
          </p:cNvSpPr>
          <p:nvPr/>
        </p:nvSpPr>
        <p:spPr bwMode="auto">
          <a:xfrm>
            <a:off x="4953000" y="4114800"/>
            <a:ext cx="1644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131.107.2.0</a:t>
            </a:r>
          </a:p>
          <a:p>
            <a:pPr algn="ctr" eaLnBrk="0" hangingPunct="0"/>
            <a:r>
              <a:rPr lang="en-US" sz="1800">
                <a:latin typeface="Arial" charset="0"/>
              </a:rPr>
              <a:t>255.255.255.0</a:t>
            </a:r>
          </a:p>
        </p:txBody>
      </p:sp>
      <p:sp>
        <p:nvSpPr>
          <p:cNvPr id="91168" name="Text Box 32"/>
          <p:cNvSpPr txBox="1">
            <a:spLocks noChangeArrowheads="1"/>
          </p:cNvSpPr>
          <p:nvPr/>
        </p:nvSpPr>
        <p:spPr bwMode="auto">
          <a:xfrm>
            <a:off x="1143000" y="5791200"/>
            <a:ext cx="1644650" cy="641350"/>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131.107.254.0</a:t>
            </a:r>
          </a:p>
          <a:p>
            <a:pPr algn="ctr" eaLnBrk="0" hangingPunct="0"/>
            <a:r>
              <a:rPr lang="en-US" sz="1800">
                <a:latin typeface="Arial" charset="0"/>
              </a:rPr>
              <a:t>255.255.255.0</a:t>
            </a:r>
          </a:p>
        </p:txBody>
      </p:sp>
      <p:sp>
        <p:nvSpPr>
          <p:cNvPr id="91171" name="Line 35"/>
          <p:cNvSpPr>
            <a:spLocks noChangeShapeType="1"/>
          </p:cNvSpPr>
          <p:nvPr/>
        </p:nvSpPr>
        <p:spPr bwMode="auto">
          <a:xfrm flipV="1">
            <a:off x="3657600" y="2819400"/>
            <a:ext cx="381000" cy="228600"/>
          </a:xfrm>
          <a:prstGeom prst="line">
            <a:avLst/>
          </a:prstGeom>
          <a:noFill/>
          <a:ln w="9525">
            <a:solidFill>
              <a:schemeClr val="tx1"/>
            </a:solidFill>
            <a:round/>
            <a:headEnd/>
            <a:tailEnd/>
          </a:ln>
          <a:effectLst/>
        </p:spPr>
        <p:txBody>
          <a:bodyPr wrap="none"/>
          <a:lstStyle/>
          <a:p>
            <a:endParaRPr lang="es-MX"/>
          </a:p>
        </p:txBody>
      </p:sp>
      <p:sp>
        <p:nvSpPr>
          <p:cNvPr id="91173" name="Text Box 37"/>
          <p:cNvSpPr txBox="1">
            <a:spLocks noChangeArrowheads="1"/>
          </p:cNvSpPr>
          <p:nvPr/>
        </p:nvSpPr>
        <p:spPr bwMode="auto">
          <a:xfrm>
            <a:off x="4038600" y="2590800"/>
            <a:ext cx="457200" cy="466725"/>
          </a:xfrm>
          <a:prstGeom prst="rect">
            <a:avLst/>
          </a:prstGeom>
          <a:noFill/>
          <a:ln w="9525">
            <a:solidFill>
              <a:schemeClr val="tx1"/>
            </a:solidFill>
            <a:miter lim="800000"/>
            <a:headEnd/>
            <a:tailEnd/>
          </a:ln>
          <a:effectLst/>
        </p:spPr>
        <p:txBody>
          <a:bodyPr>
            <a:spAutoFit/>
          </a:bodyPr>
          <a:lstStyle/>
          <a:p>
            <a:pPr algn="ctr">
              <a:spcBef>
                <a:spcPct val="50000"/>
              </a:spcBef>
            </a:pPr>
            <a:r>
              <a:rPr lang="es-ES"/>
              <a:t>A</a:t>
            </a:r>
          </a:p>
        </p:txBody>
      </p:sp>
      <p:sp>
        <p:nvSpPr>
          <p:cNvPr id="91174" name="Text Box 38"/>
          <p:cNvSpPr txBox="1">
            <a:spLocks noChangeArrowheads="1"/>
          </p:cNvSpPr>
          <p:nvPr/>
        </p:nvSpPr>
        <p:spPr bwMode="auto">
          <a:xfrm>
            <a:off x="4038600" y="3200400"/>
            <a:ext cx="457200" cy="466725"/>
          </a:xfrm>
          <a:prstGeom prst="rect">
            <a:avLst/>
          </a:prstGeom>
          <a:noFill/>
          <a:ln w="9525">
            <a:solidFill>
              <a:schemeClr val="tx1"/>
            </a:solidFill>
            <a:miter lim="800000"/>
            <a:headEnd/>
            <a:tailEnd/>
          </a:ln>
          <a:effectLst/>
        </p:spPr>
        <p:txBody>
          <a:bodyPr>
            <a:spAutoFit/>
          </a:bodyPr>
          <a:lstStyle/>
          <a:p>
            <a:pPr algn="ctr">
              <a:spcBef>
                <a:spcPct val="50000"/>
              </a:spcBef>
            </a:pPr>
            <a:r>
              <a:rPr lang="es-ES"/>
              <a:t>B</a:t>
            </a:r>
          </a:p>
        </p:txBody>
      </p:sp>
      <p:sp>
        <p:nvSpPr>
          <p:cNvPr id="91175" name="Line 39"/>
          <p:cNvSpPr>
            <a:spLocks noChangeShapeType="1"/>
          </p:cNvSpPr>
          <p:nvPr/>
        </p:nvSpPr>
        <p:spPr bwMode="auto">
          <a:xfrm>
            <a:off x="3733800" y="3352800"/>
            <a:ext cx="304800" cy="76200"/>
          </a:xfrm>
          <a:prstGeom prst="line">
            <a:avLst/>
          </a:prstGeom>
          <a:noFill/>
          <a:ln w="9525">
            <a:solidFill>
              <a:schemeClr val="tx1"/>
            </a:solidFill>
            <a:round/>
            <a:headEnd/>
            <a:tailEnd/>
          </a:ln>
          <a:effectLst/>
        </p:spPr>
        <p:txBody>
          <a:bodyPr wrap="none"/>
          <a:lstStyle/>
          <a:p>
            <a:endParaRPr lang="es-MX"/>
          </a:p>
        </p:txBody>
      </p:sp>
      <p:sp>
        <p:nvSpPr>
          <p:cNvPr id="91176" name="Text Box 40"/>
          <p:cNvSpPr txBox="1">
            <a:spLocks noChangeArrowheads="1"/>
          </p:cNvSpPr>
          <p:nvPr/>
        </p:nvSpPr>
        <p:spPr bwMode="auto">
          <a:xfrm>
            <a:off x="4495800" y="2590800"/>
            <a:ext cx="13906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131.107.1.2</a:t>
            </a:r>
          </a:p>
        </p:txBody>
      </p:sp>
      <p:sp>
        <p:nvSpPr>
          <p:cNvPr id="91177" name="Text Box 41"/>
          <p:cNvSpPr txBox="1">
            <a:spLocks noChangeArrowheads="1"/>
          </p:cNvSpPr>
          <p:nvPr/>
        </p:nvSpPr>
        <p:spPr bwMode="auto">
          <a:xfrm>
            <a:off x="3200400" y="3886200"/>
            <a:ext cx="985838"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131.107.1.1</a:t>
            </a:r>
          </a:p>
        </p:txBody>
      </p:sp>
      <p:sp>
        <p:nvSpPr>
          <p:cNvPr id="91178" name="Text Box 42"/>
          <p:cNvSpPr txBox="1">
            <a:spLocks noChangeArrowheads="1"/>
          </p:cNvSpPr>
          <p:nvPr/>
        </p:nvSpPr>
        <p:spPr bwMode="auto">
          <a:xfrm>
            <a:off x="3200400" y="4876800"/>
            <a:ext cx="1154113" cy="274638"/>
          </a:xfrm>
          <a:prstGeom prst="rect">
            <a:avLst/>
          </a:prstGeom>
          <a:noFill/>
          <a:ln w="9525">
            <a:noFill/>
            <a:miter lim="800000"/>
            <a:headEnd/>
            <a:tailEnd/>
          </a:ln>
          <a:effectLst/>
        </p:spPr>
        <p:txBody>
          <a:bodyPr wrap="none">
            <a:spAutoFit/>
          </a:bodyPr>
          <a:lstStyle/>
          <a:p>
            <a:pPr algn="ctr" eaLnBrk="0" hangingPunct="0"/>
            <a:r>
              <a:rPr lang="en-US" sz="1200">
                <a:latin typeface="Arial" charset="0"/>
              </a:rPr>
              <a:t>131.107.254.1</a:t>
            </a:r>
          </a:p>
        </p:txBody>
      </p:sp>
      <p:sp>
        <p:nvSpPr>
          <p:cNvPr id="91179" name="Text Box 43"/>
          <p:cNvSpPr txBox="1">
            <a:spLocks noChangeArrowheads="1"/>
          </p:cNvSpPr>
          <p:nvPr/>
        </p:nvSpPr>
        <p:spPr bwMode="auto">
          <a:xfrm>
            <a:off x="4495800" y="3200400"/>
            <a:ext cx="13906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131.107.1.3</a:t>
            </a:r>
          </a:p>
        </p:txBody>
      </p:sp>
      <p:sp>
        <p:nvSpPr>
          <p:cNvPr id="91180" name="Text Box 44"/>
          <p:cNvSpPr txBox="1">
            <a:spLocks noChangeArrowheads="1"/>
          </p:cNvSpPr>
          <p:nvPr/>
        </p:nvSpPr>
        <p:spPr bwMode="auto">
          <a:xfrm>
            <a:off x="4114800" y="5791200"/>
            <a:ext cx="457200" cy="466725"/>
          </a:xfrm>
          <a:prstGeom prst="rect">
            <a:avLst/>
          </a:prstGeom>
          <a:noFill/>
          <a:ln w="9525">
            <a:solidFill>
              <a:schemeClr val="tx1"/>
            </a:solidFill>
            <a:miter lim="800000"/>
            <a:headEnd/>
            <a:tailEnd/>
          </a:ln>
          <a:effectLst/>
        </p:spPr>
        <p:txBody>
          <a:bodyPr>
            <a:spAutoFit/>
          </a:bodyPr>
          <a:lstStyle/>
          <a:p>
            <a:pPr algn="ctr">
              <a:spcBef>
                <a:spcPct val="50000"/>
              </a:spcBef>
            </a:pPr>
            <a:r>
              <a:rPr lang="es-ES"/>
              <a:t>C</a:t>
            </a:r>
          </a:p>
        </p:txBody>
      </p:sp>
      <p:sp>
        <p:nvSpPr>
          <p:cNvPr id="91181" name="Line 45"/>
          <p:cNvSpPr>
            <a:spLocks noChangeShapeType="1"/>
          </p:cNvSpPr>
          <p:nvPr/>
        </p:nvSpPr>
        <p:spPr bwMode="auto">
          <a:xfrm>
            <a:off x="3810000" y="5943600"/>
            <a:ext cx="304800" cy="76200"/>
          </a:xfrm>
          <a:prstGeom prst="line">
            <a:avLst/>
          </a:prstGeom>
          <a:noFill/>
          <a:ln w="9525">
            <a:solidFill>
              <a:schemeClr val="tx1"/>
            </a:solidFill>
            <a:round/>
            <a:headEnd/>
            <a:tailEnd/>
          </a:ln>
          <a:effectLst/>
        </p:spPr>
        <p:txBody>
          <a:bodyPr wrap="none"/>
          <a:lstStyle/>
          <a:p>
            <a:endParaRPr lang="es-MX"/>
          </a:p>
        </p:txBody>
      </p:sp>
      <p:sp>
        <p:nvSpPr>
          <p:cNvPr id="91182" name="Text Box 46"/>
          <p:cNvSpPr txBox="1">
            <a:spLocks noChangeArrowheads="1"/>
          </p:cNvSpPr>
          <p:nvPr/>
        </p:nvSpPr>
        <p:spPr bwMode="auto">
          <a:xfrm>
            <a:off x="4495800" y="5867400"/>
            <a:ext cx="1644650" cy="366713"/>
          </a:xfrm>
          <a:prstGeom prst="rect">
            <a:avLst/>
          </a:prstGeom>
          <a:noFill/>
          <a:ln w="9525">
            <a:noFill/>
            <a:miter lim="800000"/>
            <a:headEnd/>
            <a:tailEnd/>
          </a:ln>
          <a:effectLst/>
        </p:spPr>
        <p:txBody>
          <a:bodyPr wrap="none">
            <a:spAutoFit/>
          </a:bodyPr>
          <a:lstStyle/>
          <a:p>
            <a:pPr algn="ctr" eaLnBrk="0" hangingPunct="0"/>
            <a:r>
              <a:rPr lang="en-US" sz="1800">
                <a:latin typeface="Arial" charset="0"/>
              </a:rPr>
              <a:t>131.107.254.3</a:t>
            </a:r>
          </a:p>
        </p:txBody>
      </p:sp>
      <p:sp>
        <p:nvSpPr>
          <p:cNvPr id="91183" name="Text Box 47"/>
          <p:cNvSpPr txBox="1">
            <a:spLocks noChangeArrowheads="1"/>
          </p:cNvSpPr>
          <p:nvPr/>
        </p:nvSpPr>
        <p:spPr bwMode="auto">
          <a:xfrm>
            <a:off x="6705600" y="2286000"/>
            <a:ext cx="2209800" cy="3937000"/>
          </a:xfrm>
          <a:prstGeom prst="rect">
            <a:avLst/>
          </a:prstGeom>
          <a:noFill/>
          <a:ln w="9525">
            <a:noFill/>
            <a:miter lim="800000"/>
            <a:headEnd/>
            <a:tailEnd/>
          </a:ln>
          <a:effectLst/>
        </p:spPr>
        <p:txBody>
          <a:bodyPr>
            <a:spAutoFit/>
          </a:bodyPr>
          <a:lstStyle/>
          <a:p>
            <a:pPr eaLnBrk="0" hangingPunct="0"/>
            <a:r>
              <a:rPr lang="en-US" sz="1800" b="1">
                <a:latin typeface="Arial" charset="0"/>
              </a:rPr>
              <a:t>1o.</a:t>
            </a:r>
            <a:r>
              <a:rPr lang="en-US" sz="1800">
                <a:latin typeface="Arial" charset="0"/>
              </a:rPr>
              <a:t> 131.107.  1  .2</a:t>
            </a:r>
          </a:p>
          <a:p>
            <a:pPr eaLnBrk="0" hangingPunct="0"/>
            <a:r>
              <a:rPr lang="en-US" sz="1800">
                <a:latin typeface="Arial" charset="0"/>
              </a:rPr>
              <a:t>      255.255.255.0  </a:t>
            </a:r>
          </a:p>
          <a:p>
            <a:pPr eaLnBrk="0" hangingPunct="0"/>
            <a:r>
              <a:rPr lang="en-US" sz="1800">
                <a:latin typeface="Arial" charset="0"/>
              </a:rPr>
              <a:t>       131.107. 1 .0</a:t>
            </a:r>
          </a:p>
          <a:p>
            <a:pPr eaLnBrk="0" hangingPunct="0"/>
            <a:endParaRPr lang="en-US" sz="1800">
              <a:latin typeface="Arial" charset="0"/>
            </a:endParaRPr>
          </a:p>
          <a:p>
            <a:pPr eaLnBrk="0" hangingPunct="0"/>
            <a:r>
              <a:rPr lang="en-US" sz="1800" b="1">
                <a:latin typeface="Arial" charset="0"/>
              </a:rPr>
              <a:t>2o.</a:t>
            </a:r>
            <a:r>
              <a:rPr lang="en-US" sz="1800">
                <a:latin typeface="Arial" charset="0"/>
              </a:rPr>
              <a:t> 131.107.  1  .3</a:t>
            </a:r>
          </a:p>
          <a:p>
            <a:pPr eaLnBrk="0" hangingPunct="0"/>
            <a:r>
              <a:rPr lang="en-US" sz="1800">
                <a:latin typeface="Arial" charset="0"/>
              </a:rPr>
              <a:t>      255.255.255.0</a:t>
            </a:r>
          </a:p>
          <a:p>
            <a:pPr eaLnBrk="0" hangingPunct="0"/>
            <a:r>
              <a:rPr lang="en-US" sz="1800">
                <a:latin typeface="Arial" charset="0"/>
              </a:rPr>
              <a:t>      131.107.  1  .0</a:t>
            </a:r>
          </a:p>
          <a:p>
            <a:pPr eaLnBrk="0" hangingPunct="0"/>
            <a:endParaRPr lang="en-US" sz="1800">
              <a:latin typeface="Arial" charset="0"/>
            </a:endParaRPr>
          </a:p>
          <a:p>
            <a:pPr eaLnBrk="0" hangingPunct="0"/>
            <a:r>
              <a:rPr lang="en-US" sz="1800" b="1">
                <a:latin typeface="Arial" charset="0"/>
              </a:rPr>
              <a:t>3o.</a:t>
            </a:r>
            <a:r>
              <a:rPr lang="en-US" sz="1800">
                <a:latin typeface="Arial" charset="0"/>
              </a:rPr>
              <a:t> 131.107.1.0 es igual a 131.107.1.0</a:t>
            </a:r>
          </a:p>
          <a:p>
            <a:pPr eaLnBrk="0" hangingPunct="0"/>
            <a:endParaRPr lang="en-US" sz="1800">
              <a:latin typeface="Arial" charset="0"/>
            </a:endParaRPr>
          </a:p>
          <a:p>
            <a:pPr eaLnBrk="0" hangingPunct="0"/>
            <a:r>
              <a:rPr lang="en-US" sz="1800">
                <a:latin typeface="Arial" charset="0"/>
              </a:rPr>
              <a:t>131.107.1.2 envía una solicitud de ARP a 131.107.1.3</a:t>
            </a:r>
          </a:p>
        </p:txBody>
      </p:sp>
      <p:graphicFrame>
        <p:nvGraphicFramePr>
          <p:cNvPr id="91184" name="Object 4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1206" name="Ecuación" r:id="rId5" imgW="114120" imgH="215640" progId="Equation.3">
                  <p:embed/>
                </p:oleObj>
              </mc:Choice>
              <mc:Fallback>
                <p:oleObj name="Ecuación" r:id="rId5" imgW="114120" imgH="215640" progId="Equation.3">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86" name="Line 50"/>
          <p:cNvSpPr>
            <a:spLocks noChangeShapeType="1"/>
          </p:cNvSpPr>
          <p:nvPr/>
        </p:nvSpPr>
        <p:spPr bwMode="auto">
          <a:xfrm>
            <a:off x="7086600" y="2895600"/>
            <a:ext cx="1600200" cy="0"/>
          </a:xfrm>
          <a:prstGeom prst="line">
            <a:avLst/>
          </a:prstGeom>
          <a:noFill/>
          <a:ln w="9525">
            <a:solidFill>
              <a:schemeClr val="tx1"/>
            </a:solidFill>
            <a:round/>
            <a:headEnd/>
            <a:tailEnd/>
          </a:ln>
          <a:effectLst/>
        </p:spPr>
        <p:txBody>
          <a:bodyPr wrap="none"/>
          <a:lstStyle/>
          <a:p>
            <a:endParaRPr lang="es-MX"/>
          </a:p>
        </p:txBody>
      </p:sp>
      <p:sp>
        <p:nvSpPr>
          <p:cNvPr id="91187" name="Line 51"/>
          <p:cNvSpPr>
            <a:spLocks noChangeShapeType="1"/>
          </p:cNvSpPr>
          <p:nvPr/>
        </p:nvSpPr>
        <p:spPr bwMode="auto">
          <a:xfrm>
            <a:off x="7086600" y="3962400"/>
            <a:ext cx="1600200" cy="0"/>
          </a:xfrm>
          <a:prstGeom prst="line">
            <a:avLst/>
          </a:prstGeom>
          <a:noFill/>
          <a:ln w="9525">
            <a:solidFill>
              <a:schemeClr val="tx1"/>
            </a:solidFill>
            <a:round/>
            <a:headEnd/>
            <a:tailEnd/>
          </a:ln>
          <a:effectLst/>
        </p:spPr>
        <p:txBody>
          <a:bodyPr wrap="none"/>
          <a:lstStyle/>
          <a:p>
            <a:endParaRPr lang="es-MX"/>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Máscara de subred</a:t>
            </a:r>
          </a:p>
        </p:txBody>
      </p:sp>
      <p:sp>
        <p:nvSpPr>
          <p:cNvPr id="92163" name="Rectangle 3" descr="Rectangle: Click to edit Master text styles&#10;Second level&#10;Third level&#10;Fourth level&#10;Fifth level"/>
          <p:cNvSpPr>
            <a:spLocks noChangeArrowheads="1"/>
          </p:cNvSpPr>
          <p:nvPr/>
        </p:nvSpPr>
        <p:spPr bwMode="auto">
          <a:xfrm>
            <a:off x="762000" y="1524000"/>
            <a:ext cx="7772400" cy="4114800"/>
          </a:xfrm>
          <a:prstGeom prst="rect">
            <a:avLst/>
          </a:prstGeom>
          <a:noFill/>
          <a:ln w="9525">
            <a:noFill/>
            <a:miter lim="800000"/>
            <a:headEnd/>
            <a:tailEnd/>
          </a:ln>
          <a:effectLst/>
        </p:spPr>
        <p:txBody>
          <a:bodyPr/>
          <a:lstStyle/>
          <a:p>
            <a:pPr marL="742950" lvl="1" indent="-285750">
              <a:spcBef>
                <a:spcPct val="20000"/>
              </a:spcBef>
              <a:buClr>
                <a:schemeClr val="tx1"/>
              </a:buClr>
              <a:buSzPct val="60000"/>
              <a:buFont typeface="Wingdings" pitchFamily="2" charset="2"/>
              <a:buChar char="n"/>
            </a:pPr>
            <a:r>
              <a:rPr lang="es-ES" sz="2800"/>
              <a:t>Ejemplo: La terminal A desea comunicarse con la terminal C.</a:t>
            </a:r>
          </a:p>
        </p:txBody>
      </p:sp>
      <p:sp>
        <p:nvSpPr>
          <p:cNvPr id="92164" name="Line 4"/>
          <p:cNvSpPr>
            <a:spLocks noChangeShapeType="1"/>
          </p:cNvSpPr>
          <p:nvPr/>
        </p:nvSpPr>
        <p:spPr bwMode="auto">
          <a:xfrm>
            <a:off x="2438400" y="4495800"/>
            <a:ext cx="1524000" cy="0"/>
          </a:xfrm>
          <a:prstGeom prst="line">
            <a:avLst/>
          </a:prstGeom>
          <a:noFill/>
          <a:ln w="9525">
            <a:solidFill>
              <a:schemeClr val="tx1"/>
            </a:solidFill>
            <a:round/>
            <a:headEnd/>
            <a:tailEnd/>
          </a:ln>
          <a:effectLst/>
        </p:spPr>
        <p:txBody>
          <a:bodyPr wrap="none" anchor="ctr"/>
          <a:lstStyle/>
          <a:p>
            <a:endParaRPr lang="es-MX"/>
          </a:p>
        </p:txBody>
      </p:sp>
      <p:grpSp>
        <p:nvGrpSpPr>
          <p:cNvPr id="92165" name="Group 5"/>
          <p:cNvGrpSpPr>
            <a:grpSpLocks/>
          </p:cNvGrpSpPr>
          <p:nvPr/>
        </p:nvGrpSpPr>
        <p:grpSpPr bwMode="auto">
          <a:xfrm>
            <a:off x="0" y="3657600"/>
            <a:ext cx="2755900" cy="1446213"/>
            <a:chOff x="659" y="2807"/>
            <a:chExt cx="1736" cy="911"/>
          </a:xfrm>
        </p:grpSpPr>
        <p:sp>
          <p:nvSpPr>
            <p:cNvPr id="92166" name="Oval 6"/>
            <p:cNvSpPr>
              <a:spLocks noChangeArrowheads="1"/>
            </p:cNvSpPr>
            <p:nvPr/>
          </p:nvSpPr>
          <p:spPr bwMode="auto">
            <a:xfrm>
              <a:off x="1802" y="2807"/>
              <a:ext cx="365"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grpSp>
          <p:nvGrpSpPr>
            <p:cNvPr id="92167" name="Group 7"/>
            <p:cNvGrpSpPr>
              <a:grpSpLocks/>
            </p:cNvGrpSpPr>
            <p:nvPr/>
          </p:nvGrpSpPr>
          <p:grpSpPr bwMode="auto">
            <a:xfrm>
              <a:off x="659" y="2807"/>
              <a:ext cx="1736" cy="911"/>
              <a:chOff x="659" y="2807"/>
              <a:chExt cx="1736" cy="911"/>
            </a:xfrm>
          </p:grpSpPr>
          <p:sp>
            <p:nvSpPr>
              <p:cNvPr id="92168" name="Oval 8"/>
              <p:cNvSpPr>
                <a:spLocks noChangeArrowheads="1"/>
              </p:cNvSpPr>
              <p:nvPr/>
            </p:nvSpPr>
            <p:spPr bwMode="auto">
              <a:xfrm>
                <a:off x="1650" y="2974"/>
                <a:ext cx="517"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69" name="Oval 9"/>
              <p:cNvSpPr>
                <a:spLocks noChangeArrowheads="1"/>
              </p:cNvSpPr>
              <p:nvPr/>
            </p:nvSpPr>
            <p:spPr bwMode="auto">
              <a:xfrm>
                <a:off x="1802" y="3144"/>
                <a:ext cx="593"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0" name="Oval 10"/>
              <p:cNvSpPr>
                <a:spLocks noChangeArrowheads="1"/>
              </p:cNvSpPr>
              <p:nvPr/>
            </p:nvSpPr>
            <p:spPr bwMode="auto">
              <a:xfrm>
                <a:off x="1573" y="3229"/>
                <a:ext cx="441" cy="237"/>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1" name="Oval 11"/>
              <p:cNvSpPr>
                <a:spLocks noChangeArrowheads="1"/>
              </p:cNvSpPr>
              <p:nvPr/>
            </p:nvSpPr>
            <p:spPr bwMode="auto">
              <a:xfrm>
                <a:off x="1345" y="2807"/>
                <a:ext cx="745"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2" name="Oval 12"/>
              <p:cNvSpPr>
                <a:spLocks noChangeArrowheads="1"/>
              </p:cNvSpPr>
              <p:nvPr/>
            </p:nvSpPr>
            <p:spPr bwMode="auto">
              <a:xfrm>
                <a:off x="1191" y="2892"/>
                <a:ext cx="366" cy="404"/>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3" name="Oval 13"/>
              <p:cNvSpPr>
                <a:spLocks noChangeArrowheads="1"/>
              </p:cNvSpPr>
              <p:nvPr/>
            </p:nvSpPr>
            <p:spPr bwMode="auto">
              <a:xfrm>
                <a:off x="1420" y="3144"/>
                <a:ext cx="366"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4" name="Oval 14"/>
              <p:cNvSpPr>
                <a:spLocks noChangeArrowheads="1"/>
              </p:cNvSpPr>
              <p:nvPr/>
            </p:nvSpPr>
            <p:spPr bwMode="auto">
              <a:xfrm>
                <a:off x="1650" y="3312"/>
                <a:ext cx="517"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5" name="Oval 15"/>
              <p:cNvSpPr>
                <a:spLocks noChangeArrowheads="1"/>
              </p:cNvSpPr>
              <p:nvPr/>
            </p:nvSpPr>
            <p:spPr bwMode="auto">
              <a:xfrm>
                <a:off x="1040" y="3229"/>
                <a:ext cx="823" cy="489"/>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6" name="Oval 16"/>
              <p:cNvSpPr>
                <a:spLocks noChangeArrowheads="1"/>
              </p:cNvSpPr>
              <p:nvPr/>
            </p:nvSpPr>
            <p:spPr bwMode="auto">
              <a:xfrm>
                <a:off x="813" y="3059"/>
                <a:ext cx="439" cy="322"/>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7" name="Oval 17"/>
              <p:cNvSpPr>
                <a:spLocks noChangeArrowheads="1"/>
              </p:cNvSpPr>
              <p:nvPr/>
            </p:nvSpPr>
            <p:spPr bwMode="auto">
              <a:xfrm>
                <a:off x="659" y="3312"/>
                <a:ext cx="593" cy="321"/>
              </a:xfrm>
              <a:prstGeom prst="ellipse">
                <a:avLst/>
              </a:prstGeom>
              <a:solidFill>
                <a:schemeClr val="bg1"/>
              </a:solidFill>
              <a:ln w="25400">
                <a:solidFill>
                  <a:schemeClr val="folHlink"/>
                </a:solidFill>
                <a:round/>
                <a:headEnd/>
                <a:tailEnd/>
              </a:ln>
              <a:effectLst>
                <a:outerShdw dist="53882" dir="2700000" algn="ctr" rotWithShape="0">
                  <a:schemeClr val="folHlink"/>
                </a:outerShdw>
              </a:effectLst>
            </p:spPr>
            <p:txBody>
              <a:bodyPr wrap="none" anchor="ctr"/>
              <a:lstStyle/>
              <a:p>
                <a:endParaRPr lang="es-MX"/>
              </a:p>
            </p:txBody>
          </p:sp>
          <p:sp>
            <p:nvSpPr>
              <p:cNvPr id="92178" name="Oval 18"/>
              <p:cNvSpPr>
                <a:spLocks noChangeArrowheads="1"/>
              </p:cNvSpPr>
              <p:nvPr/>
            </p:nvSpPr>
            <p:spPr bwMode="auto">
              <a:xfrm>
                <a:off x="1108" y="2966"/>
                <a:ext cx="1067" cy="50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92179" name="Oval 19"/>
              <p:cNvSpPr>
                <a:spLocks noChangeArrowheads="1"/>
              </p:cNvSpPr>
              <p:nvPr/>
            </p:nvSpPr>
            <p:spPr bwMode="auto">
              <a:xfrm>
                <a:off x="1412" y="3221"/>
                <a:ext cx="610" cy="420"/>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92180" name="Oval 20"/>
              <p:cNvSpPr>
                <a:spLocks noChangeArrowheads="1"/>
              </p:cNvSpPr>
              <p:nvPr/>
            </p:nvSpPr>
            <p:spPr bwMode="auto">
              <a:xfrm>
                <a:off x="879" y="3221"/>
                <a:ext cx="838" cy="338"/>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92181" name="Oval 21"/>
            <p:cNvSpPr>
              <a:spLocks noChangeArrowheads="1"/>
            </p:cNvSpPr>
            <p:nvPr/>
          </p:nvSpPr>
          <p:spPr bwMode="auto">
            <a:xfrm>
              <a:off x="956" y="3136"/>
              <a:ext cx="381" cy="253"/>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sp>
          <p:nvSpPr>
            <p:cNvPr id="92182" name="Oval 22"/>
            <p:cNvSpPr>
              <a:spLocks noChangeArrowheads="1"/>
            </p:cNvSpPr>
            <p:nvPr/>
          </p:nvSpPr>
          <p:spPr bwMode="auto">
            <a:xfrm>
              <a:off x="869" y="3149"/>
              <a:ext cx="151" cy="169"/>
            </a:xfrm>
            <a:prstGeom prst="ellipse">
              <a:avLst/>
            </a:prstGeom>
            <a:solidFill>
              <a:schemeClr val="bg1"/>
            </a:solidFill>
            <a:ln w="25400">
              <a:noFill/>
              <a:round/>
              <a:headEnd/>
              <a:tailEnd/>
            </a:ln>
            <a:effectLst>
              <a:outerShdw dist="53882" dir="2700000" algn="ctr" rotWithShape="0">
                <a:schemeClr val="folHlink"/>
              </a:outerShdw>
            </a:effectLst>
          </p:spPr>
          <p:txBody>
            <a:bodyPr wrap="none" anchor="ctr"/>
            <a:lstStyle/>
            <a:p>
              <a:endParaRPr lang="es-MX"/>
            </a:p>
          </p:txBody>
        </p:sp>
      </p:grpSp>
      <p:sp>
        <p:nvSpPr>
          <p:cNvPr id="92183" name="Oval 23"/>
          <p:cNvSpPr>
            <a:spLocks noChangeArrowheads="1"/>
          </p:cNvSpPr>
          <p:nvPr/>
        </p:nvSpPr>
        <p:spPr bwMode="auto">
          <a:xfrm>
            <a:off x="3962400" y="39624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92184" name="Text Box 24"/>
          <p:cNvSpPr txBox="1">
            <a:spLocks noChangeArrowheads="1"/>
          </p:cNvSpPr>
          <p:nvPr/>
        </p:nvSpPr>
        <p:spPr bwMode="auto">
          <a:xfrm>
            <a:off x="1066800" y="2667000"/>
            <a:ext cx="1644650" cy="641350"/>
          </a:xfrm>
          <a:prstGeom prst="rect">
            <a:avLst/>
          </a:prstGeom>
          <a:noFill/>
          <a:ln w="9525">
            <a:noFill/>
            <a:miter lim="800000"/>
            <a:headEnd/>
            <a:tailEnd/>
          </a:ln>
          <a:effectLst/>
        </p:spPr>
        <p:txBody>
          <a:bodyPr wrap="none">
            <a:spAutoFit/>
          </a:bodyPr>
          <a:lstStyle/>
          <a:p>
            <a:pPr algn="ctr" eaLnBrk="0" hangingPunct="0"/>
            <a:r>
              <a:rPr lang="es-ES" sz="1800">
                <a:latin typeface="Arial" charset="0"/>
              </a:rPr>
              <a:t>131.107.1.0</a:t>
            </a:r>
          </a:p>
          <a:p>
            <a:pPr algn="ctr" eaLnBrk="0" hangingPunct="0"/>
            <a:r>
              <a:rPr lang="es-ES" sz="1800">
                <a:latin typeface="Arial" charset="0"/>
              </a:rPr>
              <a:t>255.255.255.0</a:t>
            </a:r>
          </a:p>
        </p:txBody>
      </p:sp>
      <p:sp>
        <p:nvSpPr>
          <p:cNvPr id="92185" name="Text Box 25"/>
          <p:cNvSpPr txBox="1">
            <a:spLocks noChangeArrowheads="1"/>
          </p:cNvSpPr>
          <p:nvPr/>
        </p:nvSpPr>
        <p:spPr bwMode="auto">
          <a:xfrm>
            <a:off x="762000" y="4114800"/>
            <a:ext cx="958850" cy="366713"/>
          </a:xfrm>
          <a:prstGeom prst="rect">
            <a:avLst/>
          </a:prstGeom>
          <a:noFill/>
          <a:ln w="9525">
            <a:noFill/>
            <a:miter lim="800000"/>
            <a:headEnd/>
            <a:tailEnd/>
          </a:ln>
          <a:effectLst/>
        </p:spPr>
        <p:txBody>
          <a:bodyPr wrap="none">
            <a:spAutoFit/>
          </a:bodyPr>
          <a:lstStyle/>
          <a:p>
            <a:pPr algn="ctr" eaLnBrk="0" hangingPunct="0"/>
            <a:r>
              <a:rPr lang="es-ES" sz="1800">
                <a:latin typeface="Arial" charset="0"/>
              </a:rPr>
              <a:t>Internet</a:t>
            </a:r>
          </a:p>
        </p:txBody>
      </p:sp>
      <p:sp>
        <p:nvSpPr>
          <p:cNvPr id="92186" name="Line 26"/>
          <p:cNvSpPr>
            <a:spLocks noChangeShapeType="1"/>
          </p:cNvSpPr>
          <p:nvPr/>
        </p:nvSpPr>
        <p:spPr bwMode="auto">
          <a:xfrm flipV="1">
            <a:off x="3276600" y="3810000"/>
            <a:ext cx="0" cy="381000"/>
          </a:xfrm>
          <a:prstGeom prst="line">
            <a:avLst/>
          </a:prstGeom>
          <a:noFill/>
          <a:ln w="9525">
            <a:solidFill>
              <a:schemeClr val="tx1"/>
            </a:solidFill>
            <a:round/>
            <a:headEnd/>
            <a:tailEnd/>
          </a:ln>
          <a:effectLst/>
        </p:spPr>
        <p:txBody>
          <a:bodyPr wrap="none" anchor="ctr"/>
          <a:lstStyle/>
          <a:p>
            <a:endParaRPr lang="es-MX"/>
          </a:p>
        </p:txBody>
      </p:sp>
      <p:sp>
        <p:nvSpPr>
          <p:cNvPr id="92187" name="Oval 27"/>
          <p:cNvSpPr>
            <a:spLocks noChangeArrowheads="1"/>
          </p:cNvSpPr>
          <p:nvPr/>
        </p:nvSpPr>
        <p:spPr bwMode="auto">
          <a:xfrm>
            <a:off x="2743200" y="28194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92188" name="Line 28"/>
          <p:cNvSpPr>
            <a:spLocks noChangeShapeType="1"/>
          </p:cNvSpPr>
          <p:nvPr/>
        </p:nvSpPr>
        <p:spPr bwMode="auto">
          <a:xfrm flipV="1">
            <a:off x="3276600" y="4724400"/>
            <a:ext cx="0" cy="762000"/>
          </a:xfrm>
          <a:prstGeom prst="line">
            <a:avLst/>
          </a:prstGeom>
          <a:noFill/>
          <a:ln w="9525">
            <a:solidFill>
              <a:schemeClr val="tx1"/>
            </a:solidFill>
            <a:round/>
            <a:headEnd/>
            <a:tailEnd/>
          </a:ln>
          <a:effectLst/>
        </p:spPr>
        <p:txBody>
          <a:bodyPr wrap="none" anchor="ctr"/>
          <a:lstStyle/>
          <a:p>
            <a:endParaRPr lang="es-MX"/>
          </a:p>
        </p:txBody>
      </p:sp>
      <p:graphicFrame>
        <p:nvGraphicFramePr>
          <p:cNvPr id="92189" name="Object 29">
            <a:hlinkClick r:id="" action="ppaction://ole?verb=0"/>
          </p:cNvPr>
          <p:cNvGraphicFramePr>
            <a:graphicFrameLocks/>
          </p:cNvGraphicFramePr>
          <p:nvPr/>
        </p:nvGraphicFramePr>
        <p:xfrm>
          <a:off x="2971800" y="4191000"/>
          <a:ext cx="627063" cy="584200"/>
        </p:xfrm>
        <a:graphic>
          <a:graphicData uri="http://schemas.openxmlformats.org/presentationml/2006/ole">
            <mc:AlternateContent xmlns:mc="http://schemas.openxmlformats.org/markup-compatibility/2006">
              <mc:Choice xmlns:v="urn:schemas-microsoft-com:vml" Requires="v">
                <p:oleObj spid="_x0000_s92226" name="VISIO" r:id="rId3" imgW="950760" imgH="950760" progId="Visio.Drawing.4">
                  <p:embed/>
                </p:oleObj>
              </mc:Choice>
              <mc:Fallback>
                <p:oleObj name="VISIO" r:id="rId3" imgW="950760" imgH="950760" progId="Visio.Drawing.4">
                  <p:embed/>
                  <p:pic>
                    <p:nvPicPr>
                      <p:cNvPr id="0"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191000"/>
                        <a:ext cx="627063"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0" name="Oval 30"/>
          <p:cNvSpPr>
            <a:spLocks noChangeArrowheads="1"/>
          </p:cNvSpPr>
          <p:nvPr/>
        </p:nvSpPr>
        <p:spPr bwMode="auto">
          <a:xfrm>
            <a:off x="2819400" y="5486400"/>
            <a:ext cx="990600" cy="990600"/>
          </a:xfrm>
          <a:prstGeom prst="ellipse">
            <a:avLst/>
          </a:prstGeom>
          <a:gradFill rotWithShape="0">
            <a:gsLst>
              <a:gs pos="0">
                <a:schemeClr val="bg1">
                  <a:gamma/>
                  <a:shade val="46275"/>
                  <a:invGamma/>
                </a:schemeClr>
              </a:gs>
              <a:gs pos="100000">
                <a:schemeClr val="bg1"/>
              </a:gs>
            </a:gsLst>
            <a:path path="shape">
              <a:fillToRect l="50000" t="50000" r="50000" b="50000"/>
            </a:path>
          </a:gradFill>
          <a:ln w="9525">
            <a:solidFill>
              <a:schemeClr val="tx1"/>
            </a:solidFill>
            <a:round/>
            <a:headEnd/>
            <a:tailEnd/>
          </a:ln>
          <a:effectLst/>
        </p:spPr>
        <p:txBody>
          <a:bodyPr wrap="none" anchor="ctr"/>
          <a:lstStyle/>
          <a:p>
            <a:endParaRPr lang="es-MX"/>
          </a:p>
        </p:txBody>
      </p:sp>
      <p:sp>
        <p:nvSpPr>
          <p:cNvPr id="92191" name="Text Box 31"/>
          <p:cNvSpPr txBox="1">
            <a:spLocks noChangeArrowheads="1"/>
          </p:cNvSpPr>
          <p:nvPr/>
        </p:nvSpPr>
        <p:spPr bwMode="auto">
          <a:xfrm>
            <a:off x="4953000" y="4114800"/>
            <a:ext cx="1644650" cy="641350"/>
          </a:xfrm>
          <a:prstGeom prst="rect">
            <a:avLst/>
          </a:prstGeom>
          <a:noFill/>
          <a:ln w="9525">
            <a:noFill/>
            <a:miter lim="800000"/>
            <a:headEnd/>
            <a:tailEnd/>
          </a:ln>
          <a:effectLst/>
        </p:spPr>
        <p:txBody>
          <a:bodyPr wrap="none">
            <a:spAutoFit/>
          </a:bodyPr>
          <a:lstStyle/>
          <a:p>
            <a:pPr algn="ctr" eaLnBrk="0" hangingPunct="0"/>
            <a:r>
              <a:rPr lang="es-ES" sz="1800">
                <a:latin typeface="Arial" charset="0"/>
              </a:rPr>
              <a:t>131.107.2.0</a:t>
            </a:r>
          </a:p>
          <a:p>
            <a:pPr algn="ctr" eaLnBrk="0" hangingPunct="0"/>
            <a:r>
              <a:rPr lang="es-ES" sz="1800">
                <a:latin typeface="Arial" charset="0"/>
              </a:rPr>
              <a:t>255.255.255.0</a:t>
            </a:r>
          </a:p>
        </p:txBody>
      </p:sp>
      <p:sp>
        <p:nvSpPr>
          <p:cNvPr id="92192" name="Text Box 32"/>
          <p:cNvSpPr txBox="1">
            <a:spLocks noChangeArrowheads="1"/>
          </p:cNvSpPr>
          <p:nvPr/>
        </p:nvSpPr>
        <p:spPr bwMode="auto">
          <a:xfrm>
            <a:off x="1143000" y="5791200"/>
            <a:ext cx="1644650" cy="641350"/>
          </a:xfrm>
          <a:prstGeom prst="rect">
            <a:avLst/>
          </a:prstGeom>
          <a:noFill/>
          <a:ln w="9525">
            <a:noFill/>
            <a:miter lim="800000"/>
            <a:headEnd/>
            <a:tailEnd/>
          </a:ln>
          <a:effectLst/>
        </p:spPr>
        <p:txBody>
          <a:bodyPr wrap="none">
            <a:spAutoFit/>
          </a:bodyPr>
          <a:lstStyle/>
          <a:p>
            <a:pPr algn="ctr" eaLnBrk="0" hangingPunct="0"/>
            <a:r>
              <a:rPr lang="es-ES" sz="1800">
                <a:latin typeface="Arial" charset="0"/>
              </a:rPr>
              <a:t>131.107.254.0</a:t>
            </a:r>
          </a:p>
          <a:p>
            <a:pPr algn="ctr" eaLnBrk="0" hangingPunct="0"/>
            <a:r>
              <a:rPr lang="es-ES" sz="1800">
                <a:latin typeface="Arial" charset="0"/>
              </a:rPr>
              <a:t>255.255.255.0</a:t>
            </a:r>
          </a:p>
        </p:txBody>
      </p:sp>
      <p:sp>
        <p:nvSpPr>
          <p:cNvPr id="92193" name="Line 33"/>
          <p:cNvSpPr>
            <a:spLocks noChangeShapeType="1"/>
          </p:cNvSpPr>
          <p:nvPr/>
        </p:nvSpPr>
        <p:spPr bwMode="auto">
          <a:xfrm flipV="1">
            <a:off x="3657600" y="2819400"/>
            <a:ext cx="381000" cy="228600"/>
          </a:xfrm>
          <a:prstGeom prst="line">
            <a:avLst/>
          </a:prstGeom>
          <a:noFill/>
          <a:ln w="9525">
            <a:solidFill>
              <a:schemeClr val="tx1"/>
            </a:solidFill>
            <a:round/>
            <a:headEnd/>
            <a:tailEnd/>
          </a:ln>
          <a:effectLst/>
        </p:spPr>
        <p:txBody>
          <a:bodyPr wrap="none"/>
          <a:lstStyle/>
          <a:p>
            <a:endParaRPr lang="es-MX"/>
          </a:p>
        </p:txBody>
      </p:sp>
      <p:sp>
        <p:nvSpPr>
          <p:cNvPr id="92194" name="Text Box 34"/>
          <p:cNvSpPr txBox="1">
            <a:spLocks noChangeArrowheads="1"/>
          </p:cNvSpPr>
          <p:nvPr/>
        </p:nvSpPr>
        <p:spPr bwMode="auto">
          <a:xfrm>
            <a:off x="4038600" y="2590800"/>
            <a:ext cx="457200" cy="466725"/>
          </a:xfrm>
          <a:prstGeom prst="rect">
            <a:avLst/>
          </a:prstGeom>
          <a:noFill/>
          <a:ln w="9525">
            <a:solidFill>
              <a:schemeClr val="tx1"/>
            </a:solidFill>
            <a:miter lim="800000"/>
            <a:headEnd/>
            <a:tailEnd/>
          </a:ln>
          <a:effectLst/>
        </p:spPr>
        <p:txBody>
          <a:bodyPr>
            <a:spAutoFit/>
          </a:bodyPr>
          <a:lstStyle/>
          <a:p>
            <a:pPr algn="ctr">
              <a:spcBef>
                <a:spcPct val="50000"/>
              </a:spcBef>
            </a:pPr>
            <a:r>
              <a:rPr lang="es-ES"/>
              <a:t>A</a:t>
            </a:r>
          </a:p>
        </p:txBody>
      </p:sp>
      <p:sp>
        <p:nvSpPr>
          <p:cNvPr id="92195" name="Text Box 35"/>
          <p:cNvSpPr txBox="1">
            <a:spLocks noChangeArrowheads="1"/>
          </p:cNvSpPr>
          <p:nvPr/>
        </p:nvSpPr>
        <p:spPr bwMode="auto">
          <a:xfrm>
            <a:off x="4038600" y="3200400"/>
            <a:ext cx="457200" cy="466725"/>
          </a:xfrm>
          <a:prstGeom prst="rect">
            <a:avLst/>
          </a:prstGeom>
          <a:noFill/>
          <a:ln w="9525">
            <a:solidFill>
              <a:schemeClr val="tx1"/>
            </a:solidFill>
            <a:miter lim="800000"/>
            <a:headEnd/>
            <a:tailEnd/>
          </a:ln>
          <a:effectLst/>
        </p:spPr>
        <p:txBody>
          <a:bodyPr>
            <a:spAutoFit/>
          </a:bodyPr>
          <a:lstStyle/>
          <a:p>
            <a:pPr algn="ctr">
              <a:spcBef>
                <a:spcPct val="50000"/>
              </a:spcBef>
            </a:pPr>
            <a:r>
              <a:rPr lang="es-ES"/>
              <a:t>B</a:t>
            </a:r>
          </a:p>
        </p:txBody>
      </p:sp>
      <p:sp>
        <p:nvSpPr>
          <p:cNvPr id="92196" name="Line 36"/>
          <p:cNvSpPr>
            <a:spLocks noChangeShapeType="1"/>
          </p:cNvSpPr>
          <p:nvPr/>
        </p:nvSpPr>
        <p:spPr bwMode="auto">
          <a:xfrm>
            <a:off x="3733800" y="3352800"/>
            <a:ext cx="304800" cy="76200"/>
          </a:xfrm>
          <a:prstGeom prst="line">
            <a:avLst/>
          </a:prstGeom>
          <a:noFill/>
          <a:ln w="9525">
            <a:solidFill>
              <a:schemeClr val="tx1"/>
            </a:solidFill>
            <a:round/>
            <a:headEnd/>
            <a:tailEnd/>
          </a:ln>
          <a:effectLst/>
        </p:spPr>
        <p:txBody>
          <a:bodyPr wrap="none"/>
          <a:lstStyle/>
          <a:p>
            <a:endParaRPr lang="es-MX"/>
          </a:p>
        </p:txBody>
      </p:sp>
      <p:sp>
        <p:nvSpPr>
          <p:cNvPr id="92197" name="Text Box 37"/>
          <p:cNvSpPr txBox="1">
            <a:spLocks noChangeArrowheads="1"/>
          </p:cNvSpPr>
          <p:nvPr/>
        </p:nvSpPr>
        <p:spPr bwMode="auto">
          <a:xfrm>
            <a:off x="4495800" y="2590800"/>
            <a:ext cx="1390650" cy="366713"/>
          </a:xfrm>
          <a:prstGeom prst="rect">
            <a:avLst/>
          </a:prstGeom>
          <a:noFill/>
          <a:ln w="9525">
            <a:noFill/>
            <a:miter lim="800000"/>
            <a:headEnd/>
            <a:tailEnd/>
          </a:ln>
          <a:effectLst/>
        </p:spPr>
        <p:txBody>
          <a:bodyPr wrap="none">
            <a:spAutoFit/>
          </a:bodyPr>
          <a:lstStyle/>
          <a:p>
            <a:pPr algn="ctr" eaLnBrk="0" hangingPunct="0"/>
            <a:r>
              <a:rPr lang="es-ES" sz="1800">
                <a:latin typeface="Arial" charset="0"/>
              </a:rPr>
              <a:t>131.107.1.2</a:t>
            </a:r>
          </a:p>
        </p:txBody>
      </p:sp>
      <p:sp>
        <p:nvSpPr>
          <p:cNvPr id="92198" name="Text Box 38"/>
          <p:cNvSpPr txBox="1">
            <a:spLocks noChangeArrowheads="1"/>
          </p:cNvSpPr>
          <p:nvPr/>
        </p:nvSpPr>
        <p:spPr bwMode="auto">
          <a:xfrm>
            <a:off x="3200400" y="3886200"/>
            <a:ext cx="985838" cy="274638"/>
          </a:xfrm>
          <a:prstGeom prst="rect">
            <a:avLst/>
          </a:prstGeom>
          <a:noFill/>
          <a:ln w="9525">
            <a:noFill/>
            <a:miter lim="800000"/>
            <a:headEnd/>
            <a:tailEnd/>
          </a:ln>
          <a:effectLst/>
        </p:spPr>
        <p:txBody>
          <a:bodyPr wrap="none">
            <a:spAutoFit/>
          </a:bodyPr>
          <a:lstStyle/>
          <a:p>
            <a:pPr algn="ctr" eaLnBrk="0" hangingPunct="0"/>
            <a:r>
              <a:rPr lang="es-ES" sz="1200">
                <a:latin typeface="Arial" charset="0"/>
              </a:rPr>
              <a:t>131.107.1.1</a:t>
            </a:r>
          </a:p>
        </p:txBody>
      </p:sp>
      <p:sp>
        <p:nvSpPr>
          <p:cNvPr id="92199" name="Text Box 39"/>
          <p:cNvSpPr txBox="1">
            <a:spLocks noChangeArrowheads="1"/>
          </p:cNvSpPr>
          <p:nvPr/>
        </p:nvSpPr>
        <p:spPr bwMode="auto">
          <a:xfrm>
            <a:off x="3200400" y="4876800"/>
            <a:ext cx="1154113" cy="274638"/>
          </a:xfrm>
          <a:prstGeom prst="rect">
            <a:avLst/>
          </a:prstGeom>
          <a:noFill/>
          <a:ln w="9525">
            <a:noFill/>
            <a:miter lim="800000"/>
            <a:headEnd/>
            <a:tailEnd/>
          </a:ln>
          <a:effectLst/>
        </p:spPr>
        <p:txBody>
          <a:bodyPr wrap="none">
            <a:spAutoFit/>
          </a:bodyPr>
          <a:lstStyle/>
          <a:p>
            <a:pPr algn="ctr" eaLnBrk="0" hangingPunct="0"/>
            <a:r>
              <a:rPr lang="es-ES" sz="1200">
                <a:latin typeface="Arial" charset="0"/>
              </a:rPr>
              <a:t>131.107.254.1</a:t>
            </a:r>
          </a:p>
        </p:txBody>
      </p:sp>
      <p:sp>
        <p:nvSpPr>
          <p:cNvPr id="92200" name="Text Box 40"/>
          <p:cNvSpPr txBox="1">
            <a:spLocks noChangeArrowheads="1"/>
          </p:cNvSpPr>
          <p:nvPr/>
        </p:nvSpPr>
        <p:spPr bwMode="auto">
          <a:xfrm>
            <a:off x="4495800" y="3200400"/>
            <a:ext cx="1390650" cy="366713"/>
          </a:xfrm>
          <a:prstGeom prst="rect">
            <a:avLst/>
          </a:prstGeom>
          <a:noFill/>
          <a:ln w="9525">
            <a:noFill/>
            <a:miter lim="800000"/>
            <a:headEnd/>
            <a:tailEnd/>
          </a:ln>
          <a:effectLst/>
        </p:spPr>
        <p:txBody>
          <a:bodyPr wrap="none">
            <a:spAutoFit/>
          </a:bodyPr>
          <a:lstStyle/>
          <a:p>
            <a:pPr algn="ctr" eaLnBrk="0" hangingPunct="0"/>
            <a:r>
              <a:rPr lang="es-ES" sz="1800">
                <a:latin typeface="Arial" charset="0"/>
              </a:rPr>
              <a:t>131.107.1.3</a:t>
            </a:r>
          </a:p>
        </p:txBody>
      </p:sp>
      <p:sp>
        <p:nvSpPr>
          <p:cNvPr id="92201" name="Text Box 41"/>
          <p:cNvSpPr txBox="1">
            <a:spLocks noChangeArrowheads="1"/>
          </p:cNvSpPr>
          <p:nvPr/>
        </p:nvSpPr>
        <p:spPr bwMode="auto">
          <a:xfrm>
            <a:off x="4114800" y="5791200"/>
            <a:ext cx="457200" cy="466725"/>
          </a:xfrm>
          <a:prstGeom prst="rect">
            <a:avLst/>
          </a:prstGeom>
          <a:noFill/>
          <a:ln w="9525">
            <a:solidFill>
              <a:schemeClr val="tx1"/>
            </a:solidFill>
            <a:miter lim="800000"/>
            <a:headEnd/>
            <a:tailEnd/>
          </a:ln>
          <a:effectLst/>
        </p:spPr>
        <p:txBody>
          <a:bodyPr>
            <a:spAutoFit/>
          </a:bodyPr>
          <a:lstStyle/>
          <a:p>
            <a:pPr algn="ctr">
              <a:spcBef>
                <a:spcPct val="50000"/>
              </a:spcBef>
            </a:pPr>
            <a:r>
              <a:rPr lang="es-ES"/>
              <a:t>C</a:t>
            </a:r>
          </a:p>
        </p:txBody>
      </p:sp>
      <p:sp>
        <p:nvSpPr>
          <p:cNvPr id="92202" name="Line 42"/>
          <p:cNvSpPr>
            <a:spLocks noChangeShapeType="1"/>
          </p:cNvSpPr>
          <p:nvPr/>
        </p:nvSpPr>
        <p:spPr bwMode="auto">
          <a:xfrm>
            <a:off x="3810000" y="5943600"/>
            <a:ext cx="304800" cy="76200"/>
          </a:xfrm>
          <a:prstGeom prst="line">
            <a:avLst/>
          </a:prstGeom>
          <a:noFill/>
          <a:ln w="9525">
            <a:solidFill>
              <a:schemeClr val="tx1"/>
            </a:solidFill>
            <a:round/>
            <a:headEnd/>
            <a:tailEnd/>
          </a:ln>
          <a:effectLst/>
        </p:spPr>
        <p:txBody>
          <a:bodyPr wrap="none"/>
          <a:lstStyle/>
          <a:p>
            <a:endParaRPr lang="es-MX"/>
          </a:p>
        </p:txBody>
      </p:sp>
      <p:sp>
        <p:nvSpPr>
          <p:cNvPr id="92203" name="Text Box 43"/>
          <p:cNvSpPr txBox="1">
            <a:spLocks noChangeArrowheads="1"/>
          </p:cNvSpPr>
          <p:nvPr/>
        </p:nvSpPr>
        <p:spPr bwMode="auto">
          <a:xfrm>
            <a:off x="4495800" y="5867400"/>
            <a:ext cx="1644650" cy="366713"/>
          </a:xfrm>
          <a:prstGeom prst="rect">
            <a:avLst/>
          </a:prstGeom>
          <a:noFill/>
          <a:ln w="9525">
            <a:noFill/>
            <a:miter lim="800000"/>
            <a:headEnd/>
            <a:tailEnd/>
          </a:ln>
          <a:effectLst/>
        </p:spPr>
        <p:txBody>
          <a:bodyPr wrap="none">
            <a:spAutoFit/>
          </a:bodyPr>
          <a:lstStyle/>
          <a:p>
            <a:pPr algn="ctr" eaLnBrk="0" hangingPunct="0"/>
            <a:r>
              <a:rPr lang="es-ES" sz="1800">
                <a:latin typeface="Arial" charset="0"/>
              </a:rPr>
              <a:t>131.107.254.3</a:t>
            </a:r>
          </a:p>
        </p:txBody>
      </p:sp>
      <p:sp>
        <p:nvSpPr>
          <p:cNvPr id="92204" name="Text Box 44"/>
          <p:cNvSpPr txBox="1">
            <a:spLocks noChangeArrowheads="1"/>
          </p:cNvSpPr>
          <p:nvPr/>
        </p:nvSpPr>
        <p:spPr bwMode="auto">
          <a:xfrm>
            <a:off x="6705600" y="2097088"/>
            <a:ext cx="2209800" cy="4760912"/>
          </a:xfrm>
          <a:prstGeom prst="rect">
            <a:avLst/>
          </a:prstGeom>
          <a:noFill/>
          <a:ln w="9525">
            <a:noFill/>
            <a:miter lim="800000"/>
            <a:headEnd/>
            <a:tailEnd/>
          </a:ln>
          <a:effectLst/>
        </p:spPr>
        <p:txBody>
          <a:bodyPr>
            <a:spAutoFit/>
          </a:bodyPr>
          <a:lstStyle/>
          <a:p>
            <a:pPr eaLnBrk="0" hangingPunct="0"/>
            <a:r>
              <a:rPr lang="es-ES" sz="1800" b="1">
                <a:latin typeface="Arial" charset="0"/>
              </a:rPr>
              <a:t>1o.</a:t>
            </a:r>
            <a:r>
              <a:rPr lang="es-ES" sz="1800">
                <a:latin typeface="Arial" charset="0"/>
              </a:rPr>
              <a:t> 131.107.  1  .2</a:t>
            </a:r>
          </a:p>
          <a:p>
            <a:pPr eaLnBrk="0" hangingPunct="0"/>
            <a:r>
              <a:rPr lang="es-ES" sz="1800">
                <a:latin typeface="Arial" charset="0"/>
              </a:rPr>
              <a:t>      255.255.255.0  </a:t>
            </a:r>
          </a:p>
          <a:p>
            <a:pPr eaLnBrk="0" hangingPunct="0"/>
            <a:r>
              <a:rPr lang="es-ES" sz="1800">
                <a:latin typeface="Arial" charset="0"/>
              </a:rPr>
              <a:t>       131.107. 1 .0</a:t>
            </a:r>
          </a:p>
          <a:p>
            <a:pPr eaLnBrk="0" hangingPunct="0"/>
            <a:endParaRPr lang="es-ES" sz="1800">
              <a:latin typeface="Arial" charset="0"/>
            </a:endParaRPr>
          </a:p>
          <a:p>
            <a:pPr eaLnBrk="0" hangingPunct="0"/>
            <a:r>
              <a:rPr lang="es-ES" sz="1800" b="1">
                <a:latin typeface="Arial" charset="0"/>
              </a:rPr>
              <a:t>2o.</a:t>
            </a:r>
            <a:r>
              <a:rPr lang="es-ES" sz="1800">
                <a:latin typeface="Arial" charset="0"/>
              </a:rPr>
              <a:t> 131.107.254.3</a:t>
            </a:r>
          </a:p>
          <a:p>
            <a:pPr eaLnBrk="0" hangingPunct="0"/>
            <a:r>
              <a:rPr lang="es-ES" sz="1800">
                <a:latin typeface="Arial" charset="0"/>
              </a:rPr>
              <a:t>      255.255.255.0</a:t>
            </a:r>
          </a:p>
          <a:p>
            <a:pPr eaLnBrk="0" hangingPunct="0"/>
            <a:r>
              <a:rPr lang="es-ES" sz="1800">
                <a:latin typeface="Arial" charset="0"/>
              </a:rPr>
              <a:t>      131.107.254.0</a:t>
            </a:r>
          </a:p>
          <a:p>
            <a:pPr eaLnBrk="0" hangingPunct="0"/>
            <a:endParaRPr lang="es-ES" sz="1800">
              <a:latin typeface="Arial" charset="0"/>
            </a:endParaRPr>
          </a:p>
          <a:p>
            <a:pPr eaLnBrk="0" hangingPunct="0"/>
            <a:r>
              <a:rPr lang="es-ES" sz="1800" b="1">
                <a:latin typeface="Arial" charset="0"/>
              </a:rPr>
              <a:t>3o.</a:t>
            </a:r>
            <a:r>
              <a:rPr lang="es-ES" sz="1800">
                <a:latin typeface="Arial" charset="0"/>
              </a:rPr>
              <a:t> 131.107.1.0 es diferente a 131.107.254.0</a:t>
            </a:r>
          </a:p>
          <a:p>
            <a:pPr eaLnBrk="0" hangingPunct="0"/>
            <a:endParaRPr lang="es-ES" sz="1800">
              <a:latin typeface="Arial" charset="0"/>
            </a:endParaRPr>
          </a:p>
          <a:p>
            <a:pPr eaLnBrk="0" hangingPunct="0"/>
            <a:r>
              <a:rPr lang="es-ES" sz="1800">
                <a:latin typeface="Arial" charset="0"/>
              </a:rPr>
              <a:t>131.107.1.2 envía una solicitud de ARP a 131.107.1.1 que es la puerta de enlace.</a:t>
            </a:r>
          </a:p>
        </p:txBody>
      </p:sp>
      <p:graphicFrame>
        <p:nvGraphicFramePr>
          <p:cNvPr id="92205" name="Object 4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2227" name="Ecuación" r:id="rId5" imgW="114120" imgH="215640" progId="Equation.3">
                  <p:embed/>
                </p:oleObj>
              </mc:Choice>
              <mc:Fallback>
                <p:oleObj name="Ecuación" r:id="rId5" imgW="114120" imgH="215640" progId="Equation.3">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6" name="Line 46"/>
          <p:cNvSpPr>
            <a:spLocks noChangeShapeType="1"/>
          </p:cNvSpPr>
          <p:nvPr/>
        </p:nvSpPr>
        <p:spPr bwMode="auto">
          <a:xfrm>
            <a:off x="7086600" y="2667000"/>
            <a:ext cx="1600200" cy="0"/>
          </a:xfrm>
          <a:prstGeom prst="line">
            <a:avLst/>
          </a:prstGeom>
          <a:noFill/>
          <a:ln w="9525">
            <a:solidFill>
              <a:schemeClr val="tx1"/>
            </a:solidFill>
            <a:round/>
            <a:headEnd/>
            <a:tailEnd/>
          </a:ln>
          <a:effectLst/>
        </p:spPr>
        <p:txBody>
          <a:bodyPr wrap="none"/>
          <a:lstStyle/>
          <a:p>
            <a:endParaRPr lang="es-MX"/>
          </a:p>
        </p:txBody>
      </p:sp>
      <p:sp>
        <p:nvSpPr>
          <p:cNvPr id="92207" name="Line 47"/>
          <p:cNvSpPr>
            <a:spLocks noChangeShapeType="1"/>
          </p:cNvSpPr>
          <p:nvPr/>
        </p:nvSpPr>
        <p:spPr bwMode="auto">
          <a:xfrm>
            <a:off x="7086600" y="3810000"/>
            <a:ext cx="1600200" cy="0"/>
          </a:xfrm>
          <a:prstGeom prst="line">
            <a:avLst/>
          </a:prstGeom>
          <a:noFill/>
          <a:ln w="9525">
            <a:solidFill>
              <a:schemeClr val="tx1"/>
            </a:solidFill>
            <a:round/>
            <a:headEnd/>
            <a:tailEnd/>
          </a:ln>
          <a:effectLst/>
        </p:spPr>
        <p:txBody>
          <a:bodyPr wrap="none"/>
          <a:lstStyle/>
          <a:p>
            <a:endParaRPr lang="es-MX"/>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ES"/>
              <a:t>Máscara de subred</a:t>
            </a:r>
          </a:p>
        </p:txBody>
      </p:sp>
      <p:sp>
        <p:nvSpPr>
          <p:cNvPr id="93187" name="Rectangle 3" descr="Rectangle: Click to edit Master text styles&#10;Second level&#10;Third level&#10;Fourth level&#10;Fifth level"/>
          <p:cNvSpPr>
            <a:spLocks noGrp="1" noChangeArrowheads="1"/>
          </p:cNvSpPr>
          <p:nvPr>
            <p:ph idx="1"/>
          </p:nvPr>
        </p:nvSpPr>
        <p:spPr>
          <a:xfrm>
            <a:off x="152400" y="1484784"/>
            <a:ext cx="8991600" cy="4724400"/>
          </a:xfrm>
        </p:spPr>
        <p:txBody>
          <a:bodyPr/>
          <a:lstStyle/>
          <a:p>
            <a:pPr lvl="1"/>
            <a:r>
              <a:rPr lang="es-ES" dirty="0"/>
              <a:t>Ejercicio. Realice lo siguiente:</a:t>
            </a:r>
          </a:p>
          <a:p>
            <a:pPr lvl="2"/>
            <a:r>
              <a:rPr lang="es-ES" dirty="0"/>
              <a:t>Configure su terminal con los siguientes </a:t>
            </a:r>
            <a:r>
              <a:rPr lang="es-ES" dirty="0" err="1"/>
              <a:t>parametros</a:t>
            </a:r>
            <a:r>
              <a:rPr lang="es-ES" dirty="0"/>
              <a:t>: dirección IP (192.168.0.X), máscara de subred (255.255.255.0) y puerta de enlace (192.168.0.1).</a:t>
            </a:r>
          </a:p>
          <a:p>
            <a:pPr lvl="2"/>
            <a:r>
              <a:rPr lang="es-ES" dirty="0"/>
              <a:t>Ejecute el analizador de protocolos (</a:t>
            </a:r>
            <a:r>
              <a:rPr lang="es-ES" dirty="0" err="1"/>
              <a:t>wireshark</a:t>
            </a:r>
            <a:r>
              <a:rPr lang="es-ES" dirty="0"/>
              <a:t>), capturando con su interfaz de red (eth0) y filtrando con su MAC </a:t>
            </a:r>
            <a:r>
              <a:rPr lang="es-ES" dirty="0" smtClean="0"/>
              <a:t>(</a:t>
            </a:r>
            <a:r>
              <a:rPr lang="es-ES" dirty="0" err="1" smtClean="0"/>
              <a:t>ejem</a:t>
            </a:r>
            <a:r>
              <a:rPr lang="es-ES" smtClean="0"/>
              <a:t>:  </a:t>
            </a:r>
            <a:r>
              <a:rPr lang="es-ES" dirty="0" err="1" smtClean="0"/>
              <a:t>ether.addres</a:t>
            </a:r>
            <a:r>
              <a:rPr lang="es-ES" dirty="0" smtClean="0"/>
              <a:t>==00:20:18:66:c6:02</a:t>
            </a:r>
            <a:r>
              <a:rPr lang="es-ES" dirty="0"/>
              <a:t>).</a:t>
            </a:r>
          </a:p>
          <a:p>
            <a:pPr lvl="2"/>
            <a:r>
              <a:rPr lang="es-ES" dirty="0"/>
              <a:t>Capture y ejecute el comando c:\&gt;ping 192.168.0.Y, analice las tramas ARP capturadas y concluya.</a:t>
            </a:r>
          </a:p>
          <a:p>
            <a:pPr lvl="2"/>
            <a:r>
              <a:rPr lang="es-ES" dirty="0"/>
              <a:t>Capture y ejecute el comando c:\&gt;ping 192.168.254.3, analice las tramas ARP capturadas y concluya.</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t>Máscara de subred</a:t>
            </a:r>
          </a:p>
        </p:txBody>
      </p:sp>
      <p:sp>
        <p:nvSpPr>
          <p:cNvPr id="94211" name="Rectangle 3" descr="Rectangle: Click to edit Master text styles&#10;Second level&#10;Third level&#10;Fourth level&#10;Fifth level"/>
          <p:cNvSpPr>
            <a:spLocks noGrp="1" noChangeArrowheads="1"/>
          </p:cNvSpPr>
          <p:nvPr>
            <p:ph idx="1"/>
          </p:nvPr>
        </p:nvSpPr>
        <p:spPr/>
        <p:txBody>
          <a:bodyPr/>
          <a:lstStyle/>
          <a:p>
            <a:pPr lvl="1"/>
            <a:r>
              <a:rPr lang="es-ES"/>
              <a:t>Uso de la máscara de subred en el ruteador.</a:t>
            </a:r>
          </a:p>
          <a:p>
            <a:pPr lvl="2"/>
            <a:r>
              <a:rPr lang="es-ES"/>
              <a:t>Como sabemos un ruteador tiene una tabla llamada de ruteo, la cual le ayuda a decidir hacia que nodo adyacente enviar el paquete.</a:t>
            </a:r>
          </a:p>
          <a:p>
            <a:pPr lvl="2"/>
            <a:endParaRPr lang="es-ES" b="1"/>
          </a:p>
        </p:txBody>
      </p:sp>
      <p:graphicFrame>
        <p:nvGraphicFramePr>
          <p:cNvPr id="94247" name="Group 39"/>
          <p:cNvGraphicFramePr>
            <a:graphicFrameLocks noGrp="1"/>
          </p:cNvGraphicFramePr>
          <p:nvPr/>
        </p:nvGraphicFramePr>
        <p:xfrm>
          <a:off x="685800" y="4343400"/>
          <a:ext cx="8001000" cy="2015490"/>
        </p:xfrm>
        <a:graphic>
          <a:graphicData uri="http://schemas.openxmlformats.org/drawingml/2006/table">
            <a:tbl>
              <a:tblPr/>
              <a:tblGrid>
                <a:gridCol w="2000250"/>
                <a:gridCol w="2000250"/>
                <a:gridCol w="2000250"/>
                <a:gridCol w="2000250"/>
              </a:tblGrid>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Siguiente HOP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Mascara de ruteo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Tipo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DIR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131.107.254.0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a:t>Máscara de subred</a:t>
            </a:r>
          </a:p>
        </p:txBody>
      </p:sp>
      <p:sp>
        <p:nvSpPr>
          <p:cNvPr id="95235" name="Rectangle 3" descr="Rectangle: Click to edit Master text styles&#10;Second level&#10;Third level&#10;Fourth level&#10;Fifth level"/>
          <p:cNvSpPr>
            <a:spLocks noGrp="1" noChangeArrowheads="1"/>
          </p:cNvSpPr>
          <p:nvPr>
            <p:ph idx="1"/>
          </p:nvPr>
        </p:nvSpPr>
        <p:spPr/>
        <p:txBody>
          <a:bodyPr/>
          <a:lstStyle/>
          <a:p>
            <a:pPr marL="381000" lvl="2" indent="6350"/>
            <a:r>
              <a:rPr lang="es-ES"/>
              <a:t>Cuando un ruteador recibe un paquete IP, este analiza la dirección IP destino y aplica una operación </a:t>
            </a:r>
            <a:r>
              <a:rPr lang="es-ES" b="1"/>
              <a:t>AND</a:t>
            </a:r>
            <a:r>
              <a:rPr lang="es-ES"/>
              <a:t> con la máscara de subred de la primera linea de la tabla de ruteo, obtiene una dirección de subred y la compara con el destino. </a:t>
            </a:r>
          </a:p>
          <a:p>
            <a:pPr marL="381000" lvl="2" indent="6350"/>
            <a:r>
              <a:rPr lang="es-ES"/>
              <a:t>Si no es igual se pasa a la siguiente línea hasta que la subred sea igual al destino.</a:t>
            </a:r>
          </a:p>
          <a:p>
            <a:pPr marL="381000" lvl="2" indent="6350"/>
            <a:r>
              <a:rPr lang="es-ES"/>
              <a:t>Si es igual la subred al destino, el paquete es enviado al siguiente HOP. </a:t>
            </a:r>
            <a:endParaRPr lang="es-ES"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ES"/>
              <a:t>Máscara de subred</a:t>
            </a:r>
          </a:p>
        </p:txBody>
      </p:sp>
      <p:sp>
        <p:nvSpPr>
          <p:cNvPr id="96259" name="Rectangle 3" descr="Rectangle: Click to edit Master text styles&#10;Second level&#10;Third level&#10;Fourth level&#10;Fifth level"/>
          <p:cNvSpPr>
            <a:spLocks noGrp="1" noChangeArrowheads="1"/>
          </p:cNvSpPr>
          <p:nvPr>
            <p:ph idx="1"/>
          </p:nvPr>
        </p:nvSpPr>
        <p:spPr>
          <a:xfrm>
            <a:off x="838200" y="1600200"/>
            <a:ext cx="7772400" cy="4114800"/>
          </a:xfrm>
        </p:spPr>
        <p:txBody>
          <a:bodyPr/>
          <a:lstStyle/>
          <a:p>
            <a:pPr marL="387350" lvl="2" indent="-6350"/>
            <a:r>
              <a:rPr lang="es-ES"/>
              <a:t>Supongamos que el la IP destino es 131.107.2.3</a:t>
            </a:r>
          </a:p>
          <a:p>
            <a:pPr marL="387350" lvl="2" indent="-6350"/>
            <a:endParaRPr lang="es-ES"/>
          </a:p>
          <a:p>
            <a:pPr marL="387350" lvl="2" indent="-6350"/>
            <a:endParaRPr lang="es-ES"/>
          </a:p>
          <a:p>
            <a:pPr marL="387350" lvl="2" indent="-6350"/>
            <a:endParaRPr lang="es-ES"/>
          </a:p>
          <a:p>
            <a:pPr marL="387350" lvl="2" indent="-6350"/>
            <a:endParaRPr lang="es-ES"/>
          </a:p>
          <a:p>
            <a:pPr marL="387350" lvl="2" indent="-6350"/>
            <a:endParaRPr lang="es-ES"/>
          </a:p>
          <a:p>
            <a:pPr marL="387350" lvl="2" indent="-6350"/>
            <a:endParaRPr lang="es-ES"/>
          </a:p>
          <a:p>
            <a:pPr marL="1695450" lvl="3">
              <a:buFont typeface="Wingdings" pitchFamily="2" charset="2"/>
              <a:buNone/>
            </a:pPr>
            <a:endParaRPr lang="es-ES"/>
          </a:p>
        </p:txBody>
      </p:sp>
      <p:graphicFrame>
        <p:nvGraphicFramePr>
          <p:cNvPr id="96260" name="Group 4"/>
          <p:cNvGraphicFramePr>
            <a:graphicFrameLocks noGrp="1"/>
          </p:cNvGraphicFramePr>
          <p:nvPr/>
        </p:nvGraphicFramePr>
        <p:xfrm>
          <a:off x="685800" y="2057400"/>
          <a:ext cx="8001000" cy="2015490"/>
        </p:xfrm>
        <a:graphic>
          <a:graphicData uri="http://schemas.openxmlformats.org/drawingml/2006/table">
            <a:tbl>
              <a:tblPr/>
              <a:tblGrid>
                <a:gridCol w="2000250"/>
                <a:gridCol w="2000250"/>
                <a:gridCol w="2000250"/>
                <a:gridCol w="2000250"/>
              </a:tblGrid>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Destino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Siguiente HOP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Mascara de ruteo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Tipo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131.107.1.254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DIR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131.107.254.0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131.107.1.1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255.255.255.0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s-ES" sz="2000" b="0" i="0" u="none" strike="noStrike" cap="none" normalizeH="0" baseline="0" smtClean="0">
                          <a:ln>
                            <a:noFill/>
                          </a:ln>
                          <a:solidFill>
                            <a:schemeClr val="tx1"/>
                          </a:solidFill>
                          <a:effectLst/>
                          <a:latin typeface="Tahoma" pitchFamily="34" charset="0"/>
                        </a:rPr>
                        <a:t>REM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287" name="Rectangle 31" descr="Rectangle: Click to edit Master text styles&#10;Second level&#10;Third level&#10;Fourth level&#10;Fifth level"/>
          <p:cNvSpPr>
            <a:spLocks noChangeArrowheads="1"/>
          </p:cNvSpPr>
          <p:nvPr/>
        </p:nvSpPr>
        <p:spPr bwMode="auto">
          <a:xfrm>
            <a:off x="990600" y="4267200"/>
            <a:ext cx="3733800" cy="2209800"/>
          </a:xfrm>
          <a:prstGeom prst="rect">
            <a:avLst/>
          </a:prstGeom>
          <a:noFill/>
          <a:ln w="9525">
            <a:noFill/>
            <a:miter lim="800000"/>
            <a:headEnd/>
            <a:tailEnd/>
          </a:ln>
          <a:effectLst/>
        </p:spPr>
        <p:txBody>
          <a:bodyPr/>
          <a:lstStyle/>
          <a:p>
            <a:pPr marL="387350" lvl="2" indent="-6350">
              <a:spcBef>
                <a:spcPct val="20000"/>
              </a:spcBef>
              <a:buClr>
                <a:schemeClr val="hlink"/>
              </a:buClr>
              <a:buSzPct val="95000"/>
              <a:buFont typeface="Wingdings" pitchFamily="2" charset="2"/>
              <a:buChar char="w"/>
            </a:pPr>
            <a:r>
              <a:rPr lang="es-ES" sz="2000" dirty="0"/>
              <a:t>131.107.  2  .3</a:t>
            </a:r>
          </a:p>
          <a:p>
            <a:pPr marL="387350" lvl="2" indent="-6350">
              <a:spcBef>
                <a:spcPct val="20000"/>
              </a:spcBef>
              <a:buClr>
                <a:schemeClr val="hlink"/>
              </a:buClr>
              <a:buSzPct val="95000"/>
              <a:buFont typeface="Wingdings" pitchFamily="2" charset="2"/>
              <a:buNone/>
            </a:pPr>
            <a:r>
              <a:rPr lang="es-ES" sz="2000" dirty="0"/>
              <a:t>  255.255.255.0</a:t>
            </a:r>
          </a:p>
          <a:p>
            <a:pPr marL="387350" lvl="2" indent="-6350">
              <a:spcBef>
                <a:spcPct val="20000"/>
              </a:spcBef>
              <a:buClr>
                <a:schemeClr val="hlink"/>
              </a:buClr>
              <a:buSzPct val="95000"/>
              <a:buFont typeface="Wingdings" pitchFamily="2" charset="2"/>
              <a:buNone/>
            </a:pPr>
            <a:r>
              <a:rPr lang="es-ES" sz="2000" dirty="0"/>
              <a:t>  131.107.  2  .0</a:t>
            </a:r>
          </a:p>
          <a:p>
            <a:pPr marL="387350" lvl="2" indent="-6350">
              <a:spcBef>
                <a:spcPct val="20000"/>
              </a:spcBef>
              <a:buClr>
                <a:schemeClr val="hlink"/>
              </a:buClr>
              <a:buSzPct val="95000"/>
              <a:buFont typeface="Wingdings" pitchFamily="2" charset="2"/>
              <a:buNone/>
            </a:pPr>
            <a:endParaRPr lang="es-ES" sz="2000" dirty="0"/>
          </a:p>
          <a:p>
            <a:pPr marL="387350" lvl="2" indent="-6350">
              <a:spcBef>
                <a:spcPct val="20000"/>
              </a:spcBef>
              <a:buClr>
                <a:schemeClr val="hlink"/>
              </a:buClr>
              <a:buSzPct val="95000"/>
              <a:buFont typeface="Wingdings" pitchFamily="2" charset="2"/>
              <a:buNone/>
            </a:pPr>
            <a:r>
              <a:rPr lang="es-ES" sz="2000" dirty="0"/>
              <a:t>¿Es igual al destino? No</a:t>
            </a:r>
          </a:p>
          <a:p>
            <a:pPr marL="387350" lvl="2" indent="-6350">
              <a:spcBef>
                <a:spcPct val="20000"/>
              </a:spcBef>
              <a:buClr>
                <a:schemeClr val="hlink"/>
              </a:buClr>
              <a:buSzPct val="95000"/>
              <a:buFont typeface="Wingdings" pitchFamily="2" charset="2"/>
              <a:buNone/>
            </a:pPr>
            <a:r>
              <a:rPr lang="es-ES" sz="2000" dirty="0"/>
              <a:t>Se pasa a la siguiente </a:t>
            </a:r>
            <a:r>
              <a:rPr lang="es-ES" sz="2000" dirty="0" smtClean="0"/>
              <a:t>línea</a:t>
            </a:r>
            <a:endParaRPr lang="es-ES" sz="2000" dirty="0"/>
          </a:p>
        </p:txBody>
      </p:sp>
      <p:sp>
        <p:nvSpPr>
          <p:cNvPr id="96288" name="Line 32"/>
          <p:cNvSpPr>
            <a:spLocks noChangeShapeType="1"/>
          </p:cNvSpPr>
          <p:nvPr/>
        </p:nvSpPr>
        <p:spPr bwMode="auto">
          <a:xfrm>
            <a:off x="1524000" y="5029200"/>
            <a:ext cx="1828800" cy="0"/>
          </a:xfrm>
          <a:prstGeom prst="line">
            <a:avLst/>
          </a:prstGeom>
          <a:noFill/>
          <a:ln w="9525">
            <a:solidFill>
              <a:schemeClr val="tx1"/>
            </a:solidFill>
            <a:round/>
            <a:headEnd/>
            <a:tailEnd/>
          </a:ln>
          <a:effectLst/>
        </p:spPr>
        <p:txBody>
          <a:bodyPr wrap="none"/>
          <a:lstStyle/>
          <a:p>
            <a:endParaRPr lang="es-MX"/>
          </a:p>
        </p:txBody>
      </p:sp>
      <p:sp>
        <p:nvSpPr>
          <p:cNvPr id="96289" name="Rectangle 33" descr="Rectangle: Click to edit Master text styles&#10;Second level&#10;Third level&#10;Fourth level&#10;Fifth level"/>
          <p:cNvSpPr>
            <a:spLocks noChangeArrowheads="1"/>
          </p:cNvSpPr>
          <p:nvPr/>
        </p:nvSpPr>
        <p:spPr bwMode="auto">
          <a:xfrm>
            <a:off x="4800600" y="4267200"/>
            <a:ext cx="3733800" cy="2209800"/>
          </a:xfrm>
          <a:prstGeom prst="rect">
            <a:avLst/>
          </a:prstGeom>
          <a:noFill/>
          <a:ln w="9525">
            <a:noFill/>
            <a:miter lim="800000"/>
            <a:headEnd/>
            <a:tailEnd/>
          </a:ln>
          <a:effectLst/>
        </p:spPr>
        <p:txBody>
          <a:bodyPr/>
          <a:lstStyle/>
          <a:p>
            <a:pPr marL="387350" lvl="2" indent="-6350">
              <a:spcBef>
                <a:spcPct val="20000"/>
              </a:spcBef>
              <a:buClr>
                <a:schemeClr val="hlink"/>
              </a:buClr>
              <a:buSzPct val="95000"/>
              <a:buFont typeface="Wingdings" pitchFamily="2" charset="2"/>
              <a:buChar char="w"/>
            </a:pPr>
            <a:r>
              <a:rPr lang="es-ES" sz="2000" dirty="0"/>
              <a:t>131.107.  2  .3</a:t>
            </a:r>
          </a:p>
          <a:p>
            <a:pPr marL="387350" lvl="2" indent="-6350">
              <a:spcBef>
                <a:spcPct val="20000"/>
              </a:spcBef>
              <a:buClr>
                <a:schemeClr val="hlink"/>
              </a:buClr>
              <a:buSzPct val="95000"/>
              <a:buFont typeface="Wingdings" pitchFamily="2" charset="2"/>
              <a:buNone/>
            </a:pPr>
            <a:r>
              <a:rPr lang="es-ES" sz="2000" dirty="0"/>
              <a:t>  255.255.255.0</a:t>
            </a:r>
          </a:p>
          <a:p>
            <a:pPr marL="387350" lvl="2" indent="-6350">
              <a:spcBef>
                <a:spcPct val="20000"/>
              </a:spcBef>
              <a:buClr>
                <a:schemeClr val="hlink"/>
              </a:buClr>
              <a:buSzPct val="95000"/>
              <a:buFont typeface="Wingdings" pitchFamily="2" charset="2"/>
              <a:buNone/>
            </a:pPr>
            <a:r>
              <a:rPr lang="es-ES" sz="2000" dirty="0"/>
              <a:t>  131.107.  2  .0</a:t>
            </a:r>
          </a:p>
          <a:p>
            <a:pPr marL="387350" lvl="2" indent="-6350">
              <a:spcBef>
                <a:spcPct val="20000"/>
              </a:spcBef>
              <a:buClr>
                <a:schemeClr val="hlink"/>
              </a:buClr>
              <a:buSzPct val="95000"/>
              <a:buFont typeface="Wingdings" pitchFamily="2" charset="2"/>
              <a:buNone/>
            </a:pPr>
            <a:endParaRPr lang="es-ES" sz="2000" dirty="0"/>
          </a:p>
          <a:p>
            <a:pPr marL="387350" lvl="2" indent="-6350">
              <a:spcBef>
                <a:spcPct val="20000"/>
              </a:spcBef>
              <a:buClr>
                <a:schemeClr val="hlink"/>
              </a:buClr>
              <a:buSzPct val="95000"/>
              <a:buFont typeface="Wingdings" pitchFamily="2" charset="2"/>
              <a:buNone/>
            </a:pPr>
            <a:r>
              <a:rPr lang="es-ES" sz="2000" dirty="0"/>
              <a:t>¿Es igual al destino? Si</a:t>
            </a:r>
          </a:p>
          <a:p>
            <a:pPr marL="387350" lvl="2" indent="-6350">
              <a:spcBef>
                <a:spcPct val="20000"/>
              </a:spcBef>
              <a:buClr>
                <a:schemeClr val="hlink"/>
              </a:buClr>
              <a:buSzPct val="95000"/>
              <a:buFont typeface="Wingdings" pitchFamily="2" charset="2"/>
              <a:buNone/>
            </a:pPr>
            <a:r>
              <a:rPr lang="es-ES" sz="2000" dirty="0"/>
              <a:t>Entonces, envía el paquete al siguiente HOP</a:t>
            </a:r>
            <a:r>
              <a:rPr lang="es-ES" sz="2000" dirty="0" smtClean="0"/>
              <a:t>.</a:t>
            </a:r>
            <a:endParaRPr lang="es-ES" sz="2000" dirty="0"/>
          </a:p>
        </p:txBody>
      </p:sp>
      <p:sp>
        <p:nvSpPr>
          <p:cNvPr id="96290" name="Line 34"/>
          <p:cNvSpPr>
            <a:spLocks noChangeShapeType="1"/>
          </p:cNvSpPr>
          <p:nvPr/>
        </p:nvSpPr>
        <p:spPr bwMode="auto">
          <a:xfrm>
            <a:off x="5334000" y="5029200"/>
            <a:ext cx="1828800" cy="0"/>
          </a:xfrm>
          <a:prstGeom prst="line">
            <a:avLst/>
          </a:prstGeom>
          <a:noFill/>
          <a:ln w="9525">
            <a:solidFill>
              <a:schemeClr val="tx1"/>
            </a:solidFill>
            <a:round/>
            <a:headEnd/>
            <a:tailEnd/>
          </a:ln>
          <a:effectLst/>
        </p:spPr>
        <p:txBody>
          <a:bodyPr wrap="none"/>
          <a:lstStyle/>
          <a:p>
            <a:endParaRPr lang="es-MX"/>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s-ES"/>
              <a:t>Máscara de subred</a:t>
            </a:r>
          </a:p>
        </p:txBody>
      </p:sp>
      <p:sp>
        <p:nvSpPr>
          <p:cNvPr id="97283" name="Rectangle 3" descr="Rectangle: Click to edit Master text styles&#10;Second level&#10;Third level&#10;Fourth level&#10;Fifth level"/>
          <p:cNvSpPr>
            <a:spLocks noGrp="1" noChangeArrowheads="1"/>
          </p:cNvSpPr>
          <p:nvPr>
            <p:ph idx="1"/>
          </p:nvPr>
        </p:nvSpPr>
        <p:spPr/>
        <p:txBody>
          <a:bodyPr/>
          <a:lstStyle/>
          <a:p>
            <a:pPr lvl="1"/>
            <a:r>
              <a:rPr lang="es-ES"/>
              <a:t>Utilice la dirección 192.1.1.0/28</a:t>
            </a:r>
          </a:p>
        </p:txBody>
      </p:sp>
      <p:pic>
        <p:nvPicPr>
          <p:cNvPr id="97284" name="Picture 4" descr="1"/>
          <p:cNvPicPr>
            <a:picLocks noChangeAspect="1" noChangeArrowheads="1"/>
          </p:cNvPicPr>
          <p:nvPr/>
        </p:nvPicPr>
        <p:blipFill>
          <a:blip r:embed="rId2" cstate="print"/>
          <a:srcRect/>
          <a:stretch>
            <a:fillRect/>
          </a:stretch>
        </p:blipFill>
        <p:spPr bwMode="auto">
          <a:xfrm>
            <a:off x="533400" y="2579688"/>
            <a:ext cx="8305800" cy="4278312"/>
          </a:xfrm>
          <a:prstGeom prst="rect">
            <a:avLst/>
          </a:prstGeom>
          <a:noFill/>
        </p:spPr>
      </p:pic>
      <p:sp>
        <p:nvSpPr>
          <p:cNvPr id="97286" name="Text Box 6"/>
          <p:cNvSpPr txBox="1">
            <a:spLocks noChangeArrowheads="1"/>
          </p:cNvSpPr>
          <p:nvPr/>
        </p:nvSpPr>
        <p:spPr bwMode="auto">
          <a:xfrm>
            <a:off x="1676400" y="2808288"/>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97287" name="Text Box 7"/>
          <p:cNvSpPr txBox="1">
            <a:spLocks noChangeArrowheads="1"/>
          </p:cNvSpPr>
          <p:nvPr/>
        </p:nvSpPr>
        <p:spPr bwMode="auto">
          <a:xfrm>
            <a:off x="1905000" y="4789488"/>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97288" name="Text Box 8"/>
          <p:cNvSpPr txBox="1">
            <a:spLocks noChangeArrowheads="1"/>
          </p:cNvSpPr>
          <p:nvPr/>
        </p:nvSpPr>
        <p:spPr bwMode="auto">
          <a:xfrm>
            <a:off x="4114800" y="2732088"/>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97289" name="Text Box 9"/>
          <p:cNvSpPr txBox="1">
            <a:spLocks noChangeArrowheads="1"/>
          </p:cNvSpPr>
          <p:nvPr/>
        </p:nvSpPr>
        <p:spPr bwMode="auto">
          <a:xfrm>
            <a:off x="4343400" y="4789488"/>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97290" name="Text Box 10"/>
          <p:cNvSpPr txBox="1">
            <a:spLocks noChangeArrowheads="1"/>
          </p:cNvSpPr>
          <p:nvPr/>
        </p:nvSpPr>
        <p:spPr bwMode="auto">
          <a:xfrm>
            <a:off x="6477000" y="2732088"/>
            <a:ext cx="457200" cy="336550"/>
          </a:xfrm>
          <a:prstGeom prst="rect">
            <a:avLst/>
          </a:prstGeom>
          <a:noFill/>
          <a:ln w="9525">
            <a:noFill/>
            <a:miter lim="800000"/>
            <a:headEnd/>
            <a:tailEnd/>
          </a:ln>
          <a:effectLst/>
        </p:spPr>
        <p:txBody>
          <a:bodyPr>
            <a:spAutoFit/>
          </a:bodyPr>
          <a:lstStyle/>
          <a:p>
            <a:pPr algn="ctr">
              <a:spcBef>
                <a:spcPct val="50000"/>
              </a:spcBef>
            </a:pPr>
            <a:r>
              <a:rPr lang="es-ES" sz="1600"/>
              <a:t>e0</a:t>
            </a:r>
          </a:p>
        </p:txBody>
      </p:sp>
      <p:sp>
        <p:nvSpPr>
          <p:cNvPr id="97291" name="Text Box 11"/>
          <p:cNvSpPr txBox="1">
            <a:spLocks noChangeArrowheads="1"/>
          </p:cNvSpPr>
          <p:nvPr/>
        </p:nvSpPr>
        <p:spPr bwMode="auto">
          <a:xfrm>
            <a:off x="2438400" y="2808288"/>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97292" name="Text Box 12"/>
          <p:cNvSpPr txBox="1">
            <a:spLocks noChangeArrowheads="1"/>
          </p:cNvSpPr>
          <p:nvPr/>
        </p:nvSpPr>
        <p:spPr bwMode="auto">
          <a:xfrm>
            <a:off x="1905000" y="5475288"/>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97293" name="Text Box 13"/>
          <p:cNvSpPr txBox="1">
            <a:spLocks noChangeArrowheads="1"/>
          </p:cNvSpPr>
          <p:nvPr/>
        </p:nvSpPr>
        <p:spPr bwMode="auto">
          <a:xfrm>
            <a:off x="4876800" y="2808288"/>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97294" name="Text Box 14"/>
          <p:cNvSpPr txBox="1">
            <a:spLocks noChangeArrowheads="1"/>
          </p:cNvSpPr>
          <p:nvPr/>
        </p:nvSpPr>
        <p:spPr bwMode="auto">
          <a:xfrm>
            <a:off x="7239000" y="2808288"/>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97295" name="Text Box 15"/>
          <p:cNvSpPr txBox="1">
            <a:spLocks noChangeArrowheads="1"/>
          </p:cNvSpPr>
          <p:nvPr/>
        </p:nvSpPr>
        <p:spPr bwMode="auto">
          <a:xfrm>
            <a:off x="4343400" y="5475288"/>
            <a:ext cx="457200" cy="336550"/>
          </a:xfrm>
          <a:prstGeom prst="rect">
            <a:avLst/>
          </a:prstGeom>
          <a:noFill/>
          <a:ln w="9525">
            <a:noFill/>
            <a:miter lim="800000"/>
            <a:headEnd/>
            <a:tailEnd/>
          </a:ln>
          <a:effectLst/>
        </p:spPr>
        <p:txBody>
          <a:bodyPr>
            <a:spAutoFit/>
          </a:bodyPr>
          <a:lstStyle/>
          <a:p>
            <a:pPr algn="ctr">
              <a:spcBef>
                <a:spcPct val="50000"/>
              </a:spcBef>
            </a:pPr>
            <a:r>
              <a:rPr lang="es-ES" sz="1600"/>
              <a:t>e1</a:t>
            </a:r>
          </a:p>
        </p:txBody>
      </p:sp>
      <p:sp>
        <p:nvSpPr>
          <p:cNvPr id="97296" name="Text Box 16"/>
          <p:cNvSpPr txBox="1">
            <a:spLocks noChangeArrowheads="1"/>
          </p:cNvSpPr>
          <p:nvPr/>
        </p:nvSpPr>
        <p:spPr bwMode="auto">
          <a:xfrm>
            <a:off x="1905000" y="3341688"/>
            <a:ext cx="457200" cy="336550"/>
          </a:xfrm>
          <a:prstGeom prst="rect">
            <a:avLst/>
          </a:prstGeom>
          <a:noFill/>
          <a:ln w="9525">
            <a:noFill/>
            <a:miter lim="800000"/>
            <a:headEnd/>
            <a:tailEnd/>
          </a:ln>
          <a:effectLst/>
        </p:spPr>
        <p:txBody>
          <a:bodyPr>
            <a:spAutoFit/>
          </a:bodyPr>
          <a:lstStyle/>
          <a:p>
            <a:pPr algn="ctr">
              <a:spcBef>
                <a:spcPct val="50000"/>
              </a:spcBef>
            </a:pPr>
            <a:r>
              <a:rPr lang="es-ES" sz="1600"/>
              <a:t>e2</a:t>
            </a:r>
          </a:p>
        </p:txBody>
      </p:sp>
      <p:sp>
        <p:nvSpPr>
          <p:cNvPr id="97297" name="Text Box 17"/>
          <p:cNvSpPr txBox="1">
            <a:spLocks noChangeArrowheads="1"/>
          </p:cNvSpPr>
          <p:nvPr/>
        </p:nvSpPr>
        <p:spPr bwMode="auto">
          <a:xfrm>
            <a:off x="4267200" y="3341688"/>
            <a:ext cx="457200" cy="336550"/>
          </a:xfrm>
          <a:prstGeom prst="rect">
            <a:avLst/>
          </a:prstGeom>
          <a:noFill/>
          <a:ln w="9525">
            <a:noFill/>
            <a:miter lim="800000"/>
            <a:headEnd/>
            <a:tailEnd/>
          </a:ln>
          <a:effectLst/>
        </p:spPr>
        <p:txBody>
          <a:bodyPr>
            <a:spAutoFit/>
          </a:bodyPr>
          <a:lstStyle/>
          <a:p>
            <a:pPr algn="ctr">
              <a:spcBef>
                <a:spcPct val="50000"/>
              </a:spcBef>
            </a:pPr>
            <a:r>
              <a:rPr lang="es-ES" sz="1600"/>
              <a:t>e2</a:t>
            </a:r>
          </a:p>
        </p:txBody>
      </p:sp>
      <p:sp>
        <p:nvSpPr>
          <p:cNvPr id="97298" name="Text Box 18"/>
          <p:cNvSpPr txBox="1">
            <a:spLocks noChangeArrowheads="1"/>
          </p:cNvSpPr>
          <p:nvPr/>
        </p:nvSpPr>
        <p:spPr bwMode="auto">
          <a:xfrm>
            <a:off x="6629400" y="3265488"/>
            <a:ext cx="457200" cy="336550"/>
          </a:xfrm>
          <a:prstGeom prst="rect">
            <a:avLst/>
          </a:prstGeom>
          <a:noFill/>
          <a:ln w="9525">
            <a:noFill/>
            <a:miter lim="800000"/>
            <a:headEnd/>
            <a:tailEnd/>
          </a:ln>
          <a:effectLst/>
        </p:spPr>
        <p:txBody>
          <a:bodyPr>
            <a:spAutoFit/>
          </a:bodyPr>
          <a:lstStyle/>
          <a:p>
            <a:pPr algn="ctr">
              <a:spcBef>
                <a:spcPct val="50000"/>
              </a:spcBef>
            </a:pPr>
            <a:r>
              <a:rPr lang="es-ES" sz="1600"/>
              <a:t>e2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ChangeArrowheads="1"/>
          </p:cNvSpPr>
          <p:nvPr/>
        </p:nvSpPr>
        <p:spPr bwMode="auto">
          <a:xfrm>
            <a:off x="609600" y="304800"/>
            <a:ext cx="7772400" cy="1143000"/>
          </a:xfrm>
          <a:prstGeom prst="rect">
            <a:avLst/>
          </a:prstGeom>
          <a:noFill/>
          <a:ln w="9525">
            <a:noFill/>
            <a:miter lim="800000"/>
            <a:headEnd/>
            <a:tailEnd/>
          </a:ln>
          <a:effectLst/>
        </p:spPr>
        <p:txBody>
          <a:bodyPr anchor="b"/>
          <a:lstStyle/>
          <a:p>
            <a:r>
              <a:rPr lang="es-ES" sz="4400">
                <a:solidFill>
                  <a:schemeClr val="tx2"/>
                </a:solidFill>
              </a:rPr>
              <a:t>Direccionamiento IP</a:t>
            </a:r>
          </a:p>
        </p:txBody>
      </p:sp>
      <p:sp>
        <p:nvSpPr>
          <p:cNvPr id="99331" name="Rectangle 1027" descr="Rectangle: Click to edit Master text styles&#10;Second level&#10;Third level&#10;Fourth level&#10;Fifth level"/>
          <p:cNvSpPr>
            <a:spLocks noChangeArrowheads="1"/>
          </p:cNvSpPr>
          <p:nvPr/>
        </p:nvSpPr>
        <p:spPr bwMode="auto">
          <a:xfrm>
            <a:off x="609600" y="1524000"/>
            <a:ext cx="7772400" cy="5105400"/>
          </a:xfrm>
          <a:prstGeom prst="rect">
            <a:avLst/>
          </a:prstGeom>
          <a:noFill/>
          <a:ln w="9525">
            <a:noFill/>
            <a:miter lim="800000"/>
            <a:headEnd/>
            <a:tailEnd/>
          </a:ln>
          <a:effectLst/>
        </p:spPr>
        <p:txBody>
          <a:bodyPr/>
          <a:lstStyle/>
          <a:p>
            <a:pPr marL="342900" indent="-342900" algn="ctr">
              <a:spcBef>
                <a:spcPct val="20000"/>
              </a:spcBef>
              <a:buClr>
                <a:schemeClr val="hlink"/>
              </a:buClr>
              <a:buSzPct val="110000"/>
              <a:buFont typeface="Wingdings" pitchFamily="2" charset="2"/>
              <a:buNone/>
            </a:pPr>
            <a:r>
              <a:rPr lang="es-ES" sz="3200" dirty="0"/>
              <a:t>Subredes de longitud variable</a:t>
            </a:r>
          </a:p>
          <a:p>
            <a:pPr marL="742950" lvl="1" indent="-285750">
              <a:spcBef>
                <a:spcPct val="20000"/>
              </a:spcBef>
              <a:buClr>
                <a:schemeClr val="tx1"/>
              </a:buClr>
              <a:buSzPct val="60000"/>
              <a:buFont typeface="Wingdings" pitchFamily="2" charset="2"/>
              <a:buChar char="n"/>
            </a:pPr>
            <a:r>
              <a:rPr lang="es-ES" sz="2800" dirty="0"/>
              <a:t>Como se pudo observar, se puede dividir una red en subredes del mismo tamaño.</a:t>
            </a:r>
          </a:p>
          <a:p>
            <a:pPr marL="742950" lvl="1" indent="-285750">
              <a:spcBef>
                <a:spcPct val="20000"/>
              </a:spcBef>
              <a:buClr>
                <a:schemeClr val="tx1"/>
              </a:buClr>
              <a:buSzPct val="60000"/>
              <a:buFont typeface="Wingdings" pitchFamily="2" charset="2"/>
              <a:buChar char="n"/>
            </a:pPr>
            <a:r>
              <a:rPr lang="es-ES" sz="2800" dirty="0"/>
              <a:t>Para maximizar el uso del espacio de direcciones fijo, las subredes que se crearon pueden ser utilizadas para crear otras subredes. Esto se conoce como subred de longitud variable.</a:t>
            </a:r>
          </a:p>
          <a:p>
            <a:pPr marL="742950" lvl="1" indent="-285750">
              <a:spcBef>
                <a:spcPct val="20000"/>
              </a:spcBef>
              <a:buClr>
                <a:schemeClr val="tx1"/>
              </a:buClr>
              <a:buSzPct val="60000"/>
              <a:buFont typeface="Wingdings" pitchFamily="2" charset="2"/>
              <a:buChar char="n"/>
            </a:pPr>
            <a:r>
              <a:rPr lang="es-ES" sz="2800" dirty="0"/>
              <a:t>Se debe tener cuidado de que cada subred sea única, y con su máscara de subred, pueda distinguirse de otras subredes.</a:t>
            </a:r>
          </a:p>
          <a:p>
            <a:pPr marL="342900" indent="-342900" algn="ctr">
              <a:spcBef>
                <a:spcPct val="20000"/>
              </a:spcBef>
              <a:buClr>
                <a:schemeClr val="hlink"/>
              </a:buClr>
              <a:buSzPct val="110000"/>
              <a:buFont typeface="Wingdings" pitchFamily="2" charset="2"/>
              <a:buBlip>
                <a:blip r:embed="rId2"/>
              </a:buBlip>
            </a:pPr>
            <a:endParaRPr lang="es-ES" sz="32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s-ES"/>
              <a:t>Direccionamiento IP</a:t>
            </a:r>
          </a:p>
        </p:txBody>
      </p:sp>
      <p:sp>
        <p:nvSpPr>
          <p:cNvPr id="100355" name="Rectangle 3" descr="Rectangle: Click to edit Master text styles&#10;Second level&#10;Third level&#10;Fourth level&#10;Fifth level"/>
          <p:cNvSpPr>
            <a:spLocks noGrp="1" noChangeArrowheads="1"/>
          </p:cNvSpPr>
          <p:nvPr>
            <p:ph idx="1"/>
          </p:nvPr>
        </p:nvSpPr>
        <p:spPr>
          <a:xfrm>
            <a:off x="838200" y="1905000"/>
            <a:ext cx="7772400" cy="4648200"/>
          </a:xfrm>
        </p:spPr>
        <p:txBody>
          <a:bodyPr/>
          <a:lstStyle/>
          <a:p>
            <a:pPr lvl="1"/>
            <a:r>
              <a:rPr lang="es-ES"/>
              <a:t>Ejemplo de subred de longitud variable:</a:t>
            </a:r>
          </a:p>
          <a:p>
            <a:pPr lvl="2"/>
            <a:r>
              <a:rPr lang="es-ES"/>
              <a:t>Se tiene 131.107.0.0/16</a:t>
            </a:r>
          </a:p>
          <a:p>
            <a:pPr lvl="2"/>
            <a:r>
              <a:rPr lang="es-ES"/>
              <a:t>Se realiza la división en subredes de 3 bits.</a:t>
            </a:r>
          </a:p>
          <a:p>
            <a:pPr lvl="2"/>
            <a:r>
              <a:rPr lang="es-ES"/>
              <a:t>La mitad de las direcciones están reservadas para su uso posterior.</a:t>
            </a:r>
          </a:p>
          <a:p>
            <a:pPr lvl="2"/>
            <a:r>
              <a:rPr lang="es-ES"/>
              <a:t>Tres subredes se asignan con un máximo de 8190 direcciones IP.</a:t>
            </a:r>
          </a:p>
          <a:p>
            <a:pPr lvl="2"/>
            <a:r>
              <a:rPr lang="es-ES"/>
              <a:t>29 subredes se asignan con un máximo de 254 direcciones IP.</a:t>
            </a:r>
          </a:p>
          <a:p>
            <a:pPr lvl="2"/>
            <a:r>
              <a:rPr lang="es-ES"/>
              <a:t>62 subredes se asignan, únicamente con 2 direcciones IP.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
              <a:t>Arquitectura TCP/IP</a:t>
            </a:r>
          </a:p>
        </p:txBody>
      </p:sp>
      <p:sp>
        <p:nvSpPr>
          <p:cNvPr id="17412" name="Text Box 4"/>
          <p:cNvSpPr txBox="1">
            <a:spLocks noChangeArrowheads="1"/>
          </p:cNvSpPr>
          <p:nvPr/>
        </p:nvSpPr>
        <p:spPr bwMode="auto">
          <a:xfrm>
            <a:off x="3124200" y="26670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HTTP</a:t>
            </a:r>
          </a:p>
        </p:txBody>
      </p:sp>
      <p:sp>
        <p:nvSpPr>
          <p:cNvPr id="17413" name="Text Box 5"/>
          <p:cNvSpPr txBox="1">
            <a:spLocks noChangeArrowheads="1"/>
          </p:cNvSpPr>
          <p:nvPr/>
        </p:nvSpPr>
        <p:spPr bwMode="auto">
          <a:xfrm>
            <a:off x="3124200" y="35052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HTTP</a:t>
            </a:r>
          </a:p>
        </p:txBody>
      </p:sp>
      <p:sp>
        <p:nvSpPr>
          <p:cNvPr id="17414" name="Text Box 6"/>
          <p:cNvSpPr txBox="1">
            <a:spLocks noChangeArrowheads="1"/>
          </p:cNvSpPr>
          <p:nvPr/>
        </p:nvSpPr>
        <p:spPr bwMode="auto">
          <a:xfrm>
            <a:off x="2286000" y="35052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TCP</a:t>
            </a:r>
          </a:p>
        </p:txBody>
      </p:sp>
      <p:sp>
        <p:nvSpPr>
          <p:cNvPr id="17415" name="Text Box 7"/>
          <p:cNvSpPr txBox="1">
            <a:spLocks noChangeArrowheads="1"/>
          </p:cNvSpPr>
          <p:nvPr/>
        </p:nvSpPr>
        <p:spPr bwMode="auto">
          <a:xfrm>
            <a:off x="3124200" y="43434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HTTP</a:t>
            </a:r>
          </a:p>
        </p:txBody>
      </p:sp>
      <p:sp>
        <p:nvSpPr>
          <p:cNvPr id="17416" name="Text Box 8"/>
          <p:cNvSpPr txBox="1">
            <a:spLocks noChangeArrowheads="1"/>
          </p:cNvSpPr>
          <p:nvPr/>
        </p:nvSpPr>
        <p:spPr bwMode="auto">
          <a:xfrm>
            <a:off x="2286000" y="43434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TCP</a:t>
            </a:r>
          </a:p>
        </p:txBody>
      </p:sp>
      <p:sp>
        <p:nvSpPr>
          <p:cNvPr id="17417" name="Text Box 9"/>
          <p:cNvSpPr txBox="1">
            <a:spLocks noChangeArrowheads="1"/>
          </p:cNvSpPr>
          <p:nvPr/>
        </p:nvSpPr>
        <p:spPr bwMode="auto">
          <a:xfrm>
            <a:off x="1447800" y="43434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IP</a:t>
            </a:r>
          </a:p>
        </p:txBody>
      </p:sp>
      <p:sp>
        <p:nvSpPr>
          <p:cNvPr id="17418" name="Text Box 10"/>
          <p:cNvSpPr txBox="1">
            <a:spLocks noChangeArrowheads="1"/>
          </p:cNvSpPr>
          <p:nvPr/>
        </p:nvSpPr>
        <p:spPr bwMode="auto">
          <a:xfrm>
            <a:off x="4495800" y="5181600"/>
            <a:ext cx="838200" cy="466725"/>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s-ES"/>
              <a:t>Cola</a:t>
            </a:r>
          </a:p>
        </p:txBody>
      </p:sp>
      <p:sp>
        <p:nvSpPr>
          <p:cNvPr id="17419" name="Text Box 11"/>
          <p:cNvSpPr txBox="1">
            <a:spLocks noChangeArrowheads="1"/>
          </p:cNvSpPr>
          <p:nvPr/>
        </p:nvSpPr>
        <p:spPr bwMode="auto">
          <a:xfrm>
            <a:off x="3124200" y="5181600"/>
            <a:ext cx="1371600" cy="466725"/>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r>
              <a:rPr lang="es-ES"/>
              <a:t>HTTP</a:t>
            </a:r>
          </a:p>
        </p:txBody>
      </p:sp>
      <p:sp>
        <p:nvSpPr>
          <p:cNvPr id="17420" name="Text Box 12"/>
          <p:cNvSpPr txBox="1">
            <a:spLocks noChangeArrowheads="1"/>
          </p:cNvSpPr>
          <p:nvPr/>
        </p:nvSpPr>
        <p:spPr bwMode="auto">
          <a:xfrm>
            <a:off x="2286000" y="5181600"/>
            <a:ext cx="838200" cy="466725"/>
          </a:xfrm>
          <a:prstGeom prst="rect">
            <a:avLst/>
          </a:prstGeom>
          <a:solidFill>
            <a:schemeClr val="bg2"/>
          </a:solidFill>
          <a:ln w="9525">
            <a:solidFill>
              <a:schemeClr val="tx1"/>
            </a:solidFill>
            <a:miter lim="800000"/>
            <a:headEnd/>
            <a:tailEnd/>
          </a:ln>
          <a:effectLst/>
        </p:spPr>
        <p:txBody>
          <a:bodyPr>
            <a:spAutoFit/>
          </a:bodyPr>
          <a:lstStyle/>
          <a:p>
            <a:pPr algn="ctr">
              <a:spcBef>
                <a:spcPct val="50000"/>
              </a:spcBef>
            </a:pPr>
            <a:r>
              <a:rPr lang="es-ES"/>
              <a:t>TCP</a:t>
            </a:r>
          </a:p>
        </p:txBody>
      </p:sp>
      <p:sp>
        <p:nvSpPr>
          <p:cNvPr id="17421" name="Text Box 13"/>
          <p:cNvSpPr txBox="1">
            <a:spLocks noChangeArrowheads="1"/>
          </p:cNvSpPr>
          <p:nvPr/>
        </p:nvSpPr>
        <p:spPr bwMode="auto">
          <a:xfrm>
            <a:off x="1447800" y="5181600"/>
            <a:ext cx="8382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s-ES"/>
              <a:t>IP</a:t>
            </a:r>
          </a:p>
        </p:txBody>
      </p:sp>
      <p:sp>
        <p:nvSpPr>
          <p:cNvPr id="17422" name="Text Box 14"/>
          <p:cNvSpPr txBox="1">
            <a:spLocks noChangeArrowheads="1"/>
          </p:cNvSpPr>
          <p:nvPr/>
        </p:nvSpPr>
        <p:spPr bwMode="auto">
          <a:xfrm>
            <a:off x="609600" y="5181600"/>
            <a:ext cx="838200" cy="466725"/>
          </a:xfrm>
          <a:prstGeom prst="rect">
            <a:avLst/>
          </a:prstGeom>
          <a:solidFill>
            <a:srgbClr val="CCFFFF"/>
          </a:solidFill>
          <a:ln w="9525">
            <a:solidFill>
              <a:schemeClr val="tx1"/>
            </a:solidFill>
            <a:miter lim="800000"/>
            <a:headEnd/>
            <a:tailEnd/>
          </a:ln>
          <a:effectLst/>
        </p:spPr>
        <p:txBody>
          <a:bodyPr>
            <a:spAutoFit/>
          </a:bodyPr>
          <a:lstStyle/>
          <a:p>
            <a:pPr algn="ctr">
              <a:spcBef>
                <a:spcPct val="50000"/>
              </a:spcBef>
            </a:pPr>
            <a:r>
              <a:rPr lang="es-ES"/>
              <a:t>NIC</a:t>
            </a:r>
          </a:p>
        </p:txBody>
      </p:sp>
      <p:sp>
        <p:nvSpPr>
          <p:cNvPr id="17423" name="Text Box 15"/>
          <p:cNvSpPr txBox="1">
            <a:spLocks noChangeArrowheads="1"/>
          </p:cNvSpPr>
          <p:nvPr/>
        </p:nvSpPr>
        <p:spPr bwMode="auto">
          <a:xfrm>
            <a:off x="5562600" y="2667000"/>
            <a:ext cx="2514600" cy="457200"/>
          </a:xfrm>
          <a:prstGeom prst="rect">
            <a:avLst/>
          </a:prstGeom>
          <a:noFill/>
          <a:ln w="9525">
            <a:noFill/>
            <a:miter lim="800000"/>
            <a:headEnd/>
            <a:tailEnd/>
          </a:ln>
          <a:effectLst/>
        </p:spPr>
        <p:txBody>
          <a:bodyPr>
            <a:spAutoFit/>
          </a:bodyPr>
          <a:lstStyle/>
          <a:p>
            <a:pPr algn="ctr">
              <a:spcBef>
                <a:spcPct val="50000"/>
              </a:spcBef>
            </a:pPr>
            <a:r>
              <a:rPr lang="es-ES"/>
              <a:t>Aplicación</a:t>
            </a:r>
          </a:p>
        </p:txBody>
      </p:sp>
      <p:sp>
        <p:nvSpPr>
          <p:cNvPr id="17424" name="Text Box 16"/>
          <p:cNvSpPr txBox="1">
            <a:spLocks noChangeArrowheads="1"/>
          </p:cNvSpPr>
          <p:nvPr/>
        </p:nvSpPr>
        <p:spPr bwMode="auto">
          <a:xfrm>
            <a:off x="5562600" y="3505200"/>
            <a:ext cx="2514600" cy="457200"/>
          </a:xfrm>
          <a:prstGeom prst="rect">
            <a:avLst/>
          </a:prstGeom>
          <a:noFill/>
          <a:ln w="9525">
            <a:noFill/>
            <a:miter lim="800000"/>
            <a:headEnd/>
            <a:tailEnd/>
          </a:ln>
          <a:effectLst/>
        </p:spPr>
        <p:txBody>
          <a:bodyPr>
            <a:spAutoFit/>
          </a:bodyPr>
          <a:lstStyle/>
          <a:p>
            <a:pPr algn="ctr">
              <a:spcBef>
                <a:spcPct val="50000"/>
              </a:spcBef>
            </a:pPr>
            <a:r>
              <a:rPr lang="es-ES"/>
              <a:t>Transporte</a:t>
            </a:r>
          </a:p>
        </p:txBody>
      </p:sp>
      <p:sp>
        <p:nvSpPr>
          <p:cNvPr id="17425" name="Text Box 17"/>
          <p:cNvSpPr txBox="1">
            <a:spLocks noChangeArrowheads="1"/>
          </p:cNvSpPr>
          <p:nvPr/>
        </p:nvSpPr>
        <p:spPr bwMode="auto">
          <a:xfrm>
            <a:off x="5562600" y="4343400"/>
            <a:ext cx="2514600" cy="457200"/>
          </a:xfrm>
          <a:prstGeom prst="rect">
            <a:avLst/>
          </a:prstGeom>
          <a:noFill/>
          <a:ln w="9525">
            <a:noFill/>
            <a:miter lim="800000"/>
            <a:headEnd/>
            <a:tailEnd/>
          </a:ln>
          <a:effectLst/>
        </p:spPr>
        <p:txBody>
          <a:bodyPr>
            <a:spAutoFit/>
          </a:bodyPr>
          <a:lstStyle/>
          <a:p>
            <a:pPr algn="ctr">
              <a:spcBef>
                <a:spcPct val="50000"/>
              </a:spcBef>
            </a:pPr>
            <a:r>
              <a:rPr lang="es-ES"/>
              <a:t>Red</a:t>
            </a:r>
          </a:p>
        </p:txBody>
      </p:sp>
      <p:sp>
        <p:nvSpPr>
          <p:cNvPr id="17426" name="Text Box 18"/>
          <p:cNvSpPr txBox="1">
            <a:spLocks noChangeArrowheads="1"/>
          </p:cNvSpPr>
          <p:nvPr/>
        </p:nvSpPr>
        <p:spPr bwMode="auto">
          <a:xfrm>
            <a:off x="5562600" y="5181600"/>
            <a:ext cx="2514600" cy="457200"/>
          </a:xfrm>
          <a:prstGeom prst="rect">
            <a:avLst/>
          </a:prstGeom>
          <a:noFill/>
          <a:ln w="9525">
            <a:noFill/>
            <a:miter lim="800000"/>
            <a:headEnd/>
            <a:tailEnd/>
          </a:ln>
          <a:effectLst/>
        </p:spPr>
        <p:txBody>
          <a:bodyPr>
            <a:spAutoFit/>
          </a:bodyPr>
          <a:lstStyle/>
          <a:p>
            <a:pPr algn="ctr">
              <a:spcBef>
                <a:spcPct val="50000"/>
              </a:spcBef>
            </a:pPr>
            <a:r>
              <a:rPr lang="es-ES"/>
              <a:t>Interfaz de Red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
              <a:t>Direccionamiento IP</a:t>
            </a:r>
          </a:p>
        </p:txBody>
      </p:sp>
      <p:sp>
        <p:nvSpPr>
          <p:cNvPr id="101379" name="Rectangle 3" descr="Rectangle: Click to edit Master text styles&#10;Second level&#10;Third level&#10;Fourth level&#10;Fifth level"/>
          <p:cNvSpPr>
            <a:spLocks noGrp="1" noChangeArrowheads="1"/>
          </p:cNvSpPr>
          <p:nvPr>
            <p:ph idx="1"/>
          </p:nvPr>
        </p:nvSpPr>
        <p:spPr/>
        <p:txBody>
          <a:bodyPr/>
          <a:lstStyle/>
          <a:p>
            <a:pPr algn="ctr">
              <a:buFont typeface="Wingdings" pitchFamily="2" charset="2"/>
              <a:buNone/>
            </a:pPr>
            <a:r>
              <a:rPr lang="es-ES"/>
              <a:t>Direcciones Privadas</a:t>
            </a:r>
          </a:p>
          <a:p>
            <a:pPr lvl="1"/>
            <a:r>
              <a:rPr lang="es-ES"/>
              <a:t>Cuando Internet empezó a crecer de forma exponencial, la demanda de direcciones IP publicas aumento considerablemente.</a:t>
            </a:r>
          </a:p>
          <a:p>
            <a:pPr lvl="1"/>
            <a:r>
              <a:rPr lang="es-ES"/>
              <a:t>Dado que cada nodo de la red corporativa de una organización requería una dirección IP publica, las organizaciones solicitaban suficientes direcciones IP.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s-ES"/>
              <a:t>Direccionamiento IP</a:t>
            </a:r>
          </a:p>
        </p:txBody>
      </p:sp>
      <p:sp>
        <p:nvSpPr>
          <p:cNvPr id="102403" name="Rectangle 3" descr="Rectangle: Click to edit Master text styles&#10;Second level&#10;Third level&#10;Fourth level&#10;Fifth level"/>
          <p:cNvSpPr>
            <a:spLocks noGrp="1" noChangeArrowheads="1"/>
          </p:cNvSpPr>
          <p:nvPr>
            <p:ph idx="1"/>
          </p:nvPr>
        </p:nvSpPr>
        <p:spPr/>
        <p:txBody>
          <a:bodyPr/>
          <a:lstStyle/>
          <a:p>
            <a:pPr lvl="1">
              <a:lnSpc>
                <a:spcPct val="90000"/>
              </a:lnSpc>
            </a:pPr>
            <a:r>
              <a:rPr lang="es-ES"/>
              <a:t>Las autoridades de Internet descubrieron que la mayoría de las organizaciones requerían muy pocas direcciones publicas.</a:t>
            </a:r>
          </a:p>
          <a:p>
            <a:pPr lvl="1">
              <a:lnSpc>
                <a:spcPct val="90000"/>
              </a:lnSpc>
            </a:pPr>
            <a:r>
              <a:rPr lang="es-ES"/>
              <a:t>Los únicos host que requerían direcciones publicas eran los servidores WEB, FTP,    e-mail, proxy y de seguridad.</a:t>
            </a:r>
          </a:p>
          <a:p>
            <a:pPr lvl="1">
              <a:lnSpc>
                <a:spcPct val="90000"/>
              </a:lnSpc>
            </a:pPr>
            <a:r>
              <a:rPr lang="es-ES"/>
              <a:t>Los host de la red corporativa (interna) de la organización no requieren acceso directo a Internet, pero debían utilizar un espacio valido de direcciones IP.</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s-ES"/>
              <a:t>Direccionamiento IP</a:t>
            </a:r>
          </a:p>
        </p:txBody>
      </p:sp>
      <p:sp>
        <p:nvSpPr>
          <p:cNvPr id="103427" name="Rectangle 3" descr="Rectangle: Click to edit Master text styles&#10;Second level&#10;Third level&#10;Fourth level&#10;Fifth level"/>
          <p:cNvSpPr>
            <a:spLocks noGrp="1" noChangeArrowheads="1"/>
          </p:cNvSpPr>
          <p:nvPr>
            <p:ph idx="1"/>
          </p:nvPr>
        </p:nvSpPr>
        <p:spPr>
          <a:xfrm>
            <a:off x="838200" y="1524000"/>
            <a:ext cx="7772400" cy="5334000"/>
          </a:xfrm>
        </p:spPr>
        <p:txBody>
          <a:bodyPr/>
          <a:lstStyle/>
          <a:p>
            <a:pPr lvl="1"/>
            <a:r>
              <a:rPr lang="es-ES"/>
              <a:t>Direcciones de Intranet</a:t>
            </a:r>
          </a:p>
          <a:p>
            <a:pPr lvl="1"/>
            <a:r>
              <a:rPr lang="es-ES"/>
              <a:t>Los tres bloques de direcciones siguientes definen el espacio de direcciones privado:</a:t>
            </a:r>
          </a:p>
          <a:p>
            <a:pPr lvl="2"/>
            <a:r>
              <a:rPr lang="es-ES"/>
              <a:t>10.0.0.0/8 – La red privada de 24 bits de host, puede utilizar cualquier esquema de subredes en la organización privada.</a:t>
            </a:r>
          </a:p>
          <a:p>
            <a:pPr lvl="2"/>
            <a:r>
              <a:rPr lang="es-ES"/>
              <a:t>172.16.0.0/12 – Espacio de 20 bits de host. Desde la perspectiva de clases, el ID de red privada 172.16.0.0/12 es el intervalo de 14 redes de clase B de 172.17.0.0/16 a 173.30.0.0/16.</a:t>
            </a:r>
          </a:p>
          <a:p>
            <a:pPr lvl="2">
              <a:buFont typeface="Wingdings" pitchFamily="2" charset="2"/>
              <a:buNone/>
            </a:pPr>
            <a:endParaRPr lang="es-E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s-ES"/>
              <a:t>Direccionamiento IP</a:t>
            </a:r>
          </a:p>
        </p:txBody>
      </p:sp>
      <p:sp>
        <p:nvSpPr>
          <p:cNvPr id="104451" name="Rectangle 3" descr="Rectangle: Click to edit Master text styles&#10;Second level&#10;Third level&#10;Fourth level&#10;Fifth level"/>
          <p:cNvSpPr>
            <a:spLocks noGrp="1" noChangeArrowheads="1"/>
          </p:cNvSpPr>
          <p:nvPr>
            <p:ph idx="1"/>
          </p:nvPr>
        </p:nvSpPr>
        <p:spPr/>
        <p:txBody>
          <a:bodyPr/>
          <a:lstStyle/>
          <a:p>
            <a:pPr lvl="1"/>
            <a:r>
              <a:rPr lang="es-ES"/>
              <a:t>192.168.0.0/16 – Espacio de direcciones con 16 bits de host . Desde una perspectiva con clase, el ID de red privada 192.168.0.0/16 es el intervalo de 254 ID de red de clase C de 192.168.1.0/24 a 192.168.254.0/24.</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TotalTime>
  <Words>5084</Words>
  <Application>Microsoft Office PowerPoint</Application>
  <PresentationFormat>Presentación en pantalla (4:3)</PresentationFormat>
  <Paragraphs>824</Paragraphs>
  <Slides>93</Slides>
  <Notes>0</Notes>
  <HiddenSlides>0</HiddenSlides>
  <MMClips>0</MMClips>
  <ScaleCrop>false</ScaleCrop>
  <HeadingPairs>
    <vt:vector size="6" baseType="variant">
      <vt:variant>
        <vt:lpstr>Tema</vt:lpstr>
      </vt:variant>
      <vt:variant>
        <vt:i4>1</vt:i4>
      </vt:variant>
      <vt:variant>
        <vt:lpstr>Servidores OLE incrustados</vt:lpstr>
      </vt:variant>
      <vt:variant>
        <vt:i4>3</vt:i4>
      </vt:variant>
      <vt:variant>
        <vt:lpstr>Títulos de diapositiva</vt:lpstr>
      </vt:variant>
      <vt:variant>
        <vt:i4>93</vt:i4>
      </vt:variant>
    </vt:vector>
  </HeadingPairs>
  <TitlesOfParts>
    <vt:vector size="97" baseType="lpstr">
      <vt:lpstr>Tema de Office</vt:lpstr>
      <vt:lpstr>VISIO Drawing</vt:lpstr>
      <vt:lpstr>VISIO</vt:lpstr>
      <vt:lpstr>Ecuación</vt:lpstr>
      <vt:lpstr>Arquitectura TCP/IP</vt:lpstr>
      <vt:lpstr>Introducción</vt:lpstr>
      <vt:lpstr>Arquitectura de la familia de protocolos TCP/IP </vt:lpstr>
      <vt:lpstr>Arquitectura TCP/IP</vt:lpstr>
      <vt:lpstr>Arquitectura TCP/IP</vt:lpstr>
      <vt:lpstr>Arquitectura TCP/IP</vt:lpstr>
      <vt:lpstr>Arquitectura TCP/IP</vt:lpstr>
      <vt:lpstr>Arquitectura TCP/IP</vt:lpstr>
      <vt:lpstr>Arquitectura TCP/IP</vt:lpstr>
      <vt:lpstr>Arquitectura TCP/IP</vt:lpstr>
      <vt:lpstr>Protocolo ARP</vt:lpstr>
      <vt:lpstr>Protocolo ARP</vt:lpstr>
      <vt:lpstr>Protocolo ARP</vt:lpstr>
      <vt:lpstr>Protocolo ARP</vt:lpstr>
      <vt:lpstr>Protocolo ARP</vt:lpstr>
      <vt:lpstr>Mensaje de ARP</vt:lpstr>
      <vt:lpstr>Protocolo ARP</vt:lpstr>
      <vt:lpstr>Protocolo ARP</vt:lpstr>
      <vt:lpstr>Mensaje de ARP</vt:lpstr>
      <vt:lpstr>Presentación de PowerPoint</vt:lpstr>
      <vt:lpstr>Presentación de PowerPoint</vt:lpstr>
      <vt:lpstr>Presentación de PowerPoint</vt:lpstr>
      <vt:lpstr>Presentación de PowerPoint</vt:lpstr>
      <vt:lpstr>Presentación de PowerPoint</vt:lpstr>
      <vt:lpstr>Presentación de PowerPoint</vt:lpstr>
      <vt:lpstr>Mensaje de ARP</vt:lpstr>
      <vt:lpstr>Protocolo ARP</vt:lpstr>
      <vt:lpstr>ARP Gratuito</vt:lpstr>
      <vt:lpstr>ARP Gratuito </vt:lpstr>
      <vt:lpstr>ARP Gratuito</vt:lpstr>
      <vt:lpstr>Presentación de PowerPoint</vt:lpstr>
      <vt:lpstr>Mensaje de ARP</vt:lpstr>
      <vt:lpstr>Presentación de PowerPoint</vt:lpstr>
      <vt:lpstr>Ruteo de Paquetes</vt:lpstr>
      <vt:lpstr>Ruteo de Paquetes</vt:lpstr>
      <vt:lpstr>Ruteo de Paquetes</vt:lpstr>
      <vt:lpstr>Ruteo de Paquetes</vt:lpstr>
      <vt:lpstr>Ruteo de Paquetes</vt:lpstr>
      <vt:lpstr>Ruteo de Paquetes</vt:lpstr>
      <vt:lpstr>Ruteo de Paquetes</vt:lpstr>
      <vt:lpstr>Ruteo de Paquetes</vt:lpstr>
      <vt:lpstr>Ruteo de Paquetes</vt:lpstr>
      <vt:lpstr>Ruteo de Paquetes</vt:lpstr>
      <vt:lpstr>Ruteo de Paquetes</vt:lpstr>
      <vt:lpstr>Ruteo de Paquetes</vt:lpstr>
      <vt:lpstr>Direccionamiento IP</vt:lpstr>
      <vt:lpstr>Direccionamiento IP </vt:lpstr>
      <vt:lpstr>Direccionamiento IP</vt:lpstr>
      <vt:lpstr>Direccionamiento IP</vt:lpstr>
      <vt:lpstr>Direccionamiento IP</vt:lpstr>
      <vt:lpstr>Direccionamiento IP</vt:lpstr>
      <vt:lpstr>Direccionamiento IP</vt:lpstr>
      <vt:lpstr>Direccionamiento IP</vt:lpstr>
      <vt:lpstr>Presentación de PowerPoint</vt:lpstr>
      <vt:lpstr>Direccionamiento IP</vt:lpstr>
      <vt:lpstr>Presentación de PowerPoint</vt:lpstr>
      <vt:lpstr>Direccionamiento IP  </vt:lpstr>
      <vt:lpstr>Presentación de PowerPoint</vt:lpstr>
      <vt:lpstr>Presentación de PowerPoint</vt:lpstr>
      <vt:lpstr>Presentación de PowerPoint</vt:lpstr>
      <vt:lpstr>Direccionamiento IP</vt:lpstr>
      <vt:lpstr>Direccionamiento IP</vt:lpstr>
      <vt:lpstr>Direccionamiento IP</vt:lpstr>
      <vt:lpstr>Direccionamiento IP</vt:lpstr>
      <vt:lpstr>Direccionamiento IP</vt:lpstr>
      <vt:lpstr>Direccionamiento IP</vt:lpstr>
      <vt:lpstr>Presentación de PowerPoint</vt:lpstr>
      <vt:lpstr>Direccionamiento IP</vt:lpstr>
      <vt:lpstr>Presentación de PowerPoint</vt:lpstr>
      <vt:lpstr>Máscara de subred</vt:lpstr>
      <vt:lpstr>Presentación de PowerPoint</vt:lpstr>
      <vt:lpstr>Presentación de PowerPoint</vt:lpstr>
      <vt:lpstr>Máscara de subred</vt:lpstr>
      <vt:lpstr>Máscara de subred </vt:lpstr>
      <vt:lpstr>Mascara de subred</vt:lpstr>
      <vt:lpstr>Máscara de subred </vt:lpstr>
      <vt:lpstr>Máscara de subred</vt:lpstr>
      <vt:lpstr>Máscara de subred</vt:lpstr>
      <vt:lpstr>Máscara de subred</vt:lpstr>
      <vt:lpstr>Máscara de subred</vt:lpstr>
      <vt:lpstr>Máscara de subred</vt:lpstr>
      <vt:lpstr>Presentación de PowerPoint</vt:lpstr>
      <vt:lpstr>Máscara de subred</vt:lpstr>
      <vt:lpstr>Máscara de subred</vt:lpstr>
      <vt:lpstr>Máscara de subred</vt:lpstr>
      <vt:lpstr>Máscara de subred</vt:lpstr>
      <vt:lpstr>Máscara de subred</vt:lpstr>
      <vt:lpstr>Presentación de PowerPoint</vt:lpstr>
      <vt:lpstr>Direccionamiento IP</vt:lpstr>
      <vt:lpstr>Direccionamiento IP</vt:lpstr>
      <vt:lpstr>Direccionamiento IP</vt:lpstr>
      <vt:lpstr>Direccionamiento IP</vt:lpstr>
      <vt:lpstr>Direccionamiento IP</vt:lpstr>
    </vt:vector>
  </TitlesOfParts>
  <Company>ESCOM-IPN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Protocolos TCP/IP</dc:title>
  <dc:creator>SANCHEZ QUINTANILLA</dc:creator>
  <cp:lastModifiedBy>escom</cp:lastModifiedBy>
  <cp:revision>35</cp:revision>
  <dcterms:created xsi:type="dcterms:W3CDTF">2008-10-01T21:11:01Z</dcterms:created>
  <dcterms:modified xsi:type="dcterms:W3CDTF">2015-07-27T19:16:25Z</dcterms:modified>
</cp:coreProperties>
</file>