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 id="277" r:id="rId23"/>
    <p:sldId id="278" r:id="rId24"/>
    <p:sldId id="280" r:id="rId25"/>
    <p:sldId id="281" r:id="rId26"/>
    <p:sldId id="279"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9144000" cy="6858000" type="screen4x3"/>
  <p:notesSz cx="6858000" cy="9144000"/>
  <p:defaultTextStyle>
    <a:defPPr>
      <a:defRPr lang="es-E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A50021"/>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751" autoAdjust="0"/>
    <p:restoredTop sz="90929"/>
  </p:normalViewPr>
  <p:slideViewPr>
    <p:cSldViewPr>
      <p:cViewPr>
        <p:scale>
          <a:sx n="66" d="100"/>
          <a:sy n="66" d="100"/>
        </p:scale>
        <p:origin x="-1986" y="-6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MX"/>
          </a:p>
        </p:txBody>
      </p:sp>
      <p:sp>
        <p:nvSpPr>
          <p:cNvPr id="4" name="3 Marcador de fecha"/>
          <p:cNvSpPr>
            <a:spLocks noGrp="1"/>
          </p:cNvSpPr>
          <p:nvPr>
            <p:ph type="dt" sz="half" idx="10"/>
          </p:nvPr>
        </p:nvSpPr>
        <p:spPr/>
        <p:txBody>
          <a:bodyPr/>
          <a:lstStyle/>
          <a:p>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337EA64F-2FC7-4579-9EED-0236BDB07B53}" type="slidenum">
              <a:rPr lang="es-ES" smtClean="0"/>
              <a:pPr/>
              <a:t>‹Nº›</a:t>
            </a:fld>
            <a:endParaRPr lang="es-ES"/>
          </a:p>
        </p:txBody>
      </p:sp>
    </p:spTree>
    <p:extLst>
      <p:ext uri="{BB962C8B-B14F-4D97-AF65-F5344CB8AC3E}">
        <p14:creationId xmlns:p14="http://schemas.microsoft.com/office/powerpoint/2010/main" val="1695824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B65B20B-CBFD-4ADF-8C64-958DED30722B}" type="slidenum">
              <a:rPr lang="es-ES" smtClean="0"/>
              <a:pPr/>
              <a:t>‹Nº›</a:t>
            </a:fld>
            <a:endParaRPr lang="es-ES"/>
          </a:p>
        </p:txBody>
      </p:sp>
    </p:spTree>
    <p:extLst>
      <p:ext uri="{BB962C8B-B14F-4D97-AF65-F5344CB8AC3E}">
        <p14:creationId xmlns:p14="http://schemas.microsoft.com/office/powerpoint/2010/main" val="2848058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4062DEE5-F86A-43CC-8E4D-D027E75F81EE}" type="slidenum">
              <a:rPr lang="es-ES" smtClean="0"/>
              <a:pPr/>
              <a:t>‹Nº›</a:t>
            </a:fld>
            <a:endParaRPr lang="es-ES"/>
          </a:p>
        </p:txBody>
      </p:sp>
    </p:spTree>
    <p:extLst>
      <p:ext uri="{BB962C8B-B14F-4D97-AF65-F5344CB8AC3E}">
        <p14:creationId xmlns:p14="http://schemas.microsoft.com/office/powerpoint/2010/main" val="1442431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4B3E2D8D-1100-45A2-BCB2-8C1715D6DC48}" type="slidenum">
              <a:rPr lang="es-ES" smtClean="0"/>
              <a:pPr/>
              <a:t>‹Nº›</a:t>
            </a:fld>
            <a:endParaRPr lang="es-ES"/>
          </a:p>
        </p:txBody>
      </p:sp>
    </p:spTree>
    <p:extLst>
      <p:ext uri="{BB962C8B-B14F-4D97-AF65-F5344CB8AC3E}">
        <p14:creationId xmlns:p14="http://schemas.microsoft.com/office/powerpoint/2010/main" val="3475364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6271AE99-787B-4507-85DD-4FDDF19C405E}" type="slidenum">
              <a:rPr lang="es-ES" smtClean="0"/>
              <a:pPr/>
              <a:t>‹Nº›</a:t>
            </a:fld>
            <a:endParaRPr lang="es-ES"/>
          </a:p>
        </p:txBody>
      </p:sp>
    </p:spTree>
    <p:extLst>
      <p:ext uri="{BB962C8B-B14F-4D97-AF65-F5344CB8AC3E}">
        <p14:creationId xmlns:p14="http://schemas.microsoft.com/office/powerpoint/2010/main" val="1229513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p>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58E0B2B3-083F-4E89-B2EA-32847C945B67}" type="slidenum">
              <a:rPr lang="es-ES" smtClean="0"/>
              <a:pPr/>
              <a:t>‹Nº›</a:t>
            </a:fld>
            <a:endParaRPr lang="es-ES"/>
          </a:p>
        </p:txBody>
      </p:sp>
    </p:spTree>
    <p:extLst>
      <p:ext uri="{BB962C8B-B14F-4D97-AF65-F5344CB8AC3E}">
        <p14:creationId xmlns:p14="http://schemas.microsoft.com/office/powerpoint/2010/main" val="349123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p>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54EA7D01-D506-4572-B184-4FE2BA2F0F56}" type="slidenum">
              <a:rPr lang="es-ES" smtClean="0"/>
              <a:pPr/>
              <a:t>‹Nº›</a:t>
            </a:fld>
            <a:endParaRPr lang="es-ES"/>
          </a:p>
        </p:txBody>
      </p:sp>
    </p:spTree>
    <p:extLst>
      <p:ext uri="{BB962C8B-B14F-4D97-AF65-F5344CB8AC3E}">
        <p14:creationId xmlns:p14="http://schemas.microsoft.com/office/powerpoint/2010/main" val="1536184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p>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52D9456A-07D4-4FDE-80F1-20E2E192E7C7}" type="slidenum">
              <a:rPr lang="es-ES" smtClean="0"/>
              <a:pPr/>
              <a:t>‹Nº›</a:t>
            </a:fld>
            <a:endParaRPr lang="es-ES"/>
          </a:p>
        </p:txBody>
      </p:sp>
    </p:spTree>
    <p:extLst>
      <p:ext uri="{BB962C8B-B14F-4D97-AF65-F5344CB8AC3E}">
        <p14:creationId xmlns:p14="http://schemas.microsoft.com/office/powerpoint/2010/main" val="2178950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E2E6BE94-9F0D-4A95-9690-BABB3E0564BE}" type="slidenum">
              <a:rPr lang="es-ES" smtClean="0"/>
              <a:pPr/>
              <a:t>‹Nº›</a:t>
            </a:fld>
            <a:endParaRPr lang="es-ES"/>
          </a:p>
        </p:txBody>
      </p:sp>
    </p:spTree>
    <p:extLst>
      <p:ext uri="{BB962C8B-B14F-4D97-AF65-F5344CB8AC3E}">
        <p14:creationId xmlns:p14="http://schemas.microsoft.com/office/powerpoint/2010/main" val="4264878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D533C4C5-970B-4BBD-9F95-59C0F27F370D}" type="slidenum">
              <a:rPr lang="es-ES" smtClean="0"/>
              <a:pPr/>
              <a:t>‹Nº›</a:t>
            </a:fld>
            <a:endParaRPr lang="es-ES"/>
          </a:p>
        </p:txBody>
      </p:sp>
    </p:spTree>
    <p:extLst>
      <p:ext uri="{BB962C8B-B14F-4D97-AF65-F5344CB8AC3E}">
        <p14:creationId xmlns:p14="http://schemas.microsoft.com/office/powerpoint/2010/main" val="2724413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99D022CB-8DCF-4C36-B5DB-A079535249F8}" type="slidenum">
              <a:rPr lang="es-ES" smtClean="0"/>
              <a:pPr/>
              <a:t>‹Nº›</a:t>
            </a:fld>
            <a:endParaRPr lang="es-ES"/>
          </a:p>
        </p:txBody>
      </p:sp>
    </p:spTree>
    <p:extLst>
      <p:ext uri="{BB962C8B-B14F-4D97-AF65-F5344CB8AC3E}">
        <p14:creationId xmlns:p14="http://schemas.microsoft.com/office/powerpoint/2010/main" val="2392807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9DDFE8-BF51-4952-87E0-2C00BB6B1F14}" type="slidenum">
              <a:rPr lang="es-ES" smtClean="0"/>
              <a:pPr/>
              <a:t>‹Nº›</a:t>
            </a:fld>
            <a:endParaRPr lang="es-ES"/>
          </a:p>
        </p:txBody>
      </p:sp>
    </p:spTree>
    <p:extLst>
      <p:ext uri="{BB962C8B-B14F-4D97-AF65-F5344CB8AC3E}">
        <p14:creationId xmlns:p14="http://schemas.microsoft.com/office/powerpoint/2010/main" val="51237284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algn="ctr"/>
            <a:r>
              <a:rPr lang="es-ES" dirty="0"/>
              <a:t>Ruteo de Paquetes</a:t>
            </a:r>
          </a:p>
        </p:txBody>
      </p:sp>
      <p:sp>
        <p:nvSpPr>
          <p:cNvPr id="2051" name="Rectangle 3" descr="Rectangle: Click to edit Master text styles&#10;Second level&#10;Third level&#10;Fourth level&#10;Fifth level"/>
          <p:cNvSpPr>
            <a:spLocks noGrp="1" noChangeArrowheads="1"/>
          </p:cNvSpPr>
          <p:nvPr>
            <p:ph type="subTitle" idx="1"/>
          </p:nvPr>
        </p:nvSpPr>
        <p:spPr>
          <a:xfrm>
            <a:off x="1676400" y="3276600"/>
            <a:ext cx="6400800" cy="1752600"/>
          </a:xfrm>
        </p:spPr>
        <p:txBody>
          <a:bodyPr/>
          <a:lstStyle/>
          <a:p>
            <a:endParaRPr lang="es-ES" dirty="0"/>
          </a:p>
          <a:p>
            <a:endParaRPr lang="es-E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s-ES"/>
              <a:t>Encaminamiento</a:t>
            </a:r>
          </a:p>
        </p:txBody>
      </p:sp>
      <p:sp>
        <p:nvSpPr>
          <p:cNvPr id="12291" name="Rectangle 3" descr="Rectangle: Click to edit Master text styles&#10;Second level&#10;Third level&#10;Fourth level&#10;Fifth level"/>
          <p:cNvSpPr>
            <a:spLocks noGrp="1" noChangeArrowheads="1"/>
          </p:cNvSpPr>
          <p:nvPr>
            <p:ph idx="1"/>
          </p:nvPr>
        </p:nvSpPr>
        <p:spPr/>
        <p:txBody>
          <a:bodyPr/>
          <a:lstStyle/>
          <a:p>
            <a:pPr lvl="2">
              <a:buFont typeface="Wingdings" pitchFamily="2" charset="2"/>
              <a:buNone/>
            </a:pPr>
            <a:r>
              <a:rPr lang="es-ES" b="1"/>
              <a:t>Encaminamiento estático</a:t>
            </a:r>
          </a:p>
        </p:txBody>
      </p:sp>
      <p:graphicFrame>
        <p:nvGraphicFramePr>
          <p:cNvPr id="12321" name="Group 33"/>
          <p:cNvGraphicFramePr>
            <a:graphicFrameLocks noGrp="1"/>
          </p:cNvGraphicFramePr>
          <p:nvPr/>
        </p:nvGraphicFramePr>
        <p:xfrm>
          <a:off x="1219200" y="3429000"/>
          <a:ext cx="3048000" cy="2682240"/>
        </p:xfrm>
        <a:graphic>
          <a:graphicData uri="http://schemas.openxmlformats.org/drawingml/2006/table">
            <a:tbl>
              <a:tblPr/>
              <a:tblGrid>
                <a:gridCol w="1524000"/>
                <a:gridCol w="1524000"/>
              </a:tblGrid>
              <a:tr h="2984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Destino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Nodo siguiente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84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84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84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322" name="Text Box 34"/>
          <p:cNvSpPr txBox="1">
            <a:spLocks noChangeArrowheads="1"/>
          </p:cNvSpPr>
          <p:nvPr/>
        </p:nvSpPr>
        <p:spPr bwMode="auto">
          <a:xfrm>
            <a:off x="1143000" y="2743200"/>
            <a:ext cx="3124200" cy="457200"/>
          </a:xfrm>
          <a:prstGeom prst="rect">
            <a:avLst/>
          </a:prstGeom>
          <a:noFill/>
          <a:ln w="9525">
            <a:noFill/>
            <a:miter lim="800000"/>
            <a:headEnd/>
            <a:tailEnd/>
          </a:ln>
          <a:effectLst/>
        </p:spPr>
        <p:txBody>
          <a:bodyPr>
            <a:spAutoFit/>
          </a:bodyPr>
          <a:lstStyle/>
          <a:p>
            <a:pPr algn="ctr">
              <a:spcBef>
                <a:spcPct val="50000"/>
              </a:spcBef>
            </a:pPr>
            <a:r>
              <a:rPr lang="es-ES"/>
              <a:t>Tabla del nodo 1</a:t>
            </a:r>
          </a:p>
        </p:txBody>
      </p:sp>
      <p:graphicFrame>
        <p:nvGraphicFramePr>
          <p:cNvPr id="12347" name="Group 59"/>
          <p:cNvGraphicFramePr>
            <a:graphicFrameLocks noGrp="1"/>
          </p:cNvGraphicFramePr>
          <p:nvPr/>
        </p:nvGraphicFramePr>
        <p:xfrm>
          <a:off x="5257800" y="3429000"/>
          <a:ext cx="3048000" cy="2682240"/>
        </p:xfrm>
        <a:graphic>
          <a:graphicData uri="http://schemas.openxmlformats.org/drawingml/2006/table">
            <a:tbl>
              <a:tblPr/>
              <a:tblGrid>
                <a:gridCol w="1524000"/>
                <a:gridCol w="1524000"/>
              </a:tblGrid>
              <a:tr h="2984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Destino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Nodo siguiente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84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84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346" name="Text Box 58"/>
          <p:cNvSpPr txBox="1">
            <a:spLocks noChangeArrowheads="1"/>
          </p:cNvSpPr>
          <p:nvPr/>
        </p:nvSpPr>
        <p:spPr bwMode="auto">
          <a:xfrm>
            <a:off x="5181600" y="2743200"/>
            <a:ext cx="3124200" cy="457200"/>
          </a:xfrm>
          <a:prstGeom prst="rect">
            <a:avLst/>
          </a:prstGeom>
          <a:noFill/>
          <a:ln w="9525">
            <a:noFill/>
            <a:miter lim="800000"/>
            <a:headEnd/>
            <a:tailEnd/>
          </a:ln>
          <a:effectLst/>
        </p:spPr>
        <p:txBody>
          <a:bodyPr>
            <a:spAutoFit/>
          </a:bodyPr>
          <a:lstStyle/>
          <a:p>
            <a:pPr algn="ctr">
              <a:spcBef>
                <a:spcPct val="50000"/>
              </a:spcBef>
            </a:pPr>
            <a:r>
              <a:rPr lang="es-ES"/>
              <a:t>Tabla del nodo 2</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s-ES"/>
              <a:t>Encaminamiento</a:t>
            </a:r>
          </a:p>
        </p:txBody>
      </p:sp>
      <p:sp>
        <p:nvSpPr>
          <p:cNvPr id="13315" name="Rectangle 3" descr="Rectangle: Click to edit Master text styles&#10;Second level&#10;Third level&#10;Fourth level&#10;Fifth level"/>
          <p:cNvSpPr>
            <a:spLocks noGrp="1" noChangeArrowheads="1"/>
          </p:cNvSpPr>
          <p:nvPr>
            <p:ph idx="1"/>
          </p:nvPr>
        </p:nvSpPr>
        <p:spPr>
          <a:xfrm>
            <a:off x="838200" y="1524000"/>
            <a:ext cx="7772400" cy="5334000"/>
          </a:xfrm>
        </p:spPr>
        <p:txBody>
          <a:bodyPr/>
          <a:lstStyle/>
          <a:p>
            <a:pPr lvl="2">
              <a:buFont typeface="Wingdings" pitchFamily="2" charset="2"/>
              <a:buNone/>
            </a:pPr>
            <a:r>
              <a:rPr lang="es-ES" b="1"/>
              <a:t>Encaminamiento estático</a:t>
            </a:r>
          </a:p>
          <a:p>
            <a:pPr lvl="2"/>
            <a:r>
              <a:rPr lang="es-ES"/>
              <a:t>Ventaja: Su simplicidad, además de su buen funcionamiento en redes fiables con carga estacionaria.</a:t>
            </a:r>
          </a:p>
          <a:p>
            <a:pPr lvl="2"/>
            <a:r>
              <a:rPr lang="es-ES"/>
              <a:t>Desventaja: Radica en la falta de flexibilidad, ya que no reacciona ante fallos ni congestión en la red.</a:t>
            </a:r>
          </a:p>
          <a:p>
            <a:pPr lvl="2"/>
            <a:r>
              <a:rPr lang="es-ES"/>
              <a:t>Una mejora al encaminamiento estático que soportaría la no disponibilidad temporal de nodos y enlaces, consiste en la especificación de nodos siguientes alternativos para cada destino. Por ejemplo: en el nodo 1 podría ser 4,3,2,3,3.</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s-ES"/>
              <a:t>Encaminamiento</a:t>
            </a:r>
          </a:p>
        </p:txBody>
      </p:sp>
      <p:sp>
        <p:nvSpPr>
          <p:cNvPr id="14339" name="Rectangle 3" descr="Rectangle: Click to edit Master text styles&#10;Second level&#10;Third level&#10;Fourth level&#10;Fifth level"/>
          <p:cNvSpPr>
            <a:spLocks noGrp="1" noChangeArrowheads="1"/>
          </p:cNvSpPr>
          <p:nvPr>
            <p:ph idx="1"/>
          </p:nvPr>
        </p:nvSpPr>
        <p:spPr>
          <a:xfrm>
            <a:off x="838200" y="1524000"/>
            <a:ext cx="7772400" cy="5181600"/>
          </a:xfrm>
        </p:spPr>
        <p:txBody>
          <a:bodyPr/>
          <a:lstStyle/>
          <a:p>
            <a:pPr lvl="2">
              <a:buFont typeface="Wingdings" pitchFamily="2" charset="2"/>
              <a:buNone/>
            </a:pPr>
            <a:r>
              <a:rPr lang="es-ES" b="1"/>
              <a:t>Inundación</a:t>
            </a:r>
          </a:p>
          <a:p>
            <a:pPr lvl="2"/>
            <a:r>
              <a:rPr lang="es-ES"/>
              <a:t>No precisa de ninguna información sobre la red.</a:t>
            </a:r>
          </a:p>
          <a:p>
            <a:pPr lvl="2"/>
            <a:r>
              <a:rPr lang="es-ES"/>
              <a:t>Un nodo origen envía un paquete a todos sus nodos vecinos, los cuales a su vez, los envían sobre todos los enlaces de salida, excepto por el que llego.</a:t>
            </a:r>
          </a:p>
          <a:p>
            <a:pPr lvl="2"/>
            <a:r>
              <a:rPr lang="es-ES"/>
              <a:t> Por ejemplo en la siguiente red, si el nodo 1 desea enviar un paquete al nodo 6, debe enviar el paquete a los nodos 2,3 y 4. El nodo 2 envía una copia al nodo 3 y 4, el nodo 4 envía una copia a los nodos 2,3 y 5.</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s-ES"/>
              <a:t>Encaminamiento</a:t>
            </a:r>
          </a:p>
        </p:txBody>
      </p:sp>
      <p:grpSp>
        <p:nvGrpSpPr>
          <p:cNvPr id="15468" name="Group 108"/>
          <p:cNvGrpSpPr>
            <a:grpSpLocks/>
          </p:cNvGrpSpPr>
          <p:nvPr/>
        </p:nvGrpSpPr>
        <p:grpSpPr bwMode="auto">
          <a:xfrm>
            <a:off x="609600" y="1676400"/>
            <a:ext cx="3519488" cy="2236788"/>
            <a:chOff x="1248" y="1336"/>
            <a:chExt cx="2880" cy="1832"/>
          </a:xfrm>
        </p:grpSpPr>
        <p:grpSp>
          <p:nvGrpSpPr>
            <p:cNvPr id="15430" name="Group 70"/>
            <p:cNvGrpSpPr>
              <a:grpSpLocks/>
            </p:cNvGrpSpPr>
            <p:nvPr/>
          </p:nvGrpSpPr>
          <p:grpSpPr bwMode="auto">
            <a:xfrm>
              <a:off x="1248" y="2351"/>
              <a:ext cx="288" cy="289"/>
              <a:chOff x="1248" y="3215"/>
              <a:chExt cx="288" cy="289"/>
            </a:xfrm>
          </p:grpSpPr>
          <p:sp>
            <p:nvSpPr>
              <p:cNvPr id="15431" name="Oval 71"/>
              <p:cNvSpPr>
                <a:spLocks noChangeArrowheads="1"/>
              </p:cNvSpPr>
              <p:nvPr/>
            </p:nvSpPr>
            <p:spPr bwMode="auto">
              <a:xfrm>
                <a:off x="1248" y="3216"/>
                <a:ext cx="288" cy="288"/>
              </a:xfrm>
              <a:prstGeom prst="ellipse">
                <a:avLst/>
              </a:prstGeom>
              <a:solidFill>
                <a:schemeClr val="accent1"/>
              </a:solidFill>
              <a:ln w="9525">
                <a:solidFill>
                  <a:schemeClr val="tx1"/>
                </a:solidFill>
                <a:round/>
                <a:headEnd/>
                <a:tailEnd/>
              </a:ln>
              <a:effectLst/>
            </p:spPr>
            <p:txBody>
              <a:bodyPr wrap="none" anchor="ctr"/>
              <a:lstStyle/>
              <a:p>
                <a:endParaRPr lang="es-MX"/>
              </a:p>
            </p:txBody>
          </p:sp>
          <p:sp>
            <p:nvSpPr>
              <p:cNvPr id="15432" name="Text Box 72"/>
              <p:cNvSpPr txBox="1">
                <a:spLocks noChangeArrowheads="1"/>
              </p:cNvSpPr>
              <p:nvPr/>
            </p:nvSpPr>
            <p:spPr bwMode="auto">
              <a:xfrm>
                <a:off x="1297" y="3215"/>
                <a:ext cx="239" cy="276"/>
              </a:xfrm>
              <a:prstGeom prst="rect">
                <a:avLst/>
              </a:prstGeom>
              <a:noFill/>
              <a:ln w="9525">
                <a:noFill/>
                <a:miter lim="800000"/>
                <a:headEnd/>
                <a:tailEnd/>
              </a:ln>
              <a:effectLst/>
            </p:spPr>
            <p:txBody>
              <a:bodyPr>
                <a:spAutoFit/>
              </a:bodyPr>
              <a:lstStyle/>
              <a:p>
                <a:pPr>
                  <a:spcBef>
                    <a:spcPct val="50000"/>
                  </a:spcBef>
                </a:pPr>
                <a:r>
                  <a:rPr lang="es-ES" sz="1600"/>
                  <a:t>1</a:t>
                </a:r>
              </a:p>
            </p:txBody>
          </p:sp>
        </p:grpSp>
        <p:grpSp>
          <p:nvGrpSpPr>
            <p:cNvPr id="15433" name="Group 73"/>
            <p:cNvGrpSpPr>
              <a:grpSpLocks/>
            </p:cNvGrpSpPr>
            <p:nvPr/>
          </p:nvGrpSpPr>
          <p:grpSpPr bwMode="auto">
            <a:xfrm>
              <a:off x="1872" y="1727"/>
              <a:ext cx="288" cy="289"/>
              <a:chOff x="1248" y="3215"/>
              <a:chExt cx="288" cy="289"/>
            </a:xfrm>
          </p:grpSpPr>
          <p:sp>
            <p:nvSpPr>
              <p:cNvPr id="15434" name="Oval 74"/>
              <p:cNvSpPr>
                <a:spLocks noChangeArrowheads="1"/>
              </p:cNvSpPr>
              <p:nvPr/>
            </p:nvSpPr>
            <p:spPr bwMode="auto">
              <a:xfrm>
                <a:off x="1248" y="3216"/>
                <a:ext cx="288" cy="288"/>
              </a:xfrm>
              <a:prstGeom prst="ellipse">
                <a:avLst/>
              </a:prstGeom>
              <a:solidFill>
                <a:schemeClr val="accent1"/>
              </a:solidFill>
              <a:ln w="9525">
                <a:solidFill>
                  <a:schemeClr val="tx1"/>
                </a:solidFill>
                <a:round/>
                <a:headEnd/>
                <a:tailEnd/>
              </a:ln>
              <a:effectLst/>
            </p:spPr>
            <p:txBody>
              <a:bodyPr wrap="none" anchor="ctr"/>
              <a:lstStyle/>
              <a:p>
                <a:endParaRPr lang="es-MX"/>
              </a:p>
            </p:txBody>
          </p:sp>
          <p:sp>
            <p:nvSpPr>
              <p:cNvPr id="15435" name="Text Box 75"/>
              <p:cNvSpPr txBox="1">
                <a:spLocks noChangeArrowheads="1"/>
              </p:cNvSpPr>
              <p:nvPr/>
            </p:nvSpPr>
            <p:spPr bwMode="auto">
              <a:xfrm>
                <a:off x="1297" y="3215"/>
                <a:ext cx="239" cy="276"/>
              </a:xfrm>
              <a:prstGeom prst="rect">
                <a:avLst/>
              </a:prstGeom>
              <a:noFill/>
              <a:ln w="9525">
                <a:noFill/>
                <a:miter lim="800000"/>
                <a:headEnd/>
                <a:tailEnd/>
              </a:ln>
              <a:effectLst/>
            </p:spPr>
            <p:txBody>
              <a:bodyPr>
                <a:spAutoFit/>
              </a:bodyPr>
              <a:lstStyle/>
              <a:p>
                <a:pPr>
                  <a:spcBef>
                    <a:spcPct val="50000"/>
                  </a:spcBef>
                </a:pPr>
                <a:r>
                  <a:rPr lang="es-ES" sz="1600"/>
                  <a:t>2</a:t>
                </a:r>
              </a:p>
            </p:txBody>
          </p:sp>
        </p:grpSp>
        <p:grpSp>
          <p:nvGrpSpPr>
            <p:cNvPr id="15436" name="Group 76"/>
            <p:cNvGrpSpPr>
              <a:grpSpLocks/>
            </p:cNvGrpSpPr>
            <p:nvPr/>
          </p:nvGrpSpPr>
          <p:grpSpPr bwMode="auto">
            <a:xfrm>
              <a:off x="2064" y="2880"/>
              <a:ext cx="288" cy="288"/>
              <a:chOff x="1248" y="3216"/>
              <a:chExt cx="288" cy="288"/>
            </a:xfrm>
          </p:grpSpPr>
          <p:sp>
            <p:nvSpPr>
              <p:cNvPr id="15437" name="Oval 77"/>
              <p:cNvSpPr>
                <a:spLocks noChangeArrowheads="1"/>
              </p:cNvSpPr>
              <p:nvPr/>
            </p:nvSpPr>
            <p:spPr bwMode="auto">
              <a:xfrm>
                <a:off x="1248" y="3216"/>
                <a:ext cx="288" cy="288"/>
              </a:xfrm>
              <a:prstGeom prst="ellipse">
                <a:avLst/>
              </a:prstGeom>
              <a:solidFill>
                <a:schemeClr val="accent1"/>
              </a:solidFill>
              <a:ln w="9525">
                <a:solidFill>
                  <a:schemeClr val="tx1"/>
                </a:solidFill>
                <a:round/>
                <a:headEnd/>
                <a:tailEnd/>
              </a:ln>
              <a:effectLst/>
            </p:spPr>
            <p:txBody>
              <a:bodyPr wrap="none" anchor="ctr"/>
              <a:lstStyle/>
              <a:p>
                <a:endParaRPr lang="es-MX"/>
              </a:p>
            </p:txBody>
          </p:sp>
          <p:sp>
            <p:nvSpPr>
              <p:cNvPr id="15438" name="Text Box 78"/>
              <p:cNvSpPr txBox="1">
                <a:spLocks noChangeArrowheads="1"/>
              </p:cNvSpPr>
              <p:nvPr/>
            </p:nvSpPr>
            <p:spPr bwMode="auto">
              <a:xfrm>
                <a:off x="1297" y="3216"/>
                <a:ext cx="237" cy="276"/>
              </a:xfrm>
              <a:prstGeom prst="rect">
                <a:avLst/>
              </a:prstGeom>
              <a:noFill/>
              <a:ln w="9525">
                <a:noFill/>
                <a:miter lim="800000"/>
                <a:headEnd/>
                <a:tailEnd/>
              </a:ln>
              <a:effectLst/>
            </p:spPr>
            <p:txBody>
              <a:bodyPr>
                <a:spAutoFit/>
              </a:bodyPr>
              <a:lstStyle/>
              <a:p>
                <a:pPr>
                  <a:spcBef>
                    <a:spcPct val="50000"/>
                  </a:spcBef>
                </a:pPr>
                <a:r>
                  <a:rPr lang="es-ES" sz="1600"/>
                  <a:t>4</a:t>
                </a:r>
              </a:p>
            </p:txBody>
          </p:sp>
        </p:grpSp>
        <p:grpSp>
          <p:nvGrpSpPr>
            <p:cNvPr id="15439" name="Group 79"/>
            <p:cNvGrpSpPr>
              <a:grpSpLocks/>
            </p:cNvGrpSpPr>
            <p:nvPr/>
          </p:nvGrpSpPr>
          <p:grpSpPr bwMode="auto">
            <a:xfrm>
              <a:off x="2880" y="1727"/>
              <a:ext cx="288" cy="289"/>
              <a:chOff x="1248" y="3215"/>
              <a:chExt cx="288" cy="289"/>
            </a:xfrm>
          </p:grpSpPr>
          <p:sp>
            <p:nvSpPr>
              <p:cNvPr id="15440" name="Oval 80"/>
              <p:cNvSpPr>
                <a:spLocks noChangeArrowheads="1"/>
              </p:cNvSpPr>
              <p:nvPr/>
            </p:nvSpPr>
            <p:spPr bwMode="auto">
              <a:xfrm>
                <a:off x="1248" y="3216"/>
                <a:ext cx="288" cy="288"/>
              </a:xfrm>
              <a:prstGeom prst="ellipse">
                <a:avLst/>
              </a:prstGeom>
              <a:solidFill>
                <a:schemeClr val="accent1"/>
              </a:solidFill>
              <a:ln w="9525">
                <a:solidFill>
                  <a:schemeClr val="tx1"/>
                </a:solidFill>
                <a:round/>
                <a:headEnd/>
                <a:tailEnd/>
              </a:ln>
              <a:effectLst/>
            </p:spPr>
            <p:txBody>
              <a:bodyPr wrap="none" anchor="ctr"/>
              <a:lstStyle/>
              <a:p>
                <a:endParaRPr lang="es-MX"/>
              </a:p>
            </p:txBody>
          </p:sp>
          <p:sp>
            <p:nvSpPr>
              <p:cNvPr id="15441" name="Text Box 81"/>
              <p:cNvSpPr txBox="1">
                <a:spLocks noChangeArrowheads="1"/>
              </p:cNvSpPr>
              <p:nvPr/>
            </p:nvSpPr>
            <p:spPr bwMode="auto">
              <a:xfrm>
                <a:off x="1297" y="3215"/>
                <a:ext cx="239" cy="276"/>
              </a:xfrm>
              <a:prstGeom prst="rect">
                <a:avLst/>
              </a:prstGeom>
              <a:noFill/>
              <a:ln w="9525">
                <a:noFill/>
                <a:miter lim="800000"/>
                <a:headEnd/>
                <a:tailEnd/>
              </a:ln>
              <a:effectLst/>
            </p:spPr>
            <p:txBody>
              <a:bodyPr>
                <a:spAutoFit/>
              </a:bodyPr>
              <a:lstStyle/>
              <a:p>
                <a:pPr>
                  <a:spcBef>
                    <a:spcPct val="50000"/>
                  </a:spcBef>
                </a:pPr>
                <a:r>
                  <a:rPr lang="es-ES" sz="1600"/>
                  <a:t>3</a:t>
                </a:r>
              </a:p>
            </p:txBody>
          </p:sp>
        </p:grpSp>
        <p:grpSp>
          <p:nvGrpSpPr>
            <p:cNvPr id="15442" name="Group 82"/>
            <p:cNvGrpSpPr>
              <a:grpSpLocks/>
            </p:cNvGrpSpPr>
            <p:nvPr/>
          </p:nvGrpSpPr>
          <p:grpSpPr bwMode="auto">
            <a:xfrm>
              <a:off x="3120" y="2880"/>
              <a:ext cx="288" cy="288"/>
              <a:chOff x="1248" y="3216"/>
              <a:chExt cx="288" cy="288"/>
            </a:xfrm>
          </p:grpSpPr>
          <p:sp>
            <p:nvSpPr>
              <p:cNvPr id="15443" name="Oval 83"/>
              <p:cNvSpPr>
                <a:spLocks noChangeArrowheads="1"/>
              </p:cNvSpPr>
              <p:nvPr/>
            </p:nvSpPr>
            <p:spPr bwMode="auto">
              <a:xfrm>
                <a:off x="1248" y="3216"/>
                <a:ext cx="288" cy="288"/>
              </a:xfrm>
              <a:prstGeom prst="ellipse">
                <a:avLst/>
              </a:prstGeom>
              <a:solidFill>
                <a:schemeClr val="accent1"/>
              </a:solidFill>
              <a:ln w="9525">
                <a:solidFill>
                  <a:schemeClr val="tx1"/>
                </a:solidFill>
                <a:round/>
                <a:headEnd/>
                <a:tailEnd/>
              </a:ln>
              <a:effectLst/>
            </p:spPr>
            <p:txBody>
              <a:bodyPr wrap="none" anchor="ctr"/>
              <a:lstStyle/>
              <a:p>
                <a:endParaRPr lang="es-MX"/>
              </a:p>
            </p:txBody>
          </p:sp>
          <p:sp>
            <p:nvSpPr>
              <p:cNvPr id="15444" name="Text Box 84"/>
              <p:cNvSpPr txBox="1">
                <a:spLocks noChangeArrowheads="1"/>
              </p:cNvSpPr>
              <p:nvPr/>
            </p:nvSpPr>
            <p:spPr bwMode="auto">
              <a:xfrm>
                <a:off x="1297" y="3216"/>
                <a:ext cx="239" cy="276"/>
              </a:xfrm>
              <a:prstGeom prst="rect">
                <a:avLst/>
              </a:prstGeom>
              <a:noFill/>
              <a:ln w="9525">
                <a:noFill/>
                <a:miter lim="800000"/>
                <a:headEnd/>
                <a:tailEnd/>
              </a:ln>
              <a:effectLst/>
            </p:spPr>
            <p:txBody>
              <a:bodyPr>
                <a:spAutoFit/>
              </a:bodyPr>
              <a:lstStyle/>
              <a:p>
                <a:pPr>
                  <a:spcBef>
                    <a:spcPct val="50000"/>
                  </a:spcBef>
                </a:pPr>
                <a:r>
                  <a:rPr lang="es-ES" sz="1600"/>
                  <a:t>5</a:t>
                </a:r>
              </a:p>
            </p:txBody>
          </p:sp>
        </p:grpSp>
        <p:grpSp>
          <p:nvGrpSpPr>
            <p:cNvPr id="15445" name="Group 85"/>
            <p:cNvGrpSpPr>
              <a:grpSpLocks/>
            </p:cNvGrpSpPr>
            <p:nvPr/>
          </p:nvGrpSpPr>
          <p:grpSpPr bwMode="auto">
            <a:xfrm>
              <a:off x="3840" y="2304"/>
              <a:ext cx="288" cy="288"/>
              <a:chOff x="1248" y="3216"/>
              <a:chExt cx="288" cy="288"/>
            </a:xfrm>
          </p:grpSpPr>
          <p:sp>
            <p:nvSpPr>
              <p:cNvPr id="15446" name="Oval 86"/>
              <p:cNvSpPr>
                <a:spLocks noChangeArrowheads="1"/>
              </p:cNvSpPr>
              <p:nvPr/>
            </p:nvSpPr>
            <p:spPr bwMode="auto">
              <a:xfrm>
                <a:off x="1248" y="3216"/>
                <a:ext cx="288" cy="288"/>
              </a:xfrm>
              <a:prstGeom prst="ellipse">
                <a:avLst/>
              </a:prstGeom>
              <a:solidFill>
                <a:schemeClr val="accent1"/>
              </a:solidFill>
              <a:ln w="9525">
                <a:solidFill>
                  <a:schemeClr val="tx1"/>
                </a:solidFill>
                <a:round/>
                <a:headEnd/>
                <a:tailEnd/>
              </a:ln>
              <a:effectLst/>
            </p:spPr>
            <p:txBody>
              <a:bodyPr wrap="none" anchor="ctr"/>
              <a:lstStyle/>
              <a:p>
                <a:endParaRPr lang="es-MX"/>
              </a:p>
            </p:txBody>
          </p:sp>
          <p:sp>
            <p:nvSpPr>
              <p:cNvPr id="15447" name="Text Box 87"/>
              <p:cNvSpPr txBox="1">
                <a:spLocks noChangeArrowheads="1"/>
              </p:cNvSpPr>
              <p:nvPr/>
            </p:nvSpPr>
            <p:spPr bwMode="auto">
              <a:xfrm>
                <a:off x="1297" y="3216"/>
                <a:ext cx="239" cy="276"/>
              </a:xfrm>
              <a:prstGeom prst="rect">
                <a:avLst/>
              </a:prstGeom>
              <a:noFill/>
              <a:ln w="9525">
                <a:noFill/>
                <a:miter lim="800000"/>
                <a:headEnd/>
                <a:tailEnd/>
              </a:ln>
              <a:effectLst/>
            </p:spPr>
            <p:txBody>
              <a:bodyPr>
                <a:spAutoFit/>
              </a:bodyPr>
              <a:lstStyle/>
              <a:p>
                <a:pPr>
                  <a:spcBef>
                    <a:spcPct val="50000"/>
                  </a:spcBef>
                </a:pPr>
                <a:r>
                  <a:rPr lang="es-ES" sz="1600"/>
                  <a:t>6</a:t>
                </a:r>
              </a:p>
            </p:txBody>
          </p:sp>
        </p:grpSp>
        <p:sp>
          <p:nvSpPr>
            <p:cNvPr id="15448" name="Line 88"/>
            <p:cNvSpPr>
              <a:spLocks noChangeShapeType="1"/>
            </p:cNvSpPr>
            <p:nvPr/>
          </p:nvSpPr>
          <p:spPr bwMode="auto">
            <a:xfrm flipV="1">
              <a:off x="1488" y="1968"/>
              <a:ext cx="432" cy="432"/>
            </a:xfrm>
            <a:prstGeom prst="line">
              <a:avLst/>
            </a:prstGeom>
            <a:noFill/>
            <a:ln w="9525">
              <a:solidFill>
                <a:schemeClr val="tx1"/>
              </a:solidFill>
              <a:round/>
              <a:headEnd/>
              <a:tailEnd/>
            </a:ln>
            <a:effectLst/>
          </p:spPr>
          <p:txBody>
            <a:bodyPr wrap="none"/>
            <a:lstStyle/>
            <a:p>
              <a:endParaRPr lang="es-MX"/>
            </a:p>
          </p:txBody>
        </p:sp>
        <p:sp>
          <p:nvSpPr>
            <p:cNvPr id="15449" name="Line 89"/>
            <p:cNvSpPr>
              <a:spLocks noChangeShapeType="1"/>
            </p:cNvSpPr>
            <p:nvPr/>
          </p:nvSpPr>
          <p:spPr bwMode="auto">
            <a:xfrm>
              <a:off x="1488" y="2592"/>
              <a:ext cx="576" cy="384"/>
            </a:xfrm>
            <a:prstGeom prst="line">
              <a:avLst/>
            </a:prstGeom>
            <a:noFill/>
            <a:ln w="9525">
              <a:solidFill>
                <a:schemeClr val="tx1"/>
              </a:solidFill>
              <a:round/>
              <a:headEnd/>
              <a:tailEnd/>
            </a:ln>
            <a:effectLst/>
          </p:spPr>
          <p:txBody>
            <a:bodyPr wrap="none"/>
            <a:lstStyle/>
            <a:p>
              <a:endParaRPr lang="es-MX"/>
            </a:p>
          </p:txBody>
        </p:sp>
        <p:sp>
          <p:nvSpPr>
            <p:cNvPr id="15450" name="Line 90"/>
            <p:cNvSpPr>
              <a:spLocks noChangeShapeType="1"/>
            </p:cNvSpPr>
            <p:nvPr/>
          </p:nvSpPr>
          <p:spPr bwMode="auto">
            <a:xfrm>
              <a:off x="2064" y="2016"/>
              <a:ext cx="144" cy="864"/>
            </a:xfrm>
            <a:prstGeom prst="line">
              <a:avLst/>
            </a:prstGeom>
            <a:noFill/>
            <a:ln w="9525">
              <a:solidFill>
                <a:schemeClr val="tx1"/>
              </a:solidFill>
              <a:round/>
              <a:headEnd/>
              <a:tailEnd/>
            </a:ln>
            <a:effectLst/>
          </p:spPr>
          <p:txBody>
            <a:bodyPr wrap="none"/>
            <a:lstStyle/>
            <a:p>
              <a:endParaRPr lang="es-MX"/>
            </a:p>
          </p:txBody>
        </p:sp>
        <p:sp>
          <p:nvSpPr>
            <p:cNvPr id="15451" name="Line 91"/>
            <p:cNvSpPr>
              <a:spLocks noChangeShapeType="1"/>
            </p:cNvSpPr>
            <p:nvPr/>
          </p:nvSpPr>
          <p:spPr bwMode="auto">
            <a:xfrm flipV="1">
              <a:off x="2304" y="1968"/>
              <a:ext cx="624" cy="960"/>
            </a:xfrm>
            <a:prstGeom prst="line">
              <a:avLst/>
            </a:prstGeom>
            <a:noFill/>
            <a:ln w="9525">
              <a:solidFill>
                <a:schemeClr val="tx1"/>
              </a:solidFill>
              <a:round/>
              <a:headEnd/>
              <a:tailEnd/>
            </a:ln>
            <a:effectLst/>
          </p:spPr>
          <p:txBody>
            <a:bodyPr wrap="none"/>
            <a:lstStyle/>
            <a:p>
              <a:endParaRPr lang="es-MX"/>
            </a:p>
          </p:txBody>
        </p:sp>
        <p:sp>
          <p:nvSpPr>
            <p:cNvPr id="15452" name="Line 92"/>
            <p:cNvSpPr>
              <a:spLocks noChangeShapeType="1"/>
            </p:cNvSpPr>
            <p:nvPr/>
          </p:nvSpPr>
          <p:spPr bwMode="auto">
            <a:xfrm>
              <a:off x="2160" y="1872"/>
              <a:ext cx="720" cy="0"/>
            </a:xfrm>
            <a:prstGeom prst="line">
              <a:avLst/>
            </a:prstGeom>
            <a:noFill/>
            <a:ln w="9525">
              <a:solidFill>
                <a:schemeClr val="tx1"/>
              </a:solidFill>
              <a:round/>
              <a:headEnd/>
              <a:tailEnd/>
            </a:ln>
            <a:effectLst/>
          </p:spPr>
          <p:txBody>
            <a:bodyPr wrap="none"/>
            <a:lstStyle/>
            <a:p>
              <a:endParaRPr lang="es-MX"/>
            </a:p>
          </p:txBody>
        </p:sp>
        <p:sp>
          <p:nvSpPr>
            <p:cNvPr id="15453" name="Line 93"/>
            <p:cNvSpPr>
              <a:spLocks noChangeShapeType="1"/>
            </p:cNvSpPr>
            <p:nvPr/>
          </p:nvSpPr>
          <p:spPr bwMode="auto">
            <a:xfrm>
              <a:off x="2352" y="3024"/>
              <a:ext cx="768" cy="0"/>
            </a:xfrm>
            <a:prstGeom prst="line">
              <a:avLst/>
            </a:prstGeom>
            <a:noFill/>
            <a:ln w="9525">
              <a:solidFill>
                <a:schemeClr val="tx1"/>
              </a:solidFill>
              <a:round/>
              <a:headEnd/>
              <a:tailEnd/>
            </a:ln>
            <a:effectLst/>
          </p:spPr>
          <p:txBody>
            <a:bodyPr wrap="none"/>
            <a:lstStyle/>
            <a:p>
              <a:endParaRPr lang="es-MX"/>
            </a:p>
          </p:txBody>
        </p:sp>
        <p:sp>
          <p:nvSpPr>
            <p:cNvPr id="15454" name="Line 94"/>
            <p:cNvSpPr>
              <a:spLocks noChangeShapeType="1"/>
            </p:cNvSpPr>
            <p:nvPr/>
          </p:nvSpPr>
          <p:spPr bwMode="auto">
            <a:xfrm>
              <a:off x="3072" y="2016"/>
              <a:ext cx="144" cy="864"/>
            </a:xfrm>
            <a:prstGeom prst="line">
              <a:avLst/>
            </a:prstGeom>
            <a:noFill/>
            <a:ln w="9525">
              <a:solidFill>
                <a:schemeClr val="tx1"/>
              </a:solidFill>
              <a:round/>
              <a:headEnd/>
              <a:tailEnd/>
            </a:ln>
            <a:effectLst/>
          </p:spPr>
          <p:txBody>
            <a:bodyPr wrap="none"/>
            <a:lstStyle/>
            <a:p>
              <a:endParaRPr lang="es-MX"/>
            </a:p>
          </p:txBody>
        </p:sp>
        <p:sp>
          <p:nvSpPr>
            <p:cNvPr id="15455" name="Line 95"/>
            <p:cNvSpPr>
              <a:spLocks noChangeShapeType="1"/>
            </p:cNvSpPr>
            <p:nvPr/>
          </p:nvSpPr>
          <p:spPr bwMode="auto">
            <a:xfrm>
              <a:off x="3168" y="1920"/>
              <a:ext cx="720" cy="432"/>
            </a:xfrm>
            <a:prstGeom prst="line">
              <a:avLst/>
            </a:prstGeom>
            <a:noFill/>
            <a:ln w="9525">
              <a:solidFill>
                <a:schemeClr val="tx1"/>
              </a:solidFill>
              <a:round/>
              <a:headEnd/>
              <a:tailEnd/>
            </a:ln>
            <a:effectLst/>
          </p:spPr>
          <p:txBody>
            <a:bodyPr wrap="none"/>
            <a:lstStyle/>
            <a:p>
              <a:endParaRPr lang="es-MX"/>
            </a:p>
          </p:txBody>
        </p:sp>
        <p:sp>
          <p:nvSpPr>
            <p:cNvPr id="15456" name="Line 96"/>
            <p:cNvSpPr>
              <a:spLocks noChangeShapeType="1"/>
            </p:cNvSpPr>
            <p:nvPr/>
          </p:nvSpPr>
          <p:spPr bwMode="auto">
            <a:xfrm flipV="1">
              <a:off x="3408" y="2544"/>
              <a:ext cx="480" cy="432"/>
            </a:xfrm>
            <a:prstGeom prst="line">
              <a:avLst/>
            </a:prstGeom>
            <a:noFill/>
            <a:ln w="9525">
              <a:solidFill>
                <a:schemeClr val="tx1"/>
              </a:solidFill>
              <a:round/>
              <a:headEnd/>
              <a:tailEnd/>
            </a:ln>
            <a:effectLst/>
          </p:spPr>
          <p:txBody>
            <a:bodyPr wrap="none"/>
            <a:lstStyle/>
            <a:p>
              <a:endParaRPr lang="es-MX"/>
            </a:p>
          </p:txBody>
        </p:sp>
        <p:sp>
          <p:nvSpPr>
            <p:cNvPr id="15457" name="Freeform 97"/>
            <p:cNvSpPr>
              <a:spLocks/>
            </p:cNvSpPr>
            <p:nvPr/>
          </p:nvSpPr>
          <p:spPr bwMode="auto">
            <a:xfrm>
              <a:off x="1344" y="1336"/>
              <a:ext cx="1632" cy="1016"/>
            </a:xfrm>
            <a:custGeom>
              <a:avLst/>
              <a:gdLst/>
              <a:ahLst/>
              <a:cxnLst>
                <a:cxn ang="0">
                  <a:pos x="0" y="1016"/>
                </a:cxn>
                <a:cxn ang="0">
                  <a:pos x="528" y="104"/>
                </a:cxn>
                <a:cxn ang="0">
                  <a:pos x="1632" y="392"/>
                </a:cxn>
              </a:cxnLst>
              <a:rect l="0" t="0" r="r" b="b"/>
              <a:pathLst>
                <a:path w="1632" h="1016">
                  <a:moveTo>
                    <a:pt x="0" y="1016"/>
                  </a:moveTo>
                  <a:cubicBezTo>
                    <a:pt x="128" y="612"/>
                    <a:pt x="256" y="208"/>
                    <a:pt x="528" y="104"/>
                  </a:cubicBezTo>
                  <a:cubicBezTo>
                    <a:pt x="800" y="0"/>
                    <a:pt x="1216" y="196"/>
                    <a:pt x="1632" y="392"/>
                  </a:cubicBezTo>
                </a:path>
              </a:pathLst>
            </a:custGeom>
            <a:noFill/>
            <a:ln w="9525">
              <a:solidFill>
                <a:schemeClr val="tx1"/>
              </a:solidFill>
              <a:round/>
              <a:headEnd/>
              <a:tailEnd/>
            </a:ln>
            <a:effectLst/>
          </p:spPr>
          <p:txBody>
            <a:bodyPr wrap="none"/>
            <a:lstStyle/>
            <a:p>
              <a:endParaRPr lang="es-MX"/>
            </a:p>
          </p:txBody>
        </p:sp>
      </p:grpSp>
      <p:grpSp>
        <p:nvGrpSpPr>
          <p:cNvPr id="15469" name="Group 109"/>
          <p:cNvGrpSpPr>
            <a:grpSpLocks/>
          </p:cNvGrpSpPr>
          <p:nvPr/>
        </p:nvGrpSpPr>
        <p:grpSpPr bwMode="auto">
          <a:xfrm>
            <a:off x="5029200" y="1752600"/>
            <a:ext cx="3519488" cy="2236788"/>
            <a:chOff x="1248" y="1336"/>
            <a:chExt cx="2880" cy="1832"/>
          </a:xfrm>
        </p:grpSpPr>
        <p:grpSp>
          <p:nvGrpSpPr>
            <p:cNvPr id="15470" name="Group 110"/>
            <p:cNvGrpSpPr>
              <a:grpSpLocks/>
            </p:cNvGrpSpPr>
            <p:nvPr/>
          </p:nvGrpSpPr>
          <p:grpSpPr bwMode="auto">
            <a:xfrm>
              <a:off x="1248" y="2351"/>
              <a:ext cx="288" cy="289"/>
              <a:chOff x="1248" y="3215"/>
              <a:chExt cx="288" cy="289"/>
            </a:xfrm>
          </p:grpSpPr>
          <p:sp>
            <p:nvSpPr>
              <p:cNvPr id="15471" name="Oval 111"/>
              <p:cNvSpPr>
                <a:spLocks noChangeArrowheads="1"/>
              </p:cNvSpPr>
              <p:nvPr/>
            </p:nvSpPr>
            <p:spPr bwMode="auto">
              <a:xfrm>
                <a:off x="1248" y="3216"/>
                <a:ext cx="288" cy="288"/>
              </a:xfrm>
              <a:prstGeom prst="ellipse">
                <a:avLst/>
              </a:prstGeom>
              <a:solidFill>
                <a:schemeClr val="accent1"/>
              </a:solidFill>
              <a:ln w="9525">
                <a:solidFill>
                  <a:schemeClr val="tx1"/>
                </a:solidFill>
                <a:round/>
                <a:headEnd/>
                <a:tailEnd/>
              </a:ln>
              <a:effectLst/>
            </p:spPr>
            <p:txBody>
              <a:bodyPr wrap="none" anchor="ctr"/>
              <a:lstStyle/>
              <a:p>
                <a:endParaRPr lang="es-MX"/>
              </a:p>
            </p:txBody>
          </p:sp>
          <p:sp>
            <p:nvSpPr>
              <p:cNvPr id="15472" name="Text Box 112"/>
              <p:cNvSpPr txBox="1">
                <a:spLocks noChangeArrowheads="1"/>
              </p:cNvSpPr>
              <p:nvPr/>
            </p:nvSpPr>
            <p:spPr bwMode="auto">
              <a:xfrm>
                <a:off x="1297" y="3215"/>
                <a:ext cx="239" cy="276"/>
              </a:xfrm>
              <a:prstGeom prst="rect">
                <a:avLst/>
              </a:prstGeom>
              <a:noFill/>
              <a:ln w="9525">
                <a:noFill/>
                <a:miter lim="800000"/>
                <a:headEnd/>
                <a:tailEnd/>
              </a:ln>
              <a:effectLst/>
            </p:spPr>
            <p:txBody>
              <a:bodyPr>
                <a:spAutoFit/>
              </a:bodyPr>
              <a:lstStyle/>
              <a:p>
                <a:pPr>
                  <a:spcBef>
                    <a:spcPct val="50000"/>
                  </a:spcBef>
                </a:pPr>
                <a:r>
                  <a:rPr lang="es-ES" sz="1600"/>
                  <a:t>1</a:t>
                </a:r>
              </a:p>
            </p:txBody>
          </p:sp>
        </p:grpSp>
        <p:grpSp>
          <p:nvGrpSpPr>
            <p:cNvPr id="15473" name="Group 113"/>
            <p:cNvGrpSpPr>
              <a:grpSpLocks/>
            </p:cNvGrpSpPr>
            <p:nvPr/>
          </p:nvGrpSpPr>
          <p:grpSpPr bwMode="auto">
            <a:xfrm>
              <a:off x="1872" y="1727"/>
              <a:ext cx="288" cy="289"/>
              <a:chOff x="1248" y="3215"/>
              <a:chExt cx="288" cy="289"/>
            </a:xfrm>
          </p:grpSpPr>
          <p:sp>
            <p:nvSpPr>
              <p:cNvPr id="15474" name="Oval 114"/>
              <p:cNvSpPr>
                <a:spLocks noChangeArrowheads="1"/>
              </p:cNvSpPr>
              <p:nvPr/>
            </p:nvSpPr>
            <p:spPr bwMode="auto">
              <a:xfrm>
                <a:off x="1248" y="3216"/>
                <a:ext cx="288" cy="288"/>
              </a:xfrm>
              <a:prstGeom prst="ellipse">
                <a:avLst/>
              </a:prstGeom>
              <a:solidFill>
                <a:schemeClr val="accent1"/>
              </a:solidFill>
              <a:ln w="9525">
                <a:solidFill>
                  <a:schemeClr val="tx1"/>
                </a:solidFill>
                <a:round/>
                <a:headEnd/>
                <a:tailEnd/>
              </a:ln>
              <a:effectLst/>
            </p:spPr>
            <p:txBody>
              <a:bodyPr wrap="none" anchor="ctr"/>
              <a:lstStyle/>
              <a:p>
                <a:endParaRPr lang="es-MX"/>
              </a:p>
            </p:txBody>
          </p:sp>
          <p:sp>
            <p:nvSpPr>
              <p:cNvPr id="15475" name="Text Box 115"/>
              <p:cNvSpPr txBox="1">
                <a:spLocks noChangeArrowheads="1"/>
              </p:cNvSpPr>
              <p:nvPr/>
            </p:nvSpPr>
            <p:spPr bwMode="auto">
              <a:xfrm>
                <a:off x="1297" y="3215"/>
                <a:ext cx="239" cy="276"/>
              </a:xfrm>
              <a:prstGeom prst="rect">
                <a:avLst/>
              </a:prstGeom>
              <a:noFill/>
              <a:ln w="9525">
                <a:noFill/>
                <a:miter lim="800000"/>
                <a:headEnd/>
                <a:tailEnd/>
              </a:ln>
              <a:effectLst/>
            </p:spPr>
            <p:txBody>
              <a:bodyPr>
                <a:spAutoFit/>
              </a:bodyPr>
              <a:lstStyle/>
              <a:p>
                <a:pPr>
                  <a:spcBef>
                    <a:spcPct val="50000"/>
                  </a:spcBef>
                </a:pPr>
                <a:r>
                  <a:rPr lang="es-ES" sz="1600"/>
                  <a:t>2</a:t>
                </a:r>
              </a:p>
            </p:txBody>
          </p:sp>
        </p:grpSp>
        <p:grpSp>
          <p:nvGrpSpPr>
            <p:cNvPr id="15476" name="Group 116"/>
            <p:cNvGrpSpPr>
              <a:grpSpLocks/>
            </p:cNvGrpSpPr>
            <p:nvPr/>
          </p:nvGrpSpPr>
          <p:grpSpPr bwMode="auto">
            <a:xfrm>
              <a:off x="2064" y="2880"/>
              <a:ext cx="288" cy="288"/>
              <a:chOff x="1248" y="3216"/>
              <a:chExt cx="288" cy="288"/>
            </a:xfrm>
          </p:grpSpPr>
          <p:sp>
            <p:nvSpPr>
              <p:cNvPr id="15477" name="Oval 117"/>
              <p:cNvSpPr>
                <a:spLocks noChangeArrowheads="1"/>
              </p:cNvSpPr>
              <p:nvPr/>
            </p:nvSpPr>
            <p:spPr bwMode="auto">
              <a:xfrm>
                <a:off x="1248" y="3216"/>
                <a:ext cx="288" cy="288"/>
              </a:xfrm>
              <a:prstGeom prst="ellipse">
                <a:avLst/>
              </a:prstGeom>
              <a:solidFill>
                <a:schemeClr val="accent1"/>
              </a:solidFill>
              <a:ln w="9525">
                <a:solidFill>
                  <a:schemeClr val="tx1"/>
                </a:solidFill>
                <a:round/>
                <a:headEnd/>
                <a:tailEnd/>
              </a:ln>
              <a:effectLst/>
            </p:spPr>
            <p:txBody>
              <a:bodyPr wrap="none" anchor="ctr"/>
              <a:lstStyle/>
              <a:p>
                <a:endParaRPr lang="es-MX"/>
              </a:p>
            </p:txBody>
          </p:sp>
          <p:sp>
            <p:nvSpPr>
              <p:cNvPr id="15478" name="Text Box 118"/>
              <p:cNvSpPr txBox="1">
                <a:spLocks noChangeArrowheads="1"/>
              </p:cNvSpPr>
              <p:nvPr/>
            </p:nvSpPr>
            <p:spPr bwMode="auto">
              <a:xfrm>
                <a:off x="1297" y="3216"/>
                <a:ext cx="237" cy="276"/>
              </a:xfrm>
              <a:prstGeom prst="rect">
                <a:avLst/>
              </a:prstGeom>
              <a:noFill/>
              <a:ln w="9525">
                <a:noFill/>
                <a:miter lim="800000"/>
                <a:headEnd/>
                <a:tailEnd/>
              </a:ln>
              <a:effectLst/>
            </p:spPr>
            <p:txBody>
              <a:bodyPr>
                <a:spAutoFit/>
              </a:bodyPr>
              <a:lstStyle/>
              <a:p>
                <a:pPr>
                  <a:spcBef>
                    <a:spcPct val="50000"/>
                  </a:spcBef>
                </a:pPr>
                <a:r>
                  <a:rPr lang="es-ES" sz="1600"/>
                  <a:t>4</a:t>
                </a:r>
              </a:p>
            </p:txBody>
          </p:sp>
        </p:grpSp>
        <p:grpSp>
          <p:nvGrpSpPr>
            <p:cNvPr id="15479" name="Group 119"/>
            <p:cNvGrpSpPr>
              <a:grpSpLocks/>
            </p:cNvGrpSpPr>
            <p:nvPr/>
          </p:nvGrpSpPr>
          <p:grpSpPr bwMode="auto">
            <a:xfrm>
              <a:off x="2880" y="1727"/>
              <a:ext cx="288" cy="289"/>
              <a:chOff x="1248" y="3215"/>
              <a:chExt cx="288" cy="289"/>
            </a:xfrm>
          </p:grpSpPr>
          <p:sp>
            <p:nvSpPr>
              <p:cNvPr id="15480" name="Oval 120"/>
              <p:cNvSpPr>
                <a:spLocks noChangeArrowheads="1"/>
              </p:cNvSpPr>
              <p:nvPr/>
            </p:nvSpPr>
            <p:spPr bwMode="auto">
              <a:xfrm>
                <a:off x="1248" y="3216"/>
                <a:ext cx="288" cy="288"/>
              </a:xfrm>
              <a:prstGeom prst="ellipse">
                <a:avLst/>
              </a:prstGeom>
              <a:solidFill>
                <a:schemeClr val="accent1"/>
              </a:solidFill>
              <a:ln w="9525">
                <a:solidFill>
                  <a:schemeClr val="tx1"/>
                </a:solidFill>
                <a:round/>
                <a:headEnd/>
                <a:tailEnd/>
              </a:ln>
              <a:effectLst/>
            </p:spPr>
            <p:txBody>
              <a:bodyPr wrap="none" anchor="ctr"/>
              <a:lstStyle/>
              <a:p>
                <a:endParaRPr lang="es-MX"/>
              </a:p>
            </p:txBody>
          </p:sp>
          <p:sp>
            <p:nvSpPr>
              <p:cNvPr id="15481" name="Text Box 121"/>
              <p:cNvSpPr txBox="1">
                <a:spLocks noChangeArrowheads="1"/>
              </p:cNvSpPr>
              <p:nvPr/>
            </p:nvSpPr>
            <p:spPr bwMode="auto">
              <a:xfrm>
                <a:off x="1297" y="3215"/>
                <a:ext cx="239" cy="276"/>
              </a:xfrm>
              <a:prstGeom prst="rect">
                <a:avLst/>
              </a:prstGeom>
              <a:noFill/>
              <a:ln w="9525">
                <a:noFill/>
                <a:miter lim="800000"/>
                <a:headEnd/>
                <a:tailEnd/>
              </a:ln>
              <a:effectLst/>
            </p:spPr>
            <p:txBody>
              <a:bodyPr>
                <a:spAutoFit/>
              </a:bodyPr>
              <a:lstStyle/>
              <a:p>
                <a:pPr>
                  <a:spcBef>
                    <a:spcPct val="50000"/>
                  </a:spcBef>
                </a:pPr>
                <a:r>
                  <a:rPr lang="es-ES" sz="1600"/>
                  <a:t>3</a:t>
                </a:r>
              </a:p>
            </p:txBody>
          </p:sp>
        </p:grpSp>
        <p:grpSp>
          <p:nvGrpSpPr>
            <p:cNvPr id="15482" name="Group 122"/>
            <p:cNvGrpSpPr>
              <a:grpSpLocks/>
            </p:cNvGrpSpPr>
            <p:nvPr/>
          </p:nvGrpSpPr>
          <p:grpSpPr bwMode="auto">
            <a:xfrm>
              <a:off x="3120" y="2880"/>
              <a:ext cx="288" cy="288"/>
              <a:chOff x="1248" y="3216"/>
              <a:chExt cx="288" cy="288"/>
            </a:xfrm>
          </p:grpSpPr>
          <p:sp>
            <p:nvSpPr>
              <p:cNvPr id="15483" name="Oval 123"/>
              <p:cNvSpPr>
                <a:spLocks noChangeArrowheads="1"/>
              </p:cNvSpPr>
              <p:nvPr/>
            </p:nvSpPr>
            <p:spPr bwMode="auto">
              <a:xfrm>
                <a:off x="1248" y="3216"/>
                <a:ext cx="288" cy="288"/>
              </a:xfrm>
              <a:prstGeom prst="ellipse">
                <a:avLst/>
              </a:prstGeom>
              <a:solidFill>
                <a:schemeClr val="accent1"/>
              </a:solidFill>
              <a:ln w="9525">
                <a:solidFill>
                  <a:schemeClr val="tx1"/>
                </a:solidFill>
                <a:round/>
                <a:headEnd/>
                <a:tailEnd/>
              </a:ln>
              <a:effectLst/>
            </p:spPr>
            <p:txBody>
              <a:bodyPr wrap="none" anchor="ctr"/>
              <a:lstStyle/>
              <a:p>
                <a:endParaRPr lang="es-MX"/>
              </a:p>
            </p:txBody>
          </p:sp>
          <p:sp>
            <p:nvSpPr>
              <p:cNvPr id="15484" name="Text Box 124"/>
              <p:cNvSpPr txBox="1">
                <a:spLocks noChangeArrowheads="1"/>
              </p:cNvSpPr>
              <p:nvPr/>
            </p:nvSpPr>
            <p:spPr bwMode="auto">
              <a:xfrm>
                <a:off x="1297" y="3216"/>
                <a:ext cx="239" cy="276"/>
              </a:xfrm>
              <a:prstGeom prst="rect">
                <a:avLst/>
              </a:prstGeom>
              <a:noFill/>
              <a:ln w="9525">
                <a:noFill/>
                <a:miter lim="800000"/>
                <a:headEnd/>
                <a:tailEnd/>
              </a:ln>
              <a:effectLst/>
            </p:spPr>
            <p:txBody>
              <a:bodyPr>
                <a:spAutoFit/>
              </a:bodyPr>
              <a:lstStyle/>
              <a:p>
                <a:pPr>
                  <a:spcBef>
                    <a:spcPct val="50000"/>
                  </a:spcBef>
                </a:pPr>
                <a:r>
                  <a:rPr lang="es-ES" sz="1600"/>
                  <a:t>5</a:t>
                </a:r>
              </a:p>
            </p:txBody>
          </p:sp>
        </p:grpSp>
        <p:grpSp>
          <p:nvGrpSpPr>
            <p:cNvPr id="15485" name="Group 125"/>
            <p:cNvGrpSpPr>
              <a:grpSpLocks/>
            </p:cNvGrpSpPr>
            <p:nvPr/>
          </p:nvGrpSpPr>
          <p:grpSpPr bwMode="auto">
            <a:xfrm>
              <a:off x="3840" y="2304"/>
              <a:ext cx="288" cy="288"/>
              <a:chOff x="1248" y="3216"/>
              <a:chExt cx="288" cy="288"/>
            </a:xfrm>
          </p:grpSpPr>
          <p:sp>
            <p:nvSpPr>
              <p:cNvPr id="15486" name="Oval 126"/>
              <p:cNvSpPr>
                <a:spLocks noChangeArrowheads="1"/>
              </p:cNvSpPr>
              <p:nvPr/>
            </p:nvSpPr>
            <p:spPr bwMode="auto">
              <a:xfrm>
                <a:off x="1248" y="3216"/>
                <a:ext cx="288" cy="288"/>
              </a:xfrm>
              <a:prstGeom prst="ellipse">
                <a:avLst/>
              </a:prstGeom>
              <a:solidFill>
                <a:schemeClr val="accent1"/>
              </a:solidFill>
              <a:ln w="9525">
                <a:solidFill>
                  <a:schemeClr val="tx1"/>
                </a:solidFill>
                <a:round/>
                <a:headEnd/>
                <a:tailEnd/>
              </a:ln>
              <a:effectLst/>
            </p:spPr>
            <p:txBody>
              <a:bodyPr wrap="none" anchor="ctr"/>
              <a:lstStyle/>
              <a:p>
                <a:endParaRPr lang="es-MX"/>
              </a:p>
            </p:txBody>
          </p:sp>
          <p:sp>
            <p:nvSpPr>
              <p:cNvPr id="15487" name="Text Box 127"/>
              <p:cNvSpPr txBox="1">
                <a:spLocks noChangeArrowheads="1"/>
              </p:cNvSpPr>
              <p:nvPr/>
            </p:nvSpPr>
            <p:spPr bwMode="auto">
              <a:xfrm>
                <a:off x="1297" y="3216"/>
                <a:ext cx="239" cy="276"/>
              </a:xfrm>
              <a:prstGeom prst="rect">
                <a:avLst/>
              </a:prstGeom>
              <a:noFill/>
              <a:ln w="9525">
                <a:noFill/>
                <a:miter lim="800000"/>
                <a:headEnd/>
                <a:tailEnd/>
              </a:ln>
              <a:effectLst/>
            </p:spPr>
            <p:txBody>
              <a:bodyPr>
                <a:spAutoFit/>
              </a:bodyPr>
              <a:lstStyle/>
              <a:p>
                <a:pPr>
                  <a:spcBef>
                    <a:spcPct val="50000"/>
                  </a:spcBef>
                </a:pPr>
                <a:r>
                  <a:rPr lang="es-ES" sz="1600"/>
                  <a:t>6</a:t>
                </a:r>
              </a:p>
            </p:txBody>
          </p:sp>
        </p:grpSp>
        <p:sp>
          <p:nvSpPr>
            <p:cNvPr id="15488" name="Line 128"/>
            <p:cNvSpPr>
              <a:spLocks noChangeShapeType="1"/>
            </p:cNvSpPr>
            <p:nvPr/>
          </p:nvSpPr>
          <p:spPr bwMode="auto">
            <a:xfrm flipV="1">
              <a:off x="1488" y="1968"/>
              <a:ext cx="432" cy="432"/>
            </a:xfrm>
            <a:prstGeom prst="line">
              <a:avLst/>
            </a:prstGeom>
            <a:noFill/>
            <a:ln w="9525">
              <a:solidFill>
                <a:schemeClr val="tx1"/>
              </a:solidFill>
              <a:round/>
              <a:headEnd/>
              <a:tailEnd/>
            </a:ln>
            <a:effectLst/>
          </p:spPr>
          <p:txBody>
            <a:bodyPr wrap="none"/>
            <a:lstStyle/>
            <a:p>
              <a:endParaRPr lang="es-MX"/>
            </a:p>
          </p:txBody>
        </p:sp>
        <p:sp>
          <p:nvSpPr>
            <p:cNvPr id="15489" name="Line 129"/>
            <p:cNvSpPr>
              <a:spLocks noChangeShapeType="1"/>
            </p:cNvSpPr>
            <p:nvPr/>
          </p:nvSpPr>
          <p:spPr bwMode="auto">
            <a:xfrm>
              <a:off x="1488" y="2592"/>
              <a:ext cx="576" cy="384"/>
            </a:xfrm>
            <a:prstGeom prst="line">
              <a:avLst/>
            </a:prstGeom>
            <a:noFill/>
            <a:ln w="9525">
              <a:solidFill>
                <a:schemeClr val="tx1"/>
              </a:solidFill>
              <a:round/>
              <a:headEnd/>
              <a:tailEnd/>
            </a:ln>
            <a:effectLst/>
          </p:spPr>
          <p:txBody>
            <a:bodyPr wrap="none"/>
            <a:lstStyle/>
            <a:p>
              <a:endParaRPr lang="es-MX"/>
            </a:p>
          </p:txBody>
        </p:sp>
        <p:sp>
          <p:nvSpPr>
            <p:cNvPr id="15490" name="Line 130"/>
            <p:cNvSpPr>
              <a:spLocks noChangeShapeType="1"/>
            </p:cNvSpPr>
            <p:nvPr/>
          </p:nvSpPr>
          <p:spPr bwMode="auto">
            <a:xfrm>
              <a:off x="2064" y="2016"/>
              <a:ext cx="144" cy="864"/>
            </a:xfrm>
            <a:prstGeom prst="line">
              <a:avLst/>
            </a:prstGeom>
            <a:noFill/>
            <a:ln w="9525">
              <a:solidFill>
                <a:schemeClr val="tx1"/>
              </a:solidFill>
              <a:round/>
              <a:headEnd/>
              <a:tailEnd/>
            </a:ln>
            <a:effectLst/>
          </p:spPr>
          <p:txBody>
            <a:bodyPr wrap="none"/>
            <a:lstStyle/>
            <a:p>
              <a:endParaRPr lang="es-MX"/>
            </a:p>
          </p:txBody>
        </p:sp>
        <p:sp>
          <p:nvSpPr>
            <p:cNvPr id="15491" name="Line 131"/>
            <p:cNvSpPr>
              <a:spLocks noChangeShapeType="1"/>
            </p:cNvSpPr>
            <p:nvPr/>
          </p:nvSpPr>
          <p:spPr bwMode="auto">
            <a:xfrm flipV="1">
              <a:off x="2304" y="1968"/>
              <a:ext cx="624" cy="960"/>
            </a:xfrm>
            <a:prstGeom prst="line">
              <a:avLst/>
            </a:prstGeom>
            <a:noFill/>
            <a:ln w="9525">
              <a:solidFill>
                <a:schemeClr val="tx1"/>
              </a:solidFill>
              <a:round/>
              <a:headEnd/>
              <a:tailEnd/>
            </a:ln>
            <a:effectLst/>
          </p:spPr>
          <p:txBody>
            <a:bodyPr wrap="none"/>
            <a:lstStyle/>
            <a:p>
              <a:endParaRPr lang="es-MX"/>
            </a:p>
          </p:txBody>
        </p:sp>
        <p:sp>
          <p:nvSpPr>
            <p:cNvPr id="15492" name="Line 132"/>
            <p:cNvSpPr>
              <a:spLocks noChangeShapeType="1"/>
            </p:cNvSpPr>
            <p:nvPr/>
          </p:nvSpPr>
          <p:spPr bwMode="auto">
            <a:xfrm>
              <a:off x="2160" y="1872"/>
              <a:ext cx="720" cy="0"/>
            </a:xfrm>
            <a:prstGeom prst="line">
              <a:avLst/>
            </a:prstGeom>
            <a:noFill/>
            <a:ln w="9525">
              <a:solidFill>
                <a:schemeClr val="tx1"/>
              </a:solidFill>
              <a:round/>
              <a:headEnd/>
              <a:tailEnd/>
            </a:ln>
            <a:effectLst/>
          </p:spPr>
          <p:txBody>
            <a:bodyPr wrap="none"/>
            <a:lstStyle/>
            <a:p>
              <a:endParaRPr lang="es-MX"/>
            </a:p>
          </p:txBody>
        </p:sp>
        <p:sp>
          <p:nvSpPr>
            <p:cNvPr id="15493" name="Line 133"/>
            <p:cNvSpPr>
              <a:spLocks noChangeShapeType="1"/>
            </p:cNvSpPr>
            <p:nvPr/>
          </p:nvSpPr>
          <p:spPr bwMode="auto">
            <a:xfrm>
              <a:off x="2352" y="3024"/>
              <a:ext cx="768" cy="0"/>
            </a:xfrm>
            <a:prstGeom prst="line">
              <a:avLst/>
            </a:prstGeom>
            <a:noFill/>
            <a:ln w="9525">
              <a:solidFill>
                <a:schemeClr val="tx1"/>
              </a:solidFill>
              <a:round/>
              <a:headEnd/>
              <a:tailEnd/>
            </a:ln>
            <a:effectLst/>
          </p:spPr>
          <p:txBody>
            <a:bodyPr wrap="none"/>
            <a:lstStyle/>
            <a:p>
              <a:endParaRPr lang="es-MX"/>
            </a:p>
          </p:txBody>
        </p:sp>
        <p:sp>
          <p:nvSpPr>
            <p:cNvPr id="15494" name="Line 134"/>
            <p:cNvSpPr>
              <a:spLocks noChangeShapeType="1"/>
            </p:cNvSpPr>
            <p:nvPr/>
          </p:nvSpPr>
          <p:spPr bwMode="auto">
            <a:xfrm>
              <a:off x="3072" y="2016"/>
              <a:ext cx="144" cy="864"/>
            </a:xfrm>
            <a:prstGeom prst="line">
              <a:avLst/>
            </a:prstGeom>
            <a:noFill/>
            <a:ln w="9525">
              <a:solidFill>
                <a:schemeClr val="tx1"/>
              </a:solidFill>
              <a:round/>
              <a:headEnd/>
              <a:tailEnd/>
            </a:ln>
            <a:effectLst/>
          </p:spPr>
          <p:txBody>
            <a:bodyPr wrap="none"/>
            <a:lstStyle/>
            <a:p>
              <a:endParaRPr lang="es-MX"/>
            </a:p>
          </p:txBody>
        </p:sp>
        <p:sp>
          <p:nvSpPr>
            <p:cNvPr id="15495" name="Line 135"/>
            <p:cNvSpPr>
              <a:spLocks noChangeShapeType="1"/>
            </p:cNvSpPr>
            <p:nvPr/>
          </p:nvSpPr>
          <p:spPr bwMode="auto">
            <a:xfrm>
              <a:off x="3168" y="1920"/>
              <a:ext cx="720" cy="432"/>
            </a:xfrm>
            <a:prstGeom prst="line">
              <a:avLst/>
            </a:prstGeom>
            <a:noFill/>
            <a:ln w="9525">
              <a:solidFill>
                <a:schemeClr val="tx1"/>
              </a:solidFill>
              <a:round/>
              <a:headEnd/>
              <a:tailEnd/>
            </a:ln>
            <a:effectLst/>
          </p:spPr>
          <p:txBody>
            <a:bodyPr wrap="none"/>
            <a:lstStyle/>
            <a:p>
              <a:endParaRPr lang="es-MX"/>
            </a:p>
          </p:txBody>
        </p:sp>
        <p:sp>
          <p:nvSpPr>
            <p:cNvPr id="15496" name="Line 136"/>
            <p:cNvSpPr>
              <a:spLocks noChangeShapeType="1"/>
            </p:cNvSpPr>
            <p:nvPr/>
          </p:nvSpPr>
          <p:spPr bwMode="auto">
            <a:xfrm flipV="1">
              <a:off x="3408" y="2544"/>
              <a:ext cx="480" cy="432"/>
            </a:xfrm>
            <a:prstGeom prst="line">
              <a:avLst/>
            </a:prstGeom>
            <a:noFill/>
            <a:ln w="9525">
              <a:solidFill>
                <a:schemeClr val="tx1"/>
              </a:solidFill>
              <a:round/>
              <a:headEnd/>
              <a:tailEnd/>
            </a:ln>
            <a:effectLst/>
          </p:spPr>
          <p:txBody>
            <a:bodyPr wrap="none"/>
            <a:lstStyle/>
            <a:p>
              <a:endParaRPr lang="es-MX"/>
            </a:p>
          </p:txBody>
        </p:sp>
        <p:sp>
          <p:nvSpPr>
            <p:cNvPr id="15497" name="Freeform 137"/>
            <p:cNvSpPr>
              <a:spLocks/>
            </p:cNvSpPr>
            <p:nvPr/>
          </p:nvSpPr>
          <p:spPr bwMode="auto">
            <a:xfrm>
              <a:off x="1344" y="1336"/>
              <a:ext cx="1632" cy="1016"/>
            </a:xfrm>
            <a:custGeom>
              <a:avLst/>
              <a:gdLst/>
              <a:ahLst/>
              <a:cxnLst>
                <a:cxn ang="0">
                  <a:pos x="0" y="1016"/>
                </a:cxn>
                <a:cxn ang="0">
                  <a:pos x="528" y="104"/>
                </a:cxn>
                <a:cxn ang="0">
                  <a:pos x="1632" y="392"/>
                </a:cxn>
              </a:cxnLst>
              <a:rect l="0" t="0" r="r" b="b"/>
              <a:pathLst>
                <a:path w="1632" h="1016">
                  <a:moveTo>
                    <a:pt x="0" y="1016"/>
                  </a:moveTo>
                  <a:cubicBezTo>
                    <a:pt x="128" y="612"/>
                    <a:pt x="256" y="208"/>
                    <a:pt x="528" y="104"/>
                  </a:cubicBezTo>
                  <a:cubicBezTo>
                    <a:pt x="800" y="0"/>
                    <a:pt x="1216" y="196"/>
                    <a:pt x="1632" y="392"/>
                  </a:cubicBezTo>
                </a:path>
              </a:pathLst>
            </a:custGeom>
            <a:noFill/>
            <a:ln w="9525">
              <a:solidFill>
                <a:schemeClr val="tx1"/>
              </a:solidFill>
              <a:round/>
              <a:headEnd/>
              <a:tailEnd/>
            </a:ln>
            <a:effectLst/>
          </p:spPr>
          <p:txBody>
            <a:bodyPr wrap="none"/>
            <a:lstStyle/>
            <a:p>
              <a:endParaRPr lang="es-MX"/>
            </a:p>
          </p:txBody>
        </p:sp>
      </p:grpSp>
      <p:grpSp>
        <p:nvGrpSpPr>
          <p:cNvPr id="15498" name="Group 138"/>
          <p:cNvGrpSpPr>
            <a:grpSpLocks/>
          </p:cNvGrpSpPr>
          <p:nvPr/>
        </p:nvGrpSpPr>
        <p:grpSpPr bwMode="auto">
          <a:xfrm>
            <a:off x="2819400" y="4343400"/>
            <a:ext cx="3519488" cy="2236788"/>
            <a:chOff x="1248" y="1336"/>
            <a:chExt cx="2880" cy="1832"/>
          </a:xfrm>
        </p:grpSpPr>
        <p:grpSp>
          <p:nvGrpSpPr>
            <p:cNvPr id="15499" name="Group 139"/>
            <p:cNvGrpSpPr>
              <a:grpSpLocks/>
            </p:cNvGrpSpPr>
            <p:nvPr/>
          </p:nvGrpSpPr>
          <p:grpSpPr bwMode="auto">
            <a:xfrm>
              <a:off x="1248" y="2351"/>
              <a:ext cx="288" cy="289"/>
              <a:chOff x="1248" y="3215"/>
              <a:chExt cx="288" cy="289"/>
            </a:xfrm>
          </p:grpSpPr>
          <p:sp>
            <p:nvSpPr>
              <p:cNvPr id="15500" name="Oval 140"/>
              <p:cNvSpPr>
                <a:spLocks noChangeArrowheads="1"/>
              </p:cNvSpPr>
              <p:nvPr/>
            </p:nvSpPr>
            <p:spPr bwMode="auto">
              <a:xfrm>
                <a:off x="1248" y="3216"/>
                <a:ext cx="288" cy="288"/>
              </a:xfrm>
              <a:prstGeom prst="ellipse">
                <a:avLst/>
              </a:prstGeom>
              <a:solidFill>
                <a:schemeClr val="accent1"/>
              </a:solidFill>
              <a:ln w="9525">
                <a:solidFill>
                  <a:schemeClr val="tx1"/>
                </a:solidFill>
                <a:round/>
                <a:headEnd/>
                <a:tailEnd/>
              </a:ln>
              <a:effectLst/>
            </p:spPr>
            <p:txBody>
              <a:bodyPr wrap="none" anchor="ctr"/>
              <a:lstStyle/>
              <a:p>
                <a:endParaRPr lang="es-MX"/>
              </a:p>
            </p:txBody>
          </p:sp>
          <p:sp>
            <p:nvSpPr>
              <p:cNvPr id="15501" name="Text Box 141"/>
              <p:cNvSpPr txBox="1">
                <a:spLocks noChangeArrowheads="1"/>
              </p:cNvSpPr>
              <p:nvPr/>
            </p:nvSpPr>
            <p:spPr bwMode="auto">
              <a:xfrm>
                <a:off x="1297" y="3215"/>
                <a:ext cx="239" cy="276"/>
              </a:xfrm>
              <a:prstGeom prst="rect">
                <a:avLst/>
              </a:prstGeom>
              <a:noFill/>
              <a:ln w="9525">
                <a:noFill/>
                <a:miter lim="800000"/>
                <a:headEnd/>
                <a:tailEnd/>
              </a:ln>
              <a:effectLst/>
            </p:spPr>
            <p:txBody>
              <a:bodyPr>
                <a:spAutoFit/>
              </a:bodyPr>
              <a:lstStyle/>
              <a:p>
                <a:pPr>
                  <a:spcBef>
                    <a:spcPct val="50000"/>
                  </a:spcBef>
                </a:pPr>
                <a:r>
                  <a:rPr lang="es-ES" sz="1600"/>
                  <a:t>1</a:t>
                </a:r>
              </a:p>
            </p:txBody>
          </p:sp>
        </p:grpSp>
        <p:grpSp>
          <p:nvGrpSpPr>
            <p:cNvPr id="15502" name="Group 142"/>
            <p:cNvGrpSpPr>
              <a:grpSpLocks/>
            </p:cNvGrpSpPr>
            <p:nvPr/>
          </p:nvGrpSpPr>
          <p:grpSpPr bwMode="auto">
            <a:xfrm>
              <a:off x="1872" y="1727"/>
              <a:ext cx="288" cy="289"/>
              <a:chOff x="1248" y="3215"/>
              <a:chExt cx="288" cy="289"/>
            </a:xfrm>
          </p:grpSpPr>
          <p:sp>
            <p:nvSpPr>
              <p:cNvPr id="15503" name="Oval 143"/>
              <p:cNvSpPr>
                <a:spLocks noChangeArrowheads="1"/>
              </p:cNvSpPr>
              <p:nvPr/>
            </p:nvSpPr>
            <p:spPr bwMode="auto">
              <a:xfrm>
                <a:off x="1248" y="3216"/>
                <a:ext cx="288" cy="288"/>
              </a:xfrm>
              <a:prstGeom prst="ellipse">
                <a:avLst/>
              </a:prstGeom>
              <a:solidFill>
                <a:schemeClr val="accent1"/>
              </a:solidFill>
              <a:ln w="9525">
                <a:solidFill>
                  <a:schemeClr val="tx1"/>
                </a:solidFill>
                <a:round/>
                <a:headEnd/>
                <a:tailEnd/>
              </a:ln>
              <a:effectLst/>
            </p:spPr>
            <p:txBody>
              <a:bodyPr wrap="none" anchor="ctr"/>
              <a:lstStyle/>
              <a:p>
                <a:endParaRPr lang="es-MX"/>
              </a:p>
            </p:txBody>
          </p:sp>
          <p:sp>
            <p:nvSpPr>
              <p:cNvPr id="15504" name="Text Box 144"/>
              <p:cNvSpPr txBox="1">
                <a:spLocks noChangeArrowheads="1"/>
              </p:cNvSpPr>
              <p:nvPr/>
            </p:nvSpPr>
            <p:spPr bwMode="auto">
              <a:xfrm>
                <a:off x="1297" y="3215"/>
                <a:ext cx="239" cy="276"/>
              </a:xfrm>
              <a:prstGeom prst="rect">
                <a:avLst/>
              </a:prstGeom>
              <a:noFill/>
              <a:ln w="9525">
                <a:noFill/>
                <a:miter lim="800000"/>
                <a:headEnd/>
                <a:tailEnd/>
              </a:ln>
              <a:effectLst/>
            </p:spPr>
            <p:txBody>
              <a:bodyPr>
                <a:spAutoFit/>
              </a:bodyPr>
              <a:lstStyle/>
              <a:p>
                <a:pPr>
                  <a:spcBef>
                    <a:spcPct val="50000"/>
                  </a:spcBef>
                </a:pPr>
                <a:r>
                  <a:rPr lang="es-ES" sz="1600"/>
                  <a:t>2</a:t>
                </a:r>
              </a:p>
            </p:txBody>
          </p:sp>
        </p:grpSp>
        <p:grpSp>
          <p:nvGrpSpPr>
            <p:cNvPr id="15505" name="Group 145"/>
            <p:cNvGrpSpPr>
              <a:grpSpLocks/>
            </p:cNvGrpSpPr>
            <p:nvPr/>
          </p:nvGrpSpPr>
          <p:grpSpPr bwMode="auto">
            <a:xfrm>
              <a:off x="2064" y="2880"/>
              <a:ext cx="288" cy="288"/>
              <a:chOff x="1248" y="3216"/>
              <a:chExt cx="288" cy="288"/>
            </a:xfrm>
          </p:grpSpPr>
          <p:sp>
            <p:nvSpPr>
              <p:cNvPr id="15506" name="Oval 146"/>
              <p:cNvSpPr>
                <a:spLocks noChangeArrowheads="1"/>
              </p:cNvSpPr>
              <p:nvPr/>
            </p:nvSpPr>
            <p:spPr bwMode="auto">
              <a:xfrm>
                <a:off x="1248" y="3216"/>
                <a:ext cx="288" cy="288"/>
              </a:xfrm>
              <a:prstGeom prst="ellipse">
                <a:avLst/>
              </a:prstGeom>
              <a:solidFill>
                <a:schemeClr val="accent1"/>
              </a:solidFill>
              <a:ln w="9525">
                <a:solidFill>
                  <a:schemeClr val="tx1"/>
                </a:solidFill>
                <a:round/>
                <a:headEnd/>
                <a:tailEnd/>
              </a:ln>
              <a:effectLst/>
            </p:spPr>
            <p:txBody>
              <a:bodyPr wrap="none" anchor="ctr"/>
              <a:lstStyle/>
              <a:p>
                <a:endParaRPr lang="es-MX"/>
              </a:p>
            </p:txBody>
          </p:sp>
          <p:sp>
            <p:nvSpPr>
              <p:cNvPr id="15507" name="Text Box 147"/>
              <p:cNvSpPr txBox="1">
                <a:spLocks noChangeArrowheads="1"/>
              </p:cNvSpPr>
              <p:nvPr/>
            </p:nvSpPr>
            <p:spPr bwMode="auto">
              <a:xfrm>
                <a:off x="1297" y="3216"/>
                <a:ext cx="237" cy="276"/>
              </a:xfrm>
              <a:prstGeom prst="rect">
                <a:avLst/>
              </a:prstGeom>
              <a:noFill/>
              <a:ln w="9525">
                <a:noFill/>
                <a:miter lim="800000"/>
                <a:headEnd/>
                <a:tailEnd/>
              </a:ln>
              <a:effectLst/>
            </p:spPr>
            <p:txBody>
              <a:bodyPr>
                <a:spAutoFit/>
              </a:bodyPr>
              <a:lstStyle/>
              <a:p>
                <a:pPr>
                  <a:spcBef>
                    <a:spcPct val="50000"/>
                  </a:spcBef>
                </a:pPr>
                <a:r>
                  <a:rPr lang="es-ES" sz="1600"/>
                  <a:t>4</a:t>
                </a:r>
              </a:p>
            </p:txBody>
          </p:sp>
        </p:grpSp>
        <p:grpSp>
          <p:nvGrpSpPr>
            <p:cNvPr id="15508" name="Group 148"/>
            <p:cNvGrpSpPr>
              <a:grpSpLocks/>
            </p:cNvGrpSpPr>
            <p:nvPr/>
          </p:nvGrpSpPr>
          <p:grpSpPr bwMode="auto">
            <a:xfrm>
              <a:off x="2880" y="1727"/>
              <a:ext cx="288" cy="289"/>
              <a:chOff x="1248" y="3215"/>
              <a:chExt cx="288" cy="289"/>
            </a:xfrm>
          </p:grpSpPr>
          <p:sp>
            <p:nvSpPr>
              <p:cNvPr id="15509" name="Oval 149"/>
              <p:cNvSpPr>
                <a:spLocks noChangeArrowheads="1"/>
              </p:cNvSpPr>
              <p:nvPr/>
            </p:nvSpPr>
            <p:spPr bwMode="auto">
              <a:xfrm>
                <a:off x="1248" y="3216"/>
                <a:ext cx="288" cy="288"/>
              </a:xfrm>
              <a:prstGeom prst="ellipse">
                <a:avLst/>
              </a:prstGeom>
              <a:solidFill>
                <a:schemeClr val="accent1"/>
              </a:solidFill>
              <a:ln w="9525">
                <a:solidFill>
                  <a:schemeClr val="tx1"/>
                </a:solidFill>
                <a:round/>
                <a:headEnd/>
                <a:tailEnd/>
              </a:ln>
              <a:effectLst/>
            </p:spPr>
            <p:txBody>
              <a:bodyPr wrap="none" anchor="ctr"/>
              <a:lstStyle/>
              <a:p>
                <a:endParaRPr lang="es-MX"/>
              </a:p>
            </p:txBody>
          </p:sp>
          <p:sp>
            <p:nvSpPr>
              <p:cNvPr id="15510" name="Text Box 150"/>
              <p:cNvSpPr txBox="1">
                <a:spLocks noChangeArrowheads="1"/>
              </p:cNvSpPr>
              <p:nvPr/>
            </p:nvSpPr>
            <p:spPr bwMode="auto">
              <a:xfrm>
                <a:off x="1297" y="3215"/>
                <a:ext cx="239" cy="276"/>
              </a:xfrm>
              <a:prstGeom prst="rect">
                <a:avLst/>
              </a:prstGeom>
              <a:noFill/>
              <a:ln w="9525">
                <a:noFill/>
                <a:miter lim="800000"/>
                <a:headEnd/>
                <a:tailEnd/>
              </a:ln>
              <a:effectLst/>
            </p:spPr>
            <p:txBody>
              <a:bodyPr>
                <a:spAutoFit/>
              </a:bodyPr>
              <a:lstStyle/>
              <a:p>
                <a:pPr>
                  <a:spcBef>
                    <a:spcPct val="50000"/>
                  </a:spcBef>
                </a:pPr>
                <a:r>
                  <a:rPr lang="es-ES" sz="1600"/>
                  <a:t>3</a:t>
                </a:r>
              </a:p>
            </p:txBody>
          </p:sp>
        </p:grpSp>
        <p:grpSp>
          <p:nvGrpSpPr>
            <p:cNvPr id="15511" name="Group 151"/>
            <p:cNvGrpSpPr>
              <a:grpSpLocks/>
            </p:cNvGrpSpPr>
            <p:nvPr/>
          </p:nvGrpSpPr>
          <p:grpSpPr bwMode="auto">
            <a:xfrm>
              <a:off x="3120" y="2880"/>
              <a:ext cx="288" cy="288"/>
              <a:chOff x="1248" y="3216"/>
              <a:chExt cx="288" cy="288"/>
            </a:xfrm>
          </p:grpSpPr>
          <p:sp>
            <p:nvSpPr>
              <p:cNvPr id="15512" name="Oval 152"/>
              <p:cNvSpPr>
                <a:spLocks noChangeArrowheads="1"/>
              </p:cNvSpPr>
              <p:nvPr/>
            </p:nvSpPr>
            <p:spPr bwMode="auto">
              <a:xfrm>
                <a:off x="1248" y="3216"/>
                <a:ext cx="288" cy="288"/>
              </a:xfrm>
              <a:prstGeom prst="ellipse">
                <a:avLst/>
              </a:prstGeom>
              <a:solidFill>
                <a:schemeClr val="accent1"/>
              </a:solidFill>
              <a:ln w="9525">
                <a:solidFill>
                  <a:schemeClr val="tx1"/>
                </a:solidFill>
                <a:round/>
                <a:headEnd/>
                <a:tailEnd/>
              </a:ln>
              <a:effectLst/>
            </p:spPr>
            <p:txBody>
              <a:bodyPr wrap="none" anchor="ctr"/>
              <a:lstStyle/>
              <a:p>
                <a:endParaRPr lang="es-MX"/>
              </a:p>
            </p:txBody>
          </p:sp>
          <p:sp>
            <p:nvSpPr>
              <p:cNvPr id="15513" name="Text Box 153"/>
              <p:cNvSpPr txBox="1">
                <a:spLocks noChangeArrowheads="1"/>
              </p:cNvSpPr>
              <p:nvPr/>
            </p:nvSpPr>
            <p:spPr bwMode="auto">
              <a:xfrm>
                <a:off x="1297" y="3216"/>
                <a:ext cx="239" cy="276"/>
              </a:xfrm>
              <a:prstGeom prst="rect">
                <a:avLst/>
              </a:prstGeom>
              <a:noFill/>
              <a:ln w="9525">
                <a:noFill/>
                <a:miter lim="800000"/>
                <a:headEnd/>
                <a:tailEnd/>
              </a:ln>
              <a:effectLst/>
            </p:spPr>
            <p:txBody>
              <a:bodyPr>
                <a:spAutoFit/>
              </a:bodyPr>
              <a:lstStyle/>
              <a:p>
                <a:pPr>
                  <a:spcBef>
                    <a:spcPct val="50000"/>
                  </a:spcBef>
                </a:pPr>
                <a:r>
                  <a:rPr lang="es-ES" sz="1600"/>
                  <a:t>5</a:t>
                </a:r>
              </a:p>
            </p:txBody>
          </p:sp>
        </p:grpSp>
        <p:grpSp>
          <p:nvGrpSpPr>
            <p:cNvPr id="15514" name="Group 154"/>
            <p:cNvGrpSpPr>
              <a:grpSpLocks/>
            </p:cNvGrpSpPr>
            <p:nvPr/>
          </p:nvGrpSpPr>
          <p:grpSpPr bwMode="auto">
            <a:xfrm>
              <a:off x="3840" y="2304"/>
              <a:ext cx="288" cy="288"/>
              <a:chOff x="1248" y="3216"/>
              <a:chExt cx="288" cy="288"/>
            </a:xfrm>
          </p:grpSpPr>
          <p:sp>
            <p:nvSpPr>
              <p:cNvPr id="15515" name="Oval 155"/>
              <p:cNvSpPr>
                <a:spLocks noChangeArrowheads="1"/>
              </p:cNvSpPr>
              <p:nvPr/>
            </p:nvSpPr>
            <p:spPr bwMode="auto">
              <a:xfrm>
                <a:off x="1248" y="3216"/>
                <a:ext cx="288" cy="288"/>
              </a:xfrm>
              <a:prstGeom prst="ellipse">
                <a:avLst/>
              </a:prstGeom>
              <a:solidFill>
                <a:schemeClr val="accent1"/>
              </a:solidFill>
              <a:ln w="9525">
                <a:solidFill>
                  <a:schemeClr val="tx1"/>
                </a:solidFill>
                <a:round/>
                <a:headEnd/>
                <a:tailEnd/>
              </a:ln>
              <a:effectLst/>
            </p:spPr>
            <p:txBody>
              <a:bodyPr wrap="none" anchor="ctr"/>
              <a:lstStyle/>
              <a:p>
                <a:endParaRPr lang="es-MX"/>
              </a:p>
            </p:txBody>
          </p:sp>
          <p:sp>
            <p:nvSpPr>
              <p:cNvPr id="15516" name="Text Box 156"/>
              <p:cNvSpPr txBox="1">
                <a:spLocks noChangeArrowheads="1"/>
              </p:cNvSpPr>
              <p:nvPr/>
            </p:nvSpPr>
            <p:spPr bwMode="auto">
              <a:xfrm>
                <a:off x="1297" y="3216"/>
                <a:ext cx="239" cy="276"/>
              </a:xfrm>
              <a:prstGeom prst="rect">
                <a:avLst/>
              </a:prstGeom>
              <a:noFill/>
              <a:ln w="9525">
                <a:noFill/>
                <a:miter lim="800000"/>
                <a:headEnd/>
                <a:tailEnd/>
              </a:ln>
              <a:effectLst/>
            </p:spPr>
            <p:txBody>
              <a:bodyPr>
                <a:spAutoFit/>
              </a:bodyPr>
              <a:lstStyle/>
              <a:p>
                <a:pPr>
                  <a:spcBef>
                    <a:spcPct val="50000"/>
                  </a:spcBef>
                </a:pPr>
                <a:r>
                  <a:rPr lang="es-ES" sz="1600"/>
                  <a:t>6</a:t>
                </a:r>
              </a:p>
            </p:txBody>
          </p:sp>
        </p:grpSp>
        <p:sp>
          <p:nvSpPr>
            <p:cNvPr id="15517" name="Line 157"/>
            <p:cNvSpPr>
              <a:spLocks noChangeShapeType="1"/>
            </p:cNvSpPr>
            <p:nvPr/>
          </p:nvSpPr>
          <p:spPr bwMode="auto">
            <a:xfrm flipV="1">
              <a:off x="1488" y="1968"/>
              <a:ext cx="432" cy="432"/>
            </a:xfrm>
            <a:prstGeom prst="line">
              <a:avLst/>
            </a:prstGeom>
            <a:noFill/>
            <a:ln w="9525">
              <a:solidFill>
                <a:schemeClr val="tx1"/>
              </a:solidFill>
              <a:round/>
              <a:headEnd/>
              <a:tailEnd/>
            </a:ln>
            <a:effectLst/>
          </p:spPr>
          <p:txBody>
            <a:bodyPr wrap="none"/>
            <a:lstStyle/>
            <a:p>
              <a:endParaRPr lang="es-MX"/>
            </a:p>
          </p:txBody>
        </p:sp>
        <p:sp>
          <p:nvSpPr>
            <p:cNvPr id="15518" name="Line 158"/>
            <p:cNvSpPr>
              <a:spLocks noChangeShapeType="1"/>
            </p:cNvSpPr>
            <p:nvPr/>
          </p:nvSpPr>
          <p:spPr bwMode="auto">
            <a:xfrm>
              <a:off x="1488" y="2592"/>
              <a:ext cx="576" cy="384"/>
            </a:xfrm>
            <a:prstGeom prst="line">
              <a:avLst/>
            </a:prstGeom>
            <a:noFill/>
            <a:ln w="9525">
              <a:solidFill>
                <a:schemeClr val="tx1"/>
              </a:solidFill>
              <a:round/>
              <a:headEnd/>
              <a:tailEnd/>
            </a:ln>
            <a:effectLst/>
          </p:spPr>
          <p:txBody>
            <a:bodyPr wrap="none"/>
            <a:lstStyle/>
            <a:p>
              <a:endParaRPr lang="es-MX"/>
            </a:p>
          </p:txBody>
        </p:sp>
        <p:sp>
          <p:nvSpPr>
            <p:cNvPr id="15519" name="Line 159"/>
            <p:cNvSpPr>
              <a:spLocks noChangeShapeType="1"/>
            </p:cNvSpPr>
            <p:nvPr/>
          </p:nvSpPr>
          <p:spPr bwMode="auto">
            <a:xfrm>
              <a:off x="2064" y="2016"/>
              <a:ext cx="144" cy="864"/>
            </a:xfrm>
            <a:prstGeom prst="line">
              <a:avLst/>
            </a:prstGeom>
            <a:noFill/>
            <a:ln w="9525">
              <a:solidFill>
                <a:schemeClr val="tx1"/>
              </a:solidFill>
              <a:round/>
              <a:headEnd/>
              <a:tailEnd/>
            </a:ln>
            <a:effectLst/>
          </p:spPr>
          <p:txBody>
            <a:bodyPr wrap="none"/>
            <a:lstStyle/>
            <a:p>
              <a:endParaRPr lang="es-MX"/>
            </a:p>
          </p:txBody>
        </p:sp>
        <p:sp>
          <p:nvSpPr>
            <p:cNvPr id="15520" name="Line 160"/>
            <p:cNvSpPr>
              <a:spLocks noChangeShapeType="1"/>
            </p:cNvSpPr>
            <p:nvPr/>
          </p:nvSpPr>
          <p:spPr bwMode="auto">
            <a:xfrm flipV="1">
              <a:off x="2304" y="1968"/>
              <a:ext cx="624" cy="960"/>
            </a:xfrm>
            <a:prstGeom prst="line">
              <a:avLst/>
            </a:prstGeom>
            <a:noFill/>
            <a:ln w="9525">
              <a:solidFill>
                <a:schemeClr val="tx1"/>
              </a:solidFill>
              <a:round/>
              <a:headEnd/>
              <a:tailEnd/>
            </a:ln>
            <a:effectLst/>
          </p:spPr>
          <p:txBody>
            <a:bodyPr wrap="none"/>
            <a:lstStyle/>
            <a:p>
              <a:endParaRPr lang="es-MX"/>
            </a:p>
          </p:txBody>
        </p:sp>
        <p:sp>
          <p:nvSpPr>
            <p:cNvPr id="15521" name="Line 161"/>
            <p:cNvSpPr>
              <a:spLocks noChangeShapeType="1"/>
            </p:cNvSpPr>
            <p:nvPr/>
          </p:nvSpPr>
          <p:spPr bwMode="auto">
            <a:xfrm>
              <a:off x="2160" y="1872"/>
              <a:ext cx="720" cy="0"/>
            </a:xfrm>
            <a:prstGeom prst="line">
              <a:avLst/>
            </a:prstGeom>
            <a:noFill/>
            <a:ln w="9525">
              <a:solidFill>
                <a:schemeClr val="tx1"/>
              </a:solidFill>
              <a:round/>
              <a:headEnd/>
              <a:tailEnd/>
            </a:ln>
            <a:effectLst/>
          </p:spPr>
          <p:txBody>
            <a:bodyPr wrap="none"/>
            <a:lstStyle/>
            <a:p>
              <a:endParaRPr lang="es-MX"/>
            </a:p>
          </p:txBody>
        </p:sp>
        <p:sp>
          <p:nvSpPr>
            <p:cNvPr id="15522" name="Line 162"/>
            <p:cNvSpPr>
              <a:spLocks noChangeShapeType="1"/>
            </p:cNvSpPr>
            <p:nvPr/>
          </p:nvSpPr>
          <p:spPr bwMode="auto">
            <a:xfrm>
              <a:off x="2352" y="3024"/>
              <a:ext cx="768" cy="0"/>
            </a:xfrm>
            <a:prstGeom prst="line">
              <a:avLst/>
            </a:prstGeom>
            <a:noFill/>
            <a:ln w="9525">
              <a:solidFill>
                <a:schemeClr val="tx1"/>
              </a:solidFill>
              <a:round/>
              <a:headEnd/>
              <a:tailEnd/>
            </a:ln>
            <a:effectLst/>
          </p:spPr>
          <p:txBody>
            <a:bodyPr wrap="none"/>
            <a:lstStyle/>
            <a:p>
              <a:endParaRPr lang="es-MX"/>
            </a:p>
          </p:txBody>
        </p:sp>
        <p:sp>
          <p:nvSpPr>
            <p:cNvPr id="15523" name="Line 163"/>
            <p:cNvSpPr>
              <a:spLocks noChangeShapeType="1"/>
            </p:cNvSpPr>
            <p:nvPr/>
          </p:nvSpPr>
          <p:spPr bwMode="auto">
            <a:xfrm>
              <a:off x="3072" y="2016"/>
              <a:ext cx="144" cy="864"/>
            </a:xfrm>
            <a:prstGeom prst="line">
              <a:avLst/>
            </a:prstGeom>
            <a:noFill/>
            <a:ln w="9525">
              <a:solidFill>
                <a:schemeClr val="tx1"/>
              </a:solidFill>
              <a:round/>
              <a:headEnd/>
              <a:tailEnd/>
            </a:ln>
            <a:effectLst/>
          </p:spPr>
          <p:txBody>
            <a:bodyPr wrap="none"/>
            <a:lstStyle/>
            <a:p>
              <a:endParaRPr lang="es-MX"/>
            </a:p>
          </p:txBody>
        </p:sp>
        <p:sp>
          <p:nvSpPr>
            <p:cNvPr id="15524" name="Line 164"/>
            <p:cNvSpPr>
              <a:spLocks noChangeShapeType="1"/>
            </p:cNvSpPr>
            <p:nvPr/>
          </p:nvSpPr>
          <p:spPr bwMode="auto">
            <a:xfrm>
              <a:off x="3168" y="1920"/>
              <a:ext cx="720" cy="432"/>
            </a:xfrm>
            <a:prstGeom prst="line">
              <a:avLst/>
            </a:prstGeom>
            <a:noFill/>
            <a:ln w="9525">
              <a:solidFill>
                <a:schemeClr val="tx1"/>
              </a:solidFill>
              <a:round/>
              <a:headEnd/>
              <a:tailEnd/>
            </a:ln>
            <a:effectLst/>
          </p:spPr>
          <p:txBody>
            <a:bodyPr wrap="none"/>
            <a:lstStyle/>
            <a:p>
              <a:endParaRPr lang="es-MX"/>
            </a:p>
          </p:txBody>
        </p:sp>
        <p:sp>
          <p:nvSpPr>
            <p:cNvPr id="15525" name="Line 165"/>
            <p:cNvSpPr>
              <a:spLocks noChangeShapeType="1"/>
            </p:cNvSpPr>
            <p:nvPr/>
          </p:nvSpPr>
          <p:spPr bwMode="auto">
            <a:xfrm flipV="1">
              <a:off x="3408" y="2544"/>
              <a:ext cx="480" cy="432"/>
            </a:xfrm>
            <a:prstGeom prst="line">
              <a:avLst/>
            </a:prstGeom>
            <a:noFill/>
            <a:ln w="9525">
              <a:solidFill>
                <a:schemeClr val="tx1"/>
              </a:solidFill>
              <a:round/>
              <a:headEnd/>
              <a:tailEnd/>
            </a:ln>
            <a:effectLst/>
          </p:spPr>
          <p:txBody>
            <a:bodyPr wrap="none"/>
            <a:lstStyle/>
            <a:p>
              <a:endParaRPr lang="es-MX"/>
            </a:p>
          </p:txBody>
        </p:sp>
        <p:sp>
          <p:nvSpPr>
            <p:cNvPr id="15526" name="Freeform 166"/>
            <p:cNvSpPr>
              <a:spLocks/>
            </p:cNvSpPr>
            <p:nvPr/>
          </p:nvSpPr>
          <p:spPr bwMode="auto">
            <a:xfrm>
              <a:off x="1344" y="1336"/>
              <a:ext cx="1632" cy="1016"/>
            </a:xfrm>
            <a:custGeom>
              <a:avLst/>
              <a:gdLst/>
              <a:ahLst/>
              <a:cxnLst>
                <a:cxn ang="0">
                  <a:pos x="0" y="1016"/>
                </a:cxn>
                <a:cxn ang="0">
                  <a:pos x="528" y="104"/>
                </a:cxn>
                <a:cxn ang="0">
                  <a:pos x="1632" y="392"/>
                </a:cxn>
              </a:cxnLst>
              <a:rect l="0" t="0" r="r" b="b"/>
              <a:pathLst>
                <a:path w="1632" h="1016">
                  <a:moveTo>
                    <a:pt x="0" y="1016"/>
                  </a:moveTo>
                  <a:cubicBezTo>
                    <a:pt x="128" y="612"/>
                    <a:pt x="256" y="208"/>
                    <a:pt x="528" y="104"/>
                  </a:cubicBezTo>
                  <a:cubicBezTo>
                    <a:pt x="800" y="0"/>
                    <a:pt x="1216" y="196"/>
                    <a:pt x="1632" y="392"/>
                  </a:cubicBezTo>
                </a:path>
              </a:pathLst>
            </a:custGeom>
            <a:noFill/>
            <a:ln w="9525">
              <a:solidFill>
                <a:schemeClr val="tx1"/>
              </a:solidFill>
              <a:round/>
              <a:headEnd/>
              <a:tailEnd/>
            </a:ln>
            <a:effectLst/>
          </p:spPr>
          <p:txBody>
            <a:bodyPr wrap="none"/>
            <a:lstStyle/>
            <a:p>
              <a:endParaRPr lang="es-MX"/>
            </a:p>
          </p:txBody>
        </p:sp>
      </p:grpSp>
      <p:sp>
        <p:nvSpPr>
          <p:cNvPr id="15527" name="Rectangle 167"/>
          <p:cNvSpPr>
            <a:spLocks noChangeArrowheads="1"/>
          </p:cNvSpPr>
          <p:nvPr/>
        </p:nvSpPr>
        <p:spPr bwMode="auto">
          <a:xfrm rot="16800000">
            <a:off x="571500" y="2781300"/>
            <a:ext cx="152400" cy="76200"/>
          </a:xfrm>
          <a:prstGeom prst="rect">
            <a:avLst/>
          </a:prstGeom>
          <a:solidFill>
            <a:srgbClr val="FF0000"/>
          </a:solidFill>
          <a:ln w="9525">
            <a:solidFill>
              <a:schemeClr val="tx1"/>
            </a:solidFill>
            <a:miter lim="800000"/>
            <a:headEnd/>
            <a:tailEnd/>
          </a:ln>
          <a:effectLst/>
        </p:spPr>
        <p:txBody>
          <a:bodyPr wrap="none" anchor="ctr"/>
          <a:lstStyle/>
          <a:p>
            <a:endParaRPr lang="es-MX"/>
          </a:p>
        </p:txBody>
      </p:sp>
      <p:sp>
        <p:nvSpPr>
          <p:cNvPr id="15528" name="Rectangle 168"/>
          <p:cNvSpPr>
            <a:spLocks noChangeArrowheads="1"/>
          </p:cNvSpPr>
          <p:nvPr/>
        </p:nvSpPr>
        <p:spPr bwMode="auto">
          <a:xfrm rot="19200000">
            <a:off x="914400" y="2743200"/>
            <a:ext cx="152400" cy="76200"/>
          </a:xfrm>
          <a:prstGeom prst="rect">
            <a:avLst/>
          </a:prstGeom>
          <a:solidFill>
            <a:srgbClr val="FF0000"/>
          </a:solidFill>
          <a:ln w="9525">
            <a:solidFill>
              <a:schemeClr val="tx1"/>
            </a:solidFill>
            <a:miter lim="800000"/>
            <a:headEnd/>
            <a:tailEnd/>
          </a:ln>
          <a:effectLst/>
        </p:spPr>
        <p:txBody>
          <a:bodyPr wrap="none" anchor="ctr"/>
          <a:lstStyle/>
          <a:p>
            <a:endParaRPr lang="es-MX"/>
          </a:p>
        </p:txBody>
      </p:sp>
      <p:sp>
        <p:nvSpPr>
          <p:cNvPr id="15529" name="Rectangle 169"/>
          <p:cNvSpPr>
            <a:spLocks noChangeArrowheads="1"/>
          </p:cNvSpPr>
          <p:nvPr/>
        </p:nvSpPr>
        <p:spPr bwMode="auto">
          <a:xfrm rot="1800000">
            <a:off x="990600" y="3200400"/>
            <a:ext cx="152400" cy="76200"/>
          </a:xfrm>
          <a:prstGeom prst="rect">
            <a:avLst/>
          </a:prstGeom>
          <a:solidFill>
            <a:srgbClr val="FF0000"/>
          </a:solidFill>
          <a:ln w="9525">
            <a:solidFill>
              <a:schemeClr val="tx1"/>
            </a:solidFill>
            <a:miter lim="800000"/>
            <a:headEnd/>
            <a:tailEnd/>
          </a:ln>
          <a:effectLst/>
        </p:spPr>
        <p:txBody>
          <a:bodyPr wrap="none" anchor="ctr"/>
          <a:lstStyle/>
          <a:p>
            <a:endParaRPr lang="es-MX"/>
          </a:p>
        </p:txBody>
      </p:sp>
      <p:sp>
        <p:nvSpPr>
          <p:cNvPr id="15530" name="Line 170"/>
          <p:cNvSpPr>
            <a:spLocks noChangeShapeType="1"/>
          </p:cNvSpPr>
          <p:nvPr/>
        </p:nvSpPr>
        <p:spPr bwMode="auto">
          <a:xfrm>
            <a:off x="1143000" y="3276600"/>
            <a:ext cx="228600" cy="152400"/>
          </a:xfrm>
          <a:prstGeom prst="line">
            <a:avLst/>
          </a:prstGeom>
          <a:noFill/>
          <a:ln w="9525">
            <a:solidFill>
              <a:schemeClr val="tx1"/>
            </a:solidFill>
            <a:round/>
            <a:headEnd/>
            <a:tailEnd type="stealth" w="sm" len="sm"/>
          </a:ln>
          <a:effectLst/>
        </p:spPr>
        <p:txBody>
          <a:bodyPr wrap="none"/>
          <a:lstStyle/>
          <a:p>
            <a:endParaRPr lang="es-MX"/>
          </a:p>
        </p:txBody>
      </p:sp>
      <p:sp>
        <p:nvSpPr>
          <p:cNvPr id="15531" name="Line 171"/>
          <p:cNvSpPr>
            <a:spLocks noChangeShapeType="1"/>
          </p:cNvSpPr>
          <p:nvPr/>
        </p:nvSpPr>
        <p:spPr bwMode="auto">
          <a:xfrm flipV="1">
            <a:off x="1066800" y="2590800"/>
            <a:ext cx="152400" cy="152400"/>
          </a:xfrm>
          <a:prstGeom prst="line">
            <a:avLst/>
          </a:prstGeom>
          <a:noFill/>
          <a:ln w="9525">
            <a:solidFill>
              <a:schemeClr val="tx1"/>
            </a:solidFill>
            <a:round/>
            <a:headEnd/>
            <a:tailEnd type="stealth" w="sm" len="sm"/>
          </a:ln>
          <a:effectLst/>
        </p:spPr>
        <p:txBody>
          <a:bodyPr wrap="none"/>
          <a:lstStyle/>
          <a:p>
            <a:endParaRPr lang="es-MX"/>
          </a:p>
        </p:txBody>
      </p:sp>
      <p:sp>
        <p:nvSpPr>
          <p:cNvPr id="15532" name="Line 172"/>
          <p:cNvSpPr>
            <a:spLocks noChangeShapeType="1"/>
          </p:cNvSpPr>
          <p:nvPr/>
        </p:nvSpPr>
        <p:spPr bwMode="auto">
          <a:xfrm flipV="1">
            <a:off x="685800" y="2514600"/>
            <a:ext cx="76200" cy="228600"/>
          </a:xfrm>
          <a:prstGeom prst="line">
            <a:avLst/>
          </a:prstGeom>
          <a:noFill/>
          <a:ln w="9525">
            <a:solidFill>
              <a:schemeClr val="tx1"/>
            </a:solidFill>
            <a:round/>
            <a:headEnd/>
            <a:tailEnd type="stealth" w="sm" len="sm"/>
          </a:ln>
          <a:effectLst/>
        </p:spPr>
        <p:txBody>
          <a:bodyPr wrap="none"/>
          <a:lstStyle/>
          <a:p>
            <a:endParaRPr lang="es-MX"/>
          </a:p>
        </p:txBody>
      </p:sp>
      <p:sp>
        <p:nvSpPr>
          <p:cNvPr id="15533" name="Text Box 173"/>
          <p:cNvSpPr txBox="1">
            <a:spLocks noChangeArrowheads="1"/>
          </p:cNvSpPr>
          <p:nvPr/>
        </p:nvSpPr>
        <p:spPr bwMode="auto">
          <a:xfrm>
            <a:off x="1447800" y="3962400"/>
            <a:ext cx="1905000" cy="457200"/>
          </a:xfrm>
          <a:prstGeom prst="rect">
            <a:avLst/>
          </a:prstGeom>
          <a:noFill/>
          <a:ln w="9525">
            <a:noFill/>
            <a:miter lim="800000"/>
            <a:headEnd/>
            <a:tailEnd/>
          </a:ln>
          <a:effectLst/>
        </p:spPr>
        <p:txBody>
          <a:bodyPr>
            <a:spAutoFit/>
          </a:bodyPr>
          <a:lstStyle/>
          <a:p>
            <a:pPr algn="ctr">
              <a:spcBef>
                <a:spcPct val="50000"/>
              </a:spcBef>
            </a:pPr>
            <a:r>
              <a:rPr lang="es-ES"/>
              <a:t>Primer Salto</a:t>
            </a:r>
          </a:p>
        </p:txBody>
      </p:sp>
      <p:grpSp>
        <p:nvGrpSpPr>
          <p:cNvPr id="15537" name="Group 177"/>
          <p:cNvGrpSpPr>
            <a:grpSpLocks/>
          </p:cNvGrpSpPr>
          <p:nvPr/>
        </p:nvGrpSpPr>
        <p:grpSpPr bwMode="auto">
          <a:xfrm>
            <a:off x="6477000" y="3657600"/>
            <a:ext cx="381000" cy="76200"/>
            <a:chOff x="528" y="2640"/>
            <a:chExt cx="240" cy="48"/>
          </a:xfrm>
        </p:grpSpPr>
        <p:sp>
          <p:nvSpPr>
            <p:cNvPr id="15534" name="Rectangle 174"/>
            <p:cNvSpPr>
              <a:spLocks noChangeArrowheads="1"/>
            </p:cNvSpPr>
            <p:nvPr/>
          </p:nvSpPr>
          <p:spPr bwMode="auto">
            <a:xfrm>
              <a:off x="528" y="2640"/>
              <a:ext cx="96" cy="48"/>
            </a:xfrm>
            <a:prstGeom prst="rect">
              <a:avLst/>
            </a:prstGeom>
            <a:solidFill>
              <a:srgbClr val="FF0000"/>
            </a:solidFill>
            <a:ln w="9525">
              <a:solidFill>
                <a:schemeClr val="tx1"/>
              </a:solidFill>
              <a:miter lim="800000"/>
              <a:headEnd/>
              <a:tailEnd/>
            </a:ln>
            <a:effectLst/>
          </p:spPr>
          <p:txBody>
            <a:bodyPr wrap="none" anchor="ctr"/>
            <a:lstStyle/>
            <a:p>
              <a:endParaRPr lang="es-MX"/>
            </a:p>
          </p:txBody>
        </p:sp>
        <p:sp>
          <p:nvSpPr>
            <p:cNvPr id="15536" name="Line 176"/>
            <p:cNvSpPr>
              <a:spLocks noChangeShapeType="1"/>
            </p:cNvSpPr>
            <p:nvPr/>
          </p:nvSpPr>
          <p:spPr bwMode="auto">
            <a:xfrm>
              <a:off x="672" y="2640"/>
              <a:ext cx="96" cy="0"/>
            </a:xfrm>
            <a:prstGeom prst="line">
              <a:avLst/>
            </a:prstGeom>
            <a:noFill/>
            <a:ln w="9525">
              <a:solidFill>
                <a:schemeClr val="tx1"/>
              </a:solidFill>
              <a:round/>
              <a:headEnd/>
              <a:tailEnd type="stealth" w="sm" len="sm"/>
            </a:ln>
            <a:effectLst/>
          </p:spPr>
          <p:txBody>
            <a:bodyPr wrap="none"/>
            <a:lstStyle/>
            <a:p>
              <a:endParaRPr lang="es-MX"/>
            </a:p>
          </p:txBody>
        </p:sp>
      </p:grpSp>
      <p:grpSp>
        <p:nvGrpSpPr>
          <p:cNvPr id="15538" name="Group 178"/>
          <p:cNvGrpSpPr>
            <a:grpSpLocks/>
          </p:cNvGrpSpPr>
          <p:nvPr/>
        </p:nvGrpSpPr>
        <p:grpSpPr bwMode="auto">
          <a:xfrm rot="18000000">
            <a:off x="6248400" y="3352800"/>
            <a:ext cx="381000" cy="76200"/>
            <a:chOff x="528" y="2640"/>
            <a:chExt cx="240" cy="48"/>
          </a:xfrm>
        </p:grpSpPr>
        <p:sp>
          <p:nvSpPr>
            <p:cNvPr id="15539" name="Rectangle 179"/>
            <p:cNvSpPr>
              <a:spLocks noChangeArrowheads="1"/>
            </p:cNvSpPr>
            <p:nvPr/>
          </p:nvSpPr>
          <p:spPr bwMode="auto">
            <a:xfrm>
              <a:off x="528" y="2640"/>
              <a:ext cx="96" cy="48"/>
            </a:xfrm>
            <a:prstGeom prst="rect">
              <a:avLst/>
            </a:prstGeom>
            <a:solidFill>
              <a:srgbClr val="FF0000"/>
            </a:solidFill>
            <a:ln w="9525">
              <a:solidFill>
                <a:schemeClr val="tx1"/>
              </a:solidFill>
              <a:miter lim="800000"/>
              <a:headEnd/>
              <a:tailEnd/>
            </a:ln>
            <a:effectLst/>
          </p:spPr>
          <p:txBody>
            <a:bodyPr wrap="none" anchor="ctr"/>
            <a:lstStyle/>
            <a:p>
              <a:endParaRPr lang="es-MX"/>
            </a:p>
          </p:txBody>
        </p:sp>
        <p:sp>
          <p:nvSpPr>
            <p:cNvPr id="15540" name="Line 180"/>
            <p:cNvSpPr>
              <a:spLocks noChangeShapeType="1"/>
            </p:cNvSpPr>
            <p:nvPr/>
          </p:nvSpPr>
          <p:spPr bwMode="auto">
            <a:xfrm>
              <a:off x="672" y="2640"/>
              <a:ext cx="96" cy="0"/>
            </a:xfrm>
            <a:prstGeom prst="line">
              <a:avLst/>
            </a:prstGeom>
            <a:noFill/>
            <a:ln w="9525">
              <a:solidFill>
                <a:schemeClr val="tx1"/>
              </a:solidFill>
              <a:round/>
              <a:headEnd/>
              <a:tailEnd type="stealth" w="sm" len="sm"/>
            </a:ln>
            <a:effectLst/>
          </p:spPr>
          <p:txBody>
            <a:bodyPr wrap="none"/>
            <a:lstStyle/>
            <a:p>
              <a:endParaRPr lang="es-MX"/>
            </a:p>
          </p:txBody>
        </p:sp>
      </p:grpSp>
      <p:grpSp>
        <p:nvGrpSpPr>
          <p:cNvPr id="15541" name="Group 181"/>
          <p:cNvGrpSpPr>
            <a:grpSpLocks/>
          </p:cNvGrpSpPr>
          <p:nvPr/>
        </p:nvGrpSpPr>
        <p:grpSpPr bwMode="auto">
          <a:xfrm rot="15000000">
            <a:off x="5867400" y="3352800"/>
            <a:ext cx="381000" cy="76200"/>
            <a:chOff x="528" y="2640"/>
            <a:chExt cx="240" cy="48"/>
          </a:xfrm>
        </p:grpSpPr>
        <p:sp>
          <p:nvSpPr>
            <p:cNvPr id="15542" name="Rectangle 182"/>
            <p:cNvSpPr>
              <a:spLocks noChangeArrowheads="1"/>
            </p:cNvSpPr>
            <p:nvPr/>
          </p:nvSpPr>
          <p:spPr bwMode="auto">
            <a:xfrm>
              <a:off x="528" y="2640"/>
              <a:ext cx="96" cy="48"/>
            </a:xfrm>
            <a:prstGeom prst="rect">
              <a:avLst/>
            </a:prstGeom>
            <a:solidFill>
              <a:srgbClr val="FF0000"/>
            </a:solidFill>
            <a:ln w="9525">
              <a:solidFill>
                <a:schemeClr val="tx1"/>
              </a:solidFill>
              <a:miter lim="800000"/>
              <a:headEnd/>
              <a:tailEnd/>
            </a:ln>
            <a:effectLst/>
          </p:spPr>
          <p:txBody>
            <a:bodyPr wrap="none" anchor="ctr"/>
            <a:lstStyle/>
            <a:p>
              <a:endParaRPr lang="es-MX"/>
            </a:p>
          </p:txBody>
        </p:sp>
        <p:sp>
          <p:nvSpPr>
            <p:cNvPr id="15543" name="Line 183"/>
            <p:cNvSpPr>
              <a:spLocks noChangeShapeType="1"/>
            </p:cNvSpPr>
            <p:nvPr/>
          </p:nvSpPr>
          <p:spPr bwMode="auto">
            <a:xfrm>
              <a:off x="672" y="2640"/>
              <a:ext cx="96" cy="0"/>
            </a:xfrm>
            <a:prstGeom prst="line">
              <a:avLst/>
            </a:prstGeom>
            <a:noFill/>
            <a:ln w="9525">
              <a:solidFill>
                <a:schemeClr val="tx1"/>
              </a:solidFill>
              <a:round/>
              <a:headEnd/>
              <a:tailEnd type="stealth" w="sm" len="sm"/>
            </a:ln>
            <a:effectLst/>
          </p:spPr>
          <p:txBody>
            <a:bodyPr wrap="none"/>
            <a:lstStyle/>
            <a:p>
              <a:endParaRPr lang="es-MX"/>
            </a:p>
          </p:txBody>
        </p:sp>
      </p:grpSp>
      <p:grpSp>
        <p:nvGrpSpPr>
          <p:cNvPr id="15544" name="Group 184"/>
          <p:cNvGrpSpPr>
            <a:grpSpLocks/>
          </p:cNvGrpSpPr>
          <p:nvPr/>
        </p:nvGrpSpPr>
        <p:grpSpPr bwMode="auto">
          <a:xfrm rot="4800000">
            <a:off x="5791200" y="2743200"/>
            <a:ext cx="381000" cy="76200"/>
            <a:chOff x="528" y="2640"/>
            <a:chExt cx="240" cy="48"/>
          </a:xfrm>
        </p:grpSpPr>
        <p:sp>
          <p:nvSpPr>
            <p:cNvPr id="15545" name="Rectangle 185"/>
            <p:cNvSpPr>
              <a:spLocks noChangeArrowheads="1"/>
            </p:cNvSpPr>
            <p:nvPr/>
          </p:nvSpPr>
          <p:spPr bwMode="auto">
            <a:xfrm>
              <a:off x="528" y="2640"/>
              <a:ext cx="96" cy="48"/>
            </a:xfrm>
            <a:prstGeom prst="rect">
              <a:avLst/>
            </a:prstGeom>
            <a:solidFill>
              <a:srgbClr val="FF0000"/>
            </a:solidFill>
            <a:ln w="9525">
              <a:solidFill>
                <a:schemeClr val="tx1"/>
              </a:solidFill>
              <a:miter lim="800000"/>
              <a:headEnd/>
              <a:tailEnd/>
            </a:ln>
            <a:effectLst/>
          </p:spPr>
          <p:txBody>
            <a:bodyPr wrap="none" anchor="ctr"/>
            <a:lstStyle/>
            <a:p>
              <a:endParaRPr lang="es-MX"/>
            </a:p>
          </p:txBody>
        </p:sp>
        <p:sp>
          <p:nvSpPr>
            <p:cNvPr id="15546" name="Line 186"/>
            <p:cNvSpPr>
              <a:spLocks noChangeShapeType="1"/>
            </p:cNvSpPr>
            <p:nvPr/>
          </p:nvSpPr>
          <p:spPr bwMode="auto">
            <a:xfrm>
              <a:off x="672" y="2640"/>
              <a:ext cx="96" cy="0"/>
            </a:xfrm>
            <a:prstGeom prst="line">
              <a:avLst/>
            </a:prstGeom>
            <a:noFill/>
            <a:ln w="9525">
              <a:solidFill>
                <a:schemeClr val="tx1"/>
              </a:solidFill>
              <a:round/>
              <a:headEnd/>
              <a:tailEnd type="stealth" w="sm" len="sm"/>
            </a:ln>
            <a:effectLst/>
          </p:spPr>
          <p:txBody>
            <a:bodyPr wrap="none"/>
            <a:lstStyle/>
            <a:p>
              <a:endParaRPr lang="es-MX"/>
            </a:p>
          </p:txBody>
        </p:sp>
      </p:grpSp>
      <p:grpSp>
        <p:nvGrpSpPr>
          <p:cNvPr id="15547" name="Group 187"/>
          <p:cNvGrpSpPr>
            <a:grpSpLocks/>
          </p:cNvGrpSpPr>
          <p:nvPr/>
        </p:nvGrpSpPr>
        <p:grpSpPr bwMode="auto">
          <a:xfrm>
            <a:off x="6172200" y="2438400"/>
            <a:ext cx="381000" cy="76200"/>
            <a:chOff x="528" y="2640"/>
            <a:chExt cx="240" cy="48"/>
          </a:xfrm>
        </p:grpSpPr>
        <p:sp>
          <p:nvSpPr>
            <p:cNvPr id="15548" name="Rectangle 188"/>
            <p:cNvSpPr>
              <a:spLocks noChangeArrowheads="1"/>
            </p:cNvSpPr>
            <p:nvPr/>
          </p:nvSpPr>
          <p:spPr bwMode="auto">
            <a:xfrm>
              <a:off x="528" y="2640"/>
              <a:ext cx="96" cy="48"/>
            </a:xfrm>
            <a:prstGeom prst="rect">
              <a:avLst/>
            </a:prstGeom>
            <a:solidFill>
              <a:srgbClr val="FF0000"/>
            </a:solidFill>
            <a:ln w="9525">
              <a:solidFill>
                <a:schemeClr val="tx1"/>
              </a:solidFill>
              <a:miter lim="800000"/>
              <a:headEnd/>
              <a:tailEnd/>
            </a:ln>
            <a:effectLst/>
          </p:spPr>
          <p:txBody>
            <a:bodyPr wrap="none" anchor="ctr"/>
            <a:lstStyle/>
            <a:p>
              <a:endParaRPr lang="es-MX"/>
            </a:p>
          </p:txBody>
        </p:sp>
        <p:sp>
          <p:nvSpPr>
            <p:cNvPr id="15549" name="Line 189"/>
            <p:cNvSpPr>
              <a:spLocks noChangeShapeType="1"/>
            </p:cNvSpPr>
            <p:nvPr/>
          </p:nvSpPr>
          <p:spPr bwMode="auto">
            <a:xfrm>
              <a:off x="672" y="2640"/>
              <a:ext cx="96" cy="0"/>
            </a:xfrm>
            <a:prstGeom prst="line">
              <a:avLst/>
            </a:prstGeom>
            <a:noFill/>
            <a:ln w="9525">
              <a:solidFill>
                <a:schemeClr val="tx1"/>
              </a:solidFill>
              <a:round/>
              <a:headEnd/>
              <a:tailEnd type="stealth" w="sm" len="sm"/>
            </a:ln>
            <a:effectLst/>
          </p:spPr>
          <p:txBody>
            <a:bodyPr wrap="none"/>
            <a:lstStyle/>
            <a:p>
              <a:endParaRPr lang="es-MX"/>
            </a:p>
          </p:txBody>
        </p:sp>
      </p:grpSp>
      <p:grpSp>
        <p:nvGrpSpPr>
          <p:cNvPr id="15550" name="Group 190"/>
          <p:cNvGrpSpPr>
            <a:grpSpLocks/>
          </p:cNvGrpSpPr>
          <p:nvPr/>
        </p:nvGrpSpPr>
        <p:grpSpPr bwMode="auto">
          <a:xfrm rot="10800000">
            <a:off x="6629400" y="2286000"/>
            <a:ext cx="381000" cy="76200"/>
            <a:chOff x="528" y="2640"/>
            <a:chExt cx="240" cy="48"/>
          </a:xfrm>
        </p:grpSpPr>
        <p:sp>
          <p:nvSpPr>
            <p:cNvPr id="15551" name="Rectangle 191"/>
            <p:cNvSpPr>
              <a:spLocks noChangeArrowheads="1"/>
            </p:cNvSpPr>
            <p:nvPr/>
          </p:nvSpPr>
          <p:spPr bwMode="auto">
            <a:xfrm>
              <a:off x="528" y="2640"/>
              <a:ext cx="96" cy="48"/>
            </a:xfrm>
            <a:prstGeom prst="rect">
              <a:avLst/>
            </a:prstGeom>
            <a:solidFill>
              <a:srgbClr val="FF0000"/>
            </a:solidFill>
            <a:ln w="9525">
              <a:solidFill>
                <a:schemeClr val="tx1"/>
              </a:solidFill>
              <a:miter lim="800000"/>
              <a:headEnd/>
              <a:tailEnd/>
            </a:ln>
            <a:effectLst/>
          </p:spPr>
          <p:txBody>
            <a:bodyPr wrap="none" anchor="ctr"/>
            <a:lstStyle/>
            <a:p>
              <a:endParaRPr lang="es-MX"/>
            </a:p>
          </p:txBody>
        </p:sp>
        <p:sp>
          <p:nvSpPr>
            <p:cNvPr id="15552" name="Line 192"/>
            <p:cNvSpPr>
              <a:spLocks noChangeShapeType="1"/>
            </p:cNvSpPr>
            <p:nvPr/>
          </p:nvSpPr>
          <p:spPr bwMode="auto">
            <a:xfrm>
              <a:off x="672" y="2640"/>
              <a:ext cx="96" cy="0"/>
            </a:xfrm>
            <a:prstGeom prst="line">
              <a:avLst/>
            </a:prstGeom>
            <a:noFill/>
            <a:ln w="9525">
              <a:solidFill>
                <a:schemeClr val="tx1"/>
              </a:solidFill>
              <a:round/>
              <a:headEnd/>
              <a:tailEnd type="stealth" w="sm" len="sm"/>
            </a:ln>
            <a:effectLst/>
          </p:spPr>
          <p:txBody>
            <a:bodyPr wrap="none"/>
            <a:lstStyle/>
            <a:p>
              <a:endParaRPr lang="es-MX"/>
            </a:p>
          </p:txBody>
        </p:sp>
      </p:grpSp>
      <p:grpSp>
        <p:nvGrpSpPr>
          <p:cNvPr id="15553" name="Group 193"/>
          <p:cNvGrpSpPr>
            <a:grpSpLocks/>
          </p:cNvGrpSpPr>
          <p:nvPr/>
        </p:nvGrpSpPr>
        <p:grpSpPr bwMode="auto">
          <a:xfrm rot="7800000">
            <a:off x="6629400" y="2667000"/>
            <a:ext cx="381000" cy="76200"/>
            <a:chOff x="528" y="2640"/>
            <a:chExt cx="240" cy="48"/>
          </a:xfrm>
        </p:grpSpPr>
        <p:sp>
          <p:nvSpPr>
            <p:cNvPr id="15554" name="Rectangle 194"/>
            <p:cNvSpPr>
              <a:spLocks noChangeArrowheads="1"/>
            </p:cNvSpPr>
            <p:nvPr/>
          </p:nvSpPr>
          <p:spPr bwMode="auto">
            <a:xfrm>
              <a:off x="528" y="2640"/>
              <a:ext cx="96" cy="48"/>
            </a:xfrm>
            <a:prstGeom prst="rect">
              <a:avLst/>
            </a:prstGeom>
            <a:solidFill>
              <a:srgbClr val="FF0000"/>
            </a:solidFill>
            <a:ln w="9525">
              <a:solidFill>
                <a:schemeClr val="tx1"/>
              </a:solidFill>
              <a:miter lim="800000"/>
              <a:headEnd/>
              <a:tailEnd/>
            </a:ln>
            <a:effectLst/>
          </p:spPr>
          <p:txBody>
            <a:bodyPr wrap="none" anchor="ctr"/>
            <a:lstStyle/>
            <a:p>
              <a:endParaRPr lang="es-MX"/>
            </a:p>
          </p:txBody>
        </p:sp>
        <p:sp>
          <p:nvSpPr>
            <p:cNvPr id="15555" name="Line 195"/>
            <p:cNvSpPr>
              <a:spLocks noChangeShapeType="1"/>
            </p:cNvSpPr>
            <p:nvPr/>
          </p:nvSpPr>
          <p:spPr bwMode="auto">
            <a:xfrm>
              <a:off x="672" y="2640"/>
              <a:ext cx="96" cy="0"/>
            </a:xfrm>
            <a:prstGeom prst="line">
              <a:avLst/>
            </a:prstGeom>
            <a:noFill/>
            <a:ln w="9525">
              <a:solidFill>
                <a:schemeClr val="tx1"/>
              </a:solidFill>
              <a:round/>
              <a:headEnd/>
              <a:tailEnd type="stealth" w="sm" len="sm"/>
            </a:ln>
            <a:effectLst/>
          </p:spPr>
          <p:txBody>
            <a:bodyPr wrap="none"/>
            <a:lstStyle/>
            <a:p>
              <a:endParaRPr lang="es-MX"/>
            </a:p>
          </p:txBody>
        </p:sp>
      </p:grpSp>
      <p:grpSp>
        <p:nvGrpSpPr>
          <p:cNvPr id="15556" name="Group 196"/>
          <p:cNvGrpSpPr>
            <a:grpSpLocks/>
          </p:cNvGrpSpPr>
          <p:nvPr/>
        </p:nvGrpSpPr>
        <p:grpSpPr bwMode="auto">
          <a:xfrm rot="4800000">
            <a:off x="7010400" y="2819400"/>
            <a:ext cx="381000" cy="76200"/>
            <a:chOff x="528" y="2640"/>
            <a:chExt cx="240" cy="48"/>
          </a:xfrm>
        </p:grpSpPr>
        <p:sp>
          <p:nvSpPr>
            <p:cNvPr id="15557" name="Rectangle 197"/>
            <p:cNvSpPr>
              <a:spLocks noChangeArrowheads="1"/>
            </p:cNvSpPr>
            <p:nvPr/>
          </p:nvSpPr>
          <p:spPr bwMode="auto">
            <a:xfrm>
              <a:off x="528" y="2640"/>
              <a:ext cx="96" cy="48"/>
            </a:xfrm>
            <a:prstGeom prst="rect">
              <a:avLst/>
            </a:prstGeom>
            <a:solidFill>
              <a:srgbClr val="FF0000"/>
            </a:solidFill>
            <a:ln w="9525">
              <a:solidFill>
                <a:schemeClr val="tx1"/>
              </a:solidFill>
              <a:miter lim="800000"/>
              <a:headEnd/>
              <a:tailEnd/>
            </a:ln>
            <a:effectLst/>
          </p:spPr>
          <p:txBody>
            <a:bodyPr wrap="none" anchor="ctr"/>
            <a:lstStyle/>
            <a:p>
              <a:endParaRPr lang="es-MX"/>
            </a:p>
          </p:txBody>
        </p:sp>
        <p:sp>
          <p:nvSpPr>
            <p:cNvPr id="15558" name="Line 198"/>
            <p:cNvSpPr>
              <a:spLocks noChangeShapeType="1"/>
            </p:cNvSpPr>
            <p:nvPr/>
          </p:nvSpPr>
          <p:spPr bwMode="auto">
            <a:xfrm>
              <a:off x="672" y="2640"/>
              <a:ext cx="96" cy="0"/>
            </a:xfrm>
            <a:prstGeom prst="line">
              <a:avLst/>
            </a:prstGeom>
            <a:noFill/>
            <a:ln w="9525">
              <a:solidFill>
                <a:schemeClr val="tx1"/>
              </a:solidFill>
              <a:round/>
              <a:headEnd/>
              <a:tailEnd type="stealth" w="sm" len="sm"/>
            </a:ln>
            <a:effectLst/>
          </p:spPr>
          <p:txBody>
            <a:bodyPr wrap="none"/>
            <a:lstStyle/>
            <a:p>
              <a:endParaRPr lang="es-MX"/>
            </a:p>
          </p:txBody>
        </p:sp>
      </p:grpSp>
      <p:grpSp>
        <p:nvGrpSpPr>
          <p:cNvPr id="15559" name="Group 199"/>
          <p:cNvGrpSpPr>
            <a:grpSpLocks/>
          </p:cNvGrpSpPr>
          <p:nvPr/>
        </p:nvGrpSpPr>
        <p:grpSpPr bwMode="auto">
          <a:xfrm rot="2400000">
            <a:off x="7391400" y="2667000"/>
            <a:ext cx="381000" cy="76200"/>
            <a:chOff x="528" y="2640"/>
            <a:chExt cx="240" cy="48"/>
          </a:xfrm>
        </p:grpSpPr>
        <p:sp>
          <p:nvSpPr>
            <p:cNvPr id="15560" name="Rectangle 200"/>
            <p:cNvSpPr>
              <a:spLocks noChangeArrowheads="1"/>
            </p:cNvSpPr>
            <p:nvPr/>
          </p:nvSpPr>
          <p:spPr bwMode="auto">
            <a:xfrm>
              <a:off x="528" y="2640"/>
              <a:ext cx="96" cy="48"/>
            </a:xfrm>
            <a:prstGeom prst="rect">
              <a:avLst/>
            </a:prstGeom>
            <a:solidFill>
              <a:srgbClr val="FF0000"/>
            </a:solidFill>
            <a:ln w="9525">
              <a:solidFill>
                <a:schemeClr val="tx1"/>
              </a:solidFill>
              <a:miter lim="800000"/>
              <a:headEnd/>
              <a:tailEnd/>
            </a:ln>
            <a:effectLst/>
          </p:spPr>
          <p:txBody>
            <a:bodyPr wrap="none" anchor="ctr"/>
            <a:lstStyle/>
            <a:p>
              <a:endParaRPr lang="es-MX"/>
            </a:p>
          </p:txBody>
        </p:sp>
        <p:sp>
          <p:nvSpPr>
            <p:cNvPr id="15561" name="Line 201"/>
            <p:cNvSpPr>
              <a:spLocks noChangeShapeType="1"/>
            </p:cNvSpPr>
            <p:nvPr/>
          </p:nvSpPr>
          <p:spPr bwMode="auto">
            <a:xfrm>
              <a:off x="672" y="2640"/>
              <a:ext cx="96" cy="0"/>
            </a:xfrm>
            <a:prstGeom prst="line">
              <a:avLst/>
            </a:prstGeom>
            <a:noFill/>
            <a:ln w="9525">
              <a:solidFill>
                <a:schemeClr val="tx1"/>
              </a:solidFill>
              <a:round/>
              <a:headEnd/>
              <a:tailEnd type="stealth" w="sm" len="sm"/>
            </a:ln>
            <a:effectLst/>
          </p:spPr>
          <p:txBody>
            <a:bodyPr wrap="none"/>
            <a:lstStyle/>
            <a:p>
              <a:endParaRPr lang="es-MX"/>
            </a:p>
          </p:txBody>
        </p:sp>
      </p:grpSp>
      <p:sp>
        <p:nvSpPr>
          <p:cNvPr id="15562" name="Text Box 202"/>
          <p:cNvSpPr txBox="1">
            <a:spLocks noChangeArrowheads="1"/>
          </p:cNvSpPr>
          <p:nvPr/>
        </p:nvSpPr>
        <p:spPr bwMode="auto">
          <a:xfrm>
            <a:off x="5943600" y="4114800"/>
            <a:ext cx="2209800" cy="457200"/>
          </a:xfrm>
          <a:prstGeom prst="rect">
            <a:avLst/>
          </a:prstGeom>
          <a:noFill/>
          <a:ln w="9525">
            <a:noFill/>
            <a:miter lim="800000"/>
            <a:headEnd/>
            <a:tailEnd/>
          </a:ln>
          <a:effectLst/>
        </p:spPr>
        <p:txBody>
          <a:bodyPr>
            <a:spAutoFit/>
          </a:bodyPr>
          <a:lstStyle/>
          <a:p>
            <a:pPr algn="ctr">
              <a:spcBef>
                <a:spcPct val="50000"/>
              </a:spcBef>
            </a:pPr>
            <a:r>
              <a:rPr lang="es-ES"/>
              <a:t>Segundo Salto</a:t>
            </a:r>
          </a:p>
        </p:txBody>
      </p:sp>
      <p:grpSp>
        <p:nvGrpSpPr>
          <p:cNvPr id="15563" name="Group 203"/>
          <p:cNvGrpSpPr>
            <a:grpSpLocks/>
          </p:cNvGrpSpPr>
          <p:nvPr/>
        </p:nvGrpSpPr>
        <p:grpSpPr bwMode="auto">
          <a:xfrm>
            <a:off x="3962400" y="5029200"/>
            <a:ext cx="381000" cy="76200"/>
            <a:chOff x="528" y="2640"/>
            <a:chExt cx="240" cy="48"/>
          </a:xfrm>
        </p:grpSpPr>
        <p:sp>
          <p:nvSpPr>
            <p:cNvPr id="15564" name="Rectangle 204"/>
            <p:cNvSpPr>
              <a:spLocks noChangeArrowheads="1"/>
            </p:cNvSpPr>
            <p:nvPr/>
          </p:nvSpPr>
          <p:spPr bwMode="auto">
            <a:xfrm>
              <a:off x="528" y="2640"/>
              <a:ext cx="96" cy="48"/>
            </a:xfrm>
            <a:prstGeom prst="rect">
              <a:avLst/>
            </a:prstGeom>
            <a:solidFill>
              <a:srgbClr val="FF0000"/>
            </a:solidFill>
            <a:ln w="9525">
              <a:solidFill>
                <a:schemeClr val="tx1"/>
              </a:solidFill>
              <a:miter lim="800000"/>
              <a:headEnd/>
              <a:tailEnd/>
            </a:ln>
            <a:effectLst/>
          </p:spPr>
          <p:txBody>
            <a:bodyPr wrap="none" anchor="ctr"/>
            <a:lstStyle/>
            <a:p>
              <a:endParaRPr lang="es-MX"/>
            </a:p>
          </p:txBody>
        </p:sp>
        <p:sp>
          <p:nvSpPr>
            <p:cNvPr id="15565" name="Line 205"/>
            <p:cNvSpPr>
              <a:spLocks noChangeShapeType="1"/>
            </p:cNvSpPr>
            <p:nvPr/>
          </p:nvSpPr>
          <p:spPr bwMode="auto">
            <a:xfrm>
              <a:off x="672" y="2640"/>
              <a:ext cx="96" cy="0"/>
            </a:xfrm>
            <a:prstGeom prst="line">
              <a:avLst/>
            </a:prstGeom>
            <a:noFill/>
            <a:ln w="9525">
              <a:solidFill>
                <a:schemeClr val="tx1"/>
              </a:solidFill>
              <a:round/>
              <a:headEnd/>
              <a:tailEnd type="stealth" w="sm" len="sm"/>
            </a:ln>
            <a:effectLst/>
          </p:spPr>
          <p:txBody>
            <a:bodyPr wrap="none"/>
            <a:lstStyle/>
            <a:p>
              <a:endParaRPr lang="es-MX"/>
            </a:p>
          </p:txBody>
        </p:sp>
      </p:grpSp>
      <p:grpSp>
        <p:nvGrpSpPr>
          <p:cNvPr id="15566" name="Group 206"/>
          <p:cNvGrpSpPr>
            <a:grpSpLocks/>
          </p:cNvGrpSpPr>
          <p:nvPr/>
        </p:nvGrpSpPr>
        <p:grpSpPr bwMode="auto">
          <a:xfrm rot="4800000">
            <a:off x="3733800" y="5334000"/>
            <a:ext cx="381000" cy="76200"/>
            <a:chOff x="528" y="2640"/>
            <a:chExt cx="240" cy="48"/>
          </a:xfrm>
        </p:grpSpPr>
        <p:sp>
          <p:nvSpPr>
            <p:cNvPr id="15567" name="Rectangle 207"/>
            <p:cNvSpPr>
              <a:spLocks noChangeArrowheads="1"/>
            </p:cNvSpPr>
            <p:nvPr/>
          </p:nvSpPr>
          <p:spPr bwMode="auto">
            <a:xfrm>
              <a:off x="528" y="2640"/>
              <a:ext cx="96" cy="48"/>
            </a:xfrm>
            <a:prstGeom prst="rect">
              <a:avLst/>
            </a:prstGeom>
            <a:solidFill>
              <a:srgbClr val="FF0000"/>
            </a:solidFill>
            <a:ln w="9525">
              <a:solidFill>
                <a:schemeClr val="tx1"/>
              </a:solidFill>
              <a:miter lim="800000"/>
              <a:headEnd/>
              <a:tailEnd/>
            </a:ln>
            <a:effectLst/>
          </p:spPr>
          <p:txBody>
            <a:bodyPr wrap="none" anchor="ctr"/>
            <a:lstStyle/>
            <a:p>
              <a:endParaRPr lang="es-MX"/>
            </a:p>
          </p:txBody>
        </p:sp>
        <p:sp>
          <p:nvSpPr>
            <p:cNvPr id="15568" name="Line 208"/>
            <p:cNvSpPr>
              <a:spLocks noChangeShapeType="1"/>
            </p:cNvSpPr>
            <p:nvPr/>
          </p:nvSpPr>
          <p:spPr bwMode="auto">
            <a:xfrm>
              <a:off x="672" y="2640"/>
              <a:ext cx="96" cy="0"/>
            </a:xfrm>
            <a:prstGeom prst="line">
              <a:avLst/>
            </a:prstGeom>
            <a:noFill/>
            <a:ln w="9525">
              <a:solidFill>
                <a:schemeClr val="tx1"/>
              </a:solidFill>
              <a:round/>
              <a:headEnd/>
              <a:tailEnd type="stealth" w="sm" len="sm"/>
            </a:ln>
            <a:effectLst/>
          </p:spPr>
          <p:txBody>
            <a:bodyPr wrap="none"/>
            <a:lstStyle/>
            <a:p>
              <a:endParaRPr lang="es-MX"/>
            </a:p>
          </p:txBody>
        </p:sp>
      </p:grpSp>
      <p:grpSp>
        <p:nvGrpSpPr>
          <p:cNvPr id="15569" name="Group 209"/>
          <p:cNvGrpSpPr>
            <a:grpSpLocks/>
          </p:cNvGrpSpPr>
          <p:nvPr/>
        </p:nvGrpSpPr>
        <p:grpSpPr bwMode="auto">
          <a:xfrm rot="10800000">
            <a:off x="4419600" y="4876800"/>
            <a:ext cx="381000" cy="76200"/>
            <a:chOff x="528" y="2640"/>
            <a:chExt cx="240" cy="48"/>
          </a:xfrm>
        </p:grpSpPr>
        <p:sp>
          <p:nvSpPr>
            <p:cNvPr id="15570" name="Rectangle 210"/>
            <p:cNvSpPr>
              <a:spLocks noChangeArrowheads="1"/>
            </p:cNvSpPr>
            <p:nvPr/>
          </p:nvSpPr>
          <p:spPr bwMode="auto">
            <a:xfrm>
              <a:off x="528" y="2640"/>
              <a:ext cx="96" cy="48"/>
            </a:xfrm>
            <a:prstGeom prst="rect">
              <a:avLst/>
            </a:prstGeom>
            <a:solidFill>
              <a:srgbClr val="FF0000"/>
            </a:solidFill>
            <a:ln w="9525">
              <a:solidFill>
                <a:schemeClr val="tx1"/>
              </a:solidFill>
              <a:miter lim="800000"/>
              <a:headEnd/>
              <a:tailEnd/>
            </a:ln>
            <a:effectLst/>
          </p:spPr>
          <p:txBody>
            <a:bodyPr wrap="none" anchor="ctr"/>
            <a:lstStyle/>
            <a:p>
              <a:endParaRPr lang="es-MX"/>
            </a:p>
          </p:txBody>
        </p:sp>
        <p:sp>
          <p:nvSpPr>
            <p:cNvPr id="15571" name="Line 211"/>
            <p:cNvSpPr>
              <a:spLocks noChangeShapeType="1"/>
            </p:cNvSpPr>
            <p:nvPr/>
          </p:nvSpPr>
          <p:spPr bwMode="auto">
            <a:xfrm>
              <a:off x="672" y="2640"/>
              <a:ext cx="96" cy="0"/>
            </a:xfrm>
            <a:prstGeom prst="line">
              <a:avLst/>
            </a:prstGeom>
            <a:noFill/>
            <a:ln w="9525">
              <a:solidFill>
                <a:schemeClr val="tx1"/>
              </a:solidFill>
              <a:round/>
              <a:headEnd/>
              <a:tailEnd type="stealth" w="sm" len="sm"/>
            </a:ln>
            <a:effectLst/>
          </p:spPr>
          <p:txBody>
            <a:bodyPr wrap="none"/>
            <a:lstStyle/>
            <a:p>
              <a:endParaRPr lang="es-MX"/>
            </a:p>
          </p:txBody>
        </p:sp>
      </p:grpSp>
      <p:grpSp>
        <p:nvGrpSpPr>
          <p:cNvPr id="15572" name="Group 212"/>
          <p:cNvGrpSpPr>
            <a:grpSpLocks/>
          </p:cNvGrpSpPr>
          <p:nvPr/>
        </p:nvGrpSpPr>
        <p:grpSpPr bwMode="auto">
          <a:xfrm rot="7800000">
            <a:off x="4495800" y="5181600"/>
            <a:ext cx="381000" cy="76200"/>
            <a:chOff x="528" y="2640"/>
            <a:chExt cx="240" cy="48"/>
          </a:xfrm>
        </p:grpSpPr>
        <p:sp>
          <p:nvSpPr>
            <p:cNvPr id="15573" name="Rectangle 213"/>
            <p:cNvSpPr>
              <a:spLocks noChangeArrowheads="1"/>
            </p:cNvSpPr>
            <p:nvPr/>
          </p:nvSpPr>
          <p:spPr bwMode="auto">
            <a:xfrm>
              <a:off x="528" y="2640"/>
              <a:ext cx="96" cy="48"/>
            </a:xfrm>
            <a:prstGeom prst="rect">
              <a:avLst/>
            </a:prstGeom>
            <a:solidFill>
              <a:srgbClr val="FF0000"/>
            </a:solidFill>
            <a:ln w="9525">
              <a:solidFill>
                <a:schemeClr val="tx1"/>
              </a:solidFill>
              <a:miter lim="800000"/>
              <a:headEnd/>
              <a:tailEnd/>
            </a:ln>
            <a:effectLst/>
          </p:spPr>
          <p:txBody>
            <a:bodyPr wrap="none" anchor="ctr"/>
            <a:lstStyle/>
            <a:p>
              <a:endParaRPr lang="es-MX"/>
            </a:p>
          </p:txBody>
        </p:sp>
        <p:sp>
          <p:nvSpPr>
            <p:cNvPr id="15574" name="Line 214"/>
            <p:cNvSpPr>
              <a:spLocks noChangeShapeType="1"/>
            </p:cNvSpPr>
            <p:nvPr/>
          </p:nvSpPr>
          <p:spPr bwMode="auto">
            <a:xfrm>
              <a:off x="672" y="2640"/>
              <a:ext cx="96" cy="0"/>
            </a:xfrm>
            <a:prstGeom prst="line">
              <a:avLst/>
            </a:prstGeom>
            <a:noFill/>
            <a:ln w="9525">
              <a:solidFill>
                <a:schemeClr val="tx1"/>
              </a:solidFill>
              <a:round/>
              <a:headEnd/>
              <a:tailEnd type="stealth" w="sm" len="sm"/>
            </a:ln>
            <a:effectLst/>
          </p:spPr>
          <p:txBody>
            <a:bodyPr wrap="none"/>
            <a:lstStyle/>
            <a:p>
              <a:endParaRPr lang="es-MX"/>
            </a:p>
          </p:txBody>
        </p:sp>
      </p:grpSp>
      <p:grpSp>
        <p:nvGrpSpPr>
          <p:cNvPr id="15575" name="Group 215"/>
          <p:cNvGrpSpPr>
            <a:grpSpLocks/>
          </p:cNvGrpSpPr>
          <p:nvPr/>
        </p:nvGrpSpPr>
        <p:grpSpPr bwMode="auto">
          <a:xfrm rot="10800000">
            <a:off x="4724400" y="6248400"/>
            <a:ext cx="381000" cy="76200"/>
            <a:chOff x="528" y="2640"/>
            <a:chExt cx="240" cy="48"/>
          </a:xfrm>
        </p:grpSpPr>
        <p:sp>
          <p:nvSpPr>
            <p:cNvPr id="15576" name="Rectangle 216"/>
            <p:cNvSpPr>
              <a:spLocks noChangeArrowheads="1"/>
            </p:cNvSpPr>
            <p:nvPr/>
          </p:nvSpPr>
          <p:spPr bwMode="auto">
            <a:xfrm>
              <a:off x="528" y="2640"/>
              <a:ext cx="96" cy="48"/>
            </a:xfrm>
            <a:prstGeom prst="rect">
              <a:avLst/>
            </a:prstGeom>
            <a:solidFill>
              <a:srgbClr val="FF0000"/>
            </a:solidFill>
            <a:ln w="9525">
              <a:solidFill>
                <a:schemeClr val="tx1"/>
              </a:solidFill>
              <a:miter lim="800000"/>
              <a:headEnd/>
              <a:tailEnd/>
            </a:ln>
            <a:effectLst/>
          </p:spPr>
          <p:txBody>
            <a:bodyPr wrap="none" anchor="ctr"/>
            <a:lstStyle/>
            <a:p>
              <a:endParaRPr lang="es-MX"/>
            </a:p>
          </p:txBody>
        </p:sp>
        <p:sp>
          <p:nvSpPr>
            <p:cNvPr id="15577" name="Line 217"/>
            <p:cNvSpPr>
              <a:spLocks noChangeShapeType="1"/>
            </p:cNvSpPr>
            <p:nvPr/>
          </p:nvSpPr>
          <p:spPr bwMode="auto">
            <a:xfrm>
              <a:off x="672" y="2640"/>
              <a:ext cx="96" cy="0"/>
            </a:xfrm>
            <a:prstGeom prst="line">
              <a:avLst/>
            </a:prstGeom>
            <a:noFill/>
            <a:ln w="9525">
              <a:solidFill>
                <a:schemeClr val="tx1"/>
              </a:solidFill>
              <a:round/>
              <a:headEnd/>
              <a:tailEnd type="stealth" w="sm" len="sm"/>
            </a:ln>
            <a:effectLst/>
          </p:spPr>
          <p:txBody>
            <a:bodyPr wrap="none"/>
            <a:lstStyle/>
            <a:p>
              <a:endParaRPr lang="es-MX"/>
            </a:p>
          </p:txBody>
        </p:sp>
      </p:grpSp>
      <p:grpSp>
        <p:nvGrpSpPr>
          <p:cNvPr id="15578" name="Group 218"/>
          <p:cNvGrpSpPr>
            <a:grpSpLocks/>
          </p:cNvGrpSpPr>
          <p:nvPr/>
        </p:nvGrpSpPr>
        <p:grpSpPr bwMode="auto">
          <a:xfrm rot="15000000">
            <a:off x="3657600" y="5943600"/>
            <a:ext cx="381000" cy="76200"/>
            <a:chOff x="528" y="2640"/>
            <a:chExt cx="240" cy="48"/>
          </a:xfrm>
        </p:grpSpPr>
        <p:sp>
          <p:nvSpPr>
            <p:cNvPr id="15579" name="Rectangle 219"/>
            <p:cNvSpPr>
              <a:spLocks noChangeArrowheads="1"/>
            </p:cNvSpPr>
            <p:nvPr/>
          </p:nvSpPr>
          <p:spPr bwMode="auto">
            <a:xfrm>
              <a:off x="528" y="2640"/>
              <a:ext cx="96" cy="48"/>
            </a:xfrm>
            <a:prstGeom prst="rect">
              <a:avLst/>
            </a:prstGeom>
            <a:solidFill>
              <a:srgbClr val="FF0000"/>
            </a:solidFill>
            <a:ln w="9525">
              <a:solidFill>
                <a:schemeClr val="tx1"/>
              </a:solidFill>
              <a:miter lim="800000"/>
              <a:headEnd/>
              <a:tailEnd/>
            </a:ln>
            <a:effectLst/>
          </p:spPr>
          <p:txBody>
            <a:bodyPr wrap="none" anchor="ctr"/>
            <a:lstStyle/>
            <a:p>
              <a:endParaRPr lang="es-MX"/>
            </a:p>
          </p:txBody>
        </p:sp>
        <p:sp>
          <p:nvSpPr>
            <p:cNvPr id="15580" name="Line 220"/>
            <p:cNvSpPr>
              <a:spLocks noChangeShapeType="1"/>
            </p:cNvSpPr>
            <p:nvPr/>
          </p:nvSpPr>
          <p:spPr bwMode="auto">
            <a:xfrm>
              <a:off x="672" y="2640"/>
              <a:ext cx="96" cy="0"/>
            </a:xfrm>
            <a:prstGeom prst="line">
              <a:avLst/>
            </a:prstGeom>
            <a:noFill/>
            <a:ln w="9525">
              <a:solidFill>
                <a:schemeClr val="tx1"/>
              </a:solidFill>
              <a:round/>
              <a:headEnd/>
              <a:tailEnd type="stealth" w="sm" len="sm"/>
            </a:ln>
            <a:effectLst/>
          </p:spPr>
          <p:txBody>
            <a:bodyPr wrap="none"/>
            <a:lstStyle/>
            <a:p>
              <a:endParaRPr lang="es-MX"/>
            </a:p>
          </p:txBody>
        </p:sp>
      </p:grpSp>
      <p:grpSp>
        <p:nvGrpSpPr>
          <p:cNvPr id="15581" name="Group 221"/>
          <p:cNvGrpSpPr>
            <a:grpSpLocks/>
          </p:cNvGrpSpPr>
          <p:nvPr/>
        </p:nvGrpSpPr>
        <p:grpSpPr bwMode="auto">
          <a:xfrm rot="18000000">
            <a:off x="4038600" y="5943600"/>
            <a:ext cx="381000" cy="76200"/>
            <a:chOff x="528" y="2640"/>
            <a:chExt cx="240" cy="48"/>
          </a:xfrm>
        </p:grpSpPr>
        <p:sp>
          <p:nvSpPr>
            <p:cNvPr id="15582" name="Rectangle 222"/>
            <p:cNvSpPr>
              <a:spLocks noChangeArrowheads="1"/>
            </p:cNvSpPr>
            <p:nvPr/>
          </p:nvSpPr>
          <p:spPr bwMode="auto">
            <a:xfrm>
              <a:off x="528" y="2640"/>
              <a:ext cx="96" cy="48"/>
            </a:xfrm>
            <a:prstGeom prst="rect">
              <a:avLst/>
            </a:prstGeom>
            <a:solidFill>
              <a:srgbClr val="FF0000"/>
            </a:solidFill>
            <a:ln w="9525">
              <a:solidFill>
                <a:schemeClr val="tx1"/>
              </a:solidFill>
              <a:miter lim="800000"/>
              <a:headEnd/>
              <a:tailEnd/>
            </a:ln>
            <a:effectLst/>
          </p:spPr>
          <p:txBody>
            <a:bodyPr wrap="none" anchor="ctr"/>
            <a:lstStyle/>
            <a:p>
              <a:endParaRPr lang="es-MX"/>
            </a:p>
          </p:txBody>
        </p:sp>
        <p:sp>
          <p:nvSpPr>
            <p:cNvPr id="15583" name="Line 223"/>
            <p:cNvSpPr>
              <a:spLocks noChangeShapeType="1"/>
            </p:cNvSpPr>
            <p:nvPr/>
          </p:nvSpPr>
          <p:spPr bwMode="auto">
            <a:xfrm>
              <a:off x="672" y="2640"/>
              <a:ext cx="96" cy="0"/>
            </a:xfrm>
            <a:prstGeom prst="line">
              <a:avLst/>
            </a:prstGeom>
            <a:noFill/>
            <a:ln w="9525">
              <a:solidFill>
                <a:schemeClr val="tx1"/>
              </a:solidFill>
              <a:round/>
              <a:headEnd/>
              <a:tailEnd type="stealth" w="sm" len="sm"/>
            </a:ln>
            <a:effectLst/>
          </p:spPr>
          <p:txBody>
            <a:bodyPr wrap="none"/>
            <a:lstStyle/>
            <a:p>
              <a:endParaRPr lang="es-MX"/>
            </a:p>
          </p:txBody>
        </p:sp>
      </p:grpSp>
      <p:grpSp>
        <p:nvGrpSpPr>
          <p:cNvPr id="15584" name="Group 224"/>
          <p:cNvGrpSpPr>
            <a:grpSpLocks/>
          </p:cNvGrpSpPr>
          <p:nvPr/>
        </p:nvGrpSpPr>
        <p:grpSpPr bwMode="auto">
          <a:xfrm rot="15600000">
            <a:off x="5105400" y="5943600"/>
            <a:ext cx="381000" cy="76200"/>
            <a:chOff x="528" y="2640"/>
            <a:chExt cx="240" cy="48"/>
          </a:xfrm>
        </p:grpSpPr>
        <p:sp>
          <p:nvSpPr>
            <p:cNvPr id="15585" name="Rectangle 225"/>
            <p:cNvSpPr>
              <a:spLocks noChangeArrowheads="1"/>
            </p:cNvSpPr>
            <p:nvPr/>
          </p:nvSpPr>
          <p:spPr bwMode="auto">
            <a:xfrm>
              <a:off x="528" y="2640"/>
              <a:ext cx="96" cy="48"/>
            </a:xfrm>
            <a:prstGeom prst="rect">
              <a:avLst/>
            </a:prstGeom>
            <a:solidFill>
              <a:srgbClr val="FF0000"/>
            </a:solidFill>
            <a:ln w="9525">
              <a:solidFill>
                <a:schemeClr val="tx1"/>
              </a:solidFill>
              <a:miter lim="800000"/>
              <a:headEnd/>
              <a:tailEnd/>
            </a:ln>
            <a:effectLst/>
          </p:spPr>
          <p:txBody>
            <a:bodyPr wrap="none" anchor="ctr"/>
            <a:lstStyle/>
            <a:p>
              <a:endParaRPr lang="es-MX"/>
            </a:p>
          </p:txBody>
        </p:sp>
        <p:sp>
          <p:nvSpPr>
            <p:cNvPr id="15586" name="Line 226"/>
            <p:cNvSpPr>
              <a:spLocks noChangeShapeType="1"/>
            </p:cNvSpPr>
            <p:nvPr/>
          </p:nvSpPr>
          <p:spPr bwMode="auto">
            <a:xfrm>
              <a:off x="672" y="2640"/>
              <a:ext cx="96" cy="0"/>
            </a:xfrm>
            <a:prstGeom prst="line">
              <a:avLst/>
            </a:prstGeom>
            <a:noFill/>
            <a:ln w="9525">
              <a:solidFill>
                <a:schemeClr val="tx1"/>
              </a:solidFill>
              <a:round/>
              <a:headEnd/>
              <a:tailEnd type="stealth" w="sm" len="sm"/>
            </a:ln>
            <a:effectLst/>
          </p:spPr>
          <p:txBody>
            <a:bodyPr wrap="none"/>
            <a:lstStyle/>
            <a:p>
              <a:endParaRPr lang="es-MX"/>
            </a:p>
          </p:txBody>
        </p:sp>
      </p:grpSp>
      <p:grpSp>
        <p:nvGrpSpPr>
          <p:cNvPr id="15598" name="Group 238"/>
          <p:cNvGrpSpPr>
            <a:grpSpLocks/>
          </p:cNvGrpSpPr>
          <p:nvPr/>
        </p:nvGrpSpPr>
        <p:grpSpPr bwMode="auto">
          <a:xfrm rot="12600000">
            <a:off x="3429000" y="6248400"/>
            <a:ext cx="381000" cy="76200"/>
            <a:chOff x="1632" y="3840"/>
            <a:chExt cx="240" cy="48"/>
          </a:xfrm>
        </p:grpSpPr>
        <p:sp>
          <p:nvSpPr>
            <p:cNvPr id="15599" name="Rectangle 239"/>
            <p:cNvSpPr>
              <a:spLocks noChangeArrowheads="1"/>
            </p:cNvSpPr>
            <p:nvPr/>
          </p:nvSpPr>
          <p:spPr bwMode="auto">
            <a:xfrm>
              <a:off x="1728" y="3840"/>
              <a:ext cx="48" cy="48"/>
            </a:xfrm>
            <a:prstGeom prst="rect">
              <a:avLst/>
            </a:prstGeom>
            <a:solidFill>
              <a:srgbClr val="FF0000"/>
            </a:solidFill>
            <a:ln w="9525">
              <a:solidFill>
                <a:schemeClr val="tx1"/>
              </a:solidFill>
              <a:miter lim="800000"/>
              <a:headEnd/>
              <a:tailEnd/>
            </a:ln>
            <a:effectLst/>
          </p:spPr>
          <p:txBody>
            <a:bodyPr wrap="none" anchor="ctr"/>
            <a:lstStyle/>
            <a:p>
              <a:endParaRPr lang="es-MX"/>
            </a:p>
          </p:txBody>
        </p:sp>
        <p:sp>
          <p:nvSpPr>
            <p:cNvPr id="15600" name="Line 240"/>
            <p:cNvSpPr>
              <a:spLocks noChangeShapeType="1"/>
            </p:cNvSpPr>
            <p:nvPr/>
          </p:nvSpPr>
          <p:spPr bwMode="auto">
            <a:xfrm>
              <a:off x="1776" y="3840"/>
              <a:ext cx="96" cy="0"/>
            </a:xfrm>
            <a:prstGeom prst="line">
              <a:avLst/>
            </a:prstGeom>
            <a:noFill/>
            <a:ln w="9525">
              <a:solidFill>
                <a:schemeClr val="tx1"/>
              </a:solidFill>
              <a:round/>
              <a:headEnd/>
              <a:tailEnd type="stealth" w="sm" len="sm"/>
            </a:ln>
            <a:effectLst/>
          </p:spPr>
          <p:txBody>
            <a:bodyPr wrap="none"/>
            <a:lstStyle/>
            <a:p>
              <a:endParaRPr lang="es-MX"/>
            </a:p>
          </p:txBody>
        </p:sp>
        <p:sp>
          <p:nvSpPr>
            <p:cNvPr id="15601" name="Rectangle 241"/>
            <p:cNvSpPr>
              <a:spLocks noChangeArrowheads="1"/>
            </p:cNvSpPr>
            <p:nvPr/>
          </p:nvSpPr>
          <p:spPr bwMode="auto">
            <a:xfrm>
              <a:off x="1632" y="3840"/>
              <a:ext cx="48" cy="48"/>
            </a:xfrm>
            <a:prstGeom prst="rect">
              <a:avLst/>
            </a:prstGeom>
            <a:solidFill>
              <a:srgbClr val="FF0000"/>
            </a:solidFill>
            <a:ln w="9525">
              <a:solidFill>
                <a:schemeClr val="tx1"/>
              </a:solidFill>
              <a:miter lim="800000"/>
              <a:headEnd/>
              <a:tailEnd/>
            </a:ln>
            <a:effectLst/>
          </p:spPr>
          <p:txBody>
            <a:bodyPr wrap="none" anchor="ctr"/>
            <a:lstStyle/>
            <a:p>
              <a:endParaRPr lang="es-MX"/>
            </a:p>
          </p:txBody>
        </p:sp>
      </p:grpSp>
      <p:grpSp>
        <p:nvGrpSpPr>
          <p:cNvPr id="15602" name="Group 242"/>
          <p:cNvGrpSpPr>
            <a:grpSpLocks/>
          </p:cNvGrpSpPr>
          <p:nvPr/>
        </p:nvGrpSpPr>
        <p:grpSpPr bwMode="auto">
          <a:xfrm rot="8400000">
            <a:off x="3200400" y="5181600"/>
            <a:ext cx="381000" cy="76200"/>
            <a:chOff x="1632" y="3840"/>
            <a:chExt cx="240" cy="48"/>
          </a:xfrm>
        </p:grpSpPr>
        <p:sp>
          <p:nvSpPr>
            <p:cNvPr id="15603" name="Rectangle 243"/>
            <p:cNvSpPr>
              <a:spLocks noChangeArrowheads="1"/>
            </p:cNvSpPr>
            <p:nvPr/>
          </p:nvSpPr>
          <p:spPr bwMode="auto">
            <a:xfrm>
              <a:off x="1728" y="3840"/>
              <a:ext cx="48" cy="48"/>
            </a:xfrm>
            <a:prstGeom prst="rect">
              <a:avLst/>
            </a:prstGeom>
            <a:solidFill>
              <a:srgbClr val="FF0000"/>
            </a:solidFill>
            <a:ln w="9525">
              <a:solidFill>
                <a:schemeClr val="tx1"/>
              </a:solidFill>
              <a:miter lim="800000"/>
              <a:headEnd/>
              <a:tailEnd/>
            </a:ln>
            <a:effectLst/>
          </p:spPr>
          <p:txBody>
            <a:bodyPr wrap="none" anchor="ctr"/>
            <a:lstStyle/>
            <a:p>
              <a:endParaRPr lang="es-MX"/>
            </a:p>
          </p:txBody>
        </p:sp>
        <p:sp>
          <p:nvSpPr>
            <p:cNvPr id="15604" name="Line 244"/>
            <p:cNvSpPr>
              <a:spLocks noChangeShapeType="1"/>
            </p:cNvSpPr>
            <p:nvPr/>
          </p:nvSpPr>
          <p:spPr bwMode="auto">
            <a:xfrm>
              <a:off x="1776" y="3840"/>
              <a:ext cx="96" cy="0"/>
            </a:xfrm>
            <a:prstGeom prst="line">
              <a:avLst/>
            </a:prstGeom>
            <a:noFill/>
            <a:ln w="9525">
              <a:solidFill>
                <a:schemeClr val="tx1"/>
              </a:solidFill>
              <a:round/>
              <a:headEnd/>
              <a:tailEnd type="stealth" w="sm" len="sm"/>
            </a:ln>
            <a:effectLst/>
          </p:spPr>
          <p:txBody>
            <a:bodyPr wrap="none"/>
            <a:lstStyle/>
            <a:p>
              <a:endParaRPr lang="es-MX"/>
            </a:p>
          </p:txBody>
        </p:sp>
        <p:sp>
          <p:nvSpPr>
            <p:cNvPr id="15605" name="Rectangle 245"/>
            <p:cNvSpPr>
              <a:spLocks noChangeArrowheads="1"/>
            </p:cNvSpPr>
            <p:nvPr/>
          </p:nvSpPr>
          <p:spPr bwMode="auto">
            <a:xfrm>
              <a:off x="1632" y="3840"/>
              <a:ext cx="48" cy="48"/>
            </a:xfrm>
            <a:prstGeom prst="rect">
              <a:avLst/>
            </a:prstGeom>
            <a:solidFill>
              <a:srgbClr val="FF0000"/>
            </a:solidFill>
            <a:ln w="9525">
              <a:solidFill>
                <a:schemeClr val="tx1"/>
              </a:solidFill>
              <a:miter lim="800000"/>
              <a:headEnd/>
              <a:tailEnd/>
            </a:ln>
            <a:effectLst/>
          </p:spPr>
          <p:txBody>
            <a:bodyPr wrap="none" anchor="ctr"/>
            <a:lstStyle/>
            <a:p>
              <a:endParaRPr lang="es-MX"/>
            </a:p>
          </p:txBody>
        </p:sp>
      </p:grpSp>
      <p:grpSp>
        <p:nvGrpSpPr>
          <p:cNvPr id="15606" name="Group 246"/>
          <p:cNvGrpSpPr>
            <a:grpSpLocks/>
          </p:cNvGrpSpPr>
          <p:nvPr/>
        </p:nvGrpSpPr>
        <p:grpSpPr bwMode="auto">
          <a:xfrm rot="12000000">
            <a:off x="4648200" y="4648200"/>
            <a:ext cx="381000" cy="76200"/>
            <a:chOff x="1632" y="3840"/>
            <a:chExt cx="240" cy="48"/>
          </a:xfrm>
        </p:grpSpPr>
        <p:sp>
          <p:nvSpPr>
            <p:cNvPr id="15607" name="Rectangle 247"/>
            <p:cNvSpPr>
              <a:spLocks noChangeArrowheads="1"/>
            </p:cNvSpPr>
            <p:nvPr/>
          </p:nvSpPr>
          <p:spPr bwMode="auto">
            <a:xfrm>
              <a:off x="1728" y="3840"/>
              <a:ext cx="48" cy="48"/>
            </a:xfrm>
            <a:prstGeom prst="rect">
              <a:avLst/>
            </a:prstGeom>
            <a:solidFill>
              <a:srgbClr val="FF0000"/>
            </a:solidFill>
            <a:ln w="9525">
              <a:solidFill>
                <a:schemeClr val="tx1"/>
              </a:solidFill>
              <a:miter lim="800000"/>
              <a:headEnd/>
              <a:tailEnd/>
            </a:ln>
            <a:effectLst/>
          </p:spPr>
          <p:txBody>
            <a:bodyPr wrap="none" anchor="ctr"/>
            <a:lstStyle/>
            <a:p>
              <a:endParaRPr lang="es-MX"/>
            </a:p>
          </p:txBody>
        </p:sp>
        <p:sp>
          <p:nvSpPr>
            <p:cNvPr id="15608" name="Line 248"/>
            <p:cNvSpPr>
              <a:spLocks noChangeShapeType="1"/>
            </p:cNvSpPr>
            <p:nvPr/>
          </p:nvSpPr>
          <p:spPr bwMode="auto">
            <a:xfrm>
              <a:off x="1776" y="3840"/>
              <a:ext cx="96" cy="0"/>
            </a:xfrm>
            <a:prstGeom prst="line">
              <a:avLst/>
            </a:prstGeom>
            <a:noFill/>
            <a:ln w="9525">
              <a:solidFill>
                <a:schemeClr val="tx1"/>
              </a:solidFill>
              <a:round/>
              <a:headEnd/>
              <a:tailEnd type="stealth" w="sm" len="sm"/>
            </a:ln>
            <a:effectLst/>
          </p:spPr>
          <p:txBody>
            <a:bodyPr wrap="none"/>
            <a:lstStyle/>
            <a:p>
              <a:endParaRPr lang="es-MX"/>
            </a:p>
          </p:txBody>
        </p:sp>
        <p:sp>
          <p:nvSpPr>
            <p:cNvPr id="15609" name="Rectangle 249"/>
            <p:cNvSpPr>
              <a:spLocks noChangeArrowheads="1"/>
            </p:cNvSpPr>
            <p:nvPr/>
          </p:nvSpPr>
          <p:spPr bwMode="auto">
            <a:xfrm>
              <a:off x="1632" y="3840"/>
              <a:ext cx="48" cy="48"/>
            </a:xfrm>
            <a:prstGeom prst="rect">
              <a:avLst/>
            </a:prstGeom>
            <a:solidFill>
              <a:srgbClr val="FF0000"/>
            </a:solidFill>
            <a:ln w="9525">
              <a:solidFill>
                <a:schemeClr val="tx1"/>
              </a:solidFill>
              <a:miter lim="800000"/>
              <a:headEnd/>
              <a:tailEnd/>
            </a:ln>
            <a:effectLst/>
          </p:spPr>
          <p:txBody>
            <a:bodyPr wrap="none" anchor="ctr"/>
            <a:lstStyle/>
            <a:p>
              <a:endParaRPr lang="es-MX"/>
            </a:p>
          </p:txBody>
        </p:sp>
      </p:grpSp>
      <p:grpSp>
        <p:nvGrpSpPr>
          <p:cNvPr id="15610" name="Group 250"/>
          <p:cNvGrpSpPr>
            <a:grpSpLocks/>
          </p:cNvGrpSpPr>
          <p:nvPr/>
        </p:nvGrpSpPr>
        <p:grpSpPr bwMode="auto">
          <a:xfrm rot="1800000">
            <a:off x="5181600" y="5029200"/>
            <a:ext cx="381000" cy="76200"/>
            <a:chOff x="1632" y="3840"/>
            <a:chExt cx="240" cy="48"/>
          </a:xfrm>
        </p:grpSpPr>
        <p:sp>
          <p:nvSpPr>
            <p:cNvPr id="15611" name="Rectangle 251"/>
            <p:cNvSpPr>
              <a:spLocks noChangeArrowheads="1"/>
            </p:cNvSpPr>
            <p:nvPr/>
          </p:nvSpPr>
          <p:spPr bwMode="auto">
            <a:xfrm>
              <a:off x="1728" y="3840"/>
              <a:ext cx="48" cy="48"/>
            </a:xfrm>
            <a:prstGeom prst="rect">
              <a:avLst/>
            </a:prstGeom>
            <a:solidFill>
              <a:srgbClr val="FF0000"/>
            </a:solidFill>
            <a:ln w="9525">
              <a:solidFill>
                <a:schemeClr val="tx1"/>
              </a:solidFill>
              <a:miter lim="800000"/>
              <a:headEnd/>
              <a:tailEnd/>
            </a:ln>
            <a:effectLst/>
          </p:spPr>
          <p:txBody>
            <a:bodyPr wrap="none" anchor="ctr"/>
            <a:lstStyle/>
            <a:p>
              <a:endParaRPr lang="es-MX"/>
            </a:p>
          </p:txBody>
        </p:sp>
        <p:sp>
          <p:nvSpPr>
            <p:cNvPr id="15612" name="Line 252"/>
            <p:cNvSpPr>
              <a:spLocks noChangeShapeType="1"/>
            </p:cNvSpPr>
            <p:nvPr/>
          </p:nvSpPr>
          <p:spPr bwMode="auto">
            <a:xfrm>
              <a:off x="1776" y="3840"/>
              <a:ext cx="96" cy="0"/>
            </a:xfrm>
            <a:prstGeom prst="line">
              <a:avLst/>
            </a:prstGeom>
            <a:noFill/>
            <a:ln w="9525">
              <a:solidFill>
                <a:schemeClr val="tx1"/>
              </a:solidFill>
              <a:round/>
              <a:headEnd/>
              <a:tailEnd type="stealth" w="sm" len="sm"/>
            </a:ln>
            <a:effectLst/>
          </p:spPr>
          <p:txBody>
            <a:bodyPr wrap="none"/>
            <a:lstStyle/>
            <a:p>
              <a:endParaRPr lang="es-MX"/>
            </a:p>
          </p:txBody>
        </p:sp>
        <p:sp>
          <p:nvSpPr>
            <p:cNvPr id="15613" name="Rectangle 253"/>
            <p:cNvSpPr>
              <a:spLocks noChangeArrowheads="1"/>
            </p:cNvSpPr>
            <p:nvPr/>
          </p:nvSpPr>
          <p:spPr bwMode="auto">
            <a:xfrm>
              <a:off x="1632" y="3840"/>
              <a:ext cx="48" cy="48"/>
            </a:xfrm>
            <a:prstGeom prst="rect">
              <a:avLst/>
            </a:prstGeom>
            <a:solidFill>
              <a:srgbClr val="FF0000"/>
            </a:solidFill>
            <a:ln w="9525">
              <a:solidFill>
                <a:schemeClr val="tx1"/>
              </a:solidFill>
              <a:miter lim="800000"/>
              <a:headEnd/>
              <a:tailEnd/>
            </a:ln>
            <a:effectLst/>
          </p:spPr>
          <p:txBody>
            <a:bodyPr wrap="none" anchor="ctr"/>
            <a:lstStyle/>
            <a:p>
              <a:endParaRPr lang="es-MX"/>
            </a:p>
          </p:txBody>
        </p:sp>
      </p:grpSp>
      <p:grpSp>
        <p:nvGrpSpPr>
          <p:cNvPr id="15614" name="Group 254"/>
          <p:cNvGrpSpPr>
            <a:grpSpLocks/>
          </p:cNvGrpSpPr>
          <p:nvPr/>
        </p:nvGrpSpPr>
        <p:grpSpPr bwMode="auto">
          <a:xfrm rot="4800000">
            <a:off x="4800600" y="5334000"/>
            <a:ext cx="381000" cy="76200"/>
            <a:chOff x="1632" y="3840"/>
            <a:chExt cx="240" cy="48"/>
          </a:xfrm>
        </p:grpSpPr>
        <p:sp>
          <p:nvSpPr>
            <p:cNvPr id="15615" name="Rectangle 255"/>
            <p:cNvSpPr>
              <a:spLocks noChangeArrowheads="1"/>
            </p:cNvSpPr>
            <p:nvPr/>
          </p:nvSpPr>
          <p:spPr bwMode="auto">
            <a:xfrm>
              <a:off x="1728" y="3840"/>
              <a:ext cx="48" cy="48"/>
            </a:xfrm>
            <a:prstGeom prst="rect">
              <a:avLst/>
            </a:prstGeom>
            <a:solidFill>
              <a:srgbClr val="FF0000"/>
            </a:solidFill>
            <a:ln w="9525">
              <a:solidFill>
                <a:schemeClr val="tx1"/>
              </a:solidFill>
              <a:miter lim="800000"/>
              <a:headEnd/>
              <a:tailEnd/>
            </a:ln>
            <a:effectLst/>
          </p:spPr>
          <p:txBody>
            <a:bodyPr wrap="none" anchor="ctr"/>
            <a:lstStyle/>
            <a:p>
              <a:endParaRPr lang="es-MX"/>
            </a:p>
          </p:txBody>
        </p:sp>
        <p:sp>
          <p:nvSpPr>
            <p:cNvPr id="15616" name="Line 256"/>
            <p:cNvSpPr>
              <a:spLocks noChangeShapeType="1"/>
            </p:cNvSpPr>
            <p:nvPr/>
          </p:nvSpPr>
          <p:spPr bwMode="auto">
            <a:xfrm>
              <a:off x="1776" y="3840"/>
              <a:ext cx="96" cy="0"/>
            </a:xfrm>
            <a:prstGeom prst="line">
              <a:avLst/>
            </a:prstGeom>
            <a:noFill/>
            <a:ln w="9525">
              <a:solidFill>
                <a:schemeClr val="tx1"/>
              </a:solidFill>
              <a:round/>
              <a:headEnd/>
              <a:tailEnd type="stealth" w="sm" len="sm"/>
            </a:ln>
            <a:effectLst/>
          </p:spPr>
          <p:txBody>
            <a:bodyPr wrap="none"/>
            <a:lstStyle/>
            <a:p>
              <a:endParaRPr lang="es-MX"/>
            </a:p>
          </p:txBody>
        </p:sp>
        <p:sp>
          <p:nvSpPr>
            <p:cNvPr id="15617" name="Rectangle 257"/>
            <p:cNvSpPr>
              <a:spLocks noChangeArrowheads="1"/>
            </p:cNvSpPr>
            <p:nvPr/>
          </p:nvSpPr>
          <p:spPr bwMode="auto">
            <a:xfrm>
              <a:off x="1632" y="3840"/>
              <a:ext cx="48" cy="48"/>
            </a:xfrm>
            <a:prstGeom prst="rect">
              <a:avLst/>
            </a:prstGeom>
            <a:solidFill>
              <a:srgbClr val="FF0000"/>
            </a:solidFill>
            <a:ln w="9525">
              <a:solidFill>
                <a:schemeClr val="tx1"/>
              </a:solidFill>
              <a:miter lim="800000"/>
              <a:headEnd/>
              <a:tailEnd/>
            </a:ln>
            <a:effectLst/>
          </p:spPr>
          <p:txBody>
            <a:bodyPr wrap="none" anchor="ctr"/>
            <a:lstStyle/>
            <a:p>
              <a:endParaRPr lang="es-MX"/>
            </a:p>
          </p:txBody>
        </p:sp>
      </p:grpSp>
      <p:grpSp>
        <p:nvGrpSpPr>
          <p:cNvPr id="15618" name="Group 258"/>
          <p:cNvGrpSpPr>
            <a:grpSpLocks/>
          </p:cNvGrpSpPr>
          <p:nvPr/>
        </p:nvGrpSpPr>
        <p:grpSpPr bwMode="auto">
          <a:xfrm>
            <a:off x="4191000" y="6477000"/>
            <a:ext cx="381000" cy="76200"/>
            <a:chOff x="1632" y="3840"/>
            <a:chExt cx="240" cy="48"/>
          </a:xfrm>
        </p:grpSpPr>
        <p:sp>
          <p:nvSpPr>
            <p:cNvPr id="15619" name="Rectangle 259"/>
            <p:cNvSpPr>
              <a:spLocks noChangeArrowheads="1"/>
            </p:cNvSpPr>
            <p:nvPr/>
          </p:nvSpPr>
          <p:spPr bwMode="auto">
            <a:xfrm>
              <a:off x="1728" y="3840"/>
              <a:ext cx="48" cy="48"/>
            </a:xfrm>
            <a:prstGeom prst="rect">
              <a:avLst/>
            </a:prstGeom>
            <a:solidFill>
              <a:srgbClr val="FF0000"/>
            </a:solidFill>
            <a:ln w="9525">
              <a:solidFill>
                <a:schemeClr val="tx1"/>
              </a:solidFill>
              <a:miter lim="800000"/>
              <a:headEnd/>
              <a:tailEnd/>
            </a:ln>
            <a:effectLst/>
          </p:spPr>
          <p:txBody>
            <a:bodyPr wrap="none" anchor="ctr"/>
            <a:lstStyle/>
            <a:p>
              <a:endParaRPr lang="es-MX"/>
            </a:p>
          </p:txBody>
        </p:sp>
        <p:sp>
          <p:nvSpPr>
            <p:cNvPr id="15620" name="Line 260"/>
            <p:cNvSpPr>
              <a:spLocks noChangeShapeType="1"/>
            </p:cNvSpPr>
            <p:nvPr/>
          </p:nvSpPr>
          <p:spPr bwMode="auto">
            <a:xfrm>
              <a:off x="1776" y="3840"/>
              <a:ext cx="96" cy="0"/>
            </a:xfrm>
            <a:prstGeom prst="line">
              <a:avLst/>
            </a:prstGeom>
            <a:noFill/>
            <a:ln w="9525">
              <a:solidFill>
                <a:schemeClr val="tx1"/>
              </a:solidFill>
              <a:round/>
              <a:headEnd/>
              <a:tailEnd type="stealth" w="sm" len="sm"/>
            </a:ln>
            <a:effectLst/>
          </p:spPr>
          <p:txBody>
            <a:bodyPr wrap="none"/>
            <a:lstStyle/>
            <a:p>
              <a:endParaRPr lang="es-MX"/>
            </a:p>
          </p:txBody>
        </p:sp>
        <p:sp>
          <p:nvSpPr>
            <p:cNvPr id="15621" name="Rectangle 261"/>
            <p:cNvSpPr>
              <a:spLocks noChangeArrowheads="1"/>
            </p:cNvSpPr>
            <p:nvPr/>
          </p:nvSpPr>
          <p:spPr bwMode="auto">
            <a:xfrm>
              <a:off x="1632" y="3840"/>
              <a:ext cx="48" cy="48"/>
            </a:xfrm>
            <a:prstGeom prst="rect">
              <a:avLst/>
            </a:prstGeom>
            <a:solidFill>
              <a:srgbClr val="FF0000"/>
            </a:solidFill>
            <a:ln w="9525">
              <a:solidFill>
                <a:schemeClr val="tx1"/>
              </a:solidFill>
              <a:miter lim="800000"/>
              <a:headEnd/>
              <a:tailEnd/>
            </a:ln>
            <a:effectLst/>
          </p:spPr>
          <p:txBody>
            <a:bodyPr wrap="none" anchor="ctr"/>
            <a:lstStyle/>
            <a:p>
              <a:endParaRPr lang="es-MX"/>
            </a:p>
          </p:txBody>
        </p:sp>
      </p:grpSp>
      <p:grpSp>
        <p:nvGrpSpPr>
          <p:cNvPr id="15622" name="Group 262"/>
          <p:cNvGrpSpPr>
            <a:grpSpLocks/>
          </p:cNvGrpSpPr>
          <p:nvPr/>
        </p:nvGrpSpPr>
        <p:grpSpPr bwMode="auto">
          <a:xfrm rot="19200000">
            <a:off x="5410200" y="6096000"/>
            <a:ext cx="381000" cy="76200"/>
            <a:chOff x="1632" y="3840"/>
            <a:chExt cx="240" cy="48"/>
          </a:xfrm>
        </p:grpSpPr>
        <p:sp>
          <p:nvSpPr>
            <p:cNvPr id="15623" name="Rectangle 263"/>
            <p:cNvSpPr>
              <a:spLocks noChangeArrowheads="1"/>
            </p:cNvSpPr>
            <p:nvPr/>
          </p:nvSpPr>
          <p:spPr bwMode="auto">
            <a:xfrm>
              <a:off x="1728" y="3840"/>
              <a:ext cx="48" cy="48"/>
            </a:xfrm>
            <a:prstGeom prst="rect">
              <a:avLst/>
            </a:prstGeom>
            <a:solidFill>
              <a:srgbClr val="FF0000"/>
            </a:solidFill>
            <a:ln w="9525">
              <a:solidFill>
                <a:schemeClr val="tx1"/>
              </a:solidFill>
              <a:miter lim="800000"/>
              <a:headEnd/>
              <a:tailEnd/>
            </a:ln>
            <a:effectLst/>
          </p:spPr>
          <p:txBody>
            <a:bodyPr wrap="none" anchor="ctr"/>
            <a:lstStyle/>
            <a:p>
              <a:endParaRPr lang="es-MX"/>
            </a:p>
          </p:txBody>
        </p:sp>
        <p:sp>
          <p:nvSpPr>
            <p:cNvPr id="15624" name="Line 264"/>
            <p:cNvSpPr>
              <a:spLocks noChangeShapeType="1"/>
            </p:cNvSpPr>
            <p:nvPr/>
          </p:nvSpPr>
          <p:spPr bwMode="auto">
            <a:xfrm>
              <a:off x="1776" y="3840"/>
              <a:ext cx="96" cy="0"/>
            </a:xfrm>
            <a:prstGeom prst="line">
              <a:avLst/>
            </a:prstGeom>
            <a:noFill/>
            <a:ln w="9525">
              <a:solidFill>
                <a:schemeClr val="tx1"/>
              </a:solidFill>
              <a:round/>
              <a:headEnd/>
              <a:tailEnd type="stealth" w="sm" len="sm"/>
            </a:ln>
            <a:effectLst/>
          </p:spPr>
          <p:txBody>
            <a:bodyPr wrap="none"/>
            <a:lstStyle/>
            <a:p>
              <a:endParaRPr lang="es-MX"/>
            </a:p>
          </p:txBody>
        </p:sp>
        <p:sp>
          <p:nvSpPr>
            <p:cNvPr id="15625" name="Rectangle 265"/>
            <p:cNvSpPr>
              <a:spLocks noChangeArrowheads="1"/>
            </p:cNvSpPr>
            <p:nvPr/>
          </p:nvSpPr>
          <p:spPr bwMode="auto">
            <a:xfrm>
              <a:off x="1632" y="3840"/>
              <a:ext cx="48" cy="48"/>
            </a:xfrm>
            <a:prstGeom prst="rect">
              <a:avLst/>
            </a:prstGeom>
            <a:solidFill>
              <a:srgbClr val="FF0000"/>
            </a:solidFill>
            <a:ln w="9525">
              <a:solidFill>
                <a:schemeClr val="tx1"/>
              </a:solidFill>
              <a:miter lim="800000"/>
              <a:headEnd/>
              <a:tailEnd/>
            </a:ln>
            <a:effectLst/>
          </p:spPr>
          <p:txBody>
            <a:bodyPr wrap="none" anchor="ctr"/>
            <a:lstStyle/>
            <a:p>
              <a:endParaRPr lang="es-MX"/>
            </a:p>
          </p:txBody>
        </p:sp>
      </p:grpSp>
      <p:sp>
        <p:nvSpPr>
          <p:cNvPr id="15626" name="Text Box 266"/>
          <p:cNvSpPr txBox="1">
            <a:spLocks noChangeArrowheads="1"/>
          </p:cNvSpPr>
          <p:nvPr/>
        </p:nvSpPr>
        <p:spPr bwMode="auto">
          <a:xfrm>
            <a:off x="1295400" y="6096000"/>
            <a:ext cx="1905000" cy="457200"/>
          </a:xfrm>
          <a:prstGeom prst="rect">
            <a:avLst/>
          </a:prstGeom>
          <a:noFill/>
          <a:ln w="9525">
            <a:noFill/>
            <a:miter lim="800000"/>
            <a:headEnd/>
            <a:tailEnd/>
          </a:ln>
          <a:effectLst/>
        </p:spPr>
        <p:txBody>
          <a:bodyPr>
            <a:spAutoFit/>
          </a:bodyPr>
          <a:lstStyle/>
          <a:p>
            <a:pPr algn="ctr">
              <a:spcBef>
                <a:spcPct val="50000"/>
              </a:spcBef>
            </a:pPr>
            <a:r>
              <a:rPr lang="es-ES"/>
              <a:t>Tercer Salto</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s-ES"/>
              <a:t>Encaminamiento</a:t>
            </a:r>
          </a:p>
        </p:txBody>
      </p:sp>
      <p:sp>
        <p:nvSpPr>
          <p:cNvPr id="17411" name="Rectangle 3" descr="Rectangle: Click to edit Master text styles&#10;Second level&#10;Third level&#10;Fourth level&#10;Fifth level"/>
          <p:cNvSpPr>
            <a:spLocks noGrp="1" noChangeArrowheads="1"/>
          </p:cNvSpPr>
          <p:nvPr>
            <p:ph idx="1"/>
          </p:nvPr>
        </p:nvSpPr>
        <p:spPr/>
        <p:txBody>
          <a:bodyPr/>
          <a:lstStyle/>
          <a:p>
            <a:pPr lvl="2">
              <a:buFont typeface="Wingdings" pitchFamily="2" charset="2"/>
              <a:buNone/>
            </a:pPr>
            <a:r>
              <a:rPr lang="es-ES" b="1"/>
              <a:t>Inundación</a:t>
            </a:r>
          </a:p>
          <a:p>
            <a:pPr lvl="2"/>
            <a:r>
              <a:rPr lang="es-ES"/>
              <a:t>Desventaja: Continua retransmisión de los paquetes.</a:t>
            </a:r>
          </a:p>
          <a:p>
            <a:pPr lvl="2"/>
            <a:r>
              <a:rPr lang="es-ES"/>
              <a:t>Se previene si cada nodo recuerda la identidad de los paquetes.</a:t>
            </a:r>
          </a:p>
          <a:p>
            <a:pPr lvl="2"/>
            <a:r>
              <a:rPr lang="es-ES"/>
              <a:t>Otra, es agregando una cuenta de saltos en cada paquete, este contador puede ponerse inicialmente a un valor máximo como es por ejemplo el diámetro de la red.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s-ES"/>
              <a:t>Encaminamiento</a:t>
            </a:r>
          </a:p>
        </p:txBody>
      </p:sp>
      <p:sp>
        <p:nvSpPr>
          <p:cNvPr id="16387" name="Rectangle 3" descr="Rectangle: Click to edit Master text styles&#10;Second level&#10;Third level&#10;Fourth level&#10;Fifth level"/>
          <p:cNvSpPr>
            <a:spLocks noGrp="1" noChangeArrowheads="1"/>
          </p:cNvSpPr>
          <p:nvPr>
            <p:ph idx="1"/>
          </p:nvPr>
        </p:nvSpPr>
        <p:spPr>
          <a:xfrm>
            <a:off x="609600" y="1676400"/>
            <a:ext cx="8001000" cy="4876800"/>
          </a:xfrm>
        </p:spPr>
        <p:txBody>
          <a:bodyPr/>
          <a:lstStyle/>
          <a:p>
            <a:pPr lvl="2" algn="ctr">
              <a:lnSpc>
                <a:spcPct val="90000"/>
              </a:lnSpc>
              <a:buFont typeface="Wingdings" pitchFamily="2" charset="2"/>
              <a:buNone/>
            </a:pPr>
            <a:r>
              <a:rPr lang="es-ES" b="1"/>
              <a:t>La técnica de inundación presenta tres propiedades importantes:</a:t>
            </a:r>
          </a:p>
          <a:p>
            <a:pPr lvl="2">
              <a:lnSpc>
                <a:spcPct val="90000"/>
              </a:lnSpc>
            </a:pPr>
            <a:r>
              <a:rPr lang="es-ES"/>
              <a:t>Se prueban todos los posibles caminos entre los nodos origen y destino. De este modo se garantiza la recepción del paquete siempre que exista al menos una ruta entre origen y destino.</a:t>
            </a:r>
          </a:p>
          <a:p>
            <a:pPr lvl="2">
              <a:lnSpc>
                <a:spcPct val="90000"/>
              </a:lnSpc>
            </a:pPr>
            <a:r>
              <a:rPr lang="es-ES"/>
              <a:t>Dado que se prueban todos los caminos, al menos una copia del paquete a recibir en el destino habrá usado una ruta de menor número de saltos.</a:t>
            </a:r>
          </a:p>
          <a:p>
            <a:pPr lvl="2">
              <a:lnSpc>
                <a:spcPct val="90000"/>
              </a:lnSpc>
            </a:pPr>
            <a:r>
              <a:rPr lang="es-ES"/>
              <a:t>Se visitan todos los nodos que están directamente o indirectamente conectados al nodo origen.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s-ES"/>
              <a:t>Encaminamiento</a:t>
            </a:r>
          </a:p>
        </p:txBody>
      </p:sp>
      <p:sp>
        <p:nvSpPr>
          <p:cNvPr id="18435" name="Rectangle 3" descr="Rectangle: Click to edit Master text styles&#10;Second level&#10;Third level&#10;Fourth level&#10;Fifth level"/>
          <p:cNvSpPr>
            <a:spLocks noGrp="1" noChangeArrowheads="1"/>
          </p:cNvSpPr>
          <p:nvPr>
            <p:ph idx="1"/>
          </p:nvPr>
        </p:nvSpPr>
        <p:spPr/>
        <p:txBody>
          <a:bodyPr/>
          <a:lstStyle/>
          <a:p>
            <a:pPr lvl="2">
              <a:lnSpc>
                <a:spcPct val="90000"/>
              </a:lnSpc>
              <a:buFont typeface="Wingdings" pitchFamily="2" charset="2"/>
              <a:buNone/>
            </a:pPr>
            <a:r>
              <a:rPr lang="es-ES" b="1"/>
              <a:t>Encaminamiento aleatorio</a:t>
            </a:r>
          </a:p>
          <a:p>
            <a:pPr lvl="2">
              <a:lnSpc>
                <a:spcPct val="90000"/>
              </a:lnSpc>
            </a:pPr>
            <a:r>
              <a:rPr lang="es-ES"/>
              <a:t>En esta técnica, un nodo selecciona un único camino de salida para retransmitir un paquete entrante.</a:t>
            </a:r>
          </a:p>
          <a:p>
            <a:pPr lvl="2">
              <a:lnSpc>
                <a:spcPct val="90000"/>
              </a:lnSpc>
            </a:pPr>
            <a:r>
              <a:rPr lang="es-ES"/>
              <a:t>El enlace de salida se selecciona de forma aleatoria, excluyendo el enlace por el que se recibió el paquete.</a:t>
            </a:r>
          </a:p>
          <a:p>
            <a:pPr lvl="2">
              <a:lnSpc>
                <a:spcPct val="90000"/>
              </a:lnSpc>
            </a:pPr>
            <a:r>
              <a:rPr lang="es-ES"/>
              <a:t>No necesita información de la red</a:t>
            </a:r>
          </a:p>
          <a:p>
            <a:pPr lvl="2">
              <a:lnSpc>
                <a:spcPct val="90000"/>
              </a:lnSpc>
            </a:pPr>
            <a:r>
              <a:rPr lang="es-ES"/>
              <a:t>La red debe transportar un tráfico superior al optimo, aunque inferior al de la técnica de inundación.</a:t>
            </a:r>
          </a:p>
          <a:p>
            <a:pPr lvl="2">
              <a:lnSpc>
                <a:spcPct val="90000"/>
              </a:lnSpc>
            </a:pPr>
            <a:endParaRPr lang="es-E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s-ES"/>
              <a:t>Encaminamiento</a:t>
            </a:r>
          </a:p>
        </p:txBody>
      </p:sp>
      <p:sp>
        <p:nvSpPr>
          <p:cNvPr id="19459" name="Rectangle 3" descr="Rectangle: Click to edit Master text styles&#10;Second level&#10;Third level&#10;Fourth level&#10;Fifth level"/>
          <p:cNvSpPr>
            <a:spLocks noGrp="1" noChangeArrowheads="1"/>
          </p:cNvSpPr>
          <p:nvPr>
            <p:ph idx="1"/>
          </p:nvPr>
        </p:nvSpPr>
        <p:spPr/>
        <p:txBody>
          <a:bodyPr/>
          <a:lstStyle/>
          <a:p>
            <a:pPr lvl="2">
              <a:buFont typeface="Wingdings" pitchFamily="2" charset="2"/>
              <a:buNone/>
            </a:pPr>
            <a:r>
              <a:rPr lang="es-ES" b="1"/>
              <a:t>Encaminamiento adaptable</a:t>
            </a:r>
          </a:p>
          <a:p>
            <a:pPr lvl="2"/>
            <a:r>
              <a:rPr lang="es-ES"/>
              <a:t>Prácticamente en todas las redes de conmutación de paquetes se utiliza algún tipo de técnica de encaminamiento adaptable; es decir, las decisiones de encaminamiento cambian a medida que lo hacen las condiciones de la red.</a:t>
            </a:r>
          </a:p>
          <a:p>
            <a:pPr lvl="2"/>
            <a:r>
              <a:rPr lang="es-ES" b="1"/>
              <a:t>Fallos:</a:t>
            </a:r>
            <a:r>
              <a:rPr lang="es-ES"/>
              <a:t> Cuando un nodo o línea principal fallan, no puede volver a ser usado como parte de la ruta.</a:t>
            </a:r>
            <a:endParaRPr lang="es-ES"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s-ES"/>
              <a:t>Encaminamiento</a:t>
            </a:r>
          </a:p>
        </p:txBody>
      </p:sp>
      <p:sp>
        <p:nvSpPr>
          <p:cNvPr id="20483" name="Rectangle 3" descr="Rectangle: Click to edit Master text styles&#10;Second level&#10;Third level&#10;Fourth level&#10;Fifth level"/>
          <p:cNvSpPr>
            <a:spLocks noGrp="1" noChangeArrowheads="1"/>
          </p:cNvSpPr>
          <p:nvPr>
            <p:ph idx="1"/>
          </p:nvPr>
        </p:nvSpPr>
        <p:spPr/>
        <p:txBody>
          <a:bodyPr/>
          <a:lstStyle/>
          <a:p>
            <a:pPr lvl="2">
              <a:buFont typeface="Wingdings" pitchFamily="2" charset="2"/>
              <a:buNone/>
            </a:pPr>
            <a:r>
              <a:rPr lang="es-ES" b="1"/>
              <a:t>Encaminamiento adaptable</a:t>
            </a:r>
          </a:p>
          <a:p>
            <a:pPr lvl="2"/>
            <a:r>
              <a:rPr lang="es-ES" b="1"/>
              <a:t>Congestión: </a:t>
            </a:r>
            <a:r>
              <a:rPr lang="es-ES"/>
              <a:t>Cuando una parte de la red sufre una congestión importante, es deseable encaminar a los paquetes de forma que se rodee la zona congestionada en lugar de realizar el encaminamiento a través de ella.</a:t>
            </a:r>
          </a:p>
          <a:p>
            <a:pPr lvl="2"/>
            <a:r>
              <a:rPr lang="es-ES"/>
              <a:t>Para hacer el encaminamiento adaptable es necesario que los </a:t>
            </a:r>
            <a:r>
              <a:rPr lang="es-ES" b="1"/>
              <a:t>nodos intercambien información </a:t>
            </a:r>
            <a:r>
              <a:rPr lang="es-ES"/>
              <a:t>acerca del estado </a:t>
            </a:r>
            <a:r>
              <a:rPr lang="es-ES" b="1"/>
              <a:t>de la red</a:t>
            </a:r>
            <a:r>
              <a:rPr lang="es-ES"/>
              <a:t>.</a:t>
            </a:r>
            <a:endParaRPr lang="es-ES"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s-ES"/>
              <a:t>Encaminamiento</a:t>
            </a:r>
          </a:p>
        </p:txBody>
      </p:sp>
      <p:sp>
        <p:nvSpPr>
          <p:cNvPr id="21507" name="Rectangle 3" descr="Rectangle: Click to edit Master text styles&#10;Second level&#10;Third level&#10;Fourth level&#10;Fifth level"/>
          <p:cNvSpPr>
            <a:spLocks noGrp="1" noChangeArrowheads="1"/>
          </p:cNvSpPr>
          <p:nvPr>
            <p:ph idx="1"/>
          </p:nvPr>
        </p:nvSpPr>
        <p:spPr>
          <a:xfrm>
            <a:off x="838200" y="1905000"/>
            <a:ext cx="7772400" cy="4724400"/>
          </a:xfrm>
        </p:spPr>
        <p:txBody>
          <a:bodyPr/>
          <a:lstStyle/>
          <a:p>
            <a:pPr lvl="2">
              <a:lnSpc>
                <a:spcPct val="90000"/>
              </a:lnSpc>
              <a:buFont typeface="Wingdings" pitchFamily="2" charset="2"/>
              <a:buNone/>
            </a:pPr>
            <a:r>
              <a:rPr lang="es-ES" b="1"/>
              <a:t>Encaminamiento adaptable</a:t>
            </a:r>
          </a:p>
          <a:p>
            <a:pPr lvl="2">
              <a:lnSpc>
                <a:spcPct val="90000"/>
              </a:lnSpc>
            </a:pPr>
            <a:r>
              <a:rPr lang="es-ES" b="1"/>
              <a:t>Desventajas:</a:t>
            </a:r>
            <a:r>
              <a:rPr lang="es-ES"/>
              <a:t> Es más compleja, por lo que aumenta el coste de </a:t>
            </a:r>
            <a:r>
              <a:rPr lang="es-ES" b="1"/>
              <a:t>procesamiento</a:t>
            </a:r>
            <a:r>
              <a:rPr lang="es-ES"/>
              <a:t> en los nodos de la red.</a:t>
            </a:r>
          </a:p>
          <a:p>
            <a:pPr lvl="2">
              <a:lnSpc>
                <a:spcPct val="90000"/>
              </a:lnSpc>
            </a:pPr>
            <a:r>
              <a:rPr lang="es-ES"/>
              <a:t>Depende de la información de estado obtenida en una parte de la red. Esta información constituye en si misma </a:t>
            </a:r>
            <a:r>
              <a:rPr lang="es-ES" b="1"/>
              <a:t>trafico adicional</a:t>
            </a:r>
            <a:r>
              <a:rPr lang="es-ES"/>
              <a:t> sobre la red, lo que supone cierta degradación de sus prestaciones.</a:t>
            </a:r>
          </a:p>
          <a:p>
            <a:pPr lvl="2">
              <a:lnSpc>
                <a:spcPct val="90000"/>
              </a:lnSpc>
            </a:pPr>
            <a:r>
              <a:rPr lang="es-ES"/>
              <a:t>Puede </a:t>
            </a:r>
            <a:r>
              <a:rPr lang="es-ES" b="1"/>
              <a:t>reaccionar demasiado rápido, provocando oscilaciones</a:t>
            </a:r>
            <a:r>
              <a:rPr lang="es-ES"/>
              <a:t> y causando congestión, o demasiado lentamente, en cuyo caso no es valida.</a:t>
            </a:r>
            <a:endParaRPr lang="es-ES"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s-ES"/>
              <a:t>Introducción	</a:t>
            </a:r>
          </a:p>
        </p:txBody>
      </p:sp>
      <p:sp>
        <p:nvSpPr>
          <p:cNvPr id="5123" name="Rectangle 3" descr="Rectangle: Click to edit Master text styles&#10;Second level&#10;Third level&#10;Fourth level&#10;Fifth level"/>
          <p:cNvSpPr>
            <a:spLocks noGrp="1" noChangeArrowheads="1"/>
          </p:cNvSpPr>
          <p:nvPr>
            <p:ph idx="1"/>
          </p:nvPr>
        </p:nvSpPr>
        <p:spPr/>
        <p:txBody>
          <a:bodyPr/>
          <a:lstStyle/>
          <a:p>
            <a:pPr lvl="1"/>
            <a:r>
              <a:rPr lang="es-ES"/>
              <a:t>Uno de los aspectos más complejos y cruciales del diseño de redes de conmutación de paquetes es el </a:t>
            </a:r>
            <a:r>
              <a:rPr lang="es-ES" b="1"/>
              <a:t>encaminamiento</a:t>
            </a:r>
            <a:r>
              <a:rPr lang="es-ES"/>
              <a:t>.</a:t>
            </a:r>
          </a:p>
          <a:p>
            <a:pPr lvl="1"/>
            <a:r>
              <a:rPr lang="es-ES"/>
              <a:t>Las técnicas de encaminamiento implican cierto costo de procesamiento en cada nodo y, en ocasiones, también un costo en la transmisión, impidiéndose en ambos casos el funcionamiento eficiente de la red.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s-ES"/>
              <a:t>Encaminamiento</a:t>
            </a:r>
          </a:p>
        </p:txBody>
      </p:sp>
      <p:sp>
        <p:nvSpPr>
          <p:cNvPr id="22531" name="Rectangle 3" descr="Rectangle: Click to edit Master text styles&#10;Second level&#10;Third level&#10;Fourth level&#10;Fifth level"/>
          <p:cNvSpPr>
            <a:spLocks noGrp="1" noChangeArrowheads="1"/>
          </p:cNvSpPr>
          <p:nvPr>
            <p:ph idx="1"/>
          </p:nvPr>
        </p:nvSpPr>
        <p:spPr/>
        <p:txBody>
          <a:bodyPr/>
          <a:lstStyle/>
          <a:p>
            <a:pPr lvl="2">
              <a:buFont typeface="Wingdings" pitchFamily="2" charset="2"/>
              <a:buNone/>
            </a:pPr>
            <a:r>
              <a:rPr lang="es-ES" b="1"/>
              <a:t>Encaminamiento adaptable</a:t>
            </a:r>
          </a:p>
          <a:p>
            <a:pPr lvl="2"/>
            <a:r>
              <a:rPr lang="es-ES" b="1"/>
              <a:t>Ventajas: </a:t>
            </a:r>
            <a:r>
              <a:rPr lang="es-ES"/>
              <a:t>El usuario de la red percibe que las prestaciones mejoran con el uso de estas técnicas.</a:t>
            </a:r>
          </a:p>
          <a:p>
            <a:pPr lvl="2"/>
            <a:r>
              <a:rPr lang="es-ES"/>
              <a:t>Puede resultar de ayuda en el control de la congestión: dado a que este tipo de técnicas tiende a compensar la carga, puede retrasar la aparición de situaciones graves de congestión.</a:t>
            </a:r>
            <a:endParaRPr lang="es-ES"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s-ES"/>
              <a:t>Algoritmos de Mínimo Costo</a:t>
            </a:r>
          </a:p>
        </p:txBody>
      </p:sp>
      <p:sp>
        <p:nvSpPr>
          <p:cNvPr id="23555" name="Rectangle 3" descr="Rectangle: Click to edit Master text styles&#10;Second level&#10;Third level&#10;Fourth level&#10;Fifth level"/>
          <p:cNvSpPr>
            <a:spLocks noGrp="1" noChangeArrowheads="1"/>
          </p:cNvSpPr>
          <p:nvPr>
            <p:ph idx="1"/>
          </p:nvPr>
        </p:nvSpPr>
        <p:spPr/>
        <p:txBody>
          <a:bodyPr/>
          <a:lstStyle/>
          <a:p>
            <a:r>
              <a:rPr lang="es-ES"/>
              <a:t>Ruteadores</a:t>
            </a:r>
          </a:p>
          <a:p>
            <a:pPr lvl="1"/>
            <a:r>
              <a:rPr lang="es-ES"/>
              <a:t>Los ruteadores operan en la capa de red y sus función básicas son:</a:t>
            </a:r>
          </a:p>
          <a:p>
            <a:pPr lvl="2"/>
            <a:r>
              <a:rPr lang="es-ES"/>
              <a:t>Realizar el encaminamiento (ruteo) de los paquetes a través de los nodos intermedios.</a:t>
            </a:r>
          </a:p>
          <a:p>
            <a:pPr lvl="2"/>
            <a:r>
              <a:rPr lang="es-ES"/>
              <a:t>Hacer transparente a las capas superiores la tecnología de red que esté utilizando.</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s-ES"/>
              <a:t>Algoritmos de Mínimo Costo</a:t>
            </a:r>
          </a:p>
        </p:txBody>
      </p:sp>
      <p:sp>
        <p:nvSpPr>
          <p:cNvPr id="24579" name="Rectangle 3" descr="Rectangle: Click to edit Master text styles&#10;Second level&#10;Third level&#10;Fourth level&#10;Fifth level"/>
          <p:cNvSpPr>
            <a:spLocks noGrp="1" noChangeArrowheads="1"/>
          </p:cNvSpPr>
          <p:nvPr>
            <p:ph idx="1"/>
          </p:nvPr>
        </p:nvSpPr>
        <p:spPr/>
        <p:txBody>
          <a:bodyPr/>
          <a:lstStyle/>
          <a:p>
            <a:pPr lvl="1"/>
            <a:r>
              <a:rPr lang="es-ES"/>
              <a:t>Para realizar su función, un ruteador debe:</a:t>
            </a:r>
          </a:p>
          <a:p>
            <a:pPr lvl="2"/>
            <a:r>
              <a:rPr lang="es-ES"/>
              <a:t>Revisar la información de la dirección destino (dirección lógica o dirección IP).</a:t>
            </a:r>
          </a:p>
          <a:p>
            <a:pPr lvl="2"/>
            <a:r>
              <a:rPr lang="es-ES"/>
              <a:t>Buscar dicho destino en la tabla de ruteo y decidir cual es el siguiente ruteador al que hay que transmitir el paquete para que llegue a su destino.</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s-ES"/>
              <a:t>Algoritmos de Mínimo Costo</a:t>
            </a:r>
          </a:p>
        </p:txBody>
      </p:sp>
      <p:sp>
        <p:nvSpPr>
          <p:cNvPr id="25603" name="Rectangle 3" descr="Rectangle: Click to edit Master text styles&#10;Second level&#10;Third level&#10;Fourth level&#10;Fifth level"/>
          <p:cNvSpPr>
            <a:spLocks noGrp="1" noChangeArrowheads="1"/>
          </p:cNvSpPr>
          <p:nvPr>
            <p:ph idx="1"/>
          </p:nvPr>
        </p:nvSpPr>
        <p:spPr>
          <a:xfrm>
            <a:off x="838200" y="1981200"/>
            <a:ext cx="7772400" cy="4038600"/>
          </a:xfrm>
        </p:spPr>
        <p:txBody>
          <a:bodyPr/>
          <a:lstStyle/>
          <a:p>
            <a:pPr lvl="1"/>
            <a:r>
              <a:rPr lang="es-ES"/>
              <a:t>Tipos de ruteo:</a:t>
            </a:r>
          </a:p>
          <a:p>
            <a:pPr lvl="2"/>
            <a:r>
              <a:rPr lang="es-ES" b="1"/>
              <a:t>Ruteo estático</a:t>
            </a:r>
            <a:r>
              <a:rPr lang="es-ES"/>
              <a:t>: Cuando las tablas de ruteo se llenan manualmente en cada ruteador y es necesario volver a llenarlas cuando existe un cambio en la topología.</a:t>
            </a:r>
          </a:p>
          <a:p>
            <a:pPr lvl="2"/>
            <a:r>
              <a:rPr lang="es-ES" b="1"/>
              <a:t>Ruteo dinámico</a:t>
            </a:r>
            <a:r>
              <a:rPr lang="es-ES"/>
              <a:t>: Cuando los ruteadores emplean información obtenida de la red, para llenar ellos mismos su tabla de ruteo.</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s-ES"/>
              <a:t>Algoritmos de Mínimo Costo</a:t>
            </a:r>
          </a:p>
        </p:txBody>
      </p:sp>
      <p:sp>
        <p:nvSpPr>
          <p:cNvPr id="27651" name="Rectangle 3" descr="Rectangle: Click to edit Master text styles&#10;Second level&#10;Third level&#10;Fourth level&#10;Fifth level"/>
          <p:cNvSpPr>
            <a:spLocks noGrp="1" noChangeArrowheads="1"/>
          </p:cNvSpPr>
          <p:nvPr>
            <p:ph idx="1"/>
          </p:nvPr>
        </p:nvSpPr>
        <p:spPr/>
        <p:txBody>
          <a:bodyPr/>
          <a:lstStyle/>
          <a:p>
            <a:pPr lvl="1"/>
            <a:r>
              <a:rPr lang="es-ES"/>
              <a:t>Esta información que obtienen de la red, puede ser una </a:t>
            </a:r>
            <a:r>
              <a:rPr lang="es-ES" b="1"/>
              <a:t>medición (métrica) del retardo de la longitud de los buffers</a:t>
            </a:r>
            <a:r>
              <a:rPr lang="es-ES"/>
              <a:t> intermedios. </a:t>
            </a:r>
            <a:r>
              <a:rPr lang="es-ES" b="1"/>
              <a:t>O una métrica dada por el administrador</a:t>
            </a:r>
            <a:r>
              <a:rPr lang="es-ES"/>
              <a:t>, pudiendo así  responder de manera automática a cambios en la topología.</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s-ES"/>
              <a:t>Algoritmos de Mínimo Costo</a:t>
            </a:r>
          </a:p>
        </p:txBody>
      </p:sp>
      <p:sp>
        <p:nvSpPr>
          <p:cNvPr id="28675" name="Rectangle 3" descr="Rectangle: Click to edit Master text styles&#10;Second level&#10;Third level&#10;Fourth level&#10;Fifth level"/>
          <p:cNvSpPr>
            <a:spLocks noGrp="1" noChangeArrowheads="1"/>
          </p:cNvSpPr>
          <p:nvPr>
            <p:ph idx="1"/>
          </p:nvPr>
        </p:nvSpPr>
        <p:spPr/>
        <p:txBody>
          <a:bodyPr/>
          <a:lstStyle/>
          <a:p>
            <a:pPr lvl="1">
              <a:lnSpc>
                <a:spcPct val="90000"/>
              </a:lnSpc>
            </a:pPr>
            <a:r>
              <a:rPr lang="es-ES" sz="2400"/>
              <a:t>De cualquier manera es común utilizar un algoritmo de costo mínimo para encontrar dichas tablas de ruteo.</a:t>
            </a:r>
          </a:p>
          <a:p>
            <a:pPr lvl="1">
              <a:lnSpc>
                <a:spcPct val="90000"/>
              </a:lnSpc>
            </a:pPr>
            <a:r>
              <a:rPr lang="es-ES" sz="2400"/>
              <a:t>Un algoritmo de costo mínimo es aquel que encuentra la trayectoria de menor costo entre cualquier par de nodos.</a:t>
            </a:r>
          </a:p>
          <a:p>
            <a:pPr lvl="1">
              <a:lnSpc>
                <a:spcPct val="90000"/>
              </a:lnSpc>
            </a:pPr>
            <a:r>
              <a:rPr lang="es-ES" sz="2400"/>
              <a:t>Donde el costo puede representar una combinación de retardo, utilización de los enlaces, costo económico, etc.</a:t>
            </a:r>
          </a:p>
          <a:p>
            <a:pPr lvl="1">
              <a:lnSpc>
                <a:spcPct val="90000"/>
              </a:lnSpc>
            </a:pPr>
            <a:r>
              <a:rPr lang="es-ES" sz="2400"/>
              <a:t>Según el criterio del administrador de la red que asocia a cada enlace un costo.</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s-ES"/>
              <a:t>Algoritmos de Mínimo Costo</a:t>
            </a:r>
          </a:p>
        </p:txBody>
      </p:sp>
      <p:sp>
        <p:nvSpPr>
          <p:cNvPr id="26627" name="Rectangle 3" descr="Rectangle: Click to edit Master text styles&#10;Second level&#10;Third level&#10;Fourth level&#10;Fifth level"/>
          <p:cNvSpPr>
            <a:spLocks noGrp="1" noChangeArrowheads="1"/>
          </p:cNvSpPr>
          <p:nvPr>
            <p:ph idx="1"/>
          </p:nvPr>
        </p:nvSpPr>
        <p:spPr/>
        <p:txBody>
          <a:bodyPr/>
          <a:lstStyle/>
          <a:p>
            <a:pPr lvl="1"/>
            <a:r>
              <a:rPr lang="es-ES"/>
              <a:t>Un principio de los algoritmos de costo mínimo es:</a:t>
            </a:r>
          </a:p>
          <a:p>
            <a:pPr lvl="2"/>
            <a:r>
              <a:rPr lang="es-ES"/>
              <a:t>Si la trayectoria de menor costo desde el nodo X al nodo Y pasa por el nodo Z, entonces esta trayectoria de X a Y incluye a la trayectoria de menor costo desde el nodo Z al nodo Y.</a:t>
            </a:r>
          </a:p>
        </p:txBody>
      </p:sp>
      <p:grpSp>
        <p:nvGrpSpPr>
          <p:cNvPr id="26628" name="Group 4"/>
          <p:cNvGrpSpPr>
            <a:grpSpLocks/>
          </p:cNvGrpSpPr>
          <p:nvPr/>
        </p:nvGrpSpPr>
        <p:grpSpPr bwMode="auto">
          <a:xfrm>
            <a:off x="762000" y="4343400"/>
            <a:ext cx="3519488" cy="2236788"/>
            <a:chOff x="1248" y="1336"/>
            <a:chExt cx="2880" cy="1832"/>
          </a:xfrm>
        </p:grpSpPr>
        <p:grpSp>
          <p:nvGrpSpPr>
            <p:cNvPr id="26629" name="Group 5"/>
            <p:cNvGrpSpPr>
              <a:grpSpLocks/>
            </p:cNvGrpSpPr>
            <p:nvPr/>
          </p:nvGrpSpPr>
          <p:grpSpPr bwMode="auto">
            <a:xfrm>
              <a:off x="1248" y="2351"/>
              <a:ext cx="288" cy="289"/>
              <a:chOff x="1248" y="3215"/>
              <a:chExt cx="288" cy="289"/>
            </a:xfrm>
          </p:grpSpPr>
          <p:sp>
            <p:nvSpPr>
              <p:cNvPr id="26630" name="Oval 6"/>
              <p:cNvSpPr>
                <a:spLocks noChangeArrowheads="1"/>
              </p:cNvSpPr>
              <p:nvPr/>
            </p:nvSpPr>
            <p:spPr bwMode="auto">
              <a:xfrm>
                <a:off x="1248" y="3216"/>
                <a:ext cx="288" cy="288"/>
              </a:xfrm>
              <a:prstGeom prst="ellipse">
                <a:avLst/>
              </a:prstGeom>
              <a:solidFill>
                <a:schemeClr val="accent1"/>
              </a:solidFill>
              <a:ln w="9525">
                <a:solidFill>
                  <a:schemeClr val="tx1"/>
                </a:solidFill>
                <a:round/>
                <a:headEnd/>
                <a:tailEnd/>
              </a:ln>
              <a:effectLst/>
            </p:spPr>
            <p:txBody>
              <a:bodyPr wrap="none" anchor="ctr"/>
              <a:lstStyle/>
              <a:p>
                <a:endParaRPr lang="es-MX"/>
              </a:p>
            </p:txBody>
          </p:sp>
          <p:sp>
            <p:nvSpPr>
              <p:cNvPr id="26631" name="Text Box 7"/>
              <p:cNvSpPr txBox="1">
                <a:spLocks noChangeArrowheads="1"/>
              </p:cNvSpPr>
              <p:nvPr/>
            </p:nvSpPr>
            <p:spPr bwMode="auto">
              <a:xfrm>
                <a:off x="1297" y="3215"/>
                <a:ext cx="239" cy="276"/>
              </a:xfrm>
              <a:prstGeom prst="rect">
                <a:avLst/>
              </a:prstGeom>
              <a:noFill/>
              <a:ln w="9525">
                <a:noFill/>
                <a:miter lim="800000"/>
                <a:headEnd/>
                <a:tailEnd/>
              </a:ln>
              <a:effectLst/>
            </p:spPr>
            <p:txBody>
              <a:bodyPr>
                <a:spAutoFit/>
              </a:bodyPr>
              <a:lstStyle/>
              <a:p>
                <a:pPr>
                  <a:spcBef>
                    <a:spcPct val="50000"/>
                  </a:spcBef>
                </a:pPr>
                <a:r>
                  <a:rPr lang="es-ES" sz="1600"/>
                  <a:t>X</a:t>
                </a:r>
              </a:p>
            </p:txBody>
          </p:sp>
        </p:grpSp>
        <p:grpSp>
          <p:nvGrpSpPr>
            <p:cNvPr id="26632" name="Group 8"/>
            <p:cNvGrpSpPr>
              <a:grpSpLocks/>
            </p:cNvGrpSpPr>
            <p:nvPr/>
          </p:nvGrpSpPr>
          <p:grpSpPr bwMode="auto">
            <a:xfrm>
              <a:off x="1872" y="1727"/>
              <a:ext cx="288" cy="289"/>
              <a:chOff x="1248" y="3215"/>
              <a:chExt cx="288" cy="289"/>
            </a:xfrm>
          </p:grpSpPr>
          <p:sp>
            <p:nvSpPr>
              <p:cNvPr id="26633" name="Oval 9"/>
              <p:cNvSpPr>
                <a:spLocks noChangeArrowheads="1"/>
              </p:cNvSpPr>
              <p:nvPr/>
            </p:nvSpPr>
            <p:spPr bwMode="auto">
              <a:xfrm>
                <a:off x="1248" y="3216"/>
                <a:ext cx="288" cy="288"/>
              </a:xfrm>
              <a:prstGeom prst="ellipse">
                <a:avLst/>
              </a:prstGeom>
              <a:solidFill>
                <a:schemeClr val="accent1"/>
              </a:solidFill>
              <a:ln w="9525">
                <a:solidFill>
                  <a:schemeClr val="tx1"/>
                </a:solidFill>
                <a:round/>
                <a:headEnd/>
                <a:tailEnd/>
              </a:ln>
              <a:effectLst/>
            </p:spPr>
            <p:txBody>
              <a:bodyPr wrap="none" anchor="ctr"/>
              <a:lstStyle/>
              <a:p>
                <a:endParaRPr lang="es-MX"/>
              </a:p>
            </p:txBody>
          </p:sp>
          <p:sp>
            <p:nvSpPr>
              <p:cNvPr id="26634" name="Text Box 10"/>
              <p:cNvSpPr txBox="1">
                <a:spLocks noChangeArrowheads="1"/>
              </p:cNvSpPr>
              <p:nvPr/>
            </p:nvSpPr>
            <p:spPr bwMode="auto">
              <a:xfrm>
                <a:off x="1297" y="3215"/>
                <a:ext cx="239" cy="276"/>
              </a:xfrm>
              <a:prstGeom prst="rect">
                <a:avLst/>
              </a:prstGeom>
              <a:noFill/>
              <a:ln w="9525">
                <a:noFill/>
                <a:miter lim="800000"/>
                <a:headEnd/>
                <a:tailEnd/>
              </a:ln>
              <a:effectLst/>
            </p:spPr>
            <p:txBody>
              <a:bodyPr>
                <a:spAutoFit/>
              </a:bodyPr>
              <a:lstStyle/>
              <a:p>
                <a:pPr>
                  <a:spcBef>
                    <a:spcPct val="50000"/>
                  </a:spcBef>
                </a:pPr>
                <a:r>
                  <a:rPr lang="es-ES" sz="1600"/>
                  <a:t>A</a:t>
                </a:r>
              </a:p>
            </p:txBody>
          </p:sp>
        </p:grpSp>
        <p:grpSp>
          <p:nvGrpSpPr>
            <p:cNvPr id="26635" name="Group 11"/>
            <p:cNvGrpSpPr>
              <a:grpSpLocks/>
            </p:cNvGrpSpPr>
            <p:nvPr/>
          </p:nvGrpSpPr>
          <p:grpSpPr bwMode="auto">
            <a:xfrm>
              <a:off x="2064" y="2880"/>
              <a:ext cx="288" cy="288"/>
              <a:chOff x="1248" y="3216"/>
              <a:chExt cx="288" cy="288"/>
            </a:xfrm>
          </p:grpSpPr>
          <p:sp>
            <p:nvSpPr>
              <p:cNvPr id="26636" name="Oval 12"/>
              <p:cNvSpPr>
                <a:spLocks noChangeArrowheads="1"/>
              </p:cNvSpPr>
              <p:nvPr/>
            </p:nvSpPr>
            <p:spPr bwMode="auto">
              <a:xfrm>
                <a:off x="1248" y="3216"/>
                <a:ext cx="288" cy="288"/>
              </a:xfrm>
              <a:prstGeom prst="ellipse">
                <a:avLst/>
              </a:prstGeom>
              <a:solidFill>
                <a:schemeClr val="accent1"/>
              </a:solidFill>
              <a:ln w="9525">
                <a:solidFill>
                  <a:schemeClr val="tx1"/>
                </a:solidFill>
                <a:round/>
                <a:headEnd/>
                <a:tailEnd/>
              </a:ln>
              <a:effectLst/>
            </p:spPr>
            <p:txBody>
              <a:bodyPr wrap="none" anchor="ctr"/>
              <a:lstStyle/>
              <a:p>
                <a:endParaRPr lang="es-MX"/>
              </a:p>
            </p:txBody>
          </p:sp>
          <p:sp>
            <p:nvSpPr>
              <p:cNvPr id="26637" name="Text Box 13"/>
              <p:cNvSpPr txBox="1">
                <a:spLocks noChangeArrowheads="1"/>
              </p:cNvSpPr>
              <p:nvPr/>
            </p:nvSpPr>
            <p:spPr bwMode="auto">
              <a:xfrm>
                <a:off x="1297" y="3216"/>
                <a:ext cx="237" cy="276"/>
              </a:xfrm>
              <a:prstGeom prst="rect">
                <a:avLst/>
              </a:prstGeom>
              <a:noFill/>
              <a:ln w="9525">
                <a:noFill/>
                <a:miter lim="800000"/>
                <a:headEnd/>
                <a:tailEnd/>
              </a:ln>
              <a:effectLst/>
            </p:spPr>
            <p:txBody>
              <a:bodyPr>
                <a:spAutoFit/>
              </a:bodyPr>
              <a:lstStyle/>
              <a:p>
                <a:pPr>
                  <a:spcBef>
                    <a:spcPct val="50000"/>
                  </a:spcBef>
                </a:pPr>
                <a:r>
                  <a:rPr lang="es-ES" sz="1600"/>
                  <a:t>Z</a:t>
                </a:r>
              </a:p>
            </p:txBody>
          </p:sp>
        </p:grpSp>
        <p:grpSp>
          <p:nvGrpSpPr>
            <p:cNvPr id="26638" name="Group 14"/>
            <p:cNvGrpSpPr>
              <a:grpSpLocks/>
            </p:cNvGrpSpPr>
            <p:nvPr/>
          </p:nvGrpSpPr>
          <p:grpSpPr bwMode="auto">
            <a:xfrm>
              <a:off x="2880" y="1727"/>
              <a:ext cx="288" cy="289"/>
              <a:chOff x="1248" y="3215"/>
              <a:chExt cx="288" cy="289"/>
            </a:xfrm>
          </p:grpSpPr>
          <p:sp>
            <p:nvSpPr>
              <p:cNvPr id="26639" name="Oval 15"/>
              <p:cNvSpPr>
                <a:spLocks noChangeArrowheads="1"/>
              </p:cNvSpPr>
              <p:nvPr/>
            </p:nvSpPr>
            <p:spPr bwMode="auto">
              <a:xfrm>
                <a:off x="1248" y="3216"/>
                <a:ext cx="288" cy="288"/>
              </a:xfrm>
              <a:prstGeom prst="ellipse">
                <a:avLst/>
              </a:prstGeom>
              <a:solidFill>
                <a:schemeClr val="accent1"/>
              </a:solidFill>
              <a:ln w="9525">
                <a:solidFill>
                  <a:schemeClr val="tx1"/>
                </a:solidFill>
                <a:round/>
                <a:headEnd/>
                <a:tailEnd/>
              </a:ln>
              <a:effectLst/>
            </p:spPr>
            <p:txBody>
              <a:bodyPr wrap="none" anchor="ctr"/>
              <a:lstStyle/>
              <a:p>
                <a:endParaRPr lang="es-MX"/>
              </a:p>
            </p:txBody>
          </p:sp>
          <p:sp>
            <p:nvSpPr>
              <p:cNvPr id="26640" name="Text Box 16"/>
              <p:cNvSpPr txBox="1">
                <a:spLocks noChangeArrowheads="1"/>
              </p:cNvSpPr>
              <p:nvPr/>
            </p:nvSpPr>
            <p:spPr bwMode="auto">
              <a:xfrm>
                <a:off x="1297" y="3215"/>
                <a:ext cx="239" cy="276"/>
              </a:xfrm>
              <a:prstGeom prst="rect">
                <a:avLst/>
              </a:prstGeom>
              <a:noFill/>
              <a:ln w="9525">
                <a:noFill/>
                <a:miter lim="800000"/>
                <a:headEnd/>
                <a:tailEnd/>
              </a:ln>
              <a:effectLst/>
            </p:spPr>
            <p:txBody>
              <a:bodyPr>
                <a:spAutoFit/>
              </a:bodyPr>
              <a:lstStyle/>
              <a:p>
                <a:pPr>
                  <a:spcBef>
                    <a:spcPct val="50000"/>
                  </a:spcBef>
                </a:pPr>
                <a:endParaRPr lang="es-MX" sz="1600"/>
              </a:p>
            </p:txBody>
          </p:sp>
        </p:grpSp>
        <p:grpSp>
          <p:nvGrpSpPr>
            <p:cNvPr id="26641" name="Group 17"/>
            <p:cNvGrpSpPr>
              <a:grpSpLocks/>
            </p:cNvGrpSpPr>
            <p:nvPr/>
          </p:nvGrpSpPr>
          <p:grpSpPr bwMode="auto">
            <a:xfrm>
              <a:off x="3120" y="2880"/>
              <a:ext cx="288" cy="288"/>
              <a:chOff x="1248" y="3216"/>
              <a:chExt cx="288" cy="288"/>
            </a:xfrm>
          </p:grpSpPr>
          <p:sp>
            <p:nvSpPr>
              <p:cNvPr id="26642" name="Oval 18"/>
              <p:cNvSpPr>
                <a:spLocks noChangeArrowheads="1"/>
              </p:cNvSpPr>
              <p:nvPr/>
            </p:nvSpPr>
            <p:spPr bwMode="auto">
              <a:xfrm>
                <a:off x="1248" y="3216"/>
                <a:ext cx="288" cy="288"/>
              </a:xfrm>
              <a:prstGeom prst="ellipse">
                <a:avLst/>
              </a:prstGeom>
              <a:solidFill>
                <a:schemeClr val="accent1"/>
              </a:solidFill>
              <a:ln w="9525">
                <a:solidFill>
                  <a:schemeClr val="tx1"/>
                </a:solidFill>
                <a:round/>
                <a:headEnd/>
                <a:tailEnd/>
              </a:ln>
              <a:effectLst/>
            </p:spPr>
            <p:txBody>
              <a:bodyPr wrap="none" anchor="ctr"/>
              <a:lstStyle/>
              <a:p>
                <a:endParaRPr lang="es-MX"/>
              </a:p>
            </p:txBody>
          </p:sp>
          <p:sp>
            <p:nvSpPr>
              <p:cNvPr id="26643" name="Text Box 19"/>
              <p:cNvSpPr txBox="1">
                <a:spLocks noChangeArrowheads="1"/>
              </p:cNvSpPr>
              <p:nvPr/>
            </p:nvSpPr>
            <p:spPr bwMode="auto">
              <a:xfrm>
                <a:off x="1297" y="3216"/>
                <a:ext cx="239" cy="276"/>
              </a:xfrm>
              <a:prstGeom prst="rect">
                <a:avLst/>
              </a:prstGeom>
              <a:noFill/>
              <a:ln w="9525">
                <a:noFill/>
                <a:miter lim="800000"/>
                <a:headEnd/>
                <a:tailEnd/>
              </a:ln>
              <a:effectLst/>
            </p:spPr>
            <p:txBody>
              <a:bodyPr>
                <a:spAutoFit/>
              </a:bodyPr>
              <a:lstStyle/>
              <a:p>
                <a:pPr>
                  <a:spcBef>
                    <a:spcPct val="50000"/>
                  </a:spcBef>
                </a:pPr>
                <a:endParaRPr lang="es-MX" sz="1600"/>
              </a:p>
            </p:txBody>
          </p:sp>
        </p:grpSp>
        <p:grpSp>
          <p:nvGrpSpPr>
            <p:cNvPr id="26644" name="Group 20"/>
            <p:cNvGrpSpPr>
              <a:grpSpLocks/>
            </p:cNvGrpSpPr>
            <p:nvPr/>
          </p:nvGrpSpPr>
          <p:grpSpPr bwMode="auto">
            <a:xfrm>
              <a:off x="3840" y="2304"/>
              <a:ext cx="288" cy="288"/>
              <a:chOff x="1248" y="3216"/>
              <a:chExt cx="288" cy="288"/>
            </a:xfrm>
          </p:grpSpPr>
          <p:sp>
            <p:nvSpPr>
              <p:cNvPr id="26645" name="Oval 21"/>
              <p:cNvSpPr>
                <a:spLocks noChangeArrowheads="1"/>
              </p:cNvSpPr>
              <p:nvPr/>
            </p:nvSpPr>
            <p:spPr bwMode="auto">
              <a:xfrm>
                <a:off x="1248" y="3216"/>
                <a:ext cx="288" cy="288"/>
              </a:xfrm>
              <a:prstGeom prst="ellipse">
                <a:avLst/>
              </a:prstGeom>
              <a:solidFill>
                <a:schemeClr val="accent1"/>
              </a:solidFill>
              <a:ln w="9525">
                <a:solidFill>
                  <a:schemeClr val="tx1"/>
                </a:solidFill>
                <a:round/>
                <a:headEnd/>
                <a:tailEnd/>
              </a:ln>
              <a:effectLst/>
            </p:spPr>
            <p:txBody>
              <a:bodyPr wrap="none" anchor="ctr"/>
              <a:lstStyle/>
              <a:p>
                <a:endParaRPr lang="es-MX"/>
              </a:p>
            </p:txBody>
          </p:sp>
          <p:sp>
            <p:nvSpPr>
              <p:cNvPr id="26646" name="Text Box 22"/>
              <p:cNvSpPr txBox="1">
                <a:spLocks noChangeArrowheads="1"/>
              </p:cNvSpPr>
              <p:nvPr/>
            </p:nvSpPr>
            <p:spPr bwMode="auto">
              <a:xfrm>
                <a:off x="1297" y="3216"/>
                <a:ext cx="239" cy="276"/>
              </a:xfrm>
              <a:prstGeom prst="rect">
                <a:avLst/>
              </a:prstGeom>
              <a:noFill/>
              <a:ln w="9525">
                <a:noFill/>
                <a:miter lim="800000"/>
                <a:headEnd/>
                <a:tailEnd/>
              </a:ln>
              <a:effectLst/>
            </p:spPr>
            <p:txBody>
              <a:bodyPr>
                <a:spAutoFit/>
              </a:bodyPr>
              <a:lstStyle/>
              <a:p>
                <a:pPr>
                  <a:spcBef>
                    <a:spcPct val="50000"/>
                  </a:spcBef>
                </a:pPr>
                <a:r>
                  <a:rPr lang="es-ES" sz="1600"/>
                  <a:t>Y</a:t>
                </a:r>
              </a:p>
            </p:txBody>
          </p:sp>
        </p:grpSp>
        <p:sp>
          <p:nvSpPr>
            <p:cNvPr id="26647" name="Line 23"/>
            <p:cNvSpPr>
              <a:spLocks noChangeShapeType="1"/>
            </p:cNvSpPr>
            <p:nvPr/>
          </p:nvSpPr>
          <p:spPr bwMode="auto">
            <a:xfrm flipV="1">
              <a:off x="1488" y="1968"/>
              <a:ext cx="432" cy="432"/>
            </a:xfrm>
            <a:prstGeom prst="line">
              <a:avLst/>
            </a:prstGeom>
            <a:noFill/>
            <a:ln w="9525">
              <a:solidFill>
                <a:schemeClr val="tx1"/>
              </a:solidFill>
              <a:round/>
              <a:headEnd/>
              <a:tailEnd/>
            </a:ln>
            <a:effectLst/>
          </p:spPr>
          <p:txBody>
            <a:bodyPr wrap="none"/>
            <a:lstStyle/>
            <a:p>
              <a:endParaRPr lang="es-MX"/>
            </a:p>
          </p:txBody>
        </p:sp>
        <p:sp>
          <p:nvSpPr>
            <p:cNvPr id="26648" name="Line 24"/>
            <p:cNvSpPr>
              <a:spLocks noChangeShapeType="1"/>
            </p:cNvSpPr>
            <p:nvPr/>
          </p:nvSpPr>
          <p:spPr bwMode="auto">
            <a:xfrm>
              <a:off x="1488" y="2592"/>
              <a:ext cx="576" cy="384"/>
            </a:xfrm>
            <a:prstGeom prst="line">
              <a:avLst/>
            </a:prstGeom>
            <a:noFill/>
            <a:ln w="9525">
              <a:solidFill>
                <a:schemeClr val="tx1"/>
              </a:solidFill>
              <a:round/>
              <a:headEnd/>
              <a:tailEnd/>
            </a:ln>
            <a:effectLst/>
          </p:spPr>
          <p:txBody>
            <a:bodyPr wrap="none"/>
            <a:lstStyle/>
            <a:p>
              <a:endParaRPr lang="es-MX"/>
            </a:p>
          </p:txBody>
        </p:sp>
        <p:sp>
          <p:nvSpPr>
            <p:cNvPr id="26649" name="Line 25"/>
            <p:cNvSpPr>
              <a:spLocks noChangeShapeType="1"/>
            </p:cNvSpPr>
            <p:nvPr/>
          </p:nvSpPr>
          <p:spPr bwMode="auto">
            <a:xfrm>
              <a:off x="2064" y="2016"/>
              <a:ext cx="144" cy="864"/>
            </a:xfrm>
            <a:prstGeom prst="line">
              <a:avLst/>
            </a:prstGeom>
            <a:noFill/>
            <a:ln w="9525">
              <a:solidFill>
                <a:schemeClr val="tx1"/>
              </a:solidFill>
              <a:round/>
              <a:headEnd/>
              <a:tailEnd/>
            </a:ln>
            <a:effectLst/>
          </p:spPr>
          <p:txBody>
            <a:bodyPr wrap="none"/>
            <a:lstStyle/>
            <a:p>
              <a:endParaRPr lang="es-MX"/>
            </a:p>
          </p:txBody>
        </p:sp>
        <p:sp>
          <p:nvSpPr>
            <p:cNvPr id="26650" name="Line 26"/>
            <p:cNvSpPr>
              <a:spLocks noChangeShapeType="1"/>
            </p:cNvSpPr>
            <p:nvPr/>
          </p:nvSpPr>
          <p:spPr bwMode="auto">
            <a:xfrm flipV="1">
              <a:off x="2304" y="1968"/>
              <a:ext cx="624" cy="960"/>
            </a:xfrm>
            <a:prstGeom prst="line">
              <a:avLst/>
            </a:prstGeom>
            <a:noFill/>
            <a:ln w="9525">
              <a:solidFill>
                <a:schemeClr val="tx1"/>
              </a:solidFill>
              <a:round/>
              <a:headEnd/>
              <a:tailEnd/>
            </a:ln>
            <a:effectLst/>
          </p:spPr>
          <p:txBody>
            <a:bodyPr wrap="none"/>
            <a:lstStyle/>
            <a:p>
              <a:endParaRPr lang="es-MX"/>
            </a:p>
          </p:txBody>
        </p:sp>
        <p:sp>
          <p:nvSpPr>
            <p:cNvPr id="26651" name="Line 27"/>
            <p:cNvSpPr>
              <a:spLocks noChangeShapeType="1"/>
            </p:cNvSpPr>
            <p:nvPr/>
          </p:nvSpPr>
          <p:spPr bwMode="auto">
            <a:xfrm>
              <a:off x="2160" y="1872"/>
              <a:ext cx="720" cy="0"/>
            </a:xfrm>
            <a:prstGeom prst="line">
              <a:avLst/>
            </a:prstGeom>
            <a:noFill/>
            <a:ln w="9525">
              <a:solidFill>
                <a:schemeClr val="tx1"/>
              </a:solidFill>
              <a:round/>
              <a:headEnd/>
              <a:tailEnd/>
            </a:ln>
            <a:effectLst/>
          </p:spPr>
          <p:txBody>
            <a:bodyPr wrap="none"/>
            <a:lstStyle/>
            <a:p>
              <a:endParaRPr lang="es-MX"/>
            </a:p>
          </p:txBody>
        </p:sp>
        <p:sp>
          <p:nvSpPr>
            <p:cNvPr id="26652" name="Line 28"/>
            <p:cNvSpPr>
              <a:spLocks noChangeShapeType="1"/>
            </p:cNvSpPr>
            <p:nvPr/>
          </p:nvSpPr>
          <p:spPr bwMode="auto">
            <a:xfrm>
              <a:off x="2352" y="3024"/>
              <a:ext cx="768" cy="0"/>
            </a:xfrm>
            <a:prstGeom prst="line">
              <a:avLst/>
            </a:prstGeom>
            <a:noFill/>
            <a:ln w="9525">
              <a:solidFill>
                <a:schemeClr val="tx1"/>
              </a:solidFill>
              <a:round/>
              <a:headEnd/>
              <a:tailEnd/>
            </a:ln>
            <a:effectLst/>
          </p:spPr>
          <p:txBody>
            <a:bodyPr wrap="none"/>
            <a:lstStyle/>
            <a:p>
              <a:endParaRPr lang="es-MX"/>
            </a:p>
          </p:txBody>
        </p:sp>
        <p:sp>
          <p:nvSpPr>
            <p:cNvPr id="26653" name="Line 29"/>
            <p:cNvSpPr>
              <a:spLocks noChangeShapeType="1"/>
            </p:cNvSpPr>
            <p:nvPr/>
          </p:nvSpPr>
          <p:spPr bwMode="auto">
            <a:xfrm>
              <a:off x="3072" y="2016"/>
              <a:ext cx="144" cy="864"/>
            </a:xfrm>
            <a:prstGeom prst="line">
              <a:avLst/>
            </a:prstGeom>
            <a:noFill/>
            <a:ln w="9525">
              <a:solidFill>
                <a:schemeClr val="tx1"/>
              </a:solidFill>
              <a:round/>
              <a:headEnd/>
              <a:tailEnd/>
            </a:ln>
            <a:effectLst/>
          </p:spPr>
          <p:txBody>
            <a:bodyPr wrap="none"/>
            <a:lstStyle/>
            <a:p>
              <a:endParaRPr lang="es-MX"/>
            </a:p>
          </p:txBody>
        </p:sp>
        <p:sp>
          <p:nvSpPr>
            <p:cNvPr id="26654" name="Line 30"/>
            <p:cNvSpPr>
              <a:spLocks noChangeShapeType="1"/>
            </p:cNvSpPr>
            <p:nvPr/>
          </p:nvSpPr>
          <p:spPr bwMode="auto">
            <a:xfrm>
              <a:off x="3168" y="1920"/>
              <a:ext cx="720" cy="432"/>
            </a:xfrm>
            <a:prstGeom prst="line">
              <a:avLst/>
            </a:prstGeom>
            <a:noFill/>
            <a:ln w="9525">
              <a:solidFill>
                <a:schemeClr val="tx1"/>
              </a:solidFill>
              <a:round/>
              <a:headEnd/>
              <a:tailEnd/>
            </a:ln>
            <a:effectLst/>
          </p:spPr>
          <p:txBody>
            <a:bodyPr wrap="none"/>
            <a:lstStyle/>
            <a:p>
              <a:endParaRPr lang="es-MX"/>
            </a:p>
          </p:txBody>
        </p:sp>
        <p:sp>
          <p:nvSpPr>
            <p:cNvPr id="26655" name="Line 31"/>
            <p:cNvSpPr>
              <a:spLocks noChangeShapeType="1"/>
            </p:cNvSpPr>
            <p:nvPr/>
          </p:nvSpPr>
          <p:spPr bwMode="auto">
            <a:xfrm flipV="1">
              <a:off x="3408" y="2544"/>
              <a:ext cx="480" cy="432"/>
            </a:xfrm>
            <a:prstGeom prst="line">
              <a:avLst/>
            </a:prstGeom>
            <a:noFill/>
            <a:ln w="9525">
              <a:solidFill>
                <a:schemeClr val="tx1"/>
              </a:solidFill>
              <a:round/>
              <a:headEnd/>
              <a:tailEnd/>
            </a:ln>
            <a:effectLst/>
          </p:spPr>
          <p:txBody>
            <a:bodyPr wrap="none"/>
            <a:lstStyle/>
            <a:p>
              <a:endParaRPr lang="es-MX"/>
            </a:p>
          </p:txBody>
        </p:sp>
        <p:sp>
          <p:nvSpPr>
            <p:cNvPr id="26656" name="Freeform 32"/>
            <p:cNvSpPr>
              <a:spLocks/>
            </p:cNvSpPr>
            <p:nvPr/>
          </p:nvSpPr>
          <p:spPr bwMode="auto">
            <a:xfrm>
              <a:off x="1344" y="1336"/>
              <a:ext cx="1632" cy="1016"/>
            </a:xfrm>
            <a:custGeom>
              <a:avLst/>
              <a:gdLst/>
              <a:ahLst/>
              <a:cxnLst>
                <a:cxn ang="0">
                  <a:pos x="0" y="1016"/>
                </a:cxn>
                <a:cxn ang="0">
                  <a:pos x="528" y="104"/>
                </a:cxn>
                <a:cxn ang="0">
                  <a:pos x="1632" y="392"/>
                </a:cxn>
              </a:cxnLst>
              <a:rect l="0" t="0" r="r" b="b"/>
              <a:pathLst>
                <a:path w="1632" h="1016">
                  <a:moveTo>
                    <a:pt x="0" y="1016"/>
                  </a:moveTo>
                  <a:cubicBezTo>
                    <a:pt x="128" y="612"/>
                    <a:pt x="256" y="208"/>
                    <a:pt x="528" y="104"/>
                  </a:cubicBezTo>
                  <a:cubicBezTo>
                    <a:pt x="800" y="0"/>
                    <a:pt x="1216" y="196"/>
                    <a:pt x="1632" y="392"/>
                  </a:cubicBezTo>
                </a:path>
              </a:pathLst>
            </a:custGeom>
            <a:noFill/>
            <a:ln w="9525">
              <a:solidFill>
                <a:schemeClr val="tx1"/>
              </a:solidFill>
              <a:round/>
              <a:headEnd/>
              <a:tailEnd/>
            </a:ln>
            <a:effectLst/>
          </p:spPr>
          <p:txBody>
            <a:bodyPr wrap="none"/>
            <a:lstStyle/>
            <a:p>
              <a:endParaRPr lang="es-MX"/>
            </a:p>
          </p:txBody>
        </p:sp>
      </p:grpSp>
      <p:sp>
        <p:nvSpPr>
          <p:cNvPr id="26658" name="Line 34"/>
          <p:cNvSpPr>
            <a:spLocks noChangeShapeType="1"/>
          </p:cNvSpPr>
          <p:nvPr/>
        </p:nvSpPr>
        <p:spPr bwMode="auto">
          <a:xfrm flipV="1">
            <a:off x="2209800" y="5181600"/>
            <a:ext cx="685800" cy="1143000"/>
          </a:xfrm>
          <a:prstGeom prst="line">
            <a:avLst/>
          </a:prstGeom>
          <a:noFill/>
          <a:ln w="12700">
            <a:solidFill>
              <a:srgbClr val="3366FF"/>
            </a:solidFill>
            <a:prstDash val="dashDot"/>
            <a:round/>
            <a:headEnd/>
            <a:tailEnd type="triangle" w="med" len="med"/>
          </a:ln>
          <a:effectLst/>
        </p:spPr>
        <p:txBody>
          <a:bodyPr wrap="none"/>
          <a:lstStyle/>
          <a:p>
            <a:endParaRPr lang="es-MX"/>
          </a:p>
        </p:txBody>
      </p:sp>
      <p:sp>
        <p:nvSpPr>
          <p:cNvPr id="26659" name="Line 35"/>
          <p:cNvSpPr>
            <a:spLocks noChangeShapeType="1"/>
          </p:cNvSpPr>
          <p:nvPr/>
        </p:nvSpPr>
        <p:spPr bwMode="auto">
          <a:xfrm>
            <a:off x="3124200" y="5181600"/>
            <a:ext cx="685800" cy="457200"/>
          </a:xfrm>
          <a:prstGeom prst="line">
            <a:avLst/>
          </a:prstGeom>
          <a:noFill/>
          <a:ln w="12700">
            <a:solidFill>
              <a:srgbClr val="3366FF"/>
            </a:solidFill>
            <a:prstDash val="dashDot"/>
            <a:round/>
            <a:headEnd/>
            <a:tailEnd type="triangle" w="med" len="med"/>
          </a:ln>
          <a:effectLst/>
        </p:spPr>
        <p:txBody>
          <a:bodyPr wrap="none"/>
          <a:lstStyle/>
          <a:p>
            <a:endParaRPr lang="es-MX"/>
          </a:p>
        </p:txBody>
      </p:sp>
      <p:sp>
        <p:nvSpPr>
          <p:cNvPr id="26660" name="Line 36"/>
          <p:cNvSpPr>
            <a:spLocks noChangeShapeType="1"/>
          </p:cNvSpPr>
          <p:nvPr/>
        </p:nvSpPr>
        <p:spPr bwMode="auto">
          <a:xfrm flipV="1">
            <a:off x="1143000" y="5257800"/>
            <a:ext cx="457200" cy="533400"/>
          </a:xfrm>
          <a:prstGeom prst="line">
            <a:avLst/>
          </a:prstGeom>
          <a:noFill/>
          <a:ln w="25400">
            <a:solidFill>
              <a:srgbClr val="FF0000"/>
            </a:solidFill>
            <a:prstDash val="sysDot"/>
            <a:round/>
            <a:headEnd/>
            <a:tailEnd type="triangle" w="med" len="med"/>
          </a:ln>
          <a:effectLst/>
        </p:spPr>
        <p:txBody>
          <a:bodyPr wrap="none"/>
          <a:lstStyle/>
          <a:p>
            <a:endParaRPr lang="es-MX"/>
          </a:p>
        </p:txBody>
      </p:sp>
      <p:sp>
        <p:nvSpPr>
          <p:cNvPr id="26661" name="Line 37"/>
          <p:cNvSpPr>
            <a:spLocks noChangeShapeType="1"/>
          </p:cNvSpPr>
          <p:nvPr/>
        </p:nvSpPr>
        <p:spPr bwMode="auto">
          <a:xfrm flipV="1">
            <a:off x="1981200" y="5105400"/>
            <a:ext cx="685800" cy="1066800"/>
          </a:xfrm>
          <a:prstGeom prst="line">
            <a:avLst/>
          </a:prstGeom>
          <a:noFill/>
          <a:ln w="25400">
            <a:solidFill>
              <a:srgbClr val="FF0000"/>
            </a:solidFill>
            <a:prstDash val="sysDot"/>
            <a:round/>
            <a:headEnd/>
            <a:tailEnd type="triangle" w="med" len="med"/>
          </a:ln>
          <a:effectLst/>
        </p:spPr>
        <p:txBody>
          <a:bodyPr wrap="none"/>
          <a:lstStyle/>
          <a:p>
            <a:endParaRPr lang="es-MX"/>
          </a:p>
        </p:txBody>
      </p:sp>
      <p:sp>
        <p:nvSpPr>
          <p:cNvPr id="26662" name="Line 38"/>
          <p:cNvSpPr>
            <a:spLocks noChangeShapeType="1"/>
          </p:cNvSpPr>
          <p:nvPr/>
        </p:nvSpPr>
        <p:spPr bwMode="auto">
          <a:xfrm>
            <a:off x="3200400" y="4953000"/>
            <a:ext cx="838200" cy="533400"/>
          </a:xfrm>
          <a:prstGeom prst="line">
            <a:avLst/>
          </a:prstGeom>
          <a:noFill/>
          <a:ln w="25400">
            <a:solidFill>
              <a:srgbClr val="FF0000"/>
            </a:solidFill>
            <a:prstDash val="sysDot"/>
            <a:round/>
            <a:headEnd/>
            <a:tailEnd type="triangle" w="med" len="med"/>
          </a:ln>
          <a:effectLst/>
        </p:spPr>
        <p:txBody>
          <a:bodyPr wrap="none"/>
          <a:lstStyle/>
          <a:p>
            <a:endParaRPr lang="es-MX"/>
          </a:p>
        </p:txBody>
      </p:sp>
      <p:sp>
        <p:nvSpPr>
          <p:cNvPr id="26663" name="Line 39"/>
          <p:cNvSpPr>
            <a:spLocks noChangeShapeType="1"/>
          </p:cNvSpPr>
          <p:nvPr/>
        </p:nvSpPr>
        <p:spPr bwMode="auto">
          <a:xfrm>
            <a:off x="4572000" y="4876800"/>
            <a:ext cx="990600" cy="0"/>
          </a:xfrm>
          <a:prstGeom prst="line">
            <a:avLst/>
          </a:prstGeom>
          <a:noFill/>
          <a:ln w="25400">
            <a:solidFill>
              <a:srgbClr val="FF0000"/>
            </a:solidFill>
            <a:prstDash val="sysDot"/>
            <a:round/>
            <a:headEnd/>
            <a:tailEnd type="triangle" w="med" len="med"/>
          </a:ln>
          <a:effectLst/>
        </p:spPr>
        <p:txBody>
          <a:bodyPr wrap="none"/>
          <a:lstStyle/>
          <a:p>
            <a:endParaRPr lang="es-MX"/>
          </a:p>
        </p:txBody>
      </p:sp>
      <p:sp>
        <p:nvSpPr>
          <p:cNvPr id="26664" name="Text Box 40"/>
          <p:cNvSpPr txBox="1">
            <a:spLocks noChangeArrowheads="1"/>
          </p:cNvSpPr>
          <p:nvPr/>
        </p:nvSpPr>
        <p:spPr bwMode="auto">
          <a:xfrm>
            <a:off x="5638800" y="4648200"/>
            <a:ext cx="2819400" cy="641350"/>
          </a:xfrm>
          <a:prstGeom prst="rect">
            <a:avLst/>
          </a:prstGeom>
          <a:noFill/>
          <a:ln w="9525">
            <a:noFill/>
            <a:miter lim="800000"/>
            <a:headEnd/>
            <a:tailEnd/>
          </a:ln>
          <a:effectLst/>
        </p:spPr>
        <p:txBody>
          <a:bodyPr>
            <a:spAutoFit/>
          </a:bodyPr>
          <a:lstStyle/>
          <a:p>
            <a:pPr>
              <a:spcBef>
                <a:spcPct val="50000"/>
              </a:spcBef>
            </a:pPr>
            <a:r>
              <a:rPr lang="es-ES" sz="1800"/>
              <a:t>Trayectoria de costo mínimo de X a Y</a:t>
            </a:r>
          </a:p>
        </p:txBody>
      </p:sp>
      <p:sp>
        <p:nvSpPr>
          <p:cNvPr id="26665" name="Line 41"/>
          <p:cNvSpPr>
            <a:spLocks noChangeShapeType="1"/>
          </p:cNvSpPr>
          <p:nvPr/>
        </p:nvSpPr>
        <p:spPr bwMode="auto">
          <a:xfrm>
            <a:off x="4572000" y="5562600"/>
            <a:ext cx="990600" cy="0"/>
          </a:xfrm>
          <a:prstGeom prst="line">
            <a:avLst/>
          </a:prstGeom>
          <a:noFill/>
          <a:ln w="12700">
            <a:solidFill>
              <a:srgbClr val="3366FF"/>
            </a:solidFill>
            <a:prstDash val="dashDot"/>
            <a:round/>
            <a:headEnd/>
            <a:tailEnd type="triangle" w="med" len="med"/>
          </a:ln>
          <a:effectLst/>
        </p:spPr>
        <p:txBody>
          <a:bodyPr wrap="none"/>
          <a:lstStyle/>
          <a:p>
            <a:endParaRPr lang="es-MX"/>
          </a:p>
        </p:txBody>
      </p:sp>
      <p:sp>
        <p:nvSpPr>
          <p:cNvPr id="26666" name="Text Box 42"/>
          <p:cNvSpPr txBox="1">
            <a:spLocks noChangeArrowheads="1"/>
          </p:cNvSpPr>
          <p:nvPr/>
        </p:nvSpPr>
        <p:spPr bwMode="auto">
          <a:xfrm>
            <a:off x="5638800" y="5334000"/>
            <a:ext cx="2819400" cy="641350"/>
          </a:xfrm>
          <a:prstGeom prst="rect">
            <a:avLst/>
          </a:prstGeom>
          <a:noFill/>
          <a:ln w="9525">
            <a:noFill/>
            <a:miter lim="800000"/>
            <a:headEnd/>
            <a:tailEnd/>
          </a:ln>
          <a:effectLst/>
        </p:spPr>
        <p:txBody>
          <a:bodyPr>
            <a:spAutoFit/>
          </a:bodyPr>
          <a:lstStyle/>
          <a:p>
            <a:pPr>
              <a:spcBef>
                <a:spcPct val="50000"/>
              </a:spcBef>
            </a:pPr>
            <a:r>
              <a:rPr lang="es-ES" sz="1800"/>
              <a:t>Trayectoria de costo mínimo de Z a Y</a:t>
            </a:r>
          </a:p>
        </p:txBody>
      </p:sp>
      <p:sp>
        <p:nvSpPr>
          <p:cNvPr id="26667" name="Line 43"/>
          <p:cNvSpPr>
            <a:spLocks noChangeShapeType="1"/>
          </p:cNvSpPr>
          <p:nvPr/>
        </p:nvSpPr>
        <p:spPr bwMode="auto">
          <a:xfrm>
            <a:off x="1676400" y="5334000"/>
            <a:ext cx="152400" cy="838200"/>
          </a:xfrm>
          <a:prstGeom prst="line">
            <a:avLst/>
          </a:prstGeom>
          <a:noFill/>
          <a:ln w="25400">
            <a:solidFill>
              <a:srgbClr val="FF0000"/>
            </a:solidFill>
            <a:prstDash val="sysDot"/>
            <a:round/>
            <a:headEnd/>
            <a:tailEnd type="triangle" w="med" len="med"/>
          </a:ln>
          <a:effectLst/>
        </p:spPr>
        <p:txBody>
          <a:bodyPr wrap="none"/>
          <a:lstStyle/>
          <a:p>
            <a:endParaRPr lang="es-MX"/>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s-ES"/>
              <a:t>Algoritmos de Mínimo Costo</a:t>
            </a:r>
          </a:p>
        </p:txBody>
      </p:sp>
      <p:sp>
        <p:nvSpPr>
          <p:cNvPr id="29699" name="Rectangle 3" descr="Rectangle: Click to edit Master text styles&#10;Second level&#10;Third level&#10;Fourth level&#10;Fifth level"/>
          <p:cNvSpPr>
            <a:spLocks noGrp="1" noChangeArrowheads="1"/>
          </p:cNvSpPr>
          <p:nvPr>
            <p:ph idx="1"/>
          </p:nvPr>
        </p:nvSpPr>
        <p:spPr/>
        <p:txBody>
          <a:bodyPr/>
          <a:lstStyle/>
          <a:p>
            <a:pPr lvl="2">
              <a:buFont typeface="Wingdings" pitchFamily="2" charset="2"/>
              <a:buNone/>
            </a:pPr>
            <a:r>
              <a:rPr lang="es-ES"/>
              <a:t>Tabla de ruteo del nodo X</a:t>
            </a:r>
          </a:p>
        </p:txBody>
      </p:sp>
      <p:graphicFrame>
        <p:nvGraphicFramePr>
          <p:cNvPr id="29730" name="Group 34"/>
          <p:cNvGraphicFramePr>
            <a:graphicFrameLocks noGrp="1"/>
          </p:cNvGraphicFramePr>
          <p:nvPr/>
        </p:nvGraphicFramePr>
        <p:xfrm>
          <a:off x="1371600" y="2514600"/>
          <a:ext cx="4724400" cy="2834640"/>
        </p:xfrm>
        <a:graphic>
          <a:graphicData uri="http://schemas.openxmlformats.org/drawingml/2006/table">
            <a:tbl>
              <a:tblPr/>
              <a:tblGrid>
                <a:gridCol w="1574800"/>
                <a:gridCol w="1574800"/>
                <a:gridCol w="1574800"/>
              </a:tblGrid>
              <a:tr h="5334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Destino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Siguiente HOP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Costo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s-ES"/>
              <a:t>Algoritmos de Mínimo Costo</a:t>
            </a:r>
          </a:p>
        </p:txBody>
      </p:sp>
      <p:sp>
        <p:nvSpPr>
          <p:cNvPr id="30723" name="Rectangle 3" descr="Rectangle: Click to edit Master text styles&#10;Second level&#10;Third level&#10;Fourth level&#10;Fifth level"/>
          <p:cNvSpPr>
            <a:spLocks noGrp="1" noChangeArrowheads="1"/>
          </p:cNvSpPr>
          <p:nvPr>
            <p:ph idx="1"/>
          </p:nvPr>
        </p:nvSpPr>
        <p:spPr>
          <a:xfrm>
            <a:off x="838200" y="1905000"/>
            <a:ext cx="7772400" cy="4724400"/>
          </a:xfrm>
        </p:spPr>
        <p:txBody>
          <a:bodyPr/>
          <a:lstStyle/>
          <a:p>
            <a:r>
              <a:rPr lang="es-ES"/>
              <a:t>Algoritmo de Dijkstra</a:t>
            </a:r>
          </a:p>
          <a:p>
            <a:pPr lvl="1"/>
            <a:r>
              <a:rPr lang="es-ES"/>
              <a:t>Definamos:</a:t>
            </a:r>
          </a:p>
          <a:p>
            <a:pPr lvl="2"/>
            <a:r>
              <a:rPr lang="es-ES"/>
              <a:t>N = Número de nodos en la red</a:t>
            </a:r>
          </a:p>
          <a:p>
            <a:pPr lvl="2"/>
            <a:r>
              <a:rPr lang="es-ES"/>
              <a:t>S = Nodo fuente</a:t>
            </a:r>
          </a:p>
          <a:p>
            <a:pPr lvl="2"/>
            <a:r>
              <a:rPr lang="es-ES"/>
              <a:t>M = Conjunto de nodos incorporados por el algoritmo.</a:t>
            </a:r>
          </a:p>
          <a:p>
            <a:pPr lvl="2"/>
            <a:r>
              <a:rPr lang="es-ES"/>
              <a:t>d</a:t>
            </a:r>
            <a:r>
              <a:rPr lang="es-ES" baseline="-25000"/>
              <a:t>ij</a:t>
            </a:r>
            <a:r>
              <a:rPr lang="es-ES"/>
              <a:t> = Costo del enlace entre los nodos i y j, d</a:t>
            </a:r>
            <a:r>
              <a:rPr lang="es-ES" baseline="-25000"/>
              <a:t>ii</a:t>
            </a:r>
            <a:r>
              <a:rPr lang="es-ES"/>
              <a:t>=0 y d</a:t>
            </a:r>
            <a:r>
              <a:rPr lang="es-ES" baseline="-25000"/>
              <a:t>ij</a:t>
            </a:r>
            <a:r>
              <a:rPr lang="es-ES"/>
              <a:t> = </a:t>
            </a:r>
            <a:r>
              <a:rPr lang="es-ES">
                <a:sym typeface="Symbol" pitchFamily="18" charset="2"/>
              </a:rPr>
              <a:t> si los nodos </a:t>
            </a:r>
            <a:r>
              <a:rPr lang="es-ES" b="1">
                <a:sym typeface="Symbol" pitchFamily="18" charset="2"/>
              </a:rPr>
              <a:t>no se encuentran conectados directamente</a:t>
            </a:r>
            <a:r>
              <a:rPr lang="es-ES">
                <a:sym typeface="Symbol" pitchFamily="18" charset="2"/>
              </a:rPr>
              <a:t>, d</a:t>
            </a:r>
            <a:r>
              <a:rPr lang="es-ES" baseline="-25000">
                <a:sym typeface="Symbol" pitchFamily="18" charset="2"/>
              </a:rPr>
              <a:t>ij</a:t>
            </a:r>
            <a:r>
              <a:rPr lang="es-ES">
                <a:sym typeface="Symbol" pitchFamily="18" charset="2"/>
              </a:rPr>
              <a:t> </a:t>
            </a:r>
            <a:r>
              <a:rPr lang="es-ES"/>
              <a:t> 0 si los nodos </a:t>
            </a:r>
            <a:r>
              <a:rPr lang="es-ES" b="1"/>
              <a:t>se encuentran conectados directamente.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s-ES"/>
              <a:t>Algoritmos de Mínimo Costo</a:t>
            </a:r>
          </a:p>
        </p:txBody>
      </p:sp>
      <p:sp>
        <p:nvSpPr>
          <p:cNvPr id="31747" name="Rectangle 3" descr="Rectangle: Click to edit Master text styles&#10;Second level&#10;Third level&#10;Fourth level&#10;Fifth level"/>
          <p:cNvSpPr>
            <a:spLocks noGrp="1" noChangeArrowheads="1"/>
          </p:cNvSpPr>
          <p:nvPr>
            <p:ph idx="1"/>
          </p:nvPr>
        </p:nvSpPr>
        <p:spPr/>
        <p:txBody>
          <a:bodyPr/>
          <a:lstStyle/>
          <a:p>
            <a:pPr lvl="2"/>
            <a:r>
              <a:rPr lang="es-ES"/>
              <a:t>D</a:t>
            </a:r>
            <a:r>
              <a:rPr lang="es-ES" baseline="-25000"/>
              <a:t>n</a:t>
            </a:r>
            <a:r>
              <a:rPr lang="es-ES"/>
              <a:t> = costo encontrado o en un curso obtenido por el algoritmo  para el camino de menor costo desde el nodo </a:t>
            </a:r>
            <a:r>
              <a:rPr lang="es-ES" b="1"/>
              <a:t>s</a:t>
            </a:r>
            <a:r>
              <a:rPr lang="es-ES"/>
              <a:t> al nodo </a:t>
            </a:r>
            <a:r>
              <a:rPr lang="es-ES" b="1"/>
              <a:t>n</a:t>
            </a:r>
            <a:r>
              <a:rPr lang="es-ES"/>
              <a:t>.</a:t>
            </a:r>
          </a:p>
          <a:p>
            <a:pPr lvl="1"/>
            <a:endParaRPr lang="es-ES"/>
          </a:p>
          <a:p>
            <a:pPr lvl="1"/>
            <a:r>
              <a:rPr lang="es-ES"/>
              <a:t>El algoritmo consta de tres pasos, repitiéndose los pasos 2 y 3 hasta que M=N, es decir, hasta que los caminos finales han sido asignados a todos los nodos de la red.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s-ES"/>
              <a:t>Encaminamiento</a:t>
            </a:r>
          </a:p>
        </p:txBody>
      </p:sp>
      <p:sp>
        <p:nvSpPr>
          <p:cNvPr id="1027" name="Rectangle 3" descr="Rectangle: Click to edit Master text styles&#10;Second level&#10;Third level&#10;Fourth level&#10;Fifth level"/>
          <p:cNvSpPr>
            <a:spLocks noGrp="1" noChangeArrowheads="1"/>
          </p:cNvSpPr>
          <p:nvPr>
            <p:ph idx="1"/>
          </p:nvPr>
        </p:nvSpPr>
        <p:spPr/>
        <p:txBody>
          <a:bodyPr/>
          <a:lstStyle/>
          <a:p>
            <a:pPr lvl="1"/>
            <a:r>
              <a:rPr lang="es-ES"/>
              <a:t>Criterios de funcionamiento</a:t>
            </a:r>
          </a:p>
          <a:p>
            <a:pPr lvl="2"/>
            <a:r>
              <a:rPr lang="es-ES"/>
              <a:t>La elección de una ruta se fundamenta generalmente en algún criterio de funcionamiento. </a:t>
            </a:r>
          </a:p>
          <a:p>
            <a:pPr lvl="2"/>
            <a:r>
              <a:rPr lang="es-ES"/>
              <a:t>El más simple consiste en elegir el camino con menor número de saltos a través de la red.</a:t>
            </a:r>
          </a:p>
          <a:p>
            <a:pPr lvl="2"/>
            <a:r>
              <a:rPr lang="es-ES"/>
              <a:t>Una generalización del criterio de menor número de saltos lo constituye el encaminamiento de mínimo costo.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s-ES"/>
              <a:t>Algoritmos de Mínimo Costo</a:t>
            </a:r>
          </a:p>
        </p:txBody>
      </p:sp>
      <p:sp>
        <p:nvSpPr>
          <p:cNvPr id="32771" name="Rectangle 3" descr="Rectangle: Click to edit Master text styles&#10;Second level&#10;Third level&#10;Fourth level&#10;Fifth level"/>
          <p:cNvSpPr>
            <a:spLocks noGrp="1" noChangeArrowheads="1"/>
          </p:cNvSpPr>
          <p:nvPr>
            <p:ph idx="1"/>
          </p:nvPr>
        </p:nvSpPr>
        <p:spPr>
          <a:xfrm>
            <a:off x="838200" y="1905000"/>
            <a:ext cx="7772400" cy="4953000"/>
          </a:xfrm>
        </p:spPr>
        <p:txBody>
          <a:bodyPr/>
          <a:lstStyle/>
          <a:p>
            <a:pPr lvl="1">
              <a:buFont typeface="Wingdings" pitchFamily="2" charset="2"/>
              <a:buNone/>
            </a:pPr>
            <a:r>
              <a:rPr lang="es-ES" dirty="0"/>
              <a:t>1. Inicialización</a:t>
            </a:r>
          </a:p>
          <a:p>
            <a:pPr lvl="2"/>
            <a:r>
              <a:rPr lang="es-ES" dirty="0"/>
              <a:t>M = {s}, solo el nodo fuente se encuentra en el conjunto M. </a:t>
            </a:r>
            <a:r>
              <a:rPr lang="es-ES" dirty="0" err="1"/>
              <a:t>D</a:t>
            </a:r>
            <a:r>
              <a:rPr lang="es-ES" baseline="-25000" dirty="0" err="1"/>
              <a:t>n</a:t>
            </a:r>
            <a:r>
              <a:rPr lang="es-ES" dirty="0"/>
              <a:t> = </a:t>
            </a:r>
            <a:r>
              <a:rPr lang="es-ES" dirty="0" err="1"/>
              <a:t>d</a:t>
            </a:r>
            <a:r>
              <a:rPr lang="es-ES" baseline="-25000" dirty="0" err="1"/>
              <a:t>sn</a:t>
            </a:r>
            <a:r>
              <a:rPr lang="es-ES" dirty="0"/>
              <a:t> para s </a:t>
            </a:r>
            <a:r>
              <a:rPr lang="es-ES" dirty="0">
                <a:sym typeface="Symbol" pitchFamily="18" charset="2"/>
              </a:rPr>
              <a:t> n; el costo inicial de los caminos a los nodos vecinos es el costo de los enlaces.</a:t>
            </a:r>
          </a:p>
          <a:p>
            <a:pPr lvl="1">
              <a:buFont typeface="Wingdings" pitchFamily="2" charset="2"/>
              <a:buNone/>
            </a:pPr>
            <a:r>
              <a:rPr lang="es-ES" dirty="0"/>
              <a:t>2. Encontramos el nodo vecino</a:t>
            </a:r>
          </a:p>
          <a:p>
            <a:pPr lvl="2"/>
            <a:r>
              <a:rPr lang="es-ES" dirty="0"/>
              <a:t>Nodo que no este en M con el camino de menor costo y lo incorporamos a M, lo que puede expresarse como:</a:t>
            </a:r>
          </a:p>
          <a:p>
            <a:pPr lvl="2">
              <a:buFont typeface="Wingdings" pitchFamily="2" charset="2"/>
              <a:buNone/>
            </a:pPr>
            <a:r>
              <a:rPr lang="es-ES" dirty="0"/>
              <a:t>		Encontrar. w </a:t>
            </a:r>
            <a:r>
              <a:rPr lang="es-ES" dirty="0">
                <a:sym typeface="Symbol" pitchFamily="18" charset="2"/>
              </a:rPr>
              <a:t> M tal que</a:t>
            </a:r>
          </a:p>
          <a:p>
            <a:pPr lvl="2">
              <a:buFont typeface="Wingdings" pitchFamily="2" charset="2"/>
              <a:buNone/>
            </a:pPr>
            <a:r>
              <a:rPr lang="es-ES" dirty="0">
                <a:sym typeface="Symbol" pitchFamily="18" charset="2"/>
              </a:rPr>
              <a:t>		Añadir w  M</a:t>
            </a:r>
            <a:endParaRPr lang="es-ES" dirty="0"/>
          </a:p>
          <a:p>
            <a:pPr lvl="2"/>
            <a:endParaRPr lang="es-ES" dirty="0"/>
          </a:p>
        </p:txBody>
      </p:sp>
      <p:graphicFrame>
        <p:nvGraphicFramePr>
          <p:cNvPr id="32772" name="Object 4"/>
          <p:cNvGraphicFramePr>
            <a:graphicFrameLocks noChangeAspect="1"/>
          </p:cNvGraphicFramePr>
          <p:nvPr>
            <p:extLst>
              <p:ext uri="{D42A27DB-BD31-4B8C-83A1-F6EECF244321}">
                <p14:modId xmlns:p14="http://schemas.microsoft.com/office/powerpoint/2010/main" val="1705628734"/>
              </p:ext>
            </p:extLst>
          </p:nvPr>
        </p:nvGraphicFramePr>
        <p:xfrm>
          <a:off x="6372200" y="5445224"/>
          <a:ext cx="1981200" cy="896938"/>
        </p:xfrm>
        <a:graphic>
          <a:graphicData uri="http://schemas.openxmlformats.org/presentationml/2006/ole">
            <mc:AlternateContent xmlns:mc="http://schemas.openxmlformats.org/markup-compatibility/2006">
              <mc:Choice xmlns:v="urn:schemas-microsoft-com:vml" Requires="v">
                <p:oleObj spid="_x0000_s32779" name="Ecuación" r:id="rId3" imgW="952200" imgH="431640" progId="Equation.3">
                  <p:embed/>
                </p:oleObj>
              </mc:Choice>
              <mc:Fallback>
                <p:oleObj name="Ecuación" r:id="rId3" imgW="952200" imgH="431640" progId="Equation.3">
                  <p:embed/>
                  <p:pic>
                    <p:nvPicPr>
                      <p:cNvPr id="0" name="Picture 4"/>
                      <p:cNvPicPr>
                        <a:picLocks noChangeAspect="1" noChangeArrowheads="1"/>
                      </p:cNvPicPr>
                      <p:nvPr/>
                    </p:nvPicPr>
                    <p:blipFill>
                      <a:blip r:embed="rId4"/>
                      <a:srcRect/>
                      <a:stretch>
                        <a:fillRect/>
                      </a:stretch>
                    </p:blipFill>
                    <p:spPr bwMode="auto">
                      <a:xfrm>
                        <a:off x="6372200" y="5445224"/>
                        <a:ext cx="1981200" cy="896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s-ES"/>
              <a:t>Algoritmos de Mínimo Costo</a:t>
            </a:r>
          </a:p>
        </p:txBody>
      </p:sp>
      <p:sp>
        <p:nvSpPr>
          <p:cNvPr id="33795" name="Rectangle 3" descr="Rectangle: Click to edit Master text styles&#10;Second level&#10;Third level&#10;Fourth level&#10;Fifth level"/>
          <p:cNvSpPr>
            <a:spLocks noGrp="1" noChangeArrowheads="1"/>
          </p:cNvSpPr>
          <p:nvPr>
            <p:ph idx="1"/>
          </p:nvPr>
        </p:nvSpPr>
        <p:spPr/>
        <p:txBody>
          <a:bodyPr/>
          <a:lstStyle/>
          <a:p>
            <a:pPr lvl="1">
              <a:buFont typeface="Wingdings" pitchFamily="2" charset="2"/>
              <a:buNone/>
            </a:pPr>
            <a:r>
              <a:rPr lang="es-ES"/>
              <a:t>3. Actualizamos los caminos de costo mínimo</a:t>
            </a:r>
          </a:p>
          <a:p>
            <a:pPr lvl="2"/>
            <a:r>
              <a:rPr lang="es-ES"/>
              <a:t>D</a:t>
            </a:r>
            <a:r>
              <a:rPr lang="es-ES" baseline="-25000"/>
              <a:t>n</a:t>
            </a:r>
            <a:r>
              <a:rPr lang="es-ES"/>
              <a:t> = min[D</a:t>
            </a:r>
            <a:r>
              <a:rPr lang="es-ES" baseline="-25000"/>
              <a:t>n </a:t>
            </a:r>
            <a:r>
              <a:rPr lang="es-ES"/>
              <a:t>, D</a:t>
            </a:r>
            <a:r>
              <a:rPr lang="es-ES" baseline="-25000"/>
              <a:t>w</a:t>
            </a:r>
            <a:r>
              <a:rPr lang="es-ES"/>
              <a:t> + d</a:t>
            </a:r>
            <a:r>
              <a:rPr lang="es-ES" baseline="-25000"/>
              <a:t>wn</a:t>
            </a:r>
            <a:r>
              <a:rPr lang="es-ES"/>
              <a:t>] para todo n </a:t>
            </a:r>
            <a:r>
              <a:rPr lang="es-ES">
                <a:sym typeface="Symbol" pitchFamily="18" charset="2"/>
              </a:rPr>
              <a:t> M</a:t>
            </a:r>
          </a:p>
          <a:p>
            <a:pPr lvl="1">
              <a:buFont typeface="Wingdings" pitchFamily="2" charset="2"/>
              <a:buNone/>
            </a:pPr>
            <a:r>
              <a:rPr lang="es-ES"/>
              <a:t> </a:t>
            </a:r>
          </a:p>
          <a:p>
            <a:pPr lvl="1" algn="ctr">
              <a:buFont typeface="Wingdings" pitchFamily="2" charset="2"/>
              <a:buNone/>
            </a:pPr>
            <a:r>
              <a:rPr lang="es-ES"/>
              <a:t>Ejemplo: Encontrar la tabla de ruteo del nodo 1 de la siguiente red.</a:t>
            </a:r>
          </a:p>
          <a:p>
            <a:pPr lvl="2"/>
            <a:endParaRPr lang="es-ES"/>
          </a:p>
        </p:txBody>
      </p:sp>
      <p:grpSp>
        <p:nvGrpSpPr>
          <p:cNvPr id="33873" name="Group 81"/>
          <p:cNvGrpSpPr>
            <a:grpSpLocks/>
          </p:cNvGrpSpPr>
          <p:nvPr/>
        </p:nvGrpSpPr>
        <p:grpSpPr bwMode="auto">
          <a:xfrm>
            <a:off x="2819400" y="4343400"/>
            <a:ext cx="3429000" cy="2181225"/>
            <a:chOff x="1296" y="2392"/>
            <a:chExt cx="2880" cy="1832"/>
          </a:xfrm>
        </p:grpSpPr>
        <p:grpSp>
          <p:nvGrpSpPr>
            <p:cNvPr id="33835" name="Group 43"/>
            <p:cNvGrpSpPr>
              <a:grpSpLocks/>
            </p:cNvGrpSpPr>
            <p:nvPr/>
          </p:nvGrpSpPr>
          <p:grpSpPr bwMode="auto">
            <a:xfrm>
              <a:off x="1296" y="3408"/>
              <a:ext cx="288" cy="288"/>
              <a:chOff x="1248" y="3216"/>
              <a:chExt cx="288" cy="288"/>
            </a:xfrm>
          </p:grpSpPr>
          <p:sp>
            <p:nvSpPr>
              <p:cNvPr id="33836" name="Oval 44"/>
              <p:cNvSpPr>
                <a:spLocks noChangeArrowheads="1"/>
              </p:cNvSpPr>
              <p:nvPr/>
            </p:nvSpPr>
            <p:spPr bwMode="auto">
              <a:xfrm>
                <a:off x="1248" y="3216"/>
                <a:ext cx="288" cy="288"/>
              </a:xfrm>
              <a:prstGeom prst="ellipse">
                <a:avLst/>
              </a:prstGeom>
              <a:solidFill>
                <a:schemeClr val="accent1"/>
              </a:solidFill>
              <a:ln w="9525">
                <a:solidFill>
                  <a:schemeClr val="tx1"/>
                </a:solidFill>
                <a:round/>
                <a:headEnd/>
                <a:tailEnd/>
              </a:ln>
              <a:effectLst/>
            </p:spPr>
            <p:txBody>
              <a:bodyPr wrap="none" anchor="ctr"/>
              <a:lstStyle/>
              <a:p>
                <a:endParaRPr lang="es-MX"/>
              </a:p>
            </p:txBody>
          </p:sp>
          <p:sp>
            <p:nvSpPr>
              <p:cNvPr id="33837" name="Text Box 45"/>
              <p:cNvSpPr txBox="1">
                <a:spLocks noChangeArrowheads="1"/>
              </p:cNvSpPr>
              <p:nvPr/>
            </p:nvSpPr>
            <p:spPr bwMode="auto">
              <a:xfrm>
                <a:off x="1296" y="3216"/>
                <a:ext cx="240" cy="256"/>
              </a:xfrm>
              <a:prstGeom prst="rect">
                <a:avLst/>
              </a:prstGeom>
              <a:noFill/>
              <a:ln w="9525">
                <a:noFill/>
                <a:miter lim="800000"/>
                <a:headEnd/>
                <a:tailEnd/>
              </a:ln>
              <a:effectLst/>
            </p:spPr>
            <p:txBody>
              <a:bodyPr>
                <a:spAutoFit/>
              </a:bodyPr>
              <a:lstStyle/>
              <a:p>
                <a:pPr>
                  <a:spcBef>
                    <a:spcPct val="50000"/>
                  </a:spcBef>
                </a:pPr>
                <a:r>
                  <a:rPr lang="es-ES" sz="1400"/>
                  <a:t>1</a:t>
                </a:r>
              </a:p>
            </p:txBody>
          </p:sp>
        </p:grpSp>
        <p:grpSp>
          <p:nvGrpSpPr>
            <p:cNvPr id="33838" name="Group 46"/>
            <p:cNvGrpSpPr>
              <a:grpSpLocks/>
            </p:cNvGrpSpPr>
            <p:nvPr/>
          </p:nvGrpSpPr>
          <p:grpSpPr bwMode="auto">
            <a:xfrm>
              <a:off x="1920" y="2784"/>
              <a:ext cx="288" cy="288"/>
              <a:chOff x="1248" y="3216"/>
              <a:chExt cx="288" cy="288"/>
            </a:xfrm>
          </p:grpSpPr>
          <p:sp>
            <p:nvSpPr>
              <p:cNvPr id="33839" name="Oval 47"/>
              <p:cNvSpPr>
                <a:spLocks noChangeArrowheads="1"/>
              </p:cNvSpPr>
              <p:nvPr/>
            </p:nvSpPr>
            <p:spPr bwMode="auto">
              <a:xfrm>
                <a:off x="1248" y="3216"/>
                <a:ext cx="288" cy="288"/>
              </a:xfrm>
              <a:prstGeom prst="ellipse">
                <a:avLst/>
              </a:prstGeom>
              <a:solidFill>
                <a:schemeClr val="accent1"/>
              </a:solidFill>
              <a:ln w="9525">
                <a:solidFill>
                  <a:schemeClr val="tx1"/>
                </a:solidFill>
                <a:round/>
                <a:headEnd/>
                <a:tailEnd/>
              </a:ln>
              <a:effectLst/>
            </p:spPr>
            <p:txBody>
              <a:bodyPr wrap="none" anchor="ctr"/>
              <a:lstStyle/>
              <a:p>
                <a:endParaRPr lang="es-MX"/>
              </a:p>
            </p:txBody>
          </p:sp>
          <p:sp>
            <p:nvSpPr>
              <p:cNvPr id="33840" name="Text Box 48"/>
              <p:cNvSpPr txBox="1">
                <a:spLocks noChangeArrowheads="1"/>
              </p:cNvSpPr>
              <p:nvPr/>
            </p:nvSpPr>
            <p:spPr bwMode="auto">
              <a:xfrm>
                <a:off x="1296" y="3216"/>
                <a:ext cx="240" cy="256"/>
              </a:xfrm>
              <a:prstGeom prst="rect">
                <a:avLst/>
              </a:prstGeom>
              <a:noFill/>
              <a:ln w="9525">
                <a:noFill/>
                <a:miter lim="800000"/>
                <a:headEnd/>
                <a:tailEnd/>
              </a:ln>
              <a:effectLst/>
            </p:spPr>
            <p:txBody>
              <a:bodyPr>
                <a:spAutoFit/>
              </a:bodyPr>
              <a:lstStyle/>
              <a:p>
                <a:pPr>
                  <a:spcBef>
                    <a:spcPct val="50000"/>
                  </a:spcBef>
                </a:pPr>
                <a:r>
                  <a:rPr lang="es-ES" sz="1400"/>
                  <a:t>2</a:t>
                </a:r>
              </a:p>
            </p:txBody>
          </p:sp>
        </p:grpSp>
        <p:grpSp>
          <p:nvGrpSpPr>
            <p:cNvPr id="33841" name="Group 49"/>
            <p:cNvGrpSpPr>
              <a:grpSpLocks/>
            </p:cNvGrpSpPr>
            <p:nvPr/>
          </p:nvGrpSpPr>
          <p:grpSpPr bwMode="auto">
            <a:xfrm>
              <a:off x="2112" y="3936"/>
              <a:ext cx="288" cy="288"/>
              <a:chOff x="1248" y="3216"/>
              <a:chExt cx="288" cy="288"/>
            </a:xfrm>
          </p:grpSpPr>
          <p:sp>
            <p:nvSpPr>
              <p:cNvPr id="33842" name="Oval 50"/>
              <p:cNvSpPr>
                <a:spLocks noChangeArrowheads="1"/>
              </p:cNvSpPr>
              <p:nvPr/>
            </p:nvSpPr>
            <p:spPr bwMode="auto">
              <a:xfrm>
                <a:off x="1248" y="3216"/>
                <a:ext cx="288" cy="288"/>
              </a:xfrm>
              <a:prstGeom prst="ellipse">
                <a:avLst/>
              </a:prstGeom>
              <a:solidFill>
                <a:schemeClr val="accent1"/>
              </a:solidFill>
              <a:ln w="9525">
                <a:solidFill>
                  <a:schemeClr val="tx1"/>
                </a:solidFill>
                <a:round/>
                <a:headEnd/>
                <a:tailEnd/>
              </a:ln>
              <a:effectLst/>
            </p:spPr>
            <p:txBody>
              <a:bodyPr wrap="none" anchor="ctr"/>
              <a:lstStyle/>
              <a:p>
                <a:endParaRPr lang="es-MX"/>
              </a:p>
            </p:txBody>
          </p:sp>
          <p:sp>
            <p:nvSpPr>
              <p:cNvPr id="33843" name="Text Box 51"/>
              <p:cNvSpPr txBox="1">
                <a:spLocks noChangeArrowheads="1"/>
              </p:cNvSpPr>
              <p:nvPr/>
            </p:nvSpPr>
            <p:spPr bwMode="auto">
              <a:xfrm>
                <a:off x="1296" y="3216"/>
                <a:ext cx="240" cy="256"/>
              </a:xfrm>
              <a:prstGeom prst="rect">
                <a:avLst/>
              </a:prstGeom>
              <a:noFill/>
              <a:ln w="9525">
                <a:noFill/>
                <a:miter lim="800000"/>
                <a:headEnd/>
                <a:tailEnd/>
              </a:ln>
              <a:effectLst/>
            </p:spPr>
            <p:txBody>
              <a:bodyPr>
                <a:spAutoFit/>
              </a:bodyPr>
              <a:lstStyle/>
              <a:p>
                <a:pPr>
                  <a:spcBef>
                    <a:spcPct val="50000"/>
                  </a:spcBef>
                </a:pPr>
                <a:r>
                  <a:rPr lang="es-ES" sz="1400"/>
                  <a:t>3</a:t>
                </a:r>
              </a:p>
            </p:txBody>
          </p:sp>
        </p:grpSp>
        <p:grpSp>
          <p:nvGrpSpPr>
            <p:cNvPr id="33844" name="Group 52"/>
            <p:cNvGrpSpPr>
              <a:grpSpLocks/>
            </p:cNvGrpSpPr>
            <p:nvPr/>
          </p:nvGrpSpPr>
          <p:grpSpPr bwMode="auto">
            <a:xfrm>
              <a:off x="2928" y="2784"/>
              <a:ext cx="288" cy="288"/>
              <a:chOff x="1248" y="3216"/>
              <a:chExt cx="288" cy="288"/>
            </a:xfrm>
          </p:grpSpPr>
          <p:sp>
            <p:nvSpPr>
              <p:cNvPr id="33845" name="Oval 53"/>
              <p:cNvSpPr>
                <a:spLocks noChangeArrowheads="1"/>
              </p:cNvSpPr>
              <p:nvPr/>
            </p:nvSpPr>
            <p:spPr bwMode="auto">
              <a:xfrm>
                <a:off x="1248" y="3216"/>
                <a:ext cx="288" cy="288"/>
              </a:xfrm>
              <a:prstGeom prst="ellipse">
                <a:avLst/>
              </a:prstGeom>
              <a:solidFill>
                <a:schemeClr val="accent1"/>
              </a:solidFill>
              <a:ln w="9525">
                <a:solidFill>
                  <a:schemeClr val="tx1"/>
                </a:solidFill>
                <a:round/>
                <a:headEnd/>
                <a:tailEnd/>
              </a:ln>
              <a:effectLst/>
            </p:spPr>
            <p:txBody>
              <a:bodyPr wrap="none" anchor="ctr"/>
              <a:lstStyle/>
              <a:p>
                <a:endParaRPr lang="es-MX"/>
              </a:p>
            </p:txBody>
          </p:sp>
          <p:sp>
            <p:nvSpPr>
              <p:cNvPr id="33846" name="Text Box 54"/>
              <p:cNvSpPr txBox="1">
                <a:spLocks noChangeArrowheads="1"/>
              </p:cNvSpPr>
              <p:nvPr/>
            </p:nvSpPr>
            <p:spPr bwMode="auto">
              <a:xfrm>
                <a:off x="1296" y="3216"/>
                <a:ext cx="240" cy="256"/>
              </a:xfrm>
              <a:prstGeom prst="rect">
                <a:avLst/>
              </a:prstGeom>
              <a:noFill/>
              <a:ln w="9525">
                <a:noFill/>
                <a:miter lim="800000"/>
                <a:headEnd/>
                <a:tailEnd/>
              </a:ln>
              <a:effectLst/>
            </p:spPr>
            <p:txBody>
              <a:bodyPr>
                <a:spAutoFit/>
              </a:bodyPr>
              <a:lstStyle/>
              <a:p>
                <a:pPr>
                  <a:spcBef>
                    <a:spcPct val="50000"/>
                  </a:spcBef>
                </a:pPr>
                <a:r>
                  <a:rPr lang="es-ES" sz="1400"/>
                  <a:t>4</a:t>
                </a:r>
              </a:p>
            </p:txBody>
          </p:sp>
        </p:grpSp>
        <p:grpSp>
          <p:nvGrpSpPr>
            <p:cNvPr id="33847" name="Group 55"/>
            <p:cNvGrpSpPr>
              <a:grpSpLocks/>
            </p:cNvGrpSpPr>
            <p:nvPr/>
          </p:nvGrpSpPr>
          <p:grpSpPr bwMode="auto">
            <a:xfrm>
              <a:off x="3168" y="3936"/>
              <a:ext cx="288" cy="288"/>
              <a:chOff x="1248" y="3216"/>
              <a:chExt cx="288" cy="288"/>
            </a:xfrm>
          </p:grpSpPr>
          <p:sp>
            <p:nvSpPr>
              <p:cNvPr id="33848" name="Oval 56"/>
              <p:cNvSpPr>
                <a:spLocks noChangeArrowheads="1"/>
              </p:cNvSpPr>
              <p:nvPr/>
            </p:nvSpPr>
            <p:spPr bwMode="auto">
              <a:xfrm>
                <a:off x="1248" y="3216"/>
                <a:ext cx="288" cy="288"/>
              </a:xfrm>
              <a:prstGeom prst="ellipse">
                <a:avLst/>
              </a:prstGeom>
              <a:solidFill>
                <a:schemeClr val="accent1"/>
              </a:solidFill>
              <a:ln w="9525">
                <a:solidFill>
                  <a:schemeClr val="tx1"/>
                </a:solidFill>
                <a:round/>
                <a:headEnd/>
                <a:tailEnd/>
              </a:ln>
              <a:effectLst/>
            </p:spPr>
            <p:txBody>
              <a:bodyPr wrap="none" anchor="ctr"/>
              <a:lstStyle/>
              <a:p>
                <a:endParaRPr lang="es-MX"/>
              </a:p>
            </p:txBody>
          </p:sp>
          <p:sp>
            <p:nvSpPr>
              <p:cNvPr id="33849" name="Text Box 57"/>
              <p:cNvSpPr txBox="1">
                <a:spLocks noChangeArrowheads="1"/>
              </p:cNvSpPr>
              <p:nvPr/>
            </p:nvSpPr>
            <p:spPr bwMode="auto">
              <a:xfrm>
                <a:off x="1296" y="3216"/>
                <a:ext cx="240" cy="256"/>
              </a:xfrm>
              <a:prstGeom prst="rect">
                <a:avLst/>
              </a:prstGeom>
              <a:noFill/>
              <a:ln w="9525">
                <a:noFill/>
                <a:miter lim="800000"/>
                <a:headEnd/>
                <a:tailEnd/>
              </a:ln>
              <a:effectLst/>
            </p:spPr>
            <p:txBody>
              <a:bodyPr>
                <a:spAutoFit/>
              </a:bodyPr>
              <a:lstStyle/>
              <a:p>
                <a:pPr>
                  <a:spcBef>
                    <a:spcPct val="50000"/>
                  </a:spcBef>
                </a:pPr>
                <a:r>
                  <a:rPr lang="es-ES" sz="1400"/>
                  <a:t>5</a:t>
                </a:r>
              </a:p>
            </p:txBody>
          </p:sp>
        </p:grpSp>
        <p:grpSp>
          <p:nvGrpSpPr>
            <p:cNvPr id="33850" name="Group 58"/>
            <p:cNvGrpSpPr>
              <a:grpSpLocks/>
            </p:cNvGrpSpPr>
            <p:nvPr/>
          </p:nvGrpSpPr>
          <p:grpSpPr bwMode="auto">
            <a:xfrm>
              <a:off x="3888" y="3360"/>
              <a:ext cx="288" cy="288"/>
              <a:chOff x="1248" y="3216"/>
              <a:chExt cx="288" cy="288"/>
            </a:xfrm>
          </p:grpSpPr>
          <p:sp>
            <p:nvSpPr>
              <p:cNvPr id="33851" name="Oval 59"/>
              <p:cNvSpPr>
                <a:spLocks noChangeArrowheads="1"/>
              </p:cNvSpPr>
              <p:nvPr/>
            </p:nvSpPr>
            <p:spPr bwMode="auto">
              <a:xfrm>
                <a:off x="1248" y="3216"/>
                <a:ext cx="288" cy="288"/>
              </a:xfrm>
              <a:prstGeom prst="ellipse">
                <a:avLst/>
              </a:prstGeom>
              <a:solidFill>
                <a:schemeClr val="accent1"/>
              </a:solidFill>
              <a:ln w="9525">
                <a:solidFill>
                  <a:schemeClr val="tx1"/>
                </a:solidFill>
                <a:round/>
                <a:headEnd/>
                <a:tailEnd/>
              </a:ln>
              <a:effectLst/>
            </p:spPr>
            <p:txBody>
              <a:bodyPr wrap="none" anchor="ctr"/>
              <a:lstStyle/>
              <a:p>
                <a:endParaRPr lang="es-MX"/>
              </a:p>
            </p:txBody>
          </p:sp>
          <p:sp>
            <p:nvSpPr>
              <p:cNvPr id="33852" name="Text Box 60"/>
              <p:cNvSpPr txBox="1">
                <a:spLocks noChangeArrowheads="1"/>
              </p:cNvSpPr>
              <p:nvPr/>
            </p:nvSpPr>
            <p:spPr bwMode="auto">
              <a:xfrm>
                <a:off x="1296" y="3216"/>
                <a:ext cx="240" cy="256"/>
              </a:xfrm>
              <a:prstGeom prst="rect">
                <a:avLst/>
              </a:prstGeom>
              <a:noFill/>
              <a:ln w="9525">
                <a:noFill/>
                <a:miter lim="800000"/>
                <a:headEnd/>
                <a:tailEnd/>
              </a:ln>
              <a:effectLst/>
            </p:spPr>
            <p:txBody>
              <a:bodyPr>
                <a:spAutoFit/>
              </a:bodyPr>
              <a:lstStyle/>
              <a:p>
                <a:pPr>
                  <a:spcBef>
                    <a:spcPct val="50000"/>
                  </a:spcBef>
                </a:pPr>
                <a:r>
                  <a:rPr lang="es-ES" sz="1400"/>
                  <a:t>6</a:t>
                </a:r>
              </a:p>
            </p:txBody>
          </p:sp>
        </p:grpSp>
        <p:sp>
          <p:nvSpPr>
            <p:cNvPr id="33853" name="Line 61"/>
            <p:cNvSpPr>
              <a:spLocks noChangeShapeType="1"/>
            </p:cNvSpPr>
            <p:nvPr/>
          </p:nvSpPr>
          <p:spPr bwMode="auto">
            <a:xfrm flipV="1">
              <a:off x="1536" y="3024"/>
              <a:ext cx="432" cy="432"/>
            </a:xfrm>
            <a:prstGeom prst="line">
              <a:avLst/>
            </a:prstGeom>
            <a:noFill/>
            <a:ln w="9525">
              <a:solidFill>
                <a:schemeClr val="tx1"/>
              </a:solidFill>
              <a:round/>
              <a:headEnd/>
              <a:tailEnd/>
            </a:ln>
            <a:effectLst/>
          </p:spPr>
          <p:txBody>
            <a:bodyPr wrap="none"/>
            <a:lstStyle/>
            <a:p>
              <a:endParaRPr lang="es-MX"/>
            </a:p>
          </p:txBody>
        </p:sp>
        <p:sp>
          <p:nvSpPr>
            <p:cNvPr id="33854" name="Line 62"/>
            <p:cNvSpPr>
              <a:spLocks noChangeShapeType="1"/>
            </p:cNvSpPr>
            <p:nvPr/>
          </p:nvSpPr>
          <p:spPr bwMode="auto">
            <a:xfrm>
              <a:off x="1536" y="3648"/>
              <a:ext cx="576" cy="384"/>
            </a:xfrm>
            <a:prstGeom prst="line">
              <a:avLst/>
            </a:prstGeom>
            <a:noFill/>
            <a:ln w="9525">
              <a:solidFill>
                <a:schemeClr val="tx1"/>
              </a:solidFill>
              <a:round/>
              <a:headEnd/>
              <a:tailEnd/>
            </a:ln>
            <a:effectLst/>
          </p:spPr>
          <p:txBody>
            <a:bodyPr wrap="none"/>
            <a:lstStyle/>
            <a:p>
              <a:endParaRPr lang="es-MX"/>
            </a:p>
          </p:txBody>
        </p:sp>
        <p:sp>
          <p:nvSpPr>
            <p:cNvPr id="33855" name="Line 63"/>
            <p:cNvSpPr>
              <a:spLocks noChangeShapeType="1"/>
            </p:cNvSpPr>
            <p:nvPr/>
          </p:nvSpPr>
          <p:spPr bwMode="auto">
            <a:xfrm>
              <a:off x="2112" y="3072"/>
              <a:ext cx="144" cy="864"/>
            </a:xfrm>
            <a:prstGeom prst="line">
              <a:avLst/>
            </a:prstGeom>
            <a:noFill/>
            <a:ln w="9525">
              <a:solidFill>
                <a:schemeClr val="tx1"/>
              </a:solidFill>
              <a:round/>
              <a:headEnd/>
              <a:tailEnd/>
            </a:ln>
            <a:effectLst/>
          </p:spPr>
          <p:txBody>
            <a:bodyPr wrap="none"/>
            <a:lstStyle/>
            <a:p>
              <a:endParaRPr lang="es-MX"/>
            </a:p>
          </p:txBody>
        </p:sp>
        <p:sp>
          <p:nvSpPr>
            <p:cNvPr id="33856" name="Line 64"/>
            <p:cNvSpPr>
              <a:spLocks noChangeShapeType="1"/>
            </p:cNvSpPr>
            <p:nvPr/>
          </p:nvSpPr>
          <p:spPr bwMode="auto">
            <a:xfrm flipV="1">
              <a:off x="2352" y="3024"/>
              <a:ext cx="624" cy="960"/>
            </a:xfrm>
            <a:prstGeom prst="line">
              <a:avLst/>
            </a:prstGeom>
            <a:noFill/>
            <a:ln w="9525">
              <a:solidFill>
                <a:schemeClr val="tx1"/>
              </a:solidFill>
              <a:round/>
              <a:headEnd/>
              <a:tailEnd/>
            </a:ln>
            <a:effectLst/>
          </p:spPr>
          <p:txBody>
            <a:bodyPr wrap="none"/>
            <a:lstStyle/>
            <a:p>
              <a:endParaRPr lang="es-MX"/>
            </a:p>
          </p:txBody>
        </p:sp>
        <p:sp>
          <p:nvSpPr>
            <p:cNvPr id="33857" name="Line 65"/>
            <p:cNvSpPr>
              <a:spLocks noChangeShapeType="1"/>
            </p:cNvSpPr>
            <p:nvPr/>
          </p:nvSpPr>
          <p:spPr bwMode="auto">
            <a:xfrm>
              <a:off x="2208" y="2928"/>
              <a:ext cx="720" cy="0"/>
            </a:xfrm>
            <a:prstGeom prst="line">
              <a:avLst/>
            </a:prstGeom>
            <a:noFill/>
            <a:ln w="9525">
              <a:solidFill>
                <a:schemeClr val="tx1"/>
              </a:solidFill>
              <a:round/>
              <a:headEnd/>
              <a:tailEnd/>
            </a:ln>
            <a:effectLst/>
          </p:spPr>
          <p:txBody>
            <a:bodyPr wrap="none"/>
            <a:lstStyle/>
            <a:p>
              <a:endParaRPr lang="es-MX"/>
            </a:p>
          </p:txBody>
        </p:sp>
        <p:sp>
          <p:nvSpPr>
            <p:cNvPr id="33858" name="Line 66"/>
            <p:cNvSpPr>
              <a:spLocks noChangeShapeType="1"/>
            </p:cNvSpPr>
            <p:nvPr/>
          </p:nvSpPr>
          <p:spPr bwMode="auto">
            <a:xfrm>
              <a:off x="2400" y="4080"/>
              <a:ext cx="768" cy="0"/>
            </a:xfrm>
            <a:prstGeom prst="line">
              <a:avLst/>
            </a:prstGeom>
            <a:noFill/>
            <a:ln w="9525">
              <a:solidFill>
                <a:schemeClr val="tx1"/>
              </a:solidFill>
              <a:round/>
              <a:headEnd/>
              <a:tailEnd/>
            </a:ln>
            <a:effectLst/>
          </p:spPr>
          <p:txBody>
            <a:bodyPr wrap="none"/>
            <a:lstStyle/>
            <a:p>
              <a:endParaRPr lang="es-MX"/>
            </a:p>
          </p:txBody>
        </p:sp>
        <p:sp>
          <p:nvSpPr>
            <p:cNvPr id="33859" name="Line 67"/>
            <p:cNvSpPr>
              <a:spLocks noChangeShapeType="1"/>
            </p:cNvSpPr>
            <p:nvPr/>
          </p:nvSpPr>
          <p:spPr bwMode="auto">
            <a:xfrm>
              <a:off x="3120" y="3072"/>
              <a:ext cx="144" cy="864"/>
            </a:xfrm>
            <a:prstGeom prst="line">
              <a:avLst/>
            </a:prstGeom>
            <a:noFill/>
            <a:ln w="9525">
              <a:solidFill>
                <a:schemeClr val="tx1"/>
              </a:solidFill>
              <a:round/>
              <a:headEnd/>
              <a:tailEnd/>
            </a:ln>
            <a:effectLst/>
          </p:spPr>
          <p:txBody>
            <a:bodyPr wrap="none"/>
            <a:lstStyle/>
            <a:p>
              <a:endParaRPr lang="es-MX"/>
            </a:p>
          </p:txBody>
        </p:sp>
        <p:sp>
          <p:nvSpPr>
            <p:cNvPr id="33860" name="Line 68"/>
            <p:cNvSpPr>
              <a:spLocks noChangeShapeType="1"/>
            </p:cNvSpPr>
            <p:nvPr/>
          </p:nvSpPr>
          <p:spPr bwMode="auto">
            <a:xfrm>
              <a:off x="3216" y="2976"/>
              <a:ext cx="720" cy="432"/>
            </a:xfrm>
            <a:prstGeom prst="line">
              <a:avLst/>
            </a:prstGeom>
            <a:noFill/>
            <a:ln w="9525">
              <a:solidFill>
                <a:schemeClr val="tx1"/>
              </a:solidFill>
              <a:round/>
              <a:headEnd/>
              <a:tailEnd/>
            </a:ln>
            <a:effectLst/>
          </p:spPr>
          <p:txBody>
            <a:bodyPr wrap="none"/>
            <a:lstStyle/>
            <a:p>
              <a:endParaRPr lang="es-MX"/>
            </a:p>
          </p:txBody>
        </p:sp>
        <p:sp>
          <p:nvSpPr>
            <p:cNvPr id="33861" name="Line 69"/>
            <p:cNvSpPr>
              <a:spLocks noChangeShapeType="1"/>
            </p:cNvSpPr>
            <p:nvPr/>
          </p:nvSpPr>
          <p:spPr bwMode="auto">
            <a:xfrm flipV="1">
              <a:off x="3456" y="3600"/>
              <a:ext cx="480" cy="432"/>
            </a:xfrm>
            <a:prstGeom prst="line">
              <a:avLst/>
            </a:prstGeom>
            <a:noFill/>
            <a:ln w="9525">
              <a:solidFill>
                <a:schemeClr val="tx1"/>
              </a:solidFill>
              <a:round/>
              <a:headEnd/>
              <a:tailEnd/>
            </a:ln>
            <a:effectLst/>
          </p:spPr>
          <p:txBody>
            <a:bodyPr wrap="none"/>
            <a:lstStyle/>
            <a:p>
              <a:endParaRPr lang="es-MX"/>
            </a:p>
          </p:txBody>
        </p:sp>
        <p:sp>
          <p:nvSpPr>
            <p:cNvPr id="33862" name="Freeform 70"/>
            <p:cNvSpPr>
              <a:spLocks/>
            </p:cNvSpPr>
            <p:nvPr/>
          </p:nvSpPr>
          <p:spPr bwMode="auto">
            <a:xfrm>
              <a:off x="1392" y="2392"/>
              <a:ext cx="1632" cy="1016"/>
            </a:xfrm>
            <a:custGeom>
              <a:avLst/>
              <a:gdLst/>
              <a:ahLst/>
              <a:cxnLst>
                <a:cxn ang="0">
                  <a:pos x="0" y="1016"/>
                </a:cxn>
                <a:cxn ang="0">
                  <a:pos x="528" y="104"/>
                </a:cxn>
                <a:cxn ang="0">
                  <a:pos x="1632" y="392"/>
                </a:cxn>
              </a:cxnLst>
              <a:rect l="0" t="0" r="r" b="b"/>
              <a:pathLst>
                <a:path w="1632" h="1016">
                  <a:moveTo>
                    <a:pt x="0" y="1016"/>
                  </a:moveTo>
                  <a:cubicBezTo>
                    <a:pt x="128" y="612"/>
                    <a:pt x="256" y="208"/>
                    <a:pt x="528" y="104"/>
                  </a:cubicBezTo>
                  <a:cubicBezTo>
                    <a:pt x="800" y="0"/>
                    <a:pt x="1216" y="196"/>
                    <a:pt x="1632" y="392"/>
                  </a:cubicBezTo>
                </a:path>
              </a:pathLst>
            </a:custGeom>
            <a:noFill/>
            <a:ln w="9525">
              <a:solidFill>
                <a:schemeClr val="tx1"/>
              </a:solidFill>
              <a:round/>
              <a:headEnd/>
              <a:tailEnd/>
            </a:ln>
            <a:effectLst/>
          </p:spPr>
          <p:txBody>
            <a:bodyPr wrap="none"/>
            <a:lstStyle/>
            <a:p>
              <a:endParaRPr lang="es-MX"/>
            </a:p>
          </p:txBody>
        </p:sp>
        <p:sp>
          <p:nvSpPr>
            <p:cNvPr id="33863" name="Text Box 71"/>
            <p:cNvSpPr txBox="1">
              <a:spLocks noChangeArrowheads="1"/>
            </p:cNvSpPr>
            <p:nvPr/>
          </p:nvSpPr>
          <p:spPr bwMode="auto">
            <a:xfrm>
              <a:off x="1632" y="2400"/>
              <a:ext cx="192" cy="256"/>
            </a:xfrm>
            <a:prstGeom prst="rect">
              <a:avLst/>
            </a:prstGeom>
            <a:noFill/>
            <a:ln w="9525">
              <a:noFill/>
              <a:miter lim="800000"/>
              <a:headEnd/>
              <a:tailEnd/>
            </a:ln>
            <a:effectLst/>
          </p:spPr>
          <p:txBody>
            <a:bodyPr>
              <a:spAutoFit/>
            </a:bodyPr>
            <a:lstStyle/>
            <a:p>
              <a:pPr>
                <a:spcBef>
                  <a:spcPct val="50000"/>
                </a:spcBef>
              </a:pPr>
              <a:r>
                <a:rPr lang="es-ES" sz="1400"/>
                <a:t>5</a:t>
              </a:r>
            </a:p>
          </p:txBody>
        </p:sp>
        <p:sp>
          <p:nvSpPr>
            <p:cNvPr id="33864" name="Text Box 72"/>
            <p:cNvSpPr txBox="1">
              <a:spLocks noChangeArrowheads="1"/>
            </p:cNvSpPr>
            <p:nvPr/>
          </p:nvSpPr>
          <p:spPr bwMode="auto">
            <a:xfrm>
              <a:off x="1632" y="3072"/>
              <a:ext cx="192" cy="256"/>
            </a:xfrm>
            <a:prstGeom prst="rect">
              <a:avLst/>
            </a:prstGeom>
            <a:noFill/>
            <a:ln w="9525">
              <a:noFill/>
              <a:miter lim="800000"/>
              <a:headEnd/>
              <a:tailEnd/>
            </a:ln>
            <a:effectLst/>
          </p:spPr>
          <p:txBody>
            <a:bodyPr>
              <a:spAutoFit/>
            </a:bodyPr>
            <a:lstStyle/>
            <a:p>
              <a:pPr>
                <a:spcBef>
                  <a:spcPct val="50000"/>
                </a:spcBef>
              </a:pPr>
              <a:r>
                <a:rPr lang="es-ES" sz="1400"/>
                <a:t>2</a:t>
              </a:r>
            </a:p>
          </p:txBody>
        </p:sp>
        <p:sp>
          <p:nvSpPr>
            <p:cNvPr id="33865" name="Text Box 73"/>
            <p:cNvSpPr txBox="1">
              <a:spLocks noChangeArrowheads="1"/>
            </p:cNvSpPr>
            <p:nvPr/>
          </p:nvSpPr>
          <p:spPr bwMode="auto">
            <a:xfrm>
              <a:off x="1723" y="3648"/>
              <a:ext cx="154" cy="256"/>
            </a:xfrm>
            <a:prstGeom prst="rect">
              <a:avLst/>
            </a:prstGeom>
            <a:noFill/>
            <a:ln w="9525">
              <a:noFill/>
              <a:miter lim="800000"/>
              <a:headEnd/>
              <a:tailEnd/>
            </a:ln>
            <a:effectLst/>
          </p:spPr>
          <p:txBody>
            <a:bodyPr>
              <a:spAutoFit/>
            </a:bodyPr>
            <a:lstStyle/>
            <a:p>
              <a:pPr algn="ctr">
                <a:spcBef>
                  <a:spcPct val="50000"/>
                </a:spcBef>
              </a:pPr>
              <a:r>
                <a:rPr lang="es-ES" sz="1400"/>
                <a:t>1</a:t>
              </a:r>
            </a:p>
          </p:txBody>
        </p:sp>
        <p:sp>
          <p:nvSpPr>
            <p:cNvPr id="33866" name="Text Box 74"/>
            <p:cNvSpPr txBox="1">
              <a:spLocks noChangeArrowheads="1"/>
            </p:cNvSpPr>
            <p:nvPr/>
          </p:nvSpPr>
          <p:spPr bwMode="auto">
            <a:xfrm>
              <a:off x="2160" y="3408"/>
              <a:ext cx="192" cy="256"/>
            </a:xfrm>
            <a:prstGeom prst="rect">
              <a:avLst/>
            </a:prstGeom>
            <a:noFill/>
            <a:ln w="9525">
              <a:noFill/>
              <a:miter lim="800000"/>
              <a:headEnd/>
              <a:tailEnd/>
            </a:ln>
            <a:effectLst/>
          </p:spPr>
          <p:txBody>
            <a:bodyPr>
              <a:spAutoFit/>
            </a:bodyPr>
            <a:lstStyle/>
            <a:p>
              <a:pPr algn="ctr">
                <a:spcBef>
                  <a:spcPct val="50000"/>
                </a:spcBef>
              </a:pPr>
              <a:r>
                <a:rPr lang="es-ES" sz="1400"/>
                <a:t>2</a:t>
              </a:r>
            </a:p>
          </p:txBody>
        </p:sp>
        <p:sp>
          <p:nvSpPr>
            <p:cNvPr id="33867" name="Text Box 75"/>
            <p:cNvSpPr txBox="1">
              <a:spLocks noChangeArrowheads="1"/>
            </p:cNvSpPr>
            <p:nvPr/>
          </p:nvSpPr>
          <p:spPr bwMode="auto">
            <a:xfrm>
              <a:off x="2400" y="2736"/>
              <a:ext cx="240" cy="256"/>
            </a:xfrm>
            <a:prstGeom prst="rect">
              <a:avLst/>
            </a:prstGeom>
            <a:noFill/>
            <a:ln w="9525">
              <a:noFill/>
              <a:miter lim="800000"/>
              <a:headEnd/>
              <a:tailEnd/>
            </a:ln>
            <a:effectLst/>
          </p:spPr>
          <p:txBody>
            <a:bodyPr>
              <a:spAutoFit/>
            </a:bodyPr>
            <a:lstStyle/>
            <a:p>
              <a:pPr algn="ctr">
                <a:spcBef>
                  <a:spcPct val="50000"/>
                </a:spcBef>
              </a:pPr>
              <a:r>
                <a:rPr lang="es-ES" sz="1400"/>
                <a:t>3</a:t>
              </a:r>
            </a:p>
          </p:txBody>
        </p:sp>
        <p:sp>
          <p:nvSpPr>
            <p:cNvPr id="33868" name="Text Box 76"/>
            <p:cNvSpPr txBox="1">
              <a:spLocks noChangeArrowheads="1"/>
            </p:cNvSpPr>
            <p:nvPr/>
          </p:nvSpPr>
          <p:spPr bwMode="auto">
            <a:xfrm>
              <a:off x="2496" y="3312"/>
              <a:ext cx="240" cy="256"/>
            </a:xfrm>
            <a:prstGeom prst="rect">
              <a:avLst/>
            </a:prstGeom>
            <a:noFill/>
            <a:ln w="9525">
              <a:noFill/>
              <a:miter lim="800000"/>
              <a:headEnd/>
              <a:tailEnd/>
            </a:ln>
            <a:effectLst/>
          </p:spPr>
          <p:txBody>
            <a:bodyPr>
              <a:spAutoFit/>
            </a:bodyPr>
            <a:lstStyle/>
            <a:p>
              <a:pPr algn="ctr">
                <a:spcBef>
                  <a:spcPct val="50000"/>
                </a:spcBef>
              </a:pPr>
              <a:r>
                <a:rPr lang="es-ES" sz="1400"/>
                <a:t>3</a:t>
              </a:r>
            </a:p>
          </p:txBody>
        </p:sp>
        <p:sp>
          <p:nvSpPr>
            <p:cNvPr id="33869" name="Text Box 77"/>
            <p:cNvSpPr txBox="1">
              <a:spLocks noChangeArrowheads="1"/>
            </p:cNvSpPr>
            <p:nvPr/>
          </p:nvSpPr>
          <p:spPr bwMode="auto">
            <a:xfrm>
              <a:off x="2683" y="3888"/>
              <a:ext cx="154" cy="256"/>
            </a:xfrm>
            <a:prstGeom prst="rect">
              <a:avLst/>
            </a:prstGeom>
            <a:noFill/>
            <a:ln w="9525">
              <a:noFill/>
              <a:miter lim="800000"/>
              <a:headEnd/>
              <a:tailEnd/>
            </a:ln>
            <a:effectLst/>
          </p:spPr>
          <p:txBody>
            <a:bodyPr>
              <a:spAutoFit/>
            </a:bodyPr>
            <a:lstStyle/>
            <a:p>
              <a:pPr>
                <a:spcBef>
                  <a:spcPct val="50000"/>
                </a:spcBef>
              </a:pPr>
              <a:r>
                <a:rPr lang="es-ES" sz="1400"/>
                <a:t>1</a:t>
              </a:r>
            </a:p>
          </p:txBody>
        </p:sp>
        <p:sp>
          <p:nvSpPr>
            <p:cNvPr id="33870" name="Text Box 78"/>
            <p:cNvSpPr txBox="1">
              <a:spLocks noChangeArrowheads="1"/>
            </p:cNvSpPr>
            <p:nvPr/>
          </p:nvSpPr>
          <p:spPr bwMode="auto">
            <a:xfrm>
              <a:off x="3211" y="3408"/>
              <a:ext cx="154" cy="256"/>
            </a:xfrm>
            <a:prstGeom prst="rect">
              <a:avLst/>
            </a:prstGeom>
            <a:noFill/>
            <a:ln w="9525">
              <a:noFill/>
              <a:miter lim="800000"/>
              <a:headEnd/>
              <a:tailEnd/>
            </a:ln>
            <a:effectLst/>
          </p:spPr>
          <p:txBody>
            <a:bodyPr>
              <a:spAutoFit/>
            </a:bodyPr>
            <a:lstStyle/>
            <a:p>
              <a:pPr>
                <a:spcBef>
                  <a:spcPct val="50000"/>
                </a:spcBef>
              </a:pPr>
              <a:r>
                <a:rPr lang="es-ES" sz="1400"/>
                <a:t>1</a:t>
              </a:r>
            </a:p>
          </p:txBody>
        </p:sp>
        <p:sp>
          <p:nvSpPr>
            <p:cNvPr id="33871" name="Text Box 79"/>
            <p:cNvSpPr txBox="1">
              <a:spLocks noChangeArrowheads="1"/>
            </p:cNvSpPr>
            <p:nvPr/>
          </p:nvSpPr>
          <p:spPr bwMode="auto">
            <a:xfrm>
              <a:off x="3552" y="3024"/>
              <a:ext cx="192" cy="256"/>
            </a:xfrm>
            <a:prstGeom prst="rect">
              <a:avLst/>
            </a:prstGeom>
            <a:noFill/>
            <a:ln w="9525">
              <a:noFill/>
              <a:miter lim="800000"/>
              <a:headEnd/>
              <a:tailEnd/>
            </a:ln>
            <a:effectLst/>
          </p:spPr>
          <p:txBody>
            <a:bodyPr>
              <a:spAutoFit/>
            </a:bodyPr>
            <a:lstStyle/>
            <a:p>
              <a:pPr>
                <a:spcBef>
                  <a:spcPct val="50000"/>
                </a:spcBef>
              </a:pPr>
              <a:r>
                <a:rPr lang="es-ES" sz="1400"/>
                <a:t>8</a:t>
              </a:r>
            </a:p>
          </p:txBody>
        </p:sp>
        <p:sp>
          <p:nvSpPr>
            <p:cNvPr id="33872" name="Text Box 80"/>
            <p:cNvSpPr txBox="1">
              <a:spLocks noChangeArrowheads="1"/>
            </p:cNvSpPr>
            <p:nvPr/>
          </p:nvSpPr>
          <p:spPr bwMode="auto">
            <a:xfrm>
              <a:off x="3552" y="3648"/>
              <a:ext cx="192" cy="256"/>
            </a:xfrm>
            <a:prstGeom prst="rect">
              <a:avLst/>
            </a:prstGeom>
            <a:noFill/>
            <a:ln w="9525">
              <a:noFill/>
              <a:miter lim="800000"/>
              <a:headEnd/>
              <a:tailEnd/>
            </a:ln>
            <a:effectLst/>
          </p:spPr>
          <p:txBody>
            <a:bodyPr>
              <a:spAutoFit/>
            </a:bodyPr>
            <a:lstStyle/>
            <a:p>
              <a:pPr>
                <a:spcBef>
                  <a:spcPct val="50000"/>
                </a:spcBef>
              </a:pPr>
              <a:r>
                <a:rPr lang="es-ES" sz="1400"/>
                <a:t>2</a:t>
              </a: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s-ES"/>
              <a:t>Algoritmos de Mínimo Costo</a:t>
            </a:r>
          </a:p>
        </p:txBody>
      </p:sp>
      <p:graphicFrame>
        <p:nvGraphicFramePr>
          <p:cNvPr id="35119" name="Group 303"/>
          <p:cNvGraphicFramePr>
            <a:graphicFrameLocks noGrp="1"/>
          </p:cNvGraphicFramePr>
          <p:nvPr/>
        </p:nvGraphicFramePr>
        <p:xfrm>
          <a:off x="152400" y="1676400"/>
          <a:ext cx="8763000" cy="4021455"/>
        </p:xfrm>
        <a:graphic>
          <a:graphicData uri="http://schemas.openxmlformats.org/drawingml/2006/table">
            <a:tbl>
              <a:tblPr/>
              <a:tblGrid>
                <a:gridCol w="796925"/>
                <a:gridCol w="796925"/>
                <a:gridCol w="795338"/>
                <a:gridCol w="796925"/>
                <a:gridCol w="796925"/>
                <a:gridCol w="796925"/>
                <a:gridCol w="796925"/>
                <a:gridCol w="796925"/>
                <a:gridCol w="795337"/>
                <a:gridCol w="796925"/>
                <a:gridCol w="796925"/>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D</a:t>
                      </a:r>
                      <a:r>
                        <a:rPr kumimoji="0" lang="es-ES" sz="2000" b="0" i="0" u="none" strike="noStrike" cap="none" normalizeH="0" baseline="-25000" smtClean="0">
                          <a:ln>
                            <a:noFill/>
                          </a:ln>
                          <a:solidFill>
                            <a:schemeClr val="tx1"/>
                          </a:solidFill>
                          <a:effectLst/>
                          <a:latin typeface="Tahoma" pitchFamily="34" charset="0"/>
                        </a:rPr>
                        <a:t>2</a:t>
                      </a:r>
                      <a:endParaRPr kumimoji="0" lang="es-ES" sz="20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tray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D</a:t>
                      </a:r>
                      <a:r>
                        <a:rPr kumimoji="0" lang="es-ES" sz="2000" b="0" i="0" u="none" strike="noStrike" cap="none" normalizeH="0" baseline="-25000" smtClean="0">
                          <a:ln>
                            <a:noFill/>
                          </a:ln>
                          <a:solidFill>
                            <a:schemeClr val="tx1"/>
                          </a:solidFill>
                          <a:effectLst/>
                          <a:latin typeface="Tahoma" pitchFamily="34" charset="0"/>
                        </a:rPr>
                        <a:t>3</a:t>
                      </a:r>
                      <a:endParaRPr kumimoji="0" lang="es-ES" sz="20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tray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D</a:t>
                      </a:r>
                      <a:r>
                        <a:rPr kumimoji="0" lang="es-ES" sz="2000" b="0" i="0" u="none" strike="noStrike" cap="none" normalizeH="0" baseline="-25000" smtClean="0">
                          <a:ln>
                            <a:noFill/>
                          </a:ln>
                          <a:solidFill>
                            <a:schemeClr val="tx1"/>
                          </a:solidFill>
                          <a:effectLst/>
                          <a:latin typeface="Tahoma" pitchFamily="34" charset="0"/>
                        </a:rPr>
                        <a:t>4</a:t>
                      </a:r>
                      <a:endParaRPr kumimoji="0" lang="es-ES" sz="20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Tray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D</a:t>
                      </a:r>
                      <a:r>
                        <a:rPr kumimoji="0" lang="es-ES" sz="2000" b="0" i="0" u="none" strike="noStrike" cap="none" normalizeH="0" baseline="-25000" smtClean="0">
                          <a:ln>
                            <a:noFill/>
                          </a:ln>
                          <a:solidFill>
                            <a:schemeClr val="tx1"/>
                          </a:solidFill>
                          <a:effectLst/>
                          <a:latin typeface="Tahoma" pitchFamily="34" charset="0"/>
                        </a:rPr>
                        <a:t>5</a:t>
                      </a:r>
                      <a:endParaRPr kumimoji="0" lang="es-ES" sz="20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Tray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D</a:t>
                      </a:r>
                      <a:r>
                        <a:rPr kumimoji="0" lang="es-ES" sz="2000" b="0" i="0" u="none" strike="noStrike" cap="none" normalizeH="0" baseline="-25000" smtClean="0">
                          <a:ln>
                            <a:noFill/>
                          </a:ln>
                          <a:solidFill>
                            <a:schemeClr val="tx1"/>
                          </a:solidFill>
                          <a:effectLst/>
                          <a:latin typeface="Tahoma" pitchFamily="34" charset="0"/>
                        </a:rPr>
                        <a:t>6</a:t>
                      </a:r>
                      <a:endParaRPr kumimoji="0" lang="es-ES" sz="20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Tray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4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400" b="0" i="0" u="none" strike="noStrike" cap="none" normalizeH="0" baseline="0" smtClean="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400" b="0" i="0" u="none" strike="noStrike" cap="none" normalizeH="0" baseline="0" smtClean="0">
                          <a:ln>
                            <a:noFill/>
                          </a:ln>
                          <a:solidFill>
                            <a:schemeClr val="tx1"/>
                          </a:solidFill>
                          <a:effectLst/>
                          <a:latin typeface="Tahoma"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400" b="1" i="0" u="none" strike="noStrike" cap="none" normalizeH="0" baseline="0" smtClean="0">
                          <a:ln>
                            <a:noFill/>
                          </a:ln>
                          <a:solidFill>
                            <a:srgbClr val="FF0000"/>
                          </a:solidFill>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400" b="1" i="0" u="none" strike="noStrike" cap="none" normalizeH="0" baseline="0" smtClean="0">
                          <a:ln>
                            <a:noFill/>
                          </a:ln>
                          <a:solidFill>
                            <a:srgbClr val="FF0000"/>
                          </a:solidFill>
                          <a:effectLst/>
                          <a:latin typeface="Tahoma" pitchFamily="34"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400" b="0" i="0" u="none" strike="noStrike" cap="none" normalizeH="0" baseline="0" smtClean="0">
                          <a:ln>
                            <a:noFill/>
                          </a:ln>
                          <a:solidFill>
                            <a:schemeClr val="tx1"/>
                          </a:solidFill>
                          <a:effectLst/>
                          <a:latin typeface="Tahoma"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400" b="0" i="0" u="none" strike="noStrike" cap="none" normalizeH="0" baseline="0" smtClean="0">
                          <a:ln>
                            <a:noFill/>
                          </a:ln>
                          <a:solidFill>
                            <a:schemeClr val="tx1"/>
                          </a:solidFill>
                          <a:effectLst/>
                          <a:latin typeface="Tahoma" pitchFamily="34"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400" b="0" i="0" u="none" strike="noStrike" cap="none" normalizeH="0" baseline="0" smtClean="0">
                          <a:ln>
                            <a:noFill/>
                          </a:ln>
                          <a:solidFill>
                            <a:schemeClr val="tx1"/>
                          </a:solidFill>
                          <a:effectLst/>
                          <a:latin typeface="Tahoma" pitchFamily="34" charset="0"/>
                        </a:rPr>
                        <a:t>Infinito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4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400" b="0" i="0" u="none" strike="noStrike" cap="none" normalizeH="0" baseline="0" smtClean="0">
                          <a:ln>
                            <a:noFill/>
                          </a:ln>
                          <a:solidFill>
                            <a:schemeClr val="tx1"/>
                          </a:solidFill>
                          <a:effectLst/>
                          <a:latin typeface="Tahoma" pitchFamily="34" charset="0"/>
                        </a:rPr>
                        <a:t>Infinito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4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400" b="0" i="0" u="none" strike="noStrike" cap="none" normalizeH="0" baseline="0" smtClean="0">
                          <a:ln>
                            <a:noFill/>
                          </a:ln>
                          <a:solidFill>
                            <a:schemeClr val="tx1"/>
                          </a:solidFill>
                          <a:effectLst/>
                          <a:latin typeface="Tahoma" pitchFamily="34" charset="0"/>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400" b="1" i="0" u="none" strike="noStrike" cap="none" normalizeH="0" baseline="0" smtClean="0">
                          <a:ln>
                            <a:noFill/>
                          </a:ln>
                          <a:solidFill>
                            <a:srgbClr val="FF0000"/>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400" b="1" i="0" u="none" strike="noStrike" cap="none" normalizeH="0" baseline="0" smtClean="0">
                          <a:ln>
                            <a:noFill/>
                          </a:ln>
                          <a:solidFill>
                            <a:srgbClr val="FF0000"/>
                          </a:solidFill>
                          <a:effectLst/>
                          <a:latin typeface="Tahoma"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400" b="1"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400" b="1" i="0" u="none" strike="noStrike" cap="none" normalizeH="0" baseline="0" smtClean="0">
                          <a:ln>
                            <a:noFill/>
                          </a:ln>
                          <a:solidFill>
                            <a:schemeClr val="tx1"/>
                          </a:solidFill>
                          <a:effectLst/>
                          <a:latin typeface="Tahoma" pitchFamily="34"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400" b="0" i="0" u="none" strike="noStrike" cap="none" normalizeH="0" baseline="0" smtClean="0">
                          <a:ln>
                            <a:noFill/>
                          </a:ln>
                          <a:solidFill>
                            <a:schemeClr val="tx1"/>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400" b="0" i="0" u="none" strike="noStrike" cap="none" normalizeH="0" baseline="0" smtClean="0">
                          <a:ln>
                            <a:noFill/>
                          </a:ln>
                          <a:solidFill>
                            <a:schemeClr val="tx1"/>
                          </a:solidFill>
                          <a:effectLst/>
                          <a:latin typeface="Tahoma" pitchFamily="34" charset="0"/>
                        </a:rPr>
                        <a:t>1-3-4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400" b="0" i="0" u="none" strike="noStrike" cap="none" normalizeH="0" baseline="0" smtClean="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400" b="0" i="0" u="none" strike="noStrike" cap="none" normalizeH="0" baseline="0" smtClean="0">
                          <a:ln>
                            <a:noFill/>
                          </a:ln>
                          <a:solidFill>
                            <a:schemeClr val="tx1"/>
                          </a:solidFill>
                          <a:effectLst/>
                          <a:latin typeface="Tahoma" pitchFamily="34" charset="0"/>
                        </a:rPr>
                        <a:t>1-3-5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400" b="0" i="0" u="none" strike="noStrike" cap="none" normalizeH="0" baseline="0" smtClean="0">
                          <a:ln>
                            <a:noFill/>
                          </a:ln>
                          <a:solidFill>
                            <a:schemeClr val="tx1"/>
                          </a:solidFill>
                          <a:effectLst/>
                          <a:latin typeface="Tahoma" pitchFamily="34" charset="0"/>
                        </a:rPr>
                        <a:t>Infinito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4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400" b="0" i="0" u="none" strike="noStrike" cap="none" normalizeH="0" baseline="0" smtClean="0">
                          <a:ln>
                            <a:noFill/>
                          </a:ln>
                          <a:solidFill>
                            <a:schemeClr val="tx1"/>
                          </a:solidFill>
                          <a:effectLst/>
                          <a:latin typeface="Tahoma" pitchFamily="34" charset="0"/>
                        </a:rPr>
                        <a:t>1,3,2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400" b="1" i="0" u="none" strike="noStrike" cap="none" normalizeH="0" baseline="0" smtClean="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400" b="1" i="0" u="none" strike="noStrike" cap="none" normalizeH="0" baseline="0" smtClean="0">
                          <a:ln>
                            <a:noFill/>
                          </a:ln>
                          <a:solidFill>
                            <a:schemeClr val="tx1"/>
                          </a:solidFill>
                          <a:effectLst/>
                          <a:latin typeface="Tahoma"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400" b="1"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400" b="1" i="0" u="none" strike="noStrike" cap="none" normalizeH="0" baseline="0" smtClean="0">
                          <a:ln>
                            <a:noFill/>
                          </a:ln>
                          <a:solidFill>
                            <a:schemeClr val="tx1"/>
                          </a:solidFill>
                          <a:effectLst/>
                          <a:latin typeface="Tahoma" pitchFamily="34"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400" b="0" i="0" u="none" strike="noStrike" cap="none" normalizeH="0" baseline="0" smtClean="0">
                          <a:ln>
                            <a:noFill/>
                          </a:ln>
                          <a:solidFill>
                            <a:schemeClr val="tx1"/>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400" b="0" i="0" u="none" strike="noStrike" cap="none" normalizeH="0" baseline="0" smtClean="0">
                          <a:ln>
                            <a:noFill/>
                          </a:ln>
                          <a:solidFill>
                            <a:schemeClr val="tx1"/>
                          </a:solidFill>
                          <a:effectLst/>
                          <a:latin typeface="Tahoma" pitchFamily="34" charset="0"/>
                        </a:rPr>
                        <a:t>1-3-4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400" b="1" i="0" u="none" strike="noStrike" cap="none" normalizeH="0" baseline="0" smtClean="0">
                          <a:ln>
                            <a:noFill/>
                          </a:ln>
                          <a:solidFill>
                            <a:srgbClr val="FF0000"/>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400" b="1" i="0" u="none" strike="noStrike" cap="none" normalizeH="0" baseline="0" smtClean="0">
                          <a:ln>
                            <a:noFill/>
                          </a:ln>
                          <a:solidFill>
                            <a:srgbClr val="FF0000"/>
                          </a:solidFill>
                          <a:effectLst/>
                          <a:latin typeface="Tahoma" pitchFamily="34" charset="0"/>
                        </a:rPr>
                        <a:t>1-3-5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400" b="0" i="0" u="none" strike="noStrike" cap="none" normalizeH="0" baseline="0" smtClean="0">
                          <a:ln>
                            <a:noFill/>
                          </a:ln>
                          <a:solidFill>
                            <a:schemeClr val="tx1"/>
                          </a:solidFill>
                          <a:effectLst/>
                          <a:latin typeface="Tahoma" pitchFamily="34" charset="0"/>
                        </a:rPr>
                        <a:t>Infinito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4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400" b="0" i="0" u="none" strike="noStrike" cap="none" normalizeH="0" baseline="0" smtClean="0">
                          <a:ln>
                            <a:noFill/>
                          </a:ln>
                          <a:solidFill>
                            <a:schemeClr val="tx1"/>
                          </a:solidFill>
                          <a:effectLst/>
                          <a:latin typeface="Tahoma" pitchFamily="34" charset="0"/>
                        </a:rPr>
                        <a:t>1,3,2,5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400" b="1" i="0" u="none" strike="noStrike" cap="none" normalizeH="0" baseline="0" smtClean="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400" b="1" i="0" u="none" strike="noStrike" cap="none" normalizeH="0" baseline="0" smtClean="0">
                          <a:ln>
                            <a:noFill/>
                          </a:ln>
                          <a:solidFill>
                            <a:schemeClr val="tx1"/>
                          </a:solidFill>
                          <a:effectLst/>
                          <a:latin typeface="Tahoma"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400" b="1"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400" b="1" i="0" u="none" strike="noStrike" cap="none" normalizeH="0" baseline="0" smtClean="0">
                          <a:ln>
                            <a:noFill/>
                          </a:ln>
                          <a:solidFill>
                            <a:schemeClr val="tx1"/>
                          </a:solidFill>
                          <a:effectLst/>
                          <a:latin typeface="Tahoma" pitchFamily="34"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400" b="1" i="0" u="none" strike="noStrike" cap="none" normalizeH="0" baseline="0" smtClean="0">
                          <a:ln>
                            <a:noFill/>
                          </a:ln>
                          <a:solidFill>
                            <a:srgbClr val="FF0000"/>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400" b="1" i="0" u="none" strike="noStrike" cap="none" normalizeH="0" baseline="0" smtClean="0">
                          <a:ln>
                            <a:noFill/>
                          </a:ln>
                          <a:solidFill>
                            <a:srgbClr val="FF0000"/>
                          </a:solidFill>
                          <a:effectLst/>
                          <a:latin typeface="Tahoma" pitchFamily="34" charset="0"/>
                        </a:rPr>
                        <a:t>1-3-5-4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400" b="1" i="0" u="none" strike="noStrike" cap="none" normalizeH="0" baseline="0" smtClean="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400" b="1" i="0" u="none" strike="noStrike" cap="none" normalizeH="0" baseline="0" smtClean="0">
                          <a:ln>
                            <a:noFill/>
                          </a:ln>
                          <a:solidFill>
                            <a:schemeClr val="tx1"/>
                          </a:solidFill>
                          <a:effectLst/>
                          <a:latin typeface="Tahoma" pitchFamily="34" charset="0"/>
                        </a:rPr>
                        <a:t>1-3-5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400" b="0" i="0" u="none" strike="noStrike" cap="none" normalizeH="0" baseline="0" smtClean="0">
                          <a:ln>
                            <a:noFill/>
                          </a:ln>
                          <a:solidFill>
                            <a:schemeClr val="tx1"/>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400" b="0" i="0" u="none" strike="noStrike" cap="none" normalizeH="0" baseline="0" smtClean="0">
                          <a:ln>
                            <a:noFill/>
                          </a:ln>
                          <a:solidFill>
                            <a:schemeClr val="tx1"/>
                          </a:solidFill>
                          <a:effectLst/>
                          <a:latin typeface="Tahoma" pitchFamily="34" charset="0"/>
                        </a:rPr>
                        <a:t>1-3-5-6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400" b="0" i="0" u="none" strike="noStrike" cap="none" normalizeH="0" baseline="0" smtClean="0">
                          <a:ln>
                            <a:noFill/>
                          </a:ln>
                          <a:solidFill>
                            <a:schemeClr val="tx1"/>
                          </a:solidFill>
                          <a:effectLst/>
                          <a:latin typeface="Tahoma" pitchFamily="34" charset="0"/>
                        </a:rPr>
                        <a:t>1,3,2,5,4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400" b="1" i="0" u="none" strike="noStrike" cap="none" normalizeH="0" baseline="0" smtClean="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400" b="1" i="0" u="none" strike="noStrike" cap="none" normalizeH="0" baseline="0" smtClean="0">
                          <a:ln>
                            <a:noFill/>
                          </a:ln>
                          <a:solidFill>
                            <a:schemeClr val="tx1"/>
                          </a:solidFill>
                          <a:effectLst/>
                          <a:latin typeface="Tahoma"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400" b="1"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400" b="1" i="0" u="none" strike="noStrike" cap="none" normalizeH="0" baseline="0" smtClean="0">
                          <a:ln>
                            <a:noFill/>
                          </a:ln>
                          <a:solidFill>
                            <a:schemeClr val="tx1"/>
                          </a:solidFill>
                          <a:effectLst/>
                          <a:latin typeface="Tahoma" pitchFamily="34"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400" b="1"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400" b="1" i="0" u="none" strike="noStrike" cap="none" normalizeH="0" baseline="0" smtClean="0">
                          <a:ln>
                            <a:noFill/>
                          </a:ln>
                          <a:solidFill>
                            <a:schemeClr val="tx1"/>
                          </a:solidFill>
                          <a:effectLst/>
                          <a:latin typeface="Tahoma" pitchFamily="34" charset="0"/>
                        </a:rPr>
                        <a:t>1-3-5-4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400" b="1" i="0" u="none" strike="noStrike" cap="none" normalizeH="0" baseline="0" smtClean="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400" b="1" i="0" u="none" strike="noStrike" cap="none" normalizeH="0" baseline="0" smtClean="0">
                          <a:ln>
                            <a:noFill/>
                          </a:ln>
                          <a:solidFill>
                            <a:schemeClr val="tx1"/>
                          </a:solidFill>
                          <a:effectLst/>
                          <a:latin typeface="Tahoma" pitchFamily="34" charset="0"/>
                        </a:rPr>
                        <a:t>1-3-5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400" b="1" i="0" u="none" strike="noStrike" cap="none" normalizeH="0" baseline="0" smtClean="0">
                          <a:ln>
                            <a:noFill/>
                          </a:ln>
                          <a:solidFill>
                            <a:srgbClr val="FF0000"/>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400" b="1" i="0" u="none" strike="noStrike" cap="none" normalizeH="0" baseline="0" smtClean="0">
                          <a:ln>
                            <a:noFill/>
                          </a:ln>
                          <a:solidFill>
                            <a:srgbClr val="FF0000"/>
                          </a:solidFill>
                          <a:effectLst/>
                          <a:latin typeface="Tahoma" pitchFamily="34" charset="0"/>
                        </a:rPr>
                        <a:t>1-3-5-6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400" b="0" i="0" u="none" strike="noStrike" cap="none" normalizeH="0" baseline="0" smtClean="0">
                          <a:ln>
                            <a:noFill/>
                          </a:ln>
                          <a:solidFill>
                            <a:srgbClr val="0066FF"/>
                          </a:solidFill>
                          <a:effectLst/>
                          <a:latin typeface="Tahoma" pitchFamily="34" charset="0"/>
                        </a:rPr>
                        <a:t>1,3,2,5,4,6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400" b="1" i="0" u="none" strike="noStrike" cap="none" normalizeH="0" baseline="0" smtClean="0">
                          <a:ln>
                            <a:noFill/>
                          </a:ln>
                          <a:solidFill>
                            <a:srgbClr val="0066FF"/>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400" b="1" i="0" u="none" strike="noStrike" cap="none" normalizeH="0" baseline="0" smtClean="0">
                          <a:ln>
                            <a:noFill/>
                          </a:ln>
                          <a:solidFill>
                            <a:srgbClr val="0066FF"/>
                          </a:solidFill>
                          <a:effectLst/>
                          <a:latin typeface="Tahoma"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400" b="1" i="0" u="none" strike="noStrike" cap="none" normalizeH="0" baseline="0" smtClean="0">
                          <a:ln>
                            <a:noFill/>
                          </a:ln>
                          <a:solidFill>
                            <a:srgbClr val="0066FF"/>
                          </a:solidFill>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400" b="1" i="0" u="none" strike="noStrike" cap="none" normalizeH="0" baseline="0" smtClean="0">
                          <a:ln>
                            <a:noFill/>
                          </a:ln>
                          <a:solidFill>
                            <a:srgbClr val="0066FF"/>
                          </a:solidFill>
                          <a:effectLst/>
                          <a:latin typeface="Tahoma" pitchFamily="34"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400" b="1" i="0" u="none" strike="noStrike" cap="none" normalizeH="0" baseline="0" smtClean="0">
                          <a:ln>
                            <a:noFill/>
                          </a:ln>
                          <a:solidFill>
                            <a:srgbClr val="0066FF"/>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400" b="1" i="0" u="none" strike="noStrike" cap="none" normalizeH="0" baseline="0" smtClean="0">
                          <a:ln>
                            <a:noFill/>
                          </a:ln>
                          <a:solidFill>
                            <a:srgbClr val="0066FF"/>
                          </a:solidFill>
                          <a:effectLst/>
                          <a:latin typeface="Tahoma" pitchFamily="34" charset="0"/>
                        </a:rPr>
                        <a:t>1-3-5-4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400" b="1" i="0" u="none" strike="noStrike" cap="none" normalizeH="0" baseline="0" smtClean="0">
                          <a:ln>
                            <a:noFill/>
                          </a:ln>
                          <a:solidFill>
                            <a:srgbClr val="0066FF"/>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400" b="1" i="0" u="none" strike="noStrike" cap="none" normalizeH="0" baseline="0" smtClean="0">
                          <a:ln>
                            <a:noFill/>
                          </a:ln>
                          <a:solidFill>
                            <a:srgbClr val="0066FF"/>
                          </a:solidFill>
                          <a:effectLst/>
                          <a:latin typeface="Tahoma" pitchFamily="34" charset="0"/>
                        </a:rPr>
                        <a:t>1-3-5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400" b="1" i="0" u="none" strike="noStrike" cap="none" normalizeH="0" baseline="0" smtClean="0">
                          <a:ln>
                            <a:noFill/>
                          </a:ln>
                          <a:solidFill>
                            <a:srgbClr val="0066FF"/>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400" b="1" i="0" u="none" strike="noStrike" cap="none" normalizeH="0" baseline="0" smtClean="0">
                          <a:ln>
                            <a:noFill/>
                          </a:ln>
                          <a:solidFill>
                            <a:srgbClr val="0066FF"/>
                          </a:solidFill>
                          <a:effectLst/>
                          <a:latin typeface="Tahoma" pitchFamily="34" charset="0"/>
                        </a:rPr>
                        <a:t>1-3-5-6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s-MX" sz="1400" b="0"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s-MX" sz="14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s-MX" sz="14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s-MX" sz="14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s-MX" sz="14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s-MX" sz="14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s-MX" sz="14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s-MX" sz="14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s-MX" sz="14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s-MX" sz="14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s-MX" sz="14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s-ES"/>
              <a:t>Algoritmos de Mínimo Costo</a:t>
            </a:r>
          </a:p>
        </p:txBody>
      </p:sp>
      <p:sp>
        <p:nvSpPr>
          <p:cNvPr id="35843" name="Rectangle 3" descr="Rectangle: Click to edit Master text styles&#10;Second level&#10;Third level&#10;Fourth level&#10;Fifth level"/>
          <p:cNvSpPr>
            <a:spLocks noGrp="1" noChangeArrowheads="1"/>
          </p:cNvSpPr>
          <p:nvPr>
            <p:ph idx="1"/>
          </p:nvPr>
        </p:nvSpPr>
        <p:spPr>
          <a:xfrm>
            <a:off x="228600" y="1905000"/>
            <a:ext cx="7772400" cy="4114800"/>
          </a:xfrm>
        </p:spPr>
        <p:txBody>
          <a:bodyPr/>
          <a:lstStyle/>
          <a:p>
            <a:pPr marL="385763" lvl="2" indent="4763" algn="ctr">
              <a:buFont typeface="Wingdings" pitchFamily="2" charset="2"/>
              <a:buNone/>
            </a:pPr>
            <a:r>
              <a:rPr lang="es-ES" b="1"/>
              <a:t>Tabla de ruteo del nodo 1</a:t>
            </a:r>
          </a:p>
        </p:txBody>
      </p:sp>
      <p:graphicFrame>
        <p:nvGraphicFramePr>
          <p:cNvPr id="35902" name="Group 62"/>
          <p:cNvGraphicFramePr>
            <a:graphicFrameLocks noGrp="1"/>
          </p:cNvGraphicFramePr>
          <p:nvPr/>
        </p:nvGraphicFramePr>
        <p:xfrm>
          <a:off x="1524000" y="2438400"/>
          <a:ext cx="6096000" cy="3028950"/>
        </p:xfrm>
        <a:graphic>
          <a:graphicData uri="http://schemas.openxmlformats.org/drawingml/2006/table">
            <a:tbl>
              <a:tblPr/>
              <a:tblGrid>
                <a:gridCol w="2032000"/>
                <a:gridCol w="2032000"/>
                <a:gridCol w="2032000"/>
              </a:tblGrid>
              <a:tr h="4381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Destino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Siguiente HOP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Costo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609600" y="304800"/>
            <a:ext cx="7772400" cy="1143000"/>
          </a:xfrm>
          <a:prstGeom prst="rect">
            <a:avLst/>
          </a:prstGeom>
          <a:noFill/>
          <a:ln w="9525">
            <a:noFill/>
            <a:miter lim="800000"/>
            <a:headEnd/>
            <a:tailEnd/>
          </a:ln>
          <a:effectLst/>
        </p:spPr>
        <p:txBody>
          <a:bodyPr anchor="b"/>
          <a:lstStyle/>
          <a:p>
            <a:r>
              <a:rPr lang="es-ES" sz="4400">
                <a:solidFill>
                  <a:schemeClr val="tx2"/>
                </a:solidFill>
              </a:rPr>
              <a:t>Algoritmos de Mínimo Costo</a:t>
            </a:r>
          </a:p>
        </p:txBody>
      </p:sp>
      <p:sp>
        <p:nvSpPr>
          <p:cNvPr id="36867" name="Rectangle 3" descr="Rectangle: Click to edit Master text styles&#10;Second level&#10;Third level&#10;Fourth level&#10;Fifth level"/>
          <p:cNvSpPr>
            <a:spLocks noChangeArrowheads="1"/>
          </p:cNvSpPr>
          <p:nvPr/>
        </p:nvSpPr>
        <p:spPr bwMode="auto">
          <a:xfrm>
            <a:off x="838200" y="1905000"/>
            <a:ext cx="7772400" cy="4724400"/>
          </a:xfrm>
          <a:prstGeom prst="rect">
            <a:avLst/>
          </a:prstGeom>
          <a:noFill/>
          <a:ln w="9525">
            <a:noFill/>
            <a:miter lim="800000"/>
            <a:headEnd/>
            <a:tailEnd/>
          </a:ln>
          <a:effectLst/>
        </p:spPr>
        <p:txBody>
          <a:bodyPr/>
          <a:lstStyle/>
          <a:p>
            <a:pPr marL="342900" indent="-342900">
              <a:spcBef>
                <a:spcPct val="20000"/>
              </a:spcBef>
              <a:buClr>
                <a:schemeClr val="hlink"/>
              </a:buClr>
              <a:buSzPct val="110000"/>
              <a:buFont typeface="Wingdings" pitchFamily="2" charset="2"/>
              <a:buBlip>
                <a:blip r:embed="rId2"/>
              </a:buBlip>
            </a:pPr>
            <a:r>
              <a:rPr lang="es-ES" sz="3200"/>
              <a:t>Algoritmo de Bellman-Ford</a:t>
            </a:r>
          </a:p>
          <a:p>
            <a:pPr marL="742950" lvl="1" indent="-285750">
              <a:spcBef>
                <a:spcPct val="20000"/>
              </a:spcBef>
              <a:buClr>
                <a:schemeClr val="tx1"/>
              </a:buClr>
              <a:buSzPct val="60000"/>
              <a:buFont typeface="Wingdings" pitchFamily="2" charset="2"/>
              <a:buChar char="n"/>
            </a:pPr>
            <a:r>
              <a:rPr lang="es-ES" sz="2800"/>
              <a:t>Definamos:</a:t>
            </a:r>
          </a:p>
          <a:p>
            <a:pPr marL="1143000" lvl="2" indent="-228600">
              <a:spcBef>
                <a:spcPct val="20000"/>
              </a:spcBef>
              <a:buClr>
                <a:schemeClr val="hlink"/>
              </a:buClr>
              <a:buSzPct val="95000"/>
              <a:buFont typeface="Wingdings" pitchFamily="2" charset="2"/>
              <a:buChar char="w"/>
            </a:pPr>
            <a:r>
              <a:rPr lang="es-ES"/>
              <a:t>S = Nodo fuente</a:t>
            </a:r>
          </a:p>
          <a:p>
            <a:pPr marL="1143000" lvl="2" indent="-228600">
              <a:spcBef>
                <a:spcPct val="20000"/>
              </a:spcBef>
              <a:buClr>
                <a:schemeClr val="hlink"/>
              </a:buClr>
              <a:buSzPct val="95000"/>
              <a:buFont typeface="Wingdings" pitchFamily="2" charset="2"/>
              <a:buChar char="w"/>
            </a:pPr>
            <a:r>
              <a:rPr lang="es-ES"/>
              <a:t>d</a:t>
            </a:r>
            <a:r>
              <a:rPr lang="es-ES" baseline="-25000"/>
              <a:t>ij</a:t>
            </a:r>
            <a:r>
              <a:rPr lang="es-ES"/>
              <a:t> = Costo del enlace entre los nodos i y j, d</a:t>
            </a:r>
            <a:r>
              <a:rPr lang="es-ES" baseline="-25000"/>
              <a:t>ii</a:t>
            </a:r>
            <a:r>
              <a:rPr lang="es-ES"/>
              <a:t>=0 y d</a:t>
            </a:r>
            <a:r>
              <a:rPr lang="es-ES" baseline="-25000"/>
              <a:t>ij</a:t>
            </a:r>
            <a:r>
              <a:rPr lang="es-ES"/>
              <a:t> = </a:t>
            </a:r>
            <a:r>
              <a:rPr lang="es-ES">
                <a:sym typeface="Symbol" pitchFamily="18" charset="2"/>
              </a:rPr>
              <a:t> si los nodos </a:t>
            </a:r>
            <a:r>
              <a:rPr lang="es-ES" b="1">
                <a:sym typeface="Symbol" pitchFamily="18" charset="2"/>
              </a:rPr>
              <a:t>no se encuentran conectados directamente</a:t>
            </a:r>
            <a:r>
              <a:rPr lang="es-ES">
                <a:sym typeface="Symbol" pitchFamily="18" charset="2"/>
              </a:rPr>
              <a:t>, d</a:t>
            </a:r>
            <a:r>
              <a:rPr lang="es-ES" baseline="-25000">
                <a:sym typeface="Symbol" pitchFamily="18" charset="2"/>
              </a:rPr>
              <a:t>ij</a:t>
            </a:r>
            <a:r>
              <a:rPr lang="es-ES">
                <a:sym typeface="Symbol" pitchFamily="18" charset="2"/>
              </a:rPr>
              <a:t> </a:t>
            </a:r>
            <a:r>
              <a:rPr lang="es-ES"/>
              <a:t> 0 si los nodos </a:t>
            </a:r>
            <a:r>
              <a:rPr lang="es-ES" b="1"/>
              <a:t>se encuentran conectados directamente.</a:t>
            </a:r>
          </a:p>
          <a:p>
            <a:pPr marL="1143000" lvl="2" indent="-228600">
              <a:spcBef>
                <a:spcPct val="20000"/>
              </a:spcBef>
              <a:buClr>
                <a:schemeClr val="hlink"/>
              </a:buClr>
              <a:buSzPct val="95000"/>
              <a:buFont typeface="Wingdings" pitchFamily="2" charset="2"/>
              <a:buChar char="w"/>
            </a:pPr>
            <a:r>
              <a:rPr lang="es-ES"/>
              <a:t>h = número máximo de enlaces en un camino en el paso actual del algoritmo.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s-ES"/>
              <a:t>Algoritmos de Mínimo Costo</a:t>
            </a:r>
          </a:p>
        </p:txBody>
      </p:sp>
      <p:sp>
        <p:nvSpPr>
          <p:cNvPr id="37891" name="Rectangle 3" descr="Rectangle: Click to edit Master text styles&#10;Second level&#10;Third level&#10;Fourth level&#10;Fifth level"/>
          <p:cNvSpPr>
            <a:spLocks noGrp="1" noChangeArrowheads="1"/>
          </p:cNvSpPr>
          <p:nvPr>
            <p:ph idx="1"/>
          </p:nvPr>
        </p:nvSpPr>
        <p:spPr/>
        <p:txBody>
          <a:bodyPr/>
          <a:lstStyle/>
          <a:p>
            <a:pPr lvl="2"/>
            <a:r>
              <a:rPr lang="es-ES" dirty="0" err="1" smtClean="0"/>
              <a:t>D</a:t>
            </a:r>
            <a:r>
              <a:rPr lang="es-ES" baseline="-25000" dirty="0" err="1" smtClean="0"/>
              <a:t>h</a:t>
            </a:r>
            <a:r>
              <a:rPr lang="es-ES" baseline="30000" dirty="0" smtClean="0"/>
              <a:t>(n)</a:t>
            </a:r>
            <a:r>
              <a:rPr lang="es-ES" dirty="0" smtClean="0"/>
              <a:t> </a:t>
            </a:r>
            <a:r>
              <a:rPr lang="es-ES" dirty="0"/>
              <a:t>= Costo en curso obtenido por el algoritmo para el camino más corto desde el nodo </a:t>
            </a:r>
            <a:r>
              <a:rPr lang="es-ES" b="1" dirty="0"/>
              <a:t>s </a:t>
            </a:r>
            <a:r>
              <a:rPr lang="es-ES" dirty="0"/>
              <a:t>al nodo</a:t>
            </a:r>
            <a:r>
              <a:rPr lang="es-ES" b="1" dirty="0"/>
              <a:t> n</a:t>
            </a:r>
            <a:r>
              <a:rPr lang="es-ES" dirty="0"/>
              <a:t> empleando </a:t>
            </a:r>
            <a:r>
              <a:rPr lang="es-ES" b="1" dirty="0"/>
              <a:t>h</a:t>
            </a:r>
            <a:r>
              <a:rPr lang="es-ES" dirty="0"/>
              <a:t> enlaces (o saltos) como máximo.</a:t>
            </a:r>
          </a:p>
          <a:p>
            <a:pPr lvl="1"/>
            <a:endParaRPr lang="es-ES" dirty="0"/>
          </a:p>
          <a:p>
            <a:pPr lvl="1"/>
            <a:r>
              <a:rPr lang="es-ES" dirty="0"/>
              <a:t>El algoritmo consta de los siguientes pasos, repitiéndose el paso dos hasta que ninguno de los otros costos cambia.</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s-ES"/>
              <a:t>Algoritmos de Mínimo Costo</a:t>
            </a:r>
          </a:p>
        </p:txBody>
      </p:sp>
      <p:sp>
        <p:nvSpPr>
          <p:cNvPr id="38915" name="Rectangle 3" descr="Rectangle: Click to edit Master text styles&#10;Second level&#10;Third level&#10;Fourth level&#10;Fifth level"/>
          <p:cNvSpPr>
            <a:spLocks noGrp="1" noChangeArrowheads="1"/>
          </p:cNvSpPr>
          <p:nvPr>
            <p:ph idx="1"/>
          </p:nvPr>
        </p:nvSpPr>
        <p:spPr/>
        <p:txBody>
          <a:bodyPr/>
          <a:lstStyle/>
          <a:p>
            <a:pPr lvl="1">
              <a:buFont typeface="Wingdings" pitchFamily="2" charset="2"/>
              <a:buNone/>
            </a:pPr>
            <a:r>
              <a:rPr lang="es-ES" dirty="0"/>
              <a:t>1. Inicialización</a:t>
            </a:r>
          </a:p>
          <a:p>
            <a:pPr lvl="2"/>
            <a:r>
              <a:rPr lang="es-ES" dirty="0" smtClean="0"/>
              <a:t>D</a:t>
            </a:r>
            <a:r>
              <a:rPr lang="es-ES" baseline="-25000" dirty="0"/>
              <a:t>0</a:t>
            </a:r>
            <a:r>
              <a:rPr lang="es-ES" baseline="30000" dirty="0" smtClean="0"/>
              <a:t>(n)</a:t>
            </a:r>
            <a:r>
              <a:rPr lang="es-ES" dirty="0" smtClean="0"/>
              <a:t> </a:t>
            </a:r>
            <a:r>
              <a:rPr lang="es-ES" dirty="0"/>
              <a:t>= </a:t>
            </a:r>
            <a:r>
              <a:rPr lang="es-ES" dirty="0">
                <a:sym typeface="Symbol" pitchFamily="18" charset="2"/>
              </a:rPr>
              <a:t> para todo n  s</a:t>
            </a:r>
          </a:p>
          <a:p>
            <a:pPr lvl="2"/>
            <a:r>
              <a:rPr lang="es-ES" dirty="0" err="1" smtClean="0">
                <a:sym typeface="Symbol" pitchFamily="18" charset="2"/>
              </a:rPr>
              <a:t>D</a:t>
            </a:r>
            <a:r>
              <a:rPr lang="es-ES" baseline="-25000" dirty="0" err="1" smtClean="0">
                <a:sym typeface="Symbol" pitchFamily="18" charset="2"/>
              </a:rPr>
              <a:t>h</a:t>
            </a:r>
            <a:r>
              <a:rPr lang="es-ES" baseline="30000" dirty="0" smtClean="0">
                <a:sym typeface="Symbol" pitchFamily="18" charset="2"/>
              </a:rPr>
              <a:t>(s)</a:t>
            </a:r>
            <a:r>
              <a:rPr lang="es-ES" dirty="0" smtClean="0">
                <a:sym typeface="Symbol" pitchFamily="18" charset="2"/>
              </a:rPr>
              <a:t> </a:t>
            </a:r>
            <a:r>
              <a:rPr lang="es-ES" dirty="0">
                <a:sym typeface="Symbol" pitchFamily="18" charset="2"/>
              </a:rPr>
              <a:t>= 0 para todo h</a:t>
            </a:r>
          </a:p>
          <a:p>
            <a:pPr lvl="1">
              <a:buFont typeface="Wingdings" pitchFamily="2" charset="2"/>
              <a:buNone/>
            </a:pPr>
            <a:endParaRPr lang="es-ES" dirty="0"/>
          </a:p>
          <a:p>
            <a:pPr lvl="1">
              <a:buFont typeface="Wingdings" pitchFamily="2" charset="2"/>
              <a:buNone/>
            </a:pPr>
            <a:r>
              <a:rPr lang="es-ES" dirty="0"/>
              <a:t>2. Para cada sucesivo h </a:t>
            </a:r>
            <a:r>
              <a:rPr lang="es-ES" dirty="0">
                <a:sym typeface="Symbol" pitchFamily="18" charset="2"/>
              </a:rPr>
              <a:t> 0</a:t>
            </a:r>
            <a:endParaRPr lang="es-ES" dirty="0"/>
          </a:p>
          <a:p>
            <a:pPr lvl="2"/>
            <a:r>
              <a:rPr lang="es-ES" dirty="0" smtClean="0"/>
              <a:t>D</a:t>
            </a:r>
            <a:r>
              <a:rPr lang="es-ES" baseline="-25000" dirty="0" smtClean="0"/>
              <a:t>h+1</a:t>
            </a:r>
            <a:r>
              <a:rPr lang="es-ES" baseline="30000" dirty="0" smtClean="0"/>
              <a:t>(n)</a:t>
            </a:r>
            <a:r>
              <a:rPr lang="es-ES" dirty="0" smtClean="0"/>
              <a:t> </a:t>
            </a:r>
            <a:r>
              <a:rPr lang="es-ES" dirty="0"/>
              <a:t>= </a:t>
            </a:r>
            <a:r>
              <a:rPr lang="es-ES" dirty="0" err="1" smtClean="0"/>
              <a:t>min</a:t>
            </a:r>
            <a:r>
              <a:rPr lang="es-ES" baseline="-25000" dirty="0" err="1"/>
              <a:t>j</a:t>
            </a:r>
            <a:r>
              <a:rPr lang="es-ES" dirty="0" smtClean="0"/>
              <a:t> </a:t>
            </a:r>
            <a:r>
              <a:rPr lang="es-ES" dirty="0"/>
              <a:t>[</a:t>
            </a:r>
            <a:r>
              <a:rPr lang="es-ES" dirty="0" err="1" smtClean="0"/>
              <a:t>D</a:t>
            </a:r>
            <a:r>
              <a:rPr lang="es-ES" baseline="-25000" dirty="0" err="1" smtClean="0"/>
              <a:t>h</a:t>
            </a:r>
            <a:r>
              <a:rPr lang="es-ES" baseline="30000" dirty="0" smtClean="0"/>
              <a:t>(j)</a:t>
            </a:r>
            <a:r>
              <a:rPr lang="es-ES" dirty="0" smtClean="0"/>
              <a:t>+ </a:t>
            </a:r>
            <a:r>
              <a:rPr lang="es-ES" dirty="0" err="1" smtClean="0"/>
              <a:t>d</a:t>
            </a:r>
            <a:r>
              <a:rPr lang="es-ES" baseline="-25000" dirty="0" err="1" smtClean="0"/>
              <a:t>jn</a:t>
            </a:r>
            <a:r>
              <a:rPr lang="es-ES" dirty="0"/>
              <a:t>] </a:t>
            </a:r>
            <a:r>
              <a:rPr lang="es-ES" dirty="0">
                <a:sym typeface="Symbol" pitchFamily="18" charset="2"/>
              </a:rPr>
              <a:t>donde n = nodo destino</a:t>
            </a:r>
          </a:p>
          <a:p>
            <a:pPr lvl="2"/>
            <a:endParaRPr lang="es-E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s-ES"/>
              <a:t>Algoritmos de Mínimo Costo</a:t>
            </a:r>
          </a:p>
        </p:txBody>
      </p:sp>
      <p:sp>
        <p:nvSpPr>
          <p:cNvPr id="39939" name="Rectangle 3" descr="Rectangle: Click to edit Master text styles&#10;Second level&#10;Third level&#10;Fourth level&#10;Fifth level"/>
          <p:cNvSpPr>
            <a:spLocks noGrp="1" noChangeArrowheads="1"/>
          </p:cNvSpPr>
          <p:nvPr>
            <p:ph idx="1"/>
          </p:nvPr>
        </p:nvSpPr>
        <p:spPr/>
        <p:txBody>
          <a:bodyPr/>
          <a:lstStyle/>
          <a:p>
            <a:pPr lvl="1"/>
            <a:r>
              <a:rPr lang="es-ES"/>
              <a:t>Encuentre la tabla de ruteo del nodo 1</a:t>
            </a:r>
          </a:p>
        </p:txBody>
      </p:sp>
      <p:grpSp>
        <p:nvGrpSpPr>
          <p:cNvPr id="39940" name="Group 4"/>
          <p:cNvGrpSpPr>
            <a:grpSpLocks/>
          </p:cNvGrpSpPr>
          <p:nvPr/>
        </p:nvGrpSpPr>
        <p:grpSpPr bwMode="auto">
          <a:xfrm>
            <a:off x="2743200" y="2590800"/>
            <a:ext cx="3429000" cy="2181225"/>
            <a:chOff x="1296" y="2392"/>
            <a:chExt cx="2880" cy="1832"/>
          </a:xfrm>
        </p:grpSpPr>
        <p:grpSp>
          <p:nvGrpSpPr>
            <p:cNvPr id="39941" name="Group 5"/>
            <p:cNvGrpSpPr>
              <a:grpSpLocks/>
            </p:cNvGrpSpPr>
            <p:nvPr/>
          </p:nvGrpSpPr>
          <p:grpSpPr bwMode="auto">
            <a:xfrm>
              <a:off x="1296" y="3408"/>
              <a:ext cx="288" cy="288"/>
              <a:chOff x="1248" y="3216"/>
              <a:chExt cx="288" cy="288"/>
            </a:xfrm>
          </p:grpSpPr>
          <p:sp>
            <p:nvSpPr>
              <p:cNvPr id="39942" name="Oval 6"/>
              <p:cNvSpPr>
                <a:spLocks noChangeArrowheads="1"/>
              </p:cNvSpPr>
              <p:nvPr/>
            </p:nvSpPr>
            <p:spPr bwMode="auto">
              <a:xfrm>
                <a:off x="1248" y="3216"/>
                <a:ext cx="288" cy="288"/>
              </a:xfrm>
              <a:prstGeom prst="ellipse">
                <a:avLst/>
              </a:prstGeom>
              <a:solidFill>
                <a:schemeClr val="accent1"/>
              </a:solidFill>
              <a:ln w="9525">
                <a:solidFill>
                  <a:schemeClr val="tx1"/>
                </a:solidFill>
                <a:round/>
                <a:headEnd/>
                <a:tailEnd/>
              </a:ln>
              <a:effectLst/>
            </p:spPr>
            <p:txBody>
              <a:bodyPr wrap="none" anchor="ctr"/>
              <a:lstStyle/>
              <a:p>
                <a:endParaRPr lang="es-MX"/>
              </a:p>
            </p:txBody>
          </p:sp>
          <p:sp>
            <p:nvSpPr>
              <p:cNvPr id="39943" name="Text Box 7"/>
              <p:cNvSpPr txBox="1">
                <a:spLocks noChangeArrowheads="1"/>
              </p:cNvSpPr>
              <p:nvPr/>
            </p:nvSpPr>
            <p:spPr bwMode="auto">
              <a:xfrm>
                <a:off x="1296" y="3216"/>
                <a:ext cx="240" cy="256"/>
              </a:xfrm>
              <a:prstGeom prst="rect">
                <a:avLst/>
              </a:prstGeom>
              <a:noFill/>
              <a:ln w="9525">
                <a:noFill/>
                <a:miter lim="800000"/>
                <a:headEnd/>
                <a:tailEnd/>
              </a:ln>
              <a:effectLst/>
            </p:spPr>
            <p:txBody>
              <a:bodyPr>
                <a:spAutoFit/>
              </a:bodyPr>
              <a:lstStyle/>
              <a:p>
                <a:pPr>
                  <a:spcBef>
                    <a:spcPct val="50000"/>
                  </a:spcBef>
                </a:pPr>
                <a:r>
                  <a:rPr lang="es-ES" sz="1400"/>
                  <a:t>1</a:t>
                </a:r>
              </a:p>
            </p:txBody>
          </p:sp>
        </p:grpSp>
        <p:grpSp>
          <p:nvGrpSpPr>
            <p:cNvPr id="39944" name="Group 8"/>
            <p:cNvGrpSpPr>
              <a:grpSpLocks/>
            </p:cNvGrpSpPr>
            <p:nvPr/>
          </p:nvGrpSpPr>
          <p:grpSpPr bwMode="auto">
            <a:xfrm>
              <a:off x="1920" y="2784"/>
              <a:ext cx="288" cy="288"/>
              <a:chOff x="1248" y="3216"/>
              <a:chExt cx="288" cy="288"/>
            </a:xfrm>
          </p:grpSpPr>
          <p:sp>
            <p:nvSpPr>
              <p:cNvPr id="39945" name="Oval 9"/>
              <p:cNvSpPr>
                <a:spLocks noChangeArrowheads="1"/>
              </p:cNvSpPr>
              <p:nvPr/>
            </p:nvSpPr>
            <p:spPr bwMode="auto">
              <a:xfrm>
                <a:off x="1248" y="3216"/>
                <a:ext cx="288" cy="288"/>
              </a:xfrm>
              <a:prstGeom prst="ellipse">
                <a:avLst/>
              </a:prstGeom>
              <a:solidFill>
                <a:schemeClr val="accent1"/>
              </a:solidFill>
              <a:ln w="9525">
                <a:solidFill>
                  <a:schemeClr val="tx1"/>
                </a:solidFill>
                <a:round/>
                <a:headEnd/>
                <a:tailEnd/>
              </a:ln>
              <a:effectLst/>
            </p:spPr>
            <p:txBody>
              <a:bodyPr wrap="none" anchor="ctr"/>
              <a:lstStyle/>
              <a:p>
                <a:endParaRPr lang="es-MX"/>
              </a:p>
            </p:txBody>
          </p:sp>
          <p:sp>
            <p:nvSpPr>
              <p:cNvPr id="39946" name="Text Box 10"/>
              <p:cNvSpPr txBox="1">
                <a:spLocks noChangeArrowheads="1"/>
              </p:cNvSpPr>
              <p:nvPr/>
            </p:nvSpPr>
            <p:spPr bwMode="auto">
              <a:xfrm>
                <a:off x="1296" y="3216"/>
                <a:ext cx="240" cy="256"/>
              </a:xfrm>
              <a:prstGeom prst="rect">
                <a:avLst/>
              </a:prstGeom>
              <a:noFill/>
              <a:ln w="9525">
                <a:noFill/>
                <a:miter lim="800000"/>
                <a:headEnd/>
                <a:tailEnd/>
              </a:ln>
              <a:effectLst/>
            </p:spPr>
            <p:txBody>
              <a:bodyPr>
                <a:spAutoFit/>
              </a:bodyPr>
              <a:lstStyle/>
              <a:p>
                <a:pPr>
                  <a:spcBef>
                    <a:spcPct val="50000"/>
                  </a:spcBef>
                </a:pPr>
                <a:r>
                  <a:rPr lang="es-ES" sz="1400"/>
                  <a:t>2</a:t>
                </a:r>
              </a:p>
            </p:txBody>
          </p:sp>
        </p:grpSp>
        <p:grpSp>
          <p:nvGrpSpPr>
            <p:cNvPr id="39947" name="Group 11"/>
            <p:cNvGrpSpPr>
              <a:grpSpLocks/>
            </p:cNvGrpSpPr>
            <p:nvPr/>
          </p:nvGrpSpPr>
          <p:grpSpPr bwMode="auto">
            <a:xfrm>
              <a:off x="2112" y="3936"/>
              <a:ext cx="288" cy="288"/>
              <a:chOff x="1248" y="3216"/>
              <a:chExt cx="288" cy="288"/>
            </a:xfrm>
          </p:grpSpPr>
          <p:sp>
            <p:nvSpPr>
              <p:cNvPr id="39948" name="Oval 12"/>
              <p:cNvSpPr>
                <a:spLocks noChangeArrowheads="1"/>
              </p:cNvSpPr>
              <p:nvPr/>
            </p:nvSpPr>
            <p:spPr bwMode="auto">
              <a:xfrm>
                <a:off x="1248" y="3216"/>
                <a:ext cx="288" cy="288"/>
              </a:xfrm>
              <a:prstGeom prst="ellipse">
                <a:avLst/>
              </a:prstGeom>
              <a:solidFill>
                <a:schemeClr val="accent1"/>
              </a:solidFill>
              <a:ln w="9525">
                <a:solidFill>
                  <a:schemeClr val="tx1"/>
                </a:solidFill>
                <a:round/>
                <a:headEnd/>
                <a:tailEnd/>
              </a:ln>
              <a:effectLst/>
            </p:spPr>
            <p:txBody>
              <a:bodyPr wrap="none" anchor="ctr"/>
              <a:lstStyle/>
              <a:p>
                <a:endParaRPr lang="es-MX"/>
              </a:p>
            </p:txBody>
          </p:sp>
          <p:sp>
            <p:nvSpPr>
              <p:cNvPr id="39949" name="Text Box 13"/>
              <p:cNvSpPr txBox="1">
                <a:spLocks noChangeArrowheads="1"/>
              </p:cNvSpPr>
              <p:nvPr/>
            </p:nvSpPr>
            <p:spPr bwMode="auto">
              <a:xfrm>
                <a:off x="1296" y="3216"/>
                <a:ext cx="240" cy="256"/>
              </a:xfrm>
              <a:prstGeom prst="rect">
                <a:avLst/>
              </a:prstGeom>
              <a:noFill/>
              <a:ln w="9525">
                <a:noFill/>
                <a:miter lim="800000"/>
                <a:headEnd/>
                <a:tailEnd/>
              </a:ln>
              <a:effectLst/>
            </p:spPr>
            <p:txBody>
              <a:bodyPr>
                <a:spAutoFit/>
              </a:bodyPr>
              <a:lstStyle/>
              <a:p>
                <a:pPr>
                  <a:spcBef>
                    <a:spcPct val="50000"/>
                  </a:spcBef>
                </a:pPr>
                <a:r>
                  <a:rPr lang="es-ES" sz="1400"/>
                  <a:t>3</a:t>
                </a:r>
              </a:p>
            </p:txBody>
          </p:sp>
        </p:grpSp>
        <p:grpSp>
          <p:nvGrpSpPr>
            <p:cNvPr id="39950" name="Group 14"/>
            <p:cNvGrpSpPr>
              <a:grpSpLocks/>
            </p:cNvGrpSpPr>
            <p:nvPr/>
          </p:nvGrpSpPr>
          <p:grpSpPr bwMode="auto">
            <a:xfrm>
              <a:off x="2928" y="2784"/>
              <a:ext cx="288" cy="288"/>
              <a:chOff x="1248" y="3216"/>
              <a:chExt cx="288" cy="288"/>
            </a:xfrm>
          </p:grpSpPr>
          <p:sp>
            <p:nvSpPr>
              <p:cNvPr id="39951" name="Oval 15"/>
              <p:cNvSpPr>
                <a:spLocks noChangeArrowheads="1"/>
              </p:cNvSpPr>
              <p:nvPr/>
            </p:nvSpPr>
            <p:spPr bwMode="auto">
              <a:xfrm>
                <a:off x="1248" y="3216"/>
                <a:ext cx="288" cy="288"/>
              </a:xfrm>
              <a:prstGeom prst="ellipse">
                <a:avLst/>
              </a:prstGeom>
              <a:solidFill>
                <a:schemeClr val="accent1"/>
              </a:solidFill>
              <a:ln w="9525">
                <a:solidFill>
                  <a:schemeClr val="tx1"/>
                </a:solidFill>
                <a:round/>
                <a:headEnd/>
                <a:tailEnd/>
              </a:ln>
              <a:effectLst/>
            </p:spPr>
            <p:txBody>
              <a:bodyPr wrap="none" anchor="ctr"/>
              <a:lstStyle/>
              <a:p>
                <a:endParaRPr lang="es-MX"/>
              </a:p>
            </p:txBody>
          </p:sp>
          <p:sp>
            <p:nvSpPr>
              <p:cNvPr id="39952" name="Text Box 16"/>
              <p:cNvSpPr txBox="1">
                <a:spLocks noChangeArrowheads="1"/>
              </p:cNvSpPr>
              <p:nvPr/>
            </p:nvSpPr>
            <p:spPr bwMode="auto">
              <a:xfrm>
                <a:off x="1296" y="3216"/>
                <a:ext cx="240" cy="256"/>
              </a:xfrm>
              <a:prstGeom prst="rect">
                <a:avLst/>
              </a:prstGeom>
              <a:noFill/>
              <a:ln w="9525">
                <a:noFill/>
                <a:miter lim="800000"/>
                <a:headEnd/>
                <a:tailEnd/>
              </a:ln>
              <a:effectLst/>
            </p:spPr>
            <p:txBody>
              <a:bodyPr>
                <a:spAutoFit/>
              </a:bodyPr>
              <a:lstStyle/>
              <a:p>
                <a:pPr>
                  <a:spcBef>
                    <a:spcPct val="50000"/>
                  </a:spcBef>
                </a:pPr>
                <a:r>
                  <a:rPr lang="es-ES" sz="1400"/>
                  <a:t>4</a:t>
                </a:r>
              </a:p>
            </p:txBody>
          </p:sp>
        </p:grpSp>
        <p:grpSp>
          <p:nvGrpSpPr>
            <p:cNvPr id="39953" name="Group 17"/>
            <p:cNvGrpSpPr>
              <a:grpSpLocks/>
            </p:cNvGrpSpPr>
            <p:nvPr/>
          </p:nvGrpSpPr>
          <p:grpSpPr bwMode="auto">
            <a:xfrm>
              <a:off x="3168" y="3936"/>
              <a:ext cx="288" cy="288"/>
              <a:chOff x="1248" y="3216"/>
              <a:chExt cx="288" cy="288"/>
            </a:xfrm>
          </p:grpSpPr>
          <p:sp>
            <p:nvSpPr>
              <p:cNvPr id="39954" name="Oval 18"/>
              <p:cNvSpPr>
                <a:spLocks noChangeArrowheads="1"/>
              </p:cNvSpPr>
              <p:nvPr/>
            </p:nvSpPr>
            <p:spPr bwMode="auto">
              <a:xfrm>
                <a:off x="1248" y="3216"/>
                <a:ext cx="288" cy="288"/>
              </a:xfrm>
              <a:prstGeom prst="ellipse">
                <a:avLst/>
              </a:prstGeom>
              <a:solidFill>
                <a:schemeClr val="accent1"/>
              </a:solidFill>
              <a:ln w="9525">
                <a:solidFill>
                  <a:schemeClr val="tx1"/>
                </a:solidFill>
                <a:round/>
                <a:headEnd/>
                <a:tailEnd/>
              </a:ln>
              <a:effectLst/>
            </p:spPr>
            <p:txBody>
              <a:bodyPr wrap="none" anchor="ctr"/>
              <a:lstStyle/>
              <a:p>
                <a:endParaRPr lang="es-MX"/>
              </a:p>
            </p:txBody>
          </p:sp>
          <p:sp>
            <p:nvSpPr>
              <p:cNvPr id="39955" name="Text Box 19"/>
              <p:cNvSpPr txBox="1">
                <a:spLocks noChangeArrowheads="1"/>
              </p:cNvSpPr>
              <p:nvPr/>
            </p:nvSpPr>
            <p:spPr bwMode="auto">
              <a:xfrm>
                <a:off x="1296" y="3216"/>
                <a:ext cx="240" cy="256"/>
              </a:xfrm>
              <a:prstGeom prst="rect">
                <a:avLst/>
              </a:prstGeom>
              <a:noFill/>
              <a:ln w="9525">
                <a:noFill/>
                <a:miter lim="800000"/>
                <a:headEnd/>
                <a:tailEnd/>
              </a:ln>
              <a:effectLst/>
            </p:spPr>
            <p:txBody>
              <a:bodyPr>
                <a:spAutoFit/>
              </a:bodyPr>
              <a:lstStyle/>
              <a:p>
                <a:pPr>
                  <a:spcBef>
                    <a:spcPct val="50000"/>
                  </a:spcBef>
                </a:pPr>
                <a:r>
                  <a:rPr lang="es-ES" sz="1400"/>
                  <a:t>5</a:t>
                </a:r>
              </a:p>
            </p:txBody>
          </p:sp>
        </p:grpSp>
        <p:grpSp>
          <p:nvGrpSpPr>
            <p:cNvPr id="39956" name="Group 20"/>
            <p:cNvGrpSpPr>
              <a:grpSpLocks/>
            </p:cNvGrpSpPr>
            <p:nvPr/>
          </p:nvGrpSpPr>
          <p:grpSpPr bwMode="auto">
            <a:xfrm>
              <a:off x="3888" y="3360"/>
              <a:ext cx="288" cy="288"/>
              <a:chOff x="1248" y="3216"/>
              <a:chExt cx="288" cy="288"/>
            </a:xfrm>
          </p:grpSpPr>
          <p:sp>
            <p:nvSpPr>
              <p:cNvPr id="39957" name="Oval 21"/>
              <p:cNvSpPr>
                <a:spLocks noChangeArrowheads="1"/>
              </p:cNvSpPr>
              <p:nvPr/>
            </p:nvSpPr>
            <p:spPr bwMode="auto">
              <a:xfrm>
                <a:off x="1248" y="3216"/>
                <a:ext cx="288" cy="288"/>
              </a:xfrm>
              <a:prstGeom prst="ellipse">
                <a:avLst/>
              </a:prstGeom>
              <a:solidFill>
                <a:schemeClr val="accent1"/>
              </a:solidFill>
              <a:ln w="9525">
                <a:solidFill>
                  <a:schemeClr val="tx1"/>
                </a:solidFill>
                <a:round/>
                <a:headEnd/>
                <a:tailEnd/>
              </a:ln>
              <a:effectLst/>
            </p:spPr>
            <p:txBody>
              <a:bodyPr wrap="none" anchor="ctr"/>
              <a:lstStyle/>
              <a:p>
                <a:endParaRPr lang="es-MX"/>
              </a:p>
            </p:txBody>
          </p:sp>
          <p:sp>
            <p:nvSpPr>
              <p:cNvPr id="39958" name="Text Box 22"/>
              <p:cNvSpPr txBox="1">
                <a:spLocks noChangeArrowheads="1"/>
              </p:cNvSpPr>
              <p:nvPr/>
            </p:nvSpPr>
            <p:spPr bwMode="auto">
              <a:xfrm>
                <a:off x="1296" y="3216"/>
                <a:ext cx="240" cy="256"/>
              </a:xfrm>
              <a:prstGeom prst="rect">
                <a:avLst/>
              </a:prstGeom>
              <a:noFill/>
              <a:ln w="9525">
                <a:noFill/>
                <a:miter lim="800000"/>
                <a:headEnd/>
                <a:tailEnd/>
              </a:ln>
              <a:effectLst/>
            </p:spPr>
            <p:txBody>
              <a:bodyPr>
                <a:spAutoFit/>
              </a:bodyPr>
              <a:lstStyle/>
              <a:p>
                <a:pPr>
                  <a:spcBef>
                    <a:spcPct val="50000"/>
                  </a:spcBef>
                </a:pPr>
                <a:r>
                  <a:rPr lang="es-ES" sz="1400"/>
                  <a:t>6</a:t>
                </a:r>
              </a:p>
            </p:txBody>
          </p:sp>
        </p:grpSp>
        <p:sp>
          <p:nvSpPr>
            <p:cNvPr id="39959" name="Line 23"/>
            <p:cNvSpPr>
              <a:spLocks noChangeShapeType="1"/>
            </p:cNvSpPr>
            <p:nvPr/>
          </p:nvSpPr>
          <p:spPr bwMode="auto">
            <a:xfrm flipV="1">
              <a:off x="1536" y="3024"/>
              <a:ext cx="432" cy="432"/>
            </a:xfrm>
            <a:prstGeom prst="line">
              <a:avLst/>
            </a:prstGeom>
            <a:noFill/>
            <a:ln w="9525">
              <a:solidFill>
                <a:schemeClr val="tx1"/>
              </a:solidFill>
              <a:round/>
              <a:headEnd/>
              <a:tailEnd/>
            </a:ln>
            <a:effectLst/>
          </p:spPr>
          <p:txBody>
            <a:bodyPr wrap="none"/>
            <a:lstStyle/>
            <a:p>
              <a:endParaRPr lang="es-MX"/>
            </a:p>
          </p:txBody>
        </p:sp>
        <p:sp>
          <p:nvSpPr>
            <p:cNvPr id="39960" name="Line 24"/>
            <p:cNvSpPr>
              <a:spLocks noChangeShapeType="1"/>
            </p:cNvSpPr>
            <p:nvPr/>
          </p:nvSpPr>
          <p:spPr bwMode="auto">
            <a:xfrm>
              <a:off x="1536" y="3648"/>
              <a:ext cx="576" cy="384"/>
            </a:xfrm>
            <a:prstGeom prst="line">
              <a:avLst/>
            </a:prstGeom>
            <a:noFill/>
            <a:ln w="9525">
              <a:solidFill>
                <a:schemeClr val="tx1"/>
              </a:solidFill>
              <a:round/>
              <a:headEnd/>
              <a:tailEnd/>
            </a:ln>
            <a:effectLst/>
          </p:spPr>
          <p:txBody>
            <a:bodyPr wrap="none"/>
            <a:lstStyle/>
            <a:p>
              <a:endParaRPr lang="es-MX"/>
            </a:p>
          </p:txBody>
        </p:sp>
        <p:sp>
          <p:nvSpPr>
            <p:cNvPr id="39961" name="Line 25"/>
            <p:cNvSpPr>
              <a:spLocks noChangeShapeType="1"/>
            </p:cNvSpPr>
            <p:nvPr/>
          </p:nvSpPr>
          <p:spPr bwMode="auto">
            <a:xfrm>
              <a:off x="2112" y="3072"/>
              <a:ext cx="144" cy="864"/>
            </a:xfrm>
            <a:prstGeom prst="line">
              <a:avLst/>
            </a:prstGeom>
            <a:noFill/>
            <a:ln w="9525">
              <a:solidFill>
                <a:schemeClr val="tx1"/>
              </a:solidFill>
              <a:round/>
              <a:headEnd/>
              <a:tailEnd/>
            </a:ln>
            <a:effectLst/>
          </p:spPr>
          <p:txBody>
            <a:bodyPr wrap="none"/>
            <a:lstStyle/>
            <a:p>
              <a:endParaRPr lang="es-MX"/>
            </a:p>
          </p:txBody>
        </p:sp>
        <p:sp>
          <p:nvSpPr>
            <p:cNvPr id="39962" name="Line 26"/>
            <p:cNvSpPr>
              <a:spLocks noChangeShapeType="1"/>
            </p:cNvSpPr>
            <p:nvPr/>
          </p:nvSpPr>
          <p:spPr bwMode="auto">
            <a:xfrm flipV="1">
              <a:off x="2352" y="3024"/>
              <a:ext cx="624" cy="960"/>
            </a:xfrm>
            <a:prstGeom prst="line">
              <a:avLst/>
            </a:prstGeom>
            <a:noFill/>
            <a:ln w="9525">
              <a:solidFill>
                <a:schemeClr val="tx1"/>
              </a:solidFill>
              <a:round/>
              <a:headEnd/>
              <a:tailEnd/>
            </a:ln>
            <a:effectLst/>
          </p:spPr>
          <p:txBody>
            <a:bodyPr wrap="none"/>
            <a:lstStyle/>
            <a:p>
              <a:endParaRPr lang="es-MX"/>
            </a:p>
          </p:txBody>
        </p:sp>
        <p:sp>
          <p:nvSpPr>
            <p:cNvPr id="39963" name="Line 27"/>
            <p:cNvSpPr>
              <a:spLocks noChangeShapeType="1"/>
            </p:cNvSpPr>
            <p:nvPr/>
          </p:nvSpPr>
          <p:spPr bwMode="auto">
            <a:xfrm>
              <a:off x="2208" y="2928"/>
              <a:ext cx="720" cy="0"/>
            </a:xfrm>
            <a:prstGeom prst="line">
              <a:avLst/>
            </a:prstGeom>
            <a:noFill/>
            <a:ln w="9525">
              <a:solidFill>
                <a:schemeClr val="tx1"/>
              </a:solidFill>
              <a:round/>
              <a:headEnd/>
              <a:tailEnd/>
            </a:ln>
            <a:effectLst/>
          </p:spPr>
          <p:txBody>
            <a:bodyPr wrap="none"/>
            <a:lstStyle/>
            <a:p>
              <a:endParaRPr lang="es-MX"/>
            </a:p>
          </p:txBody>
        </p:sp>
        <p:sp>
          <p:nvSpPr>
            <p:cNvPr id="39964" name="Line 28"/>
            <p:cNvSpPr>
              <a:spLocks noChangeShapeType="1"/>
            </p:cNvSpPr>
            <p:nvPr/>
          </p:nvSpPr>
          <p:spPr bwMode="auto">
            <a:xfrm>
              <a:off x="2400" y="4080"/>
              <a:ext cx="768" cy="0"/>
            </a:xfrm>
            <a:prstGeom prst="line">
              <a:avLst/>
            </a:prstGeom>
            <a:noFill/>
            <a:ln w="9525">
              <a:solidFill>
                <a:schemeClr val="tx1"/>
              </a:solidFill>
              <a:round/>
              <a:headEnd/>
              <a:tailEnd/>
            </a:ln>
            <a:effectLst/>
          </p:spPr>
          <p:txBody>
            <a:bodyPr wrap="none"/>
            <a:lstStyle/>
            <a:p>
              <a:endParaRPr lang="es-MX"/>
            </a:p>
          </p:txBody>
        </p:sp>
        <p:sp>
          <p:nvSpPr>
            <p:cNvPr id="39965" name="Line 29"/>
            <p:cNvSpPr>
              <a:spLocks noChangeShapeType="1"/>
            </p:cNvSpPr>
            <p:nvPr/>
          </p:nvSpPr>
          <p:spPr bwMode="auto">
            <a:xfrm>
              <a:off x="3120" y="3072"/>
              <a:ext cx="144" cy="864"/>
            </a:xfrm>
            <a:prstGeom prst="line">
              <a:avLst/>
            </a:prstGeom>
            <a:noFill/>
            <a:ln w="9525">
              <a:solidFill>
                <a:schemeClr val="tx1"/>
              </a:solidFill>
              <a:round/>
              <a:headEnd/>
              <a:tailEnd/>
            </a:ln>
            <a:effectLst/>
          </p:spPr>
          <p:txBody>
            <a:bodyPr wrap="none"/>
            <a:lstStyle/>
            <a:p>
              <a:endParaRPr lang="es-MX"/>
            </a:p>
          </p:txBody>
        </p:sp>
        <p:sp>
          <p:nvSpPr>
            <p:cNvPr id="39966" name="Line 30"/>
            <p:cNvSpPr>
              <a:spLocks noChangeShapeType="1"/>
            </p:cNvSpPr>
            <p:nvPr/>
          </p:nvSpPr>
          <p:spPr bwMode="auto">
            <a:xfrm>
              <a:off x="3216" y="2976"/>
              <a:ext cx="720" cy="432"/>
            </a:xfrm>
            <a:prstGeom prst="line">
              <a:avLst/>
            </a:prstGeom>
            <a:noFill/>
            <a:ln w="9525">
              <a:solidFill>
                <a:schemeClr val="tx1"/>
              </a:solidFill>
              <a:round/>
              <a:headEnd/>
              <a:tailEnd/>
            </a:ln>
            <a:effectLst/>
          </p:spPr>
          <p:txBody>
            <a:bodyPr wrap="none"/>
            <a:lstStyle/>
            <a:p>
              <a:endParaRPr lang="es-MX"/>
            </a:p>
          </p:txBody>
        </p:sp>
        <p:sp>
          <p:nvSpPr>
            <p:cNvPr id="39967" name="Line 31"/>
            <p:cNvSpPr>
              <a:spLocks noChangeShapeType="1"/>
            </p:cNvSpPr>
            <p:nvPr/>
          </p:nvSpPr>
          <p:spPr bwMode="auto">
            <a:xfrm flipV="1">
              <a:off x="3456" y="3600"/>
              <a:ext cx="480" cy="432"/>
            </a:xfrm>
            <a:prstGeom prst="line">
              <a:avLst/>
            </a:prstGeom>
            <a:noFill/>
            <a:ln w="9525">
              <a:solidFill>
                <a:schemeClr val="tx1"/>
              </a:solidFill>
              <a:round/>
              <a:headEnd/>
              <a:tailEnd/>
            </a:ln>
            <a:effectLst/>
          </p:spPr>
          <p:txBody>
            <a:bodyPr wrap="none"/>
            <a:lstStyle/>
            <a:p>
              <a:endParaRPr lang="es-MX"/>
            </a:p>
          </p:txBody>
        </p:sp>
        <p:sp>
          <p:nvSpPr>
            <p:cNvPr id="39968" name="Freeform 32"/>
            <p:cNvSpPr>
              <a:spLocks/>
            </p:cNvSpPr>
            <p:nvPr/>
          </p:nvSpPr>
          <p:spPr bwMode="auto">
            <a:xfrm>
              <a:off x="1392" y="2392"/>
              <a:ext cx="1632" cy="1016"/>
            </a:xfrm>
            <a:custGeom>
              <a:avLst/>
              <a:gdLst/>
              <a:ahLst/>
              <a:cxnLst>
                <a:cxn ang="0">
                  <a:pos x="0" y="1016"/>
                </a:cxn>
                <a:cxn ang="0">
                  <a:pos x="528" y="104"/>
                </a:cxn>
                <a:cxn ang="0">
                  <a:pos x="1632" y="392"/>
                </a:cxn>
              </a:cxnLst>
              <a:rect l="0" t="0" r="r" b="b"/>
              <a:pathLst>
                <a:path w="1632" h="1016">
                  <a:moveTo>
                    <a:pt x="0" y="1016"/>
                  </a:moveTo>
                  <a:cubicBezTo>
                    <a:pt x="128" y="612"/>
                    <a:pt x="256" y="208"/>
                    <a:pt x="528" y="104"/>
                  </a:cubicBezTo>
                  <a:cubicBezTo>
                    <a:pt x="800" y="0"/>
                    <a:pt x="1216" y="196"/>
                    <a:pt x="1632" y="392"/>
                  </a:cubicBezTo>
                </a:path>
              </a:pathLst>
            </a:custGeom>
            <a:noFill/>
            <a:ln w="9525">
              <a:solidFill>
                <a:schemeClr val="tx1"/>
              </a:solidFill>
              <a:round/>
              <a:headEnd/>
              <a:tailEnd/>
            </a:ln>
            <a:effectLst/>
          </p:spPr>
          <p:txBody>
            <a:bodyPr wrap="none"/>
            <a:lstStyle/>
            <a:p>
              <a:endParaRPr lang="es-MX"/>
            </a:p>
          </p:txBody>
        </p:sp>
        <p:sp>
          <p:nvSpPr>
            <p:cNvPr id="39969" name="Text Box 33"/>
            <p:cNvSpPr txBox="1">
              <a:spLocks noChangeArrowheads="1"/>
            </p:cNvSpPr>
            <p:nvPr/>
          </p:nvSpPr>
          <p:spPr bwMode="auto">
            <a:xfrm>
              <a:off x="1632" y="2400"/>
              <a:ext cx="192" cy="256"/>
            </a:xfrm>
            <a:prstGeom prst="rect">
              <a:avLst/>
            </a:prstGeom>
            <a:noFill/>
            <a:ln w="9525">
              <a:noFill/>
              <a:miter lim="800000"/>
              <a:headEnd/>
              <a:tailEnd/>
            </a:ln>
            <a:effectLst/>
          </p:spPr>
          <p:txBody>
            <a:bodyPr>
              <a:spAutoFit/>
            </a:bodyPr>
            <a:lstStyle/>
            <a:p>
              <a:pPr>
                <a:spcBef>
                  <a:spcPct val="50000"/>
                </a:spcBef>
              </a:pPr>
              <a:r>
                <a:rPr lang="es-ES" sz="1400"/>
                <a:t>5</a:t>
              </a:r>
            </a:p>
          </p:txBody>
        </p:sp>
        <p:sp>
          <p:nvSpPr>
            <p:cNvPr id="39970" name="Text Box 34"/>
            <p:cNvSpPr txBox="1">
              <a:spLocks noChangeArrowheads="1"/>
            </p:cNvSpPr>
            <p:nvPr/>
          </p:nvSpPr>
          <p:spPr bwMode="auto">
            <a:xfrm>
              <a:off x="1632" y="3072"/>
              <a:ext cx="192" cy="256"/>
            </a:xfrm>
            <a:prstGeom prst="rect">
              <a:avLst/>
            </a:prstGeom>
            <a:noFill/>
            <a:ln w="9525">
              <a:noFill/>
              <a:miter lim="800000"/>
              <a:headEnd/>
              <a:tailEnd/>
            </a:ln>
            <a:effectLst/>
          </p:spPr>
          <p:txBody>
            <a:bodyPr>
              <a:spAutoFit/>
            </a:bodyPr>
            <a:lstStyle/>
            <a:p>
              <a:pPr>
                <a:spcBef>
                  <a:spcPct val="50000"/>
                </a:spcBef>
              </a:pPr>
              <a:r>
                <a:rPr lang="es-ES" sz="1400"/>
                <a:t>2</a:t>
              </a:r>
            </a:p>
          </p:txBody>
        </p:sp>
        <p:sp>
          <p:nvSpPr>
            <p:cNvPr id="39971" name="Text Box 35"/>
            <p:cNvSpPr txBox="1">
              <a:spLocks noChangeArrowheads="1"/>
            </p:cNvSpPr>
            <p:nvPr/>
          </p:nvSpPr>
          <p:spPr bwMode="auto">
            <a:xfrm>
              <a:off x="1723" y="3648"/>
              <a:ext cx="154" cy="256"/>
            </a:xfrm>
            <a:prstGeom prst="rect">
              <a:avLst/>
            </a:prstGeom>
            <a:noFill/>
            <a:ln w="9525">
              <a:noFill/>
              <a:miter lim="800000"/>
              <a:headEnd/>
              <a:tailEnd/>
            </a:ln>
            <a:effectLst/>
          </p:spPr>
          <p:txBody>
            <a:bodyPr>
              <a:spAutoFit/>
            </a:bodyPr>
            <a:lstStyle/>
            <a:p>
              <a:pPr algn="ctr">
                <a:spcBef>
                  <a:spcPct val="50000"/>
                </a:spcBef>
              </a:pPr>
              <a:r>
                <a:rPr lang="es-ES" sz="1400"/>
                <a:t>1</a:t>
              </a:r>
            </a:p>
          </p:txBody>
        </p:sp>
        <p:sp>
          <p:nvSpPr>
            <p:cNvPr id="39972" name="Text Box 36"/>
            <p:cNvSpPr txBox="1">
              <a:spLocks noChangeArrowheads="1"/>
            </p:cNvSpPr>
            <p:nvPr/>
          </p:nvSpPr>
          <p:spPr bwMode="auto">
            <a:xfrm>
              <a:off x="2160" y="3408"/>
              <a:ext cx="192" cy="256"/>
            </a:xfrm>
            <a:prstGeom prst="rect">
              <a:avLst/>
            </a:prstGeom>
            <a:noFill/>
            <a:ln w="9525">
              <a:noFill/>
              <a:miter lim="800000"/>
              <a:headEnd/>
              <a:tailEnd/>
            </a:ln>
            <a:effectLst/>
          </p:spPr>
          <p:txBody>
            <a:bodyPr>
              <a:spAutoFit/>
            </a:bodyPr>
            <a:lstStyle/>
            <a:p>
              <a:pPr algn="ctr">
                <a:spcBef>
                  <a:spcPct val="50000"/>
                </a:spcBef>
              </a:pPr>
              <a:r>
                <a:rPr lang="es-ES" sz="1400"/>
                <a:t>2</a:t>
              </a:r>
            </a:p>
          </p:txBody>
        </p:sp>
        <p:sp>
          <p:nvSpPr>
            <p:cNvPr id="39973" name="Text Box 37"/>
            <p:cNvSpPr txBox="1">
              <a:spLocks noChangeArrowheads="1"/>
            </p:cNvSpPr>
            <p:nvPr/>
          </p:nvSpPr>
          <p:spPr bwMode="auto">
            <a:xfrm>
              <a:off x="2400" y="2736"/>
              <a:ext cx="240" cy="256"/>
            </a:xfrm>
            <a:prstGeom prst="rect">
              <a:avLst/>
            </a:prstGeom>
            <a:noFill/>
            <a:ln w="9525">
              <a:noFill/>
              <a:miter lim="800000"/>
              <a:headEnd/>
              <a:tailEnd/>
            </a:ln>
            <a:effectLst/>
          </p:spPr>
          <p:txBody>
            <a:bodyPr>
              <a:spAutoFit/>
            </a:bodyPr>
            <a:lstStyle/>
            <a:p>
              <a:pPr algn="ctr">
                <a:spcBef>
                  <a:spcPct val="50000"/>
                </a:spcBef>
              </a:pPr>
              <a:r>
                <a:rPr lang="es-ES" sz="1400"/>
                <a:t>3</a:t>
              </a:r>
            </a:p>
          </p:txBody>
        </p:sp>
        <p:sp>
          <p:nvSpPr>
            <p:cNvPr id="39974" name="Text Box 38"/>
            <p:cNvSpPr txBox="1">
              <a:spLocks noChangeArrowheads="1"/>
            </p:cNvSpPr>
            <p:nvPr/>
          </p:nvSpPr>
          <p:spPr bwMode="auto">
            <a:xfrm>
              <a:off x="2496" y="3312"/>
              <a:ext cx="240" cy="256"/>
            </a:xfrm>
            <a:prstGeom prst="rect">
              <a:avLst/>
            </a:prstGeom>
            <a:noFill/>
            <a:ln w="9525">
              <a:noFill/>
              <a:miter lim="800000"/>
              <a:headEnd/>
              <a:tailEnd/>
            </a:ln>
            <a:effectLst/>
          </p:spPr>
          <p:txBody>
            <a:bodyPr>
              <a:spAutoFit/>
            </a:bodyPr>
            <a:lstStyle/>
            <a:p>
              <a:pPr algn="ctr">
                <a:spcBef>
                  <a:spcPct val="50000"/>
                </a:spcBef>
              </a:pPr>
              <a:r>
                <a:rPr lang="es-ES" sz="1400"/>
                <a:t>3</a:t>
              </a:r>
            </a:p>
          </p:txBody>
        </p:sp>
        <p:sp>
          <p:nvSpPr>
            <p:cNvPr id="39975" name="Text Box 39"/>
            <p:cNvSpPr txBox="1">
              <a:spLocks noChangeArrowheads="1"/>
            </p:cNvSpPr>
            <p:nvPr/>
          </p:nvSpPr>
          <p:spPr bwMode="auto">
            <a:xfrm>
              <a:off x="2683" y="3888"/>
              <a:ext cx="154" cy="256"/>
            </a:xfrm>
            <a:prstGeom prst="rect">
              <a:avLst/>
            </a:prstGeom>
            <a:noFill/>
            <a:ln w="9525">
              <a:noFill/>
              <a:miter lim="800000"/>
              <a:headEnd/>
              <a:tailEnd/>
            </a:ln>
            <a:effectLst/>
          </p:spPr>
          <p:txBody>
            <a:bodyPr>
              <a:spAutoFit/>
            </a:bodyPr>
            <a:lstStyle/>
            <a:p>
              <a:pPr>
                <a:spcBef>
                  <a:spcPct val="50000"/>
                </a:spcBef>
              </a:pPr>
              <a:r>
                <a:rPr lang="es-ES" sz="1400"/>
                <a:t>1</a:t>
              </a:r>
            </a:p>
          </p:txBody>
        </p:sp>
        <p:sp>
          <p:nvSpPr>
            <p:cNvPr id="39976" name="Text Box 40"/>
            <p:cNvSpPr txBox="1">
              <a:spLocks noChangeArrowheads="1"/>
            </p:cNvSpPr>
            <p:nvPr/>
          </p:nvSpPr>
          <p:spPr bwMode="auto">
            <a:xfrm>
              <a:off x="3211" y="3408"/>
              <a:ext cx="154" cy="256"/>
            </a:xfrm>
            <a:prstGeom prst="rect">
              <a:avLst/>
            </a:prstGeom>
            <a:noFill/>
            <a:ln w="9525">
              <a:noFill/>
              <a:miter lim="800000"/>
              <a:headEnd/>
              <a:tailEnd/>
            </a:ln>
            <a:effectLst/>
          </p:spPr>
          <p:txBody>
            <a:bodyPr>
              <a:spAutoFit/>
            </a:bodyPr>
            <a:lstStyle/>
            <a:p>
              <a:pPr>
                <a:spcBef>
                  <a:spcPct val="50000"/>
                </a:spcBef>
              </a:pPr>
              <a:r>
                <a:rPr lang="es-ES" sz="1400"/>
                <a:t>1</a:t>
              </a:r>
            </a:p>
          </p:txBody>
        </p:sp>
        <p:sp>
          <p:nvSpPr>
            <p:cNvPr id="39977" name="Text Box 41"/>
            <p:cNvSpPr txBox="1">
              <a:spLocks noChangeArrowheads="1"/>
            </p:cNvSpPr>
            <p:nvPr/>
          </p:nvSpPr>
          <p:spPr bwMode="auto">
            <a:xfrm>
              <a:off x="3552" y="3024"/>
              <a:ext cx="192" cy="256"/>
            </a:xfrm>
            <a:prstGeom prst="rect">
              <a:avLst/>
            </a:prstGeom>
            <a:noFill/>
            <a:ln w="9525">
              <a:noFill/>
              <a:miter lim="800000"/>
              <a:headEnd/>
              <a:tailEnd/>
            </a:ln>
            <a:effectLst/>
          </p:spPr>
          <p:txBody>
            <a:bodyPr>
              <a:spAutoFit/>
            </a:bodyPr>
            <a:lstStyle/>
            <a:p>
              <a:pPr>
                <a:spcBef>
                  <a:spcPct val="50000"/>
                </a:spcBef>
              </a:pPr>
              <a:r>
                <a:rPr lang="es-ES" sz="1400"/>
                <a:t>8</a:t>
              </a:r>
            </a:p>
          </p:txBody>
        </p:sp>
        <p:sp>
          <p:nvSpPr>
            <p:cNvPr id="39978" name="Text Box 42"/>
            <p:cNvSpPr txBox="1">
              <a:spLocks noChangeArrowheads="1"/>
            </p:cNvSpPr>
            <p:nvPr/>
          </p:nvSpPr>
          <p:spPr bwMode="auto">
            <a:xfrm>
              <a:off x="3552" y="3648"/>
              <a:ext cx="192" cy="256"/>
            </a:xfrm>
            <a:prstGeom prst="rect">
              <a:avLst/>
            </a:prstGeom>
            <a:noFill/>
            <a:ln w="9525">
              <a:noFill/>
              <a:miter lim="800000"/>
              <a:headEnd/>
              <a:tailEnd/>
            </a:ln>
            <a:effectLst/>
          </p:spPr>
          <p:txBody>
            <a:bodyPr>
              <a:spAutoFit/>
            </a:bodyPr>
            <a:lstStyle/>
            <a:p>
              <a:pPr>
                <a:spcBef>
                  <a:spcPct val="50000"/>
                </a:spcBef>
              </a:pPr>
              <a:r>
                <a:rPr lang="es-ES" sz="1400"/>
                <a:t>2</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s-ES"/>
              <a:t>Algoritmos de Mínimo Costo</a:t>
            </a:r>
          </a:p>
        </p:txBody>
      </p:sp>
      <p:graphicFrame>
        <p:nvGraphicFramePr>
          <p:cNvPr id="41137" name="Group 177"/>
          <p:cNvGraphicFramePr>
            <a:graphicFrameLocks noGrp="1"/>
          </p:cNvGraphicFramePr>
          <p:nvPr/>
        </p:nvGraphicFramePr>
        <p:xfrm>
          <a:off x="152400" y="1676400"/>
          <a:ext cx="8839200" cy="3825240"/>
        </p:xfrm>
        <a:graphic>
          <a:graphicData uri="http://schemas.openxmlformats.org/drawingml/2006/table">
            <a:tbl>
              <a:tblPr/>
              <a:tblGrid>
                <a:gridCol w="679450"/>
                <a:gridCol w="681038"/>
                <a:gridCol w="679450"/>
                <a:gridCol w="681037"/>
                <a:gridCol w="679450"/>
                <a:gridCol w="677863"/>
                <a:gridCol w="682625"/>
                <a:gridCol w="677862"/>
                <a:gridCol w="679450"/>
                <a:gridCol w="681038"/>
                <a:gridCol w="679450"/>
                <a:gridCol w="681037"/>
                <a:gridCol w="679450"/>
              </a:tblGrid>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800" b="0" i="0" u="none" strike="noStrike" cap="none" normalizeH="0" baseline="0" smtClean="0">
                          <a:ln>
                            <a:noFill/>
                          </a:ln>
                          <a:solidFill>
                            <a:schemeClr val="tx1"/>
                          </a:solidFill>
                          <a:effectLst/>
                          <a:latin typeface="Tahoma" pitchFamily="34" charset="0"/>
                        </a:rPr>
                        <a: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800" b="0" i="0" u="none" strike="noStrike" cap="none" normalizeH="0" baseline="0" smtClean="0">
                          <a:ln>
                            <a:noFill/>
                          </a:ln>
                          <a:solidFill>
                            <a:schemeClr val="tx1"/>
                          </a:solidFill>
                          <a:effectLst/>
                          <a:latin typeface="Tahoma" pitchFamily="34" charset="0"/>
                        </a:rPr>
                        <a:t>D</a:t>
                      </a:r>
                      <a:r>
                        <a:rPr kumimoji="0" lang="es-ES" sz="1800" b="0" i="0" u="none" strike="noStrike" cap="none" normalizeH="0" baseline="-25000" smtClean="0">
                          <a:ln>
                            <a:noFill/>
                          </a:ln>
                          <a:solidFill>
                            <a:schemeClr val="tx1"/>
                          </a:solidFill>
                          <a:effectLst/>
                          <a:latin typeface="Tahoma" pitchFamily="34" charset="0"/>
                        </a:rPr>
                        <a:t>1</a:t>
                      </a:r>
                      <a:endParaRPr kumimoji="0" lang="es-ES" sz="1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800" b="0" i="0" u="none" strike="noStrike" cap="none" normalizeH="0" baseline="0" smtClean="0">
                          <a:ln>
                            <a:noFill/>
                          </a:ln>
                          <a:solidFill>
                            <a:schemeClr val="tx1"/>
                          </a:solidFill>
                          <a:effectLst/>
                          <a:latin typeface="Tahoma" pitchFamily="34" charset="0"/>
                        </a:rPr>
                        <a:t>Tray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800" b="0" i="0" u="none" strike="noStrike" cap="none" normalizeH="0" baseline="0" smtClean="0">
                          <a:ln>
                            <a:noFill/>
                          </a:ln>
                          <a:solidFill>
                            <a:schemeClr val="tx1"/>
                          </a:solidFill>
                          <a:effectLst/>
                          <a:latin typeface="Tahoma" pitchFamily="34" charset="0"/>
                        </a:rPr>
                        <a:t>D</a:t>
                      </a:r>
                      <a:r>
                        <a:rPr kumimoji="0" lang="es-ES" sz="1800" b="0" i="0" u="none" strike="noStrike" cap="none" normalizeH="0" baseline="-25000" smtClean="0">
                          <a:ln>
                            <a:noFill/>
                          </a:ln>
                          <a:solidFill>
                            <a:schemeClr val="tx1"/>
                          </a:solidFill>
                          <a:effectLst/>
                          <a:latin typeface="Tahoma" pitchFamily="34" charset="0"/>
                        </a:rPr>
                        <a:t>2</a:t>
                      </a:r>
                      <a:endParaRPr kumimoji="0" lang="es-ES" sz="1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800" b="0" i="0" u="none" strike="noStrike" cap="none" normalizeH="0" baseline="0" smtClean="0">
                          <a:ln>
                            <a:noFill/>
                          </a:ln>
                          <a:solidFill>
                            <a:schemeClr val="tx1"/>
                          </a:solidFill>
                          <a:effectLst/>
                          <a:latin typeface="Tahoma" pitchFamily="34" charset="0"/>
                        </a:rPr>
                        <a:t>Tray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800" b="0" i="0" u="none" strike="noStrike" cap="none" normalizeH="0" baseline="0" smtClean="0">
                          <a:ln>
                            <a:noFill/>
                          </a:ln>
                          <a:solidFill>
                            <a:schemeClr val="tx1"/>
                          </a:solidFill>
                          <a:effectLst/>
                          <a:latin typeface="Tahoma" pitchFamily="34" charset="0"/>
                        </a:rPr>
                        <a:t>D</a:t>
                      </a:r>
                      <a:r>
                        <a:rPr kumimoji="0" lang="es-ES" sz="1800" b="0" i="0" u="none" strike="noStrike" cap="none" normalizeH="0" baseline="-25000" smtClean="0">
                          <a:ln>
                            <a:noFill/>
                          </a:ln>
                          <a:solidFill>
                            <a:schemeClr val="tx1"/>
                          </a:solidFill>
                          <a:effectLst/>
                          <a:latin typeface="Tahoma" pitchFamily="34" charset="0"/>
                        </a:rPr>
                        <a:t>3</a:t>
                      </a:r>
                      <a:endParaRPr kumimoji="0" lang="es-ES" sz="1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800" b="0" i="0" u="none" strike="noStrike" cap="none" normalizeH="0" baseline="0" smtClean="0">
                          <a:ln>
                            <a:noFill/>
                          </a:ln>
                          <a:solidFill>
                            <a:schemeClr val="tx1"/>
                          </a:solidFill>
                          <a:effectLst/>
                          <a:latin typeface="Tahoma" pitchFamily="34" charset="0"/>
                        </a:rPr>
                        <a:t>Tray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800" b="0" i="0" u="none" strike="noStrike" cap="none" normalizeH="0" baseline="0" smtClean="0">
                          <a:ln>
                            <a:noFill/>
                          </a:ln>
                          <a:solidFill>
                            <a:schemeClr val="tx1"/>
                          </a:solidFill>
                          <a:effectLst/>
                          <a:latin typeface="Tahoma" pitchFamily="34" charset="0"/>
                        </a:rPr>
                        <a:t>D</a:t>
                      </a:r>
                      <a:r>
                        <a:rPr kumimoji="0" lang="es-ES" sz="1800" b="0" i="0" u="none" strike="noStrike" cap="none" normalizeH="0" baseline="-25000" smtClean="0">
                          <a:ln>
                            <a:noFill/>
                          </a:ln>
                          <a:solidFill>
                            <a:schemeClr val="tx1"/>
                          </a:solidFill>
                          <a:effectLst/>
                          <a:latin typeface="Tahoma" pitchFamily="34" charset="0"/>
                        </a:rPr>
                        <a:t>4</a:t>
                      </a:r>
                      <a:endParaRPr kumimoji="0" lang="es-ES" sz="1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800" b="0" i="0" u="none" strike="noStrike" cap="none" normalizeH="0" baseline="0" smtClean="0">
                          <a:ln>
                            <a:noFill/>
                          </a:ln>
                          <a:solidFill>
                            <a:schemeClr val="tx1"/>
                          </a:solidFill>
                          <a:effectLst/>
                          <a:latin typeface="Tahoma" pitchFamily="34" charset="0"/>
                        </a:rPr>
                        <a:t>Tray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800" b="0" i="0" u="none" strike="noStrike" cap="none" normalizeH="0" baseline="0" smtClean="0">
                          <a:ln>
                            <a:noFill/>
                          </a:ln>
                          <a:solidFill>
                            <a:schemeClr val="tx1"/>
                          </a:solidFill>
                          <a:effectLst/>
                          <a:latin typeface="Tahoma" pitchFamily="34" charset="0"/>
                        </a:rPr>
                        <a:t>D</a:t>
                      </a:r>
                      <a:r>
                        <a:rPr kumimoji="0" lang="es-ES" sz="1800" b="0" i="0" u="none" strike="noStrike" cap="none" normalizeH="0" baseline="-25000" smtClean="0">
                          <a:ln>
                            <a:noFill/>
                          </a:ln>
                          <a:solidFill>
                            <a:schemeClr val="tx1"/>
                          </a:solidFill>
                          <a:effectLst/>
                          <a:latin typeface="Tahoma"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800" b="0" i="0" u="none" strike="noStrike" cap="none" normalizeH="0" baseline="0" smtClean="0">
                          <a:ln>
                            <a:noFill/>
                          </a:ln>
                          <a:solidFill>
                            <a:schemeClr val="tx1"/>
                          </a:solidFill>
                          <a:effectLst/>
                          <a:latin typeface="Tahoma" pitchFamily="34" charset="0"/>
                        </a:rPr>
                        <a:t>Tray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800" b="0" i="0" u="none" strike="noStrike" cap="none" normalizeH="0" baseline="0" smtClean="0">
                          <a:ln>
                            <a:noFill/>
                          </a:ln>
                          <a:solidFill>
                            <a:schemeClr val="tx1"/>
                          </a:solidFill>
                          <a:effectLst/>
                          <a:latin typeface="Tahoma" pitchFamily="34" charset="0"/>
                        </a:rPr>
                        <a:t>D</a:t>
                      </a:r>
                      <a:r>
                        <a:rPr kumimoji="0" lang="es-ES" sz="1800" b="0" i="0" u="none" strike="noStrike" cap="none" normalizeH="0" baseline="-25000" smtClean="0">
                          <a:ln>
                            <a:noFill/>
                          </a:ln>
                          <a:solidFill>
                            <a:schemeClr val="tx1"/>
                          </a:solidFill>
                          <a:effectLst/>
                          <a:latin typeface="Tahoma" pitchFamily="34" charset="0"/>
                        </a:rPr>
                        <a:t>6</a:t>
                      </a:r>
                      <a:endParaRPr kumimoji="0" lang="es-ES" sz="1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800" b="0" i="0" u="none" strike="noStrike" cap="none" normalizeH="0" baseline="0" smtClean="0">
                          <a:ln>
                            <a:noFill/>
                          </a:ln>
                          <a:solidFill>
                            <a:schemeClr val="tx1"/>
                          </a:solidFill>
                          <a:effectLst/>
                          <a:latin typeface="Tahoma" pitchFamily="34" charset="0"/>
                        </a:rPr>
                        <a:t>Tray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6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6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6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600" b="0" i="0" u="none" strike="noStrike" cap="none" normalizeH="0" baseline="0" smtClean="0">
                          <a:ln>
                            <a:noFill/>
                          </a:ln>
                          <a:solidFill>
                            <a:schemeClr val="tx1"/>
                          </a:solidFill>
                          <a:effectLst/>
                          <a:latin typeface="Tahoma" pitchFamily="34" charset="0"/>
                        </a:rPr>
                        <a:t>Infin.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6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600" b="0" i="0" u="none" strike="noStrike" cap="none" normalizeH="0" baseline="0" smtClean="0">
                          <a:ln>
                            <a:noFill/>
                          </a:ln>
                          <a:solidFill>
                            <a:schemeClr val="tx1"/>
                          </a:solidFill>
                          <a:effectLst/>
                          <a:latin typeface="Tahoma" pitchFamily="34" charset="0"/>
                        </a:rPr>
                        <a:t>Infin.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6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600" b="0" i="0" u="none" strike="noStrike" cap="none" normalizeH="0" baseline="0" smtClean="0">
                          <a:ln>
                            <a:noFill/>
                          </a:ln>
                          <a:solidFill>
                            <a:schemeClr val="tx1"/>
                          </a:solidFill>
                          <a:effectLst/>
                          <a:latin typeface="Tahoma" pitchFamily="34" charset="0"/>
                        </a:rPr>
                        <a:t>Infin.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6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600" b="0" i="0" u="none" strike="noStrike" cap="none" normalizeH="0" baseline="0" smtClean="0">
                          <a:ln>
                            <a:noFill/>
                          </a:ln>
                          <a:solidFill>
                            <a:schemeClr val="tx1"/>
                          </a:solidFill>
                          <a:effectLst/>
                          <a:latin typeface="Tahoma" pitchFamily="34" charset="0"/>
                        </a:rPr>
                        <a:t>Infin.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6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600" b="0" i="0" u="none" strike="noStrike" cap="none" normalizeH="0" baseline="0" smtClean="0">
                          <a:ln>
                            <a:noFill/>
                          </a:ln>
                          <a:solidFill>
                            <a:schemeClr val="tx1"/>
                          </a:solidFill>
                          <a:effectLst/>
                          <a:latin typeface="Tahoma" pitchFamily="34" charset="0"/>
                        </a:rPr>
                        <a:t>Infin.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6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6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6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6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600" b="0" i="0" u="none" strike="noStrike" cap="none" normalizeH="0" baseline="0" smtClean="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600" b="0" i="0" u="none" strike="noStrike" cap="none" normalizeH="0" baseline="0" smtClean="0">
                          <a:ln>
                            <a:noFill/>
                          </a:ln>
                          <a:solidFill>
                            <a:schemeClr val="tx1"/>
                          </a:solidFill>
                          <a:effectLst/>
                          <a:latin typeface="Tahoma"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6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600" b="0" i="0" u="none" strike="noStrike" cap="none" normalizeH="0" baseline="0" smtClean="0">
                          <a:ln>
                            <a:noFill/>
                          </a:ln>
                          <a:solidFill>
                            <a:schemeClr val="tx1"/>
                          </a:solidFill>
                          <a:effectLst/>
                          <a:latin typeface="Tahoma" pitchFamily="34"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600" b="0" i="0" u="none" strike="noStrike" cap="none" normalizeH="0" baseline="0" smtClean="0">
                          <a:ln>
                            <a:noFill/>
                          </a:ln>
                          <a:solidFill>
                            <a:schemeClr val="tx1"/>
                          </a:solidFill>
                          <a:effectLst/>
                          <a:latin typeface="Tahoma"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600" b="0" i="0" u="none" strike="noStrike" cap="none" normalizeH="0" baseline="0" smtClean="0">
                          <a:ln>
                            <a:noFill/>
                          </a:ln>
                          <a:solidFill>
                            <a:schemeClr val="tx1"/>
                          </a:solidFill>
                          <a:effectLst/>
                          <a:latin typeface="Tahoma" pitchFamily="34"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600" b="0" i="0" u="none" strike="noStrike" cap="none" normalizeH="0" baseline="0" smtClean="0">
                          <a:ln>
                            <a:noFill/>
                          </a:ln>
                          <a:solidFill>
                            <a:schemeClr val="tx1"/>
                          </a:solidFill>
                          <a:effectLst/>
                          <a:latin typeface="Tahoma" pitchFamily="34" charset="0"/>
                        </a:rPr>
                        <a:t>Infin.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6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600" b="0" i="0" u="none" strike="noStrike" cap="none" normalizeH="0" baseline="0" smtClean="0">
                          <a:ln>
                            <a:noFill/>
                          </a:ln>
                          <a:solidFill>
                            <a:schemeClr val="tx1"/>
                          </a:solidFill>
                          <a:effectLst/>
                          <a:latin typeface="Tahoma" pitchFamily="34" charset="0"/>
                        </a:rPr>
                        <a:t>Infin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6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600" b="0" i="0" u="none" strike="noStrike" cap="none" normalizeH="0" baseline="0" smtClean="0">
                          <a:ln>
                            <a:noFill/>
                          </a:ln>
                          <a:solidFill>
                            <a:schemeClr val="tx1"/>
                          </a:solidFill>
                          <a:effectLst/>
                          <a:latin typeface="Tahoma"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6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6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600" b="0" i="0" u="none" strike="noStrike" cap="none" normalizeH="0" baseline="0" smtClean="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600" b="0" i="0" u="none" strike="noStrike" cap="none" normalizeH="0" baseline="0" smtClean="0">
                          <a:ln>
                            <a:noFill/>
                          </a:ln>
                          <a:solidFill>
                            <a:schemeClr val="tx1"/>
                          </a:solidFill>
                          <a:effectLst/>
                          <a:latin typeface="Tahoma"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6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600" b="0" i="0" u="none" strike="noStrike" cap="none" normalizeH="0" baseline="0" smtClean="0">
                          <a:ln>
                            <a:noFill/>
                          </a:ln>
                          <a:solidFill>
                            <a:schemeClr val="tx1"/>
                          </a:solidFill>
                          <a:effectLst/>
                          <a:latin typeface="Tahoma" pitchFamily="34"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600" b="0" i="0" u="none" strike="noStrike" cap="none" normalizeH="0" baseline="0" smtClean="0">
                          <a:ln>
                            <a:noFill/>
                          </a:ln>
                          <a:solidFill>
                            <a:schemeClr val="tx1"/>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600" b="0" i="0" u="none" strike="noStrike" cap="none" normalizeH="0" baseline="0" smtClean="0">
                          <a:ln>
                            <a:noFill/>
                          </a:ln>
                          <a:solidFill>
                            <a:schemeClr val="tx1"/>
                          </a:solidFill>
                          <a:effectLst/>
                          <a:latin typeface="Tahoma" pitchFamily="34" charset="0"/>
                        </a:rPr>
                        <a:t>1-3-4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600" b="0" i="0" u="none" strike="noStrike" cap="none" normalizeH="0" baseline="0" smtClean="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600" b="0" i="0" u="none" strike="noStrike" cap="none" normalizeH="0" baseline="0" smtClean="0">
                          <a:ln>
                            <a:noFill/>
                          </a:ln>
                          <a:solidFill>
                            <a:schemeClr val="tx1"/>
                          </a:solidFill>
                          <a:effectLst/>
                          <a:latin typeface="Tahoma" pitchFamily="34" charset="0"/>
                        </a:rPr>
                        <a:t>1-3-5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600" b="0" i="0" u="none" strike="noStrike" cap="none" normalizeH="0" baseline="0" smtClean="0">
                          <a:ln>
                            <a:noFill/>
                          </a:ln>
                          <a:solidFill>
                            <a:schemeClr val="tx1"/>
                          </a:solidFill>
                          <a:effectLst/>
                          <a:latin typeface="Tahoma" pitchFamily="34"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600" b="0" i="0" u="none" strike="noStrike" cap="none" normalizeH="0" baseline="0" smtClean="0">
                          <a:ln>
                            <a:noFill/>
                          </a:ln>
                          <a:solidFill>
                            <a:schemeClr val="tx1"/>
                          </a:solidFill>
                          <a:effectLst/>
                          <a:latin typeface="Tahoma" pitchFamily="34" charset="0"/>
                        </a:rPr>
                        <a:t>1-4-6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600" b="0" i="0" u="none" strike="noStrike" cap="none" normalizeH="0" baseline="0" smtClean="0">
                          <a:ln>
                            <a:noFill/>
                          </a:ln>
                          <a:solidFill>
                            <a:schemeClr val="tx1"/>
                          </a:solidFill>
                          <a:effectLst/>
                          <a:latin typeface="Tahoma"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6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6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600" b="0" i="0" u="none" strike="noStrike" cap="none" normalizeH="0" baseline="0" smtClean="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600" b="0" i="0" u="none" strike="noStrike" cap="none" normalizeH="0" baseline="0" smtClean="0">
                          <a:ln>
                            <a:noFill/>
                          </a:ln>
                          <a:solidFill>
                            <a:schemeClr val="tx1"/>
                          </a:solidFill>
                          <a:effectLst/>
                          <a:latin typeface="Tahoma"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6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600" b="0" i="0" u="none" strike="noStrike" cap="none" normalizeH="0" baseline="0" smtClean="0">
                          <a:ln>
                            <a:noFill/>
                          </a:ln>
                          <a:solidFill>
                            <a:schemeClr val="tx1"/>
                          </a:solidFill>
                          <a:effectLst/>
                          <a:latin typeface="Tahoma" pitchFamily="34"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6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600" b="0" i="0" u="none" strike="noStrike" cap="none" normalizeH="0" baseline="0" smtClean="0">
                          <a:ln>
                            <a:noFill/>
                          </a:ln>
                          <a:solidFill>
                            <a:schemeClr val="tx1"/>
                          </a:solidFill>
                          <a:effectLst/>
                          <a:latin typeface="Tahoma" pitchFamily="34" charset="0"/>
                        </a:rPr>
                        <a:t>1-3-5-4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600" b="0" i="0" u="none" strike="noStrike" cap="none" normalizeH="0" baseline="0" smtClean="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600" b="0" i="0" u="none" strike="noStrike" cap="none" normalizeH="0" baseline="0" smtClean="0">
                          <a:ln>
                            <a:noFill/>
                          </a:ln>
                          <a:solidFill>
                            <a:schemeClr val="tx1"/>
                          </a:solidFill>
                          <a:effectLst/>
                          <a:latin typeface="Tahoma" pitchFamily="34" charset="0"/>
                        </a:rPr>
                        <a:t>1-3-5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6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600" b="0" i="0" u="none" strike="noStrike" cap="none" normalizeH="0" baseline="0" smtClean="0">
                          <a:ln>
                            <a:noFill/>
                          </a:ln>
                          <a:solidFill>
                            <a:schemeClr val="tx1"/>
                          </a:solidFill>
                          <a:effectLst/>
                          <a:latin typeface="Tahoma" pitchFamily="34" charset="0"/>
                        </a:rPr>
                        <a:t>1-3-5-6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600" b="0" i="0" u="none" strike="noStrike" cap="none" normalizeH="0" baseline="0" smtClean="0">
                          <a:ln>
                            <a:noFill/>
                          </a:ln>
                          <a:solidFill>
                            <a:schemeClr val="tx1"/>
                          </a:solidFill>
                          <a:effectLst/>
                          <a:latin typeface="Tahoma"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6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6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600" b="0" i="0" u="none" strike="noStrike" cap="none" normalizeH="0" baseline="0" smtClean="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600" b="0" i="0" u="none" strike="noStrike" cap="none" normalizeH="0" baseline="0" smtClean="0">
                          <a:ln>
                            <a:noFill/>
                          </a:ln>
                          <a:solidFill>
                            <a:schemeClr val="tx1"/>
                          </a:solidFill>
                          <a:effectLst/>
                          <a:latin typeface="Tahoma"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6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600" b="0" i="0" u="none" strike="noStrike" cap="none" normalizeH="0" baseline="0" smtClean="0">
                          <a:ln>
                            <a:noFill/>
                          </a:ln>
                          <a:solidFill>
                            <a:schemeClr val="tx1"/>
                          </a:solidFill>
                          <a:effectLst/>
                          <a:latin typeface="Tahoma" pitchFamily="34"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6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600" b="0" i="0" u="none" strike="noStrike" cap="none" normalizeH="0" baseline="0" smtClean="0">
                          <a:ln>
                            <a:noFill/>
                          </a:ln>
                          <a:solidFill>
                            <a:schemeClr val="tx1"/>
                          </a:solidFill>
                          <a:effectLst/>
                          <a:latin typeface="Tahoma" pitchFamily="34" charset="0"/>
                        </a:rPr>
                        <a:t>1-3-5-4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600" b="0" i="0" u="none" strike="noStrike" cap="none" normalizeH="0" baseline="0" smtClean="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600" b="0" i="0" u="none" strike="noStrike" cap="none" normalizeH="0" baseline="0" smtClean="0">
                          <a:ln>
                            <a:noFill/>
                          </a:ln>
                          <a:solidFill>
                            <a:schemeClr val="tx1"/>
                          </a:solidFill>
                          <a:effectLst/>
                          <a:latin typeface="Tahoma" pitchFamily="34" charset="0"/>
                        </a:rPr>
                        <a:t>1-3-5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6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600" b="0" i="0" u="none" strike="noStrike" cap="none" normalizeH="0" baseline="0" smtClean="0">
                          <a:ln>
                            <a:noFill/>
                          </a:ln>
                          <a:solidFill>
                            <a:schemeClr val="tx1"/>
                          </a:solidFill>
                          <a:effectLst/>
                          <a:latin typeface="Tahoma" pitchFamily="34" charset="0"/>
                        </a:rPr>
                        <a:t>1-3-5-6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s-MX" sz="1600" b="0"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s-MX" sz="16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s-MX" sz="16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s-MX" sz="16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s-MX" sz="16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s-MX" sz="16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s-MX" sz="16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s-MX" sz="16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s-MX" sz="16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s-MX" sz="16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s-MX" sz="16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s-MX" sz="16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s-MX" sz="16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609600" y="304800"/>
            <a:ext cx="7772400" cy="1143000"/>
          </a:xfrm>
          <a:prstGeom prst="rect">
            <a:avLst/>
          </a:prstGeom>
          <a:noFill/>
          <a:ln w="9525">
            <a:noFill/>
            <a:miter lim="800000"/>
            <a:headEnd/>
            <a:tailEnd/>
          </a:ln>
          <a:effectLst/>
        </p:spPr>
        <p:txBody>
          <a:bodyPr anchor="b"/>
          <a:lstStyle/>
          <a:p>
            <a:r>
              <a:rPr lang="es-ES" sz="4400">
                <a:solidFill>
                  <a:schemeClr val="tx2"/>
                </a:solidFill>
              </a:rPr>
              <a:t>Algoritmos de Mínimo Costo</a:t>
            </a:r>
          </a:p>
        </p:txBody>
      </p:sp>
      <p:sp>
        <p:nvSpPr>
          <p:cNvPr id="41987" name="Rectangle 3" descr="Rectangle: Click to edit Master text styles&#10;Second level&#10;Third level&#10;Fourth level&#10;Fifth level"/>
          <p:cNvSpPr>
            <a:spLocks noChangeArrowheads="1"/>
          </p:cNvSpPr>
          <p:nvPr/>
        </p:nvSpPr>
        <p:spPr bwMode="auto">
          <a:xfrm>
            <a:off x="228600" y="1905000"/>
            <a:ext cx="7772400" cy="4114800"/>
          </a:xfrm>
          <a:prstGeom prst="rect">
            <a:avLst/>
          </a:prstGeom>
          <a:noFill/>
          <a:ln w="9525">
            <a:noFill/>
            <a:miter lim="800000"/>
            <a:headEnd/>
            <a:tailEnd/>
          </a:ln>
          <a:effectLst/>
        </p:spPr>
        <p:txBody>
          <a:bodyPr/>
          <a:lstStyle/>
          <a:p>
            <a:pPr marL="385763" lvl="2" indent="4763" algn="ctr">
              <a:spcBef>
                <a:spcPct val="20000"/>
              </a:spcBef>
              <a:buClr>
                <a:schemeClr val="hlink"/>
              </a:buClr>
              <a:buSzPct val="95000"/>
              <a:buFont typeface="Wingdings" pitchFamily="2" charset="2"/>
              <a:buNone/>
            </a:pPr>
            <a:r>
              <a:rPr lang="es-ES" b="1"/>
              <a:t>Tabla de ruteo del nodo 1</a:t>
            </a:r>
          </a:p>
        </p:txBody>
      </p:sp>
      <p:graphicFrame>
        <p:nvGraphicFramePr>
          <p:cNvPr id="41988" name="Group 4"/>
          <p:cNvGraphicFramePr>
            <a:graphicFrameLocks noGrp="1"/>
          </p:cNvGraphicFramePr>
          <p:nvPr/>
        </p:nvGraphicFramePr>
        <p:xfrm>
          <a:off x="1524000" y="2438400"/>
          <a:ext cx="6096000" cy="3028950"/>
        </p:xfrm>
        <a:graphic>
          <a:graphicData uri="http://schemas.openxmlformats.org/drawingml/2006/table">
            <a:tbl>
              <a:tblPr/>
              <a:tblGrid>
                <a:gridCol w="2032000"/>
                <a:gridCol w="2032000"/>
                <a:gridCol w="2032000"/>
              </a:tblGrid>
              <a:tr h="4381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Destino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Siguiente HOP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Costo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s-ES"/>
              <a:t>Encaminamiento</a:t>
            </a:r>
          </a:p>
        </p:txBody>
      </p:sp>
      <p:sp>
        <p:nvSpPr>
          <p:cNvPr id="6147" name="Rectangle 3" descr="Rectangle: Click to edit Master text styles&#10;Second level&#10;Third level&#10;Fourth level&#10;Fifth level"/>
          <p:cNvSpPr>
            <a:spLocks noGrp="1" noChangeArrowheads="1"/>
          </p:cNvSpPr>
          <p:nvPr>
            <p:ph idx="1"/>
          </p:nvPr>
        </p:nvSpPr>
        <p:spPr/>
        <p:txBody>
          <a:bodyPr/>
          <a:lstStyle/>
          <a:p>
            <a:pPr lvl="2"/>
            <a:r>
              <a:rPr lang="es-ES"/>
              <a:t>En este caso se asocia </a:t>
            </a:r>
            <a:r>
              <a:rPr lang="es-ES" b="1"/>
              <a:t>un costo a cada enlace</a:t>
            </a:r>
            <a:r>
              <a:rPr lang="es-ES"/>
              <a:t> y, para cualesquiera dos estaciones conectadas, </a:t>
            </a:r>
            <a:r>
              <a:rPr lang="es-ES" b="1"/>
              <a:t>se elige aquella ruta a través de la red que implique el costo mínimo</a:t>
            </a:r>
            <a:r>
              <a:rPr lang="es-ES"/>
              <a:t>.</a:t>
            </a:r>
          </a:p>
        </p:txBody>
      </p:sp>
      <p:grpSp>
        <p:nvGrpSpPr>
          <p:cNvPr id="6150" name="Group 6"/>
          <p:cNvGrpSpPr>
            <a:grpSpLocks/>
          </p:cNvGrpSpPr>
          <p:nvPr/>
        </p:nvGrpSpPr>
        <p:grpSpPr bwMode="auto">
          <a:xfrm>
            <a:off x="2057400" y="5410200"/>
            <a:ext cx="457200" cy="457200"/>
            <a:chOff x="1248" y="3216"/>
            <a:chExt cx="288" cy="288"/>
          </a:xfrm>
        </p:grpSpPr>
        <p:sp>
          <p:nvSpPr>
            <p:cNvPr id="6148" name="Oval 4"/>
            <p:cNvSpPr>
              <a:spLocks noChangeArrowheads="1"/>
            </p:cNvSpPr>
            <p:nvPr/>
          </p:nvSpPr>
          <p:spPr bwMode="auto">
            <a:xfrm>
              <a:off x="1248" y="3216"/>
              <a:ext cx="288" cy="288"/>
            </a:xfrm>
            <a:prstGeom prst="ellipse">
              <a:avLst/>
            </a:prstGeom>
            <a:solidFill>
              <a:schemeClr val="accent1"/>
            </a:solidFill>
            <a:ln w="9525">
              <a:solidFill>
                <a:schemeClr val="tx1"/>
              </a:solidFill>
              <a:round/>
              <a:headEnd/>
              <a:tailEnd/>
            </a:ln>
            <a:effectLst/>
          </p:spPr>
          <p:txBody>
            <a:bodyPr wrap="none" anchor="ctr"/>
            <a:lstStyle/>
            <a:p>
              <a:endParaRPr lang="es-MX"/>
            </a:p>
          </p:txBody>
        </p:sp>
        <p:sp>
          <p:nvSpPr>
            <p:cNvPr id="6149" name="Text Box 5"/>
            <p:cNvSpPr txBox="1">
              <a:spLocks noChangeArrowheads="1"/>
            </p:cNvSpPr>
            <p:nvPr/>
          </p:nvSpPr>
          <p:spPr bwMode="auto">
            <a:xfrm>
              <a:off x="1296" y="3216"/>
              <a:ext cx="240" cy="250"/>
            </a:xfrm>
            <a:prstGeom prst="rect">
              <a:avLst/>
            </a:prstGeom>
            <a:noFill/>
            <a:ln w="9525">
              <a:noFill/>
              <a:miter lim="800000"/>
              <a:headEnd/>
              <a:tailEnd/>
            </a:ln>
            <a:effectLst/>
          </p:spPr>
          <p:txBody>
            <a:bodyPr>
              <a:spAutoFit/>
            </a:bodyPr>
            <a:lstStyle/>
            <a:p>
              <a:pPr>
                <a:spcBef>
                  <a:spcPct val="50000"/>
                </a:spcBef>
              </a:pPr>
              <a:r>
                <a:rPr lang="es-ES" sz="2000"/>
                <a:t>1</a:t>
              </a:r>
            </a:p>
          </p:txBody>
        </p:sp>
      </p:grpSp>
      <p:grpSp>
        <p:nvGrpSpPr>
          <p:cNvPr id="6151" name="Group 7"/>
          <p:cNvGrpSpPr>
            <a:grpSpLocks/>
          </p:cNvGrpSpPr>
          <p:nvPr/>
        </p:nvGrpSpPr>
        <p:grpSpPr bwMode="auto">
          <a:xfrm>
            <a:off x="3048000" y="4419600"/>
            <a:ext cx="457200" cy="457200"/>
            <a:chOff x="1248" y="3216"/>
            <a:chExt cx="288" cy="288"/>
          </a:xfrm>
        </p:grpSpPr>
        <p:sp>
          <p:nvSpPr>
            <p:cNvPr id="6152" name="Oval 8"/>
            <p:cNvSpPr>
              <a:spLocks noChangeArrowheads="1"/>
            </p:cNvSpPr>
            <p:nvPr/>
          </p:nvSpPr>
          <p:spPr bwMode="auto">
            <a:xfrm>
              <a:off x="1248" y="3216"/>
              <a:ext cx="288" cy="288"/>
            </a:xfrm>
            <a:prstGeom prst="ellipse">
              <a:avLst/>
            </a:prstGeom>
            <a:solidFill>
              <a:schemeClr val="accent1"/>
            </a:solidFill>
            <a:ln w="9525">
              <a:solidFill>
                <a:schemeClr val="tx1"/>
              </a:solidFill>
              <a:round/>
              <a:headEnd/>
              <a:tailEnd/>
            </a:ln>
            <a:effectLst/>
          </p:spPr>
          <p:txBody>
            <a:bodyPr wrap="none" anchor="ctr"/>
            <a:lstStyle/>
            <a:p>
              <a:endParaRPr lang="es-MX"/>
            </a:p>
          </p:txBody>
        </p:sp>
        <p:sp>
          <p:nvSpPr>
            <p:cNvPr id="6153" name="Text Box 9"/>
            <p:cNvSpPr txBox="1">
              <a:spLocks noChangeArrowheads="1"/>
            </p:cNvSpPr>
            <p:nvPr/>
          </p:nvSpPr>
          <p:spPr bwMode="auto">
            <a:xfrm>
              <a:off x="1296" y="3216"/>
              <a:ext cx="240" cy="250"/>
            </a:xfrm>
            <a:prstGeom prst="rect">
              <a:avLst/>
            </a:prstGeom>
            <a:noFill/>
            <a:ln w="9525">
              <a:noFill/>
              <a:miter lim="800000"/>
              <a:headEnd/>
              <a:tailEnd/>
            </a:ln>
            <a:effectLst/>
          </p:spPr>
          <p:txBody>
            <a:bodyPr>
              <a:spAutoFit/>
            </a:bodyPr>
            <a:lstStyle/>
            <a:p>
              <a:pPr>
                <a:spcBef>
                  <a:spcPct val="50000"/>
                </a:spcBef>
              </a:pPr>
              <a:r>
                <a:rPr lang="es-ES" sz="2000"/>
                <a:t>2</a:t>
              </a:r>
            </a:p>
          </p:txBody>
        </p:sp>
      </p:grpSp>
      <p:grpSp>
        <p:nvGrpSpPr>
          <p:cNvPr id="6154" name="Group 10"/>
          <p:cNvGrpSpPr>
            <a:grpSpLocks/>
          </p:cNvGrpSpPr>
          <p:nvPr/>
        </p:nvGrpSpPr>
        <p:grpSpPr bwMode="auto">
          <a:xfrm>
            <a:off x="3352800" y="6248400"/>
            <a:ext cx="457200" cy="457200"/>
            <a:chOff x="1248" y="3216"/>
            <a:chExt cx="288" cy="288"/>
          </a:xfrm>
        </p:grpSpPr>
        <p:sp>
          <p:nvSpPr>
            <p:cNvPr id="6155" name="Oval 11"/>
            <p:cNvSpPr>
              <a:spLocks noChangeArrowheads="1"/>
            </p:cNvSpPr>
            <p:nvPr/>
          </p:nvSpPr>
          <p:spPr bwMode="auto">
            <a:xfrm>
              <a:off x="1248" y="3216"/>
              <a:ext cx="288" cy="288"/>
            </a:xfrm>
            <a:prstGeom prst="ellipse">
              <a:avLst/>
            </a:prstGeom>
            <a:solidFill>
              <a:schemeClr val="accent1"/>
            </a:solidFill>
            <a:ln w="9525">
              <a:solidFill>
                <a:schemeClr val="tx1"/>
              </a:solidFill>
              <a:round/>
              <a:headEnd/>
              <a:tailEnd/>
            </a:ln>
            <a:effectLst/>
          </p:spPr>
          <p:txBody>
            <a:bodyPr wrap="none" anchor="ctr"/>
            <a:lstStyle/>
            <a:p>
              <a:endParaRPr lang="es-MX"/>
            </a:p>
          </p:txBody>
        </p:sp>
        <p:sp>
          <p:nvSpPr>
            <p:cNvPr id="6156" name="Text Box 12"/>
            <p:cNvSpPr txBox="1">
              <a:spLocks noChangeArrowheads="1"/>
            </p:cNvSpPr>
            <p:nvPr/>
          </p:nvSpPr>
          <p:spPr bwMode="auto">
            <a:xfrm>
              <a:off x="1296" y="3216"/>
              <a:ext cx="240" cy="250"/>
            </a:xfrm>
            <a:prstGeom prst="rect">
              <a:avLst/>
            </a:prstGeom>
            <a:noFill/>
            <a:ln w="9525">
              <a:noFill/>
              <a:miter lim="800000"/>
              <a:headEnd/>
              <a:tailEnd/>
            </a:ln>
            <a:effectLst/>
          </p:spPr>
          <p:txBody>
            <a:bodyPr>
              <a:spAutoFit/>
            </a:bodyPr>
            <a:lstStyle/>
            <a:p>
              <a:pPr>
                <a:spcBef>
                  <a:spcPct val="50000"/>
                </a:spcBef>
              </a:pPr>
              <a:r>
                <a:rPr lang="es-ES" sz="2000"/>
                <a:t>4</a:t>
              </a:r>
            </a:p>
          </p:txBody>
        </p:sp>
      </p:grpSp>
      <p:grpSp>
        <p:nvGrpSpPr>
          <p:cNvPr id="6157" name="Group 13"/>
          <p:cNvGrpSpPr>
            <a:grpSpLocks/>
          </p:cNvGrpSpPr>
          <p:nvPr/>
        </p:nvGrpSpPr>
        <p:grpSpPr bwMode="auto">
          <a:xfrm>
            <a:off x="4648200" y="4419600"/>
            <a:ext cx="457200" cy="457200"/>
            <a:chOff x="1248" y="3216"/>
            <a:chExt cx="288" cy="288"/>
          </a:xfrm>
        </p:grpSpPr>
        <p:sp>
          <p:nvSpPr>
            <p:cNvPr id="6158" name="Oval 14"/>
            <p:cNvSpPr>
              <a:spLocks noChangeArrowheads="1"/>
            </p:cNvSpPr>
            <p:nvPr/>
          </p:nvSpPr>
          <p:spPr bwMode="auto">
            <a:xfrm>
              <a:off x="1248" y="3216"/>
              <a:ext cx="288" cy="288"/>
            </a:xfrm>
            <a:prstGeom prst="ellipse">
              <a:avLst/>
            </a:prstGeom>
            <a:solidFill>
              <a:schemeClr val="accent1"/>
            </a:solidFill>
            <a:ln w="9525">
              <a:solidFill>
                <a:schemeClr val="tx1"/>
              </a:solidFill>
              <a:round/>
              <a:headEnd/>
              <a:tailEnd/>
            </a:ln>
            <a:effectLst/>
          </p:spPr>
          <p:txBody>
            <a:bodyPr wrap="none" anchor="ctr"/>
            <a:lstStyle/>
            <a:p>
              <a:endParaRPr lang="es-MX"/>
            </a:p>
          </p:txBody>
        </p:sp>
        <p:sp>
          <p:nvSpPr>
            <p:cNvPr id="6159" name="Text Box 15"/>
            <p:cNvSpPr txBox="1">
              <a:spLocks noChangeArrowheads="1"/>
            </p:cNvSpPr>
            <p:nvPr/>
          </p:nvSpPr>
          <p:spPr bwMode="auto">
            <a:xfrm>
              <a:off x="1296" y="3216"/>
              <a:ext cx="240" cy="250"/>
            </a:xfrm>
            <a:prstGeom prst="rect">
              <a:avLst/>
            </a:prstGeom>
            <a:noFill/>
            <a:ln w="9525">
              <a:noFill/>
              <a:miter lim="800000"/>
              <a:headEnd/>
              <a:tailEnd/>
            </a:ln>
            <a:effectLst/>
          </p:spPr>
          <p:txBody>
            <a:bodyPr>
              <a:spAutoFit/>
            </a:bodyPr>
            <a:lstStyle/>
            <a:p>
              <a:pPr>
                <a:spcBef>
                  <a:spcPct val="50000"/>
                </a:spcBef>
              </a:pPr>
              <a:r>
                <a:rPr lang="es-ES" sz="2000"/>
                <a:t>3</a:t>
              </a:r>
            </a:p>
          </p:txBody>
        </p:sp>
      </p:grpSp>
      <p:grpSp>
        <p:nvGrpSpPr>
          <p:cNvPr id="6160" name="Group 16"/>
          <p:cNvGrpSpPr>
            <a:grpSpLocks/>
          </p:cNvGrpSpPr>
          <p:nvPr/>
        </p:nvGrpSpPr>
        <p:grpSpPr bwMode="auto">
          <a:xfrm>
            <a:off x="5029200" y="6248400"/>
            <a:ext cx="457200" cy="457200"/>
            <a:chOff x="1248" y="3216"/>
            <a:chExt cx="288" cy="288"/>
          </a:xfrm>
        </p:grpSpPr>
        <p:sp>
          <p:nvSpPr>
            <p:cNvPr id="6161" name="Oval 17"/>
            <p:cNvSpPr>
              <a:spLocks noChangeArrowheads="1"/>
            </p:cNvSpPr>
            <p:nvPr/>
          </p:nvSpPr>
          <p:spPr bwMode="auto">
            <a:xfrm>
              <a:off x="1248" y="3216"/>
              <a:ext cx="288" cy="288"/>
            </a:xfrm>
            <a:prstGeom prst="ellipse">
              <a:avLst/>
            </a:prstGeom>
            <a:solidFill>
              <a:schemeClr val="accent1"/>
            </a:solidFill>
            <a:ln w="9525">
              <a:solidFill>
                <a:schemeClr val="tx1"/>
              </a:solidFill>
              <a:round/>
              <a:headEnd/>
              <a:tailEnd/>
            </a:ln>
            <a:effectLst/>
          </p:spPr>
          <p:txBody>
            <a:bodyPr wrap="none" anchor="ctr"/>
            <a:lstStyle/>
            <a:p>
              <a:endParaRPr lang="es-MX"/>
            </a:p>
          </p:txBody>
        </p:sp>
        <p:sp>
          <p:nvSpPr>
            <p:cNvPr id="6162" name="Text Box 18"/>
            <p:cNvSpPr txBox="1">
              <a:spLocks noChangeArrowheads="1"/>
            </p:cNvSpPr>
            <p:nvPr/>
          </p:nvSpPr>
          <p:spPr bwMode="auto">
            <a:xfrm>
              <a:off x="1296" y="3216"/>
              <a:ext cx="240" cy="250"/>
            </a:xfrm>
            <a:prstGeom prst="rect">
              <a:avLst/>
            </a:prstGeom>
            <a:noFill/>
            <a:ln w="9525">
              <a:noFill/>
              <a:miter lim="800000"/>
              <a:headEnd/>
              <a:tailEnd/>
            </a:ln>
            <a:effectLst/>
          </p:spPr>
          <p:txBody>
            <a:bodyPr>
              <a:spAutoFit/>
            </a:bodyPr>
            <a:lstStyle/>
            <a:p>
              <a:pPr>
                <a:spcBef>
                  <a:spcPct val="50000"/>
                </a:spcBef>
              </a:pPr>
              <a:r>
                <a:rPr lang="es-ES" sz="2000"/>
                <a:t>5</a:t>
              </a:r>
            </a:p>
          </p:txBody>
        </p:sp>
      </p:grpSp>
      <p:grpSp>
        <p:nvGrpSpPr>
          <p:cNvPr id="6163" name="Group 19"/>
          <p:cNvGrpSpPr>
            <a:grpSpLocks/>
          </p:cNvGrpSpPr>
          <p:nvPr/>
        </p:nvGrpSpPr>
        <p:grpSpPr bwMode="auto">
          <a:xfrm>
            <a:off x="6172200" y="5334000"/>
            <a:ext cx="457200" cy="457200"/>
            <a:chOff x="1248" y="3216"/>
            <a:chExt cx="288" cy="288"/>
          </a:xfrm>
        </p:grpSpPr>
        <p:sp>
          <p:nvSpPr>
            <p:cNvPr id="6164" name="Oval 20"/>
            <p:cNvSpPr>
              <a:spLocks noChangeArrowheads="1"/>
            </p:cNvSpPr>
            <p:nvPr/>
          </p:nvSpPr>
          <p:spPr bwMode="auto">
            <a:xfrm>
              <a:off x="1248" y="3216"/>
              <a:ext cx="288" cy="288"/>
            </a:xfrm>
            <a:prstGeom prst="ellipse">
              <a:avLst/>
            </a:prstGeom>
            <a:solidFill>
              <a:schemeClr val="accent1"/>
            </a:solidFill>
            <a:ln w="9525">
              <a:solidFill>
                <a:schemeClr val="tx1"/>
              </a:solidFill>
              <a:round/>
              <a:headEnd/>
              <a:tailEnd/>
            </a:ln>
            <a:effectLst/>
          </p:spPr>
          <p:txBody>
            <a:bodyPr wrap="none" anchor="ctr"/>
            <a:lstStyle/>
            <a:p>
              <a:endParaRPr lang="es-MX"/>
            </a:p>
          </p:txBody>
        </p:sp>
        <p:sp>
          <p:nvSpPr>
            <p:cNvPr id="6165" name="Text Box 21"/>
            <p:cNvSpPr txBox="1">
              <a:spLocks noChangeArrowheads="1"/>
            </p:cNvSpPr>
            <p:nvPr/>
          </p:nvSpPr>
          <p:spPr bwMode="auto">
            <a:xfrm>
              <a:off x="1296" y="3216"/>
              <a:ext cx="240" cy="250"/>
            </a:xfrm>
            <a:prstGeom prst="rect">
              <a:avLst/>
            </a:prstGeom>
            <a:noFill/>
            <a:ln w="9525">
              <a:noFill/>
              <a:miter lim="800000"/>
              <a:headEnd/>
              <a:tailEnd/>
            </a:ln>
            <a:effectLst/>
          </p:spPr>
          <p:txBody>
            <a:bodyPr>
              <a:spAutoFit/>
            </a:bodyPr>
            <a:lstStyle/>
            <a:p>
              <a:pPr>
                <a:spcBef>
                  <a:spcPct val="50000"/>
                </a:spcBef>
              </a:pPr>
              <a:r>
                <a:rPr lang="es-ES" sz="2000"/>
                <a:t>6</a:t>
              </a:r>
            </a:p>
          </p:txBody>
        </p:sp>
      </p:grpSp>
      <p:sp>
        <p:nvSpPr>
          <p:cNvPr id="6178" name="Line 34"/>
          <p:cNvSpPr>
            <a:spLocks noChangeShapeType="1"/>
          </p:cNvSpPr>
          <p:nvPr/>
        </p:nvSpPr>
        <p:spPr bwMode="auto">
          <a:xfrm flipV="1">
            <a:off x="2438400" y="4800600"/>
            <a:ext cx="685800" cy="685800"/>
          </a:xfrm>
          <a:prstGeom prst="line">
            <a:avLst/>
          </a:prstGeom>
          <a:noFill/>
          <a:ln w="9525">
            <a:solidFill>
              <a:schemeClr val="tx1"/>
            </a:solidFill>
            <a:round/>
            <a:headEnd/>
            <a:tailEnd/>
          </a:ln>
          <a:effectLst/>
        </p:spPr>
        <p:txBody>
          <a:bodyPr wrap="none"/>
          <a:lstStyle/>
          <a:p>
            <a:endParaRPr lang="es-MX"/>
          </a:p>
        </p:txBody>
      </p:sp>
      <p:sp>
        <p:nvSpPr>
          <p:cNvPr id="6179" name="Line 35"/>
          <p:cNvSpPr>
            <a:spLocks noChangeShapeType="1"/>
          </p:cNvSpPr>
          <p:nvPr/>
        </p:nvSpPr>
        <p:spPr bwMode="auto">
          <a:xfrm>
            <a:off x="2438400" y="5791200"/>
            <a:ext cx="914400" cy="609600"/>
          </a:xfrm>
          <a:prstGeom prst="line">
            <a:avLst/>
          </a:prstGeom>
          <a:noFill/>
          <a:ln w="9525">
            <a:solidFill>
              <a:schemeClr val="tx1"/>
            </a:solidFill>
            <a:round/>
            <a:headEnd/>
            <a:tailEnd/>
          </a:ln>
          <a:effectLst/>
        </p:spPr>
        <p:txBody>
          <a:bodyPr wrap="none"/>
          <a:lstStyle/>
          <a:p>
            <a:endParaRPr lang="es-MX"/>
          </a:p>
        </p:txBody>
      </p:sp>
      <p:sp>
        <p:nvSpPr>
          <p:cNvPr id="6180" name="Line 36"/>
          <p:cNvSpPr>
            <a:spLocks noChangeShapeType="1"/>
          </p:cNvSpPr>
          <p:nvPr/>
        </p:nvSpPr>
        <p:spPr bwMode="auto">
          <a:xfrm>
            <a:off x="3352800" y="4876800"/>
            <a:ext cx="228600" cy="1371600"/>
          </a:xfrm>
          <a:prstGeom prst="line">
            <a:avLst/>
          </a:prstGeom>
          <a:noFill/>
          <a:ln w="9525">
            <a:solidFill>
              <a:schemeClr val="tx1"/>
            </a:solidFill>
            <a:round/>
            <a:headEnd/>
            <a:tailEnd/>
          </a:ln>
          <a:effectLst/>
        </p:spPr>
        <p:txBody>
          <a:bodyPr wrap="none"/>
          <a:lstStyle/>
          <a:p>
            <a:endParaRPr lang="es-MX"/>
          </a:p>
        </p:txBody>
      </p:sp>
      <p:sp>
        <p:nvSpPr>
          <p:cNvPr id="6181" name="Line 37"/>
          <p:cNvSpPr>
            <a:spLocks noChangeShapeType="1"/>
          </p:cNvSpPr>
          <p:nvPr/>
        </p:nvSpPr>
        <p:spPr bwMode="auto">
          <a:xfrm flipV="1">
            <a:off x="3733800" y="4800600"/>
            <a:ext cx="990600" cy="1524000"/>
          </a:xfrm>
          <a:prstGeom prst="line">
            <a:avLst/>
          </a:prstGeom>
          <a:noFill/>
          <a:ln w="9525">
            <a:solidFill>
              <a:schemeClr val="tx1"/>
            </a:solidFill>
            <a:round/>
            <a:headEnd/>
            <a:tailEnd/>
          </a:ln>
          <a:effectLst/>
        </p:spPr>
        <p:txBody>
          <a:bodyPr wrap="none"/>
          <a:lstStyle/>
          <a:p>
            <a:endParaRPr lang="es-MX"/>
          </a:p>
        </p:txBody>
      </p:sp>
      <p:sp>
        <p:nvSpPr>
          <p:cNvPr id="6182" name="Line 38"/>
          <p:cNvSpPr>
            <a:spLocks noChangeShapeType="1"/>
          </p:cNvSpPr>
          <p:nvPr/>
        </p:nvSpPr>
        <p:spPr bwMode="auto">
          <a:xfrm>
            <a:off x="3505200" y="4648200"/>
            <a:ext cx="1143000" cy="0"/>
          </a:xfrm>
          <a:prstGeom prst="line">
            <a:avLst/>
          </a:prstGeom>
          <a:noFill/>
          <a:ln w="9525">
            <a:solidFill>
              <a:schemeClr val="tx1"/>
            </a:solidFill>
            <a:round/>
            <a:headEnd/>
            <a:tailEnd/>
          </a:ln>
          <a:effectLst/>
        </p:spPr>
        <p:txBody>
          <a:bodyPr wrap="none"/>
          <a:lstStyle/>
          <a:p>
            <a:endParaRPr lang="es-MX"/>
          </a:p>
        </p:txBody>
      </p:sp>
      <p:sp>
        <p:nvSpPr>
          <p:cNvPr id="6183" name="Line 39"/>
          <p:cNvSpPr>
            <a:spLocks noChangeShapeType="1"/>
          </p:cNvSpPr>
          <p:nvPr/>
        </p:nvSpPr>
        <p:spPr bwMode="auto">
          <a:xfrm>
            <a:off x="3810000" y="6477000"/>
            <a:ext cx="1219200" cy="0"/>
          </a:xfrm>
          <a:prstGeom prst="line">
            <a:avLst/>
          </a:prstGeom>
          <a:noFill/>
          <a:ln w="9525">
            <a:solidFill>
              <a:schemeClr val="tx1"/>
            </a:solidFill>
            <a:round/>
            <a:headEnd/>
            <a:tailEnd/>
          </a:ln>
          <a:effectLst/>
        </p:spPr>
        <p:txBody>
          <a:bodyPr wrap="none"/>
          <a:lstStyle/>
          <a:p>
            <a:endParaRPr lang="es-MX"/>
          </a:p>
        </p:txBody>
      </p:sp>
      <p:sp>
        <p:nvSpPr>
          <p:cNvPr id="6184" name="Line 40"/>
          <p:cNvSpPr>
            <a:spLocks noChangeShapeType="1"/>
          </p:cNvSpPr>
          <p:nvPr/>
        </p:nvSpPr>
        <p:spPr bwMode="auto">
          <a:xfrm>
            <a:off x="4953000" y="4876800"/>
            <a:ext cx="228600" cy="1371600"/>
          </a:xfrm>
          <a:prstGeom prst="line">
            <a:avLst/>
          </a:prstGeom>
          <a:noFill/>
          <a:ln w="9525">
            <a:solidFill>
              <a:schemeClr val="tx1"/>
            </a:solidFill>
            <a:round/>
            <a:headEnd/>
            <a:tailEnd/>
          </a:ln>
          <a:effectLst/>
        </p:spPr>
        <p:txBody>
          <a:bodyPr wrap="none"/>
          <a:lstStyle/>
          <a:p>
            <a:endParaRPr lang="es-MX"/>
          </a:p>
        </p:txBody>
      </p:sp>
      <p:sp>
        <p:nvSpPr>
          <p:cNvPr id="6185" name="Line 41"/>
          <p:cNvSpPr>
            <a:spLocks noChangeShapeType="1"/>
          </p:cNvSpPr>
          <p:nvPr/>
        </p:nvSpPr>
        <p:spPr bwMode="auto">
          <a:xfrm>
            <a:off x="5105400" y="4724400"/>
            <a:ext cx="1143000" cy="685800"/>
          </a:xfrm>
          <a:prstGeom prst="line">
            <a:avLst/>
          </a:prstGeom>
          <a:noFill/>
          <a:ln w="9525">
            <a:solidFill>
              <a:schemeClr val="tx1"/>
            </a:solidFill>
            <a:round/>
            <a:headEnd/>
            <a:tailEnd/>
          </a:ln>
          <a:effectLst/>
        </p:spPr>
        <p:txBody>
          <a:bodyPr wrap="none"/>
          <a:lstStyle/>
          <a:p>
            <a:endParaRPr lang="es-MX"/>
          </a:p>
        </p:txBody>
      </p:sp>
      <p:sp>
        <p:nvSpPr>
          <p:cNvPr id="6186" name="Line 42"/>
          <p:cNvSpPr>
            <a:spLocks noChangeShapeType="1"/>
          </p:cNvSpPr>
          <p:nvPr/>
        </p:nvSpPr>
        <p:spPr bwMode="auto">
          <a:xfrm flipV="1">
            <a:off x="5486400" y="5715000"/>
            <a:ext cx="762000" cy="685800"/>
          </a:xfrm>
          <a:prstGeom prst="line">
            <a:avLst/>
          </a:prstGeom>
          <a:noFill/>
          <a:ln w="9525">
            <a:solidFill>
              <a:schemeClr val="tx1"/>
            </a:solidFill>
            <a:round/>
            <a:headEnd/>
            <a:tailEnd/>
          </a:ln>
          <a:effectLst/>
        </p:spPr>
        <p:txBody>
          <a:bodyPr wrap="none"/>
          <a:lstStyle/>
          <a:p>
            <a:endParaRPr lang="es-MX"/>
          </a:p>
        </p:txBody>
      </p:sp>
      <p:sp>
        <p:nvSpPr>
          <p:cNvPr id="6199" name="Freeform 55"/>
          <p:cNvSpPr>
            <a:spLocks/>
          </p:cNvSpPr>
          <p:nvPr/>
        </p:nvSpPr>
        <p:spPr bwMode="auto">
          <a:xfrm>
            <a:off x="2209800" y="3797300"/>
            <a:ext cx="2590800" cy="1612900"/>
          </a:xfrm>
          <a:custGeom>
            <a:avLst/>
            <a:gdLst/>
            <a:ahLst/>
            <a:cxnLst>
              <a:cxn ang="0">
                <a:pos x="0" y="1016"/>
              </a:cxn>
              <a:cxn ang="0">
                <a:pos x="528" y="104"/>
              </a:cxn>
              <a:cxn ang="0">
                <a:pos x="1632" y="392"/>
              </a:cxn>
            </a:cxnLst>
            <a:rect l="0" t="0" r="r" b="b"/>
            <a:pathLst>
              <a:path w="1632" h="1016">
                <a:moveTo>
                  <a:pt x="0" y="1016"/>
                </a:moveTo>
                <a:cubicBezTo>
                  <a:pt x="128" y="612"/>
                  <a:pt x="256" y="208"/>
                  <a:pt x="528" y="104"/>
                </a:cubicBezTo>
                <a:cubicBezTo>
                  <a:pt x="800" y="0"/>
                  <a:pt x="1216" y="196"/>
                  <a:pt x="1632" y="392"/>
                </a:cubicBezTo>
              </a:path>
            </a:pathLst>
          </a:custGeom>
          <a:noFill/>
          <a:ln w="9525">
            <a:solidFill>
              <a:schemeClr val="tx1"/>
            </a:solidFill>
            <a:round/>
            <a:headEnd/>
            <a:tailEnd/>
          </a:ln>
          <a:effectLst/>
        </p:spPr>
        <p:txBody>
          <a:bodyPr wrap="none"/>
          <a:lstStyle/>
          <a:p>
            <a:endParaRPr lang="es-MX"/>
          </a:p>
        </p:txBody>
      </p:sp>
      <p:sp>
        <p:nvSpPr>
          <p:cNvPr id="6201" name="Text Box 57"/>
          <p:cNvSpPr txBox="1">
            <a:spLocks noChangeArrowheads="1"/>
          </p:cNvSpPr>
          <p:nvPr/>
        </p:nvSpPr>
        <p:spPr bwMode="auto">
          <a:xfrm>
            <a:off x="2590800" y="3810000"/>
            <a:ext cx="304800" cy="304800"/>
          </a:xfrm>
          <a:prstGeom prst="rect">
            <a:avLst/>
          </a:prstGeom>
          <a:noFill/>
          <a:ln w="9525">
            <a:noFill/>
            <a:miter lim="800000"/>
            <a:headEnd/>
            <a:tailEnd/>
          </a:ln>
          <a:effectLst/>
        </p:spPr>
        <p:txBody>
          <a:bodyPr>
            <a:spAutoFit/>
          </a:bodyPr>
          <a:lstStyle/>
          <a:p>
            <a:pPr>
              <a:spcBef>
                <a:spcPct val="50000"/>
              </a:spcBef>
            </a:pPr>
            <a:r>
              <a:rPr lang="es-ES" sz="1400"/>
              <a:t>5</a:t>
            </a:r>
          </a:p>
        </p:txBody>
      </p:sp>
      <p:sp>
        <p:nvSpPr>
          <p:cNvPr id="6202" name="Text Box 58"/>
          <p:cNvSpPr txBox="1">
            <a:spLocks noChangeArrowheads="1"/>
          </p:cNvSpPr>
          <p:nvPr/>
        </p:nvSpPr>
        <p:spPr bwMode="auto">
          <a:xfrm>
            <a:off x="2590800" y="4876800"/>
            <a:ext cx="304800" cy="304800"/>
          </a:xfrm>
          <a:prstGeom prst="rect">
            <a:avLst/>
          </a:prstGeom>
          <a:noFill/>
          <a:ln w="9525">
            <a:noFill/>
            <a:miter lim="800000"/>
            <a:headEnd/>
            <a:tailEnd/>
          </a:ln>
          <a:effectLst/>
        </p:spPr>
        <p:txBody>
          <a:bodyPr>
            <a:spAutoFit/>
          </a:bodyPr>
          <a:lstStyle/>
          <a:p>
            <a:pPr>
              <a:spcBef>
                <a:spcPct val="50000"/>
              </a:spcBef>
            </a:pPr>
            <a:r>
              <a:rPr lang="es-ES" sz="1400"/>
              <a:t>2</a:t>
            </a:r>
          </a:p>
        </p:txBody>
      </p:sp>
      <p:sp>
        <p:nvSpPr>
          <p:cNvPr id="6203" name="Text Box 59"/>
          <p:cNvSpPr txBox="1">
            <a:spLocks noChangeArrowheads="1"/>
          </p:cNvSpPr>
          <p:nvPr/>
        </p:nvSpPr>
        <p:spPr bwMode="auto">
          <a:xfrm>
            <a:off x="2743200" y="5791200"/>
            <a:ext cx="228600" cy="304800"/>
          </a:xfrm>
          <a:prstGeom prst="rect">
            <a:avLst/>
          </a:prstGeom>
          <a:noFill/>
          <a:ln w="9525">
            <a:noFill/>
            <a:miter lim="800000"/>
            <a:headEnd/>
            <a:tailEnd/>
          </a:ln>
          <a:effectLst/>
        </p:spPr>
        <p:txBody>
          <a:bodyPr>
            <a:spAutoFit/>
          </a:bodyPr>
          <a:lstStyle/>
          <a:p>
            <a:pPr algn="ctr">
              <a:spcBef>
                <a:spcPct val="50000"/>
              </a:spcBef>
            </a:pPr>
            <a:r>
              <a:rPr lang="es-ES" sz="1400"/>
              <a:t>1</a:t>
            </a:r>
          </a:p>
        </p:txBody>
      </p:sp>
      <p:sp>
        <p:nvSpPr>
          <p:cNvPr id="6204" name="Text Box 60"/>
          <p:cNvSpPr txBox="1">
            <a:spLocks noChangeArrowheads="1"/>
          </p:cNvSpPr>
          <p:nvPr/>
        </p:nvSpPr>
        <p:spPr bwMode="auto">
          <a:xfrm>
            <a:off x="3429000" y="5410200"/>
            <a:ext cx="304800" cy="304800"/>
          </a:xfrm>
          <a:prstGeom prst="rect">
            <a:avLst/>
          </a:prstGeom>
          <a:noFill/>
          <a:ln w="9525">
            <a:noFill/>
            <a:miter lim="800000"/>
            <a:headEnd/>
            <a:tailEnd/>
          </a:ln>
          <a:effectLst/>
        </p:spPr>
        <p:txBody>
          <a:bodyPr>
            <a:spAutoFit/>
          </a:bodyPr>
          <a:lstStyle/>
          <a:p>
            <a:pPr algn="ctr">
              <a:spcBef>
                <a:spcPct val="50000"/>
              </a:spcBef>
            </a:pPr>
            <a:r>
              <a:rPr lang="es-ES" sz="1400"/>
              <a:t>2</a:t>
            </a:r>
          </a:p>
        </p:txBody>
      </p:sp>
      <p:sp>
        <p:nvSpPr>
          <p:cNvPr id="6205" name="Text Box 61"/>
          <p:cNvSpPr txBox="1">
            <a:spLocks noChangeArrowheads="1"/>
          </p:cNvSpPr>
          <p:nvPr/>
        </p:nvSpPr>
        <p:spPr bwMode="auto">
          <a:xfrm>
            <a:off x="3810000" y="4343400"/>
            <a:ext cx="381000" cy="304800"/>
          </a:xfrm>
          <a:prstGeom prst="rect">
            <a:avLst/>
          </a:prstGeom>
          <a:noFill/>
          <a:ln w="9525">
            <a:noFill/>
            <a:miter lim="800000"/>
            <a:headEnd/>
            <a:tailEnd/>
          </a:ln>
          <a:effectLst/>
        </p:spPr>
        <p:txBody>
          <a:bodyPr>
            <a:spAutoFit/>
          </a:bodyPr>
          <a:lstStyle/>
          <a:p>
            <a:pPr algn="ctr">
              <a:spcBef>
                <a:spcPct val="50000"/>
              </a:spcBef>
            </a:pPr>
            <a:r>
              <a:rPr lang="es-ES" sz="1400"/>
              <a:t>3</a:t>
            </a:r>
          </a:p>
        </p:txBody>
      </p:sp>
      <p:sp>
        <p:nvSpPr>
          <p:cNvPr id="6206" name="Text Box 62"/>
          <p:cNvSpPr txBox="1">
            <a:spLocks noChangeArrowheads="1"/>
          </p:cNvSpPr>
          <p:nvPr/>
        </p:nvSpPr>
        <p:spPr bwMode="auto">
          <a:xfrm>
            <a:off x="3962400" y="5257800"/>
            <a:ext cx="381000" cy="304800"/>
          </a:xfrm>
          <a:prstGeom prst="rect">
            <a:avLst/>
          </a:prstGeom>
          <a:noFill/>
          <a:ln w="9525">
            <a:noFill/>
            <a:miter lim="800000"/>
            <a:headEnd/>
            <a:tailEnd/>
          </a:ln>
          <a:effectLst/>
        </p:spPr>
        <p:txBody>
          <a:bodyPr>
            <a:spAutoFit/>
          </a:bodyPr>
          <a:lstStyle/>
          <a:p>
            <a:pPr algn="ctr">
              <a:spcBef>
                <a:spcPct val="50000"/>
              </a:spcBef>
            </a:pPr>
            <a:r>
              <a:rPr lang="es-ES" sz="1400"/>
              <a:t>3</a:t>
            </a:r>
          </a:p>
        </p:txBody>
      </p:sp>
      <p:sp>
        <p:nvSpPr>
          <p:cNvPr id="6207" name="Text Box 63"/>
          <p:cNvSpPr txBox="1">
            <a:spLocks noChangeArrowheads="1"/>
          </p:cNvSpPr>
          <p:nvPr/>
        </p:nvSpPr>
        <p:spPr bwMode="auto">
          <a:xfrm>
            <a:off x="4267200" y="6172200"/>
            <a:ext cx="228600" cy="304800"/>
          </a:xfrm>
          <a:prstGeom prst="rect">
            <a:avLst/>
          </a:prstGeom>
          <a:noFill/>
          <a:ln w="9525">
            <a:noFill/>
            <a:miter lim="800000"/>
            <a:headEnd/>
            <a:tailEnd/>
          </a:ln>
          <a:effectLst/>
        </p:spPr>
        <p:txBody>
          <a:bodyPr>
            <a:spAutoFit/>
          </a:bodyPr>
          <a:lstStyle/>
          <a:p>
            <a:pPr>
              <a:spcBef>
                <a:spcPct val="50000"/>
              </a:spcBef>
            </a:pPr>
            <a:r>
              <a:rPr lang="es-ES" sz="1400"/>
              <a:t>1</a:t>
            </a:r>
          </a:p>
        </p:txBody>
      </p:sp>
      <p:sp>
        <p:nvSpPr>
          <p:cNvPr id="6208" name="Text Box 64"/>
          <p:cNvSpPr txBox="1">
            <a:spLocks noChangeArrowheads="1"/>
          </p:cNvSpPr>
          <p:nvPr/>
        </p:nvSpPr>
        <p:spPr bwMode="auto">
          <a:xfrm>
            <a:off x="5105400" y="5410200"/>
            <a:ext cx="228600" cy="304800"/>
          </a:xfrm>
          <a:prstGeom prst="rect">
            <a:avLst/>
          </a:prstGeom>
          <a:noFill/>
          <a:ln w="9525">
            <a:noFill/>
            <a:miter lim="800000"/>
            <a:headEnd/>
            <a:tailEnd/>
          </a:ln>
          <a:effectLst/>
        </p:spPr>
        <p:txBody>
          <a:bodyPr>
            <a:spAutoFit/>
          </a:bodyPr>
          <a:lstStyle/>
          <a:p>
            <a:pPr>
              <a:spcBef>
                <a:spcPct val="50000"/>
              </a:spcBef>
            </a:pPr>
            <a:r>
              <a:rPr lang="es-ES" sz="1400"/>
              <a:t>1</a:t>
            </a:r>
          </a:p>
        </p:txBody>
      </p:sp>
      <p:sp>
        <p:nvSpPr>
          <p:cNvPr id="6209" name="Text Box 65"/>
          <p:cNvSpPr txBox="1">
            <a:spLocks noChangeArrowheads="1"/>
          </p:cNvSpPr>
          <p:nvPr/>
        </p:nvSpPr>
        <p:spPr bwMode="auto">
          <a:xfrm>
            <a:off x="5638800" y="4800600"/>
            <a:ext cx="304800" cy="304800"/>
          </a:xfrm>
          <a:prstGeom prst="rect">
            <a:avLst/>
          </a:prstGeom>
          <a:noFill/>
          <a:ln w="9525">
            <a:noFill/>
            <a:miter lim="800000"/>
            <a:headEnd/>
            <a:tailEnd/>
          </a:ln>
          <a:effectLst/>
        </p:spPr>
        <p:txBody>
          <a:bodyPr>
            <a:spAutoFit/>
          </a:bodyPr>
          <a:lstStyle/>
          <a:p>
            <a:pPr>
              <a:spcBef>
                <a:spcPct val="50000"/>
              </a:spcBef>
            </a:pPr>
            <a:r>
              <a:rPr lang="es-ES" sz="1400"/>
              <a:t>5</a:t>
            </a:r>
          </a:p>
        </p:txBody>
      </p:sp>
      <p:sp>
        <p:nvSpPr>
          <p:cNvPr id="6210" name="Text Box 66"/>
          <p:cNvSpPr txBox="1">
            <a:spLocks noChangeArrowheads="1"/>
          </p:cNvSpPr>
          <p:nvPr/>
        </p:nvSpPr>
        <p:spPr bwMode="auto">
          <a:xfrm>
            <a:off x="5638800" y="5791200"/>
            <a:ext cx="304800" cy="304800"/>
          </a:xfrm>
          <a:prstGeom prst="rect">
            <a:avLst/>
          </a:prstGeom>
          <a:noFill/>
          <a:ln w="9525">
            <a:noFill/>
            <a:miter lim="800000"/>
            <a:headEnd/>
            <a:tailEnd/>
          </a:ln>
          <a:effectLst/>
        </p:spPr>
        <p:txBody>
          <a:bodyPr>
            <a:spAutoFit/>
          </a:bodyPr>
          <a:lstStyle/>
          <a:p>
            <a:pPr>
              <a:spcBef>
                <a:spcPct val="50000"/>
              </a:spcBef>
            </a:pPr>
            <a:r>
              <a:rPr lang="es-ES" sz="1400"/>
              <a:t>2</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s-ES"/>
              <a:t>Tabla de ruteo IP</a:t>
            </a:r>
          </a:p>
        </p:txBody>
      </p:sp>
      <p:sp>
        <p:nvSpPr>
          <p:cNvPr id="43012" name="Rectangle 4"/>
          <p:cNvSpPr>
            <a:spLocks noChangeArrowheads="1"/>
          </p:cNvSpPr>
          <p:nvPr/>
        </p:nvSpPr>
        <p:spPr bwMode="auto">
          <a:xfrm>
            <a:off x="0" y="1557338"/>
            <a:ext cx="9144000" cy="4346575"/>
          </a:xfrm>
          <a:prstGeom prst="rect">
            <a:avLst/>
          </a:prstGeom>
          <a:noFill/>
          <a:ln w="9525">
            <a:noFill/>
            <a:miter lim="800000"/>
            <a:headEnd/>
            <a:tailEnd/>
          </a:ln>
          <a:effectLst/>
        </p:spPr>
        <p:txBody>
          <a:bodyPr>
            <a:spAutoFit/>
          </a:bodyPr>
          <a:lstStyle/>
          <a:p>
            <a:r>
              <a:rPr lang="es-ES" sz="1400">
                <a:latin typeface="Courier New" pitchFamily="49" charset="0"/>
              </a:rPr>
              <a:t>===========================================================================</a:t>
            </a:r>
          </a:p>
          <a:p>
            <a:r>
              <a:rPr lang="es-ES" sz="1400">
                <a:latin typeface="Courier New" pitchFamily="49" charset="0"/>
              </a:rPr>
              <a:t>Lista de interfaces</a:t>
            </a:r>
          </a:p>
          <a:p>
            <a:r>
              <a:rPr lang="es-ES" sz="1400">
                <a:latin typeface="Courier New" pitchFamily="49" charset="0"/>
              </a:rPr>
              <a:t>0x1 ........................... MS TCP Loopback interface</a:t>
            </a:r>
          </a:p>
          <a:p>
            <a:r>
              <a:rPr lang="es-ES" sz="1400">
                <a:latin typeface="Courier New" pitchFamily="49" charset="0"/>
              </a:rPr>
              <a:t>0x20002 ...00 18 e7 33 3d c3 ...... Realtek RTL8185 54M Wireless LAN Network Ada</a:t>
            </a:r>
          </a:p>
          <a:p>
            <a:r>
              <a:rPr lang="es-ES" sz="1400">
                <a:latin typeface="Courier New" pitchFamily="49" charset="0"/>
              </a:rPr>
              <a:t>pter - Minipuerto del administrador de paquetes</a:t>
            </a:r>
          </a:p>
          <a:p>
            <a:r>
              <a:rPr lang="es-ES" sz="1400">
                <a:latin typeface="Courier New" pitchFamily="49" charset="0"/>
              </a:rPr>
              <a:t>===========================================================================</a:t>
            </a:r>
          </a:p>
          <a:p>
            <a:r>
              <a:rPr lang="es-ES" sz="1400">
                <a:latin typeface="Courier New" pitchFamily="49" charset="0"/>
              </a:rPr>
              <a:t>===========================================================================</a:t>
            </a:r>
          </a:p>
          <a:p>
            <a:r>
              <a:rPr lang="es-ES" sz="1400">
                <a:latin typeface="Courier New" pitchFamily="49" charset="0"/>
              </a:rPr>
              <a:t>Rutas activas:</a:t>
            </a:r>
          </a:p>
          <a:p>
            <a:r>
              <a:rPr lang="es-ES" sz="1400">
                <a:latin typeface="Courier New" pitchFamily="49" charset="0"/>
              </a:rPr>
              <a:t>Destino de red        Máscara de red   Puerta de acceso   Interfaz  Métrica</a:t>
            </a:r>
          </a:p>
          <a:p>
            <a:r>
              <a:rPr lang="es-ES" sz="1400">
                <a:latin typeface="Courier New" pitchFamily="49" charset="0"/>
              </a:rPr>
              <a:t>          0.0.0.0          0.0.0.0      192.168.2.2    192.168.2.60       25</a:t>
            </a:r>
          </a:p>
          <a:p>
            <a:r>
              <a:rPr lang="es-ES" sz="1400">
                <a:latin typeface="Courier New" pitchFamily="49" charset="0"/>
              </a:rPr>
              <a:t>        127.0.0.0        255.0.0.0        127.0.0.1       127.0.0.1       1</a:t>
            </a:r>
          </a:p>
          <a:p>
            <a:r>
              <a:rPr lang="es-ES" sz="1400">
                <a:latin typeface="Courier New" pitchFamily="49" charset="0"/>
              </a:rPr>
              <a:t>      192.168.2.0    255.255.255.0     192.168.2.60    192.168.2.60       25</a:t>
            </a:r>
          </a:p>
          <a:p>
            <a:r>
              <a:rPr lang="es-ES" sz="1400">
                <a:latin typeface="Courier New" pitchFamily="49" charset="0"/>
              </a:rPr>
              <a:t>     192.168.2.60  255.255.255.255        127.0.0.1       127.0.0.1       25</a:t>
            </a:r>
          </a:p>
          <a:p>
            <a:r>
              <a:rPr lang="es-ES" sz="1400">
                <a:latin typeface="Courier New" pitchFamily="49" charset="0"/>
              </a:rPr>
              <a:t>    192.168.2.255  255.255.255.255     192.168.2.60    192.168.2.60       25</a:t>
            </a:r>
          </a:p>
          <a:p>
            <a:r>
              <a:rPr lang="es-ES" sz="1400">
                <a:latin typeface="Courier New" pitchFamily="49" charset="0"/>
              </a:rPr>
              <a:t>        224.0.0.0        240.0.0.0     192.168.2.60    192.168.2.60       25</a:t>
            </a:r>
          </a:p>
          <a:p>
            <a:r>
              <a:rPr lang="es-ES" sz="1400">
                <a:latin typeface="Courier New" pitchFamily="49" charset="0"/>
              </a:rPr>
              <a:t>  255.255.255.255  255.255.255.255     192.168.2.60    192.168.2.60       1</a:t>
            </a:r>
          </a:p>
          <a:p>
            <a:r>
              <a:rPr lang="es-ES" sz="1400">
                <a:latin typeface="Courier New" pitchFamily="49" charset="0"/>
              </a:rPr>
              <a:t>Puerta de enlace predeterminada:       192.168.2.2</a:t>
            </a:r>
          </a:p>
          <a:p>
            <a:r>
              <a:rPr lang="es-ES" sz="1400">
                <a:latin typeface="Courier New" pitchFamily="49" charset="0"/>
              </a:rPr>
              <a:t>===========================================================================</a:t>
            </a:r>
          </a:p>
          <a:p>
            <a:r>
              <a:rPr lang="es-ES" sz="1400">
                <a:latin typeface="Courier New" pitchFamily="49" charset="0"/>
              </a:rPr>
              <a:t>Rutas persistentes:</a:t>
            </a:r>
          </a:p>
          <a:p>
            <a:r>
              <a:rPr lang="es-ES" sz="1400">
                <a:latin typeface="Courier New" pitchFamily="49" charset="0"/>
              </a:rPr>
              <a:t>  ninguno</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s-ES"/>
              <a:t>Tabla de ruteo</a:t>
            </a:r>
          </a:p>
        </p:txBody>
      </p:sp>
      <p:sp>
        <p:nvSpPr>
          <p:cNvPr id="44035" name="Rectangle 3" descr="Rectangle: Click to edit Master text styles&#10;Second level&#10;Third level&#10;Fourth level&#10;Fifth level"/>
          <p:cNvSpPr>
            <a:spLocks noGrp="1" noChangeArrowheads="1"/>
          </p:cNvSpPr>
          <p:nvPr>
            <p:ph idx="1"/>
          </p:nvPr>
        </p:nvSpPr>
        <p:spPr/>
        <p:txBody>
          <a:bodyPr/>
          <a:lstStyle/>
          <a:p>
            <a:pPr lvl="1"/>
            <a:r>
              <a:rPr lang="es-ES"/>
              <a:t>Ruta predeterminada</a:t>
            </a:r>
          </a:p>
          <a:p>
            <a:pPr lvl="2"/>
            <a:r>
              <a:rPr lang="es-ES"/>
              <a:t>0.0.0.0 con 0.0.0.0 </a:t>
            </a:r>
          </a:p>
          <a:p>
            <a:pPr lvl="2"/>
            <a:r>
              <a:rPr lang="es-ES"/>
              <a:t>Es la ruta más coincidente cuando no hay otras coincidencias.</a:t>
            </a:r>
          </a:p>
          <a:p>
            <a:pPr lvl="2"/>
            <a:r>
              <a:rPr lang="es-ES"/>
              <a:t>Si se elige la ruta predeterminada, el paquete se reenvía a la dirección IP de la puerta de enlace predeterminada (192.168.2.2), mediante la interfaz asignada (192.168.2.60)</a:t>
            </a:r>
          </a:p>
        </p:txBody>
      </p:sp>
      <p:sp>
        <p:nvSpPr>
          <p:cNvPr id="44036" name="Rectangle 4"/>
          <p:cNvSpPr>
            <a:spLocks noChangeArrowheads="1"/>
          </p:cNvSpPr>
          <p:nvPr/>
        </p:nvSpPr>
        <p:spPr bwMode="auto">
          <a:xfrm>
            <a:off x="0" y="5373688"/>
            <a:ext cx="9144000" cy="517525"/>
          </a:xfrm>
          <a:prstGeom prst="rect">
            <a:avLst/>
          </a:prstGeom>
          <a:noFill/>
          <a:ln w="9525">
            <a:noFill/>
            <a:miter lim="800000"/>
            <a:headEnd/>
            <a:tailEnd/>
          </a:ln>
          <a:effectLst/>
        </p:spPr>
        <p:txBody>
          <a:bodyPr>
            <a:spAutoFit/>
          </a:bodyPr>
          <a:lstStyle/>
          <a:p>
            <a:r>
              <a:rPr lang="es-ES" sz="1400">
                <a:latin typeface="Courier New" pitchFamily="49" charset="0"/>
              </a:rPr>
              <a:t>Destino de red        Máscara de red   Puerta de acceso   Interfaz       Métrica</a:t>
            </a:r>
          </a:p>
          <a:p>
            <a:r>
              <a:rPr lang="es-ES" sz="1400">
                <a:latin typeface="Courier New" pitchFamily="49" charset="0"/>
              </a:rPr>
              <a:t>    0.0.0.0               0.0.0.0        192.168.2.2    192.168.2.60       25</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s-ES"/>
              <a:t>Tabla de ruteo</a:t>
            </a:r>
          </a:p>
        </p:txBody>
      </p:sp>
      <p:sp>
        <p:nvSpPr>
          <p:cNvPr id="45059" name="Rectangle 3" descr="Rectangle: Click to edit Master text styles&#10;Second level&#10;Third level&#10;Fourth level&#10;Fifth level"/>
          <p:cNvSpPr>
            <a:spLocks noGrp="1" noChangeArrowheads="1"/>
          </p:cNvSpPr>
          <p:nvPr>
            <p:ph idx="1"/>
          </p:nvPr>
        </p:nvSpPr>
        <p:spPr/>
        <p:txBody>
          <a:bodyPr/>
          <a:lstStyle/>
          <a:p>
            <a:pPr lvl="1"/>
            <a:r>
              <a:rPr lang="es-ES"/>
              <a:t>Ruta de red de bucle invertido (local host)</a:t>
            </a:r>
          </a:p>
          <a:p>
            <a:pPr lvl="2"/>
            <a:r>
              <a:rPr lang="es-ES"/>
              <a:t>Coincide con cualquier dirección IP del intervalo 127.0.0.0 y 127.255.255.255</a:t>
            </a:r>
          </a:p>
          <a:p>
            <a:pPr lvl="2"/>
            <a:r>
              <a:rPr lang="es-ES"/>
              <a:t>Todas las direcciones IP que empiezan con 127 se reservan para local host.</a:t>
            </a:r>
          </a:p>
          <a:p>
            <a:pPr lvl="2"/>
            <a:r>
              <a:rPr lang="es-ES"/>
              <a:t>Todas los datagramas IP de ese intervalo se reenvían a la dirección de local host 127.0.0.1 mediante la interfaz de bucle invertido. </a:t>
            </a:r>
          </a:p>
        </p:txBody>
      </p:sp>
      <p:sp>
        <p:nvSpPr>
          <p:cNvPr id="45060" name="Rectangle 4"/>
          <p:cNvSpPr>
            <a:spLocks noChangeArrowheads="1"/>
          </p:cNvSpPr>
          <p:nvPr/>
        </p:nvSpPr>
        <p:spPr bwMode="auto">
          <a:xfrm>
            <a:off x="0" y="5373688"/>
            <a:ext cx="9144000" cy="517525"/>
          </a:xfrm>
          <a:prstGeom prst="rect">
            <a:avLst/>
          </a:prstGeom>
          <a:noFill/>
          <a:ln w="9525">
            <a:noFill/>
            <a:miter lim="800000"/>
            <a:headEnd/>
            <a:tailEnd/>
          </a:ln>
          <a:effectLst/>
        </p:spPr>
        <p:txBody>
          <a:bodyPr>
            <a:spAutoFit/>
          </a:bodyPr>
          <a:lstStyle/>
          <a:p>
            <a:r>
              <a:rPr lang="es-ES" sz="1400">
                <a:latin typeface="Courier New" pitchFamily="49" charset="0"/>
              </a:rPr>
              <a:t>Destino de red        Máscara de red   Puerta de acceso   Interfaz       Métrica</a:t>
            </a:r>
          </a:p>
          <a:p>
            <a:r>
              <a:rPr lang="es-ES" sz="1400">
                <a:latin typeface="Courier New" pitchFamily="49" charset="0"/>
              </a:rPr>
              <a:t>   127.0.0.0             255.0.0.0        127.0.0.1      127.0.0.1          1</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s-ES"/>
              <a:t>Tabla de ruteo IP</a:t>
            </a:r>
          </a:p>
        </p:txBody>
      </p:sp>
      <p:sp>
        <p:nvSpPr>
          <p:cNvPr id="46083" name="Rectangle 3" descr="Rectangle: Click to edit Master text styles&#10;Second level&#10;Third level&#10;Fourth level&#10;Fifth level"/>
          <p:cNvSpPr>
            <a:spLocks noGrp="1" noChangeArrowheads="1"/>
          </p:cNvSpPr>
          <p:nvPr>
            <p:ph idx="1"/>
          </p:nvPr>
        </p:nvSpPr>
        <p:spPr/>
        <p:txBody>
          <a:bodyPr/>
          <a:lstStyle/>
          <a:p>
            <a:pPr lvl="1"/>
            <a:r>
              <a:rPr lang="es-ES"/>
              <a:t>Ruta de red conectada directamente</a:t>
            </a:r>
          </a:p>
          <a:p>
            <a:pPr lvl="2"/>
            <a:r>
              <a:rPr lang="es-ES"/>
              <a:t>Subred 192.168.2.0 con 255.255.255.0</a:t>
            </a:r>
          </a:p>
          <a:p>
            <a:pPr lvl="2"/>
            <a:r>
              <a:rPr lang="es-ES"/>
              <a:t>Es una ruta de la subred conectada localmente.</a:t>
            </a:r>
          </a:p>
          <a:p>
            <a:pPr lvl="2"/>
            <a:r>
              <a:rPr lang="es-ES"/>
              <a:t>Cuando se elige esta ruta, el datagrama IP se reenvía a la dirección IP de destino mediante la interfaz asignada a la dirección IP.</a:t>
            </a:r>
          </a:p>
        </p:txBody>
      </p:sp>
      <p:sp>
        <p:nvSpPr>
          <p:cNvPr id="46084" name="Rectangle 4"/>
          <p:cNvSpPr>
            <a:spLocks noChangeArrowheads="1"/>
          </p:cNvSpPr>
          <p:nvPr/>
        </p:nvSpPr>
        <p:spPr bwMode="auto">
          <a:xfrm>
            <a:off x="0" y="5373688"/>
            <a:ext cx="9144000" cy="517525"/>
          </a:xfrm>
          <a:prstGeom prst="rect">
            <a:avLst/>
          </a:prstGeom>
          <a:noFill/>
          <a:ln w="9525">
            <a:noFill/>
            <a:miter lim="800000"/>
            <a:headEnd/>
            <a:tailEnd/>
          </a:ln>
          <a:effectLst/>
        </p:spPr>
        <p:txBody>
          <a:bodyPr>
            <a:spAutoFit/>
          </a:bodyPr>
          <a:lstStyle/>
          <a:p>
            <a:r>
              <a:rPr lang="es-ES" sz="1400">
                <a:latin typeface="Courier New" pitchFamily="49" charset="0"/>
              </a:rPr>
              <a:t>Destino de red        Máscara de red   Puerta de acceso   Interfaz       Métrica</a:t>
            </a:r>
          </a:p>
          <a:p>
            <a:r>
              <a:rPr lang="es-ES" sz="1400">
                <a:latin typeface="Courier New" pitchFamily="49" charset="0"/>
              </a:rPr>
              <a:t> 192.168.2.0    	     255.255.255.0     192.168.2.60    192.168.2.60       25</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s-ES"/>
              <a:t>Tabla de ruteo IP</a:t>
            </a:r>
          </a:p>
        </p:txBody>
      </p:sp>
      <p:sp>
        <p:nvSpPr>
          <p:cNvPr id="47107" name="Rectangle 3" descr="Rectangle: Click to edit Master text styles&#10;Second level&#10;Third level&#10;Fourth level&#10;Fifth level"/>
          <p:cNvSpPr>
            <a:spLocks noGrp="1" noChangeArrowheads="1"/>
          </p:cNvSpPr>
          <p:nvPr>
            <p:ph idx="1"/>
          </p:nvPr>
        </p:nvSpPr>
        <p:spPr/>
        <p:txBody>
          <a:bodyPr/>
          <a:lstStyle/>
          <a:p>
            <a:pPr lvl="1"/>
            <a:r>
              <a:rPr lang="es-ES"/>
              <a:t>Ruta de host local</a:t>
            </a:r>
          </a:p>
          <a:p>
            <a:pPr lvl="2"/>
            <a:r>
              <a:rPr lang="es-ES"/>
              <a:t>192.168.2.60 con 255.255.255.255</a:t>
            </a:r>
          </a:p>
          <a:p>
            <a:pPr lvl="2"/>
            <a:r>
              <a:rPr lang="es-ES"/>
              <a:t>Una ruta de host para la dirección IP asignada.</a:t>
            </a:r>
          </a:p>
          <a:p>
            <a:pPr lvl="2"/>
            <a:r>
              <a:rPr lang="es-ES"/>
              <a:t>Todo el trafico dirigido a la dirección de host local se reenvía a la dirección reservada de bucle invertido 127.0.0.1, mediante la interfaz de bucle invertido.</a:t>
            </a:r>
          </a:p>
        </p:txBody>
      </p:sp>
      <p:sp>
        <p:nvSpPr>
          <p:cNvPr id="47108" name="Rectangle 4"/>
          <p:cNvSpPr>
            <a:spLocks noChangeArrowheads="1"/>
          </p:cNvSpPr>
          <p:nvPr/>
        </p:nvSpPr>
        <p:spPr bwMode="auto">
          <a:xfrm>
            <a:off x="0" y="5373688"/>
            <a:ext cx="9144000" cy="517525"/>
          </a:xfrm>
          <a:prstGeom prst="rect">
            <a:avLst/>
          </a:prstGeom>
          <a:noFill/>
          <a:ln w="9525">
            <a:noFill/>
            <a:miter lim="800000"/>
            <a:headEnd/>
            <a:tailEnd/>
          </a:ln>
          <a:effectLst/>
        </p:spPr>
        <p:txBody>
          <a:bodyPr>
            <a:spAutoFit/>
          </a:bodyPr>
          <a:lstStyle/>
          <a:p>
            <a:r>
              <a:rPr lang="es-ES" sz="1400">
                <a:latin typeface="Courier New" pitchFamily="49" charset="0"/>
              </a:rPr>
              <a:t>Destino de red        Máscara de red   Puerta de acceso   Interfaz       Métrica</a:t>
            </a:r>
          </a:p>
          <a:p>
            <a:r>
              <a:rPr lang="es-ES" sz="1400">
                <a:latin typeface="Courier New" pitchFamily="49" charset="0"/>
              </a:rPr>
              <a:t> 192.168.2.60         255.255.255.255     127.0.0.1      127.0.0.1         25</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s-ES"/>
              <a:t>Tabla de ruteo de IP</a:t>
            </a:r>
          </a:p>
        </p:txBody>
      </p:sp>
      <p:sp>
        <p:nvSpPr>
          <p:cNvPr id="48131" name="Rectangle 3" descr="Rectangle: Click to edit Master text styles&#10;Second level&#10;Third level&#10;Fourth level&#10;Fifth level"/>
          <p:cNvSpPr>
            <a:spLocks noGrp="1" noChangeArrowheads="1"/>
          </p:cNvSpPr>
          <p:nvPr>
            <p:ph idx="1"/>
          </p:nvPr>
        </p:nvSpPr>
        <p:spPr>
          <a:xfrm>
            <a:off x="838200" y="1524000"/>
            <a:ext cx="7772400" cy="4114800"/>
          </a:xfrm>
        </p:spPr>
        <p:txBody>
          <a:bodyPr/>
          <a:lstStyle/>
          <a:p>
            <a:pPr lvl="1"/>
            <a:r>
              <a:rPr lang="es-ES"/>
              <a:t>Ruta de difusión dirigida a todas las terminales</a:t>
            </a:r>
          </a:p>
          <a:p>
            <a:pPr lvl="2"/>
            <a:r>
              <a:rPr lang="es-ES"/>
              <a:t>Una ruta de host para la dirección de difusión dirigida a todas las terminales para el ID de red de clase B 192.168.2.0/24. Los paquetes destinados a la dirección de difusión, dirigidos a todos los host de la subred 192.168.2.0, se envían como difusión de nivel MAC (D.D.= FF:FF:FF:FF:FF:FF), mediante la interfaz asignada a la dirección IP 192.168.2.60.</a:t>
            </a:r>
          </a:p>
        </p:txBody>
      </p:sp>
      <p:sp>
        <p:nvSpPr>
          <p:cNvPr id="48133" name="Rectangle 5"/>
          <p:cNvSpPr>
            <a:spLocks noChangeArrowheads="1"/>
          </p:cNvSpPr>
          <p:nvPr/>
        </p:nvSpPr>
        <p:spPr bwMode="auto">
          <a:xfrm>
            <a:off x="0" y="5791200"/>
            <a:ext cx="9144000" cy="517525"/>
          </a:xfrm>
          <a:prstGeom prst="rect">
            <a:avLst/>
          </a:prstGeom>
          <a:noFill/>
          <a:ln w="9525">
            <a:noFill/>
            <a:miter lim="800000"/>
            <a:headEnd/>
            <a:tailEnd/>
          </a:ln>
          <a:effectLst/>
        </p:spPr>
        <p:txBody>
          <a:bodyPr>
            <a:spAutoFit/>
          </a:bodyPr>
          <a:lstStyle/>
          <a:p>
            <a:r>
              <a:rPr lang="es-ES" sz="1400">
                <a:latin typeface="Courier New" pitchFamily="49" charset="0"/>
              </a:rPr>
              <a:t>Destino de red        Máscara de red   Puerta de acceso   Interfaz       Métrica</a:t>
            </a:r>
          </a:p>
          <a:p>
            <a:r>
              <a:rPr lang="es-ES" sz="1400">
                <a:latin typeface="Courier New" pitchFamily="49" charset="0"/>
              </a:rPr>
              <a:t> 192.168.2.255       255.255.255.255    192.168.2.60     192.168.2.60       25</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s-ES"/>
              <a:t>Tabla de ruteo IP</a:t>
            </a:r>
          </a:p>
        </p:txBody>
      </p:sp>
      <p:sp>
        <p:nvSpPr>
          <p:cNvPr id="49155" name="Rectangle 3" descr="Rectangle: Click to edit Master text styles&#10;Second level&#10;Third level&#10;Fourth level&#10;Fifth level"/>
          <p:cNvSpPr>
            <a:spLocks noGrp="1" noChangeArrowheads="1"/>
          </p:cNvSpPr>
          <p:nvPr>
            <p:ph idx="1"/>
          </p:nvPr>
        </p:nvSpPr>
        <p:spPr/>
        <p:txBody>
          <a:bodyPr/>
          <a:lstStyle/>
          <a:p>
            <a:pPr lvl="1"/>
            <a:r>
              <a:rPr lang="es-ES"/>
              <a:t>Ruta de dirección de multidifusión</a:t>
            </a:r>
          </a:p>
          <a:p>
            <a:pPr lvl="2"/>
            <a:r>
              <a:rPr lang="es-ES"/>
              <a:t>224.0.0.0 con 240.0.0.0 o 224.0.0.0/4</a:t>
            </a:r>
          </a:p>
          <a:p>
            <a:pPr lvl="2"/>
            <a:r>
              <a:rPr lang="es-ES"/>
              <a:t>Se utiliza para coincidir con todas las direcciones de clase D reservadas para el trafico IP de multidifusión.</a:t>
            </a:r>
          </a:p>
          <a:p>
            <a:pPr lvl="2"/>
            <a:r>
              <a:rPr lang="es-ES"/>
              <a:t>Los paquetes IP de multidifusión se envían como multidifusiones de nivel MAC, utilizando la interfaz asignada a la dirección IP.</a:t>
            </a:r>
          </a:p>
        </p:txBody>
      </p:sp>
      <p:sp>
        <p:nvSpPr>
          <p:cNvPr id="49156" name="Rectangle 4"/>
          <p:cNvSpPr>
            <a:spLocks noChangeArrowheads="1"/>
          </p:cNvSpPr>
          <p:nvPr/>
        </p:nvSpPr>
        <p:spPr bwMode="auto">
          <a:xfrm>
            <a:off x="0" y="5791200"/>
            <a:ext cx="9144000" cy="517525"/>
          </a:xfrm>
          <a:prstGeom prst="rect">
            <a:avLst/>
          </a:prstGeom>
          <a:noFill/>
          <a:ln w="9525">
            <a:noFill/>
            <a:miter lim="800000"/>
            <a:headEnd/>
            <a:tailEnd/>
          </a:ln>
          <a:effectLst/>
        </p:spPr>
        <p:txBody>
          <a:bodyPr>
            <a:spAutoFit/>
          </a:bodyPr>
          <a:lstStyle/>
          <a:p>
            <a:r>
              <a:rPr lang="es-ES" sz="1400">
                <a:latin typeface="Courier New" pitchFamily="49" charset="0"/>
              </a:rPr>
              <a:t>Destino de red        Máscara de red   Puerta de acceso   Interfaz       Métrica</a:t>
            </a:r>
          </a:p>
          <a:p>
            <a:r>
              <a:rPr lang="es-ES" sz="1400">
                <a:latin typeface="Courier New" pitchFamily="49" charset="0"/>
              </a:rPr>
              <a:t>     224.0.0.0           240.0.0.0       192.168.2.60    192.168.2.60       25</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s-ES"/>
              <a:t>Tabla de ruteo IP</a:t>
            </a:r>
          </a:p>
        </p:txBody>
      </p:sp>
      <p:sp>
        <p:nvSpPr>
          <p:cNvPr id="50179" name="Rectangle 3" descr="Rectangle: Click to edit Master text styles&#10;Second level&#10;Third level&#10;Fourth level&#10;Fifth level"/>
          <p:cNvSpPr>
            <a:spLocks noGrp="1" noChangeArrowheads="1"/>
          </p:cNvSpPr>
          <p:nvPr>
            <p:ph idx="1"/>
          </p:nvPr>
        </p:nvSpPr>
        <p:spPr/>
        <p:txBody>
          <a:bodyPr/>
          <a:lstStyle/>
          <a:p>
            <a:pPr lvl="1"/>
            <a:r>
              <a:rPr lang="es-ES"/>
              <a:t>Ruteo de difusión limitada</a:t>
            </a:r>
          </a:p>
          <a:p>
            <a:pPr lvl="2"/>
            <a:r>
              <a:rPr lang="es-ES"/>
              <a:t>255.255.255.255/32</a:t>
            </a:r>
          </a:p>
          <a:p>
            <a:pPr lvl="2"/>
            <a:r>
              <a:rPr lang="es-ES"/>
              <a:t>Es una ruta de host para la dirección de difusión limitada. Los paquetes no salen de la subred.</a:t>
            </a:r>
          </a:p>
          <a:p>
            <a:pPr lvl="2"/>
            <a:r>
              <a:rPr lang="es-ES"/>
              <a:t>Los datagramas dirigidos a la dirección de difusión limitada se envían como difusión de nivel MAC mediante la interfaz asignada a la dirección IP.</a:t>
            </a:r>
          </a:p>
        </p:txBody>
      </p:sp>
      <p:sp>
        <p:nvSpPr>
          <p:cNvPr id="50180" name="Rectangle 4"/>
          <p:cNvSpPr>
            <a:spLocks noChangeArrowheads="1"/>
          </p:cNvSpPr>
          <p:nvPr/>
        </p:nvSpPr>
        <p:spPr bwMode="auto">
          <a:xfrm>
            <a:off x="0" y="5791200"/>
            <a:ext cx="9144000" cy="517525"/>
          </a:xfrm>
          <a:prstGeom prst="rect">
            <a:avLst/>
          </a:prstGeom>
          <a:noFill/>
          <a:ln w="9525">
            <a:noFill/>
            <a:miter lim="800000"/>
            <a:headEnd/>
            <a:tailEnd/>
          </a:ln>
          <a:effectLst/>
        </p:spPr>
        <p:txBody>
          <a:bodyPr>
            <a:spAutoFit/>
          </a:bodyPr>
          <a:lstStyle/>
          <a:p>
            <a:r>
              <a:rPr lang="es-ES" sz="1400">
                <a:latin typeface="Courier New" pitchFamily="49" charset="0"/>
              </a:rPr>
              <a:t>Destino de red        Máscara de red   Puerta de acceso   Interfaz       Métrica</a:t>
            </a:r>
          </a:p>
          <a:p>
            <a:r>
              <a:rPr lang="es-ES" sz="1400">
                <a:latin typeface="Courier New" pitchFamily="49" charset="0"/>
              </a:rPr>
              <a:t>255.255.255.255       255.255.255.255    192.168.2.60    192.168.2.60       1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s-ES"/>
              <a:t>Encaminamiento</a:t>
            </a:r>
          </a:p>
        </p:txBody>
      </p:sp>
      <p:sp>
        <p:nvSpPr>
          <p:cNvPr id="7171" name="Rectangle 3" descr="Rectangle: Click to edit Master text styles&#10;Second level&#10;Third level&#10;Fourth level&#10;Fifth level"/>
          <p:cNvSpPr>
            <a:spLocks noGrp="1" noChangeArrowheads="1"/>
          </p:cNvSpPr>
          <p:nvPr>
            <p:ph idx="1"/>
          </p:nvPr>
        </p:nvSpPr>
        <p:spPr/>
        <p:txBody>
          <a:bodyPr/>
          <a:lstStyle/>
          <a:p>
            <a:pPr lvl="2"/>
            <a:r>
              <a:rPr lang="es-ES"/>
              <a:t>Ejemplo: Se muestra una red, en la que la línea entre cada par de nodos representa un enlace entre ellos, y los números asociados representan el costo actual del enlace.</a:t>
            </a:r>
          </a:p>
        </p:txBody>
      </p:sp>
      <p:grpSp>
        <p:nvGrpSpPr>
          <p:cNvPr id="7172" name="Group 4"/>
          <p:cNvGrpSpPr>
            <a:grpSpLocks/>
          </p:cNvGrpSpPr>
          <p:nvPr/>
        </p:nvGrpSpPr>
        <p:grpSpPr bwMode="auto">
          <a:xfrm>
            <a:off x="2057400" y="5410200"/>
            <a:ext cx="457200" cy="457200"/>
            <a:chOff x="1248" y="3216"/>
            <a:chExt cx="288" cy="288"/>
          </a:xfrm>
        </p:grpSpPr>
        <p:sp>
          <p:nvSpPr>
            <p:cNvPr id="7173" name="Oval 5"/>
            <p:cNvSpPr>
              <a:spLocks noChangeArrowheads="1"/>
            </p:cNvSpPr>
            <p:nvPr/>
          </p:nvSpPr>
          <p:spPr bwMode="auto">
            <a:xfrm>
              <a:off x="1248" y="3216"/>
              <a:ext cx="288" cy="288"/>
            </a:xfrm>
            <a:prstGeom prst="ellipse">
              <a:avLst/>
            </a:prstGeom>
            <a:solidFill>
              <a:schemeClr val="accent1"/>
            </a:solidFill>
            <a:ln w="9525">
              <a:solidFill>
                <a:schemeClr val="tx1"/>
              </a:solidFill>
              <a:round/>
              <a:headEnd/>
              <a:tailEnd/>
            </a:ln>
            <a:effectLst/>
          </p:spPr>
          <p:txBody>
            <a:bodyPr wrap="none" anchor="ctr"/>
            <a:lstStyle/>
            <a:p>
              <a:endParaRPr lang="es-MX"/>
            </a:p>
          </p:txBody>
        </p:sp>
        <p:sp>
          <p:nvSpPr>
            <p:cNvPr id="7174" name="Text Box 6"/>
            <p:cNvSpPr txBox="1">
              <a:spLocks noChangeArrowheads="1"/>
            </p:cNvSpPr>
            <p:nvPr/>
          </p:nvSpPr>
          <p:spPr bwMode="auto">
            <a:xfrm>
              <a:off x="1296" y="3216"/>
              <a:ext cx="240" cy="250"/>
            </a:xfrm>
            <a:prstGeom prst="rect">
              <a:avLst/>
            </a:prstGeom>
            <a:noFill/>
            <a:ln w="9525">
              <a:noFill/>
              <a:miter lim="800000"/>
              <a:headEnd/>
              <a:tailEnd/>
            </a:ln>
            <a:effectLst/>
          </p:spPr>
          <p:txBody>
            <a:bodyPr>
              <a:spAutoFit/>
            </a:bodyPr>
            <a:lstStyle/>
            <a:p>
              <a:pPr>
                <a:spcBef>
                  <a:spcPct val="50000"/>
                </a:spcBef>
              </a:pPr>
              <a:r>
                <a:rPr lang="es-ES" sz="2000"/>
                <a:t>1</a:t>
              </a:r>
            </a:p>
          </p:txBody>
        </p:sp>
      </p:grpSp>
      <p:grpSp>
        <p:nvGrpSpPr>
          <p:cNvPr id="7175" name="Group 7"/>
          <p:cNvGrpSpPr>
            <a:grpSpLocks/>
          </p:cNvGrpSpPr>
          <p:nvPr/>
        </p:nvGrpSpPr>
        <p:grpSpPr bwMode="auto">
          <a:xfrm>
            <a:off x="3048000" y="4419600"/>
            <a:ext cx="457200" cy="457200"/>
            <a:chOff x="1248" y="3216"/>
            <a:chExt cx="288" cy="288"/>
          </a:xfrm>
        </p:grpSpPr>
        <p:sp>
          <p:nvSpPr>
            <p:cNvPr id="7176" name="Oval 8"/>
            <p:cNvSpPr>
              <a:spLocks noChangeArrowheads="1"/>
            </p:cNvSpPr>
            <p:nvPr/>
          </p:nvSpPr>
          <p:spPr bwMode="auto">
            <a:xfrm>
              <a:off x="1248" y="3216"/>
              <a:ext cx="288" cy="288"/>
            </a:xfrm>
            <a:prstGeom prst="ellipse">
              <a:avLst/>
            </a:prstGeom>
            <a:solidFill>
              <a:schemeClr val="accent1"/>
            </a:solidFill>
            <a:ln w="9525">
              <a:solidFill>
                <a:schemeClr val="tx1"/>
              </a:solidFill>
              <a:round/>
              <a:headEnd/>
              <a:tailEnd/>
            </a:ln>
            <a:effectLst/>
          </p:spPr>
          <p:txBody>
            <a:bodyPr wrap="none" anchor="ctr"/>
            <a:lstStyle/>
            <a:p>
              <a:endParaRPr lang="es-MX"/>
            </a:p>
          </p:txBody>
        </p:sp>
        <p:sp>
          <p:nvSpPr>
            <p:cNvPr id="7177" name="Text Box 9"/>
            <p:cNvSpPr txBox="1">
              <a:spLocks noChangeArrowheads="1"/>
            </p:cNvSpPr>
            <p:nvPr/>
          </p:nvSpPr>
          <p:spPr bwMode="auto">
            <a:xfrm>
              <a:off x="1296" y="3216"/>
              <a:ext cx="240" cy="250"/>
            </a:xfrm>
            <a:prstGeom prst="rect">
              <a:avLst/>
            </a:prstGeom>
            <a:noFill/>
            <a:ln w="9525">
              <a:noFill/>
              <a:miter lim="800000"/>
              <a:headEnd/>
              <a:tailEnd/>
            </a:ln>
            <a:effectLst/>
          </p:spPr>
          <p:txBody>
            <a:bodyPr>
              <a:spAutoFit/>
            </a:bodyPr>
            <a:lstStyle/>
            <a:p>
              <a:pPr>
                <a:spcBef>
                  <a:spcPct val="50000"/>
                </a:spcBef>
              </a:pPr>
              <a:r>
                <a:rPr lang="es-ES" sz="2000"/>
                <a:t>2</a:t>
              </a:r>
            </a:p>
          </p:txBody>
        </p:sp>
      </p:grpSp>
      <p:grpSp>
        <p:nvGrpSpPr>
          <p:cNvPr id="7178" name="Group 10"/>
          <p:cNvGrpSpPr>
            <a:grpSpLocks/>
          </p:cNvGrpSpPr>
          <p:nvPr/>
        </p:nvGrpSpPr>
        <p:grpSpPr bwMode="auto">
          <a:xfrm>
            <a:off x="3352800" y="6248400"/>
            <a:ext cx="457200" cy="457200"/>
            <a:chOff x="1248" y="3216"/>
            <a:chExt cx="288" cy="288"/>
          </a:xfrm>
        </p:grpSpPr>
        <p:sp>
          <p:nvSpPr>
            <p:cNvPr id="7179" name="Oval 11"/>
            <p:cNvSpPr>
              <a:spLocks noChangeArrowheads="1"/>
            </p:cNvSpPr>
            <p:nvPr/>
          </p:nvSpPr>
          <p:spPr bwMode="auto">
            <a:xfrm>
              <a:off x="1248" y="3216"/>
              <a:ext cx="288" cy="288"/>
            </a:xfrm>
            <a:prstGeom prst="ellipse">
              <a:avLst/>
            </a:prstGeom>
            <a:solidFill>
              <a:schemeClr val="accent1"/>
            </a:solidFill>
            <a:ln w="9525">
              <a:solidFill>
                <a:schemeClr val="tx1"/>
              </a:solidFill>
              <a:round/>
              <a:headEnd/>
              <a:tailEnd/>
            </a:ln>
            <a:effectLst/>
          </p:spPr>
          <p:txBody>
            <a:bodyPr wrap="none" anchor="ctr"/>
            <a:lstStyle/>
            <a:p>
              <a:endParaRPr lang="es-MX"/>
            </a:p>
          </p:txBody>
        </p:sp>
        <p:sp>
          <p:nvSpPr>
            <p:cNvPr id="7180" name="Text Box 12"/>
            <p:cNvSpPr txBox="1">
              <a:spLocks noChangeArrowheads="1"/>
            </p:cNvSpPr>
            <p:nvPr/>
          </p:nvSpPr>
          <p:spPr bwMode="auto">
            <a:xfrm>
              <a:off x="1296" y="3216"/>
              <a:ext cx="240" cy="250"/>
            </a:xfrm>
            <a:prstGeom prst="rect">
              <a:avLst/>
            </a:prstGeom>
            <a:noFill/>
            <a:ln w="9525">
              <a:noFill/>
              <a:miter lim="800000"/>
              <a:headEnd/>
              <a:tailEnd/>
            </a:ln>
            <a:effectLst/>
          </p:spPr>
          <p:txBody>
            <a:bodyPr>
              <a:spAutoFit/>
            </a:bodyPr>
            <a:lstStyle/>
            <a:p>
              <a:pPr>
                <a:spcBef>
                  <a:spcPct val="50000"/>
                </a:spcBef>
              </a:pPr>
              <a:r>
                <a:rPr lang="es-ES" sz="2000"/>
                <a:t>4</a:t>
              </a:r>
            </a:p>
          </p:txBody>
        </p:sp>
      </p:grpSp>
      <p:grpSp>
        <p:nvGrpSpPr>
          <p:cNvPr id="7181" name="Group 13"/>
          <p:cNvGrpSpPr>
            <a:grpSpLocks/>
          </p:cNvGrpSpPr>
          <p:nvPr/>
        </p:nvGrpSpPr>
        <p:grpSpPr bwMode="auto">
          <a:xfrm>
            <a:off x="4648200" y="4419600"/>
            <a:ext cx="457200" cy="457200"/>
            <a:chOff x="1248" y="3216"/>
            <a:chExt cx="288" cy="288"/>
          </a:xfrm>
        </p:grpSpPr>
        <p:sp>
          <p:nvSpPr>
            <p:cNvPr id="7182" name="Oval 14"/>
            <p:cNvSpPr>
              <a:spLocks noChangeArrowheads="1"/>
            </p:cNvSpPr>
            <p:nvPr/>
          </p:nvSpPr>
          <p:spPr bwMode="auto">
            <a:xfrm>
              <a:off x="1248" y="3216"/>
              <a:ext cx="288" cy="288"/>
            </a:xfrm>
            <a:prstGeom prst="ellipse">
              <a:avLst/>
            </a:prstGeom>
            <a:solidFill>
              <a:schemeClr val="accent1"/>
            </a:solidFill>
            <a:ln w="9525">
              <a:solidFill>
                <a:schemeClr val="tx1"/>
              </a:solidFill>
              <a:round/>
              <a:headEnd/>
              <a:tailEnd/>
            </a:ln>
            <a:effectLst/>
          </p:spPr>
          <p:txBody>
            <a:bodyPr wrap="none" anchor="ctr"/>
            <a:lstStyle/>
            <a:p>
              <a:endParaRPr lang="es-MX"/>
            </a:p>
          </p:txBody>
        </p:sp>
        <p:sp>
          <p:nvSpPr>
            <p:cNvPr id="7183" name="Text Box 15"/>
            <p:cNvSpPr txBox="1">
              <a:spLocks noChangeArrowheads="1"/>
            </p:cNvSpPr>
            <p:nvPr/>
          </p:nvSpPr>
          <p:spPr bwMode="auto">
            <a:xfrm>
              <a:off x="1296" y="3216"/>
              <a:ext cx="240" cy="250"/>
            </a:xfrm>
            <a:prstGeom prst="rect">
              <a:avLst/>
            </a:prstGeom>
            <a:noFill/>
            <a:ln w="9525">
              <a:noFill/>
              <a:miter lim="800000"/>
              <a:headEnd/>
              <a:tailEnd/>
            </a:ln>
            <a:effectLst/>
          </p:spPr>
          <p:txBody>
            <a:bodyPr>
              <a:spAutoFit/>
            </a:bodyPr>
            <a:lstStyle/>
            <a:p>
              <a:pPr>
                <a:spcBef>
                  <a:spcPct val="50000"/>
                </a:spcBef>
              </a:pPr>
              <a:r>
                <a:rPr lang="es-ES" sz="2000"/>
                <a:t>3</a:t>
              </a:r>
            </a:p>
          </p:txBody>
        </p:sp>
      </p:grpSp>
      <p:grpSp>
        <p:nvGrpSpPr>
          <p:cNvPr id="7184" name="Group 16"/>
          <p:cNvGrpSpPr>
            <a:grpSpLocks/>
          </p:cNvGrpSpPr>
          <p:nvPr/>
        </p:nvGrpSpPr>
        <p:grpSpPr bwMode="auto">
          <a:xfrm>
            <a:off x="5029200" y="6248400"/>
            <a:ext cx="457200" cy="457200"/>
            <a:chOff x="1248" y="3216"/>
            <a:chExt cx="288" cy="288"/>
          </a:xfrm>
        </p:grpSpPr>
        <p:sp>
          <p:nvSpPr>
            <p:cNvPr id="7185" name="Oval 17"/>
            <p:cNvSpPr>
              <a:spLocks noChangeArrowheads="1"/>
            </p:cNvSpPr>
            <p:nvPr/>
          </p:nvSpPr>
          <p:spPr bwMode="auto">
            <a:xfrm>
              <a:off x="1248" y="3216"/>
              <a:ext cx="288" cy="288"/>
            </a:xfrm>
            <a:prstGeom prst="ellipse">
              <a:avLst/>
            </a:prstGeom>
            <a:solidFill>
              <a:schemeClr val="accent1"/>
            </a:solidFill>
            <a:ln w="9525">
              <a:solidFill>
                <a:schemeClr val="tx1"/>
              </a:solidFill>
              <a:round/>
              <a:headEnd/>
              <a:tailEnd/>
            </a:ln>
            <a:effectLst/>
          </p:spPr>
          <p:txBody>
            <a:bodyPr wrap="none" anchor="ctr"/>
            <a:lstStyle/>
            <a:p>
              <a:endParaRPr lang="es-MX"/>
            </a:p>
          </p:txBody>
        </p:sp>
        <p:sp>
          <p:nvSpPr>
            <p:cNvPr id="7186" name="Text Box 18"/>
            <p:cNvSpPr txBox="1">
              <a:spLocks noChangeArrowheads="1"/>
            </p:cNvSpPr>
            <p:nvPr/>
          </p:nvSpPr>
          <p:spPr bwMode="auto">
            <a:xfrm>
              <a:off x="1296" y="3216"/>
              <a:ext cx="240" cy="250"/>
            </a:xfrm>
            <a:prstGeom prst="rect">
              <a:avLst/>
            </a:prstGeom>
            <a:noFill/>
            <a:ln w="9525">
              <a:noFill/>
              <a:miter lim="800000"/>
              <a:headEnd/>
              <a:tailEnd/>
            </a:ln>
            <a:effectLst/>
          </p:spPr>
          <p:txBody>
            <a:bodyPr>
              <a:spAutoFit/>
            </a:bodyPr>
            <a:lstStyle/>
            <a:p>
              <a:pPr>
                <a:spcBef>
                  <a:spcPct val="50000"/>
                </a:spcBef>
              </a:pPr>
              <a:r>
                <a:rPr lang="es-ES" sz="2000"/>
                <a:t>5</a:t>
              </a:r>
            </a:p>
          </p:txBody>
        </p:sp>
      </p:grpSp>
      <p:grpSp>
        <p:nvGrpSpPr>
          <p:cNvPr id="7187" name="Group 19"/>
          <p:cNvGrpSpPr>
            <a:grpSpLocks/>
          </p:cNvGrpSpPr>
          <p:nvPr/>
        </p:nvGrpSpPr>
        <p:grpSpPr bwMode="auto">
          <a:xfrm>
            <a:off x="6172200" y="5334000"/>
            <a:ext cx="457200" cy="457200"/>
            <a:chOff x="1248" y="3216"/>
            <a:chExt cx="288" cy="288"/>
          </a:xfrm>
        </p:grpSpPr>
        <p:sp>
          <p:nvSpPr>
            <p:cNvPr id="7188" name="Oval 20"/>
            <p:cNvSpPr>
              <a:spLocks noChangeArrowheads="1"/>
            </p:cNvSpPr>
            <p:nvPr/>
          </p:nvSpPr>
          <p:spPr bwMode="auto">
            <a:xfrm>
              <a:off x="1248" y="3216"/>
              <a:ext cx="288" cy="288"/>
            </a:xfrm>
            <a:prstGeom prst="ellipse">
              <a:avLst/>
            </a:prstGeom>
            <a:solidFill>
              <a:schemeClr val="accent1"/>
            </a:solidFill>
            <a:ln w="9525">
              <a:solidFill>
                <a:schemeClr val="tx1"/>
              </a:solidFill>
              <a:round/>
              <a:headEnd/>
              <a:tailEnd/>
            </a:ln>
            <a:effectLst/>
          </p:spPr>
          <p:txBody>
            <a:bodyPr wrap="none" anchor="ctr"/>
            <a:lstStyle/>
            <a:p>
              <a:endParaRPr lang="es-MX"/>
            </a:p>
          </p:txBody>
        </p:sp>
        <p:sp>
          <p:nvSpPr>
            <p:cNvPr id="7189" name="Text Box 21"/>
            <p:cNvSpPr txBox="1">
              <a:spLocks noChangeArrowheads="1"/>
            </p:cNvSpPr>
            <p:nvPr/>
          </p:nvSpPr>
          <p:spPr bwMode="auto">
            <a:xfrm>
              <a:off x="1296" y="3216"/>
              <a:ext cx="240" cy="250"/>
            </a:xfrm>
            <a:prstGeom prst="rect">
              <a:avLst/>
            </a:prstGeom>
            <a:noFill/>
            <a:ln w="9525">
              <a:noFill/>
              <a:miter lim="800000"/>
              <a:headEnd/>
              <a:tailEnd/>
            </a:ln>
            <a:effectLst/>
          </p:spPr>
          <p:txBody>
            <a:bodyPr>
              <a:spAutoFit/>
            </a:bodyPr>
            <a:lstStyle/>
            <a:p>
              <a:pPr>
                <a:spcBef>
                  <a:spcPct val="50000"/>
                </a:spcBef>
              </a:pPr>
              <a:r>
                <a:rPr lang="es-ES" sz="2000"/>
                <a:t>6</a:t>
              </a:r>
            </a:p>
          </p:txBody>
        </p:sp>
      </p:grpSp>
      <p:sp>
        <p:nvSpPr>
          <p:cNvPr id="7190" name="Line 22"/>
          <p:cNvSpPr>
            <a:spLocks noChangeShapeType="1"/>
          </p:cNvSpPr>
          <p:nvPr/>
        </p:nvSpPr>
        <p:spPr bwMode="auto">
          <a:xfrm flipV="1">
            <a:off x="2438400" y="4800600"/>
            <a:ext cx="685800" cy="685800"/>
          </a:xfrm>
          <a:prstGeom prst="line">
            <a:avLst/>
          </a:prstGeom>
          <a:noFill/>
          <a:ln w="9525">
            <a:solidFill>
              <a:schemeClr val="tx1"/>
            </a:solidFill>
            <a:round/>
            <a:headEnd/>
            <a:tailEnd/>
          </a:ln>
          <a:effectLst/>
        </p:spPr>
        <p:txBody>
          <a:bodyPr wrap="none"/>
          <a:lstStyle/>
          <a:p>
            <a:endParaRPr lang="es-MX"/>
          </a:p>
        </p:txBody>
      </p:sp>
      <p:sp>
        <p:nvSpPr>
          <p:cNvPr id="7191" name="Line 23"/>
          <p:cNvSpPr>
            <a:spLocks noChangeShapeType="1"/>
          </p:cNvSpPr>
          <p:nvPr/>
        </p:nvSpPr>
        <p:spPr bwMode="auto">
          <a:xfrm>
            <a:off x="2438400" y="5791200"/>
            <a:ext cx="914400" cy="609600"/>
          </a:xfrm>
          <a:prstGeom prst="line">
            <a:avLst/>
          </a:prstGeom>
          <a:noFill/>
          <a:ln w="9525">
            <a:solidFill>
              <a:schemeClr val="tx1"/>
            </a:solidFill>
            <a:round/>
            <a:headEnd/>
            <a:tailEnd/>
          </a:ln>
          <a:effectLst/>
        </p:spPr>
        <p:txBody>
          <a:bodyPr wrap="none"/>
          <a:lstStyle/>
          <a:p>
            <a:endParaRPr lang="es-MX"/>
          </a:p>
        </p:txBody>
      </p:sp>
      <p:sp>
        <p:nvSpPr>
          <p:cNvPr id="7192" name="Line 24"/>
          <p:cNvSpPr>
            <a:spLocks noChangeShapeType="1"/>
          </p:cNvSpPr>
          <p:nvPr/>
        </p:nvSpPr>
        <p:spPr bwMode="auto">
          <a:xfrm>
            <a:off x="3352800" y="4876800"/>
            <a:ext cx="228600" cy="1371600"/>
          </a:xfrm>
          <a:prstGeom prst="line">
            <a:avLst/>
          </a:prstGeom>
          <a:noFill/>
          <a:ln w="9525">
            <a:solidFill>
              <a:schemeClr val="tx1"/>
            </a:solidFill>
            <a:round/>
            <a:headEnd/>
            <a:tailEnd/>
          </a:ln>
          <a:effectLst/>
        </p:spPr>
        <p:txBody>
          <a:bodyPr wrap="none"/>
          <a:lstStyle/>
          <a:p>
            <a:endParaRPr lang="es-MX"/>
          </a:p>
        </p:txBody>
      </p:sp>
      <p:sp>
        <p:nvSpPr>
          <p:cNvPr id="7193" name="Line 25"/>
          <p:cNvSpPr>
            <a:spLocks noChangeShapeType="1"/>
          </p:cNvSpPr>
          <p:nvPr/>
        </p:nvSpPr>
        <p:spPr bwMode="auto">
          <a:xfrm flipV="1">
            <a:off x="3733800" y="4800600"/>
            <a:ext cx="990600" cy="1524000"/>
          </a:xfrm>
          <a:prstGeom prst="line">
            <a:avLst/>
          </a:prstGeom>
          <a:noFill/>
          <a:ln w="9525">
            <a:solidFill>
              <a:schemeClr val="tx1"/>
            </a:solidFill>
            <a:round/>
            <a:headEnd/>
            <a:tailEnd/>
          </a:ln>
          <a:effectLst/>
        </p:spPr>
        <p:txBody>
          <a:bodyPr wrap="none"/>
          <a:lstStyle/>
          <a:p>
            <a:endParaRPr lang="es-MX"/>
          </a:p>
        </p:txBody>
      </p:sp>
      <p:sp>
        <p:nvSpPr>
          <p:cNvPr id="7194" name="Line 26"/>
          <p:cNvSpPr>
            <a:spLocks noChangeShapeType="1"/>
          </p:cNvSpPr>
          <p:nvPr/>
        </p:nvSpPr>
        <p:spPr bwMode="auto">
          <a:xfrm>
            <a:off x="3505200" y="4648200"/>
            <a:ext cx="1143000" cy="0"/>
          </a:xfrm>
          <a:prstGeom prst="line">
            <a:avLst/>
          </a:prstGeom>
          <a:noFill/>
          <a:ln w="9525">
            <a:solidFill>
              <a:schemeClr val="tx1"/>
            </a:solidFill>
            <a:round/>
            <a:headEnd/>
            <a:tailEnd/>
          </a:ln>
          <a:effectLst/>
        </p:spPr>
        <p:txBody>
          <a:bodyPr wrap="none"/>
          <a:lstStyle/>
          <a:p>
            <a:endParaRPr lang="es-MX"/>
          </a:p>
        </p:txBody>
      </p:sp>
      <p:sp>
        <p:nvSpPr>
          <p:cNvPr id="7195" name="Line 27"/>
          <p:cNvSpPr>
            <a:spLocks noChangeShapeType="1"/>
          </p:cNvSpPr>
          <p:nvPr/>
        </p:nvSpPr>
        <p:spPr bwMode="auto">
          <a:xfrm>
            <a:off x="3810000" y="6477000"/>
            <a:ext cx="1219200" cy="0"/>
          </a:xfrm>
          <a:prstGeom prst="line">
            <a:avLst/>
          </a:prstGeom>
          <a:noFill/>
          <a:ln w="9525">
            <a:solidFill>
              <a:schemeClr val="tx1"/>
            </a:solidFill>
            <a:round/>
            <a:headEnd/>
            <a:tailEnd/>
          </a:ln>
          <a:effectLst/>
        </p:spPr>
        <p:txBody>
          <a:bodyPr wrap="none"/>
          <a:lstStyle/>
          <a:p>
            <a:endParaRPr lang="es-MX"/>
          </a:p>
        </p:txBody>
      </p:sp>
      <p:sp>
        <p:nvSpPr>
          <p:cNvPr id="7196" name="Line 28"/>
          <p:cNvSpPr>
            <a:spLocks noChangeShapeType="1"/>
          </p:cNvSpPr>
          <p:nvPr/>
        </p:nvSpPr>
        <p:spPr bwMode="auto">
          <a:xfrm>
            <a:off x="4953000" y="4876800"/>
            <a:ext cx="228600" cy="1371600"/>
          </a:xfrm>
          <a:prstGeom prst="line">
            <a:avLst/>
          </a:prstGeom>
          <a:noFill/>
          <a:ln w="9525">
            <a:solidFill>
              <a:schemeClr val="tx1"/>
            </a:solidFill>
            <a:round/>
            <a:headEnd/>
            <a:tailEnd/>
          </a:ln>
          <a:effectLst/>
        </p:spPr>
        <p:txBody>
          <a:bodyPr wrap="none"/>
          <a:lstStyle/>
          <a:p>
            <a:endParaRPr lang="es-MX"/>
          </a:p>
        </p:txBody>
      </p:sp>
      <p:sp>
        <p:nvSpPr>
          <p:cNvPr id="7197" name="Line 29"/>
          <p:cNvSpPr>
            <a:spLocks noChangeShapeType="1"/>
          </p:cNvSpPr>
          <p:nvPr/>
        </p:nvSpPr>
        <p:spPr bwMode="auto">
          <a:xfrm>
            <a:off x="5105400" y="4724400"/>
            <a:ext cx="1143000" cy="685800"/>
          </a:xfrm>
          <a:prstGeom prst="line">
            <a:avLst/>
          </a:prstGeom>
          <a:noFill/>
          <a:ln w="9525">
            <a:solidFill>
              <a:schemeClr val="tx1"/>
            </a:solidFill>
            <a:round/>
            <a:headEnd/>
            <a:tailEnd/>
          </a:ln>
          <a:effectLst/>
        </p:spPr>
        <p:txBody>
          <a:bodyPr wrap="none"/>
          <a:lstStyle/>
          <a:p>
            <a:endParaRPr lang="es-MX"/>
          </a:p>
        </p:txBody>
      </p:sp>
      <p:sp>
        <p:nvSpPr>
          <p:cNvPr id="7198" name="Line 30"/>
          <p:cNvSpPr>
            <a:spLocks noChangeShapeType="1"/>
          </p:cNvSpPr>
          <p:nvPr/>
        </p:nvSpPr>
        <p:spPr bwMode="auto">
          <a:xfrm flipV="1">
            <a:off x="5486400" y="5715000"/>
            <a:ext cx="762000" cy="685800"/>
          </a:xfrm>
          <a:prstGeom prst="line">
            <a:avLst/>
          </a:prstGeom>
          <a:noFill/>
          <a:ln w="9525">
            <a:solidFill>
              <a:schemeClr val="tx1"/>
            </a:solidFill>
            <a:round/>
            <a:headEnd/>
            <a:tailEnd/>
          </a:ln>
          <a:effectLst/>
        </p:spPr>
        <p:txBody>
          <a:bodyPr wrap="none"/>
          <a:lstStyle/>
          <a:p>
            <a:endParaRPr lang="es-MX"/>
          </a:p>
        </p:txBody>
      </p:sp>
      <p:sp>
        <p:nvSpPr>
          <p:cNvPr id="7199" name="Freeform 31"/>
          <p:cNvSpPr>
            <a:spLocks/>
          </p:cNvSpPr>
          <p:nvPr/>
        </p:nvSpPr>
        <p:spPr bwMode="auto">
          <a:xfrm>
            <a:off x="2209800" y="3797300"/>
            <a:ext cx="2590800" cy="1612900"/>
          </a:xfrm>
          <a:custGeom>
            <a:avLst/>
            <a:gdLst/>
            <a:ahLst/>
            <a:cxnLst>
              <a:cxn ang="0">
                <a:pos x="0" y="1016"/>
              </a:cxn>
              <a:cxn ang="0">
                <a:pos x="528" y="104"/>
              </a:cxn>
              <a:cxn ang="0">
                <a:pos x="1632" y="392"/>
              </a:cxn>
            </a:cxnLst>
            <a:rect l="0" t="0" r="r" b="b"/>
            <a:pathLst>
              <a:path w="1632" h="1016">
                <a:moveTo>
                  <a:pt x="0" y="1016"/>
                </a:moveTo>
                <a:cubicBezTo>
                  <a:pt x="128" y="612"/>
                  <a:pt x="256" y="208"/>
                  <a:pt x="528" y="104"/>
                </a:cubicBezTo>
                <a:cubicBezTo>
                  <a:pt x="800" y="0"/>
                  <a:pt x="1216" y="196"/>
                  <a:pt x="1632" y="392"/>
                </a:cubicBezTo>
              </a:path>
            </a:pathLst>
          </a:custGeom>
          <a:noFill/>
          <a:ln w="9525">
            <a:solidFill>
              <a:schemeClr val="tx1"/>
            </a:solidFill>
            <a:round/>
            <a:headEnd/>
            <a:tailEnd/>
          </a:ln>
          <a:effectLst/>
        </p:spPr>
        <p:txBody>
          <a:bodyPr wrap="none"/>
          <a:lstStyle/>
          <a:p>
            <a:endParaRPr lang="es-MX"/>
          </a:p>
        </p:txBody>
      </p:sp>
      <p:sp>
        <p:nvSpPr>
          <p:cNvPr id="7200" name="Text Box 32"/>
          <p:cNvSpPr txBox="1">
            <a:spLocks noChangeArrowheads="1"/>
          </p:cNvSpPr>
          <p:nvPr/>
        </p:nvSpPr>
        <p:spPr bwMode="auto">
          <a:xfrm>
            <a:off x="2590800" y="3810000"/>
            <a:ext cx="304800" cy="304800"/>
          </a:xfrm>
          <a:prstGeom prst="rect">
            <a:avLst/>
          </a:prstGeom>
          <a:noFill/>
          <a:ln w="9525">
            <a:noFill/>
            <a:miter lim="800000"/>
            <a:headEnd/>
            <a:tailEnd/>
          </a:ln>
          <a:effectLst/>
        </p:spPr>
        <p:txBody>
          <a:bodyPr>
            <a:spAutoFit/>
          </a:bodyPr>
          <a:lstStyle/>
          <a:p>
            <a:pPr>
              <a:spcBef>
                <a:spcPct val="50000"/>
              </a:spcBef>
            </a:pPr>
            <a:r>
              <a:rPr lang="es-ES" sz="1400"/>
              <a:t>5</a:t>
            </a:r>
          </a:p>
        </p:txBody>
      </p:sp>
      <p:sp>
        <p:nvSpPr>
          <p:cNvPr id="7201" name="Text Box 33"/>
          <p:cNvSpPr txBox="1">
            <a:spLocks noChangeArrowheads="1"/>
          </p:cNvSpPr>
          <p:nvPr/>
        </p:nvSpPr>
        <p:spPr bwMode="auto">
          <a:xfrm>
            <a:off x="2590800" y="4876800"/>
            <a:ext cx="304800" cy="304800"/>
          </a:xfrm>
          <a:prstGeom prst="rect">
            <a:avLst/>
          </a:prstGeom>
          <a:noFill/>
          <a:ln w="9525">
            <a:noFill/>
            <a:miter lim="800000"/>
            <a:headEnd/>
            <a:tailEnd/>
          </a:ln>
          <a:effectLst/>
        </p:spPr>
        <p:txBody>
          <a:bodyPr>
            <a:spAutoFit/>
          </a:bodyPr>
          <a:lstStyle/>
          <a:p>
            <a:pPr>
              <a:spcBef>
                <a:spcPct val="50000"/>
              </a:spcBef>
            </a:pPr>
            <a:r>
              <a:rPr lang="es-ES" sz="1400"/>
              <a:t>2</a:t>
            </a:r>
          </a:p>
        </p:txBody>
      </p:sp>
      <p:sp>
        <p:nvSpPr>
          <p:cNvPr id="7202" name="Text Box 34"/>
          <p:cNvSpPr txBox="1">
            <a:spLocks noChangeArrowheads="1"/>
          </p:cNvSpPr>
          <p:nvPr/>
        </p:nvSpPr>
        <p:spPr bwMode="auto">
          <a:xfrm>
            <a:off x="2743200" y="5791200"/>
            <a:ext cx="228600" cy="304800"/>
          </a:xfrm>
          <a:prstGeom prst="rect">
            <a:avLst/>
          </a:prstGeom>
          <a:noFill/>
          <a:ln w="9525">
            <a:noFill/>
            <a:miter lim="800000"/>
            <a:headEnd/>
            <a:tailEnd/>
          </a:ln>
          <a:effectLst/>
        </p:spPr>
        <p:txBody>
          <a:bodyPr>
            <a:spAutoFit/>
          </a:bodyPr>
          <a:lstStyle/>
          <a:p>
            <a:pPr algn="ctr">
              <a:spcBef>
                <a:spcPct val="50000"/>
              </a:spcBef>
            </a:pPr>
            <a:r>
              <a:rPr lang="es-ES" sz="1400"/>
              <a:t>1</a:t>
            </a:r>
          </a:p>
        </p:txBody>
      </p:sp>
      <p:sp>
        <p:nvSpPr>
          <p:cNvPr id="7203" name="Text Box 35"/>
          <p:cNvSpPr txBox="1">
            <a:spLocks noChangeArrowheads="1"/>
          </p:cNvSpPr>
          <p:nvPr/>
        </p:nvSpPr>
        <p:spPr bwMode="auto">
          <a:xfrm>
            <a:off x="3429000" y="5410200"/>
            <a:ext cx="304800" cy="304800"/>
          </a:xfrm>
          <a:prstGeom prst="rect">
            <a:avLst/>
          </a:prstGeom>
          <a:noFill/>
          <a:ln w="9525">
            <a:noFill/>
            <a:miter lim="800000"/>
            <a:headEnd/>
            <a:tailEnd/>
          </a:ln>
          <a:effectLst/>
        </p:spPr>
        <p:txBody>
          <a:bodyPr>
            <a:spAutoFit/>
          </a:bodyPr>
          <a:lstStyle/>
          <a:p>
            <a:pPr algn="ctr">
              <a:spcBef>
                <a:spcPct val="50000"/>
              </a:spcBef>
            </a:pPr>
            <a:r>
              <a:rPr lang="es-ES" sz="1400"/>
              <a:t>2</a:t>
            </a:r>
          </a:p>
        </p:txBody>
      </p:sp>
      <p:sp>
        <p:nvSpPr>
          <p:cNvPr id="7204" name="Text Box 36"/>
          <p:cNvSpPr txBox="1">
            <a:spLocks noChangeArrowheads="1"/>
          </p:cNvSpPr>
          <p:nvPr/>
        </p:nvSpPr>
        <p:spPr bwMode="auto">
          <a:xfrm>
            <a:off x="3810000" y="4343400"/>
            <a:ext cx="381000" cy="304800"/>
          </a:xfrm>
          <a:prstGeom prst="rect">
            <a:avLst/>
          </a:prstGeom>
          <a:noFill/>
          <a:ln w="9525">
            <a:noFill/>
            <a:miter lim="800000"/>
            <a:headEnd/>
            <a:tailEnd/>
          </a:ln>
          <a:effectLst/>
        </p:spPr>
        <p:txBody>
          <a:bodyPr>
            <a:spAutoFit/>
          </a:bodyPr>
          <a:lstStyle/>
          <a:p>
            <a:pPr algn="ctr">
              <a:spcBef>
                <a:spcPct val="50000"/>
              </a:spcBef>
            </a:pPr>
            <a:r>
              <a:rPr lang="es-ES" sz="1400"/>
              <a:t>3</a:t>
            </a:r>
          </a:p>
        </p:txBody>
      </p:sp>
      <p:sp>
        <p:nvSpPr>
          <p:cNvPr id="7205" name="Text Box 37"/>
          <p:cNvSpPr txBox="1">
            <a:spLocks noChangeArrowheads="1"/>
          </p:cNvSpPr>
          <p:nvPr/>
        </p:nvSpPr>
        <p:spPr bwMode="auto">
          <a:xfrm>
            <a:off x="3962400" y="5257800"/>
            <a:ext cx="381000" cy="304800"/>
          </a:xfrm>
          <a:prstGeom prst="rect">
            <a:avLst/>
          </a:prstGeom>
          <a:noFill/>
          <a:ln w="9525">
            <a:noFill/>
            <a:miter lim="800000"/>
            <a:headEnd/>
            <a:tailEnd/>
          </a:ln>
          <a:effectLst/>
        </p:spPr>
        <p:txBody>
          <a:bodyPr>
            <a:spAutoFit/>
          </a:bodyPr>
          <a:lstStyle/>
          <a:p>
            <a:pPr algn="ctr">
              <a:spcBef>
                <a:spcPct val="50000"/>
              </a:spcBef>
            </a:pPr>
            <a:r>
              <a:rPr lang="es-ES" sz="1400"/>
              <a:t>3</a:t>
            </a:r>
          </a:p>
        </p:txBody>
      </p:sp>
      <p:sp>
        <p:nvSpPr>
          <p:cNvPr id="7206" name="Text Box 38"/>
          <p:cNvSpPr txBox="1">
            <a:spLocks noChangeArrowheads="1"/>
          </p:cNvSpPr>
          <p:nvPr/>
        </p:nvSpPr>
        <p:spPr bwMode="auto">
          <a:xfrm>
            <a:off x="4267200" y="6172200"/>
            <a:ext cx="228600" cy="304800"/>
          </a:xfrm>
          <a:prstGeom prst="rect">
            <a:avLst/>
          </a:prstGeom>
          <a:noFill/>
          <a:ln w="9525">
            <a:noFill/>
            <a:miter lim="800000"/>
            <a:headEnd/>
            <a:tailEnd/>
          </a:ln>
          <a:effectLst/>
        </p:spPr>
        <p:txBody>
          <a:bodyPr>
            <a:spAutoFit/>
          </a:bodyPr>
          <a:lstStyle/>
          <a:p>
            <a:pPr>
              <a:spcBef>
                <a:spcPct val="50000"/>
              </a:spcBef>
            </a:pPr>
            <a:r>
              <a:rPr lang="es-ES" sz="1400"/>
              <a:t>1</a:t>
            </a:r>
          </a:p>
        </p:txBody>
      </p:sp>
      <p:sp>
        <p:nvSpPr>
          <p:cNvPr id="7207" name="Text Box 39"/>
          <p:cNvSpPr txBox="1">
            <a:spLocks noChangeArrowheads="1"/>
          </p:cNvSpPr>
          <p:nvPr/>
        </p:nvSpPr>
        <p:spPr bwMode="auto">
          <a:xfrm>
            <a:off x="5105400" y="5410200"/>
            <a:ext cx="228600" cy="304800"/>
          </a:xfrm>
          <a:prstGeom prst="rect">
            <a:avLst/>
          </a:prstGeom>
          <a:noFill/>
          <a:ln w="9525">
            <a:noFill/>
            <a:miter lim="800000"/>
            <a:headEnd/>
            <a:tailEnd/>
          </a:ln>
          <a:effectLst/>
        </p:spPr>
        <p:txBody>
          <a:bodyPr>
            <a:spAutoFit/>
          </a:bodyPr>
          <a:lstStyle/>
          <a:p>
            <a:pPr>
              <a:spcBef>
                <a:spcPct val="50000"/>
              </a:spcBef>
            </a:pPr>
            <a:r>
              <a:rPr lang="es-ES" sz="1400"/>
              <a:t>1</a:t>
            </a:r>
          </a:p>
        </p:txBody>
      </p:sp>
      <p:sp>
        <p:nvSpPr>
          <p:cNvPr id="7208" name="Text Box 40"/>
          <p:cNvSpPr txBox="1">
            <a:spLocks noChangeArrowheads="1"/>
          </p:cNvSpPr>
          <p:nvPr/>
        </p:nvSpPr>
        <p:spPr bwMode="auto">
          <a:xfrm>
            <a:off x="5638800" y="4800600"/>
            <a:ext cx="304800" cy="304800"/>
          </a:xfrm>
          <a:prstGeom prst="rect">
            <a:avLst/>
          </a:prstGeom>
          <a:noFill/>
          <a:ln w="9525">
            <a:noFill/>
            <a:miter lim="800000"/>
            <a:headEnd/>
            <a:tailEnd/>
          </a:ln>
          <a:effectLst/>
        </p:spPr>
        <p:txBody>
          <a:bodyPr>
            <a:spAutoFit/>
          </a:bodyPr>
          <a:lstStyle/>
          <a:p>
            <a:pPr>
              <a:spcBef>
                <a:spcPct val="50000"/>
              </a:spcBef>
            </a:pPr>
            <a:r>
              <a:rPr lang="es-ES" sz="1400"/>
              <a:t>5</a:t>
            </a:r>
          </a:p>
        </p:txBody>
      </p:sp>
      <p:sp>
        <p:nvSpPr>
          <p:cNvPr id="7209" name="Text Box 41"/>
          <p:cNvSpPr txBox="1">
            <a:spLocks noChangeArrowheads="1"/>
          </p:cNvSpPr>
          <p:nvPr/>
        </p:nvSpPr>
        <p:spPr bwMode="auto">
          <a:xfrm>
            <a:off x="5638800" y="5791200"/>
            <a:ext cx="304800" cy="304800"/>
          </a:xfrm>
          <a:prstGeom prst="rect">
            <a:avLst/>
          </a:prstGeom>
          <a:noFill/>
          <a:ln w="9525">
            <a:noFill/>
            <a:miter lim="800000"/>
            <a:headEnd/>
            <a:tailEnd/>
          </a:ln>
          <a:effectLst/>
        </p:spPr>
        <p:txBody>
          <a:bodyPr>
            <a:spAutoFit/>
          </a:bodyPr>
          <a:lstStyle/>
          <a:p>
            <a:pPr>
              <a:spcBef>
                <a:spcPct val="50000"/>
              </a:spcBef>
            </a:pPr>
            <a:r>
              <a:rPr lang="es-ES" sz="1400"/>
              <a:t>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s-ES"/>
              <a:t>Encaminamiento</a:t>
            </a:r>
          </a:p>
        </p:txBody>
      </p:sp>
      <p:sp>
        <p:nvSpPr>
          <p:cNvPr id="8195" name="Rectangle 3" descr="Rectangle: Click to edit Master text styles&#10;Second level&#10;Third level&#10;Fourth level&#10;Fifth level"/>
          <p:cNvSpPr>
            <a:spLocks noGrp="1" noChangeArrowheads="1"/>
          </p:cNvSpPr>
          <p:nvPr>
            <p:ph idx="1"/>
          </p:nvPr>
        </p:nvSpPr>
        <p:spPr/>
        <p:txBody>
          <a:bodyPr/>
          <a:lstStyle/>
          <a:p>
            <a:pPr lvl="2"/>
            <a:r>
              <a:rPr lang="es-ES"/>
              <a:t>El </a:t>
            </a:r>
            <a:r>
              <a:rPr lang="es-ES" b="1"/>
              <a:t>camino más corto</a:t>
            </a:r>
            <a:r>
              <a:rPr lang="es-ES"/>
              <a:t> (menor número de saltos) desde el nodo 1 hasta el nodo 6 es </a:t>
            </a:r>
            <a:r>
              <a:rPr lang="es-ES" b="1"/>
              <a:t>1-3-6</a:t>
            </a:r>
            <a:r>
              <a:rPr lang="es-ES"/>
              <a:t> (costo = 5+5 = 10), pero el de </a:t>
            </a:r>
            <a:r>
              <a:rPr lang="es-ES" b="1"/>
              <a:t>mínimo costo</a:t>
            </a:r>
            <a:r>
              <a:rPr lang="es-ES"/>
              <a:t> es </a:t>
            </a:r>
            <a:r>
              <a:rPr lang="es-ES" b="1"/>
              <a:t>1-4-5-6</a:t>
            </a:r>
            <a:r>
              <a:rPr lang="es-ES"/>
              <a:t> (costo = 1+1+2 = 4).</a:t>
            </a:r>
          </a:p>
        </p:txBody>
      </p:sp>
      <p:grpSp>
        <p:nvGrpSpPr>
          <p:cNvPr id="8196" name="Group 4"/>
          <p:cNvGrpSpPr>
            <a:grpSpLocks/>
          </p:cNvGrpSpPr>
          <p:nvPr/>
        </p:nvGrpSpPr>
        <p:grpSpPr bwMode="auto">
          <a:xfrm>
            <a:off x="2057400" y="5410200"/>
            <a:ext cx="457200" cy="457200"/>
            <a:chOff x="1248" y="3216"/>
            <a:chExt cx="288" cy="288"/>
          </a:xfrm>
        </p:grpSpPr>
        <p:sp>
          <p:nvSpPr>
            <p:cNvPr id="8197" name="Oval 5"/>
            <p:cNvSpPr>
              <a:spLocks noChangeArrowheads="1"/>
            </p:cNvSpPr>
            <p:nvPr/>
          </p:nvSpPr>
          <p:spPr bwMode="auto">
            <a:xfrm>
              <a:off x="1248" y="3216"/>
              <a:ext cx="288" cy="288"/>
            </a:xfrm>
            <a:prstGeom prst="ellipse">
              <a:avLst/>
            </a:prstGeom>
            <a:solidFill>
              <a:schemeClr val="accent1"/>
            </a:solidFill>
            <a:ln w="9525">
              <a:solidFill>
                <a:schemeClr val="tx1"/>
              </a:solidFill>
              <a:round/>
              <a:headEnd/>
              <a:tailEnd/>
            </a:ln>
            <a:effectLst/>
          </p:spPr>
          <p:txBody>
            <a:bodyPr wrap="none" anchor="ctr"/>
            <a:lstStyle/>
            <a:p>
              <a:endParaRPr lang="es-MX"/>
            </a:p>
          </p:txBody>
        </p:sp>
        <p:sp>
          <p:nvSpPr>
            <p:cNvPr id="8198" name="Text Box 6"/>
            <p:cNvSpPr txBox="1">
              <a:spLocks noChangeArrowheads="1"/>
            </p:cNvSpPr>
            <p:nvPr/>
          </p:nvSpPr>
          <p:spPr bwMode="auto">
            <a:xfrm>
              <a:off x="1296" y="3216"/>
              <a:ext cx="240" cy="250"/>
            </a:xfrm>
            <a:prstGeom prst="rect">
              <a:avLst/>
            </a:prstGeom>
            <a:noFill/>
            <a:ln w="9525">
              <a:noFill/>
              <a:miter lim="800000"/>
              <a:headEnd/>
              <a:tailEnd/>
            </a:ln>
            <a:effectLst/>
          </p:spPr>
          <p:txBody>
            <a:bodyPr>
              <a:spAutoFit/>
            </a:bodyPr>
            <a:lstStyle/>
            <a:p>
              <a:pPr>
                <a:spcBef>
                  <a:spcPct val="50000"/>
                </a:spcBef>
              </a:pPr>
              <a:r>
                <a:rPr lang="es-ES" sz="2000"/>
                <a:t>1</a:t>
              </a:r>
            </a:p>
          </p:txBody>
        </p:sp>
      </p:grpSp>
      <p:grpSp>
        <p:nvGrpSpPr>
          <p:cNvPr id="8199" name="Group 7"/>
          <p:cNvGrpSpPr>
            <a:grpSpLocks/>
          </p:cNvGrpSpPr>
          <p:nvPr/>
        </p:nvGrpSpPr>
        <p:grpSpPr bwMode="auto">
          <a:xfrm>
            <a:off x="3048000" y="4419600"/>
            <a:ext cx="457200" cy="457200"/>
            <a:chOff x="1248" y="3216"/>
            <a:chExt cx="288" cy="288"/>
          </a:xfrm>
        </p:grpSpPr>
        <p:sp>
          <p:nvSpPr>
            <p:cNvPr id="8200" name="Oval 8"/>
            <p:cNvSpPr>
              <a:spLocks noChangeArrowheads="1"/>
            </p:cNvSpPr>
            <p:nvPr/>
          </p:nvSpPr>
          <p:spPr bwMode="auto">
            <a:xfrm>
              <a:off x="1248" y="3216"/>
              <a:ext cx="288" cy="288"/>
            </a:xfrm>
            <a:prstGeom prst="ellipse">
              <a:avLst/>
            </a:prstGeom>
            <a:solidFill>
              <a:schemeClr val="accent1"/>
            </a:solidFill>
            <a:ln w="9525">
              <a:solidFill>
                <a:schemeClr val="tx1"/>
              </a:solidFill>
              <a:round/>
              <a:headEnd/>
              <a:tailEnd/>
            </a:ln>
            <a:effectLst/>
          </p:spPr>
          <p:txBody>
            <a:bodyPr wrap="none" anchor="ctr"/>
            <a:lstStyle/>
            <a:p>
              <a:endParaRPr lang="es-MX"/>
            </a:p>
          </p:txBody>
        </p:sp>
        <p:sp>
          <p:nvSpPr>
            <p:cNvPr id="8201" name="Text Box 9"/>
            <p:cNvSpPr txBox="1">
              <a:spLocks noChangeArrowheads="1"/>
            </p:cNvSpPr>
            <p:nvPr/>
          </p:nvSpPr>
          <p:spPr bwMode="auto">
            <a:xfrm>
              <a:off x="1296" y="3216"/>
              <a:ext cx="240" cy="250"/>
            </a:xfrm>
            <a:prstGeom prst="rect">
              <a:avLst/>
            </a:prstGeom>
            <a:noFill/>
            <a:ln w="9525">
              <a:noFill/>
              <a:miter lim="800000"/>
              <a:headEnd/>
              <a:tailEnd/>
            </a:ln>
            <a:effectLst/>
          </p:spPr>
          <p:txBody>
            <a:bodyPr>
              <a:spAutoFit/>
            </a:bodyPr>
            <a:lstStyle/>
            <a:p>
              <a:pPr>
                <a:spcBef>
                  <a:spcPct val="50000"/>
                </a:spcBef>
              </a:pPr>
              <a:r>
                <a:rPr lang="es-ES" sz="2000"/>
                <a:t>2</a:t>
              </a:r>
            </a:p>
          </p:txBody>
        </p:sp>
      </p:grpSp>
      <p:grpSp>
        <p:nvGrpSpPr>
          <p:cNvPr id="8202" name="Group 10"/>
          <p:cNvGrpSpPr>
            <a:grpSpLocks/>
          </p:cNvGrpSpPr>
          <p:nvPr/>
        </p:nvGrpSpPr>
        <p:grpSpPr bwMode="auto">
          <a:xfrm>
            <a:off x="3352800" y="6248400"/>
            <a:ext cx="457200" cy="457200"/>
            <a:chOff x="1248" y="3216"/>
            <a:chExt cx="288" cy="288"/>
          </a:xfrm>
        </p:grpSpPr>
        <p:sp>
          <p:nvSpPr>
            <p:cNvPr id="8203" name="Oval 11"/>
            <p:cNvSpPr>
              <a:spLocks noChangeArrowheads="1"/>
            </p:cNvSpPr>
            <p:nvPr/>
          </p:nvSpPr>
          <p:spPr bwMode="auto">
            <a:xfrm>
              <a:off x="1248" y="3216"/>
              <a:ext cx="288" cy="288"/>
            </a:xfrm>
            <a:prstGeom prst="ellipse">
              <a:avLst/>
            </a:prstGeom>
            <a:solidFill>
              <a:schemeClr val="accent1"/>
            </a:solidFill>
            <a:ln w="9525">
              <a:solidFill>
                <a:schemeClr val="tx1"/>
              </a:solidFill>
              <a:round/>
              <a:headEnd/>
              <a:tailEnd/>
            </a:ln>
            <a:effectLst/>
          </p:spPr>
          <p:txBody>
            <a:bodyPr wrap="none" anchor="ctr"/>
            <a:lstStyle/>
            <a:p>
              <a:endParaRPr lang="es-MX"/>
            </a:p>
          </p:txBody>
        </p:sp>
        <p:sp>
          <p:nvSpPr>
            <p:cNvPr id="8204" name="Text Box 12"/>
            <p:cNvSpPr txBox="1">
              <a:spLocks noChangeArrowheads="1"/>
            </p:cNvSpPr>
            <p:nvPr/>
          </p:nvSpPr>
          <p:spPr bwMode="auto">
            <a:xfrm>
              <a:off x="1296" y="3216"/>
              <a:ext cx="240" cy="250"/>
            </a:xfrm>
            <a:prstGeom prst="rect">
              <a:avLst/>
            </a:prstGeom>
            <a:noFill/>
            <a:ln w="9525">
              <a:noFill/>
              <a:miter lim="800000"/>
              <a:headEnd/>
              <a:tailEnd/>
            </a:ln>
            <a:effectLst/>
          </p:spPr>
          <p:txBody>
            <a:bodyPr>
              <a:spAutoFit/>
            </a:bodyPr>
            <a:lstStyle/>
            <a:p>
              <a:pPr>
                <a:spcBef>
                  <a:spcPct val="50000"/>
                </a:spcBef>
              </a:pPr>
              <a:r>
                <a:rPr lang="es-ES" sz="2000"/>
                <a:t>4</a:t>
              </a:r>
            </a:p>
          </p:txBody>
        </p:sp>
      </p:grpSp>
      <p:grpSp>
        <p:nvGrpSpPr>
          <p:cNvPr id="8205" name="Group 13"/>
          <p:cNvGrpSpPr>
            <a:grpSpLocks/>
          </p:cNvGrpSpPr>
          <p:nvPr/>
        </p:nvGrpSpPr>
        <p:grpSpPr bwMode="auto">
          <a:xfrm>
            <a:off x="4648200" y="4419600"/>
            <a:ext cx="457200" cy="457200"/>
            <a:chOff x="1248" y="3216"/>
            <a:chExt cx="288" cy="288"/>
          </a:xfrm>
        </p:grpSpPr>
        <p:sp>
          <p:nvSpPr>
            <p:cNvPr id="8206" name="Oval 14"/>
            <p:cNvSpPr>
              <a:spLocks noChangeArrowheads="1"/>
            </p:cNvSpPr>
            <p:nvPr/>
          </p:nvSpPr>
          <p:spPr bwMode="auto">
            <a:xfrm>
              <a:off x="1248" y="3216"/>
              <a:ext cx="288" cy="288"/>
            </a:xfrm>
            <a:prstGeom prst="ellipse">
              <a:avLst/>
            </a:prstGeom>
            <a:solidFill>
              <a:schemeClr val="accent1"/>
            </a:solidFill>
            <a:ln w="9525">
              <a:solidFill>
                <a:schemeClr val="tx1"/>
              </a:solidFill>
              <a:round/>
              <a:headEnd/>
              <a:tailEnd/>
            </a:ln>
            <a:effectLst/>
          </p:spPr>
          <p:txBody>
            <a:bodyPr wrap="none" anchor="ctr"/>
            <a:lstStyle/>
            <a:p>
              <a:endParaRPr lang="es-MX"/>
            </a:p>
          </p:txBody>
        </p:sp>
        <p:sp>
          <p:nvSpPr>
            <p:cNvPr id="8207" name="Text Box 15"/>
            <p:cNvSpPr txBox="1">
              <a:spLocks noChangeArrowheads="1"/>
            </p:cNvSpPr>
            <p:nvPr/>
          </p:nvSpPr>
          <p:spPr bwMode="auto">
            <a:xfrm>
              <a:off x="1296" y="3216"/>
              <a:ext cx="240" cy="250"/>
            </a:xfrm>
            <a:prstGeom prst="rect">
              <a:avLst/>
            </a:prstGeom>
            <a:noFill/>
            <a:ln w="9525">
              <a:noFill/>
              <a:miter lim="800000"/>
              <a:headEnd/>
              <a:tailEnd/>
            </a:ln>
            <a:effectLst/>
          </p:spPr>
          <p:txBody>
            <a:bodyPr>
              <a:spAutoFit/>
            </a:bodyPr>
            <a:lstStyle/>
            <a:p>
              <a:pPr>
                <a:spcBef>
                  <a:spcPct val="50000"/>
                </a:spcBef>
              </a:pPr>
              <a:r>
                <a:rPr lang="es-ES" sz="2000"/>
                <a:t>3</a:t>
              </a:r>
            </a:p>
          </p:txBody>
        </p:sp>
      </p:grpSp>
      <p:grpSp>
        <p:nvGrpSpPr>
          <p:cNvPr id="8208" name="Group 16"/>
          <p:cNvGrpSpPr>
            <a:grpSpLocks/>
          </p:cNvGrpSpPr>
          <p:nvPr/>
        </p:nvGrpSpPr>
        <p:grpSpPr bwMode="auto">
          <a:xfrm>
            <a:off x="5029200" y="6248400"/>
            <a:ext cx="457200" cy="457200"/>
            <a:chOff x="1248" y="3216"/>
            <a:chExt cx="288" cy="288"/>
          </a:xfrm>
        </p:grpSpPr>
        <p:sp>
          <p:nvSpPr>
            <p:cNvPr id="8209" name="Oval 17"/>
            <p:cNvSpPr>
              <a:spLocks noChangeArrowheads="1"/>
            </p:cNvSpPr>
            <p:nvPr/>
          </p:nvSpPr>
          <p:spPr bwMode="auto">
            <a:xfrm>
              <a:off x="1248" y="3216"/>
              <a:ext cx="288" cy="288"/>
            </a:xfrm>
            <a:prstGeom prst="ellipse">
              <a:avLst/>
            </a:prstGeom>
            <a:solidFill>
              <a:schemeClr val="accent1"/>
            </a:solidFill>
            <a:ln w="9525">
              <a:solidFill>
                <a:schemeClr val="tx1"/>
              </a:solidFill>
              <a:round/>
              <a:headEnd/>
              <a:tailEnd/>
            </a:ln>
            <a:effectLst/>
          </p:spPr>
          <p:txBody>
            <a:bodyPr wrap="none" anchor="ctr"/>
            <a:lstStyle/>
            <a:p>
              <a:endParaRPr lang="es-MX"/>
            </a:p>
          </p:txBody>
        </p:sp>
        <p:sp>
          <p:nvSpPr>
            <p:cNvPr id="8210" name="Text Box 18"/>
            <p:cNvSpPr txBox="1">
              <a:spLocks noChangeArrowheads="1"/>
            </p:cNvSpPr>
            <p:nvPr/>
          </p:nvSpPr>
          <p:spPr bwMode="auto">
            <a:xfrm>
              <a:off x="1296" y="3216"/>
              <a:ext cx="240" cy="250"/>
            </a:xfrm>
            <a:prstGeom prst="rect">
              <a:avLst/>
            </a:prstGeom>
            <a:noFill/>
            <a:ln w="9525">
              <a:noFill/>
              <a:miter lim="800000"/>
              <a:headEnd/>
              <a:tailEnd/>
            </a:ln>
            <a:effectLst/>
          </p:spPr>
          <p:txBody>
            <a:bodyPr>
              <a:spAutoFit/>
            </a:bodyPr>
            <a:lstStyle/>
            <a:p>
              <a:pPr>
                <a:spcBef>
                  <a:spcPct val="50000"/>
                </a:spcBef>
              </a:pPr>
              <a:r>
                <a:rPr lang="es-ES" sz="2000"/>
                <a:t>5</a:t>
              </a:r>
            </a:p>
          </p:txBody>
        </p:sp>
      </p:grpSp>
      <p:grpSp>
        <p:nvGrpSpPr>
          <p:cNvPr id="8211" name="Group 19"/>
          <p:cNvGrpSpPr>
            <a:grpSpLocks/>
          </p:cNvGrpSpPr>
          <p:nvPr/>
        </p:nvGrpSpPr>
        <p:grpSpPr bwMode="auto">
          <a:xfrm>
            <a:off x="6172200" y="5334000"/>
            <a:ext cx="457200" cy="457200"/>
            <a:chOff x="1248" y="3216"/>
            <a:chExt cx="288" cy="288"/>
          </a:xfrm>
        </p:grpSpPr>
        <p:sp>
          <p:nvSpPr>
            <p:cNvPr id="8212" name="Oval 20"/>
            <p:cNvSpPr>
              <a:spLocks noChangeArrowheads="1"/>
            </p:cNvSpPr>
            <p:nvPr/>
          </p:nvSpPr>
          <p:spPr bwMode="auto">
            <a:xfrm>
              <a:off x="1248" y="3216"/>
              <a:ext cx="288" cy="288"/>
            </a:xfrm>
            <a:prstGeom prst="ellipse">
              <a:avLst/>
            </a:prstGeom>
            <a:solidFill>
              <a:schemeClr val="accent1"/>
            </a:solidFill>
            <a:ln w="9525">
              <a:solidFill>
                <a:schemeClr val="tx1"/>
              </a:solidFill>
              <a:round/>
              <a:headEnd/>
              <a:tailEnd/>
            </a:ln>
            <a:effectLst/>
          </p:spPr>
          <p:txBody>
            <a:bodyPr wrap="none" anchor="ctr"/>
            <a:lstStyle/>
            <a:p>
              <a:endParaRPr lang="es-MX"/>
            </a:p>
          </p:txBody>
        </p:sp>
        <p:sp>
          <p:nvSpPr>
            <p:cNvPr id="8213" name="Text Box 21"/>
            <p:cNvSpPr txBox="1">
              <a:spLocks noChangeArrowheads="1"/>
            </p:cNvSpPr>
            <p:nvPr/>
          </p:nvSpPr>
          <p:spPr bwMode="auto">
            <a:xfrm>
              <a:off x="1296" y="3216"/>
              <a:ext cx="240" cy="250"/>
            </a:xfrm>
            <a:prstGeom prst="rect">
              <a:avLst/>
            </a:prstGeom>
            <a:noFill/>
            <a:ln w="9525">
              <a:noFill/>
              <a:miter lim="800000"/>
              <a:headEnd/>
              <a:tailEnd/>
            </a:ln>
            <a:effectLst/>
          </p:spPr>
          <p:txBody>
            <a:bodyPr>
              <a:spAutoFit/>
            </a:bodyPr>
            <a:lstStyle/>
            <a:p>
              <a:pPr>
                <a:spcBef>
                  <a:spcPct val="50000"/>
                </a:spcBef>
              </a:pPr>
              <a:r>
                <a:rPr lang="es-ES" sz="2000"/>
                <a:t>6</a:t>
              </a:r>
            </a:p>
          </p:txBody>
        </p:sp>
      </p:grpSp>
      <p:sp>
        <p:nvSpPr>
          <p:cNvPr id="8214" name="Line 22"/>
          <p:cNvSpPr>
            <a:spLocks noChangeShapeType="1"/>
          </p:cNvSpPr>
          <p:nvPr/>
        </p:nvSpPr>
        <p:spPr bwMode="auto">
          <a:xfrm flipV="1">
            <a:off x="2438400" y="4800600"/>
            <a:ext cx="685800" cy="685800"/>
          </a:xfrm>
          <a:prstGeom prst="line">
            <a:avLst/>
          </a:prstGeom>
          <a:noFill/>
          <a:ln w="9525">
            <a:solidFill>
              <a:schemeClr val="tx1"/>
            </a:solidFill>
            <a:round/>
            <a:headEnd/>
            <a:tailEnd/>
          </a:ln>
          <a:effectLst/>
        </p:spPr>
        <p:txBody>
          <a:bodyPr wrap="none"/>
          <a:lstStyle/>
          <a:p>
            <a:endParaRPr lang="es-MX"/>
          </a:p>
        </p:txBody>
      </p:sp>
      <p:sp>
        <p:nvSpPr>
          <p:cNvPr id="8215" name="Line 23"/>
          <p:cNvSpPr>
            <a:spLocks noChangeShapeType="1"/>
          </p:cNvSpPr>
          <p:nvPr/>
        </p:nvSpPr>
        <p:spPr bwMode="auto">
          <a:xfrm>
            <a:off x="2438400" y="5791200"/>
            <a:ext cx="914400" cy="609600"/>
          </a:xfrm>
          <a:prstGeom prst="line">
            <a:avLst/>
          </a:prstGeom>
          <a:noFill/>
          <a:ln w="9525">
            <a:solidFill>
              <a:schemeClr val="tx1"/>
            </a:solidFill>
            <a:round/>
            <a:headEnd/>
            <a:tailEnd/>
          </a:ln>
          <a:effectLst/>
        </p:spPr>
        <p:txBody>
          <a:bodyPr wrap="none"/>
          <a:lstStyle/>
          <a:p>
            <a:endParaRPr lang="es-MX"/>
          </a:p>
        </p:txBody>
      </p:sp>
      <p:sp>
        <p:nvSpPr>
          <p:cNvPr id="8216" name="Line 24"/>
          <p:cNvSpPr>
            <a:spLocks noChangeShapeType="1"/>
          </p:cNvSpPr>
          <p:nvPr/>
        </p:nvSpPr>
        <p:spPr bwMode="auto">
          <a:xfrm>
            <a:off x="3352800" y="4876800"/>
            <a:ext cx="228600" cy="1371600"/>
          </a:xfrm>
          <a:prstGeom prst="line">
            <a:avLst/>
          </a:prstGeom>
          <a:noFill/>
          <a:ln w="9525">
            <a:solidFill>
              <a:schemeClr val="tx1"/>
            </a:solidFill>
            <a:round/>
            <a:headEnd/>
            <a:tailEnd/>
          </a:ln>
          <a:effectLst/>
        </p:spPr>
        <p:txBody>
          <a:bodyPr wrap="none"/>
          <a:lstStyle/>
          <a:p>
            <a:endParaRPr lang="es-MX"/>
          </a:p>
        </p:txBody>
      </p:sp>
      <p:sp>
        <p:nvSpPr>
          <p:cNvPr id="8217" name="Line 25"/>
          <p:cNvSpPr>
            <a:spLocks noChangeShapeType="1"/>
          </p:cNvSpPr>
          <p:nvPr/>
        </p:nvSpPr>
        <p:spPr bwMode="auto">
          <a:xfrm flipV="1">
            <a:off x="3733800" y="4800600"/>
            <a:ext cx="990600" cy="1524000"/>
          </a:xfrm>
          <a:prstGeom prst="line">
            <a:avLst/>
          </a:prstGeom>
          <a:noFill/>
          <a:ln w="9525">
            <a:solidFill>
              <a:schemeClr val="tx1"/>
            </a:solidFill>
            <a:round/>
            <a:headEnd/>
            <a:tailEnd/>
          </a:ln>
          <a:effectLst/>
        </p:spPr>
        <p:txBody>
          <a:bodyPr wrap="none"/>
          <a:lstStyle/>
          <a:p>
            <a:endParaRPr lang="es-MX"/>
          </a:p>
        </p:txBody>
      </p:sp>
      <p:sp>
        <p:nvSpPr>
          <p:cNvPr id="8218" name="Line 26"/>
          <p:cNvSpPr>
            <a:spLocks noChangeShapeType="1"/>
          </p:cNvSpPr>
          <p:nvPr/>
        </p:nvSpPr>
        <p:spPr bwMode="auto">
          <a:xfrm>
            <a:off x="3505200" y="4648200"/>
            <a:ext cx="1143000" cy="0"/>
          </a:xfrm>
          <a:prstGeom prst="line">
            <a:avLst/>
          </a:prstGeom>
          <a:noFill/>
          <a:ln w="9525">
            <a:solidFill>
              <a:schemeClr val="tx1"/>
            </a:solidFill>
            <a:round/>
            <a:headEnd/>
            <a:tailEnd/>
          </a:ln>
          <a:effectLst/>
        </p:spPr>
        <p:txBody>
          <a:bodyPr wrap="none"/>
          <a:lstStyle/>
          <a:p>
            <a:endParaRPr lang="es-MX"/>
          </a:p>
        </p:txBody>
      </p:sp>
      <p:sp>
        <p:nvSpPr>
          <p:cNvPr id="8219" name="Line 27"/>
          <p:cNvSpPr>
            <a:spLocks noChangeShapeType="1"/>
          </p:cNvSpPr>
          <p:nvPr/>
        </p:nvSpPr>
        <p:spPr bwMode="auto">
          <a:xfrm>
            <a:off x="3810000" y="6477000"/>
            <a:ext cx="1219200" cy="0"/>
          </a:xfrm>
          <a:prstGeom prst="line">
            <a:avLst/>
          </a:prstGeom>
          <a:noFill/>
          <a:ln w="9525">
            <a:solidFill>
              <a:schemeClr val="tx1"/>
            </a:solidFill>
            <a:round/>
            <a:headEnd/>
            <a:tailEnd/>
          </a:ln>
          <a:effectLst/>
        </p:spPr>
        <p:txBody>
          <a:bodyPr wrap="none"/>
          <a:lstStyle/>
          <a:p>
            <a:endParaRPr lang="es-MX"/>
          </a:p>
        </p:txBody>
      </p:sp>
      <p:sp>
        <p:nvSpPr>
          <p:cNvPr id="8220" name="Line 28"/>
          <p:cNvSpPr>
            <a:spLocks noChangeShapeType="1"/>
          </p:cNvSpPr>
          <p:nvPr/>
        </p:nvSpPr>
        <p:spPr bwMode="auto">
          <a:xfrm>
            <a:off x="4953000" y="4876800"/>
            <a:ext cx="228600" cy="1371600"/>
          </a:xfrm>
          <a:prstGeom prst="line">
            <a:avLst/>
          </a:prstGeom>
          <a:noFill/>
          <a:ln w="9525">
            <a:solidFill>
              <a:schemeClr val="tx1"/>
            </a:solidFill>
            <a:round/>
            <a:headEnd/>
            <a:tailEnd/>
          </a:ln>
          <a:effectLst/>
        </p:spPr>
        <p:txBody>
          <a:bodyPr wrap="none"/>
          <a:lstStyle/>
          <a:p>
            <a:endParaRPr lang="es-MX"/>
          </a:p>
        </p:txBody>
      </p:sp>
      <p:sp>
        <p:nvSpPr>
          <p:cNvPr id="8221" name="Line 29"/>
          <p:cNvSpPr>
            <a:spLocks noChangeShapeType="1"/>
          </p:cNvSpPr>
          <p:nvPr/>
        </p:nvSpPr>
        <p:spPr bwMode="auto">
          <a:xfrm>
            <a:off x="5105400" y="4724400"/>
            <a:ext cx="1143000" cy="685800"/>
          </a:xfrm>
          <a:prstGeom prst="line">
            <a:avLst/>
          </a:prstGeom>
          <a:noFill/>
          <a:ln w="9525">
            <a:solidFill>
              <a:schemeClr val="tx1"/>
            </a:solidFill>
            <a:round/>
            <a:headEnd/>
            <a:tailEnd/>
          </a:ln>
          <a:effectLst/>
        </p:spPr>
        <p:txBody>
          <a:bodyPr wrap="none"/>
          <a:lstStyle/>
          <a:p>
            <a:endParaRPr lang="es-MX"/>
          </a:p>
        </p:txBody>
      </p:sp>
      <p:sp>
        <p:nvSpPr>
          <p:cNvPr id="8222" name="Line 30"/>
          <p:cNvSpPr>
            <a:spLocks noChangeShapeType="1"/>
          </p:cNvSpPr>
          <p:nvPr/>
        </p:nvSpPr>
        <p:spPr bwMode="auto">
          <a:xfrm flipV="1">
            <a:off x="5486400" y="5715000"/>
            <a:ext cx="762000" cy="685800"/>
          </a:xfrm>
          <a:prstGeom prst="line">
            <a:avLst/>
          </a:prstGeom>
          <a:noFill/>
          <a:ln w="9525">
            <a:solidFill>
              <a:schemeClr val="tx1"/>
            </a:solidFill>
            <a:round/>
            <a:headEnd/>
            <a:tailEnd/>
          </a:ln>
          <a:effectLst/>
        </p:spPr>
        <p:txBody>
          <a:bodyPr wrap="none"/>
          <a:lstStyle/>
          <a:p>
            <a:endParaRPr lang="es-MX"/>
          </a:p>
        </p:txBody>
      </p:sp>
      <p:sp>
        <p:nvSpPr>
          <p:cNvPr id="8223" name="Freeform 31"/>
          <p:cNvSpPr>
            <a:spLocks/>
          </p:cNvSpPr>
          <p:nvPr/>
        </p:nvSpPr>
        <p:spPr bwMode="auto">
          <a:xfrm>
            <a:off x="2209800" y="3797300"/>
            <a:ext cx="2590800" cy="1612900"/>
          </a:xfrm>
          <a:custGeom>
            <a:avLst/>
            <a:gdLst/>
            <a:ahLst/>
            <a:cxnLst>
              <a:cxn ang="0">
                <a:pos x="0" y="1016"/>
              </a:cxn>
              <a:cxn ang="0">
                <a:pos x="528" y="104"/>
              </a:cxn>
              <a:cxn ang="0">
                <a:pos x="1632" y="392"/>
              </a:cxn>
            </a:cxnLst>
            <a:rect l="0" t="0" r="r" b="b"/>
            <a:pathLst>
              <a:path w="1632" h="1016">
                <a:moveTo>
                  <a:pt x="0" y="1016"/>
                </a:moveTo>
                <a:cubicBezTo>
                  <a:pt x="128" y="612"/>
                  <a:pt x="256" y="208"/>
                  <a:pt x="528" y="104"/>
                </a:cubicBezTo>
                <a:cubicBezTo>
                  <a:pt x="800" y="0"/>
                  <a:pt x="1216" y="196"/>
                  <a:pt x="1632" y="392"/>
                </a:cubicBezTo>
              </a:path>
            </a:pathLst>
          </a:custGeom>
          <a:noFill/>
          <a:ln w="9525">
            <a:solidFill>
              <a:schemeClr val="tx1"/>
            </a:solidFill>
            <a:round/>
            <a:headEnd/>
            <a:tailEnd/>
          </a:ln>
          <a:effectLst/>
        </p:spPr>
        <p:txBody>
          <a:bodyPr wrap="none"/>
          <a:lstStyle/>
          <a:p>
            <a:endParaRPr lang="es-MX"/>
          </a:p>
        </p:txBody>
      </p:sp>
      <p:sp>
        <p:nvSpPr>
          <p:cNvPr id="8224" name="Text Box 32"/>
          <p:cNvSpPr txBox="1">
            <a:spLocks noChangeArrowheads="1"/>
          </p:cNvSpPr>
          <p:nvPr/>
        </p:nvSpPr>
        <p:spPr bwMode="auto">
          <a:xfrm>
            <a:off x="2590800" y="3810000"/>
            <a:ext cx="304800" cy="304800"/>
          </a:xfrm>
          <a:prstGeom prst="rect">
            <a:avLst/>
          </a:prstGeom>
          <a:noFill/>
          <a:ln w="9525">
            <a:noFill/>
            <a:miter lim="800000"/>
            <a:headEnd/>
            <a:tailEnd/>
          </a:ln>
          <a:effectLst/>
        </p:spPr>
        <p:txBody>
          <a:bodyPr>
            <a:spAutoFit/>
          </a:bodyPr>
          <a:lstStyle/>
          <a:p>
            <a:pPr>
              <a:spcBef>
                <a:spcPct val="50000"/>
              </a:spcBef>
            </a:pPr>
            <a:r>
              <a:rPr lang="es-ES" sz="1400"/>
              <a:t>5</a:t>
            </a:r>
          </a:p>
        </p:txBody>
      </p:sp>
      <p:sp>
        <p:nvSpPr>
          <p:cNvPr id="8225" name="Text Box 33"/>
          <p:cNvSpPr txBox="1">
            <a:spLocks noChangeArrowheads="1"/>
          </p:cNvSpPr>
          <p:nvPr/>
        </p:nvSpPr>
        <p:spPr bwMode="auto">
          <a:xfrm>
            <a:off x="2590800" y="4876800"/>
            <a:ext cx="304800" cy="304800"/>
          </a:xfrm>
          <a:prstGeom prst="rect">
            <a:avLst/>
          </a:prstGeom>
          <a:noFill/>
          <a:ln w="9525">
            <a:noFill/>
            <a:miter lim="800000"/>
            <a:headEnd/>
            <a:tailEnd/>
          </a:ln>
          <a:effectLst/>
        </p:spPr>
        <p:txBody>
          <a:bodyPr>
            <a:spAutoFit/>
          </a:bodyPr>
          <a:lstStyle/>
          <a:p>
            <a:pPr>
              <a:spcBef>
                <a:spcPct val="50000"/>
              </a:spcBef>
            </a:pPr>
            <a:r>
              <a:rPr lang="es-ES" sz="1400"/>
              <a:t>2</a:t>
            </a:r>
          </a:p>
        </p:txBody>
      </p:sp>
      <p:sp>
        <p:nvSpPr>
          <p:cNvPr id="8226" name="Text Box 34"/>
          <p:cNvSpPr txBox="1">
            <a:spLocks noChangeArrowheads="1"/>
          </p:cNvSpPr>
          <p:nvPr/>
        </p:nvSpPr>
        <p:spPr bwMode="auto">
          <a:xfrm>
            <a:off x="2743200" y="5791200"/>
            <a:ext cx="228600" cy="304800"/>
          </a:xfrm>
          <a:prstGeom prst="rect">
            <a:avLst/>
          </a:prstGeom>
          <a:noFill/>
          <a:ln w="9525">
            <a:noFill/>
            <a:miter lim="800000"/>
            <a:headEnd/>
            <a:tailEnd/>
          </a:ln>
          <a:effectLst/>
        </p:spPr>
        <p:txBody>
          <a:bodyPr>
            <a:spAutoFit/>
          </a:bodyPr>
          <a:lstStyle/>
          <a:p>
            <a:pPr algn="ctr">
              <a:spcBef>
                <a:spcPct val="50000"/>
              </a:spcBef>
            </a:pPr>
            <a:r>
              <a:rPr lang="es-ES" sz="1400"/>
              <a:t>1</a:t>
            </a:r>
          </a:p>
        </p:txBody>
      </p:sp>
      <p:sp>
        <p:nvSpPr>
          <p:cNvPr id="8227" name="Text Box 35"/>
          <p:cNvSpPr txBox="1">
            <a:spLocks noChangeArrowheads="1"/>
          </p:cNvSpPr>
          <p:nvPr/>
        </p:nvSpPr>
        <p:spPr bwMode="auto">
          <a:xfrm>
            <a:off x="3429000" y="5410200"/>
            <a:ext cx="304800" cy="304800"/>
          </a:xfrm>
          <a:prstGeom prst="rect">
            <a:avLst/>
          </a:prstGeom>
          <a:noFill/>
          <a:ln w="9525">
            <a:noFill/>
            <a:miter lim="800000"/>
            <a:headEnd/>
            <a:tailEnd/>
          </a:ln>
          <a:effectLst/>
        </p:spPr>
        <p:txBody>
          <a:bodyPr>
            <a:spAutoFit/>
          </a:bodyPr>
          <a:lstStyle/>
          <a:p>
            <a:pPr algn="ctr">
              <a:spcBef>
                <a:spcPct val="50000"/>
              </a:spcBef>
            </a:pPr>
            <a:r>
              <a:rPr lang="es-ES" sz="1400"/>
              <a:t>2</a:t>
            </a:r>
          </a:p>
        </p:txBody>
      </p:sp>
      <p:sp>
        <p:nvSpPr>
          <p:cNvPr id="8228" name="Text Box 36"/>
          <p:cNvSpPr txBox="1">
            <a:spLocks noChangeArrowheads="1"/>
          </p:cNvSpPr>
          <p:nvPr/>
        </p:nvSpPr>
        <p:spPr bwMode="auto">
          <a:xfrm>
            <a:off x="3810000" y="4343400"/>
            <a:ext cx="381000" cy="304800"/>
          </a:xfrm>
          <a:prstGeom prst="rect">
            <a:avLst/>
          </a:prstGeom>
          <a:noFill/>
          <a:ln w="9525">
            <a:noFill/>
            <a:miter lim="800000"/>
            <a:headEnd/>
            <a:tailEnd/>
          </a:ln>
          <a:effectLst/>
        </p:spPr>
        <p:txBody>
          <a:bodyPr>
            <a:spAutoFit/>
          </a:bodyPr>
          <a:lstStyle/>
          <a:p>
            <a:pPr algn="ctr">
              <a:spcBef>
                <a:spcPct val="50000"/>
              </a:spcBef>
            </a:pPr>
            <a:r>
              <a:rPr lang="es-ES" sz="1400"/>
              <a:t>3</a:t>
            </a:r>
          </a:p>
        </p:txBody>
      </p:sp>
      <p:sp>
        <p:nvSpPr>
          <p:cNvPr id="8229" name="Text Box 37"/>
          <p:cNvSpPr txBox="1">
            <a:spLocks noChangeArrowheads="1"/>
          </p:cNvSpPr>
          <p:nvPr/>
        </p:nvSpPr>
        <p:spPr bwMode="auto">
          <a:xfrm>
            <a:off x="3962400" y="5257800"/>
            <a:ext cx="381000" cy="304800"/>
          </a:xfrm>
          <a:prstGeom prst="rect">
            <a:avLst/>
          </a:prstGeom>
          <a:noFill/>
          <a:ln w="9525">
            <a:noFill/>
            <a:miter lim="800000"/>
            <a:headEnd/>
            <a:tailEnd/>
          </a:ln>
          <a:effectLst/>
        </p:spPr>
        <p:txBody>
          <a:bodyPr>
            <a:spAutoFit/>
          </a:bodyPr>
          <a:lstStyle/>
          <a:p>
            <a:pPr algn="ctr">
              <a:spcBef>
                <a:spcPct val="50000"/>
              </a:spcBef>
            </a:pPr>
            <a:r>
              <a:rPr lang="es-ES" sz="1400"/>
              <a:t>3</a:t>
            </a:r>
          </a:p>
        </p:txBody>
      </p:sp>
      <p:sp>
        <p:nvSpPr>
          <p:cNvPr id="8230" name="Text Box 38"/>
          <p:cNvSpPr txBox="1">
            <a:spLocks noChangeArrowheads="1"/>
          </p:cNvSpPr>
          <p:nvPr/>
        </p:nvSpPr>
        <p:spPr bwMode="auto">
          <a:xfrm>
            <a:off x="4267200" y="6172200"/>
            <a:ext cx="228600" cy="304800"/>
          </a:xfrm>
          <a:prstGeom prst="rect">
            <a:avLst/>
          </a:prstGeom>
          <a:noFill/>
          <a:ln w="9525">
            <a:noFill/>
            <a:miter lim="800000"/>
            <a:headEnd/>
            <a:tailEnd/>
          </a:ln>
          <a:effectLst/>
        </p:spPr>
        <p:txBody>
          <a:bodyPr>
            <a:spAutoFit/>
          </a:bodyPr>
          <a:lstStyle/>
          <a:p>
            <a:pPr>
              <a:spcBef>
                <a:spcPct val="50000"/>
              </a:spcBef>
            </a:pPr>
            <a:r>
              <a:rPr lang="es-ES" sz="1400"/>
              <a:t>1</a:t>
            </a:r>
          </a:p>
        </p:txBody>
      </p:sp>
      <p:sp>
        <p:nvSpPr>
          <p:cNvPr id="8231" name="Text Box 39"/>
          <p:cNvSpPr txBox="1">
            <a:spLocks noChangeArrowheads="1"/>
          </p:cNvSpPr>
          <p:nvPr/>
        </p:nvSpPr>
        <p:spPr bwMode="auto">
          <a:xfrm>
            <a:off x="5105400" y="5410200"/>
            <a:ext cx="228600" cy="304800"/>
          </a:xfrm>
          <a:prstGeom prst="rect">
            <a:avLst/>
          </a:prstGeom>
          <a:noFill/>
          <a:ln w="9525">
            <a:noFill/>
            <a:miter lim="800000"/>
            <a:headEnd/>
            <a:tailEnd/>
          </a:ln>
          <a:effectLst/>
        </p:spPr>
        <p:txBody>
          <a:bodyPr>
            <a:spAutoFit/>
          </a:bodyPr>
          <a:lstStyle/>
          <a:p>
            <a:pPr>
              <a:spcBef>
                <a:spcPct val="50000"/>
              </a:spcBef>
            </a:pPr>
            <a:r>
              <a:rPr lang="es-ES" sz="1400"/>
              <a:t>1</a:t>
            </a:r>
          </a:p>
        </p:txBody>
      </p:sp>
      <p:sp>
        <p:nvSpPr>
          <p:cNvPr id="8232" name="Text Box 40"/>
          <p:cNvSpPr txBox="1">
            <a:spLocks noChangeArrowheads="1"/>
          </p:cNvSpPr>
          <p:nvPr/>
        </p:nvSpPr>
        <p:spPr bwMode="auto">
          <a:xfrm>
            <a:off x="5638800" y="4800600"/>
            <a:ext cx="304800" cy="304800"/>
          </a:xfrm>
          <a:prstGeom prst="rect">
            <a:avLst/>
          </a:prstGeom>
          <a:noFill/>
          <a:ln w="9525">
            <a:noFill/>
            <a:miter lim="800000"/>
            <a:headEnd/>
            <a:tailEnd/>
          </a:ln>
          <a:effectLst/>
        </p:spPr>
        <p:txBody>
          <a:bodyPr>
            <a:spAutoFit/>
          </a:bodyPr>
          <a:lstStyle/>
          <a:p>
            <a:pPr>
              <a:spcBef>
                <a:spcPct val="50000"/>
              </a:spcBef>
            </a:pPr>
            <a:r>
              <a:rPr lang="es-ES" sz="1400"/>
              <a:t>5</a:t>
            </a:r>
          </a:p>
        </p:txBody>
      </p:sp>
      <p:sp>
        <p:nvSpPr>
          <p:cNvPr id="8233" name="Text Box 41"/>
          <p:cNvSpPr txBox="1">
            <a:spLocks noChangeArrowheads="1"/>
          </p:cNvSpPr>
          <p:nvPr/>
        </p:nvSpPr>
        <p:spPr bwMode="auto">
          <a:xfrm>
            <a:off x="5638800" y="5791200"/>
            <a:ext cx="304800" cy="304800"/>
          </a:xfrm>
          <a:prstGeom prst="rect">
            <a:avLst/>
          </a:prstGeom>
          <a:noFill/>
          <a:ln w="9525">
            <a:noFill/>
            <a:miter lim="800000"/>
            <a:headEnd/>
            <a:tailEnd/>
          </a:ln>
          <a:effectLst/>
        </p:spPr>
        <p:txBody>
          <a:bodyPr>
            <a:spAutoFit/>
          </a:bodyPr>
          <a:lstStyle/>
          <a:p>
            <a:pPr>
              <a:spcBef>
                <a:spcPct val="50000"/>
              </a:spcBef>
            </a:pPr>
            <a:r>
              <a:rPr lang="es-ES" sz="1400"/>
              <a:t>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s-ES"/>
              <a:t>Encaminamiento</a:t>
            </a:r>
          </a:p>
        </p:txBody>
      </p:sp>
      <p:sp>
        <p:nvSpPr>
          <p:cNvPr id="9219" name="Rectangle 3" descr="Rectangle: Click to edit Master text styles&#10;Second level&#10;Third level&#10;Fourth level&#10;Fifth level"/>
          <p:cNvSpPr>
            <a:spLocks noGrp="1" noChangeArrowheads="1"/>
          </p:cNvSpPr>
          <p:nvPr>
            <p:ph idx="1"/>
          </p:nvPr>
        </p:nvSpPr>
        <p:spPr/>
        <p:txBody>
          <a:bodyPr/>
          <a:lstStyle/>
          <a:p>
            <a:pPr lvl="1"/>
            <a:r>
              <a:rPr lang="es-ES"/>
              <a:t>Los costos se asignan al enlace en función de los objetivos de diseño.</a:t>
            </a:r>
          </a:p>
          <a:p>
            <a:pPr lvl="2"/>
            <a:r>
              <a:rPr lang="es-ES"/>
              <a:t>Por ejemplo: el costo podría estar inversamente relacionado con la velocidad (es decir, a mayor velocidad menor costo).</a:t>
            </a:r>
          </a:p>
          <a:p>
            <a:pPr lvl="2"/>
            <a:r>
              <a:rPr lang="es-ES"/>
              <a:t>También el costo podría estar relacionado con el retardo actual de la cola asociado al enlace o el costo económico, como el uso de un enlace satelital.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s-ES"/>
              <a:t>Encaminamiento</a:t>
            </a:r>
          </a:p>
        </p:txBody>
      </p:sp>
      <p:sp>
        <p:nvSpPr>
          <p:cNvPr id="10243" name="Rectangle 3" descr="Rectangle: Click to edit Master text styles&#10;Second level&#10;Third level&#10;Fourth level&#10;Fifth level"/>
          <p:cNvSpPr>
            <a:spLocks noGrp="1" noChangeArrowheads="1"/>
          </p:cNvSpPr>
          <p:nvPr>
            <p:ph idx="1"/>
          </p:nvPr>
        </p:nvSpPr>
        <p:spPr>
          <a:xfrm>
            <a:off x="609600" y="1905000"/>
            <a:ext cx="8305800" cy="4114800"/>
          </a:xfrm>
        </p:spPr>
        <p:txBody>
          <a:bodyPr/>
          <a:lstStyle/>
          <a:p>
            <a:pPr lvl="1">
              <a:lnSpc>
                <a:spcPct val="90000"/>
              </a:lnSpc>
            </a:pPr>
            <a:r>
              <a:rPr lang="es-ES"/>
              <a:t>Existen numerosas técnicas de encaminamiento para abordar las necesidades de encaminamiento en redes de conmutación de paquetes.</a:t>
            </a:r>
          </a:p>
          <a:p>
            <a:pPr lvl="2">
              <a:lnSpc>
                <a:spcPct val="90000"/>
              </a:lnSpc>
              <a:buFont typeface="Wingdings" pitchFamily="2" charset="2"/>
              <a:buNone/>
            </a:pPr>
            <a:r>
              <a:rPr lang="es-ES" b="1"/>
              <a:t>Encaminamiento estático.</a:t>
            </a:r>
          </a:p>
          <a:p>
            <a:pPr lvl="2">
              <a:lnSpc>
                <a:spcPct val="90000"/>
              </a:lnSpc>
            </a:pPr>
            <a:r>
              <a:rPr lang="es-ES"/>
              <a:t>Se configura una única y permanente ruta para cada par de nodos origen-destino en la red.</a:t>
            </a:r>
          </a:p>
          <a:p>
            <a:pPr lvl="2">
              <a:lnSpc>
                <a:spcPct val="90000"/>
              </a:lnSpc>
            </a:pPr>
            <a:r>
              <a:rPr lang="es-ES"/>
              <a:t>Pudiéndose utilizar para ello cualquiera de los algoritmos de encaminamiento de mínimo costo.</a:t>
            </a:r>
          </a:p>
          <a:p>
            <a:pPr lvl="2">
              <a:lnSpc>
                <a:spcPct val="90000"/>
              </a:lnSpc>
            </a:pPr>
            <a:r>
              <a:rPr lang="es-ES"/>
              <a:t>Las rutas son fijas mientras la topología lo sea.</a:t>
            </a:r>
          </a:p>
          <a:p>
            <a:pPr lvl="2">
              <a:lnSpc>
                <a:spcPct val="90000"/>
              </a:lnSpc>
            </a:pPr>
            <a:endParaRPr lang="es-E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s-ES"/>
              <a:t>Encaminamiento</a:t>
            </a:r>
          </a:p>
        </p:txBody>
      </p:sp>
      <p:sp>
        <p:nvSpPr>
          <p:cNvPr id="11267" name="Rectangle 3" descr="Rectangle: Click to edit Master text styles&#10;Second level&#10;Third level&#10;Fourth level&#10;Fifth level"/>
          <p:cNvSpPr>
            <a:spLocks noGrp="1" noChangeArrowheads="1"/>
          </p:cNvSpPr>
          <p:nvPr>
            <p:ph idx="1"/>
          </p:nvPr>
        </p:nvSpPr>
        <p:spPr/>
        <p:txBody>
          <a:bodyPr/>
          <a:lstStyle/>
          <a:p>
            <a:pPr lvl="1" algn="ctr">
              <a:buFont typeface="Wingdings" pitchFamily="2" charset="2"/>
              <a:buNone/>
            </a:pPr>
            <a:r>
              <a:rPr lang="es-ES"/>
              <a:t>Matriz de encaminamiento central</a:t>
            </a:r>
          </a:p>
          <a:p>
            <a:pPr lvl="1" algn="ctr">
              <a:buFont typeface="Wingdings" pitchFamily="2" charset="2"/>
              <a:buNone/>
            </a:pPr>
            <a:endParaRPr lang="es-ES"/>
          </a:p>
          <a:p>
            <a:pPr lvl="1" algn="ctr">
              <a:buFont typeface="Wingdings" pitchFamily="2" charset="2"/>
              <a:buNone/>
            </a:pPr>
            <a:endParaRPr lang="es-ES"/>
          </a:p>
        </p:txBody>
      </p:sp>
      <p:graphicFrame>
        <p:nvGraphicFramePr>
          <p:cNvPr id="11339" name="Group 75"/>
          <p:cNvGraphicFramePr>
            <a:graphicFrameLocks noGrp="1"/>
          </p:cNvGraphicFramePr>
          <p:nvPr/>
        </p:nvGraphicFramePr>
        <p:xfrm>
          <a:off x="1752600" y="3276600"/>
          <a:ext cx="6096000" cy="2773680"/>
        </p:xfrm>
        <a:graphic>
          <a:graphicData uri="http://schemas.openxmlformats.org/drawingml/2006/table">
            <a:tbl>
              <a:tblPr/>
              <a:tblGrid>
                <a:gridCol w="871538"/>
                <a:gridCol w="869950"/>
                <a:gridCol w="871537"/>
                <a:gridCol w="869950"/>
                <a:gridCol w="871538"/>
                <a:gridCol w="869950"/>
                <a:gridCol w="871537"/>
              </a:tblGrid>
              <a:tr h="180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rgbClr val="FF0000"/>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rgbClr val="FF0000"/>
                          </a:solidFill>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rgbClr val="FF0000"/>
                          </a:solidFill>
                          <a:effectLst/>
                          <a:latin typeface="Tahoma"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rgbClr val="FF0000"/>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rgbClr val="FF0000"/>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rgbClr val="FF0000"/>
                          </a:solidFill>
                          <a:effectLst/>
                          <a:latin typeface="Tahoma" pitchFamily="34"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22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rgbClr val="FF0000"/>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rgbClr val="FF0000"/>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rgbClr val="FF0000"/>
                          </a:solidFill>
                          <a:effectLst/>
                          <a:latin typeface="Tahoma"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rgbClr val="FF0000"/>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rgbClr val="FF0000"/>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rgbClr val="FF0000"/>
                          </a:solidFill>
                          <a:effectLst/>
                          <a:latin typeface="Tahoma" pitchFamily="34"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rgbClr val="FF0000"/>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rgbClr val="FF0000"/>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rgbClr val="FF0000"/>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rgbClr val="FF0000"/>
                          </a:solidFill>
                          <a:effectLst/>
                          <a:latin typeface="Tahoma"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rgbClr val="FF0000"/>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rgbClr val="FF0000"/>
                          </a:solidFill>
                          <a:effectLst/>
                          <a:latin typeface="Tahoma" pitchFamily="34"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22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rgbClr val="FF0000"/>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rgbClr val="FF0000"/>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rgbClr val="FF0000"/>
                          </a:solidFill>
                          <a:effectLst/>
                          <a:latin typeface="Tahoma"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rgbClr val="FF0000"/>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rgbClr val="FF0000"/>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rgbClr val="FF0000"/>
                          </a:solidFill>
                          <a:effectLst/>
                          <a:latin typeface="Tahoma" pitchFamily="34"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rgbClr val="FF0000"/>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rgbClr val="FF0000"/>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rgbClr val="FF0000"/>
                          </a:solidFill>
                          <a:effectLst/>
                          <a:latin typeface="Tahoma"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rgbClr val="FF0000"/>
                          </a:solidFill>
                          <a:effectLst/>
                          <a:latin typeface="Tahoma"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rgbClr val="FF0000"/>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rgbClr val="FF0000"/>
                          </a:solidFill>
                          <a:effectLst/>
                          <a:latin typeface="Tahoma" pitchFamily="34"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22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rgbClr val="FF0000"/>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rgbClr val="FF0000"/>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rgbClr val="FF0000"/>
                          </a:solidFill>
                          <a:effectLst/>
                          <a:latin typeface="Tahoma"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rgbClr val="FF0000"/>
                          </a:solidFill>
                          <a:effectLst/>
                          <a:latin typeface="Tahoma"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rgbClr val="FF0000"/>
                          </a:solidFill>
                          <a:effectLst/>
                          <a:latin typeface="Tahoma"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rgbClr val="FF0000"/>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340" name="Text Box 76"/>
          <p:cNvSpPr txBox="1">
            <a:spLocks noChangeArrowheads="1"/>
          </p:cNvSpPr>
          <p:nvPr/>
        </p:nvSpPr>
        <p:spPr bwMode="auto">
          <a:xfrm>
            <a:off x="3429000" y="2667000"/>
            <a:ext cx="2667000" cy="366713"/>
          </a:xfrm>
          <a:prstGeom prst="rect">
            <a:avLst/>
          </a:prstGeom>
          <a:noFill/>
          <a:ln w="9525">
            <a:noFill/>
            <a:miter lim="800000"/>
            <a:headEnd/>
            <a:tailEnd/>
          </a:ln>
          <a:effectLst/>
        </p:spPr>
        <p:txBody>
          <a:bodyPr>
            <a:spAutoFit/>
          </a:bodyPr>
          <a:lstStyle/>
          <a:p>
            <a:pPr algn="ctr">
              <a:spcBef>
                <a:spcPct val="50000"/>
              </a:spcBef>
            </a:pPr>
            <a:r>
              <a:rPr lang="es-ES" sz="1800"/>
              <a:t>Nodo Origen</a:t>
            </a:r>
          </a:p>
        </p:txBody>
      </p:sp>
      <p:sp>
        <p:nvSpPr>
          <p:cNvPr id="11341" name="Text Box 77"/>
          <p:cNvSpPr txBox="1">
            <a:spLocks noChangeArrowheads="1"/>
          </p:cNvSpPr>
          <p:nvPr/>
        </p:nvSpPr>
        <p:spPr bwMode="auto">
          <a:xfrm>
            <a:off x="381000" y="4572000"/>
            <a:ext cx="1524000" cy="641350"/>
          </a:xfrm>
          <a:prstGeom prst="rect">
            <a:avLst/>
          </a:prstGeom>
          <a:noFill/>
          <a:ln w="9525">
            <a:noFill/>
            <a:miter lim="800000"/>
            <a:headEnd/>
            <a:tailEnd/>
          </a:ln>
          <a:effectLst/>
        </p:spPr>
        <p:txBody>
          <a:bodyPr>
            <a:spAutoFit/>
          </a:bodyPr>
          <a:lstStyle/>
          <a:p>
            <a:pPr algn="ctr">
              <a:spcBef>
                <a:spcPct val="50000"/>
              </a:spcBef>
            </a:pPr>
            <a:r>
              <a:rPr lang="es-ES" sz="1800"/>
              <a:t>Nodo Destino</a:t>
            </a: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1553</TotalTime>
  <Words>2873</Words>
  <Application>Microsoft Office PowerPoint</Application>
  <PresentationFormat>Presentación en pantalla (4:3)</PresentationFormat>
  <Paragraphs>610</Paragraphs>
  <Slides>47</Slides>
  <Notes>0</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47</vt:i4>
      </vt:variant>
    </vt:vector>
  </HeadingPairs>
  <TitlesOfParts>
    <vt:vector size="49" baseType="lpstr">
      <vt:lpstr>Tema de Office</vt:lpstr>
      <vt:lpstr>Microsoft Editor de ecuaciones 3.0</vt:lpstr>
      <vt:lpstr>Ruteo de Paquetes</vt:lpstr>
      <vt:lpstr>Introducción </vt:lpstr>
      <vt:lpstr>Encaminamiento</vt:lpstr>
      <vt:lpstr>Encaminamiento</vt:lpstr>
      <vt:lpstr>Encaminamiento</vt:lpstr>
      <vt:lpstr>Encaminamiento</vt:lpstr>
      <vt:lpstr>Encaminamiento</vt:lpstr>
      <vt:lpstr>Encaminamiento</vt:lpstr>
      <vt:lpstr>Encaminamiento</vt:lpstr>
      <vt:lpstr>Encaminamiento</vt:lpstr>
      <vt:lpstr>Encaminamiento</vt:lpstr>
      <vt:lpstr>Encaminamiento</vt:lpstr>
      <vt:lpstr>Encaminamiento</vt:lpstr>
      <vt:lpstr>Encaminamiento</vt:lpstr>
      <vt:lpstr>Encaminamiento</vt:lpstr>
      <vt:lpstr>Encaminamiento</vt:lpstr>
      <vt:lpstr>Encaminamiento</vt:lpstr>
      <vt:lpstr>Encaminamiento</vt:lpstr>
      <vt:lpstr>Encaminamiento</vt:lpstr>
      <vt:lpstr>Encaminamiento</vt:lpstr>
      <vt:lpstr>Algoritmos de Mínimo Costo</vt:lpstr>
      <vt:lpstr>Algoritmos de Mínimo Costo</vt:lpstr>
      <vt:lpstr>Algoritmos de Mínimo Costo</vt:lpstr>
      <vt:lpstr>Algoritmos de Mínimo Costo</vt:lpstr>
      <vt:lpstr>Algoritmos de Mínimo Costo</vt:lpstr>
      <vt:lpstr>Algoritmos de Mínimo Costo</vt:lpstr>
      <vt:lpstr>Algoritmos de Mínimo Costo</vt:lpstr>
      <vt:lpstr>Algoritmos de Mínimo Costo</vt:lpstr>
      <vt:lpstr>Algoritmos de Mínimo Costo</vt:lpstr>
      <vt:lpstr>Algoritmos de Mínimo Costo</vt:lpstr>
      <vt:lpstr>Algoritmos de Mínimo Costo</vt:lpstr>
      <vt:lpstr>Algoritmos de Mínimo Costo</vt:lpstr>
      <vt:lpstr>Algoritmos de Mínimo Costo</vt:lpstr>
      <vt:lpstr>Presentación de PowerPoint</vt:lpstr>
      <vt:lpstr>Algoritmos de Mínimo Costo</vt:lpstr>
      <vt:lpstr>Algoritmos de Mínimo Costo</vt:lpstr>
      <vt:lpstr>Algoritmos de Mínimo Costo</vt:lpstr>
      <vt:lpstr>Algoritmos de Mínimo Costo</vt:lpstr>
      <vt:lpstr>Presentación de PowerPoint</vt:lpstr>
      <vt:lpstr>Tabla de ruteo IP</vt:lpstr>
      <vt:lpstr>Tabla de ruteo</vt:lpstr>
      <vt:lpstr>Tabla de ruteo</vt:lpstr>
      <vt:lpstr>Tabla de ruteo IP</vt:lpstr>
      <vt:lpstr>Tabla de ruteo IP</vt:lpstr>
      <vt:lpstr>Tabla de ruteo de IP</vt:lpstr>
      <vt:lpstr>Tabla de ruteo IP</vt:lpstr>
      <vt:lpstr>Tabla de ruteo IP</vt:lpstr>
    </vt:vector>
  </TitlesOfParts>
  <Company>ESCOM-IPN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Ruteo de Paquetes</dc:title>
  <dc:creator>SANCHEZ QUINTANILLA</dc:creator>
  <cp:lastModifiedBy>escom</cp:lastModifiedBy>
  <cp:revision>21</cp:revision>
  <dcterms:created xsi:type="dcterms:W3CDTF">2008-10-20T15:45:28Z</dcterms:created>
  <dcterms:modified xsi:type="dcterms:W3CDTF">2015-01-20T17:36:38Z</dcterms:modified>
</cp:coreProperties>
</file>