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4" r:id="rId17"/>
    <p:sldId id="279" r:id="rId18"/>
    <p:sldId id="280" r:id="rId19"/>
    <p:sldId id="281" r:id="rId20"/>
    <p:sldId id="277" r:id="rId21"/>
    <p:sldId id="278" r:id="rId22"/>
    <p:sldId id="276" r:id="rId23"/>
    <p:sldId id="270" r:id="rId24"/>
    <p:sldId id="27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82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21" r:id="rId61"/>
    <p:sldId id="329" r:id="rId62"/>
    <p:sldId id="330" r:id="rId63"/>
    <p:sldId id="331" r:id="rId6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1" autoAdjust="0"/>
    <p:restoredTop sz="90929"/>
  </p:normalViewPr>
  <p:slideViewPr>
    <p:cSldViewPr>
      <p:cViewPr varScale="1">
        <p:scale>
          <a:sx n="92" d="100"/>
          <a:sy n="92" d="100"/>
        </p:scale>
        <p:origin x="-12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7452-1D9A-4B2C-94A2-04475127B6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6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5E35-0B30-4FC6-A529-04864CB9806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A8AC-85A2-40F7-8DE6-3A0136CD1B3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56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EE03-A0F2-438C-885A-C5290636B40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60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D3FC-87DA-4217-B518-DB7D6530E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8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26E9-3025-4343-ADF6-D9FEE9BA29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1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877CA-490B-4285-B875-0F2BD8A8AAC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5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DF95-7ACD-465B-9206-9C27EDEDFF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9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D0-9AF5-4106-95CC-1A0599D32A4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9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B76-01E6-44A4-8D74-B6E96856CDF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0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46DE-746F-46F7-B53D-E3604A4C24C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55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3425E-2463-4094-8D72-1DCA5938F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73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/>
              <a:t>Protocolo ICMP</a:t>
            </a:r>
            <a:endParaRPr lang="es-ES" sz="5400" i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276600"/>
            <a:ext cx="6400800" cy="1752600"/>
          </a:xfrm>
        </p:spPr>
        <p:txBody>
          <a:bodyPr/>
          <a:lstStyle/>
          <a:p>
            <a:pPr algn="ctr"/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Mensaje de ICMP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562600" y="2971800"/>
            <a:ext cx="609600" cy="533400"/>
            <a:chOff x="1536" y="384"/>
            <a:chExt cx="384" cy="336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03" name="Group 15"/>
          <p:cNvGrpSpPr>
            <a:grpSpLocks/>
          </p:cNvGrpSpPr>
          <p:nvPr/>
        </p:nvGrpSpPr>
        <p:grpSpPr bwMode="auto">
          <a:xfrm>
            <a:off x="5562600" y="3505200"/>
            <a:ext cx="609600" cy="533400"/>
            <a:chOff x="1536" y="384"/>
            <a:chExt cx="384" cy="336"/>
          </a:xfrm>
        </p:grpSpPr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172200" y="3505200"/>
            <a:ext cx="609600" cy="533400"/>
            <a:chOff x="1536" y="384"/>
            <a:chExt cx="384" cy="336"/>
          </a:xfrm>
        </p:grpSpPr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25" name="Group 37"/>
          <p:cNvGrpSpPr>
            <a:grpSpLocks/>
          </p:cNvGrpSpPr>
          <p:nvPr/>
        </p:nvGrpSpPr>
        <p:grpSpPr bwMode="auto">
          <a:xfrm>
            <a:off x="5562600" y="4038600"/>
            <a:ext cx="609600" cy="533400"/>
            <a:chOff x="1536" y="384"/>
            <a:chExt cx="384" cy="336"/>
          </a:xfrm>
        </p:grpSpPr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28" name="Line 40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304800" y="2438400"/>
            <a:ext cx="5099050" cy="2189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Tipo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Código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Suma de comprobación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Datos específicos del tipo</a:t>
            </a:r>
          </a:p>
        </p:txBody>
      </p: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5562600" y="2438400"/>
            <a:ext cx="609600" cy="533400"/>
            <a:chOff x="1536" y="384"/>
            <a:chExt cx="384" cy="336"/>
          </a:xfrm>
        </p:grpSpPr>
        <p:sp>
          <p:nvSpPr>
            <p:cNvPr id="12338" name="Rectangle 50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41" name="Line 53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42" name="Line 54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43" name="Line 55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44" name="Line 56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45" name="Line 57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46" name="Line 58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48" name="Group 60"/>
          <p:cNvGrpSpPr>
            <a:grpSpLocks/>
          </p:cNvGrpSpPr>
          <p:nvPr/>
        </p:nvGrpSpPr>
        <p:grpSpPr bwMode="auto">
          <a:xfrm>
            <a:off x="6172200" y="4038600"/>
            <a:ext cx="609600" cy="533400"/>
            <a:chOff x="1536" y="384"/>
            <a:chExt cx="384" cy="336"/>
          </a:xfrm>
        </p:grpSpPr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1" name="Line 63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59" name="Group 71"/>
          <p:cNvGrpSpPr>
            <a:grpSpLocks/>
          </p:cNvGrpSpPr>
          <p:nvPr/>
        </p:nvGrpSpPr>
        <p:grpSpPr bwMode="auto">
          <a:xfrm>
            <a:off x="6781800" y="4038600"/>
            <a:ext cx="609600" cy="533400"/>
            <a:chOff x="1536" y="384"/>
            <a:chExt cx="384" cy="336"/>
          </a:xfrm>
        </p:grpSpPr>
        <p:sp>
          <p:nvSpPr>
            <p:cNvPr id="12360" name="Rectangle 72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2" name="Line 74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3" name="Line 75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4" name="Line 76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5" name="Line 77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6" name="Line 78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7" name="Line 79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8" name="Line 80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69" name="Line 81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70" name="Group 82"/>
          <p:cNvGrpSpPr>
            <a:grpSpLocks/>
          </p:cNvGrpSpPr>
          <p:nvPr/>
        </p:nvGrpSpPr>
        <p:grpSpPr bwMode="auto">
          <a:xfrm>
            <a:off x="7391400" y="4038600"/>
            <a:ext cx="609600" cy="533400"/>
            <a:chOff x="1536" y="384"/>
            <a:chExt cx="384" cy="336"/>
          </a:xfrm>
        </p:grpSpPr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72" name="Line 84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73" name="Line 85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74" name="Line 86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75" name="Line 87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76" name="Line 88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77" name="Line 89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78" name="Line 90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79" name="Line 91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80" name="Line 92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381" name="Text Box 93"/>
          <p:cNvSpPr txBox="1">
            <a:spLocks noChangeArrowheads="1"/>
          </p:cNvSpPr>
          <p:nvPr/>
        </p:nvSpPr>
        <p:spPr bwMode="auto">
          <a:xfrm>
            <a:off x="8213725" y="4103688"/>
            <a:ext cx="6762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. .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Mensaje de ICMP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lvl="1"/>
            <a:r>
              <a:rPr lang="es-ES"/>
              <a:t>Tipo</a:t>
            </a:r>
          </a:p>
          <a:p>
            <a:pPr lvl="2"/>
            <a:r>
              <a:rPr lang="es-ES"/>
              <a:t>Campo de 1 byte que indica el tipo de mensaje ICMP</a:t>
            </a:r>
          </a:p>
        </p:txBody>
      </p:sp>
      <p:graphicFrame>
        <p:nvGraphicFramePr>
          <p:cNvPr id="13456" name="Group 144"/>
          <p:cNvGraphicFramePr>
            <a:graphicFrameLocks noGrp="1"/>
          </p:cNvGraphicFramePr>
          <p:nvPr/>
        </p:nvGraphicFramePr>
        <p:xfrm>
          <a:off x="1447800" y="2971800"/>
          <a:ext cx="7239000" cy="3657600"/>
        </p:xfrm>
        <a:graphic>
          <a:graphicData uri="http://schemas.openxmlformats.org/drawingml/2006/table">
            <a:tbl>
              <a:tblPr/>
              <a:tblGrid>
                <a:gridCol w="2209800"/>
                <a:gridCol w="50292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Tipo ICMP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Respuesta de ECO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Destino inalcanzable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Flujo de origen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Redirección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Solicitud de ECO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Anuncio de enrutador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Solicitud de enrutador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Tiempo de espera agotado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Problema de parametros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Mensaje de ICMP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Código</a:t>
            </a:r>
          </a:p>
          <a:p>
            <a:pPr lvl="2"/>
            <a:r>
              <a:rPr lang="es-ES"/>
              <a:t>Campo de 1 byte que indica un mensaje ICMP especifico dentro de un tipo ICMP.</a:t>
            </a:r>
          </a:p>
          <a:p>
            <a:pPr lvl="1"/>
            <a:r>
              <a:rPr lang="es-ES"/>
              <a:t>Suma de comprobación</a:t>
            </a:r>
          </a:p>
          <a:p>
            <a:pPr lvl="2"/>
            <a:r>
              <a:rPr lang="es-ES"/>
              <a:t>Campo de 2 bytes para una suma de comprobación de 16 bits que cubre el mensaje ICMP (Enc. ICMP y datos ICMP).</a:t>
            </a:r>
          </a:p>
          <a:p>
            <a:pPr lvl="1"/>
            <a:r>
              <a:rPr lang="es-ES"/>
              <a:t>Datos específicos del tipo</a:t>
            </a:r>
          </a:p>
          <a:p>
            <a:pPr lvl="2"/>
            <a:r>
              <a:rPr lang="es-ES"/>
              <a:t>Datos especiales para cada tipo ICMP.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s-ES" sz="4400">
                <a:solidFill>
                  <a:schemeClr val="tx2"/>
                </a:solidFill>
              </a:rPr>
              <a:t>Solicitud y Respuesta de ECO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s-ES" sz="2800" dirty="0"/>
              <a:t>Esta es una de las utilidades más usadas, donde se envía un mensaje sencillo a un nodo IP y devuelve el mensaje de eco al remitente.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s-ES" sz="2800" dirty="0"/>
              <a:t>Se utiliza para la depuración y solución de problemas de red.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s-ES" sz="2800" dirty="0"/>
              <a:t>Las utilidades </a:t>
            </a:r>
            <a:r>
              <a:rPr lang="es-ES" sz="2800" b="1" dirty="0"/>
              <a:t>ping, </a:t>
            </a:r>
            <a:r>
              <a:rPr lang="es-ES" sz="2800" b="1" dirty="0" err="1"/>
              <a:t>tracert</a:t>
            </a:r>
            <a:r>
              <a:rPr lang="es-ES" sz="2800" b="1" dirty="0"/>
              <a:t> y </a:t>
            </a:r>
            <a:r>
              <a:rPr lang="es-ES" sz="2800" b="1" dirty="0" err="1"/>
              <a:t>pathping</a:t>
            </a:r>
            <a:r>
              <a:rPr lang="es-ES" sz="2800" dirty="0"/>
              <a:t> utilizan mensajes de eco y respuestas de eco.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Solicitud de ECO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Solicitud de ECO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257800" y="3276600"/>
            <a:ext cx="609600" cy="533400"/>
            <a:chOff x="1536" y="384"/>
            <a:chExt cx="384" cy="336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375" name="Group 15"/>
          <p:cNvGrpSpPr>
            <a:grpSpLocks/>
          </p:cNvGrpSpPr>
          <p:nvPr/>
        </p:nvGrpSpPr>
        <p:grpSpPr bwMode="auto">
          <a:xfrm>
            <a:off x="5257800" y="3810000"/>
            <a:ext cx="609600" cy="533400"/>
            <a:chOff x="1536" y="384"/>
            <a:chExt cx="384" cy="336"/>
          </a:xfrm>
        </p:grpSpPr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386" name="Group 26"/>
          <p:cNvGrpSpPr>
            <a:grpSpLocks/>
          </p:cNvGrpSpPr>
          <p:nvPr/>
        </p:nvGrpSpPr>
        <p:grpSpPr bwMode="auto">
          <a:xfrm>
            <a:off x="5867400" y="3810000"/>
            <a:ext cx="609600" cy="533400"/>
            <a:chOff x="1536" y="384"/>
            <a:chExt cx="384" cy="336"/>
          </a:xfrm>
        </p:grpSpPr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397" name="Group 37"/>
          <p:cNvGrpSpPr>
            <a:grpSpLocks/>
          </p:cNvGrpSpPr>
          <p:nvPr/>
        </p:nvGrpSpPr>
        <p:grpSpPr bwMode="auto">
          <a:xfrm>
            <a:off x="5257800" y="4343400"/>
            <a:ext cx="609600" cy="533400"/>
            <a:chOff x="1536" y="384"/>
            <a:chExt cx="384" cy="336"/>
          </a:xfrm>
        </p:grpSpPr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228600" y="2743200"/>
            <a:ext cx="4870450" cy="3262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Tipo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Código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Checksum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Identificador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No. de Secuencia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Datos Opcionales</a:t>
            </a:r>
          </a:p>
        </p:txBody>
      </p:sp>
      <p:grpSp>
        <p:nvGrpSpPr>
          <p:cNvPr id="15409" name="Group 49"/>
          <p:cNvGrpSpPr>
            <a:grpSpLocks/>
          </p:cNvGrpSpPr>
          <p:nvPr/>
        </p:nvGrpSpPr>
        <p:grpSpPr bwMode="auto">
          <a:xfrm>
            <a:off x="5257800" y="2743200"/>
            <a:ext cx="609600" cy="533400"/>
            <a:chOff x="1536" y="384"/>
            <a:chExt cx="384" cy="336"/>
          </a:xfrm>
        </p:grpSpPr>
        <p:sp>
          <p:nvSpPr>
            <p:cNvPr id="15410" name="Rectangle 50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11" name="Line 51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13" name="Line 53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15" name="Line 55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16" name="Line 56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17" name="Line 57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18" name="Line 58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19" name="Line 59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20" name="Group 60"/>
          <p:cNvGrpSpPr>
            <a:grpSpLocks/>
          </p:cNvGrpSpPr>
          <p:nvPr/>
        </p:nvGrpSpPr>
        <p:grpSpPr bwMode="auto">
          <a:xfrm>
            <a:off x="5867400" y="4343400"/>
            <a:ext cx="609600" cy="533400"/>
            <a:chOff x="1536" y="384"/>
            <a:chExt cx="384" cy="336"/>
          </a:xfrm>
        </p:grpSpPr>
        <p:sp>
          <p:nvSpPr>
            <p:cNvPr id="15421" name="Rectangle 61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22" name="Line 62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23" name="Line 63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24" name="Line 64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25" name="Line 65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26" name="Line 66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27" name="Line 67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28" name="Line 68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29" name="Line 69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31" name="Group 71"/>
          <p:cNvGrpSpPr>
            <a:grpSpLocks/>
          </p:cNvGrpSpPr>
          <p:nvPr/>
        </p:nvGrpSpPr>
        <p:grpSpPr bwMode="auto">
          <a:xfrm>
            <a:off x="5257800" y="4876800"/>
            <a:ext cx="609600" cy="533400"/>
            <a:chOff x="1536" y="384"/>
            <a:chExt cx="384" cy="336"/>
          </a:xfrm>
        </p:grpSpPr>
        <p:sp>
          <p:nvSpPr>
            <p:cNvPr id="15432" name="Rectangle 72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37" name="Line 77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38" name="Line 78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39" name="Line 79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40" name="Line 80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41" name="Line 81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42" name="Group 82"/>
          <p:cNvGrpSpPr>
            <a:grpSpLocks/>
          </p:cNvGrpSpPr>
          <p:nvPr/>
        </p:nvGrpSpPr>
        <p:grpSpPr bwMode="auto">
          <a:xfrm>
            <a:off x="5867400" y="4876800"/>
            <a:ext cx="609600" cy="533400"/>
            <a:chOff x="1536" y="384"/>
            <a:chExt cx="384" cy="336"/>
          </a:xfrm>
        </p:grpSpPr>
        <p:sp>
          <p:nvSpPr>
            <p:cNvPr id="15443" name="Rectangle 83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44" name="Line 84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45" name="Line 85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46" name="Line 86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47" name="Line 87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48" name="Line 88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49" name="Line 89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50" name="Line 90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51" name="Line 91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52" name="Line 92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453" name="Text Box 93"/>
          <p:cNvSpPr txBox="1">
            <a:spLocks noChangeArrowheads="1"/>
          </p:cNvSpPr>
          <p:nvPr/>
        </p:nvSpPr>
        <p:spPr bwMode="auto">
          <a:xfrm>
            <a:off x="6016625" y="2782888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= 8</a:t>
            </a:r>
          </a:p>
        </p:txBody>
      </p:sp>
      <p:sp>
        <p:nvSpPr>
          <p:cNvPr id="15454" name="Text Box 94"/>
          <p:cNvSpPr txBox="1">
            <a:spLocks noChangeArrowheads="1"/>
          </p:cNvSpPr>
          <p:nvPr/>
        </p:nvSpPr>
        <p:spPr bwMode="auto">
          <a:xfrm>
            <a:off x="6042025" y="327977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= 0</a:t>
            </a:r>
          </a:p>
        </p:txBody>
      </p:sp>
      <p:grpSp>
        <p:nvGrpSpPr>
          <p:cNvPr id="15455" name="Group 95"/>
          <p:cNvGrpSpPr>
            <a:grpSpLocks/>
          </p:cNvGrpSpPr>
          <p:nvPr/>
        </p:nvGrpSpPr>
        <p:grpSpPr bwMode="auto">
          <a:xfrm>
            <a:off x="5257800" y="5410200"/>
            <a:ext cx="609600" cy="533400"/>
            <a:chOff x="1536" y="384"/>
            <a:chExt cx="384" cy="336"/>
          </a:xfrm>
        </p:grpSpPr>
        <p:sp>
          <p:nvSpPr>
            <p:cNvPr id="15456" name="Rectangle 96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57" name="Line 97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58" name="Line 98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59" name="Line 99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60" name="Line 100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61" name="Line 101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62" name="Line 102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63" name="Line 103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64" name="Line 104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65" name="Line 105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66" name="Group 106"/>
          <p:cNvGrpSpPr>
            <a:grpSpLocks/>
          </p:cNvGrpSpPr>
          <p:nvPr/>
        </p:nvGrpSpPr>
        <p:grpSpPr bwMode="auto">
          <a:xfrm>
            <a:off x="5867400" y="5410200"/>
            <a:ext cx="609600" cy="533400"/>
            <a:chOff x="1536" y="384"/>
            <a:chExt cx="384" cy="336"/>
          </a:xfrm>
        </p:grpSpPr>
        <p:sp>
          <p:nvSpPr>
            <p:cNvPr id="15467" name="Rectangle 107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68" name="Line 108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69" name="Line 109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70" name="Line 110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71" name="Line 111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72" name="Line 112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73" name="Line 113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74" name="Line 114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75" name="Line 115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76" name="Line 116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77" name="Group 117"/>
          <p:cNvGrpSpPr>
            <a:grpSpLocks/>
          </p:cNvGrpSpPr>
          <p:nvPr/>
        </p:nvGrpSpPr>
        <p:grpSpPr bwMode="auto">
          <a:xfrm>
            <a:off x="6477000" y="5410200"/>
            <a:ext cx="609600" cy="533400"/>
            <a:chOff x="1536" y="384"/>
            <a:chExt cx="384" cy="336"/>
          </a:xfrm>
        </p:grpSpPr>
        <p:sp>
          <p:nvSpPr>
            <p:cNvPr id="15478" name="Rectangle 118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79" name="Line 119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80" name="Line 120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81" name="Line 121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84" name="Line 124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85" name="Line 125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86" name="Line 126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87" name="Line 127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88" name="Group 128"/>
          <p:cNvGrpSpPr>
            <a:grpSpLocks/>
          </p:cNvGrpSpPr>
          <p:nvPr/>
        </p:nvGrpSpPr>
        <p:grpSpPr bwMode="auto">
          <a:xfrm>
            <a:off x="7086600" y="5410200"/>
            <a:ext cx="609600" cy="533400"/>
            <a:chOff x="1536" y="384"/>
            <a:chExt cx="384" cy="336"/>
          </a:xfrm>
        </p:grpSpPr>
        <p:sp>
          <p:nvSpPr>
            <p:cNvPr id="15489" name="Rectangle 129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90" name="Line 130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91" name="Line 131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92" name="Line 132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93" name="Line 133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94" name="Line 134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95" name="Line 135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96" name="Line 136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97" name="Line 137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98" name="Line 138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5499" name="Text Box 139"/>
          <p:cNvSpPr txBox="1">
            <a:spLocks noChangeArrowheads="1"/>
          </p:cNvSpPr>
          <p:nvPr/>
        </p:nvSpPr>
        <p:spPr bwMode="auto">
          <a:xfrm>
            <a:off x="7772400" y="5486400"/>
            <a:ext cx="6762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. .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Respuesta de ECO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Respuesta de ECO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257800" y="3276600"/>
            <a:ext cx="609600" cy="533400"/>
            <a:chOff x="1536" y="384"/>
            <a:chExt cx="384" cy="336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399" name="Group 15"/>
          <p:cNvGrpSpPr>
            <a:grpSpLocks/>
          </p:cNvGrpSpPr>
          <p:nvPr/>
        </p:nvGrpSpPr>
        <p:grpSpPr bwMode="auto">
          <a:xfrm>
            <a:off x="5257800" y="3810000"/>
            <a:ext cx="609600" cy="533400"/>
            <a:chOff x="1536" y="384"/>
            <a:chExt cx="384" cy="336"/>
          </a:xfrm>
        </p:grpSpPr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5867400" y="3810000"/>
            <a:ext cx="609600" cy="533400"/>
            <a:chOff x="1536" y="384"/>
            <a:chExt cx="384" cy="336"/>
          </a:xfrm>
        </p:grpSpPr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421" name="Group 37"/>
          <p:cNvGrpSpPr>
            <a:grpSpLocks/>
          </p:cNvGrpSpPr>
          <p:nvPr/>
        </p:nvGrpSpPr>
        <p:grpSpPr bwMode="auto">
          <a:xfrm>
            <a:off x="5257800" y="4343400"/>
            <a:ext cx="609600" cy="533400"/>
            <a:chOff x="1536" y="384"/>
            <a:chExt cx="384" cy="336"/>
          </a:xfrm>
        </p:grpSpPr>
        <p:sp>
          <p:nvSpPr>
            <p:cNvPr id="16422" name="Rectangle 38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432" name="Group 48"/>
          <p:cNvGrpSpPr>
            <a:grpSpLocks/>
          </p:cNvGrpSpPr>
          <p:nvPr/>
        </p:nvGrpSpPr>
        <p:grpSpPr bwMode="auto">
          <a:xfrm>
            <a:off x="5257800" y="2743200"/>
            <a:ext cx="609600" cy="533400"/>
            <a:chOff x="1536" y="384"/>
            <a:chExt cx="384" cy="336"/>
          </a:xfrm>
        </p:grpSpPr>
        <p:sp>
          <p:nvSpPr>
            <p:cNvPr id="16433" name="Rectangle 49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5867400" y="4343400"/>
            <a:ext cx="609600" cy="533400"/>
            <a:chOff x="1536" y="384"/>
            <a:chExt cx="384" cy="336"/>
          </a:xfrm>
        </p:grpSpPr>
        <p:sp>
          <p:nvSpPr>
            <p:cNvPr id="16444" name="Rectangle 60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5257800" y="4876800"/>
            <a:ext cx="609600" cy="533400"/>
            <a:chOff x="1536" y="384"/>
            <a:chExt cx="384" cy="336"/>
          </a:xfrm>
        </p:grpSpPr>
        <p:sp>
          <p:nvSpPr>
            <p:cNvPr id="16455" name="Rectangle 71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465" name="Group 81"/>
          <p:cNvGrpSpPr>
            <a:grpSpLocks/>
          </p:cNvGrpSpPr>
          <p:nvPr/>
        </p:nvGrpSpPr>
        <p:grpSpPr bwMode="auto">
          <a:xfrm>
            <a:off x="5867400" y="4876800"/>
            <a:ext cx="609600" cy="533400"/>
            <a:chOff x="1536" y="384"/>
            <a:chExt cx="384" cy="336"/>
          </a:xfrm>
        </p:grpSpPr>
        <p:sp>
          <p:nvSpPr>
            <p:cNvPr id="16466" name="Rectangle 82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476" name="Text Box 92"/>
          <p:cNvSpPr txBox="1">
            <a:spLocks noChangeArrowheads="1"/>
          </p:cNvSpPr>
          <p:nvPr/>
        </p:nvSpPr>
        <p:spPr bwMode="auto">
          <a:xfrm>
            <a:off x="6016625" y="2782888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= 0</a:t>
            </a:r>
          </a:p>
        </p:txBody>
      </p:sp>
      <p:sp>
        <p:nvSpPr>
          <p:cNvPr id="16477" name="Text Box 93"/>
          <p:cNvSpPr txBox="1">
            <a:spLocks noChangeArrowheads="1"/>
          </p:cNvSpPr>
          <p:nvPr/>
        </p:nvSpPr>
        <p:spPr bwMode="auto">
          <a:xfrm>
            <a:off x="6042025" y="3279775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= 0</a:t>
            </a:r>
          </a:p>
        </p:txBody>
      </p:sp>
      <p:grpSp>
        <p:nvGrpSpPr>
          <p:cNvPr id="16478" name="Group 94"/>
          <p:cNvGrpSpPr>
            <a:grpSpLocks/>
          </p:cNvGrpSpPr>
          <p:nvPr/>
        </p:nvGrpSpPr>
        <p:grpSpPr bwMode="auto">
          <a:xfrm>
            <a:off x="5257800" y="5410200"/>
            <a:ext cx="609600" cy="533400"/>
            <a:chOff x="1536" y="384"/>
            <a:chExt cx="384" cy="336"/>
          </a:xfrm>
        </p:grpSpPr>
        <p:sp>
          <p:nvSpPr>
            <p:cNvPr id="16479" name="Rectangle 95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489" name="Group 105"/>
          <p:cNvGrpSpPr>
            <a:grpSpLocks/>
          </p:cNvGrpSpPr>
          <p:nvPr/>
        </p:nvGrpSpPr>
        <p:grpSpPr bwMode="auto">
          <a:xfrm>
            <a:off x="5867400" y="5410200"/>
            <a:ext cx="609600" cy="533400"/>
            <a:chOff x="1536" y="384"/>
            <a:chExt cx="384" cy="336"/>
          </a:xfrm>
        </p:grpSpPr>
        <p:sp>
          <p:nvSpPr>
            <p:cNvPr id="16490" name="Rectangle 106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500" name="Group 116"/>
          <p:cNvGrpSpPr>
            <a:grpSpLocks/>
          </p:cNvGrpSpPr>
          <p:nvPr/>
        </p:nvGrpSpPr>
        <p:grpSpPr bwMode="auto">
          <a:xfrm>
            <a:off x="6477000" y="5410200"/>
            <a:ext cx="609600" cy="533400"/>
            <a:chOff x="1536" y="384"/>
            <a:chExt cx="384" cy="336"/>
          </a:xfrm>
        </p:grpSpPr>
        <p:sp>
          <p:nvSpPr>
            <p:cNvPr id="16501" name="Rectangle 117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05" name="Line 121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06" name="Line 122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07" name="Line 123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08" name="Line 124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09" name="Line 125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10" name="Line 126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511" name="Group 127"/>
          <p:cNvGrpSpPr>
            <a:grpSpLocks/>
          </p:cNvGrpSpPr>
          <p:nvPr/>
        </p:nvGrpSpPr>
        <p:grpSpPr bwMode="auto">
          <a:xfrm>
            <a:off x="7086600" y="5410200"/>
            <a:ext cx="609600" cy="533400"/>
            <a:chOff x="1536" y="384"/>
            <a:chExt cx="384" cy="336"/>
          </a:xfrm>
        </p:grpSpPr>
        <p:sp>
          <p:nvSpPr>
            <p:cNvPr id="16512" name="Rectangle 128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13" name="Line 129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14" name="Line 130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15" name="Line 131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16" name="Line 132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17" name="Line 133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18" name="Line 134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19" name="Line 135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20" name="Line 136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21" name="Line 137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7772400" y="5486400"/>
            <a:ext cx="6762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. . .</a:t>
            </a:r>
          </a:p>
        </p:txBody>
      </p:sp>
      <p:sp>
        <p:nvSpPr>
          <p:cNvPr id="16523" name="Text Box 139"/>
          <p:cNvSpPr txBox="1">
            <a:spLocks noChangeArrowheads="1"/>
          </p:cNvSpPr>
          <p:nvPr/>
        </p:nvSpPr>
        <p:spPr bwMode="auto">
          <a:xfrm>
            <a:off x="228600" y="2743200"/>
            <a:ext cx="4870450" cy="3262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Tipo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Código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Checksum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Identificador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No. de Secuencia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Datos Opcionales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s-ES" sz="4400">
                <a:solidFill>
                  <a:schemeClr val="tx2"/>
                </a:solidFill>
              </a:rPr>
              <a:t>Solicitud y Respuesta de ECO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s-ES" sz="2800"/>
              <a:t>Indentificador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s-ES"/>
              <a:t>Campo de 2 bytes que almacena un número generado por el remitente que se utiliza para </a:t>
            </a:r>
            <a:r>
              <a:rPr lang="es-ES" b="1"/>
              <a:t>reunir la solicitud de ECO</a:t>
            </a:r>
            <a:r>
              <a:rPr lang="es-ES"/>
              <a:t> </a:t>
            </a:r>
            <a:r>
              <a:rPr lang="es-ES" b="1"/>
              <a:t>con</a:t>
            </a:r>
            <a:r>
              <a:rPr lang="es-ES"/>
              <a:t> su correspondiente </a:t>
            </a:r>
            <a:r>
              <a:rPr lang="es-ES" b="1"/>
              <a:t>respuesta de ECO</a:t>
            </a:r>
            <a:r>
              <a:rPr lang="es-ES"/>
              <a:t>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s-ES" sz="2800"/>
              <a:t>Número de secuencia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s-ES"/>
              <a:t>Campo de 2 bytes que almacena un número adicional que se utiliza para </a:t>
            </a:r>
            <a:r>
              <a:rPr lang="es-ES" b="1"/>
              <a:t>reunir la solicitud de ECO</a:t>
            </a:r>
            <a:r>
              <a:rPr lang="es-ES"/>
              <a:t> </a:t>
            </a:r>
            <a:r>
              <a:rPr lang="es-ES" b="1"/>
              <a:t>con</a:t>
            </a:r>
            <a:r>
              <a:rPr lang="es-ES"/>
              <a:t> su correspondiente </a:t>
            </a:r>
            <a:r>
              <a:rPr lang="es-ES" b="1"/>
              <a:t>respuesta de ECO</a:t>
            </a:r>
            <a:r>
              <a:rPr lang="es-ES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Utilidad ping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lvl="1"/>
            <a:r>
              <a:rPr lang="es-ES"/>
              <a:t>Es la principal herramienta de red para resolver problemas de conectividad IP.</a:t>
            </a:r>
          </a:p>
          <a:p>
            <a:pPr lvl="1"/>
            <a:r>
              <a:rPr lang="es-ES"/>
              <a:t>La utilidad ping prueba la accesibilidad, el enrutamiento de origen, la latencia de red y otros aspectos de IP.</a:t>
            </a:r>
          </a:p>
          <a:p>
            <a:pPr lvl="1"/>
            <a:r>
              <a:rPr lang="es-ES"/>
              <a:t>PING envía un mensaje de eco ICMP a un destino y registra el tiempo de recorrido completo, el número de bytes enviados y el TTL de la respuesta de eco correspondiente.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Utilidad ping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s-MX" dirty="0" smtClean="0"/>
              <a:t>Cuando ping termina de enviar mensajes de eco, muestra estadísticas del promedio de respuesta y el tiempo de recorrido completo.</a:t>
            </a:r>
          </a:p>
          <a:p>
            <a:pPr lvl="1">
              <a:lnSpc>
                <a:spcPct val="90000"/>
              </a:lnSpc>
            </a:pPr>
            <a:r>
              <a:rPr lang="es-MX" dirty="0" smtClean="0"/>
              <a:t>Al hacer ping a una dirección IP de destino, el comportamiento predeterminado es enviar 4 solicitudes de eco, </a:t>
            </a:r>
            <a:r>
              <a:rPr lang="es-MX" dirty="0" err="1" smtClean="0"/>
              <a:t>fragmentables</a:t>
            </a:r>
            <a:r>
              <a:rPr lang="es-MX" dirty="0" smtClean="0"/>
              <a:t>, sin ruta de origen con un campo de datos opcional de 32 bytes y espera de 1 segundo por la respuesta de ICMP correspondiente.</a:t>
            </a:r>
            <a:endParaRPr lang="es-MX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Utilidad ping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En el encabezado de los mensajes de eco, generados mediante ping,</a:t>
            </a:r>
          </a:p>
          <a:p>
            <a:pPr lvl="2"/>
            <a:r>
              <a:rPr lang="es-ES"/>
              <a:t>El campo identificador se configura con un valor múltiplo de 256(ej.: 0x0300)</a:t>
            </a:r>
          </a:p>
          <a:p>
            <a:pPr lvl="2"/>
            <a:r>
              <a:rPr lang="es-ES"/>
              <a:t>El campo número de secuencia para el primer mensaje se elige como múltiplo de 256 y los sucesivos se incrementan en 256.</a:t>
            </a:r>
          </a:p>
          <a:p>
            <a:pPr lvl="2"/>
            <a:r>
              <a:rPr lang="es-ES"/>
              <a:t>El campo Datos opcionales es de 32 bytes (de manera predeterminada), y esta formado por la cadena “abcdefghijklmnopqrstuvwabcdefghi”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s-ES"/>
              <a:t>ICMP es el Protocolo de Mensajes de Control de Internet (Internet Control Message Protocol), el cual informa de condiciones de </a:t>
            </a:r>
            <a:r>
              <a:rPr lang="es-ES" b="1"/>
              <a:t>error y control</a:t>
            </a:r>
            <a:r>
              <a:rPr lang="es-ES"/>
              <a:t>.</a:t>
            </a:r>
          </a:p>
          <a:p>
            <a:pPr lvl="1">
              <a:lnSpc>
                <a:spcPct val="90000"/>
              </a:lnSpc>
            </a:pPr>
            <a:endParaRPr lang="es-ES"/>
          </a:p>
          <a:p>
            <a:pPr lvl="1">
              <a:lnSpc>
                <a:spcPct val="90000"/>
              </a:lnSpc>
            </a:pPr>
            <a:r>
              <a:rPr lang="es-ES" b="1"/>
              <a:t>IP</a:t>
            </a:r>
            <a:r>
              <a:rPr lang="es-ES"/>
              <a:t> proporciona utilidad de entrega de datagramas de un extremo a otro, pero </a:t>
            </a:r>
            <a:r>
              <a:rPr lang="es-ES" b="1"/>
              <a:t>no proporciona</a:t>
            </a:r>
            <a:r>
              <a:rPr lang="es-ES"/>
              <a:t> ninguna utilidad para </a:t>
            </a:r>
            <a:r>
              <a:rPr lang="es-ES" b="1"/>
              <a:t>informar de errores</a:t>
            </a:r>
            <a:r>
              <a:rPr lang="es-ES"/>
              <a:t> de enrutamiento o entrega.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Utilidad ping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85800" y="1600200"/>
            <a:ext cx="815340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C:\&gt;ping www.upiicsa.ipn.mx</a:t>
            </a:r>
          </a:p>
          <a:p>
            <a:pPr>
              <a:spcBef>
                <a:spcPct val="50000"/>
              </a:spcBef>
            </a:pPr>
            <a:endParaRPr lang="es-ES" sz="14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Haciendo ping a www.upiicsa.ipn.mx [148.204.115.2] con 32 bytes de datos:</a:t>
            </a:r>
          </a:p>
          <a:p>
            <a:pPr>
              <a:spcBef>
                <a:spcPct val="50000"/>
              </a:spcBef>
            </a:pPr>
            <a:endParaRPr lang="es-ES" sz="14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Respuesta desde 148.204.115.2: bytes=32 tiempo=2ms TTL=124</a:t>
            </a: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Respuesta desde 148.204.115.2: bytes=32 tiempo&lt;1m TTL=124</a:t>
            </a: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Respuesta desde 148.204.115.2: bytes=32 tiempo&lt;1m TTL=124</a:t>
            </a: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Respuesta desde 148.204.115.2: bytes=32 tiempo&lt;1m TTL=124</a:t>
            </a:r>
          </a:p>
          <a:p>
            <a:pPr>
              <a:spcBef>
                <a:spcPct val="50000"/>
              </a:spcBef>
            </a:pPr>
            <a:endParaRPr lang="es-ES" sz="14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Estadísticas de ping para 148.204.115.2:</a:t>
            </a: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    Paquetes: enviados = 4, recibidos = 4, perdidos = 0</a:t>
            </a: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    (0% perdidos),</a:t>
            </a: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Tiempos aproximados de ida y vuelta en milisegundos:</a:t>
            </a: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    Mínimo = 0ms, Máximo = 2ms, Media = 0ms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Utilidad ping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" y="1752600"/>
            <a:ext cx="82296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Solicitud de ECO de </a:t>
            </a:r>
            <a:r>
              <a:rPr lang="es-ES" sz="1400" b="1" u="sng">
                <a:latin typeface="Courier New" pitchFamily="49" charset="0"/>
              </a:rPr>
              <a:t>148.204.25.27 a 148.204.115.2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0000  00 01 f4 43 c9 19 00 50  ba b2 f3 7b 08 00 45 00   ...C...P ...{..E.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0010  00 3c 09 0d 00 00 80 01  7b fe 94 cc 19 1b 94 cc   .&lt;...... {.......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0020  73 02 </a:t>
            </a:r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08 00 58 5a 02 00  f3 01</a:t>
            </a:r>
            <a:r>
              <a:rPr lang="es-ES" sz="1400">
                <a:latin typeface="Courier New" pitchFamily="49" charset="0"/>
              </a:rPr>
              <a:t> 61 62 63 64 65 66   s...XZ.. ..abcdef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0030  67 68 69 6a 6b 6c 6d 6e  6f 70 71 72 73 74 75 76   ghijklmn opqrstuv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0040  77 61 62 63 64 65 66 67  68 69                     wabcdefg hi</a:t>
            </a:r>
          </a:p>
          <a:p>
            <a:pPr>
              <a:spcBef>
                <a:spcPct val="50000"/>
              </a:spcBef>
            </a:pPr>
            <a:endParaRPr lang="es-ES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s-ES" sz="14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Respuesta de ECO de </a:t>
            </a:r>
            <a:r>
              <a:rPr lang="es-ES" sz="1400" b="1" u="sng">
                <a:latin typeface="Courier New" pitchFamily="49" charset="0"/>
              </a:rPr>
              <a:t>148.204.115.2 a 148.204.25.27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0000  00 50 ba b2 f3 7b 00 01  f4 43 c9 19 08 00 45 00   .P...{.. .C....E.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0010  00 3c df 5c 00 00 7c 01  a9 ae 94 cc 73 02 94 cc   .&lt;.\..|. ....s...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0020  19 1b </a:t>
            </a:r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00 00 60 5a 02 00  f3 01</a:t>
            </a:r>
            <a:r>
              <a:rPr lang="es-ES" sz="1400">
                <a:latin typeface="Courier New" pitchFamily="49" charset="0"/>
              </a:rPr>
              <a:t> 61 62 63 64 65 66   ....`Z.. ..abcdef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0030  67 68 69 6a 6b 6c 6d 6e  6f 70 71 72 73 74 75 76   ghijklmn opqrstuv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0040  77 61 62 63 64 65 66 67  68 69                     wabcdefg hi      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      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09600" y="6400800"/>
            <a:ext cx="1838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solidFill>
                  <a:schemeClr val="hlink"/>
                </a:solidFill>
                <a:latin typeface="Arial" charset="0"/>
              </a:rPr>
              <a:t>Tipo: Resp. de ECO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590800" y="6400800"/>
            <a:ext cx="1246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solidFill>
                  <a:schemeClr val="hlink"/>
                </a:solidFill>
                <a:latin typeface="Arial" charset="0"/>
              </a:rPr>
              <a:t>Identificador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038600" y="6400800"/>
            <a:ext cx="163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solidFill>
                  <a:schemeClr val="hlink"/>
                </a:solidFill>
                <a:latin typeface="Arial" charset="0"/>
              </a:rPr>
              <a:t>No. de secuencia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3276600" y="5257800"/>
            <a:ext cx="685800" cy="304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3276600" y="5562600"/>
            <a:ext cx="304800" cy="762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962400" y="5257800"/>
            <a:ext cx="685800" cy="304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4343400" y="5562600"/>
            <a:ext cx="30480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1981200" y="5257800"/>
            <a:ext cx="381000" cy="304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H="1">
            <a:off x="1828800" y="5562600"/>
            <a:ext cx="304800" cy="762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09600" y="3810000"/>
            <a:ext cx="168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solidFill>
                  <a:schemeClr val="hlink"/>
                </a:solidFill>
                <a:latin typeface="Arial" charset="0"/>
              </a:rPr>
              <a:t>Tipo: Sol. de ECO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2590800" y="3810000"/>
            <a:ext cx="1246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solidFill>
                  <a:schemeClr val="hlink"/>
                </a:solidFill>
                <a:latin typeface="Arial" charset="0"/>
              </a:rPr>
              <a:t>Identificador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4038600" y="3810000"/>
            <a:ext cx="1630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solidFill>
                  <a:schemeClr val="hlink"/>
                </a:solidFill>
                <a:latin typeface="Arial" charset="0"/>
              </a:rPr>
              <a:t>No. de secuencia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3276600" y="2667000"/>
            <a:ext cx="685800" cy="304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H="1">
            <a:off x="3276600" y="2971800"/>
            <a:ext cx="304800" cy="762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3962400" y="2667000"/>
            <a:ext cx="685800" cy="304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4343400" y="2971800"/>
            <a:ext cx="30480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1981200" y="2667000"/>
            <a:ext cx="381000" cy="304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>
            <a:off x="1828800" y="2971800"/>
            <a:ext cx="304800" cy="762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Destino inalcanzable ICMP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5105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s-ES"/>
              <a:t>Cuando se envía un datagrama, IP hace el mejor esfuerzo para entregar de la forma más conveniente de los datagramas a su destino.</a:t>
            </a:r>
          </a:p>
          <a:p>
            <a:pPr lvl="1">
              <a:lnSpc>
                <a:spcPct val="90000"/>
              </a:lnSpc>
            </a:pPr>
            <a:r>
              <a:rPr lang="es-ES"/>
              <a:t>Pero pueden ocurrir errores de enrutamiento o entrega a lo largo de la ruta de acceso o en el destino.</a:t>
            </a:r>
          </a:p>
          <a:p>
            <a:pPr lvl="1">
              <a:lnSpc>
                <a:spcPct val="90000"/>
              </a:lnSpc>
            </a:pPr>
            <a:r>
              <a:rPr lang="es-ES"/>
              <a:t>Cuando ocurre un error de entrega o enrutamiento, un enrutador o el destino eliminan el datagrama infractor y trata de informar el error enviando el mensaje Destino Inalcanzable, al origen.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Destino inalcanzable ICMP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Destino inaccesible ICMP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5953125" y="3276600"/>
            <a:ext cx="609600" cy="533400"/>
            <a:chOff x="1536" y="384"/>
            <a:chExt cx="384" cy="336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5953125" y="3810000"/>
            <a:ext cx="609600" cy="533400"/>
            <a:chOff x="1536" y="384"/>
            <a:chExt cx="384" cy="336"/>
          </a:xfrm>
        </p:grpSpPr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6562725" y="3810000"/>
            <a:ext cx="609600" cy="533400"/>
            <a:chOff x="1536" y="384"/>
            <a:chExt cx="384" cy="336"/>
          </a:xfrm>
        </p:grpSpPr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45" name="Group 37"/>
          <p:cNvGrpSpPr>
            <a:grpSpLocks/>
          </p:cNvGrpSpPr>
          <p:nvPr/>
        </p:nvGrpSpPr>
        <p:grpSpPr bwMode="auto">
          <a:xfrm>
            <a:off x="5953125" y="4343400"/>
            <a:ext cx="609600" cy="533400"/>
            <a:chOff x="1536" y="384"/>
            <a:chExt cx="384" cy="336"/>
          </a:xfrm>
        </p:grpSpPr>
        <p:sp>
          <p:nvSpPr>
            <p:cNvPr id="17446" name="Rectangle 38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47" name="Line 39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48" name="Line 40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49" name="Line 41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50" name="Line 42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54" name="Line 46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0" y="2743200"/>
            <a:ext cx="5794375" cy="321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Tipo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Código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Checksum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No utilizado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Enc. IP y primeros 8 bytes del datagrama</a:t>
            </a:r>
          </a:p>
        </p:txBody>
      </p: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5953125" y="2743200"/>
            <a:ext cx="609600" cy="533400"/>
            <a:chOff x="1536" y="384"/>
            <a:chExt cx="384" cy="336"/>
          </a:xfrm>
        </p:grpSpPr>
        <p:sp>
          <p:nvSpPr>
            <p:cNvPr id="17458" name="Rectangle 50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59" name="Line 51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60" name="Line 52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61" name="Line 53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62" name="Line 54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63" name="Line 55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64" name="Line 56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65" name="Line 57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67" name="Line 59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68" name="Group 60"/>
          <p:cNvGrpSpPr>
            <a:grpSpLocks/>
          </p:cNvGrpSpPr>
          <p:nvPr/>
        </p:nvGrpSpPr>
        <p:grpSpPr bwMode="auto">
          <a:xfrm>
            <a:off x="6562725" y="4343400"/>
            <a:ext cx="609600" cy="533400"/>
            <a:chOff x="1536" y="384"/>
            <a:chExt cx="384" cy="336"/>
          </a:xfrm>
        </p:grpSpPr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70" name="Line 62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71" name="Line 63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72" name="Line 64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73" name="Line 65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74" name="Line 66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75" name="Line 67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76" name="Line 68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77" name="Line 69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78" name="Line 70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5953125" y="4876800"/>
            <a:ext cx="609600" cy="533400"/>
            <a:chOff x="1536" y="384"/>
            <a:chExt cx="384" cy="336"/>
          </a:xfrm>
        </p:grpSpPr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81" name="Line 73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82" name="Line 74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83" name="Line 75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84" name="Line 76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490" name="Group 82"/>
          <p:cNvGrpSpPr>
            <a:grpSpLocks/>
          </p:cNvGrpSpPr>
          <p:nvPr/>
        </p:nvGrpSpPr>
        <p:grpSpPr bwMode="auto">
          <a:xfrm>
            <a:off x="6562725" y="4876800"/>
            <a:ext cx="609600" cy="533400"/>
            <a:chOff x="1536" y="384"/>
            <a:chExt cx="384" cy="336"/>
          </a:xfrm>
        </p:grpSpPr>
        <p:sp>
          <p:nvSpPr>
            <p:cNvPr id="17491" name="Rectangle 83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92" name="Line 84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93" name="Line 85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94" name="Line 86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95" name="Line 87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96" name="Line 88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97" name="Line 89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98" name="Line 90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99" name="Line 91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00" name="Line 92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6711950" y="2782888"/>
            <a:ext cx="615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= 3</a:t>
            </a:r>
          </a:p>
        </p:txBody>
      </p:sp>
      <p:sp>
        <p:nvSpPr>
          <p:cNvPr id="17502" name="Text Box 94"/>
          <p:cNvSpPr txBox="1">
            <a:spLocks noChangeArrowheads="1"/>
          </p:cNvSpPr>
          <p:nvPr/>
        </p:nvSpPr>
        <p:spPr bwMode="auto">
          <a:xfrm>
            <a:off x="6737350" y="3279775"/>
            <a:ext cx="1225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= 0 - 13</a:t>
            </a:r>
          </a:p>
        </p:txBody>
      </p:sp>
      <p:grpSp>
        <p:nvGrpSpPr>
          <p:cNvPr id="17503" name="Group 95"/>
          <p:cNvGrpSpPr>
            <a:grpSpLocks/>
          </p:cNvGrpSpPr>
          <p:nvPr/>
        </p:nvGrpSpPr>
        <p:grpSpPr bwMode="auto">
          <a:xfrm>
            <a:off x="7172325" y="4876800"/>
            <a:ext cx="609600" cy="533400"/>
            <a:chOff x="1536" y="384"/>
            <a:chExt cx="384" cy="336"/>
          </a:xfrm>
        </p:grpSpPr>
        <p:sp>
          <p:nvSpPr>
            <p:cNvPr id="17504" name="Rectangle 96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05" name="Line 97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06" name="Line 98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07" name="Line 99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08" name="Line 100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09" name="Line 101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10" name="Line 102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11" name="Line 103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12" name="Line 104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13" name="Line 105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514" name="Group 106"/>
          <p:cNvGrpSpPr>
            <a:grpSpLocks/>
          </p:cNvGrpSpPr>
          <p:nvPr/>
        </p:nvGrpSpPr>
        <p:grpSpPr bwMode="auto">
          <a:xfrm>
            <a:off x="7781925" y="4876800"/>
            <a:ext cx="609600" cy="533400"/>
            <a:chOff x="1536" y="384"/>
            <a:chExt cx="384" cy="336"/>
          </a:xfrm>
        </p:grpSpPr>
        <p:sp>
          <p:nvSpPr>
            <p:cNvPr id="17515" name="Rectangle 107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16" name="Line 108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17" name="Line 109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18" name="Line 110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19" name="Line 111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20" name="Line 112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21" name="Line 113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22" name="Line 114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23" name="Line 115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24" name="Line 116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525" name="Text Box 117"/>
          <p:cNvSpPr txBox="1">
            <a:spLocks noChangeArrowheads="1"/>
          </p:cNvSpPr>
          <p:nvPr/>
        </p:nvSpPr>
        <p:spPr bwMode="auto">
          <a:xfrm>
            <a:off x="8467725" y="4953000"/>
            <a:ext cx="6762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. . .</a:t>
            </a:r>
          </a:p>
        </p:txBody>
      </p:sp>
      <p:grpSp>
        <p:nvGrpSpPr>
          <p:cNvPr id="17526" name="Group 118"/>
          <p:cNvGrpSpPr>
            <a:grpSpLocks/>
          </p:cNvGrpSpPr>
          <p:nvPr/>
        </p:nvGrpSpPr>
        <p:grpSpPr bwMode="auto">
          <a:xfrm>
            <a:off x="7172325" y="4343400"/>
            <a:ext cx="609600" cy="533400"/>
            <a:chOff x="1536" y="384"/>
            <a:chExt cx="384" cy="336"/>
          </a:xfrm>
        </p:grpSpPr>
        <p:sp>
          <p:nvSpPr>
            <p:cNvPr id="17527" name="Rectangle 119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28" name="Line 120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29" name="Line 121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30" name="Line 122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31" name="Line 123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32" name="Line 124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33" name="Line 125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34" name="Line 126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35" name="Line 127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36" name="Line 128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537" name="Group 129"/>
          <p:cNvGrpSpPr>
            <a:grpSpLocks/>
          </p:cNvGrpSpPr>
          <p:nvPr/>
        </p:nvGrpSpPr>
        <p:grpSpPr bwMode="auto">
          <a:xfrm>
            <a:off x="7781925" y="4343400"/>
            <a:ext cx="609600" cy="533400"/>
            <a:chOff x="1536" y="384"/>
            <a:chExt cx="384" cy="336"/>
          </a:xfrm>
        </p:grpSpPr>
        <p:sp>
          <p:nvSpPr>
            <p:cNvPr id="17538" name="Rectangle 130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39" name="Line 131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40" name="Line 132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41" name="Line 133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42" name="Line 134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44" name="Line 136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46" name="Line 138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547" name="Line 139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Destino inalcanzable ICMP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s-ES" sz="2400"/>
              <a:t>Códigos de destino inaccesible ICMP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0. Red Inalcanzable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1. Host Inalcanzable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2. Protocolo Inalcanzable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3. Puerto Inalcanzable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4. Necesita Fragmentación y se especificó DF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5. Error en ruta fuente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6. Red de destino desconocida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7. Host de destino desconocido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8. Host de origen aislado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9. Comunicación prohibida por el administrador con la red de destino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10. Comunicación prohibida por el administrador con el host de destino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11. Red Inaccesible por el tipo de servicio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12. Host inalcanzable por el tipo de servicio</a:t>
            </a:r>
          </a:p>
          <a:p>
            <a:pPr lvl="2">
              <a:lnSpc>
                <a:spcPct val="90000"/>
              </a:lnSpc>
            </a:pPr>
            <a:r>
              <a:rPr lang="es-ES" sz="1800"/>
              <a:t>13. Comunicación prohibida debido a un servidor de seguridad.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Destino inalcanzable ICMP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lvl="1"/>
            <a:r>
              <a:rPr lang="es-ES"/>
              <a:t>Puerto inaccesible</a:t>
            </a:r>
          </a:p>
          <a:p>
            <a:pPr lvl="2"/>
            <a:r>
              <a:rPr lang="es-ES"/>
              <a:t>Enviado por un host de destino cuando el puerto del encabezado UDP o TCP no coincide con una aplicación que se ejecuta en el destino.</a:t>
            </a:r>
          </a:p>
          <a:p>
            <a:pPr lvl="2"/>
            <a:r>
              <a:rPr lang="es-ES"/>
              <a:t>En la práctica, cuando no se pueden encontrar puertos TCP, TCP envía el segmento conexión reestablecida (RST). </a:t>
            </a:r>
          </a:p>
          <a:p>
            <a:pPr lvl="2"/>
            <a:r>
              <a:rPr lang="es-ES"/>
              <a:t>De este modo, los mensajes puerto inaccesible solo se envían por mensajes UDP.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Destino inalcanzable ICMP 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924800" cy="5105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s-ES"/>
              <a:t>Ejemplo de puerto inalcanzable (Código 03)</a:t>
            </a:r>
          </a:p>
          <a:p>
            <a:pPr lvl="2">
              <a:lnSpc>
                <a:spcPct val="90000"/>
              </a:lnSpc>
            </a:pPr>
            <a:r>
              <a:rPr lang="es-ES"/>
              <a:t>Cuando un cliente DNS(Domain Name System, el cual utiliza los servicios de UDP de capa de transporte) envía un mensaje a un servidor DNS  a través de un puerto 53, el servidor debe recibir los datos del cliente y responder si fuese necesario.</a:t>
            </a:r>
          </a:p>
          <a:p>
            <a:pPr lvl="2">
              <a:lnSpc>
                <a:spcPct val="90000"/>
              </a:lnSpc>
            </a:pPr>
            <a:r>
              <a:rPr lang="es-ES"/>
              <a:t>Cuando una terminal (host o servidor) recibe un mensaje con el puerto 53 y no esta prestando un servicio a través de éste, elimina el paquete y envía al origen un mensaje de ICMP indicando que el paquete fue eliminado porque el destino es inalcanzable debido a que el puerto es inalcanzable.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s-ES"/>
              <a:t>Destino inalcanzable ICMP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85800" y="1295400"/>
            <a:ext cx="84582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 dirty="0">
                <a:latin typeface="Courier New" pitchFamily="49" charset="0"/>
              </a:rPr>
              <a:t>Mensaje de DNS enviado a la terminal 148.204.25.111 la cual no es un servidor de DNS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0000  00 02 d1 02 d4 </a:t>
            </a:r>
            <a:r>
              <a:rPr lang="es-ES" sz="1400" dirty="0" err="1">
                <a:latin typeface="Courier New" pitchFamily="49" charset="0"/>
              </a:rPr>
              <a:t>ca</a:t>
            </a:r>
            <a:r>
              <a:rPr lang="es-ES" sz="1400" dirty="0">
                <a:latin typeface="Courier New" pitchFamily="49" charset="0"/>
              </a:rPr>
              <a:t> 00 50  </a:t>
            </a:r>
            <a:r>
              <a:rPr lang="es-ES" sz="1400" dirty="0" err="1">
                <a:latin typeface="Courier New" pitchFamily="49" charset="0"/>
              </a:rPr>
              <a:t>ba</a:t>
            </a:r>
            <a:r>
              <a:rPr lang="es-ES" sz="1400" dirty="0">
                <a:latin typeface="Courier New" pitchFamily="49" charset="0"/>
              </a:rPr>
              <a:t> b2 f3 7b 08 00 45 00   .......P ...{..E.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0010  00 3f 07 dc 00 00 80 11  d6 </a:t>
            </a:r>
            <a:r>
              <a:rPr lang="es-ES" sz="1400" dirty="0" err="1">
                <a:latin typeface="Courier New" pitchFamily="49" charset="0"/>
              </a:rPr>
              <a:t>af</a:t>
            </a:r>
            <a:r>
              <a:rPr lang="es-ES" sz="1400" dirty="0">
                <a:latin typeface="Courier New" pitchFamily="49" charset="0"/>
              </a:rPr>
              <a:t> 94 cc 19 1b 94 cc   .?...... ........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0020  19 6f 04 0c 00 35 00 2b  4e 6d 52 a7 01 00 00 01   .o...5.+ </a:t>
            </a:r>
            <a:r>
              <a:rPr lang="es-ES" sz="1400" dirty="0" err="1">
                <a:latin typeface="Courier New" pitchFamily="49" charset="0"/>
              </a:rPr>
              <a:t>NmR</a:t>
            </a:r>
            <a:r>
              <a:rPr lang="es-ES" sz="1400" dirty="0">
                <a:latin typeface="Courier New" pitchFamily="49" charset="0"/>
              </a:rPr>
              <a:t>.....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0030  00 00 00 00 00 00 03 77  77 77 06 67 6f </a:t>
            </a:r>
            <a:r>
              <a:rPr lang="es-ES" sz="1400" dirty="0" err="1">
                <a:latin typeface="Courier New" pitchFamily="49" charset="0"/>
              </a:rPr>
              <a:t>6f</a:t>
            </a:r>
            <a:r>
              <a:rPr lang="es-ES" sz="1400" dirty="0">
                <a:latin typeface="Courier New" pitchFamily="49" charset="0"/>
              </a:rPr>
              <a:t> 67 6c   .......w </a:t>
            </a:r>
            <a:r>
              <a:rPr lang="es-ES" sz="1400" dirty="0" err="1">
                <a:latin typeface="Courier New" pitchFamily="49" charset="0"/>
              </a:rPr>
              <a:t>ww.googl</a:t>
            </a:r>
            <a:endParaRPr lang="es-ES" sz="1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0040  65 03 63 6f 6d 02 6d 78  00 00 01 00 01            e.com.mx .....</a:t>
            </a:r>
          </a:p>
          <a:p>
            <a:pPr>
              <a:spcBef>
                <a:spcPct val="50000"/>
              </a:spcBef>
            </a:pPr>
            <a:endParaRPr lang="es-ES" sz="1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s-ES" sz="1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400" b="1" dirty="0">
                <a:latin typeface="Courier New" pitchFamily="49" charset="0"/>
              </a:rPr>
              <a:t>Mensaje ICMP de error enviado por la terminal 148.204.25.111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0000  00 50 </a:t>
            </a:r>
            <a:r>
              <a:rPr lang="es-ES" sz="1400" dirty="0" err="1">
                <a:latin typeface="Courier New" pitchFamily="49" charset="0"/>
              </a:rPr>
              <a:t>ba</a:t>
            </a:r>
            <a:r>
              <a:rPr lang="es-ES" sz="1400" dirty="0">
                <a:latin typeface="Courier New" pitchFamily="49" charset="0"/>
              </a:rPr>
              <a:t> b2 f3 7b 00 02  d1 02 d4 </a:t>
            </a:r>
            <a:r>
              <a:rPr lang="es-ES" sz="1400" dirty="0" err="1">
                <a:latin typeface="Courier New" pitchFamily="49" charset="0"/>
              </a:rPr>
              <a:t>ca</a:t>
            </a:r>
            <a:r>
              <a:rPr lang="es-ES" sz="1400" dirty="0">
                <a:latin typeface="Courier New" pitchFamily="49" charset="0"/>
              </a:rPr>
              <a:t> 08 00 45 00   .P...{.. ......E.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0010  00 38 26 2d 00 00 40 01  f8 75 94 cc 19 6f 94 cc   .8&amp;-..@. .u...o..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0020  19 1b 03 03 </a:t>
            </a:r>
            <a:r>
              <a:rPr lang="es-ES" sz="1400" dirty="0" err="1">
                <a:latin typeface="Courier New" pitchFamily="49" charset="0"/>
              </a:rPr>
              <a:t>aa</a:t>
            </a:r>
            <a:r>
              <a:rPr lang="es-ES" sz="1400" dirty="0">
                <a:latin typeface="Courier New" pitchFamily="49" charset="0"/>
              </a:rPr>
              <a:t> 23 00 00  00 00 45 00 00 3f 07 dc   .....#.. ..E..?..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0030  00 00 80 11 d6 </a:t>
            </a:r>
            <a:r>
              <a:rPr lang="es-ES" sz="1400" dirty="0" err="1">
                <a:latin typeface="Courier New" pitchFamily="49" charset="0"/>
              </a:rPr>
              <a:t>af</a:t>
            </a:r>
            <a:r>
              <a:rPr lang="es-ES" sz="1400" dirty="0">
                <a:latin typeface="Courier New" pitchFamily="49" charset="0"/>
              </a:rPr>
              <a:t> 94 cc  19 1b 94 cc 19 6f 04 0c   ........ .....o..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0040  00 35 00 2b 4e 6d                                  .5.+Nm           </a:t>
            </a:r>
          </a:p>
          <a:p>
            <a:pPr>
              <a:spcBef>
                <a:spcPct val="50000"/>
              </a:spcBef>
            </a:pPr>
            <a:r>
              <a:rPr lang="es-ES" sz="1400" dirty="0">
                <a:latin typeface="Courier New" pitchFamily="49" charset="0"/>
              </a:rPr>
              <a:t> 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581400" y="2133600"/>
            <a:ext cx="381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3733800" y="2438400"/>
            <a:ext cx="6858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886200" y="3657600"/>
            <a:ext cx="1673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Protocolo: UDP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667000" y="2438400"/>
            <a:ext cx="6096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2667000" y="2743200"/>
            <a:ext cx="228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828800" y="3429000"/>
            <a:ext cx="1673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Puerto: 53 DNS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81200" y="4953000"/>
            <a:ext cx="304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362200" y="4953000"/>
            <a:ext cx="304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1447800" y="52578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514600" y="5257800"/>
            <a:ext cx="533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6172200"/>
            <a:ext cx="2098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Tipo: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Dest. Inalcanzable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209800" y="6096000"/>
            <a:ext cx="2311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Clase: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Puerto. Inalcanzable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4724400" y="5029200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4724400" y="5334000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4724400" y="502920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5181600" y="5334000"/>
            <a:ext cx="533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757738" y="6096000"/>
            <a:ext cx="2736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Inicio de encabezado del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Paquete eliminado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Destino Inalcanzable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Red Inalcanzable</a:t>
            </a:r>
          </a:p>
          <a:p>
            <a:pPr lvl="2"/>
            <a:r>
              <a:rPr lang="es-ES"/>
              <a:t>Enviado por el ruteador cuando no se puede encontrar una ruta para la dirección IP de destino en la tabla de ruteo.</a:t>
            </a:r>
          </a:p>
          <a:p>
            <a:pPr lvl="2"/>
            <a:r>
              <a:rPr lang="es-ES"/>
              <a:t>La dirección IP de origen de este mensaje identifica al ruteador que no puede encontrar una ruta.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ln/>
        </p:spPr>
        <p:txBody>
          <a:bodyPr/>
          <a:lstStyle/>
          <a:p>
            <a:r>
              <a:rPr lang="es-ES"/>
              <a:t>Destino inalcanzable ICMP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85800" y="1295400"/>
            <a:ext cx="84582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Solicitud de eco enviada a la terminal con IP 20.20.20.20 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0000  00 01 f4 43 c9 19 00 50  ba b2 f3 7b 08 00 45 00   ...C...P ...{..E.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0010  00 5c 08 40 00 00 0c 01  d0 52 94 cc 19 1b 14 14   .\.@.... .R......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0020  14 14 08 00 61 fe 02 00  94 01 00 00 00 00 00 00   ....a...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0030  00 00 00 00 00 00 00 00  00 00 00 00 00 00 00 00   ........ ........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0040  00 00 00 00 00 00 00 00  00 00 00 00 00 00 00 00   ........ ........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0050  00 00 00 00 00 00 00 00  00 00 00 00 00 00 00 00   ........ ........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0060  00 00 00 00 00 00 00 00  00 00                     ........ .. </a:t>
            </a:r>
          </a:p>
          <a:p>
            <a:pPr>
              <a:spcBef>
                <a:spcPct val="50000"/>
              </a:spcBef>
            </a:pPr>
            <a:endParaRPr lang="es-ES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Mensaje ICMP de error enviado por el ruteador 12.124.219.22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0000  00 50 ba b2 f3 7b 00 01  f4 43 c9 19 08 00 45 20   .P...{.. .C....E 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0010  00 38 00 00 00 00 f2 01  33 2b 0c 7c db 16 94 cc   .8...... 3+.|....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0020  19 1b 03 00 fc ff 00 00  00 00 45 00 00 5c 08 40   ........ ..E..\.@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0030  00 00 01 01 db 52 94 cc  19 1b 14 14 14 14 08 00   .....R..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0040  61 fe 02 00 94 01                                  a.....           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981200" y="5105400"/>
            <a:ext cx="304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362200" y="5105400"/>
            <a:ext cx="304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1447800" y="5410200"/>
            <a:ext cx="685800" cy="777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514600" y="5410200"/>
            <a:ext cx="533400" cy="8540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0" y="6172200"/>
            <a:ext cx="2098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Tipo: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Dest. Inalcanzable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2424113" y="6340475"/>
            <a:ext cx="1885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Clase: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Red Inalcanzable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4724400" y="5105400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4724400" y="5394325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724400" y="510540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5181600" y="5410200"/>
            <a:ext cx="533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4724400" y="6172200"/>
            <a:ext cx="2736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Inicio de encabezado del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Paquete eliminado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5029200"/>
          </a:xfrm>
        </p:spPr>
        <p:txBody>
          <a:bodyPr/>
          <a:lstStyle/>
          <a:p>
            <a:pPr lvl="1"/>
            <a:r>
              <a:rPr lang="es-ES"/>
              <a:t>Cuando un protocolo encuentra un error que no se puede recuperar en el procesamiento de un paquete, puede realizar las siguientes acciones:</a:t>
            </a:r>
          </a:p>
          <a:p>
            <a:pPr lvl="2"/>
            <a:r>
              <a:rPr lang="es-ES" b="1" i="1"/>
              <a:t>Descarte </a:t>
            </a:r>
            <a:r>
              <a:rPr lang="es-MX" b="1" i="1"/>
              <a:t>no informado</a:t>
            </a:r>
            <a:r>
              <a:rPr lang="es-ES"/>
              <a:t>: Elimina el paquete infractor sin enviar una notificación al host origen. Ej.: Una NIC Ethernet comprueba cada trama para ver el error con el CRC. Si tiene error la trama, se elimina.</a:t>
            </a:r>
          </a:p>
          <a:p>
            <a:pPr lvl="2"/>
            <a:r>
              <a:rPr lang="es-ES" b="1" i="1"/>
              <a:t>Descarte informado</a:t>
            </a:r>
            <a:r>
              <a:rPr lang="es-ES"/>
              <a:t>: Elimina el paquete infractor y envía una notificación al host origen.</a:t>
            </a:r>
            <a:endParaRPr lang="es-ES" b="1"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/>
              <a:t>Destino Inalcanzable</a:t>
            </a:r>
          </a:p>
        </p:txBody>
      </p:sp>
      <p:sp>
        <p:nvSpPr>
          <p:cNvPr id="368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s-ES"/>
              <a:t>Host Inalcanzable</a:t>
            </a:r>
          </a:p>
          <a:p>
            <a:pPr lvl="2">
              <a:lnSpc>
                <a:spcPct val="90000"/>
              </a:lnSpc>
            </a:pPr>
            <a:r>
              <a:rPr lang="es-ES"/>
              <a:t>Enviado por un ruteador IP cuando no se ha encontrado una ruta al destino en la tabla de ruteo.</a:t>
            </a:r>
          </a:p>
          <a:p>
            <a:pPr lvl="2">
              <a:lnSpc>
                <a:spcPct val="90000"/>
              </a:lnSpc>
            </a:pPr>
            <a:r>
              <a:rPr lang="es-ES"/>
              <a:t>En la Internet, se trata del mensaje más adecuado cuando un ruteador no puede determinar el próximo salto para un datagrama IP.</a:t>
            </a:r>
          </a:p>
          <a:p>
            <a:pPr lvl="2">
              <a:lnSpc>
                <a:spcPct val="90000"/>
              </a:lnSpc>
            </a:pPr>
            <a:r>
              <a:rPr lang="es-ES"/>
              <a:t>La dirección IP de origen de este mensaje identifica al ruteador que no ha podido entregar el datagrama al host destino.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s-ES" sz="4400">
                <a:solidFill>
                  <a:schemeClr val="tx2"/>
                </a:solidFill>
              </a:rPr>
              <a:t>Destino inalcanzable ICMP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85800" y="1295400"/>
            <a:ext cx="84582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Solicitud de eco enviada a la terminal con IP 10.0.0.1 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0000  08 00 09 72 74 e0 00 00  b4 34 b7 fa 08 00 45 00   ...rt... .4....E.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0010  00 3c 8a 03 00 00 20 01  26 aa 86 27 59 ec 0a 00   .&lt;.... . &amp;..'Y...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0020  00 01 08 00 1b 5c 01 00  31 00 61 62 63 64 65 66   .....\.. 1.abcdef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0030  67 68 69 6a 6b 6c 6d 6e  6f 70 71 72 73 74 75 76   ghijklmn opqrstuv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0040  77 61 62 63 64 65 66 67  68 69                     wabcdefg hi</a:t>
            </a:r>
          </a:p>
          <a:p>
            <a:pPr>
              <a:spcBef>
                <a:spcPct val="50000"/>
              </a:spcBef>
            </a:pPr>
            <a:endParaRPr lang="es-ES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s-ES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s-ES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Mensaje ICMP de error enviado por el ruteador 168.156.1.33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0000  00 00 b4 34 b7 fa 08 00  09 72 74 e0 08 00 45 00   ...4.... .rt...E.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0010  00 38 7a a9 00 00 fc 01  ba 4a a8 9c 01 21 86 27   .8z..... .J...!.'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0020  59 ec 03 01 a7 a2 00 00  00 00 45 00 00 3c 8a 03   Y....... ..E..&lt;..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0030  00 00 1c 01 2a aa 86 27  59 ec 0a 00 00 01 08 00   ....*..' Y.......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0040  1b 5c 01 00 31 00                                  .\..1.          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81200" y="5105400"/>
            <a:ext cx="304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362200" y="5105400"/>
            <a:ext cx="304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1447800" y="5410200"/>
            <a:ext cx="685800" cy="777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514600" y="5410200"/>
            <a:ext cx="533400" cy="8540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6172200"/>
            <a:ext cx="20986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Tipo: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Dest. Inalcanzable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373313" y="6340475"/>
            <a:ext cx="19923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Clase: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Host Inalcanzable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4724400" y="5105400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4724400" y="5394325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724400" y="510540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5181600" y="5410200"/>
            <a:ext cx="533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4724400" y="6172200"/>
            <a:ext cx="2736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Inicio de encabezado del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Paquete eliminado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Tiempo excedido de ICMP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El mensaje Tiempo Excedido de ICMP se envía en los siguientes casos:</a:t>
            </a:r>
          </a:p>
          <a:p>
            <a:pPr lvl="1"/>
            <a:endParaRPr lang="es-ES"/>
          </a:p>
          <a:p>
            <a:pPr lvl="2"/>
            <a:r>
              <a:rPr lang="es-ES"/>
              <a:t>Cuando un ruteador decrementa el campo TTL del encabezado IP a 0.</a:t>
            </a:r>
          </a:p>
          <a:p>
            <a:pPr lvl="2"/>
            <a:r>
              <a:rPr lang="es-ES"/>
              <a:t>Cuando el temporizador de reensamblado de un datagrama IP fragmentado expira.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Tiempo excedido de ICMP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Cuando el campo TTL llega a 0 en un datagrama IP, puede significar dos cosas:</a:t>
            </a:r>
          </a:p>
          <a:p>
            <a:pPr lvl="2"/>
            <a:r>
              <a:rPr lang="es-ES"/>
              <a:t>El datagrama IP se envío con un TTL inapropiado que no reflejaba el número real de enlaces entre el origen y el destino. En este caso se debería incrementar el TTL.</a:t>
            </a:r>
          </a:p>
          <a:p>
            <a:pPr lvl="2"/>
            <a:r>
              <a:rPr lang="es-ES"/>
              <a:t>Existe un bucle de enrutamiento en el conjunto de redes.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Tiempo excedido de ICMP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5029200" y="1981200"/>
            <a:ext cx="609600" cy="533400"/>
            <a:chOff x="1536" y="384"/>
            <a:chExt cx="384" cy="336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0975" name="Group 15"/>
          <p:cNvGrpSpPr>
            <a:grpSpLocks/>
          </p:cNvGrpSpPr>
          <p:nvPr/>
        </p:nvGrpSpPr>
        <p:grpSpPr bwMode="auto">
          <a:xfrm>
            <a:off x="5029200" y="2514600"/>
            <a:ext cx="609600" cy="533400"/>
            <a:chOff x="1536" y="384"/>
            <a:chExt cx="384" cy="336"/>
          </a:xfrm>
        </p:grpSpPr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638800" y="2514600"/>
            <a:ext cx="609600" cy="533400"/>
            <a:chOff x="1536" y="384"/>
            <a:chExt cx="384" cy="336"/>
          </a:xfrm>
        </p:grpSpPr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0997" name="Group 37"/>
          <p:cNvGrpSpPr>
            <a:grpSpLocks/>
          </p:cNvGrpSpPr>
          <p:nvPr/>
        </p:nvGrpSpPr>
        <p:grpSpPr bwMode="auto">
          <a:xfrm>
            <a:off x="5029200" y="3048000"/>
            <a:ext cx="609600" cy="533400"/>
            <a:chOff x="1536" y="384"/>
            <a:chExt cx="384" cy="336"/>
          </a:xfrm>
        </p:grpSpPr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01" name="Line 41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02" name="Line 42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03" name="Line 43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04" name="Line 44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05" name="Line 45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06" name="Line 46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07" name="Line 47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008" name="Text Box 48"/>
          <p:cNvSpPr txBox="1">
            <a:spLocks noChangeArrowheads="1"/>
          </p:cNvSpPr>
          <p:nvPr/>
        </p:nvSpPr>
        <p:spPr bwMode="auto">
          <a:xfrm>
            <a:off x="0" y="1447800"/>
            <a:ext cx="4870450" cy="370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Tipo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Código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Checksum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No usados</a:t>
            </a:r>
          </a:p>
          <a:p>
            <a:pPr algn="r" eaLnBrk="0" hangingPunct="0">
              <a:spcBef>
                <a:spcPct val="10000"/>
              </a:spcBef>
            </a:pPr>
            <a:r>
              <a:rPr lang="en-US" sz="3200">
                <a:latin typeface="Arial" charset="0"/>
              </a:rPr>
              <a:t>Enc. IP y primeros 8 bytes de datos de datagrama</a:t>
            </a:r>
          </a:p>
        </p:txBody>
      </p:sp>
      <p:grpSp>
        <p:nvGrpSpPr>
          <p:cNvPr id="41009" name="Group 49"/>
          <p:cNvGrpSpPr>
            <a:grpSpLocks/>
          </p:cNvGrpSpPr>
          <p:nvPr/>
        </p:nvGrpSpPr>
        <p:grpSpPr bwMode="auto">
          <a:xfrm>
            <a:off x="5029200" y="1447800"/>
            <a:ext cx="609600" cy="533400"/>
            <a:chOff x="1536" y="384"/>
            <a:chExt cx="384" cy="336"/>
          </a:xfrm>
        </p:grpSpPr>
        <p:sp>
          <p:nvSpPr>
            <p:cNvPr id="41010" name="Rectangle 50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13" name="Line 53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14" name="Line 54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15" name="Line 55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16" name="Line 56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17" name="Line 57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19" name="Line 59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1020" name="Group 60"/>
          <p:cNvGrpSpPr>
            <a:grpSpLocks/>
          </p:cNvGrpSpPr>
          <p:nvPr/>
        </p:nvGrpSpPr>
        <p:grpSpPr bwMode="auto">
          <a:xfrm>
            <a:off x="5638800" y="3048000"/>
            <a:ext cx="609600" cy="533400"/>
            <a:chOff x="1536" y="384"/>
            <a:chExt cx="384" cy="336"/>
          </a:xfrm>
        </p:grpSpPr>
        <p:sp>
          <p:nvSpPr>
            <p:cNvPr id="41021" name="Rectangle 61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22" name="Line 62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23" name="Line 63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24" name="Line 64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25" name="Line 65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26" name="Line 66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27" name="Line 67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28" name="Line 68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29" name="Line 69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30" name="Line 70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1031" name="Group 71"/>
          <p:cNvGrpSpPr>
            <a:grpSpLocks/>
          </p:cNvGrpSpPr>
          <p:nvPr/>
        </p:nvGrpSpPr>
        <p:grpSpPr bwMode="auto">
          <a:xfrm>
            <a:off x="5029200" y="3581400"/>
            <a:ext cx="609600" cy="533400"/>
            <a:chOff x="1536" y="384"/>
            <a:chExt cx="384" cy="336"/>
          </a:xfrm>
        </p:grpSpPr>
        <p:sp>
          <p:nvSpPr>
            <p:cNvPr id="41032" name="Rectangle 72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33" name="Line 73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34" name="Line 74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35" name="Line 75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36" name="Line 76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37" name="Line 77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38" name="Line 78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39" name="Line 79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40" name="Line 80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41" name="Line 81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1042" name="Group 82"/>
          <p:cNvGrpSpPr>
            <a:grpSpLocks/>
          </p:cNvGrpSpPr>
          <p:nvPr/>
        </p:nvGrpSpPr>
        <p:grpSpPr bwMode="auto">
          <a:xfrm>
            <a:off x="5638800" y="3581400"/>
            <a:ext cx="609600" cy="533400"/>
            <a:chOff x="1536" y="384"/>
            <a:chExt cx="384" cy="336"/>
          </a:xfrm>
        </p:grpSpPr>
        <p:sp>
          <p:nvSpPr>
            <p:cNvPr id="41043" name="Rectangle 83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44" name="Line 84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45" name="Line 85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47" name="Line 87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48" name="Line 88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49" name="Line 89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50" name="Line 90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52" name="Line 92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053" name="Text Box 93"/>
          <p:cNvSpPr txBox="1">
            <a:spLocks noChangeArrowheads="1"/>
          </p:cNvSpPr>
          <p:nvPr/>
        </p:nvSpPr>
        <p:spPr bwMode="auto">
          <a:xfrm>
            <a:off x="5788025" y="1487488"/>
            <a:ext cx="785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= 11</a:t>
            </a:r>
          </a:p>
        </p:txBody>
      </p:sp>
      <p:sp>
        <p:nvSpPr>
          <p:cNvPr id="41054" name="Text Box 94"/>
          <p:cNvSpPr txBox="1">
            <a:spLocks noChangeArrowheads="1"/>
          </p:cNvSpPr>
          <p:nvPr/>
        </p:nvSpPr>
        <p:spPr bwMode="auto">
          <a:xfrm>
            <a:off x="5813425" y="1984375"/>
            <a:ext cx="1225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= 0 or 1</a:t>
            </a:r>
          </a:p>
        </p:txBody>
      </p:sp>
      <p:grpSp>
        <p:nvGrpSpPr>
          <p:cNvPr id="41055" name="Group 95"/>
          <p:cNvGrpSpPr>
            <a:grpSpLocks/>
          </p:cNvGrpSpPr>
          <p:nvPr/>
        </p:nvGrpSpPr>
        <p:grpSpPr bwMode="auto">
          <a:xfrm>
            <a:off x="6248400" y="3581400"/>
            <a:ext cx="609600" cy="533400"/>
            <a:chOff x="1536" y="384"/>
            <a:chExt cx="384" cy="336"/>
          </a:xfrm>
        </p:grpSpPr>
        <p:sp>
          <p:nvSpPr>
            <p:cNvPr id="41056" name="Rectangle 96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57" name="Line 97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58" name="Line 98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59" name="Line 99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60" name="Line 100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61" name="Line 101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62" name="Line 102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63" name="Line 103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64" name="Line 104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65" name="Line 105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1066" name="Group 106"/>
          <p:cNvGrpSpPr>
            <a:grpSpLocks/>
          </p:cNvGrpSpPr>
          <p:nvPr/>
        </p:nvGrpSpPr>
        <p:grpSpPr bwMode="auto">
          <a:xfrm>
            <a:off x="6858000" y="3581400"/>
            <a:ext cx="609600" cy="533400"/>
            <a:chOff x="1536" y="384"/>
            <a:chExt cx="384" cy="336"/>
          </a:xfrm>
        </p:grpSpPr>
        <p:sp>
          <p:nvSpPr>
            <p:cNvPr id="41067" name="Rectangle 107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68" name="Line 108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69" name="Line 109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70" name="Line 110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71" name="Line 111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72" name="Line 112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73" name="Line 113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74" name="Line 114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75" name="Line 115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76" name="Line 116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077" name="Text Box 117"/>
          <p:cNvSpPr txBox="1">
            <a:spLocks noChangeArrowheads="1"/>
          </p:cNvSpPr>
          <p:nvPr/>
        </p:nvSpPr>
        <p:spPr bwMode="auto">
          <a:xfrm>
            <a:off x="7543800" y="3657600"/>
            <a:ext cx="67627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Arial" charset="0"/>
              </a:rPr>
              <a:t>. . .</a:t>
            </a:r>
          </a:p>
        </p:txBody>
      </p:sp>
      <p:grpSp>
        <p:nvGrpSpPr>
          <p:cNvPr id="41078" name="Group 118"/>
          <p:cNvGrpSpPr>
            <a:grpSpLocks/>
          </p:cNvGrpSpPr>
          <p:nvPr/>
        </p:nvGrpSpPr>
        <p:grpSpPr bwMode="auto">
          <a:xfrm>
            <a:off x="6248400" y="3048000"/>
            <a:ext cx="609600" cy="533400"/>
            <a:chOff x="1536" y="384"/>
            <a:chExt cx="384" cy="336"/>
          </a:xfrm>
        </p:grpSpPr>
        <p:sp>
          <p:nvSpPr>
            <p:cNvPr id="41079" name="Rectangle 119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80" name="Line 120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81" name="Line 121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82" name="Line 122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83" name="Line 123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84" name="Line 124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85" name="Line 125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86" name="Line 126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87" name="Line 127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88" name="Line 128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1089" name="Group 129"/>
          <p:cNvGrpSpPr>
            <a:grpSpLocks/>
          </p:cNvGrpSpPr>
          <p:nvPr/>
        </p:nvGrpSpPr>
        <p:grpSpPr bwMode="auto">
          <a:xfrm>
            <a:off x="6858000" y="3048000"/>
            <a:ext cx="609600" cy="533400"/>
            <a:chOff x="1536" y="384"/>
            <a:chExt cx="384" cy="336"/>
          </a:xfrm>
        </p:grpSpPr>
        <p:sp>
          <p:nvSpPr>
            <p:cNvPr id="41090" name="Rectangle 130"/>
            <p:cNvSpPr>
              <a:spLocks noChangeArrowheads="1"/>
            </p:cNvSpPr>
            <p:nvPr/>
          </p:nvSpPr>
          <p:spPr bwMode="auto">
            <a:xfrm>
              <a:off x="1536" y="38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91" name="Line 131"/>
            <p:cNvSpPr>
              <a:spLocks noChangeShapeType="1"/>
            </p:cNvSpPr>
            <p:nvPr/>
          </p:nvSpPr>
          <p:spPr bwMode="auto">
            <a:xfrm>
              <a:off x="153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92" name="Line 132"/>
            <p:cNvSpPr>
              <a:spLocks noChangeShapeType="1"/>
            </p:cNvSpPr>
            <p:nvPr/>
          </p:nvSpPr>
          <p:spPr bwMode="auto">
            <a:xfrm>
              <a:off x="158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93" name="Line 133"/>
            <p:cNvSpPr>
              <a:spLocks noChangeShapeType="1"/>
            </p:cNvSpPr>
            <p:nvPr/>
          </p:nvSpPr>
          <p:spPr bwMode="auto">
            <a:xfrm>
              <a:off x="163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94" name="Line 134"/>
            <p:cNvSpPr>
              <a:spLocks noChangeShapeType="1"/>
            </p:cNvSpPr>
            <p:nvPr/>
          </p:nvSpPr>
          <p:spPr bwMode="auto">
            <a:xfrm>
              <a:off x="168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95" name="Line 135"/>
            <p:cNvSpPr>
              <a:spLocks noChangeShapeType="1"/>
            </p:cNvSpPr>
            <p:nvPr/>
          </p:nvSpPr>
          <p:spPr bwMode="auto">
            <a:xfrm>
              <a:off x="1728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96" name="Line 136"/>
            <p:cNvSpPr>
              <a:spLocks noChangeShapeType="1"/>
            </p:cNvSpPr>
            <p:nvPr/>
          </p:nvSpPr>
          <p:spPr bwMode="auto">
            <a:xfrm>
              <a:off x="1776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97" name="Line 137"/>
            <p:cNvSpPr>
              <a:spLocks noChangeShapeType="1"/>
            </p:cNvSpPr>
            <p:nvPr/>
          </p:nvSpPr>
          <p:spPr bwMode="auto">
            <a:xfrm>
              <a:off x="1824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98" name="Line 138"/>
            <p:cNvSpPr>
              <a:spLocks noChangeShapeType="1"/>
            </p:cNvSpPr>
            <p:nvPr/>
          </p:nvSpPr>
          <p:spPr bwMode="auto">
            <a:xfrm>
              <a:off x="1872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99" name="Line 139"/>
            <p:cNvSpPr>
              <a:spLocks noChangeShapeType="1"/>
            </p:cNvSpPr>
            <p:nvPr/>
          </p:nvSpPr>
          <p:spPr bwMode="auto">
            <a:xfrm>
              <a:off x="1920" y="5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100" name="Rectangle 140"/>
          <p:cNvSpPr>
            <a:spLocks noChangeArrowheads="1"/>
          </p:cNvSpPr>
          <p:nvPr/>
        </p:nvSpPr>
        <p:spPr bwMode="auto">
          <a:xfrm>
            <a:off x="1447800" y="5486400"/>
            <a:ext cx="6975475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600">
                <a:latin typeface="Arial" charset="0"/>
              </a:rPr>
              <a:t>Código = 0: TTL Expiro</a:t>
            </a:r>
          </a:p>
          <a:p>
            <a:pPr defTabSz="2057400" eaLnBrk="0" hangingPunct="0"/>
            <a:r>
              <a:rPr lang="en-US" sz="2600">
                <a:latin typeface="Arial" charset="0"/>
              </a:rPr>
              <a:t>Código = 1: Tiempo de Reensamblado Expiro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09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s-ES" sz="4400">
                <a:solidFill>
                  <a:schemeClr val="tx2"/>
                </a:solidFill>
              </a:rPr>
              <a:t>Tiempo excedido de ICMP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85800" y="1295400"/>
            <a:ext cx="8458200" cy="509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Solicitud de eco enviada por 148.204.25.27 a 148.204.115.2 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0000  00 01 f4 43 c9 19 00 50  ba b2 f3 7b 08 00 45 00   ...C...P ...{..E.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0010  00 5c 08 cf 00 00 04 01  f8 1c 94 cc 19 1b 94 cc   .\......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0020  73 02 08 00 06 fe 02 00  ef 01 00 00 00 00 00 00   s.......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0030  00 00 00 00 00 00 00 00  00 00 00 00 00 00 00 00   ........ ........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0040  00 00 00 00 00 00 00 00  00 00 00 00 00 00 00 00   ........ ........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0050  00 00 00 00 00 00 00 00  00 00 00 00 00 00 00 00   ........ ........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0060  00 00 00 00 00 00 00 00  00 00                     ........ ..      </a:t>
            </a:r>
          </a:p>
          <a:p>
            <a:pPr>
              <a:spcBef>
                <a:spcPct val="50000"/>
              </a:spcBef>
            </a:pPr>
            <a:endParaRPr lang="es-ES" sz="1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400" b="1">
                <a:latin typeface="Courier New" pitchFamily="49" charset="0"/>
              </a:rPr>
              <a:t>Mensaje ICMP de error enviado por el ruteador 148.204.0.162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0000  00 50 ba b2 f3 7b 00 01  f4 43 c9 19 08 00 45 c0   .P...{.. .C....E.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0010  00 38 00 00 00 00 3d 01  39 b0 94 cc 00 a2 94 cc   .8....=. 9.......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0020  19 1b 0b 00 f4 ff 00 00  00 00 45 00 00 5c 08 cf   ........ ..E..\..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0030  00 00 01 01 fb 1c 94 cc  19 1b 94 cc 73 02 08 00   ........ ....s...</a:t>
            </a:r>
          </a:p>
          <a:p>
            <a:pPr>
              <a:spcBef>
                <a:spcPct val="50000"/>
              </a:spcBef>
            </a:pPr>
            <a:r>
              <a:rPr lang="es-ES" sz="1400">
                <a:latin typeface="Courier New" pitchFamily="49" charset="0"/>
              </a:rPr>
              <a:t>0040  06 fe 02 00 ef 01                                  ......           </a:t>
            </a:r>
          </a:p>
          <a:p>
            <a:pPr>
              <a:spcBef>
                <a:spcPct val="50000"/>
              </a:spcBef>
            </a:pPr>
            <a:endParaRPr lang="es-ES" sz="1400">
              <a:latin typeface="Courier New" pitchFamily="49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981200" y="5105400"/>
            <a:ext cx="304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362200" y="5105400"/>
            <a:ext cx="304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>
            <a:off x="1447800" y="5410200"/>
            <a:ext cx="685800" cy="777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514600" y="5410200"/>
            <a:ext cx="533400" cy="8540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69863" y="6172200"/>
            <a:ext cx="17795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Tipo: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Tiempo excedido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747963" y="6340475"/>
            <a:ext cx="12477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Clase: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TTL expiro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4724400" y="5105400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724400" y="5394325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724400" y="5105400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181600" y="5410200"/>
            <a:ext cx="533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4724400" y="6172200"/>
            <a:ext cx="2736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Inicio de encabezado del</a:t>
            </a:r>
          </a:p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Paquete eliminado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>
            <a:off x="2514600" y="2209800"/>
            <a:ext cx="914400" cy="1676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1981200" y="3886200"/>
            <a:ext cx="822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solidFill>
                  <a:srgbClr val="FF0000"/>
                </a:solidFill>
                <a:latin typeface="Courier New" pitchFamily="49" charset="0"/>
              </a:rPr>
              <a:t>TTL: 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Utilidad tracert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953000"/>
          </a:xfrm>
        </p:spPr>
        <p:txBody>
          <a:bodyPr/>
          <a:lstStyle/>
          <a:p>
            <a:pPr lvl="1"/>
            <a:r>
              <a:rPr lang="es-ES"/>
              <a:t>La utilidad tracert usa mensajes de ECO de ICMP para determinar la ruta o la serie de ruteadores, que sigue un datagrama IP desde un host origen hasta llegar al host destino.</a:t>
            </a:r>
          </a:p>
          <a:p>
            <a:pPr lvl="1"/>
            <a:r>
              <a:rPr lang="es-ES"/>
              <a:t>Cuando se ejecuta un tracer con una dirección IP de destino, su comportamiento predeterminado es realizar una traza de la ruta y generar un informe de los tiempos de ida y vuelta de las direcciones de las interfaces cercanas de los ruteadores.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Utilidad tracert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772400" cy="5334000"/>
          </a:xfrm>
        </p:spPr>
        <p:txBody>
          <a:bodyPr/>
          <a:lstStyle/>
          <a:p>
            <a:pPr lvl="1"/>
            <a:r>
              <a:rPr lang="es-ES"/>
              <a:t>Funcionamiento de tracert</a:t>
            </a:r>
          </a:p>
          <a:p>
            <a:pPr lvl="2"/>
            <a:r>
              <a:rPr lang="es-ES"/>
              <a:t>Se envía un eco al destino con un TTL =1. Si el destino se encuentra en la misma red, este responde con la correspondiente respuesta de eco.</a:t>
            </a:r>
          </a:p>
          <a:p>
            <a:pPr lvl="2"/>
            <a:r>
              <a:rPr lang="es-ES"/>
              <a:t>Si el destino no esta conectado directamente en la red, el mensaje de eco es enviado al primer ruteador.</a:t>
            </a:r>
          </a:p>
          <a:p>
            <a:pPr lvl="2"/>
            <a:r>
              <a:rPr lang="es-ES"/>
              <a:t>El ruteador determina que el datagrama es trafico en transito y decrementa su TTL. Como TTL ahora vale cero, el ruteador descarta el datagrama IP y envía de vuelta un mensaje de Tiempo excedido-TTL expiro al host origen.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Utilidad tracert</a:t>
            </a:r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s-ES"/>
              <a:t>La interfaz donde recibió este datagrama IP, es la interfaz cercana.</a:t>
            </a:r>
          </a:p>
          <a:p>
            <a:pPr lvl="2">
              <a:lnSpc>
                <a:spcPct val="90000"/>
              </a:lnSpc>
            </a:pPr>
            <a:r>
              <a:rPr lang="es-ES"/>
              <a:t>Tras recibir el mensaje de Tiempo excedido-TTL expiro, la utilidad tracert registra el tiempo de ida y vuelta y la dirección IP de origen (IP del ruteador).</a:t>
            </a:r>
          </a:p>
          <a:p>
            <a:pPr lvl="2">
              <a:lnSpc>
                <a:spcPct val="90000"/>
              </a:lnSpc>
            </a:pPr>
            <a:r>
              <a:rPr lang="es-ES"/>
              <a:t>Tracert envía dos mensajes de eco más con TTL=1 y registra los tiempos.</a:t>
            </a:r>
          </a:p>
          <a:p>
            <a:pPr lvl="2">
              <a:lnSpc>
                <a:spcPct val="90000"/>
              </a:lnSpc>
            </a:pPr>
            <a:r>
              <a:rPr lang="es-ES"/>
              <a:t>Incrementa el TTL de uno en uno, hasta que recibe la correspondiente respuesta de eco del host destino.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s-ES" sz="4400">
                <a:solidFill>
                  <a:schemeClr val="tx2"/>
                </a:solidFill>
              </a:rPr>
              <a:t>Utilidad tracert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62000" y="1600200"/>
            <a:ext cx="81534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>
                <a:latin typeface="Courier New" pitchFamily="49" charset="0"/>
              </a:rPr>
              <a:t>C:\&gt;tracert -d www.upiicsa.ipn.mx</a:t>
            </a:r>
          </a:p>
          <a:p>
            <a:pPr>
              <a:spcBef>
                <a:spcPct val="50000"/>
              </a:spcBef>
            </a:pPr>
            <a:endParaRPr lang="es-ES" sz="18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800" b="1">
                <a:latin typeface="Courier New" pitchFamily="49" charset="0"/>
              </a:rPr>
              <a:t>Traza a la dirección www.upiicsa.ipn.mx [148.204.115.2]</a:t>
            </a:r>
          </a:p>
          <a:p>
            <a:pPr>
              <a:spcBef>
                <a:spcPct val="50000"/>
              </a:spcBef>
            </a:pPr>
            <a:r>
              <a:rPr lang="es-ES" sz="1800" b="1">
                <a:latin typeface="Courier New" pitchFamily="49" charset="0"/>
              </a:rPr>
              <a:t>sobre un máximo de 30 saltos:</a:t>
            </a:r>
          </a:p>
          <a:p>
            <a:pPr>
              <a:spcBef>
                <a:spcPct val="50000"/>
              </a:spcBef>
            </a:pPr>
            <a:endParaRPr lang="es-ES" sz="18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800" b="1">
                <a:latin typeface="Courier New" pitchFamily="49" charset="0"/>
              </a:rPr>
              <a:t>  1    &lt;1 ms    &lt;1 ms    &lt;1 ms  148.204.25.254</a:t>
            </a:r>
          </a:p>
          <a:p>
            <a:pPr>
              <a:spcBef>
                <a:spcPct val="50000"/>
              </a:spcBef>
            </a:pPr>
            <a:r>
              <a:rPr lang="es-ES" sz="1800" b="1">
                <a:latin typeface="Courier New" pitchFamily="49" charset="0"/>
              </a:rPr>
              <a:t>  2    &lt;1 ms    &lt;1 ms    &lt;1 ms  148.204.0.129</a:t>
            </a:r>
          </a:p>
          <a:p>
            <a:pPr>
              <a:spcBef>
                <a:spcPct val="50000"/>
              </a:spcBef>
            </a:pPr>
            <a:r>
              <a:rPr lang="es-ES" sz="1800" b="1">
                <a:latin typeface="Courier New" pitchFamily="49" charset="0"/>
              </a:rPr>
              <a:t>  3     1 ms     1 ms    &lt;1 ms  10.204.0.14</a:t>
            </a:r>
          </a:p>
          <a:p>
            <a:pPr>
              <a:spcBef>
                <a:spcPct val="50000"/>
              </a:spcBef>
            </a:pPr>
            <a:r>
              <a:rPr lang="es-ES" sz="1800" b="1">
                <a:latin typeface="Courier New" pitchFamily="49" charset="0"/>
              </a:rPr>
              <a:t>  4     2 ms    &lt;1 ms    &lt;1 ms  148.204.0.162</a:t>
            </a:r>
          </a:p>
          <a:p>
            <a:pPr>
              <a:spcBef>
                <a:spcPct val="50000"/>
              </a:spcBef>
            </a:pPr>
            <a:r>
              <a:rPr lang="es-ES" sz="1800" b="1">
                <a:latin typeface="Courier New" pitchFamily="49" charset="0"/>
              </a:rPr>
              <a:t>  5     1 ms    &lt;1 ms    &lt;1 ms  148.204.115.2</a:t>
            </a:r>
          </a:p>
          <a:p>
            <a:pPr>
              <a:spcBef>
                <a:spcPct val="50000"/>
              </a:spcBef>
            </a:pPr>
            <a:endParaRPr lang="es-ES" sz="1800" b="1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s-ES" sz="1800" b="1">
                <a:latin typeface="Courier New" pitchFamily="49" charset="0"/>
              </a:rPr>
              <a:t>Traza completa.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b="1"/>
              <a:t>ICMP</a:t>
            </a:r>
            <a:r>
              <a:rPr lang="es-ES"/>
              <a:t> es un protocolo extensible que también proporciona funciones para </a:t>
            </a:r>
            <a:r>
              <a:rPr lang="es-ES" b="1"/>
              <a:t>comprobar la conectividad IP</a:t>
            </a:r>
            <a:r>
              <a:rPr lang="es-ES"/>
              <a:t> y ayudar en la configuración automática de los host.</a:t>
            </a:r>
          </a:p>
          <a:p>
            <a:pPr lvl="1"/>
            <a:r>
              <a:rPr lang="es-ES" b="1"/>
              <a:t>ICMP no hace que IP sea confiable</a:t>
            </a:r>
            <a:r>
              <a:rPr lang="es-ES"/>
              <a:t>. No existe utilidad para IP o ICMP para proporcionar secuencia o retransmisión de datagramas IP que presenten error.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90600" y="1752600"/>
            <a:ext cx="7772400" cy="203644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Protocolo IGMP</a:t>
            </a:r>
            <a:br>
              <a:rPr lang="es-MX" dirty="0" smtClean="0"/>
            </a:br>
            <a:r>
              <a:rPr lang="es-ES" dirty="0" smtClean="0"/>
              <a:t>Internet </a:t>
            </a:r>
            <a:r>
              <a:rPr lang="es-ES" dirty="0" err="1" smtClean="0"/>
              <a:t>Grouping</a:t>
            </a:r>
            <a:r>
              <a:rPr lang="es-ES" dirty="0" smtClean="0"/>
              <a:t> Management </a:t>
            </a:r>
            <a:r>
              <a:rPr lang="es-ES" dirty="0" err="1" smtClean="0"/>
              <a:t>Protocol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752600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522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Índice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IP </a:t>
            </a:r>
            <a:r>
              <a:rPr lang="es-ES" dirty="0" err="1" smtClean="0"/>
              <a:t>Multicasting</a:t>
            </a:r>
            <a:endParaRPr lang="es-ES" dirty="0" smtClean="0"/>
          </a:p>
          <a:p>
            <a:r>
              <a:rPr lang="es-ES" dirty="0" smtClean="0"/>
              <a:t>Introducción a IGMP</a:t>
            </a:r>
          </a:p>
          <a:p>
            <a:r>
              <a:rPr lang="es-ES" dirty="0" smtClean="0"/>
              <a:t>IGMP Versión 1</a:t>
            </a:r>
          </a:p>
          <a:p>
            <a:r>
              <a:rPr lang="es-ES" dirty="0" smtClean="0"/>
              <a:t>IGMP Versión 2</a:t>
            </a:r>
          </a:p>
          <a:p>
            <a:r>
              <a:rPr lang="es-ES" dirty="0" smtClean="0"/>
              <a:t>IGMP </a:t>
            </a:r>
            <a:r>
              <a:rPr lang="es-ES" dirty="0" err="1" smtClean="0"/>
              <a:t>Snooping</a:t>
            </a:r>
            <a:endParaRPr lang="es-ES" dirty="0" smtClean="0"/>
          </a:p>
          <a:p>
            <a:r>
              <a:rPr lang="es-ES" dirty="0" smtClean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013678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</a:t>
            </a:r>
            <a:r>
              <a:rPr lang="es-ES" dirty="0" err="1" smtClean="0"/>
              <a:t>Multicasting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3468216"/>
          </a:xfrm>
        </p:spPr>
        <p:txBody>
          <a:bodyPr/>
          <a:lstStyle/>
          <a:p>
            <a:r>
              <a:rPr lang="es-ES" dirty="0" smtClean="0"/>
              <a:t>Direcciones IPv4: </a:t>
            </a:r>
          </a:p>
          <a:p>
            <a:pPr lvl="1"/>
            <a:r>
              <a:rPr lang="es-ES" sz="2400" i="1" dirty="0" err="1" smtClean="0"/>
              <a:t>unicast</a:t>
            </a:r>
            <a:r>
              <a:rPr lang="es-ES" sz="2400" dirty="0" smtClean="0"/>
              <a:t>, dirigida a un nodo (Clases A, B y C).</a:t>
            </a:r>
          </a:p>
          <a:p>
            <a:pPr lvl="1"/>
            <a:r>
              <a:rPr lang="es-ES" sz="2400" i="1" dirty="0" err="1" smtClean="0"/>
              <a:t>broadcast</a:t>
            </a:r>
            <a:r>
              <a:rPr lang="es-ES" sz="2400" i="1" dirty="0" smtClean="0"/>
              <a:t>,</a:t>
            </a:r>
            <a:r>
              <a:rPr lang="es-ES" sz="2400" dirty="0" smtClean="0"/>
              <a:t> dirigida a todos los nodos de una subred.</a:t>
            </a:r>
          </a:p>
          <a:p>
            <a:pPr lvl="1"/>
            <a:r>
              <a:rPr lang="es-ES" sz="2400" i="1" dirty="0" err="1" smtClean="0"/>
              <a:t>multicast</a:t>
            </a:r>
            <a:r>
              <a:rPr lang="es-ES" sz="2400" i="1" dirty="0" smtClean="0"/>
              <a:t>, </a:t>
            </a:r>
            <a:r>
              <a:rPr lang="es-ES" sz="2400" dirty="0" smtClean="0"/>
              <a:t>dirigida a un grupo de nodos de una subred (Clase D).</a:t>
            </a:r>
          </a:p>
          <a:p>
            <a:r>
              <a:rPr lang="es-ES" dirty="0" smtClean="0"/>
              <a:t>Dirección </a:t>
            </a:r>
            <a:r>
              <a:rPr lang="es-ES" dirty="0" err="1" smtClean="0"/>
              <a:t>multicast</a:t>
            </a:r>
            <a:r>
              <a:rPr lang="es-ES" dirty="0" smtClean="0"/>
              <a:t>:</a:t>
            </a:r>
            <a:endParaRPr lang="es-MX" dirty="0"/>
          </a:p>
        </p:txBody>
      </p:sp>
      <p:pic>
        <p:nvPicPr>
          <p:cNvPr id="4" name="Picture 4" descr="C:\Documents and Settings\nacho\Mis documentos\ipclass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229200"/>
            <a:ext cx="6705600" cy="1046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95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</a:t>
            </a:r>
            <a:r>
              <a:rPr lang="es-ES" dirty="0" err="1" smtClean="0"/>
              <a:t>Multicasting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3933056"/>
            <a:ext cx="7772400" cy="2158752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Rango de direcciones </a:t>
            </a:r>
            <a:r>
              <a:rPr lang="es-ES" sz="2800" i="1" dirty="0" err="1" smtClean="0"/>
              <a:t>multicast</a:t>
            </a:r>
            <a:r>
              <a:rPr lang="es-ES" sz="2800" dirty="0" smtClean="0"/>
              <a:t>:</a:t>
            </a:r>
          </a:p>
          <a:p>
            <a:pPr lvl="1"/>
            <a:r>
              <a:rPr lang="es-ES" sz="2000" dirty="0" smtClean="0"/>
              <a:t>224.0.0.0 - 239.255.255.255, bloques control para red local.</a:t>
            </a:r>
          </a:p>
          <a:p>
            <a:pPr lvl="1"/>
            <a:r>
              <a:rPr lang="es-ES" sz="2000" dirty="0" smtClean="0"/>
              <a:t>224.0.1.0 - 224.0.1.255, bloques control para Internet.</a:t>
            </a:r>
          </a:p>
          <a:p>
            <a:pPr lvl="1"/>
            <a:r>
              <a:rPr lang="es-ES" sz="2000" dirty="0" smtClean="0"/>
              <a:t>224.0.2.0 - 224.0.255.0, bloques AD-HOC.</a:t>
            </a:r>
          </a:p>
          <a:p>
            <a:pPr lvl="1"/>
            <a:r>
              <a:rPr lang="es-ES" sz="2000" dirty="0" smtClean="0"/>
              <a:t>224.1.0.0 - 224.1.255.255, grupos </a:t>
            </a:r>
            <a:r>
              <a:rPr lang="es-ES" sz="2000" i="1" dirty="0" err="1" smtClean="0"/>
              <a:t>multicast</a:t>
            </a:r>
            <a:r>
              <a:rPr lang="es-ES" sz="2000" dirty="0" smtClean="0"/>
              <a:t> estándar.</a:t>
            </a:r>
          </a:p>
          <a:p>
            <a:pPr lvl="1"/>
            <a:r>
              <a:rPr lang="es-ES" sz="2000" dirty="0" smtClean="0"/>
              <a:t>224.2.0.0 - 224.2.255.255, bloques SDP/SAP.</a:t>
            </a:r>
            <a:endParaRPr lang="es-MX" sz="2000" dirty="0"/>
          </a:p>
        </p:txBody>
      </p:sp>
      <p:pic>
        <p:nvPicPr>
          <p:cNvPr id="4" name="Picture 5" descr="C:\Documents and Settings\nacho\Mis documentos\map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484784"/>
            <a:ext cx="4867275" cy="2390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4246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Protocolo que permite a los </a:t>
            </a:r>
            <a:r>
              <a:rPr lang="es-ES" sz="2400" i="1" dirty="0" smtClean="0"/>
              <a:t>hosts</a:t>
            </a:r>
            <a:r>
              <a:rPr lang="es-ES" sz="2400" dirty="0" smtClean="0"/>
              <a:t> comunicar su interés, o no, en pertenecer a grupos </a:t>
            </a:r>
            <a:r>
              <a:rPr lang="es-ES" sz="2400" i="1" dirty="0" err="1" smtClean="0"/>
              <a:t>multicast</a:t>
            </a:r>
            <a:r>
              <a:rPr lang="es-ES" sz="2400" i="1" dirty="0" smtClean="0"/>
              <a:t>, </a:t>
            </a:r>
            <a:r>
              <a:rPr lang="es-ES" sz="2400" dirty="0" smtClean="0"/>
              <a:t>dinámicamente</a:t>
            </a:r>
            <a:r>
              <a:rPr lang="es-ES" sz="2400" i="1" dirty="0" smtClean="0"/>
              <a:t>.</a:t>
            </a:r>
          </a:p>
          <a:p>
            <a:r>
              <a:rPr lang="es-ES" sz="2400" dirty="0" smtClean="0"/>
              <a:t>Este interés se comunica a los </a:t>
            </a:r>
            <a:r>
              <a:rPr lang="es-ES" sz="2400" i="1" dirty="0" err="1" smtClean="0"/>
              <a:t>routers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multicast</a:t>
            </a:r>
            <a:r>
              <a:rPr lang="es-ES" sz="2400" dirty="0" smtClean="0"/>
              <a:t> que usarán la información para construir o podar árboles de distribución </a:t>
            </a:r>
            <a:r>
              <a:rPr lang="es-ES" sz="2400" i="1" dirty="0" err="1" smtClean="0"/>
              <a:t>multicast</a:t>
            </a:r>
            <a:r>
              <a:rPr lang="es-ES" sz="2400" i="1" dirty="0" smtClean="0"/>
              <a:t> </a:t>
            </a:r>
            <a:r>
              <a:rPr lang="es-ES" sz="2400" dirty="0" smtClean="0"/>
              <a:t> y usarlos en algún algoritmo de encaminamiento </a:t>
            </a:r>
            <a:r>
              <a:rPr lang="es-ES" sz="2400" i="1" dirty="0" err="1" smtClean="0"/>
              <a:t>multicast</a:t>
            </a:r>
            <a:r>
              <a:rPr lang="es-ES" sz="2400" i="1" dirty="0" smtClean="0"/>
              <a:t>.</a:t>
            </a:r>
          </a:p>
          <a:p>
            <a:r>
              <a:rPr lang="es-ES" sz="2400" dirty="0" smtClean="0"/>
              <a:t>Los mensajes IGMP van encapsulados dentro de datagramas IP, con número de protocolo IP = 2, TTL = 1 y con la opción </a:t>
            </a:r>
            <a:r>
              <a:rPr lang="es-ES" sz="2400" i="1" dirty="0" smtClean="0"/>
              <a:t>IP </a:t>
            </a:r>
            <a:r>
              <a:rPr lang="es-ES" sz="2400" i="1" dirty="0" err="1" smtClean="0"/>
              <a:t>Router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Alert</a:t>
            </a:r>
            <a:r>
              <a:rPr lang="es-ES" sz="2400" dirty="0" smtClean="0"/>
              <a:t> en la cabecera IP.</a:t>
            </a:r>
            <a:endParaRPr lang="es-ES" sz="2400" i="1" dirty="0" smtClean="0"/>
          </a:p>
          <a:p>
            <a:r>
              <a:rPr lang="es-ES" sz="2400" dirty="0" smtClean="0"/>
              <a:t>Existen 3 versiones incrementales. La más usada es la versión 2.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47254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1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41026F84-414A-4367-83C2-3AA88E67DCAC}" type="slidenum">
              <a:rPr lang="es-ES"/>
              <a:pPr/>
              <a:t>45</a:t>
            </a:fld>
            <a:endParaRPr lang="es-E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978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ES_tradnl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Formato de mensajes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ES_tradnl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tabLst/>
              <a:defRPr/>
            </a:pPr>
            <a:endParaRPr kumimoji="0" lang="es-ES_tradnl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s-ES_trad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Versión = 1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s-ES_trad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0 si fuese la versión 0 de IGMP (ya obsoleta).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s-ES_trad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Tipo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s-ES_tradnl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Membership</a:t>
            </a:r>
            <a:r>
              <a:rPr kumimoji="0" lang="es-ES_tradnl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Query</a:t>
            </a:r>
            <a:r>
              <a:rPr kumimoji="0" lang="es-ES_tradnl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s-ES_tradnl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Membership</a:t>
            </a:r>
            <a:r>
              <a:rPr kumimoji="0" lang="es-ES_tradnl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Report</a:t>
            </a:r>
            <a:r>
              <a:rPr kumimoji="0" lang="es-ES_tradnl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s-ES_tradn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CheckSum</a:t>
            </a:r>
            <a:endParaRPr kumimoji="0" lang="es-ES_tradnl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s-ES_trad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16 bits. Complemento a uno del complemento a uno del mensaje.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6" name="Picture 5" descr="C:\Nacho\doctorado\Redes\Trabajo\tramaV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8001000" cy="1052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938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_tradnl" dirty="0" smtClean="0"/>
              <a:t>Dirección de Grupo</a:t>
            </a:r>
          </a:p>
          <a:p>
            <a:pPr lvl="2"/>
            <a:r>
              <a:rPr lang="es-ES_tradnl" dirty="0" smtClean="0"/>
              <a:t>Contiene la dirección del grupo </a:t>
            </a:r>
            <a:r>
              <a:rPr lang="es-ES_tradnl" i="1" dirty="0" err="1" smtClean="0"/>
              <a:t>multicast</a:t>
            </a:r>
            <a:r>
              <a:rPr lang="es-ES_tradnl" dirty="0" smtClean="0"/>
              <a:t> correspondiente cuando el mensaje es del tipo </a:t>
            </a:r>
            <a:r>
              <a:rPr lang="es-ES_tradnl" i="1" dirty="0" err="1" smtClean="0"/>
              <a:t>Membership</a:t>
            </a:r>
            <a:r>
              <a:rPr lang="es-ES_tradnl" i="1" dirty="0" smtClean="0"/>
              <a:t> </a:t>
            </a:r>
            <a:r>
              <a:rPr lang="es-ES_tradnl" i="1" dirty="0" err="1" smtClean="0"/>
              <a:t>Report</a:t>
            </a:r>
            <a:r>
              <a:rPr lang="es-ES_tradnl" i="1" dirty="0" smtClean="0"/>
              <a:t>.</a:t>
            </a:r>
          </a:p>
          <a:p>
            <a:pPr lvl="2"/>
            <a:r>
              <a:rPr lang="es-ES_tradnl" dirty="0" smtClean="0"/>
              <a:t>Es igual a cero cuando el mensaje es del tipo </a:t>
            </a:r>
            <a:r>
              <a:rPr lang="es-ES_tradnl" i="1" dirty="0" err="1" smtClean="0"/>
              <a:t>Membership</a:t>
            </a:r>
            <a:r>
              <a:rPr lang="es-ES_tradnl" i="1" dirty="0" smtClean="0"/>
              <a:t> </a:t>
            </a:r>
            <a:r>
              <a:rPr lang="es-ES_tradnl" i="1" dirty="0" err="1" smtClean="0"/>
              <a:t>Query</a:t>
            </a:r>
            <a:r>
              <a:rPr lang="es-ES_tradnl" i="1" dirty="0" smtClean="0"/>
              <a:t>.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Acciones</a:t>
            </a:r>
          </a:p>
          <a:p>
            <a:pPr lvl="1"/>
            <a:r>
              <a:rPr lang="es-ES_tradnl" dirty="0" smtClean="0"/>
              <a:t>Unirse a un grupo</a:t>
            </a:r>
          </a:p>
          <a:p>
            <a:pPr lvl="1"/>
            <a:r>
              <a:rPr lang="es-ES_tradnl" dirty="0" smtClean="0"/>
              <a:t>Pregunta-Respuesta</a:t>
            </a:r>
          </a:p>
          <a:p>
            <a:pPr lvl="1"/>
            <a:r>
              <a:rPr lang="es-ES_tradnl" dirty="0" smtClean="0"/>
              <a:t>Abandonar un grupo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0281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Unión a un grupo</a:t>
            </a:r>
          </a:p>
          <a:p>
            <a:pPr lvl="1" algn="just"/>
            <a:r>
              <a:rPr lang="es-ES" sz="2400" dirty="0" smtClean="0"/>
              <a:t>El host H que se quiera a un grupo G debe mandar un </a:t>
            </a:r>
            <a:r>
              <a:rPr lang="es-ES" sz="2400" i="1" dirty="0" err="1" smtClean="0"/>
              <a:t>Membership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Report</a:t>
            </a:r>
            <a:r>
              <a:rPr lang="es-ES" sz="2400" dirty="0" smtClean="0"/>
              <a:t> a la dirección del grupo al que quiere unirse. Ej.: Host </a:t>
            </a:r>
            <a:r>
              <a:rPr lang="es-ES" sz="2400" dirty="0" smtClean="0"/>
              <a:t>B </a:t>
            </a:r>
            <a:r>
              <a:rPr lang="es-ES" sz="2400" dirty="0" smtClean="0"/>
              <a:t>quiere unirse al Grupo 1</a:t>
            </a:r>
            <a:endParaRPr lang="es-MX" sz="2400" dirty="0"/>
          </a:p>
        </p:txBody>
      </p: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1547664" y="4005064"/>
            <a:ext cx="6172200" cy="2514600"/>
            <a:chOff x="960" y="2208"/>
            <a:chExt cx="3888" cy="1584"/>
          </a:xfrm>
        </p:grpSpPr>
        <p:grpSp>
          <p:nvGrpSpPr>
            <p:cNvPr id="5" name="Group 95"/>
            <p:cNvGrpSpPr>
              <a:grpSpLocks/>
            </p:cNvGrpSpPr>
            <p:nvPr/>
          </p:nvGrpSpPr>
          <p:grpSpPr bwMode="auto">
            <a:xfrm>
              <a:off x="960" y="2208"/>
              <a:ext cx="3888" cy="1584"/>
              <a:chOff x="624" y="2112"/>
              <a:chExt cx="3888" cy="1584"/>
            </a:xfrm>
          </p:grpSpPr>
          <p:sp>
            <p:nvSpPr>
              <p:cNvPr id="7" name="Line 38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816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" name="Line 39"/>
              <p:cNvSpPr>
                <a:spLocks noChangeShapeType="1"/>
              </p:cNvSpPr>
              <p:nvPr/>
            </p:nvSpPr>
            <p:spPr bwMode="auto">
              <a:xfrm>
                <a:off x="1968" y="2688"/>
                <a:ext cx="2016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624" y="2112"/>
                <a:ext cx="3888" cy="1584"/>
                <a:chOff x="1560" y="5280"/>
                <a:chExt cx="9720" cy="3960"/>
              </a:xfrm>
            </p:grpSpPr>
            <p:grpSp>
              <p:nvGrpSpPr>
                <p:cNvPr id="10" name="Group 42"/>
                <p:cNvGrpSpPr>
                  <a:grpSpLocks/>
                </p:cNvGrpSpPr>
                <p:nvPr/>
              </p:nvGrpSpPr>
              <p:grpSpPr bwMode="auto">
                <a:xfrm>
                  <a:off x="1560" y="5280"/>
                  <a:ext cx="2160" cy="1155"/>
                  <a:chOff x="1584" y="861"/>
                  <a:chExt cx="2160" cy="1155"/>
                </a:xfrm>
              </p:grpSpPr>
              <p:grpSp>
                <p:nvGrpSpPr>
                  <p:cNvPr id="32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2019" y="1440"/>
                    <a:ext cx="864" cy="576"/>
                    <a:chOff x="2019" y="1440"/>
                    <a:chExt cx="864" cy="576"/>
                  </a:xfrm>
                </p:grpSpPr>
                <p:sp>
                  <p:nvSpPr>
                    <p:cNvPr id="34" name="AutoShap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440"/>
                      <a:ext cx="576" cy="432"/>
                    </a:xfrm>
                    <a:prstGeom prst="cube">
                      <a:avLst>
                        <a:gd name="adj" fmla="val 25000"/>
                      </a:avLst>
                    </a:prstGeom>
                    <a:gradFill rotWithShape="0">
                      <a:gsLst>
                        <a:gs pos="0">
                          <a:srgbClr val="C0C0C0"/>
                        </a:gs>
                        <a:gs pos="50000">
                          <a:srgbClr val="FFFFFF"/>
                        </a:gs>
                        <a:gs pos="100000">
                          <a:srgbClr val="C0C0C0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5" name="AutoShape 45" descr="Cuadrícula pequeña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9" y="1872"/>
                      <a:ext cx="864" cy="144"/>
                    </a:xfrm>
                    <a:prstGeom prst="parallelogram">
                      <a:avLst>
                        <a:gd name="adj" fmla="val 150000"/>
                      </a:avLst>
                    </a:prstGeom>
                    <a:pattFill prst="smGrid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33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861"/>
                    <a:ext cx="2160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s-ES_tradnl" sz="1000" b="1">
                        <a:latin typeface="Times New Roman" pitchFamily="18" charset="0"/>
                      </a:rPr>
                      <a:t>Host A : Grupos 1 y 3</a:t>
                    </a:r>
                  </a:p>
                </p:txBody>
              </p:sp>
            </p:grpSp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3840" y="5280"/>
                  <a:ext cx="2160" cy="1155"/>
                  <a:chOff x="1584" y="861"/>
                  <a:chExt cx="2160" cy="1155"/>
                </a:xfrm>
              </p:grpSpPr>
              <p:grpSp>
                <p:nvGrpSpPr>
                  <p:cNvPr id="2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019" y="1440"/>
                    <a:ext cx="864" cy="576"/>
                    <a:chOff x="2019" y="1440"/>
                    <a:chExt cx="864" cy="576"/>
                  </a:xfrm>
                </p:grpSpPr>
                <p:sp>
                  <p:nvSpPr>
                    <p:cNvPr id="30" name="AutoShap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440"/>
                      <a:ext cx="576" cy="432"/>
                    </a:xfrm>
                    <a:prstGeom prst="cube">
                      <a:avLst>
                        <a:gd name="adj" fmla="val 25000"/>
                      </a:avLst>
                    </a:prstGeom>
                    <a:gradFill rotWithShape="0">
                      <a:gsLst>
                        <a:gs pos="0">
                          <a:srgbClr val="C0C0C0"/>
                        </a:gs>
                        <a:gs pos="50000">
                          <a:srgbClr val="FFFFFF"/>
                        </a:gs>
                        <a:gs pos="100000">
                          <a:srgbClr val="C0C0C0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1" name="AutoShape 50" descr="Cuadrícula pequeña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9" y="1872"/>
                      <a:ext cx="864" cy="144"/>
                    </a:xfrm>
                    <a:prstGeom prst="parallelogram">
                      <a:avLst>
                        <a:gd name="adj" fmla="val 150000"/>
                      </a:avLst>
                    </a:prstGeom>
                    <a:pattFill prst="smGrid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2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861"/>
                    <a:ext cx="2160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s-ES_tradnl" sz="1000" b="1">
                        <a:latin typeface="Times New Roman" pitchFamily="18" charset="0"/>
                      </a:rPr>
                      <a:t>Host B</a:t>
                    </a:r>
                  </a:p>
                </p:txBody>
              </p:sp>
            </p:grpSp>
            <p:grpSp>
              <p:nvGrpSpPr>
                <p:cNvPr id="12" name="Group 52"/>
                <p:cNvGrpSpPr>
                  <a:grpSpLocks/>
                </p:cNvGrpSpPr>
                <p:nvPr/>
              </p:nvGrpSpPr>
              <p:grpSpPr bwMode="auto">
                <a:xfrm>
                  <a:off x="6360" y="5280"/>
                  <a:ext cx="2160" cy="1155"/>
                  <a:chOff x="1584" y="861"/>
                  <a:chExt cx="2160" cy="1155"/>
                </a:xfrm>
              </p:grpSpPr>
              <p:grpSp>
                <p:nvGrpSpPr>
                  <p:cNvPr id="24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019" y="1440"/>
                    <a:ext cx="864" cy="576"/>
                    <a:chOff x="2019" y="1440"/>
                    <a:chExt cx="864" cy="576"/>
                  </a:xfrm>
                </p:grpSpPr>
                <p:sp>
                  <p:nvSpPr>
                    <p:cNvPr id="26" name="AutoShap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440"/>
                      <a:ext cx="576" cy="432"/>
                    </a:xfrm>
                    <a:prstGeom prst="cube">
                      <a:avLst>
                        <a:gd name="adj" fmla="val 25000"/>
                      </a:avLst>
                    </a:prstGeom>
                    <a:gradFill rotWithShape="0">
                      <a:gsLst>
                        <a:gs pos="0">
                          <a:srgbClr val="C0C0C0"/>
                        </a:gs>
                        <a:gs pos="50000">
                          <a:srgbClr val="FFFFFF"/>
                        </a:gs>
                        <a:gs pos="100000">
                          <a:srgbClr val="C0C0C0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27" name="AutoShape 55" descr="Cuadrícula pequeña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9" y="1872"/>
                      <a:ext cx="864" cy="144"/>
                    </a:xfrm>
                    <a:prstGeom prst="parallelogram">
                      <a:avLst>
                        <a:gd name="adj" fmla="val 150000"/>
                      </a:avLst>
                    </a:prstGeom>
                    <a:pattFill prst="smGrid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25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861"/>
                    <a:ext cx="2160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s-ES_tradnl" sz="1000" b="1">
                        <a:latin typeface="Times New Roman" pitchFamily="18" charset="0"/>
                      </a:rPr>
                      <a:t>Host C: Grupo 2</a:t>
                    </a:r>
                  </a:p>
                </p:txBody>
              </p:sp>
            </p:grpSp>
            <p:grpSp>
              <p:nvGrpSpPr>
                <p:cNvPr id="13" name="Group 57"/>
                <p:cNvGrpSpPr>
                  <a:grpSpLocks/>
                </p:cNvGrpSpPr>
                <p:nvPr/>
              </p:nvGrpSpPr>
              <p:grpSpPr bwMode="auto">
                <a:xfrm>
                  <a:off x="9120" y="5280"/>
                  <a:ext cx="2160" cy="1155"/>
                  <a:chOff x="4608" y="1008"/>
                  <a:chExt cx="2160" cy="1155"/>
                </a:xfrm>
              </p:grpSpPr>
              <p:grpSp>
                <p:nvGrpSpPr>
                  <p:cNvPr id="1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4608" y="1008"/>
                    <a:ext cx="2160" cy="1155"/>
                    <a:chOff x="1584" y="861"/>
                    <a:chExt cx="2160" cy="1155"/>
                  </a:xfrm>
                </p:grpSpPr>
                <p:grpSp>
                  <p:nvGrpSpPr>
                    <p:cNvPr id="20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9" y="1440"/>
                      <a:ext cx="864" cy="576"/>
                      <a:chOff x="2019" y="1440"/>
                      <a:chExt cx="864" cy="576"/>
                    </a:xfrm>
                  </p:grpSpPr>
                  <p:sp>
                    <p:nvSpPr>
                      <p:cNvPr id="22" name="AutoShape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1440"/>
                        <a:ext cx="576" cy="432"/>
                      </a:xfrm>
                      <a:prstGeom prst="cube">
                        <a:avLst>
                          <a:gd name="adj" fmla="val 25000"/>
                        </a:avLst>
                      </a:prstGeom>
                      <a:gradFill rotWithShape="0">
                        <a:gsLst>
                          <a:gs pos="0">
                            <a:srgbClr val="C0C0C0"/>
                          </a:gs>
                          <a:gs pos="50000">
                            <a:srgbClr val="FFFFFF"/>
                          </a:gs>
                          <a:gs pos="100000">
                            <a:srgbClr val="C0C0C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  <p:sp>
                    <p:nvSpPr>
                      <p:cNvPr id="23" name="AutoShape 61" descr="Cuadrícula pequeña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9" y="1872"/>
                        <a:ext cx="864" cy="144"/>
                      </a:xfrm>
                      <a:prstGeom prst="parallelogram">
                        <a:avLst>
                          <a:gd name="adj" fmla="val 150000"/>
                        </a:avLst>
                      </a:prstGeom>
                      <a:pattFill prst="smGrid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</p:grpSp>
                <p:sp>
                  <p:nvSpPr>
                    <p:cNvPr id="21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861"/>
                      <a:ext cx="2160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s-ES_tradnl" sz="1000" b="1">
                          <a:latin typeface="Times New Roman" pitchFamily="18" charset="0"/>
                        </a:rPr>
                        <a:t>Router Multicasting</a:t>
                      </a:r>
                    </a:p>
                  </p:txBody>
                </p:sp>
              </p:grpSp>
              <p:sp>
                <p:nvSpPr>
                  <p:cNvPr id="19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5328" y="1584"/>
                    <a:ext cx="432" cy="432"/>
                  </a:xfrm>
                  <a:custGeom>
                    <a:avLst/>
                    <a:gdLst>
                      <a:gd name="G0" fmla="+- 6480 0 0"/>
                      <a:gd name="G1" fmla="+- 8640 0 0"/>
                      <a:gd name="G2" fmla="+- 4320 0 0"/>
                      <a:gd name="G3" fmla="+- 21600 0 6480"/>
                      <a:gd name="G4" fmla="+- 21600 0 8640"/>
                      <a:gd name="G5" fmla="+- 21600 0 4320"/>
                      <a:gd name="G6" fmla="+- 6480 0 10800"/>
                      <a:gd name="G7" fmla="+- 8640 0 10800"/>
                      <a:gd name="G8" fmla="*/ G7 4320 G6"/>
                      <a:gd name="G9" fmla="+- 21600 0 G8"/>
                      <a:gd name="T0" fmla="*/ G8 w 21600"/>
                      <a:gd name="T1" fmla="*/ G1 h 21600"/>
                      <a:gd name="T2" fmla="*/ G9 w 21600"/>
                      <a:gd name="T3" fmla="*/ G4 h 21600"/>
                    </a:gdLst>
                    <a:ahLst/>
                    <a:cxnLst>
                      <a:cxn ang="0">
                        <a:pos x="r" y="vc"/>
                      </a:cxn>
                      <a:cxn ang="5400000">
                        <a:pos x="hc" y="b"/>
                      </a:cxn>
                      <a:cxn ang="10800000">
                        <a:pos x="l" y="vc"/>
                      </a:cxn>
                      <a:cxn ang="16200000">
                        <a:pos x="hc" y="t"/>
                      </a:cxn>
                    </a:cxnLst>
                    <a:rect l="T0" t="T1" r="T2" b="T3"/>
                    <a:pathLst>
                      <a:path w="21600" h="21600">
                        <a:moveTo>
                          <a:pt x="10800" y="0"/>
                        </a:moveTo>
                        <a:lnTo>
                          <a:pt x="6480" y="4320"/>
                        </a:lnTo>
                        <a:lnTo>
                          <a:pt x="8640" y="4320"/>
                        </a:lnTo>
                        <a:lnTo>
                          <a:pt x="8640" y="8640"/>
                        </a:lnTo>
                        <a:lnTo>
                          <a:pt x="4320" y="8640"/>
                        </a:lnTo>
                        <a:lnTo>
                          <a:pt x="4320" y="6480"/>
                        </a:lnTo>
                        <a:lnTo>
                          <a:pt x="0" y="10800"/>
                        </a:lnTo>
                        <a:lnTo>
                          <a:pt x="4320" y="15120"/>
                        </a:lnTo>
                        <a:lnTo>
                          <a:pt x="4320" y="12960"/>
                        </a:lnTo>
                        <a:lnTo>
                          <a:pt x="8640" y="12960"/>
                        </a:lnTo>
                        <a:lnTo>
                          <a:pt x="8640" y="17280"/>
                        </a:lnTo>
                        <a:lnTo>
                          <a:pt x="6480" y="17280"/>
                        </a:lnTo>
                        <a:lnTo>
                          <a:pt x="10800" y="21600"/>
                        </a:lnTo>
                        <a:lnTo>
                          <a:pt x="15120" y="17280"/>
                        </a:lnTo>
                        <a:lnTo>
                          <a:pt x="12960" y="17280"/>
                        </a:lnTo>
                        <a:lnTo>
                          <a:pt x="12960" y="12960"/>
                        </a:lnTo>
                        <a:lnTo>
                          <a:pt x="17280" y="12960"/>
                        </a:lnTo>
                        <a:lnTo>
                          <a:pt x="17280" y="15120"/>
                        </a:lnTo>
                        <a:lnTo>
                          <a:pt x="21600" y="10800"/>
                        </a:lnTo>
                        <a:lnTo>
                          <a:pt x="17280" y="6480"/>
                        </a:lnTo>
                        <a:lnTo>
                          <a:pt x="17280" y="8640"/>
                        </a:lnTo>
                        <a:lnTo>
                          <a:pt x="12960" y="8640"/>
                        </a:lnTo>
                        <a:lnTo>
                          <a:pt x="12960" y="4320"/>
                        </a:lnTo>
                        <a:lnTo>
                          <a:pt x="15120" y="432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69696"/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58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14" name="Line 64"/>
                <p:cNvSpPr>
                  <a:spLocks noChangeShapeType="1"/>
                </p:cNvSpPr>
                <p:nvPr/>
              </p:nvSpPr>
              <p:spPr bwMode="auto">
                <a:xfrm>
                  <a:off x="2520" y="6480"/>
                  <a:ext cx="0" cy="27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5" name="Line 65"/>
                <p:cNvSpPr>
                  <a:spLocks noChangeShapeType="1"/>
                </p:cNvSpPr>
                <p:nvPr/>
              </p:nvSpPr>
              <p:spPr bwMode="auto">
                <a:xfrm>
                  <a:off x="4800" y="6480"/>
                  <a:ext cx="0" cy="27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6" name="Line 66"/>
                <p:cNvSpPr>
                  <a:spLocks noChangeShapeType="1"/>
                </p:cNvSpPr>
                <p:nvPr/>
              </p:nvSpPr>
              <p:spPr bwMode="auto">
                <a:xfrm>
                  <a:off x="7200" y="6480"/>
                  <a:ext cx="0" cy="27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" name="Line 67"/>
                <p:cNvSpPr>
                  <a:spLocks noChangeShapeType="1"/>
                </p:cNvSpPr>
                <p:nvPr/>
              </p:nvSpPr>
              <p:spPr bwMode="auto">
                <a:xfrm>
                  <a:off x="10080" y="6480"/>
                  <a:ext cx="0" cy="27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6" name="Text Box 96"/>
            <p:cNvSpPr txBox="1">
              <a:spLocks noChangeArrowheads="1"/>
            </p:cNvSpPr>
            <p:nvPr/>
          </p:nvSpPr>
          <p:spPr bwMode="auto">
            <a:xfrm>
              <a:off x="2256" y="2976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Report</a:t>
              </a:r>
              <a:r>
                <a:rPr lang="es-ES" sz="1000">
                  <a:latin typeface="Arial" charset="0"/>
                </a:rPr>
                <a:t> 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081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Pregunta-Respuesta</a:t>
            </a:r>
          </a:p>
          <a:p>
            <a:pPr lvl="1"/>
            <a:r>
              <a:rPr lang="es-ES" sz="2000" dirty="0" smtClean="0"/>
              <a:t>Permite a los </a:t>
            </a:r>
            <a:r>
              <a:rPr lang="es-ES" sz="2000" dirty="0" err="1" smtClean="0"/>
              <a:t>routers</a:t>
            </a:r>
            <a:r>
              <a:rPr lang="es-ES" sz="2000" dirty="0" smtClean="0"/>
              <a:t> </a:t>
            </a:r>
            <a:r>
              <a:rPr lang="es-ES" sz="2000" i="1" dirty="0" err="1" smtClean="0"/>
              <a:t>multicast</a:t>
            </a:r>
            <a:r>
              <a:rPr lang="es-ES" sz="2000" dirty="0" smtClean="0"/>
              <a:t> saber qué grupos están activos en la subred. </a:t>
            </a:r>
          </a:p>
          <a:p>
            <a:pPr lvl="1"/>
            <a:r>
              <a:rPr lang="es-ES" sz="2000" dirty="0" smtClean="0"/>
              <a:t>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envía a todos los equipos de la red un </a:t>
            </a:r>
            <a:r>
              <a:rPr lang="es-ES" sz="2000" i="1" dirty="0" err="1" smtClean="0"/>
              <a:t>Membership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Query</a:t>
            </a:r>
            <a:r>
              <a:rPr lang="es-ES" sz="2000" dirty="0" smtClean="0"/>
              <a:t>. Esto lo hace cada cierto tiempo.</a:t>
            </a:r>
          </a:p>
          <a:p>
            <a:pPr lvl="1"/>
            <a:r>
              <a:rPr lang="es-ES" sz="2000" dirty="0" smtClean="0"/>
              <a:t>Cuando un host recibe el </a:t>
            </a:r>
            <a:r>
              <a:rPr lang="es-ES" sz="2000" i="1" dirty="0" err="1" smtClean="0"/>
              <a:t>Membership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Query</a:t>
            </a:r>
            <a:r>
              <a:rPr lang="es-ES" sz="2000" dirty="0" smtClean="0"/>
              <a:t> pone un marcha un temporizador distinto para cada grupo al que pertenezca.</a:t>
            </a:r>
          </a:p>
          <a:p>
            <a:pPr lvl="1"/>
            <a:r>
              <a:rPr lang="es-ES" sz="2000" dirty="0" smtClean="0"/>
              <a:t>Cuando el temporizador expira, el host envía un </a:t>
            </a:r>
            <a:r>
              <a:rPr lang="es-ES" sz="2000" i="1" dirty="0" err="1" smtClean="0"/>
              <a:t>Membership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Report</a:t>
            </a:r>
            <a:r>
              <a:rPr lang="es-ES" sz="2000" dirty="0" smtClean="0"/>
              <a:t> al grupo correspondiente al temporizador.</a:t>
            </a:r>
          </a:p>
          <a:p>
            <a:pPr lvl="1"/>
            <a:r>
              <a:rPr lang="es-ES" sz="2000" dirty="0" smtClean="0"/>
              <a:t>La inicialización de los temporizadores es aleatoria y distinta cada vez, siempre por debajo de un tiempo máximo.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2891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000" dirty="0" smtClean="0"/>
              <a:t>Si 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no recibe ningún </a:t>
            </a:r>
            <a:r>
              <a:rPr lang="es-ES" sz="2000" i="1" dirty="0" err="1" smtClean="0"/>
              <a:t>Report</a:t>
            </a:r>
            <a:r>
              <a:rPr lang="es-ES" sz="2000" i="1" dirty="0" smtClean="0"/>
              <a:t> </a:t>
            </a:r>
            <a:r>
              <a:rPr lang="es-ES" sz="2000" dirty="0" smtClean="0"/>
              <a:t>de algún grupo, entonces considera que ese grupo ya no existe. </a:t>
            </a:r>
          </a:p>
          <a:p>
            <a:pPr lvl="1"/>
            <a:r>
              <a:rPr lang="es-ES" sz="2000" dirty="0" smtClean="0"/>
              <a:t>Sólo un host de cada grupo responde al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. Si un host en espera de contestar a una </a:t>
            </a:r>
            <a:r>
              <a:rPr lang="es-ES" sz="2000" i="1" dirty="0" err="1" smtClean="0"/>
              <a:t>Query</a:t>
            </a:r>
            <a:r>
              <a:rPr lang="es-ES" sz="2000" dirty="0" smtClean="0"/>
              <a:t> escucha un </a:t>
            </a:r>
            <a:r>
              <a:rPr lang="es-ES" sz="2000" i="1" dirty="0" err="1" smtClean="0"/>
              <a:t>Report</a:t>
            </a:r>
            <a:r>
              <a:rPr lang="es-ES" sz="2000" dirty="0" smtClean="0"/>
              <a:t> de otro host del mismo grupo, interrumpe su temporizador y cancela la respuesta.</a:t>
            </a:r>
            <a:endParaRPr lang="es-MX" sz="2000" dirty="0"/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914400" y="3962400"/>
            <a:ext cx="7162800" cy="2606675"/>
            <a:chOff x="480" y="2496"/>
            <a:chExt cx="4512" cy="1642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1056" y="2496"/>
              <a:ext cx="3936" cy="1584"/>
              <a:chOff x="1056" y="2400"/>
              <a:chExt cx="3936" cy="1584"/>
            </a:xfrm>
          </p:grpSpPr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1056" y="2400"/>
                <a:ext cx="3936" cy="1584"/>
                <a:chOff x="912" y="2016"/>
                <a:chExt cx="3936" cy="1584"/>
              </a:xfrm>
            </p:grpSpPr>
            <p:grpSp>
              <p:nvGrpSpPr>
                <p:cNvPr id="19" name="Group 4"/>
                <p:cNvGrpSpPr>
                  <a:grpSpLocks/>
                </p:cNvGrpSpPr>
                <p:nvPr/>
              </p:nvGrpSpPr>
              <p:grpSpPr bwMode="auto">
                <a:xfrm>
                  <a:off x="960" y="2016"/>
                  <a:ext cx="3888" cy="1584"/>
                  <a:chOff x="1560" y="5280"/>
                  <a:chExt cx="9720" cy="3960"/>
                </a:xfrm>
              </p:grpSpPr>
              <p:grpSp>
                <p:nvGrpSpPr>
                  <p:cNvPr id="37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1560" y="5280"/>
                    <a:ext cx="2160" cy="1155"/>
                    <a:chOff x="1584" y="861"/>
                    <a:chExt cx="2160" cy="1155"/>
                  </a:xfrm>
                </p:grpSpPr>
                <p:grpSp>
                  <p:nvGrpSpPr>
                    <p:cNvPr id="59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9" y="1440"/>
                      <a:ext cx="864" cy="576"/>
                      <a:chOff x="2019" y="1440"/>
                      <a:chExt cx="864" cy="576"/>
                    </a:xfrm>
                  </p:grpSpPr>
                  <p:sp>
                    <p:nvSpPr>
                      <p:cNvPr id="61" name="AutoShape 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1440"/>
                        <a:ext cx="576" cy="432"/>
                      </a:xfrm>
                      <a:prstGeom prst="cube">
                        <a:avLst>
                          <a:gd name="adj" fmla="val 25000"/>
                        </a:avLst>
                      </a:prstGeom>
                      <a:gradFill rotWithShape="0">
                        <a:gsLst>
                          <a:gs pos="0">
                            <a:srgbClr val="C0C0C0"/>
                          </a:gs>
                          <a:gs pos="50000">
                            <a:srgbClr val="FFFFFF"/>
                          </a:gs>
                          <a:gs pos="100000">
                            <a:srgbClr val="C0C0C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  <p:sp>
                    <p:nvSpPr>
                      <p:cNvPr id="62" name="AutoShape 8" descr="Cuadrícula pequeña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9" y="1872"/>
                        <a:ext cx="864" cy="144"/>
                      </a:xfrm>
                      <a:prstGeom prst="parallelogram">
                        <a:avLst>
                          <a:gd name="adj" fmla="val 150000"/>
                        </a:avLst>
                      </a:prstGeom>
                      <a:pattFill prst="smGrid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</p:grpSp>
                <p:sp>
                  <p:nvSpPr>
                    <p:cNvPr id="60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861"/>
                      <a:ext cx="2160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s-ES" sz="1000" b="1">
                          <a:latin typeface="Times New Roman" pitchFamily="18" charset="0"/>
                        </a:rPr>
                        <a:t>Host A: Grupos 1 y 3</a:t>
                      </a:r>
                    </a:p>
                    <a:p>
                      <a:endParaRPr lang="es-ES_tradnl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3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3840" y="5280"/>
                    <a:ext cx="2160" cy="1155"/>
                    <a:chOff x="1584" y="861"/>
                    <a:chExt cx="2160" cy="1155"/>
                  </a:xfrm>
                </p:grpSpPr>
                <p:grpSp>
                  <p:nvGrpSpPr>
                    <p:cNvPr id="55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9" y="1440"/>
                      <a:ext cx="864" cy="576"/>
                      <a:chOff x="2019" y="1440"/>
                      <a:chExt cx="864" cy="576"/>
                    </a:xfrm>
                  </p:grpSpPr>
                  <p:sp>
                    <p:nvSpPr>
                      <p:cNvPr id="57" name="AutoShap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1440"/>
                        <a:ext cx="576" cy="432"/>
                      </a:xfrm>
                      <a:prstGeom prst="cube">
                        <a:avLst>
                          <a:gd name="adj" fmla="val 25000"/>
                        </a:avLst>
                      </a:prstGeom>
                      <a:gradFill rotWithShape="0">
                        <a:gsLst>
                          <a:gs pos="0">
                            <a:srgbClr val="C0C0C0"/>
                          </a:gs>
                          <a:gs pos="50000">
                            <a:srgbClr val="FFFFFF"/>
                          </a:gs>
                          <a:gs pos="100000">
                            <a:srgbClr val="C0C0C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  <p:sp>
                    <p:nvSpPr>
                      <p:cNvPr id="58" name="AutoShape 13" descr="Cuadrícula pequeña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9" y="1872"/>
                        <a:ext cx="864" cy="144"/>
                      </a:xfrm>
                      <a:prstGeom prst="parallelogram">
                        <a:avLst>
                          <a:gd name="adj" fmla="val 150000"/>
                        </a:avLst>
                      </a:prstGeom>
                      <a:pattFill prst="smGrid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</p:grpSp>
                <p:sp>
                  <p:nvSpPr>
                    <p:cNvPr id="56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861"/>
                      <a:ext cx="2160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s-ES" sz="1000" b="1">
                          <a:latin typeface="Times New Roman" pitchFamily="18" charset="0"/>
                        </a:rPr>
                        <a:t>Host B:  Grupo 1 </a:t>
                      </a:r>
                    </a:p>
                    <a:p>
                      <a:endParaRPr lang="es-ES_tradnl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3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360" y="5280"/>
                    <a:ext cx="2160" cy="1155"/>
                    <a:chOff x="1584" y="861"/>
                    <a:chExt cx="2160" cy="1155"/>
                  </a:xfrm>
                </p:grpSpPr>
                <p:grpSp>
                  <p:nvGrpSpPr>
                    <p:cNvPr id="51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9" y="1440"/>
                      <a:ext cx="864" cy="576"/>
                      <a:chOff x="2019" y="1440"/>
                      <a:chExt cx="864" cy="576"/>
                    </a:xfrm>
                  </p:grpSpPr>
                  <p:sp>
                    <p:nvSpPr>
                      <p:cNvPr id="53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1440"/>
                        <a:ext cx="576" cy="432"/>
                      </a:xfrm>
                      <a:prstGeom prst="cube">
                        <a:avLst>
                          <a:gd name="adj" fmla="val 25000"/>
                        </a:avLst>
                      </a:prstGeom>
                      <a:gradFill rotWithShape="0">
                        <a:gsLst>
                          <a:gs pos="0">
                            <a:srgbClr val="C0C0C0"/>
                          </a:gs>
                          <a:gs pos="50000">
                            <a:srgbClr val="FFFFFF"/>
                          </a:gs>
                          <a:gs pos="100000">
                            <a:srgbClr val="C0C0C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  <p:sp>
                    <p:nvSpPr>
                      <p:cNvPr id="54" name="AutoShape 18" descr="Cuadrícula pequeña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9" y="1872"/>
                        <a:ext cx="864" cy="144"/>
                      </a:xfrm>
                      <a:prstGeom prst="parallelogram">
                        <a:avLst>
                          <a:gd name="adj" fmla="val 150000"/>
                        </a:avLst>
                      </a:prstGeom>
                      <a:pattFill prst="smGrid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</p:grpSp>
                <p:sp>
                  <p:nvSpPr>
                    <p:cNvPr id="52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861"/>
                      <a:ext cx="2160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s-ES" sz="1000" b="1">
                          <a:latin typeface="Times New Roman" pitchFamily="18" charset="0"/>
                        </a:rPr>
                        <a:t>Host C: Grupo 2</a:t>
                      </a:r>
                    </a:p>
                    <a:p>
                      <a:endParaRPr lang="es-ES_tradnl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40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9120" y="5280"/>
                    <a:ext cx="2160" cy="1155"/>
                    <a:chOff x="4608" y="1008"/>
                    <a:chExt cx="2160" cy="1155"/>
                  </a:xfrm>
                </p:grpSpPr>
                <p:grpSp>
                  <p:nvGrpSpPr>
                    <p:cNvPr id="45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08" y="1008"/>
                      <a:ext cx="2160" cy="1155"/>
                      <a:chOff x="1584" y="861"/>
                      <a:chExt cx="2160" cy="1155"/>
                    </a:xfrm>
                  </p:grpSpPr>
                  <p:grpSp>
                    <p:nvGrpSpPr>
                      <p:cNvPr id="47" name="Group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19" y="1440"/>
                        <a:ext cx="864" cy="576"/>
                        <a:chOff x="2019" y="1440"/>
                        <a:chExt cx="864" cy="576"/>
                      </a:xfrm>
                    </p:grpSpPr>
                    <p:sp>
                      <p:nvSpPr>
                        <p:cNvPr id="49" name="AutoShap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1440"/>
                          <a:ext cx="576" cy="432"/>
                        </a:xfrm>
                        <a:prstGeom prst="cube">
                          <a:avLst>
                            <a:gd name="adj" fmla="val 25000"/>
                          </a:avLst>
                        </a:prstGeom>
                        <a:gradFill rotWithShape="0">
                          <a:gsLst>
                            <a:gs pos="0">
                              <a:srgbClr val="C0C0C0"/>
                            </a:gs>
                            <a:gs pos="50000">
                              <a:srgbClr val="FFFFFF"/>
                            </a:gs>
                            <a:gs pos="100000">
                              <a:srgbClr val="C0C0C0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50" name="AutoShape 24" descr="Cuadrícula pequeña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19" y="1872"/>
                          <a:ext cx="864" cy="144"/>
                        </a:xfrm>
                        <a:prstGeom prst="parallelogram">
                          <a:avLst>
                            <a:gd name="adj" fmla="val 150000"/>
                          </a:avLst>
                        </a:prstGeom>
                        <a:pattFill prst="smGrid">
                          <a:fgClr>
                            <a:srgbClr val="000000"/>
                          </a:fgClr>
                          <a:bgClr>
                            <a:srgbClr val="FFFFFF"/>
                          </a:bgClr>
                        </a:patt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sp>
                    <p:nvSpPr>
                      <p:cNvPr id="48" name="Text Box 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84" y="861"/>
                        <a:ext cx="2160" cy="5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es-ES" sz="1000" b="1">
                            <a:latin typeface="Times New Roman" pitchFamily="18" charset="0"/>
                          </a:rPr>
                          <a:t>Router Multicasting</a:t>
                        </a:r>
                      </a:p>
                      <a:p>
                        <a:endParaRPr lang="es-ES_tradnl">
                          <a:latin typeface="Arial" charset="0"/>
                        </a:endParaRPr>
                      </a:p>
                    </p:txBody>
                  </p:sp>
                </p:grpSp>
                <p:sp>
                  <p:nvSpPr>
                    <p:cNvPr id="46" name="AutoShap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28" y="1584"/>
                      <a:ext cx="432" cy="432"/>
                    </a:xfrm>
                    <a:custGeom>
                      <a:avLst/>
                      <a:gdLst>
                        <a:gd name="G0" fmla="+- 6480 0 0"/>
                        <a:gd name="G1" fmla="+- 8640 0 0"/>
                        <a:gd name="G2" fmla="+- 4320 0 0"/>
                        <a:gd name="G3" fmla="+- 21600 0 6480"/>
                        <a:gd name="G4" fmla="+- 21600 0 8640"/>
                        <a:gd name="G5" fmla="+- 21600 0 4320"/>
                        <a:gd name="G6" fmla="+- 6480 0 10800"/>
                        <a:gd name="G7" fmla="+- 8640 0 10800"/>
                        <a:gd name="G8" fmla="*/ G7 4320 G6"/>
                        <a:gd name="G9" fmla="+- 21600 0 G8"/>
                        <a:gd name="T0" fmla="*/ G8 w 21600"/>
                        <a:gd name="T1" fmla="*/ G1 h 21600"/>
                        <a:gd name="T2" fmla="*/ G9 w 21600"/>
                        <a:gd name="T3" fmla="*/ G4 h 21600"/>
                      </a:gdLst>
                      <a:ahLst/>
                      <a:cxnLst>
                        <a:cxn ang="0">
                          <a:pos x="r" y="vc"/>
                        </a:cxn>
                        <a:cxn ang="5400000">
                          <a:pos x="hc" y="b"/>
                        </a:cxn>
                        <a:cxn ang="10800000">
                          <a:pos x="l" y="vc"/>
                        </a:cxn>
                        <a:cxn ang="16200000">
                          <a:pos x="hc" y="t"/>
                        </a:cxn>
                      </a:cxnLst>
                      <a:rect l="T0" t="T1" r="T2" b="T3"/>
                      <a:pathLst>
                        <a:path w="21600" h="21600">
                          <a:moveTo>
                            <a:pt x="10800" y="0"/>
                          </a:moveTo>
                          <a:lnTo>
                            <a:pt x="6480" y="4320"/>
                          </a:lnTo>
                          <a:lnTo>
                            <a:pt x="8640" y="4320"/>
                          </a:lnTo>
                          <a:lnTo>
                            <a:pt x="8640" y="8640"/>
                          </a:lnTo>
                          <a:lnTo>
                            <a:pt x="4320" y="8640"/>
                          </a:lnTo>
                          <a:lnTo>
                            <a:pt x="4320" y="6480"/>
                          </a:lnTo>
                          <a:lnTo>
                            <a:pt x="0" y="10800"/>
                          </a:lnTo>
                          <a:lnTo>
                            <a:pt x="4320" y="15120"/>
                          </a:lnTo>
                          <a:lnTo>
                            <a:pt x="4320" y="12960"/>
                          </a:lnTo>
                          <a:lnTo>
                            <a:pt x="8640" y="12960"/>
                          </a:lnTo>
                          <a:lnTo>
                            <a:pt x="8640" y="17280"/>
                          </a:lnTo>
                          <a:lnTo>
                            <a:pt x="6480" y="17280"/>
                          </a:lnTo>
                          <a:lnTo>
                            <a:pt x="10800" y="21600"/>
                          </a:lnTo>
                          <a:lnTo>
                            <a:pt x="15120" y="17280"/>
                          </a:lnTo>
                          <a:lnTo>
                            <a:pt x="12960" y="17280"/>
                          </a:lnTo>
                          <a:lnTo>
                            <a:pt x="12960" y="12960"/>
                          </a:lnTo>
                          <a:lnTo>
                            <a:pt x="17280" y="12960"/>
                          </a:lnTo>
                          <a:lnTo>
                            <a:pt x="17280" y="15120"/>
                          </a:lnTo>
                          <a:lnTo>
                            <a:pt x="21600" y="10800"/>
                          </a:lnTo>
                          <a:lnTo>
                            <a:pt x="17280" y="6480"/>
                          </a:lnTo>
                          <a:lnTo>
                            <a:pt x="17280" y="8640"/>
                          </a:lnTo>
                          <a:lnTo>
                            <a:pt x="12960" y="8640"/>
                          </a:lnTo>
                          <a:lnTo>
                            <a:pt x="12960" y="4320"/>
                          </a:lnTo>
                          <a:lnTo>
                            <a:pt x="15120" y="432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69696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4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6480"/>
                    <a:ext cx="0" cy="276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6480"/>
                    <a:ext cx="0" cy="276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200" y="6480"/>
                    <a:ext cx="0" cy="276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0080" y="6480"/>
                    <a:ext cx="0" cy="276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20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392" y="2544"/>
                  <a:ext cx="2928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304" y="2544"/>
                  <a:ext cx="2016" cy="2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2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264" y="2544"/>
                  <a:ext cx="1056" cy="2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3" name="Line 34"/>
                <p:cNvSpPr>
                  <a:spLocks noChangeShapeType="1"/>
                </p:cNvSpPr>
                <p:nvPr/>
              </p:nvSpPr>
              <p:spPr bwMode="auto">
                <a:xfrm>
                  <a:off x="912" y="273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78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>
                  <a:off x="2928" y="278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" name="Line 37"/>
                <p:cNvSpPr>
                  <a:spLocks noChangeShapeType="1"/>
                </p:cNvSpPr>
                <p:nvPr/>
              </p:nvSpPr>
              <p:spPr bwMode="auto">
                <a:xfrm>
                  <a:off x="1152" y="2736"/>
                  <a:ext cx="0" cy="4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7" name="Line 38"/>
                <p:cNvSpPr>
                  <a:spLocks noChangeShapeType="1"/>
                </p:cNvSpPr>
                <p:nvPr/>
              </p:nvSpPr>
              <p:spPr bwMode="auto">
                <a:xfrm>
                  <a:off x="912" y="2736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" name="Line 39"/>
                <p:cNvSpPr>
                  <a:spLocks noChangeShapeType="1"/>
                </p:cNvSpPr>
                <p:nvPr/>
              </p:nvSpPr>
              <p:spPr bwMode="auto">
                <a:xfrm>
                  <a:off x="1968" y="27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9" name="Line 40"/>
                <p:cNvSpPr>
                  <a:spLocks noChangeShapeType="1"/>
                </p:cNvSpPr>
                <p:nvPr/>
              </p:nvSpPr>
              <p:spPr bwMode="auto">
                <a:xfrm>
                  <a:off x="2928" y="2784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0" name="Line 41"/>
                <p:cNvSpPr>
                  <a:spLocks noChangeShapeType="1"/>
                </p:cNvSpPr>
                <p:nvPr/>
              </p:nvSpPr>
              <p:spPr bwMode="auto">
                <a:xfrm>
                  <a:off x="3264" y="3216"/>
                  <a:ext cx="1056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1" name="Line 42"/>
                <p:cNvSpPr>
                  <a:spLocks noChangeShapeType="1"/>
                </p:cNvSpPr>
                <p:nvPr/>
              </p:nvSpPr>
              <p:spPr bwMode="auto">
                <a:xfrm>
                  <a:off x="2304" y="3024"/>
                  <a:ext cx="2016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392" y="3024"/>
                  <a:ext cx="816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3" name="Line 44"/>
                <p:cNvSpPr>
                  <a:spLocks noChangeShapeType="1"/>
                </p:cNvSpPr>
                <p:nvPr/>
              </p:nvSpPr>
              <p:spPr bwMode="auto">
                <a:xfrm>
                  <a:off x="1968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5" name="Line 46"/>
                <p:cNvSpPr>
                  <a:spLocks noChangeShapeType="1"/>
                </p:cNvSpPr>
                <p:nvPr/>
              </p:nvSpPr>
              <p:spPr bwMode="auto">
                <a:xfrm>
                  <a:off x="912" y="3408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6" name="Line 47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928" cy="1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1248" y="3552"/>
                <a:ext cx="96" cy="96"/>
                <a:chOff x="5904" y="4320"/>
                <a:chExt cx="144" cy="144"/>
              </a:xfrm>
            </p:grpSpPr>
            <p:sp>
              <p:nvSpPr>
                <p:cNvPr id="17" name="Line 50"/>
                <p:cNvSpPr>
                  <a:spLocks noChangeShapeType="1"/>
                </p:cNvSpPr>
                <p:nvPr/>
              </p:nvSpPr>
              <p:spPr bwMode="auto">
                <a:xfrm>
                  <a:off x="5904" y="432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904" y="4320"/>
                  <a:ext cx="144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6" name="Line 52"/>
              <p:cNvSpPr>
                <a:spLocks noChangeShapeType="1"/>
              </p:cNvSpPr>
              <p:nvPr/>
            </p:nvSpPr>
            <p:spPr bwMode="auto">
              <a:xfrm>
                <a:off x="1344" y="355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6" name="Text Box 58"/>
            <p:cNvSpPr txBox="1">
              <a:spLocks noChangeArrowheads="1"/>
            </p:cNvSpPr>
            <p:nvPr/>
          </p:nvSpPr>
          <p:spPr bwMode="auto">
            <a:xfrm>
              <a:off x="1920" y="3504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Report</a:t>
              </a:r>
              <a:r>
                <a:rPr lang="es-ES" sz="1000">
                  <a:latin typeface="Arial" charset="0"/>
                </a:rPr>
                <a:t> Grupo 1</a:t>
              </a:r>
            </a:p>
          </p:txBody>
        </p: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1488" y="3264"/>
              <a:ext cx="9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Grupo 1</a:t>
              </a:r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2448" y="3264"/>
              <a:ext cx="9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Grupo 2</a:t>
              </a: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480" y="3408"/>
              <a:ext cx="7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Grupo 3 </a:t>
              </a: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768" y="3216"/>
              <a:ext cx="7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Grupo 1 </a:t>
              </a:r>
            </a:p>
          </p:txBody>
        </p:sp>
        <p:sp>
          <p:nvSpPr>
            <p:cNvPr id="11" name="Text Box 63"/>
            <p:cNvSpPr txBox="1">
              <a:spLocks noChangeArrowheads="1"/>
            </p:cNvSpPr>
            <p:nvPr/>
          </p:nvSpPr>
          <p:spPr bwMode="auto">
            <a:xfrm>
              <a:off x="3552" y="3168"/>
              <a:ext cx="9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Query</a:t>
              </a:r>
              <a:endParaRPr lang="es-ES" sz="1000">
                <a:latin typeface="Arial" charset="0"/>
              </a:endParaRPr>
            </a:p>
          </p:txBody>
        </p:sp>
        <p:sp>
          <p:nvSpPr>
            <p:cNvPr id="12" name="Text Box 64"/>
            <p:cNvSpPr txBox="1">
              <a:spLocks noChangeArrowheads="1"/>
            </p:cNvSpPr>
            <p:nvPr/>
          </p:nvSpPr>
          <p:spPr bwMode="auto">
            <a:xfrm>
              <a:off x="1488" y="3888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Report</a:t>
              </a:r>
              <a:r>
                <a:rPr lang="es-ES" sz="1000">
                  <a:latin typeface="Arial" charset="0"/>
                </a:rPr>
                <a:t> Grupo 3</a:t>
              </a:r>
            </a:p>
          </p:txBody>
        </p:sp>
        <p:sp>
          <p:nvSpPr>
            <p:cNvPr id="13" name="Text Box 65"/>
            <p:cNvSpPr txBox="1">
              <a:spLocks noChangeArrowheads="1"/>
            </p:cNvSpPr>
            <p:nvPr/>
          </p:nvSpPr>
          <p:spPr bwMode="auto">
            <a:xfrm>
              <a:off x="3312" y="3696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Report</a:t>
              </a:r>
              <a:r>
                <a:rPr lang="es-ES" sz="1000">
                  <a:latin typeface="Arial" charset="0"/>
                </a:rPr>
                <a:t> Grupo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42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ICMP se envía como datagrama IP</a:t>
            </a:r>
          </a:p>
          <a:p>
            <a:pPr lvl="1"/>
            <a:r>
              <a:rPr lang="es-ES"/>
              <a:t>ICMP informa de un error, pero no existe ningún requisito de cómo debe tratar el error el host emisor.</a:t>
            </a:r>
          </a:p>
          <a:p>
            <a:pPr lvl="1"/>
            <a:r>
              <a:rPr lang="es-ES"/>
              <a:t>Depende de la implementación TCP/IP interpretar el error y ajustar su comportamiento del modo correspondiente.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Abandonar un grupo</a:t>
            </a:r>
          </a:p>
          <a:p>
            <a:pPr lvl="1"/>
            <a:r>
              <a:rPr lang="es-ES" sz="2000" dirty="0" smtClean="0"/>
              <a:t>Cuando un host quiere abandonar un grupo simplemente deja de responder como miembro de ese grupo a los mensajes </a:t>
            </a:r>
            <a:r>
              <a:rPr lang="es-ES" sz="2000" i="1" dirty="0" err="1" smtClean="0"/>
              <a:t>Membership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Query</a:t>
            </a:r>
            <a:r>
              <a:rPr lang="es-ES" sz="2000" dirty="0" smtClean="0"/>
              <a:t> del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Ejemplo: Host C abandona el grupo 2.</a:t>
            </a:r>
            <a:endParaRPr lang="es-MX" sz="2000" dirty="0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115616" y="4005064"/>
            <a:ext cx="7086600" cy="2606675"/>
            <a:chOff x="576" y="2352"/>
            <a:chExt cx="4464" cy="1642"/>
          </a:xfrm>
        </p:grpSpPr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104" y="2352"/>
              <a:ext cx="3936" cy="1584"/>
              <a:chOff x="1104" y="2352"/>
              <a:chExt cx="3936" cy="1584"/>
            </a:xfrm>
          </p:grpSpPr>
          <p:sp>
            <p:nvSpPr>
              <p:cNvPr id="13" name="Line 32"/>
              <p:cNvSpPr>
                <a:spLocks noChangeShapeType="1"/>
              </p:cNvSpPr>
              <p:nvPr/>
            </p:nvSpPr>
            <p:spPr bwMode="auto">
              <a:xfrm>
                <a:off x="4512" y="2832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14" name="Group 55"/>
              <p:cNvGrpSpPr>
                <a:grpSpLocks/>
              </p:cNvGrpSpPr>
              <p:nvPr/>
            </p:nvGrpSpPr>
            <p:grpSpPr bwMode="auto">
              <a:xfrm>
                <a:off x="1104" y="2352"/>
                <a:ext cx="3936" cy="1584"/>
                <a:chOff x="1104" y="2448"/>
                <a:chExt cx="3936" cy="1584"/>
              </a:xfrm>
            </p:grpSpPr>
            <p:sp>
              <p:nvSpPr>
                <p:cNvPr id="15" name="Line 46"/>
                <p:cNvSpPr>
                  <a:spLocks noChangeShapeType="1"/>
                </p:cNvSpPr>
                <p:nvPr/>
              </p:nvSpPr>
              <p:spPr bwMode="auto">
                <a:xfrm>
                  <a:off x="2160" y="3408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grpSp>
              <p:nvGrpSpPr>
                <p:cNvPr id="16" name="Group 54"/>
                <p:cNvGrpSpPr>
                  <a:grpSpLocks/>
                </p:cNvGrpSpPr>
                <p:nvPr/>
              </p:nvGrpSpPr>
              <p:grpSpPr bwMode="auto">
                <a:xfrm>
                  <a:off x="1104" y="2448"/>
                  <a:ext cx="3936" cy="1584"/>
                  <a:chOff x="1056" y="2448"/>
                  <a:chExt cx="3936" cy="1584"/>
                </a:xfrm>
              </p:grpSpPr>
              <p:grpSp>
                <p:nvGrpSpPr>
                  <p:cNvPr id="17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104" y="2448"/>
                    <a:ext cx="864" cy="462"/>
                    <a:chOff x="1584" y="861"/>
                    <a:chExt cx="2160" cy="1155"/>
                  </a:xfrm>
                </p:grpSpPr>
                <p:grpSp>
                  <p:nvGrpSpPr>
                    <p:cNvPr id="53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9" y="1440"/>
                      <a:ext cx="864" cy="576"/>
                      <a:chOff x="2019" y="1440"/>
                      <a:chExt cx="864" cy="576"/>
                    </a:xfrm>
                  </p:grpSpPr>
                  <p:sp>
                    <p:nvSpPr>
                      <p:cNvPr id="55" name="AutoShape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1440"/>
                        <a:ext cx="576" cy="432"/>
                      </a:xfrm>
                      <a:prstGeom prst="cube">
                        <a:avLst>
                          <a:gd name="adj" fmla="val 25000"/>
                        </a:avLst>
                      </a:prstGeom>
                      <a:gradFill rotWithShape="0">
                        <a:gsLst>
                          <a:gs pos="0">
                            <a:srgbClr val="C0C0C0"/>
                          </a:gs>
                          <a:gs pos="50000">
                            <a:srgbClr val="FFFFFF"/>
                          </a:gs>
                          <a:gs pos="100000">
                            <a:srgbClr val="C0C0C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  <p:sp>
                    <p:nvSpPr>
                      <p:cNvPr id="56" name="AutoShape 10" descr="Cuadrícula pequeña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9" y="1872"/>
                        <a:ext cx="864" cy="144"/>
                      </a:xfrm>
                      <a:prstGeom prst="parallelogram">
                        <a:avLst>
                          <a:gd name="adj" fmla="val 150000"/>
                        </a:avLst>
                      </a:prstGeom>
                      <a:pattFill prst="smGrid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</p:grpSp>
                <p:sp>
                  <p:nvSpPr>
                    <p:cNvPr id="54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861"/>
                      <a:ext cx="2160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s-ES_tradnl" sz="1000" b="1">
                          <a:latin typeface="Times New Roman" pitchFamily="18" charset="0"/>
                        </a:rPr>
                        <a:t>Host A: Grupos 1 y 3</a:t>
                      </a:r>
                    </a:p>
                  </p:txBody>
                </p:sp>
              </p:grpSp>
              <p:grpSp>
                <p:nvGrpSpPr>
                  <p:cNvPr id="1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016" y="2448"/>
                    <a:ext cx="864" cy="462"/>
                    <a:chOff x="1584" y="861"/>
                    <a:chExt cx="2160" cy="1155"/>
                  </a:xfrm>
                </p:grpSpPr>
                <p:grpSp>
                  <p:nvGrpSpPr>
                    <p:cNvPr id="49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9" y="1440"/>
                      <a:ext cx="864" cy="576"/>
                      <a:chOff x="2019" y="1440"/>
                      <a:chExt cx="864" cy="576"/>
                    </a:xfrm>
                  </p:grpSpPr>
                  <p:sp>
                    <p:nvSpPr>
                      <p:cNvPr id="51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1440"/>
                        <a:ext cx="576" cy="432"/>
                      </a:xfrm>
                      <a:prstGeom prst="cube">
                        <a:avLst>
                          <a:gd name="adj" fmla="val 25000"/>
                        </a:avLst>
                      </a:prstGeom>
                      <a:gradFill rotWithShape="0">
                        <a:gsLst>
                          <a:gs pos="0">
                            <a:srgbClr val="C0C0C0"/>
                          </a:gs>
                          <a:gs pos="50000">
                            <a:srgbClr val="FFFFFF"/>
                          </a:gs>
                          <a:gs pos="100000">
                            <a:srgbClr val="C0C0C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  <p:sp>
                    <p:nvSpPr>
                      <p:cNvPr id="52" name="AutoShape 15" descr="Cuadrícula pequeña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9" y="1872"/>
                        <a:ext cx="864" cy="144"/>
                      </a:xfrm>
                      <a:prstGeom prst="parallelogram">
                        <a:avLst>
                          <a:gd name="adj" fmla="val 150000"/>
                        </a:avLst>
                      </a:prstGeom>
                      <a:pattFill prst="smGrid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</p:grpSp>
                <p:sp>
                  <p:nvSpPr>
                    <p:cNvPr id="50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861"/>
                      <a:ext cx="2160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s-ES_tradnl" sz="1000" b="1">
                          <a:latin typeface="Times New Roman" pitchFamily="18" charset="0"/>
                        </a:rPr>
                        <a:t>Host B: Grupo 1</a:t>
                      </a:r>
                    </a:p>
                  </p:txBody>
                </p:sp>
              </p:grpSp>
              <p:grpSp>
                <p:nvGrpSpPr>
                  <p:cNvPr id="1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024" y="2448"/>
                    <a:ext cx="864" cy="462"/>
                    <a:chOff x="1584" y="861"/>
                    <a:chExt cx="2160" cy="1155"/>
                  </a:xfrm>
                </p:grpSpPr>
                <p:grpSp>
                  <p:nvGrpSpPr>
                    <p:cNvPr id="45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9" y="1440"/>
                      <a:ext cx="864" cy="576"/>
                      <a:chOff x="2019" y="1440"/>
                      <a:chExt cx="864" cy="576"/>
                    </a:xfrm>
                  </p:grpSpPr>
                  <p:sp>
                    <p:nvSpPr>
                      <p:cNvPr id="47" name="AutoShap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4" y="1440"/>
                        <a:ext cx="576" cy="432"/>
                      </a:xfrm>
                      <a:prstGeom prst="cube">
                        <a:avLst>
                          <a:gd name="adj" fmla="val 25000"/>
                        </a:avLst>
                      </a:prstGeom>
                      <a:gradFill rotWithShape="0">
                        <a:gsLst>
                          <a:gs pos="0">
                            <a:srgbClr val="C0C0C0"/>
                          </a:gs>
                          <a:gs pos="50000">
                            <a:srgbClr val="FFFFFF"/>
                          </a:gs>
                          <a:gs pos="100000">
                            <a:srgbClr val="C0C0C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  <p:sp>
                    <p:nvSpPr>
                      <p:cNvPr id="48" name="AutoShape 20" descr="Cuadrícula pequeña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9" y="1872"/>
                        <a:ext cx="864" cy="144"/>
                      </a:xfrm>
                      <a:prstGeom prst="parallelogram">
                        <a:avLst>
                          <a:gd name="adj" fmla="val 150000"/>
                        </a:avLst>
                      </a:prstGeom>
                      <a:pattFill prst="smGrid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s-MX"/>
                      </a:p>
                    </p:txBody>
                  </p:sp>
                </p:grpSp>
                <p:sp>
                  <p:nvSpPr>
                    <p:cNvPr id="46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4" y="861"/>
                      <a:ext cx="2160" cy="57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s-ES_tradnl" sz="1000" b="1">
                          <a:latin typeface="Times New Roman" pitchFamily="18" charset="0"/>
                        </a:rPr>
                        <a:t>Host C: Grupo2</a:t>
                      </a:r>
                    </a:p>
                  </p:txBody>
                </p:sp>
              </p:grpSp>
              <p:grpSp>
                <p:nvGrpSpPr>
                  <p:cNvPr id="20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4128" y="2448"/>
                    <a:ext cx="864" cy="462"/>
                    <a:chOff x="4608" y="1008"/>
                    <a:chExt cx="2160" cy="1155"/>
                  </a:xfrm>
                </p:grpSpPr>
                <p:grpSp>
                  <p:nvGrpSpPr>
                    <p:cNvPr id="39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08" y="1008"/>
                      <a:ext cx="2160" cy="1155"/>
                      <a:chOff x="1584" y="861"/>
                      <a:chExt cx="2160" cy="1155"/>
                    </a:xfrm>
                  </p:grpSpPr>
                  <p:grpSp>
                    <p:nvGrpSpPr>
                      <p:cNvPr id="41" name="Group 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19" y="1440"/>
                        <a:ext cx="864" cy="576"/>
                        <a:chOff x="2019" y="1440"/>
                        <a:chExt cx="864" cy="576"/>
                      </a:xfrm>
                    </p:grpSpPr>
                    <p:sp>
                      <p:nvSpPr>
                        <p:cNvPr id="43" name="AutoShap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1440"/>
                          <a:ext cx="576" cy="432"/>
                        </a:xfrm>
                        <a:prstGeom prst="cube">
                          <a:avLst>
                            <a:gd name="adj" fmla="val 25000"/>
                          </a:avLst>
                        </a:prstGeom>
                        <a:gradFill rotWithShape="0">
                          <a:gsLst>
                            <a:gs pos="0">
                              <a:srgbClr val="C0C0C0"/>
                            </a:gs>
                            <a:gs pos="50000">
                              <a:srgbClr val="FFFFFF"/>
                            </a:gs>
                            <a:gs pos="100000">
                              <a:srgbClr val="C0C0C0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  <p:sp>
                      <p:nvSpPr>
                        <p:cNvPr id="44" name="AutoShape 26" descr="Cuadrícula pequeña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19" y="1872"/>
                          <a:ext cx="864" cy="144"/>
                        </a:xfrm>
                        <a:prstGeom prst="parallelogram">
                          <a:avLst>
                            <a:gd name="adj" fmla="val 150000"/>
                          </a:avLst>
                        </a:prstGeom>
                        <a:pattFill prst="smGrid">
                          <a:fgClr>
                            <a:srgbClr val="000000"/>
                          </a:fgClr>
                          <a:bgClr>
                            <a:srgbClr val="FFFFFF"/>
                          </a:bgClr>
                        </a:patt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MX"/>
                        </a:p>
                      </p:txBody>
                    </p:sp>
                  </p:grpSp>
                  <p:sp>
                    <p:nvSpPr>
                      <p:cNvPr id="42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84" y="861"/>
                        <a:ext cx="2160" cy="5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ctr"/>
                        <a:r>
                          <a:rPr lang="es-ES_tradnl" sz="1000" b="1">
                            <a:latin typeface="Times New Roman" pitchFamily="18" charset="0"/>
                          </a:rPr>
                          <a:t>Router Multicasting</a:t>
                        </a:r>
                      </a:p>
                    </p:txBody>
                  </p:sp>
                </p:grpSp>
                <p:sp>
                  <p:nvSpPr>
                    <p:cNvPr id="40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28" y="1584"/>
                      <a:ext cx="432" cy="432"/>
                    </a:xfrm>
                    <a:custGeom>
                      <a:avLst/>
                      <a:gdLst>
                        <a:gd name="G0" fmla="+- 6480 0 0"/>
                        <a:gd name="G1" fmla="+- 8640 0 0"/>
                        <a:gd name="G2" fmla="+- 4320 0 0"/>
                        <a:gd name="G3" fmla="+- 21600 0 6480"/>
                        <a:gd name="G4" fmla="+- 21600 0 8640"/>
                        <a:gd name="G5" fmla="+- 21600 0 4320"/>
                        <a:gd name="G6" fmla="+- 6480 0 10800"/>
                        <a:gd name="G7" fmla="+- 8640 0 10800"/>
                        <a:gd name="G8" fmla="*/ G7 4320 G6"/>
                        <a:gd name="G9" fmla="+- 21600 0 G8"/>
                        <a:gd name="T0" fmla="*/ G8 w 21600"/>
                        <a:gd name="T1" fmla="*/ G1 h 21600"/>
                        <a:gd name="T2" fmla="*/ G9 w 21600"/>
                        <a:gd name="T3" fmla="*/ G4 h 21600"/>
                      </a:gdLst>
                      <a:ahLst/>
                      <a:cxnLst>
                        <a:cxn ang="0">
                          <a:pos x="r" y="vc"/>
                        </a:cxn>
                        <a:cxn ang="5400000">
                          <a:pos x="hc" y="b"/>
                        </a:cxn>
                        <a:cxn ang="10800000">
                          <a:pos x="l" y="vc"/>
                        </a:cxn>
                        <a:cxn ang="16200000">
                          <a:pos x="hc" y="t"/>
                        </a:cxn>
                      </a:cxnLst>
                      <a:rect l="T0" t="T1" r="T2" b="T3"/>
                      <a:pathLst>
                        <a:path w="21600" h="21600">
                          <a:moveTo>
                            <a:pt x="10800" y="0"/>
                          </a:moveTo>
                          <a:lnTo>
                            <a:pt x="6480" y="4320"/>
                          </a:lnTo>
                          <a:lnTo>
                            <a:pt x="8640" y="4320"/>
                          </a:lnTo>
                          <a:lnTo>
                            <a:pt x="8640" y="8640"/>
                          </a:lnTo>
                          <a:lnTo>
                            <a:pt x="4320" y="8640"/>
                          </a:lnTo>
                          <a:lnTo>
                            <a:pt x="4320" y="6480"/>
                          </a:lnTo>
                          <a:lnTo>
                            <a:pt x="0" y="10800"/>
                          </a:lnTo>
                          <a:lnTo>
                            <a:pt x="4320" y="15120"/>
                          </a:lnTo>
                          <a:lnTo>
                            <a:pt x="4320" y="12960"/>
                          </a:lnTo>
                          <a:lnTo>
                            <a:pt x="8640" y="12960"/>
                          </a:lnTo>
                          <a:lnTo>
                            <a:pt x="8640" y="17280"/>
                          </a:lnTo>
                          <a:lnTo>
                            <a:pt x="6480" y="17280"/>
                          </a:lnTo>
                          <a:lnTo>
                            <a:pt x="10800" y="21600"/>
                          </a:lnTo>
                          <a:lnTo>
                            <a:pt x="15120" y="17280"/>
                          </a:lnTo>
                          <a:lnTo>
                            <a:pt x="12960" y="17280"/>
                          </a:lnTo>
                          <a:lnTo>
                            <a:pt x="12960" y="12960"/>
                          </a:lnTo>
                          <a:lnTo>
                            <a:pt x="17280" y="12960"/>
                          </a:lnTo>
                          <a:lnTo>
                            <a:pt x="17280" y="15120"/>
                          </a:lnTo>
                          <a:lnTo>
                            <a:pt x="21600" y="10800"/>
                          </a:lnTo>
                          <a:lnTo>
                            <a:pt x="17280" y="6480"/>
                          </a:lnTo>
                          <a:lnTo>
                            <a:pt x="17280" y="8640"/>
                          </a:lnTo>
                          <a:lnTo>
                            <a:pt x="12960" y="8640"/>
                          </a:lnTo>
                          <a:lnTo>
                            <a:pt x="12960" y="4320"/>
                          </a:lnTo>
                          <a:lnTo>
                            <a:pt x="15120" y="4320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rgbClr val="969696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158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2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928"/>
                    <a:ext cx="0" cy="110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928"/>
                    <a:ext cx="0" cy="110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928"/>
                    <a:ext cx="0" cy="110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4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2976"/>
                    <a:ext cx="2928" cy="1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5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48" y="2976"/>
                    <a:ext cx="2016" cy="2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6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8" y="2976"/>
                    <a:ext cx="1056" cy="24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3168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216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48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3168"/>
                    <a:ext cx="0" cy="67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3216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3456"/>
                    <a:ext cx="2016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3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3456"/>
                    <a:ext cx="816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3840"/>
                    <a:ext cx="43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840"/>
                    <a:ext cx="2928" cy="1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3600"/>
                    <a:ext cx="96" cy="9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7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48" y="3600"/>
                    <a:ext cx="96" cy="9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600"/>
                    <a:ext cx="144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</p:grpSp>
        <p:sp>
          <p:nvSpPr>
            <p:cNvPr id="6" name="Text Box 61"/>
            <p:cNvSpPr txBox="1">
              <a:spLocks noChangeArrowheads="1"/>
            </p:cNvSpPr>
            <p:nvPr/>
          </p:nvSpPr>
          <p:spPr bwMode="auto">
            <a:xfrm>
              <a:off x="3600" y="3024"/>
              <a:ext cx="9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Query</a:t>
              </a:r>
              <a:endParaRPr lang="es-ES" sz="1000">
                <a:latin typeface="Arial" charset="0"/>
              </a:endParaRPr>
            </a:p>
          </p:txBody>
        </p:sp>
        <p:sp>
          <p:nvSpPr>
            <p:cNvPr id="7" name="Text Box 63"/>
            <p:cNvSpPr txBox="1">
              <a:spLocks noChangeArrowheads="1"/>
            </p:cNvSpPr>
            <p:nvPr/>
          </p:nvSpPr>
          <p:spPr bwMode="auto">
            <a:xfrm>
              <a:off x="1536" y="3120"/>
              <a:ext cx="9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Grupo 1</a:t>
              </a:r>
            </a:p>
          </p:txBody>
        </p:sp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2688" y="3072"/>
              <a:ext cx="9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>
                  <a:latin typeface="Arial" charset="0"/>
                </a:rPr>
                <a:t>No responde</a:t>
              </a:r>
            </a:p>
          </p:txBody>
        </p: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576" y="3312"/>
              <a:ext cx="7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Grupo 3 </a:t>
              </a:r>
            </a:p>
          </p:txBody>
        </p:sp>
        <p:sp>
          <p:nvSpPr>
            <p:cNvPr id="10" name="Text Box 66"/>
            <p:cNvSpPr txBox="1">
              <a:spLocks noChangeArrowheads="1"/>
            </p:cNvSpPr>
            <p:nvPr/>
          </p:nvSpPr>
          <p:spPr bwMode="auto">
            <a:xfrm>
              <a:off x="864" y="3120"/>
              <a:ext cx="7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Grupo 1 </a:t>
              </a:r>
            </a:p>
          </p:txBody>
        </p:sp>
        <p:sp>
          <p:nvSpPr>
            <p:cNvPr id="11" name="Text Box 67"/>
            <p:cNvSpPr txBox="1">
              <a:spLocks noChangeArrowheads="1"/>
            </p:cNvSpPr>
            <p:nvPr/>
          </p:nvSpPr>
          <p:spPr bwMode="auto">
            <a:xfrm>
              <a:off x="1968" y="3360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Report</a:t>
              </a:r>
              <a:r>
                <a:rPr lang="es-ES" sz="1000">
                  <a:latin typeface="Arial" charset="0"/>
                </a:rPr>
                <a:t> Grupo 1</a:t>
              </a:r>
            </a:p>
          </p:txBody>
        </p:sp>
        <p:sp>
          <p:nvSpPr>
            <p:cNvPr id="12" name="Text Box 68"/>
            <p:cNvSpPr txBox="1">
              <a:spLocks noChangeArrowheads="1"/>
            </p:cNvSpPr>
            <p:nvPr/>
          </p:nvSpPr>
          <p:spPr bwMode="auto">
            <a:xfrm>
              <a:off x="1488" y="3744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Report</a:t>
              </a:r>
              <a:r>
                <a:rPr lang="es-ES" sz="1000">
                  <a:latin typeface="Arial" charset="0"/>
                </a:rPr>
                <a:t> Grupo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438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Parámetros de tiempo</a:t>
            </a:r>
          </a:p>
          <a:p>
            <a:pPr lvl="1"/>
            <a:r>
              <a:rPr lang="es-ES" i="1" dirty="0" err="1" smtClean="0"/>
              <a:t>Query</a:t>
            </a:r>
            <a:r>
              <a:rPr lang="es-ES" i="1" dirty="0" smtClean="0"/>
              <a:t> </a:t>
            </a:r>
            <a:r>
              <a:rPr lang="es-ES" i="1" dirty="0" err="1" smtClean="0"/>
              <a:t>Interval</a:t>
            </a:r>
            <a:r>
              <a:rPr lang="es-ES" dirty="0" smtClean="0"/>
              <a:t>. Tiempo que ha de transcurrir entre cada </a:t>
            </a:r>
            <a:r>
              <a:rPr lang="es-ES" i="1" dirty="0" err="1" smtClean="0"/>
              <a:t>Query</a:t>
            </a:r>
            <a:r>
              <a:rPr lang="es-ES" dirty="0" smtClean="0"/>
              <a:t> del </a:t>
            </a:r>
            <a:r>
              <a:rPr lang="es-ES" dirty="0" err="1" smtClean="0"/>
              <a:t>router</a:t>
            </a:r>
            <a:r>
              <a:rPr lang="es-ES" dirty="0" smtClean="0"/>
              <a:t> (Por defecto 125s.).</a:t>
            </a:r>
          </a:p>
          <a:p>
            <a:pPr lvl="1"/>
            <a:r>
              <a:rPr lang="es-ES" i="1" dirty="0" err="1" smtClean="0"/>
              <a:t>Group</a:t>
            </a:r>
            <a:r>
              <a:rPr lang="es-ES" i="1" dirty="0" smtClean="0"/>
              <a:t> </a:t>
            </a:r>
            <a:r>
              <a:rPr lang="es-ES" i="1" dirty="0" err="1" smtClean="0"/>
              <a:t>Membership</a:t>
            </a:r>
            <a:r>
              <a:rPr lang="es-ES" i="1" dirty="0" smtClean="0"/>
              <a:t> </a:t>
            </a:r>
            <a:r>
              <a:rPr lang="es-ES" i="1" dirty="0" err="1" smtClean="0"/>
              <a:t>Interval</a:t>
            </a:r>
            <a:r>
              <a:rPr lang="es-ES" dirty="0" smtClean="0"/>
              <a:t>. Tiempo que ha de transcurrir sin recibir </a:t>
            </a:r>
            <a:r>
              <a:rPr lang="es-ES" i="1" dirty="0" err="1" smtClean="0"/>
              <a:t>Reports</a:t>
            </a:r>
            <a:r>
              <a:rPr lang="es-ES" dirty="0" smtClean="0"/>
              <a:t> para que el </a:t>
            </a:r>
            <a:r>
              <a:rPr lang="es-ES" dirty="0" err="1" smtClean="0"/>
              <a:t>router</a:t>
            </a:r>
            <a:r>
              <a:rPr lang="es-ES" dirty="0" smtClean="0"/>
              <a:t> decida que ya no existen miembros de un determinado grupo.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500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2</a:t>
            </a:r>
            <a:endParaRPr lang="es-MX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457200" y="1600200"/>
            <a:ext cx="84978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ES_tradnl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Formato de mensajes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ES_tradnl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tabLst/>
              <a:defRPr/>
            </a:pPr>
            <a:endParaRPr kumimoji="0" lang="es-ES_tradnl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s-ES_tradnl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Tipo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s-ES_tradnl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Membership</a:t>
            </a:r>
            <a:r>
              <a:rPr kumimoji="0" lang="es-ES_tradn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Query</a:t>
            </a:r>
            <a:r>
              <a:rPr kumimoji="0" lang="es-ES_tradn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(=0x11)</a:t>
            </a:r>
            <a:endParaRPr kumimoji="0" lang="es-ES_tradnl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s-ES_tradnl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General </a:t>
            </a:r>
            <a:r>
              <a:rPr kumimoji="0" lang="es-ES_tradnl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Query</a:t>
            </a:r>
            <a:endParaRPr kumimoji="0" lang="es-ES_tradnl" sz="20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s-ES_tradnl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Group-Specific</a:t>
            </a:r>
            <a:r>
              <a:rPr kumimoji="0" lang="es-ES_tradnl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Query</a:t>
            </a:r>
            <a:endParaRPr kumimoji="0" lang="es-ES_tradnl" sz="20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s-ES_tradnl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Membership</a:t>
            </a:r>
            <a:r>
              <a:rPr kumimoji="0" lang="es-ES_tradn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Report</a:t>
            </a:r>
            <a:r>
              <a:rPr kumimoji="0" lang="es-ES_tradn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versión 1 (=0x12)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s-ES_tradnl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Membership</a:t>
            </a:r>
            <a:r>
              <a:rPr kumimoji="0" lang="es-ES_tradn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Report</a:t>
            </a:r>
            <a:r>
              <a:rPr kumimoji="0" lang="es-ES_tradn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versión 2 (=0x16)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s-ES_tradnl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Membership</a:t>
            </a:r>
            <a:r>
              <a:rPr kumimoji="0" lang="es-ES_tradn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Leave</a:t>
            </a:r>
            <a:r>
              <a:rPr kumimoji="0" lang="es-ES_tradnl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s-ES_tradnl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Group</a:t>
            </a:r>
            <a:r>
              <a:rPr kumimoji="0" lang="es-ES_tradnl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(=0x17)</a:t>
            </a:r>
            <a:endParaRPr kumimoji="0" lang="es-ES_tradnl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" name="Picture 1030" descr="C:\Nacho\doctorado\Redes\Trabajo\tramaV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8001000" cy="1055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754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_tradnl" dirty="0" smtClean="0"/>
              <a:t>Tiempo de Respuesta Máximo</a:t>
            </a:r>
          </a:p>
          <a:p>
            <a:pPr lvl="2"/>
            <a:r>
              <a:rPr lang="es-ES_tradnl" sz="1800" dirty="0" smtClean="0"/>
              <a:t>Se usa sólo en mensajes de tipo </a:t>
            </a:r>
            <a:r>
              <a:rPr lang="es-ES_tradnl" sz="1800" i="1" dirty="0" err="1" smtClean="0"/>
              <a:t>Membership</a:t>
            </a:r>
            <a:r>
              <a:rPr lang="es-ES_tradnl" sz="1800" i="1" dirty="0" smtClean="0"/>
              <a:t> </a:t>
            </a:r>
            <a:r>
              <a:rPr lang="es-ES_tradnl" sz="1800" i="1" dirty="0" err="1" smtClean="0"/>
              <a:t>Query</a:t>
            </a:r>
            <a:r>
              <a:rPr lang="es-ES_tradnl" sz="1800" dirty="0" smtClean="0"/>
              <a:t>.</a:t>
            </a:r>
            <a:endParaRPr lang="es-ES_tradnl" sz="1800" i="1" dirty="0" smtClean="0"/>
          </a:p>
          <a:p>
            <a:pPr lvl="2"/>
            <a:r>
              <a:rPr lang="es-ES_tradnl" sz="1800" dirty="0" smtClean="0"/>
              <a:t>Especifica el valor, en décimas de segundo, que un host debe esperar como máximo para contestar a un </a:t>
            </a:r>
            <a:r>
              <a:rPr lang="es-ES_tradnl" sz="1800" i="1" dirty="0" err="1" smtClean="0"/>
              <a:t>Membership</a:t>
            </a:r>
            <a:r>
              <a:rPr lang="es-ES_tradnl" sz="1800" i="1" dirty="0" smtClean="0"/>
              <a:t> </a:t>
            </a:r>
            <a:r>
              <a:rPr lang="es-ES_tradnl" sz="1800" i="1" dirty="0" err="1" smtClean="0"/>
              <a:t>Query</a:t>
            </a:r>
            <a:r>
              <a:rPr lang="es-ES_tradnl" sz="1800" i="1" dirty="0" smtClean="0"/>
              <a:t>.</a:t>
            </a:r>
          </a:p>
          <a:p>
            <a:pPr lvl="2"/>
            <a:r>
              <a:rPr lang="es-ES_tradnl" sz="1800" dirty="0" smtClean="0"/>
              <a:t> Por defecto es igual a 100 (10s.).</a:t>
            </a:r>
          </a:p>
          <a:p>
            <a:pPr lvl="2"/>
            <a:r>
              <a:rPr lang="es-ES_tradnl" sz="1800" dirty="0" smtClean="0"/>
              <a:t>Usada para controlar la </a:t>
            </a:r>
            <a:r>
              <a:rPr lang="es-ES_tradnl" sz="1800" dirty="0" err="1" smtClean="0"/>
              <a:t>expansionabilidad</a:t>
            </a:r>
            <a:r>
              <a:rPr lang="es-ES_tradnl" sz="1800" dirty="0" smtClean="0"/>
              <a:t> de las respuestas y la latencia.</a:t>
            </a:r>
          </a:p>
          <a:p>
            <a:pPr lvl="1"/>
            <a:r>
              <a:rPr lang="es-ES_tradnl" dirty="0" err="1" smtClean="0"/>
              <a:t>Checksum</a:t>
            </a:r>
            <a:endParaRPr lang="es-ES_tradnl" dirty="0" smtClean="0"/>
          </a:p>
          <a:p>
            <a:pPr lvl="2"/>
            <a:r>
              <a:rPr lang="es-ES_tradnl" sz="1800" dirty="0" smtClean="0"/>
              <a:t>Igual que en la versión 1.</a:t>
            </a:r>
          </a:p>
          <a:p>
            <a:pPr lvl="1"/>
            <a:r>
              <a:rPr lang="es-ES_tradnl" dirty="0" smtClean="0"/>
              <a:t>Dirección de Grupo</a:t>
            </a:r>
            <a:endParaRPr lang="es-ES_tradnl" i="1" dirty="0" smtClean="0"/>
          </a:p>
          <a:p>
            <a:pPr lvl="2"/>
            <a:r>
              <a:rPr lang="es-ES_tradnl" sz="1800" dirty="0" smtClean="0"/>
              <a:t>0 en mensajes de tipo </a:t>
            </a:r>
            <a:r>
              <a:rPr lang="es-ES_tradnl" sz="1800" i="1" dirty="0" smtClean="0"/>
              <a:t>General </a:t>
            </a:r>
            <a:r>
              <a:rPr lang="es-ES_tradnl" sz="1800" i="1" dirty="0" err="1" smtClean="0"/>
              <a:t>Query</a:t>
            </a:r>
            <a:r>
              <a:rPr lang="es-ES_tradnl" sz="1800" i="1" dirty="0" smtClean="0"/>
              <a:t>.</a:t>
            </a:r>
          </a:p>
          <a:p>
            <a:pPr lvl="2"/>
            <a:r>
              <a:rPr lang="es-ES_tradnl" sz="1800" dirty="0" smtClean="0"/>
              <a:t>Contiene la dirección del grupo </a:t>
            </a:r>
            <a:r>
              <a:rPr lang="es-ES_tradnl" sz="1800" i="1" dirty="0" err="1" smtClean="0"/>
              <a:t>multicast</a:t>
            </a:r>
            <a:r>
              <a:rPr lang="es-ES_tradnl" sz="1800" dirty="0" smtClean="0"/>
              <a:t> en mensajes de tipo </a:t>
            </a:r>
            <a:r>
              <a:rPr lang="es-ES_tradnl" sz="1800" i="1" dirty="0" err="1" smtClean="0"/>
              <a:t>Group-Specific</a:t>
            </a:r>
            <a:r>
              <a:rPr lang="es-ES_tradnl" sz="1800" i="1" dirty="0" smtClean="0"/>
              <a:t> </a:t>
            </a:r>
            <a:r>
              <a:rPr lang="es-ES_tradnl" sz="1800" i="1" dirty="0" err="1" smtClean="0"/>
              <a:t>Query</a:t>
            </a:r>
            <a:r>
              <a:rPr lang="es-ES_tradnl" sz="1800" dirty="0" smtClean="0"/>
              <a:t>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660057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ES_tradnl" dirty="0" smtClean="0"/>
              <a:t>Contiene la dirección del grupo </a:t>
            </a:r>
            <a:r>
              <a:rPr lang="es-ES_tradnl" i="1" dirty="0" err="1" smtClean="0"/>
              <a:t>multicast</a:t>
            </a:r>
            <a:r>
              <a:rPr lang="es-ES_tradnl" dirty="0" smtClean="0"/>
              <a:t> en mensajes de tipo </a:t>
            </a:r>
            <a:r>
              <a:rPr lang="es-ES_tradnl" i="1" dirty="0" err="1" smtClean="0"/>
              <a:t>Membership</a:t>
            </a:r>
            <a:r>
              <a:rPr lang="es-ES_tradnl" i="1" dirty="0" smtClean="0"/>
              <a:t> </a:t>
            </a:r>
            <a:r>
              <a:rPr lang="es-ES_tradnl" i="1" dirty="0" err="1" smtClean="0"/>
              <a:t>Report</a:t>
            </a:r>
            <a:r>
              <a:rPr lang="es-ES_tradnl" dirty="0" smtClean="0"/>
              <a:t> y </a:t>
            </a:r>
            <a:r>
              <a:rPr lang="es-ES_tradnl" i="1" dirty="0" err="1" smtClean="0"/>
              <a:t>Membership</a:t>
            </a:r>
            <a:r>
              <a:rPr lang="es-ES_tradnl" i="1" dirty="0" smtClean="0"/>
              <a:t> </a:t>
            </a:r>
            <a:r>
              <a:rPr lang="es-ES_tradnl" i="1" dirty="0" err="1" smtClean="0"/>
              <a:t>Leave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Group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Acciones</a:t>
            </a:r>
          </a:p>
          <a:p>
            <a:pPr lvl="1"/>
            <a:r>
              <a:rPr lang="es-ES_tradnl" sz="2000" dirty="0" smtClean="0"/>
              <a:t>Unirse a un grupo (igual que en versión 1)</a:t>
            </a:r>
          </a:p>
          <a:p>
            <a:pPr lvl="1"/>
            <a:r>
              <a:rPr lang="es-ES_tradnl" sz="2000" dirty="0" smtClean="0"/>
              <a:t>Pregunta-Respuesta General (igual que en versión 1)</a:t>
            </a:r>
          </a:p>
          <a:p>
            <a:pPr lvl="1"/>
            <a:r>
              <a:rPr lang="es-ES_tradnl" sz="2000" dirty="0" smtClean="0"/>
              <a:t>Pregunta-Respuesta Específica</a:t>
            </a:r>
          </a:p>
          <a:p>
            <a:pPr lvl="1"/>
            <a:r>
              <a:rPr lang="es-ES_tradnl" sz="2000" dirty="0" smtClean="0"/>
              <a:t>Abandonar un grupo</a:t>
            </a:r>
          </a:p>
          <a:p>
            <a:pPr lvl="1"/>
            <a:r>
              <a:rPr lang="es-ES_tradnl" sz="2000" dirty="0" smtClean="0"/>
              <a:t>Elección del </a:t>
            </a:r>
            <a:r>
              <a:rPr lang="es-ES_tradnl" sz="2000" i="1" dirty="0" err="1" smtClean="0"/>
              <a:t>router</a:t>
            </a:r>
            <a:r>
              <a:rPr lang="es-ES_tradnl" sz="2000" i="1" dirty="0" smtClean="0"/>
              <a:t> </a:t>
            </a:r>
            <a:r>
              <a:rPr lang="es-ES_tradnl" sz="2000" i="1" dirty="0" err="1" smtClean="0"/>
              <a:t>multicast</a:t>
            </a:r>
            <a:r>
              <a:rPr lang="es-ES_tradnl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76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Pregunta-Respuesta Específica</a:t>
            </a:r>
          </a:p>
          <a:p>
            <a:pPr lvl="1"/>
            <a:r>
              <a:rPr lang="es-ES" sz="2000" dirty="0" smtClean="0"/>
              <a:t>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pregunta por la existencia de miembros de un grupo concreto. Los host responden igual que a una </a:t>
            </a:r>
            <a:r>
              <a:rPr lang="es-ES" sz="2000" i="1" dirty="0" err="1" smtClean="0"/>
              <a:t>Query</a:t>
            </a:r>
            <a:r>
              <a:rPr lang="es-ES" sz="2000" dirty="0" smtClean="0"/>
              <a:t> general. Usando un tiempo de respuesta máximo menor(=1s) se reduce la latencia de abandono de grupo. Ej.:</a:t>
            </a:r>
          </a:p>
          <a:p>
            <a:endParaRPr lang="es-MX" dirty="0"/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1187624" y="4005064"/>
            <a:ext cx="7162800" cy="2514600"/>
            <a:chOff x="432" y="2352"/>
            <a:chExt cx="4512" cy="1584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056" y="2352"/>
              <a:ext cx="3888" cy="1584"/>
              <a:chOff x="1560" y="5280"/>
              <a:chExt cx="9720" cy="3960"/>
            </a:xfrm>
          </p:grpSpPr>
          <p:grpSp>
            <p:nvGrpSpPr>
              <p:cNvPr id="24" name="Group 9"/>
              <p:cNvGrpSpPr>
                <a:grpSpLocks/>
              </p:cNvGrpSpPr>
              <p:nvPr/>
            </p:nvGrpSpPr>
            <p:grpSpPr bwMode="auto">
              <a:xfrm>
                <a:off x="1560" y="5280"/>
                <a:ext cx="2160" cy="1155"/>
                <a:chOff x="1584" y="861"/>
                <a:chExt cx="2160" cy="1155"/>
              </a:xfrm>
            </p:grpSpPr>
            <p:grpSp>
              <p:nvGrpSpPr>
                <p:cNvPr id="46" name="Group 10"/>
                <p:cNvGrpSpPr>
                  <a:grpSpLocks/>
                </p:cNvGrpSpPr>
                <p:nvPr/>
              </p:nvGrpSpPr>
              <p:grpSpPr bwMode="auto">
                <a:xfrm>
                  <a:off x="2019" y="1440"/>
                  <a:ext cx="864" cy="576"/>
                  <a:chOff x="2019" y="1440"/>
                  <a:chExt cx="864" cy="576"/>
                </a:xfrm>
              </p:grpSpPr>
              <p:sp>
                <p:nvSpPr>
                  <p:cNvPr id="48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440"/>
                    <a:ext cx="576" cy="432"/>
                  </a:xfrm>
                  <a:prstGeom prst="cube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C0C0C0"/>
                      </a:gs>
                      <a:gs pos="50000">
                        <a:srgbClr val="FFFFFF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9" name="AutoShape 12" descr="Cuadrícula pequeña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1872"/>
                    <a:ext cx="864" cy="144"/>
                  </a:xfrm>
                  <a:prstGeom prst="parallelogram">
                    <a:avLst>
                      <a:gd name="adj" fmla="val 150000"/>
                    </a:avLst>
                  </a:prstGeom>
                  <a:pattFill prst="smGrid">
                    <a:fgClr>
                      <a:srgbClr val="000000"/>
                    </a:fgClr>
                    <a:bgClr>
                      <a:srgbClr val="FFFFFF"/>
                    </a:bgClr>
                  </a:patt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4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84" y="861"/>
                  <a:ext cx="2160" cy="57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1000" b="1">
                      <a:latin typeface="Times New Roman" pitchFamily="18" charset="0"/>
                    </a:rPr>
                    <a:t>Host A : Grupos 1 y 3</a:t>
                  </a:r>
                </a:p>
              </p:txBody>
            </p:sp>
          </p:grpSp>
          <p:grpSp>
            <p:nvGrpSpPr>
              <p:cNvPr id="25" name="Group 14"/>
              <p:cNvGrpSpPr>
                <a:grpSpLocks/>
              </p:cNvGrpSpPr>
              <p:nvPr/>
            </p:nvGrpSpPr>
            <p:grpSpPr bwMode="auto">
              <a:xfrm>
                <a:off x="3840" y="5280"/>
                <a:ext cx="2160" cy="1155"/>
                <a:chOff x="1584" y="861"/>
                <a:chExt cx="2160" cy="1155"/>
              </a:xfrm>
            </p:grpSpPr>
            <p:grpSp>
              <p:nvGrpSpPr>
                <p:cNvPr id="42" name="Group 15"/>
                <p:cNvGrpSpPr>
                  <a:grpSpLocks/>
                </p:cNvGrpSpPr>
                <p:nvPr/>
              </p:nvGrpSpPr>
              <p:grpSpPr bwMode="auto">
                <a:xfrm>
                  <a:off x="2019" y="1440"/>
                  <a:ext cx="864" cy="576"/>
                  <a:chOff x="2019" y="1440"/>
                  <a:chExt cx="864" cy="576"/>
                </a:xfrm>
              </p:grpSpPr>
              <p:sp>
                <p:nvSpPr>
                  <p:cNvPr id="44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440"/>
                    <a:ext cx="576" cy="432"/>
                  </a:xfrm>
                  <a:prstGeom prst="cube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C0C0C0"/>
                      </a:gs>
                      <a:gs pos="50000">
                        <a:srgbClr val="FFFFFF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5" name="AutoShape 17" descr="Cuadrícula pequeña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1872"/>
                    <a:ext cx="864" cy="144"/>
                  </a:xfrm>
                  <a:prstGeom prst="parallelogram">
                    <a:avLst>
                      <a:gd name="adj" fmla="val 150000"/>
                    </a:avLst>
                  </a:prstGeom>
                  <a:pattFill prst="smGrid">
                    <a:fgClr>
                      <a:srgbClr val="000000"/>
                    </a:fgClr>
                    <a:bgClr>
                      <a:srgbClr val="FFFFFF"/>
                    </a:bgClr>
                  </a:patt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4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84" y="861"/>
                  <a:ext cx="2160" cy="57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1000" b="1">
                      <a:latin typeface="Times New Roman" pitchFamily="18" charset="0"/>
                    </a:rPr>
                    <a:t>Host B: Grupo 1</a:t>
                  </a:r>
                </a:p>
              </p:txBody>
            </p:sp>
          </p:grpSp>
          <p:grpSp>
            <p:nvGrpSpPr>
              <p:cNvPr id="26" name="Group 19"/>
              <p:cNvGrpSpPr>
                <a:grpSpLocks/>
              </p:cNvGrpSpPr>
              <p:nvPr/>
            </p:nvGrpSpPr>
            <p:grpSpPr bwMode="auto">
              <a:xfrm>
                <a:off x="6360" y="5280"/>
                <a:ext cx="2160" cy="1155"/>
                <a:chOff x="1584" y="861"/>
                <a:chExt cx="2160" cy="1155"/>
              </a:xfrm>
            </p:grpSpPr>
            <p:grpSp>
              <p:nvGrpSpPr>
                <p:cNvPr id="38" name="Group 20"/>
                <p:cNvGrpSpPr>
                  <a:grpSpLocks/>
                </p:cNvGrpSpPr>
                <p:nvPr/>
              </p:nvGrpSpPr>
              <p:grpSpPr bwMode="auto">
                <a:xfrm>
                  <a:off x="2019" y="1440"/>
                  <a:ext cx="864" cy="576"/>
                  <a:chOff x="2019" y="1440"/>
                  <a:chExt cx="864" cy="576"/>
                </a:xfrm>
              </p:grpSpPr>
              <p:sp>
                <p:nvSpPr>
                  <p:cNvPr id="40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440"/>
                    <a:ext cx="576" cy="432"/>
                  </a:xfrm>
                  <a:prstGeom prst="cube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C0C0C0"/>
                      </a:gs>
                      <a:gs pos="50000">
                        <a:srgbClr val="FFFFFF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41" name="AutoShape 22" descr="Cuadrícula pequeña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1872"/>
                    <a:ext cx="864" cy="144"/>
                  </a:xfrm>
                  <a:prstGeom prst="parallelogram">
                    <a:avLst>
                      <a:gd name="adj" fmla="val 150000"/>
                    </a:avLst>
                  </a:prstGeom>
                  <a:pattFill prst="smGrid">
                    <a:fgClr>
                      <a:srgbClr val="000000"/>
                    </a:fgClr>
                    <a:bgClr>
                      <a:srgbClr val="FFFFFF"/>
                    </a:bgClr>
                  </a:patt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3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584" y="861"/>
                  <a:ext cx="2160" cy="57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1000" b="1">
                      <a:latin typeface="Times New Roman" pitchFamily="18" charset="0"/>
                    </a:rPr>
                    <a:t>Host C: Grupo 2</a:t>
                  </a:r>
                </a:p>
              </p:txBody>
            </p:sp>
          </p:grpSp>
          <p:grpSp>
            <p:nvGrpSpPr>
              <p:cNvPr id="27" name="Group 24"/>
              <p:cNvGrpSpPr>
                <a:grpSpLocks/>
              </p:cNvGrpSpPr>
              <p:nvPr/>
            </p:nvGrpSpPr>
            <p:grpSpPr bwMode="auto">
              <a:xfrm>
                <a:off x="9120" y="5280"/>
                <a:ext cx="2160" cy="1155"/>
                <a:chOff x="4608" y="1008"/>
                <a:chExt cx="2160" cy="1155"/>
              </a:xfrm>
            </p:grpSpPr>
            <p:grpSp>
              <p:nvGrpSpPr>
                <p:cNvPr id="32" name="Group 25"/>
                <p:cNvGrpSpPr>
                  <a:grpSpLocks/>
                </p:cNvGrpSpPr>
                <p:nvPr/>
              </p:nvGrpSpPr>
              <p:grpSpPr bwMode="auto">
                <a:xfrm>
                  <a:off x="4608" y="1008"/>
                  <a:ext cx="2160" cy="1155"/>
                  <a:chOff x="1584" y="861"/>
                  <a:chExt cx="2160" cy="1155"/>
                </a:xfrm>
              </p:grpSpPr>
              <p:grpSp>
                <p:nvGrpSpPr>
                  <p:cNvPr id="34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019" y="1440"/>
                    <a:ext cx="864" cy="576"/>
                    <a:chOff x="2019" y="1440"/>
                    <a:chExt cx="864" cy="576"/>
                  </a:xfrm>
                </p:grpSpPr>
                <p:sp>
                  <p:nvSpPr>
                    <p:cNvPr id="36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1440"/>
                      <a:ext cx="576" cy="432"/>
                    </a:xfrm>
                    <a:prstGeom prst="cube">
                      <a:avLst>
                        <a:gd name="adj" fmla="val 25000"/>
                      </a:avLst>
                    </a:prstGeom>
                    <a:gradFill rotWithShape="0">
                      <a:gsLst>
                        <a:gs pos="0">
                          <a:srgbClr val="C0C0C0"/>
                        </a:gs>
                        <a:gs pos="50000">
                          <a:srgbClr val="FFFFFF"/>
                        </a:gs>
                        <a:gs pos="100000">
                          <a:srgbClr val="C0C0C0"/>
                        </a:gs>
                      </a:gsLst>
                      <a:lin ang="5400000" scaled="1"/>
                    </a:gra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  <p:sp>
                  <p:nvSpPr>
                    <p:cNvPr id="37" name="AutoShape 28" descr="Cuadrícula pequeña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9" y="1872"/>
                      <a:ext cx="864" cy="144"/>
                    </a:xfrm>
                    <a:prstGeom prst="parallelogram">
                      <a:avLst>
                        <a:gd name="adj" fmla="val 150000"/>
                      </a:avLst>
                    </a:prstGeom>
                    <a:pattFill prst="smGrid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MX"/>
                    </a:p>
                  </p:txBody>
                </p:sp>
              </p:grpSp>
              <p:sp>
                <p:nvSpPr>
                  <p:cNvPr id="35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84" y="861"/>
                    <a:ext cx="2160" cy="5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s-ES_tradnl" sz="1000" b="1">
                        <a:latin typeface="Times New Roman" pitchFamily="18" charset="0"/>
                      </a:rPr>
                      <a:t>Router Multicasting</a:t>
                    </a:r>
                  </a:p>
                </p:txBody>
              </p:sp>
            </p:grpSp>
            <p:sp>
              <p:nvSpPr>
                <p:cNvPr id="33" name="AutoShape 30"/>
                <p:cNvSpPr>
                  <a:spLocks noChangeArrowheads="1"/>
                </p:cNvSpPr>
                <p:nvPr/>
              </p:nvSpPr>
              <p:spPr bwMode="auto">
                <a:xfrm>
                  <a:off x="5328" y="1584"/>
                  <a:ext cx="432" cy="432"/>
                </a:xfrm>
                <a:custGeom>
                  <a:avLst/>
                  <a:gdLst>
                    <a:gd name="G0" fmla="+- 6480 0 0"/>
                    <a:gd name="G1" fmla="+- 8640 0 0"/>
                    <a:gd name="G2" fmla="+- 4320 0 0"/>
                    <a:gd name="G3" fmla="+- 21600 0 6480"/>
                    <a:gd name="G4" fmla="+- 21600 0 8640"/>
                    <a:gd name="G5" fmla="+- 21600 0 4320"/>
                    <a:gd name="G6" fmla="+- 6480 0 10800"/>
                    <a:gd name="G7" fmla="+- 8640 0 10800"/>
                    <a:gd name="G8" fmla="*/ G7 4320 G6"/>
                    <a:gd name="G9" fmla="+- 21600 0 G8"/>
                    <a:gd name="T0" fmla="*/ G8 w 21600"/>
                    <a:gd name="T1" fmla="*/ G1 h 21600"/>
                    <a:gd name="T2" fmla="*/ G9 w 21600"/>
                    <a:gd name="T3" fmla="*/ G4 h 21600"/>
                  </a:gdLst>
                  <a:ahLst/>
                  <a:cxnLst>
                    <a:cxn ang="0">
                      <a:pos x="r" y="vc"/>
                    </a:cxn>
                    <a:cxn ang="5400000">
                      <a:pos x="hc" y="b"/>
                    </a:cxn>
                    <a:cxn ang="10800000">
                      <a:pos x="l" y="vc"/>
                    </a:cxn>
                    <a:cxn ang="16200000">
                      <a:pos x="hc" y="t"/>
                    </a:cxn>
                  </a:cxnLst>
                  <a:rect l="T0" t="T1" r="T2" b="T3"/>
                  <a:pathLst>
                    <a:path w="21600" h="21600">
                      <a:moveTo>
                        <a:pt x="10800" y="0"/>
                      </a:moveTo>
                      <a:lnTo>
                        <a:pt x="6480" y="4320"/>
                      </a:lnTo>
                      <a:lnTo>
                        <a:pt x="8640" y="4320"/>
                      </a:lnTo>
                      <a:lnTo>
                        <a:pt x="8640" y="8640"/>
                      </a:lnTo>
                      <a:lnTo>
                        <a:pt x="4320" y="8640"/>
                      </a:lnTo>
                      <a:lnTo>
                        <a:pt x="4320" y="6480"/>
                      </a:lnTo>
                      <a:lnTo>
                        <a:pt x="0" y="10800"/>
                      </a:lnTo>
                      <a:lnTo>
                        <a:pt x="4320" y="15120"/>
                      </a:lnTo>
                      <a:lnTo>
                        <a:pt x="4320" y="12960"/>
                      </a:lnTo>
                      <a:lnTo>
                        <a:pt x="8640" y="12960"/>
                      </a:lnTo>
                      <a:lnTo>
                        <a:pt x="8640" y="17280"/>
                      </a:lnTo>
                      <a:lnTo>
                        <a:pt x="6480" y="17280"/>
                      </a:lnTo>
                      <a:lnTo>
                        <a:pt x="10800" y="21600"/>
                      </a:lnTo>
                      <a:lnTo>
                        <a:pt x="15120" y="17280"/>
                      </a:lnTo>
                      <a:lnTo>
                        <a:pt x="12960" y="17280"/>
                      </a:lnTo>
                      <a:lnTo>
                        <a:pt x="12960" y="12960"/>
                      </a:lnTo>
                      <a:lnTo>
                        <a:pt x="17280" y="12960"/>
                      </a:lnTo>
                      <a:lnTo>
                        <a:pt x="17280" y="15120"/>
                      </a:lnTo>
                      <a:lnTo>
                        <a:pt x="21600" y="10800"/>
                      </a:lnTo>
                      <a:lnTo>
                        <a:pt x="17280" y="6480"/>
                      </a:lnTo>
                      <a:lnTo>
                        <a:pt x="17280" y="8640"/>
                      </a:lnTo>
                      <a:lnTo>
                        <a:pt x="12960" y="8640"/>
                      </a:lnTo>
                      <a:lnTo>
                        <a:pt x="12960" y="4320"/>
                      </a:lnTo>
                      <a:lnTo>
                        <a:pt x="15120" y="432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>
                <a:off x="2520" y="6480"/>
                <a:ext cx="0" cy="27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800" y="6480"/>
                <a:ext cx="0" cy="27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7200" y="6480"/>
                <a:ext cx="0" cy="27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>
                <a:off x="10080" y="6480"/>
                <a:ext cx="0" cy="27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432" y="2880"/>
              <a:ext cx="3984" cy="730"/>
              <a:chOff x="432" y="2880"/>
              <a:chExt cx="3984" cy="730"/>
            </a:xfrm>
          </p:grpSpPr>
          <p:grpSp>
            <p:nvGrpSpPr>
              <p:cNvPr id="7" name="Group 53"/>
              <p:cNvGrpSpPr>
                <a:grpSpLocks/>
              </p:cNvGrpSpPr>
              <p:nvPr/>
            </p:nvGrpSpPr>
            <p:grpSpPr bwMode="auto">
              <a:xfrm>
                <a:off x="432" y="2880"/>
                <a:ext cx="3984" cy="672"/>
                <a:chOff x="432" y="2880"/>
                <a:chExt cx="3984" cy="672"/>
              </a:xfrm>
            </p:grpSpPr>
            <p:sp>
              <p:nvSpPr>
                <p:cNvPr id="9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400" y="2880"/>
                  <a:ext cx="2016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488" y="2880"/>
                  <a:ext cx="2928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60" cy="3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s-ES" sz="1000" i="1">
                      <a:latin typeface="Arial" charset="0"/>
                    </a:rPr>
                    <a:t>MemberShip Group Specific Query     </a:t>
                  </a:r>
                  <a:r>
                    <a:rPr lang="es-ES" sz="1000">
                      <a:latin typeface="Arial" charset="0"/>
                    </a:rPr>
                    <a:t>Grupo 1</a:t>
                  </a:r>
                </a:p>
              </p:txBody>
            </p:sp>
            <p:sp>
              <p:nvSpPr>
                <p:cNvPr id="1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32" y="2976"/>
                  <a:ext cx="76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s-ES" sz="1000" i="1">
                      <a:latin typeface="Arial" charset="0"/>
                    </a:rPr>
                    <a:t>Timer </a:t>
                  </a:r>
                  <a:r>
                    <a:rPr lang="es-ES" sz="1000">
                      <a:latin typeface="Arial" charset="0"/>
                    </a:rPr>
                    <a:t>Grupo 1 </a:t>
                  </a:r>
                </a:p>
              </p:txBody>
            </p:sp>
            <p:sp>
              <p:nvSpPr>
                <p:cNvPr id="13" name="Line 37"/>
                <p:cNvSpPr>
                  <a:spLocks noChangeShapeType="1"/>
                </p:cNvSpPr>
                <p:nvPr/>
              </p:nvSpPr>
              <p:spPr bwMode="auto">
                <a:xfrm>
                  <a:off x="2064" y="3024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4" name="Line 38"/>
                <p:cNvSpPr>
                  <a:spLocks noChangeShapeType="1"/>
                </p:cNvSpPr>
                <p:nvPr/>
              </p:nvSpPr>
              <p:spPr bwMode="auto">
                <a:xfrm>
                  <a:off x="2064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5" name="Line 3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6" name="Line 40"/>
                <p:cNvSpPr>
                  <a:spLocks noChangeShapeType="1"/>
                </p:cNvSpPr>
                <p:nvPr/>
              </p:nvSpPr>
              <p:spPr bwMode="auto">
                <a:xfrm>
                  <a:off x="1152" y="29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7" name="Line 41"/>
                <p:cNvSpPr>
                  <a:spLocks noChangeShapeType="1"/>
                </p:cNvSpPr>
                <p:nvPr/>
              </p:nvSpPr>
              <p:spPr bwMode="auto">
                <a:xfrm>
                  <a:off x="1152" y="2976"/>
                  <a:ext cx="0" cy="4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92" y="3024"/>
                  <a:ext cx="76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s-ES" sz="1000" i="1">
                      <a:latin typeface="Arial" charset="0"/>
                    </a:rPr>
                    <a:t>Timer </a:t>
                  </a:r>
                  <a:r>
                    <a:rPr lang="es-ES" sz="1000">
                      <a:latin typeface="Arial" charset="0"/>
                    </a:rPr>
                    <a:t>Grupo 1 </a:t>
                  </a:r>
                </a:p>
              </p:txBody>
            </p:sp>
            <p:grpSp>
              <p:nvGrpSpPr>
                <p:cNvPr id="19" name="Group 44"/>
                <p:cNvGrpSpPr>
                  <a:grpSpLocks/>
                </p:cNvGrpSpPr>
                <p:nvPr/>
              </p:nvGrpSpPr>
              <p:grpSpPr bwMode="auto">
                <a:xfrm>
                  <a:off x="1104" y="3408"/>
                  <a:ext cx="96" cy="96"/>
                  <a:chOff x="5904" y="4320"/>
                  <a:chExt cx="144" cy="144"/>
                </a:xfrm>
              </p:grpSpPr>
              <p:sp>
                <p:nvSpPr>
                  <p:cNvPr id="2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5904" y="4320"/>
                    <a:ext cx="144" cy="14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3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04" y="4320"/>
                    <a:ext cx="144" cy="14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2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488" y="3264"/>
                  <a:ext cx="816" cy="1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1" name="Line 48"/>
                <p:cNvSpPr>
                  <a:spLocks noChangeShapeType="1"/>
                </p:cNvSpPr>
                <p:nvPr/>
              </p:nvSpPr>
              <p:spPr bwMode="auto">
                <a:xfrm>
                  <a:off x="2400" y="3264"/>
                  <a:ext cx="2016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8" name="Text Box 49"/>
              <p:cNvSpPr txBox="1">
                <a:spLocks noChangeArrowheads="1"/>
              </p:cNvSpPr>
              <p:nvPr/>
            </p:nvSpPr>
            <p:spPr bwMode="auto">
              <a:xfrm>
                <a:off x="1920" y="3360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sz="1000" i="1">
                    <a:latin typeface="Arial" charset="0"/>
                  </a:rPr>
                  <a:t>MemberShip Report</a:t>
                </a:r>
                <a:r>
                  <a:rPr lang="es-ES" sz="1000">
                    <a:latin typeface="Arial" charset="0"/>
                  </a:rPr>
                  <a:t> Grupo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76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Abandonar un grupo</a:t>
            </a:r>
          </a:p>
          <a:p>
            <a:pPr lvl="1"/>
            <a:r>
              <a:rPr lang="es-ES" sz="2000" dirty="0" smtClean="0"/>
              <a:t>El host que quiera abandonar un grupo manda un mensaje de tipo </a:t>
            </a:r>
            <a:r>
              <a:rPr lang="es-ES" sz="2000" i="1" dirty="0" err="1" smtClean="0"/>
              <a:t>Membership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Leave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Group</a:t>
            </a:r>
            <a:r>
              <a:rPr lang="es-ES" sz="2000" dirty="0" smtClean="0"/>
              <a:t> a la dirección de todos los </a:t>
            </a:r>
            <a:r>
              <a:rPr lang="es-ES" sz="2000" dirty="0" err="1" smtClean="0"/>
              <a:t>routers</a:t>
            </a:r>
            <a:r>
              <a:rPr lang="es-ES" sz="2000" dirty="0" smtClean="0"/>
              <a:t> </a:t>
            </a:r>
            <a:r>
              <a:rPr lang="es-ES" sz="2000" i="1" dirty="0" err="1" smtClean="0"/>
              <a:t>multicast</a:t>
            </a:r>
            <a:r>
              <a:rPr lang="es-ES" sz="2000" dirty="0" smtClean="0"/>
              <a:t> (224.0.0.2).</a:t>
            </a:r>
          </a:p>
          <a:p>
            <a:pPr lvl="1"/>
            <a:r>
              <a:rPr lang="es-ES" sz="2000" dirty="0" smtClean="0"/>
              <a:t>A continuación, 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envía un mensaje </a:t>
            </a:r>
            <a:r>
              <a:rPr lang="es-ES" sz="2000" i="1" dirty="0" err="1" smtClean="0"/>
              <a:t>Membership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Group-Specific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Query</a:t>
            </a:r>
            <a:r>
              <a:rPr lang="es-ES" sz="2000" dirty="0" smtClean="0"/>
              <a:t> al grupo que quiere abandonar el host.</a:t>
            </a:r>
          </a:p>
          <a:p>
            <a:pPr lvl="1"/>
            <a:r>
              <a:rPr lang="es-ES" sz="2000" dirty="0" smtClean="0"/>
              <a:t>Si algún host contesta con un </a:t>
            </a:r>
            <a:r>
              <a:rPr lang="es-ES" sz="2000" i="1" dirty="0" err="1" smtClean="0"/>
              <a:t>Report</a:t>
            </a:r>
            <a:r>
              <a:rPr lang="es-ES" sz="2000" dirty="0" smtClean="0"/>
              <a:t>, entonces 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mantiene el grupo.</a:t>
            </a:r>
          </a:p>
          <a:p>
            <a:pPr lvl="1"/>
            <a:r>
              <a:rPr lang="es-ES" sz="2000" dirty="0" smtClean="0"/>
              <a:t>Si ningún host contesta en un tiempo dado, se considera que el que ha abandonado era el último del grupo y el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lo elimina.</a:t>
            </a:r>
          </a:p>
        </p:txBody>
      </p:sp>
    </p:spTree>
    <p:extLst>
      <p:ext uri="{BB962C8B-B14F-4D97-AF65-F5344CB8AC3E}">
        <p14:creationId xmlns:p14="http://schemas.microsoft.com/office/powerpoint/2010/main" val="12713188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Ej.: Host A abandona el grupo 1</a:t>
            </a:r>
            <a:endParaRPr lang="es-MX" dirty="0"/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914400" y="2667000"/>
            <a:ext cx="7696200" cy="2667000"/>
            <a:chOff x="1008" y="2400"/>
            <a:chExt cx="4752" cy="1584"/>
          </a:xfrm>
        </p:grpSpPr>
        <p:sp>
          <p:nvSpPr>
            <p:cNvPr id="5" name="Line 67"/>
            <p:cNvSpPr>
              <a:spLocks noChangeShapeType="1"/>
            </p:cNvSpPr>
            <p:nvPr/>
          </p:nvSpPr>
          <p:spPr bwMode="auto">
            <a:xfrm>
              <a:off x="4560" y="2880"/>
              <a:ext cx="0" cy="11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Line 68"/>
            <p:cNvSpPr>
              <a:spLocks noChangeShapeType="1"/>
            </p:cNvSpPr>
            <p:nvPr/>
          </p:nvSpPr>
          <p:spPr bwMode="auto">
            <a:xfrm>
              <a:off x="2208" y="355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" name="Group 69"/>
            <p:cNvGrpSpPr>
              <a:grpSpLocks/>
            </p:cNvGrpSpPr>
            <p:nvPr/>
          </p:nvGrpSpPr>
          <p:grpSpPr bwMode="auto">
            <a:xfrm>
              <a:off x="1200" y="2400"/>
              <a:ext cx="864" cy="462"/>
              <a:chOff x="1584" y="861"/>
              <a:chExt cx="2160" cy="1155"/>
            </a:xfrm>
          </p:grpSpPr>
          <p:grpSp>
            <p:nvGrpSpPr>
              <p:cNvPr id="45" name="Group 70"/>
              <p:cNvGrpSpPr>
                <a:grpSpLocks/>
              </p:cNvGrpSpPr>
              <p:nvPr/>
            </p:nvGrpSpPr>
            <p:grpSpPr bwMode="auto">
              <a:xfrm>
                <a:off x="2019" y="1440"/>
                <a:ext cx="864" cy="576"/>
                <a:chOff x="2019" y="1440"/>
                <a:chExt cx="864" cy="576"/>
              </a:xfrm>
            </p:grpSpPr>
            <p:sp>
              <p:nvSpPr>
                <p:cNvPr id="47" name="AutoShape 71"/>
                <p:cNvSpPr>
                  <a:spLocks noChangeArrowheads="1"/>
                </p:cNvSpPr>
                <p:nvPr/>
              </p:nvSpPr>
              <p:spPr bwMode="auto">
                <a:xfrm>
                  <a:off x="2304" y="1440"/>
                  <a:ext cx="576" cy="432"/>
                </a:xfrm>
                <a:prstGeom prst="cube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8" name="AutoShape 72" descr="Cuadrícula pequeña"/>
                <p:cNvSpPr>
                  <a:spLocks noChangeArrowheads="1"/>
                </p:cNvSpPr>
                <p:nvPr/>
              </p:nvSpPr>
              <p:spPr bwMode="auto">
                <a:xfrm>
                  <a:off x="2019" y="1872"/>
                  <a:ext cx="864" cy="144"/>
                </a:xfrm>
                <a:prstGeom prst="parallelogram">
                  <a:avLst>
                    <a:gd name="adj" fmla="val 150000"/>
                  </a:avLst>
                </a:prstGeom>
                <a:pattFill prst="smGrid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6" name="Text Box 73"/>
              <p:cNvSpPr txBox="1">
                <a:spLocks noChangeArrowheads="1"/>
              </p:cNvSpPr>
              <p:nvPr/>
            </p:nvSpPr>
            <p:spPr bwMode="auto">
              <a:xfrm>
                <a:off x="1584" y="861"/>
                <a:ext cx="2160" cy="5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ES_tradnl" sz="1000" b="1">
                    <a:latin typeface="Times New Roman" pitchFamily="18" charset="0"/>
                  </a:rPr>
                  <a:t>Host A: Grupos 1 y 3</a:t>
                </a:r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2112" y="2400"/>
              <a:ext cx="864" cy="462"/>
              <a:chOff x="1584" y="861"/>
              <a:chExt cx="2160" cy="1155"/>
            </a:xfrm>
          </p:grpSpPr>
          <p:grpSp>
            <p:nvGrpSpPr>
              <p:cNvPr id="41" name="Group 75"/>
              <p:cNvGrpSpPr>
                <a:grpSpLocks/>
              </p:cNvGrpSpPr>
              <p:nvPr/>
            </p:nvGrpSpPr>
            <p:grpSpPr bwMode="auto">
              <a:xfrm>
                <a:off x="2019" y="1440"/>
                <a:ext cx="864" cy="576"/>
                <a:chOff x="2019" y="1440"/>
                <a:chExt cx="864" cy="576"/>
              </a:xfrm>
            </p:grpSpPr>
            <p:sp>
              <p:nvSpPr>
                <p:cNvPr id="43" name="AutoShape 76"/>
                <p:cNvSpPr>
                  <a:spLocks noChangeArrowheads="1"/>
                </p:cNvSpPr>
                <p:nvPr/>
              </p:nvSpPr>
              <p:spPr bwMode="auto">
                <a:xfrm>
                  <a:off x="2304" y="1440"/>
                  <a:ext cx="576" cy="432"/>
                </a:xfrm>
                <a:prstGeom prst="cube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4" name="AutoShape 77" descr="Cuadrícula pequeña"/>
                <p:cNvSpPr>
                  <a:spLocks noChangeArrowheads="1"/>
                </p:cNvSpPr>
                <p:nvPr/>
              </p:nvSpPr>
              <p:spPr bwMode="auto">
                <a:xfrm>
                  <a:off x="2019" y="1872"/>
                  <a:ext cx="864" cy="144"/>
                </a:xfrm>
                <a:prstGeom prst="parallelogram">
                  <a:avLst>
                    <a:gd name="adj" fmla="val 150000"/>
                  </a:avLst>
                </a:prstGeom>
                <a:pattFill prst="smGrid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2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61"/>
                <a:ext cx="2160" cy="5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ES_tradnl" sz="1000" b="1">
                    <a:latin typeface="Times New Roman" pitchFamily="18" charset="0"/>
                  </a:rPr>
                  <a:t>Host B: Grupo 1</a:t>
                </a:r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120" y="2400"/>
              <a:ext cx="864" cy="462"/>
              <a:chOff x="1584" y="861"/>
              <a:chExt cx="2160" cy="1155"/>
            </a:xfrm>
          </p:grpSpPr>
          <p:grpSp>
            <p:nvGrpSpPr>
              <p:cNvPr id="37" name="Group 80"/>
              <p:cNvGrpSpPr>
                <a:grpSpLocks/>
              </p:cNvGrpSpPr>
              <p:nvPr/>
            </p:nvGrpSpPr>
            <p:grpSpPr bwMode="auto">
              <a:xfrm>
                <a:off x="2019" y="1440"/>
                <a:ext cx="864" cy="576"/>
                <a:chOff x="2019" y="1440"/>
                <a:chExt cx="864" cy="576"/>
              </a:xfrm>
            </p:grpSpPr>
            <p:sp>
              <p:nvSpPr>
                <p:cNvPr id="39" name="AutoShape 81"/>
                <p:cNvSpPr>
                  <a:spLocks noChangeArrowheads="1"/>
                </p:cNvSpPr>
                <p:nvPr/>
              </p:nvSpPr>
              <p:spPr bwMode="auto">
                <a:xfrm>
                  <a:off x="2304" y="1440"/>
                  <a:ext cx="576" cy="432"/>
                </a:xfrm>
                <a:prstGeom prst="cube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" name="AutoShape 82" descr="Cuadrícula pequeña"/>
                <p:cNvSpPr>
                  <a:spLocks noChangeArrowheads="1"/>
                </p:cNvSpPr>
                <p:nvPr/>
              </p:nvSpPr>
              <p:spPr bwMode="auto">
                <a:xfrm>
                  <a:off x="2019" y="1872"/>
                  <a:ext cx="864" cy="144"/>
                </a:xfrm>
                <a:prstGeom prst="parallelogram">
                  <a:avLst>
                    <a:gd name="adj" fmla="val 150000"/>
                  </a:avLst>
                </a:prstGeom>
                <a:pattFill prst="smGrid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8" name="Text Box 83"/>
              <p:cNvSpPr txBox="1">
                <a:spLocks noChangeArrowheads="1"/>
              </p:cNvSpPr>
              <p:nvPr/>
            </p:nvSpPr>
            <p:spPr bwMode="auto">
              <a:xfrm>
                <a:off x="1584" y="861"/>
                <a:ext cx="2160" cy="5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ES_tradnl" sz="1000" b="1">
                    <a:latin typeface="Times New Roman" pitchFamily="18" charset="0"/>
                  </a:rPr>
                  <a:t>Host C: Grupo 2</a:t>
                </a:r>
              </a:p>
            </p:txBody>
          </p:sp>
        </p:grpSp>
        <p:grpSp>
          <p:nvGrpSpPr>
            <p:cNvPr id="10" name="Group 84"/>
            <p:cNvGrpSpPr>
              <a:grpSpLocks/>
            </p:cNvGrpSpPr>
            <p:nvPr/>
          </p:nvGrpSpPr>
          <p:grpSpPr bwMode="auto">
            <a:xfrm>
              <a:off x="4224" y="2400"/>
              <a:ext cx="864" cy="462"/>
              <a:chOff x="4608" y="1008"/>
              <a:chExt cx="2160" cy="1155"/>
            </a:xfrm>
          </p:grpSpPr>
          <p:grpSp>
            <p:nvGrpSpPr>
              <p:cNvPr id="31" name="Group 85"/>
              <p:cNvGrpSpPr>
                <a:grpSpLocks/>
              </p:cNvGrpSpPr>
              <p:nvPr/>
            </p:nvGrpSpPr>
            <p:grpSpPr bwMode="auto">
              <a:xfrm>
                <a:off x="4608" y="1008"/>
                <a:ext cx="2160" cy="1155"/>
                <a:chOff x="1584" y="861"/>
                <a:chExt cx="2160" cy="1155"/>
              </a:xfrm>
            </p:grpSpPr>
            <p:grpSp>
              <p:nvGrpSpPr>
                <p:cNvPr id="33" name="Group 86"/>
                <p:cNvGrpSpPr>
                  <a:grpSpLocks/>
                </p:cNvGrpSpPr>
                <p:nvPr/>
              </p:nvGrpSpPr>
              <p:grpSpPr bwMode="auto">
                <a:xfrm>
                  <a:off x="2019" y="1440"/>
                  <a:ext cx="864" cy="576"/>
                  <a:chOff x="2019" y="1440"/>
                  <a:chExt cx="864" cy="576"/>
                </a:xfrm>
              </p:grpSpPr>
              <p:sp>
                <p:nvSpPr>
                  <p:cNvPr id="35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440"/>
                    <a:ext cx="576" cy="432"/>
                  </a:xfrm>
                  <a:prstGeom prst="cube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C0C0C0"/>
                      </a:gs>
                      <a:gs pos="50000">
                        <a:srgbClr val="FFFFFF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36" name="AutoShape 88" descr="Cuadrícula pequeña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1872"/>
                    <a:ext cx="864" cy="144"/>
                  </a:xfrm>
                  <a:prstGeom prst="parallelogram">
                    <a:avLst>
                      <a:gd name="adj" fmla="val 150000"/>
                    </a:avLst>
                  </a:prstGeom>
                  <a:pattFill prst="smGrid">
                    <a:fgClr>
                      <a:srgbClr val="000000"/>
                    </a:fgClr>
                    <a:bgClr>
                      <a:srgbClr val="FFFFFF"/>
                    </a:bgClr>
                  </a:patt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3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584" y="861"/>
                  <a:ext cx="2160" cy="57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1000" b="1">
                      <a:latin typeface="Times New Roman" pitchFamily="18" charset="0"/>
                    </a:rPr>
                    <a:t>Router Multicasting</a:t>
                  </a:r>
                </a:p>
              </p:txBody>
            </p:sp>
          </p:grpSp>
          <p:sp>
            <p:nvSpPr>
              <p:cNvPr id="32" name="AutoShape 90"/>
              <p:cNvSpPr>
                <a:spLocks noChangeArrowheads="1"/>
              </p:cNvSpPr>
              <p:nvPr/>
            </p:nvSpPr>
            <p:spPr bwMode="auto">
              <a:xfrm>
                <a:off x="5328" y="1584"/>
                <a:ext cx="432" cy="432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18900000" scaled="1"/>
              </a:gra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1" name="Line 91"/>
            <p:cNvSpPr>
              <a:spLocks noChangeShapeType="1"/>
            </p:cNvSpPr>
            <p:nvPr/>
          </p:nvSpPr>
          <p:spPr bwMode="auto">
            <a:xfrm>
              <a:off x="1584" y="2880"/>
              <a:ext cx="0" cy="11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Line 92"/>
            <p:cNvSpPr>
              <a:spLocks noChangeShapeType="1"/>
            </p:cNvSpPr>
            <p:nvPr/>
          </p:nvSpPr>
          <p:spPr bwMode="auto">
            <a:xfrm>
              <a:off x="2496" y="2880"/>
              <a:ext cx="0" cy="11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>
              <a:off x="3456" y="2880"/>
              <a:ext cx="0" cy="11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Line 94"/>
            <p:cNvSpPr>
              <a:spLocks noChangeShapeType="1"/>
            </p:cNvSpPr>
            <p:nvPr/>
          </p:nvSpPr>
          <p:spPr bwMode="auto">
            <a:xfrm flipH="1">
              <a:off x="1632" y="3120"/>
              <a:ext cx="2928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Line 95"/>
            <p:cNvSpPr>
              <a:spLocks noChangeShapeType="1"/>
            </p:cNvSpPr>
            <p:nvPr/>
          </p:nvSpPr>
          <p:spPr bwMode="auto">
            <a:xfrm flipH="1">
              <a:off x="2544" y="3120"/>
              <a:ext cx="2016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Line 96"/>
            <p:cNvSpPr>
              <a:spLocks noChangeShapeType="1"/>
            </p:cNvSpPr>
            <p:nvPr/>
          </p:nvSpPr>
          <p:spPr bwMode="auto">
            <a:xfrm>
              <a:off x="2208" y="336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7" name="Line 97"/>
            <p:cNvSpPr>
              <a:spLocks noChangeShapeType="1"/>
            </p:cNvSpPr>
            <p:nvPr/>
          </p:nvSpPr>
          <p:spPr bwMode="auto">
            <a:xfrm>
              <a:off x="2208" y="336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>
              <a:off x="2544" y="3552"/>
              <a:ext cx="196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Text Box 99"/>
            <p:cNvSpPr txBox="1">
              <a:spLocks noChangeArrowheads="1"/>
            </p:cNvSpPr>
            <p:nvPr/>
          </p:nvSpPr>
          <p:spPr bwMode="auto">
            <a:xfrm>
              <a:off x="1440" y="3360"/>
              <a:ext cx="96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Grupo 1</a:t>
              </a:r>
            </a:p>
          </p:txBody>
        </p:sp>
        <p:sp>
          <p:nvSpPr>
            <p:cNvPr id="20" name="Text Box 100"/>
            <p:cNvSpPr txBox="1">
              <a:spLocks noChangeArrowheads="1"/>
            </p:cNvSpPr>
            <p:nvPr/>
          </p:nvSpPr>
          <p:spPr bwMode="auto">
            <a:xfrm>
              <a:off x="2496" y="3648"/>
              <a:ext cx="960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Report</a:t>
              </a:r>
              <a:r>
                <a:rPr lang="es-ES" sz="1000">
                  <a:latin typeface="Arial" charset="0"/>
                </a:rPr>
                <a:t> Grupo 1</a:t>
              </a:r>
            </a:p>
          </p:txBody>
        </p:sp>
        <p:sp>
          <p:nvSpPr>
            <p:cNvPr id="21" name="Line 101"/>
            <p:cNvSpPr>
              <a:spLocks noChangeShapeType="1"/>
            </p:cNvSpPr>
            <p:nvPr/>
          </p:nvSpPr>
          <p:spPr bwMode="auto">
            <a:xfrm>
              <a:off x="1632" y="2928"/>
              <a:ext cx="288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Text Box 102"/>
            <p:cNvSpPr txBox="1">
              <a:spLocks noChangeArrowheads="1"/>
            </p:cNvSpPr>
            <p:nvPr/>
          </p:nvSpPr>
          <p:spPr bwMode="auto">
            <a:xfrm>
              <a:off x="3504" y="3216"/>
              <a:ext cx="9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Group- Specific Query      </a:t>
              </a:r>
              <a:r>
                <a:rPr lang="es-ES" sz="1000">
                  <a:latin typeface="Arial" charset="0"/>
                </a:rPr>
                <a:t>Grupo 1</a:t>
              </a:r>
            </a:p>
          </p:txBody>
        </p:sp>
        <p:sp>
          <p:nvSpPr>
            <p:cNvPr id="23" name="Text Box 103"/>
            <p:cNvSpPr txBox="1">
              <a:spLocks noChangeArrowheads="1"/>
            </p:cNvSpPr>
            <p:nvPr/>
          </p:nvSpPr>
          <p:spPr bwMode="auto">
            <a:xfrm>
              <a:off x="1536" y="2928"/>
              <a:ext cx="960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Leave Group -</a:t>
              </a:r>
              <a:r>
                <a:rPr lang="es-ES" sz="1000">
                  <a:latin typeface="Arial" charset="0"/>
                </a:rPr>
                <a:t> Grupo 1</a:t>
              </a:r>
            </a:p>
          </p:txBody>
        </p:sp>
        <p:sp>
          <p:nvSpPr>
            <p:cNvPr id="24" name="Line 104"/>
            <p:cNvSpPr>
              <a:spLocks noChangeShapeType="1"/>
            </p:cNvSpPr>
            <p:nvPr/>
          </p:nvSpPr>
          <p:spPr bwMode="auto">
            <a:xfrm>
              <a:off x="4608" y="312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5" name="Line 105"/>
            <p:cNvSpPr>
              <a:spLocks noChangeShapeType="1"/>
            </p:cNvSpPr>
            <p:nvPr/>
          </p:nvSpPr>
          <p:spPr bwMode="auto">
            <a:xfrm>
              <a:off x="4896" y="3120"/>
              <a:ext cx="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6" name="Text Box 106"/>
            <p:cNvSpPr txBox="1">
              <a:spLocks noChangeArrowheads="1"/>
            </p:cNvSpPr>
            <p:nvPr/>
          </p:nvSpPr>
          <p:spPr bwMode="auto">
            <a:xfrm>
              <a:off x="1008" y="3216"/>
              <a:ext cx="56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000">
                  <a:latin typeface="Arial" charset="0"/>
                </a:rPr>
                <a:t>No responde</a:t>
              </a:r>
            </a:p>
          </p:txBody>
        </p:sp>
        <p:grpSp>
          <p:nvGrpSpPr>
            <p:cNvPr id="27" name="Group 107"/>
            <p:cNvGrpSpPr>
              <a:grpSpLocks/>
            </p:cNvGrpSpPr>
            <p:nvPr/>
          </p:nvGrpSpPr>
          <p:grpSpPr bwMode="auto">
            <a:xfrm>
              <a:off x="4848" y="3648"/>
              <a:ext cx="96" cy="96"/>
              <a:chOff x="5904" y="4320"/>
              <a:chExt cx="144" cy="144"/>
            </a:xfrm>
          </p:grpSpPr>
          <p:sp>
            <p:nvSpPr>
              <p:cNvPr id="29" name="Line 108"/>
              <p:cNvSpPr>
                <a:spLocks noChangeShapeType="1"/>
              </p:cNvSpPr>
              <p:nvPr/>
            </p:nvSpPr>
            <p:spPr bwMode="auto">
              <a:xfrm>
                <a:off x="5904" y="4320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0" name="Line 109"/>
              <p:cNvSpPr>
                <a:spLocks noChangeShapeType="1"/>
              </p:cNvSpPr>
              <p:nvPr/>
            </p:nvSpPr>
            <p:spPr bwMode="auto">
              <a:xfrm flipV="1">
                <a:off x="5904" y="4320"/>
                <a:ext cx="144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8" name="Text Box 110"/>
            <p:cNvSpPr txBox="1">
              <a:spLocks noChangeArrowheads="1"/>
            </p:cNvSpPr>
            <p:nvPr/>
          </p:nvSpPr>
          <p:spPr bwMode="auto">
            <a:xfrm>
              <a:off x="4800" y="2976"/>
              <a:ext cx="96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Eliminar Grupo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93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Ej.: Host C abandona el grupo 2</a:t>
            </a:r>
            <a:endParaRPr lang="es-MX" dirty="0"/>
          </a:p>
        </p:txBody>
      </p: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1219200" y="2667000"/>
            <a:ext cx="7391400" cy="2747963"/>
            <a:chOff x="720" y="1680"/>
            <a:chExt cx="4704" cy="1766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4186" y="2199"/>
              <a:ext cx="0" cy="1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720" y="1680"/>
              <a:ext cx="891" cy="500"/>
              <a:chOff x="1584" y="861"/>
              <a:chExt cx="2160" cy="1155"/>
            </a:xfrm>
          </p:grpSpPr>
          <p:grpSp>
            <p:nvGrpSpPr>
              <p:cNvPr id="37" name="Group 11"/>
              <p:cNvGrpSpPr>
                <a:grpSpLocks/>
              </p:cNvGrpSpPr>
              <p:nvPr/>
            </p:nvGrpSpPr>
            <p:grpSpPr bwMode="auto">
              <a:xfrm>
                <a:off x="2019" y="1440"/>
                <a:ext cx="864" cy="576"/>
                <a:chOff x="2019" y="1440"/>
                <a:chExt cx="864" cy="576"/>
              </a:xfrm>
            </p:grpSpPr>
            <p:sp>
              <p:nvSpPr>
                <p:cNvPr id="39" name="AutoShape 12"/>
                <p:cNvSpPr>
                  <a:spLocks noChangeArrowheads="1"/>
                </p:cNvSpPr>
                <p:nvPr/>
              </p:nvSpPr>
              <p:spPr bwMode="auto">
                <a:xfrm>
                  <a:off x="2304" y="1440"/>
                  <a:ext cx="576" cy="432"/>
                </a:xfrm>
                <a:prstGeom prst="cube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0" name="AutoShape 13" descr="Cuadrícula pequeña"/>
                <p:cNvSpPr>
                  <a:spLocks noChangeArrowheads="1"/>
                </p:cNvSpPr>
                <p:nvPr/>
              </p:nvSpPr>
              <p:spPr bwMode="auto">
                <a:xfrm>
                  <a:off x="2019" y="1872"/>
                  <a:ext cx="864" cy="144"/>
                </a:xfrm>
                <a:prstGeom prst="parallelogram">
                  <a:avLst>
                    <a:gd name="adj" fmla="val 150000"/>
                  </a:avLst>
                </a:prstGeom>
                <a:pattFill prst="smGrid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8" name="Text Box 14"/>
              <p:cNvSpPr txBox="1">
                <a:spLocks noChangeArrowheads="1"/>
              </p:cNvSpPr>
              <p:nvPr/>
            </p:nvSpPr>
            <p:spPr bwMode="auto">
              <a:xfrm>
                <a:off x="1584" y="861"/>
                <a:ext cx="2160" cy="5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ES_tradnl" sz="1000" b="1">
                    <a:latin typeface="Times New Roman" pitchFamily="18" charset="0"/>
                  </a:rPr>
                  <a:t>Host A: Grupos 1 y 3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61" y="1680"/>
              <a:ext cx="891" cy="500"/>
              <a:chOff x="1584" y="861"/>
              <a:chExt cx="2160" cy="1155"/>
            </a:xfrm>
          </p:grpSpPr>
          <p:grpSp>
            <p:nvGrpSpPr>
              <p:cNvPr id="33" name="Group 16"/>
              <p:cNvGrpSpPr>
                <a:grpSpLocks/>
              </p:cNvGrpSpPr>
              <p:nvPr/>
            </p:nvGrpSpPr>
            <p:grpSpPr bwMode="auto">
              <a:xfrm>
                <a:off x="2019" y="1440"/>
                <a:ext cx="864" cy="576"/>
                <a:chOff x="2019" y="1440"/>
                <a:chExt cx="864" cy="576"/>
              </a:xfrm>
            </p:grpSpPr>
            <p:sp>
              <p:nvSpPr>
                <p:cNvPr id="35" name="AutoShape 17"/>
                <p:cNvSpPr>
                  <a:spLocks noChangeArrowheads="1"/>
                </p:cNvSpPr>
                <p:nvPr/>
              </p:nvSpPr>
              <p:spPr bwMode="auto">
                <a:xfrm>
                  <a:off x="2304" y="1440"/>
                  <a:ext cx="576" cy="432"/>
                </a:xfrm>
                <a:prstGeom prst="cube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6" name="AutoShape 18" descr="Cuadrícula pequeña"/>
                <p:cNvSpPr>
                  <a:spLocks noChangeArrowheads="1"/>
                </p:cNvSpPr>
                <p:nvPr/>
              </p:nvSpPr>
              <p:spPr bwMode="auto">
                <a:xfrm>
                  <a:off x="2019" y="1872"/>
                  <a:ext cx="864" cy="144"/>
                </a:xfrm>
                <a:prstGeom prst="parallelogram">
                  <a:avLst>
                    <a:gd name="adj" fmla="val 150000"/>
                  </a:avLst>
                </a:prstGeom>
                <a:pattFill prst="smGrid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1584" y="861"/>
                <a:ext cx="2160" cy="5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ES_tradnl" sz="1000" b="1">
                    <a:latin typeface="Times New Roman" pitchFamily="18" charset="0"/>
                  </a:rPr>
                  <a:t>Host B: Grupo 1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701" y="1680"/>
              <a:ext cx="891" cy="500"/>
              <a:chOff x="1584" y="861"/>
              <a:chExt cx="2160" cy="1155"/>
            </a:xfrm>
          </p:grpSpPr>
          <p:grpSp>
            <p:nvGrpSpPr>
              <p:cNvPr id="29" name="Group 21"/>
              <p:cNvGrpSpPr>
                <a:grpSpLocks/>
              </p:cNvGrpSpPr>
              <p:nvPr/>
            </p:nvGrpSpPr>
            <p:grpSpPr bwMode="auto">
              <a:xfrm>
                <a:off x="2019" y="1440"/>
                <a:ext cx="864" cy="576"/>
                <a:chOff x="2019" y="1440"/>
                <a:chExt cx="864" cy="576"/>
              </a:xfrm>
            </p:grpSpPr>
            <p:sp>
              <p:nvSpPr>
                <p:cNvPr id="31" name="AutoShape 22"/>
                <p:cNvSpPr>
                  <a:spLocks noChangeArrowheads="1"/>
                </p:cNvSpPr>
                <p:nvPr/>
              </p:nvSpPr>
              <p:spPr bwMode="auto">
                <a:xfrm>
                  <a:off x="2304" y="1440"/>
                  <a:ext cx="576" cy="432"/>
                </a:xfrm>
                <a:prstGeom prst="cube">
                  <a:avLst>
                    <a:gd name="adj" fmla="val 25000"/>
                  </a:avLst>
                </a:prstGeom>
                <a:gradFill rotWithShape="0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32" name="AutoShape 23" descr="Cuadrícula pequeña"/>
                <p:cNvSpPr>
                  <a:spLocks noChangeArrowheads="1"/>
                </p:cNvSpPr>
                <p:nvPr/>
              </p:nvSpPr>
              <p:spPr bwMode="auto">
                <a:xfrm>
                  <a:off x="2019" y="1872"/>
                  <a:ext cx="864" cy="144"/>
                </a:xfrm>
                <a:prstGeom prst="parallelogram">
                  <a:avLst>
                    <a:gd name="adj" fmla="val 150000"/>
                  </a:avLst>
                </a:prstGeom>
                <a:pattFill prst="smGrid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1584" y="861"/>
                <a:ext cx="2160" cy="5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s-ES_tradnl" sz="1000" b="1">
                    <a:latin typeface="Times New Roman" pitchFamily="18" charset="0"/>
                  </a:rPr>
                  <a:t>Host C: Grupo 2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839" y="1680"/>
              <a:ext cx="892" cy="500"/>
              <a:chOff x="4608" y="1008"/>
              <a:chExt cx="2160" cy="1155"/>
            </a:xfrm>
          </p:grpSpPr>
          <p:grpSp>
            <p:nvGrpSpPr>
              <p:cNvPr id="23" name="Group 26"/>
              <p:cNvGrpSpPr>
                <a:grpSpLocks/>
              </p:cNvGrpSpPr>
              <p:nvPr/>
            </p:nvGrpSpPr>
            <p:grpSpPr bwMode="auto">
              <a:xfrm>
                <a:off x="4608" y="1008"/>
                <a:ext cx="2160" cy="1155"/>
                <a:chOff x="1584" y="861"/>
                <a:chExt cx="2160" cy="1155"/>
              </a:xfrm>
            </p:grpSpPr>
            <p:grpSp>
              <p:nvGrpSpPr>
                <p:cNvPr id="25" name="Group 27"/>
                <p:cNvGrpSpPr>
                  <a:grpSpLocks/>
                </p:cNvGrpSpPr>
                <p:nvPr/>
              </p:nvGrpSpPr>
              <p:grpSpPr bwMode="auto">
                <a:xfrm>
                  <a:off x="2019" y="1440"/>
                  <a:ext cx="864" cy="576"/>
                  <a:chOff x="2019" y="1440"/>
                  <a:chExt cx="864" cy="576"/>
                </a:xfrm>
              </p:grpSpPr>
              <p:sp>
                <p:nvSpPr>
                  <p:cNvPr id="27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440"/>
                    <a:ext cx="576" cy="432"/>
                  </a:xfrm>
                  <a:prstGeom prst="cube">
                    <a:avLst>
                      <a:gd name="adj" fmla="val 25000"/>
                    </a:avLst>
                  </a:prstGeom>
                  <a:gradFill rotWithShape="0">
                    <a:gsLst>
                      <a:gs pos="0">
                        <a:srgbClr val="C0C0C0"/>
                      </a:gs>
                      <a:gs pos="50000">
                        <a:srgbClr val="FFFFFF"/>
                      </a:gs>
                      <a:gs pos="100000">
                        <a:srgbClr val="C0C0C0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28" name="AutoShape 29" descr="Cuadrícula pequeña"/>
                  <p:cNvSpPr>
                    <a:spLocks noChangeArrowheads="1"/>
                  </p:cNvSpPr>
                  <p:nvPr/>
                </p:nvSpPr>
                <p:spPr bwMode="auto">
                  <a:xfrm>
                    <a:off x="2019" y="1872"/>
                    <a:ext cx="864" cy="144"/>
                  </a:xfrm>
                  <a:prstGeom prst="parallelogram">
                    <a:avLst>
                      <a:gd name="adj" fmla="val 150000"/>
                    </a:avLst>
                  </a:prstGeom>
                  <a:pattFill prst="smGrid">
                    <a:fgClr>
                      <a:srgbClr val="000000"/>
                    </a:fgClr>
                    <a:bgClr>
                      <a:srgbClr val="FFFFFF"/>
                    </a:bgClr>
                  </a:patt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84" y="861"/>
                  <a:ext cx="2160" cy="57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1000" b="1">
                      <a:latin typeface="Times New Roman" pitchFamily="18" charset="0"/>
                    </a:rPr>
                    <a:t>Router Multicasting</a:t>
                  </a:r>
                </a:p>
              </p:txBody>
            </p:sp>
          </p:grpSp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5328" y="1584"/>
                <a:ext cx="432" cy="432"/>
              </a:xfrm>
              <a:custGeom>
                <a:avLst/>
                <a:gdLst>
                  <a:gd name="G0" fmla="+- 6480 0 0"/>
                  <a:gd name="G1" fmla="+- 8640 0 0"/>
                  <a:gd name="G2" fmla="+- 4320 0 0"/>
                  <a:gd name="G3" fmla="+- 21600 0 6480"/>
                  <a:gd name="G4" fmla="+- 21600 0 8640"/>
                  <a:gd name="G5" fmla="+- 21600 0 4320"/>
                  <a:gd name="G6" fmla="+- 6480 0 10800"/>
                  <a:gd name="G7" fmla="+- 8640 0 10800"/>
                  <a:gd name="G8" fmla="*/ G7 4320 G6"/>
                  <a:gd name="G9" fmla="+- 21600 0 G8"/>
                  <a:gd name="T0" fmla="*/ G8 w 21600"/>
                  <a:gd name="T1" fmla="*/ G1 h 21600"/>
                  <a:gd name="T2" fmla="*/ G9 w 21600"/>
                  <a:gd name="T3" fmla="*/ G4 h 2160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T0" t="T1" r="T2" b="T3"/>
                <a:pathLst>
                  <a:path w="21600" h="21600">
                    <a:moveTo>
                      <a:pt x="10800" y="0"/>
                    </a:moveTo>
                    <a:lnTo>
                      <a:pt x="6480" y="4320"/>
                    </a:lnTo>
                    <a:lnTo>
                      <a:pt x="8640" y="4320"/>
                    </a:lnTo>
                    <a:lnTo>
                      <a:pt x="8640" y="8640"/>
                    </a:lnTo>
                    <a:lnTo>
                      <a:pt x="4320" y="8640"/>
                    </a:lnTo>
                    <a:lnTo>
                      <a:pt x="4320" y="6480"/>
                    </a:lnTo>
                    <a:lnTo>
                      <a:pt x="0" y="10800"/>
                    </a:lnTo>
                    <a:lnTo>
                      <a:pt x="4320" y="15120"/>
                    </a:lnTo>
                    <a:lnTo>
                      <a:pt x="4320" y="12960"/>
                    </a:lnTo>
                    <a:lnTo>
                      <a:pt x="8640" y="12960"/>
                    </a:lnTo>
                    <a:lnTo>
                      <a:pt x="8640" y="17280"/>
                    </a:lnTo>
                    <a:lnTo>
                      <a:pt x="6480" y="17280"/>
                    </a:lnTo>
                    <a:lnTo>
                      <a:pt x="10800" y="21600"/>
                    </a:lnTo>
                    <a:lnTo>
                      <a:pt x="15120" y="17280"/>
                    </a:lnTo>
                    <a:lnTo>
                      <a:pt x="12960" y="17280"/>
                    </a:lnTo>
                    <a:lnTo>
                      <a:pt x="12960" y="12960"/>
                    </a:lnTo>
                    <a:lnTo>
                      <a:pt x="17280" y="12960"/>
                    </a:lnTo>
                    <a:lnTo>
                      <a:pt x="17280" y="15120"/>
                    </a:lnTo>
                    <a:lnTo>
                      <a:pt x="21600" y="10800"/>
                    </a:lnTo>
                    <a:lnTo>
                      <a:pt x="17280" y="6480"/>
                    </a:lnTo>
                    <a:lnTo>
                      <a:pt x="17280" y="8640"/>
                    </a:lnTo>
                    <a:lnTo>
                      <a:pt x="12960" y="8640"/>
                    </a:lnTo>
                    <a:lnTo>
                      <a:pt x="12960" y="4320"/>
                    </a:lnTo>
                    <a:lnTo>
                      <a:pt x="15120" y="432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18900000" scaled="1"/>
              </a:gra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1116" y="2199"/>
              <a:ext cx="0" cy="1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2057" y="2199"/>
              <a:ext cx="0" cy="1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3047" y="2199"/>
              <a:ext cx="0" cy="1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 flipH="1">
              <a:off x="3097" y="2563"/>
              <a:ext cx="1040" cy="2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Line 57"/>
            <p:cNvSpPr>
              <a:spLocks noChangeShapeType="1"/>
            </p:cNvSpPr>
            <p:nvPr/>
          </p:nvSpPr>
          <p:spPr bwMode="auto">
            <a:xfrm>
              <a:off x="3047" y="2303"/>
              <a:ext cx="109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5" name="Text Box 58"/>
            <p:cNvSpPr txBox="1">
              <a:spLocks noChangeArrowheads="1"/>
            </p:cNvSpPr>
            <p:nvPr/>
          </p:nvSpPr>
          <p:spPr bwMode="auto">
            <a:xfrm>
              <a:off x="3146" y="2770"/>
              <a:ext cx="991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Group-Specific Query       </a:t>
              </a:r>
              <a:r>
                <a:rPr lang="es-ES" sz="1000">
                  <a:latin typeface="Arial" charset="0"/>
                </a:rPr>
                <a:t>Grupo 2</a:t>
              </a:r>
            </a:p>
          </p:txBody>
        </p:sp>
        <p:sp>
          <p:nvSpPr>
            <p:cNvPr id="16" name="Text Box 59"/>
            <p:cNvSpPr txBox="1">
              <a:spLocks noChangeArrowheads="1"/>
            </p:cNvSpPr>
            <p:nvPr/>
          </p:nvSpPr>
          <p:spPr bwMode="auto">
            <a:xfrm>
              <a:off x="3146" y="2095"/>
              <a:ext cx="991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MemberShip Leave Group -</a:t>
              </a:r>
              <a:r>
                <a:rPr lang="es-ES" sz="1000">
                  <a:latin typeface="Arial" charset="0"/>
                </a:rPr>
                <a:t> Grupo 2</a:t>
              </a:r>
            </a:p>
          </p:txBody>
        </p:sp>
        <p:sp>
          <p:nvSpPr>
            <p:cNvPr id="17" name="Line 61"/>
            <p:cNvSpPr>
              <a:spLocks noChangeShapeType="1"/>
            </p:cNvSpPr>
            <p:nvPr/>
          </p:nvSpPr>
          <p:spPr bwMode="auto">
            <a:xfrm>
              <a:off x="4236" y="2563"/>
              <a:ext cx="2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Line 62"/>
            <p:cNvSpPr>
              <a:spLocks noChangeShapeType="1"/>
            </p:cNvSpPr>
            <p:nvPr/>
          </p:nvSpPr>
          <p:spPr bwMode="auto">
            <a:xfrm>
              <a:off x="4533" y="2563"/>
              <a:ext cx="0" cy="7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>
              <a:off x="2453" y="2666"/>
              <a:ext cx="57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1000">
                  <a:latin typeface="Arial" charset="0"/>
                </a:rPr>
                <a:t>No responde</a:t>
              </a:r>
            </a:p>
          </p:txBody>
        </p:sp>
        <p:sp>
          <p:nvSpPr>
            <p:cNvPr id="20" name="Text Box 68"/>
            <p:cNvSpPr txBox="1">
              <a:spLocks noChangeArrowheads="1"/>
            </p:cNvSpPr>
            <p:nvPr/>
          </p:nvSpPr>
          <p:spPr bwMode="auto">
            <a:xfrm>
              <a:off x="4434" y="2407"/>
              <a:ext cx="99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 i="1">
                  <a:latin typeface="Arial" charset="0"/>
                </a:rPr>
                <a:t>Timer </a:t>
              </a:r>
              <a:r>
                <a:rPr lang="es-ES" sz="1000">
                  <a:latin typeface="Arial" charset="0"/>
                </a:rPr>
                <a:t>Eliminar Grupo 2</a:t>
              </a:r>
            </a:p>
          </p:txBody>
        </p:sp>
        <p:sp>
          <p:nvSpPr>
            <p:cNvPr id="21" name="Line 115"/>
            <p:cNvSpPr>
              <a:spLocks noChangeShapeType="1"/>
            </p:cNvSpPr>
            <p:nvPr/>
          </p:nvSpPr>
          <p:spPr bwMode="auto">
            <a:xfrm>
              <a:off x="4236" y="3341"/>
              <a:ext cx="2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Text Box 116"/>
            <p:cNvSpPr txBox="1">
              <a:spLocks noChangeArrowheads="1"/>
            </p:cNvSpPr>
            <p:nvPr/>
          </p:nvSpPr>
          <p:spPr bwMode="auto">
            <a:xfrm>
              <a:off x="4434" y="3289"/>
              <a:ext cx="99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000">
                  <a:latin typeface="Arial" charset="0"/>
                </a:rPr>
                <a:t>Grupo 2 eliminado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008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Elección del </a:t>
            </a:r>
            <a:r>
              <a:rPr lang="es-ES" i="1" dirty="0" err="1" smtClean="0"/>
              <a:t>router</a:t>
            </a:r>
            <a:r>
              <a:rPr lang="es-ES" i="1" dirty="0" smtClean="0"/>
              <a:t> </a:t>
            </a:r>
            <a:r>
              <a:rPr lang="es-ES" i="1" dirty="0" err="1" smtClean="0"/>
              <a:t>multicast</a:t>
            </a:r>
            <a:r>
              <a:rPr lang="es-ES" i="1" dirty="0" smtClean="0"/>
              <a:t> (</a:t>
            </a:r>
            <a:r>
              <a:rPr lang="es-ES" i="1" dirty="0" err="1" smtClean="0"/>
              <a:t>Querier</a:t>
            </a:r>
            <a:r>
              <a:rPr lang="es-ES" i="1" dirty="0" smtClean="0"/>
              <a:t>)</a:t>
            </a:r>
          </a:p>
          <a:p>
            <a:pPr lvl="1"/>
            <a:r>
              <a:rPr lang="es-ES" sz="2400" dirty="0" smtClean="0"/>
              <a:t>Cada </a:t>
            </a:r>
            <a:r>
              <a:rPr lang="es-ES" sz="2400" dirty="0" err="1" smtClean="0"/>
              <a:t>router</a:t>
            </a:r>
            <a:r>
              <a:rPr lang="es-ES" sz="2400" dirty="0" smtClean="0"/>
              <a:t> </a:t>
            </a:r>
            <a:r>
              <a:rPr lang="es-ES" sz="2400" i="1" dirty="0" err="1" smtClean="0"/>
              <a:t>multicast</a:t>
            </a:r>
            <a:r>
              <a:rPr lang="es-ES" sz="2400" dirty="0" smtClean="0"/>
              <a:t> envía un </a:t>
            </a:r>
            <a:r>
              <a:rPr lang="es-ES" sz="2400" i="1" dirty="0" smtClean="0"/>
              <a:t>General </a:t>
            </a:r>
            <a:r>
              <a:rPr lang="es-ES" sz="2400" i="1" dirty="0" err="1" smtClean="0"/>
              <a:t>Query</a:t>
            </a:r>
            <a:r>
              <a:rPr lang="es-ES" sz="2400" dirty="0" smtClean="0"/>
              <a:t> al grupo de todos los sistemas </a:t>
            </a:r>
            <a:r>
              <a:rPr lang="es-ES" sz="2400" i="1" dirty="0" err="1" smtClean="0"/>
              <a:t>multicast</a:t>
            </a:r>
            <a:r>
              <a:rPr lang="es-ES" sz="2400" dirty="0" smtClean="0"/>
              <a:t> (223.0.0.1), con su dirección IP en el origen.</a:t>
            </a:r>
          </a:p>
          <a:p>
            <a:pPr lvl="1"/>
            <a:r>
              <a:rPr lang="es-ES" sz="2400" dirty="0" smtClean="0"/>
              <a:t>Cuando un </a:t>
            </a:r>
            <a:r>
              <a:rPr lang="es-ES" sz="2400" dirty="0" err="1" smtClean="0"/>
              <a:t>router</a:t>
            </a:r>
            <a:r>
              <a:rPr lang="es-ES" sz="2400" dirty="0" smtClean="0"/>
              <a:t> recibe esta </a:t>
            </a:r>
            <a:r>
              <a:rPr lang="es-ES" sz="2400" i="1" dirty="0" smtClean="0"/>
              <a:t>General </a:t>
            </a:r>
            <a:r>
              <a:rPr lang="es-ES" sz="2400" i="1" dirty="0" err="1" smtClean="0"/>
              <a:t>Query</a:t>
            </a:r>
            <a:r>
              <a:rPr lang="es-ES" sz="2400" dirty="0" smtClean="0"/>
              <a:t>, </a:t>
            </a:r>
          </a:p>
          <a:p>
            <a:pPr lvl="2"/>
            <a:r>
              <a:rPr lang="es-ES" sz="1600" dirty="0" smtClean="0"/>
              <a:t>Si la dirección IP de origen del mensaje es menor que la suya, entonces deja de ser el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i="1" dirty="0" err="1" smtClean="0"/>
              <a:t>multicast</a:t>
            </a:r>
            <a:r>
              <a:rPr lang="es-ES" sz="1600" dirty="0" smtClean="0"/>
              <a:t>. Si no vuelve a recibir una </a:t>
            </a:r>
            <a:r>
              <a:rPr lang="es-ES" sz="1600" i="1" dirty="0" smtClean="0"/>
              <a:t>General </a:t>
            </a:r>
            <a:r>
              <a:rPr lang="es-ES" sz="1600" i="1" dirty="0" err="1" smtClean="0"/>
              <a:t>Query</a:t>
            </a:r>
            <a:r>
              <a:rPr lang="es-ES" sz="1600" dirty="0" smtClean="0"/>
              <a:t> con menor IP en un tiempo dado comienza de nuevo a enviar </a:t>
            </a:r>
            <a:r>
              <a:rPr lang="es-ES" sz="1600" i="1" dirty="0" err="1" smtClean="0"/>
              <a:t>Queries</a:t>
            </a:r>
            <a:r>
              <a:rPr lang="es-ES" sz="1600" dirty="0" smtClean="0"/>
              <a:t>.</a:t>
            </a:r>
          </a:p>
          <a:p>
            <a:pPr lvl="2"/>
            <a:r>
              <a:rPr lang="es-ES" sz="1600" dirty="0" smtClean="0"/>
              <a:t>Si la dirección IP de origen es mayor que la suya, sigue haciendo las funciones de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i="1" dirty="0" err="1" smtClean="0"/>
              <a:t>multicast</a:t>
            </a:r>
            <a:r>
              <a:rPr lang="es-ES" sz="1600" dirty="0" smtClean="0"/>
              <a:t> y enviando </a:t>
            </a:r>
            <a:r>
              <a:rPr lang="es-ES" sz="1600" i="1" dirty="0" err="1" smtClean="0"/>
              <a:t>Queries</a:t>
            </a:r>
            <a:r>
              <a:rPr lang="es-ES" sz="1600" i="1" dirty="0" smtClean="0"/>
              <a:t>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89405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001000" cy="4114800"/>
          </a:xfrm>
        </p:spPr>
        <p:txBody>
          <a:bodyPr/>
          <a:lstStyle/>
          <a:p>
            <a:pPr lvl="1"/>
            <a:r>
              <a:rPr lang="es-ES" dirty="0" smtClean="0"/>
              <a:t>Los </a:t>
            </a:r>
            <a:r>
              <a:rPr lang="es-ES" dirty="0"/>
              <a:t>mensajes de </a:t>
            </a:r>
            <a:r>
              <a:rPr lang="es-ES" b="1" dirty="0"/>
              <a:t>ICMP no se envían</a:t>
            </a:r>
            <a:r>
              <a:rPr lang="es-ES" dirty="0"/>
              <a:t> para problemas encontrados por </a:t>
            </a:r>
            <a:r>
              <a:rPr lang="es-ES" b="1" dirty="0"/>
              <a:t>mensajes de error ICMP</a:t>
            </a:r>
            <a:r>
              <a:rPr lang="es-ES" dirty="0"/>
              <a:t> o por datagramas de </a:t>
            </a:r>
            <a:r>
              <a:rPr lang="es-ES" b="1" dirty="0"/>
              <a:t>difusión o multidifusión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Versión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2400" dirty="0" smtClean="0"/>
              <a:t>Parámetros de tiempo adicionales a la versión 1</a:t>
            </a:r>
          </a:p>
          <a:p>
            <a:pPr lvl="1">
              <a:lnSpc>
                <a:spcPct val="90000"/>
              </a:lnSpc>
            </a:pPr>
            <a:r>
              <a:rPr lang="es-ES" sz="2000" i="1" dirty="0" err="1" smtClean="0"/>
              <a:t>Query</a:t>
            </a:r>
            <a:r>
              <a:rPr lang="es-ES" sz="2000" i="1" dirty="0" smtClean="0"/>
              <a:t> Response </a:t>
            </a:r>
            <a:r>
              <a:rPr lang="es-ES" sz="2000" i="1" dirty="0" err="1" smtClean="0"/>
              <a:t>Interval</a:t>
            </a:r>
            <a:r>
              <a:rPr lang="es-ES" sz="2000" dirty="0" smtClean="0"/>
              <a:t>. Tiempo que se inserta en el campo de Tiempo de Respuesta Máximo de los mensajes de tipo </a:t>
            </a:r>
            <a:r>
              <a:rPr lang="es-ES" sz="2000" i="1" dirty="0" smtClean="0"/>
              <a:t>General </a:t>
            </a:r>
            <a:r>
              <a:rPr lang="es-ES" sz="2000" i="1" dirty="0" err="1" smtClean="0"/>
              <a:t>Query</a:t>
            </a:r>
            <a:r>
              <a:rPr lang="es-ES" sz="2000" dirty="0" smtClean="0"/>
              <a:t> (Por defecto = 10s).</a:t>
            </a:r>
          </a:p>
          <a:p>
            <a:pPr lvl="1">
              <a:lnSpc>
                <a:spcPct val="90000"/>
              </a:lnSpc>
            </a:pPr>
            <a:r>
              <a:rPr lang="es-ES" sz="2000" i="1" dirty="0" err="1" smtClean="0"/>
              <a:t>Other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Querier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Present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Interval</a:t>
            </a:r>
            <a:r>
              <a:rPr lang="es-ES" sz="2000" dirty="0" smtClean="0"/>
              <a:t>. Tiempo que debe transcurrir antes de que un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decida que no hay otro </a:t>
            </a:r>
            <a:r>
              <a:rPr lang="es-ES" sz="2000" dirty="0" err="1" smtClean="0"/>
              <a:t>router</a:t>
            </a:r>
            <a:r>
              <a:rPr lang="es-ES" sz="2000" dirty="0" smtClean="0"/>
              <a:t> que pueda ser el </a:t>
            </a:r>
            <a:r>
              <a:rPr lang="es-ES" sz="2000" i="1" dirty="0" err="1" smtClean="0"/>
              <a:t>Querier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multicast</a:t>
            </a:r>
            <a:r>
              <a:rPr lang="es-E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s-ES" sz="2000" i="1" dirty="0" err="1" smtClean="0"/>
              <a:t>Startup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Query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Interval</a:t>
            </a:r>
            <a:r>
              <a:rPr lang="es-ES" sz="2000" dirty="0" smtClean="0"/>
              <a:t>. Intervalo entre </a:t>
            </a:r>
            <a:r>
              <a:rPr lang="es-ES" sz="2000" i="1" dirty="0" smtClean="0"/>
              <a:t>General </a:t>
            </a:r>
            <a:r>
              <a:rPr lang="es-ES" sz="2000" i="1" dirty="0" err="1" smtClean="0"/>
              <a:t>Queries</a:t>
            </a:r>
            <a:r>
              <a:rPr lang="es-ES" sz="2000" dirty="0" smtClean="0"/>
              <a:t> al arrancar un </a:t>
            </a:r>
            <a:r>
              <a:rPr lang="es-ES" sz="2000" dirty="0" err="1" smtClean="0"/>
              <a:t>router</a:t>
            </a:r>
            <a:r>
              <a:rPr lang="es-E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s-ES" sz="2000" i="1" dirty="0" err="1" smtClean="0"/>
              <a:t>Startup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Query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Count</a:t>
            </a:r>
            <a:r>
              <a:rPr lang="es-ES" sz="2000" dirty="0" smtClean="0"/>
              <a:t>. Número de </a:t>
            </a:r>
            <a:r>
              <a:rPr lang="es-ES" sz="2000" i="1" dirty="0" smtClean="0"/>
              <a:t>General </a:t>
            </a:r>
            <a:r>
              <a:rPr lang="es-ES" sz="2000" i="1" dirty="0" err="1" smtClean="0"/>
              <a:t>Queries</a:t>
            </a:r>
            <a:r>
              <a:rPr lang="es-ES" sz="2000" dirty="0" smtClean="0"/>
              <a:t> enviadas al arrancar un </a:t>
            </a:r>
            <a:r>
              <a:rPr lang="es-ES" sz="2000" dirty="0" err="1" smtClean="0"/>
              <a:t>router</a:t>
            </a:r>
            <a:r>
              <a:rPr lang="es-E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s-ES" sz="2000" i="1" dirty="0" err="1" smtClean="0"/>
              <a:t>Last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Member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Query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Interval</a:t>
            </a:r>
            <a:r>
              <a:rPr lang="es-ES" sz="2000" dirty="0" smtClean="0"/>
              <a:t>. Tiempo que se inserta en el campo de Tiempo de Respuesta Máximo de los mensajes de tipo </a:t>
            </a:r>
            <a:r>
              <a:rPr lang="es-ES" sz="2000" i="1" dirty="0" err="1" smtClean="0"/>
              <a:t>Group-Specific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Query</a:t>
            </a:r>
            <a:r>
              <a:rPr lang="es-ES" sz="2000" dirty="0" smtClean="0"/>
              <a:t> (Por defecto = 1s), e indica además el intervalo entre cada una de las </a:t>
            </a:r>
            <a:r>
              <a:rPr lang="es-ES" sz="2000" i="1" dirty="0" err="1" smtClean="0"/>
              <a:t>Group-Specific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Queries</a:t>
            </a:r>
            <a:r>
              <a:rPr lang="es-ES" sz="2000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569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</a:t>
            </a:r>
            <a:r>
              <a:rPr lang="es-ES" dirty="0" err="1" smtClean="0"/>
              <a:t>Snooping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Como una dirección </a:t>
            </a:r>
            <a:r>
              <a:rPr lang="es-ES_tradnl" sz="2400" i="1" dirty="0" err="1" smtClean="0"/>
              <a:t>multicast</a:t>
            </a:r>
            <a:r>
              <a:rPr lang="es-ES_tradnl" sz="2400" dirty="0" smtClean="0"/>
              <a:t> no tiene una dirección MAC conocida, un </a:t>
            </a:r>
            <a:r>
              <a:rPr lang="es-ES_tradnl" sz="2400" i="1" dirty="0" err="1" smtClean="0"/>
              <a:t>switch</a:t>
            </a:r>
            <a:r>
              <a:rPr lang="es-ES_tradnl" sz="2400" dirty="0" smtClean="0"/>
              <a:t> manda los paquetes </a:t>
            </a:r>
            <a:r>
              <a:rPr lang="es-ES_tradnl" sz="2400" i="1" dirty="0" err="1" smtClean="0"/>
              <a:t>multicast</a:t>
            </a:r>
            <a:r>
              <a:rPr lang="es-ES_tradnl" sz="2400" dirty="0" smtClean="0"/>
              <a:t> por todos los puertos, de manera que todos los hosts están recibiendo los paquetes aunque no pertenezcan al grupo destinatario. Esto consume muchos recursos de red.</a:t>
            </a:r>
          </a:p>
          <a:p>
            <a:r>
              <a:rPr lang="es-ES_tradnl" sz="2400" dirty="0" smtClean="0"/>
              <a:t>El </a:t>
            </a:r>
            <a:r>
              <a:rPr lang="es-ES_tradnl" sz="2400" i="1" dirty="0" err="1" smtClean="0"/>
              <a:t>snooping</a:t>
            </a:r>
            <a:r>
              <a:rPr lang="es-ES_tradnl" sz="2400" dirty="0" smtClean="0"/>
              <a:t> consiste en que el </a:t>
            </a:r>
            <a:r>
              <a:rPr lang="es-ES_tradnl" sz="2400" i="1" dirty="0" err="1" smtClean="0"/>
              <a:t>switch</a:t>
            </a:r>
            <a:r>
              <a:rPr lang="es-ES_tradnl" sz="2400" dirty="0" smtClean="0"/>
              <a:t> “fisgonee” la red. Cuando escucha un mensaje de unirse a un grupo proveniente de un host, almacena la dirección del grupo </a:t>
            </a:r>
            <a:r>
              <a:rPr lang="es-ES_tradnl" sz="2400" i="1" dirty="0" err="1" smtClean="0"/>
              <a:t>multicast</a:t>
            </a:r>
            <a:r>
              <a:rPr lang="es-ES_tradnl" sz="2400" dirty="0" smtClean="0"/>
              <a:t> y el puerto por donde escuchó el mensaje.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255989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</a:t>
            </a:r>
            <a:r>
              <a:rPr lang="es-ES" dirty="0" err="1" smtClean="0"/>
              <a:t>Snooping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Luego, cuando le llegue un mensaje dirigido a la dirección de grupo almacenada, lo enviará sólo por lo puertos por donde haya escuchado mensajes de unión a ese grupo.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2709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IGMP - 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Multicasting</a:t>
            </a:r>
            <a:endParaRPr lang="es-ES_tradnl" dirty="0" smtClean="0"/>
          </a:p>
          <a:p>
            <a:pPr lvl="2"/>
            <a:r>
              <a:rPr lang="es-ES_tradnl" sz="1800" dirty="0" smtClean="0"/>
              <a:t>Internet </a:t>
            </a:r>
            <a:r>
              <a:rPr lang="es-ES_tradnl" sz="1800" dirty="0" err="1" smtClean="0"/>
              <a:t>Assigned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Numbers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Authority</a:t>
            </a:r>
            <a:r>
              <a:rPr lang="es-ES_tradnl" sz="1800" dirty="0" smtClean="0"/>
              <a:t> (IANA): http://www.iana.org</a:t>
            </a:r>
          </a:p>
          <a:p>
            <a:pPr lvl="2"/>
            <a:r>
              <a:rPr lang="es-ES_tradnl" sz="1800" dirty="0" smtClean="0"/>
              <a:t>Cisco ACSN Software </a:t>
            </a:r>
            <a:r>
              <a:rPr lang="es-ES_tradnl" sz="1800" dirty="0" err="1" smtClean="0"/>
              <a:t>Deployment</a:t>
            </a:r>
            <a:r>
              <a:rPr lang="es-ES_tradnl" sz="1800" dirty="0" smtClean="0"/>
              <a:t> and </a:t>
            </a:r>
            <a:r>
              <a:rPr lang="es-ES_tradnl" sz="1800" dirty="0" err="1" smtClean="0"/>
              <a:t>Configuration</a:t>
            </a:r>
            <a:r>
              <a:rPr lang="es-ES_tradnl" sz="1800" dirty="0" smtClean="0"/>
              <a:t> Guide. </a:t>
            </a:r>
            <a:r>
              <a:rPr lang="es-ES_tradnl" sz="1800" dirty="0" err="1" smtClean="0"/>
              <a:t>Appendix</a:t>
            </a:r>
            <a:r>
              <a:rPr lang="es-ES_tradnl" sz="1800" dirty="0" smtClean="0"/>
              <a:t> B: IP </a:t>
            </a:r>
            <a:r>
              <a:rPr lang="es-ES_tradnl" sz="1800" dirty="0" err="1" smtClean="0"/>
              <a:t>Multicasting</a:t>
            </a:r>
            <a:r>
              <a:rPr lang="es-ES_tradnl" sz="1800" dirty="0" smtClean="0"/>
              <a:t>. ISBN: 78-14586-01.</a:t>
            </a:r>
          </a:p>
          <a:p>
            <a:r>
              <a:rPr lang="es-ES_tradnl" dirty="0" smtClean="0"/>
              <a:t>IGMP</a:t>
            </a:r>
          </a:p>
          <a:p>
            <a:pPr lvl="2"/>
            <a:r>
              <a:rPr lang="es-ES_tradnl" sz="1800" dirty="0" smtClean="0"/>
              <a:t>Versión 1: S. </a:t>
            </a:r>
            <a:r>
              <a:rPr lang="es-ES_tradnl" sz="1800" dirty="0" err="1" smtClean="0"/>
              <a:t>Deering</a:t>
            </a:r>
            <a:r>
              <a:rPr lang="es-ES_tradnl" sz="1800" dirty="0" smtClean="0"/>
              <a:t>. NWG RFC-1112. </a:t>
            </a:r>
            <a:r>
              <a:rPr lang="es-ES_tradnl" sz="1800" dirty="0" err="1" smtClean="0"/>
              <a:t>Appendix</a:t>
            </a:r>
            <a:r>
              <a:rPr lang="es-ES_tradnl" sz="1800" dirty="0" smtClean="0"/>
              <a:t> I. </a:t>
            </a:r>
            <a:r>
              <a:rPr lang="es-ES_tradnl" sz="1800" dirty="0" err="1" smtClean="0"/>
              <a:t>Stanford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University</a:t>
            </a:r>
            <a:r>
              <a:rPr lang="es-ES_tradnl" sz="1800" dirty="0" smtClean="0"/>
              <a:t>, 1989.</a:t>
            </a:r>
          </a:p>
          <a:p>
            <a:pPr lvl="2"/>
            <a:r>
              <a:rPr lang="es-ES_tradnl" sz="1800" dirty="0" smtClean="0"/>
              <a:t>Versión 2: W. </a:t>
            </a:r>
            <a:r>
              <a:rPr lang="es-ES_tradnl" sz="1800" dirty="0" err="1" smtClean="0"/>
              <a:t>Fenner</a:t>
            </a:r>
            <a:r>
              <a:rPr lang="es-ES_tradnl" sz="1800" dirty="0" smtClean="0"/>
              <a:t>. NWG RFC-2236. Xerox PARC, 1997.</a:t>
            </a:r>
          </a:p>
          <a:p>
            <a:pPr lvl="2"/>
            <a:r>
              <a:rPr lang="es-ES_tradnl" sz="1800" dirty="0" smtClean="0"/>
              <a:t>Versión 3: B. </a:t>
            </a:r>
            <a:r>
              <a:rPr lang="es-ES_tradnl" sz="1800" dirty="0" err="1" smtClean="0"/>
              <a:t>Cain</a:t>
            </a:r>
            <a:r>
              <a:rPr lang="es-ES_tradnl" sz="1800" dirty="0" smtClean="0"/>
              <a:t> et al. NWG RFC-3376. Cisco </a:t>
            </a:r>
            <a:r>
              <a:rPr lang="es-ES_tradnl" sz="1800" dirty="0" err="1" smtClean="0"/>
              <a:t>Systems</a:t>
            </a:r>
            <a:r>
              <a:rPr lang="es-ES_tradnl" sz="1800" dirty="0" smtClean="0"/>
              <a:t>, AT&amp;T </a:t>
            </a:r>
            <a:r>
              <a:rPr lang="es-ES_tradnl" sz="1800" dirty="0" err="1" smtClean="0"/>
              <a:t>Labs</a:t>
            </a:r>
            <a:r>
              <a:rPr lang="es-ES_tradnl" sz="1800" dirty="0" smtClean="0"/>
              <a:t>, Ericsson. </a:t>
            </a:r>
            <a:r>
              <a:rPr lang="es-ES_tradnl" sz="1800" dirty="0" err="1" smtClean="0"/>
              <a:t>October</a:t>
            </a:r>
            <a:r>
              <a:rPr lang="es-ES_tradnl" sz="1800" dirty="0" smtClean="0"/>
              <a:t> 2002.</a:t>
            </a:r>
          </a:p>
          <a:p>
            <a:pPr lvl="2"/>
            <a:r>
              <a:rPr lang="es-ES_tradnl" sz="1800" dirty="0" smtClean="0"/>
              <a:t>Recopilación: M. </a:t>
            </a:r>
            <a:r>
              <a:rPr lang="es-ES_tradnl" sz="1800" dirty="0" err="1" smtClean="0"/>
              <a:t>Gibbs</a:t>
            </a:r>
            <a:r>
              <a:rPr lang="es-ES_tradnl" sz="1800" dirty="0" smtClean="0"/>
              <a:t>. Internet </a:t>
            </a:r>
            <a:r>
              <a:rPr lang="es-ES_tradnl" sz="1800" dirty="0" err="1" smtClean="0"/>
              <a:t>Group</a:t>
            </a:r>
            <a:r>
              <a:rPr lang="es-ES_tradnl" sz="1800" dirty="0" smtClean="0"/>
              <a:t> Management </a:t>
            </a:r>
            <a:r>
              <a:rPr lang="es-ES_tradnl" sz="1800" dirty="0" err="1" smtClean="0"/>
              <a:t>Protocol</a:t>
            </a:r>
            <a:r>
              <a:rPr lang="es-ES_tradnl" sz="1800" dirty="0" smtClean="0"/>
              <a:t>. </a:t>
            </a:r>
            <a:r>
              <a:rPr lang="es-ES_tradnl" sz="1800" dirty="0" err="1" smtClean="0"/>
              <a:t>Advanced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Technical</a:t>
            </a:r>
            <a:r>
              <a:rPr lang="es-ES_tradnl" sz="1800" dirty="0" smtClean="0"/>
              <a:t> </a:t>
            </a:r>
            <a:r>
              <a:rPr lang="es-ES_tradnl" sz="1800" dirty="0" err="1" smtClean="0"/>
              <a:t>Paper</a:t>
            </a:r>
            <a:r>
              <a:rPr lang="es-ES_tradnl" sz="1800" dirty="0" smtClean="0"/>
              <a:t> Series. </a:t>
            </a:r>
            <a:r>
              <a:rPr lang="es-ES_tradnl" sz="1800" dirty="0" err="1" smtClean="0"/>
              <a:t>Riverstone</a:t>
            </a:r>
            <a:r>
              <a:rPr lang="es-ES_tradnl" sz="1800" dirty="0" smtClean="0"/>
              <a:t> Networks.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023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/>
              <a:t>Estructura de un </a:t>
            </a:r>
            <a:br>
              <a:rPr lang="es-ES"/>
            </a:br>
            <a:r>
              <a:rPr lang="es-ES"/>
              <a:t>Mensaje de ICMP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Los mensajes de ICMP se envían como datagramas IP.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419600" y="2819400"/>
            <a:ext cx="2743200" cy="406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>
                <a:solidFill>
                  <a:schemeClr val="bg1"/>
                </a:solidFill>
              </a:rPr>
              <a:t>Datos de ICMP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419600" y="3657600"/>
            <a:ext cx="2743200" cy="406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>
                <a:solidFill>
                  <a:schemeClr val="bg1"/>
                </a:solidFill>
              </a:rPr>
              <a:t>Datos de ICMP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048000" y="3657600"/>
            <a:ext cx="1371600" cy="4064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/>
              <a:t>Enc. ICMP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19600" y="4876800"/>
            <a:ext cx="2743200" cy="406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>
                <a:solidFill>
                  <a:schemeClr val="bg1"/>
                </a:solidFill>
              </a:rPr>
              <a:t>Datos de ICMP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048000" y="4876800"/>
            <a:ext cx="1371600" cy="4064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/>
              <a:t>Enc. ICMP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676400" y="4876800"/>
            <a:ext cx="1371600" cy="406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/>
              <a:t>Enc. IP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419600" y="6172200"/>
            <a:ext cx="2743200" cy="406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>
                <a:solidFill>
                  <a:schemeClr val="bg1"/>
                </a:solidFill>
              </a:rPr>
              <a:t>Datos de ICMP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048000" y="6172200"/>
            <a:ext cx="1371600" cy="4064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/>
              <a:t>Enc. ICMP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676400" y="6172200"/>
            <a:ext cx="1371600" cy="406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/>
              <a:t>Enc. IP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4800" y="6172200"/>
            <a:ext cx="1371600" cy="406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/>
              <a:t>Enc. MAC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239000" y="3657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Subcapa de RED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239000" y="48768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Capa de RED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8153400" y="6172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800"/>
              <a:t>NIC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7162800" y="6172200"/>
            <a:ext cx="914400" cy="406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000"/>
              <a:t>CRC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733800" y="5486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Datagrama IP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1676400" y="5715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5334000" y="5638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4419600" y="4267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/>
              <a:t>Mensaje ICMP</a:t>
            </a: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3048000" y="4495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60198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/>
              <a:t>Estructura de un </a:t>
            </a:r>
            <a:br>
              <a:rPr lang="es-ES"/>
            </a:br>
            <a:r>
              <a:rPr lang="es-ES"/>
              <a:t>Mensaje de ICMP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En el encabezado IP de los mensajes de ICMP, el campo dirección </a:t>
            </a:r>
            <a:r>
              <a:rPr lang="es-ES" b="1"/>
              <a:t>IP origen</a:t>
            </a:r>
            <a:r>
              <a:rPr lang="es-ES"/>
              <a:t> se configura como </a:t>
            </a:r>
            <a:r>
              <a:rPr lang="es-ES" b="1"/>
              <a:t>el ruteador o la interfaz de host</a:t>
            </a:r>
            <a:r>
              <a:rPr lang="es-ES"/>
              <a:t> que envía el mensaje de ICMP.</a:t>
            </a:r>
          </a:p>
          <a:p>
            <a:pPr lvl="1"/>
            <a:r>
              <a:rPr lang="es-ES"/>
              <a:t>El campo dirección </a:t>
            </a:r>
            <a:r>
              <a:rPr lang="es-ES" b="1"/>
              <a:t>IP destino</a:t>
            </a:r>
            <a:r>
              <a:rPr lang="es-ES"/>
              <a:t> se configura como el </a:t>
            </a:r>
            <a:r>
              <a:rPr lang="es-ES" b="1"/>
              <a:t>host emisor del paquete infractor</a:t>
            </a:r>
            <a:r>
              <a:rPr lang="es-ES"/>
              <a:t> (en el caso de mensajes de error de ICMP) o un </a:t>
            </a:r>
            <a:r>
              <a:rPr lang="es-ES" b="1"/>
              <a:t>host especifico</a:t>
            </a:r>
            <a:r>
              <a:rPr lang="es-E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/>
              <a:t>Estructura de un </a:t>
            </a:r>
            <a:br>
              <a:rPr lang="es-ES"/>
            </a:br>
            <a:r>
              <a:rPr lang="es-ES"/>
              <a:t>Mensaje de ICMP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/>
              <a:t>Los mensajes de ICMP tienen la siguiente estructura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09800" y="3352800"/>
            <a:ext cx="144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Arial" charset="0"/>
              </a:rPr>
              <a:t>Enc. IP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657600" y="3352800"/>
            <a:ext cx="144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Arial" charset="0"/>
              </a:rPr>
              <a:t>Enc. ICMP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105400" y="3352800"/>
            <a:ext cx="2133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Arial" charset="0"/>
              </a:rPr>
              <a:t>Datos ICMP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6576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7239000" y="411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657600" y="4267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752975" y="4114800"/>
            <a:ext cx="13477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Mensaje ICMP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209800" y="411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209800" y="47244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181475" y="4572000"/>
            <a:ext cx="127793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Datagrama IP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371600" y="33528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Arial" charset="0"/>
              </a:rPr>
              <a:t>Interfaz 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de RED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7239000" y="3352800"/>
            <a:ext cx="838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Arial" charset="0"/>
              </a:rPr>
              <a:t>Cola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371600" y="4114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8077200" y="4114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371600" y="510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465513" y="4953000"/>
            <a:ext cx="22526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>
                <a:latin typeface="Arial" charset="0"/>
              </a:rPr>
              <a:t>Trama de Interfaz de 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4934</Words>
  <Application>Microsoft Office PowerPoint</Application>
  <PresentationFormat>Presentación en pantalla (4:3)</PresentationFormat>
  <Paragraphs>550</Paragraphs>
  <Slides>63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4" baseType="lpstr">
      <vt:lpstr>Tema de Office</vt:lpstr>
      <vt:lpstr>Protocolo ICMP</vt:lpstr>
      <vt:lpstr>Introducción</vt:lpstr>
      <vt:lpstr>Introducción</vt:lpstr>
      <vt:lpstr>Introducción</vt:lpstr>
      <vt:lpstr>Introducción</vt:lpstr>
      <vt:lpstr>Introducción</vt:lpstr>
      <vt:lpstr>Estructura de un  Mensaje de ICMP</vt:lpstr>
      <vt:lpstr>Estructura de un  Mensaje de ICMP</vt:lpstr>
      <vt:lpstr>Estructura de un  Mensaje de ICMP</vt:lpstr>
      <vt:lpstr>Mensaje de ICMP</vt:lpstr>
      <vt:lpstr>Mensaje de ICMP</vt:lpstr>
      <vt:lpstr>Mensaje de ICMP</vt:lpstr>
      <vt:lpstr>Presentación de PowerPoint</vt:lpstr>
      <vt:lpstr>Solicitud de ECO</vt:lpstr>
      <vt:lpstr>Respuesta de ECO</vt:lpstr>
      <vt:lpstr>Presentación de PowerPoint</vt:lpstr>
      <vt:lpstr>Utilidad ping</vt:lpstr>
      <vt:lpstr>Utilidad ping</vt:lpstr>
      <vt:lpstr>Utilidad ping</vt:lpstr>
      <vt:lpstr>Utilidad ping</vt:lpstr>
      <vt:lpstr>Utilidad ping</vt:lpstr>
      <vt:lpstr>Destino inalcanzable ICMP</vt:lpstr>
      <vt:lpstr>Destino inalcanzable ICMP</vt:lpstr>
      <vt:lpstr>Destino inalcanzable ICMP</vt:lpstr>
      <vt:lpstr>Destino inalcanzable ICMP</vt:lpstr>
      <vt:lpstr>Destino inalcanzable ICMP </vt:lpstr>
      <vt:lpstr>Destino inalcanzable ICMP</vt:lpstr>
      <vt:lpstr>Destino Inalcanzable</vt:lpstr>
      <vt:lpstr>Destino inalcanzable ICMP</vt:lpstr>
      <vt:lpstr>Destino Inalcanzable</vt:lpstr>
      <vt:lpstr>Presentación de PowerPoint</vt:lpstr>
      <vt:lpstr>Tiempo excedido de ICMP</vt:lpstr>
      <vt:lpstr>Tiempo excedido de ICMP</vt:lpstr>
      <vt:lpstr>Tiempo excedido de ICMP</vt:lpstr>
      <vt:lpstr>Presentación de PowerPoint</vt:lpstr>
      <vt:lpstr>Utilidad tracert</vt:lpstr>
      <vt:lpstr>Utilidad tracert</vt:lpstr>
      <vt:lpstr>Utilidad tracert</vt:lpstr>
      <vt:lpstr>Presentación de PowerPoint</vt:lpstr>
      <vt:lpstr>Protocolo IGMP Internet Grouping Management Protocol</vt:lpstr>
      <vt:lpstr>Índice</vt:lpstr>
      <vt:lpstr>IGMP - Multicasting</vt:lpstr>
      <vt:lpstr>IGMP - Multicasting</vt:lpstr>
      <vt:lpstr>IGMP - Introducción</vt:lpstr>
      <vt:lpstr>IGMP - Versión 1</vt:lpstr>
      <vt:lpstr>IGMP - Versión 1</vt:lpstr>
      <vt:lpstr>IGMP - Versión 1</vt:lpstr>
      <vt:lpstr>IGMP - Versión 1</vt:lpstr>
      <vt:lpstr>IGMP - Versión 1</vt:lpstr>
      <vt:lpstr>IGMP - Versión 1</vt:lpstr>
      <vt:lpstr>IGMP - Versión 1</vt:lpstr>
      <vt:lpstr>IGMP - Versión 2</vt:lpstr>
      <vt:lpstr>IGMP - Versión 2</vt:lpstr>
      <vt:lpstr>IGMP - Versión 2</vt:lpstr>
      <vt:lpstr>IGMP - Versión 2</vt:lpstr>
      <vt:lpstr>IGMP - Versión 2</vt:lpstr>
      <vt:lpstr>IGMP - Versión 2</vt:lpstr>
      <vt:lpstr>IGMP - Versión 2</vt:lpstr>
      <vt:lpstr>IGMP - Versión 2</vt:lpstr>
      <vt:lpstr>IGMP - Versión 2</vt:lpstr>
      <vt:lpstr>IGMP - Snooping</vt:lpstr>
      <vt:lpstr>IGMP - Snooping</vt:lpstr>
      <vt:lpstr>IGMP - Referencias</vt:lpstr>
    </vt:vector>
  </TitlesOfParts>
  <Company>ESCOM-IPN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ICMP</dc:title>
  <dc:creator>SANCHEZ QUINTANILLA</dc:creator>
  <cp:lastModifiedBy>escom</cp:lastModifiedBy>
  <cp:revision>20</cp:revision>
  <dcterms:created xsi:type="dcterms:W3CDTF">2008-10-15T20:06:21Z</dcterms:created>
  <dcterms:modified xsi:type="dcterms:W3CDTF">2015-01-27T15:52:16Z</dcterms:modified>
</cp:coreProperties>
</file>