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52" r:id="rId78"/>
    <p:sldId id="353" r:id="rId79"/>
    <p:sldId id="354" r:id="rId80"/>
    <p:sldId id="355" r:id="rId81"/>
    <p:sldId id="356" r:id="rId82"/>
    <p:sldId id="358" r:id="rId83"/>
    <p:sldId id="359" r:id="rId8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C1EEA-18E5-419C-A696-11DEE9975120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A662F-424E-4551-940C-A8182C3F1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32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95388" y="685800"/>
            <a:ext cx="44672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D24B9-D305-4A77-A5CA-AE6E8C1512C6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945B-0F19-451D-9F9D-2536E7A339FC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930-84EF-410E-BFA8-4EAA8D95DC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51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945B-0F19-451D-9F9D-2536E7A339FC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930-84EF-410E-BFA8-4EAA8D95DC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07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945B-0F19-451D-9F9D-2536E7A339FC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930-84EF-410E-BFA8-4EAA8D95DC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87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945B-0F19-451D-9F9D-2536E7A339FC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930-84EF-410E-BFA8-4EAA8D95DC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17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945B-0F19-451D-9F9D-2536E7A339FC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930-84EF-410E-BFA8-4EAA8D95DC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170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945B-0F19-451D-9F9D-2536E7A339FC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930-84EF-410E-BFA8-4EAA8D95DC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346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945B-0F19-451D-9F9D-2536E7A339FC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930-84EF-410E-BFA8-4EAA8D95DC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88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945B-0F19-451D-9F9D-2536E7A339FC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930-84EF-410E-BFA8-4EAA8D95DC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844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945B-0F19-451D-9F9D-2536E7A339FC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930-84EF-410E-BFA8-4EAA8D95DC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1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945B-0F19-451D-9F9D-2536E7A339FC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930-84EF-410E-BFA8-4EAA8D95DC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62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945B-0F19-451D-9F9D-2536E7A339FC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930-84EF-410E-BFA8-4EAA8D95DC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27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1945B-0F19-451D-9F9D-2536E7A339FC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6930-84EF-410E-BFA8-4EAA8D95DC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497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?q%3DLAP%2BTOP%26start%3D20%26svnum%3D10%26hl%3Des%26lr%3D%26sa%3D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?q%3DLAP%2BTOP%26start%3D20%26svnum%3D10%26hl%3Des%26lr%3D%26sa%3D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?q%3DLAP%2BTOP%26start%3D20%26svnum%3D10%26hl%3Des%26lr%3D%26sa%3D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2"/>
          <p:cNvSpPr txBox="1">
            <a:spLocks noChangeArrowheads="1"/>
          </p:cNvSpPr>
          <p:nvPr/>
        </p:nvSpPr>
        <p:spPr bwMode="auto">
          <a:xfrm>
            <a:off x="1676910" y="3009902"/>
            <a:ext cx="5753667" cy="91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6" tIns="48363" rIns="96726" bIns="48363">
            <a:spAutoFit/>
          </a:bodyPr>
          <a:lstStyle/>
          <a:p>
            <a:pPr algn="ctr">
              <a:defRPr/>
            </a:pPr>
            <a:r>
              <a:rPr lang="es-ES" sz="2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PROTOCOLO DE ENRUTAMIENTO</a:t>
            </a:r>
          </a:p>
          <a:p>
            <a:pPr algn="ctr">
              <a:defRPr/>
            </a:pPr>
            <a:r>
              <a:rPr lang="es-ES" sz="2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DINÁMICO: RIP y OSPF</a:t>
            </a:r>
          </a:p>
        </p:txBody>
      </p:sp>
      <p:sp>
        <p:nvSpPr>
          <p:cNvPr id="3" name="32 Título"/>
          <p:cNvSpPr txBox="1">
            <a:spLocks/>
          </p:cNvSpPr>
          <p:nvPr/>
        </p:nvSpPr>
        <p:spPr>
          <a:xfrm>
            <a:off x="685919" y="2181227"/>
            <a:ext cx="7773750" cy="15050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Protocolo RIP y OSPF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73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38045" y="617115"/>
            <a:ext cx="7149804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FORMATO DEL PROTOCOLO RIPv1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790295" y="1296248"/>
            <a:ext cx="5269585" cy="1478367"/>
            <a:chOff x="204" y="773"/>
            <a:chExt cx="3320" cy="934"/>
          </a:xfrm>
        </p:grpSpPr>
        <p:sp>
          <p:nvSpPr>
            <p:cNvPr id="13345" name="Text Box 46"/>
            <p:cNvSpPr txBox="1">
              <a:spLocks noChangeArrowheads="1"/>
            </p:cNvSpPr>
            <p:nvPr/>
          </p:nvSpPr>
          <p:spPr bwMode="auto">
            <a:xfrm>
              <a:off x="385" y="773"/>
              <a:ext cx="3139" cy="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Comando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: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Indica si el paquete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RIP es de requerimiento o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respuesta.</a:t>
              </a:r>
            </a:p>
          </p:txBody>
        </p:sp>
        <p:pic>
          <p:nvPicPr>
            <p:cNvPr id="11298" name="Picture 47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7840" name="Text Box 48"/>
          <p:cNvSpPr txBox="1">
            <a:spLocks noChangeArrowheads="1"/>
          </p:cNvSpPr>
          <p:nvPr/>
        </p:nvSpPr>
        <p:spPr bwMode="auto">
          <a:xfrm>
            <a:off x="4068057" y="2665367"/>
            <a:ext cx="4649445" cy="119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>
              <a:defRPr/>
            </a:pPr>
            <a:r>
              <a:rPr lang="es-MX" sz="24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400" b="1" i="1" dirty="0">
                <a:latin typeface="+mj-lt"/>
              </a:rPr>
              <a:t>Requerimiento (1)</a:t>
            </a:r>
            <a:r>
              <a:rPr lang="es-MX" sz="2400" b="1" dirty="0">
                <a:latin typeface="+mj-lt"/>
              </a:rPr>
              <a:t> </a:t>
            </a:r>
            <a:r>
              <a:rPr lang="es-MX" sz="2400" dirty="0">
                <a:latin typeface="+mj-lt"/>
              </a:rPr>
              <a:t>pregunta a un 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</a:rPr>
              <a:t>    router por el envío total o parcial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</a:rPr>
              <a:t>    de su tabla de enrutamiento</a:t>
            </a:r>
            <a:r>
              <a:rPr lang="es-MX" sz="2400" dirty="0">
                <a:latin typeface="+mj-lt"/>
                <a:sym typeface="Wingdings" pitchFamily="2" charset="2"/>
              </a:rPr>
              <a:t>.</a:t>
            </a:r>
            <a:endParaRPr lang="es-MX" sz="2400" dirty="0">
              <a:latin typeface="+mj-lt"/>
            </a:endParaRPr>
          </a:p>
        </p:txBody>
      </p:sp>
      <p:sp>
        <p:nvSpPr>
          <p:cNvPr id="417841" name="Text Box 49"/>
          <p:cNvSpPr txBox="1">
            <a:spLocks noChangeArrowheads="1"/>
          </p:cNvSpPr>
          <p:nvPr/>
        </p:nvSpPr>
        <p:spPr bwMode="auto">
          <a:xfrm>
            <a:off x="4068057" y="3778646"/>
            <a:ext cx="4313006" cy="15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>
              <a:defRPr/>
            </a:pPr>
            <a:r>
              <a:rPr lang="es-MX" sz="26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400" b="1" i="1" dirty="0">
                <a:latin typeface="+mj-lt"/>
              </a:rPr>
              <a:t>Respuesta (2)</a:t>
            </a:r>
            <a:r>
              <a:rPr lang="es-MX" sz="2400" dirty="0">
                <a:latin typeface="+mj-lt"/>
              </a:rPr>
              <a:t> puede ser una 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</a:rPr>
              <a:t>    actualización de enrutamiento 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</a:rPr>
              <a:t>    </a:t>
            </a:r>
            <a:r>
              <a:rPr lang="es-MX" sz="2400" u="sng" dirty="0">
                <a:latin typeface="+mj-lt"/>
              </a:rPr>
              <a:t>no solicitada</a:t>
            </a:r>
            <a:r>
              <a:rPr lang="es-MX" sz="2400" dirty="0">
                <a:latin typeface="+mj-lt"/>
              </a:rPr>
              <a:t> o en respuesta a 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</a:rPr>
              <a:t>    </a:t>
            </a:r>
            <a:r>
              <a:rPr lang="es-MX" sz="2400" u="sng" dirty="0">
                <a:latin typeface="+mj-lt"/>
              </a:rPr>
              <a:t>un requerimiento</a:t>
            </a:r>
            <a:r>
              <a:rPr lang="es-MX" sz="2400" dirty="0">
                <a:latin typeface="+mj-lt"/>
              </a:rPr>
              <a:t>.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790292" y="5383444"/>
            <a:ext cx="4645806" cy="1016080"/>
            <a:chOff x="204" y="773"/>
            <a:chExt cx="2927" cy="642"/>
          </a:xfrm>
        </p:grpSpPr>
        <p:sp>
          <p:nvSpPr>
            <p:cNvPr id="13343" name="Text Box 51"/>
            <p:cNvSpPr txBox="1">
              <a:spLocks noChangeArrowheads="1"/>
            </p:cNvSpPr>
            <p:nvPr/>
          </p:nvSpPr>
          <p:spPr bwMode="auto">
            <a:xfrm>
              <a:off x="385" y="773"/>
              <a:ext cx="2746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Version</a:t>
              </a:r>
              <a:r>
                <a:rPr lang="es-ES" sz="3000" b="1" dirty="0">
                  <a:solidFill>
                    <a:srgbClr val="002060"/>
                  </a:solidFill>
                  <a:latin typeface="+mj-lt"/>
                </a:rPr>
                <a:t>: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Indica versión del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protocolo RIP. Está en 1.</a:t>
              </a:r>
            </a:p>
          </p:txBody>
        </p:sp>
        <p:pic>
          <p:nvPicPr>
            <p:cNvPr id="11296" name="Picture 52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304750" y="1220269"/>
            <a:ext cx="3301250" cy="5040776"/>
            <a:chOff x="303" y="726"/>
            <a:chExt cx="1965" cy="3001"/>
          </a:xfrm>
        </p:grpSpPr>
        <p:sp>
          <p:nvSpPr>
            <p:cNvPr id="11278" name="AutoShape 60"/>
            <p:cNvSpPr>
              <a:spLocks noChangeArrowheads="1"/>
            </p:cNvSpPr>
            <p:nvPr/>
          </p:nvSpPr>
          <p:spPr bwMode="auto">
            <a:xfrm>
              <a:off x="360" y="3410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A3DE9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Métrica</a:t>
              </a:r>
            </a:p>
          </p:txBody>
        </p:sp>
        <p:sp>
          <p:nvSpPr>
            <p:cNvPr id="11279" name="AutoShape 61"/>
            <p:cNvSpPr>
              <a:spLocks noChangeArrowheads="1"/>
            </p:cNvSpPr>
            <p:nvPr/>
          </p:nvSpPr>
          <p:spPr bwMode="auto">
            <a:xfrm>
              <a:off x="360" y="3183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00 00                            00 00</a:t>
              </a:r>
            </a:p>
          </p:txBody>
        </p:sp>
        <p:sp>
          <p:nvSpPr>
            <p:cNvPr id="11280" name="AutoShape 62"/>
            <p:cNvSpPr>
              <a:spLocks noChangeArrowheads="1"/>
            </p:cNvSpPr>
            <p:nvPr/>
          </p:nvSpPr>
          <p:spPr bwMode="auto">
            <a:xfrm>
              <a:off x="360" y="2956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00 00                            00 00</a:t>
              </a:r>
            </a:p>
          </p:txBody>
        </p:sp>
        <p:sp>
          <p:nvSpPr>
            <p:cNvPr id="11281" name="AutoShape 63"/>
            <p:cNvSpPr>
              <a:spLocks noChangeArrowheads="1"/>
            </p:cNvSpPr>
            <p:nvPr/>
          </p:nvSpPr>
          <p:spPr bwMode="auto">
            <a:xfrm>
              <a:off x="360" y="2730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Dirección IP</a:t>
              </a:r>
            </a:p>
          </p:txBody>
        </p:sp>
        <p:sp>
          <p:nvSpPr>
            <p:cNvPr id="11282" name="AutoShape 64"/>
            <p:cNvSpPr>
              <a:spLocks noChangeArrowheads="1"/>
            </p:cNvSpPr>
            <p:nvPr/>
          </p:nvSpPr>
          <p:spPr bwMode="auto">
            <a:xfrm>
              <a:off x="360" y="2503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Address Family</a:t>
              </a:r>
            </a:p>
          </p:txBody>
        </p:sp>
        <p:sp>
          <p:nvSpPr>
            <p:cNvPr id="11283" name="AutoShape 65"/>
            <p:cNvSpPr>
              <a:spLocks noChangeArrowheads="1"/>
            </p:cNvSpPr>
            <p:nvPr/>
          </p:nvSpPr>
          <p:spPr bwMode="auto">
            <a:xfrm>
              <a:off x="1269" y="2503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00 00</a:t>
              </a:r>
            </a:p>
          </p:txBody>
        </p:sp>
        <p:sp>
          <p:nvSpPr>
            <p:cNvPr id="11284" name="AutoShape 66"/>
            <p:cNvSpPr>
              <a:spLocks noChangeArrowheads="1"/>
            </p:cNvSpPr>
            <p:nvPr/>
          </p:nvSpPr>
          <p:spPr bwMode="auto">
            <a:xfrm>
              <a:off x="360" y="2276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38B6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Métrica</a:t>
              </a:r>
            </a:p>
          </p:txBody>
        </p:sp>
        <p:sp>
          <p:nvSpPr>
            <p:cNvPr id="11285" name="AutoShape 67"/>
            <p:cNvSpPr>
              <a:spLocks noChangeArrowheads="1"/>
            </p:cNvSpPr>
            <p:nvPr/>
          </p:nvSpPr>
          <p:spPr bwMode="auto">
            <a:xfrm>
              <a:off x="360" y="2049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00 00                            00 00</a:t>
              </a:r>
            </a:p>
          </p:txBody>
        </p:sp>
        <p:sp>
          <p:nvSpPr>
            <p:cNvPr id="11286" name="AutoShape 68"/>
            <p:cNvSpPr>
              <a:spLocks noChangeArrowheads="1"/>
            </p:cNvSpPr>
            <p:nvPr/>
          </p:nvSpPr>
          <p:spPr bwMode="auto">
            <a:xfrm>
              <a:off x="360" y="1822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00 00                            00 00</a:t>
              </a:r>
            </a:p>
          </p:txBody>
        </p:sp>
        <p:sp>
          <p:nvSpPr>
            <p:cNvPr id="11287" name="AutoShape 69"/>
            <p:cNvSpPr>
              <a:spLocks noChangeArrowheads="1"/>
            </p:cNvSpPr>
            <p:nvPr/>
          </p:nvSpPr>
          <p:spPr bwMode="auto">
            <a:xfrm>
              <a:off x="360" y="1596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Dirección IP</a:t>
              </a:r>
            </a:p>
          </p:txBody>
        </p:sp>
        <p:sp>
          <p:nvSpPr>
            <p:cNvPr id="11288" name="AutoShape 70"/>
            <p:cNvSpPr>
              <a:spLocks noChangeArrowheads="1"/>
            </p:cNvSpPr>
            <p:nvPr/>
          </p:nvSpPr>
          <p:spPr bwMode="auto">
            <a:xfrm>
              <a:off x="360" y="1369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Address Family</a:t>
              </a:r>
            </a:p>
            <a:p>
              <a:pPr algn="ctr" defTabSz="914118"/>
              <a:r>
                <a:rPr lang="es-ES" sz="1300" b="1"/>
                <a:t>Identifier</a:t>
              </a:r>
            </a:p>
          </p:txBody>
        </p:sp>
        <p:sp>
          <p:nvSpPr>
            <p:cNvPr id="11289" name="AutoShape 71"/>
            <p:cNvSpPr>
              <a:spLocks noChangeArrowheads="1"/>
            </p:cNvSpPr>
            <p:nvPr/>
          </p:nvSpPr>
          <p:spPr bwMode="auto">
            <a:xfrm>
              <a:off x="1269" y="1369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00 00</a:t>
              </a:r>
            </a:p>
          </p:txBody>
        </p:sp>
        <p:sp>
          <p:nvSpPr>
            <p:cNvPr id="11290" name="AutoShape 72"/>
            <p:cNvSpPr>
              <a:spLocks noChangeArrowheads="1"/>
            </p:cNvSpPr>
            <p:nvPr/>
          </p:nvSpPr>
          <p:spPr bwMode="auto">
            <a:xfrm>
              <a:off x="361" y="1142"/>
              <a:ext cx="545" cy="317"/>
            </a:xfrm>
            <a:prstGeom prst="cube">
              <a:avLst>
                <a:gd name="adj" fmla="val 25000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Comando</a:t>
              </a:r>
            </a:p>
          </p:txBody>
        </p:sp>
        <p:sp>
          <p:nvSpPr>
            <p:cNvPr id="11291" name="AutoShape 73"/>
            <p:cNvSpPr>
              <a:spLocks noChangeArrowheads="1"/>
            </p:cNvSpPr>
            <p:nvPr/>
          </p:nvSpPr>
          <p:spPr bwMode="auto">
            <a:xfrm>
              <a:off x="815" y="1142"/>
              <a:ext cx="545" cy="317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Versión</a:t>
              </a:r>
            </a:p>
          </p:txBody>
        </p:sp>
        <p:sp>
          <p:nvSpPr>
            <p:cNvPr id="11292" name="AutoShape 74"/>
            <p:cNvSpPr>
              <a:spLocks noChangeArrowheads="1"/>
            </p:cNvSpPr>
            <p:nvPr/>
          </p:nvSpPr>
          <p:spPr bwMode="auto">
            <a:xfrm>
              <a:off x="1269" y="1142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00 00</a:t>
              </a:r>
            </a:p>
          </p:txBody>
        </p:sp>
        <p:sp>
          <p:nvSpPr>
            <p:cNvPr id="11293" name="Text Box 75"/>
            <p:cNvSpPr txBox="1">
              <a:spLocks noChangeArrowheads="1"/>
            </p:cNvSpPr>
            <p:nvPr/>
          </p:nvSpPr>
          <p:spPr bwMode="auto">
            <a:xfrm>
              <a:off x="303" y="976"/>
              <a:ext cx="188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300" b="1"/>
                <a:t>0                  8                 16                             31</a:t>
              </a:r>
            </a:p>
          </p:txBody>
        </p:sp>
        <p:sp>
          <p:nvSpPr>
            <p:cNvPr id="11294" name="Text Box 76"/>
            <p:cNvSpPr txBox="1">
              <a:spLocks noChangeArrowheads="1"/>
            </p:cNvSpPr>
            <p:nvPr/>
          </p:nvSpPr>
          <p:spPr bwMode="auto">
            <a:xfrm>
              <a:off x="1043" y="726"/>
              <a:ext cx="439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b="1"/>
                <a:t>RIPv1</a:t>
              </a:r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52370" y="2437435"/>
            <a:ext cx="3890286" cy="3735230"/>
            <a:chOff x="159" y="1572"/>
            <a:chExt cx="2451" cy="2409"/>
          </a:xfrm>
        </p:grpSpPr>
        <p:grpSp>
          <p:nvGrpSpPr>
            <p:cNvPr id="11274" name="Group 78"/>
            <p:cNvGrpSpPr>
              <a:grpSpLocks/>
            </p:cNvGrpSpPr>
            <p:nvPr/>
          </p:nvGrpSpPr>
          <p:grpSpPr bwMode="auto">
            <a:xfrm>
              <a:off x="159" y="1572"/>
              <a:ext cx="2160" cy="2409"/>
              <a:chOff x="272" y="1451"/>
              <a:chExt cx="2041" cy="2223"/>
            </a:xfrm>
          </p:grpSpPr>
          <p:sp>
            <p:nvSpPr>
              <p:cNvPr id="11276" name="AutoShape 79"/>
              <p:cNvSpPr>
                <a:spLocks noChangeArrowheads="1"/>
              </p:cNvSpPr>
              <p:nvPr/>
            </p:nvSpPr>
            <p:spPr bwMode="auto">
              <a:xfrm>
                <a:off x="272" y="1451"/>
                <a:ext cx="2041" cy="1089"/>
              </a:xfrm>
              <a:prstGeom prst="flowChartAlternateProcess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1277" name="AutoShape 80"/>
              <p:cNvSpPr>
                <a:spLocks noChangeArrowheads="1"/>
              </p:cNvSpPr>
              <p:nvPr/>
            </p:nvSpPr>
            <p:spPr bwMode="auto">
              <a:xfrm>
                <a:off x="272" y="2585"/>
                <a:ext cx="2041" cy="1089"/>
              </a:xfrm>
              <a:prstGeom prst="flowChartAlternateProcess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11275" name="Text Box 81"/>
            <p:cNvSpPr txBox="1">
              <a:spLocks noChangeArrowheads="1"/>
            </p:cNvSpPr>
            <p:nvPr/>
          </p:nvSpPr>
          <p:spPr bwMode="auto">
            <a:xfrm rot="16200000">
              <a:off x="2006" y="1949"/>
              <a:ext cx="87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118"/>
              <a:r>
                <a:rPr lang="es-ES" sz="1400" b="1">
                  <a:solidFill>
                    <a:srgbClr val="FF3300"/>
                  </a:solidFill>
                </a:rPr>
                <a:t>Máximo 25 por</a:t>
              </a:r>
            </a:p>
            <a:p>
              <a:pPr algn="ctr" defTabSz="914118"/>
              <a:r>
                <a:rPr lang="es-ES" sz="1400" b="1">
                  <a:solidFill>
                    <a:srgbClr val="FF3300"/>
                  </a:solidFill>
                </a:rPr>
                <a:t> paquete RIP</a:t>
              </a:r>
            </a:p>
          </p:txBody>
        </p:sp>
      </p:grpSp>
      <p:pic>
        <p:nvPicPr>
          <p:cNvPr id="10276" name="Picture 36" descr="http://upload.wikimedia.org/wikipedia/commons/thumb/e/eb/Blue_check.svg/600px-Blue_check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2623" y="4127517"/>
            <a:ext cx="857101" cy="83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453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40" grpId="0" autoUpdateAnimBg="0"/>
      <p:bldP spid="4178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38045" y="617115"/>
            <a:ext cx="7149804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FORMATO DEL PROTOCOLO RIPv1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790292" y="1296244"/>
            <a:ext cx="4433118" cy="1016080"/>
            <a:chOff x="204" y="773"/>
            <a:chExt cx="2793" cy="642"/>
          </a:xfrm>
        </p:grpSpPr>
        <p:sp>
          <p:nvSpPr>
            <p:cNvPr id="14375" name="Text Box 25"/>
            <p:cNvSpPr txBox="1">
              <a:spLocks noChangeArrowheads="1"/>
            </p:cNvSpPr>
            <p:nvPr/>
          </p:nvSpPr>
          <p:spPr bwMode="auto">
            <a:xfrm>
              <a:off x="385" y="773"/>
              <a:ext cx="2612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i="1" dirty="0" err="1">
                  <a:solidFill>
                    <a:srgbClr val="002060"/>
                  </a:solidFill>
                  <a:latin typeface="+mj-lt"/>
                </a:rPr>
                <a:t>Address</a:t>
              </a: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es-ES" sz="3000" b="1" i="1" dirty="0" err="1">
                  <a:solidFill>
                    <a:srgbClr val="002060"/>
                  </a:solidFill>
                  <a:latin typeface="+mj-lt"/>
                </a:rPr>
                <a:t>Family</a:t>
              </a: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es-ES" sz="3000" b="1" i="1" dirty="0" err="1">
                  <a:solidFill>
                    <a:srgbClr val="002060"/>
                  </a:solidFill>
                  <a:latin typeface="+mj-lt"/>
                </a:rPr>
                <a:t>Identifier</a:t>
              </a:r>
              <a:endParaRPr lang="es-ES" sz="3000" b="1" i="1" dirty="0">
                <a:solidFill>
                  <a:srgbClr val="002060"/>
                </a:solidFill>
                <a:latin typeface="+mj-lt"/>
              </a:endParaRPr>
            </a:p>
            <a:p>
              <a:pPr defTabSz="914118">
                <a:defRPr/>
              </a:pPr>
              <a:r>
                <a:rPr lang="es-ES" sz="3000" b="1" i="1" dirty="0">
                  <a:latin typeface="+mj-lt"/>
                </a:rPr>
                <a:t>AFI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.</a:t>
              </a:r>
            </a:p>
          </p:txBody>
        </p:sp>
        <p:pic>
          <p:nvPicPr>
            <p:cNvPr id="12326" name="Picture 2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8843" name="Text Box 27"/>
          <p:cNvSpPr txBox="1">
            <a:spLocks noChangeArrowheads="1"/>
          </p:cNvSpPr>
          <p:nvPr/>
        </p:nvSpPr>
        <p:spPr bwMode="auto">
          <a:xfrm>
            <a:off x="4068060" y="2145936"/>
            <a:ext cx="4882529" cy="156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/>
            <a:r>
              <a:rPr lang="es-MX" sz="2400" b="1">
                <a:solidFill>
                  <a:srgbClr val="FF3300"/>
                </a:solidFill>
              </a:rPr>
              <a:t>►</a:t>
            </a:r>
            <a:r>
              <a:rPr lang="es-MX" sz="2400"/>
              <a:t>Especifica la familia de dirección</a:t>
            </a:r>
          </a:p>
          <a:p>
            <a:pPr defTabSz="863859" eaLnBrk="0" hangingPunct="0"/>
            <a:r>
              <a:rPr lang="es-MX" sz="2400"/>
              <a:t>    usada. RIP está diseñado para</a:t>
            </a:r>
          </a:p>
          <a:p>
            <a:pPr defTabSz="863859" eaLnBrk="0" hangingPunct="0"/>
            <a:r>
              <a:rPr lang="es-MX" sz="2400"/>
              <a:t>    llevar información de enrutamiento</a:t>
            </a:r>
          </a:p>
          <a:p>
            <a:pPr defTabSz="863859" eaLnBrk="0" hangingPunct="0"/>
            <a:r>
              <a:rPr lang="es-MX" sz="2400"/>
              <a:t>    de varios tipos de protocolos.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90295" y="4127514"/>
            <a:ext cx="4244239" cy="1016080"/>
            <a:chOff x="204" y="773"/>
            <a:chExt cx="2674" cy="642"/>
          </a:xfrm>
        </p:grpSpPr>
        <p:sp>
          <p:nvSpPr>
            <p:cNvPr id="14373" name="Text Box 30"/>
            <p:cNvSpPr txBox="1">
              <a:spLocks noChangeArrowheads="1"/>
            </p:cNvSpPr>
            <p:nvPr/>
          </p:nvSpPr>
          <p:spPr bwMode="auto">
            <a:xfrm>
              <a:off x="385" y="773"/>
              <a:ext cx="2493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Dirección IP</a:t>
              </a:r>
              <a:r>
                <a:rPr lang="es-ES" sz="3000" b="1" dirty="0">
                  <a:solidFill>
                    <a:srgbClr val="002060"/>
                  </a:solidFill>
                  <a:latin typeface="+mj-lt"/>
                </a:rPr>
                <a:t>: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Indica la 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dirección IP de entrada.</a:t>
              </a:r>
            </a:p>
          </p:txBody>
        </p:sp>
        <p:pic>
          <p:nvPicPr>
            <p:cNvPr id="12324" name="Picture 3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8848" name="Text Box 32"/>
          <p:cNvSpPr txBox="1">
            <a:spLocks noChangeArrowheads="1"/>
          </p:cNvSpPr>
          <p:nvPr/>
        </p:nvSpPr>
        <p:spPr bwMode="auto">
          <a:xfrm>
            <a:off x="4068057" y="3609637"/>
            <a:ext cx="3101913" cy="45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/>
            <a:r>
              <a:rPr lang="es-MX" sz="2400" b="1">
                <a:solidFill>
                  <a:srgbClr val="FF3300"/>
                </a:solidFill>
              </a:rPr>
              <a:t>►</a:t>
            </a:r>
            <a:r>
              <a:rPr lang="es-MX" sz="2400"/>
              <a:t>AFI está en</a:t>
            </a:r>
            <a:r>
              <a:rPr lang="es-MX" sz="2400" b="1">
                <a:solidFill>
                  <a:srgbClr val="00B0F0"/>
                </a:solidFill>
              </a:rPr>
              <a:t> </a:t>
            </a:r>
            <a:r>
              <a:rPr lang="es-MX" sz="2400" b="1">
                <a:solidFill>
                  <a:srgbClr val="FF5050"/>
                </a:solidFill>
              </a:rPr>
              <a:t>2</a:t>
            </a:r>
            <a:r>
              <a:rPr lang="es-MX" sz="2400" b="1">
                <a:solidFill>
                  <a:srgbClr val="008000"/>
                </a:solidFill>
              </a:rPr>
              <a:t> para IP</a:t>
            </a:r>
            <a:r>
              <a:rPr lang="es-MX" sz="2400"/>
              <a:t>.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790292" y="5113652"/>
            <a:ext cx="4204558" cy="1016080"/>
            <a:chOff x="204" y="773"/>
            <a:chExt cx="2649" cy="642"/>
          </a:xfrm>
        </p:grpSpPr>
        <p:sp>
          <p:nvSpPr>
            <p:cNvPr id="14371" name="Text Box 34"/>
            <p:cNvSpPr txBox="1">
              <a:spLocks noChangeArrowheads="1"/>
            </p:cNvSpPr>
            <p:nvPr/>
          </p:nvSpPr>
          <p:spPr bwMode="auto">
            <a:xfrm>
              <a:off x="385" y="773"/>
              <a:ext cx="2468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Métrica</a:t>
              </a:r>
              <a:r>
                <a:rPr lang="es-ES" sz="3000" b="1" dirty="0">
                  <a:solidFill>
                    <a:srgbClr val="002060"/>
                  </a:solidFill>
                  <a:latin typeface="+mj-lt"/>
                </a:rPr>
                <a:t>: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Indica cuantos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routers atraviesa RIP.</a:t>
              </a:r>
            </a:p>
          </p:txBody>
        </p:sp>
        <p:pic>
          <p:nvPicPr>
            <p:cNvPr id="12322" name="Picture 3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8852" name="Text Box 36"/>
          <p:cNvSpPr txBox="1">
            <a:spLocks noChangeArrowheads="1"/>
          </p:cNvSpPr>
          <p:nvPr/>
        </p:nvSpPr>
        <p:spPr bwMode="auto">
          <a:xfrm>
            <a:off x="4068059" y="6031566"/>
            <a:ext cx="3616661" cy="45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>
              <a:defRPr/>
            </a:pPr>
            <a:r>
              <a:rPr lang="es-MX" sz="24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400" dirty="0">
                <a:latin typeface="+mj-lt"/>
              </a:rPr>
              <a:t>El valor está entre 1 a 15.</a:t>
            </a:r>
          </a:p>
        </p:txBody>
      </p:sp>
      <p:grpSp>
        <p:nvGrpSpPr>
          <p:cNvPr id="12297" name="Group 39"/>
          <p:cNvGrpSpPr>
            <a:grpSpLocks/>
          </p:cNvGrpSpPr>
          <p:nvPr/>
        </p:nvGrpSpPr>
        <p:grpSpPr bwMode="auto">
          <a:xfrm>
            <a:off x="252370" y="1220269"/>
            <a:ext cx="3890286" cy="5040776"/>
            <a:chOff x="159" y="787"/>
            <a:chExt cx="2451" cy="3251"/>
          </a:xfrm>
        </p:grpSpPr>
        <p:grpSp>
          <p:nvGrpSpPr>
            <p:cNvPr id="12298" name="Group 3"/>
            <p:cNvGrpSpPr>
              <a:grpSpLocks/>
            </p:cNvGrpSpPr>
            <p:nvPr/>
          </p:nvGrpSpPr>
          <p:grpSpPr bwMode="auto">
            <a:xfrm>
              <a:off x="192" y="787"/>
              <a:ext cx="2080" cy="3251"/>
              <a:chOff x="303" y="726"/>
              <a:chExt cx="1965" cy="3001"/>
            </a:xfrm>
          </p:grpSpPr>
          <p:sp>
            <p:nvSpPr>
              <p:cNvPr id="12304" name="AutoShape 4"/>
              <p:cNvSpPr>
                <a:spLocks noChangeArrowheads="1"/>
              </p:cNvSpPr>
              <p:nvPr/>
            </p:nvSpPr>
            <p:spPr bwMode="auto">
              <a:xfrm>
                <a:off x="360" y="3410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A3DE9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Métrica</a:t>
                </a:r>
              </a:p>
            </p:txBody>
          </p:sp>
          <p:sp>
            <p:nvSpPr>
              <p:cNvPr id="12305" name="AutoShape 5"/>
              <p:cNvSpPr>
                <a:spLocks noChangeArrowheads="1"/>
              </p:cNvSpPr>
              <p:nvPr/>
            </p:nvSpPr>
            <p:spPr bwMode="auto">
              <a:xfrm>
                <a:off x="360" y="3183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00 00                            00 00</a:t>
                </a:r>
              </a:p>
            </p:txBody>
          </p:sp>
          <p:sp>
            <p:nvSpPr>
              <p:cNvPr id="12306" name="AutoShape 6"/>
              <p:cNvSpPr>
                <a:spLocks noChangeArrowheads="1"/>
              </p:cNvSpPr>
              <p:nvPr/>
            </p:nvSpPr>
            <p:spPr bwMode="auto">
              <a:xfrm>
                <a:off x="360" y="2956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00 00                            00 00</a:t>
                </a:r>
              </a:p>
            </p:txBody>
          </p:sp>
          <p:sp>
            <p:nvSpPr>
              <p:cNvPr id="12307" name="AutoShape 7"/>
              <p:cNvSpPr>
                <a:spLocks noChangeArrowheads="1"/>
              </p:cNvSpPr>
              <p:nvPr/>
            </p:nvSpPr>
            <p:spPr bwMode="auto">
              <a:xfrm>
                <a:off x="360" y="2730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Dirección IP</a:t>
                </a:r>
              </a:p>
            </p:txBody>
          </p:sp>
          <p:sp>
            <p:nvSpPr>
              <p:cNvPr id="12308" name="AutoShape 8"/>
              <p:cNvSpPr>
                <a:spLocks noChangeArrowheads="1"/>
              </p:cNvSpPr>
              <p:nvPr/>
            </p:nvSpPr>
            <p:spPr bwMode="auto">
              <a:xfrm>
                <a:off x="360" y="2503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Address Family</a:t>
                </a:r>
              </a:p>
            </p:txBody>
          </p:sp>
          <p:sp>
            <p:nvSpPr>
              <p:cNvPr id="12309" name="AutoShape 9"/>
              <p:cNvSpPr>
                <a:spLocks noChangeArrowheads="1"/>
              </p:cNvSpPr>
              <p:nvPr/>
            </p:nvSpPr>
            <p:spPr bwMode="auto">
              <a:xfrm>
                <a:off x="1269" y="2503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00 00</a:t>
                </a:r>
              </a:p>
            </p:txBody>
          </p:sp>
          <p:sp>
            <p:nvSpPr>
              <p:cNvPr id="12310" name="AutoShape 10"/>
              <p:cNvSpPr>
                <a:spLocks noChangeArrowheads="1"/>
              </p:cNvSpPr>
              <p:nvPr/>
            </p:nvSpPr>
            <p:spPr bwMode="auto">
              <a:xfrm>
                <a:off x="360" y="2276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38B6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Métrica</a:t>
                </a:r>
              </a:p>
            </p:txBody>
          </p:sp>
          <p:sp>
            <p:nvSpPr>
              <p:cNvPr id="12311" name="AutoShape 11"/>
              <p:cNvSpPr>
                <a:spLocks noChangeArrowheads="1"/>
              </p:cNvSpPr>
              <p:nvPr/>
            </p:nvSpPr>
            <p:spPr bwMode="auto">
              <a:xfrm>
                <a:off x="360" y="2049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00 00                            00 00</a:t>
                </a:r>
              </a:p>
            </p:txBody>
          </p:sp>
          <p:sp>
            <p:nvSpPr>
              <p:cNvPr id="12312" name="AutoShape 12"/>
              <p:cNvSpPr>
                <a:spLocks noChangeArrowheads="1"/>
              </p:cNvSpPr>
              <p:nvPr/>
            </p:nvSpPr>
            <p:spPr bwMode="auto">
              <a:xfrm>
                <a:off x="360" y="1822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00 00                            00 00</a:t>
                </a:r>
              </a:p>
            </p:txBody>
          </p:sp>
          <p:sp>
            <p:nvSpPr>
              <p:cNvPr id="12313" name="AutoShape 13"/>
              <p:cNvSpPr>
                <a:spLocks noChangeArrowheads="1"/>
              </p:cNvSpPr>
              <p:nvPr/>
            </p:nvSpPr>
            <p:spPr bwMode="auto">
              <a:xfrm>
                <a:off x="360" y="1596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Dirección IP</a:t>
                </a:r>
              </a:p>
            </p:txBody>
          </p:sp>
          <p:sp>
            <p:nvSpPr>
              <p:cNvPr id="12314" name="AutoShape 14"/>
              <p:cNvSpPr>
                <a:spLocks noChangeArrowheads="1"/>
              </p:cNvSpPr>
              <p:nvPr/>
            </p:nvSpPr>
            <p:spPr bwMode="auto">
              <a:xfrm>
                <a:off x="360" y="1369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Address Family</a:t>
                </a:r>
              </a:p>
              <a:p>
                <a:pPr algn="ctr" defTabSz="914118"/>
                <a:r>
                  <a:rPr lang="es-ES" sz="1300" b="1"/>
                  <a:t>Identifier</a:t>
                </a:r>
              </a:p>
            </p:txBody>
          </p:sp>
          <p:sp>
            <p:nvSpPr>
              <p:cNvPr id="12315" name="AutoShape 15"/>
              <p:cNvSpPr>
                <a:spLocks noChangeArrowheads="1"/>
              </p:cNvSpPr>
              <p:nvPr/>
            </p:nvSpPr>
            <p:spPr bwMode="auto">
              <a:xfrm>
                <a:off x="1269" y="1369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00 00</a:t>
                </a:r>
              </a:p>
            </p:txBody>
          </p:sp>
          <p:sp>
            <p:nvSpPr>
              <p:cNvPr id="12316" name="AutoShape 16"/>
              <p:cNvSpPr>
                <a:spLocks noChangeArrowheads="1"/>
              </p:cNvSpPr>
              <p:nvPr/>
            </p:nvSpPr>
            <p:spPr bwMode="auto">
              <a:xfrm>
                <a:off x="361" y="1142"/>
                <a:ext cx="545" cy="317"/>
              </a:xfrm>
              <a:prstGeom prst="cube">
                <a:avLst>
                  <a:gd name="adj" fmla="val 25000"/>
                </a:avLst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Comando</a:t>
                </a:r>
              </a:p>
            </p:txBody>
          </p:sp>
          <p:sp>
            <p:nvSpPr>
              <p:cNvPr id="12317" name="AutoShape 17"/>
              <p:cNvSpPr>
                <a:spLocks noChangeArrowheads="1"/>
              </p:cNvSpPr>
              <p:nvPr/>
            </p:nvSpPr>
            <p:spPr bwMode="auto">
              <a:xfrm>
                <a:off x="815" y="1142"/>
                <a:ext cx="545" cy="317"/>
              </a:xfrm>
              <a:prstGeom prst="cube">
                <a:avLst>
                  <a:gd name="adj" fmla="val 25000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Versión</a:t>
                </a:r>
              </a:p>
            </p:txBody>
          </p:sp>
          <p:sp>
            <p:nvSpPr>
              <p:cNvPr id="12318" name="AutoShape 18"/>
              <p:cNvSpPr>
                <a:spLocks noChangeArrowheads="1"/>
              </p:cNvSpPr>
              <p:nvPr/>
            </p:nvSpPr>
            <p:spPr bwMode="auto">
              <a:xfrm>
                <a:off x="1269" y="1142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00 00</a:t>
                </a:r>
              </a:p>
            </p:txBody>
          </p:sp>
          <p:sp>
            <p:nvSpPr>
              <p:cNvPr id="12319" name="Text Box 19"/>
              <p:cNvSpPr txBox="1">
                <a:spLocks noChangeArrowheads="1"/>
              </p:cNvSpPr>
              <p:nvPr/>
            </p:nvSpPr>
            <p:spPr bwMode="auto">
              <a:xfrm>
                <a:off x="303" y="976"/>
                <a:ext cx="1887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sz="1300" b="1"/>
                  <a:t>0                  8                 16                             31</a:t>
                </a:r>
              </a:p>
            </p:txBody>
          </p:sp>
          <p:sp>
            <p:nvSpPr>
              <p:cNvPr id="12320" name="Text Box 20"/>
              <p:cNvSpPr txBox="1">
                <a:spLocks noChangeArrowheads="1"/>
              </p:cNvSpPr>
              <p:nvPr/>
            </p:nvSpPr>
            <p:spPr bwMode="auto">
              <a:xfrm>
                <a:off x="1043" y="726"/>
                <a:ext cx="43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b="1"/>
                  <a:t>RIPv1</a:t>
                </a:r>
              </a:p>
            </p:txBody>
          </p:sp>
        </p:grpSp>
        <p:grpSp>
          <p:nvGrpSpPr>
            <p:cNvPr id="12299" name="Group 38"/>
            <p:cNvGrpSpPr>
              <a:grpSpLocks/>
            </p:cNvGrpSpPr>
            <p:nvPr/>
          </p:nvGrpSpPr>
          <p:grpSpPr bwMode="auto">
            <a:xfrm>
              <a:off x="159" y="1572"/>
              <a:ext cx="2451" cy="2409"/>
              <a:chOff x="159" y="1572"/>
              <a:chExt cx="2451" cy="2409"/>
            </a:xfrm>
          </p:grpSpPr>
          <p:grpSp>
            <p:nvGrpSpPr>
              <p:cNvPr id="12300" name="Group 21"/>
              <p:cNvGrpSpPr>
                <a:grpSpLocks/>
              </p:cNvGrpSpPr>
              <p:nvPr/>
            </p:nvGrpSpPr>
            <p:grpSpPr bwMode="auto">
              <a:xfrm>
                <a:off x="159" y="1572"/>
                <a:ext cx="2160" cy="2409"/>
                <a:chOff x="272" y="1451"/>
                <a:chExt cx="2041" cy="2223"/>
              </a:xfrm>
            </p:grpSpPr>
            <p:sp>
              <p:nvSpPr>
                <p:cNvPr id="12302" name="AutoShape 22"/>
                <p:cNvSpPr>
                  <a:spLocks noChangeArrowheads="1"/>
                </p:cNvSpPr>
                <p:nvPr/>
              </p:nvSpPr>
              <p:spPr bwMode="auto">
                <a:xfrm>
                  <a:off x="272" y="1451"/>
                  <a:ext cx="2041" cy="1089"/>
                </a:xfrm>
                <a:prstGeom prst="flowChartAlternateProcess">
                  <a:avLst/>
                </a:prstGeom>
                <a:noFill/>
                <a:ln w="28575">
                  <a:solidFill>
                    <a:srgbClr val="FF33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2303" name="AutoShape 23"/>
                <p:cNvSpPr>
                  <a:spLocks noChangeArrowheads="1"/>
                </p:cNvSpPr>
                <p:nvPr/>
              </p:nvSpPr>
              <p:spPr bwMode="auto">
                <a:xfrm>
                  <a:off x="272" y="2585"/>
                  <a:ext cx="2041" cy="1089"/>
                </a:xfrm>
                <a:prstGeom prst="flowChartAlternateProcess">
                  <a:avLst/>
                </a:prstGeom>
                <a:noFill/>
                <a:ln w="28575">
                  <a:solidFill>
                    <a:srgbClr val="FF33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12301" name="Text Box 37"/>
              <p:cNvSpPr txBox="1">
                <a:spLocks noChangeArrowheads="1"/>
              </p:cNvSpPr>
              <p:nvPr/>
            </p:nvSpPr>
            <p:spPr bwMode="auto">
              <a:xfrm rot="16200000">
                <a:off x="2006" y="1949"/>
                <a:ext cx="87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defTabSz="914118"/>
                <a:r>
                  <a:rPr lang="es-ES" sz="1400" b="1">
                    <a:solidFill>
                      <a:srgbClr val="FF3300"/>
                    </a:solidFill>
                  </a:rPr>
                  <a:t>Máximo 25 por</a:t>
                </a:r>
              </a:p>
              <a:p>
                <a:pPr algn="ctr" defTabSz="914118"/>
                <a:r>
                  <a:rPr lang="es-ES" sz="1400" b="1">
                    <a:solidFill>
                      <a:srgbClr val="FF3300"/>
                    </a:solidFill>
                  </a:rPr>
                  <a:t> paquete RIP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95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43" grpId="0"/>
      <p:bldP spid="418848" grpId="0"/>
      <p:bldP spid="4188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38045" y="617115"/>
            <a:ext cx="7149804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FORMATO DEL PROTOCOLO RIPv2</a:t>
            </a:r>
          </a:p>
        </p:txBody>
      </p:sp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5660045" y="1220269"/>
            <a:ext cx="3301250" cy="5040776"/>
            <a:chOff x="303" y="726"/>
            <a:chExt cx="1965" cy="3001"/>
          </a:xfrm>
        </p:grpSpPr>
        <p:sp>
          <p:nvSpPr>
            <p:cNvPr id="13333" name="AutoShape 150"/>
            <p:cNvSpPr>
              <a:spLocks noChangeArrowheads="1"/>
            </p:cNvSpPr>
            <p:nvPr/>
          </p:nvSpPr>
          <p:spPr bwMode="auto">
            <a:xfrm>
              <a:off x="360" y="3410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A3DE9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Métrica</a:t>
              </a:r>
            </a:p>
          </p:txBody>
        </p:sp>
        <p:sp>
          <p:nvSpPr>
            <p:cNvPr id="13334" name="AutoShape 151"/>
            <p:cNvSpPr>
              <a:spLocks noChangeArrowheads="1"/>
            </p:cNvSpPr>
            <p:nvPr/>
          </p:nvSpPr>
          <p:spPr bwMode="auto">
            <a:xfrm>
              <a:off x="360" y="3183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Salto siguiente</a:t>
              </a:r>
            </a:p>
          </p:txBody>
        </p:sp>
        <p:sp>
          <p:nvSpPr>
            <p:cNvPr id="13335" name="AutoShape 152"/>
            <p:cNvSpPr>
              <a:spLocks noChangeArrowheads="1"/>
            </p:cNvSpPr>
            <p:nvPr/>
          </p:nvSpPr>
          <p:spPr bwMode="auto">
            <a:xfrm>
              <a:off x="360" y="2956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Máscara de subred</a:t>
              </a:r>
            </a:p>
          </p:txBody>
        </p:sp>
        <p:sp>
          <p:nvSpPr>
            <p:cNvPr id="13336" name="AutoShape 153"/>
            <p:cNvSpPr>
              <a:spLocks noChangeArrowheads="1"/>
            </p:cNvSpPr>
            <p:nvPr/>
          </p:nvSpPr>
          <p:spPr bwMode="auto">
            <a:xfrm>
              <a:off x="360" y="2730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Dirección IP</a:t>
              </a:r>
            </a:p>
          </p:txBody>
        </p:sp>
        <p:sp>
          <p:nvSpPr>
            <p:cNvPr id="13337" name="AutoShape 154"/>
            <p:cNvSpPr>
              <a:spLocks noChangeArrowheads="1"/>
            </p:cNvSpPr>
            <p:nvPr/>
          </p:nvSpPr>
          <p:spPr bwMode="auto">
            <a:xfrm>
              <a:off x="360" y="2503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Address Family</a:t>
              </a:r>
            </a:p>
          </p:txBody>
        </p:sp>
        <p:sp>
          <p:nvSpPr>
            <p:cNvPr id="13338" name="AutoShape 155"/>
            <p:cNvSpPr>
              <a:spLocks noChangeArrowheads="1"/>
            </p:cNvSpPr>
            <p:nvPr/>
          </p:nvSpPr>
          <p:spPr bwMode="auto">
            <a:xfrm>
              <a:off x="1269" y="2503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Route Tag</a:t>
              </a:r>
            </a:p>
          </p:txBody>
        </p:sp>
        <p:sp>
          <p:nvSpPr>
            <p:cNvPr id="13339" name="AutoShape 156"/>
            <p:cNvSpPr>
              <a:spLocks noChangeArrowheads="1"/>
            </p:cNvSpPr>
            <p:nvPr/>
          </p:nvSpPr>
          <p:spPr bwMode="auto">
            <a:xfrm>
              <a:off x="360" y="2276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38B6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Métrica</a:t>
              </a:r>
            </a:p>
          </p:txBody>
        </p:sp>
        <p:sp>
          <p:nvSpPr>
            <p:cNvPr id="13340" name="AutoShape 157"/>
            <p:cNvSpPr>
              <a:spLocks noChangeArrowheads="1"/>
            </p:cNvSpPr>
            <p:nvPr/>
          </p:nvSpPr>
          <p:spPr bwMode="auto">
            <a:xfrm>
              <a:off x="360" y="2049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Salto siguiente</a:t>
              </a:r>
            </a:p>
          </p:txBody>
        </p:sp>
        <p:sp>
          <p:nvSpPr>
            <p:cNvPr id="13341" name="AutoShape 158"/>
            <p:cNvSpPr>
              <a:spLocks noChangeArrowheads="1"/>
            </p:cNvSpPr>
            <p:nvPr/>
          </p:nvSpPr>
          <p:spPr bwMode="auto">
            <a:xfrm>
              <a:off x="360" y="1822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Máscara de subred</a:t>
              </a:r>
            </a:p>
          </p:txBody>
        </p:sp>
        <p:sp>
          <p:nvSpPr>
            <p:cNvPr id="13342" name="AutoShape 159"/>
            <p:cNvSpPr>
              <a:spLocks noChangeArrowheads="1"/>
            </p:cNvSpPr>
            <p:nvPr/>
          </p:nvSpPr>
          <p:spPr bwMode="auto">
            <a:xfrm>
              <a:off x="360" y="1596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Dirección IP</a:t>
              </a:r>
            </a:p>
          </p:txBody>
        </p:sp>
        <p:sp>
          <p:nvSpPr>
            <p:cNvPr id="13343" name="AutoShape 160"/>
            <p:cNvSpPr>
              <a:spLocks noChangeArrowheads="1"/>
            </p:cNvSpPr>
            <p:nvPr/>
          </p:nvSpPr>
          <p:spPr bwMode="auto">
            <a:xfrm>
              <a:off x="360" y="1369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Address Family</a:t>
              </a:r>
            </a:p>
            <a:p>
              <a:pPr algn="ctr" defTabSz="914118"/>
              <a:r>
                <a:rPr lang="es-ES" sz="1300" b="1"/>
                <a:t>Identifier</a:t>
              </a:r>
            </a:p>
          </p:txBody>
        </p:sp>
        <p:sp>
          <p:nvSpPr>
            <p:cNvPr id="13344" name="AutoShape 161"/>
            <p:cNvSpPr>
              <a:spLocks noChangeArrowheads="1"/>
            </p:cNvSpPr>
            <p:nvPr/>
          </p:nvSpPr>
          <p:spPr bwMode="auto">
            <a:xfrm>
              <a:off x="1269" y="1369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Route Tag</a:t>
              </a:r>
            </a:p>
          </p:txBody>
        </p:sp>
        <p:sp>
          <p:nvSpPr>
            <p:cNvPr id="13345" name="AutoShape 162"/>
            <p:cNvSpPr>
              <a:spLocks noChangeArrowheads="1"/>
            </p:cNvSpPr>
            <p:nvPr/>
          </p:nvSpPr>
          <p:spPr bwMode="auto">
            <a:xfrm>
              <a:off x="361" y="1142"/>
              <a:ext cx="545" cy="317"/>
            </a:xfrm>
            <a:prstGeom prst="cube">
              <a:avLst>
                <a:gd name="adj" fmla="val 25000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Comando</a:t>
              </a:r>
            </a:p>
          </p:txBody>
        </p:sp>
        <p:sp>
          <p:nvSpPr>
            <p:cNvPr id="13346" name="AutoShape 163"/>
            <p:cNvSpPr>
              <a:spLocks noChangeArrowheads="1"/>
            </p:cNvSpPr>
            <p:nvPr/>
          </p:nvSpPr>
          <p:spPr bwMode="auto">
            <a:xfrm>
              <a:off x="815" y="1142"/>
              <a:ext cx="545" cy="317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Versión</a:t>
              </a:r>
            </a:p>
          </p:txBody>
        </p:sp>
        <p:sp>
          <p:nvSpPr>
            <p:cNvPr id="13347" name="AutoShape 164"/>
            <p:cNvSpPr>
              <a:spLocks noChangeArrowheads="1"/>
            </p:cNvSpPr>
            <p:nvPr/>
          </p:nvSpPr>
          <p:spPr bwMode="auto">
            <a:xfrm>
              <a:off x="1269" y="1142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00  00</a:t>
              </a:r>
            </a:p>
          </p:txBody>
        </p:sp>
        <p:sp>
          <p:nvSpPr>
            <p:cNvPr id="13348" name="Text Box 165"/>
            <p:cNvSpPr txBox="1">
              <a:spLocks noChangeArrowheads="1"/>
            </p:cNvSpPr>
            <p:nvPr/>
          </p:nvSpPr>
          <p:spPr bwMode="auto">
            <a:xfrm>
              <a:off x="303" y="976"/>
              <a:ext cx="188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300" b="1"/>
                <a:t>0                  8                 16                             31</a:t>
              </a:r>
            </a:p>
          </p:txBody>
        </p:sp>
        <p:sp>
          <p:nvSpPr>
            <p:cNvPr id="13349" name="Text Box 166"/>
            <p:cNvSpPr txBox="1">
              <a:spLocks noChangeArrowheads="1"/>
            </p:cNvSpPr>
            <p:nvPr/>
          </p:nvSpPr>
          <p:spPr bwMode="auto">
            <a:xfrm>
              <a:off x="1043" y="726"/>
              <a:ext cx="439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b="1"/>
                <a:t>RIPv2</a:t>
              </a:r>
            </a:p>
          </p:txBody>
        </p:sp>
      </p:grpSp>
      <p:grpSp>
        <p:nvGrpSpPr>
          <p:cNvPr id="3" name="Group 173"/>
          <p:cNvGrpSpPr>
            <a:grpSpLocks/>
          </p:cNvGrpSpPr>
          <p:nvPr/>
        </p:nvGrpSpPr>
        <p:grpSpPr bwMode="auto">
          <a:xfrm>
            <a:off x="396806" y="1296248"/>
            <a:ext cx="5269585" cy="1478367"/>
            <a:chOff x="204" y="773"/>
            <a:chExt cx="3320" cy="934"/>
          </a:xfrm>
        </p:grpSpPr>
        <p:sp>
          <p:nvSpPr>
            <p:cNvPr id="15374" name="Text Box 174"/>
            <p:cNvSpPr txBox="1">
              <a:spLocks noChangeArrowheads="1"/>
            </p:cNvSpPr>
            <p:nvPr/>
          </p:nvSpPr>
          <p:spPr bwMode="auto">
            <a:xfrm>
              <a:off x="385" y="773"/>
              <a:ext cx="3139" cy="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Comando</a:t>
              </a:r>
              <a:r>
                <a:rPr lang="es-ES" sz="3000" b="1" dirty="0">
                  <a:solidFill>
                    <a:srgbClr val="002060"/>
                  </a:solidFill>
                  <a:latin typeface="+mj-lt"/>
                </a:rPr>
                <a:t>: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Indica si el paquete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RIP es de requerimiento o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respuesta.</a:t>
              </a:r>
            </a:p>
          </p:txBody>
        </p:sp>
        <p:pic>
          <p:nvPicPr>
            <p:cNvPr id="13332" name="Picture 17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76"/>
          <p:cNvGrpSpPr>
            <a:grpSpLocks/>
          </p:cNvGrpSpPr>
          <p:nvPr/>
        </p:nvGrpSpPr>
        <p:grpSpPr bwMode="auto">
          <a:xfrm>
            <a:off x="371410" y="2798709"/>
            <a:ext cx="4433118" cy="1016080"/>
            <a:chOff x="204" y="773"/>
            <a:chExt cx="2793" cy="642"/>
          </a:xfrm>
        </p:grpSpPr>
        <p:sp>
          <p:nvSpPr>
            <p:cNvPr id="15372" name="Text Box 177"/>
            <p:cNvSpPr txBox="1">
              <a:spLocks noChangeArrowheads="1"/>
            </p:cNvSpPr>
            <p:nvPr/>
          </p:nvSpPr>
          <p:spPr bwMode="auto">
            <a:xfrm>
              <a:off x="385" y="773"/>
              <a:ext cx="2612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Version</a:t>
              </a:r>
              <a:r>
                <a:rPr lang="es-ES" sz="3000" b="1" dirty="0">
                  <a:solidFill>
                    <a:srgbClr val="002060"/>
                  </a:solidFill>
                  <a:latin typeface="+mj-lt"/>
                </a:rPr>
                <a:t>: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Indica la versión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del protocolo RIP.</a:t>
              </a:r>
            </a:p>
          </p:txBody>
        </p:sp>
        <p:pic>
          <p:nvPicPr>
            <p:cNvPr id="13330" name="Picture 17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79"/>
          <p:cNvGrpSpPr>
            <a:grpSpLocks/>
          </p:cNvGrpSpPr>
          <p:nvPr/>
        </p:nvGrpSpPr>
        <p:grpSpPr bwMode="auto">
          <a:xfrm>
            <a:off x="371411" y="3853071"/>
            <a:ext cx="4433118" cy="1016080"/>
            <a:chOff x="204" y="773"/>
            <a:chExt cx="2793" cy="642"/>
          </a:xfrm>
        </p:grpSpPr>
        <p:sp>
          <p:nvSpPr>
            <p:cNvPr id="15370" name="Text Box 180"/>
            <p:cNvSpPr txBox="1">
              <a:spLocks noChangeArrowheads="1"/>
            </p:cNvSpPr>
            <p:nvPr/>
          </p:nvSpPr>
          <p:spPr bwMode="auto">
            <a:xfrm>
              <a:off x="385" y="773"/>
              <a:ext cx="2612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i="1">
                  <a:solidFill>
                    <a:srgbClr val="002060"/>
                  </a:solidFill>
                  <a:latin typeface="+mj-lt"/>
                </a:rPr>
                <a:t>Address Family Identifier</a:t>
              </a:r>
            </a:p>
            <a:p>
              <a:pPr defTabSz="914118">
                <a:defRPr/>
              </a:pPr>
              <a:r>
                <a:rPr lang="es-ES" sz="3000" b="1" i="1">
                  <a:latin typeface="+mj-lt"/>
                </a:rPr>
                <a:t>AFI</a:t>
              </a:r>
              <a:r>
                <a:rPr lang="es-ES" sz="3000" b="1">
                  <a:solidFill>
                    <a:schemeClr val="accent2"/>
                  </a:solidFill>
                  <a:latin typeface="+mj-lt"/>
                </a:rPr>
                <a:t>.</a:t>
              </a:r>
            </a:p>
          </p:txBody>
        </p:sp>
        <p:pic>
          <p:nvPicPr>
            <p:cNvPr id="13328" name="Picture 18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8102" name="Text Box 182"/>
          <p:cNvSpPr txBox="1">
            <a:spLocks noChangeArrowheads="1"/>
          </p:cNvSpPr>
          <p:nvPr/>
        </p:nvSpPr>
        <p:spPr bwMode="auto">
          <a:xfrm>
            <a:off x="612672" y="4767888"/>
            <a:ext cx="3910075" cy="82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>
              <a:defRPr/>
            </a:pPr>
            <a:r>
              <a:rPr lang="es-MX" sz="2400" b="1" dirty="0">
                <a:solidFill>
                  <a:srgbClr val="FF0000"/>
                </a:solidFill>
                <a:latin typeface="+mj-lt"/>
              </a:rPr>
              <a:t>►</a:t>
            </a:r>
            <a:r>
              <a:rPr lang="es-MX" sz="2400" dirty="0">
                <a:latin typeface="+mj-lt"/>
              </a:rPr>
              <a:t>Es similar al RIPv1, con una 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</a:rPr>
              <a:t>    excepción</a:t>
            </a:r>
          </a:p>
        </p:txBody>
      </p:sp>
      <p:sp>
        <p:nvSpPr>
          <p:cNvPr id="338103" name="Text Box 183"/>
          <p:cNvSpPr txBox="1">
            <a:spLocks noChangeArrowheads="1"/>
          </p:cNvSpPr>
          <p:nvPr/>
        </p:nvSpPr>
        <p:spPr bwMode="auto">
          <a:xfrm>
            <a:off x="612672" y="5470274"/>
            <a:ext cx="6501875" cy="119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>
              <a:defRPr/>
            </a:pPr>
            <a:r>
              <a:rPr lang="es-MX" sz="2400" b="1" dirty="0">
                <a:solidFill>
                  <a:srgbClr val="FF0000"/>
                </a:solidFill>
                <a:latin typeface="+mj-lt"/>
              </a:rPr>
              <a:t>►</a:t>
            </a:r>
            <a:r>
              <a:rPr lang="es-MX" sz="2400" dirty="0">
                <a:latin typeface="+mj-lt"/>
              </a:rPr>
              <a:t>Si el AFI de la primera entrada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</a:rPr>
              <a:t>    está en </a:t>
            </a:r>
            <a:r>
              <a:rPr lang="es-MX" sz="2400" dirty="0" err="1">
                <a:latin typeface="+mj-lt"/>
              </a:rPr>
              <a:t>FFFFh</a:t>
            </a:r>
            <a:r>
              <a:rPr lang="es-MX" sz="2400" dirty="0">
                <a:latin typeface="+mj-lt"/>
              </a:rPr>
              <a:t>, el resto de las 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</a:rPr>
              <a:t>    entradas contiene información de autenticación.</a:t>
            </a:r>
          </a:p>
        </p:txBody>
      </p:sp>
      <p:grpSp>
        <p:nvGrpSpPr>
          <p:cNvPr id="6" name="35 Grupo"/>
          <p:cNvGrpSpPr>
            <a:grpSpLocks/>
          </p:cNvGrpSpPr>
          <p:nvPr/>
        </p:nvGrpSpPr>
        <p:grpSpPr bwMode="auto">
          <a:xfrm>
            <a:off x="5123791" y="2437435"/>
            <a:ext cx="3912278" cy="3735230"/>
            <a:chOff x="5123894" y="2495550"/>
            <a:chExt cx="3913744" cy="3824288"/>
          </a:xfrm>
        </p:grpSpPr>
        <p:grpSp>
          <p:nvGrpSpPr>
            <p:cNvPr id="13323" name="Group 167"/>
            <p:cNvGrpSpPr>
              <a:grpSpLocks/>
            </p:cNvGrpSpPr>
            <p:nvPr/>
          </p:nvGrpSpPr>
          <p:grpSpPr bwMode="auto">
            <a:xfrm>
              <a:off x="5608638" y="2495550"/>
              <a:ext cx="3429000" cy="3824288"/>
              <a:chOff x="272" y="1451"/>
              <a:chExt cx="2041" cy="2223"/>
            </a:xfrm>
          </p:grpSpPr>
          <p:sp>
            <p:nvSpPr>
              <p:cNvPr id="13325" name="AutoShape 168"/>
              <p:cNvSpPr>
                <a:spLocks noChangeArrowheads="1"/>
              </p:cNvSpPr>
              <p:nvPr/>
            </p:nvSpPr>
            <p:spPr bwMode="auto">
              <a:xfrm>
                <a:off x="272" y="1451"/>
                <a:ext cx="2041" cy="1089"/>
              </a:xfrm>
              <a:prstGeom prst="flowChartAlternateProcess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3326" name="AutoShape 169"/>
              <p:cNvSpPr>
                <a:spLocks noChangeArrowheads="1"/>
              </p:cNvSpPr>
              <p:nvPr/>
            </p:nvSpPr>
            <p:spPr bwMode="auto">
              <a:xfrm>
                <a:off x="272" y="2585"/>
                <a:ext cx="2041" cy="1089"/>
              </a:xfrm>
              <a:prstGeom prst="flowChartAlternateProcess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13324" name="Text Box 37"/>
            <p:cNvSpPr txBox="1">
              <a:spLocks noChangeArrowheads="1"/>
            </p:cNvSpPr>
            <p:nvPr/>
          </p:nvSpPr>
          <p:spPr bwMode="auto">
            <a:xfrm rot="16200000">
              <a:off x="4688738" y="3094267"/>
              <a:ext cx="1393727" cy="523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118"/>
              <a:r>
                <a:rPr lang="es-ES" sz="1400" b="1">
                  <a:solidFill>
                    <a:srgbClr val="FF3300"/>
                  </a:solidFill>
                </a:rPr>
                <a:t>Máximo 25 por</a:t>
              </a:r>
            </a:p>
            <a:p>
              <a:pPr algn="ctr" defTabSz="914118"/>
              <a:r>
                <a:rPr lang="es-ES" sz="1400" b="1">
                  <a:solidFill>
                    <a:srgbClr val="FF3300"/>
                  </a:solidFill>
                </a:rPr>
                <a:t> paquete RIP</a:t>
              </a:r>
            </a:p>
          </p:txBody>
        </p:sp>
      </p:grpSp>
      <p:sp>
        <p:nvSpPr>
          <p:cNvPr id="13322" name="36 Rectángulo"/>
          <p:cNvSpPr>
            <a:spLocks noChangeArrowheads="1"/>
          </p:cNvSpPr>
          <p:nvPr/>
        </p:nvSpPr>
        <p:spPr bwMode="auto">
          <a:xfrm>
            <a:off x="1928478" y="986141"/>
            <a:ext cx="5501320" cy="36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b="1"/>
              <a:t>http://www.rfc-editor.org/rfc/pdfrfc/rfc2453.txt.pdf</a:t>
            </a:r>
          </a:p>
        </p:txBody>
      </p:sp>
    </p:spTree>
    <p:extLst>
      <p:ext uri="{BB962C8B-B14F-4D97-AF65-F5344CB8AC3E}">
        <p14:creationId xmlns:p14="http://schemas.microsoft.com/office/powerpoint/2010/main" val="197011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02" grpId="0"/>
      <p:bldP spid="338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607667" y="1220269"/>
            <a:ext cx="3428405" cy="5040776"/>
            <a:chOff x="3533" y="787"/>
            <a:chExt cx="2160" cy="3251"/>
          </a:xfrm>
        </p:grpSpPr>
        <p:grpSp>
          <p:nvGrpSpPr>
            <p:cNvPr id="14353" name="Group 3"/>
            <p:cNvGrpSpPr>
              <a:grpSpLocks/>
            </p:cNvGrpSpPr>
            <p:nvPr/>
          </p:nvGrpSpPr>
          <p:grpSpPr bwMode="auto">
            <a:xfrm>
              <a:off x="3566" y="787"/>
              <a:ext cx="2080" cy="3251"/>
              <a:chOff x="303" y="726"/>
              <a:chExt cx="1965" cy="3001"/>
            </a:xfrm>
          </p:grpSpPr>
          <p:sp>
            <p:nvSpPr>
              <p:cNvPr id="14357" name="AutoShape 4"/>
              <p:cNvSpPr>
                <a:spLocks noChangeArrowheads="1"/>
              </p:cNvSpPr>
              <p:nvPr/>
            </p:nvSpPr>
            <p:spPr bwMode="auto">
              <a:xfrm>
                <a:off x="360" y="3410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A3DE9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Métrica</a:t>
                </a:r>
              </a:p>
            </p:txBody>
          </p:sp>
          <p:sp>
            <p:nvSpPr>
              <p:cNvPr id="14358" name="AutoShape 5"/>
              <p:cNvSpPr>
                <a:spLocks noChangeArrowheads="1"/>
              </p:cNvSpPr>
              <p:nvPr/>
            </p:nvSpPr>
            <p:spPr bwMode="auto">
              <a:xfrm>
                <a:off x="360" y="3183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Salto siguiente</a:t>
                </a:r>
              </a:p>
            </p:txBody>
          </p:sp>
          <p:sp>
            <p:nvSpPr>
              <p:cNvPr id="14359" name="AutoShape 6"/>
              <p:cNvSpPr>
                <a:spLocks noChangeArrowheads="1"/>
              </p:cNvSpPr>
              <p:nvPr/>
            </p:nvSpPr>
            <p:spPr bwMode="auto">
              <a:xfrm>
                <a:off x="360" y="2956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Máscara de subred</a:t>
                </a:r>
              </a:p>
            </p:txBody>
          </p:sp>
          <p:sp>
            <p:nvSpPr>
              <p:cNvPr id="14360" name="AutoShape 7"/>
              <p:cNvSpPr>
                <a:spLocks noChangeArrowheads="1"/>
              </p:cNvSpPr>
              <p:nvPr/>
            </p:nvSpPr>
            <p:spPr bwMode="auto">
              <a:xfrm>
                <a:off x="360" y="2730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Dirección IP</a:t>
                </a:r>
              </a:p>
            </p:txBody>
          </p:sp>
          <p:sp>
            <p:nvSpPr>
              <p:cNvPr id="14361" name="AutoShape 8"/>
              <p:cNvSpPr>
                <a:spLocks noChangeArrowheads="1"/>
              </p:cNvSpPr>
              <p:nvPr/>
            </p:nvSpPr>
            <p:spPr bwMode="auto">
              <a:xfrm>
                <a:off x="360" y="2503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Address Family</a:t>
                </a:r>
              </a:p>
            </p:txBody>
          </p:sp>
          <p:sp>
            <p:nvSpPr>
              <p:cNvPr id="14362" name="AutoShape 9"/>
              <p:cNvSpPr>
                <a:spLocks noChangeArrowheads="1"/>
              </p:cNvSpPr>
              <p:nvPr/>
            </p:nvSpPr>
            <p:spPr bwMode="auto">
              <a:xfrm>
                <a:off x="1269" y="2503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Route Tag</a:t>
                </a:r>
              </a:p>
            </p:txBody>
          </p:sp>
          <p:sp>
            <p:nvSpPr>
              <p:cNvPr id="14363" name="AutoShape 10"/>
              <p:cNvSpPr>
                <a:spLocks noChangeArrowheads="1"/>
              </p:cNvSpPr>
              <p:nvPr/>
            </p:nvSpPr>
            <p:spPr bwMode="auto">
              <a:xfrm>
                <a:off x="360" y="2276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38B6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Métrica</a:t>
                </a:r>
              </a:p>
            </p:txBody>
          </p:sp>
          <p:sp>
            <p:nvSpPr>
              <p:cNvPr id="14364" name="AutoShape 11"/>
              <p:cNvSpPr>
                <a:spLocks noChangeArrowheads="1"/>
              </p:cNvSpPr>
              <p:nvPr/>
            </p:nvSpPr>
            <p:spPr bwMode="auto">
              <a:xfrm>
                <a:off x="360" y="2049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Salto siguiente</a:t>
                </a:r>
              </a:p>
            </p:txBody>
          </p:sp>
          <p:sp>
            <p:nvSpPr>
              <p:cNvPr id="14365" name="AutoShape 12"/>
              <p:cNvSpPr>
                <a:spLocks noChangeArrowheads="1"/>
              </p:cNvSpPr>
              <p:nvPr/>
            </p:nvSpPr>
            <p:spPr bwMode="auto">
              <a:xfrm>
                <a:off x="360" y="1822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Máscara de subred</a:t>
                </a:r>
              </a:p>
            </p:txBody>
          </p:sp>
          <p:sp>
            <p:nvSpPr>
              <p:cNvPr id="14366" name="AutoShape 13"/>
              <p:cNvSpPr>
                <a:spLocks noChangeArrowheads="1"/>
              </p:cNvSpPr>
              <p:nvPr/>
            </p:nvSpPr>
            <p:spPr bwMode="auto">
              <a:xfrm>
                <a:off x="360" y="1596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Dirección IP</a:t>
                </a:r>
              </a:p>
            </p:txBody>
          </p:sp>
          <p:sp>
            <p:nvSpPr>
              <p:cNvPr id="14367" name="AutoShape 14"/>
              <p:cNvSpPr>
                <a:spLocks noChangeArrowheads="1"/>
              </p:cNvSpPr>
              <p:nvPr/>
            </p:nvSpPr>
            <p:spPr bwMode="auto">
              <a:xfrm>
                <a:off x="360" y="1369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Address Family</a:t>
                </a:r>
              </a:p>
              <a:p>
                <a:pPr algn="ctr" defTabSz="914118"/>
                <a:r>
                  <a:rPr lang="es-ES" sz="1300" b="1"/>
                  <a:t>Identifier</a:t>
                </a:r>
              </a:p>
            </p:txBody>
          </p:sp>
          <p:sp>
            <p:nvSpPr>
              <p:cNvPr id="14368" name="AutoShape 15"/>
              <p:cNvSpPr>
                <a:spLocks noChangeArrowheads="1"/>
              </p:cNvSpPr>
              <p:nvPr/>
            </p:nvSpPr>
            <p:spPr bwMode="auto">
              <a:xfrm>
                <a:off x="1269" y="1369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Route Tag</a:t>
                </a:r>
              </a:p>
            </p:txBody>
          </p:sp>
          <p:sp>
            <p:nvSpPr>
              <p:cNvPr id="14369" name="AutoShape 16"/>
              <p:cNvSpPr>
                <a:spLocks noChangeArrowheads="1"/>
              </p:cNvSpPr>
              <p:nvPr/>
            </p:nvSpPr>
            <p:spPr bwMode="auto">
              <a:xfrm>
                <a:off x="361" y="1142"/>
                <a:ext cx="545" cy="317"/>
              </a:xfrm>
              <a:prstGeom prst="cube">
                <a:avLst>
                  <a:gd name="adj" fmla="val 25000"/>
                </a:avLst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Comando</a:t>
                </a:r>
              </a:p>
            </p:txBody>
          </p:sp>
          <p:sp>
            <p:nvSpPr>
              <p:cNvPr id="14370" name="AutoShape 17"/>
              <p:cNvSpPr>
                <a:spLocks noChangeArrowheads="1"/>
              </p:cNvSpPr>
              <p:nvPr/>
            </p:nvSpPr>
            <p:spPr bwMode="auto">
              <a:xfrm>
                <a:off x="815" y="1142"/>
                <a:ext cx="545" cy="317"/>
              </a:xfrm>
              <a:prstGeom prst="cube">
                <a:avLst>
                  <a:gd name="adj" fmla="val 25000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Versión</a:t>
                </a:r>
              </a:p>
            </p:txBody>
          </p:sp>
          <p:sp>
            <p:nvSpPr>
              <p:cNvPr id="14371" name="AutoShape 18"/>
              <p:cNvSpPr>
                <a:spLocks noChangeArrowheads="1"/>
              </p:cNvSpPr>
              <p:nvPr/>
            </p:nvSpPr>
            <p:spPr bwMode="auto">
              <a:xfrm>
                <a:off x="1269" y="1142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00  00</a:t>
                </a:r>
              </a:p>
            </p:txBody>
          </p:sp>
          <p:sp>
            <p:nvSpPr>
              <p:cNvPr id="14372" name="Text Box 19"/>
              <p:cNvSpPr txBox="1">
                <a:spLocks noChangeArrowheads="1"/>
              </p:cNvSpPr>
              <p:nvPr/>
            </p:nvSpPr>
            <p:spPr bwMode="auto">
              <a:xfrm>
                <a:off x="303" y="976"/>
                <a:ext cx="1887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sz="1300" b="1"/>
                  <a:t>0                  8                 16                             31</a:t>
                </a:r>
              </a:p>
            </p:txBody>
          </p:sp>
          <p:sp>
            <p:nvSpPr>
              <p:cNvPr id="14373" name="Text Box 20"/>
              <p:cNvSpPr txBox="1">
                <a:spLocks noChangeArrowheads="1"/>
              </p:cNvSpPr>
              <p:nvPr/>
            </p:nvSpPr>
            <p:spPr bwMode="auto">
              <a:xfrm>
                <a:off x="1043" y="726"/>
                <a:ext cx="43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b="1"/>
                  <a:t>RIPv2</a:t>
                </a:r>
              </a:p>
            </p:txBody>
          </p:sp>
        </p:grpSp>
        <p:grpSp>
          <p:nvGrpSpPr>
            <p:cNvPr id="14354" name="Group 21"/>
            <p:cNvGrpSpPr>
              <a:grpSpLocks/>
            </p:cNvGrpSpPr>
            <p:nvPr/>
          </p:nvGrpSpPr>
          <p:grpSpPr bwMode="auto">
            <a:xfrm>
              <a:off x="3533" y="1572"/>
              <a:ext cx="2160" cy="2409"/>
              <a:chOff x="272" y="1451"/>
              <a:chExt cx="2041" cy="2223"/>
            </a:xfrm>
          </p:grpSpPr>
          <p:sp>
            <p:nvSpPr>
              <p:cNvPr id="14355" name="AutoShape 22"/>
              <p:cNvSpPr>
                <a:spLocks noChangeArrowheads="1"/>
              </p:cNvSpPr>
              <p:nvPr/>
            </p:nvSpPr>
            <p:spPr bwMode="auto">
              <a:xfrm>
                <a:off x="272" y="1451"/>
                <a:ext cx="2041" cy="1089"/>
              </a:xfrm>
              <a:prstGeom prst="flowChartAlternateProcess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356" name="AutoShape 23"/>
              <p:cNvSpPr>
                <a:spLocks noChangeArrowheads="1"/>
              </p:cNvSpPr>
              <p:nvPr/>
            </p:nvSpPr>
            <p:spPr bwMode="auto">
              <a:xfrm>
                <a:off x="272" y="2585"/>
                <a:ext cx="2041" cy="1089"/>
              </a:xfrm>
              <a:prstGeom prst="flowChartAlternateProcess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96806" y="1296247"/>
            <a:ext cx="5075944" cy="2401358"/>
            <a:chOff x="204" y="773"/>
            <a:chExt cx="3198" cy="1517"/>
          </a:xfrm>
        </p:grpSpPr>
        <p:sp>
          <p:nvSpPr>
            <p:cNvPr id="16398" name="Text Box 25"/>
            <p:cNvSpPr txBox="1">
              <a:spLocks noChangeArrowheads="1"/>
            </p:cNvSpPr>
            <p:nvPr/>
          </p:nvSpPr>
          <p:spPr bwMode="auto">
            <a:xfrm>
              <a:off x="385" y="773"/>
              <a:ext cx="3017" cy="1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i="1" dirty="0" err="1">
                  <a:solidFill>
                    <a:srgbClr val="002060"/>
                  </a:solidFill>
                  <a:latin typeface="+mj-lt"/>
                </a:rPr>
                <a:t>Route</a:t>
              </a: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es-ES" sz="3000" b="1" i="1" dirty="0" err="1">
                  <a:solidFill>
                    <a:srgbClr val="002060"/>
                  </a:solidFill>
                  <a:latin typeface="+mj-lt"/>
                </a:rPr>
                <a:t>tag</a:t>
              </a:r>
              <a:r>
                <a:rPr lang="es-ES" sz="3000" b="1" dirty="0">
                  <a:solidFill>
                    <a:srgbClr val="002060"/>
                  </a:solidFill>
                  <a:latin typeface="+mj-lt"/>
                </a:rPr>
                <a:t>: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Permite distinguir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entre rutas internas 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(reconocida por RIP) y rutas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externas (por otros 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Protocolos EGP).</a:t>
              </a:r>
            </a:p>
          </p:txBody>
        </p:sp>
        <p:pic>
          <p:nvPicPr>
            <p:cNvPr id="14352" name="Picture 2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96806" y="3711972"/>
            <a:ext cx="5006106" cy="1016080"/>
            <a:chOff x="204" y="773"/>
            <a:chExt cx="3154" cy="642"/>
          </a:xfrm>
        </p:grpSpPr>
        <p:sp>
          <p:nvSpPr>
            <p:cNvPr id="16396" name="Text Box 37"/>
            <p:cNvSpPr txBox="1">
              <a:spLocks noChangeArrowheads="1"/>
            </p:cNvSpPr>
            <p:nvPr/>
          </p:nvSpPr>
          <p:spPr bwMode="auto">
            <a:xfrm>
              <a:off x="385" y="773"/>
              <a:ext cx="2973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Dirección IP</a:t>
              </a:r>
              <a:r>
                <a:rPr lang="es-ES" sz="3000" b="1" dirty="0">
                  <a:solidFill>
                    <a:srgbClr val="002060"/>
                  </a:solidFill>
                  <a:latin typeface="+mj-lt"/>
                </a:rPr>
                <a:t>: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Indica el prefijo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de red de entrada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.</a:t>
              </a:r>
            </a:p>
          </p:txBody>
        </p:sp>
        <p:pic>
          <p:nvPicPr>
            <p:cNvPr id="14350" name="Picture 3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396809" y="4743075"/>
            <a:ext cx="4174400" cy="1478366"/>
            <a:chOff x="204" y="773"/>
            <a:chExt cx="2630" cy="934"/>
          </a:xfrm>
        </p:grpSpPr>
        <p:sp>
          <p:nvSpPr>
            <p:cNvPr id="16394" name="Text Box 41"/>
            <p:cNvSpPr txBox="1">
              <a:spLocks noChangeArrowheads="1"/>
            </p:cNvSpPr>
            <p:nvPr/>
          </p:nvSpPr>
          <p:spPr bwMode="auto">
            <a:xfrm>
              <a:off x="385" y="773"/>
              <a:ext cx="2449" cy="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Máscara de Subred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: 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Contiene la máscara de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subred de entrada.</a:t>
              </a:r>
            </a:p>
          </p:txBody>
        </p:sp>
        <p:pic>
          <p:nvPicPr>
            <p:cNvPr id="14348" name="Picture 42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396809" y="6197476"/>
            <a:ext cx="6645709" cy="555343"/>
            <a:chOff x="204" y="773"/>
            <a:chExt cx="4187" cy="351"/>
          </a:xfrm>
        </p:grpSpPr>
        <p:sp>
          <p:nvSpPr>
            <p:cNvPr id="16392" name="Text Box 44"/>
            <p:cNvSpPr txBox="1">
              <a:spLocks noChangeArrowheads="1"/>
            </p:cNvSpPr>
            <p:nvPr/>
          </p:nvSpPr>
          <p:spPr bwMode="auto">
            <a:xfrm>
              <a:off x="385" y="773"/>
              <a:ext cx="4006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Métrica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: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Cuantos routers atraviesa RIP.</a:t>
              </a:r>
            </a:p>
          </p:txBody>
        </p:sp>
        <p:pic>
          <p:nvPicPr>
            <p:cNvPr id="14346" name="Picture 4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3" name="Text Box 46"/>
          <p:cNvSpPr txBox="1">
            <a:spLocks noChangeArrowheads="1"/>
          </p:cNvSpPr>
          <p:nvPr/>
        </p:nvSpPr>
        <p:spPr bwMode="auto">
          <a:xfrm>
            <a:off x="1038045" y="617115"/>
            <a:ext cx="7149804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FORMATO DEL PROTOCOLO RIPv2</a:t>
            </a:r>
          </a:p>
        </p:txBody>
      </p:sp>
      <p:sp>
        <p:nvSpPr>
          <p:cNvPr id="14344" name="36 Rectángulo"/>
          <p:cNvSpPr>
            <a:spLocks noChangeArrowheads="1"/>
          </p:cNvSpPr>
          <p:nvPr/>
        </p:nvSpPr>
        <p:spPr bwMode="auto">
          <a:xfrm>
            <a:off x="1928478" y="986141"/>
            <a:ext cx="5501320" cy="36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b="1"/>
              <a:t>http://www.rfc-editor.org/rfc/pdfrfc/rfc2453.txt.pdf</a:t>
            </a:r>
          </a:p>
        </p:txBody>
      </p:sp>
    </p:spTree>
    <p:extLst>
      <p:ext uri="{BB962C8B-B14F-4D97-AF65-F5344CB8AC3E}">
        <p14:creationId xmlns:p14="http://schemas.microsoft.com/office/powerpoint/2010/main" val="12561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" y="617115"/>
            <a:ext cx="9257752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ENCAPSULAMIENTO DEL PROTOCOLO RIPv2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87272" y="3963161"/>
            <a:ext cx="3204605" cy="2437435"/>
            <a:chOff x="1735" y="2366"/>
            <a:chExt cx="1908" cy="1451"/>
          </a:xfrm>
        </p:grpSpPr>
        <p:sp>
          <p:nvSpPr>
            <p:cNvPr id="15422" name="AutoShape 16"/>
            <p:cNvSpPr>
              <a:spLocks noChangeArrowheads="1"/>
            </p:cNvSpPr>
            <p:nvPr/>
          </p:nvSpPr>
          <p:spPr bwMode="auto">
            <a:xfrm>
              <a:off x="1735" y="3500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Métrica</a:t>
              </a:r>
            </a:p>
          </p:txBody>
        </p:sp>
        <p:sp>
          <p:nvSpPr>
            <p:cNvPr id="15423" name="AutoShape 17"/>
            <p:cNvSpPr>
              <a:spLocks noChangeArrowheads="1"/>
            </p:cNvSpPr>
            <p:nvPr/>
          </p:nvSpPr>
          <p:spPr bwMode="auto">
            <a:xfrm>
              <a:off x="1735" y="3273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>
                  <a:solidFill>
                    <a:schemeClr val="bg1"/>
                  </a:solidFill>
                </a:rPr>
                <a:t>Salto siguiente</a:t>
              </a:r>
            </a:p>
          </p:txBody>
        </p:sp>
        <p:sp>
          <p:nvSpPr>
            <p:cNvPr id="15424" name="AutoShape 18"/>
            <p:cNvSpPr>
              <a:spLocks noChangeArrowheads="1"/>
            </p:cNvSpPr>
            <p:nvPr/>
          </p:nvSpPr>
          <p:spPr bwMode="auto">
            <a:xfrm>
              <a:off x="1735" y="3046"/>
              <a:ext cx="1907" cy="317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>
                  <a:solidFill>
                    <a:schemeClr val="bg1"/>
                  </a:solidFill>
                </a:rPr>
                <a:t>Máscara de subred</a:t>
              </a:r>
            </a:p>
          </p:txBody>
        </p:sp>
        <p:sp>
          <p:nvSpPr>
            <p:cNvPr id="15425" name="AutoShape 19"/>
            <p:cNvSpPr>
              <a:spLocks noChangeArrowheads="1"/>
            </p:cNvSpPr>
            <p:nvPr/>
          </p:nvSpPr>
          <p:spPr bwMode="auto">
            <a:xfrm>
              <a:off x="1735" y="2820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Dirección IP</a:t>
              </a:r>
            </a:p>
          </p:txBody>
        </p:sp>
        <p:sp>
          <p:nvSpPr>
            <p:cNvPr id="15426" name="AutoShape 20"/>
            <p:cNvSpPr>
              <a:spLocks noChangeArrowheads="1"/>
            </p:cNvSpPr>
            <p:nvPr/>
          </p:nvSpPr>
          <p:spPr bwMode="auto">
            <a:xfrm>
              <a:off x="1735" y="2593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AFI</a:t>
              </a:r>
            </a:p>
          </p:txBody>
        </p:sp>
        <p:sp>
          <p:nvSpPr>
            <p:cNvPr id="15427" name="AutoShape 21"/>
            <p:cNvSpPr>
              <a:spLocks noChangeArrowheads="1"/>
            </p:cNvSpPr>
            <p:nvPr/>
          </p:nvSpPr>
          <p:spPr bwMode="auto">
            <a:xfrm>
              <a:off x="2644" y="2593"/>
              <a:ext cx="999" cy="31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Route Tag</a:t>
              </a:r>
            </a:p>
          </p:txBody>
        </p:sp>
        <p:sp>
          <p:nvSpPr>
            <p:cNvPr id="15428" name="AutoShape 22"/>
            <p:cNvSpPr>
              <a:spLocks noChangeArrowheads="1"/>
            </p:cNvSpPr>
            <p:nvPr/>
          </p:nvSpPr>
          <p:spPr bwMode="auto">
            <a:xfrm>
              <a:off x="1736" y="2366"/>
              <a:ext cx="545" cy="317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Comando</a:t>
              </a:r>
            </a:p>
          </p:txBody>
        </p:sp>
        <p:sp>
          <p:nvSpPr>
            <p:cNvPr id="15429" name="AutoShape 23"/>
            <p:cNvSpPr>
              <a:spLocks noChangeArrowheads="1"/>
            </p:cNvSpPr>
            <p:nvPr/>
          </p:nvSpPr>
          <p:spPr bwMode="auto">
            <a:xfrm>
              <a:off x="2190" y="2366"/>
              <a:ext cx="545" cy="31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Versión</a:t>
              </a:r>
            </a:p>
          </p:txBody>
        </p:sp>
        <p:sp>
          <p:nvSpPr>
            <p:cNvPr id="15430" name="AutoShape 24"/>
            <p:cNvSpPr>
              <a:spLocks noChangeArrowheads="1"/>
            </p:cNvSpPr>
            <p:nvPr/>
          </p:nvSpPr>
          <p:spPr bwMode="auto">
            <a:xfrm>
              <a:off x="2644" y="2366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Dominio de</a:t>
              </a:r>
            </a:p>
            <a:p>
              <a:pPr algn="ctr" defTabSz="914118"/>
              <a:r>
                <a:rPr lang="es-ES" sz="1300" b="1"/>
                <a:t>enrutamiento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684094" y="3189447"/>
            <a:ext cx="3204605" cy="913262"/>
            <a:chOff x="407" y="1898"/>
            <a:chExt cx="1908" cy="544"/>
          </a:xfrm>
        </p:grpSpPr>
        <p:sp>
          <p:nvSpPr>
            <p:cNvPr id="15418" name="AutoShape 33"/>
            <p:cNvSpPr>
              <a:spLocks noChangeArrowheads="1"/>
            </p:cNvSpPr>
            <p:nvPr/>
          </p:nvSpPr>
          <p:spPr bwMode="auto">
            <a:xfrm>
              <a:off x="407" y="2125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Longitud de Mensaje</a:t>
              </a:r>
            </a:p>
          </p:txBody>
        </p:sp>
        <p:sp>
          <p:nvSpPr>
            <p:cNvPr id="15419" name="AutoShape 34"/>
            <p:cNvSpPr>
              <a:spLocks noChangeArrowheads="1"/>
            </p:cNvSpPr>
            <p:nvPr/>
          </p:nvSpPr>
          <p:spPr bwMode="auto">
            <a:xfrm>
              <a:off x="1316" y="2125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Suma de Chequeo</a:t>
              </a:r>
            </a:p>
          </p:txBody>
        </p:sp>
        <p:sp>
          <p:nvSpPr>
            <p:cNvPr id="15420" name="AutoShape 38"/>
            <p:cNvSpPr>
              <a:spLocks noChangeArrowheads="1"/>
            </p:cNvSpPr>
            <p:nvPr/>
          </p:nvSpPr>
          <p:spPr bwMode="auto">
            <a:xfrm>
              <a:off x="407" y="1898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Puerto de Origen</a:t>
              </a:r>
            </a:p>
            <a:p>
              <a:pPr algn="ctr" defTabSz="914118"/>
              <a:r>
                <a:rPr lang="es-ES" sz="1300" b="1"/>
                <a:t>0208H = 520</a:t>
              </a:r>
            </a:p>
          </p:txBody>
        </p:sp>
        <p:sp>
          <p:nvSpPr>
            <p:cNvPr id="15421" name="AutoShape 39"/>
            <p:cNvSpPr>
              <a:spLocks noChangeArrowheads="1"/>
            </p:cNvSpPr>
            <p:nvPr/>
          </p:nvSpPr>
          <p:spPr bwMode="auto">
            <a:xfrm>
              <a:off x="1316" y="1898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Puerto de Destino</a:t>
              </a:r>
            </a:p>
            <a:p>
              <a:pPr algn="ctr" defTabSz="914118"/>
              <a:r>
                <a:rPr lang="es-ES" sz="1300" b="1"/>
                <a:t>0208H = 520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09497" y="990793"/>
            <a:ext cx="3279410" cy="2361459"/>
            <a:chOff x="363" y="590"/>
            <a:chExt cx="1952" cy="1405"/>
          </a:xfrm>
        </p:grpSpPr>
        <p:sp>
          <p:nvSpPr>
            <p:cNvPr id="15406" name="Text Box 25"/>
            <p:cNvSpPr txBox="1">
              <a:spLocks noChangeArrowheads="1"/>
            </p:cNvSpPr>
            <p:nvPr/>
          </p:nvSpPr>
          <p:spPr bwMode="auto">
            <a:xfrm>
              <a:off x="363" y="590"/>
              <a:ext cx="188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300" b="1"/>
                <a:t>0                  8                 16                             31</a:t>
              </a:r>
            </a:p>
          </p:txBody>
        </p:sp>
        <p:sp>
          <p:nvSpPr>
            <p:cNvPr id="15407" name="AutoShape 37"/>
            <p:cNvSpPr>
              <a:spLocks noChangeArrowheads="1"/>
            </p:cNvSpPr>
            <p:nvPr/>
          </p:nvSpPr>
          <p:spPr bwMode="auto">
            <a:xfrm>
              <a:off x="409" y="1678"/>
              <a:ext cx="1905" cy="317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Dirección IP de Destino</a:t>
              </a:r>
            </a:p>
          </p:txBody>
        </p:sp>
        <p:sp>
          <p:nvSpPr>
            <p:cNvPr id="15408" name="AutoShape 40"/>
            <p:cNvSpPr>
              <a:spLocks noChangeArrowheads="1"/>
            </p:cNvSpPr>
            <p:nvPr/>
          </p:nvSpPr>
          <p:spPr bwMode="auto">
            <a:xfrm>
              <a:off x="409" y="1451"/>
              <a:ext cx="1905" cy="317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Dirección IP de Origen</a:t>
              </a:r>
            </a:p>
          </p:txBody>
        </p:sp>
        <p:sp>
          <p:nvSpPr>
            <p:cNvPr id="15409" name="AutoShape 41"/>
            <p:cNvSpPr>
              <a:spLocks noChangeArrowheads="1"/>
            </p:cNvSpPr>
            <p:nvPr/>
          </p:nvSpPr>
          <p:spPr bwMode="auto">
            <a:xfrm>
              <a:off x="407" y="1225"/>
              <a:ext cx="546" cy="317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TTL</a:t>
              </a:r>
            </a:p>
          </p:txBody>
        </p:sp>
        <p:sp>
          <p:nvSpPr>
            <p:cNvPr id="15410" name="AutoShape 43"/>
            <p:cNvSpPr>
              <a:spLocks noChangeArrowheads="1"/>
            </p:cNvSpPr>
            <p:nvPr/>
          </p:nvSpPr>
          <p:spPr bwMode="auto">
            <a:xfrm>
              <a:off x="862" y="1225"/>
              <a:ext cx="547" cy="31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Protocolo</a:t>
              </a:r>
            </a:p>
            <a:p>
              <a:pPr algn="ctr" defTabSz="914118"/>
              <a:r>
                <a:rPr lang="es-ES" sz="1300" b="1"/>
                <a:t>11H = 17</a:t>
              </a:r>
            </a:p>
          </p:txBody>
        </p:sp>
        <p:sp>
          <p:nvSpPr>
            <p:cNvPr id="15411" name="AutoShape 42"/>
            <p:cNvSpPr>
              <a:spLocks noChangeArrowheads="1"/>
            </p:cNvSpPr>
            <p:nvPr/>
          </p:nvSpPr>
          <p:spPr bwMode="auto">
            <a:xfrm>
              <a:off x="1316" y="1225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Suma de Chequeo</a:t>
              </a:r>
            </a:p>
          </p:txBody>
        </p:sp>
        <p:sp>
          <p:nvSpPr>
            <p:cNvPr id="15412" name="AutoShape 44"/>
            <p:cNvSpPr>
              <a:spLocks noChangeArrowheads="1"/>
            </p:cNvSpPr>
            <p:nvPr/>
          </p:nvSpPr>
          <p:spPr bwMode="auto">
            <a:xfrm>
              <a:off x="407" y="998"/>
              <a:ext cx="1000" cy="317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Identificador</a:t>
              </a:r>
            </a:p>
          </p:txBody>
        </p:sp>
        <p:sp>
          <p:nvSpPr>
            <p:cNvPr id="15413" name="AutoShape 46"/>
            <p:cNvSpPr>
              <a:spLocks noChangeArrowheads="1"/>
            </p:cNvSpPr>
            <p:nvPr/>
          </p:nvSpPr>
          <p:spPr bwMode="auto">
            <a:xfrm>
              <a:off x="1316" y="998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Indicador/Desplazam.</a:t>
              </a:r>
            </a:p>
          </p:txBody>
        </p:sp>
        <p:sp>
          <p:nvSpPr>
            <p:cNvPr id="15414" name="AutoShape 48"/>
            <p:cNvSpPr>
              <a:spLocks noChangeArrowheads="1"/>
            </p:cNvSpPr>
            <p:nvPr/>
          </p:nvSpPr>
          <p:spPr bwMode="auto">
            <a:xfrm>
              <a:off x="407" y="771"/>
              <a:ext cx="319" cy="317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Ver</a:t>
              </a:r>
            </a:p>
          </p:txBody>
        </p:sp>
        <p:sp>
          <p:nvSpPr>
            <p:cNvPr id="15415" name="AutoShape 50"/>
            <p:cNvSpPr>
              <a:spLocks noChangeArrowheads="1"/>
            </p:cNvSpPr>
            <p:nvPr/>
          </p:nvSpPr>
          <p:spPr bwMode="auto">
            <a:xfrm>
              <a:off x="635" y="771"/>
              <a:ext cx="319" cy="317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000" b="1"/>
                <a:t>HLEN</a:t>
              </a:r>
            </a:p>
          </p:txBody>
        </p:sp>
        <p:sp>
          <p:nvSpPr>
            <p:cNvPr id="15416" name="AutoShape 49"/>
            <p:cNvSpPr>
              <a:spLocks noChangeArrowheads="1"/>
            </p:cNvSpPr>
            <p:nvPr/>
          </p:nvSpPr>
          <p:spPr bwMode="auto">
            <a:xfrm>
              <a:off x="862" y="771"/>
              <a:ext cx="547" cy="317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ToS</a:t>
              </a:r>
            </a:p>
          </p:txBody>
        </p:sp>
        <p:sp>
          <p:nvSpPr>
            <p:cNvPr id="15417" name="AutoShape 47"/>
            <p:cNvSpPr>
              <a:spLocks noChangeArrowheads="1"/>
            </p:cNvSpPr>
            <p:nvPr/>
          </p:nvSpPr>
          <p:spPr bwMode="auto">
            <a:xfrm>
              <a:off x="1316" y="771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Longitud Total</a:t>
              </a: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4114086" y="4800448"/>
            <a:ext cx="4952140" cy="1448196"/>
            <a:chOff x="2449" y="2857"/>
            <a:chExt cx="2948" cy="862"/>
          </a:xfrm>
        </p:grpSpPr>
        <p:sp>
          <p:nvSpPr>
            <p:cNvPr id="15400" name="Rectangle 57"/>
            <p:cNvSpPr>
              <a:spLocks noChangeArrowheads="1"/>
            </p:cNvSpPr>
            <p:nvPr/>
          </p:nvSpPr>
          <p:spPr bwMode="auto">
            <a:xfrm>
              <a:off x="2449" y="2857"/>
              <a:ext cx="2948" cy="8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401" name="AutoShape 53"/>
            <p:cNvSpPr>
              <a:spLocks noChangeArrowheads="1"/>
            </p:cNvSpPr>
            <p:nvPr/>
          </p:nvSpPr>
          <p:spPr bwMode="auto">
            <a:xfrm>
              <a:off x="2676" y="3084"/>
              <a:ext cx="544" cy="36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500" b="1"/>
                <a:t>MAC</a:t>
              </a:r>
            </a:p>
            <a:p>
              <a:pPr algn="ctr" defTabSz="914118"/>
              <a:r>
                <a:rPr lang="es-ES" sz="1500" b="1"/>
                <a:t>Destino</a:t>
              </a:r>
            </a:p>
          </p:txBody>
        </p:sp>
        <p:sp>
          <p:nvSpPr>
            <p:cNvPr id="15402" name="AutoShape 54"/>
            <p:cNvSpPr>
              <a:spLocks noChangeArrowheads="1"/>
            </p:cNvSpPr>
            <p:nvPr/>
          </p:nvSpPr>
          <p:spPr bwMode="auto">
            <a:xfrm>
              <a:off x="3130" y="3084"/>
              <a:ext cx="544" cy="363"/>
            </a:xfrm>
            <a:prstGeom prst="cube">
              <a:avLst>
                <a:gd name="adj" fmla="val 2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500" b="1">
                  <a:solidFill>
                    <a:schemeClr val="bg1"/>
                  </a:solidFill>
                </a:rPr>
                <a:t>MAC</a:t>
              </a:r>
            </a:p>
            <a:p>
              <a:pPr algn="ctr" defTabSz="914118"/>
              <a:r>
                <a:rPr lang="es-ES" sz="1500" b="1">
                  <a:solidFill>
                    <a:schemeClr val="bg1"/>
                  </a:solidFill>
                </a:rPr>
                <a:t>Origen</a:t>
              </a:r>
            </a:p>
          </p:txBody>
        </p:sp>
        <p:sp>
          <p:nvSpPr>
            <p:cNvPr id="15403" name="AutoShape 55"/>
            <p:cNvSpPr>
              <a:spLocks noChangeArrowheads="1"/>
            </p:cNvSpPr>
            <p:nvPr/>
          </p:nvSpPr>
          <p:spPr bwMode="auto">
            <a:xfrm>
              <a:off x="3583" y="3084"/>
              <a:ext cx="544" cy="363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500" b="1">
                  <a:solidFill>
                    <a:schemeClr val="bg1"/>
                  </a:solidFill>
                </a:rPr>
                <a:t>Tipo</a:t>
              </a:r>
            </a:p>
            <a:p>
              <a:pPr algn="ctr" defTabSz="914118"/>
              <a:r>
                <a:rPr lang="es-ES" sz="1500" b="1">
                  <a:solidFill>
                    <a:schemeClr val="bg1"/>
                  </a:solidFill>
                </a:rPr>
                <a:t>0800H</a:t>
              </a:r>
            </a:p>
          </p:txBody>
        </p:sp>
        <p:sp>
          <p:nvSpPr>
            <p:cNvPr id="15404" name="AutoShape 56"/>
            <p:cNvSpPr>
              <a:spLocks noChangeArrowheads="1"/>
            </p:cNvSpPr>
            <p:nvPr/>
          </p:nvSpPr>
          <p:spPr bwMode="auto">
            <a:xfrm>
              <a:off x="4037" y="3084"/>
              <a:ext cx="1225" cy="363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500" b="1"/>
                <a:t>Datos</a:t>
              </a:r>
            </a:p>
          </p:txBody>
        </p:sp>
        <p:sp>
          <p:nvSpPr>
            <p:cNvPr id="15405" name="Text Box 58"/>
            <p:cNvSpPr txBox="1">
              <a:spLocks noChangeArrowheads="1"/>
            </p:cNvSpPr>
            <p:nvPr/>
          </p:nvSpPr>
          <p:spPr bwMode="auto">
            <a:xfrm>
              <a:off x="3299" y="3440"/>
              <a:ext cx="98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>
                  <a:solidFill>
                    <a:schemeClr val="bg1"/>
                  </a:solidFill>
                </a:rPr>
                <a:t>Trama Ethernet</a:t>
              </a:r>
            </a:p>
          </p:txBody>
        </p:sp>
      </p:grp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5561634" y="2437438"/>
            <a:ext cx="2312586" cy="2972369"/>
            <a:chOff x="3311" y="1451"/>
            <a:chExt cx="1376" cy="1769"/>
          </a:xfrm>
        </p:grpSpPr>
        <p:grpSp>
          <p:nvGrpSpPr>
            <p:cNvPr id="15368" name="Group 89"/>
            <p:cNvGrpSpPr>
              <a:grpSpLocks/>
            </p:cNvGrpSpPr>
            <p:nvPr/>
          </p:nvGrpSpPr>
          <p:grpSpPr bwMode="auto">
            <a:xfrm>
              <a:off x="3673" y="1678"/>
              <a:ext cx="459" cy="590"/>
              <a:chOff x="2665" y="-409"/>
              <a:chExt cx="2055" cy="3357"/>
            </a:xfrm>
          </p:grpSpPr>
          <p:grpSp>
            <p:nvGrpSpPr>
              <p:cNvPr id="15371" name="Group 88"/>
              <p:cNvGrpSpPr>
                <a:grpSpLocks/>
              </p:cNvGrpSpPr>
              <p:nvPr/>
            </p:nvGrpSpPr>
            <p:grpSpPr bwMode="auto">
              <a:xfrm>
                <a:off x="2810" y="1036"/>
                <a:ext cx="1910" cy="1912"/>
                <a:chOff x="2810" y="1036"/>
                <a:chExt cx="1910" cy="1912"/>
              </a:xfrm>
            </p:grpSpPr>
            <p:grpSp>
              <p:nvGrpSpPr>
                <p:cNvPr id="15385" name="Group 60"/>
                <p:cNvGrpSpPr>
                  <a:grpSpLocks/>
                </p:cNvGrpSpPr>
                <p:nvPr/>
              </p:nvGrpSpPr>
              <p:grpSpPr bwMode="auto">
                <a:xfrm>
                  <a:off x="2812" y="1497"/>
                  <a:ext cx="1908" cy="1451"/>
                  <a:chOff x="1735" y="2366"/>
                  <a:chExt cx="1908" cy="1451"/>
                </a:xfrm>
              </p:grpSpPr>
              <p:sp>
                <p:nvSpPr>
                  <p:cNvPr id="15391" name="AutoShape 61"/>
                  <p:cNvSpPr>
                    <a:spLocks noChangeArrowheads="1"/>
                  </p:cNvSpPr>
                  <p:nvPr/>
                </p:nvSpPr>
                <p:spPr bwMode="auto">
                  <a:xfrm>
                    <a:off x="1735" y="3500"/>
                    <a:ext cx="1907" cy="317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66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7759" tIns="48879" rIns="97759" bIns="48879" anchor="ctr"/>
                  <a:lstStyle/>
                  <a:p>
                    <a:pPr algn="ctr" defTabSz="914118"/>
                    <a:endParaRPr lang="es-PE" sz="900" b="1"/>
                  </a:p>
                </p:txBody>
              </p:sp>
              <p:sp>
                <p:nvSpPr>
                  <p:cNvPr id="15392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1735" y="3273"/>
                    <a:ext cx="1907" cy="317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7759" tIns="48879" rIns="97759" bIns="48879" anchor="ctr"/>
                  <a:lstStyle/>
                  <a:p>
                    <a:pPr algn="ctr" defTabSz="914118"/>
                    <a:endParaRPr lang="es-PE" sz="9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393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1735" y="3046"/>
                    <a:ext cx="1907" cy="317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7759" tIns="48879" rIns="97759" bIns="48879" anchor="ctr"/>
                  <a:lstStyle/>
                  <a:p>
                    <a:pPr algn="ctr" defTabSz="914118"/>
                    <a:endParaRPr lang="es-PE" sz="9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39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735" y="2820"/>
                    <a:ext cx="1907" cy="317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99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7759" tIns="48879" rIns="97759" bIns="48879" anchor="ctr"/>
                  <a:lstStyle/>
                  <a:p>
                    <a:pPr algn="ctr" defTabSz="914118"/>
                    <a:endParaRPr lang="es-PE" sz="900" b="1"/>
                  </a:p>
                </p:txBody>
              </p:sp>
              <p:sp>
                <p:nvSpPr>
                  <p:cNvPr id="15395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1735" y="2593"/>
                    <a:ext cx="999" cy="317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66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7759" tIns="48879" rIns="97759" bIns="48879" anchor="ctr"/>
                  <a:lstStyle/>
                  <a:p>
                    <a:pPr algn="ctr" defTabSz="914118"/>
                    <a:endParaRPr lang="es-PE" sz="900" b="1"/>
                  </a:p>
                </p:txBody>
              </p:sp>
              <p:sp>
                <p:nvSpPr>
                  <p:cNvPr id="15396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2644" y="2593"/>
                    <a:ext cx="999" cy="317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7759" tIns="48879" rIns="97759" bIns="48879" anchor="ctr"/>
                  <a:lstStyle/>
                  <a:p>
                    <a:pPr algn="ctr" defTabSz="914118"/>
                    <a:endParaRPr lang="es-PE" sz="900" b="1"/>
                  </a:p>
                </p:txBody>
              </p:sp>
              <p:sp>
                <p:nvSpPr>
                  <p:cNvPr id="15397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1736" y="2366"/>
                    <a:ext cx="545" cy="317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7759" tIns="48879" rIns="97759" bIns="48879" anchor="ctr"/>
                  <a:lstStyle/>
                  <a:p>
                    <a:pPr algn="ctr" defTabSz="914118"/>
                    <a:endParaRPr lang="es-PE" sz="900" b="1"/>
                  </a:p>
                </p:txBody>
              </p:sp>
              <p:sp>
                <p:nvSpPr>
                  <p:cNvPr id="15398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2190" y="2366"/>
                    <a:ext cx="545" cy="317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7759" tIns="48879" rIns="97759" bIns="48879" anchor="ctr"/>
                  <a:lstStyle/>
                  <a:p>
                    <a:pPr algn="ctr" defTabSz="914118"/>
                    <a:endParaRPr lang="es-PE" sz="900" b="1"/>
                  </a:p>
                </p:txBody>
              </p:sp>
              <p:sp>
                <p:nvSpPr>
                  <p:cNvPr id="15399" name="AutoShape 69"/>
                  <p:cNvSpPr>
                    <a:spLocks noChangeArrowheads="1"/>
                  </p:cNvSpPr>
                  <p:nvPr/>
                </p:nvSpPr>
                <p:spPr bwMode="auto">
                  <a:xfrm>
                    <a:off x="2644" y="2366"/>
                    <a:ext cx="999" cy="317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7759" tIns="48879" rIns="97759" bIns="48879" anchor="ctr"/>
                  <a:lstStyle/>
                  <a:p>
                    <a:pPr algn="ctr" defTabSz="914118"/>
                    <a:endParaRPr lang="es-PE" sz="900" b="1"/>
                  </a:p>
                </p:txBody>
              </p:sp>
            </p:grpSp>
            <p:grpSp>
              <p:nvGrpSpPr>
                <p:cNvPr id="15386" name="Group 70"/>
                <p:cNvGrpSpPr>
                  <a:grpSpLocks/>
                </p:cNvGrpSpPr>
                <p:nvPr/>
              </p:nvGrpSpPr>
              <p:grpSpPr bwMode="auto">
                <a:xfrm>
                  <a:off x="2810" y="1036"/>
                  <a:ext cx="1908" cy="544"/>
                  <a:chOff x="407" y="1898"/>
                  <a:chExt cx="1908" cy="544"/>
                </a:xfrm>
              </p:grpSpPr>
              <p:sp>
                <p:nvSpPr>
                  <p:cNvPr id="15387" name="AutoShape 71"/>
                  <p:cNvSpPr>
                    <a:spLocks noChangeArrowheads="1"/>
                  </p:cNvSpPr>
                  <p:nvPr/>
                </p:nvSpPr>
                <p:spPr bwMode="auto">
                  <a:xfrm>
                    <a:off x="407" y="2125"/>
                    <a:ext cx="999" cy="317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7759" tIns="48879" rIns="97759" bIns="48879" anchor="ctr"/>
                  <a:lstStyle/>
                  <a:p>
                    <a:pPr algn="ctr" defTabSz="914118"/>
                    <a:endParaRPr lang="es-PE" sz="900" b="1"/>
                  </a:p>
                </p:txBody>
              </p:sp>
              <p:sp>
                <p:nvSpPr>
                  <p:cNvPr id="15388" name="AutoShape 72"/>
                  <p:cNvSpPr>
                    <a:spLocks noChangeArrowheads="1"/>
                  </p:cNvSpPr>
                  <p:nvPr/>
                </p:nvSpPr>
                <p:spPr bwMode="auto">
                  <a:xfrm>
                    <a:off x="1316" y="2125"/>
                    <a:ext cx="999" cy="317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7759" tIns="48879" rIns="97759" bIns="48879" anchor="ctr"/>
                  <a:lstStyle/>
                  <a:p>
                    <a:pPr algn="ctr" defTabSz="914118"/>
                    <a:endParaRPr lang="es-PE" sz="900" b="1"/>
                  </a:p>
                </p:txBody>
              </p:sp>
              <p:sp>
                <p:nvSpPr>
                  <p:cNvPr id="15389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407" y="1898"/>
                    <a:ext cx="999" cy="317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7759" tIns="48879" rIns="97759" bIns="48879" anchor="ctr"/>
                  <a:lstStyle/>
                  <a:p>
                    <a:pPr algn="ctr" defTabSz="914118"/>
                    <a:endParaRPr lang="es-PE" sz="900" b="1"/>
                  </a:p>
                </p:txBody>
              </p:sp>
              <p:sp>
                <p:nvSpPr>
                  <p:cNvPr id="15390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1316" y="1898"/>
                    <a:ext cx="999" cy="317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7759" tIns="48879" rIns="97759" bIns="48879" anchor="ctr"/>
                  <a:lstStyle/>
                  <a:p>
                    <a:pPr algn="ctr" defTabSz="914118"/>
                    <a:endParaRPr lang="es-PE" sz="900" b="1"/>
                  </a:p>
                </p:txBody>
              </p:sp>
            </p:grpSp>
          </p:grpSp>
          <p:grpSp>
            <p:nvGrpSpPr>
              <p:cNvPr id="15372" name="Group 75"/>
              <p:cNvGrpSpPr>
                <a:grpSpLocks/>
              </p:cNvGrpSpPr>
              <p:nvPr/>
            </p:nvGrpSpPr>
            <p:grpSpPr bwMode="auto">
              <a:xfrm>
                <a:off x="2665" y="-409"/>
                <a:ext cx="2053" cy="1542"/>
                <a:chOff x="262" y="453"/>
                <a:chExt cx="2053" cy="1542"/>
              </a:xfrm>
            </p:grpSpPr>
            <p:sp>
              <p:nvSpPr>
                <p:cNvPr id="1537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62" y="453"/>
                  <a:ext cx="526" cy="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7759" tIns="48879" rIns="97759" bIns="48879">
                  <a:spAutoFit/>
                </a:bodyPr>
                <a:lstStyle/>
                <a:p>
                  <a:pPr defTabSz="914118"/>
                  <a:endParaRPr lang="es-PE" sz="900" b="1"/>
                </a:p>
              </p:txBody>
            </p:sp>
            <p:sp>
              <p:nvSpPr>
                <p:cNvPr id="15374" name="AutoShape 77"/>
                <p:cNvSpPr>
                  <a:spLocks noChangeArrowheads="1"/>
                </p:cNvSpPr>
                <p:nvPr/>
              </p:nvSpPr>
              <p:spPr bwMode="auto">
                <a:xfrm>
                  <a:off x="409" y="1678"/>
                  <a:ext cx="1905" cy="31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900" b="1"/>
                </a:p>
              </p:txBody>
            </p:sp>
            <p:sp>
              <p:nvSpPr>
                <p:cNvPr id="15375" name="AutoShape 78"/>
                <p:cNvSpPr>
                  <a:spLocks noChangeArrowheads="1"/>
                </p:cNvSpPr>
                <p:nvPr/>
              </p:nvSpPr>
              <p:spPr bwMode="auto">
                <a:xfrm>
                  <a:off x="409" y="1451"/>
                  <a:ext cx="1905" cy="31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900" b="1"/>
                </a:p>
              </p:txBody>
            </p:sp>
            <p:sp>
              <p:nvSpPr>
                <p:cNvPr id="15376" name="AutoShape 79"/>
                <p:cNvSpPr>
                  <a:spLocks noChangeArrowheads="1"/>
                </p:cNvSpPr>
                <p:nvPr/>
              </p:nvSpPr>
              <p:spPr bwMode="auto">
                <a:xfrm>
                  <a:off x="407" y="1225"/>
                  <a:ext cx="546" cy="31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900" b="1"/>
                </a:p>
              </p:txBody>
            </p:sp>
            <p:sp>
              <p:nvSpPr>
                <p:cNvPr id="15377" name="AutoShape 80"/>
                <p:cNvSpPr>
                  <a:spLocks noChangeArrowheads="1"/>
                </p:cNvSpPr>
                <p:nvPr/>
              </p:nvSpPr>
              <p:spPr bwMode="auto">
                <a:xfrm>
                  <a:off x="862" y="1225"/>
                  <a:ext cx="547" cy="31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900" b="1"/>
                </a:p>
              </p:txBody>
            </p:sp>
            <p:sp>
              <p:nvSpPr>
                <p:cNvPr id="15378" name="AutoShape 81"/>
                <p:cNvSpPr>
                  <a:spLocks noChangeArrowheads="1"/>
                </p:cNvSpPr>
                <p:nvPr/>
              </p:nvSpPr>
              <p:spPr bwMode="auto">
                <a:xfrm>
                  <a:off x="1316" y="1225"/>
                  <a:ext cx="999" cy="31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900" b="1"/>
                </a:p>
              </p:txBody>
            </p:sp>
            <p:sp>
              <p:nvSpPr>
                <p:cNvPr id="15379" name="AutoShape 82"/>
                <p:cNvSpPr>
                  <a:spLocks noChangeArrowheads="1"/>
                </p:cNvSpPr>
                <p:nvPr/>
              </p:nvSpPr>
              <p:spPr bwMode="auto">
                <a:xfrm>
                  <a:off x="407" y="998"/>
                  <a:ext cx="1000" cy="31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900" b="1"/>
                </a:p>
              </p:txBody>
            </p:sp>
            <p:sp>
              <p:nvSpPr>
                <p:cNvPr id="15380" name="AutoShape 83"/>
                <p:cNvSpPr>
                  <a:spLocks noChangeArrowheads="1"/>
                </p:cNvSpPr>
                <p:nvPr/>
              </p:nvSpPr>
              <p:spPr bwMode="auto">
                <a:xfrm>
                  <a:off x="1316" y="998"/>
                  <a:ext cx="999" cy="31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900" b="1"/>
                    <a:t>.</a:t>
                  </a:r>
                </a:p>
              </p:txBody>
            </p:sp>
            <p:sp>
              <p:nvSpPr>
                <p:cNvPr id="15381" name="AutoShape 84"/>
                <p:cNvSpPr>
                  <a:spLocks noChangeArrowheads="1"/>
                </p:cNvSpPr>
                <p:nvPr/>
              </p:nvSpPr>
              <p:spPr bwMode="auto">
                <a:xfrm>
                  <a:off x="407" y="771"/>
                  <a:ext cx="319" cy="31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900" b="1"/>
                </a:p>
              </p:txBody>
            </p:sp>
            <p:sp>
              <p:nvSpPr>
                <p:cNvPr id="15382" name="AutoShape 85"/>
                <p:cNvSpPr>
                  <a:spLocks noChangeArrowheads="1"/>
                </p:cNvSpPr>
                <p:nvPr/>
              </p:nvSpPr>
              <p:spPr bwMode="auto">
                <a:xfrm>
                  <a:off x="635" y="771"/>
                  <a:ext cx="319" cy="31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900" b="1"/>
                </a:p>
              </p:txBody>
            </p:sp>
            <p:sp>
              <p:nvSpPr>
                <p:cNvPr id="15383" name="AutoShape 86"/>
                <p:cNvSpPr>
                  <a:spLocks noChangeArrowheads="1"/>
                </p:cNvSpPr>
                <p:nvPr/>
              </p:nvSpPr>
              <p:spPr bwMode="auto">
                <a:xfrm>
                  <a:off x="862" y="771"/>
                  <a:ext cx="547" cy="31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900" b="1"/>
                </a:p>
              </p:txBody>
            </p:sp>
            <p:sp>
              <p:nvSpPr>
                <p:cNvPr id="15384" name="AutoShape 87"/>
                <p:cNvSpPr>
                  <a:spLocks noChangeArrowheads="1"/>
                </p:cNvSpPr>
                <p:nvPr/>
              </p:nvSpPr>
              <p:spPr bwMode="auto">
                <a:xfrm>
                  <a:off x="1316" y="771"/>
                  <a:ext cx="999" cy="31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900" b="1"/>
                </a:p>
              </p:txBody>
            </p:sp>
          </p:grpSp>
        </p:grpSp>
        <p:sp>
          <p:nvSpPr>
            <p:cNvPr id="15369" name="Oval 90"/>
            <p:cNvSpPr>
              <a:spLocks noChangeArrowheads="1"/>
            </p:cNvSpPr>
            <p:nvPr/>
          </p:nvSpPr>
          <p:spPr bwMode="auto">
            <a:xfrm>
              <a:off x="3311" y="1451"/>
              <a:ext cx="1225" cy="1044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370" name="Freeform 91"/>
            <p:cNvSpPr>
              <a:spLocks/>
            </p:cNvSpPr>
            <p:nvPr/>
          </p:nvSpPr>
          <p:spPr bwMode="auto">
            <a:xfrm>
              <a:off x="4309" y="1587"/>
              <a:ext cx="378" cy="1633"/>
            </a:xfrm>
            <a:custGeom>
              <a:avLst/>
              <a:gdLst>
                <a:gd name="T0" fmla="*/ 0 w 378"/>
                <a:gd name="T1" fmla="*/ 0 h 1633"/>
                <a:gd name="T2" fmla="*/ 136 w 378"/>
                <a:gd name="T3" fmla="*/ 91 h 1633"/>
                <a:gd name="T4" fmla="*/ 272 w 378"/>
                <a:gd name="T5" fmla="*/ 273 h 1633"/>
                <a:gd name="T6" fmla="*/ 363 w 378"/>
                <a:gd name="T7" fmla="*/ 590 h 1633"/>
                <a:gd name="T8" fmla="*/ 363 w 378"/>
                <a:gd name="T9" fmla="*/ 1633 h 1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8"/>
                <a:gd name="T16" fmla="*/ 0 h 1633"/>
                <a:gd name="T17" fmla="*/ 378 w 378"/>
                <a:gd name="T18" fmla="*/ 1633 h 1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8" h="1633">
                  <a:moveTo>
                    <a:pt x="0" y="0"/>
                  </a:moveTo>
                  <a:cubicBezTo>
                    <a:pt x="45" y="23"/>
                    <a:pt x="91" y="46"/>
                    <a:pt x="136" y="91"/>
                  </a:cubicBezTo>
                  <a:cubicBezTo>
                    <a:pt x="181" y="136"/>
                    <a:pt x="234" y="190"/>
                    <a:pt x="272" y="273"/>
                  </a:cubicBezTo>
                  <a:cubicBezTo>
                    <a:pt x="310" y="356"/>
                    <a:pt x="348" y="363"/>
                    <a:pt x="363" y="590"/>
                  </a:cubicBezTo>
                  <a:cubicBezTo>
                    <a:pt x="378" y="817"/>
                    <a:pt x="370" y="1225"/>
                    <a:pt x="363" y="1633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3742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42802" y="617115"/>
            <a:ext cx="7030604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ANALISIS DEL PROTOCOLO RIPv1</a:t>
            </a:r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79357" y="1291593"/>
            <a:ext cx="8278962" cy="5184976"/>
            <a:chOff x="107" y="769"/>
            <a:chExt cx="4928" cy="3086"/>
          </a:xfrm>
        </p:grpSpPr>
        <p:sp>
          <p:nvSpPr>
            <p:cNvPr id="16388" name="Text Box 67"/>
            <p:cNvSpPr txBox="1">
              <a:spLocks noChangeArrowheads="1"/>
            </p:cNvSpPr>
            <p:nvPr/>
          </p:nvSpPr>
          <p:spPr bwMode="auto">
            <a:xfrm>
              <a:off x="407" y="855"/>
              <a:ext cx="98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latin typeface="Verdana" pitchFamily="34" charset="0"/>
                </a:rPr>
                <a:t>Lo0:172.16.15.1/16  </a:t>
              </a:r>
              <a:endParaRPr lang="es-ES" sz="1000"/>
            </a:p>
          </p:txBody>
        </p:sp>
        <p:sp>
          <p:nvSpPr>
            <p:cNvPr id="16389" name="Text Box 68"/>
            <p:cNvSpPr txBox="1">
              <a:spLocks noChangeArrowheads="1"/>
            </p:cNvSpPr>
            <p:nvPr/>
          </p:nvSpPr>
          <p:spPr bwMode="auto">
            <a:xfrm>
              <a:off x="1435" y="3255"/>
              <a:ext cx="8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b="1">
                  <a:solidFill>
                    <a:srgbClr val="3399FF"/>
                  </a:solidFill>
                </a:rPr>
                <a:t>RIP v1</a:t>
              </a:r>
              <a:r>
                <a:rPr lang="es-ES" b="1"/>
                <a:t>  </a:t>
              </a:r>
              <a:endParaRPr lang="es-ES"/>
            </a:p>
          </p:txBody>
        </p:sp>
        <p:pic>
          <p:nvPicPr>
            <p:cNvPr id="16390" name="Picture 85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8" y="2972"/>
              <a:ext cx="397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1" name="Picture 86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8" y="1333"/>
              <a:ext cx="39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2" name="Text Box 87"/>
            <p:cNvSpPr txBox="1">
              <a:spLocks noChangeArrowheads="1"/>
            </p:cNvSpPr>
            <p:nvPr/>
          </p:nvSpPr>
          <p:spPr bwMode="auto">
            <a:xfrm flipH="1">
              <a:off x="772" y="3113"/>
              <a:ext cx="284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R2</a:t>
              </a:r>
            </a:p>
            <a:p>
              <a:pPr algn="ctr" defTabSz="863859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grpSp>
          <p:nvGrpSpPr>
            <p:cNvPr id="16393" name="Group 88"/>
            <p:cNvGrpSpPr>
              <a:grpSpLocks/>
            </p:cNvGrpSpPr>
            <p:nvPr/>
          </p:nvGrpSpPr>
          <p:grpSpPr bwMode="auto">
            <a:xfrm rot="16251456" flipV="1">
              <a:off x="195" y="2258"/>
              <a:ext cx="1381" cy="74"/>
              <a:chOff x="4971" y="2961"/>
              <a:chExt cx="1309" cy="90"/>
            </a:xfrm>
          </p:grpSpPr>
          <p:sp>
            <p:nvSpPr>
              <p:cNvPr id="16431" name="Line 89"/>
              <p:cNvSpPr>
                <a:spLocks noChangeShapeType="1"/>
              </p:cNvSpPr>
              <p:nvPr/>
            </p:nvSpPr>
            <p:spPr bwMode="auto">
              <a:xfrm>
                <a:off x="4971" y="296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32" name="Line 90"/>
              <p:cNvSpPr>
                <a:spLocks noChangeShapeType="1"/>
              </p:cNvSpPr>
              <p:nvPr/>
            </p:nvSpPr>
            <p:spPr bwMode="auto">
              <a:xfrm flipH="1">
                <a:off x="5532" y="2961"/>
                <a:ext cx="187" cy="8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33" name="Line 91"/>
              <p:cNvSpPr>
                <a:spLocks noChangeShapeType="1"/>
              </p:cNvSpPr>
              <p:nvPr/>
            </p:nvSpPr>
            <p:spPr bwMode="auto">
              <a:xfrm>
                <a:off x="5532" y="305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pic>
          <p:nvPicPr>
            <p:cNvPr id="16394" name="Picture 92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1" y="2176"/>
              <a:ext cx="39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5" name="Text Box 93"/>
            <p:cNvSpPr txBox="1">
              <a:spLocks noChangeArrowheads="1"/>
            </p:cNvSpPr>
            <p:nvPr/>
          </p:nvSpPr>
          <p:spPr bwMode="auto">
            <a:xfrm flipH="1">
              <a:off x="1900" y="2342"/>
              <a:ext cx="286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R3</a:t>
              </a:r>
            </a:p>
            <a:p>
              <a:pPr algn="ctr" defTabSz="863859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grpSp>
          <p:nvGrpSpPr>
            <p:cNvPr id="16396" name="Group 94"/>
            <p:cNvGrpSpPr>
              <a:grpSpLocks/>
            </p:cNvGrpSpPr>
            <p:nvPr/>
          </p:nvGrpSpPr>
          <p:grpSpPr bwMode="auto">
            <a:xfrm rot="2064860" flipH="1" flipV="1">
              <a:off x="939" y="1842"/>
              <a:ext cx="1062" cy="89"/>
              <a:chOff x="4971" y="2961"/>
              <a:chExt cx="1309" cy="90"/>
            </a:xfrm>
          </p:grpSpPr>
          <p:sp>
            <p:nvSpPr>
              <p:cNvPr id="16428" name="Line 95"/>
              <p:cNvSpPr>
                <a:spLocks noChangeShapeType="1"/>
              </p:cNvSpPr>
              <p:nvPr/>
            </p:nvSpPr>
            <p:spPr bwMode="auto">
              <a:xfrm>
                <a:off x="4971" y="296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29" name="Line 96"/>
              <p:cNvSpPr>
                <a:spLocks noChangeShapeType="1"/>
              </p:cNvSpPr>
              <p:nvPr/>
            </p:nvSpPr>
            <p:spPr bwMode="auto">
              <a:xfrm flipH="1">
                <a:off x="5532" y="2961"/>
                <a:ext cx="187" cy="8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30" name="Line 97"/>
              <p:cNvSpPr>
                <a:spLocks noChangeShapeType="1"/>
              </p:cNvSpPr>
              <p:nvPr/>
            </p:nvSpPr>
            <p:spPr bwMode="auto">
              <a:xfrm>
                <a:off x="5532" y="305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6397" name="Group 98"/>
            <p:cNvGrpSpPr>
              <a:grpSpLocks/>
            </p:cNvGrpSpPr>
            <p:nvPr/>
          </p:nvGrpSpPr>
          <p:grpSpPr bwMode="auto">
            <a:xfrm rot="19535140" flipV="1">
              <a:off x="939" y="2695"/>
              <a:ext cx="1062" cy="89"/>
              <a:chOff x="4971" y="2961"/>
              <a:chExt cx="1309" cy="90"/>
            </a:xfrm>
          </p:grpSpPr>
          <p:sp>
            <p:nvSpPr>
              <p:cNvPr id="16425" name="Line 99"/>
              <p:cNvSpPr>
                <a:spLocks noChangeShapeType="1"/>
              </p:cNvSpPr>
              <p:nvPr/>
            </p:nvSpPr>
            <p:spPr bwMode="auto">
              <a:xfrm>
                <a:off x="4971" y="296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26" name="Line 100"/>
              <p:cNvSpPr>
                <a:spLocks noChangeShapeType="1"/>
              </p:cNvSpPr>
              <p:nvPr/>
            </p:nvSpPr>
            <p:spPr bwMode="auto">
              <a:xfrm flipH="1">
                <a:off x="5532" y="2961"/>
                <a:ext cx="187" cy="8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27" name="Line 101"/>
              <p:cNvSpPr>
                <a:spLocks noChangeShapeType="1"/>
              </p:cNvSpPr>
              <p:nvPr/>
            </p:nvSpPr>
            <p:spPr bwMode="auto">
              <a:xfrm>
                <a:off x="5532" y="305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6398" name="Line 102"/>
            <p:cNvSpPr>
              <a:spLocks noChangeShapeType="1"/>
            </p:cNvSpPr>
            <p:nvPr/>
          </p:nvSpPr>
          <p:spPr bwMode="auto">
            <a:xfrm>
              <a:off x="2186" y="2312"/>
              <a:ext cx="1488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16399" name="Group 103"/>
            <p:cNvGrpSpPr>
              <a:grpSpLocks/>
            </p:cNvGrpSpPr>
            <p:nvPr/>
          </p:nvGrpSpPr>
          <p:grpSpPr bwMode="auto">
            <a:xfrm>
              <a:off x="814" y="3212"/>
              <a:ext cx="214" cy="386"/>
              <a:chOff x="884" y="3158"/>
              <a:chExt cx="227" cy="408"/>
            </a:xfrm>
          </p:grpSpPr>
          <p:sp>
            <p:nvSpPr>
              <p:cNvPr id="16423" name="Line 104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24" name="Oval 105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6400" name="Group 106"/>
            <p:cNvGrpSpPr>
              <a:grpSpLocks/>
            </p:cNvGrpSpPr>
            <p:nvPr/>
          </p:nvGrpSpPr>
          <p:grpSpPr bwMode="auto">
            <a:xfrm flipV="1">
              <a:off x="814" y="983"/>
              <a:ext cx="214" cy="386"/>
              <a:chOff x="884" y="3158"/>
              <a:chExt cx="227" cy="408"/>
            </a:xfrm>
          </p:grpSpPr>
          <p:sp>
            <p:nvSpPr>
              <p:cNvPr id="16421" name="Line 107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22" name="Oval 108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6401" name="Group 115"/>
            <p:cNvGrpSpPr>
              <a:grpSpLocks/>
            </p:cNvGrpSpPr>
            <p:nvPr/>
          </p:nvGrpSpPr>
          <p:grpSpPr bwMode="auto">
            <a:xfrm flipV="1">
              <a:off x="1929" y="1798"/>
              <a:ext cx="214" cy="385"/>
              <a:chOff x="884" y="3158"/>
              <a:chExt cx="227" cy="408"/>
            </a:xfrm>
          </p:grpSpPr>
          <p:sp>
            <p:nvSpPr>
              <p:cNvPr id="16419" name="Line 116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20" name="Oval 117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16402" name="Text Box 121"/>
            <p:cNvSpPr txBox="1">
              <a:spLocks noChangeArrowheads="1"/>
            </p:cNvSpPr>
            <p:nvPr/>
          </p:nvSpPr>
          <p:spPr bwMode="auto">
            <a:xfrm flipH="1">
              <a:off x="771" y="1497"/>
              <a:ext cx="285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R1</a:t>
              </a:r>
            </a:p>
            <a:p>
              <a:pPr algn="ctr" defTabSz="863859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6403" name="Text Box 123"/>
            <p:cNvSpPr txBox="1">
              <a:spLocks noChangeArrowheads="1"/>
            </p:cNvSpPr>
            <p:nvPr/>
          </p:nvSpPr>
          <p:spPr bwMode="auto">
            <a:xfrm>
              <a:off x="1071" y="1412"/>
              <a:ext cx="26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.42</a:t>
              </a:r>
            </a:p>
          </p:txBody>
        </p:sp>
        <p:sp>
          <p:nvSpPr>
            <p:cNvPr id="16404" name="Text Box 124"/>
            <p:cNvSpPr txBox="1">
              <a:spLocks noChangeArrowheads="1"/>
            </p:cNvSpPr>
            <p:nvPr/>
          </p:nvSpPr>
          <p:spPr bwMode="auto">
            <a:xfrm>
              <a:off x="599" y="1583"/>
              <a:ext cx="2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.221</a:t>
              </a:r>
            </a:p>
          </p:txBody>
        </p:sp>
        <p:sp>
          <p:nvSpPr>
            <p:cNvPr id="16405" name="Text Box 125"/>
            <p:cNvSpPr txBox="1">
              <a:spLocks noChangeArrowheads="1"/>
            </p:cNvSpPr>
            <p:nvPr/>
          </p:nvSpPr>
          <p:spPr bwMode="auto">
            <a:xfrm>
              <a:off x="599" y="2826"/>
              <a:ext cx="2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.222</a:t>
              </a:r>
            </a:p>
          </p:txBody>
        </p:sp>
        <p:sp>
          <p:nvSpPr>
            <p:cNvPr id="16406" name="Text Box 126"/>
            <p:cNvSpPr txBox="1">
              <a:spLocks noChangeArrowheads="1"/>
            </p:cNvSpPr>
            <p:nvPr/>
          </p:nvSpPr>
          <p:spPr bwMode="auto">
            <a:xfrm>
              <a:off x="1071" y="3041"/>
              <a:ext cx="26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.61</a:t>
              </a:r>
            </a:p>
          </p:txBody>
        </p:sp>
        <p:sp>
          <p:nvSpPr>
            <p:cNvPr id="16407" name="Text Box 127"/>
            <p:cNvSpPr txBox="1">
              <a:spLocks noChangeArrowheads="1"/>
            </p:cNvSpPr>
            <p:nvPr/>
          </p:nvSpPr>
          <p:spPr bwMode="auto">
            <a:xfrm>
              <a:off x="195" y="2191"/>
              <a:ext cx="66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/>
              <a:r>
                <a:rPr lang="es-ES" sz="1200" b="1">
                  <a:latin typeface="Arial" charset="0"/>
                </a:rPr>
                <a:t>10.2.2.220/30</a:t>
              </a:r>
            </a:p>
          </p:txBody>
        </p:sp>
        <p:sp>
          <p:nvSpPr>
            <p:cNvPr id="16408" name="Text Box 128"/>
            <p:cNvSpPr txBox="1">
              <a:spLocks noChangeArrowheads="1"/>
            </p:cNvSpPr>
            <p:nvPr/>
          </p:nvSpPr>
          <p:spPr bwMode="auto">
            <a:xfrm rot="2164560">
              <a:off x="1283" y="1760"/>
              <a:ext cx="6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/>
              <a:r>
                <a:rPr lang="es-ES" sz="1200" b="1">
                  <a:latin typeface="Arial" charset="0"/>
                </a:rPr>
                <a:t>20.3.3.40/30</a:t>
              </a:r>
            </a:p>
          </p:txBody>
        </p:sp>
        <p:sp>
          <p:nvSpPr>
            <p:cNvPr id="16409" name="Text Box 129"/>
            <p:cNvSpPr txBox="1">
              <a:spLocks noChangeArrowheads="1"/>
            </p:cNvSpPr>
            <p:nvPr/>
          </p:nvSpPr>
          <p:spPr bwMode="auto">
            <a:xfrm>
              <a:off x="1542" y="2141"/>
              <a:ext cx="2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.41</a:t>
              </a:r>
            </a:p>
          </p:txBody>
        </p:sp>
        <p:sp>
          <p:nvSpPr>
            <p:cNvPr id="16410" name="Text Box 130"/>
            <p:cNvSpPr txBox="1">
              <a:spLocks noChangeArrowheads="1"/>
            </p:cNvSpPr>
            <p:nvPr/>
          </p:nvSpPr>
          <p:spPr bwMode="auto">
            <a:xfrm rot="19514572">
              <a:off x="1323" y="2738"/>
              <a:ext cx="6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/>
              <a:r>
                <a:rPr lang="es-ES" sz="1200" b="1">
                  <a:latin typeface="Arial" charset="0"/>
                </a:rPr>
                <a:t>30.4.4.60/30</a:t>
              </a:r>
            </a:p>
          </p:txBody>
        </p:sp>
        <p:sp>
          <p:nvSpPr>
            <p:cNvPr id="16411" name="Text Box 131"/>
            <p:cNvSpPr txBox="1">
              <a:spLocks noChangeArrowheads="1"/>
            </p:cNvSpPr>
            <p:nvPr/>
          </p:nvSpPr>
          <p:spPr bwMode="auto">
            <a:xfrm>
              <a:off x="1788" y="2441"/>
              <a:ext cx="26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.62</a:t>
              </a:r>
            </a:p>
          </p:txBody>
        </p:sp>
        <p:sp>
          <p:nvSpPr>
            <p:cNvPr id="16412" name="Text Box 132"/>
            <p:cNvSpPr txBox="1">
              <a:spLocks noChangeArrowheads="1"/>
            </p:cNvSpPr>
            <p:nvPr/>
          </p:nvSpPr>
          <p:spPr bwMode="auto">
            <a:xfrm>
              <a:off x="2399" y="2141"/>
              <a:ext cx="6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/>
              <a:r>
                <a:rPr lang="es-ES" sz="1200" b="1">
                  <a:latin typeface="Arial" charset="0"/>
                </a:rPr>
                <a:t>40.5.5.28/30</a:t>
              </a:r>
            </a:p>
          </p:txBody>
        </p:sp>
        <p:sp>
          <p:nvSpPr>
            <p:cNvPr id="16413" name="Text Box 133"/>
            <p:cNvSpPr txBox="1">
              <a:spLocks noChangeArrowheads="1"/>
            </p:cNvSpPr>
            <p:nvPr/>
          </p:nvSpPr>
          <p:spPr bwMode="auto">
            <a:xfrm>
              <a:off x="2142" y="2141"/>
              <a:ext cx="2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Fa0/0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.29</a:t>
              </a:r>
            </a:p>
          </p:txBody>
        </p:sp>
        <p:sp>
          <p:nvSpPr>
            <p:cNvPr id="16414" name="Rectangle 135"/>
            <p:cNvSpPr>
              <a:spLocks noChangeArrowheads="1"/>
            </p:cNvSpPr>
            <p:nvPr/>
          </p:nvSpPr>
          <p:spPr bwMode="auto">
            <a:xfrm>
              <a:off x="107" y="769"/>
              <a:ext cx="2292" cy="308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415" name="Text Box 147"/>
            <p:cNvSpPr txBox="1">
              <a:spLocks noChangeArrowheads="1"/>
            </p:cNvSpPr>
            <p:nvPr/>
          </p:nvSpPr>
          <p:spPr bwMode="auto">
            <a:xfrm>
              <a:off x="536" y="3606"/>
              <a:ext cx="8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latin typeface="Verdana" pitchFamily="34" charset="0"/>
                </a:rPr>
                <a:t>Lo2:172.32.6.7/16  </a:t>
              </a:r>
              <a:endParaRPr lang="es-ES" sz="1000"/>
            </a:p>
          </p:txBody>
        </p:sp>
        <p:sp>
          <p:nvSpPr>
            <p:cNvPr id="16416" name="Text Box 149"/>
            <p:cNvSpPr txBox="1">
              <a:spLocks noChangeArrowheads="1"/>
            </p:cNvSpPr>
            <p:nvPr/>
          </p:nvSpPr>
          <p:spPr bwMode="auto">
            <a:xfrm>
              <a:off x="1564" y="1677"/>
              <a:ext cx="8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latin typeface="Verdana" pitchFamily="34" charset="0"/>
                </a:rPr>
                <a:t>Lo1:132.2.4.7/16</a:t>
              </a:r>
              <a:endParaRPr lang="es-ES" sz="1000"/>
            </a:p>
          </p:txBody>
        </p:sp>
        <p:sp>
          <p:nvSpPr>
            <p:cNvPr id="16417" name="Cloud"/>
            <p:cNvSpPr>
              <a:spLocks noChangeAspect="1" noEditPoints="1" noChangeArrowheads="1"/>
            </p:cNvSpPr>
            <p:nvPr/>
          </p:nvSpPr>
          <p:spPr bwMode="auto">
            <a:xfrm>
              <a:off x="3674" y="1723"/>
              <a:ext cx="1361" cy="1134"/>
            </a:xfrm>
            <a:custGeom>
              <a:avLst/>
              <a:gdLst>
                <a:gd name="T0" fmla="*/ 0 w 21600"/>
                <a:gd name="T1" fmla="*/ 30 h 21600"/>
                <a:gd name="T2" fmla="*/ 43 w 21600"/>
                <a:gd name="T3" fmla="*/ 59 h 21600"/>
                <a:gd name="T4" fmla="*/ 86 w 21600"/>
                <a:gd name="T5" fmla="*/ 30 h 21600"/>
                <a:gd name="T6" fmla="*/ 43 w 21600"/>
                <a:gd name="T7" fmla="*/ 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4 w 21600"/>
                <a:gd name="T13" fmla="*/ 3257 h 21600"/>
                <a:gd name="T14" fmla="*/ 17093 w 21600"/>
                <a:gd name="T15" fmla="*/ 173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2372" tIns="46186" rIns="92372" bIns="46186"/>
            <a:lstStyle/>
            <a:p>
              <a:pPr algn="ctr" defTabSz="967522"/>
              <a:endParaRPr lang="es-ES" sz="1700" b="1">
                <a:solidFill>
                  <a:schemeClr val="accent2"/>
                </a:solidFill>
                <a:latin typeface="Arial" charset="0"/>
              </a:endParaRPr>
            </a:p>
            <a:p>
              <a:pPr algn="ctr" defTabSz="967522"/>
              <a:endParaRPr lang="es-ES" sz="1700" b="1">
                <a:solidFill>
                  <a:schemeClr val="accent2"/>
                </a:solidFill>
                <a:latin typeface="Arial" charset="0"/>
              </a:endParaRPr>
            </a:p>
            <a:p>
              <a:pPr algn="ctr" defTabSz="967522"/>
              <a:r>
                <a:rPr lang="es-ES" sz="1700" b="1">
                  <a:solidFill>
                    <a:schemeClr val="accent2"/>
                  </a:solidFill>
                  <a:latin typeface="Arial" charset="0"/>
                </a:rPr>
                <a:t>Red</a:t>
              </a:r>
            </a:p>
          </p:txBody>
        </p:sp>
        <p:sp>
          <p:nvSpPr>
            <p:cNvPr id="16418" name="AutoShape 215"/>
            <p:cNvSpPr>
              <a:spLocks noChangeArrowheads="1"/>
            </p:cNvSpPr>
            <p:nvPr/>
          </p:nvSpPr>
          <p:spPr bwMode="auto">
            <a:xfrm>
              <a:off x="2540" y="1860"/>
              <a:ext cx="1089" cy="272"/>
            </a:xfrm>
            <a:prstGeom prst="homePlate">
              <a:avLst>
                <a:gd name="adj" fmla="val 100092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700" b="1"/>
                <a:t>Paquetes RIPv1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4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42802" y="617115"/>
            <a:ext cx="7030604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ANALISIS DEL PROTOCOLO RIPv1</a:t>
            </a:r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74510" y="1220269"/>
            <a:ext cx="2758515" cy="4678733"/>
            <a:chOff x="44" y="726"/>
            <a:chExt cx="1642" cy="2785"/>
          </a:xfrm>
        </p:grpSpPr>
        <p:sp>
          <p:nvSpPr>
            <p:cNvPr id="17449" name="AutoShape 47"/>
            <p:cNvSpPr>
              <a:spLocks noChangeArrowheads="1"/>
            </p:cNvSpPr>
            <p:nvPr/>
          </p:nvSpPr>
          <p:spPr bwMode="auto">
            <a:xfrm>
              <a:off x="260" y="3160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A3DE9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00           00          00       01</a:t>
              </a:r>
            </a:p>
          </p:txBody>
        </p:sp>
        <p:sp>
          <p:nvSpPr>
            <p:cNvPr id="17450" name="AutoShape 48"/>
            <p:cNvSpPr>
              <a:spLocks noChangeArrowheads="1"/>
            </p:cNvSpPr>
            <p:nvPr/>
          </p:nvSpPr>
          <p:spPr bwMode="auto">
            <a:xfrm>
              <a:off x="260" y="2954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00           00          00       00</a:t>
              </a:r>
            </a:p>
          </p:txBody>
        </p:sp>
        <p:sp>
          <p:nvSpPr>
            <p:cNvPr id="17451" name="AutoShape 49"/>
            <p:cNvSpPr>
              <a:spLocks noChangeArrowheads="1"/>
            </p:cNvSpPr>
            <p:nvPr/>
          </p:nvSpPr>
          <p:spPr bwMode="auto">
            <a:xfrm>
              <a:off x="260" y="2748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00           00          00       00</a:t>
              </a:r>
            </a:p>
          </p:txBody>
        </p:sp>
        <p:sp>
          <p:nvSpPr>
            <p:cNvPr id="17452" name="AutoShape 50"/>
            <p:cNvSpPr>
              <a:spLocks noChangeArrowheads="1"/>
            </p:cNvSpPr>
            <p:nvPr/>
          </p:nvSpPr>
          <p:spPr bwMode="auto">
            <a:xfrm>
              <a:off x="260" y="2543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 dirty="0"/>
                <a:t>   14            00          00       00</a:t>
              </a:r>
            </a:p>
          </p:txBody>
        </p:sp>
        <p:sp>
          <p:nvSpPr>
            <p:cNvPr id="17453" name="AutoShape 51"/>
            <p:cNvSpPr>
              <a:spLocks noChangeArrowheads="1"/>
            </p:cNvSpPr>
            <p:nvPr/>
          </p:nvSpPr>
          <p:spPr bwMode="auto">
            <a:xfrm>
              <a:off x="260" y="2337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00            02</a:t>
              </a:r>
            </a:p>
          </p:txBody>
        </p:sp>
        <p:sp>
          <p:nvSpPr>
            <p:cNvPr id="17454" name="AutoShape 52"/>
            <p:cNvSpPr>
              <a:spLocks noChangeArrowheads="1"/>
            </p:cNvSpPr>
            <p:nvPr/>
          </p:nvSpPr>
          <p:spPr bwMode="auto">
            <a:xfrm>
              <a:off x="931" y="2337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 00       00</a:t>
              </a:r>
            </a:p>
          </p:txBody>
        </p:sp>
        <p:sp>
          <p:nvSpPr>
            <p:cNvPr id="17455" name="AutoShape 53"/>
            <p:cNvSpPr>
              <a:spLocks noChangeArrowheads="1"/>
            </p:cNvSpPr>
            <p:nvPr/>
          </p:nvSpPr>
          <p:spPr bwMode="auto">
            <a:xfrm>
              <a:off x="260" y="2131"/>
              <a:ext cx="1426" cy="288"/>
            </a:xfrm>
            <a:prstGeom prst="cube">
              <a:avLst>
                <a:gd name="adj" fmla="val 25000"/>
              </a:avLst>
            </a:prstGeom>
            <a:solidFill>
              <a:srgbClr val="38B6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00           00         00       02</a:t>
              </a:r>
            </a:p>
          </p:txBody>
        </p:sp>
        <p:sp>
          <p:nvSpPr>
            <p:cNvPr id="17456" name="AutoShape 54"/>
            <p:cNvSpPr>
              <a:spLocks noChangeArrowheads="1"/>
            </p:cNvSpPr>
            <p:nvPr/>
          </p:nvSpPr>
          <p:spPr bwMode="auto">
            <a:xfrm>
              <a:off x="260" y="1926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00           00         00       00</a:t>
              </a:r>
            </a:p>
          </p:txBody>
        </p:sp>
        <p:sp>
          <p:nvSpPr>
            <p:cNvPr id="17457" name="AutoShape 55"/>
            <p:cNvSpPr>
              <a:spLocks noChangeArrowheads="1"/>
            </p:cNvSpPr>
            <p:nvPr/>
          </p:nvSpPr>
          <p:spPr bwMode="auto">
            <a:xfrm>
              <a:off x="260" y="1720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00           00         00       00</a:t>
              </a:r>
            </a:p>
          </p:txBody>
        </p:sp>
        <p:sp>
          <p:nvSpPr>
            <p:cNvPr id="17458" name="AutoShape 56"/>
            <p:cNvSpPr>
              <a:spLocks noChangeArrowheads="1"/>
            </p:cNvSpPr>
            <p:nvPr/>
          </p:nvSpPr>
          <p:spPr bwMode="auto">
            <a:xfrm>
              <a:off x="260" y="1515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0A          00         00       00</a:t>
              </a:r>
            </a:p>
          </p:txBody>
        </p:sp>
        <p:sp>
          <p:nvSpPr>
            <p:cNvPr id="17459" name="AutoShape 57"/>
            <p:cNvSpPr>
              <a:spLocks noChangeArrowheads="1"/>
            </p:cNvSpPr>
            <p:nvPr/>
          </p:nvSpPr>
          <p:spPr bwMode="auto">
            <a:xfrm>
              <a:off x="260" y="1309"/>
              <a:ext cx="747" cy="287"/>
            </a:xfrm>
            <a:prstGeom prst="cube">
              <a:avLst>
                <a:gd name="adj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00           02</a:t>
              </a:r>
            </a:p>
          </p:txBody>
        </p:sp>
        <p:sp>
          <p:nvSpPr>
            <p:cNvPr id="17460" name="AutoShape 58"/>
            <p:cNvSpPr>
              <a:spLocks noChangeArrowheads="1"/>
            </p:cNvSpPr>
            <p:nvPr/>
          </p:nvSpPr>
          <p:spPr bwMode="auto">
            <a:xfrm>
              <a:off x="931" y="1309"/>
              <a:ext cx="747" cy="287"/>
            </a:xfrm>
            <a:prstGeom prst="cube">
              <a:avLst>
                <a:gd name="adj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00       00</a:t>
              </a:r>
            </a:p>
          </p:txBody>
        </p:sp>
        <p:sp>
          <p:nvSpPr>
            <p:cNvPr id="17461" name="AutoShape 59"/>
            <p:cNvSpPr>
              <a:spLocks noChangeArrowheads="1"/>
            </p:cNvSpPr>
            <p:nvPr/>
          </p:nvSpPr>
          <p:spPr bwMode="auto">
            <a:xfrm>
              <a:off x="261" y="1103"/>
              <a:ext cx="407" cy="288"/>
            </a:xfrm>
            <a:prstGeom prst="cube">
              <a:avLst>
                <a:gd name="adj" fmla="val 25000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02</a:t>
              </a:r>
            </a:p>
          </p:txBody>
        </p:sp>
        <p:sp>
          <p:nvSpPr>
            <p:cNvPr id="17462" name="AutoShape 60"/>
            <p:cNvSpPr>
              <a:spLocks noChangeArrowheads="1"/>
            </p:cNvSpPr>
            <p:nvPr/>
          </p:nvSpPr>
          <p:spPr bwMode="auto">
            <a:xfrm>
              <a:off x="589" y="1103"/>
              <a:ext cx="408" cy="288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01</a:t>
              </a:r>
            </a:p>
          </p:txBody>
        </p:sp>
        <p:sp>
          <p:nvSpPr>
            <p:cNvPr id="17463" name="AutoShape 61"/>
            <p:cNvSpPr>
              <a:spLocks noChangeArrowheads="1"/>
            </p:cNvSpPr>
            <p:nvPr/>
          </p:nvSpPr>
          <p:spPr bwMode="auto">
            <a:xfrm>
              <a:off x="931" y="1103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00       00</a:t>
              </a:r>
            </a:p>
          </p:txBody>
        </p:sp>
        <p:sp>
          <p:nvSpPr>
            <p:cNvPr id="17464" name="Text Box 62"/>
            <p:cNvSpPr txBox="1">
              <a:spLocks noChangeArrowheads="1"/>
            </p:cNvSpPr>
            <p:nvPr/>
          </p:nvSpPr>
          <p:spPr bwMode="auto">
            <a:xfrm>
              <a:off x="212" y="953"/>
              <a:ext cx="1429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300" b="1"/>
                <a:t>0            8            16                    31</a:t>
              </a:r>
            </a:p>
          </p:txBody>
        </p:sp>
        <p:sp>
          <p:nvSpPr>
            <p:cNvPr id="17465" name="Text Box 63"/>
            <p:cNvSpPr txBox="1">
              <a:spLocks noChangeArrowheads="1"/>
            </p:cNvSpPr>
            <p:nvPr/>
          </p:nvSpPr>
          <p:spPr bwMode="auto">
            <a:xfrm>
              <a:off x="787" y="726"/>
              <a:ext cx="118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endParaRPr lang="es-PE" b="1"/>
            </a:p>
          </p:txBody>
        </p:sp>
        <p:grpSp>
          <p:nvGrpSpPr>
            <p:cNvPr id="17466" name="Group 66"/>
            <p:cNvGrpSpPr>
              <a:grpSpLocks/>
            </p:cNvGrpSpPr>
            <p:nvPr/>
          </p:nvGrpSpPr>
          <p:grpSpPr bwMode="auto">
            <a:xfrm>
              <a:off x="44" y="1347"/>
              <a:ext cx="182" cy="1096"/>
              <a:chOff x="135" y="1371"/>
              <a:chExt cx="182" cy="1096"/>
            </a:xfrm>
          </p:grpSpPr>
          <p:sp>
            <p:nvSpPr>
              <p:cNvPr id="17470" name="Text Box 64"/>
              <p:cNvSpPr txBox="1">
                <a:spLocks noChangeArrowheads="1"/>
              </p:cNvSpPr>
              <p:nvPr/>
            </p:nvSpPr>
            <p:spPr bwMode="auto">
              <a:xfrm rot="16200000">
                <a:off x="-324" y="1830"/>
                <a:ext cx="109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sz="1300" b="1"/>
                  <a:t>Red 10.0.0.0  Métrica 2</a:t>
                </a:r>
              </a:p>
            </p:txBody>
          </p:sp>
          <p:sp>
            <p:nvSpPr>
              <p:cNvPr id="17471" name="AutoShape 65"/>
              <p:cNvSpPr>
                <a:spLocks/>
              </p:cNvSpPr>
              <p:nvPr/>
            </p:nvSpPr>
            <p:spPr bwMode="auto">
              <a:xfrm>
                <a:off x="272" y="1406"/>
                <a:ext cx="45" cy="1043"/>
              </a:xfrm>
              <a:prstGeom prst="leftBrace">
                <a:avLst>
                  <a:gd name="adj1" fmla="val 193148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7467" name="Group 67"/>
            <p:cNvGrpSpPr>
              <a:grpSpLocks/>
            </p:cNvGrpSpPr>
            <p:nvPr/>
          </p:nvGrpSpPr>
          <p:grpSpPr bwMode="auto">
            <a:xfrm>
              <a:off x="45" y="2415"/>
              <a:ext cx="181" cy="1096"/>
              <a:chOff x="136" y="1371"/>
              <a:chExt cx="181" cy="1096"/>
            </a:xfrm>
          </p:grpSpPr>
          <p:sp>
            <p:nvSpPr>
              <p:cNvPr id="17468" name="Text Box 68"/>
              <p:cNvSpPr txBox="1">
                <a:spLocks noChangeArrowheads="1"/>
              </p:cNvSpPr>
              <p:nvPr/>
            </p:nvSpPr>
            <p:spPr bwMode="auto">
              <a:xfrm rot="16200000">
                <a:off x="-323" y="1830"/>
                <a:ext cx="109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sz="1300" b="1"/>
                  <a:t>Red 20.0.0.0  Métrica 1</a:t>
                </a:r>
              </a:p>
            </p:txBody>
          </p:sp>
          <p:sp>
            <p:nvSpPr>
              <p:cNvPr id="17469" name="AutoShape 69"/>
              <p:cNvSpPr>
                <a:spLocks/>
              </p:cNvSpPr>
              <p:nvPr/>
            </p:nvSpPr>
            <p:spPr bwMode="auto">
              <a:xfrm>
                <a:off x="272" y="1406"/>
                <a:ext cx="45" cy="1043"/>
              </a:xfrm>
              <a:prstGeom prst="leftBrace">
                <a:avLst>
                  <a:gd name="adj1" fmla="val 193148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grpSp>
        <p:nvGrpSpPr>
          <p:cNvPr id="5" name="Group 143"/>
          <p:cNvGrpSpPr>
            <a:grpSpLocks/>
          </p:cNvGrpSpPr>
          <p:nvPr/>
        </p:nvGrpSpPr>
        <p:grpSpPr bwMode="auto">
          <a:xfrm>
            <a:off x="3142612" y="2198657"/>
            <a:ext cx="2757101" cy="3696995"/>
            <a:chOff x="1871" y="1309"/>
            <a:chExt cx="1641" cy="2200"/>
          </a:xfrm>
        </p:grpSpPr>
        <p:sp>
          <p:nvSpPr>
            <p:cNvPr id="17431" name="AutoShape 106"/>
            <p:cNvSpPr>
              <a:spLocks noChangeArrowheads="1"/>
            </p:cNvSpPr>
            <p:nvPr/>
          </p:nvSpPr>
          <p:spPr bwMode="auto">
            <a:xfrm>
              <a:off x="2086" y="3160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A3DE9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00           00          00       01</a:t>
              </a:r>
            </a:p>
          </p:txBody>
        </p:sp>
        <p:sp>
          <p:nvSpPr>
            <p:cNvPr id="17432" name="AutoShape 107"/>
            <p:cNvSpPr>
              <a:spLocks noChangeArrowheads="1"/>
            </p:cNvSpPr>
            <p:nvPr/>
          </p:nvSpPr>
          <p:spPr bwMode="auto">
            <a:xfrm>
              <a:off x="2086" y="2954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00           00          00       00</a:t>
              </a:r>
            </a:p>
          </p:txBody>
        </p:sp>
        <p:sp>
          <p:nvSpPr>
            <p:cNvPr id="17433" name="AutoShape 108"/>
            <p:cNvSpPr>
              <a:spLocks noChangeArrowheads="1"/>
            </p:cNvSpPr>
            <p:nvPr/>
          </p:nvSpPr>
          <p:spPr bwMode="auto">
            <a:xfrm>
              <a:off x="2086" y="2748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00           00          00       00</a:t>
              </a:r>
            </a:p>
          </p:txBody>
        </p:sp>
        <p:sp>
          <p:nvSpPr>
            <p:cNvPr id="17434" name="AutoShape 109"/>
            <p:cNvSpPr>
              <a:spLocks noChangeArrowheads="1"/>
            </p:cNvSpPr>
            <p:nvPr/>
          </p:nvSpPr>
          <p:spPr bwMode="auto">
            <a:xfrm>
              <a:off x="2086" y="2543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84            02          00       00</a:t>
              </a:r>
            </a:p>
          </p:txBody>
        </p:sp>
        <p:sp>
          <p:nvSpPr>
            <p:cNvPr id="17435" name="AutoShape 110"/>
            <p:cNvSpPr>
              <a:spLocks noChangeArrowheads="1"/>
            </p:cNvSpPr>
            <p:nvPr/>
          </p:nvSpPr>
          <p:spPr bwMode="auto">
            <a:xfrm>
              <a:off x="2086" y="2337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00            02</a:t>
              </a:r>
            </a:p>
          </p:txBody>
        </p:sp>
        <p:sp>
          <p:nvSpPr>
            <p:cNvPr id="17436" name="AutoShape 111"/>
            <p:cNvSpPr>
              <a:spLocks noChangeArrowheads="1"/>
            </p:cNvSpPr>
            <p:nvPr/>
          </p:nvSpPr>
          <p:spPr bwMode="auto">
            <a:xfrm>
              <a:off x="2757" y="2337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 00       00</a:t>
              </a:r>
            </a:p>
          </p:txBody>
        </p:sp>
        <p:sp>
          <p:nvSpPr>
            <p:cNvPr id="17437" name="AutoShape 112"/>
            <p:cNvSpPr>
              <a:spLocks noChangeArrowheads="1"/>
            </p:cNvSpPr>
            <p:nvPr/>
          </p:nvSpPr>
          <p:spPr bwMode="auto">
            <a:xfrm>
              <a:off x="2086" y="2131"/>
              <a:ext cx="1426" cy="288"/>
            </a:xfrm>
            <a:prstGeom prst="cube">
              <a:avLst>
                <a:gd name="adj" fmla="val 25000"/>
              </a:avLst>
            </a:prstGeom>
            <a:solidFill>
              <a:srgbClr val="38B6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00           00         00       01</a:t>
              </a:r>
            </a:p>
          </p:txBody>
        </p:sp>
        <p:sp>
          <p:nvSpPr>
            <p:cNvPr id="17438" name="AutoShape 113"/>
            <p:cNvSpPr>
              <a:spLocks noChangeArrowheads="1"/>
            </p:cNvSpPr>
            <p:nvPr/>
          </p:nvSpPr>
          <p:spPr bwMode="auto">
            <a:xfrm>
              <a:off x="2086" y="1926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00           00         00       00</a:t>
              </a:r>
            </a:p>
          </p:txBody>
        </p:sp>
        <p:sp>
          <p:nvSpPr>
            <p:cNvPr id="17439" name="AutoShape 114"/>
            <p:cNvSpPr>
              <a:spLocks noChangeArrowheads="1"/>
            </p:cNvSpPr>
            <p:nvPr/>
          </p:nvSpPr>
          <p:spPr bwMode="auto">
            <a:xfrm>
              <a:off x="2086" y="1720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00           00         00       00</a:t>
              </a:r>
            </a:p>
          </p:txBody>
        </p:sp>
        <p:sp>
          <p:nvSpPr>
            <p:cNvPr id="17440" name="AutoShape 115"/>
            <p:cNvSpPr>
              <a:spLocks noChangeArrowheads="1"/>
            </p:cNvSpPr>
            <p:nvPr/>
          </p:nvSpPr>
          <p:spPr bwMode="auto">
            <a:xfrm>
              <a:off x="2086" y="1515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1E          00         00       00</a:t>
              </a:r>
            </a:p>
          </p:txBody>
        </p:sp>
        <p:sp>
          <p:nvSpPr>
            <p:cNvPr id="17441" name="AutoShape 116"/>
            <p:cNvSpPr>
              <a:spLocks noChangeArrowheads="1"/>
            </p:cNvSpPr>
            <p:nvPr/>
          </p:nvSpPr>
          <p:spPr bwMode="auto">
            <a:xfrm>
              <a:off x="2086" y="1309"/>
              <a:ext cx="747" cy="287"/>
            </a:xfrm>
            <a:prstGeom prst="cube">
              <a:avLst>
                <a:gd name="adj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00           02</a:t>
              </a:r>
            </a:p>
          </p:txBody>
        </p:sp>
        <p:sp>
          <p:nvSpPr>
            <p:cNvPr id="17442" name="AutoShape 117"/>
            <p:cNvSpPr>
              <a:spLocks noChangeArrowheads="1"/>
            </p:cNvSpPr>
            <p:nvPr/>
          </p:nvSpPr>
          <p:spPr bwMode="auto">
            <a:xfrm>
              <a:off x="2757" y="1309"/>
              <a:ext cx="747" cy="287"/>
            </a:xfrm>
            <a:prstGeom prst="cube">
              <a:avLst>
                <a:gd name="adj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00       00</a:t>
              </a:r>
            </a:p>
          </p:txBody>
        </p:sp>
        <p:grpSp>
          <p:nvGrpSpPr>
            <p:cNvPr id="17443" name="Group 118"/>
            <p:cNvGrpSpPr>
              <a:grpSpLocks/>
            </p:cNvGrpSpPr>
            <p:nvPr/>
          </p:nvGrpSpPr>
          <p:grpSpPr bwMode="auto">
            <a:xfrm>
              <a:off x="1871" y="1347"/>
              <a:ext cx="181" cy="1095"/>
              <a:chOff x="136" y="1371"/>
              <a:chExt cx="181" cy="1095"/>
            </a:xfrm>
          </p:grpSpPr>
          <p:sp>
            <p:nvSpPr>
              <p:cNvPr id="17447" name="Text Box 119"/>
              <p:cNvSpPr txBox="1">
                <a:spLocks noChangeArrowheads="1"/>
              </p:cNvSpPr>
              <p:nvPr/>
            </p:nvSpPr>
            <p:spPr bwMode="auto">
              <a:xfrm rot="16200000">
                <a:off x="-323" y="1830"/>
                <a:ext cx="1095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sz="1300" b="1"/>
                  <a:t>Red 30.0.0.0  Métrica 1</a:t>
                </a:r>
              </a:p>
            </p:txBody>
          </p:sp>
          <p:sp>
            <p:nvSpPr>
              <p:cNvPr id="17448" name="AutoShape 120"/>
              <p:cNvSpPr>
                <a:spLocks/>
              </p:cNvSpPr>
              <p:nvPr/>
            </p:nvSpPr>
            <p:spPr bwMode="auto">
              <a:xfrm>
                <a:off x="272" y="1406"/>
                <a:ext cx="45" cy="1043"/>
              </a:xfrm>
              <a:prstGeom prst="leftBrace">
                <a:avLst>
                  <a:gd name="adj1" fmla="val 193148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7444" name="Group 121"/>
            <p:cNvGrpSpPr>
              <a:grpSpLocks/>
            </p:cNvGrpSpPr>
            <p:nvPr/>
          </p:nvGrpSpPr>
          <p:grpSpPr bwMode="auto">
            <a:xfrm>
              <a:off x="1873" y="2364"/>
              <a:ext cx="179" cy="1145"/>
              <a:chOff x="138" y="1320"/>
              <a:chExt cx="179" cy="1145"/>
            </a:xfrm>
          </p:grpSpPr>
          <p:sp>
            <p:nvSpPr>
              <p:cNvPr id="17445" name="Text Box 122"/>
              <p:cNvSpPr txBox="1">
                <a:spLocks noChangeArrowheads="1"/>
              </p:cNvSpPr>
              <p:nvPr/>
            </p:nvSpPr>
            <p:spPr bwMode="auto">
              <a:xfrm rot="16200000">
                <a:off x="-346" y="1804"/>
                <a:ext cx="1145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sz="1300" b="1"/>
                  <a:t>Red 132.2.0.0  Métrica 1</a:t>
                </a:r>
              </a:p>
            </p:txBody>
          </p:sp>
          <p:sp>
            <p:nvSpPr>
              <p:cNvPr id="17446" name="AutoShape 123"/>
              <p:cNvSpPr>
                <a:spLocks/>
              </p:cNvSpPr>
              <p:nvPr/>
            </p:nvSpPr>
            <p:spPr bwMode="auto">
              <a:xfrm>
                <a:off x="272" y="1406"/>
                <a:ext cx="45" cy="1043"/>
              </a:xfrm>
              <a:prstGeom prst="leftBrace">
                <a:avLst>
                  <a:gd name="adj1" fmla="val 193148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grpSp>
        <p:nvGrpSpPr>
          <p:cNvPr id="8" name="Group 144"/>
          <p:cNvGrpSpPr>
            <a:grpSpLocks/>
          </p:cNvGrpSpPr>
          <p:nvPr/>
        </p:nvGrpSpPr>
        <p:grpSpPr bwMode="auto">
          <a:xfrm>
            <a:off x="6193353" y="2095281"/>
            <a:ext cx="2755421" cy="4031906"/>
            <a:chOff x="3687" y="1247"/>
            <a:chExt cx="1640" cy="2400"/>
          </a:xfrm>
        </p:grpSpPr>
        <p:sp>
          <p:nvSpPr>
            <p:cNvPr id="17414" name="AutoShape 124"/>
            <p:cNvSpPr>
              <a:spLocks noChangeArrowheads="1"/>
            </p:cNvSpPr>
            <p:nvPr/>
          </p:nvSpPr>
          <p:spPr bwMode="auto">
            <a:xfrm>
              <a:off x="3901" y="3160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A3DE9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00           00          00       02</a:t>
              </a:r>
            </a:p>
          </p:txBody>
        </p:sp>
        <p:sp>
          <p:nvSpPr>
            <p:cNvPr id="17415" name="AutoShape 125"/>
            <p:cNvSpPr>
              <a:spLocks noChangeArrowheads="1"/>
            </p:cNvSpPr>
            <p:nvPr/>
          </p:nvSpPr>
          <p:spPr bwMode="auto">
            <a:xfrm>
              <a:off x="3901" y="2954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00           00          00       00</a:t>
              </a:r>
            </a:p>
          </p:txBody>
        </p:sp>
        <p:sp>
          <p:nvSpPr>
            <p:cNvPr id="17416" name="AutoShape 126"/>
            <p:cNvSpPr>
              <a:spLocks noChangeArrowheads="1"/>
            </p:cNvSpPr>
            <p:nvPr/>
          </p:nvSpPr>
          <p:spPr bwMode="auto">
            <a:xfrm>
              <a:off x="3901" y="2748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00           00          00       00</a:t>
              </a:r>
            </a:p>
          </p:txBody>
        </p:sp>
        <p:sp>
          <p:nvSpPr>
            <p:cNvPr id="17417" name="AutoShape 127"/>
            <p:cNvSpPr>
              <a:spLocks noChangeArrowheads="1"/>
            </p:cNvSpPr>
            <p:nvPr/>
          </p:nvSpPr>
          <p:spPr bwMode="auto">
            <a:xfrm>
              <a:off x="3901" y="2543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AC           20          00       00</a:t>
              </a:r>
            </a:p>
          </p:txBody>
        </p:sp>
        <p:sp>
          <p:nvSpPr>
            <p:cNvPr id="17418" name="AutoShape 128"/>
            <p:cNvSpPr>
              <a:spLocks noChangeArrowheads="1"/>
            </p:cNvSpPr>
            <p:nvPr/>
          </p:nvSpPr>
          <p:spPr bwMode="auto">
            <a:xfrm>
              <a:off x="3901" y="2337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00            02</a:t>
              </a:r>
            </a:p>
          </p:txBody>
        </p:sp>
        <p:sp>
          <p:nvSpPr>
            <p:cNvPr id="17419" name="AutoShape 129"/>
            <p:cNvSpPr>
              <a:spLocks noChangeArrowheads="1"/>
            </p:cNvSpPr>
            <p:nvPr/>
          </p:nvSpPr>
          <p:spPr bwMode="auto">
            <a:xfrm>
              <a:off x="4572" y="2337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 00       00</a:t>
              </a:r>
            </a:p>
          </p:txBody>
        </p:sp>
        <p:sp>
          <p:nvSpPr>
            <p:cNvPr id="17420" name="AutoShape 130"/>
            <p:cNvSpPr>
              <a:spLocks noChangeArrowheads="1"/>
            </p:cNvSpPr>
            <p:nvPr/>
          </p:nvSpPr>
          <p:spPr bwMode="auto">
            <a:xfrm>
              <a:off x="3901" y="2131"/>
              <a:ext cx="1426" cy="288"/>
            </a:xfrm>
            <a:prstGeom prst="cube">
              <a:avLst>
                <a:gd name="adj" fmla="val 25000"/>
              </a:avLst>
            </a:prstGeom>
            <a:solidFill>
              <a:srgbClr val="38B6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00           00         00       02</a:t>
              </a:r>
            </a:p>
          </p:txBody>
        </p:sp>
        <p:sp>
          <p:nvSpPr>
            <p:cNvPr id="17421" name="AutoShape 131"/>
            <p:cNvSpPr>
              <a:spLocks noChangeArrowheads="1"/>
            </p:cNvSpPr>
            <p:nvPr/>
          </p:nvSpPr>
          <p:spPr bwMode="auto">
            <a:xfrm>
              <a:off x="3901" y="1926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00           00         00       00</a:t>
              </a:r>
            </a:p>
          </p:txBody>
        </p:sp>
        <p:sp>
          <p:nvSpPr>
            <p:cNvPr id="17422" name="AutoShape 132"/>
            <p:cNvSpPr>
              <a:spLocks noChangeArrowheads="1"/>
            </p:cNvSpPr>
            <p:nvPr/>
          </p:nvSpPr>
          <p:spPr bwMode="auto">
            <a:xfrm>
              <a:off x="3901" y="1720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00           00         00       00</a:t>
              </a:r>
            </a:p>
          </p:txBody>
        </p:sp>
        <p:sp>
          <p:nvSpPr>
            <p:cNvPr id="17423" name="AutoShape 133"/>
            <p:cNvSpPr>
              <a:spLocks noChangeArrowheads="1"/>
            </p:cNvSpPr>
            <p:nvPr/>
          </p:nvSpPr>
          <p:spPr bwMode="auto">
            <a:xfrm>
              <a:off x="3901" y="1515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AC        10         00       00</a:t>
              </a:r>
            </a:p>
          </p:txBody>
        </p:sp>
        <p:sp>
          <p:nvSpPr>
            <p:cNvPr id="17424" name="AutoShape 134"/>
            <p:cNvSpPr>
              <a:spLocks noChangeArrowheads="1"/>
            </p:cNvSpPr>
            <p:nvPr/>
          </p:nvSpPr>
          <p:spPr bwMode="auto">
            <a:xfrm>
              <a:off x="3901" y="1309"/>
              <a:ext cx="747" cy="287"/>
            </a:xfrm>
            <a:prstGeom prst="cube">
              <a:avLst>
                <a:gd name="adj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00           02</a:t>
              </a:r>
            </a:p>
          </p:txBody>
        </p:sp>
        <p:sp>
          <p:nvSpPr>
            <p:cNvPr id="17425" name="AutoShape 135"/>
            <p:cNvSpPr>
              <a:spLocks noChangeArrowheads="1"/>
            </p:cNvSpPr>
            <p:nvPr/>
          </p:nvSpPr>
          <p:spPr bwMode="auto">
            <a:xfrm>
              <a:off x="4572" y="1309"/>
              <a:ext cx="747" cy="287"/>
            </a:xfrm>
            <a:prstGeom prst="cube">
              <a:avLst>
                <a:gd name="adj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00       00</a:t>
              </a:r>
            </a:p>
          </p:txBody>
        </p:sp>
        <p:grpSp>
          <p:nvGrpSpPr>
            <p:cNvPr id="17426" name="Group 136"/>
            <p:cNvGrpSpPr>
              <a:grpSpLocks/>
            </p:cNvGrpSpPr>
            <p:nvPr/>
          </p:nvGrpSpPr>
          <p:grpSpPr bwMode="auto">
            <a:xfrm>
              <a:off x="3687" y="1247"/>
              <a:ext cx="180" cy="1195"/>
              <a:chOff x="137" y="1271"/>
              <a:chExt cx="180" cy="1195"/>
            </a:xfrm>
          </p:grpSpPr>
          <p:sp>
            <p:nvSpPr>
              <p:cNvPr id="17429" name="Text Box 137"/>
              <p:cNvSpPr txBox="1">
                <a:spLocks noChangeArrowheads="1"/>
              </p:cNvSpPr>
              <p:nvPr/>
            </p:nvSpPr>
            <p:spPr bwMode="auto">
              <a:xfrm rot="16200000">
                <a:off x="-372" y="1780"/>
                <a:ext cx="1195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sz="1300" b="1"/>
                  <a:t>Red 172.16.0.0  Métrica 2</a:t>
                </a:r>
              </a:p>
            </p:txBody>
          </p:sp>
          <p:sp>
            <p:nvSpPr>
              <p:cNvPr id="17430" name="AutoShape 138"/>
              <p:cNvSpPr>
                <a:spLocks/>
              </p:cNvSpPr>
              <p:nvPr/>
            </p:nvSpPr>
            <p:spPr bwMode="auto">
              <a:xfrm>
                <a:off x="272" y="1406"/>
                <a:ext cx="45" cy="1043"/>
              </a:xfrm>
              <a:prstGeom prst="leftBrace">
                <a:avLst>
                  <a:gd name="adj1" fmla="val 193148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17427" name="Text Box 140"/>
            <p:cNvSpPr txBox="1">
              <a:spLocks noChangeArrowheads="1"/>
            </p:cNvSpPr>
            <p:nvPr/>
          </p:nvSpPr>
          <p:spPr bwMode="auto">
            <a:xfrm rot="16200000">
              <a:off x="3169" y="2948"/>
              <a:ext cx="122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300" b="1"/>
                <a:t>Red 172.32.0.0  Métrica 2 </a:t>
              </a:r>
            </a:p>
          </p:txBody>
        </p:sp>
        <p:sp>
          <p:nvSpPr>
            <p:cNvPr id="17428" name="AutoShape 141"/>
            <p:cNvSpPr>
              <a:spLocks/>
            </p:cNvSpPr>
            <p:nvPr/>
          </p:nvSpPr>
          <p:spPr bwMode="auto">
            <a:xfrm>
              <a:off x="3822" y="2522"/>
              <a:ext cx="45" cy="1043"/>
            </a:xfrm>
            <a:prstGeom prst="leftBrace">
              <a:avLst>
                <a:gd name="adj1" fmla="val 193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1096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9"/>
          <p:cNvSpPr txBox="1">
            <a:spLocks noChangeArrowheads="1"/>
          </p:cNvSpPr>
          <p:nvPr/>
        </p:nvSpPr>
        <p:spPr bwMode="auto">
          <a:xfrm>
            <a:off x="1142802" y="617115"/>
            <a:ext cx="7030604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ANALISIS DEL PROTOCOLO RIPv2</a:t>
            </a:r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838055" y="1215617"/>
            <a:ext cx="8055164" cy="5184976"/>
            <a:chOff x="499" y="724"/>
            <a:chExt cx="4795" cy="3086"/>
          </a:xfrm>
        </p:grpSpPr>
        <p:pic>
          <p:nvPicPr>
            <p:cNvPr id="18436" name="Picture 41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" y="2927"/>
              <a:ext cx="397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7" name="Picture 42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" y="1288"/>
              <a:ext cx="39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8" name="Text Box 45"/>
            <p:cNvSpPr txBox="1">
              <a:spLocks noChangeArrowheads="1"/>
            </p:cNvSpPr>
            <p:nvPr/>
          </p:nvSpPr>
          <p:spPr bwMode="auto">
            <a:xfrm>
              <a:off x="3151" y="3210"/>
              <a:ext cx="86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b="1">
                  <a:solidFill>
                    <a:srgbClr val="3399FF"/>
                  </a:solidFill>
                </a:rPr>
                <a:t>RIP v2</a:t>
              </a:r>
              <a:r>
                <a:rPr lang="es-ES" b="1"/>
                <a:t>  </a:t>
              </a:r>
              <a:endParaRPr lang="es-ES"/>
            </a:p>
          </p:txBody>
        </p:sp>
        <p:sp>
          <p:nvSpPr>
            <p:cNvPr id="18439" name="Text Box 46"/>
            <p:cNvSpPr txBox="1">
              <a:spLocks noChangeArrowheads="1"/>
            </p:cNvSpPr>
            <p:nvPr/>
          </p:nvSpPr>
          <p:spPr bwMode="auto">
            <a:xfrm>
              <a:off x="4387" y="3068"/>
              <a:ext cx="285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R6</a:t>
              </a:r>
            </a:p>
            <a:p>
              <a:pPr algn="ctr" defTabSz="863859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grpSp>
          <p:nvGrpSpPr>
            <p:cNvPr id="18440" name="Group 47"/>
            <p:cNvGrpSpPr>
              <a:grpSpLocks/>
            </p:cNvGrpSpPr>
            <p:nvPr/>
          </p:nvGrpSpPr>
          <p:grpSpPr bwMode="auto">
            <a:xfrm rot="5348544" flipH="1" flipV="1">
              <a:off x="3811" y="2212"/>
              <a:ext cx="1381" cy="75"/>
              <a:chOff x="4971" y="2961"/>
              <a:chExt cx="1309" cy="90"/>
            </a:xfrm>
          </p:grpSpPr>
          <p:sp>
            <p:nvSpPr>
              <p:cNvPr id="18479" name="Line 48"/>
              <p:cNvSpPr>
                <a:spLocks noChangeShapeType="1"/>
              </p:cNvSpPr>
              <p:nvPr/>
            </p:nvSpPr>
            <p:spPr bwMode="auto">
              <a:xfrm>
                <a:off x="4971" y="296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80" name="Line 49"/>
              <p:cNvSpPr>
                <a:spLocks noChangeShapeType="1"/>
              </p:cNvSpPr>
              <p:nvPr/>
            </p:nvSpPr>
            <p:spPr bwMode="auto">
              <a:xfrm flipH="1">
                <a:off x="5532" y="2961"/>
                <a:ext cx="187" cy="8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81" name="Line 50"/>
              <p:cNvSpPr>
                <a:spLocks noChangeShapeType="1"/>
              </p:cNvSpPr>
              <p:nvPr/>
            </p:nvSpPr>
            <p:spPr bwMode="auto">
              <a:xfrm>
                <a:off x="5532" y="305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pic>
          <p:nvPicPr>
            <p:cNvPr id="18441" name="Picture 51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46" y="2131"/>
              <a:ext cx="39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2" name="Text Box 52"/>
            <p:cNvSpPr txBox="1">
              <a:spLocks noChangeArrowheads="1"/>
            </p:cNvSpPr>
            <p:nvPr/>
          </p:nvSpPr>
          <p:spPr bwMode="auto">
            <a:xfrm>
              <a:off x="3300" y="2297"/>
              <a:ext cx="285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R4</a:t>
              </a:r>
            </a:p>
            <a:p>
              <a:pPr algn="ctr" defTabSz="863859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grpSp>
          <p:nvGrpSpPr>
            <p:cNvPr id="18443" name="Group 53"/>
            <p:cNvGrpSpPr>
              <a:grpSpLocks/>
            </p:cNvGrpSpPr>
            <p:nvPr/>
          </p:nvGrpSpPr>
          <p:grpSpPr bwMode="auto">
            <a:xfrm rot="19535140" flipV="1">
              <a:off x="3441" y="1797"/>
              <a:ext cx="1062" cy="89"/>
              <a:chOff x="4971" y="2961"/>
              <a:chExt cx="1309" cy="90"/>
            </a:xfrm>
          </p:grpSpPr>
          <p:sp>
            <p:nvSpPr>
              <p:cNvPr id="18476" name="Line 54"/>
              <p:cNvSpPr>
                <a:spLocks noChangeShapeType="1"/>
              </p:cNvSpPr>
              <p:nvPr/>
            </p:nvSpPr>
            <p:spPr bwMode="auto">
              <a:xfrm>
                <a:off x="4971" y="296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77" name="Line 55"/>
              <p:cNvSpPr>
                <a:spLocks noChangeShapeType="1"/>
              </p:cNvSpPr>
              <p:nvPr/>
            </p:nvSpPr>
            <p:spPr bwMode="auto">
              <a:xfrm flipH="1">
                <a:off x="5532" y="2961"/>
                <a:ext cx="187" cy="8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78" name="Line 56"/>
              <p:cNvSpPr>
                <a:spLocks noChangeShapeType="1"/>
              </p:cNvSpPr>
              <p:nvPr/>
            </p:nvSpPr>
            <p:spPr bwMode="auto">
              <a:xfrm>
                <a:off x="5532" y="305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8444" name="Group 57"/>
            <p:cNvGrpSpPr>
              <a:grpSpLocks/>
            </p:cNvGrpSpPr>
            <p:nvPr/>
          </p:nvGrpSpPr>
          <p:grpSpPr bwMode="auto">
            <a:xfrm rot="2064860" flipH="1" flipV="1">
              <a:off x="3441" y="2650"/>
              <a:ext cx="1062" cy="89"/>
              <a:chOff x="4971" y="2961"/>
              <a:chExt cx="1309" cy="90"/>
            </a:xfrm>
          </p:grpSpPr>
          <p:sp>
            <p:nvSpPr>
              <p:cNvPr id="18473" name="Line 58"/>
              <p:cNvSpPr>
                <a:spLocks noChangeShapeType="1"/>
              </p:cNvSpPr>
              <p:nvPr/>
            </p:nvSpPr>
            <p:spPr bwMode="auto">
              <a:xfrm>
                <a:off x="4971" y="296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74" name="Line 59"/>
              <p:cNvSpPr>
                <a:spLocks noChangeShapeType="1"/>
              </p:cNvSpPr>
              <p:nvPr/>
            </p:nvSpPr>
            <p:spPr bwMode="auto">
              <a:xfrm flipH="1">
                <a:off x="5532" y="2961"/>
                <a:ext cx="187" cy="8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75" name="Line 60"/>
              <p:cNvSpPr>
                <a:spLocks noChangeShapeType="1"/>
              </p:cNvSpPr>
              <p:nvPr/>
            </p:nvSpPr>
            <p:spPr bwMode="auto">
              <a:xfrm>
                <a:off x="5532" y="305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8445" name="Line 78"/>
            <p:cNvSpPr>
              <a:spLocks noChangeShapeType="1"/>
            </p:cNvSpPr>
            <p:nvPr/>
          </p:nvSpPr>
          <p:spPr bwMode="auto">
            <a:xfrm>
              <a:off x="1860" y="2267"/>
              <a:ext cx="139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18446" name="Group 85"/>
            <p:cNvGrpSpPr>
              <a:grpSpLocks/>
            </p:cNvGrpSpPr>
            <p:nvPr/>
          </p:nvGrpSpPr>
          <p:grpSpPr bwMode="auto">
            <a:xfrm>
              <a:off x="4414" y="3167"/>
              <a:ext cx="214" cy="386"/>
              <a:chOff x="884" y="3158"/>
              <a:chExt cx="227" cy="408"/>
            </a:xfrm>
          </p:grpSpPr>
          <p:sp>
            <p:nvSpPr>
              <p:cNvPr id="18471" name="Line 86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72" name="Oval 87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8447" name="Group 88"/>
            <p:cNvGrpSpPr>
              <a:grpSpLocks/>
            </p:cNvGrpSpPr>
            <p:nvPr/>
          </p:nvGrpSpPr>
          <p:grpSpPr bwMode="auto">
            <a:xfrm flipV="1">
              <a:off x="4414" y="938"/>
              <a:ext cx="214" cy="386"/>
              <a:chOff x="884" y="3158"/>
              <a:chExt cx="227" cy="408"/>
            </a:xfrm>
          </p:grpSpPr>
          <p:sp>
            <p:nvSpPr>
              <p:cNvPr id="18469" name="Line 89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70" name="Oval 90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8448" name="Group 94"/>
            <p:cNvGrpSpPr>
              <a:grpSpLocks/>
            </p:cNvGrpSpPr>
            <p:nvPr/>
          </p:nvGrpSpPr>
          <p:grpSpPr bwMode="auto">
            <a:xfrm flipV="1">
              <a:off x="3342" y="1753"/>
              <a:ext cx="215" cy="385"/>
              <a:chOff x="884" y="3158"/>
              <a:chExt cx="227" cy="408"/>
            </a:xfrm>
          </p:grpSpPr>
          <p:sp>
            <p:nvSpPr>
              <p:cNvPr id="18467" name="Line 95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68" name="Oval 96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18449" name="Text Box 98"/>
            <p:cNvSpPr txBox="1">
              <a:spLocks noChangeArrowheads="1"/>
            </p:cNvSpPr>
            <p:nvPr/>
          </p:nvSpPr>
          <p:spPr bwMode="auto">
            <a:xfrm>
              <a:off x="4387" y="1452"/>
              <a:ext cx="285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R5</a:t>
              </a:r>
            </a:p>
            <a:p>
              <a:pPr algn="ctr" defTabSz="863859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50" name="Text Box 108"/>
            <p:cNvSpPr txBox="1">
              <a:spLocks noChangeArrowheads="1"/>
            </p:cNvSpPr>
            <p:nvPr/>
          </p:nvSpPr>
          <p:spPr bwMode="auto">
            <a:xfrm>
              <a:off x="2399" y="2096"/>
              <a:ext cx="6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/>
              <a:r>
                <a:rPr lang="es-ES" sz="1200" b="1">
                  <a:latin typeface="Arial" charset="0"/>
                </a:rPr>
                <a:t>40.5.5.28/30</a:t>
              </a:r>
            </a:p>
          </p:txBody>
        </p:sp>
        <p:sp>
          <p:nvSpPr>
            <p:cNvPr id="18451" name="Text Box 110"/>
            <p:cNvSpPr txBox="1">
              <a:spLocks noChangeArrowheads="1"/>
            </p:cNvSpPr>
            <p:nvPr/>
          </p:nvSpPr>
          <p:spPr bwMode="auto">
            <a:xfrm>
              <a:off x="3043" y="2096"/>
              <a:ext cx="2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Fa0/1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.30</a:t>
              </a:r>
            </a:p>
          </p:txBody>
        </p:sp>
        <p:sp>
          <p:nvSpPr>
            <p:cNvPr id="18452" name="Rectangle 112"/>
            <p:cNvSpPr>
              <a:spLocks noChangeArrowheads="1"/>
            </p:cNvSpPr>
            <p:nvPr/>
          </p:nvSpPr>
          <p:spPr bwMode="auto">
            <a:xfrm>
              <a:off x="3043" y="724"/>
              <a:ext cx="2251" cy="308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453" name="Text Box 113"/>
            <p:cNvSpPr txBox="1">
              <a:spLocks noChangeArrowheads="1"/>
            </p:cNvSpPr>
            <p:nvPr/>
          </p:nvSpPr>
          <p:spPr bwMode="auto">
            <a:xfrm rot="19513330">
              <a:off x="3604" y="1629"/>
              <a:ext cx="6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/>
              <a:r>
                <a:rPr lang="es-ES" sz="1200" b="1">
                  <a:latin typeface="Arial" charset="0"/>
                </a:rPr>
                <a:t>50.6.6.68/30</a:t>
              </a:r>
            </a:p>
          </p:txBody>
        </p:sp>
        <p:sp>
          <p:nvSpPr>
            <p:cNvPr id="18454" name="Text Box 114"/>
            <p:cNvSpPr txBox="1">
              <a:spLocks noChangeArrowheads="1"/>
            </p:cNvSpPr>
            <p:nvPr/>
          </p:nvSpPr>
          <p:spPr bwMode="auto">
            <a:xfrm>
              <a:off x="3579" y="2137"/>
              <a:ext cx="2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.69</a:t>
              </a:r>
            </a:p>
          </p:txBody>
        </p:sp>
        <p:sp>
          <p:nvSpPr>
            <p:cNvPr id="18455" name="Text Box 115"/>
            <p:cNvSpPr txBox="1">
              <a:spLocks noChangeArrowheads="1"/>
            </p:cNvSpPr>
            <p:nvPr/>
          </p:nvSpPr>
          <p:spPr bwMode="auto">
            <a:xfrm>
              <a:off x="4136" y="1367"/>
              <a:ext cx="26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.70</a:t>
              </a:r>
            </a:p>
          </p:txBody>
        </p:sp>
        <p:sp>
          <p:nvSpPr>
            <p:cNvPr id="18456" name="Text Box 116"/>
            <p:cNvSpPr txBox="1">
              <a:spLocks noChangeArrowheads="1"/>
            </p:cNvSpPr>
            <p:nvPr/>
          </p:nvSpPr>
          <p:spPr bwMode="auto">
            <a:xfrm>
              <a:off x="3408" y="2396"/>
              <a:ext cx="26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.205</a:t>
              </a:r>
            </a:p>
          </p:txBody>
        </p:sp>
        <p:sp>
          <p:nvSpPr>
            <p:cNvPr id="18457" name="Text Box 117"/>
            <p:cNvSpPr txBox="1">
              <a:spLocks noChangeArrowheads="1"/>
            </p:cNvSpPr>
            <p:nvPr/>
          </p:nvSpPr>
          <p:spPr bwMode="auto">
            <a:xfrm>
              <a:off x="4124" y="3037"/>
              <a:ext cx="2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.206</a:t>
              </a:r>
            </a:p>
          </p:txBody>
        </p:sp>
        <p:sp>
          <p:nvSpPr>
            <p:cNvPr id="18458" name="Text Box 118"/>
            <p:cNvSpPr txBox="1">
              <a:spLocks noChangeArrowheads="1"/>
            </p:cNvSpPr>
            <p:nvPr/>
          </p:nvSpPr>
          <p:spPr bwMode="auto">
            <a:xfrm rot="2093760">
              <a:off x="3599" y="2736"/>
              <a:ext cx="66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/>
              <a:r>
                <a:rPr lang="es-ES" sz="1200" b="1">
                  <a:latin typeface="Arial" charset="0"/>
                </a:rPr>
                <a:t>60.7.7.204/30</a:t>
              </a:r>
            </a:p>
          </p:txBody>
        </p:sp>
        <p:sp>
          <p:nvSpPr>
            <p:cNvPr id="18459" name="Text Box 119"/>
            <p:cNvSpPr txBox="1">
              <a:spLocks noChangeArrowheads="1"/>
            </p:cNvSpPr>
            <p:nvPr/>
          </p:nvSpPr>
          <p:spPr bwMode="auto">
            <a:xfrm>
              <a:off x="4564" y="2146"/>
              <a:ext cx="56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/>
              <a:r>
                <a:rPr lang="es-ES" sz="1200" b="1">
                  <a:latin typeface="Arial" charset="0"/>
                </a:rPr>
                <a:t>70.8.8.4/30</a:t>
              </a:r>
            </a:p>
          </p:txBody>
        </p:sp>
        <p:sp>
          <p:nvSpPr>
            <p:cNvPr id="18460" name="Text Box 120"/>
            <p:cNvSpPr txBox="1">
              <a:spLocks noChangeArrowheads="1"/>
            </p:cNvSpPr>
            <p:nvPr/>
          </p:nvSpPr>
          <p:spPr bwMode="auto">
            <a:xfrm>
              <a:off x="4509" y="1580"/>
              <a:ext cx="2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.6</a:t>
              </a:r>
            </a:p>
          </p:txBody>
        </p:sp>
        <p:sp>
          <p:nvSpPr>
            <p:cNvPr id="18461" name="Text Box 121"/>
            <p:cNvSpPr txBox="1">
              <a:spLocks noChangeArrowheads="1"/>
            </p:cNvSpPr>
            <p:nvPr/>
          </p:nvSpPr>
          <p:spPr bwMode="auto">
            <a:xfrm>
              <a:off x="4509" y="2781"/>
              <a:ext cx="2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.5</a:t>
              </a:r>
            </a:p>
          </p:txBody>
        </p:sp>
        <p:sp>
          <p:nvSpPr>
            <p:cNvPr id="18462" name="Text Box 122"/>
            <p:cNvSpPr txBox="1">
              <a:spLocks noChangeArrowheads="1"/>
            </p:cNvSpPr>
            <p:nvPr/>
          </p:nvSpPr>
          <p:spPr bwMode="auto">
            <a:xfrm>
              <a:off x="4039" y="817"/>
              <a:ext cx="95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latin typeface="Verdana" pitchFamily="34" charset="0"/>
                </a:rPr>
                <a:t>Lo4:201.1.1.5/25  </a:t>
              </a:r>
              <a:endParaRPr lang="es-ES" sz="1000"/>
            </a:p>
          </p:txBody>
        </p:sp>
        <p:sp>
          <p:nvSpPr>
            <p:cNvPr id="18463" name="Text Box 124"/>
            <p:cNvSpPr txBox="1">
              <a:spLocks noChangeArrowheads="1"/>
            </p:cNvSpPr>
            <p:nvPr/>
          </p:nvSpPr>
          <p:spPr bwMode="auto">
            <a:xfrm>
              <a:off x="4050" y="3561"/>
              <a:ext cx="94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latin typeface="Verdana" pitchFamily="34" charset="0"/>
                </a:rPr>
                <a:t>Lo5:192.168.1.9/26  </a:t>
              </a:r>
              <a:endParaRPr lang="es-ES" sz="1000"/>
            </a:p>
          </p:txBody>
        </p:sp>
        <p:sp>
          <p:nvSpPr>
            <p:cNvPr id="18464" name="Text Box 126"/>
            <p:cNvSpPr txBox="1">
              <a:spLocks noChangeArrowheads="1"/>
            </p:cNvSpPr>
            <p:nvPr/>
          </p:nvSpPr>
          <p:spPr bwMode="auto">
            <a:xfrm>
              <a:off x="3011" y="1632"/>
              <a:ext cx="8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latin typeface="Verdana" pitchFamily="34" charset="0"/>
                </a:rPr>
                <a:t>Lo3:210.7.1.8/32</a:t>
              </a:r>
              <a:endParaRPr lang="es-ES" sz="1000"/>
            </a:p>
          </p:txBody>
        </p:sp>
        <p:sp>
          <p:nvSpPr>
            <p:cNvPr id="18465" name="Cloud"/>
            <p:cNvSpPr>
              <a:spLocks noChangeAspect="1" noEditPoints="1" noChangeArrowheads="1"/>
            </p:cNvSpPr>
            <p:nvPr/>
          </p:nvSpPr>
          <p:spPr bwMode="auto">
            <a:xfrm>
              <a:off x="499" y="1723"/>
              <a:ext cx="1361" cy="1130"/>
            </a:xfrm>
            <a:custGeom>
              <a:avLst/>
              <a:gdLst>
                <a:gd name="T0" fmla="*/ 0 w 21600"/>
                <a:gd name="T1" fmla="*/ 30 h 21600"/>
                <a:gd name="T2" fmla="*/ 43 w 21600"/>
                <a:gd name="T3" fmla="*/ 59 h 21600"/>
                <a:gd name="T4" fmla="*/ 86 w 21600"/>
                <a:gd name="T5" fmla="*/ 30 h 21600"/>
                <a:gd name="T6" fmla="*/ 43 w 21600"/>
                <a:gd name="T7" fmla="*/ 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4 w 21600"/>
                <a:gd name="T13" fmla="*/ 3269 h 21600"/>
                <a:gd name="T14" fmla="*/ 17093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2372" tIns="46186" rIns="92372" bIns="46186"/>
            <a:lstStyle/>
            <a:p>
              <a:pPr algn="ctr" defTabSz="967522"/>
              <a:endParaRPr lang="es-ES" sz="1700" b="1">
                <a:solidFill>
                  <a:schemeClr val="accent2"/>
                </a:solidFill>
                <a:latin typeface="Arial" charset="0"/>
              </a:endParaRPr>
            </a:p>
            <a:p>
              <a:pPr algn="ctr" defTabSz="967522"/>
              <a:endParaRPr lang="es-ES" sz="1700" b="1">
                <a:solidFill>
                  <a:schemeClr val="accent2"/>
                </a:solidFill>
                <a:latin typeface="Arial" charset="0"/>
              </a:endParaRPr>
            </a:p>
            <a:p>
              <a:pPr algn="ctr" defTabSz="967522"/>
              <a:r>
                <a:rPr lang="es-ES" sz="1700" b="1">
                  <a:solidFill>
                    <a:schemeClr val="accent2"/>
                  </a:solidFill>
                  <a:latin typeface="Arial" charset="0"/>
                </a:rPr>
                <a:t>Red</a:t>
              </a:r>
            </a:p>
          </p:txBody>
        </p:sp>
        <p:sp>
          <p:nvSpPr>
            <p:cNvPr id="18466" name="AutoShape 173"/>
            <p:cNvSpPr>
              <a:spLocks noChangeArrowheads="1"/>
            </p:cNvSpPr>
            <p:nvPr/>
          </p:nvSpPr>
          <p:spPr bwMode="auto">
            <a:xfrm flipH="1">
              <a:off x="1905" y="1769"/>
              <a:ext cx="1089" cy="272"/>
            </a:xfrm>
            <a:prstGeom prst="homePlate">
              <a:avLst>
                <a:gd name="adj" fmla="val 100092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700" b="1"/>
                <a:t>Paquetes RIPv2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27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42802" y="617115"/>
            <a:ext cx="7030604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ANALISIS DEL PROTOCOLO RIPv2</a:t>
            </a:r>
          </a:p>
        </p:txBody>
      </p:sp>
      <p:sp>
        <p:nvSpPr>
          <p:cNvPr id="19459" name="Text Box 20"/>
          <p:cNvSpPr txBox="1">
            <a:spLocks noChangeArrowheads="1"/>
          </p:cNvSpPr>
          <p:nvPr/>
        </p:nvSpPr>
        <p:spPr bwMode="auto">
          <a:xfrm>
            <a:off x="1322159" y="1220272"/>
            <a:ext cx="195394" cy="3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endParaRPr lang="es-PE" b="1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76094" y="1601703"/>
            <a:ext cx="2756925" cy="4449376"/>
            <a:chOff x="45" y="953"/>
            <a:chExt cx="1641" cy="2649"/>
          </a:xfrm>
        </p:grpSpPr>
        <p:sp>
          <p:nvSpPr>
            <p:cNvPr id="19497" name="AutoShape 4"/>
            <p:cNvSpPr>
              <a:spLocks noChangeArrowheads="1"/>
            </p:cNvSpPr>
            <p:nvPr/>
          </p:nvSpPr>
          <p:spPr bwMode="auto">
            <a:xfrm>
              <a:off x="260" y="3160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A3DE9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00           00          00       01</a:t>
              </a:r>
            </a:p>
          </p:txBody>
        </p:sp>
        <p:sp>
          <p:nvSpPr>
            <p:cNvPr id="19498" name="AutoShape 5"/>
            <p:cNvSpPr>
              <a:spLocks noChangeArrowheads="1"/>
            </p:cNvSpPr>
            <p:nvPr/>
          </p:nvSpPr>
          <p:spPr bwMode="auto">
            <a:xfrm>
              <a:off x="260" y="2954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00           00          00       00</a:t>
              </a:r>
            </a:p>
          </p:txBody>
        </p:sp>
        <p:sp>
          <p:nvSpPr>
            <p:cNvPr id="19499" name="AutoShape 6"/>
            <p:cNvSpPr>
              <a:spLocks noChangeArrowheads="1"/>
            </p:cNvSpPr>
            <p:nvPr/>
          </p:nvSpPr>
          <p:spPr bwMode="auto">
            <a:xfrm>
              <a:off x="260" y="2748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FF          FF         FF       FC</a:t>
              </a:r>
            </a:p>
          </p:txBody>
        </p:sp>
        <p:sp>
          <p:nvSpPr>
            <p:cNvPr id="19500" name="AutoShape 7"/>
            <p:cNvSpPr>
              <a:spLocks noChangeArrowheads="1"/>
            </p:cNvSpPr>
            <p:nvPr/>
          </p:nvSpPr>
          <p:spPr bwMode="auto">
            <a:xfrm>
              <a:off x="260" y="2543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3C            07         07       CC</a:t>
              </a:r>
            </a:p>
          </p:txBody>
        </p:sp>
        <p:sp>
          <p:nvSpPr>
            <p:cNvPr id="19501" name="AutoShape 8"/>
            <p:cNvSpPr>
              <a:spLocks noChangeArrowheads="1"/>
            </p:cNvSpPr>
            <p:nvPr/>
          </p:nvSpPr>
          <p:spPr bwMode="auto">
            <a:xfrm>
              <a:off x="260" y="2337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00            02</a:t>
              </a:r>
            </a:p>
          </p:txBody>
        </p:sp>
        <p:sp>
          <p:nvSpPr>
            <p:cNvPr id="19502" name="AutoShape 9"/>
            <p:cNvSpPr>
              <a:spLocks noChangeArrowheads="1"/>
            </p:cNvSpPr>
            <p:nvPr/>
          </p:nvSpPr>
          <p:spPr bwMode="auto">
            <a:xfrm>
              <a:off x="931" y="2337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 00       00</a:t>
              </a:r>
            </a:p>
          </p:txBody>
        </p:sp>
        <p:sp>
          <p:nvSpPr>
            <p:cNvPr id="19503" name="AutoShape 10"/>
            <p:cNvSpPr>
              <a:spLocks noChangeArrowheads="1"/>
            </p:cNvSpPr>
            <p:nvPr/>
          </p:nvSpPr>
          <p:spPr bwMode="auto">
            <a:xfrm>
              <a:off x="260" y="2131"/>
              <a:ext cx="1426" cy="288"/>
            </a:xfrm>
            <a:prstGeom prst="cube">
              <a:avLst>
                <a:gd name="adj" fmla="val 25000"/>
              </a:avLst>
            </a:prstGeom>
            <a:solidFill>
              <a:srgbClr val="38B6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00           00         00       01</a:t>
              </a:r>
            </a:p>
          </p:txBody>
        </p:sp>
        <p:sp>
          <p:nvSpPr>
            <p:cNvPr id="19504" name="AutoShape 11"/>
            <p:cNvSpPr>
              <a:spLocks noChangeArrowheads="1"/>
            </p:cNvSpPr>
            <p:nvPr/>
          </p:nvSpPr>
          <p:spPr bwMode="auto">
            <a:xfrm>
              <a:off x="260" y="1926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00           00         00       00</a:t>
              </a:r>
            </a:p>
          </p:txBody>
        </p:sp>
        <p:sp>
          <p:nvSpPr>
            <p:cNvPr id="19505" name="AutoShape 12"/>
            <p:cNvSpPr>
              <a:spLocks noChangeArrowheads="1"/>
            </p:cNvSpPr>
            <p:nvPr/>
          </p:nvSpPr>
          <p:spPr bwMode="auto">
            <a:xfrm>
              <a:off x="260" y="1720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FF         FF         FF      FC</a:t>
              </a:r>
            </a:p>
          </p:txBody>
        </p:sp>
        <p:sp>
          <p:nvSpPr>
            <p:cNvPr id="19506" name="AutoShape 13"/>
            <p:cNvSpPr>
              <a:spLocks noChangeArrowheads="1"/>
            </p:cNvSpPr>
            <p:nvPr/>
          </p:nvSpPr>
          <p:spPr bwMode="auto">
            <a:xfrm>
              <a:off x="260" y="1515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32          06         06       44</a:t>
              </a:r>
            </a:p>
          </p:txBody>
        </p:sp>
        <p:sp>
          <p:nvSpPr>
            <p:cNvPr id="19507" name="AutoShape 14"/>
            <p:cNvSpPr>
              <a:spLocks noChangeArrowheads="1"/>
            </p:cNvSpPr>
            <p:nvPr/>
          </p:nvSpPr>
          <p:spPr bwMode="auto">
            <a:xfrm>
              <a:off x="260" y="1309"/>
              <a:ext cx="747" cy="287"/>
            </a:xfrm>
            <a:prstGeom prst="cube">
              <a:avLst>
                <a:gd name="adj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00           02</a:t>
              </a:r>
            </a:p>
          </p:txBody>
        </p:sp>
        <p:sp>
          <p:nvSpPr>
            <p:cNvPr id="19508" name="AutoShape 15"/>
            <p:cNvSpPr>
              <a:spLocks noChangeArrowheads="1"/>
            </p:cNvSpPr>
            <p:nvPr/>
          </p:nvSpPr>
          <p:spPr bwMode="auto">
            <a:xfrm>
              <a:off x="931" y="1309"/>
              <a:ext cx="747" cy="287"/>
            </a:xfrm>
            <a:prstGeom prst="cube">
              <a:avLst>
                <a:gd name="adj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00       00</a:t>
              </a:r>
            </a:p>
          </p:txBody>
        </p:sp>
        <p:sp>
          <p:nvSpPr>
            <p:cNvPr id="19509" name="AutoShape 16"/>
            <p:cNvSpPr>
              <a:spLocks noChangeArrowheads="1"/>
            </p:cNvSpPr>
            <p:nvPr/>
          </p:nvSpPr>
          <p:spPr bwMode="auto">
            <a:xfrm>
              <a:off x="261" y="1103"/>
              <a:ext cx="407" cy="288"/>
            </a:xfrm>
            <a:prstGeom prst="cube">
              <a:avLst>
                <a:gd name="adj" fmla="val 25000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02</a:t>
              </a:r>
            </a:p>
          </p:txBody>
        </p:sp>
        <p:sp>
          <p:nvSpPr>
            <p:cNvPr id="19510" name="AutoShape 17"/>
            <p:cNvSpPr>
              <a:spLocks noChangeArrowheads="1"/>
            </p:cNvSpPr>
            <p:nvPr/>
          </p:nvSpPr>
          <p:spPr bwMode="auto">
            <a:xfrm>
              <a:off x="589" y="1103"/>
              <a:ext cx="408" cy="288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02</a:t>
              </a:r>
            </a:p>
          </p:txBody>
        </p:sp>
        <p:sp>
          <p:nvSpPr>
            <p:cNvPr id="19511" name="AutoShape 18"/>
            <p:cNvSpPr>
              <a:spLocks noChangeArrowheads="1"/>
            </p:cNvSpPr>
            <p:nvPr/>
          </p:nvSpPr>
          <p:spPr bwMode="auto">
            <a:xfrm>
              <a:off x="931" y="1103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00       00</a:t>
              </a:r>
            </a:p>
          </p:txBody>
        </p:sp>
        <p:sp>
          <p:nvSpPr>
            <p:cNvPr id="19512" name="Text Box 19"/>
            <p:cNvSpPr txBox="1">
              <a:spLocks noChangeArrowheads="1"/>
            </p:cNvSpPr>
            <p:nvPr/>
          </p:nvSpPr>
          <p:spPr bwMode="auto">
            <a:xfrm>
              <a:off x="212" y="953"/>
              <a:ext cx="1429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300" b="1"/>
                <a:t>0            8            16                    31</a:t>
              </a:r>
            </a:p>
          </p:txBody>
        </p:sp>
        <p:grpSp>
          <p:nvGrpSpPr>
            <p:cNvPr id="19513" name="Group 21"/>
            <p:cNvGrpSpPr>
              <a:grpSpLocks/>
            </p:cNvGrpSpPr>
            <p:nvPr/>
          </p:nvGrpSpPr>
          <p:grpSpPr bwMode="auto">
            <a:xfrm>
              <a:off x="45" y="1298"/>
              <a:ext cx="181" cy="1145"/>
              <a:chOff x="136" y="1322"/>
              <a:chExt cx="181" cy="1145"/>
            </a:xfrm>
          </p:grpSpPr>
          <p:sp>
            <p:nvSpPr>
              <p:cNvPr id="19516" name="Text Box 22"/>
              <p:cNvSpPr txBox="1">
                <a:spLocks noChangeArrowheads="1"/>
              </p:cNvSpPr>
              <p:nvPr/>
            </p:nvSpPr>
            <p:spPr bwMode="auto">
              <a:xfrm rot="16200000">
                <a:off x="-348" y="1806"/>
                <a:ext cx="1145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sz="1300" b="1"/>
                  <a:t>Red 50.6.6.68  Métrica 1</a:t>
                </a:r>
              </a:p>
            </p:txBody>
          </p:sp>
          <p:sp>
            <p:nvSpPr>
              <p:cNvPr id="19517" name="AutoShape 23"/>
              <p:cNvSpPr>
                <a:spLocks/>
              </p:cNvSpPr>
              <p:nvPr/>
            </p:nvSpPr>
            <p:spPr bwMode="auto">
              <a:xfrm>
                <a:off x="272" y="1406"/>
                <a:ext cx="45" cy="1043"/>
              </a:xfrm>
              <a:prstGeom prst="leftBrace">
                <a:avLst>
                  <a:gd name="adj1" fmla="val 193148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19514" name="Text Box 25"/>
            <p:cNvSpPr txBox="1">
              <a:spLocks noChangeArrowheads="1"/>
            </p:cNvSpPr>
            <p:nvPr/>
          </p:nvSpPr>
          <p:spPr bwMode="auto">
            <a:xfrm rot="16200000">
              <a:off x="-461" y="2916"/>
              <a:ext cx="1195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300" b="1"/>
                <a:t>Red 60.7.7.204  Métrica 1</a:t>
              </a:r>
            </a:p>
          </p:txBody>
        </p:sp>
        <p:sp>
          <p:nvSpPr>
            <p:cNvPr id="19515" name="AutoShape 26"/>
            <p:cNvSpPr>
              <a:spLocks/>
            </p:cNvSpPr>
            <p:nvPr/>
          </p:nvSpPr>
          <p:spPr bwMode="auto">
            <a:xfrm>
              <a:off x="181" y="2476"/>
              <a:ext cx="45" cy="1043"/>
            </a:xfrm>
            <a:prstGeom prst="leftBrace">
              <a:avLst>
                <a:gd name="adj1" fmla="val 193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3126836" y="2198653"/>
            <a:ext cx="2772881" cy="3930090"/>
            <a:chOff x="1861" y="1309"/>
            <a:chExt cx="1651" cy="2339"/>
          </a:xfrm>
        </p:grpSpPr>
        <p:sp>
          <p:nvSpPr>
            <p:cNvPr id="19480" name="AutoShape 28"/>
            <p:cNvSpPr>
              <a:spLocks noChangeArrowheads="1"/>
            </p:cNvSpPr>
            <p:nvPr/>
          </p:nvSpPr>
          <p:spPr bwMode="auto">
            <a:xfrm>
              <a:off x="2086" y="3160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A3DE9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00           00          00       02</a:t>
              </a:r>
            </a:p>
          </p:txBody>
        </p:sp>
        <p:sp>
          <p:nvSpPr>
            <p:cNvPr id="19481" name="AutoShape 29"/>
            <p:cNvSpPr>
              <a:spLocks noChangeArrowheads="1"/>
            </p:cNvSpPr>
            <p:nvPr/>
          </p:nvSpPr>
          <p:spPr bwMode="auto">
            <a:xfrm>
              <a:off x="2086" y="2954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00           00          00       00</a:t>
              </a:r>
            </a:p>
          </p:txBody>
        </p:sp>
        <p:sp>
          <p:nvSpPr>
            <p:cNvPr id="19482" name="AutoShape 30"/>
            <p:cNvSpPr>
              <a:spLocks noChangeArrowheads="1"/>
            </p:cNvSpPr>
            <p:nvPr/>
          </p:nvSpPr>
          <p:spPr bwMode="auto">
            <a:xfrm>
              <a:off x="2086" y="2748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FF          FF         FF       C0</a:t>
              </a:r>
            </a:p>
          </p:txBody>
        </p:sp>
        <p:sp>
          <p:nvSpPr>
            <p:cNvPr id="19483" name="AutoShape 31"/>
            <p:cNvSpPr>
              <a:spLocks noChangeArrowheads="1"/>
            </p:cNvSpPr>
            <p:nvPr/>
          </p:nvSpPr>
          <p:spPr bwMode="auto">
            <a:xfrm>
              <a:off x="2086" y="2543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C0           A8          01       00</a:t>
              </a:r>
            </a:p>
          </p:txBody>
        </p:sp>
        <p:sp>
          <p:nvSpPr>
            <p:cNvPr id="19484" name="AutoShape 32"/>
            <p:cNvSpPr>
              <a:spLocks noChangeArrowheads="1"/>
            </p:cNvSpPr>
            <p:nvPr/>
          </p:nvSpPr>
          <p:spPr bwMode="auto">
            <a:xfrm>
              <a:off x="2086" y="2337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00            02</a:t>
              </a:r>
            </a:p>
          </p:txBody>
        </p:sp>
        <p:sp>
          <p:nvSpPr>
            <p:cNvPr id="19485" name="AutoShape 33"/>
            <p:cNvSpPr>
              <a:spLocks noChangeArrowheads="1"/>
            </p:cNvSpPr>
            <p:nvPr/>
          </p:nvSpPr>
          <p:spPr bwMode="auto">
            <a:xfrm>
              <a:off x="2757" y="2337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 00       00</a:t>
              </a:r>
            </a:p>
          </p:txBody>
        </p:sp>
        <p:sp>
          <p:nvSpPr>
            <p:cNvPr id="19486" name="AutoShape 34"/>
            <p:cNvSpPr>
              <a:spLocks noChangeArrowheads="1"/>
            </p:cNvSpPr>
            <p:nvPr/>
          </p:nvSpPr>
          <p:spPr bwMode="auto">
            <a:xfrm>
              <a:off x="2086" y="2131"/>
              <a:ext cx="1426" cy="288"/>
            </a:xfrm>
            <a:prstGeom prst="cube">
              <a:avLst>
                <a:gd name="adj" fmla="val 25000"/>
              </a:avLst>
            </a:prstGeom>
            <a:solidFill>
              <a:srgbClr val="38B6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00           00         00       02</a:t>
              </a:r>
            </a:p>
          </p:txBody>
        </p:sp>
        <p:sp>
          <p:nvSpPr>
            <p:cNvPr id="19487" name="AutoShape 35"/>
            <p:cNvSpPr>
              <a:spLocks noChangeArrowheads="1"/>
            </p:cNvSpPr>
            <p:nvPr/>
          </p:nvSpPr>
          <p:spPr bwMode="auto">
            <a:xfrm>
              <a:off x="2086" y="1926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00           00         00       00</a:t>
              </a:r>
            </a:p>
          </p:txBody>
        </p:sp>
        <p:sp>
          <p:nvSpPr>
            <p:cNvPr id="19488" name="AutoShape 36"/>
            <p:cNvSpPr>
              <a:spLocks noChangeArrowheads="1"/>
            </p:cNvSpPr>
            <p:nvPr/>
          </p:nvSpPr>
          <p:spPr bwMode="auto">
            <a:xfrm>
              <a:off x="2086" y="1720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FF         FF         FF       FC</a:t>
              </a:r>
            </a:p>
          </p:txBody>
        </p:sp>
        <p:sp>
          <p:nvSpPr>
            <p:cNvPr id="19489" name="AutoShape 37"/>
            <p:cNvSpPr>
              <a:spLocks noChangeArrowheads="1"/>
            </p:cNvSpPr>
            <p:nvPr/>
          </p:nvSpPr>
          <p:spPr bwMode="auto">
            <a:xfrm>
              <a:off x="2086" y="1515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46          08          08       04</a:t>
              </a:r>
            </a:p>
          </p:txBody>
        </p:sp>
        <p:sp>
          <p:nvSpPr>
            <p:cNvPr id="19490" name="AutoShape 38"/>
            <p:cNvSpPr>
              <a:spLocks noChangeArrowheads="1"/>
            </p:cNvSpPr>
            <p:nvPr/>
          </p:nvSpPr>
          <p:spPr bwMode="auto">
            <a:xfrm>
              <a:off x="2086" y="1309"/>
              <a:ext cx="747" cy="287"/>
            </a:xfrm>
            <a:prstGeom prst="cube">
              <a:avLst>
                <a:gd name="adj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00           02</a:t>
              </a:r>
            </a:p>
          </p:txBody>
        </p:sp>
        <p:sp>
          <p:nvSpPr>
            <p:cNvPr id="19491" name="AutoShape 39"/>
            <p:cNvSpPr>
              <a:spLocks noChangeArrowheads="1"/>
            </p:cNvSpPr>
            <p:nvPr/>
          </p:nvSpPr>
          <p:spPr bwMode="auto">
            <a:xfrm>
              <a:off x="2757" y="1309"/>
              <a:ext cx="747" cy="287"/>
            </a:xfrm>
            <a:prstGeom prst="cube">
              <a:avLst>
                <a:gd name="adj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00       00</a:t>
              </a:r>
            </a:p>
          </p:txBody>
        </p:sp>
        <p:grpSp>
          <p:nvGrpSpPr>
            <p:cNvPr id="19492" name="Group 40"/>
            <p:cNvGrpSpPr>
              <a:grpSpLocks/>
            </p:cNvGrpSpPr>
            <p:nvPr/>
          </p:nvGrpSpPr>
          <p:grpSpPr bwMode="auto">
            <a:xfrm>
              <a:off x="1874" y="1346"/>
              <a:ext cx="178" cy="1095"/>
              <a:chOff x="139" y="1370"/>
              <a:chExt cx="178" cy="1095"/>
            </a:xfrm>
          </p:grpSpPr>
          <p:sp>
            <p:nvSpPr>
              <p:cNvPr id="19495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-320" y="1829"/>
                <a:ext cx="1095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sz="1300" b="1"/>
                  <a:t>Red 70.8.8.4  Métrica 2</a:t>
                </a:r>
              </a:p>
            </p:txBody>
          </p:sp>
          <p:sp>
            <p:nvSpPr>
              <p:cNvPr id="19496" name="AutoShape 42"/>
              <p:cNvSpPr>
                <a:spLocks/>
              </p:cNvSpPr>
              <p:nvPr/>
            </p:nvSpPr>
            <p:spPr bwMode="auto">
              <a:xfrm>
                <a:off x="272" y="1406"/>
                <a:ext cx="45" cy="1043"/>
              </a:xfrm>
              <a:prstGeom prst="leftBrace">
                <a:avLst>
                  <a:gd name="adj1" fmla="val 193148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19493" name="Text Box 44"/>
            <p:cNvSpPr txBox="1">
              <a:spLocks noChangeArrowheads="1"/>
            </p:cNvSpPr>
            <p:nvPr/>
          </p:nvSpPr>
          <p:spPr bwMode="auto">
            <a:xfrm rot="16200000">
              <a:off x="1328" y="2937"/>
              <a:ext cx="124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300" b="1"/>
                <a:t>Red 192.168.1.0  Métrica 2</a:t>
              </a:r>
            </a:p>
          </p:txBody>
        </p:sp>
        <p:sp>
          <p:nvSpPr>
            <p:cNvPr id="19494" name="AutoShape 45"/>
            <p:cNvSpPr>
              <a:spLocks/>
            </p:cNvSpPr>
            <p:nvPr/>
          </p:nvSpPr>
          <p:spPr bwMode="auto">
            <a:xfrm>
              <a:off x="2007" y="2450"/>
              <a:ext cx="45" cy="1043"/>
            </a:xfrm>
            <a:prstGeom prst="leftBrace">
              <a:avLst>
                <a:gd name="adj1" fmla="val 193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198208" y="2175132"/>
            <a:ext cx="2750567" cy="3948836"/>
            <a:chOff x="3690" y="1295"/>
            <a:chExt cx="1637" cy="2350"/>
          </a:xfrm>
        </p:grpSpPr>
        <p:sp>
          <p:nvSpPr>
            <p:cNvPr id="19463" name="AutoShape 47"/>
            <p:cNvSpPr>
              <a:spLocks noChangeArrowheads="1"/>
            </p:cNvSpPr>
            <p:nvPr/>
          </p:nvSpPr>
          <p:spPr bwMode="auto">
            <a:xfrm>
              <a:off x="3901" y="3160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A3DE9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00           00          00       01</a:t>
              </a:r>
            </a:p>
          </p:txBody>
        </p:sp>
        <p:sp>
          <p:nvSpPr>
            <p:cNvPr id="19464" name="AutoShape 48"/>
            <p:cNvSpPr>
              <a:spLocks noChangeArrowheads="1"/>
            </p:cNvSpPr>
            <p:nvPr/>
          </p:nvSpPr>
          <p:spPr bwMode="auto">
            <a:xfrm>
              <a:off x="3901" y="2954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00           00          00       00</a:t>
              </a:r>
            </a:p>
          </p:txBody>
        </p:sp>
        <p:sp>
          <p:nvSpPr>
            <p:cNvPr id="19465" name="AutoShape 49"/>
            <p:cNvSpPr>
              <a:spLocks noChangeArrowheads="1"/>
            </p:cNvSpPr>
            <p:nvPr/>
          </p:nvSpPr>
          <p:spPr bwMode="auto">
            <a:xfrm>
              <a:off x="3901" y="2748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FF          FF         FF      FF</a:t>
              </a:r>
            </a:p>
          </p:txBody>
        </p:sp>
        <p:sp>
          <p:nvSpPr>
            <p:cNvPr id="19466" name="AutoShape 50"/>
            <p:cNvSpPr>
              <a:spLocks noChangeArrowheads="1"/>
            </p:cNvSpPr>
            <p:nvPr/>
          </p:nvSpPr>
          <p:spPr bwMode="auto">
            <a:xfrm>
              <a:off x="3901" y="2543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D8           07          01       08</a:t>
              </a:r>
            </a:p>
          </p:txBody>
        </p:sp>
        <p:sp>
          <p:nvSpPr>
            <p:cNvPr id="19467" name="AutoShape 51"/>
            <p:cNvSpPr>
              <a:spLocks noChangeArrowheads="1"/>
            </p:cNvSpPr>
            <p:nvPr/>
          </p:nvSpPr>
          <p:spPr bwMode="auto">
            <a:xfrm>
              <a:off x="3901" y="2337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00            02</a:t>
              </a:r>
            </a:p>
          </p:txBody>
        </p:sp>
        <p:sp>
          <p:nvSpPr>
            <p:cNvPr id="19468" name="AutoShape 52"/>
            <p:cNvSpPr>
              <a:spLocks noChangeArrowheads="1"/>
            </p:cNvSpPr>
            <p:nvPr/>
          </p:nvSpPr>
          <p:spPr bwMode="auto">
            <a:xfrm>
              <a:off x="4572" y="2337"/>
              <a:ext cx="747" cy="288"/>
            </a:xfrm>
            <a:prstGeom prst="cube">
              <a:avLst>
                <a:gd name="adj" fmla="val 25000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 00       00</a:t>
              </a:r>
            </a:p>
          </p:txBody>
        </p:sp>
        <p:sp>
          <p:nvSpPr>
            <p:cNvPr id="19469" name="AutoShape 53"/>
            <p:cNvSpPr>
              <a:spLocks noChangeArrowheads="1"/>
            </p:cNvSpPr>
            <p:nvPr/>
          </p:nvSpPr>
          <p:spPr bwMode="auto">
            <a:xfrm>
              <a:off x="3901" y="2131"/>
              <a:ext cx="1426" cy="288"/>
            </a:xfrm>
            <a:prstGeom prst="cube">
              <a:avLst>
                <a:gd name="adj" fmla="val 25000"/>
              </a:avLst>
            </a:prstGeom>
            <a:solidFill>
              <a:srgbClr val="38B6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00           00         00       02</a:t>
              </a:r>
            </a:p>
          </p:txBody>
        </p:sp>
        <p:sp>
          <p:nvSpPr>
            <p:cNvPr id="19470" name="AutoShape 54"/>
            <p:cNvSpPr>
              <a:spLocks noChangeArrowheads="1"/>
            </p:cNvSpPr>
            <p:nvPr/>
          </p:nvSpPr>
          <p:spPr bwMode="auto">
            <a:xfrm>
              <a:off x="3901" y="1926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00           00         00       00</a:t>
              </a:r>
            </a:p>
          </p:txBody>
        </p:sp>
        <p:sp>
          <p:nvSpPr>
            <p:cNvPr id="19471" name="AutoShape 55"/>
            <p:cNvSpPr>
              <a:spLocks noChangeArrowheads="1"/>
            </p:cNvSpPr>
            <p:nvPr/>
          </p:nvSpPr>
          <p:spPr bwMode="auto">
            <a:xfrm>
              <a:off x="3901" y="1720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 FF         FF         FF       80</a:t>
              </a:r>
            </a:p>
          </p:txBody>
        </p:sp>
        <p:sp>
          <p:nvSpPr>
            <p:cNvPr id="19472" name="AutoShape 56"/>
            <p:cNvSpPr>
              <a:spLocks noChangeArrowheads="1"/>
            </p:cNvSpPr>
            <p:nvPr/>
          </p:nvSpPr>
          <p:spPr bwMode="auto">
            <a:xfrm>
              <a:off x="3901" y="1515"/>
              <a:ext cx="1426" cy="287"/>
            </a:xfrm>
            <a:prstGeom prst="cube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defTabSz="914118"/>
              <a:r>
                <a:rPr lang="es-ES" sz="1300" b="1"/>
                <a:t>   C9          01          01       00</a:t>
              </a:r>
            </a:p>
          </p:txBody>
        </p:sp>
        <p:sp>
          <p:nvSpPr>
            <p:cNvPr id="19473" name="AutoShape 57"/>
            <p:cNvSpPr>
              <a:spLocks noChangeArrowheads="1"/>
            </p:cNvSpPr>
            <p:nvPr/>
          </p:nvSpPr>
          <p:spPr bwMode="auto">
            <a:xfrm>
              <a:off x="3901" y="1309"/>
              <a:ext cx="747" cy="287"/>
            </a:xfrm>
            <a:prstGeom prst="cube">
              <a:avLst>
                <a:gd name="adj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00           02</a:t>
              </a:r>
            </a:p>
          </p:txBody>
        </p:sp>
        <p:sp>
          <p:nvSpPr>
            <p:cNvPr id="19474" name="AutoShape 58"/>
            <p:cNvSpPr>
              <a:spLocks noChangeArrowheads="1"/>
            </p:cNvSpPr>
            <p:nvPr/>
          </p:nvSpPr>
          <p:spPr bwMode="auto">
            <a:xfrm>
              <a:off x="4572" y="1309"/>
              <a:ext cx="747" cy="287"/>
            </a:xfrm>
            <a:prstGeom prst="cube">
              <a:avLst>
                <a:gd name="adj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00       00</a:t>
              </a:r>
            </a:p>
          </p:txBody>
        </p:sp>
        <p:grpSp>
          <p:nvGrpSpPr>
            <p:cNvPr id="19475" name="Group 59"/>
            <p:cNvGrpSpPr>
              <a:grpSpLocks/>
            </p:cNvGrpSpPr>
            <p:nvPr/>
          </p:nvGrpSpPr>
          <p:grpSpPr bwMode="auto">
            <a:xfrm>
              <a:off x="3690" y="1295"/>
              <a:ext cx="178" cy="1145"/>
              <a:chOff x="140" y="1319"/>
              <a:chExt cx="178" cy="1145"/>
            </a:xfrm>
          </p:grpSpPr>
          <p:sp>
            <p:nvSpPr>
              <p:cNvPr id="19478" name="Text Box 60"/>
              <p:cNvSpPr txBox="1">
                <a:spLocks noChangeArrowheads="1"/>
              </p:cNvSpPr>
              <p:nvPr/>
            </p:nvSpPr>
            <p:spPr bwMode="auto">
              <a:xfrm rot="16200000">
                <a:off x="-344" y="1803"/>
                <a:ext cx="1145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sz="1300" b="1"/>
                  <a:t>Red 201.1.1.0  Métrica 2</a:t>
                </a:r>
              </a:p>
            </p:txBody>
          </p:sp>
          <p:sp>
            <p:nvSpPr>
              <p:cNvPr id="19479" name="AutoShape 61"/>
              <p:cNvSpPr>
                <a:spLocks/>
              </p:cNvSpPr>
              <p:nvPr/>
            </p:nvSpPr>
            <p:spPr bwMode="auto">
              <a:xfrm>
                <a:off x="272" y="1406"/>
                <a:ext cx="45" cy="1043"/>
              </a:xfrm>
              <a:prstGeom prst="leftBrace">
                <a:avLst>
                  <a:gd name="adj1" fmla="val 193148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19476" name="Text Box 62"/>
            <p:cNvSpPr txBox="1">
              <a:spLocks noChangeArrowheads="1"/>
            </p:cNvSpPr>
            <p:nvPr/>
          </p:nvSpPr>
          <p:spPr bwMode="auto">
            <a:xfrm rot="16200000">
              <a:off x="3195" y="2971"/>
              <a:ext cx="117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300" b="1"/>
                <a:t>Red 210.7.1.8  Métrica 1 </a:t>
              </a:r>
            </a:p>
          </p:txBody>
        </p:sp>
        <p:sp>
          <p:nvSpPr>
            <p:cNvPr id="19477" name="AutoShape 63"/>
            <p:cNvSpPr>
              <a:spLocks/>
            </p:cNvSpPr>
            <p:nvPr/>
          </p:nvSpPr>
          <p:spPr bwMode="auto">
            <a:xfrm>
              <a:off x="3822" y="2522"/>
              <a:ext cx="45" cy="1043"/>
            </a:xfrm>
            <a:prstGeom prst="leftBrace">
              <a:avLst>
                <a:gd name="adj1" fmla="val 193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57119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2287194" y="2705678"/>
            <a:ext cx="4466449" cy="1700932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244" tIns="45121" rIns="90244" bIns="45121" anchor="ctr"/>
          <a:lstStyle/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CONFIGURACIÓN</a:t>
            </a:r>
          </a:p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DE</a:t>
            </a:r>
          </a:p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RIPv1/RIPv2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9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201435" y="685335"/>
            <a:ext cx="2726701" cy="58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56" tIns="45227" rIns="90456" bIns="45227">
            <a:spAutoFit/>
          </a:bodyPr>
          <a:lstStyle/>
          <a:p>
            <a:r>
              <a:rPr lang="es-ES" sz="3200" b="1" dirty="0">
                <a:solidFill>
                  <a:srgbClr val="000066"/>
                </a:solidFill>
                <a:latin typeface="Arial Rounded MT Bold" pitchFamily="34" charset="0"/>
              </a:rPr>
              <a:t>CONTENIDO</a:t>
            </a:r>
          </a:p>
        </p:txBody>
      </p:sp>
      <p:grpSp>
        <p:nvGrpSpPr>
          <p:cNvPr id="2" name="27 Grupo"/>
          <p:cNvGrpSpPr>
            <a:grpSpLocks/>
          </p:cNvGrpSpPr>
          <p:nvPr/>
        </p:nvGrpSpPr>
        <p:grpSpPr bwMode="auto">
          <a:xfrm>
            <a:off x="304748" y="1474557"/>
            <a:ext cx="6420609" cy="5106802"/>
            <a:chOff x="304800" y="1510494"/>
            <a:chExt cx="6422440" cy="5227006"/>
          </a:xfrm>
        </p:grpSpPr>
        <p:grpSp>
          <p:nvGrpSpPr>
            <p:cNvPr id="3076" name="Group 7"/>
            <p:cNvGrpSpPr>
              <a:grpSpLocks/>
            </p:cNvGrpSpPr>
            <p:nvPr/>
          </p:nvGrpSpPr>
          <p:grpSpPr bwMode="auto">
            <a:xfrm>
              <a:off x="304800" y="1510494"/>
              <a:ext cx="5789811" cy="529697"/>
              <a:chOff x="181" y="830"/>
              <a:chExt cx="3447" cy="308"/>
            </a:xfrm>
          </p:grpSpPr>
          <p:sp>
            <p:nvSpPr>
              <p:cNvPr id="3095" name="Text Box 8"/>
              <p:cNvSpPr txBox="1">
                <a:spLocks noChangeArrowheads="1"/>
              </p:cNvSpPr>
              <p:nvPr/>
            </p:nvSpPr>
            <p:spPr bwMode="auto">
              <a:xfrm>
                <a:off x="354" y="830"/>
                <a:ext cx="327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307" tIns="42654" rIns="85307" bIns="42654">
                <a:spAutoFit/>
              </a:bodyPr>
              <a:lstStyle/>
              <a:p>
                <a:pPr defTabSz="903123"/>
                <a:r>
                  <a:rPr lang="es-MX" sz="2800" b="1" dirty="0">
                    <a:solidFill>
                      <a:srgbClr val="0000CC"/>
                    </a:solidFill>
                  </a:rPr>
                  <a:t>INTRODUCCION AL PROTOCOLO RIP</a:t>
                </a:r>
                <a:endParaRPr lang="es-ES" sz="2800" b="1" dirty="0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96" name="Picture 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1" y="916"/>
                <a:ext cx="173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77" name="Group 10"/>
            <p:cNvGrpSpPr>
              <a:grpSpLocks/>
            </p:cNvGrpSpPr>
            <p:nvPr/>
          </p:nvGrpSpPr>
          <p:grpSpPr bwMode="auto">
            <a:xfrm>
              <a:off x="304800" y="2278850"/>
              <a:ext cx="5124373" cy="529560"/>
              <a:chOff x="181" y="830"/>
              <a:chExt cx="3050" cy="308"/>
            </a:xfrm>
          </p:grpSpPr>
          <p:sp>
            <p:nvSpPr>
              <p:cNvPr id="3093" name="Text Box 11"/>
              <p:cNvSpPr txBox="1">
                <a:spLocks noChangeArrowheads="1"/>
              </p:cNvSpPr>
              <p:nvPr/>
            </p:nvSpPr>
            <p:spPr bwMode="auto">
              <a:xfrm>
                <a:off x="354" y="830"/>
                <a:ext cx="2877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307" tIns="42654" rIns="85307" bIns="42654">
                <a:spAutoFit/>
              </a:bodyPr>
              <a:lstStyle/>
              <a:p>
                <a:pPr defTabSz="903123"/>
                <a:r>
                  <a:rPr lang="es-MX" sz="2800" b="1">
                    <a:solidFill>
                      <a:srgbClr val="0000CC"/>
                    </a:solidFill>
                  </a:rPr>
                  <a:t>FORMATO DEL PROTOCOLO RIP</a:t>
                </a:r>
                <a:endParaRPr lang="es-ES" sz="2800" b="1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94" name="Picture 12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1" y="916"/>
                <a:ext cx="173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78" name="Group 16"/>
            <p:cNvGrpSpPr>
              <a:grpSpLocks/>
            </p:cNvGrpSpPr>
            <p:nvPr/>
          </p:nvGrpSpPr>
          <p:grpSpPr bwMode="auto">
            <a:xfrm>
              <a:off x="304800" y="3867947"/>
              <a:ext cx="6422440" cy="529697"/>
              <a:chOff x="181" y="830"/>
              <a:chExt cx="3823" cy="308"/>
            </a:xfrm>
          </p:grpSpPr>
          <p:sp>
            <p:nvSpPr>
              <p:cNvPr id="3091" name="Text Box 17"/>
              <p:cNvSpPr txBox="1">
                <a:spLocks noChangeArrowheads="1"/>
              </p:cNvSpPr>
              <p:nvPr/>
            </p:nvSpPr>
            <p:spPr bwMode="auto">
              <a:xfrm>
                <a:off x="354" y="830"/>
                <a:ext cx="3650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307" tIns="42654" rIns="85307" bIns="42654">
                <a:spAutoFit/>
              </a:bodyPr>
              <a:lstStyle/>
              <a:p>
                <a:pPr defTabSz="903123"/>
                <a:r>
                  <a:rPr lang="es-MX" sz="2800" b="1">
                    <a:solidFill>
                      <a:srgbClr val="0000CC"/>
                    </a:solidFill>
                  </a:rPr>
                  <a:t>INTRODUCCIÓN AL PROTOCOLO OSPFv2</a:t>
                </a:r>
                <a:endParaRPr lang="es-ES" sz="2800" b="1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92" name="Picture 18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1" y="916"/>
                <a:ext cx="173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79" name="Group 10"/>
            <p:cNvGrpSpPr>
              <a:grpSpLocks/>
            </p:cNvGrpSpPr>
            <p:nvPr/>
          </p:nvGrpSpPr>
          <p:grpSpPr bwMode="auto">
            <a:xfrm>
              <a:off x="304800" y="3064668"/>
              <a:ext cx="5439110" cy="529560"/>
              <a:chOff x="181" y="830"/>
              <a:chExt cx="3238" cy="308"/>
            </a:xfrm>
          </p:grpSpPr>
          <p:sp>
            <p:nvSpPr>
              <p:cNvPr id="3089" name="Text Box 11"/>
              <p:cNvSpPr txBox="1">
                <a:spLocks noChangeArrowheads="1"/>
              </p:cNvSpPr>
              <p:nvPr/>
            </p:nvSpPr>
            <p:spPr bwMode="auto">
              <a:xfrm>
                <a:off x="354" y="830"/>
                <a:ext cx="3065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307" tIns="42654" rIns="85307" bIns="42654">
                <a:spAutoFit/>
              </a:bodyPr>
              <a:lstStyle/>
              <a:p>
                <a:pPr defTabSz="903123"/>
                <a:r>
                  <a:rPr lang="es-MX" sz="2800" b="1">
                    <a:solidFill>
                      <a:srgbClr val="0000CC"/>
                    </a:solidFill>
                  </a:rPr>
                  <a:t>CONFIGURACIÓN DE RIPv1/RIPv2</a:t>
                </a:r>
                <a:endParaRPr lang="es-ES" sz="2800" b="1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90" name="Picture 12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1" y="916"/>
                <a:ext cx="173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80" name="Group 16"/>
            <p:cNvGrpSpPr>
              <a:grpSpLocks/>
            </p:cNvGrpSpPr>
            <p:nvPr/>
          </p:nvGrpSpPr>
          <p:grpSpPr bwMode="auto">
            <a:xfrm>
              <a:off x="304800" y="4653766"/>
              <a:ext cx="5755495" cy="529697"/>
              <a:chOff x="181" y="798"/>
              <a:chExt cx="3426" cy="308"/>
            </a:xfrm>
          </p:grpSpPr>
          <p:sp>
            <p:nvSpPr>
              <p:cNvPr id="3087" name="Text Box 17"/>
              <p:cNvSpPr txBox="1">
                <a:spLocks noChangeArrowheads="1"/>
              </p:cNvSpPr>
              <p:nvPr/>
            </p:nvSpPr>
            <p:spPr bwMode="auto">
              <a:xfrm>
                <a:off x="354" y="798"/>
                <a:ext cx="3253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307" tIns="42654" rIns="85307" bIns="42654">
                <a:spAutoFit/>
              </a:bodyPr>
              <a:lstStyle/>
              <a:p>
                <a:pPr defTabSz="903123"/>
                <a:r>
                  <a:rPr lang="es-MX" sz="2800" b="1">
                    <a:solidFill>
                      <a:srgbClr val="0000CC"/>
                    </a:solidFill>
                  </a:rPr>
                  <a:t>FORMATO DEL PROTOCOLO OSPFv2</a:t>
                </a:r>
                <a:endParaRPr lang="es-ES" sz="2800" b="1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88" name="Picture 18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1" y="881"/>
                <a:ext cx="173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81" name="Group 10"/>
            <p:cNvGrpSpPr>
              <a:grpSpLocks/>
            </p:cNvGrpSpPr>
            <p:nvPr/>
          </p:nvGrpSpPr>
          <p:grpSpPr bwMode="auto">
            <a:xfrm>
              <a:off x="304800" y="6207940"/>
              <a:ext cx="5235857" cy="529560"/>
              <a:chOff x="181" y="830"/>
              <a:chExt cx="3117" cy="308"/>
            </a:xfrm>
          </p:grpSpPr>
          <p:sp>
            <p:nvSpPr>
              <p:cNvPr id="3085" name="Text Box 11"/>
              <p:cNvSpPr txBox="1">
                <a:spLocks noChangeArrowheads="1"/>
              </p:cNvSpPr>
              <p:nvPr/>
            </p:nvSpPr>
            <p:spPr bwMode="auto">
              <a:xfrm>
                <a:off x="354" y="830"/>
                <a:ext cx="294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307" tIns="42654" rIns="85307" bIns="42654">
                <a:spAutoFit/>
              </a:bodyPr>
              <a:lstStyle/>
              <a:p>
                <a:pPr defTabSz="903123"/>
                <a:r>
                  <a:rPr lang="es-MX" sz="2800" b="1">
                    <a:solidFill>
                      <a:srgbClr val="0000CC"/>
                    </a:solidFill>
                  </a:rPr>
                  <a:t>CONFIGURACIÓN RIPv2/OSPFv2</a:t>
                </a:r>
                <a:endParaRPr lang="es-ES" sz="2800" b="1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86" name="Picture 12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1" y="916"/>
                <a:ext cx="173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82" name="Group 16"/>
            <p:cNvGrpSpPr>
              <a:grpSpLocks/>
            </p:cNvGrpSpPr>
            <p:nvPr/>
          </p:nvGrpSpPr>
          <p:grpSpPr bwMode="auto">
            <a:xfrm>
              <a:off x="304800" y="5439583"/>
              <a:ext cx="4722333" cy="529697"/>
              <a:chOff x="181" y="798"/>
              <a:chExt cx="2811" cy="308"/>
            </a:xfrm>
          </p:grpSpPr>
          <p:sp>
            <p:nvSpPr>
              <p:cNvPr id="3083" name="Text Box 17"/>
              <p:cNvSpPr txBox="1">
                <a:spLocks noChangeArrowheads="1"/>
              </p:cNvSpPr>
              <p:nvPr/>
            </p:nvSpPr>
            <p:spPr bwMode="auto">
              <a:xfrm>
                <a:off x="354" y="798"/>
                <a:ext cx="2638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307" tIns="42654" rIns="85307" bIns="42654">
                <a:spAutoFit/>
              </a:bodyPr>
              <a:lstStyle/>
              <a:p>
                <a:pPr defTabSz="903123"/>
                <a:r>
                  <a:rPr lang="es-MX" sz="2800" b="1">
                    <a:solidFill>
                      <a:srgbClr val="0000CC"/>
                    </a:solidFill>
                  </a:rPr>
                  <a:t>CONFIGURACIÓN DE OSPFv2</a:t>
                </a:r>
                <a:endParaRPr lang="es-ES" sz="2800" b="1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84" name="Picture 18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1" y="881"/>
                <a:ext cx="173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6845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907847" y="617115"/>
            <a:ext cx="5383167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CONFIGURACION BASICA</a:t>
            </a:r>
          </a:p>
        </p:txBody>
      </p:sp>
      <p:grpSp>
        <p:nvGrpSpPr>
          <p:cNvPr id="2" name="88 Grupo"/>
          <p:cNvGrpSpPr>
            <a:grpSpLocks/>
          </p:cNvGrpSpPr>
          <p:nvPr/>
        </p:nvGrpSpPr>
        <p:grpSpPr bwMode="auto">
          <a:xfrm>
            <a:off x="285703" y="1296247"/>
            <a:ext cx="4139980" cy="2011396"/>
            <a:chOff x="286514" y="1327150"/>
            <a:chExt cx="4140699" cy="2060153"/>
          </a:xfrm>
        </p:grpSpPr>
        <p:grpSp>
          <p:nvGrpSpPr>
            <p:cNvPr id="21518" name="Group 107"/>
            <p:cNvGrpSpPr>
              <a:grpSpLocks/>
            </p:cNvGrpSpPr>
            <p:nvPr/>
          </p:nvGrpSpPr>
          <p:grpSpPr bwMode="auto">
            <a:xfrm>
              <a:off x="286514" y="1327150"/>
              <a:ext cx="3243610" cy="568618"/>
              <a:chOff x="204" y="773"/>
              <a:chExt cx="2039" cy="351"/>
            </a:xfrm>
          </p:grpSpPr>
          <p:sp>
            <p:nvSpPr>
              <p:cNvPr id="74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1858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Configurar RIPv1:</a:t>
                </a:r>
              </a:p>
            </p:txBody>
          </p:sp>
          <p:pic>
            <p:nvPicPr>
              <p:cNvPr id="21522" name="Picture 10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5439" y="1825819"/>
              <a:ext cx="3771866" cy="846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Activar el protocolo RIPv1:</a:t>
              </a:r>
            </a:p>
            <a:p>
              <a:pPr defTabSz="863859" eaLnBrk="0" hangingPunct="0">
                <a:defRPr/>
              </a:pPr>
              <a:r>
                <a:rPr lang="es-MX" sz="2400" dirty="0">
                  <a:latin typeface="+mj-lt"/>
                </a:rPr>
                <a:t>    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router rip</a:t>
              </a:r>
            </a:p>
          </p:txBody>
        </p:sp>
        <p:sp>
          <p:nvSpPr>
            <p:cNvPr id="77" name="Text Box 111"/>
            <p:cNvSpPr txBox="1">
              <a:spLocks noChangeArrowheads="1"/>
            </p:cNvSpPr>
            <p:nvPr/>
          </p:nvSpPr>
          <p:spPr bwMode="auto">
            <a:xfrm>
              <a:off x="575439" y="2540471"/>
              <a:ext cx="3851774" cy="846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Anunciar redes: </a:t>
              </a:r>
            </a:p>
            <a:p>
              <a:pPr defTabSz="863859" eaLnBrk="0" hangingPunct="0">
                <a:defRPr/>
              </a:pPr>
              <a:r>
                <a:rPr lang="es-MX" sz="2400" dirty="0">
                  <a:latin typeface="+mj-lt"/>
                </a:rPr>
                <a:t>    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network &lt;</a:t>
              </a:r>
              <a:r>
                <a:rPr lang="es-MX" sz="2400" i="1" dirty="0">
                  <a:solidFill>
                    <a:srgbClr val="FF3300"/>
                  </a:solidFill>
                  <a:latin typeface="+mj-lt"/>
                </a:rPr>
                <a:t>dirección de red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&gt;</a:t>
              </a:r>
            </a:p>
          </p:txBody>
        </p: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285701" y="3710554"/>
            <a:ext cx="4176223" cy="2518713"/>
            <a:chOff x="91" y="774"/>
            <a:chExt cx="2486" cy="1499"/>
          </a:xfrm>
        </p:grpSpPr>
        <p:grpSp>
          <p:nvGrpSpPr>
            <p:cNvPr id="21509" name="Group 3"/>
            <p:cNvGrpSpPr>
              <a:grpSpLocks/>
            </p:cNvGrpSpPr>
            <p:nvPr/>
          </p:nvGrpSpPr>
          <p:grpSpPr bwMode="auto">
            <a:xfrm>
              <a:off x="91" y="774"/>
              <a:ext cx="2455" cy="331"/>
              <a:chOff x="204" y="773"/>
              <a:chExt cx="2593" cy="351"/>
            </a:xfrm>
          </p:grpSpPr>
          <p:sp>
            <p:nvSpPr>
              <p:cNvPr id="87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2412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>
                    <a:solidFill>
                      <a:schemeClr val="accent2"/>
                    </a:solidFill>
                    <a:latin typeface="+mj-lt"/>
                  </a:rPr>
                  <a:t>Configurar RIPv2 en R4</a:t>
                </a:r>
              </a:p>
            </p:txBody>
          </p:sp>
          <p:pic>
            <p:nvPicPr>
              <p:cNvPr id="21517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245" y="1078"/>
              <a:ext cx="22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Activar el protocolo RIPv2: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245" y="1441"/>
              <a:ext cx="201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Especificar la versión 2: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83" name="Text Box 8"/>
            <p:cNvSpPr txBox="1">
              <a:spLocks noChangeArrowheads="1"/>
            </p:cNvSpPr>
            <p:nvPr/>
          </p:nvSpPr>
          <p:spPr bwMode="auto">
            <a:xfrm>
              <a:off x="245" y="1820"/>
              <a:ext cx="145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Anunciar redes: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84" name="Text Box 113"/>
            <p:cNvSpPr txBox="1">
              <a:spLocks noChangeArrowheads="1"/>
            </p:cNvSpPr>
            <p:nvPr/>
          </p:nvSpPr>
          <p:spPr bwMode="auto">
            <a:xfrm>
              <a:off x="466" y="1230"/>
              <a:ext cx="8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router rip</a:t>
              </a:r>
            </a:p>
          </p:txBody>
        </p:sp>
        <p:sp>
          <p:nvSpPr>
            <p:cNvPr id="85" name="Text Box 114"/>
            <p:cNvSpPr txBox="1">
              <a:spLocks noChangeArrowheads="1"/>
            </p:cNvSpPr>
            <p:nvPr/>
          </p:nvSpPr>
          <p:spPr bwMode="auto">
            <a:xfrm>
              <a:off x="501" y="1623"/>
              <a:ext cx="77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version 2</a:t>
              </a:r>
            </a:p>
          </p:txBody>
        </p:sp>
        <p:sp>
          <p:nvSpPr>
            <p:cNvPr id="86" name="Text Box 115"/>
            <p:cNvSpPr txBox="1">
              <a:spLocks noChangeArrowheads="1"/>
            </p:cNvSpPr>
            <p:nvPr/>
          </p:nvSpPr>
          <p:spPr bwMode="auto">
            <a:xfrm>
              <a:off x="408" y="2001"/>
              <a:ext cx="2169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9900"/>
                  </a:solidFill>
                  <a:latin typeface="+mj-lt"/>
                </a:rPr>
                <a:t> 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network &lt;</a:t>
              </a:r>
              <a:r>
                <a:rPr lang="es-MX" sz="2400" i="1" dirty="0">
                  <a:solidFill>
                    <a:srgbClr val="FF3300"/>
                  </a:solidFill>
                  <a:latin typeface="+mj-lt"/>
                </a:rPr>
                <a:t>dirección de red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4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85680" y="617114"/>
            <a:ext cx="7707521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grpSp>
        <p:nvGrpSpPr>
          <p:cNvPr id="2" name="86 Grupo"/>
          <p:cNvGrpSpPr>
            <a:grpSpLocks/>
          </p:cNvGrpSpPr>
          <p:nvPr/>
        </p:nvGrpSpPr>
        <p:grpSpPr bwMode="auto">
          <a:xfrm>
            <a:off x="214276" y="1125689"/>
            <a:ext cx="8929724" cy="5443916"/>
            <a:chOff x="214313" y="1152524"/>
            <a:chExt cx="8931275" cy="5573714"/>
          </a:xfrm>
        </p:grpSpPr>
        <p:grpSp>
          <p:nvGrpSpPr>
            <p:cNvPr id="22532" name="129 Grupo"/>
            <p:cNvGrpSpPr>
              <a:grpSpLocks/>
            </p:cNvGrpSpPr>
            <p:nvPr/>
          </p:nvGrpSpPr>
          <p:grpSpPr bwMode="auto">
            <a:xfrm>
              <a:off x="214313" y="1152524"/>
              <a:ext cx="8931275" cy="5573714"/>
              <a:chOff x="215076" y="1153301"/>
              <a:chExt cx="8930512" cy="5572165"/>
            </a:xfrm>
          </p:grpSpPr>
          <p:sp>
            <p:nvSpPr>
              <p:cNvPr id="22549" name="Cloud"/>
              <p:cNvSpPr>
                <a:spLocks noChangeAspect="1" noEditPoints="1" noChangeArrowheads="1"/>
              </p:cNvSpPr>
              <p:nvPr/>
            </p:nvSpPr>
            <p:spPr bwMode="auto">
              <a:xfrm rot="195800">
                <a:off x="1853236" y="2721315"/>
                <a:ext cx="5371641" cy="2442484"/>
              </a:xfrm>
              <a:custGeom>
                <a:avLst/>
                <a:gdLst>
                  <a:gd name="T0" fmla="*/ 6605129 w 21600"/>
                  <a:gd name="T1" fmla="*/ 293133134 h 21600"/>
                  <a:gd name="T2" fmla="*/ 1064687845 w 21600"/>
                  <a:gd name="T3" fmla="*/ 585641965 h 21600"/>
                  <a:gd name="T4" fmla="*/ 2127601059 w 21600"/>
                  <a:gd name="T5" fmla="*/ 293133134 h 21600"/>
                  <a:gd name="T6" fmla="*/ 1064687845 w 21600"/>
                  <a:gd name="T7" fmla="*/ 3352026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7274" tIns="43636" rIns="87274" bIns="43636"/>
              <a:lstStyle/>
              <a:p>
                <a:pPr algn="ctr" defTabSz="863859"/>
                <a:r>
                  <a:rPr lang="es-MX" sz="1900"/>
                  <a:t>     </a:t>
                </a:r>
                <a:endParaRPr lang="es-ES" sz="1900"/>
              </a:p>
            </p:txBody>
          </p:sp>
          <p:sp>
            <p:nvSpPr>
              <p:cNvPr id="99" name="98 Rectángulo redondeado"/>
              <p:cNvSpPr/>
              <p:nvPr/>
            </p:nvSpPr>
            <p:spPr bwMode="auto">
              <a:xfrm>
                <a:off x="3858077" y="5011442"/>
                <a:ext cx="1642923" cy="1714024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14118">
                  <a:defRPr/>
                </a:pPr>
                <a:endParaRPr lang="es-PE"/>
              </a:p>
            </p:txBody>
          </p:sp>
          <p:sp>
            <p:nvSpPr>
              <p:cNvPr id="98" name="97 Rectángulo redondeado"/>
              <p:cNvSpPr/>
              <p:nvPr/>
            </p:nvSpPr>
            <p:spPr bwMode="auto">
              <a:xfrm>
                <a:off x="4643823" y="1153301"/>
                <a:ext cx="1642922" cy="1785442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14118">
                  <a:defRPr/>
                </a:pPr>
                <a:endParaRPr lang="es-PE"/>
              </a:p>
            </p:txBody>
          </p:sp>
          <p:sp>
            <p:nvSpPr>
              <p:cNvPr id="97" name="96 Rectángulo redondeado"/>
              <p:cNvSpPr/>
              <p:nvPr/>
            </p:nvSpPr>
            <p:spPr bwMode="auto">
              <a:xfrm>
                <a:off x="7215353" y="3081578"/>
                <a:ext cx="1715940" cy="1715610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14118">
                  <a:defRPr/>
                </a:pPr>
                <a:endParaRPr lang="es-PE"/>
              </a:p>
            </p:txBody>
          </p:sp>
          <p:sp>
            <p:nvSpPr>
              <p:cNvPr id="96" name="95 Rectángulo redondeado"/>
              <p:cNvSpPr/>
              <p:nvPr/>
            </p:nvSpPr>
            <p:spPr bwMode="auto">
              <a:xfrm>
                <a:off x="215076" y="3081578"/>
                <a:ext cx="1642922" cy="1715610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14118">
                  <a:defRPr/>
                </a:pPr>
                <a:endParaRPr lang="es-PE"/>
              </a:p>
            </p:txBody>
          </p:sp>
          <p:pic>
            <p:nvPicPr>
              <p:cNvPr id="22554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925622" y="3796508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5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7042" y="4585504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6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91664" y="2728116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7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91928" y="2728116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8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728248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9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692126" y="3728248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560" name="26 Conector recto"/>
              <p:cNvCxnSpPr>
                <a:cxnSpLocks noChangeShapeType="1"/>
              </p:cNvCxnSpPr>
              <p:nvPr/>
            </p:nvCxnSpPr>
            <p:spPr bwMode="auto">
              <a:xfrm flipV="1">
                <a:off x="2215340" y="3082130"/>
                <a:ext cx="1071569" cy="71437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1" name="28 Conector recto"/>
              <p:cNvCxnSpPr>
                <a:cxnSpLocks noChangeShapeType="1"/>
              </p:cNvCxnSpPr>
              <p:nvPr/>
            </p:nvCxnSpPr>
            <p:spPr bwMode="auto">
              <a:xfrm>
                <a:off x="3786976" y="2937664"/>
                <a:ext cx="1500198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2" name="31 Conector recto"/>
              <p:cNvCxnSpPr>
                <a:cxnSpLocks noChangeShapeType="1"/>
              </p:cNvCxnSpPr>
              <p:nvPr/>
            </p:nvCxnSpPr>
            <p:spPr bwMode="auto">
              <a:xfrm>
                <a:off x="2215340" y="4153698"/>
                <a:ext cx="2071702" cy="68025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3" name="35 Conector recto"/>
              <p:cNvCxnSpPr>
                <a:cxnSpLocks noChangeShapeType="1"/>
              </p:cNvCxnSpPr>
              <p:nvPr/>
            </p:nvCxnSpPr>
            <p:spPr bwMode="auto">
              <a:xfrm>
                <a:off x="5787240" y="3082128"/>
                <a:ext cx="1143008" cy="71438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4" name="36 Conector recto"/>
              <p:cNvCxnSpPr>
                <a:cxnSpLocks noChangeShapeType="1"/>
              </p:cNvCxnSpPr>
              <p:nvPr/>
            </p:nvCxnSpPr>
            <p:spPr bwMode="auto">
              <a:xfrm flipV="1">
                <a:off x="4858546" y="4153698"/>
                <a:ext cx="2071702" cy="71438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5" name="48 Conector recto"/>
              <p:cNvCxnSpPr>
                <a:cxnSpLocks noChangeShapeType="1"/>
              </p:cNvCxnSpPr>
              <p:nvPr/>
            </p:nvCxnSpPr>
            <p:spPr bwMode="auto">
              <a:xfrm rot="16200000" flipH="1">
                <a:off x="3344853" y="3378200"/>
                <a:ext cx="1503374" cy="104775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22566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2266" y="3796508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67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82416" y="1715284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568" name="64 Conector recto"/>
              <p:cNvCxnSpPr>
                <a:cxnSpLocks noChangeShapeType="1"/>
              </p:cNvCxnSpPr>
              <p:nvPr/>
            </p:nvCxnSpPr>
            <p:spPr bwMode="auto">
              <a:xfrm>
                <a:off x="1000894" y="4010822"/>
                <a:ext cx="785818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9" name="66 Conector recto"/>
              <p:cNvCxnSpPr>
                <a:cxnSpLocks noChangeShapeType="1"/>
              </p:cNvCxnSpPr>
              <p:nvPr/>
            </p:nvCxnSpPr>
            <p:spPr bwMode="auto">
              <a:xfrm>
                <a:off x="7287438" y="4010822"/>
                <a:ext cx="785818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70" name="69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45092" y="2438392"/>
                <a:ext cx="71438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2257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87042" y="5725334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572" name="72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87836" y="5367350"/>
                <a:ext cx="71438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8" name="77 CuadroTexto"/>
              <p:cNvSpPr txBox="1"/>
              <p:nvPr/>
            </p:nvSpPr>
            <p:spPr>
              <a:xfrm>
                <a:off x="1500841" y="3459298"/>
                <a:ext cx="401107" cy="3465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>
                    <a:solidFill>
                      <a:schemeClr val="accent6"/>
                    </a:solidFill>
                  </a:rPr>
                  <a:t>Ra</a:t>
                </a:r>
              </a:p>
            </p:txBody>
          </p:sp>
          <p:sp>
            <p:nvSpPr>
              <p:cNvPr id="79" name="78 CuadroTexto"/>
              <p:cNvSpPr txBox="1"/>
              <p:nvPr/>
            </p:nvSpPr>
            <p:spPr>
              <a:xfrm>
                <a:off x="7143921" y="3489452"/>
                <a:ext cx="399696" cy="3465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>
                    <a:solidFill>
                      <a:schemeClr val="accent6"/>
                    </a:solidFill>
                  </a:rPr>
                  <a:t>Re</a:t>
                </a:r>
              </a:p>
            </p:txBody>
          </p:sp>
          <p:sp>
            <p:nvSpPr>
              <p:cNvPr id="80" name="79 CuadroTexto"/>
              <p:cNvSpPr txBox="1"/>
              <p:nvPr/>
            </p:nvSpPr>
            <p:spPr>
              <a:xfrm>
                <a:off x="3286626" y="2438820"/>
                <a:ext cx="410726" cy="3465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>
                    <a:solidFill>
                      <a:schemeClr val="accent6"/>
                    </a:solidFill>
                  </a:rPr>
                  <a:t>Rb</a:t>
                </a:r>
              </a:p>
            </p:txBody>
          </p:sp>
          <p:sp>
            <p:nvSpPr>
              <p:cNvPr id="89" name="88 CuadroTexto"/>
              <p:cNvSpPr txBox="1"/>
              <p:nvPr/>
            </p:nvSpPr>
            <p:spPr>
              <a:xfrm>
                <a:off x="5000979" y="2367402"/>
                <a:ext cx="386678" cy="3465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>
                    <a:solidFill>
                      <a:schemeClr val="accent6"/>
                    </a:solidFill>
                  </a:rPr>
                  <a:t>Rc</a:t>
                </a:r>
              </a:p>
            </p:txBody>
          </p:sp>
          <p:sp>
            <p:nvSpPr>
              <p:cNvPr id="90" name="89 CuadroTexto"/>
              <p:cNvSpPr txBox="1"/>
              <p:nvPr/>
            </p:nvSpPr>
            <p:spPr>
              <a:xfrm>
                <a:off x="4026337" y="4989223"/>
                <a:ext cx="410726" cy="3465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 err="1">
                    <a:solidFill>
                      <a:schemeClr val="accent6"/>
                    </a:solidFill>
                  </a:rPr>
                  <a:t>Rd</a:t>
                </a:r>
                <a:endParaRPr lang="es-PE" sz="16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2578" name="90 CuadroTexto"/>
              <p:cNvSpPr txBox="1">
                <a:spLocks noChangeArrowheads="1"/>
              </p:cNvSpPr>
              <p:nvPr/>
            </p:nvSpPr>
            <p:spPr bwMode="auto">
              <a:xfrm>
                <a:off x="500828" y="3488731"/>
                <a:ext cx="466835" cy="3150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400" b="1"/>
                  <a:t>PC1</a:t>
                </a:r>
              </a:p>
            </p:txBody>
          </p:sp>
          <p:sp>
            <p:nvSpPr>
              <p:cNvPr id="22579" name="91 CuadroTexto"/>
              <p:cNvSpPr txBox="1">
                <a:spLocks noChangeArrowheads="1"/>
              </p:cNvSpPr>
              <p:nvPr/>
            </p:nvSpPr>
            <p:spPr bwMode="auto">
              <a:xfrm>
                <a:off x="4787108" y="1796244"/>
                <a:ext cx="466835" cy="3150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400" b="1"/>
                  <a:t>PC2</a:t>
                </a:r>
              </a:p>
            </p:txBody>
          </p:sp>
          <p:sp>
            <p:nvSpPr>
              <p:cNvPr id="22580" name="92 CuadroTexto"/>
              <p:cNvSpPr txBox="1">
                <a:spLocks noChangeArrowheads="1"/>
              </p:cNvSpPr>
              <p:nvPr/>
            </p:nvSpPr>
            <p:spPr bwMode="auto">
              <a:xfrm>
                <a:off x="8069658" y="3510756"/>
                <a:ext cx="466835" cy="3150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400" b="1"/>
                  <a:t>PC3</a:t>
                </a:r>
              </a:p>
            </p:txBody>
          </p:sp>
          <p:sp>
            <p:nvSpPr>
              <p:cNvPr id="22581" name="93 CuadroTexto"/>
              <p:cNvSpPr txBox="1">
                <a:spLocks noChangeArrowheads="1"/>
              </p:cNvSpPr>
              <p:nvPr/>
            </p:nvSpPr>
            <p:spPr bwMode="auto">
              <a:xfrm>
                <a:off x="4858546" y="5725334"/>
                <a:ext cx="466835" cy="3150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400" b="1"/>
                  <a:t>PC4</a:t>
                </a:r>
              </a:p>
            </p:txBody>
          </p:sp>
          <p:sp>
            <p:nvSpPr>
              <p:cNvPr id="22582" name="99 CuadroTexto"/>
              <p:cNvSpPr txBox="1">
                <a:spLocks noChangeArrowheads="1"/>
              </p:cNvSpPr>
              <p:nvPr/>
            </p:nvSpPr>
            <p:spPr bwMode="auto">
              <a:xfrm>
                <a:off x="286514" y="3039208"/>
                <a:ext cx="1540942" cy="409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200.1.1.0/26</a:t>
                </a:r>
              </a:p>
            </p:txBody>
          </p:sp>
          <p:sp>
            <p:nvSpPr>
              <p:cNvPr id="22583" name="100 CuadroTexto"/>
              <p:cNvSpPr txBox="1">
                <a:spLocks noChangeArrowheads="1"/>
              </p:cNvSpPr>
              <p:nvPr/>
            </p:nvSpPr>
            <p:spPr bwMode="auto">
              <a:xfrm>
                <a:off x="4644232" y="1153302"/>
                <a:ext cx="1670797" cy="409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200.1.1.64/26</a:t>
                </a:r>
              </a:p>
            </p:txBody>
          </p:sp>
          <p:sp>
            <p:nvSpPr>
              <p:cNvPr id="22584" name="101 CuadroTexto"/>
              <p:cNvSpPr txBox="1">
                <a:spLocks noChangeArrowheads="1"/>
              </p:cNvSpPr>
              <p:nvPr/>
            </p:nvSpPr>
            <p:spPr bwMode="auto">
              <a:xfrm>
                <a:off x="7144562" y="3039208"/>
                <a:ext cx="1800652" cy="409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200.1.1.128/26</a:t>
                </a:r>
              </a:p>
            </p:txBody>
          </p:sp>
          <p:sp>
            <p:nvSpPr>
              <p:cNvPr id="22585" name="102 CuadroTexto"/>
              <p:cNvSpPr txBox="1">
                <a:spLocks noChangeArrowheads="1"/>
              </p:cNvSpPr>
              <p:nvPr/>
            </p:nvSpPr>
            <p:spPr bwMode="auto">
              <a:xfrm>
                <a:off x="3786976" y="6296838"/>
                <a:ext cx="1800652" cy="409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200.1.1.192/26</a:t>
                </a:r>
              </a:p>
            </p:txBody>
          </p:sp>
          <p:sp>
            <p:nvSpPr>
              <p:cNvPr id="22586" name="103 CuadroTexto"/>
              <p:cNvSpPr txBox="1">
                <a:spLocks noChangeArrowheads="1"/>
              </p:cNvSpPr>
              <p:nvPr/>
            </p:nvSpPr>
            <p:spPr bwMode="auto">
              <a:xfrm rot="19513699">
                <a:off x="1972368" y="3094978"/>
                <a:ext cx="1165807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40.1.2.0/30</a:t>
                </a:r>
              </a:p>
            </p:txBody>
          </p:sp>
          <p:sp>
            <p:nvSpPr>
              <p:cNvPr id="22587" name="104 CuadroTexto"/>
              <p:cNvSpPr txBox="1">
                <a:spLocks noChangeArrowheads="1"/>
              </p:cNvSpPr>
              <p:nvPr/>
            </p:nvSpPr>
            <p:spPr bwMode="auto">
              <a:xfrm>
                <a:off x="3998330" y="2957888"/>
                <a:ext cx="1165807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40.1.2.4/30</a:t>
                </a:r>
              </a:p>
            </p:txBody>
          </p:sp>
          <p:sp>
            <p:nvSpPr>
              <p:cNvPr id="22588" name="105 CuadroTexto"/>
              <p:cNvSpPr txBox="1">
                <a:spLocks noChangeArrowheads="1"/>
              </p:cNvSpPr>
              <p:nvPr/>
            </p:nvSpPr>
            <p:spPr bwMode="auto">
              <a:xfrm rot="1979779">
                <a:off x="5930704" y="3068530"/>
                <a:ext cx="1165807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40.1.2.8/30</a:t>
                </a:r>
              </a:p>
            </p:txBody>
          </p:sp>
          <p:sp>
            <p:nvSpPr>
              <p:cNvPr id="22589" name="106 CuadroTexto"/>
              <p:cNvSpPr txBox="1">
                <a:spLocks noChangeArrowheads="1"/>
              </p:cNvSpPr>
              <p:nvPr/>
            </p:nvSpPr>
            <p:spPr bwMode="auto">
              <a:xfrm rot="1122163">
                <a:off x="2568175" y="4196478"/>
                <a:ext cx="1270011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40.1.2.12/30</a:t>
                </a:r>
              </a:p>
            </p:txBody>
          </p:sp>
          <p:sp>
            <p:nvSpPr>
              <p:cNvPr id="22590" name="107 CuadroTexto"/>
              <p:cNvSpPr txBox="1">
                <a:spLocks noChangeArrowheads="1"/>
              </p:cNvSpPr>
              <p:nvPr/>
            </p:nvSpPr>
            <p:spPr bwMode="auto">
              <a:xfrm rot="3259787">
                <a:off x="3629416" y="3748550"/>
                <a:ext cx="1299816" cy="338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40.1.2.16/30</a:t>
                </a:r>
              </a:p>
            </p:txBody>
          </p:sp>
          <p:sp>
            <p:nvSpPr>
              <p:cNvPr id="22591" name="108 CuadroTexto"/>
              <p:cNvSpPr txBox="1">
                <a:spLocks noChangeArrowheads="1"/>
              </p:cNvSpPr>
              <p:nvPr/>
            </p:nvSpPr>
            <p:spPr bwMode="auto">
              <a:xfrm rot="20514873">
                <a:off x="5189232" y="4202123"/>
                <a:ext cx="1270011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40.1.2.20/30</a:t>
                </a:r>
              </a:p>
            </p:txBody>
          </p:sp>
          <p:sp>
            <p:nvSpPr>
              <p:cNvPr id="22592" name="109 CuadroTexto"/>
              <p:cNvSpPr txBox="1">
                <a:spLocks noChangeArrowheads="1"/>
              </p:cNvSpPr>
              <p:nvPr/>
            </p:nvSpPr>
            <p:spPr bwMode="auto">
              <a:xfrm>
                <a:off x="2001026" y="3510756"/>
                <a:ext cx="357190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</a:t>
                </a:r>
              </a:p>
            </p:txBody>
          </p:sp>
          <p:sp>
            <p:nvSpPr>
              <p:cNvPr id="22593" name="110 CuadroTexto"/>
              <p:cNvSpPr txBox="1">
                <a:spLocks noChangeArrowheads="1"/>
              </p:cNvSpPr>
              <p:nvPr/>
            </p:nvSpPr>
            <p:spPr bwMode="auto">
              <a:xfrm>
                <a:off x="2996778" y="2815012"/>
                <a:ext cx="504446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.2</a:t>
                </a:r>
              </a:p>
            </p:txBody>
          </p:sp>
          <p:sp>
            <p:nvSpPr>
              <p:cNvPr id="22594" name="111 CuadroTexto"/>
              <p:cNvSpPr txBox="1">
                <a:spLocks noChangeArrowheads="1"/>
              </p:cNvSpPr>
              <p:nvPr/>
            </p:nvSpPr>
            <p:spPr bwMode="auto">
              <a:xfrm>
                <a:off x="3711158" y="2867814"/>
                <a:ext cx="504446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.5</a:t>
                </a:r>
              </a:p>
            </p:txBody>
          </p:sp>
          <p:sp>
            <p:nvSpPr>
              <p:cNvPr id="22595" name="112 CuadroTexto"/>
              <p:cNvSpPr txBox="1">
                <a:spLocks noChangeArrowheads="1"/>
              </p:cNvSpPr>
              <p:nvPr/>
            </p:nvSpPr>
            <p:spPr bwMode="auto">
              <a:xfrm>
                <a:off x="4997042" y="2867814"/>
                <a:ext cx="361570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.6</a:t>
                </a:r>
              </a:p>
            </p:txBody>
          </p:sp>
          <p:sp>
            <p:nvSpPr>
              <p:cNvPr id="22596" name="113 CuadroTexto"/>
              <p:cNvSpPr txBox="1">
                <a:spLocks noChangeArrowheads="1"/>
              </p:cNvSpPr>
              <p:nvPr/>
            </p:nvSpPr>
            <p:spPr bwMode="auto">
              <a:xfrm>
                <a:off x="5711422" y="2796376"/>
                <a:ext cx="504446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.10</a:t>
                </a:r>
              </a:p>
            </p:txBody>
          </p:sp>
          <p:sp>
            <p:nvSpPr>
              <p:cNvPr id="22597" name="114 CuadroTexto"/>
              <p:cNvSpPr txBox="1">
                <a:spLocks noChangeArrowheads="1"/>
              </p:cNvSpPr>
              <p:nvPr/>
            </p:nvSpPr>
            <p:spPr bwMode="auto">
              <a:xfrm>
                <a:off x="6787372" y="3439318"/>
                <a:ext cx="361570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.9</a:t>
                </a:r>
              </a:p>
            </p:txBody>
          </p:sp>
          <p:sp>
            <p:nvSpPr>
              <p:cNvPr id="22598" name="115 CuadroTexto"/>
              <p:cNvSpPr txBox="1">
                <a:spLocks noChangeArrowheads="1"/>
              </p:cNvSpPr>
              <p:nvPr/>
            </p:nvSpPr>
            <p:spPr bwMode="auto">
              <a:xfrm>
                <a:off x="2215340" y="3886582"/>
                <a:ext cx="500066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.13</a:t>
                </a:r>
              </a:p>
            </p:txBody>
          </p:sp>
          <p:sp>
            <p:nvSpPr>
              <p:cNvPr id="22599" name="116 CuadroTexto"/>
              <p:cNvSpPr txBox="1">
                <a:spLocks noChangeArrowheads="1"/>
              </p:cNvSpPr>
              <p:nvPr/>
            </p:nvSpPr>
            <p:spPr bwMode="auto">
              <a:xfrm>
                <a:off x="3929852" y="4510888"/>
                <a:ext cx="500066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.14</a:t>
                </a:r>
              </a:p>
            </p:txBody>
          </p:sp>
          <p:sp>
            <p:nvSpPr>
              <p:cNvPr id="22600" name="117 CuadroTexto"/>
              <p:cNvSpPr txBox="1">
                <a:spLocks noChangeArrowheads="1"/>
              </p:cNvSpPr>
              <p:nvPr/>
            </p:nvSpPr>
            <p:spPr bwMode="auto">
              <a:xfrm>
                <a:off x="4501356" y="4296574"/>
                <a:ext cx="500066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.17</a:t>
                </a:r>
              </a:p>
            </p:txBody>
          </p:sp>
          <p:sp>
            <p:nvSpPr>
              <p:cNvPr id="22601" name="118 CuadroTexto"/>
              <p:cNvSpPr txBox="1">
                <a:spLocks noChangeArrowheads="1"/>
              </p:cNvSpPr>
              <p:nvPr/>
            </p:nvSpPr>
            <p:spPr bwMode="auto">
              <a:xfrm>
                <a:off x="3644100" y="3153566"/>
                <a:ext cx="500066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.18</a:t>
                </a:r>
              </a:p>
            </p:txBody>
          </p:sp>
          <p:sp>
            <p:nvSpPr>
              <p:cNvPr id="22602" name="119 CuadroTexto"/>
              <p:cNvSpPr txBox="1">
                <a:spLocks noChangeArrowheads="1"/>
              </p:cNvSpPr>
              <p:nvPr/>
            </p:nvSpPr>
            <p:spPr bwMode="auto">
              <a:xfrm>
                <a:off x="4858546" y="4510888"/>
                <a:ext cx="500066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.21</a:t>
                </a:r>
              </a:p>
            </p:txBody>
          </p:sp>
          <p:sp>
            <p:nvSpPr>
              <p:cNvPr id="22603" name="120 CuadroTexto"/>
              <p:cNvSpPr txBox="1">
                <a:spLocks noChangeArrowheads="1"/>
              </p:cNvSpPr>
              <p:nvPr/>
            </p:nvSpPr>
            <p:spPr bwMode="auto">
              <a:xfrm>
                <a:off x="6358744" y="3939384"/>
                <a:ext cx="500066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.22</a:t>
                </a:r>
              </a:p>
            </p:txBody>
          </p:sp>
          <p:sp>
            <p:nvSpPr>
              <p:cNvPr id="22604" name="121 CuadroTexto"/>
              <p:cNvSpPr txBox="1">
                <a:spLocks noChangeArrowheads="1"/>
              </p:cNvSpPr>
              <p:nvPr/>
            </p:nvSpPr>
            <p:spPr bwMode="auto">
              <a:xfrm>
                <a:off x="1429522" y="3725070"/>
                <a:ext cx="357190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</a:t>
                </a:r>
              </a:p>
            </p:txBody>
          </p:sp>
          <p:sp>
            <p:nvSpPr>
              <p:cNvPr id="22605" name="122 CuadroTexto"/>
              <p:cNvSpPr txBox="1">
                <a:spLocks noChangeArrowheads="1"/>
              </p:cNvSpPr>
              <p:nvPr/>
            </p:nvSpPr>
            <p:spPr bwMode="auto">
              <a:xfrm>
                <a:off x="286514" y="3796508"/>
                <a:ext cx="357190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.2</a:t>
                </a:r>
              </a:p>
            </p:txBody>
          </p:sp>
          <p:sp>
            <p:nvSpPr>
              <p:cNvPr id="22606" name="123 CuadroTexto"/>
              <p:cNvSpPr txBox="1">
                <a:spLocks noChangeArrowheads="1"/>
              </p:cNvSpPr>
              <p:nvPr/>
            </p:nvSpPr>
            <p:spPr bwMode="auto">
              <a:xfrm>
                <a:off x="5501488" y="2439186"/>
                <a:ext cx="500066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.65</a:t>
                </a:r>
              </a:p>
            </p:txBody>
          </p:sp>
          <p:sp>
            <p:nvSpPr>
              <p:cNvPr id="22607" name="124 CuadroTexto"/>
              <p:cNvSpPr txBox="1">
                <a:spLocks noChangeArrowheads="1"/>
              </p:cNvSpPr>
              <p:nvPr/>
            </p:nvSpPr>
            <p:spPr bwMode="auto">
              <a:xfrm>
                <a:off x="7216000" y="4010822"/>
                <a:ext cx="642942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.129</a:t>
                </a:r>
              </a:p>
            </p:txBody>
          </p:sp>
          <p:sp>
            <p:nvSpPr>
              <p:cNvPr id="22608" name="125 CuadroTexto"/>
              <p:cNvSpPr txBox="1">
                <a:spLocks noChangeArrowheads="1"/>
              </p:cNvSpPr>
              <p:nvPr/>
            </p:nvSpPr>
            <p:spPr bwMode="auto">
              <a:xfrm>
                <a:off x="4644232" y="4939516"/>
                <a:ext cx="642942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.193</a:t>
                </a:r>
              </a:p>
            </p:txBody>
          </p:sp>
          <p:sp>
            <p:nvSpPr>
              <p:cNvPr id="22609" name="126 CuadroTexto"/>
              <p:cNvSpPr txBox="1">
                <a:spLocks noChangeArrowheads="1"/>
              </p:cNvSpPr>
              <p:nvPr/>
            </p:nvSpPr>
            <p:spPr bwMode="auto">
              <a:xfrm>
                <a:off x="8430446" y="3796508"/>
                <a:ext cx="715142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.130</a:t>
                </a:r>
              </a:p>
            </p:txBody>
          </p:sp>
          <p:sp>
            <p:nvSpPr>
              <p:cNvPr id="22610" name="127 CuadroTexto"/>
              <p:cNvSpPr txBox="1">
                <a:spLocks noChangeArrowheads="1"/>
              </p:cNvSpPr>
              <p:nvPr/>
            </p:nvSpPr>
            <p:spPr bwMode="auto">
              <a:xfrm>
                <a:off x="5715802" y="1796244"/>
                <a:ext cx="715142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.66</a:t>
                </a:r>
              </a:p>
            </p:txBody>
          </p:sp>
          <p:sp>
            <p:nvSpPr>
              <p:cNvPr id="22611" name="128 CuadroTexto"/>
              <p:cNvSpPr txBox="1">
                <a:spLocks noChangeArrowheads="1"/>
              </p:cNvSpPr>
              <p:nvPr/>
            </p:nvSpPr>
            <p:spPr bwMode="auto">
              <a:xfrm>
                <a:off x="4000528" y="5725334"/>
                <a:ext cx="715142" cy="346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.194</a:t>
                </a:r>
              </a:p>
            </p:txBody>
          </p:sp>
        </p:grpSp>
        <p:sp>
          <p:nvSpPr>
            <p:cNvPr id="68" name="67 CuadroTexto"/>
            <p:cNvSpPr txBox="1"/>
            <p:nvPr/>
          </p:nvSpPr>
          <p:spPr>
            <a:xfrm rot="19590471">
              <a:off x="2174374" y="3600729"/>
              <a:ext cx="553453" cy="283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69" name="68 CuadroTexto"/>
            <p:cNvSpPr txBox="1"/>
            <p:nvPr/>
          </p:nvSpPr>
          <p:spPr>
            <a:xfrm rot="19590471">
              <a:off x="2888748" y="3137179"/>
              <a:ext cx="553453" cy="283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70" name="69 CuadroTexto"/>
            <p:cNvSpPr txBox="1"/>
            <p:nvPr/>
          </p:nvSpPr>
          <p:spPr>
            <a:xfrm rot="1179820">
              <a:off x="2060074" y="4145243"/>
              <a:ext cx="553453" cy="283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71" name="70 CuadroTexto"/>
            <p:cNvSpPr txBox="1"/>
            <p:nvPr/>
          </p:nvSpPr>
          <p:spPr>
            <a:xfrm rot="1153051">
              <a:off x="3603123" y="4719124"/>
              <a:ext cx="553453" cy="283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72" name="71 CuadroTexto"/>
            <p:cNvSpPr txBox="1"/>
            <p:nvPr/>
          </p:nvSpPr>
          <p:spPr>
            <a:xfrm rot="3435432">
              <a:off x="3309237" y="3251582"/>
              <a:ext cx="566551" cy="2770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73" name="72 CuadroTexto"/>
            <p:cNvSpPr txBox="1"/>
            <p:nvPr/>
          </p:nvSpPr>
          <p:spPr>
            <a:xfrm rot="3435432">
              <a:off x="4055363" y="4323145"/>
              <a:ext cx="566551" cy="2770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Fa2/1</a:t>
              </a: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3805238" y="2724149"/>
              <a:ext cx="553453" cy="283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4787900" y="2724149"/>
              <a:ext cx="553453" cy="283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76" name="75 CuadroTexto"/>
            <p:cNvSpPr txBox="1"/>
            <p:nvPr/>
          </p:nvSpPr>
          <p:spPr>
            <a:xfrm rot="20705742">
              <a:off x="4885030" y="4716743"/>
              <a:ext cx="553453" cy="283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77" name="76 CuadroTexto"/>
            <p:cNvSpPr txBox="1"/>
            <p:nvPr/>
          </p:nvSpPr>
          <p:spPr>
            <a:xfrm rot="20415337">
              <a:off x="6489199" y="4164293"/>
              <a:ext cx="553453" cy="283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81" name="80 CuadroTexto"/>
            <p:cNvSpPr txBox="1"/>
            <p:nvPr/>
          </p:nvSpPr>
          <p:spPr>
            <a:xfrm rot="1888304">
              <a:off x="5631155" y="3131623"/>
              <a:ext cx="553453" cy="283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82" name="81 CuadroTexto"/>
            <p:cNvSpPr txBox="1"/>
            <p:nvPr/>
          </p:nvSpPr>
          <p:spPr>
            <a:xfrm rot="1888304">
              <a:off x="6345530" y="3560248"/>
              <a:ext cx="553453" cy="283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1285875" y="4011613"/>
              <a:ext cx="553453" cy="283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84" name="83 CuadroTexto"/>
            <p:cNvSpPr txBox="1"/>
            <p:nvPr/>
          </p:nvSpPr>
          <p:spPr>
            <a:xfrm rot="5400000">
              <a:off x="4284757" y="5149439"/>
              <a:ext cx="566551" cy="2770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7288213" y="3725862"/>
              <a:ext cx="553453" cy="283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86" name="85 CuadroTexto"/>
            <p:cNvSpPr txBox="1"/>
            <p:nvPr/>
          </p:nvSpPr>
          <p:spPr>
            <a:xfrm rot="5400000">
              <a:off x="5151531" y="2362582"/>
              <a:ext cx="566551" cy="2770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78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285700" y="1125685"/>
            <a:ext cx="8786874" cy="2716531"/>
            <a:chOff x="285750" y="1153301"/>
            <a:chExt cx="8788400" cy="2779759"/>
          </a:xfrm>
        </p:grpSpPr>
        <p:pic>
          <p:nvPicPr>
            <p:cNvPr id="2355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558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373673" cy="568397"/>
              <a:chOff x="204" y="773"/>
              <a:chExt cx="3378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197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356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20244" cy="46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>
                  <a:latin typeface="+mj-lt"/>
                </a:rPr>
                <a:t>Ra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785680" y="617114"/>
            <a:ext cx="7707521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285700" y="2939811"/>
            <a:ext cx="5150396" cy="3753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90468" tIns="45234" rIns="90468" bIns="45234">
            <a:spAutoFit/>
          </a:bodyPr>
          <a:lstStyle/>
          <a:p>
            <a:pPr>
              <a:defRPr/>
            </a:pPr>
            <a:r>
              <a:rPr lang="es-PE" sz="1400" b="1" dirty="0" err="1"/>
              <a:t>Ra#show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200.1.1.0/26 </a:t>
            </a:r>
            <a:r>
              <a:rPr lang="es-PE" sz="1400" dirty="0" err="1"/>
              <a:t>is</a:t>
            </a:r>
            <a:r>
              <a:rPr lang="es-PE" sz="1400" dirty="0"/>
              <a:t> subnetted, 1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200.1.1.0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2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40.1.2.12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/>
              <a:t>C       40.1.2.0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Ra#</a:t>
            </a:r>
          </a:p>
        </p:txBody>
      </p:sp>
    </p:spTree>
    <p:extLst>
      <p:ext uri="{BB962C8B-B14F-4D97-AF65-F5344CB8AC3E}">
        <p14:creationId xmlns:p14="http://schemas.microsoft.com/office/powerpoint/2010/main" val="15166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00" y="1125685"/>
            <a:ext cx="8786874" cy="2716531"/>
            <a:chOff x="285750" y="1153301"/>
            <a:chExt cx="8788400" cy="2779759"/>
          </a:xfrm>
        </p:grpSpPr>
        <p:pic>
          <p:nvPicPr>
            <p:cNvPr id="2458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582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373673" cy="568397"/>
              <a:chOff x="204" y="773"/>
              <a:chExt cx="3378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197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4585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33070" cy="46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>
                  <a:latin typeface="+mj-lt"/>
                </a:rPr>
                <a:t>Rb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74" name="73 Rectángulo"/>
          <p:cNvSpPr/>
          <p:nvPr/>
        </p:nvSpPr>
        <p:spPr>
          <a:xfrm>
            <a:off x="285700" y="2939811"/>
            <a:ext cx="5429895" cy="3753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lIns="90468" tIns="45234" rIns="90468" bIns="45234">
            <a:spAutoFit/>
          </a:bodyPr>
          <a:lstStyle/>
          <a:p>
            <a:pPr>
              <a:defRPr/>
            </a:pPr>
            <a:r>
              <a:rPr lang="es-PE" sz="1400" b="1" dirty="0" err="1"/>
              <a:t>Rb#show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3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/>
              <a:t>C       40.1.2.4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C       40.1.2.16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Rb#</a:t>
            </a:r>
          </a:p>
          <a:p>
            <a:pPr>
              <a:defRPr/>
            </a:pPr>
            <a:endParaRPr lang="es-PE" sz="1400" dirty="0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785680" y="617114"/>
            <a:ext cx="7707521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</p:spTree>
    <p:extLst>
      <p:ext uri="{BB962C8B-B14F-4D97-AF65-F5344CB8AC3E}">
        <p14:creationId xmlns:p14="http://schemas.microsoft.com/office/powerpoint/2010/main" val="295461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285700" y="1125685"/>
            <a:ext cx="8786874" cy="2716531"/>
            <a:chOff x="285750" y="1153301"/>
            <a:chExt cx="8788400" cy="2779759"/>
          </a:xfrm>
        </p:grpSpPr>
        <p:pic>
          <p:nvPicPr>
            <p:cNvPr id="2560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606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373673" cy="568397"/>
              <a:chOff x="204" y="773"/>
              <a:chExt cx="3378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197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5609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696194" cy="46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 err="1">
                  <a:latin typeface="+mj-lt"/>
                </a:rPr>
                <a:t>Rc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785680" y="617114"/>
            <a:ext cx="7707521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285700" y="2939811"/>
            <a:ext cx="5429895" cy="3753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lIns="90468" tIns="45234" rIns="90468" bIns="45234">
            <a:spAutoFit/>
          </a:bodyPr>
          <a:lstStyle/>
          <a:p>
            <a:pPr>
              <a:defRPr/>
            </a:pPr>
            <a:r>
              <a:rPr lang="es-PE" sz="1400" b="1" dirty="0" err="1"/>
              <a:t>Rc#show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200.1.1.0/26 </a:t>
            </a:r>
            <a:r>
              <a:rPr lang="es-PE" sz="1400" dirty="0" err="1"/>
              <a:t>is</a:t>
            </a:r>
            <a:r>
              <a:rPr lang="es-PE" sz="1400" dirty="0"/>
              <a:t> subnetted, 1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200.1.1.64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2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40.1.2.8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C       40.1.2.4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/>
              <a:t>Rc#</a:t>
            </a:r>
          </a:p>
        </p:txBody>
      </p:sp>
    </p:spTree>
    <p:extLst>
      <p:ext uri="{BB962C8B-B14F-4D97-AF65-F5344CB8AC3E}">
        <p14:creationId xmlns:p14="http://schemas.microsoft.com/office/powerpoint/2010/main" val="32415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00" y="1125685"/>
            <a:ext cx="8786874" cy="2716531"/>
            <a:chOff x="285750" y="1153301"/>
            <a:chExt cx="8788400" cy="2779759"/>
          </a:xfrm>
        </p:grpSpPr>
        <p:pic>
          <p:nvPicPr>
            <p:cNvPr id="2662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630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373673" cy="568397"/>
              <a:chOff x="204" y="773"/>
              <a:chExt cx="3378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197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6633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33070" cy="46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 err="1">
                  <a:latin typeface="+mj-lt"/>
                </a:rPr>
                <a:t>Rd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785680" y="617114"/>
            <a:ext cx="7707521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285700" y="2730486"/>
            <a:ext cx="5429895" cy="3969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lIns="90468" tIns="45234" rIns="90468" bIns="45234">
            <a:spAutoFit/>
          </a:bodyPr>
          <a:lstStyle/>
          <a:p>
            <a:pPr>
              <a:defRPr/>
            </a:pPr>
            <a:r>
              <a:rPr lang="es-PE" sz="1400" b="1" dirty="0" err="1"/>
              <a:t>Rd#show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200.1.1.0/26 </a:t>
            </a:r>
            <a:r>
              <a:rPr lang="es-PE" sz="1400" dirty="0" err="1"/>
              <a:t>is</a:t>
            </a:r>
            <a:r>
              <a:rPr lang="es-PE" sz="1400" dirty="0"/>
              <a:t> subnetted, 1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200.1.1.192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3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40.1.2.12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C       40.1.2.16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FastEthernet2/1</a:t>
            </a:r>
          </a:p>
          <a:p>
            <a:pPr>
              <a:defRPr/>
            </a:pPr>
            <a:r>
              <a:rPr lang="es-PE" sz="1400" dirty="0"/>
              <a:t>C       40.1.2.20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8980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285700" y="1125685"/>
            <a:ext cx="8786874" cy="2716531"/>
            <a:chOff x="285750" y="1153301"/>
            <a:chExt cx="8788400" cy="2779759"/>
          </a:xfrm>
        </p:grpSpPr>
        <p:pic>
          <p:nvPicPr>
            <p:cNvPr id="2765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654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373673" cy="568397"/>
              <a:chOff x="204" y="773"/>
              <a:chExt cx="3378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197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7657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18960" cy="46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>
                  <a:latin typeface="+mj-lt"/>
                </a:rPr>
                <a:t>Re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785680" y="617114"/>
            <a:ext cx="7707521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285700" y="2939811"/>
            <a:ext cx="5429895" cy="3753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lIns="90468" tIns="45234" rIns="90468" bIns="45234">
            <a:spAutoFit/>
          </a:bodyPr>
          <a:lstStyle/>
          <a:p>
            <a:pPr>
              <a:defRPr/>
            </a:pPr>
            <a:r>
              <a:rPr lang="es-PE" sz="1400" b="1" dirty="0" err="1"/>
              <a:t>Re#show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200.1.1.0/26 </a:t>
            </a:r>
            <a:r>
              <a:rPr lang="es-PE" sz="1400" dirty="0" err="1"/>
              <a:t>is</a:t>
            </a:r>
            <a:r>
              <a:rPr lang="es-PE" sz="1400" dirty="0"/>
              <a:t> subnetted, 1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200.1.1.128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2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40.1.2.8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/>
              <a:t>C       40.1.2.20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Re#</a:t>
            </a:r>
          </a:p>
        </p:txBody>
      </p:sp>
    </p:spTree>
    <p:extLst>
      <p:ext uri="{BB962C8B-B14F-4D97-AF65-F5344CB8AC3E}">
        <p14:creationId xmlns:p14="http://schemas.microsoft.com/office/powerpoint/2010/main" val="175879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85680" y="617114"/>
            <a:ext cx="7707521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grpSp>
        <p:nvGrpSpPr>
          <p:cNvPr id="2" name="13 Grupo"/>
          <p:cNvGrpSpPr>
            <a:grpSpLocks/>
          </p:cNvGrpSpPr>
          <p:nvPr/>
        </p:nvGrpSpPr>
        <p:grpSpPr bwMode="auto">
          <a:xfrm>
            <a:off x="285700" y="1296244"/>
            <a:ext cx="8858300" cy="3435977"/>
            <a:chOff x="285750" y="1327150"/>
            <a:chExt cx="8859837" cy="3517436"/>
          </a:xfrm>
        </p:grpSpPr>
        <p:pic>
          <p:nvPicPr>
            <p:cNvPr id="2867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58678" y="2296309"/>
              <a:ext cx="3286909" cy="2548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679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317008" cy="568397"/>
              <a:chOff x="204" y="773"/>
              <a:chExt cx="3971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790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Configurando RIPv2: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Routers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Ra y Rb</a:t>
                </a:r>
              </a:p>
            </p:txBody>
          </p:sp>
          <p:pic>
            <p:nvPicPr>
              <p:cNvPr id="2868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0" name="9 Rectángulo"/>
          <p:cNvSpPr/>
          <p:nvPr/>
        </p:nvSpPr>
        <p:spPr>
          <a:xfrm>
            <a:off x="428554" y="1792414"/>
            <a:ext cx="5429895" cy="2245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68" tIns="45234" rIns="90468" bIns="45234">
            <a:spAutoFit/>
          </a:bodyPr>
          <a:lstStyle/>
          <a:p>
            <a:pPr>
              <a:defRPr/>
            </a:pPr>
            <a:r>
              <a:rPr lang="es-PE" sz="1400" b="1" dirty="0"/>
              <a:t>Ra&gt;</a:t>
            </a:r>
          </a:p>
          <a:p>
            <a:pPr>
              <a:defRPr/>
            </a:pPr>
            <a:r>
              <a:rPr lang="es-PE" sz="1400" dirty="0"/>
              <a:t>Ra&gt;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Ra#configure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</a:t>
            </a:r>
            <a:r>
              <a:rPr lang="es-PE" sz="1400" dirty="0"/>
              <a:t>-router)#network 200.1.1.0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/>
              <a:t>Ra(config-router)#exit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28554" y="4197288"/>
            <a:ext cx="5429895" cy="2030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68" tIns="45234" rIns="90468" bIns="45234">
            <a:spAutoFit/>
          </a:bodyPr>
          <a:lstStyle/>
          <a:p>
            <a:pPr>
              <a:defRPr/>
            </a:pPr>
            <a:r>
              <a:rPr lang="es-PE" sz="1400" b="1" dirty="0"/>
              <a:t>Rb&gt;</a:t>
            </a:r>
          </a:p>
          <a:p>
            <a:pPr>
              <a:defRPr/>
            </a:pPr>
            <a:r>
              <a:rPr lang="es-PE" sz="1400" dirty="0"/>
              <a:t>Rb&gt;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Rb#configure</a:t>
            </a:r>
            <a:r>
              <a:rPr lang="es-PE" sz="1400" dirty="0"/>
              <a:t>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/>
              <a:t>Rb(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/>
              <a:t>Rb(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/>
              <a:t>Rb(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/>
              <a:t>Rb(config-router)#exit</a:t>
            </a:r>
          </a:p>
          <a:p>
            <a:pPr>
              <a:defRPr/>
            </a:pPr>
            <a:r>
              <a:rPr lang="es-PE" sz="1400" dirty="0"/>
              <a:t>Rb(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</p:txBody>
      </p:sp>
    </p:spTree>
    <p:extLst>
      <p:ext uri="{BB962C8B-B14F-4D97-AF65-F5344CB8AC3E}">
        <p14:creationId xmlns:p14="http://schemas.microsoft.com/office/powerpoint/2010/main" val="32551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85680" y="617114"/>
            <a:ext cx="7707521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grpSp>
        <p:nvGrpSpPr>
          <p:cNvPr id="2" name="11 Grupo"/>
          <p:cNvGrpSpPr>
            <a:grpSpLocks/>
          </p:cNvGrpSpPr>
          <p:nvPr/>
        </p:nvGrpSpPr>
        <p:grpSpPr bwMode="auto">
          <a:xfrm>
            <a:off x="285700" y="1296244"/>
            <a:ext cx="8858300" cy="3529009"/>
            <a:chOff x="285750" y="1327150"/>
            <a:chExt cx="8859838" cy="3612366"/>
          </a:xfrm>
        </p:grpSpPr>
        <p:pic>
          <p:nvPicPr>
            <p:cNvPr id="2970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4213" y="1339066"/>
              <a:ext cx="3381375" cy="360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9703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288374" cy="568397"/>
              <a:chOff x="204" y="773"/>
              <a:chExt cx="3953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772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Configurando RIPv2: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Routers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Rc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y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Rd</a:t>
                </a:r>
                <a:endParaRPr lang="es-ES" sz="30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pic>
            <p:nvPicPr>
              <p:cNvPr id="29705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0" name="9 Rectángulo"/>
          <p:cNvSpPr/>
          <p:nvPr/>
        </p:nvSpPr>
        <p:spPr>
          <a:xfrm>
            <a:off x="428554" y="1792414"/>
            <a:ext cx="5429895" cy="2245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68" tIns="45234" rIns="90468" bIns="45234">
            <a:spAutoFit/>
          </a:bodyPr>
          <a:lstStyle/>
          <a:p>
            <a:pPr>
              <a:defRPr/>
            </a:pPr>
            <a:r>
              <a:rPr lang="es-PE" sz="1400" b="1" dirty="0"/>
              <a:t>Rc&gt;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Rc</a:t>
            </a:r>
            <a:r>
              <a:rPr lang="es-PE" sz="1400" dirty="0"/>
              <a:t>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Rc#configure</a:t>
            </a:r>
            <a:r>
              <a:rPr lang="es-PE" sz="1400" dirty="0"/>
              <a:t>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 err="1"/>
              <a:t>Rc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/>
              <a:t>Rc(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/>
              <a:t>Rc(</a:t>
            </a:r>
            <a:r>
              <a:rPr lang="es-PE" sz="1400" dirty="0" err="1"/>
              <a:t>config</a:t>
            </a:r>
            <a:r>
              <a:rPr lang="es-PE" sz="1400" dirty="0"/>
              <a:t>-router)#network 200.1.1.0</a:t>
            </a:r>
          </a:p>
          <a:p>
            <a:pPr>
              <a:defRPr/>
            </a:pPr>
            <a:r>
              <a:rPr lang="es-PE" sz="1400" dirty="0"/>
              <a:t>Rc(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 err="1"/>
              <a:t>Rc</a:t>
            </a:r>
            <a:r>
              <a:rPr lang="es-PE" sz="1400" dirty="0"/>
              <a:t>(config-router)#exit</a:t>
            </a:r>
          </a:p>
          <a:p>
            <a:pPr>
              <a:defRPr/>
            </a:pPr>
            <a:r>
              <a:rPr lang="es-PE" sz="1400" dirty="0" err="1"/>
              <a:t>Rc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28554" y="4197289"/>
            <a:ext cx="5429895" cy="2245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68" tIns="45234" rIns="90468" bIns="45234">
            <a:spAutoFit/>
          </a:bodyPr>
          <a:lstStyle/>
          <a:p>
            <a:pPr>
              <a:defRPr/>
            </a:pPr>
            <a:r>
              <a:rPr lang="es-PE" sz="1400" b="1" dirty="0" err="1"/>
              <a:t>Rd</a:t>
            </a:r>
            <a:r>
              <a:rPr lang="es-PE" sz="1400" b="1" dirty="0"/>
              <a:t>&gt;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Rd#configure</a:t>
            </a:r>
            <a:r>
              <a:rPr lang="es-PE" sz="1400" dirty="0"/>
              <a:t>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-router)#network 200.1.1.0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(config-router)#exit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</p:txBody>
      </p:sp>
    </p:spTree>
    <p:extLst>
      <p:ext uri="{BB962C8B-B14F-4D97-AF65-F5344CB8AC3E}">
        <p14:creationId xmlns:p14="http://schemas.microsoft.com/office/powerpoint/2010/main" val="417009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85680" y="617114"/>
            <a:ext cx="7707521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42830" y="1792415"/>
            <a:ext cx="5429894" cy="2461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68" tIns="45234" rIns="90468" bIns="45234">
            <a:spAutoFit/>
          </a:bodyPr>
          <a:lstStyle/>
          <a:p>
            <a:pPr>
              <a:defRPr/>
            </a:pPr>
            <a:r>
              <a:rPr lang="es-PE" sz="1400" b="1" dirty="0"/>
              <a:t>Re&gt;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Re&gt;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Re#configure</a:t>
            </a:r>
            <a:r>
              <a:rPr lang="es-PE" sz="1400" dirty="0"/>
              <a:t>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</a:t>
            </a:r>
            <a:r>
              <a:rPr lang="es-PE" sz="1400" dirty="0"/>
              <a:t>-router)#network 200.1.1.0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/>
              <a:t>Re(config-router)#exit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  <a:p>
            <a:pPr>
              <a:defRPr/>
            </a:pPr>
            <a:endParaRPr lang="es-PE" sz="1400" dirty="0"/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285700" y="1296247"/>
            <a:ext cx="8786874" cy="2761497"/>
            <a:chOff x="285750" y="1327150"/>
            <a:chExt cx="8787638" cy="2826548"/>
          </a:xfrm>
        </p:grpSpPr>
        <p:grpSp>
          <p:nvGrpSpPr>
            <p:cNvPr id="30725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387989" cy="568397"/>
              <a:chOff x="204" y="773"/>
              <a:chExt cx="3387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206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Configurando RIPv2: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Router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Re</a:t>
                </a:r>
              </a:p>
            </p:txBody>
          </p:sp>
          <p:pic>
            <p:nvPicPr>
              <p:cNvPr id="30728" name="Picture 10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21566" y="2224872"/>
              <a:ext cx="2851822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296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87191" y="2514965"/>
            <a:ext cx="4501368" cy="2401773"/>
            <a:chOff x="1441" y="1486"/>
            <a:chExt cx="2836" cy="1549"/>
          </a:xfrm>
        </p:grpSpPr>
        <p:grpSp>
          <p:nvGrpSpPr>
            <p:cNvPr id="4099" name="Group 8"/>
            <p:cNvGrpSpPr>
              <a:grpSpLocks/>
            </p:cNvGrpSpPr>
            <p:nvPr/>
          </p:nvGrpSpPr>
          <p:grpSpPr bwMode="auto">
            <a:xfrm>
              <a:off x="1584" y="2637"/>
              <a:ext cx="2693" cy="398"/>
              <a:chOff x="1584" y="2605"/>
              <a:chExt cx="2693" cy="398"/>
            </a:xfrm>
          </p:grpSpPr>
          <p:sp>
            <p:nvSpPr>
              <p:cNvPr id="4101" name="Text Box 5"/>
              <p:cNvSpPr txBox="1">
                <a:spLocks noChangeArrowheads="1"/>
              </p:cNvSpPr>
              <p:nvPr/>
            </p:nvSpPr>
            <p:spPr bwMode="auto">
              <a:xfrm>
                <a:off x="1584" y="2605"/>
                <a:ext cx="269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sz="1500"/>
                  <a:t>RFC 1058 </a:t>
                </a:r>
                <a:r>
                  <a:rPr lang="es-ES" sz="1500" i="1"/>
                  <a:t>Routing Information Protocol</a:t>
                </a:r>
                <a:r>
                  <a:rPr lang="es-ES" sz="1500"/>
                  <a:t>, Junio 1988</a:t>
                </a:r>
              </a:p>
            </p:txBody>
          </p:sp>
          <p:sp>
            <p:nvSpPr>
              <p:cNvPr id="4102" name="Text Box 6"/>
              <p:cNvSpPr txBox="1">
                <a:spLocks noChangeArrowheads="1"/>
              </p:cNvSpPr>
              <p:nvPr/>
            </p:nvSpPr>
            <p:spPr bwMode="auto">
              <a:xfrm>
                <a:off x="1883" y="2790"/>
                <a:ext cx="21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sz="1500"/>
                  <a:t>RFC 1723 </a:t>
                </a:r>
                <a:r>
                  <a:rPr lang="es-ES" sz="1500" i="1"/>
                  <a:t>RIP version 2</a:t>
                </a:r>
                <a:r>
                  <a:rPr lang="es-ES" sz="1500"/>
                  <a:t>, Noviembre 1994</a:t>
                </a:r>
              </a:p>
            </p:txBody>
          </p:sp>
        </p:grpSp>
        <p:sp>
          <p:nvSpPr>
            <p:cNvPr id="4100" name="Rectangle 11"/>
            <p:cNvSpPr>
              <a:spLocks noChangeArrowheads="1"/>
            </p:cNvSpPr>
            <p:nvPr/>
          </p:nvSpPr>
          <p:spPr bwMode="auto">
            <a:xfrm>
              <a:off x="1441" y="1486"/>
              <a:ext cx="2814" cy="1097"/>
            </a:xfrm>
            <a:prstGeom prst="rect">
              <a:avLst/>
            </a:prstGeom>
            <a:solidFill>
              <a:srgbClr val="007ED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1210" tIns="45606" rIns="91210" bIns="45606" anchor="ctr"/>
            <a:lstStyle/>
            <a:p>
              <a:pPr algn="ctr" defTabSz="903123"/>
              <a:r>
                <a:rPr lang="es-ES_tradnl" sz="3200" b="1">
                  <a:solidFill>
                    <a:schemeClr val="bg1"/>
                  </a:solidFill>
                  <a:latin typeface="Arial" charset="0"/>
                </a:rPr>
                <a:t>INTRODUCCIÓN AL</a:t>
              </a:r>
            </a:p>
            <a:p>
              <a:pPr algn="ctr" defTabSz="903123"/>
              <a:r>
                <a:rPr lang="es-ES_tradnl" sz="3200" b="1">
                  <a:solidFill>
                    <a:schemeClr val="bg1"/>
                  </a:solidFill>
                  <a:latin typeface="Arial" charset="0"/>
                </a:rPr>
                <a:t>PROTOCOLO RIP</a:t>
              </a:r>
              <a:endParaRPr lang="es-ES" sz="3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7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849117" y="617114"/>
            <a:ext cx="5518588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UN DETALLE: “SUMMARY”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00" y="1125689"/>
            <a:ext cx="8858300" cy="5152281"/>
            <a:chOff x="285750" y="1153301"/>
            <a:chExt cx="8859076" cy="5274016"/>
          </a:xfrm>
        </p:grpSpPr>
        <p:pic>
          <p:nvPicPr>
            <p:cNvPr id="3175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6346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758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359957" cy="568397"/>
              <a:chOff x="204" y="773"/>
              <a:chExt cx="3998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817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Desde Ra como llega a 200.1.1.64/26</a:t>
                </a:r>
              </a:p>
            </p:txBody>
          </p:sp>
          <p:pic>
            <p:nvPicPr>
              <p:cNvPr id="3176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04"/>
              <a:ext cx="4571607" cy="4631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/>
                <a:t>Ra# show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variably</a:t>
              </a:r>
              <a:r>
                <a:rPr lang="es-PE" sz="1200" dirty="0"/>
                <a:t> subnetted, 2 </a:t>
              </a:r>
              <a:r>
                <a:rPr lang="es-PE" sz="1200" dirty="0" err="1"/>
                <a:t>subnets</a:t>
              </a:r>
              <a:r>
                <a:rPr lang="es-PE" sz="1200" dirty="0"/>
                <a:t>, 2 </a:t>
              </a:r>
              <a:r>
                <a:rPr lang="es-PE" sz="1200" dirty="0" err="1"/>
                <a:t>masks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200.1.1.0/24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00:00:25, FastEthernet1/1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00:00:25, FastEthernet1/1</a:t>
              </a:r>
            </a:p>
            <a:p>
              <a:pPr>
                <a:defRPr/>
              </a:pPr>
              <a:r>
                <a:rPr lang="es-PE" sz="1200" dirty="0"/>
                <a:t>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00:00:11, FastEthernet1/0</a:t>
              </a:r>
            </a:p>
            <a:p>
              <a:pPr>
                <a:defRPr/>
              </a:pPr>
              <a:r>
                <a:rPr lang="es-PE" sz="1200" dirty="0"/>
                <a:t>C       40.1.2.12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C       40.1.2.0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00:00:11, FastEthernet1/0</a:t>
              </a:r>
            </a:p>
            <a:p>
              <a:pPr>
                <a:defRPr/>
              </a:pPr>
              <a:r>
                <a:rPr lang="es-PE" sz="1200" dirty="0"/>
                <a:t>R       40.1.2.16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00:00:25, FastEthernet1/1</a:t>
              </a:r>
            </a:p>
            <a:p>
              <a:pPr>
                <a:defRPr/>
              </a:pPr>
              <a:r>
                <a:rPr lang="es-PE" sz="1200" dirty="0"/>
                <a:t> 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00:00:11, FastEthernet1/0</a:t>
              </a:r>
            </a:p>
            <a:p>
              <a:pPr>
                <a:defRPr/>
              </a:pPr>
              <a:r>
                <a:rPr lang="es-PE" sz="1200" dirty="0"/>
                <a:t>R       40.1.2.20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00:00:25, FastEthernet1/1</a:t>
              </a:r>
            </a:p>
            <a:p>
              <a:pPr>
                <a:defRPr/>
              </a:pPr>
              <a:r>
                <a:rPr lang="es-PE" sz="1200" dirty="0"/>
                <a:t>Ra#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276" y="3708871"/>
            <a:ext cx="6760394" cy="1395478"/>
            <a:chOff x="215076" y="3796508"/>
            <a:chExt cx="6760377" cy="1428760"/>
          </a:xfrm>
        </p:grpSpPr>
        <p:sp>
          <p:nvSpPr>
            <p:cNvPr id="31753" name="10 Rectángulo redondeado"/>
            <p:cNvSpPr>
              <a:spLocks noChangeArrowheads="1"/>
            </p:cNvSpPr>
            <p:nvPr/>
          </p:nvSpPr>
          <p:spPr bwMode="auto">
            <a:xfrm>
              <a:off x="215076" y="4368012"/>
              <a:ext cx="4786346" cy="285752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grpSp>
          <p:nvGrpSpPr>
            <p:cNvPr id="31754" name="13 Grupo"/>
            <p:cNvGrpSpPr>
              <a:grpSpLocks/>
            </p:cNvGrpSpPr>
            <p:nvPr/>
          </p:nvGrpSpPr>
          <p:grpSpPr bwMode="auto">
            <a:xfrm>
              <a:off x="5001422" y="3796508"/>
              <a:ext cx="1974031" cy="1428760"/>
              <a:chOff x="5001422" y="3796508"/>
              <a:chExt cx="1974031" cy="1428760"/>
            </a:xfrm>
          </p:grpSpPr>
          <p:sp>
            <p:nvSpPr>
              <p:cNvPr id="31755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796508"/>
                <a:ext cx="1928826" cy="1428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31756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082260"/>
                <a:ext cx="1688279" cy="850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Aquí se ve a las redes</a:t>
                </a:r>
              </a:p>
              <a:p>
                <a:r>
                  <a:rPr lang="es-PE" sz="1200" b="1"/>
                  <a:t>200.1.1.64, 200.1.1.128</a:t>
                </a:r>
              </a:p>
              <a:p>
                <a:r>
                  <a:rPr lang="es-PE" sz="1200" b="1"/>
                  <a:t>y 200.1.1.192 como si</a:t>
                </a:r>
              </a:p>
              <a:p>
                <a:r>
                  <a:rPr lang="es-PE" sz="1200" b="1"/>
                  <a:t>fuera la red 200.1.1.0</a:t>
                </a:r>
              </a:p>
            </p:txBody>
          </p:sp>
        </p:grpSp>
      </p:grpSp>
      <p:grpSp>
        <p:nvGrpSpPr>
          <p:cNvPr id="6" name="17 Grupo"/>
          <p:cNvGrpSpPr>
            <a:grpSpLocks/>
          </p:cNvGrpSpPr>
          <p:nvPr/>
        </p:nvGrpSpPr>
        <p:grpSpPr bwMode="auto">
          <a:xfrm>
            <a:off x="5001348" y="2589388"/>
            <a:ext cx="1718963" cy="1075282"/>
            <a:chOff x="5001422" y="2651760"/>
            <a:chExt cx="1719418" cy="1100052"/>
          </a:xfrm>
        </p:grpSpPr>
        <p:sp>
          <p:nvSpPr>
            <p:cNvPr id="31751" name="15 CuadroTexto"/>
            <p:cNvSpPr txBox="1">
              <a:spLocks noChangeArrowheads="1"/>
            </p:cNvSpPr>
            <p:nvPr/>
          </p:nvSpPr>
          <p:spPr bwMode="auto">
            <a:xfrm>
              <a:off x="5001422" y="3153566"/>
              <a:ext cx="1500198" cy="59824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>
                  <a:solidFill>
                    <a:schemeClr val="bg1"/>
                  </a:solidFill>
                </a:rPr>
                <a:t>Salto siguiente 40.1.2.14</a:t>
              </a:r>
            </a:p>
          </p:txBody>
        </p:sp>
        <p:sp>
          <p:nvSpPr>
            <p:cNvPr id="17" name="16 Forma libre"/>
            <p:cNvSpPr/>
            <p:nvPr/>
          </p:nvSpPr>
          <p:spPr bwMode="auto">
            <a:xfrm>
              <a:off x="5653943" y="2651760"/>
              <a:ext cx="1066897" cy="553601"/>
            </a:xfrm>
            <a:custGeom>
              <a:avLst/>
              <a:gdLst>
                <a:gd name="connsiteX0" fmla="*/ 0 w 1066800"/>
                <a:gd name="connsiteY0" fmla="*/ 0 h 553720"/>
                <a:gd name="connsiteX1" fmla="*/ 228600 w 1066800"/>
                <a:gd name="connsiteY1" fmla="*/ 487680 h 553720"/>
                <a:gd name="connsiteX2" fmla="*/ 1066800 w 1066800"/>
                <a:gd name="connsiteY2" fmla="*/ 396240 h 5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0" h="553720">
                  <a:moveTo>
                    <a:pt x="0" y="0"/>
                  </a:moveTo>
                  <a:cubicBezTo>
                    <a:pt x="25400" y="210820"/>
                    <a:pt x="50800" y="421640"/>
                    <a:pt x="228600" y="487680"/>
                  </a:cubicBezTo>
                  <a:cubicBezTo>
                    <a:pt x="406400" y="553720"/>
                    <a:pt x="1066800" y="396240"/>
                    <a:pt x="1066800" y="396240"/>
                  </a:cubicBezTo>
                </a:path>
              </a:pathLst>
            </a:cu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 defTabSz="914118">
                <a:defRPr/>
              </a:pPr>
              <a:endParaRPr lang="es-PE"/>
            </a:p>
          </p:txBody>
        </p:sp>
      </p:grpSp>
      <p:sp>
        <p:nvSpPr>
          <p:cNvPr id="18" name="17 Bisel"/>
          <p:cNvSpPr>
            <a:spLocks noChangeArrowheads="1"/>
          </p:cNvSpPr>
          <p:nvPr/>
        </p:nvSpPr>
        <p:spPr bwMode="auto">
          <a:xfrm>
            <a:off x="5429899" y="5662544"/>
            <a:ext cx="3499829" cy="767513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pPr defTabSz="914118"/>
            <a:r>
              <a:rPr lang="es-PE" b="1"/>
              <a:t>Ra#clear ip route * </a:t>
            </a:r>
          </a:p>
          <a:p>
            <a:pPr defTabSz="914118"/>
            <a:r>
              <a:rPr lang="es-PE"/>
              <a:t>Borra la tabla de enrutamiento.</a:t>
            </a:r>
          </a:p>
        </p:txBody>
      </p:sp>
    </p:spTree>
    <p:extLst>
      <p:ext uri="{BB962C8B-B14F-4D97-AF65-F5344CB8AC3E}">
        <p14:creationId xmlns:p14="http://schemas.microsoft.com/office/powerpoint/2010/main" val="37613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49117" y="617114"/>
            <a:ext cx="5518588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UN DETALLE: “SUMMARY”</a:t>
            </a:r>
          </a:p>
        </p:txBody>
      </p:sp>
      <p:grpSp>
        <p:nvGrpSpPr>
          <p:cNvPr id="2" name="17 Grupo"/>
          <p:cNvGrpSpPr>
            <a:grpSpLocks/>
          </p:cNvGrpSpPr>
          <p:nvPr/>
        </p:nvGrpSpPr>
        <p:grpSpPr bwMode="auto">
          <a:xfrm>
            <a:off x="285700" y="1125686"/>
            <a:ext cx="8858300" cy="5152280"/>
            <a:chOff x="285750" y="1153301"/>
            <a:chExt cx="8859076" cy="5273601"/>
          </a:xfrm>
        </p:grpSpPr>
        <p:pic>
          <p:nvPicPr>
            <p:cNvPr id="3278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6346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782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181790" cy="568397"/>
              <a:chOff x="204" y="773"/>
              <a:chExt cx="3886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705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Desde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Rd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como llega a 200.1.1.0/26</a:t>
                </a:r>
              </a:p>
            </p:txBody>
          </p:sp>
          <p:pic>
            <p:nvPicPr>
              <p:cNvPr id="32785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053"/>
              <a:ext cx="4571607" cy="4630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 err="1"/>
                <a:t>Rd#show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variably</a:t>
              </a:r>
              <a:r>
                <a:rPr lang="es-PE" sz="1200" dirty="0"/>
                <a:t> subnetted, 2 </a:t>
              </a:r>
              <a:r>
                <a:rPr lang="es-PE" sz="1200" dirty="0" err="1"/>
                <a:t>subnets</a:t>
              </a:r>
              <a:r>
                <a:rPr lang="es-PE" sz="1200" dirty="0"/>
                <a:t>, 2 </a:t>
              </a:r>
              <a:r>
                <a:rPr lang="es-PE" sz="1200" dirty="0" err="1"/>
                <a:t>masks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200.1.1.192/26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200.1.1.0/24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00:00:05, FastEthernet1/1</a:t>
              </a:r>
            </a:p>
            <a:p>
              <a:pPr>
                <a:defRPr/>
              </a:pPr>
              <a:r>
                <a:rPr lang="es-PE" sz="1200" dirty="0"/>
                <a:t>    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40.1.2.13, 00:00:10, FastEthernet1/0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00:00:05, FastEthernet1/1</a:t>
              </a:r>
            </a:p>
            <a:p>
              <a:pPr>
                <a:defRPr/>
              </a:pPr>
              <a:r>
                <a:rPr lang="es-PE" sz="1200" dirty="0"/>
                <a:t>C       40.1.2.12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00:00:22, FastEthernet2/1</a:t>
              </a:r>
            </a:p>
            <a:p>
              <a:pPr>
                <a:defRPr/>
              </a:pPr>
              <a:r>
                <a:rPr lang="es-PE" sz="1200" dirty="0"/>
                <a:t>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40.1.2.13, 00:00:10, FastEthernet1/0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00:00:22, FastEthernet2/1</a:t>
              </a:r>
            </a:p>
            <a:p>
              <a:pPr>
                <a:defRPr/>
              </a:pPr>
              <a:r>
                <a:rPr lang="es-PE" sz="1200" dirty="0"/>
                <a:t>C       40.1.2.16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FastEthernet2/1</a:t>
              </a:r>
            </a:p>
            <a:p>
              <a:pPr>
                <a:defRPr/>
              </a:pPr>
              <a:r>
                <a:rPr lang="es-PE" sz="1200" dirty="0"/>
                <a:t>C       40.1.2.20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 err="1"/>
                <a:t>Rd</a:t>
              </a:r>
              <a:r>
                <a:rPr lang="es-PE" sz="1200" dirty="0"/>
                <a:t>#</a:t>
              </a:r>
            </a:p>
          </p:txBody>
        </p:sp>
      </p:grpSp>
      <p:grpSp>
        <p:nvGrpSpPr>
          <p:cNvPr id="4" name="7 Grupo"/>
          <p:cNvGrpSpPr>
            <a:grpSpLocks/>
          </p:cNvGrpSpPr>
          <p:nvPr/>
        </p:nvGrpSpPr>
        <p:grpSpPr bwMode="auto">
          <a:xfrm>
            <a:off x="214276" y="3918193"/>
            <a:ext cx="6715546" cy="1395478"/>
            <a:chOff x="215076" y="4010822"/>
            <a:chExt cx="6715172" cy="1428760"/>
          </a:xfrm>
        </p:grpSpPr>
        <p:sp>
          <p:nvSpPr>
            <p:cNvPr id="32777" name="9 Rectángulo redondeado"/>
            <p:cNvSpPr>
              <a:spLocks noChangeArrowheads="1"/>
            </p:cNvSpPr>
            <p:nvPr/>
          </p:nvSpPr>
          <p:spPr bwMode="auto">
            <a:xfrm>
              <a:off x="215076" y="4368012"/>
              <a:ext cx="4786346" cy="428628"/>
            </a:xfrm>
            <a:prstGeom prst="roundRect">
              <a:avLst>
                <a:gd name="adj" fmla="val 16667"/>
              </a:avLst>
            </a:prstGeom>
            <a:solidFill>
              <a:srgbClr val="00FF00">
                <a:alpha val="44705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grpSp>
          <p:nvGrpSpPr>
            <p:cNvPr id="32778" name="13 Grupo"/>
            <p:cNvGrpSpPr>
              <a:grpSpLocks/>
            </p:cNvGrpSpPr>
            <p:nvPr/>
          </p:nvGrpSpPr>
          <p:grpSpPr bwMode="auto">
            <a:xfrm>
              <a:off x="5001422" y="4010822"/>
              <a:ext cx="1928826" cy="1428760"/>
              <a:chOff x="5001422" y="4010822"/>
              <a:chExt cx="1928826" cy="1428760"/>
            </a:xfrm>
          </p:grpSpPr>
          <p:sp>
            <p:nvSpPr>
              <p:cNvPr id="32779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4010822"/>
                <a:ext cx="1928826" cy="1428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32780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296574"/>
                <a:ext cx="1579640" cy="850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Aquí se ve a las redes</a:t>
                </a:r>
              </a:p>
              <a:p>
                <a:r>
                  <a:rPr lang="es-PE" sz="1200" b="1"/>
                  <a:t>200.1.1.0, 200.1.1.64,</a:t>
                </a:r>
              </a:p>
              <a:p>
                <a:r>
                  <a:rPr lang="es-PE" sz="1200" b="1"/>
                  <a:t>y 200.1.1.128 como si</a:t>
                </a:r>
              </a:p>
              <a:p>
                <a:r>
                  <a:rPr lang="es-PE" sz="1200" b="1"/>
                  <a:t>fuera la red 200.1.1.0</a:t>
                </a:r>
              </a:p>
            </p:txBody>
          </p:sp>
        </p:grpSp>
      </p:grpSp>
      <p:grpSp>
        <p:nvGrpSpPr>
          <p:cNvPr id="6" name="13 Grupo"/>
          <p:cNvGrpSpPr>
            <a:grpSpLocks/>
          </p:cNvGrpSpPr>
          <p:nvPr/>
        </p:nvGrpSpPr>
        <p:grpSpPr bwMode="auto">
          <a:xfrm>
            <a:off x="5001348" y="2589388"/>
            <a:ext cx="1718963" cy="1075282"/>
            <a:chOff x="5001422" y="2651760"/>
            <a:chExt cx="1719418" cy="1100052"/>
          </a:xfrm>
        </p:grpSpPr>
        <p:sp>
          <p:nvSpPr>
            <p:cNvPr id="32775" name="14 CuadroTexto"/>
            <p:cNvSpPr txBox="1">
              <a:spLocks noChangeArrowheads="1"/>
            </p:cNvSpPr>
            <p:nvPr/>
          </p:nvSpPr>
          <p:spPr bwMode="auto">
            <a:xfrm>
              <a:off x="5001422" y="3153566"/>
              <a:ext cx="1500198" cy="598246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Salto siguiente 40.1.2.13</a:t>
              </a:r>
            </a:p>
          </p:txBody>
        </p:sp>
        <p:sp>
          <p:nvSpPr>
            <p:cNvPr id="32776" name="15 Forma libre"/>
            <p:cNvSpPr>
              <a:spLocks noChangeArrowheads="1"/>
            </p:cNvSpPr>
            <p:nvPr/>
          </p:nvSpPr>
          <p:spPr bwMode="auto">
            <a:xfrm>
              <a:off x="5654040" y="2651760"/>
              <a:ext cx="1066800" cy="553720"/>
            </a:xfrm>
            <a:custGeom>
              <a:avLst/>
              <a:gdLst>
                <a:gd name="T0" fmla="*/ 0 w 1066800"/>
                <a:gd name="T1" fmla="*/ 0 h 553720"/>
                <a:gd name="T2" fmla="*/ 228600 w 1066800"/>
                <a:gd name="T3" fmla="*/ 487680 h 553720"/>
                <a:gd name="T4" fmla="*/ 1066800 w 1066800"/>
                <a:gd name="T5" fmla="*/ 396240 h 553720"/>
                <a:gd name="T6" fmla="*/ 0 60000 65536"/>
                <a:gd name="T7" fmla="*/ 0 60000 65536"/>
                <a:gd name="T8" fmla="*/ 0 60000 65536"/>
                <a:gd name="T9" fmla="*/ 0 w 1066800"/>
                <a:gd name="T10" fmla="*/ 0 h 553720"/>
                <a:gd name="T11" fmla="*/ 1066800 w 1066800"/>
                <a:gd name="T12" fmla="*/ 553720 h 553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6800" h="553720">
                  <a:moveTo>
                    <a:pt x="0" y="0"/>
                  </a:moveTo>
                  <a:cubicBezTo>
                    <a:pt x="25400" y="210820"/>
                    <a:pt x="50800" y="421640"/>
                    <a:pt x="228600" y="487680"/>
                  </a:cubicBezTo>
                  <a:cubicBezTo>
                    <a:pt x="406400" y="553720"/>
                    <a:pt x="1066800" y="396240"/>
                    <a:pt x="1066800" y="396240"/>
                  </a:cubicBezTo>
                </a:path>
              </a:pathLst>
            </a:custGeom>
            <a:noFill/>
            <a:ln w="28575" algn="ctr">
              <a:solidFill>
                <a:srgbClr val="339933"/>
              </a:solidFill>
              <a:prstDash val="dash"/>
              <a:round/>
              <a:headEnd type="arrow" w="med" len="med"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7" name="16 Explosión 2"/>
          <p:cNvSpPr>
            <a:spLocks noChangeArrowheads="1"/>
          </p:cNvSpPr>
          <p:nvPr/>
        </p:nvSpPr>
        <p:spPr bwMode="auto">
          <a:xfrm>
            <a:off x="6858400" y="4127514"/>
            <a:ext cx="2285603" cy="907061"/>
          </a:xfrm>
          <a:prstGeom prst="irregularSeal2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pPr defTabSz="914118"/>
            <a:r>
              <a:rPr lang="es-PE" sz="1400" b="1">
                <a:solidFill>
                  <a:schemeClr val="bg1"/>
                </a:solidFill>
              </a:rPr>
              <a:t>POSIBLE</a:t>
            </a:r>
          </a:p>
          <a:p>
            <a:pPr defTabSz="914118"/>
            <a:r>
              <a:rPr lang="es-PE" sz="1400" b="1">
                <a:solidFill>
                  <a:schemeClr val="bg1"/>
                </a:solidFill>
              </a:rPr>
              <a:t>BUCLE!!</a:t>
            </a:r>
          </a:p>
        </p:txBody>
      </p:sp>
    </p:spTree>
    <p:extLst>
      <p:ext uri="{BB962C8B-B14F-4D97-AF65-F5344CB8AC3E}">
        <p14:creationId xmlns:p14="http://schemas.microsoft.com/office/powerpoint/2010/main" val="1915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85680" y="617114"/>
            <a:ext cx="7868591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SOLUCIÓN: DESACTIVAR “SUMMARY”</a:t>
            </a:r>
          </a:p>
        </p:txBody>
      </p:sp>
      <p:grpSp>
        <p:nvGrpSpPr>
          <p:cNvPr id="2" name="33 Grupo"/>
          <p:cNvGrpSpPr>
            <a:grpSpLocks/>
          </p:cNvGrpSpPr>
          <p:nvPr/>
        </p:nvGrpSpPr>
        <p:grpSpPr bwMode="auto">
          <a:xfrm>
            <a:off x="357126" y="1404782"/>
            <a:ext cx="8286898" cy="4706795"/>
            <a:chOff x="357952" y="1439054"/>
            <a:chExt cx="8286808" cy="4817914"/>
          </a:xfrm>
        </p:grpSpPr>
        <p:sp>
          <p:nvSpPr>
            <p:cNvPr id="33796" name="25 CuadroTexto"/>
            <p:cNvSpPr txBox="1">
              <a:spLocks noChangeArrowheads="1"/>
            </p:cNvSpPr>
            <p:nvPr/>
          </p:nvSpPr>
          <p:spPr bwMode="auto">
            <a:xfrm>
              <a:off x="357952" y="1439054"/>
              <a:ext cx="4071966" cy="1417692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Ra&gt;enable</a:t>
              </a:r>
            </a:p>
            <a:p>
              <a:r>
                <a:rPr lang="es-PE" sz="1200"/>
                <a:t>Ra#configure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Ra(config)#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Ra(config-router)#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Ra(config-router)#exit</a:t>
              </a:r>
            </a:p>
            <a:p>
              <a:r>
                <a:rPr lang="es-PE" sz="1200"/>
                <a:t>Ra(config)#</a:t>
              </a:r>
            </a:p>
          </p:txBody>
        </p:sp>
        <p:sp>
          <p:nvSpPr>
            <p:cNvPr id="33797" name="26 CuadroTexto"/>
            <p:cNvSpPr txBox="1">
              <a:spLocks noChangeArrowheads="1"/>
            </p:cNvSpPr>
            <p:nvPr/>
          </p:nvSpPr>
          <p:spPr bwMode="auto">
            <a:xfrm>
              <a:off x="357952" y="3124764"/>
              <a:ext cx="4071966" cy="1417692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Rb&gt;enable</a:t>
              </a:r>
            </a:p>
            <a:p>
              <a:r>
                <a:rPr lang="es-PE" sz="1200"/>
                <a:t>Rb#configure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Rb(config)#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Rb(config-router)#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Rb(config-router)#exit</a:t>
              </a:r>
            </a:p>
            <a:p>
              <a:r>
                <a:rPr lang="es-PE" sz="1200"/>
                <a:t>Rb(config)#</a:t>
              </a:r>
            </a:p>
          </p:txBody>
        </p:sp>
        <p:sp>
          <p:nvSpPr>
            <p:cNvPr id="33798" name="27 CuadroTexto"/>
            <p:cNvSpPr txBox="1">
              <a:spLocks noChangeArrowheads="1"/>
            </p:cNvSpPr>
            <p:nvPr/>
          </p:nvSpPr>
          <p:spPr bwMode="auto">
            <a:xfrm>
              <a:off x="357952" y="4839276"/>
              <a:ext cx="4071966" cy="1417692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Rc&gt;enable</a:t>
              </a:r>
            </a:p>
            <a:p>
              <a:r>
                <a:rPr lang="es-PE" sz="1200"/>
                <a:t>Rc#configure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Rc(config)#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Rc(config-router)#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Rc(config-router)#exit</a:t>
              </a:r>
            </a:p>
            <a:p>
              <a:r>
                <a:rPr lang="es-PE" sz="1200"/>
                <a:t>Rc(config)#</a:t>
              </a:r>
            </a:p>
          </p:txBody>
        </p:sp>
        <p:sp>
          <p:nvSpPr>
            <p:cNvPr id="33799" name="30 CuadroTexto"/>
            <p:cNvSpPr txBox="1">
              <a:spLocks noChangeArrowheads="1"/>
            </p:cNvSpPr>
            <p:nvPr/>
          </p:nvSpPr>
          <p:spPr bwMode="auto">
            <a:xfrm>
              <a:off x="4572794" y="2297439"/>
              <a:ext cx="4071966" cy="1417692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Rd&gt;enable</a:t>
              </a:r>
            </a:p>
            <a:p>
              <a:r>
                <a:rPr lang="es-PE" sz="1200"/>
                <a:t>Rd#configure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Rd(config)#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Rd(config-router)#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Rd(config-router)#exit</a:t>
              </a:r>
            </a:p>
            <a:p>
              <a:r>
                <a:rPr lang="es-PE" sz="1200"/>
                <a:t>Rd(config)#</a:t>
              </a:r>
            </a:p>
          </p:txBody>
        </p:sp>
        <p:sp>
          <p:nvSpPr>
            <p:cNvPr id="33800" name="31 CuadroTexto"/>
            <p:cNvSpPr txBox="1">
              <a:spLocks noChangeArrowheads="1"/>
            </p:cNvSpPr>
            <p:nvPr/>
          </p:nvSpPr>
          <p:spPr bwMode="auto">
            <a:xfrm>
              <a:off x="4572794" y="3983149"/>
              <a:ext cx="4071966" cy="1417692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Re&gt;enable</a:t>
              </a:r>
            </a:p>
            <a:p>
              <a:r>
                <a:rPr lang="es-PE" sz="1200"/>
                <a:t>Re#configure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Re(config)#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Re(config-router)#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Re(config-router)#exit</a:t>
              </a:r>
            </a:p>
            <a:p>
              <a:r>
                <a:rPr lang="es-PE" sz="1200"/>
                <a:t>Re(config)#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798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214228" y="617114"/>
            <a:ext cx="6697629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NUEVAMENTE Ra”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00" y="1125689"/>
            <a:ext cx="8858300" cy="5706279"/>
            <a:chOff x="285750" y="1153301"/>
            <a:chExt cx="8859838" cy="5842238"/>
          </a:xfrm>
        </p:grpSpPr>
        <p:pic>
          <p:nvPicPr>
            <p:cNvPr id="348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4826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359957" cy="568397"/>
              <a:chOff x="204" y="773"/>
              <a:chExt cx="3998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817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Desde Ra como llega a 200.1.1.64/26</a:t>
                </a:r>
              </a:p>
            </p:txBody>
          </p:sp>
          <p:pic>
            <p:nvPicPr>
              <p:cNvPr id="34829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229"/>
              <a:ext cx="4643437" cy="5199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 err="1"/>
                <a:t>Ra#show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variably</a:t>
              </a:r>
              <a:r>
                <a:rPr lang="es-PE" sz="1200" dirty="0"/>
                <a:t> subnetted, 5 </a:t>
              </a:r>
              <a:r>
                <a:rPr lang="es-PE" sz="1200" dirty="0" err="1"/>
                <a:t>subnets</a:t>
              </a:r>
              <a:r>
                <a:rPr lang="es-PE" sz="1200" dirty="0"/>
                <a:t>, 2 </a:t>
              </a:r>
              <a:r>
                <a:rPr lang="es-PE" sz="1200" dirty="0" err="1"/>
                <a:t>masks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200.1.1.192/26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R       200.1.1.128/26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R       200.1.1.64/26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00:00:10, FastEthernet1/0</a:t>
              </a:r>
            </a:p>
            <a:p>
              <a:pPr>
                <a:defRPr/>
              </a:pPr>
              <a:r>
                <a:rPr lang="es-PE" sz="1200" dirty="0"/>
                <a:t>C  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200.1.1.0/24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00:00:10, FastEthernet1/0</a:t>
              </a:r>
            </a:p>
            <a:p>
              <a:pPr>
                <a:defRPr/>
              </a:pPr>
              <a:r>
                <a:rPr lang="es-PE" sz="1200" dirty="0"/>
                <a:t>C       40.1.2.12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C       40.1.2.0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00:00:10, FastEthernet1/0</a:t>
              </a:r>
            </a:p>
            <a:p>
              <a:pPr>
                <a:defRPr/>
              </a:pPr>
              <a:r>
                <a:rPr lang="es-PE" sz="1200" dirty="0"/>
                <a:t>R       40.1.2.16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 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00:00:10, FastEthernet1/0</a:t>
              </a:r>
            </a:p>
            <a:p>
              <a:pPr>
                <a:defRPr/>
              </a:pPr>
              <a:r>
                <a:rPr lang="es-PE" sz="1200" dirty="0"/>
                <a:t>R       40.1.2.20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00:00:06, FastEthernet1/1</a:t>
              </a:r>
            </a:p>
            <a:p>
              <a:pPr>
                <a:defRPr/>
              </a:pPr>
              <a:r>
                <a:rPr lang="es-PE" sz="1200" dirty="0"/>
                <a:t>Ra#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276" y="3499549"/>
            <a:ext cx="6858396" cy="1395478"/>
            <a:chOff x="215076" y="3796508"/>
            <a:chExt cx="6858048" cy="1428760"/>
          </a:xfrm>
        </p:grpSpPr>
        <p:sp>
          <p:nvSpPr>
            <p:cNvPr id="34821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57150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grpSp>
          <p:nvGrpSpPr>
            <p:cNvPr id="34822" name="13 Grupo"/>
            <p:cNvGrpSpPr>
              <a:grpSpLocks/>
            </p:cNvGrpSpPr>
            <p:nvPr/>
          </p:nvGrpSpPr>
          <p:grpSpPr bwMode="auto">
            <a:xfrm>
              <a:off x="5001422" y="3796508"/>
              <a:ext cx="2071702" cy="1428760"/>
              <a:chOff x="5001422" y="3796508"/>
              <a:chExt cx="2071702" cy="1428760"/>
            </a:xfrm>
          </p:grpSpPr>
          <p:sp>
            <p:nvSpPr>
              <p:cNvPr id="34823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796508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34824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082260"/>
                <a:ext cx="1766740" cy="850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Aquí se ve a las redes</a:t>
                </a:r>
              </a:p>
              <a:p>
                <a:r>
                  <a:rPr lang="es-PE" sz="1200" b="1"/>
                  <a:t>200.1.1.64, 200.1.1.128</a:t>
                </a:r>
              </a:p>
              <a:p>
                <a:r>
                  <a:rPr lang="es-PE" sz="1200" b="1"/>
                  <a:t>y 200.1.1.192 de manera</a:t>
                </a:r>
              </a:p>
              <a:p>
                <a:r>
                  <a:rPr lang="es-PE" sz="1200" b="1"/>
                  <a:t>independiente!!!!.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98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9037" y="617114"/>
            <a:ext cx="8709975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00" y="1125686"/>
            <a:ext cx="8858300" cy="5521612"/>
            <a:chOff x="285750" y="1153301"/>
            <a:chExt cx="8859838" cy="5652641"/>
          </a:xfrm>
        </p:grpSpPr>
        <p:pic>
          <p:nvPicPr>
            <p:cNvPr id="3584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5850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290950" cy="568397"/>
              <a:chOff x="204" y="773"/>
              <a:chExt cx="3326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145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 de enrutamiento del Rb:</a:t>
                </a:r>
              </a:p>
            </p:txBody>
          </p:sp>
          <p:pic>
            <p:nvPicPr>
              <p:cNvPr id="35853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68"/>
              <a:ext cx="4643437" cy="5009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/>
                <a:t>Rb# show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subnetted, 4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200.1.1.192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40.1.2.17, 00:00:14, FastEthernet2/0</a:t>
              </a:r>
            </a:p>
            <a:p>
              <a:pPr>
                <a:defRPr/>
              </a:pPr>
              <a:r>
                <a:rPr lang="es-PE" sz="1200" dirty="0"/>
                <a:t>R       </a:t>
              </a:r>
              <a:r>
                <a:rPr lang="es-PE" sz="1200" b="1" dirty="0"/>
                <a:t>200.1.1.128</a:t>
              </a:r>
              <a:r>
                <a:rPr lang="es-PE" sz="1200" dirty="0"/>
                <a:t> [120/2] </a:t>
              </a:r>
              <a:r>
                <a:rPr lang="es-PE" sz="1200" dirty="0" err="1"/>
                <a:t>via</a:t>
              </a:r>
              <a:r>
                <a:rPr lang="es-PE" sz="1200" dirty="0"/>
                <a:t> </a:t>
              </a:r>
              <a:r>
                <a:rPr lang="es-PE" sz="1200" b="1" dirty="0"/>
                <a:t>40.1.2.17</a:t>
              </a:r>
              <a:r>
                <a:rPr lang="es-PE" sz="1200" dirty="0"/>
                <a:t>, 00:00:14, FastEthernet2/0</a:t>
              </a:r>
            </a:p>
            <a:p>
              <a:pPr>
                <a:defRPr/>
              </a:pPr>
              <a:r>
                <a:rPr lang="es-PE" sz="1200" dirty="0"/>
                <a:t>   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</a:t>
              </a:r>
              <a:r>
                <a:rPr lang="es-PE" sz="1200" b="1" dirty="0"/>
                <a:t>40.1.2.6</a:t>
              </a:r>
              <a:r>
                <a:rPr lang="es-PE" sz="1200" dirty="0"/>
                <a:t>, 00:00:10, FastEthernet1/0</a:t>
              </a:r>
            </a:p>
            <a:p>
              <a:pPr>
                <a:defRPr/>
              </a:pPr>
              <a:r>
                <a:rPr lang="es-PE" sz="1200" dirty="0"/>
                <a:t>R       200.1.1.64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40.1.2.6, 00:00:10, FastEthernet1/0</a:t>
              </a:r>
            </a:p>
            <a:p>
              <a:pPr>
                <a:defRPr/>
              </a:pPr>
              <a:r>
                <a:rPr lang="es-PE" sz="1200" dirty="0"/>
                <a:t>R       200.1.1.0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40.1.2.1, 00:00:12, FastEthernet1/1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40.1.2.6, 00:00:10, FastEthernet1/0</a:t>
              </a:r>
            </a:p>
            <a:p>
              <a:pPr>
                <a:defRPr/>
              </a:pPr>
              <a:r>
                <a:rPr lang="es-PE" sz="1200" dirty="0"/>
                <a:t>R       40.1.2.12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40.1.2.17, 00:00:14, FastEthernet2/0</a:t>
              </a:r>
            </a:p>
            <a:p>
              <a:pPr>
                <a:defRPr/>
              </a:pPr>
              <a:r>
                <a:rPr lang="es-PE" sz="1200" dirty="0"/>
                <a:t> 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40.1.2.1, 00:00:12, FastEthernet1/1</a:t>
              </a:r>
            </a:p>
            <a:p>
              <a:pPr>
                <a:defRPr/>
              </a:pPr>
              <a:r>
                <a:rPr lang="es-PE" sz="1200" dirty="0"/>
                <a:t>C       40.1.2.0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C       40.1.2.4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C       40.1.2.16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40.1.2.20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40.1.2.17, 00:00:17, FastEthernet2/0</a:t>
              </a:r>
            </a:p>
            <a:p>
              <a:pPr>
                <a:defRPr/>
              </a:pPr>
              <a:r>
                <a:rPr lang="es-PE" sz="1200" dirty="0"/>
                <a:t>Rb#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276" y="3639097"/>
            <a:ext cx="6925050" cy="1395478"/>
            <a:chOff x="215076" y="3939384"/>
            <a:chExt cx="6925652" cy="1428760"/>
          </a:xfrm>
        </p:grpSpPr>
        <p:sp>
          <p:nvSpPr>
            <p:cNvPr id="35845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92869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grpSp>
          <p:nvGrpSpPr>
            <p:cNvPr id="35846" name="13 Grupo"/>
            <p:cNvGrpSpPr>
              <a:grpSpLocks/>
            </p:cNvGrpSpPr>
            <p:nvPr/>
          </p:nvGrpSpPr>
          <p:grpSpPr bwMode="auto">
            <a:xfrm>
              <a:off x="5001422" y="3939384"/>
              <a:ext cx="2139306" cy="1428760"/>
              <a:chOff x="5001422" y="3939384"/>
              <a:chExt cx="2139306" cy="1428760"/>
            </a:xfrm>
          </p:grpSpPr>
          <p:sp>
            <p:nvSpPr>
              <p:cNvPr id="35847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939384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35848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225136"/>
                <a:ext cx="1853554" cy="850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La redes LAN están </a:t>
                </a:r>
              </a:p>
              <a:p>
                <a:r>
                  <a:rPr lang="es-PE" sz="1200" b="1"/>
                  <a:t>detalladas.</a:t>
                </a:r>
              </a:p>
              <a:p>
                <a:r>
                  <a:rPr lang="es-PE" sz="1200" b="1"/>
                  <a:t>Se observa </a:t>
                </a:r>
                <a:r>
                  <a:rPr lang="es-PE" sz="1200" b="1" u="sng"/>
                  <a:t>el balanceo de</a:t>
                </a:r>
              </a:p>
              <a:p>
                <a:r>
                  <a:rPr lang="es-PE" sz="1200" b="1" u="sng"/>
                  <a:t>carga</a:t>
                </a:r>
                <a:r>
                  <a:rPr lang="es-PE" sz="1200" b="1"/>
                  <a:t> hacia: 200.1.1.128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68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19037" y="617114"/>
            <a:ext cx="8709975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00" y="1125686"/>
            <a:ext cx="8858300" cy="5521612"/>
            <a:chOff x="285750" y="1153301"/>
            <a:chExt cx="8859838" cy="5652641"/>
          </a:xfrm>
        </p:grpSpPr>
        <p:pic>
          <p:nvPicPr>
            <p:cNvPr id="3687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6875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244817" cy="568397"/>
              <a:chOff x="204" y="773"/>
              <a:chExt cx="3297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116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 de enrutamiento del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Rc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:</a:t>
                </a:r>
              </a:p>
            </p:txBody>
          </p:sp>
          <p:pic>
            <p:nvPicPr>
              <p:cNvPr id="36878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68"/>
              <a:ext cx="4643437" cy="5009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/>
                <a:t> </a:t>
              </a:r>
              <a:r>
                <a:rPr lang="es-PE" sz="1200" b="1" dirty="0" err="1"/>
                <a:t>Rc#show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subnetted, 4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</a:t>
              </a:r>
              <a:r>
                <a:rPr lang="es-PE" sz="1200" b="1" dirty="0"/>
                <a:t>200.1.1.192 </a:t>
              </a:r>
              <a:r>
                <a:rPr lang="es-PE" sz="1200" dirty="0"/>
                <a:t>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40.1.2.9, 00:00:12, FastEthernet1/0</a:t>
              </a:r>
            </a:p>
            <a:p>
              <a:pPr>
                <a:defRPr/>
              </a:pPr>
              <a:r>
                <a:rPr lang="es-PE" sz="1200" dirty="0"/>
                <a:t>   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R       200.1.1.128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40.1.2.9, 00:00:12, FastEthernet1/0</a:t>
              </a:r>
            </a:p>
            <a:p>
              <a:pPr>
                <a:defRPr/>
              </a:pPr>
              <a:r>
                <a:rPr lang="es-PE" sz="1200" dirty="0"/>
                <a:t>C       200.1.1.64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200.1.1.0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40.1.2.8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40.1.2.12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40.1.2.9, 00:00:12, FastEthernet1/0</a:t>
              </a:r>
            </a:p>
            <a:p>
              <a:pPr>
                <a:defRPr/>
              </a:pPr>
              <a:r>
                <a:rPr lang="es-PE" sz="1200" dirty="0"/>
                <a:t> 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R       40.1.2.0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C       40.1.2.4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R       40.1.2.16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R       40.1.2.20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40.1.2.9, 00:00:13, FastEthernet1/0</a:t>
              </a:r>
            </a:p>
            <a:p>
              <a:pPr>
                <a:defRPr/>
              </a:pPr>
              <a:r>
                <a:rPr lang="es-PE" sz="1200" dirty="0"/>
                <a:t>Rc#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276" y="3639097"/>
            <a:ext cx="6925050" cy="1395478"/>
            <a:chOff x="215076" y="3939384"/>
            <a:chExt cx="6925652" cy="1428760"/>
          </a:xfrm>
        </p:grpSpPr>
        <p:sp>
          <p:nvSpPr>
            <p:cNvPr id="36869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57150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grpSp>
          <p:nvGrpSpPr>
            <p:cNvPr id="36870" name="13 Grupo"/>
            <p:cNvGrpSpPr>
              <a:grpSpLocks/>
            </p:cNvGrpSpPr>
            <p:nvPr/>
          </p:nvGrpSpPr>
          <p:grpSpPr bwMode="auto">
            <a:xfrm>
              <a:off x="5001422" y="3939384"/>
              <a:ext cx="2139306" cy="1428760"/>
              <a:chOff x="5001422" y="3939384"/>
              <a:chExt cx="2139306" cy="1428760"/>
            </a:xfrm>
          </p:grpSpPr>
          <p:sp>
            <p:nvSpPr>
              <p:cNvPr id="36872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939384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36873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225136"/>
                <a:ext cx="1853554" cy="850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La redes LAN están </a:t>
                </a:r>
              </a:p>
              <a:p>
                <a:r>
                  <a:rPr lang="es-PE" sz="1200" b="1"/>
                  <a:t>detalladas.</a:t>
                </a:r>
              </a:p>
              <a:p>
                <a:r>
                  <a:rPr lang="es-PE" sz="1200" b="1"/>
                  <a:t>Se observa </a:t>
                </a:r>
                <a:r>
                  <a:rPr lang="es-PE" sz="1200" b="1" u="sng"/>
                  <a:t>el balanceo de</a:t>
                </a:r>
              </a:p>
              <a:p>
                <a:r>
                  <a:rPr lang="es-PE" sz="1200" b="1" u="sng"/>
                  <a:t>carga</a:t>
                </a:r>
                <a:r>
                  <a:rPr lang="es-PE" sz="1200" b="1"/>
                  <a:t> hacia: 200.1.1.192</a:t>
                </a:r>
              </a:p>
            </p:txBody>
          </p:sp>
        </p:grpSp>
        <p:sp>
          <p:nvSpPr>
            <p:cNvPr id="36871" name="14 Rectángulo redondeado"/>
            <p:cNvSpPr>
              <a:spLocks noChangeArrowheads="1"/>
            </p:cNvSpPr>
            <p:nvPr/>
          </p:nvSpPr>
          <p:spPr bwMode="auto">
            <a:xfrm>
              <a:off x="215076" y="5010954"/>
              <a:ext cx="4786346" cy="21431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19645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19037" y="617114"/>
            <a:ext cx="8709975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00" y="1125686"/>
            <a:ext cx="8858300" cy="5521612"/>
            <a:chOff x="285750" y="1153301"/>
            <a:chExt cx="8859838" cy="5652641"/>
          </a:xfrm>
        </p:grpSpPr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7898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290950" cy="568397"/>
              <a:chOff x="204" y="773"/>
              <a:chExt cx="3326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145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 de enrutamiento del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Rd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:</a:t>
                </a:r>
              </a:p>
            </p:txBody>
          </p:sp>
          <p:pic>
            <p:nvPicPr>
              <p:cNvPr id="3790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68"/>
              <a:ext cx="4643437" cy="5009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 err="1"/>
                <a:t>Rd#show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subnetted, 4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200.1.1.192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200.1.1.128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00:00:00, FastEthernet1/1</a:t>
              </a:r>
            </a:p>
            <a:p>
              <a:pPr>
                <a:defRPr/>
              </a:pPr>
              <a:r>
                <a:rPr lang="es-PE" sz="1200" dirty="0"/>
                <a:t>R       200.1.1.64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00:00:00, FastEthernet1/1</a:t>
              </a:r>
            </a:p>
            <a:p>
              <a:pPr>
                <a:defRPr/>
              </a:pPr>
              <a:r>
                <a:rPr lang="es-PE" sz="1200" dirty="0"/>
                <a:t>  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00:00:00, FastEthernet2/1</a:t>
              </a:r>
            </a:p>
            <a:p>
              <a:pPr>
                <a:defRPr/>
              </a:pPr>
              <a:r>
                <a:rPr lang="es-PE" sz="1200" dirty="0"/>
                <a:t>R       200.1.1.0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40.1.2.13, 00:00:24, FastEthernet1/0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00:00:00, FastEthernet1/1</a:t>
              </a:r>
            </a:p>
            <a:p>
              <a:pPr>
                <a:defRPr/>
              </a:pPr>
              <a:r>
                <a:rPr lang="es-PE" sz="1200" dirty="0"/>
                <a:t>C       40.1.2.12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00:00:00, FastEthernet2/1</a:t>
              </a:r>
            </a:p>
            <a:p>
              <a:pPr>
                <a:defRPr/>
              </a:pPr>
              <a:r>
                <a:rPr lang="es-PE" sz="1200" dirty="0"/>
                <a:t>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40.1.2.13, 00:00:24, FastEthernet1/0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00:00:00, FastEthernet2/1</a:t>
              </a:r>
            </a:p>
            <a:p>
              <a:pPr>
                <a:defRPr/>
              </a:pPr>
              <a:r>
                <a:rPr lang="es-PE" sz="1200" dirty="0"/>
                <a:t>C       40.1.2.16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FastEthernet2/1</a:t>
              </a:r>
            </a:p>
            <a:p>
              <a:pPr>
                <a:defRPr/>
              </a:pPr>
              <a:r>
                <a:rPr lang="es-PE" sz="1200" dirty="0"/>
                <a:t>C       40.1.2.20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 err="1"/>
                <a:t>Rd</a:t>
              </a:r>
              <a:r>
                <a:rPr lang="es-PE" sz="1200" dirty="0"/>
                <a:t>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276" y="3778645"/>
            <a:ext cx="6925050" cy="1395478"/>
            <a:chOff x="215076" y="4082260"/>
            <a:chExt cx="6925652" cy="1428760"/>
          </a:xfrm>
        </p:grpSpPr>
        <p:sp>
          <p:nvSpPr>
            <p:cNvPr id="37893" name="10 Rectángulo redondeado"/>
            <p:cNvSpPr>
              <a:spLocks noChangeArrowheads="1"/>
            </p:cNvSpPr>
            <p:nvPr/>
          </p:nvSpPr>
          <p:spPr bwMode="auto">
            <a:xfrm>
              <a:off x="215076" y="4439450"/>
              <a:ext cx="4786346" cy="714380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grpSp>
          <p:nvGrpSpPr>
            <p:cNvPr id="37894" name="13 Grupo"/>
            <p:cNvGrpSpPr>
              <a:grpSpLocks/>
            </p:cNvGrpSpPr>
            <p:nvPr/>
          </p:nvGrpSpPr>
          <p:grpSpPr bwMode="auto">
            <a:xfrm>
              <a:off x="5001422" y="4082260"/>
              <a:ext cx="2139306" cy="1428760"/>
              <a:chOff x="5001422" y="4082260"/>
              <a:chExt cx="2139306" cy="1428760"/>
            </a:xfrm>
          </p:grpSpPr>
          <p:sp>
            <p:nvSpPr>
              <p:cNvPr id="37895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4082260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37896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368012"/>
                <a:ext cx="1853554" cy="850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La redes LAN están </a:t>
                </a:r>
              </a:p>
              <a:p>
                <a:r>
                  <a:rPr lang="es-PE" sz="1200" b="1"/>
                  <a:t>detalladas.</a:t>
                </a:r>
              </a:p>
              <a:p>
                <a:r>
                  <a:rPr lang="es-PE" sz="1200" b="1"/>
                  <a:t>Se observa </a:t>
                </a:r>
                <a:r>
                  <a:rPr lang="es-PE" sz="1200" b="1" u="sng"/>
                  <a:t>el balanceo de</a:t>
                </a:r>
              </a:p>
              <a:p>
                <a:r>
                  <a:rPr lang="es-PE" sz="1200" b="1" u="sng"/>
                  <a:t>carga</a:t>
                </a:r>
                <a:r>
                  <a:rPr lang="es-PE" sz="1200" b="1"/>
                  <a:t> hacia: 200.1.1.64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65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19037" y="617114"/>
            <a:ext cx="8709975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00" y="1125689"/>
            <a:ext cx="8858300" cy="5336947"/>
            <a:chOff x="285750" y="1153301"/>
            <a:chExt cx="8859838" cy="5463047"/>
          </a:xfrm>
        </p:grpSpPr>
        <p:pic>
          <p:nvPicPr>
            <p:cNvPr id="3892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923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271860" cy="568397"/>
              <a:chOff x="204" y="773"/>
              <a:chExt cx="3314" cy="351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133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 de enrutamiento del Re:</a:t>
                </a:r>
              </a:p>
            </p:txBody>
          </p:sp>
          <p:pic>
            <p:nvPicPr>
              <p:cNvPr id="38926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04"/>
              <a:ext cx="4643437" cy="4820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 err="1"/>
                <a:t>Re#show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subnetted, 4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200.1.1.192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C       200.1.1.128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200.1.1.64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40.1.2.10, 00:00:27, FastEthernet1/1</a:t>
              </a:r>
            </a:p>
            <a:p>
              <a:pPr>
                <a:defRPr/>
              </a:pPr>
              <a:r>
                <a:rPr lang="es-PE" sz="1200" dirty="0"/>
                <a:t>R       200.1.1.0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40.1.2.8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R       40.1.2.12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R       40.1.2.0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40.1.2.10, 00:00:27, FastEthernet1/1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40.1.2.10, 00:00:27, FastEthernet1/1</a:t>
              </a:r>
            </a:p>
            <a:p>
              <a:pPr>
                <a:defRPr/>
              </a:pPr>
              <a:r>
                <a:rPr lang="es-PE" sz="1200" dirty="0"/>
                <a:t>R       40.1.2.16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C       40.1.2.20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Re#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276" y="3639097"/>
            <a:ext cx="6858396" cy="1395478"/>
            <a:chOff x="215076" y="3939384"/>
            <a:chExt cx="6858048" cy="1428760"/>
          </a:xfrm>
        </p:grpSpPr>
        <p:sp>
          <p:nvSpPr>
            <p:cNvPr id="38917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21431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grpSp>
          <p:nvGrpSpPr>
            <p:cNvPr id="38918" name="13 Grupo"/>
            <p:cNvGrpSpPr>
              <a:grpSpLocks/>
            </p:cNvGrpSpPr>
            <p:nvPr/>
          </p:nvGrpSpPr>
          <p:grpSpPr bwMode="auto">
            <a:xfrm>
              <a:off x="5001422" y="3939384"/>
              <a:ext cx="2071702" cy="1428760"/>
              <a:chOff x="5001422" y="3939384"/>
              <a:chExt cx="2071702" cy="1428760"/>
            </a:xfrm>
          </p:grpSpPr>
          <p:sp>
            <p:nvSpPr>
              <p:cNvPr id="38920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939384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38921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406413"/>
                <a:ext cx="1423587" cy="472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La redes LAN están </a:t>
                </a:r>
              </a:p>
              <a:p>
                <a:r>
                  <a:rPr lang="es-PE" sz="1200" b="1"/>
                  <a:t>detalladas.</a:t>
                </a:r>
              </a:p>
            </p:txBody>
          </p:sp>
        </p:grpSp>
        <p:sp>
          <p:nvSpPr>
            <p:cNvPr id="38919" name="13 Rectángulo redondeado"/>
            <p:cNvSpPr>
              <a:spLocks noChangeArrowheads="1"/>
            </p:cNvSpPr>
            <p:nvPr/>
          </p:nvSpPr>
          <p:spPr bwMode="auto">
            <a:xfrm>
              <a:off x="215076" y="4653764"/>
              <a:ext cx="4786346" cy="500066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7773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6596" y="617114"/>
            <a:ext cx="9004460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COMANDOS DE ANÁLISIS DE RED CON RIP</a:t>
            </a:r>
          </a:p>
        </p:txBody>
      </p:sp>
      <p:grpSp>
        <p:nvGrpSpPr>
          <p:cNvPr id="2" name="24 Grupo"/>
          <p:cNvGrpSpPr>
            <a:grpSpLocks/>
          </p:cNvGrpSpPr>
          <p:nvPr/>
        </p:nvGrpSpPr>
        <p:grpSpPr bwMode="auto">
          <a:xfrm>
            <a:off x="228561" y="1296248"/>
            <a:ext cx="4071095" cy="1284196"/>
            <a:chOff x="228600" y="1327150"/>
            <a:chExt cx="4071420" cy="1315307"/>
          </a:xfrm>
        </p:grpSpPr>
        <p:grpSp>
          <p:nvGrpSpPr>
            <p:cNvPr id="39948" name="Group 3"/>
            <p:cNvGrpSpPr>
              <a:grpSpLocks/>
            </p:cNvGrpSpPr>
            <p:nvPr/>
          </p:nvGrpSpPr>
          <p:grpSpPr bwMode="auto">
            <a:xfrm>
              <a:off x="228600" y="1327150"/>
              <a:ext cx="3297725" cy="568764"/>
              <a:chOff x="204" y="773"/>
              <a:chExt cx="2077" cy="351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1896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show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ip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protocols</a:t>
                </a:r>
                <a:endParaRPr lang="es-ES" sz="30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pic>
            <p:nvPicPr>
              <p:cNvPr id="39951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34" name="Text Box 6"/>
            <p:cNvSpPr txBox="1">
              <a:spLocks noChangeArrowheads="1"/>
            </p:cNvSpPr>
            <p:nvPr/>
          </p:nvSpPr>
          <p:spPr bwMode="auto">
            <a:xfrm>
              <a:off x="487339" y="1795637"/>
              <a:ext cx="3812681" cy="84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Muestra el protocolo de </a:t>
              </a:r>
            </a:p>
            <a:p>
              <a:pPr defTabSz="863859" eaLnBrk="0" hangingPunct="0">
                <a:defRPr/>
              </a:pPr>
              <a:r>
                <a:rPr lang="es-MX" sz="2400" dirty="0">
                  <a:latin typeface="+mj-lt"/>
                </a:rPr>
                <a:t>    enrutamiento configurado.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5865" y="1125689"/>
            <a:ext cx="9032361" cy="5513689"/>
            <a:chOff x="215900" y="1152525"/>
            <a:chExt cx="9033929" cy="5645150"/>
          </a:xfrm>
        </p:grpSpPr>
        <p:grpSp>
          <p:nvGrpSpPr>
            <p:cNvPr id="39941" name="25 Grupo"/>
            <p:cNvGrpSpPr>
              <a:grpSpLocks/>
            </p:cNvGrpSpPr>
            <p:nvPr/>
          </p:nvGrpSpPr>
          <p:grpSpPr bwMode="auto">
            <a:xfrm>
              <a:off x="215900" y="1152525"/>
              <a:ext cx="9033929" cy="5645150"/>
              <a:chOff x="215121" y="1152525"/>
              <a:chExt cx="9034706" cy="5644379"/>
            </a:xfrm>
          </p:grpSpPr>
          <p:pic>
            <p:nvPicPr>
              <p:cNvPr id="3994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5121" y="2793758"/>
                <a:ext cx="6357937" cy="4003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946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57784" y="1152525"/>
                <a:ext cx="4287804" cy="2735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6573606" y="4225505"/>
                <a:ext cx="2676221" cy="19806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74" tIns="43637" rIns="87274" bIns="43637">
                <a:spAutoFit/>
              </a:bodyPr>
              <a:lstStyle/>
              <a:p>
                <a:pPr defTabSz="863859" eaLnBrk="0" hangingPunct="0">
                  <a:defRPr/>
                </a:pPr>
                <a:r>
                  <a:rPr lang="es-MX" sz="2400" dirty="0">
                    <a:solidFill>
                      <a:srgbClr val="FF0000"/>
                    </a:solidFill>
                    <a:latin typeface="+mj-lt"/>
                  </a:rPr>
                  <a:t>►</a:t>
                </a:r>
                <a:r>
                  <a:rPr lang="es-MX" sz="2400" dirty="0">
                    <a:latin typeface="+mj-lt"/>
                  </a:rPr>
                  <a:t>Si es RIP, permite </a:t>
                </a:r>
              </a:p>
              <a:p>
                <a:pPr defTabSz="863859" eaLnBrk="0" hangingPunct="0">
                  <a:defRPr/>
                </a:pPr>
                <a:r>
                  <a:rPr lang="es-MX" sz="2400" dirty="0">
                    <a:latin typeface="+mj-lt"/>
                  </a:rPr>
                  <a:t>    ver la mayoría de</a:t>
                </a:r>
              </a:p>
              <a:p>
                <a:pPr defTabSz="863859" eaLnBrk="0" hangingPunct="0">
                  <a:defRPr/>
                </a:pPr>
                <a:r>
                  <a:rPr lang="es-MX" sz="2400" dirty="0">
                    <a:latin typeface="+mj-lt"/>
                  </a:rPr>
                  <a:t>    sus parámetros </a:t>
                </a:r>
              </a:p>
              <a:p>
                <a:pPr defTabSz="863859" eaLnBrk="0" hangingPunct="0">
                  <a:defRPr/>
                </a:pPr>
                <a:r>
                  <a:rPr lang="es-MX" sz="2400" dirty="0">
                    <a:latin typeface="+mj-lt"/>
                  </a:rPr>
                  <a:t>    (temporizadores,</a:t>
                </a:r>
              </a:p>
              <a:p>
                <a:pPr defTabSz="863859" eaLnBrk="0" hangingPunct="0">
                  <a:defRPr/>
                </a:pPr>
                <a:r>
                  <a:rPr lang="es-MX" sz="2400" dirty="0">
                    <a:latin typeface="+mj-lt"/>
                  </a:rPr>
                  <a:t>    </a:t>
                </a:r>
                <a:r>
                  <a:rPr lang="es-MX" sz="2400" dirty="0" err="1">
                    <a:latin typeface="+mj-lt"/>
                  </a:rPr>
                  <a:t>etc</a:t>
                </a:r>
                <a:r>
                  <a:rPr lang="es-MX" sz="2400" dirty="0">
                    <a:latin typeface="+mj-lt"/>
                  </a:rPr>
                  <a:t>).</a:t>
                </a:r>
                <a:endParaRPr lang="es-MX" sz="2400" dirty="0">
                  <a:solidFill>
                    <a:srgbClr val="FF3300"/>
                  </a:solidFill>
                  <a:latin typeface="+mj-lt"/>
                </a:endParaRPr>
              </a:p>
            </p:txBody>
          </p:sp>
        </p:grpSp>
        <p:grpSp>
          <p:nvGrpSpPr>
            <p:cNvPr id="39942" name="13 Grupo"/>
            <p:cNvGrpSpPr>
              <a:grpSpLocks/>
            </p:cNvGrpSpPr>
            <p:nvPr/>
          </p:nvGrpSpPr>
          <p:grpSpPr bwMode="auto">
            <a:xfrm>
              <a:off x="357952" y="4796640"/>
              <a:ext cx="6050505" cy="346626"/>
              <a:chOff x="357952" y="4796640"/>
              <a:chExt cx="6050505" cy="346626"/>
            </a:xfrm>
          </p:grpSpPr>
          <p:sp>
            <p:nvSpPr>
              <p:cNvPr id="39943" name="11 Rectángulo redondeado"/>
              <p:cNvSpPr>
                <a:spLocks noChangeArrowheads="1"/>
              </p:cNvSpPr>
              <p:nvPr/>
            </p:nvSpPr>
            <p:spPr bwMode="auto">
              <a:xfrm>
                <a:off x="357952" y="4868078"/>
                <a:ext cx="3714776" cy="214314"/>
              </a:xfrm>
              <a:prstGeom prst="roundRect">
                <a:avLst>
                  <a:gd name="adj" fmla="val 16667"/>
                </a:avLst>
              </a:prstGeom>
              <a:solidFill>
                <a:srgbClr val="FFFF00">
                  <a:alpha val="39999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39944" name="12 CuadroTexto"/>
              <p:cNvSpPr txBox="1">
                <a:spLocks noChangeArrowheads="1"/>
              </p:cNvSpPr>
              <p:nvPr/>
            </p:nvSpPr>
            <p:spPr bwMode="auto">
              <a:xfrm>
                <a:off x="4001290" y="4796640"/>
                <a:ext cx="2407167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>
                    <a:solidFill>
                      <a:srgbClr val="FFFF00"/>
                    </a:solidFill>
                  </a:rPr>
                  <a:t>Auto resumen desactivado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358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437980" y="617115"/>
            <a:ext cx="3963657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INTERFAZ PASIVA</a:t>
            </a:r>
          </a:p>
        </p:txBody>
      </p:sp>
      <p:grpSp>
        <p:nvGrpSpPr>
          <p:cNvPr id="2" name="Group 227"/>
          <p:cNvGrpSpPr>
            <a:grpSpLocks/>
          </p:cNvGrpSpPr>
          <p:nvPr/>
        </p:nvGrpSpPr>
        <p:grpSpPr bwMode="auto">
          <a:xfrm>
            <a:off x="5553702" y="1142745"/>
            <a:ext cx="3315789" cy="3505751"/>
            <a:chOff x="1553" y="680"/>
            <a:chExt cx="1974" cy="2087"/>
          </a:xfrm>
        </p:grpSpPr>
        <p:pic>
          <p:nvPicPr>
            <p:cNvPr id="40987" name="Picture 206" descr="servidores_dedicado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91" y="816"/>
              <a:ext cx="34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88" name="Oval 203"/>
            <p:cNvSpPr>
              <a:spLocks noChangeArrowheads="1"/>
            </p:cNvSpPr>
            <p:nvPr/>
          </p:nvSpPr>
          <p:spPr bwMode="auto">
            <a:xfrm>
              <a:off x="1923" y="1408"/>
              <a:ext cx="1384" cy="125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pic>
          <p:nvPicPr>
            <p:cNvPr id="40989" name="Picture 137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9" y="2544"/>
              <a:ext cx="31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9" y="1281"/>
              <a:ext cx="31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91" name="Text Box 139"/>
            <p:cNvSpPr txBox="1">
              <a:spLocks noChangeArrowheads="1"/>
            </p:cNvSpPr>
            <p:nvPr/>
          </p:nvSpPr>
          <p:spPr bwMode="auto">
            <a:xfrm flipH="1">
              <a:off x="2324" y="2652"/>
              <a:ext cx="228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R2</a:t>
              </a:r>
            </a:p>
            <a:p>
              <a:pPr algn="ctr" defTabSz="863859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pic>
          <p:nvPicPr>
            <p:cNvPr id="40992" name="Picture 144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" y="1931"/>
              <a:ext cx="319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93" name="Text Box 145"/>
            <p:cNvSpPr txBox="1">
              <a:spLocks noChangeArrowheads="1"/>
            </p:cNvSpPr>
            <p:nvPr/>
          </p:nvSpPr>
          <p:spPr bwMode="auto">
            <a:xfrm flipH="1">
              <a:off x="3230" y="2058"/>
              <a:ext cx="229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R3</a:t>
              </a:r>
            </a:p>
            <a:p>
              <a:pPr algn="ctr" defTabSz="863859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0994" name="Text Box 173"/>
            <p:cNvSpPr txBox="1">
              <a:spLocks noChangeArrowheads="1"/>
            </p:cNvSpPr>
            <p:nvPr/>
          </p:nvSpPr>
          <p:spPr bwMode="auto">
            <a:xfrm flipH="1">
              <a:off x="2324" y="1408"/>
              <a:ext cx="228" cy="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R1</a:t>
              </a:r>
            </a:p>
            <a:p>
              <a:pPr algn="ctr" defTabSz="863859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0995" name="Text Box 175"/>
            <p:cNvSpPr txBox="1">
              <a:spLocks noChangeArrowheads="1"/>
            </p:cNvSpPr>
            <p:nvPr/>
          </p:nvSpPr>
          <p:spPr bwMode="auto">
            <a:xfrm>
              <a:off x="2551" y="1451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.42</a:t>
              </a:r>
            </a:p>
          </p:txBody>
        </p:sp>
        <p:sp>
          <p:nvSpPr>
            <p:cNvPr id="40996" name="Text Box 176"/>
            <p:cNvSpPr txBox="1">
              <a:spLocks noChangeArrowheads="1"/>
            </p:cNvSpPr>
            <p:nvPr/>
          </p:nvSpPr>
          <p:spPr bwMode="auto">
            <a:xfrm>
              <a:off x="2086" y="1315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.221</a:t>
              </a:r>
            </a:p>
          </p:txBody>
        </p:sp>
        <p:sp>
          <p:nvSpPr>
            <p:cNvPr id="40997" name="Text Box 177"/>
            <p:cNvSpPr txBox="1">
              <a:spLocks noChangeArrowheads="1"/>
            </p:cNvSpPr>
            <p:nvPr/>
          </p:nvSpPr>
          <p:spPr bwMode="auto">
            <a:xfrm>
              <a:off x="2105" y="2601"/>
              <a:ext cx="21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.222</a:t>
              </a:r>
            </a:p>
          </p:txBody>
        </p:sp>
        <p:sp>
          <p:nvSpPr>
            <p:cNvPr id="40998" name="Text Box 178"/>
            <p:cNvSpPr txBox="1">
              <a:spLocks noChangeArrowheads="1"/>
            </p:cNvSpPr>
            <p:nvPr/>
          </p:nvSpPr>
          <p:spPr bwMode="auto">
            <a:xfrm>
              <a:off x="2540" y="2449"/>
              <a:ext cx="216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.61</a:t>
              </a:r>
            </a:p>
          </p:txBody>
        </p:sp>
        <p:sp>
          <p:nvSpPr>
            <p:cNvPr id="40999" name="Text Box 179"/>
            <p:cNvSpPr txBox="1">
              <a:spLocks noChangeArrowheads="1"/>
            </p:cNvSpPr>
            <p:nvPr/>
          </p:nvSpPr>
          <p:spPr bwMode="auto">
            <a:xfrm rot="16200000">
              <a:off x="1743" y="1954"/>
              <a:ext cx="66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/>
              <a:r>
                <a:rPr lang="es-ES" sz="1200" b="1">
                  <a:latin typeface="Arial" charset="0"/>
                </a:rPr>
                <a:t>22.2.2.220/30</a:t>
              </a:r>
            </a:p>
          </p:txBody>
        </p:sp>
        <p:sp>
          <p:nvSpPr>
            <p:cNvPr id="41000" name="Text Box 180"/>
            <p:cNvSpPr txBox="1">
              <a:spLocks noChangeArrowheads="1"/>
            </p:cNvSpPr>
            <p:nvPr/>
          </p:nvSpPr>
          <p:spPr bwMode="auto">
            <a:xfrm rot="2164560">
              <a:off x="2705" y="1630"/>
              <a:ext cx="6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/>
              <a:r>
                <a:rPr lang="es-ES" sz="1200" b="1">
                  <a:latin typeface="Arial" charset="0"/>
                </a:rPr>
                <a:t>20.3.3.40/30</a:t>
              </a:r>
            </a:p>
          </p:txBody>
        </p:sp>
        <p:sp>
          <p:nvSpPr>
            <p:cNvPr id="41001" name="Text Box 181"/>
            <p:cNvSpPr txBox="1">
              <a:spLocks noChangeArrowheads="1"/>
            </p:cNvSpPr>
            <p:nvPr/>
          </p:nvSpPr>
          <p:spPr bwMode="auto">
            <a:xfrm>
              <a:off x="3273" y="1769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.41</a:t>
              </a:r>
            </a:p>
          </p:txBody>
        </p:sp>
        <p:sp>
          <p:nvSpPr>
            <p:cNvPr id="41002" name="Text Box 182"/>
            <p:cNvSpPr txBox="1">
              <a:spLocks noChangeArrowheads="1"/>
            </p:cNvSpPr>
            <p:nvPr/>
          </p:nvSpPr>
          <p:spPr bwMode="auto">
            <a:xfrm rot="19514572">
              <a:off x="2665" y="2331"/>
              <a:ext cx="6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/>
              <a:r>
                <a:rPr lang="es-ES" sz="1200" b="1">
                  <a:latin typeface="Arial" charset="0"/>
                </a:rPr>
                <a:t>30.4.4.60/30</a:t>
              </a:r>
            </a:p>
          </p:txBody>
        </p:sp>
        <p:sp>
          <p:nvSpPr>
            <p:cNvPr id="41003" name="Text Box 183"/>
            <p:cNvSpPr txBox="1">
              <a:spLocks noChangeArrowheads="1"/>
            </p:cNvSpPr>
            <p:nvPr/>
          </p:nvSpPr>
          <p:spPr bwMode="auto">
            <a:xfrm>
              <a:off x="3273" y="2176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.62</a:t>
              </a:r>
            </a:p>
          </p:txBody>
        </p:sp>
        <p:sp>
          <p:nvSpPr>
            <p:cNvPr id="41004" name="Line 204"/>
            <p:cNvSpPr>
              <a:spLocks noChangeShapeType="1"/>
            </p:cNvSpPr>
            <p:nvPr/>
          </p:nvSpPr>
          <p:spPr bwMode="auto">
            <a:xfrm flipV="1">
              <a:off x="2469" y="953"/>
              <a:ext cx="0" cy="3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005" name="Text Box 207"/>
            <p:cNvSpPr txBox="1">
              <a:spLocks noChangeArrowheads="1"/>
            </p:cNvSpPr>
            <p:nvPr/>
          </p:nvSpPr>
          <p:spPr bwMode="auto">
            <a:xfrm>
              <a:off x="1553" y="771"/>
              <a:ext cx="803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700" b="1"/>
                <a:t>Servidor</a:t>
              </a:r>
            </a:p>
            <a:p>
              <a:pPr defTabSz="914118"/>
              <a:r>
                <a:rPr lang="es-ES" sz="1700" b="1"/>
                <a:t>200.1.1.4/24</a:t>
              </a:r>
            </a:p>
          </p:txBody>
        </p:sp>
        <p:sp>
          <p:nvSpPr>
            <p:cNvPr id="41006" name="Freeform 209"/>
            <p:cNvSpPr>
              <a:spLocks/>
            </p:cNvSpPr>
            <p:nvPr/>
          </p:nvSpPr>
          <p:spPr bwMode="auto">
            <a:xfrm>
              <a:off x="2712" y="998"/>
              <a:ext cx="358" cy="371"/>
            </a:xfrm>
            <a:custGeom>
              <a:avLst/>
              <a:gdLst>
                <a:gd name="T0" fmla="*/ 2 w 446"/>
                <a:gd name="T1" fmla="*/ 1 h 680"/>
                <a:gd name="T2" fmla="*/ 2 w 446"/>
                <a:gd name="T3" fmla="*/ 1 h 680"/>
                <a:gd name="T4" fmla="*/ 2 w 446"/>
                <a:gd name="T5" fmla="*/ 1 h 680"/>
                <a:gd name="T6" fmla="*/ 2 w 446"/>
                <a:gd name="T7" fmla="*/ 1 h 680"/>
                <a:gd name="T8" fmla="*/ 2 w 446"/>
                <a:gd name="T9" fmla="*/ 1 h 680"/>
                <a:gd name="T10" fmla="*/ 2 w 446"/>
                <a:gd name="T11" fmla="*/ 0 h 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6"/>
                <a:gd name="T19" fmla="*/ 0 h 680"/>
                <a:gd name="T20" fmla="*/ 446 w 446"/>
                <a:gd name="T21" fmla="*/ 680 h 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6" h="680">
                  <a:moveTo>
                    <a:pt x="151" y="680"/>
                  </a:moveTo>
                  <a:cubicBezTo>
                    <a:pt x="253" y="646"/>
                    <a:pt x="356" y="612"/>
                    <a:pt x="333" y="589"/>
                  </a:cubicBezTo>
                  <a:cubicBezTo>
                    <a:pt x="310" y="566"/>
                    <a:pt x="0" y="567"/>
                    <a:pt x="15" y="544"/>
                  </a:cubicBezTo>
                  <a:cubicBezTo>
                    <a:pt x="30" y="521"/>
                    <a:pt x="400" y="483"/>
                    <a:pt x="423" y="453"/>
                  </a:cubicBezTo>
                  <a:cubicBezTo>
                    <a:pt x="446" y="423"/>
                    <a:pt x="204" y="438"/>
                    <a:pt x="151" y="363"/>
                  </a:cubicBezTo>
                  <a:cubicBezTo>
                    <a:pt x="98" y="288"/>
                    <a:pt x="102" y="144"/>
                    <a:pt x="106" y="0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007" name="Text Box 210"/>
            <p:cNvSpPr txBox="1">
              <a:spLocks noChangeArrowheads="1"/>
            </p:cNvSpPr>
            <p:nvPr/>
          </p:nvSpPr>
          <p:spPr bwMode="auto">
            <a:xfrm>
              <a:off x="2615" y="680"/>
              <a:ext cx="912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500" b="1">
                  <a:solidFill>
                    <a:srgbClr val="CC3300"/>
                  </a:solidFill>
                </a:rPr>
                <a:t>Envío</a:t>
              </a:r>
            </a:p>
            <a:p>
              <a:pPr defTabSz="914118"/>
              <a:r>
                <a:rPr lang="es-ES" sz="1500" b="1">
                  <a:solidFill>
                    <a:srgbClr val="CC3300"/>
                  </a:solidFill>
                </a:rPr>
                <a:t>actualizaciones?</a:t>
              </a:r>
            </a:p>
          </p:txBody>
        </p:sp>
        <p:sp>
          <p:nvSpPr>
            <p:cNvPr id="41008" name="Text Box 224"/>
            <p:cNvSpPr txBox="1">
              <a:spLocks noChangeArrowheads="1"/>
            </p:cNvSpPr>
            <p:nvPr/>
          </p:nvSpPr>
          <p:spPr bwMode="auto">
            <a:xfrm>
              <a:off x="2424" y="1166"/>
              <a:ext cx="34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63859"/>
              <a:r>
                <a:rPr lang="es-ES" sz="1000">
                  <a:latin typeface="Arial Black" pitchFamily="34" charset="0"/>
                </a:rPr>
                <a:t>Fa0/0</a:t>
              </a:r>
            </a:p>
            <a:p>
              <a:pPr algn="ctr" defTabSz="863859"/>
              <a:r>
                <a:rPr lang="es-ES" sz="1000">
                  <a:latin typeface="Arial Black" pitchFamily="34" charset="0"/>
                </a:rPr>
                <a:t>.1</a:t>
              </a:r>
            </a:p>
          </p:txBody>
        </p:sp>
      </p:grpSp>
      <p:grpSp>
        <p:nvGrpSpPr>
          <p:cNvPr id="3" name="Group 235"/>
          <p:cNvGrpSpPr>
            <a:grpSpLocks/>
          </p:cNvGrpSpPr>
          <p:nvPr/>
        </p:nvGrpSpPr>
        <p:grpSpPr bwMode="auto">
          <a:xfrm>
            <a:off x="279354" y="1296248"/>
            <a:ext cx="4333123" cy="1940615"/>
            <a:chOff x="204" y="773"/>
            <a:chExt cx="2730" cy="1227"/>
          </a:xfrm>
        </p:grpSpPr>
        <p:sp>
          <p:nvSpPr>
            <p:cNvPr id="25609" name="Text Box 236"/>
            <p:cNvSpPr txBox="1">
              <a:spLocks noChangeArrowheads="1"/>
            </p:cNvSpPr>
            <p:nvPr/>
          </p:nvSpPr>
          <p:spPr bwMode="auto">
            <a:xfrm>
              <a:off x="385" y="773"/>
              <a:ext cx="2549" cy="1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Se debe anunciar la red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200.1.1.0 donde está el 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servidor, para que sea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accedido externamente.</a:t>
              </a:r>
            </a:p>
          </p:txBody>
        </p:sp>
        <p:pic>
          <p:nvPicPr>
            <p:cNvPr id="40986" name="Picture 237" descr="02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38"/>
          <p:cNvGrpSpPr>
            <a:grpSpLocks/>
          </p:cNvGrpSpPr>
          <p:nvPr/>
        </p:nvGrpSpPr>
        <p:grpSpPr bwMode="auto">
          <a:xfrm>
            <a:off x="279352" y="3149132"/>
            <a:ext cx="5112450" cy="1016042"/>
            <a:chOff x="204" y="773"/>
            <a:chExt cx="3221" cy="643"/>
          </a:xfrm>
        </p:grpSpPr>
        <p:sp>
          <p:nvSpPr>
            <p:cNvPr id="25607" name="Text Box 239"/>
            <p:cNvSpPr txBox="1">
              <a:spLocks noChangeArrowheads="1"/>
            </p:cNvSpPr>
            <p:nvPr/>
          </p:nvSpPr>
          <p:spPr bwMode="auto">
            <a:xfrm>
              <a:off x="385" y="773"/>
              <a:ext cx="3040" cy="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No se debe enviar al servidor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actualizaciones. </a:t>
              </a:r>
              <a:r>
                <a:rPr lang="es-ES" sz="3000" b="1" dirty="0">
                  <a:solidFill>
                    <a:srgbClr val="008000"/>
                  </a:solidFill>
                  <a:latin typeface="+mj-lt"/>
                </a:rPr>
                <a:t>Para que??</a:t>
              </a:r>
            </a:p>
          </p:txBody>
        </p:sp>
        <p:pic>
          <p:nvPicPr>
            <p:cNvPr id="40984" name="Picture 240" descr="02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45 Bisel"/>
          <p:cNvSpPr>
            <a:spLocks noChangeArrowheads="1"/>
          </p:cNvSpPr>
          <p:nvPr/>
        </p:nvSpPr>
        <p:spPr bwMode="auto">
          <a:xfrm>
            <a:off x="5429899" y="5871862"/>
            <a:ext cx="3499829" cy="76751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pPr defTabSz="914118"/>
            <a:r>
              <a:rPr lang="es-PE" b="1"/>
              <a:t>R1#debug ip rip </a:t>
            </a:r>
            <a:r>
              <a:rPr lang="es-PE"/>
              <a:t>; permite ver actualizaciones según se genere.</a:t>
            </a:r>
          </a:p>
        </p:txBody>
      </p:sp>
      <p:grpSp>
        <p:nvGrpSpPr>
          <p:cNvPr id="5" name="48 Grupo"/>
          <p:cNvGrpSpPr>
            <a:grpSpLocks/>
          </p:cNvGrpSpPr>
          <p:nvPr/>
        </p:nvGrpSpPr>
        <p:grpSpPr bwMode="auto">
          <a:xfrm>
            <a:off x="609498" y="4127517"/>
            <a:ext cx="5349914" cy="2326999"/>
            <a:chOff x="609600" y="4225136"/>
            <a:chExt cx="5350843" cy="2383840"/>
          </a:xfrm>
        </p:grpSpPr>
        <p:sp>
          <p:nvSpPr>
            <p:cNvPr id="40968" name="Text Box 213"/>
            <p:cNvSpPr txBox="1">
              <a:spLocks noChangeArrowheads="1"/>
            </p:cNvSpPr>
            <p:nvPr/>
          </p:nvSpPr>
          <p:spPr bwMode="auto">
            <a:xfrm>
              <a:off x="609600" y="4225136"/>
              <a:ext cx="1245607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R1(config)#</a:t>
              </a:r>
            </a:p>
          </p:txBody>
        </p:sp>
        <p:sp>
          <p:nvSpPr>
            <p:cNvPr id="40969" name="Text Box 214"/>
            <p:cNvSpPr txBox="1">
              <a:spLocks noChangeArrowheads="1"/>
            </p:cNvSpPr>
            <p:nvPr/>
          </p:nvSpPr>
          <p:spPr bwMode="auto">
            <a:xfrm>
              <a:off x="1816389" y="4225136"/>
              <a:ext cx="1074314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router rip</a:t>
              </a:r>
            </a:p>
          </p:txBody>
        </p:sp>
        <p:sp>
          <p:nvSpPr>
            <p:cNvPr id="40970" name="Text Box 215"/>
            <p:cNvSpPr txBox="1">
              <a:spLocks noChangeArrowheads="1"/>
            </p:cNvSpPr>
            <p:nvPr/>
          </p:nvSpPr>
          <p:spPr bwMode="auto">
            <a:xfrm>
              <a:off x="609600" y="5949180"/>
              <a:ext cx="1933480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R1(config-router)#</a:t>
              </a:r>
            </a:p>
          </p:txBody>
        </p:sp>
        <p:sp>
          <p:nvSpPr>
            <p:cNvPr id="40971" name="Text Box 216"/>
            <p:cNvSpPr txBox="1">
              <a:spLocks noChangeArrowheads="1"/>
            </p:cNvSpPr>
            <p:nvPr/>
          </p:nvSpPr>
          <p:spPr bwMode="auto">
            <a:xfrm>
              <a:off x="2539118" y="5949180"/>
              <a:ext cx="522592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exit</a:t>
              </a:r>
            </a:p>
          </p:txBody>
        </p:sp>
        <p:sp>
          <p:nvSpPr>
            <p:cNvPr id="40972" name="Text Box 217"/>
            <p:cNvSpPr txBox="1">
              <a:spLocks noChangeArrowheads="1"/>
            </p:cNvSpPr>
            <p:nvPr/>
          </p:nvSpPr>
          <p:spPr bwMode="auto">
            <a:xfrm>
              <a:off x="609600" y="5663428"/>
              <a:ext cx="1933480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R1(config-router)#</a:t>
              </a:r>
            </a:p>
          </p:txBody>
        </p:sp>
        <p:sp>
          <p:nvSpPr>
            <p:cNvPr id="40973" name="Text Box 218"/>
            <p:cNvSpPr txBox="1">
              <a:spLocks noChangeArrowheads="1"/>
            </p:cNvSpPr>
            <p:nvPr/>
          </p:nvSpPr>
          <p:spPr bwMode="auto">
            <a:xfrm>
              <a:off x="2539118" y="5591990"/>
              <a:ext cx="3421325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 b="1">
                  <a:solidFill>
                    <a:srgbClr val="CC3300"/>
                  </a:solidFill>
                </a:rPr>
                <a:t>passive-interface fastethernet 0/0</a:t>
              </a:r>
            </a:p>
          </p:txBody>
        </p:sp>
        <p:sp>
          <p:nvSpPr>
            <p:cNvPr id="40974" name="Text Box 221"/>
            <p:cNvSpPr txBox="1">
              <a:spLocks noChangeArrowheads="1"/>
            </p:cNvSpPr>
            <p:nvPr/>
          </p:nvSpPr>
          <p:spPr bwMode="auto">
            <a:xfrm>
              <a:off x="609600" y="6234932"/>
              <a:ext cx="1245607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R1(config)#</a:t>
              </a:r>
            </a:p>
          </p:txBody>
        </p:sp>
        <p:sp>
          <p:nvSpPr>
            <p:cNvPr id="40975" name="Text Box 228"/>
            <p:cNvSpPr txBox="1">
              <a:spLocks noChangeArrowheads="1"/>
            </p:cNvSpPr>
            <p:nvPr/>
          </p:nvSpPr>
          <p:spPr bwMode="auto">
            <a:xfrm>
              <a:off x="609600" y="4804833"/>
              <a:ext cx="1933480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R1(config-router)#</a:t>
              </a:r>
            </a:p>
          </p:txBody>
        </p:sp>
        <p:sp>
          <p:nvSpPr>
            <p:cNvPr id="40976" name="Text Box 229"/>
            <p:cNvSpPr txBox="1">
              <a:spLocks noChangeArrowheads="1"/>
            </p:cNvSpPr>
            <p:nvPr/>
          </p:nvSpPr>
          <p:spPr bwMode="auto">
            <a:xfrm>
              <a:off x="2539118" y="4804833"/>
              <a:ext cx="1886857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network 200.1.1.0</a:t>
              </a:r>
            </a:p>
          </p:txBody>
        </p:sp>
        <p:sp>
          <p:nvSpPr>
            <p:cNvPr id="40977" name="Text Box 230"/>
            <p:cNvSpPr txBox="1">
              <a:spLocks noChangeArrowheads="1"/>
            </p:cNvSpPr>
            <p:nvPr/>
          </p:nvSpPr>
          <p:spPr bwMode="auto">
            <a:xfrm>
              <a:off x="609600" y="5091924"/>
              <a:ext cx="1933480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R1(config-router)#</a:t>
              </a:r>
            </a:p>
          </p:txBody>
        </p:sp>
        <p:sp>
          <p:nvSpPr>
            <p:cNvPr id="40978" name="Text Box 231"/>
            <p:cNvSpPr txBox="1">
              <a:spLocks noChangeArrowheads="1"/>
            </p:cNvSpPr>
            <p:nvPr/>
          </p:nvSpPr>
          <p:spPr bwMode="auto">
            <a:xfrm>
              <a:off x="2539118" y="5091924"/>
              <a:ext cx="2003896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network 22.2.2.220</a:t>
              </a:r>
            </a:p>
          </p:txBody>
        </p:sp>
        <p:sp>
          <p:nvSpPr>
            <p:cNvPr id="40979" name="Text Box 232"/>
            <p:cNvSpPr txBox="1">
              <a:spLocks noChangeArrowheads="1"/>
            </p:cNvSpPr>
            <p:nvPr/>
          </p:nvSpPr>
          <p:spPr bwMode="auto">
            <a:xfrm>
              <a:off x="609600" y="5377675"/>
              <a:ext cx="1933480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R1(config-router)#</a:t>
              </a:r>
            </a:p>
          </p:txBody>
        </p:sp>
        <p:sp>
          <p:nvSpPr>
            <p:cNvPr id="40980" name="Text Box 233"/>
            <p:cNvSpPr txBox="1">
              <a:spLocks noChangeArrowheads="1"/>
            </p:cNvSpPr>
            <p:nvPr/>
          </p:nvSpPr>
          <p:spPr bwMode="auto">
            <a:xfrm>
              <a:off x="2539118" y="5377675"/>
              <a:ext cx="1886857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network 20.3.3.40</a:t>
              </a:r>
            </a:p>
          </p:txBody>
        </p:sp>
        <p:sp>
          <p:nvSpPr>
            <p:cNvPr id="40981" name="Text Box 228"/>
            <p:cNvSpPr txBox="1">
              <a:spLocks noChangeArrowheads="1"/>
            </p:cNvSpPr>
            <p:nvPr/>
          </p:nvSpPr>
          <p:spPr bwMode="auto">
            <a:xfrm>
              <a:off x="609600" y="4520420"/>
              <a:ext cx="1933480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R1(config-router)#</a:t>
              </a:r>
            </a:p>
          </p:txBody>
        </p:sp>
        <p:sp>
          <p:nvSpPr>
            <p:cNvPr id="40982" name="Text Box 229"/>
            <p:cNvSpPr txBox="1">
              <a:spLocks noChangeArrowheads="1"/>
            </p:cNvSpPr>
            <p:nvPr/>
          </p:nvSpPr>
          <p:spPr bwMode="auto">
            <a:xfrm>
              <a:off x="2539118" y="4520420"/>
              <a:ext cx="1029229" cy="37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/>
                <a:t>version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36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50762" y="617114"/>
            <a:ext cx="8063964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CLASIFICACIÓN DE LOS PROTOCOLOS</a:t>
            </a:r>
          </a:p>
        </p:txBody>
      </p:sp>
      <p:grpSp>
        <p:nvGrpSpPr>
          <p:cNvPr id="2" name="21 Grupo"/>
          <p:cNvGrpSpPr>
            <a:grpSpLocks/>
          </p:cNvGrpSpPr>
          <p:nvPr/>
        </p:nvGrpSpPr>
        <p:grpSpPr bwMode="auto">
          <a:xfrm>
            <a:off x="357126" y="1986232"/>
            <a:ext cx="8344038" cy="3805542"/>
            <a:chOff x="357952" y="2033588"/>
            <a:chExt cx="8344131" cy="3895913"/>
          </a:xfrm>
        </p:grpSpPr>
        <p:pic>
          <p:nvPicPr>
            <p:cNvPr id="512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952" y="2033588"/>
              <a:ext cx="8344131" cy="3120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20 CuadroTexto"/>
            <p:cNvSpPr txBox="1"/>
            <p:nvPr/>
          </p:nvSpPr>
          <p:spPr>
            <a:xfrm>
              <a:off x="1215063" y="5582907"/>
              <a:ext cx="2525784" cy="3465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dirty="0">
                  <a:solidFill>
                    <a:schemeClr val="bg1">
                      <a:lumMod val="75000"/>
                    </a:schemeClr>
                  </a:solidFill>
                </a:rPr>
                <a:t>Información de CCNA-CISCO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38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68 CuadroTexto"/>
          <p:cNvSpPr txBox="1"/>
          <p:nvPr/>
        </p:nvSpPr>
        <p:spPr>
          <a:xfrm>
            <a:off x="820599" y="3592584"/>
            <a:ext cx="5679461" cy="3046037"/>
          </a:xfrm>
          <a:prstGeom prst="rect">
            <a:avLst/>
          </a:prstGeom>
          <a:solidFill>
            <a:srgbClr val="00FF00"/>
          </a:solidFill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/>
              <a:t>R5#show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[120/1] </a:t>
            </a:r>
            <a:r>
              <a:rPr lang="es-PE" sz="1600" dirty="0" err="1"/>
              <a:t>via</a:t>
            </a:r>
            <a:r>
              <a:rPr lang="es-PE" sz="1600" dirty="0"/>
              <a:t> 50.5.5.9, 00:00:01, FastEthernet0/1</a:t>
            </a:r>
          </a:p>
          <a:p>
            <a:pPr>
              <a:defRPr/>
            </a:pPr>
            <a:r>
              <a:rPr lang="es-PE" sz="1600" dirty="0"/>
              <a:t>R       50.5.5.4 [120/1] </a:t>
            </a:r>
            <a:r>
              <a:rPr lang="es-PE" sz="1600" dirty="0" err="1"/>
              <a:t>via</a:t>
            </a:r>
            <a:r>
              <a:rPr lang="es-PE" sz="1600" dirty="0"/>
              <a:t> 50.5.5.14, 00:00:24, FastEthernet0/0</a:t>
            </a:r>
          </a:p>
          <a:p>
            <a:pPr>
              <a:defRPr/>
            </a:pPr>
            <a:r>
              <a:rPr lang="es-PE" sz="1600" dirty="0"/>
              <a:t>C       50.5.5.8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C       50.5.5.12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210.10.10.0/24 [120/1] </a:t>
            </a:r>
            <a:r>
              <a:rPr lang="es-PE" sz="1600" dirty="0" err="1"/>
              <a:t>via</a:t>
            </a:r>
            <a:r>
              <a:rPr lang="es-PE" sz="1600" dirty="0"/>
              <a:t> 60.6.6.2, 00:00:08, FastEthernet1/0</a:t>
            </a:r>
          </a:p>
          <a:p>
            <a:pPr>
              <a:defRPr/>
            </a:pPr>
            <a:r>
              <a:rPr lang="es-PE" sz="1600" dirty="0"/>
              <a:t>R    200.2.2.0/24 [120/2] </a:t>
            </a:r>
            <a:r>
              <a:rPr lang="es-PE" sz="1600" dirty="0" err="1"/>
              <a:t>via</a:t>
            </a:r>
            <a:r>
              <a:rPr lang="es-PE" sz="1600" dirty="0"/>
              <a:t> 50.5.5.9, 00:00:01, FastEthernet0/1</a:t>
            </a:r>
          </a:p>
          <a:p>
            <a:pPr>
              <a:defRPr/>
            </a:pPr>
            <a:r>
              <a:rPr lang="es-PE" sz="1600" dirty="0"/>
              <a:t>R    200.2.3.0/24 [120/2] </a:t>
            </a:r>
            <a:r>
              <a:rPr lang="es-PE" sz="1600" dirty="0" err="1"/>
              <a:t>via</a:t>
            </a:r>
            <a:r>
              <a:rPr lang="es-PE" sz="1600" dirty="0"/>
              <a:t> 50.5.5.14, 00:00:24, FastEthernet0/0</a:t>
            </a:r>
          </a:p>
          <a:p>
            <a:pPr>
              <a:defRPr/>
            </a:pPr>
            <a:r>
              <a:rPr lang="es-PE" sz="1600" dirty="0"/>
              <a:t>     60.0.0.0/30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1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60.6.6.0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FastEthernet1/0</a:t>
            </a:r>
          </a:p>
          <a:p>
            <a:pPr>
              <a:defRPr/>
            </a:pPr>
            <a:r>
              <a:rPr lang="es-PE" sz="1600" dirty="0"/>
              <a:t>R5#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27158" y="617114"/>
            <a:ext cx="8410323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276" y="1125688"/>
            <a:ext cx="8620988" cy="2522491"/>
            <a:chOff x="215076" y="2939252"/>
            <a:chExt cx="8622318" cy="2581058"/>
          </a:xfrm>
        </p:grpSpPr>
        <p:pic>
          <p:nvPicPr>
            <p:cNvPr id="41993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4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5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6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9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0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1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2002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3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4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5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6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7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8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9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10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2011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2012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 dirty="0" smtClean="0">
                  <a:solidFill>
                    <a:srgbClr val="FF0000"/>
                  </a:solidFill>
                </a:rPr>
                <a:t>50.5.5.8/30</a:t>
              </a:r>
              <a:endParaRPr lang="es-P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2013" name="33 CuadroTexto"/>
            <p:cNvSpPr txBox="1">
              <a:spLocks noChangeArrowheads="1"/>
            </p:cNvSpPr>
            <p:nvPr/>
          </p:nvSpPr>
          <p:spPr bwMode="auto">
            <a:xfrm rot="19876523">
              <a:off x="3766902" y="4421383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 dirty="0" smtClean="0">
                  <a:solidFill>
                    <a:srgbClr val="FF0000"/>
                  </a:solidFill>
                </a:rPr>
                <a:t>50.5.5.12/30</a:t>
              </a:r>
              <a:endParaRPr lang="es-P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2014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15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16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2017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2018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2019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2020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2021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2022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23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24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2025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2026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2027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28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29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30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31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32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33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78518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2034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2035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2036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2037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2038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2039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2040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2041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2042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sp>
        <p:nvSpPr>
          <p:cNvPr id="68" name="67 CuadroTexto"/>
          <p:cNvSpPr txBox="1"/>
          <p:nvPr/>
        </p:nvSpPr>
        <p:spPr>
          <a:xfrm>
            <a:off x="1145979" y="3693368"/>
            <a:ext cx="5782053" cy="2799816"/>
          </a:xfrm>
          <a:prstGeom prst="rect">
            <a:avLst/>
          </a:prstGeom>
          <a:solidFill>
            <a:srgbClr val="FF99CC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/>
              <a:t>R4#show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[120/2]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C       50.5.5.12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R    200.2.2.0/24 [120/3]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R    200.2.3.0/24 [120/1] </a:t>
            </a:r>
            <a:r>
              <a:rPr lang="es-PE" sz="1600" dirty="0" err="1"/>
              <a:t>via</a:t>
            </a:r>
            <a:r>
              <a:rPr lang="es-PE" sz="1600" dirty="0"/>
              <a:t> 50.5.5.5, 00:00:17, FastEthernet0/0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R4#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1499927" y="3763140"/>
            <a:ext cx="5858445" cy="2799816"/>
          </a:xfrm>
          <a:prstGeom prst="rect">
            <a:avLst/>
          </a:prstGeom>
          <a:solidFill>
            <a:srgbClr val="FF9966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/>
              <a:t>R3#show ip route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[120/3]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50.5.5.8 [120/2]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    200.2.2.0/24 [120/4]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C    200.2.3.0/24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R3#</a:t>
            </a:r>
          </a:p>
        </p:txBody>
      </p:sp>
      <p:sp>
        <p:nvSpPr>
          <p:cNvPr id="66" name="65 CuadroTexto"/>
          <p:cNvSpPr txBox="1"/>
          <p:nvPr/>
        </p:nvSpPr>
        <p:spPr>
          <a:xfrm>
            <a:off x="1857052" y="3832916"/>
            <a:ext cx="6001296" cy="2799816"/>
          </a:xfrm>
          <a:prstGeom prst="rect">
            <a:avLst/>
          </a:prstGeom>
          <a:solidFill>
            <a:srgbClr val="FFFF00"/>
          </a:solidFill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</p:spPr>
        <p:txBody>
          <a:bodyPr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/>
              <a:t>R2#show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50.5.5.4 [120/2]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C       50.5.5.8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    200.2.2.0/24 [120/1] </a:t>
            </a:r>
            <a:r>
              <a:rPr lang="es-PE" sz="1600" dirty="0" err="1"/>
              <a:t>via</a:t>
            </a:r>
            <a:r>
              <a:rPr lang="es-PE" sz="1600" dirty="0"/>
              <a:t> 50.5.5.1, 00:00:14, FastEthernet0/0</a:t>
            </a:r>
          </a:p>
          <a:p>
            <a:pPr>
              <a:defRPr/>
            </a:pPr>
            <a:r>
              <a:rPr lang="es-PE" sz="1600" dirty="0"/>
              <a:t>R    200.2.3.0/24 [120/3]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R2#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2214179" y="3918193"/>
            <a:ext cx="6072720" cy="2799785"/>
          </a:xfrm>
          <a:prstGeom prst="rect">
            <a:avLst/>
          </a:prstGeom>
          <a:solidFill>
            <a:srgbClr val="FFC0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/>
              <a:t>R1#show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50.5.5.4 [120/3]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   </a:t>
            </a:r>
            <a:r>
              <a:rPr lang="es-PE" sz="1600" dirty="0" smtClean="0"/>
              <a:t>50.5.12.0 </a:t>
            </a:r>
            <a:r>
              <a:rPr lang="es-PE" sz="1600" dirty="0"/>
              <a:t>[120/2]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C    200.2.2.0/24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200.2.3.0/24 [120/4]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96796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8" grpId="0" animBg="1"/>
      <p:bldP spid="67" grpId="0" animBg="1"/>
      <p:bldP spid="66" grpId="0" animBg="1"/>
      <p:bldP spid="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655" y="3449933"/>
            <a:ext cx="6501271" cy="318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327158" y="617114"/>
            <a:ext cx="8410323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276" y="1125688"/>
            <a:ext cx="8620988" cy="2522491"/>
            <a:chOff x="215076" y="2939252"/>
            <a:chExt cx="8622318" cy="2581058"/>
          </a:xfrm>
        </p:grpSpPr>
        <p:pic>
          <p:nvPicPr>
            <p:cNvPr id="43018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9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1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2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3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6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3027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8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9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0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1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3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4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35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3036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3037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 dirty="0" smtClean="0">
                  <a:solidFill>
                    <a:srgbClr val="FF0000"/>
                  </a:solidFill>
                </a:rPr>
                <a:t>50.5.5.8/30</a:t>
              </a:r>
              <a:endParaRPr lang="es-P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3038" name="33 CuadroTexto"/>
            <p:cNvSpPr txBox="1">
              <a:spLocks noChangeArrowheads="1"/>
            </p:cNvSpPr>
            <p:nvPr/>
          </p:nvSpPr>
          <p:spPr bwMode="auto">
            <a:xfrm rot="19888001">
              <a:off x="3760429" y="4419870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 dirty="0" smtClean="0">
                  <a:solidFill>
                    <a:srgbClr val="FF0000"/>
                  </a:solidFill>
                </a:rPr>
                <a:t>50.5.5.12/30</a:t>
              </a:r>
              <a:endParaRPr lang="es-P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3039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40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41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3042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3043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3044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3045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3046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3047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48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49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3050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3051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3052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3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4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5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6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7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8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78518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3059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3060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3061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3062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3063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3064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3065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3066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3067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grpSp>
        <p:nvGrpSpPr>
          <p:cNvPr id="3" name="72 Grupo"/>
          <p:cNvGrpSpPr>
            <a:grpSpLocks/>
          </p:cNvGrpSpPr>
          <p:nvPr/>
        </p:nvGrpSpPr>
        <p:grpSpPr bwMode="auto">
          <a:xfrm>
            <a:off x="1142802" y="3569323"/>
            <a:ext cx="3749159" cy="1814122"/>
            <a:chOff x="71438" y="3725070"/>
            <a:chExt cx="3749590" cy="1857388"/>
          </a:xfrm>
        </p:grpSpPr>
        <p:sp>
          <p:nvSpPr>
            <p:cNvPr id="43015" name="63 Rectángulo redondeado"/>
            <p:cNvSpPr>
              <a:spLocks noChangeArrowheads="1"/>
            </p:cNvSpPr>
            <p:nvPr/>
          </p:nvSpPr>
          <p:spPr bwMode="auto">
            <a:xfrm>
              <a:off x="215076" y="4939516"/>
              <a:ext cx="2500330" cy="642942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32156"/>
              </a:srgbClr>
            </a:solidFill>
            <a:ln w="19050" algn="ctr">
              <a:solidFill>
                <a:srgbClr val="FFC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43016" name="70 Flecha derecha"/>
            <p:cNvSpPr>
              <a:spLocks noChangeArrowheads="1"/>
            </p:cNvSpPr>
            <p:nvPr/>
          </p:nvSpPr>
          <p:spPr bwMode="auto">
            <a:xfrm>
              <a:off x="71438" y="3725070"/>
              <a:ext cx="357952" cy="142876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rgbClr val="FFFF00"/>
            </a:solidFill>
            <a:ln w="9525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43017" name="71 CuadroTexto"/>
            <p:cNvSpPr txBox="1">
              <a:spLocks noChangeArrowheads="1"/>
            </p:cNvSpPr>
            <p:nvPr/>
          </p:nvSpPr>
          <p:spPr bwMode="auto">
            <a:xfrm>
              <a:off x="2643968" y="4939516"/>
              <a:ext cx="1177060" cy="59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Redes </a:t>
              </a:r>
            </a:p>
            <a:p>
              <a:r>
                <a:rPr lang="es-PE" sz="1600" b="1">
                  <a:solidFill>
                    <a:srgbClr val="FF0000"/>
                  </a:solidFill>
                </a:rPr>
                <a:t>anunciadas</a:t>
              </a:r>
            </a:p>
          </p:txBody>
        </p:sp>
      </p:grpSp>
      <p:sp>
        <p:nvSpPr>
          <p:cNvPr id="74" name="73 Pentágono"/>
          <p:cNvSpPr>
            <a:spLocks noChangeArrowheads="1"/>
          </p:cNvSpPr>
          <p:nvPr/>
        </p:nvSpPr>
        <p:spPr bwMode="auto">
          <a:xfrm flipH="1">
            <a:off x="2357029" y="1893203"/>
            <a:ext cx="928526" cy="348869"/>
          </a:xfrm>
          <a:prstGeom prst="homePlate">
            <a:avLst>
              <a:gd name="adj" fmla="val 50002"/>
            </a:avLst>
          </a:prstGeom>
          <a:solidFill>
            <a:srgbClr val="FFFF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pPr algn="ctr" defTabSz="914118"/>
            <a:r>
              <a:rPr lang="es-PE" sz="2000" b="1"/>
              <a:t>RIP</a:t>
            </a:r>
          </a:p>
        </p:txBody>
      </p:sp>
    </p:spTree>
    <p:extLst>
      <p:ext uri="{BB962C8B-B14F-4D97-AF65-F5344CB8AC3E}">
        <p14:creationId xmlns:p14="http://schemas.microsoft.com/office/powerpoint/2010/main" val="408051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7158" y="617114"/>
            <a:ext cx="8410323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4 Grupo"/>
          <p:cNvGrpSpPr>
            <a:grpSpLocks/>
          </p:cNvGrpSpPr>
          <p:nvPr/>
        </p:nvGrpSpPr>
        <p:grpSpPr bwMode="auto">
          <a:xfrm>
            <a:off x="228564" y="1296244"/>
            <a:ext cx="8962499" cy="1284197"/>
            <a:chOff x="228600" y="1327150"/>
            <a:chExt cx="8963311" cy="1314515"/>
          </a:xfrm>
        </p:grpSpPr>
        <p:grpSp>
          <p:nvGrpSpPr>
            <p:cNvPr id="44090" name="Group 3"/>
            <p:cNvGrpSpPr>
              <a:grpSpLocks/>
            </p:cNvGrpSpPr>
            <p:nvPr/>
          </p:nvGrpSpPr>
          <p:grpSpPr bwMode="auto">
            <a:xfrm>
              <a:off x="228600" y="1327150"/>
              <a:ext cx="5141913" cy="568618"/>
              <a:chOff x="204" y="773"/>
              <a:chExt cx="3239" cy="351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058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default-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information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originate</a:t>
                </a:r>
                <a:endParaRPr lang="es-ES" sz="30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pic>
            <p:nvPicPr>
              <p:cNvPr id="44093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87342" y="1795356"/>
              <a:ext cx="8704569" cy="846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Permite que el router propague la ruta estática por defecto, en las</a:t>
              </a:r>
            </a:p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   </a:t>
              </a:r>
              <a:r>
                <a:rPr lang="es-MX" sz="2400" dirty="0">
                  <a:latin typeface="+mj-lt"/>
                </a:rPr>
                <a:t> actualizaciones RIP. </a:t>
              </a:r>
            </a:p>
          </p:txBody>
        </p:sp>
      </p:grpSp>
      <p:grpSp>
        <p:nvGrpSpPr>
          <p:cNvPr id="4" name="67 Grupo"/>
          <p:cNvGrpSpPr>
            <a:grpSpLocks/>
          </p:cNvGrpSpPr>
          <p:nvPr/>
        </p:nvGrpSpPr>
        <p:grpSpPr bwMode="auto">
          <a:xfrm>
            <a:off x="214276" y="2730486"/>
            <a:ext cx="8620988" cy="3839115"/>
            <a:chOff x="215076" y="2796376"/>
            <a:chExt cx="8622318" cy="3929090"/>
          </a:xfrm>
        </p:grpSpPr>
        <p:grpSp>
          <p:nvGrpSpPr>
            <p:cNvPr id="44037" name="65 Grupo"/>
            <p:cNvGrpSpPr>
              <a:grpSpLocks/>
            </p:cNvGrpSpPr>
            <p:nvPr/>
          </p:nvGrpSpPr>
          <p:grpSpPr bwMode="auto">
            <a:xfrm>
              <a:off x="215076" y="2796376"/>
              <a:ext cx="8622318" cy="3929090"/>
              <a:chOff x="215076" y="2796376"/>
              <a:chExt cx="8622318" cy="3929090"/>
            </a:xfrm>
          </p:grpSpPr>
          <p:pic>
            <p:nvPicPr>
              <p:cNvPr id="4403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1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2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3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4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5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6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7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4048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49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0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1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2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3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4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5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4056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65884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44057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2"/>
                <a:ext cx="1165884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44058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65884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 dirty="0" smtClean="0">
                    <a:solidFill>
                      <a:srgbClr val="FF0000"/>
                    </a:solidFill>
                  </a:rPr>
                  <a:t>50.5.5.8/30</a:t>
                </a:r>
                <a:endParaRPr lang="es-PE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059" name="33 CuadroTexto"/>
              <p:cNvSpPr txBox="1">
                <a:spLocks noChangeArrowheads="1"/>
              </p:cNvSpPr>
              <p:nvPr/>
            </p:nvSpPr>
            <p:spPr bwMode="auto">
              <a:xfrm rot="19780045">
                <a:off x="3760429" y="4384301"/>
                <a:ext cx="1270095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 dirty="0" smtClean="0">
                    <a:solidFill>
                      <a:srgbClr val="FF0000"/>
                    </a:solidFill>
                  </a:rPr>
                  <a:t>50.5.5.12/30</a:t>
                </a:r>
                <a:endParaRPr lang="es-PE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060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4341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61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4341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62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4341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4063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4341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4064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4341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44065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4762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44066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4762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44067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4762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44068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4341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69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4341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0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65884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44071" name="45 CuadroTexto"/>
              <p:cNvSpPr txBox="1">
                <a:spLocks noChangeArrowheads="1"/>
              </p:cNvSpPr>
              <p:nvPr/>
            </p:nvSpPr>
            <p:spPr bwMode="auto">
              <a:xfrm>
                <a:off x="215076" y="2796376"/>
                <a:ext cx="1270095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44072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53830"/>
                <a:ext cx="1270095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44073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4341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4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4341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5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4341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6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4341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7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4341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8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43417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9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439318"/>
                <a:ext cx="1478518" cy="346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44080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58851" cy="409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R1</a:t>
                </a:r>
              </a:p>
            </p:txBody>
          </p:sp>
          <p:sp>
            <p:nvSpPr>
              <p:cNvPr id="44081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58851" cy="409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R2</a:t>
                </a:r>
              </a:p>
            </p:txBody>
          </p:sp>
          <p:sp>
            <p:nvSpPr>
              <p:cNvPr id="44082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58851" cy="409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R3</a:t>
                </a:r>
              </a:p>
            </p:txBody>
          </p:sp>
          <p:sp>
            <p:nvSpPr>
              <p:cNvPr id="44083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58851" cy="409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R4</a:t>
                </a:r>
              </a:p>
            </p:txBody>
          </p:sp>
          <p:sp>
            <p:nvSpPr>
              <p:cNvPr id="44084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58851" cy="409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R6</a:t>
                </a:r>
              </a:p>
            </p:txBody>
          </p:sp>
          <p:sp>
            <p:nvSpPr>
              <p:cNvPr id="44085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58851" cy="409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R5</a:t>
                </a:r>
              </a:p>
            </p:txBody>
          </p:sp>
          <p:sp>
            <p:nvSpPr>
              <p:cNvPr id="44086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587111" cy="409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PC1</a:t>
                </a:r>
              </a:p>
            </p:txBody>
          </p:sp>
          <p:sp>
            <p:nvSpPr>
              <p:cNvPr id="44087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5439582"/>
                <a:ext cx="587111" cy="409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PC2</a:t>
                </a:r>
              </a:p>
            </p:txBody>
          </p:sp>
          <p:sp>
            <p:nvSpPr>
              <p:cNvPr id="44088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587111" cy="409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PC3</a:t>
                </a:r>
              </a:p>
            </p:txBody>
          </p:sp>
          <p:sp>
            <p:nvSpPr>
              <p:cNvPr id="64" name="63 Bisel"/>
              <p:cNvSpPr>
                <a:spLocks noChangeArrowheads="1"/>
              </p:cNvSpPr>
              <p:nvPr/>
            </p:nvSpPr>
            <p:spPr bwMode="auto">
              <a:xfrm>
                <a:off x="2715340" y="5582920"/>
                <a:ext cx="5073552" cy="1142546"/>
              </a:xfrm>
              <a:prstGeom prst="bevel">
                <a:avLst>
                  <a:gd name="adj" fmla="val 125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>
                  <a:defRPr/>
                </a:pPr>
                <a:r>
                  <a:rPr lang="es-PE" b="1" dirty="0"/>
                  <a:t>R5#</a:t>
                </a:r>
                <a:r>
                  <a:rPr lang="es-PE" dirty="0"/>
                  <a:t>configure terminal</a:t>
                </a:r>
              </a:p>
              <a:p>
                <a:pPr defTabSz="914118">
                  <a:defRPr/>
                </a:pPr>
                <a:r>
                  <a:rPr lang="es-PE" b="1" dirty="0"/>
                  <a:t>R5(</a:t>
                </a:r>
                <a:r>
                  <a:rPr lang="es-PE" b="1" dirty="0" err="1"/>
                  <a:t>config</a:t>
                </a:r>
                <a:r>
                  <a:rPr lang="es-PE" b="1" dirty="0"/>
                  <a:t>)#</a:t>
                </a:r>
                <a:r>
                  <a:rPr lang="es-PE" dirty="0"/>
                  <a:t>router rip</a:t>
                </a:r>
              </a:p>
              <a:p>
                <a:pPr defTabSz="914118">
                  <a:defRPr/>
                </a:pPr>
                <a:r>
                  <a:rPr lang="es-PE" b="1" dirty="0"/>
                  <a:t>R5(</a:t>
                </a:r>
                <a:r>
                  <a:rPr lang="es-PE" b="1" dirty="0" err="1"/>
                  <a:t>config-router</a:t>
                </a:r>
                <a:r>
                  <a:rPr lang="es-PE" b="1" dirty="0"/>
                  <a:t>)#</a:t>
                </a:r>
                <a:r>
                  <a:rPr lang="es-PE" dirty="0"/>
                  <a:t>default-information originate</a:t>
                </a:r>
              </a:p>
            </p:txBody>
          </p:sp>
        </p:grpSp>
        <p:sp>
          <p:nvSpPr>
            <p:cNvPr id="44038" name="66 Forma libre"/>
            <p:cNvSpPr>
              <a:spLocks noChangeArrowheads="1"/>
            </p:cNvSpPr>
            <p:nvPr/>
          </p:nvSpPr>
          <p:spPr bwMode="auto">
            <a:xfrm>
              <a:off x="4414345" y="4430110"/>
              <a:ext cx="1505606" cy="1150883"/>
            </a:xfrm>
            <a:custGeom>
              <a:avLst/>
              <a:gdLst>
                <a:gd name="T0" fmla="*/ 0 w 1505606"/>
                <a:gd name="T1" fmla="*/ 1150883 h 1150883"/>
                <a:gd name="T2" fmla="*/ 1198179 w 1505606"/>
                <a:gd name="T3" fmla="*/ 1056290 h 1150883"/>
                <a:gd name="T4" fmla="*/ 819807 w 1505606"/>
                <a:gd name="T5" fmla="*/ 882869 h 1150883"/>
                <a:gd name="T6" fmla="*/ 1387365 w 1505606"/>
                <a:gd name="T7" fmla="*/ 646387 h 1150883"/>
                <a:gd name="T8" fmla="*/ 1481958 w 1505606"/>
                <a:gd name="T9" fmla="*/ 299545 h 1150883"/>
                <a:gd name="T10" fmla="*/ 1245476 w 1505606"/>
                <a:gd name="T11" fmla="*/ 126124 h 1150883"/>
                <a:gd name="T12" fmla="*/ 914400 w 1505606"/>
                <a:gd name="T13" fmla="*/ 0 h 11508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5606"/>
                <a:gd name="T22" fmla="*/ 0 h 1150883"/>
                <a:gd name="T23" fmla="*/ 1505606 w 1505606"/>
                <a:gd name="T24" fmla="*/ 1150883 h 11508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5606" h="1150883">
                  <a:moveTo>
                    <a:pt x="0" y="1150883"/>
                  </a:moveTo>
                  <a:cubicBezTo>
                    <a:pt x="530772" y="1125921"/>
                    <a:pt x="1061545" y="1100959"/>
                    <a:pt x="1198179" y="1056290"/>
                  </a:cubicBezTo>
                  <a:cubicBezTo>
                    <a:pt x="1334813" y="1011621"/>
                    <a:pt x="788276" y="951186"/>
                    <a:pt x="819807" y="882869"/>
                  </a:cubicBezTo>
                  <a:cubicBezTo>
                    <a:pt x="851338" y="814552"/>
                    <a:pt x="1277007" y="743608"/>
                    <a:pt x="1387365" y="646387"/>
                  </a:cubicBezTo>
                  <a:cubicBezTo>
                    <a:pt x="1497724" y="549166"/>
                    <a:pt x="1505606" y="386256"/>
                    <a:pt x="1481958" y="299545"/>
                  </a:cubicBezTo>
                  <a:cubicBezTo>
                    <a:pt x="1458310" y="212835"/>
                    <a:pt x="1340069" y="176048"/>
                    <a:pt x="1245476" y="126124"/>
                  </a:cubicBezTo>
                  <a:cubicBezTo>
                    <a:pt x="1150883" y="76200"/>
                    <a:pt x="1032641" y="38100"/>
                    <a:pt x="91440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325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27158" y="617114"/>
            <a:ext cx="8410323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276" y="1125688"/>
            <a:ext cx="8620988" cy="2522491"/>
            <a:chOff x="215076" y="2939252"/>
            <a:chExt cx="8622318" cy="2581058"/>
          </a:xfrm>
        </p:grpSpPr>
        <p:pic>
          <p:nvPicPr>
            <p:cNvPr id="4506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9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0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1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2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3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4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076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7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8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9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0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1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2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3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084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5085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5086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 dirty="0" smtClean="0">
                  <a:solidFill>
                    <a:srgbClr val="FF0000"/>
                  </a:solidFill>
                </a:rPr>
                <a:t>50.5.5.8/30</a:t>
              </a:r>
              <a:endParaRPr lang="es-P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5087" name="33 CuadroTexto"/>
            <p:cNvSpPr txBox="1">
              <a:spLocks noChangeArrowheads="1"/>
            </p:cNvSpPr>
            <p:nvPr/>
          </p:nvSpPr>
          <p:spPr bwMode="auto">
            <a:xfrm rot="19921242">
              <a:off x="3770166" y="4410453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 dirty="0" smtClean="0">
                  <a:solidFill>
                    <a:srgbClr val="FF0000"/>
                  </a:solidFill>
                </a:rPr>
                <a:t>50.5.5.12/30</a:t>
              </a:r>
              <a:endParaRPr lang="es-P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5088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089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090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5091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5092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5093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5094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5095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5096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097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098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5099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5100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5101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2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3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4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5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6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7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78518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5108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5109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5110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5111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5112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5113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5114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5115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5116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sp>
        <p:nvSpPr>
          <p:cNvPr id="64" name="63 CuadroTexto"/>
          <p:cNvSpPr txBox="1"/>
          <p:nvPr/>
        </p:nvSpPr>
        <p:spPr>
          <a:xfrm>
            <a:off x="642829" y="3569326"/>
            <a:ext cx="5782053" cy="3046037"/>
          </a:xfrm>
          <a:prstGeom prst="rect">
            <a:avLst/>
          </a:prstGeom>
          <a:solidFill>
            <a:srgbClr val="FFFF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/>
              <a:t>R2#show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50.5.5.4 [120/2]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C       50.5.5.8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R    200.2.2.0/24 [120/1] </a:t>
            </a:r>
            <a:r>
              <a:rPr lang="es-PE" sz="1600" dirty="0" err="1"/>
              <a:t>via</a:t>
            </a:r>
            <a:r>
              <a:rPr lang="es-PE" sz="1600" dirty="0"/>
              <a:t> 50.5.5.1, 00:00:04, FastEthernet0/0</a:t>
            </a:r>
          </a:p>
          <a:p>
            <a:pPr>
              <a:defRPr/>
            </a:pPr>
            <a:r>
              <a:rPr lang="es-PE" sz="1600" dirty="0"/>
              <a:t>R    200.2.3.0/24 [120/3]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[120/1]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50.5.5.10</a:t>
            </a:r>
            <a:r>
              <a:rPr lang="es-PE" sz="1600" dirty="0"/>
              <a:t>, 00:00:05, FastEthernet0/1</a:t>
            </a:r>
          </a:p>
          <a:p>
            <a:pPr>
              <a:defRPr/>
            </a:pPr>
            <a:r>
              <a:rPr lang="es-PE" sz="1600" dirty="0"/>
              <a:t>R2#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999955" y="3639100"/>
            <a:ext cx="5679461" cy="3046037"/>
          </a:xfrm>
          <a:prstGeom prst="rect">
            <a:avLst/>
          </a:prstGeom>
          <a:solidFill>
            <a:srgbClr val="FFC0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/>
              <a:t>R1#show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50.5.5.4 [120/3]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   50.5.5.12 [120/2]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C    200.2.2.0/24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200.2.3.0/24 [120/4]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[120/2]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50.5.5.2</a:t>
            </a:r>
            <a:r>
              <a:rPr lang="es-PE" sz="1600" dirty="0"/>
              <a:t>, 00:00:24, FastEthernet0/1</a:t>
            </a:r>
          </a:p>
          <a:p>
            <a:pPr>
              <a:defRPr/>
            </a:pPr>
            <a:r>
              <a:rPr lang="es-PE" sz="1600" dirty="0"/>
              <a:t>R1#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1360255" y="3639100"/>
            <a:ext cx="5782053" cy="3046037"/>
          </a:xfrm>
          <a:prstGeom prst="rect">
            <a:avLst/>
          </a:prstGeom>
          <a:solidFill>
            <a:srgbClr val="FF99CC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/>
              <a:t>R4#show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[120/2]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C       50.5.5.12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R    200.2.2.0/24 [120/3]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R    200.2.3.0/24 [120/1] </a:t>
            </a:r>
            <a:r>
              <a:rPr lang="es-PE" sz="1600" dirty="0" err="1"/>
              <a:t>via</a:t>
            </a:r>
            <a:r>
              <a:rPr lang="es-PE" sz="1600" dirty="0"/>
              <a:t> 50.5.5.5, 00:00:02, FastEthernet0/0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[120/1]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50.5.5.13</a:t>
            </a:r>
            <a:r>
              <a:rPr lang="es-PE" sz="1600" dirty="0"/>
              <a:t>, 00:00:02, FastEthernet0/1</a:t>
            </a:r>
          </a:p>
          <a:p>
            <a:pPr>
              <a:defRPr/>
            </a:pPr>
            <a:r>
              <a:rPr lang="es-PE" sz="1600" dirty="0"/>
              <a:t>R4#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1785631" y="3708874"/>
            <a:ext cx="5679461" cy="3046037"/>
          </a:xfrm>
          <a:prstGeom prst="rect">
            <a:avLst/>
          </a:prstGeom>
          <a:solidFill>
            <a:srgbClr val="D09E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/>
              <a:t>R3#show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[120/3]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50.5.5.8 [120/2]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R    200.2.2.0/24 [120/4]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C    200.2.3.0/24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[120/2]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50.5.5.6</a:t>
            </a:r>
            <a:r>
              <a:rPr lang="es-PE" sz="1600" dirty="0"/>
              <a:t>, 00:00:00, FastEthernet0/1</a:t>
            </a:r>
          </a:p>
          <a:p>
            <a:pPr>
              <a:defRPr/>
            </a:pPr>
            <a:r>
              <a:rPr lang="es-PE" sz="1600" dirty="0"/>
              <a:t>R3#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3285558" y="3848421"/>
            <a:ext cx="5474277" cy="27998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/>
              <a:t>R6#show ip route</a:t>
            </a:r>
          </a:p>
          <a:p>
            <a:pPr>
              <a:defRPr/>
            </a:pPr>
            <a:endParaRPr lang="es-PE" sz="1600" dirty="0"/>
          </a:p>
          <a:p>
            <a:pPr>
              <a:defRPr/>
            </a:pPr>
            <a:r>
              <a:rPr lang="es-PE" sz="1600" dirty="0"/>
              <a:t>R    50.0.0.0/8 [120/1] </a:t>
            </a:r>
            <a:r>
              <a:rPr lang="es-PE" sz="1600" dirty="0" err="1"/>
              <a:t>via</a:t>
            </a:r>
            <a:r>
              <a:rPr lang="es-PE" sz="1600" dirty="0"/>
              <a:t> 60.6.6.1, 00:00:04, FastEthernet0/1</a:t>
            </a:r>
          </a:p>
          <a:p>
            <a:pPr>
              <a:defRPr/>
            </a:pPr>
            <a:r>
              <a:rPr lang="es-PE" sz="1600" dirty="0"/>
              <a:t>C    210.10.10.0/24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200.2.2.0/24 [120/3] </a:t>
            </a:r>
            <a:r>
              <a:rPr lang="es-PE" sz="1600" dirty="0" err="1"/>
              <a:t>via</a:t>
            </a:r>
            <a:r>
              <a:rPr lang="es-PE" sz="1600" dirty="0"/>
              <a:t> 60.6.6.1, 00:00:04, FastEthernet0/1</a:t>
            </a:r>
          </a:p>
          <a:p>
            <a:pPr>
              <a:defRPr/>
            </a:pPr>
            <a:r>
              <a:rPr lang="es-PE" sz="1600" dirty="0"/>
              <a:t>R    200.2.3.0/24 [120/3] </a:t>
            </a:r>
            <a:r>
              <a:rPr lang="es-PE" sz="1600" dirty="0" err="1"/>
              <a:t>via</a:t>
            </a:r>
            <a:r>
              <a:rPr lang="es-PE" sz="1600" dirty="0"/>
              <a:t> 60.6.6.1, 00:00:04, FastEthernet0/1</a:t>
            </a:r>
          </a:p>
          <a:p>
            <a:pPr>
              <a:defRPr/>
            </a:pPr>
            <a:r>
              <a:rPr lang="es-PE" sz="1600" dirty="0"/>
              <a:t>     60.0.0.0/30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1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60.6.6.0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[120/1]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60.6.6.1</a:t>
            </a:r>
            <a:r>
              <a:rPr lang="es-PE" sz="1600" dirty="0"/>
              <a:t>, 00:00:04, FastEthernet0/1</a:t>
            </a:r>
          </a:p>
          <a:p>
            <a:pPr>
              <a:defRPr/>
            </a:pPr>
            <a:r>
              <a:rPr lang="es-PE" sz="1600" dirty="0"/>
              <a:t>R6#</a:t>
            </a:r>
          </a:p>
          <a:p>
            <a:pPr>
              <a:defRPr/>
            </a:pPr>
            <a:endParaRPr lang="es-PE" sz="1600" dirty="0"/>
          </a:p>
        </p:txBody>
      </p:sp>
      <p:sp>
        <p:nvSpPr>
          <p:cNvPr id="74" name="73 CuadroTexto"/>
          <p:cNvSpPr txBox="1">
            <a:spLocks noChangeArrowheads="1"/>
          </p:cNvSpPr>
          <p:nvPr/>
        </p:nvSpPr>
        <p:spPr bwMode="auto">
          <a:xfrm>
            <a:off x="4341059" y="2939807"/>
            <a:ext cx="4394112" cy="583794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PE" sz="1600" b="1">
                <a:solidFill>
                  <a:schemeClr val="bg1"/>
                </a:solidFill>
              </a:rPr>
              <a:t>Desde RI, R2, R3, R4 y R6 se podrá ir a cualquier</a:t>
            </a:r>
          </a:p>
          <a:p>
            <a:r>
              <a:rPr lang="es-PE" sz="1600" b="1">
                <a:solidFill>
                  <a:schemeClr val="bg1"/>
                </a:solidFill>
              </a:rPr>
              <a:t>   red, debido que sus tablas tiene la red  0.0.0.0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4214081" y="6011410"/>
            <a:ext cx="4501368" cy="5838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90468" tIns="45234" rIns="90468" bIns="45234">
            <a:spAutoFit/>
          </a:bodyPr>
          <a:lstStyle/>
          <a:p>
            <a:pPr>
              <a:defRPr/>
            </a:pPr>
            <a:r>
              <a:rPr lang="es-PE" sz="1600" dirty="0"/>
              <a:t>Observar que </a:t>
            </a:r>
            <a:r>
              <a:rPr lang="es-PE" sz="1600" b="1" dirty="0"/>
              <a:t>R5</a:t>
            </a:r>
            <a:r>
              <a:rPr lang="es-PE" sz="1600" dirty="0"/>
              <a:t> falta adicionar: </a:t>
            </a:r>
            <a:r>
              <a:rPr lang="es-PE" sz="1600" i="1" dirty="0">
                <a:solidFill>
                  <a:srgbClr val="C00000"/>
                </a:solidFill>
              </a:rPr>
              <a:t>no- auto-</a:t>
            </a:r>
            <a:r>
              <a:rPr lang="es-PE" sz="1600" i="1" dirty="0" err="1">
                <a:solidFill>
                  <a:srgbClr val="C00000"/>
                </a:solidFill>
              </a:rPr>
              <a:t>summary</a:t>
            </a:r>
            <a:r>
              <a:rPr lang="es-PE" sz="1600" i="1" dirty="0">
                <a:solidFill>
                  <a:srgbClr val="C00000"/>
                </a:solidFill>
              </a:rPr>
              <a:t> </a:t>
            </a:r>
            <a:r>
              <a:rPr lang="es-PE" sz="1600" dirty="0"/>
              <a:t>De allí que aparezca en R1, R2, R3 y R4</a:t>
            </a:r>
            <a:r>
              <a:rPr lang="es-PE" sz="1600" b="1" dirty="0"/>
              <a:t>:  60.0.0.0/8</a:t>
            </a:r>
            <a:endParaRPr lang="es-PE" sz="16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2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27158" y="617114"/>
            <a:ext cx="8410323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276" y="1125688"/>
            <a:ext cx="8620988" cy="2522491"/>
            <a:chOff x="215076" y="2939252"/>
            <a:chExt cx="8622318" cy="2581058"/>
          </a:xfrm>
        </p:grpSpPr>
        <p:pic>
          <p:nvPicPr>
            <p:cNvPr id="46104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5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6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9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0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1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2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6113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4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5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6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7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8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9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20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6121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6122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6123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 dirty="0" smtClean="0">
                  <a:solidFill>
                    <a:srgbClr val="FF0000"/>
                  </a:solidFill>
                </a:rPr>
                <a:t>50.5.5.8/30</a:t>
              </a:r>
              <a:endParaRPr lang="es-P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6124" name="33 CuadroTexto"/>
            <p:cNvSpPr txBox="1">
              <a:spLocks noChangeArrowheads="1"/>
            </p:cNvSpPr>
            <p:nvPr/>
          </p:nvSpPr>
          <p:spPr bwMode="auto">
            <a:xfrm rot="19829689">
              <a:off x="3764883" y="4390735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 dirty="0" smtClean="0">
                  <a:solidFill>
                    <a:srgbClr val="FF0000"/>
                  </a:solidFill>
                </a:rPr>
                <a:t>50.5.5.12/30</a:t>
              </a:r>
              <a:endParaRPr lang="es-P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6125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26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27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6128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6129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6130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6131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6132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6133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34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35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6136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6137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6138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39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0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41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2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43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4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78518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6145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6146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6147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6148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6149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6150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6151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6152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6153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sp>
        <p:nvSpPr>
          <p:cNvPr id="74" name="73 Pentágono"/>
          <p:cNvSpPr>
            <a:spLocks noChangeArrowheads="1"/>
          </p:cNvSpPr>
          <p:nvPr/>
        </p:nvSpPr>
        <p:spPr bwMode="auto">
          <a:xfrm flipH="1">
            <a:off x="2357029" y="1893203"/>
            <a:ext cx="928526" cy="348869"/>
          </a:xfrm>
          <a:prstGeom prst="homePlate">
            <a:avLst>
              <a:gd name="adj" fmla="val 50002"/>
            </a:avLst>
          </a:prstGeom>
          <a:solidFill>
            <a:srgbClr val="FFFF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pPr algn="ctr" defTabSz="914118"/>
            <a:r>
              <a:rPr lang="es-PE" sz="2000" b="1"/>
              <a:t>RIP</a:t>
            </a:r>
          </a:p>
        </p:txBody>
      </p:sp>
      <p:grpSp>
        <p:nvGrpSpPr>
          <p:cNvPr id="3" name="69 Grupo"/>
          <p:cNvGrpSpPr>
            <a:grpSpLocks/>
          </p:cNvGrpSpPr>
          <p:nvPr/>
        </p:nvGrpSpPr>
        <p:grpSpPr bwMode="auto">
          <a:xfrm>
            <a:off x="966624" y="3530563"/>
            <a:ext cx="6891728" cy="3108815"/>
            <a:chOff x="966215" y="3614377"/>
            <a:chExt cx="6892727" cy="3182527"/>
          </a:xfrm>
        </p:grpSpPr>
        <p:pic>
          <p:nvPicPr>
            <p:cNvPr id="4609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58084" y="3614377"/>
              <a:ext cx="6500858" cy="3182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6100" name="72 Grupo"/>
            <p:cNvGrpSpPr>
              <a:grpSpLocks/>
            </p:cNvGrpSpPr>
            <p:nvPr/>
          </p:nvGrpSpPr>
          <p:grpSpPr bwMode="auto">
            <a:xfrm>
              <a:off x="966215" y="3725070"/>
              <a:ext cx="4035378" cy="1857388"/>
              <a:chOff x="71438" y="3725070"/>
              <a:chExt cx="4035378" cy="1857388"/>
            </a:xfrm>
          </p:grpSpPr>
          <p:sp>
            <p:nvSpPr>
              <p:cNvPr id="46101" name="63 Rectángulo redondeado"/>
              <p:cNvSpPr>
                <a:spLocks noChangeArrowheads="1"/>
              </p:cNvSpPr>
              <p:nvPr/>
            </p:nvSpPr>
            <p:spPr bwMode="auto">
              <a:xfrm>
                <a:off x="534745" y="4868078"/>
                <a:ext cx="2428892" cy="714380"/>
              </a:xfrm>
              <a:prstGeom prst="roundRect">
                <a:avLst>
                  <a:gd name="adj" fmla="val 16667"/>
                </a:avLst>
              </a:prstGeom>
              <a:solidFill>
                <a:srgbClr val="FFFF00">
                  <a:alpha val="32156"/>
                </a:srgbClr>
              </a:solidFill>
              <a:ln w="19050" algn="ctr">
                <a:solidFill>
                  <a:srgbClr val="FFC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46102" name="70 Flecha derecha"/>
              <p:cNvSpPr>
                <a:spLocks noChangeArrowheads="1"/>
              </p:cNvSpPr>
              <p:nvPr/>
            </p:nvSpPr>
            <p:spPr bwMode="auto">
              <a:xfrm>
                <a:off x="71438" y="3725070"/>
                <a:ext cx="357952" cy="142876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solidFill>
                <a:srgbClr val="FFFF00"/>
              </a:solidFill>
              <a:ln w="9525" algn="ctr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46103" name="71 CuadroTexto"/>
              <p:cNvSpPr txBox="1">
                <a:spLocks noChangeArrowheads="1"/>
              </p:cNvSpPr>
              <p:nvPr/>
            </p:nvSpPr>
            <p:spPr bwMode="auto">
              <a:xfrm>
                <a:off x="2929720" y="4796640"/>
                <a:ext cx="1177096" cy="598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D09E00"/>
                    </a:solidFill>
                  </a:rPr>
                  <a:t>Redes </a:t>
                </a:r>
              </a:p>
              <a:p>
                <a:r>
                  <a:rPr lang="es-PE" sz="1600" b="1">
                    <a:solidFill>
                      <a:srgbClr val="D09E00"/>
                    </a:solidFill>
                  </a:rPr>
                  <a:t>anunciadas</a:t>
                </a:r>
              </a:p>
            </p:txBody>
          </p:sp>
        </p:grpSp>
      </p:grpSp>
      <p:grpSp>
        <p:nvGrpSpPr>
          <p:cNvPr id="5" name="68 Grupo"/>
          <p:cNvGrpSpPr>
            <a:grpSpLocks/>
          </p:cNvGrpSpPr>
          <p:nvPr/>
        </p:nvGrpSpPr>
        <p:grpSpPr bwMode="auto">
          <a:xfrm>
            <a:off x="338079" y="4662452"/>
            <a:ext cx="1161848" cy="523220"/>
            <a:chOff x="338045" y="4773486"/>
            <a:chExt cx="1162915" cy="535025"/>
          </a:xfrm>
        </p:grpSpPr>
        <p:sp>
          <p:nvSpPr>
            <p:cNvPr id="46097" name="65 Flecha derecha"/>
            <p:cNvSpPr>
              <a:spLocks noChangeArrowheads="1"/>
            </p:cNvSpPr>
            <p:nvPr/>
          </p:nvSpPr>
          <p:spPr bwMode="auto">
            <a:xfrm>
              <a:off x="1143008" y="4868078"/>
              <a:ext cx="357952" cy="142876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46098" name="67 CuadroTexto"/>
            <p:cNvSpPr txBox="1">
              <a:spLocks noChangeArrowheads="1"/>
            </p:cNvSpPr>
            <p:nvPr/>
          </p:nvSpPr>
          <p:spPr bwMode="auto">
            <a:xfrm>
              <a:off x="338045" y="4773486"/>
              <a:ext cx="828102" cy="53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FF0000"/>
                  </a:solidFill>
                </a:rPr>
                <a:t>Ruta por</a:t>
              </a:r>
            </a:p>
            <a:p>
              <a:r>
                <a:rPr lang="es-PE" sz="1400" b="1">
                  <a:solidFill>
                    <a:srgbClr val="FF0000"/>
                  </a:solidFill>
                </a:rPr>
                <a:t>defecto</a:t>
              </a:r>
            </a:p>
          </p:txBody>
        </p:sp>
      </p:grpSp>
      <p:grpSp>
        <p:nvGrpSpPr>
          <p:cNvPr id="6" name="82 Grupo"/>
          <p:cNvGrpSpPr>
            <a:grpSpLocks/>
          </p:cNvGrpSpPr>
          <p:nvPr/>
        </p:nvGrpSpPr>
        <p:grpSpPr bwMode="auto">
          <a:xfrm>
            <a:off x="3404600" y="3428225"/>
            <a:ext cx="5525127" cy="3211150"/>
            <a:chOff x="3405352" y="3510756"/>
            <a:chExt cx="5525160" cy="3286148"/>
          </a:xfrm>
        </p:grpSpPr>
        <p:grpSp>
          <p:nvGrpSpPr>
            <p:cNvPr id="46088" name="74 Grupo"/>
            <p:cNvGrpSpPr>
              <a:grpSpLocks/>
            </p:cNvGrpSpPr>
            <p:nvPr/>
          </p:nvGrpSpPr>
          <p:grpSpPr bwMode="auto">
            <a:xfrm>
              <a:off x="5715802" y="3510756"/>
              <a:ext cx="3214710" cy="1357322"/>
              <a:chOff x="5715802" y="296046"/>
              <a:chExt cx="3214710" cy="1357322"/>
            </a:xfrm>
          </p:grpSpPr>
          <p:sp>
            <p:nvSpPr>
              <p:cNvPr id="46095" name="72 Rectángulo"/>
              <p:cNvSpPr>
                <a:spLocks noChangeArrowheads="1"/>
              </p:cNvSpPr>
              <p:nvPr/>
            </p:nvSpPr>
            <p:spPr bwMode="auto">
              <a:xfrm>
                <a:off x="5715802" y="296046"/>
                <a:ext cx="3214710" cy="1357322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pic>
            <p:nvPicPr>
              <p:cNvPr id="46096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87241" y="339221"/>
                <a:ext cx="3071834" cy="122841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089" name="76 Grupo"/>
            <p:cNvGrpSpPr>
              <a:grpSpLocks/>
            </p:cNvGrpSpPr>
            <p:nvPr/>
          </p:nvGrpSpPr>
          <p:grpSpPr bwMode="auto">
            <a:xfrm>
              <a:off x="4643470" y="5368144"/>
              <a:ext cx="4287042" cy="1428760"/>
              <a:chOff x="4858546" y="510360"/>
              <a:chExt cx="4287042" cy="1428760"/>
            </a:xfrm>
          </p:grpSpPr>
          <p:sp>
            <p:nvSpPr>
              <p:cNvPr id="46093" name="75 Rectángulo"/>
              <p:cNvSpPr>
                <a:spLocks noChangeArrowheads="1"/>
              </p:cNvSpPr>
              <p:nvPr/>
            </p:nvSpPr>
            <p:spPr bwMode="auto">
              <a:xfrm>
                <a:off x="4858546" y="510360"/>
                <a:ext cx="4287042" cy="142876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pic>
            <p:nvPicPr>
              <p:cNvPr id="46094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891640" y="534227"/>
                <a:ext cx="4182510" cy="1333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090" name="78 Forma libre"/>
            <p:cNvSpPr>
              <a:spLocks noChangeArrowheads="1"/>
            </p:cNvSpPr>
            <p:nvPr/>
          </p:nvSpPr>
          <p:spPr bwMode="auto">
            <a:xfrm>
              <a:off x="3405352" y="3531476"/>
              <a:ext cx="2333296" cy="1387365"/>
            </a:xfrm>
            <a:custGeom>
              <a:avLst/>
              <a:gdLst>
                <a:gd name="T0" fmla="*/ 0 w 2333296"/>
                <a:gd name="T1" fmla="*/ 1387365 h 1387365"/>
                <a:gd name="T2" fmla="*/ 1481958 w 2333296"/>
                <a:gd name="T3" fmla="*/ 1135117 h 1387365"/>
                <a:gd name="T4" fmla="*/ 1876096 w 2333296"/>
                <a:gd name="T5" fmla="*/ 851338 h 1387365"/>
                <a:gd name="T6" fmla="*/ 2222938 w 2333296"/>
                <a:gd name="T7" fmla="*/ 283779 h 1387365"/>
                <a:gd name="T8" fmla="*/ 2333296 w 2333296"/>
                <a:gd name="T9" fmla="*/ 0 h 1387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3296"/>
                <a:gd name="T16" fmla="*/ 0 h 1387365"/>
                <a:gd name="T17" fmla="*/ 2333296 w 2333296"/>
                <a:gd name="T18" fmla="*/ 1387365 h 1387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3296" h="1387365">
                  <a:moveTo>
                    <a:pt x="0" y="1387365"/>
                  </a:moveTo>
                  <a:cubicBezTo>
                    <a:pt x="584637" y="1305910"/>
                    <a:pt x="1169275" y="1224455"/>
                    <a:pt x="1481958" y="1135117"/>
                  </a:cubicBezTo>
                  <a:cubicBezTo>
                    <a:pt x="1794641" y="1045779"/>
                    <a:pt x="1752599" y="993228"/>
                    <a:pt x="1876096" y="851338"/>
                  </a:cubicBezTo>
                  <a:cubicBezTo>
                    <a:pt x="1999593" y="709448"/>
                    <a:pt x="2146738" y="425669"/>
                    <a:pt x="2222938" y="283779"/>
                  </a:cubicBezTo>
                  <a:cubicBezTo>
                    <a:pt x="2299138" y="141889"/>
                    <a:pt x="2312275" y="49924"/>
                    <a:pt x="2333296" y="0"/>
                  </a:cubicBezTo>
                </a:path>
              </a:pathLst>
            </a:cu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6091" name="80 Forma libre"/>
            <p:cNvSpPr>
              <a:spLocks noChangeArrowheads="1"/>
            </p:cNvSpPr>
            <p:nvPr/>
          </p:nvSpPr>
          <p:spPr bwMode="auto">
            <a:xfrm>
              <a:off x="4524703" y="4653456"/>
              <a:ext cx="1198180" cy="202323"/>
            </a:xfrm>
            <a:custGeom>
              <a:avLst/>
              <a:gdLst>
                <a:gd name="T0" fmla="*/ 0 w 1198180"/>
                <a:gd name="T1" fmla="*/ 107730 h 202323"/>
                <a:gd name="T2" fmla="*/ 662152 w 1198180"/>
                <a:gd name="T3" fmla="*/ 28903 h 202323"/>
                <a:gd name="T4" fmla="*/ 914400 w 1198180"/>
                <a:gd name="T5" fmla="*/ 28903 h 202323"/>
                <a:gd name="T6" fmla="*/ 1198180 w 1198180"/>
                <a:gd name="T7" fmla="*/ 202323 h 202323"/>
                <a:gd name="T8" fmla="*/ 1198180 w 1198180"/>
                <a:gd name="T9" fmla="*/ 202323 h 2023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8180"/>
                <a:gd name="T16" fmla="*/ 0 h 202323"/>
                <a:gd name="T17" fmla="*/ 1198180 w 1198180"/>
                <a:gd name="T18" fmla="*/ 202323 h 2023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8180" h="202323">
                  <a:moveTo>
                    <a:pt x="0" y="107730"/>
                  </a:moveTo>
                  <a:lnTo>
                    <a:pt x="662152" y="28903"/>
                  </a:lnTo>
                  <a:cubicBezTo>
                    <a:pt x="814552" y="15765"/>
                    <a:pt x="825062" y="0"/>
                    <a:pt x="914400" y="28903"/>
                  </a:cubicBezTo>
                  <a:cubicBezTo>
                    <a:pt x="1003738" y="57806"/>
                    <a:pt x="1198180" y="202323"/>
                    <a:pt x="1198180" y="202323"/>
                  </a:cubicBezTo>
                </a:path>
              </a:pathLst>
            </a:cu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6092" name="81 Flecha abajo"/>
            <p:cNvSpPr>
              <a:spLocks noChangeArrowheads="1"/>
            </p:cNvSpPr>
            <p:nvPr/>
          </p:nvSpPr>
          <p:spPr bwMode="auto">
            <a:xfrm>
              <a:off x="7001686" y="4868078"/>
              <a:ext cx="785818" cy="50006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CC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6553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5 Grupo"/>
          <p:cNvGrpSpPr>
            <a:grpSpLocks/>
          </p:cNvGrpSpPr>
          <p:nvPr/>
        </p:nvGrpSpPr>
        <p:grpSpPr bwMode="auto">
          <a:xfrm>
            <a:off x="196816" y="1103978"/>
            <a:ext cx="8729734" cy="2555275"/>
            <a:chOff x="197069" y="1129862"/>
            <a:chExt cx="8731469" cy="2617076"/>
          </a:xfrm>
        </p:grpSpPr>
        <p:sp>
          <p:nvSpPr>
            <p:cNvPr id="47183" name="104 Forma libre"/>
            <p:cNvSpPr>
              <a:spLocks noChangeArrowheads="1"/>
            </p:cNvSpPr>
            <p:nvPr/>
          </p:nvSpPr>
          <p:spPr bwMode="auto">
            <a:xfrm>
              <a:off x="197069" y="1129862"/>
              <a:ext cx="8731469" cy="2617076"/>
            </a:xfrm>
            <a:custGeom>
              <a:avLst/>
              <a:gdLst>
                <a:gd name="T0" fmla="*/ 764628 w 8731469"/>
                <a:gd name="T1" fmla="*/ 5255 h 2617076"/>
                <a:gd name="T2" fmla="*/ 244365 w 8731469"/>
                <a:gd name="T3" fmla="*/ 36786 h 2617076"/>
                <a:gd name="T4" fmla="*/ 39414 w 8731469"/>
                <a:gd name="T5" fmla="*/ 162910 h 2617076"/>
                <a:gd name="T6" fmla="*/ 7883 w 8731469"/>
                <a:gd name="T7" fmla="*/ 493986 h 2617076"/>
                <a:gd name="T8" fmla="*/ 23648 w 8731469"/>
                <a:gd name="T9" fmla="*/ 1518745 h 2617076"/>
                <a:gd name="T10" fmla="*/ 23648 w 8731469"/>
                <a:gd name="T11" fmla="*/ 2149366 h 2617076"/>
                <a:gd name="T12" fmla="*/ 134007 w 8731469"/>
                <a:gd name="T13" fmla="*/ 2511972 h 2617076"/>
                <a:gd name="T14" fmla="*/ 670034 w 8731469"/>
                <a:gd name="T15" fmla="*/ 2590800 h 2617076"/>
                <a:gd name="T16" fmla="*/ 3192517 w 8731469"/>
                <a:gd name="T17" fmla="*/ 2590800 h 2617076"/>
                <a:gd name="T18" fmla="*/ 3854669 w 8731469"/>
                <a:gd name="T19" fmla="*/ 2433144 h 2617076"/>
                <a:gd name="T20" fmla="*/ 4296102 w 8731469"/>
                <a:gd name="T21" fmla="*/ 2023241 h 2617076"/>
                <a:gd name="T22" fmla="*/ 4627179 w 8731469"/>
                <a:gd name="T23" fmla="*/ 1597572 h 2617076"/>
                <a:gd name="T24" fmla="*/ 4895195 w 8731469"/>
                <a:gd name="T25" fmla="*/ 1471448 h 2617076"/>
                <a:gd name="T26" fmla="*/ 5399691 w 8731469"/>
                <a:gd name="T27" fmla="*/ 1487214 h 2617076"/>
                <a:gd name="T28" fmla="*/ 5856891 w 8731469"/>
                <a:gd name="T29" fmla="*/ 1566041 h 2617076"/>
                <a:gd name="T30" fmla="*/ 6392919 w 8731469"/>
                <a:gd name="T31" fmla="*/ 1818290 h 2617076"/>
                <a:gd name="T32" fmla="*/ 6787055 w 8731469"/>
                <a:gd name="T33" fmla="*/ 2007476 h 2617076"/>
                <a:gd name="T34" fmla="*/ 7985235 w 8731469"/>
                <a:gd name="T35" fmla="*/ 2054772 h 2617076"/>
                <a:gd name="T36" fmla="*/ 8615853 w 8731469"/>
                <a:gd name="T37" fmla="*/ 1849821 h 2617076"/>
                <a:gd name="T38" fmla="*/ 8678917 w 8731469"/>
                <a:gd name="T39" fmla="*/ 872359 h 2617076"/>
                <a:gd name="T40" fmla="*/ 8663157 w 8731469"/>
                <a:gd name="T41" fmla="*/ 415159 h 2617076"/>
                <a:gd name="T42" fmla="*/ 8473965 w 8731469"/>
                <a:gd name="T43" fmla="*/ 84083 h 2617076"/>
                <a:gd name="T44" fmla="*/ 8001003 w 8731469"/>
                <a:gd name="T45" fmla="*/ 21021 h 2617076"/>
                <a:gd name="T46" fmla="*/ 6424451 w 8731469"/>
                <a:gd name="T47" fmla="*/ 5255 h 2617076"/>
                <a:gd name="T48" fmla="*/ 3523593 w 8731469"/>
                <a:gd name="T49" fmla="*/ 21021 h 2617076"/>
                <a:gd name="T50" fmla="*/ 1868218 w 8731469"/>
                <a:gd name="T51" fmla="*/ 21021 h 2617076"/>
                <a:gd name="T52" fmla="*/ 1048407 w 8731469"/>
                <a:gd name="T53" fmla="*/ 5255 h 2617076"/>
                <a:gd name="T54" fmla="*/ 764628 w 8731469"/>
                <a:gd name="T55" fmla="*/ 5255 h 261707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731469"/>
                <a:gd name="T85" fmla="*/ 0 h 2617076"/>
                <a:gd name="T86" fmla="*/ 8731469 w 8731469"/>
                <a:gd name="T87" fmla="*/ 2617076 h 261707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731469" h="2617076">
                  <a:moveTo>
                    <a:pt x="764628" y="5255"/>
                  </a:moveTo>
                  <a:cubicBezTo>
                    <a:pt x="630621" y="10510"/>
                    <a:pt x="365234" y="10510"/>
                    <a:pt x="244365" y="36786"/>
                  </a:cubicBezTo>
                  <a:cubicBezTo>
                    <a:pt x="123496" y="63062"/>
                    <a:pt x="78828" y="86710"/>
                    <a:pt x="39414" y="162910"/>
                  </a:cubicBezTo>
                  <a:cubicBezTo>
                    <a:pt x="0" y="239110"/>
                    <a:pt x="10511" y="268014"/>
                    <a:pt x="7883" y="493986"/>
                  </a:cubicBezTo>
                  <a:cubicBezTo>
                    <a:pt x="5255" y="719958"/>
                    <a:pt x="21021" y="1242848"/>
                    <a:pt x="23648" y="1518745"/>
                  </a:cubicBezTo>
                  <a:cubicBezTo>
                    <a:pt x="26275" y="1794642"/>
                    <a:pt x="5255" y="1983828"/>
                    <a:pt x="23648" y="2149366"/>
                  </a:cubicBezTo>
                  <a:cubicBezTo>
                    <a:pt x="42041" y="2314904"/>
                    <a:pt x="26276" y="2438400"/>
                    <a:pt x="134007" y="2511972"/>
                  </a:cubicBezTo>
                  <a:cubicBezTo>
                    <a:pt x="241738" y="2585544"/>
                    <a:pt x="160282" y="2577662"/>
                    <a:pt x="670034" y="2590800"/>
                  </a:cubicBezTo>
                  <a:cubicBezTo>
                    <a:pt x="1179786" y="2603938"/>
                    <a:pt x="2661745" y="2617076"/>
                    <a:pt x="3192517" y="2590800"/>
                  </a:cubicBezTo>
                  <a:cubicBezTo>
                    <a:pt x="3723289" y="2564524"/>
                    <a:pt x="3670738" y="2527738"/>
                    <a:pt x="3854669" y="2433145"/>
                  </a:cubicBezTo>
                  <a:cubicBezTo>
                    <a:pt x="4038600" y="2338552"/>
                    <a:pt x="4167351" y="2162503"/>
                    <a:pt x="4296103" y="2023241"/>
                  </a:cubicBezTo>
                  <a:cubicBezTo>
                    <a:pt x="4424855" y="1883979"/>
                    <a:pt x="4527331" y="1689537"/>
                    <a:pt x="4627179" y="1597572"/>
                  </a:cubicBezTo>
                  <a:cubicBezTo>
                    <a:pt x="4727027" y="1505607"/>
                    <a:pt x="4766441" y="1489841"/>
                    <a:pt x="4895193" y="1471448"/>
                  </a:cubicBezTo>
                  <a:cubicBezTo>
                    <a:pt x="5023945" y="1453055"/>
                    <a:pt x="5239407" y="1471449"/>
                    <a:pt x="5399690" y="1487214"/>
                  </a:cubicBezTo>
                  <a:cubicBezTo>
                    <a:pt x="5559973" y="1502979"/>
                    <a:pt x="5691352" y="1510862"/>
                    <a:pt x="5856890" y="1566041"/>
                  </a:cubicBezTo>
                  <a:cubicBezTo>
                    <a:pt x="6022428" y="1621220"/>
                    <a:pt x="6392917" y="1818290"/>
                    <a:pt x="6392917" y="1818290"/>
                  </a:cubicBezTo>
                  <a:cubicBezTo>
                    <a:pt x="6547944" y="1891862"/>
                    <a:pt x="6521669" y="1968062"/>
                    <a:pt x="6787055" y="2007476"/>
                  </a:cubicBezTo>
                  <a:cubicBezTo>
                    <a:pt x="7052441" y="2046890"/>
                    <a:pt x="7680434" y="2081048"/>
                    <a:pt x="7985234" y="2054772"/>
                  </a:cubicBezTo>
                  <a:cubicBezTo>
                    <a:pt x="8290034" y="2028496"/>
                    <a:pt x="8500241" y="2046890"/>
                    <a:pt x="8615855" y="1849821"/>
                  </a:cubicBezTo>
                  <a:cubicBezTo>
                    <a:pt x="8731469" y="1652752"/>
                    <a:pt x="8671034" y="1111469"/>
                    <a:pt x="8678917" y="872359"/>
                  </a:cubicBezTo>
                  <a:cubicBezTo>
                    <a:pt x="8686800" y="633249"/>
                    <a:pt x="8697311" y="546538"/>
                    <a:pt x="8663152" y="415159"/>
                  </a:cubicBezTo>
                  <a:cubicBezTo>
                    <a:pt x="8628993" y="283780"/>
                    <a:pt x="8584324" y="149773"/>
                    <a:pt x="8473965" y="84083"/>
                  </a:cubicBezTo>
                  <a:cubicBezTo>
                    <a:pt x="8363606" y="18393"/>
                    <a:pt x="8342586" y="34159"/>
                    <a:pt x="8001000" y="21021"/>
                  </a:cubicBezTo>
                  <a:cubicBezTo>
                    <a:pt x="7659414" y="7883"/>
                    <a:pt x="6424448" y="5255"/>
                    <a:pt x="6424448" y="5255"/>
                  </a:cubicBezTo>
                  <a:lnTo>
                    <a:pt x="3523593" y="21021"/>
                  </a:lnTo>
                  <a:lnTo>
                    <a:pt x="1868214" y="21021"/>
                  </a:lnTo>
                  <a:cubicBezTo>
                    <a:pt x="1455683" y="18393"/>
                    <a:pt x="1232338" y="7883"/>
                    <a:pt x="1048407" y="5255"/>
                  </a:cubicBezTo>
                  <a:cubicBezTo>
                    <a:pt x="864476" y="2627"/>
                    <a:pt x="898635" y="0"/>
                    <a:pt x="764628" y="5255"/>
                  </a:cubicBez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7184" name="101 CuadroTexto"/>
            <p:cNvSpPr txBox="1">
              <a:spLocks noChangeArrowheads="1"/>
            </p:cNvSpPr>
            <p:nvPr/>
          </p:nvSpPr>
          <p:spPr bwMode="auto">
            <a:xfrm>
              <a:off x="4501356" y="1224741"/>
              <a:ext cx="2163010" cy="378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C00000"/>
                  </a:solidFill>
                </a:rPr>
                <a:t>Habilitado con RIPv2</a:t>
              </a:r>
            </a:p>
          </p:txBody>
        </p:sp>
      </p:grpSp>
      <p:grpSp>
        <p:nvGrpSpPr>
          <p:cNvPr id="3" name="96 Grupo"/>
          <p:cNvGrpSpPr>
            <a:grpSpLocks/>
          </p:cNvGrpSpPr>
          <p:nvPr/>
        </p:nvGrpSpPr>
        <p:grpSpPr bwMode="auto">
          <a:xfrm>
            <a:off x="4444228" y="2590942"/>
            <a:ext cx="3301427" cy="2352155"/>
            <a:chOff x="4445552" y="2653500"/>
            <a:chExt cx="3302155" cy="2407010"/>
          </a:xfrm>
        </p:grpSpPr>
        <p:sp>
          <p:nvSpPr>
            <p:cNvPr id="47168" name="Cloud"/>
            <p:cNvSpPr>
              <a:spLocks noChangeAspect="1" noEditPoints="1" noChangeArrowheads="1"/>
            </p:cNvSpPr>
            <p:nvPr/>
          </p:nvSpPr>
          <p:spPr bwMode="auto">
            <a:xfrm rot="2034637">
              <a:off x="4445552" y="2886743"/>
              <a:ext cx="3302155" cy="2173767"/>
            </a:xfrm>
            <a:custGeom>
              <a:avLst/>
              <a:gdLst>
                <a:gd name="T0" fmla="*/ 4060428 w 21600"/>
                <a:gd name="T1" fmla="*/ 260883238 h 21600"/>
                <a:gd name="T2" fmla="*/ 654504702 w 21600"/>
                <a:gd name="T3" fmla="*/ 521210856 h 21600"/>
                <a:gd name="T4" fmla="*/ 1307918470 w 21600"/>
                <a:gd name="T5" fmla="*/ 260883238 h 21600"/>
                <a:gd name="T6" fmla="*/ 654504702 w 21600"/>
                <a:gd name="T7" fmla="*/ 2983243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FFFFFF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47169" name="93 Grupo"/>
            <p:cNvGrpSpPr>
              <a:grpSpLocks/>
            </p:cNvGrpSpPr>
            <p:nvPr/>
          </p:nvGrpSpPr>
          <p:grpSpPr bwMode="auto">
            <a:xfrm>
              <a:off x="4645443" y="2653500"/>
              <a:ext cx="2977603" cy="1722408"/>
              <a:chOff x="4645443" y="2653500"/>
              <a:chExt cx="2977603" cy="1722408"/>
            </a:xfrm>
          </p:grpSpPr>
          <p:pic>
            <p:nvPicPr>
              <p:cNvPr id="4717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01620" y="364398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72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01422" y="3796508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7173" name="79 Conector recto"/>
              <p:cNvCxnSpPr>
                <a:cxnSpLocks noChangeShapeType="1"/>
              </p:cNvCxnSpPr>
              <p:nvPr/>
            </p:nvCxnSpPr>
            <p:spPr bwMode="auto">
              <a:xfrm rot="5400000">
                <a:off x="4609307" y="3259929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74" name="82 Conector recto"/>
              <p:cNvCxnSpPr>
                <a:cxnSpLocks noChangeShapeType="1"/>
              </p:cNvCxnSpPr>
              <p:nvPr/>
            </p:nvCxnSpPr>
            <p:spPr bwMode="auto">
              <a:xfrm>
                <a:off x="5430050" y="393938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7175" name="83 CuadroTexto"/>
              <p:cNvSpPr txBox="1">
                <a:spLocks noChangeArrowheads="1"/>
              </p:cNvSpPr>
              <p:nvPr/>
            </p:nvSpPr>
            <p:spPr bwMode="auto">
              <a:xfrm>
                <a:off x="7001686" y="3653632"/>
                <a:ext cx="587149" cy="40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PC4</a:t>
                </a:r>
              </a:p>
            </p:txBody>
          </p:sp>
          <p:sp>
            <p:nvSpPr>
              <p:cNvPr id="47176" name="84 CuadroTexto"/>
              <p:cNvSpPr txBox="1">
                <a:spLocks noChangeArrowheads="1"/>
              </p:cNvSpPr>
              <p:nvPr/>
            </p:nvSpPr>
            <p:spPr bwMode="auto">
              <a:xfrm>
                <a:off x="4645443" y="3653632"/>
                <a:ext cx="458881" cy="40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R7</a:t>
                </a:r>
              </a:p>
            </p:txBody>
          </p:sp>
          <p:sp>
            <p:nvSpPr>
              <p:cNvPr id="47177" name="85 CuadroTexto"/>
              <p:cNvSpPr txBox="1">
                <a:spLocks noChangeArrowheads="1"/>
              </p:cNvSpPr>
              <p:nvPr/>
            </p:nvSpPr>
            <p:spPr bwMode="auto">
              <a:xfrm>
                <a:off x="5144298" y="3386516"/>
                <a:ext cx="1165961" cy="346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60.6.6.4/30</a:t>
                </a:r>
              </a:p>
            </p:txBody>
          </p:sp>
          <p:sp>
            <p:nvSpPr>
              <p:cNvPr id="47178" name="86 CuadroTexto"/>
              <p:cNvSpPr txBox="1">
                <a:spLocks noChangeArrowheads="1"/>
              </p:cNvSpPr>
              <p:nvPr/>
            </p:nvSpPr>
            <p:spPr bwMode="auto">
              <a:xfrm>
                <a:off x="4929984" y="2867814"/>
                <a:ext cx="343440" cy="346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7179" name="87 CuadroTexto"/>
              <p:cNvSpPr txBox="1">
                <a:spLocks noChangeArrowheads="1"/>
              </p:cNvSpPr>
              <p:nvPr/>
            </p:nvSpPr>
            <p:spPr bwMode="auto">
              <a:xfrm>
                <a:off x="4929984" y="3510757"/>
                <a:ext cx="343440" cy="346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7180" name="88 CuadroTexto"/>
              <p:cNvSpPr txBox="1">
                <a:spLocks noChangeArrowheads="1"/>
              </p:cNvSpPr>
              <p:nvPr/>
            </p:nvSpPr>
            <p:spPr bwMode="auto">
              <a:xfrm>
                <a:off x="6144430" y="4029459"/>
                <a:ext cx="1478616" cy="346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220.20.20.0/24</a:t>
                </a:r>
              </a:p>
            </p:txBody>
          </p:sp>
          <p:sp>
            <p:nvSpPr>
              <p:cNvPr id="47181" name="91 CuadroTexto"/>
              <p:cNvSpPr txBox="1">
                <a:spLocks noChangeArrowheads="1"/>
              </p:cNvSpPr>
              <p:nvPr/>
            </p:nvSpPr>
            <p:spPr bwMode="auto">
              <a:xfrm>
                <a:off x="5501488" y="3653632"/>
                <a:ext cx="343440" cy="346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7182" name="92 CuadroTexto"/>
              <p:cNvSpPr txBox="1">
                <a:spLocks noChangeArrowheads="1"/>
              </p:cNvSpPr>
              <p:nvPr/>
            </p:nvSpPr>
            <p:spPr bwMode="auto">
              <a:xfrm>
                <a:off x="6377380" y="3653632"/>
                <a:ext cx="343440" cy="346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</p:grpSp>
        <p:sp>
          <p:nvSpPr>
            <p:cNvPr id="47170" name="95 CuadroTexto"/>
            <p:cNvSpPr txBox="1">
              <a:spLocks noChangeArrowheads="1"/>
            </p:cNvSpPr>
            <p:nvPr/>
          </p:nvSpPr>
          <p:spPr bwMode="auto">
            <a:xfrm>
              <a:off x="5246589" y="2925981"/>
              <a:ext cx="1355670" cy="598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PE" sz="1600" b="1">
                  <a:solidFill>
                    <a:schemeClr val="accent2"/>
                  </a:solidFill>
                </a:rPr>
                <a:t>Enrutamiento</a:t>
              </a:r>
            </a:p>
            <a:p>
              <a:pPr algn="ctr"/>
              <a:r>
                <a:rPr lang="es-PE" sz="1600" b="1">
                  <a:solidFill>
                    <a:schemeClr val="accent2"/>
                  </a:solidFill>
                </a:rPr>
                <a:t>estático</a:t>
              </a:r>
            </a:p>
          </p:txBody>
        </p:sp>
      </p:grp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2091168" y="617114"/>
            <a:ext cx="4882312" cy="58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 dirty="0" smtClean="0">
                <a:solidFill>
                  <a:srgbClr val="000066"/>
                </a:solidFill>
                <a:latin typeface="Arial" charset="0"/>
              </a:rPr>
              <a:t>Redistribución estática</a:t>
            </a:r>
            <a:endParaRPr lang="es-ES" sz="3200" b="1" dirty="0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5" name="63 Grupo"/>
          <p:cNvGrpSpPr>
            <a:grpSpLocks/>
          </p:cNvGrpSpPr>
          <p:nvPr/>
        </p:nvGrpSpPr>
        <p:grpSpPr bwMode="auto">
          <a:xfrm>
            <a:off x="214276" y="1125688"/>
            <a:ext cx="8620988" cy="2522491"/>
            <a:chOff x="215076" y="2939252"/>
            <a:chExt cx="8622318" cy="2581058"/>
          </a:xfrm>
        </p:grpSpPr>
        <p:pic>
          <p:nvPicPr>
            <p:cNvPr id="47118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19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1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2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3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4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6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7127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28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29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0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1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2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3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4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35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7136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7137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 dirty="0" smtClean="0">
                  <a:solidFill>
                    <a:srgbClr val="FF0000"/>
                  </a:solidFill>
                </a:rPr>
                <a:t>50.5.5.8/30</a:t>
              </a:r>
              <a:endParaRPr lang="es-P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138" name="33 CuadroTexto"/>
            <p:cNvSpPr txBox="1">
              <a:spLocks noChangeArrowheads="1"/>
            </p:cNvSpPr>
            <p:nvPr/>
          </p:nvSpPr>
          <p:spPr bwMode="auto">
            <a:xfrm rot="19831674">
              <a:off x="3768343" y="4416731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 dirty="0" smtClean="0">
                  <a:solidFill>
                    <a:srgbClr val="FF0000"/>
                  </a:solidFill>
                </a:rPr>
                <a:t>50.5.5.12/30</a:t>
              </a:r>
              <a:endParaRPr lang="es-P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139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40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41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7142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7143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7144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7145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7146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762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7147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48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49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65884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7150" name="45 CuadroTexto"/>
            <p:cNvSpPr txBox="1">
              <a:spLocks noChangeArrowheads="1"/>
            </p:cNvSpPr>
            <p:nvPr/>
          </p:nvSpPr>
          <p:spPr bwMode="auto">
            <a:xfrm>
              <a:off x="283960" y="2957888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7151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70095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7152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3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4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5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6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7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43417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8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78518" cy="34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7159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7160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7161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7162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7163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7164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5885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7165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7166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7167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587111" cy="40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grpSp>
        <p:nvGrpSpPr>
          <p:cNvPr id="6" name="109 Grupo"/>
          <p:cNvGrpSpPr>
            <a:grpSpLocks/>
          </p:cNvGrpSpPr>
          <p:nvPr/>
        </p:nvGrpSpPr>
        <p:grpSpPr bwMode="auto">
          <a:xfrm>
            <a:off x="214279" y="3918194"/>
            <a:ext cx="5215619" cy="2302538"/>
            <a:chOff x="215076" y="4010822"/>
            <a:chExt cx="5214974" cy="2357454"/>
          </a:xfrm>
        </p:grpSpPr>
        <p:sp>
          <p:nvSpPr>
            <p:cNvPr id="98" name="97 Bisel"/>
            <p:cNvSpPr>
              <a:spLocks noChangeArrowheads="1"/>
            </p:cNvSpPr>
            <p:nvPr/>
          </p:nvSpPr>
          <p:spPr bwMode="auto">
            <a:xfrm>
              <a:off x="215076" y="4010822"/>
              <a:ext cx="4572227" cy="1143008"/>
            </a:xfrm>
            <a:prstGeom prst="bevel">
              <a:avLst>
                <a:gd name="adj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118">
                <a:defRPr/>
              </a:pPr>
              <a:r>
                <a:rPr lang="es-PE" sz="1600" b="1" dirty="0"/>
                <a:t>R5#</a:t>
              </a:r>
              <a:r>
                <a:rPr lang="es-PE" sz="1600" dirty="0"/>
                <a:t>configure terminal</a:t>
              </a:r>
            </a:p>
            <a:p>
              <a:pPr defTabSz="914118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</a:t>
              </a:r>
              <a:r>
                <a:rPr lang="es-PE" sz="1600" b="1" dirty="0"/>
                <a:t>)#</a:t>
              </a:r>
              <a:r>
                <a:rPr lang="es-PE" sz="1600" dirty="0"/>
                <a:t>router rip</a:t>
              </a:r>
            </a:p>
            <a:p>
              <a:pPr defTabSz="914118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config-router</a:t>
              </a:r>
              <a:r>
                <a:rPr lang="es-PE" sz="1600" b="1" dirty="0"/>
                <a:t>)#</a:t>
              </a:r>
              <a:r>
                <a:rPr lang="es-PE" sz="1600" dirty="0"/>
                <a:t>default-information originate</a:t>
              </a:r>
            </a:p>
          </p:txBody>
        </p:sp>
        <p:sp>
          <p:nvSpPr>
            <p:cNvPr id="99" name="98 Bisel"/>
            <p:cNvSpPr>
              <a:spLocks noChangeArrowheads="1"/>
            </p:cNvSpPr>
            <p:nvPr/>
          </p:nvSpPr>
          <p:spPr bwMode="auto">
            <a:xfrm>
              <a:off x="215076" y="5225268"/>
              <a:ext cx="5214974" cy="1143008"/>
            </a:xfrm>
            <a:prstGeom prst="bevel">
              <a:avLst>
                <a:gd name="adj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118">
                <a:defRPr/>
              </a:pPr>
              <a:r>
                <a:rPr lang="es-PE" sz="1600" b="1" dirty="0"/>
                <a:t>R5#</a:t>
              </a:r>
              <a:r>
                <a:rPr lang="es-PE" sz="1600" dirty="0"/>
                <a:t>configure terminal</a:t>
              </a:r>
            </a:p>
            <a:p>
              <a:pPr defTabSz="914118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</a:t>
              </a:r>
              <a:r>
                <a:rPr lang="es-PE" sz="1600" b="1" dirty="0"/>
                <a:t>)#</a:t>
              </a:r>
              <a:r>
                <a:rPr lang="es-PE" sz="1600" dirty="0"/>
                <a:t>ip route </a:t>
              </a:r>
              <a:r>
                <a:rPr lang="es-PE" sz="1600" b="1" dirty="0">
                  <a:solidFill>
                    <a:schemeClr val="accent2"/>
                  </a:solidFill>
                </a:rPr>
                <a:t>220.20.20.0</a:t>
              </a:r>
              <a:r>
                <a:rPr lang="es-PE" sz="1600" dirty="0"/>
                <a:t> 255.255.255.0  60.6.6.6</a:t>
              </a:r>
            </a:p>
            <a:p>
              <a:pPr defTabSz="914118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</a:t>
              </a:r>
              <a:r>
                <a:rPr lang="es-PE" sz="1600" b="1" dirty="0"/>
                <a:t>)#</a:t>
              </a:r>
              <a:r>
                <a:rPr lang="es-PE" sz="1600" dirty="0" err="1"/>
                <a:t>exit</a:t>
              </a:r>
              <a:endParaRPr lang="es-PE" sz="1600" dirty="0"/>
            </a:p>
          </p:txBody>
        </p:sp>
      </p:grpSp>
      <p:grpSp>
        <p:nvGrpSpPr>
          <p:cNvPr id="7" name="110 Grupo"/>
          <p:cNvGrpSpPr>
            <a:grpSpLocks/>
          </p:cNvGrpSpPr>
          <p:nvPr/>
        </p:nvGrpSpPr>
        <p:grpSpPr bwMode="auto">
          <a:xfrm>
            <a:off x="363476" y="4895026"/>
            <a:ext cx="8525495" cy="1783161"/>
            <a:chOff x="363515" y="5010954"/>
            <a:chExt cx="8527571" cy="1825946"/>
          </a:xfrm>
        </p:grpSpPr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5643908" y="5010954"/>
              <a:ext cx="3001475" cy="846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De </a:t>
              </a:r>
              <a:r>
                <a:rPr lang="es-MX" sz="2400" b="1" dirty="0">
                  <a:latin typeface="+mj-lt"/>
                </a:rPr>
                <a:t>R1 a R6 </a:t>
              </a:r>
              <a:r>
                <a:rPr lang="es-MX" sz="2400" dirty="0">
                  <a:latin typeface="+mj-lt"/>
                </a:rPr>
                <a:t>tienen la</a:t>
              </a:r>
            </a:p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    </a:t>
              </a:r>
              <a:r>
                <a:rPr lang="es-MX" sz="2400" dirty="0">
                  <a:latin typeface="+mj-lt"/>
                </a:rPr>
                <a:t>ruta por defecto</a:t>
              </a:r>
            </a:p>
          </p:txBody>
        </p:sp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5643908" y="5725435"/>
              <a:ext cx="3247178" cy="846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“</a:t>
              </a:r>
              <a:r>
                <a:rPr lang="es-MX" sz="2400" i="1" dirty="0">
                  <a:latin typeface="+mj-lt"/>
                </a:rPr>
                <a:t>Todos</a:t>
              </a:r>
              <a:r>
                <a:rPr lang="es-MX" sz="2400" dirty="0">
                  <a:latin typeface="+mj-lt"/>
                </a:rPr>
                <a:t>” saben llegar a</a:t>
              </a:r>
            </a:p>
            <a:p>
              <a:pPr defTabSz="863859" eaLnBrk="0" hangingPunct="0">
                <a:defRPr/>
              </a:pPr>
              <a:r>
                <a:rPr lang="es-MX" sz="2400" dirty="0">
                  <a:latin typeface="+mj-lt"/>
                </a:rPr>
                <a:t>      R5</a:t>
              </a:r>
            </a:p>
          </p:txBody>
        </p:sp>
        <p:sp>
          <p:nvSpPr>
            <p:cNvPr id="109" name="Text Box 6"/>
            <p:cNvSpPr txBox="1">
              <a:spLocks noChangeArrowheads="1"/>
            </p:cNvSpPr>
            <p:nvPr/>
          </p:nvSpPr>
          <p:spPr bwMode="auto">
            <a:xfrm>
              <a:off x="363515" y="6368466"/>
              <a:ext cx="7927420" cy="468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Cuando se llegue a </a:t>
              </a:r>
              <a:r>
                <a:rPr lang="es-MX" sz="2400" b="1" dirty="0">
                  <a:latin typeface="+mj-lt"/>
                </a:rPr>
                <a:t>R5</a:t>
              </a:r>
              <a:r>
                <a:rPr lang="es-MX" sz="2400" dirty="0">
                  <a:latin typeface="+mj-lt"/>
                </a:rPr>
                <a:t>, la tabla estática indicará </a:t>
              </a:r>
              <a:r>
                <a:rPr lang="es-MX" sz="2400" b="1" dirty="0">
                  <a:latin typeface="+mj-lt"/>
                </a:rPr>
                <a:t>220.20.20.0</a:t>
              </a:r>
            </a:p>
          </p:txBody>
        </p:sp>
      </p:grpSp>
      <p:sp>
        <p:nvSpPr>
          <p:cNvPr id="112" name="111 Bisel"/>
          <p:cNvSpPr>
            <a:spLocks noChangeArrowheads="1"/>
          </p:cNvSpPr>
          <p:nvPr/>
        </p:nvSpPr>
        <p:spPr bwMode="auto">
          <a:xfrm>
            <a:off x="4858494" y="4336836"/>
            <a:ext cx="4214080" cy="488417"/>
          </a:xfrm>
          <a:prstGeom prst="bevel">
            <a:avLst>
              <a:gd name="adj" fmla="val 12500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pPr defTabSz="914118">
              <a:defRPr/>
            </a:pPr>
            <a:r>
              <a:rPr lang="es-PE" sz="1600" b="1" dirty="0"/>
              <a:t>R7(</a:t>
            </a:r>
            <a:r>
              <a:rPr lang="es-PE" sz="1600" b="1" dirty="0" err="1"/>
              <a:t>config</a:t>
            </a:r>
            <a:r>
              <a:rPr lang="es-PE" sz="1600" b="1" dirty="0"/>
              <a:t>)#</a:t>
            </a:r>
            <a:r>
              <a:rPr lang="es-PE" sz="1600" dirty="0"/>
              <a:t>ip route 0.0.0.0  0.0.0.0  60.6.6.5</a:t>
            </a:r>
          </a:p>
        </p:txBody>
      </p:sp>
    </p:spTree>
    <p:extLst>
      <p:ext uri="{BB962C8B-B14F-4D97-AF65-F5344CB8AC3E}">
        <p14:creationId xmlns:p14="http://schemas.microsoft.com/office/powerpoint/2010/main" val="41240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494016" y="617114"/>
            <a:ext cx="6076607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196816" y="1103978"/>
            <a:ext cx="8729734" cy="3839115"/>
            <a:chOff x="197069" y="1129862"/>
            <a:chExt cx="8731469" cy="3930648"/>
          </a:xfrm>
        </p:grpSpPr>
        <p:grpSp>
          <p:nvGrpSpPr>
            <p:cNvPr id="48141" name="105 Grupo"/>
            <p:cNvGrpSpPr>
              <a:grpSpLocks/>
            </p:cNvGrpSpPr>
            <p:nvPr/>
          </p:nvGrpSpPr>
          <p:grpSpPr bwMode="auto">
            <a:xfrm>
              <a:off x="197069" y="1129862"/>
              <a:ext cx="8731469" cy="2617076"/>
              <a:chOff x="197069" y="1129862"/>
              <a:chExt cx="8731469" cy="2617076"/>
            </a:xfrm>
          </p:grpSpPr>
          <p:sp>
            <p:nvSpPr>
              <p:cNvPr id="48209" name="104 Forma libre"/>
              <p:cNvSpPr>
                <a:spLocks noChangeArrowheads="1"/>
              </p:cNvSpPr>
              <p:nvPr/>
            </p:nvSpPr>
            <p:spPr bwMode="auto">
              <a:xfrm>
                <a:off x="197069" y="1129862"/>
                <a:ext cx="8731469" cy="2617076"/>
              </a:xfrm>
              <a:custGeom>
                <a:avLst/>
                <a:gdLst>
                  <a:gd name="T0" fmla="*/ 764628 w 8731469"/>
                  <a:gd name="T1" fmla="*/ 5255 h 2617076"/>
                  <a:gd name="T2" fmla="*/ 244365 w 8731469"/>
                  <a:gd name="T3" fmla="*/ 36786 h 2617076"/>
                  <a:gd name="T4" fmla="*/ 39414 w 8731469"/>
                  <a:gd name="T5" fmla="*/ 162910 h 2617076"/>
                  <a:gd name="T6" fmla="*/ 7883 w 8731469"/>
                  <a:gd name="T7" fmla="*/ 493986 h 2617076"/>
                  <a:gd name="T8" fmla="*/ 23648 w 8731469"/>
                  <a:gd name="T9" fmla="*/ 1518745 h 2617076"/>
                  <a:gd name="T10" fmla="*/ 23648 w 8731469"/>
                  <a:gd name="T11" fmla="*/ 2149366 h 2617076"/>
                  <a:gd name="T12" fmla="*/ 134007 w 8731469"/>
                  <a:gd name="T13" fmla="*/ 2511972 h 2617076"/>
                  <a:gd name="T14" fmla="*/ 670034 w 8731469"/>
                  <a:gd name="T15" fmla="*/ 2590800 h 2617076"/>
                  <a:gd name="T16" fmla="*/ 3192517 w 8731469"/>
                  <a:gd name="T17" fmla="*/ 2590800 h 2617076"/>
                  <a:gd name="T18" fmla="*/ 3854669 w 8731469"/>
                  <a:gd name="T19" fmla="*/ 2433144 h 2617076"/>
                  <a:gd name="T20" fmla="*/ 4296102 w 8731469"/>
                  <a:gd name="T21" fmla="*/ 2023241 h 2617076"/>
                  <a:gd name="T22" fmla="*/ 4627179 w 8731469"/>
                  <a:gd name="T23" fmla="*/ 1597572 h 2617076"/>
                  <a:gd name="T24" fmla="*/ 4895195 w 8731469"/>
                  <a:gd name="T25" fmla="*/ 1471448 h 2617076"/>
                  <a:gd name="T26" fmla="*/ 5399691 w 8731469"/>
                  <a:gd name="T27" fmla="*/ 1487214 h 2617076"/>
                  <a:gd name="T28" fmla="*/ 5856891 w 8731469"/>
                  <a:gd name="T29" fmla="*/ 1566041 h 2617076"/>
                  <a:gd name="T30" fmla="*/ 6392919 w 8731469"/>
                  <a:gd name="T31" fmla="*/ 1818290 h 2617076"/>
                  <a:gd name="T32" fmla="*/ 6787055 w 8731469"/>
                  <a:gd name="T33" fmla="*/ 2007476 h 2617076"/>
                  <a:gd name="T34" fmla="*/ 7985235 w 8731469"/>
                  <a:gd name="T35" fmla="*/ 2054772 h 2617076"/>
                  <a:gd name="T36" fmla="*/ 8615853 w 8731469"/>
                  <a:gd name="T37" fmla="*/ 1849821 h 2617076"/>
                  <a:gd name="T38" fmla="*/ 8678917 w 8731469"/>
                  <a:gd name="T39" fmla="*/ 872359 h 2617076"/>
                  <a:gd name="T40" fmla="*/ 8663157 w 8731469"/>
                  <a:gd name="T41" fmla="*/ 415159 h 2617076"/>
                  <a:gd name="T42" fmla="*/ 8473965 w 8731469"/>
                  <a:gd name="T43" fmla="*/ 84083 h 2617076"/>
                  <a:gd name="T44" fmla="*/ 8001003 w 8731469"/>
                  <a:gd name="T45" fmla="*/ 21021 h 2617076"/>
                  <a:gd name="T46" fmla="*/ 6424451 w 8731469"/>
                  <a:gd name="T47" fmla="*/ 5255 h 2617076"/>
                  <a:gd name="T48" fmla="*/ 3523593 w 8731469"/>
                  <a:gd name="T49" fmla="*/ 21021 h 2617076"/>
                  <a:gd name="T50" fmla="*/ 1868218 w 8731469"/>
                  <a:gd name="T51" fmla="*/ 21021 h 2617076"/>
                  <a:gd name="T52" fmla="*/ 1048407 w 8731469"/>
                  <a:gd name="T53" fmla="*/ 5255 h 2617076"/>
                  <a:gd name="T54" fmla="*/ 764628 w 8731469"/>
                  <a:gd name="T55" fmla="*/ 5255 h 261707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731469"/>
                  <a:gd name="T85" fmla="*/ 0 h 2617076"/>
                  <a:gd name="T86" fmla="*/ 8731469 w 8731469"/>
                  <a:gd name="T87" fmla="*/ 2617076 h 261707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731469" h="2617076">
                    <a:moveTo>
                      <a:pt x="764628" y="5255"/>
                    </a:moveTo>
                    <a:cubicBezTo>
                      <a:pt x="630621" y="10510"/>
                      <a:pt x="365234" y="10510"/>
                      <a:pt x="244365" y="36786"/>
                    </a:cubicBezTo>
                    <a:cubicBezTo>
                      <a:pt x="123496" y="63062"/>
                      <a:pt x="78828" y="86710"/>
                      <a:pt x="39414" y="162910"/>
                    </a:cubicBezTo>
                    <a:cubicBezTo>
                      <a:pt x="0" y="239110"/>
                      <a:pt x="10511" y="268014"/>
                      <a:pt x="7883" y="493986"/>
                    </a:cubicBezTo>
                    <a:cubicBezTo>
                      <a:pt x="5255" y="719958"/>
                      <a:pt x="21021" y="1242848"/>
                      <a:pt x="23648" y="1518745"/>
                    </a:cubicBezTo>
                    <a:cubicBezTo>
                      <a:pt x="26275" y="1794642"/>
                      <a:pt x="5255" y="1983828"/>
                      <a:pt x="23648" y="2149366"/>
                    </a:cubicBezTo>
                    <a:cubicBezTo>
                      <a:pt x="42041" y="2314904"/>
                      <a:pt x="26276" y="2438400"/>
                      <a:pt x="134007" y="2511972"/>
                    </a:cubicBezTo>
                    <a:cubicBezTo>
                      <a:pt x="241738" y="2585544"/>
                      <a:pt x="160282" y="2577662"/>
                      <a:pt x="670034" y="2590800"/>
                    </a:cubicBezTo>
                    <a:cubicBezTo>
                      <a:pt x="1179786" y="2603938"/>
                      <a:pt x="2661745" y="2617076"/>
                      <a:pt x="3192517" y="2590800"/>
                    </a:cubicBezTo>
                    <a:cubicBezTo>
                      <a:pt x="3723289" y="2564524"/>
                      <a:pt x="3670738" y="2527738"/>
                      <a:pt x="3854669" y="2433145"/>
                    </a:cubicBezTo>
                    <a:cubicBezTo>
                      <a:pt x="4038600" y="2338552"/>
                      <a:pt x="4167351" y="2162503"/>
                      <a:pt x="4296103" y="2023241"/>
                    </a:cubicBezTo>
                    <a:cubicBezTo>
                      <a:pt x="4424855" y="1883979"/>
                      <a:pt x="4527331" y="1689537"/>
                      <a:pt x="4627179" y="1597572"/>
                    </a:cubicBezTo>
                    <a:cubicBezTo>
                      <a:pt x="4727027" y="1505607"/>
                      <a:pt x="4766441" y="1489841"/>
                      <a:pt x="4895193" y="1471448"/>
                    </a:cubicBezTo>
                    <a:cubicBezTo>
                      <a:pt x="5023945" y="1453055"/>
                      <a:pt x="5239407" y="1471449"/>
                      <a:pt x="5399690" y="1487214"/>
                    </a:cubicBezTo>
                    <a:cubicBezTo>
                      <a:pt x="5559973" y="1502979"/>
                      <a:pt x="5691352" y="1510862"/>
                      <a:pt x="5856890" y="1566041"/>
                    </a:cubicBezTo>
                    <a:cubicBezTo>
                      <a:pt x="6022428" y="1621220"/>
                      <a:pt x="6392917" y="1818290"/>
                      <a:pt x="6392917" y="1818290"/>
                    </a:cubicBezTo>
                    <a:cubicBezTo>
                      <a:pt x="6547944" y="1891862"/>
                      <a:pt x="6521669" y="1968062"/>
                      <a:pt x="6787055" y="2007476"/>
                    </a:cubicBezTo>
                    <a:cubicBezTo>
                      <a:pt x="7052441" y="2046890"/>
                      <a:pt x="7680434" y="2081048"/>
                      <a:pt x="7985234" y="2054772"/>
                    </a:cubicBezTo>
                    <a:cubicBezTo>
                      <a:pt x="8290034" y="2028496"/>
                      <a:pt x="8500241" y="2046890"/>
                      <a:pt x="8615855" y="1849821"/>
                    </a:cubicBezTo>
                    <a:cubicBezTo>
                      <a:pt x="8731469" y="1652752"/>
                      <a:pt x="8671034" y="1111469"/>
                      <a:pt x="8678917" y="872359"/>
                    </a:cubicBezTo>
                    <a:cubicBezTo>
                      <a:pt x="8686800" y="633249"/>
                      <a:pt x="8697311" y="546538"/>
                      <a:pt x="8663152" y="415159"/>
                    </a:cubicBezTo>
                    <a:cubicBezTo>
                      <a:pt x="8628993" y="283780"/>
                      <a:pt x="8584324" y="149773"/>
                      <a:pt x="8473965" y="84083"/>
                    </a:cubicBezTo>
                    <a:cubicBezTo>
                      <a:pt x="8363606" y="18393"/>
                      <a:pt x="8342586" y="34159"/>
                      <a:pt x="8001000" y="21021"/>
                    </a:cubicBezTo>
                    <a:cubicBezTo>
                      <a:pt x="7659414" y="7883"/>
                      <a:pt x="6424448" y="5255"/>
                      <a:pt x="6424448" y="5255"/>
                    </a:cubicBezTo>
                    <a:lnTo>
                      <a:pt x="3523593" y="21021"/>
                    </a:lnTo>
                    <a:lnTo>
                      <a:pt x="1868214" y="21021"/>
                    </a:lnTo>
                    <a:cubicBezTo>
                      <a:pt x="1455683" y="18393"/>
                      <a:pt x="1232338" y="7883"/>
                      <a:pt x="1048407" y="5255"/>
                    </a:cubicBezTo>
                    <a:cubicBezTo>
                      <a:pt x="864476" y="2627"/>
                      <a:pt x="898635" y="0"/>
                      <a:pt x="764628" y="5255"/>
                    </a:cubicBezTo>
                    <a:close/>
                  </a:path>
                </a:pathLst>
              </a:custGeom>
              <a:solidFill>
                <a:srgbClr val="FFCCFF"/>
              </a:solidFill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8210" name="101 CuadroTexto"/>
              <p:cNvSpPr txBox="1">
                <a:spLocks noChangeArrowheads="1"/>
              </p:cNvSpPr>
              <p:nvPr/>
            </p:nvSpPr>
            <p:spPr bwMode="auto">
              <a:xfrm>
                <a:off x="4501356" y="1224740"/>
                <a:ext cx="2163010" cy="37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b="1">
                    <a:solidFill>
                      <a:srgbClr val="C00000"/>
                    </a:solidFill>
                  </a:rPr>
                  <a:t>Habilitado con RIPv2</a:t>
                </a:r>
              </a:p>
            </p:txBody>
          </p:sp>
        </p:grpSp>
        <p:grpSp>
          <p:nvGrpSpPr>
            <p:cNvPr id="48142" name="96 Grupo"/>
            <p:cNvGrpSpPr>
              <a:grpSpLocks/>
            </p:cNvGrpSpPr>
            <p:nvPr/>
          </p:nvGrpSpPr>
          <p:grpSpPr bwMode="auto">
            <a:xfrm>
              <a:off x="4445326" y="2653500"/>
              <a:ext cx="3302083" cy="2407010"/>
              <a:chOff x="4445326" y="2653500"/>
              <a:chExt cx="3302083" cy="2407010"/>
            </a:xfrm>
          </p:grpSpPr>
          <p:sp>
            <p:nvSpPr>
              <p:cNvPr id="48194" name="Cloud"/>
              <p:cNvSpPr>
                <a:spLocks noChangeAspect="1" noEditPoints="1" noChangeArrowheads="1"/>
              </p:cNvSpPr>
              <p:nvPr/>
            </p:nvSpPr>
            <p:spPr bwMode="auto">
              <a:xfrm rot="2034637">
                <a:off x="4445326" y="2887224"/>
                <a:ext cx="3302083" cy="2173286"/>
              </a:xfrm>
              <a:custGeom>
                <a:avLst/>
                <a:gdLst>
                  <a:gd name="T0" fmla="*/ 4060339 w 21600"/>
                  <a:gd name="T1" fmla="*/ 260825511 h 21600"/>
                  <a:gd name="T2" fmla="*/ 654490431 w 21600"/>
                  <a:gd name="T3" fmla="*/ 521095525 h 21600"/>
                  <a:gd name="T4" fmla="*/ 1307889952 w 21600"/>
                  <a:gd name="T5" fmla="*/ 260825511 h 21600"/>
                  <a:gd name="T6" fmla="*/ 654490431 w 21600"/>
                  <a:gd name="T7" fmla="*/ 2982583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7274" tIns="43636" rIns="87274" bIns="43636"/>
              <a:lstStyle/>
              <a:p>
                <a:pPr algn="ctr" defTabSz="863859"/>
                <a:r>
                  <a:rPr lang="es-MX" sz="1900"/>
                  <a:t>     </a:t>
                </a:r>
                <a:endParaRPr lang="es-ES" sz="1900"/>
              </a:p>
            </p:txBody>
          </p:sp>
          <p:grpSp>
            <p:nvGrpSpPr>
              <p:cNvPr id="48195" name="93 Grupo"/>
              <p:cNvGrpSpPr>
                <a:grpSpLocks/>
              </p:cNvGrpSpPr>
              <p:nvPr/>
            </p:nvGrpSpPr>
            <p:grpSpPr bwMode="auto">
              <a:xfrm>
                <a:off x="4645443" y="2653500"/>
                <a:ext cx="2977571" cy="1722584"/>
                <a:chOff x="4645443" y="2653500"/>
                <a:chExt cx="2977571" cy="1722584"/>
              </a:xfrm>
            </p:grpSpPr>
            <p:pic>
              <p:nvPicPr>
                <p:cNvPr id="48197" name="Picture 105" descr="laptop%2520hp%2520pavilion%252050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01620" y="3643988"/>
                  <a:ext cx="576311" cy="438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198" name="Picture 138" descr="rou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001422" y="3796508"/>
                  <a:ext cx="535927" cy="383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48199" name="79 Conector recto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09307" y="3259929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8200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5430050" y="3939384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48201" name="8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7001686" y="3653632"/>
                  <a:ext cx="587137" cy="409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PC4</a:t>
                  </a:r>
                </a:p>
              </p:txBody>
            </p:sp>
            <p:sp>
              <p:nvSpPr>
                <p:cNvPr id="48202" name="84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645443" y="3653632"/>
                  <a:ext cx="458871" cy="409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R7</a:t>
                  </a:r>
                </a:p>
              </p:txBody>
            </p:sp>
            <p:sp>
              <p:nvSpPr>
                <p:cNvPr id="48203" name="85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144298" y="3386516"/>
                  <a:ext cx="1165936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60.6.6.4/30</a:t>
                  </a:r>
                </a:p>
              </p:txBody>
            </p:sp>
            <p:sp>
              <p:nvSpPr>
                <p:cNvPr id="48204" name="86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2867814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.5</a:t>
                  </a:r>
                </a:p>
              </p:txBody>
            </p:sp>
            <p:sp>
              <p:nvSpPr>
                <p:cNvPr id="48205" name="87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3510756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.6</a:t>
                  </a:r>
                </a:p>
              </p:txBody>
            </p:sp>
            <p:sp>
              <p:nvSpPr>
                <p:cNvPr id="48206" name="88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144430" y="4029458"/>
                  <a:ext cx="1478584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220.20.20.0/24</a:t>
                  </a:r>
                </a:p>
              </p:txBody>
            </p:sp>
            <p:sp>
              <p:nvSpPr>
                <p:cNvPr id="48207" name="91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501488" y="3653632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.1</a:t>
                  </a:r>
                </a:p>
              </p:txBody>
            </p:sp>
            <p:sp>
              <p:nvSpPr>
                <p:cNvPr id="48208" name="92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377380" y="3653632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.2</a:t>
                  </a:r>
                </a:p>
              </p:txBody>
            </p:sp>
          </p:grpSp>
          <p:sp>
            <p:nvSpPr>
              <p:cNvPr id="48196" name="95 CuadroTexto"/>
              <p:cNvSpPr txBox="1">
                <a:spLocks noChangeArrowheads="1"/>
              </p:cNvSpPr>
              <p:nvPr/>
            </p:nvSpPr>
            <p:spPr bwMode="auto">
              <a:xfrm>
                <a:off x="5246603" y="2925981"/>
                <a:ext cx="1355640" cy="598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Enrutamiento</a:t>
                </a:r>
              </a:p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estático</a:t>
                </a:r>
              </a:p>
            </p:txBody>
          </p:sp>
        </p:grpSp>
        <p:grpSp>
          <p:nvGrpSpPr>
            <p:cNvPr id="48143" name="63 Grupo"/>
            <p:cNvGrpSpPr>
              <a:grpSpLocks/>
            </p:cNvGrpSpPr>
            <p:nvPr/>
          </p:nvGrpSpPr>
          <p:grpSpPr bwMode="auto">
            <a:xfrm>
              <a:off x="215076" y="1153302"/>
              <a:ext cx="8622384" cy="2581308"/>
              <a:chOff x="215076" y="2939252"/>
              <a:chExt cx="8622384" cy="2581308"/>
            </a:xfrm>
          </p:grpSpPr>
          <p:pic>
            <p:nvPicPr>
              <p:cNvPr id="48144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5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6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7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8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50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51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52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8153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4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5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6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7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8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9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60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8161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48162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1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48163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 dirty="0" smtClean="0">
                    <a:solidFill>
                      <a:srgbClr val="FF0000"/>
                    </a:solidFill>
                  </a:rPr>
                  <a:t>50.5.5.8/30</a:t>
                </a:r>
                <a:endParaRPr lang="es-PE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164" name="33 CuadroTexto"/>
              <p:cNvSpPr txBox="1">
                <a:spLocks noChangeArrowheads="1"/>
              </p:cNvSpPr>
              <p:nvPr/>
            </p:nvSpPr>
            <p:spPr bwMode="auto">
              <a:xfrm rot="19831674">
                <a:off x="3768315" y="4416626"/>
                <a:ext cx="1270151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 dirty="0" smtClean="0">
                    <a:solidFill>
                      <a:srgbClr val="FF0000"/>
                    </a:solidFill>
                  </a:rPr>
                  <a:t>50.5.5.12/30</a:t>
                </a:r>
                <a:endParaRPr lang="es-PE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165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66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67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8168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8169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48170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47647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48171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47647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48172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47647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48173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74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75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48176" name="45 CuadroTexto"/>
              <p:cNvSpPr txBox="1">
                <a:spLocks noChangeArrowheads="1"/>
              </p:cNvSpPr>
              <p:nvPr/>
            </p:nvSpPr>
            <p:spPr bwMode="auto">
              <a:xfrm>
                <a:off x="283960" y="2957888"/>
                <a:ext cx="1270151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48177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01028"/>
                <a:ext cx="1270151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48178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79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80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81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82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83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84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672268"/>
                <a:ext cx="1478584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48185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R1</a:t>
                </a:r>
              </a:p>
            </p:txBody>
          </p:sp>
          <p:sp>
            <p:nvSpPr>
              <p:cNvPr id="48186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R2</a:t>
                </a:r>
              </a:p>
            </p:txBody>
          </p:sp>
          <p:sp>
            <p:nvSpPr>
              <p:cNvPr id="48187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R3</a:t>
                </a:r>
              </a:p>
            </p:txBody>
          </p:sp>
          <p:sp>
            <p:nvSpPr>
              <p:cNvPr id="48188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R4</a:t>
                </a:r>
              </a:p>
            </p:txBody>
          </p:sp>
          <p:sp>
            <p:nvSpPr>
              <p:cNvPr id="48189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R6</a:t>
                </a:r>
              </a:p>
            </p:txBody>
          </p:sp>
          <p:sp>
            <p:nvSpPr>
              <p:cNvPr id="48190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R5</a:t>
                </a:r>
              </a:p>
            </p:txBody>
          </p:sp>
          <p:sp>
            <p:nvSpPr>
              <p:cNvPr id="48191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587137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PC1</a:t>
                </a:r>
              </a:p>
            </p:txBody>
          </p:sp>
          <p:sp>
            <p:nvSpPr>
              <p:cNvPr id="48192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4396530"/>
                <a:ext cx="587137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PC2</a:t>
                </a:r>
              </a:p>
            </p:txBody>
          </p:sp>
          <p:sp>
            <p:nvSpPr>
              <p:cNvPr id="48193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587137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PC3</a:t>
                </a:r>
              </a:p>
            </p:txBody>
          </p:sp>
        </p:grpSp>
      </p:grpSp>
      <p:grpSp>
        <p:nvGrpSpPr>
          <p:cNvPr id="7" name="93 Grupo"/>
          <p:cNvGrpSpPr>
            <a:grpSpLocks/>
          </p:cNvGrpSpPr>
          <p:nvPr/>
        </p:nvGrpSpPr>
        <p:grpSpPr bwMode="auto">
          <a:xfrm>
            <a:off x="487278" y="3569322"/>
            <a:ext cx="5940266" cy="1852936"/>
            <a:chOff x="487363" y="3653632"/>
            <a:chExt cx="5942026" cy="1897385"/>
          </a:xfrm>
        </p:grpSpPr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487363" y="3653632"/>
              <a:ext cx="4605175" cy="1603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Verifiquemos que esté </a:t>
              </a:r>
            </a:p>
            <a:p>
              <a:pPr defTabSz="863859" eaLnBrk="0" hangingPunct="0">
                <a:defRPr/>
              </a:pPr>
              <a:r>
                <a:rPr lang="es-MX" sz="2400" dirty="0">
                  <a:latin typeface="+mj-lt"/>
                </a:rPr>
                <a:t>    deshabilitado la propagación de</a:t>
              </a:r>
            </a:p>
            <a:p>
              <a:pPr defTabSz="863859" eaLnBrk="0" hangingPunct="0">
                <a:defRPr/>
              </a:pPr>
              <a:r>
                <a:rPr lang="es-MX" sz="2400" dirty="0">
                  <a:latin typeface="+mj-lt"/>
                </a:rPr>
                <a:t>    ruta por defecto en el </a:t>
              </a:r>
              <a:r>
                <a:rPr lang="es-MX" sz="2400" dirty="0" err="1">
                  <a:latin typeface="+mj-lt"/>
                </a:rPr>
                <a:t>router</a:t>
              </a:r>
              <a:r>
                <a:rPr lang="es-MX" sz="2400" dirty="0">
                  <a:latin typeface="+mj-lt"/>
                </a:rPr>
                <a:t> </a:t>
              </a:r>
              <a:r>
                <a:rPr lang="es-MX" sz="2400" b="1" dirty="0">
                  <a:latin typeface="+mj-lt"/>
                </a:rPr>
                <a:t>R5</a:t>
              </a:r>
              <a:r>
                <a:rPr lang="es-MX" sz="2400" dirty="0">
                  <a:latin typeface="+mj-lt"/>
                </a:rPr>
                <a:t>.</a:t>
              </a:r>
            </a:p>
            <a:p>
              <a:pPr defTabSz="863859" eaLnBrk="0" hangingPunct="0">
                <a:defRPr/>
              </a:pPr>
              <a:r>
                <a:rPr lang="es-MX" sz="2400" dirty="0">
                  <a:latin typeface="+mj-lt"/>
                </a:rPr>
                <a:t>    </a:t>
              </a:r>
              <a:r>
                <a:rPr lang="es-MX" sz="2400" b="1" i="1" dirty="0">
                  <a:latin typeface="+mj-lt"/>
                </a:rPr>
                <a:t>no default-</a:t>
              </a:r>
              <a:r>
                <a:rPr lang="es-MX" sz="2400" b="1" i="1" dirty="0" err="1">
                  <a:latin typeface="+mj-lt"/>
                </a:rPr>
                <a:t>information</a:t>
              </a:r>
              <a:r>
                <a:rPr lang="es-MX" sz="2400" b="1" i="1" dirty="0">
                  <a:latin typeface="+mj-lt"/>
                </a:rPr>
                <a:t> </a:t>
              </a:r>
              <a:r>
                <a:rPr lang="es-MX" sz="2400" b="1" i="1" dirty="0" err="1">
                  <a:latin typeface="+mj-lt"/>
                </a:rPr>
                <a:t>originate</a:t>
              </a:r>
              <a:endParaRPr lang="es-MX" sz="2400" b="1" i="1" dirty="0">
                <a:latin typeface="+mj-lt"/>
              </a:endParaRPr>
            </a:p>
          </p:txBody>
        </p:sp>
        <p:sp>
          <p:nvSpPr>
            <p:cNvPr id="90" name="Text Box 6"/>
            <p:cNvSpPr txBox="1">
              <a:spLocks noChangeArrowheads="1"/>
            </p:cNvSpPr>
            <p:nvPr/>
          </p:nvSpPr>
          <p:spPr bwMode="auto">
            <a:xfrm>
              <a:off x="487363" y="5082585"/>
              <a:ext cx="5942026" cy="46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Todos los </a:t>
              </a:r>
              <a:r>
                <a:rPr lang="es-MX" sz="2400" dirty="0" err="1">
                  <a:latin typeface="+mj-lt"/>
                </a:rPr>
                <a:t>router</a:t>
              </a:r>
              <a:r>
                <a:rPr lang="es-MX" sz="2400" dirty="0">
                  <a:latin typeface="+mj-lt"/>
                </a:rPr>
                <a:t> tienen: </a:t>
              </a:r>
              <a:r>
                <a:rPr lang="es-PE" sz="2400" b="1" i="1" dirty="0">
                  <a:solidFill>
                    <a:srgbClr val="C00000"/>
                  </a:solidFill>
                </a:rPr>
                <a:t>no- auto-</a:t>
              </a:r>
              <a:r>
                <a:rPr lang="es-PE" sz="2400" b="1" i="1" dirty="0" err="1">
                  <a:solidFill>
                    <a:srgbClr val="C00000"/>
                  </a:solidFill>
                </a:rPr>
                <a:t>summary</a:t>
              </a:r>
              <a:r>
                <a:rPr lang="es-PE" sz="2400" b="1" i="1" dirty="0">
                  <a:solidFill>
                    <a:srgbClr val="C00000"/>
                  </a:solidFill>
                </a:rPr>
                <a:t> </a:t>
              </a:r>
              <a:endParaRPr lang="es-MX" sz="2400" b="1" i="1" dirty="0">
                <a:latin typeface="+mj-lt"/>
              </a:endParaRPr>
            </a:p>
          </p:txBody>
        </p:sp>
      </p:grpSp>
      <p:grpSp>
        <p:nvGrpSpPr>
          <p:cNvPr id="8" name="96 Grupo"/>
          <p:cNvGrpSpPr>
            <a:grpSpLocks/>
          </p:cNvGrpSpPr>
          <p:nvPr/>
        </p:nvGrpSpPr>
        <p:grpSpPr bwMode="auto">
          <a:xfrm>
            <a:off x="571401" y="5313675"/>
            <a:ext cx="8275788" cy="1311749"/>
            <a:chOff x="572266" y="5439582"/>
            <a:chExt cx="8277238" cy="1343025"/>
          </a:xfrm>
        </p:grpSpPr>
        <p:pic>
          <p:nvPicPr>
            <p:cNvPr id="4813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29654" y="5439582"/>
              <a:ext cx="641985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8" name="90 Flecha derecha"/>
            <p:cNvSpPr>
              <a:spLocks noChangeArrowheads="1"/>
            </p:cNvSpPr>
            <p:nvPr/>
          </p:nvSpPr>
          <p:spPr bwMode="auto">
            <a:xfrm>
              <a:off x="572266" y="5582458"/>
              <a:ext cx="1785950" cy="10715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118"/>
              <a:r>
                <a:rPr lang="es-PE" sz="1600" b="1">
                  <a:solidFill>
                    <a:schemeClr val="bg1"/>
                  </a:solidFill>
                </a:rPr>
                <a:t>Tabla en R7</a:t>
              </a:r>
            </a:p>
          </p:txBody>
        </p:sp>
      </p:grpSp>
      <p:grpSp>
        <p:nvGrpSpPr>
          <p:cNvPr id="9" name="96 Grupo"/>
          <p:cNvGrpSpPr>
            <a:grpSpLocks/>
          </p:cNvGrpSpPr>
          <p:nvPr/>
        </p:nvGrpSpPr>
        <p:grpSpPr bwMode="auto">
          <a:xfrm>
            <a:off x="5323554" y="4022081"/>
            <a:ext cx="1572940" cy="837287"/>
            <a:chOff x="5324976" y="4118159"/>
            <a:chExt cx="1572398" cy="857256"/>
          </a:xfrm>
        </p:grpSpPr>
        <p:sp>
          <p:nvSpPr>
            <p:cNvPr id="48135" name="80 Flecha izquierda"/>
            <p:cNvSpPr>
              <a:spLocks noChangeArrowheads="1"/>
            </p:cNvSpPr>
            <p:nvPr/>
          </p:nvSpPr>
          <p:spPr bwMode="auto">
            <a:xfrm rot="1699089">
              <a:off x="5324976" y="4118159"/>
              <a:ext cx="1572398" cy="8572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48136" name="93 CuadroTexto"/>
            <p:cNvSpPr txBox="1">
              <a:spLocks noChangeArrowheads="1"/>
            </p:cNvSpPr>
            <p:nvPr/>
          </p:nvSpPr>
          <p:spPr bwMode="auto">
            <a:xfrm rot="1693756">
              <a:off x="5516631" y="4363975"/>
              <a:ext cx="1237412" cy="346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 dirty="0"/>
                <a:t>No tiene 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32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494016" y="617114"/>
            <a:ext cx="6076607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196816" y="1103978"/>
            <a:ext cx="8729734" cy="3839115"/>
            <a:chOff x="197069" y="1129862"/>
            <a:chExt cx="8731469" cy="3930648"/>
          </a:xfrm>
        </p:grpSpPr>
        <p:grpSp>
          <p:nvGrpSpPr>
            <p:cNvPr id="49162" name="105 Grupo"/>
            <p:cNvGrpSpPr>
              <a:grpSpLocks/>
            </p:cNvGrpSpPr>
            <p:nvPr/>
          </p:nvGrpSpPr>
          <p:grpSpPr bwMode="auto">
            <a:xfrm>
              <a:off x="197069" y="1129862"/>
              <a:ext cx="8731469" cy="2617076"/>
              <a:chOff x="197069" y="1129862"/>
              <a:chExt cx="8731469" cy="2617076"/>
            </a:xfrm>
          </p:grpSpPr>
          <p:sp>
            <p:nvSpPr>
              <p:cNvPr id="49230" name="104 Forma libre"/>
              <p:cNvSpPr>
                <a:spLocks noChangeArrowheads="1"/>
              </p:cNvSpPr>
              <p:nvPr/>
            </p:nvSpPr>
            <p:spPr bwMode="auto">
              <a:xfrm>
                <a:off x="197069" y="1129862"/>
                <a:ext cx="8731469" cy="2617076"/>
              </a:xfrm>
              <a:custGeom>
                <a:avLst/>
                <a:gdLst>
                  <a:gd name="T0" fmla="*/ 764628 w 8731469"/>
                  <a:gd name="T1" fmla="*/ 5255 h 2617076"/>
                  <a:gd name="T2" fmla="*/ 244365 w 8731469"/>
                  <a:gd name="T3" fmla="*/ 36786 h 2617076"/>
                  <a:gd name="T4" fmla="*/ 39414 w 8731469"/>
                  <a:gd name="T5" fmla="*/ 162910 h 2617076"/>
                  <a:gd name="T6" fmla="*/ 7883 w 8731469"/>
                  <a:gd name="T7" fmla="*/ 493986 h 2617076"/>
                  <a:gd name="T8" fmla="*/ 23648 w 8731469"/>
                  <a:gd name="T9" fmla="*/ 1518745 h 2617076"/>
                  <a:gd name="T10" fmla="*/ 23648 w 8731469"/>
                  <a:gd name="T11" fmla="*/ 2149366 h 2617076"/>
                  <a:gd name="T12" fmla="*/ 134007 w 8731469"/>
                  <a:gd name="T13" fmla="*/ 2511972 h 2617076"/>
                  <a:gd name="T14" fmla="*/ 670034 w 8731469"/>
                  <a:gd name="T15" fmla="*/ 2590800 h 2617076"/>
                  <a:gd name="T16" fmla="*/ 3192517 w 8731469"/>
                  <a:gd name="T17" fmla="*/ 2590800 h 2617076"/>
                  <a:gd name="T18" fmla="*/ 3854669 w 8731469"/>
                  <a:gd name="T19" fmla="*/ 2433144 h 2617076"/>
                  <a:gd name="T20" fmla="*/ 4296102 w 8731469"/>
                  <a:gd name="T21" fmla="*/ 2023241 h 2617076"/>
                  <a:gd name="T22" fmla="*/ 4627179 w 8731469"/>
                  <a:gd name="T23" fmla="*/ 1597572 h 2617076"/>
                  <a:gd name="T24" fmla="*/ 4895195 w 8731469"/>
                  <a:gd name="T25" fmla="*/ 1471448 h 2617076"/>
                  <a:gd name="T26" fmla="*/ 5399691 w 8731469"/>
                  <a:gd name="T27" fmla="*/ 1487214 h 2617076"/>
                  <a:gd name="T28" fmla="*/ 5856891 w 8731469"/>
                  <a:gd name="T29" fmla="*/ 1566041 h 2617076"/>
                  <a:gd name="T30" fmla="*/ 6392919 w 8731469"/>
                  <a:gd name="T31" fmla="*/ 1818290 h 2617076"/>
                  <a:gd name="T32" fmla="*/ 6787055 w 8731469"/>
                  <a:gd name="T33" fmla="*/ 2007476 h 2617076"/>
                  <a:gd name="T34" fmla="*/ 7985235 w 8731469"/>
                  <a:gd name="T35" fmla="*/ 2054772 h 2617076"/>
                  <a:gd name="T36" fmla="*/ 8615853 w 8731469"/>
                  <a:gd name="T37" fmla="*/ 1849821 h 2617076"/>
                  <a:gd name="T38" fmla="*/ 8678917 w 8731469"/>
                  <a:gd name="T39" fmla="*/ 872359 h 2617076"/>
                  <a:gd name="T40" fmla="*/ 8663157 w 8731469"/>
                  <a:gd name="T41" fmla="*/ 415159 h 2617076"/>
                  <a:gd name="T42" fmla="*/ 8473965 w 8731469"/>
                  <a:gd name="T43" fmla="*/ 84083 h 2617076"/>
                  <a:gd name="T44" fmla="*/ 8001003 w 8731469"/>
                  <a:gd name="T45" fmla="*/ 21021 h 2617076"/>
                  <a:gd name="T46" fmla="*/ 6424451 w 8731469"/>
                  <a:gd name="T47" fmla="*/ 5255 h 2617076"/>
                  <a:gd name="T48" fmla="*/ 3523593 w 8731469"/>
                  <a:gd name="T49" fmla="*/ 21021 h 2617076"/>
                  <a:gd name="T50" fmla="*/ 1868218 w 8731469"/>
                  <a:gd name="T51" fmla="*/ 21021 h 2617076"/>
                  <a:gd name="T52" fmla="*/ 1048407 w 8731469"/>
                  <a:gd name="T53" fmla="*/ 5255 h 2617076"/>
                  <a:gd name="T54" fmla="*/ 764628 w 8731469"/>
                  <a:gd name="T55" fmla="*/ 5255 h 261707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731469"/>
                  <a:gd name="T85" fmla="*/ 0 h 2617076"/>
                  <a:gd name="T86" fmla="*/ 8731469 w 8731469"/>
                  <a:gd name="T87" fmla="*/ 2617076 h 261707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731469" h="2617076">
                    <a:moveTo>
                      <a:pt x="764628" y="5255"/>
                    </a:moveTo>
                    <a:cubicBezTo>
                      <a:pt x="630621" y="10510"/>
                      <a:pt x="365234" y="10510"/>
                      <a:pt x="244365" y="36786"/>
                    </a:cubicBezTo>
                    <a:cubicBezTo>
                      <a:pt x="123496" y="63062"/>
                      <a:pt x="78828" y="86710"/>
                      <a:pt x="39414" y="162910"/>
                    </a:cubicBezTo>
                    <a:cubicBezTo>
                      <a:pt x="0" y="239110"/>
                      <a:pt x="10511" y="268014"/>
                      <a:pt x="7883" y="493986"/>
                    </a:cubicBezTo>
                    <a:cubicBezTo>
                      <a:pt x="5255" y="719958"/>
                      <a:pt x="21021" y="1242848"/>
                      <a:pt x="23648" y="1518745"/>
                    </a:cubicBezTo>
                    <a:cubicBezTo>
                      <a:pt x="26275" y="1794642"/>
                      <a:pt x="5255" y="1983828"/>
                      <a:pt x="23648" y="2149366"/>
                    </a:cubicBezTo>
                    <a:cubicBezTo>
                      <a:pt x="42041" y="2314904"/>
                      <a:pt x="26276" y="2438400"/>
                      <a:pt x="134007" y="2511972"/>
                    </a:cubicBezTo>
                    <a:cubicBezTo>
                      <a:pt x="241738" y="2585544"/>
                      <a:pt x="160282" y="2577662"/>
                      <a:pt x="670034" y="2590800"/>
                    </a:cubicBezTo>
                    <a:cubicBezTo>
                      <a:pt x="1179786" y="2603938"/>
                      <a:pt x="2661745" y="2617076"/>
                      <a:pt x="3192517" y="2590800"/>
                    </a:cubicBezTo>
                    <a:cubicBezTo>
                      <a:pt x="3723289" y="2564524"/>
                      <a:pt x="3670738" y="2527738"/>
                      <a:pt x="3854669" y="2433145"/>
                    </a:cubicBezTo>
                    <a:cubicBezTo>
                      <a:pt x="4038600" y="2338552"/>
                      <a:pt x="4167351" y="2162503"/>
                      <a:pt x="4296103" y="2023241"/>
                    </a:cubicBezTo>
                    <a:cubicBezTo>
                      <a:pt x="4424855" y="1883979"/>
                      <a:pt x="4527331" y="1689537"/>
                      <a:pt x="4627179" y="1597572"/>
                    </a:cubicBezTo>
                    <a:cubicBezTo>
                      <a:pt x="4727027" y="1505607"/>
                      <a:pt x="4766441" y="1489841"/>
                      <a:pt x="4895193" y="1471448"/>
                    </a:cubicBezTo>
                    <a:cubicBezTo>
                      <a:pt x="5023945" y="1453055"/>
                      <a:pt x="5239407" y="1471449"/>
                      <a:pt x="5399690" y="1487214"/>
                    </a:cubicBezTo>
                    <a:cubicBezTo>
                      <a:pt x="5559973" y="1502979"/>
                      <a:pt x="5691352" y="1510862"/>
                      <a:pt x="5856890" y="1566041"/>
                    </a:cubicBezTo>
                    <a:cubicBezTo>
                      <a:pt x="6022428" y="1621220"/>
                      <a:pt x="6392917" y="1818290"/>
                      <a:pt x="6392917" y="1818290"/>
                    </a:cubicBezTo>
                    <a:cubicBezTo>
                      <a:pt x="6547944" y="1891862"/>
                      <a:pt x="6521669" y="1968062"/>
                      <a:pt x="6787055" y="2007476"/>
                    </a:cubicBezTo>
                    <a:cubicBezTo>
                      <a:pt x="7052441" y="2046890"/>
                      <a:pt x="7680434" y="2081048"/>
                      <a:pt x="7985234" y="2054772"/>
                    </a:cubicBezTo>
                    <a:cubicBezTo>
                      <a:pt x="8290034" y="2028496"/>
                      <a:pt x="8500241" y="2046890"/>
                      <a:pt x="8615855" y="1849821"/>
                    </a:cubicBezTo>
                    <a:cubicBezTo>
                      <a:pt x="8731469" y="1652752"/>
                      <a:pt x="8671034" y="1111469"/>
                      <a:pt x="8678917" y="872359"/>
                    </a:cubicBezTo>
                    <a:cubicBezTo>
                      <a:pt x="8686800" y="633249"/>
                      <a:pt x="8697311" y="546538"/>
                      <a:pt x="8663152" y="415159"/>
                    </a:cubicBezTo>
                    <a:cubicBezTo>
                      <a:pt x="8628993" y="283780"/>
                      <a:pt x="8584324" y="149773"/>
                      <a:pt x="8473965" y="84083"/>
                    </a:cubicBezTo>
                    <a:cubicBezTo>
                      <a:pt x="8363606" y="18393"/>
                      <a:pt x="8342586" y="34159"/>
                      <a:pt x="8001000" y="21021"/>
                    </a:cubicBezTo>
                    <a:cubicBezTo>
                      <a:pt x="7659414" y="7883"/>
                      <a:pt x="6424448" y="5255"/>
                      <a:pt x="6424448" y="5255"/>
                    </a:cubicBezTo>
                    <a:lnTo>
                      <a:pt x="3523593" y="21021"/>
                    </a:lnTo>
                    <a:lnTo>
                      <a:pt x="1868214" y="21021"/>
                    </a:lnTo>
                    <a:cubicBezTo>
                      <a:pt x="1455683" y="18393"/>
                      <a:pt x="1232338" y="7883"/>
                      <a:pt x="1048407" y="5255"/>
                    </a:cubicBezTo>
                    <a:cubicBezTo>
                      <a:pt x="864476" y="2627"/>
                      <a:pt x="898635" y="0"/>
                      <a:pt x="764628" y="5255"/>
                    </a:cubicBezTo>
                    <a:close/>
                  </a:path>
                </a:pathLst>
              </a:custGeom>
              <a:solidFill>
                <a:srgbClr val="FFCCFF"/>
              </a:solidFill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9231" name="101 CuadroTexto"/>
              <p:cNvSpPr txBox="1">
                <a:spLocks noChangeArrowheads="1"/>
              </p:cNvSpPr>
              <p:nvPr/>
            </p:nvSpPr>
            <p:spPr bwMode="auto">
              <a:xfrm>
                <a:off x="4501356" y="1224740"/>
                <a:ext cx="2163010" cy="37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b="1">
                    <a:solidFill>
                      <a:srgbClr val="C00000"/>
                    </a:solidFill>
                  </a:rPr>
                  <a:t>Habilitado con RIPv2</a:t>
                </a:r>
              </a:p>
            </p:txBody>
          </p:sp>
        </p:grpSp>
        <p:grpSp>
          <p:nvGrpSpPr>
            <p:cNvPr id="49163" name="96 Grupo"/>
            <p:cNvGrpSpPr>
              <a:grpSpLocks/>
            </p:cNvGrpSpPr>
            <p:nvPr/>
          </p:nvGrpSpPr>
          <p:grpSpPr bwMode="auto">
            <a:xfrm>
              <a:off x="4445326" y="2653500"/>
              <a:ext cx="3302083" cy="2407010"/>
              <a:chOff x="4445326" y="2653500"/>
              <a:chExt cx="3302083" cy="2407010"/>
            </a:xfrm>
          </p:grpSpPr>
          <p:sp>
            <p:nvSpPr>
              <p:cNvPr id="49215" name="Cloud"/>
              <p:cNvSpPr>
                <a:spLocks noChangeAspect="1" noEditPoints="1" noChangeArrowheads="1"/>
              </p:cNvSpPr>
              <p:nvPr/>
            </p:nvSpPr>
            <p:spPr bwMode="auto">
              <a:xfrm rot="2034637">
                <a:off x="4445326" y="2887224"/>
                <a:ext cx="3302083" cy="2173286"/>
              </a:xfrm>
              <a:custGeom>
                <a:avLst/>
                <a:gdLst>
                  <a:gd name="T0" fmla="*/ 4060339 w 21600"/>
                  <a:gd name="T1" fmla="*/ 260825511 h 21600"/>
                  <a:gd name="T2" fmla="*/ 654490431 w 21600"/>
                  <a:gd name="T3" fmla="*/ 521095525 h 21600"/>
                  <a:gd name="T4" fmla="*/ 1307889952 w 21600"/>
                  <a:gd name="T5" fmla="*/ 260825511 h 21600"/>
                  <a:gd name="T6" fmla="*/ 654490431 w 21600"/>
                  <a:gd name="T7" fmla="*/ 2982583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7274" tIns="43636" rIns="87274" bIns="43636"/>
              <a:lstStyle/>
              <a:p>
                <a:pPr algn="ctr" defTabSz="863859"/>
                <a:r>
                  <a:rPr lang="es-MX" sz="1900"/>
                  <a:t>     </a:t>
                </a:r>
                <a:endParaRPr lang="es-ES" sz="1900"/>
              </a:p>
            </p:txBody>
          </p:sp>
          <p:grpSp>
            <p:nvGrpSpPr>
              <p:cNvPr id="49216" name="93 Grupo"/>
              <p:cNvGrpSpPr>
                <a:grpSpLocks/>
              </p:cNvGrpSpPr>
              <p:nvPr/>
            </p:nvGrpSpPr>
            <p:grpSpPr bwMode="auto">
              <a:xfrm>
                <a:off x="4645443" y="2653500"/>
                <a:ext cx="2977571" cy="1722584"/>
                <a:chOff x="4645443" y="2653500"/>
                <a:chExt cx="2977571" cy="1722584"/>
              </a:xfrm>
            </p:grpSpPr>
            <p:pic>
              <p:nvPicPr>
                <p:cNvPr id="49218" name="Picture 105" descr="laptop%2520hp%2520pavilion%252050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01620" y="3643988"/>
                  <a:ext cx="576311" cy="438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9219" name="Picture 138" descr="rou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001422" y="3796508"/>
                  <a:ext cx="535927" cy="383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49220" name="79 Conector recto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09307" y="3259929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9221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5430050" y="3939384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49222" name="8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7001686" y="3653632"/>
                  <a:ext cx="587137" cy="409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PC4</a:t>
                  </a:r>
                </a:p>
              </p:txBody>
            </p:sp>
            <p:sp>
              <p:nvSpPr>
                <p:cNvPr id="49223" name="84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645443" y="3653632"/>
                  <a:ext cx="458871" cy="409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R7</a:t>
                  </a:r>
                </a:p>
              </p:txBody>
            </p:sp>
            <p:sp>
              <p:nvSpPr>
                <p:cNvPr id="49224" name="85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144298" y="3386516"/>
                  <a:ext cx="1165936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60.6.6.4/30</a:t>
                  </a:r>
                </a:p>
              </p:txBody>
            </p:sp>
            <p:sp>
              <p:nvSpPr>
                <p:cNvPr id="49225" name="86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2867814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.5</a:t>
                  </a:r>
                </a:p>
              </p:txBody>
            </p:sp>
            <p:sp>
              <p:nvSpPr>
                <p:cNvPr id="49226" name="87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3510756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.6</a:t>
                  </a:r>
                </a:p>
              </p:txBody>
            </p:sp>
            <p:sp>
              <p:nvSpPr>
                <p:cNvPr id="49227" name="88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144430" y="4029458"/>
                  <a:ext cx="1478584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220.20.20.0/24</a:t>
                  </a:r>
                </a:p>
              </p:txBody>
            </p:sp>
            <p:sp>
              <p:nvSpPr>
                <p:cNvPr id="49228" name="91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501488" y="3653632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.1</a:t>
                  </a:r>
                </a:p>
              </p:txBody>
            </p:sp>
            <p:sp>
              <p:nvSpPr>
                <p:cNvPr id="49229" name="92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377380" y="3653632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.2</a:t>
                  </a:r>
                </a:p>
              </p:txBody>
            </p:sp>
          </p:grpSp>
          <p:sp>
            <p:nvSpPr>
              <p:cNvPr id="49217" name="95 CuadroTexto"/>
              <p:cNvSpPr txBox="1">
                <a:spLocks noChangeArrowheads="1"/>
              </p:cNvSpPr>
              <p:nvPr/>
            </p:nvSpPr>
            <p:spPr bwMode="auto">
              <a:xfrm>
                <a:off x="5246603" y="2925981"/>
                <a:ext cx="1355640" cy="598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Enrutamiento</a:t>
                </a:r>
              </a:p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estático</a:t>
                </a:r>
              </a:p>
            </p:txBody>
          </p:sp>
        </p:grpSp>
        <p:grpSp>
          <p:nvGrpSpPr>
            <p:cNvPr id="49164" name="63 Grupo"/>
            <p:cNvGrpSpPr>
              <a:grpSpLocks/>
            </p:cNvGrpSpPr>
            <p:nvPr/>
          </p:nvGrpSpPr>
          <p:grpSpPr bwMode="auto">
            <a:xfrm>
              <a:off x="215076" y="1153302"/>
              <a:ext cx="8622384" cy="2581308"/>
              <a:chOff x="215076" y="2939252"/>
              <a:chExt cx="8622384" cy="2581308"/>
            </a:xfrm>
          </p:grpSpPr>
          <p:pic>
            <p:nvPicPr>
              <p:cNvPr id="49165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66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67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68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6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7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7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72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73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9174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5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6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7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8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9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80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81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9182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49183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1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49184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 dirty="0" smtClean="0">
                    <a:solidFill>
                      <a:srgbClr val="FF0000"/>
                    </a:solidFill>
                  </a:rPr>
                  <a:t>50.5.5.8/30</a:t>
                </a:r>
                <a:endParaRPr lang="es-PE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185" name="33 CuadroTexto"/>
              <p:cNvSpPr txBox="1">
                <a:spLocks noChangeArrowheads="1"/>
              </p:cNvSpPr>
              <p:nvPr/>
            </p:nvSpPr>
            <p:spPr bwMode="auto">
              <a:xfrm rot="19831674">
                <a:off x="3768315" y="4416626"/>
                <a:ext cx="1270151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 dirty="0" smtClean="0">
                    <a:solidFill>
                      <a:srgbClr val="FF0000"/>
                    </a:solidFill>
                  </a:rPr>
                  <a:t>50.5.5.12/30</a:t>
                </a:r>
                <a:endParaRPr lang="es-PE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186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187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188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9189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9190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49191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47647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49192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47647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49193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47647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49194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195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196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49197" name="45 CuadroTexto"/>
              <p:cNvSpPr txBox="1">
                <a:spLocks noChangeArrowheads="1"/>
              </p:cNvSpPr>
              <p:nvPr/>
            </p:nvSpPr>
            <p:spPr bwMode="auto">
              <a:xfrm>
                <a:off x="283960" y="2957888"/>
                <a:ext cx="1270151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49198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01028"/>
                <a:ext cx="1270151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49199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200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201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202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203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204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205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672268"/>
                <a:ext cx="1478584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49206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R1</a:t>
                </a:r>
              </a:p>
            </p:txBody>
          </p:sp>
          <p:sp>
            <p:nvSpPr>
              <p:cNvPr id="49207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R2</a:t>
                </a:r>
              </a:p>
            </p:txBody>
          </p:sp>
          <p:sp>
            <p:nvSpPr>
              <p:cNvPr id="49208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R3</a:t>
                </a:r>
              </a:p>
            </p:txBody>
          </p:sp>
          <p:sp>
            <p:nvSpPr>
              <p:cNvPr id="49209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R4</a:t>
                </a:r>
              </a:p>
            </p:txBody>
          </p:sp>
          <p:sp>
            <p:nvSpPr>
              <p:cNvPr id="49210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R6</a:t>
                </a:r>
              </a:p>
            </p:txBody>
          </p:sp>
          <p:sp>
            <p:nvSpPr>
              <p:cNvPr id="49211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R5</a:t>
                </a:r>
              </a:p>
            </p:txBody>
          </p:sp>
          <p:sp>
            <p:nvSpPr>
              <p:cNvPr id="49212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587137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PC1</a:t>
                </a:r>
              </a:p>
            </p:txBody>
          </p:sp>
          <p:sp>
            <p:nvSpPr>
              <p:cNvPr id="49213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4396530"/>
                <a:ext cx="587137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PC2</a:t>
                </a:r>
              </a:p>
            </p:txBody>
          </p:sp>
          <p:sp>
            <p:nvSpPr>
              <p:cNvPr id="49214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587137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PC3</a:t>
                </a:r>
              </a:p>
            </p:txBody>
          </p:sp>
        </p:grpSp>
      </p:grpSp>
      <p:grpSp>
        <p:nvGrpSpPr>
          <p:cNvPr id="7" name="99 Grupo"/>
          <p:cNvGrpSpPr>
            <a:grpSpLocks/>
          </p:cNvGrpSpPr>
          <p:nvPr/>
        </p:nvGrpSpPr>
        <p:grpSpPr bwMode="auto">
          <a:xfrm>
            <a:off x="571404" y="4057744"/>
            <a:ext cx="8342451" cy="2749091"/>
            <a:chOff x="572266" y="4153698"/>
            <a:chExt cx="8343912" cy="2814637"/>
          </a:xfrm>
        </p:grpSpPr>
        <p:sp>
          <p:nvSpPr>
            <p:cNvPr id="49160" name="90 Flecha derecha"/>
            <p:cNvSpPr>
              <a:spLocks noChangeArrowheads="1"/>
            </p:cNvSpPr>
            <p:nvPr/>
          </p:nvSpPr>
          <p:spPr bwMode="auto">
            <a:xfrm>
              <a:off x="572266" y="4153698"/>
              <a:ext cx="1785950" cy="10715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118"/>
              <a:r>
                <a:rPr lang="es-PE" sz="1600" b="1">
                  <a:solidFill>
                    <a:schemeClr val="bg1"/>
                  </a:solidFill>
                </a:rPr>
                <a:t>Tabla en R5</a:t>
              </a:r>
            </a:p>
          </p:txBody>
        </p:sp>
        <p:pic>
          <p:nvPicPr>
            <p:cNvPr id="4916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29654" y="4284256"/>
              <a:ext cx="6486524" cy="2684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103 Grupo"/>
          <p:cNvGrpSpPr>
            <a:grpSpLocks/>
          </p:cNvGrpSpPr>
          <p:nvPr/>
        </p:nvGrpSpPr>
        <p:grpSpPr bwMode="auto">
          <a:xfrm>
            <a:off x="499980" y="4964801"/>
            <a:ext cx="2071327" cy="1116382"/>
            <a:chOff x="500828" y="5153830"/>
            <a:chExt cx="2071702" cy="1143008"/>
          </a:xfrm>
        </p:grpSpPr>
        <p:sp>
          <p:nvSpPr>
            <p:cNvPr id="49158" name="100 Flecha derecha"/>
            <p:cNvSpPr>
              <a:spLocks noChangeArrowheads="1"/>
            </p:cNvSpPr>
            <p:nvPr/>
          </p:nvSpPr>
          <p:spPr bwMode="auto">
            <a:xfrm>
              <a:off x="572266" y="5153830"/>
              <a:ext cx="2000264" cy="1143008"/>
            </a:xfrm>
            <a:prstGeom prst="rightArrow">
              <a:avLst>
                <a:gd name="adj1" fmla="val 76972"/>
                <a:gd name="adj2" fmla="val 4999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49159" name="102 CuadroTexto"/>
            <p:cNvSpPr txBox="1">
              <a:spLocks noChangeArrowheads="1"/>
            </p:cNvSpPr>
            <p:nvPr/>
          </p:nvSpPr>
          <p:spPr bwMode="auto">
            <a:xfrm>
              <a:off x="500828" y="5296706"/>
              <a:ext cx="1869248" cy="850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</a:rPr>
                <a:t>Cómo propagar  </a:t>
              </a:r>
            </a:p>
            <a:p>
              <a:r>
                <a:rPr lang="es-PE" sz="1600" b="1">
                  <a:solidFill>
                    <a:schemeClr val="bg1"/>
                  </a:solidFill>
                </a:rPr>
                <a:t>220.20.20.0 a la red</a:t>
              </a:r>
            </a:p>
            <a:p>
              <a:r>
                <a:rPr lang="es-PE" sz="1600" b="1">
                  <a:solidFill>
                    <a:schemeClr val="bg1"/>
                  </a:solidFill>
                </a:rPr>
                <a:t>usando RIP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3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196816" y="1103978"/>
            <a:ext cx="8729734" cy="3839115"/>
            <a:chOff x="197069" y="1129862"/>
            <a:chExt cx="8731469" cy="3930648"/>
          </a:xfrm>
        </p:grpSpPr>
        <p:grpSp>
          <p:nvGrpSpPr>
            <p:cNvPr id="50185" name="105 Grupo"/>
            <p:cNvGrpSpPr>
              <a:grpSpLocks/>
            </p:cNvGrpSpPr>
            <p:nvPr/>
          </p:nvGrpSpPr>
          <p:grpSpPr bwMode="auto">
            <a:xfrm>
              <a:off x="197069" y="1129862"/>
              <a:ext cx="8731469" cy="2617076"/>
              <a:chOff x="197069" y="1129862"/>
              <a:chExt cx="8731469" cy="2617076"/>
            </a:xfrm>
          </p:grpSpPr>
          <p:sp>
            <p:nvSpPr>
              <p:cNvPr id="50253" name="104 Forma libre"/>
              <p:cNvSpPr>
                <a:spLocks noChangeArrowheads="1"/>
              </p:cNvSpPr>
              <p:nvPr/>
            </p:nvSpPr>
            <p:spPr bwMode="auto">
              <a:xfrm>
                <a:off x="197069" y="1129862"/>
                <a:ext cx="8731469" cy="2617076"/>
              </a:xfrm>
              <a:custGeom>
                <a:avLst/>
                <a:gdLst>
                  <a:gd name="T0" fmla="*/ 764628 w 8731469"/>
                  <a:gd name="T1" fmla="*/ 5255 h 2617076"/>
                  <a:gd name="T2" fmla="*/ 244365 w 8731469"/>
                  <a:gd name="T3" fmla="*/ 36786 h 2617076"/>
                  <a:gd name="T4" fmla="*/ 39414 w 8731469"/>
                  <a:gd name="T5" fmla="*/ 162910 h 2617076"/>
                  <a:gd name="T6" fmla="*/ 7883 w 8731469"/>
                  <a:gd name="T7" fmla="*/ 493986 h 2617076"/>
                  <a:gd name="T8" fmla="*/ 23648 w 8731469"/>
                  <a:gd name="T9" fmla="*/ 1518745 h 2617076"/>
                  <a:gd name="T10" fmla="*/ 23648 w 8731469"/>
                  <a:gd name="T11" fmla="*/ 2149366 h 2617076"/>
                  <a:gd name="T12" fmla="*/ 134007 w 8731469"/>
                  <a:gd name="T13" fmla="*/ 2511972 h 2617076"/>
                  <a:gd name="T14" fmla="*/ 670034 w 8731469"/>
                  <a:gd name="T15" fmla="*/ 2590800 h 2617076"/>
                  <a:gd name="T16" fmla="*/ 3192517 w 8731469"/>
                  <a:gd name="T17" fmla="*/ 2590800 h 2617076"/>
                  <a:gd name="T18" fmla="*/ 3854669 w 8731469"/>
                  <a:gd name="T19" fmla="*/ 2433144 h 2617076"/>
                  <a:gd name="T20" fmla="*/ 4296102 w 8731469"/>
                  <a:gd name="T21" fmla="*/ 2023241 h 2617076"/>
                  <a:gd name="T22" fmla="*/ 4627179 w 8731469"/>
                  <a:gd name="T23" fmla="*/ 1597572 h 2617076"/>
                  <a:gd name="T24" fmla="*/ 4895195 w 8731469"/>
                  <a:gd name="T25" fmla="*/ 1471448 h 2617076"/>
                  <a:gd name="T26" fmla="*/ 5399691 w 8731469"/>
                  <a:gd name="T27" fmla="*/ 1487214 h 2617076"/>
                  <a:gd name="T28" fmla="*/ 5856891 w 8731469"/>
                  <a:gd name="T29" fmla="*/ 1566041 h 2617076"/>
                  <a:gd name="T30" fmla="*/ 6392919 w 8731469"/>
                  <a:gd name="T31" fmla="*/ 1818290 h 2617076"/>
                  <a:gd name="T32" fmla="*/ 6787055 w 8731469"/>
                  <a:gd name="T33" fmla="*/ 2007476 h 2617076"/>
                  <a:gd name="T34" fmla="*/ 7985235 w 8731469"/>
                  <a:gd name="T35" fmla="*/ 2054772 h 2617076"/>
                  <a:gd name="T36" fmla="*/ 8615853 w 8731469"/>
                  <a:gd name="T37" fmla="*/ 1849821 h 2617076"/>
                  <a:gd name="T38" fmla="*/ 8678917 w 8731469"/>
                  <a:gd name="T39" fmla="*/ 872359 h 2617076"/>
                  <a:gd name="T40" fmla="*/ 8663157 w 8731469"/>
                  <a:gd name="T41" fmla="*/ 415159 h 2617076"/>
                  <a:gd name="T42" fmla="*/ 8473965 w 8731469"/>
                  <a:gd name="T43" fmla="*/ 84083 h 2617076"/>
                  <a:gd name="T44" fmla="*/ 8001003 w 8731469"/>
                  <a:gd name="T45" fmla="*/ 21021 h 2617076"/>
                  <a:gd name="T46" fmla="*/ 6424451 w 8731469"/>
                  <a:gd name="T47" fmla="*/ 5255 h 2617076"/>
                  <a:gd name="T48" fmla="*/ 3523593 w 8731469"/>
                  <a:gd name="T49" fmla="*/ 21021 h 2617076"/>
                  <a:gd name="T50" fmla="*/ 1868218 w 8731469"/>
                  <a:gd name="T51" fmla="*/ 21021 h 2617076"/>
                  <a:gd name="T52" fmla="*/ 1048407 w 8731469"/>
                  <a:gd name="T53" fmla="*/ 5255 h 2617076"/>
                  <a:gd name="T54" fmla="*/ 764628 w 8731469"/>
                  <a:gd name="T55" fmla="*/ 5255 h 261707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731469"/>
                  <a:gd name="T85" fmla="*/ 0 h 2617076"/>
                  <a:gd name="T86" fmla="*/ 8731469 w 8731469"/>
                  <a:gd name="T87" fmla="*/ 2617076 h 261707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731469" h="2617076">
                    <a:moveTo>
                      <a:pt x="764628" y="5255"/>
                    </a:moveTo>
                    <a:cubicBezTo>
                      <a:pt x="630621" y="10510"/>
                      <a:pt x="365234" y="10510"/>
                      <a:pt x="244365" y="36786"/>
                    </a:cubicBezTo>
                    <a:cubicBezTo>
                      <a:pt x="123496" y="63062"/>
                      <a:pt x="78828" y="86710"/>
                      <a:pt x="39414" y="162910"/>
                    </a:cubicBezTo>
                    <a:cubicBezTo>
                      <a:pt x="0" y="239110"/>
                      <a:pt x="10511" y="268014"/>
                      <a:pt x="7883" y="493986"/>
                    </a:cubicBezTo>
                    <a:cubicBezTo>
                      <a:pt x="5255" y="719958"/>
                      <a:pt x="21021" y="1242848"/>
                      <a:pt x="23648" y="1518745"/>
                    </a:cubicBezTo>
                    <a:cubicBezTo>
                      <a:pt x="26275" y="1794642"/>
                      <a:pt x="5255" y="1983828"/>
                      <a:pt x="23648" y="2149366"/>
                    </a:cubicBezTo>
                    <a:cubicBezTo>
                      <a:pt x="42041" y="2314904"/>
                      <a:pt x="26276" y="2438400"/>
                      <a:pt x="134007" y="2511972"/>
                    </a:cubicBezTo>
                    <a:cubicBezTo>
                      <a:pt x="241738" y="2585544"/>
                      <a:pt x="160282" y="2577662"/>
                      <a:pt x="670034" y="2590800"/>
                    </a:cubicBezTo>
                    <a:cubicBezTo>
                      <a:pt x="1179786" y="2603938"/>
                      <a:pt x="2661745" y="2617076"/>
                      <a:pt x="3192517" y="2590800"/>
                    </a:cubicBezTo>
                    <a:cubicBezTo>
                      <a:pt x="3723289" y="2564524"/>
                      <a:pt x="3670738" y="2527738"/>
                      <a:pt x="3854669" y="2433145"/>
                    </a:cubicBezTo>
                    <a:cubicBezTo>
                      <a:pt x="4038600" y="2338552"/>
                      <a:pt x="4167351" y="2162503"/>
                      <a:pt x="4296103" y="2023241"/>
                    </a:cubicBezTo>
                    <a:cubicBezTo>
                      <a:pt x="4424855" y="1883979"/>
                      <a:pt x="4527331" y="1689537"/>
                      <a:pt x="4627179" y="1597572"/>
                    </a:cubicBezTo>
                    <a:cubicBezTo>
                      <a:pt x="4727027" y="1505607"/>
                      <a:pt x="4766441" y="1489841"/>
                      <a:pt x="4895193" y="1471448"/>
                    </a:cubicBezTo>
                    <a:cubicBezTo>
                      <a:pt x="5023945" y="1453055"/>
                      <a:pt x="5239407" y="1471449"/>
                      <a:pt x="5399690" y="1487214"/>
                    </a:cubicBezTo>
                    <a:cubicBezTo>
                      <a:pt x="5559973" y="1502979"/>
                      <a:pt x="5691352" y="1510862"/>
                      <a:pt x="5856890" y="1566041"/>
                    </a:cubicBezTo>
                    <a:cubicBezTo>
                      <a:pt x="6022428" y="1621220"/>
                      <a:pt x="6392917" y="1818290"/>
                      <a:pt x="6392917" y="1818290"/>
                    </a:cubicBezTo>
                    <a:cubicBezTo>
                      <a:pt x="6547944" y="1891862"/>
                      <a:pt x="6521669" y="1968062"/>
                      <a:pt x="6787055" y="2007476"/>
                    </a:cubicBezTo>
                    <a:cubicBezTo>
                      <a:pt x="7052441" y="2046890"/>
                      <a:pt x="7680434" y="2081048"/>
                      <a:pt x="7985234" y="2054772"/>
                    </a:cubicBezTo>
                    <a:cubicBezTo>
                      <a:pt x="8290034" y="2028496"/>
                      <a:pt x="8500241" y="2046890"/>
                      <a:pt x="8615855" y="1849821"/>
                    </a:cubicBezTo>
                    <a:cubicBezTo>
                      <a:pt x="8731469" y="1652752"/>
                      <a:pt x="8671034" y="1111469"/>
                      <a:pt x="8678917" y="872359"/>
                    </a:cubicBezTo>
                    <a:cubicBezTo>
                      <a:pt x="8686800" y="633249"/>
                      <a:pt x="8697311" y="546538"/>
                      <a:pt x="8663152" y="415159"/>
                    </a:cubicBezTo>
                    <a:cubicBezTo>
                      <a:pt x="8628993" y="283780"/>
                      <a:pt x="8584324" y="149773"/>
                      <a:pt x="8473965" y="84083"/>
                    </a:cubicBezTo>
                    <a:cubicBezTo>
                      <a:pt x="8363606" y="18393"/>
                      <a:pt x="8342586" y="34159"/>
                      <a:pt x="8001000" y="21021"/>
                    </a:cubicBezTo>
                    <a:cubicBezTo>
                      <a:pt x="7659414" y="7883"/>
                      <a:pt x="6424448" y="5255"/>
                      <a:pt x="6424448" y="5255"/>
                    </a:cubicBezTo>
                    <a:lnTo>
                      <a:pt x="3523593" y="21021"/>
                    </a:lnTo>
                    <a:lnTo>
                      <a:pt x="1868214" y="21021"/>
                    </a:lnTo>
                    <a:cubicBezTo>
                      <a:pt x="1455683" y="18393"/>
                      <a:pt x="1232338" y="7883"/>
                      <a:pt x="1048407" y="5255"/>
                    </a:cubicBezTo>
                    <a:cubicBezTo>
                      <a:pt x="864476" y="2627"/>
                      <a:pt x="898635" y="0"/>
                      <a:pt x="764628" y="5255"/>
                    </a:cubicBezTo>
                    <a:close/>
                  </a:path>
                </a:pathLst>
              </a:custGeom>
              <a:solidFill>
                <a:srgbClr val="FFCCFF"/>
              </a:solidFill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0254" name="101 CuadroTexto"/>
              <p:cNvSpPr txBox="1">
                <a:spLocks noChangeArrowheads="1"/>
              </p:cNvSpPr>
              <p:nvPr/>
            </p:nvSpPr>
            <p:spPr bwMode="auto">
              <a:xfrm>
                <a:off x="4501356" y="1224740"/>
                <a:ext cx="2163010" cy="37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b="1">
                    <a:solidFill>
                      <a:srgbClr val="C00000"/>
                    </a:solidFill>
                  </a:rPr>
                  <a:t>Habilitado con RIPv2</a:t>
                </a:r>
              </a:p>
            </p:txBody>
          </p:sp>
        </p:grpSp>
        <p:grpSp>
          <p:nvGrpSpPr>
            <p:cNvPr id="50186" name="96 Grupo"/>
            <p:cNvGrpSpPr>
              <a:grpSpLocks/>
            </p:cNvGrpSpPr>
            <p:nvPr/>
          </p:nvGrpSpPr>
          <p:grpSpPr bwMode="auto">
            <a:xfrm>
              <a:off x="4445326" y="2653500"/>
              <a:ext cx="3302083" cy="2407010"/>
              <a:chOff x="4445326" y="2653500"/>
              <a:chExt cx="3302083" cy="2407010"/>
            </a:xfrm>
          </p:grpSpPr>
          <p:sp>
            <p:nvSpPr>
              <p:cNvPr id="50238" name="Cloud"/>
              <p:cNvSpPr>
                <a:spLocks noChangeAspect="1" noEditPoints="1" noChangeArrowheads="1"/>
              </p:cNvSpPr>
              <p:nvPr/>
            </p:nvSpPr>
            <p:spPr bwMode="auto">
              <a:xfrm rot="2034637">
                <a:off x="4445326" y="2887224"/>
                <a:ext cx="3302083" cy="2173286"/>
              </a:xfrm>
              <a:custGeom>
                <a:avLst/>
                <a:gdLst>
                  <a:gd name="T0" fmla="*/ 4060339 w 21600"/>
                  <a:gd name="T1" fmla="*/ 260825511 h 21600"/>
                  <a:gd name="T2" fmla="*/ 654490431 w 21600"/>
                  <a:gd name="T3" fmla="*/ 521095525 h 21600"/>
                  <a:gd name="T4" fmla="*/ 1307889952 w 21600"/>
                  <a:gd name="T5" fmla="*/ 260825511 h 21600"/>
                  <a:gd name="T6" fmla="*/ 654490431 w 21600"/>
                  <a:gd name="T7" fmla="*/ 2982583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7274" tIns="43636" rIns="87274" bIns="43636"/>
              <a:lstStyle/>
              <a:p>
                <a:pPr algn="ctr" defTabSz="863859"/>
                <a:r>
                  <a:rPr lang="es-MX" sz="1900"/>
                  <a:t>     </a:t>
                </a:r>
                <a:endParaRPr lang="es-ES" sz="1900"/>
              </a:p>
            </p:txBody>
          </p:sp>
          <p:grpSp>
            <p:nvGrpSpPr>
              <p:cNvPr id="50239" name="93 Grupo"/>
              <p:cNvGrpSpPr>
                <a:grpSpLocks/>
              </p:cNvGrpSpPr>
              <p:nvPr/>
            </p:nvGrpSpPr>
            <p:grpSpPr bwMode="auto">
              <a:xfrm>
                <a:off x="4645443" y="2653500"/>
                <a:ext cx="2977571" cy="1722584"/>
                <a:chOff x="4645443" y="2653500"/>
                <a:chExt cx="2977571" cy="1722584"/>
              </a:xfrm>
            </p:grpSpPr>
            <p:pic>
              <p:nvPicPr>
                <p:cNvPr id="50241" name="Picture 105" descr="laptop%2520hp%2520pavilion%252050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01620" y="3643988"/>
                  <a:ext cx="576311" cy="438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0242" name="Picture 138" descr="rou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001422" y="3796508"/>
                  <a:ext cx="535927" cy="383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50243" name="79 Conector recto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09307" y="3259929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0244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5430050" y="3939384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50245" name="8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7001686" y="3653632"/>
                  <a:ext cx="587137" cy="409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PC4</a:t>
                  </a:r>
                </a:p>
              </p:txBody>
            </p:sp>
            <p:sp>
              <p:nvSpPr>
                <p:cNvPr id="50246" name="84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645443" y="3653632"/>
                  <a:ext cx="458871" cy="409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R7</a:t>
                  </a:r>
                </a:p>
              </p:txBody>
            </p:sp>
            <p:sp>
              <p:nvSpPr>
                <p:cNvPr id="50247" name="85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144298" y="3386516"/>
                  <a:ext cx="1165936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60.6.6.4/30</a:t>
                  </a:r>
                </a:p>
              </p:txBody>
            </p:sp>
            <p:sp>
              <p:nvSpPr>
                <p:cNvPr id="50248" name="86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2867814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.5</a:t>
                  </a:r>
                </a:p>
              </p:txBody>
            </p:sp>
            <p:sp>
              <p:nvSpPr>
                <p:cNvPr id="50249" name="87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3510756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.6</a:t>
                  </a:r>
                </a:p>
              </p:txBody>
            </p:sp>
            <p:sp>
              <p:nvSpPr>
                <p:cNvPr id="50250" name="88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144430" y="4029458"/>
                  <a:ext cx="1478584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220.20.20.0/24</a:t>
                  </a:r>
                </a:p>
              </p:txBody>
            </p:sp>
            <p:sp>
              <p:nvSpPr>
                <p:cNvPr id="50251" name="91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501488" y="3653632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.1</a:t>
                  </a:r>
                </a:p>
              </p:txBody>
            </p:sp>
            <p:sp>
              <p:nvSpPr>
                <p:cNvPr id="50252" name="92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377380" y="3653632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.2</a:t>
                  </a:r>
                </a:p>
              </p:txBody>
            </p:sp>
          </p:grpSp>
          <p:sp>
            <p:nvSpPr>
              <p:cNvPr id="50240" name="95 CuadroTexto"/>
              <p:cNvSpPr txBox="1">
                <a:spLocks noChangeArrowheads="1"/>
              </p:cNvSpPr>
              <p:nvPr/>
            </p:nvSpPr>
            <p:spPr bwMode="auto">
              <a:xfrm>
                <a:off x="5246603" y="2925981"/>
                <a:ext cx="1355640" cy="598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Enrutamiento</a:t>
                </a:r>
              </a:p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estático</a:t>
                </a:r>
              </a:p>
            </p:txBody>
          </p:sp>
        </p:grpSp>
        <p:grpSp>
          <p:nvGrpSpPr>
            <p:cNvPr id="50187" name="63 Grupo"/>
            <p:cNvGrpSpPr>
              <a:grpSpLocks/>
            </p:cNvGrpSpPr>
            <p:nvPr/>
          </p:nvGrpSpPr>
          <p:grpSpPr bwMode="auto">
            <a:xfrm>
              <a:off x="215076" y="1153302"/>
              <a:ext cx="8622384" cy="2581308"/>
              <a:chOff x="215076" y="2939252"/>
              <a:chExt cx="8622384" cy="2581308"/>
            </a:xfrm>
          </p:grpSpPr>
          <p:pic>
            <p:nvPicPr>
              <p:cNvPr id="50188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8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1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2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3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4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5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6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0197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198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199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0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1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2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3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4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0205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50206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1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50207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 dirty="0" smtClean="0">
                    <a:solidFill>
                      <a:srgbClr val="FF0000"/>
                    </a:solidFill>
                  </a:rPr>
                  <a:t>50.5.5.8/30</a:t>
                </a:r>
                <a:endParaRPr lang="es-PE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208" name="33 CuadroTexto"/>
              <p:cNvSpPr txBox="1">
                <a:spLocks noChangeArrowheads="1"/>
              </p:cNvSpPr>
              <p:nvPr/>
            </p:nvSpPr>
            <p:spPr bwMode="auto">
              <a:xfrm rot="19831674">
                <a:off x="3768315" y="4416626"/>
                <a:ext cx="1270151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 dirty="0" smtClean="0">
                    <a:solidFill>
                      <a:srgbClr val="FF0000"/>
                    </a:solidFill>
                  </a:rPr>
                  <a:t>50.5.5.12/30</a:t>
                </a:r>
                <a:endParaRPr lang="es-PE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209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10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11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50212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50213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50214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47647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50215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47647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50216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47647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50217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18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19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50220" name="45 CuadroTexto"/>
              <p:cNvSpPr txBox="1">
                <a:spLocks noChangeArrowheads="1"/>
              </p:cNvSpPr>
              <p:nvPr/>
            </p:nvSpPr>
            <p:spPr bwMode="auto">
              <a:xfrm>
                <a:off x="283960" y="2957888"/>
                <a:ext cx="1270151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50221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01028"/>
                <a:ext cx="1270151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50222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23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24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25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26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27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28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672268"/>
                <a:ext cx="1478584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50229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R1</a:t>
                </a:r>
              </a:p>
            </p:txBody>
          </p:sp>
          <p:sp>
            <p:nvSpPr>
              <p:cNvPr id="50230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R2</a:t>
                </a:r>
              </a:p>
            </p:txBody>
          </p:sp>
          <p:sp>
            <p:nvSpPr>
              <p:cNvPr id="50231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R3</a:t>
                </a:r>
              </a:p>
            </p:txBody>
          </p:sp>
          <p:sp>
            <p:nvSpPr>
              <p:cNvPr id="50232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R4</a:t>
                </a:r>
              </a:p>
            </p:txBody>
          </p:sp>
          <p:sp>
            <p:nvSpPr>
              <p:cNvPr id="50233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R6</a:t>
                </a:r>
              </a:p>
            </p:txBody>
          </p:sp>
          <p:sp>
            <p:nvSpPr>
              <p:cNvPr id="50234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R5</a:t>
                </a:r>
              </a:p>
            </p:txBody>
          </p:sp>
          <p:sp>
            <p:nvSpPr>
              <p:cNvPr id="50235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587137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PC1</a:t>
                </a:r>
              </a:p>
            </p:txBody>
          </p:sp>
          <p:sp>
            <p:nvSpPr>
              <p:cNvPr id="50236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4396530"/>
                <a:ext cx="587137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PC2</a:t>
                </a:r>
              </a:p>
            </p:txBody>
          </p:sp>
          <p:sp>
            <p:nvSpPr>
              <p:cNvPr id="50237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587137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PC3</a:t>
                </a:r>
              </a:p>
            </p:txBody>
          </p:sp>
        </p:grpSp>
      </p:grp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1494016" y="617114"/>
            <a:ext cx="6076607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grpSp>
        <p:nvGrpSpPr>
          <p:cNvPr id="7" name="93 Grupo"/>
          <p:cNvGrpSpPr>
            <a:grpSpLocks/>
          </p:cNvGrpSpPr>
          <p:nvPr/>
        </p:nvGrpSpPr>
        <p:grpSpPr bwMode="auto">
          <a:xfrm>
            <a:off x="214279" y="4127518"/>
            <a:ext cx="8694815" cy="2442087"/>
            <a:chOff x="215076" y="4225136"/>
            <a:chExt cx="8696335" cy="2500330"/>
          </a:xfrm>
        </p:grpSpPr>
        <p:pic>
          <p:nvPicPr>
            <p:cNvPr id="5018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58150" y="4358972"/>
              <a:ext cx="7053261" cy="2366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4" name="80 Flecha derecha"/>
            <p:cNvSpPr>
              <a:spLocks noChangeArrowheads="1"/>
            </p:cNvSpPr>
            <p:nvPr/>
          </p:nvSpPr>
          <p:spPr bwMode="auto">
            <a:xfrm>
              <a:off x="215076" y="4225136"/>
              <a:ext cx="1643074" cy="107157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118"/>
              <a:r>
                <a:rPr lang="es-PE" sz="1600" b="1">
                  <a:solidFill>
                    <a:schemeClr val="bg1"/>
                  </a:solidFill>
                </a:rPr>
                <a:t>Tabla en R1</a:t>
              </a:r>
            </a:p>
          </p:txBody>
        </p:sp>
      </p:grp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7294883" y="4603528"/>
            <a:ext cx="1312826" cy="82588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>
              <a:defRPr/>
            </a:pPr>
            <a:r>
              <a:rPr lang="es-MX" sz="1600" b="1" dirty="0">
                <a:solidFill>
                  <a:schemeClr val="bg1"/>
                </a:solidFill>
                <a:latin typeface="+mj-lt"/>
              </a:rPr>
              <a:t>No sabe</a:t>
            </a:r>
          </a:p>
          <a:p>
            <a:pPr defTabSz="863859" eaLnBrk="0" hangingPunct="0">
              <a:defRPr/>
            </a:pPr>
            <a:r>
              <a:rPr lang="es-MX" sz="1600" b="1" dirty="0">
                <a:solidFill>
                  <a:schemeClr val="bg1"/>
                </a:solidFill>
                <a:latin typeface="+mj-lt"/>
              </a:rPr>
              <a:t>como llegar a</a:t>
            </a:r>
          </a:p>
          <a:p>
            <a:pPr defTabSz="863859" eaLnBrk="0" hangingPunct="0">
              <a:defRPr/>
            </a:pPr>
            <a:r>
              <a:rPr lang="es-MX" sz="1600" b="1" dirty="0">
                <a:solidFill>
                  <a:schemeClr val="bg1"/>
                </a:solidFill>
                <a:latin typeface="+mj-lt"/>
              </a:rPr>
              <a:t>220.20.20.0</a:t>
            </a:r>
          </a:p>
        </p:txBody>
      </p: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6286999" y="5862563"/>
            <a:ext cx="2210251" cy="5796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>
              <a:defRPr/>
            </a:pPr>
            <a:r>
              <a:rPr lang="es-MX" sz="1600" b="1" dirty="0">
                <a:solidFill>
                  <a:schemeClr val="bg1"/>
                </a:solidFill>
                <a:latin typeface="+mj-lt"/>
              </a:rPr>
              <a:t>R5 debe anunciar el link</a:t>
            </a:r>
          </a:p>
          <a:p>
            <a:pPr defTabSz="863859" eaLnBrk="0" hangingPunct="0">
              <a:defRPr/>
            </a:pPr>
            <a:r>
              <a:rPr lang="es-MX" sz="1600" b="1" dirty="0">
                <a:solidFill>
                  <a:schemeClr val="bg1"/>
                </a:solidFill>
                <a:latin typeface="+mj-lt"/>
              </a:rPr>
              <a:t>estático 220.20.20.0</a:t>
            </a:r>
          </a:p>
        </p:txBody>
      </p:sp>
    </p:spTree>
    <p:extLst>
      <p:ext uri="{BB962C8B-B14F-4D97-AF65-F5344CB8AC3E}">
        <p14:creationId xmlns:p14="http://schemas.microsoft.com/office/powerpoint/2010/main" val="5000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196816" y="1103978"/>
            <a:ext cx="8729734" cy="3839115"/>
            <a:chOff x="197069" y="1129862"/>
            <a:chExt cx="8731469" cy="3930648"/>
          </a:xfrm>
        </p:grpSpPr>
        <p:grpSp>
          <p:nvGrpSpPr>
            <p:cNvPr id="51212" name="105 Grupo"/>
            <p:cNvGrpSpPr>
              <a:grpSpLocks/>
            </p:cNvGrpSpPr>
            <p:nvPr/>
          </p:nvGrpSpPr>
          <p:grpSpPr bwMode="auto">
            <a:xfrm>
              <a:off x="197069" y="1129862"/>
              <a:ext cx="8731469" cy="2617076"/>
              <a:chOff x="197069" y="1129862"/>
              <a:chExt cx="8731469" cy="2617076"/>
            </a:xfrm>
          </p:grpSpPr>
          <p:sp>
            <p:nvSpPr>
              <p:cNvPr id="51280" name="104 Forma libre"/>
              <p:cNvSpPr>
                <a:spLocks noChangeArrowheads="1"/>
              </p:cNvSpPr>
              <p:nvPr/>
            </p:nvSpPr>
            <p:spPr bwMode="auto">
              <a:xfrm>
                <a:off x="197069" y="1129862"/>
                <a:ext cx="8731469" cy="2617076"/>
              </a:xfrm>
              <a:custGeom>
                <a:avLst/>
                <a:gdLst>
                  <a:gd name="T0" fmla="*/ 764628 w 8731469"/>
                  <a:gd name="T1" fmla="*/ 5255 h 2617076"/>
                  <a:gd name="T2" fmla="*/ 244365 w 8731469"/>
                  <a:gd name="T3" fmla="*/ 36786 h 2617076"/>
                  <a:gd name="T4" fmla="*/ 39414 w 8731469"/>
                  <a:gd name="T5" fmla="*/ 162910 h 2617076"/>
                  <a:gd name="T6" fmla="*/ 7883 w 8731469"/>
                  <a:gd name="T7" fmla="*/ 493986 h 2617076"/>
                  <a:gd name="T8" fmla="*/ 23648 w 8731469"/>
                  <a:gd name="T9" fmla="*/ 1518745 h 2617076"/>
                  <a:gd name="T10" fmla="*/ 23648 w 8731469"/>
                  <a:gd name="T11" fmla="*/ 2149366 h 2617076"/>
                  <a:gd name="T12" fmla="*/ 134007 w 8731469"/>
                  <a:gd name="T13" fmla="*/ 2511972 h 2617076"/>
                  <a:gd name="T14" fmla="*/ 670034 w 8731469"/>
                  <a:gd name="T15" fmla="*/ 2590800 h 2617076"/>
                  <a:gd name="T16" fmla="*/ 3192517 w 8731469"/>
                  <a:gd name="T17" fmla="*/ 2590800 h 2617076"/>
                  <a:gd name="T18" fmla="*/ 3854669 w 8731469"/>
                  <a:gd name="T19" fmla="*/ 2433144 h 2617076"/>
                  <a:gd name="T20" fmla="*/ 4296102 w 8731469"/>
                  <a:gd name="T21" fmla="*/ 2023241 h 2617076"/>
                  <a:gd name="T22" fmla="*/ 4627179 w 8731469"/>
                  <a:gd name="T23" fmla="*/ 1597572 h 2617076"/>
                  <a:gd name="T24" fmla="*/ 4895195 w 8731469"/>
                  <a:gd name="T25" fmla="*/ 1471448 h 2617076"/>
                  <a:gd name="T26" fmla="*/ 5399691 w 8731469"/>
                  <a:gd name="T27" fmla="*/ 1487214 h 2617076"/>
                  <a:gd name="T28" fmla="*/ 5856891 w 8731469"/>
                  <a:gd name="T29" fmla="*/ 1566041 h 2617076"/>
                  <a:gd name="T30" fmla="*/ 6392919 w 8731469"/>
                  <a:gd name="T31" fmla="*/ 1818290 h 2617076"/>
                  <a:gd name="T32" fmla="*/ 6787055 w 8731469"/>
                  <a:gd name="T33" fmla="*/ 2007476 h 2617076"/>
                  <a:gd name="T34" fmla="*/ 7985235 w 8731469"/>
                  <a:gd name="T35" fmla="*/ 2054772 h 2617076"/>
                  <a:gd name="T36" fmla="*/ 8615853 w 8731469"/>
                  <a:gd name="T37" fmla="*/ 1849821 h 2617076"/>
                  <a:gd name="T38" fmla="*/ 8678917 w 8731469"/>
                  <a:gd name="T39" fmla="*/ 872359 h 2617076"/>
                  <a:gd name="T40" fmla="*/ 8663157 w 8731469"/>
                  <a:gd name="T41" fmla="*/ 415159 h 2617076"/>
                  <a:gd name="T42" fmla="*/ 8473965 w 8731469"/>
                  <a:gd name="T43" fmla="*/ 84083 h 2617076"/>
                  <a:gd name="T44" fmla="*/ 8001003 w 8731469"/>
                  <a:gd name="T45" fmla="*/ 21021 h 2617076"/>
                  <a:gd name="T46" fmla="*/ 6424451 w 8731469"/>
                  <a:gd name="T47" fmla="*/ 5255 h 2617076"/>
                  <a:gd name="T48" fmla="*/ 3523593 w 8731469"/>
                  <a:gd name="T49" fmla="*/ 21021 h 2617076"/>
                  <a:gd name="T50" fmla="*/ 1868218 w 8731469"/>
                  <a:gd name="T51" fmla="*/ 21021 h 2617076"/>
                  <a:gd name="T52" fmla="*/ 1048407 w 8731469"/>
                  <a:gd name="T53" fmla="*/ 5255 h 2617076"/>
                  <a:gd name="T54" fmla="*/ 764628 w 8731469"/>
                  <a:gd name="T55" fmla="*/ 5255 h 261707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731469"/>
                  <a:gd name="T85" fmla="*/ 0 h 2617076"/>
                  <a:gd name="T86" fmla="*/ 8731469 w 8731469"/>
                  <a:gd name="T87" fmla="*/ 2617076 h 261707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731469" h="2617076">
                    <a:moveTo>
                      <a:pt x="764628" y="5255"/>
                    </a:moveTo>
                    <a:cubicBezTo>
                      <a:pt x="630621" y="10510"/>
                      <a:pt x="365234" y="10510"/>
                      <a:pt x="244365" y="36786"/>
                    </a:cubicBezTo>
                    <a:cubicBezTo>
                      <a:pt x="123496" y="63062"/>
                      <a:pt x="78828" y="86710"/>
                      <a:pt x="39414" y="162910"/>
                    </a:cubicBezTo>
                    <a:cubicBezTo>
                      <a:pt x="0" y="239110"/>
                      <a:pt x="10511" y="268014"/>
                      <a:pt x="7883" y="493986"/>
                    </a:cubicBezTo>
                    <a:cubicBezTo>
                      <a:pt x="5255" y="719958"/>
                      <a:pt x="21021" y="1242848"/>
                      <a:pt x="23648" y="1518745"/>
                    </a:cubicBezTo>
                    <a:cubicBezTo>
                      <a:pt x="26275" y="1794642"/>
                      <a:pt x="5255" y="1983828"/>
                      <a:pt x="23648" y="2149366"/>
                    </a:cubicBezTo>
                    <a:cubicBezTo>
                      <a:pt x="42041" y="2314904"/>
                      <a:pt x="26276" y="2438400"/>
                      <a:pt x="134007" y="2511972"/>
                    </a:cubicBezTo>
                    <a:cubicBezTo>
                      <a:pt x="241738" y="2585544"/>
                      <a:pt x="160282" y="2577662"/>
                      <a:pt x="670034" y="2590800"/>
                    </a:cubicBezTo>
                    <a:cubicBezTo>
                      <a:pt x="1179786" y="2603938"/>
                      <a:pt x="2661745" y="2617076"/>
                      <a:pt x="3192517" y="2590800"/>
                    </a:cubicBezTo>
                    <a:cubicBezTo>
                      <a:pt x="3723289" y="2564524"/>
                      <a:pt x="3670738" y="2527738"/>
                      <a:pt x="3854669" y="2433145"/>
                    </a:cubicBezTo>
                    <a:cubicBezTo>
                      <a:pt x="4038600" y="2338552"/>
                      <a:pt x="4167351" y="2162503"/>
                      <a:pt x="4296103" y="2023241"/>
                    </a:cubicBezTo>
                    <a:cubicBezTo>
                      <a:pt x="4424855" y="1883979"/>
                      <a:pt x="4527331" y="1689537"/>
                      <a:pt x="4627179" y="1597572"/>
                    </a:cubicBezTo>
                    <a:cubicBezTo>
                      <a:pt x="4727027" y="1505607"/>
                      <a:pt x="4766441" y="1489841"/>
                      <a:pt x="4895193" y="1471448"/>
                    </a:cubicBezTo>
                    <a:cubicBezTo>
                      <a:pt x="5023945" y="1453055"/>
                      <a:pt x="5239407" y="1471449"/>
                      <a:pt x="5399690" y="1487214"/>
                    </a:cubicBezTo>
                    <a:cubicBezTo>
                      <a:pt x="5559973" y="1502979"/>
                      <a:pt x="5691352" y="1510862"/>
                      <a:pt x="5856890" y="1566041"/>
                    </a:cubicBezTo>
                    <a:cubicBezTo>
                      <a:pt x="6022428" y="1621220"/>
                      <a:pt x="6392917" y="1818290"/>
                      <a:pt x="6392917" y="1818290"/>
                    </a:cubicBezTo>
                    <a:cubicBezTo>
                      <a:pt x="6547944" y="1891862"/>
                      <a:pt x="6521669" y="1968062"/>
                      <a:pt x="6787055" y="2007476"/>
                    </a:cubicBezTo>
                    <a:cubicBezTo>
                      <a:pt x="7052441" y="2046890"/>
                      <a:pt x="7680434" y="2081048"/>
                      <a:pt x="7985234" y="2054772"/>
                    </a:cubicBezTo>
                    <a:cubicBezTo>
                      <a:pt x="8290034" y="2028496"/>
                      <a:pt x="8500241" y="2046890"/>
                      <a:pt x="8615855" y="1849821"/>
                    </a:cubicBezTo>
                    <a:cubicBezTo>
                      <a:pt x="8731469" y="1652752"/>
                      <a:pt x="8671034" y="1111469"/>
                      <a:pt x="8678917" y="872359"/>
                    </a:cubicBezTo>
                    <a:cubicBezTo>
                      <a:pt x="8686800" y="633249"/>
                      <a:pt x="8697311" y="546538"/>
                      <a:pt x="8663152" y="415159"/>
                    </a:cubicBezTo>
                    <a:cubicBezTo>
                      <a:pt x="8628993" y="283780"/>
                      <a:pt x="8584324" y="149773"/>
                      <a:pt x="8473965" y="84083"/>
                    </a:cubicBezTo>
                    <a:cubicBezTo>
                      <a:pt x="8363606" y="18393"/>
                      <a:pt x="8342586" y="34159"/>
                      <a:pt x="8001000" y="21021"/>
                    </a:cubicBezTo>
                    <a:cubicBezTo>
                      <a:pt x="7659414" y="7883"/>
                      <a:pt x="6424448" y="5255"/>
                      <a:pt x="6424448" y="5255"/>
                    </a:cubicBezTo>
                    <a:lnTo>
                      <a:pt x="3523593" y="21021"/>
                    </a:lnTo>
                    <a:lnTo>
                      <a:pt x="1868214" y="21021"/>
                    </a:lnTo>
                    <a:cubicBezTo>
                      <a:pt x="1455683" y="18393"/>
                      <a:pt x="1232338" y="7883"/>
                      <a:pt x="1048407" y="5255"/>
                    </a:cubicBezTo>
                    <a:cubicBezTo>
                      <a:pt x="864476" y="2627"/>
                      <a:pt x="898635" y="0"/>
                      <a:pt x="764628" y="5255"/>
                    </a:cubicBezTo>
                    <a:close/>
                  </a:path>
                </a:pathLst>
              </a:custGeom>
              <a:solidFill>
                <a:srgbClr val="FFCCFF"/>
              </a:solidFill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1281" name="101 CuadroTexto"/>
              <p:cNvSpPr txBox="1">
                <a:spLocks noChangeArrowheads="1"/>
              </p:cNvSpPr>
              <p:nvPr/>
            </p:nvSpPr>
            <p:spPr bwMode="auto">
              <a:xfrm>
                <a:off x="4501356" y="1224740"/>
                <a:ext cx="2163010" cy="37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b="1">
                    <a:solidFill>
                      <a:srgbClr val="C00000"/>
                    </a:solidFill>
                  </a:rPr>
                  <a:t>Habilitado con RIPv2</a:t>
                </a:r>
              </a:p>
            </p:txBody>
          </p:sp>
        </p:grpSp>
        <p:grpSp>
          <p:nvGrpSpPr>
            <p:cNvPr id="51213" name="96 Grupo"/>
            <p:cNvGrpSpPr>
              <a:grpSpLocks/>
            </p:cNvGrpSpPr>
            <p:nvPr/>
          </p:nvGrpSpPr>
          <p:grpSpPr bwMode="auto">
            <a:xfrm>
              <a:off x="4445326" y="2653500"/>
              <a:ext cx="3302083" cy="2407010"/>
              <a:chOff x="4445326" y="2653500"/>
              <a:chExt cx="3302083" cy="2407010"/>
            </a:xfrm>
          </p:grpSpPr>
          <p:sp>
            <p:nvSpPr>
              <p:cNvPr id="51265" name="Cloud"/>
              <p:cNvSpPr>
                <a:spLocks noChangeAspect="1" noEditPoints="1" noChangeArrowheads="1"/>
              </p:cNvSpPr>
              <p:nvPr/>
            </p:nvSpPr>
            <p:spPr bwMode="auto">
              <a:xfrm rot="2034637">
                <a:off x="4445326" y="2887224"/>
                <a:ext cx="3302083" cy="2173286"/>
              </a:xfrm>
              <a:custGeom>
                <a:avLst/>
                <a:gdLst>
                  <a:gd name="T0" fmla="*/ 4060339 w 21600"/>
                  <a:gd name="T1" fmla="*/ 260825511 h 21600"/>
                  <a:gd name="T2" fmla="*/ 654490431 w 21600"/>
                  <a:gd name="T3" fmla="*/ 521095525 h 21600"/>
                  <a:gd name="T4" fmla="*/ 1307889952 w 21600"/>
                  <a:gd name="T5" fmla="*/ 260825511 h 21600"/>
                  <a:gd name="T6" fmla="*/ 654490431 w 21600"/>
                  <a:gd name="T7" fmla="*/ 2982583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7274" tIns="43636" rIns="87274" bIns="43636"/>
              <a:lstStyle/>
              <a:p>
                <a:pPr algn="ctr" defTabSz="863859"/>
                <a:r>
                  <a:rPr lang="es-MX" sz="1900"/>
                  <a:t>     </a:t>
                </a:r>
                <a:endParaRPr lang="es-ES" sz="1900"/>
              </a:p>
            </p:txBody>
          </p:sp>
          <p:grpSp>
            <p:nvGrpSpPr>
              <p:cNvPr id="51266" name="93 Grupo"/>
              <p:cNvGrpSpPr>
                <a:grpSpLocks/>
              </p:cNvGrpSpPr>
              <p:nvPr/>
            </p:nvGrpSpPr>
            <p:grpSpPr bwMode="auto">
              <a:xfrm>
                <a:off x="4645443" y="2653500"/>
                <a:ext cx="2977571" cy="1722584"/>
                <a:chOff x="4645443" y="2653500"/>
                <a:chExt cx="2977571" cy="1722584"/>
              </a:xfrm>
            </p:grpSpPr>
            <p:pic>
              <p:nvPicPr>
                <p:cNvPr id="51268" name="Picture 105" descr="laptop%2520hp%2520pavilion%252050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01620" y="3643988"/>
                  <a:ext cx="576311" cy="438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1269" name="Picture 138" descr="rou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001422" y="3796508"/>
                  <a:ext cx="535927" cy="383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51270" name="79 Conector recto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09307" y="3259929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271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5430050" y="3939384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51272" name="8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7001686" y="3653632"/>
                  <a:ext cx="587137" cy="409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PC4</a:t>
                  </a:r>
                </a:p>
              </p:txBody>
            </p:sp>
            <p:sp>
              <p:nvSpPr>
                <p:cNvPr id="51273" name="84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645443" y="3653632"/>
                  <a:ext cx="458871" cy="409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R7</a:t>
                  </a:r>
                </a:p>
              </p:txBody>
            </p:sp>
            <p:sp>
              <p:nvSpPr>
                <p:cNvPr id="51274" name="85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144298" y="3386516"/>
                  <a:ext cx="1165936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60.6.6.4/30</a:t>
                  </a:r>
                </a:p>
              </p:txBody>
            </p:sp>
            <p:sp>
              <p:nvSpPr>
                <p:cNvPr id="51275" name="86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2867814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.5</a:t>
                  </a:r>
                </a:p>
              </p:txBody>
            </p:sp>
            <p:sp>
              <p:nvSpPr>
                <p:cNvPr id="51276" name="87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3510756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.6</a:t>
                  </a:r>
                </a:p>
              </p:txBody>
            </p:sp>
            <p:sp>
              <p:nvSpPr>
                <p:cNvPr id="51277" name="88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144430" y="4029458"/>
                  <a:ext cx="1478584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220.20.20.0/24</a:t>
                  </a:r>
                </a:p>
              </p:txBody>
            </p:sp>
            <p:sp>
              <p:nvSpPr>
                <p:cNvPr id="51278" name="91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501488" y="3653632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.1</a:t>
                  </a:r>
                </a:p>
              </p:txBody>
            </p:sp>
            <p:sp>
              <p:nvSpPr>
                <p:cNvPr id="51279" name="92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377380" y="3653632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.2</a:t>
                  </a:r>
                </a:p>
              </p:txBody>
            </p:sp>
          </p:grpSp>
          <p:sp>
            <p:nvSpPr>
              <p:cNvPr id="51267" name="95 CuadroTexto"/>
              <p:cNvSpPr txBox="1">
                <a:spLocks noChangeArrowheads="1"/>
              </p:cNvSpPr>
              <p:nvPr/>
            </p:nvSpPr>
            <p:spPr bwMode="auto">
              <a:xfrm>
                <a:off x="5246603" y="2925981"/>
                <a:ext cx="1355640" cy="598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Enrutamiento</a:t>
                </a:r>
              </a:p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estático</a:t>
                </a:r>
              </a:p>
            </p:txBody>
          </p:sp>
        </p:grpSp>
        <p:grpSp>
          <p:nvGrpSpPr>
            <p:cNvPr id="51214" name="63 Grupo"/>
            <p:cNvGrpSpPr>
              <a:grpSpLocks/>
            </p:cNvGrpSpPr>
            <p:nvPr/>
          </p:nvGrpSpPr>
          <p:grpSpPr bwMode="auto">
            <a:xfrm>
              <a:off x="215076" y="1153302"/>
              <a:ext cx="8622384" cy="2581308"/>
              <a:chOff x="215076" y="2939252"/>
              <a:chExt cx="8622384" cy="2581308"/>
            </a:xfrm>
          </p:grpSpPr>
          <p:pic>
            <p:nvPicPr>
              <p:cNvPr id="51215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6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7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8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2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2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22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23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1224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5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6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7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8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9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30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31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1232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51233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1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51234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 dirty="0" smtClean="0">
                    <a:solidFill>
                      <a:srgbClr val="FF0000"/>
                    </a:solidFill>
                  </a:rPr>
                  <a:t>50.5.5.8/30</a:t>
                </a:r>
                <a:endParaRPr lang="es-PE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235" name="33 CuadroTexto"/>
              <p:cNvSpPr txBox="1">
                <a:spLocks noChangeArrowheads="1"/>
              </p:cNvSpPr>
              <p:nvPr/>
            </p:nvSpPr>
            <p:spPr bwMode="auto">
              <a:xfrm rot="19831674">
                <a:off x="3768315" y="4416626"/>
                <a:ext cx="1270151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 dirty="0" smtClean="0">
                    <a:solidFill>
                      <a:srgbClr val="FF0000"/>
                    </a:solidFill>
                  </a:rPr>
                  <a:t>50.5.5.12/30</a:t>
                </a:r>
                <a:endParaRPr lang="es-PE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236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37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38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51239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51240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51241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47647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51242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47647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51243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47647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51244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45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46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65936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51247" name="45 CuadroTexto"/>
              <p:cNvSpPr txBox="1">
                <a:spLocks noChangeArrowheads="1"/>
              </p:cNvSpPr>
              <p:nvPr/>
            </p:nvSpPr>
            <p:spPr bwMode="auto">
              <a:xfrm>
                <a:off x="283960" y="2957888"/>
                <a:ext cx="1270151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51248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01028"/>
                <a:ext cx="1270151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51249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50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51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52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53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54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43432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55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672268"/>
                <a:ext cx="1478584" cy="346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51256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R1</a:t>
                </a:r>
              </a:p>
            </p:txBody>
          </p:sp>
          <p:sp>
            <p:nvSpPr>
              <p:cNvPr id="51257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R2</a:t>
                </a:r>
              </a:p>
            </p:txBody>
          </p:sp>
          <p:sp>
            <p:nvSpPr>
              <p:cNvPr id="51258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R3</a:t>
                </a:r>
              </a:p>
            </p:txBody>
          </p:sp>
          <p:sp>
            <p:nvSpPr>
              <p:cNvPr id="51259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R4</a:t>
                </a:r>
              </a:p>
            </p:txBody>
          </p:sp>
          <p:sp>
            <p:nvSpPr>
              <p:cNvPr id="51260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R6</a:t>
                </a:r>
              </a:p>
            </p:txBody>
          </p:sp>
          <p:sp>
            <p:nvSpPr>
              <p:cNvPr id="51261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R5</a:t>
                </a:r>
              </a:p>
            </p:txBody>
          </p:sp>
          <p:sp>
            <p:nvSpPr>
              <p:cNvPr id="51262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587137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PC1</a:t>
                </a:r>
              </a:p>
            </p:txBody>
          </p:sp>
          <p:sp>
            <p:nvSpPr>
              <p:cNvPr id="51263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4396530"/>
                <a:ext cx="587137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PC2</a:t>
                </a:r>
              </a:p>
            </p:txBody>
          </p:sp>
          <p:sp>
            <p:nvSpPr>
              <p:cNvPr id="51264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587137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PC3</a:t>
                </a:r>
              </a:p>
            </p:txBody>
          </p:sp>
        </p:grpSp>
      </p:grp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1494016" y="617114"/>
            <a:ext cx="6076607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sp>
        <p:nvSpPr>
          <p:cNvPr id="82" name="81 Bisel"/>
          <p:cNvSpPr>
            <a:spLocks noChangeArrowheads="1"/>
          </p:cNvSpPr>
          <p:nvPr/>
        </p:nvSpPr>
        <p:spPr bwMode="auto">
          <a:xfrm>
            <a:off x="214279" y="3569327"/>
            <a:ext cx="4572793" cy="767513"/>
          </a:xfrm>
          <a:prstGeom prst="bevel">
            <a:avLst>
              <a:gd name="adj" fmla="val 12500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pPr defTabSz="914118">
              <a:defRPr/>
            </a:pPr>
            <a:r>
              <a:rPr lang="es-PE" sz="1600" b="1" dirty="0"/>
              <a:t>R5(</a:t>
            </a:r>
            <a:r>
              <a:rPr lang="es-PE" sz="1600" b="1" dirty="0" err="1"/>
              <a:t>config</a:t>
            </a:r>
            <a:r>
              <a:rPr lang="es-PE" sz="1600" b="1" dirty="0"/>
              <a:t>)#</a:t>
            </a:r>
            <a:r>
              <a:rPr lang="es-PE" sz="1600" dirty="0"/>
              <a:t>router rip</a:t>
            </a:r>
          </a:p>
          <a:p>
            <a:pPr defTabSz="914118">
              <a:defRPr/>
            </a:pPr>
            <a:r>
              <a:rPr lang="es-PE" sz="1600" b="1" dirty="0"/>
              <a:t>R5(</a:t>
            </a:r>
            <a:r>
              <a:rPr lang="es-PE" sz="1600" b="1" dirty="0" err="1"/>
              <a:t>config</a:t>
            </a:r>
            <a:r>
              <a:rPr lang="es-PE" sz="1600" b="1" dirty="0"/>
              <a:t>-router)#</a:t>
            </a:r>
            <a:r>
              <a:rPr lang="es-PE" sz="1600" b="1" dirty="0" err="1">
                <a:solidFill>
                  <a:srgbClr val="FF0000"/>
                </a:solidFill>
              </a:rPr>
              <a:t>redistribute</a:t>
            </a:r>
            <a:r>
              <a:rPr lang="es-PE" sz="1600" b="1" dirty="0">
                <a:solidFill>
                  <a:srgbClr val="FF0000"/>
                </a:solidFill>
              </a:rPr>
              <a:t> </a:t>
            </a:r>
            <a:r>
              <a:rPr lang="es-PE" sz="1600" b="1" dirty="0" err="1">
                <a:solidFill>
                  <a:srgbClr val="FF0000"/>
                </a:solidFill>
              </a:rPr>
              <a:t>static</a:t>
            </a:r>
            <a:endParaRPr lang="es-PE" sz="1600" b="1" dirty="0">
              <a:solidFill>
                <a:srgbClr val="FF0000"/>
              </a:solidFill>
            </a:endParaRPr>
          </a:p>
        </p:txBody>
      </p:sp>
      <p:grpSp>
        <p:nvGrpSpPr>
          <p:cNvPr id="7" name="100 Grupo"/>
          <p:cNvGrpSpPr>
            <a:grpSpLocks/>
          </p:cNvGrpSpPr>
          <p:nvPr/>
        </p:nvGrpSpPr>
        <p:grpSpPr bwMode="auto">
          <a:xfrm>
            <a:off x="142850" y="4197288"/>
            <a:ext cx="8786874" cy="2474648"/>
            <a:chOff x="143638" y="4296574"/>
            <a:chExt cx="8786874" cy="2533650"/>
          </a:xfrm>
        </p:grpSpPr>
        <p:grpSp>
          <p:nvGrpSpPr>
            <p:cNvPr id="51206" name="98 Grupo"/>
            <p:cNvGrpSpPr>
              <a:grpSpLocks/>
            </p:cNvGrpSpPr>
            <p:nvPr/>
          </p:nvGrpSpPr>
          <p:grpSpPr bwMode="auto">
            <a:xfrm>
              <a:off x="143638" y="4296574"/>
              <a:ext cx="8786874" cy="2533650"/>
              <a:chOff x="143638" y="4296574"/>
              <a:chExt cx="8786874" cy="2533650"/>
            </a:xfrm>
          </p:grpSpPr>
          <p:pic>
            <p:nvPicPr>
              <p:cNvPr id="51208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62937" y="4296574"/>
                <a:ext cx="7267575" cy="2533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51209" name="89 Grupo"/>
              <p:cNvGrpSpPr>
                <a:grpSpLocks/>
              </p:cNvGrpSpPr>
              <p:nvPr/>
            </p:nvGrpSpPr>
            <p:grpSpPr bwMode="auto">
              <a:xfrm>
                <a:off x="143638" y="5010954"/>
                <a:ext cx="1627946" cy="1214446"/>
                <a:chOff x="500828" y="5153830"/>
                <a:chExt cx="2145928" cy="1143008"/>
              </a:xfrm>
            </p:grpSpPr>
            <p:sp>
              <p:nvSpPr>
                <p:cNvPr id="51210" name="90 Flecha derecha"/>
                <p:cNvSpPr>
                  <a:spLocks noChangeArrowheads="1"/>
                </p:cNvSpPr>
                <p:nvPr/>
              </p:nvSpPr>
              <p:spPr bwMode="auto">
                <a:xfrm>
                  <a:off x="572266" y="5153830"/>
                  <a:ext cx="2000264" cy="1143008"/>
                </a:xfrm>
                <a:prstGeom prst="rightArrow">
                  <a:avLst>
                    <a:gd name="adj1" fmla="val 76972"/>
                    <a:gd name="adj2" fmla="val 49997"/>
                  </a:avLst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118"/>
                  <a:endParaRPr lang="es-PE"/>
                </a:p>
              </p:txBody>
            </p:sp>
            <p:sp>
              <p:nvSpPr>
                <p:cNvPr id="51211" name="9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00828" y="5331370"/>
                  <a:ext cx="2145928" cy="8007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chemeClr val="bg1"/>
                      </a:solidFill>
                    </a:rPr>
                    <a:t>Se propaga</a:t>
                  </a:r>
                </a:p>
                <a:p>
                  <a:r>
                    <a:rPr lang="es-PE" sz="1600" b="1">
                      <a:solidFill>
                        <a:schemeClr val="bg1"/>
                      </a:solidFill>
                    </a:rPr>
                    <a:t>el  prefijo de red</a:t>
                  </a:r>
                </a:p>
                <a:p>
                  <a:r>
                    <a:rPr lang="es-PE" sz="1600" b="1">
                      <a:solidFill>
                        <a:schemeClr val="bg1"/>
                      </a:solidFill>
                    </a:rPr>
                    <a:t>200.20.20.0</a:t>
                  </a:r>
                </a:p>
              </p:txBody>
            </p:sp>
          </p:grpSp>
        </p:grpSp>
        <p:sp>
          <p:nvSpPr>
            <p:cNvPr id="51207" name="99 Rectángulo redondeado"/>
            <p:cNvSpPr>
              <a:spLocks noChangeArrowheads="1"/>
            </p:cNvSpPr>
            <p:nvPr/>
          </p:nvSpPr>
          <p:spPr bwMode="auto">
            <a:xfrm>
              <a:off x="1715274" y="5511020"/>
              <a:ext cx="5429288" cy="21431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0723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95200" y="617114"/>
            <a:ext cx="7561968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INTRODUCCION AL PROTOCOLO RIP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79352" y="1296244"/>
            <a:ext cx="7302820" cy="1333458"/>
            <a:chOff x="176" y="836"/>
            <a:chExt cx="4601" cy="860"/>
          </a:xfrm>
        </p:grpSpPr>
        <p:grpSp>
          <p:nvGrpSpPr>
            <p:cNvPr id="6159" name="Group 3"/>
            <p:cNvGrpSpPr>
              <a:grpSpLocks/>
            </p:cNvGrpSpPr>
            <p:nvPr/>
          </p:nvGrpSpPr>
          <p:grpSpPr bwMode="auto">
            <a:xfrm>
              <a:off x="176" y="836"/>
              <a:ext cx="4470" cy="358"/>
              <a:chOff x="204" y="773"/>
              <a:chExt cx="4467" cy="351"/>
            </a:xfrm>
          </p:grpSpPr>
          <p:sp>
            <p:nvSpPr>
              <p:cNvPr id="9234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4286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</a:rPr>
                  <a:t>RIP presenta dos versiones: RIPv1 y RIPv2</a:t>
                </a:r>
              </a:p>
            </p:txBody>
          </p:sp>
          <p:pic>
            <p:nvPicPr>
              <p:cNvPr id="6163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32" name="Text Box 6"/>
            <p:cNvSpPr txBox="1">
              <a:spLocks noChangeArrowheads="1"/>
            </p:cNvSpPr>
            <p:nvPr/>
          </p:nvSpPr>
          <p:spPr bwMode="auto">
            <a:xfrm>
              <a:off x="339" y="1130"/>
              <a:ext cx="4438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b="1" dirty="0">
                  <a:solidFill>
                    <a:srgbClr val="FF3300"/>
                  </a:solidFill>
                </a:rPr>
                <a:t>►</a:t>
              </a:r>
              <a:r>
                <a:rPr lang="es-MX" sz="2400" b="1" dirty="0"/>
                <a:t>RIPv1 </a:t>
              </a:r>
              <a:r>
                <a:rPr lang="es-MX" sz="2400" b="1" dirty="0">
                  <a:sym typeface="Wingdings" pitchFamily="2" charset="2"/>
                </a:rPr>
                <a:t> </a:t>
              </a:r>
              <a:r>
                <a:rPr lang="es-MX" sz="2400" dirty="0">
                  <a:sym typeface="Wingdings" pitchFamily="2" charset="2"/>
                </a:rPr>
                <a:t>Es un protocolo de enrutamiento con clase.</a:t>
              </a:r>
              <a:endParaRPr lang="es-MX" sz="2400" dirty="0">
                <a:solidFill>
                  <a:srgbClr val="FF3300"/>
                </a:solidFill>
              </a:endParaRPr>
            </a:p>
          </p:txBody>
        </p:sp>
        <p:sp>
          <p:nvSpPr>
            <p:cNvPr id="9233" name="Text Box 7"/>
            <p:cNvSpPr txBox="1">
              <a:spLocks noChangeArrowheads="1"/>
            </p:cNvSpPr>
            <p:nvPr/>
          </p:nvSpPr>
          <p:spPr bwMode="auto">
            <a:xfrm>
              <a:off x="339" y="1401"/>
              <a:ext cx="4376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b="1" dirty="0">
                  <a:solidFill>
                    <a:srgbClr val="FF3300"/>
                  </a:solidFill>
                </a:rPr>
                <a:t>►</a:t>
              </a:r>
              <a:r>
                <a:rPr lang="es-MX" sz="2400" b="1" dirty="0"/>
                <a:t>RIPv2 </a:t>
              </a:r>
              <a:r>
                <a:rPr lang="es-MX" sz="2400" b="1" dirty="0">
                  <a:sym typeface="Wingdings" pitchFamily="2" charset="2"/>
                </a:rPr>
                <a:t> </a:t>
              </a:r>
              <a:r>
                <a:rPr lang="es-MX" sz="2400" dirty="0">
                  <a:sym typeface="Wingdings" pitchFamily="2" charset="2"/>
                </a:rPr>
                <a:t>Es un protocolo de enrutamiento sin clase.</a:t>
              </a:r>
              <a:endParaRPr lang="es-MX" sz="240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79351" y="4964801"/>
            <a:ext cx="8291752" cy="1385277"/>
            <a:chOff x="204" y="773"/>
            <a:chExt cx="5226" cy="875"/>
          </a:xfrm>
        </p:grpSpPr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385" y="773"/>
              <a:ext cx="5045" cy="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</a:rPr>
                <a:t>RIP difunde su tabla de enrutamiento completa a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</a:rPr>
                <a:t>cada router vecino en intervalos de </a:t>
              </a:r>
              <a:r>
                <a:rPr lang="es-ES" sz="3000" b="1" dirty="0">
                  <a:solidFill>
                    <a:srgbClr val="CC3300"/>
                  </a:solidFill>
                </a:rPr>
                <a:t>30 segundos</a:t>
              </a:r>
              <a:r>
                <a:rPr lang="es-ES" sz="3000" b="1" dirty="0">
                  <a:solidFill>
                    <a:schemeClr val="accent2"/>
                  </a:solidFill>
                </a:rPr>
                <a:t> </a:t>
              </a:r>
            </a:p>
            <a:p>
              <a:pPr defTabSz="914118">
                <a:defRPr/>
              </a:pPr>
              <a:r>
                <a:rPr lang="es-MX" sz="2400" b="1" dirty="0">
                  <a:solidFill>
                    <a:srgbClr val="FF3300"/>
                  </a:solidFill>
                </a:rPr>
                <a:t>► </a:t>
              </a:r>
              <a:r>
                <a:rPr lang="es-ES" sz="2400" dirty="0"/>
                <a:t>Dirección MAC=FF </a:t>
              </a:r>
              <a:r>
                <a:rPr lang="es-ES" sz="2400" dirty="0" err="1"/>
                <a:t>FF</a:t>
              </a:r>
              <a:r>
                <a:rPr lang="es-ES" sz="2400" dirty="0"/>
                <a:t> </a:t>
              </a:r>
              <a:r>
                <a:rPr lang="es-ES" sz="2400" dirty="0" err="1"/>
                <a:t>FF</a:t>
              </a:r>
              <a:r>
                <a:rPr lang="es-ES" sz="2400" dirty="0"/>
                <a:t> </a:t>
              </a:r>
              <a:r>
                <a:rPr lang="es-ES" sz="2400" dirty="0" err="1"/>
                <a:t>FF</a:t>
              </a:r>
              <a:r>
                <a:rPr lang="es-ES" sz="2400" dirty="0"/>
                <a:t> </a:t>
              </a:r>
              <a:r>
                <a:rPr lang="es-ES" sz="2400" dirty="0" err="1"/>
                <a:t>FF</a:t>
              </a:r>
              <a:r>
                <a:rPr lang="es-ES" sz="2400" dirty="0"/>
                <a:t> </a:t>
              </a:r>
              <a:r>
                <a:rPr lang="es-ES" sz="2400" dirty="0" err="1"/>
                <a:t>FF</a:t>
              </a:r>
              <a:endParaRPr lang="es-ES" sz="2400" dirty="0"/>
            </a:p>
          </p:txBody>
        </p:sp>
        <p:pic>
          <p:nvPicPr>
            <p:cNvPr id="6158" name="Picture 1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9352" y="2800258"/>
            <a:ext cx="6823811" cy="555376"/>
            <a:chOff x="204" y="773"/>
            <a:chExt cx="4303" cy="351"/>
          </a:xfrm>
        </p:grpSpPr>
        <p:sp>
          <p:nvSpPr>
            <p:cNvPr id="9227" name="Text Box 12"/>
            <p:cNvSpPr txBox="1">
              <a:spLocks noChangeArrowheads="1"/>
            </p:cNvSpPr>
            <p:nvPr/>
          </p:nvSpPr>
          <p:spPr bwMode="auto">
            <a:xfrm>
              <a:off x="385" y="773"/>
              <a:ext cx="4122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</a:rPr>
                <a:t>RIP utiliza el algoritmo </a:t>
              </a:r>
              <a:r>
                <a:rPr lang="es-ES" sz="3000" b="1" dirty="0">
                  <a:solidFill>
                    <a:srgbClr val="CC3300"/>
                  </a:solidFill>
                </a:rPr>
                <a:t>Vector Distancia</a:t>
              </a:r>
              <a:r>
                <a:rPr lang="es-ES" sz="3000" b="1" dirty="0">
                  <a:solidFill>
                    <a:schemeClr val="accent2"/>
                  </a:solidFill>
                </a:rPr>
                <a:t>.</a:t>
              </a:r>
            </a:p>
          </p:txBody>
        </p:sp>
        <p:pic>
          <p:nvPicPr>
            <p:cNvPr id="6156" name="Picture 1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79352" y="3569325"/>
            <a:ext cx="7640898" cy="1251279"/>
            <a:chOff x="176" y="2375"/>
            <a:chExt cx="4814" cy="807"/>
          </a:xfrm>
        </p:grpSpPr>
        <p:grpSp>
          <p:nvGrpSpPr>
            <p:cNvPr id="6151" name="Group 17"/>
            <p:cNvGrpSpPr>
              <a:grpSpLocks/>
            </p:cNvGrpSpPr>
            <p:nvPr/>
          </p:nvGrpSpPr>
          <p:grpSpPr bwMode="auto">
            <a:xfrm>
              <a:off x="176" y="2375"/>
              <a:ext cx="4814" cy="358"/>
              <a:chOff x="204" y="755"/>
              <a:chExt cx="4816" cy="351"/>
            </a:xfrm>
          </p:grpSpPr>
          <p:sp>
            <p:nvSpPr>
              <p:cNvPr id="9225" name="Text Box 18"/>
              <p:cNvSpPr txBox="1">
                <a:spLocks noChangeArrowheads="1"/>
              </p:cNvSpPr>
              <p:nvPr/>
            </p:nvSpPr>
            <p:spPr bwMode="auto">
              <a:xfrm>
                <a:off x="385" y="755"/>
                <a:ext cx="4635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</a:rPr>
                  <a:t>RIP utiliza como </a:t>
                </a:r>
                <a:r>
                  <a:rPr lang="es-ES" sz="3000" b="1" u="sng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métrica</a:t>
                </a:r>
                <a:r>
                  <a:rPr lang="es-ES" sz="3000" b="1" dirty="0">
                    <a:solidFill>
                      <a:srgbClr val="0000FF"/>
                    </a:solidFill>
                  </a:rPr>
                  <a:t> el </a:t>
                </a:r>
                <a:r>
                  <a:rPr lang="es-ES" sz="3000" b="1" dirty="0">
                    <a:solidFill>
                      <a:srgbClr val="CC3300"/>
                    </a:solidFill>
                  </a:rPr>
                  <a:t>número de saltos</a:t>
                </a:r>
                <a:r>
                  <a:rPr lang="es-ES" sz="3000" b="1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  <p:pic>
            <p:nvPicPr>
              <p:cNvPr id="6154" name="Picture 1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24" name="Text Box 7"/>
            <p:cNvSpPr txBox="1">
              <a:spLocks noChangeArrowheads="1"/>
            </p:cNvSpPr>
            <p:nvPr/>
          </p:nvSpPr>
          <p:spPr bwMode="auto">
            <a:xfrm>
              <a:off x="339" y="2649"/>
              <a:ext cx="4558" cy="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b="1" dirty="0">
                  <a:solidFill>
                    <a:srgbClr val="FF3300"/>
                  </a:solidFill>
                </a:rPr>
                <a:t>►</a:t>
              </a:r>
              <a:r>
                <a:rPr lang="es-MX" sz="2400" dirty="0">
                  <a:sym typeface="Wingdings" pitchFamily="2" charset="2"/>
                </a:rPr>
                <a:t>Máximo número de saltos en un trayecto (</a:t>
              </a:r>
              <a:r>
                <a:rPr lang="es-MX" sz="2400" i="1" dirty="0" err="1">
                  <a:sym typeface="Wingdings" pitchFamily="2" charset="2"/>
                </a:rPr>
                <a:t>path</a:t>
              </a:r>
              <a:r>
                <a:rPr lang="es-MX" sz="2400" dirty="0">
                  <a:sym typeface="Wingdings" pitchFamily="2" charset="2"/>
                </a:rPr>
                <a:t>) es 15.</a:t>
              </a:r>
            </a:p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3300"/>
                  </a:solidFill>
                  <a:sym typeface="Wingdings" pitchFamily="2" charset="2"/>
                </a:rPr>
                <a:t>    </a:t>
              </a:r>
              <a:r>
                <a:rPr lang="es-MX" sz="2400" dirty="0">
                  <a:sym typeface="Wingdings" pitchFamily="2" charset="2"/>
                </a:rPr>
                <a:t>Mayores a 15 saltos es inalcanzable.</a:t>
              </a:r>
              <a:endParaRPr lang="es-MX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4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494016" y="617114"/>
            <a:ext cx="6076607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grpSp>
        <p:nvGrpSpPr>
          <p:cNvPr id="2" name="97 Grupo"/>
          <p:cNvGrpSpPr>
            <a:grpSpLocks/>
          </p:cNvGrpSpPr>
          <p:nvPr/>
        </p:nvGrpSpPr>
        <p:grpSpPr bwMode="auto">
          <a:xfrm>
            <a:off x="285704" y="1474556"/>
            <a:ext cx="8645612" cy="4467080"/>
            <a:chOff x="286514" y="1510492"/>
            <a:chExt cx="8646303" cy="4572032"/>
          </a:xfrm>
        </p:grpSpPr>
        <p:pic>
          <p:nvPicPr>
            <p:cNvPr id="5223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514" y="1510492"/>
              <a:ext cx="8646303" cy="457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34" name="96 Flecha izquierda"/>
            <p:cNvSpPr>
              <a:spLocks noChangeArrowheads="1"/>
            </p:cNvSpPr>
            <p:nvPr/>
          </p:nvSpPr>
          <p:spPr bwMode="auto">
            <a:xfrm>
              <a:off x="5215736" y="3082128"/>
              <a:ext cx="1071570" cy="57150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99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118"/>
              <a:r>
                <a:rPr lang="es-PE" sz="1600" b="1"/>
                <a:t>R2 a R1</a:t>
              </a:r>
            </a:p>
          </p:txBody>
        </p:sp>
      </p:grpSp>
      <p:grpSp>
        <p:nvGrpSpPr>
          <p:cNvPr id="3" name="106 Grupo"/>
          <p:cNvGrpSpPr>
            <a:grpSpLocks/>
          </p:cNvGrpSpPr>
          <p:nvPr/>
        </p:nvGrpSpPr>
        <p:grpSpPr bwMode="auto">
          <a:xfrm>
            <a:off x="499977" y="2800263"/>
            <a:ext cx="4030281" cy="1466803"/>
            <a:chOff x="500828" y="2867814"/>
            <a:chExt cx="4030325" cy="1500198"/>
          </a:xfrm>
        </p:grpSpPr>
        <p:sp>
          <p:nvSpPr>
            <p:cNvPr id="52229" name="98 Rectángulo redondeado"/>
            <p:cNvSpPr>
              <a:spLocks noChangeArrowheads="1"/>
            </p:cNvSpPr>
            <p:nvPr/>
          </p:nvSpPr>
          <p:spPr bwMode="auto">
            <a:xfrm>
              <a:off x="500828" y="4225136"/>
              <a:ext cx="2928958" cy="142876"/>
            </a:xfrm>
            <a:prstGeom prst="roundRect">
              <a:avLst>
                <a:gd name="adj" fmla="val 16667"/>
              </a:avLst>
            </a:prstGeom>
            <a:solidFill>
              <a:srgbClr val="FF99CC">
                <a:alpha val="23137"/>
              </a:srgbClr>
            </a:solidFill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52230" name="100 CuadroTexto"/>
            <p:cNvSpPr txBox="1">
              <a:spLocks noChangeArrowheads="1"/>
            </p:cNvSpPr>
            <p:nvPr/>
          </p:nvSpPr>
          <p:spPr bwMode="auto">
            <a:xfrm>
              <a:off x="3072596" y="2867814"/>
              <a:ext cx="1458557" cy="598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Redistribución </a:t>
              </a:r>
            </a:p>
            <a:p>
              <a:r>
                <a:rPr lang="es-PE" sz="1600" b="1">
                  <a:solidFill>
                    <a:srgbClr val="FF0000"/>
                  </a:solidFill>
                </a:rPr>
                <a:t>estática</a:t>
              </a:r>
            </a:p>
          </p:txBody>
        </p:sp>
        <p:sp>
          <p:nvSpPr>
            <p:cNvPr id="52231" name="105 Forma libre"/>
            <p:cNvSpPr>
              <a:spLocks noChangeArrowheads="1"/>
            </p:cNvSpPr>
            <p:nvPr/>
          </p:nvSpPr>
          <p:spPr bwMode="auto">
            <a:xfrm>
              <a:off x="3468414" y="3310759"/>
              <a:ext cx="927538" cy="977462"/>
            </a:xfrm>
            <a:custGeom>
              <a:avLst/>
              <a:gdLst>
                <a:gd name="T0" fmla="*/ 409903 w 927538"/>
                <a:gd name="T1" fmla="*/ 0 h 977462"/>
                <a:gd name="T2" fmla="*/ 867103 w 927538"/>
                <a:gd name="T3" fmla="*/ 189186 h 977462"/>
                <a:gd name="T4" fmla="*/ 47296 w 927538"/>
                <a:gd name="T5" fmla="*/ 409903 h 977462"/>
                <a:gd name="T6" fmla="*/ 709448 w 927538"/>
                <a:gd name="T7" fmla="*/ 693682 h 977462"/>
                <a:gd name="T8" fmla="*/ 488731 w 927538"/>
                <a:gd name="T9" fmla="*/ 914400 h 977462"/>
                <a:gd name="T10" fmla="*/ 0 w 927538"/>
                <a:gd name="T11" fmla="*/ 977462 h 9774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7538"/>
                <a:gd name="T19" fmla="*/ 0 h 977462"/>
                <a:gd name="T20" fmla="*/ 927538 w 927538"/>
                <a:gd name="T21" fmla="*/ 977462 h 9774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7538" h="977462">
                  <a:moveTo>
                    <a:pt x="409903" y="0"/>
                  </a:moveTo>
                  <a:cubicBezTo>
                    <a:pt x="668720" y="60434"/>
                    <a:pt x="927538" y="120869"/>
                    <a:pt x="867103" y="189186"/>
                  </a:cubicBezTo>
                  <a:cubicBezTo>
                    <a:pt x="806669" y="257503"/>
                    <a:pt x="73572" y="325820"/>
                    <a:pt x="47296" y="409903"/>
                  </a:cubicBezTo>
                  <a:cubicBezTo>
                    <a:pt x="21020" y="493986"/>
                    <a:pt x="635876" y="609599"/>
                    <a:pt x="709448" y="693682"/>
                  </a:cubicBezTo>
                  <a:cubicBezTo>
                    <a:pt x="783021" y="777765"/>
                    <a:pt x="606972" y="867103"/>
                    <a:pt x="488731" y="914400"/>
                  </a:cubicBezTo>
                  <a:cubicBezTo>
                    <a:pt x="370490" y="961697"/>
                    <a:pt x="0" y="977462"/>
                    <a:pt x="0" y="977462"/>
                  </a:cubicBezTo>
                </a:path>
              </a:pathLst>
            </a:cu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1" name="80 Grupo"/>
          <p:cNvGrpSpPr>
            <a:grpSpLocks/>
          </p:cNvGrpSpPr>
          <p:nvPr/>
        </p:nvGrpSpPr>
        <p:grpSpPr bwMode="auto">
          <a:xfrm>
            <a:off x="4500641" y="3410882"/>
            <a:ext cx="4432821" cy="2181763"/>
            <a:chOff x="197069" y="823787"/>
            <a:chExt cx="8731469" cy="4236723"/>
          </a:xfrm>
        </p:grpSpPr>
        <p:sp>
          <p:nvSpPr>
            <p:cNvPr id="80" name="104 Forma libre"/>
            <p:cNvSpPr>
              <a:spLocks noChangeArrowheads="1"/>
            </p:cNvSpPr>
            <p:nvPr/>
          </p:nvSpPr>
          <p:spPr bwMode="auto">
            <a:xfrm>
              <a:off x="197069" y="1129862"/>
              <a:ext cx="8731469" cy="2617076"/>
            </a:xfrm>
            <a:custGeom>
              <a:avLst/>
              <a:gdLst>
                <a:gd name="T0" fmla="*/ 764628 w 8731469"/>
                <a:gd name="T1" fmla="*/ 5255 h 2617076"/>
                <a:gd name="T2" fmla="*/ 244365 w 8731469"/>
                <a:gd name="T3" fmla="*/ 36786 h 2617076"/>
                <a:gd name="T4" fmla="*/ 39414 w 8731469"/>
                <a:gd name="T5" fmla="*/ 162910 h 2617076"/>
                <a:gd name="T6" fmla="*/ 7883 w 8731469"/>
                <a:gd name="T7" fmla="*/ 493986 h 2617076"/>
                <a:gd name="T8" fmla="*/ 23648 w 8731469"/>
                <a:gd name="T9" fmla="*/ 1518745 h 2617076"/>
                <a:gd name="T10" fmla="*/ 23648 w 8731469"/>
                <a:gd name="T11" fmla="*/ 2149366 h 2617076"/>
                <a:gd name="T12" fmla="*/ 134007 w 8731469"/>
                <a:gd name="T13" fmla="*/ 2511972 h 2617076"/>
                <a:gd name="T14" fmla="*/ 670034 w 8731469"/>
                <a:gd name="T15" fmla="*/ 2590800 h 2617076"/>
                <a:gd name="T16" fmla="*/ 3192517 w 8731469"/>
                <a:gd name="T17" fmla="*/ 2590800 h 2617076"/>
                <a:gd name="T18" fmla="*/ 3854669 w 8731469"/>
                <a:gd name="T19" fmla="*/ 2433144 h 2617076"/>
                <a:gd name="T20" fmla="*/ 4296102 w 8731469"/>
                <a:gd name="T21" fmla="*/ 2023241 h 2617076"/>
                <a:gd name="T22" fmla="*/ 4627179 w 8731469"/>
                <a:gd name="T23" fmla="*/ 1597572 h 2617076"/>
                <a:gd name="T24" fmla="*/ 4895195 w 8731469"/>
                <a:gd name="T25" fmla="*/ 1471448 h 2617076"/>
                <a:gd name="T26" fmla="*/ 5399691 w 8731469"/>
                <a:gd name="T27" fmla="*/ 1487214 h 2617076"/>
                <a:gd name="T28" fmla="*/ 5856891 w 8731469"/>
                <a:gd name="T29" fmla="*/ 1566041 h 2617076"/>
                <a:gd name="T30" fmla="*/ 6392919 w 8731469"/>
                <a:gd name="T31" fmla="*/ 1818290 h 2617076"/>
                <a:gd name="T32" fmla="*/ 6787055 w 8731469"/>
                <a:gd name="T33" fmla="*/ 2007476 h 2617076"/>
                <a:gd name="T34" fmla="*/ 7985235 w 8731469"/>
                <a:gd name="T35" fmla="*/ 2054772 h 2617076"/>
                <a:gd name="T36" fmla="*/ 8615853 w 8731469"/>
                <a:gd name="T37" fmla="*/ 1849821 h 2617076"/>
                <a:gd name="T38" fmla="*/ 8678917 w 8731469"/>
                <a:gd name="T39" fmla="*/ 872359 h 2617076"/>
                <a:gd name="T40" fmla="*/ 8663157 w 8731469"/>
                <a:gd name="T41" fmla="*/ 415159 h 2617076"/>
                <a:gd name="T42" fmla="*/ 8473965 w 8731469"/>
                <a:gd name="T43" fmla="*/ 84083 h 2617076"/>
                <a:gd name="T44" fmla="*/ 8001003 w 8731469"/>
                <a:gd name="T45" fmla="*/ 21021 h 2617076"/>
                <a:gd name="T46" fmla="*/ 6424451 w 8731469"/>
                <a:gd name="T47" fmla="*/ 5255 h 2617076"/>
                <a:gd name="T48" fmla="*/ 3523593 w 8731469"/>
                <a:gd name="T49" fmla="*/ 21021 h 2617076"/>
                <a:gd name="T50" fmla="*/ 1868218 w 8731469"/>
                <a:gd name="T51" fmla="*/ 21021 h 2617076"/>
                <a:gd name="T52" fmla="*/ 1048407 w 8731469"/>
                <a:gd name="T53" fmla="*/ 5255 h 2617076"/>
                <a:gd name="T54" fmla="*/ 764628 w 8731469"/>
                <a:gd name="T55" fmla="*/ 5255 h 261707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731469"/>
                <a:gd name="T85" fmla="*/ 0 h 2617076"/>
                <a:gd name="T86" fmla="*/ 8731469 w 8731469"/>
                <a:gd name="T87" fmla="*/ 2617076 h 261707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731469" h="2617076">
                  <a:moveTo>
                    <a:pt x="764628" y="5255"/>
                  </a:moveTo>
                  <a:cubicBezTo>
                    <a:pt x="630621" y="10510"/>
                    <a:pt x="365234" y="10510"/>
                    <a:pt x="244365" y="36786"/>
                  </a:cubicBezTo>
                  <a:cubicBezTo>
                    <a:pt x="123496" y="63062"/>
                    <a:pt x="78828" y="86710"/>
                    <a:pt x="39414" y="162910"/>
                  </a:cubicBezTo>
                  <a:cubicBezTo>
                    <a:pt x="0" y="239110"/>
                    <a:pt x="10511" y="268014"/>
                    <a:pt x="7883" y="493986"/>
                  </a:cubicBezTo>
                  <a:cubicBezTo>
                    <a:pt x="5255" y="719958"/>
                    <a:pt x="21021" y="1242848"/>
                    <a:pt x="23648" y="1518745"/>
                  </a:cubicBezTo>
                  <a:cubicBezTo>
                    <a:pt x="26275" y="1794642"/>
                    <a:pt x="5255" y="1983828"/>
                    <a:pt x="23648" y="2149366"/>
                  </a:cubicBezTo>
                  <a:cubicBezTo>
                    <a:pt x="42041" y="2314904"/>
                    <a:pt x="26276" y="2438400"/>
                    <a:pt x="134007" y="2511972"/>
                  </a:cubicBezTo>
                  <a:cubicBezTo>
                    <a:pt x="241738" y="2585544"/>
                    <a:pt x="160282" y="2577662"/>
                    <a:pt x="670034" y="2590800"/>
                  </a:cubicBezTo>
                  <a:cubicBezTo>
                    <a:pt x="1179786" y="2603938"/>
                    <a:pt x="2661745" y="2617076"/>
                    <a:pt x="3192517" y="2590800"/>
                  </a:cubicBezTo>
                  <a:cubicBezTo>
                    <a:pt x="3723289" y="2564524"/>
                    <a:pt x="3670738" y="2527738"/>
                    <a:pt x="3854669" y="2433145"/>
                  </a:cubicBezTo>
                  <a:cubicBezTo>
                    <a:pt x="4038600" y="2338552"/>
                    <a:pt x="4167351" y="2162503"/>
                    <a:pt x="4296103" y="2023241"/>
                  </a:cubicBezTo>
                  <a:cubicBezTo>
                    <a:pt x="4424855" y="1883979"/>
                    <a:pt x="4527331" y="1689537"/>
                    <a:pt x="4627179" y="1597572"/>
                  </a:cubicBezTo>
                  <a:cubicBezTo>
                    <a:pt x="4727027" y="1505607"/>
                    <a:pt x="4766441" y="1489841"/>
                    <a:pt x="4895193" y="1471448"/>
                  </a:cubicBezTo>
                  <a:cubicBezTo>
                    <a:pt x="5023945" y="1453055"/>
                    <a:pt x="5239407" y="1471449"/>
                    <a:pt x="5399690" y="1487214"/>
                  </a:cubicBezTo>
                  <a:cubicBezTo>
                    <a:pt x="5559973" y="1502979"/>
                    <a:pt x="5691352" y="1510862"/>
                    <a:pt x="5856890" y="1566041"/>
                  </a:cubicBezTo>
                  <a:cubicBezTo>
                    <a:pt x="6022428" y="1621220"/>
                    <a:pt x="6392917" y="1818290"/>
                    <a:pt x="6392917" y="1818290"/>
                  </a:cubicBezTo>
                  <a:cubicBezTo>
                    <a:pt x="6547944" y="1891862"/>
                    <a:pt x="6521669" y="1968062"/>
                    <a:pt x="6787055" y="2007476"/>
                  </a:cubicBezTo>
                  <a:cubicBezTo>
                    <a:pt x="7052441" y="2046890"/>
                    <a:pt x="7680434" y="2081048"/>
                    <a:pt x="7985234" y="2054772"/>
                  </a:cubicBezTo>
                  <a:cubicBezTo>
                    <a:pt x="8290034" y="2028496"/>
                    <a:pt x="8500241" y="2046890"/>
                    <a:pt x="8615855" y="1849821"/>
                  </a:cubicBezTo>
                  <a:cubicBezTo>
                    <a:pt x="8731469" y="1652752"/>
                    <a:pt x="8671034" y="1111469"/>
                    <a:pt x="8678917" y="872359"/>
                  </a:cubicBezTo>
                  <a:cubicBezTo>
                    <a:pt x="8686800" y="633249"/>
                    <a:pt x="8697311" y="546538"/>
                    <a:pt x="8663152" y="415159"/>
                  </a:cubicBezTo>
                  <a:cubicBezTo>
                    <a:pt x="8628993" y="283780"/>
                    <a:pt x="8584324" y="149773"/>
                    <a:pt x="8473965" y="84083"/>
                  </a:cubicBezTo>
                  <a:cubicBezTo>
                    <a:pt x="8363606" y="18393"/>
                    <a:pt x="8342586" y="34159"/>
                    <a:pt x="8001000" y="21021"/>
                  </a:cubicBezTo>
                  <a:cubicBezTo>
                    <a:pt x="7659414" y="7883"/>
                    <a:pt x="6424448" y="5255"/>
                    <a:pt x="6424448" y="5255"/>
                  </a:cubicBezTo>
                  <a:lnTo>
                    <a:pt x="3523593" y="21021"/>
                  </a:lnTo>
                  <a:lnTo>
                    <a:pt x="1868214" y="21021"/>
                  </a:lnTo>
                  <a:cubicBezTo>
                    <a:pt x="1455683" y="18393"/>
                    <a:pt x="1232338" y="7883"/>
                    <a:pt x="1048407" y="5255"/>
                  </a:cubicBezTo>
                  <a:cubicBezTo>
                    <a:pt x="864476" y="2627"/>
                    <a:pt x="898635" y="0"/>
                    <a:pt x="764628" y="5255"/>
                  </a:cubicBez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13" name="96 Grupo"/>
            <p:cNvGrpSpPr>
              <a:grpSpLocks/>
            </p:cNvGrpSpPr>
            <p:nvPr/>
          </p:nvGrpSpPr>
          <p:grpSpPr bwMode="auto">
            <a:xfrm>
              <a:off x="4445326" y="2653500"/>
              <a:ext cx="3302083" cy="2407010"/>
              <a:chOff x="4445326" y="2653500"/>
              <a:chExt cx="3302083" cy="2407010"/>
            </a:xfrm>
          </p:grpSpPr>
          <p:sp>
            <p:nvSpPr>
              <p:cNvPr id="65" name="Cloud"/>
              <p:cNvSpPr>
                <a:spLocks noChangeAspect="1" noEditPoints="1" noChangeArrowheads="1"/>
              </p:cNvSpPr>
              <p:nvPr/>
            </p:nvSpPr>
            <p:spPr bwMode="auto">
              <a:xfrm rot="2034637">
                <a:off x="4445326" y="2887224"/>
                <a:ext cx="3302083" cy="2173286"/>
              </a:xfrm>
              <a:custGeom>
                <a:avLst/>
                <a:gdLst>
                  <a:gd name="T0" fmla="*/ 4060339 w 21600"/>
                  <a:gd name="T1" fmla="*/ 260825511 h 21600"/>
                  <a:gd name="T2" fmla="*/ 654490431 w 21600"/>
                  <a:gd name="T3" fmla="*/ 521095525 h 21600"/>
                  <a:gd name="T4" fmla="*/ 1307889952 w 21600"/>
                  <a:gd name="T5" fmla="*/ 260825511 h 21600"/>
                  <a:gd name="T6" fmla="*/ 654490431 w 21600"/>
                  <a:gd name="T7" fmla="*/ 2982583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7274" tIns="43636" rIns="87274" bIns="43636"/>
              <a:lstStyle/>
              <a:p>
                <a:pPr algn="ctr" defTabSz="863859"/>
                <a:r>
                  <a:rPr lang="es-MX" sz="1900"/>
                  <a:t>     </a:t>
                </a:r>
                <a:endParaRPr lang="es-ES" sz="1900"/>
              </a:p>
            </p:txBody>
          </p:sp>
          <p:grpSp>
            <p:nvGrpSpPr>
              <p:cNvPr id="66" name="93 Grupo"/>
              <p:cNvGrpSpPr>
                <a:grpSpLocks/>
              </p:cNvGrpSpPr>
              <p:nvPr/>
            </p:nvGrpSpPr>
            <p:grpSpPr bwMode="auto">
              <a:xfrm>
                <a:off x="4929984" y="2653500"/>
                <a:ext cx="2658839" cy="1526536"/>
                <a:chOff x="4929984" y="2653500"/>
                <a:chExt cx="2658839" cy="1526536"/>
              </a:xfrm>
            </p:grpSpPr>
            <p:pic>
              <p:nvPicPr>
                <p:cNvPr id="68" name="Picture 105" descr="laptop%2520hp%2520pavilion%2520500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501620" y="3643988"/>
                  <a:ext cx="576311" cy="438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9" name="Picture 138" descr="router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001422" y="3796508"/>
                  <a:ext cx="535927" cy="383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70" name="79 Conector recto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09307" y="3259929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1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5430050" y="3939384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72" name="8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7001686" y="3653632"/>
                  <a:ext cx="587137" cy="409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PC4</a:t>
                  </a:r>
                </a:p>
              </p:txBody>
            </p:sp>
            <p:sp>
              <p:nvSpPr>
                <p:cNvPr id="73" name="84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578402" y="3305929"/>
                  <a:ext cx="458871" cy="409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 dirty="0"/>
                    <a:t>R7</a:t>
                  </a:r>
                </a:p>
              </p:txBody>
            </p:sp>
            <p:sp>
              <p:nvSpPr>
                <p:cNvPr id="76" name="87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3510756"/>
                  <a:ext cx="343432" cy="3466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.6</a:t>
                  </a:r>
                </a:p>
              </p:txBody>
            </p:sp>
          </p:grpSp>
        </p:grpSp>
        <p:grpSp>
          <p:nvGrpSpPr>
            <p:cNvPr id="14" name="63 Grupo"/>
            <p:cNvGrpSpPr>
              <a:grpSpLocks/>
            </p:cNvGrpSpPr>
            <p:nvPr/>
          </p:nvGrpSpPr>
          <p:grpSpPr bwMode="auto">
            <a:xfrm>
              <a:off x="259465" y="823787"/>
              <a:ext cx="8032912" cy="2570431"/>
              <a:chOff x="259465" y="2609737"/>
              <a:chExt cx="8032912" cy="2570431"/>
            </a:xfrm>
          </p:grpSpPr>
          <p:pic>
            <p:nvPicPr>
              <p:cNvPr id="15" name="Picture 138" descr="rou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138" descr="rou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38" descr="rou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138" descr="rou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38" descr="rou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38" descr="rou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9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1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6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 dirty="0"/>
                  <a:t>R1</a:t>
                </a:r>
              </a:p>
            </p:txBody>
          </p:sp>
          <p:sp>
            <p:nvSpPr>
              <p:cNvPr id="57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R2</a:t>
                </a:r>
              </a:p>
            </p:txBody>
          </p:sp>
          <p:sp>
            <p:nvSpPr>
              <p:cNvPr id="58" name="56 CuadroTexto"/>
              <p:cNvSpPr txBox="1">
                <a:spLocks noChangeArrowheads="1"/>
              </p:cNvSpPr>
              <p:nvPr/>
            </p:nvSpPr>
            <p:spPr bwMode="auto">
              <a:xfrm>
                <a:off x="1658324" y="4102189"/>
                <a:ext cx="458871" cy="409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 dirty="0"/>
                  <a:t>R3</a:t>
                </a:r>
              </a:p>
            </p:txBody>
          </p:sp>
          <p:sp>
            <p:nvSpPr>
              <p:cNvPr id="59" name="57 CuadroTexto"/>
              <p:cNvSpPr txBox="1">
                <a:spLocks noChangeArrowheads="1"/>
              </p:cNvSpPr>
              <p:nvPr/>
            </p:nvSpPr>
            <p:spPr bwMode="auto">
              <a:xfrm>
                <a:off x="3200350" y="4056137"/>
                <a:ext cx="458871" cy="4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 dirty="0"/>
                  <a:t>R4</a:t>
                </a:r>
              </a:p>
            </p:txBody>
          </p:sp>
          <p:sp>
            <p:nvSpPr>
              <p:cNvPr id="60" name="58 CuadroTexto"/>
              <p:cNvSpPr txBox="1">
                <a:spLocks noChangeArrowheads="1"/>
              </p:cNvSpPr>
              <p:nvPr/>
            </p:nvSpPr>
            <p:spPr bwMode="auto">
              <a:xfrm>
                <a:off x="6434410" y="3375657"/>
                <a:ext cx="458871" cy="409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 dirty="0"/>
                  <a:t>R6</a:t>
                </a:r>
              </a:p>
            </p:txBody>
          </p:sp>
          <p:sp>
            <p:nvSpPr>
              <p:cNvPr id="61" name="59 CuadroTexto"/>
              <p:cNvSpPr txBox="1">
                <a:spLocks noChangeArrowheads="1"/>
              </p:cNvSpPr>
              <p:nvPr/>
            </p:nvSpPr>
            <p:spPr bwMode="auto">
              <a:xfrm>
                <a:off x="5007040" y="3386702"/>
                <a:ext cx="458871" cy="409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 dirty="0"/>
                  <a:t>R5</a:t>
                </a:r>
              </a:p>
            </p:txBody>
          </p:sp>
          <p:sp>
            <p:nvSpPr>
              <p:cNvPr id="62" name="60 CuadroTexto"/>
              <p:cNvSpPr txBox="1">
                <a:spLocks noChangeArrowheads="1"/>
              </p:cNvSpPr>
              <p:nvPr/>
            </p:nvSpPr>
            <p:spPr bwMode="auto">
              <a:xfrm>
                <a:off x="259465" y="2609737"/>
                <a:ext cx="1156272" cy="776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 dirty="0" smtClean="0"/>
                  <a:t>PC1</a:t>
                </a:r>
                <a:endParaRPr lang="es-PE" sz="2000" b="1" dirty="0"/>
              </a:p>
            </p:txBody>
          </p:sp>
          <p:sp>
            <p:nvSpPr>
              <p:cNvPr id="63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4131675"/>
                <a:ext cx="587138" cy="409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 dirty="0" smtClean="0"/>
                  <a:t>PC2</a:t>
                </a:r>
                <a:endParaRPr lang="es-PE" sz="2000" b="1" dirty="0"/>
              </a:p>
            </p:txBody>
          </p:sp>
          <p:sp>
            <p:nvSpPr>
              <p:cNvPr id="64" name="62 CuadroTexto"/>
              <p:cNvSpPr txBox="1">
                <a:spLocks noChangeArrowheads="1"/>
              </p:cNvSpPr>
              <p:nvPr/>
            </p:nvSpPr>
            <p:spPr bwMode="auto">
              <a:xfrm>
                <a:off x="7494376" y="3253627"/>
                <a:ext cx="587138" cy="409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 dirty="0"/>
                  <a:t>PC3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665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27059" y="617114"/>
            <a:ext cx="8243867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QUE SUCEDE EN LOS ROUTER CISCO?</a:t>
            </a:r>
          </a:p>
        </p:txBody>
      </p:sp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228563" y="1296247"/>
            <a:ext cx="7151073" cy="1683929"/>
            <a:chOff x="228600" y="1327150"/>
            <a:chExt cx="7152888" cy="1723531"/>
          </a:xfrm>
        </p:grpSpPr>
        <p:grpSp>
          <p:nvGrpSpPr>
            <p:cNvPr id="53261" name="Group 3"/>
            <p:cNvGrpSpPr>
              <a:grpSpLocks/>
            </p:cNvGrpSpPr>
            <p:nvPr/>
          </p:nvGrpSpPr>
          <p:grpSpPr bwMode="auto">
            <a:xfrm>
              <a:off x="228600" y="1327150"/>
              <a:ext cx="6470539" cy="568584"/>
              <a:chOff x="204" y="773"/>
              <a:chExt cx="4075" cy="351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894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CISCO implementa RIPv2 soportando:</a:t>
                </a:r>
              </a:p>
            </p:txBody>
          </p:sp>
          <p:pic>
            <p:nvPicPr>
              <p:cNvPr id="53268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34" name="Text Box 6"/>
            <p:cNvSpPr txBox="1">
              <a:spLocks noChangeArrowheads="1"/>
            </p:cNvSpPr>
            <p:nvPr/>
          </p:nvSpPr>
          <p:spPr bwMode="auto">
            <a:xfrm>
              <a:off x="487384" y="1866729"/>
              <a:ext cx="2205445" cy="46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Autenticación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5" name="Text Box 7"/>
            <p:cNvSpPr txBox="1">
              <a:spLocks noChangeArrowheads="1"/>
            </p:cNvSpPr>
            <p:nvPr/>
          </p:nvSpPr>
          <p:spPr bwMode="auto">
            <a:xfrm>
              <a:off x="4851770" y="1866729"/>
              <a:ext cx="2529718" cy="46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Gestión de clave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6" name="Text Box 8"/>
            <p:cNvSpPr txBox="1">
              <a:spLocks noChangeArrowheads="1"/>
            </p:cNvSpPr>
            <p:nvPr/>
          </p:nvSpPr>
          <p:spPr bwMode="auto">
            <a:xfrm>
              <a:off x="487384" y="2225390"/>
              <a:ext cx="3457130" cy="46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i="1" dirty="0" err="1">
                  <a:latin typeface="+mj-lt"/>
                </a:rPr>
                <a:t>Summarization</a:t>
              </a:r>
              <a:r>
                <a:rPr lang="es-MX" sz="2400" dirty="0">
                  <a:latin typeface="+mj-lt"/>
                </a:rPr>
                <a:t> de rutas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7" name="Text Box 9"/>
            <p:cNvSpPr txBox="1">
              <a:spLocks noChangeArrowheads="1"/>
            </p:cNvSpPr>
            <p:nvPr/>
          </p:nvSpPr>
          <p:spPr bwMode="auto">
            <a:xfrm>
              <a:off x="4851770" y="2225390"/>
              <a:ext cx="1077413" cy="46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CIDR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482620" y="2582465"/>
              <a:ext cx="1189652" cy="46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VLSM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28564" y="3501099"/>
            <a:ext cx="7361505" cy="1016080"/>
            <a:chOff x="204" y="773"/>
            <a:chExt cx="4637" cy="642"/>
          </a:xfrm>
        </p:grpSpPr>
        <p:sp>
          <p:nvSpPr>
            <p:cNvPr id="38927" name="Text Box 12"/>
            <p:cNvSpPr txBox="1">
              <a:spLocks noChangeArrowheads="1"/>
            </p:cNvSpPr>
            <p:nvPr/>
          </p:nvSpPr>
          <p:spPr bwMode="auto">
            <a:xfrm>
              <a:off x="385" y="773"/>
              <a:ext cx="4456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De manera predeterminada, un router que 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soporta RIPv2 no recibe paquetes RIPv1</a:t>
              </a:r>
            </a:p>
          </p:txBody>
        </p:sp>
        <p:pic>
          <p:nvPicPr>
            <p:cNvPr id="53260" name="Picture 1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19 Grupo"/>
          <p:cNvGrpSpPr>
            <a:grpSpLocks/>
          </p:cNvGrpSpPr>
          <p:nvPr/>
        </p:nvGrpSpPr>
        <p:grpSpPr bwMode="auto">
          <a:xfrm>
            <a:off x="228561" y="4794248"/>
            <a:ext cx="7291440" cy="1255983"/>
            <a:chOff x="228600" y="4908550"/>
            <a:chExt cx="7292706" cy="1285403"/>
          </a:xfrm>
        </p:grpSpPr>
        <p:grpSp>
          <p:nvGrpSpPr>
            <p:cNvPr id="53254" name="Group 25"/>
            <p:cNvGrpSpPr>
              <a:grpSpLocks/>
            </p:cNvGrpSpPr>
            <p:nvPr/>
          </p:nvGrpSpPr>
          <p:grpSpPr bwMode="auto">
            <a:xfrm>
              <a:off x="228600" y="4908550"/>
              <a:ext cx="7292706" cy="568584"/>
              <a:chOff x="204" y="773"/>
              <a:chExt cx="4592" cy="351"/>
            </a:xfrm>
          </p:grpSpPr>
          <p:sp>
            <p:nvSpPr>
              <p:cNvPr id="38925" name="Text Box 26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4411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14118">
                  <a:defRPr/>
                </a:pPr>
                <a:r>
                  <a:rPr lang="es-ES" sz="3000" b="1">
                    <a:solidFill>
                      <a:schemeClr val="accent2"/>
                    </a:solidFill>
                    <a:latin typeface="+mj-lt"/>
                  </a:rPr>
                  <a:t>CISCO ofrece comandos para RIPv1 y RIPv2</a:t>
                </a:r>
              </a:p>
            </p:txBody>
          </p:sp>
          <p:pic>
            <p:nvPicPr>
              <p:cNvPr id="53258" name="Picture 27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56" name="Text Box 28"/>
            <p:cNvSpPr txBox="1">
              <a:spLocks noChangeArrowheads="1"/>
            </p:cNvSpPr>
            <p:nvPr/>
          </p:nvSpPr>
          <p:spPr bwMode="auto">
            <a:xfrm>
              <a:off x="487363" y="5376672"/>
              <a:ext cx="5859915" cy="468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b="1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b="1" dirty="0">
                  <a:latin typeface="+mj-lt"/>
                </a:rPr>
                <a:t>version 1 </a:t>
              </a:r>
              <a:r>
                <a:rPr lang="es-MX" sz="2400" b="1" dirty="0">
                  <a:latin typeface="+mj-lt"/>
                  <a:sym typeface="Wingdings" pitchFamily="2" charset="2"/>
                </a:rPr>
                <a:t>  </a:t>
              </a:r>
              <a:r>
                <a:rPr lang="es-MX" sz="2400" dirty="0">
                  <a:latin typeface="+mj-lt"/>
                  <a:sym typeface="Wingdings" pitchFamily="2" charset="2"/>
                </a:rPr>
                <a:t>recibe y envía paquetes RIPv1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57" name="Text Box 29"/>
            <p:cNvSpPr txBox="1">
              <a:spLocks noChangeArrowheads="1"/>
            </p:cNvSpPr>
            <p:nvPr/>
          </p:nvSpPr>
          <p:spPr bwMode="auto">
            <a:xfrm>
              <a:off x="487363" y="5725779"/>
              <a:ext cx="5859915" cy="468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>
                <a:defRPr/>
              </a:pPr>
              <a:r>
                <a:rPr lang="es-MX" sz="2400" b="1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b="1" dirty="0">
                  <a:latin typeface="+mj-lt"/>
                </a:rPr>
                <a:t>version 2 </a:t>
              </a:r>
              <a:r>
                <a:rPr lang="es-MX" sz="2400" b="1" dirty="0">
                  <a:latin typeface="+mj-lt"/>
                  <a:sym typeface="Wingdings" pitchFamily="2" charset="2"/>
                </a:rPr>
                <a:t>  </a:t>
              </a:r>
              <a:r>
                <a:rPr lang="es-MX" sz="2400" dirty="0">
                  <a:latin typeface="+mj-lt"/>
                  <a:sym typeface="Wingdings" pitchFamily="2" charset="2"/>
                </a:rPr>
                <a:t>recibe y envía paquetes RIPv2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41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404745" y="617115"/>
            <a:ext cx="6361493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COMANDOS SEND Y RECEIVE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79355" y="1294693"/>
            <a:ext cx="7291441" cy="555343"/>
            <a:chOff x="204" y="773"/>
            <a:chExt cx="4592" cy="351"/>
          </a:xfrm>
        </p:grpSpPr>
        <p:sp>
          <p:nvSpPr>
            <p:cNvPr id="4" name="Text Box 15"/>
            <p:cNvSpPr txBox="1">
              <a:spLocks noChangeArrowheads="1"/>
            </p:cNvSpPr>
            <p:nvPr/>
          </p:nvSpPr>
          <p:spPr bwMode="auto">
            <a:xfrm>
              <a:off x="385" y="773"/>
              <a:ext cx="4411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CISCO ofrece comandos para RIPv1 y RIPv2</a:t>
              </a:r>
            </a:p>
          </p:txBody>
        </p:sp>
        <p:pic>
          <p:nvPicPr>
            <p:cNvPr id="54284" name="Picture 1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11 Grupo"/>
          <p:cNvGrpSpPr>
            <a:grpSpLocks/>
          </p:cNvGrpSpPr>
          <p:nvPr/>
        </p:nvGrpSpPr>
        <p:grpSpPr bwMode="auto">
          <a:xfrm>
            <a:off x="538073" y="1752104"/>
            <a:ext cx="7069165" cy="4437368"/>
            <a:chOff x="538163" y="1793875"/>
            <a:chExt cx="7070420" cy="4542646"/>
          </a:xfrm>
        </p:grpSpPr>
        <p:sp>
          <p:nvSpPr>
            <p:cNvPr id="54277" name="Text Box 19"/>
            <p:cNvSpPr txBox="1">
              <a:spLocks noChangeArrowheads="1"/>
            </p:cNvSpPr>
            <p:nvPr/>
          </p:nvSpPr>
          <p:spPr bwMode="auto">
            <a:xfrm>
              <a:off x="538163" y="1793875"/>
              <a:ext cx="7070420" cy="846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 sz="2400" b="1">
                  <a:solidFill>
                    <a:srgbClr val="FF0000"/>
                  </a:solidFill>
                </a:rPr>
                <a:t>►</a:t>
              </a:r>
              <a:r>
                <a:rPr lang="es-MX" sz="2400" b="1"/>
                <a:t>ip rip send version 1 </a:t>
              </a:r>
              <a:r>
                <a:rPr lang="es-MX" sz="2400" b="1">
                  <a:sym typeface="Wingdings" pitchFamily="2" charset="2"/>
                </a:rPr>
                <a:t>  </a:t>
              </a:r>
              <a:r>
                <a:rPr lang="es-MX" sz="2400">
                  <a:sym typeface="Wingdings" pitchFamily="2" charset="2"/>
                </a:rPr>
                <a:t>Configura una interfaz para</a:t>
              </a:r>
            </a:p>
            <a:p>
              <a:pPr defTabSz="863859" eaLnBrk="0" hangingPunct="0"/>
              <a:r>
                <a:rPr lang="es-MX" sz="2400">
                  <a:sym typeface="Wingdings" pitchFamily="2" charset="2"/>
                </a:rPr>
                <a:t>   enviar sólo paquetes RIPv1</a:t>
              </a:r>
              <a:endParaRPr lang="es-MX" sz="2400">
                <a:solidFill>
                  <a:srgbClr val="FF3300"/>
                </a:solidFill>
              </a:endParaRPr>
            </a:p>
          </p:txBody>
        </p:sp>
        <p:sp>
          <p:nvSpPr>
            <p:cNvPr id="54278" name="Text Box 20"/>
            <p:cNvSpPr txBox="1">
              <a:spLocks noChangeArrowheads="1"/>
            </p:cNvSpPr>
            <p:nvPr/>
          </p:nvSpPr>
          <p:spPr bwMode="auto">
            <a:xfrm>
              <a:off x="538163" y="2582062"/>
              <a:ext cx="7070420" cy="846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 sz="2400" b="1">
                  <a:solidFill>
                    <a:srgbClr val="FF0000"/>
                  </a:solidFill>
                </a:rPr>
                <a:t>►</a:t>
              </a:r>
              <a:r>
                <a:rPr lang="es-MX" sz="2400" b="1"/>
                <a:t>ip rip send version 2 </a:t>
              </a:r>
              <a:r>
                <a:rPr lang="es-MX" sz="2400" b="1">
                  <a:sym typeface="Wingdings" pitchFamily="2" charset="2"/>
                </a:rPr>
                <a:t>  </a:t>
              </a:r>
              <a:r>
                <a:rPr lang="es-MX" sz="2400">
                  <a:sym typeface="Wingdings" pitchFamily="2" charset="2"/>
                </a:rPr>
                <a:t>Configura una interfaz para</a:t>
              </a:r>
            </a:p>
            <a:p>
              <a:pPr defTabSz="863859" eaLnBrk="0" hangingPunct="0"/>
              <a:r>
                <a:rPr lang="es-MX" sz="2400">
                  <a:sym typeface="Wingdings" pitchFamily="2" charset="2"/>
                </a:rPr>
                <a:t>    enviar sólo paquetes RIPv2</a:t>
              </a:r>
              <a:endParaRPr lang="es-MX" sz="2400">
                <a:solidFill>
                  <a:srgbClr val="FF3300"/>
                </a:solidFill>
              </a:endParaRPr>
            </a:p>
          </p:txBody>
        </p:sp>
        <p:sp>
          <p:nvSpPr>
            <p:cNvPr id="54279" name="Text Box 23"/>
            <p:cNvSpPr txBox="1">
              <a:spLocks noChangeArrowheads="1"/>
            </p:cNvSpPr>
            <p:nvPr/>
          </p:nvSpPr>
          <p:spPr bwMode="auto">
            <a:xfrm>
              <a:off x="538163" y="3367880"/>
              <a:ext cx="6772209" cy="846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 sz="2400" b="1">
                  <a:solidFill>
                    <a:srgbClr val="FF0000"/>
                  </a:solidFill>
                </a:rPr>
                <a:t>►</a:t>
              </a:r>
              <a:r>
                <a:rPr lang="es-MX" sz="2400" b="1"/>
                <a:t>ip rip send version 1 2 </a:t>
              </a:r>
              <a:r>
                <a:rPr lang="es-MX" sz="2400" b="1">
                  <a:sym typeface="Wingdings" pitchFamily="2" charset="2"/>
                </a:rPr>
                <a:t>  </a:t>
              </a:r>
              <a:r>
                <a:rPr lang="es-MX" sz="2400">
                  <a:sym typeface="Wingdings" pitchFamily="2" charset="2"/>
                </a:rPr>
                <a:t>Configura una interfaz </a:t>
              </a:r>
            </a:p>
            <a:p>
              <a:pPr defTabSz="863859" eaLnBrk="0" hangingPunct="0"/>
              <a:r>
                <a:rPr lang="es-MX" sz="2400">
                  <a:sym typeface="Wingdings" pitchFamily="2" charset="2"/>
                </a:rPr>
                <a:t>    para enviar ambos paquetes RIPv1 y RIPv2</a:t>
              </a:r>
              <a:endParaRPr lang="es-MX" sz="2400">
                <a:solidFill>
                  <a:srgbClr val="FF3300"/>
                </a:solidFill>
              </a:endParaRPr>
            </a:p>
          </p:txBody>
        </p:sp>
        <p:sp>
          <p:nvSpPr>
            <p:cNvPr id="54280" name="Text Box 24"/>
            <p:cNvSpPr txBox="1">
              <a:spLocks noChangeArrowheads="1"/>
            </p:cNvSpPr>
            <p:nvPr/>
          </p:nvSpPr>
          <p:spPr bwMode="auto">
            <a:xfrm>
              <a:off x="538163" y="4153698"/>
              <a:ext cx="6856414" cy="846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 sz="2400" b="1">
                  <a:solidFill>
                    <a:srgbClr val="FF0000"/>
                  </a:solidFill>
                </a:rPr>
                <a:t>►</a:t>
              </a:r>
              <a:r>
                <a:rPr lang="es-MX" sz="2400" b="1"/>
                <a:t>ip rip receive version 1 </a:t>
              </a:r>
              <a:r>
                <a:rPr lang="es-MX" sz="2400" b="1">
                  <a:sym typeface="Wingdings" pitchFamily="2" charset="2"/>
                </a:rPr>
                <a:t>  </a:t>
              </a:r>
              <a:r>
                <a:rPr lang="es-MX" sz="2400">
                  <a:sym typeface="Wingdings" pitchFamily="2" charset="2"/>
                </a:rPr>
                <a:t>Configura una interfaz </a:t>
              </a:r>
            </a:p>
            <a:p>
              <a:pPr defTabSz="863859" eaLnBrk="0" hangingPunct="0"/>
              <a:r>
                <a:rPr lang="es-MX" sz="2400">
                  <a:sym typeface="Wingdings" pitchFamily="2" charset="2"/>
                </a:rPr>
                <a:t>    para recibir sólo paquetes RIPv1</a:t>
              </a:r>
              <a:endParaRPr lang="es-MX" sz="2400">
                <a:solidFill>
                  <a:srgbClr val="FF3300"/>
                </a:solidFill>
              </a:endParaRPr>
            </a:p>
          </p:txBody>
        </p:sp>
        <p:sp>
          <p:nvSpPr>
            <p:cNvPr id="54281" name="Text Box 26"/>
            <p:cNvSpPr txBox="1">
              <a:spLocks noChangeArrowheads="1"/>
            </p:cNvSpPr>
            <p:nvPr/>
          </p:nvSpPr>
          <p:spPr bwMode="auto">
            <a:xfrm>
              <a:off x="538163" y="5010954"/>
              <a:ext cx="6856414" cy="846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 sz="2400" b="1">
                  <a:solidFill>
                    <a:srgbClr val="FF0000"/>
                  </a:solidFill>
                </a:rPr>
                <a:t>►</a:t>
              </a:r>
              <a:r>
                <a:rPr lang="es-MX" sz="2400" b="1"/>
                <a:t>ip rip receive version 2 </a:t>
              </a:r>
              <a:r>
                <a:rPr lang="es-MX" sz="2400" b="1">
                  <a:sym typeface="Wingdings" pitchFamily="2" charset="2"/>
                </a:rPr>
                <a:t>  </a:t>
              </a:r>
              <a:r>
                <a:rPr lang="es-MX" sz="2400">
                  <a:sym typeface="Wingdings" pitchFamily="2" charset="2"/>
                </a:rPr>
                <a:t>Configura una interfaz </a:t>
              </a:r>
            </a:p>
            <a:p>
              <a:pPr defTabSz="863859" eaLnBrk="0" hangingPunct="0"/>
              <a:r>
                <a:rPr lang="es-MX" sz="2400">
                  <a:sym typeface="Wingdings" pitchFamily="2" charset="2"/>
                </a:rPr>
                <a:t>    para recibir sólo paquetes RIPv2</a:t>
              </a:r>
              <a:endParaRPr lang="es-MX" sz="2400">
                <a:solidFill>
                  <a:srgbClr val="FF3300"/>
                </a:solidFill>
              </a:endParaRPr>
            </a:p>
          </p:txBody>
        </p:sp>
        <p:sp>
          <p:nvSpPr>
            <p:cNvPr id="54282" name="Text Box 27"/>
            <p:cNvSpPr txBox="1">
              <a:spLocks noChangeArrowheads="1"/>
            </p:cNvSpPr>
            <p:nvPr/>
          </p:nvSpPr>
          <p:spPr bwMode="auto">
            <a:xfrm>
              <a:off x="538163" y="5868210"/>
              <a:ext cx="4073107" cy="468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63859" eaLnBrk="0" hangingPunct="0"/>
              <a:r>
                <a:rPr lang="es-MX" sz="2400" b="1">
                  <a:solidFill>
                    <a:srgbClr val="FF0000"/>
                  </a:solidFill>
                </a:rPr>
                <a:t>►</a:t>
              </a:r>
              <a:r>
                <a:rPr lang="es-MX" sz="2400" b="1"/>
                <a:t>ip rip receive version 1 2 </a:t>
              </a:r>
              <a:r>
                <a:rPr lang="es-MX" sz="2400" b="1">
                  <a:sym typeface="Wingdings" pitchFamily="2" charset="2"/>
                </a:rPr>
                <a:t></a:t>
              </a:r>
              <a:endParaRPr lang="es-MX" sz="2400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58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289482" y="617114"/>
            <a:ext cx="4280923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CUENTA A INFINITO</a:t>
            </a:r>
          </a:p>
        </p:txBody>
      </p:sp>
      <p:grpSp>
        <p:nvGrpSpPr>
          <p:cNvPr id="2" name="39 Grupo"/>
          <p:cNvGrpSpPr>
            <a:grpSpLocks/>
          </p:cNvGrpSpPr>
          <p:nvPr/>
        </p:nvGrpSpPr>
        <p:grpSpPr bwMode="auto">
          <a:xfrm>
            <a:off x="142853" y="2231218"/>
            <a:ext cx="8857418" cy="1218155"/>
            <a:chOff x="143638" y="1784102"/>
            <a:chExt cx="8858517" cy="1247683"/>
          </a:xfrm>
        </p:grpSpPr>
        <p:pic>
          <p:nvPicPr>
            <p:cNvPr id="55338" name="Picture 25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8599" y="2439186"/>
              <a:ext cx="666807" cy="497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39" name="Picture 25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739" y="2439186"/>
              <a:ext cx="666807" cy="497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40" name="Picture 25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34879" y="2439186"/>
              <a:ext cx="666807" cy="497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5341" name="16 Conector recto"/>
            <p:cNvCxnSpPr>
              <a:cxnSpLocks noChangeShapeType="1"/>
            </p:cNvCxnSpPr>
            <p:nvPr/>
          </p:nvCxnSpPr>
          <p:spPr bwMode="auto">
            <a:xfrm>
              <a:off x="2620103" y="2724938"/>
              <a:ext cx="1643074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2" name="17 Conector recto"/>
            <p:cNvCxnSpPr>
              <a:cxnSpLocks noChangeShapeType="1"/>
            </p:cNvCxnSpPr>
            <p:nvPr/>
          </p:nvCxnSpPr>
          <p:spPr bwMode="auto">
            <a:xfrm>
              <a:off x="4763243" y="2724938"/>
              <a:ext cx="1643074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343" name="18 CuadroTexto"/>
            <p:cNvSpPr txBox="1">
              <a:spLocks noChangeArrowheads="1"/>
            </p:cNvSpPr>
            <p:nvPr/>
          </p:nvSpPr>
          <p:spPr bwMode="auto">
            <a:xfrm>
              <a:off x="2143902" y="2141292"/>
              <a:ext cx="431582" cy="3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R1</a:t>
              </a:r>
            </a:p>
          </p:txBody>
        </p:sp>
        <p:sp>
          <p:nvSpPr>
            <p:cNvPr id="55344" name="19 CuadroTexto"/>
            <p:cNvSpPr txBox="1">
              <a:spLocks noChangeArrowheads="1"/>
            </p:cNvSpPr>
            <p:nvPr/>
          </p:nvSpPr>
          <p:spPr bwMode="auto">
            <a:xfrm>
              <a:off x="4287042" y="2141292"/>
              <a:ext cx="431582" cy="3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R2</a:t>
              </a:r>
            </a:p>
          </p:txBody>
        </p:sp>
        <p:sp>
          <p:nvSpPr>
            <p:cNvPr id="55345" name="20 CuadroTexto"/>
            <p:cNvSpPr txBox="1">
              <a:spLocks noChangeArrowheads="1"/>
            </p:cNvSpPr>
            <p:nvPr/>
          </p:nvSpPr>
          <p:spPr bwMode="auto">
            <a:xfrm>
              <a:off x="6430182" y="2141292"/>
              <a:ext cx="431582" cy="3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R3</a:t>
              </a:r>
            </a:p>
          </p:txBody>
        </p:sp>
        <p:pic>
          <p:nvPicPr>
            <p:cNvPr id="55346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5518" y="215343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47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1534" y="215343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5348" name="25 Conector recto"/>
            <p:cNvCxnSpPr>
              <a:cxnSpLocks noChangeShapeType="1"/>
            </p:cNvCxnSpPr>
            <p:nvPr/>
          </p:nvCxnSpPr>
          <p:spPr bwMode="auto">
            <a:xfrm>
              <a:off x="1000894" y="2510624"/>
              <a:ext cx="1143008" cy="21590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9" name="27 Conector recto"/>
            <p:cNvCxnSpPr>
              <a:cxnSpLocks noChangeShapeType="1"/>
            </p:cNvCxnSpPr>
            <p:nvPr/>
          </p:nvCxnSpPr>
          <p:spPr bwMode="auto">
            <a:xfrm flipV="1">
              <a:off x="6930248" y="2510624"/>
              <a:ext cx="1071570" cy="21431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350" name="29 CuadroTexto"/>
            <p:cNvSpPr txBox="1">
              <a:spLocks noChangeArrowheads="1"/>
            </p:cNvSpPr>
            <p:nvPr/>
          </p:nvSpPr>
          <p:spPr bwMode="auto">
            <a:xfrm>
              <a:off x="143638" y="1784102"/>
              <a:ext cx="1286089" cy="3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20.2.2.0/24</a:t>
              </a:r>
            </a:p>
          </p:txBody>
        </p:sp>
        <p:sp>
          <p:nvSpPr>
            <p:cNvPr id="55351" name="30 CuadroTexto"/>
            <p:cNvSpPr txBox="1">
              <a:spLocks noChangeArrowheads="1"/>
            </p:cNvSpPr>
            <p:nvPr/>
          </p:nvSpPr>
          <p:spPr bwMode="auto">
            <a:xfrm>
              <a:off x="7716066" y="1784102"/>
              <a:ext cx="1286089" cy="3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30.3.3.0/24</a:t>
              </a:r>
            </a:p>
          </p:txBody>
        </p:sp>
        <p:sp>
          <p:nvSpPr>
            <p:cNvPr id="55352" name="31 CuadroTexto"/>
            <p:cNvSpPr txBox="1">
              <a:spLocks noChangeArrowheads="1"/>
            </p:cNvSpPr>
            <p:nvPr/>
          </p:nvSpPr>
          <p:spPr bwMode="auto">
            <a:xfrm>
              <a:off x="2858282" y="2010558"/>
              <a:ext cx="1286089" cy="3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40.4.4.0/30</a:t>
              </a:r>
            </a:p>
          </p:txBody>
        </p:sp>
        <p:sp>
          <p:nvSpPr>
            <p:cNvPr id="55353" name="32 CuadroTexto"/>
            <p:cNvSpPr txBox="1">
              <a:spLocks noChangeArrowheads="1"/>
            </p:cNvSpPr>
            <p:nvPr/>
          </p:nvSpPr>
          <p:spPr bwMode="auto">
            <a:xfrm>
              <a:off x="5001422" y="2010558"/>
              <a:ext cx="1286089" cy="3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40.4.4.4/30</a:t>
              </a:r>
            </a:p>
          </p:txBody>
        </p:sp>
        <p:sp>
          <p:nvSpPr>
            <p:cNvPr id="55354" name="33 CuadroTexto"/>
            <p:cNvSpPr txBox="1">
              <a:spLocks noChangeArrowheads="1"/>
            </p:cNvSpPr>
            <p:nvPr/>
          </p:nvSpPr>
          <p:spPr bwMode="auto">
            <a:xfrm>
              <a:off x="2643968" y="2367748"/>
              <a:ext cx="362645" cy="3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.1</a:t>
              </a:r>
            </a:p>
          </p:txBody>
        </p:sp>
        <p:sp>
          <p:nvSpPr>
            <p:cNvPr id="55355" name="34 CuadroTexto"/>
            <p:cNvSpPr txBox="1">
              <a:spLocks noChangeArrowheads="1"/>
            </p:cNvSpPr>
            <p:nvPr/>
          </p:nvSpPr>
          <p:spPr bwMode="auto">
            <a:xfrm>
              <a:off x="3929852" y="2367748"/>
              <a:ext cx="362645" cy="3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.2</a:t>
              </a:r>
            </a:p>
          </p:txBody>
        </p:sp>
        <p:sp>
          <p:nvSpPr>
            <p:cNvPr id="55356" name="35 CuadroTexto"/>
            <p:cNvSpPr txBox="1">
              <a:spLocks noChangeArrowheads="1"/>
            </p:cNvSpPr>
            <p:nvPr/>
          </p:nvSpPr>
          <p:spPr bwMode="auto">
            <a:xfrm>
              <a:off x="4786508" y="2367748"/>
              <a:ext cx="362645" cy="3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.5</a:t>
              </a:r>
            </a:p>
          </p:txBody>
        </p:sp>
        <p:sp>
          <p:nvSpPr>
            <p:cNvPr id="55357" name="36 CuadroTexto"/>
            <p:cNvSpPr txBox="1">
              <a:spLocks noChangeArrowheads="1"/>
            </p:cNvSpPr>
            <p:nvPr/>
          </p:nvSpPr>
          <p:spPr bwMode="auto">
            <a:xfrm>
              <a:off x="6072992" y="2367748"/>
              <a:ext cx="362645" cy="3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.6</a:t>
              </a:r>
            </a:p>
          </p:txBody>
        </p:sp>
        <p:sp>
          <p:nvSpPr>
            <p:cNvPr id="55358" name="37 CuadroTexto"/>
            <p:cNvSpPr txBox="1">
              <a:spLocks noChangeArrowheads="1"/>
            </p:cNvSpPr>
            <p:nvPr/>
          </p:nvSpPr>
          <p:spPr bwMode="auto">
            <a:xfrm>
              <a:off x="1715274" y="2653500"/>
              <a:ext cx="362645" cy="3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.1</a:t>
              </a:r>
            </a:p>
          </p:txBody>
        </p:sp>
        <p:sp>
          <p:nvSpPr>
            <p:cNvPr id="55359" name="38 CuadroTexto"/>
            <p:cNvSpPr txBox="1">
              <a:spLocks noChangeArrowheads="1"/>
            </p:cNvSpPr>
            <p:nvPr/>
          </p:nvSpPr>
          <p:spPr bwMode="auto">
            <a:xfrm>
              <a:off x="6930248" y="2653500"/>
              <a:ext cx="362645" cy="3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.1</a:t>
              </a:r>
            </a:p>
          </p:txBody>
        </p:sp>
      </p:grpSp>
      <p:grpSp>
        <p:nvGrpSpPr>
          <p:cNvPr id="3" name="69 Grupo"/>
          <p:cNvGrpSpPr>
            <a:grpSpLocks/>
          </p:cNvGrpSpPr>
          <p:nvPr/>
        </p:nvGrpSpPr>
        <p:grpSpPr bwMode="auto">
          <a:xfrm>
            <a:off x="6644124" y="916364"/>
            <a:ext cx="2211311" cy="2162991"/>
            <a:chOff x="6644496" y="1010426"/>
            <a:chExt cx="2211896" cy="2214578"/>
          </a:xfrm>
        </p:grpSpPr>
        <p:grpSp>
          <p:nvGrpSpPr>
            <p:cNvPr id="55332" name="61 Grupo"/>
            <p:cNvGrpSpPr>
              <a:grpSpLocks/>
            </p:cNvGrpSpPr>
            <p:nvPr/>
          </p:nvGrpSpPr>
          <p:grpSpPr bwMode="auto">
            <a:xfrm>
              <a:off x="7430314" y="2796376"/>
              <a:ext cx="500066" cy="428628"/>
              <a:chOff x="6858810" y="938988"/>
              <a:chExt cx="500066" cy="428628"/>
            </a:xfrm>
          </p:grpSpPr>
          <p:cxnSp>
            <p:nvCxnSpPr>
              <p:cNvPr id="55336" name="57 Conector recto"/>
              <p:cNvCxnSpPr>
                <a:cxnSpLocks noChangeShapeType="1"/>
              </p:cNvCxnSpPr>
              <p:nvPr/>
            </p:nvCxnSpPr>
            <p:spPr bwMode="auto">
              <a:xfrm>
                <a:off x="6858810" y="938988"/>
                <a:ext cx="500066" cy="428628"/>
              </a:xfrm>
              <a:prstGeom prst="lin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55337" name="59 Conector recto"/>
              <p:cNvCxnSpPr>
                <a:cxnSpLocks noChangeShapeType="1"/>
              </p:cNvCxnSpPr>
              <p:nvPr/>
            </p:nvCxnSpPr>
            <p:spPr bwMode="auto">
              <a:xfrm flipV="1">
                <a:off x="6858810" y="938988"/>
                <a:ext cx="500066" cy="428628"/>
              </a:xfrm>
              <a:prstGeom prst="lin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grpSp>
          <p:nvGrpSpPr>
            <p:cNvPr id="55333" name="68 Grupo"/>
            <p:cNvGrpSpPr>
              <a:grpSpLocks/>
            </p:cNvGrpSpPr>
            <p:nvPr/>
          </p:nvGrpSpPr>
          <p:grpSpPr bwMode="auto">
            <a:xfrm>
              <a:off x="6644496" y="1010426"/>
              <a:ext cx="2211896" cy="1643074"/>
              <a:chOff x="6644496" y="867550"/>
              <a:chExt cx="2211896" cy="1643074"/>
            </a:xfrm>
          </p:grpSpPr>
          <p:sp>
            <p:nvSpPr>
              <p:cNvPr id="63" name="62 CuadroTexto"/>
              <p:cNvSpPr txBox="1"/>
              <p:nvPr/>
            </p:nvSpPr>
            <p:spPr>
              <a:xfrm>
                <a:off x="6644496" y="867550"/>
                <a:ext cx="2211896" cy="11029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dirty="0"/>
                  <a:t>R3 detecta que la red</a:t>
                </a:r>
              </a:p>
              <a:p>
                <a:pPr>
                  <a:defRPr/>
                </a:pPr>
                <a:r>
                  <a:rPr lang="es-PE" sz="1600" dirty="0"/>
                  <a:t>está desconectada, pero</a:t>
                </a:r>
              </a:p>
              <a:p>
                <a:pPr>
                  <a:defRPr/>
                </a:pPr>
                <a:r>
                  <a:rPr lang="es-PE" sz="1600" dirty="0"/>
                  <a:t>se demora en </a:t>
                </a:r>
                <a:r>
                  <a:rPr lang="es-PE" sz="1600" dirty="0" err="1"/>
                  <a:t>envíar</a:t>
                </a:r>
                <a:endParaRPr lang="es-PE" sz="1600" dirty="0"/>
              </a:p>
              <a:p>
                <a:pPr>
                  <a:defRPr/>
                </a:pPr>
                <a:r>
                  <a:rPr lang="es-PE" sz="1600" dirty="0"/>
                  <a:t>mensaje a R2.</a:t>
                </a:r>
              </a:p>
            </p:txBody>
          </p:sp>
          <p:cxnSp>
            <p:nvCxnSpPr>
              <p:cNvPr id="55335" name="66 Conector recto"/>
              <p:cNvCxnSpPr>
                <a:cxnSpLocks noChangeShapeType="1"/>
              </p:cNvCxnSpPr>
              <p:nvPr/>
            </p:nvCxnSpPr>
            <p:spPr bwMode="auto">
              <a:xfrm rot="5400000">
                <a:off x="6359538" y="2224872"/>
                <a:ext cx="570710" cy="7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</p:grpSp>
      <p:grpSp>
        <p:nvGrpSpPr>
          <p:cNvPr id="6" name="82 Grupo"/>
          <p:cNvGrpSpPr>
            <a:grpSpLocks/>
          </p:cNvGrpSpPr>
          <p:nvPr/>
        </p:nvGrpSpPr>
        <p:grpSpPr bwMode="auto">
          <a:xfrm>
            <a:off x="214276" y="3288677"/>
            <a:ext cx="8644024" cy="2094767"/>
            <a:chOff x="215076" y="3367880"/>
            <a:chExt cx="8643998" cy="2143140"/>
          </a:xfrm>
        </p:grpSpPr>
        <p:grpSp>
          <p:nvGrpSpPr>
            <p:cNvPr id="55321" name="77 Grupo"/>
            <p:cNvGrpSpPr>
              <a:grpSpLocks/>
            </p:cNvGrpSpPr>
            <p:nvPr/>
          </p:nvGrpSpPr>
          <p:grpSpPr bwMode="auto">
            <a:xfrm>
              <a:off x="215076" y="3367880"/>
              <a:ext cx="8643998" cy="2143140"/>
              <a:chOff x="215076" y="3367880"/>
              <a:chExt cx="8643998" cy="2143140"/>
            </a:xfrm>
          </p:grpSpPr>
          <p:sp>
            <p:nvSpPr>
              <p:cNvPr id="55326" name="41 Bisel"/>
              <p:cNvSpPr>
                <a:spLocks noChangeArrowheads="1"/>
              </p:cNvSpPr>
              <p:nvPr/>
            </p:nvSpPr>
            <p:spPr bwMode="auto">
              <a:xfrm>
                <a:off x="215076" y="3867946"/>
                <a:ext cx="2786082" cy="1643074"/>
              </a:xfrm>
              <a:prstGeom prst="bevel">
                <a:avLst>
                  <a:gd name="adj" fmla="val 7597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55327" name="44 Bisel"/>
              <p:cNvSpPr>
                <a:spLocks noChangeArrowheads="1"/>
              </p:cNvSpPr>
              <p:nvPr/>
            </p:nvSpPr>
            <p:spPr bwMode="auto">
              <a:xfrm>
                <a:off x="3144034" y="3867946"/>
                <a:ext cx="2786082" cy="1643074"/>
              </a:xfrm>
              <a:prstGeom prst="bevel">
                <a:avLst>
                  <a:gd name="adj" fmla="val 7597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55328" name="47 Bisel"/>
              <p:cNvSpPr>
                <a:spLocks noChangeArrowheads="1"/>
              </p:cNvSpPr>
              <p:nvPr/>
            </p:nvSpPr>
            <p:spPr bwMode="auto">
              <a:xfrm>
                <a:off x="6072992" y="3867946"/>
                <a:ext cx="2786082" cy="1643074"/>
              </a:xfrm>
              <a:prstGeom prst="bevel">
                <a:avLst>
                  <a:gd name="adj" fmla="val 7597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55329" name="49 Forma libre"/>
              <p:cNvSpPr>
                <a:spLocks noChangeArrowheads="1"/>
              </p:cNvSpPr>
              <p:nvPr/>
            </p:nvSpPr>
            <p:spPr bwMode="auto">
              <a:xfrm>
                <a:off x="819807" y="3369390"/>
                <a:ext cx="1466193" cy="512380"/>
              </a:xfrm>
              <a:custGeom>
                <a:avLst/>
                <a:gdLst>
                  <a:gd name="T0" fmla="*/ 0 w 1466193"/>
                  <a:gd name="T1" fmla="*/ 488731 h 512380"/>
                  <a:gd name="T2" fmla="*/ 930165 w 1466193"/>
                  <a:gd name="T3" fmla="*/ 472966 h 512380"/>
                  <a:gd name="T4" fmla="*/ 1340069 w 1466193"/>
                  <a:gd name="T5" fmla="*/ 252248 h 512380"/>
                  <a:gd name="T6" fmla="*/ 1466193 w 1466193"/>
                  <a:gd name="T7" fmla="*/ 0 h 512380"/>
                  <a:gd name="T8" fmla="*/ 1466193 w 1466193"/>
                  <a:gd name="T9" fmla="*/ 0 h 512380"/>
                  <a:gd name="T10" fmla="*/ 1466193 w 1466193"/>
                  <a:gd name="T11" fmla="*/ 0 h 5123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66193"/>
                  <a:gd name="T19" fmla="*/ 0 h 512380"/>
                  <a:gd name="T20" fmla="*/ 1466193 w 1466193"/>
                  <a:gd name="T21" fmla="*/ 512380 h 5123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66193" h="512380">
                    <a:moveTo>
                      <a:pt x="0" y="488731"/>
                    </a:moveTo>
                    <a:cubicBezTo>
                      <a:pt x="353410" y="500555"/>
                      <a:pt x="706820" y="512380"/>
                      <a:pt x="930165" y="472966"/>
                    </a:cubicBezTo>
                    <a:cubicBezTo>
                      <a:pt x="1153510" y="433552"/>
                      <a:pt x="1250731" y="331076"/>
                      <a:pt x="1340069" y="252248"/>
                    </a:cubicBezTo>
                    <a:cubicBezTo>
                      <a:pt x="1429407" y="173420"/>
                      <a:pt x="1466193" y="0"/>
                      <a:pt x="1466193" y="0"/>
                    </a:cubicBezTo>
                  </a:path>
                </a:pathLst>
              </a:cu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1" name="50 Forma libre"/>
              <p:cNvSpPr/>
              <p:nvPr/>
            </p:nvSpPr>
            <p:spPr bwMode="auto">
              <a:xfrm flipH="1">
                <a:off x="6787372" y="3367880"/>
                <a:ext cx="1500198" cy="512380"/>
              </a:xfrm>
              <a:custGeom>
                <a:avLst/>
                <a:gdLst>
                  <a:gd name="connsiteX0" fmla="*/ 0 w 1466193"/>
                  <a:gd name="connsiteY0" fmla="*/ 488731 h 512380"/>
                  <a:gd name="connsiteX1" fmla="*/ 930165 w 1466193"/>
                  <a:gd name="connsiteY1" fmla="*/ 472966 h 512380"/>
                  <a:gd name="connsiteX2" fmla="*/ 1340069 w 1466193"/>
                  <a:gd name="connsiteY2" fmla="*/ 252248 h 512380"/>
                  <a:gd name="connsiteX3" fmla="*/ 1466193 w 1466193"/>
                  <a:gd name="connsiteY3" fmla="*/ 0 h 512380"/>
                  <a:gd name="connsiteX4" fmla="*/ 1466193 w 1466193"/>
                  <a:gd name="connsiteY4" fmla="*/ 0 h 512380"/>
                  <a:gd name="connsiteX5" fmla="*/ 1466193 w 1466193"/>
                  <a:gd name="connsiteY5" fmla="*/ 0 h 512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6193" h="512380">
                    <a:moveTo>
                      <a:pt x="0" y="488731"/>
                    </a:moveTo>
                    <a:cubicBezTo>
                      <a:pt x="353410" y="500555"/>
                      <a:pt x="706820" y="512380"/>
                      <a:pt x="930165" y="472966"/>
                    </a:cubicBezTo>
                    <a:cubicBezTo>
                      <a:pt x="1153510" y="433552"/>
                      <a:pt x="1250731" y="331076"/>
                      <a:pt x="1340069" y="252248"/>
                    </a:cubicBezTo>
                    <a:cubicBezTo>
                      <a:pt x="1429407" y="173420"/>
                      <a:pt x="1466193" y="0"/>
                      <a:pt x="1466193" y="0"/>
                    </a:cubicBezTo>
                    <a:lnTo>
                      <a:pt x="1466193" y="0"/>
                    </a:lnTo>
                    <a:lnTo>
                      <a:pt x="1466193" y="0"/>
                    </a:ln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scene3d>
                <a:camera prst="orthographicFront">
                  <a:rot lat="0" lon="300000" rev="0"/>
                </a:camera>
                <a:lightRig rig="threePt" dir="t"/>
              </a:scene3d>
            </p:spPr>
            <p:txBody>
              <a:bodyPr/>
              <a:lstStyle/>
              <a:p>
                <a:pPr defTabSz="914118">
                  <a:defRPr/>
                </a:pPr>
                <a:endParaRPr lang="es-PE"/>
              </a:p>
            </p:txBody>
          </p:sp>
          <p:cxnSp>
            <p:nvCxnSpPr>
              <p:cNvPr id="55331" name="52 Conector recto"/>
              <p:cNvCxnSpPr>
                <a:cxnSpLocks noChangeShapeType="1"/>
                <a:stCxn id="55327" idx="6"/>
              </p:cNvCxnSpPr>
              <p:nvPr/>
            </p:nvCxnSpPr>
            <p:spPr bwMode="auto">
              <a:xfrm rot="16200000" flipV="1">
                <a:off x="4315275" y="3646146"/>
                <a:ext cx="431668" cy="11932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55322" name="78 Grupo"/>
            <p:cNvGrpSpPr>
              <a:grpSpLocks/>
            </p:cNvGrpSpPr>
            <p:nvPr/>
          </p:nvGrpSpPr>
          <p:grpSpPr bwMode="auto">
            <a:xfrm>
              <a:off x="429390" y="4010822"/>
              <a:ext cx="8267550" cy="1354000"/>
              <a:chOff x="429390" y="4010822"/>
              <a:chExt cx="8267550" cy="1354000"/>
            </a:xfrm>
          </p:grpSpPr>
          <p:sp>
            <p:nvSpPr>
              <p:cNvPr id="55323" name="40 CuadroTexto"/>
              <p:cNvSpPr txBox="1">
                <a:spLocks noChangeArrowheads="1"/>
              </p:cNvSpPr>
              <p:nvPr/>
            </p:nvSpPr>
            <p:spPr bwMode="auto">
              <a:xfrm>
                <a:off x="429390" y="4010822"/>
                <a:ext cx="2241376" cy="135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 u="sng"/>
                  <a:t>   Red        Interfaz   Salto</a:t>
                </a:r>
              </a:p>
              <a:p>
                <a:r>
                  <a:rPr lang="es-PE" sz="1600" b="1"/>
                  <a:t>20.2.2.0      Directo      0</a:t>
                </a:r>
              </a:p>
              <a:p>
                <a:r>
                  <a:rPr lang="es-PE" sz="1600" b="1"/>
                  <a:t>40.4.4.0      Directo      0</a:t>
                </a:r>
              </a:p>
              <a:p>
                <a:r>
                  <a:rPr lang="es-PE" sz="1600" b="1"/>
                  <a:t>40.4.4.4     40.4.4.2       1</a:t>
                </a:r>
              </a:p>
              <a:p>
                <a:r>
                  <a:rPr lang="es-PE" sz="1600" b="1"/>
                  <a:t>30.3.3.0     40.4.4.2       2</a:t>
                </a:r>
              </a:p>
            </p:txBody>
          </p:sp>
          <p:sp>
            <p:nvSpPr>
              <p:cNvPr id="55324" name="45 CuadroTexto"/>
              <p:cNvSpPr txBox="1">
                <a:spLocks noChangeArrowheads="1"/>
              </p:cNvSpPr>
              <p:nvPr/>
            </p:nvSpPr>
            <p:spPr bwMode="auto">
              <a:xfrm>
                <a:off x="3358348" y="4010822"/>
                <a:ext cx="2241376" cy="135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 u="sng"/>
                  <a:t>   Red        Interfaz   Salto</a:t>
                </a:r>
              </a:p>
              <a:p>
                <a:r>
                  <a:rPr lang="es-PE" sz="1600" b="1"/>
                  <a:t>40.4.4.0      Directo      0</a:t>
                </a:r>
              </a:p>
              <a:p>
                <a:r>
                  <a:rPr lang="es-PE" sz="1600" b="1"/>
                  <a:t>40.4.4.4      Directo      0</a:t>
                </a:r>
              </a:p>
              <a:p>
                <a:r>
                  <a:rPr lang="es-PE" sz="1600" b="1"/>
                  <a:t>20.2.2.0     40.4.4.1       1</a:t>
                </a:r>
              </a:p>
              <a:p>
                <a:r>
                  <a:rPr lang="es-PE" sz="1600" b="1"/>
                  <a:t>30.3.3.0     40.4.4.6       1</a:t>
                </a:r>
              </a:p>
            </p:txBody>
          </p:sp>
          <p:sp>
            <p:nvSpPr>
              <p:cNvPr id="55325" name="48 CuadroTexto"/>
              <p:cNvSpPr txBox="1">
                <a:spLocks noChangeArrowheads="1"/>
              </p:cNvSpPr>
              <p:nvPr/>
            </p:nvSpPr>
            <p:spPr bwMode="auto">
              <a:xfrm>
                <a:off x="6287306" y="4010822"/>
                <a:ext cx="2409634" cy="135400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 u="sng"/>
                  <a:t>   Red        Interfaz   Salto</a:t>
                </a:r>
              </a:p>
              <a:p>
                <a:r>
                  <a:rPr lang="es-PE" sz="1600" b="1"/>
                  <a:t>30.3.3.0      Directo      0</a:t>
                </a:r>
              </a:p>
              <a:p>
                <a:r>
                  <a:rPr lang="es-PE" sz="1600" b="1"/>
                  <a:t>40.4.4.4      Directo      0</a:t>
                </a:r>
              </a:p>
              <a:p>
                <a:r>
                  <a:rPr lang="es-PE" sz="1600" b="1"/>
                  <a:t>40.4.4.0     40.4.4.5       1</a:t>
                </a:r>
              </a:p>
              <a:p>
                <a:r>
                  <a:rPr lang="es-PE" sz="1600" b="1"/>
                  <a:t>20.2.2.0     40.4.4.5       2</a:t>
                </a:r>
              </a:p>
            </p:txBody>
          </p:sp>
        </p:grpSp>
      </p:grpSp>
      <p:grpSp>
        <p:nvGrpSpPr>
          <p:cNvPr id="9" name="80 Grupo"/>
          <p:cNvGrpSpPr>
            <a:grpSpLocks/>
          </p:cNvGrpSpPr>
          <p:nvPr/>
        </p:nvGrpSpPr>
        <p:grpSpPr bwMode="auto">
          <a:xfrm>
            <a:off x="4244238" y="1911805"/>
            <a:ext cx="1614208" cy="539585"/>
            <a:chOff x="4245318" y="1814880"/>
            <a:chExt cx="1613360" cy="552868"/>
          </a:xfrm>
        </p:grpSpPr>
        <p:sp>
          <p:nvSpPr>
            <p:cNvPr id="55319" name="70 Pentágono"/>
            <p:cNvSpPr>
              <a:spLocks noChangeArrowheads="1"/>
            </p:cNvSpPr>
            <p:nvPr/>
          </p:nvSpPr>
          <p:spPr bwMode="auto">
            <a:xfrm>
              <a:off x="4287042" y="2081996"/>
              <a:ext cx="1571636" cy="285752"/>
            </a:xfrm>
            <a:prstGeom prst="homePlate">
              <a:avLst>
                <a:gd name="adj" fmla="val 50009"/>
              </a:avLst>
            </a:prstGeom>
            <a:solidFill>
              <a:srgbClr val="FFFF00"/>
            </a:solidFill>
            <a:ln w="19050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r>
                <a:rPr lang="es-PE" sz="1400"/>
                <a:t>30.3.3.0  salto=1</a:t>
              </a:r>
            </a:p>
          </p:txBody>
        </p:sp>
        <p:sp>
          <p:nvSpPr>
            <p:cNvPr id="55320" name="79 CuadroTexto"/>
            <p:cNvSpPr txBox="1">
              <a:spLocks noChangeArrowheads="1"/>
            </p:cNvSpPr>
            <p:nvPr/>
          </p:nvSpPr>
          <p:spPr bwMode="auto">
            <a:xfrm>
              <a:off x="4245318" y="1814880"/>
              <a:ext cx="1326911" cy="346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/>
                <a:t>Actualización</a:t>
              </a:r>
            </a:p>
          </p:txBody>
        </p:sp>
      </p:grpSp>
      <p:sp>
        <p:nvSpPr>
          <p:cNvPr id="74" name="73 CuadroTexto"/>
          <p:cNvSpPr txBox="1">
            <a:spLocks noChangeArrowheads="1"/>
          </p:cNvSpPr>
          <p:nvPr/>
        </p:nvSpPr>
        <p:spPr bwMode="auto">
          <a:xfrm>
            <a:off x="6286997" y="3918193"/>
            <a:ext cx="2239420" cy="132245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600" b="1" u="sng"/>
              <a:t>   Red        Interfaz   Salto</a:t>
            </a:r>
          </a:p>
          <a:p>
            <a:r>
              <a:rPr lang="es-PE" sz="1600" b="1">
                <a:solidFill>
                  <a:srgbClr val="0000FF"/>
                </a:solidFill>
              </a:rPr>
              <a:t>30.3.3.0      40.4.4.5      2</a:t>
            </a:r>
          </a:p>
          <a:p>
            <a:r>
              <a:rPr lang="es-PE" sz="1600" b="1"/>
              <a:t>40.4.4.4      Directo      0</a:t>
            </a:r>
          </a:p>
          <a:p>
            <a:r>
              <a:rPr lang="es-PE" sz="1600" b="1"/>
              <a:t>40.4.4.0     40.4.4.5       1</a:t>
            </a:r>
          </a:p>
          <a:p>
            <a:r>
              <a:rPr lang="es-PE" sz="1600" b="1"/>
              <a:t>20.2.2.0     40.4.4.5       2</a:t>
            </a:r>
          </a:p>
        </p:txBody>
      </p:sp>
      <p:grpSp>
        <p:nvGrpSpPr>
          <p:cNvPr id="10" name="83 Grupo"/>
          <p:cNvGrpSpPr>
            <a:grpSpLocks/>
          </p:cNvGrpSpPr>
          <p:nvPr/>
        </p:nvGrpSpPr>
        <p:grpSpPr bwMode="auto">
          <a:xfrm>
            <a:off x="6001299" y="1911806"/>
            <a:ext cx="1684045" cy="469810"/>
            <a:chOff x="4245318" y="1814880"/>
            <a:chExt cx="1684798" cy="481430"/>
          </a:xfrm>
        </p:grpSpPr>
        <p:sp>
          <p:nvSpPr>
            <p:cNvPr id="55317" name="84 Pentágono"/>
            <p:cNvSpPr>
              <a:spLocks noChangeArrowheads="1"/>
            </p:cNvSpPr>
            <p:nvPr/>
          </p:nvSpPr>
          <p:spPr bwMode="auto">
            <a:xfrm flipH="1">
              <a:off x="4316756" y="2081996"/>
              <a:ext cx="1613360" cy="214314"/>
            </a:xfrm>
            <a:prstGeom prst="homePlate">
              <a:avLst>
                <a:gd name="adj" fmla="val 50013"/>
              </a:avLst>
            </a:prstGeom>
            <a:solidFill>
              <a:srgbClr val="FFFF00"/>
            </a:solidFill>
            <a:ln w="19050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r>
                <a:rPr lang="es-PE" sz="1400"/>
                <a:t>30.3.3.0  salto=2</a:t>
              </a:r>
            </a:p>
          </p:txBody>
        </p:sp>
        <p:sp>
          <p:nvSpPr>
            <p:cNvPr id="55318" name="85 CuadroTexto"/>
            <p:cNvSpPr txBox="1">
              <a:spLocks noChangeArrowheads="1"/>
            </p:cNvSpPr>
            <p:nvPr/>
          </p:nvSpPr>
          <p:spPr bwMode="auto">
            <a:xfrm>
              <a:off x="4245318" y="1814880"/>
              <a:ext cx="1328202" cy="346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/>
                <a:t>Actualización</a:t>
              </a:r>
            </a:p>
          </p:txBody>
        </p:sp>
      </p:grpSp>
      <p:sp>
        <p:nvSpPr>
          <p:cNvPr id="88" name="87 CuadroTexto"/>
          <p:cNvSpPr txBox="1">
            <a:spLocks noChangeArrowheads="1"/>
          </p:cNvSpPr>
          <p:nvPr/>
        </p:nvSpPr>
        <p:spPr bwMode="auto">
          <a:xfrm>
            <a:off x="3356980" y="3918193"/>
            <a:ext cx="2239420" cy="132245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600" b="1" u="sng"/>
              <a:t>   Red        Interfaz   Salto</a:t>
            </a:r>
          </a:p>
          <a:p>
            <a:r>
              <a:rPr lang="es-PE" sz="1600" b="1"/>
              <a:t>40.4.4.0      Directo      0</a:t>
            </a:r>
          </a:p>
          <a:p>
            <a:r>
              <a:rPr lang="es-PE" sz="1600" b="1"/>
              <a:t>40.4.4.4      Directo      0</a:t>
            </a:r>
          </a:p>
          <a:p>
            <a:r>
              <a:rPr lang="es-PE" sz="1600" b="1"/>
              <a:t>20.2.2.0     40.4.4.1       1</a:t>
            </a:r>
          </a:p>
          <a:p>
            <a:r>
              <a:rPr lang="es-PE" sz="1600" b="1">
                <a:solidFill>
                  <a:srgbClr val="0000FF"/>
                </a:solidFill>
              </a:rPr>
              <a:t>30.3.3.0     40.4.4.6       3</a:t>
            </a:r>
          </a:p>
        </p:txBody>
      </p:sp>
      <p:grpSp>
        <p:nvGrpSpPr>
          <p:cNvPr id="11" name="88 Grupo"/>
          <p:cNvGrpSpPr>
            <a:grpSpLocks/>
          </p:cNvGrpSpPr>
          <p:nvPr/>
        </p:nvGrpSpPr>
        <p:grpSpPr bwMode="auto">
          <a:xfrm>
            <a:off x="3101437" y="1335008"/>
            <a:ext cx="1685632" cy="471361"/>
            <a:chOff x="4245318" y="1814880"/>
            <a:chExt cx="1684798" cy="481430"/>
          </a:xfrm>
        </p:grpSpPr>
        <p:sp>
          <p:nvSpPr>
            <p:cNvPr id="55315" name="89 Pentágono"/>
            <p:cNvSpPr>
              <a:spLocks noChangeArrowheads="1"/>
            </p:cNvSpPr>
            <p:nvPr/>
          </p:nvSpPr>
          <p:spPr bwMode="auto">
            <a:xfrm flipH="1">
              <a:off x="4316756" y="2081996"/>
              <a:ext cx="1613360" cy="214314"/>
            </a:xfrm>
            <a:prstGeom prst="homePlate">
              <a:avLst>
                <a:gd name="adj" fmla="val 50013"/>
              </a:avLst>
            </a:prstGeom>
            <a:solidFill>
              <a:srgbClr val="FFFF00"/>
            </a:solidFill>
            <a:ln w="19050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r>
                <a:rPr lang="es-PE" sz="1400"/>
                <a:t>30.3.3.0  salto=3</a:t>
              </a:r>
            </a:p>
          </p:txBody>
        </p:sp>
        <p:sp>
          <p:nvSpPr>
            <p:cNvPr id="55316" name="90 CuadroTexto"/>
            <p:cNvSpPr txBox="1">
              <a:spLocks noChangeArrowheads="1"/>
            </p:cNvSpPr>
            <p:nvPr/>
          </p:nvSpPr>
          <p:spPr bwMode="auto">
            <a:xfrm>
              <a:off x="4245318" y="1814880"/>
              <a:ext cx="1326951" cy="345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/>
                <a:t>Actualización</a:t>
              </a:r>
            </a:p>
          </p:txBody>
        </p:sp>
      </p:grpSp>
      <p:sp>
        <p:nvSpPr>
          <p:cNvPr id="94" name="93 CuadroTexto"/>
          <p:cNvSpPr txBox="1">
            <a:spLocks noChangeArrowheads="1"/>
          </p:cNvSpPr>
          <p:nvPr/>
        </p:nvSpPr>
        <p:spPr bwMode="auto">
          <a:xfrm>
            <a:off x="428551" y="3918193"/>
            <a:ext cx="2239420" cy="132245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600" b="1" u="sng"/>
              <a:t>   Red        Interfaz   Salto</a:t>
            </a:r>
          </a:p>
          <a:p>
            <a:r>
              <a:rPr lang="es-PE" sz="1600" b="1"/>
              <a:t>20.2.2.0      Directo      0</a:t>
            </a:r>
          </a:p>
          <a:p>
            <a:r>
              <a:rPr lang="es-PE" sz="1600" b="1"/>
              <a:t>40.4.4.0      Directo      0</a:t>
            </a:r>
          </a:p>
          <a:p>
            <a:r>
              <a:rPr lang="es-PE" sz="1600" b="1"/>
              <a:t>40.4.4.4     40.4.4.2       1</a:t>
            </a:r>
          </a:p>
          <a:p>
            <a:r>
              <a:rPr lang="es-PE" sz="1600" b="1">
                <a:solidFill>
                  <a:srgbClr val="0000FF"/>
                </a:solidFill>
              </a:rPr>
              <a:t>30.3.3.0     40.4.4.2       4</a:t>
            </a:r>
          </a:p>
        </p:txBody>
      </p:sp>
      <p:grpSp>
        <p:nvGrpSpPr>
          <p:cNvPr id="12" name="94 Grupo"/>
          <p:cNvGrpSpPr>
            <a:grpSpLocks/>
          </p:cNvGrpSpPr>
          <p:nvPr/>
        </p:nvGrpSpPr>
        <p:grpSpPr bwMode="auto">
          <a:xfrm>
            <a:off x="4244238" y="1911805"/>
            <a:ext cx="1614208" cy="539585"/>
            <a:chOff x="4245318" y="1814880"/>
            <a:chExt cx="1613360" cy="552868"/>
          </a:xfrm>
        </p:grpSpPr>
        <p:sp>
          <p:nvSpPr>
            <p:cNvPr id="55313" name="95 Pentágono"/>
            <p:cNvSpPr>
              <a:spLocks noChangeArrowheads="1"/>
            </p:cNvSpPr>
            <p:nvPr/>
          </p:nvSpPr>
          <p:spPr bwMode="auto">
            <a:xfrm>
              <a:off x="4287042" y="2081996"/>
              <a:ext cx="1571636" cy="285752"/>
            </a:xfrm>
            <a:prstGeom prst="homePlate">
              <a:avLst>
                <a:gd name="adj" fmla="val 50009"/>
              </a:avLst>
            </a:prstGeom>
            <a:solidFill>
              <a:srgbClr val="FFFF00"/>
            </a:solidFill>
            <a:ln w="19050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r>
                <a:rPr lang="es-PE" sz="1400"/>
                <a:t>30.3.3.0  salto=3</a:t>
              </a:r>
            </a:p>
          </p:txBody>
        </p:sp>
        <p:sp>
          <p:nvSpPr>
            <p:cNvPr id="55314" name="96 CuadroTexto"/>
            <p:cNvSpPr txBox="1">
              <a:spLocks noChangeArrowheads="1"/>
            </p:cNvSpPr>
            <p:nvPr/>
          </p:nvSpPr>
          <p:spPr bwMode="auto">
            <a:xfrm>
              <a:off x="4245318" y="1814880"/>
              <a:ext cx="1326911" cy="346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/>
                <a:t>Actualización</a:t>
              </a:r>
            </a:p>
          </p:txBody>
        </p:sp>
      </p:grpSp>
      <p:sp>
        <p:nvSpPr>
          <p:cNvPr id="99" name="98 CuadroTexto"/>
          <p:cNvSpPr txBox="1">
            <a:spLocks noChangeArrowheads="1"/>
          </p:cNvSpPr>
          <p:nvPr/>
        </p:nvSpPr>
        <p:spPr bwMode="auto">
          <a:xfrm>
            <a:off x="6286997" y="3918193"/>
            <a:ext cx="2239420" cy="132245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600" b="1" u="sng"/>
              <a:t>   Red        Interfaz   Salto</a:t>
            </a:r>
          </a:p>
          <a:p>
            <a:r>
              <a:rPr lang="es-PE" sz="1600" b="1">
                <a:solidFill>
                  <a:srgbClr val="0000FF"/>
                </a:solidFill>
              </a:rPr>
              <a:t>30.3.3.0      40.1.1.5      4</a:t>
            </a:r>
          </a:p>
          <a:p>
            <a:r>
              <a:rPr lang="es-PE" sz="1600" b="1"/>
              <a:t>40.4.4.4      Directo      0</a:t>
            </a:r>
          </a:p>
          <a:p>
            <a:r>
              <a:rPr lang="es-PE" sz="1600" b="1"/>
              <a:t>40.4.4.0     40.4.4.5       1</a:t>
            </a:r>
          </a:p>
          <a:p>
            <a:r>
              <a:rPr lang="es-PE" sz="1600" b="1"/>
              <a:t>20.2.2.0     40.4.4.5       2</a:t>
            </a:r>
          </a:p>
        </p:txBody>
      </p:sp>
      <p:sp>
        <p:nvSpPr>
          <p:cNvPr id="55310" name="Text Box 19"/>
          <p:cNvSpPr txBox="1">
            <a:spLocks noChangeArrowheads="1"/>
          </p:cNvSpPr>
          <p:nvPr/>
        </p:nvSpPr>
        <p:spPr bwMode="auto">
          <a:xfrm>
            <a:off x="538070" y="5412908"/>
            <a:ext cx="5112840" cy="45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/>
            <a:r>
              <a:rPr lang="es-MX" sz="2400" b="1">
                <a:solidFill>
                  <a:srgbClr val="FF0000"/>
                </a:solidFill>
              </a:rPr>
              <a:t>►</a:t>
            </a:r>
            <a:r>
              <a:rPr lang="es-MX" sz="2400">
                <a:sym typeface="Wingdings" pitchFamily="2" charset="2"/>
              </a:rPr>
              <a:t>Valor de métrica iría hasta el </a:t>
            </a:r>
            <a:r>
              <a:rPr lang="es-MX" sz="2400" b="1" u="sng">
                <a:sym typeface="Wingdings" pitchFamily="2" charset="2"/>
              </a:rPr>
              <a:t>infinito</a:t>
            </a:r>
            <a:r>
              <a:rPr lang="es-MX" sz="2400">
                <a:sym typeface="Wingdings" pitchFamily="2" charset="2"/>
              </a:rPr>
              <a:t>.</a:t>
            </a:r>
            <a:endParaRPr lang="es-MX" sz="2400">
              <a:solidFill>
                <a:srgbClr val="FF3300"/>
              </a:solidFill>
            </a:endParaRPr>
          </a:p>
        </p:txBody>
      </p:sp>
      <p:sp>
        <p:nvSpPr>
          <p:cNvPr id="55311" name="Text Box 19"/>
          <p:cNvSpPr txBox="1">
            <a:spLocks noChangeArrowheads="1"/>
          </p:cNvSpPr>
          <p:nvPr/>
        </p:nvSpPr>
        <p:spPr bwMode="auto">
          <a:xfrm>
            <a:off x="538073" y="5802091"/>
            <a:ext cx="7493748" cy="82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/>
            <a:r>
              <a:rPr lang="es-MX" sz="2400" b="1">
                <a:solidFill>
                  <a:srgbClr val="FF0000"/>
                </a:solidFill>
              </a:rPr>
              <a:t>►</a:t>
            </a:r>
            <a:r>
              <a:rPr lang="es-MX" sz="2400">
                <a:sym typeface="Wingdings" pitchFamily="2" charset="2"/>
              </a:rPr>
              <a:t>Para evitar llegar al </a:t>
            </a:r>
            <a:r>
              <a:rPr lang="es-MX" sz="2400" b="1" u="sng">
                <a:sym typeface="Wingdings" pitchFamily="2" charset="2"/>
              </a:rPr>
              <a:t>infinito</a:t>
            </a:r>
            <a:r>
              <a:rPr lang="es-MX" sz="2400">
                <a:sym typeface="Wingdings" pitchFamily="2" charset="2"/>
              </a:rPr>
              <a:t>, se tiene que definir el valor </a:t>
            </a:r>
          </a:p>
          <a:p>
            <a:pPr defTabSz="863859" eaLnBrk="0" hangingPunct="0"/>
            <a:r>
              <a:rPr lang="es-MX" sz="2400">
                <a:sym typeface="Wingdings" pitchFamily="2" charset="2"/>
              </a:rPr>
              <a:t>    máximo de cuenta. Este valor es el </a:t>
            </a:r>
            <a:r>
              <a:rPr lang="es-MX" sz="2400" b="1">
                <a:solidFill>
                  <a:srgbClr val="FF0000"/>
                </a:solidFill>
                <a:sym typeface="Wingdings" pitchFamily="2" charset="2"/>
              </a:rPr>
              <a:t>16</a:t>
            </a:r>
            <a:r>
              <a:rPr lang="es-MX" sz="2400">
                <a:sym typeface="Wingdings" pitchFamily="2" charset="2"/>
              </a:rPr>
              <a:t>.</a:t>
            </a:r>
            <a:endParaRPr lang="es-MX" sz="2400"/>
          </a:p>
        </p:txBody>
      </p:sp>
      <p:sp>
        <p:nvSpPr>
          <p:cNvPr id="102" name="101 CuadroTexto"/>
          <p:cNvSpPr txBox="1"/>
          <p:nvPr/>
        </p:nvSpPr>
        <p:spPr>
          <a:xfrm>
            <a:off x="7437736" y="6247091"/>
            <a:ext cx="1364117" cy="399128"/>
          </a:xfrm>
          <a:prstGeom prst="rect">
            <a:avLst/>
          </a:prstGeom>
          <a:noFill/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CCNA 4.4.1</a:t>
            </a:r>
          </a:p>
        </p:txBody>
      </p:sp>
    </p:spTree>
    <p:extLst>
      <p:ext uri="{BB962C8B-B14F-4D97-AF65-F5344CB8AC3E}">
        <p14:creationId xmlns:p14="http://schemas.microsoft.com/office/powerpoint/2010/main" val="33592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8" grpId="0" animBg="1"/>
      <p:bldP spid="94" grpId="0" animBg="1"/>
      <p:bldP spid="9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287194" y="2713433"/>
            <a:ext cx="4466449" cy="1700933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244" tIns="45121" rIns="90244" bIns="45121" anchor="ctr"/>
          <a:lstStyle/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INTRODUCCIÓN AL</a:t>
            </a:r>
          </a:p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PROTOCOLO </a:t>
            </a:r>
          </a:p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OSPFv2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09095" y="637269"/>
            <a:ext cx="8778193" cy="583824"/>
          </a:xfrm>
          <a:prstGeom prst="rect">
            <a:avLst/>
          </a:prstGeom>
          <a:noFill/>
        </p:spPr>
        <p:txBody>
          <a:bodyPr wrap="none" lIns="90468" tIns="45234" rIns="90468" bIns="45234">
            <a:spAutoFit/>
          </a:bodyPr>
          <a:lstStyle/>
          <a:p>
            <a:pPr algn="ctr"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ASPECTO BÁSICO DEL PROTOCOLO OSPF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66663" y="1335011"/>
            <a:ext cx="8775763" cy="3201846"/>
            <a:chOff x="166688" y="1366848"/>
            <a:chExt cx="8778075" cy="3277443"/>
          </a:xfrm>
        </p:grpSpPr>
        <p:grpSp>
          <p:nvGrpSpPr>
            <p:cNvPr id="60429" name="Group 9"/>
            <p:cNvGrpSpPr>
              <a:grpSpLocks/>
            </p:cNvGrpSpPr>
            <p:nvPr/>
          </p:nvGrpSpPr>
          <p:grpSpPr bwMode="auto">
            <a:xfrm>
              <a:off x="166688" y="1366848"/>
              <a:ext cx="3279575" cy="1508637"/>
              <a:chOff x="204" y="708"/>
              <a:chExt cx="2170" cy="982"/>
            </a:xfrm>
          </p:grpSpPr>
          <p:sp>
            <p:nvSpPr>
              <p:cNvPr id="5223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08"/>
                <a:ext cx="1990" cy="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Definido por la</a:t>
                </a:r>
              </a:p>
              <a:p>
                <a:pPr defTabSz="863859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IETF en la RFC </a:t>
                </a:r>
              </a:p>
              <a:p>
                <a:pPr defTabSz="863859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2328, de Abril-98.</a:t>
                </a:r>
                <a:endParaRPr lang="es-ES" sz="2600" b="1" dirty="0">
                  <a:latin typeface="+mj-lt"/>
                </a:endParaRPr>
              </a:p>
            </p:txBody>
          </p:sp>
          <p:pic>
            <p:nvPicPr>
              <p:cNvPr id="60435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105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5069" y="1511277"/>
              <a:ext cx="5229694" cy="31330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0431" name="8 Rectángulo"/>
            <p:cNvSpPr>
              <a:spLocks noChangeArrowheads="1"/>
            </p:cNvSpPr>
            <p:nvPr/>
          </p:nvSpPr>
          <p:spPr bwMode="auto">
            <a:xfrm>
              <a:off x="429390" y="3438858"/>
              <a:ext cx="3214710" cy="850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Se define 05 tipos</a:t>
              </a:r>
            </a:p>
            <a:p>
              <a:pPr defTabSz="863859"/>
              <a:r>
                <a:rPr lang="es-ES" sz="2400"/>
                <a:t>     de mensajes.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32" name="10 Rectángulo"/>
            <p:cNvSpPr>
              <a:spLocks noChangeArrowheads="1"/>
            </p:cNvSpPr>
            <p:nvPr/>
          </p:nvSpPr>
          <p:spPr bwMode="auto">
            <a:xfrm>
              <a:off x="429390" y="4153075"/>
              <a:ext cx="3214710" cy="472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endParaRPr lang="es-ES" sz="2400" dirty="0">
                <a:solidFill>
                  <a:srgbClr val="FF3300"/>
                </a:solidFill>
              </a:endParaRPr>
            </a:p>
          </p:txBody>
        </p:sp>
        <p:sp>
          <p:nvSpPr>
            <p:cNvPr id="60433" name="20 Rectángulo"/>
            <p:cNvSpPr>
              <a:spLocks noChangeArrowheads="1"/>
            </p:cNvSpPr>
            <p:nvPr/>
          </p:nvSpPr>
          <p:spPr bwMode="auto">
            <a:xfrm>
              <a:off x="429390" y="2699525"/>
              <a:ext cx="3571900" cy="850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Se encapsula en IP</a:t>
              </a:r>
            </a:p>
            <a:p>
              <a:pPr defTabSz="863859"/>
              <a:r>
                <a:rPr lang="es-ES" sz="2400"/>
                <a:t>     con protocolo=</a:t>
              </a:r>
              <a:r>
                <a:rPr lang="es-ES" sz="2400" b="1" i="1">
                  <a:solidFill>
                    <a:srgbClr val="7030A0"/>
                  </a:solidFill>
                </a:rPr>
                <a:t>59h</a:t>
              </a:r>
              <a:r>
                <a:rPr lang="es-ES" sz="2400"/>
                <a:t>.</a:t>
              </a:r>
              <a:endParaRPr lang="es-ES" sz="2400">
                <a:solidFill>
                  <a:srgbClr val="FF3300"/>
                </a:solidFill>
              </a:endParaRPr>
            </a:p>
          </p:txBody>
        </p:sp>
      </p:grpSp>
      <p:grpSp>
        <p:nvGrpSpPr>
          <p:cNvPr id="4" name="19 Grupo"/>
          <p:cNvGrpSpPr>
            <a:grpSpLocks/>
          </p:cNvGrpSpPr>
          <p:nvPr/>
        </p:nvGrpSpPr>
        <p:grpSpPr bwMode="auto">
          <a:xfrm>
            <a:off x="166659" y="4792693"/>
            <a:ext cx="8977341" cy="1717610"/>
            <a:chOff x="166688" y="4725201"/>
            <a:chExt cx="8978900" cy="1757497"/>
          </a:xfrm>
        </p:grpSpPr>
        <p:grpSp>
          <p:nvGrpSpPr>
            <p:cNvPr id="60421" name="Group 9"/>
            <p:cNvGrpSpPr>
              <a:grpSpLocks/>
            </p:cNvGrpSpPr>
            <p:nvPr/>
          </p:nvGrpSpPr>
          <p:grpSpPr bwMode="auto">
            <a:xfrm>
              <a:off x="166688" y="4725201"/>
              <a:ext cx="5486118" cy="562282"/>
              <a:chOff x="204" y="755"/>
              <a:chExt cx="3630" cy="366"/>
            </a:xfrm>
          </p:grpSpPr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45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Características más importante:</a:t>
                </a:r>
                <a:endParaRPr lang="es-ES" sz="2600" b="1" dirty="0">
                  <a:latin typeface="+mj-lt"/>
                </a:endParaRPr>
              </a:p>
            </p:txBody>
          </p:sp>
          <p:pic>
            <p:nvPicPr>
              <p:cNvPr id="60428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0422" name="14 Rectángulo"/>
            <p:cNvSpPr>
              <a:spLocks noChangeArrowheads="1"/>
            </p:cNvSpPr>
            <p:nvPr/>
          </p:nvSpPr>
          <p:spPr bwMode="auto">
            <a:xfrm>
              <a:off x="429390" y="5199854"/>
              <a:ext cx="4643470" cy="472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Velocidad de convergencia.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23" name="15 Rectángulo"/>
            <p:cNvSpPr>
              <a:spLocks noChangeArrowheads="1"/>
            </p:cNvSpPr>
            <p:nvPr/>
          </p:nvSpPr>
          <p:spPr bwMode="auto">
            <a:xfrm>
              <a:off x="429390" y="5581680"/>
              <a:ext cx="4643470" cy="472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Soporte de VLSM.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24" name="16 Rectángulo"/>
            <p:cNvSpPr>
              <a:spLocks noChangeArrowheads="1"/>
            </p:cNvSpPr>
            <p:nvPr/>
          </p:nvSpPr>
          <p:spPr bwMode="auto">
            <a:xfrm>
              <a:off x="429390" y="6010311"/>
              <a:ext cx="4643470" cy="472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Grandes redes IP: </a:t>
              </a:r>
              <a:r>
                <a:rPr lang="es-ES" sz="2400" b="1" i="1"/>
                <a:t>Áreas</a:t>
              </a:r>
              <a:endParaRPr lang="es-ES" sz="2400" b="1" i="1">
                <a:solidFill>
                  <a:srgbClr val="FF3300"/>
                </a:solidFill>
              </a:endParaRPr>
            </a:p>
          </p:txBody>
        </p:sp>
        <p:sp>
          <p:nvSpPr>
            <p:cNvPr id="60425" name="17 Rectángulo"/>
            <p:cNvSpPr>
              <a:spLocks noChangeArrowheads="1"/>
            </p:cNvSpPr>
            <p:nvPr/>
          </p:nvSpPr>
          <p:spPr bwMode="auto">
            <a:xfrm>
              <a:off x="5072860" y="5199855"/>
              <a:ext cx="4072728" cy="850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Mejor uso del ancho de</a:t>
              </a:r>
            </a:p>
            <a:p>
              <a:pPr defTabSz="863859"/>
              <a:r>
                <a:rPr lang="es-ES" sz="2400"/>
                <a:t>     banda.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26" name="18 Rectángulo"/>
            <p:cNvSpPr>
              <a:spLocks noChangeArrowheads="1"/>
            </p:cNvSpPr>
            <p:nvPr/>
          </p:nvSpPr>
          <p:spPr bwMode="auto">
            <a:xfrm>
              <a:off x="5072860" y="6010312"/>
              <a:ext cx="3500462" cy="472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Se define “</a:t>
              </a:r>
              <a:r>
                <a:rPr lang="es-ES" sz="2400" i="1"/>
                <a:t>costos</a:t>
              </a:r>
              <a:r>
                <a:rPr lang="es-ES" sz="2400"/>
                <a:t>”.</a:t>
              </a:r>
              <a:endParaRPr lang="es-ES" sz="2400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93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6660" y="3218906"/>
            <a:ext cx="7814311" cy="550009"/>
            <a:chOff x="204" y="755"/>
            <a:chExt cx="5173" cy="366"/>
          </a:xfrm>
        </p:grpSpPr>
        <p:sp>
          <p:nvSpPr>
            <p:cNvPr id="52237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499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La clave de OSPF es el intercambio de </a:t>
              </a:r>
              <a:r>
                <a:rPr lang="es-ES" sz="3000" b="1" i="1" dirty="0">
                  <a:solidFill>
                    <a:srgbClr val="669900"/>
                  </a:solidFill>
                  <a:latin typeface="+mj-lt"/>
                </a:rPr>
                <a:t>estados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.</a:t>
              </a:r>
              <a:endParaRPr lang="es-ES" sz="30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61524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14 CuadroTexto"/>
          <p:cNvSpPr txBox="1"/>
          <p:nvPr/>
        </p:nvSpPr>
        <p:spPr>
          <a:xfrm>
            <a:off x="45532" y="637269"/>
            <a:ext cx="9013258" cy="583824"/>
          </a:xfrm>
          <a:prstGeom prst="rect">
            <a:avLst/>
          </a:prstGeom>
          <a:noFill/>
        </p:spPr>
        <p:txBody>
          <a:bodyPr wrap="none" lIns="90468" tIns="45234" rIns="90468" bIns="45234">
            <a:spAutoFit/>
          </a:bodyPr>
          <a:lstStyle/>
          <a:p>
            <a:pPr algn="ctr"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CARACTERÍSTICAS DEL PROTOCOLO OSPF</a:t>
            </a:r>
          </a:p>
        </p:txBody>
      </p:sp>
      <p:grpSp>
        <p:nvGrpSpPr>
          <p:cNvPr id="3" name="116 Grupo"/>
          <p:cNvGrpSpPr>
            <a:grpSpLocks/>
          </p:cNvGrpSpPr>
          <p:nvPr/>
        </p:nvGrpSpPr>
        <p:grpSpPr bwMode="auto">
          <a:xfrm>
            <a:off x="166659" y="1404786"/>
            <a:ext cx="8667832" cy="1643109"/>
            <a:chOff x="166688" y="1439055"/>
            <a:chExt cx="8669323" cy="1683027"/>
          </a:xfrm>
        </p:grpSpPr>
        <p:grpSp>
          <p:nvGrpSpPr>
            <p:cNvPr id="61455" name="Group 9"/>
            <p:cNvGrpSpPr>
              <a:grpSpLocks/>
            </p:cNvGrpSpPr>
            <p:nvPr/>
          </p:nvGrpSpPr>
          <p:grpSpPr bwMode="auto">
            <a:xfrm>
              <a:off x="166688" y="1439055"/>
              <a:ext cx="7668261" cy="563084"/>
              <a:chOff x="204" y="755"/>
              <a:chExt cx="5074" cy="367"/>
            </a:xfrm>
          </p:grpSpPr>
          <p:sp>
            <p:nvSpPr>
              <p:cNvPr id="5223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4894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Los routers vecinos deben conocerse entre si.</a:t>
                </a:r>
                <a:endParaRPr lang="es-ES" sz="2600" b="1" dirty="0">
                  <a:latin typeface="+mj-lt"/>
                </a:endParaRPr>
              </a:p>
            </p:txBody>
          </p:sp>
          <p:pic>
            <p:nvPicPr>
              <p:cNvPr id="61522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456" name="16 Rectángulo"/>
            <p:cNvSpPr>
              <a:spLocks noChangeArrowheads="1"/>
            </p:cNvSpPr>
            <p:nvPr/>
          </p:nvSpPr>
          <p:spPr bwMode="auto">
            <a:xfrm>
              <a:off x="429390" y="1856386"/>
              <a:ext cx="5572164" cy="472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  <a:cs typeface="Times New Roman" pitchFamily="18" charset="0"/>
                </a:rPr>
                <a:t>►</a:t>
              </a:r>
              <a:r>
                <a:rPr lang="es-ES" sz="2400"/>
                <a:t>Se hace uso del protocolo HELLO.</a:t>
              </a:r>
            </a:p>
          </p:txBody>
        </p:sp>
        <p:sp>
          <p:nvSpPr>
            <p:cNvPr id="61457" name="17 Rectángulo"/>
            <p:cNvSpPr>
              <a:spLocks noChangeArrowheads="1"/>
            </p:cNvSpPr>
            <p:nvPr/>
          </p:nvSpPr>
          <p:spPr bwMode="auto">
            <a:xfrm>
              <a:off x="429390" y="2270897"/>
              <a:ext cx="5286412" cy="851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  <a:cs typeface="Times New Roman" pitchFamily="18" charset="0"/>
                </a:rPr>
                <a:t>►</a:t>
              </a:r>
              <a:r>
                <a:rPr lang="es-ES" sz="2400"/>
                <a:t>Se envía periódicamente a la </a:t>
              </a:r>
            </a:p>
            <a:p>
              <a:pPr defTabSz="863859"/>
              <a:r>
                <a:rPr lang="es-ES" sz="2400"/>
                <a:t>    dirección multicast IP 224.0.0.5</a:t>
              </a:r>
            </a:p>
          </p:txBody>
        </p:sp>
        <p:grpSp>
          <p:nvGrpSpPr>
            <p:cNvPr id="61458" name="Group 4"/>
            <p:cNvGrpSpPr>
              <a:grpSpLocks/>
            </p:cNvGrpSpPr>
            <p:nvPr/>
          </p:nvGrpSpPr>
          <p:grpSpPr bwMode="auto">
            <a:xfrm>
              <a:off x="6001554" y="2582062"/>
              <a:ext cx="762755" cy="505825"/>
              <a:chOff x="2927" y="2504"/>
              <a:chExt cx="527" cy="390"/>
            </a:xfrm>
          </p:grpSpPr>
          <p:sp>
            <p:nvSpPr>
              <p:cNvPr id="61492" name="Oval 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93" name="Rectangle 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94" name="Rectangle 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95" name="Oval 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61496" name="Group 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61503" name="Group 1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61513" name="Freeform 1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4" name="Freeform 1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5" name="Freeform 1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6" name="Freeform 1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7" name="Freeform 1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8" name="Freeform 1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9" name="Freeform 1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20" name="Freeform 1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61504" name="Group 1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61505" name="Freeform 2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06" name="Freeform 2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07" name="Freeform 2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08" name="Freeform 2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09" name="Freeform 2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0" name="Freeform 2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1" name="Freeform 2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2" name="Freeform 2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61497" name="Line 2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61498" name="Group 2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61499" name="Freeform 3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500" name="Freeform 3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501" name="Freeform 3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502" name="Freeform 3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61459" name="Group 4"/>
            <p:cNvGrpSpPr>
              <a:grpSpLocks/>
            </p:cNvGrpSpPr>
            <p:nvPr/>
          </p:nvGrpSpPr>
          <p:grpSpPr bwMode="auto">
            <a:xfrm>
              <a:off x="8073256" y="2582062"/>
              <a:ext cx="762755" cy="505825"/>
              <a:chOff x="2927" y="2504"/>
              <a:chExt cx="527" cy="390"/>
            </a:xfrm>
          </p:grpSpPr>
          <p:sp>
            <p:nvSpPr>
              <p:cNvPr id="61463" name="Oval 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64" name="Rectangle 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65" name="Rectangle 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66" name="Oval 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61467" name="Group 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61474" name="Group 1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61484" name="Freeform 1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5" name="Freeform 1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6" name="Freeform 1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7" name="Freeform 1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8" name="Freeform 1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9" name="Freeform 1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90" name="Freeform 1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91" name="Freeform 1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61475" name="Group 1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61476" name="Freeform 2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77" name="Freeform 2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78" name="Freeform 2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79" name="Freeform 2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0" name="Freeform 2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1" name="Freeform 2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2" name="Freeform 2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3" name="Freeform 2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61468" name="Line 2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61469" name="Group 2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61470" name="Freeform 3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471" name="Freeform 3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472" name="Freeform 3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473" name="Freeform 3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61460" name="113 Conector recto"/>
            <p:cNvCxnSpPr>
              <a:cxnSpLocks noChangeShapeType="1"/>
            </p:cNvCxnSpPr>
            <p:nvPr/>
          </p:nvCxnSpPr>
          <p:spPr bwMode="auto">
            <a:xfrm>
              <a:off x="6787372" y="2867814"/>
              <a:ext cx="128588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461" name="114 Pentágono"/>
            <p:cNvSpPr>
              <a:spLocks noChangeArrowheads="1"/>
            </p:cNvSpPr>
            <p:nvPr/>
          </p:nvSpPr>
          <p:spPr bwMode="auto">
            <a:xfrm>
              <a:off x="6644496" y="2153434"/>
              <a:ext cx="714380" cy="214314"/>
            </a:xfrm>
            <a:prstGeom prst="homePlat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r>
                <a:rPr lang="es-PE" sz="1000" b="1"/>
                <a:t>HELLO</a:t>
              </a:r>
            </a:p>
          </p:txBody>
        </p:sp>
        <p:sp>
          <p:nvSpPr>
            <p:cNvPr id="61462" name="115 CuadroTexto"/>
            <p:cNvSpPr txBox="1">
              <a:spLocks noChangeArrowheads="1"/>
            </p:cNvSpPr>
            <p:nvPr/>
          </p:nvSpPr>
          <p:spPr bwMode="auto">
            <a:xfrm>
              <a:off x="6287306" y="2335841"/>
              <a:ext cx="1387157" cy="252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/>
                <a:t>Dirección IP 224.0.0.5</a:t>
              </a:r>
            </a:p>
          </p:txBody>
        </p:sp>
      </p:grpSp>
      <p:sp>
        <p:nvSpPr>
          <p:cNvPr id="78" name="Rectangle 9"/>
          <p:cNvSpPr>
            <a:spLocks noChangeArrowheads="1"/>
          </p:cNvSpPr>
          <p:nvPr/>
        </p:nvSpPr>
        <p:spPr bwMode="auto">
          <a:xfrm>
            <a:off x="571401" y="4025179"/>
            <a:ext cx="4287093" cy="1303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6720" tIns="48361" rIns="96720" bIns="48361" anchor="ctr"/>
          <a:lstStyle/>
          <a:p>
            <a:pPr algn="just" defTabSz="914118">
              <a:defRPr/>
            </a:pPr>
            <a:r>
              <a:rPr lang="es-ES" sz="2000" dirty="0">
                <a:latin typeface="+mj-lt"/>
              </a:rPr>
              <a:t>El </a:t>
            </a:r>
            <a:r>
              <a:rPr lang="es-ES" sz="2000" dirty="0">
                <a:solidFill>
                  <a:srgbClr val="008000"/>
                </a:solidFill>
                <a:latin typeface="+mj-lt"/>
              </a:rPr>
              <a:t>estado de enlace</a:t>
            </a:r>
            <a:r>
              <a:rPr lang="es-ES" sz="2000" dirty="0">
                <a:latin typeface="+mj-lt"/>
              </a:rPr>
              <a:t> es la descripción</a:t>
            </a:r>
          </a:p>
          <a:p>
            <a:pPr algn="just" defTabSz="914118">
              <a:defRPr/>
            </a:pPr>
            <a:r>
              <a:rPr lang="es-ES" sz="2000" dirty="0">
                <a:latin typeface="+mj-lt"/>
              </a:rPr>
              <a:t>de una interfaz y de su relación con los </a:t>
            </a:r>
          </a:p>
          <a:p>
            <a:pPr algn="just" defTabSz="914118">
              <a:defRPr/>
            </a:pPr>
            <a:r>
              <a:rPr lang="es-ES" sz="2000" dirty="0">
                <a:latin typeface="+mj-lt"/>
              </a:rPr>
              <a:t>routers vecinos: </a:t>
            </a:r>
            <a:r>
              <a:rPr lang="es-ES" sz="2000" dirty="0">
                <a:solidFill>
                  <a:schemeClr val="accent2"/>
                </a:solidFill>
                <a:latin typeface="+mj-lt"/>
              </a:rPr>
              <a:t>dirección </a:t>
            </a:r>
            <a:r>
              <a:rPr lang="es-ES" sz="2000" i="1" dirty="0">
                <a:solidFill>
                  <a:schemeClr val="accent2"/>
                </a:solidFill>
                <a:latin typeface="+mj-lt"/>
              </a:rPr>
              <a:t>IP</a:t>
            </a:r>
            <a:r>
              <a:rPr lang="es-ES" sz="2000" dirty="0">
                <a:solidFill>
                  <a:schemeClr val="accent2"/>
                </a:solidFill>
                <a:latin typeface="+mj-lt"/>
              </a:rPr>
              <a:t>, máscara</a:t>
            </a:r>
          </a:p>
          <a:p>
            <a:pPr algn="just" defTabSz="914118">
              <a:defRPr/>
            </a:pPr>
            <a:r>
              <a:rPr lang="es-ES" sz="2000" dirty="0">
                <a:solidFill>
                  <a:schemeClr val="accent2"/>
                </a:solidFill>
                <a:latin typeface="+mj-lt"/>
              </a:rPr>
              <a:t>de subred, tipo de red conectada</a:t>
            </a:r>
            <a:r>
              <a:rPr lang="es-ES" sz="2000" dirty="0">
                <a:latin typeface="+mj-lt"/>
              </a:rPr>
              <a:t>, etc.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858494" y="3725927"/>
            <a:ext cx="4080407" cy="1462150"/>
            <a:chOff x="3810" y="2491"/>
            <a:chExt cx="2429" cy="871"/>
          </a:xfrm>
        </p:grpSpPr>
        <p:grpSp>
          <p:nvGrpSpPr>
            <p:cNvPr id="61450" name="Group 13"/>
            <p:cNvGrpSpPr>
              <a:grpSpLocks/>
            </p:cNvGrpSpPr>
            <p:nvPr/>
          </p:nvGrpSpPr>
          <p:grpSpPr bwMode="auto">
            <a:xfrm>
              <a:off x="3810" y="2491"/>
              <a:ext cx="1542" cy="871"/>
              <a:chOff x="3810" y="2491"/>
              <a:chExt cx="1542" cy="871"/>
            </a:xfrm>
          </p:grpSpPr>
          <p:sp>
            <p:nvSpPr>
              <p:cNvPr id="82" name="AutoShape 10"/>
              <p:cNvSpPr>
                <a:spLocks noChangeArrowheads="1"/>
              </p:cNvSpPr>
              <p:nvPr/>
            </p:nvSpPr>
            <p:spPr bwMode="auto">
              <a:xfrm>
                <a:off x="3810" y="2767"/>
                <a:ext cx="454" cy="54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PE">
                  <a:latin typeface="+mj-lt"/>
                </a:endParaRPr>
              </a:p>
            </p:txBody>
          </p:sp>
          <p:sp>
            <p:nvSpPr>
              <p:cNvPr id="83" name="AutoShape 11"/>
              <p:cNvSpPr>
                <a:spLocks noChangeArrowheads="1"/>
              </p:cNvSpPr>
              <p:nvPr/>
            </p:nvSpPr>
            <p:spPr bwMode="auto">
              <a:xfrm>
                <a:off x="4264" y="2495"/>
                <a:ext cx="1088" cy="867"/>
              </a:xfrm>
              <a:prstGeom prst="can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>
                  <a:defRPr/>
                </a:pPr>
                <a:r>
                  <a:rPr lang="es-ES" sz="1600" b="1" dirty="0">
                    <a:latin typeface="+mj-lt"/>
                  </a:rPr>
                  <a:t>Crea una </a:t>
                </a:r>
                <a:r>
                  <a:rPr lang="es-ES" sz="1600" b="1" dirty="0">
                    <a:solidFill>
                      <a:schemeClr val="accent2"/>
                    </a:solidFill>
                    <a:latin typeface="+mj-lt"/>
                  </a:rPr>
                  <a:t>base</a:t>
                </a:r>
              </a:p>
              <a:p>
                <a:pPr algn="ctr" defTabSz="914118">
                  <a:defRPr/>
                </a:pPr>
                <a:r>
                  <a:rPr lang="es-ES" sz="1600" b="1" dirty="0">
                    <a:solidFill>
                      <a:schemeClr val="accent2"/>
                    </a:solidFill>
                    <a:latin typeface="+mj-lt"/>
                  </a:rPr>
                  <a:t>de datos</a:t>
                </a:r>
              </a:p>
              <a:p>
                <a:pPr algn="ctr" defTabSz="914118">
                  <a:defRPr/>
                </a:pPr>
                <a:r>
                  <a:rPr lang="es-ES" sz="1600" b="1" dirty="0">
                    <a:solidFill>
                      <a:schemeClr val="accent2"/>
                    </a:solidFill>
                    <a:latin typeface="+mj-lt"/>
                  </a:rPr>
                  <a:t>topológicas</a:t>
                </a:r>
              </a:p>
            </p:txBody>
          </p:sp>
          <p:sp>
            <p:nvSpPr>
              <p:cNvPr id="84" name="Text Box 12"/>
              <p:cNvSpPr txBox="1">
                <a:spLocks noChangeArrowheads="1"/>
              </p:cNvSpPr>
              <p:nvPr/>
            </p:nvSpPr>
            <p:spPr bwMode="auto">
              <a:xfrm>
                <a:off x="4490" y="2491"/>
                <a:ext cx="503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>
                  <a:defRPr/>
                </a:pPr>
                <a:r>
                  <a:rPr lang="es-ES" b="1" dirty="0">
                    <a:latin typeface="+mj-lt"/>
                  </a:rPr>
                  <a:t>Router</a:t>
                </a:r>
              </a:p>
            </p:txBody>
          </p:sp>
        </p:grp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5350" y="2698"/>
              <a:ext cx="889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>
                <a:defRPr/>
              </a:pPr>
              <a:r>
                <a:rPr lang="es-ES" sz="1400" b="1" dirty="0">
                  <a:latin typeface="+mj-lt"/>
                </a:rPr>
                <a:t>Llamado también</a:t>
              </a:r>
            </a:p>
            <a:p>
              <a:pPr defTabSz="914118">
                <a:defRPr/>
              </a:pPr>
              <a:r>
                <a:rPr lang="es-ES" sz="1400" b="1" dirty="0">
                  <a:latin typeface="+mj-lt"/>
                </a:rPr>
                <a:t>Base de datos de</a:t>
              </a:r>
            </a:p>
            <a:p>
              <a:pPr defTabSz="914118">
                <a:defRPr/>
              </a:pPr>
              <a:r>
                <a:rPr lang="es-ES" sz="1400" b="1" dirty="0">
                  <a:latin typeface="+mj-lt"/>
                </a:rPr>
                <a:t>Estado de Enlace</a:t>
              </a:r>
            </a:p>
          </p:txBody>
        </p:sp>
      </p:grp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66660" y="5581912"/>
            <a:ext cx="8378307" cy="1011706"/>
            <a:chOff x="204" y="755"/>
            <a:chExt cx="5544" cy="674"/>
          </a:xfrm>
        </p:grpSpPr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5364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OSPF origina que cada routers conozca de manera</a:t>
              </a:r>
            </a:p>
            <a:p>
              <a:pPr defTabSz="863859">
                <a:defRPr/>
              </a:pPr>
              <a:r>
                <a:rPr lang="es-ES" sz="3000" b="1">
                  <a:solidFill>
                    <a:schemeClr val="accent2"/>
                  </a:solidFill>
                  <a:latin typeface="+mj-lt"/>
                </a:rPr>
                <a:t>completa 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toda la red de su área.</a:t>
              </a:r>
            </a:p>
          </p:txBody>
        </p:sp>
        <p:pic>
          <p:nvPicPr>
            <p:cNvPr id="61449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982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2041170" y="637269"/>
            <a:ext cx="4958879" cy="583824"/>
          </a:xfrm>
          <a:prstGeom prst="rect">
            <a:avLst/>
          </a:prstGeom>
          <a:noFill/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REDES DE ÁREA ÚNICA</a:t>
            </a:r>
          </a:p>
        </p:txBody>
      </p:sp>
      <p:grpSp>
        <p:nvGrpSpPr>
          <p:cNvPr id="2" name="256 Grupo"/>
          <p:cNvGrpSpPr>
            <a:grpSpLocks/>
          </p:cNvGrpSpPr>
          <p:nvPr/>
        </p:nvGrpSpPr>
        <p:grpSpPr bwMode="auto">
          <a:xfrm>
            <a:off x="285700" y="1195463"/>
            <a:ext cx="8501174" cy="5304367"/>
            <a:chOff x="286514" y="1224740"/>
            <a:chExt cx="8501122" cy="5429288"/>
          </a:xfrm>
        </p:grpSpPr>
        <p:sp>
          <p:nvSpPr>
            <p:cNvPr id="62473" name="230 Rectángulo redondeado"/>
            <p:cNvSpPr>
              <a:spLocks noChangeArrowheads="1"/>
            </p:cNvSpPr>
            <p:nvPr/>
          </p:nvSpPr>
          <p:spPr bwMode="auto">
            <a:xfrm>
              <a:off x="286514" y="1367616"/>
              <a:ext cx="8501122" cy="5286412"/>
            </a:xfrm>
            <a:prstGeom prst="roundRect">
              <a:avLst>
                <a:gd name="adj" fmla="val 7630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62474" name="255 CuadroTexto"/>
            <p:cNvSpPr txBox="1">
              <a:spLocks noChangeArrowheads="1"/>
            </p:cNvSpPr>
            <p:nvPr/>
          </p:nvSpPr>
          <p:spPr bwMode="auto">
            <a:xfrm>
              <a:off x="3462204" y="1224740"/>
              <a:ext cx="1967834" cy="346527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  <a:latin typeface="Arial Narrow" pitchFamily="34" charset="0"/>
                </a:rPr>
                <a:t>SISTEMA AUTÓNOMO</a:t>
              </a:r>
            </a:p>
          </p:txBody>
        </p:sp>
      </p:grpSp>
      <p:grpSp>
        <p:nvGrpSpPr>
          <p:cNvPr id="3" name="260 Grupo"/>
          <p:cNvGrpSpPr>
            <a:grpSpLocks/>
          </p:cNvGrpSpPr>
          <p:nvPr/>
        </p:nvGrpSpPr>
        <p:grpSpPr bwMode="auto">
          <a:xfrm>
            <a:off x="190471" y="1359820"/>
            <a:ext cx="8561488" cy="5064035"/>
            <a:chOff x="190308" y="1392060"/>
            <a:chExt cx="8562469" cy="5184620"/>
          </a:xfrm>
        </p:grpSpPr>
        <p:grpSp>
          <p:nvGrpSpPr>
            <p:cNvPr id="62469" name="259 Grupo"/>
            <p:cNvGrpSpPr>
              <a:grpSpLocks/>
            </p:cNvGrpSpPr>
            <p:nvPr/>
          </p:nvGrpSpPr>
          <p:grpSpPr bwMode="auto">
            <a:xfrm>
              <a:off x="470450" y="1653368"/>
              <a:ext cx="8174310" cy="4801415"/>
              <a:chOff x="470450" y="1653368"/>
              <a:chExt cx="8174310" cy="4801415"/>
            </a:xfrm>
          </p:grpSpPr>
          <p:pic>
            <p:nvPicPr>
              <p:cNvPr id="6247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0450" y="1653368"/>
                <a:ext cx="8174310" cy="4801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472" name="258 CuadroTexto"/>
              <p:cNvSpPr txBox="1">
                <a:spLocks noChangeArrowheads="1"/>
              </p:cNvSpPr>
              <p:nvPr/>
            </p:nvSpPr>
            <p:spPr bwMode="auto">
              <a:xfrm>
                <a:off x="3902620" y="2247884"/>
                <a:ext cx="872839" cy="378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b="1"/>
                  <a:t>AREA 0</a:t>
                </a:r>
              </a:p>
            </p:txBody>
          </p:sp>
        </p:grpSp>
        <p:sp>
          <p:nvSpPr>
            <p:cNvPr id="6247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90308" y="1392060"/>
              <a:ext cx="8562469" cy="5184620"/>
            </a:xfrm>
            <a:custGeom>
              <a:avLst/>
              <a:gdLst>
                <a:gd name="T0" fmla="*/ 10528666 w 21600"/>
                <a:gd name="T1" fmla="*/ 622228809 h 21600"/>
                <a:gd name="T2" fmla="*/ 1697126943 w 21600"/>
                <a:gd name="T3" fmla="*/ 1243132419 h 21600"/>
                <a:gd name="T4" fmla="*/ 2147483647 w 21600"/>
                <a:gd name="T5" fmla="*/ 622228809 h 21600"/>
                <a:gd name="T6" fmla="*/ 1697126943 w 21600"/>
                <a:gd name="T7" fmla="*/ 7115290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FFFFFF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</p:grpSp>
    </p:spTree>
    <p:extLst>
      <p:ext uri="{BB962C8B-B14F-4D97-AF65-F5344CB8AC3E}">
        <p14:creationId xmlns:p14="http://schemas.microsoft.com/office/powerpoint/2010/main" val="34267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2342743" y="637269"/>
            <a:ext cx="4371411" cy="583824"/>
          </a:xfrm>
          <a:prstGeom prst="rect">
            <a:avLst/>
          </a:prstGeom>
          <a:noFill/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REDES MULTIAREAS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51" y="1440448"/>
            <a:ext cx="8286899" cy="498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72 Grupo"/>
          <p:cNvGrpSpPr>
            <a:grpSpLocks/>
          </p:cNvGrpSpPr>
          <p:nvPr/>
        </p:nvGrpSpPr>
        <p:grpSpPr bwMode="auto">
          <a:xfrm>
            <a:off x="285700" y="1195463"/>
            <a:ext cx="8501174" cy="5304367"/>
            <a:chOff x="286514" y="1224740"/>
            <a:chExt cx="8501122" cy="5429288"/>
          </a:xfrm>
        </p:grpSpPr>
        <p:sp>
          <p:nvSpPr>
            <p:cNvPr id="63493" name="273 Rectángulo redondeado"/>
            <p:cNvSpPr>
              <a:spLocks noChangeArrowheads="1"/>
            </p:cNvSpPr>
            <p:nvPr/>
          </p:nvSpPr>
          <p:spPr bwMode="auto">
            <a:xfrm>
              <a:off x="286514" y="1367616"/>
              <a:ext cx="8501122" cy="5286412"/>
            </a:xfrm>
            <a:prstGeom prst="roundRect">
              <a:avLst>
                <a:gd name="adj" fmla="val 7630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63494" name="274 CuadroTexto"/>
            <p:cNvSpPr txBox="1">
              <a:spLocks noChangeArrowheads="1"/>
            </p:cNvSpPr>
            <p:nvPr/>
          </p:nvSpPr>
          <p:spPr bwMode="auto">
            <a:xfrm>
              <a:off x="3462204" y="1224740"/>
              <a:ext cx="1967834" cy="346527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  <a:latin typeface="Arial Narrow" pitchFamily="34" charset="0"/>
                </a:rPr>
                <a:t>SISTEMA AUTÓNOMO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84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-142847" y="637272"/>
            <a:ext cx="9109081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3" tIns="45695" rIns="91393" bIns="45695">
            <a:spAutoFit/>
          </a:bodyPr>
          <a:lstStyle/>
          <a:p>
            <a:pPr marL="457059" lvl="1" defTabSz="914118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OBSERVACIONES AL ESTADO DE ENLACE 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6659" y="1370670"/>
            <a:ext cx="8042879" cy="1473438"/>
            <a:chOff x="204" y="755"/>
            <a:chExt cx="5322" cy="981"/>
          </a:xfrm>
        </p:grpSpPr>
        <p:sp>
          <p:nvSpPr>
            <p:cNvPr id="54282" name="Text Box 4"/>
            <p:cNvSpPr txBox="1">
              <a:spLocks noChangeArrowheads="1"/>
            </p:cNvSpPr>
            <p:nvPr/>
          </p:nvSpPr>
          <p:spPr bwMode="auto">
            <a:xfrm>
              <a:off x="384" y="755"/>
              <a:ext cx="5142" cy="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Los routers con estado de enlace requieren </a:t>
              </a:r>
              <a:r>
                <a:rPr lang="es-ES" sz="3000" b="1" i="1" dirty="0">
                  <a:solidFill>
                    <a:srgbClr val="FF3300"/>
                  </a:solidFill>
                  <a:latin typeface="+mj-lt"/>
                </a:rPr>
                <a:t>más</a:t>
              </a:r>
            </a:p>
            <a:p>
              <a:pPr defTabSz="863859">
                <a:defRPr/>
              </a:pPr>
              <a:r>
                <a:rPr lang="es-ES" sz="3000" b="1" i="1" dirty="0">
                  <a:solidFill>
                    <a:srgbClr val="FF3300"/>
                  </a:solidFill>
                  <a:latin typeface="+mj-lt"/>
                </a:rPr>
                <a:t>memoria y potencia de procesamiento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,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que un</a:t>
              </a:r>
            </a:p>
            <a:p>
              <a:pPr defTabSz="863859">
                <a:defRPr/>
              </a:pPr>
              <a:r>
                <a:rPr lang="es-ES" sz="3000" b="1" dirty="0" err="1">
                  <a:solidFill>
                    <a:srgbClr val="0000FF"/>
                  </a:solidFill>
                  <a:latin typeface="+mj-lt"/>
                </a:rPr>
                <a:t>router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 con vector-distancia.</a:t>
              </a:r>
            </a:p>
          </p:txBody>
        </p:sp>
        <p:pic>
          <p:nvPicPr>
            <p:cNvPr id="64523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6662" y="4267066"/>
            <a:ext cx="8421582" cy="1750777"/>
            <a:chOff x="204" y="755"/>
            <a:chExt cx="5575" cy="1166"/>
          </a:xfrm>
        </p:grpSpPr>
        <p:sp>
          <p:nvSpPr>
            <p:cNvPr id="54280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5395" cy="1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Para reducir la base de datos topológica es</a:t>
              </a:r>
            </a:p>
            <a:p>
              <a:pPr defTabSz="863859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necesario dividir la red en áreas.</a:t>
              </a:r>
            </a:p>
            <a:p>
              <a:pPr defTabSz="863859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400" dirty="0">
                  <a:latin typeface="+mj-lt"/>
                </a:rPr>
                <a:t>El </a:t>
              </a:r>
              <a:r>
                <a:rPr lang="es-ES" sz="2400" b="1" dirty="0">
                  <a:solidFill>
                    <a:srgbClr val="FF3300"/>
                  </a:solidFill>
                  <a:latin typeface="+mj-lt"/>
                </a:rPr>
                <a:t>Área 0</a:t>
              </a:r>
              <a:r>
                <a:rPr lang="es-ES" sz="2400" b="1" dirty="0">
                  <a:latin typeface="+mj-lt"/>
                </a:rPr>
                <a:t> </a:t>
              </a:r>
              <a:r>
                <a:rPr lang="es-ES" sz="2400" dirty="0">
                  <a:latin typeface="+mj-lt"/>
                </a:rPr>
                <a:t>es denominada también </a:t>
              </a:r>
              <a:r>
                <a:rPr lang="es-ES" sz="2400" dirty="0">
                  <a:solidFill>
                    <a:srgbClr val="006600"/>
                  </a:solidFill>
                  <a:latin typeface="+mj-lt"/>
                </a:rPr>
                <a:t>Área </a:t>
              </a:r>
              <a:r>
                <a:rPr lang="es-ES" sz="2400" dirty="0" err="1">
                  <a:solidFill>
                    <a:srgbClr val="006600"/>
                  </a:solidFill>
                  <a:latin typeface="+mj-lt"/>
                </a:rPr>
                <a:t>Backbone</a:t>
              </a:r>
              <a:r>
                <a:rPr lang="es-ES" sz="2400" dirty="0">
                  <a:latin typeface="+mj-lt"/>
                </a:rPr>
                <a:t> y en ella se</a:t>
              </a:r>
            </a:p>
            <a:p>
              <a:pPr defTabSz="863859">
                <a:defRPr/>
              </a:pPr>
              <a:r>
                <a:rPr lang="es-ES" sz="2400" dirty="0">
                  <a:latin typeface="+mj-lt"/>
                </a:rPr>
                <a:t>     conectan las demás áreas.</a:t>
              </a:r>
            </a:p>
          </p:txBody>
        </p:sp>
        <p:pic>
          <p:nvPicPr>
            <p:cNvPr id="64521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6662" y="3009585"/>
            <a:ext cx="8038497" cy="1011705"/>
            <a:chOff x="204" y="755"/>
            <a:chExt cx="5322" cy="674"/>
          </a:xfrm>
        </p:grpSpPr>
        <p:sp>
          <p:nvSpPr>
            <p:cNvPr id="54278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5142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Al inicio del proceso se debe inundar la red con </a:t>
              </a:r>
            </a:p>
            <a:p>
              <a:pPr defTabSz="863859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mensaje LSA, puede degradar la red.</a:t>
              </a:r>
            </a:p>
          </p:txBody>
        </p:sp>
        <p:pic>
          <p:nvPicPr>
            <p:cNvPr id="64519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32150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712568" y="617115"/>
            <a:ext cx="3829856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RIPv1 – vs – RIPv2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79354" y="1319506"/>
            <a:ext cx="7683691" cy="1016042"/>
            <a:chOff x="204" y="773"/>
            <a:chExt cx="4840" cy="643"/>
          </a:xfrm>
        </p:grpSpPr>
        <p:sp>
          <p:nvSpPr>
            <p:cNvPr id="10254" name="Text Box 91"/>
            <p:cNvSpPr txBox="1">
              <a:spLocks noChangeArrowheads="1"/>
            </p:cNvSpPr>
            <p:nvPr/>
          </p:nvSpPr>
          <p:spPr bwMode="auto">
            <a:xfrm>
              <a:off x="385" y="773"/>
              <a:ext cx="4659" cy="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RIPv1 envía sus actualizaciones en </a:t>
              </a:r>
              <a:r>
                <a:rPr lang="es-ES" sz="3000" b="1" dirty="0">
                  <a:solidFill>
                    <a:srgbClr val="CC3300"/>
                  </a:solidFill>
                  <a:latin typeface="+mj-lt"/>
                </a:rPr>
                <a:t>broadcast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: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255.255.255.255</a:t>
              </a:r>
            </a:p>
          </p:txBody>
        </p:sp>
        <p:pic>
          <p:nvPicPr>
            <p:cNvPr id="7183" name="Picture 92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279351" y="3429775"/>
            <a:ext cx="7285467" cy="1016042"/>
            <a:chOff x="204" y="773"/>
            <a:chExt cx="4592" cy="643"/>
          </a:xfrm>
        </p:grpSpPr>
        <p:sp>
          <p:nvSpPr>
            <p:cNvPr id="10252" name="Text Box 100"/>
            <p:cNvSpPr txBox="1">
              <a:spLocks noChangeArrowheads="1"/>
            </p:cNvSpPr>
            <p:nvPr/>
          </p:nvSpPr>
          <p:spPr bwMode="auto">
            <a:xfrm>
              <a:off x="385" y="773"/>
              <a:ext cx="4411" cy="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RIPv2 permite autenticación: texto plano o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cifrado MD5.</a:t>
              </a:r>
            </a:p>
          </p:txBody>
        </p:sp>
        <p:pic>
          <p:nvPicPr>
            <p:cNvPr id="7181" name="Picture 10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279355" y="2373864"/>
            <a:ext cx="7583758" cy="1016042"/>
            <a:chOff x="204" y="773"/>
            <a:chExt cx="4778" cy="643"/>
          </a:xfrm>
        </p:grpSpPr>
        <p:sp>
          <p:nvSpPr>
            <p:cNvPr id="10250" name="Text Box 103"/>
            <p:cNvSpPr txBox="1">
              <a:spLocks noChangeArrowheads="1"/>
            </p:cNvSpPr>
            <p:nvPr/>
          </p:nvSpPr>
          <p:spPr bwMode="auto">
            <a:xfrm>
              <a:off x="385" y="773"/>
              <a:ext cx="4597" cy="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RIPv2 envía sus actualizaciones en </a:t>
              </a:r>
              <a:r>
                <a:rPr lang="es-ES" sz="3000" b="1" dirty="0">
                  <a:solidFill>
                    <a:srgbClr val="CC3300"/>
                  </a:solidFill>
                  <a:latin typeface="+mj-lt"/>
                </a:rPr>
                <a:t>multicast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: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224.0.0.9</a:t>
              </a:r>
            </a:p>
          </p:txBody>
        </p:sp>
        <p:pic>
          <p:nvPicPr>
            <p:cNvPr id="7179" name="Picture 104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4345" name="Rectangle 105"/>
          <p:cNvSpPr>
            <a:spLocks noChangeArrowheads="1"/>
          </p:cNvSpPr>
          <p:nvPr/>
        </p:nvSpPr>
        <p:spPr bwMode="auto">
          <a:xfrm>
            <a:off x="684094" y="5522992"/>
            <a:ext cx="7775812" cy="9070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68" tIns="45234" rIns="90468" bIns="45234" anchor="ctr"/>
          <a:lstStyle/>
          <a:p>
            <a:pPr algn="ctr" defTabSz="914118"/>
            <a:r>
              <a:rPr lang="es-ES" sz="2400"/>
              <a:t>RIP es capaz de equilibrar las cargas hasta en seis rutas de</a:t>
            </a:r>
          </a:p>
          <a:p>
            <a:pPr algn="ctr" defTabSz="914118"/>
            <a:r>
              <a:rPr lang="es-ES" sz="2400"/>
              <a:t>igual costos, siendo cuatro rutas la cantidad por defecto.</a:t>
            </a:r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279352" y="4510499"/>
            <a:ext cx="6293344" cy="924535"/>
            <a:chOff x="204" y="773"/>
            <a:chExt cx="3965" cy="585"/>
          </a:xfrm>
        </p:grpSpPr>
        <p:sp>
          <p:nvSpPr>
            <p:cNvPr id="10248" name="Text Box 100"/>
            <p:cNvSpPr txBox="1">
              <a:spLocks noChangeArrowheads="1"/>
            </p:cNvSpPr>
            <p:nvPr/>
          </p:nvSpPr>
          <p:spPr bwMode="auto">
            <a:xfrm>
              <a:off x="385" y="773"/>
              <a:ext cx="378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RIPv1 y RIPv2 se encapsulan en </a:t>
              </a:r>
              <a:r>
                <a:rPr lang="es-ES" sz="3000" b="1" dirty="0">
                  <a:solidFill>
                    <a:srgbClr val="669900"/>
                  </a:solidFill>
                  <a:latin typeface="+mj-lt"/>
                </a:rPr>
                <a:t>UDP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.</a:t>
              </a:r>
            </a:p>
            <a:p>
              <a:pPr defTabSz="914118">
                <a:defRPr/>
              </a:pPr>
              <a:r>
                <a:rPr lang="es-MX" sz="2400" b="1" dirty="0">
                  <a:solidFill>
                    <a:srgbClr val="FF33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  <a:sym typeface="Wingdings" pitchFamily="2" charset="2"/>
                </a:rPr>
                <a:t>En puerto utilizado es el 520.</a:t>
              </a:r>
              <a:endParaRPr lang="es-ES" sz="2400" b="1" dirty="0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7177" name="Picture 10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2996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4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2287194" y="2713433"/>
            <a:ext cx="4466449" cy="1700933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244" tIns="45121" rIns="90244" bIns="45121" anchor="ctr"/>
          <a:lstStyle/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FORMATO DEL</a:t>
            </a:r>
          </a:p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PROTOCOLO</a:t>
            </a:r>
          </a:p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OSPFv2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33 Grupo"/>
          <p:cNvGrpSpPr>
            <a:grpSpLocks/>
          </p:cNvGrpSpPr>
          <p:nvPr/>
        </p:nvGrpSpPr>
        <p:grpSpPr bwMode="auto">
          <a:xfrm>
            <a:off x="5131489" y="3256119"/>
            <a:ext cx="3869661" cy="3383259"/>
            <a:chOff x="5132149" y="3334427"/>
            <a:chExt cx="3869801" cy="3462477"/>
          </a:xfrm>
        </p:grpSpPr>
        <p:sp>
          <p:nvSpPr>
            <p:cNvPr id="66589" name="129 Rectángulo redondeado"/>
            <p:cNvSpPr>
              <a:spLocks noChangeArrowheads="1"/>
            </p:cNvSpPr>
            <p:nvPr/>
          </p:nvSpPr>
          <p:spPr bwMode="auto">
            <a:xfrm>
              <a:off x="5501488" y="3510756"/>
              <a:ext cx="3500462" cy="3286148"/>
            </a:xfrm>
            <a:prstGeom prst="roundRect">
              <a:avLst>
                <a:gd name="adj" fmla="val 9273"/>
              </a:avLst>
            </a:prstGeom>
            <a:solidFill>
              <a:schemeClr val="bg1"/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grpSp>
          <p:nvGrpSpPr>
            <p:cNvPr id="66590" name="122 Grupo"/>
            <p:cNvGrpSpPr>
              <a:grpSpLocks/>
            </p:cNvGrpSpPr>
            <p:nvPr/>
          </p:nvGrpSpPr>
          <p:grpSpPr bwMode="auto">
            <a:xfrm>
              <a:off x="5670696" y="3334427"/>
              <a:ext cx="3206046" cy="3391070"/>
              <a:chOff x="5099192" y="3334427"/>
              <a:chExt cx="3206046" cy="3391070"/>
            </a:xfrm>
          </p:grpSpPr>
          <p:sp>
            <p:nvSpPr>
              <p:cNvPr id="121" name="AutoShape 37"/>
              <p:cNvSpPr>
                <a:spLocks noChangeArrowheads="1"/>
              </p:cNvSpPr>
              <p:nvPr/>
            </p:nvSpPr>
            <p:spPr bwMode="auto">
              <a:xfrm>
                <a:off x="5101916" y="5692466"/>
                <a:ext cx="3201548" cy="1033031"/>
              </a:xfrm>
              <a:prstGeom prst="cube">
                <a:avLst>
                  <a:gd name="adj" fmla="val 14713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>
                  <a:defRPr/>
                </a:pPr>
                <a:r>
                  <a:rPr lang="es-ES" sz="1300" b="1" dirty="0"/>
                  <a:t>Formato del tipo de</a:t>
                </a:r>
              </a:p>
              <a:p>
                <a:pPr algn="ctr" defTabSz="914118">
                  <a:defRPr/>
                </a:pPr>
                <a:r>
                  <a:rPr lang="es-ES" sz="1300" b="1" dirty="0"/>
                  <a:t>Paquete OSPF</a:t>
                </a:r>
              </a:p>
            </p:txBody>
          </p:sp>
          <p:sp>
            <p:nvSpPr>
              <p:cNvPr id="66593" name="AutoShape 37"/>
              <p:cNvSpPr>
                <a:spLocks noChangeArrowheads="1"/>
              </p:cNvSpPr>
              <p:nvPr/>
            </p:nvSpPr>
            <p:spPr bwMode="auto">
              <a:xfrm>
                <a:off x="5102553" y="5289331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endParaRPr lang="es-PE" sz="1300" b="1"/>
              </a:p>
            </p:txBody>
          </p:sp>
          <p:sp>
            <p:nvSpPr>
              <p:cNvPr id="66594" name="AutoShape 37"/>
              <p:cNvSpPr>
                <a:spLocks noChangeArrowheads="1"/>
              </p:cNvSpPr>
              <p:nvPr/>
            </p:nvSpPr>
            <p:spPr bwMode="auto">
              <a:xfrm>
                <a:off x="5102553" y="4906139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endParaRPr lang="es-PE" sz="1300" b="1"/>
              </a:p>
            </p:txBody>
          </p:sp>
          <p:sp>
            <p:nvSpPr>
              <p:cNvPr id="66595" name="AutoShape 44"/>
              <p:cNvSpPr>
                <a:spLocks noChangeArrowheads="1"/>
              </p:cNvSpPr>
              <p:nvPr/>
            </p:nvSpPr>
            <p:spPr bwMode="auto">
              <a:xfrm>
                <a:off x="5099192" y="4503513"/>
                <a:ext cx="1680318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Suma de Chequeo</a:t>
                </a:r>
              </a:p>
            </p:txBody>
          </p:sp>
          <p:sp>
            <p:nvSpPr>
              <p:cNvPr id="66596" name="AutoShape 46"/>
              <p:cNvSpPr>
                <a:spLocks noChangeArrowheads="1"/>
              </p:cNvSpPr>
              <p:nvPr/>
            </p:nvSpPr>
            <p:spPr bwMode="auto">
              <a:xfrm>
                <a:off x="6626601" y="4503513"/>
                <a:ext cx="1678637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Tipo de Autenticación</a:t>
                </a:r>
              </a:p>
            </p:txBody>
          </p:sp>
          <p:sp>
            <p:nvSpPr>
              <p:cNvPr id="66597" name="AutoShape 40"/>
              <p:cNvSpPr>
                <a:spLocks noChangeArrowheads="1"/>
              </p:cNvSpPr>
              <p:nvPr/>
            </p:nvSpPr>
            <p:spPr bwMode="auto">
              <a:xfrm>
                <a:off x="5102553" y="4120321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ID del Área</a:t>
                </a:r>
              </a:p>
            </p:txBody>
          </p:sp>
          <p:sp>
            <p:nvSpPr>
              <p:cNvPr id="66598" name="AutoShape 40"/>
              <p:cNvSpPr>
                <a:spLocks noChangeArrowheads="1"/>
              </p:cNvSpPr>
              <p:nvPr/>
            </p:nvSpPr>
            <p:spPr bwMode="auto">
              <a:xfrm>
                <a:off x="5102553" y="3717695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ID del Router</a:t>
                </a:r>
              </a:p>
            </p:txBody>
          </p:sp>
          <p:sp>
            <p:nvSpPr>
              <p:cNvPr id="66599" name="AutoShape 41"/>
              <p:cNvSpPr>
                <a:spLocks noChangeArrowheads="1"/>
              </p:cNvSpPr>
              <p:nvPr/>
            </p:nvSpPr>
            <p:spPr bwMode="auto">
              <a:xfrm>
                <a:off x="5099192" y="3334427"/>
                <a:ext cx="917453" cy="545502"/>
              </a:xfrm>
              <a:prstGeom prst="cube">
                <a:avLst>
                  <a:gd name="adj" fmla="val 25000"/>
                </a:avLst>
              </a:prstGeom>
              <a:solidFill>
                <a:srgbClr val="00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Versión</a:t>
                </a:r>
              </a:p>
            </p:txBody>
          </p:sp>
          <p:sp>
            <p:nvSpPr>
              <p:cNvPr id="109" name="AutoShape 43"/>
              <p:cNvSpPr>
                <a:spLocks noChangeArrowheads="1"/>
              </p:cNvSpPr>
              <p:nvPr/>
            </p:nvSpPr>
            <p:spPr bwMode="auto">
              <a:xfrm>
                <a:off x="5863811" y="3334427"/>
                <a:ext cx="919037" cy="545872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>
                  <a:defRPr/>
                </a:pPr>
                <a:r>
                  <a:rPr lang="es-ES" sz="1300" b="1" dirty="0"/>
                  <a:t>Tipo</a:t>
                </a:r>
              </a:p>
            </p:txBody>
          </p:sp>
          <p:sp>
            <p:nvSpPr>
              <p:cNvPr id="66601" name="AutoShape 39"/>
              <p:cNvSpPr>
                <a:spLocks noChangeArrowheads="1"/>
              </p:cNvSpPr>
              <p:nvPr/>
            </p:nvSpPr>
            <p:spPr bwMode="auto">
              <a:xfrm>
                <a:off x="6644496" y="3334503"/>
                <a:ext cx="1643074" cy="544865"/>
              </a:xfrm>
              <a:prstGeom prst="cube">
                <a:avLst>
                  <a:gd name="adj" fmla="val 25000"/>
                </a:avLst>
              </a:prstGeom>
              <a:solidFill>
                <a:srgbClr val="00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Longitud del</a:t>
                </a:r>
              </a:p>
              <a:p>
                <a:pPr algn="ctr" defTabSz="914118"/>
                <a:r>
                  <a:rPr lang="es-ES" sz="1300" b="1"/>
                  <a:t>paquete</a:t>
                </a:r>
              </a:p>
            </p:txBody>
          </p:sp>
          <p:sp>
            <p:nvSpPr>
              <p:cNvPr id="66602" name="119 CuadroTexto"/>
              <p:cNvSpPr txBox="1">
                <a:spLocks noChangeArrowheads="1"/>
              </p:cNvSpPr>
              <p:nvPr/>
            </p:nvSpPr>
            <p:spPr bwMode="auto">
              <a:xfrm>
                <a:off x="5358612" y="5334767"/>
                <a:ext cx="2376314" cy="299234"/>
              </a:xfrm>
              <a:prstGeom prst="rect">
                <a:avLst/>
              </a:prstGeom>
              <a:solidFill>
                <a:srgbClr val="66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300" b="1"/>
                  <a:t>                  Autenticación              </a:t>
                </a:r>
              </a:p>
            </p:txBody>
          </p:sp>
        </p:grpSp>
        <p:sp>
          <p:nvSpPr>
            <p:cNvPr id="66591" name="131 CuadroTexto"/>
            <p:cNvSpPr txBox="1">
              <a:spLocks noChangeArrowheads="1"/>
            </p:cNvSpPr>
            <p:nvPr/>
          </p:nvSpPr>
          <p:spPr bwMode="auto">
            <a:xfrm rot="16200000">
              <a:off x="4469222" y="5217750"/>
              <a:ext cx="1695199" cy="36934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chemeClr val="bg1"/>
                  </a:solidFill>
                </a:rPr>
                <a:t>Protocolo OSPF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1017415" y="637269"/>
            <a:ext cx="7125498" cy="583824"/>
          </a:xfrm>
          <a:prstGeom prst="rect">
            <a:avLst/>
          </a:prstGeom>
          <a:noFill/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OSPF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6659" y="1373774"/>
            <a:ext cx="4853137" cy="1473277"/>
            <a:chOff x="204" y="755"/>
            <a:chExt cx="3212" cy="984"/>
          </a:xfrm>
        </p:grpSpPr>
        <p:sp>
          <p:nvSpPr>
            <p:cNvPr id="78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3032" cy="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El  protocolo OSPF está</a:t>
              </a:r>
            </a:p>
            <a:p>
              <a:pPr defTabSz="863859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formado por 05 tipos de</a:t>
              </a:r>
            </a:p>
            <a:p>
              <a:pPr defTabSz="863859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paquetes: </a:t>
              </a:r>
              <a:r>
                <a:rPr lang="es-ES" sz="2800" dirty="0">
                  <a:latin typeface="+mj-lt"/>
                </a:rPr>
                <a:t>Se encapsula en IP.</a:t>
              </a:r>
              <a:endParaRPr lang="es-ES" sz="2800" b="1" dirty="0">
                <a:latin typeface="+mj-lt"/>
              </a:endParaRPr>
            </a:p>
          </p:txBody>
        </p:sp>
        <p:pic>
          <p:nvPicPr>
            <p:cNvPr id="66588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134 Grupo"/>
          <p:cNvGrpSpPr>
            <a:grpSpLocks/>
          </p:cNvGrpSpPr>
          <p:nvPr/>
        </p:nvGrpSpPr>
        <p:grpSpPr bwMode="auto">
          <a:xfrm>
            <a:off x="428550" y="2701028"/>
            <a:ext cx="5644170" cy="3949026"/>
            <a:chOff x="429390" y="2765315"/>
            <a:chExt cx="5643602" cy="4042519"/>
          </a:xfrm>
        </p:grpSpPr>
        <p:sp>
          <p:nvSpPr>
            <p:cNvPr id="66582" name="123 Rectángulo"/>
            <p:cNvSpPr>
              <a:spLocks noChangeArrowheads="1"/>
            </p:cNvSpPr>
            <p:nvPr/>
          </p:nvSpPr>
          <p:spPr bwMode="auto">
            <a:xfrm>
              <a:off x="429390" y="2765315"/>
              <a:ext cx="5643602" cy="1228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1: Hello</a:t>
              </a:r>
            </a:p>
            <a:p>
              <a:pPr defTabSz="863859"/>
              <a:r>
                <a:rPr lang="es-ES" sz="2400"/>
                <a:t>     Descubre y mantiene los routers </a:t>
              </a:r>
            </a:p>
            <a:p>
              <a:pPr defTabSz="863859"/>
              <a:r>
                <a:rPr lang="es-ES" sz="2400"/>
                <a:t>     vecinos.</a:t>
              </a:r>
            </a:p>
          </p:txBody>
        </p:sp>
        <p:sp>
          <p:nvSpPr>
            <p:cNvPr id="66583" name="124 Rectángulo"/>
            <p:cNvSpPr>
              <a:spLocks noChangeArrowheads="1"/>
            </p:cNvSpPr>
            <p:nvPr/>
          </p:nvSpPr>
          <p:spPr bwMode="auto">
            <a:xfrm>
              <a:off x="429390" y="3834909"/>
              <a:ext cx="5143536" cy="1228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2: DataBase Description-DBD</a:t>
              </a:r>
            </a:p>
            <a:p>
              <a:pPr defTabSz="863859"/>
              <a:r>
                <a:rPr lang="es-ES" sz="2400"/>
                <a:t>     Describe el contenido de la base de</a:t>
              </a:r>
            </a:p>
            <a:p>
              <a:pPr defTabSz="863859"/>
              <a:r>
                <a:rPr lang="es-ES" sz="2400"/>
                <a:t>     datos de topología.</a:t>
              </a:r>
            </a:p>
          </p:txBody>
        </p:sp>
        <p:sp>
          <p:nvSpPr>
            <p:cNvPr id="66584" name="125 Rectángulo"/>
            <p:cNvSpPr>
              <a:spLocks noChangeArrowheads="1"/>
            </p:cNvSpPr>
            <p:nvPr/>
          </p:nvSpPr>
          <p:spPr bwMode="auto">
            <a:xfrm>
              <a:off x="429390" y="4868078"/>
              <a:ext cx="5214974" cy="850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3: Link-State Request-LSR</a:t>
              </a:r>
            </a:p>
            <a:p>
              <a:pPr defTabSz="863859"/>
              <a:r>
                <a:rPr lang="es-ES" sz="2400"/>
                <a:t>     Descarga la base de datos (registro).</a:t>
              </a:r>
            </a:p>
          </p:txBody>
        </p:sp>
        <p:sp>
          <p:nvSpPr>
            <p:cNvPr id="66585" name="126 Rectángulo"/>
            <p:cNvSpPr>
              <a:spLocks noChangeArrowheads="1"/>
            </p:cNvSpPr>
            <p:nvPr/>
          </p:nvSpPr>
          <p:spPr bwMode="auto">
            <a:xfrm>
              <a:off x="429390" y="5653896"/>
              <a:ext cx="5429288" cy="850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4: Link-State Update-LSU</a:t>
              </a:r>
            </a:p>
            <a:p>
              <a:pPr defTabSz="863859"/>
              <a:r>
                <a:rPr lang="es-ES" sz="2400"/>
                <a:t>     Actualiza la base de datos (registro).</a:t>
              </a:r>
            </a:p>
          </p:txBody>
        </p:sp>
        <p:sp>
          <p:nvSpPr>
            <p:cNvPr id="66586" name="127 Rectángulo"/>
            <p:cNvSpPr>
              <a:spLocks noChangeArrowheads="1"/>
            </p:cNvSpPr>
            <p:nvPr/>
          </p:nvSpPr>
          <p:spPr bwMode="auto">
            <a:xfrm>
              <a:off x="429390" y="6335239"/>
              <a:ext cx="5500726" cy="472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5: Link-State Acknowledgement</a:t>
              </a:r>
            </a:p>
          </p:txBody>
        </p:sp>
      </p:grpSp>
      <p:grpSp>
        <p:nvGrpSpPr>
          <p:cNvPr id="6" name="132 Grupo"/>
          <p:cNvGrpSpPr>
            <a:grpSpLocks/>
          </p:cNvGrpSpPr>
          <p:nvPr/>
        </p:nvGrpSpPr>
        <p:grpSpPr bwMode="auto">
          <a:xfrm>
            <a:off x="5131489" y="1114832"/>
            <a:ext cx="3869661" cy="2313393"/>
            <a:chOff x="5132148" y="1141351"/>
            <a:chExt cx="3869802" cy="2369405"/>
          </a:xfrm>
        </p:grpSpPr>
        <p:sp>
          <p:nvSpPr>
            <p:cNvPr id="66567" name="128 Rectángulo redondeado"/>
            <p:cNvSpPr>
              <a:spLocks noChangeArrowheads="1"/>
            </p:cNvSpPr>
            <p:nvPr/>
          </p:nvSpPr>
          <p:spPr bwMode="auto">
            <a:xfrm>
              <a:off x="5501488" y="1153302"/>
              <a:ext cx="3500462" cy="2357454"/>
            </a:xfrm>
            <a:prstGeom prst="roundRect">
              <a:avLst>
                <a:gd name="adj" fmla="val 9273"/>
              </a:avLst>
            </a:prstGeom>
            <a:solidFill>
              <a:schemeClr val="bg1"/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grpSp>
          <p:nvGrpSpPr>
            <p:cNvPr id="66568" name="121 Grupo"/>
            <p:cNvGrpSpPr>
              <a:grpSpLocks/>
            </p:cNvGrpSpPr>
            <p:nvPr/>
          </p:nvGrpSpPr>
          <p:grpSpPr bwMode="auto">
            <a:xfrm>
              <a:off x="5596762" y="1141351"/>
              <a:ext cx="3279980" cy="2358275"/>
              <a:chOff x="5025258" y="1141351"/>
              <a:chExt cx="3279980" cy="2358275"/>
            </a:xfrm>
          </p:grpSpPr>
          <p:sp>
            <p:nvSpPr>
              <p:cNvPr id="66570" name="Text Box 25"/>
              <p:cNvSpPr txBox="1">
                <a:spLocks noChangeArrowheads="1"/>
              </p:cNvSpPr>
              <p:nvPr/>
            </p:nvSpPr>
            <p:spPr bwMode="auto">
              <a:xfrm>
                <a:off x="5025258" y="1141351"/>
                <a:ext cx="3169511" cy="306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/>
                <a:r>
                  <a:rPr lang="es-ES" sz="1300" b="1"/>
                  <a:t>0                  8                 16                             31</a:t>
                </a:r>
              </a:p>
            </p:txBody>
          </p:sp>
          <p:sp>
            <p:nvSpPr>
              <p:cNvPr id="66571" name="AutoShape 37"/>
              <p:cNvSpPr>
                <a:spLocks noChangeArrowheads="1"/>
              </p:cNvSpPr>
              <p:nvPr/>
            </p:nvSpPr>
            <p:spPr bwMode="auto">
              <a:xfrm>
                <a:off x="5102553" y="2954124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Dirección IP de Destino</a:t>
                </a:r>
              </a:p>
            </p:txBody>
          </p:sp>
          <p:sp>
            <p:nvSpPr>
              <p:cNvPr id="66572" name="AutoShape 40"/>
              <p:cNvSpPr>
                <a:spLocks noChangeArrowheads="1"/>
              </p:cNvSpPr>
              <p:nvPr/>
            </p:nvSpPr>
            <p:spPr bwMode="auto">
              <a:xfrm>
                <a:off x="5102553" y="2563496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Dirección IP de Origen</a:t>
                </a:r>
              </a:p>
            </p:txBody>
          </p:sp>
          <p:sp>
            <p:nvSpPr>
              <p:cNvPr id="66573" name="AutoShape 41"/>
              <p:cNvSpPr>
                <a:spLocks noChangeArrowheads="1"/>
              </p:cNvSpPr>
              <p:nvPr/>
            </p:nvSpPr>
            <p:spPr bwMode="auto">
              <a:xfrm>
                <a:off x="5099192" y="2174589"/>
                <a:ext cx="917453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TTL</a:t>
                </a:r>
              </a:p>
            </p:txBody>
          </p:sp>
          <p:sp>
            <p:nvSpPr>
              <p:cNvPr id="66574" name="AutoShape 43"/>
              <p:cNvSpPr>
                <a:spLocks noChangeArrowheads="1"/>
              </p:cNvSpPr>
              <p:nvPr/>
            </p:nvSpPr>
            <p:spPr bwMode="auto">
              <a:xfrm>
                <a:off x="5863736" y="2174589"/>
                <a:ext cx="919134" cy="545502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Protocolo</a:t>
                </a:r>
              </a:p>
              <a:p>
                <a:pPr algn="ctr" defTabSz="914118"/>
                <a:r>
                  <a:rPr lang="es-ES" sz="1300" b="1"/>
                  <a:t>59H = 89</a:t>
                </a:r>
              </a:p>
            </p:txBody>
          </p:sp>
          <p:sp>
            <p:nvSpPr>
              <p:cNvPr id="66575" name="AutoShape 42"/>
              <p:cNvSpPr>
                <a:spLocks noChangeArrowheads="1"/>
              </p:cNvSpPr>
              <p:nvPr/>
            </p:nvSpPr>
            <p:spPr bwMode="auto">
              <a:xfrm>
                <a:off x="6626601" y="2174589"/>
                <a:ext cx="1678637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Suma de Chequeo</a:t>
                </a:r>
              </a:p>
            </p:txBody>
          </p:sp>
          <p:sp>
            <p:nvSpPr>
              <p:cNvPr id="66576" name="AutoShape 44"/>
              <p:cNvSpPr>
                <a:spLocks noChangeArrowheads="1"/>
              </p:cNvSpPr>
              <p:nvPr/>
            </p:nvSpPr>
            <p:spPr bwMode="auto">
              <a:xfrm>
                <a:off x="5099192" y="1783961"/>
                <a:ext cx="1680318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Identificador</a:t>
                </a:r>
              </a:p>
            </p:txBody>
          </p:sp>
          <p:sp>
            <p:nvSpPr>
              <p:cNvPr id="66577" name="AutoShape 46"/>
              <p:cNvSpPr>
                <a:spLocks noChangeArrowheads="1"/>
              </p:cNvSpPr>
              <p:nvPr/>
            </p:nvSpPr>
            <p:spPr bwMode="auto">
              <a:xfrm>
                <a:off x="6626601" y="1783961"/>
                <a:ext cx="1678637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Indicador/Desplazam.</a:t>
                </a:r>
              </a:p>
            </p:txBody>
          </p:sp>
          <p:sp>
            <p:nvSpPr>
              <p:cNvPr id="66578" name="AutoShape 48"/>
              <p:cNvSpPr>
                <a:spLocks noChangeArrowheads="1"/>
              </p:cNvSpPr>
              <p:nvPr/>
            </p:nvSpPr>
            <p:spPr bwMode="auto">
              <a:xfrm>
                <a:off x="5099192" y="1393334"/>
                <a:ext cx="536021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Ver</a:t>
                </a:r>
              </a:p>
            </p:txBody>
          </p:sp>
          <p:sp>
            <p:nvSpPr>
              <p:cNvPr id="66579" name="AutoShape 50"/>
              <p:cNvSpPr>
                <a:spLocks noChangeArrowheads="1"/>
              </p:cNvSpPr>
              <p:nvPr/>
            </p:nvSpPr>
            <p:spPr bwMode="auto">
              <a:xfrm>
                <a:off x="5482304" y="1393334"/>
                <a:ext cx="536021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000" b="1"/>
                  <a:t>HLEN</a:t>
                </a:r>
              </a:p>
            </p:txBody>
          </p:sp>
          <p:sp>
            <p:nvSpPr>
              <p:cNvPr id="66580" name="AutoShape 49"/>
              <p:cNvSpPr>
                <a:spLocks noChangeArrowheads="1"/>
              </p:cNvSpPr>
              <p:nvPr/>
            </p:nvSpPr>
            <p:spPr bwMode="auto">
              <a:xfrm>
                <a:off x="5863736" y="1393334"/>
                <a:ext cx="919134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ToS</a:t>
                </a:r>
              </a:p>
            </p:txBody>
          </p:sp>
          <p:sp>
            <p:nvSpPr>
              <p:cNvPr id="66581" name="AutoShape 47"/>
              <p:cNvSpPr>
                <a:spLocks noChangeArrowheads="1"/>
              </p:cNvSpPr>
              <p:nvPr/>
            </p:nvSpPr>
            <p:spPr bwMode="auto">
              <a:xfrm>
                <a:off x="6626601" y="1393334"/>
                <a:ext cx="1678637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14118"/>
                <a:r>
                  <a:rPr lang="es-ES" sz="1300" b="1"/>
                  <a:t>Longitud Total</a:t>
                </a:r>
              </a:p>
            </p:txBody>
          </p:sp>
        </p:grpSp>
        <p:sp>
          <p:nvSpPr>
            <p:cNvPr id="66569" name="130 CuadroTexto"/>
            <p:cNvSpPr txBox="1">
              <a:spLocks noChangeArrowheads="1"/>
            </p:cNvSpPr>
            <p:nvPr/>
          </p:nvSpPr>
          <p:spPr bwMode="auto">
            <a:xfrm rot="16200000">
              <a:off x="4536105" y="2288793"/>
              <a:ext cx="1561432" cy="36934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chemeClr val="bg1"/>
                  </a:solidFill>
                </a:rPr>
                <a:t>Cabecera IPv4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81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1017415" y="637269"/>
            <a:ext cx="7125498" cy="583824"/>
          </a:xfrm>
          <a:prstGeom prst="rect">
            <a:avLst/>
          </a:prstGeom>
          <a:noFill/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OSPF</a:t>
            </a:r>
          </a:p>
        </p:txBody>
      </p:sp>
      <p:grpSp>
        <p:nvGrpSpPr>
          <p:cNvPr id="67587" name="60 Grupo"/>
          <p:cNvGrpSpPr>
            <a:grpSpLocks/>
          </p:cNvGrpSpPr>
          <p:nvPr/>
        </p:nvGrpSpPr>
        <p:grpSpPr bwMode="auto">
          <a:xfrm>
            <a:off x="5131493" y="1114833"/>
            <a:ext cx="3869660" cy="5524542"/>
            <a:chOff x="5132149" y="1141351"/>
            <a:chExt cx="3869801" cy="5655553"/>
          </a:xfrm>
        </p:grpSpPr>
        <p:grpSp>
          <p:nvGrpSpPr>
            <p:cNvPr id="67609" name="132 Grupo"/>
            <p:cNvGrpSpPr>
              <a:grpSpLocks/>
            </p:cNvGrpSpPr>
            <p:nvPr/>
          </p:nvGrpSpPr>
          <p:grpSpPr bwMode="auto">
            <a:xfrm>
              <a:off x="5132402" y="1141351"/>
              <a:ext cx="3744152" cy="2298412"/>
              <a:chOff x="5132402" y="1141351"/>
              <a:chExt cx="3744152" cy="2298412"/>
            </a:xfrm>
          </p:grpSpPr>
          <p:grpSp>
            <p:nvGrpSpPr>
              <p:cNvPr id="67625" name="121 Grupo"/>
              <p:cNvGrpSpPr>
                <a:grpSpLocks/>
              </p:cNvGrpSpPr>
              <p:nvPr/>
            </p:nvGrpSpPr>
            <p:grpSpPr bwMode="auto">
              <a:xfrm>
                <a:off x="5596762" y="1141351"/>
                <a:ext cx="3279792" cy="2298412"/>
                <a:chOff x="5025258" y="1141351"/>
                <a:chExt cx="3279792" cy="2298412"/>
              </a:xfrm>
            </p:grpSpPr>
            <p:sp>
              <p:nvSpPr>
                <p:cNvPr id="97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3502" y="2893731"/>
                  <a:ext cx="31999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Dirección IP de Destino</a:t>
                  </a:r>
                </a:p>
              </p:txBody>
            </p:sp>
            <p:sp>
              <p:nvSpPr>
                <p:cNvPr id="6762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025258" y="1141351"/>
                  <a:ext cx="3169511" cy="3058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7759" tIns="48879" rIns="97759" bIns="48879">
                  <a:spAutoFit/>
                </a:bodyPr>
                <a:lstStyle/>
                <a:p>
                  <a:pPr defTabSz="914118"/>
                  <a:r>
                    <a:rPr lang="es-ES" sz="1300" b="1"/>
                    <a:t>0                  8                 16                             31</a:t>
                  </a:r>
                </a:p>
              </p:txBody>
            </p:sp>
            <p:sp>
              <p:nvSpPr>
                <p:cNvPr id="98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3502" y="2563573"/>
                  <a:ext cx="31999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Dirección IP de Origen</a:t>
                  </a:r>
                </a:p>
              </p:txBody>
            </p:sp>
            <p:sp>
              <p:nvSpPr>
                <p:cNvPr id="99" name="AutoShape 41"/>
                <p:cNvSpPr>
                  <a:spLocks noChangeArrowheads="1"/>
                </p:cNvSpPr>
                <p:nvPr/>
              </p:nvSpPr>
              <p:spPr bwMode="auto">
                <a:xfrm>
                  <a:off x="5100328" y="2174683"/>
                  <a:ext cx="9158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TTL</a:t>
                  </a:r>
                </a:p>
              </p:txBody>
            </p:sp>
            <p:sp>
              <p:nvSpPr>
                <p:cNvPr id="100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810" y="2174683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Protocolo</a:t>
                  </a:r>
                </a:p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59H = 89</a:t>
                  </a:r>
                </a:p>
              </p:txBody>
            </p:sp>
            <p:sp>
              <p:nvSpPr>
                <p:cNvPr id="101" name="AutoShape 42"/>
                <p:cNvSpPr>
                  <a:spLocks noChangeArrowheads="1"/>
                </p:cNvSpPr>
                <p:nvPr/>
              </p:nvSpPr>
              <p:spPr bwMode="auto">
                <a:xfrm>
                  <a:off x="6627293" y="2174683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Suma de Chequeo</a:t>
                  </a:r>
                </a:p>
              </p:txBody>
            </p:sp>
            <p:sp>
              <p:nvSpPr>
                <p:cNvPr id="102" name="AutoShape 44"/>
                <p:cNvSpPr>
                  <a:spLocks noChangeArrowheads="1"/>
                </p:cNvSpPr>
                <p:nvPr/>
              </p:nvSpPr>
              <p:spPr bwMode="auto">
                <a:xfrm>
                  <a:off x="5100328" y="1784207"/>
                  <a:ext cx="1679345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Identificador</a:t>
                  </a:r>
                </a:p>
              </p:txBody>
            </p:sp>
            <p:sp>
              <p:nvSpPr>
                <p:cNvPr id="103" name="AutoShape 46"/>
                <p:cNvSpPr>
                  <a:spLocks noChangeArrowheads="1"/>
                </p:cNvSpPr>
                <p:nvPr/>
              </p:nvSpPr>
              <p:spPr bwMode="auto">
                <a:xfrm>
                  <a:off x="6627293" y="1784207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Indicador/</a:t>
                  </a:r>
                  <a:r>
                    <a:rPr lang="es-ES" sz="1300" b="1" dirty="0" err="1">
                      <a:solidFill>
                        <a:schemeClr val="bg1">
                          <a:lumMod val="85000"/>
                        </a:schemeClr>
                      </a:solidFill>
                    </a:rPr>
                    <a:t>Desplazam</a:t>
                  </a: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.</a:t>
                  </a:r>
                </a:p>
              </p:txBody>
            </p:sp>
            <p:sp>
              <p:nvSpPr>
                <p:cNvPr id="104" name="AutoShape 48"/>
                <p:cNvSpPr>
                  <a:spLocks noChangeArrowheads="1"/>
                </p:cNvSpPr>
                <p:nvPr/>
              </p:nvSpPr>
              <p:spPr bwMode="auto">
                <a:xfrm>
                  <a:off x="5100328" y="1393731"/>
                  <a:ext cx="534914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Ver</a:t>
                  </a:r>
                </a:p>
              </p:txBody>
            </p:sp>
            <p:sp>
              <p:nvSpPr>
                <p:cNvPr id="105" name="AutoShape 50"/>
                <p:cNvSpPr>
                  <a:spLocks noChangeArrowheads="1"/>
                </p:cNvSpPr>
                <p:nvPr/>
              </p:nvSpPr>
              <p:spPr bwMode="auto">
                <a:xfrm>
                  <a:off x="5482862" y="1393731"/>
                  <a:ext cx="536501" cy="5460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AEDD2"/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HLEN</a:t>
                  </a:r>
                </a:p>
              </p:txBody>
            </p:sp>
            <p:sp>
              <p:nvSpPr>
                <p:cNvPr id="106" name="AutoShape 49"/>
                <p:cNvSpPr>
                  <a:spLocks noChangeArrowheads="1"/>
                </p:cNvSpPr>
                <p:nvPr/>
              </p:nvSpPr>
              <p:spPr bwMode="auto">
                <a:xfrm>
                  <a:off x="5863810" y="1393731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ToS</a:t>
                  </a:r>
                </a:p>
              </p:txBody>
            </p:sp>
            <p:sp>
              <p:nvSpPr>
                <p:cNvPr id="107" name="AutoShape 47"/>
                <p:cNvSpPr>
                  <a:spLocks noChangeArrowheads="1"/>
                </p:cNvSpPr>
                <p:nvPr/>
              </p:nvSpPr>
              <p:spPr bwMode="auto">
                <a:xfrm>
                  <a:off x="6627293" y="1393731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Longitud Total</a:t>
                  </a:r>
                </a:p>
              </p:txBody>
            </p:sp>
          </p:grpSp>
          <p:sp>
            <p:nvSpPr>
              <p:cNvPr id="131" name="130 CuadroTexto"/>
              <p:cNvSpPr txBox="1"/>
              <p:nvPr/>
            </p:nvSpPr>
            <p:spPr>
              <a:xfrm rot="16200000">
                <a:off x="4536738" y="2289216"/>
                <a:ext cx="1560673" cy="369345"/>
              </a:xfrm>
              <a:prstGeom prst="rect">
                <a:avLst/>
              </a:prstGeom>
              <a:solidFill>
                <a:srgbClr val="FFE7E7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b="1" dirty="0">
                    <a:solidFill>
                      <a:schemeClr val="bg1"/>
                    </a:solidFill>
                  </a:rPr>
                  <a:t>Cabecera IPv4</a:t>
                </a:r>
              </a:p>
            </p:txBody>
          </p:sp>
        </p:grpSp>
        <p:grpSp>
          <p:nvGrpSpPr>
            <p:cNvPr id="67610" name="133 Grupo"/>
            <p:cNvGrpSpPr>
              <a:grpSpLocks/>
            </p:cNvGrpSpPr>
            <p:nvPr/>
          </p:nvGrpSpPr>
          <p:grpSpPr bwMode="auto">
            <a:xfrm>
              <a:off x="5132149" y="3334427"/>
              <a:ext cx="3869801" cy="3462477"/>
              <a:chOff x="5132149" y="3334427"/>
              <a:chExt cx="3869801" cy="3462477"/>
            </a:xfrm>
          </p:grpSpPr>
          <p:sp>
            <p:nvSpPr>
              <p:cNvPr id="67611" name="129 Rectángulo redondeado"/>
              <p:cNvSpPr>
                <a:spLocks noChangeArrowheads="1"/>
              </p:cNvSpPr>
              <p:nvPr/>
            </p:nvSpPr>
            <p:spPr bwMode="auto">
              <a:xfrm>
                <a:off x="5501488" y="3510756"/>
                <a:ext cx="3500462" cy="3286148"/>
              </a:xfrm>
              <a:prstGeom prst="roundRect">
                <a:avLst>
                  <a:gd name="adj" fmla="val 9273"/>
                </a:avLst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grpSp>
            <p:nvGrpSpPr>
              <p:cNvPr id="67612" name="122 Grupo"/>
              <p:cNvGrpSpPr>
                <a:grpSpLocks/>
              </p:cNvGrpSpPr>
              <p:nvPr/>
            </p:nvGrpSpPr>
            <p:grpSpPr bwMode="auto">
              <a:xfrm>
                <a:off x="5670696" y="3334427"/>
                <a:ext cx="3206046" cy="3391049"/>
                <a:chOff x="5099192" y="3334427"/>
                <a:chExt cx="3206046" cy="3391049"/>
              </a:xfrm>
            </p:grpSpPr>
            <p:sp>
              <p:nvSpPr>
                <p:cNvPr id="121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1915" y="5692143"/>
                  <a:ext cx="3201549" cy="1033333"/>
                </a:xfrm>
                <a:prstGeom prst="cube">
                  <a:avLst>
                    <a:gd name="adj" fmla="val 14713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/>
                    <a:t>Formato del tipo de</a:t>
                  </a:r>
                </a:p>
                <a:p>
                  <a:pPr algn="ctr" defTabSz="914118">
                    <a:defRPr/>
                  </a:pPr>
                  <a:r>
                    <a:rPr lang="es-ES" sz="1300" b="1" dirty="0"/>
                    <a:t>Paquete OSPF</a:t>
                  </a:r>
                </a:p>
              </p:txBody>
            </p:sp>
            <p:sp>
              <p:nvSpPr>
                <p:cNvPr id="67615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528933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1300" b="1"/>
                </a:p>
              </p:txBody>
            </p:sp>
            <p:sp>
              <p:nvSpPr>
                <p:cNvPr id="67616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4906139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1300" b="1"/>
                </a:p>
              </p:txBody>
            </p:sp>
            <p:sp>
              <p:nvSpPr>
                <p:cNvPr id="67617" name="AutoShape 44"/>
                <p:cNvSpPr>
                  <a:spLocks noChangeArrowheads="1"/>
                </p:cNvSpPr>
                <p:nvPr/>
              </p:nvSpPr>
              <p:spPr bwMode="auto">
                <a:xfrm>
                  <a:off x="5099192" y="4503513"/>
                  <a:ext cx="1680318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Suma de Chequeo</a:t>
                  </a:r>
                </a:p>
              </p:txBody>
            </p:sp>
            <p:sp>
              <p:nvSpPr>
                <p:cNvPr id="67618" name="AutoShape 46"/>
                <p:cNvSpPr>
                  <a:spLocks noChangeArrowheads="1"/>
                </p:cNvSpPr>
                <p:nvPr/>
              </p:nvSpPr>
              <p:spPr bwMode="auto">
                <a:xfrm>
                  <a:off x="6626601" y="4503513"/>
                  <a:ext cx="1678637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Tipo de Autenticación</a:t>
                  </a:r>
                </a:p>
              </p:txBody>
            </p:sp>
            <p:sp>
              <p:nvSpPr>
                <p:cNvPr id="67619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412032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ID del Área</a:t>
                  </a:r>
                </a:p>
              </p:txBody>
            </p:sp>
            <p:sp>
              <p:nvSpPr>
                <p:cNvPr id="67620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3717695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ID del Router</a:t>
                  </a:r>
                </a:p>
              </p:txBody>
            </p:sp>
            <p:sp>
              <p:nvSpPr>
                <p:cNvPr id="67621" name="AutoShape 41"/>
                <p:cNvSpPr>
                  <a:spLocks noChangeArrowheads="1"/>
                </p:cNvSpPr>
                <p:nvPr/>
              </p:nvSpPr>
              <p:spPr bwMode="auto">
                <a:xfrm>
                  <a:off x="5099192" y="3334427"/>
                  <a:ext cx="917453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Versión</a:t>
                  </a:r>
                </a:p>
              </p:txBody>
            </p:sp>
            <p:sp>
              <p:nvSpPr>
                <p:cNvPr id="109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810" y="3335001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/>
                    <a:t>Tipo</a:t>
                  </a:r>
                </a:p>
              </p:txBody>
            </p:sp>
            <p:sp>
              <p:nvSpPr>
                <p:cNvPr id="67623" name="AutoShape 39"/>
                <p:cNvSpPr>
                  <a:spLocks noChangeArrowheads="1"/>
                </p:cNvSpPr>
                <p:nvPr/>
              </p:nvSpPr>
              <p:spPr bwMode="auto">
                <a:xfrm>
                  <a:off x="6644496" y="3334503"/>
                  <a:ext cx="1643074" cy="544865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Longitud del</a:t>
                  </a:r>
                </a:p>
                <a:p>
                  <a:pPr algn="ctr" defTabSz="914118"/>
                  <a:r>
                    <a:rPr lang="es-ES" sz="1300" b="1"/>
                    <a:t>paquete</a:t>
                  </a:r>
                </a:p>
              </p:txBody>
            </p:sp>
            <p:sp>
              <p:nvSpPr>
                <p:cNvPr id="67624" name="119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358612" y="5334768"/>
                  <a:ext cx="2376315" cy="29932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300" b="1"/>
                    <a:t>                  Autenticación              </a:t>
                  </a:r>
                </a:p>
              </p:txBody>
            </p:sp>
          </p:grpSp>
          <p:sp>
            <p:nvSpPr>
              <p:cNvPr id="67613" name="131 CuadroTexto"/>
              <p:cNvSpPr txBox="1">
                <a:spLocks noChangeArrowheads="1"/>
              </p:cNvSpPr>
              <p:nvPr/>
            </p:nvSpPr>
            <p:spPr bwMode="auto">
              <a:xfrm rot="16200000">
                <a:off x="4468974" y="5217750"/>
                <a:ext cx="1695696" cy="36934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b="1">
                    <a:solidFill>
                      <a:schemeClr val="bg1"/>
                    </a:solidFill>
                  </a:rPr>
                  <a:t>Protocolo OSPF</a:t>
                </a:r>
              </a:p>
            </p:txBody>
          </p:sp>
        </p:grpSp>
      </p:grpSp>
      <p:grpSp>
        <p:nvGrpSpPr>
          <p:cNvPr id="7" name="59 Grupo"/>
          <p:cNvGrpSpPr>
            <a:grpSpLocks/>
          </p:cNvGrpSpPr>
          <p:nvPr/>
        </p:nvGrpSpPr>
        <p:grpSpPr bwMode="auto">
          <a:xfrm>
            <a:off x="166659" y="1373769"/>
            <a:ext cx="6977438" cy="5365698"/>
            <a:chOff x="166688" y="1406016"/>
            <a:chExt cx="6977874" cy="5494400"/>
          </a:xfrm>
        </p:grpSpPr>
        <p:grpSp>
          <p:nvGrpSpPr>
            <p:cNvPr id="67589" name="Group 9"/>
            <p:cNvGrpSpPr>
              <a:grpSpLocks/>
            </p:cNvGrpSpPr>
            <p:nvPr/>
          </p:nvGrpSpPr>
          <p:grpSpPr bwMode="auto">
            <a:xfrm>
              <a:off x="166688" y="1406016"/>
              <a:ext cx="2954564" cy="563079"/>
              <a:chOff x="204" y="755"/>
              <a:chExt cx="1955" cy="367"/>
            </a:xfrm>
          </p:grpSpPr>
          <p:sp>
            <p:nvSpPr>
              <p:cNvPr id="78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1775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Versión: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8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0" name="123 Rectángulo"/>
            <p:cNvSpPr>
              <a:spLocks noChangeArrowheads="1"/>
            </p:cNvSpPr>
            <p:nvPr/>
          </p:nvSpPr>
          <p:spPr bwMode="auto">
            <a:xfrm>
              <a:off x="429390" y="1867682"/>
              <a:ext cx="6715172" cy="472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la versión del protocolo OSPF, Versión </a:t>
              </a:r>
              <a:r>
                <a:rPr lang="es-ES" sz="2400" b="1" i="1"/>
                <a:t>2</a:t>
              </a:r>
              <a:r>
                <a:rPr lang="es-ES" sz="2400"/>
                <a:t>.</a:t>
              </a:r>
            </a:p>
          </p:txBody>
        </p:sp>
        <p:grpSp>
          <p:nvGrpSpPr>
            <p:cNvPr id="67591" name="Group 9"/>
            <p:cNvGrpSpPr>
              <a:grpSpLocks/>
            </p:cNvGrpSpPr>
            <p:nvPr/>
          </p:nvGrpSpPr>
          <p:grpSpPr bwMode="auto">
            <a:xfrm>
              <a:off x="166688" y="2296309"/>
              <a:ext cx="2458861" cy="563079"/>
              <a:chOff x="204" y="755"/>
              <a:chExt cx="1627" cy="367"/>
            </a:xfrm>
          </p:grpSpPr>
          <p:sp>
            <p:nvSpPr>
              <p:cNvPr id="4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1447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Tipo: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6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2" name="46 Rectángulo"/>
            <p:cNvSpPr>
              <a:spLocks noChangeArrowheads="1"/>
            </p:cNvSpPr>
            <p:nvPr/>
          </p:nvSpPr>
          <p:spPr bwMode="auto">
            <a:xfrm>
              <a:off x="429390" y="2763339"/>
              <a:ext cx="6715172" cy="472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el tipo de mensaje que encapsula OSPF.</a:t>
              </a:r>
            </a:p>
          </p:txBody>
        </p:sp>
        <p:grpSp>
          <p:nvGrpSpPr>
            <p:cNvPr id="67593" name="Group 9"/>
            <p:cNvGrpSpPr>
              <a:grpSpLocks/>
            </p:cNvGrpSpPr>
            <p:nvPr/>
          </p:nvGrpSpPr>
          <p:grpSpPr bwMode="auto">
            <a:xfrm>
              <a:off x="166688" y="3153565"/>
              <a:ext cx="5150455" cy="563079"/>
              <a:chOff x="204" y="755"/>
              <a:chExt cx="3408" cy="367"/>
            </a:xfrm>
          </p:grpSpPr>
          <p:sp>
            <p:nvSpPr>
              <p:cNvPr id="49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228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Longitud del paquete: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4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4" name="50 Rectángulo"/>
            <p:cNvSpPr>
              <a:spLocks noChangeArrowheads="1"/>
            </p:cNvSpPr>
            <p:nvPr/>
          </p:nvSpPr>
          <p:spPr bwMode="auto">
            <a:xfrm>
              <a:off x="429390" y="3620595"/>
              <a:ext cx="6715172" cy="850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longitud del  paquete, </a:t>
              </a:r>
            </a:p>
            <a:p>
              <a:pPr defTabSz="863859"/>
              <a:r>
                <a:rPr lang="es-ES" sz="2400"/>
                <a:t>     incluyendo la cabecera OSPF.</a:t>
              </a:r>
            </a:p>
          </p:txBody>
        </p:sp>
        <p:grpSp>
          <p:nvGrpSpPr>
            <p:cNvPr id="67595" name="Group 9"/>
            <p:cNvGrpSpPr>
              <a:grpSpLocks/>
            </p:cNvGrpSpPr>
            <p:nvPr/>
          </p:nvGrpSpPr>
          <p:grpSpPr bwMode="auto">
            <a:xfrm>
              <a:off x="166688" y="4368011"/>
              <a:ext cx="3855284" cy="563079"/>
              <a:chOff x="204" y="755"/>
              <a:chExt cx="2551" cy="367"/>
            </a:xfrm>
          </p:grpSpPr>
          <p:sp>
            <p:nvSpPr>
              <p:cNvPr id="53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2371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ID del Router: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2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6" name="54 Rectángulo"/>
            <p:cNvSpPr>
              <a:spLocks noChangeArrowheads="1"/>
            </p:cNvSpPr>
            <p:nvPr/>
          </p:nvSpPr>
          <p:spPr bwMode="auto">
            <a:xfrm>
              <a:off x="429390" y="4835041"/>
              <a:ext cx="4143404" cy="850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el ID del router que</a:t>
              </a:r>
            </a:p>
            <a:p>
              <a:pPr defTabSz="863859"/>
              <a:r>
                <a:rPr lang="es-ES" sz="2400"/>
                <a:t>     originó en paquete.</a:t>
              </a:r>
            </a:p>
          </p:txBody>
        </p:sp>
        <p:grpSp>
          <p:nvGrpSpPr>
            <p:cNvPr id="67597" name="Group 9"/>
            <p:cNvGrpSpPr>
              <a:grpSpLocks/>
            </p:cNvGrpSpPr>
            <p:nvPr/>
          </p:nvGrpSpPr>
          <p:grpSpPr bwMode="auto">
            <a:xfrm>
              <a:off x="166688" y="5582457"/>
              <a:ext cx="3519779" cy="563079"/>
              <a:chOff x="204" y="755"/>
              <a:chExt cx="2329" cy="367"/>
            </a:xfrm>
          </p:grpSpPr>
          <p:sp>
            <p:nvSpPr>
              <p:cNvPr id="57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2149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ID del Área: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0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8" name="58 Rectángulo"/>
            <p:cNvSpPr>
              <a:spLocks noChangeArrowheads="1"/>
            </p:cNvSpPr>
            <p:nvPr/>
          </p:nvSpPr>
          <p:spPr bwMode="auto">
            <a:xfrm>
              <a:off x="429390" y="6049487"/>
              <a:ext cx="4572032" cy="850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el área a la que pertenece</a:t>
              </a:r>
            </a:p>
            <a:p>
              <a:pPr defTabSz="863859"/>
              <a:r>
                <a:rPr lang="es-ES" sz="2400"/>
                <a:t>     el paquete.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31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1017415" y="637269"/>
            <a:ext cx="7125498" cy="583824"/>
          </a:xfrm>
          <a:prstGeom prst="rect">
            <a:avLst/>
          </a:prstGeom>
          <a:noFill/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OSPF</a:t>
            </a:r>
          </a:p>
        </p:txBody>
      </p:sp>
      <p:grpSp>
        <p:nvGrpSpPr>
          <p:cNvPr id="68611" name="55 Grupo"/>
          <p:cNvGrpSpPr>
            <a:grpSpLocks/>
          </p:cNvGrpSpPr>
          <p:nvPr/>
        </p:nvGrpSpPr>
        <p:grpSpPr bwMode="auto">
          <a:xfrm>
            <a:off x="5131493" y="1114833"/>
            <a:ext cx="3869660" cy="5524542"/>
            <a:chOff x="5132149" y="1141351"/>
            <a:chExt cx="3869801" cy="5655553"/>
          </a:xfrm>
        </p:grpSpPr>
        <p:grpSp>
          <p:nvGrpSpPr>
            <p:cNvPr id="68624" name="132 Grupo"/>
            <p:cNvGrpSpPr>
              <a:grpSpLocks/>
            </p:cNvGrpSpPr>
            <p:nvPr/>
          </p:nvGrpSpPr>
          <p:grpSpPr bwMode="auto">
            <a:xfrm>
              <a:off x="5132402" y="1141351"/>
              <a:ext cx="3744152" cy="2298412"/>
              <a:chOff x="5132402" y="1141351"/>
              <a:chExt cx="3744152" cy="2298412"/>
            </a:xfrm>
          </p:grpSpPr>
          <p:grpSp>
            <p:nvGrpSpPr>
              <p:cNvPr id="68640" name="121 Grupo"/>
              <p:cNvGrpSpPr>
                <a:grpSpLocks/>
              </p:cNvGrpSpPr>
              <p:nvPr/>
            </p:nvGrpSpPr>
            <p:grpSpPr bwMode="auto">
              <a:xfrm>
                <a:off x="5596762" y="1141351"/>
                <a:ext cx="3279792" cy="2298412"/>
                <a:chOff x="5025258" y="1141351"/>
                <a:chExt cx="3279792" cy="2298412"/>
              </a:xfrm>
            </p:grpSpPr>
            <p:sp>
              <p:nvSpPr>
                <p:cNvPr id="97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3502" y="2893731"/>
                  <a:ext cx="31999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Dirección IP de Destino</a:t>
                  </a:r>
                </a:p>
              </p:txBody>
            </p:sp>
            <p:sp>
              <p:nvSpPr>
                <p:cNvPr id="6864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025258" y="1141351"/>
                  <a:ext cx="3169511" cy="3058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7759" tIns="48879" rIns="97759" bIns="48879">
                  <a:spAutoFit/>
                </a:bodyPr>
                <a:lstStyle/>
                <a:p>
                  <a:pPr defTabSz="914118"/>
                  <a:r>
                    <a:rPr lang="es-ES" sz="1300" b="1"/>
                    <a:t>0                  8                 16                             31</a:t>
                  </a:r>
                </a:p>
              </p:txBody>
            </p:sp>
            <p:sp>
              <p:nvSpPr>
                <p:cNvPr id="98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3502" y="2563573"/>
                  <a:ext cx="31999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Dirección IP de Origen</a:t>
                  </a:r>
                </a:p>
              </p:txBody>
            </p:sp>
            <p:sp>
              <p:nvSpPr>
                <p:cNvPr id="99" name="AutoShape 41"/>
                <p:cNvSpPr>
                  <a:spLocks noChangeArrowheads="1"/>
                </p:cNvSpPr>
                <p:nvPr/>
              </p:nvSpPr>
              <p:spPr bwMode="auto">
                <a:xfrm>
                  <a:off x="5100328" y="2174683"/>
                  <a:ext cx="9158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TTL</a:t>
                  </a:r>
                </a:p>
              </p:txBody>
            </p:sp>
            <p:sp>
              <p:nvSpPr>
                <p:cNvPr id="100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810" y="2174683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Protocolo</a:t>
                  </a:r>
                </a:p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59H = 89</a:t>
                  </a:r>
                </a:p>
              </p:txBody>
            </p:sp>
            <p:sp>
              <p:nvSpPr>
                <p:cNvPr id="101" name="AutoShape 42"/>
                <p:cNvSpPr>
                  <a:spLocks noChangeArrowheads="1"/>
                </p:cNvSpPr>
                <p:nvPr/>
              </p:nvSpPr>
              <p:spPr bwMode="auto">
                <a:xfrm>
                  <a:off x="6627293" y="2174683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Suma de Chequeo</a:t>
                  </a:r>
                </a:p>
              </p:txBody>
            </p:sp>
            <p:sp>
              <p:nvSpPr>
                <p:cNvPr id="102" name="AutoShape 44"/>
                <p:cNvSpPr>
                  <a:spLocks noChangeArrowheads="1"/>
                </p:cNvSpPr>
                <p:nvPr/>
              </p:nvSpPr>
              <p:spPr bwMode="auto">
                <a:xfrm>
                  <a:off x="5100328" y="1784207"/>
                  <a:ext cx="1679345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Identificador</a:t>
                  </a:r>
                </a:p>
              </p:txBody>
            </p:sp>
            <p:sp>
              <p:nvSpPr>
                <p:cNvPr id="103" name="AutoShape 46"/>
                <p:cNvSpPr>
                  <a:spLocks noChangeArrowheads="1"/>
                </p:cNvSpPr>
                <p:nvPr/>
              </p:nvSpPr>
              <p:spPr bwMode="auto">
                <a:xfrm>
                  <a:off x="6627293" y="1784207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Indicador/</a:t>
                  </a:r>
                  <a:r>
                    <a:rPr lang="es-ES" sz="1300" b="1" dirty="0" err="1">
                      <a:solidFill>
                        <a:schemeClr val="bg1">
                          <a:lumMod val="85000"/>
                        </a:schemeClr>
                      </a:solidFill>
                    </a:rPr>
                    <a:t>Desplazam</a:t>
                  </a: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.</a:t>
                  </a:r>
                </a:p>
              </p:txBody>
            </p:sp>
            <p:sp>
              <p:nvSpPr>
                <p:cNvPr id="104" name="AutoShape 48"/>
                <p:cNvSpPr>
                  <a:spLocks noChangeArrowheads="1"/>
                </p:cNvSpPr>
                <p:nvPr/>
              </p:nvSpPr>
              <p:spPr bwMode="auto">
                <a:xfrm>
                  <a:off x="5100328" y="1393731"/>
                  <a:ext cx="534914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Ver</a:t>
                  </a:r>
                </a:p>
              </p:txBody>
            </p:sp>
            <p:sp>
              <p:nvSpPr>
                <p:cNvPr id="105" name="AutoShape 50"/>
                <p:cNvSpPr>
                  <a:spLocks noChangeArrowheads="1"/>
                </p:cNvSpPr>
                <p:nvPr/>
              </p:nvSpPr>
              <p:spPr bwMode="auto">
                <a:xfrm>
                  <a:off x="5482862" y="1393731"/>
                  <a:ext cx="536501" cy="5460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AEDD2"/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HLEN</a:t>
                  </a:r>
                </a:p>
              </p:txBody>
            </p:sp>
            <p:sp>
              <p:nvSpPr>
                <p:cNvPr id="106" name="AutoShape 49"/>
                <p:cNvSpPr>
                  <a:spLocks noChangeArrowheads="1"/>
                </p:cNvSpPr>
                <p:nvPr/>
              </p:nvSpPr>
              <p:spPr bwMode="auto">
                <a:xfrm>
                  <a:off x="5863810" y="1393731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ToS</a:t>
                  </a:r>
                </a:p>
              </p:txBody>
            </p:sp>
            <p:sp>
              <p:nvSpPr>
                <p:cNvPr id="107" name="AutoShape 47"/>
                <p:cNvSpPr>
                  <a:spLocks noChangeArrowheads="1"/>
                </p:cNvSpPr>
                <p:nvPr/>
              </p:nvSpPr>
              <p:spPr bwMode="auto">
                <a:xfrm>
                  <a:off x="6627293" y="1393731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Longitud Total</a:t>
                  </a:r>
                </a:p>
              </p:txBody>
            </p:sp>
          </p:grpSp>
          <p:sp>
            <p:nvSpPr>
              <p:cNvPr id="131" name="130 CuadroTexto"/>
              <p:cNvSpPr txBox="1"/>
              <p:nvPr/>
            </p:nvSpPr>
            <p:spPr>
              <a:xfrm rot="16200000">
                <a:off x="4536738" y="2289216"/>
                <a:ext cx="1560673" cy="369345"/>
              </a:xfrm>
              <a:prstGeom prst="rect">
                <a:avLst/>
              </a:prstGeom>
              <a:solidFill>
                <a:srgbClr val="FFE7E7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b="1" dirty="0">
                    <a:solidFill>
                      <a:schemeClr val="bg1"/>
                    </a:solidFill>
                  </a:rPr>
                  <a:t>Cabecera IPv4</a:t>
                </a:r>
              </a:p>
            </p:txBody>
          </p:sp>
        </p:grpSp>
        <p:grpSp>
          <p:nvGrpSpPr>
            <p:cNvPr id="68625" name="133 Grupo"/>
            <p:cNvGrpSpPr>
              <a:grpSpLocks/>
            </p:cNvGrpSpPr>
            <p:nvPr/>
          </p:nvGrpSpPr>
          <p:grpSpPr bwMode="auto">
            <a:xfrm>
              <a:off x="5132149" y="3334427"/>
              <a:ext cx="3869801" cy="3462477"/>
              <a:chOff x="5132149" y="3334427"/>
              <a:chExt cx="3869801" cy="3462477"/>
            </a:xfrm>
          </p:grpSpPr>
          <p:sp>
            <p:nvSpPr>
              <p:cNvPr id="68626" name="129 Rectángulo redondeado"/>
              <p:cNvSpPr>
                <a:spLocks noChangeArrowheads="1"/>
              </p:cNvSpPr>
              <p:nvPr/>
            </p:nvSpPr>
            <p:spPr bwMode="auto">
              <a:xfrm>
                <a:off x="5501488" y="3510756"/>
                <a:ext cx="3500462" cy="3286148"/>
              </a:xfrm>
              <a:prstGeom prst="roundRect">
                <a:avLst>
                  <a:gd name="adj" fmla="val 9273"/>
                </a:avLst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grpSp>
            <p:nvGrpSpPr>
              <p:cNvPr id="68627" name="122 Grupo"/>
              <p:cNvGrpSpPr>
                <a:grpSpLocks/>
              </p:cNvGrpSpPr>
              <p:nvPr/>
            </p:nvGrpSpPr>
            <p:grpSpPr bwMode="auto">
              <a:xfrm>
                <a:off x="5670696" y="3334427"/>
                <a:ext cx="3206046" cy="3391049"/>
                <a:chOff x="5099192" y="3334427"/>
                <a:chExt cx="3206046" cy="3391049"/>
              </a:xfrm>
            </p:grpSpPr>
            <p:sp>
              <p:nvSpPr>
                <p:cNvPr id="121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1915" y="5692143"/>
                  <a:ext cx="3201549" cy="1033333"/>
                </a:xfrm>
                <a:prstGeom prst="cube">
                  <a:avLst>
                    <a:gd name="adj" fmla="val 14713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/>
                    <a:t>Formato del tipo de</a:t>
                  </a:r>
                </a:p>
                <a:p>
                  <a:pPr algn="ctr" defTabSz="914118">
                    <a:defRPr/>
                  </a:pPr>
                  <a:r>
                    <a:rPr lang="es-ES" sz="1300" b="1" dirty="0"/>
                    <a:t>Paquete OSPF</a:t>
                  </a:r>
                </a:p>
              </p:txBody>
            </p:sp>
            <p:sp>
              <p:nvSpPr>
                <p:cNvPr id="68630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528933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1300" b="1"/>
                </a:p>
              </p:txBody>
            </p:sp>
            <p:sp>
              <p:nvSpPr>
                <p:cNvPr id="68631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4906139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endParaRPr lang="es-PE" sz="1300" b="1"/>
                </a:p>
              </p:txBody>
            </p:sp>
            <p:sp>
              <p:nvSpPr>
                <p:cNvPr id="68632" name="AutoShape 44"/>
                <p:cNvSpPr>
                  <a:spLocks noChangeArrowheads="1"/>
                </p:cNvSpPr>
                <p:nvPr/>
              </p:nvSpPr>
              <p:spPr bwMode="auto">
                <a:xfrm>
                  <a:off x="5099192" y="4503513"/>
                  <a:ext cx="1680318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Suma de Chequeo</a:t>
                  </a:r>
                </a:p>
              </p:txBody>
            </p:sp>
            <p:sp>
              <p:nvSpPr>
                <p:cNvPr id="68633" name="AutoShape 46"/>
                <p:cNvSpPr>
                  <a:spLocks noChangeArrowheads="1"/>
                </p:cNvSpPr>
                <p:nvPr/>
              </p:nvSpPr>
              <p:spPr bwMode="auto">
                <a:xfrm>
                  <a:off x="6626601" y="4503513"/>
                  <a:ext cx="1678637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Tipo de Autenticación</a:t>
                  </a:r>
                </a:p>
              </p:txBody>
            </p:sp>
            <p:sp>
              <p:nvSpPr>
                <p:cNvPr id="68634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412032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ID del Área</a:t>
                  </a:r>
                </a:p>
              </p:txBody>
            </p:sp>
            <p:sp>
              <p:nvSpPr>
                <p:cNvPr id="68635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3717695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ID del Router</a:t>
                  </a:r>
                </a:p>
              </p:txBody>
            </p:sp>
            <p:sp>
              <p:nvSpPr>
                <p:cNvPr id="68636" name="AutoShape 41"/>
                <p:cNvSpPr>
                  <a:spLocks noChangeArrowheads="1"/>
                </p:cNvSpPr>
                <p:nvPr/>
              </p:nvSpPr>
              <p:spPr bwMode="auto">
                <a:xfrm>
                  <a:off x="5099192" y="3334427"/>
                  <a:ext cx="917453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Versión</a:t>
                  </a:r>
                </a:p>
              </p:txBody>
            </p:sp>
            <p:sp>
              <p:nvSpPr>
                <p:cNvPr id="109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810" y="3335001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>
                    <a:defRPr/>
                  </a:pPr>
                  <a:r>
                    <a:rPr lang="es-ES" sz="1300" b="1" dirty="0"/>
                    <a:t>Tipo</a:t>
                  </a:r>
                </a:p>
              </p:txBody>
            </p:sp>
            <p:sp>
              <p:nvSpPr>
                <p:cNvPr id="68638" name="119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358612" y="5334768"/>
                  <a:ext cx="2376315" cy="29932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300" b="1"/>
                    <a:t>                  Autenticación              </a:t>
                  </a:r>
                </a:p>
              </p:txBody>
            </p:sp>
            <p:sp>
              <p:nvSpPr>
                <p:cNvPr id="68639" name="AutoShape 39"/>
                <p:cNvSpPr>
                  <a:spLocks noChangeArrowheads="1"/>
                </p:cNvSpPr>
                <p:nvPr/>
              </p:nvSpPr>
              <p:spPr bwMode="auto">
                <a:xfrm>
                  <a:off x="6644496" y="3334503"/>
                  <a:ext cx="1643074" cy="544865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Longitud del</a:t>
                  </a:r>
                </a:p>
                <a:p>
                  <a:pPr algn="ctr" defTabSz="914118"/>
                  <a:r>
                    <a:rPr lang="es-ES" sz="1300" b="1"/>
                    <a:t>paquete</a:t>
                  </a:r>
                </a:p>
              </p:txBody>
            </p:sp>
          </p:grpSp>
          <p:sp>
            <p:nvSpPr>
              <p:cNvPr id="68628" name="131 CuadroTexto"/>
              <p:cNvSpPr txBox="1">
                <a:spLocks noChangeArrowheads="1"/>
              </p:cNvSpPr>
              <p:nvPr/>
            </p:nvSpPr>
            <p:spPr bwMode="auto">
              <a:xfrm rot="16200000">
                <a:off x="4468974" y="5217750"/>
                <a:ext cx="1695696" cy="36934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b="1">
                    <a:solidFill>
                      <a:schemeClr val="bg1"/>
                    </a:solidFill>
                  </a:rPr>
                  <a:t>Protocolo OSPF</a:t>
                </a:r>
              </a:p>
            </p:txBody>
          </p:sp>
        </p:grpSp>
      </p:grpSp>
      <p:grpSp>
        <p:nvGrpSpPr>
          <p:cNvPr id="68612" name="Group 9"/>
          <p:cNvGrpSpPr>
            <a:grpSpLocks/>
          </p:cNvGrpSpPr>
          <p:nvPr/>
        </p:nvGrpSpPr>
        <p:grpSpPr bwMode="auto">
          <a:xfrm>
            <a:off x="166662" y="1373774"/>
            <a:ext cx="4641371" cy="549971"/>
            <a:chOff x="204" y="755"/>
            <a:chExt cx="3072" cy="367"/>
          </a:xfrm>
        </p:grpSpPr>
        <p:sp>
          <p:nvSpPr>
            <p:cNvPr id="78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289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Campo Suma de Chequeo:</a:t>
              </a:r>
              <a:endParaRPr lang="es-ES" sz="2800" b="1" dirty="0">
                <a:solidFill>
                  <a:srgbClr val="0000FF"/>
                </a:solidFill>
                <a:latin typeface="+mj-lt"/>
              </a:endParaRPr>
            </a:p>
          </p:txBody>
        </p:sp>
        <p:pic>
          <p:nvPicPr>
            <p:cNvPr id="68623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613" name="123 Rectángulo"/>
          <p:cNvSpPr>
            <a:spLocks noChangeArrowheads="1"/>
          </p:cNvSpPr>
          <p:nvPr/>
        </p:nvSpPr>
        <p:spPr bwMode="auto">
          <a:xfrm>
            <a:off x="428554" y="1823425"/>
            <a:ext cx="8072623" cy="8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defTabSz="863859"/>
            <a:r>
              <a:rPr lang="es-ES" sz="2400">
                <a:solidFill>
                  <a:srgbClr val="FF0000"/>
                </a:solidFill>
              </a:rPr>
              <a:t>►</a:t>
            </a:r>
            <a:r>
              <a:rPr lang="es-ES" sz="2400">
                <a:solidFill>
                  <a:srgbClr val="000099"/>
                </a:solidFill>
              </a:rPr>
              <a:t> </a:t>
            </a:r>
            <a:r>
              <a:rPr lang="es-ES" sz="2400"/>
              <a:t>Verifica todo el contenido del paquete OSPF, excluyendo el</a:t>
            </a:r>
          </a:p>
          <a:p>
            <a:pPr defTabSz="863859"/>
            <a:r>
              <a:rPr lang="es-ES" sz="2400"/>
              <a:t>     campo de autenticación.</a:t>
            </a:r>
          </a:p>
        </p:txBody>
      </p:sp>
      <p:grpSp>
        <p:nvGrpSpPr>
          <p:cNvPr id="68614" name="Group 9"/>
          <p:cNvGrpSpPr>
            <a:grpSpLocks/>
          </p:cNvGrpSpPr>
          <p:nvPr/>
        </p:nvGrpSpPr>
        <p:grpSpPr bwMode="auto">
          <a:xfrm>
            <a:off x="166662" y="2521167"/>
            <a:ext cx="5239767" cy="549971"/>
            <a:chOff x="204" y="755"/>
            <a:chExt cx="3468" cy="367"/>
          </a:xfrm>
        </p:grpSpPr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328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Campo Tipo de Autenticación:</a:t>
              </a:r>
              <a:endParaRPr lang="es-ES" sz="2800" b="1" dirty="0">
                <a:solidFill>
                  <a:srgbClr val="0000FF"/>
                </a:solidFill>
                <a:latin typeface="+mj-lt"/>
              </a:endParaRPr>
            </a:p>
          </p:txBody>
        </p:sp>
        <p:pic>
          <p:nvPicPr>
            <p:cNvPr id="68621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615" name="50 Rectángulo"/>
          <p:cNvSpPr>
            <a:spLocks noChangeArrowheads="1"/>
          </p:cNvSpPr>
          <p:nvPr/>
        </p:nvSpPr>
        <p:spPr bwMode="auto">
          <a:xfrm>
            <a:off x="428554" y="2939810"/>
            <a:ext cx="8144049" cy="26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defTabSz="863859"/>
            <a:r>
              <a:rPr lang="es-ES" sz="2400">
                <a:solidFill>
                  <a:srgbClr val="FF0000"/>
                </a:solidFill>
              </a:rPr>
              <a:t>►</a:t>
            </a:r>
            <a:r>
              <a:rPr lang="es-ES" sz="2400">
                <a:solidFill>
                  <a:srgbClr val="000099"/>
                </a:solidFill>
              </a:rPr>
              <a:t> </a:t>
            </a:r>
            <a:r>
              <a:rPr lang="es-ES" sz="2400"/>
              <a:t>Indica el esquema de autenticación a usar en el paquete.</a:t>
            </a:r>
          </a:p>
          <a:p>
            <a:pPr defTabSz="863859"/>
            <a:r>
              <a:rPr lang="es-ES" sz="2400"/>
              <a:t>     Se configura por áreas.</a:t>
            </a:r>
          </a:p>
          <a:p>
            <a:pPr defTabSz="863859"/>
            <a:r>
              <a:rPr lang="es-ES" sz="2400"/>
              <a:t>     La RFC 2328 define dos tipos de</a:t>
            </a:r>
          </a:p>
          <a:p>
            <a:pPr defTabSz="863859"/>
            <a:r>
              <a:rPr lang="es-ES" sz="2400"/>
              <a:t>     autenticación:</a:t>
            </a:r>
          </a:p>
          <a:p>
            <a:pPr defTabSz="863859"/>
            <a:r>
              <a:rPr lang="es-ES" sz="2400"/>
              <a:t>     - 0 </a:t>
            </a:r>
            <a:r>
              <a:rPr lang="es-ES" sz="2400">
                <a:sym typeface="Wingdings" pitchFamily="2" charset="2"/>
              </a:rPr>
              <a:t> Ninguna</a:t>
            </a:r>
          </a:p>
          <a:p>
            <a:pPr defTabSz="863859"/>
            <a:r>
              <a:rPr lang="es-ES" sz="2400">
                <a:sym typeface="Wingdings" pitchFamily="2" charset="2"/>
              </a:rPr>
              <a:t>     - 1  Password de 64 bits, texto.</a:t>
            </a:r>
          </a:p>
          <a:p>
            <a:pPr defTabSz="863859"/>
            <a:r>
              <a:rPr lang="es-ES" sz="2400">
                <a:sym typeface="Wingdings" pitchFamily="2" charset="2"/>
              </a:rPr>
              <a:t>     - 2  Autenticación MD5.</a:t>
            </a:r>
            <a:endParaRPr lang="es-ES" sz="2400"/>
          </a:p>
        </p:txBody>
      </p:sp>
      <p:grpSp>
        <p:nvGrpSpPr>
          <p:cNvPr id="68616" name="Group 9"/>
          <p:cNvGrpSpPr>
            <a:grpSpLocks/>
          </p:cNvGrpSpPr>
          <p:nvPr/>
        </p:nvGrpSpPr>
        <p:grpSpPr bwMode="auto">
          <a:xfrm>
            <a:off x="166660" y="5440818"/>
            <a:ext cx="3966973" cy="549971"/>
            <a:chOff x="204" y="755"/>
            <a:chExt cx="2625" cy="367"/>
          </a:xfrm>
        </p:grpSpPr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2445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Campo Autenticación:</a:t>
              </a:r>
              <a:endParaRPr lang="es-ES" sz="2800" b="1" dirty="0">
                <a:solidFill>
                  <a:srgbClr val="0000FF"/>
                </a:solidFill>
                <a:latin typeface="+mj-lt"/>
              </a:endParaRPr>
            </a:p>
          </p:txBody>
        </p:sp>
        <p:pic>
          <p:nvPicPr>
            <p:cNvPr id="68619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617" name="58 Rectángulo"/>
          <p:cNvSpPr>
            <a:spLocks noChangeArrowheads="1"/>
          </p:cNvSpPr>
          <p:nvPr/>
        </p:nvSpPr>
        <p:spPr bwMode="auto">
          <a:xfrm>
            <a:off x="428551" y="5896671"/>
            <a:ext cx="4644218" cy="8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defTabSz="863859"/>
            <a:r>
              <a:rPr lang="es-ES" sz="2400">
                <a:solidFill>
                  <a:srgbClr val="FF0000"/>
                </a:solidFill>
              </a:rPr>
              <a:t>►</a:t>
            </a:r>
            <a:r>
              <a:rPr lang="es-ES" sz="2400">
                <a:solidFill>
                  <a:srgbClr val="000099"/>
                </a:solidFill>
              </a:rPr>
              <a:t> </a:t>
            </a:r>
            <a:r>
              <a:rPr lang="es-ES" sz="2400"/>
              <a:t>Campo de 64 bits, </a:t>
            </a:r>
            <a:r>
              <a:rPr lang="es-ES" sz="2400">
                <a:solidFill>
                  <a:srgbClr val="000099"/>
                </a:solidFill>
              </a:rPr>
              <a:t>u</a:t>
            </a:r>
            <a:r>
              <a:rPr lang="es-ES" sz="2400"/>
              <a:t>sado para</a:t>
            </a:r>
          </a:p>
          <a:p>
            <a:pPr defTabSz="863859"/>
            <a:r>
              <a:rPr lang="es-ES" sz="2400"/>
              <a:t>     autenticación.</a:t>
            </a:r>
          </a:p>
        </p:txBody>
      </p:sp>
    </p:spTree>
    <p:extLst>
      <p:ext uri="{BB962C8B-B14F-4D97-AF65-F5344CB8AC3E}">
        <p14:creationId xmlns:p14="http://schemas.microsoft.com/office/powerpoint/2010/main" val="34552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9 Grupo"/>
          <p:cNvGrpSpPr>
            <a:grpSpLocks/>
          </p:cNvGrpSpPr>
          <p:nvPr/>
        </p:nvGrpSpPr>
        <p:grpSpPr bwMode="auto">
          <a:xfrm>
            <a:off x="301523" y="3929047"/>
            <a:ext cx="3769711" cy="2082364"/>
            <a:chOff x="301851" y="4022773"/>
            <a:chExt cx="3770876" cy="2131189"/>
          </a:xfrm>
        </p:grpSpPr>
        <p:sp>
          <p:nvSpPr>
            <p:cNvPr id="69660" name="AutoShape 37"/>
            <p:cNvSpPr>
              <a:spLocks noChangeArrowheads="1"/>
            </p:cNvSpPr>
            <p:nvPr/>
          </p:nvSpPr>
          <p:spPr bwMode="auto">
            <a:xfrm>
              <a:off x="769119" y="552297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Router Designado de Reserva (BDR)</a:t>
              </a:r>
            </a:p>
          </p:txBody>
        </p:sp>
        <p:sp>
          <p:nvSpPr>
            <p:cNvPr id="69661" name="AutoShape 37"/>
            <p:cNvSpPr>
              <a:spLocks noChangeArrowheads="1"/>
            </p:cNvSpPr>
            <p:nvPr/>
          </p:nvSpPr>
          <p:spPr bwMode="auto">
            <a:xfrm>
              <a:off x="769119" y="516578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Router Designado (DR)</a:t>
              </a:r>
            </a:p>
          </p:txBody>
        </p:sp>
        <p:sp>
          <p:nvSpPr>
            <p:cNvPr id="69662" name="AutoShape 37"/>
            <p:cNvSpPr>
              <a:spLocks noChangeArrowheads="1"/>
            </p:cNvSpPr>
            <p:nvPr/>
          </p:nvSpPr>
          <p:spPr bwMode="auto">
            <a:xfrm>
              <a:off x="769119" y="480859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Intervalo de </a:t>
              </a:r>
              <a:r>
                <a:rPr lang="es-ES" sz="1300" b="1" i="1"/>
                <a:t>Dead</a:t>
              </a:r>
              <a:r>
                <a:rPr lang="es-ES" sz="1300" b="1"/>
                <a:t> Router</a:t>
              </a:r>
            </a:p>
          </p:txBody>
        </p:sp>
        <p:sp>
          <p:nvSpPr>
            <p:cNvPr id="69663" name="AutoShape 44"/>
            <p:cNvSpPr>
              <a:spLocks noChangeArrowheads="1"/>
            </p:cNvSpPr>
            <p:nvPr/>
          </p:nvSpPr>
          <p:spPr bwMode="auto">
            <a:xfrm>
              <a:off x="765758" y="4405965"/>
              <a:ext cx="1680318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Intervalo de Hello</a:t>
              </a:r>
            </a:p>
          </p:txBody>
        </p:sp>
        <p:sp>
          <p:nvSpPr>
            <p:cNvPr id="69664" name="AutoShape 41"/>
            <p:cNvSpPr>
              <a:spLocks noChangeArrowheads="1"/>
            </p:cNvSpPr>
            <p:nvPr/>
          </p:nvSpPr>
          <p:spPr bwMode="auto">
            <a:xfrm>
              <a:off x="2298921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Opción</a:t>
              </a:r>
            </a:p>
          </p:txBody>
        </p:sp>
        <p:sp>
          <p:nvSpPr>
            <p:cNvPr id="69665" name="AutoShape 41"/>
            <p:cNvSpPr>
              <a:spLocks noChangeArrowheads="1"/>
            </p:cNvSpPr>
            <p:nvPr/>
          </p:nvSpPr>
          <p:spPr bwMode="auto">
            <a:xfrm>
              <a:off x="3084739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Prioridad</a:t>
              </a:r>
            </a:p>
            <a:p>
              <a:pPr algn="ctr" defTabSz="914118"/>
              <a:r>
                <a:rPr lang="es-ES" sz="1300" b="1"/>
                <a:t>de Router</a:t>
              </a:r>
            </a:p>
          </p:txBody>
        </p:sp>
        <p:sp>
          <p:nvSpPr>
            <p:cNvPr id="69666" name="AutoShape 37"/>
            <p:cNvSpPr>
              <a:spLocks noChangeArrowheads="1"/>
            </p:cNvSpPr>
            <p:nvPr/>
          </p:nvSpPr>
          <p:spPr bwMode="auto">
            <a:xfrm>
              <a:off x="769119" y="4022773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Máscara</a:t>
              </a:r>
            </a:p>
          </p:txBody>
        </p:sp>
        <p:sp>
          <p:nvSpPr>
            <p:cNvPr id="69667" name="66 Rectángulo redondeado"/>
            <p:cNvSpPr>
              <a:spLocks noChangeArrowheads="1"/>
            </p:cNvSpPr>
            <p:nvPr/>
          </p:nvSpPr>
          <p:spPr bwMode="auto">
            <a:xfrm>
              <a:off x="512970" y="4153698"/>
              <a:ext cx="3559757" cy="2000264"/>
            </a:xfrm>
            <a:prstGeom prst="roundRect">
              <a:avLst>
                <a:gd name="adj" fmla="val 9273"/>
              </a:avLst>
            </a:prstGeom>
            <a:noFill/>
            <a:ln w="28575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69668" name="67 CuadroTexto"/>
            <p:cNvSpPr txBox="1">
              <a:spLocks noChangeArrowheads="1"/>
            </p:cNvSpPr>
            <p:nvPr/>
          </p:nvSpPr>
          <p:spPr bwMode="auto">
            <a:xfrm rot="16200000">
              <a:off x="-345438" y="5015790"/>
              <a:ext cx="1633238" cy="338659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</a:rPr>
                <a:t>Protocolo HELLO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928527" y="637269"/>
            <a:ext cx="7398008" cy="583824"/>
          </a:xfrm>
          <a:prstGeom prst="rect">
            <a:avLst/>
          </a:prstGeom>
          <a:noFill/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HELLO</a:t>
            </a:r>
          </a:p>
        </p:txBody>
      </p:sp>
      <p:grpSp>
        <p:nvGrpSpPr>
          <p:cNvPr id="3" name="70 Grupo"/>
          <p:cNvGrpSpPr>
            <a:grpSpLocks/>
          </p:cNvGrpSpPr>
          <p:nvPr/>
        </p:nvGrpSpPr>
        <p:grpSpPr bwMode="auto">
          <a:xfrm>
            <a:off x="285699" y="1335008"/>
            <a:ext cx="3786106" cy="2733586"/>
            <a:chOff x="286510" y="1367616"/>
            <a:chExt cx="3786217" cy="2798109"/>
          </a:xfrm>
        </p:grpSpPr>
        <p:sp>
          <p:nvSpPr>
            <p:cNvPr id="119" name="AutoShape 37"/>
            <p:cNvSpPr>
              <a:spLocks noChangeArrowheads="1"/>
            </p:cNvSpPr>
            <p:nvPr/>
          </p:nvSpPr>
          <p:spPr bwMode="auto">
            <a:xfrm>
              <a:off x="769045" y="3619752"/>
              <a:ext cx="3201526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>
                <a:defRPr/>
              </a:pPr>
              <a:endParaRPr lang="es-ES" sz="1300" b="1" dirty="0"/>
            </a:p>
          </p:txBody>
        </p:sp>
        <p:sp>
          <p:nvSpPr>
            <p:cNvPr id="118" name="AutoShape 37"/>
            <p:cNvSpPr>
              <a:spLocks noChangeArrowheads="1"/>
            </p:cNvSpPr>
            <p:nvPr/>
          </p:nvSpPr>
          <p:spPr bwMode="auto">
            <a:xfrm>
              <a:off x="769045" y="3237255"/>
              <a:ext cx="3201526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>
                <a:defRPr/>
              </a:pPr>
              <a:endParaRPr lang="es-ES" sz="1300" b="1" dirty="0"/>
            </a:p>
          </p:txBody>
        </p:sp>
        <p:sp>
          <p:nvSpPr>
            <p:cNvPr id="116" name="AutoShape 44"/>
            <p:cNvSpPr>
              <a:spLocks noChangeArrowheads="1"/>
            </p:cNvSpPr>
            <p:nvPr/>
          </p:nvSpPr>
          <p:spPr bwMode="auto">
            <a:xfrm>
              <a:off x="765871" y="2834124"/>
              <a:ext cx="1680920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>
                <a:defRPr/>
              </a:pPr>
              <a:r>
                <a:rPr lang="es-ES" sz="1300" b="1" dirty="0"/>
                <a:t>Suma de Chequeo</a:t>
              </a:r>
            </a:p>
          </p:txBody>
        </p:sp>
        <p:sp>
          <p:nvSpPr>
            <p:cNvPr id="117" name="AutoShape 46"/>
            <p:cNvSpPr>
              <a:spLocks noChangeArrowheads="1"/>
            </p:cNvSpPr>
            <p:nvPr/>
          </p:nvSpPr>
          <p:spPr bwMode="auto">
            <a:xfrm>
              <a:off x="2292825" y="2834124"/>
              <a:ext cx="1679333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>
                <a:defRPr/>
              </a:pPr>
              <a:r>
                <a:rPr lang="es-ES" sz="1300" b="1" dirty="0"/>
                <a:t>Tipo de Autenticación</a:t>
              </a:r>
            </a:p>
          </p:txBody>
        </p:sp>
        <p:sp>
          <p:nvSpPr>
            <p:cNvPr id="114" name="AutoShape 40"/>
            <p:cNvSpPr>
              <a:spLocks noChangeArrowheads="1"/>
            </p:cNvSpPr>
            <p:nvPr/>
          </p:nvSpPr>
          <p:spPr bwMode="auto">
            <a:xfrm>
              <a:off x="769045" y="2451625"/>
              <a:ext cx="3201526" cy="544386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>
                <a:defRPr/>
              </a:pPr>
              <a:r>
                <a:rPr lang="es-ES" sz="1300" b="1" dirty="0"/>
                <a:t>ID del Área</a:t>
              </a:r>
            </a:p>
          </p:txBody>
        </p:sp>
        <p:sp>
          <p:nvSpPr>
            <p:cNvPr id="113" name="AutoShape 40"/>
            <p:cNvSpPr>
              <a:spLocks noChangeArrowheads="1"/>
            </p:cNvSpPr>
            <p:nvPr/>
          </p:nvSpPr>
          <p:spPr bwMode="auto">
            <a:xfrm>
              <a:off x="769045" y="2048494"/>
              <a:ext cx="3201526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>
                <a:defRPr/>
              </a:pPr>
              <a:r>
                <a:rPr lang="es-ES" sz="1300" b="1" dirty="0"/>
                <a:t>ID del Router</a:t>
              </a:r>
            </a:p>
          </p:txBody>
        </p:sp>
        <p:sp>
          <p:nvSpPr>
            <p:cNvPr id="108" name="AutoShape 41"/>
            <p:cNvSpPr>
              <a:spLocks noChangeArrowheads="1"/>
            </p:cNvSpPr>
            <p:nvPr/>
          </p:nvSpPr>
          <p:spPr bwMode="auto">
            <a:xfrm>
              <a:off x="765871" y="1665996"/>
              <a:ext cx="917443" cy="544385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>
                <a:defRPr/>
              </a:pPr>
              <a:r>
                <a:rPr lang="es-ES" sz="1300" b="1" dirty="0"/>
                <a:t>Versión</a:t>
              </a:r>
            </a:p>
          </p:txBody>
        </p:sp>
        <p:sp>
          <p:nvSpPr>
            <p:cNvPr id="109" name="AutoShape 43"/>
            <p:cNvSpPr>
              <a:spLocks noChangeArrowheads="1"/>
            </p:cNvSpPr>
            <p:nvPr/>
          </p:nvSpPr>
          <p:spPr bwMode="auto">
            <a:xfrm>
              <a:off x="1530935" y="1665996"/>
              <a:ext cx="919030" cy="544385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>
                <a:defRPr/>
              </a:pPr>
              <a:r>
                <a:rPr lang="es-ES" sz="1300" b="1" dirty="0">
                  <a:solidFill>
                    <a:schemeClr val="accent2"/>
                  </a:solidFill>
                </a:rPr>
                <a:t>Tipo=1</a:t>
              </a:r>
            </a:p>
          </p:txBody>
        </p:sp>
        <p:sp>
          <p:nvSpPr>
            <p:cNvPr id="120" name="119 CuadroTexto"/>
            <p:cNvSpPr txBox="1"/>
            <p:nvPr/>
          </p:nvSpPr>
          <p:spPr>
            <a:xfrm>
              <a:off x="1024596" y="3665780"/>
              <a:ext cx="2376298" cy="2992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300" b="1" dirty="0"/>
                <a:t>                  Autenticación              </a:t>
              </a:r>
            </a:p>
          </p:txBody>
        </p:sp>
        <p:sp>
          <p:nvSpPr>
            <p:cNvPr id="94" name="AutoShape 39"/>
            <p:cNvSpPr>
              <a:spLocks noChangeArrowheads="1"/>
            </p:cNvSpPr>
            <p:nvPr/>
          </p:nvSpPr>
          <p:spPr bwMode="auto">
            <a:xfrm>
              <a:off x="2310286" y="1665996"/>
              <a:ext cx="1644413" cy="544385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>
                <a:defRPr/>
              </a:pPr>
              <a:r>
                <a:rPr lang="es-ES" sz="1300" b="1" dirty="0"/>
                <a:t>Longitud del</a:t>
              </a:r>
            </a:p>
            <a:p>
              <a:pPr algn="ctr" defTabSz="914118">
                <a:defRPr/>
              </a:pPr>
              <a:r>
                <a:rPr lang="es-ES" sz="1300" b="1" dirty="0"/>
                <a:t>paquete</a:t>
              </a:r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798723" y="1367616"/>
              <a:ext cx="3092541" cy="305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300" b="1"/>
                <a:t>0                  8                16                            31</a:t>
              </a:r>
            </a:p>
          </p:txBody>
        </p:sp>
        <p:sp>
          <p:nvSpPr>
            <p:cNvPr id="69658" name="52 Rectángulo redondeado"/>
            <p:cNvSpPr>
              <a:spLocks noChangeArrowheads="1"/>
            </p:cNvSpPr>
            <p:nvPr/>
          </p:nvSpPr>
          <p:spPr bwMode="auto">
            <a:xfrm>
              <a:off x="512970" y="1379567"/>
              <a:ext cx="3559757" cy="2786082"/>
            </a:xfrm>
            <a:prstGeom prst="roundRect">
              <a:avLst>
                <a:gd name="adj" fmla="val 9273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69659" name="131 CuadroTexto"/>
            <p:cNvSpPr txBox="1">
              <a:spLocks noChangeArrowheads="1"/>
            </p:cNvSpPr>
            <p:nvPr/>
          </p:nvSpPr>
          <p:spPr bwMode="auto">
            <a:xfrm rot="16200000">
              <a:off x="-376575" y="2806681"/>
              <a:ext cx="1695513" cy="36934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chemeClr val="bg1"/>
                  </a:solidFill>
                </a:rPr>
                <a:t>Protocolo OSPF</a:t>
              </a:r>
            </a:p>
          </p:txBody>
        </p:sp>
      </p:grpSp>
      <p:sp>
        <p:nvSpPr>
          <p:cNvPr id="69637" name="68 CuadroTexto"/>
          <p:cNvSpPr txBox="1">
            <a:spLocks noChangeArrowheads="1"/>
          </p:cNvSpPr>
          <p:nvPr/>
        </p:nvSpPr>
        <p:spPr bwMode="auto">
          <a:xfrm>
            <a:off x="3223653" y="1055912"/>
            <a:ext cx="2551365" cy="3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/>
              <a:t>(Pag. 193 de la RFC 2328)</a:t>
            </a:r>
          </a:p>
        </p:txBody>
      </p:sp>
      <p:grpSp>
        <p:nvGrpSpPr>
          <p:cNvPr id="4" name="35 Grupo"/>
          <p:cNvGrpSpPr>
            <a:grpSpLocks/>
          </p:cNvGrpSpPr>
          <p:nvPr/>
        </p:nvGrpSpPr>
        <p:grpSpPr bwMode="auto">
          <a:xfrm>
            <a:off x="357129" y="1373771"/>
            <a:ext cx="9001149" cy="5238852"/>
            <a:chOff x="357188" y="1406525"/>
            <a:chExt cx="9002712" cy="5363760"/>
          </a:xfrm>
        </p:grpSpPr>
        <p:grpSp>
          <p:nvGrpSpPr>
            <p:cNvPr id="69639" name="Group 9"/>
            <p:cNvGrpSpPr>
              <a:grpSpLocks/>
            </p:cNvGrpSpPr>
            <p:nvPr/>
          </p:nvGrpSpPr>
          <p:grpSpPr bwMode="auto">
            <a:xfrm>
              <a:off x="4143375" y="1406525"/>
              <a:ext cx="5053698" cy="1035790"/>
              <a:chOff x="204" y="755"/>
              <a:chExt cx="3343" cy="675"/>
            </a:xfrm>
          </p:grpSpPr>
          <p:sp>
            <p:nvSpPr>
              <p:cNvPr id="64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163" cy="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Paquetes Hello son paquetes</a:t>
                </a:r>
              </a:p>
              <a:p>
                <a:pPr defTabSz="863859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OSPF tipo 1.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9646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9640" name="65 Rectángulo"/>
            <p:cNvSpPr>
              <a:spLocks noChangeArrowheads="1"/>
            </p:cNvSpPr>
            <p:nvPr/>
          </p:nvSpPr>
          <p:spPr bwMode="auto">
            <a:xfrm>
              <a:off x="4357688" y="2295525"/>
              <a:ext cx="5002212" cy="1228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Son enviados periódicamente a</a:t>
              </a:r>
            </a:p>
            <a:p>
              <a:pPr defTabSz="863859"/>
              <a:r>
                <a:rPr lang="es-ES" sz="2400"/>
                <a:t>     todas las interfaces (incluyendo</a:t>
              </a:r>
            </a:p>
            <a:p>
              <a:pPr defTabSz="863859"/>
              <a:r>
                <a:rPr lang="es-ES" sz="2400"/>
                <a:t>     los enlaces virtuales).</a:t>
              </a:r>
            </a:p>
          </p:txBody>
        </p:sp>
        <p:sp>
          <p:nvSpPr>
            <p:cNvPr id="69641" name="71 Rectángulo"/>
            <p:cNvSpPr>
              <a:spLocks noChangeArrowheads="1"/>
            </p:cNvSpPr>
            <p:nvPr/>
          </p:nvSpPr>
          <p:spPr bwMode="auto">
            <a:xfrm>
              <a:off x="4357688" y="3509963"/>
              <a:ext cx="5002212" cy="850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Establecen y mantienen las</a:t>
              </a:r>
            </a:p>
            <a:p>
              <a:pPr defTabSz="863859"/>
              <a:r>
                <a:rPr lang="es-ES" sz="2400"/>
                <a:t>     relaciones entre los routers vecinos.</a:t>
              </a:r>
            </a:p>
          </p:txBody>
        </p:sp>
        <p:sp>
          <p:nvSpPr>
            <p:cNvPr id="69642" name="72 Rectángulo"/>
            <p:cNvSpPr>
              <a:spLocks noChangeArrowheads="1"/>
            </p:cNvSpPr>
            <p:nvPr/>
          </p:nvSpPr>
          <p:spPr bwMode="auto">
            <a:xfrm>
              <a:off x="4357688" y="4381500"/>
              <a:ext cx="4573587" cy="1228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Por default, en routers CISCO,</a:t>
              </a:r>
            </a:p>
            <a:p>
              <a:pPr defTabSz="863859"/>
              <a:r>
                <a:rPr lang="es-ES" sz="2400"/>
                <a:t>     el paquete Hello se envían cada</a:t>
              </a:r>
            </a:p>
            <a:p>
              <a:pPr defTabSz="863859"/>
              <a:r>
                <a:rPr lang="es-ES" sz="2400"/>
                <a:t>     10 segundos.</a:t>
              </a:r>
            </a:p>
          </p:txBody>
        </p:sp>
        <p:sp>
          <p:nvSpPr>
            <p:cNvPr id="69643" name="73 Rectángulo"/>
            <p:cNvSpPr>
              <a:spLocks noChangeArrowheads="1"/>
            </p:cNvSpPr>
            <p:nvPr/>
          </p:nvSpPr>
          <p:spPr bwMode="auto">
            <a:xfrm>
              <a:off x="4357688" y="5595938"/>
              <a:ext cx="5002212" cy="850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Por default, en routers CISCO,</a:t>
              </a:r>
            </a:p>
            <a:p>
              <a:pPr defTabSz="863859"/>
              <a:r>
                <a:rPr lang="es-ES" sz="2400"/>
                <a:t>     si no llega un paquete </a:t>
              </a:r>
              <a:r>
                <a:rPr lang="es-ES" sz="2400" i="1"/>
                <a:t>Hello</a:t>
              </a:r>
              <a:r>
                <a:rPr lang="es-ES" sz="2400"/>
                <a:t> a un</a:t>
              </a:r>
            </a:p>
          </p:txBody>
        </p:sp>
        <p:sp>
          <p:nvSpPr>
            <p:cNvPr id="69644" name="74 Rectángulo"/>
            <p:cNvSpPr>
              <a:spLocks noChangeArrowheads="1"/>
            </p:cNvSpPr>
            <p:nvPr/>
          </p:nvSpPr>
          <p:spPr bwMode="auto">
            <a:xfrm>
              <a:off x="357188" y="6297613"/>
              <a:ext cx="6859587" cy="472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/>
                <a:t>router en 40 seg. se considera caído este router.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0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9 Grupo"/>
          <p:cNvGrpSpPr>
            <a:grpSpLocks/>
          </p:cNvGrpSpPr>
          <p:nvPr/>
        </p:nvGrpSpPr>
        <p:grpSpPr bwMode="auto">
          <a:xfrm>
            <a:off x="301523" y="1544330"/>
            <a:ext cx="3769711" cy="2082364"/>
            <a:chOff x="301851" y="4022773"/>
            <a:chExt cx="3770876" cy="2131189"/>
          </a:xfrm>
        </p:grpSpPr>
        <p:sp>
          <p:nvSpPr>
            <p:cNvPr id="70701" name="AutoShape 37"/>
            <p:cNvSpPr>
              <a:spLocks noChangeArrowheads="1"/>
            </p:cNvSpPr>
            <p:nvPr/>
          </p:nvSpPr>
          <p:spPr bwMode="auto">
            <a:xfrm>
              <a:off x="769119" y="552297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Router Designado de Reserva (BDR)</a:t>
              </a:r>
            </a:p>
          </p:txBody>
        </p:sp>
        <p:sp>
          <p:nvSpPr>
            <p:cNvPr id="70702" name="AutoShape 37"/>
            <p:cNvSpPr>
              <a:spLocks noChangeArrowheads="1"/>
            </p:cNvSpPr>
            <p:nvPr/>
          </p:nvSpPr>
          <p:spPr bwMode="auto">
            <a:xfrm>
              <a:off x="769119" y="516578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Router Designado (DR)</a:t>
              </a:r>
            </a:p>
          </p:txBody>
        </p:sp>
        <p:sp>
          <p:nvSpPr>
            <p:cNvPr id="70703" name="AutoShape 37"/>
            <p:cNvSpPr>
              <a:spLocks noChangeArrowheads="1"/>
            </p:cNvSpPr>
            <p:nvPr/>
          </p:nvSpPr>
          <p:spPr bwMode="auto">
            <a:xfrm>
              <a:off x="769119" y="480859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Intervalo de </a:t>
              </a:r>
              <a:r>
                <a:rPr lang="es-ES" sz="1300" b="1" i="1"/>
                <a:t>Dead</a:t>
              </a:r>
              <a:r>
                <a:rPr lang="es-ES" sz="1300" b="1"/>
                <a:t> Router</a:t>
              </a:r>
            </a:p>
          </p:txBody>
        </p:sp>
        <p:sp>
          <p:nvSpPr>
            <p:cNvPr id="70704" name="AutoShape 44"/>
            <p:cNvSpPr>
              <a:spLocks noChangeArrowheads="1"/>
            </p:cNvSpPr>
            <p:nvPr/>
          </p:nvSpPr>
          <p:spPr bwMode="auto">
            <a:xfrm>
              <a:off x="765758" y="4405965"/>
              <a:ext cx="1680318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Intervalo de Hello</a:t>
              </a:r>
            </a:p>
          </p:txBody>
        </p:sp>
        <p:sp>
          <p:nvSpPr>
            <p:cNvPr id="70705" name="AutoShape 41"/>
            <p:cNvSpPr>
              <a:spLocks noChangeArrowheads="1"/>
            </p:cNvSpPr>
            <p:nvPr/>
          </p:nvSpPr>
          <p:spPr bwMode="auto">
            <a:xfrm>
              <a:off x="2298921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Opción</a:t>
              </a:r>
            </a:p>
          </p:txBody>
        </p:sp>
        <p:sp>
          <p:nvSpPr>
            <p:cNvPr id="70706" name="AutoShape 41"/>
            <p:cNvSpPr>
              <a:spLocks noChangeArrowheads="1"/>
            </p:cNvSpPr>
            <p:nvPr/>
          </p:nvSpPr>
          <p:spPr bwMode="auto">
            <a:xfrm>
              <a:off x="3084739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Prioridad</a:t>
              </a:r>
            </a:p>
            <a:p>
              <a:pPr algn="ctr" defTabSz="914118"/>
              <a:r>
                <a:rPr lang="es-ES" sz="1300" b="1"/>
                <a:t>de Router</a:t>
              </a:r>
            </a:p>
          </p:txBody>
        </p:sp>
        <p:sp>
          <p:nvSpPr>
            <p:cNvPr id="70707" name="AutoShape 37"/>
            <p:cNvSpPr>
              <a:spLocks noChangeArrowheads="1"/>
            </p:cNvSpPr>
            <p:nvPr/>
          </p:nvSpPr>
          <p:spPr bwMode="auto">
            <a:xfrm>
              <a:off x="769119" y="4022773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Máscara</a:t>
              </a:r>
            </a:p>
          </p:txBody>
        </p:sp>
        <p:sp>
          <p:nvSpPr>
            <p:cNvPr id="70708" name="66 Rectángulo redondeado"/>
            <p:cNvSpPr>
              <a:spLocks noChangeArrowheads="1"/>
            </p:cNvSpPr>
            <p:nvPr/>
          </p:nvSpPr>
          <p:spPr bwMode="auto">
            <a:xfrm>
              <a:off x="512970" y="4153698"/>
              <a:ext cx="3559757" cy="2000264"/>
            </a:xfrm>
            <a:prstGeom prst="roundRect">
              <a:avLst>
                <a:gd name="adj" fmla="val 9273"/>
              </a:avLst>
            </a:prstGeom>
            <a:noFill/>
            <a:ln w="28575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70709" name="67 CuadroTexto"/>
            <p:cNvSpPr txBox="1">
              <a:spLocks noChangeArrowheads="1"/>
            </p:cNvSpPr>
            <p:nvPr/>
          </p:nvSpPr>
          <p:spPr bwMode="auto">
            <a:xfrm rot="16200000">
              <a:off x="-345438" y="5015790"/>
              <a:ext cx="1633238" cy="338659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</a:rPr>
                <a:t>Protocolo HELLO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928527" y="637269"/>
            <a:ext cx="7398008" cy="583824"/>
          </a:xfrm>
          <a:prstGeom prst="rect">
            <a:avLst/>
          </a:prstGeom>
          <a:noFill/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HELLO</a:t>
            </a:r>
          </a:p>
        </p:txBody>
      </p:sp>
      <p:sp>
        <p:nvSpPr>
          <p:cNvPr id="70660" name="68 CuadroTexto"/>
          <p:cNvSpPr txBox="1">
            <a:spLocks noChangeArrowheads="1"/>
          </p:cNvSpPr>
          <p:nvPr/>
        </p:nvSpPr>
        <p:spPr bwMode="auto">
          <a:xfrm>
            <a:off x="3223653" y="1045061"/>
            <a:ext cx="2551365" cy="3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/>
              <a:t>(Pag. 193 de la RFC 2328)</a:t>
            </a:r>
          </a:p>
        </p:txBody>
      </p:sp>
      <p:grpSp>
        <p:nvGrpSpPr>
          <p:cNvPr id="3" name="34 Grupo"/>
          <p:cNvGrpSpPr>
            <a:grpSpLocks/>
          </p:cNvGrpSpPr>
          <p:nvPr/>
        </p:nvGrpSpPr>
        <p:grpSpPr bwMode="auto">
          <a:xfrm>
            <a:off x="4142656" y="1373775"/>
            <a:ext cx="5001344" cy="2868699"/>
            <a:chOff x="4143375" y="1406526"/>
            <a:chExt cx="5002213" cy="2937097"/>
          </a:xfrm>
        </p:grpSpPr>
        <p:grpSp>
          <p:nvGrpSpPr>
            <p:cNvPr id="70691" name="30 Grupo"/>
            <p:cNvGrpSpPr>
              <a:grpSpLocks/>
            </p:cNvGrpSpPr>
            <p:nvPr/>
          </p:nvGrpSpPr>
          <p:grpSpPr bwMode="auto">
            <a:xfrm>
              <a:off x="4143375" y="1406526"/>
              <a:ext cx="4859338" cy="1311184"/>
              <a:chOff x="4143375" y="1406526"/>
              <a:chExt cx="4859338" cy="1311184"/>
            </a:xfrm>
          </p:grpSpPr>
          <p:grpSp>
            <p:nvGrpSpPr>
              <p:cNvPr id="70697" name="Group 9"/>
              <p:cNvGrpSpPr>
                <a:grpSpLocks/>
              </p:cNvGrpSpPr>
              <p:nvPr/>
            </p:nvGrpSpPr>
            <p:grpSpPr bwMode="auto">
              <a:xfrm>
                <a:off x="4143375" y="1406526"/>
                <a:ext cx="3146274" cy="563084"/>
                <a:chOff x="204" y="755"/>
                <a:chExt cx="2081" cy="367"/>
              </a:xfrm>
            </p:grpSpPr>
            <p:sp>
              <p:nvSpPr>
                <p:cNvPr id="6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4" y="755"/>
                  <a:ext cx="1901" cy="3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87282" tIns="43642" rIns="87282" bIns="43642">
                  <a:spAutoFit/>
                </a:bodyPr>
                <a:lstStyle/>
                <a:p>
                  <a:pPr defTabSz="863859">
                    <a:defRPr/>
                  </a:pPr>
                  <a:r>
                    <a:rPr lang="es-ES" sz="3000" b="1" dirty="0">
                      <a:solidFill>
                        <a:srgbClr val="0000FF"/>
                      </a:solidFill>
                      <a:latin typeface="+mj-lt"/>
                    </a:rPr>
                    <a:t>Campo </a:t>
                  </a:r>
                  <a:r>
                    <a:rPr lang="es-ES" sz="3000" b="1" i="1" dirty="0">
                      <a:solidFill>
                        <a:srgbClr val="0000FF"/>
                      </a:solidFill>
                      <a:latin typeface="+mj-lt"/>
                    </a:rPr>
                    <a:t>Máscara</a:t>
                  </a:r>
                  <a:r>
                    <a:rPr lang="es-ES" sz="3000" b="1" dirty="0">
                      <a:solidFill>
                        <a:srgbClr val="0000FF"/>
                      </a:solidFill>
                      <a:latin typeface="+mj-lt"/>
                    </a:rPr>
                    <a:t>.</a:t>
                  </a:r>
                  <a:endParaRPr lang="es-ES" sz="2800" b="1" dirty="0">
                    <a:solidFill>
                      <a:srgbClr val="0000FF"/>
                    </a:solidFill>
                    <a:latin typeface="+mj-lt"/>
                  </a:endParaRPr>
                </a:p>
              </p:txBody>
            </p:sp>
            <p:pic>
              <p:nvPicPr>
                <p:cNvPr id="70700" name="Picture 11" descr="020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04" y="845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0698" name="65 Rectángulo"/>
              <p:cNvSpPr>
                <a:spLocks noChangeArrowheads="1"/>
              </p:cNvSpPr>
              <p:nvPr/>
            </p:nvSpPr>
            <p:spPr bwMode="auto">
              <a:xfrm>
                <a:off x="4357688" y="1866900"/>
                <a:ext cx="4645025" cy="850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863859"/>
                <a:r>
                  <a:rPr lang="es-ES" sz="2400">
                    <a:solidFill>
                      <a:srgbClr val="FF0000"/>
                    </a:solidFill>
                  </a:rPr>
                  <a:t>►</a:t>
                </a:r>
                <a:r>
                  <a:rPr lang="es-ES" sz="2400">
                    <a:solidFill>
                      <a:srgbClr val="000099"/>
                    </a:solidFill>
                  </a:rPr>
                  <a:t> </a:t>
                </a:r>
                <a:r>
                  <a:rPr lang="es-ES" sz="2400"/>
                  <a:t>Es la máscara de la red asociada</a:t>
                </a:r>
              </a:p>
              <a:p>
                <a:pPr defTabSz="863859"/>
                <a:r>
                  <a:rPr lang="es-ES" sz="2400"/>
                  <a:t>     con la interfaz.</a:t>
                </a:r>
              </a:p>
            </p:txBody>
          </p:sp>
        </p:grpSp>
        <p:grpSp>
          <p:nvGrpSpPr>
            <p:cNvPr id="70692" name="31 Grupo"/>
            <p:cNvGrpSpPr>
              <a:grpSpLocks/>
            </p:cNvGrpSpPr>
            <p:nvPr/>
          </p:nvGrpSpPr>
          <p:grpSpPr bwMode="auto">
            <a:xfrm>
              <a:off x="4143375" y="2652714"/>
              <a:ext cx="5002213" cy="1690909"/>
              <a:chOff x="4143375" y="2652714"/>
              <a:chExt cx="5002213" cy="1690909"/>
            </a:xfrm>
          </p:grpSpPr>
          <p:grpSp>
            <p:nvGrpSpPr>
              <p:cNvPr id="70693" name="Group 9"/>
              <p:cNvGrpSpPr>
                <a:grpSpLocks/>
              </p:cNvGrpSpPr>
              <p:nvPr/>
            </p:nvGrpSpPr>
            <p:grpSpPr bwMode="auto">
              <a:xfrm>
                <a:off x="4143375" y="2652714"/>
                <a:ext cx="4598565" cy="563084"/>
                <a:chOff x="204" y="755"/>
                <a:chExt cx="3042" cy="367"/>
              </a:xfrm>
            </p:grpSpPr>
            <p:sp>
              <p:nvSpPr>
                <p:cNvPr id="3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4" y="755"/>
                  <a:ext cx="2862" cy="3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87282" tIns="43642" rIns="87282" bIns="43642">
                  <a:spAutoFit/>
                </a:bodyPr>
                <a:lstStyle/>
                <a:p>
                  <a:pPr defTabSz="863859">
                    <a:defRPr/>
                  </a:pPr>
                  <a:r>
                    <a:rPr lang="es-ES" sz="3000" b="1" dirty="0">
                      <a:solidFill>
                        <a:srgbClr val="0000FF"/>
                      </a:solidFill>
                      <a:latin typeface="+mj-lt"/>
                    </a:rPr>
                    <a:t>Campo Intervalo de Hello.</a:t>
                  </a:r>
                  <a:endParaRPr lang="es-ES" sz="2800" b="1" dirty="0">
                    <a:solidFill>
                      <a:srgbClr val="0000FF"/>
                    </a:solidFill>
                    <a:latin typeface="+mj-lt"/>
                  </a:endParaRPr>
                </a:p>
              </p:txBody>
            </p:sp>
            <p:pic>
              <p:nvPicPr>
                <p:cNvPr id="70696" name="Picture 11" descr="020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04" y="845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0694" name="38 Rectángulo"/>
              <p:cNvSpPr>
                <a:spLocks noChangeArrowheads="1"/>
              </p:cNvSpPr>
              <p:nvPr/>
            </p:nvSpPr>
            <p:spPr bwMode="auto">
              <a:xfrm>
                <a:off x="4357688" y="3114675"/>
                <a:ext cx="4787900" cy="1228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863859"/>
                <a:r>
                  <a:rPr lang="es-ES" sz="2400">
                    <a:solidFill>
                      <a:srgbClr val="FF0000"/>
                    </a:solidFill>
                  </a:rPr>
                  <a:t>►</a:t>
                </a:r>
                <a:r>
                  <a:rPr lang="es-ES" sz="2400">
                    <a:solidFill>
                      <a:srgbClr val="000099"/>
                    </a:solidFill>
                  </a:rPr>
                  <a:t> </a:t>
                </a:r>
                <a:r>
                  <a:rPr lang="es-ES" sz="2400"/>
                  <a:t>Define la frecuencia en seg. con que un router envía un paquete Hello.</a:t>
                </a:r>
              </a:p>
            </p:txBody>
          </p:sp>
        </p:grpSp>
      </p:grpSp>
      <p:grpSp>
        <p:nvGrpSpPr>
          <p:cNvPr id="8" name="32 Grupo"/>
          <p:cNvGrpSpPr>
            <a:grpSpLocks/>
          </p:cNvGrpSpPr>
          <p:nvPr/>
        </p:nvGrpSpPr>
        <p:grpSpPr bwMode="auto">
          <a:xfrm>
            <a:off x="166660" y="3778648"/>
            <a:ext cx="3366753" cy="549801"/>
            <a:chOff x="166688" y="3868738"/>
            <a:chExt cx="3367338" cy="562909"/>
          </a:xfrm>
        </p:grpSpPr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38150" y="3868738"/>
              <a:ext cx="3095876" cy="562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Campo de </a:t>
              </a:r>
              <a:r>
                <a:rPr lang="es-ES" sz="3000" b="1" i="1" dirty="0">
                  <a:solidFill>
                    <a:srgbClr val="0000FF"/>
                  </a:solidFill>
                  <a:latin typeface="+mj-lt"/>
                </a:rPr>
                <a:t>Opción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:</a:t>
              </a:r>
              <a:endParaRPr lang="es-ES" sz="2800" b="1" dirty="0">
                <a:solidFill>
                  <a:srgbClr val="0000FF"/>
                </a:solidFill>
                <a:latin typeface="+mj-lt"/>
              </a:endParaRPr>
            </a:p>
          </p:txBody>
        </p:sp>
        <p:pic>
          <p:nvPicPr>
            <p:cNvPr id="70690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6688" y="4006425"/>
              <a:ext cx="290125" cy="293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50" name="49 Tabla"/>
          <p:cNvGraphicFramePr>
            <a:graphicFrameLocks noGrp="1"/>
          </p:cNvGraphicFramePr>
          <p:nvPr/>
        </p:nvGraphicFramePr>
        <p:xfrm>
          <a:off x="571404" y="4388003"/>
          <a:ext cx="5715600" cy="515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450"/>
                <a:gridCol w="714450"/>
                <a:gridCol w="714450"/>
                <a:gridCol w="714450"/>
                <a:gridCol w="714450"/>
                <a:gridCol w="714450"/>
                <a:gridCol w="714450"/>
                <a:gridCol w="714450"/>
              </a:tblGrid>
              <a:tr h="515832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DN</a:t>
                      </a:r>
                      <a:endParaRPr lang="es-PE" sz="1400" dirty="0"/>
                    </a:p>
                  </a:txBody>
                  <a:tcPr marL="91437" marR="91437" marT="44556" marB="44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O</a:t>
                      </a:r>
                      <a:endParaRPr lang="es-PE" sz="1400" dirty="0"/>
                    </a:p>
                  </a:txBody>
                  <a:tcPr marL="91437" marR="91437" marT="44556" marB="44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DC</a:t>
                      </a:r>
                      <a:endParaRPr lang="es-PE" sz="1400" dirty="0"/>
                    </a:p>
                  </a:txBody>
                  <a:tcPr marL="91437" marR="91437" marT="44556" marB="44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L</a:t>
                      </a:r>
                      <a:endParaRPr lang="es-PE" sz="1400" dirty="0"/>
                    </a:p>
                  </a:txBody>
                  <a:tcPr marL="91437" marR="91437" marT="44556" marB="44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NP</a:t>
                      </a:r>
                      <a:endParaRPr lang="es-PE" sz="1400" dirty="0"/>
                    </a:p>
                  </a:txBody>
                  <a:tcPr marL="91437" marR="91437" marT="44556" marB="44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MC</a:t>
                      </a:r>
                      <a:endParaRPr lang="es-PE" sz="1400" dirty="0"/>
                    </a:p>
                  </a:txBody>
                  <a:tcPr marL="91437" marR="91437" marT="44556" marB="44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E</a:t>
                      </a:r>
                      <a:endParaRPr lang="es-PE" sz="1400" dirty="0"/>
                    </a:p>
                  </a:txBody>
                  <a:tcPr marL="91437" marR="91437" marT="44556" marB="44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No usado</a:t>
                      </a:r>
                      <a:endParaRPr lang="es-PE" sz="1400" dirty="0"/>
                    </a:p>
                  </a:txBody>
                  <a:tcPr marL="91437" marR="91437" marT="44556" marB="44556"/>
                </a:tc>
              </a:tr>
            </a:tbl>
          </a:graphicData>
        </a:graphic>
      </p:graphicFrame>
      <p:grpSp>
        <p:nvGrpSpPr>
          <p:cNvPr id="9" name="35 Grupo"/>
          <p:cNvGrpSpPr>
            <a:grpSpLocks/>
          </p:cNvGrpSpPr>
          <p:nvPr/>
        </p:nvGrpSpPr>
        <p:grpSpPr bwMode="auto">
          <a:xfrm>
            <a:off x="166659" y="4964802"/>
            <a:ext cx="8977341" cy="1635723"/>
            <a:chOff x="166688" y="5083175"/>
            <a:chExt cx="8978900" cy="1674723"/>
          </a:xfrm>
        </p:grpSpPr>
        <p:sp>
          <p:nvSpPr>
            <p:cNvPr id="70684" name="73 Rectángulo"/>
            <p:cNvSpPr>
              <a:spLocks noChangeArrowheads="1"/>
            </p:cNvSpPr>
            <p:nvPr/>
          </p:nvSpPr>
          <p:spPr bwMode="auto">
            <a:xfrm>
              <a:off x="428625" y="5537200"/>
              <a:ext cx="7216775" cy="472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Usado para la elección de un router DR o BDR</a:t>
              </a:r>
            </a:p>
          </p:txBody>
        </p:sp>
        <p:grpSp>
          <p:nvGrpSpPr>
            <p:cNvPr id="70685" name="33 Grupo"/>
            <p:cNvGrpSpPr>
              <a:grpSpLocks/>
            </p:cNvGrpSpPr>
            <p:nvPr/>
          </p:nvGrpSpPr>
          <p:grpSpPr bwMode="auto">
            <a:xfrm>
              <a:off x="166688" y="5083175"/>
              <a:ext cx="4874037" cy="562910"/>
              <a:chOff x="166688" y="5083175"/>
              <a:chExt cx="4874037" cy="562910"/>
            </a:xfrm>
          </p:grpSpPr>
          <p:sp>
            <p:nvSpPr>
              <p:cNvPr id="52" name="Text Box 10"/>
              <p:cNvSpPr txBox="1">
                <a:spLocks noChangeArrowheads="1"/>
              </p:cNvSpPr>
              <p:nvPr/>
            </p:nvSpPr>
            <p:spPr bwMode="auto">
              <a:xfrm>
                <a:off x="438150" y="5083175"/>
                <a:ext cx="4602575" cy="562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</a:t>
                </a:r>
                <a:r>
                  <a:rPr lang="es-ES" sz="3000" b="1" i="1" dirty="0">
                    <a:solidFill>
                      <a:srgbClr val="0000FF"/>
                    </a:solidFill>
                    <a:latin typeface="+mj-lt"/>
                  </a:rPr>
                  <a:t>Prioridad de Router</a:t>
                </a: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70688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6688" y="5221261"/>
                <a:ext cx="290155" cy="294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0686" name="57 Rectángulo"/>
            <p:cNvSpPr>
              <a:spLocks noChangeArrowheads="1"/>
            </p:cNvSpPr>
            <p:nvPr/>
          </p:nvSpPr>
          <p:spPr bwMode="auto">
            <a:xfrm>
              <a:off x="428625" y="5907088"/>
              <a:ext cx="8716963" cy="850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Si este campo está en 0, el router nunca será seleccionado como</a:t>
              </a:r>
            </a:p>
            <a:p>
              <a:pPr defTabSz="863859"/>
              <a:r>
                <a:rPr lang="es-ES" sz="2400"/>
                <a:t>     DR o BDR.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03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9 Grupo"/>
          <p:cNvGrpSpPr>
            <a:grpSpLocks/>
          </p:cNvGrpSpPr>
          <p:nvPr/>
        </p:nvGrpSpPr>
        <p:grpSpPr bwMode="auto">
          <a:xfrm>
            <a:off x="301523" y="1544330"/>
            <a:ext cx="3769711" cy="2082364"/>
            <a:chOff x="301851" y="4022773"/>
            <a:chExt cx="3770876" cy="2131189"/>
          </a:xfrm>
        </p:grpSpPr>
        <p:sp>
          <p:nvSpPr>
            <p:cNvPr id="71699" name="AutoShape 37"/>
            <p:cNvSpPr>
              <a:spLocks noChangeArrowheads="1"/>
            </p:cNvSpPr>
            <p:nvPr/>
          </p:nvSpPr>
          <p:spPr bwMode="auto">
            <a:xfrm>
              <a:off x="769119" y="552297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Router Designado de Reserva (BDR)</a:t>
              </a:r>
            </a:p>
          </p:txBody>
        </p:sp>
        <p:sp>
          <p:nvSpPr>
            <p:cNvPr id="71700" name="AutoShape 37"/>
            <p:cNvSpPr>
              <a:spLocks noChangeArrowheads="1"/>
            </p:cNvSpPr>
            <p:nvPr/>
          </p:nvSpPr>
          <p:spPr bwMode="auto">
            <a:xfrm>
              <a:off x="769119" y="516578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Router Designado (DR)</a:t>
              </a:r>
            </a:p>
          </p:txBody>
        </p:sp>
        <p:sp>
          <p:nvSpPr>
            <p:cNvPr id="71701" name="AutoShape 37"/>
            <p:cNvSpPr>
              <a:spLocks noChangeArrowheads="1"/>
            </p:cNvSpPr>
            <p:nvPr/>
          </p:nvSpPr>
          <p:spPr bwMode="auto">
            <a:xfrm>
              <a:off x="769119" y="480859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Intervalo de </a:t>
              </a:r>
              <a:r>
                <a:rPr lang="es-ES" sz="1300" b="1" i="1"/>
                <a:t>Dead</a:t>
              </a:r>
              <a:r>
                <a:rPr lang="es-ES" sz="1300" b="1"/>
                <a:t> Router</a:t>
              </a:r>
            </a:p>
          </p:txBody>
        </p:sp>
        <p:sp>
          <p:nvSpPr>
            <p:cNvPr id="71702" name="AutoShape 44"/>
            <p:cNvSpPr>
              <a:spLocks noChangeArrowheads="1"/>
            </p:cNvSpPr>
            <p:nvPr/>
          </p:nvSpPr>
          <p:spPr bwMode="auto">
            <a:xfrm>
              <a:off x="765758" y="4405965"/>
              <a:ext cx="1680318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Intervalo de Hello</a:t>
              </a:r>
            </a:p>
          </p:txBody>
        </p:sp>
        <p:sp>
          <p:nvSpPr>
            <p:cNvPr id="71703" name="AutoShape 41"/>
            <p:cNvSpPr>
              <a:spLocks noChangeArrowheads="1"/>
            </p:cNvSpPr>
            <p:nvPr/>
          </p:nvSpPr>
          <p:spPr bwMode="auto">
            <a:xfrm>
              <a:off x="2298921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Opción</a:t>
              </a:r>
            </a:p>
          </p:txBody>
        </p:sp>
        <p:sp>
          <p:nvSpPr>
            <p:cNvPr id="71704" name="AutoShape 41"/>
            <p:cNvSpPr>
              <a:spLocks noChangeArrowheads="1"/>
            </p:cNvSpPr>
            <p:nvPr/>
          </p:nvSpPr>
          <p:spPr bwMode="auto">
            <a:xfrm>
              <a:off x="3084739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Prioridad</a:t>
              </a:r>
            </a:p>
            <a:p>
              <a:pPr algn="ctr" defTabSz="914118"/>
              <a:r>
                <a:rPr lang="es-ES" sz="1300" b="1"/>
                <a:t>de Router</a:t>
              </a:r>
            </a:p>
          </p:txBody>
        </p:sp>
        <p:sp>
          <p:nvSpPr>
            <p:cNvPr id="71705" name="AutoShape 37"/>
            <p:cNvSpPr>
              <a:spLocks noChangeArrowheads="1"/>
            </p:cNvSpPr>
            <p:nvPr/>
          </p:nvSpPr>
          <p:spPr bwMode="auto">
            <a:xfrm>
              <a:off x="769119" y="4022773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14118"/>
              <a:r>
                <a:rPr lang="es-ES" sz="1300" b="1"/>
                <a:t>Máscara</a:t>
              </a:r>
            </a:p>
          </p:txBody>
        </p:sp>
        <p:sp>
          <p:nvSpPr>
            <p:cNvPr id="71706" name="66 Rectángulo redondeado"/>
            <p:cNvSpPr>
              <a:spLocks noChangeArrowheads="1"/>
            </p:cNvSpPr>
            <p:nvPr/>
          </p:nvSpPr>
          <p:spPr bwMode="auto">
            <a:xfrm>
              <a:off x="512970" y="4153698"/>
              <a:ext cx="3559757" cy="2000264"/>
            </a:xfrm>
            <a:prstGeom prst="roundRect">
              <a:avLst>
                <a:gd name="adj" fmla="val 9273"/>
              </a:avLst>
            </a:prstGeom>
            <a:noFill/>
            <a:ln w="28575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71707" name="67 CuadroTexto"/>
            <p:cNvSpPr txBox="1">
              <a:spLocks noChangeArrowheads="1"/>
            </p:cNvSpPr>
            <p:nvPr/>
          </p:nvSpPr>
          <p:spPr bwMode="auto">
            <a:xfrm rot="16200000">
              <a:off x="-345438" y="5015790"/>
              <a:ext cx="1633238" cy="338659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</a:rPr>
                <a:t>Protocolo HELLO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928527" y="637269"/>
            <a:ext cx="7398008" cy="583824"/>
          </a:xfrm>
          <a:prstGeom prst="rect">
            <a:avLst/>
          </a:prstGeom>
          <a:noFill/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HELLO</a:t>
            </a:r>
          </a:p>
        </p:txBody>
      </p:sp>
      <p:grpSp>
        <p:nvGrpSpPr>
          <p:cNvPr id="3" name="25 Grupo"/>
          <p:cNvGrpSpPr>
            <a:grpSpLocks/>
          </p:cNvGrpSpPr>
          <p:nvPr/>
        </p:nvGrpSpPr>
        <p:grpSpPr bwMode="auto">
          <a:xfrm>
            <a:off x="4142656" y="1373771"/>
            <a:ext cx="4858494" cy="2437957"/>
            <a:chOff x="4143375" y="1406525"/>
            <a:chExt cx="4859338" cy="2496085"/>
          </a:xfrm>
        </p:grpSpPr>
        <p:grpSp>
          <p:nvGrpSpPr>
            <p:cNvPr id="71695" name="Group 9"/>
            <p:cNvGrpSpPr>
              <a:grpSpLocks/>
            </p:cNvGrpSpPr>
            <p:nvPr/>
          </p:nvGrpSpPr>
          <p:grpSpPr bwMode="auto">
            <a:xfrm>
              <a:off x="4143375" y="1406525"/>
              <a:ext cx="4021557" cy="1035790"/>
              <a:chOff x="204" y="755"/>
              <a:chExt cx="2661" cy="675"/>
            </a:xfrm>
          </p:grpSpPr>
          <p:sp>
            <p:nvSpPr>
              <p:cNvPr id="64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2481" cy="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</a:t>
                </a:r>
                <a:r>
                  <a:rPr lang="es-ES" sz="3000" b="1" i="1" dirty="0">
                    <a:solidFill>
                      <a:srgbClr val="0000FF"/>
                    </a:solidFill>
                    <a:latin typeface="+mj-lt"/>
                  </a:rPr>
                  <a:t>Intervalo </a:t>
                </a:r>
                <a:r>
                  <a:rPr lang="es-ES" sz="3000" b="1" i="1" dirty="0" err="1">
                    <a:solidFill>
                      <a:srgbClr val="0000FF"/>
                    </a:solidFill>
                    <a:latin typeface="+mj-lt"/>
                  </a:rPr>
                  <a:t>Dead</a:t>
                </a:r>
                <a:endParaRPr lang="es-ES" sz="3000" b="1" i="1" dirty="0">
                  <a:solidFill>
                    <a:srgbClr val="0000FF"/>
                  </a:solidFill>
                  <a:latin typeface="+mj-lt"/>
                </a:endParaRPr>
              </a:p>
              <a:p>
                <a:pPr defTabSz="863859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Router.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71698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696" name="65 Rectángulo"/>
            <p:cNvSpPr>
              <a:spLocks noChangeArrowheads="1"/>
            </p:cNvSpPr>
            <p:nvPr/>
          </p:nvSpPr>
          <p:spPr bwMode="auto">
            <a:xfrm>
              <a:off x="4357688" y="2295525"/>
              <a:ext cx="4645025" cy="160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Número en segundos antes de</a:t>
              </a:r>
            </a:p>
            <a:p>
              <a:pPr defTabSz="863859"/>
              <a:r>
                <a:rPr lang="es-ES" sz="2400"/>
                <a:t>     declarar caído. Por default es </a:t>
              </a:r>
            </a:p>
            <a:p>
              <a:pPr defTabSz="863859"/>
              <a:r>
                <a:rPr lang="es-ES" sz="2400"/>
                <a:t>     cuatro (</a:t>
              </a:r>
              <a:r>
                <a:rPr lang="es-ES" sz="2400" b="1">
                  <a:solidFill>
                    <a:schemeClr val="accent2"/>
                  </a:solidFill>
                </a:rPr>
                <a:t>04</a:t>
              </a:r>
              <a:r>
                <a:rPr lang="es-ES" sz="2400"/>
                <a:t>) veces del campo de</a:t>
              </a:r>
            </a:p>
            <a:p>
              <a:pPr defTabSz="863859"/>
              <a:r>
                <a:rPr lang="es-ES" sz="2400"/>
                <a:t>     Intervalo de Hello.</a:t>
              </a:r>
            </a:p>
          </p:txBody>
        </p:sp>
      </p:grpSp>
      <p:sp>
        <p:nvSpPr>
          <p:cNvPr id="71685" name="68 CuadroTexto"/>
          <p:cNvSpPr txBox="1">
            <a:spLocks noChangeArrowheads="1"/>
          </p:cNvSpPr>
          <p:nvPr/>
        </p:nvSpPr>
        <p:spPr bwMode="auto">
          <a:xfrm>
            <a:off x="3223653" y="1045061"/>
            <a:ext cx="2551365" cy="3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/>
              <a:t>(Pag. 193 de la RFC 2328)</a:t>
            </a:r>
          </a:p>
        </p:txBody>
      </p:sp>
      <p:grpSp>
        <p:nvGrpSpPr>
          <p:cNvPr id="5" name="26 Grupo"/>
          <p:cNvGrpSpPr>
            <a:grpSpLocks/>
          </p:cNvGrpSpPr>
          <p:nvPr/>
        </p:nvGrpSpPr>
        <p:grpSpPr bwMode="auto">
          <a:xfrm>
            <a:off x="166662" y="3778651"/>
            <a:ext cx="8334515" cy="2556431"/>
            <a:chOff x="166688" y="3868739"/>
            <a:chExt cx="8335962" cy="2617383"/>
          </a:xfrm>
        </p:grpSpPr>
        <p:grpSp>
          <p:nvGrpSpPr>
            <p:cNvPr id="71687" name="Group 9"/>
            <p:cNvGrpSpPr>
              <a:grpSpLocks/>
            </p:cNvGrpSpPr>
            <p:nvPr/>
          </p:nvGrpSpPr>
          <p:grpSpPr bwMode="auto">
            <a:xfrm>
              <a:off x="166688" y="3868739"/>
              <a:ext cx="5100464" cy="562986"/>
              <a:chOff x="204" y="755"/>
              <a:chExt cx="3375" cy="368"/>
            </a:xfrm>
          </p:grpSpPr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19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de </a:t>
                </a:r>
                <a:r>
                  <a:rPr lang="es-ES" sz="3000" b="1" i="1" dirty="0">
                    <a:solidFill>
                      <a:srgbClr val="0000FF"/>
                    </a:solidFill>
                    <a:latin typeface="+mj-lt"/>
                  </a:rPr>
                  <a:t>Router Designado</a:t>
                </a: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71694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688" name="39 Rectángulo"/>
            <p:cNvSpPr>
              <a:spLocks noChangeArrowheads="1"/>
            </p:cNvSpPr>
            <p:nvPr/>
          </p:nvSpPr>
          <p:spPr bwMode="auto">
            <a:xfrm>
              <a:off x="428625" y="4370388"/>
              <a:ext cx="8074025" cy="1228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Identifica a un router dentro de un sistema autónomo.</a:t>
              </a:r>
            </a:p>
            <a:p>
              <a:pPr defTabSz="863859"/>
              <a:r>
                <a:rPr lang="es-ES" sz="2400"/>
                <a:t>     Es la dirección IP más alta de sus interfaces.</a:t>
              </a:r>
            </a:p>
            <a:p>
              <a:pPr defTabSz="863859"/>
              <a:r>
                <a:rPr lang="es-ES" sz="2400"/>
                <a:t>     Es utilizado para seleccionar el router DR.</a:t>
              </a:r>
            </a:p>
          </p:txBody>
        </p:sp>
        <p:grpSp>
          <p:nvGrpSpPr>
            <p:cNvPr id="71689" name="Group 9"/>
            <p:cNvGrpSpPr>
              <a:grpSpLocks/>
            </p:cNvGrpSpPr>
            <p:nvPr/>
          </p:nvGrpSpPr>
          <p:grpSpPr bwMode="auto">
            <a:xfrm>
              <a:off x="166688" y="5511801"/>
              <a:ext cx="5100464" cy="563084"/>
              <a:chOff x="204" y="755"/>
              <a:chExt cx="3375" cy="367"/>
            </a:xfrm>
          </p:grpSpPr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195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de </a:t>
                </a:r>
                <a:r>
                  <a:rPr lang="es-ES" sz="3000" b="1" i="1" dirty="0">
                    <a:solidFill>
                      <a:srgbClr val="0000FF"/>
                    </a:solidFill>
                    <a:latin typeface="+mj-lt"/>
                  </a:rPr>
                  <a:t>Router Designado</a:t>
                </a: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71692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690" name="43 Rectángulo"/>
            <p:cNvSpPr>
              <a:spLocks noChangeArrowheads="1"/>
            </p:cNvSpPr>
            <p:nvPr/>
          </p:nvSpPr>
          <p:spPr bwMode="auto">
            <a:xfrm>
              <a:off x="428625" y="6013450"/>
              <a:ext cx="8074025" cy="472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63859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Es utilizado para seleccionar el router BDR.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0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928527" y="637269"/>
            <a:ext cx="7398008" cy="583824"/>
          </a:xfrm>
          <a:prstGeom prst="rect">
            <a:avLst/>
          </a:prstGeom>
          <a:noFill/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HELLO</a:t>
            </a:r>
          </a:p>
        </p:txBody>
      </p:sp>
      <p:grpSp>
        <p:nvGrpSpPr>
          <p:cNvPr id="2" name="122 Grupo"/>
          <p:cNvGrpSpPr>
            <a:grpSpLocks/>
          </p:cNvGrpSpPr>
          <p:nvPr/>
        </p:nvGrpSpPr>
        <p:grpSpPr bwMode="auto">
          <a:xfrm>
            <a:off x="214281" y="1114833"/>
            <a:ext cx="8286895" cy="5524542"/>
            <a:chOff x="215078" y="1141351"/>
            <a:chExt cx="8286805" cy="5655553"/>
          </a:xfrm>
        </p:grpSpPr>
        <p:grpSp>
          <p:nvGrpSpPr>
            <p:cNvPr id="72735" name="62 Grupo"/>
            <p:cNvGrpSpPr>
              <a:grpSpLocks/>
            </p:cNvGrpSpPr>
            <p:nvPr/>
          </p:nvGrpSpPr>
          <p:grpSpPr bwMode="auto">
            <a:xfrm>
              <a:off x="215079" y="3334427"/>
              <a:ext cx="3869791" cy="3462477"/>
              <a:chOff x="5132159" y="3334427"/>
              <a:chExt cx="3869791" cy="3462477"/>
            </a:xfrm>
          </p:grpSpPr>
          <p:sp>
            <p:nvSpPr>
              <p:cNvPr id="72764" name="69 Rectángulo redondeado"/>
              <p:cNvSpPr>
                <a:spLocks noChangeArrowheads="1"/>
              </p:cNvSpPr>
              <p:nvPr/>
            </p:nvSpPr>
            <p:spPr bwMode="auto">
              <a:xfrm>
                <a:off x="5501488" y="3510756"/>
                <a:ext cx="3500462" cy="3286148"/>
              </a:xfrm>
              <a:prstGeom prst="roundRect">
                <a:avLst>
                  <a:gd name="adj" fmla="val 9273"/>
                </a:avLst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grpSp>
            <p:nvGrpSpPr>
              <p:cNvPr id="72765" name="122 Grupo"/>
              <p:cNvGrpSpPr>
                <a:grpSpLocks/>
              </p:cNvGrpSpPr>
              <p:nvPr/>
            </p:nvGrpSpPr>
            <p:grpSpPr bwMode="auto">
              <a:xfrm>
                <a:off x="5670696" y="3334427"/>
                <a:ext cx="3211799" cy="3391038"/>
                <a:chOff x="5099192" y="3334427"/>
                <a:chExt cx="3211799" cy="3391038"/>
              </a:xfrm>
            </p:grpSpPr>
            <p:sp>
              <p:nvSpPr>
                <p:cNvPr id="72767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5691956"/>
                  <a:ext cx="3201005" cy="1033509"/>
                </a:xfrm>
                <a:prstGeom prst="cube">
                  <a:avLst>
                    <a:gd name="adj" fmla="val 14713"/>
                  </a:avLst>
                </a:prstGeom>
                <a:solidFill>
                  <a:srgbClr val="92D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 </a:t>
                  </a:r>
                </a:p>
              </p:txBody>
            </p:sp>
            <p:sp>
              <p:nvSpPr>
                <p:cNvPr id="72768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528933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defTabSz="914118"/>
                  <a:r>
                    <a:rPr lang="es-ES" sz="1300" b="1"/>
                    <a:t>      00             00                   00      00</a:t>
                  </a:r>
                </a:p>
              </p:txBody>
            </p:sp>
            <p:sp>
              <p:nvSpPr>
                <p:cNvPr id="72769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4906139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defTabSz="914118"/>
                  <a:r>
                    <a:rPr lang="es-ES" sz="1300" b="1"/>
                    <a:t>      00             00                   00      00</a:t>
                  </a:r>
                </a:p>
              </p:txBody>
            </p:sp>
            <p:sp>
              <p:nvSpPr>
                <p:cNvPr id="72770" name="AutoShape 44"/>
                <p:cNvSpPr>
                  <a:spLocks noChangeArrowheads="1"/>
                </p:cNvSpPr>
                <p:nvPr/>
              </p:nvSpPr>
              <p:spPr bwMode="auto">
                <a:xfrm>
                  <a:off x="5099192" y="4503513"/>
                  <a:ext cx="1680318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defTabSz="914118"/>
                  <a:r>
                    <a:rPr lang="es-ES" sz="1300" b="1"/>
                    <a:t>      89             2D</a:t>
                  </a:r>
                </a:p>
              </p:txBody>
            </p:sp>
            <p:sp>
              <p:nvSpPr>
                <p:cNvPr id="72771" name="AutoShape 46"/>
                <p:cNvSpPr>
                  <a:spLocks noChangeArrowheads="1"/>
                </p:cNvSpPr>
                <p:nvPr/>
              </p:nvSpPr>
              <p:spPr bwMode="auto">
                <a:xfrm>
                  <a:off x="6632354" y="4510888"/>
                  <a:ext cx="1678637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defTabSz="914118"/>
                  <a:r>
                    <a:rPr lang="es-ES" sz="1300" b="1"/>
                    <a:t>         00      00</a:t>
                  </a:r>
                </a:p>
              </p:txBody>
            </p:sp>
            <p:sp>
              <p:nvSpPr>
                <p:cNvPr id="72772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412032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defTabSz="914118"/>
                  <a:r>
                    <a:rPr lang="es-ES" sz="1300" b="1"/>
                    <a:t>      00             00                   00      02</a:t>
                  </a:r>
                </a:p>
              </p:txBody>
            </p:sp>
            <p:sp>
              <p:nvSpPr>
                <p:cNvPr id="72773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3717695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defTabSz="914118"/>
                  <a:r>
                    <a:rPr lang="es-ES" sz="1300" b="1"/>
                    <a:t>      48             48                   48      22</a:t>
                  </a:r>
                </a:p>
              </p:txBody>
            </p:sp>
            <p:sp>
              <p:nvSpPr>
                <p:cNvPr id="72774" name="AutoShape 41"/>
                <p:cNvSpPr>
                  <a:spLocks noChangeArrowheads="1"/>
                </p:cNvSpPr>
                <p:nvPr/>
              </p:nvSpPr>
              <p:spPr bwMode="auto">
                <a:xfrm>
                  <a:off x="5099192" y="3334427"/>
                  <a:ext cx="917453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defTabSz="914118"/>
                  <a:r>
                    <a:rPr lang="es-ES" sz="1300" b="1"/>
                    <a:t>      02</a:t>
                  </a:r>
                </a:p>
              </p:txBody>
            </p:sp>
            <p:sp>
              <p:nvSpPr>
                <p:cNvPr id="81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749" y="3335001"/>
                  <a:ext cx="918993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defTabSz="914118">
                    <a:defRPr/>
                  </a:pPr>
                  <a:r>
                    <a:rPr lang="es-ES" sz="1300" b="1" dirty="0"/>
                    <a:t>     01</a:t>
                  </a:r>
                </a:p>
              </p:txBody>
            </p:sp>
            <p:sp>
              <p:nvSpPr>
                <p:cNvPr id="72776" name="AutoShape 39"/>
                <p:cNvSpPr>
                  <a:spLocks noChangeArrowheads="1"/>
                </p:cNvSpPr>
                <p:nvPr/>
              </p:nvSpPr>
              <p:spPr bwMode="auto">
                <a:xfrm>
                  <a:off x="6644496" y="3334503"/>
                  <a:ext cx="1643074" cy="544865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defTabSz="914118"/>
                  <a:r>
                    <a:rPr lang="es-ES" sz="1300" b="1"/>
                    <a:t>         00     2C</a:t>
                  </a:r>
                </a:p>
              </p:txBody>
            </p:sp>
          </p:grpSp>
          <p:sp>
            <p:nvSpPr>
              <p:cNvPr id="72766" name="71 CuadroTexto"/>
              <p:cNvSpPr txBox="1">
                <a:spLocks noChangeArrowheads="1"/>
              </p:cNvSpPr>
              <p:nvPr/>
            </p:nvSpPr>
            <p:spPr bwMode="auto">
              <a:xfrm rot="16200000">
                <a:off x="4468975" y="5217758"/>
                <a:ext cx="1695696" cy="369328"/>
              </a:xfrm>
              <a:prstGeom prst="rect">
                <a:avLst/>
              </a:prstGeom>
              <a:solidFill>
                <a:srgbClr val="66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b="1"/>
                  <a:t>Protocolo OSPF</a:t>
                </a:r>
              </a:p>
            </p:txBody>
          </p:sp>
        </p:grpSp>
        <p:grpSp>
          <p:nvGrpSpPr>
            <p:cNvPr id="72736" name="83 Grupo"/>
            <p:cNvGrpSpPr>
              <a:grpSpLocks/>
            </p:cNvGrpSpPr>
            <p:nvPr/>
          </p:nvGrpSpPr>
          <p:grpSpPr bwMode="auto">
            <a:xfrm>
              <a:off x="215078" y="1141351"/>
              <a:ext cx="3869792" cy="2369405"/>
              <a:chOff x="5132158" y="1141351"/>
              <a:chExt cx="3869792" cy="2369405"/>
            </a:xfrm>
          </p:grpSpPr>
          <p:sp>
            <p:nvSpPr>
              <p:cNvPr id="72749" name="84 Rectángulo redondeado"/>
              <p:cNvSpPr>
                <a:spLocks noChangeArrowheads="1"/>
              </p:cNvSpPr>
              <p:nvPr/>
            </p:nvSpPr>
            <p:spPr bwMode="auto">
              <a:xfrm>
                <a:off x="5501488" y="1153302"/>
                <a:ext cx="3500462" cy="2357454"/>
              </a:xfrm>
              <a:prstGeom prst="roundRect">
                <a:avLst>
                  <a:gd name="adj" fmla="val 9273"/>
                </a:avLst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grpSp>
            <p:nvGrpSpPr>
              <p:cNvPr id="72750" name="121 Grupo"/>
              <p:cNvGrpSpPr>
                <a:grpSpLocks/>
              </p:cNvGrpSpPr>
              <p:nvPr/>
            </p:nvGrpSpPr>
            <p:grpSpPr bwMode="auto">
              <a:xfrm>
                <a:off x="5596762" y="1141351"/>
                <a:ext cx="3279980" cy="2358275"/>
                <a:chOff x="5025258" y="1141351"/>
                <a:chExt cx="3279980" cy="2358275"/>
              </a:xfrm>
            </p:grpSpPr>
            <p:sp>
              <p:nvSpPr>
                <p:cNvPr id="7275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025258" y="1141351"/>
                  <a:ext cx="3169360" cy="3058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7759" tIns="48879" rIns="97759" bIns="48879">
                  <a:spAutoFit/>
                </a:bodyPr>
                <a:lstStyle/>
                <a:p>
                  <a:pPr defTabSz="914118"/>
                  <a:r>
                    <a:rPr lang="es-ES" sz="1300" b="1"/>
                    <a:t>0                  8                 16                             31</a:t>
                  </a:r>
                </a:p>
              </p:txBody>
            </p:sp>
            <p:sp>
              <p:nvSpPr>
                <p:cNvPr id="72753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2954124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defTabSz="914118"/>
                  <a:r>
                    <a:rPr lang="es-ES" sz="1300" b="1"/>
                    <a:t>     E0             00                    00     05</a:t>
                  </a:r>
                </a:p>
              </p:txBody>
            </p:sp>
            <p:sp>
              <p:nvSpPr>
                <p:cNvPr id="72754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2563496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defTabSz="914118"/>
                  <a:r>
                    <a:rPr lang="es-ES" sz="1300" b="1"/>
                    <a:t>     D0             03                    03     01</a:t>
                  </a:r>
                </a:p>
              </p:txBody>
            </p:sp>
            <p:sp>
              <p:nvSpPr>
                <p:cNvPr id="72755" name="AutoShape 41"/>
                <p:cNvSpPr>
                  <a:spLocks noChangeArrowheads="1"/>
                </p:cNvSpPr>
                <p:nvPr/>
              </p:nvSpPr>
              <p:spPr bwMode="auto">
                <a:xfrm>
                  <a:off x="5099192" y="2174589"/>
                  <a:ext cx="917453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400" b="1"/>
                    <a:t> 01</a:t>
                  </a:r>
                </a:p>
              </p:txBody>
            </p:sp>
            <p:sp>
              <p:nvSpPr>
                <p:cNvPr id="72756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736" y="2174589"/>
                  <a:ext cx="919134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 59H </a:t>
                  </a:r>
                </a:p>
              </p:txBody>
            </p:sp>
            <p:sp>
              <p:nvSpPr>
                <p:cNvPr id="72757" name="AutoShape 42"/>
                <p:cNvSpPr>
                  <a:spLocks noChangeArrowheads="1"/>
                </p:cNvSpPr>
                <p:nvPr/>
              </p:nvSpPr>
              <p:spPr bwMode="auto">
                <a:xfrm>
                  <a:off x="6626601" y="2174589"/>
                  <a:ext cx="1678637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 00     BD</a:t>
                  </a:r>
                </a:p>
              </p:txBody>
            </p:sp>
            <p:sp>
              <p:nvSpPr>
                <p:cNvPr id="72758" name="AutoShape 44"/>
                <p:cNvSpPr>
                  <a:spLocks noChangeArrowheads="1"/>
                </p:cNvSpPr>
                <p:nvPr/>
              </p:nvSpPr>
              <p:spPr bwMode="auto">
                <a:xfrm>
                  <a:off x="5099192" y="1783961"/>
                  <a:ext cx="1680318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defTabSz="914118"/>
                  <a:r>
                    <a:rPr lang="es-ES" sz="1300" b="1"/>
                    <a:t>     04              D3</a:t>
                  </a:r>
                </a:p>
              </p:txBody>
            </p:sp>
            <p:sp>
              <p:nvSpPr>
                <p:cNvPr id="72759" name="AutoShape 46"/>
                <p:cNvSpPr>
                  <a:spLocks noChangeArrowheads="1"/>
                </p:cNvSpPr>
                <p:nvPr/>
              </p:nvSpPr>
              <p:spPr bwMode="auto">
                <a:xfrm>
                  <a:off x="6626601" y="1783961"/>
                  <a:ext cx="1678637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400" b="1"/>
                    <a:t> 00    00</a:t>
                  </a:r>
                </a:p>
              </p:txBody>
            </p:sp>
            <p:sp>
              <p:nvSpPr>
                <p:cNvPr id="72760" name="AutoShape 48"/>
                <p:cNvSpPr>
                  <a:spLocks noChangeArrowheads="1"/>
                </p:cNvSpPr>
                <p:nvPr/>
              </p:nvSpPr>
              <p:spPr bwMode="auto">
                <a:xfrm>
                  <a:off x="5099192" y="1393334"/>
                  <a:ext cx="536021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 </a:t>
                  </a:r>
                  <a:r>
                    <a:rPr lang="es-ES" sz="1400" b="1"/>
                    <a:t>4</a:t>
                  </a:r>
                </a:p>
              </p:txBody>
            </p:sp>
            <p:sp>
              <p:nvSpPr>
                <p:cNvPr id="72761" name="AutoShape 50"/>
                <p:cNvSpPr>
                  <a:spLocks noChangeArrowheads="1"/>
                </p:cNvSpPr>
                <p:nvPr/>
              </p:nvSpPr>
              <p:spPr bwMode="auto">
                <a:xfrm>
                  <a:off x="5482304" y="1393334"/>
                  <a:ext cx="536021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400" b="1"/>
                    <a:t> 5</a:t>
                  </a:r>
                </a:p>
              </p:txBody>
            </p:sp>
            <p:sp>
              <p:nvSpPr>
                <p:cNvPr id="72762" name="AutoShape 49"/>
                <p:cNvSpPr>
                  <a:spLocks noChangeArrowheads="1"/>
                </p:cNvSpPr>
                <p:nvPr/>
              </p:nvSpPr>
              <p:spPr bwMode="auto">
                <a:xfrm>
                  <a:off x="5863736" y="1393334"/>
                  <a:ext cx="919134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400" b="1"/>
                    <a:t> C0</a:t>
                  </a:r>
                </a:p>
              </p:txBody>
            </p:sp>
            <p:sp>
              <p:nvSpPr>
                <p:cNvPr id="72763" name="AutoShape 47"/>
                <p:cNvSpPr>
                  <a:spLocks noChangeArrowheads="1"/>
                </p:cNvSpPr>
                <p:nvPr/>
              </p:nvSpPr>
              <p:spPr bwMode="auto">
                <a:xfrm>
                  <a:off x="6626601" y="1393334"/>
                  <a:ext cx="1678637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14118"/>
                  <a:r>
                    <a:rPr lang="es-ES" sz="1300" b="1"/>
                    <a:t> </a:t>
                  </a:r>
                  <a:r>
                    <a:rPr lang="es-ES" sz="1400" b="1"/>
                    <a:t>00   4C</a:t>
                  </a:r>
                </a:p>
              </p:txBody>
            </p:sp>
          </p:grpSp>
          <p:sp>
            <p:nvSpPr>
              <p:cNvPr id="72751" name="86 CuadroTexto"/>
              <p:cNvSpPr txBox="1">
                <a:spLocks noChangeArrowheads="1"/>
              </p:cNvSpPr>
              <p:nvPr/>
            </p:nvSpPr>
            <p:spPr bwMode="auto">
              <a:xfrm rot="16200000">
                <a:off x="4536485" y="2288801"/>
                <a:ext cx="1560673" cy="36932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b="1">
                    <a:solidFill>
                      <a:schemeClr val="bg1"/>
                    </a:solidFill>
                  </a:rPr>
                  <a:t>Cabecera IPv4</a:t>
                </a:r>
              </a:p>
            </p:txBody>
          </p:sp>
        </p:grpSp>
        <p:grpSp>
          <p:nvGrpSpPr>
            <p:cNvPr id="72737" name="69 Grupo"/>
            <p:cNvGrpSpPr>
              <a:grpSpLocks/>
            </p:cNvGrpSpPr>
            <p:nvPr/>
          </p:nvGrpSpPr>
          <p:grpSpPr bwMode="auto">
            <a:xfrm>
              <a:off x="4662868" y="4665715"/>
              <a:ext cx="3839015" cy="2131189"/>
              <a:chOff x="572265" y="4022773"/>
              <a:chExt cx="3839015" cy="2131189"/>
            </a:xfrm>
          </p:grpSpPr>
          <p:sp>
            <p:nvSpPr>
              <p:cNvPr id="72740" name="AutoShape 37"/>
              <p:cNvSpPr>
                <a:spLocks noChangeArrowheads="1"/>
              </p:cNvSpPr>
              <p:nvPr/>
            </p:nvSpPr>
            <p:spPr bwMode="auto">
              <a:xfrm>
                <a:off x="769119" y="5522971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defTabSz="914118"/>
                <a:r>
                  <a:rPr lang="es-ES" sz="1300" b="1"/>
                  <a:t>        00          00                00                00</a:t>
                </a:r>
              </a:p>
            </p:txBody>
          </p:sp>
          <p:sp>
            <p:nvSpPr>
              <p:cNvPr id="72741" name="AutoShape 37"/>
              <p:cNvSpPr>
                <a:spLocks noChangeArrowheads="1"/>
              </p:cNvSpPr>
              <p:nvPr/>
            </p:nvSpPr>
            <p:spPr bwMode="auto">
              <a:xfrm>
                <a:off x="769119" y="5165781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defTabSz="914118"/>
                <a:r>
                  <a:rPr lang="es-ES" sz="1300" b="1"/>
                  <a:t>        D0         03                03                01</a:t>
                </a:r>
              </a:p>
            </p:txBody>
          </p:sp>
          <p:sp>
            <p:nvSpPr>
              <p:cNvPr id="72742" name="AutoShape 37"/>
              <p:cNvSpPr>
                <a:spLocks noChangeArrowheads="1"/>
              </p:cNvSpPr>
              <p:nvPr/>
            </p:nvSpPr>
            <p:spPr bwMode="auto">
              <a:xfrm>
                <a:off x="769119" y="4808591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defTabSz="914118"/>
                <a:r>
                  <a:rPr lang="es-ES" sz="1300" b="1"/>
                  <a:t>        00          00                00                28</a:t>
                </a:r>
              </a:p>
            </p:txBody>
          </p:sp>
          <p:sp>
            <p:nvSpPr>
              <p:cNvPr id="72743" name="AutoShape 44"/>
              <p:cNvSpPr>
                <a:spLocks noChangeArrowheads="1"/>
              </p:cNvSpPr>
              <p:nvPr/>
            </p:nvSpPr>
            <p:spPr bwMode="auto">
              <a:xfrm>
                <a:off x="765758" y="4405965"/>
                <a:ext cx="1680318" cy="545502"/>
              </a:xfrm>
              <a:prstGeom prst="cube">
                <a:avLst>
                  <a:gd name="adj" fmla="val 25000"/>
                </a:avLst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defTabSz="914118"/>
                <a:r>
                  <a:rPr lang="es-ES" sz="1300" b="1"/>
                  <a:t>        00          0A</a:t>
                </a:r>
              </a:p>
            </p:txBody>
          </p:sp>
          <p:sp>
            <p:nvSpPr>
              <p:cNvPr id="72744" name="AutoShape 41"/>
              <p:cNvSpPr>
                <a:spLocks noChangeArrowheads="1"/>
              </p:cNvSpPr>
              <p:nvPr/>
            </p:nvSpPr>
            <p:spPr bwMode="auto">
              <a:xfrm>
                <a:off x="2298921" y="4405965"/>
                <a:ext cx="917453" cy="545502"/>
              </a:xfrm>
              <a:prstGeom prst="cube">
                <a:avLst>
                  <a:gd name="adj" fmla="val 25000"/>
                </a:avLst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defTabSz="914118"/>
                <a:r>
                  <a:rPr lang="es-ES" sz="1300" b="1"/>
                  <a:t>     12</a:t>
                </a:r>
              </a:p>
            </p:txBody>
          </p:sp>
          <p:sp>
            <p:nvSpPr>
              <p:cNvPr id="72745" name="AutoShape 41"/>
              <p:cNvSpPr>
                <a:spLocks noChangeArrowheads="1"/>
              </p:cNvSpPr>
              <p:nvPr/>
            </p:nvSpPr>
            <p:spPr bwMode="auto">
              <a:xfrm>
                <a:off x="3084739" y="4405965"/>
                <a:ext cx="917453" cy="545502"/>
              </a:xfrm>
              <a:prstGeom prst="cube">
                <a:avLst>
                  <a:gd name="adj" fmla="val 25000"/>
                </a:avLst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defTabSz="914118"/>
                <a:r>
                  <a:rPr lang="es-ES" sz="1300" b="1"/>
                  <a:t>      01</a:t>
                </a:r>
              </a:p>
            </p:txBody>
          </p:sp>
          <p:sp>
            <p:nvSpPr>
              <p:cNvPr id="72746" name="AutoShape 37"/>
              <p:cNvSpPr>
                <a:spLocks noChangeArrowheads="1"/>
              </p:cNvSpPr>
              <p:nvPr/>
            </p:nvSpPr>
            <p:spPr bwMode="auto">
              <a:xfrm>
                <a:off x="769119" y="4022773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defTabSz="914118"/>
                <a:r>
                  <a:rPr lang="es-ES" sz="1300" b="1"/>
                  <a:t>       FF          FF               FF                00</a:t>
                </a:r>
              </a:p>
            </p:txBody>
          </p:sp>
          <p:sp>
            <p:nvSpPr>
              <p:cNvPr id="72747" name="107 Rectángulo redondeado"/>
              <p:cNvSpPr>
                <a:spLocks noChangeArrowheads="1"/>
              </p:cNvSpPr>
              <p:nvPr/>
            </p:nvSpPr>
            <p:spPr bwMode="auto">
              <a:xfrm>
                <a:off x="572265" y="4153698"/>
                <a:ext cx="3559757" cy="2000264"/>
              </a:xfrm>
              <a:prstGeom prst="roundRect">
                <a:avLst>
                  <a:gd name="adj" fmla="val 9273"/>
                </a:avLst>
              </a:prstGeom>
              <a:noFill/>
              <a:ln w="28575" algn="ctr">
                <a:solidFill>
                  <a:srgbClr val="00B05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72748" name="108 CuadroTexto"/>
              <p:cNvSpPr txBox="1">
                <a:spLocks noChangeArrowheads="1"/>
              </p:cNvSpPr>
              <p:nvPr/>
            </p:nvSpPr>
            <p:spPr bwMode="auto">
              <a:xfrm rot="16200000">
                <a:off x="3425172" y="5015844"/>
                <a:ext cx="1633665" cy="33855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chemeClr val="bg1"/>
                    </a:solidFill>
                  </a:rPr>
                  <a:t>Protocolo HELLO</a:t>
                </a:r>
              </a:p>
            </p:txBody>
          </p:sp>
        </p:grpSp>
        <p:cxnSp>
          <p:nvCxnSpPr>
            <p:cNvPr id="72738" name="110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786976" y="4796640"/>
              <a:ext cx="1071570" cy="107157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72739" name="111 Conector recto"/>
            <p:cNvCxnSpPr>
              <a:cxnSpLocks noChangeShapeType="1"/>
            </p:cNvCxnSpPr>
            <p:nvPr/>
          </p:nvCxnSpPr>
          <p:spPr bwMode="auto">
            <a:xfrm>
              <a:off x="3786976" y="6725466"/>
              <a:ext cx="107157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081" y="1544329"/>
            <a:ext cx="4715643" cy="921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125 Grupo"/>
          <p:cNvGrpSpPr>
            <a:grpSpLocks/>
          </p:cNvGrpSpPr>
          <p:nvPr/>
        </p:nvGrpSpPr>
        <p:grpSpPr bwMode="auto">
          <a:xfrm>
            <a:off x="4204561" y="1245077"/>
            <a:ext cx="4760085" cy="741154"/>
            <a:chOff x="4205785" y="1274153"/>
            <a:chExt cx="4760795" cy="759364"/>
          </a:xfrm>
        </p:grpSpPr>
        <p:sp>
          <p:nvSpPr>
            <p:cNvPr id="72733" name="120 Forma libre"/>
            <p:cNvSpPr>
              <a:spLocks/>
            </p:cNvSpPr>
            <p:nvPr/>
          </p:nvSpPr>
          <p:spPr bwMode="auto">
            <a:xfrm>
              <a:off x="4205785" y="1495839"/>
              <a:ext cx="4760795" cy="537678"/>
            </a:xfrm>
            <a:custGeom>
              <a:avLst/>
              <a:gdLst>
                <a:gd name="T0" fmla="*/ 52316 w 4760795"/>
                <a:gd name="T1" fmla="*/ 510382 h 537678"/>
                <a:gd name="T2" fmla="*/ 120555 w 4760795"/>
                <a:gd name="T3" fmla="*/ 524030 h 537678"/>
                <a:gd name="T4" fmla="*/ 393511 w 4760795"/>
                <a:gd name="T5" fmla="*/ 524030 h 537678"/>
                <a:gd name="T6" fmla="*/ 516340 w 4760795"/>
                <a:gd name="T7" fmla="*/ 524030 h 537678"/>
                <a:gd name="T8" fmla="*/ 570931 w 4760795"/>
                <a:gd name="T9" fmla="*/ 442143 h 537678"/>
                <a:gd name="T10" fmla="*/ 693761 w 4760795"/>
                <a:gd name="T11" fmla="*/ 373904 h 537678"/>
                <a:gd name="T12" fmla="*/ 939421 w 4760795"/>
                <a:gd name="T13" fmla="*/ 387552 h 537678"/>
                <a:gd name="T14" fmla="*/ 1690069 w 4760795"/>
                <a:gd name="T15" fmla="*/ 387552 h 537678"/>
                <a:gd name="T16" fmla="*/ 3054866 w 4760795"/>
                <a:gd name="T17" fmla="*/ 373904 h 537678"/>
                <a:gd name="T18" fmla="*/ 4160334 w 4760795"/>
                <a:gd name="T19" fmla="*/ 373904 h 537678"/>
                <a:gd name="T20" fmla="*/ 4569727 w 4760795"/>
                <a:gd name="T21" fmla="*/ 360257 h 537678"/>
                <a:gd name="T22" fmla="*/ 4733499 w 4760795"/>
                <a:gd name="T23" fmla="*/ 332961 h 537678"/>
                <a:gd name="T24" fmla="*/ 4733499 w 4760795"/>
                <a:gd name="T25" fmla="*/ 73654 h 537678"/>
                <a:gd name="T26" fmla="*/ 4610671 w 4760795"/>
                <a:gd name="T27" fmla="*/ 32710 h 537678"/>
                <a:gd name="T28" fmla="*/ 4242179 w 4760795"/>
                <a:gd name="T29" fmla="*/ 32710 h 537678"/>
                <a:gd name="T30" fmla="*/ 4153264 w 4760795"/>
                <a:gd name="T31" fmla="*/ 228967 h 537678"/>
                <a:gd name="T32" fmla="*/ 3581760 w 4760795"/>
                <a:gd name="T33" fmla="*/ 228967 h 537678"/>
                <a:gd name="T34" fmla="*/ 871182 w 4760795"/>
                <a:gd name="T35" fmla="*/ 251074 h 537678"/>
                <a:gd name="T36" fmla="*/ 257033 w 4760795"/>
                <a:gd name="T37" fmla="*/ 264722 h 537678"/>
                <a:gd name="T38" fmla="*/ 38669 w 4760795"/>
                <a:gd name="T39" fmla="*/ 278370 h 537678"/>
                <a:gd name="T40" fmla="*/ 25021 w 4760795"/>
                <a:gd name="T41" fmla="*/ 428495 h 537678"/>
                <a:gd name="T42" fmla="*/ 52316 w 4760795"/>
                <a:gd name="T43" fmla="*/ 510382 h 53767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760795"/>
                <a:gd name="T67" fmla="*/ 0 h 537678"/>
                <a:gd name="T68" fmla="*/ 4760795 w 4760795"/>
                <a:gd name="T69" fmla="*/ 537678 h 53767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760795" h="537678">
                  <a:moveTo>
                    <a:pt x="52316" y="510382"/>
                  </a:moveTo>
                  <a:cubicBezTo>
                    <a:pt x="68238" y="526305"/>
                    <a:pt x="63689" y="521755"/>
                    <a:pt x="120555" y="524030"/>
                  </a:cubicBezTo>
                  <a:cubicBezTo>
                    <a:pt x="177421" y="526305"/>
                    <a:pt x="393511" y="524030"/>
                    <a:pt x="393511" y="524030"/>
                  </a:cubicBezTo>
                  <a:cubicBezTo>
                    <a:pt x="459475" y="524030"/>
                    <a:pt x="486770" y="537678"/>
                    <a:pt x="516340" y="524030"/>
                  </a:cubicBezTo>
                  <a:cubicBezTo>
                    <a:pt x="545910" y="510382"/>
                    <a:pt x="541361" y="467164"/>
                    <a:pt x="570931" y="442143"/>
                  </a:cubicBezTo>
                  <a:cubicBezTo>
                    <a:pt x="600501" y="417122"/>
                    <a:pt x="632346" y="383003"/>
                    <a:pt x="693761" y="373904"/>
                  </a:cubicBezTo>
                  <a:cubicBezTo>
                    <a:pt x="755176" y="364805"/>
                    <a:pt x="773373" y="385277"/>
                    <a:pt x="939421" y="387552"/>
                  </a:cubicBezTo>
                  <a:cubicBezTo>
                    <a:pt x="1105469" y="389827"/>
                    <a:pt x="1690048" y="387552"/>
                    <a:pt x="1690048" y="387552"/>
                  </a:cubicBezTo>
                  <a:lnTo>
                    <a:pt x="3054824" y="373904"/>
                  </a:lnTo>
                  <a:lnTo>
                    <a:pt x="4160293" y="373904"/>
                  </a:lnTo>
                  <a:cubicBezTo>
                    <a:pt x="4412776" y="371630"/>
                    <a:pt x="4474191" y="367081"/>
                    <a:pt x="4569725" y="360257"/>
                  </a:cubicBezTo>
                  <a:cubicBezTo>
                    <a:pt x="4665259" y="353433"/>
                    <a:pt x="4706203" y="380728"/>
                    <a:pt x="4733499" y="332961"/>
                  </a:cubicBezTo>
                  <a:cubicBezTo>
                    <a:pt x="4760795" y="285194"/>
                    <a:pt x="4753971" y="123696"/>
                    <a:pt x="4733499" y="73654"/>
                  </a:cubicBezTo>
                  <a:cubicBezTo>
                    <a:pt x="4713027" y="23612"/>
                    <a:pt x="4692556" y="39534"/>
                    <a:pt x="4610669" y="32710"/>
                  </a:cubicBezTo>
                  <a:cubicBezTo>
                    <a:pt x="4528782" y="25886"/>
                    <a:pt x="4318420" y="0"/>
                    <a:pt x="4242179" y="32710"/>
                  </a:cubicBezTo>
                  <a:cubicBezTo>
                    <a:pt x="4165938" y="65420"/>
                    <a:pt x="4263300" y="196258"/>
                    <a:pt x="4153223" y="228967"/>
                  </a:cubicBezTo>
                  <a:cubicBezTo>
                    <a:pt x="4043146" y="261676"/>
                    <a:pt x="4128726" y="225283"/>
                    <a:pt x="3581719" y="228967"/>
                  </a:cubicBezTo>
                  <a:lnTo>
                    <a:pt x="871182" y="251074"/>
                  </a:lnTo>
                  <a:cubicBezTo>
                    <a:pt x="317068" y="257033"/>
                    <a:pt x="395785" y="260173"/>
                    <a:pt x="257033" y="264722"/>
                  </a:cubicBezTo>
                  <a:cubicBezTo>
                    <a:pt x="118281" y="269271"/>
                    <a:pt x="77338" y="251074"/>
                    <a:pt x="38669" y="278370"/>
                  </a:cubicBezTo>
                  <a:cubicBezTo>
                    <a:pt x="0" y="305666"/>
                    <a:pt x="20472" y="392101"/>
                    <a:pt x="25021" y="428495"/>
                  </a:cubicBezTo>
                  <a:cubicBezTo>
                    <a:pt x="29570" y="464889"/>
                    <a:pt x="36394" y="494460"/>
                    <a:pt x="52316" y="510382"/>
                  </a:cubicBezTo>
                  <a:close/>
                </a:path>
              </a:pathLst>
            </a:cu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2734" name="121 CuadroTexto"/>
            <p:cNvSpPr txBox="1">
              <a:spLocks noChangeArrowheads="1"/>
            </p:cNvSpPr>
            <p:nvPr/>
          </p:nvSpPr>
          <p:spPr bwMode="auto">
            <a:xfrm>
              <a:off x="8494872" y="1274153"/>
              <a:ext cx="328985" cy="315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FF3300"/>
                  </a:solidFill>
                </a:rPr>
                <a:t>IP</a:t>
              </a:r>
            </a:p>
          </p:txBody>
        </p:sp>
      </p:grpSp>
      <p:grpSp>
        <p:nvGrpSpPr>
          <p:cNvPr id="9" name="126 Grupo"/>
          <p:cNvGrpSpPr>
            <a:grpSpLocks/>
          </p:cNvGrpSpPr>
          <p:nvPr/>
        </p:nvGrpSpPr>
        <p:grpSpPr bwMode="auto">
          <a:xfrm>
            <a:off x="3642680" y="1818775"/>
            <a:ext cx="5345772" cy="369315"/>
            <a:chOff x="3644100" y="1862919"/>
            <a:chExt cx="5345225" cy="376877"/>
          </a:xfrm>
        </p:grpSpPr>
        <p:sp>
          <p:nvSpPr>
            <p:cNvPr id="124" name="123 Forma libre"/>
            <p:cNvSpPr/>
            <p:nvPr/>
          </p:nvSpPr>
          <p:spPr bwMode="auto">
            <a:xfrm>
              <a:off x="4215442" y="1862919"/>
              <a:ext cx="4773883" cy="338608"/>
            </a:xfrm>
            <a:custGeom>
              <a:avLst/>
              <a:gdLst>
                <a:gd name="connsiteX0" fmla="*/ 2963838 w 4774441"/>
                <a:gd name="connsiteY0" fmla="*/ 320723 h 338920"/>
                <a:gd name="connsiteX1" fmla="*/ 1476232 w 4774441"/>
                <a:gd name="connsiteY1" fmla="*/ 320723 h 338920"/>
                <a:gd name="connsiteX2" fmla="*/ 1203277 w 4774441"/>
                <a:gd name="connsiteY2" fmla="*/ 320723 h 338920"/>
                <a:gd name="connsiteX3" fmla="*/ 452650 w 4774441"/>
                <a:gd name="connsiteY3" fmla="*/ 307075 h 338920"/>
                <a:gd name="connsiteX4" fmla="*/ 111456 w 4774441"/>
                <a:gd name="connsiteY4" fmla="*/ 334371 h 338920"/>
                <a:gd name="connsiteX5" fmla="*/ 15922 w 4774441"/>
                <a:gd name="connsiteY5" fmla="*/ 279780 h 338920"/>
                <a:gd name="connsiteX6" fmla="*/ 15922 w 4774441"/>
                <a:gd name="connsiteY6" fmla="*/ 197893 h 338920"/>
                <a:gd name="connsiteX7" fmla="*/ 84161 w 4774441"/>
                <a:gd name="connsiteY7" fmla="*/ 184245 h 338920"/>
                <a:gd name="connsiteX8" fmla="*/ 384412 w 4774441"/>
                <a:gd name="connsiteY8" fmla="*/ 170597 h 338920"/>
                <a:gd name="connsiteX9" fmla="*/ 534537 w 4774441"/>
                <a:gd name="connsiteY9" fmla="*/ 170597 h 338920"/>
                <a:gd name="connsiteX10" fmla="*/ 630071 w 4774441"/>
                <a:gd name="connsiteY10" fmla="*/ 47768 h 338920"/>
                <a:gd name="connsiteX11" fmla="*/ 793844 w 4774441"/>
                <a:gd name="connsiteY11" fmla="*/ 6824 h 338920"/>
                <a:gd name="connsiteX12" fmla="*/ 1735540 w 4774441"/>
                <a:gd name="connsiteY12" fmla="*/ 6824 h 338920"/>
                <a:gd name="connsiteX13" fmla="*/ 2622644 w 4774441"/>
                <a:gd name="connsiteY13" fmla="*/ 6824 h 338920"/>
                <a:gd name="connsiteX14" fmla="*/ 3577988 w 4774441"/>
                <a:gd name="connsiteY14" fmla="*/ 6824 h 338920"/>
                <a:gd name="connsiteX15" fmla="*/ 4369558 w 4774441"/>
                <a:gd name="connsiteY15" fmla="*/ 20472 h 338920"/>
                <a:gd name="connsiteX16" fmla="*/ 4628865 w 4774441"/>
                <a:gd name="connsiteY16" fmla="*/ 20472 h 338920"/>
                <a:gd name="connsiteX17" fmla="*/ 4751695 w 4774441"/>
                <a:gd name="connsiteY17" fmla="*/ 75063 h 338920"/>
                <a:gd name="connsiteX18" fmla="*/ 4751695 w 4774441"/>
                <a:gd name="connsiteY18" fmla="*/ 156950 h 338920"/>
                <a:gd name="connsiteX19" fmla="*/ 4615217 w 4774441"/>
                <a:gd name="connsiteY19" fmla="*/ 170597 h 338920"/>
                <a:gd name="connsiteX20" fmla="*/ 4096603 w 4774441"/>
                <a:gd name="connsiteY20" fmla="*/ 170597 h 338920"/>
                <a:gd name="connsiteX21" fmla="*/ 3236794 w 4774441"/>
                <a:gd name="connsiteY21" fmla="*/ 170597 h 338920"/>
                <a:gd name="connsiteX22" fmla="*/ 3113964 w 4774441"/>
                <a:gd name="connsiteY22" fmla="*/ 156950 h 338920"/>
                <a:gd name="connsiteX23" fmla="*/ 3004782 w 4774441"/>
                <a:gd name="connsiteY23" fmla="*/ 225188 h 338920"/>
                <a:gd name="connsiteX24" fmla="*/ 2963838 w 4774441"/>
                <a:gd name="connsiteY24" fmla="*/ 320723 h 33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74441" h="338920">
                  <a:moveTo>
                    <a:pt x="2963838" y="320723"/>
                  </a:moveTo>
                  <a:lnTo>
                    <a:pt x="1476232" y="320723"/>
                  </a:lnTo>
                  <a:lnTo>
                    <a:pt x="1203277" y="320723"/>
                  </a:lnTo>
                  <a:lnTo>
                    <a:pt x="452650" y="307075"/>
                  </a:lnTo>
                  <a:cubicBezTo>
                    <a:pt x="270680" y="309350"/>
                    <a:pt x="184244" y="338920"/>
                    <a:pt x="111456" y="334371"/>
                  </a:cubicBezTo>
                  <a:cubicBezTo>
                    <a:pt x="38668" y="329822"/>
                    <a:pt x="31844" y="302526"/>
                    <a:pt x="15922" y="279780"/>
                  </a:cubicBezTo>
                  <a:cubicBezTo>
                    <a:pt x="0" y="257034"/>
                    <a:pt x="4549" y="213815"/>
                    <a:pt x="15922" y="197893"/>
                  </a:cubicBezTo>
                  <a:cubicBezTo>
                    <a:pt x="27295" y="181971"/>
                    <a:pt x="22746" y="188794"/>
                    <a:pt x="84161" y="184245"/>
                  </a:cubicBezTo>
                  <a:cubicBezTo>
                    <a:pt x="145576" y="179696"/>
                    <a:pt x="309349" y="172872"/>
                    <a:pt x="384412" y="170597"/>
                  </a:cubicBezTo>
                  <a:cubicBezTo>
                    <a:pt x="459475" y="168322"/>
                    <a:pt x="493594" y="191068"/>
                    <a:pt x="534537" y="170597"/>
                  </a:cubicBezTo>
                  <a:cubicBezTo>
                    <a:pt x="575480" y="150126"/>
                    <a:pt x="586853" y="75063"/>
                    <a:pt x="630071" y="47768"/>
                  </a:cubicBezTo>
                  <a:cubicBezTo>
                    <a:pt x="673289" y="20473"/>
                    <a:pt x="609599" y="13648"/>
                    <a:pt x="793844" y="6824"/>
                  </a:cubicBezTo>
                  <a:cubicBezTo>
                    <a:pt x="978089" y="0"/>
                    <a:pt x="1735540" y="6824"/>
                    <a:pt x="1735540" y="6824"/>
                  </a:cubicBezTo>
                  <a:lnTo>
                    <a:pt x="2622644" y="6824"/>
                  </a:lnTo>
                  <a:lnTo>
                    <a:pt x="3577988" y="6824"/>
                  </a:lnTo>
                  <a:lnTo>
                    <a:pt x="4369558" y="20472"/>
                  </a:lnTo>
                  <a:cubicBezTo>
                    <a:pt x="4544704" y="22747"/>
                    <a:pt x="4565176" y="11374"/>
                    <a:pt x="4628865" y="20472"/>
                  </a:cubicBezTo>
                  <a:cubicBezTo>
                    <a:pt x="4692554" y="29570"/>
                    <a:pt x="4731223" y="52317"/>
                    <a:pt x="4751695" y="75063"/>
                  </a:cubicBezTo>
                  <a:cubicBezTo>
                    <a:pt x="4772167" y="97809"/>
                    <a:pt x="4774441" y="141028"/>
                    <a:pt x="4751695" y="156950"/>
                  </a:cubicBezTo>
                  <a:cubicBezTo>
                    <a:pt x="4728949" y="172872"/>
                    <a:pt x="4724399" y="168323"/>
                    <a:pt x="4615217" y="170597"/>
                  </a:cubicBezTo>
                  <a:cubicBezTo>
                    <a:pt x="4506035" y="172872"/>
                    <a:pt x="4096603" y="170597"/>
                    <a:pt x="4096603" y="170597"/>
                  </a:cubicBezTo>
                  <a:lnTo>
                    <a:pt x="3236794" y="170597"/>
                  </a:lnTo>
                  <a:cubicBezTo>
                    <a:pt x="3073021" y="168323"/>
                    <a:pt x="3152633" y="147852"/>
                    <a:pt x="3113964" y="156950"/>
                  </a:cubicBezTo>
                  <a:cubicBezTo>
                    <a:pt x="3075295" y="166048"/>
                    <a:pt x="3034352" y="197893"/>
                    <a:pt x="3004782" y="225188"/>
                  </a:cubicBezTo>
                  <a:cubicBezTo>
                    <a:pt x="2975212" y="252483"/>
                    <a:pt x="2955877" y="286603"/>
                    <a:pt x="2963838" y="320723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118">
                <a:defRPr/>
              </a:pPr>
              <a:endParaRPr lang="es-PE"/>
            </a:p>
          </p:txBody>
        </p:sp>
        <p:sp>
          <p:nvSpPr>
            <p:cNvPr id="72732" name="124 CuadroTexto"/>
            <p:cNvSpPr txBox="1">
              <a:spLocks noChangeArrowheads="1"/>
            </p:cNvSpPr>
            <p:nvPr/>
          </p:nvSpPr>
          <p:spPr bwMode="auto">
            <a:xfrm>
              <a:off x="3644100" y="1988533"/>
              <a:ext cx="571504" cy="2512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000" b="1">
                  <a:solidFill>
                    <a:schemeClr val="accent2"/>
                  </a:solidFill>
                </a:rPr>
                <a:t>OSPF</a:t>
              </a:r>
            </a:p>
          </p:txBody>
        </p:sp>
      </p:grpSp>
      <p:grpSp>
        <p:nvGrpSpPr>
          <p:cNvPr id="10" name="130 Grupo"/>
          <p:cNvGrpSpPr>
            <a:grpSpLocks/>
          </p:cNvGrpSpPr>
          <p:nvPr/>
        </p:nvGrpSpPr>
        <p:grpSpPr bwMode="auto">
          <a:xfrm>
            <a:off x="4188685" y="1980030"/>
            <a:ext cx="4787069" cy="540090"/>
            <a:chOff x="4189863" y="2026692"/>
            <a:chExt cx="4788089" cy="553490"/>
          </a:xfrm>
        </p:grpSpPr>
        <p:sp>
          <p:nvSpPr>
            <p:cNvPr id="72729" name="128 Forma libre"/>
            <p:cNvSpPr>
              <a:spLocks/>
            </p:cNvSpPr>
            <p:nvPr/>
          </p:nvSpPr>
          <p:spPr bwMode="auto">
            <a:xfrm>
              <a:off x="4189863" y="2026692"/>
              <a:ext cx="4788089" cy="354842"/>
            </a:xfrm>
            <a:custGeom>
              <a:avLst/>
              <a:gdLst>
                <a:gd name="T0" fmla="*/ 4121624 w 4788089"/>
                <a:gd name="T1" fmla="*/ 320723 h 354842"/>
                <a:gd name="T2" fmla="*/ 3889612 w 4788089"/>
                <a:gd name="T3" fmla="*/ 334371 h 354842"/>
                <a:gd name="T4" fmla="*/ 2988858 w 4788089"/>
                <a:gd name="T5" fmla="*/ 334371 h 354842"/>
                <a:gd name="T6" fmla="*/ 2033516 w 4788089"/>
                <a:gd name="T7" fmla="*/ 334371 h 354842"/>
                <a:gd name="T8" fmla="*/ 1064525 w 4788089"/>
                <a:gd name="T9" fmla="*/ 348018 h 354842"/>
                <a:gd name="T10" fmla="*/ 409433 w 4788089"/>
                <a:gd name="T11" fmla="*/ 348018 h 354842"/>
                <a:gd name="T12" fmla="*/ 122830 w 4788089"/>
                <a:gd name="T13" fmla="*/ 348018 h 354842"/>
                <a:gd name="T14" fmla="*/ 27295 w 4788089"/>
                <a:gd name="T15" fmla="*/ 307075 h 354842"/>
                <a:gd name="T16" fmla="*/ 40943 w 4788089"/>
                <a:gd name="T17" fmla="*/ 197893 h 354842"/>
                <a:gd name="T18" fmla="*/ 272955 w 4788089"/>
                <a:gd name="T19" fmla="*/ 170598 h 354842"/>
                <a:gd name="T20" fmla="*/ 600501 w 4788089"/>
                <a:gd name="T21" fmla="*/ 156950 h 354842"/>
                <a:gd name="T22" fmla="*/ 1555844 w 4788089"/>
                <a:gd name="T23" fmla="*/ 129654 h 354842"/>
                <a:gd name="T24" fmla="*/ 2729552 w 4788089"/>
                <a:gd name="T25" fmla="*/ 170598 h 354842"/>
                <a:gd name="T26" fmla="*/ 3043450 w 4788089"/>
                <a:gd name="T27" fmla="*/ 102359 h 354842"/>
                <a:gd name="T28" fmla="*/ 3098040 w 4788089"/>
                <a:gd name="T29" fmla="*/ 20472 h 354842"/>
                <a:gd name="T30" fmla="*/ 3193576 w 4788089"/>
                <a:gd name="T31" fmla="*/ 34120 h 354842"/>
                <a:gd name="T32" fmla="*/ 4012440 w 4788089"/>
                <a:gd name="T33" fmla="*/ 6824 h 354842"/>
                <a:gd name="T34" fmla="*/ 4449169 w 4788089"/>
                <a:gd name="T35" fmla="*/ 6824 h 354842"/>
                <a:gd name="T36" fmla="*/ 4735773 w 4788089"/>
                <a:gd name="T37" fmla="*/ 20472 h 354842"/>
                <a:gd name="T38" fmla="*/ 4763069 w 4788089"/>
                <a:gd name="T39" fmla="*/ 129654 h 354842"/>
                <a:gd name="T40" fmla="*/ 4735773 w 4788089"/>
                <a:gd name="T41" fmla="*/ 156950 h 354842"/>
                <a:gd name="T42" fmla="*/ 4572001 w 4788089"/>
                <a:gd name="T43" fmla="*/ 184245 h 354842"/>
                <a:gd name="T44" fmla="*/ 4339989 w 4788089"/>
                <a:gd name="T45" fmla="*/ 184245 h 354842"/>
                <a:gd name="T46" fmla="*/ 4189862 w 4788089"/>
                <a:gd name="T47" fmla="*/ 197893 h 354842"/>
                <a:gd name="T48" fmla="*/ 4121624 w 4788089"/>
                <a:gd name="T49" fmla="*/ 320723 h 3548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788089"/>
                <a:gd name="T76" fmla="*/ 0 h 354842"/>
                <a:gd name="T77" fmla="*/ 4788089 w 4788089"/>
                <a:gd name="T78" fmla="*/ 354842 h 3548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788089" h="354842">
                  <a:moveTo>
                    <a:pt x="4121624" y="320723"/>
                  </a:moveTo>
                  <a:cubicBezTo>
                    <a:pt x="4071582" y="343469"/>
                    <a:pt x="4078406" y="332096"/>
                    <a:pt x="3889612" y="334371"/>
                  </a:cubicBezTo>
                  <a:cubicBezTo>
                    <a:pt x="3700818" y="336646"/>
                    <a:pt x="2988859" y="334371"/>
                    <a:pt x="2988859" y="334371"/>
                  </a:cubicBezTo>
                  <a:lnTo>
                    <a:pt x="2033516" y="334371"/>
                  </a:lnTo>
                  <a:lnTo>
                    <a:pt x="1064525" y="348018"/>
                  </a:lnTo>
                  <a:lnTo>
                    <a:pt x="409433" y="348018"/>
                  </a:lnTo>
                  <a:cubicBezTo>
                    <a:pt x="252484" y="348018"/>
                    <a:pt x="186520" y="354842"/>
                    <a:pt x="122830" y="348018"/>
                  </a:cubicBezTo>
                  <a:cubicBezTo>
                    <a:pt x="59140" y="341194"/>
                    <a:pt x="40943" y="332096"/>
                    <a:pt x="27295" y="307075"/>
                  </a:cubicBezTo>
                  <a:cubicBezTo>
                    <a:pt x="13647" y="282054"/>
                    <a:pt x="0" y="220639"/>
                    <a:pt x="40943" y="197893"/>
                  </a:cubicBezTo>
                  <a:cubicBezTo>
                    <a:pt x="81886" y="175147"/>
                    <a:pt x="179695" y="177422"/>
                    <a:pt x="272955" y="170598"/>
                  </a:cubicBezTo>
                  <a:cubicBezTo>
                    <a:pt x="366215" y="163774"/>
                    <a:pt x="600501" y="156950"/>
                    <a:pt x="600501" y="156950"/>
                  </a:cubicBezTo>
                  <a:cubicBezTo>
                    <a:pt x="814316" y="150126"/>
                    <a:pt x="1201002" y="127379"/>
                    <a:pt x="1555844" y="129654"/>
                  </a:cubicBezTo>
                  <a:cubicBezTo>
                    <a:pt x="1910686" y="131929"/>
                    <a:pt x="2481618" y="175147"/>
                    <a:pt x="2729552" y="170598"/>
                  </a:cubicBezTo>
                  <a:cubicBezTo>
                    <a:pt x="2977486" y="166049"/>
                    <a:pt x="2982035" y="127380"/>
                    <a:pt x="3043450" y="102359"/>
                  </a:cubicBezTo>
                  <a:cubicBezTo>
                    <a:pt x="3104865" y="77338"/>
                    <a:pt x="3073020" y="31845"/>
                    <a:pt x="3098041" y="20472"/>
                  </a:cubicBezTo>
                  <a:cubicBezTo>
                    <a:pt x="3123062" y="9099"/>
                    <a:pt x="3041176" y="36395"/>
                    <a:pt x="3193576" y="34120"/>
                  </a:cubicBezTo>
                  <a:cubicBezTo>
                    <a:pt x="3345976" y="31845"/>
                    <a:pt x="3803175" y="11373"/>
                    <a:pt x="4012441" y="6824"/>
                  </a:cubicBezTo>
                  <a:cubicBezTo>
                    <a:pt x="4221707" y="2275"/>
                    <a:pt x="4328615" y="4549"/>
                    <a:pt x="4449170" y="6824"/>
                  </a:cubicBezTo>
                  <a:cubicBezTo>
                    <a:pt x="4569725" y="9099"/>
                    <a:pt x="4683457" y="0"/>
                    <a:pt x="4735773" y="20472"/>
                  </a:cubicBezTo>
                  <a:cubicBezTo>
                    <a:pt x="4788089" y="40944"/>
                    <a:pt x="4763068" y="106908"/>
                    <a:pt x="4763068" y="129654"/>
                  </a:cubicBezTo>
                  <a:cubicBezTo>
                    <a:pt x="4763068" y="152400"/>
                    <a:pt x="4767618" y="147851"/>
                    <a:pt x="4735773" y="156950"/>
                  </a:cubicBezTo>
                  <a:cubicBezTo>
                    <a:pt x="4703928" y="166049"/>
                    <a:pt x="4637964" y="179696"/>
                    <a:pt x="4572000" y="184245"/>
                  </a:cubicBezTo>
                  <a:cubicBezTo>
                    <a:pt x="4506036" y="188794"/>
                    <a:pt x="4403678" y="181970"/>
                    <a:pt x="4339988" y="184245"/>
                  </a:cubicBezTo>
                  <a:cubicBezTo>
                    <a:pt x="4276298" y="186520"/>
                    <a:pt x="4219432" y="179696"/>
                    <a:pt x="4189862" y="197893"/>
                  </a:cubicBezTo>
                  <a:cubicBezTo>
                    <a:pt x="4160292" y="216090"/>
                    <a:pt x="4171666" y="297977"/>
                    <a:pt x="4121624" y="320723"/>
                  </a:cubicBezTo>
                  <a:close/>
                </a:path>
              </a:pathLst>
            </a:custGeom>
            <a:noFill/>
            <a:ln w="28575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2730" name="129 CuadroTexto"/>
            <p:cNvSpPr txBox="1">
              <a:spLocks noChangeArrowheads="1"/>
            </p:cNvSpPr>
            <p:nvPr/>
          </p:nvSpPr>
          <p:spPr bwMode="auto">
            <a:xfrm>
              <a:off x="7501752" y="2296310"/>
              <a:ext cx="571504" cy="283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200" b="1">
                  <a:solidFill>
                    <a:srgbClr val="00B050"/>
                  </a:solidFill>
                </a:rPr>
                <a:t>Hello</a:t>
              </a:r>
            </a:p>
          </p:txBody>
        </p:sp>
      </p:grpSp>
      <p:grpSp>
        <p:nvGrpSpPr>
          <p:cNvPr id="11" name="148 Grupo"/>
          <p:cNvGrpSpPr>
            <a:grpSpLocks/>
          </p:cNvGrpSpPr>
          <p:nvPr/>
        </p:nvGrpSpPr>
        <p:grpSpPr bwMode="auto">
          <a:xfrm>
            <a:off x="4071231" y="2730486"/>
            <a:ext cx="4973568" cy="1745898"/>
            <a:chOff x="4072728" y="2796376"/>
            <a:chExt cx="4973790" cy="1785950"/>
          </a:xfrm>
        </p:grpSpPr>
        <p:grpSp>
          <p:nvGrpSpPr>
            <p:cNvPr id="72713" name="144 Grupo"/>
            <p:cNvGrpSpPr>
              <a:grpSpLocks/>
            </p:cNvGrpSpPr>
            <p:nvPr/>
          </p:nvGrpSpPr>
          <p:grpSpPr bwMode="auto">
            <a:xfrm>
              <a:off x="6287306" y="2796376"/>
              <a:ext cx="2759212" cy="1785950"/>
              <a:chOff x="6287306" y="2796376"/>
              <a:chExt cx="2759212" cy="1785950"/>
            </a:xfrm>
          </p:grpSpPr>
          <p:sp>
            <p:nvSpPr>
              <p:cNvPr id="72722" name="131 CuadroTexto"/>
              <p:cNvSpPr txBox="1">
                <a:spLocks noChangeArrowheads="1"/>
              </p:cNvSpPr>
              <p:nvPr/>
            </p:nvSpPr>
            <p:spPr bwMode="auto">
              <a:xfrm>
                <a:off x="6287306" y="4212994"/>
                <a:ext cx="1831032" cy="346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>
                    <a:solidFill>
                      <a:srgbClr val="00B050"/>
                    </a:solidFill>
                  </a:rPr>
                  <a:t>Router BDR 0.0.0.0</a:t>
                </a:r>
              </a:p>
            </p:txBody>
          </p:sp>
          <p:sp>
            <p:nvSpPr>
              <p:cNvPr id="72723" name="132 CuadroTexto"/>
              <p:cNvSpPr txBox="1">
                <a:spLocks noChangeArrowheads="1"/>
              </p:cNvSpPr>
              <p:nvPr/>
            </p:nvSpPr>
            <p:spPr bwMode="auto">
              <a:xfrm>
                <a:off x="6287306" y="3927242"/>
                <a:ext cx="2002560" cy="346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>
                    <a:solidFill>
                      <a:srgbClr val="00B050"/>
                    </a:solidFill>
                  </a:rPr>
                  <a:t>Router   DR 208.3.3.1</a:t>
                </a:r>
              </a:p>
            </p:txBody>
          </p:sp>
          <p:sp>
            <p:nvSpPr>
              <p:cNvPr id="72724" name="133 CuadroTexto"/>
              <p:cNvSpPr txBox="1">
                <a:spLocks noChangeArrowheads="1"/>
              </p:cNvSpPr>
              <p:nvPr/>
            </p:nvSpPr>
            <p:spPr bwMode="auto">
              <a:xfrm>
                <a:off x="6287306" y="3653632"/>
                <a:ext cx="2759212" cy="346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>
                    <a:solidFill>
                      <a:srgbClr val="00B050"/>
                    </a:solidFill>
                  </a:rPr>
                  <a:t>Intervalo Dead Router  40 seg. </a:t>
                </a:r>
              </a:p>
            </p:txBody>
          </p:sp>
          <p:sp>
            <p:nvSpPr>
              <p:cNvPr id="72725" name="134 CuadroTexto"/>
              <p:cNvSpPr txBox="1">
                <a:spLocks noChangeArrowheads="1"/>
              </p:cNvSpPr>
              <p:nvPr/>
            </p:nvSpPr>
            <p:spPr bwMode="auto">
              <a:xfrm>
                <a:off x="6287306" y="3367880"/>
                <a:ext cx="1976206" cy="346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>
                    <a:solidFill>
                      <a:srgbClr val="00B050"/>
                    </a:solidFill>
                  </a:rPr>
                  <a:t>Prioridad de router 1 </a:t>
                </a:r>
              </a:p>
            </p:txBody>
          </p:sp>
          <p:sp>
            <p:nvSpPr>
              <p:cNvPr id="72726" name="135 CuadroTexto"/>
              <p:cNvSpPr txBox="1">
                <a:spLocks noChangeArrowheads="1"/>
              </p:cNvSpPr>
              <p:nvPr/>
            </p:nvSpPr>
            <p:spPr bwMode="auto">
              <a:xfrm>
                <a:off x="6287306" y="3082128"/>
                <a:ext cx="2366458" cy="346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>
                    <a:solidFill>
                      <a:srgbClr val="00B050"/>
                    </a:solidFill>
                  </a:rPr>
                  <a:t>Intervalo de Hello  10 seg.</a:t>
                </a:r>
              </a:p>
            </p:txBody>
          </p:sp>
          <p:sp>
            <p:nvSpPr>
              <p:cNvPr id="72727" name="136 CuadroTexto"/>
              <p:cNvSpPr txBox="1">
                <a:spLocks noChangeArrowheads="1"/>
              </p:cNvSpPr>
              <p:nvPr/>
            </p:nvSpPr>
            <p:spPr bwMode="auto">
              <a:xfrm>
                <a:off x="6287306" y="2796376"/>
                <a:ext cx="2164471" cy="346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>
                    <a:solidFill>
                      <a:srgbClr val="00B050"/>
                    </a:solidFill>
                  </a:rPr>
                  <a:t>Máscara  255.255.255.0</a:t>
                </a:r>
              </a:p>
            </p:txBody>
          </p:sp>
          <p:sp>
            <p:nvSpPr>
              <p:cNvPr id="72728" name="137 Llamada rectangular redondeada"/>
              <p:cNvSpPr>
                <a:spLocks noChangeArrowheads="1"/>
              </p:cNvSpPr>
              <p:nvPr/>
            </p:nvSpPr>
            <p:spPr bwMode="auto">
              <a:xfrm>
                <a:off x="6295884" y="2796376"/>
                <a:ext cx="2676824" cy="1785950"/>
              </a:xfrm>
              <a:prstGeom prst="wedgeRoundRectCallout">
                <a:avLst>
                  <a:gd name="adj1" fmla="val -20833"/>
                  <a:gd name="adj2" fmla="val 62500"/>
                  <a:gd name="adj3" fmla="val 16667"/>
                </a:avLst>
              </a:prstGeom>
              <a:noFill/>
              <a:ln w="28575" algn="ctr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 sz="1600"/>
              </a:p>
            </p:txBody>
          </p:sp>
        </p:grpSp>
        <p:grpSp>
          <p:nvGrpSpPr>
            <p:cNvPr id="72714" name="147 Grupo"/>
            <p:cNvGrpSpPr>
              <a:grpSpLocks/>
            </p:cNvGrpSpPr>
            <p:nvPr/>
          </p:nvGrpSpPr>
          <p:grpSpPr bwMode="auto">
            <a:xfrm>
              <a:off x="4072728" y="2796376"/>
              <a:ext cx="2185312" cy="1785950"/>
              <a:chOff x="4072728" y="2796376"/>
              <a:chExt cx="2185312" cy="1785950"/>
            </a:xfrm>
          </p:grpSpPr>
          <p:sp>
            <p:nvSpPr>
              <p:cNvPr id="140" name="139 CuadroTexto"/>
              <p:cNvSpPr txBox="1"/>
              <p:nvPr/>
            </p:nvSpPr>
            <p:spPr>
              <a:xfrm>
                <a:off x="4072728" y="2796376"/>
                <a:ext cx="966654" cy="3463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dirty="0">
                    <a:solidFill>
                      <a:schemeClr val="accent2">
                        <a:lumMod val="75000"/>
                      </a:schemeClr>
                    </a:solidFill>
                  </a:rPr>
                  <a:t>Versión 2</a:t>
                </a:r>
              </a:p>
            </p:txBody>
          </p:sp>
          <p:sp>
            <p:nvSpPr>
              <p:cNvPr id="141" name="140 CuadroTexto"/>
              <p:cNvSpPr txBox="1"/>
              <p:nvPr/>
            </p:nvSpPr>
            <p:spPr>
              <a:xfrm>
                <a:off x="4072728" y="3081874"/>
                <a:ext cx="1302017" cy="3463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dirty="0">
                    <a:solidFill>
                      <a:schemeClr val="accent2">
                        <a:lumMod val="75000"/>
                      </a:schemeClr>
                    </a:solidFill>
                  </a:rPr>
                  <a:t>Tipo 1 (</a:t>
                </a:r>
                <a:r>
                  <a:rPr lang="es-PE" sz="1600" dirty="0" err="1">
                    <a:solidFill>
                      <a:schemeClr val="accent2">
                        <a:lumMod val="75000"/>
                      </a:schemeClr>
                    </a:solidFill>
                  </a:rPr>
                  <a:t>Hello</a:t>
                </a:r>
                <a:r>
                  <a:rPr lang="es-PE" sz="16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42" name="141 CuadroTexto"/>
              <p:cNvSpPr txBox="1"/>
              <p:nvPr/>
            </p:nvSpPr>
            <p:spPr>
              <a:xfrm>
                <a:off x="4072728" y="3356269"/>
                <a:ext cx="1484769" cy="3463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dirty="0">
                    <a:solidFill>
                      <a:schemeClr val="accent2">
                        <a:lumMod val="75000"/>
                      </a:schemeClr>
                    </a:solidFill>
                  </a:rPr>
                  <a:t>Longitud 2C=44</a:t>
                </a:r>
              </a:p>
            </p:txBody>
          </p:sp>
          <p:sp>
            <p:nvSpPr>
              <p:cNvPr id="143" name="142 CuadroTexto"/>
              <p:cNvSpPr txBox="1"/>
              <p:nvPr/>
            </p:nvSpPr>
            <p:spPr>
              <a:xfrm>
                <a:off x="4072728" y="3641767"/>
                <a:ext cx="2037828" cy="3463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dirty="0">
                    <a:solidFill>
                      <a:schemeClr val="accent2">
                        <a:lumMod val="75000"/>
                      </a:schemeClr>
                    </a:solidFill>
                  </a:rPr>
                  <a:t>ID Router 72.72.72.34</a:t>
                </a:r>
              </a:p>
            </p:txBody>
          </p:sp>
          <p:sp>
            <p:nvSpPr>
              <p:cNvPr id="144" name="143 Llamada rectangular redondeada"/>
              <p:cNvSpPr/>
              <p:nvPr/>
            </p:nvSpPr>
            <p:spPr bwMode="auto">
              <a:xfrm>
                <a:off x="4072728" y="2796376"/>
                <a:ext cx="2142848" cy="1785950"/>
              </a:xfrm>
              <a:prstGeom prst="wedgeRoundRectCallout">
                <a:avLst>
                  <a:gd name="adj1" fmla="val -55503"/>
                  <a:gd name="adj2" fmla="val 18942"/>
                  <a:gd name="adj3" fmla="val 16667"/>
                </a:avLst>
              </a:prstGeom>
              <a:noFill/>
              <a:ln w="2857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14118">
                  <a:defRPr/>
                </a:pPr>
                <a:endParaRPr lang="es-PE" sz="1600"/>
              </a:p>
            </p:txBody>
          </p:sp>
          <p:sp>
            <p:nvSpPr>
              <p:cNvPr id="146" name="145 CuadroTexto"/>
              <p:cNvSpPr txBox="1"/>
              <p:nvPr/>
            </p:nvSpPr>
            <p:spPr>
              <a:xfrm>
                <a:off x="4072728" y="3957402"/>
                <a:ext cx="1455785" cy="3463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dirty="0">
                    <a:solidFill>
                      <a:schemeClr val="accent2">
                        <a:lumMod val="75000"/>
                      </a:schemeClr>
                    </a:solidFill>
                  </a:rPr>
                  <a:t>ID Area 0.0.0.2</a:t>
                </a:r>
              </a:p>
            </p:txBody>
          </p:sp>
          <p:sp>
            <p:nvSpPr>
              <p:cNvPr id="147" name="146 CuadroTexto"/>
              <p:cNvSpPr txBox="1"/>
              <p:nvPr/>
            </p:nvSpPr>
            <p:spPr>
              <a:xfrm>
                <a:off x="4072728" y="4225453"/>
                <a:ext cx="2185312" cy="3463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dirty="0">
                    <a:solidFill>
                      <a:schemeClr val="accent2">
                        <a:lumMod val="75000"/>
                      </a:schemeClr>
                    </a:solidFill>
                  </a:rPr>
                  <a:t>Suma de Chequeo 892D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582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320526" y="2713433"/>
            <a:ext cx="4466449" cy="1700933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244" tIns="45121" rIns="90244" bIns="45121" anchor="ctr"/>
          <a:lstStyle/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CONFIGURACION DE</a:t>
            </a:r>
          </a:p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OSPFv2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0"/>
          <p:cNvGrpSpPr>
            <a:grpSpLocks/>
          </p:cNvGrpSpPr>
          <p:nvPr/>
        </p:nvGrpSpPr>
        <p:grpSpPr bwMode="auto">
          <a:xfrm>
            <a:off x="241258" y="4039134"/>
            <a:ext cx="4175988" cy="2665363"/>
            <a:chOff x="144" y="2359"/>
            <a:chExt cx="2485" cy="1587"/>
          </a:xfrm>
        </p:grpSpPr>
        <p:sp>
          <p:nvSpPr>
            <p:cNvPr id="74763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728" y="2359"/>
              <a:ext cx="1262" cy="906"/>
            </a:xfrm>
            <a:custGeom>
              <a:avLst/>
              <a:gdLst>
                <a:gd name="T0" fmla="*/ 0 w 21600"/>
                <a:gd name="T1" fmla="*/ 19 h 21600"/>
                <a:gd name="T2" fmla="*/ 37 w 21600"/>
                <a:gd name="T3" fmla="*/ 38 h 21600"/>
                <a:gd name="T4" fmla="*/ 74 w 21600"/>
                <a:gd name="T5" fmla="*/ 19 h 21600"/>
                <a:gd name="T6" fmla="*/ 37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66 h 21600"/>
                <a:gd name="T14" fmla="*/ 17081 w 21600"/>
                <a:gd name="T15" fmla="*/ 1733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74764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44" y="3140"/>
              <a:ext cx="1262" cy="681"/>
            </a:xfrm>
            <a:custGeom>
              <a:avLst/>
              <a:gdLst>
                <a:gd name="T0" fmla="*/ 0 w 21600"/>
                <a:gd name="T1" fmla="*/ 11 h 21600"/>
                <a:gd name="T2" fmla="*/ 37 w 21600"/>
                <a:gd name="T3" fmla="*/ 21 h 21600"/>
                <a:gd name="T4" fmla="*/ 74 w 21600"/>
                <a:gd name="T5" fmla="*/ 11 h 21600"/>
                <a:gd name="T6" fmla="*/ 37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67 h 21600"/>
                <a:gd name="T14" fmla="*/ 17081 w 21600"/>
                <a:gd name="T15" fmla="*/ 173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74765" name="Group 60"/>
            <p:cNvGrpSpPr>
              <a:grpSpLocks/>
            </p:cNvGrpSpPr>
            <p:nvPr/>
          </p:nvGrpSpPr>
          <p:grpSpPr bwMode="auto">
            <a:xfrm>
              <a:off x="1132" y="3246"/>
              <a:ext cx="318" cy="220"/>
              <a:chOff x="2927" y="2504"/>
              <a:chExt cx="527" cy="390"/>
            </a:xfrm>
          </p:grpSpPr>
          <p:sp>
            <p:nvSpPr>
              <p:cNvPr id="74929" name="Oval 61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30" name="Rectangle 6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31" name="Rectangle 63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32" name="Oval 64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933" name="Group 65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940" name="Group 66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950" name="Freeform 6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1" name="Freeform 68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2" name="Freeform 6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3" name="Freeform 70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4" name="Freeform 7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5" name="Freeform 72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6" name="Freeform 7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7" name="Freeform 74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941" name="Group 75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942" name="Freeform 7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3" name="Freeform 77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4" name="Freeform 7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5" name="Freeform 79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6" name="Freeform 8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7" name="Freeform 81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8" name="Freeform 8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9" name="Freeform 83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934" name="Line 84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935" name="Group 85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936" name="Freeform 8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37" name="Freeform 87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38" name="Freeform 8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39" name="Freeform 89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4766" name="Line 232"/>
            <p:cNvSpPr>
              <a:spLocks noChangeShapeType="1"/>
            </p:cNvSpPr>
            <p:nvPr/>
          </p:nvSpPr>
          <p:spPr bwMode="auto">
            <a:xfrm flipH="1">
              <a:off x="633" y="3375"/>
              <a:ext cx="499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4767" name="Group 233"/>
            <p:cNvGrpSpPr>
              <a:grpSpLocks/>
            </p:cNvGrpSpPr>
            <p:nvPr/>
          </p:nvGrpSpPr>
          <p:grpSpPr bwMode="auto">
            <a:xfrm>
              <a:off x="361" y="3511"/>
              <a:ext cx="318" cy="220"/>
              <a:chOff x="2927" y="2504"/>
              <a:chExt cx="527" cy="390"/>
            </a:xfrm>
          </p:grpSpPr>
          <p:sp>
            <p:nvSpPr>
              <p:cNvPr id="74900" name="Oval 234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01" name="Rectangle 235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02" name="Rectangle 23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03" name="Oval 237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904" name="Group 238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911" name="Group 239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921" name="Freeform 240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2" name="Freeform 24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3" name="Freeform 242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4" name="Freeform 24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5" name="Freeform 244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6" name="Freeform 24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7" name="Freeform 246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8" name="Freeform 24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912" name="Group 248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913" name="Freeform 249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4" name="Freeform 25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5" name="Freeform 251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6" name="Freeform 25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7" name="Freeform 253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8" name="Freeform 25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9" name="Freeform 255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0" name="Freeform 25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905" name="Line 257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906" name="Group 258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907" name="Freeform 259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08" name="Freeform 26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09" name="Freeform 261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10" name="Freeform 26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4768" name="Group 264"/>
            <p:cNvGrpSpPr>
              <a:grpSpLocks/>
            </p:cNvGrpSpPr>
            <p:nvPr/>
          </p:nvGrpSpPr>
          <p:grpSpPr bwMode="auto">
            <a:xfrm>
              <a:off x="905" y="2404"/>
              <a:ext cx="318" cy="220"/>
              <a:chOff x="2927" y="2504"/>
              <a:chExt cx="527" cy="390"/>
            </a:xfrm>
          </p:grpSpPr>
          <p:sp>
            <p:nvSpPr>
              <p:cNvPr id="74871" name="Oval 26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72" name="Rectangle 26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73" name="Rectangle 26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74" name="Oval 26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875" name="Group 26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882" name="Group 27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92" name="Freeform 27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3" name="Freeform 27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4" name="Freeform 27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5" name="Freeform 27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6" name="Freeform 27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7" name="Freeform 27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8" name="Freeform 27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9" name="Freeform 27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883" name="Group 27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884" name="Freeform 28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5" name="Freeform 28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6" name="Freeform 28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7" name="Freeform 28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8" name="Freeform 28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9" name="Freeform 28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0" name="Freeform 28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1" name="Freeform 28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876" name="Line 28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877" name="Group 28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878" name="Freeform 29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79" name="Freeform 29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80" name="Freeform 29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81" name="Freeform 29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4769" name="Group 324"/>
            <p:cNvGrpSpPr>
              <a:grpSpLocks/>
            </p:cNvGrpSpPr>
            <p:nvPr/>
          </p:nvGrpSpPr>
          <p:grpSpPr bwMode="auto">
            <a:xfrm>
              <a:off x="1676" y="3640"/>
              <a:ext cx="318" cy="220"/>
              <a:chOff x="2927" y="2504"/>
              <a:chExt cx="527" cy="390"/>
            </a:xfrm>
          </p:grpSpPr>
          <p:sp>
            <p:nvSpPr>
              <p:cNvPr id="74842" name="Oval 32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43" name="Rectangle 32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44" name="Rectangle 32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45" name="Oval 32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846" name="Group 32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853" name="Group 33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63" name="Freeform 33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4" name="Freeform 33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5" name="Freeform 33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6" name="Freeform 33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7" name="Freeform 33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8" name="Freeform 33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9" name="Freeform 33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70" name="Freeform 33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854" name="Group 33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855" name="Freeform 34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56" name="Freeform 34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57" name="Freeform 34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58" name="Freeform 34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59" name="Freeform 34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0" name="Freeform 34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1" name="Freeform 34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2" name="Freeform 34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847" name="Line 34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848" name="Group 34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849" name="Freeform 35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50" name="Freeform 35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51" name="Freeform 35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52" name="Freeform 35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477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367" y="3187"/>
              <a:ext cx="1262" cy="759"/>
            </a:xfrm>
            <a:custGeom>
              <a:avLst/>
              <a:gdLst>
                <a:gd name="T0" fmla="*/ 0 w 21600"/>
                <a:gd name="T1" fmla="*/ 13 h 21600"/>
                <a:gd name="T2" fmla="*/ 37 w 21600"/>
                <a:gd name="T3" fmla="*/ 27 h 21600"/>
                <a:gd name="T4" fmla="*/ 74 w 21600"/>
                <a:gd name="T5" fmla="*/ 13 h 21600"/>
                <a:gd name="T6" fmla="*/ 37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73 h 21600"/>
                <a:gd name="T14" fmla="*/ 17081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7C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74771" name="Group 355"/>
            <p:cNvGrpSpPr>
              <a:grpSpLocks/>
            </p:cNvGrpSpPr>
            <p:nvPr/>
          </p:nvGrpSpPr>
          <p:grpSpPr bwMode="auto">
            <a:xfrm>
              <a:off x="1949" y="3595"/>
              <a:ext cx="318" cy="220"/>
              <a:chOff x="2927" y="2504"/>
              <a:chExt cx="527" cy="390"/>
            </a:xfrm>
          </p:grpSpPr>
          <p:sp>
            <p:nvSpPr>
              <p:cNvPr id="74813" name="Oval 356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14" name="Rectangle 35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15" name="Rectangle 358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16" name="Oval 359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817" name="Group 360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824" name="Group 361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34" name="Freeform 36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5" name="Freeform 363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6" name="Freeform 36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7" name="Freeform 365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8" name="Freeform 36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9" name="Freeform 367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40" name="Freeform 36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41" name="Freeform 369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825" name="Group 370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826" name="Freeform 37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27" name="Freeform 372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28" name="Freeform 37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29" name="Freeform 374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0" name="Freeform 37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1" name="Freeform 376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2" name="Freeform 37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3" name="Freeform 378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818" name="Line 379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819" name="Group 380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820" name="Freeform 38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21" name="Freeform 382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22" name="Freeform 38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23" name="Freeform 384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4772" name="Line 385"/>
            <p:cNvSpPr>
              <a:spLocks noChangeShapeType="1"/>
            </p:cNvSpPr>
            <p:nvPr/>
          </p:nvSpPr>
          <p:spPr bwMode="auto">
            <a:xfrm>
              <a:off x="1450" y="3413"/>
              <a:ext cx="499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4773" name="Line 416"/>
            <p:cNvSpPr>
              <a:spLocks noChangeShapeType="1"/>
            </p:cNvSpPr>
            <p:nvPr/>
          </p:nvSpPr>
          <p:spPr bwMode="auto">
            <a:xfrm>
              <a:off x="1089" y="2631"/>
              <a:ext cx="134" cy="6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4774" name="Line 417"/>
            <p:cNvSpPr>
              <a:spLocks noChangeShapeType="1"/>
            </p:cNvSpPr>
            <p:nvPr/>
          </p:nvSpPr>
          <p:spPr bwMode="auto">
            <a:xfrm flipH="1">
              <a:off x="1404" y="2631"/>
              <a:ext cx="229" cy="6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4775" name="Group 418"/>
            <p:cNvGrpSpPr>
              <a:grpSpLocks/>
            </p:cNvGrpSpPr>
            <p:nvPr/>
          </p:nvGrpSpPr>
          <p:grpSpPr bwMode="auto">
            <a:xfrm>
              <a:off x="1450" y="2404"/>
              <a:ext cx="318" cy="220"/>
              <a:chOff x="2927" y="2504"/>
              <a:chExt cx="527" cy="390"/>
            </a:xfrm>
          </p:grpSpPr>
          <p:sp>
            <p:nvSpPr>
              <p:cNvPr id="74784" name="Oval 419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785" name="Rectangle 420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786" name="Rectangle 42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787" name="Oval 422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788" name="Group 423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795" name="Group 424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05" name="Freeform 425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6" name="Freeform 42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7" name="Freeform 427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8" name="Freeform 42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9" name="Freeform 429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10" name="Freeform 43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11" name="Freeform 431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12" name="Freeform 43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796" name="Group 433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797" name="Freeform 434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798" name="Freeform 43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799" name="Freeform 436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0" name="Freeform 43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1" name="Freeform 438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2" name="Freeform 43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3" name="Freeform 440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4" name="Freeform 44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789" name="Line 442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790" name="Group 443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791" name="Freeform 444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792" name="Freeform 44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793" name="Freeform 446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794" name="Freeform 44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4776" name="Text Box 449"/>
            <p:cNvSpPr txBox="1">
              <a:spLocks noChangeArrowheads="1"/>
            </p:cNvSpPr>
            <p:nvPr/>
          </p:nvSpPr>
          <p:spPr bwMode="auto">
            <a:xfrm>
              <a:off x="214" y="3230"/>
              <a:ext cx="54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2100" b="1"/>
                <a:t>Área 1</a:t>
              </a:r>
            </a:p>
          </p:txBody>
        </p:sp>
        <p:sp>
          <p:nvSpPr>
            <p:cNvPr id="74777" name="Text Box 450"/>
            <p:cNvSpPr txBox="1">
              <a:spLocks noChangeArrowheads="1"/>
            </p:cNvSpPr>
            <p:nvPr/>
          </p:nvSpPr>
          <p:spPr bwMode="auto">
            <a:xfrm>
              <a:off x="1724" y="3230"/>
              <a:ext cx="54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2100" b="1"/>
                <a:t>Área 2</a:t>
              </a:r>
            </a:p>
          </p:txBody>
        </p:sp>
        <p:sp>
          <p:nvSpPr>
            <p:cNvPr id="74778" name="Text Box 451"/>
            <p:cNvSpPr txBox="1">
              <a:spLocks noChangeArrowheads="1"/>
            </p:cNvSpPr>
            <p:nvPr/>
          </p:nvSpPr>
          <p:spPr bwMode="auto">
            <a:xfrm>
              <a:off x="181" y="2744"/>
              <a:ext cx="54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2100" b="1"/>
                <a:t>Área 0</a:t>
              </a:r>
            </a:p>
          </p:txBody>
        </p:sp>
        <p:sp>
          <p:nvSpPr>
            <p:cNvPr id="74779" name="Text Box 452"/>
            <p:cNvSpPr txBox="1">
              <a:spLocks noChangeArrowheads="1"/>
            </p:cNvSpPr>
            <p:nvPr/>
          </p:nvSpPr>
          <p:spPr bwMode="auto">
            <a:xfrm>
              <a:off x="867" y="3141"/>
              <a:ext cx="28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2100" b="1">
                  <a:solidFill>
                    <a:schemeClr val="accent2"/>
                  </a:solidFill>
                </a:rPr>
                <a:t>R1</a:t>
              </a:r>
            </a:p>
          </p:txBody>
        </p:sp>
        <p:sp>
          <p:nvSpPr>
            <p:cNvPr id="74780" name="Text Box 453"/>
            <p:cNvSpPr txBox="1">
              <a:spLocks noChangeArrowheads="1"/>
            </p:cNvSpPr>
            <p:nvPr/>
          </p:nvSpPr>
          <p:spPr bwMode="auto">
            <a:xfrm rot="20063869">
              <a:off x="569" y="3500"/>
              <a:ext cx="73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700" b="1"/>
                <a:t>10.2.3.4/30</a:t>
              </a:r>
            </a:p>
          </p:txBody>
        </p:sp>
        <p:sp>
          <p:nvSpPr>
            <p:cNvPr id="74781" name="Text Box 454"/>
            <p:cNvSpPr txBox="1">
              <a:spLocks noChangeArrowheads="1"/>
            </p:cNvSpPr>
            <p:nvPr/>
          </p:nvSpPr>
          <p:spPr bwMode="auto">
            <a:xfrm rot="1716530">
              <a:off x="1292" y="3531"/>
              <a:ext cx="802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700" b="1"/>
                <a:t>20.1.71.8/30</a:t>
              </a:r>
            </a:p>
          </p:txBody>
        </p:sp>
        <p:sp>
          <p:nvSpPr>
            <p:cNvPr id="74782" name="Text Box 456"/>
            <p:cNvSpPr txBox="1">
              <a:spLocks noChangeArrowheads="1"/>
            </p:cNvSpPr>
            <p:nvPr/>
          </p:nvSpPr>
          <p:spPr bwMode="auto">
            <a:xfrm rot="4681633">
              <a:off x="724" y="2783"/>
              <a:ext cx="70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600" b="1"/>
                <a:t>40.1.0.4/30</a:t>
              </a:r>
            </a:p>
          </p:txBody>
        </p:sp>
        <p:sp>
          <p:nvSpPr>
            <p:cNvPr id="74783" name="Text Box 457"/>
            <p:cNvSpPr txBox="1">
              <a:spLocks noChangeArrowheads="1"/>
            </p:cNvSpPr>
            <p:nvPr/>
          </p:nvSpPr>
          <p:spPr bwMode="auto">
            <a:xfrm rot="6624724">
              <a:off x="1089" y="2807"/>
              <a:ext cx="70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600" b="1"/>
                <a:t>40.1.0.8/30</a:t>
              </a:r>
            </a:p>
          </p:txBody>
        </p:sp>
      </p:grp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914244" y="617115"/>
            <a:ext cx="8161748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marL="457059" lvl="1" defTabSz="914118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ASPECTOS DE CONFIGURACIÓN </a:t>
            </a:r>
            <a:r>
              <a:rPr lang="es-ES_tradnl" sz="3200" b="1">
                <a:solidFill>
                  <a:schemeClr val="folHlink"/>
                </a:solidFill>
                <a:latin typeface="Arial" charset="0"/>
              </a:rPr>
              <a:t>(1/7)</a:t>
            </a:r>
            <a:endParaRPr lang="es-ES" sz="3200" b="1">
              <a:solidFill>
                <a:schemeClr val="folHlink"/>
              </a:solidFill>
              <a:latin typeface="Arial" charset="0"/>
            </a:endParaRPr>
          </a:p>
        </p:txBody>
      </p:sp>
      <p:grpSp>
        <p:nvGrpSpPr>
          <p:cNvPr id="75814" name="Group 3"/>
          <p:cNvGrpSpPr>
            <a:grpSpLocks/>
          </p:cNvGrpSpPr>
          <p:nvPr/>
        </p:nvGrpSpPr>
        <p:grpSpPr bwMode="auto">
          <a:xfrm>
            <a:off x="166659" y="1370673"/>
            <a:ext cx="3668551" cy="550009"/>
            <a:chOff x="204" y="755"/>
            <a:chExt cx="2426" cy="366"/>
          </a:xfrm>
        </p:grpSpPr>
        <p:sp>
          <p:nvSpPr>
            <p:cNvPr id="58377" name="Text Box 4"/>
            <p:cNvSpPr txBox="1">
              <a:spLocks noChangeArrowheads="1"/>
            </p:cNvSpPr>
            <p:nvPr/>
          </p:nvSpPr>
          <p:spPr bwMode="auto">
            <a:xfrm>
              <a:off x="383" y="755"/>
              <a:ext cx="224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Configuración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OSPF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:</a:t>
              </a:r>
              <a:endParaRPr lang="es-ES" sz="30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4762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34900" y="1842032"/>
            <a:ext cx="7625954" cy="231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>
              <a:defRPr/>
            </a:pPr>
            <a:r>
              <a:rPr lang="es-ES" sz="2400" dirty="0">
                <a:latin typeface="+mj-lt"/>
              </a:rPr>
              <a:t>Router# configure terminal</a:t>
            </a:r>
          </a:p>
          <a:p>
            <a:pPr defTabSz="914118">
              <a:defRPr/>
            </a:pPr>
            <a:r>
              <a:rPr lang="es-ES" sz="2400" dirty="0">
                <a:latin typeface="+mj-lt"/>
              </a:rPr>
              <a:t>Router(</a:t>
            </a:r>
            <a:r>
              <a:rPr lang="es-ES" sz="2400" dirty="0" err="1">
                <a:latin typeface="+mj-lt"/>
              </a:rPr>
              <a:t>config</a:t>
            </a:r>
            <a:r>
              <a:rPr lang="es-ES" sz="2400" dirty="0">
                <a:latin typeface="+mj-lt"/>
              </a:rPr>
              <a:t>)# router </a:t>
            </a:r>
            <a:r>
              <a:rPr lang="es-ES" sz="2400" dirty="0" err="1">
                <a:latin typeface="+mj-lt"/>
              </a:rPr>
              <a:t>ospf</a:t>
            </a:r>
            <a:r>
              <a:rPr lang="es-ES" sz="2400" dirty="0">
                <a:latin typeface="+mj-lt"/>
              </a:rPr>
              <a:t>  </a:t>
            </a:r>
            <a:r>
              <a:rPr lang="es-ES" sz="2400" i="1" dirty="0" err="1">
                <a:solidFill>
                  <a:srgbClr val="008000"/>
                </a:solidFill>
                <a:latin typeface="+mj-lt"/>
              </a:rPr>
              <a:t>process</a:t>
            </a:r>
            <a:r>
              <a:rPr lang="es-ES" sz="2400" i="1" dirty="0">
                <a:solidFill>
                  <a:srgbClr val="008000"/>
                </a:solidFill>
                <a:latin typeface="+mj-lt"/>
              </a:rPr>
              <a:t>-ID</a:t>
            </a:r>
            <a:endParaRPr lang="es-ES" sz="2400" dirty="0">
              <a:solidFill>
                <a:srgbClr val="008000"/>
              </a:solidFill>
              <a:latin typeface="+mj-lt"/>
            </a:endParaRPr>
          </a:p>
          <a:p>
            <a:pPr defTabSz="914118">
              <a:defRPr/>
            </a:pPr>
            <a:r>
              <a:rPr lang="es-ES" sz="2400" dirty="0">
                <a:latin typeface="+mj-lt"/>
              </a:rPr>
              <a:t>Router(</a:t>
            </a:r>
            <a:r>
              <a:rPr lang="es-ES" sz="2400" dirty="0" err="1">
                <a:latin typeface="+mj-lt"/>
              </a:rPr>
              <a:t>config-router</a:t>
            </a:r>
            <a:r>
              <a:rPr lang="es-ES" sz="2400" dirty="0">
                <a:latin typeface="+mj-lt"/>
              </a:rPr>
              <a:t>)# network </a:t>
            </a:r>
            <a:r>
              <a:rPr lang="es-ES" sz="2400" i="1" dirty="0" err="1">
                <a:solidFill>
                  <a:srgbClr val="008000"/>
                </a:solidFill>
                <a:latin typeface="+mj-lt"/>
              </a:rPr>
              <a:t>dirección_de_red</a:t>
            </a:r>
            <a:r>
              <a:rPr lang="es-ES" sz="2400" i="1" dirty="0">
                <a:solidFill>
                  <a:srgbClr val="008000"/>
                </a:solidFill>
                <a:latin typeface="+mj-lt"/>
              </a:rPr>
              <a:t>   </a:t>
            </a:r>
            <a:r>
              <a:rPr lang="es-ES" sz="2400" i="1" dirty="0" err="1">
                <a:solidFill>
                  <a:srgbClr val="008000"/>
                </a:solidFill>
                <a:latin typeface="+mj-lt"/>
              </a:rPr>
              <a:t>wildcard</a:t>
            </a:r>
            <a:endParaRPr lang="es-ES" sz="2400" i="1" dirty="0">
              <a:solidFill>
                <a:srgbClr val="008000"/>
              </a:solidFill>
              <a:latin typeface="+mj-lt"/>
            </a:endParaRPr>
          </a:p>
          <a:p>
            <a:pPr defTabSz="914118">
              <a:defRPr/>
            </a:pPr>
            <a:r>
              <a:rPr lang="es-ES" sz="2400" dirty="0">
                <a:latin typeface="+mj-lt"/>
              </a:rPr>
              <a:t>                                        area  </a:t>
            </a:r>
            <a:r>
              <a:rPr lang="es-ES" sz="2400" i="1" dirty="0" err="1">
                <a:solidFill>
                  <a:srgbClr val="008000"/>
                </a:solidFill>
                <a:latin typeface="+mj-lt"/>
              </a:rPr>
              <a:t>area_ID</a:t>
            </a:r>
            <a:endParaRPr lang="es-ES" sz="2400" i="1" dirty="0">
              <a:solidFill>
                <a:srgbClr val="008000"/>
              </a:solidFill>
              <a:latin typeface="+mj-lt"/>
            </a:endParaRPr>
          </a:p>
          <a:p>
            <a:pPr defTabSz="914118">
              <a:defRPr/>
            </a:pPr>
            <a:r>
              <a:rPr lang="es-ES" sz="2400" dirty="0" err="1">
                <a:latin typeface="+mj-lt"/>
              </a:rPr>
              <a:t>Router</a:t>
            </a:r>
            <a:r>
              <a:rPr lang="es-ES" sz="2400" dirty="0">
                <a:latin typeface="+mj-lt"/>
              </a:rPr>
              <a:t>(</a:t>
            </a:r>
            <a:r>
              <a:rPr lang="es-ES" sz="2400" dirty="0" err="1">
                <a:latin typeface="+mj-lt"/>
              </a:rPr>
              <a:t>config-router</a:t>
            </a:r>
            <a:r>
              <a:rPr lang="es-ES" sz="2400" dirty="0">
                <a:latin typeface="+mj-lt"/>
              </a:rPr>
              <a:t>)# </a:t>
            </a:r>
            <a:r>
              <a:rPr lang="es-ES" sz="2400" dirty="0" err="1">
                <a:latin typeface="+mj-lt"/>
              </a:rPr>
              <a:t>exit</a:t>
            </a:r>
            <a:endParaRPr lang="es-ES" sz="2400" dirty="0">
              <a:latin typeface="+mj-lt"/>
            </a:endParaRPr>
          </a:p>
          <a:p>
            <a:pPr defTabSz="914118">
              <a:defRPr/>
            </a:pPr>
            <a:r>
              <a:rPr lang="es-ES" sz="2400" dirty="0" err="1">
                <a:latin typeface="+mj-lt"/>
              </a:rPr>
              <a:t>Router</a:t>
            </a:r>
            <a:r>
              <a:rPr lang="es-ES" sz="2400" dirty="0">
                <a:latin typeface="+mj-lt"/>
              </a:rPr>
              <a:t>(</a:t>
            </a:r>
            <a:r>
              <a:rPr lang="es-ES" sz="2400" dirty="0" err="1">
                <a:latin typeface="+mj-lt"/>
              </a:rPr>
              <a:t>config</a:t>
            </a:r>
            <a:r>
              <a:rPr lang="es-ES" sz="2400" dirty="0">
                <a:latin typeface="+mj-lt"/>
              </a:rPr>
              <a:t>)#</a:t>
            </a:r>
          </a:p>
        </p:txBody>
      </p:sp>
      <p:grpSp>
        <p:nvGrpSpPr>
          <p:cNvPr id="75819" name="Group 463"/>
          <p:cNvGrpSpPr>
            <a:grpSpLocks/>
          </p:cNvGrpSpPr>
          <p:nvPr/>
        </p:nvGrpSpPr>
        <p:grpSpPr bwMode="auto">
          <a:xfrm>
            <a:off x="4114089" y="3639101"/>
            <a:ext cx="4875953" cy="1995204"/>
            <a:chOff x="2449" y="2132"/>
            <a:chExt cx="2903" cy="1297"/>
          </a:xfrm>
        </p:grpSpPr>
        <p:sp>
          <p:nvSpPr>
            <p:cNvPr id="74759" name="AutoShape 461"/>
            <p:cNvSpPr>
              <a:spLocks noChangeArrowheads="1"/>
            </p:cNvSpPr>
            <p:nvPr/>
          </p:nvSpPr>
          <p:spPr bwMode="auto">
            <a:xfrm>
              <a:off x="2449" y="2132"/>
              <a:ext cx="2903" cy="1270"/>
            </a:xfrm>
            <a:prstGeom prst="wedgeRoundRectCallout">
              <a:avLst>
                <a:gd name="adj1" fmla="val -85444"/>
                <a:gd name="adj2" fmla="val 47088"/>
                <a:gd name="adj3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7759" tIns="48879" rIns="97759" bIns="48879"/>
            <a:lstStyle/>
            <a:p>
              <a:pPr algn="ctr" defTabSz="914118"/>
              <a:endParaRPr lang="es-PE"/>
            </a:p>
          </p:txBody>
        </p:sp>
        <p:sp>
          <p:nvSpPr>
            <p:cNvPr id="74760" name="Text Box 459"/>
            <p:cNvSpPr txBox="1">
              <a:spLocks noChangeArrowheads="1"/>
            </p:cNvSpPr>
            <p:nvPr/>
          </p:nvSpPr>
          <p:spPr bwMode="auto">
            <a:xfrm>
              <a:off x="2449" y="2174"/>
              <a:ext cx="2846" cy="1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/>
              <a:r>
                <a:rPr lang="es-ES" sz="1700"/>
                <a:t>R1# configure terminal</a:t>
              </a:r>
            </a:p>
            <a:p>
              <a:pPr defTabSz="914118"/>
              <a:r>
                <a:rPr lang="es-ES" sz="1700"/>
                <a:t>R1(config)# router ospf  </a:t>
              </a:r>
              <a:r>
                <a:rPr lang="es-ES" sz="1700" i="1">
                  <a:solidFill>
                    <a:srgbClr val="008000"/>
                  </a:solidFill>
                </a:rPr>
                <a:t>1</a:t>
              </a:r>
              <a:endParaRPr lang="es-ES" sz="1700">
                <a:solidFill>
                  <a:srgbClr val="008000"/>
                </a:solidFill>
              </a:endParaRPr>
            </a:p>
            <a:p>
              <a:pPr defTabSz="914118"/>
              <a:r>
                <a:rPr lang="es-ES" sz="1700"/>
                <a:t>R1(config-router)# network </a:t>
              </a:r>
              <a:r>
                <a:rPr lang="es-ES" sz="1700" i="1">
                  <a:solidFill>
                    <a:srgbClr val="008000"/>
                  </a:solidFill>
                </a:rPr>
                <a:t>10.2.3.4  0.0.0.3 </a:t>
              </a:r>
              <a:r>
                <a:rPr lang="es-ES" sz="1700"/>
                <a:t>area</a:t>
              </a:r>
              <a:r>
                <a:rPr lang="es-ES" sz="1700" i="1">
                  <a:solidFill>
                    <a:srgbClr val="008000"/>
                  </a:solidFill>
                </a:rPr>
                <a:t> 1</a:t>
              </a:r>
            </a:p>
            <a:p>
              <a:pPr defTabSz="914118"/>
              <a:r>
                <a:rPr lang="es-ES" sz="1700"/>
                <a:t>R1(config-router)# network </a:t>
              </a:r>
              <a:r>
                <a:rPr lang="es-ES" sz="1700" i="1">
                  <a:solidFill>
                    <a:srgbClr val="008000"/>
                  </a:solidFill>
                </a:rPr>
                <a:t>20.1.71.8  0.0.0.3 </a:t>
              </a:r>
              <a:r>
                <a:rPr lang="es-ES" sz="1700"/>
                <a:t>area</a:t>
              </a:r>
              <a:r>
                <a:rPr lang="es-ES" sz="1700" i="1">
                  <a:solidFill>
                    <a:srgbClr val="008000"/>
                  </a:solidFill>
                </a:rPr>
                <a:t> 2</a:t>
              </a:r>
            </a:p>
            <a:p>
              <a:pPr defTabSz="914118"/>
              <a:r>
                <a:rPr lang="es-ES" sz="1700"/>
                <a:t>R1(config-router)# network </a:t>
              </a:r>
              <a:r>
                <a:rPr lang="es-ES" sz="1700" i="1">
                  <a:solidFill>
                    <a:srgbClr val="008000"/>
                  </a:solidFill>
                </a:rPr>
                <a:t>40.1.0.4  0.0.0.3 </a:t>
              </a:r>
              <a:r>
                <a:rPr lang="es-ES" sz="1700"/>
                <a:t>area</a:t>
              </a:r>
              <a:r>
                <a:rPr lang="es-ES" sz="1700" i="1">
                  <a:solidFill>
                    <a:srgbClr val="008000"/>
                  </a:solidFill>
                </a:rPr>
                <a:t> 0</a:t>
              </a:r>
            </a:p>
            <a:p>
              <a:pPr defTabSz="914118"/>
              <a:r>
                <a:rPr lang="es-ES" sz="1700"/>
                <a:t>R1(config-router)# network </a:t>
              </a:r>
              <a:r>
                <a:rPr lang="es-ES" sz="1700" i="1">
                  <a:solidFill>
                    <a:srgbClr val="008000"/>
                  </a:solidFill>
                </a:rPr>
                <a:t>40.1.0.8  0.0.0.3 </a:t>
              </a:r>
              <a:r>
                <a:rPr lang="es-ES" sz="1700"/>
                <a:t>area</a:t>
              </a:r>
              <a:r>
                <a:rPr lang="es-ES" sz="1700" i="1">
                  <a:solidFill>
                    <a:srgbClr val="008000"/>
                  </a:solidFill>
                </a:rPr>
                <a:t> 0</a:t>
              </a:r>
            </a:p>
            <a:p>
              <a:pPr defTabSz="914118"/>
              <a:r>
                <a:rPr lang="es-ES" sz="1700"/>
                <a:t>R1(config)#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10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30129" y="617115"/>
            <a:ext cx="8101410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TEMPORIZACION DEL PROTOCOLO RIP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79354" y="1296244"/>
            <a:ext cx="7469342" cy="1016080"/>
            <a:chOff x="204" y="773"/>
            <a:chExt cx="4704" cy="642"/>
          </a:xfrm>
        </p:grpSpPr>
        <p:sp>
          <p:nvSpPr>
            <p:cNvPr id="11271" name="Text Box 72"/>
            <p:cNvSpPr txBox="1">
              <a:spLocks noChangeArrowheads="1"/>
            </p:cNvSpPr>
            <p:nvPr/>
          </p:nvSpPr>
          <p:spPr bwMode="auto">
            <a:xfrm>
              <a:off x="385" y="773"/>
              <a:ext cx="4523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RIP emplea temporizadores para mejorar su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rendimiento.</a:t>
              </a:r>
            </a:p>
          </p:txBody>
        </p:sp>
        <p:pic>
          <p:nvPicPr>
            <p:cNvPr id="8200" name="Picture 7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0938" name="Text Box 74"/>
          <p:cNvSpPr txBox="1">
            <a:spLocks noChangeArrowheads="1"/>
          </p:cNvSpPr>
          <p:nvPr/>
        </p:nvSpPr>
        <p:spPr bwMode="auto">
          <a:xfrm>
            <a:off x="538073" y="2209508"/>
            <a:ext cx="7938101" cy="82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>
              <a:defRPr/>
            </a:pPr>
            <a:r>
              <a:rPr lang="es-MX" sz="24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400" b="1" dirty="0" err="1">
                <a:latin typeface="+mj-lt"/>
              </a:rPr>
              <a:t>Routing-update</a:t>
            </a:r>
            <a:r>
              <a:rPr lang="es-MX" sz="2400" b="1" dirty="0">
                <a:latin typeface="+mj-lt"/>
              </a:rPr>
              <a:t> </a:t>
            </a:r>
            <a:r>
              <a:rPr lang="es-MX" sz="2400" b="1" dirty="0" err="1">
                <a:latin typeface="+mj-lt"/>
              </a:rPr>
              <a:t>timer</a:t>
            </a:r>
            <a:r>
              <a:rPr lang="es-MX" sz="2400" b="1" dirty="0">
                <a:latin typeface="+mj-lt"/>
              </a:rPr>
              <a:t> </a:t>
            </a:r>
            <a:r>
              <a:rPr lang="es-MX" sz="2400" b="1" dirty="0">
                <a:latin typeface="+mj-lt"/>
                <a:sym typeface="Wingdings" pitchFamily="2" charset="2"/>
              </a:rPr>
              <a:t> </a:t>
            </a:r>
            <a:r>
              <a:rPr lang="es-MX" sz="2400" dirty="0">
                <a:latin typeface="+mj-lt"/>
                <a:sym typeface="Wingdings" pitchFamily="2" charset="2"/>
              </a:rPr>
              <a:t>Inicialmente 30 </a:t>
            </a:r>
            <a:r>
              <a:rPr lang="es-MX" sz="2400" dirty="0" err="1">
                <a:latin typeface="+mj-lt"/>
                <a:sym typeface="Wingdings" pitchFamily="2" charset="2"/>
              </a:rPr>
              <a:t>seg</a:t>
            </a:r>
            <a:r>
              <a:rPr lang="es-MX" sz="2400" dirty="0">
                <a:latin typeface="+mj-lt"/>
                <a:sym typeface="Wingdings" pitchFamily="2" charset="2"/>
              </a:rPr>
              <a:t>.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  <a:sym typeface="Wingdings" pitchFamily="2" charset="2"/>
              </a:rPr>
              <a:t>   Intervalo entre las actualizaciones de tabla de enrutamiento.</a:t>
            </a:r>
            <a:endParaRPr lang="es-MX" sz="240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420939" name="Text Box 75"/>
          <p:cNvSpPr txBox="1">
            <a:spLocks noChangeArrowheads="1"/>
          </p:cNvSpPr>
          <p:nvPr/>
        </p:nvSpPr>
        <p:spPr bwMode="auto">
          <a:xfrm>
            <a:off x="538070" y="3028191"/>
            <a:ext cx="8593986" cy="156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>
              <a:defRPr/>
            </a:pPr>
            <a:r>
              <a:rPr lang="es-MX" sz="24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400" b="1" dirty="0" err="1">
                <a:latin typeface="+mj-lt"/>
              </a:rPr>
              <a:t>Route-timeout</a:t>
            </a:r>
            <a:r>
              <a:rPr lang="es-MX" sz="2400" b="1" dirty="0">
                <a:latin typeface="+mj-lt"/>
              </a:rPr>
              <a:t> </a:t>
            </a:r>
            <a:r>
              <a:rPr lang="es-MX" sz="2400" b="1" dirty="0" err="1">
                <a:latin typeface="+mj-lt"/>
              </a:rPr>
              <a:t>timer</a:t>
            </a:r>
            <a:r>
              <a:rPr lang="es-MX" sz="2400" b="1" dirty="0">
                <a:latin typeface="+mj-lt"/>
              </a:rPr>
              <a:t> </a:t>
            </a:r>
            <a:r>
              <a:rPr lang="es-MX" sz="2400" b="1" dirty="0">
                <a:latin typeface="+mj-lt"/>
                <a:sym typeface="Wingdings" pitchFamily="2" charset="2"/>
              </a:rPr>
              <a:t></a:t>
            </a:r>
            <a:r>
              <a:rPr lang="es-MX" sz="2400" dirty="0">
                <a:latin typeface="+mj-lt"/>
                <a:sym typeface="Wingdings" pitchFamily="2" charset="2"/>
              </a:rPr>
              <a:t> ó </a:t>
            </a:r>
            <a:r>
              <a:rPr lang="es-MX" sz="2400" dirty="0" err="1">
                <a:latin typeface="+mj-lt"/>
                <a:sym typeface="Wingdings" pitchFamily="2" charset="2"/>
              </a:rPr>
              <a:t>Hold</a:t>
            </a:r>
            <a:r>
              <a:rPr lang="es-MX" sz="2400" dirty="0">
                <a:latin typeface="+mj-lt"/>
                <a:sym typeface="Wingdings" pitchFamily="2" charset="2"/>
              </a:rPr>
              <a:t> </a:t>
            </a:r>
            <a:r>
              <a:rPr lang="es-MX" sz="2400" dirty="0" err="1">
                <a:latin typeface="+mj-lt"/>
                <a:sym typeface="Wingdings" pitchFamily="2" charset="2"/>
              </a:rPr>
              <a:t>down</a:t>
            </a:r>
            <a:r>
              <a:rPr lang="es-MX" sz="2400" dirty="0">
                <a:latin typeface="+mj-lt"/>
                <a:sym typeface="Wingdings" pitchFamily="2" charset="2"/>
              </a:rPr>
              <a:t> en 180 </a:t>
            </a:r>
            <a:r>
              <a:rPr lang="es-MX" sz="2400" dirty="0" err="1">
                <a:latin typeface="+mj-lt"/>
                <a:sym typeface="Wingdings" pitchFamily="2" charset="2"/>
              </a:rPr>
              <a:t>seg</a:t>
            </a:r>
            <a:r>
              <a:rPr lang="es-MX" sz="2400" dirty="0">
                <a:latin typeface="+mj-lt"/>
                <a:sym typeface="Wingdings" pitchFamily="2" charset="2"/>
              </a:rPr>
              <a:t>.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  <a:sym typeface="Wingdings" pitchFamily="2" charset="2"/>
              </a:rPr>
              <a:t>   Cada entrada tiene un </a:t>
            </a:r>
            <a:r>
              <a:rPr lang="es-MX" sz="2400" i="1" dirty="0" err="1">
                <a:latin typeface="+mj-lt"/>
                <a:sym typeface="Wingdings" pitchFamily="2" charset="2"/>
              </a:rPr>
              <a:t>route-timeout</a:t>
            </a:r>
            <a:r>
              <a:rPr lang="es-MX" sz="2400" dirty="0">
                <a:latin typeface="+mj-lt"/>
                <a:sym typeface="Wingdings" pitchFamily="2" charset="2"/>
              </a:rPr>
              <a:t> asociado.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  <a:sym typeface="Wingdings" pitchFamily="2" charset="2"/>
              </a:rPr>
              <a:t>   Cuando expira, la ruta es señalada como inválida y la </a:t>
            </a:r>
            <a:r>
              <a:rPr lang="es-MX" sz="2400" u="sng" dirty="0">
                <a:latin typeface="+mj-lt"/>
                <a:sym typeface="Wingdings" pitchFamily="2" charset="2"/>
              </a:rPr>
              <a:t>métrica se</a:t>
            </a:r>
          </a:p>
          <a:p>
            <a:pPr defTabSz="863859" eaLnBrk="0" hangingPunct="0">
              <a:defRPr/>
            </a:pPr>
            <a:r>
              <a:rPr lang="es-MX" sz="2400" u="sng" dirty="0">
                <a:latin typeface="+mj-lt"/>
                <a:sym typeface="Wingdings" pitchFamily="2" charset="2"/>
              </a:rPr>
              <a:t>   configura con 16</a:t>
            </a:r>
            <a:r>
              <a:rPr lang="es-MX" sz="2400" dirty="0">
                <a:latin typeface="+mj-lt"/>
                <a:sym typeface="Wingdings" pitchFamily="2" charset="2"/>
              </a:rPr>
              <a:t>; pero no es borrada de la tabla de enrutamiento.</a:t>
            </a:r>
            <a:endParaRPr lang="es-MX" sz="240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420940" name="Text Box 76"/>
          <p:cNvSpPr txBox="1">
            <a:spLocks noChangeArrowheads="1"/>
          </p:cNvSpPr>
          <p:nvPr/>
        </p:nvSpPr>
        <p:spPr bwMode="auto">
          <a:xfrm>
            <a:off x="538070" y="4563217"/>
            <a:ext cx="7770299" cy="119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>
              <a:defRPr/>
            </a:pPr>
            <a:r>
              <a:rPr lang="es-MX" sz="24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400" b="1" dirty="0" err="1">
                <a:latin typeface="+mj-lt"/>
              </a:rPr>
              <a:t>Route-flush</a:t>
            </a:r>
            <a:r>
              <a:rPr lang="es-MX" sz="2400" b="1" dirty="0">
                <a:latin typeface="+mj-lt"/>
              </a:rPr>
              <a:t> </a:t>
            </a:r>
            <a:r>
              <a:rPr lang="es-MX" sz="2400" b="1" dirty="0" err="1">
                <a:latin typeface="+mj-lt"/>
              </a:rPr>
              <a:t>timer</a:t>
            </a:r>
            <a:r>
              <a:rPr lang="es-MX" sz="2400" b="1" dirty="0">
                <a:latin typeface="+mj-lt"/>
              </a:rPr>
              <a:t> </a:t>
            </a:r>
            <a:r>
              <a:rPr lang="es-MX" sz="2400" b="1" dirty="0">
                <a:latin typeface="+mj-lt"/>
                <a:sym typeface="Wingdings" pitchFamily="2" charset="2"/>
              </a:rPr>
              <a:t> </a:t>
            </a:r>
            <a:r>
              <a:rPr lang="es-MX" sz="2400" dirty="0">
                <a:latin typeface="+mj-lt"/>
                <a:sym typeface="Wingdings" pitchFamily="2" charset="2"/>
              </a:rPr>
              <a:t>Inicialmente en 240 </a:t>
            </a:r>
            <a:r>
              <a:rPr lang="es-MX" sz="2400" dirty="0" err="1">
                <a:latin typeface="+mj-lt"/>
                <a:sym typeface="Wingdings" pitchFamily="2" charset="2"/>
              </a:rPr>
              <a:t>seg</a:t>
            </a:r>
            <a:endParaRPr lang="es-MX" sz="2400" dirty="0">
              <a:latin typeface="+mj-lt"/>
              <a:sym typeface="Wingdings" pitchFamily="2" charset="2"/>
            </a:endParaRP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  <a:sym typeface="Wingdings" pitchFamily="2" charset="2"/>
              </a:rPr>
              <a:t>    Cuando expira el </a:t>
            </a:r>
            <a:r>
              <a:rPr lang="es-MX" sz="2400" i="1" dirty="0" err="1">
                <a:latin typeface="+mj-lt"/>
                <a:sym typeface="Wingdings" pitchFamily="2" charset="2"/>
              </a:rPr>
              <a:t>route-timeout</a:t>
            </a:r>
            <a:r>
              <a:rPr lang="es-MX" sz="2400" dirty="0">
                <a:latin typeface="+mj-lt"/>
                <a:sym typeface="Wingdings" pitchFamily="2" charset="2"/>
              </a:rPr>
              <a:t>, se borrará la entrada de la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  <a:sym typeface="Wingdings" pitchFamily="2" charset="2"/>
              </a:rPr>
              <a:t>    tabla de enrutamiento cuando expira el </a:t>
            </a:r>
            <a:r>
              <a:rPr lang="es-MX" sz="2400" i="1" dirty="0" err="1">
                <a:latin typeface="+mj-lt"/>
                <a:sym typeface="Wingdings" pitchFamily="2" charset="2"/>
              </a:rPr>
              <a:t>route-flush</a:t>
            </a:r>
            <a:r>
              <a:rPr lang="es-MX" sz="2400" dirty="0">
                <a:latin typeface="+mj-lt"/>
                <a:sym typeface="Wingdings" pitchFamily="2" charset="2"/>
              </a:rPr>
              <a:t> </a:t>
            </a:r>
            <a:r>
              <a:rPr lang="es-MX" sz="2400" dirty="0" err="1">
                <a:latin typeface="+mj-lt"/>
                <a:sym typeface="Wingdings" pitchFamily="2" charset="2"/>
              </a:rPr>
              <a:t>timer</a:t>
            </a:r>
            <a:r>
              <a:rPr lang="es-MX" sz="2400" dirty="0">
                <a:latin typeface="+mj-lt"/>
                <a:sym typeface="Wingdings" pitchFamily="2" charset="2"/>
              </a:rPr>
              <a:t>.</a:t>
            </a:r>
            <a:endParaRPr lang="es-MX" sz="2400" dirty="0">
              <a:solidFill>
                <a:srgbClr val="FF33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45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38" grpId="0"/>
      <p:bldP spid="420939" grpId="0"/>
      <p:bldP spid="42094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914244" y="617115"/>
            <a:ext cx="8161748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marL="457059" lvl="1" defTabSz="914118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ASPECTOS DE CONFIGURACIÓN </a:t>
            </a:r>
            <a:r>
              <a:rPr lang="es-ES_tradnl" sz="3200" b="1">
                <a:solidFill>
                  <a:schemeClr val="folHlink"/>
                </a:solidFill>
                <a:latin typeface="Arial" charset="0"/>
              </a:rPr>
              <a:t>(2/7)</a:t>
            </a:r>
            <a:endParaRPr lang="es-ES" sz="3200" b="1">
              <a:solidFill>
                <a:schemeClr val="folHlink"/>
              </a:solidFill>
              <a:latin typeface="Arial" charset="0"/>
            </a:endParaRPr>
          </a:p>
        </p:txBody>
      </p:sp>
      <p:grpSp>
        <p:nvGrpSpPr>
          <p:cNvPr id="2" name="17 Grupo"/>
          <p:cNvGrpSpPr>
            <a:grpSpLocks/>
          </p:cNvGrpSpPr>
          <p:nvPr/>
        </p:nvGrpSpPr>
        <p:grpSpPr bwMode="auto">
          <a:xfrm>
            <a:off x="166662" y="1370674"/>
            <a:ext cx="8321182" cy="3083791"/>
            <a:chOff x="166688" y="1403351"/>
            <a:chExt cx="8322627" cy="3157848"/>
          </a:xfrm>
        </p:grpSpPr>
        <p:grpSp>
          <p:nvGrpSpPr>
            <p:cNvPr id="75789" name="Group 3"/>
            <p:cNvGrpSpPr>
              <a:grpSpLocks/>
            </p:cNvGrpSpPr>
            <p:nvPr/>
          </p:nvGrpSpPr>
          <p:grpSpPr bwMode="auto">
            <a:xfrm>
              <a:off x="166688" y="1403351"/>
              <a:ext cx="8322627" cy="563084"/>
              <a:chOff x="204" y="755"/>
              <a:chExt cx="5508" cy="367"/>
            </a:xfrm>
          </p:grpSpPr>
          <p:sp>
            <p:nvSpPr>
              <p:cNvPr id="59408" name="Text Box 4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5328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Definición de Identificador de Router (ID-Router):</a:t>
                </a:r>
                <a:endParaRPr lang="es-ES" sz="3000" b="1" dirty="0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5795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6054" name="Text Box 6"/>
            <p:cNvSpPr txBox="1">
              <a:spLocks noChangeArrowheads="1"/>
            </p:cNvSpPr>
            <p:nvPr/>
          </p:nvSpPr>
          <p:spPr bwMode="auto">
            <a:xfrm>
              <a:off x="434975" y="1866978"/>
              <a:ext cx="7368361" cy="857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400" dirty="0">
                  <a:latin typeface="+mj-lt"/>
                </a:rPr>
                <a:t>Al iniciarse el proceso OSPF en un router, el IOS utiliza</a:t>
              </a:r>
            </a:p>
            <a:p>
              <a:pPr defTabSz="914118">
                <a:defRPr/>
              </a:pPr>
              <a:r>
                <a:rPr lang="es-ES" sz="2400" dirty="0">
                  <a:latin typeface="+mj-lt"/>
                </a:rPr>
                <a:t>      la </a:t>
              </a:r>
              <a:r>
                <a:rPr lang="es-ES" sz="2400" dirty="0">
                  <a:solidFill>
                    <a:srgbClr val="008000"/>
                  </a:solidFill>
                  <a:latin typeface="+mj-lt"/>
                </a:rPr>
                <a:t>dirección IP</a:t>
              </a:r>
              <a:r>
                <a:rPr lang="es-ES" sz="2400" dirty="0">
                  <a:latin typeface="+mj-lt"/>
                </a:rPr>
                <a:t> activa local </a:t>
              </a:r>
              <a:r>
                <a:rPr lang="es-ES" sz="2400" dirty="0">
                  <a:solidFill>
                    <a:srgbClr val="008000"/>
                  </a:solidFill>
                  <a:latin typeface="+mj-lt"/>
                </a:rPr>
                <a:t>más alta</a:t>
              </a:r>
              <a:r>
                <a:rPr lang="es-ES" sz="2400" dirty="0">
                  <a:latin typeface="+mj-lt"/>
                </a:rPr>
                <a:t> como </a:t>
              </a:r>
              <a:r>
                <a:rPr lang="es-ES" sz="2400" dirty="0">
                  <a:solidFill>
                    <a:srgbClr val="FF3300"/>
                  </a:solidFill>
                  <a:latin typeface="+mj-lt"/>
                </a:rPr>
                <a:t>ID del router</a:t>
              </a:r>
              <a:r>
                <a:rPr lang="es-ES" sz="2400" dirty="0">
                  <a:latin typeface="+mj-lt"/>
                </a:rPr>
                <a:t>.</a:t>
              </a:r>
            </a:p>
          </p:txBody>
        </p:sp>
        <p:sp>
          <p:nvSpPr>
            <p:cNvPr id="386055" name="Text Box 7"/>
            <p:cNvSpPr txBox="1">
              <a:spLocks noChangeArrowheads="1"/>
            </p:cNvSpPr>
            <p:nvPr/>
          </p:nvSpPr>
          <p:spPr bwMode="auto">
            <a:xfrm>
              <a:off x="434975" y="2581473"/>
              <a:ext cx="7276462" cy="857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400" dirty="0">
                  <a:latin typeface="+mj-lt"/>
                </a:rPr>
                <a:t>Si </a:t>
              </a:r>
              <a:r>
                <a:rPr lang="es-ES" sz="2400" dirty="0">
                  <a:solidFill>
                    <a:schemeClr val="accent2"/>
                  </a:solidFill>
                  <a:latin typeface="+mj-lt"/>
                </a:rPr>
                <a:t>no existe</a:t>
              </a:r>
              <a:r>
                <a:rPr lang="es-ES" sz="2400" dirty="0">
                  <a:latin typeface="+mj-lt"/>
                </a:rPr>
                <a:t> una interfaz activa, el proceso OSPF </a:t>
              </a:r>
              <a:r>
                <a:rPr lang="es-ES" sz="2400" dirty="0">
                  <a:solidFill>
                    <a:srgbClr val="336600"/>
                  </a:solidFill>
                  <a:latin typeface="+mj-lt"/>
                </a:rPr>
                <a:t>no se</a:t>
              </a:r>
              <a:r>
                <a:rPr lang="es-ES" sz="2400" dirty="0">
                  <a:latin typeface="+mj-lt"/>
                </a:rPr>
                <a:t> </a:t>
              </a:r>
            </a:p>
            <a:p>
              <a:pPr defTabSz="914118">
                <a:defRPr/>
              </a:pPr>
              <a:r>
                <a:rPr lang="es-ES" sz="2400" dirty="0">
                  <a:latin typeface="+mj-lt"/>
                </a:rPr>
                <a:t>      iniciará.</a:t>
              </a:r>
            </a:p>
          </p:txBody>
        </p:sp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434975" y="3295969"/>
              <a:ext cx="7885709" cy="857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400" dirty="0">
                  <a:latin typeface="+mj-lt"/>
                </a:rPr>
                <a:t>Para asegurar la estabilidad del proceso OSPF, es necesario</a:t>
              </a:r>
            </a:p>
            <a:p>
              <a:pPr defTabSz="914118">
                <a:defRPr/>
              </a:pPr>
              <a:r>
                <a:rPr lang="es-ES" sz="2400" dirty="0">
                  <a:latin typeface="+mj-lt"/>
                </a:rPr>
                <a:t>      que el router tenga una interfaz activa en todo momento.</a:t>
              </a:r>
            </a:p>
          </p:txBody>
        </p:sp>
        <p:sp>
          <p:nvSpPr>
            <p:cNvPr id="386057" name="Text Box 9"/>
            <p:cNvSpPr txBox="1">
              <a:spLocks noChangeArrowheads="1"/>
            </p:cNvSpPr>
            <p:nvPr/>
          </p:nvSpPr>
          <p:spPr bwMode="auto">
            <a:xfrm>
              <a:off x="434975" y="4081914"/>
              <a:ext cx="7271331" cy="47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400" dirty="0">
                  <a:latin typeface="+mj-lt"/>
                </a:rPr>
                <a:t>La interfaz </a:t>
              </a:r>
              <a:r>
                <a:rPr lang="es-ES" sz="2400" i="1" dirty="0" err="1">
                  <a:solidFill>
                    <a:srgbClr val="FF3300"/>
                  </a:solidFill>
                  <a:latin typeface="+mj-lt"/>
                </a:rPr>
                <a:t>loopback</a:t>
              </a:r>
              <a:r>
                <a:rPr lang="es-ES" sz="2400" dirty="0">
                  <a:latin typeface="+mj-lt"/>
                </a:rPr>
                <a:t> es importante para este objetivo.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6659" y="4406610"/>
            <a:ext cx="7952033" cy="1011706"/>
            <a:chOff x="204" y="755"/>
            <a:chExt cx="5265" cy="674"/>
          </a:xfrm>
        </p:grpSpPr>
        <p:sp>
          <p:nvSpPr>
            <p:cNvPr id="59406" name="Text Box 11"/>
            <p:cNvSpPr txBox="1">
              <a:spLocks noChangeArrowheads="1"/>
            </p:cNvSpPr>
            <p:nvPr/>
          </p:nvSpPr>
          <p:spPr bwMode="auto">
            <a:xfrm>
              <a:off x="384" y="755"/>
              <a:ext cx="5085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En un router con más de una interfaz </a:t>
              </a:r>
              <a:r>
                <a:rPr lang="es-ES" sz="3000" b="1" dirty="0" err="1">
                  <a:solidFill>
                    <a:schemeClr val="accent2"/>
                  </a:solidFill>
                  <a:latin typeface="+mj-lt"/>
                </a:rPr>
                <a:t>loopback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,</a:t>
              </a:r>
            </a:p>
            <a:p>
              <a:pPr defTabSz="863859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la dirección </a:t>
              </a:r>
              <a:r>
                <a:rPr lang="es-ES" sz="3000" b="1" dirty="0">
                  <a:solidFill>
                    <a:srgbClr val="336600"/>
                  </a:solidFill>
                  <a:latin typeface="+mj-lt"/>
                </a:rPr>
                <a:t>más alta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será el </a:t>
              </a:r>
              <a:r>
                <a:rPr lang="es-ES" sz="3000" b="1" dirty="0">
                  <a:solidFill>
                    <a:srgbClr val="336600"/>
                  </a:solidFill>
                  <a:latin typeface="+mj-lt"/>
                </a:rPr>
                <a:t>ID-Router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.</a:t>
              </a:r>
              <a:endParaRPr lang="es-ES" sz="30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5788" name="Picture 12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18 Grupo"/>
          <p:cNvGrpSpPr>
            <a:grpSpLocks/>
          </p:cNvGrpSpPr>
          <p:nvPr/>
        </p:nvGrpSpPr>
        <p:grpSpPr bwMode="auto">
          <a:xfrm>
            <a:off x="166659" y="5453218"/>
            <a:ext cx="8432592" cy="1263468"/>
            <a:chOff x="166688" y="5582457"/>
            <a:chExt cx="8434531" cy="1294109"/>
          </a:xfrm>
        </p:grpSpPr>
        <p:grpSp>
          <p:nvGrpSpPr>
            <p:cNvPr id="75782" name="Group 13"/>
            <p:cNvGrpSpPr>
              <a:grpSpLocks/>
            </p:cNvGrpSpPr>
            <p:nvPr/>
          </p:nvGrpSpPr>
          <p:grpSpPr bwMode="auto">
            <a:xfrm>
              <a:off x="166688" y="5582457"/>
              <a:ext cx="6347393" cy="563122"/>
              <a:chOff x="204" y="755"/>
              <a:chExt cx="4201" cy="366"/>
            </a:xfrm>
          </p:grpSpPr>
          <p:sp>
            <p:nvSpPr>
              <p:cNvPr id="59404" name="Text Box 14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40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Selección del Router Designado (</a:t>
                </a:r>
                <a:r>
                  <a:rPr lang="es-ES" sz="3000" b="1" dirty="0">
                    <a:solidFill>
                      <a:srgbClr val="FF3300"/>
                    </a:solidFill>
                    <a:latin typeface="+mj-lt"/>
                  </a:rPr>
                  <a:t>DR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):</a:t>
                </a:r>
                <a:endParaRPr lang="es-ES" sz="3000" b="1" dirty="0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5786" name="Picture 1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6064" name="Text Box 16"/>
            <p:cNvSpPr txBox="1">
              <a:spLocks noChangeArrowheads="1"/>
            </p:cNvSpPr>
            <p:nvPr/>
          </p:nvSpPr>
          <p:spPr bwMode="auto">
            <a:xfrm>
              <a:off x="434990" y="6008078"/>
              <a:ext cx="7840424" cy="479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400" dirty="0">
                  <a:latin typeface="+mj-lt"/>
                </a:rPr>
                <a:t>La interfaz con </a:t>
              </a:r>
              <a:r>
                <a:rPr lang="es-ES" sz="2400" dirty="0">
                  <a:solidFill>
                    <a:srgbClr val="FF3300"/>
                  </a:solidFill>
                  <a:latin typeface="+mj-lt"/>
                </a:rPr>
                <a:t>mayor</a:t>
              </a:r>
              <a:r>
                <a:rPr lang="es-ES" sz="2400" dirty="0">
                  <a:latin typeface="+mj-lt"/>
                </a:rPr>
                <a:t> prioridad </a:t>
              </a:r>
              <a:r>
                <a:rPr lang="es-ES" sz="2400" dirty="0" smtClean="0">
                  <a:latin typeface="+mj-lt"/>
                </a:rPr>
                <a:t>permitirá </a:t>
              </a:r>
              <a:r>
                <a:rPr lang="es-ES" sz="2400" dirty="0">
                  <a:latin typeface="+mj-lt"/>
                </a:rPr>
                <a:t>el router sea </a:t>
              </a:r>
              <a:r>
                <a:rPr lang="es-ES" sz="2400" dirty="0">
                  <a:solidFill>
                    <a:srgbClr val="FF3300"/>
                  </a:solidFill>
                  <a:latin typeface="+mj-lt"/>
                </a:rPr>
                <a:t>DR</a:t>
              </a:r>
              <a:r>
                <a:rPr lang="es-ES" sz="2400" dirty="0">
                  <a:latin typeface="+mj-lt"/>
                </a:rPr>
                <a:t>.</a:t>
              </a:r>
            </a:p>
          </p:txBody>
        </p:sp>
        <p:sp>
          <p:nvSpPr>
            <p:cNvPr id="386065" name="Text Box 17"/>
            <p:cNvSpPr txBox="1">
              <a:spLocks noChangeArrowheads="1"/>
            </p:cNvSpPr>
            <p:nvPr/>
          </p:nvSpPr>
          <p:spPr bwMode="auto">
            <a:xfrm>
              <a:off x="434990" y="6397170"/>
              <a:ext cx="8166229" cy="479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400" dirty="0">
                  <a:latin typeface="+mj-lt"/>
                </a:rPr>
                <a:t>Ante iguales prioridades se selecciona el de </a:t>
              </a:r>
              <a:r>
                <a:rPr lang="es-ES" sz="2400" dirty="0">
                  <a:solidFill>
                    <a:srgbClr val="FF3300"/>
                  </a:solidFill>
                  <a:latin typeface="+mj-lt"/>
                </a:rPr>
                <a:t>mayor</a:t>
              </a:r>
              <a:r>
                <a:rPr lang="es-ES" sz="2400" dirty="0">
                  <a:latin typeface="+mj-lt"/>
                </a:rPr>
                <a:t> ID-Router.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2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98"/>
          <p:cNvSpPr txBox="1">
            <a:spLocks noChangeArrowheads="1"/>
          </p:cNvSpPr>
          <p:nvPr/>
        </p:nvSpPr>
        <p:spPr bwMode="auto">
          <a:xfrm>
            <a:off x="914244" y="617115"/>
            <a:ext cx="8161748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marL="457059" lvl="1" defTabSz="914118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ASPECTOS DE CONFIGURACIÓN </a:t>
            </a:r>
            <a:r>
              <a:rPr lang="es-ES_tradnl" sz="3200" b="1">
                <a:solidFill>
                  <a:schemeClr val="folHlink"/>
                </a:solidFill>
                <a:latin typeface="Arial" charset="0"/>
              </a:rPr>
              <a:t>(3/7)</a:t>
            </a:r>
            <a:endParaRPr lang="es-ES" sz="3200" b="1">
              <a:solidFill>
                <a:schemeClr val="folHlink"/>
              </a:solidFill>
              <a:latin typeface="Arial" charset="0"/>
            </a:endParaRPr>
          </a:p>
        </p:txBody>
      </p:sp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166662" y="1370670"/>
            <a:ext cx="7289443" cy="1291683"/>
            <a:chOff x="166688" y="1403349"/>
            <a:chExt cx="7290709" cy="1322437"/>
          </a:xfrm>
        </p:grpSpPr>
        <p:grpSp>
          <p:nvGrpSpPr>
            <p:cNvPr id="76817" name="Group 199"/>
            <p:cNvGrpSpPr>
              <a:grpSpLocks/>
            </p:cNvGrpSpPr>
            <p:nvPr/>
          </p:nvGrpSpPr>
          <p:grpSpPr bwMode="auto">
            <a:xfrm>
              <a:off x="166688" y="1403349"/>
              <a:ext cx="7290709" cy="563122"/>
              <a:chOff x="204" y="755"/>
              <a:chExt cx="4825" cy="366"/>
            </a:xfrm>
          </p:grpSpPr>
          <p:sp>
            <p:nvSpPr>
              <p:cNvPr id="60433" name="Text Box 20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4645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Configuración de prioridad en una interfaz:</a:t>
                </a:r>
                <a:endParaRPr lang="es-ES" sz="3000" b="1" dirty="0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6820" name="Picture 20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5230" name="Text Box 206"/>
            <p:cNvSpPr txBox="1">
              <a:spLocks noChangeArrowheads="1"/>
            </p:cNvSpPr>
            <p:nvPr/>
          </p:nvSpPr>
          <p:spPr bwMode="auto">
            <a:xfrm>
              <a:off x="434975" y="1868473"/>
              <a:ext cx="6500090" cy="85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>
                <a:defRPr/>
              </a:pPr>
              <a:r>
                <a:rPr lang="es-ES" sz="2400" dirty="0">
                  <a:latin typeface="+mj-lt"/>
                </a:rPr>
                <a:t>Router(</a:t>
              </a:r>
              <a:r>
                <a:rPr lang="es-ES" sz="2400" dirty="0" err="1">
                  <a:latin typeface="+mj-lt"/>
                </a:rPr>
                <a:t>config</a:t>
              </a:r>
              <a:r>
                <a:rPr lang="es-ES" sz="2400" dirty="0">
                  <a:latin typeface="+mj-lt"/>
                </a:rPr>
                <a:t>)# interface serial 0/0/0</a:t>
              </a:r>
            </a:p>
            <a:p>
              <a:pPr defTabSz="914118">
                <a:defRPr/>
              </a:pPr>
              <a:r>
                <a:rPr lang="es-ES" sz="2400" dirty="0">
                  <a:latin typeface="+mj-lt"/>
                </a:rPr>
                <a:t>Router(</a:t>
              </a:r>
              <a:r>
                <a:rPr lang="es-ES" sz="2400" dirty="0" err="1">
                  <a:latin typeface="+mj-lt"/>
                </a:rPr>
                <a:t>config-if</a:t>
              </a:r>
              <a:r>
                <a:rPr lang="es-ES" sz="2400" dirty="0">
                  <a:latin typeface="+mj-lt"/>
                </a:rPr>
                <a:t>)# </a:t>
              </a:r>
              <a:r>
                <a:rPr lang="es-ES" sz="2400" dirty="0" err="1">
                  <a:latin typeface="+mj-lt"/>
                </a:rPr>
                <a:t>ip</a:t>
              </a:r>
              <a:r>
                <a:rPr lang="es-ES" sz="2400" dirty="0">
                  <a:latin typeface="+mj-lt"/>
                </a:rPr>
                <a:t> priority </a:t>
              </a:r>
              <a:r>
                <a:rPr lang="es-ES" sz="2400" i="1" dirty="0">
                  <a:solidFill>
                    <a:srgbClr val="336600"/>
                  </a:solidFill>
                  <a:latin typeface="+mj-lt"/>
                </a:rPr>
                <a:t>número_de_prioridad</a:t>
              </a:r>
            </a:p>
          </p:txBody>
        </p:sp>
      </p:grpSp>
      <p:grpSp>
        <p:nvGrpSpPr>
          <p:cNvPr id="4" name="Group 221"/>
          <p:cNvGrpSpPr>
            <a:grpSpLocks/>
          </p:cNvGrpSpPr>
          <p:nvPr/>
        </p:nvGrpSpPr>
        <p:grpSpPr bwMode="auto">
          <a:xfrm>
            <a:off x="166663" y="2800263"/>
            <a:ext cx="7774611" cy="550009"/>
            <a:chOff x="204" y="755"/>
            <a:chExt cx="5146" cy="366"/>
          </a:xfrm>
        </p:grpSpPr>
        <p:sp>
          <p:nvSpPr>
            <p:cNvPr id="60431" name="Text Box 222"/>
            <p:cNvSpPr txBox="1">
              <a:spLocks noChangeArrowheads="1"/>
            </p:cNvSpPr>
            <p:nvPr/>
          </p:nvSpPr>
          <p:spPr bwMode="auto">
            <a:xfrm>
              <a:off x="384" y="755"/>
              <a:ext cx="496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Un valor de prioridad puede variar de 0 a 255.</a:t>
              </a:r>
              <a:endParaRPr lang="es-ES" sz="30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6816" name="Picture 22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24"/>
          <p:cNvGrpSpPr>
            <a:grpSpLocks/>
          </p:cNvGrpSpPr>
          <p:nvPr/>
        </p:nvGrpSpPr>
        <p:grpSpPr bwMode="auto">
          <a:xfrm>
            <a:off x="166659" y="3580180"/>
            <a:ext cx="7734890" cy="1011705"/>
            <a:chOff x="204" y="755"/>
            <a:chExt cx="5120" cy="674"/>
          </a:xfrm>
        </p:grpSpPr>
        <p:sp>
          <p:nvSpPr>
            <p:cNvPr id="60429" name="Text Box 225"/>
            <p:cNvSpPr txBox="1">
              <a:spLocks noChangeArrowheads="1"/>
            </p:cNvSpPr>
            <p:nvPr/>
          </p:nvSpPr>
          <p:spPr bwMode="auto">
            <a:xfrm>
              <a:off x="384" y="755"/>
              <a:ext cx="494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63859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Valor </a:t>
              </a:r>
              <a:r>
                <a:rPr lang="es-ES" sz="3000" b="1" dirty="0">
                  <a:latin typeface="+mj-lt"/>
                </a:rPr>
                <a:t>0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de prioridad </a:t>
              </a:r>
              <a:r>
                <a:rPr lang="es-ES" sz="3000" b="1" dirty="0">
                  <a:latin typeface="+mj-lt"/>
                </a:rPr>
                <a:t>imposibilita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al router que</a:t>
              </a:r>
            </a:p>
            <a:p>
              <a:pPr defTabSz="863859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sea elegido </a:t>
              </a:r>
              <a:r>
                <a:rPr lang="es-ES" sz="3000" b="1" dirty="0">
                  <a:solidFill>
                    <a:srgbClr val="FF3300"/>
                  </a:solidFill>
                  <a:latin typeface="+mj-lt"/>
                </a:rPr>
                <a:t>DR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.</a:t>
              </a:r>
              <a:endParaRPr lang="es-ES" sz="30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6814" name="Picture 22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19 Grupo"/>
          <p:cNvGrpSpPr>
            <a:grpSpLocks/>
          </p:cNvGrpSpPr>
          <p:nvPr/>
        </p:nvGrpSpPr>
        <p:grpSpPr bwMode="auto">
          <a:xfrm>
            <a:off x="166662" y="4724471"/>
            <a:ext cx="8107825" cy="1753436"/>
            <a:chOff x="166688" y="4837112"/>
            <a:chExt cx="8109430" cy="1795790"/>
          </a:xfrm>
        </p:grpSpPr>
        <p:grpSp>
          <p:nvGrpSpPr>
            <p:cNvPr id="76807" name="Group 227"/>
            <p:cNvGrpSpPr>
              <a:grpSpLocks/>
            </p:cNvGrpSpPr>
            <p:nvPr/>
          </p:nvGrpSpPr>
          <p:grpSpPr bwMode="auto">
            <a:xfrm>
              <a:off x="166688" y="4837112"/>
              <a:ext cx="7031235" cy="563122"/>
              <a:chOff x="204" y="755"/>
              <a:chExt cx="4653" cy="366"/>
            </a:xfrm>
          </p:grpSpPr>
          <p:sp>
            <p:nvSpPr>
              <p:cNvPr id="60427" name="Text Box 228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4473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63859">
                  <a:defRPr/>
                </a:pPr>
                <a:r>
                  <a:rPr lang="es-ES" sz="3000" b="1">
                    <a:solidFill>
                      <a:schemeClr val="accent2"/>
                    </a:solidFill>
                    <a:latin typeface="+mj-lt"/>
                  </a:rPr>
                  <a:t>En resumen sobre selección de DR y BDR:</a:t>
                </a:r>
                <a:endParaRPr lang="es-ES" sz="3000" b="1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6812" name="Picture 22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5254" name="Text Box 230"/>
            <p:cNvSpPr txBox="1">
              <a:spLocks noChangeArrowheads="1"/>
            </p:cNvSpPr>
            <p:nvPr/>
          </p:nvSpPr>
          <p:spPr bwMode="auto">
            <a:xfrm>
              <a:off x="434982" y="5296040"/>
              <a:ext cx="4457681" cy="479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 </a:t>
              </a:r>
              <a:r>
                <a:rPr lang="es-ES" sz="2400" dirty="0">
                  <a:latin typeface="+mj-lt"/>
                </a:rPr>
                <a:t>Mayor prioridad </a:t>
              </a:r>
              <a:r>
                <a:rPr lang="es-ES" sz="2400" dirty="0">
                  <a:latin typeface="+mj-lt"/>
                  <a:sym typeface="Wingdings" pitchFamily="2" charset="2"/>
                </a:rPr>
                <a:t> Router DR</a:t>
              </a:r>
              <a:r>
                <a:rPr lang="es-ES" sz="2400" dirty="0">
                  <a:latin typeface="+mj-lt"/>
                </a:rPr>
                <a:t>.</a:t>
              </a:r>
            </a:p>
          </p:txBody>
        </p:sp>
        <p:sp>
          <p:nvSpPr>
            <p:cNvPr id="385255" name="Text Box 231"/>
            <p:cNvSpPr txBox="1">
              <a:spLocks noChangeArrowheads="1"/>
            </p:cNvSpPr>
            <p:nvPr/>
          </p:nvSpPr>
          <p:spPr bwMode="auto">
            <a:xfrm>
              <a:off x="434982" y="5724796"/>
              <a:ext cx="5977628" cy="479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 </a:t>
              </a:r>
              <a:r>
                <a:rPr lang="es-ES" sz="2400" dirty="0">
                  <a:latin typeface="+mj-lt"/>
                </a:rPr>
                <a:t>Segundo valor de prioridad </a:t>
              </a:r>
              <a:r>
                <a:rPr lang="es-ES" sz="2400" dirty="0">
                  <a:latin typeface="+mj-lt"/>
                  <a:sym typeface="Wingdings" pitchFamily="2" charset="2"/>
                </a:rPr>
                <a:t> Router BDR</a:t>
              </a:r>
              <a:r>
                <a:rPr lang="es-ES" sz="2400" dirty="0">
                  <a:latin typeface="+mj-lt"/>
                </a:rPr>
                <a:t>.</a:t>
              </a:r>
            </a:p>
          </p:txBody>
        </p:sp>
        <p:sp>
          <p:nvSpPr>
            <p:cNvPr id="385256" name="Text Box 232"/>
            <p:cNvSpPr txBox="1">
              <a:spLocks noChangeArrowheads="1"/>
            </p:cNvSpPr>
            <p:nvPr/>
          </p:nvSpPr>
          <p:spPr bwMode="auto">
            <a:xfrm>
              <a:off x="434982" y="6153551"/>
              <a:ext cx="7841136" cy="479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 </a:t>
              </a:r>
              <a:r>
                <a:rPr lang="es-ES" sz="2400" dirty="0">
                  <a:latin typeface="+mj-lt"/>
                </a:rPr>
                <a:t>Routers con igual prioridad </a:t>
              </a:r>
              <a:r>
                <a:rPr lang="es-ES" sz="2400" dirty="0">
                  <a:latin typeface="+mj-lt"/>
                  <a:sym typeface="Wingdings" pitchFamily="2" charset="2"/>
                </a:rPr>
                <a:t> Será DR el mayor ID-Router</a:t>
              </a:r>
              <a:endParaRPr lang="es-E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2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loud"/>
          <p:cNvSpPr>
            <a:spLocks noChangeAspect="1" noEditPoints="1" noChangeArrowheads="1"/>
          </p:cNvSpPr>
          <p:nvPr/>
        </p:nvSpPr>
        <p:spPr bwMode="auto">
          <a:xfrm rot="195800">
            <a:off x="209514" y="1886997"/>
            <a:ext cx="2847480" cy="3778644"/>
          </a:xfrm>
          <a:custGeom>
            <a:avLst/>
            <a:gdLst>
              <a:gd name="T0" fmla="*/ 1187 w 21600"/>
              <a:gd name="T1" fmla="*/ 105495 h 21600"/>
              <a:gd name="T2" fmla="*/ 188019 w 21600"/>
              <a:gd name="T3" fmla="*/ 210810 h 21600"/>
              <a:gd name="T4" fmla="*/ 375643 w 21600"/>
              <a:gd name="T5" fmla="*/ 105495 h 21600"/>
              <a:gd name="T6" fmla="*/ 188019 w 21600"/>
              <a:gd name="T7" fmla="*/ 12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6347" tIns="43175" rIns="86347" bIns="43175"/>
          <a:lstStyle/>
          <a:p>
            <a:pPr algn="ctr" defTabSz="863859"/>
            <a:r>
              <a:rPr lang="es-MX" sz="1900"/>
              <a:t>     </a:t>
            </a:r>
            <a:endParaRPr lang="es-ES" sz="1900"/>
          </a:p>
        </p:txBody>
      </p:sp>
      <p:sp>
        <p:nvSpPr>
          <p:cNvPr id="77827" name="Cloud"/>
          <p:cNvSpPr>
            <a:spLocks noChangeAspect="1" noEditPoints="1" noChangeArrowheads="1"/>
          </p:cNvSpPr>
          <p:nvPr/>
        </p:nvSpPr>
        <p:spPr bwMode="auto">
          <a:xfrm rot="195800">
            <a:off x="6069550" y="1931962"/>
            <a:ext cx="2969697" cy="3735230"/>
          </a:xfrm>
          <a:custGeom>
            <a:avLst/>
            <a:gdLst>
              <a:gd name="T0" fmla="*/ 1238 w 21600"/>
              <a:gd name="T1" fmla="*/ 104283 h 21600"/>
              <a:gd name="T2" fmla="*/ 196089 w 21600"/>
              <a:gd name="T3" fmla="*/ 208388 h 21600"/>
              <a:gd name="T4" fmla="*/ 391766 w 21600"/>
              <a:gd name="T5" fmla="*/ 104283 h 21600"/>
              <a:gd name="T6" fmla="*/ 196089 w 21600"/>
              <a:gd name="T7" fmla="*/ 118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6347" tIns="43175" rIns="86347" bIns="43175"/>
          <a:lstStyle/>
          <a:p>
            <a:pPr algn="ctr" defTabSz="863859"/>
            <a:r>
              <a:rPr lang="es-MX" sz="1900"/>
              <a:t>     </a:t>
            </a:r>
            <a:endParaRPr lang="es-ES" sz="1900"/>
          </a:p>
        </p:txBody>
      </p:sp>
      <p:sp>
        <p:nvSpPr>
          <p:cNvPr id="77828" name="Cloud"/>
          <p:cNvSpPr>
            <a:spLocks noChangeAspect="1" noEditPoints="1" noChangeArrowheads="1"/>
          </p:cNvSpPr>
          <p:nvPr/>
        </p:nvSpPr>
        <p:spPr bwMode="auto">
          <a:xfrm rot="195800">
            <a:off x="2777646" y="1956770"/>
            <a:ext cx="3656965" cy="3355350"/>
          </a:xfrm>
          <a:custGeom>
            <a:avLst/>
            <a:gdLst>
              <a:gd name="T0" fmla="*/ 1524 w 21600"/>
              <a:gd name="T1" fmla="*/ 93677 h 21600"/>
              <a:gd name="T2" fmla="*/ 241469 w 21600"/>
              <a:gd name="T3" fmla="*/ 187195 h 21600"/>
              <a:gd name="T4" fmla="*/ 482431 w 21600"/>
              <a:gd name="T5" fmla="*/ 93677 h 21600"/>
              <a:gd name="T6" fmla="*/ 241469 w 21600"/>
              <a:gd name="T7" fmla="*/ 1065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6347" tIns="43175" rIns="86347" bIns="43175"/>
          <a:lstStyle/>
          <a:p>
            <a:pPr algn="ctr" defTabSz="863859"/>
            <a:r>
              <a:rPr lang="es-MX" sz="1900"/>
              <a:t>     </a:t>
            </a:r>
            <a:endParaRPr lang="es-ES" sz="1900"/>
          </a:p>
        </p:txBody>
      </p:sp>
      <p:sp>
        <p:nvSpPr>
          <p:cNvPr id="77829" name="Text Box 2"/>
          <p:cNvSpPr txBox="1">
            <a:spLocks noChangeArrowheads="1"/>
          </p:cNvSpPr>
          <p:nvPr/>
        </p:nvSpPr>
        <p:spPr bwMode="auto">
          <a:xfrm>
            <a:off x="1161852" y="617114"/>
            <a:ext cx="6909995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ANÁLISIS DE LA RED MULTIAREA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77830" name="Group 69"/>
          <p:cNvGrpSpPr>
            <a:grpSpLocks/>
          </p:cNvGrpSpPr>
          <p:nvPr/>
        </p:nvGrpSpPr>
        <p:grpSpPr bwMode="auto">
          <a:xfrm>
            <a:off x="4428359" y="2102524"/>
            <a:ext cx="460295" cy="294601"/>
            <a:chOff x="2927" y="2504"/>
            <a:chExt cx="527" cy="390"/>
          </a:xfrm>
        </p:grpSpPr>
        <p:sp>
          <p:nvSpPr>
            <p:cNvPr id="78163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164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165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166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78167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174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184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85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86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87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88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89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90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91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78175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176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77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78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79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80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81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82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83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8168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8169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8170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171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172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173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77831" name="Group 69"/>
          <p:cNvGrpSpPr>
            <a:grpSpLocks/>
          </p:cNvGrpSpPr>
          <p:nvPr/>
        </p:nvGrpSpPr>
        <p:grpSpPr bwMode="auto">
          <a:xfrm>
            <a:off x="2857007" y="2939811"/>
            <a:ext cx="460295" cy="294601"/>
            <a:chOff x="2927" y="2504"/>
            <a:chExt cx="527" cy="390"/>
          </a:xfrm>
        </p:grpSpPr>
        <p:sp>
          <p:nvSpPr>
            <p:cNvPr id="78134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135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136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137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78138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145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155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56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57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58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59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60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61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62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78146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147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48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49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50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51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52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53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54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8139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8140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8141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142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143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144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77832" name="Group 69"/>
          <p:cNvGrpSpPr>
            <a:grpSpLocks/>
          </p:cNvGrpSpPr>
          <p:nvPr/>
        </p:nvGrpSpPr>
        <p:grpSpPr bwMode="auto">
          <a:xfrm>
            <a:off x="2857007" y="4363198"/>
            <a:ext cx="460295" cy="294601"/>
            <a:chOff x="2927" y="2504"/>
            <a:chExt cx="527" cy="390"/>
          </a:xfrm>
        </p:grpSpPr>
        <p:sp>
          <p:nvSpPr>
            <p:cNvPr id="78105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106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107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108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78109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116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126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27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28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29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30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31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32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33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78117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118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19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20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21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22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23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24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25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8110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8111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8112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113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114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115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77833" name="Group 69"/>
          <p:cNvGrpSpPr>
            <a:grpSpLocks/>
          </p:cNvGrpSpPr>
          <p:nvPr/>
        </p:nvGrpSpPr>
        <p:grpSpPr bwMode="auto">
          <a:xfrm>
            <a:off x="5969555" y="2939811"/>
            <a:ext cx="460295" cy="294601"/>
            <a:chOff x="2927" y="2504"/>
            <a:chExt cx="527" cy="390"/>
          </a:xfrm>
        </p:grpSpPr>
        <p:sp>
          <p:nvSpPr>
            <p:cNvPr id="78076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077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078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079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78080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087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097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98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99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00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01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02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03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04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78088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089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90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91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92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93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94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95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96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8081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8082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8083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084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085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086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77834" name="Group 69"/>
          <p:cNvGrpSpPr>
            <a:grpSpLocks/>
          </p:cNvGrpSpPr>
          <p:nvPr/>
        </p:nvGrpSpPr>
        <p:grpSpPr bwMode="auto">
          <a:xfrm>
            <a:off x="5969555" y="4363198"/>
            <a:ext cx="460295" cy="294601"/>
            <a:chOff x="2927" y="2504"/>
            <a:chExt cx="527" cy="390"/>
          </a:xfrm>
        </p:grpSpPr>
        <p:sp>
          <p:nvSpPr>
            <p:cNvPr id="78047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048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049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050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78051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058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068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69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70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71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72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73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74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75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78059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060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61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62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63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64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65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66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67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8052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8053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8054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055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056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057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cxnSp>
        <p:nvCxnSpPr>
          <p:cNvPr id="77835" name="185 Conector recto"/>
          <p:cNvCxnSpPr>
            <a:cxnSpLocks noChangeShapeType="1"/>
            <a:stCxn id="78148" idx="3"/>
            <a:endCxn id="78165" idx="1"/>
          </p:cNvCxnSpPr>
          <p:nvPr/>
        </p:nvCxnSpPr>
        <p:spPr bwMode="auto">
          <a:xfrm flipV="1">
            <a:off x="3245878" y="2248270"/>
            <a:ext cx="1182482" cy="744255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36" name="187 Conector recto"/>
          <p:cNvCxnSpPr>
            <a:cxnSpLocks noChangeShapeType="1"/>
            <a:stCxn id="78094" idx="2"/>
          </p:cNvCxnSpPr>
          <p:nvPr/>
        </p:nvCxnSpPr>
        <p:spPr bwMode="auto">
          <a:xfrm flipH="1" flipV="1">
            <a:off x="4901352" y="2248270"/>
            <a:ext cx="1263431" cy="744255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37" name="189 Conector recto"/>
          <p:cNvCxnSpPr>
            <a:cxnSpLocks noChangeShapeType="1"/>
          </p:cNvCxnSpPr>
          <p:nvPr/>
        </p:nvCxnSpPr>
        <p:spPr bwMode="auto">
          <a:xfrm flipV="1">
            <a:off x="3285558" y="4508948"/>
            <a:ext cx="2683997" cy="21707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38" name="196 Conector recto"/>
          <p:cNvCxnSpPr>
            <a:cxnSpLocks noChangeShapeType="1"/>
            <a:stCxn id="78136" idx="1"/>
          </p:cNvCxnSpPr>
          <p:nvPr/>
        </p:nvCxnSpPr>
        <p:spPr bwMode="auto">
          <a:xfrm rot="10800000" flipV="1">
            <a:off x="1803090" y="3085560"/>
            <a:ext cx="1053917" cy="189165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39" name="202 Conector recto"/>
          <p:cNvCxnSpPr>
            <a:cxnSpLocks noChangeShapeType="1"/>
            <a:stCxn id="77999" idx="15"/>
            <a:endCxn id="77953" idx="6"/>
          </p:cNvCxnSpPr>
          <p:nvPr/>
        </p:nvCxnSpPr>
        <p:spPr bwMode="auto">
          <a:xfrm flipH="1">
            <a:off x="7666294" y="3494901"/>
            <a:ext cx="98408" cy="1524173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40" name="204 Conector recto"/>
          <p:cNvCxnSpPr>
            <a:cxnSpLocks noChangeShapeType="1"/>
          </p:cNvCxnSpPr>
          <p:nvPr/>
        </p:nvCxnSpPr>
        <p:spPr bwMode="auto">
          <a:xfrm rot="10800000" flipV="1">
            <a:off x="1960226" y="4572517"/>
            <a:ext cx="896781" cy="471361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41" name="205 Conector recto"/>
          <p:cNvCxnSpPr>
            <a:cxnSpLocks noChangeShapeType="1"/>
          </p:cNvCxnSpPr>
          <p:nvPr/>
        </p:nvCxnSpPr>
        <p:spPr bwMode="auto">
          <a:xfrm rot="5400000">
            <a:off x="2478223" y="3811966"/>
            <a:ext cx="1187707" cy="1587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grpSp>
        <p:nvGrpSpPr>
          <p:cNvPr id="77842" name="Group 69"/>
          <p:cNvGrpSpPr>
            <a:grpSpLocks/>
          </p:cNvGrpSpPr>
          <p:nvPr/>
        </p:nvGrpSpPr>
        <p:grpSpPr bwMode="auto">
          <a:xfrm>
            <a:off x="1357081" y="3218906"/>
            <a:ext cx="460295" cy="294601"/>
            <a:chOff x="2927" y="2504"/>
            <a:chExt cx="527" cy="390"/>
          </a:xfrm>
        </p:grpSpPr>
        <p:sp>
          <p:nvSpPr>
            <p:cNvPr id="78018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019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020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8021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78022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029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039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40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41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42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43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44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45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46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78030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031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32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33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34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35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36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37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38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8023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8024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8025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026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027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028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77843" name="Group 69"/>
          <p:cNvGrpSpPr>
            <a:grpSpLocks/>
          </p:cNvGrpSpPr>
          <p:nvPr/>
        </p:nvGrpSpPr>
        <p:grpSpPr bwMode="auto">
          <a:xfrm>
            <a:off x="7501222" y="3218906"/>
            <a:ext cx="458708" cy="294601"/>
            <a:chOff x="2927" y="2504"/>
            <a:chExt cx="527" cy="390"/>
          </a:xfrm>
        </p:grpSpPr>
        <p:sp>
          <p:nvSpPr>
            <p:cNvPr id="77989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7990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7991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7992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77993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000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010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11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12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13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14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15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16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17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78001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002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03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04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05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06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07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08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09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7994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7995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7996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7997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7998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7999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cxnSp>
        <p:nvCxnSpPr>
          <p:cNvPr id="77844" name="267 Conector recto"/>
          <p:cNvCxnSpPr>
            <a:cxnSpLocks noChangeShapeType="1"/>
            <a:stCxn id="77992" idx="2"/>
          </p:cNvCxnSpPr>
          <p:nvPr/>
        </p:nvCxnSpPr>
        <p:spPr bwMode="auto">
          <a:xfrm rot="10800000">
            <a:off x="6429846" y="3059201"/>
            <a:ext cx="1071376" cy="248085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grpSp>
        <p:nvGrpSpPr>
          <p:cNvPr id="77845" name="Group 69"/>
          <p:cNvGrpSpPr>
            <a:grpSpLocks/>
          </p:cNvGrpSpPr>
          <p:nvPr/>
        </p:nvGrpSpPr>
        <p:grpSpPr bwMode="auto">
          <a:xfrm>
            <a:off x="1571356" y="4991164"/>
            <a:ext cx="460295" cy="294601"/>
            <a:chOff x="2927" y="2504"/>
            <a:chExt cx="527" cy="390"/>
          </a:xfrm>
        </p:grpSpPr>
        <p:sp>
          <p:nvSpPr>
            <p:cNvPr id="77960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7961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7962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7963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77964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7971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7981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82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83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84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85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86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87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88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77972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7973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74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75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76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77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78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79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80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7965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7966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7967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7968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7969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7970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77846" name="Group 69"/>
          <p:cNvGrpSpPr>
            <a:grpSpLocks/>
          </p:cNvGrpSpPr>
          <p:nvPr/>
        </p:nvGrpSpPr>
        <p:grpSpPr bwMode="auto">
          <a:xfrm>
            <a:off x="7358372" y="4991164"/>
            <a:ext cx="458708" cy="294601"/>
            <a:chOff x="2927" y="2504"/>
            <a:chExt cx="527" cy="390"/>
          </a:xfrm>
        </p:grpSpPr>
        <p:sp>
          <p:nvSpPr>
            <p:cNvPr id="77931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7932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7933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7934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77935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7942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7952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53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54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55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56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57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58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59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77943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7944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45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46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47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48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49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50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51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7936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7937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7938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7939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7940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7941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cxnSp>
        <p:nvCxnSpPr>
          <p:cNvPr id="77847" name="330 Conector recto"/>
          <p:cNvCxnSpPr>
            <a:cxnSpLocks noChangeShapeType="1"/>
          </p:cNvCxnSpPr>
          <p:nvPr/>
        </p:nvCxnSpPr>
        <p:spPr bwMode="auto">
          <a:xfrm>
            <a:off x="6429846" y="4572520"/>
            <a:ext cx="1003126" cy="494619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pic>
        <p:nvPicPr>
          <p:cNvPr id="77848" name="Picture 53" descr="C500USEFORA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30" y="3149129"/>
            <a:ext cx="407916" cy="42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49" name="Picture 222" descr="C500USEFORAD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01177" y="3079358"/>
            <a:ext cx="406329" cy="42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850" name="334 Conector recto"/>
          <p:cNvCxnSpPr>
            <a:cxnSpLocks noChangeShapeType="1"/>
          </p:cNvCxnSpPr>
          <p:nvPr/>
        </p:nvCxnSpPr>
        <p:spPr bwMode="auto">
          <a:xfrm rot="10800000">
            <a:off x="642830" y="3358454"/>
            <a:ext cx="714251" cy="1551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pic>
        <p:nvPicPr>
          <p:cNvPr id="77851" name="Picture 53" descr="C500USEFORA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30" y="4921389"/>
            <a:ext cx="407916" cy="42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852" name="339 Conector recto"/>
          <p:cNvCxnSpPr>
            <a:cxnSpLocks noChangeShapeType="1"/>
          </p:cNvCxnSpPr>
          <p:nvPr/>
        </p:nvCxnSpPr>
        <p:spPr bwMode="auto">
          <a:xfrm rot="10800000">
            <a:off x="642830" y="5130712"/>
            <a:ext cx="928526" cy="1550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53" name="341 Conector recto"/>
          <p:cNvCxnSpPr>
            <a:cxnSpLocks noChangeShapeType="1"/>
          </p:cNvCxnSpPr>
          <p:nvPr/>
        </p:nvCxnSpPr>
        <p:spPr bwMode="auto">
          <a:xfrm rot="10800000">
            <a:off x="7929776" y="3358454"/>
            <a:ext cx="714251" cy="1551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pic>
        <p:nvPicPr>
          <p:cNvPr id="77854" name="Picture 222" descr="C500USEFORAD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327" y="4851612"/>
            <a:ext cx="406329" cy="42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855" name="345 Conector recto"/>
          <p:cNvCxnSpPr>
            <a:cxnSpLocks noChangeShapeType="1"/>
            <a:stCxn id="78026" idx="15"/>
            <a:endCxn id="77978" idx="3"/>
          </p:cNvCxnSpPr>
          <p:nvPr/>
        </p:nvCxnSpPr>
        <p:spPr bwMode="auto">
          <a:xfrm>
            <a:off x="1618969" y="3491796"/>
            <a:ext cx="184118" cy="1544329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77856" name="349 CuadroTexto"/>
          <p:cNvSpPr txBox="1">
            <a:spLocks noChangeArrowheads="1"/>
          </p:cNvSpPr>
          <p:nvPr/>
        </p:nvSpPr>
        <p:spPr bwMode="auto">
          <a:xfrm>
            <a:off x="4428357" y="1683877"/>
            <a:ext cx="456817" cy="39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000" b="1"/>
              <a:t>R5</a:t>
            </a:r>
          </a:p>
        </p:txBody>
      </p:sp>
      <p:sp>
        <p:nvSpPr>
          <p:cNvPr id="77857" name="350 CuadroTexto"/>
          <p:cNvSpPr txBox="1">
            <a:spLocks noChangeArrowheads="1"/>
          </p:cNvSpPr>
          <p:nvPr/>
        </p:nvSpPr>
        <p:spPr bwMode="auto">
          <a:xfrm>
            <a:off x="1357077" y="2828169"/>
            <a:ext cx="456817" cy="39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000" b="1"/>
              <a:t>R1</a:t>
            </a:r>
          </a:p>
        </p:txBody>
      </p:sp>
      <p:sp>
        <p:nvSpPr>
          <p:cNvPr id="77858" name="351 CuadroTexto"/>
          <p:cNvSpPr txBox="1">
            <a:spLocks noChangeArrowheads="1"/>
          </p:cNvSpPr>
          <p:nvPr/>
        </p:nvSpPr>
        <p:spPr bwMode="auto">
          <a:xfrm>
            <a:off x="2499880" y="2590941"/>
            <a:ext cx="456817" cy="39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000" b="1"/>
              <a:t>R3</a:t>
            </a:r>
          </a:p>
        </p:txBody>
      </p:sp>
      <p:sp>
        <p:nvSpPr>
          <p:cNvPr id="77859" name="352 CuadroTexto"/>
          <p:cNvSpPr txBox="1">
            <a:spLocks noChangeArrowheads="1"/>
          </p:cNvSpPr>
          <p:nvPr/>
        </p:nvSpPr>
        <p:spPr bwMode="auto">
          <a:xfrm>
            <a:off x="1428503" y="5228394"/>
            <a:ext cx="456817" cy="39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000" b="1"/>
              <a:t>R2</a:t>
            </a:r>
          </a:p>
        </p:txBody>
      </p:sp>
      <p:sp>
        <p:nvSpPr>
          <p:cNvPr id="77860" name="353 CuadroTexto"/>
          <p:cNvSpPr txBox="1">
            <a:spLocks noChangeArrowheads="1"/>
          </p:cNvSpPr>
          <p:nvPr/>
        </p:nvSpPr>
        <p:spPr bwMode="auto">
          <a:xfrm>
            <a:off x="2857004" y="4712065"/>
            <a:ext cx="456817" cy="3991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000" b="1"/>
              <a:t>R4</a:t>
            </a:r>
          </a:p>
        </p:txBody>
      </p:sp>
      <p:sp>
        <p:nvSpPr>
          <p:cNvPr id="77861" name="354 CuadroTexto"/>
          <p:cNvSpPr txBox="1">
            <a:spLocks noChangeArrowheads="1"/>
          </p:cNvSpPr>
          <p:nvPr/>
        </p:nvSpPr>
        <p:spPr bwMode="auto">
          <a:xfrm>
            <a:off x="6144147" y="2521164"/>
            <a:ext cx="456817" cy="3991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000" b="1"/>
              <a:t>R6</a:t>
            </a:r>
          </a:p>
        </p:txBody>
      </p:sp>
      <p:sp>
        <p:nvSpPr>
          <p:cNvPr id="77862" name="355 CuadroTexto"/>
          <p:cNvSpPr txBox="1">
            <a:spLocks noChangeArrowheads="1"/>
          </p:cNvSpPr>
          <p:nvPr/>
        </p:nvSpPr>
        <p:spPr bwMode="auto">
          <a:xfrm>
            <a:off x="5858446" y="4712065"/>
            <a:ext cx="456817" cy="3991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000" b="1"/>
              <a:t>R7</a:t>
            </a:r>
          </a:p>
        </p:txBody>
      </p:sp>
      <p:sp>
        <p:nvSpPr>
          <p:cNvPr id="77863" name="356 CuadroTexto"/>
          <p:cNvSpPr txBox="1">
            <a:spLocks noChangeArrowheads="1"/>
          </p:cNvSpPr>
          <p:nvPr/>
        </p:nvSpPr>
        <p:spPr bwMode="auto">
          <a:xfrm>
            <a:off x="7501223" y="2800262"/>
            <a:ext cx="456817" cy="39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000" b="1"/>
              <a:t>R8</a:t>
            </a:r>
          </a:p>
        </p:txBody>
      </p:sp>
      <p:sp>
        <p:nvSpPr>
          <p:cNvPr id="77864" name="357 CuadroTexto"/>
          <p:cNvSpPr txBox="1">
            <a:spLocks noChangeArrowheads="1"/>
          </p:cNvSpPr>
          <p:nvPr/>
        </p:nvSpPr>
        <p:spPr bwMode="auto">
          <a:xfrm>
            <a:off x="7358373" y="5270258"/>
            <a:ext cx="456817" cy="39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000" b="1"/>
              <a:t>R9</a:t>
            </a:r>
          </a:p>
        </p:txBody>
      </p:sp>
      <p:sp>
        <p:nvSpPr>
          <p:cNvPr id="77865" name="358 CuadroTexto"/>
          <p:cNvSpPr txBox="1">
            <a:spLocks noChangeArrowheads="1"/>
          </p:cNvSpPr>
          <p:nvPr/>
        </p:nvSpPr>
        <p:spPr bwMode="auto">
          <a:xfrm>
            <a:off x="428551" y="2730486"/>
            <a:ext cx="581851" cy="39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000" b="1"/>
              <a:t>PCa</a:t>
            </a:r>
          </a:p>
        </p:txBody>
      </p:sp>
      <p:sp>
        <p:nvSpPr>
          <p:cNvPr id="77866" name="359 CuadroTexto"/>
          <p:cNvSpPr txBox="1">
            <a:spLocks noChangeArrowheads="1"/>
          </p:cNvSpPr>
          <p:nvPr/>
        </p:nvSpPr>
        <p:spPr bwMode="auto">
          <a:xfrm>
            <a:off x="285701" y="5270258"/>
            <a:ext cx="593072" cy="39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000" b="1"/>
              <a:t>PCb</a:t>
            </a:r>
          </a:p>
        </p:txBody>
      </p:sp>
      <p:sp>
        <p:nvSpPr>
          <p:cNvPr id="77867" name="360 CuadroTexto"/>
          <p:cNvSpPr txBox="1">
            <a:spLocks noChangeArrowheads="1"/>
          </p:cNvSpPr>
          <p:nvPr/>
        </p:nvSpPr>
        <p:spPr bwMode="auto">
          <a:xfrm>
            <a:off x="8429752" y="2730486"/>
            <a:ext cx="562615" cy="39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000" b="1"/>
              <a:t>PCc</a:t>
            </a:r>
          </a:p>
        </p:txBody>
      </p:sp>
      <p:sp>
        <p:nvSpPr>
          <p:cNvPr id="77868" name="361 CuadroTexto"/>
          <p:cNvSpPr txBox="1">
            <a:spLocks noChangeArrowheads="1"/>
          </p:cNvSpPr>
          <p:nvPr/>
        </p:nvSpPr>
        <p:spPr bwMode="auto">
          <a:xfrm>
            <a:off x="8286899" y="5200482"/>
            <a:ext cx="593072" cy="39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000" b="1"/>
              <a:t>PCd</a:t>
            </a:r>
          </a:p>
        </p:txBody>
      </p:sp>
      <p:sp>
        <p:nvSpPr>
          <p:cNvPr id="77869" name="362 CuadroTexto"/>
          <p:cNvSpPr txBox="1">
            <a:spLocks noChangeArrowheads="1"/>
          </p:cNvSpPr>
          <p:nvPr/>
        </p:nvSpPr>
        <p:spPr bwMode="auto">
          <a:xfrm>
            <a:off x="4071231" y="2730487"/>
            <a:ext cx="870776" cy="3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b="1"/>
              <a:t>AREA 0</a:t>
            </a:r>
          </a:p>
        </p:txBody>
      </p:sp>
      <p:sp>
        <p:nvSpPr>
          <p:cNvPr id="77870" name="363 CuadroTexto"/>
          <p:cNvSpPr txBox="1">
            <a:spLocks noChangeArrowheads="1"/>
          </p:cNvSpPr>
          <p:nvPr/>
        </p:nvSpPr>
        <p:spPr bwMode="auto">
          <a:xfrm>
            <a:off x="1214227" y="2172295"/>
            <a:ext cx="870776" cy="3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b="1"/>
              <a:t>AREA 1</a:t>
            </a:r>
          </a:p>
        </p:txBody>
      </p:sp>
      <p:sp>
        <p:nvSpPr>
          <p:cNvPr id="77871" name="364 CuadroTexto"/>
          <p:cNvSpPr txBox="1">
            <a:spLocks noChangeArrowheads="1"/>
          </p:cNvSpPr>
          <p:nvPr/>
        </p:nvSpPr>
        <p:spPr bwMode="auto">
          <a:xfrm>
            <a:off x="7286948" y="2172295"/>
            <a:ext cx="870776" cy="3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b="1"/>
              <a:t>AREA 2</a:t>
            </a:r>
          </a:p>
        </p:txBody>
      </p:sp>
      <p:sp>
        <p:nvSpPr>
          <p:cNvPr id="77872" name="365 CuadroTexto"/>
          <p:cNvSpPr txBox="1">
            <a:spLocks noChangeArrowheads="1"/>
          </p:cNvSpPr>
          <p:nvPr/>
        </p:nvSpPr>
        <p:spPr bwMode="auto">
          <a:xfrm rot="-1970932">
            <a:off x="3266951" y="2397230"/>
            <a:ext cx="1043516" cy="3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>
                <a:solidFill>
                  <a:srgbClr val="0000FF"/>
                </a:solidFill>
              </a:rPr>
              <a:t>20.1.1.0/30</a:t>
            </a:r>
          </a:p>
        </p:txBody>
      </p:sp>
      <p:sp>
        <p:nvSpPr>
          <p:cNvPr id="77873" name="366 CuadroTexto"/>
          <p:cNvSpPr txBox="1">
            <a:spLocks noChangeArrowheads="1"/>
          </p:cNvSpPr>
          <p:nvPr/>
        </p:nvSpPr>
        <p:spPr bwMode="auto">
          <a:xfrm rot="1913116">
            <a:off x="5116857" y="2401882"/>
            <a:ext cx="1043516" cy="3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>
                <a:solidFill>
                  <a:srgbClr val="0000FF"/>
                </a:solidFill>
              </a:rPr>
              <a:t>20.1.1.4/30</a:t>
            </a:r>
          </a:p>
        </p:txBody>
      </p:sp>
      <p:sp>
        <p:nvSpPr>
          <p:cNvPr id="77874" name="367 CuadroTexto"/>
          <p:cNvSpPr txBox="1">
            <a:spLocks noChangeArrowheads="1"/>
          </p:cNvSpPr>
          <p:nvPr/>
        </p:nvSpPr>
        <p:spPr bwMode="auto">
          <a:xfrm rot="1455558">
            <a:off x="4105798" y="3487254"/>
            <a:ext cx="1043516" cy="3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>
                <a:solidFill>
                  <a:srgbClr val="0000FF"/>
                </a:solidFill>
              </a:rPr>
              <a:t>20.1.1.8/30</a:t>
            </a:r>
          </a:p>
        </p:txBody>
      </p:sp>
      <p:sp>
        <p:nvSpPr>
          <p:cNvPr id="77875" name="368 CuadroTexto"/>
          <p:cNvSpPr txBox="1">
            <a:spLocks noChangeArrowheads="1"/>
          </p:cNvSpPr>
          <p:nvPr/>
        </p:nvSpPr>
        <p:spPr bwMode="auto">
          <a:xfrm>
            <a:off x="4095042" y="4294975"/>
            <a:ext cx="1134887" cy="3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>
                <a:solidFill>
                  <a:srgbClr val="0000FF"/>
                </a:solidFill>
              </a:rPr>
              <a:t>20.1.1.12/30</a:t>
            </a:r>
          </a:p>
        </p:txBody>
      </p:sp>
      <p:sp>
        <p:nvSpPr>
          <p:cNvPr id="77876" name="369 CuadroTexto"/>
          <p:cNvSpPr txBox="1">
            <a:spLocks noChangeArrowheads="1"/>
          </p:cNvSpPr>
          <p:nvPr/>
        </p:nvSpPr>
        <p:spPr bwMode="auto">
          <a:xfrm rot="-5400000">
            <a:off x="2681606" y="3646179"/>
            <a:ext cx="1134887" cy="30679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>
                <a:solidFill>
                  <a:srgbClr val="0000FF"/>
                </a:solidFill>
              </a:rPr>
              <a:t>20.1.1.16/30</a:t>
            </a:r>
          </a:p>
        </p:txBody>
      </p:sp>
      <p:cxnSp>
        <p:nvCxnSpPr>
          <p:cNvPr id="77877" name="371 Conector recto"/>
          <p:cNvCxnSpPr>
            <a:cxnSpLocks noChangeShapeType="1"/>
          </p:cNvCxnSpPr>
          <p:nvPr/>
        </p:nvCxnSpPr>
        <p:spPr bwMode="auto">
          <a:xfrm rot="5400000">
            <a:off x="5622514" y="3811963"/>
            <a:ext cx="1187707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77878" name="383 CuadroTexto"/>
          <p:cNvSpPr txBox="1">
            <a:spLocks noChangeArrowheads="1"/>
          </p:cNvSpPr>
          <p:nvPr/>
        </p:nvSpPr>
        <p:spPr bwMode="auto">
          <a:xfrm rot="-5400000">
            <a:off x="5444170" y="3652385"/>
            <a:ext cx="1134887" cy="30679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>
                <a:solidFill>
                  <a:srgbClr val="0000FF"/>
                </a:solidFill>
              </a:rPr>
              <a:t>20.1.1.20/30</a:t>
            </a:r>
          </a:p>
        </p:txBody>
      </p:sp>
      <p:cxnSp>
        <p:nvCxnSpPr>
          <p:cNvPr id="77879" name="193 Conector recto"/>
          <p:cNvCxnSpPr>
            <a:cxnSpLocks noChangeShapeType="1"/>
            <a:stCxn id="78134" idx="5"/>
            <a:endCxn id="78065" idx="0"/>
          </p:cNvCxnSpPr>
          <p:nvPr/>
        </p:nvCxnSpPr>
        <p:spPr bwMode="auto">
          <a:xfrm rot="16200000" flipH="1">
            <a:off x="4056696" y="2400406"/>
            <a:ext cx="1186156" cy="2801450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77880" name="384 CuadroTexto"/>
          <p:cNvSpPr txBox="1">
            <a:spLocks noChangeArrowheads="1"/>
          </p:cNvSpPr>
          <p:nvPr/>
        </p:nvSpPr>
        <p:spPr bwMode="auto">
          <a:xfrm rot="-690136">
            <a:off x="1808291" y="2865490"/>
            <a:ext cx="1043516" cy="3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>
                <a:solidFill>
                  <a:srgbClr val="0000FF"/>
                </a:solidFill>
              </a:rPr>
              <a:t>30.3.3.0/30</a:t>
            </a:r>
          </a:p>
        </p:txBody>
      </p:sp>
      <p:sp>
        <p:nvSpPr>
          <p:cNvPr id="77881" name="385 CuadroTexto"/>
          <p:cNvSpPr txBox="1">
            <a:spLocks noChangeArrowheads="1"/>
          </p:cNvSpPr>
          <p:nvPr/>
        </p:nvSpPr>
        <p:spPr bwMode="auto">
          <a:xfrm rot="-1587963">
            <a:off x="1855908" y="4426876"/>
            <a:ext cx="1043516" cy="306795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>
                <a:solidFill>
                  <a:srgbClr val="0000FF"/>
                </a:solidFill>
              </a:rPr>
              <a:t>30.3.3.4/30</a:t>
            </a:r>
          </a:p>
        </p:txBody>
      </p:sp>
      <p:sp>
        <p:nvSpPr>
          <p:cNvPr id="77882" name="386 CuadroTexto"/>
          <p:cNvSpPr txBox="1">
            <a:spLocks noChangeArrowheads="1"/>
          </p:cNvSpPr>
          <p:nvPr/>
        </p:nvSpPr>
        <p:spPr bwMode="auto">
          <a:xfrm rot="-5896912">
            <a:off x="1040073" y="4028388"/>
            <a:ext cx="1043516" cy="3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>
                <a:solidFill>
                  <a:srgbClr val="0000FF"/>
                </a:solidFill>
              </a:rPr>
              <a:t>30.3.3.8/30</a:t>
            </a:r>
          </a:p>
        </p:txBody>
      </p:sp>
      <p:sp>
        <p:nvSpPr>
          <p:cNvPr id="77883" name="387 CuadroTexto"/>
          <p:cNvSpPr txBox="1">
            <a:spLocks noChangeArrowheads="1"/>
          </p:cNvSpPr>
          <p:nvPr/>
        </p:nvSpPr>
        <p:spPr bwMode="auto">
          <a:xfrm rot="828461">
            <a:off x="6500123" y="2910456"/>
            <a:ext cx="1043516" cy="3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>
                <a:solidFill>
                  <a:srgbClr val="0000FF"/>
                </a:solidFill>
              </a:rPr>
              <a:t>40.4.4.0/30</a:t>
            </a:r>
          </a:p>
        </p:txBody>
      </p:sp>
      <p:sp>
        <p:nvSpPr>
          <p:cNvPr id="77884" name="388 CuadroTexto"/>
          <p:cNvSpPr txBox="1">
            <a:spLocks noChangeArrowheads="1"/>
          </p:cNvSpPr>
          <p:nvPr/>
        </p:nvSpPr>
        <p:spPr bwMode="auto">
          <a:xfrm rot="1486765">
            <a:off x="6428698" y="4515255"/>
            <a:ext cx="1043516" cy="3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>
                <a:solidFill>
                  <a:srgbClr val="0000FF"/>
                </a:solidFill>
              </a:rPr>
              <a:t>40.4.4.4/30</a:t>
            </a:r>
          </a:p>
        </p:txBody>
      </p:sp>
      <p:sp>
        <p:nvSpPr>
          <p:cNvPr id="77885" name="389 CuadroTexto"/>
          <p:cNvSpPr txBox="1">
            <a:spLocks noChangeArrowheads="1"/>
          </p:cNvSpPr>
          <p:nvPr/>
        </p:nvSpPr>
        <p:spPr bwMode="auto">
          <a:xfrm rot="-5237203">
            <a:off x="7298498" y="4028388"/>
            <a:ext cx="1043516" cy="3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>
                <a:solidFill>
                  <a:srgbClr val="0000FF"/>
                </a:solidFill>
              </a:rPr>
              <a:t>40.4.4.8/30</a:t>
            </a:r>
          </a:p>
        </p:txBody>
      </p:sp>
      <p:sp>
        <p:nvSpPr>
          <p:cNvPr id="77886" name="390 CuadroTexto"/>
          <p:cNvSpPr txBox="1">
            <a:spLocks noChangeArrowheads="1"/>
          </p:cNvSpPr>
          <p:nvPr/>
        </p:nvSpPr>
        <p:spPr bwMode="auto">
          <a:xfrm>
            <a:off x="214280" y="3617393"/>
            <a:ext cx="1226258" cy="3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/>
              <a:t>210.1.1.64/26</a:t>
            </a:r>
          </a:p>
        </p:txBody>
      </p:sp>
      <p:sp>
        <p:nvSpPr>
          <p:cNvPr id="77887" name="391 CuadroTexto"/>
          <p:cNvSpPr txBox="1">
            <a:spLocks noChangeArrowheads="1"/>
          </p:cNvSpPr>
          <p:nvPr/>
        </p:nvSpPr>
        <p:spPr bwMode="auto">
          <a:xfrm>
            <a:off x="306338" y="4615935"/>
            <a:ext cx="1317629" cy="3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/>
              <a:t>210.1.1.128/26</a:t>
            </a:r>
          </a:p>
        </p:txBody>
      </p:sp>
      <p:sp>
        <p:nvSpPr>
          <p:cNvPr id="77888" name="392 CuadroTexto"/>
          <p:cNvSpPr txBox="1">
            <a:spLocks noChangeArrowheads="1"/>
          </p:cNvSpPr>
          <p:nvPr/>
        </p:nvSpPr>
        <p:spPr bwMode="auto">
          <a:xfrm>
            <a:off x="7894858" y="3569326"/>
            <a:ext cx="1226258" cy="3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/>
              <a:t>220.2.2.64/26</a:t>
            </a:r>
          </a:p>
        </p:txBody>
      </p:sp>
      <p:sp>
        <p:nvSpPr>
          <p:cNvPr id="77889" name="393 CuadroTexto"/>
          <p:cNvSpPr txBox="1">
            <a:spLocks noChangeArrowheads="1"/>
          </p:cNvSpPr>
          <p:nvPr/>
        </p:nvSpPr>
        <p:spPr bwMode="auto">
          <a:xfrm>
            <a:off x="7913904" y="4546160"/>
            <a:ext cx="1134887" cy="306795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1400" b="1"/>
              <a:t>220.2.2.0/26</a:t>
            </a:r>
          </a:p>
        </p:txBody>
      </p:sp>
      <p:sp>
        <p:nvSpPr>
          <p:cNvPr id="115778" name="394 CuadroTexto"/>
          <p:cNvSpPr txBox="1">
            <a:spLocks noChangeArrowheads="1"/>
          </p:cNvSpPr>
          <p:nvPr/>
        </p:nvSpPr>
        <p:spPr bwMode="auto">
          <a:xfrm>
            <a:off x="3285555" y="2758396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latin typeface="+mj-lt"/>
                <a:cs typeface="Aharoni" pitchFamily="2" charset="-79"/>
              </a:rPr>
              <a:t>.1</a:t>
            </a:r>
          </a:p>
        </p:txBody>
      </p:sp>
      <p:sp>
        <p:nvSpPr>
          <p:cNvPr id="115779" name="396 CuadroTexto"/>
          <p:cNvSpPr txBox="1">
            <a:spLocks noChangeArrowheads="1"/>
          </p:cNvSpPr>
          <p:nvPr/>
        </p:nvSpPr>
        <p:spPr bwMode="auto">
          <a:xfrm>
            <a:off x="1999906" y="4851613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cs typeface="Aharoni" pitchFamily="2" charset="-79"/>
              </a:rPr>
              <a:t>.5</a:t>
            </a:r>
          </a:p>
        </p:txBody>
      </p:sp>
      <p:sp>
        <p:nvSpPr>
          <p:cNvPr id="115780" name="397 CuadroTexto"/>
          <p:cNvSpPr txBox="1">
            <a:spLocks noChangeArrowheads="1"/>
          </p:cNvSpPr>
          <p:nvPr/>
        </p:nvSpPr>
        <p:spPr bwMode="auto">
          <a:xfrm>
            <a:off x="4142656" y="2260674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latin typeface="+mj-lt"/>
                <a:cs typeface="Aharoni" pitchFamily="2" charset="-79"/>
              </a:rPr>
              <a:t>.2</a:t>
            </a:r>
          </a:p>
        </p:txBody>
      </p:sp>
      <p:sp>
        <p:nvSpPr>
          <p:cNvPr id="115781" name="398 CuadroTexto"/>
          <p:cNvSpPr txBox="1">
            <a:spLocks noChangeArrowheads="1"/>
          </p:cNvSpPr>
          <p:nvPr/>
        </p:nvSpPr>
        <p:spPr bwMode="auto">
          <a:xfrm>
            <a:off x="5644173" y="2730489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cs typeface="Aharoni" pitchFamily="2" charset="-79"/>
              </a:rPr>
              <a:t>.6</a:t>
            </a:r>
          </a:p>
        </p:txBody>
      </p:sp>
      <p:sp>
        <p:nvSpPr>
          <p:cNvPr id="115782" name="399 CuadroTexto"/>
          <p:cNvSpPr txBox="1">
            <a:spLocks noChangeArrowheads="1"/>
          </p:cNvSpPr>
          <p:nvPr/>
        </p:nvSpPr>
        <p:spPr bwMode="auto">
          <a:xfrm>
            <a:off x="3356984" y="3009582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latin typeface="+mj-lt"/>
                <a:cs typeface="Aharoni" pitchFamily="2" charset="-79"/>
              </a:rPr>
              <a:t>.9</a:t>
            </a:r>
          </a:p>
        </p:txBody>
      </p:sp>
      <p:sp>
        <p:nvSpPr>
          <p:cNvPr id="115783" name="400 CuadroTexto"/>
          <p:cNvSpPr txBox="1">
            <a:spLocks noChangeArrowheads="1"/>
          </p:cNvSpPr>
          <p:nvPr/>
        </p:nvSpPr>
        <p:spPr bwMode="auto">
          <a:xfrm>
            <a:off x="5501323" y="3918196"/>
            <a:ext cx="445656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latin typeface="+mj-lt"/>
                <a:cs typeface="Aharoni" pitchFamily="2" charset="-79"/>
              </a:rPr>
              <a:t>.10</a:t>
            </a:r>
          </a:p>
        </p:txBody>
      </p:sp>
      <p:sp>
        <p:nvSpPr>
          <p:cNvPr id="115784" name="401 CuadroTexto"/>
          <p:cNvSpPr txBox="1">
            <a:spLocks noChangeArrowheads="1"/>
          </p:cNvSpPr>
          <p:nvPr/>
        </p:nvSpPr>
        <p:spPr bwMode="auto">
          <a:xfrm>
            <a:off x="3285558" y="4197289"/>
            <a:ext cx="445656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latin typeface="+mj-lt"/>
                <a:cs typeface="Aharoni" pitchFamily="2" charset="-79"/>
              </a:rPr>
              <a:t>.14</a:t>
            </a:r>
          </a:p>
        </p:txBody>
      </p:sp>
      <p:sp>
        <p:nvSpPr>
          <p:cNvPr id="115785" name="402 CuadroTexto"/>
          <p:cNvSpPr txBox="1">
            <a:spLocks noChangeArrowheads="1"/>
          </p:cNvSpPr>
          <p:nvPr/>
        </p:nvSpPr>
        <p:spPr bwMode="auto">
          <a:xfrm>
            <a:off x="5358473" y="4197289"/>
            <a:ext cx="445656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latin typeface="+mj-lt"/>
                <a:cs typeface="Aharoni" pitchFamily="2" charset="-79"/>
              </a:rPr>
              <a:t>.13</a:t>
            </a:r>
          </a:p>
        </p:txBody>
      </p:sp>
      <p:sp>
        <p:nvSpPr>
          <p:cNvPr id="115786" name="403 CuadroTexto"/>
          <p:cNvSpPr txBox="1">
            <a:spLocks noChangeArrowheads="1"/>
          </p:cNvSpPr>
          <p:nvPr/>
        </p:nvSpPr>
        <p:spPr bwMode="auto">
          <a:xfrm rot="16200000">
            <a:off x="2718299" y="3249347"/>
            <a:ext cx="445656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cs typeface="Aharoni" pitchFamily="2" charset="-79"/>
              </a:rPr>
              <a:t>.17</a:t>
            </a:r>
          </a:p>
        </p:txBody>
      </p:sp>
      <p:sp>
        <p:nvSpPr>
          <p:cNvPr id="115787" name="404 CuadroTexto"/>
          <p:cNvSpPr txBox="1">
            <a:spLocks noChangeArrowheads="1"/>
          </p:cNvSpPr>
          <p:nvPr/>
        </p:nvSpPr>
        <p:spPr bwMode="auto">
          <a:xfrm rot="16200000">
            <a:off x="2718300" y="4013757"/>
            <a:ext cx="445656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cs typeface="Aharoni" pitchFamily="2" charset="-79"/>
              </a:rPr>
              <a:t>.18</a:t>
            </a:r>
          </a:p>
        </p:txBody>
      </p:sp>
      <p:sp>
        <p:nvSpPr>
          <p:cNvPr id="115788" name="405 CuadroTexto"/>
          <p:cNvSpPr txBox="1">
            <a:spLocks noChangeArrowheads="1"/>
          </p:cNvSpPr>
          <p:nvPr/>
        </p:nvSpPr>
        <p:spPr bwMode="auto">
          <a:xfrm rot="16200000">
            <a:off x="6049884" y="3319119"/>
            <a:ext cx="445656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latin typeface="+mj-lt"/>
                <a:cs typeface="Aharoni" pitchFamily="2" charset="-79"/>
              </a:rPr>
              <a:t>.22</a:t>
            </a:r>
          </a:p>
        </p:txBody>
      </p:sp>
      <p:sp>
        <p:nvSpPr>
          <p:cNvPr id="115789" name="406 CuadroTexto"/>
          <p:cNvSpPr txBox="1">
            <a:spLocks noChangeArrowheads="1"/>
          </p:cNvSpPr>
          <p:nvPr/>
        </p:nvSpPr>
        <p:spPr bwMode="auto">
          <a:xfrm rot="16200000">
            <a:off x="6049884" y="3830021"/>
            <a:ext cx="445656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latin typeface="+mj-lt"/>
                <a:cs typeface="Aharoni" pitchFamily="2" charset="-79"/>
              </a:rPr>
              <a:t>.21</a:t>
            </a:r>
          </a:p>
        </p:txBody>
      </p:sp>
      <p:sp>
        <p:nvSpPr>
          <p:cNvPr id="115790" name="407 CuadroTexto"/>
          <p:cNvSpPr txBox="1">
            <a:spLocks noChangeArrowheads="1"/>
          </p:cNvSpPr>
          <p:nvPr/>
        </p:nvSpPr>
        <p:spPr bwMode="auto">
          <a:xfrm>
            <a:off x="1785632" y="3149130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  <a:cs typeface="Aharoni" pitchFamily="2" charset="-79"/>
              </a:rPr>
              <a:t>.1</a:t>
            </a:r>
          </a:p>
        </p:txBody>
      </p:sp>
      <p:sp>
        <p:nvSpPr>
          <p:cNvPr id="115791" name="408 CuadroTexto"/>
          <p:cNvSpPr txBox="1">
            <a:spLocks noChangeArrowheads="1"/>
          </p:cNvSpPr>
          <p:nvPr/>
        </p:nvSpPr>
        <p:spPr bwMode="auto">
          <a:xfrm>
            <a:off x="2499883" y="3028191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  <a:cs typeface="Aharoni" pitchFamily="2" charset="-79"/>
              </a:rPr>
              <a:t>.2</a:t>
            </a:r>
          </a:p>
        </p:txBody>
      </p:sp>
      <p:sp>
        <p:nvSpPr>
          <p:cNvPr id="115792" name="409 CuadroTexto"/>
          <p:cNvSpPr txBox="1">
            <a:spLocks noChangeArrowheads="1"/>
          </p:cNvSpPr>
          <p:nvPr/>
        </p:nvSpPr>
        <p:spPr bwMode="auto">
          <a:xfrm>
            <a:off x="1582464" y="3428228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cs typeface="Aharoni" pitchFamily="2" charset="-79"/>
              </a:rPr>
              <a:t>.9</a:t>
            </a:r>
          </a:p>
        </p:txBody>
      </p:sp>
      <p:sp>
        <p:nvSpPr>
          <p:cNvPr id="115793" name="410 CuadroTexto"/>
          <p:cNvSpPr txBox="1">
            <a:spLocks noChangeArrowheads="1"/>
          </p:cNvSpPr>
          <p:nvPr/>
        </p:nvSpPr>
        <p:spPr bwMode="auto">
          <a:xfrm>
            <a:off x="1406281" y="4615935"/>
            <a:ext cx="445656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cs typeface="Aharoni" pitchFamily="2" charset="-79"/>
              </a:rPr>
              <a:t>.10</a:t>
            </a:r>
          </a:p>
        </p:txBody>
      </p:sp>
      <p:sp>
        <p:nvSpPr>
          <p:cNvPr id="115794" name="411 CuadroTexto"/>
          <p:cNvSpPr txBox="1">
            <a:spLocks noChangeArrowheads="1"/>
          </p:cNvSpPr>
          <p:nvPr/>
        </p:nvSpPr>
        <p:spPr bwMode="auto">
          <a:xfrm>
            <a:off x="4787069" y="2242071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latin typeface="+mj-lt"/>
                <a:cs typeface="Aharoni" pitchFamily="2" charset="-79"/>
              </a:rPr>
              <a:t>.5</a:t>
            </a:r>
          </a:p>
        </p:txBody>
      </p:sp>
      <p:sp>
        <p:nvSpPr>
          <p:cNvPr id="115795" name="412 CuadroTexto"/>
          <p:cNvSpPr txBox="1">
            <a:spLocks noChangeArrowheads="1"/>
          </p:cNvSpPr>
          <p:nvPr/>
        </p:nvSpPr>
        <p:spPr bwMode="auto">
          <a:xfrm>
            <a:off x="2661779" y="4546157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  <a:cs typeface="Aharoni" pitchFamily="2" charset="-79"/>
              </a:rPr>
              <a:t>.6</a:t>
            </a:r>
          </a:p>
        </p:txBody>
      </p:sp>
      <p:sp>
        <p:nvSpPr>
          <p:cNvPr id="115796" name="413 CuadroTexto"/>
          <p:cNvSpPr txBox="1">
            <a:spLocks noChangeArrowheads="1"/>
          </p:cNvSpPr>
          <p:nvPr/>
        </p:nvSpPr>
        <p:spPr bwMode="auto">
          <a:xfrm>
            <a:off x="6375884" y="3079358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  <a:latin typeface="+mj-lt"/>
                <a:cs typeface="Aharoni" pitchFamily="2" charset="-79"/>
              </a:rPr>
              <a:t>.2</a:t>
            </a:r>
          </a:p>
        </p:txBody>
      </p:sp>
      <p:sp>
        <p:nvSpPr>
          <p:cNvPr id="115797" name="414 CuadroTexto"/>
          <p:cNvSpPr txBox="1">
            <a:spLocks noChangeArrowheads="1"/>
          </p:cNvSpPr>
          <p:nvPr/>
        </p:nvSpPr>
        <p:spPr bwMode="auto">
          <a:xfrm>
            <a:off x="7144098" y="3237512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  <a:latin typeface="+mj-lt"/>
                <a:cs typeface="Aharoni" pitchFamily="2" charset="-79"/>
              </a:rPr>
              <a:t>.1</a:t>
            </a:r>
          </a:p>
        </p:txBody>
      </p:sp>
      <p:sp>
        <p:nvSpPr>
          <p:cNvPr id="115798" name="415 CuadroTexto"/>
          <p:cNvSpPr txBox="1">
            <a:spLocks noChangeArrowheads="1"/>
          </p:cNvSpPr>
          <p:nvPr/>
        </p:nvSpPr>
        <p:spPr bwMode="auto">
          <a:xfrm>
            <a:off x="6296520" y="4546157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latin typeface="+mj-lt"/>
                <a:cs typeface="Aharoni" pitchFamily="2" charset="-79"/>
              </a:rPr>
              <a:t>.6</a:t>
            </a:r>
          </a:p>
        </p:txBody>
      </p:sp>
      <p:sp>
        <p:nvSpPr>
          <p:cNvPr id="115799" name="416 CuadroTexto"/>
          <p:cNvSpPr txBox="1">
            <a:spLocks noChangeArrowheads="1"/>
          </p:cNvSpPr>
          <p:nvPr/>
        </p:nvSpPr>
        <p:spPr bwMode="auto">
          <a:xfrm>
            <a:off x="7082198" y="4895028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latin typeface="+mj-lt"/>
                <a:cs typeface="Aharoni" pitchFamily="2" charset="-79"/>
              </a:rPr>
              <a:t>.5</a:t>
            </a:r>
          </a:p>
        </p:txBody>
      </p:sp>
      <p:sp>
        <p:nvSpPr>
          <p:cNvPr id="115800" name="417 CuadroTexto"/>
          <p:cNvSpPr txBox="1">
            <a:spLocks noChangeArrowheads="1"/>
          </p:cNvSpPr>
          <p:nvPr/>
        </p:nvSpPr>
        <p:spPr bwMode="auto">
          <a:xfrm>
            <a:off x="7429801" y="3499550"/>
            <a:ext cx="341461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  <a:latin typeface="+mj-lt"/>
                <a:cs typeface="Aharoni" pitchFamily="2" charset="-79"/>
              </a:rPr>
              <a:t>.9</a:t>
            </a:r>
          </a:p>
        </p:txBody>
      </p:sp>
      <p:sp>
        <p:nvSpPr>
          <p:cNvPr id="115801" name="418 CuadroTexto"/>
          <p:cNvSpPr txBox="1">
            <a:spLocks noChangeArrowheads="1"/>
          </p:cNvSpPr>
          <p:nvPr/>
        </p:nvSpPr>
        <p:spPr bwMode="auto">
          <a:xfrm>
            <a:off x="7286951" y="4546157"/>
            <a:ext cx="445656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  <a:cs typeface="Aharoni" pitchFamily="2" charset="-79"/>
              </a:rPr>
              <a:t>.10</a:t>
            </a:r>
          </a:p>
        </p:txBody>
      </p:sp>
      <p:sp>
        <p:nvSpPr>
          <p:cNvPr id="115802" name="419 CuadroTexto"/>
          <p:cNvSpPr txBox="1">
            <a:spLocks noChangeArrowheads="1"/>
          </p:cNvSpPr>
          <p:nvPr/>
        </p:nvSpPr>
        <p:spPr bwMode="auto">
          <a:xfrm>
            <a:off x="999955" y="3009582"/>
            <a:ext cx="445656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  <a:cs typeface="Aharoni" pitchFamily="2" charset="-79"/>
              </a:rPr>
              <a:t>.65</a:t>
            </a:r>
          </a:p>
        </p:txBody>
      </p:sp>
      <p:sp>
        <p:nvSpPr>
          <p:cNvPr id="115803" name="420 CuadroTexto"/>
          <p:cNvSpPr txBox="1">
            <a:spLocks noChangeArrowheads="1"/>
          </p:cNvSpPr>
          <p:nvPr/>
        </p:nvSpPr>
        <p:spPr bwMode="auto">
          <a:xfrm>
            <a:off x="7858352" y="3009582"/>
            <a:ext cx="445656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latin typeface="+mj-lt"/>
                <a:cs typeface="Aharoni" pitchFamily="2" charset="-79"/>
              </a:rPr>
              <a:t>.65</a:t>
            </a:r>
          </a:p>
        </p:txBody>
      </p:sp>
      <p:sp>
        <p:nvSpPr>
          <p:cNvPr id="115804" name="421 CuadroTexto"/>
          <p:cNvSpPr txBox="1">
            <a:spLocks noChangeArrowheads="1"/>
          </p:cNvSpPr>
          <p:nvPr/>
        </p:nvSpPr>
        <p:spPr bwMode="auto">
          <a:xfrm>
            <a:off x="7732961" y="4842310"/>
            <a:ext cx="341461" cy="337603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  <a:latin typeface="+mj-lt"/>
                <a:cs typeface="Aharoni" pitchFamily="2" charset="-79"/>
              </a:rPr>
              <a:t>.1</a:t>
            </a:r>
          </a:p>
        </p:txBody>
      </p:sp>
      <p:cxnSp>
        <p:nvCxnSpPr>
          <p:cNvPr id="77917" name="343 Conector recto"/>
          <p:cNvCxnSpPr>
            <a:cxnSpLocks noChangeShapeType="1"/>
          </p:cNvCxnSpPr>
          <p:nvPr/>
        </p:nvCxnSpPr>
        <p:spPr bwMode="auto">
          <a:xfrm rot="10800000">
            <a:off x="7786926" y="5130712"/>
            <a:ext cx="714251" cy="1550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15806" name="422 CuadroTexto"/>
          <p:cNvSpPr txBox="1">
            <a:spLocks noChangeArrowheads="1"/>
          </p:cNvSpPr>
          <p:nvPr/>
        </p:nvSpPr>
        <p:spPr bwMode="auto">
          <a:xfrm>
            <a:off x="999955" y="4825256"/>
            <a:ext cx="549852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pPr>
              <a:defRPr/>
            </a:pPr>
            <a:r>
              <a:rPr lang="es-PE" sz="1600" b="1">
                <a:solidFill>
                  <a:srgbClr val="FF0000"/>
                </a:solidFill>
                <a:cs typeface="Aharoni" pitchFamily="2" charset="-79"/>
              </a:rPr>
              <a:t>.129</a:t>
            </a:r>
          </a:p>
        </p:txBody>
      </p:sp>
      <p:sp>
        <p:nvSpPr>
          <p:cNvPr id="77919" name="423 CuadroTexto"/>
          <p:cNvSpPr txBox="1">
            <a:spLocks noChangeArrowheads="1"/>
          </p:cNvSpPr>
          <p:nvPr/>
        </p:nvSpPr>
        <p:spPr bwMode="auto">
          <a:xfrm>
            <a:off x="3928381" y="4493440"/>
            <a:ext cx="1358664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sz="1600" b="1"/>
              <a:t>Costo 3</a:t>
            </a:r>
          </a:p>
        </p:txBody>
      </p:sp>
      <p:sp>
        <p:nvSpPr>
          <p:cNvPr id="77920" name="424 CuadroTexto"/>
          <p:cNvSpPr txBox="1">
            <a:spLocks noChangeArrowheads="1"/>
          </p:cNvSpPr>
          <p:nvPr/>
        </p:nvSpPr>
        <p:spPr bwMode="auto">
          <a:xfrm rot="1463405">
            <a:off x="3642680" y="3635429"/>
            <a:ext cx="1358664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sz="1600" b="1"/>
              <a:t>Costo 7</a:t>
            </a:r>
          </a:p>
        </p:txBody>
      </p:sp>
      <p:sp>
        <p:nvSpPr>
          <p:cNvPr id="77921" name="425 CuadroTexto"/>
          <p:cNvSpPr txBox="1">
            <a:spLocks noChangeArrowheads="1"/>
          </p:cNvSpPr>
          <p:nvPr/>
        </p:nvSpPr>
        <p:spPr bwMode="auto">
          <a:xfrm rot="-5400000">
            <a:off x="2791760" y="3642927"/>
            <a:ext cx="1327255" cy="33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sz="1600" b="1"/>
              <a:t>Costo 2</a:t>
            </a:r>
          </a:p>
        </p:txBody>
      </p:sp>
      <p:sp>
        <p:nvSpPr>
          <p:cNvPr id="77922" name="426 CuadroTexto"/>
          <p:cNvSpPr txBox="1">
            <a:spLocks noChangeArrowheads="1"/>
          </p:cNvSpPr>
          <p:nvPr/>
        </p:nvSpPr>
        <p:spPr bwMode="auto">
          <a:xfrm rot="-1941177">
            <a:off x="3301430" y="2568662"/>
            <a:ext cx="1357077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sz="1600" b="1"/>
              <a:t>Costo 6</a:t>
            </a:r>
          </a:p>
        </p:txBody>
      </p:sp>
      <p:sp>
        <p:nvSpPr>
          <p:cNvPr id="77923" name="427 CuadroTexto"/>
          <p:cNvSpPr txBox="1">
            <a:spLocks noChangeArrowheads="1"/>
          </p:cNvSpPr>
          <p:nvPr/>
        </p:nvSpPr>
        <p:spPr bwMode="auto">
          <a:xfrm rot="1798590">
            <a:off x="4709295" y="2576415"/>
            <a:ext cx="1357076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sz="1600" b="1"/>
              <a:t>Costo 4</a:t>
            </a:r>
          </a:p>
        </p:txBody>
      </p:sp>
      <p:sp>
        <p:nvSpPr>
          <p:cNvPr id="77924" name="428 CuadroTexto"/>
          <p:cNvSpPr txBox="1">
            <a:spLocks noChangeArrowheads="1"/>
          </p:cNvSpPr>
          <p:nvPr/>
        </p:nvSpPr>
        <p:spPr bwMode="auto">
          <a:xfrm rot="-5400000">
            <a:off x="5096410" y="3363828"/>
            <a:ext cx="1327255" cy="33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sz="1600" b="1"/>
              <a:t>Costo 1</a:t>
            </a:r>
          </a:p>
        </p:txBody>
      </p:sp>
      <p:sp>
        <p:nvSpPr>
          <p:cNvPr id="77925" name="429 CuadroTexto"/>
          <p:cNvSpPr txBox="1">
            <a:spLocks noChangeArrowheads="1"/>
          </p:cNvSpPr>
          <p:nvPr/>
        </p:nvSpPr>
        <p:spPr bwMode="auto">
          <a:xfrm rot="-5851277">
            <a:off x="1302289" y="3960026"/>
            <a:ext cx="936521" cy="33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sz="1600" b="1"/>
              <a:t>Costo 1</a:t>
            </a:r>
          </a:p>
        </p:txBody>
      </p:sp>
      <p:sp>
        <p:nvSpPr>
          <p:cNvPr id="77926" name="430 CuadroTexto"/>
          <p:cNvSpPr txBox="1">
            <a:spLocks noChangeArrowheads="1"/>
          </p:cNvSpPr>
          <p:nvPr/>
        </p:nvSpPr>
        <p:spPr bwMode="auto">
          <a:xfrm rot="-1627940">
            <a:off x="1882448" y="4109118"/>
            <a:ext cx="958684" cy="337603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sz="1600" b="1"/>
              <a:t>Costo 10</a:t>
            </a:r>
          </a:p>
        </p:txBody>
      </p:sp>
      <p:sp>
        <p:nvSpPr>
          <p:cNvPr id="77927" name="431 CuadroTexto"/>
          <p:cNvSpPr txBox="1">
            <a:spLocks noChangeArrowheads="1"/>
          </p:cNvSpPr>
          <p:nvPr/>
        </p:nvSpPr>
        <p:spPr bwMode="auto">
          <a:xfrm rot="-636926">
            <a:off x="1880861" y="3290435"/>
            <a:ext cx="958684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sz="1600" b="1"/>
              <a:t>Costo 5</a:t>
            </a:r>
          </a:p>
        </p:txBody>
      </p:sp>
      <p:sp>
        <p:nvSpPr>
          <p:cNvPr id="77928" name="432 CuadroTexto"/>
          <p:cNvSpPr txBox="1">
            <a:spLocks noChangeArrowheads="1"/>
          </p:cNvSpPr>
          <p:nvPr/>
        </p:nvSpPr>
        <p:spPr bwMode="auto">
          <a:xfrm rot="1528471">
            <a:off x="6383816" y="4796778"/>
            <a:ext cx="958684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sz="1600" b="1"/>
              <a:t>Costo 1</a:t>
            </a:r>
          </a:p>
        </p:txBody>
      </p:sp>
      <p:sp>
        <p:nvSpPr>
          <p:cNvPr id="77929" name="433 CuadroTexto"/>
          <p:cNvSpPr txBox="1">
            <a:spLocks noChangeArrowheads="1"/>
          </p:cNvSpPr>
          <p:nvPr/>
        </p:nvSpPr>
        <p:spPr bwMode="auto">
          <a:xfrm rot="801573">
            <a:off x="6455242" y="3319898"/>
            <a:ext cx="958684" cy="33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sz="1600" b="1"/>
              <a:t>Costo 1</a:t>
            </a:r>
          </a:p>
        </p:txBody>
      </p:sp>
      <p:sp>
        <p:nvSpPr>
          <p:cNvPr id="77930" name="434 CuadroTexto"/>
          <p:cNvSpPr txBox="1">
            <a:spLocks noChangeArrowheads="1"/>
          </p:cNvSpPr>
          <p:nvPr/>
        </p:nvSpPr>
        <p:spPr bwMode="auto">
          <a:xfrm rot="5621130">
            <a:off x="7046453" y="4017398"/>
            <a:ext cx="936521" cy="33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ctr"/>
            <a:r>
              <a:rPr lang="es-PE" sz="1600" b="1"/>
              <a:t>Costo 1</a:t>
            </a:r>
          </a:p>
        </p:txBody>
      </p:sp>
    </p:spTree>
    <p:extLst>
      <p:ext uri="{BB962C8B-B14F-4D97-AF65-F5344CB8AC3E}">
        <p14:creationId xmlns:p14="http://schemas.microsoft.com/office/powerpoint/2010/main" val="7801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928" y="1195463"/>
            <a:ext cx="6072720" cy="272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428554" y="617114"/>
            <a:ext cx="8483374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CONFIGURACIÓN DE ROUTER CON OSPF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193645" y="4825254"/>
            <a:ext cx="4736495" cy="1885606"/>
            <a:chOff x="215076" y="4439450"/>
            <a:chExt cx="4736716" cy="1931966"/>
          </a:xfrm>
        </p:grpSpPr>
        <p:sp>
          <p:nvSpPr>
            <p:cNvPr id="78856" name="7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-4032"/>
                <a:gd name="adj2" fmla="val -178676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78857" name="5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665278" cy="1860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/>
                <a:t>R1&gt;enable</a:t>
              </a:r>
            </a:p>
            <a:p>
              <a:r>
                <a:rPr lang="es-PE" sz="1600"/>
                <a:t>R1#configute terminal</a:t>
              </a:r>
            </a:p>
            <a:p>
              <a:r>
                <a:rPr lang="es-PE" sz="1600"/>
                <a:t>R1(config)#router ospf 1</a:t>
              </a:r>
            </a:p>
            <a:p>
              <a:r>
                <a:rPr lang="es-PE" sz="1600"/>
                <a:t>R1(config-router)#network 30.3.3.0  0.0.0.3  area 1</a:t>
              </a:r>
            </a:p>
            <a:p>
              <a:r>
                <a:rPr lang="es-PE" sz="1600"/>
                <a:t>R1(config-router)#network 30.3.3.8  0.0.0.3  area 1</a:t>
              </a:r>
            </a:p>
            <a:p>
              <a:r>
                <a:rPr lang="es-PE" sz="1600"/>
                <a:t>R1(config-router)#network 210.1.1.64 0.0.0.63  area 1</a:t>
              </a:r>
            </a:p>
            <a:p>
              <a:r>
                <a:rPr lang="es-PE" sz="1600"/>
                <a:t>R1(config-router)#exit</a:t>
              </a:r>
            </a:p>
          </p:txBody>
        </p:sp>
      </p:grpSp>
      <p:grpSp>
        <p:nvGrpSpPr>
          <p:cNvPr id="3" name="9 Grupo"/>
          <p:cNvGrpSpPr>
            <a:grpSpLocks/>
          </p:cNvGrpSpPr>
          <p:nvPr/>
        </p:nvGrpSpPr>
        <p:grpSpPr bwMode="auto">
          <a:xfrm>
            <a:off x="4356935" y="3778646"/>
            <a:ext cx="4839095" cy="1885606"/>
            <a:chOff x="215076" y="4439450"/>
            <a:chExt cx="4838738" cy="1931966"/>
          </a:xfrm>
        </p:grpSpPr>
        <p:sp>
          <p:nvSpPr>
            <p:cNvPr id="78854" name="10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-83282"/>
                <a:gd name="adj2" fmla="val -61537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78855" name="11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767300" cy="1860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/>
                <a:t>R2&gt;enable</a:t>
              </a:r>
            </a:p>
            <a:p>
              <a:r>
                <a:rPr lang="es-PE" sz="1600"/>
                <a:t>R2#configute terminal</a:t>
              </a:r>
            </a:p>
            <a:p>
              <a:r>
                <a:rPr lang="es-PE" sz="1600"/>
                <a:t>R2(config)#router ospf 1</a:t>
              </a:r>
            </a:p>
            <a:p>
              <a:r>
                <a:rPr lang="es-PE" sz="1600"/>
                <a:t>R2(config-router)#network 30.3.3.4  0.0.0.3  area 1</a:t>
              </a:r>
            </a:p>
            <a:p>
              <a:r>
                <a:rPr lang="es-PE" sz="1600"/>
                <a:t>R2(config-router)#network 30.3.3.8  0.0.0.3  area 1</a:t>
              </a:r>
            </a:p>
            <a:p>
              <a:r>
                <a:rPr lang="es-PE" sz="1600"/>
                <a:t>R2(config-router)#network 210.1.1.128 0.0.0.63  area 1</a:t>
              </a:r>
            </a:p>
            <a:p>
              <a:r>
                <a:rPr lang="es-PE" sz="1600"/>
                <a:t>R2(config-router)#exit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4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928" y="1195463"/>
            <a:ext cx="6072720" cy="272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428554" y="617114"/>
            <a:ext cx="8483374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CONFIGURACIÓN DE ROUTER CON OSPF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193642" y="4825254"/>
            <a:ext cx="4714056" cy="1885606"/>
            <a:chOff x="215076" y="4439450"/>
            <a:chExt cx="4714908" cy="1931966"/>
          </a:xfrm>
        </p:grpSpPr>
        <p:sp>
          <p:nvSpPr>
            <p:cNvPr id="79881" name="7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20708"/>
                <a:gd name="adj2" fmla="val -126898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79882" name="5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563292" cy="1860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/>
                <a:t>R4&gt;enable</a:t>
              </a:r>
            </a:p>
            <a:p>
              <a:r>
                <a:rPr lang="es-PE" sz="1600"/>
                <a:t>R4#configute terminal</a:t>
              </a:r>
            </a:p>
            <a:p>
              <a:r>
                <a:rPr lang="es-PE" sz="1600"/>
                <a:t>R4(config)#router ospf 1</a:t>
              </a:r>
            </a:p>
            <a:p>
              <a:r>
                <a:rPr lang="es-PE" sz="1600"/>
                <a:t>R4(config-router)#network  20.1.1.12  0.0.0.3  area 0</a:t>
              </a:r>
            </a:p>
            <a:p>
              <a:r>
                <a:rPr lang="es-PE" sz="1600"/>
                <a:t>R4(config-router)#network  20.1.1.16  0.0.0.3  area 0</a:t>
              </a:r>
            </a:p>
            <a:p>
              <a:r>
                <a:rPr lang="es-PE" sz="1600"/>
                <a:t>R4(config-router)#network  30.3.3.4  0.0.0.3  area 1</a:t>
              </a:r>
            </a:p>
            <a:p>
              <a:r>
                <a:rPr lang="es-PE" sz="1600"/>
                <a:t>R4(config-router)#exit</a:t>
              </a:r>
            </a:p>
          </p:txBody>
        </p:sp>
      </p:grpSp>
      <p:grpSp>
        <p:nvGrpSpPr>
          <p:cNvPr id="3" name="9 Grupo"/>
          <p:cNvGrpSpPr>
            <a:grpSpLocks/>
          </p:cNvGrpSpPr>
          <p:nvPr/>
        </p:nvGrpSpPr>
        <p:grpSpPr bwMode="auto">
          <a:xfrm>
            <a:off x="4356935" y="3778648"/>
            <a:ext cx="4736277" cy="2162991"/>
            <a:chOff x="215076" y="4439450"/>
            <a:chExt cx="4736498" cy="1889708"/>
          </a:xfrm>
        </p:grpSpPr>
        <p:sp>
          <p:nvSpPr>
            <p:cNvPr id="79879" name="10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-24097"/>
                <a:gd name="adj2" fmla="val -69176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79880" name="11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665060" cy="181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/>
                <a:t>R7&gt;enable</a:t>
              </a:r>
            </a:p>
            <a:p>
              <a:r>
                <a:rPr lang="es-PE" sz="1600"/>
                <a:t>R7#configute terminal</a:t>
              </a:r>
            </a:p>
            <a:p>
              <a:r>
                <a:rPr lang="es-PE" sz="1600"/>
                <a:t>R7(config)#router ospf 1</a:t>
              </a:r>
            </a:p>
            <a:p>
              <a:r>
                <a:rPr lang="es-PE" sz="1600"/>
                <a:t>R7(config-router)#network 20.1.1.8  0.0.0.3  area 0</a:t>
              </a:r>
            </a:p>
            <a:p>
              <a:r>
                <a:rPr lang="es-PE" sz="1600"/>
                <a:t>R7(config-router)#network 20.1.1.12  0.0.0.3  area 0</a:t>
              </a:r>
            </a:p>
            <a:p>
              <a:r>
                <a:rPr lang="es-PE" sz="1600"/>
                <a:t>R7(config-router)#network 20.1.1.20  0.0.0.3  area 0</a:t>
              </a:r>
            </a:p>
            <a:p>
              <a:r>
                <a:rPr lang="es-PE" sz="1600"/>
                <a:t>R7(config-router)#network 40.4.4.4  0.0.0.3 area  2</a:t>
              </a:r>
            </a:p>
            <a:p>
              <a:r>
                <a:rPr lang="es-PE" sz="1600"/>
                <a:t>R7(config-router)#exit</a:t>
              </a:r>
            </a:p>
          </p:txBody>
        </p:sp>
      </p:grpSp>
      <p:sp>
        <p:nvSpPr>
          <p:cNvPr id="14" name="13 Bisel"/>
          <p:cNvSpPr>
            <a:spLocks noChangeArrowheads="1"/>
          </p:cNvSpPr>
          <p:nvPr/>
        </p:nvSpPr>
        <p:spPr bwMode="auto">
          <a:xfrm>
            <a:off x="5429899" y="5941639"/>
            <a:ext cx="2999854" cy="697739"/>
          </a:xfrm>
          <a:prstGeom prst="bevel">
            <a:avLst>
              <a:gd name="adj" fmla="val 12500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pPr defTabSz="914118"/>
            <a:r>
              <a:rPr lang="es-PE" sz="1600"/>
              <a:t>Los demás router se configuran de manera similar.</a:t>
            </a:r>
          </a:p>
        </p:txBody>
      </p:sp>
    </p:spTree>
    <p:extLst>
      <p:ext uri="{BB962C8B-B14F-4D97-AF65-F5344CB8AC3E}">
        <p14:creationId xmlns:p14="http://schemas.microsoft.com/office/powerpoint/2010/main" val="351323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1499928" y="1195463"/>
            <a:ext cx="6072720" cy="2722733"/>
            <a:chOff x="1500188" y="1223963"/>
            <a:chExt cx="6073775" cy="2787650"/>
          </a:xfrm>
        </p:grpSpPr>
        <p:pic>
          <p:nvPicPr>
            <p:cNvPr id="80909" name="Picture 36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88" y="1223963"/>
              <a:ext cx="6073775" cy="278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10" name="16 CuadroTexto"/>
            <p:cNvSpPr txBox="1">
              <a:spLocks noChangeArrowheads="1"/>
            </p:cNvSpPr>
            <p:nvPr/>
          </p:nvSpPr>
          <p:spPr bwMode="auto">
            <a:xfrm rot="18063127">
              <a:off x="2410376" y="1985969"/>
              <a:ext cx="484488" cy="24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>
                  <a:solidFill>
                    <a:srgbClr val="0000FF"/>
                  </a:solidFill>
                </a:rPr>
                <a:t>fa1/1</a:t>
              </a:r>
            </a:p>
          </p:txBody>
        </p:sp>
        <p:sp>
          <p:nvSpPr>
            <p:cNvPr id="80911" name="17 CuadroTexto"/>
            <p:cNvSpPr txBox="1">
              <a:spLocks noChangeArrowheads="1"/>
            </p:cNvSpPr>
            <p:nvPr/>
          </p:nvSpPr>
          <p:spPr bwMode="auto">
            <a:xfrm>
              <a:off x="2072464" y="2407279"/>
              <a:ext cx="473288" cy="252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>
                  <a:solidFill>
                    <a:srgbClr val="0000FF"/>
                  </a:solidFill>
                </a:rPr>
                <a:t>fa2/0</a:t>
              </a:r>
            </a:p>
          </p:txBody>
        </p:sp>
      </p:grp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571352" y="617114"/>
            <a:ext cx="6119329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COSTOS OSPF POR </a:t>
            </a:r>
            <a:r>
              <a:rPr lang="es-ES_tradnl" sz="3200" b="1" i="1">
                <a:solidFill>
                  <a:srgbClr val="000066"/>
                </a:solidFill>
                <a:latin typeface="Arial" charset="0"/>
              </a:rPr>
              <a:t>DEFAULT</a:t>
            </a:r>
            <a:endParaRPr lang="es-ES" sz="3200" b="1" i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3" name="28 Grupo"/>
          <p:cNvGrpSpPr>
            <a:grpSpLocks/>
          </p:cNvGrpSpPr>
          <p:nvPr/>
        </p:nvGrpSpPr>
        <p:grpSpPr bwMode="auto">
          <a:xfrm>
            <a:off x="357130" y="3918193"/>
            <a:ext cx="4644218" cy="1674574"/>
            <a:chOff x="357952" y="4010822"/>
            <a:chExt cx="4643470" cy="1714512"/>
          </a:xfrm>
        </p:grpSpPr>
        <p:sp>
          <p:nvSpPr>
            <p:cNvPr id="22" name="Text Box 230"/>
            <p:cNvSpPr txBox="1">
              <a:spLocks noChangeArrowheads="1"/>
            </p:cNvSpPr>
            <p:nvPr/>
          </p:nvSpPr>
          <p:spPr bwMode="auto">
            <a:xfrm>
              <a:off x="357952" y="4010822"/>
              <a:ext cx="4263688" cy="1235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14118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latin typeface="+mj-lt"/>
                </a:rPr>
                <a:t>Por default, OSPF asigna costo</a:t>
              </a:r>
            </a:p>
            <a:p>
              <a:pPr defTabSz="914118">
                <a:defRPr/>
              </a:pPr>
              <a:r>
                <a:rPr lang="es-ES" sz="2400" dirty="0">
                  <a:latin typeface="+mj-lt"/>
                </a:rPr>
                <a:t>    asociado al ancho de banda:</a:t>
              </a:r>
            </a:p>
            <a:p>
              <a:pPr defTabSz="914118">
                <a:defRPr/>
              </a:pPr>
              <a:r>
                <a:rPr lang="es-ES" sz="2400" dirty="0">
                  <a:latin typeface="+mj-lt"/>
                </a:rPr>
                <a:t>    </a:t>
              </a:r>
            </a:p>
          </p:txBody>
        </p:sp>
        <p:sp>
          <p:nvSpPr>
            <p:cNvPr id="80908" name="24 Bisel"/>
            <p:cNvSpPr>
              <a:spLocks noChangeArrowheads="1"/>
            </p:cNvSpPr>
            <p:nvPr/>
          </p:nvSpPr>
          <p:spPr bwMode="auto">
            <a:xfrm>
              <a:off x="643704" y="4868078"/>
              <a:ext cx="4357718" cy="857256"/>
            </a:xfrm>
            <a:prstGeom prst="bevel">
              <a:avLst>
                <a:gd name="adj" fmla="val 12500"/>
              </a:avLst>
            </a:prstGeom>
            <a:solidFill>
              <a:srgbClr val="FF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118"/>
              <a:r>
                <a:rPr lang="es-ES" sz="2400" b="1"/>
                <a:t>costo= 10</a:t>
              </a:r>
              <a:r>
                <a:rPr lang="es-ES" sz="2400" b="1" baseline="30000"/>
                <a:t>8</a:t>
              </a:r>
              <a:r>
                <a:rPr lang="es-ES" sz="2400" b="1"/>
                <a:t>/(Ancho de banda)</a:t>
              </a:r>
            </a:p>
          </p:txBody>
        </p:sp>
      </p:grpSp>
      <p:sp>
        <p:nvSpPr>
          <p:cNvPr id="28" name="Text Box 230"/>
          <p:cNvSpPr txBox="1">
            <a:spLocks noChangeArrowheads="1"/>
          </p:cNvSpPr>
          <p:nvPr/>
        </p:nvSpPr>
        <p:spPr bwMode="auto">
          <a:xfrm>
            <a:off x="357126" y="5679597"/>
            <a:ext cx="5886760" cy="83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>
              <a:defRPr/>
            </a:pPr>
            <a:r>
              <a:rPr lang="es-ES" sz="2400" dirty="0">
                <a:solidFill>
                  <a:srgbClr val="FF0000"/>
                </a:solidFill>
                <a:latin typeface="+mj-lt"/>
              </a:rPr>
              <a:t>►</a:t>
            </a:r>
            <a:r>
              <a:rPr lang="es-ES" sz="2400" dirty="0">
                <a:latin typeface="+mj-lt"/>
              </a:rPr>
              <a:t>Se puede usar el comando </a:t>
            </a:r>
            <a:r>
              <a:rPr lang="es-ES" sz="2400" b="1" dirty="0" err="1">
                <a:solidFill>
                  <a:srgbClr val="0000FF"/>
                </a:solidFill>
                <a:latin typeface="+mj-lt"/>
              </a:rPr>
              <a:t>bandwidth</a:t>
            </a:r>
            <a:r>
              <a:rPr lang="es-ES" sz="2400" b="1" dirty="0">
                <a:solidFill>
                  <a:srgbClr val="0000FF"/>
                </a:solidFill>
                <a:latin typeface="+mj-lt"/>
              </a:rPr>
              <a:t> </a:t>
            </a:r>
          </a:p>
          <a:p>
            <a:pPr defTabSz="914118">
              <a:defRPr/>
            </a:pPr>
            <a:r>
              <a:rPr lang="es-ES" sz="2400" dirty="0">
                <a:latin typeface="+mj-lt"/>
              </a:rPr>
              <a:t>    para cambiar el denominador de la fórmula</a:t>
            </a:r>
          </a:p>
        </p:txBody>
      </p:sp>
      <p:grpSp>
        <p:nvGrpSpPr>
          <p:cNvPr id="4" name="30 Grupo"/>
          <p:cNvGrpSpPr>
            <a:grpSpLocks/>
          </p:cNvGrpSpPr>
          <p:nvPr/>
        </p:nvGrpSpPr>
        <p:grpSpPr bwMode="auto">
          <a:xfrm>
            <a:off x="5429899" y="4127517"/>
            <a:ext cx="3285554" cy="1472421"/>
            <a:chOff x="5430050" y="4225136"/>
            <a:chExt cx="3286148" cy="1507538"/>
          </a:xfrm>
        </p:grpSpPr>
        <p:grpSp>
          <p:nvGrpSpPr>
            <p:cNvPr id="80903" name="19 Grupo"/>
            <p:cNvGrpSpPr>
              <a:grpSpLocks/>
            </p:cNvGrpSpPr>
            <p:nvPr/>
          </p:nvGrpSpPr>
          <p:grpSpPr bwMode="auto">
            <a:xfrm>
              <a:off x="5430050" y="4225136"/>
              <a:ext cx="3286148" cy="1214446"/>
              <a:chOff x="357190" y="4225136"/>
              <a:chExt cx="3286148" cy="1214446"/>
            </a:xfrm>
          </p:grpSpPr>
          <p:sp>
            <p:nvSpPr>
              <p:cNvPr id="80905" name="14 Llamada rectangular redondeada"/>
              <p:cNvSpPr>
                <a:spLocks noChangeArrowheads="1"/>
              </p:cNvSpPr>
              <p:nvPr/>
            </p:nvSpPr>
            <p:spPr bwMode="auto">
              <a:xfrm>
                <a:off x="357190" y="4225136"/>
                <a:ext cx="3286148" cy="1214446"/>
              </a:xfrm>
              <a:prstGeom prst="wedgeRoundRectCallout">
                <a:avLst>
                  <a:gd name="adj1" fmla="val -130690"/>
                  <a:gd name="adj2" fmla="val -196847"/>
                  <a:gd name="adj3" fmla="val 16667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118"/>
                <a:endParaRPr lang="es-PE"/>
              </a:p>
            </p:txBody>
          </p:sp>
          <p:sp>
            <p:nvSpPr>
              <p:cNvPr id="80906" name="15 CuadroTexto"/>
              <p:cNvSpPr txBox="1">
                <a:spLocks noChangeArrowheads="1"/>
              </p:cNvSpPr>
              <p:nvPr/>
            </p:nvSpPr>
            <p:spPr bwMode="auto">
              <a:xfrm>
                <a:off x="357190" y="4296574"/>
                <a:ext cx="3284506" cy="1102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/>
                  <a:t>R1</a:t>
                </a:r>
                <a:r>
                  <a:rPr lang="es-PE" sz="1600"/>
                  <a:t>&gt;enable</a:t>
                </a:r>
              </a:p>
              <a:p>
                <a:r>
                  <a:rPr lang="es-PE" sz="1600"/>
                  <a:t>R1#configute terminal</a:t>
                </a:r>
              </a:p>
              <a:p>
                <a:r>
                  <a:rPr lang="es-PE" sz="1600"/>
                  <a:t>R1(config)#interface fastethernet 2/0</a:t>
                </a:r>
              </a:p>
              <a:p>
                <a:r>
                  <a:rPr lang="es-PE" sz="1600"/>
                  <a:t>R1(config-if)#</a:t>
                </a:r>
                <a:r>
                  <a:rPr lang="es-PE" sz="1600" b="1">
                    <a:solidFill>
                      <a:srgbClr val="FF0000"/>
                    </a:solidFill>
                  </a:rPr>
                  <a:t>bandwidth 100 000</a:t>
                </a:r>
              </a:p>
            </p:txBody>
          </p:sp>
        </p:grpSp>
        <p:sp>
          <p:nvSpPr>
            <p:cNvPr id="80904" name="29 CuadroTexto"/>
            <p:cNvSpPr txBox="1">
              <a:spLocks noChangeArrowheads="1"/>
            </p:cNvSpPr>
            <p:nvPr/>
          </p:nvSpPr>
          <p:spPr bwMode="auto">
            <a:xfrm>
              <a:off x="6725924" y="5417557"/>
              <a:ext cx="1629201" cy="315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Expresado en 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35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1499928" y="1195463"/>
            <a:ext cx="6072720" cy="2722733"/>
            <a:chOff x="1500188" y="1223963"/>
            <a:chExt cx="6073775" cy="2787650"/>
          </a:xfrm>
        </p:grpSpPr>
        <p:pic>
          <p:nvPicPr>
            <p:cNvPr id="81934" name="Picture 36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88" y="1223963"/>
              <a:ext cx="6073775" cy="278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35" name="16 CuadroTexto"/>
            <p:cNvSpPr txBox="1">
              <a:spLocks noChangeArrowheads="1"/>
            </p:cNvSpPr>
            <p:nvPr/>
          </p:nvSpPr>
          <p:spPr bwMode="auto">
            <a:xfrm rot="18063127">
              <a:off x="2410376" y="1985969"/>
              <a:ext cx="484488" cy="24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>
                  <a:solidFill>
                    <a:srgbClr val="0000FF"/>
                  </a:solidFill>
                </a:rPr>
                <a:t>fa1/1</a:t>
              </a:r>
            </a:p>
          </p:txBody>
        </p:sp>
        <p:sp>
          <p:nvSpPr>
            <p:cNvPr id="81936" name="17 CuadroTexto"/>
            <p:cNvSpPr txBox="1">
              <a:spLocks noChangeArrowheads="1"/>
            </p:cNvSpPr>
            <p:nvPr/>
          </p:nvSpPr>
          <p:spPr bwMode="auto">
            <a:xfrm>
              <a:off x="2072464" y="2407279"/>
              <a:ext cx="473288" cy="252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>
                  <a:solidFill>
                    <a:srgbClr val="0000FF"/>
                  </a:solidFill>
                </a:rPr>
                <a:t>fa2/0</a:t>
              </a:r>
            </a:p>
          </p:txBody>
        </p:sp>
      </p:grp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906306" y="617114"/>
            <a:ext cx="7450014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CONFIGURACIÓN DE COSTOS OSPF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3" name="19 Grupo"/>
          <p:cNvGrpSpPr>
            <a:grpSpLocks/>
          </p:cNvGrpSpPr>
          <p:nvPr/>
        </p:nvGrpSpPr>
        <p:grpSpPr bwMode="auto">
          <a:xfrm>
            <a:off x="214279" y="3778645"/>
            <a:ext cx="3355340" cy="2141252"/>
            <a:chOff x="0" y="4439450"/>
            <a:chExt cx="3355809" cy="2192321"/>
          </a:xfrm>
        </p:grpSpPr>
        <p:sp>
          <p:nvSpPr>
            <p:cNvPr id="81932" name="14 Llamada rectangular redondeada"/>
            <p:cNvSpPr>
              <a:spLocks noChangeArrowheads="1"/>
            </p:cNvSpPr>
            <p:nvPr/>
          </p:nvSpPr>
          <p:spPr bwMode="auto">
            <a:xfrm>
              <a:off x="0" y="4439450"/>
              <a:ext cx="3286148" cy="2143140"/>
            </a:xfrm>
            <a:prstGeom prst="wedgeRoundRectCallout">
              <a:avLst>
                <a:gd name="adj1" fmla="val -194"/>
                <a:gd name="adj2" fmla="val -90398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118"/>
              <a:endParaRPr lang="es-PE"/>
            </a:p>
          </p:txBody>
        </p:sp>
        <p:sp>
          <p:nvSpPr>
            <p:cNvPr id="81933" name="15 CuadroTexto"/>
            <p:cNvSpPr txBox="1">
              <a:spLocks noChangeArrowheads="1"/>
            </p:cNvSpPr>
            <p:nvPr/>
          </p:nvSpPr>
          <p:spPr bwMode="auto">
            <a:xfrm>
              <a:off x="71438" y="4520487"/>
              <a:ext cx="3284371" cy="2111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/>
                <a:t>R1</a:t>
              </a:r>
              <a:r>
                <a:rPr lang="es-PE" sz="1600"/>
                <a:t>&gt;enable</a:t>
              </a:r>
            </a:p>
            <a:p>
              <a:r>
                <a:rPr lang="es-PE" sz="1600"/>
                <a:t>R1#configute terminal</a:t>
              </a:r>
            </a:p>
            <a:p>
              <a:r>
                <a:rPr lang="es-PE" sz="1600"/>
                <a:t>R1(config)#interface fastethernet 1/1</a:t>
              </a:r>
            </a:p>
            <a:p>
              <a:r>
                <a:rPr lang="es-PE" sz="1600"/>
                <a:t>R1(config-if)#</a:t>
              </a:r>
              <a:r>
                <a:rPr lang="es-PE" sz="1600" b="1">
                  <a:solidFill>
                    <a:srgbClr val="FF0000"/>
                  </a:solidFill>
                </a:rPr>
                <a:t>ip ospf cost 5</a:t>
              </a:r>
            </a:p>
            <a:p>
              <a:r>
                <a:rPr lang="es-PE" sz="1600"/>
                <a:t>R1(config-router)#exit</a:t>
              </a:r>
            </a:p>
            <a:p>
              <a:r>
                <a:rPr lang="es-PE" sz="1600"/>
                <a:t>R1(config)#interface fastethernet 2/0</a:t>
              </a:r>
            </a:p>
            <a:p>
              <a:r>
                <a:rPr lang="es-PE" sz="1600"/>
                <a:t>R1(config-if)#</a:t>
              </a:r>
              <a:r>
                <a:rPr lang="es-PE" sz="1600" b="1">
                  <a:solidFill>
                    <a:srgbClr val="FF0000"/>
                  </a:solidFill>
                </a:rPr>
                <a:t>ip ospf cost 1</a:t>
              </a:r>
            </a:p>
            <a:p>
              <a:r>
                <a:rPr lang="es-PE" sz="1600"/>
                <a:t>R1(config-router)#exit</a:t>
              </a:r>
            </a:p>
          </p:txBody>
        </p:sp>
      </p:grpSp>
      <p:grpSp>
        <p:nvGrpSpPr>
          <p:cNvPr id="4" name="23 Grupo"/>
          <p:cNvGrpSpPr>
            <a:grpSpLocks/>
          </p:cNvGrpSpPr>
          <p:nvPr/>
        </p:nvGrpSpPr>
        <p:grpSpPr bwMode="auto">
          <a:xfrm>
            <a:off x="2928430" y="4707413"/>
            <a:ext cx="6072087" cy="2001736"/>
            <a:chOff x="2929720" y="4819652"/>
            <a:chExt cx="6072992" cy="2048690"/>
          </a:xfrm>
        </p:grpSpPr>
        <p:pic>
          <p:nvPicPr>
            <p:cNvPr id="8192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9720" y="5542361"/>
              <a:ext cx="6072992" cy="1325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1929" name="22 Grupo"/>
            <p:cNvGrpSpPr>
              <a:grpSpLocks/>
            </p:cNvGrpSpPr>
            <p:nvPr/>
          </p:nvGrpSpPr>
          <p:grpSpPr bwMode="auto">
            <a:xfrm>
              <a:off x="3429770" y="4819652"/>
              <a:ext cx="5269729" cy="735048"/>
              <a:chOff x="3572646" y="4296574"/>
              <a:chExt cx="5269729" cy="735048"/>
            </a:xfrm>
          </p:grpSpPr>
          <p:sp>
            <p:nvSpPr>
              <p:cNvPr id="21" name="20 CuadroTexto"/>
              <p:cNvSpPr txBox="1"/>
              <p:nvPr/>
            </p:nvSpPr>
            <p:spPr>
              <a:xfrm>
                <a:off x="3920300" y="4653627"/>
                <a:ext cx="3912038" cy="3779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show ip ospf interface </a:t>
                </a:r>
                <a:r>
                  <a:rPr lang="es-PE" b="1" dirty="0"/>
                  <a:t>fastethernet 1/1</a:t>
                </a:r>
              </a:p>
            </p:txBody>
          </p:sp>
          <p:sp>
            <p:nvSpPr>
              <p:cNvPr id="22" name="Text Box 230"/>
              <p:cNvSpPr txBox="1">
                <a:spLocks noChangeArrowheads="1"/>
              </p:cNvSpPr>
              <p:nvPr/>
            </p:nvSpPr>
            <p:spPr bwMode="auto">
              <a:xfrm>
                <a:off x="3572646" y="4296574"/>
                <a:ext cx="5269729" cy="479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14118">
                  <a:defRPr/>
                </a:pPr>
                <a:r>
                  <a:rPr lang="es-ES" sz="2400" dirty="0">
                    <a:solidFill>
                      <a:srgbClr val="FF0000"/>
                    </a:solidFill>
                    <a:latin typeface="+mj-lt"/>
                  </a:rPr>
                  <a:t>►</a:t>
                </a:r>
                <a:r>
                  <a:rPr lang="es-ES" sz="2400" dirty="0">
                    <a:latin typeface="+mj-lt"/>
                  </a:rPr>
                  <a:t>Para observar el costo de una interfaz:</a:t>
                </a:r>
              </a:p>
            </p:txBody>
          </p:sp>
        </p:grpSp>
      </p:grpSp>
      <p:sp>
        <p:nvSpPr>
          <p:cNvPr id="25" name="24 Bisel"/>
          <p:cNvSpPr>
            <a:spLocks noChangeArrowheads="1"/>
          </p:cNvSpPr>
          <p:nvPr/>
        </p:nvSpPr>
        <p:spPr bwMode="auto">
          <a:xfrm>
            <a:off x="4715648" y="3987970"/>
            <a:ext cx="2999854" cy="697739"/>
          </a:xfrm>
          <a:prstGeom prst="bevel">
            <a:avLst>
              <a:gd name="adj" fmla="val 12500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pPr defTabSz="914118"/>
            <a:r>
              <a:rPr lang="es-PE" sz="1600"/>
              <a:t>Los demás router se configuran de manera similar.</a:t>
            </a:r>
          </a:p>
        </p:txBody>
      </p:sp>
      <p:sp>
        <p:nvSpPr>
          <p:cNvPr id="26" name="25 Elipse"/>
          <p:cNvSpPr>
            <a:spLocks noChangeArrowheads="1"/>
          </p:cNvSpPr>
          <p:nvPr/>
        </p:nvSpPr>
        <p:spPr bwMode="auto">
          <a:xfrm>
            <a:off x="7358372" y="6011414"/>
            <a:ext cx="642826" cy="418643"/>
          </a:xfrm>
          <a:prstGeom prst="ellipse">
            <a:avLst/>
          </a:prstGeom>
          <a:noFill/>
          <a:ln w="28575" algn="ctr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lIns="90468" tIns="45234" rIns="90468" bIns="45234"/>
          <a:lstStyle/>
          <a:p>
            <a:pPr defTabSz="914118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55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wav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2" y="6597511"/>
            <a:ext cx="9109081" cy="7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339572" y="2795612"/>
            <a:ext cx="4466449" cy="1700932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244" tIns="45121" rIns="90244" bIns="45121" anchor="ctr"/>
          <a:lstStyle/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CONFIGURACION DE</a:t>
            </a:r>
          </a:p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RIPv2-OSPF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0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85704" y="620216"/>
            <a:ext cx="8639263" cy="58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0" tIns="45690" rIns="91380" bIns="45690">
            <a:spAutoFit/>
          </a:bodyPr>
          <a:lstStyle/>
          <a:p>
            <a:pPr algn="ctr" defTabSz="912547"/>
            <a:r>
              <a:rPr lang="es-ES" sz="3200" b="1">
                <a:solidFill>
                  <a:srgbClr val="002060"/>
                </a:solidFill>
                <a:latin typeface="Arial" charset="0"/>
                <a:cs typeface="Arial" charset="0"/>
              </a:rPr>
              <a:t>ANÁLISIS DE UNA RED OSPF/RIP</a:t>
            </a:r>
          </a:p>
        </p:txBody>
      </p:sp>
      <p:grpSp>
        <p:nvGrpSpPr>
          <p:cNvPr id="2" name="378 Grupo"/>
          <p:cNvGrpSpPr>
            <a:grpSpLocks/>
          </p:cNvGrpSpPr>
          <p:nvPr/>
        </p:nvGrpSpPr>
        <p:grpSpPr bwMode="auto">
          <a:xfrm>
            <a:off x="22222" y="1683881"/>
            <a:ext cx="9172111" cy="4695876"/>
            <a:chOff x="22764" y="1724025"/>
            <a:chExt cx="9172396" cy="4808095"/>
          </a:xfrm>
        </p:grpSpPr>
        <p:sp>
          <p:nvSpPr>
            <p:cNvPr id="100357" name="Cloud"/>
            <p:cNvSpPr>
              <a:spLocks noChangeAspect="1" noEditPoints="1" noChangeArrowheads="1"/>
            </p:cNvSpPr>
            <p:nvPr/>
          </p:nvSpPr>
          <p:spPr bwMode="auto">
            <a:xfrm rot="-379410">
              <a:off x="6071864" y="1946287"/>
              <a:ext cx="2001552" cy="3824492"/>
            </a:xfrm>
            <a:custGeom>
              <a:avLst/>
              <a:gdLst>
                <a:gd name="T0" fmla="*/ 834 w 21600"/>
                <a:gd name="T1" fmla="*/ 104288 h 21600"/>
                <a:gd name="T2" fmla="*/ 132139 w 21600"/>
                <a:gd name="T3" fmla="*/ 208399 h 21600"/>
                <a:gd name="T4" fmla="*/ 264001 w 21600"/>
                <a:gd name="T5" fmla="*/ 104288 h 21600"/>
                <a:gd name="T6" fmla="*/ 132139 w 21600"/>
                <a:gd name="T7" fmla="*/ 1186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0358" name="Cloud"/>
            <p:cNvSpPr>
              <a:spLocks noChangeAspect="1" noEditPoints="1" noChangeArrowheads="1"/>
            </p:cNvSpPr>
            <p:nvPr/>
          </p:nvSpPr>
          <p:spPr bwMode="auto">
            <a:xfrm rot="535616">
              <a:off x="7787707" y="4440383"/>
              <a:ext cx="1322199" cy="1379611"/>
            </a:xfrm>
            <a:custGeom>
              <a:avLst/>
              <a:gdLst>
                <a:gd name="T0" fmla="*/ 551 w 21600"/>
                <a:gd name="T1" fmla="*/ 37620 h 21600"/>
                <a:gd name="T2" fmla="*/ 87290 w 21600"/>
                <a:gd name="T3" fmla="*/ 75176 h 21600"/>
                <a:gd name="T4" fmla="*/ 174396 w 21600"/>
                <a:gd name="T5" fmla="*/ 37620 h 21600"/>
                <a:gd name="T6" fmla="*/ 87290 w 21600"/>
                <a:gd name="T7" fmla="*/ 42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0359" name="Cloud"/>
            <p:cNvSpPr>
              <a:spLocks noChangeAspect="1" noEditPoints="1" noChangeArrowheads="1"/>
            </p:cNvSpPr>
            <p:nvPr/>
          </p:nvSpPr>
          <p:spPr bwMode="auto">
            <a:xfrm rot="535616">
              <a:off x="7925800" y="2784532"/>
              <a:ext cx="1184106" cy="1379612"/>
            </a:xfrm>
            <a:custGeom>
              <a:avLst/>
              <a:gdLst>
                <a:gd name="T0" fmla="*/ 493 w 21600"/>
                <a:gd name="T1" fmla="*/ 37620 h 21600"/>
                <a:gd name="T2" fmla="*/ 78173 w 21600"/>
                <a:gd name="T3" fmla="*/ 75176 h 21600"/>
                <a:gd name="T4" fmla="*/ 156181 w 21600"/>
                <a:gd name="T5" fmla="*/ 37620 h 21600"/>
                <a:gd name="T6" fmla="*/ 78173 w 21600"/>
                <a:gd name="T7" fmla="*/ 42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036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56097" y="4551514"/>
              <a:ext cx="1479339" cy="1358972"/>
            </a:xfrm>
            <a:custGeom>
              <a:avLst/>
              <a:gdLst>
                <a:gd name="T0" fmla="*/ 616 w 21600"/>
                <a:gd name="T1" fmla="*/ 37057 h 21600"/>
                <a:gd name="T2" fmla="*/ 97664 w 21600"/>
                <a:gd name="T3" fmla="*/ 74051 h 21600"/>
                <a:gd name="T4" fmla="*/ 195122 w 21600"/>
                <a:gd name="T5" fmla="*/ 37057 h 21600"/>
                <a:gd name="T6" fmla="*/ 97664 w 21600"/>
                <a:gd name="T7" fmla="*/ 421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0361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2764" y="2795645"/>
              <a:ext cx="1479339" cy="1358972"/>
            </a:xfrm>
            <a:custGeom>
              <a:avLst/>
              <a:gdLst>
                <a:gd name="T0" fmla="*/ 616 w 21600"/>
                <a:gd name="T1" fmla="*/ 37057 h 21600"/>
                <a:gd name="T2" fmla="*/ 97664 w 21600"/>
                <a:gd name="T3" fmla="*/ 74051 h 21600"/>
                <a:gd name="T4" fmla="*/ 195122 w 21600"/>
                <a:gd name="T5" fmla="*/ 37057 h 21600"/>
                <a:gd name="T6" fmla="*/ 97664 w 21600"/>
                <a:gd name="T7" fmla="*/ 421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0362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430676" y="1966926"/>
              <a:ext cx="1626955" cy="3834017"/>
            </a:xfrm>
            <a:custGeom>
              <a:avLst/>
              <a:gdLst>
                <a:gd name="T0" fmla="*/ 678 w 21600"/>
                <a:gd name="T1" fmla="*/ 104548 h 21600"/>
                <a:gd name="T2" fmla="*/ 107409 w 21600"/>
                <a:gd name="T3" fmla="*/ 208918 h 21600"/>
                <a:gd name="T4" fmla="*/ 214592 w 21600"/>
                <a:gd name="T5" fmla="*/ 104548 h 21600"/>
                <a:gd name="T6" fmla="*/ 107409 w 21600"/>
                <a:gd name="T7" fmla="*/ 118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0363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778271" y="2003440"/>
              <a:ext cx="3657078" cy="3435533"/>
            </a:xfrm>
            <a:custGeom>
              <a:avLst/>
              <a:gdLst>
                <a:gd name="T0" fmla="*/ 1524 w 21600"/>
                <a:gd name="T1" fmla="*/ 93682 h 21600"/>
                <a:gd name="T2" fmla="*/ 241435 w 21600"/>
                <a:gd name="T3" fmla="*/ 187205 h 21600"/>
                <a:gd name="T4" fmla="*/ 482362 w 21600"/>
                <a:gd name="T5" fmla="*/ 93682 h 21600"/>
                <a:gd name="T6" fmla="*/ 241435 w 21600"/>
                <a:gd name="T7" fmla="*/ 1065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100364" name="Group 69"/>
            <p:cNvGrpSpPr>
              <a:grpSpLocks/>
            </p:cNvGrpSpPr>
            <p:nvPr/>
          </p:nvGrpSpPr>
          <p:grpSpPr bwMode="auto">
            <a:xfrm>
              <a:off x="4429125" y="2152650"/>
              <a:ext cx="460375" cy="301625"/>
              <a:chOff x="2927" y="2504"/>
              <a:chExt cx="527" cy="390"/>
            </a:xfrm>
          </p:grpSpPr>
          <p:sp>
            <p:nvSpPr>
              <p:cNvPr id="100703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704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705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706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707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714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724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5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6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7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8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9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30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31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715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716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17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18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19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0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1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2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3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708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709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710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711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712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713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0365" name="Group 69"/>
            <p:cNvGrpSpPr>
              <a:grpSpLocks/>
            </p:cNvGrpSpPr>
            <p:nvPr/>
          </p:nvGrpSpPr>
          <p:grpSpPr bwMode="auto">
            <a:xfrm>
              <a:off x="2857500" y="3009900"/>
              <a:ext cx="460375" cy="301625"/>
              <a:chOff x="2927" y="2504"/>
              <a:chExt cx="527" cy="390"/>
            </a:xfrm>
          </p:grpSpPr>
          <p:sp>
            <p:nvSpPr>
              <p:cNvPr id="100674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75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76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77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678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685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695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6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7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8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9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00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01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02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686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687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88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89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0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1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2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3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4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679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680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681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82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83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84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0366" name="Group 69"/>
            <p:cNvGrpSpPr>
              <a:grpSpLocks/>
            </p:cNvGrpSpPr>
            <p:nvPr/>
          </p:nvGrpSpPr>
          <p:grpSpPr bwMode="auto">
            <a:xfrm>
              <a:off x="2857500" y="4467225"/>
              <a:ext cx="460375" cy="301625"/>
              <a:chOff x="2927" y="2504"/>
              <a:chExt cx="527" cy="390"/>
            </a:xfrm>
          </p:grpSpPr>
          <p:sp>
            <p:nvSpPr>
              <p:cNvPr id="100645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46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47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48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649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656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666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7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8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9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70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71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72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73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657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658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59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0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1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2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3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4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5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650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651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652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53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54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55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0367" name="Group 69"/>
            <p:cNvGrpSpPr>
              <a:grpSpLocks/>
            </p:cNvGrpSpPr>
            <p:nvPr/>
          </p:nvGrpSpPr>
          <p:grpSpPr bwMode="auto">
            <a:xfrm>
              <a:off x="5970588" y="3009900"/>
              <a:ext cx="460375" cy="301625"/>
              <a:chOff x="2927" y="2504"/>
              <a:chExt cx="527" cy="390"/>
            </a:xfrm>
          </p:grpSpPr>
          <p:sp>
            <p:nvSpPr>
              <p:cNvPr id="100616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17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18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19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620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627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637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8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9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40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41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42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43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44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628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629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0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1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2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3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4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5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6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621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622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623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24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25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26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0368" name="Group 69"/>
            <p:cNvGrpSpPr>
              <a:grpSpLocks/>
            </p:cNvGrpSpPr>
            <p:nvPr/>
          </p:nvGrpSpPr>
          <p:grpSpPr bwMode="auto">
            <a:xfrm>
              <a:off x="5970588" y="4467225"/>
              <a:ext cx="460375" cy="301625"/>
              <a:chOff x="2927" y="2504"/>
              <a:chExt cx="527" cy="390"/>
            </a:xfrm>
          </p:grpSpPr>
          <p:sp>
            <p:nvSpPr>
              <p:cNvPr id="100587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88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89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90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591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598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608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9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10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11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12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13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14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15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599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600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1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2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3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4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5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6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7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592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593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594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95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96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97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100369" name="185 Conector recto"/>
            <p:cNvCxnSpPr>
              <a:cxnSpLocks noChangeShapeType="1"/>
              <a:stCxn id="100688" idx="3"/>
              <a:endCxn id="100705" idx="1"/>
            </p:cNvCxnSpPr>
            <p:nvPr/>
          </p:nvCxnSpPr>
          <p:spPr bwMode="auto">
            <a:xfrm flipV="1">
              <a:off x="3246438" y="2301875"/>
              <a:ext cx="1182687" cy="762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0" name="187 Conector recto"/>
            <p:cNvCxnSpPr>
              <a:cxnSpLocks noChangeShapeType="1"/>
              <a:stCxn id="100634" idx="2"/>
            </p:cNvCxnSpPr>
            <p:nvPr/>
          </p:nvCxnSpPr>
          <p:spPr bwMode="auto">
            <a:xfrm flipH="1" flipV="1">
              <a:off x="4902200" y="2301875"/>
              <a:ext cx="1263650" cy="762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1" name="189 Conector recto"/>
            <p:cNvCxnSpPr>
              <a:cxnSpLocks noChangeShapeType="1"/>
            </p:cNvCxnSpPr>
            <p:nvPr/>
          </p:nvCxnSpPr>
          <p:spPr bwMode="auto">
            <a:xfrm flipV="1">
              <a:off x="3286125" y="4616450"/>
              <a:ext cx="2684463" cy="2222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2" name="196 Conector recto"/>
            <p:cNvCxnSpPr>
              <a:cxnSpLocks noChangeShapeType="1"/>
              <a:stCxn id="100676" idx="1"/>
            </p:cNvCxnSpPr>
            <p:nvPr/>
          </p:nvCxnSpPr>
          <p:spPr bwMode="auto">
            <a:xfrm rot="10800000" flipV="1">
              <a:off x="1803400" y="3159125"/>
              <a:ext cx="1054100" cy="19367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3" name="204 Conector recto"/>
            <p:cNvCxnSpPr>
              <a:cxnSpLocks noChangeShapeType="1"/>
            </p:cNvCxnSpPr>
            <p:nvPr/>
          </p:nvCxnSpPr>
          <p:spPr bwMode="auto">
            <a:xfrm rot="10800000" flipV="1">
              <a:off x="1960563" y="4681538"/>
              <a:ext cx="896937" cy="4826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4" name="205 Conector recto"/>
            <p:cNvCxnSpPr>
              <a:cxnSpLocks noChangeShapeType="1"/>
            </p:cNvCxnSpPr>
            <p:nvPr/>
          </p:nvCxnSpPr>
          <p:spPr bwMode="auto">
            <a:xfrm rot="5400000">
              <a:off x="2464594" y="3902869"/>
              <a:ext cx="1216025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100375" name="Group 69"/>
            <p:cNvGrpSpPr>
              <a:grpSpLocks/>
            </p:cNvGrpSpPr>
            <p:nvPr/>
          </p:nvGrpSpPr>
          <p:grpSpPr bwMode="auto">
            <a:xfrm>
              <a:off x="1357313" y="3295650"/>
              <a:ext cx="460375" cy="301625"/>
              <a:chOff x="2927" y="2504"/>
              <a:chExt cx="527" cy="390"/>
            </a:xfrm>
          </p:grpSpPr>
          <p:sp>
            <p:nvSpPr>
              <p:cNvPr id="100558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59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60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61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562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569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579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0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1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2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3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4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5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6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570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571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2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3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4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5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6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7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8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563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564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565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66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67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68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0376" name="Group 69"/>
            <p:cNvGrpSpPr>
              <a:grpSpLocks/>
            </p:cNvGrpSpPr>
            <p:nvPr/>
          </p:nvGrpSpPr>
          <p:grpSpPr bwMode="auto">
            <a:xfrm>
              <a:off x="7502525" y="3295650"/>
              <a:ext cx="458788" cy="301625"/>
              <a:chOff x="2927" y="2504"/>
              <a:chExt cx="527" cy="390"/>
            </a:xfrm>
          </p:grpSpPr>
          <p:sp>
            <p:nvSpPr>
              <p:cNvPr id="100529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30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31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32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533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540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550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1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2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3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4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5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6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7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541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542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3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4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5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6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7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8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9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534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535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536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37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38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39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100377" name="267 Conector recto"/>
            <p:cNvCxnSpPr>
              <a:cxnSpLocks noChangeShapeType="1"/>
              <a:stCxn id="100532" idx="2"/>
            </p:cNvCxnSpPr>
            <p:nvPr/>
          </p:nvCxnSpPr>
          <p:spPr bwMode="auto">
            <a:xfrm rot="10800000">
              <a:off x="6430963" y="3132138"/>
              <a:ext cx="1071562" cy="254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100378" name="Group 69"/>
            <p:cNvGrpSpPr>
              <a:grpSpLocks/>
            </p:cNvGrpSpPr>
            <p:nvPr/>
          </p:nvGrpSpPr>
          <p:grpSpPr bwMode="auto">
            <a:xfrm>
              <a:off x="1571625" y="5110163"/>
              <a:ext cx="460375" cy="301625"/>
              <a:chOff x="2927" y="2504"/>
              <a:chExt cx="527" cy="390"/>
            </a:xfrm>
          </p:grpSpPr>
          <p:sp>
            <p:nvSpPr>
              <p:cNvPr id="100500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01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02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03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504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511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521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2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3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4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5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6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7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8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512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513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14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15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16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17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18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19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0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505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506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507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08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09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10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0379" name="Group 69"/>
            <p:cNvGrpSpPr>
              <a:grpSpLocks/>
            </p:cNvGrpSpPr>
            <p:nvPr/>
          </p:nvGrpSpPr>
          <p:grpSpPr bwMode="auto">
            <a:xfrm>
              <a:off x="7359650" y="5110163"/>
              <a:ext cx="458788" cy="301625"/>
              <a:chOff x="2927" y="2504"/>
              <a:chExt cx="527" cy="390"/>
            </a:xfrm>
          </p:grpSpPr>
          <p:sp>
            <p:nvSpPr>
              <p:cNvPr id="100471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472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473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474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475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482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492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3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4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5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6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7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8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9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483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484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85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86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87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88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89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0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1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476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477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478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479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480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481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100380" name="330 Conector recto"/>
            <p:cNvCxnSpPr>
              <a:cxnSpLocks noChangeShapeType="1"/>
            </p:cNvCxnSpPr>
            <p:nvPr/>
          </p:nvCxnSpPr>
          <p:spPr bwMode="auto">
            <a:xfrm>
              <a:off x="6430963" y="4681538"/>
              <a:ext cx="1003300" cy="506412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0381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3224213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0382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02650" y="3152775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0383" name="334 Conector recto"/>
            <p:cNvCxnSpPr>
              <a:cxnSpLocks noChangeShapeType="1"/>
            </p:cNvCxnSpPr>
            <p:nvPr/>
          </p:nvCxnSpPr>
          <p:spPr bwMode="auto">
            <a:xfrm rot="10800000">
              <a:off x="642938" y="3438525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0384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5038725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0385" name="339 Conector recto"/>
            <p:cNvCxnSpPr>
              <a:cxnSpLocks noChangeShapeType="1"/>
            </p:cNvCxnSpPr>
            <p:nvPr/>
          </p:nvCxnSpPr>
          <p:spPr bwMode="auto">
            <a:xfrm rot="10800000">
              <a:off x="642938" y="5253038"/>
              <a:ext cx="928687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86" name="341 Conector recto"/>
            <p:cNvCxnSpPr>
              <a:cxnSpLocks noChangeShapeType="1"/>
            </p:cNvCxnSpPr>
            <p:nvPr/>
          </p:nvCxnSpPr>
          <p:spPr bwMode="auto">
            <a:xfrm rot="10800000">
              <a:off x="7931150" y="3438525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0387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59775" y="4967288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0388" name="345 Conector recto"/>
            <p:cNvCxnSpPr>
              <a:cxnSpLocks noChangeShapeType="1"/>
              <a:stCxn id="100566" idx="15"/>
              <a:endCxn id="100518" idx="3"/>
            </p:cNvCxnSpPr>
            <p:nvPr/>
          </p:nvCxnSpPr>
          <p:spPr bwMode="auto">
            <a:xfrm>
              <a:off x="1619250" y="3575050"/>
              <a:ext cx="184150" cy="158115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0389" name="349 CuadroTexto"/>
            <p:cNvSpPr txBox="1">
              <a:spLocks noChangeArrowheads="1"/>
            </p:cNvSpPr>
            <p:nvPr/>
          </p:nvSpPr>
          <p:spPr bwMode="auto">
            <a:xfrm>
              <a:off x="4429125" y="1724025"/>
              <a:ext cx="458794" cy="40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100390" name="350 CuadroTexto"/>
            <p:cNvSpPr txBox="1">
              <a:spLocks noChangeArrowheads="1"/>
            </p:cNvSpPr>
            <p:nvPr/>
          </p:nvSpPr>
          <p:spPr bwMode="auto">
            <a:xfrm>
              <a:off x="1286646" y="2867814"/>
              <a:ext cx="458794" cy="409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100391" name="351 CuadroTexto"/>
            <p:cNvSpPr txBox="1">
              <a:spLocks noChangeArrowheads="1"/>
            </p:cNvSpPr>
            <p:nvPr/>
          </p:nvSpPr>
          <p:spPr bwMode="auto">
            <a:xfrm>
              <a:off x="2500313" y="2652713"/>
              <a:ext cx="458794" cy="40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100392" name="352 CuadroTexto"/>
            <p:cNvSpPr txBox="1">
              <a:spLocks noChangeArrowheads="1"/>
            </p:cNvSpPr>
            <p:nvPr/>
          </p:nvSpPr>
          <p:spPr bwMode="auto">
            <a:xfrm>
              <a:off x="1358084" y="5468160"/>
              <a:ext cx="458794" cy="40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100393" name="353 CuadroTexto"/>
            <p:cNvSpPr txBox="1">
              <a:spLocks noChangeArrowheads="1"/>
            </p:cNvSpPr>
            <p:nvPr/>
          </p:nvSpPr>
          <p:spPr bwMode="auto">
            <a:xfrm>
              <a:off x="2857500" y="4824413"/>
              <a:ext cx="458794" cy="409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100394" name="354 CuadroTexto"/>
            <p:cNvSpPr txBox="1">
              <a:spLocks noChangeArrowheads="1"/>
            </p:cNvSpPr>
            <p:nvPr/>
          </p:nvSpPr>
          <p:spPr bwMode="auto">
            <a:xfrm>
              <a:off x="6145213" y="2581275"/>
              <a:ext cx="458794" cy="409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100395" name="355 CuadroTexto"/>
            <p:cNvSpPr txBox="1">
              <a:spLocks noChangeArrowheads="1"/>
            </p:cNvSpPr>
            <p:nvPr/>
          </p:nvSpPr>
          <p:spPr bwMode="auto">
            <a:xfrm>
              <a:off x="5859463" y="4824413"/>
              <a:ext cx="458794" cy="409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R7</a:t>
              </a:r>
            </a:p>
          </p:txBody>
        </p:sp>
        <p:sp>
          <p:nvSpPr>
            <p:cNvPr id="100396" name="356 CuadroTexto"/>
            <p:cNvSpPr txBox="1">
              <a:spLocks noChangeArrowheads="1"/>
            </p:cNvSpPr>
            <p:nvPr/>
          </p:nvSpPr>
          <p:spPr bwMode="auto">
            <a:xfrm>
              <a:off x="7502525" y="2867025"/>
              <a:ext cx="458794" cy="40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R8</a:t>
              </a:r>
            </a:p>
          </p:txBody>
        </p:sp>
        <p:sp>
          <p:nvSpPr>
            <p:cNvPr id="100397" name="357 CuadroTexto"/>
            <p:cNvSpPr txBox="1">
              <a:spLocks noChangeArrowheads="1"/>
            </p:cNvSpPr>
            <p:nvPr/>
          </p:nvSpPr>
          <p:spPr bwMode="auto">
            <a:xfrm>
              <a:off x="7359650" y="5395913"/>
              <a:ext cx="458794" cy="40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R9</a:t>
              </a:r>
            </a:p>
          </p:txBody>
        </p:sp>
        <p:sp>
          <p:nvSpPr>
            <p:cNvPr id="100398" name="358 CuadroTexto"/>
            <p:cNvSpPr txBox="1">
              <a:spLocks noChangeArrowheads="1"/>
            </p:cNvSpPr>
            <p:nvPr/>
          </p:nvSpPr>
          <p:spPr bwMode="auto">
            <a:xfrm>
              <a:off x="428625" y="2795588"/>
              <a:ext cx="543756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PCa</a:t>
              </a:r>
            </a:p>
          </p:txBody>
        </p:sp>
        <p:sp>
          <p:nvSpPr>
            <p:cNvPr id="100399" name="359 CuadroTexto"/>
            <p:cNvSpPr txBox="1">
              <a:spLocks noChangeArrowheads="1"/>
            </p:cNvSpPr>
            <p:nvPr/>
          </p:nvSpPr>
          <p:spPr bwMode="auto">
            <a:xfrm>
              <a:off x="285750" y="5395913"/>
              <a:ext cx="553374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PCb</a:t>
              </a:r>
            </a:p>
          </p:txBody>
        </p:sp>
        <p:sp>
          <p:nvSpPr>
            <p:cNvPr id="100400" name="360 CuadroTexto"/>
            <p:cNvSpPr txBox="1">
              <a:spLocks noChangeArrowheads="1"/>
            </p:cNvSpPr>
            <p:nvPr/>
          </p:nvSpPr>
          <p:spPr bwMode="auto">
            <a:xfrm>
              <a:off x="8359008" y="2795588"/>
              <a:ext cx="526122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PCc</a:t>
              </a:r>
            </a:p>
          </p:txBody>
        </p:sp>
        <p:sp>
          <p:nvSpPr>
            <p:cNvPr id="100401" name="361 CuadroTexto"/>
            <p:cNvSpPr txBox="1">
              <a:spLocks noChangeArrowheads="1"/>
            </p:cNvSpPr>
            <p:nvPr/>
          </p:nvSpPr>
          <p:spPr bwMode="auto">
            <a:xfrm>
              <a:off x="8215503" y="5324475"/>
              <a:ext cx="553374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PCd</a:t>
              </a:r>
            </a:p>
          </p:txBody>
        </p:sp>
        <p:sp>
          <p:nvSpPr>
            <p:cNvPr id="100402" name="362 CuadroTexto"/>
            <p:cNvSpPr txBox="1">
              <a:spLocks noChangeArrowheads="1"/>
            </p:cNvSpPr>
            <p:nvPr/>
          </p:nvSpPr>
          <p:spPr bwMode="auto">
            <a:xfrm>
              <a:off x="4071938" y="2890043"/>
              <a:ext cx="872766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000099"/>
                  </a:solidFill>
                </a:rPr>
                <a:t>AREA 0</a:t>
              </a:r>
            </a:p>
          </p:txBody>
        </p:sp>
        <p:sp>
          <p:nvSpPr>
            <p:cNvPr id="100403" name="363 CuadroTexto"/>
            <p:cNvSpPr txBox="1">
              <a:spLocks noChangeArrowheads="1"/>
            </p:cNvSpPr>
            <p:nvPr/>
          </p:nvSpPr>
          <p:spPr bwMode="auto">
            <a:xfrm>
              <a:off x="1858427" y="2318539"/>
              <a:ext cx="949391" cy="40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>
                  <a:solidFill>
                    <a:srgbClr val="000099"/>
                  </a:solidFill>
                </a:rPr>
                <a:t>AREA 1</a:t>
              </a:r>
            </a:p>
          </p:txBody>
        </p:sp>
        <p:sp>
          <p:nvSpPr>
            <p:cNvPr id="100404" name="364 CuadroTexto"/>
            <p:cNvSpPr txBox="1">
              <a:spLocks noChangeArrowheads="1"/>
            </p:cNvSpPr>
            <p:nvPr/>
          </p:nvSpPr>
          <p:spPr bwMode="auto">
            <a:xfrm>
              <a:off x="6644091" y="2367748"/>
              <a:ext cx="1098548" cy="40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2000" b="1">
                  <a:solidFill>
                    <a:srgbClr val="000099"/>
                  </a:solidFill>
                </a:rPr>
                <a:t>AREA 2</a:t>
              </a:r>
            </a:p>
          </p:txBody>
        </p:sp>
        <p:sp>
          <p:nvSpPr>
            <p:cNvPr id="100405" name="365 CuadroTexto"/>
            <p:cNvSpPr txBox="1">
              <a:spLocks noChangeArrowheads="1"/>
            </p:cNvSpPr>
            <p:nvPr/>
          </p:nvSpPr>
          <p:spPr bwMode="auto">
            <a:xfrm rot="19629068">
              <a:off x="3266608" y="2453871"/>
              <a:ext cx="1045511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20.1.1.0/30</a:t>
              </a:r>
            </a:p>
          </p:txBody>
        </p:sp>
        <p:sp>
          <p:nvSpPr>
            <p:cNvPr id="100406" name="366 CuadroTexto"/>
            <p:cNvSpPr txBox="1">
              <a:spLocks noChangeArrowheads="1"/>
            </p:cNvSpPr>
            <p:nvPr/>
          </p:nvSpPr>
          <p:spPr bwMode="auto">
            <a:xfrm rot="1913116">
              <a:off x="5116838" y="2458634"/>
              <a:ext cx="1045511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20.1.1.4/30</a:t>
              </a:r>
            </a:p>
          </p:txBody>
        </p:sp>
        <p:sp>
          <p:nvSpPr>
            <p:cNvPr id="100407" name="367 CuadroTexto"/>
            <p:cNvSpPr txBox="1">
              <a:spLocks noChangeArrowheads="1"/>
            </p:cNvSpPr>
            <p:nvPr/>
          </p:nvSpPr>
          <p:spPr bwMode="auto">
            <a:xfrm rot="1455558">
              <a:off x="4105601" y="3569885"/>
              <a:ext cx="1045511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20.1.1.8/30</a:t>
              </a:r>
            </a:p>
          </p:txBody>
        </p:sp>
        <p:sp>
          <p:nvSpPr>
            <p:cNvPr id="100408" name="368 CuadroTexto"/>
            <p:cNvSpPr txBox="1">
              <a:spLocks noChangeArrowheads="1"/>
            </p:cNvSpPr>
            <p:nvPr/>
          </p:nvSpPr>
          <p:spPr bwMode="auto">
            <a:xfrm>
              <a:off x="4095750" y="4397375"/>
              <a:ext cx="1136885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20.1.1.12/30</a:t>
              </a:r>
            </a:p>
          </p:txBody>
        </p:sp>
        <p:sp>
          <p:nvSpPr>
            <p:cNvPr id="100409" name="369 CuadroTexto"/>
            <p:cNvSpPr txBox="1">
              <a:spLocks noChangeArrowheads="1"/>
            </p:cNvSpPr>
            <p:nvPr/>
          </p:nvSpPr>
          <p:spPr bwMode="auto">
            <a:xfrm rot="16200000">
              <a:off x="2667605" y="3736275"/>
              <a:ext cx="1164018" cy="30778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20.1.1.16/30</a:t>
              </a:r>
            </a:p>
          </p:txBody>
        </p:sp>
        <p:cxnSp>
          <p:nvCxnSpPr>
            <p:cNvPr id="100410" name="371 Conector recto"/>
            <p:cNvCxnSpPr>
              <a:cxnSpLocks noChangeShapeType="1"/>
            </p:cNvCxnSpPr>
            <p:nvPr/>
          </p:nvCxnSpPr>
          <p:spPr bwMode="auto">
            <a:xfrm rot="5400000">
              <a:off x="5609431" y="3902869"/>
              <a:ext cx="121602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0411" name="383 CuadroTexto"/>
            <p:cNvSpPr txBox="1">
              <a:spLocks noChangeArrowheads="1"/>
            </p:cNvSpPr>
            <p:nvPr/>
          </p:nvSpPr>
          <p:spPr bwMode="auto">
            <a:xfrm rot="16200000">
              <a:off x="5430649" y="3742625"/>
              <a:ext cx="1164018" cy="30778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20.1.1.20/30</a:t>
              </a:r>
            </a:p>
          </p:txBody>
        </p:sp>
        <p:cxnSp>
          <p:nvCxnSpPr>
            <p:cNvPr id="100412" name="193 Conector recto"/>
            <p:cNvCxnSpPr>
              <a:cxnSpLocks noChangeShapeType="1"/>
              <a:stCxn id="100674" idx="5"/>
              <a:endCxn id="100605" idx="0"/>
            </p:cNvCxnSpPr>
            <p:nvPr/>
          </p:nvCxnSpPr>
          <p:spPr bwMode="auto">
            <a:xfrm rot="16200000" flipH="1">
              <a:off x="4043363" y="2490788"/>
              <a:ext cx="1214437" cy="280193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0413" name="384 CuadroTexto"/>
            <p:cNvSpPr txBox="1">
              <a:spLocks noChangeArrowheads="1"/>
            </p:cNvSpPr>
            <p:nvPr/>
          </p:nvSpPr>
          <p:spPr bwMode="auto">
            <a:xfrm rot="20909864">
              <a:off x="1807694" y="2933297"/>
              <a:ext cx="1045511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30.3.3.0/30</a:t>
              </a:r>
            </a:p>
          </p:txBody>
        </p:sp>
        <p:sp>
          <p:nvSpPr>
            <p:cNvPr id="100414" name="385 CuadroTexto"/>
            <p:cNvSpPr txBox="1">
              <a:spLocks noChangeArrowheads="1"/>
            </p:cNvSpPr>
            <p:nvPr/>
          </p:nvSpPr>
          <p:spPr bwMode="auto">
            <a:xfrm rot="20012037">
              <a:off x="1855319" y="4531910"/>
              <a:ext cx="1045511" cy="315132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30.3.3.4/30</a:t>
              </a:r>
            </a:p>
          </p:txBody>
        </p:sp>
        <p:sp>
          <p:nvSpPr>
            <p:cNvPr id="100415" name="386 CuadroTexto"/>
            <p:cNvSpPr txBox="1">
              <a:spLocks noChangeArrowheads="1"/>
            </p:cNvSpPr>
            <p:nvPr/>
          </p:nvSpPr>
          <p:spPr bwMode="auto">
            <a:xfrm rot="15703088">
              <a:off x="1026870" y="4127594"/>
              <a:ext cx="1070463" cy="307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30.3.3.8/30</a:t>
              </a:r>
            </a:p>
          </p:txBody>
        </p:sp>
        <p:sp>
          <p:nvSpPr>
            <p:cNvPr id="100416" name="387 CuadroTexto"/>
            <p:cNvSpPr txBox="1">
              <a:spLocks noChangeArrowheads="1"/>
            </p:cNvSpPr>
            <p:nvPr/>
          </p:nvSpPr>
          <p:spPr bwMode="auto">
            <a:xfrm rot="828461">
              <a:off x="6500344" y="2979334"/>
              <a:ext cx="1045511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40.4.4.0/30</a:t>
              </a:r>
            </a:p>
          </p:txBody>
        </p:sp>
        <p:sp>
          <p:nvSpPr>
            <p:cNvPr id="100417" name="388 CuadroTexto"/>
            <p:cNvSpPr txBox="1">
              <a:spLocks noChangeArrowheads="1"/>
            </p:cNvSpPr>
            <p:nvPr/>
          </p:nvSpPr>
          <p:spPr bwMode="auto">
            <a:xfrm rot="1486765">
              <a:off x="6428907" y="4622397"/>
              <a:ext cx="1045511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40.4.4.4/30</a:t>
              </a:r>
            </a:p>
          </p:txBody>
        </p:sp>
        <p:sp>
          <p:nvSpPr>
            <p:cNvPr id="100418" name="389 CuadroTexto"/>
            <p:cNvSpPr txBox="1">
              <a:spLocks noChangeArrowheads="1"/>
            </p:cNvSpPr>
            <p:nvPr/>
          </p:nvSpPr>
          <p:spPr bwMode="auto">
            <a:xfrm rot="16362797">
              <a:off x="7286381" y="4127594"/>
              <a:ext cx="1070463" cy="307787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40.4.4.8/30</a:t>
              </a:r>
            </a:p>
          </p:txBody>
        </p:sp>
        <p:sp>
          <p:nvSpPr>
            <p:cNvPr id="100419" name="390 CuadroTexto"/>
            <p:cNvSpPr txBox="1">
              <a:spLocks noChangeArrowheads="1"/>
            </p:cNvSpPr>
            <p:nvPr/>
          </p:nvSpPr>
          <p:spPr bwMode="auto">
            <a:xfrm>
              <a:off x="214313" y="3703638"/>
              <a:ext cx="1228259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210.1.1.64/26</a:t>
              </a:r>
            </a:p>
          </p:txBody>
        </p:sp>
        <p:sp>
          <p:nvSpPr>
            <p:cNvPr id="100420" name="391 CuadroTexto"/>
            <p:cNvSpPr txBox="1">
              <a:spLocks noChangeArrowheads="1"/>
            </p:cNvSpPr>
            <p:nvPr/>
          </p:nvSpPr>
          <p:spPr bwMode="auto">
            <a:xfrm>
              <a:off x="215076" y="4725988"/>
              <a:ext cx="1319633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210.1.1.128/26</a:t>
              </a:r>
            </a:p>
          </p:txBody>
        </p:sp>
        <p:sp>
          <p:nvSpPr>
            <p:cNvPr id="100421" name="392 CuadroTexto"/>
            <p:cNvSpPr txBox="1">
              <a:spLocks noChangeArrowheads="1"/>
            </p:cNvSpPr>
            <p:nvPr/>
          </p:nvSpPr>
          <p:spPr bwMode="auto">
            <a:xfrm>
              <a:off x="7966901" y="3654425"/>
              <a:ext cx="1228259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220.2.2.64/26</a:t>
              </a:r>
            </a:p>
          </p:txBody>
        </p:sp>
        <p:sp>
          <p:nvSpPr>
            <p:cNvPr id="100422" name="393 CuadroTexto"/>
            <p:cNvSpPr txBox="1">
              <a:spLocks noChangeArrowheads="1"/>
            </p:cNvSpPr>
            <p:nvPr/>
          </p:nvSpPr>
          <p:spPr bwMode="auto">
            <a:xfrm>
              <a:off x="7915275" y="4654550"/>
              <a:ext cx="1136885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220.2.2.0/26</a:t>
              </a:r>
            </a:p>
          </p:txBody>
        </p:sp>
        <p:sp>
          <p:nvSpPr>
            <p:cNvPr id="115778" name="394 CuadroTexto"/>
            <p:cNvSpPr txBox="1">
              <a:spLocks noChangeArrowheads="1"/>
            </p:cNvSpPr>
            <p:nvPr/>
          </p:nvSpPr>
          <p:spPr bwMode="auto">
            <a:xfrm>
              <a:off x="3286199" y="2824222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79" name="396 CuadroTexto"/>
            <p:cNvSpPr txBox="1">
              <a:spLocks noChangeArrowheads="1"/>
            </p:cNvSpPr>
            <p:nvPr/>
          </p:nvSpPr>
          <p:spPr bwMode="auto">
            <a:xfrm>
              <a:off x="2000507" y="4967461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.5</a:t>
              </a:r>
            </a:p>
          </p:txBody>
        </p:sp>
        <p:sp>
          <p:nvSpPr>
            <p:cNvPr id="115780" name="397 CuadroTexto"/>
            <p:cNvSpPr txBox="1">
              <a:spLocks noChangeArrowheads="1"/>
            </p:cNvSpPr>
            <p:nvPr/>
          </p:nvSpPr>
          <p:spPr bwMode="auto">
            <a:xfrm>
              <a:off x="4143326" y="2314607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81" name="398 CuadroTexto"/>
            <p:cNvSpPr txBox="1">
              <a:spLocks noChangeArrowheads="1"/>
            </p:cNvSpPr>
            <p:nvPr/>
          </p:nvSpPr>
          <p:spPr bwMode="auto">
            <a:xfrm>
              <a:off x="5644887" y="2795645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.6</a:t>
              </a:r>
            </a:p>
          </p:txBody>
        </p:sp>
        <p:sp>
          <p:nvSpPr>
            <p:cNvPr id="115782" name="399 CuadroTexto"/>
            <p:cNvSpPr txBox="1">
              <a:spLocks noChangeArrowheads="1"/>
            </p:cNvSpPr>
            <p:nvPr/>
          </p:nvSpPr>
          <p:spPr bwMode="auto">
            <a:xfrm>
              <a:off x="3357626" y="3081410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783" name="400 CuadroTexto"/>
            <p:cNvSpPr txBox="1">
              <a:spLocks noChangeArrowheads="1"/>
            </p:cNvSpPr>
            <p:nvPr/>
          </p:nvSpPr>
          <p:spPr bwMode="auto">
            <a:xfrm>
              <a:off x="5502033" y="4011735"/>
              <a:ext cx="447572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784" name="401 CuadroTexto"/>
            <p:cNvSpPr txBox="1">
              <a:spLocks noChangeArrowheads="1"/>
            </p:cNvSpPr>
            <p:nvPr/>
          </p:nvSpPr>
          <p:spPr bwMode="auto">
            <a:xfrm>
              <a:off x="3286199" y="4297500"/>
              <a:ext cx="447572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.14</a:t>
              </a:r>
            </a:p>
          </p:txBody>
        </p:sp>
        <p:sp>
          <p:nvSpPr>
            <p:cNvPr id="115785" name="402 CuadroTexto"/>
            <p:cNvSpPr txBox="1">
              <a:spLocks noChangeArrowheads="1"/>
            </p:cNvSpPr>
            <p:nvPr/>
          </p:nvSpPr>
          <p:spPr bwMode="auto">
            <a:xfrm>
              <a:off x="5359178" y="4297500"/>
              <a:ext cx="447572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.13</a:t>
              </a:r>
            </a:p>
          </p:txBody>
        </p:sp>
        <p:sp>
          <p:nvSpPr>
            <p:cNvPr id="115786" name="403 CuadroTexto"/>
            <p:cNvSpPr txBox="1">
              <a:spLocks noChangeArrowheads="1"/>
            </p:cNvSpPr>
            <p:nvPr/>
          </p:nvSpPr>
          <p:spPr bwMode="auto">
            <a:xfrm rot="16200000">
              <a:off x="2712634" y="3330456"/>
              <a:ext cx="458253" cy="33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.17</a:t>
              </a:r>
            </a:p>
          </p:txBody>
        </p:sp>
        <p:sp>
          <p:nvSpPr>
            <p:cNvPr id="115787" name="404 CuadroTexto"/>
            <p:cNvSpPr txBox="1">
              <a:spLocks noChangeArrowheads="1"/>
            </p:cNvSpPr>
            <p:nvPr/>
          </p:nvSpPr>
          <p:spPr bwMode="auto">
            <a:xfrm rot="16200000">
              <a:off x="2712633" y="4113136"/>
              <a:ext cx="458253" cy="33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.18</a:t>
              </a:r>
            </a:p>
          </p:txBody>
        </p:sp>
        <p:sp>
          <p:nvSpPr>
            <p:cNvPr id="115788" name="405 CuadroTexto"/>
            <p:cNvSpPr txBox="1">
              <a:spLocks noChangeArrowheads="1"/>
            </p:cNvSpPr>
            <p:nvPr/>
          </p:nvSpPr>
          <p:spPr bwMode="auto">
            <a:xfrm rot="16200000">
              <a:off x="6103049" y="3401898"/>
              <a:ext cx="458253" cy="33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.22</a:t>
              </a:r>
            </a:p>
          </p:txBody>
        </p:sp>
        <p:sp>
          <p:nvSpPr>
            <p:cNvPr id="115789" name="406 CuadroTexto"/>
            <p:cNvSpPr txBox="1">
              <a:spLocks noChangeArrowheads="1"/>
            </p:cNvSpPr>
            <p:nvPr/>
          </p:nvSpPr>
          <p:spPr bwMode="auto">
            <a:xfrm rot="16200000">
              <a:off x="6103050" y="3925007"/>
              <a:ext cx="458253" cy="33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.21</a:t>
              </a:r>
            </a:p>
          </p:txBody>
        </p:sp>
        <p:sp>
          <p:nvSpPr>
            <p:cNvPr id="115790" name="407 CuadroTexto"/>
            <p:cNvSpPr txBox="1">
              <a:spLocks noChangeArrowheads="1"/>
            </p:cNvSpPr>
            <p:nvPr/>
          </p:nvSpPr>
          <p:spPr bwMode="auto">
            <a:xfrm>
              <a:off x="1786225" y="3224293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cs typeface="Aharoni" pitchFamily="2" charset="-79"/>
                </a:rPr>
                <a:t>.1</a:t>
              </a:r>
            </a:p>
          </p:txBody>
        </p:sp>
        <p:sp>
          <p:nvSpPr>
            <p:cNvPr id="115791" name="408 CuadroTexto"/>
            <p:cNvSpPr txBox="1">
              <a:spLocks noChangeArrowheads="1"/>
            </p:cNvSpPr>
            <p:nvPr/>
          </p:nvSpPr>
          <p:spPr bwMode="auto">
            <a:xfrm>
              <a:off x="2500499" y="3100461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cs typeface="Aharoni" pitchFamily="2" charset="-79"/>
                </a:rPr>
                <a:t>.2</a:t>
              </a:r>
            </a:p>
          </p:txBody>
        </p:sp>
        <p:sp>
          <p:nvSpPr>
            <p:cNvPr id="115792" name="409 CuadroTexto"/>
            <p:cNvSpPr txBox="1">
              <a:spLocks noChangeArrowheads="1"/>
            </p:cNvSpPr>
            <p:nvPr/>
          </p:nvSpPr>
          <p:spPr bwMode="auto">
            <a:xfrm>
              <a:off x="1583054" y="3510058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.9</a:t>
              </a:r>
            </a:p>
          </p:txBody>
        </p:sp>
        <p:sp>
          <p:nvSpPr>
            <p:cNvPr id="115793" name="410 CuadroTexto"/>
            <p:cNvSpPr txBox="1">
              <a:spLocks noChangeArrowheads="1"/>
            </p:cNvSpPr>
            <p:nvPr/>
          </p:nvSpPr>
          <p:spPr bwMode="auto">
            <a:xfrm>
              <a:off x="1406867" y="4726148"/>
              <a:ext cx="447572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.10</a:t>
              </a:r>
            </a:p>
          </p:txBody>
        </p:sp>
        <p:sp>
          <p:nvSpPr>
            <p:cNvPr id="115794" name="411 CuadroTexto"/>
            <p:cNvSpPr txBox="1">
              <a:spLocks noChangeArrowheads="1"/>
            </p:cNvSpPr>
            <p:nvPr/>
          </p:nvSpPr>
          <p:spPr bwMode="auto">
            <a:xfrm>
              <a:off x="4787759" y="2295555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795" name="412 CuadroTexto"/>
            <p:cNvSpPr txBox="1">
              <a:spLocks noChangeArrowheads="1"/>
            </p:cNvSpPr>
            <p:nvPr/>
          </p:nvSpPr>
          <p:spPr bwMode="auto">
            <a:xfrm>
              <a:off x="2662401" y="4654706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cs typeface="Aharoni" pitchFamily="2" charset="-79"/>
                </a:rPr>
                <a:t>.6</a:t>
              </a:r>
            </a:p>
          </p:txBody>
        </p:sp>
        <p:sp>
          <p:nvSpPr>
            <p:cNvPr id="115796" name="413 CuadroTexto"/>
            <p:cNvSpPr txBox="1">
              <a:spLocks noChangeArrowheads="1"/>
            </p:cNvSpPr>
            <p:nvPr/>
          </p:nvSpPr>
          <p:spPr bwMode="auto">
            <a:xfrm>
              <a:off x="6376621" y="3152851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97" name="414 CuadroTexto"/>
            <p:cNvSpPr txBox="1">
              <a:spLocks noChangeArrowheads="1"/>
            </p:cNvSpPr>
            <p:nvPr/>
          </p:nvSpPr>
          <p:spPr bwMode="auto">
            <a:xfrm>
              <a:off x="7144861" y="3314785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98" name="415 CuadroTexto"/>
            <p:cNvSpPr txBox="1">
              <a:spLocks noChangeArrowheads="1"/>
            </p:cNvSpPr>
            <p:nvPr/>
          </p:nvSpPr>
          <p:spPr bwMode="auto">
            <a:xfrm>
              <a:off x="6297257" y="4654706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99" name="416 CuadroTexto"/>
            <p:cNvSpPr txBox="1">
              <a:spLocks noChangeArrowheads="1"/>
            </p:cNvSpPr>
            <p:nvPr/>
          </p:nvSpPr>
          <p:spPr bwMode="auto">
            <a:xfrm>
              <a:off x="7082957" y="5011913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800" name="417 CuadroTexto"/>
            <p:cNvSpPr txBox="1">
              <a:spLocks noChangeArrowheads="1"/>
            </p:cNvSpPr>
            <p:nvPr/>
          </p:nvSpPr>
          <p:spPr bwMode="auto">
            <a:xfrm>
              <a:off x="7430570" y="3583087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801" name="418 CuadroTexto"/>
            <p:cNvSpPr txBox="1">
              <a:spLocks noChangeArrowheads="1"/>
            </p:cNvSpPr>
            <p:nvPr/>
          </p:nvSpPr>
          <p:spPr bwMode="auto">
            <a:xfrm>
              <a:off x="7287716" y="4654706"/>
              <a:ext cx="447572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cs typeface="Aharoni" pitchFamily="2" charset="-79"/>
                </a:rPr>
                <a:t>.10</a:t>
              </a:r>
            </a:p>
          </p:txBody>
        </p:sp>
        <p:sp>
          <p:nvSpPr>
            <p:cNvPr id="115802" name="419 CuadroTexto"/>
            <p:cNvSpPr txBox="1">
              <a:spLocks noChangeArrowheads="1"/>
            </p:cNvSpPr>
            <p:nvPr/>
          </p:nvSpPr>
          <p:spPr bwMode="auto">
            <a:xfrm>
              <a:off x="1000525" y="3081410"/>
              <a:ext cx="447572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cs typeface="Aharoni" pitchFamily="2" charset="-79"/>
                </a:rPr>
                <a:t>.65</a:t>
              </a:r>
            </a:p>
          </p:txBody>
        </p:sp>
        <p:sp>
          <p:nvSpPr>
            <p:cNvPr id="115803" name="420 CuadroTexto"/>
            <p:cNvSpPr txBox="1">
              <a:spLocks noChangeArrowheads="1"/>
            </p:cNvSpPr>
            <p:nvPr/>
          </p:nvSpPr>
          <p:spPr bwMode="auto">
            <a:xfrm>
              <a:off x="7859134" y="3081410"/>
              <a:ext cx="447572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.65</a:t>
              </a:r>
            </a:p>
          </p:txBody>
        </p:sp>
        <p:sp>
          <p:nvSpPr>
            <p:cNvPr id="115804" name="421 CuadroTexto"/>
            <p:cNvSpPr txBox="1">
              <a:spLocks noChangeArrowheads="1"/>
            </p:cNvSpPr>
            <p:nvPr/>
          </p:nvSpPr>
          <p:spPr bwMode="auto">
            <a:xfrm>
              <a:off x="7733739" y="4957936"/>
              <a:ext cx="343375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cxnSp>
          <p:nvCxnSpPr>
            <p:cNvPr id="100450" name="343 Conector recto"/>
            <p:cNvCxnSpPr>
              <a:cxnSpLocks noChangeShapeType="1"/>
            </p:cNvCxnSpPr>
            <p:nvPr/>
          </p:nvCxnSpPr>
          <p:spPr bwMode="auto">
            <a:xfrm rot="10800000">
              <a:off x="7788275" y="5253038"/>
              <a:ext cx="714375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15806" name="422 CuadroTexto"/>
            <p:cNvSpPr txBox="1">
              <a:spLocks noChangeArrowheads="1"/>
            </p:cNvSpPr>
            <p:nvPr/>
          </p:nvSpPr>
          <p:spPr bwMode="auto">
            <a:xfrm>
              <a:off x="1000525" y="4940472"/>
              <a:ext cx="551771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.129</a:t>
              </a:r>
            </a:p>
          </p:txBody>
        </p:sp>
        <p:sp>
          <p:nvSpPr>
            <p:cNvPr id="100452" name="423 CuadroTexto"/>
            <p:cNvSpPr txBox="1">
              <a:spLocks noChangeArrowheads="1"/>
            </p:cNvSpPr>
            <p:nvPr/>
          </p:nvSpPr>
          <p:spPr bwMode="auto">
            <a:xfrm>
              <a:off x="3929063" y="4600575"/>
              <a:ext cx="1358900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3</a:t>
              </a:r>
            </a:p>
          </p:txBody>
        </p:sp>
        <p:sp>
          <p:nvSpPr>
            <p:cNvPr id="100453" name="424 CuadroTexto"/>
            <p:cNvSpPr txBox="1">
              <a:spLocks noChangeArrowheads="1"/>
            </p:cNvSpPr>
            <p:nvPr/>
          </p:nvSpPr>
          <p:spPr bwMode="auto">
            <a:xfrm rot="1463405">
              <a:off x="3643313" y="3721610"/>
              <a:ext cx="1358900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7</a:t>
              </a:r>
            </a:p>
          </p:txBody>
        </p:sp>
        <p:sp>
          <p:nvSpPr>
            <p:cNvPr id="100454" name="425 CuadroTexto"/>
            <p:cNvSpPr txBox="1">
              <a:spLocks noChangeArrowheads="1"/>
            </p:cNvSpPr>
            <p:nvPr/>
          </p:nvSpPr>
          <p:spPr bwMode="auto">
            <a:xfrm rot="-5400000">
              <a:off x="2776538" y="3733800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2</a:t>
              </a:r>
            </a:p>
          </p:txBody>
        </p:sp>
        <p:sp>
          <p:nvSpPr>
            <p:cNvPr id="100455" name="426 CuadroTexto"/>
            <p:cNvSpPr txBox="1">
              <a:spLocks noChangeArrowheads="1"/>
            </p:cNvSpPr>
            <p:nvPr/>
          </p:nvSpPr>
          <p:spPr bwMode="auto">
            <a:xfrm rot="19658823">
              <a:off x="3302000" y="2629409"/>
              <a:ext cx="1357313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6</a:t>
              </a:r>
            </a:p>
          </p:txBody>
        </p:sp>
        <p:sp>
          <p:nvSpPr>
            <p:cNvPr id="100456" name="427 CuadroTexto"/>
            <p:cNvSpPr txBox="1">
              <a:spLocks noChangeArrowheads="1"/>
            </p:cNvSpPr>
            <p:nvPr/>
          </p:nvSpPr>
          <p:spPr bwMode="auto">
            <a:xfrm rot="1798590">
              <a:off x="4710113" y="2637347"/>
              <a:ext cx="1357312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4</a:t>
              </a:r>
            </a:p>
          </p:txBody>
        </p:sp>
        <p:sp>
          <p:nvSpPr>
            <p:cNvPr id="100457" name="428 CuadroTexto"/>
            <p:cNvSpPr txBox="1">
              <a:spLocks noChangeArrowheads="1"/>
            </p:cNvSpPr>
            <p:nvPr/>
          </p:nvSpPr>
          <p:spPr bwMode="auto">
            <a:xfrm rot="-5400000">
              <a:off x="5081588" y="3448050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0458" name="429 CuadroTexto"/>
            <p:cNvSpPr txBox="1">
              <a:spLocks noChangeArrowheads="1"/>
            </p:cNvSpPr>
            <p:nvPr/>
          </p:nvSpPr>
          <p:spPr bwMode="auto">
            <a:xfrm rot="-5851277">
              <a:off x="1291432" y="4058444"/>
              <a:ext cx="9588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0459" name="430 CuadroTexto"/>
            <p:cNvSpPr txBox="1">
              <a:spLocks noChangeArrowheads="1"/>
            </p:cNvSpPr>
            <p:nvPr/>
          </p:nvSpPr>
          <p:spPr bwMode="auto">
            <a:xfrm rot="19972060">
              <a:off x="1943413" y="4182768"/>
              <a:ext cx="958850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10</a:t>
              </a:r>
            </a:p>
          </p:txBody>
        </p:sp>
        <p:sp>
          <p:nvSpPr>
            <p:cNvPr id="100460" name="431 CuadroTexto"/>
            <p:cNvSpPr txBox="1">
              <a:spLocks noChangeArrowheads="1"/>
            </p:cNvSpPr>
            <p:nvPr/>
          </p:nvSpPr>
          <p:spPr bwMode="auto">
            <a:xfrm rot="20963074">
              <a:off x="1881188" y="3368390"/>
              <a:ext cx="958850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5</a:t>
              </a:r>
            </a:p>
          </p:txBody>
        </p:sp>
        <p:sp>
          <p:nvSpPr>
            <p:cNvPr id="100461" name="432 CuadroTexto"/>
            <p:cNvSpPr txBox="1">
              <a:spLocks noChangeArrowheads="1"/>
            </p:cNvSpPr>
            <p:nvPr/>
          </p:nvSpPr>
          <p:spPr bwMode="auto">
            <a:xfrm rot="1528471">
              <a:off x="6384925" y="4910646"/>
              <a:ext cx="958850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0462" name="433 CuadroTexto"/>
            <p:cNvSpPr txBox="1">
              <a:spLocks noChangeArrowheads="1"/>
            </p:cNvSpPr>
            <p:nvPr/>
          </p:nvSpPr>
          <p:spPr bwMode="auto">
            <a:xfrm rot="801573">
              <a:off x="6456363" y="3398553"/>
              <a:ext cx="958850" cy="346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0463" name="434 CuadroTexto"/>
            <p:cNvSpPr txBox="1">
              <a:spLocks noChangeArrowheads="1"/>
            </p:cNvSpPr>
            <p:nvPr/>
          </p:nvSpPr>
          <p:spPr bwMode="auto">
            <a:xfrm rot="5621130">
              <a:off x="7036594" y="4117181"/>
              <a:ext cx="9588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cxnSp>
          <p:nvCxnSpPr>
            <p:cNvPr id="100464" name="202 Conector recto"/>
            <p:cNvCxnSpPr>
              <a:cxnSpLocks noChangeShapeType="1"/>
              <a:stCxn id="100539" idx="15"/>
              <a:endCxn id="100493" idx="6"/>
            </p:cNvCxnSpPr>
            <p:nvPr/>
          </p:nvCxnSpPr>
          <p:spPr bwMode="auto">
            <a:xfrm flipH="1">
              <a:off x="7667625" y="3578225"/>
              <a:ext cx="98425" cy="1560513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0465" name="363 CuadroTexto"/>
            <p:cNvSpPr txBox="1">
              <a:spLocks noChangeArrowheads="1"/>
            </p:cNvSpPr>
            <p:nvPr/>
          </p:nvSpPr>
          <p:spPr bwMode="auto">
            <a:xfrm>
              <a:off x="357952" y="2427044"/>
              <a:ext cx="724901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0466" name="363 CuadroTexto"/>
            <p:cNvSpPr txBox="1">
              <a:spLocks noChangeArrowheads="1"/>
            </p:cNvSpPr>
            <p:nvPr/>
          </p:nvSpPr>
          <p:spPr bwMode="auto">
            <a:xfrm>
              <a:off x="357952" y="5939648"/>
              <a:ext cx="724901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0467" name="363 CuadroTexto"/>
            <p:cNvSpPr txBox="1">
              <a:spLocks noChangeArrowheads="1"/>
            </p:cNvSpPr>
            <p:nvPr/>
          </p:nvSpPr>
          <p:spPr bwMode="auto">
            <a:xfrm>
              <a:off x="8073256" y="2439186"/>
              <a:ext cx="724901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0468" name="363 CuadroTexto"/>
            <p:cNvSpPr txBox="1">
              <a:spLocks noChangeArrowheads="1"/>
            </p:cNvSpPr>
            <p:nvPr/>
          </p:nvSpPr>
          <p:spPr bwMode="auto">
            <a:xfrm>
              <a:off x="7929791" y="5856068"/>
              <a:ext cx="724901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0469" name="363 CuadroTexto"/>
            <p:cNvSpPr txBox="1">
              <a:spLocks noChangeArrowheads="1"/>
            </p:cNvSpPr>
            <p:nvPr/>
          </p:nvSpPr>
          <p:spPr bwMode="auto">
            <a:xfrm>
              <a:off x="4072689" y="6153962"/>
              <a:ext cx="904443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000099"/>
                  </a:solidFill>
                </a:rPr>
                <a:t>OSPFv2</a:t>
              </a:r>
            </a:p>
          </p:txBody>
        </p:sp>
        <p:sp>
          <p:nvSpPr>
            <p:cNvPr id="100470" name="377 Abrir llave"/>
            <p:cNvSpPr>
              <a:spLocks/>
            </p:cNvSpPr>
            <p:nvPr/>
          </p:nvSpPr>
          <p:spPr bwMode="auto">
            <a:xfrm rot="-5400000">
              <a:off x="4501356" y="2867814"/>
              <a:ext cx="285752" cy="6286544"/>
            </a:xfrm>
            <a:prstGeom prst="leftBrace">
              <a:avLst>
                <a:gd name="adj1" fmla="val 21083"/>
                <a:gd name="adj2" fmla="val 50000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pPr defTabSz="854434"/>
              <a:endParaRPr lang="es-PE" sz="1700"/>
            </a:p>
          </p:txBody>
        </p:sp>
      </p:grpSp>
      <p:sp>
        <p:nvSpPr>
          <p:cNvPr id="100356" name="378 Rectángulo"/>
          <p:cNvSpPr>
            <a:spLocks noChangeArrowheads="1"/>
          </p:cNvSpPr>
          <p:nvPr/>
        </p:nvSpPr>
        <p:spPr bwMode="auto">
          <a:xfrm>
            <a:off x="214276" y="6188171"/>
            <a:ext cx="8715448" cy="46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8" tIns="45234" rIns="90468" bIns="45234">
            <a:spAutoFit/>
          </a:bodyPr>
          <a:lstStyle/>
          <a:p>
            <a:pPr algn="just"/>
            <a:r>
              <a:rPr lang="es-PE" sz="1200"/>
              <a:t>Revisión de redistribución RIP y OSPF en:</a:t>
            </a:r>
          </a:p>
          <a:p>
            <a:pPr algn="just"/>
            <a:r>
              <a:rPr lang="es-PE" sz="1200"/>
              <a:t>http://docwiki.cisco.com/wiki/Internetwork_Design_Guide_--_RIP_and_OSPF_Redistribution#RIP_and_OSPF_Redistribution</a:t>
            </a:r>
          </a:p>
        </p:txBody>
      </p:sp>
    </p:spTree>
    <p:extLst>
      <p:ext uri="{BB962C8B-B14F-4D97-AF65-F5344CB8AC3E}">
        <p14:creationId xmlns:p14="http://schemas.microsoft.com/office/powerpoint/2010/main" val="20334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78 Grupo"/>
          <p:cNvGrpSpPr>
            <a:grpSpLocks/>
          </p:cNvGrpSpPr>
          <p:nvPr/>
        </p:nvGrpSpPr>
        <p:grpSpPr bwMode="auto">
          <a:xfrm>
            <a:off x="22222" y="1683878"/>
            <a:ext cx="9172111" cy="4695877"/>
            <a:chOff x="22763" y="1724025"/>
            <a:chExt cx="9172397" cy="4808090"/>
          </a:xfrm>
        </p:grpSpPr>
        <p:sp>
          <p:nvSpPr>
            <p:cNvPr id="101386" name="Cloud"/>
            <p:cNvSpPr>
              <a:spLocks noChangeAspect="1" noEditPoints="1" noChangeArrowheads="1"/>
            </p:cNvSpPr>
            <p:nvPr/>
          </p:nvSpPr>
          <p:spPr bwMode="auto">
            <a:xfrm rot="-379410">
              <a:off x="6071864" y="1946287"/>
              <a:ext cx="2001552" cy="3824487"/>
            </a:xfrm>
            <a:custGeom>
              <a:avLst/>
              <a:gdLst>
                <a:gd name="T0" fmla="*/ 834 w 21600"/>
                <a:gd name="T1" fmla="*/ 104288 h 21600"/>
                <a:gd name="T2" fmla="*/ 132139 w 21600"/>
                <a:gd name="T3" fmla="*/ 208399 h 21600"/>
                <a:gd name="T4" fmla="*/ 264001 w 21600"/>
                <a:gd name="T5" fmla="*/ 104288 h 21600"/>
                <a:gd name="T6" fmla="*/ 132139 w 21600"/>
                <a:gd name="T7" fmla="*/ 1186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1387" name="Cloud"/>
            <p:cNvSpPr>
              <a:spLocks noChangeAspect="1" noEditPoints="1" noChangeArrowheads="1"/>
            </p:cNvSpPr>
            <p:nvPr/>
          </p:nvSpPr>
          <p:spPr bwMode="auto">
            <a:xfrm rot="535616">
              <a:off x="7787706" y="4440379"/>
              <a:ext cx="1322200" cy="1379609"/>
            </a:xfrm>
            <a:custGeom>
              <a:avLst/>
              <a:gdLst>
                <a:gd name="T0" fmla="*/ 551 w 21600"/>
                <a:gd name="T1" fmla="*/ 37620 h 21600"/>
                <a:gd name="T2" fmla="*/ 87290 w 21600"/>
                <a:gd name="T3" fmla="*/ 75176 h 21600"/>
                <a:gd name="T4" fmla="*/ 174396 w 21600"/>
                <a:gd name="T5" fmla="*/ 37620 h 21600"/>
                <a:gd name="T6" fmla="*/ 87290 w 21600"/>
                <a:gd name="T7" fmla="*/ 42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1388" name="Cloud"/>
            <p:cNvSpPr>
              <a:spLocks noChangeAspect="1" noEditPoints="1" noChangeArrowheads="1"/>
            </p:cNvSpPr>
            <p:nvPr/>
          </p:nvSpPr>
          <p:spPr bwMode="auto">
            <a:xfrm rot="535616">
              <a:off x="7925800" y="2784530"/>
              <a:ext cx="1184106" cy="1379610"/>
            </a:xfrm>
            <a:custGeom>
              <a:avLst/>
              <a:gdLst>
                <a:gd name="T0" fmla="*/ 493 w 21600"/>
                <a:gd name="T1" fmla="*/ 37620 h 21600"/>
                <a:gd name="T2" fmla="*/ 78173 w 21600"/>
                <a:gd name="T3" fmla="*/ 75176 h 21600"/>
                <a:gd name="T4" fmla="*/ 156181 w 21600"/>
                <a:gd name="T5" fmla="*/ 37620 h 21600"/>
                <a:gd name="T6" fmla="*/ 78173 w 21600"/>
                <a:gd name="T7" fmla="*/ 42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1389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56096" y="4551510"/>
              <a:ext cx="1479339" cy="1358971"/>
            </a:xfrm>
            <a:custGeom>
              <a:avLst/>
              <a:gdLst>
                <a:gd name="T0" fmla="*/ 616 w 21600"/>
                <a:gd name="T1" fmla="*/ 37057 h 21600"/>
                <a:gd name="T2" fmla="*/ 97664 w 21600"/>
                <a:gd name="T3" fmla="*/ 74051 h 21600"/>
                <a:gd name="T4" fmla="*/ 195122 w 21600"/>
                <a:gd name="T5" fmla="*/ 37057 h 21600"/>
                <a:gd name="T6" fmla="*/ 97664 w 21600"/>
                <a:gd name="T7" fmla="*/ 421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139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2763" y="2795644"/>
              <a:ext cx="1479339" cy="1358971"/>
            </a:xfrm>
            <a:custGeom>
              <a:avLst/>
              <a:gdLst>
                <a:gd name="T0" fmla="*/ 616 w 21600"/>
                <a:gd name="T1" fmla="*/ 37057 h 21600"/>
                <a:gd name="T2" fmla="*/ 97664 w 21600"/>
                <a:gd name="T3" fmla="*/ 74051 h 21600"/>
                <a:gd name="T4" fmla="*/ 195122 w 21600"/>
                <a:gd name="T5" fmla="*/ 37057 h 21600"/>
                <a:gd name="T6" fmla="*/ 97664 w 21600"/>
                <a:gd name="T7" fmla="*/ 421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1391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430675" y="1966926"/>
              <a:ext cx="1626955" cy="3834012"/>
            </a:xfrm>
            <a:custGeom>
              <a:avLst/>
              <a:gdLst>
                <a:gd name="T0" fmla="*/ 678 w 21600"/>
                <a:gd name="T1" fmla="*/ 104548 h 21600"/>
                <a:gd name="T2" fmla="*/ 107409 w 21600"/>
                <a:gd name="T3" fmla="*/ 208918 h 21600"/>
                <a:gd name="T4" fmla="*/ 214592 w 21600"/>
                <a:gd name="T5" fmla="*/ 104548 h 21600"/>
                <a:gd name="T6" fmla="*/ 107409 w 21600"/>
                <a:gd name="T7" fmla="*/ 118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1392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778270" y="2003440"/>
              <a:ext cx="3657079" cy="3435529"/>
            </a:xfrm>
            <a:custGeom>
              <a:avLst/>
              <a:gdLst>
                <a:gd name="T0" fmla="*/ 1524 w 21600"/>
                <a:gd name="T1" fmla="*/ 93682 h 21600"/>
                <a:gd name="T2" fmla="*/ 241435 w 21600"/>
                <a:gd name="T3" fmla="*/ 187205 h 21600"/>
                <a:gd name="T4" fmla="*/ 482362 w 21600"/>
                <a:gd name="T5" fmla="*/ 93682 h 21600"/>
                <a:gd name="T6" fmla="*/ 241435 w 21600"/>
                <a:gd name="T7" fmla="*/ 1065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63859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101393" name="Group 69"/>
            <p:cNvGrpSpPr>
              <a:grpSpLocks/>
            </p:cNvGrpSpPr>
            <p:nvPr/>
          </p:nvGrpSpPr>
          <p:grpSpPr bwMode="auto">
            <a:xfrm>
              <a:off x="4429124" y="2152650"/>
              <a:ext cx="460375" cy="301625"/>
              <a:chOff x="2927" y="2504"/>
              <a:chExt cx="527" cy="390"/>
            </a:xfrm>
          </p:grpSpPr>
          <p:sp>
            <p:nvSpPr>
              <p:cNvPr id="101732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733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734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735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736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743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753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4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5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6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7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8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9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60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744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745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46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47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48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49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0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1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2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737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738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739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740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741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742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1394" name="Group 69"/>
            <p:cNvGrpSpPr>
              <a:grpSpLocks/>
            </p:cNvGrpSpPr>
            <p:nvPr/>
          </p:nvGrpSpPr>
          <p:grpSpPr bwMode="auto">
            <a:xfrm>
              <a:off x="2857499" y="3009899"/>
              <a:ext cx="460375" cy="301625"/>
              <a:chOff x="2927" y="2504"/>
              <a:chExt cx="527" cy="390"/>
            </a:xfrm>
          </p:grpSpPr>
          <p:sp>
            <p:nvSpPr>
              <p:cNvPr id="101703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704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705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706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707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714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724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5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6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7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8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9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30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31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715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716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17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18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19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0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1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2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3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708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709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710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711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712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713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1395" name="Group 69"/>
            <p:cNvGrpSpPr>
              <a:grpSpLocks/>
            </p:cNvGrpSpPr>
            <p:nvPr/>
          </p:nvGrpSpPr>
          <p:grpSpPr bwMode="auto">
            <a:xfrm>
              <a:off x="2857499" y="4467223"/>
              <a:ext cx="460375" cy="301625"/>
              <a:chOff x="2927" y="2504"/>
              <a:chExt cx="527" cy="390"/>
            </a:xfrm>
          </p:grpSpPr>
          <p:sp>
            <p:nvSpPr>
              <p:cNvPr id="101674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75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76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77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678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685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695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6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7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8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9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00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01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02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686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687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88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89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0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1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2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3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4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679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680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681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82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83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84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1396" name="Group 69"/>
            <p:cNvGrpSpPr>
              <a:grpSpLocks/>
            </p:cNvGrpSpPr>
            <p:nvPr/>
          </p:nvGrpSpPr>
          <p:grpSpPr bwMode="auto">
            <a:xfrm>
              <a:off x="5970587" y="3009899"/>
              <a:ext cx="460375" cy="301625"/>
              <a:chOff x="2927" y="2504"/>
              <a:chExt cx="527" cy="390"/>
            </a:xfrm>
          </p:grpSpPr>
          <p:sp>
            <p:nvSpPr>
              <p:cNvPr id="101645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46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47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48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649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656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666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7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8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9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70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71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72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73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657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658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59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0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1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2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3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4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5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650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651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652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53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54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55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1397" name="Group 69"/>
            <p:cNvGrpSpPr>
              <a:grpSpLocks/>
            </p:cNvGrpSpPr>
            <p:nvPr/>
          </p:nvGrpSpPr>
          <p:grpSpPr bwMode="auto">
            <a:xfrm>
              <a:off x="5970587" y="4467223"/>
              <a:ext cx="460375" cy="301625"/>
              <a:chOff x="2927" y="2504"/>
              <a:chExt cx="527" cy="390"/>
            </a:xfrm>
          </p:grpSpPr>
          <p:sp>
            <p:nvSpPr>
              <p:cNvPr id="101616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17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18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19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620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627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637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8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9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40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41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42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43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44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628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629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0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1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2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3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4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5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6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621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622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623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24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25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26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101398" name="185 Conector recto"/>
            <p:cNvCxnSpPr>
              <a:cxnSpLocks noChangeShapeType="1"/>
              <a:stCxn id="101717" idx="3"/>
              <a:endCxn id="101734" idx="1"/>
            </p:cNvCxnSpPr>
            <p:nvPr/>
          </p:nvCxnSpPr>
          <p:spPr bwMode="auto">
            <a:xfrm flipV="1">
              <a:off x="3246438" y="2301874"/>
              <a:ext cx="1182687" cy="76199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399" name="187 Conector recto"/>
            <p:cNvCxnSpPr>
              <a:cxnSpLocks noChangeShapeType="1"/>
              <a:stCxn id="101663" idx="2"/>
            </p:cNvCxnSpPr>
            <p:nvPr/>
          </p:nvCxnSpPr>
          <p:spPr bwMode="auto">
            <a:xfrm flipH="1" flipV="1">
              <a:off x="4902200" y="2301874"/>
              <a:ext cx="1263650" cy="76199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00" name="189 Conector recto"/>
            <p:cNvCxnSpPr>
              <a:cxnSpLocks noChangeShapeType="1"/>
            </p:cNvCxnSpPr>
            <p:nvPr/>
          </p:nvCxnSpPr>
          <p:spPr bwMode="auto">
            <a:xfrm flipV="1">
              <a:off x="3286124" y="4616448"/>
              <a:ext cx="2684463" cy="2222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01" name="196 Conector recto"/>
            <p:cNvCxnSpPr>
              <a:cxnSpLocks noChangeShapeType="1"/>
              <a:stCxn id="101705" idx="1"/>
            </p:cNvCxnSpPr>
            <p:nvPr/>
          </p:nvCxnSpPr>
          <p:spPr bwMode="auto">
            <a:xfrm rot="10800000" flipV="1">
              <a:off x="1803399" y="3159123"/>
              <a:ext cx="1054100" cy="19367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02" name="204 Conector recto"/>
            <p:cNvCxnSpPr>
              <a:cxnSpLocks noChangeShapeType="1"/>
            </p:cNvCxnSpPr>
            <p:nvPr/>
          </p:nvCxnSpPr>
          <p:spPr bwMode="auto">
            <a:xfrm rot="10800000" flipV="1">
              <a:off x="1960562" y="4681535"/>
              <a:ext cx="896937" cy="48259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03" name="205 Conector recto"/>
            <p:cNvCxnSpPr>
              <a:cxnSpLocks noChangeShapeType="1"/>
            </p:cNvCxnSpPr>
            <p:nvPr/>
          </p:nvCxnSpPr>
          <p:spPr bwMode="auto">
            <a:xfrm rot="5400000">
              <a:off x="2464594" y="3902868"/>
              <a:ext cx="1216024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101404" name="Group 69"/>
            <p:cNvGrpSpPr>
              <a:grpSpLocks/>
            </p:cNvGrpSpPr>
            <p:nvPr/>
          </p:nvGrpSpPr>
          <p:grpSpPr bwMode="auto">
            <a:xfrm>
              <a:off x="1357312" y="3295649"/>
              <a:ext cx="460375" cy="301625"/>
              <a:chOff x="2927" y="2504"/>
              <a:chExt cx="527" cy="390"/>
            </a:xfrm>
          </p:grpSpPr>
          <p:sp>
            <p:nvSpPr>
              <p:cNvPr id="101587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88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89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90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591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598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608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9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10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11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12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13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14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15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599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600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1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2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3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4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5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6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7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592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593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594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95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96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97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1405" name="Group 69"/>
            <p:cNvGrpSpPr>
              <a:grpSpLocks/>
            </p:cNvGrpSpPr>
            <p:nvPr/>
          </p:nvGrpSpPr>
          <p:grpSpPr bwMode="auto">
            <a:xfrm>
              <a:off x="7502525" y="3295649"/>
              <a:ext cx="458788" cy="301625"/>
              <a:chOff x="2927" y="2504"/>
              <a:chExt cx="527" cy="390"/>
            </a:xfrm>
          </p:grpSpPr>
          <p:sp>
            <p:nvSpPr>
              <p:cNvPr id="101558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59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60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61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562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569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579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0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1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2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3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4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5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6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570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571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2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3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4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5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6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7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8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563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564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565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66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67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68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101406" name="267 Conector recto"/>
            <p:cNvCxnSpPr>
              <a:cxnSpLocks noChangeShapeType="1"/>
              <a:stCxn id="101561" idx="2"/>
            </p:cNvCxnSpPr>
            <p:nvPr/>
          </p:nvCxnSpPr>
          <p:spPr bwMode="auto">
            <a:xfrm rot="10800000">
              <a:off x="6430963" y="3132137"/>
              <a:ext cx="1071562" cy="25399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101407" name="Group 69"/>
            <p:cNvGrpSpPr>
              <a:grpSpLocks/>
            </p:cNvGrpSpPr>
            <p:nvPr/>
          </p:nvGrpSpPr>
          <p:grpSpPr bwMode="auto">
            <a:xfrm>
              <a:off x="1571625" y="5110160"/>
              <a:ext cx="460375" cy="301625"/>
              <a:chOff x="2927" y="2504"/>
              <a:chExt cx="527" cy="390"/>
            </a:xfrm>
          </p:grpSpPr>
          <p:sp>
            <p:nvSpPr>
              <p:cNvPr id="101529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30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31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32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533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540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550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1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2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3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4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5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6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7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541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542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3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4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5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6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7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8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9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534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535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536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37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38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39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1408" name="Group 69"/>
            <p:cNvGrpSpPr>
              <a:grpSpLocks/>
            </p:cNvGrpSpPr>
            <p:nvPr/>
          </p:nvGrpSpPr>
          <p:grpSpPr bwMode="auto">
            <a:xfrm>
              <a:off x="7359649" y="5110160"/>
              <a:ext cx="458788" cy="301625"/>
              <a:chOff x="2927" y="2504"/>
              <a:chExt cx="527" cy="390"/>
            </a:xfrm>
          </p:grpSpPr>
          <p:sp>
            <p:nvSpPr>
              <p:cNvPr id="101500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01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02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03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504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511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521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2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3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4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5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6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7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8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512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513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14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15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16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17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18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19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0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505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506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507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08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09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10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101409" name="330 Conector recto"/>
            <p:cNvCxnSpPr>
              <a:cxnSpLocks noChangeShapeType="1"/>
            </p:cNvCxnSpPr>
            <p:nvPr/>
          </p:nvCxnSpPr>
          <p:spPr bwMode="auto">
            <a:xfrm>
              <a:off x="6430963" y="4681535"/>
              <a:ext cx="1003300" cy="506412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1410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3224212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411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02650" y="3152774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1412" name="334 Conector recto"/>
            <p:cNvCxnSpPr>
              <a:cxnSpLocks noChangeShapeType="1"/>
            </p:cNvCxnSpPr>
            <p:nvPr/>
          </p:nvCxnSpPr>
          <p:spPr bwMode="auto">
            <a:xfrm rot="10800000">
              <a:off x="642937" y="3438524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1413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5038722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1414" name="339 Conector recto"/>
            <p:cNvCxnSpPr>
              <a:cxnSpLocks noChangeShapeType="1"/>
            </p:cNvCxnSpPr>
            <p:nvPr/>
          </p:nvCxnSpPr>
          <p:spPr bwMode="auto">
            <a:xfrm rot="10800000">
              <a:off x="642937" y="5253035"/>
              <a:ext cx="928687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15" name="341 Conector recto"/>
            <p:cNvCxnSpPr>
              <a:cxnSpLocks noChangeShapeType="1"/>
            </p:cNvCxnSpPr>
            <p:nvPr/>
          </p:nvCxnSpPr>
          <p:spPr bwMode="auto">
            <a:xfrm rot="10800000">
              <a:off x="7931150" y="3438524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1416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59775" y="4967285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1417" name="345 Conector recto"/>
            <p:cNvCxnSpPr>
              <a:cxnSpLocks noChangeShapeType="1"/>
              <a:stCxn id="101595" idx="15"/>
              <a:endCxn id="101547" idx="3"/>
            </p:cNvCxnSpPr>
            <p:nvPr/>
          </p:nvCxnSpPr>
          <p:spPr bwMode="auto">
            <a:xfrm>
              <a:off x="1619250" y="3575048"/>
              <a:ext cx="184150" cy="158114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1418" name="349 CuadroTexto"/>
            <p:cNvSpPr txBox="1">
              <a:spLocks noChangeArrowheads="1"/>
            </p:cNvSpPr>
            <p:nvPr/>
          </p:nvSpPr>
          <p:spPr bwMode="auto">
            <a:xfrm>
              <a:off x="4429124" y="1724025"/>
              <a:ext cx="458794" cy="409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101419" name="350 CuadroTexto"/>
            <p:cNvSpPr txBox="1">
              <a:spLocks noChangeArrowheads="1"/>
            </p:cNvSpPr>
            <p:nvPr/>
          </p:nvSpPr>
          <p:spPr bwMode="auto">
            <a:xfrm>
              <a:off x="1286645" y="2867813"/>
              <a:ext cx="458794" cy="4096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101420" name="351 CuadroTexto"/>
            <p:cNvSpPr txBox="1">
              <a:spLocks noChangeArrowheads="1"/>
            </p:cNvSpPr>
            <p:nvPr/>
          </p:nvSpPr>
          <p:spPr bwMode="auto">
            <a:xfrm>
              <a:off x="2500312" y="2652712"/>
              <a:ext cx="458794" cy="409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101421" name="352 CuadroTexto"/>
            <p:cNvSpPr txBox="1">
              <a:spLocks noChangeArrowheads="1"/>
            </p:cNvSpPr>
            <p:nvPr/>
          </p:nvSpPr>
          <p:spPr bwMode="auto">
            <a:xfrm>
              <a:off x="1358083" y="5468157"/>
              <a:ext cx="458794" cy="409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101422" name="353 CuadroTexto"/>
            <p:cNvSpPr txBox="1">
              <a:spLocks noChangeArrowheads="1"/>
            </p:cNvSpPr>
            <p:nvPr/>
          </p:nvSpPr>
          <p:spPr bwMode="auto">
            <a:xfrm>
              <a:off x="2857499" y="4824411"/>
              <a:ext cx="458794" cy="4096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101423" name="354 CuadroTexto"/>
            <p:cNvSpPr txBox="1">
              <a:spLocks noChangeArrowheads="1"/>
            </p:cNvSpPr>
            <p:nvPr/>
          </p:nvSpPr>
          <p:spPr bwMode="auto">
            <a:xfrm>
              <a:off x="6145213" y="2581274"/>
              <a:ext cx="458794" cy="4096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101424" name="355 CuadroTexto"/>
            <p:cNvSpPr txBox="1">
              <a:spLocks noChangeArrowheads="1"/>
            </p:cNvSpPr>
            <p:nvPr/>
          </p:nvSpPr>
          <p:spPr bwMode="auto">
            <a:xfrm>
              <a:off x="5859462" y="4824411"/>
              <a:ext cx="458794" cy="4096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R7</a:t>
              </a:r>
            </a:p>
          </p:txBody>
        </p:sp>
        <p:sp>
          <p:nvSpPr>
            <p:cNvPr id="101425" name="356 CuadroTexto"/>
            <p:cNvSpPr txBox="1">
              <a:spLocks noChangeArrowheads="1"/>
            </p:cNvSpPr>
            <p:nvPr/>
          </p:nvSpPr>
          <p:spPr bwMode="auto">
            <a:xfrm>
              <a:off x="7502525" y="2867024"/>
              <a:ext cx="458794" cy="409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R8</a:t>
              </a:r>
            </a:p>
          </p:txBody>
        </p:sp>
        <p:sp>
          <p:nvSpPr>
            <p:cNvPr id="101426" name="357 CuadroTexto"/>
            <p:cNvSpPr txBox="1">
              <a:spLocks noChangeArrowheads="1"/>
            </p:cNvSpPr>
            <p:nvPr/>
          </p:nvSpPr>
          <p:spPr bwMode="auto">
            <a:xfrm>
              <a:off x="7359649" y="5395910"/>
              <a:ext cx="458794" cy="409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R9</a:t>
              </a:r>
            </a:p>
          </p:txBody>
        </p:sp>
        <p:sp>
          <p:nvSpPr>
            <p:cNvPr id="101427" name="358 CuadroTexto"/>
            <p:cNvSpPr txBox="1">
              <a:spLocks noChangeArrowheads="1"/>
            </p:cNvSpPr>
            <p:nvPr/>
          </p:nvSpPr>
          <p:spPr bwMode="auto">
            <a:xfrm>
              <a:off x="428624" y="2795587"/>
              <a:ext cx="543756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PCa</a:t>
              </a:r>
            </a:p>
          </p:txBody>
        </p:sp>
        <p:sp>
          <p:nvSpPr>
            <p:cNvPr id="101428" name="359 CuadroTexto"/>
            <p:cNvSpPr txBox="1">
              <a:spLocks noChangeArrowheads="1"/>
            </p:cNvSpPr>
            <p:nvPr/>
          </p:nvSpPr>
          <p:spPr bwMode="auto">
            <a:xfrm>
              <a:off x="285750" y="5395910"/>
              <a:ext cx="553374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PCb</a:t>
              </a:r>
            </a:p>
          </p:txBody>
        </p:sp>
        <p:sp>
          <p:nvSpPr>
            <p:cNvPr id="101429" name="360 CuadroTexto"/>
            <p:cNvSpPr txBox="1">
              <a:spLocks noChangeArrowheads="1"/>
            </p:cNvSpPr>
            <p:nvPr/>
          </p:nvSpPr>
          <p:spPr bwMode="auto">
            <a:xfrm>
              <a:off x="8359008" y="2795587"/>
              <a:ext cx="526122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PCc</a:t>
              </a:r>
            </a:p>
          </p:txBody>
        </p:sp>
        <p:sp>
          <p:nvSpPr>
            <p:cNvPr id="101430" name="361 CuadroTexto"/>
            <p:cNvSpPr txBox="1">
              <a:spLocks noChangeArrowheads="1"/>
            </p:cNvSpPr>
            <p:nvPr/>
          </p:nvSpPr>
          <p:spPr bwMode="auto">
            <a:xfrm>
              <a:off x="8215502" y="5324472"/>
              <a:ext cx="553374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PCd</a:t>
              </a:r>
            </a:p>
          </p:txBody>
        </p:sp>
        <p:sp>
          <p:nvSpPr>
            <p:cNvPr id="101431" name="362 CuadroTexto"/>
            <p:cNvSpPr txBox="1">
              <a:spLocks noChangeArrowheads="1"/>
            </p:cNvSpPr>
            <p:nvPr/>
          </p:nvSpPr>
          <p:spPr bwMode="auto">
            <a:xfrm>
              <a:off x="4071937" y="2890042"/>
              <a:ext cx="872766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000099"/>
                  </a:solidFill>
                </a:rPr>
                <a:t>AREA 0</a:t>
              </a:r>
            </a:p>
          </p:txBody>
        </p:sp>
        <p:sp>
          <p:nvSpPr>
            <p:cNvPr id="101432" name="363 CuadroTexto"/>
            <p:cNvSpPr txBox="1">
              <a:spLocks noChangeArrowheads="1"/>
            </p:cNvSpPr>
            <p:nvPr/>
          </p:nvSpPr>
          <p:spPr bwMode="auto">
            <a:xfrm>
              <a:off x="1858427" y="2318538"/>
              <a:ext cx="949392" cy="409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>
                  <a:solidFill>
                    <a:srgbClr val="000099"/>
                  </a:solidFill>
                </a:rPr>
                <a:t>AREA 1</a:t>
              </a:r>
            </a:p>
          </p:txBody>
        </p:sp>
        <p:sp>
          <p:nvSpPr>
            <p:cNvPr id="101433" name="364 CuadroTexto"/>
            <p:cNvSpPr txBox="1">
              <a:spLocks noChangeArrowheads="1"/>
            </p:cNvSpPr>
            <p:nvPr/>
          </p:nvSpPr>
          <p:spPr bwMode="auto">
            <a:xfrm>
              <a:off x="6644090" y="2367748"/>
              <a:ext cx="1098548" cy="409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2000" b="1">
                  <a:solidFill>
                    <a:srgbClr val="000099"/>
                  </a:solidFill>
                </a:rPr>
                <a:t>AREA 2</a:t>
              </a:r>
            </a:p>
          </p:txBody>
        </p:sp>
        <p:sp>
          <p:nvSpPr>
            <p:cNvPr id="101434" name="365 CuadroTexto"/>
            <p:cNvSpPr txBox="1">
              <a:spLocks noChangeArrowheads="1"/>
            </p:cNvSpPr>
            <p:nvPr/>
          </p:nvSpPr>
          <p:spPr bwMode="auto">
            <a:xfrm rot="19629068">
              <a:off x="3266606" y="2453871"/>
              <a:ext cx="1045512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20.1.1.0/30</a:t>
              </a:r>
            </a:p>
          </p:txBody>
        </p:sp>
        <p:sp>
          <p:nvSpPr>
            <p:cNvPr id="101435" name="366 CuadroTexto"/>
            <p:cNvSpPr txBox="1">
              <a:spLocks noChangeArrowheads="1"/>
            </p:cNvSpPr>
            <p:nvPr/>
          </p:nvSpPr>
          <p:spPr bwMode="auto">
            <a:xfrm rot="1913116">
              <a:off x="5116839" y="2458635"/>
              <a:ext cx="1045512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20.1.1.4/30</a:t>
              </a:r>
            </a:p>
          </p:txBody>
        </p:sp>
        <p:sp>
          <p:nvSpPr>
            <p:cNvPr id="101436" name="367 CuadroTexto"/>
            <p:cNvSpPr txBox="1">
              <a:spLocks noChangeArrowheads="1"/>
            </p:cNvSpPr>
            <p:nvPr/>
          </p:nvSpPr>
          <p:spPr bwMode="auto">
            <a:xfrm rot="1455558">
              <a:off x="4105600" y="3569882"/>
              <a:ext cx="1045512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20.1.1.8/30</a:t>
              </a:r>
            </a:p>
          </p:txBody>
        </p:sp>
        <p:sp>
          <p:nvSpPr>
            <p:cNvPr id="101437" name="368 CuadroTexto"/>
            <p:cNvSpPr txBox="1">
              <a:spLocks noChangeArrowheads="1"/>
            </p:cNvSpPr>
            <p:nvPr/>
          </p:nvSpPr>
          <p:spPr bwMode="auto">
            <a:xfrm>
              <a:off x="4095750" y="4397371"/>
              <a:ext cx="1136885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20.1.1.12/30</a:t>
              </a:r>
            </a:p>
          </p:txBody>
        </p:sp>
        <p:sp>
          <p:nvSpPr>
            <p:cNvPr id="101438" name="369 CuadroTexto"/>
            <p:cNvSpPr txBox="1">
              <a:spLocks noChangeArrowheads="1"/>
            </p:cNvSpPr>
            <p:nvPr/>
          </p:nvSpPr>
          <p:spPr bwMode="auto">
            <a:xfrm rot="16200000">
              <a:off x="2667605" y="3736273"/>
              <a:ext cx="1164016" cy="30778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20.1.1.16/30</a:t>
              </a:r>
            </a:p>
          </p:txBody>
        </p:sp>
        <p:cxnSp>
          <p:nvCxnSpPr>
            <p:cNvPr id="101439" name="371 Conector recto"/>
            <p:cNvCxnSpPr>
              <a:cxnSpLocks noChangeShapeType="1"/>
            </p:cNvCxnSpPr>
            <p:nvPr/>
          </p:nvCxnSpPr>
          <p:spPr bwMode="auto">
            <a:xfrm rot="5400000">
              <a:off x="5609431" y="3902868"/>
              <a:ext cx="1216024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1440" name="383 CuadroTexto"/>
            <p:cNvSpPr txBox="1">
              <a:spLocks noChangeArrowheads="1"/>
            </p:cNvSpPr>
            <p:nvPr/>
          </p:nvSpPr>
          <p:spPr bwMode="auto">
            <a:xfrm rot="16200000">
              <a:off x="5430649" y="3742623"/>
              <a:ext cx="1164016" cy="30778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20.1.1.20/30</a:t>
              </a:r>
            </a:p>
          </p:txBody>
        </p:sp>
        <p:cxnSp>
          <p:nvCxnSpPr>
            <p:cNvPr id="101441" name="193 Conector recto"/>
            <p:cNvCxnSpPr>
              <a:cxnSpLocks noChangeShapeType="1"/>
              <a:stCxn id="101703" idx="5"/>
              <a:endCxn id="101634" idx="0"/>
            </p:cNvCxnSpPr>
            <p:nvPr/>
          </p:nvCxnSpPr>
          <p:spPr bwMode="auto">
            <a:xfrm rot="16200000" flipH="1">
              <a:off x="4043363" y="2490787"/>
              <a:ext cx="1214436" cy="280193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1442" name="384 CuadroTexto"/>
            <p:cNvSpPr txBox="1">
              <a:spLocks noChangeArrowheads="1"/>
            </p:cNvSpPr>
            <p:nvPr/>
          </p:nvSpPr>
          <p:spPr bwMode="auto">
            <a:xfrm rot="20909864">
              <a:off x="1807694" y="2933295"/>
              <a:ext cx="1045512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30.3.3.0/30</a:t>
              </a:r>
            </a:p>
          </p:txBody>
        </p:sp>
        <p:sp>
          <p:nvSpPr>
            <p:cNvPr id="101443" name="385 CuadroTexto"/>
            <p:cNvSpPr txBox="1">
              <a:spLocks noChangeArrowheads="1"/>
            </p:cNvSpPr>
            <p:nvPr/>
          </p:nvSpPr>
          <p:spPr bwMode="auto">
            <a:xfrm rot="20012037">
              <a:off x="1855319" y="4531907"/>
              <a:ext cx="1045512" cy="315132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30.3.3.4/30</a:t>
              </a:r>
            </a:p>
          </p:txBody>
        </p:sp>
        <p:sp>
          <p:nvSpPr>
            <p:cNvPr id="101444" name="386 CuadroTexto"/>
            <p:cNvSpPr txBox="1">
              <a:spLocks noChangeArrowheads="1"/>
            </p:cNvSpPr>
            <p:nvPr/>
          </p:nvSpPr>
          <p:spPr bwMode="auto">
            <a:xfrm rot="15703088">
              <a:off x="1026871" y="4127592"/>
              <a:ext cx="1070462" cy="307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30.3.3.8/30</a:t>
              </a:r>
            </a:p>
          </p:txBody>
        </p:sp>
        <p:sp>
          <p:nvSpPr>
            <p:cNvPr id="101445" name="387 CuadroTexto"/>
            <p:cNvSpPr txBox="1">
              <a:spLocks noChangeArrowheads="1"/>
            </p:cNvSpPr>
            <p:nvPr/>
          </p:nvSpPr>
          <p:spPr bwMode="auto">
            <a:xfrm rot="828461">
              <a:off x="6500344" y="2979334"/>
              <a:ext cx="1045512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40.4.4.0/30</a:t>
              </a:r>
            </a:p>
          </p:txBody>
        </p:sp>
        <p:sp>
          <p:nvSpPr>
            <p:cNvPr id="101446" name="388 CuadroTexto"/>
            <p:cNvSpPr txBox="1">
              <a:spLocks noChangeArrowheads="1"/>
            </p:cNvSpPr>
            <p:nvPr/>
          </p:nvSpPr>
          <p:spPr bwMode="auto">
            <a:xfrm rot="1486765">
              <a:off x="6428907" y="4622393"/>
              <a:ext cx="1045512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40.4.4.4/30</a:t>
              </a:r>
            </a:p>
          </p:txBody>
        </p:sp>
        <p:sp>
          <p:nvSpPr>
            <p:cNvPr id="101447" name="389 CuadroTexto"/>
            <p:cNvSpPr txBox="1">
              <a:spLocks noChangeArrowheads="1"/>
            </p:cNvSpPr>
            <p:nvPr/>
          </p:nvSpPr>
          <p:spPr bwMode="auto">
            <a:xfrm rot="16362797">
              <a:off x="7286382" y="4127592"/>
              <a:ext cx="1070462" cy="307787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40.4.4.8/30</a:t>
              </a:r>
            </a:p>
          </p:txBody>
        </p:sp>
        <p:sp>
          <p:nvSpPr>
            <p:cNvPr id="101448" name="390 CuadroTexto"/>
            <p:cNvSpPr txBox="1">
              <a:spLocks noChangeArrowheads="1"/>
            </p:cNvSpPr>
            <p:nvPr/>
          </p:nvSpPr>
          <p:spPr bwMode="auto">
            <a:xfrm>
              <a:off x="214312" y="3703636"/>
              <a:ext cx="1228259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210.1.1.64/26</a:t>
              </a:r>
            </a:p>
          </p:txBody>
        </p:sp>
        <p:sp>
          <p:nvSpPr>
            <p:cNvPr id="101449" name="391 CuadroTexto"/>
            <p:cNvSpPr txBox="1">
              <a:spLocks noChangeArrowheads="1"/>
            </p:cNvSpPr>
            <p:nvPr/>
          </p:nvSpPr>
          <p:spPr bwMode="auto">
            <a:xfrm>
              <a:off x="215075" y="4725986"/>
              <a:ext cx="1319633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210.1.1.128/26</a:t>
              </a:r>
            </a:p>
          </p:txBody>
        </p:sp>
        <p:sp>
          <p:nvSpPr>
            <p:cNvPr id="101450" name="392 CuadroTexto"/>
            <p:cNvSpPr txBox="1">
              <a:spLocks noChangeArrowheads="1"/>
            </p:cNvSpPr>
            <p:nvPr/>
          </p:nvSpPr>
          <p:spPr bwMode="auto">
            <a:xfrm>
              <a:off x="7966901" y="3654423"/>
              <a:ext cx="1228259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220.2.2.64/26</a:t>
              </a:r>
            </a:p>
          </p:txBody>
        </p:sp>
        <p:sp>
          <p:nvSpPr>
            <p:cNvPr id="101451" name="393 CuadroTexto"/>
            <p:cNvSpPr txBox="1">
              <a:spLocks noChangeArrowheads="1"/>
            </p:cNvSpPr>
            <p:nvPr/>
          </p:nvSpPr>
          <p:spPr bwMode="auto">
            <a:xfrm>
              <a:off x="7915275" y="4654548"/>
              <a:ext cx="1136885" cy="31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220.2.2.0/26</a:t>
              </a:r>
            </a:p>
          </p:txBody>
        </p:sp>
        <p:sp>
          <p:nvSpPr>
            <p:cNvPr id="115778" name="394 CuadroTexto"/>
            <p:cNvSpPr txBox="1">
              <a:spLocks noChangeArrowheads="1"/>
            </p:cNvSpPr>
            <p:nvPr/>
          </p:nvSpPr>
          <p:spPr bwMode="auto">
            <a:xfrm>
              <a:off x="3286198" y="2824220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79" name="396 CuadroTexto"/>
            <p:cNvSpPr txBox="1">
              <a:spLocks noChangeArrowheads="1"/>
            </p:cNvSpPr>
            <p:nvPr/>
          </p:nvSpPr>
          <p:spPr bwMode="auto">
            <a:xfrm>
              <a:off x="2000506" y="4967457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.5</a:t>
              </a:r>
            </a:p>
          </p:txBody>
        </p:sp>
        <p:sp>
          <p:nvSpPr>
            <p:cNvPr id="115780" name="397 CuadroTexto"/>
            <p:cNvSpPr txBox="1">
              <a:spLocks noChangeArrowheads="1"/>
            </p:cNvSpPr>
            <p:nvPr/>
          </p:nvSpPr>
          <p:spPr bwMode="auto">
            <a:xfrm>
              <a:off x="4143326" y="2314606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81" name="398 CuadroTexto"/>
            <p:cNvSpPr txBox="1">
              <a:spLocks noChangeArrowheads="1"/>
            </p:cNvSpPr>
            <p:nvPr/>
          </p:nvSpPr>
          <p:spPr bwMode="auto">
            <a:xfrm>
              <a:off x="5644887" y="2795644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.6</a:t>
              </a:r>
            </a:p>
          </p:txBody>
        </p:sp>
        <p:sp>
          <p:nvSpPr>
            <p:cNvPr id="115782" name="399 CuadroTexto"/>
            <p:cNvSpPr txBox="1">
              <a:spLocks noChangeArrowheads="1"/>
            </p:cNvSpPr>
            <p:nvPr/>
          </p:nvSpPr>
          <p:spPr bwMode="auto">
            <a:xfrm>
              <a:off x="3357626" y="3081409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783" name="400 CuadroTexto"/>
            <p:cNvSpPr txBox="1">
              <a:spLocks noChangeArrowheads="1"/>
            </p:cNvSpPr>
            <p:nvPr/>
          </p:nvSpPr>
          <p:spPr bwMode="auto">
            <a:xfrm>
              <a:off x="5502032" y="4011732"/>
              <a:ext cx="447572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784" name="401 CuadroTexto"/>
            <p:cNvSpPr txBox="1">
              <a:spLocks noChangeArrowheads="1"/>
            </p:cNvSpPr>
            <p:nvPr/>
          </p:nvSpPr>
          <p:spPr bwMode="auto">
            <a:xfrm>
              <a:off x="3286198" y="4297497"/>
              <a:ext cx="447572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.14</a:t>
              </a:r>
            </a:p>
          </p:txBody>
        </p:sp>
        <p:sp>
          <p:nvSpPr>
            <p:cNvPr id="115785" name="402 CuadroTexto"/>
            <p:cNvSpPr txBox="1">
              <a:spLocks noChangeArrowheads="1"/>
            </p:cNvSpPr>
            <p:nvPr/>
          </p:nvSpPr>
          <p:spPr bwMode="auto">
            <a:xfrm>
              <a:off x="5359177" y="4297497"/>
              <a:ext cx="447572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.13</a:t>
              </a:r>
            </a:p>
          </p:txBody>
        </p:sp>
        <p:sp>
          <p:nvSpPr>
            <p:cNvPr id="115786" name="403 CuadroTexto"/>
            <p:cNvSpPr txBox="1">
              <a:spLocks noChangeArrowheads="1"/>
            </p:cNvSpPr>
            <p:nvPr/>
          </p:nvSpPr>
          <p:spPr bwMode="auto">
            <a:xfrm rot="16200000">
              <a:off x="2712634" y="3330454"/>
              <a:ext cx="458253" cy="33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.17</a:t>
              </a:r>
            </a:p>
          </p:txBody>
        </p:sp>
        <p:sp>
          <p:nvSpPr>
            <p:cNvPr id="115787" name="404 CuadroTexto"/>
            <p:cNvSpPr txBox="1">
              <a:spLocks noChangeArrowheads="1"/>
            </p:cNvSpPr>
            <p:nvPr/>
          </p:nvSpPr>
          <p:spPr bwMode="auto">
            <a:xfrm rot="16200000">
              <a:off x="2712634" y="4113132"/>
              <a:ext cx="458253" cy="33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.18</a:t>
              </a:r>
            </a:p>
          </p:txBody>
        </p:sp>
        <p:sp>
          <p:nvSpPr>
            <p:cNvPr id="115788" name="405 CuadroTexto"/>
            <p:cNvSpPr txBox="1">
              <a:spLocks noChangeArrowheads="1"/>
            </p:cNvSpPr>
            <p:nvPr/>
          </p:nvSpPr>
          <p:spPr bwMode="auto">
            <a:xfrm rot="16200000">
              <a:off x="6103050" y="3401895"/>
              <a:ext cx="458253" cy="33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.22</a:t>
              </a:r>
            </a:p>
          </p:txBody>
        </p:sp>
        <p:sp>
          <p:nvSpPr>
            <p:cNvPr id="115789" name="406 CuadroTexto"/>
            <p:cNvSpPr txBox="1">
              <a:spLocks noChangeArrowheads="1"/>
            </p:cNvSpPr>
            <p:nvPr/>
          </p:nvSpPr>
          <p:spPr bwMode="auto">
            <a:xfrm rot="16200000">
              <a:off x="6103050" y="3925004"/>
              <a:ext cx="458253" cy="33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.21</a:t>
              </a:r>
            </a:p>
          </p:txBody>
        </p:sp>
        <p:sp>
          <p:nvSpPr>
            <p:cNvPr id="115790" name="407 CuadroTexto"/>
            <p:cNvSpPr txBox="1">
              <a:spLocks noChangeArrowheads="1"/>
            </p:cNvSpPr>
            <p:nvPr/>
          </p:nvSpPr>
          <p:spPr bwMode="auto">
            <a:xfrm>
              <a:off x="1786225" y="3224291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cs typeface="Aharoni" pitchFamily="2" charset="-79"/>
                </a:rPr>
                <a:t>.1</a:t>
              </a:r>
            </a:p>
          </p:txBody>
        </p:sp>
        <p:sp>
          <p:nvSpPr>
            <p:cNvPr id="115791" name="408 CuadroTexto"/>
            <p:cNvSpPr txBox="1">
              <a:spLocks noChangeArrowheads="1"/>
            </p:cNvSpPr>
            <p:nvPr/>
          </p:nvSpPr>
          <p:spPr bwMode="auto">
            <a:xfrm>
              <a:off x="2500498" y="3100460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cs typeface="Aharoni" pitchFamily="2" charset="-79"/>
                </a:rPr>
                <a:t>.2</a:t>
              </a:r>
            </a:p>
          </p:txBody>
        </p:sp>
        <p:sp>
          <p:nvSpPr>
            <p:cNvPr id="115792" name="409 CuadroTexto"/>
            <p:cNvSpPr txBox="1">
              <a:spLocks noChangeArrowheads="1"/>
            </p:cNvSpPr>
            <p:nvPr/>
          </p:nvSpPr>
          <p:spPr bwMode="auto">
            <a:xfrm>
              <a:off x="1583054" y="3510056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.9</a:t>
              </a:r>
            </a:p>
          </p:txBody>
        </p:sp>
        <p:sp>
          <p:nvSpPr>
            <p:cNvPr id="115793" name="410 CuadroTexto"/>
            <p:cNvSpPr txBox="1">
              <a:spLocks noChangeArrowheads="1"/>
            </p:cNvSpPr>
            <p:nvPr/>
          </p:nvSpPr>
          <p:spPr bwMode="auto">
            <a:xfrm>
              <a:off x="1406866" y="4726144"/>
              <a:ext cx="447572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.10</a:t>
              </a:r>
            </a:p>
          </p:txBody>
        </p:sp>
        <p:sp>
          <p:nvSpPr>
            <p:cNvPr id="115794" name="411 CuadroTexto"/>
            <p:cNvSpPr txBox="1">
              <a:spLocks noChangeArrowheads="1"/>
            </p:cNvSpPr>
            <p:nvPr/>
          </p:nvSpPr>
          <p:spPr bwMode="auto">
            <a:xfrm>
              <a:off x="4787759" y="2295555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795" name="412 CuadroTexto"/>
            <p:cNvSpPr txBox="1">
              <a:spLocks noChangeArrowheads="1"/>
            </p:cNvSpPr>
            <p:nvPr/>
          </p:nvSpPr>
          <p:spPr bwMode="auto">
            <a:xfrm>
              <a:off x="2662400" y="4654703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cs typeface="Aharoni" pitchFamily="2" charset="-79"/>
                </a:rPr>
                <a:t>.6</a:t>
              </a:r>
            </a:p>
          </p:txBody>
        </p:sp>
        <p:sp>
          <p:nvSpPr>
            <p:cNvPr id="115796" name="413 CuadroTexto"/>
            <p:cNvSpPr txBox="1">
              <a:spLocks noChangeArrowheads="1"/>
            </p:cNvSpPr>
            <p:nvPr/>
          </p:nvSpPr>
          <p:spPr bwMode="auto">
            <a:xfrm>
              <a:off x="6376621" y="3152849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97" name="414 CuadroTexto"/>
            <p:cNvSpPr txBox="1">
              <a:spLocks noChangeArrowheads="1"/>
            </p:cNvSpPr>
            <p:nvPr/>
          </p:nvSpPr>
          <p:spPr bwMode="auto">
            <a:xfrm>
              <a:off x="7144861" y="3314783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98" name="415 CuadroTexto"/>
            <p:cNvSpPr txBox="1">
              <a:spLocks noChangeArrowheads="1"/>
            </p:cNvSpPr>
            <p:nvPr/>
          </p:nvSpPr>
          <p:spPr bwMode="auto">
            <a:xfrm>
              <a:off x="6297257" y="4654703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99" name="416 CuadroTexto"/>
            <p:cNvSpPr txBox="1">
              <a:spLocks noChangeArrowheads="1"/>
            </p:cNvSpPr>
            <p:nvPr/>
          </p:nvSpPr>
          <p:spPr bwMode="auto">
            <a:xfrm>
              <a:off x="7082957" y="5011909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800" name="417 CuadroTexto"/>
            <p:cNvSpPr txBox="1">
              <a:spLocks noChangeArrowheads="1"/>
            </p:cNvSpPr>
            <p:nvPr/>
          </p:nvSpPr>
          <p:spPr bwMode="auto">
            <a:xfrm>
              <a:off x="7430570" y="3583085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801" name="418 CuadroTexto"/>
            <p:cNvSpPr txBox="1">
              <a:spLocks noChangeArrowheads="1"/>
            </p:cNvSpPr>
            <p:nvPr/>
          </p:nvSpPr>
          <p:spPr bwMode="auto">
            <a:xfrm>
              <a:off x="7287716" y="4654703"/>
              <a:ext cx="447572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cs typeface="Aharoni" pitchFamily="2" charset="-79"/>
                </a:rPr>
                <a:t>.10</a:t>
              </a:r>
            </a:p>
          </p:txBody>
        </p:sp>
        <p:sp>
          <p:nvSpPr>
            <p:cNvPr id="115802" name="419 CuadroTexto"/>
            <p:cNvSpPr txBox="1">
              <a:spLocks noChangeArrowheads="1"/>
            </p:cNvSpPr>
            <p:nvPr/>
          </p:nvSpPr>
          <p:spPr bwMode="auto">
            <a:xfrm>
              <a:off x="1000524" y="3081409"/>
              <a:ext cx="447572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cs typeface="Aharoni" pitchFamily="2" charset="-79"/>
                </a:rPr>
                <a:t>.65</a:t>
              </a:r>
            </a:p>
          </p:txBody>
        </p:sp>
        <p:sp>
          <p:nvSpPr>
            <p:cNvPr id="115803" name="420 CuadroTexto"/>
            <p:cNvSpPr txBox="1">
              <a:spLocks noChangeArrowheads="1"/>
            </p:cNvSpPr>
            <p:nvPr/>
          </p:nvSpPr>
          <p:spPr bwMode="auto">
            <a:xfrm>
              <a:off x="7859134" y="3081409"/>
              <a:ext cx="447572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.65</a:t>
              </a:r>
            </a:p>
          </p:txBody>
        </p:sp>
        <p:sp>
          <p:nvSpPr>
            <p:cNvPr id="115804" name="421 CuadroTexto"/>
            <p:cNvSpPr txBox="1">
              <a:spLocks noChangeArrowheads="1"/>
            </p:cNvSpPr>
            <p:nvPr/>
          </p:nvSpPr>
          <p:spPr bwMode="auto">
            <a:xfrm>
              <a:off x="7733739" y="4957931"/>
              <a:ext cx="343375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cxnSp>
          <p:nvCxnSpPr>
            <p:cNvPr id="101479" name="343 Conector recto"/>
            <p:cNvCxnSpPr>
              <a:cxnSpLocks noChangeShapeType="1"/>
            </p:cNvCxnSpPr>
            <p:nvPr/>
          </p:nvCxnSpPr>
          <p:spPr bwMode="auto">
            <a:xfrm rot="10800000">
              <a:off x="7788275" y="5253035"/>
              <a:ext cx="714375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15806" name="422 CuadroTexto"/>
            <p:cNvSpPr txBox="1">
              <a:spLocks noChangeArrowheads="1"/>
            </p:cNvSpPr>
            <p:nvPr/>
          </p:nvSpPr>
          <p:spPr bwMode="auto">
            <a:xfrm>
              <a:off x="1000524" y="4940468"/>
              <a:ext cx="551771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cs typeface="Aharoni" pitchFamily="2" charset="-79"/>
                </a:rPr>
                <a:t>.129</a:t>
              </a:r>
            </a:p>
          </p:txBody>
        </p:sp>
        <p:sp>
          <p:nvSpPr>
            <p:cNvPr id="101481" name="423 CuadroTexto"/>
            <p:cNvSpPr txBox="1">
              <a:spLocks noChangeArrowheads="1"/>
            </p:cNvSpPr>
            <p:nvPr/>
          </p:nvSpPr>
          <p:spPr bwMode="auto">
            <a:xfrm>
              <a:off x="3929063" y="4600573"/>
              <a:ext cx="1358900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3</a:t>
              </a:r>
            </a:p>
          </p:txBody>
        </p:sp>
        <p:sp>
          <p:nvSpPr>
            <p:cNvPr id="101482" name="424 CuadroTexto"/>
            <p:cNvSpPr txBox="1">
              <a:spLocks noChangeArrowheads="1"/>
            </p:cNvSpPr>
            <p:nvPr/>
          </p:nvSpPr>
          <p:spPr bwMode="auto">
            <a:xfrm rot="1463405">
              <a:off x="3643312" y="3721607"/>
              <a:ext cx="1358900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7</a:t>
              </a:r>
            </a:p>
          </p:txBody>
        </p:sp>
        <p:sp>
          <p:nvSpPr>
            <p:cNvPr id="101483" name="425 CuadroTexto"/>
            <p:cNvSpPr txBox="1">
              <a:spLocks noChangeArrowheads="1"/>
            </p:cNvSpPr>
            <p:nvPr/>
          </p:nvSpPr>
          <p:spPr bwMode="auto">
            <a:xfrm rot="-5400000">
              <a:off x="2776539" y="3733799"/>
              <a:ext cx="1358899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2</a:t>
              </a:r>
            </a:p>
          </p:txBody>
        </p:sp>
        <p:sp>
          <p:nvSpPr>
            <p:cNvPr id="101484" name="426 CuadroTexto"/>
            <p:cNvSpPr txBox="1">
              <a:spLocks noChangeArrowheads="1"/>
            </p:cNvSpPr>
            <p:nvPr/>
          </p:nvSpPr>
          <p:spPr bwMode="auto">
            <a:xfrm rot="19658823">
              <a:off x="3302000" y="2629409"/>
              <a:ext cx="1357313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6</a:t>
              </a:r>
            </a:p>
          </p:txBody>
        </p:sp>
        <p:sp>
          <p:nvSpPr>
            <p:cNvPr id="101485" name="427 CuadroTexto"/>
            <p:cNvSpPr txBox="1">
              <a:spLocks noChangeArrowheads="1"/>
            </p:cNvSpPr>
            <p:nvPr/>
          </p:nvSpPr>
          <p:spPr bwMode="auto">
            <a:xfrm rot="1798590">
              <a:off x="4710113" y="2637345"/>
              <a:ext cx="1357312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4</a:t>
              </a:r>
            </a:p>
          </p:txBody>
        </p:sp>
        <p:sp>
          <p:nvSpPr>
            <p:cNvPr id="101486" name="428 CuadroTexto"/>
            <p:cNvSpPr txBox="1">
              <a:spLocks noChangeArrowheads="1"/>
            </p:cNvSpPr>
            <p:nvPr/>
          </p:nvSpPr>
          <p:spPr bwMode="auto">
            <a:xfrm rot="-5400000">
              <a:off x="5081589" y="3448049"/>
              <a:ext cx="1358899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1487" name="429 CuadroTexto"/>
            <p:cNvSpPr txBox="1">
              <a:spLocks noChangeArrowheads="1"/>
            </p:cNvSpPr>
            <p:nvPr/>
          </p:nvSpPr>
          <p:spPr bwMode="auto">
            <a:xfrm rot="-5851277">
              <a:off x="1291432" y="4058442"/>
              <a:ext cx="958849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1488" name="430 CuadroTexto"/>
            <p:cNvSpPr txBox="1">
              <a:spLocks noChangeArrowheads="1"/>
            </p:cNvSpPr>
            <p:nvPr/>
          </p:nvSpPr>
          <p:spPr bwMode="auto">
            <a:xfrm rot="19972060">
              <a:off x="1943413" y="4182765"/>
              <a:ext cx="958850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10</a:t>
              </a:r>
            </a:p>
          </p:txBody>
        </p:sp>
        <p:sp>
          <p:nvSpPr>
            <p:cNvPr id="101489" name="431 CuadroTexto"/>
            <p:cNvSpPr txBox="1">
              <a:spLocks noChangeArrowheads="1"/>
            </p:cNvSpPr>
            <p:nvPr/>
          </p:nvSpPr>
          <p:spPr bwMode="auto">
            <a:xfrm rot="20963074">
              <a:off x="1881188" y="3368389"/>
              <a:ext cx="958850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5</a:t>
              </a:r>
            </a:p>
          </p:txBody>
        </p:sp>
        <p:sp>
          <p:nvSpPr>
            <p:cNvPr id="101490" name="432 CuadroTexto"/>
            <p:cNvSpPr txBox="1">
              <a:spLocks noChangeArrowheads="1"/>
            </p:cNvSpPr>
            <p:nvPr/>
          </p:nvSpPr>
          <p:spPr bwMode="auto">
            <a:xfrm rot="1528471">
              <a:off x="6384925" y="4910645"/>
              <a:ext cx="958850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1491" name="433 CuadroTexto"/>
            <p:cNvSpPr txBox="1">
              <a:spLocks noChangeArrowheads="1"/>
            </p:cNvSpPr>
            <p:nvPr/>
          </p:nvSpPr>
          <p:spPr bwMode="auto">
            <a:xfrm rot="801573">
              <a:off x="6456363" y="3398552"/>
              <a:ext cx="958850" cy="34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1492" name="434 CuadroTexto"/>
            <p:cNvSpPr txBox="1">
              <a:spLocks noChangeArrowheads="1"/>
            </p:cNvSpPr>
            <p:nvPr/>
          </p:nvSpPr>
          <p:spPr bwMode="auto">
            <a:xfrm rot="5621130">
              <a:off x="7036594" y="4117179"/>
              <a:ext cx="958849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cxnSp>
          <p:nvCxnSpPr>
            <p:cNvPr id="101493" name="202 Conector recto"/>
            <p:cNvCxnSpPr>
              <a:cxnSpLocks noChangeShapeType="1"/>
              <a:stCxn id="101568" idx="15"/>
              <a:endCxn id="101522" idx="6"/>
            </p:cNvCxnSpPr>
            <p:nvPr/>
          </p:nvCxnSpPr>
          <p:spPr bwMode="auto">
            <a:xfrm flipH="1">
              <a:off x="7667625" y="3578223"/>
              <a:ext cx="98425" cy="1560512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1494" name="363 CuadroTexto"/>
            <p:cNvSpPr txBox="1">
              <a:spLocks noChangeArrowheads="1"/>
            </p:cNvSpPr>
            <p:nvPr/>
          </p:nvSpPr>
          <p:spPr bwMode="auto">
            <a:xfrm>
              <a:off x="357952" y="2427042"/>
              <a:ext cx="724901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1495" name="363 CuadroTexto"/>
            <p:cNvSpPr txBox="1">
              <a:spLocks noChangeArrowheads="1"/>
            </p:cNvSpPr>
            <p:nvPr/>
          </p:nvSpPr>
          <p:spPr bwMode="auto">
            <a:xfrm>
              <a:off x="357952" y="5939643"/>
              <a:ext cx="724901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1496" name="363 CuadroTexto"/>
            <p:cNvSpPr txBox="1">
              <a:spLocks noChangeArrowheads="1"/>
            </p:cNvSpPr>
            <p:nvPr/>
          </p:nvSpPr>
          <p:spPr bwMode="auto">
            <a:xfrm>
              <a:off x="8073255" y="2439185"/>
              <a:ext cx="724901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1497" name="363 CuadroTexto"/>
            <p:cNvSpPr txBox="1">
              <a:spLocks noChangeArrowheads="1"/>
            </p:cNvSpPr>
            <p:nvPr/>
          </p:nvSpPr>
          <p:spPr bwMode="auto">
            <a:xfrm>
              <a:off x="7929791" y="5856060"/>
              <a:ext cx="724901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1498" name="363 CuadroTexto"/>
            <p:cNvSpPr txBox="1">
              <a:spLocks noChangeArrowheads="1"/>
            </p:cNvSpPr>
            <p:nvPr/>
          </p:nvSpPr>
          <p:spPr bwMode="auto">
            <a:xfrm>
              <a:off x="4072689" y="6153957"/>
              <a:ext cx="904443" cy="37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000099"/>
                  </a:solidFill>
                </a:rPr>
                <a:t>OSPFv2</a:t>
              </a:r>
            </a:p>
          </p:txBody>
        </p:sp>
        <p:sp>
          <p:nvSpPr>
            <p:cNvPr id="101499" name="377 Abrir llave"/>
            <p:cNvSpPr>
              <a:spLocks/>
            </p:cNvSpPr>
            <p:nvPr/>
          </p:nvSpPr>
          <p:spPr bwMode="auto">
            <a:xfrm rot="-5400000">
              <a:off x="4501356" y="2867814"/>
              <a:ext cx="285752" cy="6286544"/>
            </a:xfrm>
            <a:prstGeom prst="leftBrace">
              <a:avLst>
                <a:gd name="adj1" fmla="val 21083"/>
                <a:gd name="adj2" fmla="val 50000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pPr defTabSz="854434"/>
              <a:endParaRPr lang="es-PE" sz="1700"/>
            </a:p>
          </p:txBody>
        </p:sp>
      </p:grpSp>
      <p:grpSp>
        <p:nvGrpSpPr>
          <p:cNvPr id="102417" name="383 Grupo"/>
          <p:cNvGrpSpPr>
            <a:grpSpLocks/>
          </p:cNvGrpSpPr>
          <p:nvPr/>
        </p:nvGrpSpPr>
        <p:grpSpPr bwMode="auto">
          <a:xfrm>
            <a:off x="2" y="1116383"/>
            <a:ext cx="8517044" cy="1345861"/>
            <a:chOff x="-1" y="1143007"/>
            <a:chExt cx="8517734" cy="1377912"/>
          </a:xfrm>
        </p:grpSpPr>
        <p:sp>
          <p:nvSpPr>
            <p:cNvPr id="382" name="381 Llamada rectangular redondeada"/>
            <p:cNvSpPr/>
            <p:nvPr/>
          </p:nvSpPr>
          <p:spPr bwMode="auto">
            <a:xfrm>
              <a:off x="-1" y="1152532"/>
              <a:ext cx="3155003" cy="1368387"/>
            </a:xfrm>
            <a:prstGeom prst="wedgeRoundRectCallout">
              <a:avLst>
                <a:gd name="adj1" fmla="val -1778"/>
                <a:gd name="adj2" fmla="val 10400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600" dirty="0"/>
                <a:t>router </a:t>
              </a:r>
              <a:r>
                <a:rPr lang="en-US" sz="1600" dirty="0" err="1"/>
                <a:t>ospf</a:t>
              </a:r>
              <a:r>
                <a:rPr lang="en-US" sz="1600" dirty="0"/>
                <a:t> 1</a:t>
              </a:r>
            </a:p>
            <a:p>
              <a:pPr>
                <a:defRPr/>
              </a:pPr>
              <a:r>
                <a:rPr lang="en-US" sz="1600" dirty="0"/>
                <a:t>   redistribute rip subnets</a:t>
              </a:r>
            </a:p>
            <a:p>
              <a:pPr>
                <a:defRPr/>
              </a:pPr>
              <a:r>
                <a:rPr lang="en-US" sz="1600" dirty="0"/>
                <a:t>   network 30.3.3.0 0.0.0.3 area 1</a:t>
              </a:r>
            </a:p>
            <a:p>
              <a:pPr>
                <a:defRPr/>
              </a:pPr>
              <a:r>
                <a:rPr lang="en-US" sz="1600" dirty="0"/>
                <a:t>   network 30.3.3.8 0.0.0.3 area 1</a:t>
              </a:r>
              <a:endParaRPr lang="es-PE" sz="1600" dirty="0"/>
            </a:p>
          </p:txBody>
        </p:sp>
        <p:sp>
          <p:nvSpPr>
            <p:cNvPr id="383" name="382 Llamada rectangular redondeada"/>
            <p:cNvSpPr/>
            <p:nvPr/>
          </p:nvSpPr>
          <p:spPr bwMode="auto">
            <a:xfrm>
              <a:off x="3358838" y="1143007"/>
              <a:ext cx="5158895" cy="1368387"/>
            </a:xfrm>
            <a:prstGeom prst="wedgeRoundRectCallout">
              <a:avLst>
                <a:gd name="adj1" fmla="val -82242"/>
                <a:gd name="adj2" fmla="val 113221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600" dirty="0"/>
                <a:t>router rip</a:t>
              </a:r>
            </a:p>
            <a:p>
              <a:pPr>
                <a:defRPr/>
              </a:pPr>
              <a:r>
                <a:rPr lang="en-US" sz="1600" dirty="0"/>
                <a:t>   version 2</a:t>
              </a:r>
            </a:p>
            <a:p>
              <a:pPr>
                <a:defRPr/>
              </a:pPr>
              <a:r>
                <a:rPr lang="en-US" sz="1600" dirty="0"/>
                <a:t>   redistribute </a:t>
              </a:r>
              <a:r>
                <a:rPr lang="en-US" sz="1600" dirty="0" err="1"/>
                <a:t>ospf</a:t>
              </a:r>
              <a:r>
                <a:rPr lang="en-US" sz="1600" dirty="0"/>
                <a:t> 1 match internal external 1 external 2</a:t>
              </a:r>
            </a:p>
            <a:p>
              <a:pPr>
                <a:defRPr/>
              </a:pPr>
              <a:r>
                <a:rPr lang="en-US" sz="1600" dirty="0"/>
                <a:t>   network 210.1.1.64</a:t>
              </a:r>
            </a:p>
            <a:p>
              <a:pPr>
                <a:defRPr/>
              </a:pPr>
              <a:r>
                <a:rPr lang="en-US" sz="1600" dirty="0"/>
                <a:t>   no auto-summary</a:t>
              </a:r>
              <a:endParaRPr lang="es-PE" sz="1600" dirty="0"/>
            </a:p>
          </p:txBody>
        </p:sp>
      </p:grpSp>
      <p:grpSp>
        <p:nvGrpSpPr>
          <p:cNvPr id="102418" name="383 Grupo"/>
          <p:cNvGrpSpPr>
            <a:grpSpLocks/>
          </p:cNvGrpSpPr>
          <p:nvPr/>
        </p:nvGrpSpPr>
        <p:grpSpPr bwMode="auto">
          <a:xfrm>
            <a:off x="3" y="5243900"/>
            <a:ext cx="8434899" cy="1345861"/>
            <a:chOff x="0" y="1143007"/>
            <a:chExt cx="8435582" cy="1377912"/>
          </a:xfrm>
        </p:grpSpPr>
        <p:sp>
          <p:nvSpPr>
            <p:cNvPr id="385" name="384 Llamada rectangular redondeada"/>
            <p:cNvSpPr/>
            <p:nvPr/>
          </p:nvSpPr>
          <p:spPr bwMode="auto">
            <a:xfrm>
              <a:off x="0" y="1152532"/>
              <a:ext cx="3152381" cy="1368387"/>
            </a:xfrm>
            <a:prstGeom prst="wedgeRoundRectCallout">
              <a:avLst>
                <a:gd name="adj1" fmla="val 5574"/>
                <a:gd name="adj2" fmla="val -61901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600" dirty="0"/>
                <a:t>router </a:t>
              </a:r>
              <a:r>
                <a:rPr lang="en-US" sz="1600" dirty="0" err="1"/>
                <a:t>ospf</a:t>
              </a:r>
              <a:r>
                <a:rPr lang="en-US" sz="1600" dirty="0"/>
                <a:t> 1</a:t>
              </a:r>
            </a:p>
            <a:p>
              <a:pPr>
                <a:defRPr/>
              </a:pPr>
              <a:r>
                <a:rPr lang="en-US" sz="1600" dirty="0"/>
                <a:t>   redistribute rip subnets</a:t>
              </a:r>
            </a:p>
            <a:p>
              <a:pPr>
                <a:defRPr/>
              </a:pPr>
              <a:r>
                <a:rPr lang="en-US" sz="1600" dirty="0"/>
                <a:t>   network 30.3.3.4 0.0.0.3 area 1</a:t>
              </a:r>
            </a:p>
            <a:p>
              <a:pPr>
                <a:defRPr/>
              </a:pPr>
              <a:r>
                <a:rPr lang="en-US" sz="1600" dirty="0"/>
                <a:t>   network 30.3.3.8 0.0.0.3 area 1</a:t>
              </a:r>
              <a:endParaRPr lang="es-PE" sz="1600" dirty="0"/>
            </a:p>
          </p:txBody>
        </p:sp>
        <p:sp>
          <p:nvSpPr>
            <p:cNvPr id="386" name="385 Llamada rectangular redondeada"/>
            <p:cNvSpPr/>
            <p:nvPr/>
          </p:nvSpPr>
          <p:spPr bwMode="auto">
            <a:xfrm>
              <a:off x="3358839" y="1143007"/>
              <a:ext cx="5076743" cy="1368387"/>
            </a:xfrm>
            <a:prstGeom prst="wedgeRoundRectCallout">
              <a:avLst>
                <a:gd name="adj1" fmla="val -78084"/>
                <a:gd name="adj2" fmla="val -6304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600" dirty="0"/>
                <a:t>router rip</a:t>
              </a:r>
            </a:p>
            <a:p>
              <a:pPr>
                <a:defRPr/>
              </a:pPr>
              <a:r>
                <a:rPr lang="en-US" sz="1600" dirty="0"/>
                <a:t>   version 2</a:t>
              </a:r>
            </a:p>
            <a:p>
              <a:pPr>
                <a:defRPr/>
              </a:pPr>
              <a:r>
                <a:rPr lang="en-US" sz="1600" dirty="0"/>
                <a:t>   redistribute </a:t>
              </a:r>
              <a:r>
                <a:rPr lang="en-US" sz="1600" dirty="0" err="1"/>
                <a:t>ospf</a:t>
              </a:r>
              <a:r>
                <a:rPr lang="en-US" sz="1600" dirty="0"/>
                <a:t> 1 match internal external 1 external 2</a:t>
              </a:r>
            </a:p>
            <a:p>
              <a:pPr>
                <a:defRPr/>
              </a:pPr>
              <a:r>
                <a:rPr lang="en-US" sz="1600" dirty="0"/>
                <a:t>   network 210.1.1.128</a:t>
              </a:r>
            </a:p>
            <a:p>
              <a:pPr>
                <a:defRPr/>
              </a:pPr>
              <a:r>
                <a:rPr lang="en-US" sz="1600" dirty="0"/>
                <a:t>   no auto-summary</a:t>
              </a:r>
              <a:endParaRPr lang="es-PE" sz="1600" dirty="0"/>
            </a:p>
          </p:txBody>
        </p:sp>
      </p:grpSp>
      <p:sp>
        <p:nvSpPr>
          <p:cNvPr id="101381" name="Text Box 2"/>
          <p:cNvSpPr txBox="1">
            <a:spLocks noChangeArrowheads="1"/>
          </p:cNvSpPr>
          <p:nvPr/>
        </p:nvSpPr>
        <p:spPr bwMode="auto">
          <a:xfrm>
            <a:off x="285704" y="620216"/>
            <a:ext cx="8639263" cy="58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0" tIns="45690" rIns="91380" bIns="45690">
            <a:spAutoFit/>
          </a:bodyPr>
          <a:lstStyle/>
          <a:p>
            <a:pPr algn="ctr" defTabSz="912547"/>
            <a:r>
              <a:rPr lang="es-ES" sz="3200" b="1">
                <a:solidFill>
                  <a:srgbClr val="002060"/>
                </a:solidFill>
                <a:latin typeface="Arial" charset="0"/>
                <a:cs typeface="Arial" charset="0"/>
              </a:rPr>
              <a:t>ANÁLISIS DE UNA RED OSPF/RIP</a:t>
            </a:r>
          </a:p>
        </p:txBody>
      </p:sp>
    </p:spTree>
    <p:extLst>
      <p:ext uri="{BB962C8B-B14F-4D97-AF65-F5344CB8AC3E}">
        <p14:creationId xmlns:p14="http://schemas.microsoft.com/office/powerpoint/2010/main" val="17358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96790" y="617114"/>
            <a:ext cx="7640195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ACTUALIZACIONES SINCRONIZADAS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79352" y="1296248"/>
            <a:ext cx="8674082" cy="1478367"/>
            <a:chOff x="204" y="773"/>
            <a:chExt cx="5463" cy="934"/>
          </a:xfrm>
        </p:grpSpPr>
        <p:sp>
          <p:nvSpPr>
            <p:cNvPr id="11271" name="Text Box 72"/>
            <p:cNvSpPr txBox="1">
              <a:spLocks noChangeArrowheads="1"/>
            </p:cNvSpPr>
            <p:nvPr/>
          </p:nvSpPr>
          <p:spPr bwMode="auto">
            <a:xfrm>
              <a:off x="385" y="773"/>
              <a:ext cx="5282" cy="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Cuando los </a:t>
              </a:r>
              <a:r>
                <a:rPr lang="es-ES" sz="3000" b="1" dirty="0" err="1">
                  <a:solidFill>
                    <a:srgbClr val="0000FF"/>
                  </a:solidFill>
                  <a:latin typeface="+mj-lt"/>
                </a:rPr>
                <a:t>routers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 envían actualizaciones al mismo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tiempo, se puede producir colisiones, retardos y 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gran consumo de ancho de banda.</a:t>
              </a:r>
            </a:p>
          </p:txBody>
        </p:sp>
        <p:pic>
          <p:nvPicPr>
            <p:cNvPr id="9227" name="Picture 7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0938" name="Text Box 74"/>
          <p:cNvSpPr txBox="1">
            <a:spLocks noChangeArrowheads="1"/>
          </p:cNvSpPr>
          <p:nvPr/>
        </p:nvSpPr>
        <p:spPr bwMode="auto">
          <a:xfrm>
            <a:off x="538073" y="2730490"/>
            <a:ext cx="7638981" cy="82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>
              <a:defRPr/>
            </a:pPr>
            <a:r>
              <a:rPr lang="es-MX" sz="24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400" dirty="0">
                <a:latin typeface="+mj-lt"/>
                <a:sym typeface="Wingdings" pitchFamily="2" charset="2"/>
              </a:rPr>
              <a:t>El envío de actualizaciones al mismo tiempo se denomina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  <a:sym typeface="Wingdings" pitchFamily="2" charset="2"/>
              </a:rPr>
              <a:t>    </a:t>
            </a:r>
            <a:r>
              <a:rPr lang="es-MX" sz="2400" u="sng" dirty="0">
                <a:latin typeface="+mj-lt"/>
                <a:sym typeface="Wingdings" pitchFamily="2" charset="2"/>
              </a:rPr>
              <a:t>sincronización de actualizaciones</a:t>
            </a:r>
            <a:r>
              <a:rPr lang="es-MX" sz="2400" dirty="0">
                <a:latin typeface="+mj-lt"/>
                <a:sym typeface="Wingdings" pitchFamily="2" charset="2"/>
              </a:rPr>
              <a:t>.</a:t>
            </a:r>
            <a:endParaRPr lang="es-MX" sz="240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538070" y="3499550"/>
            <a:ext cx="8491650" cy="82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>
              <a:defRPr/>
            </a:pPr>
            <a:r>
              <a:rPr lang="es-MX" sz="24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400" dirty="0">
                <a:latin typeface="+mj-lt"/>
                <a:sym typeface="Wingdings" pitchFamily="2" charset="2"/>
              </a:rPr>
              <a:t>RIP puede experimentar problemas ya que envía actualizaciones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  <a:sym typeface="Wingdings" pitchFamily="2" charset="2"/>
              </a:rPr>
              <a:t>    periódicas.</a:t>
            </a:r>
            <a:endParaRPr lang="es-MX" sz="2400" dirty="0">
              <a:solidFill>
                <a:srgbClr val="FF3300"/>
              </a:solidFill>
              <a:latin typeface="+mj-lt"/>
            </a:endParaRP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79355" y="4267061"/>
            <a:ext cx="3491839" cy="555376"/>
            <a:chOff x="204" y="773"/>
            <a:chExt cx="2199" cy="351"/>
          </a:xfrm>
        </p:grpSpPr>
        <p:sp>
          <p:nvSpPr>
            <p:cNvPr id="11" name="Text Box 72"/>
            <p:cNvSpPr txBox="1">
              <a:spLocks noChangeArrowheads="1"/>
            </p:cNvSpPr>
            <p:nvPr/>
          </p:nvSpPr>
          <p:spPr bwMode="auto">
            <a:xfrm>
              <a:off x="385" y="773"/>
              <a:ext cx="2018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Cual es la solución.</a:t>
              </a:r>
            </a:p>
          </p:txBody>
        </p:sp>
        <p:pic>
          <p:nvPicPr>
            <p:cNvPr id="9225" name="Picture 7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538070" y="4755483"/>
            <a:ext cx="8517555" cy="193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47" tIns="43176" rIns="86347" bIns="43176">
            <a:spAutoFit/>
          </a:bodyPr>
          <a:lstStyle/>
          <a:p>
            <a:pPr defTabSz="863859" eaLnBrk="0" hangingPunct="0">
              <a:defRPr/>
            </a:pPr>
            <a:r>
              <a:rPr lang="es-MX" sz="24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400" dirty="0">
                <a:latin typeface="+mj-lt"/>
                <a:sym typeface="Wingdings" pitchFamily="2" charset="2"/>
              </a:rPr>
              <a:t>Para evitar la sincronización de actualizaciones, se considera una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  <a:sym typeface="Wingdings" pitchFamily="2" charset="2"/>
              </a:rPr>
              <a:t>     variable RIP_JITTER (usado por el IOS de cisco); cuyo valor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  <a:sym typeface="Wingdings" pitchFamily="2" charset="2"/>
              </a:rPr>
              <a:t>     fluctúa entre 0% a 15%. 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  <a:sym typeface="Wingdings" pitchFamily="2" charset="2"/>
              </a:rPr>
              <a:t>     De este modo el intervalo de actualización varía entre 25 a </a:t>
            </a:r>
          </a:p>
          <a:p>
            <a:pPr defTabSz="863859" eaLnBrk="0" hangingPunct="0">
              <a:defRPr/>
            </a:pPr>
            <a:r>
              <a:rPr lang="es-MX" sz="2400" dirty="0">
                <a:latin typeface="+mj-lt"/>
                <a:sym typeface="Wingdings" pitchFamily="2" charset="2"/>
              </a:rPr>
              <a:t>     30 </a:t>
            </a:r>
            <a:r>
              <a:rPr lang="es-MX" sz="2400" dirty="0" err="1">
                <a:latin typeface="+mj-lt"/>
                <a:sym typeface="Wingdings" pitchFamily="2" charset="2"/>
              </a:rPr>
              <a:t>seg</a:t>
            </a:r>
            <a:r>
              <a:rPr lang="es-MX" sz="2400" dirty="0">
                <a:latin typeface="+mj-lt"/>
                <a:sym typeface="Wingdings" pitchFamily="2" charset="2"/>
              </a:rPr>
              <a:t>. en lugar de los 30 </a:t>
            </a:r>
            <a:r>
              <a:rPr lang="es-MX" sz="2400" dirty="0" err="1">
                <a:latin typeface="+mj-lt"/>
                <a:sym typeface="Wingdings" pitchFamily="2" charset="2"/>
              </a:rPr>
              <a:t>seg</a:t>
            </a:r>
            <a:r>
              <a:rPr lang="es-MX" sz="2400" dirty="0">
                <a:latin typeface="+mj-lt"/>
                <a:sym typeface="Wingdings" pitchFamily="2" charset="2"/>
              </a:rPr>
              <a:t>.</a:t>
            </a:r>
            <a:endParaRPr lang="es-MX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605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38" grpId="0"/>
      <p:bldP spid="9" grpId="0"/>
      <p:bldP spid="1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Cloud"/>
          <p:cNvSpPr>
            <a:spLocks noChangeAspect="1" noEditPoints="1" noChangeArrowheads="1"/>
          </p:cNvSpPr>
          <p:nvPr/>
        </p:nvSpPr>
        <p:spPr bwMode="auto">
          <a:xfrm rot="195276">
            <a:off x="1069793" y="2626600"/>
            <a:ext cx="6580632" cy="2831270"/>
          </a:xfrm>
          <a:custGeom>
            <a:avLst/>
            <a:gdLst>
              <a:gd name="T0" fmla="*/ 2742 w 21600"/>
              <a:gd name="T1" fmla="*/ 79045 h 21600"/>
              <a:gd name="T2" fmla="*/ 434519 w 21600"/>
              <a:gd name="T3" fmla="*/ 157956 h 21600"/>
              <a:gd name="T4" fmla="*/ 868124 w 21600"/>
              <a:gd name="T5" fmla="*/ 79045 h 21600"/>
              <a:gd name="T6" fmla="*/ 434519 w 21600"/>
              <a:gd name="T7" fmla="*/ 899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6347" tIns="43175" rIns="86347" bIns="43175"/>
          <a:lstStyle/>
          <a:p>
            <a:pPr algn="ctr" defTabSz="863859"/>
            <a:r>
              <a:rPr lang="es-MX" sz="1900"/>
              <a:t>     </a:t>
            </a:r>
            <a:endParaRPr lang="es-ES" sz="1900"/>
          </a:p>
        </p:txBody>
      </p:sp>
      <p:sp>
        <p:nvSpPr>
          <p:cNvPr id="102403" name="Cloud"/>
          <p:cNvSpPr>
            <a:spLocks noChangeAspect="1" noEditPoints="1" noChangeArrowheads="1"/>
          </p:cNvSpPr>
          <p:nvPr/>
        </p:nvSpPr>
        <p:spPr bwMode="auto">
          <a:xfrm rot="195276">
            <a:off x="4753737" y="5265607"/>
            <a:ext cx="4156940" cy="1477657"/>
          </a:xfrm>
          <a:custGeom>
            <a:avLst/>
            <a:gdLst>
              <a:gd name="T0" fmla="*/ 1732 w 21600"/>
              <a:gd name="T1" fmla="*/ 41254 h 21600"/>
              <a:gd name="T2" fmla="*/ 274483 w 21600"/>
              <a:gd name="T3" fmla="*/ 82438 h 21600"/>
              <a:gd name="T4" fmla="*/ 548388 w 21600"/>
              <a:gd name="T5" fmla="*/ 41254 h 21600"/>
              <a:gd name="T6" fmla="*/ 274483 w 21600"/>
              <a:gd name="T7" fmla="*/ 469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6347" tIns="43175" rIns="86347" bIns="43175"/>
          <a:lstStyle/>
          <a:p>
            <a:pPr algn="ctr" defTabSz="863859"/>
            <a:r>
              <a:rPr lang="es-MX" sz="1900"/>
              <a:t>     </a:t>
            </a:r>
            <a:endParaRPr lang="es-ES" sz="1900"/>
          </a:p>
        </p:txBody>
      </p:sp>
      <p:sp>
        <p:nvSpPr>
          <p:cNvPr id="102404" name="136 CuadroTexto"/>
          <p:cNvSpPr txBox="1">
            <a:spLocks noChangeArrowheads="1"/>
          </p:cNvSpPr>
          <p:nvPr/>
        </p:nvSpPr>
        <p:spPr bwMode="auto">
          <a:xfrm>
            <a:off x="5072772" y="5802091"/>
            <a:ext cx="1024280" cy="5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800" b="1">
                <a:solidFill>
                  <a:schemeClr val="accent2"/>
                </a:solidFill>
              </a:rPr>
              <a:t>RIPv2</a:t>
            </a:r>
          </a:p>
        </p:txBody>
      </p:sp>
      <p:sp>
        <p:nvSpPr>
          <p:cNvPr id="102405" name="Cloud"/>
          <p:cNvSpPr>
            <a:spLocks noChangeAspect="1" noEditPoints="1" noChangeArrowheads="1"/>
          </p:cNvSpPr>
          <p:nvPr/>
        </p:nvSpPr>
        <p:spPr bwMode="auto">
          <a:xfrm rot="195276">
            <a:off x="39681" y="5265607"/>
            <a:ext cx="4156940" cy="1477657"/>
          </a:xfrm>
          <a:custGeom>
            <a:avLst/>
            <a:gdLst>
              <a:gd name="T0" fmla="*/ 1732 w 21600"/>
              <a:gd name="T1" fmla="*/ 41254 h 21600"/>
              <a:gd name="T2" fmla="*/ 274483 w 21600"/>
              <a:gd name="T3" fmla="*/ 82438 h 21600"/>
              <a:gd name="T4" fmla="*/ 548388 w 21600"/>
              <a:gd name="T5" fmla="*/ 41254 h 21600"/>
              <a:gd name="T6" fmla="*/ 274483 w 21600"/>
              <a:gd name="T7" fmla="*/ 469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6347" tIns="43175" rIns="86347" bIns="43175"/>
          <a:lstStyle/>
          <a:p>
            <a:pPr algn="ctr" defTabSz="863859"/>
            <a:r>
              <a:rPr lang="es-MX" sz="1900"/>
              <a:t>     </a:t>
            </a:r>
            <a:endParaRPr lang="es-ES" sz="1900"/>
          </a:p>
        </p:txBody>
      </p:sp>
      <p:sp>
        <p:nvSpPr>
          <p:cNvPr id="102406" name="Cloud"/>
          <p:cNvSpPr>
            <a:spLocks noChangeAspect="1" noEditPoints="1" noChangeArrowheads="1"/>
          </p:cNvSpPr>
          <p:nvPr/>
        </p:nvSpPr>
        <p:spPr bwMode="auto">
          <a:xfrm rot="195276">
            <a:off x="2422108" y="1124139"/>
            <a:ext cx="4156941" cy="1479207"/>
          </a:xfrm>
          <a:custGeom>
            <a:avLst/>
            <a:gdLst>
              <a:gd name="T0" fmla="*/ 1732 w 21600"/>
              <a:gd name="T1" fmla="*/ 41297 h 21600"/>
              <a:gd name="T2" fmla="*/ 274483 w 21600"/>
              <a:gd name="T3" fmla="*/ 82525 h 21600"/>
              <a:gd name="T4" fmla="*/ 548388 w 21600"/>
              <a:gd name="T5" fmla="*/ 41297 h 21600"/>
              <a:gd name="T6" fmla="*/ 274483 w 21600"/>
              <a:gd name="T7" fmla="*/ 469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6347" tIns="43175" rIns="86347" bIns="43175"/>
          <a:lstStyle/>
          <a:p>
            <a:pPr algn="ctr" defTabSz="863859"/>
            <a:r>
              <a:rPr lang="es-MX" sz="1900"/>
              <a:t>     </a:t>
            </a:r>
            <a:endParaRPr lang="es-ES" sz="1900"/>
          </a:p>
        </p:txBody>
      </p:sp>
      <p:grpSp>
        <p:nvGrpSpPr>
          <p:cNvPr id="102407" name="Group 3"/>
          <p:cNvGrpSpPr>
            <a:grpSpLocks/>
          </p:cNvGrpSpPr>
          <p:nvPr/>
        </p:nvGrpSpPr>
        <p:grpSpPr bwMode="auto">
          <a:xfrm>
            <a:off x="1904669" y="4837657"/>
            <a:ext cx="761868" cy="496170"/>
            <a:chOff x="2927" y="2504"/>
            <a:chExt cx="527" cy="390"/>
          </a:xfrm>
        </p:grpSpPr>
        <p:sp>
          <p:nvSpPr>
            <p:cNvPr id="102513" name="Oval 4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514" name="Rectangle 5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515" name="Rectangle 6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516" name="Oval 7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102517" name="Group 8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102524" name="Group 9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102534" name="Freeform 10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5" name="Freeform 11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6" name="Freeform 12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7" name="Freeform 13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8" name="Freeform 14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9" name="Freeform 15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40" name="Freeform 16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41" name="Freeform 17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525" name="Group 18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102526" name="Freeform 19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27" name="Freeform 20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28" name="Freeform 21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29" name="Freeform 22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0" name="Freeform 23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1" name="Freeform 24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2" name="Freeform 25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3" name="Freeform 26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102518" name="Line 27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102519" name="Group 28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102520" name="Freeform 29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521" name="Freeform 30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522" name="Freeform 31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523" name="Freeform 32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102408" name="Group 33"/>
          <p:cNvGrpSpPr>
            <a:grpSpLocks/>
          </p:cNvGrpSpPr>
          <p:nvPr/>
        </p:nvGrpSpPr>
        <p:grpSpPr bwMode="auto">
          <a:xfrm>
            <a:off x="6247315" y="4837657"/>
            <a:ext cx="763455" cy="496170"/>
            <a:chOff x="2927" y="2504"/>
            <a:chExt cx="527" cy="390"/>
          </a:xfrm>
        </p:grpSpPr>
        <p:sp>
          <p:nvSpPr>
            <p:cNvPr id="102484" name="Oval 34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485" name="Rectangle 35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486" name="Rectangle 36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487" name="Oval 37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102488" name="Group 38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102495" name="Group 39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102505" name="Freeform 40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6" name="Freeform 41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7" name="Freeform 42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8" name="Freeform 43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9" name="Freeform 44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10" name="Freeform 45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11" name="Freeform 46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12" name="Freeform 47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496" name="Group 48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102497" name="Freeform 49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98" name="Freeform 50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99" name="Freeform 51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0" name="Freeform 52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1" name="Freeform 53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2" name="Freeform 54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3" name="Freeform 55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4" name="Freeform 56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102489" name="Line 57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102490" name="Group 58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102491" name="Freeform 59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492" name="Freeform 60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493" name="Freeform 61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494" name="Freeform 62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pic>
        <p:nvPicPr>
          <p:cNvPr id="102409" name="Picture 6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6459" y="1524173"/>
            <a:ext cx="533307" cy="45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10" name="Freeform 64"/>
          <p:cNvSpPr>
            <a:spLocks/>
          </p:cNvSpPr>
          <p:nvPr/>
        </p:nvSpPr>
        <p:spPr bwMode="auto">
          <a:xfrm>
            <a:off x="2666537" y="5040777"/>
            <a:ext cx="3580778" cy="204670"/>
          </a:xfrm>
          <a:custGeom>
            <a:avLst/>
            <a:gdLst>
              <a:gd name="T0" fmla="*/ 0 w 2132"/>
              <a:gd name="T1" fmla="*/ 2147483647 h 121"/>
              <a:gd name="T2" fmla="*/ 2147483647 w 2132"/>
              <a:gd name="T3" fmla="*/ 2147483647 h 121"/>
              <a:gd name="T4" fmla="*/ 2147483647 w 2132"/>
              <a:gd name="T5" fmla="*/ 2147483647 h 121"/>
              <a:gd name="T6" fmla="*/ 2147483647 w 2132"/>
              <a:gd name="T7" fmla="*/ 2147483647 h 121"/>
              <a:gd name="T8" fmla="*/ 0 60000 65536"/>
              <a:gd name="T9" fmla="*/ 0 60000 65536"/>
              <a:gd name="T10" fmla="*/ 0 60000 65536"/>
              <a:gd name="T11" fmla="*/ 0 60000 65536"/>
              <a:gd name="T12" fmla="*/ 0 w 2132"/>
              <a:gd name="T13" fmla="*/ 0 h 121"/>
              <a:gd name="T14" fmla="*/ 2132 w 2132"/>
              <a:gd name="T15" fmla="*/ 121 h 1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2" h="121">
                <a:moveTo>
                  <a:pt x="0" y="15"/>
                </a:moveTo>
                <a:cubicBezTo>
                  <a:pt x="695" y="7"/>
                  <a:pt x="1391" y="0"/>
                  <a:pt x="1497" y="15"/>
                </a:cubicBezTo>
                <a:cubicBezTo>
                  <a:pt x="1603" y="30"/>
                  <a:pt x="529" y="91"/>
                  <a:pt x="635" y="106"/>
                </a:cubicBezTo>
                <a:cubicBezTo>
                  <a:pt x="741" y="121"/>
                  <a:pt x="1436" y="113"/>
                  <a:pt x="2132" y="10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endParaRPr lang="es-MX"/>
          </a:p>
        </p:txBody>
      </p:sp>
      <p:sp>
        <p:nvSpPr>
          <p:cNvPr id="102411" name="Text Box 65"/>
          <p:cNvSpPr txBox="1">
            <a:spLocks noChangeArrowheads="1"/>
          </p:cNvSpPr>
          <p:nvPr/>
        </p:nvSpPr>
        <p:spPr bwMode="auto">
          <a:xfrm>
            <a:off x="2590354" y="4724469"/>
            <a:ext cx="455016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/>
              <a:t>S1</a:t>
            </a:r>
          </a:p>
        </p:txBody>
      </p:sp>
      <p:sp>
        <p:nvSpPr>
          <p:cNvPr id="102412" name="Text Box 66"/>
          <p:cNvSpPr txBox="1">
            <a:spLocks noChangeArrowheads="1"/>
          </p:cNvSpPr>
          <p:nvPr/>
        </p:nvSpPr>
        <p:spPr bwMode="auto">
          <a:xfrm>
            <a:off x="5844160" y="4837658"/>
            <a:ext cx="455016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/>
              <a:t>S0</a:t>
            </a:r>
          </a:p>
        </p:txBody>
      </p:sp>
      <p:sp>
        <p:nvSpPr>
          <p:cNvPr id="102413" name="Text Box 67"/>
          <p:cNvSpPr txBox="1">
            <a:spLocks noChangeArrowheads="1"/>
          </p:cNvSpPr>
          <p:nvPr/>
        </p:nvSpPr>
        <p:spPr bwMode="auto">
          <a:xfrm>
            <a:off x="1252320" y="6284307"/>
            <a:ext cx="1889704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/>
              <a:t>200.37.42.0/24</a:t>
            </a:r>
          </a:p>
        </p:txBody>
      </p:sp>
      <p:sp>
        <p:nvSpPr>
          <p:cNvPr id="102414" name="Text Box 68"/>
          <p:cNvSpPr txBox="1">
            <a:spLocks noChangeArrowheads="1"/>
          </p:cNvSpPr>
          <p:nvPr/>
        </p:nvSpPr>
        <p:spPr bwMode="auto">
          <a:xfrm>
            <a:off x="3520464" y="5231493"/>
            <a:ext cx="1567500" cy="35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1700" b="1">
                <a:solidFill>
                  <a:schemeClr val="accent2"/>
                </a:solidFill>
              </a:rPr>
              <a:t>10.0.37.204/30</a:t>
            </a:r>
          </a:p>
        </p:txBody>
      </p:sp>
      <p:grpSp>
        <p:nvGrpSpPr>
          <p:cNvPr id="102415" name="Group 69"/>
          <p:cNvGrpSpPr>
            <a:grpSpLocks/>
          </p:cNvGrpSpPr>
          <p:nvPr/>
        </p:nvGrpSpPr>
        <p:grpSpPr bwMode="auto">
          <a:xfrm>
            <a:off x="4112503" y="2437435"/>
            <a:ext cx="763454" cy="496170"/>
            <a:chOff x="2927" y="2504"/>
            <a:chExt cx="527" cy="390"/>
          </a:xfrm>
        </p:grpSpPr>
        <p:sp>
          <p:nvSpPr>
            <p:cNvPr id="102455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456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457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458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102459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102466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102476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7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8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9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80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81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82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83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467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102468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69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0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1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2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3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4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5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102460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102461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102462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463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464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465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102416" name="Freeform 99"/>
          <p:cNvSpPr>
            <a:spLocks/>
          </p:cNvSpPr>
          <p:nvPr/>
        </p:nvSpPr>
        <p:spPr bwMode="auto">
          <a:xfrm>
            <a:off x="2364968" y="2894842"/>
            <a:ext cx="1901495" cy="2065308"/>
          </a:xfrm>
          <a:custGeom>
            <a:avLst/>
            <a:gdLst>
              <a:gd name="T0" fmla="*/ 0 w 918"/>
              <a:gd name="T1" fmla="*/ 2147483647 h 1205"/>
              <a:gd name="T2" fmla="*/ 2147483647 w 918"/>
              <a:gd name="T3" fmla="*/ 2147483647 h 1205"/>
              <a:gd name="T4" fmla="*/ 2147483647 w 918"/>
              <a:gd name="T5" fmla="*/ 2147483647 h 1205"/>
              <a:gd name="T6" fmla="*/ 2147483647 w 918"/>
              <a:gd name="T7" fmla="*/ 0 h 1205"/>
              <a:gd name="T8" fmla="*/ 0 60000 65536"/>
              <a:gd name="T9" fmla="*/ 0 60000 65536"/>
              <a:gd name="T10" fmla="*/ 0 60000 65536"/>
              <a:gd name="T11" fmla="*/ 0 60000 65536"/>
              <a:gd name="T12" fmla="*/ 0 w 918"/>
              <a:gd name="T13" fmla="*/ 0 h 1205"/>
              <a:gd name="T14" fmla="*/ 918 w 918"/>
              <a:gd name="T15" fmla="*/ 1205 h 12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8" h="1205">
                <a:moveTo>
                  <a:pt x="0" y="1205"/>
                </a:moveTo>
                <a:cubicBezTo>
                  <a:pt x="101" y="1048"/>
                  <a:pt x="546" y="330"/>
                  <a:pt x="604" y="263"/>
                </a:cubicBezTo>
                <a:cubicBezTo>
                  <a:pt x="662" y="196"/>
                  <a:pt x="298" y="846"/>
                  <a:pt x="350" y="802"/>
                </a:cubicBezTo>
                <a:cubicBezTo>
                  <a:pt x="402" y="758"/>
                  <a:pt x="800" y="167"/>
                  <a:pt x="918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endParaRPr lang="es-MX"/>
          </a:p>
        </p:txBody>
      </p:sp>
      <p:sp>
        <p:nvSpPr>
          <p:cNvPr id="102417" name="Freeform 100"/>
          <p:cNvSpPr>
            <a:spLocks/>
          </p:cNvSpPr>
          <p:nvPr/>
        </p:nvSpPr>
        <p:spPr bwMode="auto">
          <a:xfrm flipH="1">
            <a:off x="4725167" y="2894842"/>
            <a:ext cx="1826895" cy="2065308"/>
          </a:xfrm>
          <a:custGeom>
            <a:avLst/>
            <a:gdLst>
              <a:gd name="T0" fmla="*/ 0 w 918"/>
              <a:gd name="T1" fmla="*/ 2147483647 h 1205"/>
              <a:gd name="T2" fmla="*/ 2147483647 w 918"/>
              <a:gd name="T3" fmla="*/ 2147483647 h 1205"/>
              <a:gd name="T4" fmla="*/ 2147483647 w 918"/>
              <a:gd name="T5" fmla="*/ 2147483647 h 1205"/>
              <a:gd name="T6" fmla="*/ 2147483647 w 918"/>
              <a:gd name="T7" fmla="*/ 0 h 1205"/>
              <a:gd name="T8" fmla="*/ 0 60000 65536"/>
              <a:gd name="T9" fmla="*/ 0 60000 65536"/>
              <a:gd name="T10" fmla="*/ 0 60000 65536"/>
              <a:gd name="T11" fmla="*/ 0 60000 65536"/>
              <a:gd name="T12" fmla="*/ 0 w 918"/>
              <a:gd name="T13" fmla="*/ 0 h 1205"/>
              <a:gd name="T14" fmla="*/ 918 w 918"/>
              <a:gd name="T15" fmla="*/ 1205 h 12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8" h="1205">
                <a:moveTo>
                  <a:pt x="0" y="1205"/>
                </a:moveTo>
                <a:cubicBezTo>
                  <a:pt x="101" y="1048"/>
                  <a:pt x="546" y="330"/>
                  <a:pt x="604" y="263"/>
                </a:cubicBezTo>
                <a:cubicBezTo>
                  <a:pt x="662" y="196"/>
                  <a:pt x="298" y="846"/>
                  <a:pt x="350" y="802"/>
                </a:cubicBezTo>
                <a:cubicBezTo>
                  <a:pt x="402" y="758"/>
                  <a:pt x="800" y="167"/>
                  <a:pt x="918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endParaRPr lang="es-MX"/>
          </a:p>
        </p:txBody>
      </p:sp>
      <p:sp>
        <p:nvSpPr>
          <p:cNvPr id="102418" name="Line 101"/>
          <p:cNvSpPr>
            <a:spLocks noChangeShapeType="1"/>
          </p:cNvSpPr>
          <p:nvPr/>
        </p:nvSpPr>
        <p:spPr bwMode="auto">
          <a:xfrm flipV="1">
            <a:off x="4495019" y="1905603"/>
            <a:ext cx="1588" cy="607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endParaRPr lang="es-MX"/>
          </a:p>
        </p:txBody>
      </p:sp>
      <p:sp>
        <p:nvSpPr>
          <p:cNvPr id="102419" name="Line 102"/>
          <p:cNvSpPr>
            <a:spLocks noChangeShapeType="1"/>
          </p:cNvSpPr>
          <p:nvPr/>
        </p:nvSpPr>
        <p:spPr bwMode="auto">
          <a:xfrm flipH="1" flipV="1">
            <a:off x="2285603" y="5335382"/>
            <a:ext cx="1588" cy="6837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endParaRPr lang="es-MX"/>
          </a:p>
        </p:txBody>
      </p:sp>
      <p:sp>
        <p:nvSpPr>
          <p:cNvPr id="102420" name="Line 103"/>
          <p:cNvSpPr>
            <a:spLocks noChangeShapeType="1"/>
          </p:cNvSpPr>
          <p:nvPr/>
        </p:nvSpPr>
        <p:spPr bwMode="auto">
          <a:xfrm flipV="1">
            <a:off x="6629837" y="5333827"/>
            <a:ext cx="0" cy="6093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68" tIns="45234" rIns="90468" bIns="45234"/>
          <a:lstStyle/>
          <a:p>
            <a:endParaRPr lang="es-MX"/>
          </a:p>
        </p:txBody>
      </p:sp>
      <p:pic>
        <p:nvPicPr>
          <p:cNvPr id="102421" name="Picture 10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856" y="5943187"/>
            <a:ext cx="534895" cy="45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2" name="Picture 10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505" y="5943187"/>
            <a:ext cx="534895" cy="45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3" name="Text Box 106"/>
          <p:cNvSpPr txBox="1">
            <a:spLocks noChangeArrowheads="1"/>
          </p:cNvSpPr>
          <p:nvPr/>
        </p:nvSpPr>
        <p:spPr bwMode="auto">
          <a:xfrm rot="-3165910">
            <a:off x="2314515" y="3609864"/>
            <a:ext cx="1567500" cy="35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1700" b="1">
                <a:solidFill>
                  <a:schemeClr val="accent2"/>
                </a:solidFill>
              </a:rPr>
              <a:t>10.0.37.196/30</a:t>
            </a:r>
          </a:p>
        </p:txBody>
      </p:sp>
      <p:sp>
        <p:nvSpPr>
          <p:cNvPr id="102424" name="Text Box 107"/>
          <p:cNvSpPr txBox="1">
            <a:spLocks noChangeArrowheads="1"/>
          </p:cNvSpPr>
          <p:nvPr/>
        </p:nvSpPr>
        <p:spPr bwMode="auto">
          <a:xfrm rot="3177933">
            <a:off x="4990573" y="3502877"/>
            <a:ext cx="1567500" cy="35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1700" b="1">
                <a:solidFill>
                  <a:schemeClr val="accent2"/>
                </a:solidFill>
              </a:rPr>
              <a:t>10.0.37.200/30</a:t>
            </a:r>
          </a:p>
        </p:txBody>
      </p:sp>
      <p:sp>
        <p:nvSpPr>
          <p:cNvPr id="102425" name="Text Box 108"/>
          <p:cNvSpPr txBox="1">
            <a:spLocks noChangeArrowheads="1"/>
          </p:cNvSpPr>
          <p:nvPr/>
        </p:nvSpPr>
        <p:spPr bwMode="auto">
          <a:xfrm>
            <a:off x="2112600" y="4494994"/>
            <a:ext cx="455016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/>
              <a:t>S0</a:t>
            </a:r>
          </a:p>
        </p:txBody>
      </p:sp>
      <p:sp>
        <p:nvSpPr>
          <p:cNvPr id="102426" name="Text Box 109"/>
          <p:cNvSpPr txBox="1">
            <a:spLocks noChangeArrowheads="1"/>
          </p:cNvSpPr>
          <p:nvPr/>
        </p:nvSpPr>
        <p:spPr bwMode="auto">
          <a:xfrm>
            <a:off x="4095042" y="2894842"/>
            <a:ext cx="455016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/>
              <a:t>S1</a:t>
            </a:r>
          </a:p>
        </p:txBody>
      </p:sp>
      <p:sp>
        <p:nvSpPr>
          <p:cNvPr id="102427" name="Text Box 110"/>
          <p:cNvSpPr txBox="1">
            <a:spLocks noChangeArrowheads="1"/>
          </p:cNvSpPr>
          <p:nvPr/>
        </p:nvSpPr>
        <p:spPr bwMode="auto">
          <a:xfrm>
            <a:off x="4474386" y="2894842"/>
            <a:ext cx="455016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/>
              <a:t>S0</a:t>
            </a:r>
          </a:p>
        </p:txBody>
      </p:sp>
      <p:sp>
        <p:nvSpPr>
          <p:cNvPr id="102428" name="Text Box 111"/>
          <p:cNvSpPr txBox="1">
            <a:spLocks noChangeArrowheads="1"/>
          </p:cNvSpPr>
          <p:nvPr/>
        </p:nvSpPr>
        <p:spPr bwMode="auto">
          <a:xfrm>
            <a:off x="5998125" y="4570970"/>
            <a:ext cx="455016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/>
              <a:t>S1</a:t>
            </a:r>
          </a:p>
        </p:txBody>
      </p:sp>
      <p:sp>
        <p:nvSpPr>
          <p:cNvPr id="102429" name="Text Box 112"/>
          <p:cNvSpPr txBox="1">
            <a:spLocks noChangeArrowheads="1"/>
          </p:cNvSpPr>
          <p:nvPr/>
        </p:nvSpPr>
        <p:spPr bwMode="auto">
          <a:xfrm>
            <a:off x="2515754" y="4420569"/>
            <a:ext cx="676230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>
                <a:solidFill>
                  <a:schemeClr val="accent2"/>
                </a:solidFill>
              </a:rPr>
              <a:t>.197</a:t>
            </a:r>
          </a:p>
        </p:txBody>
      </p:sp>
      <p:sp>
        <p:nvSpPr>
          <p:cNvPr id="102430" name="Text Box 113"/>
          <p:cNvSpPr txBox="1">
            <a:spLocks noChangeArrowheads="1"/>
          </p:cNvSpPr>
          <p:nvPr/>
        </p:nvSpPr>
        <p:spPr bwMode="auto">
          <a:xfrm>
            <a:off x="3429992" y="2742890"/>
            <a:ext cx="676230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>
                <a:solidFill>
                  <a:schemeClr val="accent2"/>
                </a:solidFill>
              </a:rPr>
              <a:t>.198</a:t>
            </a:r>
          </a:p>
        </p:txBody>
      </p:sp>
      <p:sp>
        <p:nvSpPr>
          <p:cNvPr id="102431" name="Text Box 114"/>
          <p:cNvSpPr txBox="1">
            <a:spLocks noChangeArrowheads="1"/>
          </p:cNvSpPr>
          <p:nvPr/>
        </p:nvSpPr>
        <p:spPr bwMode="auto">
          <a:xfrm>
            <a:off x="4801357" y="2742890"/>
            <a:ext cx="676230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>
                <a:solidFill>
                  <a:schemeClr val="accent2"/>
                </a:solidFill>
              </a:rPr>
              <a:t>.201</a:t>
            </a:r>
          </a:p>
        </p:txBody>
      </p:sp>
      <p:sp>
        <p:nvSpPr>
          <p:cNvPr id="102432" name="Text Box 115"/>
          <p:cNvSpPr txBox="1">
            <a:spLocks noChangeArrowheads="1"/>
          </p:cNvSpPr>
          <p:nvPr/>
        </p:nvSpPr>
        <p:spPr bwMode="auto">
          <a:xfrm>
            <a:off x="6345723" y="4420569"/>
            <a:ext cx="676230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>
                <a:solidFill>
                  <a:schemeClr val="accent2"/>
                </a:solidFill>
              </a:rPr>
              <a:t>.202</a:t>
            </a:r>
          </a:p>
        </p:txBody>
      </p:sp>
      <p:sp>
        <p:nvSpPr>
          <p:cNvPr id="102433" name="Text Box 116"/>
          <p:cNvSpPr txBox="1">
            <a:spLocks noChangeArrowheads="1"/>
          </p:cNvSpPr>
          <p:nvPr/>
        </p:nvSpPr>
        <p:spPr bwMode="auto">
          <a:xfrm>
            <a:off x="2590350" y="4989610"/>
            <a:ext cx="676230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>
                <a:solidFill>
                  <a:schemeClr val="accent2"/>
                </a:solidFill>
              </a:rPr>
              <a:t>.206</a:t>
            </a:r>
          </a:p>
        </p:txBody>
      </p:sp>
      <p:sp>
        <p:nvSpPr>
          <p:cNvPr id="102434" name="Text Box 117"/>
          <p:cNvSpPr txBox="1">
            <a:spLocks noChangeArrowheads="1"/>
          </p:cNvSpPr>
          <p:nvPr/>
        </p:nvSpPr>
        <p:spPr bwMode="auto">
          <a:xfrm>
            <a:off x="5639408" y="5141562"/>
            <a:ext cx="676230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>
                <a:solidFill>
                  <a:schemeClr val="accent2"/>
                </a:solidFill>
              </a:rPr>
              <a:t>.205</a:t>
            </a:r>
          </a:p>
        </p:txBody>
      </p:sp>
      <p:sp>
        <p:nvSpPr>
          <p:cNvPr id="102435" name="Text Box 118"/>
          <p:cNvSpPr txBox="1">
            <a:spLocks noChangeArrowheads="1"/>
          </p:cNvSpPr>
          <p:nvPr/>
        </p:nvSpPr>
        <p:spPr bwMode="auto">
          <a:xfrm>
            <a:off x="5729883" y="6284307"/>
            <a:ext cx="1889704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/>
              <a:t>200.37.51.0/24</a:t>
            </a:r>
          </a:p>
        </p:txBody>
      </p:sp>
      <p:sp>
        <p:nvSpPr>
          <p:cNvPr id="102436" name="Text Box 119"/>
          <p:cNvSpPr txBox="1">
            <a:spLocks noChangeArrowheads="1"/>
          </p:cNvSpPr>
          <p:nvPr/>
        </p:nvSpPr>
        <p:spPr bwMode="auto">
          <a:xfrm>
            <a:off x="3520467" y="1142742"/>
            <a:ext cx="1814362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/>
              <a:t>172.16. 0.0/16</a:t>
            </a:r>
          </a:p>
        </p:txBody>
      </p:sp>
      <p:sp>
        <p:nvSpPr>
          <p:cNvPr id="102437" name="Text Box 120"/>
          <p:cNvSpPr txBox="1">
            <a:spLocks noChangeArrowheads="1"/>
          </p:cNvSpPr>
          <p:nvPr/>
        </p:nvSpPr>
        <p:spPr bwMode="auto">
          <a:xfrm>
            <a:off x="1831660" y="5217538"/>
            <a:ext cx="539975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/>
              <a:t>.65</a:t>
            </a:r>
          </a:p>
        </p:txBody>
      </p:sp>
      <p:sp>
        <p:nvSpPr>
          <p:cNvPr id="102438" name="Text Box 121"/>
          <p:cNvSpPr txBox="1">
            <a:spLocks noChangeArrowheads="1"/>
          </p:cNvSpPr>
          <p:nvPr/>
        </p:nvSpPr>
        <p:spPr bwMode="auto">
          <a:xfrm>
            <a:off x="6553653" y="5217538"/>
            <a:ext cx="676230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/>
              <a:t>.129</a:t>
            </a:r>
          </a:p>
        </p:txBody>
      </p:sp>
      <p:sp>
        <p:nvSpPr>
          <p:cNvPr id="102439" name="Text Box 122"/>
          <p:cNvSpPr txBox="1">
            <a:spLocks noChangeArrowheads="1"/>
          </p:cNvSpPr>
          <p:nvPr/>
        </p:nvSpPr>
        <p:spPr bwMode="auto">
          <a:xfrm>
            <a:off x="1831660" y="5637732"/>
            <a:ext cx="539975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/>
              <a:t>.66</a:t>
            </a:r>
          </a:p>
        </p:txBody>
      </p:sp>
      <p:sp>
        <p:nvSpPr>
          <p:cNvPr id="102440" name="Text Box 123"/>
          <p:cNvSpPr txBox="1">
            <a:spLocks noChangeArrowheads="1"/>
          </p:cNvSpPr>
          <p:nvPr/>
        </p:nvSpPr>
        <p:spPr bwMode="auto">
          <a:xfrm>
            <a:off x="6553653" y="5637732"/>
            <a:ext cx="676230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/>
              <a:t>.130</a:t>
            </a:r>
          </a:p>
        </p:txBody>
      </p:sp>
      <p:sp>
        <p:nvSpPr>
          <p:cNvPr id="102441" name="Text Box 124"/>
          <p:cNvSpPr txBox="1">
            <a:spLocks noChangeArrowheads="1"/>
          </p:cNvSpPr>
          <p:nvPr/>
        </p:nvSpPr>
        <p:spPr bwMode="auto">
          <a:xfrm>
            <a:off x="3429996" y="3950754"/>
            <a:ext cx="1500430" cy="3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_tradnl" b="1"/>
              <a:t>BW 1544kbps</a:t>
            </a:r>
            <a:endParaRPr lang="es-ES" b="1"/>
          </a:p>
        </p:txBody>
      </p:sp>
      <p:sp>
        <p:nvSpPr>
          <p:cNvPr id="102442" name="Text Box 125"/>
          <p:cNvSpPr txBox="1">
            <a:spLocks noChangeArrowheads="1"/>
          </p:cNvSpPr>
          <p:nvPr/>
        </p:nvSpPr>
        <p:spPr bwMode="auto">
          <a:xfrm>
            <a:off x="428551" y="5522992"/>
            <a:ext cx="1492865" cy="37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_tradnl"/>
              <a:t>BW 100Mbps</a:t>
            </a:r>
            <a:endParaRPr lang="es-ES"/>
          </a:p>
        </p:txBody>
      </p:sp>
      <p:sp>
        <p:nvSpPr>
          <p:cNvPr id="102443" name="Text Box 126"/>
          <p:cNvSpPr txBox="1">
            <a:spLocks noChangeArrowheads="1"/>
          </p:cNvSpPr>
          <p:nvPr/>
        </p:nvSpPr>
        <p:spPr bwMode="auto">
          <a:xfrm>
            <a:off x="7086958" y="5409805"/>
            <a:ext cx="1492865" cy="37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_tradnl"/>
              <a:t>BW 100Mbps</a:t>
            </a:r>
            <a:endParaRPr lang="es-ES"/>
          </a:p>
        </p:txBody>
      </p:sp>
      <p:sp>
        <p:nvSpPr>
          <p:cNvPr id="102444" name="Text Box 127"/>
          <p:cNvSpPr txBox="1">
            <a:spLocks noChangeArrowheads="1"/>
          </p:cNvSpPr>
          <p:nvPr/>
        </p:nvSpPr>
        <p:spPr bwMode="auto">
          <a:xfrm>
            <a:off x="4499782" y="1983131"/>
            <a:ext cx="1492865" cy="37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_tradnl"/>
              <a:t>BW 100Mbps</a:t>
            </a:r>
            <a:endParaRPr lang="es-ES"/>
          </a:p>
        </p:txBody>
      </p:sp>
      <p:sp>
        <p:nvSpPr>
          <p:cNvPr id="102445" name="Text Box 128"/>
          <p:cNvSpPr txBox="1">
            <a:spLocks noChangeArrowheads="1"/>
          </p:cNvSpPr>
          <p:nvPr/>
        </p:nvSpPr>
        <p:spPr bwMode="auto">
          <a:xfrm>
            <a:off x="3963303" y="2133535"/>
            <a:ext cx="612110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/>
              <a:t>.0.1</a:t>
            </a:r>
          </a:p>
        </p:txBody>
      </p:sp>
      <p:sp>
        <p:nvSpPr>
          <p:cNvPr id="102446" name="Text Box 129"/>
          <p:cNvSpPr txBox="1">
            <a:spLocks noChangeArrowheads="1"/>
          </p:cNvSpPr>
          <p:nvPr/>
        </p:nvSpPr>
        <p:spPr bwMode="auto">
          <a:xfrm>
            <a:off x="3963303" y="1828080"/>
            <a:ext cx="612110" cy="4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sz="2100" b="1"/>
              <a:t>.0.2</a:t>
            </a:r>
          </a:p>
        </p:txBody>
      </p:sp>
      <p:sp>
        <p:nvSpPr>
          <p:cNvPr id="102447" name="Text Box 131"/>
          <p:cNvSpPr txBox="1">
            <a:spLocks noChangeArrowheads="1"/>
          </p:cNvSpPr>
          <p:nvPr/>
        </p:nvSpPr>
        <p:spPr bwMode="auto">
          <a:xfrm>
            <a:off x="3428405" y="2287035"/>
            <a:ext cx="438986" cy="3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20" tIns="48361" rIns="96720" bIns="48361">
            <a:spAutoFit/>
          </a:bodyPr>
          <a:lstStyle/>
          <a:p>
            <a:pPr defTabSz="914118"/>
            <a:r>
              <a:rPr lang="es-ES" b="1"/>
              <a:t>Ra</a:t>
            </a:r>
          </a:p>
        </p:txBody>
      </p:sp>
      <p:sp>
        <p:nvSpPr>
          <p:cNvPr id="102448" name="132 CuadroTexto"/>
          <p:cNvSpPr txBox="1">
            <a:spLocks noChangeArrowheads="1"/>
          </p:cNvSpPr>
          <p:nvPr/>
        </p:nvSpPr>
        <p:spPr bwMode="auto">
          <a:xfrm>
            <a:off x="2785583" y="1614107"/>
            <a:ext cx="1024280" cy="5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800" b="1">
                <a:solidFill>
                  <a:schemeClr val="accent2"/>
                </a:solidFill>
              </a:rPr>
              <a:t>RIPv2</a:t>
            </a:r>
          </a:p>
        </p:txBody>
      </p:sp>
      <p:sp>
        <p:nvSpPr>
          <p:cNvPr id="102449" name="134 CuadroTexto"/>
          <p:cNvSpPr txBox="1">
            <a:spLocks noChangeArrowheads="1"/>
          </p:cNvSpPr>
          <p:nvPr/>
        </p:nvSpPr>
        <p:spPr bwMode="auto">
          <a:xfrm>
            <a:off x="357129" y="5802091"/>
            <a:ext cx="1024280" cy="5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800" b="1">
                <a:solidFill>
                  <a:schemeClr val="accent2"/>
                </a:solidFill>
              </a:rPr>
              <a:t>RIPv2</a:t>
            </a:r>
          </a:p>
        </p:txBody>
      </p:sp>
      <p:sp>
        <p:nvSpPr>
          <p:cNvPr id="102450" name="138 CuadroTexto"/>
          <p:cNvSpPr txBox="1">
            <a:spLocks noChangeArrowheads="1"/>
          </p:cNvSpPr>
          <p:nvPr/>
        </p:nvSpPr>
        <p:spPr bwMode="auto">
          <a:xfrm>
            <a:off x="1571356" y="3218906"/>
            <a:ext cx="1303203" cy="5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800" b="1">
                <a:solidFill>
                  <a:srgbClr val="FF0000"/>
                </a:solidFill>
              </a:rPr>
              <a:t>OSPFv2</a:t>
            </a:r>
          </a:p>
        </p:txBody>
      </p:sp>
      <p:sp>
        <p:nvSpPr>
          <p:cNvPr id="102451" name="139 CuadroTexto"/>
          <p:cNvSpPr txBox="1">
            <a:spLocks noChangeArrowheads="1"/>
          </p:cNvSpPr>
          <p:nvPr/>
        </p:nvSpPr>
        <p:spPr bwMode="auto">
          <a:xfrm>
            <a:off x="5858446" y="3218906"/>
            <a:ext cx="1255561" cy="5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68" tIns="45234" rIns="90468" bIns="45234">
            <a:spAutoFit/>
          </a:bodyPr>
          <a:lstStyle/>
          <a:p>
            <a:r>
              <a:rPr lang="es-PE" sz="2800" b="1">
                <a:solidFill>
                  <a:srgbClr val="FF0000"/>
                </a:solidFill>
              </a:rPr>
              <a:t>AREA 0</a:t>
            </a:r>
          </a:p>
        </p:txBody>
      </p:sp>
      <p:sp>
        <p:nvSpPr>
          <p:cNvPr id="102452" name="Text Box 2"/>
          <p:cNvSpPr txBox="1">
            <a:spLocks noChangeArrowheads="1"/>
          </p:cNvSpPr>
          <p:nvPr/>
        </p:nvSpPr>
        <p:spPr bwMode="auto">
          <a:xfrm>
            <a:off x="285704" y="620216"/>
            <a:ext cx="8639263" cy="58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0" tIns="45690" rIns="91380" bIns="45690">
            <a:spAutoFit/>
          </a:bodyPr>
          <a:lstStyle/>
          <a:p>
            <a:pPr algn="ctr" defTabSz="912547"/>
            <a:r>
              <a:rPr lang="es-ES" sz="3200" b="1">
                <a:solidFill>
                  <a:srgbClr val="002060"/>
                </a:solidFill>
                <a:latin typeface="Arial" charset="0"/>
                <a:cs typeface="Arial" charset="0"/>
              </a:rPr>
              <a:t>ANÁLISIS DE UNA RED OSPF/RIP</a:t>
            </a:r>
          </a:p>
        </p:txBody>
      </p:sp>
      <p:sp>
        <p:nvSpPr>
          <p:cNvPr id="141" name="140 Llamada rectangular redondeada"/>
          <p:cNvSpPr/>
          <p:nvPr/>
        </p:nvSpPr>
        <p:spPr bwMode="auto">
          <a:xfrm>
            <a:off x="3856955" y="5243900"/>
            <a:ext cx="5072769" cy="1336558"/>
          </a:xfrm>
          <a:prstGeom prst="wedgeRoundRectCallout">
            <a:avLst>
              <a:gd name="adj1" fmla="val -37666"/>
              <a:gd name="adj2" fmla="val -22088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lIns="90468" tIns="45234" rIns="90468" bIns="45234"/>
          <a:lstStyle/>
          <a:p>
            <a:pPr>
              <a:defRPr/>
            </a:pPr>
            <a:r>
              <a:rPr lang="en-US" sz="1600" dirty="0"/>
              <a:t>router rip</a:t>
            </a:r>
          </a:p>
          <a:p>
            <a:pPr>
              <a:defRPr/>
            </a:pPr>
            <a:r>
              <a:rPr lang="en-US" sz="1600" dirty="0"/>
              <a:t>    version 2</a:t>
            </a:r>
          </a:p>
          <a:p>
            <a:pPr>
              <a:defRPr/>
            </a:pPr>
            <a:r>
              <a:rPr lang="en-US" sz="1600" dirty="0"/>
              <a:t>    redistribute </a:t>
            </a:r>
            <a:r>
              <a:rPr lang="en-US" sz="1600" dirty="0" err="1"/>
              <a:t>ospf</a:t>
            </a:r>
            <a:r>
              <a:rPr lang="en-US" sz="1600" dirty="0"/>
              <a:t> 1 match internal external 1 external 2</a:t>
            </a:r>
          </a:p>
          <a:p>
            <a:pPr>
              <a:defRPr/>
            </a:pPr>
            <a:r>
              <a:rPr lang="en-US" sz="1600" dirty="0"/>
              <a:t>    network 172.16.0.0</a:t>
            </a:r>
          </a:p>
          <a:p>
            <a:pPr>
              <a:defRPr/>
            </a:pPr>
            <a:r>
              <a:rPr lang="en-US" sz="1600" dirty="0"/>
              <a:t>    no auto-summary</a:t>
            </a:r>
            <a:endParaRPr lang="es-PE" sz="1600" dirty="0"/>
          </a:p>
        </p:txBody>
      </p:sp>
      <p:sp>
        <p:nvSpPr>
          <p:cNvPr id="143" name="142 Llamada rectangular redondeada"/>
          <p:cNvSpPr/>
          <p:nvPr/>
        </p:nvSpPr>
        <p:spPr bwMode="auto">
          <a:xfrm>
            <a:off x="214276" y="5243900"/>
            <a:ext cx="3572842" cy="1336558"/>
          </a:xfrm>
          <a:prstGeom prst="wedgeRoundRectCallout">
            <a:avLst>
              <a:gd name="adj1" fmla="val 64734"/>
              <a:gd name="adj2" fmla="val -21167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90468" tIns="45234" rIns="90468" bIns="45234"/>
          <a:lstStyle/>
          <a:p>
            <a:pPr>
              <a:defRPr/>
            </a:pPr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pPr>
              <a:defRPr/>
            </a:pPr>
            <a:r>
              <a:rPr lang="en-US" sz="1600" dirty="0"/>
              <a:t>    redistribute rip subnets</a:t>
            </a:r>
          </a:p>
          <a:p>
            <a:pPr>
              <a:defRPr/>
            </a:pPr>
            <a:r>
              <a:rPr lang="en-US" sz="1600" dirty="0"/>
              <a:t>    network 10.0.37.196  0.0.0.3  area 0</a:t>
            </a:r>
          </a:p>
          <a:p>
            <a:pPr>
              <a:defRPr/>
            </a:pPr>
            <a:r>
              <a:rPr lang="en-US" sz="1600" dirty="0"/>
              <a:t>    network 10.0.37.200  0.0.0.3  area 0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5396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761820" y="617114"/>
            <a:ext cx="5594506" cy="5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5" rIns="91393" bIns="45695">
            <a:spAutoFit/>
          </a:bodyPr>
          <a:lstStyle/>
          <a:p>
            <a:pPr defTabSz="914118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TABLA DE ENRUTAMIENTO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553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34" y="1294694"/>
            <a:ext cx="8190078" cy="521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124" y="3885635"/>
            <a:ext cx="533307" cy="1449747"/>
            <a:chOff x="272" y="2313"/>
            <a:chExt cx="318" cy="863"/>
          </a:xfrm>
        </p:grpSpPr>
        <p:sp>
          <p:nvSpPr>
            <p:cNvPr id="103429" name="Oval 5"/>
            <p:cNvSpPr>
              <a:spLocks noChangeArrowheads="1"/>
            </p:cNvSpPr>
            <p:nvPr/>
          </p:nvSpPr>
          <p:spPr bwMode="auto">
            <a:xfrm>
              <a:off x="272" y="2313"/>
              <a:ext cx="318" cy="18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272" y="2994"/>
              <a:ext cx="318" cy="18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21674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939168" y="617115"/>
            <a:ext cx="3338678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BIBLIOGRAFIA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377" y="1296244"/>
            <a:ext cx="4848917" cy="1385240"/>
            <a:chOff x="204" y="773"/>
            <a:chExt cx="3056" cy="876"/>
          </a:xfrm>
        </p:grpSpPr>
        <p:sp>
          <p:nvSpPr>
            <p:cNvPr id="93197" name="Text Box 4"/>
            <p:cNvSpPr txBox="1">
              <a:spLocks noChangeArrowheads="1"/>
            </p:cNvSpPr>
            <p:nvPr/>
          </p:nvSpPr>
          <p:spPr bwMode="auto">
            <a:xfrm>
              <a:off x="385" y="773"/>
              <a:ext cx="2875" cy="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RFC 2453 RIP </a:t>
              </a:r>
              <a:r>
                <a:rPr lang="es-ES" sz="3000" b="1" dirty="0" err="1">
                  <a:solidFill>
                    <a:schemeClr val="accent2"/>
                  </a:solidFill>
                  <a:latin typeface="+mj-lt"/>
                </a:rPr>
                <a:t>version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2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Noviembre de 1998.</a:t>
              </a:r>
            </a:p>
            <a:p>
              <a:pPr defTabSz="914118">
                <a:defRPr/>
              </a:pPr>
              <a:r>
                <a:rPr lang="es-ES" sz="2400" dirty="0">
                  <a:latin typeface="+mj-lt"/>
                </a:rPr>
                <a:t>http://www.ietf.org/rfc/rfc1058.txt</a:t>
              </a:r>
            </a:p>
          </p:txBody>
        </p:sp>
        <p:pic>
          <p:nvPicPr>
            <p:cNvPr id="105480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52377" y="2660713"/>
            <a:ext cx="8913913" cy="924535"/>
            <a:chOff x="204" y="773"/>
            <a:chExt cx="5615" cy="585"/>
          </a:xfrm>
        </p:grpSpPr>
        <p:sp>
          <p:nvSpPr>
            <p:cNvPr id="93191" name="Text Box 16"/>
            <p:cNvSpPr txBox="1">
              <a:spLocks noChangeArrowheads="1"/>
            </p:cNvSpPr>
            <p:nvPr/>
          </p:nvSpPr>
          <p:spPr bwMode="auto">
            <a:xfrm>
              <a:off x="385" y="773"/>
              <a:ext cx="543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Routing Information Protocol, Autor CISCO</a:t>
              </a:r>
            </a:p>
            <a:p>
              <a:pPr defTabSz="914118">
                <a:defRPr/>
              </a:pPr>
              <a:r>
                <a:rPr lang="es-ES" sz="2400" dirty="0">
                  <a:latin typeface="+mj-lt"/>
                </a:rPr>
                <a:t>http://www.cisco.com/univercd/cc/td/doc/cisintwk/ito_doc/rip.pdf</a:t>
              </a:r>
            </a:p>
          </p:txBody>
        </p:sp>
        <p:pic>
          <p:nvPicPr>
            <p:cNvPr id="105478" name="Picture 17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892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2939168" y="617115"/>
            <a:ext cx="3338678" cy="5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3" tIns="45690" rIns="91383" bIns="45690">
            <a:spAutoFit/>
          </a:bodyPr>
          <a:lstStyle/>
          <a:p>
            <a:pPr marL="190049" lvl="1" algn="ctr" defTabSz="914118"/>
            <a:r>
              <a:rPr lang="es-ES" sz="3200" b="1">
                <a:solidFill>
                  <a:srgbClr val="000066"/>
                </a:solidFill>
                <a:latin typeface="Arial" charset="0"/>
              </a:rPr>
              <a:t>BIBLIOGRAFIA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377" y="1296244"/>
            <a:ext cx="6680729" cy="1385240"/>
            <a:chOff x="204" y="773"/>
            <a:chExt cx="4210" cy="876"/>
          </a:xfrm>
        </p:grpSpPr>
        <p:sp>
          <p:nvSpPr>
            <p:cNvPr id="93197" name="Text Box 4"/>
            <p:cNvSpPr txBox="1">
              <a:spLocks noChangeArrowheads="1"/>
            </p:cNvSpPr>
            <p:nvPr/>
          </p:nvSpPr>
          <p:spPr bwMode="auto">
            <a:xfrm>
              <a:off x="385" y="773"/>
              <a:ext cx="4029" cy="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RFC 1058 Routing Information Protocol</a:t>
              </a:r>
            </a:p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Junio de 1988.</a:t>
              </a:r>
            </a:p>
            <a:p>
              <a:pPr defTabSz="914118">
                <a:defRPr/>
              </a:pPr>
              <a:r>
                <a:rPr lang="es-ES" sz="2400" dirty="0">
                  <a:latin typeface="+mj-lt"/>
                </a:rPr>
                <a:t>http://www.ietf.org/rfc/rfc1058.txt</a:t>
              </a:r>
            </a:p>
          </p:txBody>
        </p:sp>
        <p:pic>
          <p:nvPicPr>
            <p:cNvPr id="106510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373" y="2742893"/>
            <a:ext cx="7399560" cy="924573"/>
            <a:chOff x="204" y="773"/>
            <a:chExt cx="4661" cy="584"/>
          </a:xfrm>
        </p:grpSpPr>
        <p:sp>
          <p:nvSpPr>
            <p:cNvPr id="93195" name="Text Box 10"/>
            <p:cNvSpPr txBox="1">
              <a:spLocks noChangeArrowheads="1"/>
            </p:cNvSpPr>
            <p:nvPr/>
          </p:nvSpPr>
          <p:spPr bwMode="auto">
            <a:xfrm>
              <a:off x="385" y="773"/>
              <a:ext cx="448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RFC 1723 RIP </a:t>
              </a:r>
              <a:r>
                <a:rPr lang="es-ES" sz="3000" b="1" dirty="0" err="1">
                  <a:solidFill>
                    <a:schemeClr val="accent2"/>
                  </a:solidFill>
                  <a:latin typeface="+mj-lt"/>
                </a:rPr>
                <a:t>version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2, Noviembre de 1994</a:t>
              </a:r>
            </a:p>
            <a:p>
              <a:pPr defTabSz="914118">
                <a:defRPr/>
              </a:pPr>
              <a:r>
                <a:rPr lang="es-ES" sz="2400" dirty="0">
                  <a:latin typeface="+mj-lt"/>
                </a:rPr>
                <a:t>http://www.ietf.org/rfc/rfc1723.txt</a:t>
              </a:r>
            </a:p>
          </p:txBody>
        </p:sp>
        <p:pic>
          <p:nvPicPr>
            <p:cNvPr id="106508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52377" y="3733684"/>
            <a:ext cx="5272669" cy="924535"/>
            <a:chOff x="204" y="773"/>
            <a:chExt cx="3321" cy="585"/>
          </a:xfrm>
        </p:grpSpPr>
        <p:sp>
          <p:nvSpPr>
            <p:cNvPr id="93193" name="Text Box 13"/>
            <p:cNvSpPr txBox="1">
              <a:spLocks noChangeArrowheads="1"/>
            </p:cNvSpPr>
            <p:nvPr/>
          </p:nvSpPr>
          <p:spPr bwMode="auto">
            <a:xfrm>
              <a:off x="385" y="773"/>
              <a:ext cx="314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RFC 2082 MD5 </a:t>
              </a:r>
              <a:r>
                <a:rPr lang="es-ES" sz="3000" b="1" dirty="0" err="1">
                  <a:solidFill>
                    <a:schemeClr val="accent2"/>
                  </a:solidFill>
                  <a:latin typeface="+mj-lt"/>
                </a:rPr>
                <a:t>Authentication</a:t>
              </a:r>
              <a:endParaRPr lang="es-ES" sz="3000" b="1" dirty="0">
                <a:solidFill>
                  <a:schemeClr val="accent2"/>
                </a:solidFill>
                <a:latin typeface="+mj-lt"/>
              </a:endParaRPr>
            </a:p>
            <a:p>
              <a:pPr defTabSz="914118">
                <a:defRPr/>
              </a:pPr>
              <a:r>
                <a:rPr lang="es-ES" sz="2400" dirty="0">
                  <a:latin typeface="+mj-lt"/>
                </a:rPr>
                <a:t>http://www.ietf.org/rfc/rfc2082.txt</a:t>
              </a:r>
            </a:p>
          </p:txBody>
        </p:sp>
        <p:pic>
          <p:nvPicPr>
            <p:cNvPr id="106506" name="Picture 14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52377" y="4724474"/>
            <a:ext cx="8913913" cy="924535"/>
            <a:chOff x="204" y="773"/>
            <a:chExt cx="5615" cy="585"/>
          </a:xfrm>
        </p:grpSpPr>
        <p:sp>
          <p:nvSpPr>
            <p:cNvPr id="93191" name="Text Box 16"/>
            <p:cNvSpPr txBox="1">
              <a:spLocks noChangeArrowheads="1"/>
            </p:cNvSpPr>
            <p:nvPr/>
          </p:nvSpPr>
          <p:spPr bwMode="auto">
            <a:xfrm>
              <a:off x="385" y="773"/>
              <a:ext cx="543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14118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Routing Information Protocol, Autor CISCO</a:t>
              </a:r>
            </a:p>
            <a:p>
              <a:pPr defTabSz="914118">
                <a:defRPr/>
              </a:pPr>
              <a:r>
                <a:rPr lang="es-ES" sz="2400" dirty="0">
                  <a:latin typeface="+mj-lt"/>
                </a:rPr>
                <a:t>http://www.cisco.com/univercd/cc/td/doc/cisintwk/ito_doc/rip.pdf</a:t>
              </a:r>
            </a:p>
          </p:txBody>
        </p:sp>
        <p:pic>
          <p:nvPicPr>
            <p:cNvPr id="106504" name="Picture 17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0601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2287194" y="2713433"/>
            <a:ext cx="4466449" cy="1700933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244" tIns="45121" rIns="90244" bIns="45121" anchor="ctr"/>
          <a:lstStyle/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FORMATO DEL</a:t>
            </a:r>
          </a:p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PROTOCOLO</a:t>
            </a:r>
          </a:p>
          <a:p>
            <a:pPr algn="ctr" defTabSz="90312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RIP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8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9606</Words>
  <Application>Microsoft Office PowerPoint</Application>
  <PresentationFormat>Presentación en pantalla (4:3)</PresentationFormat>
  <Paragraphs>2371</Paragraphs>
  <Slides>83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83</vt:i4>
      </vt:variant>
    </vt:vector>
  </HeadingPairs>
  <TitlesOfParts>
    <vt:vector size="8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escom</dc:creator>
  <cp:lastModifiedBy>escom</cp:lastModifiedBy>
  <cp:revision>12</cp:revision>
  <dcterms:created xsi:type="dcterms:W3CDTF">2015-01-22T12:56:32Z</dcterms:created>
  <dcterms:modified xsi:type="dcterms:W3CDTF">2015-06-12T11:41:09Z</dcterms:modified>
</cp:coreProperties>
</file>