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 id="272" r:id="rId18"/>
    <p:sldId id="274" r:id="rId19"/>
    <p:sldId id="273"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0066CC"/>
    <a:srgbClr val="9966FF"/>
    <a:srgbClr val="990000"/>
    <a:srgbClr val="CC0000"/>
    <a:srgbClr val="33CC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1" autoAdjust="0"/>
    <p:restoredTop sz="90929"/>
  </p:normalViewPr>
  <p:slideViewPr>
    <p:cSldViewPr>
      <p:cViewPr>
        <p:scale>
          <a:sx n="66" d="100"/>
          <a:sy n="66" d="100"/>
        </p:scale>
        <p:origin x="-1596" y="-6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049A59F-04B7-4DFB-BCBB-7F13B4452160}" type="slidenum">
              <a:rPr lang="es-ES" smtClean="0"/>
              <a:pPr/>
              <a:t>‹Nº›</a:t>
            </a:fld>
            <a:endParaRPr lang="es-ES"/>
          </a:p>
        </p:txBody>
      </p:sp>
    </p:spTree>
    <p:extLst>
      <p:ext uri="{BB962C8B-B14F-4D97-AF65-F5344CB8AC3E}">
        <p14:creationId xmlns:p14="http://schemas.microsoft.com/office/powerpoint/2010/main" val="351068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2798D6-8269-4F3F-B674-9667755BC18E}" type="slidenum">
              <a:rPr lang="es-ES" smtClean="0"/>
              <a:pPr/>
              <a:t>‹Nº›</a:t>
            </a:fld>
            <a:endParaRPr lang="es-ES"/>
          </a:p>
        </p:txBody>
      </p:sp>
    </p:spTree>
    <p:extLst>
      <p:ext uri="{BB962C8B-B14F-4D97-AF65-F5344CB8AC3E}">
        <p14:creationId xmlns:p14="http://schemas.microsoft.com/office/powerpoint/2010/main" val="280793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C8E3BED-2AD8-46A4-B9EC-C58E8BE56BD3}" type="slidenum">
              <a:rPr lang="es-ES" smtClean="0"/>
              <a:pPr/>
              <a:t>‹Nº›</a:t>
            </a:fld>
            <a:endParaRPr lang="es-ES"/>
          </a:p>
        </p:txBody>
      </p:sp>
    </p:spTree>
    <p:extLst>
      <p:ext uri="{BB962C8B-B14F-4D97-AF65-F5344CB8AC3E}">
        <p14:creationId xmlns:p14="http://schemas.microsoft.com/office/powerpoint/2010/main" val="201876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1FBD3B2-C57E-418C-956F-C9B7A41A4180}" type="slidenum">
              <a:rPr lang="es-ES" smtClean="0"/>
              <a:pPr/>
              <a:t>‹Nº›</a:t>
            </a:fld>
            <a:endParaRPr lang="es-ES"/>
          </a:p>
        </p:txBody>
      </p:sp>
    </p:spTree>
    <p:extLst>
      <p:ext uri="{BB962C8B-B14F-4D97-AF65-F5344CB8AC3E}">
        <p14:creationId xmlns:p14="http://schemas.microsoft.com/office/powerpoint/2010/main" val="405287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7EF8B17-99BB-461E-95B5-E72B2B8B972A}" type="slidenum">
              <a:rPr lang="es-ES" smtClean="0"/>
              <a:pPr/>
              <a:t>‹Nº›</a:t>
            </a:fld>
            <a:endParaRPr lang="es-ES"/>
          </a:p>
        </p:txBody>
      </p:sp>
    </p:spTree>
    <p:extLst>
      <p:ext uri="{BB962C8B-B14F-4D97-AF65-F5344CB8AC3E}">
        <p14:creationId xmlns:p14="http://schemas.microsoft.com/office/powerpoint/2010/main" val="371060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8DBD11A-7373-4069-961F-401BB85FD300}" type="slidenum">
              <a:rPr lang="es-ES" smtClean="0"/>
              <a:pPr/>
              <a:t>‹Nº›</a:t>
            </a:fld>
            <a:endParaRPr lang="es-ES"/>
          </a:p>
        </p:txBody>
      </p:sp>
    </p:spTree>
    <p:extLst>
      <p:ext uri="{BB962C8B-B14F-4D97-AF65-F5344CB8AC3E}">
        <p14:creationId xmlns:p14="http://schemas.microsoft.com/office/powerpoint/2010/main" val="280621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92308E75-343F-4E00-A89D-4E173F9E5C3D}" type="slidenum">
              <a:rPr lang="es-ES" smtClean="0"/>
              <a:pPr/>
              <a:t>‹Nº›</a:t>
            </a:fld>
            <a:endParaRPr lang="es-ES"/>
          </a:p>
        </p:txBody>
      </p:sp>
    </p:spTree>
    <p:extLst>
      <p:ext uri="{BB962C8B-B14F-4D97-AF65-F5344CB8AC3E}">
        <p14:creationId xmlns:p14="http://schemas.microsoft.com/office/powerpoint/2010/main" val="147339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5A5A8031-943D-42C3-AAFA-5AA1B472D90F}" type="slidenum">
              <a:rPr lang="es-ES" smtClean="0"/>
              <a:pPr/>
              <a:t>‹Nº›</a:t>
            </a:fld>
            <a:endParaRPr lang="es-ES"/>
          </a:p>
        </p:txBody>
      </p:sp>
    </p:spTree>
    <p:extLst>
      <p:ext uri="{BB962C8B-B14F-4D97-AF65-F5344CB8AC3E}">
        <p14:creationId xmlns:p14="http://schemas.microsoft.com/office/powerpoint/2010/main" val="172356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5723E43-76C3-4FDB-B217-7896D837BB7B}" type="slidenum">
              <a:rPr lang="es-ES" smtClean="0"/>
              <a:pPr/>
              <a:t>‹Nº›</a:t>
            </a:fld>
            <a:endParaRPr lang="es-ES"/>
          </a:p>
        </p:txBody>
      </p:sp>
    </p:spTree>
    <p:extLst>
      <p:ext uri="{BB962C8B-B14F-4D97-AF65-F5344CB8AC3E}">
        <p14:creationId xmlns:p14="http://schemas.microsoft.com/office/powerpoint/2010/main" val="220061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C6A67FE-42A9-4D12-9968-159B7E614C40}" type="slidenum">
              <a:rPr lang="es-ES" smtClean="0"/>
              <a:pPr/>
              <a:t>‹Nº›</a:t>
            </a:fld>
            <a:endParaRPr lang="es-ES"/>
          </a:p>
        </p:txBody>
      </p:sp>
    </p:spTree>
    <p:extLst>
      <p:ext uri="{BB962C8B-B14F-4D97-AF65-F5344CB8AC3E}">
        <p14:creationId xmlns:p14="http://schemas.microsoft.com/office/powerpoint/2010/main" val="387580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091580A-ED79-4E08-ACC2-D77446EA7849}" type="slidenum">
              <a:rPr lang="es-ES" smtClean="0"/>
              <a:pPr/>
              <a:t>‹Nº›</a:t>
            </a:fld>
            <a:endParaRPr lang="es-ES"/>
          </a:p>
        </p:txBody>
      </p:sp>
    </p:spTree>
    <p:extLst>
      <p:ext uri="{BB962C8B-B14F-4D97-AF65-F5344CB8AC3E}">
        <p14:creationId xmlns:p14="http://schemas.microsoft.com/office/powerpoint/2010/main" val="143394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CE0CB-C128-4E27-A711-BAD06C772037}" type="slidenum">
              <a:rPr lang="es-ES" smtClean="0"/>
              <a:pPr/>
              <a:t>‹Nº›</a:t>
            </a:fld>
            <a:endParaRPr lang="es-ES"/>
          </a:p>
        </p:txBody>
      </p:sp>
    </p:spTree>
    <p:extLst>
      <p:ext uri="{BB962C8B-B14F-4D97-AF65-F5344CB8AC3E}">
        <p14:creationId xmlns:p14="http://schemas.microsoft.com/office/powerpoint/2010/main" val="3864566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s-ES"/>
              <a:t>Protocolo IP</a:t>
            </a:r>
            <a:br>
              <a:rPr lang="es-ES"/>
            </a:br>
            <a:r>
              <a:rPr lang="es-ES"/>
              <a:t>Internet Protocol</a:t>
            </a:r>
          </a:p>
        </p:txBody>
      </p:sp>
      <p:sp>
        <p:nvSpPr>
          <p:cNvPr id="2051" name="Rectangle 3" descr="Rectangle: Click to edit Master text styles&#10;Second level&#10;Third level&#10;Fourth level&#10;Fifth level"/>
          <p:cNvSpPr>
            <a:spLocks noGrp="1" noChangeArrowheads="1"/>
          </p:cNvSpPr>
          <p:nvPr>
            <p:ph type="subTitle" idx="1"/>
          </p:nvPr>
        </p:nvSpPr>
        <p:spPr>
          <a:xfrm>
            <a:off x="1676400" y="3276600"/>
            <a:ext cx="6400800" cy="1752600"/>
          </a:xfrm>
        </p:spPr>
        <p:txBody>
          <a:bodyPr/>
          <a:lstStyle/>
          <a:p>
            <a:endParaRPr lang="es-ES" dirty="0"/>
          </a:p>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a:t>Introducción</a:t>
            </a:r>
          </a:p>
        </p:txBody>
      </p:sp>
      <p:sp>
        <p:nvSpPr>
          <p:cNvPr id="12291" name="Rectangle 3" descr="Rectangle: Click to edit Master text styles&#10;Second level&#10;Third level&#10;Fourth level&#10;Fifth level"/>
          <p:cNvSpPr>
            <a:spLocks noGrp="1" noChangeArrowheads="1"/>
          </p:cNvSpPr>
          <p:nvPr>
            <p:ph idx="1"/>
          </p:nvPr>
        </p:nvSpPr>
        <p:spPr/>
        <p:txBody>
          <a:bodyPr/>
          <a:lstStyle/>
          <a:p>
            <a:pPr lvl="1"/>
            <a:r>
              <a:rPr lang="es-ES"/>
              <a:t>Tecnología de intercambio de paquetes de datagrama</a:t>
            </a:r>
          </a:p>
          <a:p>
            <a:pPr lvl="2"/>
            <a:r>
              <a:rPr lang="es-ES"/>
              <a:t>Cada paquete es un datagrama, un mensaje no secuenciado sin confirmación que se reenvía a través de los ruteadores de la red conmutada mediante una dirección global.</a:t>
            </a:r>
          </a:p>
        </p:txBody>
      </p:sp>
      <p:pic>
        <p:nvPicPr>
          <p:cNvPr id="12292" name="Picture 4" descr="E:\Trabajo 2008\Cursos Externos\SEDENA\Temp\1.jpg"/>
          <p:cNvPicPr>
            <a:picLocks noChangeAspect="1" noChangeArrowheads="1"/>
          </p:cNvPicPr>
          <p:nvPr/>
        </p:nvPicPr>
        <p:blipFill>
          <a:blip r:embed="rId2" cstate="print"/>
          <a:srcRect/>
          <a:stretch>
            <a:fillRect/>
          </a:stretch>
        </p:blipFill>
        <p:spPr bwMode="auto">
          <a:xfrm>
            <a:off x="2133600" y="4473575"/>
            <a:ext cx="5181600" cy="221773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a:t>Introducción</a:t>
            </a:r>
          </a:p>
        </p:txBody>
      </p:sp>
      <p:sp>
        <p:nvSpPr>
          <p:cNvPr id="13315" name="Rectangle 3" descr="Rectangle: Click to edit Master text styles&#10;Second level&#10;Third level&#10;Fourth level&#10;Fifth level"/>
          <p:cNvSpPr>
            <a:spLocks noGrp="1" noChangeArrowheads="1"/>
          </p:cNvSpPr>
          <p:nvPr>
            <p:ph idx="1"/>
          </p:nvPr>
        </p:nvSpPr>
        <p:spPr>
          <a:xfrm>
            <a:off x="762000" y="1600200"/>
            <a:ext cx="7772400" cy="4114800"/>
          </a:xfrm>
        </p:spPr>
        <p:txBody>
          <a:bodyPr/>
          <a:lstStyle/>
          <a:p>
            <a:r>
              <a:rPr lang="es-ES"/>
              <a:t>MTU IP</a:t>
            </a:r>
          </a:p>
          <a:p>
            <a:pPr lvl="1"/>
            <a:r>
              <a:rPr lang="es-ES"/>
              <a:t>Cada tecnología de la capa NIC impone un tamaño máximo (MTU) de trama que se puede enviar.</a:t>
            </a:r>
          </a:p>
        </p:txBody>
      </p:sp>
      <p:graphicFrame>
        <p:nvGraphicFramePr>
          <p:cNvPr id="13366" name="Group 54"/>
          <p:cNvGraphicFramePr>
            <a:graphicFrameLocks noGrp="1"/>
          </p:cNvGraphicFramePr>
          <p:nvPr/>
        </p:nvGraphicFramePr>
        <p:xfrm>
          <a:off x="228600" y="3505200"/>
          <a:ext cx="8610600" cy="3169920"/>
        </p:xfrm>
        <a:graphic>
          <a:graphicData uri="http://schemas.openxmlformats.org/drawingml/2006/table">
            <a:tbl>
              <a:tblPr/>
              <a:tblGrid>
                <a:gridCol w="4343400"/>
                <a:gridCol w="4267200"/>
              </a:tblGrid>
              <a:tr h="377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1" i="0" u="none" strike="noStrike" cap="none" normalizeH="0" baseline="0" smtClean="0">
                          <a:ln>
                            <a:noFill/>
                          </a:ln>
                          <a:solidFill>
                            <a:schemeClr val="tx1"/>
                          </a:solidFill>
                          <a:effectLst/>
                          <a:latin typeface="Tahoma" pitchFamily="34" charset="0"/>
                        </a:rPr>
                        <a:t>Tecnología de la NIC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1" i="0" u="none" strike="noStrike" cap="none" normalizeH="0" baseline="0" smtClean="0">
                          <a:ln>
                            <a:noFill/>
                          </a:ln>
                          <a:solidFill>
                            <a:schemeClr val="tx1"/>
                          </a:solidFill>
                          <a:effectLst/>
                          <a:latin typeface="Tahoma" pitchFamily="34" charset="0"/>
                        </a:rPr>
                        <a:t>MTU 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Ethernet 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IEEE 802.3 (SNAP)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1492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Token 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Varía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FDDI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4352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X.25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Frame Raley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1592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9180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ES"/>
              <a:t>Introducción</a:t>
            </a:r>
          </a:p>
        </p:txBody>
      </p:sp>
      <p:sp>
        <p:nvSpPr>
          <p:cNvPr id="14339" name="Rectangle 3" descr="Rectangle: Click to edit Master text styles&#10;Second level&#10;Third level&#10;Fourth level&#10;Fifth level"/>
          <p:cNvSpPr>
            <a:spLocks noGrp="1" noChangeArrowheads="1"/>
          </p:cNvSpPr>
          <p:nvPr>
            <p:ph idx="1"/>
          </p:nvPr>
        </p:nvSpPr>
        <p:spPr/>
        <p:txBody>
          <a:bodyPr/>
          <a:lstStyle/>
          <a:p>
            <a:r>
              <a:rPr lang="es-ES"/>
              <a:t>El datagrama IP</a:t>
            </a:r>
          </a:p>
          <a:p>
            <a:pPr lvl="1"/>
            <a:r>
              <a:rPr lang="es-ES"/>
              <a:t>El datagrama IP esta formado por un encabezado IP y datos IP (de subcapa o capa superior).</a:t>
            </a:r>
          </a:p>
        </p:txBody>
      </p:sp>
      <p:sp>
        <p:nvSpPr>
          <p:cNvPr id="14340" name="Rectangle 4"/>
          <p:cNvSpPr>
            <a:spLocks noChangeArrowheads="1"/>
          </p:cNvSpPr>
          <p:nvPr/>
        </p:nvSpPr>
        <p:spPr bwMode="auto">
          <a:xfrm>
            <a:off x="2057400" y="4419600"/>
            <a:ext cx="14478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Enc. IP</a:t>
            </a:r>
          </a:p>
        </p:txBody>
      </p:sp>
      <p:sp>
        <p:nvSpPr>
          <p:cNvPr id="14341" name="Rectangle 5"/>
          <p:cNvSpPr>
            <a:spLocks noChangeArrowheads="1"/>
          </p:cNvSpPr>
          <p:nvPr/>
        </p:nvSpPr>
        <p:spPr bwMode="auto">
          <a:xfrm>
            <a:off x="3505200" y="4419600"/>
            <a:ext cx="35814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Datos IP</a:t>
            </a:r>
          </a:p>
        </p:txBody>
      </p:sp>
      <p:sp>
        <p:nvSpPr>
          <p:cNvPr id="14342" name="Line 6"/>
          <p:cNvSpPr>
            <a:spLocks noChangeShapeType="1"/>
          </p:cNvSpPr>
          <p:nvPr/>
        </p:nvSpPr>
        <p:spPr bwMode="auto">
          <a:xfrm>
            <a:off x="7086600" y="5181600"/>
            <a:ext cx="0" cy="304800"/>
          </a:xfrm>
          <a:prstGeom prst="line">
            <a:avLst/>
          </a:prstGeom>
          <a:noFill/>
          <a:ln w="9525">
            <a:solidFill>
              <a:schemeClr val="tx1"/>
            </a:solidFill>
            <a:round/>
            <a:headEnd/>
            <a:tailEnd/>
          </a:ln>
          <a:effectLst/>
        </p:spPr>
        <p:txBody>
          <a:bodyPr wrap="none" anchor="ctr"/>
          <a:lstStyle/>
          <a:p>
            <a:endParaRPr lang="es-MX"/>
          </a:p>
        </p:txBody>
      </p:sp>
      <p:sp>
        <p:nvSpPr>
          <p:cNvPr id="14343" name="Line 7"/>
          <p:cNvSpPr>
            <a:spLocks noChangeShapeType="1"/>
          </p:cNvSpPr>
          <p:nvPr/>
        </p:nvSpPr>
        <p:spPr bwMode="auto">
          <a:xfrm>
            <a:off x="2057400" y="5181600"/>
            <a:ext cx="0" cy="304800"/>
          </a:xfrm>
          <a:prstGeom prst="line">
            <a:avLst/>
          </a:prstGeom>
          <a:noFill/>
          <a:ln w="9525">
            <a:solidFill>
              <a:schemeClr val="tx1"/>
            </a:solidFill>
            <a:round/>
            <a:headEnd/>
            <a:tailEnd/>
          </a:ln>
          <a:effectLst/>
        </p:spPr>
        <p:txBody>
          <a:bodyPr wrap="none" anchor="ctr"/>
          <a:lstStyle/>
          <a:p>
            <a:endParaRPr lang="es-MX"/>
          </a:p>
        </p:txBody>
      </p:sp>
      <p:sp>
        <p:nvSpPr>
          <p:cNvPr id="14344" name="Text Box 8"/>
          <p:cNvSpPr txBox="1">
            <a:spLocks noChangeArrowheads="1"/>
          </p:cNvSpPr>
          <p:nvPr/>
        </p:nvSpPr>
        <p:spPr bwMode="auto">
          <a:xfrm>
            <a:off x="4029075" y="5181600"/>
            <a:ext cx="1277938"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Datagrama IP</a:t>
            </a:r>
          </a:p>
        </p:txBody>
      </p:sp>
      <p:sp>
        <p:nvSpPr>
          <p:cNvPr id="14345" name="Rectangle 9"/>
          <p:cNvSpPr>
            <a:spLocks noChangeArrowheads="1"/>
          </p:cNvSpPr>
          <p:nvPr/>
        </p:nvSpPr>
        <p:spPr bwMode="auto">
          <a:xfrm>
            <a:off x="1219200" y="4419600"/>
            <a:ext cx="8382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Enc. NIC</a:t>
            </a:r>
          </a:p>
        </p:txBody>
      </p:sp>
      <p:sp>
        <p:nvSpPr>
          <p:cNvPr id="14346" name="Rectangle 10"/>
          <p:cNvSpPr>
            <a:spLocks noChangeArrowheads="1"/>
          </p:cNvSpPr>
          <p:nvPr/>
        </p:nvSpPr>
        <p:spPr bwMode="auto">
          <a:xfrm>
            <a:off x="7086600" y="4419600"/>
            <a:ext cx="8382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Cola</a:t>
            </a:r>
          </a:p>
        </p:txBody>
      </p:sp>
      <p:sp>
        <p:nvSpPr>
          <p:cNvPr id="14347" name="Line 11"/>
          <p:cNvSpPr>
            <a:spLocks noChangeShapeType="1"/>
          </p:cNvSpPr>
          <p:nvPr/>
        </p:nvSpPr>
        <p:spPr bwMode="auto">
          <a:xfrm>
            <a:off x="1219200" y="5181600"/>
            <a:ext cx="0" cy="838200"/>
          </a:xfrm>
          <a:prstGeom prst="line">
            <a:avLst/>
          </a:prstGeom>
          <a:noFill/>
          <a:ln w="9525">
            <a:solidFill>
              <a:schemeClr val="tx1"/>
            </a:solidFill>
            <a:round/>
            <a:headEnd/>
            <a:tailEnd/>
          </a:ln>
          <a:effectLst/>
        </p:spPr>
        <p:txBody>
          <a:bodyPr wrap="none" anchor="ctr"/>
          <a:lstStyle/>
          <a:p>
            <a:endParaRPr lang="es-MX"/>
          </a:p>
        </p:txBody>
      </p:sp>
      <p:sp>
        <p:nvSpPr>
          <p:cNvPr id="14348" name="Line 12"/>
          <p:cNvSpPr>
            <a:spLocks noChangeShapeType="1"/>
          </p:cNvSpPr>
          <p:nvPr/>
        </p:nvSpPr>
        <p:spPr bwMode="auto">
          <a:xfrm>
            <a:off x="7924800" y="5181600"/>
            <a:ext cx="0" cy="838200"/>
          </a:xfrm>
          <a:prstGeom prst="line">
            <a:avLst/>
          </a:prstGeom>
          <a:noFill/>
          <a:ln w="9525">
            <a:solidFill>
              <a:schemeClr val="tx1"/>
            </a:solidFill>
            <a:round/>
            <a:headEnd/>
            <a:tailEnd/>
          </a:ln>
          <a:effectLst/>
        </p:spPr>
        <p:txBody>
          <a:bodyPr wrap="none" anchor="ctr"/>
          <a:lstStyle/>
          <a:p>
            <a:endParaRPr lang="es-MX"/>
          </a:p>
        </p:txBody>
      </p:sp>
      <p:sp>
        <p:nvSpPr>
          <p:cNvPr id="14349" name="Text Box 13"/>
          <p:cNvSpPr txBox="1">
            <a:spLocks noChangeArrowheads="1"/>
          </p:cNvSpPr>
          <p:nvPr/>
        </p:nvSpPr>
        <p:spPr bwMode="auto">
          <a:xfrm>
            <a:off x="2887663" y="5715000"/>
            <a:ext cx="3108325"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Trama de la Capa de Interfaz de Red</a:t>
            </a:r>
          </a:p>
        </p:txBody>
      </p:sp>
      <p:sp>
        <p:nvSpPr>
          <p:cNvPr id="14350" name="Line 14"/>
          <p:cNvSpPr>
            <a:spLocks noChangeShapeType="1"/>
          </p:cNvSpPr>
          <p:nvPr/>
        </p:nvSpPr>
        <p:spPr bwMode="auto">
          <a:xfrm>
            <a:off x="6096000" y="5867400"/>
            <a:ext cx="1828800" cy="0"/>
          </a:xfrm>
          <a:prstGeom prst="line">
            <a:avLst/>
          </a:prstGeom>
          <a:noFill/>
          <a:ln w="9525">
            <a:solidFill>
              <a:schemeClr val="tx1"/>
            </a:solidFill>
            <a:round/>
            <a:headEnd/>
            <a:tailEnd type="triangle" w="med" len="med"/>
          </a:ln>
          <a:effectLst/>
        </p:spPr>
        <p:txBody>
          <a:bodyPr/>
          <a:lstStyle/>
          <a:p>
            <a:endParaRPr lang="es-MX"/>
          </a:p>
        </p:txBody>
      </p:sp>
      <p:sp>
        <p:nvSpPr>
          <p:cNvPr id="14351" name="Line 15"/>
          <p:cNvSpPr>
            <a:spLocks noChangeShapeType="1"/>
          </p:cNvSpPr>
          <p:nvPr/>
        </p:nvSpPr>
        <p:spPr bwMode="auto">
          <a:xfrm flipH="1">
            <a:off x="1219200" y="5867400"/>
            <a:ext cx="1524000" cy="0"/>
          </a:xfrm>
          <a:prstGeom prst="line">
            <a:avLst/>
          </a:prstGeom>
          <a:noFill/>
          <a:ln w="9525">
            <a:solidFill>
              <a:schemeClr val="tx1"/>
            </a:solidFill>
            <a:round/>
            <a:headEnd/>
            <a:tailEnd type="triangle" w="med" len="med"/>
          </a:ln>
          <a:effectLst/>
        </p:spPr>
        <p:txBody>
          <a:bodyPr/>
          <a:lstStyle/>
          <a:p>
            <a:endParaRPr lang="es-MX"/>
          </a:p>
        </p:txBody>
      </p:sp>
      <p:sp>
        <p:nvSpPr>
          <p:cNvPr id="14352" name="Line 16"/>
          <p:cNvSpPr>
            <a:spLocks noChangeShapeType="1"/>
          </p:cNvSpPr>
          <p:nvPr/>
        </p:nvSpPr>
        <p:spPr bwMode="auto">
          <a:xfrm flipV="1">
            <a:off x="5253038" y="5334000"/>
            <a:ext cx="1833562" cy="0"/>
          </a:xfrm>
          <a:prstGeom prst="line">
            <a:avLst/>
          </a:prstGeom>
          <a:noFill/>
          <a:ln w="9525">
            <a:solidFill>
              <a:schemeClr val="tx1"/>
            </a:solidFill>
            <a:round/>
            <a:headEnd/>
            <a:tailEnd type="triangle" w="med" len="med"/>
          </a:ln>
          <a:effectLst/>
        </p:spPr>
        <p:txBody>
          <a:bodyPr/>
          <a:lstStyle/>
          <a:p>
            <a:endParaRPr lang="es-MX"/>
          </a:p>
        </p:txBody>
      </p:sp>
      <p:sp>
        <p:nvSpPr>
          <p:cNvPr id="14353" name="Line 17"/>
          <p:cNvSpPr>
            <a:spLocks noChangeShapeType="1"/>
          </p:cNvSpPr>
          <p:nvPr/>
        </p:nvSpPr>
        <p:spPr bwMode="auto">
          <a:xfrm flipH="1">
            <a:off x="2057400" y="5334000"/>
            <a:ext cx="2016125" cy="0"/>
          </a:xfrm>
          <a:prstGeom prst="line">
            <a:avLst/>
          </a:prstGeom>
          <a:noFill/>
          <a:ln w="9525">
            <a:solidFill>
              <a:schemeClr val="tx1"/>
            </a:solidFill>
            <a:round/>
            <a:headEnd/>
            <a:tailEnd type="triangle" w="med" len="med"/>
          </a:ln>
          <a:effectLst/>
        </p:spPr>
        <p:txBody>
          <a:bodyPr/>
          <a:lstStyle/>
          <a:p>
            <a:endParaRPr lang="es-MX"/>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ES"/>
              <a:t>Datagrama IP</a:t>
            </a:r>
          </a:p>
        </p:txBody>
      </p:sp>
      <p:sp>
        <p:nvSpPr>
          <p:cNvPr id="16387" name="Rectangle 3" descr="Rectangle: Click to edit Master text styles&#10;Second level&#10;Third level&#10;Fourth level&#10;Fifth level"/>
          <p:cNvSpPr>
            <a:spLocks noGrp="1" noChangeArrowheads="1"/>
          </p:cNvSpPr>
          <p:nvPr>
            <p:ph idx="1"/>
          </p:nvPr>
        </p:nvSpPr>
        <p:spPr>
          <a:xfrm>
            <a:off x="838200" y="1905000"/>
            <a:ext cx="7772400" cy="4572000"/>
          </a:xfrm>
        </p:spPr>
        <p:txBody>
          <a:bodyPr/>
          <a:lstStyle/>
          <a:p>
            <a:pPr lvl="1"/>
            <a:r>
              <a:rPr lang="es-ES"/>
              <a:t>Encabezado IP: Tiene un tamaño variable , entre 20 y 60 bytes, en incrementos de 4 bytes.</a:t>
            </a:r>
          </a:p>
          <a:p>
            <a:pPr lvl="1"/>
            <a:r>
              <a:rPr lang="es-ES"/>
              <a:t>Proporciona:</a:t>
            </a:r>
          </a:p>
          <a:p>
            <a:pPr lvl="2"/>
            <a:r>
              <a:rPr lang="es-ES"/>
              <a:t>Compatibilidad de enrutamiento</a:t>
            </a:r>
          </a:p>
          <a:p>
            <a:pPr lvl="2"/>
            <a:r>
              <a:rPr lang="es-ES"/>
              <a:t>Identificación de carga</a:t>
            </a:r>
          </a:p>
          <a:p>
            <a:pPr lvl="2"/>
            <a:r>
              <a:rPr lang="es-ES"/>
              <a:t>Indicación del tamaño del encabezado</a:t>
            </a:r>
          </a:p>
          <a:p>
            <a:pPr lvl="2"/>
            <a:r>
              <a:rPr lang="es-ES"/>
              <a:t>Indicación del tamaño del datagrama</a:t>
            </a:r>
          </a:p>
          <a:p>
            <a:pPr lvl="2"/>
            <a:r>
              <a:rPr lang="es-ES"/>
              <a:t>Compatibilidad de fragmentación</a:t>
            </a:r>
          </a:p>
          <a:p>
            <a:pPr lvl="2"/>
            <a:r>
              <a:rPr lang="es-ES"/>
              <a:t>Opciones</a:t>
            </a:r>
          </a:p>
          <a:p>
            <a:pPr lvl="2"/>
            <a:endParaRPr lang="es-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
              <a:t>Datagrama IP</a:t>
            </a:r>
          </a:p>
        </p:txBody>
      </p:sp>
      <p:sp>
        <p:nvSpPr>
          <p:cNvPr id="17411" name="Rectangle 3" descr="Rectangle: Click to edit Master text styles&#10;Second level&#10;Third level&#10;Fourth level&#10;Fifth level"/>
          <p:cNvSpPr>
            <a:spLocks noGrp="1" noChangeArrowheads="1"/>
          </p:cNvSpPr>
          <p:nvPr>
            <p:ph idx="1"/>
          </p:nvPr>
        </p:nvSpPr>
        <p:spPr/>
        <p:txBody>
          <a:bodyPr/>
          <a:lstStyle/>
          <a:p>
            <a:pPr lvl="1"/>
            <a:r>
              <a:rPr lang="es-ES"/>
              <a:t>Carga IP: La carga IP (datos) tiene un tamaño variable de hasta 65,516 bytes (un datagrama IP de 65,536 bytes con una encabezado IP de 20 bytes)</a:t>
            </a:r>
          </a:p>
        </p:txBody>
      </p:sp>
      <p:sp>
        <p:nvSpPr>
          <p:cNvPr id="17412" name="Rectangle 4"/>
          <p:cNvSpPr>
            <a:spLocks noChangeArrowheads="1"/>
          </p:cNvSpPr>
          <p:nvPr/>
        </p:nvSpPr>
        <p:spPr bwMode="auto">
          <a:xfrm>
            <a:off x="2057400" y="4419600"/>
            <a:ext cx="14478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Enc. IP</a:t>
            </a:r>
          </a:p>
        </p:txBody>
      </p:sp>
      <p:sp>
        <p:nvSpPr>
          <p:cNvPr id="17413" name="Rectangle 5"/>
          <p:cNvSpPr>
            <a:spLocks noChangeArrowheads="1"/>
          </p:cNvSpPr>
          <p:nvPr/>
        </p:nvSpPr>
        <p:spPr bwMode="auto">
          <a:xfrm>
            <a:off x="3505200" y="4419600"/>
            <a:ext cx="35814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Datos IP</a:t>
            </a:r>
          </a:p>
        </p:txBody>
      </p:sp>
      <p:sp>
        <p:nvSpPr>
          <p:cNvPr id="17414" name="Line 6"/>
          <p:cNvSpPr>
            <a:spLocks noChangeShapeType="1"/>
          </p:cNvSpPr>
          <p:nvPr/>
        </p:nvSpPr>
        <p:spPr bwMode="auto">
          <a:xfrm>
            <a:off x="7086600" y="5181600"/>
            <a:ext cx="0" cy="304800"/>
          </a:xfrm>
          <a:prstGeom prst="line">
            <a:avLst/>
          </a:prstGeom>
          <a:noFill/>
          <a:ln w="9525">
            <a:solidFill>
              <a:schemeClr val="tx1"/>
            </a:solidFill>
            <a:round/>
            <a:headEnd/>
            <a:tailEnd/>
          </a:ln>
          <a:effectLst/>
        </p:spPr>
        <p:txBody>
          <a:bodyPr wrap="none" anchor="ctr"/>
          <a:lstStyle/>
          <a:p>
            <a:endParaRPr lang="es-MX"/>
          </a:p>
        </p:txBody>
      </p:sp>
      <p:sp>
        <p:nvSpPr>
          <p:cNvPr id="17415" name="Line 7"/>
          <p:cNvSpPr>
            <a:spLocks noChangeShapeType="1"/>
          </p:cNvSpPr>
          <p:nvPr/>
        </p:nvSpPr>
        <p:spPr bwMode="auto">
          <a:xfrm>
            <a:off x="2057400" y="5181600"/>
            <a:ext cx="0" cy="304800"/>
          </a:xfrm>
          <a:prstGeom prst="line">
            <a:avLst/>
          </a:prstGeom>
          <a:noFill/>
          <a:ln w="9525">
            <a:solidFill>
              <a:schemeClr val="tx1"/>
            </a:solidFill>
            <a:round/>
            <a:headEnd/>
            <a:tailEnd/>
          </a:ln>
          <a:effectLst/>
        </p:spPr>
        <p:txBody>
          <a:bodyPr wrap="none" anchor="ctr"/>
          <a:lstStyle/>
          <a:p>
            <a:endParaRPr lang="es-MX"/>
          </a:p>
        </p:txBody>
      </p:sp>
      <p:sp>
        <p:nvSpPr>
          <p:cNvPr id="17416" name="Text Box 8"/>
          <p:cNvSpPr txBox="1">
            <a:spLocks noChangeArrowheads="1"/>
          </p:cNvSpPr>
          <p:nvPr/>
        </p:nvSpPr>
        <p:spPr bwMode="auto">
          <a:xfrm>
            <a:off x="4038600" y="5181600"/>
            <a:ext cx="1263650" cy="304800"/>
          </a:xfrm>
          <a:prstGeom prst="rect">
            <a:avLst/>
          </a:prstGeom>
          <a:solidFill>
            <a:schemeClr val="bg1"/>
          </a:solidFill>
          <a:ln w="9525">
            <a:noFill/>
            <a:miter lim="800000"/>
            <a:headEnd/>
            <a:tailEnd/>
          </a:ln>
          <a:effectLst/>
        </p:spPr>
        <p:txBody>
          <a:bodyPr>
            <a:spAutoFit/>
          </a:bodyPr>
          <a:lstStyle/>
          <a:p>
            <a:pPr algn="ctr" eaLnBrk="0" hangingPunct="0"/>
            <a:r>
              <a:rPr lang="en-US" sz="1400">
                <a:latin typeface="Arial" charset="0"/>
              </a:rPr>
              <a:t>65,536 bytes</a:t>
            </a:r>
          </a:p>
        </p:txBody>
      </p:sp>
      <p:sp>
        <p:nvSpPr>
          <p:cNvPr id="17417" name="Line 9"/>
          <p:cNvSpPr>
            <a:spLocks noChangeShapeType="1"/>
          </p:cNvSpPr>
          <p:nvPr/>
        </p:nvSpPr>
        <p:spPr bwMode="auto">
          <a:xfrm flipV="1">
            <a:off x="5253038" y="5334000"/>
            <a:ext cx="1833562" cy="0"/>
          </a:xfrm>
          <a:prstGeom prst="line">
            <a:avLst/>
          </a:prstGeom>
          <a:noFill/>
          <a:ln w="9525">
            <a:solidFill>
              <a:schemeClr val="tx1"/>
            </a:solidFill>
            <a:round/>
            <a:headEnd/>
            <a:tailEnd type="triangle" w="med" len="med"/>
          </a:ln>
          <a:effectLst/>
        </p:spPr>
        <p:txBody>
          <a:bodyPr/>
          <a:lstStyle/>
          <a:p>
            <a:endParaRPr lang="es-MX"/>
          </a:p>
        </p:txBody>
      </p:sp>
      <p:sp>
        <p:nvSpPr>
          <p:cNvPr id="17418" name="Line 10"/>
          <p:cNvSpPr>
            <a:spLocks noChangeShapeType="1"/>
          </p:cNvSpPr>
          <p:nvPr/>
        </p:nvSpPr>
        <p:spPr bwMode="auto">
          <a:xfrm flipH="1">
            <a:off x="2057400" y="5334000"/>
            <a:ext cx="2016125" cy="0"/>
          </a:xfrm>
          <a:prstGeom prst="line">
            <a:avLst/>
          </a:prstGeom>
          <a:noFill/>
          <a:ln w="9525">
            <a:solidFill>
              <a:schemeClr val="tx1"/>
            </a:solidFill>
            <a:round/>
            <a:headEnd/>
            <a:tailEnd type="triangle" w="med" len="med"/>
          </a:ln>
          <a:effectLst/>
        </p:spPr>
        <p:txBody>
          <a:bodyPr/>
          <a:lstStyle/>
          <a:p>
            <a:endParaRPr lang="es-MX"/>
          </a:p>
        </p:txBody>
      </p:sp>
      <p:sp>
        <p:nvSpPr>
          <p:cNvPr id="17419" name="Text Box 11"/>
          <p:cNvSpPr txBox="1">
            <a:spLocks noChangeArrowheads="1"/>
          </p:cNvSpPr>
          <p:nvPr/>
        </p:nvSpPr>
        <p:spPr bwMode="auto">
          <a:xfrm>
            <a:off x="2133600" y="4038600"/>
            <a:ext cx="1263650" cy="304800"/>
          </a:xfrm>
          <a:prstGeom prst="rect">
            <a:avLst/>
          </a:prstGeom>
          <a:solidFill>
            <a:schemeClr val="bg1"/>
          </a:solidFill>
          <a:ln w="9525">
            <a:noFill/>
            <a:miter lim="800000"/>
            <a:headEnd/>
            <a:tailEnd/>
          </a:ln>
          <a:effectLst/>
        </p:spPr>
        <p:txBody>
          <a:bodyPr>
            <a:spAutoFit/>
          </a:bodyPr>
          <a:lstStyle/>
          <a:p>
            <a:pPr algn="ctr" eaLnBrk="0" hangingPunct="0"/>
            <a:r>
              <a:rPr lang="en-US" sz="1400">
                <a:latin typeface="Arial" charset="0"/>
              </a:rPr>
              <a:t>20  bytes</a:t>
            </a:r>
          </a:p>
        </p:txBody>
      </p:sp>
      <p:sp>
        <p:nvSpPr>
          <p:cNvPr id="17420" name="Text Box 12"/>
          <p:cNvSpPr txBox="1">
            <a:spLocks noChangeArrowheads="1"/>
          </p:cNvSpPr>
          <p:nvPr/>
        </p:nvSpPr>
        <p:spPr bwMode="auto">
          <a:xfrm>
            <a:off x="4800600" y="4038600"/>
            <a:ext cx="1263650" cy="304800"/>
          </a:xfrm>
          <a:prstGeom prst="rect">
            <a:avLst/>
          </a:prstGeom>
          <a:solidFill>
            <a:schemeClr val="bg1"/>
          </a:solidFill>
          <a:ln w="9525">
            <a:noFill/>
            <a:miter lim="800000"/>
            <a:headEnd/>
            <a:tailEnd/>
          </a:ln>
          <a:effectLst/>
        </p:spPr>
        <p:txBody>
          <a:bodyPr>
            <a:spAutoFit/>
          </a:bodyPr>
          <a:lstStyle/>
          <a:p>
            <a:pPr algn="ctr" eaLnBrk="0" hangingPunct="0"/>
            <a:r>
              <a:rPr lang="en-US" sz="1400">
                <a:latin typeface="Arial" charset="0"/>
              </a:rPr>
              <a:t>65,516 bytes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ES"/>
              <a:t>Encabezado IP</a:t>
            </a:r>
          </a:p>
        </p:txBody>
      </p:sp>
      <p:sp>
        <p:nvSpPr>
          <p:cNvPr id="18435" name="Rectangle 3" descr="Rectangle: Click to edit Master text styles&#10;Second level&#10;Third level&#10;Fourth level&#10;Fifth level"/>
          <p:cNvSpPr>
            <a:spLocks noGrp="1" noChangeArrowheads="1"/>
          </p:cNvSpPr>
          <p:nvPr>
            <p:ph idx="1"/>
          </p:nvPr>
        </p:nvSpPr>
        <p:spPr/>
        <p:txBody>
          <a:bodyPr/>
          <a:lstStyle/>
          <a:p>
            <a:pPr lvl="1"/>
            <a:r>
              <a:rPr lang="es-ES"/>
              <a:t>La estructura del encabezado IP es la siguiente.</a:t>
            </a:r>
          </a:p>
        </p:txBody>
      </p:sp>
      <p:pic>
        <p:nvPicPr>
          <p:cNvPr id="18436" name="Picture 4" descr="E:\Trabajo 2008\Cursos Externos\SEDENA\Temp\1.jpg"/>
          <p:cNvPicPr>
            <a:picLocks noChangeAspect="1" noChangeArrowheads="1"/>
          </p:cNvPicPr>
          <p:nvPr/>
        </p:nvPicPr>
        <p:blipFill>
          <a:blip r:embed="rId2" cstate="print"/>
          <a:srcRect/>
          <a:stretch>
            <a:fillRect/>
          </a:stretch>
        </p:blipFill>
        <p:spPr bwMode="auto">
          <a:xfrm>
            <a:off x="827584" y="2492896"/>
            <a:ext cx="7391400" cy="35464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6"/>
          <p:cNvSpPr txBox="1">
            <a:spLocks noChangeArrowheads="1"/>
          </p:cNvSpPr>
          <p:nvPr/>
        </p:nvSpPr>
        <p:spPr bwMode="auto">
          <a:xfrm>
            <a:off x="990600" y="1066800"/>
            <a:ext cx="3879850" cy="5594350"/>
          </a:xfrm>
          <a:prstGeom prst="rect">
            <a:avLst/>
          </a:prstGeom>
          <a:noFill/>
          <a:ln w="12700">
            <a:noFill/>
            <a:miter lim="800000"/>
            <a:headEnd/>
            <a:tailEnd/>
          </a:ln>
          <a:effectLst/>
        </p:spPr>
        <p:txBody>
          <a:bodyPr>
            <a:spAutoFit/>
          </a:bodyPr>
          <a:lstStyle/>
          <a:p>
            <a:pPr algn="r" eaLnBrk="0" hangingPunct="0">
              <a:spcBef>
                <a:spcPct val="7000"/>
              </a:spcBef>
            </a:pPr>
            <a:r>
              <a:rPr lang="es-ES" sz="2600">
                <a:latin typeface="Arial" charset="0"/>
              </a:rPr>
              <a:t>Versión</a:t>
            </a:r>
          </a:p>
          <a:p>
            <a:pPr algn="r" eaLnBrk="0" hangingPunct="0">
              <a:spcBef>
                <a:spcPct val="7000"/>
              </a:spcBef>
            </a:pPr>
            <a:r>
              <a:rPr lang="es-ES" sz="2600">
                <a:latin typeface="Arial" charset="0"/>
              </a:rPr>
              <a:t>Long. de encabezado IP</a:t>
            </a:r>
          </a:p>
          <a:p>
            <a:pPr algn="r" eaLnBrk="0" hangingPunct="0">
              <a:spcBef>
                <a:spcPct val="7000"/>
              </a:spcBef>
            </a:pPr>
            <a:r>
              <a:rPr lang="es-ES" sz="2600">
                <a:latin typeface="Arial" charset="0"/>
              </a:rPr>
              <a:t>Tipo de Servicio</a:t>
            </a:r>
          </a:p>
          <a:p>
            <a:pPr algn="r" eaLnBrk="0" hangingPunct="0">
              <a:spcBef>
                <a:spcPct val="7000"/>
              </a:spcBef>
            </a:pPr>
            <a:r>
              <a:rPr lang="es-ES" sz="2600">
                <a:latin typeface="Arial" charset="0"/>
              </a:rPr>
              <a:t>Long. del datagrama IP</a:t>
            </a:r>
          </a:p>
          <a:p>
            <a:pPr algn="r" eaLnBrk="0" hangingPunct="0">
              <a:spcBef>
                <a:spcPct val="7000"/>
              </a:spcBef>
            </a:pPr>
            <a:r>
              <a:rPr lang="es-ES" sz="2600">
                <a:latin typeface="Arial" charset="0"/>
              </a:rPr>
              <a:t>Identificador</a:t>
            </a:r>
          </a:p>
          <a:p>
            <a:pPr algn="r" eaLnBrk="0" hangingPunct="0">
              <a:spcBef>
                <a:spcPct val="7000"/>
              </a:spcBef>
            </a:pPr>
            <a:r>
              <a:rPr lang="es-ES" sz="2600">
                <a:latin typeface="Arial" charset="0"/>
              </a:rPr>
              <a:t>Banderas</a:t>
            </a:r>
          </a:p>
          <a:p>
            <a:pPr algn="r" eaLnBrk="0" hangingPunct="0">
              <a:spcBef>
                <a:spcPct val="7000"/>
              </a:spcBef>
            </a:pPr>
            <a:r>
              <a:rPr lang="es-ES" sz="2600">
                <a:latin typeface="Arial" charset="0"/>
              </a:rPr>
              <a:t>Despl de fragmento</a:t>
            </a:r>
          </a:p>
          <a:p>
            <a:pPr algn="r" eaLnBrk="0" hangingPunct="0">
              <a:spcBef>
                <a:spcPct val="7000"/>
              </a:spcBef>
            </a:pPr>
            <a:r>
              <a:rPr lang="es-ES" sz="2600">
                <a:latin typeface="Arial" charset="0"/>
              </a:rPr>
              <a:t>Tiempo de Vida</a:t>
            </a:r>
          </a:p>
          <a:p>
            <a:pPr algn="r" eaLnBrk="0" hangingPunct="0">
              <a:spcBef>
                <a:spcPct val="7000"/>
              </a:spcBef>
            </a:pPr>
            <a:r>
              <a:rPr lang="es-ES" sz="2600">
                <a:latin typeface="Arial" charset="0"/>
              </a:rPr>
              <a:t>Protocolo</a:t>
            </a:r>
          </a:p>
          <a:p>
            <a:pPr algn="r" eaLnBrk="0" hangingPunct="0">
              <a:spcBef>
                <a:spcPct val="7000"/>
              </a:spcBef>
            </a:pPr>
            <a:r>
              <a:rPr lang="es-ES" sz="2600">
                <a:latin typeface="Arial" charset="0"/>
              </a:rPr>
              <a:t>Suma de comprobación</a:t>
            </a:r>
          </a:p>
          <a:p>
            <a:pPr algn="r" eaLnBrk="0" hangingPunct="0">
              <a:spcBef>
                <a:spcPct val="7000"/>
              </a:spcBef>
            </a:pPr>
            <a:r>
              <a:rPr lang="es-ES" sz="2600">
                <a:latin typeface="Arial" charset="0"/>
              </a:rPr>
              <a:t>Dirección IP origen</a:t>
            </a:r>
          </a:p>
          <a:p>
            <a:pPr algn="r" eaLnBrk="0" hangingPunct="0">
              <a:spcBef>
                <a:spcPct val="7000"/>
              </a:spcBef>
            </a:pPr>
            <a:r>
              <a:rPr lang="es-ES" sz="2600">
                <a:latin typeface="Arial" charset="0"/>
              </a:rPr>
              <a:t>Dirección IP destino</a:t>
            </a:r>
          </a:p>
          <a:p>
            <a:pPr algn="r" eaLnBrk="0" hangingPunct="0">
              <a:spcBef>
                <a:spcPct val="7000"/>
              </a:spcBef>
            </a:pPr>
            <a:r>
              <a:rPr lang="es-ES" sz="2600">
                <a:latin typeface="Arial" charset="0"/>
              </a:rPr>
              <a:t>Opciones y relleno IP</a:t>
            </a:r>
          </a:p>
        </p:txBody>
      </p:sp>
      <p:grpSp>
        <p:nvGrpSpPr>
          <p:cNvPr id="15367" name="Group 7"/>
          <p:cNvGrpSpPr>
            <a:grpSpLocks/>
          </p:cNvGrpSpPr>
          <p:nvPr/>
        </p:nvGrpSpPr>
        <p:grpSpPr bwMode="auto">
          <a:xfrm>
            <a:off x="5029200" y="1066800"/>
            <a:ext cx="1955800" cy="5548313"/>
            <a:chOff x="3120" y="528"/>
            <a:chExt cx="1232" cy="3495"/>
          </a:xfrm>
        </p:grpSpPr>
        <p:grpSp>
          <p:nvGrpSpPr>
            <p:cNvPr id="15368" name="Group 8"/>
            <p:cNvGrpSpPr>
              <a:grpSpLocks/>
            </p:cNvGrpSpPr>
            <p:nvPr/>
          </p:nvGrpSpPr>
          <p:grpSpPr bwMode="auto">
            <a:xfrm>
              <a:off x="3120" y="1066"/>
              <a:ext cx="308" cy="269"/>
              <a:chOff x="1536" y="384"/>
              <a:chExt cx="384" cy="336"/>
            </a:xfrm>
          </p:grpSpPr>
          <p:sp>
            <p:nvSpPr>
              <p:cNvPr id="15369" name="Rectangle 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370" name="Line 1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371" name="Line 1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372" name="Line 1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373" name="Line 1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374" name="Line 1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375" name="Line 1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376" name="Line 1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377" name="Line 1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378" name="Line 1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379" name="Group 19"/>
            <p:cNvGrpSpPr>
              <a:grpSpLocks/>
            </p:cNvGrpSpPr>
            <p:nvPr/>
          </p:nvGrpSpPr>
          <p:grpSpPr bwMode="auto">
            <a:xfrm>
              <a:off x="3120" y="1335"/>
              <a:ext cx="308" cy="268"/>
              <a:chOff x="1536" y="384"/>
              <a:chExt cx="384" cy="336"/>
            </a:xfrm>
          </p:grpSpPr>
          <p:sp>
            <p:nvSpPr>
              <p:cNvPr id="15380" name="Rectangle 2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381" name="Line 2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382" name="Line 2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383" name="Line 2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384" name="Line 2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385" name="Line 2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386" name="Line 2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387" name="Line 2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388" name="Line 2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389" name="Line 2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390" name="Group 30"/>
            <p:cNvGrpSpPr>
              <a:grpSpLocks/>
            </p:cNvGrpSpPr>
            <p:nvPr/>
          </p:nvGrpSpPr>
          <p:grpSpPr bwMode="auto">
            <a:xfrm>
              <a:off x="3428" y="1335"/>
              <a:ext cx="308" cy="268"/>
              <a:chOff x="1536" y="384"/>
              <a:chExt cx="384" cy="336"/>
            </a:xfrm>
          </p:grpSpPr>
          <p:sp>
            <p:nvSpPr>
              <p:cNvPr id="15391" name="Rectangle 3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392" name="Line 3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393" name="Line 3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394" name="Line 3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395" name="Line 3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396" name="Line 3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397" name="Line 3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398" name="Line 3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399" name="Line 3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00" name="Line 4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401" name="Group 41"/>
            <p:cNvGrpSpPr>
              <a:grpSpLocks/>
            </p:cNvGrpSpPr>
            <p:nvPr/>
          </p:nvGrpSpPr>
          <p:grpSpPr bwMode="auto">
            <a:xfrm>
              <a:off x="3120" y="1603"/>
              <a:ext cx="308" cy="269"/>
              <a:chOff x="1536" y="384"/>
              <a:chExt cx="384" cy="336"/>
            </a:xfrm>
          </p:grpSpPr>
          <p:sp>
            <p:nvSpPr>
              <p:cNvPr id="15402" name="Rectangle 4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403" name="Line 4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404" name="Line 4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405" name="Line 4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406" name="Line 4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407" name="Line 4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408" name="Line 4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409" name="Line 4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410" name="Line 5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11" name="Line 5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412" name="Group 52"/>
            <p:cNvGrpSpPr>
              <a:grpSpLocks/>
            </p:cNvGrpSpPr>
            <p:nvPr/>
          </p:nvGrpSpPr>
          <p:grpSpPr bwMode="auto">
            <a:xfrm>
              <a:off x="3428" y="1603"/>
              <a:ext cx="308" cy="269"/>
              <a:chOff x="1536" y="384"/>
              <a:chExt cx="384" cy="336"/>
            </a:xfrm>
          </p:grpSpPr>
          <p:sp>
            <p:nvSpPr>
              <p:cNvPr id="15413" name="Rectangle 5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414" name="Line 5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415" name="Line 5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416" name="Line 5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417" name="Line 5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418" name="Line 5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419" name="Line 5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420" name="Line 6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421" name="Line 6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22" name="Line 6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423" name="Group 63"/>
            <p:cNvGrpSpPr>
              <a:grpSpLocks/>
            </p:cNvGrpSpPr>
            <p:nvPr/>
          </p:nvGrpSpPr>
          <p:grpSpPr bwMode="auto">
            <a:xfrm>
              <a:off x="3120" y="2410"/>
              <a:ext cx="308" cy="269"/>
              <a:chOff x="1536" y="384"/>
              <a:chExt cx="384" cy="336"/>
            </a:xfrm>
          </p:grpSpPr>
          <p:sp>
            <p:nvSpPr>
              <p:cNvPr id="15424" name="Rectangle 6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425" name="Line 6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426" name="Line 6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427" name="Line 6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428" name="Line 6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429" name="Line 6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430" name="Line 7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431" name="Line 7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432" name="Line 7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33" name="Line 7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434" name="Group 74"/>
            <p:cNvGrpSpPr>
              <a:grpSpLocks/>
            </p:cNvGrpSpPr>
            <p:nvPr/>
          </p:nvGrpSpPr>
          <p:grpSpPr bwMode="auto">
            <a:xfrm>
              <a:off x="3120" y="2679"/>
              <a:ext cx="308" cy="269"/>
              <a:chOff x="1536" y="384"/>
              <a:chExt cx="384" cy="336"/>
            </a:xfrm>
          </p:grpSpPr>
          <p:sp>
            <p:nvSpPr>
              <p:cNvPr id="15435" name="Rectangle 7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436" name="Line 7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437" name="Line 7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438" name="Line 7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439" name="Line 7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440" name="Line 8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441" name="Line 8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442" name="Line 8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443" name="Line 8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44" name="Line 8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445" name="Group 85"/>
            <p:cNvGrpSpPr>
              <a:grpSpLocks/>
            </p:cNvGrpSpPr>
            <p:nvPr/>
          </p:nvGrpSpPr>
          <p:grpSpPr bwMode="auto">
            <a:xfrm>
              <a:off x="3120" y="2948"/>
              <a:ext cx="308" cy="268"/>
              <a:chOff x="1536" y="384"/>
              <a:chExt cx="384" cy="336"/>
            </a:xfrm>
          </p:grpSpPr>
          <p:sp>
            <p:nvSpPr>
              <p:cNvPr id="15446" name="Rectangle 8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447" name="Line 8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448" name="Line 8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449" name="Line 8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450" name="Line 9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451" name="Line 9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452" name="Line 9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453" name="Line 9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454" name="Line 9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55" name="Line 9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456" name="Group 96"/>
            <p:cNvGrpSpPr>
              <a:grpSpLocks/>
            </p:cNvGrpSpPr>
            <p:nvPr/>
          </p:nvGrpSpPr>
          <p:grpSpPr bwMode="auto">
            <a:xfrm>
              <a:off x="3428" y="2948"/>
              <a:ext cx="308" cy="268"/>
              <a:chOff x="1536" y="384"/>
              <a:chExt cx="384" cy="336"/>
            </a:xfrm>
          </p:grpSpPr>
          <p:sp>
            <p:nvSpPr>
              <p:cNvPr id="15457" name="Rectangle 9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458" name="Line 9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459" name="Line 9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460" name="Line 10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461" name="Line 10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462" name="Line 10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463" name="Line 10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464" name="Line 10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465" name="Line 10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66" name="Line 10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467" name="Group 107"/>
            <p:cNvGrpSpPr>
              <a:grpSpLocks/>
            </p:cNvGrpSpPr>
            <p:nvPr/>
          </p:nvGrpSpPr>
          <p:grpSpPr bwMode="auto">
            <a:xfrm>
              <a:off x="3120" y="3216"/>
              <a:ext cx="308" cy="269"/>
              <a:chOff x="1536" y="384"/>
              <a:chExt cx="384" cy="336"/>
            </a:xfrm>
          </p:grpSpPr>
          <p:sp>
            <p:nvSpPr>
              <p:cNvPr id="15468" name="Rectangle 10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469" name="Line 10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470" name="Line 11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471" name="Line 11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472" name="Line 11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473" name="Line 11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474" name="Line 11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475" name="Line 11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476" name="Line 11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77" name="Line 11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478" name="Group 118"/>
            <p:cNvGrpSpPr>
              <a:grpSpLocks/>
            </p:cNvGrpSpPr>
            <p:nvPr/>
          </p:nvGrpSpPr>
          <p:grpSpPr bwMode="auto">
            <a:xfrm>
              <a:off x="3428" y="3216"/>
              <a:ext cx="308" cy="269"/>
              <a:chOff x="1536" y="384"/>
              <a:chExt cx="384" cy="336"/>
            </a:xfrm>
          </p:grpSpPr>
          <p:sp>
            <p:nvSpPr>
              <p:cNvPr id="15479" name="Rectangle 11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480" name="Line 12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481" name="Line 12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482" name="Line 12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483" name="Line 12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484" name="Line 12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485" name="Line 12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486" name="Line 12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487" name="Line 12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88" name="Line 12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489" name="Group 129"/>
            <p:cNvGrpSpPr>
              <a:grpSpLocks/>
            </p:cNvGrpSpPr>
            <p:nvPr/>
          </p:nvGrpSpPr>
          <p:grpSpPr bwMode="auto">
            <a:xfrm>
              <a:off x="3736" y="3216"/>
              <a:ext cx="308" cy="269"/>
              <a:chOff x="1536" y="384"/>
              <a:chExt cx="384" cy="336"/>
            </a:xfrm>
          </p:grpSpPr>
          <p:sp>
            <p:nvSpPr>
              <p:cNvPr id="15490" name="Rectangle 13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491" name="Line 13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492" name="Line 13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493" name="Line 13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494" name="Line 13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495" name="Line 13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496" name="Line 13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497" name="Line 13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498" name="Line 13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499" name="Line 13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500" name="Group 140"/>
            <p:cNvGrpSpPr>
              <a:grpSpLocks/>
            </p:cNvGrpSpPr>
            <p:nvPr/>
          </p:nvGrpSpPr>
          <p:grpSpPr bwMode="auto">
            <a:xfrm>
              <a:off x="4044" y="3216"/>
              <a:ext cx="308" cy="269"/>
              <a:chOff x="1536" y="384"/>
              <a:chExt cx="384" cy="336"/>
            </a:xfrm>
          </p:grpSpPr>
          <p:sp>
            <p:nvSpPr>
              <p:cNvPr id="15501" name="Rectangle 14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502" name="Line 14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503" name="Line 14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504" name="Line 14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505" name="Line 14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506" name="Line 14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507" name="Line 14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508" name="Line 14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509" name="Line 14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510" name="Line 15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511" name="Group 151"/>
            <p:cNvGrpSpPr>
              <a:grpSpLocks/>
            </p:cNvGrpSpPr>
            <p:nvPr/>
          </p:nvGrpSpPr>
          <p:grpSpPr bwMode="auto">
            <a:xfrm>
              <a:off x="3120" y="3485"/>
              <a:ext cx="308" cy="269"/>
              <a:chOff x="1536" y="384"/>
              <a:chExt cx="384" cy="336"/>
            </a:xfrm>
          </p:grpSpPr>
          <p:sp>
            <p:nvSpPr>
              <p:cNvPr id="15512" name="Rectangle 15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513" name="Line 15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514" name="Line 15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515" name="Line 15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516" name="Line 15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517" name="Line 15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518" name="Line 15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519" name="Line 15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520" name="Line 16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521" name="Line 16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522" name="Group 162"/>
            <p:cNvGrpSpPr>
              <a:grpSpLocks/>
            </p:cNvGrpSpPr>
            <p:nvPr/>
          </p:nvGrpSpPr>
          <p:grpSpPr bwMode="auto">
            <a:xfrm>
              <a:off x="3428" y="3485"/>
              <a:ext cx="308" cy="269"/>
              <a:chOff x="1536" y="384"/>
              <a:chExt cx="384" cy="336"/>
            </a:xfrm>
          </p:grpSpPr>
          <p:sp>
            <p:nvSpPr>
              <p:cNvPr id="15523" name="Rectangle 16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524" name="Line 16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525" name="Line 16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526" name="Line 16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527" name="Line 16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528" name="Line 16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529" name="Line 16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530" name="Line 17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531" name="Line 17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532" name="Line 17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533" name="Group 173"/>
            <p:cNvGrpSpPr>
              <a:grpSpLocks/>
            </p:cNvGrpSpPr>
            <p:nvPr/>
          </p:nvGrpSpPr>
          <p:grpSpPr bwMode="auto">
            <a:xfrm>
              <a:off x="3736" y="3485"/>
              <a:ext cx="308" cy="269"/>
              <a:chOff x="1536" y="384"/>
              <a:chExt cx="384" cy="336"/>
            </a:xfrm>
          </p:grpSpPr>
          <p:sp>
            <p:nvSpPr>
              <p:cNvPr id="15534" name="Rectangle 17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535" name="Line 17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536" name="Line 17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537" name="Line 17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538" name="Line 17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539" name="Line 17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540" name="Line 18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541" name="Line 18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542" name="Line 18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543" name="Line 18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544" name="Group 184"/>
            <p:cNvGrpSpPr>
              <a:grpSpLocks/>
            </p:cNvGrpSpPr>
            <p:nvPr/>
          </p:nvGrpSpPr>
          <p:grpSpPr bwMode="auto">
            <a:xfrm>
              <a:off x="4044" y="3485"/>
              <a:ext cx="308" cy="269"/>
              <a:chOff x="1536" y="384"/>
              <a:chExt cx="384" cy="336"/>
            </a:xfrm>
          </p:grpSpPr>
          <p:sp>
            <p:nvSpPr>
              <p:cNvPr id="15545" name="Rectangle 18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546" name="Line 18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547" name="Line 18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548" name="Line 18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549" name="Line 18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550" name="Line 19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551" name="Line 19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552" name="Line 19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553" name="Line 19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554" name="Line 19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555" name="Group 195"/>
            <p:cNvGrpSpPr>
              <a:grpSpLocks/>
            </p:cNvGrpSpPr>
            <p:nvPr/>
          </p:nvGrpSpPr>
          <p:grpSpPr bwMode="auto">
            <a:xfrm>
              <a:off x="3120" y="3754"/>
              <a:ext cx="308" cy="269"/>
              <a:chOff x="1536" y="384"/>
              <a:chExt cx="384" cy="336"/>
            </a:xfrm>
          </p:grpSpPr>
          <p:sp>
            <p:nvSpPr>
              <p:cNvPr id="15556" name="Rectangle 19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557" name="Line 19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558" name="Line 19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559" name="Line 19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560" name="Line 20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561" name="Line 20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562" name="Line 20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563" name="Line 20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564" name="Line 20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565" name="Line 20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566" name="Group 206"/>
            <p:cNvGrpSpPr>
              <a:grpSpLocks/>
            </p:cNvGrpSpPr>
            <p:nvPr/>
          </p:nvGrpSpPr>
          <p:grpSpPr bwMode="auto">
            <a:xfrm>
              <a:off x="3428" y="3754"/>
              <a:ext cx="308" cy="269"/>
              <a:chOff x="1536" y="384"/>
              <a:chExt cx="384" cy="336"/>
            </a:xfrm>
          </p:grpSpPr>
          <p:sp>
            <p:nvSpPr>
              <p:cNvPr id="15567" name="Rectangle 20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568" name="Line 20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569" name="Line 20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570" name="Line 21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571" name="Line 21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572" name="Line 21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573" name="Line 21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574" name="Line 21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575" name="Line 21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576" name="Line 21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577" name="Group 217"/>
            <p:cNvGrpSpPr>
              <a:grpSpLocks/>
            </p:cNvGrpSpPr>
            <p:nvPr/>
          </p:nvGrpSpPr>
          <p:grpSpPr bwMode="auto">
            <a:xfrm>
              <a:off x="3736" y="3754"/>
              <a:ext cx="308" cy="269"/>
              <a:chOff x="1536" y="384"/>
              <a:chExt cx="384" cy="336"/>
            </a:xfrm>
          </p:grpSpPr>
          <p:sp>
            <p:nvSpPr>
              <p:cNvPr id="15578" name="Rectangle 21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579" name="Line 21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580" name="Line 22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581" name="Line 22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582" name="Line 22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583" name="Line 22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584" name="Line 22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585" name="Line 22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586" name="Line 22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587" name="Line 22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5588" name="Group 228"/>
            <p:cNvGrpSpPr>
              <a:grpSpLocks/>
            </p:cNvGrpSpPr>
            <p:nvPr/>
          </p:nvGrpSpPr>
          <p:grpSpPr bwMode="auto">
            <a:xfrm>
              <a:off x="4044" y="3754"/>
              <a:ext cx="308" cy="269"/>
              <a:chOff x="1536" y="384"/>
              <a:chExt cx="384" cy="336"/>
            </a:xfrm>
          </p:grpSpPr>
          <p:sp>
            <p:nvSpPr>
              <p:cNvPr id="15589" name="Rectangle 22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590" name="Line 23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5591" name="Line 23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5592" name="Line 23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5593" name="Line 23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5594" name="Line 23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5595" name="Line 23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5596" name="Line 23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5597" name="Line 23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5598" name="Line 23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15599" name="Rectangle 239"/>
            <p:cNvSpPr>
              <a:spLocks noChangeArrowheads="1"/>
            </p:cNvSpPr>
            <p:nvPr/>
          </p:nvSpPr>
          <p:spPr bwMode="auto">
            <a:xfrm>
              <a:off x="3120" y="528"/>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0" name="Rectangle 240"/>
            <p:cNvSpPr>
              <a:spLocks noChangeArrowheads="1"/>
            </p:cNvSpPr>
            <p:nvPr/>
          </p:nvSpPr>
          <p:spPr bwMode="auto">
            <a:xfrm>
              <a:off x="3159" y="528"/>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1" name="Rectangle 241"/>
            <p:cNvSpPr>
              <a:spLocks noChangeArrowheads="1"/>
            </p:cNvSpPr>
            <p:nvPr/>
          </p:nvSpPr>
          <p:spPr bwMode="auto">
            <a:xfrm>
              <a:off x="3197" y="528"/>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2" name="Rectangle 242"/>
            <p:cNvSpPr>
              <a:spLocks noChangeArrowheads="1"/>
            </p:cNvSpPr>
            <p:nvPr/>
          </p:nvSpPr>
          <p:spPr bwMode="auto">
            <a:xfrm>
              <a:off x="3236" y="528"/>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3" name="Rectangle 243"/>
            <p:cNvSpPr>
              <a:spLocks noChangeArrowheads="1"/>
            </p:cNvSpPr>
            <p:nvPr/>
          </p:nvSpPr>
          <p:spPr bwMode="auto">
            <a:xfrm>
              <a:off x="3120" y="797"/>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4" name="Rectangle 244"/>
            <p:cNvSpPr>
              <a:spLocks noChangeArrowheads="1"/>
            </p:cNvSpPr>
            <p:nvPr/>
          </p:nvSpPr>
          <p:spPr bwMode="auto">
            <a:xfrm>
              <a:off x="3159" y="797"/>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5" name="Rectangle 245"/>
            <p:cNvSpPr>
              <a:spLocks noChangeArrowheads="1"/>
            </p:cNvSpPr>
            <p:nvPr/>
          </p:nvSpPr>
          <p:spPr bwMode="auto">
            <a:xfrm>
              <a:off x="3197" y="797"/>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6" name="Rectangle 246"/>
            <p:cNvSpPr>
              <a:spLocks noChangeArrowheads="1"/>
            </p:cNvSpPr>
            <p:nvPr/>
          </p:nvSpPr>
          <p:spPr bwMode="auto">
            <a:xfrm>
              <a:off x="3236" y="797"/>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7" name="Rectangle 247"/>
            <p:cNvSpPr>
              <a:spLocks noChangeArrowheads="1"/>
            </p:cNvSpPr>
            <p:nvPr/>
          </p:nvSpPr>
          <p:spPr bwMode="auto">
            <a:xfrm>
              <a:off x="3120" y="1872"/>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8" name="Rectangle 248"/>
            <p:cNvSpPr>
              <a:spLocks noChangeArrowheads="1"/>
            </p:cNvSpPr>
            <p:nvPr/>
          </p:nvSpPr>
          <p:spPr bwMode="auto">
            <a:xfrm>
              <a:off x="3159" y="1872"/>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09" name="Rectangle 249"/>
            <p:cNvSpPr>
              <a:spLocks noChangeArrowheads="1"/>
            </p:cNvSpPr>
            <p:nvPr/>
          </p:nvSpPr>
          <p:spPr bwMode="auto">
            <a:xfrm>
              <a:off x="3197" y="1872"/>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0" name="Rectangle 250"/>
            <p:cNvSpPr>
              <a:spLocks noChangeArrowheads="1"/>
            </p:cNvSpPr>
            <p:nvPr/>
          </p:nvSpPr>
          <p:spPr bwMode="auto">
            <a:xfrm>
              <a:off x="3428" y="2141"/>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1" name="Rectangle 251"/>
            <p:cNvSpPr>
              <a:spLocks noChangeArrowheads="1"/>
            </p:cNvSpPr>
            <p:nvPr/>
          </p:nvSpPr>
          <p:spPr bwMode="auto">
            <a:xfrm>
              <a:off x="3467" y="2141"/>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2" name="Rectangle 252"/>
            <p:cNvSpPr>
              <a:spLocks noChangeArrowheads="1"/>
            </p:cNvSpPr>
            <p:nvPr/>
          </p:nvSpPr>
          <p:spPr bwMode="auto">
            <a:xfrm>
              <a:off x="3120" y="2141"/>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3" name="Rectangle 253"/>
            <p:cNvSpPr>
              <a:spLocks noChangeArrowheads="1"/>
            </p:cNvSpPr>
            <p:nvPr/>
          </p:nvSpPr>
          <p:spPr bwMode="auto">
            <a:xfrm>
              <a:off x="3159" y="2141"/>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4" name="Rectangle 254"/>
            <p:cNvSpPr>
              <a:spLocks noChangeArrowheads="1"/>
            </p:cNvSpPr>
            <p:nvPr/>
          </p:nvSpPr>
          <p:spPr bwMode="auto">
            <a:xfrm>
              <a:off x="3197" y="2141"/>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5" name="Rectangle 255"/>
            <p:cNvSpPr>
              <a:spLocks noChangeArrowheads="1"/>
            </p:cNvSpPr>
            <p:nvPr/>
          </p:nvSpPr>
          <p:spPr bwMode="auto">
            <a:xfrm>
              <a:off x="3236" y="2141"/>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6" name="Rectangle 256"/>
            <p:cNvSpPr>
              <a:spLocks noChangeArrowheads="1"/>
            </p:cNvSpPr>
            <p:nvPr/>
          </p:nvSpPr>
          <p:spPr bwMode="auto">
            <a:xfrm>
              <a:off x="3274" y="2141"/>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7" name="Rectangle 257"/>
            <p:cNvSpPr>
              <a:spLocks noChangeArrowheads="1"/>
            </p:cNvSpPr>
            <p:nvPr/>
          </p:nvSpPr>
          <p:spPr bwMode="auto">
            <a:xfrm>
              <a:off x="3313" y="2141"/>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8" name="Rectangle 258"/>
            <p:cNvSpPr>
              <a:spLocks noChangeArrowheads="1"/>
            </p:cNvSpPr>
            <p:nvPr/>
          </p:nvSpPr>
          <p:spPr bwMode="auto">
            <a:xfrm>
              <a:off x="3351" y="2141"/>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19" name="Rectangle 259"/>
            <p:cNvSpPr>
              <a:spLocks noChangeArrowheads="1"/>
            </p:cNvSpPr>
            <p:nvPr/>
          </p:nvSpPr>
          <p:spPr bwMode="auto">
            <a:xfrm>
              <a:off x="3390" y="2141"/>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20" name="Rectangle 260"/>
            <p:cNvSpPr>
              <a:spLocks noChangeArrowheads="1"/>
            </p:cNvSpPr>
            <p:nvPr/>
          </p:nvSpPr>
          <p:spPr bwMode="auto">
            <a:xfrm>
              <a:off x="3505" y="2141"/>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21" name="Rectangle 261"/>
            <p:cNvSpPr>
              <a:spLocks noChangeArrowheads="1"/>
            </p:cNvSpPr>
            <p:nvPr/>
          </p:nvSpPr>
          <p:spPr bwMode="auto">
            <a:xfrm>
              <a:off x="3544" y="2141"/>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5622" name="Rectangle 262"/>
            <p:cNvSpPr>
              <a:spLocks noChangeArrowheads="1"/>
            </p:cNvSpPr>
            <p:nvPr/>
          </p:nvSpPr>
          <p:spPr bwMode="auto">
            <a:xfrm>
              <a:off x="3582" y="2141"/>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grpSp>
      <p:sp>
        <p:nvSpPr>
          <p:cNvPr id="15623" name="Text Box 263"/>
          <p:cNvSpPr txBox="1">
            <a:spLocks noChangeArrowheads="1"/>
          </p:cNvSpPr>
          <p:nvPr/>
        </p:nvSpPr>
        <p:spPr bwMode="auto">
          <a:xfrm>
            <a:off x="5291138" y="1138238"/>
            <a:ext cx="50800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 4</a:t>
            </a:r>
          </a:p>
        </p:txBody>
      </p:sp>
      <p:sp>
        <p:nvSpPr>
          <p:cNvPr id="15624" name="Rectangle 264"/>
          <p:cNvSpPr>
            <a:spLocks noGrp="1" noChangeArrowheads="1"/>
          </p:cNvSpPr>
          <p:nvPr>
            <p:ph type="title"/>
          </p:nvPr>
        </p:nvSpPr>
        <p:spPr>
          <a:xfrm>
            <a:off x="533400" y="-228600"/>
            <a:ext cx="7772400" cy="1143000"/>
          </a:xfrm>
          <a:noFill/>
          <a:ln/>
        </p:spPr>
        <p:txBody>
          <a:bodyPr/>
          <a:lstStyle/>
          <a:p>
            <a:r>
              <a:rPr lang="es-ES"/>
              <a:t>Encabezado IP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a:t>Encabezado IP	</a:t>
            </a:r>
          </a:p>
        </p:txBody>
      </p:sp>
      <p:sp>
        <p:nvSpPr>
          <p:cNvPr id="19459" name="Rectangle 3" descr="Rectangle: Click to edit Master text styles&#10;Second level&#10;Third level&#10;Fourth level&#10;Fifth level"/>
          <p:cNvSpPr>
            <a:spLocks noGrp="1" noChangeArrowheads="1"/>
          </p:cNvSpPr>
          <p:nvPr>
            <p:ph idx="1"/>
          </p:nvPr>
        </p:nvSpPr>
        <p:spPr/>
        <p:txBody>
          <a:bodyPr/>
          <a:lstStyle/>
          <a:p>
            <a:pPr lvl="1"/>
            <a:r>
              <a:rPr lang="es-ES" dirty="0"/>
              <a:t>Versión.</a:t>
            </a:r>
          </a:p>
          <a:p>
            <a:pPr lvl="2"/>
            <a:r>
              <a:rPr lang="es-ES" dirty="0"/>
              <a:t>Es un campo de 4 bits de longitud y se utiliza para indicar la versión del encabezado IP.</a:t>
            </a:r>
          </a:p>
          <a:p>
            <a:pPr lvl="2"/>
            <a:r>
              <a:rPr lang="es-ES" dirty="0"/>
              <a:t>La versión IP </a:t>
            </a:r>
            <a:r>
              <a:rPr lang="es-ES" dirty="0" err="1"/>
              <a:t>estandar</a:t>
            </a:r>
            <a:r>
              <a:rPr lang="es-ES" dirty="0"/>
              <a:t> utilizada en la actualidad en redes corporativas e </a:t>
            </a:r>
            <a:r>
              <a:rPr lang="es-ES" dirty="0" err="1"/>
              <a:t>Intenet</a:t>
            </a:r>
            <a:r>
              <a:rPr lang="es-ES" dirty="0"/>
              <a:t> es la versión 4</a:t>
            </a:r>
          </a:p>
          <a:p>
            <a:pPr lvl="2"/>
            <a:r>
              <a:rPr lang="es-ES" dirty="0"/>
              <a:t>La siguiente versión de IP es IPv6 (pero el encabezado IP cambia en esta versión)</a:t>
            </a:r>
          </a:p>
          <a:p>
            <a:pPr lvl="2"/>
            <a:r>
              <a:rPr lang="es-ES" dirty="0"/>
              <a:t>http://www.iana.org/assignments/version-numbers</a:t>
            </a:r>
          </a:p>
          <a:p>
            <a:pPr lvl="2"/>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ES"/>
              <a:t>Encabezado IP</a:t>
            </a:r>
          </a:p>
        </p:txBody>
      </p:sp>
      <p:sp>
        <p:nvSpPr>
          <p:cNvPr id="21508" name="Rectangle 4"/>
          <p:cNvSpPr>
            <a:spLocks noChangeArrowheads="1"/>
          </p:cNvSpPr>
          <p:nvPr/>
        </p:nvSpPr>
        <p:spPr bwMode="auto">
          <a:xfrm>
            <a:off x="0" y="1600200"/>
            <a:ext cx="9144000" cy="4003675"/>
          </a:xfrm>
          <a:prstGeom prst="rect">
            <a:avLst/>
          </a:prstGeom>
          <a:noFill/>
          <a:ln w="9525">
            <a:noFill/>
            <a:miter lim="800000"/>
            <a:headEnd/>
            <a:tailEnd/>
          </a:ln>
          <a:effectLst/>
        </p:spPr>
        <p:txBody>
          <a:bodyPr>
            <a:spAutoFit/>
          </a:bodyPr>
          <a:lstStyle/>
          <a:p>
            <a:pPr marL="457200" indent="-457200"/>
            <a:r>
              <a:rPr lang="es-ES" sz="1600" dirty="0" err="1">
                <a:latin typeface="Arial Unicode MS" pitchFamily="34" charset="-128"/>
              </a:rPr>
              <a:t>Registry</a:t>
            </a:r>
            <a:r>
              <a:rPr lang="es-ES" sz="1600" dirty="0">
                <a:latin typeface="Arial Unicode MS" pitchFamily="34" charset="-128"/>
              </a:rPr>
              <a:t> </a:t>
            </a:r>
            <a:r>
              <a:rPr lang="es-ES" sz="1600" dirty="0" err="1">
                <a:latin typeface="Arial Unicode MS" pitchFamily="34" charset="-128"/>
              </a:rPr>
              <a:t>Name</a:t>
            </a:r>
            <a:r>
              <a:rPr lang="es-ES" sz="1600" dirty="0">
                <a:latin typeface="Arial Unicode MS" pitchFamily="34" charset="-128"/>
              </a:rPr>
              <a:t>: IP </a:t>
            </a:r>
            <a:r>
              <a:rPr lang="es-ES" sz="1600" dirty="0" err="1">
                <a:latin typeface="Arial Unicode MS" pitchFamily="34" charset="-128"/>
              </a:rPr>
              <a:t>Version</a:t>
            </a:r>
            <a:r>
              <a:rPr lang="es-ES" sz="1600" dirty="0">
                <a:latin typeface="Arial Unicode MS" pitchFamily="34" charset="-128"/>
              </a:rPr>
              <a:t> </a:t>
            </a:r>
            <a:r>
              <a:rPr lang="es-ES" sz="1600" dirty="0" err="1">
                <a:latin typeface="Arial Unicode MS" pitchFamily="34" charset="-128"/>
              </a:rPr>
              <a:t>Numbers</a:t>
            </a:r>
            <a:r>
              <a:rPr lang="es-ES" sz="1600" dirty="0">
                <a:latin typeface="Arial Unicode MS" pitchFamily="34" charset="-128"/>
              </a:rPr>
              <a:t> </a:t>
            </a:r>
          </a:p>
          <a:p>
            <a:pPr marL="457200" indent="-457200"/>
            <a:r>
              <a:rPr lang="es-ES" sz="1600" dirty="0">
                <a:latin typeface="Arial Unicode MS" pitchFamily="34" charset="-128"/>
              </a:rPr>
              <a:t>Reference: [RFC2780] </a:t>
            </a:r>
          </a:p>
          <a:p>
            <a:pPr marL="457200" indent="-457200"/>
            <a:r>
              <a:rPr lang="es-ES" sz="1600" dirty="0" err="1">
                <a:latin typeface="Arial Unicode MS" pitchFamily="34" charset="-128"/>
              </a:rPr>
              <a:t>Registration</a:t>
            </a:r>
            <a:r>
              <a:rPr lang="es-ES" sz="1600" dirty="0">
                <a:latin typeface="Arial Unicode MS" pitchFamily="34" charset="-128"/>
              </a:rPr>
              <a:t> </a:t>
            </a:r>
            <a:r>
              <a:rPr lang="es-ES" sz="1600" dirty="0" err="1">
                <a:latin typeface="Arial Unicode MS" pitchFamily="34" charset="-128"/>
              </a:rPr>
              <a:t>Procedures</a:t>
            </a:r>
            <a:r>
              <a:rPr lang="es-ES" sz="1600" dirty="0">
                <a:latin typeface="Arial Unicode MS" pitchFamily="34" charset="-128"/>
              </a:rPr>
              <a:t>: IETF </a:t>
            </a:r>
            <a:r>
              <a:rPr lang="es-ES" sz="1600" dirty="0" err="1">
                <a:latin typeface="Arial Unicode MS" pitchFamily="34" charset="-128"/>
              </a:rPr>
              <a:t>Standards</a:t>
            </a:r>
            <a:r>
              <a:rPr lang="es-ES" sz="1600" dirty="0">
                <a:latin typeface="Arial Unicode MS" pitchFamily="34" charset="-128"/>
              </a:rPr>
              <a:t> </a:t>
            </a:r>
            <a:r>
              <a:rPr lang="es-ES" sz="1600" dirty="0" err="1">
                <a:latin typeface="Arial Unicode MS" pitchFamily="34" charset="-128"/>
              </a:rPr>
              <a:t>Action</a:t>
            </a:r>
            <a:r>
              <a:rPr lang="es-ES" sz="1600" dirty="0">
                <a:latin typeface="Arial Unicode MS" pitchFamily="34" charset="-128"/>
              </a:rPr>
              <a:t> </a:t>
            </a:r>
          </a:p>
          <a:p>
            <a:pPr marL="457200" indent="-457200"/>
            <a:endParaRPr lang="es-ES" sz="1600" dirty="0">
              <a:latin typeface="Arial Unicode MS" pitchFamily="34" charset="-128"/>
            </a:endParaRPr>
          </a:p>
          <a:p>
            <a:pPr marL="457200" indent="-457200"/>
            <a:r>
              <a:rPr lang="es-ES" sz="1600" dirty="0" err="1">
                <a:latin typeface="Arial Unicode MS" pitchFamily="34" charset="-128"/>
              </a:rPr>
              <a:t>Registry</a:t>
            </a:r>
            <a:r>
              <a:rPr lang="es-ES" sz="1600" dirty="0">
                <a:latin typeface="Arial Unicode MS" pitchFamily="34" charset="-128"/>
              </a:rPr>
              <a:t>: </a:t>
            </a:r>
          </a:p>
          <a:p>
            <a:pPr marL="457200" indent="-457200"/>
            <a:r>
              <a:rPr lang="es-ES" sz="1600" dirty="0">
                <a:latin typeface="Courier New" pitchFamily="49" charset="0"/>
              </a:rPr>
              <a:t>Decimal 	</a:t>
            </a:r>
            <a:r>
              <a:rPr lang="es-ES" sz="1600" dirty="0" err="1">
                <a:latin typeface="Courier New" pitchFamily="49" charset="0"/>
              </a:rPr>
              <a:t>Keyword</a:t>
            </a:r>
            <a:r>
              <a:rPr lang="es-ES" sz="1600" dirty="0">
                <a:latin typeface="Courier New" pitchFamily="49" charset="0"/>
              </a:rPr>
              <a:t> 	</a:t>
            </a:r>
            <a:r>
              <a:rPr lang="es-ES" sz="1600" dirty="0" err="1">
                <a:latin typeface="Courier New" pitchFamily="49" charset="0"/>
              </a:rPr>
              <a:t>Version</a:t>
            </a:r>
            <a:r>
              <a:rPr lang="es-ES" sz="1600" dirty="0">
                <a:latin typeface="Courier New" pitchFamily="49" charset="0"/>
              </a:rPr>
              <a:t> 		Reference </a:t>
            </a:r>
          </a:p>
          <a:p>
            <a:pPr marL="457200" indent="-457200"/>
            <a:r>
              <a:rPr lang="es-ES" sz="1600" dirty="0">
                <a:latin typeface="Courier New" pitchFamily="49" charset="0"/>
              </a:rPr>
              <a:t>0-1 		</a:t>
            </a:r>
            <a:r>
              <a:rPr lang="es-ES" sz="1600" dirty="0" err="1">
                <a:latin typeface="Courier New" pitchFamily="49" charset="0"/>
              </a:rPr>
              <a:t>Reserved</a:t>
            </a:r>
            <a:r>
              <a:rPr lang="es-ES" sz="1600" dirty="0">
                <a:latin typeface="Courier New" pitchFamily="49" charset="0"/>
              </a:rPr>
              <a:t> 				[JBP][RFC4928] </a:t>
            </a:r>
          </a:p>
          <a:p>
            <a:pPr marL="457200" indent="-457200"/>
            <a:r>
              <a:rPr lang="es-ES" sz="1600" dirty="0">
                <a:latin typeface="Courier New" pitchFamily="49" charset="0"/>
              </a:rPr>
              <a:t>2-3 		</a:t>
            </a:r>
            <a:r>
              <a:rPr lang="es-ES" sz="1600" dirty="0" err="1">
                <a:latin typeface="Courier New" pitchFamily="49" charset="0"/>
              </a:rPr>
              <a:t>Unassigned</a:t>
            </a:r>
            <a:r>
              <a:rPr lang="es-ES" sz="1600" dirty="0">
                <a:latin typeface="Courier New" pitchFamily="49" charset="0"/>
              </a:rPr>
              <a:t> 				[JBP] </a:t>
            </a:r>
          </a:p>
          <a:p>
            <a:pPr marL="457200" indent="-457200">
              <a:buFontTx/>
              <a:buAutoNum type="arabicPlain" startAt="4"/>
            </a:pPr>
            <a:r>
              <a:rPr lang="es-ES" sz="1600" dirty="0">
                <a:latin typeface="Courier New" pitchFamily="49" charset="0"/>
              </a:rPr>
              <a:t>           IP 		Internet </a:t>
            </a:r>
            <a:r>
              <a:rPr lang="es-ES" sz="1600" dirty="0" err="1">
                <a:latin typeface="Courier New" pitchFamily="49" charset="0"/>
              </a:rPr>
              <a:t>Protocol</a:t>
            </a:r>
            <a:r>
              <a:rPr lang="es-ES" sz="1600" dirty="0">
                <a:latin typeface="Courier New" pitchFamily="49" charset="0"/>
              </a:rPr>
              <a:t> 	[RFC791][JBP] </a:t>
            </a:r>
          </a:p>
          <a:p>
            <a:pPr marL="457200" indent="-457200">
              <a:buFontTx/>
              <a:buAutoNum type="arabicPlain" startAt="5"/>
            </a:pPr>
            <a:r>
              <a:rPr lang="es-ES" sz="1600" dirty="0">
                <a:latin typeface="Courier New" pitchFamily="49" charset="0"/>
              </a:rPr>
              <a:t>           ST 		ST </a:t>
            </a:r>
            <a:r>
              <a:rPr lang="es-ES" sz="1600" dirty="0" err="1">
                <a:latin typeface="Courier New" pitchFamily="49" charset="0"/>
              </a:rPr>
              <a:t>Datagram</a:t>
            </a:r>
            <a:r>
              <a:rPr lang="es-ES" sz="1600" dirty="0">
                <a:latin typeface="Courier New" pitchFamily="49" charset="0"/>
              </a:rPr>
              <a:t> </a:t>
            </a:r>
            <a:r>
              <a:rPr lang="es-ES" sz="1600" dirty="0" err="1">
                <a:latin typeface="Courier New" pitchFamily="49" charset="0"/>
              </a:rPr>
              <a:t>Mode</a:t>
            </a:r>
            <a:r>
              <a:rPr lang="es-ES" sz="1600" dirty="0">
                <a:latin typeface="Courier New" pitchFamily="49" charset="0"/>
              </a:rPr>
              <a:t> 	[RFC1190][JWF] </a:t>
            </a:r>
          </a:p>
          <a:p>
            <a:pPr marL="457200" indent="-457200">
              <a:buFontTx/>
              <a:buAutoNum type="arabicPlain" startAt="6"/>
            </a:pPr>
            <a:r>
              <a:rPr lang="es-ES" sz="1600" dirty="0">
                <a:latin typeface="Courier New" pitchFamily="49" charset="0"/>
              </a:rPr>
              <a:t>           IPv6           Internet </a:t>
            </a:r>
            <a:r>
              <a:rPr lang="es-ES" sz="1600" dirty="0" err="1">
                <a:latin typeface="Courier New" pitchFamily="49" charset="0"/>
              </a:rPr>
              <a:t>Protocol</a:t>
            </a:r>
            <a:r>
              <a:rPr lang="es-ES" sz="1600" dirty="0">
                <a:latin typeface="Courier New" pitchFamily="49" charset="0"/>
              </a:rPr>
              <a:t> v6 	[RFC1752] </a:t>
            </a:r>
          </a:p>
          <a:p>
            <a:pPr marL="457200" indent="-457200">
              <a:buFontTx/>
              <a:buAutoNum type="arabicPlain" startAt="7"/>
            </a:pPr>
            <a:r>
              <a:rPr lang="es-ES" sz="1600" dirty="0">
                <a:latin typeface="Courier New" pitchFamily="49" charset="0"/>
              </a:rPr>
              <a:t>           TP/IX          TP/IX: </a:t>
            </a:r>
            <a:r>
              <a:rPr lang="es-ES" sz="1600" dirty="0" err="1">
                <a:latin typeface="Courier New" pitchFamily="49" charset="0"/>
              </a:rPr>
              <a:t>The</a:t>
            </a:r>
            <a:r>
              <a:rPr lang="es-ES" sz="1600" dirty="0">
                <a:latin typeface="Courier New" pitchFamily="49" charset="0"/>
              </a:rPr>
              <a:t> </a:t>
            </a:r>
            <a:r>
              <a:rPr lang="es-ES" sz="1600" dirty="0" err="1">
                <a:latin typeface="Courier New" pitchFamily="49" charset="0"/>
              </a:rPr>
              <a:t>Next</a:t>
            </a:r>
            <a:r>
              <a:rPr lang="es-ES" sz="1600" dirty="0">
                <a:latin typeface="Courier New" pitchFamily="49" charset="0"/>
              </a:rPr>
              <a:t> </a:t>
            </a:r>
            <a:r>
              <a:rPr lang="es-ES" sz="1600" dirty="0" err="1">
                <a:latin typeface="Courier New" pitchFamily="49" charset="0"/>
              </a:rPr>
              <a:t>Int</a:t>
            </a:r>
            <a:r>
              <a:rPr lang="es-ES" sz="1600" dirty="0">
                <a:latin typeface="Courier New" pitchFamily="49" charset="0"/>
              </a:rPr>
              <a:t>.	[RFC1475] </a:t>
            </a:r>
          </a:p>
          <a:p>
            <a:pPr marL="457200" indent="-457200">
              <a:buFontTx/>
              <a:buAutoNum type="arabicPlain" startAt="8"/>
            </a:pPr>
            <a:r>
              <a:rPr lang="es-ES" sz="1600" dirty="0">
                <a:latin typeface="Courier New" pitchFamily="49" charset="0"/>
              </a:rPr>
              <a:t>           PIP           	</a:t>
            </a:r>
            <a:r>
              <a:rPr lang="es-ES" sz="1600" dirty="0" err="1">
                <a:latin typeface="Courier New" pitchFamily="49" charset="0"/>
              </a:rPr>
              <a:t>The</a:t>
            </a:r>
            <a:r>
              <a:rPr lang="es-ES" sz="1600" dirty="0">
                <a:latin typeface="Courier New" pitchFamily="49" charset="0"/>
              </a:rPr>
              <a:t> P Internet </a:t>
            </a:r>
            <a:r>
              <a:rPr lang="es-ES" sz="1600" dirty="0" err="1">
                <a:latin typeface="Courier New" pitchFamily="49" charset="0"/>
              </a:rPr>
              <a:t>Prot</a:t>
            </a:r>
            <a:r>
              <a:rPr lang="es-ES" sz="1600" dirty="0">
                <a:latin typeface="Courier New" pitchFamily="49" charset="0"/>
              </a:rPr>
              <a:t>. 	[RFC1621] </a:t>
            </a:r>
          </a:p>
          <a:p>
            <a:pPr marL="457200" indent="-457200"/>
            <a:r>
              <a:rPr lang="es-ES" sz="1600" dirty="0">
                <a:latin typeface="Courier New" pitchFamily="49" charset="0"/>
              </a:rPr>
              <a:t>9              TUBA           </a:t>
            </a:r>
            <a:r>
              <a:rPr lang="es-ES" sz="1600" dirty="0" err="1">
                <a:latin typeface="Courier New" pitchFamily="49" charset="0"/>
              </a:rPr>
              <a:t>TUBA</a:t>
            </a:r>
            <a:r>
              <a:rPr lang="es-ES" sz="1600" dirty="0">
                <a:latin typeface="Courier New" pitchFamily="49" charset="0"/>
              </a:rPr>
              <a:t> 			[RFC1347] </a:t>
            </a:r>
          </a:p>
          <a:p>
            <a:pPr marL="457200" indent="-457200"/>
            <a:r>
              <a:rPr lang="es-ES" sz="1600" dirty="0">
                <a:latin typeface="Courier New" pitchFamily="49" charset="0"/>
              </a:rPr>
              <a:t>10-14                         </a:t>
            </a:r>
            <a:r>
              <a:rPr lang="es-ES" sz="1600" dirty="0" err="1">
                <a:latin typeface="Courier New" pitchFamily="49" charset="0"/>
              </a:rPr>
              <a:t>Unassigned</a:t>
            </a:r>
            <a:r>
              <a:rPr lang="es-ES" sz="1600" dirty="0">
                <a:latin typeface="Courier New" pitchFamily="49" charset="0"/>
              </a:rPr>
              <a:t>  		[JBP] </a:t>
            </a:r>
          </a:p>
          <a:p>
            <a:pPr marL="457200" indent="-457200"/>
            <a:r>
              <a:rPr lang="es-ES" sz="1600" dirty="0">
                <a:latin typeface="Courier New" pitchFamily="49" charset="0"/>
              </a:rPr>
              <a:t>15                            </a:t>
            </a:r>
            <a:r>
              <a:rPr lang="es-ES" sz="1600" dirty="0" err="1">
                <a:latin typeface="Courier New" pitchFamily="49" charset="0"/>
              </a:rPr>
              <a:t>Reserved</a:t>
            </a:r>
            <a:r>
              <a:rPr lang="es-ES" sz="1600" dirty="0">
                <a:latin typeface="Courier New" pitchFamily="49" charset="0"/>
              </a:rPr>
              <a:t> 		[JBP]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ES"/>
              <a:t>Encabezado IP</a:t>
            </a:r>
          </a:p>
        </p:txBody>
      </p:sp>
      <p:sp>
        <p:nvSpPr>
          <p:cNvPr id="20483" name="Rectangle 3" descr="Rectangle: Click to edit Master text styles&#10;Second level&#10;Third level&#10;Fourth level&#10;Fifth level"/>
          <p:cNvSpPr>
            <a:spLocks noGrp="1" noChangeArrowheads="1"/>
          </p:cNvSpPr>
          <p:nvPr>
            <p:ph idx="1"/>
          </p:nvPr>
        </p:nvSpPr>
        <p:spPr>
          <a:xfrm>
            <a:off x="838200" y="1524000"/>
            <a:ext cx="7772400" cy="5334000"/>
          </a:xfrm>
        </p:spPr>
        <p:txBody>
          <a:bodyPr/>
          <a:lstStyle/>
          <a:p>
            <a:pPr lvl="1"/>
            <a:r>
              <a:rPr lang="es-ES"/>
              <a:t>Longitud del encabezado IP</a:t>
            </a:r>
          </a:p>
          <a:p>
            <a:pPr lvl="2"/>
            <a:r>
              <a:rPr lang="es-ES"/>
              <a:t>Es un campo de 4 bits</a:t>
            </a:r>
          </a:p>
          <a:p>
            <a:pPr lvl="2"/>
            <a:r>
              <a:rPr lang="es-ES"/>
              <a:t>Con 4 bits se pueden tener valores de 0 a 15.    2</a:t>
            </a:r>
            <a:r>
              <a:rPr lang="es-ES" baseline="30000"/>
              <a:t>n</a:t>
            </a:r>
            <a:r>
              <a:rPr lang="es-ES"/>
              <a:t> = 16 (0 a 15).</a:t>
            </a:r>
          </a:p>
          <a:p>
            <a:pPr lvl="2"/>
            <a:r>
              <a:rPr lang="es-ES"/>
              <a:t>Debido a que el encabezado IP estandar (desde versión a IP destino) tiene un tamaño de 20 bytes, el campo versión es un valor múltiplo de 4 bytes.</a:t>
            </a:r>
          </a:p>
          <a:p>
            <a:pPr lvl="2"/>
            <a:r>
              <a:rPr lang="es-ES"/>
              <a:t>Por lo tanto el mínimo valor es 5, donde 5*4=20.</a:t>
            </a:r>
          </a:p>
          <a:p>
            <a:pPr lvl="2"/>
            <a:r>
              <a:rPr lang="es-ES"/>
              <a:t>El máximo es 15, donde 15*4=60, donde 20 son del campo versión a IP destino y 40 son del campo opciones + relleno.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a:t>Introducción</a:t>
            </a:r>
          </a:p>
        </p:txBody>
      </p:sp>
      <p:sp>
        <p:nvSpPr>
          <p:cNvPr id="5123" name="Rectangle 3" descr="Rectangle: Click to edit Master text styles&#10;Second level&#10;Third level&#10;Fourth level&#10;Fifth level"/>
          <p:cNvSpPr>
            <a:spLocks noGrp="1" noChangeArrowheads="1"/>
          </p:cNvSpPr>
          <p:nvPr>
            <p:ph idx="1"/>
          </p:nvPr>
        </p:nvSpPr>
        <p:spPr/>
        <p:txBody>
          <a:bodyPr/>
          <a:lstStyle/>
          <a:p>
            <a:pPr lvl="1"/>
            <a:r>
              <a:rPr lang="es-ES"/>
              <a:t>IP (Internet Protocol) conforma la capa Internet del modelo TCP/IP.</a:t>
            </a:r>
          </a:p>
          <a:p>
            <a:pPr lvl="1"/>
            <a:endParaRPr lang="es-ES"/>
          </a:p>
          <a:p>
            <a:pPr lvl="1"/>
            <a:r>
              <a:rPr lang="es-ES"/>
              <a:t>Proporciona la funcionalidad de red que hace posible la existencia de redes a gran escala.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ES"/>
              <a:t>Encabezado IP</a:t>
            </a:r>
          </a:p>
        </p:txBody>
      </p:sp>
      <p:sp>
        <p:nvSpPr>
          <p:cNvPr id="22531" name="Rectangle 3" descr="Rectangle: Click to edit Master text styles&#10;Second level&#10;Third level&#10;Fourth level&#10;Fifth level"/>
          <p:cNvSpPr>
            <a:spLocks noGrp="1" noChangeArrowheads="1"/>
          </p:cNvSpPr>
          <p:nvPr>
            <p:ph idx="1"/>
          </p:nvPr>
        </p:nvSpPr>
        <p:spPr/>
        <p:txBody>
          <a:bodyPr/>
          <a:lstStyle/>
          <a:p>
            <a:pPr lvl="1"/>
            <a:r>
              <a:rPr lang="es-ES"/>
              <a:t>Tipo de Servicio</a:t>
            </a:r>
          </a:p>
          <a:p>
            <a:pPr lvl="2"/>
            <a:r>
              <a:rPr lang="es-ES"/>
              <a:t>Campo de 8 bits de longitud.</a:t>
            </a:r>
          </a:p>
          <a:p>
            <a:pPr lvl="2"/>
            <a:r>
              <a:rPr lang="es-ES"/>
              <a:t>Se utiliza para indicar la calidad de servicio con la que el datagrama será entregado por el ruteador.</a:t>
            </a:r>
          </a:p>
        </p:txBody>
      </p:sp>
      <p:sp>
        <p:nvSpPr>
          <p:cNvPr id="22532" name="Rectangle 4"/>
          <p:cNvSpPr>
            <a:spLocks noChangeArrowheads="1"/>
          </p:cNvSpPr>
          <p:nvPr/>
        </p:nvSpPr>
        <p:spPr bwMode="auto">
          <a:xfrm>
            <a:off x="2465388" y="45243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2533" name="Rectangle 5"/>
          <p:cNvSpPr>
            <a:spLocks noChangeArrowheads="1"/>
          </p:cNvSpPr>
          <p:nvPr/>
        </p:nvSpPr>
        <p:spPr bwMode="auto">
          <a:xfrm>
            <a:off x="2533650" y="5789613"/>
            <a:ext cx="1527175" cy="363537"/>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b="1">
                <a:latin typeface="Arial" charset="0"/>
              </a:rPr>
              <a:t>Precedencia</a:t>
            </a:r>
          </a:p>
        </p:txBody>
      </p:sp>
      <p:sp>
        <p:nvSpPr>
          <p:cNvPr id="22534" name="Rectangle 6"/>
          <p:cNvSpPr>
            <a:spLocks noChangeArrowheads="1"/>
          </p:cNvSpPr>
          <p:nvPr/>
        </p:nvSpPr>
        <p:spPr bwMode="auto">
          <a:xfrm>
            <a:off x="2998788" y="45243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2535" name="Rectangle 7"/>
          <p:cNvSpPr>
            <a:spLocks noChangeArrowheads="1"/>
          </p:cNvSpPr>
          <p:nvPr/>
        </p:nvSpPr>
        <p:spPr bwMode="auto">
          <a:xfrm>
            <a:off x="3532188" y="45243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2536" name="Rectangle 8"/>
          <p:cNvSpPr>
            <a:spLocks noChangeArrowheads="1"/>
          </p:cNvSpPr>
          <p:nvPr/>
        </p:nvSpPr>
        <p:spPr bwMode="auto">
          <a:xfrm>
            <a:off x="4065588" y="45243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2537" name="Rectangle 9"/>
          <p:cNvSpPr>
            <a:spLocks noChangeArrowheads="1"/>
          </p:cNvSpPr>
          <p:nvPr/>
        </p:nvSpPr>
        <p:spPr bwMode="auto">
          <a:xfrm>
            <a:off x="4598988" y="45243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2538" name="Rectangle 10"/>
          <p:cNvSpPr>
            <a:spLocks noChangeArrowheads="1"/>
          </p:cNvSpPr>
          <p:nvPr/>
        </p:nvSpPr>
        <p:spPr bwMode="auto">
          <a:xfrm>
            <a:off x="5132388" y="45243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2539" name="Rectangle 11"/>
          <p:cNvSpPr>
            <a:spLocks noChangeArrowheads="1"/>
          </p:cNvSpPr>
          <p:nvPr/>
        </p:nvSpPr>
        <p:spPr bwMode="auto">
          <a:xfrm>
            <a:off x="5665788" y="4524375"/>
            <a:ext cx="520700" cy="977900"/>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endParaRPr lang="es-MX" sz="3600">
              <a:latin typeface="Arial" charset="0"/>
            </a:endParaRPr>
          </a:p>
        </p:txBody>
      </p:sp>
      <p:sp>
        <p:nvSpPr>
          <p:cNvPr id="22540" name="Rectangle 12"/>
          <p:cNvSpPr>
            <a:spLocks noChangeArrowheads="1"/>
          </p:cNvSpPr>
          <p:nvPr/>
        </p:nvSpPr>
        <p:spPr bwMode="auto">
          <a:xfrm>
            <a:off x="6199188" y="4524375"/>
            <a:ext cx="520700" cy="977900"/>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r>
              <a:rPr lang="en-US" sz="3600">
                <a:latin typeface="Arial" charset="0"/>
              </a:rPr>
              <a:t>0</a:t>
            </a:r>
          </a:p>
        </p:txBody>
      </p:sp>
      <p:sp>
        <p:nvSpPr>
          <p:cNvPr id="22541" name="Rectangle 13"/>
          <p:cNvSpPr>
            <a:spLocks noChangeArrowheads="1"/>
          </p:cNvSpPr>
          <p:nvPr/>
        </p:nvSpPr>
        <p:spPr bwMode="auto">
          <a:xfrm>
            <a:off x="3771900" y="4038600"/>
            <a:ext cx="10318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b="1">
                <a:latin typeface="Arial" charset="0"/>
              </a:rPr>
              <a:t>Retraso</a:t>
            </a:r>
          </a:p>
        </p:txBody>
      </p:sp>
      <p:sp>
        <p:nvSpPr>
          <p:cNvPr id="22542" name="Rectangle 14"/>
          <p:cNvSpPr>
            <a:spLocks noChangeArrowheads="1"/>
          </p:cNvSpPr>
          <p:nvPr/>
        </p:nvSpPr>
        <p:spPr bwMode="auto">
          <a:xfrm>
            <a:off x="4038600" y="5638800"/>
            <a:ext cx="15652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b="1">
                <a:latin typeface="Arial" charset="0"/>
              </a:rPr>
              <a:t>Rendimiento</a:t>
            </a:r>
          </a:p>
        </p:txBody>
      </p:sp>
      <p:sp>
        <p:nvSpPr>
          <p:cNvPr id="22543" name="Rectangle 15"/>
          <p:cNvSpPr>
            <a:spLocks noChangeArrowheads="1"/>
          </p:cNvSpPr>
          <p:nvPr/>
        </p:nvSpPr>
        <p:spPr bwMode="auto">
          <a:xfrm>
            <a:off x="4953000" y="4038600"/>
            <a:ext cx="16287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b="1">
                <a:latin typeface="Arial" charset="0"/>
              </a:rPr>
              <a:t>Confiabilidad</a:t>
            </a:r>
          </a:p>
        </p:txBody>
      </p:sp>
      <p:sp>
        <p:nvSpPr>
          <p:cNvPr id="22544" name="Rectangle 16"/>
          <p:cNvSpPr>
            <a:spLocks noChangeArrowheads="1"/>
          </p:cNvSpPr>
          <p:nvPr/>
        </p:nvSpPr>
        <p:spPr bwMode="auto">
          <a:xfrm>
            <a:off x="5824538" y="6276975"/>
            <a:ext cx="13493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b="1">
                <a:latin typeface="Arial" charset="0"/>
              </a:rPr>
              <a:t>Reservado</a:t>
            </a:r>
          </a:p>
        </p:txBody>
      </p:sp>
      <p:sp>
        <p:nvSpPr>
          <p:cNvPr id="22545" name="Freeform 17"/>
          <p:cNvSpPr>
            <a:spLocks/>
          </p:cNvSpPr>
          <p:nvPr/>
        </p:nvSpPr>
        <p:spPr bwMode="auto">
          <a:xfrm>
            <a:off x="2459038" y="5508625"/>
            <a:ext cx="1601787" cy="153988"/>
          </a:xfrm>
          <a:custGeom>
            <a:avLst/>
            <a:gdLst/>
            <a:ahLst/>
            <a:cxnLst>
              <a:cxn ang="0">
                <a:pos x="0" y="0"/>
              </a:cxn>
              <a:cxn ang="0">
                <a:pos x="0" y="96"/>
              </a:cxn>
              <a:cxn ang="0">
                <a:pos x="1008" y="96"/>
              </a:cxn>
              <a:cxn ang="0">
                <a:pos x="1008" y="0"/>
              </a:cxn>
            </a:cxnLst>
            <a:rect l="0" t="0" r="r" b="b"/>
            <a:pathLst>
              <a:path w="1009" h="97">
                <a:moveTo>
                  <a:pt x="0" y="0"/>
                </a:moveTo>
                <a:lnTo>
                  <a:pt x="0" y="96"/>
                </a:lnTo>
                <a:lnTo>
                  <a:pt x="1008" y="96"/>
                </a:lnTo>
                <a:lnTo>
                  <a:pt x="1008" y="0"/>
                </a:lnTo>
              </a:path>
            </a:pathLst>
          </a:custGeom>
          <a:noFill/>
          <a:ln w="12700" cap="rnd" cmpd="sng">
            <a:solidFill>
              <a:schemeClr val="tx1"/>
            </a:solidFill>
            <a:prstDash val="solid"/>
            <a:round/>
            <a:headEnd type="none" w="med" len="med"/>
            <a:tailEnd type="none" w="med" len="med"/>
          </a:ln>
          <a:effectLst/>
        </p:spPr>
        <p:txBody>
          <a:bodyPr/>
          <a:lstStyle/>
          <a:p>
            <a:endParaRPr lang="es-MX"/>
          </a:p>
        </p:txBody>
      </p:sp>
      <p:sp>
        <p:nvSpPr>
          <p:cNvPr id="22546" name="Line 18"/>
          <p:cNvSpPr>
            <a:spLocks noChangeShapeType="1"/>
          </p:cNvSpPr>
          <p:nvPr/>
        </p:nvSpPr>
        <p:spPr bwMode="auto">
          <a:xfrm>
            <a:off x="4287838" y="4371975"/>
            <a:ext cx="0" cy="139700"/>
          </a:xfrm>
          <a:prstGeom prst="line">
            <a:avLst/>
          </a:prstGeom>
          <a:noFill/>
          <a:ln w="12700">
            <a:solidFill>
              <a:schemeClr val="tx1"/>
            </a:solidFill>
            <a:round/>
            <a:headEnd/>
            <a:tailEnd/>
          </a:ln>
          <a:effectLst/>
        </p:spPr>
        <p:txBody>
          <a:bodyPr wrap="none" anchor="ctr"/>
          <a:lstStyle/>
          <a:p>
            <a:endParaRPr lang="es-MX"/>
          </a:p>
        </p:txBody>
      </p:sp>
      <p:sp>
        <p:nvSpPr>
          <p:cNvPr id="22547" name="Line 19"/>
          <p:cNvSpPr>
            <a:spLocks noChangeShapeType="1"/>
          </p:cNvSpPr>
          <p:nvPr/>
        </p:nvSpPr>
        <p:spPr bwMode="auto">
          <a:xfrm>
            <a:off x="4821238" y="5514975"/>
            <a:ext cx="0" cy="139700"/>
          </a:xfrm>
          <a:prstGeom prst="line">
            <a:avLst/>
          </a:prstGeom>
          <a:noFill/>
          <a:ln w="12700">
            <a:solidFill>
              <a:schemeClr val="tx1"/>
            </a:solidFill>
            <a:round/>
            <a:headEnd/>
            <a:tailEnd/>
          </a:ln>
          <a:effectLst/>
        </p:spPr>
        <p:txBody>
          <a:bodyPr wrap="none" anchor="ctr"/>
          <a:lstStyle/>
          <a:p>
            <a:endParaRPr lang="es-MX"/>
          </a:p>
        </p:txBody>
      </p:sp>
      <p:sp>
        <p:nvSpPr>
          <p:cNvPr id="22548" name="Line 20"/>
          <p:cNvSpPr>
            <a:spLocks noChangeShapeType="1"/>
          </p:cNvSpPr>
          <p:nvPr/>
        </p:nvSpPr>
        <p:spPr bwMode="auto">
          <a:xfrm>
            <a:off x="5354638" y="4371975"/>
            <a:ext cx="0" cy="139700"/>
          </a:xfrm>
          <a:prstGeom prst="line">
            <a:avLst/>
          </a:prstGeom>
          <a:noFill/>
          <a:ln w="12700">
            <a:solidFill>
              <a:schemeClr val="tx1"/>
            </a:solidFill>
            <a:round/>
            <a:headEnd/>
            <a:tailEnd/>
          </a:ln>
          <a:effectLst/>
        </p:spPr>
        <p:txBody>
          <a:bodyPr wrap="none" anchor="ctr"/>
          <a:lstStyle/>
          <a:p>
            <a:endParaRPr lang="es-MX"/>
          </a:p>
        </p:txBody>
      </p:sp>
      <p:sp>
        <p:nvSpPr>
          <p:cNvPr id="22549" name="Line 21"/>
          <p:cNvSpPr>
            <a:spLocks noChangeShapeType="1"/>
          </p:cNvSpPr>
          <p:nvPr/>
        </p:nvSpPr>
        <p:spPr bwMode="auto">
          <a:xfrm>
            <a:off x="5894388" y="5514975"/>
            <a:ext cx="0" cy="457200"/>
          </a:xfrm>
          <a:prstGeom prst="line">
            <a:avLst/>
          </a:prstGeom>
          <a:noFill/>
          <a:ln w="12700">
            <a:solidFill>
              <a:schemeClr val="tx1"/>
            </a:solidFill>
            <a:round/>
            <a:headEnd/>
            <a:tailEnd/>
          </a:ln>
          <a:effectLst/>
        </p:spPr>
        <p:txBody>
          <a:bodyPr wrap="none" anchor="ctr"/>
          <a:lstStyle/>
          <a:p>
            <a:endParaRPr lang="es-MX"/>
          </a:p>
        </p:txBody>
      </p:sp>
      <p:sp>
        <p:nvSpPr>
          <p:cNvPr id="22550" name="Rectangle 22"/>
          <p:cNvSpPr>
            <a:spLocks noChangeArrowheads="1"/>
          </p:cNvSpPr>
          <p:nvPr/>
        </p:nvSpPr>
        <p:spPr bwMode="auto">
          <a:xfrm>
            <a:off x="5443538" y="5972175"/>
            <a:ext cx="8286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b="1">
                <a:latin typeface="Arial" charset="0"/>
              </a:rPr>
              <a:t>Costo</a:t>
            </a:r>
          </a:p>
        </p:txBody>
      </p:sp>
      <p:sp>
        <p:nvSpPr>
          <p:cNvPr id="22551" name="Line 23"/>
          <p:cNvSpPr>
            <a:spLocks noChangeShapeType="1"/>
          </p:cNvSpPr>
          <p:nvPr/>
        </p:nvSpPr>
        <p:spPr bwMode="auto">
          <a:xfrm>
            <a:off x="6503988" y="5514975"/>
            <a:ext cx="0" cy="838200"/>
          </a:xfrm>
          <a:prstGeom prst="line">
            <a:avLst/>
          </a:prstGeom>
          <a:noFill/>
          <a:ln w="12700">
            <a:solidFill>
              <a:schemeClr val="tx1"/>
            </a:solidFill>
            <a:round/>
            <a:headEnd/>
            <a:tailEnd/>
          </a:ln>
          <a:effectLst/>
        </p:spPr>
        <p:txBody>
          <a:bodyPr wrap="none" anchor="ctr"/>
          <a:lstStyle/>
          <a:p>
            <a:endParaRPr lang="es-MX"/>
          </a:p>
        </p:txBody>
      </p:sp>
      <p:sp>
        <p:nvSpPr>
          <p:cNvPr id="22552" name="Line 24"/>
          <p:cNvSpPr>
            <a:spLocks noChangeShapeType="1"/>
          </p:cNvSpPr>
          <p:nvPr/>
        </p:nvSpPr>
        <p:spPr bwMode="auto">
          <a:xfrm>
            <a:off x="3271838" y="5667375"/>
            <a:ext cx="0" cy="139700"/>
          </a:xfrm>
          <a:prstGeom prst="line">
            <a:avLst/>
          </a:prstGeom>
          <a:noFill/>
          <a:ln w="12700">
            <a:solidFill>
              <a:schemeClr val="tx1"/>
            </a:solidFill>
            <a:round/>
            <a:headEnd/>
            <a:tailEnd/>
          </a:ln>
          <a:effectLst/>
        </p:spPr>
        <p:txBody>
          <a:bodyPr wrap="none" anchor="ctr"/>
          <a:lstStyle/>
          <a:p>
            <a:endParaRPr lang="es-MX"/>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ES"/>
              <a:t>Encabezado IP	</a:t>
            </a:r>
          </a:p>
        </p:txBody>
      </p:sp>
      <p:sp>
        <p:nvSpPr>
          <p:cNvPr id="23555" name="Rectangle 3" descr="Rectangle: Click to edit Master text styles&#10;Second level&#10;Third level&#10;Fourth level&#10;Fifth level"/>
          <p:cNvSpPr>
            <a:spLocks noGrp="1" noChangeArrowheads="1"/>
          </p:cNvSpPr>
          <p:nvPr>
            <p:ph idx="1"/>
          </p:nvPr>
        </p:nvSpPr>
        <p:spPr/>
        <p:txBody>
          <a:bodyPr/>
          <a:lstStyle/>
          <a:p>
            <a:pPr lvl="1"/>
            <a:r>
              <a:rPr lang="es-ES"/>
              <a:t>Tipo de servicio</a:t>
            </a:r>
          </a:p>
          <a:p>
            <a:pPr lvl="2"/>
            <a:r>
              <a:rPr lang="es-ES"/>
              <a:t>Normalmente un host emisor envía un datagrama IP con el campo TOS configurado con el valor de 0x00.</a:t>
            </a:r>
          </a:p>
          <a:p>
            <a:pPr lvl="2"/>
            <a:r>
              <a:rPr lang="es-ES"/>
              <a:t>Habitualmente, los ruteadores omiten los valores del campo TOS y reenvían todos los datagramas IP como si los campos no estuvieran configurados.</a:t>
            </a:r>
          </a:p>
          <a:p>
            <a:pPr lvl="2"/>
            <a:r>
              <a:rPr lang="es-ES"/>
              <a:t>Eso se conoce como enrutamiento </a:t>
            </a:r>
            <a:r>
              <a:rPr lang="es-ES" b="1"/>
              <a:t>TOS0.</a:t>
            </a:r>
            <a:endParaRPr 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a:t>Encabezado IP</a:t>
            </a:r>
          </a:p>
        </p:txBody>
      </p:sp>
      <p:sp>
        <p:nvSpPr>
          <p:cNvPr id="24579" name="Rectangle 3" descr="Rectangle: Click to edit Master text styles&#10;Second level&#10;Third level&#10;Fourth level&#10;Fifth level"/>
          <p:cNvSpPr>
            <a:spLocks noGrp="1" noChangeArrowheads="1"/>
          </p:cNvSpPr>
          <p:nvPr>
            <p:ph idx="1"/>
          </p:nvPr>
        </p:nvSpPr>
        <p:spPr>
          <a:xfrm>
            <a:off x="838200" y="1905000"/>
            <a:ext cx="7772400" cy="4572000"/>
          </a:xfrm>
        </p:spPr>
        <p:txBody>
          <a:bodyPr/>
          <a:lstStyle/>
          <a:p>
            <a:pPr lvl="1">
              <a:lnSpc>
                <a:spcPct val="90000"/>
              </a:lnSpc>
            </a:pPr>
            <a:r>
              <a:rPr lang="es-ES"/>
              <a:t>Longitud del datagrama IP</a:t>
            </a:r>
          </a:p>
          <a:p>
            <a:pPr lvl="2">
              <a:lnSpc>
                <a:spcPct val="90000"/>
              </a:lnSpc>
            </a:pPr>
            <a:r>
              <a:rPr lang="es-ES"/>
              <a:t>Es un campo de 2 bytes de longitud y se usa para indicar el tamaño del datagrama IP.</a:t>
            </a:r>
          </a:p>
          <a:p>
            <a:pPr lvl="2">
              <a:lnSpc>
                <a:spcPct val="90000"/>
              </a:lnSpc>
            </a:pPr>
            <a:r>
              <a:rPr lang="es-ES"/>
              <a:t>Con 16 bits la longitud máxima total que puede indicarse es de 65536 bytes.</a:t>
            </a:r>
          </a:p>
          <a:p>
            <a:pPr lvl="2">
              <a:lnSpc>
                <a:spcPct val="90000"/>
              </a:lnSpc>
            </a:pPr>
            <a:endParaRPr lang="es-ES"/>
          </a:p>
          <a:p>
            <a:pPr lvl="2">
              <a:lnSpc>
                <a:spcPct val="90000"/>
              </a:lnSpc>
            </a:pPr>
            <a:endParaRPr lang="es-ES"/>
          </a:p>
          <a:p>
            <a:pPr lvl="2">
              <a:lnSpc>
                <a:spcPct val="90000"/>
              </a:lnSpc>
            </a:pPr>
            <a:endParaRPr lang="es-ES"/>
          </a:p>
          <a:p>
            <a:pPr lvl="2">
              <a:lnSpc>
                <a:spcPct val="90000"/>
              </a:lnSpc>
            </a:pPr>
            <a:endParaRPr lang="es-ES"/>
          </a:p>
          <a:p>
            <a:pPr lvl="2">
              <a:lnSpc>
                <a:spcPct val="90000"/>
              </a:lnSpc>
            </a:pPr>
            <a:endParaRPr lang="es-ES"/>
          </a:p>
          <a:p>
            <a:pPr lvl="2">
              <a:lnSpc>
                <a:spcPct val="90000"/>
              </a:lnSpc>
            </a:pPr>
            <a:r>
              <a:rPr lang="es-ES"/>
              <a:t>Datos IP = Long. datagrama IP – Long. enc. IP</a:t>
            </a:r>
          </a:p>
          <a:p>
            <a:pPr lvl="2">
              <a:lnSpc>
                <a:spcPct val="90000"/>
              </a:lnSpc>
            </a:pPr>
            <a:endParaRPr lang="es-ES"/>
          </a:p>
        </p:txBody>
      </p:sp>
      <p:sp>
        <p:nvSpPr>
          <p:cNvPr id="24580" name="Rectangle 4"/>
          <p:cNvSpPr>
            <a:spLocks noChangeArrowheads="1"/>
          </p:cNvSpPr>
          <p:nvPr/>
        </p:nvSpPr>
        <p:spPr bwMode="auto">
          <a:xfrm>
            <a:off x="2057400" y="4419600"/>
            <a:ext cx="14478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Enc. IP</a:t>
            </a:r>
          </a:p>
        </p:txBody>
      </p:sp>
      <p:sp>
        <p:nvSpPr>
          <p:cNvPr id="24581" name="Rectangle 5"/>
          <p:cNvSpPr>
            <a:spLocks noChangeArrowheads="1"/>
          </p:cNvSpPr>
          <p:nvPr/>
        </p:nvSpPr>
        <p:spPr bwMode="auto">
          <a:xfrm>
            <a:off x="3505200" y="4419600"/>
            <a:ext cx="35814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Datos IP</a:t>
            </a:r>
          </a:p>
        </p:txBody>
      </p:sp>
      <p:sp>
        <p:nvSpPr>
          <p:cNvPr id="24582" name="Line 6"/>
          <p:cNvSpPr>
            <a:spLocks noChangeShapeType="1"/>
          </p:cNvSpPr>
          <p:nvPr/>
        </p:nvSpPr>
        <p:spPr bwMode="auto">
          <a:xfrm>
            <a:off x="7086600" y="5181600"/>
            <a:ext cx="0" cy="304800"/>
          </a:xfrm>
          <a:prstGeom prst="line">
            <a:avLst/>
          </a:prstGeom>
          <a:noFill/>
          <a:ln w="9525">
            <a:solidFill>
              <a:schemeClr val="tx1"/>
            </a:solidFill>
            <a:round/>
            <a:headEnd/>
            <a:tailEnd/>
          </a:ln>
          <a:effectLst/>
        </p:spPr>
        <p:txBody>
          <a:bodyPr wrap="none" anchor="ctr"/>
          <a:lstStyle/>
          <a:p>
            <a:endParaRPr lang="es-MX"/>
          </a:p>
        </p:txBody>
      </p:sp>
      <p:sp>
        <p:nvSpPr>
          <p:cNvPr id="24583" name="Line 7"/>
          <p:cNvSpPr>
            <a:spLocks noChangeShapeType="1"/>
          </p:cNvSpPr>
          <p:nvPr/>
        </p:nvSpPr>
        <p:spPr bwMode="auto">
          <a:xfrm>
            <a:off x="2057400" y="5181600"/>
            <a:ext cx="0" cy="304800"/>
          </a:xfrm>
          <a:prstGeom prst="line">
            <a:avLst/>
          </a:prstGeom>
          <a:noFill/>
          <a:ln w="9525">
            <a:solidFill>
              <a:schemeClr val="tx1"/>
            </a:solidFill>
            <a:round/>
            <a:headEnd/>
            <a:tailEnd/>
          </a:ln>
          <a:effectLst/>
        </p:spPr>
        <p:txBody>
          <a:bodyPr wrap="none" anchor="ctr"/>
          <a:lstStyle/>
          <a:p>
            <a:endParaRPr lang="es-MX"/>
          </a:p>
        </p:txBody>
      </p:sp>
      <p:sp>
        <p:nvSpPr>
          <p:cNvPr id="24584" name="Text Box 8"/>
          <p:cNvSpPr txBox="1">
            <a:spLocks noChangeArrowheads="1"/>
          </p:cNvSpPr>
          <p:nvPr/>
        </p:nvSpPr>
        <p:spPr bwMode="auto">
          <a:xfrm>
            <a:off x="4038600" y="5181600"/>
            <a:ext cx="1263650" cy="304800"/>
          </a:xfrm>
          <a:prstGeom prst="rect">
            <a:avLst/>
          </a:prstGeom>
          <a:solidFill>
            <a:schemeClr val="bg1"/>
          </a:solidFill>
          <a:ln w="9525">
            <a:noFill/>
            <a:miter lim="800000"/>
            <a:headEnd/>
            <a:tailEnd/>
          </a:ln>
          <a:effectLst/>
        </p:spPr>
        <p:txBody>
          <a:bodyPr>
            <a:spAutoFit/>
          </a:bodyPr>
          <a:lstStyle/>
          <a:p>
            <a:pPr algn="ctr" eaLnBrk="0" hangingPunct="0"/>
            <a:r>
              <a:rPr lang="en-US" sz="1400">
                <a:latin typeface="Arial" charset="0"/>
              </a:rPr>
              <a:t>65,536 bytes</a:t>
            </a:r>
          </a:p>
        </p:txBody>
      </p:sp>
      <p:sp>
        <p:nvSpPr>
          <p:cNvPr id="24585" name="Line 9"/>
          <p:cNvSpPr>
            <a:spLocks noChangeShapeType="1"/>
          </p:cNvSpPr>
          <p:nvPr/>
        </p:nvSpPr>
        <p:spPr bwMode="auto">
          <a:xfrm flipV="1">
            <a:off x="5253038" y="5334000"/>
            <a:ext cx="1833562" cy="0"/>
          </a:xfrm>
          <a:prstGeom prst="line">
            <a:avLst/>
          </a:prstGeom>
          <a:noFill/>
          <a:ln w="9525">
            <a:solidFill>
              <a:schemeClr val="tx1"/>
            </a:solidFill>
            <a:round/>
            <a:headEnd/>
            <a:tailEnd type="triangle" w="med" len="med"/>
          </a:ln>
          <a:effectLst/>
        </p:spPr>
        <p:txBody>
          <a:bodyPr/>
          <a:lstStyle/>
          <a:p>
            <a:endParaRPr lang="es-MX"/>
          </a:p>
        </p:txBody>
      </p:sp>
      <p:sp>
        <p:nvSpPr>
          <p:cNvPr id="24586" name="Line 10"/>
          <p:cNvSpPr>
            <a:spLocks noChangeShapeType="1"/>
          </p:cNvSpPr>
          <p:nvPr/>
        </p:nvSpPr>
        <p:spPr bwMode="auto">
          <a:xfrm flipH="1">
            <a:off x="2057400" y="5334000"/>
            <a:ext cx="2016125" cy="0"/>
          </a:xfrm>
          <a:prstGeom prst="line">
            <a:avLst/>
          </a:prstGeom>
          <a:noFill/>
          <a:ln w="9525">
            <a:solidFill>
              <a:schemeClr val="tx1"/>
            </a:solidFill>
            <a:round/>
            <a:headEnd/>
            <a:tailEnd type="triangle" w="med" len="med"/>
          </a:ln>
          <a:effectLst/>
        </p:spPr>
        <p:txBody>
          <a:bodyPr/>
          <a:lstStyle/>
          <a:p>
            <a:endParaRPr lang="es-MX"/>
          </a:p>
        </p:txBody>
      </p:sp>
      <p:sp>
        <p:nvSpPr>
          <p:cNvPr id="24587" name="Text Box 11"/>
          <p:cNvSpPr txBox="1">
            <a:spLocks noChangeArrowheads="1"/>
          </p:cNvSpPr>
          <p:nvPr/>
        </p:nvSpPr>
        <p:spPr bwMode="auto">
          <a:xfrm>
            <a:off x="2133600" y="4038600"/>
            <a:ext cx="1263650" cy="304800"/>
          </a:xfrm>
          <a:prstGeom prst="rect">
            <a:avLst/>
          </a:prstGeom>
          <a:solidFill>
            <a:schemeClr val="bg1"/>
          </a:solidFill>
          <a:ln w="9525">
            <a:noFill/>
            <a:miter lim="800000"/>
            <a:headEnd/>
            <a:tailEnd/>
          </a:ln>
          <a:effectLst/>
        </p:spPr>
        <p:txBody>
          <a:bodyPr>
            <a:spAutoFit/>
          </a:bodyPr>
          <a:lstStyle/>
          <a:p>
            <a:pPr algn="ctr" eaLnBrk="0" hangingPunct="0"/>
            <a:r>
              <a:rPr lang="en-US" sz="1400">
                <a:latin typeface="Arial" charset="0"/>
              </a:rPr>
              <a:t>20  bytes</a:t>
            </a:r>
          </a:p>
        </p:txBody>
      </p:sp>
      <p:sp>
        <p:nvSpPr>
          <p:cNvPr id="24588" name="Text Box 12"/>
          <p:cNvSpPr txBox="1">
            <a:spLocks noChangeArrowheads="1"/>
          </p:cNvSpPr>
          <p:nvPr/>
        </p:nvSpPr>
        <p:spPr bwMode="auto">
          <a:xfrm>
            <a:off x="4800600" y="4038600"/>
            <a:ext cx="1263650" cy="304800"/>
          </a:xfrm>
          <a:prstGeom prst="rect">
            <a:avLst/>
          </a:prstGeom>
          <a:solidFill>
            <a:schemeClr val="bg1"/>
          </a:solidFill>
          <a:ln w="9525">
            <a:noFill/>
            <a:miter lim="800000"/>
            <a:headEnd/>
            <a:tailEnd/>
          </a:ln>
          <a:effectLst/>
        </p:spPr>
        <p:txBody>
          <a:bodyPr>
            <a:spAutoFit/>
          </a:bodyPr>
          <a:lstStyle/>
          <a:p>
            <a:pPr algn="ctr" eaLnBrk="0" hangingPunct="0"/>
            <a:r>
              <a:rPr lang="en-US" sz="1400">
                <a:latin typeface="Arial" charset="0"/>
              </a:rPr>
              <a:t>65,516 bytes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
              <a:t>Encabezado IP</a:t>
            </a:r>
          </a:p>
        </p:txBody>
      </p:sp>
      <p:sp>
        <p:nvSpPr>
          <p:cNvPr id="25603" name="Rectangle 3" descr="Rectangle: Click to edit Master text styles&#10;Second level&#10;Third level&#10;Fourth level&#10;Fifth level"/>
          <p:cNvSpPr>
            <a:spLocks noGrp="1" noChangeArrowheads="1"/>
          </p:cNvSpPr>
          <p:nvPr>
            <p:ph idx="1"/>
          </p:nvPr>
        </p:nvSpPr>
        <p:spPr/>
        <p:txBody>
          <a:bodyPr/>
          <a:lstStyle/>
          <a:p>
            <a:pPr lvl="1"/>
            <a:r>
              <a:rPr lang="es-MX"/>
              <a:t>I</a:t>
            </a:r>
            <a:r>
              <a:rPr lang="es-ES"/>
              <a:t>dentificador</a:t>
            </a:r>
          </a:p>
          <a:p>
            <a:pPr lvl="2"/>
            <a:r>
              <a:rPr lang="es-ES"/>
              <a:t>Este campo tiene 2 bytes de longitud y se utiliza para identificar el paquete IP especifico enviado entre el nodo origen y el nodo destino.</a:t>
            </a:r>
          </a:p>
          <a:p>
            <a:pPr lvl="2"/>
            <a:r>
              <a:rPr lang="es-ES"/>
              <a:t>El host emisor define el valor del campo, y el campo se incrementa para datagramas IP posteriores.</a:t>
            </a:r>
          </a:p>
          <a:p>
            <a:pPr lvl="2"/>
            <a:r>
              <a:rPr lang="es-ES"/>
              <a:t>El campo identificador se utiliza para identificar los fragmentos de un datagrama IP original.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Encabezado IP</a:t>
            </a:r>
          </a:p>
        </p:txBody>
      </p:sp>
      <p:sp>
        <p:nvSpPr>
          <p:cNvPr id="26628" name="Rectangle 4"/>
          <p:cNvSpPr>
            <a:spLocks noChangeArrowheads="1"/>
          </p:cNvSpPr>
          <p:nvPr/>
        </p:nvSpPr>
        <p:spPr bwMode="auto">
          <a:xfrm>
            <a:off x="2133600" y="1828800"/>
            <a:ext cx="6845300" cy="368300"/>
          </a:xfrm>
          <a:prstGeom prst="rect">
            <a:avLst/>
          </a:prstGeom>
          <a:noFill/>
          <a:ln w="12700">
            <a:solidFill>
              <a:schemeClr val="tx1"/>
            </a:solidFill>
            <a:miter lim="800000"/>
            <a:headEnd/>
            <a:tailEnd/>
          </a:ln>
          <a:effectLst/>
        </p:spPr>
        <p:txBody>
          <a:bodyPr wrap="none" anchor="ctr"/>
          <a:lstStyle/>
          <a:p>
            <a:endParaRPr lang="es-MX"/>
          </a:p>
        </p:txBody>
      </p:sp>
      <p:sp>
        <p:nvSpPr>
          <p:cNvPr id="26629" name="Rectangle 5"/>
          <p:cNvSpPr>
            <a:spLocks noChangeArrowheads="1"/>
          </p:cNvSpPr>
          <p:nvPr/>
        </p:nvSpPr>
        <p:spPr bwMode="auto">
          <a:xfrm>
            <a:off x="1600200" y="182880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6630" name="Rectangle 6"/>
          <p:cNvSpPr>
            <a:spLocks noChangeArrowheads="1"/>
          </p:cNvSpPr>
          <p:nvPr/>
        </p:nvSpPr>
        <p:spPr bwMode="auto">
          <a:xfrm>
            <a:off x="1884363" y="1876425"/>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6631" name="Rectangle 7"/>
          <p:cNvSpPr>
            <a:spLocks noChangeArrowheads="1"/>
          </p:cNvSpPr>
          <p:nvPr/>
        </p:nvSpPr>
        <p:spPr bwMode="auto">
          <a:xfrm>
            <a:off x="4946650" y="1828800"/>
            <a:ext cx="10953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Datos IP</a:t>
            </a:r>
          </a:p>
        </p:txBody>
      </p:sp>
      <p:sp>
        <p:nvSpPr>
          <p:cNvPr id="26632" name="Rectangle 8"/>
          <p:cNvSpPr>
            <a:spLocks noChangeArrowheads="1"/>
          </p:cNvSpPr>
          <p:nvPr/>
        </p:nvSpPr>
        <p:spPr bwMode="auto">
          <a:xfrm>
            <a:off x="2133600" y="2654300"/>
            <a:ext cx="243205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6633" name="Rectangle 9"/>
          <p:cNvSpPr>
            <a:spLocks noChangeArrowheads="1"/>
          </p:cNvSpPr>
          <p:nvPr/>
        </p:nvSpPr>
        <p:spPr bwMode="auto">
          <a:xfrm>
            <a:off x="1600200" y="265430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6634" name="Rectangle 10"/>
          <p:cNvSpPr>
            <a:spLocks noChangeArrowheads="1"/>
          </p:cNvSpPr>
          <p:nvPr/>
        </p:nvSpPr>
        <p:spPr bwMode="auto">
          <a:xfrm>
            <a:off x="1884363" y="2701925"/>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6635" name="Rectangle 11"/>
          <p:cNvSpPr>
            <a:spLocks noChangeArrowheads="1"/>
          </p:cNvSpPr>
          <p:nvPr/>
        </p:nvSpPr>
        <p:spPr bwMode="auto">
          <a:xfrm>
            <a:off x="4260850" y="3616325"/>
            <a:ext cx="2427288"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6636" name="Rectangle 12"/>
          <p:cNvSpPr>
            <a:spLocks noChangeArrowheads="1"/>
          </p:cNvSpPr>
          <p:nvPr/>
        </p:nvSpPr>
        <p:spPr bwMode="auto">
          <a:xfrm>
            <a:off x="3727450" y="3616325"/>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6637" name="Rectangle 13"/>
          <p:cNvSpPr>
            <a:spLocks noChangeArrowheads="1"/>
          </p:cNvSpPr>
          <p:nvPr/>
        </p:nvSpPr>
        <p:spPr bwMode="auto">
          <a:xfrm>
            <a:off x="4011613" y="3663950"/>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6638" name="Rectangle 14"/>
          <p:cNvSpPr>
            <a:spLocks noChangeArrowheads="1"/>
          </p:cNvSpPr>
          <p:nvPr/>
        </p:nvSpPr>
        <p:spPr bwMode="auto">
          <a:xfrm>
            <a:off x="6394450" y="4757738"/>
            <a:ext cx="24384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6639" name="Rectangle 15"/>
          <p:cNvSpPr>
            <a:spLocks noChangeArrowheads="1"/>
          </p:cNvSpPr>
          <p:nvPr/>
        </p:nvSpPr>
        <p:spPr bwMode="auto">
          <a:xfrm>
            <a:off x="5861050" y="4757738"/>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6640" name="Rectangle 16"/>
          <p:cNvSpPr>
            <a:spLocks noChangeArrowheads="1"/>
          </p:cNvSpPr>
          <p:nvPr/>
        </p:nvSpPr>
        <p:spPr bwMode="auto">
          <a:xfrm>
            <a:off x="6145213" y="4805363"/>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6641" name="Line 17"/>
          <p:cNvSpPr>
            <a:spLocks noChangeShapeType="1"/>
          </p:cNvSpPr>
          <p:nvPr/>
        </p:nvSpPr>
        <p:spPr bwMode="auto">
          <a:xfrm>
            <a:off x="2432050" y="2286000"/>
            <a:ext cx="0" cy="368300"/>
          </a:xfrm>
          <a:prstGeom prst="line">
            <a:avLst/>
          </a:prstGeom>
          <a:noFill/>
          <a:ln w="12700">
            <a:solidFill>
              <a:schemeClr val="tx1"/>
            </a:solidFill>
            <a:round/>
            <a:headEnd/>
            <a:tailEnd type="triangle" w="med" len="med"/>
          </a:ln>
          <a:effectLst/>
        </p:spPr>
        <p:txBody>
          <a:bodyPr wrap="none" anchor="ctr"/>
          <a:lstStyle/>
          <a:p>
            <a:endParaRPr lang="es-MX"/>
          </a:p>
        </p:txBody>
      </p:sp>
      <p:sp>
        <p:nvSpPr>
          <p:cNvPr id="26642" name="Line 18"/>
          <p:cNvSpPr>
            <a:spLocks noChangeShapeType="1"/>
          </p:cNvSpPr>
          <p:nvPr/>
        </p:nvSpPr>
        <p:spPr bwMode="auto">
          <a:xfrm>
            <a:off x="4565650" y="2279650"/>
            <a:ext cx="0" cy="368300"/>
          </a:xfrm>
          <a:prstGeom prst="line">
            <a:avLst/>
          </a:prstGeom>
          <a:noFill/>
          <a:ln w="12700">
            <a:solidFill>
              <a:schemeClr val="tx1"/>
            </a:solidFill>
            <a:round/>
            <a:headEnd/>
            <a:tailEnd type="triangle" w="med" len="med"/>
          </a:ln>
          <a:effectLst/>
        </p:spPr>
        <p:txBody>
          <a:bodyPr wrap="none" anchor="ctr"/>
          <a:lstStyle/>
          <a:p>
            <a:endParaRPr lang="es-MX"/>
          </a:p>
        </p:txBody>
      </p:sp>
      <p:sp>
        <p:nvSpPr>
          <p:cNvPr id="26643" name="Line 19"/>
          <p:cNvSpPr>
            <a:spLocks noChangeShapeType="1"/>
          </p:cNvSpPr>
          <p:nvPr/>
        </p:nvSpPr>
        <p:spPr bwMode="auto">
          <a:xfrm>
            <a:off x="6699250" y="2279650"/>
            <a:ext cx="0" cy="1336675"/>
          </a:xfrm>
          <a:prstGeom prst="line">
            <a:avLst/>
          </a:prstGeom>
          <a:noFill/>
          <a:ln w="12700">
            <a:solidFill>
              <a:schemeClr val="tx1"/>
            </a:solidFill>
            <a:round/>
            <a:headEnd/>
            <a:tailEnd type="triangle" w="med" len="med"/>
          </a:ln>
          <a:effectLst/>
        </p:spPr>
        <p:txBody>
          <a:bodyPr wrap="none" anchor="ctr"/>
          <a:lstStyle/>
          <a:p>
            <a:endParaRPr lang="es-MX"/>
          </a:p>
        </p:txBody>
      </p:sp>
      <p:sp>
        <p:nvSpPr>
          <p:cNvPr id="26644" name="Rectangle 20"/>
          <p:cNvSpPr>
            <a:spLocks noChangeArrowheads="1"/>
          </p:cNvSpPr>
          <p:nvPr/>
        </p:nvSpPr>
        <p:spPr bwMode="auto">
          <a:xfrm>
            <a:off x="2579688" y="3022600"/>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Fragmento 1</a:t>
            </a:r>
          </a:p>
        </p:txBody>
      </p:sp>
      <p:sp>
        <p:nvSpPr>
          <p:cNvPr id="26645" name="Line 21"/>
          <p:cNvSpPr>
            <a:spLocks noChangeShapeType="1"/>
          </p:cNvSpPr>
          <p:nvPr/>
        </p:nvSpPr>
        <p:spPr bwMode="auto">
          <a:xfrm>
            <a:off x="8832850" y="2279650"/>
            <a:ext cx="0" cy="2478088"/>
          </a:xfrm>
          <a:prstGeom prst="line">
            <a:avLst/>
          </a:prstGeom>
          <a:noFill/>
          <a:ln w="12700">
            <a:solidFill>
              <a:schemeClr val="tx1"/>
            </a:solidFill>
            <a:round/>
            <a:headEnd/>
            <a:tailEnd type="triangle" w="med" len="med"/>
          </a:ln>
          <a:effectLst/>
        </p:spPr>
        <p:txBody>
          <a:bodyPr wrap="none" anchor="ctr"/>
          <a:lstStyle/>
          <a:p>
            <a:endParaRPr lang="es-MX"/>
          </a:p>
        </p:txBody>
      </p:sp>
      <p:sp>
        <p:nvSpPr>
          <p:cNvPr id="26646" name="Line 22"/>
          <p:cNvSpPr>
            <a:spLocks noChangeShapeType="1"/>
          </p:cNvSpPr>
          <p:nvPr/>
        </p:nvSpPr>
        <p:spPr bwMode="auto">
          <a:xfrm>
            <a:off x="4565650" y="18224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26647" name="Line 23"/>
          <p:cNvSpPr>
            <a:spLocks noChangeShapeType="1"/>
          </p:cNvSpPr>
          <p:nvPr/>
        </p:nvSpPr>
        <p:spPr bwMode="auto">
          <a:xfrm>
            <a:off x="6699250" y="18224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26648" name="Line 24"/>
          <p:cNvSpPr>
            <a:spLocks noChangeShapeType="1"/>
          </p:cNvSpPr>
          <p:nvPr/>
        </p:nvSpPr>
        <p:spPr bwMode="auto">
          <a:xfrm>
            <a:off x="8832850" y="18224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26649" name="Rectangle 25"/>
          <p:cNvSpPr>
            <a:spLocks noChangeArrowheads="1"/>
          </p:cNvSpPr>
          <p:nvPr/>
        </p:nvSpPr>
        <p:spPr bwMode="auto">
          <a:xfrm>
            <a:off x="4703763" y="3984625"/>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Fragmento 2</a:t>
            </a:r>
          </a:p>
        </p:txBody>
      </p:sp>
      <p:sp>
        <p:nvSpPr>
          <p:cNvPr id="26650" name="Rectangle 26"/>
          <p:cNvSpPr>
            <a:spLocks noChangeArrowheads="1"/>
          </p:cNvSpPr>
          <p:nvPr/>
        </p:nvSpPr>
        <p:spPr bwMode="auto">
          <a:xfrm>
            <a:off x="6770688" y="5168900"/>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Fragmento 3</a:t>
            </a:r>
          </a:p>
        </p:txBody>
      </p:sp>
      <p:sp>
        <p:nvSpPr>
          <p:cNvPr id="26651" name="Line 27"/>
          <p:cNvSpPr>
            <a:spLocks noChangeShapeType="1"/>
          </p:cNvSpPr>
          <p:nvPr/>
        </p:nvSpPr>
        <p:spPr bwMode="auto">
          <a:xfrm>
            <a:off x="8985250" y="2279650"/>
            <a:ext cx="0" cy="3478213"/>
          </a:xfrm>
          <a:prstGeom prst="line">
            <a:avLst/>
          </a:prstGeom>
          <a:noFill/>
          <a:ln w="12700">
            <a:solidFill>
              <a:schemeClr val="tx1"/>
            </a:solidFill>
            <a:round/>
            <a:headEnd/>
            <a:tailEnd type="triangle" w="med" len="med"/>
          </a:ln>
          <a:effectLst/>
        </p:spPr>
        <p:txBody>
          <a:bodyPr wrap="none" anchor="ctr"/>
          <a:lstStyle/>
          <a:p>
            <a:endParaRPr lang="es-MX"/>
          </a:p>
        </p:txBody>
      </p:sp>
      <p:sp>
        <p:nvSpPr>
          <p:cNvPr id="26652" name="Rectangle 28"/>
          <p:cNvSpPr>
            <a:spLocks noChangeArrowheads="1"/>
          </p:cNvSpPr>
          <p:nvPr/>
        </p:nvSpPr>
        <p:spPr bwMode="auto">
          <a:xfrm>
            <a:off x="8756650" y="5757863"/>
            <a:ext cx="2286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6653" name="Rectangle 29"/>
          <p:cNvSpPr>
            <a:spLocks noChangeArrowheads="1"/>
          </p:cNvSpPr>
          <p:nvPr/>
        </p:nvSpPr>
        <p:spPr bwMode="auto">
          <a:xfrm>
            <a:off x="7918450" y="5757863"/>
            <a:ext cx="9144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6654" name="Rectangle 30"/>
          <p:cNvSpPr>
            <a:spLocks noChangeArrowheads="1"/>
          </p:cNvSpPr>
          <p:nvPr/>
        </p:nvSpPr>
        <p:spPr bwMode="auto">
          <a:xfrm>
            <a:off x="8202613" y="5805488"/>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6655" name="Rectangle 31"/>
          <p:cNvSpPr>
            <a:spLocks noChangeArrowheads="1"/>
          </p:cNvSpPr>
          <p:nvPr/>
        </p:nvSpPr>
        <p:spPr bwMode="auto">
          <a:xfrm>
            <a:off x="7086600" y="6248400"/>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Fragmento 4</a:t>
            </a:r>
          </a:p>
        </p:txBody>
      </p:sp>
      <p:sp>
        <p:nvSpPr>
          <p:cNvPr id="26656" name="Rectangle 32"/>
          <p:cNvSpPr>
            <a:spLocks noChangeArrowheads="1"/>
          </p:cNvSpPr>
          <p:nvPr/>
        </p:nvSpPr>
        <p:spPr bwMode="auto">
          <a:xfrm>
            <a:off x="0" y="1676400"/>
            <a:ext cx="1600200" cy="638175"/>
          </a:xfrm>
          <a:prstGeom prst="rect">
            <a:avLst/>
          </a:prstGeom>
          <a:solidFill>
            <a:schemeClr val="bg1"/>
          </a:solidFill>
          <a:ln w="12700">
            <a:noFill/>
            <a:miter lim="800000"/>
            <a:headEnd/>
            <a:tailEnd/>
          </a:ln>
          <a:effectLst/>
        </p:spPr>
        <p:txBody>
          <a:bodyPr lIns="90488" tIns="44450" rIns="90488" bIns="44450">
            <a:spAutoFit/>
          </a:bodyPr>
          <a:lstStyle/>
          <a:p>
            <a:pPr algn="ctr" defTabSz="530225" eaLnBrk="0" hangingPunct="0"/>
            <a:r>
              <a:rPr lang="es-ES" sz="1800" b="1">
                <a:latin typeface="Arial" charset="0"/>
              </a:rPr>
              <a:t>Identificador</a:t>
            </a:r>
          </a:p>
          <a:p>
            <a:pPr algn="ctr" defTabSz="530225" eaLnBrk="0" hangingPunct="0"/>
            <a:r>
              <a:rPr lang="es-ES" sz="1800" b="1">
                <a:latin typeface="Arial" charset="0"/>
              </a:rPr>
              <a:t>0x1000</a:t>
            </a:r>
          </a:p>
        </p:txBody>
      </p:sp>
      <p:sp>
        <p:nvSpPr>
          <p:cNvPr id="26657" name="Rectangle 33"/>
          <p:cNvSpPr>
            <a:spLocks noChangeArrowheads="1"/>
          </p:cNvSpPr>
          <p:nvPr/>
        </p:nvSpPr>
        <p:spPr bwMode="auto">
          <a:xfrm>
            <a:off x="2362200" y="5029200"/>
            <a:ext cx="1600200" cy="650875"/>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algn="ctr" defTabSz="530225" eaLnBrk="0" hangingPunct="0"/>
            <a:r>
              <a:rPr lang="es-ES" sz="1800" b="1">
                <a:latin typeface="Arial" charset="0"/>
              </a:rPr>
              <a:t>Identificador</a:t>
            </a:r>
          </a:p>
          <a:p>
            <a:pPr algn="ctr" defTabSz="530225" eaLnBrk="0" hangingPunct="0"/>
            <a:r>
              <a:rPr lang="es-ES" sz="1800" b="1">
                <a:latin typeface="Arial" charset="0"/>
              </a:rPr>
              <a:t>0x1000</a:t>
            </a:r>
          </a:p>
        </p:txBody>
      </p:sp>
      <p:sp>
        <p:nvSpPr>
          <p:cNvPr id="26658" name="Line 34"/>
          <p:cNvSpPr>
            <a:spLocks noChangeShapeType="1"/>
          </p:cNvSpPr>
          <p:nvPr/>
        </p:nvSpPr>
        <p:spPr bwMode="auto">
          <a:xfrm flipH="1" flipV="1">
            <a:off x="1981200" y="3200400"/>
            <a:ext cx="914400" cy="1752600"/>
          </a:xfrm>
          <a:prstGeom prst="line">
            <a:avLst/>
          </a:prstGeom>
          <a:noFill/>
          <a:ln w="9525">
            <a:solidFill>
              <a:schemeClr val="tx1"/>
            </a:solidFill>
            <a:round/>
            <a:headEnd/>
            <a:tailEnd type="triangle" w="med" len="med"/>
          </a:ln>
          <a:effectLst/>
        </p:spPr>
        <p:txBody>
          <a:bodyPr wrap="none"/>
          <a:lstStyle/>
          <a:p>
            <a:endParaRPr lang="es-MX"/>
          </a:p>
        </p:txBody>
      </p:sp>
      <p:sp>
        <p:nvSpPr>
          <p:cNvPr id="26659" name="Line 35"/>
          <p:cNvSpPr>
            <a:spLocks noChangeShapeType="1"/>
          </p:cNvSpPr>
          <p:nvPr/>
        </p:nvSpPr>
        <p:spPr bwMode="auto">
          <a:xfrm flipV="1">
            <a:off x="3124200" y="4114800"/>
            <a:ext cx="762000" cy="838200"/>
          </a:xfrm>
          <a:prstGeom prst="line">
            <a:avLst/>
          </a:prstGeom>
          <a:noFill/>
          <a:ln w="9525">
            <a:solidFill>
              <a:schemeClr val="tx1"/>
            </a:solidFill>
            <a:round/>
            <a:headEnd/>
            <a:tailEnd type="triangle" w="med" len="med"/>
          </a:ln>
          <a:effectLst/>
        </p:spPr>
        <p:txBody>
          <a:bodyPr wrap="none"/>
          <a:lstStyle/>
          <a:p>
            <a:endParaRPr lang="es-MX"/>
          </a:p>
        </p:txBody>
      </p:sp>
      <p:sp>
        <p:nvSpPr>
          <p:cNvPr id="26660" name="Line 36"/>
          <p:cNvSpPr>
            <a:spLocks noChangeShapeType="1"/>
          </p:cNvSpPr>
          <p:nvPr/>
        </p:nvSpPr>
        <p:spPr bwMode="auto">
          <a:xfrm flipV="1">
            <a:off x="4038600" y="5029200"/>
            <a:ext cx="1676400" cy="228600"/>
          </a:xfrm>
          <a:prstGeom prst="line">
            <a:avLst/>
          </a:prstGeom>
          <a:noFill/>
          <a:ln w="9525">
            <a:solidFill>
              <a:schemeClr val="tx1"/>
            </a:solidFill>
            <a:round/>
            <a:headEnd/>
            <a:tailEnd type="triangle" w="med" len="med"/>
          </a:ln>
          <a:effectLst/>
        </p:spPr>
        <p:txBody>
          <a:bodyPr wrap="none"/>
          <a:lstStyle/>
          <a:p>
            <a:endParaRPr lang="es-MX"/>
          </a:p>
        </p:txBody>
      </p:sp>
      <p:sp>
        <p:nvSpPr>
          <p:cNvPr id="26661" name="Line 37"/>
          <p:cNvSpPr>
            <a:spLocks noChangeShapeType="1"/>
          </p:cNvSpPr>
          <p:nvPr/>
        </p:nvSpPr>
        <p:spPr bwMode="auto">
          <a:xfrm>
            <a:off x="4038600" y="5562600"/>
            <a:ext cx="3733800" cy="457200"/>
          </a:xfrm>
          <a:prstGeom prst="line">
            <a:avLst/>
          </a:prstGeom>
          <a:noFill/>
          <a:ln w="9525">
            <a:solidFill>
              <a:schemeClr val="tx1"/>
            </a:solidFill>
            <a:round/>
            <a:headEnd/>
            <a:tailEnd type="triangle" w="med" len="med"/>
          </a:ln>
          <a:effectLst/>
        </p:spPr>
        <p:txBody>
          <a:bodyPr wrap="none"/>
          <a:lstStyle/>
          <a:p>
            <a:endParaRPr lang="es-MX"/>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
              <a:t>Encabezado IP</a:t>
            </a:r>
          </a:p>
        </p:txBody>
      </p:sp>
      <p:sp>
        <p:nvSpPr>
          <p:cNvPr id="27651" name="Rectangle 3" descr="Rectangle: Click to edit Master text styles&#10;Second level&#10;Third level&#10;Fourth level&#10;Fifth level"/>
          <p:cNvSpPr>
            <a:spLocks noGrp="1" noChangeArrowheads="1"/>
          </p:cNvSpPr>
          <p:nvPr>
            <p:ph idx="1"/>
          </p:nvPr>
        </p:nvSpPr>
        <p:spPr>
          <a:xfrm>
            <a:off x="838200" y="1447800"/>
            <a:ext cx="7772400" cy="5257800"/>
          </a:xfrm>
        </p:spPr>
        <p:txBody>
          <a:bodyPr/>
          <a:lstStyle/>
          <a:p>
            <a:pPr lvl="1">
              <a:lnSpc>
                <a:spcPct val="90000"/>
              </a:lnSpc>
            </a:pPr>
            <a:r>
              <a:rPr lang="es-ES"/>
              <a:t>Banderas (Indicadores)</a:t>
            </a:r>
          </a:p>
          <a:p>
            <a:pPr lvl="2">
              <a:lnSpc>
                <a:spcPct val="90000"/>
              </a:lnSpc>
            </a:pPr>
            <a:r>
              <a:rPr lang="es-ES"/>
              <a:t>Campo de 3 bits, que contiene 2 indicadores de fragmentación.</a:t>
            </a:r>
          </a:p>
          <a:p>
            <a:pPr lvl="2">
              <a:lnSpc>
                <a:spcPct val="90000"/>
              </a:lnSpc>
            </a:pPr>
            <a:r>
              <a:rPr lang="es-ES"/>
              <a:t>No Fragmentar (DF - Don´t Fragment). Bandera que se utiliza para indicar si un paquete (datos IP) son adecuados para la fragmentación.</a:t>
            </a:r>
          </a:p>
          <a:p>
            <a:pPr lvl="3">
              <a:lnSpc>
                <a:spcPct val="90000"/>
              </a:lnSpc>
            </a:pPr>
            <a:r>
              <a:rPr lang="es-ES"/>
              <a:t>DF = 0, se puede fragmentar el paquete.</a:t>
            </a:r>
          </a:p>
          <a:p>
            <a:pPr lvl="3">
              <a:lnSpc>
                <a:spcPct val="90000"/>
              </a:lnSpc>
            </a:pPr>
            <a:r>
              <a:rPr lang="es-ES"/>
              <a:t>DF = 1, no se puede fragmentar el paquete</a:t>
            </a:r>
          </a:p>
          <a:p>
            <a:pPr lvl="2">
              <a:lnSpc>
                <a:spcPct val="90000"/>
              </a:lnSpc>
            </a:pPr>
            <a:r>
              <a:rPr lang="es-ES"/>
              <a:t>Mas Fragmentos (MF – More Fragments). Bandera que indica si existen más gfragmentos a seguir para este datagrama IP.</a:t>
            </a:r>
          </a:p>
          <a:p>
            <a:pPr lvl="3">
              <a:lnSpc>
                <a:spcPct val="90000"/>
              </a:lnSpc>
            </a:pPr>
            <a:r>
              <a:rPr lang="es-ES"/>
              <a:t>MF = 0, no hay más fragmentos.</a:t>
            </a:r>
          </a:p>
          <a:p>
            <a:pPr lvl="3">
              <a:lnSpc>
                <a:spcPct val="90000"/>
              </a:lnSpc>
            </a:pPr>
            <a:r>
              <a:rPr lang="es-ES"/>
              <a:t>MF = 1, hay más fragmentos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0"/>
            <a:ext cx="7772400" cy="1143000"/>
          </a:xfrm>
        </p:spPr>
        <p:txBody>
          <a:bodyPr/>
          <a:lstStyle/>
          <a:p>
            <a:r>
              <a:rPr lang="es-ES"/>
              <a:t>Encabezado IP</a:t>
            </a:r>
          </a:p>
        </p:txBody>
      </p:sp>
      <p:sp>
        <p:nvSpPr>
          <p:cNvPr id="29699" name="Rectangle 3" descr="Rectangle: Click to edit Master text styles&#10;Second level&#10;Third level&#10;Fourth level&#10;Fifth level"/>
          <p:cNvSpPr>
            <a:spLocks noGrp="1" noChangeArrowheads="1"/>
          </p:cNvSpPr>
          <p:nvPr>
            <p:ph idx="1"/>
          </p:nvPr>
        </p:nvSpPr>
        <p:spPr>
          <a:xfrm>
            <a:off x="762000" y="1066800"/>
            <a:ext cx="7772400" cy="4114800"/>
          </a:xfrm>
        </p:spPr>
        <p:txBody>
          <a:bodyPr/>
          <a:lstStyle/>
          <a:p>
            <a:pPr lvl="1"/>
            <a:r>
              <a:rPr lang="es-ES"/>
              <a:t>Banderas (Indicadores)</a:t>
            </a:r>
          </a:p>
          <a:p>
            <a:pPr lvl="2"/>
            <a:r>
              <a:rPr lang="es-ES"/>
              <a:t>Los datos IP (carga útil – Payload) es segmentado y cada segmento es enviado con su propio encabezado IP.</a:t>
            </a:r>
          </a:p>
        </p:txBody>
      </p:sp>
      <p:sp>
        <p:nvSpPr>
          <p:cNvPr id="29700" name="Rectangle 4"/>
          <p:cNvSpPr>
            <a:spLocks noChangeArrowheads="1"/>
          </p:cNvSpPr>
          <p:nvPr/>
        </p:nvSpPr>
        <p:spPr bwMode="auto">
          <a:xfrm>
            <a:off x="3454400" y="5364163"/>
            <a:ext cx="1054100" cy="977900"/>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r>
              <a:rPr lang="es-ES" sz="3600">
                <a:latin typeface="Arial" charset="0"/>
              </a:rPr>
              <a:t>0</a:t>
            </a:r>
          </a:p>
        </p:txBody>
      </p:sp>
      <p:sp>
        <p:nvSpPr>
          <p:cNvPr id="29701" name="Rectangle 5"/>
          <p:cNvSpPr>
            <a:spLocks noChangeArrowheads="1"/>
          </p:cNvSpPr>
          <p:nvPr/>
        </p:nvSpPr>
        <p:spPr bwMode="auto">
          <a:xfrm>
            <a:off x="4114800" y="4878388"/>
            <a:ext cx="1870075" cy="363537"/>
          </a:xfrm>
          <a:prstGeom prst="rect">
            <a:avLst/>
          </a:prstGeom>
          <a:noFill/>
          <a:ln w="12700">
            <a:noFill/>
            <a:miter lim="800000"/>
            <a:headEnd/>
            <a:tailEnd/>
          </a:ln>
          <a:effectLst/>
        </p:spPr>
        <p:txBody>
          <a:bodyPr wrap="none" lIns="90488" tIns="44450" rIns="90488" bIns="44450">
            <a:spAutoFit/>
          </a:bodyPr>
          <a:lstStyle/>
          <a:p>
            <a:pPr algn="ctr" eaLnBrk="0" hangingPunct="0"/>
            <a:r>
              <a:rPr lang="es-ES" sz="1800" b="1">
                <a:latin typeface="Arial" charset="0"/>
              </a:rPr>
              <a:t>Don’t Fragment</a:t>
            </a:r>
          </a:p>
        </p:txBody>
      </p:sp>
      <p:sp>
        <p:nvSpPr>
          <p:cNvPr id="29702" name="Rectangle 6"/>
          <p:cNvSpPr>
            <a:spLocks noChangeArrowheads="1"/>
          </p:cNvSpPr>
          <p:nvPr/>
        </p:nvSpPr>
        <p:spPr bwMode="auto">
          <a:xfrm>
            <a:off x="4521200" y="5364163"/>
            <a:ext cx="10541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9703" name="Rectangle 7"/>
          <p:cNvSpPr>
            <a:spLocks noChangeArrowheads="1"/>
          </p:cNvSpPr>
          <p:nvPr/>
        </p:nvSpPr>
        <p:spPr bwMode="auto">
          <a:xfrm>
            <a:off x="5110163" y="6494463"/>
            <a:ext cx="1958975" cy="363537"/>
          </a:xfrm>
          <a:prstGeom prst="rect">
            <a:avLst/>
          </a:prstGeom>
          <a:noFill/>
          <a:ln w="12700">
            <a:noFill/>
            <a:miter lim="800000"/>
            <a:headEnd/>
            <a:tailEnd/>
          </a:ln>
          <a:effectLst/>
        </p:spPr>
        <p:txBody>
          <a:bodyPr wrap="none" lIns="90488" tIns="44450" rIns="90488" bIns="44450">
            <a:spAutoFit/>
          </a:bodyPr>
          <a:lstStyle/>
          <a:p>
            <a:pPr algn="ctr" eaLnBrk="0" hangingPunct="0"/>
            <a:r>
              <a:rPr lang="es-ES" sz="1800" b="1">
                <a:latin typeface="Arial" charset="0"/>
              </a:rPr>
              <a:t>More Fragments</a:t>
            </a:r>
          </a:p>
        </p:txBody>
      </p:sp>
      <p:sp>
        <p:nvSpPr>
          <p:cNvPr id="29704" name="Rectangle 8"/>
          <p:cNvSpPr>
            <a:spLocks noChangeArrowheads="1"/>
          </p:cNvSpPr>
          <p:nvPr/>
        </p:nvSpPr>
        <p:spPr bwMode="auto">
          <a:xfrm>
            <a:off x="3154363" y="6478588"/>
            <a:ext cx="1349375" cy="363537"/>
          </a:xfrm>
          <a:prstGeom prst="rect">
            <a:avLst/>
          </a:prstGeom>
          <a:noFill/>
          <a:ln w="12700">
            <a:noFill/>
            <a:miter lim="800000"/>
            <a:headEnd/>
            <a:tailEnd/>
          </a:ln>
          <a:effectLst/>
        </p:spPr>
        <p:txBody>
          <a:bodyPr wrap="none" lIns="90488" tIns="44450" rIns="90488" bIns="44450">
            <a:spAutoFit/>
          </a:bodyPr>
          <a:lstStyle/>
          <a:p>
            <a:pPr algn="ctr" eaLnBrk="0" hangingPunct="0"/>
            <a:r>
              <a:rPr lang="es-ES" sz="1800" b="1">
                <a:latin typeface="Arial" charset="0"/>
              </a:rPr>
              <a:t>Reservado</a:t>
            </a:r>
          </a:p>
        </p:txBody>
      </p:sp>
      <p:sp>
        <p:nvSpPr>
          <p:cNvPr id="29705" name="Rectangle 9"/>
          <p:cNvSpPr>
            <a:spLocks noChangeArrowheads="1"/>
          </p:cNvSpPr>
          <p:nvPr/>
        </p:nvSpPr>
        <p:spPr bwMode="auto">
          <a:xfrm>
            <a:off x="5588000" y="5364163"/>
            <a:ext cx="10541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9706" name="Line 10"/>
          <p:cNvSpPr>
            <a:spLocks noChangeShapeType="1"/>
          </p:cNvSpPr>
          <p:nvPr/>
        </p:nvSpPr>
        <p:spPr bwMode="auto">
          <a:xfrm>
            <a:off x="5048250" y="5211763"/>
            <a:ext cx="0" cy="139700"/>
          </a:xfrm>
          <a:prstGeom prst="line">
            <a:avLst/>
          </a:prstGeom>
          <a:noFill/>
          <a:ln w="12700">
            <a:solidFill>
              <a:schemeClr val="tx1"/>
            </a:solidFill>
            <a:round/>
            <a:headEnd/>
            <a:tailEnd/>
          </a:ln>
          <a:effectLst/>
        </p:spPr>
        <p:txBody>
          <a:bodyPr wrap="none" anchor="ctr"/>
          <a:lstStyle/>
          <a:p>
            <a:endParaRPr lang="es-MX"/>
          </a:p>
        </p:txBody>
      </p:sp>
      <p:sp>
        <p:nvSpPr>
          <p:cNvPr id="29707" name="Line 11"/>
          <p:cNvSpPr>
            <a:spLocks noChangeShapeType="1"/>
          </p:cNvSpPr>
          <p:nvPr/>
        </p:nvSpPr>
        <p:spPr bwMode="auto">
          <a:xfrm>
            <a:off x="6115050" y="6354763"/>
            <a:ext cx="0" cy="139700"/>
          </a:xfrm>
          <a:prstGeom prst="line">
            <a:avLst/>
          </a:prstGeom>
          <a:noFill/>
          <a:ln w="12700">
            <a:solidFill>
              <a:schemeClr val="tx1"/>
            </a:solidFill>
            <a:round/>
            <a:headEnd/>
            <a:tailEnd/>
          </a:ln>
          <a:effectLst/>
        </p:spPr>
        <p:txBody>
          <a:bodyPr wrap="none" anchor="ctr"/>
          <a:lstStyle/>
          <a:p>
            <a:endParaRPr lang="es-MX"/>
          </a:p>
        </p:txBody>
      </p:sp>
      <p:grpSp>
        <p:nvGrpSpPr>
          <p:cNvPr id="29708" name="Group 12"/>
          <p:cNvGrpSpPr>
            <a:grpSpLocks/>
          </p:cNvGrpSpPr>
          <p:nvPr/>
        </p:nvGrpSpPr>
        <p:grpSpPr bwMode="auto">
          <a:xfrm>
            <a:off x="5486400" y="3060700"/>
            <a:ext cx="609600" cy="533400"/>
            <a:chOff x="1536" y="384"/>
            <a:chExt cx="384" cy="336"/>
          </a:xfrm>
        </p:grpSpPr>
        <p:sp>
          <p:nvSpPr>
            <p:cNvPr id="29709" name="Rectangle 1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10" name="Line 1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711" name="Line 1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712" name="Line 1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713" name="Line 1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714" name="Line 1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715" name="Line 1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716" name="Line 2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717" name="Line 2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718" name="Line 2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719" name="Group 23"/>
          <p:cNvGrpSpPr>
            <a:grpSpLocks/>
          </p:cNvGrpSpPr>
          <p:nvPr/>
        </p:nvGrpSpPr>
        <p:grpSpPr bwMode="auto">
          <a:xfrm>
            <a:off x="6096000" y="3060700"/>
            <a:ext cx="609600" cy="533400"/>
            <a:chOff x="1536" y="384"/>
            <a:chExt cx="384" cy="336"/>
          </a:xfrm>
        </p:grpSpPr>
        <p:sp>
          <p:nvSpPr>
            <p:cNvPr id="29720" name="Rectangle 2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21" name="Line 2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722" name="Line 2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723" name="Line 2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724" name="Line 2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725" name="Line 2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726" name="Line 3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727" name="Line 3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728" name="Line 3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729" name="Line 3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29730" name="Text Box 34"/>
          <p:cNvSpPr txBox="1">
            <a:spLocks noChangeArrowheads="1"/>
          </p:cNvSpPr>
          <p:nvPr/>
        </p:nvSpPr>
        <p:spPr bwMode="auto">
          <a:xfrm>
            <a:off x="0" y="3060700"/>
            <a:ext cx="5327650" cy="1652588"/>
          </a:xfrm>
          <a:prstGeom prst="rect">
            <a:avLst/>
          </a:prstGeom>
          <a:noFill/>
          <a:ln w="12700">
            <a:noFill/>
            <a:miter lim="800000"/>
            <a:headEnd/>
            <a:tailEnd/>
          </a:ln>
          <a:effectLst/>
        </p:spPr>
        <p:txBody>
          <a:bodyPr>
            <a:spAutoFit/>
          </a:bodyPr>
          <a:lstStyle/>
          <a:p>
            <a:pPr algn="r" eaLnBrk="0" hangingPunct="0">
              <a:spcBef>
                <a:spcPct val="10000"/>
              </a:spcBef>
            </a:pPr>
            <a:r>
              <a:rPr lang="es-ES" sz="3200">
                <a:latin typeface="Arial" charset="0"/>
              </a:rPr>
              <a:t>Identificador</a:t>
            </a:r>
          </a:p>
          <a:p>
            <a:pPr algn="r" eaLnBrk="0" hangingPunct="0">
              <a:spcBef>
                <a:spcPct val="10000"/>
              </a:spcBef>
            </a:pPr>
            <a:r>
              <a:rPr lang="es-ES" sz="3200">
                <a:latin typeface="Arial" charset="0"/>
              </a:rPr>
              <a:t>Banderas de Fragmento </a:t>
            </a:r>
          </a:p>
          <a:p>
            <a:pPr algn="r" eaLnBrk="0" hangingPunct="0">
              <a:spcBef>
                <a:spcPct val="10000"/>
              </a:spcBef>
            </a:pPr>
            <a:r>
              <a:rPr lang="es-ES" sz="3200">
                <a:latin typeface="Arial" charset="0"/>
              </a:rPr>
              <a:t>Desplaz. de Fragmento</a:t>
            </a:r>
          </a:p>
        </p:txBody>
      </p:sp>
      <p:sp>
        <p:nvSpPr>
          <p:cNvPr id="29731" name="Rectangle 35"/>
          <p:cNvSpPr>
            <a:spLocks noChangeArrowheads="1"/>
          </p:cNvSpPr>
          <p:nvPr/>
        </p:nvSpPr>
        <p:spPr bwMode="auto">
          <a:xfrm>
            <a:off x="5486400" y="35941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32" name="Rectangle 36"/>
          <p:cNvSpPr>
            <a:spLocks noChangeArrowheads="1"/>
          </p:cNvSpPr>
          <p:nvPr/>
        </p:nvSpPr>
        <p:spPr bwMode="auto">
          <a:xfrm>
            <a:off x="5562600" y="35941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33" name="Rectangle 37"/>
          <p:cNvSpPr>
            <a:spLocks noChangeArrowheads="1"/>
          </p:cNvSpPr>
          <p:nvPr/>
        </p:nvSpPr>
        <p:spPr bwMode="auto">
          <a:xfrm>
            <a:off x="5638800" y="35941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34" name="Rectangle 38"/>
          <p:cNvSpPr>
            <a:spLocks noChangeArrowheads="1"/>
          </p:cNvSpPr>
          <p:nvPr/>
        </p:nvSpPr>
        <p:spPr bwMode="auto">
          <a:xfrm>
            <a:off x="54864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35" name="Rectangle 39"/>
          <p:cNvSpPr>
            <a:spLocks noChangeArrowheads="1"/>
          </p:cNvSpPr>
          <p:nvPr/>
        </p:nvSpPr>
        <p:spPr bwMode="auto">
          <a:xfrm>
            <a:off x="55626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36" name="Rectangle 40"/>
          <p:cNvSpPr>
            <a:spLocks noChangeArrowheads="1"/>
          </p:cNvSpPr>
          <p:nvPr/>
        </p:nvSpPr>
        <p:spPr bwMode="auto">
          <a:xfrm>
            <a:off x="56388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37" name="Rectangle 41"/>
          <p:cNvSpPr>
            <a:spLocks noChangeArrowheads="1"/>
          </p:cNvSpPr>
          <p:nvPr/>
        </p:nvSpPr>
        <p:spPr bwMode="auto">
          <a:xfrm>
            <a:off x="57150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38" name="Rectangle 42"/>
          <p:cNvSpPr>
            <a:spLocks noChangeArrowheads="1"/>
          </p:cNvSpPr>
          <p:nvPr/>
        </p:nvSpPr>
        <p:spPr bwMode="auto">
          <a:xfrm>
            <a:off x="57912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39" name="Rectangle 43"/>
          <p:cNvSpPr>
            <a:spLocks noChangeArrowheads="1"/>
          </p:cNvSpPr>
          <p:nvPr/>
        </p:nvSpPr>
        <p:spPr bwMode="auto">
          <a:xfrm>
            <a:off x="58674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40" name="Rectangle 44"/>
          <p:cNvSpPr>
            <a:spLocks noChangeArrowheads="1"/>
          </p:cNvSpPr>
          <p:nvPr/>
        </p:nvSpPr>
        <p:spPr bwMode="auto">
          <a:xfrm>
            <a:off x="59436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41" name="Rectangle 45"/>
          <p:cNvSpPr>
            <a:spLocks noChangeArrowheads="1"/>
          </p:cNvSpPr>
          <p:nvPr/>
        </p:nvSpPr>
        <p:spPr bwMode="auto">
          <a:xfrm>
            <a:off x="60198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42" name="Rectangle 46"/>
          <p:cNvSpPr>
            <a:spLocks noChangeArrowheads="1"/>
          </p:cNvSpPr>
          <p:nvPr/>
        </p:nvSpPr>
        <p:spPr bwMode="auto">
          <a:xfrm>
            <a:off x="60960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43" name="Rectangle 47"/>
          <p:cNvSpPr>
            <a:spLocks noChangeArrowheads="1"/>
          </p:cNvSpPr>
          <p:nvPr/>
        </p:nvSpPr>
        <p:spPr bwMode="auto">
          <a:xfrm>
            <a:off x="61722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44" name="Rectangle 48"/>
          <p:cNvSpPr>
            <a:spLocks noChangeArrowheads="1"/>
          </p:cNvSpPr>
          <p:nvPr/>
        </p:nvSpPr>
        <p:spPr bwMode="auto">
          <a:xfrm>
            <a:off x="62484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45" name="Rectangle 49"/>
          <p:cNvSpPr>
            <a:spLocks noChangeArrowheads="1"/>
          </p:cNvSpPr>
          <p:nvPr/>
        </p:nvSpPr>
        <p:spPr bwMode="auto">
          <a:xfrm>
            <a:off x="63246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46" name="Rectangle 50"/>
          <p:cNvSpPr>
            <a:spLocks noChangeArrowheads="1"/>
          </p:cNvSpPr>
          <p:nvPr/>
        </p:nvSpPr>
        <p:spPr bwMode="auto">
          <a:xfrm>
            <a:off x="6400800" y="4127500"/>
            <a:ext cx="76200" cy="5334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747" name="Freeform 51"/>
          <p:cNvSpPr>
            <a:spLocks/>
          </p:cNvSpPr>
          <p:nvPr/>
        </p:nvSpPr>
        <p:spPr bwMode="auto">
          <a:xfrm>
            <a:off x="5765800" y="3860800"/>
            <a:ext cx="1765300" cy="1954213"/>
          </a:xfrm>
          <a:custGeom>
            <a:avLst/>
            <a:gdLst/>
            <a:ahLst/>
            <a:cxnLst>
              <a:cxn ang="0">
                <a:pos x="0" y="0"/>
              </a:cxn>
              <a:cxn ang="0">
                <a:pos x="1112" y="0"/>
              </a:cxn>
              <a:cxn ang="0">
                <a:pos x="1112" y="1688"/>
              </a:cxn>
              <a:cxn ang="0">
                <a:pos x="560" y="1688"/>
              </a:cxn>
            </a:cxnLst>
            <a:rect l="0" t="0" r="r" b="b"/>
            <a:pathLst>
              <a:path w="1112" h="1688">
                <a:moveTo>
                  <a:pt x="0" y="0"/>
                </a:moveTo>
                <a:lnTo>
                  <a:pt x="1112" y="0"/>
                </a:lnTo>
                <a:lnTo>
                  <a:pt x="1112" y="1688"/>
                </a:lnTo>
                <a:lnTo>
                  <a:pt x="560" y="1688"/>
                </a:lnTo>
              </a:path>
            </a:pathLst>
          </a:custGeom>
          <a:noFill/>
          <a:ln w="9525">
            <a:solidFill>
              <a:schemeClr val="tx1"/>
            </a:solidFill>
            <a:round/>
            <a:headEnd type="none" w="med" len="med"/>
            <a:tailEnd type="triangle" w="med" len="med"/>
          </a:ln>
          <a:effectLst/>
        </p:spPr>
        <p:txBody>
          <a:bodyPr/>
          <a:lstStyle/>
          <a:p>
            <a:endParaRPr lang="es-MX"/>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s-ES"/>
              <a:t>Encabezado IP</a:t>
            </a:r>
          </a:p>
        </p:txBody>
      </p:sp>
      <p:sp>
        <p:nvSpPr>
          <p:cNvPr id="28676" name="Rectangle 4"/>
          <p:cNvSpPr>
            <a:spLocks noChangeArrowheads="1"/>
          </p:cNvSpPr>
          <p:nvPr/>
        </p:nvSpPr>
        <p:spPr bwMode="auto">
          <a:xfrm>
            <a:off x="2133600" y="1828800"/>
            <a:ext cx="6845300" cy="368300"/>
          </a:xfrm>
          <a:prstGeom prst="rect">
            <a:avLst/>
          </a:prstGeom>
          <a:noFill/>
          <a:ln w="12700">
            <a:solidFill>
              <a:schemeClr val="tx1"/>
            </a:solidFill>
            <a:miter lim="800000"/>
            <a:headEnd/>
            <a:tailEnd/>
          </a:ln>
          <a:effectLst/>
        </p:spPr>
        <p:txBody>
          <a:bodyPr wrap="none" anchor="ctr"/>
          <a:lstStyle/>
          <a:p>
            <a:endParaRPr lang="es-MX"/>
          </a:p>
        </p:txBody>
      </p:sp>
      <p:sp>
        <p:nvSpPr>
          <p:cNvPr id="28677" name="Rectangle 5"/>
          <p:cNvSpPr>
            <a:spLocks noChangeArrowheads="1"/>
          </p:cNvSpPr>
          <p:nvPr/>
        </p:nvSpPr>
        <p:spPr bwMode="auto">
          <a:xfrm>
            <a:off x="1600200" y="182880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8678" name="Rectangle 6"/>
          <p:cNvSpPr>
            <a:spLocks noChangeArrowheads="1"/>
          </p:cNvSpPr>
          <p:nvPr/>
        </p:nvSpPr>
        <p:spPr bwMode="auto">
          <a:xfrm>
            <a:off x="1884363" y="1876425"/>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8679" name="Rectangle 7"/>
          <p:cNvSpPr>
            <a:spLocks noChangeArrowheads="1"/>
          </p:cNvSpPr>
          <p:nvPr/>
        </p:nvSpPr>
        <p:spPr bwMode="auto">
          <a:xfrm>
            <a:off x="4946650" y="1828800"/>
            <a:ext cx="10953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Datos IP</a:t>
            </a:r>
          </a:p>
        </p:txBody>
      </p:sp>
      <p:sp>
        <p:nvSpPr>
          <p:cNvPr id="28680" name="Rectangle 8"/>
          <p:cNvSpPr>
            <a:spLocks noChangeArrowheads="1"/>
          </p:cNvSpPr>
          <p:nvPr/>
        </p:nvSpPr>
        <p:spPr bwMode="auto">
          <a:xfrm>
            <a:off x="2133600" y="2654300"/>
            <a:ext cx="243205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8681" name="Rectangle 9"/>
          <p:cNvSpPr>
            <a:spLocks noChangeArrowheads="1"/>
          </p:cNvSpPr>
          <p:nvPr/>
        </p:nvSpPr>
        <p:spPr bwMode="auto">
          <a:xfrm>
            <a:off x="1600200" y="265430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8682" name="Rectangle 10"/>
          <p:cNvSpPr>
            <a:spLocks noChangeArrowheads="1"/>
          </p:cNvSpPr>
          <p:nvPr/>
        </p:nvSpPr>
        <p:spPr bwMode="auto">
          <a:xfrm>
            <a:off x="1884363" y="2701925"/>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8683" name="Rectangle 11"/>
          <p:cNvSpPr>
            <a:spLocks noChangeArrowheads="1"/>
          </p:cNvSpPr>
          <p:nvPr/>
        </p:nvSpPr>
        <p:spPr bwMode="auto">
          <a:xfrm>
            <a:off x="4260850" y="3616325"/>
            <a:ext cx="2427288"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8684" name="Rectangle 12"/>
          <p:cNvSpPr>
            <a:spLocks noChangeArrowheads="1"/>
          </p:cNvSpPr>
          <p:nvPr/>
        </p:nvSpPr>
        <p:spPr bwMode="auto">
          <a:xfrm>
            <a:off x="3727450" y="3616325"/>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8685" name="Rectangle 13"/>
          <p:cNvSpPr>
            <a:spLocks noChangeArrowheads="1"/>
          </p:cNvSpPr>
          <p:nvPr/>
        </p:nvSpPr>
        <p:spPr bwMode="auto">
          <a:xfrm>
            <a:off x="4011613" y="3663950"/>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8686" name="Rectangle 14"/>
          <p:cNvSpPr>
            <a:spLocks noChangeArrowheads="1"/>
          </p:cNvSpPr>
          <p:nvPr/>
        </p:nvSpPr>
        <p:spPr bwMode="auto">
          <a:xfrm>
            <a:off x="6394450" y="4757738"/>
            <a:ext cx="24384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8687" name="Rectangle 15"/>
          <p:cNvSpPr>
            <a:spLocks noChangeArrowheads="1"/>
          </p:cNvSpPr>
          <p:nvPr/>
        </p:nvSpPr>
        <p:spPr bwMode="auto">
          <a:xfrm>
            <a:off x="5861050" y="4757738"/>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8688" name="Rectangle 16"/>
          <p:cNvSpPr>
            <a:spLocks noChangeArrowheads="1"/>
          </p:cNvSpPr>
          <p:nvPr/>
        </p:nvSpPr>
        <p:spPr bwMode="auto">
          <a:xfrm>
            <a:off x="6145213" y="4805363"/>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8689" name="Line 17"/>
          <p:cNvSpPr>
            <a:spLocks noChangeShapeType="1"/>
          </p:cNvSpPr>
          <p:nvPr/>
        </p:nvSpPr>
        <p:spPr bwMode="auto">
          <a:xfrm>
            <a:off x="2432050" y="2286000"/>
            <a:ext cx="0" cy="368300"/>
          </a:xfrm>
          <a:prstGeom prst="line">
            <a:avLst/>
          </a:prstGeom>
          <a:noFill/>
          <a:ln w="12700">
            <a:solidFill>
              <a:schemeClr val="tx1"/>
            </a:solidFill>
            <a:round/>
            <a:headEnd/>
            <a:tailEnd type="triangle" w="med" len="med"/>
          </a:ln>
          <a:effectLst/>
        </p:spPr>
        <p:txBody>
          <a:bodyPr wrap="none" anchor="ctr"/>
          <a:lstStyle/>
          <a:p>
            <a:endParaRPr lang="es-MX"/>
          </a:p>
        </p:txBody>
      </p:sp>
      <p:sp>
        <p:nvSpPr>
          <p:cNvPr id="28690" name="Line 18"/>
          <p:cNvSpPr>
            <a:spLocks noChangeShapeType="1"/>
          </p:cNvSpPr>
          <p:nvPr/>
        </p:nvSpPr>
        <p:spPr bwMode="auto">
          <a:xfrm>
            <a:off x="4565650" y="2279650"/>
            <a:ext cx="0" cy="368300"/>
          </a:xfrm>
          <a:prstGeom prst="line">
            <a:avLst/>
          </a:prstGeom>
          <a:noFill/>
          <a:ln w="12700">
            <a:solidFill>
              <a:schemeClr val="tx1"/>
            </a:solidFill>
            <a:round/>
            <a:headEnd/>
            <a:tailEnd type="triangle" w="med" len="med"/>
          </a:ln>
          <a:effectLst/>
        </p:spPr>
        <p:txBody>
          <a:bodyPr wrap="none" anchor="ctr"/>
          <a:lstStyle/>
          <a:p>
            <a:endParaRPr lang="es-MX"/>
          </a:p>
        </p:txBody>
      </p:sp>
      <p:sp>
        <p:nvSpPr>
          <p:cNvPr id="28691" name="Line 19"/>
          <p:cNvSpPr>
            <a:spLocks noChangeShapeType="1"/>
          </p:cNvSpPr>
          <p:nvPr/>
        </p:nvSpPr>
        <p:spPr bwMode="auto">
          <a:xfrm>
            <a:off x="6699250" y="2279650"/>
            <a:ext cx="0" cy="1336675"/>
          </a:xfrm>
          <a:prstGeom prst="line">
            <a:avLst/>
          </a:prstGeom>
          <a:noFill/>
          <a:ln w="12700">
            <a:solidFill>
              <a:schemeClr val="tx1"/>
            </a:solidFill>
            <a:round/>
            <a:headEnd/>
            <a:tailEnd type="triangle" w="med" len="med"/>
          </a:ln>
          <a:effectLst/>
        </p:spPr>
        <p:txBody>
          <a:bodyPr wrap="none" anchor="ctr"/>
          <a:lstStyle/>
          <a:p>
            <a:endParaRPr lang="es-MX"/>
          </a:p>
        </p:txBody>
      </p:sp>
      <p:sp>
        <p:nvSpPr>
          <p:cNvPr id="28692" name="Rectangle 20"/>
          <p:cNvSpPr>
            <a:spLocks noChangeArrowheads="1"/>
          </p:cNvSpPr>
          <p:nvPr/>
        </p:nvSpPr>
        <p:spPr bwMode="auto">
          <a:xfrm>
            <a:off x="2579688" y="3022600"/>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Fragmento 1</a:t>
            </a:r>
          </a:p>
        </p:txBody>
      </p:sp>
      <p:sp>
        <p:nvSpPr>
          <p:cNvPr id="28693" name="Line 21"/>
          <p:cNvSpPr>
            <a:spLocks noChangeShapeType="1"/>
          </p:cNvSpPr>
          <p:nvPr/>
        </p:nvSpPr>
        <p:spPr bwMode="auto">
          <a:xfrm>
            <a:off x="8832850" y="2279650"/>
            <a:ext cx="0" cy="2478088"/>
          </a:xfrm>
          <a:prstGeom prst="line">
            <a:avLst/>
          </a:prstGeom>
          <a:noFill/>
          <a:ln w="12700">
            <a:solidFill>
              <a:schemeClr val="tx1"/>
            </a:solidFill>
            <a:round/>
            <a:headEnd/>
            <a:tailEnd type="triangle" w="med" len="med"/>
          </a:ln>
          <a:effectLst/>
        </p:spPr>
        <p:txBody>
          <a:bodyPr wrap="none" anchor="ctr"/>
          <a:lstStyle/>
          <a:p>
            <a:endParaRPr lang="es-MX"/>
          </a:p>
        </p:txBody>
      </p:sp>
      <p:sp>
        <p:nvSpPr>
          <p:cNvPr id="28694" name="Line 22"/>
          <p:cNvSpPr>
            <a:spLocks noChangeShapeType="1"/>
          </p:cNvSpPr>
          <p:nvPr/>
        </p:nvSpPr>
        <p:spPr bwMode="auto">
          <a:xfrm>
            <a:off x="4565650" y="18224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28695" name="Line 23"/>
          <p:cNvSpPr>
            <a:spLocks noChangeShapeType="1"/>
          </p:cNvSpPr>
          <p:nvPr/>
        </p:nvSpPr>
        <p:spPr bwMode="auto">
          <a:xfrm>
            <a:off x="6699250" y="18224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28696" name="Line 24"/>
          <p:cNvSpPr>
            <a:spLocks noChangeShapeType="1"/>
          </p:cNvSpPr>
          <p:nvPr/>
        </p:nvSpPr>
        <p:spPr bwMode="auto">
          <a:xfrm>
            <a:off x="8832850" y="18224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28697" name="Rectangle 25"/>
          <p:cNvSpPr>
            <a:spLocks noChangeArrowheads="1"/>
          </p:cNvSpPr>
          <p:nvPr/>
        </p:nvSpPr>
        <p:spPr bwMode="auto">
          <a:xfrm>
            <a:off x="4703763" y="3984625"/>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Fragmento 2</a:t>
            </a:r>
          </a:p>
        </p:txBody>
      </p:sp>
      <p:sp>
        <p:nvSpPr>
          <p:cNvPr id="28698" name="Rectangle 26"/>
          <p:cNvSpPr>
            <a:spLocks noChangeArrowheads="1"/>
          </p:cNvSpPr>
          <p:nvPr/>
        </p:nvSpPr>
        <p:spPr bwMode="auto">
          <a:xfrm>
            <a:off x="6770688" y="5168900"/>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Fragmento 3</a:t>
            </a:r>
          </a:p>
        </p:txBody>
      </p:sp>
      <p:sp>
        <p:nvSpPr>
          <p:cNvPr id="28699" name="Line 27"/>
          <p:cNvSpPr>
            <a:spLocks noChangeShapeType="1"/>
          </p:cNvSpPr>
          <p:nvPr/>
        </p:nvSpPr>
        <p:spPr bwMode="auto">
          <a:xfrm>
            <a:off x="8985250" y="2279650"/>
            <a:ext cx="0" cy="3478213"/>
          </a:xfrm>
          <a:prstGeom prst="line">
            <a:avLst/>
          </a:prstGeom>
          <a:noFill/>
          <a:ln w="12700">
            <a:solidFill>
              <a:schemeClr val="tx1"/>
            </a:solidFill>
            <a:round/>
            <a:headEnd/>
            <a:tailEnd type="triangle" w="med" len="med"/>
          </a:ln>
          <a:effectLst/>
        </p:spPr>
        <p:txBody>
          <a:bodyPr wrap="none" anchor="ctr"/>
          <a:lstStyle/>
          <a:p>
            <a:endParaRPr lang="es-MX"/>
          </a:p>
        </p:txBody>
      </p:sp>
      <p:sp>
        <p:nvSpPr>
          <p:cNvPr id="28700" name="Rectangle 28"/>
          <p:cNvSpPr>
            <a:spLocks noChangeArrowheads="1"/>
          </p:cNvSpPr>
          <p:nvPr/>
        </p:nvSpPr>
        <p:spPr bwMode="auto">
          <a:xfrm>
            <a:off x="8756650" y="5757863"/>
            <a:ext cx="2286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8701" name="Rectangle 29"/>
          <p:cNvSpPr>
            <a:spLocks noChangeArrowheads="1"/>
          </p:cNvSpPr>
          <p:nvPr/>
        </p:nvSpPr>
        <p:spPr bwMode="auto">
          <a:xfrm>
            <a:off x="7918450" y="5757863"/>
            <a:ext cx="9144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28702" name="Rectangle 30"/>
          <p:cNvSpPr>
            <a:spLocks noChangeArrowheads="1"/>
          </p:cNvSpPr>
          <p:nvPr/>
        </p:nvSpPr>
        <p:spPr bwMode="auto">
          <a:xfrm>
            <a:off x="8202613" y="5805488"/>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28703" name="Rectangle 31"/>
          <p:cNvSpPr>
            <a:spLocks noChangeArrowheads="1"/>
          </p:cNvSpPr>
          <p:nvPr/>
        </p:nvSpPr>
        <p:spPr bwMode="auto">
          <a:xfrm>
            <a:off x="7467600" y="6324600"/>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Fragmento 4</a:t>
            </a:r>
          </a:p>
        </p:txBody>
      </p:sp>
      <p:sp>
        <p:nvSpPr>
          <p:cNvPr id="28710" name="Rectangle 38"/>
          <p:cNvSpPr>
            <a:spLocks noChangeArrowheads="1"/>
          </p:cNvSpPr>
          <p:nvPr/>
        </p:nvSpPr>
        <p:spPr bwMode="auto">
          <a:xfrm>
            <a:off x="0" y="2590800"/>
            <a:ext cx="1600200" cy="638175"/>
          </a:xfrm>
          <a:prstGeom prst="rect">
            <a:avLst/>
          </a:prstGeom>
          <a:solidFill>
            <a:schemeClr val="bg1"/>
          </a:solidFill>
          <a:ln w="12700">
            <a:noFill/>
            <a:miter lim="800000"/>
            <a:headEnd/>
            <a:tailEnd/>
          </a:ln>
          <a:effectLst/>
        </p:spPr>
        <p:txBody>
          <a:bodyPr lIns="90488" tIns="44450" rIns="90488" bIns="44450">
            <a:spAutoFit/>
          </a:bodyPr>
          <a:lstStyle/>
          <a:p>
            <a:pPr algn="ctr" defTabSz="530225" eaLnBrk="0" hangingPunct="0"/>
            <a:r>
              <a:rPr lang="es-ES" sz="1800" b="1">
                <a:latin typeface="Arial" charset="0"/>
              </a:rPr>
              <a:t>ID=0x1000</a:t>
            </a:r>
          </a:p>
          <a:p>
            <a:pPr algn="ctr" defTabSz="530225" eaLnBrk="0" hangingPunct="0"/>
            <a:r>
              <a:rPr lang="es-ES" sz="1800" b="1">
                <a:latin typeface="Arial" charset="0"/>
              </a:rPr>
              <a:t>DF=0, MF=1</a:t>
            </a:r>
          </a:p>
        </p:txBody>
      </p:sp>
      <p:sp>
        <p:nvSpPr>
          <p:cNvPr id="28711" name="Rectangle 39"/>
          <p:cNvSpPr>
            <a:spLocks noChangeArrowheads="1"/>
          </p:cNvSpPr>
          <p:nvPr/>
        </p:nvSpPr>
        <p:spPr bwMode="auto">
          <a:xfrm>
            <a:off x="0" y="1676400"/>
            <a:ext cx="1600200" cy="638175"/>
          </a:xfrm>
          <a:prstGeom prst="rect">
            <a:avLst/>
          </a:prstGeom>
          <a:solidFill>
            <a:schemeClr val="bg1"/>
          </a:solidFill>
          <a:ln w="12700">
            <a:noFill/>
            <a:miter lim="800000"/>
            <a:headEnd/>
            <a:tailEnd/>
          </a:ln>
          <a:effectLst/>
        </p:spPr>
        <p:txBody>
          <a:bodyPr lIns="90488" tIns="44450" rIns="90488" bIns="44450">
            <a:spAutoFit/>
          </a:bodyPr>
          <a:lstStyle/>
          <a:p>
            <a:pPr algn="ctr" defTabSz="530225" eaLnBrk="0" hangingPunct="0"/>
            <a:r>
              <a:rPr lang="es-ES" sz="1800" b="1">
                <a:latin typeface="Arial" charset="0"/>
              </a:rPr>
              <a:t>ID=0x1000</a:t>
            </a:r>
          </a:p>
          <a:p>
            <a:pPr algn="ctr" defTabSz="530225" eaLnBrk="0" hangingPunct="0"/>
            <a:r>
              <a:rPr lang="es-ES" sz="1800" b="1">
                <a:latin typeface="Arial" charset="0"/>
              </a:rPr>
              <a:t>DF=0, MF=0</a:t>
            </a:r>
          </a:p>
        </p:txBody>
      </p:sp>
      <p:sp>
        <p:nvSpPr>
          <p:cNvPr id="28712" name="Rectangle 40"/>
          <p:cNvSpPr>
            <a:spLocks noChangeArrowheads="1"/>
          </p:cNvSpPr>
          <p:nvPr/>
        </p:nvSpPr>
        <p:spPr bwMode="auto">
          <a:xfrm>
            <a:off x="2057400" y="3505200"/>
            <a:ext cx="1600200" cy="638175"/>
          </a:xfrm>
          <a:prstGeom prst="rect">
            <a:avLst/>
          </a:prstGeom>
          <a:solidFill>
            <a:schemeClr val="bg1"/>
          </a:solidFill>
          <a:ln w="12700">
            <a:noFill/>
            <a:miter lim="800000"/>
            <a:headEnd/>
            <a:tailEnd/>
          </a:ln>
          <a:effectLst/>
        </p:spPr>
        <p:txBody>
          <a:bodyPr lIns="90488" tIns="44450" rIns="90488" bIns="44450">
            <a:spAutoFit/>
          </a:bodyPr>
          <a:lstStyle/>
          <a:p>
            <a:pPr algn="ctr" defTabSz="530225" eaLnBrk="0" hangingPunct="0"/>
            <a:r>
              <a:rPr lang="es-ES" sz="1800" b="1">
                <a:latin typeface="Arial" charset="0"/>
              </a:rPr>
              <a:t>ID=0x1000</a:t>
            </a:r>
          </a:p>
          <a:p>
            <a:pPr algn="ctr" defTabSz="530225" eaLnBrk="0" hangingPunct="0"/>
            <a:r>
              <a:rPr lang="es-ES" sz="1800" b="1">
                <a:latin typeface="Arial" charset="0"/>
              </a:rPr>
              <a:t>DF=0, MF=1</a:t>
            </a:r>
          </a:p>
        </p:txBody>
      </p:sp>
      <p:sp>
        <p:nvSpPr>
          <p:cNvPr id="28713" name="Rectangle 41"/>
          <p:cNvSpPr>
            <a:spLocks noChangeArrowheads="1"/>
          </p:cNvSpPr>
          <p:nvPr/>
        </p:nvSpPr>
        <p:spPr bwMode="auto">
          <a:xfrm>
            <a:off x="4191000" y="4648200"/>
            <a:ext cx="1600200" cy="638175"/>
          </a:xfrm>
          <a:prstGeom prst="rect">
            <a:avLst/>
          </a:prstGeom>
          <a:solidFill>
            <a:schemeClr val="bg1"/>
          </a:solidFill>
          <a:ln w="12700">
            <a:noFill/>
            <a:miter lim="800000"/>
            <a:headEnd/>
            <a:tailEnd/>
          </a:ln>
          <a:effectLst/>
        </p:spPr>
        <p:txBody>
          <a:bodyPr lIns="90488" tIns="44450" rIns="90488" bIns="44450">
            <a:spAutoFit/>
          </a:bodyPr>
          <a:lstStyle/>
          <a:p>
            <a:pPr algn="ctr" defTabSz="530225" eaLnBrk="0" hangingPunct="0"/>
            <a:r>
              <a:rPr lang="es-ES" sz="1800" b="1">
                <a:latin typeface="Arial" charset="0"/>
              </a:rPr>
              <a:t>ID=0x1000</a:t>
            </a:r>
          </a:p>
          <a:p>
            <a:pPr algn="ctr" defTabSz="530225" eaLnBrk="0" hangingPunct="0"/>
            <a:r>
              <a:rPr lang="es-ES" sz="1800" b="1">
                <a:latin typeface="Arial" charset="0"/>
              </a:rPr>
              <a:t>DF=0, MF=1</a:t>
            </a:r>
          </a:p>
        </p:txBody>
      </p:sp>
      <p:sp>
        <p:nvSpPr>
          <p:cNvPr id="28714" name="Rectangle 42"/>
          <p:cNvSpPr>
            <a:spLocks noChangeArrowheads="1"/>
          </p:cNvSpPr>
          <p:nvPr/>
        </p:nvSpPr>
        <p:spPr bwMode="auto">
          <a:xfrm>
            <a:off x="6248400" y="5638800"/>
            <a:ext cx="1600200" cy="638175"/>
          </a:xfrm>
          <a:prstGeom prst="rect">
            <a:avLst/>
          </a:prstGeom>
          <a:solidFill>
            <a:schemeClr val="bg1"/>
          </a:solidFill>
          <a:ln w="12700">
            <a:noFill/>
            <a:miter lim="800000"/>
            <a:headEnd/>
            <a:tailEnd/>
          </a:ln>
          <a:effectLst/>
        </p:spPr>
        <p:txBody>
          <a:bodyPr lIns="90488" tIns="44450" rIns="90488" bIns="44450">
            <a:spAutoFit/>
          </a:bodyPr>
          <a:lstStyle/>
          <a:p>
            <a:pPr algn="ctr" defTabSz="530225" eaLnBrk="0" hangingPunct="0"/>
            <a:r>
              <a:rPr lang="es-ES" sz="1800" b="1">
                <a:latin typeface="Arial" charset="0"/>
              </a:rPr>
              <a:t>ID=0x1000</a:t>
            </a:r>
          </a:p>
          <a:p>
            <a:pPr algn="ctr" defTabSz="530225" eaLnBrk="0" hangingPunct="0"/>
            <a:r>
              <a:rPr lang="es-ES" sz="1800" b="1">
                <a:latin typeface="Arial" charset="0"/>
              </a:rPr>
              <a:t>DF=0, MF=0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a:t>Encabezado IP</a:t>
            </a:r>
          </a:p>
        </p:txBody>
      </p:sp>
      <p:sp>
        <p:nvSpPr>
          <p:cNvPr id="30723" name="Rectangle 3" descr="Rectangle: Click to edit Master text styles&#10;Second level&#10;Third level&#10;Fourth level&#10;Fifth level"/>
          <p:cNvSpPr>
            <a:spLocks noGrp="1" noChangeArrowheads="1"/>
          </p:cNvSpPr>
          <p:nvPr>
            <p:ph idx="1"/>
          </p:nvPr>
        </p:nvSpPr>
        <p:spPr/>
        <p:txBody>
          <a:bodyPr/>
          <a:lstStyle/>
          <a:p>
            <a:pPr lvl="1"/>
            <a:r>
              <a:rPr lang="es-ES"/>
              <a:t>Desplazamiento de fragmento</a:t>
            </a:r>
          </a:p>
          <a:p>
            <a:pPr lvl="2"/>
            <a:r>
              <a:rPr lang="es-ES"/>
              <a:t>Campo de 13 bits que indica el desplazamiento del lugar donde empieza ese fragmento, en relación con los datos IP (carga IP) original no fragmentada.</a:t>
            </a:r>
          </a:p>
        </p:txBody>
      </p:sp>
      <p:sp>
        <p:nvSpPr>
          <p:cNvPr id="30725" name="Rectangle 5"/>
          <p:cNvSpPr>
            <a:spLocks noChangeArrowheads="1"/>
          </p:cNvSpPr>
          <p:nvPr/>
        </p:nvSpPr>
        <p:spPr bwMode="auto">
          <a:xfrm>
            <a:off x="1911350" y="4876800"/>
            <a:ext cx="6845300" cy="368300"/>
          </a:xfrm>
          <a:prstGeom prst="rect">
            <a:avLst/>
          </a:prstGeom>
          <a:noFill/>
          <a:ln w="12700">
            <a:solidFill>
              <a:schemeClr val="tx1"/>
            </a:solidFill>
            <a:miter lim="800000"/>
            <a:headEnd/>
            <a:tailEnd/>
          </a:ln>
          <a:effectLst/>
        </p:spPr>
        <p:txBody>
          <a:bodyPr wrap="none" anchor="ctr"/>
          <a:lstStyle/>
          <a:p>
            <a:endParaRPr lang="es-MX"/>
          </a:p>
        </p:txBody>
      </p:sp>
      <p:sp>
        <p:nvSpPr>
          <p:cNvPr id="30726" name="Rectangle 6"/>
          <p:cNvSpPr>
            <a:spLocks noChangeArrowheads="1"/>
          </p:cNvSpPr>
          <p:nvPr/>
        </p:nvSpPr>
        <p:spPr bwMode="auto">
          <a:xfrm>
            <a:off x="1377950" y="487680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0727" name="Rectangle 7"/>
          <p:cNvSpPr>
            <a:spLocks noChangeArrowheads="1"/>
          </p:cNvSpPr>
          <p:nvPr/>
        </p:nvSpPr>
        <p:spPr bwMode="auto">
          <a:xfrm>
            <a:off x="1662113" y="4924425"/>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30728" name="Rectangle 8"/>
          <p:cNvSpPr>
            <a:spLocks noChangeArrowheads="1"/>
          </p:cNvSpPr>
          <p:nvPr/>
        </p:nvSpPr>
        <p:spPr bwMode="auto">
          <a:xfrm>
            <a:off x="4724400" y="4876800"/>
            <a:ext cx="10953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Datos IP</a:t>
            </a:r>
          </a:p>
        </p:txBody>
      </p:sp>
      <p:sp>
        <p:nvSpPr>
          <p:cNvPr id="30729" name="Line 9"/>
          <p:cNvSpPr>
            <a:spLocks noChangeShapeType="1"/>
          </p:cNvSpPr>
          <p:nvPr/>
        </p:nvSpPr>
        <p:spPr bwMode="auto">
          <a:xfrm>
            <a:off x="4343400" y="48704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30730" name="Line 10"/>
          <p:cNvSpPr>
            <a:spLocks noChangeShapeType="1"/>
          </p:cNvSpPr>
          <p:nvPr/>
        </p:nvSpPr>
        <p:spPr bwMode="auto">
          <a:xfrm>
            <a:off x="6477000" y="48704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30731" name="Line 11"/>
          <p:cNvSpPr>
            <a:spLocks noChangeShapeType="1"/>
          </p:cNvSpPr>
          <p:nvPr/>
        </p:nvSpPr>
        <p:spPr bwMode="auto">
          <a:xfrm>
            <a:off x="8610600" y="48704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30732" name="Rectangle 12"/>
          <p:cNvSpPr>
            <a:spLocks noChangeArrowheads="1"/>
          </p:cNvSpPr>
          <p:nvPr/>
        </p:nvSpPr>
        <p:spPr bwMode="auto">
          <a:xfrm>
            <a:off x="4038600" y="5943600"/>
            <a:ext cx="2427288"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0733" name="Rectangle 13"/>
          <p:cNvSpPr>
            <a:spLocks noChangeArrowheads="1"/>
          </p:cNvSpPr>
          <p:nvPr/>
        </p:nvSpPr>
        <p:spPr bwMode="auto">
          <a:xfrm>
            <a:off x="3505200" y="594360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0734" name="Rectangle 14"/>
          <p:cNvSpPr>
            <a:spLocks noChangeArrowheads="1"/>
          </p:cNvSpPr>
          <p:nvPr/>
        </p:nvSpPr>
        <p:spPr bwMode="auto">
          <a:xfrm>
            <a:off x="3733800" y="5943600"/>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30735" name="Rectangle 15"/>
          <p:cNvSpPr>
            <a:spLocks noChangeArrowheads="1"/>
          </p:cNvSpPr>
          <p:nvPr/>
        </p:nvSpPr>
        <p:spPr bwMode="auto">
          <a:xfrm>
            <a:off x="3733800" y="4114800"/>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Byte = 1480</a:t>
            </a:r>
          </a:p>
        </p:txBody>
      </p:sp>
      <p:sp>
        <p:nvSpPr>
          <p:cNvPr id="30736" name="Line 16"/>
          <p:cNvSpPr>
            <a:spLocks noChangeShapeType="1"/>
          </p:cNvSpPr>
          <p:nvPr/>
        </p:nvSpPr>
        <p:spPr bwMode="auto">
          <a:xfrm>
            <a:off x="4419600" y="4495800"/>
            <a:ext cx="0" cy="304800"/>
          </a:xfrm>
          <a:prstGeom prst="line">
            <a:avLst/>
          </a:prstGeom>
          <a:noFill/>
          <a:ln w="9525">
            <a:solidFill>
              <a:schemeClr val="tx1"/>
            </a:solidFill>
            <a:round/>
            <a:headEnd/>
            <a:tailEnd type="triangle" w="med" len="med"/>
          </a:ln>
          <a:effectLst/>
        </p:spPr>
        <p:txBody>
          <a:bodyPr wrap="none"/>
          <a:lstStyle/>
          <a:p>
            <a:endParaRPr lang="es-MX"/>
          </a:p>
        </p:txBody>
      </p:sp>
      <p:sp>
        <p:nvSpPr>
          <p:cNvPr id="30737" name="Line 17"/>
          <p:cNvSpPr>
            <a:spLocks noChangeShapeType="1"/>
          </p:cNvSpPr>
          <p:nvPr/>
        </p:nvSpPr>
        <p:spPr bwMode="auto">
          <a:xfrm>
            <a:off x="4343400" y="5334000"/>
            <a:ext cx="0" cy="609600"/>
          </a:xfrm>
          <a:prstGeom prst="line">
            <a:avLst/>
          </a:prstGeom>
          <a:noFill/>
          <a:ln w="9525">
            <a:solidFill>
              <a:schemeClr val="tx1"/>
            </a:solidFill>
            <a:prstDash val="dash"/>
            <a:round/>
            <a:headEnd/>
            <a:tailEnd type="triangle" w="med" len="med"/>
          </a:ln>
          <a:effectLst/>
        </p:spPr>
        <p:txBody>
          <a:bodyPr wrap="none"/>
          <a:lstStyle/>
          <a:p>
            <a:endParaRPr lang="es-MX"/>
          </a:p>
        </p:txBody>
      </p:sp>
      <p:sp>
        <p:nvSpPr>
          <p:cNvPr id="30738" name="Line 18"/>
          <p:cNvSpPr>
            <a:spLocks noChangeShapeType="1"/>
          </p:cNvSpPr>
          <p:nvPr/>
        </p:nvSpPr>
        <p:spPr bwMode="auto">
          <a:xfrm>
            <a:off x="6477000" y="5334000"/>
            <a:ext cx="0" cy="609600"/>
          </a:xfrm>
          <a:prstGeom prst="line">
            <a:avLst/>
          </a:prstGeom>
          <a:noFill/>
          <a:ln w="9525">
            <a:solidFill>
              <a:schemeClr val="tx1"/>
            </a:solidFill>
            <a:prstDash val="dash"/>
            <a:round/>
            <a:headEnd/>
            <a:tailEnd type="triangle" w="med" len="med"/>
          </a:ln>
          <a:effectLst/>
        </p:spPr>
        <p:txBody>
          <a:bodyPr wrap="none"/>
          <a:lstStyle/>
          <a:p>
            <a:endParaRPr lang="es-MX"/>
          </a:p>
        </p:txBody>
      </p:sp>
      <p:sp>
        <p:nvSpPr>
          <p:cNvPr id="30740" name="Rectangle 20"/>
          <p:cNvSpPr>
            <a:spLocks noChangeArrowheads="1"/>
          </p:cNvSpPr>
          <p:nvPr/>
        </p:nvSpPr>
        <p:spPr bwMode="auto">
          <a:xfrm>
            <a:off x="914400" y="5943600"/>
            <a:ext cx="25146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Desplazamiento = 1480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ES"/>
              <a:t>Encabezado IP</a:t>
            </a:r>
          </a:p>
        </p:txBody>
      </p:sp>
      <p:sp>
        <p:nvSpPr>
          <p:cNvPr id="31747" name="Rectangle 3" descr="Rectangle: Click to edit Master text styles&#10;Second level&#10;Third level&#10;Fourth level&#10;Fifth level"/>
          <p:cNvSpPr>
            <a:spLocks noGrp="1" noChangeArrowheads="1"/>
          </p:cNvSpPr>
          <p:nvPr>
            <p:ph idx="1"/>
          </p:nvPr>
        </p:nvSpPr>
        <p:spPr/>
        <p:txBody>
          <a:bodyPr/>
          <a:lstStyle/>
          <a:p>
            <a:pPr lvl="1"/>
            <a:r>
              <a:rPr lang="es-ES"/>
              <a:t>Desplazamiento de fragmento</a:t>
            </a:r>
          </a:p>
          <a:p>
            <a:pPr lvl="2"/>
            <a:r>
              <a:rPr lang="es-ES"/>
              <a:t>Con 13 bits se pueden direccionar 2</a:t>
            </a:r>
            <a:r>
              <a:rPr lang="es-ES" baseline="30000"/>
              <a:t>13</a:t>
            </a:r>
            <a:r>
              <a:rPr lang="es-ES"/>
              <a:t> = 8192 bytes.</a:t>
            </a:r>
          </a:p>
          <a:p>
            <a:pPr lvl="2"/>
            <a:r>
              <a:rPr lang="es-ES"/>
              <a:t>Si el paquete fuera tan grande como 65,516 bytes de datos (de 0 a 65,515), con el campo desplazamiento de fragmento no se podría direccionar un valor de 664,980.</a:t>
            </a:r>
          </a:p>
          <a:p>
            <a:pPr lvl="2"/>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s-ES"/>
              <a:t>Introducción</a:t>
            </a:r>
          </a:p>
        </p:txBody>
      </p:sp>
      <p:sp>
        <p:nvSpPr>
          <p:cNvPr id="1027" name="Rectangle 3" descr="Rectangle: Click to edit Master text styles&#10;Second level&#10;Third level&#10;Fourth level&#10;Fifth level"/>
          <p:cNvSpPr>
            <a:spLocks noGrp="1" noChangeArrowheads="1"/>
          </p:cNvSpPr>
          <p:nvPr>
            <p:ph idx="1"/>
          </p:nvPr>
        </p:nvSpPr>
        <p:spPr>
          <a:xfrm>
            <a:off x="838200" y="1524000"/>
            <a:ext cx="7772400" cy="5181600"/>
          </a:xfrm>
        </p:spPr>
        <p:txBody>
          <a:bodyPr/>
          <a:lstStyle/>
          <a:p>
            <a:r>
              <a:rPr lang="es-ES"/>
              <a:t>Servicios IP</a:t>
            </a:r>
          </a:p>
          <a:p>
            <a:pPr lvl="1"/>
            <a:r>
              <a:rPr lang="es-ES"/>
              <a:t>Protocolo de red</a:t>
            </a:r>
          </a:p>
          <a:p>
            <a:pPr lvl="1"/>
            <a:r>
              <a:rPr lang="es-ES"/>
              <a:t>Protocolo de clientes múltiples</a:t>
            </a:r>
          </a:p>
          <a:p>
            <a:pPr lvl="1"/>
            <a:r>
              <a:rPr lang="es-ES"/>
              <a:t>Entrega de datagramas</a:t>
            </a:r>
          </a:p>
          <a:p>
            <a:pPr lvl="1"/>
            <a:r>
              <a:rPr lang="es-ES"/>
              <a:t>Independencia de la capa de interfaz de red</a:t>
            </a:r>
          </a:p>
          <a:p>
            <a:pPr lvl="1"/>
            <a:r>
              <a:rPr lang="es-ES"/>
              <a:t>Fragmentación y reensamblado</a:t>
            </a:r>
          </a:p>
          <a:p>
            <a:pPr lvl="1"/>
            <a:r>
              <a:rPr lang="es-ES"/>
              <a:t>Extensibles mediante opciones IP</a:t>
            </a:r>
          </a:p>
          <a:p>
            <a:pPr lvl="1"/>
            <a:r>
              <a:rPr lang="es-ES"/>
              <a:t>Tecnología de intercambio de paquetes de datagramas.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ES"/>
              <a:t>Encabezado IP</a:t>
            </a:r>
          </a:p>
        </p:txBody>
      </p:sp>
      <p:sp>
        <p:nvSpPr>
          <p:cNvPr id="32771" name="Rectangle 3" descr="Rectangle: Click to edit Master text styles&#10;Second level&#10;Third level&#10;Fourth level&#10;Fifth level"/>
          <p:cNvSpPr>
            <a:spLocks noGrp="1" noChangeArrowheads="1"/>
          </p:cNvSpPr>
          <p:nvPr>
            <p:ph idx="1"/>
          </p:nvPr>
        </p:nvSpPr>
        <p:spPr>
          <a:xfrm>
            <a:off x="838200" y="1524000"/>
            <a:ext cx="7772400" cy="4114800"/>
          </a:xfrm>
        </p:spPr>
        <p:txBody>
          <a:bodyPr/>
          <a:lstStyle/>
          <a:p>
            <a:pPr lvl="2">
              <a:buFont typeface="Wingdings" pitchFamily="2" charset="2"/>
              <a:buNone/>
            </a:pPr>
            <a:r>
              <a:rPr lang="es-ES" sz="2000"/>
              <a:t>Desplaz. de fragmento = Long. datagrama IP</a:t>
            </a:r>
          </a:p>
          <a:p>
            <a:pPr lvl="2">
              <a:buFont typeface="Wingdings" pitchFamily="2" charset="2"/>
              <a:buNone/>
            </a:pPr>
            <a:r>
              <a:rPr lang="es-ES" sz="2000"/>
              <a:t>                      X · 2</a:t>
            </a:r>
            <a:r>
              <a:rPr lang="es-ES" sz="2000" baseline="30000"/>
              <a:t>13</a:t>
            </a:r>
            <a:r>
              <a:rPr lang="es-ES" sz="2000"/>
              <a:t>  = 2</a:t>
            </a:r>
            <a:r>
              <a:rPr lang="es-ES" sz="2000" baseline="30000"/>
              <a:t>16</a:t>
            </a:r>
            <a:endParaRPr lang="es-ES" sz="2000"/>
          </a:p>
          <a:p>
            <a:pPr lvl="2">
              <a:buFont typeface="Wingdings" pitchFamily="2" charset="2"/>
              <a:buNone/>
            </a:pPr>
            <a:r>
              <a:rPr lang="es-ES" sz="2000"/>
              <a:t>                             X  = 2</a:t>
            </a:r>
            <a:r>
              <a:rPr lang="es-ES" sz="2000" baseline="30000"/>
              <a:t>16</a:t>
            </a:r>
            <a:r>
              <a:rPr lang="es-ES" sz="2000"/>
              <a:t>/2</a:t>
            </a:r>
            <a:r>
              <a:rPr lang="es-ES" sz="2000" baseline="30000"/>
              <a:t>13</a:t>
            </a:r>
            <a:endParaRPr lang="es-ES" sz="2000"/>
          </a:p>
          <a:p>
            <a:pPr lvl="2">
              <a:buFont typeface="Wingdings" pitchFamily="2" charset="2"/>
              <a:buNone/>
            </a:pPr>
            <a:r>
              <a:rPr lang="es-ES" sz="2000"/>
              <a:t>                             X  = 2</a:t>
            </a:r>
            <a:r>
              <a:rPr lang="es-ES" sz="2000" baseline="30000"/>
              <a:t>3</a:t>
            </a:r>
            <a:endParaRPr lang="es-ES" sz="2000"/>
          </a:p>
          <a:p>
            <a:pPr lvl="2">
              <a:buFont typeface="Wingdings" pitchFamily="2" charset="2"/>
              <a:buNone/>
            </a:pPr>
            <a:r>
              <a:rPr lang="es-ES" sz="2000"/>
              <a:t>                             X  = 8</a:t>
            </a:r>
          </a:p>
          <a:p>
            <a:pPr lvl="2"/>
            <a:r>
              <a:rPr lang="es-ES"/>
              <a:t>Por lo tanto el campo desplazamiento es un valor que es múltiplo de 8.</a:t>
            </a:r>
          </a:p>
          <a:p>
            <a:pPr lvl="2"/>
            <a:endParaRPr lang="es-ES"/>
          </a:p>
        </p:txBody>
      </p:sp>
      <p:sp>
        <p:nvSpPr>
          <p:cNvPr id="32772" name="Rectangle 4"/>
          <p:cNvSpPr>
            <a:spLocks noChangeArrowheads="1"/>
          </p:cNvSpPr>
          <p:nvPr/>
        </p:nvSpPr>
        <p:spPr bwMode="auto">
          <a:xfrm>
            <a:off x="1911350" y="5105400"/>
            <a:ext cx="6845300" cy="368300"/>
          </a:xfrm>
          <a:prstGeom prst="rect">
            <a:avLst/>
          </a:prstGeom>
          <a:noFill/>
          <a:ln w="12700">
            <a:solidFill>
              <a:schemeClr val="tx1"/>
            </a:solidFill>
            <a:miter lim="800000"/>
            <a:headEnd/>
            <a:tailEnd/>
          </a:ln>
          <a:effectLst/>
        </p:spPr>
        <p:txBody>
          <a:bodyPr wrap="none" anchor="ctr"/>
          <a:lstStyle/>
          <a:p>
            <a:endParaRPr lang="es-MX"/>
          </a:p>
        </p:txBody>
      </p:sp>
      <p:sp>
        <p:nvSpPr>
          <p:cNvPr id="32773" name="Rectangle 5"/>
          <p:cNvSpPr>
            <a:spLocks noChangeArrowheads="1"/>
          </p:cNvSpPr>
          <p:nvPr/>
        </p:nvSpPr>
        <p:spPr bwMode="auto">
          <a:xfrm>
            <a:off x="1377950" y="510540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2774" name="Rectangle 6"/>
          <p:cNvSpPr>
            <a:spLocks noChangeArrowheads="1"/>
          </p:cNvSpPr>
          <p:nvPr/>
        </p:nvSpPr>
        <p:spPr bwMode="auto">
          <a:xfrm>
            <a:off x="1662113" y="5153025"/>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32775" name="Rectangle 7"/>
          <p:cNvSpPr>
            <a:spLocks noChangeArrowheads="1"/>
          </p:cNvSpPr>
          <p:nvPr/>
        </p:nvSpPr>
        <p:spPr bwMode="auto">
          <a:xfrm>
            <a:off x="4724400" y="5105400"/>
            <a:ext cx="10953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Datos IP</a:t>
            </a:r>
          </a:p>
        </p:txBody>
      </p:sp>
      <p:sp>
        <p:nvSpPr>
          <p:cNvPr id="32776" name="Line 8"/>
          <p:cNvSpPr>
            <a:spLocks noChangeShapeType="1"/>
          </p:cNvSpPr>
          <p:nvPr/>
        </p:nvSpPr>
        <p:spPr bwMode="auto">
          <a:xfrm>
            <a:off x="4343400" y="50990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32777" name="Line 9"/>
          <p:cNvSpPr>
            <a:spLocks noChangeShapeType="1"/>
          </p:cNvSpPr>
          <p:nvPr/>
        </p:nvSpPr>
        <p:spPr bwMode="auto">
          <a:xfrm>
            <a:off x="6477000" y="50990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32778" name="Line 10"/>
          <p:cNvSpPr>
            <a:spLocks noChangeShapeType="1"/>
          </p:cNvSpPr>
          <p:nvPr/>
        </p:nvSpPr>
        <p:spPr bwMode="auto">
          <a:xfrm>
            <a:off x="8610600" y="509905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32779" name="Rectangle 11"/>
          <p:cNvSpPr>
            <a:spLocks noChangeArrowheads="1"/>
          </p:cNvSpPr>
          <p:nvPr/>
        </p:nvSpPr>
        <p:spPr bwMode="auto">
          <a:xfrm>
            <a:off x="4038600" y="6172200"/>
            <a:ext cx="2427288"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2780" name="Rectangle 12"/>
          <p:cNvSpPr>
            <a:spLocks noChangeArrowheads="1"/>
          </p:cNvSpPr>
          <p:nvPr/>
        </p:nvSpPr>
        <p:spPr bwMode="auto">
          <a:xfrm>
            <a:off x="3505200" y="617220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2781" name="Rectangle 13"/>
          <p:cNvSpPr>
            <a:spLocks noChangeArrowheads="1"/>
          </p:cNvSpPr>
          <p:nvPr/>
        </p:nvSpPr>
        <p:spPr bwMode="auto">
          <a:xfrm>
            <a:off x="3733800" y="6172200"/>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s-ES" sz="1800" b="1">
                <a:latin typeface="Arial" charset="0"/>
              </a:rPr>
              <a:t>IP</a:t>
            </a:r>
          </a:p>
        </p:txBody>
      </p:sp>
      <p:sp>
        <p:nvSpPr>
          <p:cNvPr id="32782" name="Rectangle 14"/>
          <p:cNvSpPr>
            <a:spLocks noChangeArrowheads="1"/>
          </p:cNvSpPr>
          <p:nvPr/>
        </p:nvSpPr>
        <p:spPr bwMode="auto">
          <a:xfrm>
            <a:off x="3733800" y="4343400"/>
            <a:ext cx="18288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Byte = 1480</a:t>
            </a:r>
          </a:p>
        </p:txBody>
      </p:sp>
      <p:sp>
        <p:nvSpPr>
          <p:cNvPr id="32783" name="Line 15"/>
          <p:cNvSpPr>
            <a:spLocks noChangeShapeType="1"/>
          </p:cNvSpPr>
          <p:nvPr/>
        </p:nvSpPr>
        <p:spPr bwMode="auto">
          <a:xfrm>
            <a:off x="4419600" y="4724400"/>
            <a:ext cx="0" cy="304800"/>
          </a:xfrm>
          <a:prstGeom prst="line">
            <a:avLst/>
          </a:prstGeom>
          <a:noFill/>
          <a:ln w="9525">
            <a:solidFill>
              <a:schemeClr val="tx1"/>
            </a:solidFill>
            <a:round/>
            <a:headEnd/>
            <a:tailEnd type="triangle" w="med" len="med"/>
          </a:ln>
          <a:effectLst/>
        </p:spPr>
        <p:txBody>
          <a:bodyPr wrap="none"/>
          <a:lstStyle/>
          <a:p>
            <a:endParaRPr lang="es-MX"/>
          </a:p>
        </p:txBody>
      </p:sp>
      <p:sp>
        <p:nvSpPr>
          <p:cNvPr id="32784" name="Line 16"/>
          <p:cNvSpPr>
            <a:spLocks noChangeShapeType="1"/>
          </p:cNvSpPr>
          <p:nvPr/>
        </p:nvSpPr>
        <p:spPr bwMode="auto">
          <a:xfrm>
            <a:off x="4343400" y="5562600"/>
            <a:ext cx="0" cy="609600"/>
          </a:xfrm>
          <a:prstGeom prst="line">
            <a:avLst/>
          </a:prstGeom>
          <a:noFill/>
          <a:ln w="9525">
            <a:solidFill>
              <a:schemeClr val="tx1"/>
            </a:solidFill>
            <a:prstDash val="dash"/>
            <a:round/>
            <a:headEnd/>
            <a:tailEnd type="triangle" w="med" len="med"/>
          </a:ln>
          <a:effectLst/>
        </p:spPr>
        <p:txBody>
          <a:bodyPr wrap="none"/>
          <a:lstStyle/>
          <a:p>
            <a:endParaRPr lang="es-MX"/>
          </a:p>
        </p:txBody>
      </p:sp>
      <p:sp>
        <p:nvSpPr>
          <p:cNvPr id="32785" name="Line 17"/>
          <p:cNvSpPr>
            <a:spLocks noChangeShapeType="1"/>
          </p:cNvSpPr>
          <p:nvPr/>
        </p:nvSpPr>
        <p:spPr bwMode="auto">
          <a:xfrm>
            <a:off x="6477000" y="5562600"/>
            <a:ext cx="0" cy="609600"/>
          </a:xfrm>
          <a:prstGeom prst="line">
            <a:avLst/>
          </a:prstGeom>
          <a:noFill/>
          <a:ln w="9525">
            <a:solidFill>
              <a:schemeClr val="tx1"/>
            </a:solidFill>
            <a:prstDash val="dash"/>
            <a:round/>
            <a:headEnd/>
            <a:tailEnd type="triangle" w="med" len="med"/>
          </a:ln>
          <a:effectLst/>
        </p:spPr>
        <p:txBody>
          <a:bodyPr wrap="none"/>
          <a:lstStyle/>
          <a:p>
            <a:endParaRPr lang="es-MX"/>
          </a:p>
        </p:txBody>
      </p:sp>
      <p:sp>
        <p:nvSpPr>
          <p:cNvPr id="32786" name="Rectangle 18"/>
          <p:cNvSpPr>
            <a:spLocks noChangeArrowheads="1"/>
          </p:cNvSpPr>
          <p:nvPr/>
        </p:nvSpPr>
        <p:spPr bwMode="auto">
          <a:xfrm>
            <a:off x="914400" y="6172200"/>
            <a:ext cx="2514600" cy="333375"/>
          </a:xfrm>
          <a:prstGeom prst="rect">
            <a:avLst/>
          </a:prstGeom>
          <a:noFill/>
          <a:ln w="12700">
            <a:noFill/>
            <a:miter lim="800000"/>
            <a:headEnd/>
            <a:tailEnd/>
          </a:ln>
          <a:effectLst/>
        </p:spPr>
        <p:txBody>
          <a:bodyPr lIns="90488" tIns="44450" rIns="90488" bIns="44450">
            <a:spAutoFit/>
          </a:bodyPr>
          <a:lstStyle/>
          <a:p>
            <a:pPr algn="ctr" defTabSz="530225" eaLnBrk="0" hangingPunct="0"/>
            <a:r>
              <a:rPr lang="es-ES" sz="1600" b="1">
                <a:latin typeface="Arial" charset="0"/>
              </a:rPr>
              <a:t>Desplazamiento = 185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s-ES"/>
              <a:t>Encabezado IP</a:t>
            </a:r>
          </a:p>
        </p:txBody>
      </p:sp>
      <p:sp>
        <p:nvSpPr>
          <p:cNvPr id="33795" name="Rectangle 3" descr="Rectangle: Click to edit Master text styles&#10;Second level&#10;Third level&#10;Fourth level&#10;Fifth level"/>
          <p:cNvSpPr>
            <a:spLocks noGrp="1" noChangeArrowheads="1"/>
          </p:cNvSpPr>
          <p:nvPr>
            <p:ph idx="1"/>
          </p:nvPr>
        </p:nvSpPr>
        <p:spPr>
          <a:xfrm>
            <a:off x="0" y="1524000"/>
            <a:ext cx="7315200" cy="5334000"/>
          </a:xfrm>
        </p:spPr>
        <p:txBody>
          <a:bodyPr/>
          <a:lstStyle/>
          <a:p>
            <a:pPr lvl="1"/>
            <a:r>
              <a:rPr lang="es-ES" sz="2000"/>
              <a:t>Ejemplo: Se tiene una red Token Ring de 4 Mbps, con un MTU</a:t>
            </a:r>
            <a:r>
              <a:rPr lang="es-ES" sz="2000" baseline="-25000"/>
              <a:t>IP</a:t>
            </a:r>
            <a:r>
              <a:rPr lang="es-ES" sz="2000"/>
              <a:t>=4482, la cual esta conectada a una red Ethernet de 10 Mbps, la cual tiene un MTU</a:t>
            </a:r>
            <a:r>
              <a:rPr lang="es-ES" sz="2000" baseline="-25000"/>
              <a:t>IP</a:t>
            </a:r>
            <a:r>
              <a:rPr lang="es-ES" sz="2000"/>
              <a:t>=1500.</a:t>
            </a:r>
          </a:p>
          <a:p>
            <a:pPr lvl="1"/>
            <a:r>
              <a:rPr lang="es-ES" sz="2000"/>
              <a:t>Indique los valores de los campos: Identificador, DF, MF y desplazamiento para cada uno de los fragmentos.</a:t>
            </a:r>
          </a:p>
        </p:txBody>
      </p:sp>
      <p:sp>
        <p:nvSpPr>
          <p:cNvPr id="33796" name="Oval 4"/>
          <p:cNvSpPr>
            <a:spLocks noChangeArrowheads="1"/>
          </p:cNvSpPr>
          <p:nvPr/>
        </p:nvSpPr>
        <p:spPr bwMode="auto">
          <a:xfrm>
            <a:off x="4419600" y="3444875"/>
            <a:ext cx="2057400" cy="2057400"/>
          </a:xfrm>
          <a:prstGeom prst="ellipse">
            <a:avLst/>
          </a:prstGeom>
          <a:noFill/>
          <a:ln w="9525">
            <a:solidFill>
              <a:schemeClr val="tx1"/>
            </a:solidFill>
            <a:round/>
            <a:headEnd/>
            <a:tailEnd/>
          </a:ln>
          <a:effectLst/>
        </p:spPr>
        <p:txBody>
          <a:bodyPr wrap="none" anchor="ctr"/>
          <a:lstStyle/>
          <a:p>
            <a:endParaRPr lang="es-MX"/>
          </a:p>
        </p:txBody>
      </p:sp>
      <p:graphicFrame>
        <p:nvGraphicFramePr>
          <p:cNvPr id="33797" name="Object 5">
            <a:hlinkClick r:id="" action="ppaction://ole?verb=0"/>
          </p:cNvPr>
          <p:cNvGraphicFramePr>
            <a:graphicFrameLocks/>
          </p:cNvGraphicFramePr>
          <p:nvPr/>
        </p:nvGraphicFramePr>
        <p:xfrm>
          <a:off x="3429000" y="3902075"/>
          <a:ext cx="685800" cy="685800"/>
        </p:xfrm>
        <a:graphic>
          <a:graphicData uri="http://schemas.openxmlformats.org/presentationml/2006/ole">
            <mc:AlternateContent xmlns:mc="http://schemas.openxmlformats.org/markup-compatibility/2006">
              <mc:Choice xmlns:v="urn:schemas-microsoft-com:vml" Requires="v">
                <p:oleObj spid="_x0000_s33807" name="VISIO Drawing" r:id="rId3" imgW="950760" imgH="950760" progId="ShapewareVISIO20">
                  <p:embed/>
                </p:oleObj>
              </mc:Choice>
              <mc:Fallback>
                <p:oleObj name="VISIO Drawing" r:id="rId3" imgW="950760" imgH="950760" progId="ShapewareVISIO20">
                  <p:embed/>
                  <p:pic>
                    <p:nvPicPr>
                      <p:cNvPr id="0"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902075"/>
                        <a:ext cx="685800" cy="68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Line 6"/>
          <p:cNvSpPr>
            <a:spLocks noChangeShapeType="1"/>
          </p:cNvSpPr>
          <p:nvPr/>
        </p:nvSpPr>
        <p:spPr bwMode="auto">
          <a:xfrm>
            <a:off x="4114800" y="4435475"/>
            <a:ext cx="304800" cy="0"/>
          </a:xfrm>
          <a:prstGeom prst="line">
            <a:avLst/>
          </a:prstGeom>
          <a:noFill/>
          <a:ln w="9525">
            <a:solidFill>
              <a:schemeClr val="tx1"/>
            </a:solidFill>
            <a:round/>
            <a:headEnd/>
            <a:tailEnd/>
          </a:ln>
          <a:effectLst/>
        </p:spPr>
        <p:txBody>
          <a:bodyPr wrap="none" anchor="ctr"/>
          <a:lstStyle/>
          <a:p>
            <a:endParaRPr lang="es-MX"/>
          </a:p>
        </p:txBody>
      </p:sp>
      <p:sp>
        <p:nvSpPr>
          <p:cNvPr id="33799" name="Line 7"/>
          <p:cNvSpPr>
            <a:spLocks noChangeShapeType="1"/>
          </p:cNvSpPr>
          <p:nvPr/>
        </p:nvSpPr>
        <p:spPr bwMode="auto">
          <a:xfrm>
            <a:off x="6477000" y="4435475"/>
            <a:ext cx="1295400" cy="0"/>
          </a:xfrm>
          <a:prstGeom prst="line">
            <a:avLst/>
          </a:prstGeom>
          <a:noFill/>
          <a:ln w="9525">
            <a:solidFill>
              <a:schemeClr val="tx1"/>
            </a:solidFill>
            <a:round/>
            <a:headEnd/>
            <a:tailEnd/>
          </a:ln>
          <a:effectLst/>
        </p:spPr>
        <p:txBody>
          <a:bodyPr wrap="none" anchor="ctr"/>
          <a:lstStyle/>
          <a:p>
            <a:endParaRPr lang="es-MX"/>
          </a:p>
        </p:txBody>
      </p:sp>
      <p:graphicFrame>
        <p:nvGraphicFramePr>
          <p:cNvPr id="33800" name="Object 8">
            <a:hlinkClick r:id="" action="ppaction://ole?verb=0"/>
          </p:cNvPr>
          <p:cNvGraphicFramePr>
            <a:graphicFrameLocks/>
          </p:cNvGraphicFramePr>
          <p:nvPr/>
        </p:nvGraphicFramePr>
        <p:xfrm>
          <a:off x="6781800" y="4130675"/>
          <a:ext cx="627063" cy="584200"/>
        </p:xfrm>
        <a:graphic>
          <a:graphicData uri="http://schemas.openxmlformats.org/presentationml/2006/ole">
            <mc:AlternateContent xmlns:mc="http://schemas.openxmlformats.org/markup-compatibility/2006">
              <mc:Choice xmlns:v="urn:schemas-microsoft-com:vml" Requires="v">
                <p:oleObj spid="_x0000_s33808" name="VISIO" r:id="rId5" imgW="950760" imgH="950760" progId="Visio.Drawing.4">
                  <p:embed/>
                </p:oleObj>
              </mc:Choice>
              <mc:Fallback>
                <p:oleObj name="VISIO" r:id="rId5" imgW="950760" imgH="950760" progId="Visio.Drawing.4">
                  <p:embed/>
                  <p:pic>
                    <p:nvPicPr>
                      <p:cNvPr id="0" name="Picture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4130675"/>
                        <a:ext cx="627063"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1" name="Line 9"/>
          <p:cNvSpPr>
            <a:spLocks noChangeShapeType="1"/>
          </p:cNvSpPr>
          <p:nvPr/>
        </p:nvSpPr>
        <p:spPr bwMode="auto">
          <a:xfrm>
            <a:off x="7772400" y="2378075"/>
            <a:ext cx="0" cy="3886200"/>
          </a:xfrm>
          <a:prstGeom prst="line">
            <a:avLst/>
          </a:prstGeom>
          <a:noFill/>
          <a:ln w="9525">
            <a:solidFill>
              <a:schemeClr val="tx1"/>
            </a:solidFill>
            <a:round/>
            <a:headEnd/>
            <a:tailEnd/>
          </a:ln>
          <a:effectLst/>
        </p:spPr>
        <p:txBody>
          <a:bodyPr wrap="none" anchor="ctr"/>
          <a:lstStyle/>
          <a:p>
            <a:endParaRPr lang="es-MX"/>
          </a:p>
        </p:txBody>
      </p:sp>
      <p:sp>
        <p:nvSpPr>
          <p:cNvPr id="33802" name="Line 10"/>
          <p:cNvSpPr>
            <a:spLocks noChangeShapeType="1"/>
          </p:cNvSpPr>
          <p:nvPr/>
        </p:nvSpPr>
        <p:spPr bwMode="auto">
          <a:xfrm>
            <a:off x="7772400" y="2911475"/>
            <a:ext cx="457200" cy="0"/>
          </a:xfrm>
          <a:prstGeom prst="line">
            <a:avLst/>
          </a:prstGeom>
          <a:noFill/>
          <a:ln w="9525">
            <a:solidFill>
              <a:schemeClr val="tx1"/>
            </a:solidFill>
            <a:round/>
            <a:headEnd/>
            <a:tailEnd/>
          </a:ln>
          <a:effectLst/>
        </p:spPr>
        <p:txBody>
          <a:bodyPr wrap="none" anchor="ctr"/>
          <a:lstStyle/>
          <a:p>
            <a:endParaRPr lang="es-MX"/>
          </a:p>
        </p:txBody>
      </p:sp>
      <p:graphicFrame>
        <p:nvGraphicFramePr>
          <p:cNvPr id="33803" name="Object 11">
            <a:hlinkClick r:id="" action="ppaction://ole?verb=0"/>
          </p:cNvPr>
          <p:cNvGraphicFramePr>
            <a:graphicFrameLocks/>
          </p:cNvGraphicFramePr>
          <p:nvPr/>
        </p:nvGraphicFramePr>
        <p:xfrm>
          <a:off x="8229600" y="2301875"/>
          <a:ext cx="685800" cy="685800"/>
        </p:xfrm>
        <a:graphic>
          <a:graphicData uri="http://schemas.openxmlformats.org/presentationml/2006/ole">
            <mc:AlternateContent xmlns:mc="http://schemas.openxmlformats.org/markup-compatibility/2006">
              <mc:Choice xmlns:v="urn:schemas-microsoft-com:vml" Requires="v">
                <p:oleObj spid="_x0000_s33809" name="VISIO Drawing" r:id="rId7" imgW="950760" imgH="950760" progId="ShapewareVISIO20">
                  <p:embed/>
                </p:oleObj>
              </mc:Choice>
              <mc:Fallback>
                <p:oleObj name="VISIO Drawing" r:id="rId7" imgW="950760" imgH="950760" progId="ShapewareVISIO20">
                  <p:embed/>
                  <p:pic>
                    <p:nvPicPr>
                      <p:cNvPr id="0"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301875"/>
                        <a:ext cx="685800" cy="68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4" name="Text Box 12"/>
          <p:cNvSpPr txBox="1">
            <a:spLocks noChangeArrowheads="1"/>
          </p:cNvSpPr>
          <p:nvPr/>
        </p:nvSpPr>
        <p:spPr bwMode="auto">
          <a:xfrm>
            <a:off x="4633913" y="5589588"/>
            <a:ext cx="1843087" cy="517525"/>
          </a:xfrm>
          <a:prstGeom prst="rect">
            <a:avLst/>
          </a:prstGeom>
          <a:noFill/>
          <a:ln w="9525">
            <a:noFill/>
            <a:miter lim="800000"/>
            <a:headEnd/>
            <a:tailEnd/>
          </a:ln>
          <a:effectLst/>
        </p:spPr>
        <p:txBody>
          <a:bodyPr>
            <a:spAutoFit/>
          </a:bodyPr>
          <a:lstStyle/>
          <a:p>
            <a:pPr algn="ctr" eaLnBrk="0" hangingPunct="0"/>
            <a:r>
              <a:rPr lang="en-US" sz="1400">
                <a:latin typeface="Arial" charset="0"/>
              </a:rPr>
              <a:t>4 Mbps Token Ring</a:t>
            </a:r>
          </a:p>
          <a:p>
            <a:pPr algn="ctr" eaLnBrk="0" hangingPunct="0"/>
            <a:r>
              <a:rPr lang="en-US" sz="1400">
                <a:latin typeface="Arial" charset="0"/>
              </a:rPr>
              <a:t>IP MTU = 4482</a:t>
            </a:r>
          </a:p>
        </p:txBody>
      </p:sp>
      <p:sp>
        <p:nvSpPr>
          <p:cNvPr id="33805" name="Text Box 13"/>
          <p:cNvSpPr txBox="1">
            <a:spLocks noChangeArrowheads="1"/>
          </p:cNvSpPr>
          <p:nvPr/>
        </p:nvSpPr>
        <p:spPr bwMode="auto">
          <a:xfrm>
            <a:off x="7031038" y="6340475"/>
            <a:ext cx="1582737" cy="517525"/>
          </a:xfrm>
          <a:prstGeom prst="rect">
            <a:avLst/>
          </a:prstGeom>
          <a:noFill/>
          <a:ln w="9525">
            <a:noFill/>
            <a:miter lim="800000"/>
            <a:headEnd/>
            <a:tailEnd/>
          </a:ln>
          <a:effectLst/>
        </p:spPr>
        <p:txBody>
          <a:bodyPr wrap="none">
            <a:spAutoFit/>
          </a:bodyPr>
          <a:lstStyle/>
          <a:p>
            <a:pPr algn="ctr" eaLnBrk="0" hangingPunct="0"/>
            <a:r>
              <a:rPr lang="en-US" sz="1400">
                <a:latin typeface="Arial" charset="0"/>
              </a:rPr>
              <a:t>10 Mbps Ethernet</a:t>
            </a:r>
          </a:p>
          <a:p>
            <a:pPr algn="ctr" eaLnBrk="0" hangingPunct="0"/>
            <a:r>
              <a:rPr lang="en-US" sz="1400">
                <a:latin typeface="Arial" charset="0"/>
              </a:rPr>
              <a:t>IP MTU = 1500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1905000" y="1225550"/>
            <a:ext cx="6845300" cy="368300"/>
          </a:xfrm>
          <a:prstGeom prst="rect">
            <a:avLst/>
          </a:prstGeom>
          <a:noFill/>
          <a:ln w="12700">
            <a:solidFill>
              <a:schemeClr val="tx1"/>
            </a:solidFill>
            <a:miter lim="800000"/>
            <a:headEnd/>
            <a:tailEnd/>
          </a:ln>
          <a:effectLst/>
        </p:spPr>
        <p:txBody>
          <a:bodyPr wrap="none" anchor="ctr"/>
          <a:lstStyle/>
          <a:p>
            <a:endParaRPr lang="es-MX"/>
          </a:p>
        </p:txBody>
      </p:sp>
      <p:sp>
        <p:nvSpPr>
          <p:cNvPr id="34821" name="Rectangle 5"/>
          <p:cNvSpPr>
            <a:spLocks noChangeArrowheads="1"/>
          </p:cNvSpPr>
          <p:nvPr/>
        </p:nvSpPr>
        <p:spPr bwMode="auto">
          <a:xfrm>
            <a:off x="1371600" y="122555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4822" name="Line 6"/>
          <p:cNvSpPr>
            <a:spLocks noChangeShapeType="1"/>
          </p:cNvSpPr>
          <p:nvPr/>
        </p:nvSpPr>
        <p:spPr bwMode="auto">
          <a:xfrm>
            <a:off x="8756650" y="844550"/>
            <a:ext cx="0" cy="292100"/>
          </a:xfrm>
          <a:prstGeom prst="line">
            <a:avLst/>
          </a:prstGeom>
          <a:noFill/>
          <a:ln w="12700">
            <a:solidFill>
              <a:schemeClr val="tx1"/>
            </a:solidFill>
            <a:round/>
            <a:headEnd/>
            <a:tailEnd/>
          </a:ln>
          <a:effectLst/>
        </p:spPr>
        <p:txBody>
          <a:bodyPr wrap="none" anchor="ctr"/>
          <a:lstStyle/>
          <a:p>
            <a:endParaRPr lang="es-MX"/>
          </a:p>
        </p:txBody>
      </p:sp>
      <p:sp>
        <p:nvSpPr>
          <p:cNvPr id="34823" name="Line 7"/>
          <p:cNvSpPr>
            <a:spLocks noChangeShapeType="1"/>
          </p:cNvSpPr>
          <p:nvPr/>
        </p:nvSpPr>
        <p:spPr bwMode="auto">
          <a:xfrm>
            <a:off x="2209800" y="990600"/>
            <a:ext cx="6540500" cy="0"/>
          </a:xfrm>
          <a:prstGeom prst="line">
            <a:avLst/>
          </a:prstGeom>
          <a:noFill/>
          <a:ln w="12700">
            <a:solidFill>
              <a:schemeClr val="tx1"/>
            </a:solidFill>
            <a:round/>
            <a:headEnd type="triangle" w="med" len="med"/>
            <a:tailEnd type="triangle" w="med" len="med"/>
          </a:ln>
          <a:effectLst/>
        </p:spPr>
        <p:txBody>
          <a:bodyPr wrap="none" anchor="ctr"/>
          <a:lstStyle/>
          <a:p>
            <a:endParaRPr lang="es-MX"/>
          </a:p>
        </p:txBody>
      </p:sp>
      <p:sp>
        <p:nvSpPr>
          <p:cNvPr id="34824" name="Line 8"/>
          <p:cNvSpPr>
            <a:spLocks noChangeShapeType="1"/>
          </p:cNvSpPr>
          <p:nvPr/>
        </p:nvSpPr>
        <p:spPr bwMode="auto">
          <a:xfrm>
            <a:off x="1365250" y="463550"/>
            <a:ext cx="0" cy="673100"/>
          </a:xfrm>
          <a:prstGeom prst="line">
            <a:avLst/>
          </a:prstGeom>
          <a:noFill/>
          <a:ln w="12700">
            <a:solidFill>
              <a:schemeClr val="tx1"/>
            </a:solidFill>
            <a:round/>
            <a:headEnd/>
            <a:tailEnd/>
          </a:ln>
          <a:effectLst/>
        </p:spPr>
        <p:txBody>
          <a:bodyPr wrap="none" anchor="ctr"/>
          <a:lstStyle/>
          <a:p>
            <a:endParaRPr lang="es-MX"/>
          </a:p>
        </p:txBody>
      </p:sp>
      <p:sp>
        <p:nvSpPr>
          <p:cNvPr id="34825" name="Line 9"/>
          <p:cNvSpPr>
            <a:spLocks noChangeShapeType="1"/>
          </p:cNvSpPr>
          <p:nvPr/>
        </p:nvSpPr>
        <p:spPr bwMode="auto">
          <a:xfrm>
            <a:off x="8756650" y="463550"/>
            <a:ext cx="0" cy="673100"/>
          </a:xfrm>
          <a:prstGeom prst="line">
            <a:avLst/>
          </a:prstGeom>
          <a:noFill/>
          <a:ln w="12700">
            <a:solidFill>
              <a:schemeClr val="tx1"/>
            </a:solidFill>
            <a:round/>
            <a:headEnd/>
            <a:tailEnd/>
          </a:ln>
          <a:effectLst/>
        </p:spPr>
        <p:txBody>
          <a:bodyPr wrap="none" anchor="ctr"/>
          <a:lstStyle/>
          <a:p>
            <a:endParaRPr lang="es-MX"/>
          </a:p>
        </p:txBody>
      </p:sp>
      <p:sp>
        <p:nvSpPr>
          <p:cNvPr id="34826" name="Line 10"/>
          <p:cNvSpPr>
            <a:spLocks noChangeShapeType="1"/>
          </p:cNvSpPr>
          <p:nvPr/>
        </p:nvSpPr>
        <p:spPr bwMode="auto">
          <a:xfrm>
            <a:off x="1371600" y="609600"/>
            <a:ext cx="7378700" cy="0"/>
          </a:xfrm>
          <a:prstGeom prst="line">
            <a:avLst/>
          </a:prstGeom>
          <a:noFill/>
          <a:ln w="12700">
            <a:solidFill>
              <a:schemeClr val="tx1"/>
            </a:solidFill>
            <a:round/>
            <a:headEnd type="triangle" w="med" len="med"/>
            <a:tailEnd type="triangle" w="med" len="med"/>
          </a:ln>
          <a:effectLst/>
        </p:spPr>
        <p:txBody>
          <a:bodyPr wrap="none" anchor="ctr"/>
          <a:lstStyle/>
          <a:p>
            <a:endParaRPr lang="es-MX"/>
          </a:p>
        </p:txBody>
      </p:sp>
      <p:sp>
        <p:nvSpPr>
          <p:cNvPr id="34827" name="Rectangle 11"/>
          <p:cNvSpPr>
            <a:spLocks noChangeArrowheads="1"/>
          </p:cNvSpPr>
          <p:nvPr/>
        </p:nvSpPr>
        <p:spPr bwMode="auto">
          <a:xfrm>
            <a:off x="1655763" y="1273175"/>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4829" name="Line 13"/>
          <p:cNvSpPr>
            <a:spLocks noChangeShapeType="1"/>
          </p:cNvSpPr>
          <p:nvPr/>
        </p:nvSpPr>
        <p:spPr bwMode="auto">
          <a:xfrm>
            <a:off x="2203450" y="844550"/>
            <a:ext cx="0" cy="292100"/>
          </a:xfrm>
          <a:prstGeom prst="line">
            <a:avLst/>
          </a:prstGeom>
          <a:noFill/>
          <a:ln w="12700">
            <a:solidFill>
              <a:schemeClr val="tx1"/>
            </a:solidFill>
            <a:round/>
            <a:headEnd/>
            <a:tailEnd/>
          </a:ln>
          <a:effectLst/>
        </p:spPr>
        <p:txBody>
          <a:bodyPr wrap="none" anchor="ctr"/>
          <a:lstStyle/>
          <a:p>
            <a:endParaRPr lang="es-MX"/>
          </a:p>
        </p:txBody>
      </p:sp>
      <p:sp>
        <p:nvSpPr>
          <p:cNvPr id="34830" name="Rectangle 14"/>
          <p:cNvSpPr>
            <a:spLocks noChangeArrowheads="1"/>
          </p:cNvSpPr>
          <p:nvPr/>
        </p:nvSpPr>
        <p:spPr bwMode="auto">
          <a:xfrm>
            <a:off x="4475163" y="481013"/>
            <a:ext cx="1085850" cy="3016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1400" b="1">
                <a:latin typeface="Arial" charset="0"/>
              </a:rPr>
              <a:t>4482 bytes</a:t>
            </a:r>
          </a:p>
        </p:txBody>
      </p:sp>
      <p:sp>
        <p:nvSpPr>
          <p:cNvPr id="34831" name="Rectangle 15"/>
          <p:cNvSpPr>
            <a:spLocks noChangeArrowheads="1"/>
          </p:cNvSpPr>
          <p:nvPr/>
        </p:nvSpPr>
        <p:spPr bwMode="auto">
          <a:xfrm>
            <a:off x="4779963" y="862013"/>
            <a:ext cx="1085850" cy="3016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1400" b="1">
                <a:latin typeface="Arial" charset="0"/>
              </a:rPr>
              <a:t>4462 bytes</a:t>
            </a:r>
          </a:p>
        </p:txBody>
      </p:sp>
      <p:sp>
        <p:nvSpPr>
          <p:cNvPr id="34832" name="Rectangle 16"/>
          <p:cNvSpPr>
            <a:spLocks noChangeArrowheads="1"/>
          </p:cNvSpPr>
          <p:nvPr/>
        </p:nvSpPr>
        <p:spPr bwMode="auto">
          <a:xfrm>
            <a:off x="1905000" y="2051050"/>
            <a:ext cx="243205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4833" name="Rectangle 17"/>
          <p:cNvSpPr>
            <a:spLocks noChangeArrowheads="1"/>
          </p:cNvSpPr>
          <p:nvPr/>
        </p:nvSpPr>
        <p:spPr bwMode="auto">
          <a:xfrm>
            <a:off x="1371600" y="2051050"/>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4834" name="Rectangle 18"/>
          <p:cNvSpPr>
            <a:spLocks noChangeArrowheads="1"/>
          </p:cNvSpPr>
          <p:nvPr/>
        </p:nvSpPr>
        <p:spPr bwMode="auto">
          <a:xfrm>
            <a:off x="1655763" y="2098675"/>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4835" name="Rectangle 19"/>
          <p:cNvSpPr>
            <a:spLocks noChangeArrowheads="1"/>
          </p:cNvSpPr>
          <p:nvPr/>
        </p:nvSpPr>
        <p:spPr bwMode="auto">
          <a:xfrm>
            <a:off x="4032250" y="3013075"/>
            <a:ext cx="2427288"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4836" name="Rectangle 20"/>
          <p:cNvSpPr>
            <a:spLocks noChangeArrowheads="1"/>
          </p:cNvSpPr>
          <p:nvPr/>
        </p:nvSpPr>
        <p:spPr bwMode="auto">
          <a:xfrm>
            <a:off x="3498850" y="3013075"/>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4837" name="Rectangle 21"/>
          <p:cNvSpPr>
            <a:spLocks noChangeArrowheads="1"/>
          </p:cNvSpPr>
          <p:nvPr/>
        </p:nvSpPr>
        <p:spPr bwMode="auto">
          <a:xfrm>
            <a:off x="3783013" y="3060700"/>
            <a:ext cx="3968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4838" name="Rectangle 22"/>
          <p:cNvSpPr>
            <a:spLocks noChangeArrowheads="1"/>
          </p:cNvSpPr>
          <p:nvPr/>
        </p:nvSpPr>
        <p:spPr bwMode="auto">
          <a:xfrm>
            <a:off x="6165850" y="4154488"/>
            <a:ext cx="24384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4839" name="Rectangle 23"/>
          <p:cNvSpPr>
            <a:spLocks noChangeArrowheads="1"/>
          </p:cNvSpPr>
          <p:nvPr/>
        </p:nvSpPr>
        <p:spPr bwMode="auto">
          <a:xfrm>
            <a:off x="5632450" y="4154488"/>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4840" name="Rectangle 24"/>
          <p:cNvSpPr>
            <a:spLocks noChangeArrowheads="1"/>
          </p:cNvSpPr>
          <p:nvPr/>
        </p:nvSpPr>
        <p:spPr bwMode="auto">
          <a:xfrm>
            <a:off x="5916613" y="4202113"/>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4841" name="Line 25"/>
          <p:cNvSpPr>
            <a:spLocks noChangeShapeType="1"/>
          </p:cNvSpPr>
          <p:nvPr/>
        </p:nvSpPr>
        <p:spPr bwMode="auto">
          <a:xfrm>
            <a:off x="2203450" y="1682750"/>
            <a:ext cx="0" cy="368300"/>
          </a:xfrm>
          <a:prstGeom prst="line">
            <a:avLst/>
          </a:prstGeom>
          <a:noFill/>
          <a:ln w="12700">
            <a:solidFill>
              <a:schemeClr val="tx1"/>
            </a:solidFill>
            <a:round/>
            <a:headEnd/>
            <a:tailEnd type="triangle" w="med" len="med"/>
          </a:ln>
          <a:effectLst/>
        </p:spPr>
        <p:txBody>
          <a:bodyPr wrap="none" anchor="ctr"/>
          <a:lstStyle/>
          <a:p>
            <a:endParaRPr lang="es-MX"/>
          </a:p>
        </p:txBody>
      </p:sp>
      <p:sp>
        <p:nvSpPr>
          <p:cNvPr id="34842" name="Line 26"/>
          <p:cNvSpPr>
            <a:spLocks noChangeShapeType="1"/>
          </p:cNvSpPr>
          <p:nvPr/>
        </p:nvSpPr>
        <p:spPr bwMode="auto">
          <a:xfrm>
            <a:off x="4337050" y="1676400"/>
            <a:ext cx="0" cy="368300"/>
          </a:xfrm>
          <a:prstGeom prst="line">
            <a:avLst/>
          </a:prstGeom>
          <a:noFill/>
          <a:ln w="12700">
            <a:solidFill>
              <a:schemeClr val="tx1"/>
            </a:solidFill>
            <a:round/>
            <a:headEnd/>
            <a:tailEnd type="triangle" w="med" len="med"/>
          </a:ln>
          <a:effectLst/>
        </p:spPr>
        <p:txBody>
          <a:bodyPr wrap="none" anchor="ctr"/>
          <a:lstStyle/>
          <a:p>
            <a:endParaRPr lang="es-MX"/>
          </a:p>
        </p:txBody>
      </p:sp>
      <p:sp>
        <p:nvSpPr>
          <p:cNvPr id="34843" name="Line 27"/>
          <p:cNvSpPr>
            <a:spLocks noChangeShapeType="1"/>
          </p:cNvSpPr>
          <p:nvPr/>
        </p:nvSpPr>
        <p:spPr bwMode="auto">
          <a:xfrm>
            <a:off x="6470650" y="1676400"/>
            <a:ext cx="0" cy="1336675"/>
          </a:xfrm>
          <a:prstGeom prst="line">
            <a:avLst/>
          </a:prstGeom>
          <a:noFill/>
          <a:ln w="12700">
            <a:solidFill>
              <a:schemeClr val="tx1"/>
            </a:solidFill>
            <a:round/>
            <a:headEnd/>
            <a:tailEnd type="triangle" w="med" len="med"/>
          </a:ln>
          <a:effectLst/>
        </p:spPr>
        <p:txBody>
          <a:bodyPr wrap="none" anchor="ctr"/>
          <a:lstStyle/>
          <a:p>
            <a:endParaRPr lang="es-MX"/>
          </a:p>
        </p:txBody>
      </p:sp>
      <p:sp>
        <p:nvSpPr>
          <p:cNvPr id="34844" name="Rectangle 28"/>
          <p:cNvSpPr>
            <a:spLocks noChangeArrowheads="1"/>
          </p:cNvSpPr>
          <p:nvPr/>
        </p:nvSpPr>
        <p:spPr bwMode="auto">
          <a:xfrm>
            <a:off x="2351088" y="2419350"/>
            <a:ext cx="1828800" cy="546100"/>
          </a:xfrm>
          <a:prstGeom prst="rect">
            <a:avLst/>
          </a:prstGeom>
          <a:noFill/>
          <a:ln w="12700">
            <a:noFill/>
            <a:miter lim="800000"/>
            <a:headEnd/>
            <a:tailEnd/>
          </a:ln>
          <a:effectLst/>
        </p:spPr>
        <p:txBody>
          <a:bodyPr lIns="90488" tIns="44450" rIns="90488" bIns="44450">
            <a:spAutoFit/>
          </a:bodyPr>
          <a:lstStyle/>
          <a:p>
            <a:pPr algn="ctr" defTabSz="530225" eaLnBrk="0" hangingPunct="0"/>
            <a:r>
              <a:rPr lang="en-US" sz="1600" b="1">
                <a:latin typeface="Arial" charset="0"/>
              </a:rPr>
              <a:t>Fragmento 1</a:t>
            </a:r>
          </a:p>
          <a:p>
            <a:pPr algn="ctr" defTabSz="530225" eaLnBrk="0" hangingPunct="0"/>
            <a:r>
              <a:rPr lang="en-US" sz="1400">
                <a:latin typeface="Arial" charset="0"/>
              </a:rPr>
              <a:t>Longitud Total: 1500</a:t>
            </a:r>
            <a:endParaRPr lang="en-US" sz="1600" b="1">
              <a:latin typeface="Arial" charset="0"/>
            </a:endParaRPr>
          </a:p>
        </p:txBody>
      </p:sp>
      <p:sp>
        <p:nvSpPr>
          <p:cNvPr id="34845" name="Line 29"/>
          <p:cNvSpPr>
            <a:spLocks noChangeShapeType="1"/>
          </p:cNvSpPr>
          <p:nvPr/>
        </p:nvSpPr>
        <p:spPr bwMode="auto">
          <a:xfrm>
            <a:off x="8604250" y="1676400"/>
            <a:ext cx="0" cy="2478088"/>
          </a:xfrm>
          <a:prstGeom prst="line">
            <a:avLst/>
          </a:prstGeom>
          <a:noFill/>
          <a:ln w="12700">
            <a:solidFill>
              <a:schemeClr val="tx1"/>
            </a:solidFill>
            <a:round/>
            <a:headEnd/>
            <a:tailEnd type="triangle" w="med" len="med"/>
          </a:ln>
          <a:effectLst/>
        </p:spPr>
        <p:txBody>
          <a:bodyPr wrap="none" anchor="ctr"/>
          <a:lstStyle/>
          <a:p>
            <a:endParaRPr lang="es-MX"/>
          </a:p>
        </p:txBody>
      </p:sp>
      <p:sp>
        <p:nvSpPr>
          <p:cNvPr id="34846" name="Line 30"/>
          <p:cNvSpPr>
            <a:spLocks noChangeShapeType="1"/>
          </p:cNvSpPr>
          <p:nvPr/>
        </p:nvSpPr>
        <p:spPr bwMode="auto">
          <a:xfrm>
            <a:off x="4337050" y="121920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34847" name="Line 31"/>
          <p:cNvSpPr>
            <a:spLocks noChangeShapeType="1"/>
          </p:cNvSpPr>
          <p:nvPr/>
        </p:nvSpPr>
        <p:spPr bwMode="auto">
          <a:xfrm>
            <a:off x="6470650" y="121920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34848" name="Line 32"/>
          <p:cNvSpPr>
            <a:spLocks noChangeShapeType="1"/>
          </p:cNvSpPr>
          <p:nvPr/>
        </p:nvSpPr>
        <p:spPr bwMode="auto">
          <a:xfrm>
            <a:off x="8604250" y="1219200"/>
            <a:ext cx="0" cy="368300"/>
          </a:xfrm>
          <a:prstGeom prst="line">
            <a:avLst/>
          </a:prstGeom>
          <a:noFill/>
          <a:ln w="12700">
            <a:solidFill>
              <a:schemeClr val="tx1"/>
            </a:solidFill>
            <a:prstDash val="sysDot"/>
            <a:round/>
            <a:headEnd/>
            <a:tailEnd/>
          </a:ln>
          <a:effectLst/>
        </p:spPr>
        <p:txBody>
          <a:bodyPr wrap="none" anchor="ctr"/>
          <a:lstStyle/>
          <a:p>
            <a:endParaRPr lang="es-MX"/>
          </a:p>
        </p:txBody>
      </p:sp>
      <p:sp>
        <p:nvSpPr>
          <p:cNvPr id="34849" name="Rectangle 33"/>
          <p:cNvSpPr>
            <a:spLocks noChangeArrowheads="1"/>
          </p:cNvSpPr>
          <p:nvPr/>
        </p:nvSpPr>
        <p:spPr bwMode="auto">
          <a:xfrm>
            <a:off x="4475163" y="3381375"/>
            <a:ext cx="1828800" cy="546100"/>
          </a:xfrm>
          <a:prstGeom prst="rect">
            <a:avLst/>
          </a:prstGeom>
          <a:noFill/>
          <a:ln w="12700">
            <a:noFill/>
            <a:miter lim="800000"/>
            <a:headEnd/>
            <a:tailEnd/>
          </a:ln>
          <a:effectLst/>
        </p:spPr>
        <p:txBody>
          <a:bodyPr lIns="90488" tIns="44450" rIns="90488" bIns="44450">
            <a:spAutoFit/>
          </a:bodyPr>
          <a:lstStyle/>
          <a:p>
            <a:pPr algn="ctr" defTabSz="530225" eaLnBrk="0" hangingPunct="0"/>
            <a:r>
              <a:rPr lang="en-US" sz="1600" b="1">
                <a:latin typeface="Arial" charset="0"/>
              </a:rPr>
              <a:t>Fragmento 2</a:t>
            </a:r>
          </a:p>
          <a:p>
            <a:pPr algn="ctr" defTabSz="530225" eaLnBrk="0" hangingPunct="0"/>
            <a:r>
              <a:rPr lang="en-US" sz="1400">
                <a:latin typeface="Arial" charset="0"/>
              </a:rPr>
              <a:t>Longitud Total: 1500</a:t>
            </a:r>
            <a:endParaRPr lang="en-US" sz="1600" b="1">
              <a:latin typeface="Arial" charset="0"/>
            </a:endParaRPr>
          </a:p>
        </p:txBody>
      </p:sp>
      <p:sp>
        <p:nvSpPr>
          <p:cNvPr id="34850" name="Rectangle 34"/>
          <p:cNvSpPr>
            <a:spLocks noChangeArrowheads="1"/>
          </p:cNvSpPr>
          <p:nvPr/>
        </p:nvSpPr>
        <p:spPr bwMode="auto">
          <a:xfrm>
            <a:off x="6542088" y="4565650"/>
            <a:ext cx="1828800" cy="546100"/>
          </a:xfrm>
          <a:prstGeom prst="rect">
            <a:avLst/>
          </a:prstGeom>
          <a:noFill/>
          <a:ln w="12700">
            <a:noFill/>
            <a:miter lim="800000"/>
            <a:headEnd/>
            <a:tailEnd/>
          </a:ln>
          <a:effectLst/>
        </p:spPr>
        <p:txBody>
          <a:bodyPr lIns="90488" tIns="44450" rIns="90488" bIns="44450">
            <a:spAutoFit/>
          </a:bodyPr>
          <a:lstStyle/>
          <a:p>
            <a:pPr algn="ctr" defTabSz="530225" eaLnBrk="0" hangingPunct="0"/>
            <a:r>
              <a:rPr lang="en-US" sz="1600" b="1">
                <a:latin typeface="Arial" charset="0"/>
              </a:rPr>
              <a:t>Fragmento 3</a:t>
            </a:r>
          </a:p>
          <a:p>
            <a:pPr algn="ctr" defTabSz="530225" eaLnBrk="0" hangingPunct="0"/>
            <a:r>
              <a:rPr lang="en-US" sz="1400">
                <a:latin typeface="Arial" charset="0"/>
              </a:rPr>
              <a:t>Longitud Total: 1500</a:t>
            </a:r>
            <a:endParaRPr lang="en-US" sz="1600" b="1">
              <a:latin typeface="Arial" charset="0"/>
            </a:endParaRPr>
          </a:p>
        </p:txBody>
      </p:sp>
      <p:sp>
        <p:nvSpPr>
          <p:cNvPr id="34851" name="Line 35"/>
          <p:cNvSpPr>
            <a:spLocks noChangeShapeType="1"/>
          </p:cNvSpPr>
          <p:nvPr/>
        </p:nvSpPr>
        <p:spPr bwMode="auto">
          <a:xfrm>
            <a:off x="8756650" y="1676400"/>
            <a:ext cx="0" cy="3478213"/>
          </a:xfrm>
          <a:prstGeom prst="line">
            <a:avLst/>
          </a:prstGeom>
          <a:noFill/>
          <a:ln w="12700">
            <a:solidFill>
              <a:schemeClr val="tx1"/>
            </a:solidFill>
            <a:round/>
            <a:headEnd/>
            <a:tailEnd type="triangle" w="med" len="med"/>
          </a:ln>
          <a:effectLst/>
        </p:spPr>
        <p:txBody>
          <a:bodyPr wrap="none" anchor="ctr"/>
          <a:lstStyle/>
          <a:p>
            <a:endParaRPr lang="es-MX"/>
          </a:p>
        </p:txBody>
      </p:sp>
      <p:sp>
        <p:nvSpPr>
          <p:cNvPr id="34852" name="Rectangle 36"/>
          <p:cNvSpPr>
            <a:spLocks noChangeArrowheads="1"/>
          </p:cNvSpPr>
          <p:nvPr/>
        </p:nvSpPr>
        <p:spPr bwMode="auto">
          <a:xfrm>
            <a:off x="8528050" y="5154613"/>
            <a:ext cx="2286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4853" name="Rectangle 37"/>
          <p:cNvSpPr>
            <a:spLocks noChangeArrowheads="1"/>
          </p:cNvSpPr>
          <p:nvPr/>
        </p:nvSpPr>
        <p:spPr bwMode="auto">
          <a:xfrm>
            <a:off x="7689850" y="5154613"/>
            <a:ext cx="9144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4854" name="Rectangle 38"/>
          <p:cNvSpPr>
            <a:spLocks noChangeArrowheads="1"/>
          </p:cNvSpPr>
          <p:nvPr/>
        </p:nvSpPr>
        <p:spPr bwMode="auto">
          <a:xfrm>
            <a:off x="7974013" y="5202238"/>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4856" name="Rectangle 40"/>
          <p:cNvSpPr>
            <a:spLocks noChangeArrowheads="1"/>
          </p:cNvSpPr>
          <p:nvPr/>
        </p:nvSpPr>
        <p:spPr bwMode="auto">
          <a:xfrm>
            <a:off x="7315200" y="5715000"/>
            <a:ext cx="1828800" cy="546100"/>
          </a:xfrm>
          <a:prstGeom prst="rect">
            <a:avLst/>
          </a:prstGeom>
          <a:noFill/>
          <a:ln w="12700">
            <a:noFill/>
            <a:miter lim="800000"/>
            <a:headEnd/>
            <a:tailEnd/>
          </a:ln>
          <a:effectLst/>
        </p:spPr>
        <p:txBody>
          <a:bodyPr lIns="90488" tIns="44450" rIns="90488" bIns="44450">
            <a:spAutoFit/>
          </a:bodyPr>
          <a:lstStyle/>
          <a:p>
            <a:pPr algn="ctr" defTabSz="530225" eaLnBrk="0" hangingPunct="0"/>
            <a:r>
              <a:rPr lang="en-US" sz="1600" b="1">
                <a:latin typeface="Arial" charset="0"/>
              </a:rPr>
              <a:t>Fragmento 4</a:t>
            </a:r>
          </a:p>
          <a:p>
            <a:pPr algn="ctr" defTabSz="530225" eaLnBrk="0" hangingPunct="0"/>
            <a:r>
              <a:rPr lang="en-US" sz="1400">
                <a:latin typeface="Arial" charset="0"/>
              </a:rPr>
              <a:t>Longitud Total:42</a:t>
            </a:r>
          </a:p>
        </p:txBody>
      </p:sp>
      <p:sp>
        <p:nvSpPr>
          <p:cNvPr id="34857" name="Rectangle 41"/>
          <p:cNvSpPr>
            <a:spLocks noChangeArrowheads="1"/>
          </p:cNvSpPr>
          <p:nvPr/>
        </p:nvSpPr>
        <p:spPr bwMode="auto">
          <a:xfrm>
            <a:off x="0" y="1143000"/>
            <a:ext cx="1295400" cy="514350"/>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400" b="1">
                <a:latin typeface="Arial" charset="0"/>
              </a:rPr>
              <a:t>ID=0x0900</a:t>
            </a:r>
          </a:p>
          <a:p>
            <a:pPr eaLnBrk="0" hangingPunct="0"/>
            <a:r>
              <a:rPr lang="en-US" sz="1400" b="1">
                <a:latin typeface="Arial" charset="0"/>
              </a:rPr>
              <a:t>DF=0, MF=0</a:t>
            </a:r>
          </a:p>
        </p:txBody>
      </p:sp>
      <p:sp>
        <p:nvSpPr>
          <p:cNvPr id="34858" name="Rectangle 42"/>
          <p:cNvSpPr>
            <a:spLocks noChangeArrowheads="1"/>
          </p:cNvSpPr>
          <p:nvPr/>
        </p:nvSpPr>
        <p:spPr bwMode="auto">
          <a:xfrm>
            <a:off x="0" y="1981200"/>
            <a:ext cx="1295400" cy="514350"/>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400" b="1">
                <a:latin typeface="Arial" charset="0"/>
              </a:rPr>
              <a:t>ID=0x0900</a:t>
            </a:r>
          </a:p>
          <a:p>
            <a:pPr eaLnBrk="0" hangingPunct="0"/>
            <a:r>
              <a:rPr lang="en-US" sz="1400" b="1">
                <a:latin typeface="Arial" charset="0"/>
              </a:rPr>
              <a:t>DF=0, MF=1</a:t>
            </a:r>
          </a:p>
        </p:txBody>
      </p:sp>
      <p:sp>
        <p:nvSpPr>
          <p:cNvPr id="34859" name="Rectangle 43"/>
          <p:cNvSpPr>
            <a:spLocks noChangeArrowheads="1"/>
          </p:cNvSpPr>
          <p:nvPr/>
        </p:nvSpPr>
        <p:spPr bwMode="auto">
          <a:xfrm>
            <a:off x="2133600" y="3048000"/>
            <a:ext cx="1295400" cy="514350"/>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400" b="1">
                <a:latin typeface="Arial" charset="0"/>
              </a:rPr>
              <a:t>ID=0x0900</a:t>
            </a:r>
          </a:p>
          <a:p>
            <a:pPr eaLnBrk="0" hangingPunct="0"/>
            <a:r>
              <a:rPr lang="en-US" sz="1400" b="1">
                <a:latin typeface="Arial" charset="0"/>
              </a:rPr>
              <a:t>DF=0, MF=1</a:t>
            </a:r>
          </a:p>
        </p:txBody>
      </p:sp>
      <p:sp>
        <p:nvSpPr>
          <p:cNvPr id="34860" name="Rectangle 44"/>
          <p:cNvSpPr>
            <a:spLocks noChangeArrowheads="1"/>
          </p:cNvSpPr>
          <p:nvPr/>
        </p:nvSpPr>
        <p:spPr bwMode="auto">
          <a:xfrm>
            <a:off x="4267200" y="4191000"/>
            <a:ext cx="1295400" cy="514350"/>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400" b="1">
                <a:latin typeface="Arial" charset="0"/>
              </a:rPr>
              <a:t>ID=0x0900</a:t>
            </a:r>
          </a:p>
          <a:p>
            <a:pPr eaLnBrk="0" hangingPunct="0"/>
            <a:r>
              <a:rPr lang="en-US" sz="1400" b="1">
                <a:latin typeface="Arial" charset="0"/>
              </a:rPr>
              <a:t>DF=0, MF=01</a:t>
            </a:r>
          </a:p>
        </p:txBody>
      </p:sp>
      <p:sp>
        <p:nvSpPr>
          <p:cNvPr id="34861" name="Rectangle 45"/>
          <p:cNvSpPr>
            <a:spLocks noChangeArrowheads="1"/>
          </p:cNvSpPr>
          <p:nvPr/>
        </p:nvSpPr>
        <p:spPr bwMode="auto">
          <a:xfrm>
            <a:off x="6324600" y="5181600"/>
            <a:ext cx="1295400" cy="514350"/>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400" b="1">
                <a:latin typeface="Arial" charset="0"/>
              </a:rPr>
              <a:t>ID=0x0900</a:t>
            </a:r>
          </a:p>
          <a:p>
            <a:pPr eaLnBrk="0" hangingPunct="0"/>
            <a:r>
              <a:rPr lang="en-US" sz="1400" b="1">
                <a:latin typeface="Arial" charset="0"/>
              </a:rPr>
              <a:t>DF=0, MF=0</a:t>
            </a:r>
          </a:p>
        </p:txBody>
      </p:sp>
      <p:sp>
        <p:nvSpPr>
          <p:cNvPr id="34862" name="Rectangle 46"/>
          <p:cNvSpPr>
            <a:spLocks noChangeArrowheads="1"/>
          </p:cNvSpPr>
          <p:nvPr/>
        </p:nvSpPr>
        <p:spPr bwMode="auto">
          <a:xfrm>
            <a:off x="1295400" y="914400"/>
            <a:ext cx="889000" cy="3016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1400" b="1">
                <a:latin typeface="Arial" charset="0"/>
              </a:rPr>
              <a:t>20 bytes</a:t>
            </a:r>
          </a:p>
        </p:txBody>
      </p:sp>
      <p:sp>
        <p:nvSpPr>
          <p:cNvPr id="34863" name="Rectangle 47"/>
          <p:cNvSpPr>
            <a:spLocks noChangeArrowheads="1"/>
          </p:cNvSpPr>
          <p:nvPr/>
        </p:nvSpPr>
        <p:spPr bwMode="auto">
          <a:xfrm>
            <a:off x="1219200" y="1752600"/>
            <a:ext cx="889000" cy="3016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1400" b="1">
                <a:latin typeface="Arial" charset="0"/>
              </a:rPr>
              <a:t>20 bytes</a:t>
            </a:r>
          </a:p>
        </p:txBody>
      </p:sp>
      <p:sp>
        <p:nvSpPr>
          <p:cNvPr id="34864" name="Rectangle 48"/>
          <p:cNvSpPr>
            <a:spLocks noChangeArrowheads="1"/>
          </p:cNvSpPr>
          <p:nvPr/>
        </p:nvSpPr>
        <p:spPr bwMode="auto">
          <a:xfrm>
            <a:off x="2743200" y="1752600"/>
            <a:ext cx="1085850" cy="3016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1400" b="1">
                <a:latin typeface="Arial" charset="0"/>
              </a:rPr>
              <a:t>1480 bytes</a:t>
            </a:r>
          </a:p>
        </p:txBody>
      </p:sp>
      <p:sp>
        <p:nvSpPr>
          <p:cNvPr id="34865" name="Rectangle 49"/>
          <p:cNvSpPr>
            <a:spLocks noChangeArrowheads="1"/>
          </p:cNvSpPr>
          <p:nvPr/>
        </p:nvSpPr>
        <p:spPr bwMode="auto">
          <a:xfrm>
            <a:off x="2209800" y="2133600"/>
            <a:ext cx="279400"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FF6600"/>
                </a:solidFill>
                <a:latin typeface="Arial" charset="0"/>
              </a:rPr>
              <a:t>0</a:t>
            </a:r>
          </a:p>
        </p:txBody>
      </p:sp>
      <p:sp>
        <p:nvSpPr>
          <p:cNvPr id="34866" name="Rectangle 50"/>
          <p:cNvSpPr>
            <a:spLocks noChangeArrowheads="1"/>
          </p:cNvSpPr>
          <p:nvPr/>
        </p:nvSpPr>
        <p:spPr bwMode="auto">
          <a:xfrm>
            <a:off x="4343400" y="3048000"/>
            <a:ext cx="476250" cy="301625"/>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1400" b="1">
                <a:solidFill>
                  <a:srgbClr val="FF6600"/>
                </a:solidFill>
                <a:latin typeface="Arial" charset="0"/>
              </a:rPr>
              <a:t>185</a:t>
            </a:r>
          </a:p>
        </p:txBody>
      </p:sp>
      <p:sp>
        <p:nvSpPr>
          <p:cNvPr id="34867" name="Rectangle 51"/>
          <p:cNvSpPr>
            <a:spLocks noChangeArrowheads="1"/>
          </p:cNvSpPr>
          <p:nvPr/>
        </p:nvSpPr>
        <p:spPr bwMode="auto">
          <a:xfrm>
            <a:off x="6477000" y="4191000"/>
            <a:ext cx="533400" cy="301625"/>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400" b="1">
                <a:solidFill>
                  <a:srgbClr val="FF6600"/>
                </a:solidFill>
                <a:latin typeface="Arial" charset="0"/>
              </a:rPr>
              <a:t>370</a:t>
            </a:r>
          </a:p>
        </p:txBody>
      </p:sp>
      <p:sp>
        <p:nvSpPr>
          <p:cNvPr id="34868" name="Rectangle 52"/>
          <p:cNvSpPr>
            <a:spLocks noChangeArrowheads="1"/>
          </p:cNvSpPr>
          <p:nvPr/>
        </p:nvSpPr>
        <p:spPr bwMode="auto">
          <a:xfrm>
            <a:off x="8610600" y="5181600"/>
            <a:ext cx="533400" cy="301625"/>
          </a:xfrm>
          <a:prstGeom prst="rect">
            <a:avLst/>
          </a:prstGeom>
          <a:noFill/>
          <a:ln w="12700">
            <a:noFill/>
            <a:miter lim="800000"/>
            <a:headEnd/>
            <a:tailEnd/>
          </a:ln>
          <a:effectLst/>
        </p:spPr>
        <p:txBody>
          <a:bodyPr lIns="90488" tIns="44450" rIns="90488" bIns="44450">
            <a:spAutoFit/>
          </a:bodyPr>
          <a:lstStyle/>
          <a:p>
            <a:pPr eaLnBrk="0" hangingPunct="0"/>
            <a:r>
              <a:rPr lang="en-US" sz="1400" b="1">
                <a:solidFill>
                  <a:srgbClr val="FF6600"/>
                </a:solidFill>
                <a:latin typeface="Arial" charset="0"/>
              </a:rPr>
              <a:t>555</a:t>
            </a:r>
          </a:p>
        </p:txBody>
      </p:sp>
      <p:sp>
        <p:nvSpPr>
          <p:cNvPr id="34869" name="Rectangle 53"/>
          <p:cNvSpPr>
            <a:spLocks noChangeArrowheads="1"/>
          </p:cNvSpPr>
          <p:nvPr/>
        </p:nvSpPr>
        <p:spPr bwMode="auto">
          <a:xfrm>
            <a:off x="2209800" y="1295400"/>
            <a:ext cx="279400"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FF6600"/>
                </a:solidFill>
                <a:latin typeface="Arial" charset="0"/>
              </a:rPr>
              <a:t>0</a:t>
            </a:r>
          </a:p>
        </p:txBody>
      </p:sp>
      <p:sp>
        <p:nvSpPr>
          <p:cNvPr id="34870" name="Rectangle 54"/>
          <p:cNvSpPr>
            <a:spLocks noChangeArrowheads="1"/>
          </p:cNvSpPr>
          <p:nvPr/>
        </p:nvSpPr>
        <p:spPr bwMode="auto">
          <a:xfrm>
            <a:off x="3733800" y="1295400"/>
            <a:ext cx="574675"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FF6600"/>
                </a:solidFill>
                <a:latin typeface="Arial" charset="0"/>
              </a:rPr>
              <a:t>1479</a:t>
            </a:r>
          </a:p>
        </p:txBody>
      </p:sp>
      <p:sp>
        <p:nvSpPr>
          <p:cNvPr id="34871" name="Rectangle 55"/>
          <p:cNvSpPr>
            <a:spLocks noChangeArrowheads="1"/>
          </p:cNvSpPr>
          <p:nvPr/>
        </p:nvSpPr>
        <p:spPr bwMode="auto">
          <a:xfrm>
            <a:off x="4419600" y="1295400"/>
            <a:ext cx="574675"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FF6600"/>
                </a:solidFill>
                <a:latin typeface="Arial" charset="0"/>
              </a:rPr>
              <a:t>1480</a:t>
            </a:r>
          </a:p>
        </p:txBody>
      </p:sp>
      <p:sp>
        <p:nvSpPr>
          <p:cNvPr id="34872" name="Rectangle 56"/>
          <p:cNvSpPr>
            <a:spLocks noChangeArrowheads="1"/>
          </p:cNvSpPr>
          <p:nvPr/>
        </p:nvSpPr>
        <p:spPr bwMode="auto">
          <a:xfrm>
            <a:off x="5867400" y="1295400"/>
            <a:ext cx="574675"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FF6600"/>
                </a:solidFill>
                <a:latin typeface="Arial" charset="0"/>
              </a:rPr>
              <a:t>2959</a:t>
            </a:r>
          </a:p>
        </p:txBody>
      </p:sp>
      <p:sp>
        <p:nvSpPr>
          <p:cNvPr id="34873" name="Rectangle 57"/>
          <p:cNvSpPr>
            <a:spLocks noChangeArrowheads="1"/>
          </p:cNvSpPr>
          <p:nvPr/>
        </p:nvSpPr>
        <p:spPr bwMode="auto">
          <a:xfrm>
            <a:off x="6477000" y="1295400"/>
            <a:ext cx="574675"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FF6600"/>
                </a:solidFill>
                <a:latin typeface="Arial" charset="0"/>
              </a:rPr>
              <a:t>2960</a:t>
            </a:r>
          </a:p>
        </p:txBody>
      </p:sp>
      <p:sp>
        <p:nvSpPr>
          <p:cNvPr id="34874" name="Rectangle 58"/>
          <p:cNvSpPr>
            <a:spLocks noChangeArrowheads="1"/>
          </p:cNvSpPr>
          <p:nvPr/>
        </p:nvSpPr>
        <p:spPr bwMode="auto">
          <a:xfrm>
            <a:off x="8001000" y="1295400"/>
            <a:ext cx="574675"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FF6600"/>
                </a:solidFill>
                <a:latin typeface="Arial" charset="0"/>
              </a:rPr>
              <a:t>4439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ES"/>
              <a:t>Ejemplo de reensamblado</a:t>
            </a:r>
          </a:p>
        </p:txBody>
      </p:sp>
      <p:sp>
        <p:nvSpPr>
          <p:cNvPr id="35844" name="Rectangle 4"/>
          <p:cNvSpPr>
            <a:spLocks noChangeArrowheads="1"/>
          </p:cNvSpPr>
          <p:nvPr/>
        </p:nvSpPr>
        <p:spPr bwMode="auto">
          <a:xfrm>
            <a:off x="1447800" y="2097088"/>
            <a:ext cx="243205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5845" name="Rectangle 5"/>
          <p:cNvSpPr>
            <a:spLocks noChangeArrowheads="1"/>
          </p:cNvSpPr>
          <p:nvPr/>
        </p:nvSpPr>
        <p:spPr bwMode="auto">
          <a:xfrm>
            <a:off x="914400" y="2097088"/>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5846" name="Rectangle 6"/>
          <p:cNvSpPr>
            <a:spLocks noChangeArrowheads="1"/>
          </p:cNvSpPr>
          <p:nvPr/>
        </p:nvSpPr>
        <p:spPr bwMode="auto">
          <a:xfrm>
            <a:off x="1198563" y="2144713"/>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5847" name="Rectangle 7"/>
          <p:cNvSpPr>
            <a:spLocks noChangeArrowheads="1"/>
          </p:cNvSpPr>
          <p:nvPr/>
        </p:nvSpPr>
        <p:spPr bwMode="auto">
          <a:xfrm>
            <a:off x="3581400" y="3240088"/>
            <a:ext cx="2427288"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5848" name="Rectangle 8"/>
          <p:cNvSpPr>
            <a:spLocks noChangeArrowheads="1"/>
          </p:cNvSpPr>
          <p:nvPr/>
        </p:nvSpPr>
        <p:spPr bwMode="auto">
          <a:xfrm>
            <a:off x="3048000" y="3240088"/>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5849" name="Rectangle 9"/>
          <p:cNvSpPr>
            <a:spLocks noChangeArrowheads="1"/>
          </p:cNvSpPr>
          <p:nvPr/>
        </p:nvSpPr>
        <p:spPr bwMode="auto">
          <a:xfrm>
            <a:off x="3332163" y="3287713"/>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5850" name="Rectangle 10"/>
          <p:cNvSpPr>
            <a:spLocks noChangeArrowheads="1"/>
          </p:cNvSpPr>
          <p:nvPr/>
        </p:nvSpPr>
        <p:spPr bwMode="auto">
          <a:xfrm>
            <a:off x="5715000" y="4306888"/>
            <a:ext cx="24384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5851" name="Rectangle 11"/>
          <p:cNvSpPr>
            <a:spLocks noChangeArrowheads="1"/>
          </p:cNvSpPr>
          <p:nvPr/>
        </p:nvSpPr>
        <p:spPr bwMode="auto">
          <a:xfrm>
            <a:off x="5181600" y="4306888"/>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5852" name="Rectangle 12"/>
          <p:cNvSpPr>
            <a:spLocks noChangeArrowheads="1"/>
          </p:cNvSpPr>
          <p:nvPr/>
        </p:nvSpPr>
        <p:spPr bwMode="auto">
          <a:xfrm>
            <a:off x="5465763" y="4354513"/>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5853" name="Rectangle 13"/>
          <p:cNvSpPr>
            <a:spLocks noChangeArrowheads="1"/>
          </p:cNvSpPr>
          <p:nvPr/>
        </p:nvSpPr>
        <p:spPr bwMode="auto">
          <a:xfrm>
            <a:off x="1371600" y="1487488"/>
            <a:ext cx="1828800" cy="546100"/>
          </a:xfrm>
          <a:prstGeom prst="rect">
            <a:avLst/>
          </a:prstGeom>
          <a:noFill/>
          <a:ln w="12700">
            <a:noFill/>
            <a:miter lim="800000"/>
            <a:headEnd/>
            <a:tailEnd/>
          </a:ln>
          <a:effectLst/>
        </p:spPr>
        <p:txBody>
          <a:bodyPr lIns="90488" tIns="44450" rIns="90488" bIns="44450">
            <a:spAutoFit/>
          </a:bodyPr>
          <a:lstStyle/>
          <a:p>
            <a:pPr algn="ctr" defTabSz="530225" eaLnBrk="0" hangingPunct="0"/>
            <a:r>
              <a:rPr lang="en-US" sz="1600" b="1">
                <a:latin typeface="Arial" charset="0"/>
              </a:rPr>
              <a:t>Fragmento 1</a:t>
            </a:r>
          </a:p>
          <a:p>
            <a:pPr algn="ctr" defTabSz="530225" eaLnBrk="0" hangingPunct="0"/>
            <a:r>
              <a:rPr lang="en-US" sz="1400">
                <a:latin typeface="Arial" charset="0"/>
              </a:rPr>
              <a:t>Desplazamiento: 0</a:t>
            </a:r>
            <a:endParaRPr lang="en-US" sz="1600" b="1">
              <a:latin typeface="Arial" charset="0"/>
            </a:endParaRPr>
          </a:p>
        </p:txBody>
      </p:sp>
      <p:sp>
        <p:nvSpPr>
          <p:cNvPr id="35854" name="Rectangle 14"/>
          <p:cNvSpPr>
            <a:spLocks noChangeArrowheads="1"/>
          </p:cNvSpPr>
          <p:nvPr/>
        </p:nvSpPr>
        <p:spPr bwMode="auto">
          <a:xfrm>
            <a:off x="1447800" y="6446838"/>
            <a:ext cx="6845300" cy="368300"/>
          </a:xfrm>
          <a:prstGeom prst="rect">
            <a:avLst/>
          </a:prstGeom>
          <a:noFill/>
          <a:ln w="12700">
            <a:solidFill>
              <a:schemeClr val="tx1"/>
            </a:solidFill>
            <a:miter lim="800000"/>
            <a:headEnd/>
            <a:tailEnd/>
          </a:ln>
          <a:effectLst/>
        </p:spPr>
        <p:txBody>
          <a:bodyPr wrap="none" anchor="ctr"/>
          <a:lstStyle/>
          <a:p>
            <a:endParaRPr lang="es-MX"/>
          </a:p>
        </p:txBody>
      </p:sp>
      <p:sp>
        <p:nvSpPr>
          <p:cNvPr id="35855" name="Rectangle 15"/>
          <p:cNvSpPr>
            <a:spLocks noChangeArrowheads="1"/>
          </p:cNvSpPr>
          <p:nvPr/>
        </p:nvSpPr>
        <p:spPr bwMode="auto">
          <a:xfrm>
            <a:off x="914400" y="6446838"/>
            <a:ext cx="8255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5856" name="Rectangle 16"/>
          <p:cNvSpPr>
            <a:spLocks noChangeArrowheads="1"/>
          </p:cNvSpPr>
          <p:nvPr/>
        </p:nvSpPr>
        <p:spPr bwMode="auto">
          <a:xfrm>
            <a:off x="1198563" y="6494463"/>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5857" name="Rectangle 17"/>
          <p:cNvSpPr>
            <a:spLocks noChangeArrowheads="1"/>
          </p:cNvSpPr>
          <p:nvPr/>
        </p:nvSpPr>
        <p:spPr bwMode="auto">
          <a:xfrm>
            <a:off x="4260850" y="6446838"/>
            <a:ext cx="1235075" cy="363537"/>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Carga útil</a:t>
            </a:r>
          </a:p>
        </p:txBody>
      </p:sp>
      <p:sp>
        <p:nvSpPr>
          <p:cNvPr id="35858" name="Line 18"/>
          <p:cNvSpPr>
            <a:spLocks noChangeShapeType="1"/>
          </p:cNvSpPr>
          <p:nvPr/>
        </p:nvSpPr>
        <p:spPr bwMode="auto">
          <a:xfrm flipH="1">
            <a:off x="3886200" y="6440488"/>
            <a:ext cx="0" cy="381000"/>
          </a:xfrm>
          <a:prstGeom prst="line">
            <a:avLst/>
          </a:prstGeom>
          <a:noFill/>
          <a:ln w="12700">
            <a:solidFill>
              <a:schemeClr val="tx1"/>
            </a:solidFill>
            <a:prstDash val="sysDot"/>
            <a:round/>
            <a:headEnd/>
            <a:tailEnd/>
          </a:ln>
          <a:effectLst/>
        </p:spPr>
        <p:txBody>
          <a:bodyPr wrap="none" anchor="ctr"/>
          <a:lstStyle/>
          <a:p>
            <a:endParaRPr lang="es-MX"/>
          </a:p>
        </p:txBody>
      </p:sp>
      <p:sp>
        <p:nvSpPr>
          <p:cNvPr id="35859" name="Line 19"/>
          <p:cNvSpPr>
            <a:spLocks noChangeShapeType="1"/>
          </p:cNvSpPr>
          <p:nvPr/>
        </p:nvSpPr>
        <p:spPr bwMode="auto">
          <a:xfrm>
            <a:off x="6019800" y="6440488"/>
            <a:ext cx="0" cy="381000"/>
          </a:xfrm>
          <a:prstGeom prst="line">
            <a:avLst/>
          </a:prstGeom>
          <a:noFill/>
          <a:ln w="12700">
            <a:solidFill>
              <a:schemeClr val="tx1"/>
            </a:solidFill>
            <a:prstDash val="sysDot"/>
            <a:round/>
            <a:headEnd/>
            <a:tailEnd/>
          </a:ln>
          <a:effectLst/>
        </p:spPr>
        <p:txBody>
          <a:bodyPr wrap="none" anchor="ctr"/>
          <a:lstStyle/>
          <a:p>
            <a:endParaRPr lang="es-MX"/>
          </a:p>
        </p:txBody>
      </p:sp>
      <p:sp>
        <p:nvSpPr>
          <p:cNvPr id="35860" name="Line 20"/>
          <p:cNvSpPr>
            <a:spLocks noChangeShapeType="1"/>
          </p:cNvSpPr>
          <p:nvPr/>
        </p:nvSpPr>
        <p:spPr bwMode="auto">
          <a:xfrm flipH="1">
            <a:off x="8153400" y="6440488"/>
            <a:ext cx="0" cy="381000"/>
          </a:xfrm>
          <a:prstGeom prst="line">
            <a:avLst/>
          </a:prstGeom>
          <a:noFill/>
          <a:ln w="12700">
            <a:solidFill>
              <a:schemeClr val="tx1"/>
            </a:solidFill>
            <a:prstDash val="sysDot"/>
            <a:round/>
            <a:headEnd/>
            <a:tailEnd/>
          </a:ln>
          <a:effectLst/>
        </p:spPr>
        <p:txBody>
          <a:bodyPr wrap="none" anchor="ctr"/>
          <a:lstStyle/>
          <a:p>
            <a:endParaRPr lang="es-MX"/>
          </a:p>
        </p:txBody>
      </p:sp>
      <p:sp>
        <p:nvSpPr>
          <p:cNvPr id="35861" name="Rectangle 21"/>
          <p:cNvSpPr>
            <a:spLocks noChangeArrowheads="1"/>
          </p:cNvSpPr>
          <p:nvPr/>
        </p:nvSpPr>
        <p:spPr bwMode="auto">
          <a:xfrm>
            <a:off x="3581400" y="2630488"/>
            <a:ext cx="1970088" cy="546100"/>
          </a:xfrm>
          <a:prstGeom prst="rect">
            <a:avLst/>
          </a:prstGeom>
          <a:noFill/>
          <a:ln w="12700">
            <a:noFill/>
            <a:miter lim="800000"/>
            <a:headEnd/>
            <a:tailEnd/>
          </a:ln>
          <a:effectLst/>
        </p:spPr>
        <p:txBody>
          <a:bodyPr lIns="90488" tIns="44450" rIns="90488" bIns="44450">
            <a:spAutoFit/>
          </a:bodyPr>
          <a:lstStyle/>
          <a:p>
            <a:pPr algn="ctr" defTabSz="530225" eaLnBrk="0" hangingPunct="0"/>
            <a:r>
              <a:rPr lang="en-US" sz="1600" b="1">
                <a:latin typeface="Arial" charset="0"/>
              </a:rPr>
              <a:t>Fragmento 2</a:t>
            </a:r>
          </a:p>
          <a:p>
            <a:pPr algn="ctr" defTabSz="530225" eaLnBrk="0" hangingPunct="0"/>
            <a:r>
              <a:rPr lang="en-US" sz="1400">
                <a:latin typeface="Arial" charset="0"/>
              </a:rPr>
              <a:t>Desplazamiento: 185</a:t>
            </a:r>
            <a:endParaRPr lang="en-US" sz="1600" b="1">
              <a:latin typeface="Arial" charset="0"/>
            </a:endParaRPr>
          </a:p>
        </p:txBody>
      </p:sp>
      <p:sp>
        <p:nvSpPr>
          <p:cNvPr id="35862" name="Rectangle 22"/>
          <p:cNvSpPr>
            <a:spLocks noChangeArrowheads="1"/>
          </p:cNvSpPr>
          <p:nvPr/>
        </p:nvSpPr>
        <p:spPr bwMode="auto">
          <a:xfrm>
            <a:off x="5791200" y="3697288"/>
            <a:ext cx="1905000" cy="546100"/>
          </a:xfrm>
          <a:prstGeom prst="rect">
            <a:avLst/>
          </a:prstGeom>
          <a:noFill/>
          <a:ln w="12700">
            <a:noFill/>
            <a:miter lim="800000"/>
            <a:headEnd/>
            <a:tailEnd/>
          </a:ln>
          <a:effectLst/>
        </p:spPr>
        <p:txBody>
          <a:bodyPr lIns="90488" tIns="44450" rIns="90488" bIns="44450">
            <a:spAutoFit/>
          </a:bodyPr>
          <a:lstStyle/>
          <a:p>
            <a:pPr algn="ctr" defTabSz="530225" eaLnBrk="0" hangingPunct="0"/>
            <a:r>
              <a:rPr lang="en-US" sz="1600" b="1">
                <a:latin typeface="Arial" charset="0"/>
              </a:rPr>
              <a:t>Fragmento 3</a:t>
            </a:r>
          </a:p>
          <a:p>
            <a:pPr algn="ctr" defTabSz="530225" eaLnBrk="0" hangingPunct="0"/>
            <a:r>
              <a:rPr lang="en-US" sz="1400">
                <a:latin typeface="Arial" charset="0"/>
              </a:rPr>
              <a:t>Desplazamiento: 370</a:t>
            </a:r>
          </a:p>
        </p:txBody>
      </p:sp>
      <p:sp>
        <p:nvSpPr>
          <p:cNvPr id="35863" name="Rectangle 23"/>
          <p:cNvSpPr>
            <a:spLocks noChangeArrowheads="1"/>
          </p:cNvSpPr>
          <p:nvPr/>
        </p:nvSpPr>
        <p:spPr bwMode="auto">
          <a:xfrm>
            <a:off x="8077200" y="5373688"/>
            <a:ext cx="2286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5864" name="Rectangle 24"/>
          <p:cNvSpPr>
            <a:spLocks noChangeArrowheads="1"/>
          </p:cNvSpPr>
          <p:nvPr/>
        </p:nvSpPr>
        <p:spPr bwMode="auto">
          <a:xfrm>
            <a:off x="7239000" y="5373688"/>
            <a:ext cx="914400" cy="3683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35865" name="Rectangle 25"/>
          <p:cNvSpPr>
            <a:spLocks noChangeArrowheads="1"/>
          </p:cNvSpPr>
          <p:nvPr/>
        </p:nvSpPr>
        <p:spPr bwMode="auto">
          <a:xfrm>
            <a:off x="7523163" y="5421313"/>
            <a:ext cx="396875" cy="363537"/>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IP</a:t>
            </a:r>
          </a:p>
        </p:txBody>
      </p:sp>
      <p:sp>
        <p:nvSpPr>
          <p:cNvPr id="35866" name="Rectangle 26"/>
          <p:cNvSpPr>
            <a:spLocks noChangeArrowheads="1"/>
          </p:cNvSpPr>
          <p:nvPr/>
        </p:nvSpPr>
        <p:spPr bwMode="auto">
          <a:xfrm>
            <a:off x="6705600" y="4764088"/>
            <a:ext cx="1905000" cy="546100"/>
          </a:xfrm>
          <a:prstGeom prst="rect">
            <a:avLst/>
          </a:prstGeom>
          <a:noFill/>
          <a:ln w="12700">
            <a:noFill/>
            <a:miter lim="800000"/>
            <a:headEnd/>
            <a:tailEnd/>
          </a:ln>
          <a:effectLst/>
        </p:spPr>
        <p:txBody>
          <a:bodyPr lIns="90488" tIns="44450" rIns="90488" bIns="44450">
            <a:spAutoFit/>
          </a:bodyPr>
          <a:lstStyle/>
          <a:p>
            <a:pPr algn="ctr" defTabSz="530225" eaLnBrk="0" hangingPunct="0"/>
            <a:r>
              <a:rPr lang="en-US" sz="1600" b="1">
                <a:latin typeface="Arial" charset="0"/>
              </a:rPr>
              <a:t>Fragmento 4</a:t>
            </a:r>
          </a:p>
          <a:p>
            <a:pPr algn="ctr" defTabSz="530225" eaLnBrk="0" hangingPunct="0"/>
            <a:r>
              <a:rPr lang="en-US" sz="1400">
                <a:latin typeface="Arial" charset="0"/>
              </a:rPr>
              <a:t>Desplazamiento: 555</a:t>
            </a:r>
          </a:p>
        </p:txBody>
      </p:sp>
      <p:sp>
        <p:nvSpPr>
          <p:cNvPr id="35867" name="Line 27"/>
          <p:cNvSpPr>
            <a:spLocks noChangeShapeType="1"/>
          </p:cNvSpPr>
          <p:nvPr/>
        </p:nvSpPr>
        <p:spPr bwMode="auto">
          <a:xfrm>
            <a:off x="1752600" y="2554288"/>
            <a:ext cx="0" cy="3810000"/>
          </a:xfrm>
          <a:prstGeom prst="line">
            <a:avLst/>
          </a:prstGeom>
          <a:noFill/>
          <a:ln w="9525">
            <a:solidFill>
              <a:schemeClr val="tx1"/>
            </a:solidFill>
            <a:round/>
            <a:headEnd/>
            <a:tailEnd type="triangle" w="med" len="med"/>
          </a:ln>
          <a:effectLst/>
        </p:spPr>
        <p:txBody>
          <a:bodyPr wrap="none" anchor="ctr"/>
          <a:lstStyle/>
          <a:p>
            <a:endParaRPr lang="es-MX"/>
          </a:p>
        </p:txBody>
      </p:sp>
      <p:sp>
        <p:nvSpPr>
          <p:cNvPr id="35868" name="Line 28"/>
          <p:cNvSpPr>
            <a:spLocks noChangeShapeType="1"/>
          </p:cNvSpPr>
          <p:nvPr/>
        </p:nvSpPr>
        <p:spPr bwMode="auto">
          <a:xfrm>
            <a:off x="3886200" y="3697288"/>
            <a:ext cx="0" cy="2667000"/>
          </a:xfrm>
          <a:prstGeom prst="line">
            <a:avLst/>
          </a:prstGeom>
          <a:noFill/>
          <a:ln w="9525">
            <a:solidFill>
              <a:schemeClr val="tx1"/>
            </a:solidFill>
            <a:round/>
            <a:headEnd/>
            <a:tailEnd type="triangle" w="med" len="med"/>
          </a:ln>
          <a:effectLst/>
        </p:spPr>
        <p:txBody>
          <a:bodyPr wrap="none" anchor="ctr"/>
          <a:lstStyle/>
          <a:p>
            <a:endParaRPr lang="es-MX"/>
          </a:p>
        </p:txBody>
      </p:sp>
      <p:sp>
        <p:nvSpPr>
          <p:cNvPr id="35869" name="Line 29"/>
          <p:cNvSpPr>
            <a:spLocks noChangeShapeType="1"/>
          </p:cNvSpPr>
          <p:nvPr/>
        </p:nvSpPr>
        <p:spPr bwMode="auto">
          <a:xfrm>
            <a:off x="6019800" y="4764088"/>
            <a:ext cx="0" cy="1600200"/>
          </a:xfrm>
          <a:prstGeom prst="line">
            <a:avLst/>
          </a:prstGeom>
          <a:noFill/>
          <a:ln w="9525">
            <a:solidFill>
              <a:schemeClr val="tx1"/>
            </a:solidFill>
            <a:round/>
            <a:headEnd/>
            <a:tailEnd type="triangle" w="med" len="med"/>
          </a:ln>
          <a:effectLst/>
        </p:spPr>
        <p:txBody>
          <a:bodyPr wrap="none" anchor="ctr"/>
          <a:lstStyle/>
          <a:p>
            <a:endParaRPr lang="es-MX"/>
          </a:p>
        </p:txBody>
      </p:sp>
      <p:sp>
        <p:nvSpPr>
          <p:cNvPr id="35870" name="Line 30"/>
          <p:cNvSpPr>
            <a:spLocks noChangeShapeType="1"/>
          </p:cNvSpPr>
          <p:nvPr/>
        </p:nvSpPr>
        <p:spPr bwMode="auto">
          <a:xfrm>
            <a:off x="8153400" y="5830888"/>
            <a:ext cx="0" cy="533400"/>
          </a:xfrm>
          <a:prstGeom prst="line">
            <a:avLst/>
          </a:prstGeom>
          <a:noFill/>
          <a:ln w="9525">
            <a:solidFill>
              <a:schemeClr val="tx1"/>
            </a:solidFill>
            <a:round/>
            <a:headEnd/>
            <a:tailEnd type="triangle" w="med" len="med"/>
          </a:ln>
          <a:effectLst/>
        </p:spPr>
        <p:txBody>
          <a:bodyPr wrap="none" anchor="ctr"/>
          <a:lstStyle/>
          <a:p>
            <a:endParaRPr lang="es-MX"/>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s-ES"/>
              <a:t>Encabezado IP</a:t>
            </a:r>
          </a:p>
        </p:txBody>
      </p:sp>
      <p:sp>
        <p:nvSpPr>
          <p:cNvPr id="36867" name="Rectangle 3" descr="Rectangle: Click to edit Master text styles&#10;Second level&#10;Third level&#10;Fourth level&#10;Fifth level"/>
          <p:cNvSpPr>
            <a:spLocks noGrp="1" noChangeArrowheads="1"/>
          </p:cNvSpPr>
          <p:nvPr>
            <p:ph idx="1"/>
          </p:nvPr>
        </p:nvSpPr>
        <p:spPr>
          <a:xfrm>
            <a:off x="838200" y="1524000"/>
            <a:ext cx="7772400" cy="5334000"/>
          </a:xfrm>
        </p:spPr>
        <p:txBody>
          <a:bodyPr/>
          <a:lstStyle/>
          <a:p>
            <a:pPr lvl="1">
              <a:lnSpc>
                <a:spcPct val="90000"/>
              </a:lnSpc>
            </a:pPr>
            <a:r>
              <a:rPr lang="es-ES"/>
              <a:t>Tiempo de vida</a:t>
            </a:r>
          </a:p>
          <a:p>
            <a:pPr lvl="2">
              <a:lnSpc>
                <a:spcPct val="90000"/>
              </a:lnSpc>
            </a:pPr>
            <a:r>
              <a:rPr lang="es-ES"/>
              <a:t>Este campo (TTL – Time to Live) es de 1 byte de longitud.</a:t>
            </a:r>
          </a:p>
          <a:p>
            <a:pPr lvl="2">
              <a:lnSpc>
                <a:spcPct val="90000"/>
              </a:lnSpc>
            </a:pPr>
            <a:r>
              <a:rPr lang="es-ES"/>
              <a:t>El TTL es un número de enlaces inverso.</a:t>
            </a:r>
          </a:p>
          <a:p>
            <a:pPr lvl="2">
              <a:lnSpc>
                <a:spcPct val="90000"/>
              </a:lnSpc>
            </a:pPr>
            <a:r>
              <a:rPr lang="es-ES"/>
              <a:t>El host emisor define el TTL inicial, que actúa como un número máximo de ruteadores, por los que puede viajar el datagrama, e impide que un datagrama realice bucles indefinidamente. </a:t>
            </a:r>
          </a:p>
          <a:p>
            <a:pPr lvl="2">
              <a:lnSpc>
                <a:spcPct val="90000"/>
              </a:lnSpc>
            </a:pPr>
            <a:r>
              <a:rPr lang="es-ES"/>
              <a:t>Los ruteadores decrementan el TTL en 1 antes de reenviar un datagrama IP. El ruteador que logra que TTL sea cero, elimina el paquete y envía un mensaje ICMP al origen indicando que el paquete fue eliminado porque el TTL expiro.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s-ES"/>
              <a:t>Encabezado IP</a:t>
            </a:r>
          </a:p>
        </p:txBody>
      </p:sp>
      <p:sp>
        <p:nvSpPr>
          <p:cNvPr id="37891" name="Rectangle 3" descr="Rectangle: Click to edit Master text styles&#10;Second level&#10;Third level&#10;Fourth level&#10;Fifth level"/>
          <p:cNvSpPr>
            <a:spLocks noGrp="1" noChangeArrowheads="1"/>
          </p:cNvSpPr>
          <p:nvPr>
            <p:ph idx="1"/>
          </p:nvPr>
        </p:nvSpPr>
        <p:spPr/>
        <p:txBody>
          <a:bodyPr/>
          <a:lstStyle/>
          <a:p>
            <a:pPr lvl="1"/>
            <a:r>
              <a:rPr lang="es-ES"/>
              <a:t>Protocolo</a:t>
            </a:r>
          </a:p>
          <a:p>
            <a:pPr lvl="2"/>
            <a:r>
              <a:rPr lang="es-ES"/>
              <a:t>Campo de 1 byte que indica el protocolo de subcapa o  capa superior incluido en la carga IP.</a:t>
            </a:r>
          </a:p>
          <a:p>
            <a:pPr lvl="2"/>
            <a:endParaRPr lang="es-ES"/>
          </a:p>
        </p:txBody>
      </p:sp>
      <p:sp>
        <p:nvSpPr>
          <p:cNvPr id="37892" name="Text Box 4"/>
          <p:cNvSpPr txBox="1">
            <a:spLocks noChangeArrowheads="1"/>
          </p:cNvSpPr>
          <p:nvPr/>
        </p:nvSpPr>
        <p:spPr bwMode="auto">
          <a:xfrm>
            <a:off x="2133600" y="4800600"/>
            <a:ext cx="60960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Internet Protocol (IP)</a:t>
            </a:r>
          </a:p>
        </p:txBody>
      </p:sp>
      <p:sp>
        <p:nvSpPr>
          <p:cNvPr id="37893" name="Text Box 5"/>
          <p:cNvSpPr txBox="1">
            <a:spLocks noChangeArrowheads="1"/>
          </p:cNvSpPr>
          <p:nvPr/>
        </p:nvSpPr>
        <p:spPr bwMode="auto">
          <a:xfrm>
            <a:off x="2209800" y="3886200"/>
            <a:ext cx="990600" cy="466725"/>
          </a:xfrm>
          <a:prstGeom prst="rect">
            <a:avLst/>
          </a:prstGeom>
          <a:solidFill>
            <a:srgbClr val="FF0000"/>
          </a:solidFill>
          <a:ln w="9525">
            <a:solidFill>
              <a:schemeClr val="tx1"/>
            </a:solidFill>
            <a:miter lim="800000"/>
            <a:headEnd/>
            <a:tailEnd/>
          </a:ln>
          <a:effectLst/>
        </p:spPr>
        <p:txBody>
          <a:bodyPr>
            <a:spAutoFit/>
          </a:bodyPr>
          <a:lstStyle/>
          <a:p>
            <a:pPr algn="ctr">
              <a:spcBef>
                <a:spcPct val="50000"/>
              </a:spcBef>
            </a:pPr>
            <a:r>
              <a:rPr lang="es-ES"/>
              <a:t>ICMP</a:t>
            </a:r>
          </a:p>
        </p:txBody>
      </p:sp>
      <p:sp>
        <p:nvSpPr>
          <p:cNvPr id="37894" name="Text Box 6"/>
          <p:cNvSpPr txBox="1">
            <a:spLocks noChangeArrowheads="1"/>
          </p:cNvSpPr>
          <p:nvPr/>
        </p:nvSpPr>
        <p:spPr bwMode="auto">
          <a:xfrm>
            <a:off x="3505200" y="3886200"/>
            <a:ext cx="990600" cy="46672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s-ES"/>
              <a:t>IGMP</a:t>
            </a:r>
          </a:p>
        </p:txBody>
      </p:sp>
      <p:sp>
        <p:nvSpPr>
          <p:cNvPr id="37895" name="Text Box 7"/>
          <p:cNvSpPr txBox="1">
            <a:spLocks noChangeArrowheads="1"/>
          </p:cNvSpPr>
          <p:nvPr/>
        </p:nvSpPr>
        <p:spPr bwMode="auto">
          <a:xfrm>
            <a:off x="4724400" y="3886200"/>
            <a:ext cx="990600" cy="466725"/>
          </a:xfrm>
          <a:prstGeom prst="rect">
            <a:avLst/>
          </a:prstGeom>
          <a:solidFill>
            <a:srgbClr val="00FF00"/>
          </a:solidFill>
          <a:ln w="9525">
            <a:solidFill>
              <a:schemeClr val="tx1"/>
            </a:solidFill>
            <a:miter lim="800000"/>
            <a:headEnd/>
            <a:tailEnd/>
          </a:ln>
          <a:effectLst/>
        </p:spPr>
        <p:txBody>
          <a:bodyPr>
            <a:spAutoFit/>
          </a:bodyPr>
          <a:lstStyle/>
          <a:p>
            <a:pPr algn="ctr">
              <a:spcBef>
                <a:spcPct val="50000"/>
              </a:spcBef>
            </a:pPr>
            <a:r>
              <a:rPr lang="es-ES"/>
              <a:t>UDP</a:t>
            </a:r>
          </a:p>
        </p:txBody>
      </p:sp>
      <p:sp>
        <p:nvSpPr>
          <p:cNvPr id="37896" name="Text Box 8"/>
          <p:cNvSpPr txBox="1">
            <a:spLocks noChangeArrowheads="1"/>
          </p:cNvSpPr>
          <p:nvPr/>
        </p:nvSpPr>
        <p:spPr bwMode="auto">
          <a:xfrm>
            <a:off x="5943600" y="3886200"/>
            <a:ext cx="990600" cy="466725"/>
          </a:xfrm>
          <a:prstGeom prst="rect">
            <a:avLst/>
          </a:prstGeom>
          <a:solidFill>
            <a:srgbClr val="3366FF"/>
          </a:solidFill>
          <a:ln w="9525">
            <a:solidFill>
              <a:schemeClr val="tx1"/>
            </a:solidFill>
            <a:miter lim="800000"/>
            <a:headEnd/>
            <a:tailEnd/>
          </a:ln>
          <a:effectLst/>
        </p:spPr>
        <p:txBody>
          <a:bodyPr>
            <a:spAutoFit/>
          </a:bodyPr>
          <a:lstStyle/>
          <a:p>
            <a:pPr algn="ctr">
              <a:spcBef>
                <a:spcPct val="50000"/>
              </a:spcBef>
            </a:pPr>
            <a:r>
              <a:rPr lang="es-ES">
                <a:solidFill>
                  <a:schemeClr val="bg1"/>
                </a:solidFill>
              </a:rPr>
              <a:t>TCP</a:t>
            </a:r>
          </a:p>
        </p:txBody>
      </p:sp>
      <p:sp>
        <p:nvSpPr>
          <p:cNvPr id="37897" name="Line 9"/>
          <p:cNvSpPr>
            <a:spLocks noChangeShapeType="1"/>
          </p:cNvSpPr>
          <p:nvPr/>
        </p:nvSpPr>
        <p:spPr bwMode="auto">
          <a:xfrm>
            <a:off x="2667000" y="4343400"/>
            <a:ext cx="0" cy="457200"/>
          </a:xfrm>
          <a:prstGeom prst="line">
            <a:avLst/>
          </a:prstGeom>
          <a:noFill/>
          <a:ln w="9525">
            <a:solidFill>
              <a:schemeClr val="tx1"/>
            </a:solidFill>
            <a:round/>
            <a:headEnd/>
            <a:tailEnd/>
          </a:ln>
          <a:effectLst/>
        </p:spPr>
        <p:txBody>
          <a:bodyPr wrap="none"/>
          <a:lstStyle/>
          <a:p>
            <a:endParaRPr lang="es-MX"/>
          </a:p>
        </p:txBody>
      </p:sp>
      <p:sp>
        <p:nvSpPr>
          <p:cNvPr id="37898" name="Line 10"/>
          <p:cNvSpPr>
            <a:spLocks noChangeShapeType="1"/>
          </p:cNvSpPr>
          <p:nvPr/>
        </p:nvSpPr>
        <p:spPr bwMode="auto">
          <a:xfrm>
            <a:off x="4038600" y="4343400"/>
            <a:ext cx="0" cy="457200"/>
          </a:xfrm>
          <a:prstGeom prst="line">
            <a:avLst/>
          </a:prstGeom>
          <a:noFill/>
          <a:ln w="9525">
            <a:solidFill>
              <a:schemeClr val="tx1"/>
            </a:solidFill>
            <a:round/>
            <a:headEnd/>
            <a:tailEnd/>
          </a:ln>
          <a:effectLst/>
        </p:spPr>
        <p:txBody>
          <a:bodyPr wrap="none"/>
          <a:lstStyle/>
          <a:p>
            <a:endParaRPr lang="es-MX"/>
          </a:p>
        </p:txBody>
      </p:sp>
      <p:sp>
        <p:nvSpPr>
          <p:cNvPr id="37899" name="Line 11"/>
          <p:cNvSpPr>
            <a:spLocks noChangeShapeType="1"/>
          </p:cNvSpPr>
          <p:nvPr/>
        </p:nvSpPr>
        <p:spPr bwMode="auto">
          <a:xfrm>
            <a:off x="5257800" y="4343400"/>
            <a:ext cx="0" cy="457200"/>
          </a:xfrm>
          <a:prstGeom prst="line">
            <a:avLst/>
          </a:prstGeom>
          <a:noFill/>
          <a:ln w="9525">
            <a:solidFill>
              <a:schemeClr val="tx1"/>
            </a:solidFill>
            <a:round/>
            <a:headEnd/>
            <a:tailEnd/>
          </a:ln>
          <a:effectLst/>
        </p:spPr>
        <p:txBody>
          <a:bodyPr wrap="none"/>
          <a:lstStyle/>
          <a:p>
            <a:endParaRPr lang="es-MX"/>
          </a:p>
        </p:txBody>
      </p:sp>
      <p:sp>
        <p:nvSpPr>
          <p:cNvPr id="37900" name="Line 12"/>
          <p:cNvSpPr>
            <a:spLocks noChangeShapeType="1"/>
          </p:cNvSpPr>
          <p:nvPr/>
        </p:nvSpPr>
        <p:spPr bwMode="auto">
          <a:xfrm>
            <a:off x="6400800" y="4343400"/>
            <a:ext cx="0" cy="457200"/>
          </a:xfrm>
          <a:prstGeom prst="line">
            <a:avLst/>
          </a:prstGeom>
          <a:noFill/>
          <a:ln w="9525">
            <a:solidFill>
              <a:schemeClr val="tx1"/>
            </a:solidFill>
            <a:round/>
            <a:headEnd/>
            <a:tailEnd/>
          </a:ln>
          <a:effectLst/>
        </p:spPr>
        <p:txBody>
          <a:bodyPr wrap="none"/>
          <a:lstStyle/>
          <a:p>
            <a:endParaRPr lang="es-MX"/>
          </a:p>
        </p:txBody>
      </p:sp>
      <p:sp>
        <p:nvSpPr>
          <p:cNvPr id="37901" name="Line 13"/>
          <p:cNvSpPr>
            <a:spLocks noChangeShapeType="1"/>
          </p:cNvSpPr>
          <p:nvPr/>
        </p:nvSpPr>
        <p:spPr bwMode="auto">
          <a:xfrm>
            <a:off x="7239000" y="4114800"/>
            <a:ext cx="990600" cy="0"/>
          </a:xfrm>
          <a:prstGeom prst="line">
            <a:avLst/>
          </a:prstGeom>
          <a:noFill/>
          <a:ln w="9525">
            <a:solidFill>
              <a:schemeClr val="tx1"/>
            </a:solidFill>
            <a:prstDash val="lgDash"/>
            <a:round/>
            <a:headEnd/>
            <a:tailEnd/>
          </a:ln>
          <a:effectLst/>
        </p:spPr>
        <p:txBody>
          <a:bodyPr wrap="none"/>
          <a:lstStyle/>
          <a:p>
            <a:endParaRPr lang="es-MX"/>
          </a:p>
        </p:txBody>
      </p:sp>
      <p:sp>
        <p:nvSpPr>
          <p:cNvPr id="37902" name="Text Box 14"/>
          <p:cNvSpPr txBox="1">
            <a:spLocks noChangeArrowheads="1"/>
          </p:cNvSpPr>
          <p:nvPr/>
        </p:nvSpPr>
        <p:spPr bwMode="auto">
          <a:xfrm>
            <a:off x="381000" y="4419600"/>
            <a:ext cx="7315200" cy="396875"/>
          </a:xfrm>
          <a:prstGeom prst="rect">
            <a:avLst/>
          </a:prstGeom>
          <a:noFill/>
          <a:ln w="9525">
            <a:noFill/>
            <a:miter lim="800000"/>
            <a:headEnd/>
            <a:tailEnd/>
          </a:ln>
          <a:effectLst/>
        </p:spPr>
        <p:txBody>
          <a:bodyPr>
            <a:spAutoFit/>
          </a:bodyPr>
          <a:lstStyle/>
          <a:p>
            <a:pPr>
              <a:spcBef>
                <a:spcPct val="50000"/>
              </a:spcBef>
            </a:pPr>
            <a:r>
              <a:rPr lang="es-ES" sz="2000"/>
              <a:t>Protocolo= 1(0x01)      2(0x02)   17(0x11)   6(0x06)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ES"/>
              <a:t>Encabezado IP</a:t>
            </a:r>
          </a:p>
        </p:txBody>
      </p:sp>
      <p:sp>
        <p:nvSpPr>
          <p:cNvPr id="38915" name="Rectangle 3" descr="Rectangle: Click to edit Master text styles&#10;Second level&#10;Third level&#10;Fourth level&#10;Fifth level"/>
          <p:cNvSpPr>
            <a:spLocks noGrp="1" noChangeArrowheads="1"/>
          </p:cNvSpPr>
          <p:nvPr>
            <p:ph idx="1"/>
          </p:nvPr>
        </p:nvSpPr>
        <p:spPr>
          <a:xfrm>
            <a:off x="838200" y="1905000"/>
            <a:ext cx="7772400" cy="4953000"/>
          </a:xfrm>
        </p:spPr>
        <p:txBody>
          <a:bodyPr/>
          <a:lstStyle/>
          <a:p>
            <a:pPr lvl="1"/>
            <a:r>
              <a:rPr lang="es-ES"/>
              <a:t>Suma de comprobación (checksum)</a:t>
            </a:r>
          </a:p>
          <a:p>
            <a:pPr lvl="2"/>
            <a:r>
              <a:rPr lang="es-ES"/>
              <a:t>Es un campo de 2 bytes y realiza una comprobación de la integridad  de nivel de bit del encabezado IP.</a:t>
            </a:r>
          </a:p>
          <a:p>
            <a:pPr lvl="2"/>
            <a:r>
              <a:rPr lang="es-ES"/>
              <a:t>El host emisor al principio tiene el campo suma de comprobación en cero, calcula el checksum con el encabezado IP y lo agrega al mismo.</a:t>
            </a:r>
          </a:p>
          <a:p>
            <a:pPr lvl="2"/>
            <a:r>
              <a:rPr lang="es-ES"/>
              <a:t>Al recibir el receptor el paquete, el calcula el checksum con el encabezado IP recibido, si el resultado da cero, el encabezado no tiene error, si es diferente de cero el encabezado tiene error.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ES"/>
              <a:t>Encabezado IP</a:t>
            </a:r>
          </a:p>
        </p:txBody>
      </p:sp>
      <p:sp>
        <p:nvSpPr>
          <p:cNvPr id="40964" name="Rectangle 4"/>
          <p:cNvSpPr>
            <a:spLocks noChangeArrowheads="1"/>
          </p:cNvSpPr>
          <p:nvPr/>
        </p:nvSpPr>
        <p:spPr bwMode="auto">
          <a:xfrm>
            <a:off x="152400" y="2286000"/>
            <a:ext cx="8839200" cy="1244600"/>
          </a:xfrm>
          <a:prstGeom prst="rect">
            <a:avLst/>
          </a:prstGeom>
          <a:noFill/>
          <a:ln w="9525">
            <a:solidFill>
              <a:schemeClr val="tx1"/>
            </a:solidFill>
            <a:miter lim="800000"/>
            <a:headEnd/>
            <a:tailEnd/>
          </a:ln>
          <a:effectLst/>
        </p:spPr>
        <p:txBody>
          <a:bodyPr>
            <a:spAutoFit/>
          </a:bodyPr>
          <a:lstStyle/>
          <a:p>
            <a:pPr algn="just"/>
            <a:r>
              <a:rPr lang="es-ES" sz="1500" dirty="0">
                <a:latin typeface="Courier New" pitchFamily="49" charset="0"/>
                <a:cs typeface="Courier New" pitchFamily="49" charset="0"/>
              </a:rPr>
              <a:t>0000  </a:t>
            </a:r>
            <a:r>
              <a:rPr lang="es-ES" sz="1500" dirty="0">
                <a:solidFill>
                  <a:srgbClr val="33CC33"/>
                </a:solidFill>
                <a:latin typeface="Courier New" pitchFamily="49" charset="0"/>
                <a:cs typeface="Courier New" pitchFamily="49" charset="0"/>
              </a:rPr>
              <a:t>00 14 d1 c2 38 be 00 18  e7 33 3d c3</a:t>
            </a:r>
            <a:r>
              <a:rPr lang="es-ES" sz="1500" dirty="0">
                <a:latin typeface="Courier New" pitchFamily="49" charset="0"/>
                <a:cs typeface="Courier New" pitchFamily="49" charset="0"/>
              </a:rPr>
              <a:t> </a:t>
            </a:r>
            <a:r>
              <a:rPr lang="es-ES" sz="1500" dirty="0">
                <a:solidFill>
                  <a:srgbClr val="33CC33"/>
                </a:solidFill>
                <a:latin typeface="Courier New" pitchFamily="49" charset="0"/>
                <a:cs typeface="Courier New" pitchFamily="49" charset="0"/>
              </a:rPr>
              <a:t>08 00</a:t>
            </a:r>
            <a:r>
              <a:rPr lang="es-ES" sz="1500" dirty="0">
                <a:solidFill>
                  <a:srgbClr val="FF6600"/>
                </a:solidFill>
                <a:latin typeface="Courier New" pitchFamily="49" charset="0"/>
                <a:cs typeface="Courier New" pitchFamily="49" charset="0"/>
              </a:rPr>
              <a:t> 45 00</a:t>
            </a:r>
            <a:r>
              <a:rPr lang="es-ES" sz="1500" dirty="0">
                <a:latin typeface="Courier New" pitchFamily="49" charset="0"/>
                <a:cs typeface="Courier New" pitchFamily="49" charset="0"/>
              </a:rPr>
              <a:t>   ....8... .3=...E.</a:t>
            </a:r>
            <a:endParaRPr lang="es-ES" sz="1500" dirty="0">
              <a:cs typeface="Times New Roman" pitchFamily="18" charset="0"/>
            </a:endParaRPr>
          </a:p>
          <a:p>
            <a:pPr algn="just" eaLnBrk="0" hangingPunct="0"/>
            <a:r>
              <a:rPr lang="es-ES" sz="1500" dirty="0">
                <a:latin typeface="Courier New" pitchFamily="49" charset="0"/>
                <a:cs typeface="Courier New" pitchFamily="49" charset="0"/>
              </a:rPr>
              <a:t>0010  </a:t>
            </a:r>
            <a:r>
              <a:rPr lang="es-ES" sz="1500" dirty="0">
                <a:solidFill>
                  <a:srgbClr val="FF6600"/>
                </a:solidFill>
                <a:latin typeface="Courier New" pitchFamily="49" charset="0"/>
                <a:cs typeface="Courier New" pitchFamily="49" charset="0"/>
              </a:rPr>
              <a:t>00 3c 00 32 00 00 80 01  </a:t>
            </a:r>
            <a:r>
              <a:rPr lang="es-ES" sz="1500" dirty="0">
                <a:solidFill>
                  <a:srgbClr val="0066CC"/>
                </a:solidFill>
                <a:latin typeface="Courier New" pitchFamily="49" charset="0"/>
                <a:cs typeface="Courier New" pitchFamily="49" charset="0"/>
              </a:rPr>
              <a:t>00 00</a:t>
            </a:r>
            <a:r>
              <a:rPr lang="es-ES" sz="1500" dirty="0">
                <a:solidFill>
                  <a:srgbClr val="FF6600"/>
                </a:solidFill>
                <a:latin typeface="Courier New" pitchFamily="49" charset="0"/>
                <a:cs typeface="Courier New" pitchFamily="49" charset="0"/>
              </a:rPr>
              <a:t> c0 a8 02 3c c0 a8</a:t>
            </a:r>
            <a:r>
              <a:rPr lang="es-ES" sz="1500" dirty="0">
                <a:latin typeface="Courier New" pitchFamily="49" charset="0"/>
                <a:cs typeface="Courier New" pitchFamily="49" charset="0"/>
              </a:rPr>
              <a:t>   .&lt;.2.... .....&lt;..</a:t>
            </a:r>
            <a:endParaRPr lang="es-ES" sz="1500" dirty="0">
              <a:cs typeface="Times New Roman" pitchFamily="18" charset="0"/>
            </a:endParaRPr>
          </a:p>
          <a:p>
            <a:pPr algn="just" eaLnBrk="0" hangingPunct="0"/>
            <a:r>
              <a:rPr lang="es-ES" sz="1500" dirty="0">
                <a:latin typeface="Courier New" pitchFamily="49" charset="0"/>
                <a:cs typeface="Courier New" pitchFamily="49" charset="0"/>
              </a:rPr>
              <a:t>0020  </a:t>
            </a:r>
            <a:r>
              <a:rPr lang="es-ES" sz="1500" dirty="0">
                <a:solidFill>
                  <a:srgbClr val="FF6600"/>
                </a:solidFill>
                <a:latin typeface="Courier New" pitchFamily="49" charset="0"/>
                <a:cs typeface="Courier New" pitchFamily="49" charset="0"/>
              </a:rPr>
              <a:t>02 02</a:t>
            </a:r>
            <a:r>
              <a:rPr lang="es-ES" sz="1500" dirty="0">
                <a:latin typeface="Courier New" pitchFamily="49" charset="0"/>
                <a:cs typeface="Courier New" pitchFamily="49" charset="0"/>
              </a:rPr>
              <a:t> </a:t>
            </a:r>
            <a:r>
              <a:rPr lang="es-ES" sz="1500" dirty="0">
                <a:solidFill>
                  <a:srgbClr val="CCCC00"/>
                </a:solidFill>
                <a:latin typeface="Courier New" pitchFamily="49" charset="0"/>
                <a:cs typeface="Courier New" pitchFamily="49" charset="0"/>
              </a:rPr>
              <a:t>08 00 42 5c 02 00  09 00</a:t>
            </a:r>
            <a:r>
              <a:rPr lang="es-ES" sz="1500" dirty="0">
                <a:latin typeface="Courier New" pitchFamily="49" charset="0"/>
                <a:cs typeface="Courier New" pitchFamily="49" charset="0"/>
              </a:rPr>
              <a:t> </a:t>
            </a:r>
            <a:r>
              <a:rPr lang="es-ES" sz="1500" dirty="0">
                <a:solidFill>
                  <a:srgbClr val="990000"/>
                </a:solidFill>
                <a:latin typeface="Courier New" pitchFamily="49" charset="0"/>
                <a:cs typeface="Courier New" pitchFamily="49" charset="0"/>
              </a:rPr>
              <a:t>61 62 63 64 65 66</a:t>
            </a:r>
            <a:r>
              <a:rPr lang="es-ES" sz="1500" dirty="0">
                <a:latin typeface="Courier New" pitchFamily="49" charset="0"/>
                <a:cs typeface="Courier New" pitchFamily="49" charset="0"/>
              </a:rPr>
              <a:t>   ....B\.. ..</a:t>
            </a:r>
            <a:r>
              <a:rPr lang="es-ES" sz="1500" dirty="0" err="1">
                <a:latin typeface="Courier New" pitchFamily="49" charset="0"/>
                <a:cs typeface="Courier New" pitchFamily="49" charset="0"/>
              </a:rPr>
              <a:t>abcdef</a:t>
            </a:r>
            <a:endParaRPr lang="es-ES" sz="1500" dirty="0">
              <a:cs typeface="Times New Roman" pitchFamily="18" charset="0"/>
            </a:endParaRPr>
          </a:p>
          <a:p>
            <a:pPr algn="just" eaLnBrk="0" hangingPunct="0"/>
            <a:r>
              <a:rPr lang="es-ES" sz="1500" dirty="0">
                <a:latin typeface="Courier New" pitchFamily="49" charset="0"/>
                <a:cs typeface="Courier New" pitchFamily="49" charset="0"/>
              </a:rPr>
              <a:t>0030  </a:t>
            </a:r>
            <a:r>
              <a:rPr lang="es-ES" sz="1500" dirty="0">
                <a:solidFill>
                  <a:srgbClr val="990000"/>
                </a:solidFill>
                <a:latin typeface="Courier New" pitchFamily="49" charset="0"/>
                <a:cs typeface="Courier New" pitchFamily="49" charset="0"/>
              </a:rPr>
              <a:t>67 68 69 6a 6b 6c 6d 6e  6f 70 71 72 73 74 75 76</a:t>
            </a:r>
            <a:r>
              <a:rPr lang="es-ES" sz="1500" dirty="0">
                <a:latin typeface="Courier New" pitchFamily="49" charset="0"/>
                <a:cs typeface="Courier New" pitchFamily="49" charset="0"/>
              </a:rPr>
              <a:t>   </a:t>
            </a:r>
            <a:r>
              <a:rPr lang="es-ES" sz="1500" dirty="0" err="1">
                <a:latin typeface="Courier New" pitchFamily="49" charset="0"/>
                <a:cs typeface="Courier New" pitchFamily="49" charset="0"/>
              </a:rPr>
              <a:t>ghijklmn</a:t>
            </a:r>
            <a:r>
              <a:rPr lang="es-ES" sz="1500" dirty="0">
                <a:latin typeface="Courier New" pitchFamily="49" charset="0"/>
                <a:cs typeface="Courier New" pitchFamily="49" charset="0"/>
              </a:rPr>
              <a:t> </a:t>
            </a:r>
            <a:r>
              <a:rPr lang="es-ES" sz="1500" dirty="0" err="1">
                <a:latin typeface="Courier New" pitchFamily="49" charset="0"/>
                <a:cs typeface="Courier New" pitchFamily="49" charset="0"/>
              </a:rPr>
              <a:t>opqrstuv</a:t>
            </a:r>
            <a:endParaRPr lang="es-ES" sz="1500" dirty="0">
              <a:cs typeface="Times New Roman" pitchFamily="18" charset="0"/>
            </a:endParaRPr>
          </a:p>
          <a:p>
            <a:pPr algn="just" eaLnBrk="0" hangingPunct="0"/>
            <a:r>
              <a:rPr lang="es-ES" sz="1500" dirty="0">
                <a:latin typeface="Courier New" pitchFamily="49" charset="0"/>
                <a:cs typeface="Courier New" pitchFamily="49" charset="0"/>
              </a:rPr>
              <a:t>0040  </a:t>
            </a:r>
            <a:r>
              <a:rPr lang="es-ES" sz="1500" dirty="0">
                <a:solidFill>
                  <a:srgbClr val="990000"/>
                </a:solidFill>
                <a:latin typeface="Courier New" pitchFamily="49" charset="0"/>
                <a:cs typeface="Courier New" pitchFamily="49" charset="0"/>
              </a:rPr>
              <a:t>77 61 62 63 64 65 66 67  68 69</a:t>
            </a:r>
            <a:r>
              <a:rPr lang="es-ES" sz="1500" dirty="0">
                <a:latin typeface="Courier New" pitchFamily="49" charset="0"/>
                <a:cs typeface="Courier New" pitchFamily="49" charset="0"/>
              </a:rPr>
              <a:t>                     </a:t>
            </a:r>
            <a:r>
              <a:rPr lang="es-ES" sz="1500" dirty="0" err="1">
                <a:latin typeface="Courier New" pitchFamily="49" charset="0"/>
                <a:cs typeface="Courier New" pitchFamily="49" charset="0"/>
              </a:rPr>
              <a:t>wabcdefg</a:t>
            </a:r>
            <a:r>
              <a:rPr lang="es-ES" sz="1500" dirty="0">
                <a:latin typeface="Courier New" pitchFamily="49" charset="0"/>
                <a:cs typeface="Courier New" pitchFamily="49" charset="0"/>
              </a:rPr>
              <a:t> hi      </a:t>
            </a:r>
            <a:endParaRPr lang="es-ES" sz="1500" dirty="0">
              <a:latin typeface="Times New Roman" pitchFamily="18" charset="0"/>
            </a:endParaRPr>
          </a:p>
        </p:txBody>
      </p:sp>
      <p:sp>
        <p:nvSpPr>
          <p:cNvPr id="40970" name="Text Box 10"/>
          <p:cNvSpPr txBox="1">
            <a:spLocks noChangeArrowheads="1"/>
          </p:cNvSpPr>
          <p:nvPr/>
        </p:nvSpPr>
        <p:spPr bwMode="auto">
          <a:xfrm>
            <a:off x="4419600" y="3657600"/>
            <a:ext cx="1295400" cy="406400"/>
          </a:xfrm>
          <a:prstGeom prst="rect">
            <a:avLst/>
          </a:prstGeom>
          <a:solidFill>
            <a:srgbClr val="990000"/>
          </a:solidFill>
          <a:ln w="9525">
            <a:solidFill>
              <a:schemeClr val="tx1"/>
            </a:solidFill>
            <a:miter lim="800000"/>
            <a:headEnd/>
            <a:tailEnd/>
          </a:ln>
          <a:effectLst/>
        </p:spPr>
        <p:txBody>
          <a:bodyPr>
            <a:spAutoFit/>
          </a:bodyPr>
          <a:lstStyle/>
          <a:p>
            <a:pPr algn="ctr">
              <a:spcBef>
                <a:spcPct val="50000"/>
              </a:spcBef>
            </a:pPr>
            <a:r>
              <a:rPr lang="es-ES" sz="2000">
                <a:solidFill>
                  <a:schemeClr val="bg1"/>
                </a:solidFill>
              </a:rPr>
              <a:t>abcdef....</a:t>
            </a:r>
          </a:p>
        </p:txBody>
      </p:sp>
      <p:sp>
        <p:nvSpPr>
          <p:cNvPr id="40971" name="Text Box 11"/>
          <p:cNvSpPr txBox="1">
            <a:spLocks noChangeArrowheads="1"/>
          </p:cNvSpPr>
          <p:nvPr/>
        </p:nvSpPr>
        <p:spPr bwMode="auto">
          <a:xfrm>
            <a:off x="4419600" y="4495800"/>
            <a:ext cx="1295400" cy="406400"/>
          </a:xfrm>
          <a:prstGeom prst="rect">
            <a:avLst/>
          </a:prstGeom>
          <a:solidFill>
            <a:srgbClr val="990000"/>
          </a:solidFill>
          <a:ln w="9525">
            <a:solidFill>
              <a:schemeClr val="tx1"/>
            </a:solidFill>
            <a:miter lim="800000"/>
            <a:headEnd/>
            <a:tailEnd/>
          </a:ln>
          <a:effectLst/>
        </p:spPr>
        <p:txBody>
          <a:bodyPr>
            <a:spAutoFit/>
          </a:bodyPr>
          <a:lstStyle/>
          <a:p>
            <a:pPr algn="ctr">
              <a:spcBef>
                <a:spcPct val="50000"/>
              </a:spcBef>
            </a:pPr>
            <a:r>
              <a:rPr lang="es-ES" sz="2000">
                <a:solidFill>
                  <a:schemeClr val="bg1"/>
                </a:solidFill>
              </a:rPr>
              <a:t>abcdef....</a:t>
            </a:r>
          </a:p>
        </p:txBody>
      </p:sp>
      <p:sp>
        <p:nvSpPr>
          <p:cNvPr id="40972" name="Text Box 12"/>
          <p:cNvSpPr txBox="1">
            <a:spLocks noChangeArrowheads="1"/>
          </p:cNvSpPr>
          <p:nvPr/>
        </p:nvSpPr>
        <p:spPr bwMode="auto">
          <a:xfrm>
            <a:off x="3048000" y="4495800"/>
            <a:ext cx="1371600" cy="406400"/>
          </a:xfrm>
          <a:prstGeom prst="rect">
            <a:avLst/>
          </a:prstGeom>
          <a:solidFill>
            <a:srgbClr val="CCCC00"/>
          </a:solidFill>
          <a:ln w="9525">
            <a:solidFill>
              <a:schemeClr val="tx1"/>
            </a:solidFill>
            <a:miter lim="800000"/>
            <a:headEnd/>
            <a:tailEnd/>
          </a:ln>
          <a:effectLst/>
        </p:spPr>
        <p:txBody>
          <a:bodyPr>
            <a:spAutoFit/>
          </a:bodyPr>
          <a:lstStyle/>
          <a:p>
            <a:pPr algn="ctr">
              <a:spcBef>
                <a:spcPct val="50000"/>
              </a:spcBef>
            </a:pPr>
            <a:r>
              <a:rPr lang="es-ES" sz="2000"/>
              <a:t>Enc. ICMP</a:t>
            </a:r>
          </a:p>
        </p:txBody>
      </p:sp>
      <p:sp>
        <p:nvSpPr>
          <p:cNvPr id="40973" name="Text Box 13"/>
          <p:cNvSpPr txBox="1">
            <a:spLocks noChangeArrowheads="1"/>
          </p:cNvSpPr>
          <p:nvPr/>
        </p:nvSpPr>
        <p:spPr bwMode="auto">
          <a:xfrm>
            <a:off x="4419600" y="5334000"/>
            <a:ext cx="1295400" cy="406400"/>
          </a:xfrm>
          <a:prstGeom prst="rect">
            <a:avLst/>
          </a:prstGeom>
          <a:solidFill>
            <a:srgbClr val="990000"/>
          </a:solidFill>
          <a:ln w="9525">
            <a:solidFill>
              <a:schemeClr val="tx1"/>
            </a:solidFill>
            <a:miter lim="800000"/>
            <a:headEnd/>
            <a:tailEnd/>
          </a:ln>
          <a:effectLst/>
        </p:spPr>
        <p:txBody>
          <a:bodyPr>
            <a:spAutoFit/>
          </a:bodyPr>
          <a:lstStyle/>
          <a:p>
            <a:pPr algn="ctr">
              <a:spcBef>
                <a:spcPct val="50000"/>
              </a:spcBef>
            </a:pPr>
            <a:r>
              <a:rPr lang="es-ES" sz="2000">
                <a:solidFill>
                  <a:schemeClr val="bg1"/>
                </a:solidFill>
              </a:rPr>
              <a:t>abcdef....</a:t>
            </a:r>
          </a:p>
        </p:txBody>
      </p:sp>
      <p:sp>
        <p:nvSpPr>
          <p:cNvPr id="40974" name="Text Box 14"/>
          <p:cNvSpPr txBox="1">
            <a:spLocks noChangeArrowheads="1"/>
          </p:cNvSpPr>
          <p:nvPr/>
        </p:nvSpPr>
        <p:spPr bwMode="auto">
          <a:xfrm>
            <a:off x="3048000" y="5334000"/>
            <a:ext cx="1371600" cy="406400"/>
          </a:xfrm>
          <a:prstGeom prst="rect">
            <a:avLst/>
          </a:prstGeom>
          <a:solidFill>
            <a:srgbClr val="CCCC00"/>
          </a:solidFill>
          <a:ln w="9525">
            <a:solidFill>
              <a:schemeClr val="tx1"/>
            </a:solidFill>
            <a:miter lim="800000"/>
            <a:headEnd/>
            <a:tailEnd/>
          </a:ln>
          <a:effectLst/>
        </p:spPr>
        <p:txBody>
          <a:bodyPr>
            <a:spAutoFit/>
          </a:bodyPr>
          <a:lstStyle/>
          <a:p>
            <a:pPr algn="ctr">
              <a:spcBef>
                <a:spcPct val="50000"/>
              </a:spcBef>
            </a:pPr>
            <a:r>
              <a:rPr lang="es-ES" sz="2000"/>
              <a:t>Enc. ICMP</a:t>
            </a:r>
          </a:p>
        </p:txBody>
      </p:sp>
      <p:sp>
        <p:nvSpPr>
          <p:cNvPr id="40975" name="Text Box 15"/>
          <p:cNvSpPr txBox="1">
            <a:spLocks noChangeArrowheads="1"/>
          </p:cNvSpPr>
          <p:nvPr/>
        </p:nvSpPr>
        <p:spPr bwMode="auto">
          <a:xfrm>
            <a:off x="1676400" y="5334000"/>
            <a:ext cx="1371600" cy="406400"/>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sz="2000"/>
              <a:t>Enc. IP</a:t>
            </a:r>
          </a:p>
        </p:txBody>
      </p:sp>
      <p:sp>
        <p:nvSpPr>
          <p:cNvPr id="40976" name="Text Box 16"/>
          <p:cNvSpPr txBox="1">
            <a:spLocks noChangeArrowheads="1"/>
          </p:cNvSpPr>
          <p:nvPr/>
        </p:nvSpPr>
        <p:spPr bwMode="auto">
          <a:xfrm>
            <a:off x="4419600" y="6172200"/>
            <a:ext cx="1295400" cy="406400"/>
          </a:xfrm>
          <a:prstGeom prst="rect">
            <a:avLst/>
          </a:prstGeom>
          <a:solidFill>
            <a:srgbClr val="990000"/>
          </a:solidFill>
          <a:ln w="9525">
            <a:solidFill>
              <a:schemeClr val="tx1"/>
            </a:solidFill>
            <a:miter lim="800000"/>
            <a:headEnd/>
            <a:tailEnd/>
          </a:ln>
          <a:effectLst/>
        </p:spPr>
        <p:txBody>
          <a:bodyPr>
            <a:spAutoFit/>
          </a:bodyPr>
          <a:lstStyle/>
          <a:p>
            <a:pPr algn="ctr">
              <a:spcBef>
                <a:spcPct val="50000"/>
              </a:spcBef>
            </a:pPr>
            <a:r>
              <a:rPr lang="es-ES" sz="2000">
                <a:solidFill>
                  <a:schemeClr val="bg1"/>
                </a:solidFill>
              </a:rPr>
              <a:t>abcdef....</a:t>
            </a:r>
          </a:p>
        </p:txBody>
      </p:sp>
      <p:sp>
        <p:nvSpPr>
          <p:cNvPr id="40977" name="Text Box 17"/>
          <p:cNvSpPr txBox="1">
            <a:spLocks noChangeArrowheads="1"/>
          </p:cNvSpPr>
          <p:nvPr/>
        </p:nvSpPr>
        <p:spPr bwMode="auto">
          <a:xfrm>
            <a:off x="3048000" y="6172200"/>
            <a:ext cx="1371600" cy="406400"/>
          </a:xfrm>
          <a:prstGeom prst="rect">
            <a:avLst/>
          </a:prstGeom>
          <a:solidFill>
            <a:srgbClr val="CCCC00"/>
          </a:solidFill>
          <a:ln w="9525">
            <a:solidFill>
              <a:schemeClr val="tx1"/>
            </a:solidFill>
            <a:miter lim="800000"/>
            <a:headEnd/>
            <a:tailEnd/>
          </a:ln>
          <a:effectLst/>
        </p:spPr>
        <p:txBody>
          <a:bodyPr>
            <a:spAutoFit/>
          </a:bodyPr>
          <a:lstStyle/>
          <a:p>
            <a:pPr algn="ctr">
              <a:spcBef>
                <a:spcPct val="50000"/>
              </a:spcBef>
            </a:pPr>
            <a:r>
              <a:rPr lang="es-ES" sz="2000"/>
              <a:t>Enc. ICMP</a:t>
            </a:r>
          </a:p>
        </p:txBody>
      </p:sp>
      <p:sp>
        <p:nvSpPr>
          <p:cNvPr id="40978" name="Text Box 18"/>
          <p:cNvSpPr txBox="1">
            <a:spLocks noChangeArrowheads="1"/>
          </p:cNvSpPr>
          <p:nvPr/>
        </p:nvSpPr>
        <p:spPr bwMode="auto">
          <a:xfrm>
            <a:off x="1676400" y="6172200"/>
            <a:ext cx="1371600" cy="406400"/>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sz="2000"/>
              <a:t>Enc. IP</a:t>
            </a:r>
          </a:p>
        </p:txBody>
      </p:sp>
      <p:sp>
        <p:nvSpPr>
          <p:cNvPr id="40979" name="Text Box 19"/>
          <p:cNvSpPr txBox="1">
            <a:spLocks noChangeArrowheads="1"/>
          </p:cNvSpPr>
          <p:nvPr/>
        </p:nvSpPr>
        <p:spPr bwMode="auto">
          <a:xfrm>
            <a:off x="304800" y="6172200"/>
            <a:ext cx="1371600" cy="406400"/>
          </a:xfrm>
          <a:prstGeom prst="rect">
            <a:avLst/>
          </a:prstGeom>
          <a:solidFill>
            <a:srgbClr val="33CC33"/>
          </a:solidFill>
          <a:ln w="9525">
            <a:solidFill>
              <a:schemeClr val="tx1"/>
            </a:solidFill>
            <a:miter lim="800000"/>
            <a:headEnd/>
            <a:tailEnd/>
          </a:ln>
          <a:effectLst/>
        </p:spPr>
        <p:txBody>
          <a:bodyPr>
            <a:spAutoFit/>
          </a:bodyPr>
          <a:lstStyle/>
          <a:p>
            <a:pPr algn="ctr">
              <a:spcBef>
                <a:spcPct val="50000"/>
              </a:spcBef>
            </a:pPr>
            <a:r>
              <a:rPr lang="es-ES" sz="2000"/>
              <a:t>Enc. MAC</a:t>
            </a:r>
          </a:p>
        </p:txBody>
      </p:sp>
      <p:sp>
        <p:nvSpPr>
          <p:cNvPr id="40980" name="Text Box 20"/>
          <p:cNvSpPr txBox="1">
            <a:spLocks noChangeArrowheads="1"/>
          </p:cNvSpPr>
          <p:nvPr/>
        </p:nvSpPr>
        <p:spPr bwMode="auto">
          <a:xfrm>
            <a:off x="6705600" y="3657600"/>
            <a:ext cx="1676400" cy="366713"/>
          </a:xfrm>
          <a:prstGeom prst="rect">
            <a:avLst/>
          </a:prstGeom>
          <a:noFill/>
          <a:ln w="9525">
            <a:noFill/>
            <a:miter lim="800000"/>
            <a:headEnd/>
            <a:tailEnd/>
          </a:ln>
          <a:effectLst/>
        </p:spPr>
        <p:txBody>
          <a:bodyPr>
            <a:spAutoFit/>
          </a:bodyPr>
          <a:lstStyle/>
          <a:p>
            <a:pPr>
              <a:spcBef>
                <a:spcPct val="50000"/>
              </a:spcBef>
            </a:pPr>
            <a:r>
              <a:rPr lang="es-ES" sz="1800"/>
              <a:t>32 bytes</a:t>
            </a:r>
          </a:p>
        </p:txBody>
      </p:sp>
      <p:sp>
        <p:nvSpPr>
          <p:cNvPr id="40981" name="Text Box 21"/>
          <p:cNvSpPr txBox="1">
            <a:spLocks noChangeArrowheads="1"/>
          </p:cNvSpPr>
          <p:nvPr/>
        </p:nvSpPr>
        <p:spPr bwMode="auto">
          <a:xfrm>
            <a:off x="6705600" y="4495800"/>
            <a:ext cx="1905000" cy="366713"/>
          </a:xfrm>
          <a:prstGeom prst="rect">
            <a:avLst/>
          </a:prstGeom>
          <a:noFill/>
          <a:ln w="9525">
            <a:noFill/>
            <a:miter lim="800000"/>
            <a:headEnd/>
            <a:tailEnd/>
          </a:ln>
          <a:effectLst/>
        </p:spPr>
        <p:txBody>
          <a:bodyPr>
            <a:spAutoFit/>
          </a:bodyPr>
          <a:lstStyle/>
          <a:p>
            <a:pPr>
              <a:spcBef>
                <a:spcPct val="50000"/>
              </a:spcBef>
            </a:pPr>
            <a:r>
              <a:rPr lang="es-ES" sz="1800"/>
              <a:t>Subcapa de RED</a:t>
            </a:r>
          </a:p>
        </p:txBody>
      </p:sp>
      <p:sp>
        <p:nvSpPr>
          <p:cNvPr id="40982" name="Text Box 22"/>
          <p:cNvSpPr txBox="1">
            <a:spLocks noChangeArrowheads="1"/>
          </p:cNvSpPr>
          <p:nvPr/>
        </p:nvSpPr>
        <p:spPr bwMode="auto">
          <a:xfrm>
            <a:off x="6705600" y="5334000"/>
            <a:ext cx="1905000" cy="366713"/>
          </a:xfrm>
          <a:prstGeom prst="rect">
            <a:avLst/>
          </a:prstGeom>
          <a:noFill/>
          <a:ln w="9525">
            <a:noFill/>
            <a:miter lim="800000"/>
            <a:headEnd/>
            <a:tailEnd/>
          </a:ln>
          <a:effectLst/>
        </p:spPr>
        <p:txBody>
          <a:bodyPr>
            <a:spAutoFit/>
          </a:bodyPr>
          <a:lstStyle/>
          <a:p>
            <a:pPr>
              <a:spcBef>
                <a:spcPct val="50000"/>
              </a:spcBef>
            </a:pPr>
            <a:r>
              <a:rPr lang="es-ES" sz="1800"/>
              <a:t>Capa de RED</a:t>
            </a:r>
          </a:p>
        </p:txBody>
      </p:sp>
      <p:sp>
        <p:nvSpPr>
          <p:cNvPr id="40983" name="Text Box 23"/>
          <p:cNvSpPr txBox="1">
            <a:spLocks noChangeArrowheads="1"/>
          </p:cNvSpPr>
          <p:nvPr/>
        </p:nvSpPr>
        <p:spPr bwMode="auto">
          <a:xfrm>
            <a:off x="6705600" y="6172200"/>
            <a:ext cx="1905000" cy="366713"/>
          </a:xfrm>
          <a:prstGeom prst="rect">
            <a:avLst/>
          </a:prstGeom>
          <a:noFill/>
          <a:ln w="9525">
            <a:noFill/>
            <a:miter lim="800000"/>
            <a:headEnd/>
            <a:tailEnd/>
          </a:ln>
          <a:effectLst/>
        </p:spPr>
        <p:txBody>
          <a:bodyPr>
            <a:spAutoFit/>
          </a:bodyPr>
          <a:lstStyle/>
          <a:p>
            <a:pPr>
              <a:spcBef>
                <a:spcPct val="50000"/>
              </a:spcBef>
            </a:pPr>
            <a:r>
              <a:rPr lang="es-ES" sz="1800"/>
              <a:t>Interfaz de Red</a:t>
            </a:r>
          </a:p>
        </p:txBody>
      </p:sp>
      <p:sp>
        <p:nvSpPr>
          <p:cNvPr id="40985" name="Text Box 25"/>
          <p:cNvSpPr txBox="1">
            <a:spLocks noChangeArrowheads="1"/>
          </p:cNvSpPr>
          <p:nvPr/>
        </p:nvSpPr>
        <p:spPr bwMode="auto">
          <a:xfrm>
            <a:off x="5715000" y="6172200"/>
            <a:ext cx="914400" cy="406400"/>
          </a:xfrm>
          <a:prstGeom prst="rect">
            <a:avLst/>
          </a:prstGeom>
          <a:solidFill>
            <a:srgbClr val="33CC33"/>
          </a:solidFill>
          <a:ln w="9525">
            <a:solidFill>
              <a:schemeClr val="tx1"/>
            </a:solidFill>
            <a:miter lim="800000"/>
            <a:headEnd/>
            <a:tailEnd/>
          </a:ln>
          <a:effectLst/>
        </p:spPr>
        <p:txBody>
          <a:bodyPr>
            <a:spAutoFit/>
          </a:bodyPr>
          <a:lstStyle/>
          <a:p>
            <a:pPr algn="ctr">
              <a:spcBef>
                <a:spcPct val="50000"/>
              </a:spcBef>
            </a:pPr>
            <a:r>
              <a:rPr lang="es-ES" sz="2000"/>
              <a:t>CRC</a:t>
            </a:r>
          </a:p>
        </p:txBody>
      </p:sp>
      <p:sp>
        <p:nvSpPr>
          <p:cNvPr id="40986" name="Rectangle 26"/>
          <p:cNvSpPr>
            <a:spLocks noChangeArrowheads="1"/>
          </p:cNvSpPr>
          <p:nvPr/>
        </p:nvSpPr>
        <p:spPr bwMode="auto">
          <a:xfrm>
            <a:off x="685800" y="1524000"/>
            <a:ext cx="8077200" cy="623888"/>
          </a:xfrm>
          <a:prstGeom prst="rect">
            <a:avLst/>
          </a:prstGeom>
          <a:noFill/>
          <a:ln w="9525">
            <a:noFill/>
            <a:miter lim="800000"/>
            <a:headEnd/>
            <a:tailEnd/>
          </a:ln>
          <a:effectLst/>
        </p:spPr>
        <p:txBody>
          <a:bodyPr>
            <a:spAutoFit/>
          </a:bodyPr>
          <a:lstStyle/>
          <a:p>
            <a:pPr>
              <a:spcBef>
                <a:spcPct val="50000"/>
              </a:spcBef>
            </a:pPr>
            <a:r>
              <a:rPr lang="es-ES" sz="1400">
                <a:latin typeface="Courier New" pitchFamily="49" charset="0"/>
              </a:rPr>
              <a:t>C:\&gt;ping 192.168.2.2</a:t>
            </a:r>
          </a:p>
          <a:p>
            <a:pPr>
              <a:spcBef>
                <a:spcPct val="50000"/>
              </a:spcBef>
            </a:pPr>
            <a:r>
              <a:rPr lang="es-ES" sz="1400">
                <a:latin typeface="Courier New" pitchFamily="49" charset="0"/>
              </a:rPr>
              <a:t>Haciendo ping a 192.168.2.2 con </a:t>
            </a:r>
            <a:r>
              <a:rPr lang="es-ES" sz="1400" b="1">
                <a:latin typeface="Courier New" pitchFamily="49" charset="0"/>
              </a:rPr>
              <a:t>32 bytes</a:t>
            </a:r>
            <a:r>
              <a:rPr lang="es-ES" sz="1400">
                <a:latin typeface="Courier New" pitchFamily="49" charset="0"/>
              </a:rPr>
              <a:t> de datos: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ES"/>
              <a:t>Encabezado IP</a:t>
            </a:r>
          </a:p>
        </p:txBody>
      </p:sp>
      <p:sp>
        <p:nvSpPr>
          <p:cNvPr id="41990" name="Text Box 6"/>
          <p:cNvSpPr txBox="1">
            <a:spLocks noChangeArrowheads="1"/>
          </p:cNvSpPr>
          <p:nvPr/>
        </p:nvSpPr>
        <p:spPr bwMode="auto">
          <a:xfrm>
            <a:off x="1524000" y="5715000"/>
            <a:ext cx="184150" cy="457200"/>
          </a:xfrm>
          <a:prstGeom prst="rect">
            <a:avLst/>
          </a:prstGeom>
          <a:noFill/>
          <a:ln w="9525">
            <a:noFill/>
            <a:miter lim="800000"/>
            <a:headEnd/>
            <a:tailEnd/>
          </a:ln>
          <a:effectLst/>
        </p:spPr>
        <p:txBody>
          <a:bodyPr wrap="none">
            <a:spAutoFit/>
          </a:bodyPr>
          <a:lstStyle/>
          <a:p>
            <a:endParaRPr lang="es-MX"/>
          </a:p>
        </p:txBody>
      </p:sp>
      <p:sp>
        <p:nvSpPr>
          <p:cNvPr id="41999" name="Line 15"/>
          <p:cNvSpPr>
            <a:spLocks noChangeShapeType="1"/>
          </p:cNvSpPr>
          <p:nvPr/>
        </p:nvSpPr>
        <p:spPr bwMode="auto">
          <a:xfrm>
            <a:off x="4267200" y="4038600"/>
            <a:ext cx="685800" cy="0"/>
          </a:xfrm>
          <a:prstGeom prst="line">
            <a:avLst/>
          </a:prstGeom>
          <a:noFill/>
          <a:ln w="9525">
            <a:solidFill>
              <a:schemeClr val="tx1"/>
            </a:solidFill>
            <a:round/>
            <a:headEnd/>
            <a:tailEnd type="triangle" w="med" len="med"/>
          </a:ln>
          <a:effectLst/>
        </p:spPr>
        <p:txBody>
          <a:bodyPr wrap="none"/>
          <a:lstStyle/>
          <a:p>
            <a:endParaRPr lang="es-MX"/>
          </a:p>
        </p:txBody>
      </p:sp>
      <p:sp>
        <p:nvSpPr>
          <p:cNvPr id="42011" name="Rectangle 27"/>
          <p:cNvSpPr>
            <a:spLocks noChangeArrowheads="1"/>
          </p:cNvSpPr>
          <p:nvPr/>
        </p:nvSpPr>
        <p:spPr bwMode="auto">
          <a:xfrm>
            <a:off x="5029200" y="1676400"/>
            <a:ext cx="3886200" cy="4572000"/>
          </a:xfrm>
          <a:prstGeom prst="rect">
            <a:avLst/>
          </a:prstGeom>
          <a:solidFill>
            <a:srgbClr val="CCFFCC"/>
          </a:solidFill>
          <a:ln w="9525">
            <a:solidFill>
              <a:schemeClr val="tx1"/>
            </a:solidFill>
            <a:miter lim="800000"/>
            <a:headEnd/>
            <a:tailEnd/>
          </a:ln>
          <a:effectLst/>
        </p:spPr>
        <p:txBody>
          <a:bodyPr wrap="none" anchor="ctr"/>
          <a:lstStyle/>
          <a:p>
            <a:endParaRPr lang="es-MX"/>
          </a:p>
        </p:txBody>
      </p:sp>
      <p:sp>
        <p:nvSpPr>
          <p:cNvPr id="42012" name="Rectangle 28"/>
          <p:cNvSpPr>
            <a:spLocks noChangeArrowheads="1"/>
          </p:cNvSpPr>
          <p:nvPr/>
        </p:nvSpPr>
        <p:spPr bwMode="auto">
          <a:xfrm>
            <a:off x="5410200" y="2590800"/>
            <a:ext cx="762000" cy="2378075"/>
          </a:xfrm>
          <a:prstGeom prst="rect">
            <a:avLst/>
          </a:prstGeom>
          <a:noFill/>
          <a:ln w="9525">
            <a:noFill/>
            <a:miter lim="800000"/>
            <a:headEnd/>
            <a:tailEnd/>
          </a:ln>
          <a:effectLst/>
        </p:spPr>
        <p:txBody>
          <a:bodyPr>
            <a:spAutoFit/>
          </a:bodyPr>
          <a:lstStyle/>
          <a:p>
            <a:pPr>
              <a:spcBef>
                <a:spcPct val="50000"/>
              </a:spcBef>
            </a:pPr>
            <a:r>
              <a:rPr lang="es-ES" sz="1500">
                <a:solidFill>
                  <a:srgbClr val="FF6600"/>
                </a:solidFill>
                <a:latin typeface="Courier New" pitchFamily="49" charset="0"/>
                <a:cs typeface="Courier New" pitchFamily="49" charset="0"/>
              </a:rPr>
              <a:t>45 00</a:t>
            </a:r>
            <a:r>
              <a:rPr lang="es-ES" sz="1500">
                <a:latin typeface="Courier New" pitchFamily="49" charset="0"/>
                <a:cs typeface="Courier New" pitchFamily="49" charset="0"/>
              </a:rPr>
              <a:t>   </a:t>
            </a:r>
            <a:r>
              <a:rPr lang="es-ES" sz="1500">
                <a:solidFill>
                  <a:srgbClr val="FF6600"/>
                </a:solidFill>
                <a:latin typeface="Courier New" pitchFamily="49" charset="0"/>
                <a:cs typeface="Courier New" pitchFamily="49" charset="0"/>
              </a:rPr>
              <a:t>00 3c 00 32 00 00 80 01  </a:t>
            </a:r>
            <a:r>
              <a:rPr lang="es-ES" sz="1500">
                <a:solidFill>
                  <a:srgbClr val="0066CC"/>
                </a:solidFill>
                <a:latin typeface="Courier New" pitchFamily="49" charset="0"/>
                <a:cs typeface="Courier New" pitchFamily="49" charset="0"/>
              </a:rPr>
              <a:t>B5 00</a:t>
            </a:r>
            <a:r>
              <a:rPr lang="es-ES" sz="1500">
                <a:solidFill>
                  <a:srgbClr val="FF6600"/>
                </a:solidFill>
                <a:latin typeface="Courier New" pitchFamily="49" charset="0"/>
                <a:cs typeface="Courier New" pitchFamily="49" charset="0"/>
              </a:rPr>
              <a:t> c0 a8 02 3c c0 a8</a:t>
            </a:r>
            <a:r>
              <a:rPr lang="es-ES" sz="1500">
                <a:latin typeface="Courier New" pitchFamily="49" charset="0"/>
                <a:cs typeface="Courier New" pitchFamily="49" charset="0"/>
              </a:rPr>
              <a:t>   </a:t>
            </a:r>
            <a:r>
              <a:rPr lang="es-ES" sz="1500">
                <a:solidFill>
                  <a:srgbClr val="FF6600"/>
                </a:solidFill>
                <a:latin typeface="Courier New" pitchFamily="49" charset="0"/>
                <a:cs typeface="Courier New" pitchFamily="49" charset="0"/>
              </a:rPr>
              <a:t>02 02</a:t>
            </a:r>
          </a:p>
        </p:txBody>
      </p:sp>
      <p:sp>
        <p:nvSpPr>
          <p:cNvPr id="42013" name="Text Box 29"/>
          <p:cNvSpPr txBox="1">
            <a:spLocks noChangeArrowheads="1"/>
          </p:cNvSpPr>
          <p:nvPr/>
        </p:nvSpPr>
        <p:spPr bwMode="auto">
          <a:xfrm>
            <a:off x="5410200" y="1981200"/>
            <a:ext cx="2971800" cy="457200"/>
          </a:xfrm>
          <a:prstGeom prst="rect">
            <a:avLst/>
          </a:prstGeom>
          <a:noFill/>
          <a:ln w="9525">
            <a:noFill/>
            <a:miter lim="800000"/>
            <a:headEnd/>
            <a:tailEnd/>
          </a:ln>
          <a:effectLst/>
        </p:spPr>
        <p:txBody>
          <a:bodyPr>
            <a:spAutoFit/>
          </a:bodyPr>
          <a:lstStyle/>
          <a:p>
            <a:pPr>
              <a:spcBef>
                <a:spcPct val="50000"/>
              </a:spcBef>
            </a:pPr>
            <a:r>
              <a:rPr lang="es-ES"/>
              <a:t>En el receptor:</a:t>
            </a:r>
          </a:p>
        </p:txBody>
      </p:sp>
      <p:sp>
        <p:nvSpPr>
          <p:cNvPr id="42014" name="Text Box 30"/>
          <p:cNvSpPr txBox="1">
            <a:spLocks noChangeArrowheads="1"/>
          </p:cNvSpPr>
          <p:nvPr/>
        </p:nvSpPr>
        <p:spPr bwMode="auto">
          <a:xfrm>
            <a:off x="5943600" y="5105400"/>
            <a:ext cx="184150" cy="457200"/>
          </a:xfrm>
          <a:prstGeom prst="rect">
            <a:avLst/>
          </a:prstGeom>
          <a:noFill/>
          <a:ln w="9525">
            <a:noFill/>
            <a:miter lim="800000"/>
            <a:headEnd/>
            <a:tailEnd/>
          </a:ln>
          <a:effectLst/>
        </p:spPr>
        <p:txBody>
          <a:bodyPr wrap="none">
            <a:spAutoFit/>
          </a:bodyPr>
          <a:lstStyle/>
          <a:p>
            <a:endParaRPr lang="es-MX"/>
          </a:p>
        </p:txBody>
      </p:sp>
      <p:sp>
        <p:nvSpPr>
          <p:cNvPr id="42015" name="Line 31"/>
          <p:cNvSpPr>
            <a:spLocks noChangeShapeType="1"/>
          </p:cNvSpPr>
          <p:nvPr/>
        </p:nvSpPr>
        <p:spPr bwMode="auto">
          <a:xfrm>
            <a:off x="5257800" y="4953000"/>
            <a:ext cx="914400" cy="0"/>
          </a:xfrm>
          <a:prstGeom prst="line">
            <a:avLst/>
          </a:prstGeom>
          <a:noFill/>
          <a:ln w="9525">
            <a:solidFill>
              <a:schemeClr val="tx1"/>
            </a:solidFill>
            <a:round/>
            <a:headEnd/>
            <a:tailEnd/>
          </a:ln>
          <a:effectLst/>
        </p:spPr>
        <p:txBody>
          <a:bodyPr wrap="none"/>
          <a:lstStyle/>
          <a:p>
            <a:endParaRPr lang="es-MX"/>
          </a:p>
        </p:txBody>
      </p:sp>
      <p:sp>
        <p:nvSpPr>
          <p:cNvPr id="42016" name="Text Box 32"/>
          <p:cNvSpPr txBox="1">
            <a:spLocks noChangeArrowheads="1"/>
          </p:cNvSpPr>
          <p:nvPr/>
        </p:nvSpPr>
        <p:spPr bwMode="auto">
          <a:xfrm>
            <a:off x="6781800" y="2743200"/>
            <a:ext cx="838200" cy="1016000"/>
          </a:xfrm>
          <a:prstGeom prst="rect">
            <a:avLst/>
          </a:prstGeom>
          <a:noFill/>
          <a:ln w="9525">
            <a:solidFill>
              <a:schemeClr val="tx1"/>
            </a:solidFill>
            <a:miter lim="800000"/>
            <a:headEnd/>
            <a:tailEnd/>
          </a:ln>
          <a:effectLst/>
        </p:spPr>
        <p:txBody>
          <a:bodyPr>
            <a:spAutoFit/>
          </a:bodyPr>
          <a:lstStyle/>
          <a:p>
            <a:pPr>
              <a:spcBef>
                <a:spcPct val="50000"/>
              </a:spcBef>
            </a:pPr>
            <a:r>
              <a:rPr lang="es-ES" sz="1500">
                <a:latin typeface="Courier New" pitchFamily="49" charset="0"/>
              </a:rPr>
              <a:t>FF FD</a:t>
            </a:r>
          </a:p>
          <a:p>
            <a:pPr>
              <a:spcBef>
                <a:spcPct val="50000"/>
              </a:spcBef>
            </a:pPr>
            <a:r>
              <a:rPr lang="es-ES" sz="1500">
                <a:latin typeface="Courier New" pitchFamily="49" charset="0"/>
              </a:rPr>
              <a:t>  + 2</a:t>
            </a:r>
          </a:p>
          <a:p>
            <a:pPr>
              <a:spcBef>
                <a:spcPct val="50000"/>
              </a:spcBef>
            </a:pPr>
            <a:r>
              <a:rPr lang="es-ES" sz="1500">
                <a:latin typeface="Courier New" pitchFamily="49" charset="0"/>
              </a:rPr>
              <a:t>FF FF</a:t>
            </a:r>
          </a:p>
        </p:txBody>
      </p:sp>
      <p:sp>
        <p:nvSpPr>
          <p:cNvPr id="42017" name="Line 33"/>
          <p:cNvSpPr>
            <a:spLocks noChangeShapeType="1"/>
          </p:cNvSpPr>
          <p:nvPr/>
        </p:nvSpPr>
        <p:spPr bwMode="auto">
          <a:xfrm>
            <a:off x="6858000" y="3429000"/>
            <a:ext cx="685800" cy="0"/>
          </a:xfrm>
          <a:prstGeom prst="line">
            <a:avLst/>
          </a:prstGeom>
          <a:noFill/>
          <a:ln w="9525">
            <a:solidFill>
              <a:schemeClr val="tx1"/>
            </a:solidFill>
            <a:round/>
            <a:headEnd/>
            <a:tailEnd/>
          </a:ln>
          <a:effectLst/>
        </p:spPr>
        <p:txBody>
          <a:bodyPr wrap="none"/>
          <a:lstStyle/>
          <a:p>
            <a:endParaRPr lang="es-MX"/>
          </a:p>
        </p:txBody>
      </p:sp>
      <p:sp>
        <p:nvSpPr>
          <p:cNvPr id="42018" name="Text Box 34"/>
          <p:cNvSpPr txBox="1">
            <a:spLocks noChangeArrowheads="1"/>
          </p:cNvSpPr>
          <p:nvPr/>
        </p:nvSpPr>
        <p:spPr bwMode="auto">
          <a:xfrm>
            <a:off x="6781800" y="4191000"/>
            <a:ext cx="838200" cy="901700"/>
          </a:xfrm>
          <a:prstGeom prst="rect">
            <a:avLst/>
          </a:prstGeom>
          <a:noFill/>
          <a:ln w="9525">
            <a:solidFill>
              <a:schemeClr val="tx1"/>
            </a:solidFill>
            <a:miter lim="800000"/>
            <a:headEnd/>
            <a:tailEnd/>
          </a:ln>
          <a:effectLst/>
        </p:spPr>
        <p:txBody>
          <a:bodyPr>
            <a:spAutoFit/>
          </a:bodyPr>
          <a:lstStyle/>
          <a:p>
            <a:pPr>
              <a:spcBef>
                <a:spcPct val="50000"/>
              </a:spcBef>
            </a:pPr>
            <a:r>
              <a:rPr lang="es-ES" sz="1500">
                <a:latin typeface="Courier New" pitchFamily="49" charset="0"/>
              </a:rPr>
              <a:t>FF FF FF FF</a:t>
            </a:r>
          </a:p>
          <a:p>
            <a:pPr>
              <a:spcBef>
                <a:spcPct val="50000"/>
              </a:spcBef>
            </a:pPr>
            <a:r>
              <a:rPr lang="es-ES" sz="1500">
                <a:latin typeface="Courier New" pitchFamily="49" charset="0"/>
              </a:rPr>
              <a:t>00 00</a:t>
            </a:r>
          </a:p>
        </p:txBody>
      </p:sp>
      <p:sp>
        <p:nvSpPr>
          <p:cNvPr id="42019" name="Line 35"/>
          <p:cNvSpPr>
            <a:spLocks noChangeShapeType="1"/>
          </p:cNvSpPr>
          <p:nvPr/>
        </p:nvSpPr>
        <p:spPr bwMode="auto">
          <a:xfrm>
            <a:off x="6858000" y="4724400"/>
            <a:ext cx="685800" cy="0"/>
          </a:xfrm>
          <a:prstGeom prst="line">
            <a:avLst/>
          </a:prstGeom>
          <a:noFill/>
          <a:ln w="9525">
            <a:solidFill>
              <a:schemeClr val="tx1"/>
            </a:solidFill>
            <a:round/>
            <a:headEnd/>
            <a:tailEnd/>
          </a:ln>
          <a:effectLst/>
        </p:spPr>
        <p:txBody>
          <a:bodyPr wrap="none"/>
          <a:lstStyle/>
          <a:p>
            <a:endParaRPr lang="es-MX"/>
          </a:p>
        </p:txBody>
      </p:sp>
      <p:sp>
        <p:nvSpPr>
          <p:cNvPr id="42020" name="Text Box 36"/>
          <p:cNvSpPr txBox="1">
            <a:spLocks noChangeArrowheads="1"/>
          </p:cNvSpPr>
          <p:nvPr/>
        </p:nvSpPr>
        <p:spPr bwMode="auto">
          <a:xfrm>
            <a:off x="6248400" y="5105400"/>
            <a:ext cx="2286000" cy="915988"/>
          </a:xfrm>
          <a:prstGeom prst="rect">
            <a:avLst/>
          </a:prstGeom>
          <a:noFill/>
          <a:ln w="9525">
            <a:noFill/>
            <a:miter lim="800000"/>
            <a:headEnd/>
            <a:tailEnd/>
          </a:ln>
          <a:effectLst/>
        </p:spPr>
        <p:txBody>
          <a:bodyPr>
            <a:spAutoFit/>
          </a:bodyPr>
          <a:lstStyle/>
          <a:p>
            <a:pPr algn="ctr">
              <a:spcBef>
                <a:spcPct val="50000"/>
              </a:spcBef>
            </a:pPr>
            <a:r>
              <a:rPr lang="es-ES" sz="1800"/>
              <a:t>Checksum es igual a cero. Por lo tanto no hay error</a:t>
            </a:r>
          </a:p>
        </p:txBody>
      </p:sp>
      <p:sp>
        <p:nvSpPr>
          <p:cNvPr id="42021" name="Text Box 37"/>
          <p:cNvSpPr txBox="1">
            <a:spLocks noChangeArrowheads="1"/>
          </p:cNvSpPr>
          <p:nvPr/>
        </p:nvSpPr>
        <p:spPr bwMode="auto">
          <a:xfrm>
            <a:off x="5181600" y="4953000"/>
            <a:ext cx="1295400" cy="320675"/>
          </a:xfrm>
          <a:prstGeom prst="rect">
            <a:avLst/>
          </a:prstGeom>
          <a:noFill/>
          <a:ln w="9525">
            <a:noFill/>
            <a:miter lim="800000"/>
            <a:headEnd/>
            <a:tailEnd/>
          </a:ln>
          <a:effectLst/>
        </p:spPr>
        <p:txBody>
          <a:bodyPr>
            <a:spAutoFit/>
          </a:bodyPr>
          <a:lstStyle/>
          <a:p>
            <a:pPr>
              <a:spcBef>
                <a:spcPct val="50000"/>
              </a:spcBef>
            </a:pPr>
            <a:r>
              <a:rPr lang="es-ES" sz="1500">
                <a:latin typeface="Courier New" pitchFamily="49" charset="0"/>
              </a:rPr>
              <a:t> 2FF FD</a:t>
            </a:r>
          </a:p>
        </p:txBody>
      </p:sp>
      <p:sp>
        <p:nvSpPr>
          <p:cNvPr id="42022" name="Rectangle 38"/>
          <p:cNvSpPr>
            <a:spLocks noChangeArrowheads="1"/>
          </p:cNvSpPr>
          <p:nvPr/>
        </p:nvSpPr>
        <p:spPr bwMode="auto">
          <a:xfrm>
            <a:off x="304800" y="1676400"/>
            <a:ext cx="3886200" cy="4572000"/>
          </a:xfrm>
          <a:prstGeom prst="rect">
            <a:avLst/>
          </a:prstGeom>
          <a:solidFill>
            <a:srgbClr val="CCFFCC"/>
          </a:solidFill>
          <a:ln w="9525">
            <a:solidFill>
              <a:schemeClr val="tx1"/>
            </a:solidFill>
            <a:miter lim="800000"/>
            <a:headEnd/>
            <a:tailEnd/>
          </a:ln>
          <a:effectLst/>
        </p:spPr>
        <p:txBody>
          <a:bodyPr wrap="none" anchor="ctr"/>
          <a:lstStyle/>
          <a:p>
            <a:endParaRPr lang="es-MX"/>
          </a:p>
        </p:txBody>
      </p:sp>
      <p:sp>
        <p:nvSpPr>
          <p:cNvPr id="42023" name="Rectangle 39"/>
          <p:cNvSpPr>
            <a:spLocks noChangeArrowheads="1"/>
          </p:cNvSpPr>
          <p:nvPr/>
        </p:nvSpPr>
        <p:spPr bwMode="auto">
          <a:xfrm>
            <a:off x="685800" y="2590800"/>
            <a:ext cx="762000" cy="2378075"/>
          </a:xfrm>
          <a:prstGeom prst="rect">
            <a:avLst/>
          </a:prstGeom>
          <a:noFill/>
          <a:ln w="9525">
            <a:noFill/>
            <a:miter lim="800000"/>
            <a:headEnd/>
            <a:tailEnd/>
          </a:ln>
          <a:effectLst/>
        </p:spPr>
        <p:txBody>
          <a:bodyPr>
            <a:spAutoFit/>
          </a:bodyPr>
          <a:lstStyle/>
          <a:p>
            <a:pPr>
              <a:spcBef>
                <a:spcPct val="50000"/>
              </a:spcBef>
            </a:pPr>
            <a:r>
              <a:rPr lang="es-ES" sz="1500">
                <a:solidFill>
                  <a:srgbClr val="FF6600"/>
                </a:solidFill>
                <a:latin typeface="Courier New" pitchFamily="49" charset="0"/>
                <a:cs typeface="Courier New" pitchFamily="49" charset="0"/>
              </a:rPr>
              <a:t>45 00</a:t>
            </a:r>
            <a:r>
              <a:rPr lang="es-ES" sz="1500">
                <a:latin typeface="Courier New" pitchFamily="49" charset="0"/>
                <a:cs typeface="Courier New" pitchFamily="49" charset="0"/>
              </a:rPr>
              <a:t>   </a:t>
            </a:r>
            <a:r>
              <a:rPr lang="es-ES" sz="1500">
                <a:solidFill>
                  <a:srgbClr val="FF6600"/>
                </a:solidFill>
                <a:latin typeface="Courier New" pitchFamily="49" charset="0"/>
                <a:cs typeface="Courier New" pitchFamily="49" charset="0"/>
              </a:rPr>
              <a:t>00 3c 00 32 00 00 80 01  </a:t>
            </a:r>
            <a:r>
              <a:rPr lang="es-ES" sz="1500">
                <a:solidFill>
                  <a:srgbClr val="0066CC"/>
                </a:solidFill>
                <a:latin typeface="Courier New" pitchFamily="49" charset="0"/>
                <a:cs typeface="Courier New" pitchFamily="49" charset="0"/>
              </a:rPr>
              <a:t>00 00</a:t>
            </a:r>
            <a:r>
              <a:rPr lang="es-ES" sz="1500">
                <a:solidFill>
                  <a:srgbClr val="FF6600"/>
                </a:solidFill>
                <a:latin typeface="Courier New" pitchFamily="49" charset="0"/>
                <a:cs typeface="Courier New" pitchFamily="49" charset="0"/>
              </a:rPr>
              <a:t> c0 a8 02 3c c0 a8</a:t>
            </a:r>
            <a:r>
              <a:rPr lang="es-ES" sz="1500">
                <a:latin typeface="Courier New" pitchFamily="49" charset="0"/>
                <a:cs typeface="Courier New" pitchFamily="49" charset="0"/>
              </a:rPr>
              <a:t>   </a:t>
            </a:r>
            <a:r>
              <a:rPr lang="es-ES" sz="1500">
                <a:solidFill>
                  <a:srgbClr val="FF6600"/>
                </a:solidFill>
                <a:latin typeface="Courier New" pitchFamily="49" charset="0"/>
                <a:cs typeface="Courier New" pitchFamily="49" charset="0"/>
              </a:rPr>
              <a:t>02 02</a:t>
            </a:r>
          </a:p>
        </p:txBody>
      </p:sp>
      <p:sp>
        <p:nvSpPr>
          <p:cNvPr id="42024" name="Text Box 40"/>
          <p:cNvSpPr txBox="1">
            <a:spLocks noChangeArrowheads="1"/>
          </p:cNvSpPr>
          <p:nvPr/>
        </p:nvSpPr>
        <p:spPr bwMode="auto">
          <a:xfrm>
            <a:off x="685800" y="1981200"/>
            <a:ext cx="2971800" cy="457200"/>
          </a:xfrm>
          <a:prstGeom prst="rect">
            <a:avLst/>
          </a:prstGeom>
          <a:noFill/>
          <a:ln w="9525">
            <a:noFill/>
            <a:miter lim="800000"/>
            <a:headEnd/>
            <a:tailEnd/>
          </a:ln>
          <a:effectLst/>
        </p:spPr>
        <p:txBody>
          <a:bodyPr>
            <a:spAutoFit/>
          </a:bodyPr>
          <a:lstStyle/>
          <a:p>
            <a:pPr>
              <a:spcBef>
                <a:spcPct val="50000"/>
              </a:spcBef>
            </a:pPr>
            <a:r>
              <a:rPr lang="es-ES"/>
              <a:t>En el transmisor:</a:t>
            </a:r>
          </a:p>
        </p:txBody>
      </p:sp>
      <p:sp>
        <p:nvSpPr>
          <p:cNvPr id="42025" name="Text Box 41"/>
          <p:cNvSpPr txBox="1">
            <a:spLocks noChangeArrowheads="1"/>
          </p:cNvSpPr>
          <p:nvPr/>
        </p:nvSpPr>
        <p:spPr bwMode="auto">
          <a:xfrm>
            <a:off x="457200" y="4953000"/>
            <a:ext cx="1295400" cy="320675"/>
          </a:xfrm>
          <a:prstGeom prst="rect">
            <a:avLst/>
          </a:prstGeom>
          <a:noFill/>
          <a:ln w="9525">
            <a:noFill/>
            <a:miter lim="800000"/>
            <a:headEnd/>
            <a:tailEnd/>
          </a:ln>
          <a:effectLst/>
        </p:spPr>
        <p:txBody>
          <a:bodyPr>
            <a:spAutoFit/>
          </a:bodyPr>
          <a:lstStyle/>
          <a:p>
            <a:pPr>
              <a:spcBef>
                <a:spcPct val="50000"/>
              </a:spcBef>
            </a:pPr>
            <a:r>
              <a:rPr lang="es-ES" sz="1500">
                <a:latin typeface="Courier New" pitchFamily="49" charset="0"/>
              </a:rPr>
              <a:t> 24A FD</a:t>
            </a:r>
          </a:p>
        </p:txBody>
      </p:sp>
      <p:sp>
        <p:nvSpPr>
          <p:cNvPr id="42026" name="Line 42"/>
          <p:cNvSpPr>
            <a:spLocks noChangeShapeType="1"/>
          </p:cNvSpPr>
          <p:nvPr/>
        </p:nvSpPr>
        <p:spPr bwMode="auto">
          <a:xfrm>
            <a:off x="533400" y="4953000"/>
            <a:ext cx="914400" cy="0"/>
          </a:xfrm>
          <a:prstGeom prst="line">
            <a:avLst/>
          </a:prstGeom>
          <a:noFill/>
          <a:ln w="9525">
            <a:solidFill>
              <a:schemeClr val="tx1"/>
            </a:solidFill>
            <a:round/>
            <a:headEnd/>
            <a:tailEnd/>
          </a:ln>
          <a:effectLst/>
        </p:spPr>
        <p:txBody>
          <a:bodyPr wrap="none"/>
          <a:lstStyle/>
          <a:p>
            <a:endParaRPr lang="es-MX"/>
          </a:p>
        </p:txBody>
      </p:sp>
      <p:sp>
        <p:nvSpPr>
          <p:cNvPr id="42027" name="Text Box 43"/>
          <p:cNvSpPr txBox="1">
            <a:spLocks noChangeArrowheads="1"/>
          </p:cNvSpPr>
          <p:nvPr/>
        </p:nvSpPr>
        <p:spPr bwMode="auto">
          <a:xfrm>
            <a:off x="2057400" y="2743200"/>
            <a:ext cx="838200" cy="1016000"/>
          </a:xfrm>
          <a:prstGeom prst="rect">
            <a:avLst/>
          </a:prstGeom>
          <a:noFill/>
          <a:ln w="9525">
            <a:solidFill>
              <a:schemeClr val="tx1"/>
            </a:solidFill>
            <a:miter lim="800000"/>
            <a:headEnd/>
            <a:tailEnd/>
          </a:ln>
          <a:effectLst/>
        </p:spPr>
        <p:txBody>
          <a:bodyPr>
            <a:spAutoFit/>
          </a:bodyPr>
          <a:lstStyle/>
          <a:p>
            <a:pPr>
              <a:spcBef>
                <a:spcPct val="50000"/>
              </a:spcBef>
            </a:pPr>
            <a:r>
              <a:rPr lang="es-ES" sz="1500">
                <a:latin typeface="Courier New" pitchFamily="49" charset="0"/>
              </a:rPr>
              <a:t>4A FD</a:t>
            </a:r>
          </a:p>
          <a:p>
            <a:pPr>
              <a:spcBef>
                <a:spcPct val="50000"/>
              </a:spcBef>
            </a:pPr>
            <a:r>
              <a:rPr lang="es-ES" sz="1500">
                <a:latin typeface="Courier New" pitchFamily="49" charset="0"/>
              </a:rPr>
              <a:t>  + 2</a:t>
            </a:r>
          </a:p>
          <a:p>
            <a:pPr>
              <a:spcBef>
                <a:spcPct val="50000"/>
              </a:spcBef>
            </a:pPr>
            <a:r>
              <a:rPr lang="es-ES" sz="1500">
                <a:latin typeface="Courier New" pitchFamily="49" charset="0"/>
              </a:rPr>
              <a:t>4A FF</a:t>
            </a:r>
          </a:p>
        </p:txBody>
      </p:sp>
      <p:sp>
        <p:nvSpPr>
          <p:cNvPr id="42028" name="Line 44"/>
          <p:cNvSpPr>
            <a:spLocks noChangeShapeType="1"/>
          </p:cNvSpPr>
          <p:nvPr/>
        </p:nvSpPr>
        <p:spPr bwMode="auto">
          <a:xfrm>
            <a:off x="2133600" y="3429000"/>
            <a:ext cx="685800" cy="0"/>
          </a:xfrm>
          <a:prstGeom prst="line">
            <a:avLst/>
          </a:prstGeom>
          <a:noFill/>
          <a:ln w="9525">
            <a:solidFill>
              <a:schemeClr val="tx1"/>
            </a:solidFill>
            <a:round/>
            <a:headEnd/>
            <a:tailEnd/>
          </a:ln>
          <a:effectLst/>
        </p:spPr>
        <p:txBody>
          <a:bodyPr wrap="none"/>
          <a:lstStyle/>
          <a:p>
            <a:endParaRPr lang="es-MX"/>
          </a:p>
        </p:txBody>
      </p:sp>
      <p:sp>
        <p:nvSpPr>
          <p:cNvPr id="42029" name="Text Box 45"/>
          <p:cNvSpPr txBox="1">
            <a:spLocks noChangeArrowheads="1"/>
          </p:cNvSpPr>
          <p:nvPr/>
        </p:nvSpPr>
        <p:spPr bwMode="auto">
          <a:xfrm>
            <a:off x="2057400" y="4191000"/>
            <a:ext cx="838200" cy="901700"/>
          </a:xfrm>
          <a:prstGeom prst="rect">
            <a:avLst/>
          </a:prstGeom>
          <a:noFill/>
          <a:ln w="9525">
            <a:solidFill>
              <a:schemeClr val="tx1"/>
            </a:solidFill>
            <a:miter lim="800000"/>
            <a:headEnd/>
            <a:tailEnd/>
          </a:ln>
          <a:effectLst/>
        </p:spPr>
        <p:txBody>
          <a:bodyPr>
            <a:spAutoFit/>
          </a:bodyPr>
          <a:lstStyle/>
          <a:p>
            <a:pPr>
              <a:spcBef>
                <a:spcPct val="50000"/>
              </a:spcBef>
            </a:pPr>
            <a:r>
              <a:rPr lang="es-ES" sz="1500">
                <a:latin typeface="Courier New" pitchFamily="49" charset="0"/>
              </a:rPr>
              <a:t>FF FF 4A FF</a:t>
            </a:r>
          </a:p>
          <a:p>
            <a:pPr>
              <a:spcBef>
                <a:spcPct val="50000"/>
              </a:spcBef>
            </a:pPr>
            <a:r>
              <a:rPr lang="es-ES" sz="1500">
                <a:latin typeface="Courier New" pitchFamily="49" charset="0"/>
              </a:rPr>
              <a:t>B5 00</a:t>
            </a:r>
          </a:p>
        </p:txBody>
      </p:sp>
      <p:sp>
        <p:nvSpPr>
          <p:cNvPr id="42030" name="Line 46"/>
          <p:cNvSpPr>
            <a:spLocks noChangeShapeType="1"/>
          </p:cNvSpPr>
          <p:nvPr/>
        </p:nvSpPr>
        <p:spPr bwMode="auto">
          <a:xfrm>
            <a:off x="2133600" y="4724400"/>
            <a:ext cx="685800" cy="0"/>
          </a:xfrm>
          <a:prstGeom prst="line">
            <a:avLst/>
          </a:prstGeom>
          <a:noFill/>
          <a:ln w="9525">
            <a:solidFill>
              <a:schemeClr val="tx1"/>
            </a:solidFill>
            <a:round/>
            <a:headEnd/>
            <a:tailEnd/>
          </a:ln>
          <a:effectLst/>
        </p:spPr>
        <p:txBody>
          <a:bodyPr wrap="none"/>
          <a:lstStyle/>
          <a:p>
            <a:endParaRPr lang="es-MX"/>
          </a:p>
        </p:txBody>
      </p:sp>
      <p:sp>
        <p:nvSpPr>
          <p:cNvPr id="42031" name="Text Box 47"/>
          <p:cNvSpPr txBox="1">
            <a:spLocks noChangeArrowheads="1"/>
          </p:cNvSpPr>
          <p:nvPr/>
        </p:nvSpPr>
        <p:spPr bwMode="auto">
          <a:xfrm>
            <a:off x="1828800" y="5105400"/>
            <a:ext cx="1295400" cy="366713"/>
          </a:xfrm>
          <a:prstGeom prst="rect">
            <a:avLst/>
          </a:prstGeom>
          <a:noFill/>
          <a:ln w="9525">
            <a:noFill/>
            <a:miter lim="800000"/>
            <a:headEnd/>
            <a:tailEnd/>
          </a:ln>
          <a:effectLst/>
        </p:spPr>
        <p:txBody>
          <a:bodyPr>
            <a:spAutoFit/>
          </a:bodyPr>
          <a:lstStyle/>
          <a:p>
            <a:pPr algn="ctr">
              <a:spcBef>
                <a:spcPct val="50000"/>
              </a:spcBef>
            </a:pPr>
            <a:r>
              <a:rPr lang="es-ES" sz="1800"/>
              <a:t>Checksum</a:t>
            </a:r>
          </a:p>
        </p:txBody>
      </p:sp>
      <p:sp>
        <p:nvSpPr>
          <p:cNvPr id="42032" name="Rectangle 48"/>
          <p:cNvSpPr>
            <a:spLocks noChangeArrowheads="1"/>
          </p:cNvSpPr>
          <p:nvPr/>
        </p:nvSpPr>
        <p:spPr bwMode="auto">
          <a:xfrm>
            <a:off x="3352800" y="2514600"/>
            <a:ext cx="762000" cy="2378075"/>
          </a:xfrm>
          <a:prstGeom prst="rect">
            <a:avLst/>
          </a:prstGeom>
          <a:noFill/>
          <a:ln w="9525">
            <a:noFill/>
            <a:miter lim="800000"/>
            <a:headEnd/>
            <a:tailEnd/>
          </a:ln>
          <a:effectLst/>
        </p:spPr>
        <p:txBody>
          <a:bodyPr>
            <a:spAutoFit/>
          </a:bodyPr>
          <a:lstStyle/>
          <a:p>
            <a:pPr>
              <a:spcBef>
                <a:spcPct val="50000"/>
              </a:spcBef>
            </a:pPr>
            <a:r>
              <a:rPr lang="es-ES" sz="1500">
                <a:solidFill>
                  <a:srgbClr val="FF6600"/>
                </a:solidFill>
                <a:latin typeface="Courier New" pitchFamily="49" charset="0"/>
                <a:cs typeface="Courier New" pitchFamily="49" charset="0"/>
              </a:rPr>
              <a:t>45 00</a:t>
            </a:r>
            <a:r>
              <a:rPr lang="es-ES" sz="1500">
                <a:latin typeface="Courier New" pitchFamily="49" charset="0"/>
                <a:cs typeface="Courier New" pitchFamily="49" charset="0"/>
              </a:rPr>
              <a:t>   </a:t>
            </a:r>
            <a:r>
              <a:rPr lang="es-ES" sz="1500">
                <a:solidFill>
                  <a:srgbClr val="FF6600"/>
                </a:solidFill>
                <a:latin typeface="Courier New" pitchFamily="49" charset="0"/>
                <a:cs typeface="Courier New" pitchFamily="49" charset="0"/>
              </a:rPr>
              <a:t>00 3c 00 32 00 00 80 01  </a:t>
            </a:r>
            <a:r>
              <a:rPr lang="es-ES" sz="1500">
                <a:solidFill>
                  <a:srgbClr val="0066CC"/>
                </a:solidFill>
                <a:latin typeface="Courier New" pitchFamily="49" charset="0"/>
                <a:cs typeface="Courier New" pitchFamily="49" charset="0"/>
              </a:rPr>
              <a:t>B5 00</a:t>
            </a:r>
            <a:r>
              <a:rPr lang="es-ES" sz="1500">
                <a:solidFill>
                  <a:srgbClr val="FF6600"/>
                </a:solidFill>
                <a:latin typeface="Courier New" pitchFamily="49" charset="0"/>
                <a:cs typeface="Courier New" pitchFamily="49" charset="0"/>
              </a:rPr>
              <a:t> c0 a8 02 3c c0 a8</a:t>
            </a:r>
            <a:r>
              <a:rPr lang="es-ES" sz="1500">
                <a:latin typeface="Courier New" pitchFamily="49" charset="0"/>
                <a:cs typeface="Courier New" pitchFamily="49" charset="0"/>
              </a:rPr>
              <a:t>   </a:t>
            </a:r>
            <a:r>
              <a:rPr lang="es-ES" sz="1500">
                <a:solidFill>
                  <a:srgbClr val="FF6600"/>
                </a:solidFill>
                <a:latin typeface="Courier New" pitchFamily="49" charset="0"/>
                <a:cs typeface="Courier New" pitchFamily="49" charset="0"/>
              </a:rPr>
              <a:t>02 02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ES"/>
              <a:t>Encabezado IP</a:t>
            </a:r>
          </a:p>
        </p:txBody>
      </p:sp>
      <p:sp>
        <p:nvSpPr>
          <p:cNvPr id="39939" name="Rectangle 3" descr="Rectangle: Click to edit Master text styles&#10;Second level&#10;Third level&#10;Fourth level&#10;Fifth level"/>
          <p:cNvSpPr>
            <a:spLocks noGrp="1" noChangeArrowheads="1"/>
          </p:cNvSpPr>
          <p:nvPr>
            <p:ph idx="1"/>
          </p:nvPr>
        </p:nvSpPr>
        <p:spPr/>
        <p:txBody>
          <a:bodyPr/>
          <a:lstStyle/>
          <a:p>
            <a:pPr lvl="1"/>
            <a:r>
              <a:rPr lang="es-ES"/>
              <a:t>Dirección origen</a:t>
            </a:r>
          </a:p>
          <a:p>
            <a:pPr lvl="2"/>
            <a:r>
              <a:rPr lang="es-ES"/>
              <a:t>Campo de 4 bytes que indica la dirección IP de host de origen.</a:t>
            </a:r>
          </a:p>
          <a:p>
            <a:pPr lvl="2"/>
            <a:r>
              <a:rPr lang="es-ES"/>
              <a:t>La dirección IP origen es de unicast</a:t>
            </a:r>
          </a:p>
          <a:p>
            <a:pPr lvl="1"/>
            <a:r>
              <a:rPr lang="es-ES"/>
              <a:t>Dirección destino</a:t>
            </a:r>
          </a:p>
          <a:p>
            <a:pPr lvl="2"/>
            <a:r>
              <a:rPr lang="es-ES"/>
              <a:t>Campo de 4 bytes que indica la dirección IP de host de destino.</a:t>
            </a:r>
          </a:p>
          <a:p>
            <a:pPr lvl="2"/>
            <a:r>
              <a:rPr lang="es-ES"/>
              <a:t>La dirección IP destino puede ser de unicast, multicast o broadcast.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ES"/>
              <a:t>Introducción</a:t>
            </a:r>
          </a:p>
        </p:txBody>
      </p:sp>
      <p:sp>
        <p:nvSpPr>
          <p:cNvPr id="6147" name="Rectangle 3" descr="Rectangle: Click to edit Master text styles&#10;Second level&#10;Third level&#10;Fourth level&#10;Fifth level"/>
          <p:cNvSpPr>
            <a:spLocks noGrp="1" noChangeArrowheads="1"/>
          </p:cNvSpPr>
          <p:nvPr>
            <p:ph idx="1"/>
          </p:nvPr>
        </p:nvSpPr>
        <p:spPr>
          <a:xfrm>
            <a:off x="838200" y="1524000"/>
            <a:ext cx="7772400" cy="4114800"/>
          </a:xfrm>
        </p:spPr>
        <p:txBody>
          <a:bodyPr/>
          <a:lstStyle/>
          <a:p>
            <a:pPr lvl="1"/>
            <a:r>
              <a:rPr lang="es-ES"/>
              <a:t>Protocolo de red</a:t>
            </a:r>
          </a:p>
          <a:p>
            <a:pPr lvl="2"/>
            <a:r>
              <a:rPr lang="es-ES"/>
              <a:t>IP es un protocolo de la capa de red.</a:t>
            </a:r>
          </a:p>
          <a:p>
            <a:pPr lvl="2"/>
            <a:r>
              <a:rPr lang="es-ES"/>
              <a:t>IP es un protocolo enrutable.</a:t>
            </a:r>
          </a:p>
          <a:p>
            <a:pPr lvl="2"/>
            <a:r>
              <a:rPr lang="es-ES"/>
              <a:t>El encabezado IP contiene información necesaria para enrutar el paquete, incluyendo direcciones IP de origen y destino.</a:t>
            </a:r>
          </a:p>
          <a:p>
            <a:pPr lvl="2"/>
            <a:r>
              <a:rPr lang="es-ES"/>
              <a:t>IP contiene una cuenta de enlaces, que se utiliza para limitar el número de nodos por los cual puede pasar el paquete antes de ser descartado.</a:t>
            </a:r>
          </a:p>
        </p:txBody>
      </p:sp>
      <p:sp>
        <p:nvSpPr>
          <p:cNvPr id="6148" name="Text Box 4"/>
          <p:cNvSpPr txBox="1">
            <a:spLocks noChangeArrowheads="1"/>
          </p:cNvSpPr>
          <p:nvPr/>
        </p:nvSpPr>
        <p:spPr bwMode="auto">
          <a:xfrm>
            <a:off x="1447800" y="5943600"/>
            <a:ext cx="1295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Enc. IP</a:t>
            </a:r>
          </a:p>
        </p:txBody>
      </p:sp>
      <p:sp>
        <p:nvSpPr>
          <p:cNvPr id="6149" name="Text Box 5"/>
          <p:cNvSpPr txBox="1">
            <a:spLocks noChangeArrowheads="1"/>
          </p:cNvSpPr>
          <p:nvPr/>
        </p:nvSpPr>
        <p:spPr bwMode="auto">
          <a:xfrm>
            <a:off x="2743200" y="5943600"/>
            <a:ext cx="23622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Datos</a:t>
            </a:r>
          </a:p>
        </p:txBody>
      </p:sp>
      <p:sp>
        <p:nvSpPr>
          <p:cNvPr id="6150" name="Text Box 6"/>
          <p:cNvSpPr txBox="1">
            <a:spLocks noChangeArrowheads="1"/>
          </p:cNvSpPr>
          <p:nvPr/>
        </p:nvSpPr>
        <p:spPr bwMode="auto">
          <a:xfrm>
            <a:off x="5638800" y="5867400"/>
            <a:ext cx="2895600" cy="457200"/>
          </a:xfrm>
          <a:prstGeom prst="rect">
            <a:avLst/>
          </a:prstGeom>
          <a:noFill/>
          <a:ln w="9525">
            <a:noFill/>
            <a:miter lim="800000"/>
            <a:headEnd/>
            <a:tailEnd/>
          </a:ln>
          <a:effectLst/>
        </p:spPr>
        <p:txBody>
          <a:bodyPr>
            <a:spAutoFit/>
          </a:bodyPr>
          <a:lstStyle/>
          <a:p>
            <a:pPr>
              <a:spcBef>
                <a:spcPct val="50000"/>
              </a:spcBef>
            </a:pPr>
            <a:r>
              <a:rPr lang="es-ES"/>
              <a:t>Datagrama IP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s-ES"/>
              <a:t>Encabezado IP</a:t>
            </a:r>
          </a:p>
        </p:txBody>
      </p:sp>
      <p:sp>
        <p:nvSpPr>
          <p:cNvPr id="43011" name="Rectangle 3" descr="Rectangle: Click to edit Master text styles&#10;Second level&#10;Third level&#10;Fourth level&#10;Fifth level"/>
          <p:cNvSpPr>
            <a:spLocks noGrp="1" noChangeArrowheads="1"/>
          </p:cNvSpPr>
          <p:nvPr>
            <p:ph idx="1"/>
          </p:nvPr>
        </p:nvSpPr>
        <p:spPr/>
        <p:txBody>
          <a:bodyPr/>
          <a:lstStyle/>
          <a:p>
            <a:pPr lvl="1"/>
            <a:r>
              <a:rPr lang="es-ES"/>
              <a:t>Analizar los siguientes paquetes IP</a:t>
            </a:r>
          </a:p>
        </p:txBody>
      </p:sp>
      <p:sp>
        <p:nvSpPr>
          <p:cNvPr id="43012" name="Rectangle 4"/>
          <p:cNvSpPr>
            <a:spLocks noChangeArrowheads="1"/>
          </p:cNvSpPr>
          <p:nvPr/>
        </p:nvSpPr>
        <p:spPr bwMode="auto">
          <a:xfrm>
            <a:off x="152400" y="2859088"/>
            <a:ext cx="8763000" cy="3292475"/>
          </a:xfrm>
          <a:prstGeom prst="rect">
            <a:avLst/>
          </a:prstGeom>
          <a:noFill/>
          <a:ln w="9525">
            <a:noFill/>
            <a:miter lim="800000"/>
            <a:headEnd/>
            <a:tailEnd/>
          </a:ln>
          <a:effectLst/>
        </p:spPr>
        <p:txBody>
          <a:bodyPr>
            <a:spAutoFit/>
          </a:bodyPr>
          <a:lstStyle/>
          <a:p>
            <a:pPr algn="just"/>
            <a:r>
              <a:rPr lang="es-ES" sz="1500">
                <a:latin typeface="Courier New" pitchFamily="49" charset="0"/>
                <a:cs typeface="Courier New" pitchFamily="49" charset="0"/>
              </a:rPr>
              <a:t>Trama 3</a:t>
            </a:r>
          </a:p>
          <a:p>
            <a:pPr algn="just"/>
            <a:r>
              <a:rPr lang="es-ES" sz="1500">
                <a:latin typeface="Courier New" pitchFamily="49" charset="0"/>
                <a:cs typeface="Courier New" pitchFamily="49" charset="0"/>
              </a:rPr>
              <a:t>0000  00 14 d1 c2 38 be 00 18  e7 33 3d c3 08 00 45 00   ....8... .3=...E.</a:t>
            </a:r>
            <a:endParaRPr lang="es-ES" sz="1500">
              <a:cs typeface="Times New Roman" pitchFamily="18" charset="0"/>
            </a:endParaRPr>
          </a:p>
          <a:p>
            <a:pPr algn="just" eaLnBrk="0" hangingPunct="0"/>
            <a:r>
              <a:rPr lang="es-ES" sz="1500">
                <a:latin typeface="Courier New" pitchFamily="49" charset="0"/>
                <a:cs typeface="Courier New" pitchFamily="49" charset="0"/>
              </a:rPr>
              <a:t>0010  00 3c 00 32 00 00 80 01  b5 00 c0 a8 02 3c c0 a8   .&lt;.2.... .....&lt;..</a:t>
            </a:r>
            <a:endParaRPr lang="es-ES" sz="1500">
              <a:cs typeface="Times New Roman" pitchFamily="18" charset="0"/>
            </a:endParaRPr>
          </a:p>
          <a:p>
            <a:pPr algn="just" eaLnBrk="0" hangingPunct="0"/>
            <a:r>
              <a:rPr lang="es-ES" sz="1500">
                <a:latin typeface="Courier New" pitchFamily="49" charset="0"/>
                <a:cs typeface="Courier New" pitchFamily="49" charset="0"/>
              </a:rPr>
              <a:t>0020  02 02 08 00 42 5c 02 00  09 00 61 62 63 64 65 66   ....B\.. ..abcdef</a:t>
            </a:r>
            <a:endParaRPr lang="es-ES" sz="1500">
              <a:cs typeface="Times New Roman" pitchFamily="18" charset="0"/>
            </a:endParaRPr>
          </a:p>
          <a:p>
            <a:pPr algn="just" eaLnBrk="0" hangingPunct="0"/>
            <a:r>
              <a:rPr lang="es-ES" sz="1500">
                <a:latin typeface="Courier New" pitchFamily="49" charset="0"/>
                <a:cs typeface="Courier New" pitchFamily="49" charset="0"/>
              </a:rPr>
              <a:t>0030  67 68 69 6a 6b 6c 6d 6e  6f 70 71 72 73 74 75 76   ghijklmn opqrstuv</a:t>
            </a:r>
            <a:endParaRPr lang="es-ES" sz="1500">
              <a:cs typeface="Times New Roman" pitchFamily="18" charset="0"/>
            </a:endParaRPr>
          </a:p>
          <a:p>
            <a:pPr algn="just" eaLnBrk="0" hangingPunct="0"/>
            <a:r>
              <a:rPr lang="es-ES" sz="1500">
                <a:latin typeface="Courier New" pitchFamily="49" charset="0"/>
                <a:cs typeface="Courier New" pitchFamily="49" charset="0"/>
              </a:rPr>
              <a:t>0040  77 61 62 63 64 65 66 67  68 69                     wabcdefg hi      </a:t>
            </a:r>
            <a:endParaRPr lang="es-ES" sz="1500">
              <a:cs typeface="Times New Roman" pitchFamily="18" charset="0"/>
            </a:endParaRPr>
          </a:p>
          <a:p>
            <a:pPr eaLnBrk="0" hangingPunct="0"/>
            <a:endParaRPr lang="es-ES" sz="1500">
              <a:latin typeface="Courier New" pitchFamily="49" charset="0"/>
            </a:endParaRPr>
          </a:p>
          <a:p>
            <a:pPr eaLnBrk="0" hangingPunct="0"/>
            <a:r>
              <a:rPr lang="es-ES" sz="1500">
                <a:latin typeface="Courier New" pitchFamily="49" charset="0"/>
              </a:rPr>
              <a:t>Trama 4</a:t>
            </a:r>
          </a:p>
          <a:p>
            <a:pPr algn="just" eaLnBrk="0" hangingPunct="0"/>
            <a:r>
              <a:rPr lang="es-ES" sz="1500">
                <a:latin typeface="Courier New" pitchFamily="49" charset="0"/>
                <a:cs typeface="Courier New" pitchFamily="49" charset="0"/>
              </a:rPr>
              <a:t>0000  00 18 e7 33 3d c3 00 14  d1 c2 38 be 08 00 45 00   ...3=... ..8...E.</a:t>
            </a:r>
            <a:endParaRPr lang="es-ES" sz="1500">
              <a:latin typeface="Courier New" pitchFamily="49" charset="0"/>
              <a:cs typeface="Times New Roman" pitchFamily="18" charset="0"/>
            </a:endParaRPr>
          </a:p>
          <a:p>
            <a:pPr algn="just" eaLnBrk="0" hangingPunct="0"/>
            <a:r>
              <a:rPr lang="es-ES" sz="1500">
                <a:latin typeface="Courier New" pitchFamily="49" charset="0"/>
                <a:cs typeface="Courier New" pitchFamily="49" charset="0"/>
              </a:rPr>
              <a:t>0010  00 3c 97 00 00 00 40 01  5e 32 c0 a8 02 02 c0 a8   .&lt;....@. </a:t>
            </a:r>
            <a:r>
              <a:rPr lang="en-US" sz="1500">
                <a:latin typeface="Courier New" pitchFamily="49" charset="0"/>
                <a:cs typeface="Courier New" pitchFamily="49" charset="0"/>
              </a:rPr>
              <a:t>^2......</a:t>
            </a:r>
            <a:endParaRPr lang="es-ES" sz="1500">
              <a:latin typeface="Courier New" pitchFamily="49" charset="0"/>
              <a:cs typeface="Times New Roman" pitchFamily="18" charset="0"/>
            </a:endParaRPr>
          </a:p>
          <a:p>
            <a:pPr algn="just" eaLnBrk="0" hangingPunct="0"/>
            <a:r>
              <a:rPr lang="en-US" sz="1500">
                <a:latin typeface="Courier New" pitchFamily="49" charset="0"/>
                <a:cs typeface="Courier New" pitchFamily="49" charset="0"/>
              </a:rPr>
              <a:t>0020  02 3c 00 00 4a 5c 02 00  09 00 61 62 63 64 65 66   .&lt;..J\.. ..abcdef</a:t>
            </a:r>
            <a:endParaRPr lang="es-ES" sz="1500">
              <a:latin typeface="Courier New" pitchFamily="49" charset="0"/>
              <a:cs typeface="Times New Roman" pitchFamily="18" charset="0"/>
            </a:endParaRPr>
          </a:p>
          <a:p>
            <a:pPr algn="just" eaLnBrk="0" hangingPunct="0"/>
            <a:r>
              <a:rPr lang="es-ES" sz="1500">
                <a:latin typeface="Courier New" pitchFamily="49" charset="0"/>
                <a:cs typeface="Courier New" pitchFamily="49" charset="0"/>
              </a:rPr>
              <a:t>0030  67 68 69 6a 6b 6c 6d 6e  6f 70 71 72 73 74 75 76   ghijklmn opqrstuv</a:t>
            </a:r>
            <a:endParaRPr lang="es-ES" sz="1500">
              <a:latin typeface="Courier New" pitchFamily="49" charset="0"/>
              <a:cs typeface="Times New Roman" pitchFamily="18" charset="0"/>
            </a:endParaRPr>
          </a:p>
          <a:p>
            <a:pPr algn="just" eaLnBrk="0" hangingPunct="0"/>
            <a:r>
              <a:rPr lang="es-ES" sz="1500">
                <a:latin typeface="Courier New" pitchFamily="49" charset="0"/>
                <a:cs typeface="Courier New" pitchFamily="49" charset="0"/>
              </a:rPr>
              <a:t>0040  77 61 62 63 64 65 66 67  68 69                     wabcdefg hi      </a:t>
            </a:r>
            <a:endParaRPr lang="es-ES" sz="1500">
              <a:latin typeface="Courier New" pitchFamily="49" charset="0"/>
              <a:cs typeface="Times New Roman" pitchFamily="18" charset="0"/>
            </a:endParaRPr>
          </a:p>
          <a:p>
            <a:pPr eaLnBrk="0" hangingPunct="0"/>
            <a:endParaRPr lang="es-ES" sz="1500">
              <a:latin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s-ES"/>
              <a:t>Encabezado IP</a:t>
            </a:r>
          </a:p>
        </p:txBody>
      </p:sp>
      <p:sp>
        <p:nvSpPr>
          <p:cNvPr id="44035" name="Rectangle 3" descr="Rectangle: Click to edit Master text styles&#10;Second level&#10;Third level&#10;Fourth level&#10;Fifth level"/>
          <p:cNvSpPr>
            <a:spLocks noGrp="1" noChangeArrowheads="1"/>
          </p:cNvSpPr>
          <p:nvPr>
            <p:ph idx="1"/>
          </p:nvPr>
        </p:nvSpPr>
        <p:spPr/>
        <p:txBody>
          <a:bodyPr/>
          <a:lstStyle/>
          <a:p>
            <a:pPr lvl="1"/>
            <a:r>
              <a:rPr lang="es-ES"/>
              <a:t>Opciones IP</a:t>
            </a:r>
          </a:p>
          <a:p>
            <a:pPr lvl="2"/>
            <a:r>
              <a:rPr lang="es-ES"/>
              <a:t>Son campos adicionales anexados al encabezado IP estándar de 20 bytes.</a:t>
            </a:r>
          </a:p>
          <a:p>
            <a:pPr lvl="2"/>
            <a:r>
              <a:rPr lang="es-ES"/>
              <a:t>Las opciones IP se utilizan con poco frecuencia para pruebas de redes.</a:t>
            </a:r>
          </a:p>
          <a:p>
            <a:pPr lvl="2"/>
            <a:r>
              <a:rPr lang="es-ES"/>
              <a:t>El tamaño de las opciones IP (más relleno) pueden variar desde 4 bytes hasta 40 bytes, creciendo siempre en múltiplos de 4 bytes.</a:t>
            </a:r>
          </a:p>
          <a:p>
            <a:pPr lvl="2"/>
            <a:r>
              <a:rPr lang="es-ES"/>
              <a:t>El primer byte de opciones, me indica el tipo de opción IP que se esta utilizando.</a:t>
            </a:r>
          </a:p>
          <a:p>
            <a:pPr lvl="2"/>
            <a:endParaRPr lang="es-E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ES"/>
              <a:t>Encabezado IP</a:t>
            </a:r>
          </a:p>
        </p:txBody>
      </p:sp>
      <p:sp>
        <p:nvSpPr>
          <p:cNvPr id="45059" name="Rectangle 3" descr="Rectangle: Click to edit Master text styles&#10;Second level&#10;Third level&#10;Fourth level&#10;Fifth level"/>
          <p:cNvSpPr>
            <a:spLocks noGrp="1" noChangeArrowheads="1"/>
          </p:cNvSpPr>
          <p:nvPr>
            <p:ph idx="1"/>
          </p:nvPr>
        </p:nvSpPr>
        <p:spPr/>
        <p:txBody>
          <a:bodyPr/>
          <a:lstStyle/>
          <a:p>
            <a:pPr lvl="1"/>
            <a:r>
              <a:rPr lang="es-ES"/>
              <a:t>Opciones IP</a:t>
            </a:r>
          </a:p>
          <a:p>
            <a:pPr lvl="2">
              <a:buFont typeface="Wingdings" pitchFamily="2" charset="2"/>
              <a:buNone/>
            </a:pPr>
            <a:endParaRPr lang="es-ES"/>
          </a:p>
        </p:txBody>
      </p:sp>
      <p:sp>
        <p:nvSpPr>
          <p:cNvPr id="45060" name="Rectangle 4"/>
          <p:cNvSpPr>
            <a:spLocks noChangeArrowheads="1"/>
          </p:cNvSpPr>
          <p:nvPr/>
        </p:nvSpPr>
        <p:spPr bwMode="auto">
          <a:xfrm>
            <a:off x="2311400" y="36099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45061" name="Rectangle 5"/>
          <p:cNvSpPr>
            <a:spLocks noChangeArrowheads="1"/>
          </p:cNvSpPr>
          <p:nvPr/>
        </p:nvSpPr>
        <p:spPr bwMode="auto">
          <a:xfrm>
            <a:off x="2381250" y="4994275"/>
            <a:ext cx="19335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b="1">
                <a:latin typeface="Arial" charset="0"/>
              </a:rPr>
              <a:t>Clase de opción</a:t>
            </a:r>
          </a:p>
        </p:txBody>
      </p:sp>
      <p:sp>
        <p:nvSpPr>
          <p:cNvPr id="45062" name="Rectangle 6"/>
          <p:cNvSpPr>
            <a:spLocks noChangeArrowheads="1"/>
          </p:cNvSpPr>
          <p:nvPr/>
        </p:nvSpPr>
        <p:spPr bwMode="auto">
          <a:xfrm>
            <a:off x="2844800" y="36099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45063" name="Rectangle 7"/>
          <p:cNvSpPr>
            <a:spLocks noChangeArrowheads="1"/>
          </p:cNvSpPr>
          <p:nvPr/>
        </p:nvSpPr>
        <p:spPr bwMode="auto">
          <a:xfrm>
            <a:off x="3378200" y="36099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45064" name="Rectangle 8"/>
          <p:cNvSpPr>
            <a:spLocks noChangeArrowheads="1"/>
          </p:cNvSpPr>
          <p:nvPr/>
        </p:nvSpPr>
        <p:spPr bwMode="auto">
          <a:xfrm>
            <a:off x="3911600" y="36099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45065" name="Rectangle 9"/>
          <p:cNvSpPr>
            <a:spLocks noChangeArrowheads="1"/>
          </p:cNvSpPr>
          <p:nvPr/>
        </p:nvSpPr>
        <p:spPr bwMode="auto">
          <a:xfrm>
            <a:off x="4445000" y="36099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45066" name="Rectangle 10"/>
          <p:cNvSpPr>
            <a:spLocks noChangeArrowheads="1"/>
          </p:cNvSpPr>
          <p:nvPr/>
        </p:nvSpPr>
        <p:spPr bwMode="auto">
          <a:xfrm>
            <a:off x="4978400" y="3609975"/>
            <a:ext cx="520700" cy="977900"/>
          </a:xfrm>
          <a:prstGeom prst="rect">
            <a:avLst/>
          </a:prstGeom>
          <a:solidFill>
            <a:schemeClr val="bg1"/>
          </a:solidFill>
          <a:ln w="12700">
            <a:solidFill>
              <a:schemeClr val="tx1"/>
            </a:solidFill>
            <a:miter lim="800000"/>
            <a:headEnd/>
            <a:tailEnd/>
          </a:ln>
          <a:effectLst/>
        </p:spPr>
        <p:txBody>
          <a:bodyPr wrap="none" anchor="ctr"/>
          <a:lstStyle/>
          <a:p>
            <a:endParaRPr lang="es-MX"/>
          </a:p>
        </p:txBody>
      </p:sp>
      <p:sp>
        <p:nvSpPr>
          <p:cNvPr id="45067" name="Rectangle 11"/>
          <p:cNvSpPr>
            <a:spLocks noChangeArrowheads="1"/>
          </p:cNvSpPr>
          <p:nvPr/>
        </p:nvSpPr>
        <p:spPr bwMode="auto">
          <a:xfrm>
            <a:off x="5511800" y="3609975"/>
            <a:ext cx="520700" cy="977900"/>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endParaRPr lang="es-MX" sz="3600">
              <a:latin typeface="Arial" charset="0"/>
            </a:endParaRPr>
          </a:p>
        </p:txBody>
      </p:sp>
      <p:sp>
        <p:nvSpPr>
          <p:cNvPr id="45068" name="Rectangle 12"/>
          <p:cNvSpPr>
            <a:spLocks noChangeArrowheads="1"/>
          </p:cNvSpPr>
          <p:nvPr/>
        </p:nvSpPr>
        <p:spPr bwMode="auto">
          <a:xfrm>
            <a:off x="6045200" y="3609975"/>
            <a:ext cx="520700" cy="977900"/>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endParaRPr lang="es-MX" sz="3600">
              <a:latin typeface="Arial" charset="0"/>
            </a:endParaRPr>
          </a:p>
        </p:txBody>
      </p:sp>
      <p:sp>
        <p:nvSpPr>
          <p:cNvPr id="45069" name="Rectangle 13"/>
          <p:cNvSpPr>
            <a:spLocks noChangeArrowheads="1"/>
          </p:cNvSpPr>
          <p:nvPr/>
        </p:nvSpPr>
        <p:spPr bwMode="auto">
          <a:xfrm>
            <a:off x="2146300" y="3076575"/>
            <a:ext cx="8159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b="1">
                <a:latin typeface="Arial" charset="0"/>
              </a:rPr>
              <a:t>Copia</a:t>
            </a:r>
          </a:p>
        </p:txBody>
      </p:sp>
      <p:sp>
        <p:nvSpPr>
          <p:cNvPr id="45070" name="Freeform 14"/>
          <p:cNvSpPr>
            <a:spLocks/>
          </p:cNvSpPr>
          <p:nvPr/>
        </p:nvSpPr>
        <p:spPr bwMode="auto">
          <a:xfrm>
            <a:off x="2857500" y="4670425"/>
            <a:ext cx="1062038" cy="153988"/>
          </a:xfrm>
          <a:custGeom>
            <a:avLst/>
            <a:gdLst/>
            <a:ahLst/>
            <a:cxnLst>
              <a:cxn ang="0">
                <a:pos x="0" y="0"/>
              </a:cxn>
              <a:cxn ang="0">
                <a:pos x="0" y="96"/>
              </a:cxn>
              <a:cxn ang="0">
                <a:pos x="1008" y="96"/>
              </a:cxn>
              <a:cxn ang="0">
                <a:pos x="1008" y="0"/>
              </a:cxn>
            </a:cxnLst>
            <a:rect l="0" t="0" r="r" b="b"/>
            <a:pathLst>
              <a:path w="1009" h="97">
                <a:moveTo>
                  <a:pt x="0" y="0"/>
                </a:moveTo>
                <a:lnTo>
                  <a:pt x="0" y="96"/>
                </a:lnTo>
                <a:lnTo>
                  <a:pt x="1008" y="96"/>
                </a:lnTo>
                <a:lnTo>
                  <a:pt x="1008" y="0"/>
                </a:lnTo>
              </a:path>
            </a:pathLst>
          </a:custGeom>
          <a:noFill/>
          <a:ln w="12700" cap="rnd" cmpd="sng">
            <a:solidFill>
              <a:schemeClr val="tx1"/>
            </a:solidFill>
            <a:prstDash val="solid"/>
            <a:round/>
            <a:headEnd type="none" w="med" len="med"/>
            <a:tailEnd type="none" w="med" len="med"/>
          </a:ln>
          <a:effectLst/>
        </p:spPr>
        <p:txBody>
          <a:bodyPr/>
          <a:lstStyle/>
          <a:p>
            <a:endParaRPr lang="es-MX"/>
          </a:p>
        </p:txBody>
      </p:sp>
      <p:sp>
        <p:nvSpPr>
          <p:cNvPr id="45071" name="Line 15"/>
          <p:cNvSpPr>
            <a:spLocks noChangeShapeType="1"/>
          </p:cNvSpPr>
          <p:nvPr/>
        </p:nvSpPr>
        <p:spPr bwMode="auto">
          <a:xfrm>
            <a:off x="2554288" y="3409950"/>
            <a:ext cx="0" cy="139700"/>
          </a:xfrm>
          <a:prstGeom prst="line">
            <a:avLst/>
          </a:prstGeom>
          <a:noFill/>
          <a:ln w="12700">
            <a:solidFill>
              <a:schemeClr val="tx1"/>
            </a:solidFill>
            <a:round/>
            <a:headEnd/>
            <a:tailEnd/>
          </a:ln>
          <a:effectLst/>
        </p:spPr>
        <p:txBody>
          <a:bodyPr wrap="none" anchor="ctr"/>
          <a:lstStyle/>
          <a:p>
            <a:endParaRPr lang="es-MX"/>
          </a:p>
        </p:txBody>
      </p:sp>
      <p:sp>
        <p:nvSpPr>
          <p:cNvPr id="45072" name="Rectangle 16"/>
          <p:cNvSpPr>
            <a:spLocks noChangeArrowheads="1"/>
          </p:cNvSpPr>
          <p:nvPr/>
        </p:nvSpPr>
        <p:spPr bwMode="auto">
          <a:xfrm>
            <a:off x="4114800" y="2590800"/>
            <a:ext cx="2400300" cy="363538"/>
          </a:xfrm>
          <a:prstGeom prst="rect">
            <a:avLst/>
          </a:prstGeom>
          <a:noFill/>
          <a:ln w="12700">
            <a:noFill/>
            <a:miter lim="800000"/>
            <a:headEnd/>
            <a:tailEnd/>
          </a:ln>
          <a:effectLst/>
        </p:spPr>
        <p:txBody>
          <a:bodyPr lIns="90488" tIns="44450" rIns="90488" bIns="44450">
            <a:spAutoFit/>
          </a:bodyPr>
          <a:lstStyle/>
          <a:p>
            <a:pPr algn="ctr" eaLnBrk="0" hangingPunct="0"/>
            <a:r>
              <a:rPr lang="en-US" sz="1800" b="1">
                <a:latin typeface="Arial" charset="0"/>
              </a:rPr>
              <a:t>Número de opción</a:t>
            </a:r>
          </a:p>
        </p:txBody>
      </p:sp>
      <p:sp>
        <p:nvSpPr>
          <p:cNvPr id="45073" name="Freeform 17"/>
          <p:cNvSpPr>
            <a:spLocks/>
          </p:cNvSpPr>
          <p:nvPr/>
        </p:nvSpPr>
        <p:spPr bwMode="auto">
          <a:xfrm flipH="1" flipV="1">
            <a:off x="3911600" y="3381375"/>
            <a:ext cx="2667000" cy="153988"/>
          </a:xfrm>
          <a:custGeom>
            <a:avLst/>
            <a:gdLst/>
            <a:ahLst/>
            <a:cxnLst>
              <a:cxn ang="0">
                <a:pos x="0" y="0"/>
              </a:cxn>
              <a:cxn ang="0">
                <a:pos x="0" y="96"/>
              </a:cxn>
              <a:cxn ang="0">
                <a:pos x="1008" y="96"/>
              </a:cxn>
              <a:cxn ang="0">
                <a:pos x="1008" y="0"/>
              </a:cxn>
            </a:cxnLst>
            <a:rect l="0" t="0" r="r" b="b"/>
            <a:pathLst>
              <a:path w="1009" h="97">
                <a:moveTo>
                  <a:pt x="0" y="0"/>
                </a:moveTo>
                <a:lnTo>
                  <a:pt x="0" y="96"/>
                </a:lnTo>
                <a:lnTo>
                  <a:pt x="1008" y="96"/>
                </a:lnTo>
                <a:lnTo>
                  <a:pt x="1008" y="0"/>
                </a:lnTo>
              </a:path>
            </a:pathLst>
          </a:custGeom>
          <a:noFill/>
          <a:ln w="12700" cap="rnd" cmpd="sng">
            <a:solidFill>
              <a:schemeClr val="tx1"/>
            </a:solidFill>
            <a:prstDash val="solid"/>
            <a:round/>
            <a:headEnd type="none" w="med" len="med"/>
            <a:tailEnd type="none" w="med" len="med"/>
          </a:ln>
          <a:effectLst/>
        </p:spPr>
        <p:txBody>
          <a:bodyPr/>
          <a:lstStyle/>
          <a:p>
            <a:endParaRPr lang="es-MX"/>
          </a:p>
        </p:txBody>
      </p:sp>
      <p:sp>
        <p:nvSpPr>
          <p:cNvPr id="45074" name="Line 18"/>
          <p:cNvSpPr>
            <a:spLocks noChangeShapeType="1"/>
          </p:cNvSpPr>
          <p:nvPr/>
        </p:nvSpPr>
        <p:spPr bwMode="auto">
          <a:xfrm flipV="1">
            <a:off x="5257800" y="3228975"/>
            <a:ext cx="0" cy="152400"/>
          </a:xfrm>
          <a:prstGeom prst="line">
            <a:avLst/>
          </a:prstGeom>
          <a:noFill/>
          <a:ln w="9525">
            <a:solidFill>
              <a:schemeClr val="tx1"/>
            </a:solidFill>
            <a:round/>
            <a:headEnd/>
            <a:tailEnd/>
          </a:ln>
          <a:effectLst/>
        </p:spPr>
        <p:txBody>
          <a:bodyPr/>
          <a:lstStyle/>
          <a:p>
            <a:endParaRPr lang="es-MX"/>
          </a:p>
        </p:txBody>
      </p:sp>
      <p:sp>
        <p:nvSpPr>
          <p:cNvPr id="45075" name="Line 19"/>
          <p:cNvSpPr>
            <a:spLocks noChangeShapeType="1"/>
          </p:cNvSpPr>
          <p:nvPr/>
        </p:nvSpPr>
        <p:spPr bwMode="auto">
          <a:xfrm flipV="1">
            <a:off x="3378200" y="4824413"/>
            <a:ext cx="0" cy="152400"/>
          </a:xfrm>
          <a:prstGeom prst="line">
            <a:avLst/>
          </a:prstGeom>
          <a:noFill/>
          <a:ln w="9525">
            <a:solidFill>
              <a:schemeClr val="tx1"/>
            </a:solidFill>
            <a:round/>
            <a:headEnd/>
            <a:tailEnd/>
          </a:ln>
          <a:effectLst/>
        </p:spPr>
        <p:txBody>
          <a:bodyPr/>
          <a:lstStyle/>
          <a:p>
            <a:endParaRPr lang="es-MX"/>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s-ES"/>
              <a:t>Encabezado IP</a:t>
            </a:r>
          </a:p>
        </p:txBody>
      </p:sp>
      <p:sp>
        <p:nvSpPr>
          <p:cNvPr id="46083" name="Rectangle 3" descr="Rectangle: Click to edit Master text styles&#10;Second level&#10;Third level&#10;Fourth level&#10;Fifth level"/>
          <p:cNvSpPr>
            <a:spLocks noGrp="1" noChangeArrowheads="1"/>
          </p:cNvSpPr>
          <p:nvPr>
            <p:ph idx="1"/>
          </p:nvPr>
        </p:nvSpPr>
        <p:spPr/>
        <p:txBody>
          <a:bodyPr/>
          <a:lstStyle/>
          <a:p>
            <a:pPr lvl="1"/>
            <a:r>
              <a:rPr lang="es-ES"/>
              <a:t>Copia</a:t>
            </a:r>
          </a:p>
          <a:p>
            <a:pPr lvl="2"/>
            <a:r>
              <a:rPr lang="es-ES"/>
              <a:t>Tiene 1 bit de longitud y se utiliza cuando un enrutador o host emisor debe fragmentar el datagrama IP.</a:t>
            </a:r>
          </a:p>
          <a:p>
            <a:pPr lvl="2">
              <a:buFont typeface="Wingdings" pitchFamily="2" charset="2"/>
              <a:buNone/>
            </a:pPr>
            <a:r>
              <a:rPr lang="es-ES"/>
              <a:t>	Copia = 0, el campo opciones IP solo debe copiarse en el primer fragmento.</a:t>
            </a:r>
          </a:p>
          <a:p>
            <a:pPr lvl="2">
              <a:buFont typeface="Wingdings" pitchFamily="2" charset="2"/>
              <a:buNone/>
            </a:pPr>
            <a:r>
              <a:rPr lang="es-ES"/>
              <a:t>	Copia = 1, el campo opciones IP debe copiarse en todos los fragmentos.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s-ES"/>
              <a:t>Encabezado IP</a:t>
            </a:r>
          </a:p>
        </p:txBody>
      </p:sp>
      <p:sp>
        <p:nvSpPr>
          <p:cNvPr id="47107" name="Rectangle 3" descr="Rectangle: Click to edit Master text styles&#10;Second level&#10;Third level&#10;Fourth level&#10;Fifth level"/>
          <p:cNvSpPr>
            <a:spLocks noGrp="1" noChangeArrowheads="1"/>
          </p:cNvSpPr>
          <p:nvPr>
            <p:ph idx="1"/>
          </p:nvPr>
        </p:nvSpPr>
        <p:spPr/>
        <p:txBody>
          <a:bodyPr/>
          <a:lstStyle/>
          <a:p>
            <a:pPr lvl="1"/>
            <a:r>
              <a:rPr lang="es-ES"/>
              <a:t>Clase de opción</a:t>
            </a:r>
          </a:p>
          <a:p>
            <a:pPr lvl="2"/>
            <a:r>
              <a:rPr lang="es-ES"/>
              <a:t>Tiene dos bits de longitud y se utiliza para indicar la clase general de la opción.</a:t>
            </a:r>
          </a:p>
        </p:txBody>
      </p:sp>
      <p:graphicFrame>
        <p:nvGraphicFramePr>
          <p:cNvPr id="47140" name="Group 36"/>
          <p:cNvGraphicFramePr>
            <a:graphicFrameLocks noGrp="1"/>
          </p:cNvGraphicFramePr>
          <p:nvPr/>
        </p:nvGraphicFramePr>
        <p:xfrm>
          <a:off x="1600200" y="3810000"/>
          <a:ext cx="6096000" cy="2791460"/>
        </p:xfrm>
        <a:graphic>
          <a:graphicData uri="http://schemas.openxmlformats.org/drawingml/2006/table">
            <a:tbl>
              <a:tblPr/>
              <a:tblGrid>
                <a:gridCol w="3048000"/>
                <a:gridCol w="3048000"/>
              </a:tblGrid>
              <a:tr h="249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1" i="0" u="none" strike="noStrike" cap="none" normalizeH="0" baseline="0" smtClean="0">
                          <a:ln>
                            <a:noFill/>
                          </a:ln>
                          <a:solidFill>
                            <a:schemeClr val="tx1"/>
                          </a:solidFill>
                          <a:effectLst/>
                          <a:latin typeface="Tahoma" pitchFamily="34" charset="0"/>
                        </a:rPr>
                        <a:t>Clase de opción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1" i="0" u="none" strike="noStrike" cap="none" normalizeH="0" baseline="0" smtClean="0">
                          <a:ln>
                            <a:noFill/>
                          </a:ln>
                          <a:solidFill>
                            <a:schemeClr val="tx1"/>
                          </a:solidFill>
                          <a:effectLst/>
                          <a:latin typeface="Tahoma" pitchFamily="34" charset="0"/>
                        </a:rPr>
                        <a:t>Descripción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Control de 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Reservada para su uso posterior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Depuración y Medida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Reservada para uso posterior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
              <a:t>Encabezado IP</a:t>
            </a:r>
          </a:p>
        </p:txBody>
      </p:sp>
      <p:sp>
        <p:nvSpPr>
          <p:cNvPr id="48131" name="Rectangle 3" descr="Rectangle: Click to edit Master text styles&#10;Second level&#10;Third level&#10;Fourth level&#10;Fifth level"/>
          <p:cNvSpPr>
            <a:spLocks noGrp="1" noChangeArrowheads="1"/>
          </p:cNvSpPr>
          <p:nvPr>
            <p:ph idx="1"/>
          </p:nvPr>
        </p:nvSpPr>
        <p:spPr/>
        <p:txBody>
          <a:bodyPr/>
          <a:lstStyle/>
          <a:p>
            <a:pPr lvl="1"/>
            <a:r>
              <a:rPr lang="es-ES"/>
              <a:t>Número de opción</a:t>
            </a:r>
          </a:p>
          <a:p>
            <a:pPr lvl="2"/>
            <a:r>
              <a:rPr lang="es-ES"/>
              <a:t>Campo de 5 bits de longitud, que indica una opción especifica de la clase.</a:t>
            </a:r>
          </a:p>
        </p:txBody>
      </p:sp>
      <p:graphicFrame>
        <p:nvGraphicFramePr>
          <p:cNvPr id="48193" name="Group 65"/>
          <p:cNvGraphicFramePr>
            <a:graphicFrameLocks noGrp="1"/>
          </p:cNvGraphicFramePr>
          <p:nvPr>
            <p:extLst>
              <p:ext uri="{D42A27DB-BD31-4B8C-83A1-F6EECF244321}">
                <p14:modId xmlns:p14="http://schemas.microsoft.com/office/powerpoint/2010/main" val="1827103824"/>
              </p:ext>
            </p:extLst>
          </p:nvPr>
        </p:nvGraphicFramePr>
        <p:xfrm>
          <a:off x="1115616" y="2924944"/>
          <a:ext cx="6858000" cy="3474720"/>
        </p:xfrm>
        <a:graphic>
          <a:graphicData uri="http://schemas.openxmlformats.org/drawingml/2006/table">
            <a:tbl>
              <a:tblPr/>
              <a:tblGrid>
                <a:gridCol w="1447800"/>
                <a:gridCol w="1447800"/>
                <a:gridCol w="3962400"/>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1" i="0" u="none" strike="noStrike" cap="none" normalizeH="0" baseline="0" dirty="0" smtClean="0">
                          <a:ln>
                            <a:noFill/>
                          </a:ln>
                          <a:solidFill>
                            <a:schemeClr val="tx1"/>
                          </a:solidFill>
                          <a:effectLst/>
                          <a:latin typeface="Tahoma" pitchFamily="34" charset="0"/>
                        </a:rPr>
                        <a:t>Clase de opción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1" i="0" u="none" strike="noStrike" cap="none" normalizeH="0" baseline="0" smtClean="0">
                          <a:ln>
                            <a:noFill/>
                          </a:ln>
                          <a:solidFill>
                            <a:schemeClr val="tx1"/>
                          </a:solidFill>
                          <a:effectLst/>
                          <a:latin typeface="Tahoma" pitchFamily="34" charset="0"/>
                        </a:rPr>
                        <a:t>Número de opción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1" i="0" u="none" strike="noStrike" cap="none" normalizeH="0" baseline="0" smtClean="0">
                          <a:ln>
                            <a:noFill/>
                          </a:ln>
                          <a:solidFill>
                            <a:schemeClr val="tx1"/>
                          </a:solidFill>
                          <a:effectLst/>
                          <a:latin typeface="Tahoma" pitchFamily="34" charset="0"/>
                        </a:rPr>
                        <a:t>Descripción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Fin de lista de opciones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Sin operación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Ruta de origen no estricta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dirty="0" smtClean="0">
                          <a:ln>
                            <a:noFill/>
                          </a:ln>
                          <a:solidFill>
                            <a:schemeClr val="tx1"/>
                          </a:solidFill>
                          <a:effectLst/>
                          <a:latin typeface="Tahoma" pitchFamily="34" charset="0"/>
                        </a:rPr>
                        <a:t>Registrar ruta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Ruta de origen estricta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Alerta de enrutador 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dirty="0" smtClean="0">
                          <a:ln>
                            <a:noFill/>
                          </a:ln>
                          <a:solidFill>
                            <a:schemeClr val="tx1"/>
                          </a:solidFill>
                          <a:effectLst/>
                          <a:latin typeface="Tahoma" pitchFamily="34" charset="0"/>
                        </a:rPr>
                        <a:t>Marca de hora de Internet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s-ES"/>
              <a:t>Encabezado IP</a:t>
            </a:r>
          </a:p>
        </p:txBody>
      </p:sp>
      <p:sp>
        <p:nvSpPr>
          <p:cNvPr id="49155" name="Rectangle 3" descr="Rectangle: Click to edit Master text styles&#10;Second level&#10;Third level&#10;Fourth level&#10;Fifth level"/>
          <p:cNvSpPr>
            <a:spLocks noGrp="1" noChangeArrowheads="1"/>
          </p:cNvSpPr>
          <p:nvPr>
            <p:ph idx="1"/>
          </p:nvPr>
        </p:nvSpPr>
        <p:spPr/>
        <p:txBody>
          <a:bodyPr/>
          <a:lstStyle/>
          <a:p>
            <a:pPr lvl="1"/>
            <a:r>
              <a:rPr lang="es-ES"/>
              <a:t>Fin de la lista de opción</a:t>
            </a:r>
          </a:p>
          <a:p>
            <a:pPr lvl="1"/>
            <a:endParaRPr lang="es-ES"/>
          </a:p>
          <a:p>
            <a:pPr lvl="1"/>
            <a:endParaRPr lang="es-ES"/>
          </a:p>
          <a:p>
            <a:pPr lvl="1"/>
            <a:r>
              <a:rPr lang="es-ES"/>
              <a:t>Sin operación</a:t>
            </a:r>
          </a:p>
        </p:txBody>
      </p:sp>
      <p:sp>
        <p:nvSpPr>
          <p:cNvPr id="49168" name="Text Box 16"/>
          <p:cNvSpPr txBox="1">
            <a:spLocks noChangeArrowheads="1"/>
          </p:cNvSpPr>
          <p:nvPr/>
        </p:nvSpPr>
        <p:spPr bwMode="auto">
          <a:xfrm>
            <a:off x="1600200" y="2667000"/>
            <a:ext cx="2971800" cy="488950"/>
          </a:xfrm>
          <a:prstGeom prst="rect">
            <a:avLst/>
          </a:prstGeom>
          <a:noFill/>
          <a:ln w="12700">
            <a:noFill/>
            <a:miter lim="800000"/>
            <a:headEnd/>
            <a:tailEnd/>
          </a:ln>
          <a:effectLst/>
        </p:spPr>
        <p:txBody>
          <a:bodyPr>
            <a:spAutoFit/>
          </a:bodyPr>
          <a:lstStyle/>
          <a:p>
            <a:pPr algn="r" eaLnBrk="0" hangingPunct="0">
              <a:spcBef>
                <a:spcPct val="7000"/>
              </a:spcBef>
            </a:pPr>
            <a:r>
              <a:rPr lang="en-US" sz="2600">
                <a:latin typeface="Arial" charset="0"/>
              </a:rPr>
              <a:t>Código de opción</a:t>
            </a:r>
          </a:p>
        </p:txBody>
      </p:sp>
      <p:grpSp>
        <p:nvGrpSpPr>
          <p:cNvPr id="49169" name="Group 17"/>
          <p:cNvGrpSpPr>
            <a:grpSpLocks/>
          </p:cNvGrpSpPr>
          <p:nvPr/>
        </p:nvGrpSpPr>
        <p:grpSpPr bwMode="auto">
          <a:xfrm>
            <a:off x="4730750" y="2697163"/>
            <a:ext cx="488950" cy="427037"/>
            <a:chOff x="1536" y="384"/>
            <a:chExt cx="384" cy="336"/>
          </a:xfrm>
        </p:grpSpPr>
        <p:sp>
          <p:nvSpPr>
            <p:cNvPr id="49170" name="Rectangle 1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49171" name="Line 1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49172" name="Line 2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49173" name="Line 2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49174" name="Line 2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49175" name="Line 2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49176" name="Line 2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49177" name="Line 2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49178" name="Line 2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49179" name="Line 2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49180" name="Text Box 28"/>
          <p:cNvSpPr txBox="1">
            <a:spLocks noChangeArrowheads="1"/>
          </p:cNvSpPr>
          <p:nvPr/>
        </p:nvSpPr>
        <p:spPr bwMode="auto">
          <a:xfrm>
            <a:off x="5216525" y="2713038"/>
            <a:ext cx="542925" cy="396875"/>
          </a:xfrm>
          <a:prstGeom prst="rect">
            <a:avLst/>
          </a:prstGeom>
          <a:noFill/>
          <a:ln w="9525">
            <a:noFill/>
            <a:miter lim="800000"/>
            <a:headEnd/>
            <a:tailEnd/>
          </a:ln>
          <a:effectLst/>
        </p:spPr>
        <p:txBody>
          <a:bodyPr wrap="none">
            <a:spAutoFit/>
          </a:bodyPr>
          <a:lstStyle/>
          <a:p>
            <a:pPr algn="ctr" eaLnBrk="0" hangingPunct="0"/>
            <a:r>
              <a:rPr lang="en-US" sz="2000">
                <a:latin typeface="Arial" charset="0"/>
              </a:rPr>
              <a:t>= 0</a:t>
            </a:r>
          </a:p>
        </p:txBody>
      </p:sp>
      <p:sp>
        <p:nvSpPr>
          <p:cNvPr id="49181" name="Text Box 29"/>
          <p:cNvSpPr txBox="1">
            <a:spLocks noChangeArrowheads="1"/>
          </p:cNvSpPr>
          <p:nvPr/>
        </p:nvSpPr>
        <p:spPr bwMode="auto">
          <a:xfrm>
            <a:off x="1524000" y="4191000"/>
            <a:ext cx="3048000" cy="488950"/>
          </a:xfrm>
          <a:prstGeom prst="rect">
            <a:avLst/>
          </a:prstGeom>
          <a:noFill/>
          <a:ln w="12700">
            <a:noFill/>
            <a:miter lim="800000"/>
            <a:headEnd/>
            <a:tailEnd/>
          </a:ln>
          <a:effectLst/>
        </p:spPr>
        <p:txBody>
          <a:bodyPr>
            <a:spAutoFit/>
          </a:bodyPr>
          <a:lstStyle/>
          <a:p>
            <a:pPr algn="r" eaLnBrk="0" hangingPunct="0">
              <a:spcBef>
                <a:spcPct val="7000"/>
              </a:spcBef>
            </a:pPr>
            <a:r>
              <a:rPr lang="en-US" sz="2600">
                <a:latin typeface="Arial" charset="0"/>
              </a:rPr>
              <a:t>Código de opción</a:t>
            </a:r>
          </a:p>
        </p:txBody>
      </p:sp>
      <p:grpSp>
        <p:nvGrpSpPr>
          <p:cNvPr id="49182" name="Group 30"/>
          <p:cNvGrpSpPr>
            <a:grpSpLocks/>
          </p:cNvGrpSpPr>
          <p:nvPr/>
        </p:nvGrpSpPr>
        <p:grpSpPr bwMode="auto">
          <a:xfrm>
            <a:off x="4730750" y="4221163"/>
            <a:ext cx="488950" cy="427037"/>
            <a:chOff x="1536" y="384"/>
            <a:chExt cx="384" cy="336"/>
          </a:xfrm>
        </p:grpSpPr>
        <p:sp>
          <p:nvSpPr>
            <p:cNvPr id="49183" name="Rectangle 3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49184" name="Line 3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49185" name="Line 3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49186" name="Line 3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49187" name="Line 3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49188" name="Line 3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49189" name="Line 3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49190" name="Line 3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49191" name="Line 3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49192" name="Line 4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49193" name="Text Box 41"/>
          <p:cNvSpPr txBox="1">
            <a:spLocks noChangeArrowheads="1"/>
          </p:cNvSpPr>
          <p:nvPr/>
        </p:nvSpPr>
        <p:spPr bwMode="auto">
          <a:xfrm>
            <a:off x="5216525" y="4237038"/>
            <a:ext cx="542925" cy="396875"/>
          </a:xfrm>
          <a:prstGeom prst="rect">
            <a:avLst/>
          </a:prstGeom>
          <a:noFill/>
          <a:ln w="9525">
            <a:noFill/>
            <a:miter lim="800000"/>
            <a:headEnd/>
            <a:tailEnd/>
          </a:ln>
          <a:effectLst/>
        </p:spPr>
        <p:txBody>
          <a:bodyPr wrap="none">
            <a:spAutoFit/>
          </a:bodyPr>
          <a:lstStyle/>
          <a:p>
            <a:pPr algn="ctr" eaLnBrk="0" hangingPunct="0"/>
            <a:r>
              <a:rPr lang="en-US" sz="2000">
                <a:latin typeface="Arial" charset="0"/>
              </a:rPr>
              <a:t>= 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ES"/>
              <a:t>Encabezado IP</a:t>
            </a:r>
          </a:p>
        </p:txBody>
      </p:sp>
      <p:sp>
        <p:nvSpPr>
          <p:cNvPr id="50179" name="Rectangle 3" descr="Rectangle: Click to edit Master text styles&#10;Second level&#10;Third level&#10;Fourth level&#10;Fifth level"/>
          <p:cNvSpPr>
            <a:spLocks noGrp="1" noChangeArrowheads="1"/>
          </p:cNvSpPr>
          <p:nvPr>
            <p:ph idx="1"/>
          </p:nvPr>
        </p:nvSpPr>
        <p:spPr/>
        <p:txBody>
          <a:bodyPr/>
          <a:lstStyle/>
          <a:p>
            <a:pPr lvl="1"/>
            <a:r>
              <a:rPr lang="es-ES"/>
              <a:t>Registrar ruta</a:t>
            </a:r>
          </a:p>
        </p:txBody>
      </p:sp>
      <p:sp>
        <p:nvSpPr>
          <p:cNvPr id="50180" name="Text Box 4"/>
          <p:cNvSpPr txBox="1">
            <a:spLocks noChangeArrowheads="1"/>
          </p:cNvSpPr>
          <p:nvPr/>
        </p:nvSpPr>
        <p:spPr bwMode="auto">
          <a:xfrm>
            <a:off x="685800" y="2819400"/>
            <a:ext cx="5251450" cy="2616200"/>
          </a:xfrm>
          <a:prstGeom prst="rect">
            <a:avLst/>
          </a:prstGeom>
          <a:noFill/>
          <a:ln w="12700">
            <a:noFill/>
            <a:miter lim="800000"/>
            <a:headEnd/>
            <a:tailEnd/>
          </a:ln>
          <a:effectLst/>
        </p:spPr>
        <p:txBody>
          <a:bodyPr>
            <a:spAutoFit/>
          </a:bodyPr>
          <a:lstStyle/>
          <a:p>
            <a:pPr algn="r" eaLnBrk="0" hangingPunct="0">
              <a:spcBef>
                <a:spcPct val="7000"/>
              </a:spcBef>
            </a:pPr>
            <a:r>
              <a:rPr lang="en-US" sz="2600">
                <a:latin typeface="Arial" charset="0"/>
              </a:rPr>
              <a:t>Código de opción</a:t>
            </a:r>
          </a:p>
          <a:p>
            <a:pPr algn="r" eaLnBrk="0" hangingPunct="0">
              <a:spcBef>
                <a:spcPct val="7000"/>
              </a:spcBef>
            </a:pPr>
            <a:r>
              <a:rPr lang="en-US" sz="2600">
                <a:latin typeface="Arial" charset="0"/>
              </a:rPr>
              <a:t>Longitud de opción</a:t>
            </a:r>
          </a:p>
          <a:p>
            <a:pPr algn="r" eaLnBrk="0" hangingPunct="0">
              <a:spcBef>
                <a:spcPct val="7000"/>
              </a:spcBef>
            </a:pPr>
            <a:r>
              <a:rPr lang="en-US" sz="2600">
                <a:latin typeface="Arial" charset="0"/>
              </a:rPr>
              <a:t>Siguiente puntero de ranura</a:t>
            </a:r>
          </a:p>
          <a:p>
            <a:pPr algn="r" eaLnBrk="0" hangingPunct="0">
              <a:spcBef>
                <a:spcPct val="7000"/>
              </a:spcBef>
            </a:pPr>
            <a:r>
              <a:rPr lang="en-US" sz="2600">
                <a:latin typeface="Arial" charset="0"/>
              </a:rPr>
              <a:t>Primera dirección IP</a:t>
            </a:r>
          </a:p>
          <a:p>
            <a:pPr algn="r" eaLnBrk="0" hangingPunct="0">
              <a:spcBef>
                <a:spcPct val="7000"/>
              </a:spcBef>
            </a:pPr>
            <a:r>
              <a:rPr lang="en-US" sz="2600">
                <a:latin typeface="Arial" charset="0"/>
              </a:rPr>
              <a:t>Segunda dirección IP</a:t>
            </a:r>
          </a:p>
          <a:p>
            <a:pPr algn="r" eaLnBrk="0" hangingPunct="0">
              <a:spcBef>
                <a:spcPct val="7000"/>
              </a:spcBef>
            </a:pPr>
            <a:r>
              <a:rPr lang="en-US" sz="2600">
                <a:latin typeface="Arial" charset="0"/>
              </a:rPr>
              <a:t>… </a:t>
            </a:r>
          </a:p>
        </p:txBody>
      </p:sp>
      <p:grpSp>
        <p:nvGrpSpPr>
          <p:cNvPr id="50181" name="Group 5"/>
          <p:cNvGrpSpPr>
            <a:grpSpLocks/>
          </p:cNvGrpSpPr>
          <p:nvPr/>
        </p:nvGrpSpPr>
        <p:grpSpPr bwMode="auto">
          <a:xfrm>
            <a:off x="6096000" y="2849563"/>
            <a:ext cx="488950" cy="427037"/>
            <a:chOff x="1536" y="384"/>
            <a:chExt cx="384" cy="336"/>
          </a:xfrm>
        </p:grpSpPr>
        <p:sp>
          <p:nvSpPr>
            <p:cNvPr id="50182" name="Rectangle 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183" name="Line 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184" name="Line 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185" name="Line 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186" name="Line 1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187" name="Line 1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188" name="Line 1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189" name="Line 1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190" name="Line 1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191" name="Line 1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192" name="Group 16"/>
          <p:cNvGrpSpPr>
            <a:grpSpLocks/>
          </p:cNvGrpSpPr>
          <p:nvPr/>
        </p:nvGrpSpPr>
        <p:grpSpPr bwMode="auto">
          <a:xfrm>
            <a:off x="6096000" y="3276600"/>
            <a:ext cx="488950" cy="425450"/>
            <a:chOff x="1536" y="384"/>
            <a:chExt cx="384" cy="336"/>
          </a:xfrm>
        </p:grpSpPr>
        <p:sp>
          <p:nvSpPr>
            <p:cNvPr id="50193" name="Rectangle 1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194" name="Line 1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195" name="Line 1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196" name="Line 2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197" name="Line 2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198" name="Line 2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199" name="Line 2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00" name="Line 2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201" name="Line 2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202" name="Line 2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203" name="Group 27"/>
          <p:cNvGrpSpPr>
            <a:grpSpLocks/>
          </p:cNvGrpSpPr>
          <p:nvPr/>
        </p:nvGrpSpPr>
        <p:grpSpPr bwMode="auto">
          <a:xfrm>
            <a:off x="6096000" y="4127500"/>
            <a:ext cx="488950" cy="427038"/>
            <a:chOff x="1536" y="384"/>
            <a:chExt cx="384" cy="336"/>
          </a:xfrm>
        </p:grpSpPr>
        <p:sp>
          <p:nvSpPr>
            <p:cNvPr id="50204" name="Rectangle 2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205" name="Line 2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206" name="Line 3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207" name="Line 3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208" name="Line 3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209" name="Line 3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210" name="Line 3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11" name="Line 3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212" name="Line 3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213" name="Line 3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214" name="Group 38"/>
          <p:cNvGrpSpPr>
            <a:grpSpLocks/>
          </p:cNvGrpSpPr>
          <p:nvPr/>
        </p:nvGrpSpPr>
        <p:grpSpPr bwMode="auto">
          <a:xfrm>
            <a:off x="6584950" y="4127500"/>
            <a:ext cx="488950" cy="427038"/>
            <a:chOff x="1536" y="384"/>
            <a:chExt cx="384" cy="336"/>
          </a:xfrm>
        </p:grpSpPr>
        <p:sp>
          <p:nvSpPr>
            <p:cNvPr id="50215" name="Rectangle 3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216" name="Line 4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217" name="Line 4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218" name="Line 4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219" name="Line 4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220" name="Line 4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221" name="Line 4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22" name="Line 4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223" name="Line 4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224" name="Line 4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225" name="Group 49"/>
          <p:cNvGrpSpPr>
            <a:grpSpLocks/>
          </p:cNvGrpSpPr>
          <p:nvPr/>
        </p:nvGrpSpPr>
        <p:grpSpPr bwMode="auto">
          <a:xfrm>
            <a:off x="7073900" y="4127500"/>
            <a:ext cx="488950" cy="427038"/>
            <a:chOff x="1536" y="384"/>
            <a:chExt cx="384" cy="336"/>
          </a:xfrm>
        </p:grpSpPr>
        <p:sp>
          <p:nvSpPr>
            <p:cNvPr id="50226" name="Rectangle 5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227" name="Line 5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228" name="Line 5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229" name="Line 5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230" name="Line 5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231" name="Line 5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232" name="Line 5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33" name="Line 5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234" name="Line 5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235" name="Line 5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236" name="Group 60"/>
          <p:cNvGrpSpPr>
            <a:grpSpLocks/>
          </p:cNvGrpSpPr>
          <p:nvPr/>
        </p:nvGrpSpPr>
        <p:grpSpPr bwMode="auto">
          <a:xfrm>
            <a:off x="7562850" y="4127500"/>
            <a:ext cx="488950" cy="427038"/>
            <a:chOff x="1536" y="384"/>
            <a:chExt cx="384" cy="336"/>
          </a:xfrm>
        </p:grpSpPr>
        <p:sp>
          <p:nvSpPr>
            <p:cNvPr id="50237" name="Rectangle 6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238" name="Line 6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239" name="Line 6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240" name="Line 6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241" name="Line 6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242" name="Line 6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243" name="Line 6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44" name="Line 6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245" name="Line 6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246" name="Line 7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247" name="Group 71"/>
          <p:cNvGrpSpPr>
            <a:grpSpLocks/>
          </p:cNvGrpSpPr>
          <p:nvPr/>
        </p:nvGrpSpPr>
        <p:grpSpPr bwMode="auto">
          <a:xfrm>
            <a:off x="6096000" y="4554538"/>
            <a:ext cx="488950" cy="427037"/>
            <a:chOff x="1536" y="384"/>
            <a:chExt cx="384" cy="336"/>
          </a:xfrm>
        </p:grpSpPr>
        <p:sp>
          <p:nvSpPr>
            <p:cNvPr id="50248" name="Rectangle 7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249" name="Line 7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250" name="Line 7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251" name="Line 7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252" name="Line 7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253" name="Line 7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254" name="Line 7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55" name="Line 7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256" name="Line 8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257" name="Line 8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258" name="Group 82"/>
          <p:cNvGrpSpPr>
            <a:grpSpLocks/>
          </p:cNvGrpSpPr>
          <p:nvPr/>
        </p:nvGrpSpPr>
        <p:grpSpPr bwMode="auto">
          <a:xfrm>
            <a:off x="6584950" y="4554538"/>
            <a:ext cx="488950" cy="427037"/>
            <a:chOff x="1536" y="384"/>
            <a:chExt cx="384" cy="336"/>
          </a:xfrm>
        </p:grpSpPr>
        <p:sp>
          <p:nvSpPr>
            <p:cNvPr id="50259" name="Rectangle 8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260" name="Line 8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261" name="Line 8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262" name="Line 8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263" name="Line 8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264" name="Line 8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265" name="Line 8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66" name="Line 9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267" name="Line 9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268" name="Line 9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269" name="Group 93"/>
          <p:cNvGrpSpPr>
            <a:grpSpLocks/>
          </p:cNvGrpSpPr>
          <p:nvPr/>
        </p:nvGrpSpPr>
        <p:grpSpPr bwMode="auto">
          <a:xfrm>
            <a:off x="7073900" y="4554538"/>
            <a:ext cx="488950" cy="427037"/>
            <a:chOff x="1536" y="384"/>
            <a:chExt cx="384" cy="336"/>
          </a:xfrm>
        </p:grpSpPr>
        <p:sp>
          <p:nvSpPr>
            <p:cNvPr id="50270" name="Rectangle 9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271" name="Line 9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272" name="Line 9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273" name="Line 9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274" name="Line 9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275" name="Line 9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276" name="Line 10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77" name="Line 10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278" name="Line 10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279" name="Line 10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280" name="Group 104"/>
          <p:cNvGrpSpPr>
            <a:grpSpLocks/>
          </p:cNvGrpSpPr>
          <p:nvPr/>
        </p:nvGrpSpPr>
        <p:grpSpPr bwMode="auto">
          <a:xfrm>
            <a:off x="7562850" y="4554538"/>
            <a:ext cx="488950" cy="427037"/>
            <a:chOff x="1536" y="384"/>
            <a:chExt cx="384" cy="336"/>
          </a:xfrm>
        </p:grpSpPr>
        <p:sp>
          <p:nvSpPr>
            <p:cNvPr id="50281" name="Rectangle 10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282" name="Line 10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283" name="Line 10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284" name="Line 10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285" name="Line 10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286" name="Line 11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287" name="Line 11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88" name="Line 11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289" name="Line 11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290" name="Line 11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291" name="Group 115"/>
          <p:cNvGrpSpPr>
            <a:grpSpLocks/>
          </p:cNvGrpSpPr>
          <p:nvPr/>
        </p:nvGrpSpPr>
        <p:grpSpPr bwMode="auto">
          <a:xfrm>
            <a:off x="6096000" y="4981575"/>
            <a:ext cx="488950" cy="427038"/>
            <a:chOff x="1536" y="384"/>
            <a:chExt cx="384" cy="336"/>
          </a:xfrm>
        </p:grpSpPr>
        <p:sp>
          <p:nvSpPr>
            <p:cNvPr id="50292" name="Rectangle 1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293" name="Line 11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294" name="Line 11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295" name="Line 11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296" name="Line 12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297" name="Line 12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298" name="Line 12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299" name="Line 12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300" name="Line 12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301" name="Line 12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302" name="Group 126"/>
          <p:cNvGrpSpPr>
            <a:grpSpLocks/>
          </p:cNvGrpSpPr>
          <p:nvPr/>
        </p:nvGrpSpPr>
        <p:grpSpPr bwMode="auto">
          <a:xfrm>
            <a:off x="6584950" y="4981575"/>
            <a:ext cx="488950" cy="427038"/>
            <a:chOff x="1536" y="384"/>
            <a:chExt cx="384" cy="336"/>
          </a:xfrm>
        </p:grpSpPr>
        <p:sp>
          <p:nvSpPr>
            <p:cNvPr id="50303" name="Rectangle 12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304" name="Line 12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305" name="Line 12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306" name="Line 13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307" name="Line 13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308" name="Line 13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309" name="Line 13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310" name="Line 13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311" name="Line 13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312" name="Line 13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313" name="Group 137"/>
          <p:cNvGrpSpPr>
            <a:grpSpLocks/>
          </p:cNvGrpSpPr>
          <p:nvPr/>
        </p:nvGrpSpPr>
        <p:grpSpPr bwMode="auto">
          <a:xfrm>
            <a:off x="7073900" y="4981575"/>
            <a:ext cx="488950" cy="427038"/>
            <a:chOff x="1536" y="384"/>
            <a:chExt cx="384" cy="336"/>
          </a:xfrm>
        </p:grpSpPr>
        <p:sp>
          <p:nvSpPr>
            <p:cNvPr id="50314" name="Rectangle 13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315" name="Line 13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316" name="Line 14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317" name="Line 14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318" name="Line 14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319" name="Line 14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320" name="Line 14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321" name="Line 14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322" name="Line 14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323" name="Line 14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0324" name="Group 148"/>
          <p:cNvGrpSpPr>
            <a:grpSpLocks/>
          </p:cNvGrpSpPr>
          <p:nvPr/>
        </p:nvGrpSpPr>
        <p:grpSpPr bwMode="auto">
          <a:xfrm>
            <a:off x="7562850" y="4981575"/>
            <a:ext cx="488950" cy="427038"/>
            <a:chOff x="1536" y="384"/>
            <a:chExt cx="384" cy="336"/>
          </a:xfrm>
        </p:grpSpPr>
        <p:sp>
          <p:nvSpPr>
            <p:cNvPr id="50325" name="Rectangle 14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326" name="Line 15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327" name="Line 15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328" name="Line 15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329" name="Line 15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330" name="Line 15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331" name="Line 15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332" name="Line 15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333" name="Line 15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334" name="Line 15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50335" name="Text Box 159"/>
          <p:cNvSpPr txBox="1">
            <a:spLocks noChangeArrowheads="1"/>
          </p:cNvSpPr>
          <p:nvPr/>
        </p:nvSpPr>
        <p:spPr bwMode="auto">
          <a:xfrm>
            <a:off x="6646863" y="2895600"/>
            <a:ext cx="542925" cy="396875"/>
          </a:xfrm>
          <a:prstGeom prst="rect">
            <a:avLst/>
          </a:prstGeom>
          <a:noFill/>
          <a:ln w="9525">
            <a:noFill/>
            <a:miter lim="800000"/>
            <a:headEnd/>
            <a:tailEnd/>
          </a:ln>
          <a:effectLst/>
        </p:spPr>
        <p:txBody>
          <a:bodyPr wrap="none">
            <a:spAutoFit/>
          </a:bodyPr>
          <a:lstStyle/>
          <a:p>
            <a:pPr algn="ctr" eaLnBrk="0" hangingPunct="0"/>
            <a:r>
              <a:rPr lang="en-US" sz="2000">
                <a:latin typeface="Arial" charset="0"/>
              </a:rPr>
              <a:t>= 7</a:t>
            </a:r>
          </a:p>
        </p:txBody>
      </p:sp>
      <p:grpSp>
        <p:nvGrpSpPr>
          <p:cNvPr id="50336" name="Group 160"/>
          <p:cNvGrpSpPr>
            <a:grpSpLocks/>
          </p:cNvGrpSpPr>
          <p:nvPr/>
        </p:nvGrpSpPr>
        <p:grpSpPr bwMode="auto">
          <a:xfrm>
            <a:off x="6096000" y="3702050"/>
            <a:ext cx="488950" cy="425450"/>
            <a:chOff x="1536" y="384"/>
            <a:chExt cx="384" cy="336"/>
          </a:xfrm>
        </p:grpSpPr>
        <p:sp>
          <p:nvSpPr>
            <p:cNvPr id="50337" name="Rectangle 16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0338" name="Line 16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0339" name="Line 16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0340" name="Line 16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0341" name="Line 16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0342" name="Line 16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0343" name="Line 16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0344" name="Line 16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0345" name="Line 16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0346" name="Line 17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50347" name="Text Box 171"/>
          <p:cNvSpPr txBox="1">
            <a:spLocks noChangeArrowheads="1"/>
          </p:cNvSpPr>
          <p:nvPr/>
        </p:nvSpPr>
        <p:spPr bwMode="auto">
          <a:xfrm>
            <a:off x="1143000" y="5867400"/>
            <a:ext cx="7391400" cy="366713"/>
          </a:xfrm>
          <a:prstGeom prst="rect">
            <a:avLst/>
          </a:prstGeom>
          <a:noFill/>
          <a:ln w="9525">
            <a:noFill/>
            <a:miter lim="800000"/>
            <a:headEnd/>
            <a:tailEnd/>
          </a:ln>
          <a:effectLst/>
        </p:spPr>
        <p:txBody>
          <a:bodyPr>
            <a:spAutoFit/>
          </a:bodyPr>
          <a:lstStyle/>
          <a:p>
            <a:pPr>
              <a:spcBef>
                <a:spcPct val="50000"/>
              </a:spcBef>
            </a:pPr>
            <a:r>
              <a:rPr lang="es-ES" sz="1800">
                <a:latin typeface="Courier New" pitchFamily="49" charset="0"/>
              </a:rPr>
              <a:t>C:/&gt;ping –r 7 10.0.0.1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ES"/>
              <a:t>Encabezado IP</a:t>
            </a:r>
          </a:p>
        </p:txBody>
      </p:sp>
      <p:sp>
        <p:nvSpPr>
          <p:cNvPr id="51203" name="Rectangle 3" descr="Rectangle: Click to edit Master text styles&#10;Second level&#10;Third level&#10;Fourth level&#10;Fifth level"/>
          <p:cNvSpPr>
            <a:spLocks noGrp="1" noChangeArrowheads="1"/>
          </p:cNvSpPr>
          <p:nvPr>
            <p:ph idx="1"/>
          </p:nvPr>
        </p:nvSpPr>
        <p:spPr/>
        <p:txBody>
          <a:bodyPr/>
          <a:lstStyle/>
          <a:p>
            <a:pPr lvl="1"/>
            <a:r>
              <a:rPr lang="es-ES"/>
              <a:t>Ruta de origen estricta</a:t>
            </a:r>
          </a:p>
        </p:txBody>
      </p:sp>
      <p:sp>
        <p:nvSpPr>
          <p:cNvPr id="51204" name="Text Box 4"/>
          <p:cNvSpPr txBox="1">
            <a:spLocks noChangeArrowheads="1"/>
          </p:cNvSpPr>
          <p:nvPr/>
        </p:nvSpPr>
        <p:spPr bwMode="auto">
          <a:xfrm>
            <a:off x="685800" y="2667000"/>
            <a:ext cx="4641850" cy="2616200"/>
          </a:xfrm>
          <a:prstGeom prst="rect">
            <a:avLst/>
          </a:prstGeom>
          <a:noFill/>
          <a:ln w="12700">
            <a:noFill/>
            <a:miter lim="800000"/>
            <a:headEnd/>
            <a:tailEnd/>
          </a:ln>
          <a:effectLst/>
        </p:spPr>
        <p:txBody>
          <a:bodyPr>
            <a:spAutoFit/>
          </a:bodyPr>
          <a:lstStyle/>
          <a:p>
            <a:pPr algn="r" eaLnBrk="0" hangingPunct="0">
              <a:spcBef>
                <a:spcPct val="7000"/>
              </a:spcBef>
            </a:pPr>
            <a:r>
              <a:rPr lang="en-US" sz="2600">
                <a:latin typeface="Arial" charset="0"/>
              </a:rPr>
              <a:t>Código de opción</a:t>
            </a:r>
          </a:p>
          <a:p>
            <a:pPr algn="r" eaLnBrk="0" hangingPunct="0">
              <a:spcBef>
                <a:spcPct val="7000"/>
              </a:spcBef>
            </a:pPr>
            <a:r>
              <a:rPr lang="en-US" sz="2600">
                <a:latin typeface="Arial" charset="0"/>
              </a:rPr>
              <a:t>Longitud de opción</a:t>
            </a:r>
          </a:p>
          <a:p>
            <a:pPr algn="r" eaLnBrk="0" hangingPunct="0">
              <a:spcBef>
                <a:spcPct val="7000"/>
              </a:spcBef>
            </a:pPr>
            <a:r>
              <a:rPr lang="en-US" sz="2600">
                <a:latin typeface="Arial" charset="0"/>
              </a:rPr>
              <a:t>Siguiente puntero de ranura</a:t>
            </a:r>
          </a:p>
          <a:p>
            <a:pPr algn="r" eaLnBrk="0" hangingPunct="0">
              <a:spcBef>
                <a:spcPct val="7000"/>
              </a:spcBef>
            </a:pPr>
            <a:r>
              <a:rPr lang="en-US" sz="2600">
                <a:latin typeface="Arial" charset="0"/>
              </a:rPr>
              <a:t>Primera dirección IP</a:t>
            </a:r>
          </a:p>
          <a:p>
            <a:pPr algn="r" eaLnBrk="0" hangingPunct="0">
              <a:spcBef>
                <a:spcPct val="7000"/>
              </a:spcBef>
            </a:pPr>
            <a:r>
              <a:rPr lang="en-US" sz="2600">
                <a:latin typeface="Arial" charset="0"/>
              </a:rPr>
              <a:t>Segunda dirección IP</a:t>
            </a:r>
          </a:p>
          <a:p>
            <a:pPr algn="r" eaLnBrk="0" hangingPunct="0">
              <a:spcBef>
                <a:spcPct val="7000"/>
              </a:spcBef>
            </a:pPr>
            <a:r>
              <a:rPr lang="en-US" sz="2600">
                <a:latin typeface="Arial" charset="0"/>
              </a:rPr>
              <a:t>… </a:t>
            </a:r>
          </a:p>
        </p:txBody>
      </p:sp>
      <p:grpSp>
        <p:nvGrpSpPr>
          <p:cNvPr id="51205" name="Group 5"/>
          <p:cNvGrpSpPr>
            <a:grpSpLocks/>
          </p:cNvGrpSpPr>
          <p:nvPr/>
        </p:nvGrpSpPr>
        <p:grpSpPr bwMode="auto">
          <a:xfrm>
            <a:off x="5486400" y="2697163"/>
            <a:ext cx="488950" cy="427037"/>
            <a:chOff x="1536" y="384"/>
            <a:chExt cx="384" cy="336"/>
          </a:xfrm>
        </p:grpSpPr>
        <p:sp>
          <p:nvSpPr>
            <p:cNvPr id="51206" name="Rectangle 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207" name="Line 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208" name="Line 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209" name="Line 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210" name="Line 1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211" name="Line 1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212" name="Line 1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213" name="Line 1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214" name="Line 1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215" name="Line 1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216" name="Group 16"/>
          <p:cNvGrpSpPr>
            <a:grpSpLocks/>
          </p:cNvGrpSpPr>
          <p:nvPr/>
        </p:nvGrpSpPr>
        <p:grpSpPr bwMode="auto">
          <a:xfrm>
            <a:off x="5486400" y="3124200"/>
            <a:ext cx="488950" cy="425450"/>
            <a:chOff x="1536" y="384"/>
            <a:chExt cx="384" cy="336"/>
          </a:xfrm>
        </p:grpSpPr>
        <p:sp>
          <p:nvSpPr>
            <p:cNvPr id="51217" name="Rectangle 1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218" name="Line 1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219" name="Line 1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220" name="Line 2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221" name="Line 2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222" name="Line 2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223" name="Line 2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224" name="Line 2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225" name="Line 2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226" name="Line 2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227" name="Group 27"/>
          <p:cNvGrpSpPr>
            <a:grpSpLocks/>
          </p:cNvGrpSpPr>
          <p:nvPr/>
        </p:nvGrpSpPr>
        <p:grpSpPr bwMode="auto">
          <a:xfrm>
            <a:off x="5486400" y="3975100"/>
            <a:ext cx="488950" cy="427038"/>
            <a:chOff x="1536" y="384"/>
            <a:chExt cx="384" cy="336"/>
          </a:xfrm>
        </p:grpSpPr>
        <p:sp>
          <p:nvSpPr>
            <p:cNvPr id="51228" name="Rectangle 2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229" name="Line 2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230" name="Line 3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231" name="Line 3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232" name="Line 3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233" name="Line 3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234" name="Line 3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235" name="Line 3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236" name="Line 3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237" name="Line 3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238" name="Group 38"/>
          <p:cNvGrpSpPr>
            <a:grpSpLocks/>
          </p:cNvGrpSpPr>
          <p:nvPr/>
        </p:nvGrpSpPr>
        <p:grpSpPr bwMode="auto">
          <a:xfrm>
            <a:off x="5975350" y="3975100"/>
            <a:ext cx="488950" cy="427038"/>
            <a:chOff x="1536" y="384"/>
            <a:chExt cx="384" cy="336"/>
          </a:xfrm>
        </p:grpSpPr>
        <p:sp>
          <p:nvSpPr>
            <p:cNvPr id="51239" name="Rectangle 3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240" name="Line 4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241" name="Line 4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242" name="Line 4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243" name="Line 4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244" name="Line 4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245" name="Line 4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246" name="Line 4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247" name="Line 4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248" name="Line 4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249" name="Group 49"/>
          <p:cNvGrpSpPr>
            <a:grpSpLocks/>
          </p:cNvGrpSpPr>
          <p:nvPr/>
        </p:nvGrpSpPr>
        <p:grpSpPr bwMode="auto">
          <a:xfrm>
            <a:off x="6464300" y="3975100"/>
            <a:ext cx="488950" cy="427038"/>
            <a:chOff x="1536" y="384"/>
            <a:chExt cx="384" cy="336"/>
          </a:xfrm>
        </p:grpSpPr>
        <p:sp>
          <p:nvSpPr>
            <p:cNvPr id="51250" name="Rectangle 5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251" name="Line 5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252" name="Line 5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253" name="Line 5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254" name="Line 5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255" name="Line 5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256" name="Line 5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257" name="Line 5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258" name="Line 5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259" name="Line 5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260" name="Group 60"/>
          <p:cNvGrpSpPr>
            <a:grpSpLocks/>
          </p:cNvGrpSpPr>
          <p:nvPr/>
        </p:nvGrpSpPr>
        <p:grpSpPr bwMode="auto">
          <a:xfrm>
            <a:off x="6953250" y="3975100"/>
            <a:ext cx="488950" cy="427038"/>
            <a:chOff x="1536" y="384"/>
            <a:chExt cx="384" cy="336"/>
          </a:xfrm>
        </p:grpSpPr>
        <p:sp>
          <p:nvSpPr>
            <p:cNvPr id="51261" name="Rectangle 6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262" name="Line 6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263" name="Line 6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264" name="Line 6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265" name="Line 6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266" name="Line 6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267" name="Line 6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268" name="Line 6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269" name="Line 6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270" name="Line 7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271" name="Group 71"/>
          <p:cNvGrpSpPr>
            <a:grpSpLocks/>
          </p:cNvGrpSpPr>
          <p:nvPr/>
        </p:nvGrpSpPr>
        <p:grpSpPr bwMode="auto">
          <a:xfrm>
            <a:off x="5486400" y="4402138"/>
            <a:ext cx="488950" cy="427037"/>
            <a:chOff x="1536" y="384"/>
            <a:chExt cx="384" cy="336"/>
          </a:xfrm>
        </p:grpSpPr>
        <p:sp>
          <p:nvSpPr>
            <p:cNvPr id="51272" name="Rectangle 7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273" name="Line 7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274" name="Line 7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275" name="Line 7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276" name="Line 7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277" name="Line 7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278" name="Line 7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279" name="Line 7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280" name="Line 8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281" name="Line 8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282" name="Group 82"/>
          <p:cNvGrpSpPr>
            <a:grpSpLocks/>
          </p:cNvGrpSpPr>
          <p:nvPr/>
        </p:nvGrpSpPr>
        <p:grpSpPr bwMode="auto">
          <a:xfrm>
            <a:off x="5975350" y="4402138"/>
            <a:ext cx="488950" cy="427037"/>
            <a:chOff x="1536" y="384"/>
            <a:chExt cx="384" cy="336"/>
          </a:xfrm>
        </p:grpSpPr>
        <p:sp>
          <p:nvSpPr>
            <p:cNvPr id="51283" name="Rectangle 8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284" name="Line 8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285" name="Line 8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286" name="Line 8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287" name="Line 8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288" name="Line 8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289" name="Line 8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290" name="Line 9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291" name="Line 9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292" name="Line 9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293" name="Group 93"/>
          <p:cNvGrpSpPr>
            <a:grpSpLocks/>
          </p:cNvGrpSpPr>
          <p:nvPr/>
        </p:nvGrpSpPr>
        <p:grpSpPr bwMode="auto">
          <a:xfrm>
            <a:off x="6464300" y="4402138"/>
            <a:ext cx="488950" cy="427037"/>
            <a:chOff x="1536" y="384"/>
            <a:chExt cx="384" cy="336"/>
          </a:xfrm>
        </p:grpSpPr>
        <p:sp>
          <p:nvSpPr>
            <p:cNvPr id="51294" name="Rectangle 9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295" name="Line 9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296" name="Line 9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297" name="Line 9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298" name="Line 9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299" name="Line 9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300" name="Line 10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301" name="Line 10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302" name="Line 10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303" name="Line 10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304" name="Group 104"/>
          <p:cNvGrpSpPr>
            <a:grpSpLocks/>
          </p:cNvGrpSpPr>
          <p:nvPr/>
        </p:nvGrpSpPr>
        <p:grpSpPr bwMode="auto">
          <a:xfrm>
            <a:off x="6953250" y="4402138"/>
            <a:ext cx="488950" cy="427037"/>
            <a:chOff x="1536" y="384"/>
            <a:chExt cx="384" cy="336"/>
          </a:xfrm>
        </p:grpSpPr>
        <p:sp>
          <p:nvSpPr>
            <p:cNvPr id="51305" name="Rectangle 10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306" name="Line 10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307" name="Line 10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308" name="Line 10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309" name="Line 10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310" name="Line 11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311" name="Line 11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312" name="Line 11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313" name="Line 11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314" name="Line 11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315" name="Group 115"/>
          <p:cNvGrpSpPr>
            <a:grpSpLocks/>
          </p:cNvGrpSpPr>
          <p:nvPr/>
        </p:nvGrpSpPr>
        <p:grpSpPr bwMode="auto">
          <a:xfrm>
            <a:off x="5486400" y="4829175"/>
            <a:ext cx="488950" cy="427038"/>
            <a:chOff x="1536" y="384"/>
            <a:chExt cx="384" cy="336"/>
          </a:xfrm>
        </p:grpSpPr>
        <p:sp>
          <p:nvSpPr>
            <p:cNvPr id="51316" name="Rectangle 1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317" name="Line 11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318" name="Line 11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319" name="Line 11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320" name="Line 12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321" name="Line 12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322" name="Line 12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323" name="Line 12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324" name="Line 12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325" name="Line 12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326" name="Group 126"/>
          <p:cNvGrpSpPr>
            <a:grpSpLocks/>
          </p:cNvGrpSpPr>
          <p:nvPr/>
        </p:nvGrpSpPr>
        <p:grpSpPr bwMode="auto">
          <a:xfrm>
            <a:off x="5975350" y="4829175"/>
            <a:ext cx="488950" cy="427038"/>
            <a:chOff x="1536" y="384"/>
            <a:chExt cx="384" cy="336"/>
          </a:xfrm>
        </p:grpSpPr>
        <p:sp>
          <p:nvSpPr>
            <p:cNvPr id="51327" name="Rectangle 12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328" name="Line 12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329" name="Line 12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330" name="Line 13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331" name="Line 13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332" name="Line 13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333" name="Line 13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334" name="Line 13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335" name="Line 13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336" name="Line 13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337" name="Group 137"/>
          <p:cNvGrpSpPr>
            <a:grpSpLocks/>
          </p:cNvGrpSpPr>
          <p:nvPr/>
        </p:nvGrpSpPr>
        <p:grpSpPr bwMode="auto">
          <a:xfrm>
            <a:off x="6464300" y="4829175"/>
            <a:ext cx="488950" cy="427038"/>
            <a:chOff x="1536" y="384"/>
            <a:chExt cx="384" cy="336"/>
          </a:xfrm>
        </p:grpSpPr>
        <p:sp>
          <p:nvSpPr>
            <p:cNvPr id="51338" name="Rectangle 13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339" name="Line 13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340" name="Line 14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341" name="Line 14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342" name="Line 14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343" name="Line 14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344" name="Line 14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345" name="Line 14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346" name="Line 14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347" name="Line 14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1348" name="Group 148"/>
          <p:cNvGrpSpPr>
            <a:grpSpLocks/>
          </p:cNvGrpSpPr>
          <p:nvPr/>
        </p:nvGrpSpPr>
        <p:grpSpPr bwMode="auto">
          <a:xfrm>
            <a:off x="6953250" y="4829175"/>
            <a:ext cx="488950" cy="427038"/>
            <a:chOff x="1536" y="384"/>
            <a:chExt cx="384" cy="336"/>
          </a:xfrm>
        </p:grpSpPr>
        <p:sp>
          <p:nvSpPr>
            <p:cNvPr id="51349" name="Rectangle 14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350" name="Line 15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351" name="Line 15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352" name="Line 15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353" name="Line 15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354" name="Line 15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355" name="Line 15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356" name="Line 15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357" name="Line 15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358" name="Line 15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51359" name="Text Box 159"/>
          <p:cNvSpPr txBox="1">
            <a:spLocks noChangeArrowheads="1"/>
          </p:cNvSpPr>
          <p:nvPr/>
        </p:nvSpPr>
        <p:spPr bwMode="auto">
          <a:xfrm>
            <a:off x="5989638" y="2774950"/>
            <a:ext cx="825500" cy="396875"/>
          </a:xfrm>
          <a:prstGeom prst="rect">
            <a:avLst/>
          </a:prstGeom>
          <a:noFill/>
          <a:ln w="9525">
            <a:noFill/>
            <a:miter lim="800000"/>
            <a:headEnd/>
            <a:tailEnd/>
          </a:ln>
          <a:effectLst/>
        </p:spPr>
        <p:txBody>
          <a:bodyPr wrap="none">
            <a:spAutoFit/>
          </a:bodyPr>
          <a:lstStyle/>
          <a:p>
            <a:pPr algn="ctr" eaLnBrk="0" hangingPunct="0"/>
            <a:r>
              <a:rPr lang="en-US" sz="2000">
                <a:latin typeface="Arial" charset="0"/>
              </a:rPr>
              <a:t>= 137</a:t>
            </a:r>
          </a:p>
        </p:txBody>
      </p:sp>
      <p:grpSp>
        <p:nvGrpSpPr>
          <p:cNvPr id="51360" name="Group 160"/>
          <p:cNvGrpSpPr>
            <a:grpSpLocks/>
          </p:cNvGrpSpPr>
          <p:nvPr/>
        </p:nvGrpSpPr>
        <p:grpSpPr bwMode="auto">
          <a:xfrm>
            <a:off x="5486400" y="3549650"/>
            <a:ext cx="488950" cy="425450"/>
            <a:chOff x="1536" y="384"/>
            <a:chExt cx="384" cy="336"/>
          </a:xfrm>
        </p:grpSpPr>
        <p:sp>
          <p:nvSpPr>
            <p:cNvPr id="51361" name="Rectangle 16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1362" name="Line 16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1363" name="Line 16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1364" name="Line 16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1365" name="Line 16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1366" name="Line 16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1367" name="Line 16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1368" name="Line 16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1369" name="Line 16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1370" name="Line 17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51371" name="Text Box 171"/>
          <p:cNvSpPr txBox="1">
            <a:spLocks noChangeArrowheads="1"/>
          </p:cNvSpPr>
          <p:nvPr/>
        </p:nvSpPr>
        <p:spPr bwMode="auto">
          <a:xfrm>
            <a:off x="1143000" y="5867400"/>
            <a:ext cx="7391400" cy="366713"/>
          </a:xfrm>
          <a:prstGeom prst="rect">
            <a:avLst/>
          </a:prstGeom>
          <a:noFill/>
          <a:ln w="9525">
            <a:noFill/>
            <a:miter lim="800000"/>
            <a:headEnd/>
            <a:tailEnd/>
          </a:ln>
          <a:effectLst/>
        </p:spPr>
        <p:txBody>
          <a:bodyPr>
            <a:spAutoFit/>
          </a:bodyPr>
          <a:lstStyle/>
          <a:p>
            <a:pPr>
              <a:spcBef>
                <a:spcPct val="50000"/>
              </a:spcBef>
            </a:pPr>
            <a:r>
              <a:rPr lang="es-ES" sz="1800">
                <a:latin typeface="Courier New" pitchFamily="49" charset="0"/>
              </a:rPr>
              <a:t>C:/&gt;ping –k 192.168.1.1 192.168.2.1 10.0.0.1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93" name="Rectangle 169"/>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IP</a:t>
            </a:r>
          </a:p>
        </p:txBody>
      </p:sp>
      <p:sp>
        <p:nvSpPr>
          <p:cNvPr id="52394" name="Rectangle 170"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a:t>Ruta de origen no estricta</a:t>
            </a:r>
          </a:p>
        </p:txBody>
      </p:sp>
      <p:sp>
        <p:nvSpPr>
          <p:cNvPr id="52395" name="Text Box 171"/>
          <p:cNvSpPr txBox="1">
            <a:spLocks noChangeArrowheads="1"/>
          </p:cNvSpPr>
          <p:nvPr/>
        </p:nvSpPr>
        <p:spPr bwMode="auto">
          <a:xfrm>
            <a:off x="685800" y="2667000"/>
            <a:ext cx="4641850" cy="2616200"/>
          </a:xfrm>
          <a:prstGeom prst="rect">
            <a:avLst/>
          </a:prstGeom>
          <a:noFill/>
          <a:ln w="12700">
            <a:noFill/>
            <a:miter lim="800000"/>
            <a:headEnd/>
            <a:tailEnd/>
          </a:ln>
          <a:effectLst/>
        </p:spPr>
        <p:txBody>
          <a:bodyPr>
            <a:spAutoFit/>
          </a:bodyPr>
          <a:lstStyle/>
          <a:p>
            <a:pPr algn="r" eaLnBrk="0" hangingPunct="0">
              <a:spcBef>
                <a:spcPct val="7000"/>
              </a:spcBef>
            </a:pPr>
            <a:r>
              <a:rPr lang="en-US" sz="2600">
                <a:latin typeface="Arial" charset="0"/>
              </a:rPr>
              <a:t>Código de opción</a:t>
            </a:r>
          </a:p>
          <a:p>
            <a:pPr algn="r" eaLnBrk="0" hangingPunct="0">
              <a:spcBef>
                <a:spcPct val="7000"/>
              </a:spcBef>
            </a:pPr>
            <a:r>
              <a:rPr lang="en-US" sz="2600">
                <a:latin typeface="Arial" charset="0"/>
              </a:rPr>
              <a:t>Longitud de opción</a:t>
            </a:r>
          </a:p>
          <a:p>
            <a:pPr algn="r" eaLnBrk="0" hangingPunct="0">
              <a:spcBef>
                <a:spcPct val="7000"/>
              </a:spcBef>
            </a:pPr>
            <a:r>
              <a:rPr lang="en-US" sz="2600">
                <a:latin typeface="Arial" charset="0"/>
              </a:rPr>
              <a:t>Siguiente puntero de ranura</a:t>
            </a:r>
          </a:p>
          <a:p>
            <a:pPr algn="r" eaLnBrk="0" hangingPunct="0">
              <a:spcBef>
                <a:spcPct val="7000"/>
              </a:spcBef>
            </a:pPr>
            <a:r>
              <a:rPr lang="en-US" sz="2600">
                <a:latin typeface="Arial" charset="0"/>
              </a:rPr>
              <a:t>Primera dirección IP</a:t>
            </a:r>
          </a:p>
          <a:p>
            <a:pPr algn="r" eaLnBrk="0" hangingPunct="0">
              <a:spcBef>
                <a:spcPct val="7000"/>
              </a:spcBef>
            </a:pPr>
            <a:r>
              <a:rPr lang="en-US" sz="2600">
                <a:latin typeface="Arial" charset="0"/>
              </a:rPr>
              <a:t>Segunda dirección IP</a:t>
            </a:r>
          </a:p>
          <a:p>
            <a:pPr algn="r" eaLnBrk="0" hangingPunct="0">
              <a:spcBef>
                <a:spcPct val="7000"/>
              </a:spcBef>
            </a:pPr>
            <a:r>
              <a:rPr lang="en-US" sz="2600">
                <a:latin typeface="Arial" charset="0"/>
              </a:rPr>
              <a:t>… </a:t>
            </a:r>
          </a:p>
        </p:txBody>
      </p:sp>
      <p:grpSp>
        <p:nvGrpSpPr>
          <p:cNvPr id="52396" name="Group 172"/>
          <p:cNvGrpSpPr>
            <a:grpSpLocks/>
          </p:cNvGrpSpPr>
          <p:nvPr/>
        </p:nvGrpSpPr>
        <p:grpSpPr bwMode="auto">
          <a:xfrm>
            <a:off x="5486400" y="2697163"/>
            <a:ext cx="488950" cy="427037"/>
            <a:chOff x="1536" y="384"/>
            <a:chExt cx="384" cy="336"/>
          </a:xfrm>
        </p:grpSpPr>
        <p:sp>
          <p:nvSpPr>
            <p:cNvPr id="52397" name="Rectangle 17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398" name="Line 17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399" name="Line 17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00" name="Line 17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401" name="Line 17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402" name="Line 17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403" name="Line 17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404" name="Line 18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405" name="Line 18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406" name="Line 18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407" name="Group 183"/>
          <p:cNvGrpSpPr>
            <a:grpSpLocks/>
          </p:cNvGrpSpPr>
          <p:nvPr/>
        </p:nvGrpSpPr>
        <p:grpSpPr bwMode="auto">
          <a:xfrm>
            <a:off x="5486400" y="3124200"/>
            <a:ext cx="488950" cy="425450"/>
            <a:chOff x="1536" y="384"/>
            <a:chExt cx="384" cy="336"/>
          </a:xfrm>
        </p:grpSpPr>
        <p:sp>
          <p:nvSpPr>
            <p:cNvPr id="52408" name="Rectangle 18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409" name="Line 18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410" name="Line 18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11" name="Line 18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412" name="Line 18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413" name="Line 18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414" name="Line 19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415" name="Line 19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416" name="Line 19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417" name="Line 19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418" name="Group 194"/>
          <p:cNvGrpSpPr>
            <a:grpSpLocks/>
          </p:cNvGrpSpPr>
          <p:nvPr/>
        </p:nvGrpSpPr>
        <p:grpSpPr bwMode="auto">
          <a:xfrm>
            <a:off x="5486400" y="3975100"/>
            <a:ext cx="488950" cy="427038"/>
            <a:chOff x="1536" y="384"/>
            <a:chExt cx="384" cy="336"/>
          </a:xfrm>
        </p:grpSpPr>
        <p:sp>
          <p:nvSpPr>
            <p:cNvPr id="52419" name="Rectangle 19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420" name="Line 19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421" name="Line 19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22" name="Line 19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423" name="Line 19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424" name="Line 20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425" name="Line 20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426" name="Line 20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427" name="Line 20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428" name="Line 20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429" name="Group 205"/>
          <p:cNvGrpSpPr>
            <a:grpSpLocks/>
          </p:cNvGrpSpPr>
          <p:nvPr/>
        </p:nvGrpSpPr>
        <p:grpSpPr bwMode="auto">
          <a:xfrm>
            <a:off x="5975350" y="3975100"/>
            <a:ext cx="488950" cy="427038"/>
            <a:chOff x="1536" y="384"/>
            <a:chExt cx="384" cy="336"/>
          </a:xfrm>
        </p:grpSpPr>
        <p:sp>
          <p:nvSpPr>
            <p:cNvPr id="52430" name="Rectangle 20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431" name="Line 20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432" name="Line 20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33" name="Line 20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434" name="Line 21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435" name="Line 21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436" name="Line 21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437" name="Line 21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438" name="Line 21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439" name="Line 21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440" name="Group 216"/>
          <p:cNvGrpSpPr>
            <a:grpSpLocks/>
          </p:cNvGrpSpPr>
          <p:nvPr/>
        </p:nvGrpSpPr>
        <p:grpSpPr bwMode="auto">
          <a:xfrm>
            <a:off x="6464300" y="3975100"/>
            <a:ext cx="488950" cy="427038"/>
            <a:chOff x="1536" y="384"/>
            <a:chExt cx="384" cy="336"/>
          </a:xfrm>
        </p:grpSpPr>
        <p:sp>
          <p:nvSpPr>
            <p:cNvPr id="52441" name="Rectangle 21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442" name="Line 21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443" name="Line 21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44" name="Line 22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445" name="Line 22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446" name="Line 22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447" name="Line 22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448" name="Line 22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449" name="Line 22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450" name="Line 22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451" name="Group 227"/>
          <p:cNvGrpSpPr>
            <a:grpSpLocks/>
          </p:cNvGrpSpPr>
          <p:nvPr/>
        </p:nvGrpSpPr>
        <p:grpSpPr bwMode="auto">
          <a:xfrm>
            <a:off x="6953250" y="3975100"/>
            <a:ext cx="488950" cy="427038"/>
            <a:chOff x="1536" y="384"/>
            <a:chExt cx="384" cy="336"/>
          </a:xfrm>
        </p:grpSpPr>
        <p:sp>
          <p:nvSpPr>
            <p:cNvPr id="52452" name="Rectangle 22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453" name="Line 22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454" name="Line 23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55" name="Line 23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456" name="Line 23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457" name="Line 23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458" name="Line 23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459" name="Line 23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460" name="Line 23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461" name="Line 23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462" name="Group 238"/>
          <p:cNvGrpSpPr>
            <a:grpSpLocks/>
          </p:cNvGrpSpPr>
          <p:nvPr/>
        </p:nvGrpSpPr>
        <p:grpSpPr bwMode="auto">
          <a:xfrm>
            <a:off x="5486400" y="4402138"/>
            <a:ext cx="488950" cy="427037"/>
            <a:chOff x="1536" y="384"/>
            <a:chExt cx="384" cy="336"/>
          </a:xfrm>
        </p:grpSpPr>
        <p:sp>
          <p:nvSpPr>
            <p:cNvPr id="52463" name="Rectangle 23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464" name="Line 24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465" name="Line 24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66" name="Line 24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467" name="Line 24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468" name="Line 24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469" name="Line 24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470" name="Line 24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471" name="Line 24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472" name="Line 24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473" name="Group 249"/>
          <p:cNvGrpSpPr>
            <a:grpSpLocks/>
          </p:cNvGrpSpPr>
          <p:nvPr/>
        </p:nvGrpSpPr>
        <p:grpSpPr bwMode="auto">
          <a:xfrm>
            <a:off x="5975350" y="4402138"/>
            <a:ext cx="488950" cy="427037"/>
            <a:chOff x="1536" y="384"/>
            <a:chExt cx="384" cy="336"/>
          </a:xfrm>
        </p:grpSpPr>
        <p:sp>
          <p:nvSpPr>
            <p:cNvPr id="52474" name="Rectangle 25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475" name="Line 25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476" name="Line 25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77" name="Line 25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478" name="Line 25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479" name="Line 25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480" name="Line 25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481" name="Line 25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482" name="Line 25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483" name="Line 25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484" name="Group 260"/>
          <p:cNvGrpSpPr>
            <a:grpSpLocks/>
          </p:cNvGrpSpPr>
          <p:nvPr/>
        </p:nvGrpSpPr>
        <p:grpSpPr bwMode="auto">
          <a:xfrm>
            <a:off x="6464300" y="4402138"/>
            <a:ext cx="488950" cy="427037"/>
            <a:chOff x="1536" y="384"/>
            <a:chExt cx="384" cy="336"/>
          </a:xfrm>
        </p:grpSpPr>
        <p:sp>
          <p:nvSpPr>
            <p:cNvPr id="52485" name="Rectangle 26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486" name="Line 26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487" name="Line 26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88" name="Line 26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489" name="Line 26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490" name="Line 26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491" name="Line 26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492" name="Line 26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493" name="Line 26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494" name="Line 27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495" name="Group 271"/>
          <p:cNvGrpSpPr>
            <a:grpSpLocks/>
          </p:cNvGrpSpPr>
          <p:nvPr/>
        </p:nvGrpSpPr>
        <p:grpSpPr bwMode="auto">
          <a:xfrm>
            <a:off x="6953250" y="4402138"/>
            <a:ext cx="488950" cy="427037"/>
            <a:chOff x="1536" y="384"/>
            <a:chExt cx="384" cy="336"/>
          </a:xfrm>
        </p:grpSpPr>
        <p:sp>
          <p:nvSpPr>
            <p:cNvPr id="52496" name="Rectangle 27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497" name="Line 27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498" name="Line 27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499" name="Line 27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500" name="Line 27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501" name="Line 27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502" name="Line 27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503" name="Line 27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504" name="Line 28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505" name="Line 28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506" name="Group 282"/>
          <p:cNvGrpSpPr>
            <a:grpSpLocks/>
          </p:cNvGrpSpPr>
          <p:nvPr/>
        </p:nvGrpSpPr>
        <p:grpSpPr bwMode="auto">
          <a:xfrm>
            <a:off x="5486400" y="4829175"/>
            <a:ext cx="488950" cy="427038"/>
            <a:chOff x="1536" y="384"/>
            <a:chExt cx="384" cy="336"/>
          </a:xfrm>
        </p:grpSpPr>
        <p:sp>
          <p:nvSpPr>
            <p:cNvPr id="52507" name="Rectangle 28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508" name="Line 28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509" name="Line 28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510" name="Line 28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511" name="Line 28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512" name="Line 28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513" name="Line 28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514" name="Line 29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515" name="Line 29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516" name="Line 29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517" name="Group 293"/>
          <p:cNvGrpSpPr>
            <a:grpSpLocks/>
          </p:cNvGrpSpPr>
          <p:nvPr/>
        </p:nvGrpSpPr>
        <p:grpSpPr bwMode="auto">
          <a:xfrm>
            <a:off x="5975350" y="4829175"/>
            <a:ext cx="488950" cy="427038"/>
            <a:chOff x="1536" y="384"/>
            <a:chExt cx="384" cy="336"/>
          </a:xfrm>
        </p:grpSpPr>
        <p:sp>
          <p:nvSpPr>
            <p:cNvPr id="52518" name="Rectangle 29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519" name="Line 29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520" name="Line 29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521" name="Line 29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522" name="Line 29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523" name="Line 29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524" name="Line 30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525" name="Line 30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526" name="Line 30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527" name="Line 30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528" name="Group 304"/>
          <p:cNvGrpSpPr>
            <a:grpSpLocks/>
          </p:cNvGrpSpPr>
          <p:nvPr/>
        </p:nvGrpSpPr>
        <p:grpSpPr bwMode="auto">
          <a:xfrm>
            <a:off x="6464300" y="4829175"/>
            <a:ext cx="488950" cy="427038"/>
            <a:chOff x="1536" y="384"/>
            <a:chExt cx="384" cy="336"/>
          </a:xfrm>
        </p:grpSpPr>
        <p:sp>
          <p:nvSpPr>
            <p:cNvPr id="52529" name="Rectangle 30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530" name="Line 30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531" name="Line 30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532" name="Line 30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533" name="Line 30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534" name="Line 31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535" name="Line 31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536" name="Line 31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537" name="Line 31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538" name="Line 31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2539" name="Group 315"/>
          <p:cNvGrpSpPr>
            <a:grpSpLocks/>
          </p:cNvGrpSpPr>
          <p:nvPr/>
        </p:nvGrpSpPr>
        <p:grpSpPr bwMode="auto">
          <a:xfrm>
            <a:off x="6953250" y="4829175"/>
            <a:ext cx="488950" cy="427038"/>
            <a:chOff x="1536" y="384"/>
            <a:chExt cx="384" cy="336"/>
          </a:xfrm>
        </p:grpSpPr>
        <p:sp>
          <p:nvSpPr>
            <p:cNvPr id="52540" name="Rectangle 3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541" name="Line 31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542" name="Line 31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543" name="Line 31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544" name="Line 32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545" name="Line 32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546" name="Line 32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547" name="Line 32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548" name="Line 32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549" name="Line 32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52550" name="Text Box 326"/>
          <p:cNvSpPr txBox="1">
            <a:spLocks noChangeArrowheads="1"/>
          </p:cNvSpPr>
          <p:nvPr/>
        </p:nvSpPr>
        <p:spPr bwMode="auto">
          <a:xfrm>
            <a:off x="5989638" y="2774950"/>
            <a:ext cx="825500" cy="396875"/>
          </a:xfrm>
          <a:prstGeom prst="rect">
            <a:avLst/>
          </a:prstGeom>
          <a:noFill/>
          <a:ln w="9525">
            <a:noFill/>
            <a:miter lim="800000"/>
            <a:headEnd/>
            <a:tailEnd/>
          </a:ln>
          <a:effectLst/>
        </p:spPr>
        <p:txBody>
          <a:bodyPr wrap="none">
            <a:spAutoFit/>
          </a:bodyPr>
          <a:lstStyle/>
          <a:p>
            <a:pPr algn="ctr" eaLnBrk="0" hangingPunct="0"/>
            <a:r>
              <a:rPr lang="en-US" sz="2000">
                <a:latin typeface="Arial" charset="0"/>
              </a:rPr>
              <a:t>= 131</a:t>
            </a:r>
          </a:p>
        </p:txBody>
      </p:sp>
      <p:grpSp>
        <p:nvGrpSpPr>
          <p:cNvPr id="52551" name="Group 327"/>
          <p:cNvGrpSpPr>
            <a:grpSpLocks/>
          </p:cNvGrpSpPr>
          <p:nvPr/>
        </p:nvGrpSpPr>
        <p:grpSpPr bwMode="auto">
          <a:xfrm>
            <a:off x="5486400" y="3549650"/>
            <a:ext cx="488950" cy="425450"/>
            <a:chOff x="1536" y="384"/>
            <a:chExt cx="384" cy="336"/>
          </a:xfrm>
        </p:grpSpPr>
        <p:sp>
          <p:nvSpPr>
            <p:cNvPr id="52552" name="Rectangle 32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2553" name="Line 32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2554" name="Line 33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2555" name="Line 33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2556" name="Line 33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2557" name="Line 33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2558" name="Line 33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2559" name="Line 33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2560" name="Line 33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2561" name="Line 33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52562" name="Text Box 338"/>
          <p:cNvSpPr txBox="1">
            <a:spLocks noChangeArrowheads="1"/>
          </p:cNvSpPr>
          <p:nvPr/>
        </p:nvSpPr>
        <p:spPr bwMode="auto">
          <a:xfrm>
            <a:off x="1143000" y="5867400"/>
            <a:ext cx="7391400" cy="366713"/>
          </a:xfrm>
          <a:prstGeom prst="rect">
            <a:avLst/>
          </a:prstGeom>
          <a:noFill/>
          <a:ln w="9525">
            <a:noFill/>
            <a:miter lim="800000"/>
            <a:headEnd/>
            <a:tailEnd/>
          </a:ln>
          <a:effectLst/>
        </p:spPr>
        <p:txBody>
          <a:bodyPr>
            <a:spAutoFit/>
          </a:bodyPr>
          <a:lstStyle/>
          <a:p>
            <a:pPr>
              <a:spcBef>
                <a:spcPct val="50000"/>
              </a:spcBef>
            </a:pPr>
            <a:r>
              <a:rPr lang="es-ES" sz="1800">
                <a:latin typeface="Courier New" pitchFamily="49" charset="0"/>
              </a:rPr>
              <a:t>C:/&gt;ping –j 192.168.1.1 192.168.2.1 10.0.0.1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ES"/>
              <a:t>Introducción</a:t>
            </a:r>
          </a:p>
        </p:txBody>
      </p:sp>
      <p:sp>
        <p:nvSpPr>
          <p:cNvPr id="7171" name="Rectangle 3" descr="Rectangle: Click to edit Master text styles&#10;Second level&#10;Third level&#10;Fourth level&#10;Fifth level"/>
          <p:cNvSpPr>
            <a:spLocks noGrp="1" noChangeArrowheads="1"/>
          </p:cNvSpPr>
          <p:nvPr>
            <p:ph idx="1"/>
          </p:nvPr>
        </p:nvSpPr>
        <p:spPr>
          <a:xfrm>
            <a:off x="838200" y="1524000"/>
            <a:ext cx="7772400" cy="4114800"/>
          </a:xfrm>
        </p:spPr>
        <p:txBody>
          <a:bodyPr/>
          <a:lstStyle/>
          <a:p>
            <a:pPr lvl="1"/>
            <a:r>
              <a:rPr lang="es-ES"/>
              <a:t>Protocolo de clientes múltiples</a:t>
            </a:r>
          </a:p>
          <a:p>
            <a:pPr lvl="2"/>
            <a:r>
              <a:rPr lang="es-ES"/>
              <a:t>IP es un transportador entre redes para protocolos de capa superior.</a:t>
            </a:r>
          </a:p>
          <a:p>
            <a:pPr lvl="2"/>
            <a:r>
              <a:rPr lang="es-ES"/>
              <a:t>Un paquete IP solo puede contener datos de un protocolo de capa superior.</a:t>
            </a:r>
          </a:p>
          <a:p>
            <a:pPr lvl="2"/>
            <a:r>
              <a:rPr lang="es-ES"/>
              <a:t>Tanto el cliente como el servidor, siempre utilizan el mismo protocolo para un intercambio especifico de datos</a:t>
            </a:r>
          </a:p>
        </p:txBody>
      </p:sp>
      <p:sp>
        <p:nvSpPr>
          <p:cNvPr id="7174" name="Text Box 6"/>
          <p:cNvSpPr txBox="1">
            <a:spLocks noChangeArrowheads="1"/>
          </p:cNvSpPr>
          <p:nvPr/>
        </p:nvSpPr>
        <p:spPr bwMode="auto">
          <a:xfrm>
            <a:off x="1905000" y="6019800"/>
            <a:ext cx="60960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Internet Protocol (IP)</a:t>
            </a:r>
          </a:p>
        </p:txBody>
      </p:sp>
      <p:sp>
        <p:nvSpPr>
          <p:cNvPr id="7175" name="Text Box 7"/>
          <p:cNvSpPr txBox="1">
            <a:spLocks noChangeArrowheads="1"/>
          </p:cNvSpPr>
          <p:nvPr/>
        </p:nvSpPr>
        <p:spPr bwMode="auto">
          <a:xfrm>
            <a:off x="1981200" y="5105400"/>
            <a:ext cx="990600" cy="466725"/>
          </a:xfrm>
          <a:prstGeom prst="rect">
            <a:avLst/>
          </a:prstGeom>
          <a:solidFill>
            <a:srgbClr val="FF0000"/>
          </a:solidFill>
          <a:ln w="9525">
            <a:solidFill>
              <a:schemeClr val="tx1"/>
            </a:solidFill>
            <a:miter lim="800000"/>
            <a:headEnd/>
            <a:tailEnd/>
          </a:ln>
          <a:effectLst/>
        </p:spPr>
        <p:txBody>
          <a:bodyPr>
            <a:spAutoFit/>
          </a:bodyPr>
          <a:lstStyle/>
          <a:p>
            <a:pPr algn="ctr">
              <a:spcBef>
                <a:spcPct val="50000"/>
              </a:spcBef>
            </a:pPr>
            <a:r>
              <a:rPr lang="es-ES"/>
              <a:t>ICMP</a:t>
            </a:r>
          </a:p>
        </p:txBody>
      </p:sp>
      <p:sp>
        <p:nvSpPr>
          <p:cNvPr id="7176" name="Text Box 8"/>
          <p:cNvSpPr txBox="1">
            <a:spLocks noChangeArrowheads="1"/>
          </p:cNvSpPr>
          <p:nvPr/>
        </p:nvSpPr>
        <p:spPr bwMode="auto">
          <a:xfrm>
            <a:off x="3276600" y="5105400"/>
            <a:ext cx="990600" cy="46672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s-ES"/>
              <a:t>IGMP</a:t>
            </a:r>
          </a:p>
        </p:txBody>
      </p:sp>
      <p:sp>
        <p:nvSpPr>
          <p:cNvPr id="7177" name="Text Box 9"/>
          <p:cNvSpPr txBox="1">
            <a:spLocks noChangeArrowheads="1"/>
          </p:cNvSpPr>
          <p:nvPr/>
        </p:nvSpPr>
        <p:spPr bwMode="auto">
          <a:xfrm>
            <a:off x="4495800" y="5105400"/>
            <a:ext cx="990600" cy="466725"/>
          </a:xfrm>
          <a:prstGeom prst="rect">
            <a:avLst/>
          </a:prstGeom>
          <a:solidFill>
            <a:srgbClr val="00FF00"/>
          </a:solidFill>
          <a:ln w="9525">
            <a:solidFill>
              <a:schemeClr val="tx1"/>
            </a:solidFill>
            <a:miter lim="800000"/>
            <a:headEnd/>
            <a:tailEnd/>
          </a:ln>
          <a:effectLst/>
        </p:spPr>
        <p:txBody>
          <a:bodyPr>
            <a:spAutoFit/>
          </a:bodyPr>
          <a:lstStyle/>
          <a:p>
            <a:pPr algn="ctr">
              <a:spcBef>
                <a:spcPct val="50000"/>
              </a:spcBef>
            </a:pPr>
            <a:r>
              <a:rPr lang="es-ES"/>
              <a:t>UDP</a:t>
            </a:r>
          </a:p>
        </p:txBody>
      </p:sp>
      <p:sp>
        <p:nvSpPr>
          <p:cNvPr id="7178" name="Text Box 10"/>
          <p:cNvSpPr txBox="1">
            <a:spLocks noChangeArrowheads="1"/>
          </p:cNvSpPr>
          <p:nvPr/>
        </p:nvSpPr>
        <p:spPr bwMode="auto">
          <a:xfrm>
            <a:off x="5715000" y="5105400"/>
            <a:ext cx="990600" cy="466725"/>
          </a:xfrm>
          <a:prstGeom prst="rect">
            <a:avLst/>
          </a:prstGeom>
          <a:solidFill>
            <a:srgbClr val="3366FF"/>
          </a:solidFill>
          <a:ln w="9525">
            <a:solidFill>
              <a:schemeClr val="tx1"/>
            </a:solidFill>
            <a:miter lim="800000"/>
            <a:headEnd/>
            <a:tailEnd/>
          </a:ln>
          <a:effectLst/>
        </p:spPr>
        <p:txBody>
          <a:bodyPr>
            <a:spAutoFit/>
          </a:bodyPr>
          <a:lstStyle/>
          <a:p>
            <a:pPr algn="ctr">
              <a:spcBef>
                <a:spcPct val="50000"/>
              </a:spcBef>
            </a:pPr>
            <a:r>
              <a:rPr lang="es-ES">
                <a:solidFill>
                  <a:schemeClr val="bg1"/>
                </a:solidFill>
              </a:rPr>
              <a:t>TCP</a:t>
            </a:r>
          </a:p>
        </p:txBody>
      </p:sp>
      <p:sp>
        <p:nvSpPr>
          <p:cNvPr id="7179" name="Line 11"/>
          <p:cNvSpPr>
            <a:spLocks noChangeShapeType="1"/>
          </p:cNvSpPr>
          <p:nvPr/>
        </p:nvSpPr>
        <p:spPr bwMode="auto">
          <a:xfrm>
            <a:off x="2438400" y="5562600"/>
            <a:ext cx="0" cy="457200"/>
          </a:xfrm>
          <a:prstGeom prst="line">
            <a:avLst/>
          </a:prstGeom>
          <a:noFill/>
          <a:ln w="9525">
            <a:solidFill>
              <a:schemeClr val="tx1"/>
            </a:solidFill>
            <a:round/>
            <a:headEnd/>
            <a:tailEnd/>
          </a:ln>
          <a:effectLst/>
        </p:spPr>
        <p:txBody>
          <a:bodyPr wrap="none"/>
          <a:lstStyle/>
          <a:p>
            <a:endParaRPr lang="es-MX"/>
          </a:p>
        </p:txBody>
      </p:sp>
      <p:sp>
        <p:nvSpPr>
          <p:cNvPr id="7180" name="Line 12"/>
          <p:cNvSpPr>
            <a:spLocks noChangeShapeType="1"/>
          </p:cNvSpPr>
          <p:nvPr/>
        </p:nvSpPr>
        <p:spPr bwMode="auto">
          <a:xfrm>
            <a:off x="3810000" y="5562600"/>
            <a:ext cx="0" cy="457200"/>
          </a:xfrm>
          <a:prstGeom prst="line">
            <a:avLst/>
          </a:prstGeom>
          <a:noFill/>
          <a:ln w="9525">
            <a:solidFill>
              <a:schemeClr val="tx1"/>
            </a:solidFill>
            <a:round/>
            <a:headEnd/>
            <a:tailEnd/>
          </a:ln>
          <a:effectLst/>
        </p:spPr>
        <p:txBody>
          <a:bodyPr wrap="none"/>
          <a:lstStyle/>
          <a:p>
            <a:endParaRPr lang="es-MX"/>
          </a:p>
        </p:txBody>
      </p:sp>
      <p:sp>
        <p:nvSpPr>
          <p:cNvPr id="7181" name="Line 13"/>
          <p:cNvSpPr>
            <a:spLocks noChangeShapeType="1"/>
          </p:cNvSpPr>
          <p:nvPr/>
        </p:nvSpPr>
        <p:spPr bwMode="auto">
          <a:xfrm>
            <a:off x="5029200" y="5562600"/>
            <a:ext cx="0" cy="457200"/>
          </a:xfrm>
          <a:prstGeom prst="line">
            <a:avLst/>
          </a:prstGeom>
          <a:noFill/>
          <a:ln w="9525">
            <a:solidFill>
              <a:schemeClr val="tx1"/>
            </a:solidFill>
            <a:round/>
            <a:headEnd/>
            <a:tailEnd/>
          </a:ln>
          <a:effectLst/>
        </p:spPr>
        <p:txBody>
          <a:bodyPr wrap="none"/>
          <a:lstStyle/>
          <a:p>
            <a:endParaRPr lang="es-MX"/>
          </a:p>
        </p:txBody>
      </p:sp>
      <p:sp>
        <p:nvSpPr>
          <p:cNvPr id="7182" name="Line 14"/>
          <p:cNvSpPr>
            <a:spLocks noChangeShapeType="1"/>
          </p:cNvSpPr>
          <p:nvPr/>
        </p:nvSpPr>
        <p:spPr bwMode="auto">
          <a:xfrm>
            <a:off x="6172200" y="5562600"/>
            <a:ext cx="0" cy="457200"/>
          </a:xfrm>
          <a:prstGeom prst="line">
            <a:avLst/>
          </a:prstGeom>
          <a:noFill/>
          <a:ln w="9525">
            <a:solidFill>
              <a:schemeClr val="tx1"/>
            </a:solidFill>
            <a:round/>
            <a:headEnd/>
            <a:tailEnd/>
          </a:ln>
          <a:effectLst/>
        </p:spPr>
        <p:txBody>
          <a:bodyPr wrap="none"/>
          <a:lstStyle/>
          <a:p>
            <a:endParaRPr lang="es-MX"/>
          </a:p>
        </p:txBody>
      </p:sp>
      <p:sp>
        <p:nvSpPr>
          <p:cNvPr id="7183" name="Line 15"/>
          <p:cNvSpPr>
            <a:spLocks noChangeShapeType="1"/>
          </p:cNvSpPr>
          <p:nvPr/>
        </p:nvSpPr>
        <p:spPr bwMode="auto">
          <a:xfrm>
            <a:off x="7010400" y="5334000"/>
            <a:ext cx="990600" cy="0"/>
          </a:xfrm>
          <a:prstGeom prst="line">
            <a:avLst/>
          </a:prstGeom>
          <a:noFill/>
          <a:ln w="9525">
            <a:solidFill>
              <a:schemeClr val="tx1"/>
            </a:solidFill>
            <a:prstDash val="lgDash"/>
            <a:round/>
            <a:headEnd/>
            <a:tailEnd/>
          </a:ln>
          <a:effectLst/>
        </p:spPr>
        <p:txBody>
          <a:bodyPr wrap="none"/>
          <a:lstStyle/>
          <a:p>
            <a:endParaRPr lang="es-MX"/>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ES"/>
              <a:t>Encabezado IP</a:t>
            </a:r>
          </a:p>
        </p:txBody>
      </p:sp>
      <p:sp>
        <p:nvSpPr>
          <p:cNvPr id="53251" name="Rectangle 3" descr="Rectangle: Click to edit Master text styles&#10;Second level&#10;Third level&#10;Fourth level&#10;Fifth level"/>
          <p:cNvSpPr>
            <a:spLocks noGrp="1" noChangeArrowheads="1"/>
          </p:cNvSpPr>
          <p:nvPr>
            <p:ph idx="1"/>
          </p:nvPr>
        </p:nvSpPr>
        <p:spPr/>
        <p:txBody>
          <a:bodyPr/>
          <a:lstStyle/>
          <a:p>
            <a:pPr lvl="1"/>
            <a:r>
              <a:rPr lang="es-ES"/>
              <a:t>Alerta de enrutador IP</a:t>
            </a:r>
          </a:p>
        </p:txBody>
      </p:sp>
      <p:sp>
        <p:nvSpPr>
          <p:cNvPr id="53252" name="Text Box 4"/>
          <p:cNvSpPr txBox="1">
            <a:spLocks noChangeArrowheads="1"/>
          </p:cNvSpPr>
          <p:nvPr/>
        </p:nvSpPr>
        <p:spPr bwMode="auto">
          <a:xfrm>
            <a:off x="1066800" y="2895600"/>
            <a:ext cx="4159250" cy="1339850"/>
          </a:xfrm>
          <a:prstGeom prst="rect">
            <a:avLst/>
          </a:prstGeom>
          <a:noFill/>
          <a:ln w="12700">
            <a:noFill/>
            <a:miter lim="800000"/>
            <a:headEnd/>
            <a:tailEnd/>
          </a:ln>
          <a:effectLst/>
        </p:spPr>
        <p:txBody>
          <a:bodyPr>
            <a:spAutoFit/>
          </a:bodyPr>
          <a:lstStyle/>
          <a:p>
            <a:pPr algn="r" eaLnBrk="0" hangingPunct="0">
              <a:spcBef>
                <a:spcPct val="7000"/>
              </a:spcBef>
            </a:pPr>
            <a:r>
              <a:rPr lang="en-US" sz="2600">
                <a:latin typeface="Arial" charset="0"/>
              </a:rPr>
              <a:t>Código de opción</a:t>
            </a:r>
          </a:p>
          <a:p>
            <a:pPr algn="r" eaLnBrk="0" hangingPunct="0">
              <a:spcBef>
                <a:spcPct val="7000"/>
              </a:spcBef>
            </a:pPr>
            <a:r>
              <a:rPr lang="en-US" sz="2600">
                <a:latin typeface="Arial" charset="0"/>
              </a:rPr>
              <a:t>Longitud de opción</a:t>
            </a:r>
          </a:p>
          <a:p>
            <a:pPr algn="r" eaLnBrk="0" hangingPunct="0">
              <a:spcBef>
                <a:spcPct val="7000"/>
              </a:spcBef>
            </a:pPr>
            <a:r>
              <a:rPr lang="en-US" sz="2600">
                <a:latin typeface="Arial" charset="0"/>
              </a:rPr>
              <a:t>Valor</a:t>
            </a:r>
          </a:p>
        </p:txBody>
      </p:sp>
      <p:grpSp>
        <p:nvGrpSpPr>
          <p:cNvPr id="53253" name="Group 5"/>
          <p:cNvGrpSpPr>
            <a:grpSpLocks/>
          </p:cNvGrpSpPr>
          <p:nvPr/>
        </p:nvGrpSpPr>
        <p:grpSpPr bwMode="auto">
          <a:xfrm>
            <a:off x="5402263" y="2924175"/>
            <a:ext cx="488950" cy="427038"/>
            <a:chOff x="1536" y="384"/>
            <a:chExt cx="384" cy="336"/>
          </a:xfrm>
        </p:grpSpPr>
        <p:sp>
          <p:nvSpPr>
            <p:cNvPr id="53254" name="Rectangle 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3255" name="Line 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3256" name="Line 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3257" name="Line 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3258" name="Line 1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3259" name="Line 1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3260" name="Line 1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3261" name="Line 1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3262" name="Line 1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3263" name="Line 1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3264" name="Group 16"/>
          <p:cNvGrpSpPr>
            <a:grpSpLocks/>
          </p:cNvGrpSpPr>
          <p:nvPr/>
        </p:nvGrpSpPr>
        <p:grpSpPr bwMode="auto">
          <a:xfrm>
            <a:off x="5402263" y="3351213"/>
            <a:ext cx="488950" cy="425450"/>
            <a:chOff x="1536" y="384"/>
            <a:chExt cx="384" cy="336"/>
          </a:xfrm>
        </p:grpSpPr>
        <p:sp>
          <p:nvSpPr>
            <p:cNvPr id="53265" name="Rectangle 1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3266" name="Line 1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3267" name="Line 1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3268" name="Line 2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3269" name="Line 2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3270" name="Line 2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3271" name="Line 2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3272" name="Line 2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3273" name="Line 2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3274" name="Line 2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53275" name="Group 27"/>
          <p:cNvGrpSpPr>
            <a:grpSpLocks/>
          </p:cNvGrpSpPr>
          <p:nvPr/>
        </p:nvGrpSpPr>
        <p:grpSpPr bwMode="auto">
          <a:xfrm>
            <a:off x="5891213" y="3775075"/>
            <a:ext cx="488950" cy="427038"/>
            <a:chOff x="1536" y="384"/>
            <a:chExt cx="384" cy="336"/>
          </a:xfrm>
        </p:grpSpPr>
        <p:sp>
          <p:nvSpPr>
            <p:cNvPr id="53276" name="Rectangle 2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3277" name="Line 2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3278" name="Line 3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3279" name="Line 3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3280" name="Line 3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3281" name="Line 3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3282" name="Line 3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3283" name="Line 3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3284" name="Line 3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3285" name="Line 3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53286" name="Text Box 38"/>
          <p:cNvSpPr txBox="1">
            <a:spLocks noChangeArrowheads="1"/>
          </p:cNvSpPr>
          <p:nvPr/>
        </p:nvSpPr>
        <p:spPr bwMode="auto">
          <a:xfrm>
            <a:off x="5888038" y="3003550"/>
            <a:ext cx="825500" cy="396875"/>
          </a:xfrm>
          <a:prstGeom prst="rect">
            <a:avLst/>
          </a:prstGeom>
          <a:noFill/>
          <a:ln w="9525">
            <a:noFill/>
            <a:miter lim="800000"/>
            <a:headEnd/>
            <a:tailEnd/>
          </a:ln>
          <a:effectLst/>
        </p:spPr>
        <p:txBody>
          <a:bodyPr wrap="none">
            <a:spAutoFit/>
          </a:bodyPr>
          <a:lstStyle/>
          <a:p>
            <a:pPr algn="ctr" eaLnBrk="0" hangingPunct="0"/>
            <a:r>
              <a:rPr lang="en-US" sz="2000">
                <a:latin typeface="Arial" charset="0"/>
              </a:rPr>
              <a:t>= 148</a:t>
            </a:r>
          </a:p>
        </p:txBody>
      </p:sp>
      <p:grpSp>
        <p:nvGrpSpPr>
          <p:cNvPr id="53287" name="Group 39"/>
          <p:cNvGrpSpPr>
            <a:grpSpLocks/>
          </p:cNvGrpSpPr>
          <p:nvPr/>
        </p:nvGrpSpPr>
        <p:grpSpPr bwMode="auto">
          <a:xfrm>
            <a:off x="5402263" y="3776663"/>
            <a:ext cx="488950" cy="425450"/>
            <a:chOff x="1536" y="384"/>
            <a:chExt cx="384" cy="336"/>
          </a:xfrm>
        </p:grpSpPr>
        <p:sp>
          <p:nvSpPr>
            <p:cNvPr id="53288" name="Rectangle 4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3289" name="Line 4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53290" name="Line 4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53291" name="Line 4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53292" name="Line 4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53293" name="Line 4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53294" name="Line 4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53295" name="Line 4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53296" name="Line 4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53297" name="Line 4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s-ES"/>
              <a:t>Encabezado IP</a:t>
            </a:r>
          </a:p>
        </p:txBody>
      </p:sp>
      <p:sp>
        <p:nvSpPr>
          <p:cNvPr id="54275" name="Rectangle 3" descr="Rectangle: Click to edit Master text styles&#10;Second level&#10;Third level&#10;Fourth level&#10;Fifth level"/>
          <p:cNvSpPr>
            <a:spLocks noGrp="1" noChangeArrowheads="1"/>
          </p:cNvSpPr>
          <p:nvPr>
            <p:ph idx="1"/>
          </p:nvPr>
        </p:nvSpPr>
        <p:spPr/>
        <p:txBody>
          <a:bodyPr/>
          <a:lstStyle/>
          <a:p>
            <a:pPr lvl="1"/>
            <a:r>
              <a:rPr lang="es-ES"/>
              <a:t>Marca de hora de Internet</a:t>
            </a:r>
          </a:p>
        </p:txBody>
      </p:sp>
      <p:sp>
        <p:nvSpPr>
          <p:cNvPr id="54276" name="Text Box 4"/>
          <p:cNvSpPr txBox="1">
            <a:spLocks noChangeArrowheads="1"/>
          </p:cNvSpPr>
          <p:nvPr/>
        </p:nvSpPr>
        <p:spPr bwMode="auto">
          <a:xfrm>
            <a:off x="1219200" y="2743200"/>
            <a:ext cx="5175250" cy="3041650"/>
          </a:xfrm>
          <a:prstGeom prst="rect">
            <a:avLst/>
          </a:prstGeom>
          <a:noFill/>
          <a:ln w="12700">
            <a:noFill/>
            <a:miter lim="800000"/>
            <a:headEnd/>
            <a:tailEnd/>
          </a:ln>
          <a:effectLst/>
        </p:spPr>
        <p:txBody>
          <a:bodyPr>
            <a:spAutoFit/>
          </a:bodyPr>
          <a:lstStyle/>
          <a:p>
            <a:pPr algn="r" eaLnBrk="0" hangingPunct="0">
              <a:spcBef>
                <a:spcPct val="7000"/>
              </a:spcBef>
            </a:pPr>
            <a:r>
              <a:rPr lang="en-US" sz="2600">
                <a:latin typeface="Arial" charset="0"/>
              </a:rPr>
              <a:t>Código de opción</a:t>
            </a:r>
          </a:p>
          <a:p>
            <a:pPr algn="r" eaLnBrk="0" hangingPunct="0">
              <a:spcBef>
                <a:spcPct val="7000"/>
              </a:spcBef>
            </a:pPr>
            <a:r>
              <a:rPr lang="en-US" sz="2600">
                <a:latin typeface="Arial" charset="0"/>
              </a:rPr>
              <a:t>Longitud de opción</a:t>
            </a:r>
          </a:p>
          <a:p>
            <a:pPr algn="r" eaLnBrk="0" hangingPunct="0">
              <a:spcBef>
                <a:spcPct val="7000"/>
              </a:spcBef>
            </a:pPr>
            <a:r>
              <a:rPr lang="en-US" sz="2600">
                <a:latin typeface="Arial" charset="0"/>
              </a:rPr>
              <a:t>Siguiente puntero de ranura</a:t>
            </a:r>
          </a:p>
          <a:p>
            <a:pPr algn="r" eaLnBrk="0" hangingPunct="0">
              <a:spcBef>
                <a:spcPct val="7000"/>
              </a:spcBef>
            </a:pPr>
            <a:r>
              <a:rPr lang="en-US" sz="2600">
                <a:latin typeface="Arial" charset="0"/>
              </a:rPr>
              <a:t>Desbordamiento</a:t>
            </a:r>
          </a:p>
          <a:p>
            <a:pPr algn="r" eaLnBrk="0" hangingPunct="0">
              <a:spcBef>
                <a:spcPct val="7000"/>
              </a:spcBef>
            </a:pPr>
            <a:r>
              <a:rPr lang="en-US" sz="2600">
                <a:latin typeface="Arial" charset="0"/>
              </a:rPr>
              <a:t>Indicadores</a:t>
            </a:r>
          </a:p>
          <a:p>
            <a:pPr algn="r" eaLnBrk="0" hangingPunct="0">
              <a:spcBef>
                <a:spcPct val="7000"/>
              </a:spcBef>
            </a:pPr>
            <a:r>
              <a:rPr lang="en-US" sz="2600">
                <a:latin typeface="Arial" charset="0"/>
              </a:rPr>
              <a:t>Primera dirección IP</a:t>
            </a:r>
          </a:p>
          <a:p>
            <a:pPr algn="r" eaLnBrk="0" hangingPunct="0">
              <a:spcBef>
                <a:spcPct val="7000"/>
              </a:spcBef>
            </a:pPr>
            <a:r>
              <a:rPr lang="en-US" sz="2600">
                <a:latin typeface="Arial" charset="0"/>
              </a:rPr>
              <a:t>Segunda dirección IP</a:t>
            </a:r>
          </a:p>
        </p:txBody>
      </p:sp>
      <p:sp>
        <p:nvSpPr>
          <p:cNvPr id="54277" name="Text Box 5"/>
          <p:cNvSpPr txBox="1">
            <a:spLocks noChangeArrowheads="1"/>
          </p:cNvSpPr>
          <p:nvPr/>
        </p:nvSpPr>
        <p:spPr bwMode="auto">
          <a:xfrm>
            <a:off x="7104063" y="2819400"/>
            <a:ext cx="684212" cy="396875"/>
          </a:xfrm>
          <a:prstGeom prst="rect">
            <a:avLst/>
          </a:prstGeom>
          <a:noFill/>
          <a:ln w="9525">
            <a:noFill/>
            <a:miter lim="800000"/>
            <a:headEnd/>
            <a:tailEnd/>
          </a:ln>
          <a:effectLst/>
        </p:spPr>
        <p:txBody>
          <a:bodyPr wrap="none">
            <a:spAutoFit/>
          </a:bodyPr>
          <a:lstStyle/>
          <a:p>
            <a:pPr algn="ctr" eaLnBrk="0" hangingPunct="0"/>
            <a:r>
              <a:rPr lang="en-US" sz="2000">
                <a:latin typeface="Arial" charset="0"/>
              </a:rPr>
              <a:t>= 68</a:t>
            </a:r>
          </a:p>
        </p:txBody>
      </p:sp>
      <p:grpSp>
        <p:nvGrpSpPr>
          <p:cNvPr id="54278" name="Group 6"/>
          <p:cNvGrpSpPr>
            <a:grpSpLocks/>
          </p:cNvGrpSpPr>
          <p:nvPr/>
        </p:nvGrpSpPr>
        <p:grpSpPr bwMode="auto">
          <a:xfrm>
            <a:off x="6567488" y="2819400"/>
            <a:ext cx="488950" cy="1279525"/>
            <a:chOff x="2744" y="3219"/>
            <a:chExt cx="308" cy="806"/>
          </a:xfrm>
        </p:grpSpPr>
        <p:sp>
          <p:nvSpPr>
            <p:cNvPr id="54279" name="Rectangle 7"/>
            <p:cNvSpPr>
              <a:spLocks noChangeArrowheads="1"/>
            </p:cNvSpPr>
            <p:nvPr/>
          </p:nvSpPr>
          <p:spPr bwMode="auto">
            <a:xfrm>
              <a:off x="2744" y="3219"/>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280" name="Line 8"/>
            <p:cNvSpPr>
              <a:spLocks noChangeShapeType="1"/>
            </p:cNvSpPr>
            <p:nvPr/>
          </p:nvSpPr>
          <p:spPr bwMode="auto">
            <a:xfrm>
              <a:off x="2783" y="3373"/>
              <a:ext cx="0" cy="115"/>
            </a:xfrm>
            <a:prstGeom prst="line">
              <a:avLst/>
            </a:prstGeom>
            <a:noFill/>
            <a:ln w="9525">
              <a:solidFill>
                <a:schemeClr val="tx1"/>
              </a:solidFill>
              <a:round/>
              <a:headEnd/>
              <a:tailEnd/>
            </a:ln>
            <a:effectLst/>
          </p:spPr>
          <p:txBody>
            <a:bodyPr wrap="none" anchor="ctr"/>
            <a:lstStyle/>
            <a:p>
              <a:endParaRPr lang="es-MX"/>
            </a:p>
          </p:txBody>
        </p:sp>
        <p:sp>
          <p:nvSpPr>
            <p:cNvPr id="54281" name="Line 9"/>
            <p:cNvSpPr>
              <a:spLocks noChangeShapeType="1"/>
            </p:cNvSpPr>
            <p:nvPr/>
          </p:nvSpPr>
          <p:spPr bwMode="auto">
            <a:xfrm>
              <a:off x="2821" y="3373"/>
              <a:ext cx="0" cy="115"/>
            </a:xfrm>
            <a:prstGeom prst="line">
              <a:avLst/>
            </a:prstGeom>
            <a:noFill/>
            <a:ln w="9525">
              <a:solidFill>
                <a:schemeClr val="tx1"/>
              </a:solidFill>
              <a:round/>
              <a:headEnd/>
              <a:tailEnd/>
            </a:ln>
            <a:effectLst/>
          </p:spPr>
          <p:txBody>
            <a:bodyPr wrap="none" anchor="ctr"/>
            <a:lstStyle/>
            <a:p>
              <a:endParaRPr lang="es-MX"/>
            </a:p>
          </p:txBody>
        </p:sp>
        <p:sp>
          <p:nvSpPr>
            <p:cNvPr id="54282" name="Line 10"/>
            <p:cNvSpPr>
              <a:spLocks noChangeShapeType="1"/>
            </p:cNvSpPr>
            <p:nvPr/>
          </p:nvSpPr>
          <p:spPr bwMode="auto">
            <a:xfrm>
              <a:off x="2860" y="3373"/>
              <a:ext cx="0" cy="115"/>
            </a:xfrm>
            <a:prstGeom prst="line">
              <a:avLst/>
            </a:prstGeom>
            <a:noFill/>
            <a:ln w="9525">
              <a:solidFill>
                <a:schemeClr val="tx1"/>
              </a:solidFill>
              <a:round/>
              <a:headEnd/>
              <a:tailEnd/>
            </a:ln>
            <a:effectLst/>
          </p:spPr>
          <p:txBody>
            <a:bodyPr wrap="none" anchor="ctr"/>
            <a:lstStyle/>
            <a:p>
              <a:endParaRPr lang="es-MX"/>
            </a:p>
          </p:txBody>
        </p:sp>
        <p:sp>
          <p:nvSpPr>
            <p:cNvPr id="54283" name="Line 11"/>
            <p:cNvSpPr>
              <a:spLocks noChangeShapeType="1"/>
            </p:cNvSpPr>
            <p:nvPr/>
          </p:nvSpPr>
          <p:spPr bwMode="auto">
            <a:xfrm>
              <a:off x="2898" y="3373"/>
              <a:ext cx="0" cy="115"/>
            </a:xfrm>
            <a:prstGeom prst="line">
              <a:avLst/>
            </a:prstGeom>
            <a:noFill/>
            <a:ln w="9525">
              <a:solidFill>
                <a:schemeClr val="tx1"/>
              </a:solidFill>
              <a:round/>
              <a:headEnd/>
              <a:tailEnd/>
            </a:ln>
            <a:effectLst/>
          </p:spPr>
          <p:txBody>
            <a:bodyPr wrap="none" anchor="ctr"/>
            <a:lstStyle/>
            <a:p>
              <a:endParaRPr lang="es-MX"/>
            </a:p>
          </p:txBody>
        </p:sp>
        <p:sp>
          <p:nvSpPr>
            <p:cNvPr id="54284" name="Line 12"/>
            <p:cNvSpPr>
              <a:spLocks noChangeShapeType="1"/>
            </p:cNvSpPr>
            <p:nvPr/>
          </p:nvSpPr>
          <p:spPr bwMode="auto">
            <a:xfrm>
              <a:off x="2937" y="3373"/>
              <a:ext cx="0" cy="115"/>
            </a:xfrm>
            <a:prstGeom prst="line">
              <a:avLst/>
            </a:prstGeom>
            <a:noFill/>
            <a:ln w="9525">
              <a:solidFill>
                <a:schemeClr val="tx1"/>
              </a:solidFill>
              <a:round/>
              <a:headEnd/>
              <a:tailEnd/>
            </a:ln>
            <a:effectLst/>
          </p:spPr>
          <p:txBody>
            <a:bodyPr wrap="none" anchor="ctr"/>
            <a:lstStyle/>
            <a:p>
              <a:endParaRPr lang="es-MX"/>
            </a:p>
          </p:txBody>
        </p:sp>
        <p:sp>
          <p:nvSpPr>
            <p:cNvPr id="54285" name="Line 13"/>
            <p:cNvSpPr>
              <a:spLocks noChangeShapeType="1"/>
            </p:cNvSpPr>
            <p:nvPr/>
          </p:nvSpPr>
          <p:spPr bwMode="auto">
            <a:xfrm>
              <a:off x="2975" y="3373"/>
              <a:ext cx="0" cy="115"/>
            </a:xfrm>
            <a:prstGeom prst="line">
              <a:avLst/>
            </a:prstGeom>
            <a:noFill/>
            <a:ln w="9525">
              <a:solidFill>
                <a:schemeClr val="tx1"/>
              </a:solidFill>
              <a:round/>
              <a:headEnd/>
              <a:tailEnd/>
            </a:ln>
            <a:effectLst/>
          </p:spPr>
          <p:txBody>
            <a:bodyPr wrap="none" anchor="ctr"/>
            <a:lstStyle/>
            <a:p>
              <a:endParaRPr lang="es-MX"/>
            </a:p>
          </p:txBody>
        </p:sp>
        <p:sp>
          <p:nvSpPr>
            <p:cNvPr id="54286" name="Line 14"/>
            <p:cNvSpPr>
              <a:spLocks noChangeShapeType="1"/>
            </p:cNvSpPr>
            <p:nvPr/>
          </p:nvSpPr>
          <p:spPr bwMode="auto">
            <a:xfrm>
              <a:off x="3014" y="3373"/>
              <a:ext cx="0" cy="115"/>
            </a:xfrm>
            <a:prstGeom prst="line">
              <a:avLst/>
            </a:prstGeom>
            <a:noFill/>
            <a:ln w="9525">
              <a:solidFill>
                <a:schemeClr val="tx1"/>
              </a:solidFill>
              <a:round/>
              <a:headEnd/>
              <a:tailEnd/>
            </a:ln>
            <a:effectLst/>
          </p:spPr>
          <p:txBody>
            <a:bodyPr wrap="none" anchor="ctr"/>
            <a:lstStyle/>
            <a:p>
              <a:endParaRPr lang="es-MX"/>
            </a:p>
          </p:txBody>
        </p:sp>
        <p:sp>
          <p:nvSpPr>
            <p:cNvPr id="54287" name="Rectangle 15"/>
            <p:cNvSpPr>
              <a:spLocks noChangeArrowheads="1"/>
            </p:cNvSpPr>
            <p:nvPr/>
          </p:nvSpPr>
          <p:spPr bwMode="auto">
            <a:xfrm>
              <a:off x="2744" y="3488"/>
              <a:ext cx="308" cy="268"/>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288" name="Line 16"/>
            <p:cNvSpPr>
              <a:spLocks noChangeShapeType="1"/>
            </p:cNvSpPr>
            <p:nvPr/>
          </p:nvSpPr>
          <p:spPr bwMode="auto">
            <a:xfrm>
              <a:off x="2783" y="3641"/>
              <a:ext cx="0" cy="115"/>
            </a:xfrm>
            <a:prstGeom prst="line">
              <a:avLst/>
            </a:prstGeom>
            <a:noFill/>
            <a:ln w="9525">
              <a:solidFill>
                <a:schemeClr val="tx1"/>
              </a:solidFill>
              <a:round/>
              <a:headEnd/>
              <a:tailEnd/>
            </a:ln>
            <a:effectLst/>
          </p:spPr>
          <p:txBody>
            <a:bodyPr wrap="none" anchor="ctr"/>
            <a:lstStyle/>
            <a:p>
              <a:endParaRPr lang="es-MX"/>
            </a:p>
          </p:txBody>
        </p:sp>
        <p:sp>
          <p:nvSpPr>
            <p:cNvPr id="54289" name="Line 17"/>
            <p:cNvSpPr>
              <a:spLocks noChangeShapeType="1"/>
            </p:cNvSpPr>
            <p:nvPr/>
          </p:nvSpPr>
          <p:spPr bwMode="auto">
            <a:xfrm>
              <a:off x="2821" y="3641"/>
              <a:ext cx="0" cy="115"/>
            </a:xfrm>
            <a:prstGeom prst="line">
              <a:avLst/>
            </a:prstGeom>
            <a:noFill/>
            <a:ln w="9525">
              <a:solidFill>
                <a:schemeClr val="tx1"/>
              </a:solidFill>
              <a:round/>
              <a:headEnd/>
              <a:tailEnd/>
            </a:ln>
            <a:effectLst/>
          </p:spPr>
          <p:txBody>
            <a:bodyPr wrap="none" anchor="ctr"/>
            <a:lstStyle/>
            <a:p>
              <a:endParaRPr lang="es-MX"/>
            </a:p>
          </p:txBody>
        </p:sp>
        <p:sp>
          <p:nvSpPr>
            <p:cNvPr id="54290" name="Line 18"/>
            <p:cNvSpPr>
              <a:spLocks noChangeShapeType="1"/>
            </p:cNvSpPr>
            <p:nvPr/>
          </p:nvSpPr>
          <p:spPr bwMode="auto">
            <a:xfrm>
              <a:off x="2860" y="3641"/>
              <a:ext cx="0" cy="115"/>
            </a:xfrm>
            <a:prstGeom prst="line">
              <a:avLst/>
            </a:prstGeom>
            <a:noFill/>
            <a:ln w="9525">
              <a:solidFill>
                <a:schemeClr val="tx1"/>
              </a:solidFill>
              <a:round/>
              <a:headEnd/>
              <a:tailEnd/>
            </a:ln>
            <a:effectLst/>
          </p:spPr>
          <p:txBody>
            <a:bodyPr wrap="none" anchor="ctr"/>
            <a:lstStyle/>
            <a:p>
              <a:endParaRPr lang="es-MX"/>
            </a:p>
          </p:txBody>
        </p:sp>
        <p:sp>
          <p:nvSpPr>
            <p:cNvPr id="54291" name="Line 19"/>
            <p:cNvSpPr>
              <a:spLocks noChangeShapeType="1"/>
            </p:cNvSpPr>
            <p:nvPr/>
          </p:nvSpPr>
          <p:spPr bwMode="auto">
            <a:xfrm>
              <a:off x="2898" y="3641"/>
              <a:ext cx="0" cy="115"/>
            </a:xfrm>
            <a:prstGeom prst="line">
              <a:avLst/>
            </a:prstGeom>
            <a:noFill/>
            <a:ln w="9525">
              <a:solidFill>
                <a:schemeClr val="tx1"/>
              </a:solidFill>
              <a:round/>
              <a:headEnd/>
              <a:tailEnd/>
            </a:ln>
            <a:effectLst/>
          </p:spPr>
          <p:txBody>
            <a:bodyPr wrap="none" anchor="ctr"/>
            <a:lstStyle/>
            <a:p>
              <a:endParaRPr lang="es-MX"/>
            </a:p>
          </p:txBody>
        </p:sp>
        <p:sp>
          <p:nvSpPr>
            <p:cNvPr id="54292" name="Line 20"/>
            <p:cNvSpPr>
              <a:spLocks noChangeShapeType="1"/>
            </p:cNvSpPr>
            <p:nvPr/>
          </p:nvSpPr>
          <p:spPr bwMode="auto">
            <a:xfrm>
              <a:off x="2937" y="3641"/>
              <a:ext cx="0" cy="115"/>
            </a:xfrm>
            <a:prstGeom prst="line">
              <a:avLst/>
            </a:prstGeom>
            <a:noFill/>
            <a:ln w="9525">
              <a:solidFill>
                <a:schemeClr val="tx1"/>
              </a:solidFill>
              <a:round/>
              <a:headEnd/>
              <a:tailEnd/>
            </a:ln>
            <a:effectLst/>
          </p:spPr>
          <p:txBody>
            <a:bodyPr wrap="none" anchor="ctr"/>
            <a:lstStyle/>
            <a:p>
              <a:endParaRPr lang="es-MX"/>
            </a:p>
          </p:txBody>
        </p:sp>
        <p:sp>
          <p:nvSpPr>
            <p:cNvPr id="54293" name="Line 21"/>
            <p:cNvSpPr>
              <a:spLocks noChangeShapeType="1"/>
            </p:cNvSpPr>
            <p:nvPr/>
          </p:nvSpPr>
          <p:spPr bwMode="auto">
            <a:xfrm>
              <a:off x="2975" y="3641"/>
              <a:ext cx="0" cy="115"/>
            </a:xfrm>
            <a:prstGeom prst="line">
              <a:avLst/>
            </a:prstGeom>
            <a:noFill/>
            <a:ln w="9525">
              <a:solidFill>
                <a:schemeClr val="tx1"/>
              </a:solidFill>
              <a:round/>
              <a:headEnd/>
              <a:tailEnd/>
            </a:ln>
            <a:effectLst/>
          </p:spPr>
          <p:txBody>
            <a:bodyPr wrap="none" anchor="ctr"/>
            <a:lstStyle/>
            <a:p>
              <a:endParaRPr lang="es-MX"/>
            </a:p>
          </p:txBody>
        </p:sp>
        <p:sp>
          <p:nvSpPr>
            <p:cNvPr id="54294" name="Line 22"/>
            <p:cNvSpPr>
              <a:spLocks noChangeShapeType="1"/>
            </p:cNvSpPr>
            <p:nvPr/>
          </p:nvSpPr>
          <p:spPr bwMode="auto">
            <a:xfrm>
              <a:off x="3014" y="3641"/>
              <a:ext cx="0" cy="115"/>
            </a:xfrm>
            <a:prstGeom prst="line">
              <a:avLst/>
            </a:prstGeom>
            <a:noFill/>
            <a:ln w="9525">
              <a:solidFill>
                <a:schemeClr val="tx1"/>
              </a:solidFill>
              <a:round/>
              <a:headEnd/>
              <a:tailEnd/>
            </a:ln>
            <a:effectLst/>
          </p:spPr>
          <p:txBody>
            <a:bodyPr wrap="none" anchor="ctr"/>
            <a:lstStyle/>
            <a:p>
              <a:endParaRPr lang="es-MX"/>
            </a:p>
          </p:txBody>
        </p:sp>
        <p:sp>
          <p:nvSpPr>
            <p:cNvPr id="54295" name="Rectangle 23"/>
            <p:cNvSpPr>
              <a:spLocks noChangeArrowheads="1"/>
            </p:cNvSpPr>
            <p:nvPr/>
          </p:nvSpPr>
          <p:spPr bwMode="auto">
            <a:xfrm>
              <a:off x="2744" y="3756"/>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296" name="Line 24"/>
            <p:cNvSpPr>
              <a:spLocks noChangeShapeType="1"/>
            </p:cNvSpPr>
            <p:nvPr/>
          </p:nvSpPr>
          <p:spPr bwMode="auto">
            <a:xfrm>
              <a:off x="2783" y="3910"/>
              <a:ext cx="0" cy="115"/>
            </a:xfrm>
            <a:prstGeom prst="line">
              <a:avLst/>
            </a:prstGeom>
            <a:noFill/>
            <a:ln w="9525">
              <a:solidFill>
                <a:schemeClr val="tx1"/>
              </a:solidFill>
              <a:round/>
              <a:headEnd/>
              <a:tailEnd/>
            </a:ln>
            <a:effectLst/>
          </p:spPr>
          <p:txBody>
            <a:bodyPr wrap="none" anchor="ctr"/>
            <a:lstStyle/>
            <a:p>
              <a:endParaRPr lang="es-MX"/>
            </a:p>
          </p:txBody>
        </p:sp>
        <p:sp>
          <p:nvSpPr>
            <p:cNvPr id="54297" name="Line 25"/>
            <p:cNvSpPr>
              <a:spLocks noChangeShapeType="1"/>
            </p:cNvSpPr>
            <p:nvPr/>
          </p:nvSpPr>
          <p:spPr bwMode="auto">
            <a:xfrm>
              <a:off x="2821" y="3910"/>
              <a:ext cx="0" cy="115"/>
            </a:xfrm>
            <a:prstGeom prst="line">
              <a:avLst/>
            </a:prstGeom>
            <a:noFill/>
            <a:ln w="9525">
              <a:solidFill>
                <a:schemeClr val="tx1"/>
              </a:solidFill>
              <a:round/>
              <a:headEnd/>
              <a:tailEnd/>
            </a:ln>
            <a:effectLst/>
          </p:spPr>
          <p:txBody>
            <a:bodyPr wrap="none" anchor="ctr"/>
            <a:lstStyle/>
            <a:p>
              <a:endParaRPr lang="es-MX"/>
            </a:p>
          </p:txBody>
        </p:sp>
        <p:sp>
          <p:nvSpPr>
            <p:cNvPr id="54298" name="Line 26"/>
            <p:cNvSpPr>
              <a:spLocks noChangeShapeType="1"/>
            </p:cNvSpPr>
            <p:nvPr/>
          </p:nvSpPr>
          <p:spPr bwMode="auto">
            <a:xfrm>
              <a:off x="2860" y="3910"/>
              <a:ext cx="0" cy="115"/>
            </a:xfrm>
            <a:prstGeom prst="line">
              <a:avLst/>
            </a:prstGeom>
            <a:noFill/>
            <a:ln w="9525">
              <a:solidFill>
                <a:schemeClr val="tx1"/>
              </a:solidFill>
              <a:round/>
              <a:headEnd/>
              <a:tailEnd/>
            </a:ln>
            <a:effectLst/>
          </p:spPr>
          <p:txBody>
            <a:bodyPr wrap="none" anchor="ctr"/>
            <a:lstStyle/>
            <a:p>
              <a:endParaRPr lang="es-MX"/>
            </a:p>
          </p:txBody>
        </p:sp>
        <p:sp>
          <p:nvSpPr>
            <p:cNvPr id="54299" name="Line 27"/>
            <p:cNvSpPr>
              <a:spLocks noChangeShapeType="1"/>
            </p:cNvSpPr>
            <p:nvPr/>
          </p:nvSpPr>
          <p:spPr bwMode="auto">
            <a:xfrm>
              <a:off x="2898" y="3910"/>
              <a:ext cx="0" cy="115"/>
            </a:xfrm>
            <a:prstGeom prst="line">
              <a:avLst/>
            </a:prstGeom>
            <a:noFill/>
            <a:ln w="9525">
              <a:solidFill>
                <a:schemeClr val="tx1"/>
              </a:solidFill>
              <a:round/>
              <a:headEnd/>
              <a:tailEnd/>
            </a:ln>
            <a:effectLst/>
          </p:spPr>
          <p:txBody>
            <a:bodyPr wrap="none" anchor="ctr"/>
            <a:lstStyle/>
            <a:p>
              <a:endParaRPr lang="es-MX"/>
            </a:p>
          </p:txBody>
        </p:sp>
        <p:sp>
          <p:nvSpPr>
            <p:cNvPr id="54300" name="Line 28"/>
            <p:cNvSpPr>
              <a:spLocks noChangeShapeType="1"/>
            </p:cNvSpPr>
            <p:nvPr/>
          </p:nvSpPr>
          <p:spPr bwMode="auto">
            <a:xfrm>
              <a:off x="2937" y="3910"/>
              <a:ext cx="0" cy="115"/>
            </a:xfrm>
            <a:prstGeom prst="line">
              <a:avLst/>
            </a:prstGeom>
            <a:noFill/>
            <a:ln w="9525">
              <a:solidFill>
                <a:schemeClr val="tx1"/>
              </a:solidFill>
              <a:round/>
              <a:headEnd/>
              <a:tailEnd/>
            </a:ln>
            <a:effectLst/>
          </p:spPr>
          <p:txBody>
            <a:bodyPr wrap="none" anchor="ctr"/>
            <a:lstStyle/>
            <a:p>
              <a:endParaRPr lang="es-MX"/>
            </a:p>
          </p:txBody>
        </p:sp>
        <p:sp>
          <p:nvSpPr>
            <p:cNvPr id="54301" name="Line 29"/>
            <p:cNvSpPr>
              <a:spLocks noChangeShapeType="1"/>
            </p:cNvSpPr>
            <p:nvPr/>
          </p:nvSpPr>
          <p:spPr bwMode="auto">
            <a:xfrm>
              <a:off x="2975" y="3910"/>
              <a:ext cx="0" cy="115"/>
            </a:xfrm>
            <a:prstGeom prst="line">
              <a:avLst/>
            </a:prstGeom>
            <a:noFill/>
            <a:ln w="9525">
              <a:solidFill>
                <a:schemeClr val="tx1"/>
              </a:solidFill>
              <a:round/>
              <a:headEnd/>
              <a:tailEnd/>
            </a:ln>
            <a:effectLst/>
          </p:spPr>
          <p:txBody>
            <a:bodyPr wrap="none" anchor="ctr"/>
            <a:lstStyle/>
            <a:p>
              <a:endParaRPr lang="es-MX"/>
            </a:p>
          </p:txBody>
        </p:sp>
        <p:sp>
          <p:nvSpPr>
            <p:cNvPr id="54302" name="Line 30"/>
            <p:cNvSpPr>
              <a:spLocks noChangeShapeType="1"/>
            </p:cNvSpPr>
            <p:nvPr/>
          </p:nvSpPr>
          <p:spPr bwMode="auto">
            <a:xfrm>
              <a:off x="3014" y="3910"/>
              <a:ext cx="0" cy="115"/>
            </a:xfrm>
            <a:prstGeom prst="line">
              <a:avLst/>
            </a:prstGeom>
            <a:noFill/>
            <a:ln w="9525">
              <a:solidFill>
                <a:schemeClr val="tx1"/>
              </a:solidFill>
              <a:round/>
              <a:headEnd/>
              <a:tailEnd/>
            </a:ln>
            <a:effectLst/>
          </p:spPr>
          <p:txBody>
            <a:bodyPr wrap="none" anchor="ctr"/>
            <a:lstStyle/>
            <a:p>
              <a:endParaRPr lang="es-MX"/>
            </a:p>
          </p:txBody>
        </p:sp>
      </p:grpSp>
      <p:grpSp>
        <p:nvGrpSpPr>
          <p:cNvPr id="54303" name="Group 31"/>
          <p:cNvGrpSpPr>
            <a:grpSpLocks/>
          </p:cNvGrpSpPr>
          <p:nvPr/>
        </p:nvGrpSpPr>
        <p:grpSpPr bwMode="auto">
          <a:xfrm>
            <a:off x="6567488" y="4953000"/>
            <a:ext cx="1955800" cy="854075"/>
            <a:chOff x="2744" y="5369"/>
            <a:chExt cx="1232" cy="538"/>
          </a:xfrm>
        </p:grpSpPr>
        <p:sp>
          <p:nvSpPr>
            <p:cNvPr id="54304" name="Rectangle 32"/>
            <p:cNvSpPr>
              <a:spLocks noChangeArrowheads="1"/>
            </p:cNvSpPr>
            <p:nvPr/>
          </p:nvSpPr>
          <p:spPr bwMode="auto">
            <a:xfrm>
              <a:off x="2744" y="5369"/>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05" name="Line 33"/>
            <p:cNvSpPr>
              <a:spLocks noChangeShapeType="1"/>
            </p:cNvSpPr>
            <p:nvPr/>
          </p:nvSpPr>
          <p:spPr bwMode="auto">
            <a:xfrm>
              <a:off x="2783" y="5523"/>
              <a:ext cx="0" cy="115"/>
            </a:xfrm>
            <a:prstGeom prst="line">
              <a:avLst/>
            </a:prstGeom>
            <a:noFill/>
            <a:ln w="9525">
              <a:solidFill>
                <a:schemeClr val="tx1"/>
              </a:solidFill>
              <a:round/>
              <a:headEnd/>
              <a:tailEnd/>
            </a:ln>
            <a:effectLst/>
          </p:spPr>
          <p:txBody>
            <a:bodyPr wrap="none" anchor="ctr"/>
            <a:lstStyle/>
            <a:p>
              <a:endParaRPr lang="es-MX"/>
            </a:p>
          </p:txBody>
        </p:sp>
        <p:sp>
          <p:nvSpPr>
            <p:cNvPr id="54306" name="Line 34"/>
            <p:cNvSpPr>
              <a:spLocks noChangeShapeType="1"/>
            </p:cNvSpPr>
            <p:nvPr/>
          </p:nvSpPr>
          <p:spPr bwMode="auto">
            <a:xfrm>
              <a:off x="2821" y="5523"/>
              <a:ext cx="0" cy="115"/>
            </a:xfrm>
            <a:prstGeom prst="line">
              <a:avLst/>
            </a:prstGeom>
            <a:noFill/>
            <a:ln w="9525">
              <a:solidFill>
                <a:schemeClr val="tx1"/>
              </a:solidFill>
              <a:round/>
              <a:headEnd/>
              <a:tailEnd/>
            </a:ln>
            <a:effectLst/>
          </p:spPr>
          <p:txBody>
            <a:bodyPr wrap="none" anchor="ctr"/>
            <a:lstStyle/>
            <a:p>
              <a:endParaRPr lang="es-MX"/>
            </a:p>
          </p:txBody>
        </p:sp>
        <p:sp>
          <p:nvSpPr>
            <p:cNvPr id="54307" name="Line 35"/>
            <p:cNvSpPr>
              <a:spLocks noChangeShapeType="1"/>
            </p:cNvSpPr>
            <p:nvPr/>
          </p:nvSpPr>
          <p:spPr bwMode="auto">
            <a:xfrm>
              <a:off x="2860" y="5523"/>
              <a:ext cx="0" cy="115"/>
            </a:xfrm>
            <a:prstGeom prst="line">
              <a:avLst/>
            </a:prstGeom>
            <a:noFill/>
            <a:ln w="9525">
              <a:solidFill>
                <a:schemeClr val="tx1"/>
              </a:solidFill>
              <a:round/>
              <a:headEnd/>
              <a:tailEnd/>
            </a:ln>
            <a:effectLst/>
          </p:spPr>
          <p:txBody>
            <a:bodyPr wrap="none" anchor="ctr"/>
            <a:lstStyle/>
            <a:p>
              <a:endParaRPr lang="es-MX"/>
            </a:p>
          </p:txBody>
        </p:sp>
        <p:sp>
          <p:nvSpPr>
            <p:cNvPr id="54308" name="Line 36"/>
            <p:cNvSpPr>
              <a:spLocks noChangeShapeType="1"/>
            </p:cNvSpPr>
            <p:nvPr/>
          </p:nvSpPr>
          <p:spPr bwMode="auto">
            <a:xfrm>
              <a:off x="2898" y="5523"/>
              <a:ext cx="0" cy="115"/>
            </a:xfrm>
            <a:prstGeom prst="line">
              <a:avLst/>
            </a:prstGeom>
            <a:noFill/>
            <a:ln w="9525">
              <a:solidFill>
                <a:schemeClr val="tx1"/>
              </a:solidFill>
              <a:round/>
              <a:headEnd/>
              <a:tailEnd/>
            </a:ln>
            <a:effectLst/>
          </p:spPr>
          <p:txBody>
            <a:bodyPr wrap="none" anchor="ctr"/>
            <a:lstStyle/>
            <a:p>
              <a:endParaRPr lang="es-MX"/>
            </a:p>
          </p:txBody>
        </p:sp>
        <p:sp>
          <p:nvSpPr>
            <p:cNvPr id="54309" name="Line 37"/>
            <p:cNvSpPr>
              <a:spLocks noChangeShapeType="1"/>
            </p:cNvSpPr>
            <p:nvPr/>
          </p:nvSpPr>
          <p:spPr bwMode="auto">
            <a:xfrm>
              <a:off x="2937" y="5523"/>
              <a:ext cx="0" cy="115"/>
            </a:xfrm>
            <a:prstGeom prst="line">
              <a:avLst/>
            </a:prstGeom>
            <a:noFill/>
            <a:ln w="9525">
              <a:solidFill>
                <a:schemeClr val="tx1"/>
              </a:solidFill>
              <a:round/>
              <a:headEnd/>
              <a:tailEnd/>
            </a:ln>
            <a:effectLst/>
          </p:spPr>
          <p:txBody>
            <a:bodyPr wrap="none" anchor="ctr"/>
            <a:lstStyle/>
            <a:p>
              <a:endParaRPr lang="es-MX"/>
            </a:p>
          </p:txBody>
        </p:sp>
        <p:sp>
          <p:nvSpPr>
            <p:cNvPr id="54310" name="Line 38"/>
            <p:cNvSpPr>
              <a:spLocks noChangeShapeType="1"/>
            </p:cNvSpPr>
            <p:nvPr/>
          </p:nvSpPr>
          <p:spPr bwMode="auto">
            <a:xfrm>
              <a:off x="2975" y="5523"/>
              <a:ext cx="0" cy="115"/>
            </a:xfrm>
            <a:prstGeom prst="line">
              <a:avLst/>
            </a:prstGeom>
            <a:noFill/>
            <a:ln w="9525">
              <a:solidFill>
                <a:schemeClr val="tx1"/>
              </a:solidFill>
              <a:round/>
              <a:headEnd/>
              <a:tailEnd/>
            </a:ln>
            <a:effectLst/>
          </p:spPr>
          <p:txBody>
            <a:bodyPr wrap="none" anchor="ctr"/>
            <a:lstStyle/>
            <a:p>
              <a:endParaRPr lang="es-MX"/>
            </a:p>
          </p:txBody>
        </p:sp>
        <p:sp>
          <p:nvSpPr>
            <p:cNvPr id="54311" name="Line 39"/>
            <p:cNvSpPr>
              <a:spLocks noChangeShapeType="1"/>
            </p:cNvSpPr>
            <p:nvPr/>
          </p:nvSpPr>
          <p:spPr bwMode="auto">
            <a:xfrm>
              <a:off x="3014" y="5523"/>
              <a:ext cx="0" cy="115"/>
            </a:xfrm>
            <a:prstGeom prst="line">
              <a:avLst/>
            </a:prstGeom>
            <a:noFill/>
            <a:ln w="9525">
              <a:solidFill>
                <a:schemeClr val="tx1"/>
              </a:solidFill>
              <a:round/>
              <a:headEnd/>
              <a:tailEnd/>
            </a:ln>
            <a:effectLst/>
          </p:spPr>
          <p:txBody>
            <a:bodyPr wrap="none" anchor="ctr"/>
            <a:lstStyle/>
            <a:p>
              <a:endParaRPr lang="es-MX"/>
            </a:p>
          </p:txBody>
        </p:sp>
        <p:sp>
          <p:nvSpPr>
            <p:cNvPr id="54312" name="Rectangle 40"/>
            <p:cNvSpPr>
              <a:spLocks noChangeArrowheads="1"/>
            </p:cNvSpPr>
            <p:nvPr/>
          </p:nvSpPr>
          <p:spPr bwMode="auto">
            <a:xfrm>
              <a:off x="3052" y="5369"/>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13" name="Line 41"/>
            <p:cNvSpPr>
              <a:spLocks noChangeShapeType="1"/>
            </p:cNvSpPr>
            <p:nvPr/>
          </p:nvSpPr>
          <p:spPr bwMode="auto">
            <a:xfrm>
              <a:off x="3091" y="5523"/>
              <a:ext cx="0" cy="115"/>
            </a:xfrm>
            <a:prstGeom prst="line">
              <a:avLst/>
            </a:prstGeom>
            <a:noFill/>
            <a:ln w="9525">
              <a:solidFill>
                <a:schemeClr val="tx1"/>
              </a:solidFill>
              <a:round/>
              <a:headEnd/>
              <a:tailEnd/>
            </a:ln>
            <a:effectLst/>
          </p:spPr>
          <p:txBody>
            <a:bodyPr wrap="none" anchor="ctr"/>
            <a:lstStyle/>
            <a:p>
              <a:endParaRPr lang="es-MX"/>
            </a:p>
          </p:txBody>
        </p:sp>
        <p:sp>
          <p:nvSpPr>
            <p:cNvPr id="54314" name="Line 42"/>
            <p:cNvSpPr>
              <a:spLocks noChangeShapeType="1"/>
            </p:cNvSpPr>
            <p:nvPr/>
          </p:nvSpPr>
          <p:spPr bwMode="auto">
            <a:xfrm>
              <a:off x="3129" y="5523"/>
              <a:ext cx="0" cy="115"/>
            </a:xfrm>
            <a:prstGeom prst="line">
              <a:avLst/>
            </a:prstGeom>
            <a:noFill/>
            <a:ln w="9525">
              <a:solidFill>
                <a:schemeClr val="tx1"/>
              </a:solidFill>
              <a:round/>
              <a:headEnd/>
              <a:tailEnd/>
            </a:ln>
            <a:effectLst/>
          </p:spPr>
          <p:txBody>
            <a:bodyPr wrap="none" anchor="ctr"/>
            <a:lstStyle/>
            <a:p>
              <a:endParaRPr lang="es-MX"/>
            </a:p>
          </p:txBody>
        </p:sp>
        <p:sp>
          <p:nvSpPr>
            <p:cNvPr id="54315" name="Line 43"/>
            <p:cNvSpPr>
              <a:spLocks noChangeShapeType="1"/>
            </p:cNvSpPr>
            <p:nvPr/>
          </p:nvSpPr>
          <p:spPr bwMode="auto">
            <a:xfrm>
              <a:off x="3168" y="5523"/>
              <a:ext cx="0" cy="115"/>
            </a:xfrm>
            <a:prstGeom prst="line">
              <a:avLst/>
            </a:prstGeom>
            <a:noFill/>
            <a:ln w="9525">
              <a:solidFill>
                <a:schemeClr val="tx1"/>
              </a:solidFill>
              <a:round/>
              <a:headEnd/>
              <a:tailEnd/>
            </a:ln>
            <a:effectLst/>
          </p:spPr>
          <p:txBody>
            <a:bodyPr wrap="none" anchor="ctr"/>
            <a:lstStyle/>
            <a:p>
              <a:endParaRPr lang="es-MX"/>
            </a:p>
          </p:txBody>
        </p:sp>
        <p:sp>
          <p:nvSpPr>
            <p:cNvPr id="54316" name="Line 44"/>
            <p:cNvSpPr>
              <a:spLocks noChangeShapeType="1"/>
            </p:cNvSpPr>
            <p:nvPr/>
          </p:nvSpPr>
          <p:spPr bwMode="auto">
            <a:xfrm>
              <a:off x="3206" y="5523"/>
              <a:ext cx="0" cy="115"/>
            </a:xfrm>
            <a:prstGeom prst="line">
              <a:avLst/>
            </a:prstGeom>
            <a:noFill/>
            <a:ln w="9525">
              <a:solidFill>
                <a:schemeClr val="tx1"/>
              </a:solidFill>
              <a:round/>
              <a:headEnd/>
              <a:tailEnd/>
            </a:ln>
            <a:effectLst/>
          </p:spPr>
          <p:txBody>
            <a:bodyPr wrap="none" anchor="ctr"/>
            <a:lstStyle/>
            <a:p>
              <a:endParaRPr lang="es-MX"/>
            </a:p>
          </p:txBody>
        </p:sp>
        <p:sp>
          <p:nvSpPr>
            <p:cNvPr id="54317" name="Line 45"/>
            <p:cNvSpPr>
              <a:spLocks noChangeShapeType="1"/>
            </p:cNvSpPr>
            <p:nvPr/>
          </p:nvSpPr>
          <p:spPr bwMode="auto">
            <a:xfrm>
              <a:off x="3245" y="5523"/>
              <a:ext cx="0" cy="115"/>
            </a:xfrm>
            <a:prstGeom prst="line">
              <a:avLst/>
            </a:prstGeom>
            <a:noFill/>
            <a:ln w="9525">
              <a:solidFill>
                <a:schemeClr val="tx1"/>
              </a:solidFill>
              <a:round/>
              <a:headEnd/>
              <a:tailEnd/>
            </a:ln>
            <a:effectLst/>
          </p:spPr>
          <p:txBody>
            <a:bodyPr wrap="none" anchor="ctr"/>
            <a:lstStyle/>
            <a:p>
              <a:endParaRPr lang="es-MX"/>
            </a:p>
          </p:txBody>
        </p:sp>
        <p:sp>
          <p:nvSpPr>
            <p:cNvPr id="54318" name="Line 46"/>
            <p:cNvSpPr>
              <a:spLocks noChangeShapeType="1"/>
            </p:cNvSpPr>
            <p:nvPr/>
          </p:nvSpPr>
          <p:spPr bwMode="auto">
            <a:xfrm>
              <a:off x="3283" y="5523"/>
              <a:ext cx="0" cy="115"/>
            </a:xfrm>
            <a:prstGeom prst="line">
              <a:avLst/>
            </a:prstGeom>
            <a:noFill/>
            <a:ln w="9525">
              <a:solidFill>
                <a:schemeClr val="tx1"/>
              </a:solidFill>
              <a:round/>
              <a:headEnd/>
              <a:tailEnd/>
            </a:ln>
            <a:effectLst/>
          </p:spPr>
          <p:txBody>
            <a:bodyPr wrap="none" anchor="ctr"/>
            <a:lstStyle/>
            <a:p>
              <a:endParaRPr lang="es-MX"/>
            </a:p>
          </p:txBody>
        </p:sp>
        <p:sp>
          <p:nvSpPr>
            <p:cNvPr id="54319" name="Line 47"/>
            <p:cNvSpPr>
              <a:spLocks noChangeShapeType="1"/>
            </p:cNvSpPr>
            <p:nvPr/>
          </p:nvSpPr>
          <p:spPr bwMode="auto">
            <a:xfrm>
              <a:off x="3322" y="5523"/>
              <a:ext cx="0" cy="115"/>
            </a:xfrm>
            <a:prstGeom prst="line">
              <a:avLst/>
            </a:prstGeom>
            <a:noFill/>
            <a:ln w="9525">
              <a:solidFill>
                <a:schemeClr val="tx1"/>
              </a:solidFill>
              <a:round/>
              <a:headEnd/>
              <a:tailEnd/>
            </a:ln>
            <a:effectLst/>
          </p:spPr>
          <p:txBody>
            <a:bodyPr wrap="none" anchor="ctr"/>
            <a:lstStyle/>
            <a:p>
              <a:endParaRPr lang="es-MX"/>
            </a:p>
          </p:txBody>
        </p:sp>
        <p:sp>
          <p:nvSpPr>
            <p:cNvPr id="54320" name="Rectangle 48"/>
            <p:cNvSpPr>
              <a:spLocks noChangeArrowheads="1"/>
            </p:cNvSpPr>
            <p:nvPr/>
          </p:nvSpPr>
          <p:spPr bwMode="auto">
            <a:xfrm>
              <a:off x="3360" y="5369"/>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21" name="Line 49"/>
            <p:cNvSpPr>
              <a:spLocks noChangeShapeType="1"/>
            </p:cNvSpPr>
            <p:nvPr/>
          </p:nvSpPr>
          <p:spPr bwMode="auto">
            <a:xfrm>
              <a:off x="3399" y="5523"/>
              <a:ext cx="0" cy="115"/>
            </a:xfrm>
            <a:prstGeom prst="line">
              <a:avLst/>
            </a:prstGeom>
            <a:noFill/>
            <a:ln w="9525">
              <a:solidFill>
                <a:schemeClr val="tx1"/>
              </a:solidFill>
              <a:round/>
              <a:headEnd/>
              <a:tailEnd/>
            </a:ln>
            <a:effectLst/>
          </p:spPr>
          <p:txBody>
            <a:bodyPr wrap="none" anchor="ctr"/>
            <a:lstStyle/>
            <a:p>
              <a:endParaRPr lang="es-MX"/>
            </a:p>
          </p:txBody>
        </p:sp>
        <p:sp>
          <p:nvSpPr>
            <p:cNvPr id="54322" name="Line 50"/>
            <p:cNvSpPr>
              <a:spLocks noChangeShapeType="1"/>
            </p:cNvSpPr>
            <p:nvPr/>
          </p:nvSpPr>
          <p:spPr bwMode="auto">
            <a:xfrm>
              <a:off x="3437" y="5523"/>
              <a:ext cx="0" cy="115"/>
            </a:xfrm>
            <a:prstGeom prst="line">
              <a:avLst/>
            </a:prstGeom>
            <a:noFill/>
            <a:ln w="9525">
              <a:solidFill>
                <a:schemeClr val="tx1"/>
              </a:solidFill>
              <a:round/>
              <a:headEnd/>
              <a:tailEnd/>
            </a:ln>
            <a:effectLst/>
          </p:spPr>
          <p:txBody>
            <a:bodyPr wrap="none" anchor="ctr"/>
            <a:lstStyle/>
            <a:p>
              <a:endParaRPr lang="es-MX"/>
            </a:p>
          </p:txBody>
        </p:sp>
        <p:sp>
          <p:nvSpPr>
            <p:cNvPr id="54323" name="Line 51"/>
            <p:cNvSpPr>
              <a:spLocks noChangeShapeType="1"/>
            </p:cNvSpPr>
            <p:nvPr/>
          </p:nvSpPr>
          <p:spPr bwMode="auto">
            <a:xfrm>
              <a:off x="3476" y="5523"/>
              <a:ext cx="0" cy="115"/>
            </a:xfrm>
            <a:prstGeom prst="line">
              <a:avLst/>
            </a:prstGeom>
            <a:noFill/>
            <a:ln w="9525">
              <a:solidFill>
                <a:schemeClr val="tx1"/>
              </a:solidFill>
              <a:round/>
              <a:headEnd/>
              <a:tailEnd/>
            </a:ln>
            <a:effectLst/>
          </p:spPr>
          <p:txBody>
            <a:bodyPr wrap="none" anchor="ctr"/>
            <a:lstStyle/>
            <a:p>
              <a:endParaRPr lang="es-MX"/>
            </a:p>
          </p:txBody>
        </p:sp>
        <p:sp>
          <p:nvSpPr>
            <p:cNvPr id="54324" name="Line 52"/>
            <p:cNvSpPr>
              <a:spLocks noChangeShapeType="1"/>
            </p:cNvSpPr>
            <p:nvPr/>
          </p:nvSpPr>
          <p:spPr bwMode="auto">
            <a:xfrm>
              <a:off x="3514" y="5523"/>
              <a:ext cx="0" cy="115"/>
            </a:xfrm>
            <a:prstGeom prst="line">
              <a:avLst/>
            </a:prstGeom>
            <a:noFill/>
            <a:ln w="9525">
              <a:solidFill>
                <a:schemeClr val="tx1"/>
              </a:solidFill>
              <a:round/>
              <a:headEnd/>
              <a:tailEnd/>
            </a:ln>
            <a:effectLst/>
          </p:spPr>
          <p:txBody>
            <a:bodyPr wrap="none" anchor="ctr"/>
            <a:lstStyle/>
            <a:p>
              <a:endParaRPr lang="es-MX"/>
            </a:p>
          </p:txBody>
        </p:sp>
        <p:sp>
          <p:nvSpPr>
            <p:cNvPr id="54325" name="Line 53"/>
            <p:cNvSpPr>
              <a:spLocks noChangeShapeType="1"/>
            </p:cNvSpPr>
            <p:nvPr/>
          </p:nvSpPr>
          <p:spPr bwMode="auto">
            <a:xfrm>
              <a:off x="3553" y="5523"/>
              <a:ext cx="0" cy="115"/>
            </a:xfrm>
            <a:prstGeom prst="line">
              <a:avLst/>
            </a:prstGeom>
            <a:noFill/>
            <a:ln w="9525">
              <a:solidFill>
                <a:schemeClr val="tx1"/>
              </a:solidFill>
              <a:round/>
              <a:headEnd/>
              <a:tailEnd/>
            </a:ln>
            <a:effectLst/>
          </p:spPr>
          <p:txBody>
            <a:bodyPr wrap="none" anchor="ctr"/>
            <a:lstStyle/>
            <a:p>
              <a:endParaRPr lang="es-MX"/>
            </a:p>
          </p:txBody>
        </p:sp>
        <p:sp>
          <p:nvSpPr>
            <p:cNvPr id="54326" name="Line 54"/>
            <p:cNvSpPr>
              <a:spLocks noChangeShapeType="1"/>
            </p:cNvSpPr>
            <p:nvPr/>
          </p:nvSpPr>
          <p:spPr bwMode="auto">
            <a:xfrm>
              <a:off x="3591" y="5523"/>
              <a:ext cx="0" cy="115"/>
            </a:xfrm>
            <a:prstGeom prst="line">
              <a:avLst/>
            </a:prstGeom>
            <a:noFill/>
            <a:ln w="9525">
              <a:solidFill>
                <a:schemeClr val="tx1"/>
              </a:solidFill>
              <a:round/>
              <a:headEnd/>
              <a:tailEnd/>
            </a:ln>
            <a:effectLst/>
          </p:spPr>
          <p:txBody>
            <a:bodyPr wrap="none" anchor="ctr"/>
            <a:lstStyle/>
            <a:p>
              <a:endParaRPr lang="es-MX"/>
            </a:p>
          </p:txBody>
        </p:sp>
        <p:sp>
          <p:nvSpPr>
            <p:cNvPr id="54327" name="Line 55"/>
            <p:cNvSpPr>
              <a:spLocks noChangeShapeType="1"/>
            </p:cNvSpPr>
            <p:nvPr/>
          </p:nvSpPr>
          <p:spPr bwMode="auto">
            <a:xfrm>
              <a:off x="3630" y="5523"/>
              <a:ext cx="0" cy="115"/>
            </a:xfrm>
            <a:prstGeom prst="line">
              <a:avLst/>
            </a:prstGeom>
            <a:noFill/>
            <a:ln w="9525">
              <a:solidFill>
                <a:schemeClr val="tx1"/>
              </a:solidFill>
              <a:round/>
              <a:headEnd/>
              <a:tailEnd/>
            </a:ln>
            <a:effectLst/>
          </p:spPr>
          <p:txBody>
            <a:bodyPr wrap="none" anchor="ctr"/>
            <a:lstStyle/>
            <a:p>
              <a:endParaRPr lang="es-MX"/>
            </a:p>
          </p:txBody>
        </p:sp>
        <p:sp>
          <p:nvSpPr>
            <p:cNvPr id="54328" name="Rectangle 56"/>
            <p:cNvSpPr>
              <a:spLocks noChangeArrowheads="1"/>
            </p:cNvSpPr>
            <p:nvPr/>
          </p:nvSpPr>
          <p:spPr bwMode="auto">
            <a:xfrm>
              <a:off x="3668" y="5369"/>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29" name="Line 57"/>
            <p:cNvSpPr>
              <a:spLocks noChangeShapeType="1"/>
            </p:cNvSpPr>
            <p:nvPr/>
          </p:nvSpPr>
          <p:spPr bwMode="auto">
            <a:xfrm>
              <a:off x="3707" y="5523"/>
              <a:ext cx="0" cy="115"/>
            </a:xfrm>
            <a:prstGeom prst="line">
              <a:avLst/>
            </a:prstGeom>
            <a:noFill/>
            <a:ln w="9525">
              <a:solidFill>
                <a:schemeClr val="tx1"/>
              </a:solidFill>
              <a:round/>
              <a:headEnd/>
              <a:tailEnd/>
            </a:ln>
            <a:effectLst/>
          </p:spPr>
          <p:txBody>
            <a:bodyPr wrap="none" anchor="ctr"/>
            <a:lstStyle/>
            <a:p>
              <a:endParaRPr lang="es-MX"/>
            </a:p>
          </p:txBody>
        </p:sp>
        <p:sp>
          <p:nvSpPr>
            <p:cNvPr id="54330" name="Line 58"/>
            <p:cNvSpPr>
              <a:spLocks noChangeShapeType="1"/>
            </p:cNvSpPr>
            <p:nvPr/>
          </p:nvSpPr>
          <p:spPr bwMode="auto">
            <a:xfrm>
              <a:off x="3745" y="5523"/>
              <a:ext cx="0" cy="115"/>
            </a:xfrm>
            <a:prstGeom prst="line">
              <a:avLst/>
            </a:prstGeom>
            <a:noFill/>
            <a:ln w="9525">
              <a:solidFill>
                <a:schemeClr val="tx1"/>
              </a:solidFill>
              <a:round/>
              <a:headEnd/>
              <a:tailEnd/>
            </a:ln>
            <a:effectLst/>
          </p:spPr>
          <p:txBody>
            <a:bodyPr wrap="none" anchor="ctr"/>
            <a:lstStyle/>
            <a:p>
              <a:endParaRPr lang="es-MX"/>
            </a:p>
          </p:txBody>
        </p:sp>
        <p:sp>
          <p:nvSpPr>
            <p:cNvPr id="54331" name="Line 59"/>
            <p:cNvSpPr>
              <a:spLocks noChangeShapeType="1"/>
            </p:cNvSpPr>
            <p:nvPr/>
          </p:nvSpPr>
          <p:spPr bwMode="auto">
            <a:xfrm>
              <a:off x="3784" y="5523"/>
              <a:ext cx="0" cy="115"/>
            </a:xfrm>
            <a:prstGeom prst="line">
              <a:avLst/>
            </a:prstGeom>
            <a:noFill/>
            <a:ln w="9525">
              <a:solidFill>
                <a:schemeClr val="tx1"/>
              </a:solidFill>
              <a:round/>
              <a:headEnd/>
              <a:tailEnd/>
            </a:ln>
            <a:effectLst/>
          </p:spPr>
          <p:txBody>
            <a:bodyPr wrap="none" anchor="ctr"/>
            <a:lstStyle/>
            <a:p>
              <a:endParaRPr lang="es-MX"/>
            </a:p>
          </p:txBody>
        </p:sp>
        <p:sp>
          <p:nvSpPr>
            <p:cNvPr id="54332" name="Line 60"/>
            <p:cNvSpPr>
              <a:spLocks noChangeShapeType="1"/>
            </p:cNvSpPr>
            <p:nvPr/>
          </p:nvSpPr>
          <p:spPr bwMode="auto">
            <a:xfrm>
              <a:off x="3822" y="5523"/>
              <a:ext cx="0" cy="115"/>
            </a:xfrm>
            <a:prstGeom prst="line">
              <a:avLst/>
            </a:prstGeom>
            <a:noFill/>
            <a:ln w="9525">
              <a:solidFill>
                <a:schemeClr val="tx1"/>
              </a:solidFill>
              <a:round/>
              <a:headEnd/>
              <a:tailEnd/>
            </a:ln>
            <a:effectLst/>
          </p:spPr>
          <p:txBody>
            <a:bodyPr wrap="none" anchor="ctr"/>
            <a:lstStyle/>
            <a:p>
              <a:endParaRPr lang="es-MX"/>
            </a:p>
          </p:txBody>
        </p:sp>
        <p:sp>
          <p:nvSpPr>
            <p:cNvPr id="54333" name="Line 61"/>
            <p:cNvSpPr>
              <a:spLocks noChangeShapeType="1"/>
            </p:cNvSpPr>
            <p:nvPr/>
          </p:nvSpPr>
          <p:spPr bwMode="auto">
            <a:xfrm>
              <a:off x="3861" y="5523"/>
              <a:ext cx="0" cy="115"/>
            </a:xfrm>
            <a:prstGeom prst="line">
              <a:avLst/>
            </a:prstGeom>
            <a:noFill/>
            <a:ln w="9525">
              <a:solidFill>
                <a:schemeClr val="tx1"/>
              </a:solidFill>
              <a:round/>
              <a:headEnd/>
              <a:tailEnd/>
            </a:ln>
            <a:effectLst/>
          </p:spPr>
          <p:txBody>
            <a:bodyPr wrap="none" anchor="ctr"/>
            <a:lstStyle/>
            <a:p>
              <a:endParaRPr lang="es-MX"/>
            </a:p>
          </p:txBody>
        </p:sp>
        <p:sp>
          <p:nvSpPr>
            <p:cNvPr id="54334" name="Line 62"/>
            <p:cNvSpPr>
              <a:spLocks noChangeShapeType="1"/>
            </p:cNvSpPr>
            <p:nvPr/>
          </p:nvSpPr>
          <p:spPr bwMode="auto">
            <a:xfrm>
              <a:off x="3899" y="5523"/>
              <a:ext cx="0" cy="115"/>
            </a:xfrm>
            <a:prstGeom prst="line">
              <a:avLst/>
            </a:prstGeom>
            <a:noFill/>
            <a:ln w="9525">
              <a:solidFill>
                <a:schemeClr val="tx1"/>
              </a:solidFill>
              <a:round/>
              <a:headEnd/>
              <a:tailEnd/>
            </a:ln>
            <a:effectLst/>
          </p:spPr>
          <p:txBody>
            <a:bodyPr wrap="none" anchor="ctr"/>
            <a:lstStyle/>
            <a:p>
              <a:endParaRPr lang="es-MX"/>
            </a:p>
          </p:txBody>
        </p:sp>
        <p:sp>
          <p:nvSpPr>
            <p:cNvPr id="54335" name="Line 63"/>
            <p:cNvSpPr>
              <a:spLocks noChangeShapeType="1"/>
            </p:cNvSpPr>
            <p:nvPr/>
          </p:nvSpPr>
          <p:spPr bwMode="auto">
            <a:xfrm>
              <a:off x="3938" y="5523"/>
              <a:ext cx="0" cy="115"/>
            </a:xfrm>
            <a:prstGeom prst="line">
              <a:avLst/>
            </a:prstGeom>
            <a:noFill/>
            <a:ln w="9525">
              <a:solidFill>
                <a:schemeClr val="tx1"/>
              </a:solidFill>
              <a:round/>
              <a:headEnd/>
              <a:tailEnd/>
            </a:ln>
            <a:effectLst/>
          </p:spPr>
          <p:txBody>
            <a:bodyPr wrap="none" anchor="ctr"/>
            <a:lstStyle/>
            <a:p>
              <a:endParaRPr lang="es-MX"/>
            </a:p>
          </p:txBody>
        </p:sp>
        <p:sp>
          <p:nvSpPr>
            <p:cNvPr id="54336" name="Rectangle 64"/>
            <p:cNvSpPr>
              <a:spLocks noChangeArrowheads="1"/>
            </p:cNvSpPr>
            <p:nvPr/>
          </p:nvSpPr>
          <p:spPr bwMode="auto">
            <a:xfrm>
              <a:off x="2744" y="5638"/>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37" name="Line 65"/>
            <p:cNvSpPr>
              <a:spLocks noChangeShapeType="1"/>
            </p:cNvSpPr>
            <p:nvPr/>
          </p:nvSpPr>
          <p:spPr bwMode="auto">
            <a:xfrm>
              <a:off x="2783" y="5792"/>
              <a:ext cx="0" cy="115"/>
            </a:xfrm>
            <a:prstGeom prst="line">
              <a:avLst/>
            </a:prstGeom>
            <a:noFill/>
            <a:ln w="9525">
              <a:solidFill>
                <a:schemeClr val="tx1"/>
              </a:solidFill>
              <a:round/>
              <a:headEnd/>
              <a:tailEnd/>
            </a:ln>
            <a:effectLst/>
          </p:spPr>
          <p:txBody>
            <a:bodyPr wrap="none" anchor="ctr"/>
            <a:lstStyle/>
            <a:p>
              <a:endParaRPr lang="es-MX"/>
            </a:p>
          </p:txBody>
        </p:sp>
        <p:sp>
          <p:nvSpPr>
            <p:cNvPr id="54338" name="Line 66"/>
            <p:cNvSpPr>
              <a:spLocks noChangeShapeType="1"/>
            </p:cNvSpPr>
            <p:nvPr/>
          </p:nvSpPr>
          <p:spPr bwMode="auto">
            <a:xfrm>
              <a:off x="2821" y="5792"/>
              <a:ext cx="0" cy="115"/>
            </a:xfrm>
            <a:prstGeom prst="line">
              <a:avLst/>
            </a:prstGeom>
            <a:noFill/>
            <a:ln w="9525">
              <a:solidFill>
                <a:schemeClr val="tx1"/>
              </a:solidFill>
              <a:round/>
              <a:headEnd/>
              <a:tailEnd/>
            </a:ln>
            <a:effectLst/>
          </p:spPr>
          <p:txBody>
            <a:bodyPr wrap="none" anchor="ctr"/>
            <a:lstStyle/>
            <a:p>
              <a:endParaRPr lang="es-MX"/>
            </a:p>
          </p:txBody>
        </p:sp>
        <p:sp>
          <p:nvSpPr>
            <p:cNvPr id="54339" name="Line 67"/>
            <p:cNvSpPr>
              <a:spLocks noChangeShapeType="1"/>
            </p:cNvSpPr>
            <p:nvPr/>
          </p:nvSpPr>
          <p:spPr bwMode="auto">
            <a:xfrm>
              <a:off x="2860" y="5792"/>
              <a:ext cx="0" cy="115"/>
            </a:xfrm>
            <a:prstGeom prst="line">
              <a:avLst/>
            </a:prstGeom>
            <a:noFill/>
            <a:ln w="9525">
              <a:solidFill>
                <a:schemeClr val="tx1"/>
              </a:solidFill>
              <a:round/>
              <a:headEnd/>
              <a:tailEnd/>
            </a:ln>
            <a:effectLst/>
          </p:spPr>
          <p:txBody>
            <a:bodyPr wrap="none" anchor="ctr"/>
            <a:lstStyle/>
            <a:p>
              <a:endParaRPr lang="es-MX"/>
            </a:p>
          </p:txBody>
        </p:sp>
        <p:sp>
          <p:nvSpPr>
            <p:cNvPr id="54340" name="Line 68"/>
            <p:cNvSpPr>
              <a:spLocks noChangeShapeType="1"/>
            </p:cNvSpPr>
            <p:nvPr/>
          </p:nvSpPr>
          <p:spPr bwMode="auto">
            <a:xfrm>
              <a:off x="2898" y="5792"/>
              <a:ext cx="0" cy="115"/>
            </a:xfrm>
            <a:prstGeom prst="line">
              <a:avLst/>
            </a:prstGeom>
            <a:noFill/>
            <a:ln w="9525">
              <a:solidFill>
                <a:schemeClr val="tx1"/>
              </a:solidFill>
              <a:round/>
              <a:headEnd/>
              <a:tailEnd/>
            </a:ln>
            <a:effectLst/>
          </p:spPr>
          <p:txBody>
            <a:bodyPr wrap="none" anchor="ctr"/>
            <a:lstStyle/>
            <a:p>
              <a:endParaRPr lang="es-MX"/>
            </a:p>
          </p:txBody>
        </p:sp>
        <p:sp>
          <p:nvSpPr>
            <p:cNvPr id="54341" name="Line 69"/>
            <p:cNvSpPr>
              <a:spLocks noChangeShapeType="1"/>
            </p:cNvSpPr>
            <p:nvPr/>
          </p:nvSpPr>
          <p:spPr bwMode="auto">
            <a:xfrm>
              <a:off x="2937" y="5792"/>
              <a:ext cx="0" cy="115"/>
            </a:xfrm>
            <a:prstGeom prst="line">
              <a:avLst/>
            </a:prstGeom>
            <a:noFill/>
            <a:ln w="9525">
              <a:solidFill>
                <a:schemeClr val="tx1"/>
              </a:solidFill>
              <a:round/>
              <a:headEnd/>
              <a:tailEnd/>
            </a:ln>
            <a:effectLst/>
          </p:spPr>
          <p:txBody>
            <a:bodyPr wrap="none" anchor="ctr"/>
            <a:lstStyle/>
            <a:p>
              <a:endParaRPr lang="es-MX"/>
            </a:p>
          </p:txBody>
        </p:sp>
        <p:sp>
          <p:nvSpPr>
            <p:cNvPr id="54342" name="Line 70"/>
            <p:cNvSpPr>
              <a:spLocks noChangeShapeType="1"/>
            </p:cNvSpPr>
            <p:nvPr/>
          </p:nvSpPr>
          <p:spPr bwMode="auto">
            <a:xfrm>
              <a:off x="2975" y="5792"/>
              <a:ext cx="0" cy="115"/>
            </a:xfrm>
            <a:prstGeom prst="line">
              <a:avLst/>
            </a:prstGeom>
            <a:noFill/>
            <a:ln w="9525">
              <a:solidFill>
                <a:schemeClr val="tx1"/>
              </a:solidFill>
              <a:round/>
              <a:headEnd/>
              <a:tailEnd/>
            </a:ln>
            <a:effectLst/>
          </p:spPr>
          <p:txBody>
            <a:bodyPr wrap="none" anchor="ctr"/>
            <a:lstStyle/>
            <a:p>
              <a:endParaRPr lang="es-MX"/>
            </a:p>
          </p:txBody>
        </p:sp>
        <p:sp>
          <p:nvSpPr>
            <p:cNvPr id="54343" name="Line 71"/>
            <p:cNvSpPr>
              <a:spLocks noChangeShapeType="1"/>
            </p:cNvSpPr>
            <p:nvPr/>
          </p:nvSpPr>
          <p:spPr bwMode="auto">
            <a:xfrm>
              <a:off x="3014" y="5792"/>
              <a:ext cx="0" cy="115"/>
            </a:xfrm>
            <a:prstGeom prst="line">
              <a:avLst/>
            </a:prstGeom>
            <a:noFill/>
            <a:ln w="9525">
              <a:solidFill>
                <a:schemeClr val="tx1"/>
              </a:solidFill>
              <a:round/>
              <a:headEnd/>
              <a:tailEnd/>
            </a:ln>
            <a:effectLst/>
          </p:spPr>
          <p:txBody>
            <a:bodyPr wrap="none" anchor="ctr"/>
            <a:lstStyle/>
            <a:p>
              <a:endParaRPr lang="es-MX"/>
            </a:p>
          </p:txBody>
        </p:sp>
        <p:sp>
          <p:nvSpPr>
            <p:cNvPr id="54344" name="Rectangle 72"/>
            <p:cNvSpPr>
              <a:spLocks noChangeArrowheads="1"/>
            </p:cNvSpPr>
            <p:nvPr/>
          </p:nvSpPr>
          <p:spPr bwMode="auto">
            <a:xfrm>
              <a:off x="3052" y="5638"/>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45" name="Line 73"/>
            <p:cNvSpPr>
              <a:spLocks noChangeShapeType="1"/>
            </p:cNvSpPr>
            <p:nvPr/>
          </p:nvSpPr>
          <p:spPr bwMode="auto">
            <a:xfrm>
              <a:off x="3091" y="5792"/>
              <a:ext cx="0" cy="115"/>
            </a:xfrm>
            <a:prstGeom prst="line">
              <a:avLst/>
            </a:prstGeom>
            <a:noFill/>
            <a:ln w="9525">
              <a:solidFill>
                <a:schemeClr val="tx1"/>
              </a:solidFill>
              <a:round/>
              <a:headEnd/>
              <a:tailEnd/>
            </a:ln>
            <a:effectLst/>
          </p:spPr>
          <p:txBody>
            <a:bodyPr wrap="none" anchor="ctr"/>
            <a:lstStyle/>
            <a:p>
              <a:endParaRPr lang="es-MX"/>
            </a:p>
          </p:txBody>
        </p:sp>
        <p:sp>
          <p:nvSpPr>
            <p:cNvPr id="54346" name="Line 74"/>
            <p:cNvSpPr>
              <a:spLocks noChangeShapeType="1"/>
            </p:cNvSpPr>
            <p:nvPr/>
          </p:nvSpPr>
          <p:spPr bwMode="auto">
            <a:xfrm>
              <a:off x="3129" y="5792"/>
              <a:ext cx="0" cy="115"/>
            </a:xfrm>
            <a:prstGeom prst="line">
              <a:avLst/>
            </a:prstGeom>
            <a:noFill/>
            <a:ln w="9525">
              <a:solidFill>
                <a:schemeClr val="tx1"/>
              </a:solidFill>
              <a:round/>
              <a:headEnd/>
              <a:tailEnd/>
            </a:ln>
            <a:effectLst/>
          </p:spPr>
          <p:txBody>
            <a:bodyPr wrap="none" anchor="ctr"/>
            <a:lstStyle/>
            <a:p>
              <a:endParaRPr lang="es-MX"/>
            </a:p>
          </p:txBody>
        </p:sp>
        <p:sp>
          <p:nvSpPr>
            <p:cNvPr id="54347" name="Line 75"/>
            <p:cNvSpPr>
              <a:spLocks noChangeShapeType="1"/>
            </p:cNvSpPr>
            <p:nvPr/>
          </p:nvSpPr>
          <p:spPr bwMode="auto">
            <a:xfrm>
              <a:off x="3168" y="5792"/>
              <a:ext cx="0" cy="115"/>
            </a:xfrm>
            <a:prstGeom prst="line">
              <a:avLst/>
            </a:prstGeom>
            <a:noFill/>
            <a:ln w="9525">
              <a:solidFill>
                <a:schemeClr val="tx1"/>
              </a:solidFill>
              <a:round/>
              <a:headEnd/>
              <a:tailEnd/>
            </a:ln>
            <a:effectLst/>
          </p:spPr>
          <p:txBody>
            <a:bodyPr wrap="none" anchor="ctr"/>
            <a:lstStyle/>
            <a:p>
              <a:endParaRPr lang="es-MX"/>
            </a:p>
          </p:txBody>
        </p:sp>
        <p:sp>
          <p:nvSpPr>
            <p:cNvPr id="54348" name="Line 76"/>
            <p:cNvSpPr>
              <a:spLocks noChangeShapeType="1"/>
            </p:cNvSpPr>
            <p:nvPr/>
          </p:nvSpPr>
          <p:spPr bwMode="auto">
            <a:xfrm>
              <a:off x="3206" y="5792"/>
              <a:ext cx="0" cy="115"/>
            </a:xfrm>
            <a:prstGeom prst="line">
              <a:avLst/>
            </a:prstGeom>
            <a:noFill/>
            <a:ln w="9525">
              <a:solidFill>
                <a:schemeClr val="tx1"/>
              </a:solidFill>
              <a:round/>
              <a:headEnd/>
              <a:tailEnd/>
            </a:ln>
            <a:effectLst/>
          </p:spPr>
          <p:txBody>
            <a:bodyPr wrap="none" anchor="ctr"/>
            <a:lstStyle/>
            <a:p>
              <a:endParaRPr lang="es-MX"/>
            </a:p>
          </p:txBody>
        </p:sp>
        <p:sp>
          <p:nvSpPr>
            <p:cNvPr id="54349" name="Line 77"/>
            <p:cNvSpPr>
              <a:spLocks noChangeShapeType="1"/>
            </p:cNvSpPr>
            <p:nvPr/>
          </p:nvSpPr>
          <p:spPr bwMode="auto">
            <a:xfrm>
              <a:off x="3245" y="5792"/>
              <a:ext cx="0" cy="115"/>
            </a:xfrm>
            <a:prstGeom prst="line">
              <a:avLst/>
            </a:prstGeom>
            <a:noFill/>
            <a:ln w="9525">
              <a:solidFill>
                <a:schemeClr val="tx1"/>
              </a:solidFill>
              <a:round/>
              <a:headEnd/>
              <a:tailEnd/>
            </a:ln>
            <a:effectLst/>
          </p:spPr>
          <p:txBody>
            <a:bodyPr wrap="none" anchor="ctr"/>
            <a:lstStyle/>
            <a:p>
              <a:endParaRPr lang="es-MX"/>
            </a:p>
          </p:txBody>
        </p:sp>
        <p:sp>
          <p:nvSpPr>
            <p:cNvPr id="54350" name="Line 78"/>
            <p:cNvSpPr>
              <a:spLocks noChangeShapeType="1"/>
            </p:cNvSpPr>
            <p:nvPr/>
          </p:nvSpPr>
          <p:spPr bwMode="auto">
            <a:xfrm>
              <a:off x="3283" y="5792"/>
              <a:ext cx="0" cy="115"/>
            </a:xfrm>
            <a:prstGeom prst="line">
              <a:avLst/>
            </a:prstGeom>
            <a:noFill/>
            <a:ln w="9525">
              <a:solidFill>
                <a:schemeClr val="tx1"/>
              </a:solidFill>
              <a:round/>
              <a:headEnd/>
              <a:tailEnd/>
            </a:ln>
            <a:effectLst/>
          </p:spPr>
          <p:txBody>
            <a:bodyPr wrap="none" anchor="ctr"/>
            <a:lstStyle/>
            <a:p>
              <a:endParaRPr lang="es-MX"/>
            </a:p>
          </p:txBody>
        </p:sp>
        <p:sp>
          <p:nvSpPr>
            <p:cNvPr id="54351" name="Line 79"/>
            <p:cNvSpPr>
              <a:spLocks noChangeShapeType="1"/>
            </p:cNvSpPr>
            <p:nvPr/>
          </p:nvSpPr>
          <p:spPr bwMode="auto">
            <a:xfrm>
              <a:off x="3322" y="5792"/>
              <a:ext cx="0" cy="115"/>
            </a:xfrm>
            <a:prstGeom prst="line">
              <a:avLst/>
            </a:prstGeom>
            <a:noFill/>
            <a:ln w="9525">
              <a:solidFill>
                <a:schemeClr val="tx1"/>
              </a:solidFill>
              <a:round/>
              <a:headEnd/>
              <a:tailEnd/>
            </a:ln>
            <a:effectLst/>
          </p:spPr>
          <p:txBody>
            <a:bodyPr wrap="none" anchor="ctr"/>
            <a:lstStyle/>
            <a:p>
              <a:endParaRPr lang="es-MX"/>
            </a:p>
          </p:txBody>
        </p:sp>
        <p:sp>
          <p:nvSpPr>
            <p:cNvPr id="54352" name="Rectangle 80"/>
            <p:cNvSpPr>
              <a:spLocks noChangeArrowheads="1"/>
            </p:cNvSpPr>
            <p:nvPr/>
          </p:nvSpPr>
          <p:spPr bwMode="auto">
            <a:xfrm>
              <a:off x="3360" y="5638"/>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53" name="Line 81"/>
            <p:cNvSpPr>
              <a:spLocks noChangeShapeType="1"/>
            </p:cNvSpPr>
            <p:nvPr/>
          </p:nvSpPr>
          <p:spPr bwMode="auto">
            <a:xfrm>
              <a:off x="3399" y="5792"/>
              <a:ext cx="0" cy="115"/>
            </a:xfrm>
            <a:prstGeom prst="line">
              <a:avLst/>
            </a:prstGeom>
            <a:noFill/>
            <a:ln w="9525">
              <a:solidFill>
                <a:schemeClr val="tx1"/>
              </a:solidFill>
              <a:round/>
              <a:headEnd/>
              <a:tailEnd/>
            </a:ln>
            <a:effectLst/>
          </p:spPr>
          <p:txBody>
            <a:bodyPr wrap="none" anchor="ctr"/>
            <a:lstStyle/>
            <a:p>
              <a:endParaRPr lang="es-MX"/>
            </a:p>
          </p:txBody>
        </p:sp>
        <p:sp>
          <p:nvSpPr>
            <p:cNvPr id="54354" name="Line 82"/>
            <p:cNvSpPr>
              <a:spLocks noChangeShapeType="1"/>
            </p:cNvSpPr>
            <p:nvPr/>
          </p:nvSpPr>
          <p:spPr bwMode="auto">
            <a:xfrm>
              <a:off x="3437" y="5792"/>
              <a:ext cx="0" cy="115"/>
            </a:xfrm>
            <a:prstGeom prst="line">
              <a:avLst/>
            </a:prstGeom>
            <a:noFill/>
            <a:ln w="9525">
              <a:solidFill>
                <a:schemeClr val="tx1"/>
              </a:solidFill>
              <a:round/>
              <a:headEnd/>
              <a:tailEnd/>
            </a:ln>
            <a:effectLst/>
          </p:spPr>
          <p:txBody>
            <a:bodyPr wrap="none" anchor="ctr"/>
            <a:lstStyle/>
            <a:p>
              <a:endParaRPr lang="es-MX"/>
            </a:p>
          </p:txBody>
        </p:sp>
        <p:sp>
          <p:nvSpPr>
            <p:cNvPr id="54355" name="Line 83"/>
            <p:cNvSpPr>
              <a:spLocks noChangeShapeType="1"/>
            </p:cNvSpPr>
            <p:nvPr/>
          </p:nvSpPr>
          <p:spPr bwMode="auto">
            <a:xfrm>
              <a:off x="3476" y="5792"/>
              <a:ext cx="0" cy="115"/>
            </a:xfrm>
            <a:prstGeom prst="line">
              <a:avLst/>
            </a:prstGeom>
            <a:noFill/>
            <a:ln w="9525">
              <a:solidFill>
                <a:schemeClr val="tx1"/>
              </a:solidFill>
              <a:round/>
              <a:headEnd/>
              <a:tailEnd/>
            </a:ln>
            <a:effectLst/>
          </p:spPr>
          <p:txBody>
            <a:bodyPr wrap="none" anchor="ctr"/>
            <a:lstStyle/>
            <a:p>
              <a:endParaRPr lang="es-MX"/>
            </a:p>
          </p:txBody>
        </p:sp>
        <p:sp>
          <p:nvSpPr>
            <p:cNvPr id="54356" name="Line 84"/>
            <p:cNvSpPr>
              <a:spLocks noChangeShapeType="1"/>
            </p:cNvSpPr>
            <p:nvPr/>
          </p:nvSpPr>
          <p:spPr bwMode="auto">
            <a:xfrm>
              <a:off x="3514" y="5792"/>
              <a:ext cx="0" cy="115"/>
            </a:xfrm>
            <a:prstGeom prst="line">
              <a:avLst/>
            </a:prstGeom>
            <a:noFill/>
            <a:ln w="9525">
              <a:solidFill>
                <a:schemeClr val="tx1"/>
              </a:solidFill>
              <a:round/>
              <a:headEnd/>
              <a:tailEnd/>
            </a:ln>
            <a:effectLst/>
          </p:spPr>
          <p:txBody>
            <a:bodyPr wrap="none" anchor="ctr"/>
            <a:lstStyle/>
            <a:p>
              <a:endParaRPr lang="es-MX"/>
            </a:p>
          </p:txBody>
        </p:sp>
        <p:sp>
          <p:nvSpPr>
            <p:cNvPr id="54357" name="Line 85"/>
            <p:cNvSpPr>
              <a:spLocks noChangeShapeType="1"/>
            </p:cNvSpPr>
            <p:nvPr/>
          </p:nvSpPr>
          <p:spPr bwMode="auto">
            <a:xfrm>
              <a:off x="3553" y="5792"/>
              <a:ext cx="0" cy="115"/>
            </a:xfrm>
            <a:prstGeom prst="line">
              <a:avLst/>
            </a:prstGeom>
            <a:noFill/>
            <a:ln w="9525">
              <a:solidFill>
                <a:schemeClr val="tx1"/>
              </a:solidFill>
              <a:round/>
              <a:headEnd/>
              <a:tailEnd/>
            </a:ln>
            <a:effectLst/>
          </p:spPr>
          <p:txBody>
            <a:bodyPr wrap="none" anchor="ctr"/>
            <a:lstStyle/>
            <a:p>
              <a:endParaRPr lang="es-MX"/>
            </a:p>
          </p:txBody>
        </p:sp>
        <p:sp>
          <p:nvSpPr>
            <p:cNvPr id="54358" name="Line 86"/>
            <p:cNvSpPr>
              <a:spLocks noChangeShapeType="1"/>
            </p:cNvSpPr>
            <p:nvPr/>
          </p:nvSpPr>
          <p:spPr bwMode="auto">
            <a:xfrm>
              <a:off x="3591" y="5792"/>
              <a:ext cx="0" cy="115"/>
            </a:xfrm>
            <a:prstGeom prst="line">
              <a:avLst/>
            </a:prstGeom>
            <a:noFill/>
            <a:ln w="9525">
              <a:solidFill>
                <a:schemeClr val="tx1"/>
              </a:solidFill>
              <a:round/>
              <a:headEnd/>
              <a:tailEnd/>
            </a:ln>
            <a:effectLst/>
          </p:spPr>
          <p:txBody>
            <a:bodyPr wrap="none" anchor="ctr"/>
            <a:lstStyle/>
            <a:p>
              <a:endParaRPr lang="es-MX"/>
            </a:p>
          </p:txBody>
        </p:sp>
        <p:sp>
          <p:nvSpPr>
            <p:cNvPr id="54359" name="Line 87"/>
            <p:cNvSpPr>
              <a:spLocks noChangeShapeType="1"/>
            </p:cNvSpPr>
            <p:nvPr/>
          </p:nvSpPr>
          <p:spPr bwMode="auto">
            <a:xfrm>
              <a:off x="3630" y="5792"/>
              <a:ext cx="0" cy="115"/>
            </a:xfrm>
            <a:prstGeom prst="line">
              <a:avLst/>
            </a:prstGeom>
            <a:noFill/>
            <a:ln w="9525">
              <a:solidFill>
                <a:schemeClr val="tx1"/>
              </a:solidFill>
              <a:round/>
              <a:headEnd/>
              <a:tailEnd/>
            </a:ln>
            <a:effectLst/>
          </p:spPr>
          <p:txBody>
            <a:bodyPr wrap="none" anchor="ctr"/>
            <a:lstStyle/>
            <a:p>
              <a:endParaRPr lang="es-MX"/>
            </a:p>
          </p:txBody>
        </p:sp>
        <p:sp>
          <p:nvSpPr>
            <p:cNvPr id="54360" name="Rectangle 88"/>
            <p:cNvSpPr>
              <a:spLocks noChangeArrowheads="1"/>
            </p:cNvSpPr>
            <p:nvPr/>
          </p:nvSpPr>
          <p:spPr bwMode="auto">
            <a:xfrm>
              <a:off x="3668" y="5638"/>
              <a:ext cx="30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61" name="Line 89"/>
            <p:cNvSpPr>
              <a:spLocks noChangeShapeType="1"/>
            </p:cNvSpPr>
            <p:nvPr/>
          </p:nvSpPr>
          <p:spPr bwMode="auto">
            <a:xfrm>
              <a:off x="3707" y="5792"/>
              <a:ext cx="0" cy="115"/>
            </a:xfrm>
            <a:prstGeom prst="line">
              <a:avLst/>
            </a:prstGeom>
            <a:noFill/>
            <a:ln w="9525">
              <a:solidFill>
                <a:schemeClr val="tx1"/>
              </a:solidFill>
              <a:round/>
              <a:headEnd/>
              <a:tailEnd/>
            </a:ln>
            <a:effectLst/>
          </p:spPr>
          <p:txBody>
            <a:bodyPr wrap="none" anchor="ctr"/>
            <a:lstStyle/>
            <a:p>
              <a:endParaRPr lang="es-MX"/>
            </a:p>
          </p:txBody>
        </p:sp>
        <p:sp>
          <p:nvSpPr>
            <p:cNvPr id="54362" name="Line 90"/>
            <p:cNvSpPr>
              <a:spLocks noChangeShapeType="1"/>
            </p:cNvSpPr>
            <p:nvPr/>
          </p:nvSpPr>
          <p:spPr bwMode="auto">
            <a:xfrm>
              <a:off x="3745" y="5792"/>
              <a:ext cx="0" cy="115"/>
            </a:xfrm>
            <a:prstGeom prst="line">
              <a:avLst/>
            </a:prstGeom>
            <a:noFill/>
            <a:ln w="9525">
              <a:solidFill>
                <a:schemeClr val="tx1"/>
              </a:solidFill>
              <a:round/>
              <a:headEnd/>
              <a:tailEnd/>
            </a:ln>
            <a:effectLst/>
          </p:spPr>
          <p:txBody>
            <a:bodyPr wrap="none" anchor="ctr"/>
            <a:lstStyle/>
            <a:p>
              <a:endParaRPr lang="es-MX"/>
            </a:p>
          </p:txBody>
        </p:sp>
        <p:sp>
          <p:nvSpPr>
            <p:cNvPr id="54363" name="Line 91"/>
            <p:cNvSpPr>
              <a:spLocks noChangeShapeType="1"/>
            </p:cNvSpPr>
            <p:nvPr/>
          </p:nvSpPr>
          <p:spPr bwMode="auto">
            <a:xfrm>
              <a:off x="3784" y="5792"/>
              <a:ext cx="0" cy="115"/>
            </a:xfrm>
            <a:prstGeom prst="line">
              <a:avLst/>
            </a:prstGeom>
            <a:noFill/>
            <a:ln w="9525">
              <a:solidFill>
                <a:schemeClr val="tx1"/>
              </a:solidFill>
              <a:round/>
              <a:headEnd/>
              <a:tailEnd/>
            </a:ln>
            <a:effectLst/>
          </p:spPr>
          <p:txBody>
            <a:bodyPr wrap="none" anchor="ctr"/>
            <a:lstStyle/>
            <a:p>
              <a:endParaRPr lang="es-MX"/>
            </a:p>
          </p:txBody>
        </p:sp>
        <p:sp>
          <p:nvSpPr>
            <p:cNvPr id="54364" name="Line 92"/>
            <p:cNvSpPr>
              <a:spLocks noChangeShapeType="1"/>
            </p:cNvSpPr>
            <p:nvPr/>
          </p:nvSpPr>
          <p:spPr bwMode="auto">
            <a:xfrm>
              <a:off x="3822" y="5792"/>
              <a:ext cx="0" cy="115"/>
            </a:xfrm>
            <a:prstGeom prst="line">
              <a:avLst/>
            </a:prstGeom>
            <a:noFill/>
            <a:ln w="9525">
              <a:solidFill>
                <a:schemeClr val="tx1"/>
              </a:solidFill>
              <a:round/>
              <a:headEnd/>
              <a:tailEnd/>
            </a:ln>
            <a:effectLst/>
          </p:spPr>
          <p:txBody>
            <a:bodyPr wrap="none" anchor="ctr"/>
            <a:lstStyle/>
            <a:p>
              <a:endParaRPr lang="es-MX"/>
            </a:p>
          </p:txBody>
        </p:sp>
        <p:sp>
          <p:nvSpPr>
            <p:cNvPr id="54365" name="Line 93"/>
            <p:cNvSpPr>
              <a:spLocks noChangeShapeType="1"/>
            </p:cNvSpPr>
            <p:nvPr/>
          </p:nvSpPr>
          <p:spPr bwMode="auto">
            <a:xfrm>
              <a:off x="3861" y="5792"/>
              <a:ext cx="0" cy="115"/>
            </a:xfrm>
            <a:prstGeom prst="line">
              <a:avLst/>
            </a:prstGeom>
            <a:noFill/>
            <a:ln w="9525">
              <a:solidFill>
                <a:schemeClr val="tx1"/>
              </a:solidFill>
              <a:round/>
              <a:headEnd/>
              <a:tailEnd/>
            </a:ln>
            <a:effectLst/>
          </p:spPr>
          <p:txBody>
            <a:bodyPr wrap="none" anchor="ctr"/>
            <a:lstStyle/>
            <a:p>
              <a:endParaRPr lang="es-MX"/>
            </a:p>
          </p:txBody>
        </p:sp>
        <p:sp>
          <p:nvSpPr>
            <p:cNvPr id="54366" name="Line 94"/>
            <p:cNvSpPr>
              <a:spLocks noChangeShapeType="1"/>
            </p:cNvSpPr>
            <p:nvPr/>
          </p:nvSpPr>
          <p:spPr bwMode="auto">
            <a:xfrm>
              <a:off x="3899" y="5792"/>
              <a:ext cx="0" cy="115"/>
            </a:xfrm>
            <a:prstGeom prst="line">
              <a:avLst/>
            </a:prstGeom>
            <a:noFill/>
            <a:ln w="9525">
              <a:solidFill>
                <a:schemeClr val="tx1"/>
              </a:solidFill>
              <a:round/>
              <a:headEnd/>
              <a:tailEnd/>
            </a:ln>
            <a:effectLst/>
          </p:spPr>
          <p:txBody>
            <a:bodyPr wrap="none" anchor="ctr"/>
            <a:lstStyle/>
            <a:p>
              <a:endParaRPr lang="es-MX"/>
            </a:p>
          </p:txBody>
        </p:sp>
        <p:sp>
          <p:nvSpPr>
            <p:cNvPr id="54367" name="Line 95"/>
            <p:cNvSpPr>
              <a:spLocks noChangeShapeType="1"/>
            </p:cNvSpPr>
            <p:nvPr/>
          </p:nvSpPr>
          <p:spPr bwMode="auto">
            <a:xfrm>
              <a:off x="3938" y="5792"/>
              <a:ext cx="0" cy="115"/>
            </a:xfrm>
            <a:prstGeom prst="line">
              <a:avLst/>
            </a:prstGeom>
            <a:noFill/>
            <a:ln w="9525">
              <a:solidFill>
                <a:schemeClr val="tx1"/>
              </a:solidFill>
              <a:round/>
              <a:headEnd/>
              <a:tailEnd/>
            </a:ln>
            <a:effectLst/>
          </p:spPr>
          <p:txBody>
            <a:bodyPr wrap="none" anchor="ctr"/>
            <a:lstStyle/>
            <a:p>
              <a:endParaRPr lang="es-MX"/>
            </a:p>
          </p:txBody>
        </p:sp>
      </p:grpSp>
      <p:grpSp>
        <p:nvGrpSpPr>
          <p:cNvPr id="54368" name="Group 96"/>
          <p:cNvGrpSpPr>
            <a:grpSpLocks/>
          </p:cNvGrpSpPr>
          <p:nvPr/>
        </p:nvGrpSpPr>
        <p:grpSpPr bwMode="auto">
          <a:xfrm>
            <a:off x="6567488" y="4098925"/>
            <a:ext cx="244475" cy="854075"/>
            <a:chOff x="2744" y="2681"/>
            <a:chExt cx="154" cy="538"/>
          </a:xfrm>
        </p:grpSpPr>
        <p:sp>
          <p:nvSpPr>
            <p:cNvPr id="54369" name="Rectangle 97"/>
            <p:cNvSpPr>
              <a:spLocks noChangeArrowheads="1"/>
            </p:cNvSpPr>
            <p:nvPr/>
          </p:nvSpPr>
          <p:spPr bwMode="auto">
            <a:xfrm>
              <a:off x="2744" y="2681"/>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70" name="Rectangle 98"/>
            <p:cNvSpPr>
              <a:spLocks noChangeArrowheads="1"/>
            </p:cNvSpPr>
            <p:nvPr/>
          </p:nvSpPr>
          <p:spPr bwMode="auto">
            <a:xfrm>
              <a:off x="2783" y="2681"/>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71" name="Rectangle 99"/>
            <p:cNvSpPr>
              <a:spLocks noChangeArrowheads="1"/>
            </p:cNvSpPr>
            <p:nvPr/>
          </p:nvSpPr>
          <p:spPr bwMode="auto">
            <a:xfrm>
              <a:off x="2821" y="2681"/>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72" name="Rectangle 100"/>
            <p:cNvSpPr>
              <a:spLocks noChangeArrowheads="1"/>
            </p:cNvSpPr>
            <p:nvPr/>
          </p:nvSpPr>
          <p:spPr bwMode="auto">
            <a:xfrm>
              <a:off x="2860" y="2681"/>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73" name="Rectangle 101"/>
            <p:cNvSpPr>
              <a:spLocks noChangeArrowheads="1"/>
            </p:cNvSpPr>
            <p:nvPr/>
          </p:nvSpPr>
          <p:spPr bwMode="auto">
            <a:xfrm>
              <a:off x="2744" y="2950"/>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74" name="Rectangle 102"/>
            <p:cNvSpPr>
              <a:spLocks noChangeArrowheads="1"/>
            </p:cNvSpPr>
            <p:nvPr/>
          </p:nvSpPr>
          <p:spPr bwMode="auto">
            <a:xfrm>
              <a:off x="2783" y="2950"/>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75" name="Rectangle 103"/>
            <p:cNvSpPr>
              <a:spLocks noChangeArrowheads="1"/>
            </p:cNvSpPr>
            <p:nvPr/>
          </p:nvSpPr>
          <p:spPr bwMode="auto">
            <a:xfrm>
              <a:off x="2821" y="2950"/>
              <a:ext cx="39"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54376" name="Rectangle 104"/>
            <p:cNvSpPr>
              <a:spLocks noChangeArrowheads="1"/>
            </p:cNvSpPr>
            <p:nvPr/>
          </p:nvSpPr>
          <p:spPr bwMode="auto">
            <a:xfrm>
              <a:off x="2860" y="2950"/>
              <a:ext cx="38" cy="269"/>
            </a:xfrm>
            <a:prstGeom prst="rect">
              <a:avLst/>
            </a:prstGeom>
            <a:solidFill>
              <a:schemeClr val="bg1"/>
            </a:solidFill>
            <a:ln w="9525">
              <a:solidFill>
                <a:schemeClr val="tx1"/>
              </a:solidFill>
              <a:miter lim="800000"/>
              <a:headEnd/>
              <a:tailEnd/>
            </a:ln>
            <a:effectLst/>
          </p:spPr>
          <p:txBody>
            <a:bodyPr wrap="none" anchor="ctr"/>
            <a:lstStyle/>
            <a:p>
              <a:endParaRPr lang="es-MX"/>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ES"/>
              <a:t>Introducción</a:t>
            </a:r>
          </a:p>
        </p:txBody>
      </p:sp>
      <p:sp>
        <p:nvSpPr>
          <p:cNvPr id="8195"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a:t>Entrega de datagramas</a:t>
            </a:r>
          </a:p>
          <a:p>
            <a:pPr lvl="2">
              <a:lnSpc>
                <a:spcPct val="90000"/>
              </a:lnSpc>
            </a:pPr>
            <a:r>
              <a:rPr lang="es-ES"/>
              <a:t>IP es un protocolo de </a:t>
            </a:r>
            <a:r>
              <a:rPr lang="es-ES" b="1"/>
              <a:t>entrega de datagramas</a:t>
            </a:r>
            <a:r>
              <a:rPr lang="es-ES"/>
              <a:t> que proporciona un servicio no orientado a conexión.</a:t>
            </a:r>
          </a:p>
          <a:p>
            <a:pPr lvl="2">
              <a:lnSpc>
                <a:spcPct val="90000"/>
              </a:lnSpc>
            </a:pPr>
            <a:r>
              <a:rPr lang="es-ES"/>
              <a:t>Es un protocolo </a:t>
            </a:r>
            <a:r>
              <a:rPr lang="es-ES" b="1"/>
              <a:t>no confible</a:t>
            </a:r>
            <a:r>
              <a:rPr lang="es-ES"/>
              <a:t>, ya que IP envía un paquete sin secuencia y sin una confirmación de que ha llegado al destino.</a:t>
            </a:r>
          </a:p>
          <a:p>
            <a:pPr lvl="2">
              <a:lnSpc>
                <a:spcPct val="90000"/>
              </a:lnSpc>
            </a:pPr>
            <a:r>
              <a:rPr lang="es-ES"/>
              <a:t>Es un protocolo del </a:t>
            </a:r>
            <a:r>
              <a:rPr lang="es-ES" b="1"/>
              <a:t>mejor esfuerzo (best effort),</a:t>
            </a:r>
            <a:r>
              <a:rPr lang="es-ES"/>
              <a:t> ya que hace el mayor esfuerzo para entregar los paquetes al siguiente nodo o al destino final.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
              <a:t>Introducción</a:t>
            </a:r>
          </a:p>
        </p:txBody>
      </p:sp>
      <p:sp>
        <p:nvSpPr>
          <p:cNvPr id="9219" name="Rectangle 3" descr="Rectangle: Click to edit Master text styles&#10;Second level&#10;Third level&#10;Fourth level&#10;Fifth level"/>
          <p:cNvSpPr>
            <a:spLocks noGrp="1" noChangeArrowheads="1"/>
          </p:cNvSpPr>
          <p:nvPr>
            <p:ph idx="1"/>
          </p:nvPr>
        </p:nvSpPr>
        <p:spPr/>
        <p:txBody>
          <a:bodyPr/>
          <a:lstStyle/>
          <a:p>
            <a:pPr lvl="1"/>
            <a:r>
              <a:rPr lang="es-ES"/>
              <a:t>Independencia de la capa de interfaz de red</a:t>
            </a:r>
          </a:p>
          <a:p>
            <a:pPr lvl="2"/>
            <a:r>
              <a:rPr lang="es-ES"/>
              <a:t>En la capa de Internet, IP esta diseñado para ser independiente de la tecnología de red presente en la capa de interfaz de red.</a:t>
            </a:r>
          </a:p>
        </p:txBody>
      </p:sp>
      <p:sp>
        <p:nvSpPr>
          <p:cNvPr id="9220" name="Text Box 4"/>
          <p:cNvSpPr txBox="1">
            <a:spLocks noChangeArrowheads="1"/>
          </p:cNvSpPr>
          <p:nvPr/>
        </p:nvSpPr>
        <p:spPr bwMode="auto">
          <a:xfrm>
            <a:off x="1981200" y="5791200"/>
            <a:ext cx="1752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Ethernet</a:t>
            </a:r>
          </a:p>
        </p:txBody>
      </p:sp>
      <p:sp>
        <p:nvSpPr>
          <p:cNvPr id="9221" name="Text Box 5"/>
          <p:cNvSpPr txBox="1">
            <a:spLocks noChangeArrowheads="1"/>
          </p:cNvSpPr>
          <p:nvPr/>
        </p:nvSpPr>
        <p:spPr bwMode="auto">
          <a:xfrm>
            <a:off x="3733800" y="5791200"/>
            <a:ext cx="1752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Token Ring</a:t>
            </a:r>
          </a:p>
        </p:txBody>
      </p:sp>
      <p:sp>
        <p:nvSpPr>
          <p:cNvPr id="9222" name="Text Box 6"/>
          <p:cNvSpPr txBox="1">
            <a:spLocks noChangeArrowheads="1"/>
          </p:cNvSpPr>
          <p:nvPr/>
        </p:nvSpPr>
        <p:spPr bwMode="auto">
          <a:xfrm>
            <a:off x="5486400" y="5791200"/>
            <a:ext cx="1752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FDDI</a:t>
            </a:r>
          </a:p>
        </p:txBody>
      </p:sp>
      <p:sp>
        <p:nvSpPr>
          <p:cNvPr id="9223" name="Text Box 7"/>
          <p:cNvSpPr txBox="1">
            <a:spLocks noChangeArrowheads="1"/>
          </p:cNvSpPr>
          <p:nvPr/>
        </p:nvSpPr>
        <p:spPr bwMode="auto">
          <a:xfrm>
            <a:off x="7239000" y="5791200"/>
            <a:ext cx="1752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a:t>
            </a:r>
          </a:p>
        </p:txBody>
      </p:sp>
      <p:sp>
        <p:nvSpPr>
          <p:cNvPr id="9224" name="Text Box 8"/>
          <p:cNvSpPr txBox="1">
            <a:spLocks noChangeArrowheads="1"/>
          </p:cNvSpPr>
          <p:nvPr/>
        </p:nvSpPr>
        <p:spPr bwMode="auto">
          <a:xfrm>
            <a:off x="1981200" y="5334000"/>
            <a:ext cx="70104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a:t>Internet Protocol</a:t>
            </a:r>
          </a:p>
        </p:txBody>
      </p:sp>
      <p:sp>
        <p:nvSpPr>
          <p:cNvPr id="9225" name="Text Box 9"/>
          <p:cNvSpPr txBox="1">
            <a:spLocks noChangeArrowheads="1"/>
          </p:cNvSpPr>
          <p:nvPr/>
        </p:nvSpPr>
        <p:spPr bwMode="auto">
          <a:xfrm>
            <a:off x="1981200" y="4876800"/>
            <a:ext cx="3505200" cy="466725"/>
          </a:xfrm>
          <a:prstGeom prst="rect">
            <a:avLst/>
          </a:prstGeom>
          <a:solidFill>
            <a:schemeClr val="folHlink"/>
          </a:solidFill>
          <a:ln w="9525">
            <a:solidFill>
              <a:schemeClr val="tx1"/>
            </a:solidFill>
            <a:miter lim="800000"/>
            <a:headEnd/>
            <a:tailEnd/>
          </a:ln>
          <a:effectLst/>
        </p:spPr>
        <p:txBody>
          <a:bodyPr>
            <a:spAutoFit/>
          </a:bodyPr>
          <a:lstStyle/>
          <a:p>
            <a:pPr algn="ctr">
              <a:spcBef>
                <a:spcPct val="50000"/>
              </a:spcBef>
            </a:pPr>
            <a:r>
              <a:rPr lang="es-ES"/>
              <a:t>TCP</a:t>
            </a:r>
          </a:p>
        </p:txBody>
      </p:sp>
      <p:sp>
        <p:nvSpPr>
          <p:cNvPr id="9226" name="Text Box 10"/>
          <p:cNvSpPr txBox="1">
            <a:spLocks noChangeArrowheads="1"/>
          </p:cNvSpPr>
          <p:nvPr/>
        </p:nvSpPr>
        <p:spPr bwMode="auto">
          <a:xfrm>
            <a:off x="5486400" y="4876800"/>
            <a:ext cx="3505200" cy="466725"/>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a:t>UDP</a:t>
            </a:r>
          </a:p>
        </p:txBody>
      </p:sp>
      <p:sp>
        <p:nvSpPr>
          <p:cNvPr id="9227" name="Text Box 11"/>
          <p:cNvSpPr txBox="1">
            <a:spLocks noChangeArrowheads="1"/>
          </p:cNvSpPr>
          <p:nvPr/>
        </p:nvSpPr>
        <p:spPr bwMode="auto">
          <a:xfrm>
            <a:off x="1981200" y="4419600"/>
            <a:ext cx="7010400" cy="466725"/>
          </a:xfrm>
          <a:prstGeom prst="rect">
            <a:avLst/>
          </a:prstGeom>
          <a:solidFill>
            <a:srgbClr val="99CCFF"/>
          </a:solidFill>
          <a:ln w="9525">
            <a:solidFill>
              <a:schemeClr val="tx1"/>
            </a:solidFill>
            <a:miter lim="800000"/>
            <a:headEnd/>
            <a:tailEnd/>
          </a:ln>
          <a:effectLst/>
        </p:spPr>
        <p:txBody>
          <a:bodyPr>
            <a:spAutoFit/>
          </a:bodyPr>
          <a:lstStyle/>
          <a:p>
            <a:pPr algn="ctr">
              <a:spcBef>
                <a:spcPct val="50000"/>
              </a:spcBef>
            </a:pPr>
            <a:r>
              <a:rPr lang="es-ES"/>
              <a:t>Aplicación</a:t>
            </a:r>
          </a:p>
        </p:txBody>
      </p:sp>
      <p:sp>
        <p:nvSpPr>
          <p:cNvPr id="9228" name="Text Box 12"/>
          <p:cNvSpPr txBox="1">
            <a:spLocks noChangeArrowheads="1"/>
          </p:cNvSpPr>
          <p:nvPr/>
        </p:nvSpPr>
        <p:spPr bwMode="auto">
          <a:xfrm>
            <a:off x="228600" y="4419600"/>
            <a:ext cx="1676400" cy="457200"/>
          </a:xfrm>
          <a:prstGeom prst="rect">
            <a:avLst/>
          </a:prstGeom>
          <a:noFill/>
          <a:ln w="9525">
            <a:noFill/>
            <a:miter lim="800000"/>
            <a:headEnd/>
            <a:tailEnd/>
          </a:ln>
          <a:effectLst/>
        </p:spPr>
        <p:txBody>
          <a:bodyPr>
            <a:spAutoFit/>
          </a:bodyPr>
          <a:lstStyle/>
          <a:p>
            <a:pPr algn="ctr">
              <a:spcBef>
                <a:spcPct val="50000"/>
              </a:spcBef>
            </a:pPr>
            <a:r>
              <a:rPr lang="es-ES"/>
              <a:t>Aplicación</a:t>
            </a:r>
          </a:p>
        </p:txBody>
      </p:sp>
      <p:sp>
        <p:nvSpPr>
          <p:cNvPr id="9229" name="Text Box 13"/>
          <p:cNvSpPr txBox="1">
            <a:spLocks noChangeArrowheads="1"/>
          </p:cNvSpPr>
          <p:nvPr/>
        </p:nvSpPr>
        <p:spPr bwMode="auto">
          <a:xfrm>
            <a:off x="228600" y="4876800"/>
            <a:ext cx="1676400" cy="457200"/>
          </a:xfrm>
          <a:prstGeom prst="rect">
            <a:avLst/>
          </a:prstGeom>
          <a:noFill/>
          <a:ln w="9525">
            <a:noFill/>
            <a:miter lim="800000"/>
            <a:headEnd/>
            <a:tailEnd/>
          </a:ln>
          <a:effectLst/>
        </p:spPr>
        <p:txBody>
          <a:bodyPr>
            <a:spAutoFit/>
          </a:bodyPr>
          <a:lstStyle/>
          <a:p>
            <a:pPr algn="ctr">
              <a:spcBef>
                <a:spcPct val="50000"/>
              </a:spcBef>
            </a:pPr>
            <a:r>
              <a:rPr lang="es-ES"/>
              <a:t>Transporte</a:t>
            </a:r>
          </a:p>
        </p:txBody>
      </p:sp>
      <p:sp>
        <p:nvSpPr>
          <p:cNvPr id="9230" name="Text Box 14"/>
          <p:cNvSpPr txBox="1">
            <a:spLocks noChangeArrowheads="1"/>
          </p:cNvSpPr>
          <p:nvPr/>
        </p:nvSpPr>
        <p:spPr bwMode="auto">
          <a:xfrm>
            <a:off x="228600" y="5334000"/>
            <a:ext cx="1676400" cy="457200"/>
          </a:xfrm>
          <a:prstGeom prst="rect">
            <a:avLst/>
          </a:prstGeom>
          <a:noFill/>
          <a:ln w="9525">
            <a:noFill/>
            <a:miter lim="800000"/>
            <a:headEnd/>
            <a:tailEnd/>
          </a:ln>
          <a:effectLst/>
        </p:spPr>
        <p:txBody>
          <a:bodyPr>
            <a:spAutoFit/>
          </a:bodyPr>
          <a:lstStyle/>
          <a:p>
            <a:pPr algn="ctr">
              <a:spcBef>
                <a:spcPct val="50000"/>
              </a:spcBef>
            </a:pPr>
            <a:r>
              <a:rPr lang="es-ES"/>
              <a:t>Red</a:t>
            </a:r>
          </a:p>
        </p:txBody>
      </p:sp>
      <p:sp>
        <p:nvSpPr>
          <p:cNvPr id="9231" name="Text Box 15"/>
          <p:cNvSpPr txBox="1">
            <a:spLocks noChangeArrowheads="1"/>
          </p:cNvSpPr>
          <p:nvPr/>
        </p:nvSpPr>
        <p:spPr bwMode="auto">
          <a:xfrm>
            <a:off x="228600" y="5791200"/>
            <a:ext cx="1676400" cy="457200"/>
          </a:xfrm>
          <a:prstGeom prst="rect">
            <a:avLst/>
          </a:prstGeom>
          <a:noFill/>
          <a:ln w="9525">
            <a:noFill/>
            <a:miter lim="800000"/>
            <a:headEnd/>
            <a:tailEnd/>
          </a:ln>
          <a:effectLst/>
        </p:spPr>
        <p:txBody>
          <a:bodyPr>
            <a:spAutoFit/>
          </a:bodyPr>
          <a:lstStyle/>
          <a:p>
            <a:pPr algn="ctr">
              <a:spcBef>
                <a:spcPct val="50000"/>
              </a:spcBef>
            </a:pPr>
            <a:r>
              <a:rPr lang="es-ES"/>
              <a:t>NIC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a:t>Introducción</a:t>
            </a:r>
          </a:p>
        </p:txBody>
      </p:sp>
      <p:sp>
        <p:nvSpPr>
          <p:cNvPr id="10243" name="Rectangle 3" descr="Rectangle: Click to edit Master text styles&#10;Second level&#10;Third level&#10;Fourth level&#10;Fifth level"/>
          <p:cNvSpPr>
            <a:spLocks noGrp="1" noChangeArrowheads="1"/>
          </p:cNvSpPr>
          <p:nvPr>
            <p:ph idx="1"/>
          </p:nvPr>
        </p:nvSpPr>
        <p:spPr>
          <a:xfrm>
            <a:off x="762000" y="1524000"/>
            <a:ext cx="7924800" cy="2133600"/>
          </a:xfrm>
        </p:spPr>
        <p:txBody>
          <a:bodyPr/>
          <a:lstStyle/>
          <a:p>
            <a:pPr lvl="1"/>
            <a:r>
              <a:rPr lang="es-ES" sz="2400"/>
              <a:t>Fragmentación y reensamblado</a:t>
            </a:r>
          </a:p>
          <a:p>
            <a:pPr lvl="2"/>
            <a:r>
              <a:rPr lang="es-ES" sz="2000"/>
              <a:t>Para ser compatible con el MTU (unidad de transmisión máxima) de las tramas de las diferentes tecnologías de la capa de interfaz de red, IP permite la fragmentación de los datos al enviar los paquetes a través de una red que tenga un menor MTU (con respecto al paquete).</a:t>
            </a:r>
          </a:p>
        </p:txBody>
      </p:sp>
      <p:sp>
        <p:nvSpPr>
          <p:cNvPr id="10244" name="Text Box 4"/>
          <p:cNvSpPr txBox="1">
            <a:spLocks noChangeArrowheads="1"/>
          </p:cNvSpPr>
          <p:nvPr/>
        </p:nvSpPr>
        <p:spPr bwMode="auto">
          <a:xfrm>
            <a:off x="990600" y="4038600"/>
            <a:ext cx="762000" cy="13239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endParaRPr lang="es-ES_tradnl" sz="2000">
              <a:latin typeface="Arial" charset="0"/>
            </a:endParaRPr>
          </a:p>
          <a:p>
            <a:pPr algn="ctr" eaLnBrk="0" hangingPunct="0">
              <a:spcBef>
                <a:spcPct val="50000"/>
              </a:spcBef>
            </a:pPr>
            <a:r>
              <a:rPr lang="es-ES_tradnl" sz="2000">
                <a:latin typeface="Arial" charset="0"/>
              </a:rPr>
              <a:t>A</a:t>
            </a:r>
          </a:p>
          <a:p>
            <a:pPr algn="ctr" eaLnBrk="0" hangingPunct="0">
              <a:spcBef>
                <a:spcPct val="50000"/>
              </a:spcBef>
            </a:pPr>
            <a:endParaRPr lang="es-ES" sz="2000">
              <a:latin typeface="Arial" charset="0"/>
            </a:endParaRPr>
          </a:p>
        </p:txBody>
      </p:sp>
      <p:sp>
        <p:nvSpPr>
          <p:cNvPr id="10245" name="Text Box 5"/>
          <p:cNvSpPr txBox="1">
            <a:spLocks noChangeArrowheads="1"/>
          </p:cNvSpPr>
          <p:nvPr/>
        </p:nvSpPr>
        <p:spPr bwMode="auto">
          <a:xfrm>
            <a:off x="990600" y="5410200"/>
            <a:ext cx="762000" cy="4095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2000">
                <a:latin typeface="Arial" charset="0"/>
              </a:rPr>
              <a:t>T</a:t>
            </a:r>
            <a:endParaRPr lang="es-ES" sz="2000">
              <a:latin typeface="Arial" charset="0"/>
            </a:endParaRPr>
          </a:p>
        </p:txBody>
      </p:sp>
      <p:sp>
        <p:nvSpPr>
          <p:cNvPr id="10246" name="Text Box 6"/>
          <p:cNvSpPr txBox="1">
            <a:spLocks noChangeArrowheads="1"/>
          </p:cNvSpPr>
          <p:nvPr/>
        </p:nvSpPr>
        <p:spPr bwMode="auto">
          <a:xfrm>
            <a:off x="990600" y="5867400"/>
            <a:ext cx="762000" cy="4095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2000">
                <a:latin typeface="Arial" charset="0"/>
              </a:rPr>
              <a:t>R</a:t>
            </a:r>
            <a:endParaRPr lang="es-ES" sz="2000">
              <a:latin typeface="Arial" charset="0"/>
            </a:endParaRPr>
          </a:p>
        </p:txBody>
      </p:sp>
      <p:sp>
        <p:nvSpPr>
          <p:cNvPr id="10247" name="Text Box 7"/>
          <p:cNvSpPr txBox="1">
            <a:spLocks noChangeArrowheads="1"/>
          </p:cNvSpPr>
          <p:nvPr/>
        </p:nvSpPr>
        <p:spPr bwMode="auto">
          <a:xfrm>
            <a:off x="990600" y="6324600"/>
            <a:ext cx="762000" cy="4095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2000">
                <a:latin typeface="Arial" charset="0"/>
              </a:rPr>
              <a:t>NIC</a:t>
            </a:r>
            <a:endParaRPr lang="es-ES" sz="2000">
              <a:latin typeface="Arial" charset="0"/>
            </a:endParaRPr>
          </a:p>
        </p:txBody>
      </p:sp>
      <p:sp>
        <p:nvSpPr>
          <p:cNvPr id="10248" name="Oval 8"/>
          <p:cNvSpPr>
            <a:spLocks noChangeArrowheads="1"/>
          </p:cNvSpPr>
          <p:nvPr/>
        </p:nvSpPr>
        <p:spPr bwMode="auto">
          <a:xfrm>
            <a:off x="2209800" y="5943600"/>
            <a:ext cx="1600200" cy="914400"/>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0249" name="Text Box 9"/>
          <p:cNvSpPr txBox="1">
            <a:spLocks noChangeArrowheads="1"/>
          </p:cNvSpPr>
          <p:nvPr/>
        </p:nvSpPr>
        <p:spPr bwMode="auto">
          <a:xfrm>
            <a:off x="4267200" y="5867400"/>
            <a:ext cx="762000" cy="4095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2000">
                <a:latin typeface="Arial" charset="0"/>
              </a:rPr>
              <a:t>IP</a:t>
            </a:r>
            <a:endParaRPr lang="es-ES" sz="2000">
              <a:latin typeface="Arial" charset="0"/>
            </a:endParaRPr>
          </a:p>
        </p:txBody>
      </p:sp>
      <p:sp>
        <p:nvSpPr>
          <p:cNvPr id="10250" name="Text Box 10"/>
          <p:cNvSpPr txBox="1">
            <a:spLocks noChangeArrowheads="1"/>
          </p:cNvSpPr>
          <p:nvPr/>
        </p:nvSpPr>
        <p:spPr bwMode="auto">
          <a:xfrm>
            <a:off x="4267200" y="6324600"/>
            <a:ext cx="762000" cy="4095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2000">
                <a:latin typeface="Arial" charset="0"/>
              </a:rPr>
              <a:t>NIC</a:t>
            </a:r>
            <a:endParaRPr lang="es-ES" sz="2000">
              <a:latin typeface="Arial" charset="0"/>
            </a:endParaRPr>
          </a:p>
        </p:txBody>
      </p:sp>
      <p:sp>
        <p:nvSpPr>
          <p:cNvPr id="10251" name="Oval 11"/>
          <p:cNvSpPr>
            <a:spLocks noChangeArrowheads="1"/>
          </p:cNvSpPr>
          <p:nvPr/>
        </p:nvSpPr>
        <p:spPr bwMode="auto">
          <a:xfrm>
            <a:off x="5562600" y="5867400"/>
            <a:ext cx="1600200" cy="914400"/>
          </a:xfrm>
          <a:prstGeom prst="ellipse">
            <a:avLst/>
          </a:prstGeom>
          <a:solidFill>
            <a:schemeClr val="accent1"/>
          </a:solidFill>
          <a:ln w="9525">
            <a:solidFill>
              <a:schemeClr val="tx1"/>
            </a:solidFill>
            <a:round/>
            <a:headEnd/>
            <a:tailEnd/>
          </a:ln>
          <a:effectLst/>
        </p:spPr>
        <p:txBody>
          <a:bodyPr wrap="none" anchor="ctr"/>
          <a:lstStyle/>
          <a:p>
            <a:endParaRPr lang="es-MX"/>
          </a:p>
        </p:txBody>
      </p:sp>
      <p:sp>
        <p:nvSpPr>
          <p:cNvPr id="10252" name="Text Box 12"/>
          <p:cNvSpPr txBox="1">
            <a:spLocks noChangeArrowheads="1"/>
          </p:cNvSpPr>
          <p:nvPr/>
        </p:nvSpPr>
        <p:spPr bwMode="auto">
          <a:xfrm>
            <a:off x="7620000" y="4038600"/>
            <a:ext cx="762000" cy="13239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endParaRPr lang="es-ES_tradnl" sz="2000">
              <a:latin typeface="Arial" charset="0"/>
            </a:endParaRPr>
          </a:p>
          <a:p>
            <a:pPr algn="ctr" eaLnBrk="0" hangingPunct="0">
              <a:spcBef>
                <a:spcPct val="50000"/>
              </a:spcBef>
            </a:pPr>
            <a:r>
              <a:rPr lang="es-ES_tradnl" sz="2000">
                <a:latin typeface="Arial" charset="0"/>
              </a:rPr>
              <a:t>A</a:t>
            </a:r>
          </a:p>
          <a:p>
            <a:pPr algn="ctr" eaLnBrk="0" hangingPunct="0">
              <a:spcBef>
                <a:spcPct val="50000"/>
              </a:spcBef>
            </a:pPr>
            <a:endParaRPr lang="es-ES" sz="2000">
              <a:latin typeface="Arial" charset="0"/>
            </a:endParaRPr>
          </a:p>
        </p:txBody>
      </p:sp>
      <p:sp>
        <p:nvSpPr>
          <p:cNvPr id="10253" name="Text Box 13"/>
          <p:cNvSpPr txBox="1">
            <a:spLocks noChangeArrowheads="1"/>
          </p:cNvSpPr>
          <p:nvPr/>
        </p:nvSpPr>
        <p:spPr bwMode="auto">
          <a:xfrm>
            <a:off x="7620000" y="5410200"/>
            <a:ext cx="762000" cy="4095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2000">
                <a:latin typeface="Arial" charset="0"/>
              </a:rPr>
              <a:t>T</a:t>
            </a:r>
            <a:endParaRPr lang="es-ES" sz="2000">
              <a:latin typeface="Arial" charset="0"/>
            </a:endParaRPr>
          </a:p>
        </p:txBody>
      </p:sp>
      <p:sp>
        <p:nvSpPr>
          <p:cNvPr id="10254" name="Text Box 14"/>
          <p:cNvSpPr txBox="1">
            <a:spLocks noChangeArrowheads="1"/>
          </p:cNvSpPr>
          <p:nvPr/>
        </p:nvSpPr>
        <p:spPr bwMode="auto">
          <a:xfrm>
            <a:off x="7620000" y="5867400"/>
            <a:ext cx="762000" cy="4095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2000">
                <a:latin typeface="Arial" charset="0"/>
              </a:rPr>
              <a:t>R</a:t>
            </a:r>
            <a:endParaRPr lang="es-ES" sz="2000">
              <a:latin typeface="Arial" charset="0"/>
            </a:endParaRPr>
          </a:p>
        </p:txBody>
      </p:sp>
      <p:sp>
        <p:nvSpPr>
          <p:cNvPr id="10255" name="Text Box 15"/>
          <p:cNvSpPr txBox="1">
            <a:spLocks noChangeArrowheads="1"/>
          </p:cNvSpPr>
          <p:nvPr/>
        </p:nvSpPr>
        <p:spPr bwMode="auto">
          <a:xfrm>
            <a:off x="7620000" y="6324600"/>
            <a:ext cx="762000" cy="409575"/>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2000">
                <a:latin typeface="Arial" charset="0"/>
              </a:rPr>
              <a:t>NIC</a:t>
            </a:r>
            <a:endParaRPr lang="es-ES" sz="2000">
              <a:latin typeface="Arial" charset="0"/>
            </a:endParaRPr>
          </a:p>
        </p:txBody>
      </p:sp>
      <p:sp>
        <p:nvSpPr>
          <p:cNvPr id="10256" name="Line 16"/>
          <p:cNvSpPr>
            <a:spLocks noChangeShapeType="1"/>
          </p:cNvSpPr>
          <p:nvPr/>
        </p:nvSpPr>
        <p:spPr bwMode="auto">
          <a:xfrm>
            <a:off x="1752600" y="6553200"/>
            <a:ext cx="457200" cy="0"/>
          </a:xfrm>
          <a:prstGeom prst="line">
            <a:avLst/>
          </a:prstGeom>
          <a:noFill/>
          <a:ln w="9525">
            <a:solidFill>
              <a:schemeClr val="tx1"/>
            </a:solidFill>
            <a:round/>
            <a:headEnd/>
            <a:tailEnd/>
          </a:ln>
          <a:effectLst/>
        </p:spPr>
        <p:txBody>
          <a:bodyPr wrap="none"/>
          <a:lstStyle/>
          <a:p>
            <a:endParaRPr lang="es-MX"/>
          </a:p>
        </p:txBody>
      </p:sp>
      <p:sp>
        <p:nvSpPr>
          <p:cNvPr id="10257" name="Line 17"/>
          <p:cNvSpPr>
            <a:spLocks noChangeShapeType="1"/>
          </p:cNvSpPr>
          <p:nvPr/>
        </p:nvSpPr>
        <p:spPr bwMode="auto">
          <a:xfrm>
            <a:off x="3810000" y="6553200"/>
            <a:ext cx="457200" cy="0"/>
          </a:xfrm>
          <a:prstGeom prst="line">
            <a:avLst/>
          </a:prstGeom>
          <a:noFill/>
          <a:ln w="9525">
            <a:solidFill>
              <a:schemeClr val="tx1"/>
            </a:solidFill>
            <a:round/>
            <a:headEnd/>
            <a:tailEnd/>
          </a:ln>
          <a:effectLst/>
        </p:spPr>
        <p:txBody>
          <a:bodyPr wrap="none"/>
          <a:lstStyle/>
          <a:p>
            <a:endParaRPr lang="es-MX"/>
          </a:p>
        </p:txBody>
      </p:sp>
      <p:sp>
        <p:nvSpPr>
          <p:cNvPr id="10258" name="Line 18"/>
          <p:cNvSpPr>
            <a:spLocks noChangeShapeType="1"/>
          </p:cNvSpPr>
          <p:nvPr/>
        </p:nvSpPr>
        <p:spPr bwMode="auto">
          <a:xfrm>
            <a:off x="5029200" y="6553200"/>
            <a:ext cx="609600" cy="0"/>
          </a:xfrm>
          <a:prstGeom prst="line">
            <a:avLst/>
          </a:prstGeom>
          <a:noFill/>
          <a:ln w="9525">
            <a:solidFill>
              <a:schemeClr val="tx1"/>
            </a:solidFill>
            <a:round/>
            <a:headEnd/>
            <a:tailEnd/>
          </a:ln>
          <a:effectLst/>
        </p:spPr>
        <p:txBody>
          <a:bodyPr wrap="none"/>
          <a:lstStyle/>
          <a:p>
            <a:endParaRPr lang="es-MX"/>
          </a:p>
        </p:txBody>
      </p:sp>
      <p:sp>
        <p:nvSpPr>
          <p:cNvPr id="10259" name="Line 19"/>
          <p:cNvSpPr>
            <a:spLocks noChangeShapeType="1"/>
          </p:cNvSpPr>
          <p:nvPr/>
        </p:nvSpPr>
        <p:spPr bwMode="auto">
          <a:xfrm>
            <a:off x="7086600" y="6553200"/>
            <a:ext cx="533400" cy="0"/>
          </a:xfrm>
          <a:prstGeom prst="line">
            <a:avLst/>
          </a:prstGeom>
          <a:noFill/>
          <a:ln w="9525">
            <a:solidFill>
              <a:schemeClr val="tx1"/>
            </a:solidFill>
            <a:round/>
            <a:headEnd/>
            <a:tailEnd/>
          </a:ln>
          <a:effectLst/>
        </p:spPr>
        <p:txBody>
          <a:bodyPr wrap="none"/>
          <a:lstStyle/>
          <a:p>
            <a:endParaRPr lang="es-MX"/>
          </a:p>
        </p:txBody>
      </p:sp>
      <p:sp>
        <p:nvSpPr>
          <p:cNvPr id="10260" name="Text Box 20"/>
          <p:cNvSpPr txBox="1">
            <a:spLocks noChangeArrowheads="1"/>
          </p:cNvSpPr>
          <p:nvPr/>
        </p:nvSpPr>
        <p:spPr bwMode="auto">
          <a:xfrm>
            <a:off x="2057400" y="6096000"/>
            <a:ext cx="1905000" cy="641350"/>
          </a:xfrm>
          <a:prstGeom prst="rect">
            <a:avLst/>
          </a:prstGeom>
          <a:noFill/>
          <a:ln w="9525">
            <a:noFill/>
            <a:miter lim="800000"/>
            <a:headEnd/>
            <a:tailEnd/>
          </a:ln>
          <a:effectLst/>
        </p:spPr>
        <p:txBody>
          <a:bodyPr>
            <a:spAutoFit/>
          </a:bodyPr>
          <a:lstStyle/>
          <a:p>
            <a:pPr algn="ctr">
              <a:spcBef>
                <a:spcPct val="50000"/>
              </a:spcBef>
            </a:pPr>
            <a:r>
              <a:rPr lang="es-ES" sz="1800" b="1"/>
              <a:t>Ethernet: 1514 Bytes</a:t>
            </a:r>
            <a:endParaRPr lang="es-ES"/>
          </a:p>
        </p:txBody>
      </p:sp>
      <p:sp>
        <p:nvSpPr>
          <p:cNvPr id="10261" name="Text Box 21"/>
          <p:cNvSpPr txBox="1">
            <a:spLocks noChangeArrowheads="1"/>
          </p:cNvSpPr>
          <p:nvPr/>
        </p:nvSpPr>
        <p:spPr bwMode="auto">
          <a:xfrm>
            <a:off x="5410200" y="6019800"/>
            <a:ext cx="1905000" cy="641350"/>
          </a:xfrm>
          <a:prstGeom prst="rect">
            <a:avLst/>
          </a:prstGeom>
          <a:noFill/>
          <a:ln w="9525">
            <a:noFill/>
            <a:miter lim="800000"/>
            <a:headEnd/>
            <a:tailEnd/>
          </a:ln>
          <a:effectLst/>
        </p:spPr>
        <p:txBody>
          <a:bodyPr>
            <a:spAutoFit/>
          </a:bodyPr>
          <a:lstStyle/>
          <a:p>
            <a:pPr algn="ctr">
              <a:spcBef>
                <a:spcPct val="50000"/>
              </a:spcBef>
            </a:pPr>
            <a:r>
              <a:rPr lang="es-ES" sz="1800" b="1"/>
              <a:t>Token Ring: 4500 Bytes</a:t>
            </a:r>
            <a:endParaRPr lang="es-ES"/>
          </a:p>
        </p:txBody>
      </p:sp>
      <p:sp>
        <p:nvSpPr>
          <p:cNvPr id="10262" name="Text Box 22"/>
          <p:cNvSpPr txBox="1">
            <a:spLocks noChangeArrowheads="1"/>
          </p:cNvSpPr>
          <p:nvPr/>
        </p:nvSpPr>
        <p:spPr bwMode="auto">
          <a:xfrm>
            <a:off x="457200" y="3581400"/>
            <a:ext cx="1905000" cy="366713"/>
          </a:xfrm>
          <a:prstGeom prst="rect">
            <a:avLst/>
          </a:prstGeom>
          <a:noFill/>
          <a:ln w="9525">
            <a:noFill/>
            <a:miter lim="800000"/>
            <a:headEnd/>
            <a:tailEnd/>
          </a:ln>
          <a:effectLst/>
        </p:spPr>
        <p:txBody>
          <a:bodyPr>
            <a:spAutoFit/>
          </a:bodyPr>
          <a:lstStyle/>
          <a:p>
            <a:pPr algn="ctr">
              <a:spcBef>
                <a:spcPct val="50000"/>
              </a:spcBef>
            </a:pPr>
            <a:r>
              <a:rPr lang="es-ES" sz="1800" b="1"/>
              <a:t>Terminal A</a:t>
            </a:r>
            <a:endParaRPr lang="es-ES"/>
          </a:p>
        </p:txBody>
      </p:sp>
      <p:sp>
        <p:nvSpPr>
          <p:cNvPr id="10263" name="Text Box 23"/>
          <p:cNvSpPr txBox="1">
            <a:spLocks noChangeArrowheads="1"/>
          </p:cNvSpPr>
          <p:nvPr/>
        </p:nvSpPr>
        <p:spPr bwMode="auto">
          <a:xfrm>
            <a:off x="3733800" y="5410200"/>
            <a:ext cx="1905000" cy="366713"/>
          </a:xfrm>
          <a:prstGeom prst="rect">
            <a:avLst/>
          </a:prstGeom>
          <a:noFill/>
          <a:ln w="9525">
            <a:noFill/>
            <a:miter lim="800000"/>
            <a:headEnd/>
            <a:tailEnd/>
          </a:ln>
          <a:effectLst/>
        </p:spPr>
        <p:txBody>
          <a:bodyPr>
            <a:spAutoFit/>
          </a:bodyPr>
          <a:lstStyle/>
          <a:p>
            <a:pPr algn="ctr">
              <a:spcBef>
                <a:spcPct val="50000"/>
              </a:spcBef>
            </a:pPr>
            <a:r>
              <a:rPr lang="es-ES" sz="1800" b="1"/>
              <a:t>Ruteador</a:t>
            </a:r>
            <a:endParaRPr lang="es-ES"/>
          </a:p>
        </p:txBody>
      </p:sp>
      <p:sp>
        <p:nvSpPr>
          <p:cNvPr id="10264" name="Text Box 24"/>
          <p:cNvSpPr txBox="1">
            <a:spLocks noChangeArrowheads="1"/>
          </p:cNvSpPr>
          <p:nvPr/>
        </p:nvSpPr>
        <p:spPr bwMode="auto">
          <a:xfrm>
            <a:off x="7010400" y="3581400"/>
            <a:ext cx="1905000" cy="366713"/>
          </a:xfrm>
          <a:prstGeom prst="rect">
            <a:avLst/>
          </a:prstGeom>
          <a:noFill/>
          <a:ln w="9525">
            <a:noFill/>
            <a:miter lim="800000"/>
            <a:headEnd/>
            <a:tailEnd/>
          </a:ln>
          <a:effectLst/>
        </p:spPr>
        <p:txBody>
          <a:bodyPr>
            <a:spAutoFit/>
          </a:bodyPr>
          <a:lstStyle/>
          <a:p>
            <a:pPr algn="ctr">
              <a:spcBef>
                <a:spcPct val="50000"/>
              </a:spcBef>
            </a:pPr>
            <a:r>
              <a:rPr lang="es-ES" sz="1800" b="1"/>
              <a:t>Terminal B</a:t>
            </a:r>
            <a:endParaRPr lang="es-ES"/>
          </a:p>
        </p:txBody>
      </p:sp>
      <p:sp>
        <p:nvSpPr>
          <p:cNvPr id="10265" name="Text Box 25"/>
          <p:cNvSpPr txBox="1">
            <a:spLocks noChangeArrowheads="1"/>
          </p:cNvSpPr>
          <p:nvPr/>
        </p:nvSpPr>
        <p:spPr bwMode="auto">
          <a:xfrm>
            <a:off x="2057400" y="5181600"/>
            <a:ext cx="457200" cy="376238"/>
          </a:xfrm>
          <a:prstGeom prst="rect">
            <a:avLst/>
          </a:prstGeom>
          <a:solidFill>
            <a:srgbClr val="FF0000"/>
          </a:solidFill>
          <a:ln w="9525">
            <a:solidFill>
              <a:schemeClr val="tx1"/>
            </a:solidFill>
            <a:miter lim="800000"/>
            <a:headEnd/>
            <a:tailEnd/>
          </a:ln>
          <a:effectLst/>
        </p:spPr>
        <p:txBody>
          <a:bodyPr>
            <a:spAutoFit/>
          </a:bodyPr>
          <a:lstStyle/>
          <a:p>
            <a:pPr algn="ctr">
              <a:spcBef>
                <a:spcPct val="50000"/>
              </a:spcBef>
            </a:pPr>
            <a:r>
              <a:rPr lang="es-ES" sz="1800"/>
              <a:t>IP</a:t>
            </a:r>
          </a:p>
        </p:txBody>
      </p:sp>
      <p:sp>
        <p:nvSpPr>
          <p:cNvPr id="10266" name="Text Box 26"/>
          <p:cNvSpPr txBox="1">
            <a:spLocks noChangeArrowheads="1"/>
          </p:cNvSpPr>
          <p:nvPr/>
        </p:nvSpPr>
        <p:spPr bwMode="auto">
          <a:xfrm>
            <a:off x="2514600" y="5181600"/>
            <a:ext cx="990600" cy="376238"/>
          </a:xfrm>
          <a:prstGeom prst="rect">
            <a:avLst/>
          </a:prstGeom>
          <a:solidFill>
            <a:srgbClr val="FF0000"/>
          </a:solidFill>
          <a:ln w="9525">
            <a:solidFill>
              <a:schemeClr val="tx1"/>
            </a:solidFill>
            <a:miter lim="800000"/>
            <a:headEnd/>
            <a:tailEnd/>
          </a:ln>
          <a:effectLst/>
        </p:spPr>
        <p:txBody>
          <a:bodyPr>
            <a:spAutoFit/>
          </a:bodyPr>
          <a:lstStyle/>
          <a:p>
            <a:pPr algn="ctr">
              <a:spcBef>
                <a:spcPct val="50000"/>
              </a:spcBef>
            </a:pPr>
            <a:r>
              <a:rPr lang="es-ES" sz="1800"/>
              <a:t>Datos</a:t>
            </a:r>
          </a:p>
        </p:txBody>
      </p:sp>
      <p:sp>
        <p:nvSpPr>
          <p:cNvPr id="10267" name="Text Box 27"/>
          <p:cNvSpPr txBox="1">
            <a:spLocks noChangeArrowheads="1"/>
          </p:cNvSpPr>
          <p:nvPr/>
        </p:nvSpPr>
        <p:spPr bwMode="auto">
          <a:xfrm>
            <a:off x="5715000" y="5181600"/>
            <a:ext cx="457200" cy="376238"/>
          </a:xfrm>
          <a:prstGeom prst="rect">
            <a:avLst/>
          </a:prstGeom>
          <a:solidFill>
            <a:srgbClr val="FF0000"/>
          </a:solidFill>
          <a:ln w="9525">
            <a:solidFill>
              <a:schemeClr val="tx1"/>
            </a:solidFill>
            <a:miter lim="800000"/>
            <a:headEnd/>
            <a:tailEnd/>
          </a:ln>
          <a:effectLst/>
        </p:spPr>
        <p:txBody>
          <a:bodyPr>
            <a:spAutoFit/>
          </a:bodyPr>
          <a:lstStyle/>
          <a:p>
            <a:pPr algn="ctr">
              <a:spcBef>
                <a:spcPct val="50000"/>
              </a:spcBef>
            </a:pPr>
            <a:r>
              <a:rPr lang="es-ES" sz="1800"/>
              <a:t>IP</a:t>
            </a:r>
          </a:p>
        </p:txBody>
      </p:sp>
      <p:sp>
        <p:nvSpPr>
          <p:cNvPr id="10268" name="Text Box 28"/>
          <p:cNvSpPr txBox="1">
            <a:spLocks noChangeArrowheads="1"/>
          </p:cNvSpPr>
          <p:nvPr/>
        </p:nvSpPr>
        <p:spPr bwMode="auto">
          <a:xfrm>
            <a:off x="6172200" y="5181600"/>
            <a:ext cx="990600" cy="376238"/>
          </a:xfrm>
          <a:prstGeom prst="rect">
            <a:avLst/>
          </a:prstGeom>
          <a:solidFill>
            <a:srgbClr val="FF0000"/>
          </a:solidFill>
          <a:ln w="9525">
            <a:solidFill>
              <a:schemeClr val="tx1"/>
            </a:solidFill>
            <a:miter lim="800000"/>
            <a:headEnd/>
            <a:tailEnd/>
          </a:ln>
          <a:effectLst/>
        </p:spPr>
        <p:txBody>
          <a:bodyPr>
            <a:spAutoFit/>
          </a:bodyPr>
          <a:lstStyle/>
          <a:p>
            <a:pPr algn="ctr">
              <a:spcBef>
                <a:spcPct val="50000"/>
              </a:spcBef>
            </a:pPr>
            <a:r>
              <a:rPr lang="es-ES" sz="1800"/>
              <a:t>Datos</a:t>
            </a:r>
          </a:p>
        </p:txBody>
      </p:sp>
      <p:sp>
        <p:nvSpPr>
          <p:cNvPr id="10269" name="Text Box 29"/>
          <p:cNvSpPr txBox="1">
            <a:spLocks noChangeArrowheads="1"/>
          </p:cNvSpPr>
          <p:nvPr/>
        </p:nvSpPr>
        <p:spPr bwMode="auto">
          <a:xfrm>
            <a:off x="1905000" y="4724400"/>
            <a:ext cx="1905000" cy="336550"/>
          </a:xfrm>
          <a:prstGeom prst="rect">
            <a:avLst/>
          </a:prstGeom>
          <a:noFill/>
          <a:ln w="9525">
            <a:noFill/>
            <a:miter lim="800000"/>
            <a:headEnd/>
            <a:tailEnd/>
          </a:ln>
          <a:effectLst/>
        </p:spPr>
        <p:txBody>
          <a:bodyPr>
            <a:spAutoFit/>
          </a:bodyPr>
          <a:lstStyle/>
          <a:p>
            <a:pPr>
              <a:spcBef>
                <a:spcPct val="50000"/>
              </a:spcBef>
            </a:pPr>
            <a:r>
              <a:rPr lang="es-ES" sz="1600"/>
              <a:t>MTU</a:t>
            </a:r>
            <a:r>
              <a:rPr lang="es-ES" sz="1600" baseline="-25000"/>
              <a:t>IP</a:t>
            </a:r>
            <a:r>
              <a:rPr lang="es-ES" sz="1600"/>
              <a:t>=1500 bytes</a:t>
            </a:r>
          </a:p>
        </p:txBody>
      </p:sp>
      <p:sp>
        <p:nvSpPr>
          <p:cNvPr id="10270" name="Text Box 30"/>
          <p:cNvSpPr txBox="1">
            <a:spLocks noChangeArrowheads="1"/>
          </p:cNvSpPr>
          <p:nvPr/>
        </p:nvSpPr>
        <p:spPr bwMode="auto">
          <a:xfrm>
            <a:off x="5410200" y="4724400"/>
            <a:ext cx="1905000" cy="336550"/>
          </a:xfrm>
          <a:prstGeom prst="rect">
            <a:avLst/>
          </a:prstGeom>
          <a:noFill/>
          <a:ln w="9525">
            <a:noFill/>
            <a:miter lim="800000"/>
            <a:headEnd/>
            <a:tailEnd/>
          </a:ln>
          <a:effectLst/>
        </p:spPr>
        <p:txBody>
          <a:bodyPr>
            <a:spAutoFit/>
          </a:bodyPr>
          <a:lstStyle/>
          <a:p>
            <a:pPr>
              <a:spcBef>
                <a:spcPct val="50000"/>
              </a:spcBef>
            </a:pPr>
            <a:r>
              <a:rPr lang="es-ES" sz="1600"/>
              <a:t>MTU</a:t>
            </a:r>
            <a:r>
              <a:rPr lang="es-ES" sz="1600" baseline="-25000"/>
              <a:t>IP</a:t>
            </a:r>
            <a:r>
              <a:rPr lang="es-ES" sz="1600"/>
              <a:t>=4500 bytes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ES"/>
              <a:t>Introducción</a:t>
            </a:r>
          </a:p>
        </p:txBody>
      </p:sp>
      <p:sp>
        <p:nvSpPr>
          <p:cNvPr id="11267" name="Rectangle 3" descr="Rectangle: Click to edit Master text styles&#10;Second level&#10;Third level&#10;Fourth level&#10;Fifth level"/>
          <p:cNvSpPr>
            <a:spLocks noGrp="1" noChangeArrowheads="1"/>
          </p:cNvSpPr>
          <p:nvPr>
            <p:ph idx="1"/>
          </p:nvPr>
        </p:nvSpPr>
        <p:spPr/>
        <p:txBody>
          <a:bodyPr/>
          <a:lstStyle/>
          <a:p>
            <a:pPr lvl="1"/>
            <a:r>
              <a:rPr lang="es-ES"/>
              <a:t>Extensible mediante opciones IP</a:t>
            </a:r>
          </a:p>
          <a:p>
            <a:pPr lvl="2"/>
            <a:r>
              <a:rPr lang="es-ES"/>
              <a:t>Cuando se requieren características que no están disponibles mediante el encabezado IP estándar (20 bytes), se pueden utilizar opciones IP.</a:t>
            </a:r>
          </a:p>
          <a:p>
            <a:pPr lvl="2"/>
            <a:r>
              <a:rPr lang="es-ES"/>
              <a:t>Las opciones IP se anexan en la cabecera IP estándar y proporcionan funcionalidad personalizada, como la capacidad de especificar una ruta que puede seguir un datagrama IP en la red.</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1062</TotalTime>
  <Words>2823</Words>
  <Application>Microsoft Office PowerPoint</Application>
  <PresentationFormat>Presentación en pantalla (4:3)</PresentationFormat>
  <Paragraphs>548</Paragraphs>
  <Slides>51</Slides>
  <Notes>0</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51</vt:i4>
      </vt:variant>
    </vt:vector>
  </HeadingPairs>
  <TitlesOfParts>
    <vt:vector size="54" baseType="lpstr">
      <vt:lpstr>Tema de Office</vt:lpstr>
      <vt:lpstr>VISIO Drawing</vt:lpstr>
      <vt:lpstr>VISIO</vt:lpstr>
      <vt:lpstr>Protocolo IP Internet Protocol</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Datagrama IP</vt:lpstr>
      <vt:lpstr>Datagrama IP</vt:lpstr>
      <vt:lpstr>Encabezado IP</vt:lpstr>
      <vt:lpstr>Encabezado IP</vt:lpstr>
      <vt:lpstr>Encabezado IP </vt:lpstr>
      <vt:lpstr>Encabezado IP</vt:lpstr>
      <vt:lpstr>Encabezado IP</vt:lpstr>
      <vt:lpstr>Encabezado IP</vt:lpstr>
      <vt:lpstr>Encabezado IP </vt:lpstr>
      <vt:lpstr>Encabezado IP</vt:lpstr>
      <vt:lpstr>Encabezado IP</vt:lpstr>
      <vt:lpstr>Encabezado IP</vt:lpstr>
      <vt:lpstr>Encabezado IP</vt:lpstr>
      <vt:lpstr>Encabezado IP</vt:lpstr>
      <vt:lpstr>Encabezado IP</vt:lpstr>
      <vt:lpstr>Encabezado IP</vt:lpstr>
      <vt:lpstr>Encabezado IP</vt:lpstr>
      <vt:lpstr>Encabezado IP</vt:lpstr>
      <vt:lpstr>Encabezado IP</vt:lpstr>
      <vt:lpstr>Presentación de PowerPoint</vt:lpstr>
      <vt:lpstr>Ejemplo de reensamblado</vt:lpstr>
      <vt:lpstr>Encabezado IP</vt:lpstr>
      <vt:lpstr>Encabezado IP</vt:lpstr>
      <vt:lpstr>Encabezado IP</vt:lpstr>
      <vt:lpstr>Encabezado IP</vt:lpstr>
      <vt:lpstr>Encabezado IP</vt:lpstr>
      <vt:lpstr>Encabezado IP</vt:lpstr>
      <vt:lpstr>Encabezado IP</vt:lpstr>
      <vt:lpstr>Encabezado IP</vt:lpstr>
      <vt:lpstr>Encabezado IP</vt:lpstr>
      <vt:lpstr>Encabezado IP</vt:lpstr>
      <vt:lpstr>Encabezado IP</vt:lpstr>
      <vt:lpstr>Encabezado IP</vt:lpstr>
      <vt:lpstr>Encabezado IP</vt:lpstr>
      <vt:lpstr>Encabezado IP</vt:lpstr>
      <vt:lpstr>Encabezado IP</vt:lpstr>
      <vt:lpstr>Presentación de PowerPoint</vt:lpstr>
      <vt:lpstr>Encabezado IP</vt:lpstr>
      <vt:lpstr>Encabezado IP</vt:lpstr>
    </vt:vector>
  </TitlesOfParts>
  <Company>ESCOM-IPN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IP Internet Protocol</dc:title>
  <dc:creator>SANCHEZ QUINTANILLA</dc:creator>
  <cp:lastModifiedBy>escom</cp:lastModifiedBy>
  <cp:revision>25</cp:revision>
  <dcterms:created xsi:type="dcterms:W3CDTF">2008-10-09T21:16:33Z</dcterms:created>
  <dcterms:modified xsi:type="dcterms:W3CDTF">2015-01-29T17:47:29Z</dcterms:modified>
</cp:coreProperties>
</file>