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Lst>
  <p:sldSz cx="9144000" cy="6858000" type="screen4x3"/>
  <p:notesSz cx="6858000" cy="9144000"/>
  <p:defaultTextStyle>
    <a:defPPr>
      <a:defRPr lang="es-E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787"/>
    <p:restoredTop sz="90929"/>
  </p:normalViewPr>
  <p:slideViewPr>
    <p:cSldViewPr>
      <p:cViewPr varScale="1">
        <p:scale>
          <a:sx n="151" d="100"/>
          <a:sy n="151" d="100"/>
        </p:scale>
        <p:origin x="-1048" y="-10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printerSettings" Target="printerSettings/printerSettings1.bin"/><Relationship Id="rId96" Type="http://schemas.openxmlformats.org/officeDocument/2006/relationships/presProps" Target="presProps.xml"/><Relationship Id="rId97" Type="http://schemas.openxmlformats.org/officeDocument/2006/relationships/viewProps" Target="viewProps.xml"/><Relationship Id="rId98" Type="http://schemas.openxmlformats.org/officeDocument/2006/relationships/theme" Target="theme/theme1.xml"/><Relationship Id="rId9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_rels/viewProps.xml.rels><?xml version="1.0" encoding="UTF-8" standalone="yes"?>
<Relationships xmlns="http://schemas.openxmlformats.org/package/2006/relationships"><Relationship Id="rId9" Type="http://schemas.openxmlformats.org/officeDocument/2006/relationships/slide" Target="slides/slide64.xml"/><Relationship Id="rId20" Type="http://schemas.openxmlformats.org/officeDocument/2006/relationships/slide" Target="slides/slide78.xml"/><Relationship Id="rId21" Type="http://schemas.openxmlformats.org/officeDocument/2006/relationships/slide" Target="slides/slide81.xml"/><Relationship Id="rId22" Type="http://schemas.openxmlformats.org/officeDocument/2006/relationships/slide" Target="slides/slide89.xml"/><Relationship Id="rId23" Type="http://schemas.openxmlformats.org/officeDocument/2006/relationships/slide" Target="slides/slide92.xml"/><Relationship Id="rId10" Type="http://schemas.openxmlformats.org/officeDocument/2006/relationships/slide" Target="slides/slide65.xml"/><Relationship Id="rId11" Type="http://schemas.openxmlformats.org/officeDocument/2006/relationships/slide" Target="slides/slide66.xml"/><Relationship Id="rId12" Type="http://schemas.openxmlformats.org/officeDocument/2006/relationships/slide" Target="slides/slide69.xml"/><Relationship Id="rId13" Type="http://schemas.openxmlformats.org/officeDocument/2006/relationships/slide" Target="slides/slide70.xml"/><Relationship Id="rId14" Type="http://schemas.openxmlformats.org/officeDocument/2006/relationships/slide" Target="slides/slide71.xml"/><Relationship Id="rId15" Type="http://schemas.openxmlformats.org/officeDocument/2006/relationships/slide" Target="slides/slide73.xml"/><Relationship Id="rId16" Type="http://schemas.openxmlformats.org/officeDocument/2006/relationships/slide" Target="slides/slide74.xml"/><Relationship Id="rId17" Type="http://schemas.openxmlformats.org/officeDocument/2006/relationships/slide" Target="slides/slide75.xml"/><Relationship Id="rId18" Type="http://schemas.openxmlformats.org/officeDocument/2006/relationships/slide" Target="slides/slide76.xml"/><Relationship Id="rId19" Type="http://schemas.openxmlformats.org/officeDocument/2006/relationships/slide" Target="slides/slide77.xml"/><Relationship Id="rId1" Type="http://schemas.openxmlformats.org/officeDocument/2006/relationships/slide" Target="slides/slide27.xml"/><Relationship Id="rId2" Type="http://schemas.openxmlformats.org/officeDocument/2006/relationships/slide" Target="slides/slide30.xml"/><Relationship Id="rId3" Type="http://schemas.openxmlformats.org/officeDocument/2006/relationships/slide" Target="slides/slide40.xml"/><Relationship Id="rId4" Type="http://schemas.openxmlformats.org/officeDocument/2006/relationships/slide" Target="slides/slide46.xml"/><Relationship Id="rId5" Type="http://schemas.openxmlformats.org/officeDocument/2006/relationships/slide" Target="slides/slide53.xml"/><Relationship Id="rId6" Type="http://schemas.openxmlformats.org/officeDocument/2006/relationships/slide" Target="slides/slide57.xml"/><Relationship Id="rId7" Type="http://schemas.openxmlformats.org/officeDocument/2006/relationships/slide" Target="slides/slide59.xml"/><Relationship Id="rId8" Type="http://schemas.openxmlformats.org/officeDocument/2006/relationships/slide" Target="slides/slide6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9E42AAA-BA51-47FF-97E5-BE5DA3F8325D}" type="slidenum">
              <a:rPr lang="es-ES" smtClean="0"/>
              <a:pPr/>
              <a:t>‹Nr.›</a:t>
            </a:fld>
            <a:endParaRPr lang="es-ES"/>
          </a:p>
        </p:txBody>
      </p:sp>
    </p:spTree>
    <p:extLst>
      <p:ext uri="{BB962C8B-B14F-4D97-AF65-F5344CB8AC3E}">
        <p14:creationId xmlns:p14="http://schemas.microsoft.com/office/powerpoint/2010/main" val="11549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DFDA349-A92D-4654-B2E3-E347CE76D588}" type="slidenum">
              <a:rPr lang="es-ES" smtClean="0"/>
              <a:pPr/>
              <a:t>‹Nr.›</a:t>
            </a:fld>
            <a:endParaRPr lang="es-ES"/>
          </a:p>
        </p:txBody>
      </p:sp>
    </p:spTree>
    <p:extLst>
      <p:ext uri="{BB962C8B-B14F-4D97-AF65-F5344CB8AC3E}">
        <p14:creationId xmlns:p14="http://schemas.microsoft.com/office/powerpoint/2010/main" val="1549857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A051BE2-557B-4496-9633-82218AD771C9}" type="slidenum">
              <a:rPr lang="es-ES" smtClean="0"/>
              <a:pPr/>
              <a:t>‹Nr.›</a:t>
            </a:fld>
            <a:endParaRPr lang="es-ES"/>
          </a:p>
        </p:txBody>
      </p:sp>
    </p:spTree>
    <p:extLst>
      <p:ext uri="{BB962C8B-B14F-4D97-AF65-F5344CB8AC3E}">
        <p14:creationId xmlns:p14="http://schemas.microsoft.com/office/powerpoint/2010/main" val="277209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8D68D60-5D2B-457E-B98B-95020F4DB472}" type="slidenum">
              <a:rPr lang="es-ES" smtClean="0"/>
              <a:pPr/>
              <a:t>‹Nr.›</a:t>
            </a:fld>
            <a:endParaRPr lang="es-ES"/>
          </a:p>
        </p:txBody>
      </p:sp>
    </p:spTree>
    <p:extLst>
      <p:ext uri="{BB962C8B-B14F-4D97-AF65-F5344CB8AC3E}">
        <p14:creationId xmlns:p14="http://schemas.microsoft.com/office/powerpoint/2010/main" val="37354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BA2F98A-C132-4EC4-B45F-C969E0EEC9C5}" type="slidenum">
              <a:rPr lang="es-ES" smtClean="0"/>
              <a:pPr/>
              <a:t>‹Nr.›</a:t>
            </a:fld>
            <a:endParaRPr lang="es-ES"/>
          </a:p>
        </p:txBody>
      </p:sp>
    </p:spTree>
    <p:extLst>
      <p:ext uri="{BB962C8B-B14F-4D97-AF65-F5344CB8AC3E}">
        <p14:creationId xmlns:p14="http://schemas.microsoft.com/office/powerpoint/2010/main" val="3444495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C5336FF-387B-4B49-9418-012DE3F7FB73}" type="slidenum">
              <a:rPr lang="es-ES" smtClean="0"/>
              <a:pPr/>
              <a:t>‹Nr.›</a:t>
            </a:fld>
            <a:endParaRPr lang="es-ES"/>
          </a:p>
        </p:txBody>
      </p:sp>
    </p:spTree>
    <p:extLst>
      <p:ext uri="{BB962C8B-B14F-4D97-AF65-F5344CB8AC3E}">
        <p14:creationId xmlns:p14="http://schemas.microsoft.com/office/powerpoint/2010/main" val="314837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08C07E1C-A4D3-4BA2-8CCC-4AD0A0895658}" type="slidenum">
              <a:rPr lang="es-ES" smtClean="0"/>
              <a:pPr/>
              <a:t>‹Nr.›</a:t>
            </a:fld>
            <a:endParaRPr lang="es-ES"/>
          </a:p>
        </p:txBody>
      </p:sp>
    </p:spTree>
    <p:extLst>
      <p:ext uri="{BB962C8B-B14F-4D97-AF65-F5344CB8AC3E}">
        <p14:creationId xmlns:p14="http://schemas.microsoft.com/office/powerpoint/2010/main" val="85130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CCD253B-EE78-47D3-AC09-D44125FCBE00}" type="slidenum">
              <a:rPr lang="es-ES" smtClean="0"/>
              <a:pPr/>
              <a:t>‹Nr.›</a:t>
            </a:fld>
            <a:endParaRPr lang="es-ES"/>
          </a:p>
        </p:txBody>
      </p:sp>
    </p:spTree>
    <p:extLst>
      <p:ext uri="{BB962C8B-B14F-4D97-AF65-F5344CB8AC3E}">
        <p14:creationId xmlns:p14="http://schemas.microsoft.com/office/powerpoint/2010/main" val="1672675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45F086B1-476F-492F-9F68-E9AB21B23E6E}" type="slidenum">
              <a:rPr lang="es-ES" smtClean="0"/>
              <a:pPr/>
              <a:t>‹Nr.›</a:t>
            </a:fld>
            <a:endParaRPr lang="es-ES"/>
          </a:p>
        </p:txBody>
      </p:sp>
    </p:spTree>
    <p:extLst>
      <p:ext uri="{BB962C8B-B14F-4D97-AF65-F5344CB8AC3E}">
        <p14:creationId xmlns:p14="http://schemas.microsoft.com/office/powerpoint/2010/main" val="383896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B71CF49-8258-40EA-BC14-DFB44E59D2B9}" type="slidenum">
              <a:rPr lang="es-ES" smtClean="0"/>
              <a:pPr/>
              <a:t>‹Nr.›</a:t>
            </a:fld>
            <a:endParaRPr lang="es-ES"/>
          </a:p>
        </p:txBody>
      </p:sp>
    </p:spTree>
    <p:extLst>
      <p:ext uri="{BB962C8B-B14F-4D97-AF65-F5344CB8AC3E}">
        <p14:creationId xmlns:p14="http://schemas.microsoft.com/office/powerpoint/2010/main" val="255524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B7B1710-36DC-49E0-B342-BDD45EF9C735}" type="slidenum">
              <a:rPr lang="es-ES" smtClean="0"/>
              <a:pPr/>
              <a:t>‹Nr.›</a:t>
            </a:fld>
            <a:endParaRPr lang="es-ES"/>
          </a:p>
        </p:txBody>
      </p:sp>
    </p:spTree>
    <p:extLst>
      <p:ext uri="{BB962C8B-B14F-4D97-AF65-F5344CB8AC3E}">
        <p14:creationId xmlns:p14="http://schemas.microsoft.com/office/powerpoint/2010/main" val="35688433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89903-9103-4FEC-B613-F6F64C70F692}" type="slidenum">
              <a:rPr lang="es-ES" smtClean="0"/>
              <a:pPr/>
              <a:t>‹Nr.›</a:t>
            </a:fld>
            <a:endParaRPr lang="es-ES"/>
          </a:p>
        </p:txBody>
      </p:sp>
    </p:spTree>
    <p:extLst>
      <p:ext uri="{BB962C8B-B14F-4D97-AF65-F5344CB8AC3E}">
        <p14:creationId xmlns:p14="http://schemas.microsoft.com/office/powerpoint/2010/main" val="23485348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wmf"/><Relationship Id="rId1" Type="http://schemas.openxmlformats.org/officeDocument/2006/relationships/slideLayout" Target="../slideLayouts/slideLayout7.xml"/><Relationship Id="rId2" Type="http://schemas.openxmlformats.org/officeDocument/2006/relationships/image" Target="../media/image1.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s-ES"/>
              <a:t>Protocolo UDP</a:t>
            </a:r>
          </a:p>
        </p:txBody>
      </p:sp>
      <p:sp>
        <p:nvSpPr>
          <p:cNvPr id="2051" name="Rectangle 3" descr="Rectangle: Click to edit Master text styles&#10;Second level&#10;Third level&#10;Fourth level&#10;Fifth level"/>
          <p:cNvSpPr>
            <a:spLocks noGrp="1" noChangeArrowheads="1"/>
          </p:cNvSpPr>
          <p:nvPr>
            <p:ph type="subTitle" idx="1"/>
          </p:nvPr>
        </p:nvSpPr>
        <p:spPr>
          <a:xfrm>
            <a:off x="1752600" y="3276600"/>
            <a:ext cx="6400800" cy="1752600"/>
          </a:xfrm>
        </p:spPr>
        <p:txBody>
          <a:bodyPr/>
          <a:lstStyle/>
          <a:p>
            <a:endParaRPr lang="es-ES" dirty="0"/>
          </a:p>
          <a:p>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a:t>Características</a:t>
            </a:r>
          </a:p>
        </p:txBody>
      </p:sp>
      <p:sp>
        <p:nvSpPr>
          <p:cNvPr id="12291" name="Rectangle 3" descr="Rectangle: Click to edit Master text styles&#10;Second level&#10;Third level&#10;Fourth level&#10;Fifth level"/>
          <p:cNvSpPr>
            <a:spLocks noGrp="1" noChangeArrowheads="1"/>
          </p:cNvSpPr>
          <p:nvPr>
            <p:ph idx="1"/>
          </p:nvPr>
        </p:nvSpPr>
        <p:spPr/>
        <p:txBody>
          <a:bodyPr/>
          <a:lstStyle/>
          <a:p>
            <a:pPr lvl="1">
              <a:lnSpc>
                <a:spcPct val="90000"/>
              </a:lnSpc>
            </a:pPr>
            <a:r>
              <a:rPr lang="es-ES" b="1"/>
              <a:t>Segmentación</a:t>
            </a:r>
          </a:p>
          <a:p>
            <a:pPr lvl="2">
              <a:lnSpc>
                <a:spcPct val="90000"/>
              </a:lnSpc>
            </a:pPr>
            <a:r>
              <a:rPr lang="es-ES"/>
              <a:t>UDP no proporciona ningún tipo de segmentación de grandes bloques de datos.</a:t>
            </a:r>
          </a:p>
          <a:p>
            <a:pPr lvl="2">
              <a:lnSpc>
                <a:spcPct val="90000"/>
              </a:lnSpc>
            </a:pPr>
            <a:r>
              <a:rPr lang="es-ES"/>
              <a:t>Por lo tanto la aplicación debe de enviar los datos en bloques suficientemente pequeños para que los datagramas de IP para los mensajes de UDP, no sean mayores que la MTU de la tecnología de Nivel de Interfaz de Red por la que se envían.</a:t>
            </a:r>
          </a:p>
          <a:p>
            <a:pPr lvl="2">
              <a:lnSpc>
                <a:spcPct val="90000"/>
              </a:lnSpc>
            </a:pPr>
            <a:r>
              <a:rPr lang="es-ES"/>
              <a:t>El tamaño estándar de datos (carga útil) de UDP es de 512 bytes.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a:t>Características</a:t>
            </a:r>
          </a:p>
        </p:txBody>
      </p:sp>
      <p:sp>
        <p:nvSpPr>
          <p:cNvPr id="13315" name="Rectangle 3" descr="Rectangle: Click to edit Master text styles&#10;Second level&#10;Third level&#10;Fourth level&#10;Fifth level"/>
          <p:cNvSpPr>
            <a:spLocks noGrp="1" noChangeArrowheads="1"/>
          </p:cNvSpPr>
          <p:nvPr>
            <p:ph idx="1"/>
          </p:nvPr>
        </p:nvSpPr>
        <p:spPr/>
        <p:txBody>
          <a:bodyPr/>
          <a:lstStyle/>
          <a:p>
            <a:pPr lvl="1"/>
            <a:r>
              <a:rPr lang="es-ES" b="1"/>
              <a:t>Control de flujo</a:t>
            </a:r>
          </a:p>
          <a:p>
            <a:pPr lvl="2"/>
            <a:r>
              <a:rPr lang="es-ES"/>
              <a:t>UDP no proporciona control de flujo ni del extremo emisor, ni del extremo receptor.</a:t>
            </a:r>
          </a:p>
          <a:p>
            <a:pPr lvl="2"/>
            <a:r>
              <a:rPr lang="es-ES"/>
              <a:t>Los emisores de mensajes UDP pueden reaccionar a la recepción de los mensajes Control de flujo de origen de ICMP, pero no se requiere.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s-ES"/>
              <a:t>Usos de UDP</a:t>
            </a:r>
          </a:p>
        </p:txBody>
      </p:sp>
      <p:sp>
        <p:nvSpPr>
          <p:cNvPr id="14339" name="Rectangle 3" descr="Rectangle: Click to edit Master text styles&#10;Second level&#10;Third level&#10;Fourth level&#10;Fifth level"/>
          <p:cNvSpPr>
            <a:spLocks noGrp="1" noChangeArrowheads="1"/>
          </p:cNvSpPr>
          <p:nvPr>
            <p:ph idx="1"/>
          </p:nvPr>
        </p:nvSpPr>
        <p:spPr/>
        <p:txBody>
          <a:bodyPr/>
          <a:lstStyle/>
          <a:p>
            <a:r>
              <a:rPr lang="es-ES"/>
              <a:t>Como UDP no proporciona ningún servicio para el Nivel de aplicación más que la identificación de protocolo y una suma de comprobación, resulta difícil imaginar porque se necesita UDP.</a:t>
            </a:r>
          </a:p>
          <a:p>
            <a:r>
              <a:rPr lang="es-ES"/>
              <a:t>Los usos concretos para el envío de datos mediante UDP son: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s-ES"/>
              <a:t>Usos de UDP</a:t>
            </a:r>
          </a:p>
        </p:txBody>
      </p:sp>
      <p:sp>
        <p:nvSpPr>
          <p:cNvPr id="15363" name="Rectangle 3" descr="Rectangle: Click to edit Master text styles&#10;Second level&#10;Third level&#10;Fourth level&#10;Fifth level"/>
          <p:cNvSpPr>
            <a:spLocks noGrp="1" noChangeArrowheads="1"/>
          </p:cNvSpPr>
          <p:nvPr>
            <p:ph idx="1"/>
          </p:nvPr>
        </p:nvSpPr>
        <p:spPr/>
        <p:txBody>
          <a:bodyPr/>
          <a:lstStyle/>
          <a:p>
            <a:pPr lvl="1">
              <a:lnSpc>
                <a:spcPct val="90000"/>
              </a:lnSpc>
            </a:pPr>
            <a:r>
              <a:rPr lang="es-ES" b="1"/>
              <a:t>Protocolos ligeros</a:t>
            </a:r>
          </a:p>
          <a:p>
            <a:pPr lvl="2">
              <a:lnSpc>
                <a:spcPct val="90000"/>
              </a:lnSpc>
            </a:pPr>
            <a:r>
              <a:rPr lang="es-ES"/>
              <a:t>Para conservar recursos de memoria y procesador, algunos protocolos del Nivel de aplicación requieren del uso de un protocolo ligero que realice una función concreta mediante un simple intercambio de mensajes.</a:t>
            </a:r>
          </a:p>
          <a:p>
            <a:pPr lvl="2">
              <a:lnSpc>
                <a:spcPct val="90000"/>
              </a:lnSpc>
            </a:pPr>
            <a:r>
              <a:rPr lang="es-ES"/>
              <a:t>Un buen ejemplo de protocolo ligero es la petición de nombres de DNS.</a:t>
            </a:r>
          </a:p>
          <a:p>
            <a:pPr lvl="2">
              <a:lnSpc>
                <a:spcPct val="90000"/>
              </a:lnSpc>
            </a:pPr>
            <a:r>
              <a:rPr lang="es-ES"/>
              <a:t>Normalmente un cliente de DNS envía un mensaje de solicitud de DNS a un servidor de DNS.</a:t>
            </a:r>
          </a:p>
          <a:p>
            <a:pPr lvl="2">
              <a:lnSpc>
                <a:spcPct val="90000"/>
              </a:lnSpc>
            </a:pPr>
            <a:endParaRPr lang="es-E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s-ES"/>
              <a:t>Usos de UDP</a:t>
            </a:r>
          </a:p>
        </p:txBody>
      </p:sp>
      <p:sp>
        <p:nvSpPr>
          <p:cNvPr id="16387" name="Rectangle 3" descr="Rectangle: Click to edit Master text styles&#10;Second level&#10;Third level&#10;Fourth level&#10;Fifth level"/>
          <p:cNvSpPr>
            <a:spLocks noGrp="1" noChangeArrowheads="1"/>
          </p:cNvSpPr>
          <p:nvPr>
            <p:ph idx="1"/>
          </p:nvPr>
        </p:nvSpPr>
        <p:spPr>
          <a:xfrm>
            <a:off x="838200" y="1905000"/>
            <a:ext cx="7772400" cy="4724400"/>
          </a:xfrm>
        </p:spPr>
        <p:txBody>
          <a:bodyPr/>
          <a:lstStyle/>
          <a:p>
            <a:pPr lvl="2"/>
            <a:r>
              <a:rPr lang="es-ES"/>
              <a:t>El servidor de DNS responde al cliente de DNS con un mensaje de respuesta de DNS.</a:t>
            </a:r>
          </a:p>
          <a:p>
            <a:pPr lvl="2"/>
            <a:r>
              <a:rPr lang="es-ES"/>
              <a:t>Imagine los recursos necesarios en el servidor de DNS si todos los clientes utilizaran TCP en lugar de UDP.</a:t>
            </a:r>
          </a:p>
          <a:p>
            <a:pPr lvl="2"/>
            <a:r>
              <a:rPr lang="es-ES"/>
              <a:t>Todas las interacciones de DNS se realizarían en forma fiable, pero el servidor de DNS tendria que admitir cientos o, en Internet, miles de conexiones TCP.</a:t>
            </a:r>
          </a:p>
          <a:p>
            <a:pPr lvl="2"/>
            <a:r>
              <a:rPr lang="es-ES"/>
              <a:t>La solución con baja sobrecarga de UDP es la mejor elección para los protocolos de Nivel de aplicación de solicitud y respuesta.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
              <a:t>Uso</a:t>
            </a:r>
            <a:r>
              <a:rPr lang="es-MX"/>
              <a:t>s</a:t>
            </a:r>
            <a:r>
              <a:rPr lang="es-ES"/>
              <a:t> de UDP</a:t>
            </a:r>
          </a:p>
        </p:txBody>
      </p:sp>
      <p:sp>
        <p:nvSpPr>
          <p:cNvPr id="17411" name="Rectangle 3" descr="Rectangle: Click to edit Master text styles&#10;Second level&#10;Third level&#10;Fourth level&#10;Fifth level"/>
          <p:cNvSpPr>
            <a:spLocks noGrp="1" noChangeArrowheads="1"/>
          </p:cNvSpPr>
          <p:nvPr>
            <p:ph idx="1"/>
          </p:nvPr>
        </p:nvSpPr>
        <p:spPr/>
        <p:txBody>
          <a:bodyPr/>
          <a:lstStyle/>
          <a:p>
            <a:pPr lvl="1">
              <a:lnSpc>
                <a:spcPct val="90000"/>
              </a:lnSpc>
            </a:pPr>
            <a:r>
              <a:rPr lang="es-ES" b="1"/>
              <a:t>El protocolo de Nivel de aplicación proporciona fiabilidad</a:t>
            </a:r>
          </a:p>
          <a:p>
            <a:pPr lvl="2">
              <a:lnSpc>
                <a:spcPct val="90000"/>
              </a:lnSpc>
            </a:pPr>
            <a:r>
              <a:rPr lang="es-ES"/>
              <a:t>Si el protocolo de Nivel de aplicación proporciona su propio servicio de transferencia fiable de datos, no se necesita un servicio fiable como TCP.</a:t>
            </a:r>
          </a:p>
          <a:p>
            <a:pPr lvl="2">
              <a:lnSpc>
                <a:spcPct val="90000"/>
              </a:lnSpc>
            </a:pPr>
            <a:r>
              <a:rPr lang="es-ES"/>
              <a:t>Ejemplo de protocolos de Nivel de Aplicación fiable son:</a:t>
            </a:r>
          </a:p>
          <a:p>
            <a:pPr lvl="2">
              <a:lnSpc>
                <a:spcPct val="90000"/>
              </a:lnSpc>
              <a:buFont typeface="Wingdings" pitchFamily="2" charset="2"/>
              <a:buNone/>
            </a:pPr>
            <a:r>
              <a:rPr lang="es-ES"/>
              <a:t>	TFTP (Trivial File Transfer Protocol)</a:t>
            </a:r>
          </a:p>
          <a:p>
            <a:pPr lvl="2">
              <a:lnSpc>
                <a:spcPct val="90000"/>
              </a:lnSpc>
              <a:buFont typeface="Wingdings" pitchFamily="2" charset="2"/>
              <a:buNone/>
            </a:pPr>
            <a:r>
              <a:rPr lang="es-ES"/>
              <a:t>	NFS (Network File System) </a:t>
            </a:r>
            <a:endParaRPr lang="es-E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s-ES"/>
              <a:t>Usos de UDP</a:t>
            </a:r>
          </a:p>
        </p:txBody>
      </p:sp>
      <p:sp>
        <p:nvSpPr>
          <p:cNvPr id="18435" name="Rectangle 3" descr="Rectangle: Click to edit Master text styles&#10;Second level&#10;Third level&#10;Fourth level&#10;Fifth level"/>
          <p:cNvSpPr>
            <a:spLocks noGrp="1" noChangeArrowheads="1"/>
          </p:cNvSpPr>
          <p:nvPr>
            <p:ph idx="1"/>
          </p:nvPr>
        </p:nvSpPr>
        <p:spPr/>
        <p:txBody>
          <a:bodyPr/>
          <a:lstStyle/>
          <a:p>
            <a:pPr lvl="1">
              <a:lnSpc>
                <a:spcPct val="90000"/>
              </a:lnSpc>
            </a:pPr>
            <a:r>
              <a:rPr lang="es-ES" b="1"/>
              <a:t>No se requiere fiabilidad por un proceso periódico de anuncios</a:t>
            </a:r>
          </a:p>
          <a:p>
            <a:pPr lvl="2">
              <a:lnSpc>
                <a:spcPct val="90000"/>
              </a:lnSpc>
            </a:pPr>
            <a:r>
              <a:rPr lang="es-ES"/>
              <a:t>Si el protocolo de Nivel de aplicación publica periódicamente la información, no se requiere un envío fiable.</a:t>
            </a:r>
          </a:p>
          <a:p>
            <a:pPr lvl="2">
              <a:lnSpc>
                <a:spcPct val="90000"/>
              </a:lnSpc>
            </a:pPr>
            <a:r>
              <a:rPr lang="es-ES"/>
              <a:t>Si se pierde un mensaje, se vuelve a anunciar de nuevo tras el período de publicación.</a:t>
            </a:r>
          </a:p>
          <a:p>
            <a:pPr lvl="2">
              <a:lnSpc>
                <a:spcPct val="90000"/>
              </a:lnSpc>
            </a:pPr>
            <a:r>
              <a:rPr lang="es-ES"/>
              <a:t>Un ejemplo de protocolo de Nivel de aplicación que usa anuncios periódicos (30 segundos) es el Protocolo de Información de Enrutamiento (RIP – Routing Information Protocol).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s-ES"/>
              <a:t>Usos de UDP</a:t>
            </a:r>
          </a:p>
        </p:txBody>
      </p:sp>
      <p:sp>
        <p:nvSpPr>
          <p:cNvPr id="19459" name="Rectangle 3" descr="Rectangle: Click to edit Master text styles&#10;Second level&#10;Third level&#10;Fourth level&#10;Fifth level"/>
          <p:cNvSpPr>
            <a:spLocks noGrp="1" noChangeArrowheads="1"/>
          </p:cNvSpPr>
          <p:nvPr>
            <p:ph idx="1"/>
          </p:nvPr>
        </p:nvSpPr>
        <p:spPr/>
        <p:txBody>
          <a:bodyPr/>
          <a:lstStyle/>
          <a:p>
            <a:pPr lvl="1"/>
            <a:r>
              <a:rPr lang="es-ES" b="1"/>
              <a:t>Envío de uno a muchos</a:t>
            </a:r>
          </a:p>
          <a:p>
            <a:pPr lvl="2"/>
            <a:r>
              <a:rPr lang="es-ES"/>
              <a:t>UDP se utiliza como protocolo de Nivel de transporte  siempre que se debe enviar datos de Nivel de aplicación a múltiples destinos mediante direcciones de IP de difusión o multidifusión.</a:t>
            </a:r>
          </a:p>
          <a:p>
            <a:pPr lvl="2"/>
            <a:r>
              <a:rPr lang="es-ES"/>
              <a:t> TCP se puede usar sólo en envío de uno a uno.</a:t>
            </a:r>
          </a:p>
          <a:p>
            <a:pPr lvl="2"/>
            <a:r>
              <a:rPr lang="es-ES"/>
              <a:t>Ejemplo: Un envío de señal de video o voz a través de la red de paquetes.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s-ES"/>
              <a:t>Mensaje de UDP</a:t>
            </a:r>
          </a:p>
        </p:txBody>
      </p:sp>
      <p:sp>
        <p:nvSpPr>
          <p:cNvPr id="20483" name="Rectangle 3" descr="Rectangle: Click to edit Master text styles&#10;Second level&#10;Third level&#10;Fourth level&#10;Fifth level"/>
          <p:cNvSpPr>
            <a:spLocks noGrp="1" noChangeArrowheads="1"/>
          </p:cNvSpPr>
          <p:nvPr>
            <p:ph idx="1"/>
          </p:nvPr>
        </p:nvSpPr>
        <p:spPr/>
        <p:txBody>
          <a:bodyPr/>
          <a:lstStyle/>
          <a:p>
            <a:pPr lvl="1"/>
            <a:r>
              <a:rPr lang="es-ES"/>
              <a:t>Los mensajes de UDP se envían como datagramas de IP.</a:t>
            </a:r>
          </a:p>
        </p:txBody>
      </p:sp>
      <p:sp>
        <p:nvSpPr>
          <p:cNvPr id="20484" name="Text Box 4"/>
          <p:cNvSpPr txBox="1">
            <a:spLocks noChangeArrowheads="1"/>
          </p:cNvSpPr>
          <p:nvPr/>
        </p:nvSpPr>
        <p:spPr bwMode="auto">
          <a:xfrm>
            <a:off x="5257800" y="2743200"/>
            <a:ext cx="20574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Mensaje</a:t>
            </a:r>
          </a:p>
        </p:txBody>
      </p:sp>
      <p:sp>
        <p:nvSpPr>
          <p:cNvPr id="20485" name="Text Box 5"/>
          <p:cNvSpPr txBox="1">
            <a:spLocks noChangeArrowheads="1"/>
          </p:cNvSpPr>
          <p:nvPr/>
        </p:nvSpPr>
        <p:spPr bwMode="auto">
          <a:xfrm>
            <a:off x="5257800" y="3581400"/>
            <a:ext cx="20574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Mensaje</a:t>
            </a:r>
          </a:p>
        </p:txBody>
      </p:sp>
      <p:sp>
        <p:nvSpPr>
          <p:cNvPr id="20486" name="Text Box 6"/>
          <p:cNvSpPr txBox="1">
            <a:spLocks noChangeArrowheads="1"/>
          </p:cNvSpPr>
          <p:nvPr/>
        </p:nvSpPr>
        <p:spPr bwMode="auto">
          <a:xfrm>
            <a:off x="3810000" y="3581400"/>
            <a:ext cx="1447800" cy="466725"/>
          </a:xfrm>
          <a:prstGeom prst="rect">
            <a:avLst/>
          </a:prstGeom>
          <a:solidFill>
            <a:srgbClr val="00FFFF"/>
          </a:solidFill>
          <a:ln w="9525">
            <a:solidFill>
              <a:schemeClr val="tx1"/>
            </a:solidFill>
            <a:miter lim="800000"/>
            <a:headEnd/>
            <a:tailEnd/>
          </a:ln>
          <a:effectLst/>
        </p:spPr>
        <p:txBody>
          <a:bodyPr>
            <a:spAutoFit/>
          </a:bodyPr>
          <a:lstStyle/>
          <a:p>
            <a:pPr algn="ctr">
              <a:spcBef>
                <a:spcPct val="50000"/>
              </a:spcBef>
            </a:pPr>
            <a:r>
              <a:rPr lang="es-ES"/>
              <a:t>Enc UDP</a:t>
            </a:r>
          </a:p>
        </p:txBody>
      </p:sp>
      <p:sp>
        <p:nvSpPr>
          <p:cNvPr id="20487" name="Text Box 7"/>
          <p:cNvSpPr txBox="1">
            <a:spLocks noChangeArrowheads="1"/>
          </p:cNvSpPr>
          <p:nvPr/>
        </p:nvSpPr>
        <p:spPr bwMode="auto">
          <a:xfrm>
            <a:off x="5257800" y="5257800"/>
            <a:ext cx="20574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Mensaje</a:t>
            </a:r>
          </a:p>
        </p:txBody>
      </p:sp>
      <p:sp>
        <p:nvSpPr>
          <p:cNvPr id="20488" name="Text Box 8"/>
          <p:cNvSpPr txBox="1">
            <a:spLocks noChangeArrowheads="1"/>
          </p:cNvSpPr>
          <p:nvPr/>
        </p:nvSpPr>
        <p:spPr bwMode="auto">
          <a:xfrm>
            <a:off x="3810000" y="5257800"/>
            <a:ext cx="1447800" cy="466725"/>
          </a:xfrm>
          <a:prstGeom prst="rect">
            <a:avLst/>
          </a:prstGeom>
          <a:solidFill>
            <a:srgbClr val="00FFFF"/>
          </a:solidFill>
          <a:ln w="9525">
            <a:solidFill>
              <a:schemeClr val="tx1"/>
            </a:solidFill>
            <a:miter lim="800000"/>
            <a:headEnd/>
            <a:tailEnd/>
          </a:ln>
          <a:effectLst/>
        </p:spPr>
        <p:txBody>
          <a:bodyPr>
            <a:spAutoFit/>
          </a:bodyPr>
          <a:lstStyle/>
          <a:p>
            <a:pPr algn="ctr">
              <a:spcBef>
                <a:spcPct val="50000"/>
              </a:spcBef>
            </a:pPr>
            <a:r>
              <a:rPr lang="es-ES"/>
              <a:t>Enc UDP</a:t>
            </a:r>
          </a:p>
        </p:txBody>
      </p:sp>
      <p:sp>
        <p:nvSpPr>
          <p:cNvPr id="20489" name="Text Box 9"/>
          <p:cNvSpPr txBox="1">
            <a:spLocks noChangeArrowheads="1"/>
          </p:cNvSpPr>
          <p:nvPr/>
        </p:nvSpPr>
        <p:spPr bwMode="auto">
          <a:xfrm>
            <a:off x="2362200" y="5257800"/>
            <a:ext cx="1447800" cy="466725"/>
          </a:xfrm>
          <a:prstGeom prst="rect">
            <a:avLst/>
          </a:prstGeom>
          <a:solidFill>
            <a:schemeClr val="folHlink"/>
          </a:solidFill>
          <a:ln w="9525">
            <a:solidFill>
              <a:schemeClr val="tx1"/>
            </a:solidFill>
            <a:miter lim="800000"/>
            <a:headEnd/>
            <a:tailEnd/>
          </a:ln>
          <a:effectLst/>
        </p:spPr>
        <p:txBody>
          <a:bodyPr>
            <a:spAutoFit/>
          </a:bodyPr>
          <a:lstStyle/>
          <a:p>
            <a:pPr algn="ctr">
              <a:spcBef>
                <a:spcPct val="50000"/>
              </a:spcBef>
            </a:pPr>
            <a:r>
              <a:rPr lang="es-ES"/>
              <a:t>Enc IP</a:t>
            </a:r>
          </a:p>
        </p:txBody>
      </p:sp>
      <p:sp>
        <p:nvSpPr>
          <p:cNvPr id="20490" name="Text Box 10"/>
          <p:cNvSpPr txBox="1">
            <a:spLocks noChangeArrowheads="1"/>
          </p:cNvSpPr>
          <p:nvPr/>
        </p:nvSpPr>
        <p:spPr bwMode="auto">
          <a:xfrm>
            <a:off x="5257800" y="4419600"/>
            <a:ext cx="20574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Mensaje</a:t>
            </a:r>
          </a:p>
        </p:txBody>
      </p:sp>
      <p:sp>
        <p:nvSpPr>
          <p:cNvPr id="20491" name="Text Box 11"/>
          <p:cNvSpPr txBox="1">
            <a:spLocks noChangeArrowheads="1"/>
          </p:cNvSpPr>
          <p:nvPr/>
        </p:nvSpPr>
        <p:spPr bwMode="auto">
          <a:xfrm>
            <a:off x="3810000" y="4419600"/>
            <a:ext cx="1447800" cy="466725"/>
          </a:xfrm>
          <a:prstGeom prst="rect">
            <a:avLst/>
          </a:prstGeom>
          <a:solidFill>
            <a:srgbClr val="00FFFF"/>
          </a:solidFill>
          <a:ln w="9525">
            <a:solidFill>
              <a:schemeClr val="tx1"/>
            </a:solidFill>
            <a:miter lim="800000"/>
            <a:headEnd/>
            <a:tailEnd/>
          </a:ln>
          <a:effectLst/>
        </p:spPr>
        <p:txBody>
          <a:bodyPr>
            <a:spAutoFit/>
          </a:bodyPr>
          <a:lstStyle/>
          <a:p>
            <a:pPr algn="ctr">
              <a:spcBef>
                <a:spcPct val="50000"/>
              </a:spcBef>
            </a:pPr>
            <a:r>
              <a:rPr lang="es-ES"/>
              <a:t>Enc UDP</a:t>
            </a:r>
          </a:p>
        </p:txBody>
      </p:sp>
      <p:sp>
        <p:nvSpPr>
          <p:cNvPr id="20492" name="Text Box 12"/>
          <p:cNvSpPr txBox="1">
            <a:spLocks noChangeArrowheads="1"/>
          </p:cNvSpPr>
          <p:nvPr/>
        </p:nvSpPr>
        <p:spPr bwMode="auto">
          <a:xfrm>
            <a:off x="2362200" y="4419600"/>
            <a:ext cx="1447800" cy="466725"/>
          </a:xfrm>
          <a:prstGeom prst="rect">
            <a:avLst/>
          </a:prstGeom>
          <a:solidFill>
            <a:schemeClr val="folHlink"/>
          </a:solidFill>
          <a:ln w="9525">
            <a:solidFill>
              <a:schemeClr val="tx1"/>
            </a:solidFill>
            <a:miter lim="800000"/>
            <a:headEnd/>
            <a:tailEnd/>
          </a:ln>
          <a:effectLst/>
        </p:spPr>
        <p:txBody>
          <a:bodyPr>
            <a:spAutoFit/>
          </a:bodyPr>
          <a:lstStyle/>
          <a:p>
            <a:pPr algn="ctr">
              <a:spcBef>
                <a:spcPct val="50000"/>
              </a:spcBef>
            </a:pPr>
            <a:r>
              <a:rPr lang="es-ES"/>
              <a:t>Enc IP</a:t>
            </a:r>
          </a:p>
        </p:txBody>
      </p:sp>
      <p:sp>
        <p:nvSpPr>
          <p:cNvPr id="20493" name="Text Box 13"/>
          <p:cNvSpPr txBox="1">
            <a:spLocks noChangeArrowheads="1"/>
          </p:cNvSpPr>
          <p:nvPr/>
        </p:nvSpPr>
        <p:spPr bwMode="auto">
          <a:xfrm>
            <a:off x="914400" y="5257800"/>
            <a:ext cx="1447800" cy="466725"/>
          </a:xfrm>
          <a:prstGeom prst="rect">
            <a:avLst/>
          </a:prstGeom>
          <a:solidFill>
            <a:schemeClr val="hlink"/>
          </a:solidFill>
          <a:ln w="9525">
            <a:solidFill>
              <a:schemeClr val="tx1"/>
            </a:solidFill>
            <a:miter lim="800000"/>
            <a:headEnd/>
            <a:tailEnd/>
          </a:ln>
          <a:effectLst/>
        </p:spPr>
        <p:txBody>
          <a:bodyPr>
            <a:spAutoFit/>
          </a:bodyPr>
          <a:lstStyle/>
          <a:p>
            <a:pPr algn="ctr">
              <a:spcBef>
                <a:spcPct val="50000"/>
              </a:spcBef>
            </a:pPr>
            <a:r>
              <a:rPr lang="es-ES">
                <a:solidFill>
                  <a:schemeClr val="bg1"/>
                </a:solidFill>
              </a:rPr>
              <a:t>Enc MAC</a:t>
            </a:r>
          </a:p>
        </p:txBody>
      </p:sp>
      <p:sp>
        <p:nvSpPr>
          <p:cNvPr id="20494" name="Text Box 14"/>
          <p:cNvSpPr txBox="1">
            <a:spLocks noChangeArrowheads="1"/>
          </p:cNvSpPr>
          <p:nvPr/>
        </p:nvSpPr>
        <p:spPr bwMode="auto">
          <a:xfrm>
            <a:off x="7315200" y="5257800"/>
            <a:ext cx="914400" cy="466725"/>
          </a:xfrm>
          <a:prstGeom prst="rect">
            <a:avLst/>
          </a:prstGeom>
          <a:solidFill>
            <a:schemeClr val="hlink"/>
          </a:solidFill>
          <a:ln w="9525">
            <a:solidFill>
              <a:schemeClr val="tx1"/>
            </a:solidFill>
            <a:miter lim="800000"/>
            <a:headEnd/>
            <a:tailEnd/>
          </a:ln>
          <a:effectLst/>
        </p:spPr>
        <p:txBody>
          <a:bodyPr>
            <a:spAutoFit/>
          </a:bodyPr>
          <a:lstStyle/>
          <a:p>
            <a:pPr algn="ctr">
              <a:spcBef>
                <a:spcPct val="50000"/>
              </a:spcBef>
            </a:pPr>
            <a:r>
              <a:rPr lang="es-ES">
                <a:solidFill>
                  <a:schemeClr val="bg1"/>
                </a:solidFill>
              </a:rPr>
              <a:t>Cola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s-ES"/>
              <a:t>Mensaje de UDP</a:t>
            </a:r>
          </a:p>
        </p:txBody>
      </p:sp>
      <p:sp>
        <p:nvSpPr>
          <p:cNvPr id="21507" name="Rectangle 3" descr="Rectangle: Click to edit Master text styles&#10;Second level&#10;Third level&#10;Fourth level&#10;Fifth level"/>
          <p:cNvSpPr>
            <a:spLocks noGrp="1" noChangeArrowheads="1"/>
          </p:cNvSpPr>
          <p:nvPr>
            <p:ph idx="1"/>
          </p:nvPr>
        </p:nvSpPr>
        <p:spPr>
          <a:xfrm>
            <a:off x="838200" y="4191000"/>
            <a:ext cx="7772400" cy="1828800"/>
          </a:xfrm>
        </p:spPr>
        <p:txBody>
          <a:bodyPr/>
          <a:lstStyle/>
          <a:p>
            <a:pPr lvl="2">
              <a:lnSpc>
                <a:spcPct val="90000"/>
              </a:lnSpc>
            </a:pPr>
            <a:r>
              <a:rPr lang="es-ES" dirty="0"/>
              <a:t>Un mensaje de UDP que consta de un encabezado UDP y un mensaje UDP es encapsulado en capa de red con el protocolo IP, usando como número de protocolo el valor 17 (0x11).</a:t>
            </a:r>
          </a:p>
        </p:txBody>
      </p:sp>
      <p:sp>
        <p:nvSpPr>
          <p:cNvPr id="21508" name="Rectangle 4"/>
          <p:cNvSpPr>
            <a:spLocks noChangeArrowheads="1"/>
          </p:cNvSpPr>
          <p:nvPr/>
        </p:nvSpPr>
        <p:spPr bwMode="auto">
          <a:xfrm>
            <a:off x="1905000" y="1752600"/>
            <a:ext cx="9906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Enc. IP</a:t>
            </a:r>
          </a:p>
        </p:txBody>
      </p:sp>
      <p:sp>
        <p:nvSpPr>
          <p:cNvPr id="21509" name="Rectangle 5"/>
          <p:cNvSpPr>
            <a:spLocks noChangeArrowheads="1"/>
          </p:cNvSpPr>
          <p:nvPr/>
        </p:nvSpPr>
        <p:spPr bwMode="auto">
          <a:xfrm>
            <a:off x="3581400" y="1752600"/>
            <a:ext cx="33528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Mensaje</a:t>
            </a:r>
          </a:p>
        </p:txBody>
      </p:sp>
      <p:sp>
        <p:nvSpPr>
          <p:cNvPr id="21510" name="Line 6"/>
          <p:cNvSpPr>
            <a:spLocks noChangeShapeType="1"/>
          </p:cNvSpPr>
          <p:nvPr/>
        </p:nvSpPr>
        <p:spPr bwMode="auto">
          <a:xfrm>
            <a:off x="2895600" y="2514600"/>
            <a:ext cx="0" cy="304800"/>
          </a:xfrm>
          <a:prstGeom prst="line">
            <a:avLst/>
          </a:prstGeom>
          <a:noFill/>
          <a:ln w="9525">
            <a:solidFill>
              <a:schemeClr val="tx1"/>
            </a:solidFill>
            <a:round/>
            <a:headEnd/>
            <a:tailEnd/>
          </a:ln>
          <a:effectLst/>
        </p:spPr>
        <p:txBody>
          <a:bodyPr wrap="none" anchor="ctr"/>
          <a:lstStyle/>
          <a:p>
            <a:endParaRPr lang="es-MX"/>
          </a:p>
        </p:txBody>
      </p:sp>
      <p:sp>
        <p:nvSpPr>
          <p:cNvPr id="21511" name="Line 7"/>
          <p:cNvSpPr>
            <a:spLocks noChangeShapeType="1"/>
          </p:cNvSpPr>
          <p:nvPr/>
        </p:nvSpPr>
        <p:spPr bwMode="auto">
          <a:xfrm>
            <a:off x="6934200" y="2514600"/>
            <a:ext cx="0" cy="838200"/>
          </a:xfrm>
          <a:prstGeom prst="line">
            <a:avLst/>
          </a:prstGeom>
          <a:noFill/>
          <a:ln w="9525">
            <a:solidFill>
              <a:schemeClr val="tx1"/>
            </a:solidFill>
            <a:round/>
            <a:headEnd/>
            <a:tailEnd/>
          </a:ln>
          <a:effectLst/>
        </p:spPr>
        <p:txBody>
          <a:bodyPr wrap="none" anchor="ctr"/>
          <a:lstStyle/>
          <a:p>
            <a:endParaRPr lang="es-MX"/>
          </a:p>
        </p:txBody>
      </p:sp>
      <p:sp>
        <p:nvSpPr>
          <p:cNvPr id="21512" name="Line 8"/>
          <p:cNvSpPr>
            <a:spLocks noChangeShapeType="1"/>
          </p:cNvSpPr>
          <p:nvPr/>
        </p:nvSpPr>
        <p:spPr bwMode="auto">
          <a:xfrm>
            <a:off x="2895600" y="2667000"/>
            <a:ext cx="40386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21513" name="Text Box 9"/>
          <p:cNvSpPr txBox="1">
            <a:spLocks noChangeArrowheads="1"/>
          </p:cNvSpPr>
          <p:nvPr/>
        </p:nvSpPr>
        <p:spPr bwMode="auto">
          <a:xfrm>
            <a:off x="4205288" y="2514600"/>
            <a:ext cx="1230312" cy="304800"/>
          </a:xfrm>
          <a:prstGeom prst="rect">
            <a:avLst/>
          </a:prstGeom>
          <a:solidFill>
            <a:schemeClr val="bg1"/>
          </a:solidFill>
          <a:ln w="9525">
            <a:noFill/>
            <a:miter lim="800000"/>
            <a:headEnd/>
            <a:tailEnd/>
          </a:ln>
          <a:effectLst/>
        </p:spPr>
        <p:txBody>
          <a:bodyPr wrap="none">
            <a:spAutoFit/>
          </a:bodyPr>
          <a:lstStyle/>
          <a:p>
            <a:pPr algn="ctr" eaLnBrk="0" hangingPunct="0"/>
            <a:r>
              <a:rPr lang="en-US" sz="1400">
                <a:latin typeface="Arial" charset="0"/>
              </a:rPr>
              <a:t>MensajeUDP</a:t>
            </a:r>
          </a:p>
        </p:txBody>
      </p:sp>
      <p:sp>
        <p:nvSpPr>
          <p:cNvPr id="21514" name="Line 10"/>
          <p:cNvSpPr>
            <a:spLocks noChangeShapeType="1"/>
          </p:cNvSpPr>
          <p:nvPr/>
        </p:nvSpPr>
        <p:spPr bwMode="auto">
          <a:xfrm>
            <a:off x="1905000" y="2514600"/>
            <a:ext cx="0" cy="838200"/>
          </a:xfrm>
          <a:prstGeom prst="line">
            <a:avLst/>
          </a:prstGeom>
          <a:noFill/>
          <a:ln w="9525">
            <a:solidFill>
              <a:schemeClr val="tx1"/>
            </a:solidFill>
            <a:round/>
            <a:headEnd/>
            <a:tailEnd/>
          </a:ln>
          <a:effectLst/>
        </p:spPr>
        <p:txBody>
          <a:bodyPr wrap="none" anchor="ctr"/>
          <a:lstStyle/>
          <a:p>
            <a:endParaRPr lang="es-MX"/>
          </a:p>
        </p:txBody>
      </p:sp>
      <p:sp>
        <p:nvSpPr>
          <p:cNvPr id="21515" name="Line 11"/>
          <p:cNvSpPr>
            <a:spLocks noChangeShapeType="1"/>
          </p:cNvSpPr>
          <p:nvPr/>
        </p:nvSpPr>
        <p:spPr bwMode="auto">
          <a:xfrm>
            <a:off x="1905000" y="3200400"/>
            <a:ext cx="50292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21516" name="Text Box 12"/>
          <p:cNvSpPr txBox="1">
            <a:spLocks noChangeArrowheads="1"/>
          </p:cNvSpPr>
          <p:nvPr/>
        </p:nvSpPr>
        <p:spPr bwMode="auto">
          <a:xfrm>
            <a:off x="3875088" y="3048000"/>
            <a:ext cx="1277937" cy="304800"/>
          </a:xfrm>
          <a:prstGeom prst="rect">
            <a:avLst/>
          </a:prstGeom>
          <a:solidFill>
            <a:schemeClr val="bg1"/>
          </a:solidFill>
          <a:ln w="9525">
            <a:noFill/>
            <a:miter lim="800000"/>
            <a:headEnd/>
            <a:tailEnd/>
          </a:ln>
          <a:effectLst/>
        </p:spPr>
        <p:txBody>
          <a:bodyPr wrap="none">
            <a:spAutoFit/>
          </a:bodyPr>
          <a:lstStyle/>
          <a:p>
            <a:pPr algn="ctr" eaLnBrk="0" hangingPunct="0"/>
            <a:r>
              <a:rPr lang="en-US" sz="1400">
                <a:latin typeface="Arial" charset="0"/>
              </a:rPr>
              <a:t>Datagrama IP</a:t>
            </a:r>
          </a:p>
        </p:txBody>
      </p:sp>
      <p:sp>
        <p:nvSpPr>
          <p:cNvPr id="21517" name="Rectangle 13"/>
          <p:cNvSpPr>
            <a:spLocks noChangeArrowheads="1"/>
          </p:cNvSpPr>
          <p:nvPr/>
        </p:nvSpPr>
        <p:spPr bwMode="auto">
          <a:xfrm>
            <a:off x="1066800" y="1752600"/>
            <a:ext cx="8382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Interfaz</a:t>
            </a:r>
          </a:p>
          <a:p>
            <a:pPr algn="ctr" eaLnBrk="0" hangingPunct="0"/>
            <a:r>
              <a:rPr lang="en-US" sz="1400">
                <a:latin typeface="Arial" charset="0"/>
              </a:rPr>
              <a:t>de red</a:t>
            </a:r>
          </a:p>
        </p:txBody>
      </p:sp>
      <p:sp>
        <p:nvSpPr>
          <p:cNvPr id="21518" name="Rectangle 14"/>
          <p:cNvSpPr>
            <a:spLocks noChangeArrowheads="1"/>
          </p:cNvSpPr>
          <p:nvPr/>
        </p:nvSpPr>
        <p:spPr bwMode="auto">
          <a:xfrm>
            <a:off x="6934200" y="1752600"/>
            <a:ext cx="8382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Cola</a:t>
            </a:r>
          </a:p>
        </p:txBody>
      </p:sp>
      <p:sp>
        <p:nvSpPr>
          <p:cNvPr id="21519" name="Line 15"/>
          <p:cNvSpPr>
            <a:spLocks noChangeShapeType="1"/>
          </p:cNvSpPr>
          <p:nvPr/>
        </p:nvSpPr>
        <p:spPr bwMode="auto">
          <a:xfrm>
            <a:off x="1066800" y="2514600"/>
            <a:ext cx="0" cy="1295400"/>
          </a:xfrm>
          <a:prstGeom prst="line">
            <a:avLst/>
          </a:prstGeom>
          <a:noFill/>
          <a:ln w="9525">
            <a:solidFill>
              <a:schemeClr val="tx1"/>
            </a:solidFill>
            <a:round/>
            <a:headEnd/>
            <a:tailEnd/>
          </a:ln>
          <a:effectLst/>
        </p:spPr>
        <p:txBody>
          <a:bodyPr wrap="none" anchor="ctr"/>
          <a:lstStyle/>
          <a:p>
            <a:endParaRPr lang="es-MX"/>
          </a:p>
        </p:txBody>
      </p:sp>
      <p:sp>
        <p:nvSpPr>
          <p:cNvPr id="21520" name="Line 16"/>
          <p:cNvSpPr>
            <a:spLocks noChangeShapeType="1"/>
          </p:cNvSpPr>
          <p:nvPr/>
        </p:nvSpPr>
        <p:spPr bwMode="auto">
          <a:xfrm>
            <a:off x="7772400" y="2514600"/>
            <a:ext cx="0" cy="1295400"/>
          </a:xfrm>
          <a:prstGeom prst="line">
            <a:avLst/>
          </a:prstGeom>
          <a:noFill/>
          <a:ln w="9525">
            <a:solidFill>
              <a:schemeClr val="tx1"/>
            </a:solidFill>
            <a:round/>
            <a:headEnd/>
            <a:tailEnd/>
          </a:ln>
          <a:effectLst/>
        </p:spPr>
        <p:txBody>
          <a:bodyPr wrap="none" anchor="ctr"/>
          <a:lstStyle/>
          <a:p>
            <a:endParaRPr lang="es-MX"/>
          </a:p>
        </p:txBody>
      </p:sp>
      <p:sp>
        <p:nvSpPr>
          <p:cNvPr id="21521" name="Line 17"/>
          <p:cNvSpPr>
            <a:spLocks noChangeShapeType="1"/>
          </p:cNvSpPr>
          <p:nvPr/>
        </p:nvSpPr>
        <p:spPr bwMode="auto">
          <a:xfrm>
            <a:off x="1066800" y="3657600"/>
            <a:ext cx="67056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21522" name="Text Box 18"/>
          <p:cNvSpPr txBox="1">
            <a:spLocks noChangeArrowheads="1"/>
          </p:cNvSpPr>
          <p:nvPr/>
        </p:nvSpPr>
        <p:spPr bwMode="auto">
          <a:xfrm>
            <a:off x="3181350" y="3505200"/>
            <a:ext cx="2201863" cy="304800"/>
          </a:xfrm>
          <a:prstGeom prst="rect">
            <a:avLst/>
          </a:prstGeom>
          <a:solidFill>
            <a:schemeClr val="bg1"/>
          </a:solidFill>
          <a:ln w="9525">
            <a:noFill/>
            <a:miter lim="800000"/>
            <a:headEnd/>
            <a:tailEnd/>
          </a:ln>
          <a:effectLst/>
        </p:spPr>
        <p:txBody>
          <a:bodyPr wrap="none">
            <a:spAutoFit/>
          </a:bodyPr>
          <a:lstStyle/>
          <a:p>
            <a:pPr algn="ctr" eaLnBrk="0" hangingPunct="0"/>
            <a:r>
              <a:rPr lang="en-US" sz="1400">
                <a:latin typeface="Arial" charset="0"/>
              </a:rPr>
              <a:t>Trama de Interfaz de Red</a:t>
            </a:r>
          </a:p>
        </p:txBody>
      </p:sp>
      <p:sp>
        <p:nvSpPr>
          <p:cNvPr id="21523" name="Rectangle 19"/>
          <p:cNvSpPr>
            <a:spLocks noChangeArrowheads="1"/>
          </p:cNvSpPr>
          <p:nvPr/>
        </p:nvSpPr>
        <p:spPr bwMode="auto">
          <a:xfrm>
            <a:off x="2895600" y="1752600"/>
            <a:ext cx="685800" cy="609600"/>
          </a:xfrm>
          <a:prstGeom prst="rect">
            <a:avLst/>
          </a:prstGeom>
          <a:noFill/>
          <a:ln w="9525">
            <a:solidFill>
              <a:schemeClr val="tx1"/>
            </a:solidFill>
            <a:miter lim="800000"/>
            <a:headEnd/>
            <a:tailEnd/>
          </a:ln>
          <a:effectLst/>
        </p:spPr>
        <p:txBody>
          <a:bodyPr wrap="none" anchor="ctr"/>
          <a:lstStyle/>
          <a:p>
            <a:pPr algn="ctr" eaLnBrk="0" hangingPunct="0"/>
            <a:r>
              <a:rPr lang="en-US" sz="1400">
                <a:latin typeface="Arial" charset="0"/>
              </a:rPr>
              <a:t>Enc.</a:t>
            </a:r>
          </a:p>
          <a:p>
            <a:pPr algn="ctr" eaLnBrk="0" hangingPunct="0"/>
            <a:r>
              <a:rPr lang="en-US" sz="1400">
                <a:latin typeface="Arial" charset="0"/>
              </a:rPr>
              <a:t>UDP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a:t>Introducción</a:t>
            </a:r>
          </a:p>
        </p:txBody>
      </p:sp>
      <p:sp>
        <p:nvSpPr>
          <p:cNvPr id="5123" name="Rectangle 3" descr="Rectangle: Click to edit Master text styles&#10;Second level&#10;Third level&#10;Fourth level&#10;Fifth level"/>
          <p:cNvSpPr>
            <a:spLocks noGrp="1" noChangeArrowheads="1"/>
          </p:cNvSpPr>
          <p:nvPr>
            <p:ph idx="1"/>
          </p:nvPr>
        </p:nvSpPr>
        <p:spPr/>
        <p:txBody>
          <a:bodyPr/>
          <a:lstStyle/>
          <a:p>
            <a:r>
              <a:rPr lang="es-ES"/>
              <a:t>Existen dos protocolos de capa de  transporte que se utilizan, normalmente, para transportar datos:</a:t>
            </a:r>
          </a:p>
          <a:p>
            <a:pPr lvl="1"/>
            <a:r>
              <a:rPr lang="es-ES"/>
              <a:t>Protocolo de Control de Transmisión (TCP – Transmission Control protocol) y</a:t>
            </a:r>
          </a:p>
          <a:p>
            <a:pPr lvl="1"/>
            <a:r>
              <a:rPr lang="es-ES"/>
              <a:t>Protocolo de Datagrama de Usuario (UDP – User Datagram Protocol)</a:t>
            </a:r>
          </a:p>
          <a:p>
            <a:endParaRPr lang="es-E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s-ES"/>
              <a:t>Mensaje de UDP</a:t>
            </a:r>
          </a:p>
        </p:txBody>
      </p:sp>
      <p:sp>
        <p:nvSpPr>
          <p:cNvPr id="22531" name="Rectangle 3" descr="Rectangle: Click to edit Master text styles&#10;Second level&#10;Third level&#10;Fourth level&#10;Fifth level"/>
          <p:cNvSpPr>
            <a:spLocks noGrp="1" noChangeArrowheads="1"/>
          </p:cNvSpPr>
          <p:nvPr>
            <p:ph idx="1"/>
          </p:nvPr>
        </p:nvSpPr>
        <p:spPr/>
        <p:txBody>
          <a:bodyPr/>
          <a:lstStyle/>
          <a:p>
            <a:pPr lvl="2"/>
            <a:r>
              <a:rPr lang="es-ES" dirty="0"/>
              <a:t>El mensaje puede tener un tamaño máximo de 65,536 bytes (Long. datagrama IP) menos 20 bytes del encabezado IP, menos 8 bytes del encabezado de UDP. </a:t>
            </a:r>
          </a:p>
        </p:txBody>
      </p:sp>
      <p:sp>
        <p:nvSpPr>
          <p:cNvPr id="22532" name="Text Box 4"/>
          <p:cNvSpPr txBox="1">
            <a:spLocks noChangeArrowheads="1"/>
          </p:cNvSpPr>
          <p:nvPr/>
        </p:nvSpPr>
        <p:spPr bwMode="auto">
          <a:xfrm>
            <a:off x="4876800" y="3962400"/>
            <a:ext cx="20574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Mensaje</a:t>
            </a:r>
          </a:p>
        </p:txBody>
      </p:sp>
      <p:sp>
        <p:nvSpPr>
          <p:cNvPr id="22533" name="Text Box 5"/>
          <p:cNvSpPr txBox="1">
            <a:spLocks noChangeArrowheads="1"/>
          </p:cNvSpPr>
          <p:nvPr/>
        </p:nvSpPr>
        <p:spPr bwMode="auto">
          <a:xfrm>
            <a:off x="4876800" y="4800600"/>
            <a:ext cx="20574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Mensaje</a:t>
            </a:r>
          </a:p>
        </p:txBody>
      </p:sp>
      <p:sp>
        <p:nvSpPr>
          <p:cNvPr id="22534" name="Text Box 6"/>
          <p:cNvSpPr txBox="1">
            <a:spLocks noChangeArrowheads="1"/>
          </p:cNvSpPr>
          <p:nvPr/>
        </p:nvSpPr>
        <p:spPr bwMode="auto">
          <a:xfrm>
            <a:off x="3429000" y="4800600"/>
            <a:ext cx="1447800" cy="466725"/>
          </a:xfrm>
          <a:prstGeom prst="rect">
            <a:avLst/>
          </a:prstGeom>
          <a:solidFill>
            <a:srgbClr val="00FFFF"/>
          </a:solidFill>
          <a:ln w="9525">
            <a:solidFill>
              <a:schemeClr val="tx1"/>
            </a:solidFill>
            <a:miter lim="800000"/>
            <a:headEnd/>
            <a:tailEnd/>
          </a:ln>
          <a:effectLst/>
        </p:spPr>
        <p:txBody>
          <a:bodyPr>
            <a:spAutoFit/>
          </a:bodyPr>
          <a:lstStyle/>
          <a:p>
            <a:pPr algn="ctr">
              <a:spcBef>
                <a:spcPct val="50000"/>
              </a:spcBef>
            </a:pPr>
            <a:r>
              <a:rPr lang="es-ES"/>
              <a:t>Enc UDP</a:t>
            </a:r>
          </a:p>
        </p:txBody>
      </p:sp>
      <p:sp>
        <p:nvSpPr>
          <p:cNvPr id="22535" name="Text Box 7"/>
          <p:cNvSpPr txBox="1">
            <a:spLocks noChangeArrowheads="1"/>
          </p:cNvSpPr>
          <p:nvPr/>
        </p:nvSpPr>
        <p:spPr bwMode="auto">
          <a:xfrm>
            <a:off x="4876800" y="5638800"/>
            <a:ext cx="20574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Mensaje</a:t>
            </a:r>
          </a:p>
        </p:txBody>
      </p:sp>
      <p:sp>
        <p:nvSpPr>
          <p:cNvPr id="22536" name="Text Box 8"/>
          <p:cNvSpPr txBox="1">
            <a:spLocks noChangeArrowheads="1"/>
          </p:cNvSpPr>
          <p:nvPr/>
        </p:nvSpPr>
        <p:spPr bwMode="auto">
          <a:xfrm>
            <a:off x="3429000" y="5638800"/>
            <a:ext cx="1447800" cy="466725"/>
          </a:xfrm>
          <a:prstGeom prst="rect">
            <a:avLst/>
          </a:prstGeom>
          <a:solidFill>
            <a:srgbClr val="00FFFF"/>
          </a:solidFill>
          <a:ln w="9525">
            <a:solidFill>
              <a:schemeClr val="tx1"/>
            </a:solidFill>
            <a:miter lim="800000"/>
            <a:headEnd/>
            <a:tailEnd/>
          </a:ln>
          <a:effectLst/>
        </p:spPr>
        <p:txBody>
          <a:bodyPr>
            <a:spAutoFit/>
          </a:bodyPr>
          <a:lstStyle/>
          <a:p>
            <a:pPr algn="ctr">
              <a:spcBef>
                <a:spcPct val="50000"/>
              </a:spcBef>
            </a:pPr>
            <a:r>
              <a:rPr lang="es-ES"/>
              <a:t>Enc UDP</a:t>
            </a:r>
          </a:p>
        </p:txBody>
      </p:sp>
      <p:sp>
        <p:nvSpPr>
          <p:cNvPr id="22537" name="Text Box 9"/>
          <p:cNvSpPr txBox="1">
            <a:spLocks noChangeArrowheads="1"/>
          </p:cNvSpPr>
          <p:nvPr/>
        </p:nvSpPr>
        <p:spPr bwMode="auto">
          <a:xfrm>
            <a:off x="1981200" y="5638800"/>
            <a:ext cx="1447800" cy="466725"/>
          </a:xfrm>
          <a:prstGeom prst="rect">
            <a:avLst/>
          </a:prstGeom>
          <a:solidFill>
            <a:schemeClr val="folHlink"/>
          </a:solidFill>
          <a:ln w="9525">
            <a:solidFill>
              <a:schemeClr val="tx1"/>
            </a:solidFill>
            <a:miter lim="800000"/>
            <a:headEnd/>
            <a:tailEnd/>
          </a:ln>
          <a:effectLst/>
        </p:spPr>
        <p:txBody>
          <a:bodyPr>
            <a:spAutoFit/>
          </a:bodyPr>
          <a:lstStyle/>
          <a:p>
            <a:pPr algn="ctr">
              <a:spcBef>
                <a:spcPct val="50000"/>
              </a:spcBef>
            </a:pPr>
            <a:r>
              <a:rPr lang="es-ES"/>
              <a:t>Enc IP</a:t>
            </a:r>
          </a:p>
        </p:txBody>
      </p:sp>
      <p:sp>
        <p:nvSpPr>
          <p:cNvPr id="22538" name="Text Box 10"/>
          <p:cNvSpPr txBox="1">
            <a:spLocks noChangeArrowheads="1"/>
          </p:cNvSpPr>
          <p:nvPr/>
        </p:nvSpPr>
        <p:spPr bwMode="auto">
          <a:xfrm>
            <a:off x="2438400" y="5334000"/>
            <a:ext cx="609600" cy="304800"/>
          </a:xfrm>
          <a:prstGeom prst="rect">
            <a:avLst/>
          </a:prstGeom>
          <a:noFill/>
          <a:ln w="9525">
            <a:noFill/>
            <a:miter lim="800000"/>
            <a:headEnd/>
            <a:tailEnd/>
          </a:ln>
          <a:effectLst/>
        </p:spPr>
        <p:txBody>
          <a:bodyPr>
            <a:spAutoFit/>
          </a:bodyPr>
          <a:lstStyle/>
          <a:p>
            <a:pPr algn="ctr">
              <a:spcBef>
                <a:spcPct val="50000"/>
              </a:spcBef>
            </a:pPr>
            <a:r>
              <a:rPr lang="es-ES" sz="1400"/>
              <a:t>20</a:t>
            </a:r>
          </a:p>
        </p:txBody>
      </p:sp>
      <p:sp>
        <p:nvSpPr>
          <p:cNvPr id="22539" name="Text Box 11"/>
          <p:cNvSpPr txBox="1">
            <a:spLocks noChangeArrowheads="1"/>
          </p:cNvSpPr>
          <p:nvPr/>
        </p:nvSpPr>
        <p:spPr bwMode="auto">
          <a:xfrm>
            <a:off x="3886200" y="4495800"/>
            <a:ext cx="609600" cy="304800"/>
          </a:xfrm>
          <a:prstGeom prst="rect">
            <a:avLst/>
          </a:prstGeom>
          <a:noFill/>
          <a:ln w="9525">
            <a:noFill/>
            <a:miter lim="800000"/>
            <a:headEnd/>
            <a:tailEnd/>
          </a:ln>
          <a:effectLst/>
        </p:spPr>
        <p:txBody>
          <a:bodyPr>
            <a:spAutoFit/>
          </a:bodyPr>
          <a:lstStyle/>
          <a:p>
            <a:pPr algn="ctr">
              <a:spcBef>
                <a:spcPct val="50000"/>
              </a:spcBef>
            </a:pPr>
            <a:r>
              <a:rPr lang="es-ES" sz="1400"/>
              <a:t>8</a:t>
            </a:r>
          </a:p>
        </p:txBody>
      </p:sp>
      <p:sp>
        <p:nvSpPr>
          <p:cNvPr id="22540" name="Line 12"/>
          <p:cNvSpPr>
            <a:spLocks noChangeShapeType="1"/>
          </p:cNvSpPr>
          <p:nvPr/>
        </p:nvSpPr>
        <p:spPr bwMode="auto">
          <a:xfrm>
            <a:off x="1992313" y="6400800"/>
            <a:ext cx="50292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22541" name="Text Box 13"/>
          <p:cNvSpPr txBox="1">
            <a:spLocks noChangeArrowheads="1"/>
          </p:cNvSpPr>
          <p:nvPr/>
        </p:nvSpPr>
        <p:spPr bwMode="auto">
          <a:xfrm>
            <a:off x="4003675" y="6248400"/>
            <a:ext cx="1198563" cy="304800"/>
          </a:xfrm>
          <a:prstGeom prst="rect">
            <a:avLst/>
          </a:prstGeom>
          <a:solidFill>
            <a:schemeClr val="bg1"/>
          </a:solidFill>
          <a:ln w="9525">
            <a:noFill/>
            <a:miter lim="800000"/>
            <a:headEnd/>
            <a:tailEnd/>
          </a:ln>
          <a:effectLst/>
        </p:spPr>
        <p:txBody>
          <a:bodyPr wrap="none">
            <a:spAutoFit/>
          </a:bodyPr>
          <a:lstStyle/>
          <a:p>
            <a:pPr algn="ctr" eaLnBrk="0" hangingPunct="0"/>
            <a:r>
              <a:rPr lang="en-US" sz="1400">
                <a:latin typeface="Arial" charset="0"/>
              </a:rPr>
              <a:t>65,536 bytes</a:t>
            </a:r>
          </a:p>
        </p:txBody>
      </p:sp>
      <p:sp>
        <p:nvSpPr>
          <p:cNvPr id="22542" name="Text Box 14"/>
          <p:cNvSpPr txBox="1">
            <a:spLocks noChangeArrowheads="1"/>
          </p:cNvSpPr>
          <p:nvPr/>
        </p:nvSpPr>
        <p:spPr bwMode="auto">
          <a:xfrm>
            <a:off x="5410200" y="3581400"/>
            <a:ext cx="1198563" cy="304800"/>
          </a:xfrm>
          <a:prstGeom prst="rect">
            <a:avLst/>
          </a:prstGeom>
          <a:solidFill>
            <a:schemeClr val="bg1"/>
          </a:solidFill>
          <a:ln w="9525">
            <a:noFill/>
            <a:miter lim="800000"/>
            <a:headEnd/>
            <a:tailEnd/>
          </a:ln>
          <a:effectLst/>
        </p:spPr>
        <p:txBody>
          <a:bodyPr wrap="none">
            <a:spAutoFit/>
          </a:bodyPr>
          <a:lstStyle/>
          <a:p>
            <a:pPr algn="ctr" eaLnBrk="0" hangingPunct="0"/>
            <a:r>
              <a:rPr lang="en-US" sz="1400">
                <a:latin typeface="Arial" charset="0"/>
              </a:rPr>
              <a:t>65,508 bytes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s-ES"/>
              <a:t>Mensaje de UDP</a:t>
            </a:r>
          </a:p>
        </p:txBody>
      </p:sp>
      <p:sp>
        <p:nvSpPr>
          <p:cNvPr id="23555" name="Rectangle 3" descr="Rectangle: Click to edit Master text styles&#10;Second level&#10;Third level&#10;Fourth level&#10;Fifth level"/>
          <p:cNvSpPr>
            <a:spLocks noGrp="1" noChangeArrowheads="1"/>
          </p:cNvSpPr>
          <p:nvPr>
            <p:ph idx="1"/>
          </p:nvPr>
        </p:nvSpPr>
        <p:spPr/>
        <p:txBody>
          <a:bodyPr/>
          <a:lstStyle/>
          <a:p>
            <a:pPr lvl="2"/>
            <a:r>
              <a:rPr lang="es-ES"/>
              <a:t>En la cabecera de IP de los mensajes de UDP, el campo Dirección IP origen se establece a la interfaz del host que envía el mensaje de UDP.</a:t>
            </a:r>
          </a:p>
          <a:p>
            <a:pPr lvl="2"/>
            <a:r>
              <a:rPr lang="es-ES"/>
              <a:t>El campo Dirección IP de destino se establece a la dirección unicast de un host concreto, una dirección de difusión de IP o una dirección IP de multidifusión.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ES" dirty="0"/>
              <a:t>E</a:t>
            </a:r>
            <a:r>
              <a:rPr lang="es-MX" dirty="0"/>
              <a:t>n</a:t>
            </a:r>
            <a:r>
              <a:rPr lang="es-ES" dirty="0" err="1"/>
              <a:t>cabezado</a:t>
            </a:r>
            <a:r>
              <a:rPr lang="es-ES" dirty="0"/>
              <a:t> UDP</a:t>
            </a:r>
          </a:p>
        </p:txBody>
      </p:sp>
      <p:sp>
        <p:nvSpPr>
          <p:cNvPr id="24579" name="Rectangle 3" descr="Rectangle: Click to edit Master text styles&#10;Second level&#10;Third level&#10;Fourth level&#10;Fifth level"/>
          <p:cNvSpPr>
            <a:spLocks noGrp="1" noChangeArrowheads="1"/>
          </p:cNvSpPr>
          <p:nvPr>
            <p:ph idx="1"/>
          </p:nvPr>
        </p:nvSpPr>
        <p:spPr/>
        <p:txBody>
          <a:bodyPr/>
          <a:lstStyle/>
          <a:p>
            <a:pPr lvl="1"/>
            <a:r>
              <a:rPr lang="es-ES" dirty="0"/>
              <a:t>El encabezado de UDP tiene un tamaño fijo de 8 bytes y consta de 4 campos de tamaño fijo.</a:t>
            </a:r>
          </a:p>
        </p:txBody>
      </p:sp>
      <p:grpSp>
        <p:nvGrpSpPr>
          <p:cNvPr id="24668" name="Group 92"/>
          <p:cNvGrpSpPr>
            <a:grpSpLocks/>
          </p:cNvGrpSpPr>
          <p:nvPr/>
        </p:nvGrpSpPr>
        <p:grpSpPr bwMode="auto">
          <a:xfrm>
            <a:off x="5791200" y="3657600"/>
            <a:ext cx="609600" cy="533400"/>
            <a:chOff x="1536" y="384"/>
            <a:chExt cx="384" cy="336"/>
          </a:xfrm>
        </p:grpSpPr>
        <p:sp>
          <p:nvSpPr>
            <p:cNvPr id="24669" name="Rectangle 9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4670" name="Line 9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4671" name="Line 9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4672" name="Line 9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4673" name="Line 9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4674" name="Line 9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4675" name="Line 9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4676" name="Line 10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4677" name="Line 10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4678" name="Line 10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4679" name="Group 103"/>
          <p:cNvGrpSpPr>
            <a:grpSpLocks/>
          </p:cNvGrpSpPr>
          <p:nvPr/>
        </p:nvGrpSpPr>
        <p:grpSpPr bwMode="auto">
          <a:xfrm>
            <a:off x="6400800" y="3657600"/>
            <a:ext cx="609600" cy="533400"/>
            <a:chOff x="1536" y="384"/>
            <a:chExt cx="384" cy="336"/>
          </a:xfrm>
        </p:grpSpPr>
        <p:sp>
          <p:nvSpPr>
            <p:cNvPr id="24680" name="Rectangle 10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4681" name="Line 10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4682" name="Line 10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4683" name="Line 10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4684" name="Line 10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4685" name="Line 10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4686" name="Line 11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4687" name="Line 11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4688" name="Line 11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4689" name="Line 11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4690" name="Group 114"/>
          <p:cNvGrpSpPr>
            <a:grpSpLocks/>
          </p:cNvGrpSpPr>
          <p:nvPr/>
        </p:nvGrpSpPr>
        <p:grpSpPr bwMode="auto">
          <a:xfrm>
            <a:off x="5791200" y="4191000"/>
            <a:ext cx="609600" cy="533400"/>
            <a:chOff x="1536" y="384"/>
            <a:chExt cx="384" cy="336"/>
          </a:xfrm>
        </p:grpSpPr>
        <p:sp>
          <p:nvSpPr>
            <p:cNvPr id="24691" name="Rectangle 11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4692" name="Line 11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4693" name="Line 11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4694" name="Line 11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4695" name="Line 11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4696" name="Line 12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4697" name="Line 12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4698" name="Line 12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4699" name="Line 12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4700" name="Line 12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4701" name="Group 125"/>
          <p:cNvGrpSpPr>
            <a:grpSpLocks/>
          </p:cNvGrpSpPr>
          <p:nvPr/>
        </p:nvGrpSpPr>
        <p:grpSpPr bwMode="auto">
          <a:xfrm>
            <a:off x="6400800" y="4191000"/>
            <a:ext cx="609600" cy="533400"/>
            <a:chOff x="1536" y="384"/>
            <a:chExt cx="384" cy="336"/>
          </a:xfrm>
        </p:grpSpPr>
        <p:sp>
          <p:nvSpPr>
            <p:cNvPr id="24702" name="Rectangle 12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4703" name="Line 12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4704" name="Line 12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4705" name="Line 12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4706" name="Line 13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4707" name="Line 13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4708" name="Line 13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4709" name="Line 13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4710" name="Line 13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4711" name="Line 13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4712" name="Group 136"/>
          <p:cNvGrpSpPr>
            <a:grpSpLocks/>
          </p:cNvGrpSpPr>
          <p:nvPr/>
        </p:nvGrpSpPr>
        <p:grpSpPr bwMode="auto">
          <a:xfrm>
            <a:off x="5791200" y="4724400"/>
            <a:ext cx="609600" cy="533400"/>
            <a:chOff x="1536" y="384"/>
            <a:chExt cx="384" cy="336"/>
          </a:xfrm>
        </p:grpSpPr>
        <p:sp>
          <p:nvSpPr>
            <p:cNvPr id="24713" name="Rectangle 13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4714" name="Line 13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4715" name="Line 13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4716" name="Line 14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4717" name="Line 14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4718" name="Line 14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4719" name="Line 14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4720" name="Line 14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4721" name="Line 14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4722" name="Line 14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4723" name="Group 147"/>
          <p:cNvGrpSpPr>
            <a:grpSpLocks/>
          </p:cNvGrpSpPr>
          <p:nvPr/>
        </p:nvGrpSpPr>
        <p:grpSpPr bwMode="auto">
          <a:xfrm>
            <a:off x="5791200" y="5257800"/>
            <a:ext cx="609600" cy="533400"/>
            <a:chOff x="1536" y="384"/>
            <a:chExt cx="384" cy="336"/>
          </a:xfrm>
        </p:grpSpPr>
        <p:sp>
          <p:nvSpPr>
            <p:cNvPr id="24724" name="Rectangle 14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4725" name="Line 14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4726" name="Line 15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4727" name="Line 15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4728" name="Line 15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4729" name="Line 15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4730" name="Line 15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4731" name="Line 15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4732" name="Line 15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4733" name="Line 15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4734" name="Group 158"/>
          <p:cNvGrpSpPr>
            <a:grpSpLocks/>
          </p:cNvGrpSpPr>
          <p:nvPr/>
        </p:nvGrpSpPr>
        <p:grpSpPr bwMode="auto">
          <a:xfrm>
            <a:off x="6400800" y="4724400"/>
            <a:ext cx="609600" cy="533400"/>
            <a:chOff x="1536" y="384"/>
            <a:chExt cx="384" cy="336"/>
          </a:xfrm>
        </p:grpSpPr>
        <p:sp>
          <p:nvSpPr>
            <p:cNvPr id="24735" name="Rectangle 15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4736" name="Line 16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4737" name="Line 16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4738" name="Line 16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4739" name="Line 16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4740" name="Line 16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4741" name="Line 16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4742" name="Line 16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4743" name="Line 16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4744" name="Line 16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4745" name="Group 169"/>
          <p:cNvGrpSpPr>
            <a:grpSpLocks/>
          </p:cNvGrpSpPr>
          <p:nvPr/>
        </p:nvGrpSpPr>
        <p:grpSpPr bwMode="auto">
          <a:xfrm>
            <a:off x="6400800" y="5257800"/>
            <a:ext cx="609600" cy="533400"/>
            <a:chOff x="1536" y="384"/>
            <a:chExt cx="384" cy="336"/>
          </a:xfrm>
        </p:grpSpPr>
        <p:sp>
          <p:nvSpPr>
            <p:cNvPr id="24746" name="Rectangle 17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4747" name="Line 17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4748" name="Line 17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4749" name="Line 17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4750" name="Line 17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4751" name="Line 17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4752" name="Line 17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4753" name="Line 17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4754" name="Line 17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4755" name="Line 17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24756" name="Text Box 180"/>
          <p:cNvSpPr txBox="1">
            <a:spLocks noChangeArrowheads="1"/>
          </p:cNvSpPr>
          <p:nvPr/>
        </p:nvSpPr>
        <p:spPr bwMode="auto">
          <a:xfrm>
            <a:off x="1066800" y="3657600"/>
            <a:ext cx="4565650" cy="2189163"/>
          </a:xfrm>
          <a:prstGeom prst="rect">
            <a:avLst/>
          </a:prstGeom>
          <a:noFill/>
          <a:ln w="12700">
            <a:noFill/>
            <a:miter lim="800000"/>
            <a:headEnd/>
            <a:tailEnd/>
          </a:ln>
          <a:effectLst/>
        </p:spPr>
        <p:txBody>
          <a:bodyPr>
            <a:spAutoFit/>
          </a:bodyPr>
          <a:lstStyle/>
          <a:p>
            <a:pPr algn="r" eaLnBrk="0" hangingPunct="0">
              <a:spcBef>
                <a:spcPct val="10000"/>
              </a:spcBef>
            </a:pPr>
            <a:r>
              <a:rPr lang="en-US" sz="3200">
                <a:latin typeface="Arial" charset="0"/>
              </a:rPr>
              <a:t>Puerto de Origen</a:t>
            </a:r>
          </a:p>
          <a:p>
            <a:pPr algn="r" eaLnBrk="0" hangingPunct="0">
              <a:spcBef>
                <a:spcPct val="10000"/>
              </a:spcBef>
            </a:pPr>
            <a:r>
              <a:rPr lang="en-US" sz="3200">
                <a:latin typeface="Arial" charset="0"/>
              </a:rPr>
              <a:t>Puerto de Destino</a:t>
            </a:r>
          </a:p>
          <a:p>
            <a:pPr algn="r" eaLnBrk="0" hangingPunct="0">
              <a:spcBef>
                <a:spcPct val="10000"/>
              </a:spcBef>
            </a:pPr>
            <a:r>
              <a:rPr lang="en-US" sz="3200">
                <a:latin typeface="Arial" charset="0"/>
              </a:rPr>
              <a:t>Longitud</a:t>
            </a:r>
          </a:p>
          <a:p>
            <a:pPr algn="r" eaLnBrk="0" hangingPunct="0">
              <a:spcBef>
                <a:spcPct val="10000"/>
              </a:spcBef>
            </a:pPr>
            <a:r>
              <a:rPr lang="en-US" sz="3200">
                <a:latin typeface="Arial" charset="0"/>
              </a:rPr>
              <a:t>Suma de comprobación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ES" dirty="0"/>
              <a:t>Encabezado UDP</a:t>
            </a:r>
          </a:p>
        </p:txBody>
      </p:sp>
      <p:sp>
        <p:nvSpPr>
          <p:cNvPr id="25603" name="Rectangle 3" descr="Rectangle: Click to edit Master text styles&#10;Second level&#10;Third level&#10;Fourth level&#10;Fifth level"/>
          <p:cNvSpPr>
            <a:spLocks noGrp="1" noChangeArrowheads="1"/>
          </p:cNvSpPr>
          <p:nvPr>
            <p:ph idx="1"/>
          </p:nvPr>
        </p:nvSpPr>
        <p:spPr>
          <a:xfrm>
            <a:off x="762000" y="1447800"/>
            <a:ext cx="7772400" cy="5410200"/>
          </a:xfrm>
        </p:spPr>
        <p:txBody>
          <a:bodyPr/>
          <a:lstStyle/>
          <a:p>
            <a:pPr lvl="1">
              <a:lnSpc>
                <a:spcPct val="90000"/>
              </a:lnSpc>
            </a:pPr>
            <a:r>
              <a:rPr lang="es-ES" b="1"/>
              <a:t>Puerto de origen</a:t>
            </a:r>
          </a:p>
          <a:p>
            <a:pPr lvl="2">
              <a:lnSpc>
                <a:spcPct val="90000"/>
              </a:lnSpc>
            </a:pPr>
            <a:r>
              <a:rPr lang="es-ES"/>
              <a:t>Campo de 2 bytes para identificar el protocolo de Nivel de aplicación origen que envía el mensaje de UDP.</a:t>
            </a:r>
          </a:p>
          <a:p>
            <a:pPr lvl="2">
              <a:lnSpc>
                <a:spcPct val="90000"/>
              </a:lnSpc>
            </a:pPr>
            <a:r>
              <a:rPr lang="es-ES"/>
              <a:t>El uso de un puerto de origen es opcional y cuando no se usa se establece en cero (0x0000).</a:t>
            </a:r>
          </a:p>
          <a:p>
            <a:pPr lvl="2">
              <a:lnSpc>
                <a:spcPct val="90000"/>
              </a:lnSpc>
            </a:pPr>
            <a:r>
              <a:rPr lang="es-ES"/>
              <a:t>El trafico de multidifusión de IP, como la videodifusión que se envía utilizando UDP, debe usar 0x0000 ya que no se espera respuesta al tráfico de video.</a:t>
            </a:r>
          </a:p>
          <a:p>
            <a:pPr lvl="2">
              <a:lnSpc>
                <a:spcPct val="90000"/>
              </a:lnSpc>
            </a:pPr>
            <a:r>
              <a:rPr lang="es-ES"/>
              <a:t>Los protocolos tipicos de Nivel de aplicación usan en la respuesta el puerto de origen del mensaje de UDP entrante como puerto de destino.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ES" dirty="0"/>
              <a:t>Encabezado UDP</a:t>
            </a:r>
          </a:p>
        </p:txBody>
      </p:sp>
      <p:sp>
        <p:nvSpPr>
          <p:cNvPr id="26627" name="Rectangle 3" descr="Rectangle: Click to edit Master text styles&#10;Second level&#10;Third level&#10;Fourth level&#10;Fifth level"/>
          <p:cNvSpPr>
            <a:spLocks noGrp="1" noChangeArrowheads="1"/>
          </p:cNvSpPr>
          <p:nvPr>
            <p:ph idx="1"/>
          </p:nvPr>
        </p:nvSpPr>
        <p:spPr/>
        <p:txBody>
          <a:bodyPr/>
          <a:lstStyle/>
          <a:p>
            <a:pPr lvl="1"/>
            <a:r>
              <a:rPr lang="es-ES" b="1" dirty="0"/>
              <a:t>Puerto de destino</a:t>
            </a:r>
          </a:p>
          <a:p>
            <a:pPr lvl="2"/>
            <a:r>
              <a:rPr lang="es-ES" dirty="0"/>
              <a:t>Campo de 2 bytes que se usa para identificar el protocolo del Nivel de aplicación destino.</a:t>
            </a:r>
          </a:p>
          <a:p>
            <a:pPr lvl="2"/>
            <a:r>
              <a:rPr lang="es-ES" dirty="0"/>
              <a:t>La combinación de la </a:t>
            </a:r>
            <a:r>
              <a:rPr lang="es-ES" b="1" dirty="0"/>
              <a:t>dirección de IP de destino </a:t>
            </a:r>
            <a:r>
              <a:rPr lang="es-ES" dirty="0"/>
              <a:t>del encabezado IP </a:t>
            </a:r>
            <a:r>
              <a:rPr lang="es-ES" b="1" dirty="0"/>
              <a:t>y el puerto de destino</a:t>
            </a:r>
            <a:r>
              <a:rPr lang="es-ES" dirty="0"/>
              <a:t> del encabezado UDP proporcionan una dirección única con significado global para el proceso al que se envía el mensaje.</a:t>
            </a:r>
            <a:endParaRPr lang="es-E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s-ES" dirty="0"/>
              <a:t>Encabezado UDP</a:t>
            </a:r>
          </a:p>
        </p:txBody>
      </p:sp>
      <p:sp>
        <p:nvSpPr>
          <p:cNvPr id="27651" name="Rectangle 3" descr="Rectangle: Click to edit Master text styles&#10;Second level&#10;Third level&#10;Fourth level&#10;Fifth level"/>
          <p:cNvSpPr>
            <a:spLocks noGrp="1" noChangeArrowheads="1"/>
          </p:cNvSpPr>
          <p:nvPr>
            <p:ph idx="1"/>
          </p:nvPr>
        </p:nvSpPr>
        <p:spPr/>
        <p:txBody>
          <a:bodyPr/>
          <a:lstStyle/>
          <a:p>
            <a:pPr lvl="1"/>
            <a:r>
              <a:rPr lang="es-ES" b="1" dirty="0"/>
              <a:t>Tamaño</a:t>
            </a:r>
          </a:p>
          <a:p>
            <a:pPr lvl="2"/>
            <a:r>
              <a:rPr lang="es-ES" dirty="0"/>
              <a:t>Campo de 2 bytes que se utiliza para indicar el tamaño en bytes del mensaje de UDP (Encabezado UDP y mensaje).</a:t>
            </a:r>
          </a:p>
          <a:p>
            <a:pPr lvl="2"/>
            <a:r>
              <a:rPr lang="es-ES" dirty="0"/>
              <a:t>El tamaño real máximo viene dado por el </a:t>
            </a:r>
            <a:r>
              <a:rPr lang="es-ES" dirty="0" smtClean="0"/>
              <a:t>MTU del </a:t>
            </a:r>
            <a:r>
              <a:rPr lang="es-ES" dirty="0"/>
              <a:t>enlace por el que se envía el mensaje de UDP.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s-ES" dirty="0"/>
              <a:t>Encabezado UDP</a:t>
            </a:r>
          </a:p>
        </p:txBody>
      </p:sp>
      <p:sp>
        <p:nvSpPr>
          <p:cNvPr id="28675" name="Rectangle 3" descr="Rectangle: Click to edit Master text styles&#10;Second level&#10;Third level&#10;Fourth level&#10;Fifth level"/>
          <p:cNvSpPr>
            <a:spLocks noGrp="1" noChangeArrowheads="1"/>
          </p:cNvSpPr>
          <p:nvPr>
            <p:ph idx="1"/>
          </p:nvPr>
        </p:nvSpPr>
        <p:spPr/>
        <p:txBody>
          <a:bodyPr/>
          <a:lstStyle/>
          <a:p>
            <a:pPr lvl="1"/>
            <a:r>
              <a:rPr lang="es-ES" b="1" dirty="0"/>
              <a:t>Suma de comprobación</a:t>
            </a:r>
          </a:p>
          <a:p>
            <a:pPr lvl="2"/>
            <a:r>
              <a:rPr lang="es-ES" dirty="0"/>
              <a:t>Campo de 2 bytes que proporciona integridad en el nivel de bit para el mensaje de UDP.</a:t>
            </a:r>
          </a:p>
          <a:p>
            <a:pPr lvl="2"/>
            <a:r>
              <a:rPr lang="es-ES" dirty="0"/>
              <a:t>El calculo del </a:t>
            </a:r>
            <a:r>
              <a:rPr lang="es-ES" dirty="0" err="1"/>
              <a:t>checksum</a:t>
            </a:r>
            <a:r>
              <a:rPr lang="es-ES" dirty="0"/>
              <a:t> usa el mismo método que el </a:t>
            </a:r>
            <a:r>
              <a:rPr lang="es-ES" dirty="0" err="1"/>
              <a:t>checksum</a:t>
            </a:r>
            <a:r>
              <a:rPr lang="es-ES" dirty="0"/>
              <a:t> del encabezado de IP, pero a diferencia, aquí se incluye una </a:t>
            </a:r>
            <a:r>
              <a:rPr lang="es-ES" dirty="0" err="1"/>
              <a:t>pseudoencabezado</a:t>
            </a:r>
            <a:r>
              <a:rPr lang="es-ES" dirty="0"/>
              <a:t>, el encabezado UDP y el mensaje.</a:t>
            </a:r>
          </a:p>
        </p:txBody>
      </p:sp>
      <p:sp>
        <p:nvSpPr>
          <p:cNvPr id="28688" name="Rectangle 16"/>
          <p:cNvSpPr>
            <a:spLocks noChangeArrowheads="1"/>
          </p:cNvSpPr>
          <p:nvPr/>
        </p:nvSpPr>
        <p:spPr bwMode="auto">
          <a:xfrm>
            <a:off x="1066800" y="5807075"/>
            <a:ext cx="1600200" cy="457200"/>
          </a:xfrm>
          <a:prstGeom prst="rect">
            <a:avLst/>
          </a:prstGeom>
          <a:noFill/>
          <a:ln w="9525">
            <a:solidFill>
              <a:schemeClr val="tx1"/>
            </a:solidFill>
            <a:miter lim="800000"/>
            <a:headEnd/>
            <a:tailEnd/>
          </a:ln>
          <a:effectLst/>
        </p:spPr>
        <p:txBody>
          <a:bodyPr wrap="none" anchor="ctr"/>
          <a:lstStyle/>
          <a:p>
            <a:pPr algn="ctr" eaLnBrk="0" hangingPunct="0"/>
            <a:r>
              <a:rPr lang="en-US" sz="1400">
                <a:latin typeface="Arial" charset="0"/>
              </a:rPr>
              <a:t>Pseudoencabezado</a:t>
            </a:r>
          </a:p>
          <a:p>
            <a:pPr algn="ctr" eaLnBrk="0" hangingPunct="0"/>
            <a:r>
              <a:rPr lang="en-US" sz="1400">
                <a:latin typeface="Arial" charset="0"/>
              </a:rPr>
              <a:t>UDP</a:t>
            </a:r>
          </a:p>
        </p:txBody>
      </p:sp>
      <p:sp>
        <p:nvSpPr>
          <p:cNvPr id="28689" name="Rectangle 17"/>
          <p:cNvSpPr>
            <a:spLocks noChangeArrowheads="1"/>
          </p:cNvSpPr>
          <p:nvPr/>
        </p:nvSpPr>
        <p:spPr bwMode="auto">
          <a:xfrm>
            <a:off x="2667000" y="5807075"/>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sz="1400">
                <a:latin typeface="Arial" charset="0"/>
              </a:rPr>
              <a:t>Enc. UDP</a:t>
            </a:r>
          </a:p>
        </p:txBody>
      </p:sp>
      <p:sp>
        <p:nvSpPr>
          <p:cNvPr id="28690" name="Rectangle 18"/>
          <p:cNvSpPr>
            <a:spLocks noChangeArrowheads="1"/>
          </p:cNvSpPr>
          <p:nvPr/>
        </p:nvSpPr>
        <p:spPr bwMode="auto">
          <a:xfrm>
            <a:off x="3505200" y="5807075"/>
            <a:ext cx="4648200" cy="457200"/>
          </a:xfrm>
          <a:prstGeom prst="rect">
            <a:avLst/>
          </a:prstGeom>
          <a:noFill/>
          <a:ln w="9525">
            <a:solidFill>
              <a:schemeClr val="tx1"/>
            </a:solidFill>
            <a:miter lim="800000"/>
            <a:headEnd/>
            <a:tailEnd/>
          </a:ln>
          <a:effectLst/>
        </p:spPr>
        <p:txBody>
          <a:bodyPr wrap="none" anchor="ctr"/>
          <a:lstStyle/>
          <a:p>
            <a:pPr algn="ctr" eaLnBrk="0" hangingPunct="0"/>
            <a:r>
              <a:rPr lang="en-US" sz="1400">
                <a:latin typeface="Arial" charset="0"/>
              </a:rPr>
              <a:t>Mensaje</a:t>
            </a:r>
          </a:p>
        </p:txBody>
      </p:sp>
      <p:sp>
        <p:nvSpPr>
          <p:cNvPr id="28691" name="Rectangle 19"/>
          <p:cNvSpPr>
            <a:spLocks noChangeArrowheads="1"/>
          </p:cNvSpPr>
          <p:nvPr/>
        </p:nvSpPr>
        <p:spPr bwMode="auto">
          <a:xfrm>
            <a:off x="8153400" y="5807075"/>
            <a:ext cx="228600" cy="457200"/>
          </a:xfrm>
          <a:prstGeom prst="rect">
            <a:avLst/>
          </a:prstGeom>
          <a:noFill/>
          <a:ln w="9525" cap="rnd">
            <a:solidFill>
              <a:schemeClr val="tx1"/>
            </a:solidFill>
            <a:prstDash val="sysDot"/>
            <a:miter lim="800000"/>
            <a:headEnd/>
            <a:tailEnd/>
          </a:ln>
          <a:effectLst/>
        </p:spPr>
        <p:txBody>
          <a:bodyPr wrap="none" anchor="ctr"/>
          <a:lstStyle/>
          <a:p>
            <a:endParaRPr lang="es-MX"/>
          </a:p>
        </p:txBody>
      </p:sp>
      <p:sp>
        <p:nvSpPr>
          <p:cNvPr id="28692" name="Text Box 20"/>
          <p:cNvSpPr txBox="1">
            <a:spLocks noChangeArrowheads="1"/>
          </p:cNvSpPr>
          <p:nvPr/>
        </p:nvSpPr>
        <p:spPr bwMode="auto">
          <a:xfrm>
            <a:off x="1549400" y="6340475"/>
            <a:ext cx="854075" cy="304800"/>
          </a:xfrm>
          <a:prstGeom prst="rect">
            <a:avLst/>
          </a:prstGeom>
          <a:noFill/>
          <a:ln w="9525">
            <a:noFill/>
            <a:miter lim="800000"/>
            <a:headEnd/>
            <a:tailEnd/>
          </a:ln>
          <a:effectLst/>
        </p:spPr>
        <p:txBody>
          <a:bodyPr wrap="none">
            <a:spAutoFit/>
          </a:bodyPr>
          <a:lstStyle/>
          <a:p>
            <a:pPr algn="ctr" eaLnBrk="0" hangingPunct="0"/>
            <a:r>
              <a:rPr lang="en-US" sz="1400">
                <a:latin typeface="Arial" charset="0"/>
              </a:rPr>
              <a:t>12 bytes</a:t>
            </a:r>
          </a:p>
        </p:txBody>
      </p:sp>
      <p:sp>
        <p:nvSpPr>
          <p:cNvPr id="28693" name="Text Box 21"/>
          <p:cNvSpPr txBox="1">
            <a:spLocks noChangeArrowheads="1"/>
          </p:cNvSpPr>
          <p:nvPr/>
        </p:nvSpPr>
        <p:spPr bwMode="auto">
          <a:xfrm>
            <a:off x="2692400" y="6340475"/>
            <a:ext cx="755650" cy="304800"/>
          </a:xfrm>
          <a:prstGeom prst="rect">
            <a:avLst/>
          </a:prstGeom>
          <a:noFill/>
          <a:ln w="9525">
            <a:noFill/>
            <a:miter lim="800000"/>
            <a:headEnd/>
            <a:tailEnd/>
          </a:ln>
          <a:effectLst/>
        </p:spPr>
        <p:txBody>
          <a:bodyPr wrap="none">
            <a:spAutoFit/>
          </a:bodyPr>
          <a:lstStyle/>
          <a:p>
            <a:pPr algn="ctr" eaLnBrk="0" hangingPunct="0"/>
            <a:r>
              <a:rPr lang="en-US" sz="1400">
                <a:latin typeface="Arial" charset="0"/>
              </a:rPr>
              <a:t>8 bytes</a:t>
            </a:r>
          </a:p>
        </p:txBody>
      </p:sp>
      <p:sp>
        <p:nvSpPr>
          <p:cNvPr id="28694" name="Text Box 22"/>
          <p:cNvSpPr txBox="1">
            <a:spLocks noChangeArrowheads="1"/>
          </p:cNvSpPr>
          <p:nvPr/>
        </p:nvSpPr>
        <p:spPr bwMode="auto">
          <a:xfrm>
            <a:off x="4978400" y="6340475"/>
            <a:ext cx="1543050" cy="304800"/>
          </a:xfrm>
          <a:prstGeom prst="rect">
            <a:avLst/>
          </a:prstGeom>
          <a:noFill/>
          <a:ln w="9525">
            <a:noFill/>
            <a:miter lim="800000"/>
            <a:headEnd/>
            <a:tailEnd/>
          </a:ln>
          <a:effectLst/>
        </p:spPr>
        <p:txBody>
          <a:bodyPr wrap="none">
            <a:spAutoFit/>
          </a:bodyPr>
          <a:lstStyle/>
          <a:p>
            <a:pPr algn="ctr" eaLnBrk="0" hangingPunct="0"/>
            <a:r>
              <a:rPr lang="en-US" sz="1400">
                <a:latin typeface="Arial" charset="0"/>
              </a:rPr>
              <a:t>0 to 65,508 bytes</a:t>
            </a:r>
          </a:p>
        </p:txBody>
      </p:sp>
      <p:sp>
        <p:nvSpPr>
          <p:cNvPr id="28695" name="Text Box 23"/>
          <p:cNvSpPr txBox="1">
            <a:spLocks noChangeArrowheads="1"/>
          </p:cNvSpPr>
          <p:nvPr/>
        </p:nvSpPr>
        <p:spPr bwMode="auto">
          <a:xfrm>
            <a:off x="7874000" y="6340475"/>
            <a:ext cx="784225" cy="517525"/>
          </a:xfrm>
          <a:prstGeom prst="rect">
            <a:avLst/>
          </a:prstGeom>
          <a:noFill/>
          <a:ln w="9525">
            <a:noFill/>
            <a:miter lim="800000"/>
            <a:headEnd/>
            <a:tailEnd/>
          </a:ln>
          <a:effectLst/>
        </p:spPr>
        <p:txBody>
          <a:bodyPr wrap="none">
            <a:spAutoFit/>
          </a:bodyPr>
          <a:lstStyle/>
          <a:p>
            <a:pPr algn="ctr" eaLnBrk="0" hangingPunct="0"/>
            <a:r>
              <a:rPr lang="en-US" sz="1400">
                <a:latin typeface="Arial" charset="0"/>
              </a:rPr>
              <a:t>Relleno</a:t>
            </a:r>
          </a:p>
          <a:p>
            <a:pPr algn="ctr" eaLnBrk="0" hangingPunct="0"/>
            <a:r>
              <a:rPr lang="en-US" sz="1400">
                <a:latin typeface="Arial" charset="0"/>
              </a:rPr>
              <a:t>(1 byte)</a:t>
            </a:r>
          </a:p>
        </p:txBody>
      </p:sp>
      <p:sp>
        <p:nvSpPr>
          <p:cNvPr id="28696" name="Line 24"/>
          <p:cNvSpPr>
            <a:spLocks noChangeShapeType="1"/>
          </p:cNvSpPr>
          <p:nvPr/>
        </p:nvSpPr>
        <p:spPr bwMode="auto">
          <a:xfrm>
            <a:off x="2667000" y="5273675"/>
            <a:ext cx="0" cy="457200"/>
          </a:xfrm>
          <a:prstGeom prst="line">
            <a:avLst/>
          </a:prstGeom>
          <a:noFill/>
          <a:ln w="9525">
            <a:solidFill>
              <a:schemeClr val="tx1"/>
            </a:solidFill>
            <a:round/>
            <a:headEnd/>
            <a:tailEnd/>
          </a:ln>
          <a:effectLst/>
        </p:spPr>
        <p:txBody>
          <a:bodyPr wrap="none" anchor="ctr"/>
          <a:lstStyle/>
          <a:p>
            <a:endParaRPr lang="es-MX"/>
          </a:p>
        </p:txBody>
      </p:sp>
      <p:sp>
        <p:nvSpPr>
          <p:cNvPr id="28697" name="Line 25"/>
          <p:cNvSpPr>
            <a:spLocks noChangeShapeType="1"/>
          </p:cNvSpPr>
          <p:nvPr/>
        </p:nvSpPr>
        <p:spPr bwMode="auto">
          <a:xfrm>
            <a:off x="8153400" y="5273675"/>
            <a:ext cx="0" cy="457200"/>
          </a:xfrm>
          <a:prstGeom prst="line">
            <a:avLst/>
          </a:prstGeom>
          <a:noFill/>
          <a:ln w="9525">
            <a:solidFill>
              <a:schemeClr val="tx1"/>
            </a:solidFill>
            <a:round/>
            <a:headEnd/>
            <a:tailEnd/>
          </a:ln>
          <a:effectLst/>
        </p:spPr>
        <p:txBody>
          <a:bodyPr wrap="none" anchor="ctr"/>
          <a:lstStyle/>
          <a:p>
            <a:endParaRPr lang="es-MX"/>
          </a:p>
        </p:txBody>
      </p:sp>
      <p:sp>
        <p:nvSpPr>
          <p:cNvPr id="28698" name="Line 26"/>
          <p:cNvSpPr>
            <a:spLocks noChangeShapeType="1"/>
          </p:cNvSpPr>
          <p:nvPr/>
        </p:nvSpPr>
        <p:spPr bwMode="auto">
          <a:xfrm>
            <a:off x="2667000" y="5502275"/>
            <a:ext cx="54864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28699" name="Text Box 27"/>
          <p:cNvSpPr txBox="1">
            <a:spLocks noChangeArrowheads="1"/>
          </p:cNvSpPr>
          <p:nvPr/>
        </p:nvSpPr>
        <p:spPr bwMode="auto">
          <a:xfrm>
            <a:off x="4905375" y="5349875"/>
            <a:ext cx="1279525" cy="304800"/>
          </a:xfrm>
          <a:prstGeom prst="rect">
            <a:avLst/>
          </a:prstGeom>
          <a:solidFill>
            <a:schemeClr val="bg1"/>
          </a:solidFill>
          <a:ln w="9525">
            <a:noFill/>
            <a:miter lim="800000"/>
            <a:headEnd/>
            <a:tailEnd/>
          </a:ln>
          <a:effectLst/>
        </p:spPr>
        <p:txBody>
          <a:bodyPr wrap="none">
            <a:spAutoFit/>
          </a:bodyPr>
          <a:lstStyle/>
          <a:p>
            <a:pPr algn="ctr" eaLnBrk="0" hangingPunct="0"/>
            <a:r>
              <a:rPr lang="en-US" sz="1400">
                <a:latin typeface="Arial" charset="0"/>
              </a:rPr>
              <a:t>Mensaje UDP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s-ES"/>
              <a:t>Encabezado UDP</a:t>
            </a:r>
          </a:p>
        </p:txBody>
      </p:sp>
      <p:sp>
        <p:nvSpPr>
          <p:cNvPr id="29699" name="Rectangle 3" descr="Rectangle: Click to edit Master text styles&#10;Second level&#10;Third level&#10;Fourth level&#10;Fifth level"/>
          <p:cNvSpPr>
            <a:spLocks noGrp="1" noChangeArrowheads="1"/>
          </p:cNvSpPr>
          <p:nvPr>
            <p:ph idx="1"/>
          </p:nvPr>
        </p:nvSpPr>
        <p:spPr/>
        <p:txBody>
          <a:bodyPr/>
          <a:lstStyle/>
          <a:p>
            <a:pPr lvl="1"/>
            <a:r>
              <a:rPr lang="es-ES"/>
              <a:t>Pseudoencabezado UDP</a:t>
            </a:r>
          </a:p>
        </p:txBody>
      </p:sp>
      <p:grpSp>
        <p:nvGrpSpPr>
          <p:cNvPr id="29836" name="Group 140"/>
          <p:cNvGrpSpPr>
            <a:grpSpLocks/>
          </p:cNvGrpSpPr>
          <p:nvPr/>
        </p:nvGrpSpPr>
        <p:grpSpPr bwMode="auto">
          <a:xfrm>
            <a:off x="6019800" y="3429000"/>
            <a:ext cx="609600" cy="533400"/>
            <a:chOff x="1536" y="384"/>
            <a:chExt cx="384" cy="336"/>
          </a:xfrm>
        </p:grpSpPr>
        <p:sp>
          <p:nvSpPr>
            <p:cNvPr id="29837" name="Rectangle 14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838" name="Line 14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9839" name="Line 14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9840" name="Line 14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9841" name="Line 14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9842" name="Line 14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9843" name="Line 14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9844" name="Line 14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9845" name="Line 14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9846" name="Line 15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9847" name="Group 151"/>
          <p:cNvGrpSpPr>
            <a:grpSpLocks/>
          </p:cNvGrpSpPr>
          <p:nvPr/>
        </p:nvGrpSpPr>
        <p:grpSpPr bwMode="auto">
          <a:xfrm>
            <a:off x="6629400" y="3429000"/>
            <a:ext cx="609600" cy="533400"/>
            <a:chOff x="1536" y="384"/>
            <a:chExt cx="384" cy="336"/>
          </a:xfrm>
        </p:grpSpPr>
        <p:sp>
          <p:nvSpPr>
            <p:cNvPr id="29848" name="Rectangle 15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849" name="Line 15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9850" name="Line 15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9851" name="Line 15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9852" name="Line 15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9853" name="Line 15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9854" name="Line 15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9855" name="Line 15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9856" name="Line 16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9857" name="Line 16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9858" name="Group 162"/>
          <p:cNvGrpSpPr>
            <a:grpSpLocks/>
          </p:cNvGrpSpPr>
          <p:nvPr/>
        </p:nvGrpSpPr>
        <p:grpSpPr bwMode="auto">
          <a:xfrm>
            <a:off x="7239000" y="3429000"/>
            <a:ext cx="609600" cy="533400"/>
            <a:chOff x="1536" y="384"/>
            <a:chExt cx="384" cy="336"/>
          </a:xfrm>
        </p:grpSpPr>
        <p:sp>
          <p:nvSpPr>
            <p:cNvPr id="29859" name="Rectangle 16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860" name="Line 16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9861" name="Line 16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9862" name="Line 16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9863" name="Line 16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9864" name="Line 16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9865" name="Line 16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9866" name="Line 17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9867" name="Line 17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9868" name="Line 17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9869" name="Group 173"/>
          <p:cNvGrpSpPr>
            <a:grpSpLocks/>
          </p:cNvGrpSpPr>
          <p:nvPr/>
        </p:nvGrpSpPr>
        <p:grpSpPr bwMode="auto">
          <a:xfrm>
            <a:off x="7848600" y="3429000"/>
            <a:ext cx="609600" cy="533400"/>
            <a:chOff x="1536" y="384"/>
            <a:chExt cx="384" cy="336"/>
          </a:xfrm>
        </p:grpSpPr>
        <p:sp>
          <p:nvSpPr>
            <p:cNvPr id="29870" name="Rectangle 17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871" name="Line 17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9872" name="Line 17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9873" name="Line 17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9874" name="Line 17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9875" name="Line 17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9876" name="Line 18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9877" name="Line 18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9878" name="Line 18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9879" name="Line 18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9880" name="Group 184"/>
          <p:cNvGrpSpPr>
            <a:grpSpLocks/>
          </p:cNvGrpSpPr>
          <p:nvPr/>
        </p:nvGrpSpPr>
        <p:grpSpPr bwMode="auto">
          <a:xfrm>
            <a:off x="6019800" y="3962400"/>
            <a:ext cx="609600" cy="533400"/>
            <a:chOff x="1536" y="384"/>
            <a:chExt cx="384" cy="336"/>
          </a:xfrm>
        </p:grpSpPr>
        <p:sp>
          <p:nvSpPr>
            <p:cNvPr id="29881" name="Rectangle 18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882" name="Line 18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9883" name="Line 18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9884" name="Line 18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9885" name="Line 18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9886" name="Line 19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9887" name="Line 19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9888" name="Line 19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9889" name="Line 19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9890" name="Line 19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9891" name="Group 195"/>
          <p:cNvGrpSpPr>
            <a:grpSpLocks/>
          </p:cNvGrpSpPr>
          <p:nvPr/>
        </p:nvGrpSpPr>
        <p:grpSpPr bwMode="auto">
          <a:xfrm>
            <a:off x="6629400" y="3962400"/>
            <a:ext cx="609600" cy="533400"/>
            <a:chOff x="1536" y="384"/>
            <a:chExt cx="384" cy="336"/>
          </a:xfrm>
        </p:grpSpPr>
        <p:sp>
          <p:nvSpPr>
            <p:cNvPr id="29892" name="Rectangle 19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893" name="Line 19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9894" name="Line 19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9895" name="Line 19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9896" name="Line 20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9897" name="Line 20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9898" name="Line 20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9899" name="Line 20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9900" name="Line 20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9901" name="Line 20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9902" name="Group 206"/>
          <p:cNvGrpSpPr>
            <a:grpSpLocks/>
          </p:cNvGrpSpPr>
          <p:nvPr/>
        </p:nvGrpSpPr>
        <p:grpSpPr bwMode="auto">
          <a:xfrm>
            <a:off x="7239000" y="3962400"/>
            <a:ext cx="609600" cy="533400"/>
            <a:chOff x="1536" y="384"/>
            <a:chExt cx="384" cy="336"/>
          </a:xfrm>
        </p:grpSpPr>
        <p:sp>
          <p:nvSpPr>
            <p:cNvPr id="29903" name="Rectangle 20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904" name="Line 20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9905" name="Line 20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9906" name="Line 21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9907" name="Line 21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9908" name="Line 21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9909" name="Line 21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9910" name="Line 21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9911" name="Line 21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9912" name="Line 21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9913" name="Group 217"/>
          <p:cNvGrpSpPr>
            <a:grpSpLocks/>
          </p:cNvGrpSpPr>
          <p:nvPr/>
        </p:nvGrpSpPr>
        <p:grpSpPr bwMode="auto">
          <a:xfrm>
            <a:off x="7848600" y="3962400"/>
            <a:ext cx="609600" cy="533400"/>
            <a:chOff x="1536" y="384"/>
            <a:chExt cx="384" cy="336"/>
          </a:xfrm>
        </p:grpSpPr>
        <p:sp>
          <p:nvSpPr>
            <p:cNvPr id="29914" name="Rectangle 21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915" name="Line 21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9916" name="Line 22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9917" name="Line 22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9918" name="Line 22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9919" name="Line 22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9920" name="Line 22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9921" name="Line 22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9922" name="Line 22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9923" name="Line 22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9924" name="Group 228"/>
          <p:cNvGrpSpPr>
            <a:grpSpLocks/>
          </p:cNvGrpSpPr>
          <p:nvPr/>
        </p:nvGrpSpPr>
        <p:grpSpPr bwMode="auto">
          <a:xfrm>
            <a:off x="6019800" y="4495800"/>
            <a:ext cx="609600" cy="533400"/>
            <a:chOff x="1536" y="384"/>
            <a:chExt cx="384" cy="336"/>
          </a:xfrm>
        </p:grpSpPr>
        <p:sp>
          <p:nvSpPr>
            <p:cNvPr id="29925" name="Rectangle 22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926" name="Line 23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9927" name="Line 23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9928" name="Line 23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9929" name="Line 23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9930" name="Line 23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9931" name="Line 23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9932" name="Line 23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9933" name="Line 23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9934" name="Line 23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9935" name="Group 239"/>
          <p:cNvGrpSpPr>
            <a:grpSpLocks/>
          </p:cNvGrpSpPr>
          <p:nvPr/>
        </p:nvGrpSpPr>
        <p:grpSpPr bwMode="auto">
          <a:xfrm>
            <a:off x="6019800" y="5029200"/>
            <a:ext cx="609600" cy="533400"/>
            <a:chOff x="1536" y="384"/>
            <a:chExt cx="384" cy="336"/>
          </a:xfrm>
        </p:grpSpPr>
        <p:sp>
          <p:nvSpPr>
            <p:cNvPr id="29936" name="Rectangle 24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937" name="Line 24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9938" name="Line 24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9939" name="Line 24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9940" name="Line 24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9941" name="Line 24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9942" name="Line 24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9943" name="Line 24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9944" name="Line 24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9945" name="Line 24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9946" name="Group 250"/>
          <p:cNvGrpSpPr>
            <a:grpSpLocks/>
          </p:cNvGrpSpPr>
          <p:nvPr/>
        </p:nvGrpSpPr>
        <p:grpSpPr bwMode="auto">
          <a:xfrm>
            <a:off x="6019800" y="5562600"/>
            <a:ext cx="609600" cy="533400"/>
            <a:chOff x="1536" y="384"/>
            <a:chExt cx="384" cy="336"/>
          </a:xfrm>
        </p:grpSpPr>
        <p:sp>
          <p:nvSpPr>
            <p:cNvPr id="29947" name="Rectangle 25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948" name="Line 25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9949" name="Line 25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9950" name="Line 25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9951" name="Line 25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9952" name="Line 25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9953" name="Line 25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9954" name="Line 25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9955" name="Line 25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9956" name="Line 26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9957" name="Group 261"/>
          <p:cNvGrpSpPr>
            <a:grpSpLocks/>
          </p:cNvGrpSpPr>
          <p:nvPr/>
        </p:nvGrpSpPr>
        <p:grpSpPr bwMode="auto">
          <a:xfrm>
            <a:off x="6629400" y="5562600"/>
            <a:ext cx="609600" cy="533400"/>
            <a:chOff x="1536" y="384"/>
            <a:chExt cx="384" cy="336"/>
          </a:xfrm>
        </p:grpSpPr>
        <p:sp>
          <p:nvSpPr>
            <p:cNvPr id="29958" name="Rectangle 26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9959" name="Line 26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9960" name="Line 26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9961" name="Line 26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9962" name="Line 26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9963" name="Line 26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9964" name="Line 26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9965" name="Line 26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9966" name="Line 27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9967" name="Line 27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29968" name="Text Box 272"/>
          <p:cNvSpPr txBox="1">
            <a:spLocks noChangeArrowheads="1"/>
          </p:cNvSpPr>
          <p:nvPr/>
        </p:nvSpPr>
        <p:spPr bwMode="auto">
          <a:xfrm>
            <a:off x="381000" y="3429000"/>
            <a:ext cx="5480050" cy="2725738"/>
          </a:xfrm>
          <a:prstGeom prst="rect">
            <a:avLst/>
          </a:prstGeom>
          <a:noFill/>
          <a:ln w="12700">
            <a:noFill/>
            <a:miter lim="800000"/>
            <a:headEnd/>
            <a:tailEnd/>
          </a:ln>
          <a:effectLst/>
        </p:spPr>
        <p:txBody>
          <a:bodyPr>
            <a:spAutoFit/>
          </a:bodyPr>
          <a:lstStyle/>
          <a:p>
            <a:pPr algn="r" eaLnBrk="0" hangingPunct="0">
              <a:spcBef>
                <a:spcPct val="10000"/>
              </a:spcBef>
            </a:pPr>
            <a:r>
              <a:rPr lang="en-US" sz="3200">
                <a:latin typeface="Arial" charset="0"/>
              </a:rPr>
              <a:t>Dirección IP origen</a:t>
            </a:r>
          </a:p>
          <a:p>
            <a:pPr algn="r" eaLnBrk="0" hangingPunct="0">
              <a:spcBef>
                <a:spcPct val="10000"/>
              </a:spcBef>
            </a:pPr>
            <a:r>
              <a:rPr lang="en-US" sz="3200">
                <a:latin typeface="Arial" charset="0"/>
              </a:rPr>
              <a:t>Dirección IP destino</a:t>
            </a:r>
          </a:p>
          <a:p>
            <a:pPr algn="r" eaLnBrk="0" hangingPunct="0">
              <a:spcBef>
                <a:spcPct val="10000"/>
              </a:spcBef>
            </a:pPr>
            <a:r>
              <a:rPr lang="en-US" sz="3200">
                <a:latin typeface="Arial" charset="0"/>
              </a:rPr>
              <a:t>No usado</a:t>
            </a:r>
          </a:p>
          <a:p>
            <a:pPr algn="r" eaLnBrk="0" hangingPunct="0">
              <a:spcBef>
                <a:spcPct val="10000"/>
              </a:spcBef>
            </a:pPr>
            <a:r>
              <a:rPr lang="en-US" sz="3200">
                <a:latin typeface="Arial" charset="0"/>
              </a:rPr>
              <a:t>Protocolo</a:t>
            </a:r>
          </a:p>
          <a:p>
            <a:pPr algn="r" eaLnBrk="0" hangingPunct="0">
              <a:spcBef>
                <a:spcPct val="10000"/>
              </a:spcBef>
            </a:pPr>
            <a:r>
              <a:rPr lang="en-US" sz="3200">
                <a:latin typeface="Arial" charset="0"/>
              </a:rPr>
              <a:t>Longitud (de UDP)</a:t>
            </a:r>
          </a:p>
        </p:txBody>
      </p:sp>
      <p:sp>
        <p:nvSpPr>
          <p:cNvPr id="29969" name="Text Box 273"/>
          <p:cNvSpPr txBox="1">
            <a:spLocks noChangeArrowheads="1"/>
          </p:cNvSpPr>
          <p:nvPr/>
        </p:nvSpPr>
        <p:spPr bwMode="auto">
          <a:xfrm>
            <a:off x="6705600" y="4572000"/>
            <a:ext cx="615950" cy="457200"/>
          </a:xfrm>
          <a:prstGeom prst="rect">
            <a:avLst/>
          </a:prstGeom>
          <a:noFill/>
          <a:ln w="12700">
            <a:noFill/>
            <a:miter lim="800000"/>
            <a:headEnd/>
            <a:tailEnd/>
          </a:ln>
          <a:effectLst/>
        </p:spPr>
        <p:txBody>
          <a:bodyPr wrap="none">
            <a:spAutoFit/>
          </a:bodyPr>
          <a:lstStyle/>
          <a:p>
            <a:pPr eaLnBrk="0" hangingPunct="0"/>
            <a:r>
              <a:rPr lang="en-US">
                <a:latin typeface="Arial" charset="0"/>
              </a:rPr>
              <a:t>= 0</a:t>
            </a:r>
          </a:p>
        </p:txBody>
      </p:sp>
      <p:sp>
        <p:nvSpPr>
          <p:cNvPr id="29970" name="Text Box 274"/>
          <p:cNvSpPr txBox="1">
            <a:spLocks noChangeArrowheads="1"/>
          </p:cNvSpPr>
          <p:nvPr/>
        </p:nvSpPr>
        <p:spPr bwMode="auto">
          <a:xfrm>
            <a:off x="6705600" y="5105400"/>
            <a:ext cx="785813" cy="457200"/>
          </a:xfrm>
          <a:prstGeom prst="rect">
            <a:avLst/>
          </a:prstGeom>
          <a:noFill/>
          <a:ln w="12700">
            <a:noFill/>
            <a:miter lim="800000"/>
            <a:headEnd/>
            <a:tailEnd/>
          </a:ln>
          <a:effectLst/>
        </p:spPr>
        <p:txBody>
          <a:bodyPr wrap="none">
            <a:spAutoFit/>
          </a:bodyPr>
          <a:lstStyle/>
          <a:p>
            <a:pPr eaLnBrk="0" hangingPunct="0"/>
            <a:r>
              <a:rPr lang="en-US">
                <a:latin typeface="Arial" charset="0"/>
              </a:rPr>
              <a:t>= 17</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s-ES"/>
              <a:t>Puertos de UDP</a:t>
            </a:r>
          </a:p>
        </p:txBody>
      </p:sp>
      <p:sp>
        <p:nvSpPr>
          <p:cNvPr id="30723" name="Rectangle 3" descr="Rectangle: Click to edit Master text styles&#10;Second level&#10;Third level&#10;Fourth level&#10;Fifth level"/>
          <p:cNvSpPr>
            <a:spLocks noGrp="1" noChangeArrowheads="1"/>
          </p:cNvSpPr>
          <p:nvPr>
            <p:ph idx="1"/>
          </p:nvPr>
        </p:nvSpPr>
        <p:spPr/>
        <p:txBody>
          <a:bodyPr/>
          <a:lstStyle/>
          <a:p>
            <a:pPr lvl="1"/>
            <a:r>
              <a:rPr lang="es-ES"/>
              <a:t>Un puerto de UDP define una ubicación o cola de mensaje para la entrega de mensajes a los protocolos de Nivel de aplicación usando los servicios de UDP.</a:t>
            </a:r>
          </a:p>
          <a:p>
            <a:pPr lvl="1"/>
            <a:r>
              <a:rPr lang="es-ES"/>
              <a:t>En cada mensaje de UDP se incluye el puerto de origen, la cola de mensaje desde donde se envío el mensaje, y el puerto de destino, la cola de mensaje a la que se entrega el mensaje.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s-ES"/>
              <a:t>Puertos de UDP</a:t>
            </a:r>
          </a:p>
        </p:txBody>
      </p:sp>
      <p:sp>
        <p:nvSpPr>
          <p:cNvPr id="31747" name="Rectangle 3" descr="Rectangle: Click to edit Master text styles&#10;Second level&#10;Third level&#10;Fourth level&#10;Fifth level"/>
          <p:cNvSpPr>
            <a:spLocks noGrp="1" noChangeArrowheads="1"/>
          </p:cNvSpPr>
          <p:nvPr>
            <p:ph idx="1"/>
          </p:nvPr>
        </p:nvSpPr>
        <p:spPr/>
        <p:txBody>
          <a:bodyPr/>
          <a:lstStyle/>
          <a:p>
            <a:pPr lvl="1"/>
            <a:r>
              <a:rPr lang="es-ES"/>
              <a:t>La Internet Assigned Numbers Authority (IANA) asigna números de puerto, denominados números de puertos conocidos, a protocolos de Nivel de aplicación.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s-ES"/>
              <a:t>Introducción</a:t>
            </a:r>
          </a:p>
        </p:txBody>
      </p:sp>
      <p:sp>
        <p:nvSpPr>
          <p:cNvPr id="6147" name="Rectangle 3" descr="Rectangle: Click to edit Master text styles&#10;Second level&#10;Third level&#10;Fourth level&#10;Fifth level"/>
          <p:cNvSpPr>
            <a:spLocks noGrp="1" noChangeArrowheads="1"/>
          </p:cNvSpPr>
          <p:nvPr>
            <p:ph idx="1"/>
          </p:nvPr>
        </p:nvSpPr>
        <p:spPr/>
        <p:txBody>
          <a:bodyPr/>
          <a:lstStyle/>
          <a:p>
            <a:pPr lvl="1"/>
            <a:r>
              <a:rPr lang="es-ES"/>
              <a:t>UDP es el protocolo de la capa de transporte que ofrece un mínimo de servicios.</a:t>
            </a:r>
          </a:p>
          <a:p>
            <a:pPr lvl="1"/>
            <a:r>
              <a:rPr lang="es-ES"/>
              <a:t>Tiene la sobrecarga mínima para los protocolos de la capa de aplicación que no requieren un servicio de entrega confiable de un extremo a otro.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s-ES"/>
              <a:t>Puertos de UDP</a:t>
            </a:r>
          </a:p>
        </p:txBody>
      </p:sp>
      <p:graphicFrame>
        <p:nvGraphicFramePr>
          <p:cNvPr id="32817" name="Group 49"/>
          <p:cNvGraphicFramePr>
            <a:graphicFrameLocks noGrp="1"/>
          </p:cNvGraphicFramePr>
          <p:nvPr/>
        </p:nvGraphicFramePr>
        <p:xfrm>
          <a:off x="1295400" y="1752600"/>
          <a:ext cx="6096000" cy="4968240"/>
        </p:xfrm>
        <a:graphic>
          <a:graphicData uri="http://schemas.openxmlformats.org/drawingml/2006/table">
            <a:tbl>
              <a:tblPr/>
              <a:tblGrid>
                <a:gridCol w="1295400"/>
                <a:gridCol w="4800600"/>
              </a:tblGrid>
              <a:tr h="277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Número de puerto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Protocolo de Nivel de Aplicación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53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Sistema de nombre de dominio (DNS)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67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Cliente de BOOTP (Protocolo de configuración dinámica de host DHCP)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68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Servidor de BOOTP (DHCP)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69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TFTP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137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Servicio de nombres de NetBIOS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138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Servicio de datagramas de NetBIOS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161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SNMP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520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RIP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445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SMB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s-MX"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s-MX"/>
              <a:t>Protocolo TCP</a:t>
            </a:r>
            <a:endParaRPr lang="es-ES"/>
          </a:p>
        </p:txBody>
      </p:sp>
      <p:sp>
        <p:nvSpPr>
          <p:cNvPr id="2051" name="Rectangle 3" descr="Rectangle: Click to edit Master text styles&#10;Second level&#10;Third level&#10;Fourth level&#10;Fifth level"/>
          <p:cNvSpPr>
            <a:spLocks noGrp="1" noChangeArrowheads="1"/>
          </p:cNvSpPr>
          <p:nvPr>
            <p:ph type="subTitle" idx="1"/>
          </p:nvPr>
        </p:nvSpPr>
        <p:spPr>
          <a:xfrm>
            <a:off x="1676400" y="3276600"/>
            <a:ext cx="6400800" cy="1752600"/>
          </a:xfrm>
        </p:spPr>
        <p:txBody>
          <a:bodyPr/>
          <a:lstStyle/>
          <a:p>
            <a:endParaRPr lang="es-MX" dirty="0"/>
          </a:p>
        </p:txBody>
      </p:sp>
    </p:spTree>
    <p:extLst>
      <p:ext uri="{BB962C8B-B14F-4D97-AF65-F5344CB8AC3E}">
        <p14:creationId xmlns:p14="http://schemas.microsoft.com/office/powerpoint/2010/main" val="1106866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a:t>Introducción</a:t>
            </a:r>
          </a:p>
        </p:txBody>
      </p:sp>
      <p:sp>
        <p:nvSpPr>
          <p:cNvPr id="5123" name="Rectangle 3" descr="Rectangle: Click to edit Master text styles&#10;Second level&#10;Third level&#10;Fourth level&#10;Fifth level"/>
          <p:cNvSpPr>
            <a:spLocks noGrp="1" noChangeArrowheads="1"/>
          </p:cNvSpPr>
          <p:nvPr>
            <p:ph type="body" idx="1"/>
          </p:nvPr>
        </p:nvSpPr>
        <p:spPr/>
        <p:txBody>
          <a:bodyPr/>
          <a:lstStyle/>
          <a:p>
            <a:pPr lvl="1"/>
            <a:r>
              <a:rPr lang="es-ES"/>
              <a:t>El Protocolo de Control de Transmisión (</a:t>
            </a:r>
            <a:r>
              <a:rPr lang="es-ES" b="1"/>
              <a:t>TCP</a:t>
            </a:r>
            <a:r>
              <a:rPr lang="es-ES"/>
              <a:t> – Transmission Control Protocol), es el protocolo de la </a:t>
            </a:r>
            <a:r>
              <a:rPr lang="es-ES" b="1"/>
              <a:t>capa de Transporte</a:t>
            </a:r>
            <a:r>
              <a:rPr lang="es-ES"/>
              <a:t> que proporciona un servicio de entrega </a:t>
            </a:r>
            <a:r>
              <a:rPr lang="es-ES" b="1"/>
              <a:t>confiable </a:t>
            </a:r>
            <a:r>
              <a:rPr lang="es-ES"/>
              <a:t>de transferencia de datos </a:t>
            </a:r>
            <a:r>
              <a:rPr lang="es-ES" b="1"/>
              <a:t>de extremo a extremo</a:t>
            </a:r>
            <a:r>
              <a:rPr lang="es-ES"/>
              <a:t>.</a:t>
            </a:r>
          </a:p>
          <a:p>
            <a:pPr lvl="1"/>
            <a:r>
              <a:rPr lang="es-ES"/>
              <a:t>Y ofrece un método para pasar datos encapsulados mediante TCP a un protocolo de la capa de aplicación.</a:t>
            </a:r>
          </a:p>
        </p:txBody>
      </p:sp>
    </p:spTree>
    <p:extLst>
      <p:ext uri="{BB962C8B-B14F-4D97-AF65-F5344CB8AC3E}">
        <p14:creationId xmlns:p14="http://schemas.microsoft.com/office/powerpoint/2010/main" val="2254935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reeform 2"/>
          <p:cNvSpPr>
            <a:spLocks/>
          </p:cNvSpPr>
          <p:nvPr/>
        </p:nvSpPr>
        <p:spPr bwMode="auto">
          <a:xfrm>
            <a:off x="3429000" y="5748338"/>
            <a:ext cx="2270125" cy="79375"/>
          </a:xfrm>
          <a:custGeom>
            <a:avLst/>
            <a:gdLst/>
            <a:ahLst/>
            <a:cxnLst>
              <a:cxn ang="0">
                <a:pos x="0" y="0"/>
              </a:cxn>
              <a:cxn ang="0">
                <a:pos x="744" y="0"/>
              </a:cxn>
              <a:cxn ang="0">
                <a:pos x="664" y="44"/>
              </a:cxn>
              <a:cxn ang="0">
                <a:pos x="1451" y="44"/>
              </a:cxn>
            </a:cxnLst>
            <a:rect l="0" t="0" r="r" b="b"/>
            <a:pathLst>
              <a:path w="1452" h="45">
                <a:moveTo>
                  <a:pt x="0" y="0"/>
                </a:moveTo>
                <a:lnTo>
                  <a:pt x="744" y="0"/>
                </a:lnTo>
                <a:lnTo>
                  <a:pt x="664" y="44"/>
                </a:lnTo>
                <a:lnTo>
                  <a:pt x="1451" y="44"/>
                </a:lnTo>
              </a:path>
            </a:pathLst>
          </a:custGeom>
          <a:noFill/>
          <a:ln w="25400" cap="rnd" cmpd="sng">
            <a:solidFill>
              <a:schemeClr val="accent2"/>
            </a:solidFill>
            <a:prstDash val="solid"/>
            <a:round/>
            <a:headEnd type="none" w="med" len="med"/>
            <a:tailEnd type="none" w="med" len="med"/>
          </a:ln>
          <a:effectLst/>
        </p:spPr>
        <p:txBody>
          <a:bodyPr/>
          <a:lstStyle/>
          <a:p>
            <a:endParaRPr lang="es-MX"/>
          </a:p>
        </p:txBody>
      </p:sp>
      <p:sp>
        <p:nvSpPr>
          <p:cNvPr id="41987" name="Text Box 3"/>
          <p:cNvSpPr txBox="1">
            <a:spLocks noChangeArrowheads="1"/>
          </p:cNvSpPr>
          <p:nvPr/>
        </p:nvSpPr>
        <p:spPr bwMode="auto">
          <a:xfrm>
            <a:off x="885825" y="1676400"/>
            <a:ext cx="1171575" cy="349250"/>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1600">
                <a:latin typeface="Arial" charset="0"/>
              </a:rPr>
              <a:t>Aplicación</a:t>
            </a:r>
            <a:endParaRPr lang="es-ES" sz="1600">
              <a:latin typeface="Arial" charset="0"/>
            </a:endParaRPr>
          </a:p>
        </p:txBody>
      </p:sp>
      <p:sp>
        <p:nvSpPr>
          <p:cNvPr id="41988" name="Rectangle 4"/>
          <p:cNvSpPr>
            <a:spLocks noChangeArrowheads="1"/>
          </p:cNvSpPr>
          <p:nvPr/>
        </p:nvSpPr>
        <p:spPr bwMode="auto">
          <a:xfrm>
            <a:off x="838200" y="381000"/>
            <a:ext cx="7772400" cy="838200"/>
          </a:xfrm>
          <a:prstGeom prst="rect">
            <a:avLst/>
          </a:prstGeom>
          <a:noFill/>
          <a:ln w="12700">
            <a:noFill/>
            <a:miter lim="800000"/>
            <a:headEnd/>
            <a:tailEnd/>
          </a:ln>
          <a:effectLst/>
        </p:spPr>
        <p:txBody>
          <a:bodyPr lIns="90488" tIns="44450" rIns="90488" bIns="44450" anchor="ctr"/>
          <a:lstStyle/>
          <a:p>
            <a:pPr algn="ctr" eaLnBrk="0" hangingPunct="0"/>
            <a:r>
              <a:rPr lang="es-ES_tradnl" sz="3200">
                <a:solidFill>
                  <a:schemeClr val="tx2"/>
                </a:solidFill>
                <a:latin typeface="Times New Roman" pitchFamily="18" charset="0"/>
              </a:rPr>
              <a:t>Acceso a un servidor Web a través de una conexión remota</a:t>
            </a:r>
          </a:p>
        </p:txBody>
      </p:sp>
      <p:sp>
        <p:nvSpPr>
          <p:cNvPr id="41989" name="Text Box 5"/>
          <p:cNvSpPr txBox="1">
            <a:spLocks noChangeArrowheads="1"/>
          </p:cNvSpPr>
          <p:nvPr/>
        </p:nvSpPr>
        <p:spPr bwMode="auto">
          <a:xfrm>
            <a:off x="152400" y="1219200"/>
            <a:ext cx="668338" cy="336550"/>
          </a:xfrm>
          <a:prstGeom prst="rect">
            <a:avLst/>
          </a:prstGeom>
          <a:noFill/>
          <a:ln w="12700">
            <a:noFill/>
            <a:miter lim="800000"/>
            <a:headEnd/>
            <a:tailEnd/>
          </a:ln>
          <a:effectLst/>
        </p:spPr>
        <p:txBody>
          <a:bodyPr wrap="none">
            <a:spAutoFit/>
          </a:bodyPr>
          <a:lstStyle/>
          <a:p>
            <a:pPr eaLnBrk="0" hangingPunct="0"/>
            <a:r>
              <a:rPr lang="es-ES_tradnl" sz="1600">
                <a:latin typeface="Arial" charset="0"/>
              </a:rPr>
              <a:t>Capa</a:t>
            </a:r>
            <a:endParaRPr lang="es-ES" sz="1600">
              <a:latin typeface="Arial" charset="0"/>
            </a:endParaRPr>
          </a:p>
        </p:txBody>
      </p:sp>
      <p:sp>
        <p:nvSpPr>
          <p:cNvPr id="41990" name="Text Box 6"/>
          <p:cNvSpPr txBox="1">
            <a:spLocks noChangeArrowheads="1"/>
          </p:cNvSpPr>
          <p:nvPr/>
        </p:nvSpPr>
        <p:spPr bwMode="auto">
          <a:xfrm>
            <a:off x="385763" y="4876800"/>
            <a:ext cx="296862" cy="336550"/>
          </a:xfrm>
          <a:prstGeom prst="rect">
            <a:avLst/>
          </a:prstGeom>
          <a:noFill/>
          <a:ln w="12700">
            <a:noFill/>
            <a:miter lim="800000"/>
            <a:headEnd/>
            <a:tailEnd/>
          </a:ln>
          <a:effectLst/>
        </p:spPr>
        <p:txBody>
          <a:bodyPr wrap="none">
            <a:spAutoFit/>
          </a:bodyPr>
          <a:lstStyle/>
          <a:p>
            <a:pPr algn="ctr" eaLnBrk="0" hangingPunct="0"/>
            <a:r>
              <a:rPr lang="es-ES_tradnl" sz="1600">
                <a:latin typeface="Arial" charset="0"/>
              </a:rPr>
              <a:t>1</a:t>
            </a:r>
            <a:endParaRPr lang="es-ES" sz="1600">
              <a:latin typeface="Arial" charset="0"/>
            </a:endParaRPr>
          </a:p>
        </p:txBody>
      </p:sp>
      <p:sp>
        <p:nvSpPr>
          <p:cNvPr id="41991" name="Text Box 7"/>
          <p:cNvSpPr txBox="1">
            <a:spLocks noChangeArrowheads="1"/>
          </p:cNvSpPr>
          <p:nvPr/>
        </p:nvSpPr>
        <p:spPr bwMode="auto">
          <a:xfrm>
            <a:off x="390525" y="4083050"/>
            <a:ext cx="296863" cy="336550"/>
          </a:xfrm>
          <a:prstGeom prst="rect">
            <a:avLst/>
          </a:prstGeom>
          <a:noFill/>
          <a:ln w="12700">
            <a:noFill/>
            <a:miter lim="800000"/>
            <a:headEnd/>
            <a:tailEnd/>
          </a:ln>
          <a:effectLst/>
        </p:spPr>
        <p:txBody>
          <a:bodyPr wrap="none">
            <a:spAutoFit/>
          </a:bodyPr>
          <a:lstStyle/>
          <a:p>
            <a:pPr algn="ctr" eaLnBrk="0" hangingPunct="0"/>
            <a:r>
              <a:rPr lang="es-ES_tradnl" sz="1600">
                <a:latin typeface="Arial" charset="0"/>
              </a:rPr>
              <a:t>2</a:t>
            </a:r>
            <a:endParaRPr lang="es-ES" sz="1600">
              <a:latin typeface="Arial" charset="0"/>
            </a:endParaRPr>
          </a:p>
        </p:txBody>
      </p:sp>
      <p:sp>
        <p:nvSpPr>
          <p:cNvPr id="41992" name="Text Box 8"/>
          <p:cNvSpPr txBox="1">
            <a:spLocks noChangeArrowheads="1"/>
          </p:cNvSpPr>
          <p:nvPr/>
        </p:nvSpPr>
        <p:spPr bwMode="auto">
          <a:xfrm>
            <a:off x="390525" y="3244850"/>
            <a:ext cx="296863" cy="336550"/>
          </a:xfrm>
          <a:prstGeom prst="rect">
            <a:avLst/>
          </a:prstGeom>
          <a:noFill/>
          <a:ln w="12700">
            <a:noFill/>
            <a:miter lim="800000"/>
            <a:headEnd/>
            <a:tailEnd/>
          </a:ln>
          <a:effectLst/>
        </p:spPr>
        <p:txBody>
          <a:bodyPr wrap="none">
            <a:spAutoFit/>
          </a:bodyPr>
          <a:lstStyle/>
          <a:p>
            <a:pPr algn="ctr" eaLnBrk="0" hangingPunct="0"/>
            <a:r>
              <a:rPr lang="es-ES_tradnl" sz="1600">
                <a:latin typeface="Arial" charset="0"/>
              </a:rPr>
              <a:t>3</a:t>
            </a:r>
            <a:endParaRPr lang="es-ES" sz="1600">
              <a:latin typeface="Arial" charset="0"/>
            </a:endParaRPr>
          </a:p>
        </p:txBody>
      </p:sp>
      <p:sp>
        <p:nvSpPr>
          <p:cNvPr id="41993" name="Text Box 9"/>
          <p:cNvSpPr txBox="1">
            <a:spLocks noChangeArrowheads="1"/>
          </p:cNvSpPr>
          <p:nvPr/>
        </p:nvSpPr>
        <p:spPr bwMode="auto">
          <a:xfrm>
            <a:off x="390525" y="2482850"/>
            <a:ext cx="296863" cy="336550"/>
          </a:xfrm>
          <a:prstGeom prst="rect">
            <a:avLst/>
          </a:prstGeom>
          <a:noFill/>
          <a:ln w="12700">
            <a:noFill/>
            <a:miter lim="800000"/>
            <a:headEnd/>
            <a:tailEnd/>
          </a:ln>
          <a:effectLst/>
        </p:spPr>
        <p:txBody>
          <a:bodyPr wrap="none">
            <a:spAutoFit/>
          </a:bodyPr>
          <a:lstStyle/>
          <a:p>
            <a:pPr algn="ctr" eaLnBrk="0" hangingPunct="0"/>
            <a:r>
              <a:rPr lang="es-ES_tradnl" sz="1600">
                <a:latin typeface="Arial" charset="0"/>
              </a:rPr>
              <a:t>4</a:t>
            </a:r>
            <a:endParaRPr lang="es-ES" sz="1600">
              <a:latin typeface="Arial" charset="0"/>
            </a:endParaRPr>
          </a:p>
        </p:txBody>
      </p:sp>
      <p:sp>
        <p:nvSpPr>
          <p:cNvPr id="41994" name="Line 10"/>
          <p:cNvSpPr>
            <a:spLocks noChangeShapeType="1"/>
          </p:cNvSpPr>
          <p:nvPr/>
        </p:nvSpPr>
        <p:spPr bwMode="auto">
          <a:xfrm>
            <a:off x="2286000" y="1828800"/>
            <a:ext cx="4724400" cy="0"/>
          </a:xfrm>
          <a:prstGeom prst="line">
            <a:avLst/>
          </a:prstGeom>
          <a:noFill/>
          <a:ln w="12700">
            <a:solidFill>
              <a:schemeClr val="tx1"/>
            </a:solidFill>
            <a:prstDash val="sysDot"/>
            <a:round/>
            <a:headEnd type="triangle" w="med" len="med"/>
            <a:tailEnd type="triangle" w="med" len="med"/>
          </a:ln>
          <a:effectLst/>
        </p:spPr>
        <p:txBody>
          <a:bodyPr/>
          <a:lstStyle/>
          <a:p>
            <a:endParaRPr lang="es-MX"/>
          </a:p>
        </p:txBody>
      </p:sp>
      <p:sp>
        <p:nvSpPr>
          <p:cNvPr id="41995" name="Line 11"/>
          <p:cNvSpPr>
            <a:spLocks noChangeShapeType="1"/>
          </p:cNvSpPr>
          <p:nvPr/>
        </p:nvSpPr>
        <p:spPr bwMode="auto">
          <a:xfrm>
            <a:off x="4229100" y="3429000"/>
            <a:ext cx="838200" cy="0"/>
          </a:xfrm>
          <a:prstGeom prst="line">
            <a:avLst/>
          </a:prstGeom>
          <a:noFill/>
          <a:ln w="12700">
            <a:solidFill>
              <a:schemeClr val="tx1"/>
            </a:solidFill>
            <a:prstDash val="sysDot"/>
            <a:round/>
            <a:headEnd type="triangle" w="med" len="med"/>
            <a:tailEnd type="triangle" w="med" len="med"/>
          </a:ln>
          <a:effectLst/>
        </p:spPr>
        <p:txBody>
          <a:bodyPr/>
          <a:lstStyle/>
          <a:p>
            <a:endParaRPr lang="es-MX"/>
          </a:p>
        </p:txBody>
      </p:sp>
      <p:sp>
        <p:nvSpPr>
          <p:cNvPr id="41996" name="Text Box 12"/>
          <p:cNvSpPr txBox="1">
            <a:spLocks noChangeArrowheads="1"/>
          </p:cNvSpPr>
          <p:nvPr/>
        </p:nvSpPr>
        <p:spPr bwMode="auto">
          <a:xfrm>
            <a:off x="4329113" y="1422400"/>
            <a:ext cx="660400" cy="317500"/>
          </a:xfrm>
          <a:prstGeom prst="rect">
            <a:avLst/>
          </a:prstGeom>
          <a:solidFill>
            <a:schemeClr val="accent1"/>
          </a:solidFill>
          <a:ln w="12700">
            <a:solidFill>
              <a:schemeClr val="tx1"/>
            </a:solidFill>
            <a:miter lim="800000"/>
            <a:headEnd/>
            <a:tailEnd/>
          </a:ln>
          <a:effectLst/>
        </p:spPr>
        <p:txBody>
          <a:bodyPr wrap="none">
            <a:spAutoFit/>
          </a:bodyPr>
          <a:lstStyle/>
          <a:p>
            <a:pPr algn="ctr" eaLnBrk="0" hangingPunct="0"/>
            <a:r>
              <a:rPr lang="es-ES_tradnl" sz="1400" b="1">
                <a:latin typeface="Arial" charset="0"/>
              </a:rPr>
              <a:t>HTTP</a:t>
            </a:r>
            <a:endParaRPr lang="es-ES" sz="1400" b="1">
              <a:latin typeface="Arial" charset="0"/>
            </a:endParaRPr>
          </a:p>
        </p:txBody>
      </p:sp>
      <p:sp>
        <p:nvSpPr>
          <p:cNvPr id="41997" name="Text Box 13"/>
          <p:cNvSpPr txBox="1">
            <a:spLocks noChangeArrowheads="1"/>
          </p:cNvSpPr>
          <p:nvPr/>
        </p:nvSpPr>
        <p:spPr bwMode="auto">
          <a:xfrm>
            <a:off x="4360863" y="2236788"/>
            <a:ext cx="552450" cy="317500"/>
          </a:xfrm>
          <a:prstGeom prst="rect">
            <a:avLst/>
          </a:prstGeom>
          <a:solidFill>
            <a:schemeClr val="accent1"/>
          </a:solidFill>
          <a:ln w="12700">
            <a:solidFill>
              <a:schemeClr val="tx1"/>
            </a:solidFill>
            <a:miter lim="800000"/>
            <a:headEnd/>
            <a:tailEnd/>
          </a:ln>
          <a:effectLst/>
        </p:spPr>
        <p:txBody>
          <a:bodyPr wrap="none">
            <a:spAutoFit/>
          </a:bodyPr>
          <a:lstStyle/>
          <a:p>
            <a:pPr algn="ctr" eaLnBrk="0" hangingPunct="0"/>
            <a:r>
              <a:rPr lang="es-ES_tradnl" sz="1400" b="1">
                <a:latin typeface="Arial" charset="0"/>
              </a:rPr>
              <a:t>TCP</a:t>
            </a:r>
            <a:endParaRPr lang="es-ES" sz="1400" b="1">
              <a:latin typeface="Arial" charset="0"/>
            </a:endParaRPr>
          </a:p>
        </p:txBody>
      </p:sp>
      <p:sp>
        <p:nvSpPr>
          <p:cNvPr id="41998" name="Text Box 14"/>
          <p:cNvSpPr txBox="1">
            <a:spLocks noChangeArrowheads="1"/>
          </p:cNvSpPr>
          <p:nvPr/>
        </p:nvSpPr>
        <p:spPr bwMode="auto">
          <a:xfrm>
            <a:off x="4495800" y="3006725"/>
            <a:ext cx="365125" cy="317500"/>
          </a:xfrm>
          <a:prstGeom prst="rect">
            <a:avLst/>
          </a:prstGeom>
          <a:solidFill>
            <a:schemeClr val="accent1"/>
          </a:solidFill>
          <a:ln w="12700">
            <a:solidFill>
              <a:schemeClr val="tx1"/>
            </a:solidFill>
            <a:miter lim="800000"/>
            <a:headEnd/>
            <a:tailEnd/>
          </a:ln>
          <a:effectLst/>
        </p:spPr>
        <p:txBody>
          <a:bodyPr wrap="none">
            <a:spAutoFit/>
          </a:bodyPr>
          <a:lstStyle/>
          <a:p>
            <a:pPr algn="ctr" eaLnBrk="0" hangingPunct="0"/>
            <a:r>
              <a:rPr lang="es-ES_tradnl" sz="1400" b="1">
                <a:latin typeface="Arial" charset="0"/>
              </a:rPr>
              <a:t>IP</a:t>
            </a:r>
            <a:endParaRPr lang="es-ES" sz="1400" b="1">
              <a:latin typeface="Arial" charset="0"/>
            </a:endParaRPr>
          </a:p>
        </p:txBody>
      </p:sp>
      <p:sp>
        <p:nvSpPr>
          <p:cNvPr id="41999" name="Line 15"/>
          <p:cNvSpPr>
            <a:spLocks noChangeShapeType="1"/>
          </p:cNvSpPr>
          <p:nvPr/>
        </p:nvSpPr>
        <p:spPr bwMode="auto">
          <a:xfrm>
            <a:off x="1471613" y="5835650"/>
            <a:ext cx="0" cy="457200"/>
          </a:xfrm>
          <a:prstGeom prst="line">
            <a:avLst/>
          </a:prstGeom>
          <a:noFill/>
          <a:ln w="25400">
            <a:solidFill>
              <a:schemeClr val="tx1"/>
            </a:solidFill>
            <a:round/>
            <a:headEnd/>
            <a:tailEnd/>
          </a:ln>
          <a:effectLst/>
        </p:spPr>
        <p:txBody>
          <a:bodyPr/>
          <a:lstStyle/>
          <a:p>
            <a:endParaRPr lang="es-MX"/>
          </a:p>
        </p:txBody>
      </p:sp>
      <p:sp>
        <p:nvSpPr>
          <p:cNvPr id="42000" name="Line 16"/>
          <p:cNvSpPr>
            <a:spLocks noChangeShapeType="1"/>
          </p:cNvSpPr>
          <p:nvPr/>
        </p:nvSpPr>
        <p:spPr bwMode="auto">
          <a:xfrm flipV="1">
            <a:off x="914400" y="6288088"/>
            <a:ext cx="2743200" cy="4762"/>
          </a:xfrm>
          <a:prstGeom prst="line">
            <a:avLst/>
          </a:prstGeom>
          <a:noFill/>
          <a:ln w="25400">
            <a:solidFill>
              <a:schemeClr val="tx1"/>
            </a:solidFill>
            <a:round/>
            <a:headEnd/>
            <a:tailEnd/>
          </a:ln>
          <a:effectLst/>
        </p:spPr>
        <p:txBody>
          <a:bodyPr/>
          <a:lstStyle/>
          <a:p>
            <a:endParaRPr lang="es-MX"/>
          </a:p>
        </p:txBody>
      </p:sp>
      <p:pic>
        <p:nvPicPr>
          <p:cNvPr id="42001" name="Picture 17"/>
          <p:cNvPicPr>
            <a:picLocks noChangeArrowheads="1"/>
          </p:cNvPicPr>
          <p:nvPr/>
        </p:nvPicPr>
        <p:blipFill>
          <a:blip r:embed="rId2" cstate="print"/>
          <a:srcRect/>
          <a:stretch>
            <a:fillRect/>
          </a:stretch>
        </p:blipFill>
        <p:spPr bwMode="auto">
          <a:xfrm>
            <a:off x="1166813" y="5378450"/>
            <a:ext cx="609600" cy="654050"/>
          </a:xfrm>
          <a:prstGeom prst="rect">
            <a:avLst/>
          </a:prstGeom>
          <a:noFill/>
          <a:ln w="12700">
            <a:noFill/>
            <a:miter lim="800000"/>
            <a:headEnd/>
            <a:tailEnd/>
          </a:ln>
          <a:effectLst/>
        </p:spPr>
      </p:pic>
      <p:sp>
        <p:nvSpPr>
          <p:cNvPr id="42002" name="Text Box 18"/>
          <p:cNvSpPr txBox="1">
            <a:spLocks noChangeArrowheads="1"/>
          </p:cNvSpPr>
          <p:nvPr/>
        </p:nvSpPr>
        <p:spPr bwMode="auto">
          <a:xfrm>
            <a:off x="457200" y="5638800"/>
            <a:ext cx="814388" cy="336550"/>
          </a:xfrm>
          <a:prstGeom prst="rect">
            <a:avLst/>
          </a:prstGeom>
          <a:noFill/>
          <a:ln w="12700">
            <a:noFill/>
            <a:miter lim="800000"/>
            <a:headEnd/>
            <a:tailEnd/>
          </a:ln>
          <a:effectLst/>
        </p:spPr>
        <p:txBody>
          <a:bodyPr wrap="none">
            <a:spAutoFit/>
          </a:bodyPr>
          <a:lstStyle/>
          <a:p>
            <a:pPr eaLnBrk="0" hangingPunct="0"/>
            <a:r>
              <a:rPr lang="es-ES_tradnl" sz="1600">
                <a:latin typeface="Arial" charset="0"/>
              </a:rPr>
              <a:t>Cliente</a:t>
            </a:r>
            <a:endParaRPr lang="es-ES" sz="1600">
              <a:latin typeface="Arial" charset="0"/>
            </a:endParaRPr>
          </a:p>
        </p:txBody>
      </p:sp>
      <p:sp>
        <p:nvSpPr>
          <p:cNvPr id="42003" name="Text Box 19"/>
          <p:cNvSpPr txBox="1">
            <a:spLocks noChangeArrowheads="1"/>
          </p:cNvSpPr>
          <p:nvPr/>
        </p:nvSpPr>
        <p:spPr bwMode="auto">
          <a:xfrm>
            <a:off x="7975600" y="5638800"/>
            <a:ext cx="939800" cy="336550"/>
          </a:xfrm>
          <a:prstGeom prst="rect">
            <a:avLst/>
          </a:prstGeom>
          <a:noFill/>
          <a:ln w="12700">
            <a:noFill/>
            <a:miter lim="800000"/>
            <a:headEnd/>
            <a:tailEnd/>
          </a:ln>
          <a:effectLst/>
        </p:spPr>
        <p:txBody>
          <a:bodyPr wrap="none">
            <a:spAutoFit/>
          </a:bodyPr>
          <a:lstStyle/>
          <a:p>
            <a:pPr eaLnBrk="0" hangingPunct="0"/>
            <a:r>
              <a:rPr lang="es-ES_tradnl" sz="1600">
                <a:latin typeface="Arial" charset="0"/>
              </a:rPr>
              <a:t>Servidor</a:t>
            </a:r>
            <a:endParaRPr lang="es-ES" sz="1600">
              <a:latin typeface="Arial" charset="0"/>
            </a:endParaRPr>
          </a:p>
        </p:txBody>
      </p:sp>
      <p:sp>
        <p:nvSpPr>
          <p:cNvPr id="42004" name="Text Box 20"/>
          <p:cNvSpPr txBox="1">
            <a:spLocks noChangeArrowheads="1"/>
          </p:cNvSpPr>
          <p:nvPr/>
        </p:nvSpPr>
        <p:spPr bwMode="auto">
          <a:xfrm>
            <a:off x="838200" y="2457450"/>
            <a:ext cx="1247775" cy="349250"/>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1600">
                <a:latin typeface="Arial" charset="0"/>
              </a:rPr>
              <a:t>Transporte</a:t>
            </a:r>
            <a:endParaRPr lang="es-ES" sz="1600">
              <a:latin typeface="Arial" charset="0"/>
            </a:endParaRPr>
          </a:p>
        </p:txBody>
      </p:sp>
      <p:sp>
        <p:nvSpPr>
          <p:cNvPr id="42005" name="Line 21"/>
          <p:cNvSpPr>
            <a:spLocks noChangeShapeType="1"/>
          </p:cNvSpPr>
          <p:nvPr/>
        </p:nvSpPr>
        <p:spPr bwMode="auto">
          <a:xfrm>
            <a:off x="3429000" y="5835650"/>
            <a:ext cx="0" cy="457200"/>
          </a:xfrm>
          <a:prstGeom prst="line">
            <a:avLst/>
          </a:prstGeom>
          <a:noFill/>
          <a:ln w="25400">
            <a:solidFill>
              <a:schemeClr val="tx1"/>
            </a:solidFill>
            <a:round/>
            <a:headEnd/>
            <a:tailEnd/>
          </a:ln>
          <a:effectLst/>
        </p:spPr>
        <p:txBody>
          <a:bodyPr/>
          <a:lstStyle/>
          <a:p>
            <a:endParaRPr lang="es-MX"/>
          </a:p>
        </p:txBody>
      </p:sp>
      <p:pic>
        <p:nvPicPr>
          <p:cNvPr id="42006" name="Picture 22"/>
          <p:cNvPicPr>
            <a:picLocks noChangeArrowheads="1"/>
          </p:cNvPicPr>
          <p:nvPr/>
        </p:nvPicPr>
        <p:blipFill>
          <a:blip r:embed="rId3" cstate="print"/>
          <a:srcRect/>
          <a:stretch>
            <a:fillRect/>
          </a:stretch>
        </p:blipFill>
        <p:spPr bwMode="auto">
          <a:xfrm>
            <a:off x="3124200" y="5530850"/>
            <a:ext cx="609600" cy="495300"/>
          </a:xfrm>
          <a:prstGeom prst="rect">
            <a:avLst/>
          </a:prstGeom>
          <a:noFill/>
          <a:ln w="12700">
            <a:noFill/>
            <a:miter lim="800000"/>
            <a:headEnd/>
            <a:tailEnd/>
          </a:ln>
          <a:effectLst/>
        </p:spPr>
      </p:pic>
      <p:sp>
        <p:nvSpPr>
          <p:cNvPr id="42007" name="Text Box 23"/>
          <p:cNvSpPr txBox="1">
            <a:spLocks noChangeArrowheads="1"/>
          </p:cNvSpPr>
          <p:nvPr/>
        </p:nvSpPr>
        <p:spPr bwMode="auto">
          <a:xfrm>
            <a:off x="838200" y="4057650"/>
            <a:ext cx="1247775" cy="349250"/>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1600">
                <a:latin typeface="Arial" charset="0"/>
              </a:rPr>
              <a:t>Enlace</a:t>
            </a:r>
            <a:endParaRPr lang="es-ES" sz="1600">
              <a:latin typeface="Arial" charset="0"/>
            </a:endParaRPr>
          </a:p>
        </p:txBody>
      </p:sp>
      <p:sp>
        <p:nvSpPr>
          <p:cNvPr id="42008" name="Text Box 24"/>
          <p:cNvSpPr txBox="1">
            <a:spLocks noChangeArrowheads="1"/>
          </p:cNvSpPr>
          <p:nvPr/>
        </p:nvSpPr>
        <p:spPr bwMode="auto">
          <a:xfrm>
            <a:off x="844550" y="3257550"/>
            <a:ext cx="1247775" cy="349250"/>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1600">
                <a:latin typeface="Arial" charset="0"/>
              </a:rPr>
              <a:t>Red</a:t>
            </a:r>
            <a:endParaRPr lang="es-ES" sz="1600">
              <a:latin typeface="Arial" charset="0"/>
            </a:endParaRPr>
          </a:p>
        </p:txBody>
      </p:sp>
      <p:sp>
        <p:nvSpPr>
          <p:cNvPr id="42009" name="Line 25"/>
          <p:cNvSpPr>
            <a:spLocks noChangeShapeType="1"/>
          </p:cNvSpPr>
          <p:nvPr/>
        </p:nvSpPr>
        <p:spPr bwMode="auto">
          <a:xfrm>
            <a:off x="4216400" y="5105400"/>
            <a:ext cx="838200" cy="0"/>
          </a:xfrm>
          <a:prstGeom prst="line">
            <a:avLst/>
          </a:prstGeom>
          <a:noFill/>
          <a:ln w="12700">
            <a:solidFill>
              <a:schemeClr val="tx1"/>
            </a:solidFill>
            <a:round/>
            <a:headEnd type="triangle" w="med" len="med"/>
            <a:tailEnd type="triangle" w="med" len="med"/>
          </a:ln>
          <a:effectLst/>
        </p:spPr>
        <p:txBody>
          <a:bodyPr/>
          <a:lstStyle/>
          <a:p>
            <a:endParaRPr lang="es-MX"/>
          </a:p>
        </p:txBody>
      </p:sp>
      <p:sp>
        <p:nvSpPr>
          <p:cNvPr id="42010" name="Line 26"/>
          <p:cNvSpPr>
            <a:spLocks noChangeShapeType="1"/>
          </p:cNvSpPr>
          <p:nvPr/>
        </p:nvSpPr>
        <p:spPr bwMode="auto">
          <a:xfrm>
            <a:off x="6419850" y="5092700"/>
            <a:ext cx="704850" cy="0"/>
          </a:xfrm>
          <a:prstGeom prst="line">
            <a:avLst/>
          </a:prstGeom>
          <a:noFill/>
          <a:ln w="12700">
            <a:solidFill>
              <a:schemeClr val="tx1"/>
            </a:solidFill>
            <a:round/>
            <a:headEnd type="triangle" w="med" len="med"/>
            <a:tailEnd type="triangle" w="med" len="med"/>
          </a:ln>
          <a:effectLst/>
        </p:spPr>
        <p:txBody>
          <a:bodyPr/>
          <a:lstStyle/>
          <a:p>
            <a:endParaRPr lang="es-MX"/>
          </a:p>
        </p:txBody>
      </p:sp>
      <p:sp>
        <p:nvSpPr>
          <p:cNvPr id="42011" name="Line 27"/>
          <p:cNvSpPr>
            <a:spLocks noChangeShapeType="1"/>
          </p:cNvSpPr>
          <p:nvPr/>
        </p:nvSpPr>
        <p:spPr bwMode="auto">
          <a:xfrm>
            <a:off x="2133600" y="5029200"/>
            <a:ext cx="711200" cy="0"/>
          </a:xfrm>
          <a:prstGeom prst="line">
            <a:avLst/>
          </a:prstGeom>
          <a:noFill/>
          <a:ln w="12700">
            <a:solidFill>
              <a:schemeClr val="tx1"/>
            </a:solidFill>
            <a:round/>
            <a:headEnd type="triangle" w="med" len="med"/>
            <a:tailEnd type="triangle" w="med" len="med"/>
          </a:ln>
          <a:effectLst/>
        </p:spPr>
        <p:txBody>
          <a:bodyPr/>
          <a:lstStyle/>
          <a:p>
            <a:endParaRPr lang="es-MX"/>
          </a:p>
        </p:txBody>
      </p:sp>
      <p:sp>
        <p:nvSpPr>
          <p:cNvPr id="42012" name="Line 28"/>
          <p:cNvSpPr>
            <a:spLocks noChangeShapeType="1"/>
          </p:cNvSpPr>
          <p:nvPr/>
        </p:nvSpPr>
        <p:spPr bwMode="auto">
          <a:xfrm>
            <a:off x="2286000" y="2643188"/>
            <a:ext cx="4724400" cy="0"/>
          </a:xfrm>
          <a:prstGeom prst="line">
            <a:avLst/>
          </a:prstGeom>
          <a:noFill/>
          <a:ln w="12700">
            <a:solidFill>
              <a:schemeClr val="tx1"/>
            </a:solidFill>
            <a:prstDash val="sysDot"/>
            <a:round/>
            <a:headEnd type="triangle" w="med" len="med"/>
            <a:tailEnd type="triangle" w="med" len="med"/>
          </a:ln>
          <a:effectLst/>
        </p:spPr>
        <p:txBody>
          <a:bodyPr/>
          <a:lstStyle/>
          <a:p>
            <a:endParaRPr lang="es-MX"/>
          </a:p>
        </p:txBody>
      </p:sp>
      <p:sp>
        <p:nvSpPr>
          <p:cNvPr id="42013" name="Line 29"/>
          <p:cNvSpPr>
            <a:spLocks noChangeShapeType="1"/>
          </p:cNvSpPr>
          <p:nvPr/>
        </p:nvSpPr>
        <p:spPr bwMode="auto">
          <a:xfrm>
            <a:off x="2133600" y="3411538"/>
            <a:ext cx="685800" cy="0"/>
          </a:xfrm>
          <a:prstGeom prst="line">
            <a:avLst/>
          </a:prstGeom>
          <a:noFill/>
          <a:ln w="12700">
            <a:solidFill>
              <a:schemeClr val="tx1"/>
            </a:solidFill>
            <a:prstDash val="sysDot"/>
            <a:round/>
            <a:headEnd type="triangle" w="med" len="med"/>
            <a:tailEnd type="triangle" w="med" len="med"/>
          </a:ln>
          <a:effectLst/>
        </p:spPr>
        <p:txBody>
          <a:bodyPr/>
          <a:lstStyle/>
          <a:p>
            <a:endParaRPr lang="es-MX"/>
          </a:p>
        </p:txBody>
      </p:sp>
      <p:sp>
        <p:nvSpPr>
          <p:cNvPr id="42014" name="Line 30"/>
          <p:cNvSpPr>
            <a:spLocks noChangeShapeType="1"/>
          </p:cNvSpPr>
          <p:nvPr/>
        </p:nvSpPr>
        <p:spPr bwMode="auto">
          <a:xfrm>
            <a:off x="6477000" y="3411538"/>
            <a:ext cx="685800" cy="0"/>
          </a:xfrm>
          <a:prstGeom prst="line">
            <a:avLst/>
          </a:prstGeom>
          <a:noFill/>
          <a:ln w="12700">
            <a:solidFill>
              <a:schemeClr val="tx1"/>
            </a:solidFill>
            <a:prstDash val="sysDot"/>
            <a:round/>
            <a:headEnd type="triangle" w="med" len="med"/>
            <a:tailEnd type="triangle" w="med" len="med"/>
          </a:ln>
          <a:effectLst/>
        </p:spPr>
        <p:txBody>
          <a:bodyPr/>
          <a:lstStyle/>
          <a:p>
            <a:endParaRPr lang="es-MX"/>
          </a:p>
        </p:txBody>
      </p:sp>
      <p:sp>
        <p:nvSpPr>
          <p:cNvPr id="42015" name="Text Box 31"/>
          <p:cNvSpPr txBox="1">
            <a:spLocks noChangeArrowheads="1"/>
          </p:cNvSpPr>
          <p:nvPr/>
        </p:nvSpPr>
        <p:spPr bwMode="auto">
          <a:xfrm>
            <a:off x="2295525" y="3006725"/>
            <a:ext cx="365125" cy="317500"/>
          </a:xfrm>
          <a:prstGeom prst="rect">
            <a:avLst/>
          </a:prstGeom>
          <a:solidFill>
            <a:schemeClr val="accent1"/>
          </a:solidFill>
          <a:ln w="12700">
            <a:solidFill>
              <a:schemeClr val="tx1"/>
            </a:solidFill>
            <a:miter lim="800000"/>
            <a:headEnd/>
            <a:tailEnd/>
          </a:ln>
          <a:effectLst/>
        </p:spPr>
        <p:txBody>
          <a:bodyPr wrap="none">
            <a:spAutoFit/>
          </a:bodyPr>
          <a:lstStyle/>
          <a:p>
            <a:pPr algn="ctr" eaLnBrk="0" hangingPunct="0"/>
            <a:r>
              <a:rPr lang="es-ES_tradnl" sz="1400" b="1">
                <a:latin typeface="Arial" charset="0"/>
              </a:rPr>
              <a:t>IP</a:t>
            </a:r>
            <a:endParaRPr lang="es-ES" sz="1400" b="1">
              <a:latin typeface="Arial" charset="0"/>
            </a:endParaRPr>
          </a:p>
        </p:txBody>
      </p:sp>
      <p:sp>
        <p:nvSpPr>
          <p:cNvPr id="42016" name="Text Box 32"/>
          <p:cNvSpPr txBox="1">
            <a:spLocks noChangeArrowheads="1"/>
          </p:cNvSpPr>
          <p:nvPr/>
        </p:nvSpPr>
        <p:spPr bwMode="auto">
          <a:xfrm>
            <a:off x="6629400" y="3005138"/>
            <a:ext cx="365125" cy="317500"/>
          </a:xfrm>
          <a:prstGeom prst="rect">
            <a:avLst/>
          </a:prstGeom>
          <a:solidFill>
            <a:schemeClr val="accent1"/>
          </a:solidFill>
          <a:ln w="12700">
            <a:solidFill>
              <a:schemeClr val="tx1"/>
            </a:solidFill>
            <a:miter lim="800000"/>
            <a:headEnd/>
            <a:tailEnd/>
          </a:ln>
          <a:effectLst/>
        </p:spPr>
        <p:txBody>
          <a:bodyPr wrap="none">
            <a:spAutoFit/>
          </a:bodyPr>
          <a:lstStyle/>
          <a:p>
            <a:pPr algn="ctr" eaLnBrk="0" hangingPunct="0"/>
            <a:r>
              <a:rPr lang="es-ES_tradnl" sz="1400" b="1">
                <a:latin typeface="Arial" charset="0"/>
              </a:rPr>
              <a:t>IP</a:t>
            </a:r>
            <a:endParaRPr lang="es-ES" sz="1400" b="1">
              <a:latin typeface="Arial" charset="0"/>
            </a:endParaRPr>
          </a:p>
        </p:txBody>
      </p:sp>
      <p:sp>
        <p:nvSpPr>
          <p:cNvPr id="42017" name="Oval 33"/>
          <p:cNvSpPr>
            <a:spLocks noChangeArrowheads="1"/>
          </p:cNvSpPr>
          <p:nvPr/>
        </p:nvSpPr>
        <p:spPr bwMode="auto">
          <a:xfrm>
            <a:off x="5943600" y="5367338"/>
            <a:ext cx="1676400" cy="1295400"/>
          </a:xfrm>
          <a:prstGeom prst="ellipse">
            <a:avLst/>
          </a:prstGeom>
          <a:noFill/>
          <a:ln w="25400">
            <a:solidFill>
              <a:schemeClr val="tx1"/>
            </a:solidFill>
            <a:round/>
            <a:headEnd/>
            <a:tailEnd/>
          </a:ln>
          <a:effectLst/>
        </p:spPr>
        <p:txBody>
          <a:bodyPr wrap="none" anchor="ctr"/>
          <a:lstStyle/>
          <a:p>
            <a:endParaRPr lang="es-MX"/>
          </a:p>
        </p:txBody>
      </p:sp>
      <p:pic>
        <p:nvPicPr>
          <p:cNvPr id="42018" name="Picture 34"/>
          <p:cNvPicPr>
            <a:picLocks noChangeArrowheads="1"/>
          </p:cNvPicPr>
          <p:nvPr/>
        </p:nvPicPr>
        <p:blipFill>
          <a:blip r:embed="rId4" cstate="print"/>
          <a:srcRect/>
          <a:stretch>
            <a:fillRect/>
          </a:stretch>
        </p:blipFill>
        <p:spPr bwMode="auto">
          <a:xfrm>
            <a:off x="7513638" y="5372100"/>
            <a:ext cx="487362" cy="692150"/>
          </a:xfrm>
          <a:prstGeom prst="rect">
            <a:avLst/>
          </a:prstGeom>
          <a:noFill/>
          <a:ln w="12700">
            <a:noFill/>
            <a:miter lim="800000"/>
            <a:headEnd/>
            <a:tailEnd/>
          </a:ln>
          <a:effectLst/>
        </p:spPr>
      </p:pic>
      <p:pic>
        <p:nvPicPr>
          <p:cNvPr id="42019" name="Picture 35"/>
          <p:cNvPicPr>
            <a:picLocks noChangeArrowheads="1"/>
          </p:cNvPicPr>
          <p:nvPr/>
        </p:nvPicPr>
        <p:blipFill>
          <a:blip r:embed="rId3" cstate="print"/>
          <a:srcRect/>
          <a:stretch>
            <a:fillRect/>
          </a:stretch>
        </p:blipFill>
        <p:spPr bwMode="auto">
          <a:xfrm>
            <a:off x="5486400" y="5530850"/>
            <a:ext cx="609600" cy="495300"/>
          </a:xfrm>
          <a:prstGeom prst="rect">
            <a:avLst/>
          </a:prstGeom>
          <a:noFill/>
          <a:ln w="12700">
            <a:noFill/>
            <a:miter lim="800000"/>
            <a:headEnd/>
            <a:tailEnd/>
          </a:ln>
          <a:effectLst/>
        </p:spPr>
      </p:pic>
      <p:sp>
        <p:nvSpPr>
          <p:cNvPr id="42020" name="Text Box 36"/>
          <p:cNvSpPr txBox="1">
            <a:spLocks noChangeArrowheads="1"/>
          </p:cNvSpPr>
          <p:nvPr/>
        </p:nvSpPr>
        <p:spPr bwMode="auto">
          <a:xfrm>
            <a:off x="4348163" y="3868738"/>
            <a:ext cx="554037" cy="317500"/>
          </a:xfrm>
          <a:prstGeom prst="rect">
            <a:avLst/>
          </a:prstGeom>
          <a:solidFill>
            <a:schemeClr val="accent1"/>
          </a:solidFill>
          <a:ln w="12700">
            <a:solidFill>
              <a:schemeClr val="tx1"/>
            </a:solidFill>
            <a:miter lim="800000"/>
            <a:headEnd/>
            <a:tailEnd/>
          </a:ln>
          <a:effectLst/>
        </p:spPr>
        <p:txBody>
          <a:bodyPr wrap="none">
            <a:spAutoFit/>
          </a:bodyPr>
          <a:lstStyle/>
          <a:p>
            <a:pPr algn="ctr" eaLnBrk="0" hangingPunct="0"/>
            <a:r>
              <a:rPr lang="es-ES_tradnl" sz="1400" b="1">
                <a:latin typeface="Arial" charset="0"/>
              </a:rPr>
              <a:t>PPP</a:t>
            </a:r>
            <a:endParaRPr lang="es-ES" sz="1400" b="1">
              <a:latin typeface="Arial" charset="0"/>
            </a:endParaRPr>
          </a:p>
        </p:txBody>
      </p:sp>
      <p:sp>
        <p:nvSpPr>
          <p:cNvPr id="42021" name="Text Box 37"/>
          <p:cNvSpPr txBox="1">
            <a:spLocks noChangeArrowheads="1"/>
          </p:cNvSpPr>
          <p:nvPr/>
        </p:nvSpPr>
        <p:spPr bwMode="auto">
          <a:xfrm>
            <a:off x="2178050" y="4386263"/>
            <a:ext cx="639763" cy="530225"/>
          </a:xfrm>
          <a:prstGeom prst="rect">
            <a:avLst/>
          </a:prstGeom>
          <a:solidFill>
            <a:schemeClr val="accent1"/>
          </a:solidFill>
          <a:ln w="12700">
            <a:solidFill>
              <a:schemeClr val="tx1"/>
            </a:solidFill>
            <a:miter lim="800000"/>
            <a:headEnd/>
            <a:tailEnd/>
          </a:ln>
          <a:effectLst/>
        </p:spPr>
        <p:txBody>
          <a:bodyPr wrap="none">
            <a:spAutoFit/>
          </a:bodyPr>
          <a:lstStyle/>
          <a:p>
            <a:pPr algn="ctr" eaLnBrk="0" hangingPunct="0"/>
            <a:r>
              <a:rPr lang="es-ES_tradnl" sz="1400" b="1">
                <a:latin typeface="Arial" charset="0"/>
              </a:rPr>
              <a:t>IEEE</a:t>
            </a:r>
          </a:p>
          <a:p>
            <a:pPr algn="ctr" eaLnBrk="0" hangingPunct="0"/>
            <a:r>
              <a:rPr lang="es-ES_tradnl" sz="1400" b="1">
                <a:latin typeface="Arial" charset="0"/>
              </a:rPr>
              <a:t>802.3</a:t>
            </a:r>
            <a:endParaRPr lang="es-ES" sz="1400" b="1">
              <a:latin typeface="Arial" charset="0"/>
            </a:endParaRPr>
          </a:p>
        </p:txBody>
      </p:sp>
      <p:sp>
        <p:nvSpPr>
          <p:cNvPr id="42022" name="Text Box 38"/>
          <p:cNvSpPr txBox="1">
            <a:spLocks noChangeArrowheads="1"/>
          </p:cNvSpPr>
          <p:nvPr/>
        </p:nvSpPr>
        <p:spPr bwMode="auto">
          <a:xfrm>
            <a:off x="6432550" y="4462463"/>
            <a:ext cx="639763" cy="530225"/>
          </a:xfrm>
          <a:prstGeom prst="rect">
            <a:avLst/>
          </a:prstGeom>
          <a:solidFill>
            <a:schemeClr val="accent1"/>
          </a:solidFill>
          <a:ln w="12700">
            <a:solidFill>
              <a:schemeClr val="tx1"/>
            </a:solidFill>
            <a:miter lim="800000"/>
            <a:headEnd/>
            <a:tailEnd/>
          </a:ln>
          <a:effectLst/>
        </p:spPr>
        <p:txBody>
          <a:bodyPr wrap="none">
            <a:spAutoFit/>
          </a:bodyPr>
          <a:lstStyle/>
          <a:p>
            <a:pPr algn="ctr" eaLnBrk="0" hangingPunct="0"/>
            <a:r>
              <a:rPr lang="es-ES_tradnl" sz="1400" b="1">
                <a:latin typeface="Arial" charset="0"/>
              </a:rPr>
              <a:t>IEEE</a:t>
            </a:r>
          </a:p>
          <a:p>
            <a:pPr algn="ctr" eaLnBrk="0" hangingPunct="0"/>
            <a:r>
              <a:rPr lang="es-ES_tradnl" sz="1400" b="1">
                <a:latin typeface="Arial" charset="0"/>
              </a:rPr>
              <a:t>802.5</a:t>
            </a:r>
            <a:endParaRPr lang="es-ES" sz="1400" b="1">
              <a:latin typeface="Arial" charset="0"/>
            </a:endParaRPr>
          </a:p>
        </p:txBody>
      </p:sp>
      <p:sp>
        <p:nvSpPr>
          <p:cNvPr id="42023" name="Text Box 39"/>
          <p:cNvSpPr txBox="1">
            <a:spLocks noChangeArrowheads="1"/>
          </p:cNvSpPr>
          <p:nvPr/>
        </p:nvSpPr>
        <p:spPr bwMode="auto">
          <a:xfrm>
            <a:off x="4349750" y="4706938"/>
            <a:ext cx="561975" cy="317500"/>
          </a:xfrm>
          <a:prstGeom prst="rect">
            <a:avLst/>
          </a:prstGeom>
          <a:solidFill>
            <a:schemeClr val="accent1"/>
          </a:solidFill>
          <a:ln w="12700">
            <a:solidFill>
              <a:schemeClr val="tx1"/>
            </a:solidFill>
            <a:miter lim="800000"/>
            <a:headEnd/>
            <a:tailEnd/>
          </a:ln>
          <a:effectLst/>
        </p:spPr>
        <p:txBody>
          <a:bodyPr wrap="none">
            <a:spAutoFit/>
          </a:bodyPr>
          <a:lstStyle/>
          <a:p>
            <a:pPr algn="ctr" eaLnBrk="0" hangingPunct="0"/>
            <a:r>
              <a:rPr lang="es-ES_tradnl" sz="1400" b="1">
                <a:latin typeface="Arial" charset="0"/>
              </a:rPr>
              <a:t>V.35</a:t>
            </a:r>
            <a:endParaRPr lang="es-ES" sz="1400" b="1">
              <a:latin typeface="Arial" charset="0"/>
            </a:endParaRPr>
          </a:p>
        </p:txBody>
      </p:sp>
      <p:sp>
        <p:nvSpPr>
          <p:cNvPr id="42024" name="Line 40"/>
          <p:cNvSpPr>
            <a:spLocks noChangeShapeType="1"/>
          </p:cNvSpPr>
          <p:nvPr/>
        </p:nvSpPr>
        <p:spPr bwMode="auto">
          <a:xfrm flipH="1">
            <a:off x="1447800" y="2057400"/>
            <a:ext cx="3175" cy="381000"/>
          </a:xfrm>
          <a:prstGeom prst="line">
            <a:avLst/>
          </a:prstGeom>
          <a:noFill/>
          <a:ln w="12700">
            <a:solidFill>
              <a:schemeClr val="tx1"/>
            </a:solidFill>
            <a:round/>
            <a:headEnd type="triangle" w="med" len="med"/>
            <a:tailEnd type="triangle" w="med" len="med"/>
          </a:ln>
          <a:effectLst/>
        </p:spPr>
        <p:txBody>
          <a:bodyPr/>
          <a:lstStyle/>
          <a:p>
            <a:endParaRPr lang="es-MX"/>
          </a:p>
        </p:txBody>
      </p:sp>
      <p:sp>
        <p:nvSpPr>
          <p:cNvPr id="42025" name="Line 41"/>
          <p:cNvSpPr>
            <a:spLocks noChangeShapeType="1"/>
          </p:cNvSpPr>
          <p:nvPr/>
        </p:nvSpPr>
        <p:spPr bwMode="auto">
          <a:xfrm flipH="1">
            <a:off x="1447800" y="2844800"/>
            <a:ext cx="3175" cy="381000"/>
          </a:xfrm>
          <a:prstGeom prst="line">
            <a:avLst/>
          </a:prstGeom>
          <a:noFill/>
          <a:ln w="12700">
            <a:solidFill>
              <a:schemeClr val="tx1"/>
            </a:solidFill>
            <a:round/>
            <a:headEnd type="triangle" w="med" len="med"/>
            <a:tailEnd type="triangle" w="med" len="med"/>
          </a:ln>
          <a:effectLst/>
        </p:spPr>
        <p:txBody>
          <a:bodyPr/>
          <a:lstStyle/>
          <a:p>
            <a:endParaRPr lang="es-MX"/>
          </a:p>
        </p:txBody>
      </p:sp>
      <p:sp>
        <p:nvSpPr>
          <p:cNvPr id="42026" name="Line 42"/>
          <p:cNvSpPr>
            <a:spLocks noChangeShapeType="1"/>
          </p:cNvSpPr>
          <p:nvPr/>
        </p:nvSpPr>
        <p:spPr bwMode="auto">
          <a:xfrm>
            <a:off x="1444625" y="3644900"/>
            <a:ext cx="3175" cy="381000"/>
          </a:xfrm>
          <a:prstGeom prst="line">
            <a:avLst/>
          </a:prstGeom>
          <a:noFill/>
          <a:ln w="12700">
            <a:solidFill>
              <a:schemeClr val="tx1"/>
            </a:solidFill>
            <a:round/>
            <a:headEnd type="triangle" w="med" len="med"/>
            <a:tailEnd type="triangle" w="med" len="med"/>
          </a:ln>
          <a:effectLst/>
        </p:spPr>
        <p:txBody>
          <a:bodyPr/>
          <a:lstStyle/>
          <a:p>
            <a:endParaRPr lang="es-MX"/>
          </a:p>
        </p:txBody>
      </p:sp>
      <p:sp>
        <p:nvSpPr>
          <p:cNvPr id="42027" name="Text Box 43"/>
          <p:cNvSpPr txBox="1">
            <a:spLocks noChangeArrowheads="1"/>
          </p:cNvSpPr>
          <p:nvPr/>
        </p:nvSpPr>
        <p:spPr bwMode="auto">
          <a:xfrm>
            <a:off x="831850" y="4870450"/>
            <a:ext cx="1247775" cy="349250"/>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1600">
                <a:latin typeface="Arial" charset="0"/>
              </a:rPr>
              <a:t>Física</a:t>
            </a:r>
            <a:endParaRPr lang="es-ES" sz="1600">
              <a:latin typeface="Arial" charset="0"/>
            </a:endParaRPr>
          </a:p>
        </p:txBody>
      </p:sp>
      <p:sp>
        <p:nvSpPr>
          <p:cNvPr id="42028" name="Line 44"/>
          <p:cNvSpPr>
            <a:spLocks noChangeShapeType="1"/>
          </p:cNvSpPr>
          <p:nvPr/>
        </p:nvSpPr>
        <p:spPr bwMode="auto">
          <a:xfrm flipH="1">
            <a:off x="1447800" y="4457700"/>
            <a:ext cx="3175" cy="381000"/>
          </a:xfrm>
          <a:prstGeom prst="line">
            <a:avLst/>
          </a:prstGeom>
          <a:noFill/>
          <a:ln w="12700">
            <a:solidFill>
              <a:schemeClr val="tx1"/>
            </a:solidFill>
            <a:round/>
            <a:headEnd type="triangle" w="med" len="med"/>
            <a:tailEnd type="triangle" w="med" len="med"/>
          </a:ln>
          <a:effectLst/>
        </p:spPr>
        <p:txBody>
          <a:bodyPr/>
          <a:lstStyle/>
          <a:p>
            <a:endParaRPr lang="es-MX"/>
          </a:p>
        </p:txBody>
      </p:sp>
      <p:sp>
        <p:nvSpPr>
          <p:cNvPr id="42029" name="Text Box 45"/>
          <p:cNvSpPr txBox="1">
            <a:spLocks noChangeArrowheads="1"/>
          </p:cNvSpPr>
          <p:nvPr/>
        </p:nvSpPr>
        <p:spPr bwMode="auto">
          <a:xfrm>
            <a:off x="7251700" y="1676400"/>
            <a:ext cx="1171575" cy="349250"/>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1600">
                <a:latin typeface="Arial" charset="0"/>
              </a:rPr>
              <a:t>Aplicación</a:t>
            </a:r>
            <a:endParaRPr lang="es-ES" sz="1600">
              <a:latin typeface="Arial" charset="0"/>
            </a:endParaRPr>
          </a:p>
        </p:txBody>
      </p:sp>
      <p:sp>
        <p:nvSpPr>
          <p:cNvPr id="42030" name="Text Box 46"/>
          <p:cNvSpPr txBox="1">
            <a:spLocks noChangeArrowheads="1"/>
          </p:cNvSpPr>
          <p:nvPr/>
        </p:nvSpPr>
        <p:spPr bwMode="auto">
          <a:xfrm>
            <a:off x="7204075" y="2457450"/>
            <a:ext cx="1247775" cy="349250"/>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1600">
                <a:latin typeface="Arial" charset="0"/>
              </a:rPr>
              <a:t>Transporte</a:t>
            </a:r>
            <a:endParaRPr lang="es-ES" sz="1600">
              <a:latin typeface="Arial" charset="0"/>
            </a:endParaRPr>
          </a:p>
        </p:txBody>
      </p:sp>
      <p:sp>
        <p:nvSpPr>
          <p:cNvPr id="42031" name="Text Box 47"/>
          <p:cNvSpPr txBox="1">
            <a:spLocks noChangeArrowheads="1"/>
          </p:cNvSpPr>
          <p:nvPr/>
        </p:nvSpPr>
        <p:spPr bwMode="auto">
          <a:xfrm>
            <a:off x="7204075" y="4057650"/>
            <a:ext cx="1247775" cy="349250"/>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1600">
                <a:latin typeface="Arial" charset="0"/>
              </a:rPr>
              <a:t>Enlace</a:t>
            </a:r>
            <a:endParaRPr lang="es-ES" sz="1600">
              <a:latin typeface="Arial" charset="0"/>
            </a:endParaRPr>
          </a:p>
        </p:txBody>
      </p:sp>
      <p:sp>
        <p:nvSpPr>
          <p:cNvPr id="42032" name="Text Box 48"/>
          <p:cNvSpPr txBox="1">
            <a:spLocks noChangeArrowheads="1"/>
          </p:cNvSpPr>
          <p:nvPr/>
        </p:nvSpPr>
        <p:spPr bwMode="auto">
          <a:xfrm>
            <a:off x="7210425" y="3257550"/>
            <a:ext cx="1247775" cy="349250"/>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1600">
                <a:latin typeface="Arial" charset="0"/>
              </a:rPr>
              <a:t>Red</a:t>
            </a:r>
            <a:endParaRPr lang="es-ES" sz="1600">
              <a:latin typeface="Arial" charset="0"/>
            </a:endParaRPr>
          </a:p>
        </p:txBody>
      </p:sp>
      <p:sp>
        <p:nvSpPr>
          <p:cNvPr id="42033" name="Line 49"/>
          <p:cNvSpPr>
            <a:spLocks noChangeShapeType="1"/>
          </p:cNvSpPr>
          <p:nvPr/>
        </p:nvSpPr>
        <p:spPr bwMode="auto">
          <a:xfrm flipH="1">
            <a:off x="7813675" y="2057400"/>
            <a:ext cx="3175" cy="381000"/>
          </a:xfrm>
          <a:prstGeom prst="line">
            <a:avLst/>
          </a:prstGeom>
          <a:noFill/>
          <a:ln w="12700">
            <a:solidFill>
              <a:schemeClr val="tx1"/>
            </a:solidFill>
            <a:round/>
            <a:headEnd type="triangle" w="med" len="med"/>
            <a:tailEnd type="triangle" w="med" len="med"/>
          </a:ln>
          <a:effectLst/>
        </p:spPr>
        <p:txBody>
          <a:bodyPr/>
          <a:lstStyle/>
          <a:p>
            <a:endParaRPr lang="es-MX"/>
          </a:p>
        </p:txBody>
      </p:sp>
      <p:sp>
        <p:nvSpPr>
          <p:cNvPr id="42034" name="Line 50"/>
          <p:cNvSpPr>
            <a:spLocks noChangeShapeType="1"/>
          </p:cNvSpPr>
          <p:nvPr/>
        </p:nvSpPr>
        <p:spPr bwMode="auto">
          <a:xfrm flipH="1">
            <a:off x="7813675" y="2844800"/>
            <a:ext cx="3175" cy="381000"/>
          </a:xfrm>
          <a:prstGeom prst="line">
            <a:avLst/>
          </a:prstGeom>
          <a:noFill/>
          <a:ln w="12700">
            <a:solidFill>
              <a:schemeClr val="tx1"/>
            </a:solidFill>
            <a:round/>
            <a:headEnd type="triangle" w="med" len="med"/>
            <a:tailEnd type="triangle" w="med" len="med"/>
          </a:ln>
          <a:effectLst/>
        </p:spPr>
        <p:txBody>
          <a:bodyPr/>
          <a:lstStyle/>
          <a:p>
            <a:endParaRPr lang="es-MX"/>
          </a:p>
        </p:txBody>
      </p:sp>
      <p:sp>
        <p:nvSpPr>
          <p:cNvPr id="42035" name="Line 51"/>
          <p:cNvSpPr>
            <a:spLocks noChangeShapeType="1"/>
          </p:cNvSpPr>
          <p:nvPr/>
        </p:nvSpPr>
        <p:spPr bwMode="auto">
          <a:xfrm>
            <a:off x="7810500" y="3644900"/>
            <a:ext cx="3175" cy="381000"/>
          </a:xfrm>
          <a:prstGeom prst="line">
            <a:avLst/>
          </a:prstGeom>
          <a:noFill/>
          <a:ln w="12700">
            <a:solidFill>
              <a:schemeClr val="tx1"/>
            </a:solidFill>
            <a:round/>
            <a:headEnd type="triangle" w="med" len="med"/>
            <a:tailEnd type="triangle" w="med" len="med"/>
          </a:ln>
          <a:effectLst/>
        </p:spPr>
        <p:txBody>
          <a:bodyPr/>
          <a:lstStyle/>
          <a:p>
            <a:endParaRPr lang="es-MX"/>
          </a:p>
        </p:txBody>
      </p:sp>
      <p:sp>
        <p:nvSpPr>
          <p:cNvPr id="42036" name="Text Box 52"/>
          <p:cNvSpPr txBox="1">
            <a:spLocks noChangeArrowheads="1"/>
          </p:cNvSpPr>
          <p:nvPr/>
        </p:nvSpPr>
        <p:spPr bwMode="auto">
          <a:xfrm>
            <a:off x="7197725" y="4870450"/>
            <a:ext cx="1247775" cy="349250"/>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1600">
                <a:latin typeface="Arial" charset="0"/>
              </a:rPr>
              <a:t>Física</a:t>
            </a:r>
            <a:endParaRPr lang="es-ES" sz="1600">
              <a:latin typeface="Arial" charset="0"/>
            </a:endParaRPr>
          </a:p>
        </p:txBody>
      </p:sp>
      <p:sp>
        <p:nvSpPr>
          <p:cNvPr id="42037" name="Line 53"/>
          <p:cNvSpPr>
            <a:spLocks noChangeShapeType="1"/>
          </p:cNvSpPr>
          <p:nvPr/>
        </p:nvSpPr>
        <p:spPr bwMode="auto">
          <a:xfrm flipH="1">
            <a:off x="7813675" y="4457700"/>
            <a:ext cx="3175" cy="381000"/>
          </a:xfrm>
          <a:prstGeom prst="line">
            <a:avLst/>
          </a:prstGeom>
          <a:noFill/>
          <a:ln w="12700">
            <a:solidFill>
              <a:schemeClr val="tx1"/>
            </a:solidFill>
            <a:round/>
            <a:headEnd type="triangle" w="med" len="med"/>
            <a:tailEnd type="triangle" w="med" len="med"/>
          </a:ln>
          <a:effectLst/>
        </p:spPr>
        <p:txBody>
          <a:bodyPr/>
          <a:lstStyle/>
          <a:p>
            <a:endParaRPr lang="es-MX"/>
          </a:p>
        </p:txBody>
      </p:sp>
      <p:sp>
        <p:nvSpPr>
          <p:cNvPr id="42038" name="Text Box 54"/>
          <p:cNvSpPr txBox="1">
            <a:spLocks noChangeArrowheads="1"/>
          </p:cNvSpPr>
          <p:nvPr/>
        </p:nvSpPr>
        <p:spPr bwMode="auto">
          <a:xfrm>
            <a:off x="2901950" y="4076700"/>
            <a:ext cx="1247775" cy="349250"/>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1600">
                <a:latin typeface="Arial" charset="0"/>
              </a:rPr>
              <a:t>Enlace</a:t>
            </a:r>
            <a:endParaRPr lang="es-ES" sz="1600">
              <a:latin typeface="Arial" charset="0"/>
            </a:endParaRPr>
          </a:p>
        </p:txBody>
      </p:sp>
      <p:sp>
        <p:nvSpPr>
          <p:cNvPr id="42039" name="Text Box 55"/>
          <p:cNvSpPr txBox="1">
            <a:spLocks noChangeArrowheads="1"/>
          </p:cNvSpPr>
          <p:nvPr/>
        </p:nvSpPr>
        <p:spPr bwMode="auto">
          <a:xfrm>
            <a:off x="2908300" y="3276600"/>
            <a:ext cx="1247775" cy="349250"/>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1600">
                <a:latin typeface="Arial" charset="0"/>
              </a:rPr>
              <a:t>Red</a:t>
            </a:r>
            <a:endParaRPr lang="es-ES" sz="1600">
              <a:latin typeface="Arial" charset="0"/>
            </a:endParaRPr>
          </a:p>
        </p:txBody>
      </p:sp>
      <p:sp>
        <p:nvSpPr>
          <p:cNvPr id="42040" name="Line 56"/>
          <p:cNvSpPr>
            <a:spLocks noChangeShapeType="1"/>
          </p:cNvSpPr>
          <p:nvPr/>
        </p:nvSpPr>
        <p:spPr bwMode="auto">
          <a:xfrm>
            <a:off x="3508375" y="3663950"/>
            <a:ext cx="3175" cy="381000"/>
          </a:xfrm>
          <a:prstGeom prst="line">
            <a:avLst/>
          </a:prstGeom>
          <a:noFill/>
          <a:ln w="12700">
            <a:solidFill>
              <a:schemeClr val="tx1"/>
            </a:solidFill>
            <a:round/>
            <a:headEnd type="triangle" w="med" len="med"/>
            <a:tailEnd type="triangle" w="med" len="med"/>
          </a:ln>
          <a:effectLst/>
        </p:spPr>
        <p:txBody>
          <a:bodyPr/>
          <a:lstStyle/>
          <a:p>
            <a:endParaRPr lang="es-MX"/>
          </a:p>
        </p:txBody>
      </p:sp>
      <p:sp>
        <p:nvSpPr>
          <p:cNvPr id="42041" name="Text Box 57"/>
          <p:cNvSpPr txBox="1">
            <a:spLocks noChangeArrowheads="1"/>
          </p:cNvSpPr>
          <p:nvPr/>
        </p:nvSpPr>
        <p:spPr bwMode="auto">
          <a:xfrm>
            <a:off x="2895600" y="4889500"/>
            <a:ext cx="1247775" cy="349250"/>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1600">
                <a:latin typeface="Arial" charset="0"/>
              </a:rPr>
              <a:t>Física</a:t>
            </a:r>
            <a:endParaRPr lang="es-ES" sz="1600">
              <a:latin typeface="Arial" charset="0"/>
            </a:endParaRPr>
          </a:p>
        </p:txBody>
      </p:sp>
      <p:sp>
        <p:nvSpPr>
          <p:cNvPr id="42042" name="Line 58"/>
          <p:cNvSpPr>
            <a:spLocks noChangeShapeType="1"/>
          </p:cNvSpPr>
          <p:nvPr/>
        </p:nvSpPr>
        <p:spPr bwMode="auto">
          <a:xfrm>
            <a:off x="3514725" y="4476750"/>
            <a:ext cx="3175" cy="381000"/>
          </a:xfrm>
          <a:prstGeom prst="line">
            <a:avLst/>
          </a:prstGeom>
          <a:noFill/>
          <a:ln w="12700">
            <a:solidFill>
              <a:schemeClr val="tx1"/>
            </a:solidFill>
            <a:round/>
            <a:headEnd type="triangle" w="med" len="med"/>
            <a:tailEnd type="triangle" w="med" len="med"/>
          </a:ln>
          <a:effectLst/>
        </p:spPr>
        <p:txBody>
          <a:bodyPr/>
          <a:lstStyle/>
          <a:p>
            <a:endParaRPr lang="es-MX"/>
          </a:p>
        </p:txBody>
      </p:sp>
      <p:sp>
        <p:nvSpPr>
          <p:cNvPr id="42043" name="Text Box 59"/>
          <p:cNvSpPr txBox="1">
            <a:spLocks noChangeArrowheads="1"/>
          </p:cNvSpPr>
          <p:nvPr/>
        </p:nvSpPr>
        <p:spPr bwMode="auto">
          <a:xfrm>
            <a:off x="5111750" y="4076700"/>
            <a:ext cx="1247775" cy="349250"/>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1600">
                <a:latin typeface="Arial" charset="0"/>
              </a:rPr>
              <a:t>Enlace</a:t>
            </a:r>
            <a:endParaRPr lang="es-ES" sz="1600">
              <a:latin typeface="Arial" charset="0"/>
            </a:endParaRPr>
          </a:p>
        </p:txBody>
      </p:sp>
      <p:sp>
        <p:nvSpPr>
          <p:cNvPr id="42044" name="Text Box 60"/>
          <p:cNvSpPr txBox="1">
            <a:spLocks noChangeArrowheads="1"/>
          </p:cNvSpPr>
          <p:nvPr/>
        </p:nvSpPr>
        <p:spPr bwMode="auto">
          <a:xfrm>
            <a:off x="5118100" y="3276600"/>
            <a:ext cx="1247775" cy="349250"/>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1600">
                <a:latin typeface="Arial" charset="0"/>
              </a:rPr>
              <a:t>Red</a:t>
            </a:r>
            <a:endParaRPr lang="es-ES" sz="1600">
              <a:latin typeface="Arial" charset="0"/>
            </a:endParaRPr>
          </a:p>
        </p:txBody>
      </p:sp>
      <p:sp>
        <p:nvSpPr>
          <p:cNvPr id="42045" name="Line 61"/>
          <p:cNvSpPr>
            <a:spLocks noChangeShapeType="1"/>
          </p:cNvSpPr>
          <p:nvPr/>
        </p:nvSpPr>
        <p:spPr bwMode="auto">
          <a:xfrm flipH="1">
            <a:off x="5715000" y="3663950"/>
            <a:ext cx="3175" cy="368300"/>
          </a:xfrm>
          <a:prstGeom prst="line">
            <a:avLst/>
          </a:prstGeom>
          <a:noFill/>
          <a:ln w="12700">
            <a:solidFill>
              <a:schemeClr val="tx1"/>
            </a:solidFill>
            <a:round/>
            <a:headEnd type="triangle" w="med" len="med"/>
            <a:tailEnd type="triangle" w="med" len="med"/>
          </a:ln>
          <a:effectLst/>
        </p:spPr>
        <p:txBody>
          <a:bodyPr/>
          <a:lstStyle/>
          <a:p>
            <a:endParaRPr lang="es-MX"/>
          </a:p>
        </p:txBody>
      </p:sp>
      <p:sp>
        <p:nvSpPr>
          <p:cNvPr id="42046" name="Text Box 62"/>
          <p:cNvSpPr txBox="1">
            <a:spLocks noChangeArrowheads="1"/>
          </p:cNvSpPr>
          <p:nvPr/>
        </p:nvSpPr>
        <p:spPr bwMode="auto">
          <a:xfrm>
            <a:off x="5105400" y="4889500"/>
            <a:ext cx="1247775" cy="349250"/>
          </a:xfrm>
          <a:prstGeom prst="rect">
            <a:avLst/>
          </a:prstGeom>
          <a:solidFill>
            <a:srgbClr val="FFFF00"/>
          </a:solidFill>
          <a:ln w="12700">
            <a:solidFill>
              <a:schemeClr val="tx1"/>
            </a:solidFill>
            <a:miter lim="800000"/>
            <a:headEnd/>
            <a:tailEnd/>
          </a:ln>
          <a:effectLst/>
        </p:spPr>
        <p:txBody>
          <a:bodyPr>
            <a:spAutoFit/>
          </a:bodyPr>
          <a:lstStyle/>
          <a:p>
            <a:pPr algn="ctr" eaLnBrk="0" hangingPunct="0">
              <a:spcBef>
                <a:spcPct val="50000"/>
              </a:spcBef>
            </a:pPr>
            <a:r>
              <a:rPr lang="es-ES_tradnl" sz="1600">
                <a:latin typeface="Arial" charset="0"/>
              </a:rPr>
              <a:t>Física</a:t>
            </a:r>
            <a:endParaRPr lang="es-ES" sz="1600">
              <a:latin typeface="Arial" charset="0"/>
            </a:endParaRPr>
          </a:p>
        </p:txBody>
      </p:sp>
      <p:sp>
        <p:nvSpPr>
          <p:cNvPr id="42047" name="Line 63"/>
          <p:cNvSpPr>
            <a:spLocks noChangeShapeType="1"/>
          </p:cNvSpPr>
          <p:nvPr/>
        </p:nvSpPr>
        <p:spPr bwMode="auto">
          <a:xfrm flipH="1">
            <a:off x="5721350" y="4476750"/>
            <a:ext cx="3175" cy="381000"/>
          </a:xfrm>
          <a:prstGeom prst="line">
            <a:avLst/>
          </a:prstGeom>
          <a:noFill/>
          <a:ln w="12700">
            <a:solidFill>
              <a:schemeClr val="tx1"/>
            </a:solidFill>
            <a:round/>
            <a:headEnd type="triangle" w="med" len="med"/>
            <a:tailEnd type="triangle" w="med" len="med"/>
          </a:ln>
          <a:effectLst/>
        </p:spPr>
        <p:txBody>
          <a:bodyPr/>
          <a:lstStyle/>
          <a:p>
            <a:endParaRPr lang="es-MX"/>
          </a:p>
        </p:txBody>
      </p:sp>
      <p:sp>
        <p:nvSpPr>
          <p:cNvPr id="42048" name="Line 64"/>
          <p:cNvSpPr>
            <a:spLocks noChangeShapeType="1"/>
          </p:cNvSpPr>
          <p:nvPr/>
        </p:nvSpPr>
        <p:spPr bwMode="auto">
          <a:xfrm>
            <a:off x="4216400" y="4267200"/>
            <a:ext cx="838200" cy="0"/>
          </a:xfrm>
          <a:prstGeom prst="line">
            <a:avLst/>
          </a:prstGeom>
          <a:noFill/>
          <a:ln w="12700">
            <a:solidFill>
              <a:schemeClr val="tx1"/>
            </a:solidFill>
            <a:prstDash val="sysDot"/>
            <a:round/>
            <a:headEnd type="triangle" w="med" len="med"/>
            <a:tailEnd type="triangle" w="med" len="med"/>
          </a:ln>
          <a:effectLst/>
        </p:spPr>
        <p:txBody>
          <a:bodyPr/>
          <a:lstStyle/>
          <a:p>
            <a:endParaRPr lang="es-MX"/>
          </a:p>
        </p:txBody>
      </p:sp>
      <p:sp>
        <p:nvSpPr>
          <p:cNvPr id="42049" name="Line 65"/>
          <p:cNvSpPr>
            <a:spLocks noChangeShapeType="1"/>
          </p:cNvSpPr>
          <p:nvPr/>
        </p:nvSpPr>
        <p:spPr bwMode="auto">
          <a:xfrm>
            <a:off x="2133600" y="4267200"/>
            <a:ext cx="685800" cy="0"/>
          </a:xfrm>
          <a:prstGeom prst="line">
            <a:avLst/>
          </a:prstGeom>
          <a:noFill/>
          <a:ln w="12700">
            <a:solidFill>
              <a:schemeClr val="tx1"/>
            </a:solidFill>
            <a:prstDash val="sysDot"/>
            <a:round/>
            <a:headEnd type="triangle" w="med" len="med"/>
            <a:tailEnd type="triangle" w="med" len="med"/>
          </a:ln>
          <a:effectLst/>
        </p:spPr>
        <p:txBody>
          <a:bodyPr/>
          <a:lstStyle/>
          <a:p>
            <a:endParaRPr lang="es-MX"/>
          </a:p>
        </p:txBody>
      </p:sp>
      <p:sp>
        <p:nvSpPr>
          <p:cNvPr id="42050" name="Line 66"/>
          <p:cNvSpPr>
            <a:spLocks noChangeShapeType="1"/>
          </p:cNvSpPr>
          <p:nvPr/>
        </p:nvSpPr>
        <p:spPr bwMode="auto">
          <a:xfrm>
            <a:off x="6438900" y="4254500"/>
            <a:ext cx="685800" cy="0"/>
          </a:xfrm>
          <a:prstGeom prst="line">
            <a:avLst/>
          </a:prstGeom>
          <a:noFill/>
          <a:ln w="12700">
            <a:solidFill>
              <a:schemeClr val="tx1"/>
            </a:solidFill>
            <a:prstDash val="sysDot"/>
            <a:round/>
            <a:headEnd type="triangle" w="med" len="med"/>
            <a:tailEnd type="triangle" w="med" len="med"/>
          </a:ln>
          <a:effectLst/>
        </p:spPr>
        <p:txBody>
          <a:bodyPr/>
          <a:lstStyle/>
          <a:p>
            <a:endParaRPr lang="es-MX"/>
          </a:p>
        </p:txBody>
      </p:sp>
      <p:sp>
        <p:nvSpPr>
          <p:cNvPr id="42051" name="Text Box 67"/>
          <p:cNvSpPr txBox="1">
            <a:spLocks noChangeArrowheads="1"/>
          </p:cNvSpPr>
          <p:nvPr/>
        </p:nvSpPr>
        <p:spPr bwMode="auto">
          <a:xfrm>
            <a:off x="6432550" y="3608388"/>
            <a:ext cx="639763" cy="530225"/>
          </a:xfrm>
          <a:prstGeom prst="rect">
            <a:avLst/>
          </a:prstGeom>
          <a:solidFill>
            <a:schemeClr val="accent1"/>
          </a:solidFill>
          <a:ln w="12700">
            <a:solidFill>
              <a:schemeClr val="tx1"/>
            </a:solidFill>
            <a:miter lim="800000"/>
            <a:headEnd/>
            <a:tailEnd/>
          </a:ln>
          <a:effectLst/>
        </p:spPr>
        <p:txBody>
          <a:bodyPr wrap="none">
            <a:spAutoFit/>
          </a:bodyPr>
          <a:lstStyle/>
          <a:p>
            <a:pPr algn="ctr" eaLnBrk="0" hangingPunct="0"/>
            <a:r>
              <a:rPr lang="es-ES_tradnl" sz="1400" b="1">
                <a:latin typeface="Arial" charset="0"/>
              </a:rPr>
              <a:t>IEEE</a:t>
            </a:r>
          </a:p>
          <a:p>
            <a:pPr algn="ctr" eaLnBrk="0" hangingPunct="0"/>
            <a:r>
              <a:rPr lang="es-ES_tradnl" sz="1400" b="1">
                <a:latin typeface="Arial" charset="0"/>
              </a:rPr>
              <a:t>802.5</a:t>
            </a:r>
            <a:endParaRPr lang="es-ES" sz="1400" b="1">
              <a:latin typeface="Arial" charset="0"/>
            </a:endParaRPr>
          </a:p>
        </p:txBody>
      </p:sp>
      <p:sp>
        <p:nvSpPr>
          <p:cNvPr id="42052" name="Text Box 68"/>
          <p:cNvSpPr txBox="1">
            <a:spLocks noChangeArrowheads="1"/>
          </p:cNvSpPr>
          <p:nvPr/>
        </p:nvSpPr>
        <p:spPr bwMode="auto">
          <a:xfrm>
            <a:off x="2165350" y="3608388"/>
            <a:ext cx="639763" cy="530225"/>
          </a:xfrm>
          <a:prstGeom prst="rect">
            <a:avLst/>
          </a:prstGeom>
          <a:solidFill>
            <a:schemeClr val="accent1"/>
          </a:solidFill>
          <a:ln w="12700">
            <a:solidFill>
              <a:schemeClr val="tx1"/>
            </a:solidFill>
            <a:miter lim="800000"/>
            <a:headEnd/>
            <a:tailEnd/>
          </a:ln>
          <a:effectLst/>
        </p:spPr>
        <p:txBody>
          <a:bodyPr wrap="none">
            <a:spAutoFit/>
          </a:bodyPr>
          <a:lstStyle/>
          <a:p>
            <a:pPr algn="ctr" eaLnBrk="0" hangingPunct="0"/>
            <a:r>
              <a:rPr lang="es-ES_tradnl" sz="1400" b="1">
                <a:latin typeface="Arial" charset="0"/>
              </a:rPr>
              <a:t>IEEE</a:t>
            </a:r>
          </a:p>
          <a:p>
            <a:pPr algn="ctr" eaLnBrk="0" hangingPunct="0"/>
            <a:r>
              <a:rPr lang="es-ES_tradnl" sz="1400" b="1">
                <a:latin typeface="Arial" charset="0"/>
              </a:rPr>
              <a:t>802.3</a:t>
            </a:r>
            <a:endParaRPr lang="es-ES" sz="1400" b="1">
              <a:latin typeface="Arial" charset="0"/>
            </a:endParaRPr>
          </a:p>
        </p:txBody>
      </p:sp>
      <p:sp>
        <p:nvSpPr>
          <p:cNvPr id="42053" name="Text Box 69"/>
          <p:cNvSpPr txBox="1">
            <a:spLocks noChangeArrowheads="1"/>
          </p:cNvSpPr>
          <p:nvPr/>
        </p:nvSpPr>
        <p:spPr bwMode="auto">
          <a:xfrm>
            <a:off x="1943100" y="5715000"/>
            <a:ext cx="952500" cy="581025"/>
          </a:xfrm>
          <a:prstGeom prst="rect">
            <a:avLst/>
          </a:prstGeom>
          <a:noFill/>
          <a:ln w="9525">
            <a:noFill/>
            <a:miter lim="800000"/>
            <a:headEnd/>
            <a:tailEnd/>
          </a:ln>
          <a:effectLst/>
        </p:spPr>
        <p:txBody>
          <a:bodyPr wrap="none">
            <a:spAutoFit/>
          </a:bodyPr>
          <a:lstStyle/>
          <a:p>
            <a:pPr algn="ctr" eaLnBrk="0" hangingPunct="0"/>
            <a:r>
              <a:rPr lang="es-ES_tradnl" sz="1600">
                <a:latin typeface="Arial" charset="0"/>
              </a:rPr>
              <a:t>LAN</a:t>
            </a:r>
          </a:p>
          <a:p>
            <a:pPr algn="ctr" eaLnBrk="0" hangingPunct="0"/>
            <a:r>
              <a:rPr lang="es-ES_tradnl" sz="1600">
                <a:latin typeface="Arial" charset="0"/>
              </a:rPr>
              <a:t>Ethernet</a:t>
            </a:r>
            <a:endParaRPr lang="es-ES" sz="1600">
              <a:latin typeface="Arial" charset="0"/>
            </a:endParaRPr>
          </a:p>
        </p:txBody>
      </p:sp>
      <p:sp>
        <p:nvSpPr>
          <p:cNvPr id="42054" name="Text Box 70"/>
          <p:cNvSpPr txBox="1">
            <a:spLocks noChangeArrowheads="1"/>
          </p:cNvSpPr>
          <p:nvPr/>
        </p:nvSpPr>
        <p:spPr bwMode="auto">
          <a:xfrm>
            <a:off x="6172200" y="5638800"/>
            <a:ext cx="1220788" cy="581025"/>
          </a:xfrm>
          <a:prstGeom prst="rect">
            <a:avLst/>
          </a:prstGeom>
          <a:noFill/>
          <a:ln w="9525">
            <a:noFill/>
            <a:miter lim="800000"/>
            <a:headEnd/>
            <a:tailEnd/>
          </a:ln>
          <a:effectLst/>
        </p:spPr>
        <p:txBody>
          <a:bodyPr wrap="none">
            <a:spAutoFit/>
          </a:bodyPr>
          <a:lstStyle/>
          <a:p>
            <a:pPr algn="ctr" eaLnBrk="0" hangingPunct="0"/>
            <a:r>
              <a:rPr lang="es-ES_tradnl" sz="1600">
                <a:latin typeface="Arial" charset="0"/>
              </a:rPr>
              <a:t>LAN</a:t>
            </a:r>
          </a:p>
          <a:p>
            <a:pPr algn="ctr" eaLnBrk="0" hangingPunct="0"/>
            <a:r>
              <a:rPr lang="es-ES_tradnl" sz="1600">
                <a:latin typeface="Arial" charset="0"/>
              </a:rPr>
              <a:t>Token Ring</a:t>
            </a:r>
            <a:endParaRPr lang="es-ES" sz="1600">
              <a:latin typeface="Arial" charset="0"/>
            </a:endParaRPr>
          </a:p>
        </p:txBody>
      </p:sp>
      <p:sp>
        <p:nvSpPr>
          <p:cNvPr id="42055" name="Text Box 71"/>
          <p:cNvSpPr txBox="1">
            <a:spLocks noChangeArrowheads="1"/>
          </p:cNvSpPr>
          <p:nvPr/>
        </p:nvSpPr>
        <p:spPr bwMode="auto">
          <a:xfrm>
            <a:off x="381000" y="1676400"/>
            <a:ext cx="296863" cy="336550"/>
          </a:xfrm>
          <a:prstGeom prst="rect">
            <a:avLst/>
          </a:prstGeom>
          <a:noFill/>
          <a:ln w="12700">
            <a:noFill/>
            <a:miter lim="800000"/>
            <a:headEnd/>
            <a:tailEnd/>
          </a:ln>
          <a:effectLst/>
        </p:spPr>
        <p:txBody>
          <a:bodyPr wrap="none">
            <a:spAutoFit/>
          </a:bodyPr>
          <a:lstStyle/>
          <a:p>
            <a:pPr algn="ctr" eaLnBrk="0" hangingPunct="0"/>
            <a:r>
              <a:rPr lang="es-ES_tradnl" sz="1600">
                <a:latin typeface="Arial" charset="0"/>
              </a:rPr>
              <a:t>5</a:t>
            </a:r>
            <a:endParaRPr lang="es-ES" sz="1600">
              <a:latin typeface="Arial" charset="0"/>
            </a:endParaRPr>
          </a:p>
        </p:txBody>
      </p:sp>
    </p:spTree>
    <p:extLst>
      <p:ext uri="{BB962C8B-B14F-4D97-AF65-F5344CB8AC3E}">
        <p14:creationId xmlns:p14="http://schemas.microsoft.com/office/powerpoint/2010/main" val="3951951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s-ES"/>
              <a:t>Características</a:t>
            </a:r>
          </a:p>
        </p:txBody>
      </p:sp>
      <p:sp>
        <p:nvSpPr>
          <p:cNvPr id="1027" name="Rectangle 3" descr="Rectangle: Click to edit Master text styles&#10;Second level&#10;Third level&#10;Fourth level&#10;Fifth level"/>
          <p:cNvSpPr>
            <a:spLocks noGrp="1" noChangeArrowheads="1"/>
          </p:cNvSpPr>
          <p:nvPr>
            <p:ph type="body" idx="1"/>
          </p:nvPr>
        </p:nvSpPr>
        <p:spPr/>
        <p:txBody>
          <a:bodyPr/>
          <a:lstStyle/>
          <a:p>
            <a:pPr lvl="1"/>
            <a:r>
              <a:rPr lang="es-ES" b="1"/>
              <a:t>Orientado a conexión</a:t>
            </a:r>
          </a:p>
          <a:p>
            <a:pPr lvl="2"/>
            <a:r>
              <a:rPr lang="es-ES"/>
              <a:t>Antes de poder transferir los datos, dos procesos (local y remoto) deben negociar una conexión TCP mediante un proceso de establecimiento de conexión.</a:t>
            </a:r>
          </a:p>
          <a:p>
            <a:pPr lvl="2"/>
            <a:r>
              <a:rPr lang="es-ES"/>
              <a:t>Las conexiones TCP se cierran formalmente mediante el proceso de finalización de conexión TCP.</a:t>
            </a:r>
          </a:p>
        </p:txBody>
      </p:sp>
    </p:spTree>
    <p:extLst>
      <p:ext uri="{BB962C8B-B14F-4D97-AF65-F5344CB8AC3E}">
        <p14:creationId xmlns:p14="http://schemas.microsoft.com/office/powerpoint/2010/main" val="520270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s-ES"/>
              <a:t>Características</a:t>
            </a:r>
          </a:p>
        </p:txBody>
      </p:sp>
      <p:sp>
        <p:nvSpPr>
          <p:cNvPr id="7171" name="Rectangle 3" descr="Rectangle: Click to edit Master text styles&#10;Second level&#10;Third level&#10;Fourth level&#10;Fifth level"/>
          <p:cNvSpPr>
            <a:spLocks noGrp="1" noChangeArrowheads="1"/>
          </p:cNvSpPr>
          <p:nvPr>
            <p:ph type="body" idx="1"/>
          </p:nvPr>
        </p:nvSpPr>
        <p:spPr/>
        <p:txBody>
          <a:bodyPr/>
          <a:lstStyle/>
          <a:p>
            <a:pPr lvl="1">
              <a:lnSpc>
                <a:spcPct val="90000"/>
              </a:lnSpc>
            </a:pPr>
            <a:r>
              <a:rPr lang="es-ES" b="1"/>
              <a:t>Full Duplex</a:t>
            </a:r>
          </a:p>
          <a:p>
            <a:pPr lvl="2">
              <a:lnSpc>
                <a:spcPct val="90000"/>
              </a:lnSpc>
            </a:pPr>
            <a:r>
              <a:rPr lang="es-ES"/>
              <a:t>Para cada terminal TCP, la conexión TCP está formada por dos canales lógicos: un canal para transmitir datos (salida) y uno para recibir datos (entrada).</a:t>
            </a:r>
          </a:p>
          <a:p>
            <a:pPr lvl="2">
              <a:lnSpc>
                <a:spcPct val="90000"/>
              </a:lnSpc>
            </a:pPr>
            <a:r>
              <a:rPr lang="es-ES"/>
              <a:t>Con la tecnología adecuada de la capa de Interfaz de Red, la terminal podría transmitir y recibir datos al mismo tiempo.</a:t>
            </a:r>
          </a:p>
          <a:p>
            <a:pPr lvl="2">
              <a:lnSpc>
                <a:spcPct val="90000"/>
              </a:lnSpc>
            </a:pPr>
            <a:r>
              <a:rPr lang="es-ES"/>
              <a:t>El encabezado TCP contiene el número de secuencia de los datos de salida y un reconocimiento de los datos de entrada.</a:t>
            </a:r>
          </a:p>
        </p:txBody>
      </p:sp>
    </p:spTree>
    <p:extLst>
      <p:ext uri="{BB962C8B-B14F-4D97-AF65-F5344CB8AC3E}">
        <p14:creationId xmlns:p14="http://schemas.microsoft.com/office/powerpoint/2010/main" val="49305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s-ES"/>
              <a:t>Caracrerísticas</a:t>
            </a:r>
          </a:p>
        </p:txBody>
      </p:sp>
      <p:sp>
        <p:nvSpPr>
          <p:cNvPr id="47107" name="Rectangle 3" descr="Rectangle: Click to edit Master text styles&#10;Second level&#10;Third level&#10;Fourth level&#10;Fifth level"/>
          <p:cNvSpPr>
            <a:spLocks noGrp="1" noChangeArrowheads="1"/>
          </p:cNvSpPr>
          <p:nvPr>
            <p:ph type="body" idx="1"/>
          </p:nvPr>
        </p:nvSpPr>
        <p:spPr/>
        <p:txBody>
          <a:bodyPr/>
          <a:lstStyle/>
          <a:p>
            <a:pPr lvl="1"/>
            <a:r>
              <a:rPr lang="es-ES" b="1"/>
              <a:t>Full Duplex</a:t>
            </a:r>
          </a:p>
          <a:p>
            <a:pPr lvl="2"/>
            <a:r>
              <a:rPr lang="es-ES"/>
              <a:t>Un circuito lógico bidireccional, full duplex entre dos procesos</a:t>
            </a:r>
          </a:p>
        </p:txBody>
      </p:sp>
      <p:sp>
        <p:nvSpPr>
          <p:cNvPr id="47108" name="Rectangle 4"/>
          <p:cNvSpPr>
            <a:spLocks noChangeArrowheads="1"/>
          </p:cNvSpPr>
          <p:nvPr/>
        </p:nvSpPr>
        <p:spPr bwMode="auto">
          <a:xfrm>
            <a:off x="1189038" y="4724400"/>
            <a:ext cx="6629400" cy="685800"/>
          </a:xfrm>
          <a:prstGeom prst="rect">
            <a:avLst/>
          </a:prstGeom>
          <a:solidFill>
            <a:srgbClr val="DDDDDD"/>
          </a:solidFill>
          <a:ln w="9525">
            <a:solidFill>
              <a:schemeClr val="tx1"/>
            </a:solidFill>
            <a:miter lim="800000"/>
            <a:headEnd/>
            <a:tailEnd/>
          </a:ln>
          <a:effectLst/>
        </p:spPr>
        <p:txBody>
          <a:bodyPr wrap="none" anchor="ctr"/>
          <a:lstStyle/>
          <a:p>
            <a:endParaRPr lang="es-MX"/>
          </a:p>
        </p:txBody>
      </p:sp>
      <p:sp>
        <p:nvSpPr>
          <p:cNvPr id="47109" name="Oval 5"/>
          <p:cNvSpPr>
            <a:spLocks noChangeArrowheads="1"/>
          </p:cNvSpPr>
          <p:nvPr/>
        </p:nvSpPr>
        <p:spPr bwMode="auto">
          <a:xfrm>
            <a:off x="1112838" y="3810000"/>
            <a:ext cx="188912" cy="685800"/>
          </a:xfrm>
          <a:prstGeom prst="ellipse">
            <a:avLst/>
          </a:prstGeom>
          <a:solidFill>
            <a:schemeClr val="bg1"/>
          </a:solidFill>
          <a:ln w="9525">
            <a:solidFill>
              <a:schemeClr val="tx1"/>
            </a:solidFill>
            <a:round/>
            <a:headEnd/>
            <a:tailEnd/>
          </a:ln>
          <a:effectLst/>
        </p:spPr>
        <p:txBody>
          <a:bodyPr wrap="none" anchor="ctr"/>
          <a:lstStyle/>
          <a:p>
            <a:endParaRPr lang="es-MX"/>
          </a:p>
        </p:txBody>
      </p:sp>
      <p:sp>
        <p:nvSpPr>
          <p:cNvPr id="47110" name="Oval 6"/>
          <p:cNvSpPr>
            <a:spLocks noChangeArrowheads="1"/>
          </p:cNvSpPr>
          <p:nvPr/>
        </p:nvSpPr>
        <p:spPr bwMode="auto">
          <a:xfrm>
            <a:off x="1112838" y="4724400"/>
            <a:ext cx="188912" cy="685800"/>
          </a:xfrm>
          <a:prstGeom prst="ellipse">
            <a:avLst/>
          </a:prstGeom>
          <a:solidFill>
            <a:schemeClr val="bg1"/>
          </a:solidFill>
          <a:ln w="9525">
            <a:solidFill>
              <a:schemeClr val="tx1"/>
            </a:solidFill>
            <a:round/>
            <a:headEnd/>
            <a:tailEnd/>
          </a:ln>
          <a:effectLst/>
        </p:spPr>
        <p:txBody>
          <a:bodyPr wrap="none" anchor="ctr"/>
          <a:lstStyle/>
          <a:p>
            <a:endParaRPr lang="es-MX"/>
          </a:p>
        </p:txBody>
      </p:sp>
      <p:sp>
        <p:nvSpPr>
          <p:cNvPr id="47111" name="Oval 7"/>
          <p:cNvSpPr>
            <a:spLocks noChangeArrowheads="1"/>
          </p:cNvSpPr>
          <p:nvPr/>
        </p:nvSpPr>
        <p:spPr bwMode="auto">
          <a:xfrm>
            <a:off x="7705725" y="3810000"/>
            <a:ext cx="188913" cy="685800"/>
          </a:xfrm>
          <a:prstGeom prst="ellipse">
            <a:avLst/>
          </a:prstGeom>
          <a:solidFill>
            <a:schemeClr val="bg1"/>
          </a:solidFill>
          <a:ln w="9525">
            <a:solidFill>
              <a:schemeClr val="tx1"/>
            </a:solidFill>
            <a:round/>
            <a:headEnd/>
            <a:tailEnd/>
          </a:ln>
          <a:effectLst/>
        </p:spPr>
        <p:txBody>
          <a:bodyPr wrap="none" anchor="ctr"/>
          <a:lstStyle/>
          <a:p>
            <a:endParaRPr lang="es-MX"/>
          </a:p>
        </p:txBody>
      </p:sp>
      <p:sp>
        <p:nvSpPr>
          <p:cNvPr id="47112" name="Oval 8"/>
          <p:cNvSpPr>
            <a:spLocks noChangeArrowheads="1"/>
          </p:cNvSpPr>
          <p:nvPr/>
        </p:nvSpPr>
        <p:spPr bwMode="auto">
          <a:xfrm>
            <a:off x="7705725" y="4724400"/>
            <a:ext cx="188913" cy="685800"/>
          </a:xfrm>
          <a:prstGeom prst="ellipse">
            <a:avLst/>
          </a:prstGeom>
          <a:solidFill>
            <a:schemeClr val="bg1"/>
          </a:solidFill>
          <a:ln w="9525">
            <a:solidFill>
              <a:schemeClr val="tx1"/>
            </a:solidFill>
            <a:round/>
            <a:headEnd/>
            <a:tailEnd/>
          </a:ln>
          <a:effectLst/>
        </p:spPr>
        <p:txBody>
          <a:bodyPr wrap="none" anchor="ctr"/>
          <a:lstStyle/>
          <a:p>
            <a:endParaRPr lang="es-MX"/>
          </a:p>
        </p:txBody>
      </p:sp>
      <p:sp>
        <p:nvSpPr>
          <p:cNvPr id="47113" name="Line 9"/>
          <p:cNvSpPr>
            <a:spLocks noChangeShapeType="1"/>
          </p:cNvSpPr>
          <p:nvPr/>
        </p:nvSpPr>
        <p:spPr bwMode="auto">
          <a:xfrm>
            <a:off x="1206500" y="3810000"/>
            <a:ext cx="6594475" cy="0"/>
          </a:xfrm>
          <a:prstGeom prst="line">
            <a:avLst/>
          </a:prstGeom>
          <a:noFill/>
          <a:ln w="9525">
            <a:solidFill>
              <a:schemeClr val="tx1"/>
            </a:solidFill>
            <a:round/>
            <a:headEnd/>
            <a:tailEnd/>
          </a:ln>
          <a:effectLst/>
        </p:spPr>
        <p:txBody>
          <a:bodyPr wrap="none" anchor="ctr"/>
          <a:lstStyle/>
          <a:p>
            <a:endParaRPr lang="es-MX"/>
          </a:p>
        </p:txBody>
      </p:sp>
      <p:sp>
        <p:nvSpPr>
          <p:cNvPr id="47114" name="Line 10"/>
          <p:cNvSpPr>
            <a:spLocks noChangeShapeType="1"/>
          </p:cNvSpPr>
          <p:nvPr/>
        </p:nvSpPr>
        <p:spPr bwMode="auto">
          <a:xfrm>
            <a:off x="1206500" y="4495800"/>
            <a:ext cx="6594475" cy="0"/>
          </a:xfrm>
          <a:prstGeom prst="line">
            <a:avLst/>
          </a:prstGeom>
          <a:noFill/>
          <a:ln w="9525">
            <a:solidFill>
              <a:schemeClr val="tx1"/>
            </a:solidFill>
            <a:round/>
            <a:headEnd/>
            <a:tailEnd/>
          </a:ln>
          <a:effectLst/>
        </p:spPr>
        <p:txBody>
          <a:bodyPr wrap="none" anchor="ctr"/>
          <a:lstStyle/>
          <a:p>
            <a:endParaRPr lang="es-MX"/>
          </a:p>
        </p:txBody>
      </p:sp>
      <p:sp>
        <p:nvSpPr>
          <p:cNvPr id="47115" name="Line 11"/>
          <p:cNvSpPr>
            <a:spLocks noChangeShapeType="1"/>
          </p:cNvSpPr>
          <p:nvPr/>
        </p:nvSpPr>
        <p:spPr bwMode="auto">
          <a:xfrm>
            <a:off x="1206500" y="4724400"/>
            <a:ext cx="6594475" cy="0"/>
          </a:xfrm>
          <a:prstGeom prst="line">
            <a:avLst/>
          </a:prstGeom>
          <a:noFill/>
          <a:ln w="9525">
            <a:solidFill>
              <a:schemeClr val="tx1"/>
            </a:solidFill>
            <a:round/>
            <a:headEnd/>
            <a:tailEnd/>
          </a:ln>
          <a:effectLst/>
        </p:spPr>
        <p:txBody>
          <a:bodyPr wrap="none" anchor="ctr"/>
          <a:lstStyle/>
          <a:p>
            <a:endParaRPr lang="es-MX"/>
          </a:p>
        </p:txBody>
      </p:sp>
      <p:sp>
        <p:nvSpPr>
          <p:cNvPr id="47116" name="Line 12"/>
          <p:cNvSpPr>
            <a:spLocks noChangeShapeType="1"/>
          </p:cNvSpPr>
          <p:nvPr/>
        </p:nvSpPr>
        <p:spPr bwMode="auto">
          <a:xfrm>
            <a:off x="1206500" y="5410200"/>
            <a:ext cx="6594475" cy="0"/>
          </a:xfrm>
          <a:prstGeom prst="line">
            <a:avLst/>
          </a:prstGeom>
          <a:noFill/>
          <a:ln w="9525">
            <a:solidFill>
              <a:schemeClr val="tx1"/>
            </a:solidFill>
            <a:round/>
            <a:headEnd/>
            <a:tailEnd/>
          </a:ln>
          <a:effectLst/>
        </p:spPr>
        <p:txBody>
          <a:bodyPr wrap="none" anchor="ctr"/>
          <a:lstStyle/>
          <a:p>
            <a:endParaRPr lang="es-MX"/>
          </a:p>
        </p:txBody>
      </p:sp>
      <p:sp>
        <p:nvSpPr>
          <p:cNvPr id="47117" name="Text Box 13"/>
          <p:cNvSpPr txBox="1">
            <a:spLocks noChangeArrowheads="1"/>
          </p:cNvSpPr>
          <p:nvPr/>
        </p:nvSpPr>
        <p:spPr bwMode="auto">
          <a:xfrm>
            <a:off x="95250" y="4064000"/>
            <a:ext cx="946150" cy="915988"/>
          </a:xfrm>
          <a:prstGeom prst="rect">
            <a:avLst/>
          </a:prstGeom>
          <a:noFill/>
          <a:ln w="9525">
            <a:noFill/>
            <a:miter lim="800000"/>
            <a:headEnd/>
            <a:tailEnd/>
          </a:ln>
          <a:effectLst/>
        </p:spPr>
        <p:txBody>
          <a:bodyPr wrap="none">
            <a:spAutoFit/>
          </a:bodyPr>
          <a:lstStyle/>
          <a:p>
            <a:pPr algn="ctr" eaLnBrk="0" hangingPunct="0"/>
            <a:r>
              <a:rPr lang="en-US" sz="1800" b="1">
                <a:latin typeface="Arial" charset="0"/>
              </a:rPr>
              <a:t>Cliente</a:t>
            </a:r>
          </a:p>
          <a:p>
            <a:pPr algn="ctr" eaLnBrk="0" hangingPunct="0"/>
            <a:r>
              <a:rPr lang="en-US" sz="1800" b="1">
                <a:latin typeface="Arial" charset="0"/>
              </a:rPr>
              <a:t>TCP</a:t>
            </a:r>
          </a:p>
          <a:p>
            <a:pPr algn="ctr" eaLnBrk="0" hangingPunct="0"/>
            <a:r>
              <a:rPr lang="en-US" sz="1800" b="1">
                <a:latin typeface="Arial" charset="0"/>
              </a:rPr>
              <a:t>1</a:t>
            </a:r>
          </a:p>
        </p:txBody>
      </p:sp>
      <p:sp>
        <p:nvSpPr>
          <p:cNvPr id="47118" name="Text Box 14"/>
          <p:cNvSpPr txBox="1">
            <a:spLocks noChangeArrowheads="1"/>
          </p:cNvSpPr>
          <p:nvPr/>
        </p:nvSpPr>
        <p:spPr bwMode="auto">
          <a:xfrm>
            <a:off x="7931150" y="4064000"/>
            <a:ext cx="1111250" cy="915988"/>
          </a:xfrm>
          <a:prstGeom prst="rect">
            <a:avLst/>
          </a:prstGeom>
          <a:noFill/>
          <a:ln w="9525">
            <a:noFill/>
            <a:miter lim="800000"/>
            <a:headEnd/>
            <a:tailEnd/>
          </a:ln>
          <a:effectLst/>
        </p:spPr>
        <p:txBody>
          <a:bodyPr wrap="none">
            <a:spAutoFit/>
          </a:bodyPr>
          <a:lstStyle/>
          <a:p>
            <a:pPr algn="ctr" eaLnBrk="0" hangingPunct="0"/>
            <a:r>
              <a:rPr lang="en-US" sz="1800" b="1">
                <a:latin typeface="Arial" charset="0"/>
              </a:rPr>
              <a:t>Servidor</a:t>
            </a:r>
          </a:p>
          <a:p>
            <a:pPr algn="ctr" eaLnBrk="0" hangingPunct="0"/>
            <a:r>
              <a:rPr lang="en-US" sz="1800" b="1">
                <a:latin typeface="Arial" charset="0"/>
              </a:rPr>
              <a:t>TCP</a:t>
            </a:r>
          </a:p>
          <a:p>
            <a:pPr algn="ctr" eaLnBrk="0" hangingPunct="0"/>
            <a:r>
              <a:rPr lang="en-US" sz="1800" b="1">
                <a:latin typeface="Arial" charset="0"/>
              </a:rPr>
              <a:t>2</a:t>
            </a:r>
          </a:p>
        </p:txBody>
      </p:sp>
      <p:sp>
        <p:nvSpPr>
          <p:cNvPr id="47119" name="Text Box 15"/>
          <p:cNvSpPr txBox="1">
            <a:spLocks noChangeArrowheads="1"/>
          </p:cNvSpPr>
          <p:nvPr/>
        </p:nvSpPr>
        <p:spPr bwMode="auto">
          <a:xfrm>
            <a:off x="1620838" y="4038600"/>
            <a:ext cx="804862" cy="304800"/>
          </a:xfrm>
          <a:prstGeom prst="rect">
            <a:avLst/>
          </a:prstGeom>
          <a:noFill/>
          <a:ln w="9525">
            <a:noFill/>
            <a:miter lim="800000"/>
            <a:headEnd/>
            <a:tailEnd/>
          </a:ln>
          <a:effectLst/>
        </p:spPr>
        <p:txBody>
          <a:bodyPr wrap="none">
            <a:spAutoFit/>
          </a:bodyPr>
          <a:lstStyle/>
          <a:p>
            <a:pPr algn="ctr" eaLnBrk="0" hangingPunct="0"/>
            <a:r>
              <a:rPr lang="en-US" sz="1400">
                <a:latin typeface="Arial" charset="0"/>
              </a:rPr>
              <a:t>Entrada</a:t>
            </a:r>
          </a:p>
        </p:txBody>
      </p:sp>
      <p:sp>
        <p:nvSpPr>
          <p:cNvPr id="47120" name="AutoShape 16"/>
          <p:cNvSpPr>
            <a:spLocks noChangeArrowheads="1"/>
          </p:cNvSpPr>
          <p:nvPr/>
        </p:nvSpPr>
        <p:spPr bwMode="auto">
          <a:xfrm>
            <a:off x="2484438" y="4114800"/>
            <a:ext cx="1219200" cy="152400"/>
          </a:xfrm>
          <a:prstGeom prst="rightArrow">
            <a:avLst>
              <a:gd name="adj1" fmla="val 50000"/>
              <a:gd name="adj2" fmla="val 200000"/>
            </a:avLst>
          </a:prstGeom>
          <a:solidFill>
            <a:schemeClr val="accent1"/>
          </a:solidFill>
          <a:ln w="9525">
            <a:solidFill>
              <a:schemeClr val="tx1"/>
            </a:solidFill>
            <a:miter lim="800000"/>
            <a:headEnd/>
            <a:tailEnd/>
          </a:ln>
          <a:effectLst/>
        </p:spPr>
        <p:txBody>
          <a:bodyPr wrap="none" anchor="ctr"/>
          <a:lstStyle/>
          <a:p>
            <a:endParaRPr lang="es-MX"/>
          </a:p>
        </p:txBody>
      </p:sp>
      <p:sp>
        <p:nvSpPr>
          <p:cNvPr id="47121" name="Text Box 17"/>
          <p:cNvSpPr txBox="1">
            <a:spLocks noChangeArrowheads="1"/>
          </p:cNvSpPr>
          <p:nvPr/>
        </p:nvSpPr>
        <p:spPr bwMode="auto">
          <a:xfrm>
            <a:off x="6724650" y="4876800"/>
            <a:ext cx="804863" cy="304800"/>
          </a:xfrm>
          <a:prstGeom prst="rect">
            <a:avLst/>
          </a:prstGeom>
          <a:noFill/>
          <a:ln w="9525">
            <a:noFill/>
            <a:miter lim="800000"/>
            <a:headEnd/>
            <a:tailEnd/>
          </a:ln>
          <a:effectLst/>
        </p:spPr>
        <p:txBody>
          <a:bodyPr wrap="none">
            <a:spAutoFit/>
          </a:bodyPr>
          <a:lstStyle/>
          <a:p>
            <a:pPr algn="ctr" eaLnBrk="0" hangingPunct="0"/>
            <a:r>
              <a:rPr lang="en-US" sz="1400">
                <a:latin typeface="Arial" charset="0"/>
              </a:rPr>
              <a:t>Entrada</a:t>
            </a:r>
          </a:p>
        </p:txBody>
      </p:sp>
      <p:sp>
        <p:nvSpPr>
          <p:cNvPr id="47122" name="AutoShape 18"/>
          <p:cNvSpPr>
            <a:spLocks noChangeArrowheads="1"/>
          </p:cNvSpPr>
          <p:nvPr/>
        </p:nvSpPr>
        <p:spPr bwMode="auto">
          <a:xfrm flipH="1">
            <a:off x="5456238" y="4953000"/>
            <a:ext cx="1219200" cy="152400"/>
          </a:xfrm>
          <a:prstGeom prst="rightArrow">
            <a:avLst>
              <a:gd name="adj1" fmla="val 50000"/>
              <a:gd name="adj2" fmla="val 200000"/>
            </a:avLst>
          </a:prstGeom>
          <a:solidFill>
            <a:schemeClr val="accent1"/>
          </a:solidFill>
          <a:ln w="9525">
            <a:solidFill>
              <a:schemeClr val="tx1"/>
            </a:solidFill>
            <a:miter lim="800000"/>
            <a:headEnd/>
            <a:tailEnd/>
          </a:ln>
          <a:effectLst/>
        </p:spPr>
        <p:txBody>
          <a:bodyPr wrap="none" anchor="ctr"/>
          <a:lstStyle/>
          <a:p>
            <a:endParaRPr lang="es-MX"/>
          </a:p>
        </p:txBody>
      </p:sp>
      <p:sp>
        <p:nvSpPr>
          <p:cNvPr id="47123" name="Text Box 19"/>
          <p:cNvSpPr txBox="1">
            <a:spLocks noChangeArrowheads="1"/>
          </p:cNvSpPr>
          <p:nvPr/>
        </p:nvSpPr>
        <p:spPr bwMode="auto">
          <a:xfrm>
            <a:off x="6789738" y="4038600"/>
            <a:ext cx="677862" cy="304800"/>
          </a:xfrm>
          <a:prstGeom prst="rect">
            <a:avLst/>
          </a:prstGeom>
          <a:noFill/>
          <a:ln w="9525">
            <a:noFill/>
            <a:miter lim="800000"/>
            <a:headEnd/>
            <a:tailEnd/>
          </a:ln>
          <a:effectLst/>
        </p:spPr>
        <p:txBody>
          <a:bodyPr wrap="none">
            <a:spAutoFit/>
          </a:bodyPr>
          <a:lstStyle/>
          <a:p>
            <a:pPr algn="ctr" eaLnBrk="0" hangingPunct="0"/>
            <a:r>
              <a:rPr lang="en-US" sz="1400">
                <a:latin typeface="Arial" charset="0"/>
              </a:rPr>
              <a:t>Salida</a:t>
            </a:r>
          </a:p>
        </p:txBody>
      </p:sp>
      <p:sp>
        <p:nvSpPr>
          <p:cNvPr id="47124" name="Text Box 20"/>
          <p:cNvSpPr txBox="1">
            <a:spLocks noChangeArrowheads="1"/>
          </p:cNvSpPr>
          <p:nvPr/>
        </p:nvSpPr>
        <p:spPr bwMode="auto">
          <a:xfrm>
            <a:off x="1644650" y="4876800"/>
            <a:ext cx="677863" cy="304800"/>
          </a:xfrm>
          <a:prstGeom prst="rect">
            <a:avLst/>
          </a:prstGeom>
          <a:noFill/>
          <a:ln w="9525">
            <a:noFill/>
            <a:miter lim="800000"/>
            <a:headEnd/>
            <a:tailEnd/>
          </a:ln>
          <a:effectLst/>
        </p:spPr>
        <p:txBody>
          <a:bodyPr wrap="none">
            <a:spAutoFit/>
          </a:bodyPr>
          <a:lstStyle/>
          <a:p>
            <a:pPr algn="ctr" eaLnBrk="0" hangingPunct="0"/>
            <a:r>
              <a:rPr lang="en-US" sz="1400">
                <a:latin typeface="Arial" charset="0"/>
              </a:rPr>
              <a:t>Salida</a:t>
            </a:r>
          </a:p>
        </p:txBody>
      </p:sp>
      <p:sp>
        <p:nvSpPr>
          <p:cNvPr id="47125" name="Oval 21"/>
          <p:cNvSpPr>
            <a:spLocks noChangeArrowheads="1"/>
          </p:cNvSpPr>
          <p:nvPr/>
        </p:nvSpPr>
        <p:spPr bwMode="auto">
          <a:xfrm>
            <a:off x="1036638" y="3505200"/>
            <a:ext cx="457200" cy="2286000"/>
          </a:xfrm>
          <a:prstGeom prst="ellipse">
            <a:avLst/>
          </a:prstGeom>
          <a:noFill/>
          <a:ln w="9525">
            <a:solidFill>
              <a:schemeClr val="tx1"/>
            </a:solidFill>
            <a:round/>
            <a:headEnd/>
            <a:tailEnd/>
          </a:ln>
          <a:effectLst/>
        </p:spPr>
        <p:txBody>
          <a:bodyPr wrap="none" anchor="ctr"/>
          <a:lstStyle/>
          <a:p>
            <a:endParaRPr lang="es-MX"/>
          </a:p>
        </p:txBody>
      </p:sp>
      <p:sp>
        <p:nvSpPr>
          <p:cNvPr id="47126" name="Oval 22"/>
          <p:cNvSpPr>
            <a:spLocks noChangeArrowheads="1"/>
          </p:cNvSpPr>
          <p:nvPr/>
        </p:nvSpPr>
        <p:spPr bwMode="auto">
          <a:xfrm>
            <a:off x="7589838" y="3505200"/>
            <a:ext cx="457200" cy="2286000"/>
          </a:xfrm>
          <a:prstGeom prst="ellipse">
            <a:avLst/>
          </a:prstGeom>
          <a:noFill/>
          <a:ln w="9525">
            <a:solidFill>
              <a:schemeClr val="tx1"/>
            </a:solidFill>
            <a:round/>
            <a:headEnd/>
            <a:tailEnd/>
          </a:ln>
          <a:effectLst/>
        </p:spPr>
        <p:txBody>
          <a:bodyPr wrap="none" anchor="ctr"/>
          <a:lstStyle/>
          <a:p>
            <a:endParaRPr lang="es-MX"/>
          </a:p>
        </p:txBody>
      </p:sp>
      <p:sp>
        <p:nvSpPr>
          <p:cNvPr id="47127" name="Line 23"/>
          <p:cNvSpPr>
            <a:spLocks noChangeShapeType="1"/>
          </p:cNvSpPr>
          <p:nvPr/>
        </p:nvSpPr>
        <p:spPr bwMode="auto">
          <a:xfrm>
            <a:off x="1265238" y="3505200"/>
            <a:ext cx="6477000" cy="0"/>
          </a:xfrm>
          <a:prstGeom prst="line">
            <a:avLst/>
          </a:prstGeom>
          <a:noFill/>
          <a:ln w="9525">
            <a:solidFill>
              <a:schemeClr val="tx1"/>
            </a:solidFill>
            <a:round/>
            <a:headEnd/>
            <a:tailEnd/>
          </a:ln>
          <a:effectLst/>
        </p:spPr>
        <p:txBody>
          <a:bodyPr wrap="none" anchor="ctr"/>
          <a:lstStyle/>
          <a:p>
            <a:endParaRPr lang="es-MX"/>
          </a:p>
        </p:txBody>
      </p:sp>
      <p:sp>
        <p:nvSpPr>
          <p:cNvPr id="47128" name="Line 24"/>
          <p:cNvSpPr>
            <a:spLocks noChangeShapeType="1"/>
          </p:cNvSpPr>
          <p:nvPr/>
        </p:nvSpPr>
        <p:spPr bwMode="auto">
          <a:xfrm>
            <a:off x="1265238" y="5791200"/>
            <a:ext cx="6553200" cy="0"/>
          </a:xfrm>
          <a:prstGeom prst="line">
            <a:avLst/>
          </a:prstGeom>
          <a:noFill/>
          <a:ln w="9525">
            <a:solidFill>
              <a:schemeClr val="tx1"/>
            </a:solidFill>
            <a:round/>
            <a:headEnd/>
            <a:tailEnd/>
          </a:ln>
          <a:effectLst/>
        </p:spPr>
        <p:txBody>
          <a:bodyPr wrap="none" anchor="ctr"/>
          <a:lstStyle/>
          <a:p>
            <a:endParaRPr lang="es-MX"/>
          </a:p>
        </p:txBody>
      </p:sp>
    </p:spTree>
    <p:extLst>
      <p:ext uri="{BB962C8B-B14F-4D97-AF65-F5344CB8AC3E}">
        <p14:creationId xmlns:p14="http://schemas.microsoft.com/office/powerpoint/2010/main" val="2809877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ES"/>
              <a:t>Características</a:t>
            </a:r>
          </a:p>
        </p:txBody>
      </p:sp>
      <p:sp>
        <p:nvSpPr>
          <p:cNvPr id="8195" name="Rectangle 3" descr="Rectangle: Click to edit Master text styles&#10;Second level&#10;Third level&#10;Fourth level&#10;Fifth level"/>
          <p:cNvSpPr>
            <a:spLocks noGrp="1" noChangeArrowheads="1"/>
          </p:cNvSpPr>
          <p:nvPr>
            <p:ph type="body" idx="1"/>
          </p:nvPr>
        </p:nvSpPr>
        <p:spPr>
          <a:xfrm>
            <a:off x="838200" y="1905000"/>
            <a:ext cx="7772400" cy="4800600"/>
          </a:xfrm>
        </p:spPr>
        <p:txBody>
          <a:bodyPr/>
          <a:lstStyle/>
          <a:p>
            <a:pPr lvl="1">
              <a:lnSpc>
                <a:spcPct val="90000"/>
              </a:lnSpc>
            </a:pPr>
            <a:r>
              <a:rPr lang="es-ES" b="1"/>
              <a:t>Fiable</a:t>
            </a:r>
          </a:p>
          <a:p>
            <a:pPr lvl="2">
              <a:lnSpc>
                <a:spcPct val="90000"/>
              </a:lnSpc>
            </a:pPr>
            <a:r>
              <a:rPr lang="es-ES"/>
              <a:t>En el </a:t>
            </a:r>
            <a:r>
              <a:rPr lang="es-ES" b="1"/>
              <a:t>transmisor</a:t>
            </a:r>
            <a:r>
              <a:rPr lang="es-ES"/>
              <a:t>, los datos enviados en una conexión TCP están secuenciados y se espera un reconocimiento afirmativo por parte del receptor.</a:t>
            </a:r>
          </a:p>
          <a:p>
            <a:pPr lvl="2">
              <a:lnSpc>
                <a:spcPct val="90000"/>
              </a:lnSpc>
            </a:pPr>
            <a:r>
              <a:rPr lang="es-ES"/>
              <a:t>Si no se recibe ningún reconocimiento, el segmento se transmite de nuevo.</a:t>
            </a:r>
          </a:p>
          <a:p>
            <a:pPr lvl="2">
              <a:lnSpc>
                <a:spcPct val="90000"/>
              </a:lnSpc>
            </a:pPr>
            <a:r>
              <a:rPr lang="es-ES"/>
              <a:t>En el </a:t>
            </a:r>
            <a:r>
              <a:rPr lang="es-ES" b="1"/>
              <a:t>receptor</a:t>
            </a:r>
            <a:r>
              <a:rPr lang="es-ES"/>
              <a:t>, los segmentos duplicados se descartan y los segmentos que llegan fuera de secuencia se colocan en la secuencia correcta.</a:t>
            </a:r>
          </a:p>
          <a:p>
            <a:pPr lvl="2">
              <a:lnSpc>
                <a:spcPct val="90000"/>
              </a:lnSpc>
            </a:pPr>
            <a:r>
              <a:rPr lang="es-ES"/>
              <a:t>Siempre se utiliza una suma de comprobación TCP para comprobar la integridad de nivel de bit del segmento TCP.</a:t>
            </a:r>
          </a:p>
        </p:txBody>
      </p:sp>
    </p:spTree>
    <p:extLst>
      <p:ext uri="{BB962C8B-B14F-4D97-AF65-F5344CB8AC3E}">
        <p14:creationId xmlns:p14="http://schemas.microsoft.com/office/powerpoint/2010/main" val="3268297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s-ES"/>
              <a:t>Características</a:t>
            </a:r>
          </a:p>
        </p:txBody>
      </p:sp>
      <p:sp>
        <p:nvSpPr>
          <p:cNvPr id="9219" name="Rectangle 3" descr="Rectangle: Click to edit Master text styles&#10;Second level&#10;Third level&#10;Fourth level&#10;Fifth level"/>
          <p:cNvSpPr>
            <a:spLocks noGrp="1" noChangeArrowheads="1"/>
          </p:cNvSpPr>
          <p:nvPr>
            <p:ph type="body" idx="1"/>
          </p:nvPr>
        </p:nvSpPr>
        <p:spPr>
          <a:xfrm>
            <a:off x="838200" y="1905000"/>
            <a:ext cx="7772400" cy="4800600"/>
          </a:xfrm>
        </p:spPr>
        <p:txBody>
          <a:bodyPr/>
          <a:lstStyle/>
          <a:p>
            <a:pPr lvl="1">
              <a:lnSpc>
                <a:spcPct val="90000"/>
              </a:lnSpc>
            </a:pPr>
            <a:r>
              <a:rPr lang="es-ES" b="1" dirty="0"/>
              <a:t>Secuencia de bytes</a:t>
            </a:r>
          </a:p>
          <a:p>
            <a:pPr lvl="2">
              <a:lnSpc>
                <a:spcPct val="90000"/>
              </a:lnSpc>
            </a:pPr>
            <a:r>
              <a:rPr lang="es-ES" dirty="0"/>
              <a:t>TCP reconoce los datos enviados a través de los canales de entrada y salida como una secuencia continua de bytes.</a:t>
            </a:r>
          </a:p>
          <a:p>
            <a:pPr lvl="2">
              <a:lnSpc>
                <a:spcPct val="90000"/>
              </a:lnSpc>
            </a:pPr>
            <a:r>
              <a:rPr lang="es-ES" dirty="0"/>
              <a:t>El número de secuencia y el número de reconocimiento en cada encabezado TCP se define en límites </a:t>
            </a:r>
            <a:r>
              <a:rPr lang="es-ES" dirty="0" smtClean="0"/>
              <a:t>de </a:t>
            </a:r>
            <a:r>
              <a:rPr lang="es-ES" dirty="0"/>
              <a:t>bytes.</a:t>
            </a:r>
          </a:p>
          <a:p>
            <a:pPr lvl="2">
              <a:lnSpc>
                <a:spcPct val="90000"/>
              </a:lnSpc>
            </a:pPr>
            <a:r>
              <a:rPr lang="es-ES" dirty="0"/>
              <a:t>TCP no reconoce límites de mensajes o registros en la secuencia de bytes.</a:t>
            </a:r>
          </a:p>
          <a:p>
            <a:pPr lvl="2">
              <a:lnSpc>
                <a:spcPct val="90000"/>
              </a:lnSpc>
            </a:pPr>
            <a:r>
              <a:rPr lang="es-ES" dirty="0"/>
              <a:t>El protocolo de la capa de Aplicación debe proporcionar el </a:t>
            </a:r>
            <a:r>
              <a:rPr lang="es-ES" dirty="0" smtClean="0"/>
              <a:t>análisis </a:t>
            </a:r>
            <a:r>
              <a:rPr lang="es-ES" dirty="0"/>
              <a:t>correspondiente de la secuencia de bytes de entrada.</a:t>
            </a:r>
          </a:p>
        </p:txBody>
      </p:sp>
    </p:spTree>
    <p:extLst>
      <p:ext uri="{BB962C8B-B14F-4D97-AF65-F5344CB8AC3E}">
        <p14:creationId xmlns:p14="http://schemas.microsoft.com/office/powerpoint/2010/main" val="989809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a:t>Características</a:t>
            </a:r>
          </a:p>
        </p:txBody>
      </p:sp>
      <p:sp>
        <p:nvSpPr>
          <p:cNvPr id="10243" name="Rectangle 3" descr="Rectangle: Click to edit Master text styles&#10;Second level&#10;Third level&#10;Fourth level&#10;Fifth level"/>
          <p:cNvSpPr>
            <a:spLocks noGrp="1" noChangeArrowheads="1"/>
          </p:cNvSpPr>
          <p:nvPr>
            <p:ph type="body" idx="1"/>
          </p:nvPr>
        </p:nvSpPr>
        <p:spPr>
          <a:xfrm>
            <a:off x="838200" y="1905000"/>
            <a:ext cx="7772400" cy="4800600"/>
          </a:xfrm>
        </p:spPr>
        <p:txBody>
          <a:bodyPr/>
          <a:lstStyle/>
          <a:p>
            <a:pPr lvl="1">
              <a:lnSpc>
                <a:spcPct val="90000"/>
              </a:lnSpc>
            </a:pPr>
            <a:r>
              <a:rPr lang="es-ES" b="1"/>
              <a:t>Control de flujo del emisor y del receptor.</a:t>
            </a:r>
          </a:p>
          <a:p>
            <a:pPr lvl="2">
              <a:lnSpc>
                <a:spcPct val="90000"/>
              </a:lnSpc>
            </a:pPr>
            <a:r>
              <a:rPr lang="es-ES"/>
              <a:t>Para evitar el envío de demasiados datos a la vez y la saturación de la red IP.</a:t>
            </a:r>
          </a:p>
          <a:p>
            <a:pPr lvl="2">
              <a:lnSpc>
                <a:spcPct val="90000"/>
              </a:lnSpc>
            </a:pPr>
            <a:r>
              <a:rPr lang="es-ES"/>
              <a:t>TCP implementa control de flujo del emisor que, gradualmente, escala la cantidad de datos a la vez.</a:t>
            </a:r>
          </a:p>
          <a:p>
            <a:pPr lvl="2">
              <a:lnSpc>
                <a:spcPct val="90000"/>
              </a:lnSpc>
            </a:pPr>
            <a:r>
              <a:rPr lang="es-ES"/>
              <a:t>Para evitar que el emisor envíe datos que el receptor no puede almacenar en buffer.</a:t>
            </a:r>
          </a:p>
          <a:p>
            <a:pPr lvl="2">
              <a:lnSpc>
                <a:spcPct val="90000"/>
              </a:lnSpc>
            </a:pPr>
            <a:r>
              <a:rPr lang="es-ES"/>
              <a:t>TCP implementa control de flujo del receptor que indica la cantidad de espacio libre en el buffer del receptor.</a:t>
            </a:r>
          </a:p>
        </p:txBody>
      </p:sp>
    </p:spTree>
    <p:extLst>
      <p:ext uri="{BB962C8B-B14F-4D97-AF65-F5344CB8AC3E}">
        <p14:creationId xmlns:p14="http://schemas.microsoft.com/office/powerpoint/2010/main" val="296131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s-ES"/>
              <a:t>Introducción</a:t>
            </a:r>
          </a:p>
        </p:txBody>
      </p:sp>
      <p:sp>
        <p:nvSpPr>
          <p:cNvPr id="1027" name="Rectangle 3" descr="Rectangle: Click to edit Master text styles&#10;Second level&#10;Third level&#10;Fourth level&#10;Fifth level"/>
          <p:cNvSpPr>
            <a:spLocks noGrp="1" noChangeArrowheads="1"/>
          </p:cNvSpPr>
          <p:nvPr>
            <p:ph idx="1"/>
          </p:nvPr>
        </p:nvSpPr>
        <p:spPr/>
        <p:txBody>
          <a:bodyPr/>
          <a:lstStyle/>
          <a:p>
            <a:pPr lvl="1"/>
            <a:r>
              <a:rPr lang="es-ES"/>
              <a:t>UDP es un protocolo no orientado a conexión de la capa de transporte que es una reflexión directa de los servicios de datagramas de IP.</a:t>
            </a:r>
          </a:p>
          <a:p>
            <a:pPr lvl="1"/>
            <a:r>
              <a:rPr lang="es-ES"/>
              <a:t>Excepto que UDP proporciona un modo de pasar la parte del mensaje de UDP al protocolo de la capa de aplicación.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Características</a:t>
            </a:r>
          </a:p>
        </p:txBody>
      </p:sp>
      <p:sp>
        <p:nvSpPr>
          <p:cNvPr id="11267" name="Rectangle 3" descr="Rectangle: Click to edit Master text styles&#10;Second level&#10;Third level&#10;Fourth level&#10;Fifth level"/>
          <p:cNvSpPr>
            <a:spLocks noChangeArrowheads="1"/>
          </p:cNvSpPr>
          <p:nvPr/>
        </p:nvSpPr>
        <p:spPr bwMode="auto">
          <a:xfrm>
            <a:off x="647700" y="1492827"/>
            <a:ext cx="7772400" cy="41148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sz="2800" b="1" dirty="0"/>
              <a:t>Segmentación de datos de la capa de aplicación.</a:t>
            </a:r>
          </a:p>
          <a:p>
            <a:pPr marL="1143000" lvl="2" indent="-228600">
              <a:spcBef>
                <a:spcPct val="20000"/>
              </a:spcBef>
              <a:buClr>
                <a:schemeClr val="hlink"/>
              </a:buClr>
              <a:buSzPct val="95000"/>
              <a:buFont typeface="Wingdings" pitchFamily="2" charset="2"/>
              <a:buChar char="w"/>
            </a:pPr>
            <a:r>
              <a:rPr lang="es-ES" dirty="0"/>
              <a:t>TCP segmenta los datos obtenidos a partir del proceso de la capa de Aplicación para adaptarlos a un datagrama IP enviado por el enlace de la capa de Interfaz de Red.</a:t>
            </a:r>
          </a:p>
          <a:p>
            <a:pPr marL="1143000" lvl="2" indent="-228600">
              <a:spcBef>
                <a:spcPct val="20000"/>
              </a:spcBef>
              <a:buClr>
                <a:schemeClr val="hlink"/>
              </a:buClr>
              <a:buSzPct val="95000"/>
              <a:buFont typeface="Wingdings" pitchFamily="2" charset="2"/>
              <a:buChar char="w"/>
            </a:pPr>
            <a:r>
              <a:rPr lang="es-ES" dirty="0"/>
              <a:t>Las terminales TCP intercambian el segmento de tamaño máximo que puede recibir cada uno y ajustan el tamaño máximo del segmento TCP mediante el descubrimiento de la Unidad Máxima de Transferencia de Rutas (PMTU, </a:t>
            </a:r>
            <a:r>
              <a:rPr lang="es-ES" dirty="0" err="1"/>
              <a:t>Path</a:t>
            </a:r>
            <a:r>
              <a:rPr lang="es-ES" dirty="0"/>
              <a:t> </a:t>
            </a:r>
            <a:r>
              <a:rPr lang="es-ES" dirty="0" err="1"/>
              <a:t>Maximum</a:t>
            </a:r>
            <a:r>
              <a:rPr lang="es-ES" dirty="0"/>
              <a:t> </a:t>
            </a:r>
            <a:r>
              <a:rPr lang="es-ES" dirty="0" err="1"/>
              <a:t>Transmission</a:t>
            </a:r>
            <a:r>
              <a:rPr lang="es-ES" dirty="0"/>
              <a:t> </a:t>
            </a:r>
            <a:r>
              <a:rPr lang="es-ES" dirty="0" err="1"/>
              <a:t>Unit</a:t>
            </a:r>
            <a:r>
              <a:rPr lang="es-ES" dirty="0"/>
              <a:t>) </a:t>
            </a:r>
          </a:p>
          <a:p>
            <a:pPr marL="1143000" lvl="2" indent="-228600">
              <a:spcBef>
                <a:spcPct val="20000"/>
              </a:spcBef>
              <a:buClr>
                <a:schemeClr val="hlink"/>
              </a:buClr>
              <a:buSzPct val="95000"/>
              <a:buFont typeface="Wingdings" pitchFamily="2" charset="2"/>
              <a:buNone/>
            </a:pPr>
            <a:endParaRPr lang="es-ES" dirty="0"/>
          </a:p>
        </p:txBody>
      </p:sp>
    </p:spTree>
    <p:extLst>
      <p:ext uri="{BB962C8B-B14F-4D97-AF65-F5344CB8AC3E}">
        <p14:creationId xmlns:p14="http://schemas.microsoft.com/office/powerpoint/2010/main" val="2511645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a:t>Características</a:t>
            </a:r>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905000"/>
            <a:ext cx="7772400" cy="4724400"/>
          </a:xfrm>
        </p:spPr>
        <p:txBody>
          <a:bodyPr/>
          <a:lstStyle/>
          <a:p>
            <a:pPr lvl="1">
              <a:lnSpc>
                <a:spcPct val="90000"/>
              </a:lnSpc>
            </a:pPr>
            <a:r>
              <a:rPr lang="es-ES" b="1"/>
              <a:t>Entrega de uno a uno</a:t>
            </a:r>
          </a:p>
          <a:p>
            <a:pPr lvl="2">
              <a:lnSpc>
                <a:spcPct val="90000"/>
              </a:lnSpc>
            </a:pPr>
            <a:r>
              <a:rPr lang="es-ES"/>
              <a:t>Las conexiones de TCP son un circuito lógico punto a punto entre dos protocolos de la capa de Aplicación.</a:t>
            </a:r>
          </a:p>
          <a:p>
            <a:pPr lvl="2">
              <a:lnSpc>
                <a:spcPct val="90000"/>
              </a:lnSpc>
            </a:pPr>
            <a:r>
              <a:rPr lang="es-ES"/>
              <a:t>TCP no proporciona un servicio de uno a varios.</a:t>
            </a:r>
          </a:p>
          <a:p>
            <a:pPr lvl="2">
              <a:lnSpc>
                <a:spcPct val="90000"/>
              </a:lnSpc>
            </a:pPr>
            <a:endParaRPr lang="es-ES"/>
          </a:p>
          <a:p>
            <a:pPr lvl="2">
              <a:lnSpc>
                <a:spcPct val="90000"/>
              </a:lnSpc>
            </a:pPr>
            <a:r>
              <a:rPr lang="es-ES" b="1"/>
              <a:t>Normalmente, TCP se utiliza cuando el protocolo de la capa de Aplicación requiere un servicio de transferencia de datos confiable y el protocolo de Aplicación no proporciona este tipo de servicio.</a:t>
            </a:r>
          </a:p>
        </p:txBody>
      </p:sp>
    </p:spTree>
    <p:extLst>
      <p:ext uri="{BB962C8B-B14F-4D97-AF65-F5344CB8AC3E}">
        <p14:creationId xmlns:p14="http://schemas.microsoft.com/office/powerpoint/2010/main" val="4037287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a:t>Segmento TCP</a:t>
            </a:r>
          </a:p>
        </p:txBody>
      </p:sp>
      <p:sp>
        <p:nvSpPr>
          <p:cNvPr id="13315" name="Rectangle 3" descr="Rectangle: Click to edit Master text styles&#10;Second level&#10;Third level&#10;Fourth level&#10;Fifth level"/>
          <p:cNvSpPr>
            <a:spLocks noGrp="1" noChangeArrowheads="1"/>
          </p:cNvSpPr>
          <p:nvPr>
            <p:ph type="body" idx="1"/>
          </p:nvPr>
        </p:nvSpPr>
        <p:spPr/>
        <p:txBody>
          <a:bodyPr/>
          <a:lstStyle/>
          <a:p>
            <a:pPr lvl="1"/>
            <a:r>
              <a:rPr lang="es-ES"/>
              <a:t>Los segmentos TCP se envían como datagramas IP.</a:t>
            </a:r>
          </a:p>
        </p:txBody>
      </p:sp>
      <p:graphicFrame>
        <p:nvGraphicFramePr>
          <p:cNvPr id="13395" name="Group 83"/>
          <p:cNvGraphicFramePr>
            <a:graphicFrameLocks noGrp="1"/>
          </p:cNvGraphicFramePr>
          <p:nvPr>
            <p:extLst>
              <p:ext uri="{D42A27DB-BD31-4B8C-83A1-F6EECF244321}">
                <p14:modId xmlns:p14="http://schemas.microsoft.com/office/powerpoint/2010/main" val="2989452435"/>
              </p:ext>
            </p:extLst>
          </p:nvPr>
        </p:nvGraphicFramePr>
        <p:xfrm>
          <a:off x="619125" y="5451158"/>
          <a:ext cx="6648450" cy="640080"/>
        </p:xfrm>
        <a:graphic>
          <a:graphicData uri="http://schemas.openxmlformats.org/drawingml/2006/table">
            <a:tbl>
              <a:tblPr/>
              <a:tblGrid>
                <a:gridCol w="1174750"/>
                <a:gridCol w="4502150"/>
                <a:gridCol w="971550"/>
              </a:tblGrid>
              <a:tr h="584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chemeClr val="bg1"/>
                          </a:solidFill>
                          <a:effectLst/>
                          <a:latin typeface="Arial" charset="0"/>
                        </a:rPr>
                        <a:t>Enc. de enlace</a:t>
                      </a:r>
                      <a:endParaRPr kumimoji="0" lang="es-ES" sz="1800" b="0" i="0" u="none" strike="noStrike" cap="none" normalizeH="0" baseline="0"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chemeClr val="bg1"/>
                          </a:solidFill>
                          <a:effectLst/>
                          <a:latin typeface="Arial" charset="0"/>
                        </a:rPr>
                        <a:t>Datagrama                                                    IP</a:t>
                      </a:r>
                      <a:endParaRPr kumimoji="0" lang="es-ES" sz="1800" b="0" i="0" u="none" strike="noStrike" cap="none" normalizeH="0" baseline="0"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chemeClr val="bg1"/>
                          </a:solidFill>
                          <a:effectLst/>
                          <a:latin typeface="Arial" charset="0"/>
                        </a:rPr>
                        <a:t>Cola de enlace</a:t>
                      </a:r>
                      <a:endParaRPr kumimoji="0" lang="es-ES" sz="1800" b="0" i="0" u="none" strike="noStrike" cap="none" normalizeH="0" baseline="0"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3300"/>
                    </a:solidFill>
                  </a:tcPr>
                </a:tc>
              </a:tr>
            </a:tbl>
          </a:graphicData>
        </a:graphic>
      </p:graphicFrame>
      <p:graphicFrame>
        <p:nvGraphicFramePr>
          <p:cNvPr id="13326" name="Group 14"/>
          <p:cNvGraphicFramePr>
            <a:graphicFrameLocks noGrp="1"/>
          </p:cNvGraphicFramePr>
          <p:nvPr>
            <p:extLst>
              <p:ext uri="{D42A27DB-BD31-4B8C-83A1-F6EECF244321}">
                <p14:modId xmlns:p14="http://schemas.microsoft.com/office/powerpoint/2010/main" val="4056710161"/>
              </p:ext>
            </p:extLst>
          </p:nvPr>
        </p:nvGraphicFramePr>
        <p:xfrm>
          <a:off x="1804988" y="4155758"/>
          <a:ext cx="4491037" cy="640080"/>
        </p:xfrm>
        <a:graphic>
          <a:graphicData uri="http://schemas.openxmlformats.org/drawingml/2006/table">
            <a:tbl>
              <a:tblPr/>
              <a:tblGrid>
                <a:gridCol w="908050"/>
                <a:gridCol w="3582987"/>
              </a:tblGrid>
              <a:tr h="584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chemeClr val="bg1"/>
                          </a:solidFill>
                          <a:effectLst/>
                          <a:latin typeface="Arial" charset="0"/>
                        </a:rPr>
                        <a:t>Enc. IP</a:t>
                      </a:r>
                      <a:endParaRPr kumimoji="0" lang="es-ES" sz="1800" b="0" i="0" u="none" strike="noStrike" cap="none" normalizeH="0" baseline="0"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dirty="0" smtClean="0">
                          <a:ln>
                            <a:noFill/>
                          </a:ln>
                          <a:solidFill>
                            <a:schemeClr val="bg1"/>
                          </a:solidFill>
                          <a:effectLst/>
                          <a:latin typeface="Arial" charset="0"/>
                        </a:rPr>
                        <a:t>Segmento                                  TCP</a:t>
                      </a:r>
                      <a:endParaRPr kumimoji="0" lang="es-ES" sz="1800" b="0" i="0" u="none" strike="noStrike" cap="none" normalizeH="0" baseline="0" dirty="0"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FF"/>
                    </a:solidFill>
                  </a:tcPr>
                </a:tc>
              </a:tr>
            </a:tbl>
          </a:graphicData>
        </a:graphic>
      </p:graphicFrame>
      <p:graphicFrame>
        <p:nvGraphicFramePr>
          <p:cNvPr id="13393" name="Group 81"/>
          <p:cNvGraphicFramePr>
            <a:graphicFrameLocks noGrp="1"/>
          </p:cNvGraphicFramePr>
          <p:nvPr>
            <p:extLst>
              <p:ext uri="{D42A27DB-BD31-4B8C-83A1-F6EECF244321}">
                <p14:modId xmlns:p14="http://schemas.microsoft.com/office/powerpoint/2010/main" val="2537709047"/>
              </p:ext>
            </p:extLst>
          </p:nvPr>
        </p:nvGraphicFramePr>
        <p:xfrm>
          <a:off x="2714625" y="2784158"/>
          <a:ext cx="3581400" cy="640080"/>
        </p:xfrm>
        <a:graphic>
          <a:graphicData uri="http://schemas.openxmlformats.org/drawingml/2006/table">
            <a:tbl>
              <a:tblPr/>
              <a:tblGrid>
                <a:gridCol w="908050"/>
                <a:gridCol w="2673350"/>
              </a:tblGrid>
              <a:tr h="584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chemeClr val="tx1"/>
                          </a:solidFill>
                          <a:effectLst/>
                          <a:latin typeface="Arial" charset="0"/>
                        </a:rPr>
                        <a:t>Enc. TCP</a:t>
                      </a:r>
                      <a:endParaRPr kumimoji="0" lang="es-E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chemeClr val="tx1"/>
                          </a:solidFill>
                          <a:effectLst/>
                          <a:latin typeface="Arial" charset="0"/>
                        </a:rPr>
                        <a:t>Datos                 aplicación</a:t>
                      </a:r>
                      <a:endParaRPr kumimoji="0" lang="es-E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r>
            </a:tbl>
          </a:graphicData>
        </a:graphic>
      </p:graphicFrame>
      <p:sp>
        <p:nvSpPr>
          <p:cNvPr id="13342" name="Text Box 30"/>
          <p:cNvSpPr txBox="1">
            <a:spLocks noChangeArrowheads="1"/>
          </p:cNvSpPr>
          <p:nvPr/>
        </p:nvSpPr>
        <p:spPr bwMode="auto">
          <a:xfrm>
            <a:off x="6870700" y="2733358"/>
            <a:ext cx="1225550" cy="641350"/>
          </a:xfrm>
          <a:prstGeom prst="rect">
            <a:avLst/>
          </a:prstGeom>
          <a:noFill/>
          <a:ln w="12700">
            <a:noFill/>
            <a:miter lim="800000"/>
            <a:headEnd/>
            <a:tailEnd/>
          </a:ln>
          <a:effectLst/>
        </p:spPr>
        <p:txBody>
          <a:bodyPr wrap="none">
            <a:spAutoFit/>
          </a:bodyPr>
          <a:lstStyle/>
          <a:p>
            <a:pPr algn="ctr" eaLnBrk="0" hangingPunct="0"/>
            <a:r>
              <a:rPr lang="es-ES_tradnl" sz="1800">
                <a:latin typeface="Arial" charset="0"/>
              </a:rPr>
              <a:t>Segmento</a:t>
            </a:r>
          </a:p>
          <a:p>
            <a:pPr algn="ctr" eaLnBrk="0" hangingPunct="0"/>
            <a:r>
              <a:rPr lang="es-ES_tradnl" sz="1800">
                <a:latin typeface="Arial" charset="0"/>
              </a:rPr>
              <a:t>TCP</a:t>
            </a:r>
            <a:endParaRPr lang="es-ES" sz="1800">
              <a:latin typeface="Arial" charset="0"/>
            </a:endParaRPr>
          </a:p>
        </p:txBody>
      </p:sp>
      <p:sp>
        <p:nvSpPr>
          <p:cNvPr id="13343" name="Text Box 31"/>
          <p:cNvSpPr txBox="1">
            <a:spLocks noChangeArrowheads="1"/>
          </p:cNvSpPr>
          <p:nvPr/>
        </p:nvSpPr>
        <p:spPr bwMode="auto">
          <a:xfrm>
            <a:off x="6842125" y="4104958"/>
            <a:ext cx="1314450" cy="641350"/>
          </a:xfrm>
          <a:prstGeom prst="rect">
            <a:avLst/>
          </a:prstGeom>
          <a:noFill/>
          <a:ln w="12700">
            <a:noFill/>
            <a:miter lim="800000"/>
            <a:headEnd/>
            <a:tailEnd/>
          </a:ln>
          <a:effectLst/>
        </p:spPr>
        <p:txBody>
          <a:bodyPr wrap="none">
            <a:spAutoFit/>
          </a:bodyPr>
          <a:lstStyle/>
          <a:p>
            <a:pPr algn="ctr" eaLnBrk="0" hangingPunct="0"/>
            <a:r>
              <a:rPr lang="es-ES_tradnl" sz="1800">
                <a:latin typeface="Arial" charset="0"/>
              </a:rPr>
              <a:t>Datagrama</a:t>
            </a:r>
          </a:p>
          <a:p>
            <a:pPr algn="ctr" eaLnBrk="0" hangingPunct="0"/>
            <a:r>
              <a:rPr lang="es-ES_tradnl" sz="1800">
                <a:latin typeface="Arial" charset="0"/>
              </a:rPr>
              <a:t>IP</a:t>
            </a:r>
            <a:endParaRPr lang="es-ES" sz="1800">
              <a:latin typeface="Arial" charset="0"/>
            </a:endParaRPr>
          </a:p>
        </p:txBody>
      </p:sp>
      <p:sp>
        <p:nvSpPr>
          <p:cNvPr id="13344" name="Line 32"/>
          <p:cNvSpPr>
            <a:spLocks noChangeShapeType="1"/>
          </p:cNvSpPr>
          <p:nvPr/>
        </p:nvSpPr>
        <p:spPr bwMode="auto">
          <a:xfrm flipH="1">
            <a:off x="6372225" y="4460558"/>
            <a:ext cx="457200" cy="0"/>
          </a:xfrm>
          <a:prstGeom prst="line">
            <a:avLst/>
          </a:prstGeom>
          <a:noFill/>
          <a:ln w="25400">
            <a:solidFill>
              <a:schemeClr val="accent2"/>
            </a:solidFill>
            <a:round/>
            <a:headEnd/>
            <a:tailEnd type="triangle" w="med" len="med"/>
          </a:ln>
          <a:effectLst/>
        </p:spPr>
        <p:txBody>
          <a:bodyPr/>
          <a:lstStyle/>
          <a:p>
            <a:endParaRPr lang="es-MX"/>
          </a:p>
        </p:txBody>
      </p:sp>
      <p:sp>
        <p:nvSpPr>
          <p:cNvPr id="13345" name="Line 33"/>
          <p:cNvSpPr>
            <a:spLocks noChangeShapeType="1"/>
          </p:cNvSpPr>
          <p:nvPr/>
        </p:nvSpPr>
        <p:spPr bwMode="auto">
          <a:xfrm flipH="1">
            <a:off x="6372225" y="3088958"/>
            <a:ext cx="457200" cy="0"/>
          </a:xfrm>
          <a:prstGeom prst="line">
            <a:avLst/>
          </a:prstGeom>
          <a:noFill/>
          <a:ln w="25400">
            <a:solidFill>
              <a:schemeClr val="accent2"/>
            </a:solidFill>
            <a:round/>
            <a:headEnd/>
            <a:tailEnd type="triangle" w="med" len="med"/>
          </a:ln>
          <a:effectLst/>
        </p:spPr>
        <p:txBody>
          <a:bodyPr/>
          <a:lstStyle/>
          <a:p>
            <a:endParaRPr lang="es-MX"/>
          </a:p>
        </p:txBody>
      </p:sp>
      <p:sp>
        <p:nvSpPr>
          <p:cNvPr id="13346" name="Text Box 34"/>
          <p:cNvSpPr txBox="1">
            <a:spLocks noChangeArrowheads="1"/>
          </p:cNvSpPr>
          <p:nvPr/>
        </p:nvSpPr>
        <p:spPr bwMode="auto">
          <a:xfrm>
            <a:off x="7853363" y="5527358"/>
            <a:ext cx="844550" cy="366713"/>
          </a:xfrm>
          <a:prstGeom prst="rect">
            <a:avLst/>
          </a:prstGeom>
          <a:noFill/>
          <a:ln w="12700">
            <a:noFill/>
            <a:miter lim="800000"/>
            <a:headEnd/>
            <a:tailEnd/>
          </a:ln>
          <a:effectLst/>
        </p:spPr>
        <p:txBody>
          <a:bodyPr wrap="none">
            <a:spAutoFit/>
          </a:bodyPr>
          <a:lstStyle/>
          <a:p>
            <a:pPr algn="ctr" eaLnBrk="0" hangingPunct="0"/>
            <a:r>
              <a:rPr lang="es-ES_tradnl" sz="1800">
                <a:latin typeface="Arial" charset="0"/>
              </a:rPr>
              <a:t>Trama</a:t>
            </a:r>
            <a:endParaRPr lang="es-ES" sz="1800">
              <a:latin typeface="Arial" charset="0"/>
            </a:endParaRPr>
          </a:p>
        </p:txBody>
      </p:sp>
      <p:sp>
        <p:nvSpPr>
          <p:cNvPr id="13347" name="Line 35"/>
          <p:cNvSpPr>
            <a:spLocks noChangeShapeType="1"/>
          </p:cNvSpPr>
          <p:nvPr/>
        </p:nvSpPr>
        <p:spPr bwMode="auto">
          <a:xfrm flipH="1">
            <a:off x="7362825" y="5746433"/>
            <a:ext cx="354013" cy="0"/>
          </a:xfrm>
          <a:prstGeom prst="line">
            <a:avLst/>
          </a:prstGeom>
          <a:noFill/>
          <a:ln w="25400">
            <a:solidFill>
              <a:schemeClr val="accent2"/>
            </a:solidFill>
            <a:round/>
            <a:headEnd/>
            <a:tailEnd type="triangle" w="med" len="med"/>
          </a:ln>
          <a:effectLst/>
        </p:spPr>
        <p:txBody>
          <a:bodyPr/>
          <a:lstStyle/>
          <a:p>
            <a:endParaRPr lang="es-MX"/>
          </a:p>
        </p:txBody>
      </p:sp>
      <p:sp>
        <p:nvSpPr>
          <p:cNvPr id="13348" name="Line 36"/>
          <p:cNvSpPr>
            <a:spLocks noChangeShapeType="1"/>
          </p:cNvSpPr>
          <p:nvPr/>
        </p:nvSpPr>
        <p:spPr bwMode="auto">
          <a:xfrm>
            <a:off x="1800225" y="4765358"/>
            <a:ext cx="0" cy="685800"/>
          </a:xfrm>
          <a:prstGeom prst="line">
            <a:avLst/>
          </a:prstGeom>
          <a:noFill/>
          <a:ln w="12700">
            <a:solidFill>
              <a:schemeClr val="tx1"/>
            </a:solidFill>
            <a:prstDash val="sysDot"/>
            <a:round/>
            <a:headEnd/>
            <a:tailEnd/>
          </a:ln>
          <a:effectLst/>
        </p:spPr>
        <p:txBody>
          <a:bodyPr/>
          <a:lstStyle/>
          <a:p>
            <a:endParaRPr lang="es-MX"/>
          </a:p>
        </p:txBody>
      </p:sp>
      <p:sp>
        <p:nvSpPr>
          <p:cNvPr id="13349" name="Line 37"/>
          <p:cNvSpPr>
            <a:spLocks noChangeShapeType="1"/>
          </p:cNvSpPr>
          <p:nvPr/>
        </p:nvSpPr>
        <p:spPr bwMode="auto">
          <a:xfrm>
            <a:off x="6296025" y="4765358"/>
            <a:ext cx="0" cy="685800"/>
          </a:xfrm>
          <a:prstGeom prst="line">
            <a:avLst/>
          </a:prstGeom>
          <a:noFill/>
          <a:ln w="12700">
            <a:solidFill>
              <a:schemeClr val="tx1"/>
            </a:solidFill>
            <a:prstDash val="sysDot"/>
            <a:round/>
            <a:headEnd/>
            <a:tailEnd/>
          </a:ln>
          <a:effectLst/>
        </p:spPr>
        <p:txBody>
          <a:bodyPr/>
          <a:lstStyle/>
          <a:p>
            <a:endParaRPr lang="es-MX"/>
          </a:p>
        </p:txBody>
      </p:sp>
      <p:sp>
        <p:nvSpPr>
          <p:cNvPr id="13350" name="Line 38"/>
          <p:cNvSpPr>
            <a:spLocks noChangeShapeType="1"/>
          </p:cNvSpPr>
          <p:nvPr/>
        </p:nvSpPr>
        <p:spPr bwMode="auto">
          <a:xfrm>
            <a:off x="2714625" y="3469958"/>
            <a:ext cx="0" cy="685800"/>
          </a:xfrm>
          <a:prstGeom prst="line">
            <a:avLst/>
          </a:prstGeom>
          <a:noFill/>
          <a:ln w="12700">
            <a:solidFill>
              <a:schemeClr val="tx1"/>
            </a:solidFill>
            <a:prstDash val="sysDot"/>
            <a:round/>
            <a:headEnd/>
            <a:tailEnd/>
          </a:ln>
          <a:effectLst/>
        </p:spPr>
        <p:txBody>
          <a:bodyPr/>
          <a:lstStyle/>
          <a:p>
            <a:endParaRPr lang="es-MX"/>
          </a:p>
        </p:txBody>
      </p:sp>
      <p:sp>
        <p:nvSpPr>
          <p:cNvPr id="13351" name="Line 39"/>
          <p:cNvSpPr>
            <a:spLocks noChangeShapeType="1"/>
          </p:cNvSpPr>
          <p:nvPr/>
        </p:nvSpPr>
        <p:spPr bwMode="auto">
          <a:xfrm>
            <a:off x="6296025" y="3393758"/>
            <a:ext cx="0" cy="762000"/>
          </a:xfrm>
          <a:prstGeom prst="line">
            <a:avLst/>
          </a:prstGeom>
          <a:noFill/>
          <a:ln w="12700">
            <a:solidFill>
              <a:schemeClr val="tx1"/>
            </a:solidFill>
            <a:prstDash val="sysDot"/>
            <a:round/>
            <a:headEnd/>
            <a:tailEnd/>
          </a:ln>
          <a:effectLst/>
        </p:spPr>
        <p:txBody>
          <a:bodyPr/>
          <a:lstStyle/>
          <a:p>
            <a:endParaRPr lang="es-MX"/>
          </a:p>
        </p:txBody>
      </p:sp>
      <p:sp>
        <p:nvSpPr>
          <p:cNvPr id="13352" name="Text Box 40"/>
          <p:cNvSpPr txBox="1">
            <a:spLocks noChangeArrowheads="1"/>
          </p:cNvSpPr>
          <p:nvPr/>
        </p:nvSpPr>
        <p:spPr bwMode="auto">
          <a:xfrm>
            <a:off x="2878138" y="2361883"/>
            <a:ext cx="608012" cy="412750"/>
          </a:xfrm>
          <a:prstGeom prst="rect">
            <a:avLst/>
          </a:prstGeom>
          <a:noFill/>
          <a:ln w="9525">
            <a:noFill/>
            <a:miter lim="800000"/>
            <a:headEnd/>
            <a:tailEnd/>
          </a:ln>
          <a:effectLst/>
        </p:spPr>
        <p:txBody>
          <a:bodyPr wrap="none">
            <a:spAutoFit/>
          </a:bodyPr>
          <a:lstStyle/>
          <a:p>
            <a:pPr algn="ctr" eaLnBrk="0" hangingPunct="0">
              <a:lnSpc>
                <a:spcPct val="75000"/>
              </a:lnSpc>
            </a:pPr>
            <a:r>
              <a:rPr lang="es-ES_tradnl" sz="1400">
                <a:latin typeface="Arial" charset="0"/>
              </a:rPr>
              <a:t>20</a:t>
            </a:r>
          </a:p>
          <a:p>
            <a:pPr algn="ctr" eaLnBrk="0" hangingPunct="0">
              <a:lnSpc>
                <a:spcPct val="75000"/>
              </a:lnSpc>
            </a:pPr>
            <a:r>
              <a:rPr lang="es-ES_tradnl" sz="1400">
                <a:latin typeface="Arial" charset="0"/>
              </a:rPr>
              <a:t>bytes</a:t>
            </a:r>
            <a:endParaRPr lang="es-ES" sz="1400">
              <a:latin typeface="Arial" charset="0"/>
            </a:endParaRPr>
          </a:p>
        </p:txBody>
      </p:sp>
      <p:sp>
        <p:nvSpPr>
          <p:cNvPr id="13353" name="Line 41"/>
          <p:cNvSpPr>
            <a:spLocks noChangeShapeType="1"/>
          </p:cNvSpPr>
          <p:nvPr/>
        </p:nvSpPr>
        <p:spPr bwMode="auto">
          <a:xfrm flipH="1">
            <a:off x="2692400" y="2479358"/>
            <a:ext cx="290513" cy="0"/>
          </a:xfrm>
          <a:prstGeom prst="line">
            <a:avLst/>
          </a:prstGeom>
          <a:noFill/>
          <a:ln w="9525">
            <a:solidFill>
              <a:schemeClr val="tx1"/>
            </a:solidFill>
            <a:round/>
            <a:headEnd/>
            <a:tailEnd type="triangle" w="med" len="med"/>
          </a:ln>
          <a:effectLst/>
        </p:spPr>
        <p:txBody>
          <a:bodyPr/>
          <a:lstStyle/>
          <a:p>
            <a:endParaRPr lang="es-MX"/>
          </a:p>
        </p:txBody>
      </p:sp>
      <p:sp>
        <p:nvSpPr>
          <p:cNvPr id="13354" name="Line 42"/>
          <p:cNvSpPr>
            <a:spLocks noChangeShapeType="1"/>
          </p:cNvSpPr>
          <p:nvPr/>
        </p:nvSpPr>
        <p:spPr bwMode="auto">
          <a:xfrm>
            <a:off x="3363913" y="2479358"/>
            <a:ext cx="242887" cy="0"/>
          </a:xfrm>
          <a:prstGeom prst="line">
            <a:avLst/>
          </a:prstGeom>
          <a:noFill/>
          <a:ln w="9525">
            <a:solidFill>
              <a:schemeClr val="tx1"/>
            </a:solidFill>
            <a:round/>
            <a:headEnd/>
            <a:tailEnd type="triangle" w="med" len="med"/>
          </a:ln>
          <a:effectLst/>
        </p:spPr>
        <p:txBody>
          <a:bodyPr/>
          <a:lstStyle/>
          <a:p>
            <a:endParaRPr lang="es-MX"/>
          </a:p>
        </p:txBody>
      </p:sp>
      <p:sp>
        <p:nvSpPr>
          <p:cNvPr id="13355" name="Text Box 43"/>
          <p:cNvSpPr txBox="1">
            <a:spLocks noChangeArrowheads="1"/>
          </p:cNvSpPr>
          <p:nvPr/>
        </p:nvSpPr>
        <p:spPr bwMode="auto">
          <a:xfrm>
            <a:off x="1963738" y="3743008"/>
            <a:ext cx="608012" cy="412750"/>
          </a:xfrm>
          <a:prstGeom prst="rect">
            <a:avLst/>
          </a:prstGeom>
          <a:noFill/>
          <a:ln w="9525">
            <a:noFill/>
            <a:miter lim="800000"/>
            <a:headEnd/>
            <a:tailEnd/>
          </a:ln>
          <a:effectLst/>
        </p:spPr>
        <p:txBody>
          <a:bodyPr wrap="none">
            <a:spAutoFit/>
          </a:bodyPr>
          <a:lstStyle/>
          <a:p>
            <a:pPr algn="ctr" eaLnBrk="0" hangingPunct="0">
              <a:lnSpc>
                <a:spcPct val="75000"/>
              </a:lnSpc>
            </a:pPr>
            <a:r>
              <a:rPr lang="es-ES_tradnl" sz="1400">
                <a:latin typeface="Arial" charset="0"/>
              </a:rPr>
              <a:t>20</a:t>
            </a:r>
          </a:p>
          <a:p>
            <a:pPr algn="ctr" eaLnBrk="0" hangingPunct="0">
              <a:lnSpc>
                <a:spcPct val="75000"/>
              </a:lnSpc>
            </a:pPr>
            <a:r>
              <a:rPr lang="es-ES_tradnl" sz="1400">
                <a:latin typeface="Arial" charset="0"/>
              </a:rPr>
              <a:t>bytes</a:t>
            </a:r>
            <a:endParaRPr lang="es-ES" sz="1400">
              <a:latin typeface="Arial" charset="0"/>
            </a:endParaRPr>
          </a:p>
        </p:txBody>
      </p:sp>
      <p:sp>
        <p:nvSpPr>
          <p:cNvPr id="13356" name="Line 44"/>
          <p:cNvSpPr>
            <a:spLocks noChangeShapeType="1"/>
          </p:cNvSpPr>
          <p:nvPr/>
        </p:nvSpPr>
        <p:spPr bwMode="auto">
          <a:xfrm flipH="1">
            <a:off x="1778000" y="3860483"/>
            <a:ext cx="290513" cy="0"/>
          </a:xfrm>
          <a:prstGeom prst="line">
            <a:avLst/>
          </a:prstGeom>
          <a:noFill/>
          <a:ln w="9525">
            <a:solidFill>
              <a:schemeClr val="tx1"/>
            </a:solidFill>
            <a:round/>
            <a:headEnd/>
            <a:tailEnd type="triangle" w="med" len="med"/>
          </a:ln>
          <a:effectLst/>
        </p:spPr>
        <p:txBody>
          <a:bodyPr/>
          <a:lstStyle/>
          <a:p>
            <a:endParaRPr lang="es-MX"/>
          </a:p>
        </p:txBody>
      </p:sp>
      <p:sp>
        <p:nvSpPr>
          <p:cNvPr id="13357" name="Line 45"/>
          <p:cNvSpPr>
            <a:spLocks noChangeShapeType="1"/>
          </p:cNvSpPr>
          <p:nvPr/>
        </p:nvSpPr>
        <p:spPr bwMode="auto">
          <a:xfrm>
            <a:off x="2449513" y="3860483"/>
            <a:ext cx="242887" cy="0"/>
          </a:xfrm>
          <a:prstGeom prst="line">
            <a:avLst/>
          </a:prstGeom>
          <a:noFill/>
          <a:ln w="9525">
            <a:solidFill>
              <a:schemeClr val="tx1"/>
            </a:solidFill>
            <a:round/>
            <a:headEnd/>
            <a:tailEnd type="triangle" w="med" len="med"/>
          </a:ln>
          <a:effectLst/>
        </p:spPr>
        <p:txBody>
          <a:bodyPr/>
          <a:lstStyle/>
          <a:p>
            <a:endParaRPr lang="es-MX"/>
          </a:p>
        </p:txBody>
      </p:sp>
      <p:sp>
        <p:nvSpPr>
          <p:cNvPr id="13358" name="Text Box 46"/>
          <p:cNvSpPr txBox="1">
            <a:spLocks noChangeArrowheads="1"/>
          </p:cNvSpPr>
          <p:nvPr/>
        </p:nvSpPr>
        <p:spPr bwMode="auto">
          <a:xfrm>
            <a:off x="882650" y="5038408"/>
            <a:ext cx="608013" cy="412750"/>
          </a:xfrm>
          <a:prstGeom prst="rect">
            <a:avLst/>
          </a:prstGeom>
          <a:noFill/>
          <a:ln w="9525">
            <a:noFill/>
            <a:miter lim="800000"/>
            <a:headEnd/>
            <a:tailEnd/>
          </a:ln>
          <a:effectLst/>
        </p:spPr>
        <p:txBody>
          <a:bodyPr wrap="none">
            <a:spAutoFit/>
          </a:bodyPr>
          <a:lstStyle/>
          <a:p>
            <a:pPr algn="ctr" eaLnBrk="0" hangingPunct="0">
              <a:lnSpc>
                <a:spcPct val="75000"/>
              </a:lnSpc>
            </a:pPr>
            <a:r>
              <a:rPr lang="es-ES_tradnl" sz="1400">
                <a:latin typeface="Arial" charset="0"/>
              </a:rPr>
              <a:t>14</a:t>
            </a:r>
          </a:p>
          <a:p>
            <a:pPr algn="ctr" eaLnBrk="0" hangingPunct="0">
              <a:lnSpc>
                <a:spcPct val="75000"/>
              </a:lnSpc>
            </a:pPr>
            <a:r>
              <a:rPr lang="es-ES_tradnl" sz="1400">
                <a:latin typeface="Arial" charset="0"/>
              </a:rPr>
              <a:t>bytes</a:t>
            </a:r>
            <a:endParaRPr lang="es-ES" sz="1400">
              <a:latin typeface="Arial" charset="0"/>
            </a:endParaRPr>
          </a:p>
        </p:txBody>
      </p:sp>
      <p:sp>
        <p:nvSpPr>
          <p:cNvPr id="13359" name="Line 47"/>
          <p:cNvSpPr>
            <a:spLocks noChangeShapeType="1"/>
          </p:cNvSpPr>
          <p:nvPr/>
        </p:nvSpPr>
        <p:spPr bwMode="auto">
          <a:xfrm flipH="1" flipV="1">
            <a:off x="630238" y="5155883"/>
            <a:ext cx="357187" cy="0"/>
          </a:xfrm>
          <a:prstGeom prst="line">
            <a:avLst/>
          </a:prstGeom>
          <a:noFill/>
          <a:ln w="9525">
            <a:solidFill>
              <a:schemeClr val="tx1"/>
            </a:solidFill>
            <a:round/>
            <a:headEnd/>
            <a:tailEnd type="triangle" w="med" len="med"/>
          </a:ln>
          <a:effectLst/>
        </p:spPr>
        <p:txBody>
          <a:bodyPr/>
          <a:lstStyle/>
          <a:p>
            <a:endParaRPr lang="es-MX"/>
          </a:p>
        </p:txBody>
      </p:sp>
      <p:sp>
        <p:nvSpPr>
          <p:cNvPr id="13360" name="Line 48"/>
          <p:cNvSpPr>
            <a:spLocks noChangeShapeType="1"/>
          </p:cNvSpPr>
          <p:nvPr/>
        </p:nvSpPr>
        <p:spPr bwMode="auto">
          <a:xfrm>
            <a:off x="1368425" y="5155883"/>
            <a:ext cx="400050" cy="4763"/>
          </a:xfrm>
          <a:prstGeom prst="line">
            <a:avLst/>
          </a:prstGeom>
          <a:noFill/>
          <a:ln w="9525">
            <a:solidFill>
              <a:schemeClr val="tx1"/>
            </a:solidFill>
            <a:round/>
            <a:headEnd/>
            <a:tailEnd type="triangle" w="med" len="med"/>
          </a:ln>
          <a:effectLst/>
        </p:spPr>
        <p:txBody>
          <a:bodyPr/>
          <a:lstStyle/>
          <a:p>
            <a:endParaRPr lang="es-MX"/>
          </a:p>
        </p:txBody>
      </p:sp>
      <p:sp>
        <p:nvSpPr>
          <p:cNvPr id="13361" name="Text Box 49"/>
          <p:cNvSpPr txBox="1">
            <a:spLocks noChangeArrowheads="1"/>
          </p:cNvSpPr>
          <p:nvPr/>
        </p:nvSpPr>
        <p:spPr bwMode="auto">
          <a:xfrm>
            <a:off x="6478588" y="5033646"/>
            <a:ext cx="608012" cy="412750"/>
          </a:xfrm>
          <a:prstGeom prst="rect">
            <a:avLst/>
          </a:prstGeom>
          <a:noFill/>
          <a:ln w="9525">
            <a:noFill/>
            <a:miter lim="800000"/>
            <a:headEnd/>
            <a:tailEnd/>
          </a:ln>
          <a:effectLst/>
        </p:spPr>
        <p:txBody>
          <a:bodyPr wrap="none">
            <a:spAutoFit/>
          </a:bodyPr>
          <a:lstStyle/>
          <a:p>
            <a:pPr algn="ctr" eaLnBrk="0" hangingPunct="0">
              <a:lnSpc>
                <a:spcPct val="75000"/>
              </a:lnSpc>
            </a:pPr>
            <a:r>
              <a:rPr lang="es-ES_tradnl" sz="1400">
                <a:latin typeface="Arial" charset="0"/>
              </a:rPr>
              <a:t>4</a:t>
            </a:r>
          </a:p>
          <a:p>
            <a:pPr algn="ctr" eaLnBrk="0" hangingPunct="0">
              <a:lnSpc>
                <a:spcPct val="75000"/>
              </a:lnSpc>
            </a:pPr>
            <a:r>
              <a:rPr lang="es-ES_tradnl" sz="1400">
                <a:latin typeface="Arial" charset="0"/>
              </a:rPr>
              <a:t>bytes</a:t>
            </a:r>
            <a:endParaRPr lang="es-ES" sz="1400">
              <a:latin typeface="Arial" charset="0"/>
            </a:endParaRPr>
          </a:p>
        </p:txBody>
      </p:sp>
      <p:sp>
        <p:nvSpPr>
          <p:cNvPr id="13362" name="Line 50"/>
          <p:cNvSpPr>
            <a:spLocks noChangeShapeType="1"/>
          </p:cNvSpPr>
          <p:nvPr/>
        </p:nvSpPr>
        <p:spPr bwMode="auto">
          <a:xfrm flipH="1">
            <a:off x="6292850" y="5151121"/>
            <a:ext cx="290513" cy="0"/>
          </a:xfrm>
          <a:prstGeom prst="line">
            <a:avLst/>
          </a:prstGeom>
          <a:noFill/>
          <a:ln w="9525">
            <a:solidFill>
              <a:schemeClr val="tx1"/>
            </a:solidFill>
            <a:round/>
            <a:headEnd/>
            <a:tailEnd type="triangle" w="med" len="med"/>
          </a:ln>
          <a:effectLst/>
        </p:spPr>
        <p:txBody>
          <a:bodyPr/>
          <a:lstStyle/>
          <a:p>
            <a:endParaRPr lang="es-MX"/>
          </a:p>
        </p:txBody>
      </p:sp>
      <p:sp>
        <p:nvSpPr>
          <p:cNvPr id="13363" name="Line 51"/>
          <p:cNvSpPr>
            <a:spLocks noChangeShapeType="1"/>
          </p:cNvSpPr>
          <p:nvPr/>
        </p:nvSpPr>
        <p:spPr bwMode="auto">
          <a:xfrm>
            <a:off x="6964363" y="5151121"/>
            <a:ext cx="290512" cy="0"/>
          </a:xfrm>
          <a:prstGeom prst="line">
            <a:avLst/>
          </a:prstGeom>
          <a:noFill/>
          <a:ln w="9525">
            <a:solidFill>
              <a:schemeClr val="tx1"/>
            </a:solidFill>
            <a:round/>
            <a:headEnd/>
            <a:tailEnd type="triangle" w="med" len="med"/>
          </a:ln>
          <a:effectLst/>
        </p:spPr>
        <p:txBody>
          <a:bodyPr/>
          <a:lstStyle/>
          <a:p>
            <a:endParaRPr lang="es-MX"/>
          </a:p>
        </p:txBody>
      </p:sp>
    </p:spTree>
    <p:extLst>
      <p:ext uri="{BB962C8B-B14F-4D97-AF65-F5344CB8AC3E}">
        <p14:creationId xmlns:p14="http://schemas.microsoft.com/office/powerpoint/2010/main" val="1300100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s-ES"/>
              <a:t>Segmento TCP</a:t>
            </a:r>
          </a:p>
        </p:txBody>
      </p:sp>
      <p:sp>
        <p:nvSpPr>
          <p:cNvPr id="14339" name="Rectangle 3" descr="Rectangle: Click to edit Master text styles&#10;Second level&#10;Third level&#10;Fourth level&#10;Fifth level"/>
          <p:cNvSpPr>
            <a:spLocks noGrp="1" noChangeArrowheads="1"/>
          </p:cNvSpPr>
          <p:nvPr>
            <p:ph type="body" idx="1"/>
          </p:nvPr>
        </p:nvSpPr>
        <p:spPr>
          <a:xfrm>
            <a:off x="838200" y="1524000"/>
            <a:ext cx="7772400" cy="4114800"/>
          </a:xfrm>
        </p:spPr>
        <p:txBody>
          <a:bodyPr/>
          <a:lstStyle/>
          <a:p>
            <a:pPr lvl="2"/>
            <a:r>
              <a:rPr lang="es-ES"/>
              <a:t>Un segmento TCP, esta formado por un encabezado TCP y un segmento.</a:t>
            </a:r>
          </a:p>
          <a:p>
            <a:pPr lvl="2"/>
            <a:r>
              <a:rPr lang="es-ES"/>
              <a:t>Se encapsula con un encabezado IP con el campo protocolo con el valor 6(0x06).</a:t>
            </a:r>
          </a:p>
          <a:p>
            <a:pPr lvl="2"/>
            <a:r>
              <a:rPr lang="es-ES"/>
              <a:t>El segmento  de datos puede tener un tamaño máximo de 65,496 bytes (65,536 menos 20 de encabezado IP y 20 de encabezado TCP).</a:t>
            </a:r>
          </a:p>
        </p:txBody>
      </p:sp>
      <p:sp>
        <p:nvSpPr>
          <p:cNvPr id="14340" name="Rectangle 4"/>
          <p:cNvSpPr>
            <a:spLocks noChangeArrowheads="1"/>
          </p:cNvSpPr>
          <p:nvPr/>
        </p:nvSpPr>
        <p:spPr bwMode="auto">
          <a:xfrm>
            <a:off x="2286000" y="4572000"/>
            <a:ext cx="9906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Enc. IP</a:t>
            </a:r>
          </a:p>
        </p:txBody>
      </p:sp>
      <p:sp>
        <p:nvSpPr>
          <p:cNvPr id="14341" name="Rectangle 5"/>
          <p:cNvSpPr>
            <a:spLocks noChangeArrowheads="1"/>
          </p:cNvSpPr>
          <p:nvPr/>
        </p:nvSpPr>
        <p:spPr bwMode="auto">
          <a:xfrm>
            <a:off x="3962400" y="4572000"/>
            <a:ext cx="33528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Segmento</a:t>
            </a:r>
          </a:p>
        </p:txBody>
      </p:sp>
      <p:sp>
        <p:nvSpPr>
          <p:cNvPr id="14342" name="Line 6"/>
          <p:cNvSpPr>
            <a:spLocks noChangeShapeType="1"/>
          </p:cNvSpPr>
          <p:nvPr/>
        </p:nvSpPr>
        <p:spPr bwMode="auto">
          <a:xfrm>
            <a:off x="3962400" y="5334000"/>
            <a:ext cx="0" cy="304800"/>
          </a:xfrm>
          <a:prstGeom prst="line">
            <a:avLst/>
          </a:prstGeom>
          <a:noFill/>
          <a:ln w="9525">
            <a:solidFill>
              <a:schemeClr val="tx1"/>
            </a:solidFill>
            <a:round/>
            <a:headEnd/>
            <a:tailEnd/>
          </a:ln>
          <a:effectLst/>
        </p:spPr>
        <p:txBody>
          <a:bodyPr wrap="none" anchor="ctr"/>
          <a:lstStyle/>
          <a:p>
            <a:endParaRPr lang="es-MX"/>
          </a:p>
        </p:txBody>
      </p:sp>
      <p:sp>
        <p:nvSpPr>
          <p:cNvPr id="14343" name="Line 7"/>
          <p:cNvSpPr>
            <a:spLocks noChangeShapeType="1"/>
          </p:cNvSpPr>
          <p:nvPr/>
        </p:nvSpPr>
        <p:spPr bwMode="auto">
          <a:xfrm>
            <a:off x="7315200" y="5334000"/>
            <a:ext cx="0" cy="838200"/>
          </a:xfrm>
          <a:prstGeom prst="line">
            <a:avLst/>
          </a:prstGeom>
          <a:noFill/>
          <a:ln w="9525">
            <a:solidFill>
              <a:schemeClr val="tx1"/>
            </a:solidFill>
            <a:round/>
            <a:headEnd/>
            <a:tailEnd/>
          </a:ln>
          <a:effectLst/>
        </p:spPr>
        <p:txBody>
          <a:bodyPr wrap="none" anchor="ctr"/>
          <a:lstStyle/>
          <a:p>
            <a:endParaRPr lang="es-MX"/>
          </a:p>
        </p:txBody>
      </p:sp>
      <p:sp>
        <p:nvSpPr>
          <p:cNvPr id="14344" name="Line 8"/>
          <p:cNvSpPr>
            <a:spLocks noChangeShapeType="1"/>
          </p:cNvSpPr>
          <p:nvPr/>
        </p:nvSpPr>
        <p:spPr bwMode="auto">
          <a:xfrm>
            <a:off x="3962400" y="5486400"/>
            <a:ext cx="33528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14345" name="Text Box 9"/>
          <p:cNvSpPr txBox="1">
            <a:spLocks noChangeArrowheads="1"/>
          </p:cNvSpPr>
          <p:nvPr/>
        </p:nvSpPr>
        <p:spPr bwMode="auto">
          <a:xfrm>
            <a:off x="5065713" y="5334000"/>
            <a:ext cx="1198562" cy="304800"/>
          </a:xfrm>
          <a:prstGeom prst="rect">
            <a:avLst/>
          </a:prstGeom>
          <a:solidFill>
            <a:schemeClr val="bg1"/>
          </a:solidFill>
          <a:ln w="9525">
            <a:noFill/>
            <a:miter lim="800000"/>
            <a:headEnd/>
            <a:tailEnd/>
          </a:ln>
          <a:effectLst/>
        </p:spPr>
        <p:txBody>
          <a:bodyPr wrap="none">
            <a:spAutoFit/>
          </a:bodyPr>
          <a:lstStyle/>
          <a:p>
            <a:pPr algn="ctr" eaLnBrk="0" hangingPunct="0"/>
            <a:r>
              <a:rPr lang="en-US" sz="1400">
                <a:latin typeface="Arial" charset="0"/>
              </a:rPr>
              <a:t>65,496 bytes</a:t>
            </a:r>
          </a:p>
        </p:txBody>
      </p:sp>
      <p:sp>
        <p:nvSpPr>
          <p:cNvPr id="14346" name="Line 10"/>
          <p:cNvSpPr>
            <a:spLocks noChangeShapeType="1"/>
          </p:cNvSpPr>
          <p:nvPr/>
        </p:nvSpPr>
        <p:spPr bwMode="auto">
          <a:xfrm>
            <a:off x="3276600" y="5334000"/>
            <a:ext cx="0" cy="838200"/>
          </a:xfrm>
          <a:prstGeom prst="line">
            <a:avLst/>
          </a:prstGeom>
          <a:noFill/>
          <a:ln w="9525">
            <a:solidFill>
              <a:schemeClr val="tx1"/>
            </a:solidFill>
            <a:round/>
            <a:headEnd/>
            <a:tailEnd/>
          </a:ln>
          <a:effectLst/>
        </p:spPr>
        <p:txBody>
          <a:bodyPr wrap="none" anchor="ctr"/>
          <a:lstStyle/>
          <a:p>
            <a:endParaRPr lang="es-MX"/>
          </a:p>
        </p:txBody>
      </p:sp>
      <p:sp>
        <p:nvSpPr>
          <p:cNvPr id="14347" name="Line 11"/>
          <p:cNvSpPr>
            <a:spLocks noChangeShapeType="1"/>
          </p:cNvSpPr>
          <p:nvPr/>
        </p:nvSpPr>
        <p:spPr bwMode="auto">
          <a:xfrm>
            <a:off x="3276600" y="6019800"/>
            <a:ext cx="40386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14348" name="Text Box 12"/>
          <p:cNvSpPr txBox="1">
            <a:spLocks noChangeArrowheads="1"/>
          </p:cNvSpPr>
          <p:nvPr/>
        </p:nvSpPr>
        <p:spPr bwMode="auto">
          <a:xfrm>
            <a:off x="4648200" y="5867400"/>
            <a:ext cx="1198563" cy="304800"/>
          </a:xfrm>
          <a:prstGeom prst="rect">
            <a:avLst/>
          </a:prstGeom>
          <a:solidFill>
            <a:schemeClr val="bg1"/>
          </a:solidFill>
          <a:ln w="9525">
            <a:noFill/>
            <a:miter lim="800000"/>
            <a:headEnd/>
            <a:tailEnd/>
          </a:ln>
          <a:effectLst/>
        </p:spPr>
        <p:txBody>
          <a:bodyPr wrap="none">
            <a:spAutoFit/>
          </a:bodyPr>
          <a:lstStyle/>
          <a:p>
            <a:pPr algn="ctr" eaLnBrk="0" hangingPunct="0"/>
            <a:r>
              <a:rPr lang="en-US" sz="1400">
                <a:latin typeface="Arial" charset="0"/>
              </a:rPr>
              <a:t>65,516 bytes</a:t>
            </a:r>
          </a:p>
        </p:txBody>
      </p:sp>
      <p:sp>
        <p:nvSpPr>
          <p:cNvPr id="14349" name="Rectangle 13"/>
          <p:cNvSpPr>
            <a:spLocks noChangeArrowheads="1"/>
          </p:cNvSpPr>
          <p:nvPr/>
        </p:nvSpPr>
        <p:spPr bwMode="auto">
          <a:xfrm>
            <a:off x="1447800" y="4572000"/>
            <a:ext cx="8382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Interfaz</a:t>
            </a:r>
          </a:p>
          <a:p>
            <a:pPr algn="ctr" eaLnBrk="0" hangingPunct="0"/>
            <a:r>
              <a:rPr lang="en-US" sz="1400">
                <a:latin typeface="Arial" charset="0"/>
              </a:rPr>
              <a:t>de Red</a:t>
            </a:r>
          </a:p>
        </p:txBody>
      </p:sp>
      <p:sp>
        <p:nvSpPr>
          <p:cNvPr id="14350" name="Rectangle 14"/>
          <p:cNvSpPr>
            <a:spLocks noChangeArrowheads="1"/>
          </p:cNvSpPr>
          <p:nvPr/>
        </p:nvSpPr>
        <p:spPr bwMode="auto">
          <a:xfrm>
            <a:off x="7315200" y="4572000"/>
            <a:ext cx="8382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Cola</a:t>
            </a:r>
          </a:p>
        </p:txBody>
      </p:sp>
      <p:sp>
        <p:nvSpPr>
          <p:cNvPr id="14351" name="Line 15"/>
          <p:cNvSpPr>
            <a:spLocks noChangeShapeType="1"/>
          </p:cNvSpPr>
          <p:nvPr/>
        </p:nvSpPr>
        <p:spPr bwMode="auto">
          <a:xfrm>
            <a:off x="2286000" y="5334000"/>
            <a:ext cx="0" cy="1295400"/>
          </a:xfrm>
          <a:prstGeom prst="line">
            <a:avLst/>
          </a:prstGeom>
          <a:noFill/>
          <a:ln w="9525">
            <a:solidFill>
              <a:schemeClr val="tx1"/>
            </a:solidFill>
            <a:round/>
            <a:headEnd/>
            <a:tailEnd/>
          </a:ln>
          <a:effectLst/>
        </p:spPr>
        <p:txBody>
          <a:bodyPr wrap="none" anchor="ctr"/>
          <a:lstStyle/>
          <a:p>
            <a:endParaRPr lang="es-MX"/>
          </a:p>
        </p:txBody>
      </p:sp>
      <p:sp>
        <p:nvSpPr>
          <p:cNvPr id="14352" name="Line 16"/>
          <p:cNvSpPr>
            <a:spLocks noChangeShapeType="1"/>
          </p:cNvSpPr>
          <p:nvPr/>
        </p:nvSpPr>
        <p:spPr bwMode="auto">
          <a:xfrm>
            <a:off x="7315200" y="5334000"/>
            <a:ext cx="0" cy="1295400"/>
          </a:xfrm>
          <a:prstGeom prst="line">
            <a:avLst/>
          </a:prstGeom>
          <a:noFill/>
          <a:ln w="9525">
            <a:solidFill>
              <a:schemeClr val="tx1"/>
            </a:solidFill>
            <a:round/>
            <a:headEnd/>
            <a:tailEnd/>
          </a:ln>
          <a:effectLst/>
        </p:spPr>
        <p:txBody>
          <a:bodyPr wrap="none" anchor="ctr"/>
          <a:lstStyle/>
          <a:p>
            <a:endParaRPr lang="es-MX"/>
          </a:p>
        </p:txBody>
      </p:sp>
      <p:sp>
        <p:nvSpPr>
          <p:cNvPr id="14353" name="Line 17"/>
          <p:cNvSpPr>
            <a:spLocks noChangeShapeType="1"/>
          </p:cNvSpPr>
          <p:nvPr/>
        </p:nvSpPr>
        <p:spPr bwMode="auto">
          <a:xfrm>
            <a:off x="2286000" y="6477000"/>
            <a:ext cx="50292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14354" name="Text Box 18"/>
          <p:cNvSpPr txBox="1">
            <a:spLocks noChangeArrowheads="1"/>
          </p:cNvSpPr>
          <p:nvPr/>
        </p:nvSpPr>
        <p:spPr bwMode="auto">
          <a:xfrm>
            <a:off x="4114800" y="6324600"/>
            <a:ext cx="1198563" cy="304800"/>
          </a:xfrm>
          <a:prstGeom prst="rect">
            <a:avLst/>
          </a:prstGeom>
          <a:solidFill>
            <a:schemeClr val="bg1"/>
          </a:solidFill>
          <a:ln w="9525">
            <a:noFill/>
            <a:miter lim="800000"/>
            <a:headEnd/>
            <a:tailEnd/>
          </a:ln>
          <a:effectLst/>
        </p:spPr>
        <p:txBody>
          <a:bodyPr wrap="none">
            <a:spAutoFit/>
          </a:bodyPr>
          <a:lstStyle/>
          <a:p>
            <a:pPr algn="ctr" eaLnBrk="0" hangingPunct="0"/>
            <a:r>
              <a:rPr lang="en-US" sz="1400">
                <a:latin typeface="Arial" charset="0"/>
              </a:rPr>
              <a:t>65,536 bytes</a:t>
            </a:r>
          </a:p>
        </p:txBody>
      </p:sp>
      <p:sp>
        <p:nvSpPr>
          <p:cNvPr id="14355" name="Rectangle 19"/>
          <p:cNvSpPr>
            <a:spLocks noChangeArrowheads="1"/>
          </p:cNvSpPr>
          <p:nvPr/>
        </p:nvSpPr>
        <p:spPr bwMode="auto">
          <a:xfrm>
            <a:off x="3276600" y="4572000"/>
            <a:ext cx="685800" cy="609600"/>
          </a:xfrm>
          <a:prstGeom prst="rect">
            <a:avLst/>
          </a:prstGeom>
          <a:noFill/>
          <a:ln w="9525">
            <a:solidFill>
              <a:schemeClr val="tx1"/>
            </a:solidFill>
            <a:miter lim="800000"/>
            <a:headEnd/>
            <a:tailEnd/>
          </a:ln>
          <a:effectLst/>
        </p:spPr>
        <p:txBody>
          <a:bodyPr wrap="none" anchor="ctr"/>
          <a:lstStyle/>
          <a:p>
            <a:pPr algn="ctr" eaLnBrk="0" hangingPunct="0"/>
            <a:r>
              <a:rPr lang="en-US" sz="1400">
                <a:latin typeface="Arial" charset="0"/>
              </a:rPr>
              <a:t>Enc. </a:t>
            </a:r>
          </a:p>
          <a:p>
            <a:pPr algn="ctr" eaLnBrk="0" hangingPunct="0"/>
            <a:r>
              <a:rPr lang="en-US" sz="1400">
                <a:latin typeface="Arial" charset="0"/>
              </a:rPr>
              <a:t>TCP</a:t>
            </a:r>
          </a:p>
        </p:txBody>
      </p:sp>
    </p:spTree>
    <p:extLst>
      <p:ext uri="{BB962C8B-B14F-4D97-AF65-F5344CB8AC3E}">
        <p14:creationId xmlns:p14="http://schemas.microsoft.com/office/powerpoint/2010/main" val="1675000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s-ES"/>
              <a:t>Segmento TCP</a:t>
            </a:r>
          </a:p>
        </p:txBody>
      </p:sp>
      <p:sp>
        <p:nvSpPr>
          <p:cNvPr id="15363" name="Rectangle 3" descr="Rectangle: Click to edit Master text styles&#10;Second level&#10;Third level&#10;Fourth level&#10;Fifth level"/>
          <p:cNvSpPr>
            <a:spLocks noGrp="1" noChangeArrowheads="1"/>
          </p:cNvSpPr>
          <p:nvPr>
            <p:ph type="body" idx="1"/>
          </p:nvPr>
        </p:nvSpPr>
        <p:spPr/>
        <p:txBody>
          <a:bodyPr/>
          <a:lstStyle/>
          <a:p>
            <a:pPr lvl="2"/>
            <a:r>
              <a:rPr lang="es-ES" dirty="0"/>
              <a:t>El datagrama IP resultante se encapsula con el encabezado y la cola correspondiente al de la Interfaz de Red.</a:t>
            </a:r>
          </a:p>
          <a:p>
            <a:pPr lvl="2"/>
            <a:r>
              <a:rPr lang="es-ES" dirty="0"/>
              <a:t>En el encabezado IP de los segmentos TCP, el campo Dirección IP de origen está configurada con la dirección de unidifusión de la interfaz de host </a:t>
            </a:r>
            <a:r>
              <a:rPr lang="es-ES" dirty="0" smtClean="0"/>
              <a:t>que ha </a:t>
            </a:r>
            <a:r>
              <a:rPr lang="es-ES" dirty="0"/>
              <a:t>enviado el segmento TCP.</a:t>
            </a:r>
          </a:p>
          <a:p>
            <a:pPr lvl="2"/>
            <a:r>
              <a:rPr lang="es-ES" dirty="0"/>
              <a:t>El campo Dirección IP de destino está configurada con la dirección de unidifusión de un host especifico.</a:t>
            </a:r>
          </a:p>
        </p:txBody>
      </p:sp>
    </p:spTree>
    <p:extLst>
      <p:ext uri="{BB962C8B-B14F-4D97-AF65-F5344CB8AC3E}">
        <p14:creationId xmlns:p14="http://schemas.microsoft.com/office/powerpoint/2010/main" val="1574005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s-ES"/>
              <a:t>Encabezado TCP</a:t>
            </a:r>
          </a:p>
        </p:txBody>
      </p:sp>
      <p:sp>
        <p:nvSpPr>
          <p:cNvPr id="16387" name="Rectangle 3" descr="Rectangle: Click to edit Master text styles&#10;Second level&#10;Third level&#10;Fourth level&#10;Fifth level"/>
          <p:cNvSpPr>
            <a:spLocks noGrp="1" noChangeArrowheads="1"/>
          </p:cNvSpPr>
          <p:nvPr>
            <p:ph type="body" idx="1"/>
          </p:nvPr>
        </p:nvSpPr>
        <p:spPr/>
        <p:txBody>
          <a:bodyPr/>
          <a:lstStyle/>
          <a:p>
            <a:pPr lvl="1"/>
            <a:r>
              <a:rPr lang="es-ES"/>
              <a:t>El tamaño estándar del encabezado TCP es de 20 bytes y puede ser tan grande como 60 bytes, cuando se manejan opciones las cuales proporcionan alguna funcionalidad que no proporciona el encabezado TCP estándar.</a:t>
            </a:r>
          </a:p>
          <a:p>
            <a:pPr lvl="1"/>
            <a:r>
              <a:rPr lang="es-ES"/>
              <a:t>Los campos del encabezado TCP se definen de la siguiente manera:</a:t>
            </a:r>
          </a:p>
        </p:txBody>
      </p:sp>
    </p:spTree>
    <p:extLst>
      <p:ext uri="{BB962C8B-B14F-4D97-AF65-F5344CB8AC3E}">
        <p14:creationId xmlns:p14="http://schemas.microsoft.com/office/powerpoint/2010/main" val="2990708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28600" y="990600"/>
            <a:ext cx="4641850" cy="5519738"/>
          </a:xfrm>
          <a:prstGeom prst="rect">
            <a:avLst/>
          </a:prstGeom>
          <a:noFill/>
          <a:ln w="12700">
            <a:noFill/>
            <a:miter lim="800000"/>
            <a:headEnd/>
            <a:tailEnd/>
          </a:ln>
          <a:effectLst/>
        </p:spPr>
        <p:txBody>
          <a:bodyPr>
            <a:spAutoFit/>
          </a:bodyPr>
          <a:lstStyle/>
          <a:p>
            <a:pPr algn="r" eaLnBrk="0" hangingPunct="0">
              <a:spcBef>
                <a:spcPct val="17000"/>
              </a:spcBef>
            </a:pPr>
            <a:r>
              <a:rPr lang="es-ES" sz="2800">
                <a:latin typeface="Arial" charset="0"/>
              </a:rPr>
              <a:t>Puerto Fuente</a:t>
            </a:r>
          </a:p>
          <a:p>
            <a:pPr algn="r" eaLnBrk="0" hangingPunct="0">
              <a:spcBef>
                <a:spcPct val="17000"/>
              </a:spcBef>
            </a:pPr>
            <a:r>
              <a:rPr lang="es-ES" sz="2800">
                <a:latin typeface="Arial" charset="0"/>
              </a:rPr>
              <a:t>Puerto Destino</a:t>
            </a:r>
          </a:p>
          <a:p>
            <a:pPr algn="r" eaLnBrk="0" hangingPunct="0">
              <a:spcBef>
                <a:spcPct val="17000"/>
              </a:spcBef>
            </a:pPr>
            <a:r>
              <a:rPr lang="es-ES" sz="2800">
                <a:latin typeface="Arial" charset="0"/>
              </a:rPr>
              <a:t>Número de Secuencia</a:t>
            </a:r>
          </a:p>
          <a:p>
            <a:pPr algn="r" eaLnBrk="0" hangingPunct="0">
              <a:spcBef>
                <a:spcPct val="17000"/>
              </a:spcBef>
            </a:pPr>
            <a:r>
              <a:rPr lang="es-ES" sz="2800">
                <a:latin typeface="Arial" charset="0"/>
              </a:rPr>
              <a:t>Número de Reconocimiento</a:t>
            </a:r>
          </a:p>
          <a:p>
            <a:pPr algn="r" eaLnBrk="0" hangingPunct="0">
              <a:spcBef>
                <a:spcPct val="17000"/>
              </a:spcBef>
            </a:pPr>
            <a:r>
              <a:rPr lang="es-ES" sz="2800">
                <a:latin typeface="Arial" charset="0"/>
              </a:rPr>
              <a:t>Desplazamiento de datos</a:t>
            </a:r>
          </a:p>
          <a:p>
            <a:pPr algn="r" eaLnBrk="0" hangingPunct="0">
              <a:spcBef>
                <a:spcPct val="17000"/>
              </a:spcBef>
            </a:pPr>
            <a:r>
              <a:rPr lang="es-ES" sz="2800">
                <a:latin typeface="Arial" charset="0"/>
              </a:rPr>
              <a:t>Reservado</a:t>
            </a:r>
          </a:p>
          <a:p>
            <a:pPr algn="r" eaLnBrk="0" hangingPunct="0">
              <a:spcBef>
                <a:spcPct val="17000"/>
              </a:spcBef>
            </a:pPr>
            <a:r>
              <a:rPr lang="es-ES" sz="2800">
                <a:latin typeface="Arial" charset="0"/>
              </a:rPr>
              <a:t>Banderas</a:t>
            </a:r>
          </a:p>
          <a:p>
            <a:pPr algn="r" eaLnBrk="0" hangingPunct="0">
              <a:spcBef>
                <a:spcPct val="17000"/>
              </a:spcBef>
            </a:pPr>
            <a:r>
              <a:rPr lang="es-ES" sz="2800">
                <a:latin typeface="Arial" charset="0"/>
              </a:rPr>
              <a:t>Ventana</a:t>
            </a:r>
          </a:p>
          <a:p>
            <a:pPr algn="r" eaLnBrk="0" hangingPunct="0">
              <a:spcBef>
                <a:spcPct val="17000"/>
              </a:spcBef>
            </a:pPr>
            <a:r>
              <a:rPr lang="es-ES" sz="2800">
                <a:latin typeface="Arial" charset="0"/>
              </a:rPr>
              <a:t>Suma de Comprobación</a:t>
            </a:r>
          </a:p>
          <a:p>
            <a:pPr algn="r" eaLnBrk="0" hangingPunct="0">
              <a:spcBef>
                <a:spcPct val="17000"/>
              </a:spcBef>
            </a:pPr>
            <a:r>
              <a:rPr lang="es-ES" sz="2800">
                <a:latin typeface="Arial" charset="0"/>
              </a:rPr>
              <a:t>Puntero Urgente</a:t>
            </a:r>
          </a:p>
          <a:p>
            <a:pPr algn="r" eaLnBrk="0" hangingPunct="0">
              <a:spcBef>
                <a:spcPct val="17000"/>
              </a:spcBef>
            </a:pPr>
            <a:r>
              <a:rPr lang="es-ES" sz="2800">
                <a:latin typeface="Arial" charset="0"/>
              </a:rPr>
              <a:t>Opciones y Relleno</a:t>
            </a:r>
          </a:p>
        </p:txBody>
      </p:sp>
      <p:grpSp>
        <p:nvGrpSpPr>
          <p:cNvPr id="17411" name="Group 3"/>
          <p:cNvGrpSpPr>
            <a:grpSpLocks/>
          </p:cNvGrpSpPr>
          <p:nvPr/>
        </p:nvGrpSpPr>
        <p:grpSpPr bwMode="auto">
          <a:xfrm>
            <a:off x="5029200" y="838200"/>
            <a:ext cx="581025" cy="506413"/>
            <a:chOff x="1536" y="384"/>
            <a:chExt cx="384" cy="336"/>
          </a:xfrm>
        </p:grpSpPr>
        <p:sp>
          <p:nvSpPr>
            <p:cNvPr id="17412" name="Rectangle 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413" name="Line 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414" name="Line 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415" name="Line 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416" name="Line 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417" name="Line 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418" name="Line 1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419" name="Line 1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420" name="Line 1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421" name="Line 1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422" name="Group 14"/>
          <p:cNvGrpSpPr>
            <a:grpSpLocks/>
          </p:cNvGrpSpPr>
          <p:nvPr/>
        </p:nvGrpSpPr>
        <p:grpSpPr bwMode="auto">
          <a:xfrm>
            <a:off x="5610225" y="838200"/>
            <a:ext cx="581025" cy="506413"/>
            <a:chOff x="1536" y="384"/>
            <a:chExt cx="384" cy="336"/>
          </a:xfrm>
        </p:grpSpPr>
        <p:sp>
          <p:nvSpPr>
            <p:cNvPr id="17423" name="Rectangle 1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424" name="Line 1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425" name="Line 1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426" name="Line 1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427" name="Line 1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428" name="Line 2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429" name="Line 2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430" name="Line 2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431" name="Line 2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432" name="Line 2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433" name="Group 25"/>
          <p:cNvGrpSpPr>
            <a:grpSpLocks/>
          </p:cNvGrpSpPr>
          <p:nvPr/>
        </p:nvGrpSpPr>
        <p:grpSpPr bwMode="auto">
          <a:xfrm>
            <a:off x="5029200" y="1344613"/>
            <a:ext cx="581025" cy="508000"/>
            <a:chOff x="1536" y="384"/>
            <a:chExt cx="384" cy="336"/>
          </a:xfrm>
        </p:grpSpPr>
        <p:sp>
          <p:nvSpPr>
            <p:cNvPr id="17434" name="Rectangle 2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435" name="Line 2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436" name="Line 2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437" name="Line 2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438" name="Line 3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439" name="Line 3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440" name="Line 3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441" name="Line 3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442" name="Line 3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443" name="Line 3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444" name="Group 36"/>
          <p:cNvGrpSpPr>
            <a:grpSpLocks/>
          </p:cNvGrpSpPr>
          <p:nvPr/>
        </p:nvGrpSpPr>
        <p:grpSpPr bwMode="auto">
          <a:xfrm>
            <a:off x="5610225" y="1344613"/>
            <a:ext cx="581025" cy="508000"/>
            <a:chOff x="1536" y="384"/>
            <a:chExt cx="384" cy="336"/>
          </a:xfrm>
        </p:grpSpPr>
        <p:sp>
          <p:nvSpPr>
            <p:cNvPr id="17445" name="Rectangle 3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446" name="Line 3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447" name="Line 3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448" name="Line 4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449" name="Line 4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450" name="Line 4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451" name="Line 4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452" name="Line 4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453" name="Line 4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454" name="Line 4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455" name="Group 47"/>
          <p:cNvGrpSpPr>
            <a:grpSpLocks/>
          </p:cNvGrpSpPr>
          <p:nvPr/>
        </p:nvGrpSpPr>
        <p:grpSpPr bwMode="auto">
          <a:xfrm>
            <a:off x="5029200" y="1852613"/>
            <a:ext cx="581025" cy="506412"/>
            <a:chOff x="1536" y="384"/>
            <a:chExt cx="384" cy="336"/>
          </a:xfrm>
        </p:grpSpPr>
        <p:sp>
          <p:nvSpPr>
            <p:cNvPr id="17456" name="Rectangle 4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457" name="Line 4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458" name="Line 5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459" name="Line 5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460" name="Line 5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461" name="Line 5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462" name="Line 5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463" name="Line 5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464" name="Line 5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465" name="Line 5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466" name="Group 58"/>
          <p:cNvGrpSpPr>
            <a:grpSpLocks/>
          </p:cNvGrpSpPr>
          <p:nvPr/>
        </p:nvGrpSpPr>
        <p:grpSpPr bwMode="auto">
          <a:xfrm>
            <a:off x="5610225" y="1852613"/>
            <a:ext cx="581025" cy="506412"/>
            <a:chOff x="1536" y="384"/>
            <a:chExt cx="384" cy="336"/>
          </a:xfrm>
        </p:grpSpPr>
        <p:sp>
          <p:nvSpPr>
            <p:cNvPr id="17467" name="Rectangle 5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468" name="Line 6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469" name="Line 6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470" name="Line 6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471" name="Line 6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472" name="Line 6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473" name="Line 6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474" name="Line 6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475" name="Line 6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476" name="Line 6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477" name="Group 69"/>
          <p:cNvGrpSpPr>
            <a:grpSpLocks/>
          </p:cNvGrpSpPr>
          <p:nvPr/>
        </p:nvGrpSpPr>
        <p:grpSpPr bwMode="auto">
          <a:xfrm>
            <a:off x="6191250" y="1852613"/>
            <a:ext cx="579438" cy="506412"/>
            <a:chOff x="1536" y="384"/>
            <a:chExt cx="384" cy="336"/>
          </a:xfrm>
        </p:grpSpPr>
        <p:sp>
          <p:nvSpPr>
            <p:cNvPr id="17478" name="Rectangle 7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479" name="Line 7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480" name="Line 7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481" name="Line 7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482" name="Line 7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483" name="Line 7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484" name="Line 7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485" name="Line 7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486" name="Line 7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487" name="Line 7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488" name="Group 80"/>
          <p:cNvGrpSpPr>
            <a:grpSpLocks/>
          </p:cNvGrpSpPr>
          <p:nvPr/>
        </p:nvGrpSpPr>
        <p:grpSpPr bwMode="auto">
          <a:xfrm>
            <a:off x="6770688" y="1852613"/>
            <a:ext cx="581025" cy="506412"/>
            <a:chOff x="1536" y="384"/>
            <a:chExt cx="384" cy="336"/>
          </a:xfrm>
        </p:grpSpPr>
        <p:sp>
          <p:nvSpPr>
            <p:cNvPr id="17489" name="Rectangle 8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490" name="Line 8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491" name="Line 8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492" name="Line 8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493" name="Line 8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494" name="Line 8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495" name="Line 8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496" name="Line 8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497" name="Line 8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498" name="Line 9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499" name="Group 91"/>
          <p:cNvGrpSpPr>
            <a:grpSpLocks/>
          </p:cNvGrpSpPr>
          <p:nvPr/>
        </p:nvGrpSpPr>
        <p:grpSpPr bwMode="auto">
          <a:xfrm>
            <a:off x="5029200" y="2359025"/>
            <a:ext cx="581025" cy="506413"/>
            <a:chOff x="1536" y="384"/>
            <a:chExt cx="384" cy="336"/>
          </a:xfrm>
        </p:grpSpPr>
        <p:sp>
          <p:nvSpPr>
            <p:cNvPr id="17500" name="Rectangle 9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501" name="Line 9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502" name="Line 9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503" name="Line 9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504" name="Line 9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505" name="Line 9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506" name="Line 9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507" name="Line 9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508" name="Line 10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509" name="Line 10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510" name="Group 102"/>
          <p:cNvGrpSpPr>
            <a:grpSpLocks/>
          </p:cNvGrpSpPr>
          <p:nvPr/>
        </p:nvGrpSpPr>
        <p:grpSpPr bwMode="auto">
          <a:xfrm>
            <a:off x="5610225" y="2359025"/>
            <a:ext cx="581025" cy="506413"/>
            <a:chOff x="1536" y="384"/>
            <a:chExt cx="384" cy="336"/>
          </a:xfrm>
        </p:grpSpPr>
        <p:sp>
          <p:nvSpPr>
            <p:cNvPr id="17511" name="Rectangle 10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512" name="Line 10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513" name="Line 10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514" name="Line 10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515" name="Line 10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516" name="Line 10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517" name="Line 10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518" name="Line 11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519" name="Line 11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520" name="Line 11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521" name="Group 113"/>
          <p:cNvGrpSpPr>
            <a:grpSpLocks/>
          </p:cNvGrpSpPr>
          <p:nvPr/>
        </p:nvGrpSpPr>
        <p:grpSpPr bwMode="auto">
          <a:xfrm>
            <a:off x="6191250" y="2359025"/>
            <a:ext cx="579438" cy="506413"/>
            <a:chOff x="1536" y="384"/>
            <a:chExt cx="384" cy="336"/>
          </a:xfrm>
        </p:grpSpPr>
        <p:sp>
          <p:nvSpPr>
            <p:cNvPr id="17522" name="Rectangle 11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523" name="Line 11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524" name="Line 11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525" name="Line 11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526" name="Line 11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527" name="Line 11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528" name="Line 12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529" name="Line 12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530" name="Line 12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531" name="Line 12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532" name="Group 124"/>
          <p:cNvGrpSpPr>
            <a:grpSpLocks/>
          </p:cNvGrpSpPr>
          <p:nvPr/>
        </p:nvGrpSpPr>
        <p:grpSpPr bwMode="auto">
          <a:xfrm>
            <a:off x="6770688" y="2359025"/>
            <a:ext cx="581025" cy="506413"/>
            <a:chOff x="1536" y="384"/>
            <a:chExt cx="384" cy="336"/>
          </a:xfrm>
        </p:grpSpPr>
        <p:sp>
          <p:nvSpPr>
            <p:cNvPr id="17533" name="Rectangle 12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534" name="Line 12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535" name="Line 12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536" name="Line 12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537" name="Line 12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538" name="Line 13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539" name="Line 13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540" name="Line 13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541" name="Line 13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542" name="Line 13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543" name="Group 135"/>
          <p:cNvGrpSpPr>
            <a:grpSpLocks/>
          </p:cNvGrpSpPr>
          <p:nvPr/>
        </p:nvGrpSpPr>
        <p:grpSpPr bwMode="auto">
          <a:xfrm>
            <a:off x="5029200" y="4386263"/>
            <a:ext cx="581025" cy="506412"/>
            <a:chOff x="1536" y="384"/>
            <a:chExt cx="384" cy="336"/>
          </a:xfrm>
        </p:grpSpPr>
        <p:sp>
          <p:nvSpPr>
            <p:cNvPr id="17544" name="Rectangle 13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545" name="Line 13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546" name="Line 13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547" name="Line 13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548" name="Line 14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549" name="Line 14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550" name="Line 14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551" name="Line 14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552" name="Line 14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553" name="Line 14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554" name="Group 146"/>
          <p:cNvGrpSpPr>
            <a:grpSpLocks/>
          </p:cNvGrpSpPr>
          <p:nvPr/>
        </p:nvGrpSpPr>
        <p:grpSpPr bwMode="auto">
          <a:xfrm>
            <a:off x="5610225" y="4386263"/>
            <a:ext cx="581025" cy="506412"/>
            <a:chOff x="1536" y="384"/>
            <a:chExt cx="384" cy="336"/>
          </a:xfrm>
        </p:grpSpPr>
        <p:sp>
          <p:nvSpPr>
            <p:cNvPr id="17555" name="Rectangle 14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556" name="Line 14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557" name="Line 14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558" name="Line 15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559" name="Line 15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560" name="Line 15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561" name="Line 15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562" name="Line 15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563" name="Line 15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564" name="Line 15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565" name="Group 157"/>
          <p:cNvGrpSpPr>
            <a:grpSpLocks/>
          </p:cNvGrpSpPr>
          <p:nvPr/>
        </p:nvGrpSpPr>
        <p:grpSpPr bwMode="auto">
          <a:xfrm>
            <a:off x="5029200" y="4892675"/>
            <a:ext cx="581025" cy="506413"/>
            <a:chOff x="1536" y="384"/>
            <a:chExt cx="384" cy="336"/>
          </a:xfrm>
        </p:grpSpPr>
        <p:sp>
          <p:nvSpPr>
            <p:cNvPr id="17566" name="Rectangle 15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567" name="Line 15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568" name="Line 16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569" name="Line 16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570" name="Line 16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571" name="Line 16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572" name="Line 16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573" name="Line 16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574" name="Line 16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575" name="Line 16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576" name="Group 168"/>
          <p:cNvGrpSpPr>
            <a:grpSpLocks/>
          </p:cNvGrpSpPr>
          <p:nvPr/>
        </p:nvGrpSpPr>
        <p:grpSpPr bwMode="auto">
          <a:xfrm>
            <a:off x="5610225" y="4892675"/>
            <a:ext cx="581025" cy="506413"/>
            <a:chOff x="1536" y="384"/>
            <a:chExt cx="384" cy="336"/>
          </a:xfrm>
        </p:grpSpPr>
        <p:sp>
          <p:nvSpPr>
            <p:cNvPr id="17577" name="Rectangle 16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578" name="Line 17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579" name="Line 17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580" name="Line 17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581" name="Line 17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582" name="Line 17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583" name="Line 17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584" name="Line 17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585" name="Line 17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586" name="Line 17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17587" name="Rectangle 179"/>
          <p:cNvSpPr>
            <a:spLocks noChangeArrowheads="1"/>
          </p:cNvSpPr>
          <p:nvPr/>
        </p:nvSpPr>
        <p:spPr bwMode="auto">
          <a:xfrm>
            <a:off x="5029200" y="2865438"/>
            <a:ext cx="73025" cy="506412"/>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588" name="Rectangle 180"/>
          <p:cNvSpPr>
            <a:spLocks noChangeArrowheads="1"/>
          </p:cNvSpPr>
          <p:nvPr/>
        </p:nvSpPr>
        <p:spPr bwMode="auto">
          <a:xfrm>
            <a:off x="5102225" y="2865438"/>
            <a:ext cx="71438" cy="506412"/>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589" name="Rectangle 181"/>
          <p:cNvSpPr>
            <a:spLocks noChangeArrowheads="1"/>
          </p:cNvSpPr>
          <p:nvPr/>
        </p:nvSpPr>
        <p:spPr bwMode="auto">
          <a:xfrm>
            <a:off x="5173663" y="2865438"/>
            <a:ext cx="73025" cy="506412"/>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590" name="Rectangle 182"/>
          <p:cNvSpPr>
            <a:spLocks noChangeArrowheads="1"/>
          </p:cNvSpPr>
          <p:nvPr/>
        </p:nvSpPr>
        <p:spPr bwMode="auto">
          <a:xfrm>
            <a:off x="5246688" y="2865438"/>
            <a:ext cx="73025" cy="506412"/>
          </a:xfrm>
          <a:prstGeom prst="rect">
            <a:avLst/>
          </a:prstGeom>
          <a:solidFill>
            <a:schemeClr val="bg1"/>
          </a:solidFill>
          <a:ln w="9525">
            <a:solidFill>
              <a:schemeClr val="tx1"/>
            </a:solidFill>
            <a:miter lim="800000"/>
            <a:headEnd/>
            <a:tailEnd/>
          </a:ln>
          <a:effectLst/>
        </p:spPr>
        <p:txBody>
          <a:bodyPr wrap="none" anchor="ctr"/>
          <a:lstStyle/>
          <a:p>
            <a:endParaRPr lang="es-MX"/>
          </a:p>
        </p:txBody>
      </p:sp>
      <p:grpSp>
        <p:nvGrpSpPr>
          <p:cNvPr id="17591" name="Group 183"/>
          <p:cNvGrpSpPr>
            <a:grpSpLocks/>
          </p:cNvGrpSpPr>
          <p:nvPr/>
        </p:nvGrpSpPr>
        <p:grpSpPr bwMode="auto">
          <a:xfrm>
            <a:off x="5029200" y="5399088"/>
            <a:ext cx="581025" cy="508000"/>
            <a:chOff x="1536" y="384"/>
            <a:chExt cx="384" cy="336"/>
          </a:xfrm>
        </p:grpSpPr>
        <p:sp>
          <p:nvSpPr>
            <p:cNvPr id="17592" name="Rectangle 18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593" name="Line 18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594" name="Line 18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595" name="Line 18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596" name="Line 18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597" name="Line 18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598" name="Line 19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599" name="Line 19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600" name="Line 19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601" name="Line 19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602" name="Group 194"/>
          <p:cNvGrpSpPr>
            <a:grpSpLocks/>
          </p:cNvGrpSpPr>
          <p:nvPr/>
        </p:nvGrpSpPr>
        <p:grpSpPr bwMode="auto">
          <a:xfrm>
            <a:off x="5610225" y="5399088"/>
            <a:ext cx="581025" cy="508000"/>
            <a:chOff x="1536" y="384"/>
            <a:chExt cx="384" cy="336"/>
          </a:xfrm>
        </p:grpSpPr>
        <p:sp>
          <p:nvSpPr>
            <p:cNvPr id="17603" name="Rectangle 19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04" name="Line 19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605" name="Line 19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606" name="Line 19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607" name="Line 19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608" name="Line 20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609" name="Line 20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610" name="Line 20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611" name="Line 20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612" name="Line 20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613" name="Group 205"/>
          <p:cNvGrpSpPr>
            <a:grpSpLocks/>
          </p:cNvGrpSpPr>
          <p:nvPr/>
        </p:nvGrpSpPr>
        <p:grpSpPr bwMode="auto">
          <a:xfrm>
            <a:off x="5029200" y="5907088"/>
            <a:ext cx="581025" cy="506412"/>
            <a:chOff x="1536" y="384"/>
            <a:chExt cx="384" cy="336"/>
          </a:xfrm>
        </p:grpSpPr>
        <p:sp>
          <p:nvSpPr>
            <p:cNvPr id="17614" name="Rectangle 20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15" name="Line 20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616" name="Line 20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617" name="Line 20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618" name="Line 21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619" name="Line 21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620" name="Line 21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621" name="Line 21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622" name="Line 21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623" name="Line 21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624" name="Group 216"/>
          <p:cNvGrpSpPr>
            <a:grpSpLocks/>
          </p:cNvGrpSpPr>
          <p:nvPr/>
        </p:nvGrpSpPr>
        <p:grpSpPr bwMode="auto">
          <a:xfrm>
            <a:off x="5610225" y="5907088"/>
            <a:ext cx="581025" cy="506412"/>
            <a:chOff x="1536" y="384"/>
            <a:chExt cx="384" cy="336"/>
          </a:xfrm>
        </p:grpSpPr>
        <p:sp>
          <p:nvSpPr>
            <p:cNvPr id="17625" name="Rectangle 21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26" name="Line 21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627" name="Line 21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628" name="Line 22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629" name="Line 22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630" name="Line 22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631" name="Line 22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632" name="Line 22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633" name="Line 22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634" name="Line 22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635" name="Group 227"/>
          <p:cNvGrpSpPr>
            <a:grpSpLocks/>
          </p:cNvGrpSpPr>
          <p:nvPr/>
        </p:nvGrpSpPr>
        <p:grpSpPr bwMode="auto">
          <a:xfrm>
            <a:off x="6191250" y="5907088"/>
            <a:ext cx="579438" cy="506412"/>
            <a:chOff x="1536" y="384"/>
            <a:chExt cx="384" cy="336"/>
          </a:xfrm>
        </p:grpSpPr>
        <p:sp>
          <p:nvSpPr>
            <p:cNvPr id="17636" name="Rectangle 22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37" name="Line 22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638" name="Line 23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639" name="Line 23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640" name="Line 23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641" name="Line 23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642" name="Line 23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643" name="Line 23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644" name="Line 23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645" name="Line 23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17646" name="Group 238"/>
          <p:cNvGrpSpPr>
            <a:grpSpLocks/>
          </p:cNvGrpSpPr>
          <p:nvPr/>
        </p:nvGrpSpPr>
        <p:grpSpPr bwMode="auto">
          <a:xfrm>
            <a:off x="6770688" y="5907088"/>
            <a:ext cx="581025" cy="506412"/>
            <a:chOff x="1536" y="384"/>
            <a:chExt cx="384" cy="336"/>
          </a:xfrm>
        </p:grpSpPr>
        <p:sp>
          <p:nvSpPr>
            <p:cNvPr id="17647" name="Rectangle 23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48" name="Line 24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17649" name="Line 24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17650" name="Line 24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17651" name="Line 24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17652" name="Line 24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17653" name="Line 24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17654" name="Line 24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17655" name="Line 24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17656" name="Line 24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17657" name="Rectangle 249"/>
          <p:cNvSpPr>
            <a:spLocks noChangeArrowheads="1"/>
          </p:cNvSpPr>
          <p:nvPr/>
        </p:nvSpPr>
        <p:spPr bwMode="auto">
          <a:xfrm>
            <a:off x="5029200" y="3371850"/>
            <a:ext cx="73025" cy="5080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58" name="Rectangle 250"/>
          <p:cNvSpPr>
            <a:spLocks noChangeArrowheads="1"/>
          </p:cNvSpPr>
          <p:nvPr/>
        </p:nvSpPr>
        <p:spPr bwMode="auto">
          <a:xfrm>
            <a:off x="5102225" y="3371850"/>
            <a:ext cx="71438" cy="5080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59" name="Rectangle 251"/>
          <p:cNvSpPr>
            <a:spLocks noChangeArrowheads="1"/>
          </p:cNvSpPr>
          <p:nvPr/>
        </p:nvSpPr>
        <p:spPr bwMode="auto">
          <a:xfrm>
            <a:off x="5173663" y="3371850"/>
            <a:ext cx="73025" cy="5080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60" name="Rectangle 252"/>
          <p:cNvSpPr>
            <a:spLocks noChangeArrowheads="1"/>
          </p:cNvSpPr>
          <p:nvPr/>
        </p:nvSpPr>
        <p:spPr bwMode="auto">
          <a:xfrm>
            <a:off x="5246688" y="3371850"/>
            <a:ext cx="73025" cy="5080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61" name="Rectangle 253"/>
          <p:cNvSpPr>
            <a:spLocks noChangeArrowheads="1"/>
          </p:cNvSpPr>
          <p:nvPr/>
        </p:nvSpPr>
        <p:spPr bwMode="auto">
          <a:xfrm>
            <a:off x="5319713" y="3371850"/>
            <a:ext cx="73025" cy="5080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62" name="Rectangle 254"/>
          <p:cNvSpPr>
            <a:spLocks noChangeArrowheads="1"/>
          </p:cNvSpPr>
          <p:nvPr/>
        </p:nvSpPr>
        <p:spPr bwMode="auto">
          <a:xfrm>
            <a:off x="5392738" y="3371850"/>
            <a:ext cx="71437" cy="508000"/>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63" name="Rectangle 255"/>
          <p:cNvSpPr>
            <a:spLocks noChangeArrowheads="1"/>
          </p:cNvSpPr>
          <p:nvPr/>
        </p:nvSpPr>
        <p:spPr bwMode="auto">
          <a:xfrm>
            <a:off x="5029200" y="3879850"/>
            <a:ext cx="73025" cy="506413"/>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64" name="Rectangle 256"/>
          <p:cNvSpPr>
            <a:spLocks noChangeArrowheads="1"/>
          </p:cNvSpPr>
          <p:nvPr/>
        </p:nvSpPr>
        <p:spPr bwMode="auto">
          <a:xfrm>
            <a:off x="5102225" y="3879850"/>
            <a:ext cx="71438" cy="506413"/>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65" name="Rectangle 257"/>
          <p:cNvSpPr>
            <a:spLocks noChangeArrowheads="1"/>
          </p:cNvSpPr>
          <p:nvPr/>
        </p:nvSpPr>
        <p:spPr bwMode="auto">
          <a:xfrm>
            <a:off x="5173663" y="3879850"/>
            <a:ext cx="73025" cy="506413"/>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66" name="Rectangle 258"/>
          <p:cNvSpPr>
            <a:spLocks noChangeArrowheads="1"/>
          </p:cNvSpPr>
          <p:nvPr/>
        </p:nvSpPr>
        <p:spPr bwMode="auto">
          <a:xfrm>
            <a:off x="5246688" y="3879850"/>
            <a:ext cx="73025" cy="506413"/>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67" name="Rectangle 259"/>
          <p:cNvSpPr>
            <a:spLocks noChangeArrowheads="1"/>
          </p:cNvSpPr>
          <p:nvPr/>
        </p:nvSpPr>
        <p:spPr bwMode="auto">
          <a:xfrm>
            <a:off x="5319713" y="3879850"/>
            <a:ext cx="73025" cy="506413"/>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68" name="Rectangle 260"/>
          <p:cNvSpPr>
            <a:spLocks noChangeArrowheads="1"/>
          </p:cNvSpPr>
          <p:nvPr/>
        </p:nvSpPr>
        <p:spPr bwMode="auto">
          <a:xfrm>
            <a:off x="5392738" y="3879850"/>
            <a:ext cx="71437" cy="506413"/>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17670" name="Rectangle 262"/>
          <p:cNvSpPr>
            <a:spLocks noChangeArrowheads="1"/>
          </p:cNvSpPr>
          <p:nvPr/>
        </p:nvSpPr>
        <p:spPr bwMode="auto">
          <a:xfrm>
            <a:off x="533400" y="152400"/>
            <a:ext cx="7772400" cy="685800"/>
          </a:xfrm>
          <a:prstGeom prst="rect">
            <a:avLst/>
          </a:prstGeom>
          <a:noFill/>
          <a:ln w="9525">
            <a:noFill/>
            <a:miter lim="800000"/>
            <a:headEnd/>
            <a:tailEnd/>
          </a:ln>
          <a:effectLst/>
        </p:spPr>
        <p:txBody>
          <a:bodyPr anchor="b"/>
          <a:lstStyle/>
          <a:p>
            <a:r>
              <a:rPr lang="es-ES" sz="4400">
                <a:solidFill>
                  <a:schemeClr val="tx2"/>
                </a:solidFill>
              </a:rPr>
              <a:t>Encabezado TCP</a:t>
            </a:r>
          </a:p>
        </p:txBody>
      </p:sp>
    </p:spTree>
    <p:extLst>
      <p:ext uri="{BB962C8B-B14F-4D97-AF65-F5344CB8AC3E}">
        <p14:creationId xmlns:p14="http://schemas.microsoft.com/office/powerpoint/2010/main" val="1498560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s-ES"/>
              <a:t>Encabezado TCP</a:t>
            </a:r>
          </a:p>
        </p:txBody>
      </p:sp>
      <p:sp>
        <p:nvSpPr>
          <p:cNvPr id="18435" name="Rectangle 3" descr="Rectangle: Click to edit Master text styles&#10;Second level&#10;Third level&#10;Fourth level&#10;Fifth level"/>
          <p:cNvSpPr>
            <a:spLocks noGrp="1" noChangeArrowheads="1"/>
          </p:cNvSpPr>
          <p:nvPr>
            <p:ph type="body" idx="1"/>
          </p:nvPr>
        </p:nvSpPr>
        <p:spPr/>
        <p:txBody>
          <a:bodyPr/>
          <a:lstStyle/>
          <a:p>
            <a:pPr lvl="1"/>
            <a:r>
              <a:rPr lang="es-ES" b="1"/>
              <a:t>Puerto Origen</a:t>
            </a:r>
          </a:p>
          <a:p>
            <a:pPr lvl="2"/>
            <a:r>
              <a:rPr lang="es-ES"/>
              <a:t>Campo de 2 bytes que indica el protocolo de la capa de aplicación de origen que envía el segmento TCP.</a:t>
            </a:r>
          </a:p>
          <a:p>
            <a:pPr lvl="2"/>
            <a:r>
              <a:rPr lang="es-ES"/>
              <a:t>La combinación de la dirección IP de origen y del puerto origen en el encabezado TCP proporcionan una dirección única  y globalmente significativa desde la que se ha enviado el segmento.</a:t>
            </a:r>
          </a:p>
        </p:txBody>
      </p:sp>
    </p:spTree>
    <p:extLst>
      <p:ext uri="{BB962C8B-B14F-4D97-AF65-F5344CB8AC3E}">
        <p14:creationId xmlns:p14="http://schemas.microsoft.com/office/powerpoint/2010/main" val="1634898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s-ES"/>
              <a:t>Encabezado TCP</a:t>
            </a:r>
          </a:p>
        </p:txBody>
      </p:sp>
      <p:sp>
        <p:nvSpPr>
          <p:cNvPr id="19459" name="Rectangle 3" descr="Rectangle: Click to edit Master text styles&#10;Second level&#10;Third level&#10;Fourth level&#10;Fifth level"/>
          <p:cNvSpPr>
            <a:spLocks noGrp="1" noChangeArrowheads="1"/>
          </p:cNvSpPr>
          <p:nvPr>
            <p:ph type="body" idx="1"/>
          </p:nvPr>
        </p:nvSpPr>
        <p:spPr/>
        <p:txBody>
          <a:bodyPr/>
          <a:lstStyle/>
          <a:p>
            <a:pPr lvl="1"/>
            <a:r>
              <a:rPr lang="es-ES" b="1"/>
              <a:t>Puerto de destino</a:t>
            </a:r>
          </a:p>
          <a:p>
            <a:pPr lvl="2"/>
            <a:r>
              <a:rPr lang="es-ES"/>
              <a:t>Campo de 2 bytes que indica el protocolo de la capa de aplicación de destino. </a:t>
            </a:r>
          </a:p>
          <a:p>
            <a:pPr lvl="2"/>
            <a:r>
              <a:rPr lang="es-ES"/>
              <a:t>La combinación de la dirección IP de destino del encabezado IP y el puerto de destino del encabezado TCP, proporciona una dirección única y globalmente significativa a la que se envía el segmento.</a:t>
            </a:r>
          </a:p>
        </p:txBody>
      </p:sp>
    </p:spTree>
    <p:extLst>
      <p:ext uri="{BB962C8B-B14F-4D97-AF65-F5344CB8AC3E}">
        <p14:creationId xmlns:p14="http://schemas.microsoft.com/office/powerpoint/2010/main" val="2462664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s-ES"/>
              <a:t>Encabezado TCP</a:t>
            </a:r>
          </a:p>
        </p:txBody>
      </p:sp>
      <p:sp>
        <p:nvSpPr>
          <p:cNvPr id="20483" name="Rectangle 3" descr="Rectangle: Click to edit Master text styles&#10;Second level&#10;Third level&#10;Fourth level&#10;Fifth level"/>
          <p:cNvSpPr>
            <a:spLocks noGrp="1" noChangeArrowheads="1"/>
          </p:cNvSpPr>
          <p:nvPr>
            <p:ph type="body" idx="1"/>
          </p:nvPr>
        </p:nvSpPr>
        <p:spPr/>
        <p:txBody>
          <a:bodyPr/>
          <a:lstStyle/>
          <a:p>
            <a:r>
              <a:rPr lang="es-ES"/>
              <a:t>Puertos TCP</a:t>
            </a:r>
          </a:p>
          <a:p>
            <a:pPr lvl="2"/>
            <a:r>
              <a:rPr lang="es-ES"/>
              <a:t>Un </a:t>
            </a:r>
            <a:r>
              <a:rPr lang="es-ES" b="1"/>
              <a:t>puerto TCP define una ubicación</a:t>
            </a:r>
            <a:r>
              <a:rPr lang="es-ES"/>
              <a:t> para la entrega de datos de una conexión TCP.</a:t>
            </a:r>
          </a:p>
          <a:p>
            <a:pPr lvl="2"/>
            <a:r>
              <a:rPr lang="es-ES"/>
              <a:t>Cada segmento TCP incluye el </a:t>
            </a:r>
            <a:r>
              <a:rPr lang="es-ES" b="1"/>
              <a:t>puerto de origen</a:t>
            </a:r>
            <a:r>
              <a:rPr lang="es-ES"/>
              <a:t> que indica el </a:t>
            </a:r>
            <a:r>
              <a:rPr lang="es-ES" b="1"/>
              <a:t>proceso</a:t>
            </a:r>
            <a:r>
              <a:rPr lang="es-ES"/>
              <a:t> de la capa de aplicación </a:t>
            </a:r>
            <a:r>
              <a:rPr lang="es-ES" b="1"/>
              <a:t>desde el que se ha enviado</a:t>
            </a:r>
            <a:r>
              <a:rPr lang="es-ES"/>
              <a:t> el segmento y un </a:t>
            </a:r>
            <a:r>
              <a:rPr lang="es-ES" b="1"/>
              <a:t>puerto de destino</a:t>
            </a:r>
            <a:r>
              <a:rPr lang="es-ES"/>
              <a:t> que indica el </a:t>
            </a:r>
            <a:r>
              <a:rPr lang="es-ES" b="1"/>
              <a:t>proceso</a:t>
            </a:r>
            <a:r>
              <a:rPr lang="es-ES"/>
              <a:t> de la capa de aplicación </a:t>
            </a:r>
            <a:r>
              <a:rPr lang="es-ES" b="1"/>
              <a:t>al que se ha enviado</a:t>
            </a:r>
            <a:r>
              <a:rPr lang="es-ES"/>
              <a:t> el segmento.</a:t>
            </a:r>
          </a:p>
        </p:txBody>
      </p:sp>
    </p:spTree>
    <p:extLst>
      <p:ext uri="{BB962C8B-B14F-4D97-AF65-F5344CB8AC3E}">
        <p14:creationId xmlns:p14="http://schemas.microsoft.com/office/powerpoint/2010/main" val="357158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s-ES"/>
              <a:t>Características</a:t>
            </a:r>
          </a:p>
        </p:txBody>
      </p:sp>
      <p:sp>
        <p:nvSpPr>
          <p:cNvPr id="7171" name="Rectangle 3" descr="Rectangle: Click to edit Master text styles&#10;Second level&#10;Third level&#10;Fourth level&#10;Fifth level"/>
          <p:cNvSpPr>
            <a:spLocks noGrp="1" noChangeArrowheads="1"/>
          </p:cNvSpPr>
          <p:nvPr>
            <p:ph idx="1"/>
          </p:nvPr>
        </p:nvSpPr>
        <p:spPr>
          <a:xfrm>
            <a:off x="838200" y="1524000"/>
            <a:ext cx="7772400" cy="4114800"/>
          </a:xfrm>
        </p:spPr>
        <p:txBody>
          <a:bodyPr/>
          <a:lstStyle/>
          <a:p>
            <a:pPr lvl="1"/>
            <a:r>
              <a:rPr lang="es-ES" b="1"/>
              <a:t>Sin conexión</a:t>
            </a:r>
          </a:p>
          <a:p>
            <a:pPr lvl="2"/>
            <a:r>
              <a:rPr lang="es-ES"/>
              <a:t>Los mensajes de UDP se envían sin la negociación del establecimiento de conexión de UDP.</a:t>
            </a:r>
          </a:p>
          <a:p>
            <a:pPr lvl="2"/>
            <a:r>
              <a:rPr lang="es-ES"/>
              <a:t>Ej.: Una solicitud de DNS (Domain Name Service) y la correspondiente respuesta se envían como un mensaje UDP.</a:t>
            </a:r>
          </a:p>
        </p:txBody>
      </p:sp>
      <p:sp>
        <p:nvSpPr>
          <p:cNvPr id="7172" name="Text Box 4"/>
          <p:cNvSpPr txBox="1">
            <a:spLocks noChangeArrowheads="1"/>
          </p:cNvSpPr>
          <p:nvPr/>
        </p:nvSpPr>
        <p:spPr bwMode="auto">
          <a:xfrm>
            <a:off x="2362200" y="4572000"/>
            <a:ext cx="5105400" cy="396875"/>
          </a:xfrm>
          <a:prstGeom prst="rect">
            <a:avLst/>
          </a:prstGeom>
          <a:noFill/>
          <a:ln w="9525">
            <a:noFill/>
            <a:miter lim="800000"/>
            <a:headEnd/>
            <a:tailEnd/>
          </a:ln>
          <a:effectLst/>
        </p:spPr>
        <p:txBody>
          <a:bodyPr>
            <a:spAutoFit/>
          </a:bodyPr>
          <a:lstStyle/>
          <a:p>
            <a:pPr algn="ctr">
              <a:spcBef>
                <a:spcPct val="50000"/>
              </a:spcBef>
            </a:pPr>
            <a:r>
              <a:rPr lang="es-ES" sz="2000" b="1"/>
              <a:t>Cliente DNS		Servidor DNS</a:t>
            </a:r>
          </a:p>
        </p:txBody>
      </p:sp>
      <p:sp>
        <p:nvSpPr>
          <p:cNvPr id="7173" name="Line 5"/>
          <p:cNvSpPr>
            <a:spLocks noChangeShapeType="1"/>
          </p:cNvSpPr>
          <p:nvPr/>
        </p:nvSpPr>
        <p:spPr bwMode="auto">
          <a:xfrm>
            <a:off x="3962400" y="5181600"/>
            <a:ext cx="0" cy="1371600"/>
          </a:xfrm>
          <a:prstGeom prst="line">
            <a:avLst/>
          </a:prstGeom>
          <a:noFill/>
          <a:ln w="38100">
            <a:solidFill>
              <a:srgbClr val="3366FF"/>
            </a:solidFill>
            <a:round/>
            <a:headEnd/>
            <a:tailEnd/>
          </a:ln>
          <a:effectLst/>
        </p:spPr>
        <p:txBody>
          <a:bodyPr wrap="none"/>
          <a:lstStyle/>
          <a:p>
            <a:endParaRPr lang="es-MX"/>
          </a:p>
        </p:txBody>
      </p:sp>
      <p:sp>
        <p:nvSpPr>
          <p:cNvPr id="7174" name="Line 6"/>
          <p:cNvSpPr>
            <a:spLocks noChangeShapeType="1"/>
          </p:cNvSpPr>
          <p:nvPr/>
        </p:nvSpPr>
        <p:spPr bwMode="auto">
          <a:xfrm>
            <a:off x="5791200" y="5181600"/>
            <a:ext cx="0" cy="1371600"/>
          </a:xfrm>
          <a:prstGeom prst="line">
            <a:avLst/>
          </a:prstGeom>
          <a:noFill/>
          <a:ln w="38100">
            <a:solidFill>
              <a:srgbClr val="3366FF"/>
            </a:solidFill>
            <a:round/>
            <a:headEnd/>
            <a:tailEnd/>
          </a:ln>
          <a:effectLst/>
        </p:spPr>
        <p:txBody>
          <a:bodyPr wrap="none"/>
          <a:lstStyle/>
          <a:p>
            <a:endParaRPr lang="es-MX"/>
          </a:p>
        </p:txBody>
      </p:sp>
      <p:sp>
        <p:nvSpPr>
          <p:cNvPr id="7175" name="Line 7"/>
          <p:cNvSpPr>
            <a:spLocks noChangeShapeType="1"/>
          </p:cNvSpPr>
          <p:nvPr/>
        </p:nvSpPr>
        <p:spPr bwMode="auto">
          <a:xfrm>
            <a:off x="3962400" y="5334000"/>
            <a:ext cx="1828800" cy="228600"/>
          </a:xfrm>
          <a:prstGeom prst="line">
            <a:avLst/>
          </a:prstGeom>
          <a:noFill/>
          <a:ln w="9525">
            <a:solidFill>
              <a:srgbClr val="FF6600"/>
            </a:solidFill>
            <a:round/>
            <a:headEnd/>
            <a:tailEnd type="triangle" w="med" len="med"/>
          </a:ln>
          <a:effectLst/>
        </p:spPr>
        <p:txBody>
          <a:bodyPr wrap="none"/>
          <a:lstStyle/>
          <a:p>
            <a:endParaRPr lang="es-MX"/>
          </a:p>
        </p:txBody>
      </p:sp>
      <p:sp>
        <p:nvSpPr>
          <p:cNvPr id="7176" name="Line 8"/>
          <p:cNvSpPr>
            <a:spLocks noChangeShapeType="1"/>
          </p:cNvSpPr>
          <p:nvPr/>
        </p:nvSpPr>
        <p:spPr bwMode="auto">
          <a:xfrm flipH="1">
            <a:off x="3962400" y="6172200"/>
            <a:ext cx="1828800" cy="228600"/>
          </a:xfrm>
          <a:prstGeom prst="line">
            <a:avLst/>
          </a:prstGeom>
          <a:noFill/>
          <a:ln w="9525">
            <a:solidFill>
              <a:srgbClr val="FF6600"/>
            </a:solidFill>
            <a:round/>
            <a:headEnd/>
            <a:tailEnd type="triangle" w="med" len="med"/>
          </a:ln>
          <a:effectLst/>
        </p:spPr>
        <p:txBody>
          <a:bodyPr wrap="none"/>
          <a:lstStyle/>
          <a:p>
            <a:endParaRPr lang="es-MX"/>
          </a:p>
        </p:txBody>
      </p:sp>
      <p:sp>
        <p:nvSpPr>
          <p:cNvPr id="7178" name="Text Box 10"/>
          <p:cNvSpPr txBox="1">
            <a:spLocks noChangeArrowheads="1"/>
          </p:cNvSpPr>
          <p:nvPr/>
        </p:nvSpPr>
        <p:spPr bwMode="auto">
          <a:xfrm>
            <a:off x="3886200" y="5105400"/>
            <a:ext cx="2057400" cy="336550"/>
          </a:xfrm>
          <a:prstGeom prst="rect">
            <a:avLst/>
          </a:prstGeom>
          <a:noFill/>
          <a:ln w="9525">
            <a:noFill/>
            <a:miter lim="800000"/>
            <a:headEnd/>
            <a:tailEnd/>
          </a:ln>
          <a:effectLst/>
        </p:spPr>
        <p:txBody>
          <a:bodyPr>
            <a:spAutoFit/>
          </a:bodyPr>
          <a:lstStyle/>
          <a:p>
            <a:pPr algn="ctr">
              <a:spcBef>
                <a:spcPct val="50000"/>
              </a:spcBef>
            </a:pPr>
            <a:r>
              <a:rPr lang="es-ES" sz="1600"/>
              <a:t>Solicitud DNS</a:t>
            </a:r>
          </a:p>
        </p:txBody>
      </p:sp>
      <p:sp>
        <p:nvSpPr>
          <p:cNvPr id="7179" name="Text Box 11"/>
          <p:cNvSpPr txBox="1">
            <a:spLocks noChangeArrowheads="1"/>
          </p:cNvSpPr>
          <p:nvPr/>
        </p:nvSpPr>
        <p:spPr bwMode="auto">
          <a:xfrm>
            <a:off x="3962400" y="5867400"/>
            <a:ext cx="2057400" cy="336550"/>
          </a:xfrm>
          <a:prstGeom prst="rect">
            <a:avLst/>
          </a:prstGeom>
          <a:noFill/>
          <a:ln w="9525">
            <a:noFill/>
            <a:miter lim="800000"/>
            <a:headEnd/>
            <a:tailEnd/>
          </a:ln>
          <a:effectLst/>
        </p:spPr>
        <p:txBody>
          <a:bodyPr>
            <a:spAutoFit/>
          </a:bodyPr>
          <a:lstStyle/>
          <a:p>
            <a:pPr algn="ctr">
              <a:spcBef>
                <a:spcPct val="50000"/>
              </a:spcBef>
            </a:pPr>
            <a:r>
              <a:rPr lang="es-ES" sz="1600"/>
              <a:t>Respuesta DNS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s-ES"/>
              <a:t>Encabezado TCP</a:t>
            </a:r>
          </a:p>
        </p:txBody>
      </p:sp>
      <p:sp>
        <p:nvSpPr>
          <p:cNvPr id="21507" name="Rectangle 3" descr="Rectangle: Click to edit Master text styles&#10;Second level&#10;Third level&#10;Fourth level&#10;Fifth level"/>
          <p:cNvSpPr>
            <a:spLocks noGrp="1" noChangeArrowheads="1"/>
          </p:cNvSpPr>
          <p:nvPr>
            <p:ph type="body" idx="1"/>
          </p:nvPr>
        </p:nvSpPr>
        <p:spPr>
          <a:xfrm>
            <a:off x="838200" y="1447800"/>
            <a:ext cx="7772400" cy="4114800"/>
          </a:xfrm>
        </p:spPr>
        <p:txBody>
          <a:bodyPr/>
          <a:lstStyle/>
          <a:p>
            <a:pPr marL="576263" lvl="2" indent="-180975"/>
            <a:r>
              <a:rPr lang="es-ES"/>
              <a:t>Existen números de puertos asignados por la IANA(Internet Assigned Numbers Authority) a protocolos especificos de la capa de aplicación. </a:t>
            </a:r>
          </a:p>
        </p:txBody>
      </p:sp>
      <p:graphicFrame>
        <p:nvGraphicFramePr>
          <p:cNvPr id="21557" name="Group 53"/>
          <p:cNvGraphicFramePr>
            <a:graphicFrameLocks noGrp="1"/>
          </p:cNvGraphicFramePr>
          <p:nvPr/>
        </p:nvGraphicFramePr>
        <p:xfrm>
          <a:off x="609600" y="2794000"/>
          <a:ext cx="8229600" cy="3964308"/>
        </p:xfrm>
        <a:graphic>
          <a:graphicData uri="http://schemas.openxmlformats.org/drawingml/2006/table">
            <a:tbl>
              <a:tblPr/>
              <a:tblGrid>
                <a:gridCol w="1676400"/>
                <a:gridCol w="6553200"/>
              </a:tblGrid>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No. de puerto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Protocolo de la Capa de Aplicación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Protocolo de Transferencia de noticias de la red (NNTP)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Servidor FTP (canal de datos – puede ser aleatorio)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Servidor FTP (canal de control)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Servidor Telnet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Protocolo simple de transferencia de correo (SMTP)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Protocolo de Transferencia de Hipertexto (HTTP; servidor WEB)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139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Servicio de sesión de NetBIOS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339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Protocolo ligero de acceso a directorios (LDAP)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445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Bloque de mensajes del servidor (SMB, Server Message Block)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118655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s-ES"/>
              <a:t>Encabezado TCP</a:t>
            </a:r>
          </a:p>
        </p:txBody>
      </p:sp>
      <p:sp>
        <p:nvSpPr>
          <p:cNvPr id="22531" name="Rectangle 3" descr="Rectangle: Click to edit Master text styles&#10;Second level&#10;Third level&#10;Fourth level&#10;Fifth level"/>
          <p:cNvSpPr>
            <a:spLocks noGrp="1" noChangeArrowheads="1"/>
          </p:cNvSpPr>
          <p:nvPr>
            <p:ph type="body" idx="1"/>
          </p:nvPr>
        </p:nvSpPr>
        <p:spPr>
          <a:xfrm>
            <a:off x="838200" y="1905000"/>
            <a:ext cx="7772400" cy="4724400"/>
          </a:xfrm>
        </p:spPr>
        <p:txBody>
          <a:bodyPr/>
          <a:lstStyle/>
          <a:p>
            <a:pPr lvl="1">
              <a:lnSpc>
                <a:spcPct val="90000"/>
              </a:lnSpc>
            </a:pPr>
            <a:r>
              <a:rPr lang="es-ES"/>
              <a:t>Puertos TCP</a:t>
            </a:r>
          </a:p>
          <a:p>
            <a:pPr lvl="2">
              <a:lnSpc>
                <a:spcPct val="90000"/>
              </a:lnSpc>
            </a:pPr>
            <a:r>
              <a:rPr lang="es-ES"/>
              <a:t>Normalmente, el servidor de un protocolo de la capa de aplicación escucha en el número de puerto conocido.</a:t>
            </a:r>
          </a:p>
          <a:p>
            <a:pPr lvl="2">
              <a:lnSpc>
                <a:spcPct val="90000"/>
              </a:lnSpc>
            </a:pPr>
            <a:r>
              <a:rPr lang="es-ES"/>
              <a:t>El cliente de un protocolo de la capa de aplicación utiliza el número de puerto, con mayor frecuencia, un número de puerto asignado dinámicamente.</a:t>
            </a:r>
          </a:p>
          <a:p>
            <a:pPr lvl="2">
              <a:lnSpc>
                <a:spcPct val="90000"/>
              </a:lnSpc>
            </a:pPr>
            <a:r>
              <a:rPr lang="es-ES"/>
              <a:t>Estos números de puerto asignados dinámicamente se utilizan mientras dura el proceso y se conocen como efímeros o de corta duración.</a:t>
            </a:r>
          </a:p>
        </p:txBody>
      </p:sp>
    </p:spTree>
    <p:extLst>
      <p:ext uri="{BB962C8B-B14F-4D97-AF65-F5344CB8AC3E}">
        <p14:creationId xmlns:p14="http://schemas.microsoft.com/office/powerpoint/2010/main" val="4646025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s-ES"/>
              <a:t>Encabezado TCP</a:t>
            </a:r>
          </a:p>
        </p:txBody>
      </p:sp>
      <p:sp>
        <p:nvSpPr>
          <p:cNvPr id="23555" name="Rectangle 3" descr="Rectangle: Click to edit Master text styles&#10;Second level&#10;Third level&#10;Fourth level&#10;Fifth level"/>
          <p:cNvSpPr>
            <a:spLocks noGrp="1" noChangeArrowheads="1"/>
          </p:cNvSpPr>
          <p:nvPr>
            <p:ph type="body" idx="1"/>
          </p:nvPr>
        </p:nvSpPr>
        <p:spPr/>
        <p:txBody>
          <a:bodyPr/>
          <a:lstStyle/>
          <a:p>
            <a:pPr lvl="1"/>
            <a:r>
              <a:rPr lang="es-ES"/>
              <a:t>Puertos TCP</a:t>
            </a:r>
          </a:p>
          <a:p>
            <a:pPr lvl="2"/>
            <a:r>
              <a:rPr lang="es-ES"/>
              <a:t>De manera predeterminada, el número máximo de puerto es 5000, para los puertos bien conocidos.</a:t>
            </a:r>
          </a:p>
        </p:txBody>
      </p:sp>
      <p:sp>
        <p:nvSpPr>
          <p:cNvPr id="23556" name="Text Box 4"/>
          <p:cNvSpPr txBox="1">
            <a:spLocks noChangeArrowheads="1"/>
          </p:cNvSpPr>
          <p:nvPr/>
        </p:nvSpPr>
        <p:spPr bwMode="auto">
          <a:xfrm>
            <a:off x="1828800" y="6172200"/>
            <a:ext cx="5791200" cy="466725"/>
          </a:xfrm>
          <a:prstGeom prst="rect">
            <a:avLst/>
          </a:prstGeom>
          <a:solidFill>
            <a:srgbClr val="0066FF"/>
          </a:solidFill>
          <a:ln w="9525">
            <a:solidFill>
              <a:schemeClr val="tx1"/>
            </a:solidFill>
            <a:miter lim="800000"/>
            <a:headEnd/>
            <a:tailEnd/>
          </a:ln>
          <a:effectLst/>
        </p:spPr>
        <p:txBody>
          <a:bodyPr>
            <a:spAutoFit/>
          </a:bodyPr>
          <a:lstStyle/>
          <a:p>
            <a:pPr algn="ctr">
              <a:spcBef>
                <a:spcPct val="50000"/>
              </a:spcBef>
            </a:pPr>
            <a:r>
              <a:rPr lang="es-ES">
                <a:solidFill>
                  <a:schemeClr val="bg1"/>
                </a:solidFill>
              </a:rPr>
              <a:t>Protocolo IP</a:t>
            </a:r>
          </a:p>
        </p:txBody>
      </p:sp>
      <p:sp>
        <p:nvSpPr>
          <p:cNvPr id="23557" name="Text Box 5"/>
          <p:cNvSpPr txBox="1">
            <a:spLocks noChangeArrowheads="1"/>
          </p:cNvSpPr>
          <p:nvPr/>
        </p:nvSpPr>
        <p:spPr bwMode="auto">
          <a:xfrm>
            <a:off x="1828800" y="5029200"/>
            <a:ext cx="5791200" cy="466725"/>
          </a:xfrm>
          <a:prstGeom prst="rect">
            <a:avLst/>
          </a:prstGeom>
          <a:solidFill>
            <a:srgbClr val="CC3300"/>
          </a:solidFill>
          <a:ln w="9525">
            <a:solidFill>
              <a:schemeClr val="tx1"/>
            </a:solidFill>
            <a:miter lim="800000"/>
            <a:headEnd/>
            <a:tailEnd/>
          </a:ln>
          <a:effectLst/>
        </p:spPr>
        <p:txBody>
          <a:bodyPr>
            <a:spAutoFit/>
          </a:bodyPr>
          <a:lstStyle/>
          <a:p>
            <a:pPr algn="ctr">
              <a:spcBef>
                <a:spcPct val="50000"/>
              </a:spcBef>
            </a:pPr>
            <a:r>
              <a:rPr lang="es-ES">
                <a:solidFill>
                  <a:schemeClr val="bg1"/>
                </a:solidFill>
              </a:rPr>
              <a:t>Protocolo TCP</a:t>
            </a:r>
          </a:p>
        </p:txBody>
      </p:sp>
      <p:sp>
        <p:nvSpPr>
          <p:cNvPr id="23558" name="Text Box 6"/>
          <p:cNvSpPr txBox="1">
            <a:spLocks noChangeArrowheads="1"/>
          </p:cNvSpPr>
          <p:nvPr/>
        </p:nvSpPr>
        <p:spPr bwMode="auto">
          <a:xfrm>
            <a:off x="1828800" y="3733800"/>
            <a:ext cx="12192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FTP</a:t>
            </a:r>
          </a:p>
        </p:txBody>
      </p:sp>
      <p:sp>
        <p:nvSpPr>
          <p:cNvPr id="23559" name="Text Box 7"/>
          <p:cNvSpPr txBox="1">
            <a:spLocks noChangeArrowheads="1"/>
          </p:cNvSpPr>
          <p:nvPr/>
        </p:nvSpPr>
        <p:spPr bwMode="auto">
          <a:xfrm>
            <a:off x="3352800" y="3733800"/>
            <a:ext cx="12192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HTTP</a:t>
            </a:r>
          </a:p>
        </p:txBody>
      </p:sp>
      <p:sp>
        <p:nvSpPr>
          <p:cNvPr id="23560" name="Text Box 8"/>
          <p:cNvSpPr txBox="1">
            <a:spLocks noChangeArrowheads="1"/>
          </p:cNvSpPr>
          <p:nvPr/>
        </p:nvSpPr>
        <p:spPr bwMode="auto">
          <a:xfrm>
            <a:off x="4876800" y="3733800"/>
            <a:ext cx="12192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Telnet</a:t>
            </a:r>
          </a:p>
        </p:txBody>
      </p:sp>
      <p:sp>
        <p:nvSpPr>
          <p:cNvPr id="23561" name="Text Box 9"/>
          <p:cNvSpPr txBox="1">
            <a:spLocks noChangeArrowheads="1"/>
          </p:cNvSpPr>
          <p:nvPr/>
        </p:nvSpPr>
        <p:spPr bwMode="auto">
          <a:xfrm>
            <a:off x="6400800" y="3733800"/>
            <a:ext cx="1219200" cy="406400"/>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sz="2000"/>
              <a:t>NetBIOS</a:t>
            </a:r>
          </a:p>
        </p:txBody>
      </p:sp>
      <p:sp>
        <p:nvSpPr>
          <p:cNvPr id="23562" name="Line 10"/>
          <p:cNvSpPr>
            <a:spLocks noChangeShapeType="1"/>
          </p:cNvSpPr>
          <p:nvPr/>
        </p:nvSpPr>
        <p:spPr bwMode="auto">
          <a:xfrm flipV="1">
            <a:off x="2438400" y="4191000"/>
            <a:ext cx="0" cy="838200"/>
          </a:xfrm>
          <a:prstGeom prst="line">
            <a:avLst/>
          </a:prstGeom>
          <a:noFill/>
          <a:ln w="9525">
            <a:solidFill>
              <a:schemeClr val="tx1"/>
            </a:solidFill>
            <a:round/>
            <a:headEnd/>
            <a:tailEnd type="triangle" w="med" len="med"/>
          </a:ln>
          <a:effectLst/>
        </p:spPr>
        <p:txBody>
          <a:bodyPr wrap="none"/>
          <a:lstStyle/>
          <a:p>
            <a:endParaRPr lang="es-MX"/>
          </a:p>
        </p:txBody>
      </p:sp>
      <p:sp>
        <p:nvSpPr>
          <p:cNvPr id="23563" name="Line 11"/>
          <p:cNvSpPr>
            <a:spLocks noChangeShapeType="1"/>
          </p:cNvSpPr>
          <p:nvPr/>
        </p:nvSpPr>
        <p:spPr bwMode="auto">
          <a:xfrm flipV="1">
            <a:off x="3962400" y="4191000"/>
            <a:ext cx="0" cy="838200"/>
          </a:xfrm>
          <a:prstGeom prst="line">
            <a:avLst/>
          </a:prstGeom>
          <a:noFill/>
          <a:ln w="9525">
            <a:solidFill>
              <a:schemeClr val="tx1"/>
            </a:solidFill>
            <a:round/>
            <a:headEnd/>
            <a:tailEnd type="triangle" w="med" len="med"/>
          </a:ln>
          <a:effectLst/>
        </p:spPr>
        <p:txBody>
          <a:bodyPr wrap="none"/>
          <a:lstStyle/>
          <a:p>
            <a:endParaRPr lang="es-MX"/>
          </a:p>
        </p:txBody>
      </p:sp>
      <p:sp>
        <p:nvSpPr>
          <p:cNvPr id="23564" name="Line 12"/>
          <p:cNvSpPr>
            <a:spLocks noChangeShapeType="1"/>
          </p:cNvSpPr>
          <p:nvPr/>
        </p:nvSpPr>
        <p:spPr bwMode="auto">
          <a:xfrm flipV="1">
            <a:off x="5486400" y="4191000"/>
            <a:ext cx="0" cy="838200"/>
          </a:xfrm>
          <a:prstGeom prst="line">
            <a:avLst/>
          </a:prstGeom>
          <a:noFill/>
          <a:ln w="9525">
            <a:solidFill>
              <a:schemeClr val="tx1"/>
            </a:solidFill>
            <a:round/>
            <a:headEnd/>
            <a:tailEnd type="triangle" w="med" len="med"/>
          </a:ln>
          <a:effectLst/>
        </p:spPr>
        <p:txBody>
          <a:bodyPr wrap="none"/>
          <a:lstStyle/>
          <a:p>
            <a:endParaRPr lang="es-MX"/>
          </a:p>
        </p:txBody>
      </p:sp>
      <p:sp>
        <p:nvSpPr>
          <p:cNvPr id="23565" name="Line 13"/>
          <p:cNvSpPr>
            <a:spLocks noChangeShapeType="1"/>
          </p:cNvSpPr>
          <p:nvPr/>
        </p:nvSpPr>
        <p:spPr bwMode="auto">
          <a:xfrm flipV="1">
            <a:off x="7010400" y="4191000"/>
            <a:ext cx="0" cy="838200"/>
          </a:xfrm>
          <a:prstGeom prst="line">
            <a:avLst/>
          </a:prstGeom>
          <a:noFill/>
          <a:ln w="9525">
            <a:solidFill>
              <a:schemeClr val="tx1"/>
            </a:solidFill>
            <a:round/>
            <a:headEnd/>
            <a:tailEnd type="triangle" w="med" len="med"/>
          </a:ln>
          <a:effectLst/>
        </p:spPr>
        <p:txBody>
          <a:bodyPr wrap="none"/>
          <a:lstStyle/>
          <a:p>
            <a:endParaRPr lang="es-MX"/>
          </a:p>
        </p:txBody>
      </p:sp>
      <p:sp>
        <p:nvSpPr>
          <p:cNvPr id="23566" name="Line 14"/>
          <p:cNvSpPr>
            <a:spLocks noChangeShapeType="1"/>
          </p:cNvSpPr>
          <p:nvPr/>
        </p:nvSpPr>
        <p:spPr bwMode="auto">
          <a:xfrm flipV="1">
            <a:off x="4724400" y="5486400"/>
            <a:ext cx="0" cy="762000"/>
          </a:xfrm>
          <a:prstGeom prst="line">
            <a:avLst/>
          </a:prstGeom>
          <a:noFill/>
          <a:ln w="9525">
            <a:solidFill>
              <a:schemeClr val="tx1"/>
            </a:solidFill>
            <a:round/>
            <a:headEnd/>
            <a:tailEnd type="triangle" w="med" len="med"/>
          </a:ln>
          <a:effectLst/>
        </p:spPr>
        <p:txBody>
          <a:bodyPr wrap="none"/>
          <a:lstStyle/>
          <a:p>
            <a:endParaRPr lang="es-MX"/>
          </a:p>
        </p:txBody>
      </p:sp>
      <p:sp>
        <p:nvSpPr>
          <p:cNvPr id="23567" name="Text Box 15"/>
          <p:cNvSpPr txBox="1">
            <a:spLocks noChangeArrowheads="1"/>
          </p:cNvSpPr>
          <p:nvPr/>
        </p:nvSpPr>
        <p:spPr bwMode="auto">
          <a:xfrm>
            <a:off x="4724400" y="5638800"/>
            <a:ext cx="1676400" cy="366713"/>
          </a:xfrm>
          <a:prstGeom prst="rect">
            <a:avLst/>
          </a:prstGeom>
          <a:noFill/>
          <a:ln w="9525">
            <a:noFill/>
            <a:miter lim="800000"/>
            <a:headEnd/>
            <a:tailEnd/>
          </a:ln>
          <a:effectLst/>
        </p:spPr>
        <p:txBody>
          <a:bodyPr>
            <a:spAutoFit/>
          </a:bodyPr>
          <a:lstStyle/>
          <a:p>
            <a:pPr>
              <a:spcBef>
                <a:spcPct val="50000"/>
              </a:spcBef>
            </a:pPr>
            <a:r>
              <a:rPr lang="es-ES" sz="1800"/>
              <a:t>Protocolo 6</a:t>
            </a:r>
          </a:p>
        </p:txBody>
      </p:sp>
      <p:sp>
        <p:nvSpPr>
          <p:cNvPr id="23568" name="Text Box 16"/>
          <p:cNvSpPr txBox="1">
            <a:spLocks noChangeArrowheads="1"/>
          </p:cNvSpPr>
          <p:nvPr/>
        </p:nvSpPr>
        <p:spPr bwMode="auto">
          <a:xfrm>
            <a:off x="2438400" y="4419600"/>
            <a:ext cx="1295400" cy="366713"/>
          </a:xfrm>
          <a:prstGeom prst="rect">
            <a:avLst/>
          </a:prstGeom>
          <a:noFill/>
          <a:ln w="9525">
            <a:noFill/>
            <a:miter lim="800000"/>
            <a:headEnd/>
            <a:tailEnd/>
          </a:ln>
          <a:effectLst/>
        </p:spPr>
        <p:txBody>
          <a:bodyPr>
            <a:spAutoFit/>
          </a:bodyPr>
          <a:lstStyle/>
          <a:p>
            <a:pPr>
              <a:spcBef>
                <a:spcPct val="50000"/>
              </a:spcBef>
            </a:pPr>
            <a:r>
              <a:rPr lang="es-ES" sz="1800"/>
              <a:t>Puerto 21</a:t>
            </a:r>
          </a:p>
        </p:txBody>
      </p:sp>
      <p:sp>
        <p:nvSpPr>
          <p:cNvPr id="23569" name="Text Box 17"/>
          <p:cNvSpPr txBox="1">
            <a:spLocks noChangeArrowheads="1"/>
          </p:cNvSpPr>
          <p:nvPr/>
        </p:nvSpPr>
        <p:spPr bwMode="auto">
          <a:xfrm>
            <a:off x="3962400" y="4419600"/>
            <a:ext cx="1295400" cy="366713"/>
          </a:xfrm>
          <a:prstGeom prst="rect">
            <a:avLst/>
          </a:prstGeom>
          <a:noFill/>
          <a:ln w="9525">
            <a:noFill/>
            <a:miter lim="800000"/>
            <a:headEnd/>
            <a:tailEnd/>
          </a:ln>
          <a:effectLst/>
        </p:spPr>
        <p:txBody>
          <a:bodyPr>
            <a:spAutoFit/>
          </a:bodyPr>
          <a:lstStyle/>
          <a:p>
            <a:pPr>
              <a:spcBef>
                <a:spcPct val="50000"/>
              </a:spcBef>
            </a:pPr>
            <a:r>
              <a:rPr lang="es-ES" sz="1800"/>
              <a:t>Puerto 80</a:t>
            </a:r>
          </a:p>
        </p:txBody>
      </p:sp>
      <p:sp>
        <p:nvSpPr>
          <p:cNvPr id="23570" name="Text Box 18"/>
          <p:cNvSpPr txBox="1">
            <a:spLocks noChangeArrowheads="1"/>
          </p:cNvSpPr>
          <p:nvPr/>
        </p:nvSpPr>
        <p:spPr bwMode="auto">
          <a:xfrm>
            <a:off x="5486400" y="4419600"/>
            <a:ext cx="1295400" cy="366713"/>
          </a:xfrm>
          <a:prstGeom prst="rect">
            <a:avLst/>
          </a:prstGeom>
          <a:noFill/>
          <a:ln w="9525">
            <a:noFill/>
            <a:miter lim="800000"/>
            <a:headEnd/>
            <a:tailEnd/>
          </a:ln>
          <a:effectLst/>
        </p:spPr>
        <p:txBody>
          <a:bodyPr>
            <a:spAutoFit/>
          </a:bodyPr>
          <a:lstStyle/>
          <a:p>
            <a:pPr>
              <a:spcBef>
                <a:spcPct val="50000"/>
              </a:spcBef>
            </a:pPr>
            <a:r>
              <a:rPr lang="es-ES" sz="1800"/>
              <a:t>Puerto 23</a:t>
            </a:r>
          </a:p>
        </p:txBody>
      </p:sp>
      <p:sp>
        <p:nvSpPr>
          <p:cNvPr id="23571" name="Text Box 19"/>
          <p:cNvSpPr txBox="1">
            <a:spLocks noChangeArrowheads="1"/>
          </p:cNvSpPr>
          <p:nvPr/>
        </p:nvSpPr>
        <p:spPr bwMode="auto">
          <a:xfrm>
            <a:off x="7010400" y="4419600"/>
            <a:ext cx="1295400" cy="366713"/>
          </a:xfrm>
          <a:prstGeom prst="rect">
            <a:avLst/>
          </a:prstGeom>
          <a:noFill/>
          <a:ln w="9525">
            <a:noFill/>
            <a:miter lim="800000"/>
            <a:headEnd/>
            <a:tailEnd/>
          </a:ln>
          <a:effectLst/>
        </p:spPr>
        <p:txBody>
          <a:bodyPr>
            <a:spAutoFit/>
          </a:bodyPr>
          <a:lstStyle/>
          <a:p>
            <a:pPr>
              <a:spcBef>
                <a:spcPct val="50000"/>
              </a:spcBef>
            </a:pPr>
            <a:r>
              <a:rPr lang="es-ES" sz="1800"/>
              <a:t>Puerto 139</a:t>
            </a:r>
          </a:p>
        </p:txBody>
      </p:sp>
    </p:spTree>
    <p:extLst>
      <p:ext uri="{BB962C8B-B14F-4D97-AF65-F5344CB8AC3E}">
        <p14:creationId xmlns:p14="http://schemas.microsoft.com/office/powerpoint/2010/main" val="11174002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r>
              <a:rPr lang="es-ES"/>
              <a:t>Encabezado TCP</a:t>
            </a:r>
          </a:p>
        </p:txBody>
      </p:sp>
      <p:sp>
        <p:nvSpPr>
          <p:cNvPr id="27652" name="Text Box 1028"/>
          <p:cNvSpPr txBox="1">
            <a:spLocks noChangeArrowheads="1"/>
          </p:cNvSpPr>
          <p:nvPr/>
        </p:nvSpPr>
        <p:spPr bwMode="auto">
          <a:xfrm>
            <a:off x="5562600" y="2743200"/>
            <a:ext cx="1524000" cy="366713"/>
          </a:xfrm>
          <a:prstGeom prst="rect">
            <a:avLst/>
          </a:prstGeom>
          <a:noFill/>
          <a:ln w="9525">
            <a:noFill/>
            <a:miter lim="800000"/>
            <a:headEnd/>
            <a:tailEnd/>
          </a:ln>
          <a:effectLst/>
        </p:spPr>
        <p:txBody>
          <a:bodyPr>
            <a:spAutoFit/>
          </a:bodyPr>
          <a:lstStyle/>
          <a:p>
            <a:pPr algn="ctr">
              <a:spcBef>
                <a:spcPct val="50000"/>
              </a:spcBef>
            </a:pPr>
            <a:r>
              <a:rPr lang="es-MX" sz="1800"/>
              <a:t>Servidor FTP </a:t>
            </a:r>
            <a:endParaRPr lang="es-ES" sz="1800"/>
          </a:p>
        </p:txBody>
      </p:sp>
      <p:sp>
        <p:nvSpPr>
          <p:cNvPr id="27653" name="Line 1029"/>
          <p:cNvSpPr>
            <a:spLocks noChangeShapeType="1"/>
          </p:cNvSpPr>
          <p:nvPr/>
        </p:nvSpPr>
        <p:spPr bwMode="auto">
          <a:xfrm>
            <a:off x="3505200" y="3352800"/>
            <a:ext cx="0" cy="3048000"/>
          </a:xfrm>
          <a:prstGeom prst="line">
            <a:avLst/>
          </a:prstGeom>
          <a:noFill/>
          <a:ln w="38100">
            <a:solidFill>
              <a:srgbClr val="0066FF"/>
            </a:solidFill>
            <a:round/>
            <a:headEnd/>
            <a:tailEnd/>
          </a:ln>
          <a:effectLst/>
        </p:spPr>
        <p:txBody>
          <a:bodyPr wrap="none"/>
          <a:lstStyle/>
          <a:p>
            <a:endParaRPr lang="es-MX"/>
          </a:p>
        </p:txBody>
      </p:sp>
      <p:sp>
        <p:nvSpPr>
          <p:cNvPr id="27654" name="Line 1030"/>
          <p:cNvSpPr>
            <a:spLocks noChangeShapeType="1"/>
          </p:cNvSpPr>
          <p:nvPr/>
        </p:nvSpPr>
        <p:spPr bwMode="auto">
          <a:xfrm>
            <a:off x="5791200" y="3352800"/>
            <a:ext cx="0" cy="3048000"/>
          </a:xfrm>
          <a:prstGeom prst="line">
            <a:avLst/>
          </a:prstGeom>
          <a:noFill/>
          <a:ln w="38100">
            <a:solidFill>
              <a:srgbClr val="0066FF"/>
            </a:solidFill>
            <a:round/>
            <a:headEnd/>
            <a:tailEnd/>
          </a:ln>
          <a:effectLst/>
        </p:spPr>
        <p:txBody>
          <a:bodyPr wrap="none"/>
          <a:lstStyle/>
          <a:p>
            <a:endParaRPr lang="es-MX"/>
          </a:p>
        </p:txBody>
      </p:sp>
      <p:sp>
        <p:nvSpPr>
          <p:cNvPr id="27655" name="Line 1031"/>
          <p:cNvSpPr>
            <a:spLocks noChangeShapeType="1"/>
          </p:cNvSpPr>
          <p:nvPr/>
        </p:nvSpPr>
        <p:spPr bwMode="auto">
          <a:xfrm>
            <a:off x="3505200" y="3657600"/>
            <a:ext cx="2286000" cy="609600"/>
          </a:xfrm>
          <a:prstGeom prst="line">
            <a:avLst/>
          </a:prstGeom>
          <a:noFill/>
          <a:ln w="25400">
            <a:solidFill>
              <a:srgbClr val="FF0000"/>
            </a:solidFill>
            <a:round/>
            <a:headEnd/>
            <a:tailEnd type="triangle" w="med" len="med"/>
          </a:ln>
          <a:effectLst/>
        </p:spPr>
        <p:txBody>
          <a:bodyPr wrap="none"/>
          <a:lstStyle/>
          <a:p>
            <a:endParaRPr lang="es-MX"/>
          </a:p>
        </p:txBody>
      </p:sp>
      <p:sp>
        <p:nvSpPr>
          <p:cNvPr id="27656" name="Line 1032"/>
          <p:cNvSpPr>
            <a:spLocks noChangeShapeType="1"/>
          </p:cNvSpPr>
          <p:nvPr/>
        </p:nvSpPr>
        <p:spPr bwMode="auto">
          <a:xfrm flipH="1">
            <a:off x="3505200" y="4724400"/>
            <a:ext cx="2286000" cy="533400"/>
          </a:xfrm>
          <a:prstGeom prst="line">
            <a:avLst/>
          </a:prstGeom>
          <a:noFill/>
          <a:ln w="25400">
            <a:solidFill>
              <a:srgbClr val="FF0000"/>
            </a:solidFill>
            <a:round/>
            <a:headEnd/>
            <a:tailEnd type="triangle" w="med" len="med"/>
          </a:ln>
          <a:effectLst/>
        </p:spPr>
        <p:txBody>
          <a:bodyPr wrap="none"/>
          <a:lstStyle/>
          <a:p>
            <a:endParaRPr lang="es-MX"/>
          </a:p>
        </p:txBody>
      </p:sp>
      <p:sp>
        <p:nvSpPr>
          <p:cNvPr id="27657" name="Line 1033"/>
          <p:cNvSpPr>
            <a:spLocks noChangeShapeType="1"/>
          </p:cNvSpPr>
          <p:nvPr/>
        </p:nvSpPr>
        <p:spPr bwMode="auto">
          <a:xfrm>
            <a:off x="3505200" y="5791200"/>
            <a:ext cx="2286000" cy="381000"/>
          </a:xfrm>
          <a:prstGeom prst="line">
            <a:avLst/>
          </a:prstGeom>
          <a:noFill/>
          <a:ln w="25400">
            <a:solidFill>
              <a:srgbClr val="FF0000"/>
            </a:solidFill>
            <a:round/>
            <a:headEnd/>
            <a:tailEnd type="triangle" w="med" len="med"/>
          </a:ln>
          <a:effectLst/>
        </p:spPr>
        <p:txBody>
          <a:bodyPr wrap="none"/>
          <a:lstStyle/>
          <a:p>
            <a:endParaRPr lang="es-MX"/>
          </a:p>
        </p:txBody>
      </p:sp>
      <p:sp>
        <p:nvSpPr>
          <p:cNvPr id="27658" name="Text Box 1034"/>
          <p:cNvSpPr txBox="1">
            <a:spLocks noChangeArrowheads="1"/>
          </p:cNvSpPr>
          <p:nvPr/>
        </p:nvSpPr>
        <p:spPr bwMode="auto">
          <a:xfrm>
            <a:off x="2286000" y="2743200"/>
            <a:ext cx="1600200" cy="366713"/>
          </a:xfrm>
          <a:prstGeom prst="rect">
            <a:avLst/>
          </a:prstGeom>
          <a:noFill/>
          <a:ln w="9525">
            <a:noFill/>
            <a:miter lim="800000"/>
            <a:headEnd/>
            <a:tailEnd/>
          </a:ln>
          <a:effectLst/>
        </p:spPr>
        <p:txBody>
          <a:bodyPr>
            <a:spAutoFit/>
          </a:bodyPr>
          <a:lstStyle/>
          <a:p>
            <a:pPr algn="ctr">
              <a:spcBef>
                <a:spcPct val="50000"/>
              </a:spcBef>
            </a:pPr>
            <a:r>
              <a:rPr lang="es-MX" sz="1800"/>
              <a:t>Cliente FTP</a:t>
            </a:r>
            <a:endParaRPr lang="es-ES" sz="1800"/>
          </a:p>
        </p:txBody>
      </p:sp>
      <p:sp>
        <p:nvSpPr>
          <p:cNvPr id="27659" name="Rectangle 1035" descr="Rectangle: Click to edit Master text styles&#10;Second level&#10;Third level&#10;Fourth level&#10;Fifth level"/>
          <p:cNvSpPr>
            <a:spLocks noGrp="1" noChangeArrowheads="1"/>
          </p:cNvSpPr>
          <p:nvPr>
            <p:ph type="body" idx="1"/>
          </p:nvPr>
        </p:nvSpPr>
        <p:spPr>
          <a:xfrm>
            <a:off x="838200" y="1905000"/>
            <a:ext cx="7772400" cy="609600"/>
          </a:xfrm>
          <a:noFill/>
          <a:ln/>
        </p:spPr>
        <p:txBody>
          <a:bodyPr/>
          <a:lstStyle/>
          <a:p>
            <a:pPr lvl="1"/>
            <a:r>
              <a:rPr lang="es-ES"/>
              <a:t>Puertos TCP</a:t>
            </a:r>
          </a:p>
        </p:txBody>
      </p:sp>
      <p:sp>
        <p:nvSpPr>
          <p:cNvPr id="27660" name="Text Box 1036"/>
          <p:cNvSpPr txBox="1">
            <a:spLocks noChangeArrowheads="1"/>
          </p:cNvSpPr>
          <p:nvPr/>
        </p:nvSpPr>
        <p:spPr bwMode="auto">
          <a:xfrm>
            <a:off x="3810000" y="3352800"/>
            <a:ext cx="1828800" cy="366713"/>
          </a:xfrm>
          <a:prstGeom prst="rect">
            <a:avLst/>
          </a:prstGeom>
          <a:noFill/>
          <a:ln w="9525">
            <a:noFill/>
            <a:miter lim="800000"/>
            <a:headEnd/>
            <a:tailEnd/>
          </a:ln>
          <a:effectLst/>
        </p:spPr>
        <p:txBody>
          <a:bodyPr>
            <a:spAutoFit/>
          </a:bodyPr>
          <a:lstStyle/>
          <a:p>
            <a:pPr algn="ctr">
              <a:spcBef>
                <a:spcPct val="50000"/>
              </a:spcBef>
            </a:pPr>
            <a:r>
              <a:rPr lang="es-MX" sz="1800"/>
              <a:t>P.O.=X,P.D.=21</a:t>
            </a:r>
            <a:endParaRPr lang="es-ES" sz="1800"/>
          </a:p>
        </p:txBody>
      </p:sp>
      <p:sp>
        <p:nvSpPr>
          <p:cNvPr id="27661" name="Text Box 1037"/>
          <p:cNvSpPr txBox="1">
            <a:spLocks noChangeArrowheads="1"/>
          </p:cNvSpPr>
          <p:nvPr/>
        </p:nvSpPr>
        <p:spPr bwMode="auto">
          <a:xfrm>
            <a:off x="3733800" y="4419600"/>
            <a:ext cx="1828800" cy="366713"/>
          </a:xfrm>
          <a:prstGeom prst="rect">
            <a:avLst/>
          </a:prstGeom>
          <a:noFill/>
          <a:ln w="9525">
            <a:noFill/>
            <a:miter lim="800000"/>
            <a:headEnd/>
            <a:tailEnd/>
          </a:ln>
          <a:effectLst/>
        </p:spPr>
        <p:txBody>
          <a:bodyPr>
            <a:spAutoFit/>
          </a:bodyPr>
          <a:lstStyle/>
          <a:p>
            <a:pPr algn="ctr">
              <a:spcBef>
                <a:spcPct val="50000"/>
              </a:spcBef>
            </a:pPr>
            <a:r>
              <a:rPr lang="es-MX" sz="1800"/>
              <a:t>P.O.=21,P.D.=X</a:t>
            </a:r>
            <a:endParaRPr lang="es-ES" sz="1800"/>
          </a:p>
        </p:txBody>
      </p:sp>
      <p:sp>
        <p:nvSpPr>
          <p:cNvPr id="27662" name="Text Box 1038"/>
          <p:cNvSpPr txBox="1">
            <a:spLocks noChangeArrowheads="1"/>
          </p:cNvSpPr>
          <p:nvPr/>
        </p:nvSpPr>
        <p:spPr bwMode="auto">
          <a:xfrm>
            <a:off x="3810000" y="5486400"/>
            <a:ext cx="1828800" cy="366713"/>
          </a:xfrm>
          <a:prstGeom prst="rect">
            <a:avLst/>
          </a:prstGeom>
          <a:noFill/>
          <a:ln w="9525">
            <a:noFill/>
            <a:miter lim="800000"/>
            <a:headEnd/>
            <a:tailEnd/>
          </a:ln>
          <a:effectLst/>
        </p:spPr>
        <p:txBody>
          <a:bodyPr>
            <a:spAutoFit/>
          </a:bodyPr>
          <a:lstStyle/>
          <a:p>
            <a:pPr algn="ctr">
              <a:spcBef>
                <a:spcPct val="50000"/>
              </a:spcBef>
            </a:pPr>
            <a:r>
              <a:rPr lang="es-MX" sz="1800"/>
              <a:t>P.O.=X,P.D.=21</a:t>
            </a:r>
            <a:endParaRPr lang="es-ES" sz="1800"/>
          </a:p>
        </p:txBody>
      </p:sp>
      <p:sp>
        <p:nvSpPr>
          <p:cNvPr id="27663" name="AutoShape 1039"/>
          <p:cNvSpPr>
            <a:spLocks noChangeArrowheads="1"/>
          </p:cNvSpPr>
          <p:nvPr/>
        </p:nvSpPr>
        <p:spPr bwMode="auto">
          <a:xfrm>
            <a:off x="6096000" y="1066800"/>
            <a:ext cx="2362200" cy="1219200"/>
          </a:xfrm>
          <a:prstGeom prst="wedgeRectCallout">
            <a:avLst>
              <a:gd name="adj1" fmla="val -47380"/>
              <a:gd name="adj2" fmla="val 88412"/>
            </a:avLst>
          </a:prstGeom>
          <a:solidFill>
            <a:schemeClr val="accent1"/>
          </a:solidFill>
          <a:ln w="9525">
            <a:solidFill>
              <a:schemeClr val="tx1"/>
            </a:solidFill>
            <a:miter lim="800000"/>
            <a:headEnd/>
            <a:tailEnd/>
          </a:ln>
          <a:effectLst/>
        </p:spPr>
        <p:txBody>
          <a:bodyPr/>
          <a:lstStyle/>
          <a:p>
            <a:pPr algn="ctr"/>
            <a:r>
              <a:rPr lang="es-ES" sz="1800"/>
              <a:t>Presta servicio a través del puerto 21, el cual siempre esta activo.</a:t>
            </a:r>
          </a:p>
        </p:txBody>
      </p:sp>
      <p:sp>
        <p:nvSpPr>
          <p:cNvPr id="27664" name="AutoShape 1040"/>
          <p:cNvSpPr>
            <a:spLocks noChangeArrowheads="1"/>
          </p:cNvSpPr>
          <p:nvPr/>
        </p:nvSpPr>
        <p:spPr bwMode="auto">
          <a:xfrm rot="10800000">
            <a:off x="533400" y="3733800"/>
            <a:ext cx="2362200" cy="1447800"/>
          </a:xfrm>
          <a:prstGeom prst="wedgeRectCallout">
            <a:avLst>
              <a:gd name="adj1" fmla="val -48657"/>
              <a:gd name="adj2" fmla="val 94407"/>
            </a:avLst>
          </a:prstGeom>
          <a:solidFill>
            <a:schemeClr val="accent1"/>
          </a:solidFill>
          <a:ln w="9525">
            <a:solidFill>
              <a:schemeClr val="tx1"/>
            </a:solidFill>
            <a:miter lim="800000"/>
            <a:headEnd/>
            <a:tailEnd/>
          </a:ln>
          <a:effectLst/>
        </p:spPr>
        <p:txBody>
          <a:bodyPr rot="10800000"/>
          <a:lstStyle/>
          <a:p>
            <a:pPr algn="ctr"/>
            <a:r>
              <a:rPr lang="es-ES" sz="1800"/>
              <a:t>Activa el puerto X (puerto efímero) mientras dura la conexión con el servidor.</a:t>
            </a:r>
          </a:p>
        </p:txBody>
      </p:sp>
    </p:spTree>
    <p:extLst>
      <p:ext uri="{BB962C8B-B14F-4D97-AF65-F5344CB8AC3E}">
        <p14:creationId xmlns:p14="http://schemas.microsoft.com/office/powerpoint/2010/main" val="3289195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ES"/>
              <a:t>Encabezado TCP</a:t>
            </a:r>
          </a:p>
        </p:txBody>
      </p:sp>
      <p:sp>
        <p:nvSpPr>
          <p:cNvPr id="24579" name="Rectangle 3" descr="Rectangle: Click to edit Master text styles&#10;Second level&#10;Third level&#10;Fourth level&#10;Fifth level"/>
          <p:cNvSpPr>
            <a:spLocks noGrp="1" noChangeArrowheads="1"/>
          </p:cNvSpPr>
          <p:nvPr>
            <p:ph type="body" idx="1"/>
          </p:nvPr>
        </p:nvSpPr>
        <p:spPr/>
        <p:txBody>
          <a:bodyPr/>
          <a:lstStyle/>
          <a:p>
            <a:pPr lvl="1"/>
            <a:r>
              <a:rPr lang="es-ES" b="1"/>
              <a:t>Número de Secuencia</a:t>
            </a:r>
          </a:p>
          <a:p>
            <a:pPr lvl="2"/>
            <a:r>
              <a:rPr lang="es-ES"/>
              <a:t>Campo de 4 bytes que indica el número de secuencia, basado en </a:t>
            </a:r>
            <a:r>
              <a:rPr lang="es-ES" b="1"/>
              <a:t>secuencias de bytes</a:t>
            </a:r>
            <a:r>
              <a:rPr lang="es-ES"/>
              <a:t> de salida </a:t>
            </a:r>
            <a:r>
              <a:rPr lang="es-ES" b="1"/>
              <a:t>del</a:t>
            </a:r>
            <a:r>
              <a:rPr lang="es-ES"/>
              <a:t> </a:t>
            </a:r>
            <a:r>
              <a:rPr lang="es-ES" b="1"/>
              <a:t>primer octeto del segmento</a:t>
            </a:r>
            <a:r>
              <a:rPr lang="es-ES"/>
              <a:t>. </a:t>
            </a:r>
          </a:p>
          <a:p>
            <a:pPr lvl="2"/>
            <a:r>
              <a:rPr lang="es-ES"/>
              <a:t>El campo número de secuencia siempre esta configurado, incluso cuando no hay datos en el segmento.</a:t>
            </a:r>
          </a:p>
          <a:p>
            <a:pPr lvl="2"/>
            <a:r>
              <a:rPr lang="es-ES"/>
              <a:t>En este caso, el campo número de secuencia se configura con el </a:t>
            </a:r>
            <a:r>
              <a:rPr lang="es-ES" b="1"/>
              <a:t>número del siguiente octeto de la secuencia de bytes de salida</a:t>
            </a:r>
            <a:r>
              <a:rPr lang="es-ES"/>
              <a:t>.</a:t>
            </a:r>
          </a:p>
        </p:txBody>
      </p:sp>
    </p:spTree>
    <p:extLst>
      <p:ext uri="{BB962C8B-B14F-4D97-AF65-F5344CB8AC3E}">
        <p14:creationId xmlns:p14="http://schemas.microsoft.com/office/powerpoint/2010/main" val="12753075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ES"/>
              <a:t>Encabezado TCP	</a:t>
            </a:r>
          </a:p>
        </p:txBody>
      </p:sp>
      <p:sp>
        <p:nvSpPr>
          <p:cNvPr id="25603" name="Rectangle 3" descr="Rectangle: Click to edit Master text styles&#10;Second level&#10;Third level&#10;Fourth level&#10;Fifth level"/>
          <p:cNvSpPr>
            <a:spLocks noGrp="1" noChangeArrowheads="1"/>
          </p:cNvSpPr>
          <p:nvPr>
            <p:ph type="body" idx="1"/>
          </p:nvPr>
        </p:nvSpPr>
        <p:spPr/>
        <p:txBody>
          <a:bodyPr/>
          <a:lstStyle/>
          <a:p>
            <a:pPr lvl="1"/>
            <a:r>
              <a:rPr lang="es-ES" b="1"/>
              <a:t>Número de </a:t>
            </a:r>
            <a:r>
              <a:rPr lang="es-MX" b="1"/>
              <a:t>S</a:t>
            </a:r>
            <a:r>
              <a:rPr lang="es-ES" b="1"/>
              <a:t>ecuencia</a:t>
            </a:r>
          </a:p>
          <a:p>
            <a:pPr lvl="2"/>
            <a:r>
              <a:rPr lang="es-ES"/>
              <a:t>Al establecer una conexión TCP, los segmentos TCP con un valor de indicador </a:t>
            </a:r>
            <a:r>
              <a:rPr lang="es-ES" b="1"/>
              <a:t>SYN</a:t>
            </a:r>
            <a:r>
              <a:rPr lang="es-ES"/>
              <a:t> (Sincronización) </a:t>
            </a:r>
            <a:r>
              <a:rPr lang="es-ES" b="1"/>
              <a:t>en 1</a:t>
            </a:r>
            <a:r>
              <a:rPr lang="es-ES"/>
              <a:t>, define el campo Número de Secuencia con el </a:t>
            </a:r>
            <a:r>
              <a:rPr lang="es-ES" b="1"/>
              <a:t>Numero de Secuencia Inicial</a:t>
            </a:r>
            <a:r>
              <a:rPr lang="es-ES"/>
              <a:t> (ISN, Inicial Sequence Number).</a:t>
            </a:r>
          </a:p>
          <a:p>
            <a:pPr lvl="2"/>
            <a:r>
              <a:rPr lang="es-ES"/>
              <a:t>Esto indica que </a:t>
            </a:r>
            <a:r>
              <a:rPr lang="es-ES" b="1"/>
              <a:t>el primer octeto</a:t>
            </a:r>
            <a:r>
              <a:rPr lang="es-ES"/>
              <a:t> de la secuencia de bytes </a:t>
            </a:r>
            <a:r>
              <a:rPr lang="es-ES" b="1"/>
              <a:t>de salida</a:t>
            </a:r>
            <a:r>
              <a:rPr lang="es-ES"/>
              <a:t> enviado en la conexión es </a:t>
            </a:r>
            <a:r>
              <a:rPr lang="es-ES" b="1"/>
              <a:t>ISN+1</a:t>
            </a:r>
            <a:r>
              <a:rPr lang="es-ES"/>
              <a:t>.</a:t>
            </a:r>
            <a:endParaRPr lang="es-ES" b="1"/>
          </a:p>
        </p:txBody>
      </p:sp>
    </p:spTree>
    <p:extLst>
      <p:ext uri="{BB962C8B-B14F-4D97-AF65-F5344CB8AC3E}">
        <p14:creationId xmlns:p14="http://schemas.microsoft.com/office/powerpoint/2010/main" val="4216712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ES"/>
              <a:t>Encabezado TCP</a:t>
            </a:r>
          </a:p>
        </p:txBody>
      </p:sp>
      <p:sp>
        <p:nvSpPr>
          <p:cNvPr id="26627" name="Rectangle 3" descr="Rectangle: Click to edit Master text styles&#10;Second level&#10;Third level&#10;Fourth level&#10;Fifth level"/>
          <p:cNvSpPr>
            <a:spLocks noGrp="1" noChangeArrowheads="1"/>
          </p:cNvSpPr>
          <p:nvPr>
            <p:ph type="body" idx="1"/>
          </p:nvPr>
        </p:nvSpPr>
        <p:spPr>
          <a:xfrm>
            <a:off x="838200" y="1905000"/>
            <a:ext cx="7772400" cy="4724400"/>
          </a:xfrm>
        </p:spPr>
        <p:txBody>
          <a:bodyPr/>
          <a:lstStyle/>
          <a:p>
            <a:pPr lvl="1">
              <a:lnSpc>
                <a:spcPct val="90000"/>
              </a:lnSpc>
            </a:pPr>
            <a:r>
              <a:rPr lang="es-ES" b="1"/>
              <a:t>Número de </a:t>
            </a:r>
            <a:r>
              <a:rPr lang="es-MX" b="1"/>
              <a:t>R</a:t>
            </a:r>
            <a:r>
              <a:rPr lang="es-ES" b="1"/>
              <a:t>econocimiento</a:t>
            </a:r>
          </a:p>
          <a:p>
            <a:pPr lvl="2">
              <a:lnSpc>
                <a:spcPct val="90000"/>
              </a:lnSpc>
            </a:pPr>
            <a:r>
              <a:rPr lang="es-ES"/>
              <a:t>Campo de 4 bytes que indica el </a:t>
            </a:r>
            <a:r>
              <a:rPr lang="es-ES" b="1"/>
              <a:t>número de secuencia del siguiente octeto</a:t>
            </a:r>
            <a:r>
              <a:rPr lang="es-ES"/>
              <a:t> de la secuencia de bytes  de entrada </a:t>
            </a:r>
            <a:r>
              <a:rPr lang="es-ES" b="1"/>
              <a:t>que el receptor espera recibir</a:t>
            </a:r>
            <a:r>
              <a:rPr lang="es-ES"/>
              <a:t>.</a:t>
            </a:r>
          </a:p>
          <a:p>
            <a:pPr lvl="2">
              <a:lnSpc>
                <a:spcPct val="90000"/>
              </a:lnSpc>
            </a:pPr>
            <a:r>
              <a:rPr lang="es-ES"/>
              <a:t>El número de reconocimiento proporciona una </a:t>
            </a:r>
            <a:r>
              <a:rPr lang="es-ES" b="1"/>
              <a:t>confirmación positiva de todos los octetos de la secuencia de bytes</a:t>
            </a:r>
            <a:r>
              <a:rPr lang="es-ES"/>
              <a:t> de entrada, aunque sin incluir, el número de reconocimiento.</a:t>
            </a:r>
          </a:p>
          <a:p>
            <a:pPr lvl="2">
              <a:lnSpc>
                <a:spcPct val="90000"/>
              </a:lnSpc>
            </a:pPr>
            <a:r>
              <a:rPr lang="es-ES"/>
              <a:t>El número de reconocimiento es significativo en todos los segmentos TCP con el indicador </a:t>
            </a:r>
            <a:r>
              <a:rPr lang="es-ES" b="1"/>
              <a:t>ACK</a:t>
            </a:r>
            <a:r>
              <a:rPr lang="es-ES"/>
              <a:t> (Reconocimiento) </a:t>
            </a:r>
            <a:r>
              <a:rPr lang="es-ES" b="1"/>
              <a:t>en 1</a:t>
            </a:r>
            <a:r>
              <a:rPr lang="es-ES"/>
              <a:t>.</a:t>
            </a:r>
          </a:p>
        </p:txBody>
      </p:sp>
    </p:spTree>
    <p:extLst>
      <p:ext uri="{BB962C8B-B14F-4D97-AF65-F5344CB8AC3E}">
        <p14:creationId xmlns:p14="http://schemas.microsoft.com/office/powerpoint/2010/main" val="2763386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p:cNvSpPr txBox="1">
            <a:spLocks noChangeArrowheads="1"/>
          </p:cNvSpPr>
          <p:nvPr/>
        </p:nvSpPr>
        <p:spPr bwMode="auto">
          <a:xfrm>
            <a:off x="5105400" y="228600"/>
            <a:ext cx="1524000" cy="366713"/>
          </a:xfrm>
          <a:prstGeom prst="rect">
            <a:avLst/>
          </a:prstGeom>
          <a:noFill/>
          <a:ln w="9525">
            <a:noFill/>
            <a:miter lim="800000"/>
            <a:headEnd/>
            <a:tailEnd/>
          </a:ln>
          <a:effectLst/>
        </p:spPr>
        <p:txBody>
          <a:bodyPr>
            <a:spAutoFit/>
          </a:bodyPr>
          <a:lstStyle/>
          <a:p>
            <a:pPr algn="ctr">
              <a:spcBef>
                <a:spcPct val="50000"/>
              </a:spcBef>
            </a:pPr>
            <a:r>
              <a:rPr lang="es-MX" sz="1800"/>
              <a:t>Servidor FTP </a:t>
            </a:r>
            <a:endParaRPr lang="es-ES" sz="1800"/>
          </a:p>
        </p:txBody>
      </p:sp>
      <p:sp>
        <p:nvSpPr>
          <p:cNvPr id="43013" name="Line 5"/>
          <p:cNvSpPr>
            <a:spLocks noChangeShapeType="1"/>
          </p:cNvSpPr>
          <p:nvPr/>
        </p:nvSpPr>
        <p:spPr bwMode="auto">
          <a:xfrm>
            <a:off x="3505200" y="609600"/>
            <a:ext cx="0" cy="6096000"/>
          </a:xfrm>
          <a:prstGeom prst="line">
            <a:avLst/>
          </a:prstGeom>
          <a:noFill/>
          <a:ln w="38100">
            <a:solidFill>
              <a:srgbClr val="0066FF"/>
            </a:solidFill>
            <a:round/>
            <a:headEnd/>
            <a:tailEnd/>
          </a:ln>
          <a:effectLst/>
        </p:spPr>
        <p:txBody>
          <a:bodyPr wrap="none"/>
          <a:lstStyle/>
          <a:p>
            <a:endParaRPr lang="es-MX"/>
          </a:p>
        </p:txBody>
      </p:sp>
      <p:sp>
        <p:nvSpPr>
          <p:cNvPr id="43014" name="Line 6"/>
          <p:cNvSpPr>
            <a:spLocks noChangeShapeType="1"/>
          </p:cNvSpPr>
          <p:nvPr/>
        </p:nvSpPr>
        <p:spPr bwMode="auto">
          <a:xfrm>
            <a:off x="5791200" y="609600"/>
            <a:ext cx="0" cy="6096000"/>
          </a:xfrm>
          <a:prstGeom prst="line">
            <a:avLst/>
          </a:prstGeom>
          <a:noFill/>
          <a:ln w="38100">
            <a:solidFill>
              <a:srgbClr val="0066FF"/>
            </a:solidFill>
            <a:round/>
            <a:headEnd/>
            <a:tailEnd/>
          </a:ln>
          <a:effectLst/>
        </p:spPr>
        <p:txBody>
          <a:bodyPr wrap="none"/>
          <a:lstStyle/>
          <a:p>
            <a:endParaRPr lang="es-MX"/>
          </a:p>
        </p:txBody>
      </p:sp>
      <p:sp>
        <p:nvSpPr>
          <p:cNvPr id="43015" name="Line 7"/>
          <p:cNvSpPr>
            <a:spLocks noChangeShapeType="1"/>
          </p:cNvSpPr>
          <p:nvPr/>
        </p:nvSpPr>
        <p:spPr bwMode="auto">
          <a:xfrm>
            <a:off x="3505200" y="1143000"/>
            <a:ext cx="2286000" cy="609600"/>
          </a:xfrm>
          <a:prstGeom prst="line">
            <a:avLst/>
          </a:prstGeom>
          <a:noFill/>
          <a:ln w="25400">
            <a:solidFill>
              <a:srgbClr val="FF0000"/>
            </a:solidFill>
            <a:round/>
            <a:headEnd/>
            <a:tailEnd type="triangle" w="med" len="med"/>
          </a:ln>
          <a:effectLst/>
        </p:spPr>
        <p:txBody>
          <a:bodyPr wrap="none"/>
          <a:lstStyle/>
          <a:p>
            <a:endParaRPr lang="es-MX"/>
          </a:p>
        </p:txBody>
      </p:sp>
      <p:sp>
        <p:nvSpPr>
          <p:cNvPr id="43016" name="Line 8"/>
          <p:cNvSpPr>
            <a:spLocks noChangeShapeType="1"/>
          </p:cNvSpPr>
          <p:nvPr/>
        </p:nvSpPr>
        <p:spPr bwMode="auto">
          <a:xfrm flipH="1">
            <a:off x="3505200" y="2209800"/>
            <a:ext cx="2286000" cy="533400"/>
          </a:xfrm>
          <a:prstGeom prst="line">
            <a:avLst/>
          </a:prstGeom>
          <a:noFill/>
          <a:ln w="25400">
            <a:solidFill>
              <a:srgbClr val="FF0000"/>
            </a:solidFill>
            <a:round/>
            <a:headEnd/>
            <a:tailEnd type="triangle" w="med" len="med"/>
          </a:ln>
          <a:effectLst/>
        </p:spPr>
        <p:txBody>
          <a:bodyPr wrap="none"/>
          <a:lstStyle/>
          <a:p>
            <a:endParaRPr lang="es-MX"/>
          </a:p>
        </p:txBody>
      </p:sp>
      <p:sp>
        <p:nvSpPr>
          <p:cNvPr id="43017" name="Line 9"/>
          <p:cNvSpPr>
            <a:spLocks noChangeShapeType="1"/>
          </p:cNvSpPr>
          <p:nvPr/>
        </p:nvSpPr>
        <p:spPr bwMode="auto">
          <a:xfrm>
            <a:off x="3505200" y="5181600"/>
            <a:ext cx="2286000" cy="381000"/>
          </a:xfrm>
          <a:prstGeom prst="line">
            <a:avLst/>
          </a:prstGeom>
          <a:noFill/>
          <a:ln w="25400">
            <a:solidFill>
              <a:srgbClr val="FF0000"/>
            </a:solidFill>
            <a:round/>
            <a:headEnd/>
            <a:tailEnd type="triangle" w="med" len="med"/>
          </a:ln>
          <a:effectLst/>
        </p:spPr>
        <p:txBody>
          <a:bodyPr wrap="none"/>
          <a:lstStyle/>
          <a:p>
            <a:endParaRPr lang="es-MX"/>
          </a:p>
        </p:txBody>
      </p:sp>
      <p:sp>
        <p:nvSpPr>
          <p:cNvPr id="43018" name="Text Box 10"/>
          <p:cNvSpPr txBox="1">
            <a:spLocks noChangeArrowheads="1"/>
          </p:cNvSpPr>
          <p:nvPr/>
        </p:nvSpPr>
        <p:spPr bwMode="auto">
          <a:xfrm>
            <a:off x="2743200" y="228600"/>
            <a:ext cx="1600200" cy="366713"/>
          </a:xfrm>
          <a:prstGeom prst="rect">
            <a:avLst/>
          </a:prstGeom>
          <a:noFill/>
          <a:ln w="9525">
            <a:noFill/>
            <a:miter lim="800000"/>
            <a:headEnd/>
            <a:tailEnd/>
          </a:ln>
          <a:effectLst/>
        </p:spPr>
        <p:txBody>
          <a:bodyPr>
            <a:spAutoFit/>
          </a:bodyPr>
          <a:lstStyle/>
          <a:p>
            <a:pPr algn="ctr">
              <a:spcBef>
                <a:spcPct val="50000"/>
              </a:spcBef>
            </a:pPr>
            <a:r>
              <a:rPr lang="es-MX" sz="1800"/>
              <a:t>Cliente FTP</a:t>
            </a:r>
            <a:endParaRPr lang="es-ES" sz="1800"/>
          </a:p>
        </p:txBody>
      </p:sp>
      <p:sp>
        <p:nvSpPr>
          <p:cNvPr id="43028" name="Line 20"/>
          <p:cNvSpPr>
            <a:spLocks noChangeShapeType="1"/>
          </p:cNvSpPr>
          <p:nvPr/>
        </p:nvSpPr>
        <p:spPr bwMode="auto">
          <a:xfrm>
            <a:off x="3505200" y="3200400"/>
            <a:ext cx="2286000" cy="609600"/>
          </a:xfrm>
          <a:prstGeom prst="line">
            <a:avLst/>
          </a:prstGeom>
          <a:noFill/>
          <a:ln w="25400">
            <a:solidFill>
              <a:srgbClr val="FF0000"/>
            </a:solidFill>
            <a:round/>
            <a:headEnd/>
            <a:tailEnd type="triangle" w="med" len="med"/>
          </a:ln>
          <a:effectLst/>
        </p:spPr>
        <p:txBody>
          <a:bodyPr wrap="none"/>
          <a:lstStyle/>
          <a:p>
            <a:endParaRPr lang="es-MX"/>
          </a:p>
        </p:txBody>
      </p:sp>
      <p:sp>
        <p:nvSpPr>
          <p:cNvPr id="43029" name="Line 21"/>
          <p:cNvSpPr>
            <a:spLocks noChangeShapeType="1"/>
          </p:cNvSpPr>
          <p:nvPr/>
        </p:nvSpPr>
        <p:spPr bwMode="auto">
          <a:xfrm flipH="1">
            <a:off x="3505200" y="4191000"/>
            <a:ext cx="2286000" cy="533400"/>
          </a:xfrm>
          <a:prstGeom prst="line">
            <a:avLst/>
          </a:prstGeom>
          <a:noFill/>
          <a:ln w="25400">
            <a:solidFill>
              <a:srgbClr val="FF0000"/>
            </a:solidFill>
            <a:round/>
            <a:headEnd/>
            <a:tailEnd type="triangle" w="med" len="med"/>
          </a:ln>
          <a:effectLst/>
        </p:spPr>
        <p:txBody>
          <a:bodyPr wrap="none"/>
          <a:lstStyle/>
          <a:p>
            <a:endParaRPr lang="es-MX"/>
          </a:p>
        </p:txBody>
      </p:sp>
      <p:sp>
        <p:nvSpPr>
          <p:cNvPr id="43030" name="Line 22"/>
          <p:cNvSpPr>
            <a:spLocks noChangeShapeType="1"/>
          </p:cNvSpPr>
          <p:nvPr/>
        </p:nvSpPr>
        <p:spPr bwMode="auto">
          <a:xfrm flipH="1">
            <a:off x="3505200" y="6019800"/>
            <a:ext cx="2286000" cy="533400"/>
          </a:xfrm>
          <a:prstGeom prst="line">
            <a:avLst/>
          </a:prstGeom>
          <a:noFill/>
          <a:ln w="25400">
            <a:solidFill>
              <a:srgbClr val="FF0000"/>
            </a:solidFill>
            <a:round/>
            <a:headEnd/>
            <a:tailEnd type="triangle" w="med" len="med"/>
          </a:ln>
          <a:effectLst/>
        </p:spPr>
        <p:txBody>
          <a:bodyPr wrap="none"/>
          <a:lstStyle/>
          <a:p>
            <a:endParaRPr lang="es-MX"/>
          </a:p>
        </p:txBody>
      </p:sp>
      <p:sp>
        <p:nvSpPr>
          <p:cNvPr id="43036" name="Text Box 28"/>
          <p:cNvSpPr txBox="1">
            <a:spLocks noChangeArrowheads="1"/>
          </p:cNvSpPr>
          <p:nvPr/>
        </p:nvSpPr>
        <p:spPr bwMode="auto">
          <a:xfrm>
            <a:off x="6613525" y="795338"/>
            <a:ext cx="184150" cy="457200"/>
          </a:xfrm>
          <a:prstGeom prst="rect">
            <a:avLst/>
          </a:prstGeom>
          <a:noFill/>
          <a:ln w="9525">
            <a:noFill/>
            <a:miter lim="800000"/>
            <a:headEnd/>
            <a:tailEnd/>
          </a:ln>
          <a:effectLst/>
        </p:spPr>
        <p:txBody>
          <a:bodyPr wrap="none">
            <a:spAutoFit/>
          </a:bodyPr>
          <a:lstStyle/>
          <a:p>
            <a:endParaRPr lang="es-MX"/>
          </a:p>
        </p:txBody>
      </p:sp>
      <p:grpSp>
        <p:nvGrpSpPr>
          <p:cNvPr id="43038" name="Group 30"/>
          <p:cNvGrpSpPr>
            <a:grpSpLocks/>
          </p:cNvGrpSpPr>
          <p:nvPr/>
        </p:nvGrpSpPr>
        <p:grpSpPr bwMode="auto">
          <a:xfrm>
            <a:off x="5943600" y="2057400"/>
            <a:ext cx="2362200" cy="346075"/>
            <a:chOff x="192" y="384"/>
            <a:chExt cx="1488" cy="218"/>
          </a:xfrm>
        </p:grpSpPr>
        <p:sp>
          <p:nvSpPr>
            <p:cNvPr id="43035" name="Text Box 27"/>
            <p:cNvSpPr txBox="1">
              <a:spLocks noChangeArrowheads="1"/>
            </p:cNvSpPr>
            <p:nvPr/>
          </p:nvSpPr>
          <p:spPr bwMode="auto">
            <a:xfrm>
              <a:off x="192" y="384"/>
              <a:ext cx="384" cy="218"/>
            </a:xfrm>
            <a:prstGeom prst="rect">
              <a:avLst/>
            </a:prstGeom>
            <a:solidFill>
              <a:srgbClr val="FF6600"/>
            </a:solidFill>
            <a:ln w="9525">
              <a:solidFill>
                <a:schemeClr val="tx1"/>
              </a:solidFill>
              <a:miter lim="800000"/>
              <a:headEnd/>
              <a:tailEnd/>
            </a:ln>
            <a:effectLst/>
          </p:spPr>
          <p:txBody>
            <a:bodyPr>
              <a:spAutoFit/>
            </a:bodyPr>
            <a:lstStyle/>
            <a:p>
              <a:pPr algn="ctr">
                <a:spcBef>
                  <a:spcPct val="50000"/>
                </a:spcBef>
              </a:pPr>
              <a:r>
                <a:rPr lang="es-ES" sz="1600">
                  <a:solidFill>
                    <a:schemeClr val="bg1"/>
                  </a:solidFill>
                </a:rPr>
                <a:t>TCP</a:t>
              </a:r>
            </a:p>
          </p:txBody>
        </p:sp>
        <p:sp>
          <p:nvSpPr>
            <p:cNvPr id="43037" name="Text Box 29"/>
            <p:cNvSpPr txBox="1">
              <a:spLocks noChangeArrowheads="1"/>
            </p:cNvSpPr>
            <p:nvPr/>
          </p:nvSpPr>
          <p:spPr bwMode="auto">
            <a:xfrm>
              <a:off x="576" y="384"/>
              <a:ext cx="1104" cy="218"/>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sz="1600"/>
                <a:t>Datos: 350</a:t>
              </a:r>
            </a:p>
          </p:txBody>
        </p:sp>
      </p:grpSp>
      <p:sp>
        <p:nvSpPr>
          <p:cNvPr id="43040" name="AutoShape 32"/>
          <p:cNvSpPr>
            <a:spLocks noChangeArrowheads="1"/>
          </p:cNvSpPr>
          <p:nvPr/>
        </p:nvSpPr>
        <p:spPr bwMode="auto">
          <a:xfrm>
            <a:off x="152400" y="1600200"/>
            <a:ext cx="1295400" cy="609600"/>
          </a:xfrm>
          <a:prstGeom prst="wedgeRectCallout">
            <a:avLst>
              <a:gd name="adj1" fmla="val 37745"/>
              <a:gd name="adj2" fmla="val -80991"/>
            </a:avLst>
          </a:prstGeom>
          <a:solidFill>
            <a:schemeClr val="accent1"/>
          </a:solidFill>
          <a:ln w="9525">
            <a:solidFill>
              <a:schemeClr val="tx1"/>
            </a:solidFill>
            <a:miter lim="800000"/>
            <a:headEnd/>
            <a:tailEnd/>
          </a:ln>
          <a:effectLst/>
        </p:spPr>
        <p:txBody>
          <a:bodyPr/>
          <a:lstStyle/>
          <a:p>
            <a:pPr algn="ctr"/>
            <a:r>
              <a:rPr lang="es-MX" sz="1600"/>
              <a:t>SEC:200, REC:350</a:t>
            </a:r>
            <a:endParaRPr lang="es-ES" sz="1600"/>
          </a:p>
          <a:p>
            <a:pPr algn="ctr"/>
            <a:endParaRPr lang="es-ES"/>
          </a:p>
        </p:txBody>
      </p:sp>
      <p:grpSp>
        <p:nvGrpSpPr>
          <p:cNvPr id="43041" name="Group 33"/>
          <p:cNvGrpSpPr>
            <a:grpSpLocks/>
          </p:cNvGrpSpPr>
          <p:nvPr/>
        </p:nvGrpSpPr>
        <p:grpSpPr bwMode="auto">
          <a:xfrm>
            <a:off x="914400" y="3048000"/>
            <a:ext cx="2362200" cy="346075"/>
            <a:chOff x="192" y="384"/>
            <a:chExt cx="1488" cy="218"/>
          </a:xfrm>
        </p:grpSpPr>
        <p:sp>
          <p:nvSpPr>
            <p:cNvPr id="43042" name="Text Box 34"/>
            <p:cNvSpPr txBox="1">
              <a:spLocks noChangeArrowheads="1"/>
            </p:cNvSpPr>
            <p:nvPr/>
          </p:nvSpPr>
          <p:spPr bwMode="auto">
            <a:xfrm>
              <a:off x="192" y="384"/>
              <a:ext cx="384" cy="218"/>
            </a:xfrm>
            <a:prstGeom prst="rect">
              <a:avLst/>
            </a:prstGeom>
            <a:solidFill>
              <a:srgbClr val="FF6600"/>
            </a:solidFill>
            <a:ln w="9525">
              <a:solidFill>
                <a:schemeClr val="tx1"/>
              </a:solidFill>
              <a:miter lim="800000"/>
              <a:headEnd/>
              <a:tailEnd/>
            </a:ln>
            <a:effectLst/>
          </p:spPr>
          <p:txBody>
            <a:bodyPr>
              <a:spAutoFit/>
            </a:bodyPr>
            <a:lstStyle/>
            <a:p>
              <a:pPr algn="ctr">
                <a:spcBef>
                  <a:spcPct val="50000"/>
                </a:spcBef>
              </a:pPr>
              <a:r>
                <a:rPr lang="es-ES" sz="1600">
                  <a:solidFill>
                    <a:schemeClr val="bg1"/>
                  </a:solidFill>
                </a:rPr>
                <a:t>TCP</a:t>
              </a:r>
            </a:p>
          </p:txBody>
        </p:sp>
        <p:sp>
          <p:nvSpPr>
            <p:cNvPr id="43043" name="Text Box 35"/>
            <p:cNvSpPr txBox="1">
              <a:spLocks noChangeArrowheads="1"/>
            </p:cNvSpPr>
            <p:nvPr/>
          </p:nvSpPr>
          <p:spPr bwMode="auto">
            <a:xfrm>
              <a:off x="576" y="384"/>
              <a:ext cx="1104" cy="218"/>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sz="1600"/>
                <a:t>Datos: 150</a:t>
              </a:r>
            </a:p>
          </p:txBody>
        </p:sp>
      </p:grpSp>
      <p:sp>
        <p:nvSpPr>
          <p:cNvPr id="43044" name="AutoShape 36"/>
          <p:cNvSpPr>
            <a:spLocks noChangeArrowheads="1"/>
          </p:cNvSpPr>
          <p:nvPr/>
        </p:nvSpPr>
        <p:spPr bwMode="auto">
          <a:xfrm>
            <a:off x="152400" y="3657600"/>
            <a:ext cx="1295400" cy="609600"/>
          </a:xfrm>
          <a:prstGeom prst="wedgeRectCallout">
            <a:avLst>
              <a:gd name="adj1" fmla="val 37866"/>
              <a:gd name="adj2" fmla="val -80991"/>
            </a:avLst>
          </a:prstGeom>
          <a:solidFill>
            <a:schemeClr val="accent1"/>
          </a:solidFill>
          <a:ln w="9525">
            <a:solidFill>
              <a:schemeClr val="tx1"/>
            </a:solidFill>
            <a:miter lim="800000"/>
            <a:headEnd/>
            <a:tailEnd/>
          </a:ln>
          <a:effectLst/>
        </p:spPr>
        <p:txBody>
          <a:bodyPr/>
          <a:lstStyle/>
          <a:p>
            <a:pPr algn="ctr"/>
            <a:r>
              <a:rPr lang="es-MX" sz="1600"/>
              <a:t>SEC:      , REC:      .</a:t>
            </a:r>
            <a:endParaRPr lang="es-ES"/>
          </a:p>
        </p:txBody>
      </p:sp>
      <p:grpSp>
        <p:nvGrpSpPr>
          <p:cNvPr id="43045" name="Group 37"/>
          <p:cNvGrpSpPr>
            <a:grpSpLocks/>
          </p:cNvGrpSpPr>
          <p:nvPr/>
        </p:nvGrpSpPr>
        <p:grpSpPr bwMode="auto">
          <a:xfrm>
            <a:off x="914400" y="5029200"/>
            <a:ext cx="2362200" cy="346075"/>
            <a:chOff x="192" y="384"/>
            <a:chExt cx="1488" cy="218"/>
          </a:xfrm>
        </p:grpSpPr>
        <p:sp>
          <p:nvSpPr>
            <p:cNvPr id="43046" name="Text Box 38"/>
            <p:cNvSpPr txBox="1">
              <a:spLocks noChangeArrowheads="1"/>
            </p:cNvSpPr>
            <p:nvPr/>
          </p:nvSpPr>
          <p:spPr bwMode="auto">
            <a:xfrm>
              <a:off x="192" y="384"/>
              <a:ext cx="384" cy="218"/>
            </a:xfrm>
            <a:prstGeom prst="rect">
              <a:avLst/>
            </a:prstGeom>
            <a:solidFill>
              <a:srgbClr val="FF6600"/>
            </a:solidFill>
            <a:ln w="9525">
              <a:solidFill>
                <a:schemeClr val="tx1"/>
              </a:solidFill>
              <a:miter lim="800000"/>
              <a:headEnd/>
              <a:tailEnd/>
            </a:ln>
            <a:effectLst/>
          </p:spPr>
          <p:txBody>
            <a:bodyPr>
              <a:spAutoFit/>
            </a:bodyPr>
            <a:lstStyle/>
            <a:p>
              <a:pPr algn="ctr">
                <a:spcBef>
                  <a:spcPct val="50000"/>
                </a:spcBef>
              </a:pPr>
              <a:r>
                <a:rPr lang="es-ES" sz="1600">
                  <a:solidFill>
                    <a:schemeClr val="bg1"/>
                  </a:solidFill>
                </a:rPr>
                <a:t>TCP</a:t>
              </a:r>
            </a:p>
          </p:txBody>
        </p:sp>
        <p:sp>
          <p:nvSpPr>
            <p:cNvPr id="43047" name="Text Box 39"/>
            <p:cNvSpPr txBox="1">
              <a:spLocks noChangeArrowheads="1"/>
            </p:cNvSpPr>
            <p:nvPr/>
          </p:nvSpPr>
          <p:spPr bwMode="auto">
            <a:xfrm>
              <a:off x="576" y="384"/>
              <a:ext cx="1104" cy="218"/>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sz="1600"/>
                <a:t>Datos: 180</a:t>
              </a:r>
            </a:p>
          </p:txBody>
        </p:sp>
      </p:grpSp>
      <p:sp>
        <p:nvSpPr>
          <p:cNvPr id="43048" name="AutoShape 40"/>
          <p:cNvSpPr>
            <a:spLocks noChangeArrowheads="1"/>
          </p:cNvSpPr>
          <p:nvPr/>
        </p:nvSpPr>
        <p:spPr bwMode="auto">
          <a:xfrm>
            <a:off x="152400" y="5638800"/>
            <a:ext cx="1295400" cy="609600"/>
          </a:xfrm>
          <a:prstGeom prst="wedgeRectCallout">
            <a:avLst>
              <a:gd name="adj1" fmla="val 36398"/>
              <a:gd name="adj2" fmla="val -83333"/>
            </a:avLst>
          </a:prstGeom>
          <a:solidFill>
            <a:schemeClr val="accent1"/>
          </a:solidFill>
          <a:ln w="9525">
            <a:solidFill>
              <a:schemeClr val="tx1"/>
            </a:solidFill>
            <a:miter lim="800000"/>
            <a:headEnd/>
            <a:tailEnd/>
          </a:ln>
          <a:effectLst/>
        </p:spPr>
        <p:txBody>
          <a:bodyPr/>
          <a:lstStyle/>
          <a:p>
            <a:pPr algn="ctr"/>
            <a:r>
              <a:rPr lang="es-MX" sz="1600"/>
              <a:t>SEC:      , REC:      .</a:t>
            </a:r>
            <a:endParaRPr lang="es-ES"/>
          </a:p>
        </p:txBody>
      </p:sp>
      <p:sp>
        <p:nvSpPr>
          <p:cNvPr id="43049" name="AutoShape 41"/>
          <p:cNvSpPr>
            <a:spLocks noChangeArrowheads="1"/>
          </p:cNvSpPr>
          <p:nvPr/>
        </p:nvSpPr>
        <p:spPr bwMode="auto">
          <a:xfrm>
            <a:off x="6096000" y="1219200"/>
            <a:ext cx="1295400" cy="609600"/>
          </a:xfrm>
          <a:prstGeom prst="wedgeRectCallout">
            <a:avLst>
              <a:gd name="adj1" fmla="val -41301"/>
              <a:gd name="adj2" fmla="val 77343"/>
            </a:avLst>
          </a:prstGeom>
          <a:solidFill>
            <a:schemeClr val="accent1"/>
          </a:solidFill>
          <a:ln w="9525">
            <a:solidFill>
              <a:schemeClr val="tx1"/>
            </a:solidFill>
            <a:miter lim="800000"/>
            <a:headEnd/>
            <a:tailEnd/>
          </a:ln>
          <a:effectLst/>
        </p:spPr>
        <p:txBody>
          <a:bodyPr/>
          <a:lstStyle/>
          <a:p>
            <a:pPr algn="ctr"/>
            <a:r>
              <a:rPr lang="es-MX" sz="1600"/>
              <a:t>SEC:350, REC:700</a:t>
            </a:r>
            <a:endParaRPr lang="es-ES" sz="1600"/>
          </a:p>
        </p:txBody>
      </p:sp>
      <p:grpSp>
        <p:nvGrpSpPr>
          <p:cNvPr id="43050" name="Group 42"/>
          <p:cNvGrpSpPr>
            <a:grpSpLocks/>
          </p:cNvGrpSpPr>
          <p:nvPr/>
        </p:nvGrpSpPr>
        <p:grpSpPr bwMode="auto">
          <a:xfrm>
            <a:off x="914400" y="990600"/>
            <a:ext cx="2362200" cy="346075"/>
            <a:chOff x="192" y="384"/>
            <a:chExt cx="1488" cy="218"/>
          </a:xfrm>
        </p:grpSpPr>
        <p:sp>
          <p:nvSpPr>
            <p:cNvPr id="43051" name="Text Box 43"/>
            <p:cNvSpPr txBox="1">
              <a:spLocks noChangeArrowheads="1"/>
            </p:cNvSpPr>
            <p:nvPr/>
          </p:nvSpPr>
          <p:spPr bwMode="auto">
            <a:xfrm>
              <a:off x="192" y="384"/>
              <a:ext cx="384" cy="218"/>
            </a:xfrm>
            <a:prstGeom prst="rect">
              <a:avLst/>
            </a:prstGeom>
            <a:solidFill>
              <a:srgbClr val="FF6600"/>
            </a:solidFill>
            <a:ln w="9525">
              <a:solidFill>
                <a:schemeClr val="tx1"/>
              </a:solidFill>
              <a:miter lim="800000"/>
              <a:headEnd/>
              <a:tailEnd/>
            </a:ln>
            <a:effectLst/>
          </p:spPr>
          <p:txBody>
            <a:bodyPr>
              <a:spAutoFit/>
            </a:bodyPr>
            <a:lstStyle/>
            <a:p>
              <a:pPr algn="ctr">
                <a:spcBef>
                  <a:spcPct val="50000"/>
                </a:spcBef>
              </a:pPr>
              <a:r>
                <a:rPr lang="es-ES" sz="1600">
                  <a:solidFill>
                    <a:schemeClr val="bg1"/>
                  </a:solidFill>
                </a:rPr>
                <a:t>TCP</a:t>
              </a:r>
            </a:p>
          </p:txBody>
        </p:sp>
        <p:sp>
          <p:nvSpPr>
            <p:cNvPr id="43052" name="Text Box 44"/>
            <p:cNvSpPr txBox="1">
              <a:spLocks noChangeArrowheads="1"/>
            </p:cNvSpPr>
            <p:nvPr/>
          </p:nvSpPr>
          <p:spPr bwMode="auto">
            <a:xfrm>
              <a:off x="576" y="384"/>
              <a:ext cx="1104" cy="218"/>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sz="1600"/>
                <a:t>Datos: 500</a:t>
              </a:r>
            </a:p>
          </p:txBody>
        </p:sp>
      </p:grpSp>
      <p:grpSp>
        <p:nvGrpSpPr>
          <p:cNvPr id="43053" name="Group 45"/>
          <p:cNvGrpSpPr>
            <a:grpSpLocks/>
          </p:cNvGrpSpPr>
          <p:nvPr/>
        </p:nvGrpSpPr>
        <p:grpSpPr bwMode="auto">
          <a:xfrm>
            <a:off x="5943600" y="4038600"/>
            <a:ext cx="2362200" cy="346075"/>
            <a:chOff x="192" y="384"/>
            <a:chExt cx="1488" cy="218"/>
          </a:xfrm>
        </p:grpSpPr>
        <p:sp>
          <p:nvSpPr>
            <p:cNvPr id="43054" name="Text Box 46"/>
            <p:cNvSpPr txBox="1">
              <a:spLocks noChangeArrowheads="1"/>
            </p:cNvSpPr>
            <p:nvPr/>
          </p:nvSpPr>
          <p:spPr bwMode="auto">
            <a:xfrm>
              <a:off x="192" y="384"/>
              <a:ext cx="384" cy="218"/>
            </a:xfrm>
            <a:prstGeom prst="rect">
              <a:avLst/>
            </a:prstGeom>
            <a:solidFill>
              <a:srgbClr val="FF6600"/>
            </a:solidFill>
            <a:ln w="9525">
              <a:solidFill>
                <a:schemeClr val="tx1"/>
              </a:solidFill>
              <a:miter lim="800000"/>
              <a:headEnd/>
              <a:tailEnd/>
            </a:ln>
            <a:effectLst/>
          </p:spPr>
          <p:txBody>
            <a:bodyPr>
              <a:spAutoFit/>
            </a:bodyPr>
            <a:lstStyle/>
            <a:p>
              <a:pPr algn="ctr">
                <a:spcBef>
                  <a:spcPct val="50000"/>
                </a:spcBef>
              </a:pPr>
              <a:r>
                <a:rPr lang="es-ES" sz="1600">
                  <a:solidFill>
                    <a:schemeClr val="bg1"/>
                  </a:solidFill>
                </a:rPr>
                <a:t>TCP</a:t>
              </a:r>
            </a:p>
          </p:txBody>
        </p:sp>
        <p:sp>
          <p:nvSpPr>
            <p:cNvPr id="43055" name="Text Box 47"/>
            <p:cNvSpPr txBox="1">
              <a:spLocks noChangeArrowheads="1"/>
            </p:cNvSpPr>
            <p:nvPr/>
          </p:nvSpPr>
          <p:spPr bwMode="auto">
            <a:xfrm>
              <a:off x="576" y="384"/>
              <a:ext cx="1104" cy="218"/>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sz="1600"/>
                <a:t>Datos: 200</a:t>
              </a:r>
            </a:p>
          </p:txBody>
        </p:sp>
      </p:grpSp>
      <p:sp>
        <p:nvSpPr>
          <p:cNvPr id="43056" name="AutoShape 48"/>
          <p:cNvSpPr>
            <a:spLocks noChangeArrowheads="1"/>
          </p:cNvSpPr>
          <p:nvPr/>
        </p:nvSpPr>
        <p:spPr bwMode="auto">
          <a:xfrm>
            <a:off x="6096000" y="3200400"/>
            <a:ext cx="1295400" cy="609600"/>
          </a:xfrm>
          <a:prstGeom prst="wedgeRectCallout">
            <a:avLst>
              <a:gd name="adj1" fmla="val -41301"/>
              <a:gd name="adj2" fmla="val 77343"/>
            </a:avLst>
          </a:prstGeom>
          <a:solidFill>
            <a:schemeClr val="accent1"/>
          </a:solidFill>
          <a:ln w="9525">
            <a:solidFill>
              <a:schemeClr val="tx1"/>
            </a:solidFill>
            <a:miter lim="800000"/>
            <a:headEnd/>
            <a:tailEnd/>
          </a:ln>
          <a:effectLst/>
        </p:spPr>
        <p:txBody>
          <a:bodyPr/>
          <a:lstStyle/>
          <a:p>
            <a:pPr algn="ctr"/>
            <a:r>
              <a:rPr lang="es-MX" sz="1600"/>
              <a:t>SEC:     , REC:    .</a:t>
            </a:r>
            <a:endParaRPr lang="es-ES" sz="1600"/>
          </a:p>
        </p:txBody>
      </p:sp>
      <p:grpSp>
        <p:nvGrpSpPr>
          <p:cNvPr id="43057" name="Group 49"/>
          <p:cNvGrpSpPr>
            <a:grpSpLocks/>
          </p:cNvGrpSpPr>
          <p:nvPr/>
        </p:nvGrpSpPr>
        <p:grpSpPr bwMode="auto">
          <a:xfrm>
            <a:off x="5943600" y="5867400"/>
            <a:ext cx="2362200" cy="346075"/>
            <a:chOff x="192" y="384"/>
            <a:chExt cx="1488" cy="218"/>
          </a:xfrm>
        </p:grpSpPr>
        <p:sp>
          <p:nvSpPr>
            <p:cNvPr id="43058" name="Text Box 50"/>
            <p:cNvSpPr txBox="1">
              <a:spLocks noChangeArrowheads="1"/>
            </p:cNvSpPr>
            <p:nvPr/>
          </p:nvSpPr>
          <p:spPr bwMode="auto">
            <a:xfrm>
              <a:off x="192" y="384"/>
              <a:ext cx="384" cy="218"/>
            </a:xfrm>
            <a:prstGeom prst="rect">
              <a:avLst/>
            </a:prstGeom>
            <a:solidFill>
              <a:srgbClr val="FF6600"/>
            </a:solidFill>
            <a:ln w="9525">
              <a:solidFill>
                <a:schemeClr val="tx1"/>
              </a:solidFill>
              <a:miter lim="800000"/>
              <a:headEnd/>
              <a:tailEnd/>
            </a:ln>
            <a:effectLst/>
          </p:spPr>
          <p:txBody>
            <a:bodyPr>
              <a:spAutoFit/>
            </a:bodyPr>
            <a:lstStyle/>
            <a:p>
              <a:pPr algn="ctr">
                <a:spcBef>
                  <a:spcPct val="50000"/>
                </a:spcBef>
              </a:pPr>
              <a:r>
                <a:rPr lang="es-ES" sz="1600">
                  <a:solidFill>
                    <a:schemeClr val="bg1"/>
                  </a:solidFill>
                </a:rPr>
                <a:t>TCP</a:t>
              </a:r>
            </a:p>
          </p:txBody>
        </p:sp>
        <p:sp>
          <p:nvSpPr>
            <p:cNvPr id="43059" name="Text Box 51"/>
            <p:cNvSpPr txBox="1">
              <a:spLocks noChangeArrowheads="1"/>
            </p:cNvSpPr>
            <p:nvPr/>
          </p:nvSpPr>
          <p:spPr bwMode="auto">
            <a:xfrm>
              <a:off x="576" y="384"/>
              <a:ext cx="1104" cy="218"/>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sz="1600"/>
                <a:t>Datos: 70</a:t>
              </a:r>
            </a:p>
          </p:txBody>
        </p:sp>
      </p:grpSp>
      <p:sp>
        <p:nvSpPr>
          <p:cNvPr id="43060" name="AutoShape 52"/>
          <p:cNvSpPr>
            <a:spLocks noChangeArrowheads="1"/>
          </p:cNvSpPr>
          <p:nvPr/>
        </p:nvSpPr>
        <p:spPr bwMode="auto">
          <a:xfrm>
            <a:off x="6096000" y="5029200"/>
            <a:ext cx="1295400" cy="609600"/>
          </a:xfrm>
          <a:prstGeom prst="wedgeRectCallout">
            <a:avLst>
              <a:gd name="adj1" fmla="val -49634"/>
              <a:gd name="adj2" fmla="val 76565"/>
            </a:avLst>
          </a:prstGeom>
          <a:solidFill>
            <a:schemeClr val="accent1"/>
          </a:solidFill>
          <a:ln w="9525">
            <a:solidFill>
              <a:schemeClr val="tx1"/>
            </a:solidFill>
            <a:miter lim="800000"/>
            <a:headEnd/>
            <a:tailEnd/>
          </a:ln>
          <a:effectLst/>
        </p:spPr>
        <p:txBody>
          <a:bodyPr/>
          <a:lstStyle/>
          <a:p>
            <a:pPr algn="ctr"/>
            <a:r>
              <a:rPr lang="es-MX" sz="1600"/>
              <a:t>SEC:     , REC:    .</a:t>
            </a:r>
            <a:endParaRPr lang="es-ES" sz="1600"/>
          </a:p>
        </p:txBody>
      </p:sp>
    </p:spTree>
    <p:extLst>
      <p:ext uri="{BB962C8B-B14F-4D97-AF65-F5344CB8AC3E}">
        <p14:creationId xmlns:p14="http://schemas.microsoft.com/office/powerpoint/2010/main" val="30957207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s-ES"/>
              <a:t>Encabezado TCP</a:t>
            </a:r>
          </a:p>
        </p:txBody>
      </p:sp>
      <p:sp>
        <p:nvSpPr>
          <p:cNvPr id="28675" name="Rectangle 3" descr="Rectangle: Click to edit Master text styles&#10;Second level&#10;Third level&#10;Fourth level&#10;Fifth level"/>
          <p:cNvSpPr>
            <a:spLocks noGrp="1" noChangeArrowheads="1"/>
          </p:cNvSpPr>
          <p:nvPr>
            <p:ph type="body" idx="1"/>
          </p:nvPr>
        </p:nvSpPr>
        <p:spPr/>
        <p:txBody>
          <a:bodyPr/>
          <a:lstStyle/>
          <a:p>
            <a:pPr lvl="1"/>
            <a:r>
              <a:rPr lang="es-ES" b="1"/>
              <a:t>Desplazamiento de datos (Tamaño del encabezado TCP)</a:t>
            </a:r>
          </a:p>
          <a:p>
            <a:pPr lvl="2"/>
            <a:r>
              <a:rPr lang="es-ES"/>
              <a:t>Campo de 4 bits que indica dónde comienza el segmento TCP.</a:t>
            </a:r>
          </a:p>
          <a:p>
            <a:pPr lvl="2"/>
            <a:r>
              <a:rPr lang="es-ES"/>
              <a:t>Este campo, también tiene el tamaño del encabezado TCP.</a:t>
            </a:r>
          </a:p>
          <a:p>
            <a:pPr lvl="2"/>
            <a:r>
              <a:rPr lang="es-ES"/>
              <a:t>Como es en el caso del encabezado IP, el campo Desplazamiento de datos es el número de bloques de 4 bytes del encabezado TCP.</a:t>
            </a:r>
          </a:p>
        </p:txBody>
      </p:sp>
    </p:spTree>
    <p:extLst>
      <p:ext uri="{BB962C8B-B14F-4D97-AF65-F5344CB8AC3E}">
        <p14:creationId xmlns:p14="http://schemas.microsoft.com/office/powerpoint/2010/main" val="5935495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Encabezado TCP</a:t>
            </a:r>
          </a:p>
        </p:txBody>
      </p:sp>
      <p:sp>
        <p:nvSpPr>
          <p:cNvPr id="29699" name="Rectangle 3"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sz="2800" b="1"/>
              <a:t>Desplazamiento de datos (Tamaño del encabezado TCP)</a:t>
            </a:r>
          </a:p>
          <a:p>
            <a:pPr marL="1143000" lvl="2" indent="-228600">
              <a:spcBef>
                <a:spcPct val="20000"/>
              </a:spcBef>
              <a:buClr>
                <a:schemeClr val="hlink"/>
              </a:buClr>
              <a:buSzPct val="95000"/>
              <a:buFont typeface="Wingdings" pitchFamily="2" charset="2"/>
              <a:buChar char="w"/>
            </a:pPr>
            <a:r>
              <a:rPr lang="es-ES"/>
              <a:t>Para el encabezado TCP estándar (sin opciones), el campo Desplazamiento de datos esta configurado como 5 (0x5), lo que indica que los datos del segmento empiezan en el byte 20 (5x4), empezando por el principio del segmento.</a:t>
            </a:r>
          </a:p>
        </p:txBody>
      </p:sp>
      <p:sp>
        <p:nvSpPr>
          <p:cNvPr id="29700" name="Rectangle 4"/>
          <p:cNvSpPr>
            <a:spLocks noChangeArrowheads="1"/>
          </p:cNvSpPr>
          <p:nvPr/>
        </p:nvSpPr>
        <p:spPr bwMode="auto">
          <a:xfrm>
            <a:off x="3352800" y="5454650"/>
            <a:ext cx="33528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Datos del Segmento</a:t>
            </a:r>
          </a:p>
        </p:txBody>
      </p:sp>
      <p:sp>
        <p:nvSpPr>
          <p:cNvPr id="29701" name="Rectangle 5"/>
          <p:cNvSpPr>
            <a:spLocks noChangeArrowheads="1"/>
          </p:cNvSpPr>
          <p:nvPr/>
        </p:nvSpPr>
        <p:spPr bwMode="auto">
          <a:xfrm>
            <a:off x="2667000" y="5454650"/>
            <a:ext cx="685800" cy="609600"/>
          </a:xfrm>
          <a:prstGeom prst="rect">
            <a:avLst/>
          </a:prstGeom>
          <a:noFill/>
          <a:ln w="9525">
            <a:solidFill>
              <a:schemeClr val="tx1"/>
            </a:solidFill>
            <a:miter lim="800000"/>
            <a:headEnd/>
            <a:tailEnd/>
          </a:ln>
          <a:effectLst/>
        </p:spPr>
        <p:txBody>
          <a:bodyPr wrap="none" anchor="ctr"/>
          <a:lstStyle/>
          <a:p>
            <a:pPr algn="ctr" eaLnBrk="0" hangingPunct="0"/>
            <a:r>
              <a:rPr lang="en-US" sz="1400">
                <a:latin typeface="Arial" charset="0"/>
              </a:rPr>
              <a:t>Enc. </a:t>
            </a:r>
          </a:p>
          <a:p>
            <a:pPr algn="ctr" eaLnBrk="0" hangingPunct="0"/>
            <a:r>
              <a:rPr lang="en-US" sz="1400">
                <a:latin typeface="Arial" charset="0"/>
              </a:rPr>
              <a:t>TCP</a:t>
            </a:r>
          </a:p>
        </p:txBody>
      </p:sp>
      <p:sp>
        <p:nvSpPr>
          <p:cNvPr id="29703" name="Line 7"/>
          <p:cNvSpPr>
            <a:spLocks noChangeShapeType="1"/>
          </p:cNvSpPr>
          <p:nvPr/>
        </p:nvSpPr>
        <p:spPr bwMode="auto">
          <a:xfrm>
            <a:off x="2743200" y="6216650"/>
            <a:ext cx="0" cy="304800"/>
          </a:xfrm>
          <a:prstGeom prst="line">
            <a:avLst/>
          </a:prstGeom>
          <a:noFill/>
          <a:ln w="9525">
            <a:solidFill>
              <a:schemeClr val="tx1"/>
            </a:solidFill>
            <a:round/>
            <a:headEnd type="triangle" w="med" len="med"/>
            <a:tailEnd/>
          </a:ln>
          <a:effectLst/>
        </p:spPr>
        <p:txBody>
          <a:bodyPr wrap="none"/>
          <a:lstStyle/>
          <a:p>
            <a:endParaRPr lang="es-MX"/>
          </a:p>
        </p:txBody>
      </p:sp>
      <p:sp>
        <p:nvSpPr>
          <p:cNvPr id="29705" name="Line 9"/>
          <p:cNvSpPr>
            <a:spLocks noChangeShapeType="1"/>
          </p:cNvSpPr>
          <p:nvPr/>
        </p:nvSpPr>
        <p:spPr bwMode="auto">
          <a:xfrm flipV="1">
            <a:off x="3429000" y="6216650"/>
            <a:ext cx="0" cy="304800"/>
          </a:xfrm>
          <a:prstGeom prst="line">
            <a:avLst/>
          </a:prstGeom>
          <a:noFill/>
          <a:ln w="9525">
            <a:solidFill>
              <a:schemeClr val="tx1"/>
            </a:solidFill>
            <a:round/>
            <a:headEnd/>
            <a:tailEnd type="triangle" w="med" len="med"/>
          </a:ln>
          <a:effectLst/>
        </p:spPr>
        <p:txBody>
          <a:bodyPr wrap="none"/>
          <a:lstStyle/>
          <a:p>
            <a:endParaRPr lang="es-MX"/>
          </a:p>
        </p:txBody>
      </p:sp>
      <p:sp>
        <p:nvSpPr>
          <p:cNvPr id="29706" name="Text Box 10"/>
          <p:cNvSpPr txBox="1">
            <a:spLocks noChangeArrowheads="1"/>
          </p:cNvSpPr>
          <p:nvPr/>
        </p:nvSpPr>
        <p:spPr bwMode="auto">
          <a:xfrm>
            <a:off x="2209800" y="6521450"/>
            <a:ext cx="1752600" cy="336550"/>
          </a:xfrm>
          <a:prstGeom prst="rect">
            <a:avLst/>
          </a:prstGeom>
          <a:noFill/>
          <a:ln w="9525">
            <a:noFill/>
            <a:miter lim="800000"/>
            <a:headEnd/>
            <a:tailEnd/>
          </a:ln>
          <a:effectLst/>
        </p:spPr>
        <p:txBody>
          <a:bodyPr>
            <a:spAutoFit/>
          </a:bodyPr>
          <a:lstStyle/>
          <a:p>
            <a:pPr>
              <a:spcBef>
                <a:spcPct val="50000"/>
              </a:spcBef>
            </a:pPr>
            <a:r>
              <a:rPr lang="es-ES" sz="1600"/>
              <a:t>Byte 0     Byte 20</a:t>
            </a:r>
          </a:p>
        </p:txBody>
      </p:sp>
      <p:sp>
        <p:nvSpPr>
          <p:cNvPr id="29707" name="Line 11"/>
          <p:cNvSpPr>
            <a:spLocks noChangeShapeType="1"/>
          </p:cNvSpPr>
          <p:nvPr/>
        </p:nvSpPr>
        <p:spPr bwMode="auto">
          <a:xfrm>
            <a:off x="2667000" y="5257800"/>
            <a:ext cx="40386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29708" name="Text Box 12"/>
          <p:cNvSpPr txBox="1">
            <a:spLocks noChangeArrowheads="1"/>
          </p:cNvSpPr>
          <p:nvPr/>
        </p:nvSpPr>
        <p:spPr bwMode="auto">
          <a:xfrm>
            <a:off x="3943350" y="5105400"/>
            <a:ext cx="1397000" cy="304800"/>
          </a:xfrm>
          <a:prstGeom prst="rect">
            <a:avLst/>
          </a:prstGeom>
          <a:solidFill>
            <a:schemeClr val="bg1"/>
          </a:solidFill>
          <a:ln w="9525">
            <a:noFill/>
            <a:miter lim="800000"/>
            <a:headEnd/>
            <a:tailEnd/>
          </a:ln>
          <a:effectLst/>
        </p:spPr>
        <p:txBody>
          <a:bodyPr wrap="none">
            <a:spAutoFit/>
          </a:bodyPr>
          <a:lstStyle/>
          <a:p>
            <a:pPr algn="ctr" eaLnBrk="0" hangingPunct="0"/>
            <a:r>
              <a:rPr lang="en-US" sz="1400">
                <a:latin typeface="Arial" charset="0"/>
              </a:rPr>
              <a:t>Segmento TCP</a:t>
            </a:r>
          </a:p>
        </p:txBody>
      </p:sp>
    </p:spTree>
    <p:extLst>
      <p:ext uri="{BB962C8B-B14F-4D97-AF65-F5344CB8AC3E}">
        <p14:creationId xmlns:p14="http://schemas.microsoft.com/office/powerpoint/2010/main" val="16985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MX"/>
              <a:t>C</a:t>
            </a:r>
            <a:r>
              <a:rPr lang="es-ES"/>
              <a:t>aracterísticas</a:t>
            </a:r>
          </a:p>
        </p:txBody>
      </p:sp>
      <p:sp>
        <p:nvSpPr>
          <p:cNvPr id="8195" name="Rectangle 3" descr="Rectangle: Click to edit Master text styles&#10;Second level&#10;Third level&#10;Fourth level&#10;Fifth level"/>
          <p:cNvSpPr>
            <a:spLocks noGrp="1" noChangeArrowheads="1"/>
          </p:cNvSpPr>
          <p:nvPr>
            <p:ph idx="1"/>
          </p:nvPr>
        </p:nvSpPr>
        <p:spPr>
          <a:xfrm>
            <a:off x="838200" y="1905000"/>
            <a:ext cx="7772400" cy="4953000"/>
          </a:xfrm>
        </p:spPr>
        <p:txBody>
          <a:bodyPr/>
          <a:lstStyle/>
          <a:p>
            <a:pPr lvl="1"/>
            <a:r>
              <a:rPr lang="es-ES" b="1"/>
              <a:t>No fiable</a:t>
            </a:r>
          </a:p>
          <a:p>
            <a:pPr lvl="2"/>
            <a:r>
              <a:rPr lang="es-ES"/>
              <a:t>Los mensajes de UDP se envían como datagramas sin secuencia y sin reconocimiento. </a:t>
            </a:r>
          </a:p>
          <a:p>
            <a:pPr lvl="2"/>
            <a:r>
              <a:rPr lang="es-ES"/>
              <a:t>El protocolo de aplicación que utiliza los servicios de UDP debe recuperarse de la perdida de mensajes.</a:t>
            </a:r>
          </a:p>
          <a:p>
            <a:pPr lvl="2"/>
            <a:r>
              <a:rPr lang="es-ES"/>
              <a:t>Los protocolos típicos de nivel de aplicación que utilizan los servicios de UDP, proporcionan sus propios servicios de fiabilidad o retransmiten periodicamente los mensajes de UDP o tras un periodo de tiempo preestablecido.</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s-ES"/>
              <a:t>Encabezado TCP</a:t>
            </a:r>
          </a:p>
        </p:txBody>
      </p:sp>
      <p:sp>
        <p:nvSpPr>
          <p:cNvPr id="31747" name="Rectangle 3" descr="Rectangle: Click to edit Master text styles&#10;Second level&#10;Third level&#10;Fourth level&#10;Fifth level"/>
          <p:cNvSpPr>
            <a:spLocks noGrp="1" noChangeArrowheads="1"/>
          </p:cNvSpPr>
          <p:nvPr>
            <p:ph type="body" idx="1"/>
          </p:nvPr>
        </p:nvSpPr>
        <p:spPr/>
        <p:txBody>
          <a:bodyPr/>
          <a:lstStyle/>
          <a:p>
            <a:pPr lvl="1"/>
            <a:r>
              <a:rPr lang="es-ES" b="1"/>
              <a:t>Reservado</a:t>
            </a:r>
          </a:p>
          <a:p>
            <a:pPr lvl="2"/>
            <a:endParaRPr lang="es-ES"/>
          </a:p>
          <a:p>
            <a:pPr lvl="2"/>
            <a:r>
              <a:rPr lang="es-ES"/>
              <a:t>Campo de 6 bits reservado para su futura utilización</a:t>
            </a:r>
          </a:p>
          <a:p>
            <a:pPr lvl="2"/>
            <a:r>
              <a:rPr lang="es-ES"/>
              <a:t>El emisor configura estos bits como 0.</a:t>
            </a:r>
          </a:p>
        </p:txBody>
      </p:sp>
    </p:spTree>
    <p:extLst>
      <p:ext uri="{BB962C8B-B14F-4D97-AF65-F5344CB8AC3E}">
        <p14:creationId xmlns:p14="http://schemas.microsoft.com/office/powerpoint/2010/main" val="27264738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s-ES"/>
              <a:t>Encabezado TCP</a:t>
            </a:r>
          </a:p>
        </p:txBody>
      </p:sp>
      <p:sp>
        <p:nvSpPr>
          <p:cNvPr id="32771" name="Rectangle 3" descr="Rectangle: Click to edit Master text styles&#10;Second level&#10;Third level&#10;Fourth level&#10;Fifth level"/>
          <p:cNvSpPr>
            <a:spLocks noGrp="1" noChangeArrowheads="1"/>
          </p:cNvSpPr>
          <p:nvPr>
            <p:ph type="body" idx="1"/>
          </p:nvPr>
        </p:nvSpPr>
        <p:spPr/>
        <p:txBody>
          <a:bodyPr/>
          <a:lstStyle/>
          <a:p>
            <a:pPr lvl="1"/>
            <a:r>
              <a:rPr lang="es-ES" b="1"/>
              <a:t>Indicadores</a:t>
            </a:r>
          </a:p>
          <a:p>
            <a:pPr lvl="2"/>
            <a:r>
              <a:rPr lang="es-ES"/>
              <a:t>Campo de 6 bits que indica 6 indicadores TCP.</a:t>
            </a:r>
          </a:p>
          <a:p>
            <a:pPr lvl="2"/>
            <a:r>
              <a:rPr lang="es-ES"/>
              <a:t>Los seis indicadores son:</a:t>
            </a:r>
          </a:p>
          <a:p>
            <a:pPr lvl="2"/>
            <a:r>
              <a:rPr lang="es-ES"/>
              <a:t>URG – Urgente</a:t>
            </a:r>
          </a:p>
          <a:p>
            <a:pPr lvl="2"/>
            <a:r>
              <a:rPr lang="es-ES"/>
              <a:t>ACK – Reconocimiento</a:t>
            </a:r>
          </a:p>
          <a:p>
            <a:pPr lvl="2"/>
            <a:r>
              <a:rPr lang="es-ES"/>
              <a:t>PSH – (Apilar)</a:t>
            </a:r>
          </a:p>
          <a:p>
            <a:pPr lvl="2"/>
            <a:r>
              <a:rPr lang="es-ES"/>
              <a:t>RST – Restablecer</a:t>
            </a:r>
          </a:p>
          <a:p>
            <a:pPr lvl="2"/>
            <a:r>
              <a:rPr lang="es-ES"/>
              <a:t>SYN – Sincronía</a:t>
            </a:r>
          </a:p>
          <a:p>
            <a:pPr lvl="2"/>
            <a:r>
              <a:rPr lang="es-ES"/>
              <a:t>FIN – Finalizar</a:t>
            </a:r>
          </a:p>
        </p:txBody>
      </p:sp>
    </p:spTree>
    <p:extLst>
      <p:ext uri="{BB962C8B-B14F-4D97-AF65-F5344CB8AC3E}">
        <p14:creationId xmlns:p14="http://schemas.microsoft.com/office/powerpoint/2010/main" val="34929398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s-ES"/>
              <a:t>Encabezado TCP</a:t>
            </a:r>
          </a:p>
        </p:txBody>
      </p:sp>
      <p:sp>
        <p:nvSpPr>
          <p:cNvPr id="33795" name="Rectangle 3" descr="Rectangle: Click to edit Master text styles&#10;Second level&#10;Third level&#10;Fourth level&#10;Fifth level"/>
          <p:cNvSpPr>
            <a:spLocks noGrp="1" noChangeArrowheads="1"/>
          </p:cNvSpPr>
          <p:nvPr>
            <p:ph type="body" idx="1"/>
          </p:nvPr>
        </p:nvSpPr>
        <p:spPr/>
        <p:txBody>
          <a:bodyPr/>
          <a:lstStyle/>
          <a:p>
            <a:pPr lvl="1"/>
            <a:r>
              <a:rPr lang="es-ES"/>
              <a:t>Indicador </a:t>
            </a:r>
            <a:r>
              <a:rPr lang="es-ES" b="1"/>
              <a:t>URG</a:t>
            </a:r>
          </a:p>
          <a:p>
            <a:pPr lvl="2"/>
            <a:r>
              <a:rPr lang="es-ES"/>
              <a:t>Indica que la parte del segmento TCP contiene datos urgentes y se debería utilizar el campo Puntero urgente para determinar la ubicación de los datos urgentes en el segmento.</a:t>
            </a:r>
          </a:p>
        </p:txBody>
      </p:sp>
      <p:sp>
        <p:nvSpPr>
          <p:cNvPr id="33796" name="Rectangle 4"/>
          <p:cNvSpPr>
            <a:spLocks noChangeArrowheads="1"/>
          </p:cNvSpPr>
          <p:nvPr/>
        </p:nvSpPr>
        <p:spPr bwMode="auto">
          <a:xfrm>
            <a:off x="3352800" y="4648200"/>
            <a:ext cx="33528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Datos del Segmento</a:t>
            </a:r>
          </a:p>
        </p:txBody>
      </p:sp>
      <p:sp>
        <p:nvSpPr>
          <p:cNvPr id="33797" name="Rectangle 5"/>
          <p:cNvSpPr>
            <a:spLocks noChangeArrowheads="1"/>
          </p:cNvSpPr>
          <p:nvPr/>
        </p:nvSpPr>
        <p:spPr bwMode="auto">
          <a:xfrm>
            <a:off x="1828800" y="4648200"/>
            <a:ext cx="685800" cy="609600"/>
          </a:xfrm>
          <a:prstGeom prst="rect">
            <a:avLst/>
          </a:prstGeom>
          <a:noFill/>
          <a:ln w="9525">
            <a:solidFill>
              <a:schemeClr val="tx1"/>
            </a:solidFill>
            <a:miter lim="800000"/>
            <a:headEnd/>
            <a:tailEnd/>
          </a:ln>
          <a:effectLst/>
        </p:spPr>
        <p:txBody>
          <a:bodyPr wrap="none" anchor="ctr"/>
          <a:lstStyle/>
          <a:p>
            <a:pPr algn="ctr" eaLnBrk="0" hangingPunct="0"/>
            <a:r>
              <a:rPr lang="en-US" sz="1400">
                <a:latin typeface="Arial" charset="0"/>
              </a:rPr>
              <a:t>Enc. </a:t>
            </a:r>
          </a:p>
          <a:p>
            <a:pPr algn="ctr" eaLnBrk="0" hangingPunct="0"/>
            <a:r>
              <a:rPr lang="en-US" sz="1400">
                <a:latin typeface="Arial" charset="0"/>
              </a:rPr>
              <a:t>TCP</a:t>
            </a:r>
          </a:p>
        </p:txBody>
      </p:sp>
      <p:sp>
        <p:nvSpPr>
          <p:cNvPr id="33798" name="Rectangle 6"/>
          <p:cNvSpPr>
            <a:spLocks noChangeArrowheads="1"/>
          </p:cNvSpPr>
          <p:nvPr/>
        </p:nvSpPr>
        <p:spPr bwMode="auto">
          <a:xfrm>
            <a:off x="2514600" y="4648200"/>
            <a:ext cx="838200" cy="609600"/>
          </a:xfrm>
          <a:prstGeom prst="rect">
            <a:avLst/>
          </a:prstGeom>
          <a:noFill/>
          <a:ln w="9525">
            <a:solidFill>
              <a:schemeClr val="tx1"/>
            </a:solidFill>
            <a:miter lim="800000"/>
            <a:headEnd/>
            <a:tailEnd/>
          </a:ln>
          <a:effectLst/>
        </p:spPr>
        <p:txBody>
          <a:bodyPr wrap="none" anchor="ctr"/>
          <a:lstStyle/>
          <a:p>
            <a:pPr algn="ctr" eaLnBrk="0" hangingPunct="0"/>
            <a:r>
              <a:rPr lang="en-US" sz="1400">
                <a:latin typeface="Arial" charset="0"/>
              </a:rPr>
              <a:t>Datos</a:t>
            </a:r>
          </a:p>
          <a:p>
            <a:pPr algn="ctr" eaLnBrk="0" hangingPunct="0"/>
            <a:r>
              <a:rPr lang="en-US" sz="1400">
                <a:latin typeface="Arial" charset="0"/>
              </a:rPr>
              <a:t>urgentes</a:t>
            </a:r>
          </a:p>
        </p:txBody>
      </p:sp>
      <p:sp>
        <p:nvSpPr>
          <p:cNvPr id="33799" name="Text Box 7"/>
          <p:cNvSpPr txBox="1">
            <a:spLocks noChangeArrowheads="1"/>
          </p:cNvSpPr>
          <p:nvPr/>
        </p:nvSpPr>
        <p:spPr bwMode="auto">
          <a:xfrm>
            <a:off x="1143000" y="5943600"/>
            <a:ext cx="2057400" cy="336550"/>
          </a:xfrm>
          <a:prstGeom prst="rect">
            <a:avLst/>
          </a:prstGeom>
          <a:noFill/>
          <a:ln w="9525">
            <a:noFill/>
            <a:miter lim="800000"/>
            <a:headEnd/>
            <a:tailEnd/>
          </a:ln>
          <a:effectLst/>
        </p:spPr>
        <p:txBody>
          <a:bodyPr>
            <a:spAutoFit/>
          </a:bodyPr>
          <a:lstStyle/>
          <a:p>
            <a:pPr>
              <a:spcBef>
                <a:spcPct val="50000"/>
              </a:spcBef>
            </a:pPr>
            <a:endParaRPr lang="es-MX" sz="1600"/>
          </a:p>
        </p:txBody>
      </p:sp>
      <p:sp>
        <p:nvSpPr>
          <p:cNvPr id="33800" name="Text Box 8"/>
          <p:cNvSpPr txBox="1">
            <a:spLocks noChangeArrowheads="1"/>
          </p:cNvSpPr>
          <p:nvPr/>
        </p:nvSpPr>
        <p:spPr bwMode="auto">
          <a:xfrm>
            <a:off x="914400" y="5715000"/>
            <a:ext cx="2286000" cy="703263"/>
          </a:xfrm>
          <a:prstGeom prst="rect">
            <a:avLst/>
          </a:prstGeom>
          <a:noFill/>
          <a:ln w="9525">
            <a:noFill/>
            <a:miter lim="800000"/>
            <a:headEnd/>
            <a:tailEnd/>
          </a:ln>
          <a:effectLst/>
        </p:spPr>
        <p:txBody>
          <a:bodyPr>
            <a:spAutoFit/>
          </a:bodyPr>
          <a:lstStyle/>
          <a:p>
            <a:pPr algn="ctr">
              <a:spcBef>
                <a:spcPct val="50000"/>
              </a:spcBef>
            </a:pPr>
            <a:r>
              <a:rPr lang="es-ES" sz="1600"/>
              <a:t>RFC 1122</a:t>
            </a:r>
          </a:p>
          <a:p>
            <a:pPr algn="ctr">
              <a:spcBef>
                <a:spcPct val="50000"/>
              </a:spcBef>
            </a:pPr>
            <a:r>
              <a:rPr lang="es-ES" sz="1600"/>
              <a:t>Puntero urgente = n-1</a:t>
            </a:r>
          </a:p>
        </p:txBody>
      </p:sp>
      <p:sp>
        <p:nvSpPr>
          <p:cNvPr id="33801" name="Line 9"/>
          <p:cNvSpPr>
            <a:spLocks noChangeShapeType="1"/>
          </p:cNvSpPr>
          <p:nvPr/>
        </p:nvSpPr>
        <p:spPr bwMode="auto">
          <a:xfrm>
            <a:off x="3352800" y="5257800"/>
            <a:ext cx="0" cy="533400"/>
          </a:xfrm>
          <a:prstGeom prst="line">
            <a:avLst/>
          </a:prstGeom>
          <a:noFill/>
          <a:ln w="9525">
            <a:solidFill>
              <a:schemeClr val="tx1"/>
            </a:solidFill>
            <a:prstDash val="dashDot"/>
            <a:round/>
            <a:headEnd/>
            <a:tailEnd/>
          </a:ln>
          <a:effectLst/>
        </p:spPr>
        <p:txBody>
          <a:bodyPr wrap="none"/>
          <a:lstStyle/>
          <a:p>
            <a:endParaRPr lang="es-MX"/>
          </a:p>
        </p:txBody>
      </p:sp>
      <p:sp>
        <p:nvSpPr>
          <p:cNvPr id="33802" name="Line 10"/>
          <p:cNvSpPr>
            <a:spLocks noChangeShapeType="1"/>
          </p:cNvSpPr>
          <p:nvPr/>
        </p:nvSpPr>
        <p:spPr bwMode="auto">
          <a:xfrm flipV="1">
            <a:off x="2590800" y="5334000"/>
            <a:ext cx="685800" cy="381000"/>
          </a:xfrm>
          <a:prstGeom prst="line">
            <a:avLst/>
          </a:prstGeom>
          <a:noFill/>
          <a:ln w="9525">
            <a:solidFill>
              <a:schemeClr val="tx1"/>
            </a:solidFill>
            <a:round/>
            <a:headEnd/>
            <a:tailEnd type="triangle" w="med" len="med"/>
          </a:ln>
          <a:effectLst/>
        </p:spPr>
        <p:txBody>
          <a:bodyPr wrap="none"/>
          <a:lstStyle/>
          <a:p>
            <a:endParaRPr lang="es-MX"/>
          </a:p>
        </p:txBody>
      </p:sp>
      <p:sp>
        <p:nvSpPr>
          <p:cNvPr id="33803" name="Text Box 11"/>
          <p:cNvSpPr txBox="1">
            <a:spLocks noChangeArrowheads="1"/>
          </p:cNvSpPr>
          <p:nvPr/>
        </p:nvSpPr>
        <p:spPr bwMode="auto">
          <a:xfrm>
            <a:off x="3429000" y="5715000"/>
            <a:ext cx="2286000" cy="703263"/>
          </a:xfrm>
          <a:prstGeom prst="rect">
            <a:avLst/>
          </a:prstGeom>
          <a:noFill/>
          <a:ln w="9525">
            <a:noFill/>
            <a:miter lim="800000"/>
            <a:headEnd/>
            <a:tailEnd/>
          </a:ln>
          <a:effectLst/>
        </p:spPr>
        <p:txBody>
          <a:bodyPr>
            <a:spAutoFit/>
          </a:bodyPr>
          <a:lstStyle/>
          <a:p>
            <a:pPr algn="ctr">
              <a:spcBef>
                <a:spcPct val="50000"/>
              </a:spcBef>
            </a:pPr>
            <a:r>
              <a:rPr lang="es-ES" sz="1600"/>
              <a:t>RFC 979</a:t>
            </a:r>
          </a:p>
          <a:p>
            <a:pPr algn="ctr">
              <a:spcBef>
                <a:spcPct val="50000"/>
              </a:spcBef>
            </a:pPr>
            <a:r>
              <a:rPr lang="es-ES" sz="1600"/>
              <a:t>Puntero urgente = n</a:t>
            </a:r>
          </a:p>
        </p:txBody>
      </p:sp>
      <p:sp>
        <p:nvSpPr>
          <p:cNvPr id="33804" name="Line 12"/>
          <p:cNvSpPr>
            <a:spLocks noChangeShapeType="1"/>
          </p:cNvSpPr>
          <p:nvPr/>
        </p:nvSpPr>
        <p:spPr bwMode="auto">
          <a:xfrm flipH="1" flipV="1">
            <a:off x="3429000" y="5334000"/>
            <a:ext cx="685800" cy="381000"/>
          </a:xfrm>
          <a:prstGeom prst="line">
            <a:avLst/>
          </a:prstGeom>
          <a:noFill/>
          <a:ln w="9525">
            <a:solidFill>
              <a:schemeClr val="tx1"/>
            </a:solidFill>
            <a:round/>
            <a:headEnd/>
            <a:tailEnd type="triangle" w="med" len="med"/>
          </a:ln>
          <a:effectLst/>
        </p:spPr>
        <p:txBody>
          <a:bodyPr wrap="none"/>
          <a:lstStyle/>
          <a:p>
            <a:endParaRPr lang="es-MX"/>
          </a:p>
        </p:txBody>
      </p:sp>
    </p:spTree>
    <p:extLst>
      <p:ext uri="{BB962C8B-B14F-4D97-AF65-F5344CB8AC3E}">
        <p14:creationId xmlns:p14="http://schemas.microsoft.com/office/powerpoint/2010/main" val="41876023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Encabezado TCP</a:t>
            </a:r>
          </a:p>
        </p:txBody>
      </p:sp>
      <p:sp>
        <p:nvSpPr>
          <p:cNvPr id="44035" name="Rectangle 1027" descr="Rectangle: Click to edit Master text styles&#10;Second level&#10;Third level&#10;Fourth level&#10;Fifth level"/>
          <p:cNvSpPr>
            <a:spLocks noChangeArrowheads="1"/>
          </p:cNvSpPr>
          <p:nvPr/>
        </p:nvSpPr>
        <p:spPr bwMode="auto">
          <a:xfrm>
            <a:off x="838200" y="1905000"/>
            <a:ext cx="7772400" cy="4619625"/>
          </a:xfrm>
          <a:prstGeom prst="rect">
            <a:avLst/>
          </a:prstGeom>
          <a:noFill/>
          <a:ln w="9525">
            <a:noFill/>
            <a:miter lim="800000"/>
            <a:headEnd/>
            <a:tailEnd/>
          </a:ln>
          <a:effectLst/>
        </p:spPr>
        <p:txBody>
          <a:bodyPr/>
          <a:lstStyle/>
          <a:p>
            <a:pPr marL="742950" lvl="1" indent="-285750">
              <a:lnSpc>
                <a:spcPct val="90000"/>
              </a:lnSpc>
              <a:spcBef>
                <a:spcPct val="20000"/>
              </a:spcBef>
              <a:buClr>
                <a:schemeClr val="tx1"/>
              </a:buClr>
              <a:buSzPct val="60000"/>
              <a:buFont typeface="Wingdings" pitchFamily="2" charset="2"/>
              <a:buChar char="n"/>
            </a:pPr>
            <a:r>
              <a:rPr lang="es-ES" sz="2800" b="1"/>
              <a:t>Puntero Urgente</a:t>
            </a:r>
          </a:p>
          <a:p>
            <a:pPr marL="1143000" lvl="2" indent="-228600">
              <a:lnSpc>
                <a:spcPct val="90000"/>
              </a:lnSpc>
              <a:spcBef>
                <a:spcPct val="20000"/>
              </a:spcBef>
              <a:buClr>
                <a:schemeClr val="hlink"/>
              </a:buClr>
              <a:buSzPct val="95000"/>
              <a:buFont typeface="Wingdings" pitchFamily="2" charset="2"/>
              <a:buChar char="w"/>
            </a:pPr>
            <a:r>
              <a:rPr lang="es-ES"/>
              <a:t>Los datos normales enviados en una conexión de TCP son datos correspondientes a los datos de la secuencia de bytes de entrada y salida.</a:t>
            </a:r>
          </a:p>
          <a:p>
            <a:pPr marL="1143000" lvl="2" indent="-228600">
              <a:lnSpc>
                <a:spcPct val="90000"/>
              </a:lnSpc>
              <a:spcBef>
                <a:spcPct val="20000"/>
              </a:spcBef>
              <a:buClr>
                <a:schemeClr val="hlink"/>
              </a:buClr>
              <a:buSzPct val="95000"/>
              <a:buFont typeface="Wingdings" pitchFamily="2" charset="2"/>
              <a:buChar char="w"/>
            </a:pPr>
            <a:r>
              <a:rPr lang="es-ES"/>
              <a:t>En algunos casos de transferencia de datos, debe existir un modo de enviar datos de control para interrumpir un proceso o informar al protocolo de la capa de aplicación de eventos asíncronos.</a:t>
            </a:r>
          </a:p>
          <a:p>
            <a:pPr marL="1143000" lvl="2" indent="-228600">
              <a:lnSpc>
                <a:spcPct val="90000"/>
              </a:lnSpc>
              <a:spcBef>
                <a:spcPct val="20000"/>
              </a:spcBef>
              <a:buClr>
                <a:schemeClr val="hlink"/>
              </a:buClr>
              <a:buSzPct val="95000"/>
              <a:buFont typeface="Wingdings" pitchFamily="2" charset="2"/>
              <a:buChar char="w"/>
            </a:pPr>
            <a:r>
              <a:rPr lang="es-ES"/>
              <a:t>Estos datos de control se denominan </a:t>
            </a:r>
            <a:r>
              <a:rPr lang="es-ES" b="1"/>
              <a:t>datos fuera de banda</a:t>
            </a:r>
            <a:r>
              <a:rPr lang="es-ES"/>
              <a:t>, es decir, datos que no forman parte de la secuencia de bytes de TCP.</a:t>
            </a:r>
            <a:endParaRPr lang="es-ES" b="1"/>
          </a:p>
        </p:txBody>
      </p:sp>
    </p:spTree>
    <p:extLst>
      <p:ext uri="{BB962C8B-B14F-4D97-AF65-F5344CB8AC3E}">
        <p14:creationId xmlns:p14="http://schemas.microsoft.com/office/powerpoint/2010/main" val="20158721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Encabezado TCP</a:t>
            </a:r>
          </a:p>
        </p:txBody>
      </p:sp>
      <p:sp>
        <p:nvSpPr>
          <p:cNvPr id="45059" name="Rectangle 3"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sz="2800" b="1"/>
              <a:t>Datos urgentes</a:t>
            </a:r>
          </a:p>
          <a:p>
            <a:pPr marL="1143000" lvl="2" indent="-228600">
              <a:spcBef>
                <a:spcPct val="20000"/>
              </a:spcBef>
              <a:buClr>
                <a:schemeClr val="hlink"/>
              </a:buClr>
              <a:buSzPct val="95000"/>
              <a:buFont typeface="Wingdings" pitchFamily="2" charset="2"/>
              <a:buChar char="w"/>
            </a:pPr>
            <a:r>
              <a:rPr lang="es-ES"/>
              <a:t>Los datos fuera de banda para las conexiones TCP pueden implementarse de las siguientes maneras.</a:t>
            </a:r>
          </a:p>
          <a:p>
            <a:pPr marL="1143000" lvl="2" indent="-228600">
              <a:spcBef>
                <a:spcPct val="20000"/>
              </a:spcBef>
              <a:buClr>
                <a:schemeClr val="hlink"/>
              </a:buClr>
              <a:buSzPct val="95000"/>
              <a:buFont typeface="Wingdings" pitchFamily="2" charset="2"/>
              <a:buChar char="w"/>
            </a:pPr>
            <a:r>
              <a:rPr lang="es-ES" b="1"/>
              <a:t>Utilizar una conexión TCP distinta para los datos fuera de banda: </a:t>
            </a:r>
            <a:r>
              <a:rPr lang="es-ES"/>
              <a:t>La conexión TCP separada envía ordenes de control e información de estado sin combinarlas en la secuencia de datos de la conexión de datos.</a:t>
            </a:r>
          </a:p>
          <a:p>
            <a:pPr marL="1143000" lvl="2" indent="-228600">
              <a:spcBef>
                <a:spcPct val="20000"/>
              </a:spcBef>
              <a:buClr>
                <a:schemeClr val="hlink"/>
              </a:buClr>
              <a:buSzPct val="95000"/>
              <a:buFont typeface="Wingdings" pitchFamily="2" charset="2"/>
              <a:buChar char="w"/>
            </a:pPr>
            <a:r>
              <a:rPr lang="es-ES"/>
              <a:t>Este es el método utilizado por FTP. </a:t>
            </a:r>
          </a:p>
        </p:txBody>
      </p:sp>
    </p:spTree>
    <p:extLst>
      <p:ext uri="{BB962C8B-B14F-4D97-AF65-F5344CB8AC3E}">
        <p14:creationId xmlns:p14="http://schemas.microsoft.com/office/powerpoint/2010/main" val="22762665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Encabezado TCP</a:t>
            </a:r>
          </a:p>
        </p:txBody>
      </p:sp>
      <p:sp>
        <p:nvSpPr>
          <p:cNvPr id="46083" name="Rectangle 3"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w="9525">
            <a:noFill/>
            <a:miter lim="800000"/>
            <a:headEnd/>
            <a:tailEnd/>
          </a:ln>
          <a:effectLst/>
        </p:spPr>
        <p:txBody>
          <a:bodyPr/>
          <a:lstStyle/>
          <a:p>
            <a:pPr marL="1143000" lvl="2" indent="-228600">
              <a:lnSpc>
                <a:spcPct val="90000"/>
              </a:lnSpc>
              <a:spcBef>
                <a:spcPct val="20000"/>
              </a:spcBef>
              <a:buClr>
                <a:schemeClr val="hlink"/>
              </a:buClr>
              <a:buSzPct val="95000"/>
              <a:buFont typeface="Wingdings" pitchFamily="2" charset="2"/>
              <a:buChar char="w"/>
            </a:pPr>
            <a:r>
              <a:rPr lang="es-ES"/>
              <a:t>FTP utiliza una conexión TCP en el puerto 21 para ordenes de control como </a:t>
            </a:r>
            <a:r>
              <a:rPr lang="es-ES" b="1"/>
              <a:t>login, get </a:t>
            </a:r>
            <a:r>
              <a:rPr lang="es-ES"/>
              <a:t>(descarga de archivo al cliente FTP) y </a:t>
            </a:r>
            <a:r>
              <a:rPr lang="es-ES" b="1"/>
              <a:t>put </a:t>
            </a:r>
            <a:r>
              <a:rPr lang="es-ES"/>
              <a:t>(carga de archivo al servidor FTP) y una conexión diferente en el puerto 20 (o aleatorio) para el envió y recepción de datos de archivos.</a:t>
            </a:r>
          </a:p>
          <a:p>
            <a:pPr marL="1143000" lvl="2" indent="-228600">
              <a:lnSpc>
                <a:spcPct val="90000"/>
              </a:lnSpc>
              <a:spcBef>
                <a:spcPct val="20000"/>
              </a:spcBef>
              <a:buClr>
                <a:schemeClr val="hlink"/>
              </a:buClr>
              <a:buSzPct val="95000"/>
              <a:buFont typeface="Wingdings" pitchFamily="2" charset="2"/>
              <a:buChar char="w"/>
            </a:pPr>
            <a:r>
              <a:rPr lang="es-ES" b="1"/>
              <a:t>Utilizar datos urgentes.</a:t>
            </a:r>
            <a:r>
              <a:rPr lang="es-ES"/>
              <a:t> Los datos urgentes TCP se envían en la misma conexión TCP que los datos. Los datos urgentes TCP se indican configurando el indicador urgente URG, y los datos urgentes se distinguen de los datos no urgentes  mediante el campo puntero urgente.</a:t>
            </a:r>
            <a:endParaRPr lang="es-ES" b="1"/>
          </a:p>
        </p:txBody>
      </p:sp>
    </p:spTree>
    <p:extLst>
      <p:ext uri="{BB962C8B-B14F-4D97-AF65-F5344CB8AC3E}">
        <p14:creationId xmlns:p14="http://schemas.microsoft.com/office/powerpoint/2010/main" val="3571138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Encabezado TCP</a:t>
            </a:r>
          </a:p>
        </p:txBody>
      </p:sp>
      <p:sp>
        <p:nvSpPr>
          <p:cNvPr id="48131" name="Rectangle 3"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w="9525">
            <a:noFill/>
            <a:miter lim="800000"/>
            <a:headEnd/>
            <a:tailEnd/>
          </a:ln>
          <a:effectLst/>
        </p:spPr>
        <p:txBody>
          <a:bodyPr/>
          <a:lstStyle/>
          <a:p>
            <a:pPr marL="1143000" lvl="2" indent="-228600">
              <a:spcBef>
                <a:spcPct val="20000"/>
              </a:spcBef>
              <a:buClr>
                <a:schemeClr val="hlink"/>
              </a:buClr>
              <a:buSzPct val="95000"/>
              <a:buFont typeface="Wingdings" pitchFamily="2" charset="2"/>
              <a:buChar char="w"/>
            </a:pPr>
            <a:r>
              <a:rPr lang="es-ES"/>
              <a:t>Los datos urgente del segmento TCP deben procesarse antes que los datos no urgentes.</a:t>
            </a:r>
          </a:p>
          <a:p>
            <a:pPr marL="1143000" lvl="2" indent="-228600">
              <a:spcBef>
                <a:spcPct val="20000"/>
              </a:spcBef>
              <a:buClr>
                <a:schemeClr val="hlink"/>
              </a:buClr>
              <a:buSzPct val="95000"/>
              <a:buFont typeface="Wingdings" pitchFamily="2" charset="2"/>
              <a:buChar char="w"/>
            </a:pPr>
            <a:r>
              <a:rPr lang="es-ES"/>
              <a:t>Los datos urgentes son utilizados por el protocolo Telnet para enviar órdenes de control, aunque la ventana de recepción anunciada del servidor Telnet sea cero.</a:t>
            </a:r>
          </a:p>
        </p:txBody>
      </p:sp>
      <p:sp>
        <p:nvSpPr>
          <p:cNvPr id="48132" name="Rectangle 4"/>
          <p:cNvSpPr>
            <a:spLocks noChangeArrowheads="1"/>
          </p:cNvSpPr>
          <p:nvPr/>
        </p:nvSpPr>
        <p:spPr bwMode="auto">
          <a:xfrm>
            <a:off x="3352800" y="4648200"/>
            <a:ext cx="33528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400">
                <a:latin typeface="Arial" charset="0"/>
              </a:rPr>
              <a:t>Datos del Segmento</a:t>
            </a:r>
          </a:p>
        </p:txBody>
      </p:sp>
      <p:sp>
        <p:nvSpPr>
          <p:cNvPr id="48133" name="Rectangle 5"/>
          <p:cNvSpPr>
            <a:spLocks noChangeArrowheads="1"/>
          </p:cNvSpPr>
          <p:nvPr/>
        </p:nvSpPr>
        <p:spPr bwMode="auto">
          <a:xfrm>
            <a:off x="1828800" y="4648200"/>
            <a:ext cx="685800" cy="609600"/>
          </a:xfrm>
          <a:prstGeom prst="rect">
            <a:avLst/>
          </a:prstGeom>
          <a:noFill/>
          <a:ln w="9525">
            <a:solidFill>
              <a:schemeClr val="tx1"/>
            </a:solidFill>
            <a:miter lim="800000"/>
            <a:headEnd/>
            <a:tailEnd/>
          </a:ln>
          <a:effectLst/>
        </p:spPr>
        <p:txBody>
          <a:bodyPr wrap="none" anchor="ctr"/>
          <a:lstStyle/>
          <a:p>
            <a:pPr algn="ctr" eaLnBrk="0" hangingPunct="0"/>
            <a:r>
              <a:rPr lang="en-US" sz="1400">
                <a:latin typeface="Arial" charset="0"/>
              </a:rPr>
              <a:t>Enc. </a:t>
            </a:r>
          </a:p>
          <a:p>
            <a:pPr algn="ctr" eaLnBrk="0" hangingPunct="0"/>
            <a:r>
              <a:rPr lang="en-US" sz="1400">
                <a:latin typeface="Arial" charset="0"/>
              </a:rPr>
              <a:t>TCP</a:t>
            </a:r>
          </a:p>
        </p:txBody>
      </p:sp>
      <p:sp>
        <p:nvSpPr>
          <p:cNvPr id="48134" name="Rectangle 6"/>
          <p:cNvSpPr>
            <a:spLocks noChangeArrowheads="1"/>
          </p:cNvSpPr>
          <p:nvPr/>
        </p:nvSpPr>
        <p:spPr bwMode="auto">
          <a:xfrm>
            <a:off x="2514600" y="4648200"/>
            <a:ext cx="838200" cy="609600"/>
          </a:xfrm>
          <a:prstGeom prst="rect">
            <a:avLst/>
          </a:prstGeom>
          <a:noFill/>
          <a:ln w="9525">
            <a:solidFill>
              <a:schemeClr val="tx1"/>
            </a:solidFill>
            <a:miter lim="800000"/>
            <a:headEnd/>
            <a:tailEnd/>
          </a:ln>
          <a:effectLst/>
        </p:spPr>
        <p:txBody>
          <a:bodyPr wrap="none" anchor="ctr"/>
          <a:lstStyle/>
          <a:p>
            <a:pPr algn="ctr" eaLnBrk="0" hangingPunct="0"/>
            <a:r>
              <a:rPr lang="en-US" sz="1400">
                <a:latin typeface="Arial" charset="0"/>
              </a:rPr>
              <a:t>Datos</a:t>
            </a:r>
          </a:p>
          <a:p>
            <a:pPr algn="ctr" eaLnBrk="0" hangingPunct="0"/>
            <a:r>
              <a:rPr lang="en-US" sz="1400">
                <a:latin typeface="Arial" charset="0"/>
              </a:rPr>
              <a:t>urgentes</a:t>
            </a:r>
          </a:p>
        </p:txBody>
      </p:sp>
      <p:sp>
        <p:nvSpPr>
          <p:cNvPr id="48135" name="Text Box 7"/>
          <p:cNvSpPr txBox="1">
            <a:spLocks noChangeArrowheads="1"/>
          </p:cNvSpPr>
          <p:nvPr/>
        </p:nvSpPr>
        <p:spPr bwMode="auto">
          <a:xfrm>
            <a:off x="1143000" y="5943600"/>
            <a:ext cx="2057400" cy="336550"/>
          </a:xfrm>
          <a:prstGeom prst="rect">
            <a:avLst/>
          </a:prstGeom>
          <a:noFill/>
          <a:ln w="9525">
            <a:noFill/>
            <a:miter lim="800000"/>
            <a:headEnd/>
            <a:tailEnd/>
          </a:ln>
          <a:effectLst/>
        </p:spPr>
        <p:txBody>
          <a:bodyPr>
            <a:spAutoFit/>
          </a:bodyPr>
          <a:lstStyle/>
          <a:p>
            <a:pPr>
              <a:spcBef>
                <a:spcPct val="50000"/>
              </a:spcBef>
            </a:pPr>
            <a:endParaRPr lang="es-MX" sz="1600"/>
          </a:p>
        </p:txBody>
      </p:sp>
      <p:sp>
        <p:nvSpPr>
          <p:cNvPr id="48136" name="Text Box 8"/>
          <p:cNvSpPr txBox="1">
            <a:spLocks noChangeArrowheads="1"/>
          </p:cNvSpPr>
          <p:nvPr/>
        </p:nvSpPr>
        <p:spPr bwMode="auto">
          <a:xfrm>
            <a:off x="914400" y="5715000"/>
            <a:ext cx="2286000" cy="703263"/>
          </a:xfrm>
          <a:prstGeom prst="rect">
            <a:avLst/>
          </a:prstGeom>
          <a:noFill/>
          <a:ln w="9525">
            <a:noFill/>
            <a:miter lim="800000"/>
            <a:headEnd/>
            <a:tailEnd/>
          </a:ln>
          <a:effectLst/>
        </p:spPr>
        <p:txBody>
          <a:bodyPr>
            <a:spAutoFit/>
          </a:bodyPr>
          <a:lstStyle/>
          <a:p>
            <a:pPr algn="ctr">
              <a:spcBef>
                <a:spcPct val="50000"/>
              </a:spcBef>
            </a:pPr>
            <a:r>
              <a:rPr lang="es-ES" sz="1600"/>
              <a:t>RFC 1122</a:t>
            </a:r>
          </a:p>
          <a:p>
            <a:pPr algn="ctr">
              <a:spcBef>
                <a:spcPct val="50000"/>
              </a:spcBef>
            </a:pPr>
            <a:r>
              <a:rPr lang="es-ES" sz="1600"/>
              <a:t>Puntero urgente = n-1</a:t>
            </a:r>
          </a:p>
        </p:txBody>
      </p:sp>
      <p:sp>
        <p:nvSpPr>
          <p:cNvPr id="48137" name="Line 9"/>
          <p:cNvSpPr>
            <a:spLocks noChangeShapeType="1"/>
          </p:cNvSpPr>
          <p:nvPr/>
        </p:nvSpPr>
        <p:spPr bwMode="auto">
          <a:xfrm>
            <a:off x="3352800" y="5257800"/>
            <a:ext cx="0" cy="533400"/>
          </a:xfrm>
          <a:prstGeom prst="line">
            <a:avLst/>
          </a:prstGeom>
          <a:noFill/>
          <a:ln w="9525">
            <a:solidFill>
              <a:schemeClr val="tx1"/>
            </a:solidFill>
            <a:prstDash val="dashDot"/>
            <a:round/>
            <a:headEnd/>
            <a:tailEnd/>
          </a:ln>
          <a:effectLst/>
        </p:spPr>
        <p:txBody>
          <a:bodyPr wrap="none"/>
          <a:lstStyle/>
          <a:p>
            <a:endParaRPr lang="es-MX"/>
          </a:p>
        </p:txBody>
      </p:sp>
      <p:sp>
        <p:nvSpPr>
          <p:cNvPr id="48138" name="Line 10"/>
          <p:cNvSpPr>
            <a:spLocks noChangeShapeType="1"/>
          </p:cNvSpPr>
          <p:nvPr/>
        </p:nvSpPr>
        <p:spPr bwMode="auto">
          <a:xfrm flipV="1">
            <a:off x="2590800" y="5334000"/>
            <a:ext cx="685800" cy="381000"/>
          </a:xfrm>
          <a:prstGeom prst="line">
            <a:avLst/>
          </a:prstGeom>
          <a:noFill/>
          <a:ln w="9525">
            <a:solidFill>
              <a:schemeClr val="tx1"/>
            </a:solidFill>
            <a:round/>
            <a:headEnd/>
            <a:tailEnd type="triangle" w="med" len="med"/>
          </a:ln>
          <a:effectLst/>
        </p:spPr>
        <p:txBody>
          <a:bodyPr wrap="none"/>
          <a:lstStyle/>
          <a:p>
            <a:endParaRPr lang="es-MX"/>
          </a:p>
        </p:txBody>
      </p:sp>
      <p:sp>
        <p:nvSpPr>
          <p:cNvPr id="48139" name="Text Box 11"/>
          <p:cNvSpPr txBox="1">
            <a:spLocks noChangeArrowheads="1"/>
          </p:cNvSpPr>
          <p:nvPr/>
        </p:nvSpPr>
        <p:spPr bwMode="auto">
          <a:xfrm>
            <a:off x="3429000" y="5715000"/>
            <a:ext cx="2286000" cy="703263"/>
          </a:xfrm>
          <a:prstGeom prst="rect">
            <a:avLst/>
          </a:prstGeom>
          <a:noFill/>
          <a:ln w="9525">
            <a:noFill/>
            <a:miter lim="800000"/>
            <a:headEnd/>
            <a:tailEnd/>
          </a:ln>
          <a:effectLst/>
        </p:spPr>
        <p:txBody>
          <a:bodyPr>
            <a:spAutoFit/>
          </a:bodyPr>
          <a:lstStyle/>
          <a:p>
            <a:pPr algn="ctr">
              <a:spcBef>
                <a:spcPct val="50000"/>
              </a:spcBef>
            </a:pPr>
            <a:r>
              <a:rPr lang="es-ES" sz="1600"/>
              <a:t>RFC 979</a:t>
            </a:r>
          </a:p>
          <a:p>
            <a:pPr algn="ctr">
              <a:spcBef>
                <a:spcPct val="50000"/>
              </a:spcBef>
            </a:pPr>
            <a:r>
              <a:rPr lang="es-ES" sz="1600"/>
              <a:t>Puntero urgente = n</a:t>
            </a:r>
          </a:p>
        </p:txBody>
      </p:sp>
      <p:sp>
        <p:nvSpPr>
          <p:cNvPr id="48140" name="Line 12"/>
          <p:cNvSpPr>
            <a:spLocks noChangeShapeType="1"/>
          </p:cNvSpPr>
          <p:nvPr/>
        </p:nvSpPr>
        <p:spPr bwMode="auto">
          <a:xfrm flipH="1" flipV="1">
            <a:off x="3429000" y="5334000"/>
            <a:ext cx="685800" cy="381000"/>
          </a:xfrm>
          <a:prstGeom prst="line">
            <a:avLst/>
          </a:prstGeom>
          <a:noFill/>
          <a:ln w="9525">
            <a:solidFill>
              <a:schemeClr val="tx1"/>
            </a:solidFill>
            <a:round/>
            <a:headEnd/>
            <a:tailEnd type="triangle" w="med" len="med"/>
          </a:ln>
          <a:effectLst/>
        </p:spPr>
        <p:txBody>
          <a:bodyPr wrap="none"/>
          <a:lstStyle/>
          <a:p>
            <a:endParaRPr lang="es-MX"/>
          </a:p>
        </p:txBody>
      </p:sp>
    </p:spTree>
    <p:extLst>
      <p:ext uri="{BB962C8B-B14F-4D97-AF65-F5344CB8AC3E}">
        <p14:creationId xmlns:p14="http://schemas.microsoft.com/office/powerpoint/2010/main" val="34343739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s-ES"/>
              <a:t>Encabezado TCP</a:t>
            </a:r>
          </a:p>
        </p:txBody>
      </p:sp>
      <p:sp>
        <p:nvSpPr>
          <p:cNvPr id="34819" name="Rectangle 3" descr="Rectangle: Click to edit Master text styles&#10;Second level&#10;Third level&#10;Fourth level&#10;Fifth level"/>
          <p:cNvSpPr>
            <a:spLocks noGrp="1" noChangeArrowheads="1"/>
          </p:cNvSpPr>
          <p:nvPr>
            <p:ph type="body" idx="1"/>
          </p:nvPr>
        </p:nvSpPr>
        <p:spPr/>
        <p:txBody>
          <a:bodyPr/>
          <a:lstStyle/>
          <a:p>
            <a:pPr lvl="1"/>
            <a:r>
              <a:rPr lang="es-ES"/>
              <a:t>Indicador </a:t>
            </a:r>
            <a:r>
              <a:rPr lang="es-ES" b="1"/>
              <a:t>ACK</a:t>
            </a:r>
          </a:p>
          <a:p>
            <a:pPr lvl="2"/>
            <a:r>
              <a:rPr lang="es-ES"/>
              <a:t>Indica que el campo reconocimiento contiene el siguiente octeto esperado en la conexión.</a:t>
            </a:r>
          </a:p>
          <a:p>
            <a:pPr lvl="2"/>
            <a:r>
              <a:rPr lang="es-ES"/>
              <a:t>El indicador ACK siempre esta configurado, excepto para el primer segmento de establecimiento de conexión TCP.</a:t>
            </a:r>
          </a:p>
        </p:txBody>
      </p:sp>
    </p:spTree>
    <p:extLst>
      <p:ext uri="{BB962C8B-B14F-4D97-AF65-F5344CB8AC3E}">
        <p14:creationId xmlns:p14="http://schemas.microsoft.com/office/powerpoint/2010/main" val="320265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s-ES"/>
              <a:t>Encabezado TCP</a:t>
            </a:r>
          </a:p>
        </p:txBody>
      </p:sp>
      <p:sp>
        <p:nvSpPr>
          <p:cNvPr id="35843" name="Rectangle 3" descr="Rectangle: Click to edit Master text styles&#10;Second level&#10;Third level&#10;Fourth level&#10;Fifth level"/>
          <p:cNvSpPr>
            <a:spLocks noGrp="1" noChangeArrowheads="1"/>
          </p:cNvSpPr>
          <p:nvPr>
            <p:ph type="body" idx="1"/>
          </p:nvPr>
        </p:nvSpPr>
        <p:spPr>
          <a:xfrm>
            <a:off x="838200" y="1905000"/>
            <a:ext cx="7772400" cy="4953000"/>
          </a:xfrm>
        </p:spPr>
        <p:txBody>
          <a:bodyPr/>
          <a:lstStyle/>
          <a:p>
            <a:pPr lvl="1"/>
            <a:r>
              <a:rPr lang="es-ES"/>
              <a:t>Indicador </a:t>
            </a:r>
            <a:r>
              <a:rPr lang="es-ES" b="1"/>
              <a:t>PSH</a:t>
            </a:r>
          </a:p>
          <a:p>
            <a:pPr lvl="2"/>
            <a:r>
              <a:rPr lang="es-ES"/>
              <a:t>Indica que el contenido del buffer de recepción TCP debería pasar al protocolo de aplicación. </a:t>
            </a:r>
          </a:p>
          <a:p>
            <a:pPr lvl="2"/>
            <a:r>
              <a:rPr lang="es-ES"/>
              <a:t>Los datos del buffer de recepción deben estar formados por un bloque contiguo de datos a partir del extremo izquierdo del buffer.</a:t>
            </a:r>
          </a:p>
          <a:p>
            <a:pPr lvl="2"/>
            <a:r>
              <a:rPr lang="es-ES"/>
              <a:t>En otras palabras, no debe faltar ningún segmento de la secuencia de bytes hasta el segmento que contiene el indicador PSH; los datos no pueden pasar al protocolo de capa de aplicación hasta que lleguen los segmentos que faltan.</a:t>
            </a:r>
          </a:p>
        </p:txBody>
      </p:sp>
    </p:spTree>
    <p:extLst>
      <p:ext uri="{BB962C8B-B14F-4D97-AF65-F5344CB8AC3E}">
        <p14:creationId xmlns:p14="http://schemas.microsoft.com/office/powerpoint/2010/main" val="4658884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Encabezado TCP</a:t>
            </a:r>
          </a:p>
        </p:txBody>
      </p:sp>
      <p:sp>
        <p:nvSpPr>
          <p:cNvPr id="36867" name="Rectangle 3" descr="Rectangle: Click to edit Master text styles&#10;Second level&#10;Third level&#10;Fourth level&#10;Fifth level"/>
          <p:cNvSpPr>
            <a:spLocks noChangeArrowheads="1"/>
          </p:cNvSpPr>
          <p:nvPr/>
        </p:nvSpPr>
        <p:spPr bwMode="auto">
          <a:xfrm>
            <a:off x="838200" y="1905000"/>
            <a:ext cx="7772400" cy="49530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sz="2800"/>
              <a:t>Indicador </a:t>
            </a:r>
            <a:r>
              <a:rPr lang="es-ES" sz="2800" b="1"/>
              <a:t>RST</a:t>
            </a:r>
          </a:p>
          <a:p>
            <a:pPr marL="1143000" lvl="2" indent="-228600">
              <a:spcBef>
                <a:spcPct val="20000"/>
              </a:spcBef>
              <a:buClr>
                <a:schemeClr val="hlink"/>
              </a:buClr>
              <a:buSzPct val="95000"/>
              <a:buFont typeface="Wingdings" pitchFamily="2" charset="2"/>
              <a:buChar char="w"/>
            </a:pPr>
            <a:r>
              <a:rPr lang="es-ES"/>
              <a:t>Indica que la conexión se ha anulado.</a:t>
            </a:r>
          </a:p>
          <a:p>
            <a:pPr marL="1143000" lvl="2" indent="-228600">
              <a:spcBef>
                <a:spcPct val="20000"/>
              </a:spcBef>
              <a:buClr>
                <a:schemeClr val="hlink"/>
              </a:buClr>
              <a:buSzPct val="95000"/>
              <a:buFont typeface="Wingdings" pitchFamily="2" charset="2"/>
              <a:buChar char="w"/>
            </a:pPr>
            <a:r>
              <a:rPr lang="es-ES"/>
              <a:t>Para conexiones activas, un segmento TCP con el indicador RST = 1, se envía como respuesta a un segmento TCP recibido en la conexión incorrecta, provocando que la conexión no funcione.</a:t>
            </a:r>
          </a:p>
          <a:p>
            <a:pPr marL="1143000" lvl="2" indent="-228600">
              <a:spcBef>
                <a:spcPct val="20000"/>
              </a:spcBef>
              <a:buClr>
                <a:schemeClr val="hlink"/>
              </a:buClr>
              <a:buSzPct val="95000"/>
              <a:buFont typeface="Wingdings" pitchFamily="2" charset="2"/>
              <a:buChar char="w"/>
            </a:pPr>
            <a:r>
              <a:rPr lang="es-ES"/>
              <a:t>El envío de un segmento RST para una conexión activa finaliza la conexión, provocando la pérdida de los datos almacenados en los bufferes de envío y recepción o en tránsito.</a:t>
            </a:r>
          </a:p>
        </p:txBody>
      </p:sp>
    </p:spTree>
    <p:extLst>
      <p:ext uri="{BB962C8B-B14F-4D97-AF65-F5344CB8AC3E}">
        <p14:creationId xmlns:p14="http://schemas.microsoft.com/office/powerpoint/2010/main" val="48592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s-ES"/>
              <a:t>Características</a:t>
            </a:r>
          </a:p>
        </p:txBody>
      </p:sp>
      <p:sp>
        <p:nvSpPr>
          <p:cNvPr id="9219" name="Rectangle 3" descr="Rectangle: Click to edit Master text styles&#10;Second level&#10;Third level&#10;Fourth level&#10;Fifth level"/>
          <p:cNvSpPr>
            <a:spLocks noGrp="1" noChangeArrowheads="1"/>
          </p:cNvSpPr>
          <p:nvPr>
            <p:ph idx="1"/>
          </p:nvPr>
        </p:nvSpPr>
        <p:spPr>
          <a:xfrm>
            <a:off x="762000" y="1524000"/>
            <a:ext cx="7772400" cy="4114800"/>
          </a:xfrm>
        </p:spPr>
        <p:txBody>
          <a:bodyPr/>
          <a:lstStyle/>
          <a:p>
            <a:pPr lvl="1"/>
            <a:r>
              <a:rPr lang="es-ES" b="1"/>
              <a:t>Proporciona identificación de los protocolos de Nivel de Aplicación</a:t>
            </a:r>
          </a:p>
          <a:p>
            <a:pPr lvl="2"/>
            <a:r>
              <a:rPr lang="es-ES"/>
              <a:t>UDP proporciona un mecanismo para enviar mensajes a un protocolo o proceso del Nivel de Aplicación en un host de una red.</a:t>
            </a:r>
          </a:p>
          <a:p>
            <a:pPr lvl="2"/>
            <a:r>
              <a:rPr lang="es-ES"/>
              <a:t>La cabecera UDP proporciona identificación tanto del proceso origen como del proceso destino.</a:t>
            </a:r>
          </a:p>
        </p:txBody>
      </p:sp>
      <p:sp>
        <p:nvSpPr>
          <p:cNvPr id="9220" name="Text Box 4"/>
          <p:cNvSpPr txBox="1">
            <a:spLocks noChangeArrowheads="1"/>
          </p:cNvSpPr>
          <p:nvPr/>
        </p:nvSpPr>
        <p:spPr bwMode="auto">
          <a:xfrm>
            <a:off x="2971800" y="4648200"/>
            <a:ext cx="5105400" cy="715963"/>
          </a:xfrm>
          <a:prstGeom prst="rect">
            <a:avLst/>
          </a:prstGeom>
          <a:noFill/>
          <a:ln w="9525">
            <a:noFill/>
            <a:miter lim="800000"/>
            <a:headEnd/>
            <a:tailEnd/>
          </a:ln>
          <a:effectLst/>
        </p:spPr>
        <p:txBody>
          <a:bodyPr>
            <a:spAutoFit/>
          </a:bodyPr>
          <a:lstStyle/>
          <a:p>
            <a:pPr algn="ctr">
              <a:spcBef>
                <a:spcPct val="50000"/>
              </a:spcBef>
            </a:pPr>
            <a:r>
              <a:rPr lang="es-ES" sz="2000" b="1"/>
              <a:t>Cliente DNS		Servidor DNS</a:t>
            </a:r>
          </a:p>
          <a:p>
            <a:pPr>
              <a:spcBef>
                <a:spcPct val="50000"/>
              </a:spcBef>
            </a:pPr>
            <a:r>
              <a:rPr lang="es-ES" sz="1400" b="1"/>
              <a:t>    P.O. = X, P.D.=53                         P.O.=53, P.D.=X</a:t>
            </a:r>
          </a:p>
        </p:txBody>
      </p:sp>
      <p:sp>
        <p:nvSpPr>
          <p:cNvPr id="9221" name="Line 5"/>
          <p:cNvSpPr>
            <a:spLocks noChangeShapeType="1"/>
          </p:cNvSpPr>
          <p:nvPr/>
        </p:nvSpPr>
        <p:spPr bwMode="auto">
          <a:xfrm>
            <a:off x="4724400" y="5410200"/>
            <a:ext cx="0" cy="1371600"/>
          </a:xfrm>
          <a:prstGeom prst="line">
            <a:avLst/>
          </a:prstGeom>
          <a:noFill/>
          <a:ln w="38100">
            <a:solidFill>
              <a:srgbClr val="3366FF"/>
            </a:solidFill>
            <a:round/>
            <a:headEnd/>
            <a:tailEnd/>
          </a:ln>
          <a:effectLst/>
        </p:spPr>
        <p:txBody>
          <a:bodyPr wrap="none"/>
          <a:lstStyle/>
          <a:p>
            <a:endParaRPr lang="es-MX"/>
          </a:p>
        </p:txBody>
      </p:sp>
      <p:sp>
        <p:nvSpPr>
          <p:cNvPr id="9222" name="Line 6"/>
          <p:cNvSpPr>
            <a:spLocks noChangeShapeType="1"/>
          </p:cNvSpPr>
          <p:nvPr/>
        </p:nvSpPr>
        <p:spPr bwMode="auto">
          <a:xfrm>
            <a:off x="6553200" y="5410200"/>
            <a:ext cx="0" cy="1371600"/>
          </a:xfrm>
          <a:prstGeom prst="line">
            <a:avLst/>
          </a:prstGeom>
          <a:noFill/>
          <a:ln w="38100">
            <a:solidFill>
              <a:srgbClr val="3366FF"/>
            </a:solidFill>
            <a:round/>
            <a:headEnd/>
            <a:tailEnd/>
          </a:ln>
          <a:effectLst/>
        </p:spPr>
        <p:txBody>
          <a:bodyPr wrap="none"/>
          <a:lstStyle/>
          <a:p>
            <a:endParaRPr lang="es-MX"/>
          </a:p>
        </p:txBody>
      </p:sp>
      <p:sp>
        <p:nvSpPr>
          <p:cNvPr id="9223" name="Line 7"/>
          <p:cNvSpPr>
            <a:spLocks noChangeShapeType="1"/>
          </p:cNvSpPr>
          <p:nvPr/>
        </p:nvSpPr>
        <p:spPr bwMode="auto">
          <a:xfrm>
            <a:off x="4724400" y="5562600"/>
            <a:ext cx="1828800" cy="228600"/>
          </a:xfrm>
          <a:prstGeom prst="line">
            <a:avLst/>
          </a:prstGeom>
          <a:noFill/>
          <a:ln w="9525">
            <a:solidFill>
              <a:srgbClr val="FF6600"/>
            </a:solidFill>
            <a:round/>
            <a:headEnd/>
            <a:tailEnd type="triangle" w="med" len="med"/>
          </a:ln>
          <a:effectLst/>
        </p:spPr>
        <p:txBody>
          <a:bodyPr wrap="none"/>
          <a:lstStyle/>
          <a:p>
            <a:endParaRPr lang="es-MX"/>
          </a:p>
        </p:txBody>
      </p:sp>
      <p:sp>
        <p:nvSpPr>
          <p:cNvPr id="9224" name="Line 8"/>
          <p:cNvSpPr>
            <a:spLocks noChangeShapeType="1"/>
          </p:cNvSpPr>
          <p:nvPr/>
        </p:nvSpPr>
        <p:spPr bwMode="auto">
          <a:xfrm flipH="1">
            <a:off x="4724400" y="6400800"/>
            <a:ext cx="1828800" cy="228600"/>
          </a:xfrm>
          <a:prstGeom prst="line">
            <a:avLst/>
          </a:prstGeom>
          <a:noFill/>
          <a:ln w="9525">
            <a:solidFill>
              <a:srgbClr val="FF6600"/>
            </a:solidFill>
            <a:round/>
            <a:headEnd/>
            <a:tailEnd type="triangle" w="med" len="med"/>
          </a:ln>
          <a:effectLst/>
        </p:spPr>
        <p:txBody>
          <a:bodyPr wrap="none"/>
          <a:lstStyle/>
          <a:p>
            <a:endParaRPr lang="es-MX"/>
          </a:p>
        </p:txBody>
      </p:sp>
      <p:sp>
        <p:nvSpPr>
          <p:cNvPr id="9225" name="Text Box 9"/>
          <p:cNvSpPr txBox="1">
            <a:spLocks noChangeArrowheads="1"/>
          </p:cNvSpPr>
          <p:nvPr/>
        </p:nvSpPr>
        <p:spPr bwMode="auto">
          <a:xfrm>
            <a:off x="4648200" y="5334000"/>
            <a:ext cx="2057400" cy="336550"/>
          </a:xfrm>
          <a:prstGeom prst="rect">
            <a:avLst/>
          </a:prstGeom>
          <a:noFill/>
          <a:ln w="9525">
            <a:noFill/>
            <a:miter lim="800000"/>
            <a:headEnd/>
            <a:tailEnd/>
          </a:ln>
          <a:effectLst/>
        </p:spPr>
        <p:txBody>
          <a:bodyPr>
            <a:spAutoFit/>
          </a:bodyPr>
          <a:lstStyle/>
          <a:p>
            <a:pPr algn="ctr">
              <a:spcBef>
                <a:spcPct val="50000"/>
              </a:spcBef>
            </a:pPr>
            <a:r>
              <a:rPr lang="es-ES" sz="1600"/>
              <a:t>Solicitud DNS</a:t>
            </a:r>
          </a:p>
        </p:txBody>
      </p:sp>
      <p:sp>
        <p:nvSpPr>
          <p:cNvPr id="9226" name="Text Box 10"/>
          <p:cNvSpPr txBox="1">
            <a:spLocks noChangeArrowheads="1"/>
          </p:cNvSpPr>
          <p:nvPr/>
        </p:nvSpPr>
        <p:spPr bwMode="auto">
          <a:xfrm>
            <a:off x="4724400" y="6096000"/>
            <a:ext cx="2057400" cy="336550"/>
          </a:xfrm>
          <a:prstGeom prst="rect">
            <a:avLst/>
          </a:prstGeom>
          <a:noFill/>
          <a:ln w="9525">
            <a:noFill/>
            <a:miter lim="800000"/>
            <a:headEnd/>
            <a:tailEnd/>
          </a:ln>
          <a:effectLst/>
        </p:spPr>
        <p:txBody>
          <a:bodyPr>
            <a:spAutoFit/>
          </a:bodyPr>
          <a:lstStyle/>
          <a:p>
            <a:pPr algn="ctr">
              <a:spcBef>
                <a:spcPct val="50000"/>
              </a:spcBef>
            </a:pPr>
            <a:r>
              <a:rPr lang="es-ES" sz="1600"/>
              <a:t>Respuesta DNS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Encabezado TCP</a:t>
            </a:r>
          </a:p>
        </p:txBody>
      </p:sp>
      <p:sp>
        <p:nvSpPr>
          <p:cNvPr id="38915" name="Rectangle 3" descr="Rectangle: Click to edit Master text styles&#10;Second level&#10;Third level&#10;Fourth level&#10;Fifth level"/>
          <p:cNvSpPr>
            <a:spLocks noChangeArrowheads="1"/>
          </p:cNvSpPr>
          <p:nvPr/>
        </p:nvSpPr>
        <p:spPr bwMode="auto">
          <a:xfrm>
            <a:off x="838200" y="1905000"/>
            <a:ext cx="7772400" cy="49530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sz="2800"/>
              <a:t>Indicador </a:t>
            </a:r>
            <a:r>
              <a:rPr lang="es-ES" sz="2800" b="1"/>
              <a:t>SYN</a:t>
            </a:r>
          </a:p>
          <a:p>
            <a:pPr marL="1143000" lvl="2" indent="-228600">
              <a:spcBef>
                <a:spcPct val="20000"/>
              </a:spcBef>
              <a:buClr>
                <a:schemeClr val="hlink"/>
              </a:buClr>
              <a:buSzPct val="95000"/>
              <a:buFont typeface="Wingdings" pitchFamily="2" charset="2"/>
              <a:buChar char="w"/>
            </a:pPr>
            <a:r>
              <a:rPr lang="es-ES"/>
              <a:t>Indica que el segmento contiene un ISN.</a:t>
            </a:r>
          </a:p>
          <a:p>
            <a:pPr marL="1143000" lvl="2" indent="-228600">
              <a:spcBef>
                <a:spcPct val="20000"/>
              </a:spcBef>
              <a:buClr>
                <a:schemeClr val="hlink"/>
              </a:buClr>
              <a:buSzPct val="95000"/>
              <a:buFont typeface="Wingdings" pitchFamily="2" charset="2"/>
              <a:buChar char="w"/>
            </a:pPr>
            <a:r>
              <a:rPr lang="es-ES"/>
              <a:t>Durante el proceso de establecimiento de la conexión TCP, TCP envía un segmento TCP con el indicador SYN configurado. Cada terminal TCP reconoce la recepción del indicador SYN tratándolo como si fuera un único byte de datos.</a:t>
            </a:r>
          </a:p>
          <a:p>
            <a:pPr marL="1143000" lvl="2" indent="-228600">
              <a:spcBef>
                <a:spcPct val="20000"/>
              </a:spcBef>
              <a:buClr>
                <a:schemeClr val="hlink"/>
              </a:buClr>
              <a:buSzPct val="95000"/>
              <a:buFont typeface="Wingdings" pitchFamily="2" charset="2"/>
              <a:buChar char="w"/>
            </a:pPr>
            <a:r>
              <a:rPr lang="es-ES"/>
              <a:t>El campo Número de Reconocimiento para el reconocimiento del segmento SYN se configura como ISN+1.</a:t>
            </a:r>
          </a:p>
        </p:txBody>
      </p:sp>
    </p:spTree>
    <p:extLst>
      <p:ext uri="{BB962C8B-B14F-4D97-AF65-F5344CB8AC3E}">
        <p14:creationId xmlns:p14="http://schemas.microsoft.com/office/powerpoint/2010/main" val="20871147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Encabezado TCP</a:t>
            </a:r>
          </a:p>
        </p:txBody>
      </p:sp>
      <p:sp>
        <p:nvSpPr>
          <p:cNvPr id="39939" name="Rectangle 3" descr="Rectangle: Click to edit Master text styles&#10;Second level&#10;Third level&#10;Fourth level&#10;Fifth level"/>
          <p:cNvSpPr>
            <a:spLocks noChangeArrowheads="1"/>
          </p:cNvSpPr>
          <p:nvPr/>
        </p:nvSpPr>
        <p:spPr bwMode="auto">
          <a:xfrm>
            <a:off x="762000" y="1600200"/>
            <a:ext cx="7772400" cy="49530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sz="2800"/>
              <a:t>Indicador </a:t>
            </a:r>
            <a:r>
              <a:rPr lang="es-ES" sz="2800" b="1"/>
              <a:t>FIN</a:t>
            </a:r>
          </a:p>
          <a:p>
            <a:pPr marL="1143000" lvl="2" indent="-228600">
              <a:spcBef>
                <a:spcPct val="20000"/>
              </a:spcBef>
              <a:buClr>
                <a:schemeClr val="hlink"/>
              </a:buClr>
              <a:buSzPct val="95000"/>
              <a:buFont typeface="Wingdings" pitchFamily="2" charset="2"/>
              <a:buChar char="w"/>
            </a:pPr>
            <a:r>
              <a:rPr lang="es-ES"/>
              <a:t>Indica que el emisor del segmento TCP ha terminado de enviar los datos en la conexión.</a:t>
            </a:r>
          </a:p>
          <a:p>
            <a:pPr marL="1143000" lvl="2" indent="-228600">
              <a:spcBef>
                <a:spcPct val="20000"/>
              </a:spcBef>
              <a:buClr>
                <a:schemeClr val="hlink"/>
              </a:buClr>
              <a:buSzPct val="95000"/>
              <a:buFont typeface="Wingdings" pitchFamily="2" charset="2"/>
              <a:buChar char="w"/>
            </a:pPr>
            <a:r>
              <a:rPr lang="es-ES"/>
              <a:t>Cuando una conexión TCP finaliza correctamente, cada terminal TCP envía un segmento TCP con el indicador FIN = 1.</a:t>
            </a:r>
          </a:p>
          <a:p>
            <a:pPr marL="1143000" lvl="2" indent="-228600">
              <a:spcBef>
                <a:spcPct val="20000"/>
              </a:spcBef>
              <a:buClr>
                <a:schemeClr val="hlink"/>
              </a:buClr>
              <a:buSzPct val="95000"/>
              <a:buFont typeface="Wingdings" pitchFamily="2" charset="2"/>
              <a:buChar char="w"/>
            </a:pPr>
            <a:r>
              <a:rPr lang="es-ES"/>
              <a:t>Una terminal TCP no envía un segmento TCP con el indicador FIN = 1 hasta que se han enviado todos los datos pendientes a la otra terminal TCP y se han confirmado.</a:t>
            </a:r>
          </a:p>
          <a:p>
            <a:pPr marL="1143000" lvl="2" indent="-228600">
              <a:spcBef>
                <a:spcPct val="20000"/>
              </a:spcBef>
              <a:buClr>
                <a:schemeClr val="hlink"/>
              </a:buClr>
              <a:buSzPct val="95000"/>
              <a:buFont typeface="Wingdings" pitchFamily="2" charset="2"/>
              <a:buChar char="w"/>
            </a:pPr>
            <a:r>
              <a:rPr lang="es-ES"/>
              <a:t>Cada terminal TCP reconoce la recepción del indicador FIN tratándolo como si fuera un único byte de datos.</a:t>
            </a:r>
          </a:p>
        </p:txBody>
      </p:sp>
    </p:spTree>
    <p:extLst>
      <p:ext uri="{BB962C8B-B14F-4D97-AF65-F5344CB8AC3E}">
        <p14:creationId xmlns:p14="http://schemas.microsoft.com/office/powerpoint/2010/main" val="17508352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s-ES"/>
              <a:t>Conexión TCP</a:t>
            </a:r>
          </a:p>
        </p:txBody>
      </p:sp>
      <p:sp>
        <p:nvSpPr>
          <p:cNvPr id="49155" name="Rectangle 3" descr="Rectangle: Click to edit Master text styles&#10;Second level&#10;Third level&#10;Fourth level&#10;Fifth level"/>
          <p:cNvSpPr>
            <a:spLocks noGrp="1" noChangeArrowheads="1"/>
          </p:cNvSpPr>
          <p:nvPr>
            <p:ph type="body" idx="1"/>
          </p:nvPr>
        </p:nvSpPr>
        <p:spPr/>
        <p:txBody>
          <a:bodyPr/>
          <a:lstStyle/>
          <a:p>
            <a:pPr lvl="1"/>
            <a:r>
              <a:rPr lang="es-ES"/>
              <a:t>Se establece mediante un protocolo de negociación en el que las dos terminales TCP acuerdan crear una conexión TCP</a:t>
            </a:r>
          </a:p>
          <a:p>
            <a:pPr lvl="1"/>
            <a:r>
              <a:rPr lang="es-ES"/>
              <a:t>Se mantiene durante un proceso periódico que asegura que las dos terminales estén activas en la conexión.</a:t>
            </a:r>
          </a:p>
          <a:p>
            <a:pPr lvl="1"/>
            <a:r>
              <a:rPr lang="es-ES"/>
              <a:t>Finalizan mediante un protocolo de negociación en el que las dos terminales TCP acuerdan cerrar la conexión.</a:t>
            </a:r>
          </a:p>
        </p:txBody>
      </p:sp>
    </p:spTree>
    <p:extLst>
      <p:ext uri="{BB962C8B-B14F-4D97-AF65-F5344CB8AC3E}">
        <p14:creationId xmlns:p14="http://schemas.microsoft.com/office/powerpoint/2010/main" val="37078979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s-ES"/>
              <a:t>Conexión TCP</a:t>
            </a:r>
          </a:p>
        </p:txBody>
      </p:sp>
      <p:sp>
        <p:nvSpPr>
          <p:cNvPr id="50180" name="Rectangle 4" descr="Rectangle: Click to edit Master text styles&#10;Second level&#10;Third level&#10;Fourth level&#10;Fifth level"/>
          <p:cNvSpPr>
            <a:spLocks noGrp="1" noChangeArrowheads="1"/>
          </p:cNvSpPr>
          <p:nvPr>
            <p:ph type="body" idx="1"/>
          </p:nvPr>
        </p:nvSpPr>
        <p:spPr>
          <a:noFill/>
          <a:ln/>
        </p:spPr>
        <p:txBody>
          <a:bodyPr/>
          <a:lstStyle/>
          <a:p>
            <a:pPr lvl="1"/>
            <a:r>
              <a:rPr lang="es-ES" b="1"/>
              <a:t>Establecimiento de conexión positiva</a:t>
            </a:r>
          </a:p>
        </p:txBody>
      </p:sp>
      <p:sp>
        <p:nvSpPr>
          <p:cNvPr id="50181" name="Text Box 5"/>
          <p:cNvSpPr txBox="1">
            <a:spLocks noChangeArrowheads="1"/>
          </p:cNvSpPr>
          <p:nvPr/>
        </p:nvSpPr>
        <p:spPr bwMode="auto">
          <a:xfrm>
            <a:off x="5562600" y="2743200"/>
            <a:ext cx="1524000" cy="366713"/>
          </a:xfrm>
          <a:prstGeom prst="rect">
            <a:avLst/>
          </a:prstGeom>
          <a:noFill/>
          <a:ln w="9525">
            <a:noFill/>
            <a:miter lim="800000"/>
            <a:headEnd/>
            <a:tailEnd/>
          </a:ln>
          <a:effectLst/>
        </p:spPr>
        <p:txBody>
          <a:bodyPr>
            <a:spAutoFit/>
          </a:bodyPr>
          <a:lstStyle/>
          <a:p>
            <a:pPr algn="ctr">
              <a:spcBef>
                <a:spcPct val="50000"/>
              </a:spcBef>
            </a:pPr>
            <a:r>
              <a:rPr lang="es-MX" sz="1800"/>
              <a:t>Servidor FTP </a:t>
            </a:r>
            <a:endParaRPr lang="es-ES" sz="1800"/>
          </a:p>
        </p:txBody>
      </p:sp>
      <p:sp>
        <p:nvSpPr>
          <p:cNvPr id="50182" name="Line 6"/>
          <p:cNvSpPr>
            <a:spLocks noChangeShapeType="1"/>
          </p:cNvSpPr>
          <p:nvPr/>
        </p:nvSpPr>
        <p:spPr bwMode="auto">
          <a:xfrm>
            <a:off x="3505200" y="3352800"/>
            <a:ext cx="0" cy="3048000"/>
          </a:xfrm>
          <a:prstGeom prst="line">
            <a:avLst/>
          </a:prstGeom>
          <a:noFill/>
          <a:ln w="38100">
            <a:solidFill>
              <a:srgbClr val="0066FF"/>
            </a:solidFill>
            <a:round/>
            <a:headEnd/>
            <a:tailEnd/>
          </a:ln>
          <a:effectLst/>
        </p:spPr>
        <p:txBody>
          <a:bodyPr wrap="none"/>
          <a:lstStyle/>
          <a:p>
            <a:endParaRPr lang="es-MX"/>
          </a:p>
        </p:txBody>
      </p:sp>
      <p:sp>
        <p:nvSpPr>
          <p:cNvPr id="50183" name="Line 7"/>
          <p:cNvSpPr>
            <a:spLocks noChangeShapeType="1"/>
          </p:cNvSpPr>
          <p:nvPr/>
        </p:nvSpPr>
        <p:spPr bwMode="auto">
          <a:xfrm>
            <a:off x="5791200" y="3352800"/>
            <a:ext cx="0" cy="3048000"/>
          </a:xfrm>
          <a:prstGeom prst="line">
            <a:avLst/>
          </a:prstGeom>
          <a:noFill/>
          <a:ln w="38100">
            <a:solidFill>
              <a:srgbClr val="0066FF"/>
            </a:solidFill>
            <a:round/>
            <a:headEnd/>
            <a:tailEnd/>
          </a:ln>
          <a:effectLst/>
        </p:spPr>
        <p:txBody>
          <a:bodyPr wrap="none"/>
          <a:lstStyle/>
          <a:p>
            <a:endParaRPr lang="es-MX"/>
          </a:p>
        </p:txBody>
      </p:sp>
      <p:sp>
        <p:nvSpPr>
          <p:cNvPr id="50184" name="Line 8"/>
          <p:cNvSpPr>
            <a:spLocks noChangeShapeType="1"/>
          </p:cNvSpPr>
          <p:nvPr/>
        </p:nvSpPr>
        <p:spPr bwMode="auto">
          <a:xfrm>
            <a:off x="3505200" y="3657600"/>
            <a:ext cx="2286000" cy="609600"/>
          </a:xfrm>
          <a:prstGeom prst="line">
            <a:avLst/>
          </a:prstGeom>
          <a:noFill/>
          <a:ln w="25400">
            <a:solidFill>
              <a:srgbClr val="FF0000"/>
            </a:solidFill>
            <a:round/>
            <a:headEnd/>
            <a:tailEnd type="triangle" w="med" len="med"/>
          </a:ln>
          <a:effectLst/>
        </p:spPr>
        <p:txBody>
          <a:bodyPr wrap="none"/>
          <a:lstStyle/>
          <a:p>
            <a:endParaRPr lang="es-MX"/>
          </a:p>
        </p:txBody>
      </p:sp>
      <p:sp>
        <p:nvSpPr>
          <p:cNvPr id="50185" name="Line 9"/>
          <p:cNvSpPr>
            <a:spLocks noChangeShapeType="1"/>
          </p:cNvSpPr>
          <p:nvPr/>
        </p:nvSpPr>
        <p:spPr bwMode="auto">
          <a:xfrm flipH="1">
            <a:off x="3505200" y="4724400"/>
            <a:ext cx="2286000" cy="533400"/>
          </a:xfrm>
          <a:prstGeom prst="line">
            <a:avLst/>
          </a:prstGeom>
          <a:noFill/>
          <a:ln w="25400">
            <a:solidFill>
              <a:srgbClr val="FF0000"/>
            </a:solidFill>
            <a:round/>
            <a:headEnd/>
            <a:tailEnd type="triangle" w="med" len="med"/>
          </a:ln>
          <a:effectLst/>
        </p:spPr>
        <p:txBody>
          <a:bodyPr wrap="none"/>
          <a:lstStyle/>
          <a:p>
            <a:endParaRPr lang="es-MX"/>
          </a:p>
        </p:txBody>
      </p:sp>
      <p:sp>
        <p:nvSpPr>
          <p:cNvPr id="50186" name="Line 10"/>
          <p:cNvSpPr>
            <a:spLocks noChangeShapeType="1"/>
          </p:cNvSpPr>
          <p:nvPr/>
        </p:nvSpPr>
        <p:spPr bwMode="auto">
          <a:xfrm>
            <a:off x="3505200" y="5791200"/>
            <a:ext cx="2286000" cy="381000"/>
          </a:xfrm>
          <a:prstGeom prst="line">
            <a:avLst/>
          </a:prstGeom>
          <a:noFill/>
          <a:ln w="25400">
            <a:solidFill>
              <a:srgbClr val="FF0000"/>
            </a:solidFill>
            <a:round/>
            <a:headEnd/>
            <a:tailEnd type="triangle" w="med" len="med"/>
          </a:ln>
          <a:effectLst/>
        </p:spPr>
        <p:txBody>
          <a:bodyPr wrap="none"/>
          <a:lstStyle/>
          <a:p>
            <a:endParaRPr lang="es-MX"/>
          </a:p>
        </p:txBody>
      </p:sp>
      <p:sp>
        <p:nvSpPr>
          <p:cNvPr id="50187" name="Text Box 11"/>
          <p:cNvSpPr txBox="1">
            <a:spLocks noChangeArrowheads="1"/>
          </p:cNvSpPr>
          <p:nvPr/>
        </p:nvSpPr>
        <p:spPr bwMode="auto">
          <a:xfrm>
            <a:off x="2286000" y="2743200"/>
            <a:ext cx="1600200" cy="366713"/>
          </a:xfrm>
          <a:prstGeom prst="rect">
            <a:avLst/>
          </a:prstGeom>
          <a:noFill/>
          <a:ln w="9525">
            <a:noFill/>
            <a:miter lim="800000"/>
            <a:headEnd/>
            <a:tailEnd/>
          </a:ln>
          <a:effectLst/>
        </p:spPr>
        <p:txBody>
          <a:bodyPr>
            <a:spAutoFit/>
          </a:bodyPr>
          <a:lstStyle/>
          <a:p>
            <a:pPr algn="ctr">
              <a:spcBef>
                <a:spcPct val="50000"/>
              </a:spcBef>
            </a:pPr>
            <a:r>
              <a:rPr lang="es-MX" sz="1800"/>
              <a:t>Cliente FTP</a:t>
            </a:r>
            <a:endParaRPr lang="es-ES" sz="1800"/>
          </a:p>
        </p:txBody>
      </p:sp>
      <p:sp>
        <p:nvSpPr>
          <p:cNvPr id="50188" name="Text Box 12"/>
          <p:cNvSpPr txBox="1">
            <a:spLocks noChangeArrowheads="1"/>
          </p:cNvSpPr>
          <p:nvPr/>
        </p:nvSpPr>
        <p:spPr bwMode="auto">
          <a:xfrm>
            <a:off x="3733800" y="3505200"/>
            <a:ext cx="1828800" cy="366713"/>
          </a:xfrm>
          <a:prstGeom prst="rect">
            <a:avLst/>
          </a:prstGeom>
          <a:noFill/>
          <a:ln w="9525">
            <a:noFill/>
            <a:miter lim="800000"/>
            <a:headEnd/>
            <a:tailEnd/>
          </a:ln>
          <a:effectLst/>
        </p:spPr>
        <p:txBody>
          <a:bodyPr>
            <a:spAutoFit/>
          </a:bodyPr>
          <a:lstStyle/>
          <a:p>
            <a:pPr algn="ctr">
              <a:spcBef>
                <a:spcPct val="50000"/>
              </a:spcBef>
            </a:pPr>
            <a:r>
              <a:rPr lang="es-MX" sz="1800"/>
              <a:t>SYN</a:t>
            </a:r>
            <a:endParaRPr lang="es-ES" sz="1800"/>
          </a:p>
        </p:txBody>
      </p:sp>
      <p:sp>
        <p:nvSpPr>
          <p:cNvPr id="50189" name="Text Box 13"/>
          <p:cNvSpPr txBox="1">
            <a:spLocks noChangeArrowheads="1"/>
          </p:cNvSpPr>
          <p:nvPr/>
        </p:nvSpPr>
        <p:spPr bwMode="auto">
          <a:xfrm>
            <a:off x="3733800" y="4495800"/>
            <a:ext cx="1828800" cy="366713"/>
          </a:xfrm>
          <a:prstGeom prst="rect">
            <a:avLst/>
          </a:prstGeom>
          <a:noFill/>
          <a:ln w="9525">
            <a:noFill/>
            <a:miter lim="800000"/>
            <a:headEnd/>
            <a:tailEnd/>
          </a:ln>
          <a:effectLst/>
        </p:spPr>
        <p:txBody>
          <a:bodyPr>
            <a:spAutoFit/>
          </a:bodyPr>
          <a:lstStyle/>
          <a:p>
            <a:pPr algn="ctr">
              <a:spcBef>
                <a:spcPct val="50000"/>
              </a:spcBef>
            </a:pPr>
            <a:r>
              <a:rPr lang="es-MX" sz="1800"/>
              <a:t>SYN,ACK</a:t>
            </a:r>
            <a:endParaRPr lang="es-ES" sz="1800"/>
          </a:p>
        </p:txBody>
      </p:sp>
      <p:sp>
        <p:nvSpPr>
          <p:cNvPr id="50190" name="Text Box 14"/>
          <p:cNvSpPr txBox="1">
            <a:spLocks noChangeArrowheads="1"/>
          </p:cNvSpPr>
          <p:nvPr/>
        </p:nvSpPr>
        <p:spPr bwMode="auto">
          <a:xfrm>
            <a:off x="3733800" y="5562600"/>
            <a:ext cx="1828800" cy="366713"/>
          </a:xfrm>
          <a:prstGeom prst="rect">
            <a:avLst/>
          </a:prstGeom>
          <a:noFill/>
          <a:ln w="9525">
            <a:noFill/>
            <a:miter lim="800000"/>
            <a:headEnd/>
            <a:tailEnd/>
          </a:ln>
          <a:effectLst/>
        </p:spPr>
        <p:txBody>
          <a:bodyPr>
            <a:spAutoFit/>
          </a:bodyPr>
          <a:lstStyle/>
          <a:p>
            <a:pPr algn="ctr">
              <a:spcBef>
                <a:spcPct val="50000"/>
              </a:spcBef>
            </a:pPr>
            <a:r>
              <a:rPr lang="es-MX" sz="1800"/>
              <a:t>ACK</a:t>
            </a:r>
            <a:endParaRPr lang="es-ES" sz="1800"/>
          </a:p>
        </p:txBody>
      </p:sp>
      <p:sp>
        <p:nvSpPr>
          <p:cNvPr id="50191" name="Text Box 15"/>
          <p:cNvSpPr txBox="1">
            <a:spLocks noChangeArrowheads="1"/>
          </p:cNvSpPr>
          <p:nvPr/>
        </p:nvSpPr>
        <p:spPr bwMode="auto">
          <a:xfrm>
            <a:off x="1600200" y="3429000"/>
            <a:ext cx="1631950" cy="641350"/>
          </a:xfrm>
          <a:prstGeom prst="rect">
            <a:avLst/>
          </a:prstGeom>
          <a:noFill/>
          <a:ln w="9525">
            <a:noFill/>
            <a:miter lim="800000"/>
            <a:headEnd/>
            <a:tailEnd/>
          </a:ln>
          <a:effectLst/>
        </p:spPr>
        <p:txBody>
          <a:bodyPr>
            <a:spAutoFit/>
          </a:bodyPr>
          <a:lstStyle/>
          <a:p>
            <a:pPr algn="ctr">
              <a:spcBef>
                <a:spcPct val="50000"/>
              </a:spcBef>
            </a:pPr>
            <a:r>
              <a:rPr lang="es-MX" sz="1800"/>
              <a:t>SEC: ISN1, REC=0.</a:t>
            </a:r>
            <a:endParaRPr lang="es-ES" sz="1800"/>
          </a:p>
        </p:txBody>
      </p:sp>
      <p:sp>
        <p:nvSpPr>
          <p:cNvPr id="50192" name="Text Box 16"/>
          <p:cNvSpPr txBox="1">
            <a:spLocks noChangeArrowheads="1"/>
          </p:cNvSpPr>
          <p:nvPr/>
        </p:nvSpPr>
        <p:spPr bwMode="auto">
          <a:xfrm>
            <a:off x="5791200" y="4495800"/>
            <a:ext cx="2160588" cy="641350"/>
          </a:xfrm>
          <a:prstGeom prst="rect">
            <a:avLst/>
          </a:prstGeom>
          <a:noFill/>
          <a:ln w="9525">
            <a:noFill/>
            <a:miter lim="800000"/>
            <a:headEnd/>
            <a:tailEnd/>
          </a:ln>
          <a:effectLst/>
        </p:spPr>
        <p:txBody>
          <a:bodyPr>
            <a:spAutoFit/>
          </a:bodyPr>
          <a:lstStyle/>
          <a:p>
            <a:pPr algn="ctr">
              <a:spcBef>
                <a:spcPct val="50000"/>
              </a:spcBef>
            </a:pPr>
            <a:r>
              <a:rPr lang="es-MX" sz="1800"/>
              <a:t>SEC: ISN2, REC=ISN1+1</a:t>
            </a:r>
            <a:endParaRPr lang="es-ES" sz="1800"/>
          </a:p>
        </p:txBody>
      </p:sp>
      <p:sp>
        <p:nvSpPr>
          <p:cNvPr id="50193" name="Text Box 17"/>
          <p:cNvSpPr txBox="1">
            <a:spLocks noChangeArrowheads="1"/>
          </p:cNvSpPr>
          <p:nvPr/>
        </p:nvSpPr>
        <p:spPr bwMode="auto">
          <a:xfrm>
            <a:off x="827088" y="5589588"/>
            <a:ext cx="2520950" cy="641350"/>
          </a:xfrm>
          <a:prstGeom prst="rect">
            <a:avLst/>
          </a:prstGeom>
          <a:noFill/>
          <a:ln w="9525">
            <a:noFill/>
            <a:miter lim="800000"/>
            <a:headEnd/>
            <a:tailEnd/>
          </a:ln>
          <a:effectLst/>
        </p:spPr>
        <p:txBody>
          <a:bodyPr>
            <a:spAutoFit/>
          </a:bodyPr>
          <a:lstStyle/>
          <a:p>
            <a:pPr algn="ctr">
              <a:spcBef>
                <a:spcPct val="50000"/>
              </a:spcBef>
            </a:pPr>
            <a:r>
              <a:rPr lang="es-MX" sz="1800"/>
              <a:t>SEC: ISN1+1, REC=ISN2+1</a:t>
            </a:r>
            <a:endParaRPr lang="es-ES" sz="1800"/>
          </a:p>
        </p:txBody>
      </p:sp>
    </p:spTree>
    <p:extLst>
      <p:ext uri="{BB962C8B-B14F-4D97-AF65-F5344CB8AC3E}">
        <p14:creationId xmlns:p14="http://schemas.microsoft.com/office/powerpoint/2010/main" val="23760394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Rectangle: Click to edit Master text styles&#10;Second level&#10;Third level&#10;Fourth level&#10;Fifth level"/>
          <p:cNvSpPr>
            <a:spLocks noChangeArrowheads="1"/>
          </p:cNvSpPr>
          <p:nvPr/>
        </p:nvSpPr>
        <p:spPr bwMode="auto">
          <a:xfrm>
            <a:off x="990600" y="152400"/>
            <a:ext cx="7772400" cy="6096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sz="2800" b="1"/>
              <a:t>Establecimiento de conexión positiva</a:t>
            </a:r>
          </a:p>
        </p:txBody>
      </p:sp>
      <p:sp>
        <p:nvSpPr>
          <p:cNvPr id="53251" name="Rectangle 3"/>
          <p:cNvSpPr>
            <a:spLocks noChangeArrowheads="1"/>
          </p:cNvSpPr>
          <p:nvPr/>
        </p:nvSpPr>
        <p:spPr bwMode="auto">
          <a:xfrm>
            <a:off x="381000" y="1143000"/>
            <a:ext cx="8763000" cy="5295900"/>
          </a:xfrm>
          <a:prstGeom prst="rect">
            <a:avLst/>
          </a:prstGeom>
          <a:solidFill>
            <a:schemeClr val="bg1"/>
          </a:solidFill>
          <a:ln w="9525">
            <a:noFill/>
            <a:miter lim="800000"/>
            <a:headEnd/>
            <a:tailEnd/>
          </a:ln>
          <a:effectLst/>
        </p:spPr>
        <p:txBody>
          <a:bodyPr>
            <a:spAutoFit/>
          </a:bodyPr>
          <a:lstStyle/>
          <a:p>
            <a:pPr>
              <a:spcBef>
                <a:spcPct val="50000"/>
              </a:spcBef>
            </a:pPr>
            <a:r>
              <a:rPr lang="es-ES" sz="1800" b="1" dirty="0">
                <a:latin typeface="Courier New" pitchFamily="49" charset="0"/>
              </a:rPr>
              <a:t>Envió de establecimiento de conexión (SYN) e ISN1</a:t>
            </a:r>
          </a:p>
          <a:p>
            <a:pPr>
              <a:spcBef>
                <a:spcPct val="50000"/>
              </a:spcBef>
            </a:pPr>
            <a:r>
              <a:rPr lang="es-ES" sz="1400" dirty="0">
                <a:latin typeface="Courier New" pitchFamily="49" charset="0"/>
              </a:rPr>
              <a:t>0000  00 14 d1 c2 38 be 00 18  e7 33 3d c3 08 00 45 00   ....8... .3=...E.</a:t>
            </a:r>
          </a:p>
          <a:p>
            <a:pPr>
              <a:spcBef>
                <a:spcPct val="50000"/>
              </a:spcBef>
            </a:pPr>
            <a:r>
              <a:rPr lang="es-ES" sz="1400" dirty="0">
                <a:latin typeface="Courier New" pitchFamily="49" charset="0"/>
              </a:rPr>
              <a:t>0010  00 30 94 71 40 00 80 06  f9 8c c0 a8 02 3c 4a 7d   .0.q@... .....&lt;J}</a:t>
            </a:r>
          </a:p>
          <a:p>
            <a:pPr>
              <a:spcBef>
                <a:spcPct val="50000"/>
              </a:spcBef>
            </a:pPr>
            <a:r>
              <a:rPr lang="es-ES" sz="1400" dirty="0">
                <a:latin typeface="Courier New" pitchFamily="49" charset="0"/>
              </a:rPr>
              <a:t>0020  5f 68 10 52 00 50 03 c7  5a a1 00 00 00 00 70 02   _</a:t>
            </a:r>
            <a:r>
              <a:rPr lang="es-ES" sz="1400" dirty="0" err="1">
                <a:latin typeface="Courier New" pitchFamily="49" charset="0"/>
              </a:rPr>
              <a:t>h.R.P</a:t>
            </a:r>
            <a:r>
              <a:rPr lang="es-ES" sz="1400" dirty="0">
                <a:latin typeface="Courier New" pitchFamily="49" charset="0"/>
              </a:rPr>
              <a:t>.. Z.....p.</a:t>
            </a:r>
          </a:p>
          <a:p>
            <a:pPr>
              <a:spcBef>
                <a:spcPct val="50000"/>
              </a:spcBef>
            </a:pPr>
            <a:r>
              <a:rPr lang="es-ES" sz="1400" dirty="0">
                <a:latin typeface="Courier New" pitchFamily="49" charset="0"/>
              </a:rPr>
              <a:t>0030  40 00 67 4b 00 00 02 04  05 b4 01 01 04 02         @.</a:t>
            </a:r>
            <a:r>
              <a:rPr lang="es-ES" sz="1400" dirty="0" err="1">
                <a:latin typeface="Courier New" pitchFamily="49" charset="0"/>
              </a:rPr>
              <a:t>gK</a:t>
            </a:r>
            <a:r>
              <a:rPr lang="es-ES" sz="1400" dirty="0">
                <a:latin typeface="Courier New" pitchFamily="49" charset="0"/>
              </a:rPr>
              <a:t>.... ......  </a:t>
            </a:r>
          </a:p>
          <a:p>
            <a:pPr>
              <a:spcBef>
                <a:spcPct val="50000"/>
              </a:spcBef>
            </a:pPr>
            <a:r>
              <a:rPr lang="es-ES" sz="1800" b="1" dirty="0">
                <a:latin typeface="Courier New" pitchFamily="49" charset="0"/>
              </a:rPr>
              <a:t>Envío de reconocimiento = ISN1+1 (ACK).Envío de sincronía (SYN) e ISN2 </a:t>
            </a:r>
          </a:p>
          <a:p>
            <a:pPr>
              <a:spcBef>
                <a:spcPct val="50000"/>
              </a:spcBef>
            </a:pPr>
            <a:r>
              <a:rPr lang="es-ES" sz="1400" dirty="0">
                <a:latin typeface="Courier New" pitchFamily="49" charset="0"/>
              </a:rPr>
              <a:t>0000  00 18 e7 33 3d c3 00 14  d1 c2 38 be 08 00 45 00   ...3=... ..8...E.</a:t>
            </a:r>
          </a:p>
          <a:p>
            <a:pPr>
              <a:spcBef>
                <a:spcPct val="50000"/>
              </a:spcBef>
            </a:pPr>
            <a:r>
              <a:rPr lang="es-ES" sz="1400" dirty="0">
                <a:latin typeface="Courier New" pitchFamily="49" charset="0"/>
              </a:rPr>
              <a:t>0010  00 30 99 7d 00 00 36 06  7e 81 4a 7d 5f 68 c0 a8   .0.}..6. ~.J}_h..</a:t>
            </a:r>
          </a:p>
          <a:p>
            <a:pPr>
              <a:spcBef>
                <a:spcPct val="50000"/>
              </a:spcBef>
            </a:pPr>
            <a:r>
              <a:rPr lang="es-ES" sz="1400" dirty="0">
                <a:latin typeface="Courier New" pitchFamily="49" charset="0"/>
              </a:rPr>
              <a:t>0020  02 3c 00 50 10 52 b4 36  45 </a:t>
            </a:r>
            <a:r>
              <a:rPr lang="es-ES" sz="1400" dirty="0" err="1">
                <a:latin typeface="Courier New" pitchFamily="49" charset="0"/>
              </a:rPr>
              <a:t>bf</a:t>
            </a:r>
            <a:r>
              <a:rPr lang="es-ES" sz="1400" dirty="0">
                <a:latin typeface="Courier New" pitchFamily="49" charset="0"/>
              </a:rPr>
              <a:t> 03 c7 5a a2 70 12   .&lt;.P.R.6 E...</a:t>
            </a:r>
            <a:r>
              <a:rPr lang="es-ES" sz="1400" dirty="0" err="1">
                <a:latin typeface="Courier New" pitchFamily="49" charset="0"/>
              </a:rPr>
              <a:t>Z.p</a:t>
            </a:r>
            <a:r>
              <a:rPr lang="es-ES" sz="1400" dirty="0">
                <a:latin typeface="Courier New" pitchFamily="49" charset="0"/>
              </a:rPr>
              <a:t>.</a:t>
            </a:r>
          </a:p>
          <a:p>
            <a:pPr>
              <a:spcBef>
                <a:spcPct val="50000"/>
              </a:spcBef>
            </a:pPr>
            <a:r>
              <a:rPr lang="es-ES" sz="1400" dirty="0">
                <a:latin typeface="Courier New" pitchFamily="49" charset="0"/>
              </a:rPr>
              <a:t>0030  16 58 97 0a 00 00 02 04  05 96 01 01 04 02         .X...... ...... </a:t>
            </a:r>
          </a:p>
          <a:p>
            <a:pPr>
              <a:spcBef>
                <a:spcPct val="50000"/>
              </a:spcBef>
            </a:pPr>
            <a:r>
              <a:rPr lang="es-ES" sz="1800" b="1" dirty="0">
                <a:latin typeface="Courier New" pitchFamily="49" charset="0"/>
              </a:rPr>
              <a:t>Envío de reconocimiento = ISN2+1 (ACK)</a:t>
            </a:r>
          </a:p>
          <a:p>
            <a:pPr>
              <a:spcBef>
                <a:spcPct val="50000"/>
              </a:spcBef>
            </a:pPr>
            <a:r>
              <a:rPr lang="es-ES" sz="1400" dirty="0">
                <a:latin typeface="Courier New" pitchFamily="49" charset="0"/>
              </a:rPr>
              <a:t>0000  00 14 d1 c2 38 be 00 18  e7 33 3d c3 08 00 45 00   ....8... .3=...E.</a:t>
            </a:r>
          </a:p>
          <a:p>
            <a:pPr>
              <a:spcBef>
                <a:spcPct val="50000"/>
              </a:spcBef>
            </a:pPr>
            <a:r>
              <a:rPr lang="es-ES" sz="1400" dirty="0">
                <a:latin typeface="Courier New" pitchFamily="49" charset="0"/>
              </a:rPr>
              <a:t>0010  00 28 94 8d 40 00 80 06  f9 78 c0 a8 02 3c 4a 7d   .(..@... .x...&lt;J}</a:t>
            </a:r>
          </a:p>
          <a:p>
            <a:pPr>
              <a:spcBef>
                <a:spcPct val="50000"/>
              </a:spcBef>
            </a:pPr>
            <a:r>
              <a:rPr lang="es-ES" sz="1400" dirty="0">
                <a:latin typeface="Courier New" pitchFamily="49" charset="0"/>
              </a:rPr>
              <a:t>0020  5f 68 10 52 00 50 03 c7  5a a2 b4 36 45 c0 50 10   _</a:t>
            </a:r>
            <a:r>
              <a:rPr lang="es-ES" sz="1400" dirty="0" err="1">
                <a:latin typeface="Courier New" pitchFamily="49" charset="0"/>
              </a:rPr>
              <a:t>h.R.P</a:t>
            </a:r>
            <a:r>
              <a:rPr lang="es-ES" sz="1400" dirty="0">
                <a:latin typeface="Courier New" pitchFamily="49" charset="0"/>
              </a:rPr>
              <a:t>.. Z..6E.P.</a:t>
            </a:r>
          </a:p>
          <a:p>
            <a:pPr>
              <a:spcBef>
                <a:spcPct val="50000"/>
              </a:spcBef>
            </a:pPr>
            <a:r>
              <a:rPr lang="es-ES" sz="1400" dirty="0">
                <a:latin typeface="Courier New" pitchFamily="49" charset="0"/>
              </a:rPr>
              <a:t>0030  43 08 97 00 00 00                                  C.....           </a:t>
            </a:r>
          </a:p>
        </p:txBody>
      </p:sp>
    </p:spTree>
    <p:extLst>
      <p:ext uri="{BB962C8B-B14F-4D97-AF65-F5344CB8AC3E}">
        <p14:creationId xmlns:p14="http://schemas.microsoft.com/office/powerpoint/2010/main" val="29392203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s-ES"/>
              <a:t>Conexión TCP</a:t>
            </a:r>
          </a:p>
        </p:txBody>
      </p:sp>
      <p:sp>
        <p:nvSpPr>
          <p:cNvPr id="51204" name="Rectangle 4"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sz="2800" b="1"/>
              <a:t>Establecimiento de conexión negativa</a:t>
            </a:r>
          </a:p>
        </p:txBody>
      </p:sp>
      <p:sp>
        <p:nvSpPr>
          <p:cNvPr id="51205" name="Text Box 5"/>
          <p:cNvSpPr txBox="1">
            <a:spLocks noChangeArrowheads="1"/>
          </p:cNvSpPr>
          <p:nvPr/>
        </p:nvSpPr>
        <p:spPr bwMode="auto">
          <a:xfrm>
            <a:off x="5562600" y="2743200"/>
            <a:ext cx="1524000" cy="366713"/>
          </a:xfrm>
          <a:prstGeom prst="rect">
            <a:avLst/>
          </a:prstGeom>
          <a:noFill/>
          <a:ln w="9525">
            <a:noFill/>
            <a:miter lim="800000"/>
            <a:headEnd/>
            <a:tailEnd/>
          </a:ln>
          <a:effectLst/>
        </p:spPr>
        <p:txBody>
          <a:bodyPr>
            <a:spAutoFit/>
          </a:bodyPr>
          <a:lstStyle/>
          <a:p>
            <a:pPr algn="ctr">
              <a:spcBef>
                <a:spcPct val="50000"/>
              </a:spcBef>
            </a:pPr>
            <a:r>
              <a:rPr lang="es-MX" sz="1800"/>
              <a:t>Servidor FTP </a:t>
            </a:r>
            <a:endParaRPr lang="es-ES" sz="1800"/>
          </a:p>
        </p:txBody>
      </p:sp>
      <p:sp>
        <p:nvSpPr>
          <p:cNvPr id="51206" name="Line 6"/>
          <p:cNvSpPr>
            <a:spLocks noChangeShapeType="1"/>
          </p:cNvSpPr>
          <p:nvPr/>
        </p:nvSpPr>
        <p:spPr bwMode="auto">
          <a:xfrm>
            <a:off x="3505200" y="3352800"/>
            <a:ext cx="0" cy="2438400"/>
          </a:xfrm>
          <a:prstGeom prst="line">
            <a:avLst/>
          </a:prstGeom>
          <a:noFill/>
          <a:ln w="38100">
            <a:solidFill>
              <a:srgbClr val="0066FF"/>
            </a:solidFill>
            <a:round/>
            <a:headEnd/>
            <a:tailEnd/>
          </a:ln>
          <a:effectLst/>
        </p:spPr>
        <p:txBody>
          <a:bodyPr wrap="none"/>
          <a:lstStyle/>
          <a:p>
            <a:endParaRPr lang="es-MX"/>
          </a:p>
        </p:txBody>
      </p:sp>
      <p:sp>
        <p:nvSpPr>
          <p:cNvPr id="51207" name="Line 7"/>
          <p:cNvSpPr>
            <a:spLocks noChangeShapeType="1"/>
          </p:cNvSpPr>
          <p:nvPr/>
        </p:nvSpPr>
        <p:spPr bwMode="auto">
          <a:xfrm>
            <a:off x="5791200" y="3352800"/>
            <a:ext cx="0" cy="2438400"/>
          </a:xfrm>
          <a:prstGeom prst="line">
            <a:avLst/>
          </a:prstGeom>
          <a:noFill/>
          <a:ln w="38100">
            <a:solidFill>
              <a:srgbClr val="0066FF"/>
            </a:solidFill>
            <a:round/>
            <a:headEnd/>
            <a:tailEnd/>
          </a:ln>
          <a:effectLst/>
        </p:spPr>
        <p:txBody>
          <a:bodyPr wrap="none"/>
          <a:lstStyle/>
          <a:p>
            <a:endParaRPr lang="es-MX"/>
          </a:p>
        </p:txBody>
      </p:sp>
      <p:sp>
        <p:nvSpPr>
          <p:cNvPr id="51208" name="Line 8"/>
          <p:cNvSpPr>
            <a:spLocks noChangeShapeType="1"/>
          </p:cNvSpPr>
          <p:nvPr/>
        </p:nvSpPr>
        <p:spPr bwMode="auto">
          <a:xfrm>
            <a:off x="3505200" y="3657600"/>
            <a:ext cx="2286000" cy="609600"/>
          </a:xfrm>
          <a:prstGeom prst="line">
            <a:avLst/>
          </a:prstGeom>
          <a:noFill/>
          <a:ln w="25400">
            <a:solidFill>
              <a:srgbClr val="FF0000"/>
            </a:solidFill>
            <a:round/>
            <a:headEnd/>
            <a:tailEnd type="triangle" w="med" len="med"/>
          </a:ln>
          <a:effectLst/>
        </p:spPr>
        <p:txBody>
          <a:bodyPr wrap="none"/>
          <a:lstStyle/>
          <a:p>
            <a:endParaRPr lang="es-MX"/>
          </a:p>
        </p:txBody>
      </p:sp>
      <p:sp>
        <p:nvSpPr>
          <p:cNvPr id="51209" name="Line 9"/>
          <p:cNvSpPr>
            <a:spLocks noChangeShapeType="1"/>
          </p:cNvSpPr>
          <p:nvPr/>
        </p:nvSpPr>
        <p:spPr bwMode="auto">
          <a:xfrm flipH="1">
            <a:off x="3505200" y="4724400"/>
            <a:ext cx="2286000" cy="533400"/>
          </a:xfrm>
          <a:prstGeom prst="line">
            <a:avLst/>
          </a:prstGeom>
          <a:noFill/>
          <a:ln w="25400">
            <a:solidFill>
              <a:srgbClr val="FF0000"/>
            </a:solidFill>
            <a:round/>
            <a:headEnd/>
            <a:tailEnd type="triangle" w="med" len="med"/>
          </a:ln>
          <a:effectLst/>
        </p:spPr>
        <p:txBody>
          <a:bodyPr wrap="none"/>
          <a:lstStyle/>
          <a:p>
            <a:endParaRPr lang="es-MX"/>
          </a:p>
        </p:txBody>
      </p:sp>
      <p:sp>
        <p:nvSpPr>
          <p:cNvPr id="51210" name="Text Box 10"/>
          <p:cNvSpPr txBox="1">
            <a:spLocks noChangeArrowheads="1"/>
          </p:cNvSpPr>
          <p:nvPr/>
        </p:nvSpPr>
        <p:spPr bwMode="auto">
          <a:xfrm>
            <a:off x="2286000" y="2743200"/>
            <a:ext cx="1600200" cy="366713"/>
          </a:xfrm>
          <a:prstGeom prst="rect">
            <a:avLst/>
          </a:prstGeom>
          <a:noFill/>
          <a:ln w="9525">
            <a:noFill/>
            <a:miter lim="800000"/>
            <a:headEnd/>
            <a:tailEnd/>
          </a:ln>
          <a:effectLst/>
        </p:spPr>
        <p:txBody>
          <a:bodyPr>
            <a:spAutoFit/>
          </a:bodyPr>
          <a:lstStyle/>
          <a:p>
            <a:pPr algn="ctr">
              <a:spcBef>
                <a:spcPct val="50000"/>
              </a:spcBef>
            </a:pPr>
            <a:r>
              <a:rPr lang="es-MX" sz="1800"/>
              <a:t>Cliente FTP</a:t>
            </a:r>
            <a:endParaRPr lang="es-ES" sz="1800"/>
          </a:p>
        </p:txBody>
      </p:sp>
      <p:sp>
        <p:nvSpPr>
          <p:cNvPr id="51211" name="Text Box 11"/>
          <p:cNvSpPr txBox="1">
            <a:spLocks noChangeArrowheads="1"/>
          </p:cNvSpPr>
          <p:nvPr/>
        </p:nvSpPr>
        <p:spPr bwMode="auto">
          <a:xfrm>
            <a:off x="3657600" y="3505200"/>
            <a:ext cx="1828800" cy="366713"/>
          </a:xfrm>
          <a:prstGeom prst="rect">
            <a:avLst/>
          </a:prstGeom>
          <a:noFill/>
          <a:ln w="9525">
            <a:noFill/>
            <a:miter lim="800000"/>
            <a:headEnd/>
            <a:tailEnd/>
          </a:ln>
          <a:effectLst/>
        </p:spPr>
        <p:txBody>
          <a:bodyPr>
            <a:spAutoFit/>
          </a:bodyPr>
          <a:lstStyle/>
          <a:p>
            <a:pPr algn="ctr">
              <a:spcBef>
                <a:spcPct val="50000"/>
              </a:spcBef>
            </a:pPr>
            <a:r>
              <a:rPr lang="es-MX" sz="1800"/>
              <a:t>SYN</a:t>
            </a:r>
            <a:endParaRPr lang="es-ES" sz="1800"/>
          </a:p>
        </p:txBody>
      </p:sp>
      <p:sp>
        <p:nvSpPr>
          <p:cNvPr id="51212" name="Text Box 12"/>
          <p:cNvSpPr txBox="1">
            <a:spLocks noChangeArrowheads="1"/>
          </p:cNvSpPr>
          <p:nvPr/>
        </p:nvSpPr>
        <p:spPr bwMode="auto">
          <a:xfrm>
            <a:off x="3733800" y="4495800"/>
            <a:ext cx="1828800" cy="366713"/>
          </a:xfrm>
          <a:prstGeom prst="rect">
            <a:avLst/>
          </a:prstGeom>
          <a:noFill/>
          <a:ln w="9525">
            <a:noFill/>
            <a:miter lim="800000"/>
            <a:headEnd/>
            <a:tailEnd/>
          </a:ln>
          <a:effectLst/>
        </p:spPr>
        <p:txBody>
          <a:bodyPr>
            <a:spAutoFit/>
          </a:bodyPr>
          <a:lstStyle/>
          <a:p>
            <a:pPr algn="ctr">
              <a:spcBef>
                <a:spcPct val="50000"/>
              </a:spcBef>
            </a:pPr>
            <a:r>
              <a:rPr lang="es-MX" sz="1800"/>
              <a:t>RST,ACK</a:t>
            </a:r>
            <a:endParaRPr lang="es-ES" sz="1800"/>
          </a:p>
        </p:txBody>
      </p:sp>
      <p:sp>
        <p:nvSpPr>
          <p:cNvPr id="51213" name="Text Box 13"/>
          <p:cNvSpPr txBox="1">
            <a:spLocks noChangeArrowheads="1"/>
          </p:cNvSpPr>
          <p:nvPr/>
        </p:nvSpPr>
        <p:spPr bwMode="auto">
          <a:xfrm>
            <a:off x="1403350" y="3429000"/>
            <a:ext cx="1828800" cy="641350"/>
          </a:xfrm>
          <a:prstGeom prst="rect">
            <a:avLst/>
          </a:prstGeom>
          <a:noFill/>
          <a:ln w="9525">
            <a:noFill/>
            <a:miter lim="800000"/>
            <a:headEnd/>
            <a:tailEnd/>
          </a:ln>
          <a:effectLst/>
        </p:spPr>
        <p:txBody>
          <a:bodyPr>
            <a:spAutoFit/>
          </a:bodyPr>
          <a:lstStyle/>
          <a:p>
            <a:pPr algn="ctr">
              <a:spcBef>
                <a:spcPct val="50000"/>
              </a:spcBef>
            </a:pPr>
            <a:r>
              <a:rPr lang="es-MX" sz="1800"/>
              <a:t>SEC: ISN1, REC=0</a:t>
            </a:r>
            <a:endParaRPr lang="es-ES" sz="1800"/>
          </a:p>
        </p:txBody>
      </p:sp>
      <p:sp>
        <p:nvSpPr>
          <p:cNvPr id="51214" name="Text Box 14"/>
          <p:cNvSpPr txBox="1">
            <a:spLocks noChangeArrowheads="1"/>
          </p:cNvSpPr>
          <p:nvPr/>
        </p:nvSpPr>
        <p:spPr bwMode="auto">
          <a:xfrm>
            <a:off x="6084888" y="4508500"/>
            <a:ext cx="2159000" cy="641350"/>
          </a:xfrm>
          <a:prstGeom prst="rect">
            <a:avLst/>
          </a:prstGeom>
          <a:noFill/>
          <a:ln w="9525">
            <a:noFill/>
            <a:miter lim="800000"/>
            <a:headEnd/>
            <a:tailEnd/>
          </a:ln>
          <a:effectLst/>
        </p:spPr>
        <p:txBody>
          <a:bodyPr>
            <a:spAutoFit/>
          </a:bodyPr>
          <a:lstStyle/>
          <a:p>
            <a:pPr algn="ctr">
              <a:spcBef>
                <a:spcPct val="50000"/>
              </a:spcBef>
            </a:pPr>
            <a:r>
              <a:rPr lang="es-MX" sz="1800"/>
              <a:t>SEC: 0, REC=ISN1+1</a:t>
            </a:r>
            <a:endParaRPr lang="es-ES" sz="1800"/>
          </a:p>
        </p:txBody>
      </p:sp>
    </p:spTree>
    <p:extLst>
      <p:ext uri="{BB962C8B-B14F-4D97-AF65-F5344CB8AC3E}">
        <p14:creationId xmlns:p14="http://schemas.microsoft.com/office/powerpoint/2010/main" val="1982544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027" descr="Rectangle: Click to edit Master text styles&#10;Second level&#10;Third level&#10;Fourth level&#10;Fifth level"/>
          <p:cNvSpPr>
            <a:spLocks noGrp="1" noChangeArrowheads="1"/>
          </p:cNvSpPr>
          <p:nvPr>
            <p:ph type="body" idx="1"/>
          </p:nvPr>
        </p:nvSpPr>
        <p:spPr>
          <a:xfrm>
            <a:off x="838200" y="1443038"/>
            <a:ext cx="7772400" cy="609600"/>
          </a:xfrm>
        </p:spPr>
        <p:txBody>
          <a:bodyPr/>
          <a:lstStyle/>
          <a:p>
            <a:pPr lvl="1"/>
            <a:r>
              <a:rPr lang="es-ES" b="1"/>
              <a:t>Establecimiento de conexión negativa</a:t>
            </a:r>
          </a:p>
        </p:txBody>
      </p:sp>
      <p:sp>
        <p:nvSpPr>
          <p:cNvPr id="52228" name="Rectangle 1028"/>
          <p:cNvSpPr>
            <a:spLocks noChangeArrowheads="1"/>
          </p:cNvSpPr>
          <p:nvPr/>
        </p:nvSpPr>
        <p:spPr bwMode="auto">
          <a:xfrm>
            <a:off x="228600" y="2057400"/>
            <a:ext cx="8763000" cy="3970338"/>
          </a:xfrm>
          <a:prstGeom prst="rect">
            <a:avLst/>
          </a:prstGeom>
          <a:solidFill>
            <a:schemeClr val="bg1"/>
          </a:solidFill>
          <a:ln w="9525">
            <a:noFill/>
            <a:miter lim="800000"/>
            <a:headEnd/>
            <a:tailEnd/>
          </a:ln>
          <a:effectLst/>
        </p:spPr>
        <p:txBody>
          <a:bodyPr>
            <a:spAutoFit/>
          </a:bodyPr>
          <a:lstStyle/>
          <a:p>
            <a:pPr>
              <a:spcBef>
                <a:spcPct val="50000"/>
              </a:spcBef>
            </a:pPr>
            <a:r>
              <a:rPr lang="es-ES" sz="1800" b="1">
                <a:latin typeface="Courier New" pitchFamily="49" charset="0"/>
              </a:rPr>
              <a:t>Envió de establecimiento de conexión</a:t>
            </a:r>
          </a:p>
          <a:p>
            <a:pPr>
              <a:spcBef>
                <a:spcPct val="50000"/>
              </a:spcBef>
            </a:pPr>
            <a:r>
              <a:rPr lang="es-ES" sz="1400">
                <a:latin typeface="Courier New" pitchFamily="49" charset="0"/>
              </a:rPr>
              <a:t>0000  00 14 d1 c2 38 be 00 18  e7 33 3d c3 08 00 45 00   ....8... .3=...E.</a:t>
            </a:r>
          </a:p>
          <a:p>
            <a:pPr>
              <a:spcBef>
                <a:spcPct val="50000"/>
              </a:spcBef>
            </a:pPr>
            <a:r>
              <a:rPr lang="es-ES" sz="1400">
                <a:latin typeface="Courier New" pitchFamily="49" charset="0"/>
              </a:rPr>
              <a:t>0010  00 30 54 0e 40 00 80 06  40 e8 c0 a8 02 3c bd 82   .0T.@... @....&lt;..</a:t>
            </a:r>
          </a:p>
          <a:p>
            <a:pPr>
              <a:spcBef>
                <a:spcPct val="50000"/>
              </a:spcBef>
            </a:pPr>
            <a:r>
              <a:rPr lang="es-ES" sz="1400">
                <a:latin typeface="Courier New" pitchFamily="49" charset="0"/>
              </a:rPr>
              <a:t>0020  e5 6a 0b 16 81 2e e9 b8  89 44 00 00 00 00 70 02   .j...... .D....p.</a:t>
            </a:r>
          </a:p>
          <a:p>
            <a:pPr>
              <a:spcBef>
                <a:spcPct val="50000"/>
              </a:spcBef>
            </a:pPr>
            <a:r>
              <a:rPr lang="es-ES" sz="1400">
                <a:latin typeface="Courier New" pitchFamily="49" charset="0"/>
              </a:rPr>
              <a:t>0030  40 00 de 0b 00 00 02 04  05 b4 01 01 04 02         @....... ......  </a:t>
            </a:r>
          </a:p>
          <a:p>
            <a:pPr>
              <a:spcBef>
                <a:spcPct val="50000"/>
              </a:spcBef>
            </a:pPr>
            <a:endParaRPr lang="es-ES" sz="1400">
              <a:latin typeface="Courier New" pitchFamily="49" charset="0"/>
            </a:endParaRPr>
          </a:p>
          <a:p>
            <a:pPr>
              <a:spcBef>
                <a:spcPct val="50000"/>
              </a:spcBef>
            </a:pPr>
            <a:r>
              <a:rPr lang="es-ES" sz="1800" b="1">
                <a:latin typeface="Courier New" pitchFamily="49" charset="0"/>
              </a:rPr>
              <a:t>Envío de rechazo de conexión</a:t>
            </a:r>
          </a:p>
          <a:p>
            <a:pPr>
              <a:spcBef>
                <a:spcPct val="50000"/>
              </a:spcBef>
            </a:pPr>
            <a:r>
              <a:rPr lang="es-ES" sz="1400">
                <a:latin typeface="Courier New" pitchFamily="49" charset="0"/>
              </a:rPr>
              <a:t>0000  00 18 e7 33 3d c3 00 14  d1 c2 38 be 08 00 45 00   ...3=... ..8...E.</a:t>
            </a:r>
          </a:p>
          <a:p>
            <a:pPr>
              <a:spcBef>
                <a:spcPct val="50000"/>
              </a:spcBef>
            </a:pPr>
            <a:r>
              <a:rPr lang="es-ES" sz="1400">
                <a:latin typeface="Courier New" pitchFamily="49" charset="0"/>
              </a:rPr>
              <a:t>0010  00 3f 78 34 40 00 f8 06  a4 b2 bd 82 e5 6a c0 a8   .?x4@... .....j..</a:t>
            </a:r>
          </a:p>
          <a:p>
            <a:pPr>
              <a:spcBef>
                <a:spcPct val="50000"/>
              </a:spcBef>
            </a:pPr>
            <a:r>
              <a:rPr lang="es-ES" sz="1400">
                <a:latin typeface="Courier New" pitchFamily="49" charset="0"/>
              </a:rPr>
              <a:t>0020  02 3c 81 2e 0b 16 00 00  00 00 e9 b8 89 45 50 14   .&lt;...... .....EP.</a:t>
            </a:r>
          </a:p>
          <a:p>
            <a:pPr>
              <a:spcBef>
                <a:spcPct val="50000"/>
              </a:spcBef>
            </a:pPr>
            <a:r>
              <a:rPr lang="es-ES" sz="1400">
                <a:latin typeface="Courier New" pitchFamily="49" charset="0"/>
              </a:rPr>
              <a:t>0030  00 00 75 8a 00 00 47 6f  20 61 77 61 79 2c 20 77   ..u...Go  away, w</a:t>
            </a:r>
          </a:p>
          <a:p>
            <a:pPr>
              <a:spcBef>
                <a:spcPct val="50000"/>
              </a:spcBef>
            </a:pPr>
            <a:r>
              <a:rPr lang="es-ES" sz="1400">
                <a:latin typeface="Courier New" pitchFamily="49" charset="0"/>
              </a:rPr>
              <a:t>0040  65 27 72 65 20 6e 6f 74  20 68 6f 6d 65            e're not  home   </a:t>
            </a:r>
          </a:p>
        </p:txBody>
      </p:sp>
    </p:spTree>
    <p:extLst>
      <p:ext uri="{BB962C8B-B14F-4D97-AF65-F5344CB8AC3E}">
        <p14:creationId xmlns:p14="http://schemas.microsoft.com/office/powerpoint/2010/main" val="34881831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Conexión TCP</a:t>
            </a:r>
          </a:p>
        </p:txBody>
      </p:sp>
      <p:sp>
        <p:nvSpPr>
          <p:cNvPr id="54275" name="Rectangle 3"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sz="2800" b="1"/>
              <a:t>Finalización de la conexión TCP </a:t>
            </a:r>
          </a:p>
        </p:txBody>
      </p:sp>
      <p:sp>
        <p:nvSpPr>
          <p:cNvPr id="54276" name="Text Box 4"/>
          <p:cNvSpPr txBox="1">
            <a:spLocks noChangeArrowheads="1"/>
          </p:cNvSpPr>
          <p:nvPr/>
        </p:nvSpPr>
        <p:spPr bwMode="auto">
          <a:xfrm>
            <a:off x="5562600" y="2514600"/>
            <a:ext cx="1524000" cy="366713"/>
          </a:xfrm>
          <a:prstGeom prst="rect">
            <a:avLst/>
          </a:prstGeom>
          <a:noFill/>
          <a:ln w="9525">
            <a:noFill/>
            <a:miter lim="800000"/>
            <a:headEnd/>
            <a:tailEnd/>
          </a:ln>
          <a:effectLst/>
        </p:spPr>
        <p:txBody>
          <a:bodyPr>
            <a:spAutoFit/>
          </a:bodyPr>
          <a:lstStyle/>
          <a:p>
            <a:pPr algn="ctr">
              <a:spcBef>
                <a:spcPct val="50000"/>
              </a:spcBef>
            </a:pPr>
            <a:r>
              <a:rPr lang="es-MX" sz="1800"/>
              <a:t>Servidor FTP </a:t>
            </a:r>
            <a:endParaRPr lang="es-ES" sz="1800"/>
          </a:p>
        </p:txBody>
      </p:sp>
      <p:sp>
        <p:nvSpPr>
          <p:cNvPr id="54277" name="Line 5"/>
          <p:cNvSpPr>
            <a:spLocks noChangeShapeType="1"/>
          </p:cNvSpPr>
          <p:nvPr/>
        </p:nvSpPr>
        <p:spPr bwMode="auto">
          <a:xfrm>
            <a:off x="3505200" y="2895600"/>
            <a:ext cx="0" cy="3733800"/>
          </a:xfrm>
          <a:prstGeom prst="line">
            <a:avLst/>
          </a:prstGeom>
          <a:noFill/>
          <a:ln w="38100">
            <a:solidFill>
              <a:srgbClr val="0066FF"/>
            </a:solidFill>
            <a:round/>
            <a:headEnd/>
            <a:tailEnd/>
          </a:ln>
          <a:effectLst/>
        </p:spPr>
        <p:txBody>
          <a:bodyPr wrap="none"/>
          <a:lstStyle/>
          <a:p>
            <a:endParaRPr lang="es-MX"/>
          </a:p>
        </p:txBody>
      </p:sp>
      <p:sp>
        <p:nvSpPr>
          <p:cNvPr id="54278" name="Line 6"/>
          <p:cNvSpPr>
            <a:spLocks noChangeShapeType="1"/>
          </p:cNvSpPr>
          <p:nvPr/>
        </p:nvSpPr>
        <p:spPr bwMode="auto">
          <a:xfrm>
            <a:off x="5791200" y="2895600"/>
            <a:ext cx="0" cy="3733800"/>
          </a:xfrm>
          <a:prstGeom prst="line">
            <a:avLst/>
          </a:prstGeom>
          <a:noFill/>
          <a:ln w="38100">
            <a:solidFill>
              <a:srgbClr val="0066FF"/>
            </a:solidFill>
            <a:round/>
            <a:headEnd/>
            <a:tailEnd/>
          </a:ln>
          <a:effectLst/>
        </p:spPr>
        <p:txBody>
          <a:bodyPr wrap="none"/>
          <a:lstStyle/>
          <a:p>
            <a:endParaRPr lang="es-MX"/>
          </a:p>
        </p:txBody>
      </p:sp>
      <p:sp>
        <p:nvSpPr>
          <p:cNvPr id="54279" name="Line 7"/>
          <p:cNvSpPr>
            <a:spLocks noChangeShapeType="1"/>
          </p:cNvSpPr>
          <p:nvPr/>
        </p:nvSpPr>
        <p:spPr bwMode="auto">
          <a:xfrm>
            <a:off x="3505200" y="3657600"/>
            <a:ext cx="2286000" cy="457200"/>
          </a:xfrm>
          <a:prstGeom prst="line">
            <a:avLst/>
          </a:prstGeom>
          <a:noFill/>
          <a:ln w="25400">
            <a:solidFill>
              <a:srgbClr val="FF0000"/>
            </a:solidFill>
            <a:round/>
            <a:headEnd/>
            <a:tailEnd type="triangle" w="med" len="med"/>
          </a:ln>
          <a:effectLst/>
        </p:spPr>
        <p:txBody>
          <a:bodyPr wrap="none"/>
          <a:lstStyle/>
          <a:p>
            <a:endParaRPr lang="es-MX"/>
          </a:p>
        </p:txBody>
      </p:sp>
      <p:sp>
        <p:nvSpPr>
          <p:cNvPr id="54280" name="Line 8"/>
          <p:cNvSpPr>
            <a:spLocks noChangeShapeType="1"/>
          </p:cNvSpPr>
          <p:nvPr/>
        </p:nvSpPr>
        <p:spPr bwMode="auto">
          <a:xfrm flipH="1">
            <a:off x="3505200" y="4495800"/>
            <a:ext cx="2286000" cy="381000"/>
          </a:xfrm>
          <a:prstGeom prst="line">
            <a:avLst/>
          </a:prstGeom>
          <a:noFill/>
          <a:ln w="25400">
            <a:solidFill>
              <a:srgbClr val="FF0000"/>
            </a:solidFill>
            <a:round/>
            <a:headEnd/>
            <a:tailEnd type="triangle" w="med" len="med"/>
          </a:ln>
          <a:effectLst/>
        </p:spPr>
        <p:txBody>
          <a:bodyPr wrap="none"/>
          <a:lstStyle/>
          <a:p>
            <a:endParaRPr lang="es-MX"/>
          </a:p>
        </p:txBody>
      </p:sp>
      <p:sp>
        <p:nvSpPr>
          <p:cNvPr id="54281" name="Text Box 9"/>
          <p:cNvSpPr txBox="1">
            <a:spLocks noChangeArrowheads="1"/>
          </p:cNvSpPr>
          <p:nvPr/>
        </p:nvSpPr>
        <p:spPr bwMode="auto">
          <a:xfrm>
            <a:off x="2286000" y="2514600"/>
            <a:ext cx="1600200" cy="366713"/>
          </a:xfrm>
          <a:prstGeom prst="rect">
            <a:avLst/>
          </a:prstGeom>
          <a:noFill/>
          <a:ln w="9525">
            <a:noFill/>
            <a:miter lim="800000"/>
            <a:headEnd/>
            <a:tailEnd/>
          </a:ln>
          <a:effectLst/>
        </p:spPr>
        <p:txBody>
          <a:bodyPr>
            <a:spAutoFit/>
          </a:bodyPr>
          <a:lstStyle/>
          <a:p>
            <a:pPr algn="ctr">
              <a:spcBef>
                <a:spcPct val="50000"/>
              </a:spcBef>
            </a:pPr>
            <a:r>
              <a:rPr lang="es-MX" sz="1800"/>
              <a:t>Cliente FTP</a:t>
            </a:r>
            <a:endParaRPr lang="es-ES" sz="1800"/>
          </a:p>
        </p:txBody>
      </p:sp>
      <p:sp>
        <p:nvSpPr>
          <p:cNvPr id="54282" name="Text Box 10"/>
          <p:cNvSpPr txBox="1">
            <a:spLocks noChangeArrowheads="1"/>
          </p:cNvSpPr>
          <p:nvPr/>
        </p:nvSpPr>
        <p:spPr bwMode="auto">
          <a:xfrm>
            <a:off x="3657600" y="3429000"/>
            <a:ext cx="1828800" cy="366713"/>
          </a:xfrm>
          <a:prstGeom prst="rect">
            <a:avLst/>
          </a:prstGeom>
          <a:noFill/>
          <a:ln w="9525">
            <a:noFill/>
            <a:miter lim="800000"/>
            <a:headEnd/>
            <a:tailEnd/>
          </a:ln>
          <a:effectLst/>
        </p:spPr>
        <p:txBody>
          <a:bodyPr>
            <a:spAutoFit/>
          </a:bodyPr>
          <a:lstStyle/>
          <a:p>
            <a:pPr algn="ctr">
              <a:spcBef>
                <a:spcPct val="50000"/>
              </a:spcBef>
            </a:pPr>
            <a:r>
              <a:rPr lang="es-MX" sz="1800"/>
              <a:t>FIN,ACK</a:t>
            </a:r>
            <a:endParaRPr lang="es-ES" sz="1800"/>
          </a:p>
        </p:txBody>
      </p:sp>
      <p:sp>
        <p:nvSpPr>
          <p:cNvPr id="54284" name="Text Box 12"/>
          <p:cNvSpPr txBox="1">
            <a:spLocks noChangeArrowheads="1"/>
          </p:cNvSpPr>
          <p:nvPr/>
        </p:nvSpPr>
        <p:spPr bwMode="auto">
          <a:xfrm>
            <a:off x="1981200" y="3276600"/>
            <a:ext cx="1447800" cy="641350"/>
          </a:xfrm>
          <a:prstGeom prst="rect">
            <a:avLst/>
          </a:prstGeom>
          <a:noFill/>
          <a:ln w="9525">
            <a:noFill/>
            <a:miter lim="800000"/>
            <a:headEnd/>
            <a:tailEnd/>
          </a:ln>
          <a:effectLst/>
        </p:spPr>
        <p:txBody>
          <a:bodyPr>
            <a:spAutoFit/>
          </a:bodyPr>
          <a:lstStyle/>
          <a:p>
            <a:pPr algn="ctr">
              <a:spcBef>
                <a:spcPct val="50000"/>
              </a:spcBef>
            </a:pPr>
            <a:r>
              <a:rPr lang="es-MX" sz="1800"/>
              <a:t>SEC: FSN1, REC=CSN2</a:t>
            </a:r>
            <a:endParaRPr lang="es-ES" sz="1800"/>
          </a:p>
        </p:txBody>
      </p:sp>
      <p:sp>
        <p:nvSpPr>
          <p:cNvPr id="54285" name="Text Box 13"/>
          <p:cNvSpPr txBox="1">
            <a:spLocks noChangeArrowheads="1"/>
          </p:cNvSpPr>
          <p:nvPr/>
        </p:nvSpPr>
        <p:spPr bwMode="auto">
          <a:xfrm>
            <a:off x="5943600" y="4191000"/>
            <a:ext cx="1676400" cy="641350"/>
          </a:xfrm>
          <a:prstGeom prst="rect">
            <a:avLst/>
          </a:prstGeom>
          <a:noFill/>
          <a:ln w="9525">
            <a:noFill/>
            <a:miter lim="800000"/>
            <a:headEnd/>
            <a:tailEnd/>
          </a:ln>
          <a:effectLst/>
        </p:spPr>
        <p:txBody>
          <a:bodyPr>
            <a:spAutoFit/>
          </a:bodyPr>
          <a:lstStyle/>
          <a:p>
            <a:pPr algn="ctr">
              <a:spcBef>
                <a:spcPct val="50000"/>
              </a:spcBef>
            </a:pPr>
            <a:r>
              <a:rPr lang="es-MX" sz="1800"/>
              <a:t>SEC: CSN2, REC=FSN1+1</a:t>
            </a:r>
            <a:endParaRPr lang="es-ES" sz="1800"/>
          </a:p>
        </p:txBody>
      </p:sp>
      <p:sp>
        <p:nvSpPr>
          <p:cNvPr id="54286" name="Line 14"/>
          <p:cNvSpPr>
            <a:spLocks noChangeShapeType="1"/>
          </p:cNvSpPr>
          <p:nvPr/>
        </p:nvSpPr>
        <p:spPr bwMode="auto">
          <a:xfrm flipH="1">
            <a:off x="3505200" y="5257800"/>
            <a:ext cx="2286000" cy="381000"/>
          </a:xfrm>
          <a:prstGeom prst="line">
            <a:avLst/>
          </a:prstGeom>
          <a:noFill/>
          <a:ln w="25400">
            <a:solidFill>
              <a:srgbClr val="FF0000"/>
            </a:solidFill>
            <a:round/>
            <a:headEnd/>
            <a:tailEnd type="triangle" w="med" len="med"/>
          </a:ln>
          <a:effectLst/>
        </p:spPr>
        <p:txBody>
          <a:bodyPr wrap="none"/>
          <a:lstStyle/>
          <a:p>
            <a:endParaRPr lang="es-MX"/>
          </a:p>
        </p:txBody>
      </p:sp>
      <p:sp>
        <p:nvSpPr>
          <p:cNvPr id="54288" name="Line 16"/>
          <p:cNvSpPr>
            <a:spLocks noChangeShapeType="1"/>
          </p:cNvSpPr>
          <p:nvPr/>
        </p:nvSpPr>
        <p:spPr bwMode="auto">
          <a:xfrm>
            <a:off x="3505200" y="6019800"/>
            <a:ext cx="2286000" cy="457200"/>
          </a:xfrm>
          <a:prstGeom prst="line">
            <a:avLst/>
          </a:prstGeom>
          <a:noFill/>
          <a:ln w="25400">
            <a:solidFill>
              <a:srgbClr val="FF0000"/>
            </a:solidFill>
            <a:round/>
            <a:headEnd/>
            <a:tailEnd type="triangle" w="med" len="med"/>
          </a:ln>
          <a:effectLst/>
        </p:spPr>
        <p:txBody>
          <a:bodyPr wrap="none"/>
          <a:lstStyle/>
          <a:p>
            <a:endParaRPr lang="es-MX"/>
          </a:p>
        </p:txBody>
      </p:sp>
      <p:sp>
        <p:nvSpPr>
          <p:cNvPr id="54289" name="Text Box 17"/>
          <p:cNvSpPr txBox="1">
            <a:spLocks noChangeArrowheads="1"/>
          </p:cNvSpPr>
          <p:nvPr/>
        </p:nvSpPr>
        <p:spPr bwMode="auto">
          <a:xfrm>
            <a:off x="3657600" y="4267200"/>
            <a:ext cx="1828800" cy="366713"/>
          </a:xfrm>
          <a:prstGeom prst="rect">
            <a:avLst/>
          </a:prstGeom>
          <a:noFill/>
          <a:ln w="9525">
            <a:noFill/>
            <a:miter lim="800000"/>
            <a:headEnd/>
            <a:tailEnd/>
          </a:ln>
          <a:effectLst/>
        </p:spPr>
        <p:txBody>
          <a:bodyPr>
            <a:spAutoFit/>
          </a:bodyPr>
          <a:lstStyle/>
          <a:p>
            <a:pPr algn="ctr">
              <a:spcBef>
                <a:spcPct val="50000"/>
              </a:spcBef>
            </a:pPr>
            <a:r>
              <a:rPr lang="es-MX" sz="1800"/>
              <a:t>ACK</a:t>
            </a:r>
            <a:endParaRPr lang="es-ES" sz="1800"/>
          </a:p>
        </p:txBody>
      </p:sp>
      <p:sp>
        <p:nvSpPr>
          <p:cNvPr id="54290" name="Text Box 18"/>
          <p:cNvSpPr txBox="1">
            <a:spLocks noChangeArrowheads="1"/>
          </p:cNvSpPr>
          <p:nvPr/>
        </p:nvSpPr>
        <p:spPr bwMode="auto">
          <a:xfrm>
            <a:off x="3733800" y="5029200"/>
            <a:ext cx="1828800" cy="366713"/>
          </a:xfrm>
          <a:prstGeom prst="rect">
            <a:avLst/>
          </a:prstGeom>
          <a:noFill/>
          <a:ln w="9525">
            <a:noFill/>
            <a:miter lim="800000"/>
            <a:headEnd/>
            <a:tailEnd/>
          </a:ln>
          <a:effectLst/>
        </p:spPr>
        <p:txBody>
          <a:bodyPr>
            <a:spAutoFit/>
          </a:bodyPr>
          <a:lstStyle/>
          <a:p>
            <a:pPr algn="ctr">
              <a:spcBef>
                <a:spcPct val="50000"/>
              </a:spcBef>
            </a:pPr>
            <a:r>
              <a:rPr lang="es-MX" sz="1800"/>
              <a:t>FIN,ACK</a:t>
            </a:r>
            <a:endParaRPr lang="es-ES" sz="1800"/>
          </a:p>
        </p:txBody>
      </p:sp>
      <p:sp>
        <p:nvSpPr>
          <p:cNvPr id="54291" name="Text Box 19"/>
          <p:cNvSpPr txBox="1">
            <a:spLocks noChangeArrowheads="1"/>
          </p:cNvSpPr>
          <p:nvPr/>
        </p:nvSpPr>
        <p:spPr bwMode="auto">
          <a:xfrm>
            <a:off x="3733800" y="5867400"/>
            <a:ext cx="1828800" cy="366713"/>
          </a:xfrm>
          <a:prstGeom prst="rect">
            <a:avLst/>
          </a:prstGeom>
          <a:noFill/>
          <a:ln w="9525">
            <a:noFill/>
            <a:miter lim="800000"/>
            <a:headEnd/>
            <a:tailEnd/>
          </a:ln>
          <a:effectLst/>
        </p:spPr>
        <p:txBody>
          <a:bodyPr>
            <a:spAutoFit/>
          </a:bodyPr>
          <a:lstStyle/>
          <a:p>
            <a:pPr algn="ctr">
              <a:spcBef>
                <a:spcPct val="50000"/>
              </a:spcBef>
            </a:pPr>
            <a:r>
              <a:rPr lang="es-MX" sz="1800"/>
              <a:t>ACK</a:t>
            </a:r>
            <a:endParaRPr lang="es-ES" sz="1800"/>
          </a:p>
        </p:txBody>
      </p:sp>
      <p:sp>
        <p:nvSpPr>
          <p:cNvPr id="54293" name="Text Box 21"/>
          <p:cNvSpPr txBox="1">
            <a:spLocks noChangeArrowheads="1"/>
          </p:cNvSpPr>
          <p:nvPr/>
        </p:nvSpPr>
        <p:spPr bwMode="auto">
          <a:xfrm>
            <a:off x="3886200" y="2819400"/>
            <a:ext cx="1524000" cy="366713"/>
          </a:xfrm>
          <a:prstGeom prst="rect">
            <a:avLst/>
          </a:prstGeom>
          <a:noFill/>
          <a:ln w="9525">
            <a:noFill/>
            <a:miter lim="800000"/>
            <a:headEnd/>
            <a:tailEnd/>
          </a:ln>
          <a:effectLst/>
        </p:spPr>
        <p:txBody>
          <a:bodyPr>
            <a:spAutoFit/>
          </a:bodyPr>
          <a:lstStyle/>
          <a:p>
            <a:pPr algn="ctr">
              <a:spcBef>
                <a:spcPct val="50000"/>
              </a:spcBef>
            </a:pPr>
            <a:r>
              <a:rPr lang="es-MX" sz="1400"/>
              <a:t>Datos</a:t>
            </a:r>
            <a:r>
              <a:rPr lang="es-MX" sz="1800"/>
              <a:t> </a:t>
            </a:r>
            <a:endParaRPr lang="es-ES" sz="1800"/>
          </a:p>
        </p:txBody>
      </p:sp>
      <p:sp>
        <p:nvSpPr>
          <p:cNvPr id="54294" name="Text Box 22"/>
          <p:cNvSpPr txBox="1">
            <a:spLocks noChangeArrowheads="1"/>
          </p:cNvSpPr>
          <p:nvPr/>
        </p:nvSpPr>
        <p:spPr bwMode="auto">
          <a:xfrm>
            <a:off x="5943600" y="5029200"/>
            <a:ext cx="1676400" cy="641350"/>
          </a:xfrm>
          <a:prstGeom prst="rect">
            <a:avLst/>
          </a:prstGeom>
          <a:noFill/>
          <a:ln w="9525">
            <a:noFill/>
            <a:miter lim="800000"/>
            <a:headEnd/>
            <a:tailEnd/>
          </a:ln>
          <a:effectLst/>
        </p:spPr>
        <p:txBody>
          <a:bodyPr>
            <a:spAutoFit/>
          </a:bodyPr>
          <a:lstStyle/>
          <a:p>
            <a:pPr algn="ctr">
              <a:spcBef>
                <a:spcPct val="50000"/>
              </a:spcBef>
            </a:pPr>
            <a:r>
              <a:rPr lang="es-MX" sz="1800"/>
              <a:t>SEC: FSN2, REC=FSN1+1</a:t>
            </a:r>
            <a:endParaRPr lang="es-ES" sz="1800"/>
          </a:p>
        </p:txBody>
      </p:sp>
      <p:sp>
        <p:nvSpPr>
          <p:cNvPr id="54295" name="Text Box 23"/>
          <p:cNvSpPr txBox="1">
            <a:spLocks noChangeArrowheads="1"/>
          </p:cNvSpPr>
          <p:nvPr/>
        </p:nvSpPr>
        <p:spPr bwMode="auto">
          <a:xfrm>
            <a:off x="1752600" y="5715000"/>
            <a:ext cx="1676400" cy="641350"/>
          </a:xfrm>
          <a:prstGeom prst="rect">
            <a:avLst/>
          </a:prstGeom>
          <a:noFill/>
          <a:ln w="9525">
            <a:noFill/>
            <a:miter lim="800000"/>
            <a:headEnd/>
            <a:tailEnd/>
          </a:ln>
          <a:effectLst/>
        </p:spPr>
        <p:txBody>
          <a:bodyPr>
            <a:spAutoFit/>
          </a:bodyPr>
          <a:lstStyle/>
          <a:p>
            <a:pPr algn="ctr">
              <a:spcBef>
                <a:spcPct val="50000"/>
              </a:spcBef>
            </a:pPr>
            <a:r>
              <a:rPr lang="es-MX" sz="1800"/>
              <a:t>SEC: FSN1+1, REC=FSN2+1</a:t>
            </a:r>
            <a:endParaRPr lang="es-ES" sz="1800"/>
          </a:p>
        </p:txBody>
      </p:sp>
    </p:spTree>
    <p:extLst>
      <p:ext uri="{BB962C8B-B14F-4D97-AF65-F5344CB8AC3E}">
        <p14:creationId xmlns:p14="http://schemas.microsoft.com/office/powerpoint/2010/main" val="7895657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descr="Rectangle: Click to edit Master text styles&#10;Second level&#10;Third level&#10;Fourth level&#10;Fifth level"/>
          <p:cNvSpPr>
            <a:spLocks noChangeArrowheads="1"/>
          </p:cNvSpPr>
          <p:nvPr/>
        </p:nvSpPr>
        <p:spPr bwMode="auto">
          <a:xfrm>
            <a:off x="838200" y="914400"/>
            <a:ext cx="7772400" cy="6096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sz="2800" b="1"/>
              <a:t>Finalización de la conexión</a:t>
            </a:r>
          </a:p>
        </p:txBody>
      </p:sp>
      <p:sp>
        <p:nvSpPr>
          <p:cNvPr id="55299" name="Rectangle 3"/>
          <p:cNvSpPr>
            <a:spLocks noChangeArrowheads="1"/>
          </p:cNvSpPr>
          <p:nvPr/>
        </p:nvSpPr>
        <p:spPr bwMode="auto">
          <a:xfrm>
            <a:off x="228600" y="1528763"/>
            <a:ext cx="8763000" cy="3925887"/>
          </a:xfrm>
          <a:prstGeom prst="rect">
            <a:avLst/>
          </a:prstGeom>
          <a:solidFill>
            <a:schemeClr val="bg1"/>
          </a:solidFill>
          <a:ln w="9525">
            <a:noFill/>
            <a:miter lim="800000"/>
            <a:headEnd/>
            <a:tailEnd/>
          </a:ln>
          <a:effectLst/>
        </p:spPr>
        <p:txBody>
          <a:bodyPr>
            <a:spAutoFit/>
          </a:bodyPr>
          <a:lstStyle/>
          <a:p>
            <a:pPr>
              <a:spcBef>
                <a:spcPct val="50000"/>
              </a:spcBef>
            </a:pPr>
            <a:r>
              <a:rPr lang="es-ES" sz="1800" b="1">
                <a:latin typeface="Courier New" pitchFamily="49" charset="0"/>
              </a:rPr>
              <a:t>Envío de fin de la conexión (FSN1) y del reconocimiento de datos (CSN2)</a:t>
            </a:r>
          </a:p>
          <a:p>
            <a:pPr>
              <a:spcBef>
                <a:spcPct val="50000"/>
              </a:spcBef>
            </a:pPr>
            <a:r>
              <a:rPr lang="es-ES" sz="1400">
                <a:latin typeface="Courier New" pitchFamily="49" charset="0"/>
              </a:rPr>
              <a:t>0000  00 18 e7 33 3d c3 00 01  f4 43 c9 19 08 00 45 00   ...3=... .C....E.</a:t>
            </a:r>
          </a:p>
          <a:p>
            <a:pPr>
              <a:spcBef>
                <a:spcPct val="50000"/>
              </a:spcBef>
            </a:pPr>
            <a:r>
              <a:rPr lang="es-ES" sz="1400">
                <a:latin typeface="Courier New" pitchFamily="49" charset="0"/>
              </a:rPr>
              <a:t>0010  00 28 47 ac 00 00 32 06  a8 11 40 e9 a9 68 94 cc   .(G...2. ..@..h..</a:t>
            </a:r>
          </a:p>
          <a:p>
            <a:pPr>
              <a:spcBef>
                <a:spcPct val="50000"/>
              </a:spcBef>
            </a:pPr>
            <a:r>
              <a:rPr lang="es-ES" sz="1400">
                <a:latin typeface="Courier New" pitchFamily="49" charset="0"/>
              </a:rPr>
              <a:t>0020  19 f5 00 50 08 3a 6a 66  ac c7 42 fe d8 4a 50 11   ...P.:jf ..B..JP.</a:t>
            </a:r>
          </a:p>
          <a:p>
            <a:pPr>
              <a:spcBef>
                <a:spcPct val="50000"/>
              </a:spcBef>
            </a:pPr>
            <a:r>
              <a:rPr lang="es-ES" sz="1400">
                <a:latin typeface="Courier New" pitchFamily="49" charset="0"/>
              </a:rPr>
              <a:t>0030  24 90 b7 2f 00 00 00 00  00 00 00 00               $../.... ....    </a:t>
            </a:r>
          </a:p>
          <a:p>
            <a:pPr>
              <a:spcBef>
                <a:spcPct val="50000"/>
              </a:spcBef>
            </a:pPr>
            <a:endParaRPr lang="es-ES" sz="1400">
              <a:latin typeface="Courier New" pitchFamily="49" charset="0"/>
            </a:endParaRPr>
          </a:p>
          <a:p>
            <a:pPr>
              <a:spcBef>
                <a:spcPct val="50000"/>
              </a:spcBef>
            </a:pPr>
            <a:r>
              <a:rPr lang="es-ES" sz="1800" b="1">
                <a:latin typeface="Courier New" pitchFamily="49" charset="0"/>
              </a:rPr>
              <a:t>Envío del reconocimiento del fin de conexión (FSN1+1)</a:t>
            </a:r>
          </a:p>
          <a:p>
            <a:pPr>
              <a:spcBef>
                <a:spcPct val="50000"/>
              </a:spcBef>
            </a:pPr>
            <a:r>
              <a:rPr lang="es-ES" sz="1400">
                <a:latin typeface="Courier New" pitchFamily="49" charset="0"/>
              </a:rPr>
              <a:t>0000  00 01 f4 43 c9 19 00 18  e7 33 3d c3 08 00 45 00   ...C.... .3=...E.</a:t>
            </a:r>
          </a:p>
          <a:p>
            <a:pPr>
              <a:spcBef>
                <a:spcPct val="50000"/>
              </a:spcBef>
            </a:pPr>
            <a:r>
              <a:rPr lang="es-ES" sz="1400">
                <a:latin typeface="Courier New" pitchFamily="49" charset="0"/>
              </a:rPr>
              <a:t>0010  00 28 f6 18 40 00 80 06  6b a4 94 cc 19 f5 40 e9   .(..@... k.....@.</a:t>
            </a:r>
          </a:p>
          <a:p>
            <a:pPr>
              <a:spcBef>
                <a:spcPct val="50000"/>
              </a:spcBef>
            </a:pPr>
            <a:r>
              <a:rPr lang="es-ES" sz="1400">
                <a:latin typeface="Courier New" pitchFamily="49" charset="0"/>
              </a:rPr>
              <a:t>0020  a9 68 08 3a 00 50 42 fe  d8 4a 6a 66 ac c8 50 10   .h.:.PB. .Jjf..P.</a:t>
            </a:r>
          </a:p>
          <a:p>
            <a:pPr>
              <a:spcBef>
                <a:spcPct val="50000"/>
              </a:spcBef>
            </a:pPr>
            <a:r>
              <a:rPr lang="es-ES" sz="1400">
                <a:latin typeface="Courier New" pitchFamily="49" charset="0"/>
              </a:rPr>
              <a:t>0030  42 0e 99 b1 00 00                                  B.....           </a:t>
            </a:r>
          </a:p>
        </p:txBody>
      </p:sp>
    </p:spTree>
    <p:extLst>
      <p:ext uri="{BB962C8B-B14F-4D97-AF65-F5344CB8AC3E}">
        <p14:creationId xmlns:p14="http://schemas.microsoft.com/office/powerpoint/2010/main" val="9929362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descr="Rectangle: Click to edit Master text styles&#10;Second level&#10;Third level&#10;Fourth level&#10;Fifth level"/>
          <p:cNvSpPr>
            <a:spLocks noChangeArrowheads="1"/>
          </p:cNvSpPr>
          <p:nvPr/>
        </p:nvSpPr>
        <p:spPr bwMode="auto">
          <a:xfrm>
            <a:off x="838200" y="914400"/>
            <a:ext cx="7772400" cy="6096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sz="2800" b="1"/>
              <a:t>Finalización de la conexión</a:t>
            </a:r>
          </a:p>
        </p:txBody>
      </p:sp>
      <p:sp>
        <p:nvSpPr>
          <p:cNvPr id="56323" name="Rectangle 3"/>
          <p:cNvSpPr>
            <a:spLocks noChangeArrowheads="1"/>
          </p:cNvSpPr>
          <p:nvPr/>
        </p:nvSpPr>
        <p:spPr bwMode="auto">
          <a:xfrm>
            <a:off x="228600" y="1528763"/>
            <a:ext cx="8763000" cy="3744912"/>
          </a:xfrm>
          <a:prstGeom prst="rect">
            <a:avLst/>
          </a:prstGeom>
          <a:solidFill>
            <a:schemeClr val="bg1"/>
          </a:solidFill>
          <a:ln w="9525">
            <a:noFill/>
            <a:miter lim="800000"/>
            <a:headEnd/>
            <a:tailEnd/>
          </a:ln>
          <a:effectLst/>
        </p:spPr>
        <p:txBody>
          <a:bodyPr>
            <a:spAutoFit/>
          </a:bodyPr>
          <a:lstStyle/>
          <a:p>
            <a:pPr>
              <a:spcBef>
                <a:spcPct val="50000"/>
              </a:spcBef>
            </a:pPr>
            <a:r>
              <a:rPr lang="es-ES" sz="1800" b="1">
                <a:latin typeface="Courier New" pitchFamily="49" charset="0"/>
              </a:rPr>
              <a:t>Envío del fin de la conexión (FSN2)</a:t>
            </a:r>
          </a:p>
          <a:p>
            <a:pPr>
              <a:spcBef>
                <a:spcPct val="50000"/>
              </a:spcBef>
            </a:pPr>
            <a:r>
              <a:rPr lang="es-ES" sz="1400">
                <a:latin typeface="Courier New" pitchFamily="49" charset="0"/>
              </a:rPr>
              <a:t>0000  00 01 f4 43 c9 19 00 18  e7 33 3d c3 08 00 45 00   ...C.... .3=...E.</a:t>
            </a:r>
          </a:p>
          <a:p>
            <a:pPr>
              <a:spcBef>
                <a:spcPct val="50000"/>
              </a:spcBef>
            </a:pPr>
            <a:r>
              <a:rPr lang="es-ES" sz="1400">
                <a:latin typeface="Courier New" pitchFamily="49" charset="0"/>
              </a:rPr>
              <a:t>0010  00 28 f6 2a 40 00 80 06  6b 92 94 cc 19 f5 40 e9   .(.*@... k.....@.</a:t>
            </a:r>
          </a:p>
          <a:p>
            <a:pPr>
              <a:spcBef>
                <a:spcPct val="50000"/>
              </a:spcBef>
            </a:pPr>
            <a:r>
              <a:rPr lang="es-ES" sz="1400">
                <a:latin typeface="Courier New" pitchFamily="49" charset="0"/>
              </a:rPr>
              <a:t>0020  a9 68 08 3a 00 50 42 fe  d8 4a 6a 66 ac c8 50 11   .h.:.PB. .Jjf..P.</a:t>
            </a:r>
          </a:p>
          <a:p>
            <a:pPr>
              <a:spcBef>
                <a:spcPct val="50000"/>
              </a:spcBef>
            </a:pPr>
            <a:r>
              <a:rPr lang="es-ES" sz="1400">
                <a:latin typeface="Courier New" pitchFamily="49" charset="0"/>
              </a:rPr>
              <a:t>0030  42 0e 99 b0 00 00                                  B.....           </a:t>
            </a:r>
          </a:p>
          <a:p>
            <a:pPr>
              <a:spcBef>
                <a:spcPct val="50000"/>
              </a:spcBef>
            </a:pPr>
            <a:endParaRPr lang="es-ES" sz="1800" b="1">
              <a:latin typeface="Courier New" pitchFamily="49" charset="0"/>
            </a:endParaRPr>
          </a:p>
          <a:p>
            <a:pPr>
              <a:spcBef>
                <a:spcPct val="50000"/>
              </a:spcBef>
            </a:pPr>
            <a:r>
              <a:rPr lang="es-ES" sz="1800" b="1">
                <a:latin typeface="Courier New" pitchFamily="49" charset="0"/>
              </a:rPr>
              <a:t>Envío del reconocimiento del fin de conexión (FSN2+1)</a:t>
            </a:r>
          </a:p>
          <a:p>
            <a:pPr>
              <a:spcBef>
                <a:spcPct val="50000"/>
              </a:spcBef>
            </a:pPr>
            <a:r>
              <a:rPr lang="es-ES" sz="1400">
                <a:latin typeface="Courier New" pitchFamily="49" charset="0"/>
              </a:rPr>
              <a:t>0000  00 18 e7 33 3d c3 00 01  f4 43 c9 19 08 00 45 00   ...3=... .C....E.</a:t>
            </a:r>
          </a:p>
          <a:p>
            <a:pPr>
              <a:spcBef>
                <a:spcPct val="50000"/>
              </a:spcBef>
            </a:pPr>
            <a:r>
              <a:rPr lang="es-ES" sz="1400">
                <a:latin typeface="Courier New" pitchFamily="49" charset="0"/>
              </a:rPr>
              <a:t>0010  00 28 47 ae 00 00 32 06  a8 0f 40 e9 a9 68 94 cc   .(G...2. ..@..h..</a:t>
            </a:r>
          </a:p>
          <a:p>
            <a:pPr>
              <a:spcBef>
                <a:spcPct val="50000"/>
              </a:spcBef>
            </a:pPr>
            <a:r>
              <a:rPr lang="es-ES" sz="1400">
                <a:latin typeface="Courier New" pitchFamily="49" charset="0"/>
              </a:rPr>
              <a:t>0020  19 f5 00 50 08 3a 6a 66  ac c8 42 fe d8 4b 50 10   ...P.:jf ..B..KP.</a:t>
            </a:r>
          </a:p>
          <a:p>
            <a:pPr>
              <a:spcBef>
                <a:spcPct val="50000"/>
              </a:spcBef>
            </a:pPr>
            <a:r>
              <a:rPr lang="es-ES" sz="1400">
                <a:latin typeface="Courier New" pitchFamily="49" charset="0"/>
              </a:rPr>
              <a:t>0030  24 90 b7 2e 00 00 00 00  00 00 00 00               $....... ....    </a:t>
            </a:r>
          </a:p>
        </p:txBody>
      </p:sp>
    </p:spTree>
    <p:extLst>
      <p:ext uri="{BB962C8B-B14F-4D97-AF65-F5344CB8AC3E}">
        <p14:creationId xmlns:p14="http://schemas.microsoft.com/office/powerpoint/2010/main" val="212827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a:t>Características</a:t>
            </a:r>
          </a:p>
        </p:txBody>
      </p:sp>
      <p:sp>
        <p:nvSpPr>
          <p:cNvPr id="10243" name="Rectangle 3" descr="Rectangle: Click to edit Master text styles&#10;Second level&#10;Third level&#10;Fourth level&#10;Fifth level"/>
          <p:cNvSpPr>
            <a:spLocks noGrp="1" noChangeArrowheads="1"/>
          </p:cNvSpPr>
          <p:nvPr>
            <p:ph idx="1"/>
          </p:nvPr>
        </p:nvSpPr>
        <p:spPr/>
        <p:txBody>
          <a:bodyPr/>
          <a:lstStyle/>
          <a:p>
            <a:pPr lvl="1"/>
            <a:r>
              <a:rPr lang="es-ES" b="1" dirty="0"/>
              <a:t>Proporciona una suma de comprobación del mensaje de UDP</a:t>
            </a:r>
          </a:p>
          <a:p>
            <a:pPr lvl="2"/>
            <a:r>
              <a:rPr lang="es-ES" dirty="0"/>
              <a:t>El encabezado de UDP tiene una suma de comprobación de 16 bits de todo el mensaje de UDP.</a:t>
            </a:r>
          </a:p>
          <a:p>
            <a:pPr lvl="2">
              <a:buFont typeface="Wingdings" pitchFamily="2" charset="2"/>
              <a:buNone/>
            </a:pPr>
            <a:endParaRPr lang="es-E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s-ES"/>
              <a:t>Encabezado TCP</a:t>
            </a:r>
          </a:p>
        </p:txBody>
      </p:sp>
      <p:sp>
        <p:nvSpPr>
          <p:cNvPr id="40963" name="Rectangle 3" descr="Rectangle: Click to edit Master text styles&#10;Second level&#10;Third level&#10;Fourth level&#10;Fifth level"/>
          <p:cNvSpPr>
            <a:spLocks noGrp="1" noChangeArrowheads="1"/>
          </p:cNvSpPr>
          <p:nvPr>
            <p:ph type="body" idx="1"/>
          </p:nvPr>
        </p:nvSpPr>
        <p:spPr/>
        <p:txBody>
          <a:bodyPr/>
          <a:lstStyle/>
          <a:p>
            <a:pPr lvl="1"/>
            <a:r>
              <a:rPr lang="es-ES" b="1"/>
              <a:t>Ventana</a:t>
            </a:r>
          </a:p>
          <a:p>
            <a:pPr lvl="2"/>
            <a:r>
              <a:rPr lang="es-ES"/>
              <a:t>Campo de 2 bytes que indica el número de bytes de espacio disponible en el buffer de recepción del emisor de este segmento. </a:t>
            </a:r>
          </a:p>
          <a:p>
            <a:pPr lvl="2"/>
            <a:r>
              <a:rPr lang="es-ES"/>
              <a:t>El buffer de recepción se utiliza para almacenar la secuencia de bytes de entrada.</a:t>
            </a:r>
          </a:p>
          <a:p>
            <a:pPr lvl="2"/>
            <a:r>
              <a:rPr lang="es-ES"/>
              <a:t>Al anunciar el tamaño de la ventana con cada segmento, un receptor TCP indica al emisor la cantidad de datos que se pueden enviar y almacenar correctamente en el buffer.</a:t>
            </a:r>
          </a:p>
        </p:txBody>
      </p:sp>
    </p:spTree>
    <p:extLst>
      <p:ext uri="{BB962C8B-B14F-4D97-AF65-F5344CB8AC3E}">
        <p14:creationId xmlns:p14="http://schemas.microsoft.com/office/powerpoint/2010/main" val="34960391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Encabezado TCP</a:t>
            </a:r>
          </a:p>
        </p:txBody>
      </p:sp>
      <p:sp>
        <p:nvSpPr>
          <p:cNvPr id="59395" name="Rectangle 3"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w="9525">
            <a:noFill/>
            <a:miter lim="800000"/>
            <a:headEnd/>
            <a:tailEnd/>
          </a:ln>
          <a:effectLst/>
        </p:spPr>
        <p:txBody>
          <a:bodyPr/>
          <a:lstStyle/>
          <a:p>
            <a:pPr marL="742950" lvl="1" indent="-285750">
              <a:lnSpc>
                <a:spcPct val="90000"/>
              </a:lnSpc>
              <a:spcBef>
                <a:spcPct val="20000"/>
              </a:spcBef>
              <a:buClr>
                <a:schemeClr val="tx1"/>
              </a:buClr>
              <a:buSzPct val="60000"/>
              <a:buFont typeface="Wingdings" pitchFamily="2" charset="2"/>
              <a:buChar char="n"/>
            </a:pPr>
            <a:r>
              <a:rPr lang="es-ES" sz="2800" b="1"/>
              <a:t>Ventana</a:t>
            </a:r>
          </a:p>
          <a:p>
            <a:pPr marL="1143000" lvl="2" indent="-228600">
              <a:lnSpc>
                <a:spcPct val="90000"/>
              </a:lnSpc>
              <a:spcBef>
                <a:spcPct val="20000"/>
              </a:spcBef>
              <a:buClr>
                <a:schemeClr val="hlink"/>
              </a:buClr>
              <a:buSzPct val="95000"/>
              <a:buFont typeface="Wingdings" pitchFamily="2" charset="2"/>
              <a:buChar char="w"/>
            </a:pPr>
            <a:r>
              <a:rPr lang="es-ES"/>
              <a:t>El emisor no debería enviar mas datos de los que caben en el buffer del receptor.</a:t>
            </a:r>
          </a:p>
          <a:p>
            <a:pPr marL="1143000" lvl="2" indent="-228600">
              <a:lnSpc>
                <a:spcPct val="90000"/>
              </a:lnSpc>
              <a:spcBef>
                <a:spcPct val="20000"/>
              </a:spcBef>
              <a:buClr>
                <a:schemeClr val="hlink"/>
              </a:buClr>
              <a:buSzPct val="95000"/>
              <a:buFont typeface="Wingdings" pitchFamily="2" charset="2"/>
              <a:buChar char="w"/>
            </a:pPr>
            <a:r>
              <a:rPr lang="es-ES"/>
              <a:t>Si no hay más espacio en el buffer del receptor, se anuncia un tamaño de ventana de 0 bytes.</a:t>
            </a:r>
          </a:p>
          <a:p>
            <a:pPr marL="1143000" lvl="2" indent="-228600">
              <a:lnSpc>
                <a:spcPct val="90000"/>
              </a:lnSpc>
              <a:spcBef>
                <a:spcPct val="20000"/>
              </a:spcBef>
              <a:buClr>
                <a:schemeClr val="hlink"/>
              </a:buClr>
              <a:buSzPct val="95000"/>
              <a:buFont typeface="Wingdings" pitchFamily="2" charset="2"/>
              <a:buChar char="w"/>
            </a:pPr>
            <a:r>
              <a:rPr lang="es-ES"/>
              <a:t>Con un tamaño de ventana 0, el emisor no puede enviar más datos hasta que el tamaño de la ventana sea un valor distinto de cero.</a:t>
            </a:r>
          </a:p>
          <a:p>
            <a:pPr marL="1143000" lvl="2" indent="-228600">
              <a:lnSpc>
                <a:spcPct val="90000"/>
              </a:lnSpc>
              <a:spcBef>
                <a:spcPct val="20000"/>
              </a:spcBef>
              <a:buClr>
                <a:schemeClr val="hlink"/>
              </a:buClr>
              <a:buSzPct val="95000"/>
              <a:buFont typeface="Wingdings" pitchFamily="2" charset="2"/>
              <a:buChar char="w"/>
            </a:pPr>
            <a:r>
              <a:rPr lang="es-ES"/>
              <a:t>El anuncio de la ventana es una implementación del control de flujo del receptor.  </a:t>
            </a:r>
          </a:p>
        </p:txBody>
      </p:sp>
    </p:spTree>
    <p:extLst>
      <p:ext uri="{BB962C8B-B14F-4D97-AF65-F5344CB8AC3E}">
        <p14:creationId xmlns:p14="http://schemas.microsoft.com/office/powerpoint/2010/main" val="36666690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s-ES"/>
              <a:t>Encabezado TCP</a:t>
            </a:r>
          </a:p>
        </p:txBody>
      </p:sp>
      <p:sp>
        <p:nvSpPr>
          <p:cNvPr id="57347" name="Rectangle 3" descr="Rectangle: Click to edit Master text styles&#10;Second level&#10;Third level&#10;Fourth level&#10;Fifth level"/>
          <p:cNvSpPr>
            <a:spLocks noGrp="1" noChangeArrowheads="1"/>
          </p:cNvSpPr>
          <p:nvPr>
            <p:ph type="body" idx="1"/>
          </p:nvPr>
        </p:nvSpPr>
        <p:spPr/>
        <p:txBody>
          <a:bodyPr/>
          <a:lstStyle/>
          <a:p>
            <a:pPr lvl="1"/>
            <a:r>
              <a:rPr lang="es-ES" b="1"/>
              <a:t>Opciones</a:t>
            </a:r>
          </a:p>
          <a:p>
            <a:pPr lvl="2"/>
            <a:r>
              <a:rPr lang="es-ES"/>
              <a:t>Se pueden agregar una o mas opciones TCP al encabezado TCP, pero debe hacerse en incrementos de 4 bytes para que el tamaño del encabezado TCP pueda indicarse con el campo Desplazamiento de datos.</a:t>
            </a:r>
          </a:p>
        </p:txBody>
      </p:sp>
    </p:spTree>
    <p:extLst>
      <p:ext uri="{BB962C8B-B14F-4D97-AF65-F5344CB8AC3E}">
        <p14:creationId xmlns:p14="http://schemas.microsoft.com/office/powerpoint/2010/main" val="25826804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s-ES"/>
              <a:t>Ejemplo de trama TCP</a:t>
            </a:r>
          </a:p>
        </p:txBody>
      </p:sp>
      <p:sp>
        <p:nvSpPr>
          <p:cNvPr id="58371" name="Rectangle 3" descr="Rectangle: Click to edit Master text styles&#10;Second level&#10;Third level&#10;Fourth level&#10;Fifth level"/>
          <p:cNvSpPr>
            <a:spLocks noGrp="1" noChangeArrowheads="1"/>
          </p:cNvSpPr>
          <p:nvPr>
            <p:ph type="body" idx="1"/>
          </p:nvPr>
        </p:nvSpPr>
        <p:spPr/>
        <p:txBody>
          <a:bodyPr/>
          <a:lstStyle/>
          <a:p>
            <a:pPr lvl="1"/>
            <a:r>
              <a:rPr lang="es-ES"/>
              <a:t>Analizar los campos del encabezado TCP</a:t>
            </a:r>
          </a:p>
        </p:txBody>
      </p:sp>
      <p:sp>
        <p:nvSpPr>
          <p:cNvPr id="58373" name="Rectangle 5"/>
          <p:cNvSpPr>
            <a:spLocks noChangeArrowheads="1"/>
          </p:cNvSpPr>
          <p:nvPr/>
        </p:nvSpPr>
        <p:spPr bwMode="auto">
          <a:xfrm>
            <a:off x="533400" y="2514600"/>
            <a:ext cx="8382000" cy="3814763"/>
          </a:xfrm>
          <a:prstGeom prst="rect">
            <a:avLst/>
          </a:prstGeom>
          <a:noFill/>
          <a:ln w="9525">
            <a:noFill/>
            <a:miter lim="800000"/>
            <a:headEnd/>
            <a:tailEnd/>
          </a:ln>
          <a:effectLst/>
        </p:spPr>
        <p:txBody>
          <a:bodyPr>
            <a:spAutoFit/>
          </a:bodyPr>
          <a:lstStyle/>
          <a:p>
            <a:pPr>
              <a:spcBef>
                <a:spcPct val="50000"/>
              </a:spcBef>
            </a:pPr>
            <a:r>
              <a:rPr lang="es-ES" sz="1400">
                <a:latin typeface="Courier New" pitchFamily="49" charset="0"/>
              </a:rPr>
              <a:t>0000  00 18 e7 33 3d c3 00 01  f4 43 c9 19 08 00 45 00   ...3=... .C....E.</a:t>
            </a:r>
          </a:p>
          <a:p>
            <a:pPr>
              <a:spcBef>
                <a:spcPct val="50000"/>
              </a:spcBef>
            </a:pPr>
            <a:r>
              <a:rPr lang="es-ES" sz="1400">
                <a:latin typeface="Courier New" pitchFamily="49" charset="0"/>
              </a:rPr>
              <a:t>0010  00 a5 47 a6 00 00 32 06  a7 9a 40 e9 a9 68 94 cc   ..G...2. ..@..h..</a:t>
            </a:r>
          </a:p>
          <a:p>
            <a:pPr>
              <a:spcBef>
                <a:spcPct val="50000"/>
              </a:spcBef>
            </a:pPr>
            <a:r>
              <a:rPr lang="es-ES" sz="1400">
                <a:latin typeface="Courier New" pitchFamily="49" charset="0"/>
              </a:rPr>
              <a:t>0020  19 f5 00 50 08 3a 6a 66  ab cd 42 fe d5 80 50 18   ...P.:jf ..B...P.</a:t>
            </a:r>
          </a:p>
          <a:p>
            <a:pPr>
              <a:spcBef>
                <a:spcPct val="50000"/>
              </a:spcBef>
            </a:pPr>
            <a:r>
              <a:rPr lang="es-ES" sz="1400">
                <a:latin typeface="Courier New" pitchFamily="49" charset="0"/>
              </a:rPr>
              <a:t>0030  1e f0 4c b1 00 00 48 54  54 50 2f 31 2e 31 20 33   ..L...HT TP/1.1 3</a:t>
            </a:r>
          </a:p>
          <a:p>
            <a:pPr>
              <a:spcBef>
                <a:spcPct val="50000"/>
              </a:spcBef>
            </a:pPr>
            <a:r>
              <a:rPr lang="es-ES" sz="1400">
                <a:latin typeface="Courier New" pitchFamily="49" charset="0"/>
              </a:rPr>
              <a:t>0040  30 34 20 4e 6f 74 20 4d  6f 64 69 66 69 65 64 0d   04 Not M odified.</a:t>
            </a:r>
          </a:p>
          <a:p>
            <a:pPr>
              <a:spcBef>
                <a:spcPct val="50000"/>
              </a:spcBef>
            </a:pPr>
            <a:r>
              <a:rPr lang="es-ES" sz="1400">
                <a:latin typeface="Courier New" pitchFamily="49" charset="0"/>
              </a:rPr>
              <a:t>0050  0a 4c 61 73 74 2d 4d 6f  64 69 66 69 65 64 3a 20   .Last-Mo dified: </a:t>
            </a:r>
          </a:p>
          <a:p>
            <a:pPr>
              <a:spcBef>
                <a:spcPct val="50000"/>
              </a:spcBef>
            </a:pPr>
            <a:r>
              <a:rPr lang="es-ES" sz="1400">
                <a:latin typeface="Courier New" pitchFamily="49" charset="0"/>
              </a:rPr>
              <a:t>0060  57 65 64 2c 20 30 37 20  4a 75 6e 20 32 30 30 36   Wed, 07  Jun 2006</a:t>
            </a:r>
          </a:p>
          <a:p>
            <a:pPr>
              <a:spcBef>
                <a:spcPct val="50000"/>
              </a:spcBef>
            </a:pPr>
            <a:r>
              <a:rPr lang="es-ES" sz="1400">
                <a:latin typeface="Courier New" pitchFamily="49" charset="0"/>
              </a:rPr>
              <a:t>0070  20 31 39 3a 34 33 3a 33  32 20 47 4d 54 0d 0a 44    19:43:3 2 GMT..D</a:t>
            </a:r>
          </a:p>
          <a:p>
            <a:pPr>
              <a:spcBef>
                <a:spcPct val="50000"/>
              </a:spcBef>
            </a:pPr>
            <a:r>
              <a:rPr lang="es-ES" sz="1400">
                <a:latin typeface="Courier New" pitchFamily="49" charset="0"/>
              </a:rPr>
              <a:t>0080  61 74 65 3a 20 54 75 65  2c 20 32 38 20 4f 63 74   ate: Tue , 28 Oct</a:t>
            </a:r>
          </a:p>
          <a:p>
            <a:pPr>
              <a:spcBef>
                <a:spcPct val="50000"/>
              </a:spcBef>
            </a:pPr>
            <a:r>
              <a:rPr lang="es-ES" sz="1400">
                <a:latin typeface="Courier New" pitchFamily="49" charset="0"/>
              </a:rPr>
              <a:t>0090  20 32 30 30 38 20 32 32  3a 34 36 3a 35 33 20 47    2008 22 :46:53 G</a:t>
            </a:r>
          </a:p>
          <a:p>
            <a:pPr>
              <a:spcBef>
                <a:spcPct val="50000"/>
              </a:spcBef>
            </a:pPr>
            <a:r>
              <a:rPr lang="es-ES" sz="1400">
                <a:latin typeface="Courier New" pitchFamily="49" charset="0"/>
              </a:rPr>
              <a:t>00a0  4d 54 0d 0a 53 65 72 76  65 72 3a 20 67 77 73 0d   MT..Serv er: gws.</a:t>
            </a:r>
          </a:p>
          <a:p>
            <a:pPr>
              <a:spcBef>
                <a:spcPct val="50000"/>
              </a:spcBef>
            </a:pPr>
            <a:r>
              <a:rPr lang="es-ES" sz="1400">
                <a:latin typeface="Courier New" pitchFamily="49" charset="0"/>
              </a:rPr>
              <a:t>00b0  0a 0d 0a                                           ...              </a:t>
            </a:r>
          </a:p>
        </p:txBody>
      </p:sp>
    </p:spTree>
    <p:extLst>
      <p:ext uri="{BB962C8B-B14F-4D97-AF65-F5344CB8AC3E}">
        <p14:creationId xmlns:p14="http://schemas.microsoft.com/office/powerpoint/2010/main" val="19401234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a:t>Opciones TCP</a:t>
            </a:r>
          </a:p>
        </p:txBody>
      </p:sp>
      <p:sp>
        <p:nvSpPr>
          <p:cNvPr id="60419" name="Rectangle 3" descr="Rectangle: Click to edit Master text styles&#10;Second level&#10;Third level&#10;Fourth level&#10;Fifth level"/>
          <p:cNvSpPr>
            <a:spLocks noGrp="1" noChangeArrowheads="1"/>
          </p:cNvSpPr>
          <p:nvPr>
            <p:ph type="body" idx="1"/>
          </p:nvPr>
        </p:nvSpPr>
        <p:spPr/>
        <p:txBody>
          <a:bodyPr/>
          <a:lstStyle/>
          <a:p>
            <a:pPr lvl="1"/>
            <a:r>
              <a:rPr lang="es-ES"/>
              <a:t>Se utilizan para ampliar la funcionalidad de TCP</a:t>
            </a:r>
          </a:p>
          <a:p>
            <a:pPr lvl="2"/>
            <a:r>
              <a:rPr lang="es-ES"/>
              <a:t>Negociar el tamaño máximo del segmento .</a:t>
            </a:r>
          </a:p>
          <a:p>
            <a:pPr lvl="2"/>
            <a:r>
              <a:rPr lang="es-ES"/>
              <a:t>Escalar el tamaño de la ventana.</a:t>
            </a:r>
          </a:p>
          <a:p>
            <a:pPr lvl="2"/>
            <a:r>
              <a:rPr lang="es-ES"/>
              <a:t>Realizar confirmaciones selectivas.</a:t>
            </a:r>
          </a:p>
          <a:p>
            <a:pPr lvl="2"/>
            <a:r>
              <a:rPr lang="es-ES"/>
              <a:t>Registrar marcas de fecha y hora.</a:t>
            </a:r>
          </a:p>
          <a:p>
            <a:pPr lvl="2"/>
            <a:r>
              <a:rPr lang="es-ES"/>
              <a:t>Proporcionar relleno para limites de 4 bytes.</a:t>
            </a:r>
          </a:p>
        </p:txBody>
      </p:sp>
    </p:spTree>
    <p:extLst>
      <p:ext uri="{BB962C8B-B14F-4D97-AF65-F5344CB8AC3E}">
        <p14:creationId xmlns:p14="http://schemas.microsoft.com/office/powerpoint/2010/main" val="21362808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s-ES"/>
              <a:t>Opciones TCP</a:t>
            </a:r>
          </a:p>
        </p:txBody>
      </p:sp>
      <p:sp>
        <p:nvSpPr>
          <p:cNvPr id="61443" name="Rectangle 3" descr="Rectangle: Click to edit Master text styles&#10;Second level&#10;Third level&#10;Fourth level&#10;Fifth level"/>
          <p:cNvSpPr>
            <a:spLocks noGrp="1" noChangeArrowheads="1"/>
          </p:cNvSpPr>
          <p:nvPr>
            <p:ph type="body" idx="1"/>
          </p:nvPr>
        </p:nvSpPr>
        <p:spPr/>
        <p:txBody>
          <a:bodyPr/>
          <a:lstStyle/>
          <a:p>
            <a:pPr lvl="1"/>
            <a:r>
              <a:rPr lang="es-ES" b="1"/>
              <a:t>Lista de opciones final y Sin operación</a:t>
            </a:r>
          </a:p>
          <a:p>
            <a:pPr lvl="2"/>
            <a:r>
              <a:rPr lang="es-ES" b="1"/>
              <a:t>Lista de opción final.</a:t>
            </a:r>
            <a:r>
              <a:rPr lang="es-ES"/>
              <a:t> Un byte configurado como 0 (0x00), lo que indica que no hay ninguna otra opción.</a:t>
            </a:r>
          </a:p>
          <a:p>
            <a:pPr lvl="2"/>
            <a:r>
              <a:rPr lang="es-ES" b="1"/>
              <a:t>Sin operación.</a:t>
            </a:r>
            <a:r>
              <a:rPr lang="es-ES"/>
              <a:t>Un byte configurado como 1 (0x01), que se utiliza entre opciones TCP para una alineación de 4 bytes. No es utilizada.</a:t>
            </a:r>
            <a:endParaRPr lang="es-ES" b="1"/>
          </a:p>
        </p:txBody>
      </p:sp>
    </p:spTree>
    <p:extLst>
      <p:ext uri="{BB962C8B-B14F-4D97-AF65-F5344CB8AC3E}">
        <p14:creationId xmlns:p14="http://schemas.microsoft.com/office/powerpoint/2010/main" val="40137515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s-ES"/>
              <a:t>Opciones TCP</a:t>
            </a:r>
          </a:p>
        </p:txBody>
      </p:sp>
      <p:sp>
        <p:nvSpPr>
          <p:cNvPr id="62467" name="Rectangle 3" descr="Rectangle: Click to edit Master text styles&#10;Second level&#10;Third level&#10;Fourth level&#10;Fifth level"/>
          <p:cNvSpPr>
            <a:spLocks noGrp="1" noChangeArrowheads="1"/>
          </p:cNvSpPr>
          <p:nvPr>
            <p:ph type="body" idx="1"/>
          </p:nvPr>
        </p:nvSpPr>
        <p:spPr/>
        <p:txBody>
          <a:bodyPr/>
          <a:lstStyle/>
          <a:p>
            <a:pPr lvl="1"/>
            <a:r>
              <a:rPr lang="es-ES" b="1"/>
              <a:t>Tamaño máximo de segmento (MSS)</a:t>
            </a:r>
          </a:p>
          <a:p>
            <a:pPr lvl="2"/>
            <a:r>
              <a:rPr lang="es-ES"/>
              <a:t>Es el segmento más largo que se puede enviar en la conexión.</a:t>
            </a:r>
          </a:p>
          <a:p>
            <a:pPr lvl="2"/>
            <a:r>
              <a:rPr lang="es-ES"/>
              <a:t>Para obtener el MSS, se debe tomar el MTU de IP y restar el tamaño del encabezado IP y del encabezado TCP (sin opciones). </a:t>
            </a:r>
          </a:p>
        </p:txBody>
      </p:sp>
      <p:sp>
        <p:nvSpPr>
          <p:cNvPr id="62468" name="Rectangle 4"/>
          <p:cNvSpPr>
            <a:spLocks noChangeArrowheads="1"/>
          </p:cNvSpPr>
          <p:nvPr/>
        </p:nvSpPr>
        <p:spPr bwMode="auto">
          <a:xfrm>
            <a:off x="858838" y="5286375"/>
            <a:ext cx="1289050" cy="4445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1400">
                <a:latin typeface="Arial" charset="0"/>
              </a:rPr>
              <a:t>IP</a:t>
            </a:r>
          </a:p>
        </p:txBody>
      </p:sp>
      <p:sp>
        <p:nvSpPr>
          <p:cNvPr id="62469" name="Rectangle 5"/>
          <p:cNvSpPr>
            <a:spLocks noChangeArrowheads="1"/>
          </p:cNvSpPr>
          <p:nvPr/>
        </p:nvSpPr>
        <p:spPr bwMode="auto">
          <a:xfrm>
            <a:off x="2001838" y="5286375"/>
            <a:ext cx="1136650" cy="4445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1400">
                <a:latin typeface="Arial" charset="0"/>
              </a:rPr>
              <a:t>TCP</a:t>
            </a:r>
          </a:p>
        </p:txBody>
      </p:sp>
      <p:sp>
        <p:nvSpPr>
          <p:cNvPr id="62470" name="Rectangle 6"/>
          <p:cNvSpPr>
            <a:spLocks noChangeArrowheads="1"/>
          </p:cNvSpPr>
          <p:nvPr/>
        </p:nvSpPr>
        <p:spPr bwMode="auto">
          <a:xfrm>
            <a:off x="3138488" y="5286375"/>
            <a:ext cx="5480050" cy="444500"/>
          </a:xfrm>
          <a:prstGeom prst="rect">
            <a:avLst/>
          </a:prstGeom>
          <a:solidFill>
            <a:srgbClr val="DDDDDD"/>
          </a:solidFill>
          <a:ln w="12700">
            <a:solidFill>
              <a:schemeClr val="tx1"/>
            </a:solidFill>
            <a:miter lim="800000"/>
            <a:headEnd/>
            <a:tailEnd/>
          </a:ln>
          <a:effectLst/>
        </p:spPr>
        <p:txBody>
          <a:bodyPr wrap="none" anchor="ctr"/>
          <a:lstStyle/>
          <a:p>
            <a:pPr algn="ctr" eaLnBrk="0" hangingPunct="0"/>
            <a:r>
              <a:rPr lang="en-US" sz="1400">
                <a:latin typeface="Arial" charset="0"/>
              </a:rPr>
              <a:t>Segmento</a:t>
            </a:r>
          </a:p>
        </p:txBody>
      </p:sp>
      <p:sp>
        <p:nvSpPr>
          <p:cNvPr id="62471" name="Line 7"/>
          <p:cNvSpPr>
            <a:spLocks noChangeShapeType="1"/>
          </p:cNvSpPr>
          <p:nvPr/>
        </p:nvSpPr>
        <p:spPr bwMode="auto">
          <a:xfrm>
            <a:off x="852488" y="4905375"/>
            <a:ext cx="0" cy="292100"/>
          </a:xfrm>
          <a:prstGeom prst="line">
            <a:avLst/>
          </a:prstGeom>
          <a:noFill/>
          <a:ln w="12700">
            <a:solidFill>
              <a:schemeClr val="tx1"/>
            </a:solidFill>
            <a:round/>
            <a:headEnd/>
            <a:tailEnd/>
          </a:ln>
          <a:effectLst/>
        </p:spPr>
        <p:txBody>
          <a:bodyPr wrap="none" anchor="ctr"/>
          <a:lstStyle/>
          <a:p>
            <a:endParaRPr lang="es-MX"/>
          </a:p>
        </p:txBody>
      </p:sp>
      <p:sp>
        <p:nvSpPr>
          <p:cNvPr id="62472" name="Line 8"/>
          <p:cNvSpPr>
            <a:spLocks noChangeShapeType="1"/>
          </p:cNvSpPr>
          <p:nvPr/>
        </p:nvSpPr>
        <p:spPr bwMode="auto">
          <a:xfrm>
            <a:off x="3138488" y="5819775"/>
            <a:ext cx="0" cy="292100"/>
          </a:xfrm>
          <a:prstGeom prst="line">
            <a:avLst/>
          </a:prstGeom>
          <a:noFill/>
          <a:ln w="12700">
            <a:solidFill>
              <a:schemeClr val="tx1"/>
            </a:solidFill>
            <a:round/>
            <a:headEnd/>
            <a:tailEnd/>
          </a:ln>
          <a:effectLst/>
        </p:spPr>
        <p:txBody>
          <a:bodyPr wrap="none" anchor="ctr"/>
          <a:lstStyle/>
          <a:p>
            <a:endParaRPr lang="es-MX"/>
          </a:p>
        </p:txBody>
      </p:sp>
      <p:sp>
        <p:nvSpPr>
          <p:cNvPr id="62473" name="Line 9"/>
          <p:cNvSpPr>
            <a:spLocks noChangeShapeType="1"/>
          </p:cNvSpPr>
          <p:nvPr/>
        </p:nvSpPr>
        <p:spPr bwMode="auto">
          <a:xfrm>
            <a:off x="8624888" y="5819775"/>
            <a:ext cx="0" cy="292100"/>
          </a:xfrm>
          <a:prstGeom prst="line">
            <a:avLst/>
          </a:prstGeom>
          <a:noFill/>
          <a:ln w="12700">
            <a:solidFill>
              <a:schemeClr val="tx1"/>
            </a:solidFill>
            <a:round/>
            <a:headEnd/>
            <a:tailEnd/>
          </a:ln>
          <a:effectLst/>
        </p:spPr>
        <p:txBody>
          <a:bodyPr wrap="none" anchor="ctr"/>
          <a:lstStyle/>
          <a:p>
            <a:endParaRPr lang="es-MX"/>
          </a:p>
        </p:txBody>
      </p:sp>
      <p:sp>
        <p:nvSpPr>
          <p:cNvPr id="62474" name="Line 10"/>
          <p:cNvSpPr>
            <a:spLocks noChangeShapeType="1"/>
          </p:cNvSpPr>
          <p:nvPr/>
        </p:nvSpPr>
        <p:spPr bwMode="auto">
          <a:xfrm>
            <a:off x="8624888" y="4905375"/>
            <a:ext cx="0" cy="292100"/>
          </a:xfrm>
          <a:prstGeom prst="line">
            <a:avLst/>
          </a:prstGeom>
          <a:noFill/>
          <a:ln w="12700">
            <a:solidFill>
              <a:schemeClr val="tx1"/>
            </a:solidFill>
            <a:round/>
            <a:headEnd/>
            <a:tailEnd/>
          </a:ln>
          <a:effectLst/>
        </p:spPr>
        <p:txBody>
          <a:bodyPr wrap="none" anchor="ctr"/>
          <a:lstStyle/>
          <a:p>
            <a:endParaRPr lang="es-MX"/>
          </a:p>
        </p:txBody>
      </p:sp>
      <p:sp>
        <p:nvSpPr>
          <p:cNvPr id="62475" name="Line 11"/>
          <p:cNvSpPr>
            <a:spLocks noChangeShapeType="1"/>
          </p:cNvSpPr>
          <p:nvPr/>
        </p:nvSpPr>
        <p:spPr bwMode="auto">
          <a:xfrm>
            <a:off x="858838" y="5051425"/>
            <a:ext cx="7759700" cy="0"/>
          </a:xfrm>
          <a:prstGeom prst="line">
            <a:avLst/>
          </a:prstGeom>
          <a:noFill/>
          <a:ln w="12700">
            <a:solidFill>
              <a:schemeClr val="tx1"/>
            </a:solidFill>
            <a:round/>
            <a:headEnd type="triangle" w="med" len="med"/>
            <a:tailEnd type="triangle" w="med" len="med"/>
          </a:ln>
          <a:effectLst/>
        </p:spPr>
        <p:txBody>
          <a:bodyPr wrap="none" anchor="ctr"/>
          <a:lstStyle/>
          <a:p>
            <a:endParaRPr lang="es-MX"/>
          </a:p>
        </p:txBody>
      </p:sp>
      <p:sp>
        <p:nvSpPr>
          <p:cNvPr id="62476" name="Line 12"/>
          <p:cNvSpPr>
            <a:spLocks noChangeShapeType="1"/>
          </p:cNvSpPr>
          <p:nvPr/>
        </p:nvSpPr>
        <p:spPr bwMode="auto">
          <a:xfrm>
            <a:off x="3144838" y="5965825"/>
            <a:ext cx="5473700" cy="0"/>
          </a:xfrm>
          <a:prstGeom prst="line">
            <a:avLst/>
          </a:prstGeom>
          <a:noFill/>
          <a:ln w="12700">
            <a:solidFill>
              <a:schemeClr val="tx1"/>
            </a:solidFill>
            <a:round/>
            <a:headEnd type="triangle" w="med" len="med"/>
            <a:tailEnd type="triangle" w="med" len="med"/>
          </a:ln>
          <a:effectLst/>
        </p:spPr>
        <p:txBody>
          <a:bodyPr wrap="none" anchor="ctr"/>
          <a:lstStyle/>
          <a:p>
            <a:endParaRPr lang="es-MX"/>
          </a:p>
        </p:txBody>
      </p:sp>
      <p:sp>
        <p:nvSpPr>
          <p:cNvPr id="62477" name="Rectangle 13"/>
          <p:cNvSpPr>
            <a:spLocks noChangeArrowheads="1"/>
          </p:cNvSpPr>
          <p:nvPr/>
        </p:nvSpPr>
        <p:spPr bwMode="auto">
          <a:xfrm>
            <a:off x="4114800" y="4876800"/>
            <a:ext cx="1273175" cy="363538"/>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1800">
                <a:latin typeface="Arial" charset="0"/>
              </a:rPr>
              <a:t>MTU de IP</a:t>
            </a:r>
          </a:p>
        </p:txBody>
      </p:sp>
      <p:sp>
        <p:nvSpPr>
          <p:cNvPr id="62478" name="Rectangle 14"/>
          <p:cNvSpPr>
            <a:spLocks noChangeArrowheads="1"/>
          </p:cNvSpPr>
          <p:nvPr/>
        </p:nvSpPr>
        <p:spPr bwMode="auto">
          <a:xfrm>
            <a:off x="5500688" y="5813425"/>
            <a:ext cx="676275" cy="363538"/>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sz="1800">
                <a:latin typeface="Arial" charset="0"/>
              </a:rPr>
              <a:t>MSS</a:t>
            </a:r>
          </a:p>
        </p:txBody>
      </p:sp>
    </p:spTree>
    <p:extLst>
      <p:ext uri="{BB962C8B-B14F-4D97-AF65-F5344CB8AC3E}">
        <p14:creationId xmlns:p14="http://schemas.microsoft.com/office/powerpoint/2010/main" val="33160111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s-ES"/>
              <a:t>Opciones TCP</a:t>
            </a:r>
          </a:p>
        </p:txBody>
      </p:sp>
      <p:sp>
        <p:nvSpPr>
          <p:cNvPr id="63491" name="Rectangle 3" descr="Rectangle: Click to edit Master text styles&#10;Second level&#10;Third level&#10;Fourth level&#10;Fifth level"/>
          <p:cNvSpPr>
            <a:spLocks noGrp="1" noChangeArrowheads="1"/>
          </p:cNvSpPr>
          <p:nvPr>
            <p:ph type="body" idx="1"/>
          </p:nvPr>
        </p:nvSpPr>
        <p:spPr/>
        <p:txBody>
          <a:bodyPr/>
          <a:lstStyle/>
          <a:p>
            <a:pPr lvl="1"/>
            <a:r>
              <a:rPr lang="es-ES" b="1"/>
              <a:t>Tamaño máximo de segmento</a:t>
            </a:r>
          </a:p>
          <a:p>
            <a:pPr lvl="2"/>
            <a:r>
              <a:rPr lang="es-ES"/>
              <a:t>Se utiliza para comunicar el MSS de un receptor.</a:t>
            </a:r>
          </a:p>
          <a:p>
            <a:pPr lvl="2"/>
            <a:r>
              <a:rPr lang="es-ES"/>
              <a:t>La opción MSS TCP sólo se incluyen en segmentos TCP con el indicador SYN configurado durante el proceso de establecimiento de conexión TCP.</a:t>
            </a:r>
          </a:p>
        </p:txBody>
      </p:sp>
    </p:spTree>
    <p:extLst>
      <p:ext uri="{BB962C8B-B14F-4D97-AF65-F5344CB8AC3E}">
        <p14:creationId xmlns:p14="http://schemas.microsoft.com/office/powerpoint/2010/main" val="21754111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s-ES"/>
              <a:t>Opciones TCP</a:t>
            </a:r>
          </a:p>
        </p:txBody>
      </p:sp>
      <p:sp>
        <p:nvSpPr>
          <p:cNvPr id="64515" name="Rectangle 3" descr="Rectangle: Click to edit Master text styles&#10;Second level&#10;Third level&#10;Fourth level&#10;Fifth level"/>
          <p:cNvSpPr>
            <a:spLocks noGrp="1" noChangeArrowheads="1"/>
          </p:cNvSpPr>
          <p:nvPr>
            <p:ph type="body" idx="1"/>
          </p:nvPr>
        </p:nvSpPr>
        <p:spPr/>
        <p:txBody>
          <a:bodyPr/>
          <a:lstStyle/>
          <a:p>
            <a:pPr lvl="1"/>
            <a:r>
              <a:rPr lang="es-ES" b="1"/>
              <a:t>Tamaño máximo de segmento</a:t>
            </a:r>
          </a:p>
          <a:p>
            <a:pPr lvl="2"/>
            <a:r>
              <a:rPr lang="es-ES"/>
              <a:t>Los campos de la opción MSS de definen de la siguiente manera</a:t>
            </a:r>
          </a:p>
        </p:txBody>
      </p:sp>
      <p:grpSp>
        <p:nvGrpSpPr>
          <p:cNvPr id="64516" name="Group 4"/>
          <p:cNvGrpSpPr>
            <a:grpSpLocks/>
          </p:cNvGrpSpPr>
          <p:nvPr/>
        </p:nvGrpSpPr>
        <p:grpSpPr bwMode="auto">
          <a:xfrm>
            <a:off x="6248400" y="3810000"/>
            <a:ext cx="609600" cy="533400"/>
            <a:chOff x="1536" y="384"/>
            <a:chExt cx="384" cy="336"/>
          </a:xfrm>
        </p:grpSpPr>
        <p:sp>
          <p:nvSpPr>
            <p:cNvPr id="64517" name="Rectangle 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4518" name="Line 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4519" name="Line 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4520" name="Line 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4521" name="Line 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4522" name="Line 1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4523" name="Line 1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4524" name="Line 1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4525" name="Line 1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4526" name="Line 1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4527" name="Group 15"/>
          <p:cNvGrpSpPr>
            <a:grpSpLocks/>
          </p:cNvGrpSpPr>
          <p:nvPr/>
        </p:nvGrpSpPr>
        <p:grpSpPr bwMode="auto">
          <a:xfrm>
            <a:off x="6248400" y="4343400"/>
            <a:ext cx="609600" cy="533400"/>
            <a:chOff x="1536" y="384"/>
            <a:chExt cx="384" cy="336"/>
          </a:xfrm>
        </p:grpSpPr>
        <p:sp>
          <p:nvSpPr>
            <p:cNvPr id="64528" name="Rectangle 1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4529" name="Line 1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4530" name="Line 1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4531" name="Line 1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4532" name="Line 2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4533" name="Line 2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4534" name="Line 2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4535" name="Line 2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4536" name="Line 2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4537" name="Line 2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4538" name="Group 26"/>
          <p:cNvGrpSpPr>
            <a:grpSpLocks/>
          </p:cNvGrpSpPr>
          <p:nvPr/>
        </p:nvGrpSpPr>
        <p:grpSpPr bwMode="auto">
          <a:xfrm>
            <a:off x="6248400" y="4876800"/>
            <a:ext cx="609600" cy="533400"/>
            <a:chOff x="1536" y="384"/>
            <a:chExt cx="384" cy="336"/>
          </a:xfrm>
        </p:grpSpPr>
        <p:sp>
          <p:nvSpPr>
            <p:cNvPr id="64539" name="Rectangle 2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4540" name="Line 2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4541" name="Line 2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4542" name="Line 3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4543" name="Line 3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4544" name="Line 3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4545" name="Line 3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4546" name="Line 3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4547" name="Line 3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4548" name="Line 3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4549" name="Group 37"/>
          <p:cNvGrpSpPr>
            <a:grpSpLocks/>
          </p:cNvGrpSpPr>
          <p:nvPr/>
        </p:nvGrpSpPr>
        <p:grpSpPr bwMode="auto">
          <a:xfrm>
            <a:off x="6858000" y="4876800"/>
            <a:ext cx="609600" cy="533400"/>
            <a:chOff x="1536" y="384"/>
            <a:chExt cx="384" cy="336"/>
          </a:xfrm>
        </p:grpSpPr>
        <p:sp>
          <p:nvSpPr>
            <p:cNvPr id="64550" name="Rectangle 3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4551" name="Line 3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4552" name="Line 4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4553" name="Line 4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4554" name="Line 4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4555" name="Line 4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4556" name="Line 4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4557" name="Line 4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4558" name="Line 4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4559" name="Line 4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64560" name="Text Box 48"/>
          <p:cNvSpPr txBox="1">
            <a:spLocks noChangeArrowheads="1"/>
          </p:cNvSpPr>
          <p:nvPr/>
        </p:nvSpPr>
        <p:spPr bwMode="auto">
          <a:xfrm>
            <a:off x="304800" y="3810000"/>
            <a:ext cx="5784850" cy="1652588"/>
          </a:xfrm>
          <a:prstGeom prst="rect">
            <a:avLst/>
          </a:prstGeom>
          <a:noFill/>
          <a:ln w="12700">
            <a:noFill/>
            <a:miter lim="800000"/>
            <a:headEnd/>
            <a:tailEnd/>
          </a:ln>
          <a:effectLst/>
        </p:spPr>
        <p:txBody>
          <a:bodyPr>
            <a:spAutoFit/>
          </a:bodyPr>
          <a:lstStyle/>
          <a:p>
            <a:pPr algn="r" eaLnBrk="0" hangingPunct="0">
              <a:spcBef>
                <a:spcPct val="10000"/>
              </a:spcBef>
            </a:pPr>
            <a:r>
              <a:rPr lang="en-US" sz="3200">
                <a:latin typeface="Arial" charset="0"/>
              </a:rPr>
              <a:t>Tipo de opción</a:t>
            </a:r>
          </a:p>
          <a:p>
            <a:pPr algn="r" eaLnBrk="0" hangingPunct="0">
              <a:spcBef>
                <a:spcPct val="10000"/>
              </a:spcBef>
            </a:pPr>
            <a:r>
              <a:rPr lang="en-US" sz="3200">
                <a:latin typeface="Arial" charset="0"/>
              </a:rPr>
              <a:t>Longitud de opción</a:t>
            </a:r>
          </a:p>
          <a:p>
            <a:pPr algn="r" eaLnBrk="0" hangingPunct="0">
              <a:spcBef>
                <a:spcPct val="10000"/>
              </a:spcBef>
            </a:pPr>
            <a:r>
              <a:rPr lang="en-US" sz="3200">
                <a:latin typeface="Arial" charset="0"/>
              </a:rPr>
              <a:t>Tamaño máximo de segmento</a:t>
            </a:r>
          </a:p>
        </p:txBody>
      </p:sp>
      <p:sp>
        <p:nvSpPr>
          <p:cNvPr id="64561" name="Text Box 49"/>
          <p:cNvSpPr txBox="1">
            <a:spLocks noChangeArrowheads="1"/>
          </p:cNvSpPr>
          <p:nvPr/>
        </p:nvSpPr>
        <p:spPr bwMode="auto">
          <a:xfrm>
            <a:off x="6934200" y="3886200"/>
            <a:ext cx="615950" cy="457200"/>
          </a:xfrm>
          <a:prstGeom prst="rect">
            <a:avLst/>
          </a:prstGeom>
          <a:noFill/>
          <a:ln w="12700">
            <a:noFill/>
            <a:miter lim="800000"/>
            <a:headEnd/>
            <a:tailEnd/>
          </a:ln>
          <a:effectLst/>
        </p:spPr>
        <p:txBody>
          <a:bodyPr wrap="none">
            <a:spAutoFit/>
          </a:bodyPr>
          <a:lstStyle/>
          <a:p>
            <a:pPr eaLnBrk="0" hangingPunct="0"/>
            <a:r>
              <a:rPr lang="en-US">
                <a:latin typeface="Arial" charset="0"/>
              </a:rPr>
              <a:t>= 2</a:t>
            </a:r>
          </a:p>
        </p:txBody>
      </p:sp>
      <p:sp>
        <p:nvSpPr>
          <p:cNvPr id="64562" name="Text Box 50"/>
          <p:cNvSpPr txBox="1">
            <a:spLocks noChangeArrowheads="1"/>
          </p:cNvSpPr>
          <p:nvPr/>
        </p:nvSpPr>
        <p:spPr bwMode="auto">
          <a:xfrm>
            <a:off x="6934200" y="4419600"/>
            <a:ext cx="615950" cy="457200"/>
          </a:xfrm>
          <a:prstGeom prst="rect">
            <a:avLst/>
          </a:prstGeom>
          <a:noFill/>
          <a:ln w="12700">
            <a:noFill/>
            <a:miter lim="800000"/>
            <a:headEnd/>
            <a:tailEnd/>
          </a:ln>
          <a:effectLst/>
        </p:spPr>
        <p:txBody>
          <a:bodyPr wrap="none">
            <a:spAutoFit/>
          </a:bodyPr>
          <a:lstStyle/>
          <a:p>
            <a:pPr eaLnBrk="0" hangingPunct="0"/>
            <a:r>
              <a:rPr lang="en-US">
                <a:latin typeface="Arial" charset="0"/>
              </a:rPr>
              <a:t>= 4</a:t>
            </a:r>
          </a:p>
        </p:txBody>
      </p:sp>
    </p:spTree>
    <p:extLst>
      <p:ext uri="{BB962C8B-B14F-4D97-AF65-F5344CB8AC3E}">
        <p14:creationId xmlns:p14="http://schemas.microsoft.com/office/powerpoint/2010/main" val="432973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Opciones TCP</a:t>
            </a:r>
          </a:p>
        </p:txBody>
      </p:sp>
      <p:sp>
        <p:nvSpPr>
          <p:cNvPr id="68611" name="Rectangle 3"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sz="2800"/>
              <a:t>Tamaño máximo de segmento</a:t>
            </a:r>
          </a:p>
        </p:txBody>
      </p:sp>
      <p:sp>
        <p:nvSpPr>
          <p:cNvPr id="68612" name="Rectangle 4"/>
          <p:cNvSpPr>
            <a:spLocks noChangeArrowheads="1"/>
          </p:cNvSpPr>
          <p:nvPr/>
        </p:nvSpPr>
        <p:spPr bwMode="auto">
          <a:xfrm>
            <a:off x="304800" y="2667000"/>
            <a:ext cx="8686800" cy="1643063"/>
          </a:xfrm>
          <a:prstGeom prst="rect">
            <a:avLst/>
          </a:prstGeom>
          <a:noFill/>
          <a:ln w="9525">
            <a:noFill/>
            <a:miter lim="800000"/>
            <a:headEnd/>
            <a:tailEnd/>
          </a:ln>
          <a:effectLst/>
        </p:spPr>
        <p:txBody>
          <a:bodyPr>
            <a:spAutoFit/>
          </a:bodyPr>
          <a:lstStyle/>
          <a:p>
            <a:pPr>
              <a:spcBef>
                <a:spcPct val="50000"/>
              </a:spcBef>
            </a:pPr>
            <a:r>
              <a:rPr lang="es-ES" sz="1800" b="1">
                <a:latin typeface="Courier New" pitchFamily="49" charset="0"/>
              </a:rPr>
              <a:t>Envió de establecimiento de conexión (SYN) e ISN1</a:t>
            </a:r>
          </a:p>
          <a:p>
            <a:pPr>
              <a:spcBef>
                <a:spcPct val="50000"/>
              </a:spcBef>
            </a:pPr>
            <a:r>
              <a:rPr lang="es-ES" sz="1400">
                <a:latin typeface="Courier New" pitchFamily="49" charset="0"/>
              </a:rPr>
              <a:t>0000  00 14 d1 c2 38 be 00 18  e7 33 3d c3 08 00 45 00   ....8... .3=...E.</a:t>
            </a:r>
          </a:p>
          <a:p>
            <a:pPr>
              <a:spcBef>
                <a:spcPct val="50000"/>
              </a:spcBef>
            </a:pPr>
            <a:r>
              <a:rPr lang="es-ES" sz="1400">
                <a:latin typeface="Courier New" pitchFamily="49" charset="0"/>
              </a:rPr>
              <a:t>0010  00 30 94 71 40 00 80 06  f9 8c c0 a8 02 3c 4a 7d   .0.q@... .....&lt;J}</a:t>
            </a:r>
          </a:p>
          <a:p>
            <a:pPr>
              <a:spcBef>
                <a:spcPct val="50000"/>
              </a:spcBef>
            </a:pPr>
            <a:r>
              <a:rPr lang="es-ES" sz="1400">
                <a:latin typeface="Courier New" pitchFamily="49" charset="0"/>
              </a:rPr>
              <a:t>0020  5f 68 10 52 00 50 03 c7  5a a1 00 00 00 00 70 02   _h.R.P.. Z.....p.</a:t>
            </a:r>
          </a:p>
          <a:p>
            <a:pPr>
              <a:spcBef>
                <a:spcPct val="50000"/>
              </a:spcBef>
            </a:pPr>
            <a:r>
              <a:rPr lang="es-ES" sz="1400">
                <a:latin typeface="Courier New" pitchFamily="49" charset="0"/>
              </a:rPr>
              <a:t>0030  40 00 67 4b 00 00 02 04  05 b4 01 01 04 02         @.gK.... ......  </a:t>
            </a:r>
          </a:p>
        </p:txBody>
      </p:sp>
      <p:sp>
        <p:nvSpPr>
          <p:cNvPr id="68613" name="Rectangle 5"/>
          <p:cNvSpPr>
            <a:spLocks noChangeArrowheads="1"/>
          </p:cNvSpPr>
          <p:nvPr/>
        </p:nvSpPr>
        <p:spPr bwMode="auto">
          <a:xfrm>
            <a:off x="2895600" y="4038600"/>
            <a:ext cx="1371600" cy="228600"/>
          </a:xfrm>
          <a:prstGeom prst="rect">
            <a:avLst/>
          </a:prstGeom>
          <a:noFill/>
          <a:ln w="9525">
            <a:solidFill>
              <a:srgbClr val="FF0000"/>
            </a:solidFill>
            <a:miter lim="800000"/>
            <a:headEnd/>
            <a:tailEnd/>
          </a:ln>
          <a:effectLst/>
        </p:spPr>
        <p:txBody>
          <a:bodyPr wrap="none" anchor="ctr"/>
          <a:lstStyle/>
          <a:p>
            <a:endParaRPr lang="es-MX"/>
          </a:p>
        </p:txBody>
      </p:sp>
      <p:sp>
        <p:nvSpPr>
          <p:cNvPr id="68614" name="Rectangle 6"/>
          <p:cNvSpPr>
            <a:spLocks noChangeArrowheads="1"/>
          </p:cNvSpPr>
          <p:nvPr/>
        </p:nvSpPr>
        <p:spPr bwMode="auto">
          <a:xfrm>
            <a:off x="4343400" y="4038600"/>
            <a:ext cx="609600" cy="228600"/>
          </a:xfrm>
          <a:prstGeom prst="rect">
            <a:avLst/>
          </a:prstGeom>
          <a:noFill/>
          <a:ln w="9525">
            <a:solidFill>
              <a:srgbClr val="FF0000"/>
            </a:solidFill>
            <a:miter lim="800000"/>
            <a:headEnd/>
            <a:tailEnd/>
          </a:ln>
          <a:effectLst/>
        </p:spPr>
        <p:txBody>
          <a:bodyPr wrap="none" anchor="ctr"/>
          <a:lstStyle/>
          <a:p>
            <a:endParaRPr lang="es-MX"/>
          </a:p>
        </p:txBody>
      </p:sp>
      <p:sp>
        <p:nvSpPr>
          <p:cNvPr id="68616" name="AutoShape 8"/>
          <p:cNvSpPr>
            <a:spLocks noChangeArrowheads="1"/>
          </p:cNvSpPr>
          <p:nvPr/>
        </p:nvSpPr>
        <p:spPr bwMode="auto">
          <a:xfrm rot="10800000">
            <a:off x="4419600" y="4648200"/>
            <a:ext cx="2362200" cy="1371600"/>
          </a:xfrm>
          <a:prstGeom prst="wedgeRoundRectCallout">
            <a:avLst>
              <a:gd name="adj1" fmla="val 46370"/>
              <a:gd name="adj2" fmla="val 74074"/>
              <a:gd name="adj3" fmla="val 16667"/>
            </a:avLst>
          </a:prstGeom>
          <a:solidFill>
            <a:schemeClr val="accent1"/>
          </a:solidFill>
          <a:ln w="9525">
            <a:solidFill>
              <a:schemeClr val="tx1"/>
            </a:solidFill>
            <a:miter lim="800000"/>
            <a:headEnd/>
            <a:tailEnd/>
          </a:ln>
          <a:effectLst/>
        </p:spPr>
        <p:txBody>
          <a:bodyPr rot="10800000"/>
          <a:lstStyle/>
          <a:p>
            <a:pPr algn="ctr"/>
            <a:r>
              <a:rPr lang="es-ES" sz="1800"/>
              <a:t>Sin operación: Realiza la alineación para bloques de 4 bytes.</a:t>
            </a:r>
          </a:p>
        </p:txBody>
      </p:sp>
    </p:spTree>
    <p:extLst>
      <p:ext uri="{BB962C8B-B14F-4D97-AF65-F5344CB8AC3E}">
        <p14:creationId xmlns:p14="http://schemas.microsoft.com/office/powerpoint/2010/main" val="408076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s-ES"/>
              <a:t>Características</a:t>
            </a:r>
          </a:p>
        </p:txBody>
      </p:sp>
      <p:sp>
        <p:nvSpPr>
          <p:cNvPr id="11267" name="Rectangle 3" descr="Rectangle: Click to edit Master text styles&#10;Second level&#10;Third level&#10;Fourth level&#10;Fifth level"/>
          <p:cNvSpPr>
            <a:spLocks noGrp="1" noChangeArrowheads="1"/>
          </p:cNvSpPr>
          <p:nvPr>
            <p:ph idx="1"/>
          </p:nvPr>
        </p:nvSpPr>
        <p:spPr/>
        <p:txBody>
          <a:bodyPr/>
          <a:lstStyle/>
          <a:p>
            <a:r>
              <a:rPr lang="es-ES"/>
              <a:t>UDP no proporciona los siguientes servicios.</a:t>
            </a:r>
          </a:p>
          <a:p>
            <a:endParaRPr lang="es-ES"/>
          </a:p>
          <a:p>
            <a:pPr lvl="1"/>
            <a:r>
              <a:rPr lang="es-ES" b="1"/>
              <a:t>Buffer</a:t>
            </a:r>
          </a:p>
          <a:p>
            <a:pPr lvl="2"/>
            <a:r>
              <a:rPr lang="es-ES"/>
              <a:t>UDP no proporciona ningún tipo de buffer de los datos de entrada, ni de salida.</a:t>
            </a:r>
          </a:p>
          <a:p>
            <a:pPr lvl="2"/>
            <a:r>
              <a:rPr lang="es-ES"/>
              <a:t>Es el protocolo de nivel de aplicación quien debe proveer todo el mecanismo de buffer.</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s-ES"/>
              <a:t>Opciones TCP</a:t>
            </a:r>
          </a:p>
        </p:txBody>
      </p:sp>
      <p:sp>
        <p:nvSpPr>
          <p:cNvPr id="66563" name="Rectangle 3" descr="Rectangle: Click to edit Master text styles&#10;Second level&#10;Third level&#10;Fourth level&#10;Fifth level"/>
          <p:cNvSpPr>
            <a:spLocks noGrp="1" noChangeArrowheads="1"/>
          </p:cNvSpPr>
          <p:nvPr>
            <p:ph type="body" idx="1"/>
          </p:nvPr>
        </p:nvSpPr>
        <p:spPr/>
        <p:txBody>
          <a:bodyPr/>
          <a:lstStyle/>
          <a:p>
            <a:pPr lvl="1"/>
            <a:r>
              <a:rPr lang="es-ES" b="1"/>
              <a:t>Confirmación selectiva</a:t>
            </a:r>
          </a:p>
          <a:p>
            <a:pPr lvl="2"/>
            <a:r>
              <a:rPr lang="es-ES"/>
              <a:t>Confirma selectivamente los bloques de datos no contiguos que se han recibido.</a:t>
            </a:r>
          </a:p>
          <a:p>
            <a:pPr lvl="2"/>
            <a:r>
              <a:rPr lang="es-ES"/>
              <a:t>Cuando el emisor recibe una confirmación selectiva, puede retransmitir los bloques perdidos, evitando que el emisor espere hasta que haya transcurrido el tiempo de espera de retransmisión para los segmentos no confirmados y que retransmita segmentos que han llegado correctamente.</a:t>
            </a:r>
          </a:p>
        </p:txBody>
      </p:sp>
    </p:spTree>
    <p:extLst>
      <p:ext uri="{BB962C8B-B14F-4D97-AF65-F5344CB8AC3E}">
        <p14:creationId xmlns:p14="http://schemas.microsoft.com/office/powerpoint/2010/main" val="9261868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s-ES"/>
              <a:t>Opciones TCP</a:t>
            </a:r>
          </a:p>
        </p:txBody>
      </p:sp>
      <p:sp>
        <p:nvSpPr>
          <p:cNvPr id="67587" name="Rectangle 3" descr="Rectangle: Click to edit Master text styles&#10;Second level&#10;Third level&#10;Fourth level&#10;Fifth level"/>
          <p:cNvSpPr>
            <a:spLocks noGrp="1" noChangeArrowheads="1"/>
          </p:cNvSpPr>
          <p:nvPr>
            <p:ph type="body" idx="1"/>
          </p:nvPr>
        </p:nvSpPr>
        <p:spPr/>
        <p:txBody>
          <a:bodyPr/>
          <a:lstStyle/>
          <a:p>
            <a:pPr lvl="1"/>
            <a:r>
              <a:rPr lang="es-ES" b="1"/>
              <a:t>SACK-Permitida</a:t>
            </a:r>
          </a:p>
          <a:p>
            <a:pPr lvl="2"/>
            <a:endParaRPr lang="es-ES" b="1"/>
          </a:p>
        </p:txBody>
      </p:sp>
      <p:grpSp>
        <p:nvGrpSpPr>
          <p:cNvPr id="67588" name="Group 4"/>
          <p:cNvGrpSpPr>
            <a:grpSpLocks/>
          </p:cNvGrpSpPr>
          <p:nvPr/>
        </p:nvGrpSpPr>
        <p:grpSpPr bwMode="auto">
          <a:xfrm>
            <a:off x="5105400" y="2514600"/>
            <a:ext cx="609600" cy="533400"/>
            <a:chOff x="1536" y="384"/>
            <a:chExt cx="384" cy="336"/>
          </a:xfrm>
        </p:grpSpPr>
        <p:sp>
          <p:nvSpPr>
            <p:cNvPr id="67589" name="Rectangle 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7590" name="Line 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7591" name="Line 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7592" name="Line 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7593" name="Line 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7594" name="Line 1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7595" name="Line 1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7596" name="Line 1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7597" name="Line 1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7598" name="Line 1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7599" name="Group 15"/>
          <p:cNvGrpSpPr>
            <a:grpSpLocks/>
          </p:cNvGrpSpPr>
          <p:nvPr/>
        </p:nvGrpSpPr>
        <p:grpSpPr bwMode="auto">
          <a:xfrm>
            <a:off x="5105400" y="3048000"/>
            <a:ext cx="609600" cy="533400"/>
            <a:chOff x="1536" y="384"/>
            <a:chExt cx="384" cy="336"/>
          </a:xfrm>
        </p:grpSpPr>
        <p:sp>
          <p:nvSpPr>
            <p:cNvPr id="67600" name="Rectangle 1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7601" name="Line 1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7602" name="Line 1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7603" name="Line 1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7604" name="Line 2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7605" name="Line 2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7606" name="Line 2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7607" name="Line 2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7608" name="Line 2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7609" name="Line 2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67610" name="Text Box 26"/>
          <p:cNvSpPr txBox="1">
            <a:spLocks noChangeArrowheads="1"/>
          </p:cNvSpPr>
          <p:nvPr/>
        </p:nvSpPr>
        <p:spPr bwMode="auto">
          <a:xfrm>
            <a:off x="990600" y="2514600"/>
            <a:ext cx="3956050" cy="1116013"/>
          </a:xfrm>
          <a:prstGeom prst="rect">
            <a:avLst/>
          </a:prstGeom>
          <a:noFill/>
          <a:ln w="12700">
            <a:noFill/>
            <a:miter lim="800000"/>
            <a:headEnd/>
            <a:tailEnd/>
          </a:ln>
          <a:effectLst/>
        </p:spPr>
        <p:txBody>
          <a:bodyPr>
            <a:spAutoFit/>
          </a:bodyPr>
          <a:lstStyle/>
          <a:p>
            <a:pPr algn="r" eaLnBrk="0" hangingPunct="0">
              <a:spcBef>
                <a:spcPct val="10000"/>
              </a:spcBef>
            </a:pPr>
            <a:r>
              <a:rPr lang="en-US" sz="3200">
                <a:latin typeface="Arial" charset="0"/>
              </a:rPr>
              <a:t>Tipo de opción</a:t>
            </a:r>
          </a:p>
          <a:p>
            <a:pPr algn="r" eaLnBrk="0" hangingPunct="0">
              <a:spcBef>
                <a:spcPct val="10000"/>
              </a:spcBef>
            </a:pPr>
            <a:r>
              <a:rPr lang="en-US" sz="3200">
                <a:latin typeface="Arial" charset="0"/>
              </a:rPr>
              <a:t>Longitud de opción</a:t>
            </a:r>
          </a:p>
        </p:txBody>
      </p:sp>
      <p:sp>
        <p:nvSpPr>
          <p:cNvPr id="67611" name="Text Box 27"/>
          <p:cNvSpPr txBox="1">
            <a:spLocks noChangeArrowheads="1"/>
          </p:cNvSpPr>
          <p:nvPr/>
        </p:nvSpPr>
        <p:spPr bwMode="auto">
          <a:xfrm>
            <a:off x="5791200" y="2590800"/>
            <a:ext cx="615950" cy="457200"/>
          </a:xfrm>
          <a:prstGeom prst="rect">
            <a:avLst/>
          </a:prstGeom>
          <a:noFill/>
          <a:ln w="12700">
            <a:noFill/>
            <a:miter lim="800000"/>
            <a:headEnd/>
            <a:tailEnd/>
          </a:ln>
          <a:effectLst/>
        </p:spPr>
        <p:txBody>
          <a:bodyPr wrap="none">
            <a:spAutoFit/>
          </a:bodyPr>
          <a:lstStyle/>
          <a:p>
            <a:pPr eaLnBrk="0" hangingPunct="0"/>
            <a:r>
              <a:rPr lang="en-US">
                <a:latin typeface="Arial" charset="0"/>
              </a:rPr>
              <a:t>= 4</a:t>
            </a:r>
          </a:p>
        </p:txBody>
      </p:sp>
      <p:sp>
        <p:nvSpPr>
          <p:cNvPr id="67612" name="Text Box 28"/>
          <p:cNvSpPr txBox="1">
            <a:spLocks noChangeArrowheads="1"/>
          </p:cNvSpPr>
          <p:nvPr/>
        </p:nvSpPr>
        <p:spPr bwMode="auto">
          <a:xfrm>
            <a:off x="5791200" y="3124200"/>
            <a:ext cx="615950" cy="457200"/>
          </a:xfrm>
          <a:prstGeom prst="rect">
            <a:avLst/>
          </a:prstGeom>
          <a:noFill/>
          <a:ln w="12700">
            <a:noFill/>
            <a:miter lim="800000"/>
            <a:headEnd/>
            <a:tailEnd/>
          </a:ln>
          <a:effectLst/>
        </p:spPr>
        <p:txBody>
          <a:bodyPr wrap="none">
            <a:spAutoFit/>
          </a:bodyPr>
          <a:lstStyle/>
          <a:p>
            <a:pPr eaLnBrk="0" hangingPunct="0"/>
            <a:r>
              <a:rPr lang="en-US">
                <a:latin typeface="Arial" charset="0"/>
              </a:rPr>
              <a:t>= 2</a:t>
            </a:r>
          </a:p>
        </p:txBody>
      </p:sp>
      <p:sp>
        <p:nvSpPr>
          <p:cNvPr id="67613" name="Rectangle 29"/>
          <p:cNvSpPr>
            <a:spLocks noChangeArrowheads="1"/>
          </p:cNvSpPr>
          <p:nvPr/>
        </p:nvSpPr>
        <p:spPr bwMode="auto">
          <a:xfrm>
            <a:off x="228600" y="4419600"/>
            <a:ext cx="8763000" cy="1262063"/>
          </a:xfrm>
          <a:prstGeom prst="rect">
            <a:avLst/>
          </a:prstGeom>
          <a:noFill/>
          <a:ln w="9525">
            <a:noFill/>
            <a:miter lim="800000"/>
            <a:headEnd/>
            <a:tailEnd/>
          </a:ln>
          <a:effectLst/>
        </p:spPr>
        <p:txBody>
          <a:bodyPr>
            <a:spAutoFit/>
          </a:bodyPr>
          <a:lstStyle/>
          <a:p>
            <a:pPr>
              <a:spcBef>
                <a:spcPct val="50000"/>
              </a:spcBef>
            </a:pPr>
            <a:r>
              <a:rPr lang="es-ES" sz="1400">
                <a:latin typeface="Courier New" pitchFamily="49" charset="0"/>
              </a:rPr>
              <a:t>0000  00 60 97 02 6d 3d 00 60  97 02 6e 8f 08 00 45 00   .`..m=.` ..n...E.</a:t>
            </a:r>
          </a:p>
          <a:p>
            <a:pPr>
              <a:spcBef>
                <a:spcPct val="50000"/>
              </a:spcBef>
            </a:pPr>
            <a:r>
              <a:rPr lang="es-ES" sz="1400">
                <a:latin typeface="Courier New" pitchFamily="49" charset="0"/>
              </a:rPr>
              <a:t>0010  00 30 28 ea 40 00 80 06  4f fb c0 a8 00 91 c0 a8   .0(.@... O.......</a:t>
            </a:r>
          </a:p>
          <a:p>
            <a:pPr>
              <a:spcBef>
                <a:spcPct val="50000"/>
              </a:spcBef>
            </a:pPr>
            <a:r>
              <a:rPr lang="es-ES" sz="1400">
                <a:latin typeface="Courier New" pitchFamily="49" charset="0"/>
              </a:rPr>
              <a:t>0020  00 01 04 8a 00 15 ea 22  4d 2c 00 00 00 00 70 02   ......." M,....p.</a:t>
            </a:r>
          </a:p>
          <a:p>
            <a:pPr>
              <a:spcBef>
                <a:spcPct val="50000"/>
              </a:spcBef>
            </a:pPr>
            <a:r>
              <a:rPr lang="es-ES" sz="1400">
                <a:latin typeface="Courier New" pitchFamily="49" charset="0"/>
              </a:rPr>
              <a:t>0030  40 00 85 4e 00 00 02 04  05 b4 01 01 04 02         @..N.... ...... </a:t>
            </a:r>
          </a:p>
        </p:txBody>
      </p:sp>
      <p:sp>
        <p:nvSpPr>
          <p:cNvPr id="67614" name="Rectangle 30"/>
          <p:cNvSpPr>
            <a:spLocks noChangeArrowheads="1"/>
          </p:cNvSpPr>
          <p:nvPr/>
        </p:nvSpPr>
        <p:spPr bwMode="auto">
          <a:xfrm>
            <a:off x="4800600" y="5410200"/>
            <a:ext cx="685800" cy="228600"/>
          </a:xfrm>
          <a:prstGeom prst="rect">
            <a:avLst/>
          </a:prstGeom>
          <a:noFill/>
          <a:ln w="9525">
            <a:solidFill>
              <a:srgbClr val="FF0000"/>
            </a:solidFill>
            <a:miter lim="800000"/>
            <a:headEnd/>
            <a:tailEnd/>
          </a:ln>
          <a:effectLst/>
        </p:spPr>
        <p:txBody>
          <a:bodyPr wrap="none" anchor="ctr"/>
          <a:lstStyle/>
          <a:p>
            <a:endParaRPr lang="es-MX"/>
          </a:p>
        </p:txBody>
      </p:sp>
    </p:spTree>
    <p:extLst>
      <p:ext uri="{BB962C8B-B14F-4D97-AF65-F5344CB8AC3E}">
        <p14:creationId xmlns:p14="http://schemas.microsoft.com/office/powerpoint/2010/main" val="24068923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6"/>
          <p:cNvSpPr>
            <a:spLocks noGrp="1" noChangeArrowheads="1"/>
          </p:cNvSpPr>
          <p:nvPr>
            <p:ph type="title"/>
          </p:nvPr>
        </p:nvSpPr>
        <p:spPr/>
        <p:txBody>
          <a:bodyPr/>
          <a:lstStyle/>
          <a:p>
            <a:r>
              <a:rPr lang="es-ES"/>
              <a:t>Opciones TCP</a:t>
            </a:r>
          </a:p>
        </p:txBody>
      </p:sp>
      <p:sp>
        <p:nvSpPr>
          <p:cNvPr id="65543" name="Rectangle 7" descr="Rectangle: Click to edit Master text styles&#10;Second level&#10;Third level&#10;Fourth level&#10;Fifth level"/>
          <p:cNvSpPr>
            <a:spLocks noGrp="1" noChangeArrowheads="1"/>
          </p:cNvSpPr>
          <p:nvPr>
            <p:ph type="body" idx="1"/>
          </p:nvPr>
        </p:nvSpPr>
        <p:spPr>
          <a:xfrm>
            <a:off x="762000" y="1524000"/>
            <a:ext cx="7772400" cy="4114800"/>
          </a:xfrm>
        </p:spPr>
        <p:txBody>
          <a:bodyPr/>
          <a:lstStyle/>
          <a:p>
            <a:pPr lvl="1"/>
            <a:r>
              <a:rPr lang="es-ES" b="1"/>
              <a:t>Opción SACK</a:t>
            </a:r>
          </a:p>
          <a:p>
            <a:pPr lvl="2"/>
            <a:r>
              <a:rPr lang="es-ES"/>
              <a:t>Se envía cuando es necesario en segmentos de la conexión abierta con el indicador ACK configurado.</a:t>
            </a:r>
          </a:p>
        </p:txBody>
      </p:sp>
      <p:grpSp>
        <p:nvGrpSpPr>
          <p:cNvPr id="65544" name="Group 8"/>
          <p:cNvGrpSpPr>
            <a:grpSpLocks/>
          </p:cNvGrpSpPr>
          <p:nvPr/>
        </p:nvGrpSpPr>
        <p:grpSpPr bwMode="auto">
          <a:xfrm>
            <a:off x="6553200" y="3059113"/>
            <a:ext cx="609600" cy="533400"/>
            <a:chOff x="1536" y="384"/>
            <a:chExt cx="384" cy="336"/>
          </a:xfrm>
        </p:grpSpPr>
        <p:sp>
          <p:nvSpPr>
            <p:cNvPr id="65545" name="Rectangle 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546" name="Line 1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547" name="Line 1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548" name="Line 1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549" name="Line 1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550" name="Line 1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551" name="Line 1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552" name="Line 1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553" name="Line 1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554" name="Line 1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5555" name="Group 19"/>
          <p:cNvGrpSpPr>
            <a:grpSpLocks/>
          </p:cNvGrpSpPr>
          <p:nvPr/>
        </p:nvGrpSpPr>
        <p:grpSpPr bwMode="auto">
          <a:xfrm>
            <a:off x="6553200" y="3592513"/>
            <a:ext cx="609600" cy="533400"/>
            <a:chOff x="1536" y="384"/>
            <a:chExt cx="384" cy="336"/>
          </a:xfrm>
        </p:grpSpPr>
        <p:sp>
          <p:nvSpPr>
            <p:cNvPr id="65556" name="Rectangle 2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557" name="Line 2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558" name="Line 2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559" name="Line 2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560" name="Line 2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561" name="Line 2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562" name="Line 2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563" name="Line 2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564" name="Line 2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565" name="Line 2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5566" name="Group 30"/>
          <p:cNvGrpSpPr>
            <a:grpSpLocks/>
          </p:cNvGrpSpPr>
          <p:nvPr/>
        </p:nvGrpSpPr>
        <p:grpSpPr bwMode="auto">
          <a:xfrm>
            <a:off x="6553200" y="4125913"/>
            <a:ext cx="609600" cy="533400"/>
            <a:chOff x="1536" y="384"/>
            <a:chExt cx="384" cy="336"/>
          </a:xfrm>
        </p:grpSpPr>
        <p:sp>
          <p:nvSpPr>
            <p:cNvPr id="65567" name="Rectangle 3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568" name="Line 3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569" name="Line 3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570" name="Line 3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571" name="Line 3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572" name="Line 3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573" name="Line 3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574" name="Line 3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575" name="Line 3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576" name="Line 4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5577" name="Group 41"/>
          <p:cNvGrpSpPr>
            <a:grpSpLocks/>
          </p:cNvGrpSpPr>
          <p:nvPr/>
        </p:nvGrpSpPr>
        <p:grpSpPr bwMode="auto">
          <a:xfrm>
            <a:off x="7162800" y="4125913"/>
            <a:ext cx="609600" cy="533400"/>
            <a:chOff x="1536" y="384"/>
            <a:chExt cx="384" cy="336"/>
          </a:xfrm>
        </p:grpSpPr>
        <p:sp>
          <p:nvSpPr>
            <p:cNvPr id="65578" name="Rectangle 4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579" name="Line 4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580" name="Line 4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581" name="Line 4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582" name="Line 4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583" name="Line 4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584" name="Line 4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585" name="Line 4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586" name="Line 5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587" name="Line 5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65588" name="Text Box 52"/>
          <p:cNvSpPr txBox="1">
            <a:spLocks noChangeArrowheads="1"/>
          </p:cNvSpPr>
          <p:nvPr/>
        </p:nvSpPr>
        <p:spPr bwMode="auto">
          <a:xfrm>
            <a:off x="0" y="3059113"/>
            <a:ext cx="6394450" cy="3798887"/>
          </a:xfrm>
          <a:prstGeom prst="rect">
            <a:avLst/>
          </a:prstGeom>
          <a:noFill/>
          <a:ln w="12700">
            <a:noFill/>
            <a:miter lim="800000"/>
            <a:headEnd/>
            <a:tailEnd/>
          </a:ln>
          <a:effectLst/>
        </p:spPr>
        <p:txBody>
          <a:bodyPr>
            <a:spAutoFit/>
          </a:bodyPr>
          <a:lstStyle/>
          <a:p>
            <a:pPr algn="r" eaLnBrk="0" hangingPunct="0">
              <a:spcBef>
                <a:spcPct val="10000"/>
              </a:spcBef>
            </a:pPr>
            <a:r>
              <a:rPr lang="en-US" sz="3200">
                <a:latin typeface="Arial" charset="0"/>
              </a:rPr>
              <a:t>Tipo de opción</a:t>
            </a:r>
          </a:p>
          <a:p>
            <a:pPr algn="r" eaLnBrk="0" hangingPunct="0">
              <a:spcBef>
                <a:spcPct val="10000"/>
              </a:spcBef>
            </a:pPr>
            <a:r>
              <a:rPr lang="en-US" sz="3200">
                <a:latin typeface="Arial" charset="0"/>
              </a:rPr>
              <a:t>Longitud de opción</a:t>
            </a:r>
          </a:p>
          <a:p>
            <a:pPr algn="r" eaLnBrk="0" hangingPunct="0">
              <a:spcBef>
                <a:spcPct val="10000"/>
              </a:spcBef>
            </a:pPr>
            <a:r>
              <a:rPr lang="en-US" sz="3200">
                <a:latin typeface="Arial" charset="0"/>
              </a:rPr>
              <a:t>Extremo izq. del  1er. bloque </a:t>
            </a:r>
          </a:p>
          <a:p>
            <a:pPr algn="r" eaLnBrk="0" hangingPunct="0">
              <a:spcBef>
                <a:spcPct val="10000"/>
              </a:spcBef>
            </a:pPr>
            <a:r>
              <a:rPr lang="en-US" sz="3200">
                <a:latin typeface="Arial" charset="0"/>
              </a:rPr>
              <a:t>Extremo der. del 1er. bloque</a:t>
            </a:r>
          </a:p>
          <a:p>
            <a:pPr algn="r" eaLnBrk="0" hangingPunct="0">
              <a:spcBef>
                <a:spcPct val="10000"/>
              </a:spcBef>
            </a:pPr>
            <a:r>
              <a:rPr lang="en-US" sz="3200">
                <a:latin typeface="Arial" charset="0"/>
              </a:rPr>
              <a:t>Extremo izq. del  2do. bloque </a:t>
            </a:r>
          </a:p>
          <a:p>
            <a:pPr algn="r" eaLnBrk="0" hangingPunct="0">
              <a:spcBef>
                <a:spcPct val="10000"/>
              </a:spcBef>
            </a:pPr>
            <a:r>
              <a:rPr lang="en-US" sz="3200">
                <a:latin typeface="Arial" charset="0"/>
              </a:rPr>
              <a:t>Extremo der. del 2do. bloque</a:t>
            </a:r>
          </a:p>
          <a:p>
            <a:pPr algn="r" eaLnBrk="0" hangingPunct="0">
              <a:spcBef>
                <a:spcPct val="10000"/>
              </a:spcBef>
            </a:pPr>
            <a:r>
              <a:rPr lang="en-US" sz="3200">
                <a:latin typeface="Arial" charset="0"/>
              </a:rPr>
              <a:t>. . .</a:t>
            </a:r>
          </a:p>
        </p:txBody>
      </p:sp>
      <p:sp>
        <p:nvSpPr>
          <p:cNvPr id="65589" name="Text Box 53"/>
          <p:cNvSpPr txBox="1">
            <a:spLocks noChangeArrowheads="1"/>
          </p:cNvSpPr>
          <p:nvPr/>
        </p:nvSpPr>
        <p:spPr bwMode="auto">
          <a:xfrm>
            <a:off x="7239000" y="3135313"/>
            <a:ext cx="615950" cy="457200"/>
          </a:xfrm>
          <a:prstGeom prst="rect">
            <a:avLst/>
          </a:prstGeom>
          <a:noFill/>
          <a:ln w="12700">
            <a:noFill/>
            <a:miter lim="800000"/>
            <a:headEnd/>
            <a:tailEnd/>
          </a:ln>
          <a:effectLst/>
        </p:spPr>
        <p:txBody>
          <a:bodyPr wrap="none">
            <a:spAutoFit/>
          </a:bodyPr>
          <a:lstStyle/>
          <a:p>
            <a:pPr eaLnBrk="0" hangingPunct="0"/>
            <a:r>
              <a:rPr lang="en-US">
                <a:latin typeface="Arial" charset="0"/>
              </a:rPr>
              <a:t>= 5</a:t>
            </a:r>
          </a:p>
        </p:txBody>
      </p:sp>
      <p:grpSp>
        <p:nvGrpSpPr>
          <p:cNvPr id="65590" name="Group 54"/>
          <p:cNvGrpSpPr>
            <a:grpSpLocks/>
          </p:cNvGrpSpPr>
          <p:nvPr/>
        </p:nvGrpSpPr>
        <p:grpSpPr bwMode="auto">
          <a:xfrm>
            <a:off x="7772400" y="4125913"/>
            <a:ext cx="609600" cy="533400"/>
            <a:chOff x="1536" y="384"/>
            <a:chExt cx="384" cy="336"/>
          </a:xfrm>
        </p:grpSpPr>
        <p:sp>
          <p:nvSpPr>
            <p:cNvPr id="65591" name="Rectangle 5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592" name="Line 5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593" name="Line 5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594" name="Line 5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595" name="Line 5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596" name="Line 6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597" name="Line 6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598" name="Line 6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599" name="Line 6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600" name="Line 6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5601" name="Group 65"/>
          <p:cNvGrpSpPr>
            <a:grpSpLocks/>
          </p:cNvGrpSpPr>
          <p:nvPr/>
        </p:nvGrpSpPr>
        <p:grpSpPr bwMode="auto">
          <a:xfrm>
            <a:off x="8382000" y="4125913"/>
            <a:ext cx="609600" cy="533400"/>
            <a:chOff x="1536" y="384"/>
            <a:chExt cx="384" cy="336"/>
          </a:xfrm>
        </p:grpSpPr>
        <p:sp>
          <p:nvSpPr>
            <p:cNvPr id="65602" name="Rectangle 6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603" name="Line 6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604" name="Line 6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605" name="Line 6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606" name="Line 7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607" name="Line 7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608" name="Line 7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609" name="Line 7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610" name="Line 7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611" name="Line 7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5612" name="Group 76"/>
          <p:cNvGrpSpPr>
            <a:grpSpLocks/>
          </p:cNvGrpSpPr>
          <p:nvPr/>
        </p:nvGrpSpPr>
        <p:grpSpPr bwMode="auto">
          <a:xfrm>
            <a:off x="6553200" y="4659313"/>
            <a:ext cx="609600" cy="533400"/>
            <a:chOff x="1536" y="384"/>
            <a:chExt cx="384" cy="336"/>
          </a:xfrm>
        </p:grpSpPr>
        <p:sp>
          <p:nvSpPr>
            <p:cNvPr id="65613" name="Rectangle 7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614" name="Line 7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615" name="Line 7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616" name="Line 8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617" name="Line 8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618" name="Line 8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619" name="Line 8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620" name="Line 8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621" name="Line 8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622" name="Line 8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5623" name="Group 87"/>
          <p:cNvGrpSpPr>
            <a:grpSpLocks/>
          </p:cNvGrpSpPr>
          <p:nvPr/>
        </p:nvGrpSpPr>
        <p:grpSpPr bwMode="auto">
          <a:xfrm>
            <a:off x="7162800" y="4659313"/>
            <a:ext cx="609600" cy="533400"/>
            <a:chOff x="1536" y="384"/>
            <a:chExt cx="384" cy="336"/>
          </a:xfrm>
        </p:grpSpPr>
        <p:sp>
          <p:nvSpPr>
            <p:cNvPr id="65624" name="Rectangle 8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625" name="Line 8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626" name="Line 9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627" name="Line 9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628" name="Line 9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629" name="Line 9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630" name="Line 9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631" name="Line 9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632" name="Line 9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633" name="Line 9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5634" name="Group 98"/>
          <p:cNvGrpSpPr>
            <a:grpSpLocks/>
          </p:cNvGrpSpPr>
          <p:nvPr/>
        </p:nvGrpSpPr>
        <p:grpSpPr bwMode="auto">
          <a:xfrm>
            <a:off x="7772400" y="4659313"/>
            <a:ext cx="609600" cy="533400"/>
            <a:chOff x="1536" y="384"/>
            <a:chExt cx="384" cy="336"/>
          </a:xfrm>
        </p:grpSpPr>
        <p:sp>
          <p:nvSpPr>
            <p:cNvPr id="65635" name="Rectangle 9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636" name="Line 10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637" name="Line 10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638" name="Line 10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639" name="Line 10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640" name="Line 10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641" name="Line 10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642" name="Line 10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643" name="Line 10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644" name="Line 10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5645" name="Group 109"/>
          <p:cNvGrpSpPr>
            <a:grpSpLocks/>
          </p:cNvGrpSpPr>
          <p:nvPr/>
        </p:nvGrpSpPr>
        <p:grpSpPr bwMode="auto">
          <a:xfrm>
            <a:off x="8382000" y="4659313"/>
            <a:ext cx="609600" cy="533400"/>
            <a:chOff x="1536" y="384"/>
            <a:chExt cx="384" cy="336"/>
          </a:xfrm>
        </p:grpSpPr>
        <p:sp>
          <p:nvSpPr>
            <p:cNvPr id="65646" name="Rectangle 11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647" name="Line 11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648" name="Line 11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649" name="Line 11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650" name="Line 11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651" name="Line 11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652" name="Line 11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653" name="Line 11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654" name="Line 11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655" name="Line 11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5656" name="Group 120"/>
          <p:cNvGrpSpPr>
            <a:grpSpLocks/>
          </p:cNvGrpSpPr>
          <p:nvPr/>
        </p:nvGrpSpPr>
        <p:grpSpPr bwMode="auto">
          <a:xfrm>
            <a:off x="6553200" y="5192713"/>
            <a:ext cx="609600" cy="533400"/>
            <a:chOff x="1536" y="384"/>
            <a:chExt cx="384" cy="336"/>
          </a:xfrm>
        </p:grpSpPr>
        <p:sp>
          <p:nvSpPr>
            <p:cNvPr id="65657" name="Rectangle 12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658" name="Line 12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659" name="Line 12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660" name="Line 12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661" name="Line 12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662" name="Line 12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663" name="Line 12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664" name="Line 12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665" name="Line 12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666" name="Line 13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5667" name="Group 131"/>
          <p:cNvGrpSpPr>
            <a:grpSpLocks/>
          </p:cNvGrpSpPr>
          <p:nvPr/>
        </p:nvGrpSpPr>
        <p:grpSpPr bwMode="auto">
          <a:xfrm>
            <a:off x="7162800" y="5192713"/>
            <a:ext cx="609600" cy="533400"/>
            <a:chOff x="1536" y="384"/>
            <a:chExt cx="384" cy="336"/>
          </a:xfrm>
        </p:grpSpPr>
        <p:sp>
          <p:nvSpPr>
            <p:cNvPr id="65668" name="Rectangle 13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669" name="Line 13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670" name="Line 13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671" name="Line 13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672" name="Line 13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673" name="Line 13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674" name="Line 13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675" name="Line 13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676" name="Line 14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677" name="Line 14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5678" name="Group 142"/>
          <p:cNvGrpSpPr>
            <a:grpSpLocks/>
          </p:cNvGrpSpPr>
          <p:nvPr/>
        </p:nvGrpSpPr>
        <p:grpSpPr bwMode="auto">
          <a:xfrm>
            <a:off x="7772400" y="5192713"/>
            <a:ext cx="609600" cy="533400"/>
            <a:chOff x="1536" y="384"/>
            <a:chExt cx="384" cy="336"/>
          </a:xfrm>
        </p:grpSpPr>
        <p:sp>
          <p:nvSpPr>
            <p:cNvPr id="65679" name="Rectangle 14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680" name="Line 14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681" name="Line 14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682" name="Line 14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683" name="Line 14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684" name="Line 14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685" name="Line 14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686" name="Line 15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687" name="Line 15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688" name="Line 15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5689" name="Group 153"/>
          <p:cNvGrpSpPr>
            <a:grpSpLocks/>
          </p:cNvGrpSpPr>
          <p:nvPr/>
        </p:nvGrpSpPr>
        <p:grpSpPr bwMode="auto">
          <a:xfrm>
            <a:off x="8382000" y="5192713"/>
            <a:ext cx="609600" cy="533400"/>
            <a:chOff x="1536" y="384"/>
            <a:chExt cx="384" cy="336"/>
          </a:xfrm>
        </p:grpSpPr>
        <p:sp>
          <p:nvSpPr>
            <p:cNvPr id="65690" name="Rectangle 15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691" name="Line 15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692" name="Line 15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693" name="Line 15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694" name="Line 15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695" name="Line 15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696" name="Line 16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697" name="Line 16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698" name="Line 16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699" name="Line 16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5700" name="Group 164"/>
          <p:cNvGrpSpPr>
            <a:grpSpLocks/>
          </p:cNvGrpSpPr>
          <p:nvPr/>
        </p:nvGrpSpPr>
        <p:grpSpPr bwMode="auto">
          <a:xfrm>
            <a:off x="6553200" y="5726113"/>
            <a:ext cx="609600" cy="533400"/>
            <a:chOff x="1536" y="384"/>
            <a:chExt cx="384" cy="336"/>
          </a:xfrm>
        </p:grpSpPr>
        <p:sp>
          <p:nvSpPr>
            <p:cNvPr id="65701" name="Rectangle 16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702" name="Line 16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703" name="Line 16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704" name="Line 16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705" name="Line 16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706" name="Line 17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707" name="Line 17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708" name="Line 17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709" name="Line 17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710" name="Line 17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5711" name="Group 175"/>
          <p:cNvGrpSpPr>
            <a:grpSpLocks/>
          </p:cNvGrpSpPr>
          <p:nvPr/>
        </p:nvGrpSpPr>
        <p:grpSpPr bwMode="auto">
          <a:xfrm>
            <a:off x="7162800" y="5726113"/>
            <a:ext cx="609600" cy="533400"/>
            <a:chOff x="1536" y="384"/>
            <a:chExt cx="384" cy="336"/>
          </a:xfrm>
        </p:grpSpPr>
        <p:sp>
          <p:nvSpPr>
            <p:cNvPr id="65712" name="Rectangle 17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713" name="Line 17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714" name="Line 17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715" name="Line 17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716" name="Line 18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717" name="Line 18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718" name="Line 18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719" name="Line 18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720" name="Line 18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721" name="Line 18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5722" name="Group 186"/>
          <p:cNvGrpSpPr>
            <a:grpSpLocks/>
          </p:cNvGrpSpPr>
          <p:nvPr/>
        </p:nvGrpSpPr>
        <p:grpSpPr bwMode="auto">
          <a:xfrm>
            <a:off x="7772400" y="5726113"/>
            <a:ext cx="609600" cy="533400"/>
            <a:chOff x="1536" y="384"/>
            <a:chExt cx="384" cy="336"/>
          </a:xfrm>
        </p:grpSpPr>
        <p:sp>
          <p:nvSpPr>
            <p:cNvPr id="65723" name="Rectangle 18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724" name="Line 18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725" name="Line 18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726" name="Line 19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727" name="Line 19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728" name="Line 19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729" name="Line 19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730" name="Line 19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731" name="Line 19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732" name="Line 19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65733" name="Group 197"/>
          <p:cNvGrpSpPr>
            <a:grpSpLocks/>
          </p:cNvGrpSpPr>
          <p:nvPr/>
        </p:nvGrpSpPr>
        <p:grpSpPr bwMode="auto">
          <a:xfrm>
            <a:off x="8382000" y="5726113"/>
            <a:ext cx="609600" cy="533400"/>
            <a:chOff x="1536" y="384"/>
            <a:chExt cx="384" cy="336"/>
          </a:xfrm>
        </p:grpSpPr>
        <p:sp>
          <p:nvSpPr>
            <p:cNvPr id="65734" name="Rectangle 19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65735" name="Line 19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65736" name="Line 20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65737" name="Line 20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65738" name="Line 20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65739" name="Line 20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65740" name="Line 20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65741" name="Line 20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65742" name="Line 20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65743" name="Line 20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Tree>
    <p:extLst>
      <p:ext uri="{BB962C8B-B14F-4D97-AF65-F5344CB8AC3E}">
        <p14:creationId xmlns:p14="http://schemas.microsoft.com/office/powerpoint/2010/main" val="6327057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s-ES"/>
              <a:t>Opciones TCP</a:t>
            </a:r>
          </a:p>
        </p:txBody>
      </p:sp>
      <p:sp>
        <p:nvSpPr>
          <p:cNvPr id="69635" name="Rectangle 3" descr="Rectangle: Click to edit Master text styles&#10;Second level&#10;Third level&#10;Fourth level&#10;Fifth level"/>
          <p:cNvSpPr>
            <a:spLocks noGrp="1" noChangeArrowheads="1"/>
          </p:cNvSpPr>
          <p:nvPr>
            <p:ph type="body" idx="1"/>
          </p:nvPr>
        </p:nvSpPr>
        <p:spPr/>
        <p:txBody>
          <a:bodyPr/>
          <a:lstStyle/>
          <a:p>
            <a:pPr lvl="1"/>
            <a:r>
              <a:rPr lang="es-ES" b="1"/>
              <a:t>Opción SACK</a:t>
            </a:r>
          </a:p>
          <a:p>
            <a:pPr lvl="2"/>
            <a:endParaRPr lang="es-ES" b="1"/>
          </a:p>
        </p:txBody>
      </p:sp>
      <p:sp>
        <p:nvSpPr>
          <p:cNvPr id="69637" name="Rectangle 5"/>
          <p:cNvSpPr>
            <a:spLocks noChangeArrowheads="1"/>
          </p:cNvSpPr>
          <p:nvPr/>
        </p:nvSpPr>
        <p:spPr bwMode="auto">
          <a:xfrm>
            <a:off x="152400" y="2743200"/>
            <a:ext cx="8991600" cy="1581150"/>
          </a:xfrm>
          <a:prstGeom prst="rect">
            <a:avLst/>
          </a:prstGeom>
          <a:noFill/>
          <a:ln w="9525">
            <a:noFill/>
            <a:miter lim="800000"/>
            <a:headEnd/>
            <a:tailEnd/>
          </a:ln>
          <a:effectLst/>
        </p:spPr>
        <p:txBody>
          <a:bodyPr>
            <a:spAutoFit/>
          </a:bodyPr>
          <a:lstStyle/>
          <a:p>
            <a:pPr>
              <a:spcBef>
                <a:spcPct val="50000"/>
              </a:spcBef>
            </a:pPr>
            <a:r>
              <a:rPr lang="es-ES" sz="1400">
                <a:latin typeface="Courier New" pitchFamily="49" charset="0"/>
              </a:rPr>
              <a:t>0000  8c 04 c8 bd a3 82 00 00  50 7d 83 80 08 00 45 00   ........ P}....E.</a:t>
            </a:r>
          </a:p>
          <a:p>
            <a:pPr>
              <a:spcBef>
                <a:spcPct val="50000"/>
              </a:spcBef>
            </a:pPr>
            <a:r>
              <a:rPr lang="es-ES" sz="1400">
                <a:latin typeface="Courier New" pitchFamily="49" charset="0"/>
              </a:rPr>
              <a:t>0010  00 40 fa 0d 40 00 80 06  c2 2a 9d 36 15 fd ac 1f   .@..@... .*.6....</a:t>
            </a:r>
          </a:p>
          <a:p>
            <a:pPr>
              <a:spcBef>
                <a:spcPct val="50000"/>
              </a:spcBef>
            </a:pPr>
            <a:r>
              <a:rPr lang="es-ES" sz="1400">
                <a:latin typeface="Courier New" pitchFamily="49" charset="0"/>
              </a:rPr>
              <a:t>0020  df 2c 04 da 00 8b 00 0e  1e 6d 03 48 0c 7a b0 10   .,...... .m.H.z..</a:t>
            </a:r>
          </a:p>
          <a:p>
            <a:pPr>
              <a:spcBef>
                <a:spcPct val="50000"/>
              </a:spcBef>
            </a:pPr>
            <a:r>
              <a:rPr lang="es-ES" sz="1400">
                <a:latin typeface="Courier New" pitchFamily="49" charset="0"/>
              </a:rPr>
              <a:t>0030  7f ff 43 6e 00 00 01 01  08 0a 00 00 29 04 00 07   ..Cn.... ....)...</a:t>
            </a:r>
          </a:p>
          <a:p>
            <a:pPr>
              <a:spcBef>
                <a:spcPct val="50000"/>
              </a:spcBef>
            </a:pPr>
            <a:r>
              <a:rPr lang="es-ES" sz="1400">
                <a:latin typeface="Courier New" pitchFamily="49" charset="0"/>
              </a:rPr>
              <a:t>0040  a6 3f 01 01 05 0a 03 48  12 22 03 48 23 1a         .?.....H .".H#.  </a:t>
            </a:r>
          </a:p>
        </p:txBody>
      </p:sp>
      <p:sp>
        <p:nvSpPr>
          <p:cNvPr id="69638" name="Rectangle 6"/>
          <p:cNvSpPr>
            <a:spLocks noChangeArrowheads="1"/>
          </p:cNvSpPr>
          <p:nvPr/>
        </p:nvSpPr>
        <p:spPr bwMode="auto">
          <a:xfrm>
            <a:off x="2133600" y="4038600"/>
            <a:ext cx="3276600" cy="228600"/>
          </a:xfrm>
          <a:prstGeom prst="rect">
            <a:avLst/>
          </a:prstGeom>
          <a:noFill/>
          <a:ln w="9525">
            <a:solidFill>
              <a:srgbClr val="FF0000"/>
            </a:solidFill>
            <a:miter lim="800000"/>
            <a:headEnd/>
            <a:tailEnd/>
          </a:ln>
          <a:effectLst/>
        </p:spPr>
        <p:txBody>
          <a:bodyPr wrap="none" anchor="ctr"/>
          <a:lstStyle/>
          <a:p>
            <a:endParaRPr lang="es-MX"/>
          </a:p>
        </p:txBody>
      </p:sp>
    </p:spTree>
    <p:extLst>
      <p:ext uri="{BB962C8B-B14F-4D97-AF65-F5344CB8AC3E}">
        <p14:creationId xmlns:p14="http://schemas.microsoft.com/office/powerpoint/2010/main" val="11058024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TotalTime>
  <Words>6951</Words>
  <Application>Microsoft Macintosh PowerPoint</Application>
  <PresentationFormat>Presentación en pantalla (4:3)</PresentationFormat>
  <Paragraphs>715</Paragraphs>
  <Slides>93</Slides>
  <Notes>0</Notes>
  <HiddenSlides>0</HiddenSlides>
  <MMClips>0</MMClips>
  <ScaleCrop>false</ScaleCrop>
  <HeadingPairs>
    <vt:vector size="4" baseType="variant">
      <vt:variant>
        <vt:lpstr>Tema</vt:lpstr>
      </vt:variant>
      <vt:variant>
        <vt:i4>1</vt:i4>
      </vt:variant>
      <vt:variant>
        <vt:lpstr>Títulos de diapositiva</vt:lpstr>
      </vt:variant>
      <vt:variant>
        <vt:i4>93</vt:i4>
      </vt:variant>
    </vt:vector>
  </HeadingPairs>
  <TitlesOfParts>
    <vt:vector size="94" baseType="lpstr">
      <vt:lpstr>Tema de Office</vt:lpstr>
      <vt:lpstr>Protocolo UDP</vt:lpstr>
      <vt:lpstr>Introducción</vt:lpstr>
      <vt:lpstr>Introducción</vt:lpstr>
      <vt:lpstr>Introducción</vt:lpstr>
      <vt:lpstr>Características</vt:lpstr>
      <vt:lpstr>Características</vt:lpstr>
      <vt:lpstr>Características</vt:lpstr>
      <vt:lpstr>Características</vt:lpstr>
      <vt:lpstr>Características</vt:lpstr>
      <vt:lpstr>Características</vt:lpstr>
      <vt:lpstr>Características</vt:lpstr>
      <vt:lpstr>Usos de UDP</vt:lpstr>
      <vt:lpstr>Usos de UDP</vt:lpstr>
      <vt:lpstr>Usos de UDP</vt:lpstr>
      <vt:lpstr>Usos de UDP</vt:lpstr>
      <vt:lpstr>Usos de UDP</vt:lpstr>
      <vt:lpstr>Usos de UDP</vt:lpstr>
      <vt:lpstr>Mensaje de UDP</vt:lpstr>
      <vt:lpstr>Mensaje de UDP</vt:lpstr>
      <vt:lpstr>Mensaje de UDP</vt:lpstr>
      <vt:lpstr>Mensaje de UDP</vt:lpstr>
      <vt:lpstr>Encabezado UDP</vt:lpstr>
      <vt:lpstr>Encabezado UDP</vt:lpstr>
      <vt:lpstr>Encabezado UDP</vt:lpstr>
      <vt:lpstr>Encabezado UDP</vt:lpstr>
      <vt:lpstr>Encabezado UDP</vt:lpstr>
      <vt:lpstr>Encabezado UDP</vt:lpstr>
      <vt:lpstr>Puertos de UDP</vt:lpstr>
      <vt:lpstr>Puertos de UDP</vt:lpstr>
      <vt:lpstr>Puertos de UDP</vt:lpstr>
      <vt:lpstr>Protocolo TCP</vt:lpstr>
      <vt:lpstr>Introducción</vt:lpstr>
      <vt:lpstr>Presentación de PowerPoint</vt:lpstr>
      <vt:lpstr>Características</vt:lpstr>
      <vt:lpstr>Características</vt:lpstr>
      <vt:lpstr>Caracrerísticas</vt:lpstr>
      <vt:lpstr>Características</vt:lpstr>
      <vt:lpstr>Características</vt:lpstr>
      <vt:lpstr>Características</vt:lpstr>
      <vt:lpstr>Presentación de PowerPoint</vt:lpstr>
      <vt:lpstr>Características</vt:lpstr>
      <vt:lpstr>Segmento TCP</vt:lpstr>
      <vt:lpstr>Segmento TCP</vt:lpstr>
      <vt:lpstr>Segmento TCP</vt:lpstr>
      <vt:lpstr>Encabezado TCP</vt:lpstr>
      <vt:lpstr>Presentación de PowerPoint</vt:lpstr>
      <vt:lpstr>Encabezado TCP</vt:lpstr>
      <vt:lpstr>Encabezado TCP</vt:lpstr>
      <vt:lpstr>Encabezado TCP</vt:lpstr>
      <vt:lpstr>Encabezado TCP</vt:lpstr>
      <vt:lpstr>Encabezado TCP</vt:lpstr>
      <vt:lpstr>Encabezado TCP</vt:lpstr>
      <vt:lpstr>Encabezado TCP</vt:lpstr>
      <vt:lpstr>Encabezado TCP</vt:lpstr>
      <vt:lpstr>Encabezado TCP </vt:lpstr>
      <vt:lpstr>Encabezado TCP</vt:lpstr>
      <vt:lpstr>Presentación de PowerPoint</vt:lpstr>
      <vt:lpstr>Encabezado TCP</vt:lpstr>
      <vt:lpstr>Presentación de PowerPoint</vt:lpstr>
      <vt:lpstr>Encabezado TCP</vt:lpstr>
      <vt:lpstr>Encabezado TCP</vt:lpstr>
      <vt:lpstr>Encabezado TCP</vt:lpstr>
      <vt:lpstr>Presentación de PowerPoint</vt:lpstr>
      <vt:lpstr>Presentación de PowerPoint</vt:lpstr>
      <vt:lpstr>Presentación de PowerPoint</vt:lpstr>
      <vt:lpstr>Presentación de PowerPoint</vt:lpstr>
      <vt:lpstr>Encabezado TCP</vt:lpstr>
      <vt:lpstr>Encabezado TCP</vt:lpstr>
      <vt:lpstr>Presentación de PowerPoint</vt:lpstr>
      <vt:lpstr>Presentación de PowerPoint</vt:lpstr>
      <vt:lpstr>Presentación de PowerPoint</vt:lpstr>
      <vt:lpstr>Conexión TCP</vt:lpstr>
      <vt:lpstr>Conexión TCP</vt:lpstr>
      <vt:lpstr>Presentación de PowerPoint</vt:lpstr>
      <vt:lpstr>Conexión TCP</vt:lpstr>
      <vt:lpstr>Presentación de PowerPoint</vt:lpstr>
      <vt:lpstr>Presentación de PowerPoint</vt:lpstr>
      <vt:lpstr>Presentación de PowerPoint</vt:lpstr>
      <vt:lpstr>Presentación de PowerPoint</vt:lpstr>
      <vt:lpstr>Encabezado TCP</vt:lpstr>
      <vt:lpstr>Presentación de PowerPoint</vt:lpstr>
      <vt:lpstr>Encabezado TCP</vt:lpstr>
      <vt:lpstr>Ejemplo de trama TCP</vt:lpstr>
      <vt:lpstr>Opciones TCP</vt:lpstr>
      <vt:lpstr>Opciones TCP</vt:lpstr>
      <vt:lpstr>Opciones TCP</vt:lpstr>
      <vt:lpstr>Opciones TCP</vt:lpstr>
      <vt:lpstr>Opciones TCP</vt:lpstr>
      <vt:lpstr>Presentación de PowerPoint</vt:lpstr>
      <vt:lpstr>Opciones TCP</vt:lpstr>
      <vt:lpstr>Opciones TCP</vt:lpstr>
      <vt:lpstr>Opciones TCP</vt:lpstr>
      <vt:lpstr>Opciones TCP</vt:lpstr>
    </vt:vector>
  </TitlesOfParts>
  <Company>ESCOM-IPN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Protocolo UDP</dc:title>
  <dc:creator>SANCHEZ QUINTANILLA</dc:creator>
  <cp:lastModifiedBy>Ricardo Martinez Rosales</cp:lastModifiedBy>
  <cp:revision>20</cp:revision>
  <dcterms:created xsi:type="dcterms:W3CDTF">2008-10-24T19:53:24Z</dcterms:created>
  <dcterms:modified xsi:type="dcterms:W3CDTF">2015-07-16T19:09:19Z</dcterms:modified>
</cp:coreProperties>
</file>