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306" y="16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8B7DC-A05A-44EE-8683-4542E0C94A67}" type="datetimeFigureOut">
              <a:rPr lang="es-MX" smtClean="0"/>
              <a:pPr/>
              <a:t>07/04/2017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3DC2D-9B6E-4B76-876B-645F9F0941A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40371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>
              <a:latin typeface="Arial" charset="0"/>
              <a:ea typeface="ＭＳ Ｐゴシック" pitchFamily="36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>
              <a:latin typeface="Arial" charset="0"/>
              <a:ea typeface="ＭＳ Ｐゴシック" pitchFamily="36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>
              <a:latin typeface="Arial" charset="0"/>
              <a:ea typeface="ＭＳ Ｐゴシック" pitchFamily="36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9pPr>
          </a:lstStyle>
          <a:p>
            <a:pPr eaLnBrk="1" hangingPunct="1"/>
            <a:fld id="{80DA3AA3-374A-4F69-9CB0-0FB2D5385489}" type="slidenum">
              <a:rPr lang="es-ES" altLang="es-MX" smtClean="0"/>
              <a:pPr eaLnBrk="1" hangingPunct="1"/>
              <a:t>9</a:t>
            </a:fld>
            <a:endParaRPr lang="es-ES" altLang="es-MX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s-MX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2ACB-E539-4F59-B2B7-81ECEF8F4B6E}" type="datetimeFigureOut">
              <a:rPr lang="es-MX" smtClean="0"/>
              <a:pPr/>
              <a:t>07/04/2017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986B-F28F-4395-A1A4-96870D68DD01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375412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2ACB-E539-4F59-B2B7-81ECEF8F4B6E}" type="datetimeFigureOut">
              <a:rPr lang="es-MX" smtClean="0"/>
              <a:pPr/>
              <a:t>07/04/2017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986B-F28F-4395-A1A4-96870D68DD01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7634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2ACB-E539-4F59-B2B7-81ECEF8F4B6E}" type="datetimeFigureOut">
              <a:rPr lang="es-MX" smtClean="0"/>
              <a:pPr/>
              <a:t>07/04/2017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986B-F28F-4395-A1A4-96870D68DD01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3982902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6063" y="762000"/>
            <a:ext cx="8669337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250825" y="1371600"/>
            <a:ext cx="4244975" cy="49879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244975" cy="24177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244975" cy="241776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0E197-B91D-47AF-B292-DC42665626BB}" type="datetime1">
              <a:rPr lang="en-US"/>
              <a:pPr>
                <a:defRPr/>
              </a:pPr>
              <a:t>4/7/2017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4582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6063" y="762000"/>
            <a:ext cx="8669337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250825" y="1371600"/>
            <a:ext cx="8642350" cy="4987925"/>
          </a:xfrm>
        </p:spPr>
        <p:txBody>
          <a:bodyPr/>
          <a:lstStyle/>
          <a:p>
            <a:pPr lvl="0"/>
            <a:endParaRPr lang="es-MX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E4BBE-8672-4F03-B859-630BCEDDE89A}" type="datetime1">
              <a:rPr lang="en-US"/>
              <a:pPr>
                <a:defRPr/>
              </a:pPr>
              <a:t>4/7/2017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808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2ACB-E539-4F59-B2B7-81ECEF8F4B6E}" type="datetimeFigureOut">
              <a:rPr lang="es-MX" smtClean="0"/>
              <a:pPr/>
              <a:t>07/04/2017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986B-F28F-4395-A1A4-96870D68DD01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104870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2ACB-E539-4F59-B2B7-81ECEF8F4B6E}" type="datetimeFigureOut">
              <a:rPr lang="es-MX" smtClean="0"/>
              <a:pPr/>
              <a:t>07/04/2017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986B-F28F-4395-A1A4-96870D68DD01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93024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2ACB-E539-4F59-B2B7-81ECEF8F4B6E}" type="datetimeFigureOut">
              <a:rPr lang="es-MX" smtClean="0"/>
              <a:pPr/>
              <a:t>07/04/2017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986B-F28F-4395-A1A4-96870D68DD01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0893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2ACB-E539-4F59-B2B7-81ECEF8F4B6E}" type="datetimeFigureOut">
              <a:rPr lang="es-MX" smtClean="0"/>
              <a:pPr/>
              <a:t>07/04/2017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986B-F28F-4395-A1A4-96870D68DD01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151618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2ACB-E539-4F59-B2B7-81ECEF8F4B6E}" type="datetimeFigureOut">
              <a:rPr lang="es-MX" smtClean="0"/>
              <a:pPr/>
              <a:t>07/04/2017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986B-F28F-4395-A1A4-96870D68DD01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100029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2ACB-E539-4F59-B2B7-81ECEF8F4B6E}" type="datetimeFigureOut">
              <a:rPr lang="es-MX" smtClean="0"/>
              <a:pPr/>
              <a:t>07/04/2017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986B-F28F-4395-A1A4-96870D68DD01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22851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2ACB-E539-4F59-B2B7-81ECEF8F4B6E}" type="datetimeFigureOut">
              <a:rPr lang="es-MX" smtClean="0"/>
              <a:pPr/>
              <a:t>07/04/2017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986B-F28F-4395-A1A4-96870D68DD01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89498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2ACB-E539-4F59-B2B7-81ECEF8F4B6E}" type="datetimeFigureOut">
              <a:rPr lang="es-MX" smtClean="0"/>
              <a:pPr/>
              <a:t>07/04/2017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986B-F28F-4395-A1A4-96870D68DD01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103483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92ACB-E539-4F59-B2B7-81ECEF8F4B6E}" type="datetimeFigureOut">
              <a:rPr lang="es-MX" smtClean="0"/>
              <a:pPr/>
              <a:t>07/04/2017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B986B-F28F-4395-A1A4-96870D68DD01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336127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Documents%20and%20Settings\Administrador\Mis%20documentos\Diplomado%20cisco\Modulo3\Respuesta%20ejercicios\Ejercicio%201-%20clases%20de%20red.p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Documents%20and%20Settings\Administrador\Mis%20documentos\Diplomado%20cisco\Modulo3\Respuesta%20ejercicios\Ejercicio%201-%20clases%20de%20red.pp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Documents%20and%20Settings\Administrador\Mis%20documentos\Diplomado%20cisco\Modulo3\Respuesta%20ejercicios\Ejercicio%201-%20clases%20de%20red.pp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Respuesta%20ejercicios/Ejercicio%201-%20clases%20de%20red.ppt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ES" altLang="es-MX" sz="1300" smtClean="0">
                <a:solidFill>
                  <a:srgbClr val="B2B2B2"/>
                </a:solidFill>
                <a:effectLst/>
              </a:rPr>
              <a:t>Ejercicio 1.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371600"/>
            <a:ext cx="5473700" cy="4016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" altLang="es-MX" sz="2000" smtClean="0"/>
              <a:t>Identificar las clases de direcciones IP.</a:t>
            </a:r>
          </a:p>
        </p:txBody>
      </p:sp>
      <p:graphicFrame>
        <p:nvGraphicFramePr>
          <p:cNvPr id="475385" name="Group 249"/>
          <p:cNvGraphicFramePr>
            <a:graphicFrameLocks noGrp="1"/>
          </p:cNvGraphicFramePr>
          <p:nvPr>
            <p:ph sz="quarter" idx="2"/>
          </p:nvPr>
        </p:nvGraphicFramePr>
        <p:xfrm>
          <a:off x="5364163" y="2146300"/>
          <a:ext cx="2303462" cy="3962400"/>
        </p:xfrm>
        <a:graphic>
          <a:graphicData uri="http://schemas.openxmlformats.org/drawingml/2006/table">
            <a:tbl>
              <a:tblPr/>
              <a:tblGrid>
                <a:gridCol w="1160462"/>
                <a:gridCol w="11430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Dirección IP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Clase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195.10.21.90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33.0.0.0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219.220.41.7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158.98.80.2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129.45.2.6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224.224.239.0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80.223.23.0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132.52.62.0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184.184.2.3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24.25.25.1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112.58.45.0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198.23.25.1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238.23.3.1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152.2.3.4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241.241.1.2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5382" name="Group 246"/>
          <p:cNvGraphicFramePr>
            <a:graphicFrameLocks noGrp="1"/>
          </p:cNvGraphicFramePr>
          <p:nvPr>
            <p:ph sz="quarter" idx="3"/>
          </p:nvPr>
        </p:nvGraphicFramePr>
        <p:xfrm>
          <a:off x="1403350" y="2133600"/>
          <a:ext cx="2303463" cy="3962400"/>
        </p:xfrm>
        <a:graphic>
          <a:graphicData uri="http://schemas.openxmlformats.org/drawingml/2006/table">
            <a:tbl>
              <a:tblPr/>
              <a:tblGrid>
                <a:gridCol w="1152525"/>
                <a:gridCol w="1150938"/>
              </a:tblGrid>
              <a:tr h="15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Dirección IP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Clase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10.210.8.1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192.13.2.4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120.10.15.0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148.204.5.7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194.41.1.1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125.3.2.1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220.8.23.1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249.240.80.78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230.230.54.85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199.155.77.0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117.12.13.1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215.22.1.8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199.200.15.0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147.2.3.0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95.1.21.90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526" name="WordArt 250">
            <a:hlinkClick r:id="rId3" action="ppaction://hlinkpres?slideindex=1&amp;slidetitle="/>
          </p:cNvPr>
          <p:cNvSpPr>
            <a:spLocks noChangeArrowheads="1" noChangeShapeType="1" noTextEdit="1"/>
          </p:cNvSpPr>
          <p:nvPr/>
        </p:nvSpPr>
        <p:spPr bwMode="auto">
          <a:xfrm>
            <a:off x="7956550" y="6092825"/>
            <a:ext cx="895350" cy="2111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s-MX" sz="3600" kern="10">
                <a:gradFill rotWithShape="1">
                  <a:gsLst>
                    <a:gs pos="0">
                      <a:srgbClr val="660033"/>
                    </a:gs>
                    <a:gs pos="100000">
                      <a:srgbClr val="2F0018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xmlns="" val="419427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endParaRPr lang="es-MX" altLang="es-MX" smtClean="0">
              <a:effectLst/>
            </a:endParaRPr>
          </a:p>
        </p:txBody>
      </p:sp>
      <p:graphicFrame>
        <p:nvGraphicFramePr>
          <p:cNvPr id="201779" name="Group 5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99991326"/>
              </p:ext>
            </p:extLst>
          </p:nvPr>
        </p:nvGraphicFramePr>
        <p:xfrm>
          <a:off x="1403350" y="2133600"/>
          <a:ext cx="6337300" cy="2636838"/>
        </p:xfrm>
        <a:graphic>
          <a:graphicData uri="http://schemas.openxmlformats.org/drawingml/2006/table">
            <a:tbl>
              <a:tblPr/>
              <a:tblGrid>
                <a:gridCol w="793750"/>
                <a:gridCol w="1223963"/>
                <a:gridCol w="2663825"/>
                <a:gridCol w="1655762"/>
              </a:tblGrid>
              <a:tr h="3963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No. de subred</a:t>
                      </a:r>
                    </a:p>
                  </a:txBody>
                  <a:tcPr marT="45731" marB="457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Subred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Rango de Hosts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Dirección de Broadcast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</a:tr>
              <a:tr h="3207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10.0.0.0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10.0.0.1 a 10.0.63.254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10.0.63.255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1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10.0.64.0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10.0.64.1 a 10.0.127.254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10.0.127.255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7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10.0.128.0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10.0.128.1 a 10.0.191.254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10.0.191.255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752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………………………………………………………………………………………………………………………………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191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1022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10.255.64.0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10.255.64.1 a 10.255.127.254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10.255.127.255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1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1023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10.255.128.0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10.255.128.1 a 10.255.191.254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10.255.191.255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7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1024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10.255.192.0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10.255.192.1 a 10.255.255.254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10.255.255.255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562" name="Text Box 50"/>
          <p:cNvSpPr txBox="1">
            <a:spLocks noChangeArrowheads="1"/>
          </p:cNvSpPr>
          <p:nvPr/>
        </p:nvSpPr>
        <p:spPr bwMode="auto">
          <a:xfrm>
            <a:off x="825500" y="1463675"/>
            <a:ext cx="2655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9pPr>
          </a:lstStyle>
          <a:p>
            <a:pPr eaLnBrk="1" hangingPunct="1"/>
            <a:r>
              <a:rPr lang="es-ES" altLang="es-MX" sz="1400"/>
              <a:t>Tabla de direcciones de subred</a:t>
            </a:r>
          </a:p>
        </p:txBody>
      </p:sp>
    </p:spTree>
    <p:extLst>
      <p:ext uri="{BB962C8B-B14F-4D97-AF65-F5344CB8AC3E}">
        <p14:creationId xmlns:p14="http://schemas.microsoft.com/office/powerpoint/2010/main" xmlns="" val="157438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Máscara de subred que permite dividir la red a la que pertenece la IP </a:t>
            </a:r>
            <a:r>
              <a:rPr lang="es-MX" dirty="0" smtClean="0"/>
              <a:t>70.4.167.2 </a:t>
            </a:r>
            <a:r>
              <a:rPr lang="es-MX" dirty="0"/>
              <a:t>en al menos 10 subredes y que indicaría que la máquina con IP 7</a:t>
            </a:r>
            <a:r>
              <a:rPr lang="es-MX" dirty="0" smtClean="0"/>
              <a:t>0.4.183.2 </a:t>
            </a:r>
            <a:r>
              <a:rPr lang="es-MX" dirty="0"/>
              <a:t>se encuentra en una subred diferente</a:t>
            </a:r>
            <a:r>
              <a:rPr lang="es-MX" dirty="0" smtClean="0"/>
              <a:t>.   </a:t>
            </a:r>
            <a:r>
              <a:rPr lang="es-MX" b="1" u="sng" dirty="0" smtClean="0"/>
              <a:t>Mascara de subred: 255.240.0.0</a:t>
            </a:r>
            <a:endParaRPr lang="es-MX" b="1" u="sng" dirty="0" smtClean="0"/>
          </a:p>
          <a:p>
            <a:r>
              <a:rPr lang="es-MX" dirty="0"/>
              <a:t>Máscara de subred que permite dividir la red a la que pertenece la IP </a:t>
            </a:r>
            <a:r>
              <a:rPr lang="es-MX" dirty="0" smtClean="0"/>
              <a:t>80.20.56.207 </a:t>
            </a:r>
            <a:r>
              <a:rPr lang="es-MX" dirty="0"/>
              <a:t>en el mayor número de subredes con al menos 50 computadoras cada una</a:t>
            </a:r>
            <a:r>
              <a:rPr lang="es-MX" dirty="0" smtClean="0"/>
              <a:t>.  </a:t>
            </a:r>
          </a:p>
          <a:p>
            <a:pPr lvl="3">
              <a:buNone/>
            </a:pPr>
            <a:r>
              <a:rPr lang="es-MX" dirty="0" smtClean="0"/>
              <a:t>	</a:t>
            </a:r>
            <a:r>
              <a:rPr lang="es-MX" b="1" u="sng" dirty="0" smtClean="0"/>
              <a:t>Mascara de subred: 255.255.255.192</a:t>
            </a:r>
            <a:endParaRPr lang="es-MX" b="1" u="sng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3045277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Sea la red 22.3.120.0/22, ¿cual es el identificador de la subred 14?</a:t>
            </a:r>
          </a:p>
          <a:p>
            <a:pPr>
              <a:buNone/>
            </a:pPr>
            <a:r>
              <a:rPr lang="es-MX" dirty="0" smtClean="0"/>
              <a:t>			</a:t>
            </a:r>
            <a:r>
              <a:rPr lang="es-MX" b="1" u="sng" dirty="0" smtClean="0"/>
              <a:t>Id subred: 22.0.52.0</a:t>
            </a:r>
          </a:p>
          <a:p>
            <a:r>
              <a:rPr lang="es-MX" dirty="0" smtClean="0"/>
              <a:t>Sea la red 22.3.120.0/22, ¿cual es el dirección de </a:t>
            </a:r>
            <a:r>
              <a:rPr lang="es-MX" dirty="0" err="1" smtClean="0"/>
              <a:t>broadcast</a:t>
            </a:r>
            <a:r>
              <a:rPr lang="es-MX" dirty="0" smtClean="0"/>
              <a:t>? </a:t>
            </a:r>
            <a:r>
              <a:rPr lang="es-MX" b="1" u="sng" dirty="0" err="1" smtClean="0"/>
              <a:t>Broadcast</a:t>
            </a:r>
            <a:r>
              <a:rPr lang="es-MX" b="1" u="sng" dirty="0" smtClean="0"/>
              <a:t>:</a:t>
            </a:r>
            <a:r>
              <a:rPr lang="es-MX" u="sng" dirty="0" smtClean="0"/>
              <a:t>  </a:t>
            </a:r>
            <a:r>
              <a:rPr lang="es-MX" b="1" u="sng" dirty="0" smtClean="0"/>
              <a:t>255</a:t>
            </a:r>
            <a:r>
              <a:rPr lang="es-MX" b="1" u="sng" dirty="0" smtClean="0"/>
              <a:t>.255.252.0</a:t>
            </a:r>
            <a:endParaRPr lang="es-MX" b="1" u="sng" dirty="0" smtClean="0"/>
          </a:p>
          <a:p>
            <a:r>
              <a:rPr lang="es-MX" dirty="0" smtClean="0"/>
              <a:t>Sea la red 22.3.120.0/16, ¿cual es el identificador de la subred 14?</a:t>
            </a:r>
          </a:p>
          <a:p>
            <a:pPr>
              <a:buNone/>
            </a:pPr>
            <a:r>
              <a:rPr lang="es-MX" dirty="0" smtClean="0"/>
              <a:t>			    </a:t>
            </a:r>
            <a:r>
              <a:rPr lang="es-MX" b="1" u="sng" dirty="0" smtClean="0"/>
              <a:t>Id subred:  </a:t>
            </a:r>
            <a:r>
              <a:rPr lang="es-MX" b="1" u="sng" dirty="0" smtClean="0"/>
              <a:t>22.13.0.0</a:t>
            </a:r>
            <a:endParaRPr lang="es-MX" b="1" u="sng" dirty="0" smtClean="0"/>
          </a:p>
          <a:p>
            <a:pPr>
              <a:buNone/>
            </a:pPr>
            <a:r>
              <a:rPr lang="es-MX" dirty="0" smtClean="0"/>
              <a:t>		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51609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ES" altLang="es-MX" sz="1300" smtClean="0">
                <a:solidFill>
                  <a:srgbClr val="B2B2B2"/>
                </a:solidFill>
                <a:effectLst/>
              </a:rPr>
              <a:t>Ejercicio 2.</a:t>
            </a:r>
          </a:p>
        </p:txBody>
      </p:sp>
      <p:graphicFrame>
        <p:nvGraphicFramePr>
          <p:cNvPr id="479319" name="Group 87"/>
          <p:cNvGraphicFramePr>
            <a:graphicFrameLocks noGrp="1"/>
          </p:cNvGraphicFramePr>
          <p:nvPr>
            <p:ph idx="1"/>
          </p:nvPr>
        </p:nvGraphicFramePr>
        <p:xfrm>
          <a:off x="2357438" y="2781300"/>
          <a:ext cx="4429125" cy="2447927"/>
        </p:xfrm>
        <a:graphic>
          <a:graphicData uri="http://schemas.openxmlformats.org/drawingml/2006/table">
            <a:tbl>
              <a:tblPr/>
              <a:tblGrid>
                <a:gridCol w="2890837"/>
                <a:gridCol w="1538288"/>
              </a:tblGrid>
              <a:tr h="266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Osaka"/>
                          <a:cs typeface="Times New Roman" pitchFamily="18" charset="0"/>
                        </a:rPr>
                        <a:t>Dirección IP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Osak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Osaka"/>
                          <a:cs typeface="Times New Roman" pitchFamily="18" charset="0"/>
                        </a:rPr>
                        <a:t>Clase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Osak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Osaka"/>
                          <a:cs typeface="Times New Roman" pitchFamily="18" charset="0"/>
                        </a:rPr>
                        <a:t>11011101.10101010.0100000.00000000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Osak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221.170.16.0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Osaka"/>
                          <a:cs typeface="Times New Roman" pitchFamily="18" charset="0"/>
                        </a:rPr>
                        <a:t>01111110.11000111.10101111.10001111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Osak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126.199.175.143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Osaka"/>
                          <a:cs typeface="Times New Roman" pitchFamily="18" charset="0"/>
                        </a:rPr>
                        <a:t>10000111.10101110.00111101.11001100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Osak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135.174.61.204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Osaka"/>
                          <a:cs typeface="Times New Roman" pitchFamily="18" charset="0"/>
                        </a:rPr>
                        <a:t>11011000.00011110.11111101.11100011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Osak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216.30.253.227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Osaka"/>
                          <a:cs typeface="Times New Roman" pitchFamily="18" charset="0"/>
                        </a:rPr>
                        <a:t>01110111.11100001.11110000.00001111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Osak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119.225.240.15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778" name="WordArt 85">
            <a:hlinkClick r:id="rId3" action="ppaction://hlinkpres?slideindex=1&amp;slidetitle="/>
          </p:cNvPr>
          <p:cNvSpPr>
            <a:spLocks noChangeArrowheads="1" noChangeShapeType="1" noTextEdit="1"/>
          </p:cNvSpPr>
          <p:nvPr/>
        </p:nvSpPr>
        <p:spPr bwMode="auto">
          <a:xfrm>
            <a:off x="7956550" y="6092825"/>
            <a:ext cx="895350" cy="2111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s-MX" sz="3600" kern="10">
                <a:gradFill rotWithShape="1">
                  <a:gsLst>
                    <a:gs pos="0">
                      <a:srgbClr val="660033"/>
                    </a:gs>
                    <a:gs pos="100000">
                      <a:srgbClr val="2F0018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SOLUCIÓN</a:t>
            </a:r>
          </a:p>
        </p:txBody>
      </p:sp>
      <p:sp>
        <p:nvSpPr>
          <p:cNvPr id="74779" name="Rectangle 88"/>
          <p:cNvSpPr>
            <a:spLocks noChangeArrowheads="1"/>
          </p:cNvSpPr>
          <p:nvPr/>
        </p:nvSpPr>
        <p:spPr bwMode="auto">
          <a:xfrm>
            <a:off x="250825" y="1916113"/>
            <a:ext cx="81375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990033"/>
              </a:buClr>
            </a:pPr>
            <a:r>
              <a:rPr lang="es-ES" altLang="es-MX" sz="1600">
                <a:solidFill>
                  <a:srgbClr val="333333"/>
                </a:solidFill>
              </a:rPr>
              <a:t>Identificar las clases de direcciones IP por su patrón de bits.</a:t>
            </a:r>
          </a:p>
        </p:txBody>
      </p:sp>
    </p:spTree>
    <p:extLst>
      <p:ext uri="{BB962C8B-B14F-4D97-AF65-F5344CB8AC3E}">
        <p14:creationId xmlns:p14="http://schemas.microsoft.com/office/powerpoint/2010/main" xmlns="" val="65766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ES" altLang="es-MX" sz="1300" smtClean="0">
                <a:solidFill>
                  <a:srgbClr val="B2B2B2"/>
                </a:solidFill>
                <a:effectLst/>
              </a:rPr>
              <a:t>Ejercicio 3.</a:t>
            </a:r>
          </a:p>
        </p:txBody>
      </p:sp>
      <p:graphicFrame>
        <p:nvGraphicFramePr>
          <p:cNvPr id="481381" name="Group 101"/>
          <p:cNvGraphicFramePr>
            <a:graphicFrameLocks noGrp="1"/>
          </p:cNvGraphicFramePr>
          <p:nvPr>
            <p:ph idx="1"/>
          </p:nvPr>
        </p:nvGraphicFramePr>
        <p:xfrm>
          <a:off x="2014538" y="2636838"/>
          <a:ext cx="5113337" cy="2270151"/>
        </p:xfrm>
        <a:graphic>
          <a:graphicData uri="http://schemas.openxmlformats.org/drawingml/2006/table">
            <a:tbl>
              <a:tblPr/>
              <a:tblGrid>
                <a:gridCol w="1682750"/>
                <a:gridCol w="1074737"/>
                <a:gridCol w="1163638"/>
                <a:gridCol w="1192212"/>
              </a:tblGrid>
              <a:tr h="25904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Osaka"/>
                          <a:cs typeface="Times New Roman" pitchFamily="18" charset="0"/>
                        </a:rPr>
                        <a:t>Dirección IP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Osaka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Osaka"/>
                          <a:cs typeface="Times New Roman" pitchFamily="18" charset="0"/>
                        </a:rPr>
                        <a:t>Clase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Osaka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Osaka"/>
                          <a:cs typeface="Arial" pitchFamily="34" charset="0"/>
                        </a:rPr>
                        <a:t>Network ID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Osaka"/>
                          <a:cs typeface="Arial" pitchFamily="34" charset="0"/>
                        </a:rPr>
                        <a:t>Host ID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</a:tr>
              <a:tr h="33491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10.2.1.1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10.0.0.0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10.2.1.1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1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128.63.2.100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B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128.63.0.0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128.63.2.100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0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201.222.5.64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C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201.22.5.0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201.222.5.64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1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192.6.141.2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C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192.6.141.0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192.6.141.2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1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130.113.64.16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B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130.113.0.0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130.113.64.16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1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193.230.1.2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C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193.230.1.0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Osaka"/>
                          <a:cs typeface="Osaka"/>
                        </a:rPr>
                        <a:t>193.230.1.2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869" name="WordArt 26">
            <a:hlinkClick r:id="rId3" action="ppaction://hlinkpres?slideindex=1&amp;slidetitle="/>
          </p:cNvPr>
          <p:cNvSpPr>
            <a:spLocks noChangeArrowheads="1" noChangeShapeType="1" noTextEdit="1"/>
          </p:cNvSpPr>
          <p:nvPr/>
        </p:nvSpPr>
        <p:spPr bwMode="auto">
          <a:xfrm>
            <a:off x="7956550" y="6092825"/>
            <a:ext cx="895350" cy="2111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s-MX" sz="3600" kern="10">
                <a:gradFill rotWithShape="1">
                  <a:gsLst>
                    <a:gs pos="0">
                      <a:srgbClr val="660033"/>
                    </a:gs>
                    <a:gs pos="100000">
                      <a:srgbClr val="2F0018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SOLUCIÓN</a:t>
            </a:r>
          </a:p>
        </p:txBody>
      </p:sp>
      <p:sp>
        <p:nvSpPr>
          <p:cNvPr id="77870" name="Rectangle 27"/>
          <p:cNvSpPr>
            <a:spLocks noChangeArrowheads="1"/>
          </p:cNvSpPr>
          <p:nvPr/>
        </p:nvSpPr>
        <p:spPr bwMode="auto">
          <a:xfrm>
            <a:off x="250825" y="1916113"/>
            <a:ext cx="81375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990033"/>
              </a:buClr>
            </a:pPr>
            <a:r>
              <a:rPr lang="es-ES" altLang="es-MX" sz="1600">
                <a:solidFill>
                  <a:srgbClr val="333333"/>
                </a:solidFill>
              </a:rPr>
              <a:t>Identificar las clases de direcciones IP, su Network ID y su Hosts ID. </a:t>
            </a:r>
          </a:p>
        </p:txBody>
      </p:sp>
    </p:spTree>
    <p:extLst>
      <p:ext uri="{BB962C8B-B14F-4D97-AF65-F5344CB8AC3E}">
        <p14:creationId xmlns:p14="http://schemas.microsoft.com/office/powerpoint/2010/main" xmlns="" val="345722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ES" altLang="es-MX" sz="1300" smtClean="0">
                <a:solidFill>
                  <a:srgbClr val="B2B2B2"/>
                </a:solidFill>
                <a:effectLst/>
              </a:rPr>
              <a:t>Ejercicio 4</a:t>
            </a:r>
          </a:p>
        </p:txBody>
      </p:sp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1331640" y="1104900"/>
            <a:ext cx="5472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9pPr>
          </a:lstStyle>
          <a:p>
            <a:pPr algn="l" eaLnBrk="1" hangingPunct="1"/>
            <a:r>
              <a:rPr lang="es-ES" altLang="es-MX" sz="1400" dirty="0"/>
              <a:t>Colocar la máscara de red por defecto para cada dirección IP</a:t>
            </a:r>
            <a:r>
              <a:rPr lang="es-ES" altLang="es-MX" sz="2400" dirty="0"/>
              <a:t>.</a:t>
            </a:r>
          </a:p>
        </p:txBody>
      </p:sp>
      <p:pic>
        <p:nvPicPr>
          <p:cNvPr id="3379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916833"/>
            <a:ext cx="5756275" cy="4175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WordArt 9">
            <a:hlinkClick r:id="rId3" action="ppaction://hlinkpres?slideindex=1&amp;slidetitle="/>
          </p:cNvPr>
          <p:cNvSpPr>
            <a:spLocks noChangeArrowheads="1" noChangeShapeType="1" noTextEdit="1"/>
          </p:cNvSpPr>
          <p:nvPr/>
        </p:nvSpPr>
        <p:spPr bwMode="auto">
          <a:xfrm>
            <a:off x="7956550" y="6092825"/>
            <a:ext cx="895350" cy="2111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s-MX" sz="3600" kern="10">
                <a:gradFill rotWithShape="1">
                  <a:gsLst>
                    <a:gs pos="0">
                      <a:srgbClr val="660033"/>
                    </a:gs>
                    <a:gs pos="100000">
                      <a:srgbClr val="2F0018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SOLUCIÓN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860032" y="2348880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255.0.0.0</a:t>
            </a:r>
            <a:endParaRPr lang="es-MX" sz="1600" dirty="0"/>
          </a:p>
        </p:txBody>
      </p:sp>
      <p:sp>
        <p:nvSpPr>
          <p:cNvPr id="8" name="7 CuadroTexto"/>
          <p:cNvSpPr txBox="1"/>
          <p:nvPr/>
        </p:nvSpPr>
        <p:spPr>
          <a:xfrm>
            <a:off x="4788024" y="2636912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255.255.255.0</a:t>
            </a:r>
            <a:endParaRPr lang="es-MX" sz="1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4860032" y="2852936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255.0.0.0</a:t>
            </a:r>
            <a:endParaRPr lang="es-MX" sz="16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4788024" y="314096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255.255.0.0</a:t>
            </a:r>
            <a:endParaRPr lang="es-MX" sz="16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788024" y="3356992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255.255.255.0</a:t>
            </a:r>
            <a:endParaRPr lang="es-MX" sz="14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788024" y="3645024"/>
            <a:ext cx="165618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255.0.0.0</a:t>
            </a:r>
          </a:p>
          <a:p>
            <a:r>
              <a:rPr lang="es-MX" sz="1400" dirty="0" smtClean="0"/>
              <a:t>255.255.255.0</a:t>
            </a:r>
          </a:p>
          <a:p>
            <a:r>
              <a:rPr lang="es-MX" sz="1600" dirty="0" smtClean="0"/>
              <a:t>255.255.0.0</a:t>
            </a:r>
          </a:p>
          <a:p>
            <a:r>
              <a:rPr lang="es-MX" sz="1600" dirty="0" smtClean="0"/>
              <a:t>255.255.0.0</a:t>
            </a:r>
          </a:p>
          <a:p>
            <a:r>
              <a:rPr lang="es-MX" sz="1400" dirty="0" smtClean="0"/>
              <a:t>255.255.255.0</a:t>
            </a:r>
          </a:p>
          <a:p>
            <a:r>
              <a:rPr lang="es-MX" sz="1600" dirty="0" smtClean="0"/>
              <a:t>255.0.0.0</a:t>
            </a:r>
          </a:p>
          <a:p>
            <a:r>
              <a:rPr lang="es-MX" sz="1400" dirty="0" smtClean="0"/>
              <a:t>255.255.255.0</a:t>
            </a:r>
          </a:p>
          <a:p>
            <a:r>
              <a:rPr lang="es-MX" sz="1400" dirty="0" smtClean="0"/>
              <a:t>255.255.255.0</a:t>
            </a:r>
          </a:p>
          <a:p>
            <a:r>
              <a:rPr lang="es-MX" sz="1600" dirty="0" smtClean="0"/>
              <a:t>255.255.0.0</a:t>
            </a:r>
          </a:p>
        </p:txBody>
      </p:sp>
    </p:spTree>
    <p:extLst>
      <p:ext uri="{BB962C8B-B14F-4D97-AF65-F5344CB8AC3E}">
        <p14:creationId xmlns:p14="http://schemas.microsoft.com/office/powerpoint/2010/main" xmlns="" val="39207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ES_tradnl" altLang="es-MX" sz="1300" smtClean="0">
                <a:solidFill>
                  <a:srgbClr val="B2B2B2"/>
                </a:solidFill>
                <a:effectLst/>
              </a:rPr>
              <a:t>3.2.13 Ejemplo De Subneteo De Una Direcci</a:t>
            </a:r>
            <a:r>
              <a:rPr lang="es-ES_tradnl" altLang="ja-JP" sz="1300" smtClean="0">
                <a:solidFill>
                  <a:srgbClr val="B2B2B2"/>
                </a:solidFill>
                <a:effectLst/>
              </a:rPr>
              <a:t>ón De Red De Clase C</a:t>
            </a:r>
            <a:endParaRPr lang="es-ES" altLang="es-MX" sz="1300" smtClean="0">
              <a:solidFill>
                <a:srgbClr val="B2B2B2"/>
              </a:solidFill>
              <a:effectLst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71600"/>
            <a:ext cx="8642350" cy="4730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s-MX" altLang="es-MX" sz="1200" smtClean="0">
                <a:solidFill>
                  <a:schemeClr val="tx1"/>
                </a:solidFill>
              </a:rPr>
              <a:t>Dirección IP</a:t>
            </a:r>
            <a:r>
              <a:rPr lang="es-MX" altLang="es-MX" sz="1200" smtClean="0"/>
              <a:t> 		</a:t>
            </a:r>
            <a:r>
              <a:rPr lang="es-MX" altLang="es-MX" sz="1200" b="1" smtClean="0"/>
              <a:t>192.168.5.139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MX" altLang="es-MX" sz="1200" smtClean="0"/>
              <a:t>Mascara de subred 	</a:t>
            </a:r>
            <a:r>
              <a:rPr lang="es-MX" altLang="es-MX" sz="1200" b="1" smtClean="0"/>
              <a:t>255.255.255.224</a:t>
            </a:r>
          </a:p>
        </p:txBody>
      </p:sp>
      <p:graphicFrame>
        <p:nvGraphicFramePr>
          <p:cNvPr id="111721" name="Group 105"/>
          <p:cNvGraphicFramePr>
            <a:graphicFrameLocks noGrp="1"/>
          </p:cNvGraphicFramePr>
          <p:nvPr/>
        </p:nvGraphicFramePr>
        <p:xfrm>
          <a:off x="1524000" y="1989138"/>
          <a:ext cx="6096000" cy="4064002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Dirección IP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192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168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0" 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rial" charset="0"/>
                        <a:ea typeface="Osaka" pitchFamily="3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Dirección IP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11000000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10101000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0000101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10001011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0" lang="es-MX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rial" charset="0"/>
                        <a:ea typeface="Osaka" pitchFamily="3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Mascara de subred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11111111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11111111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11111111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11100000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/27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Subred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11000000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10101000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00000101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10000000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0" lang="es-MX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rial" charset="0"/>
                        <a:ea typeface="Osaka" pitchFamily="3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Subred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192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168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0" lang="es-MX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rial" charset="0"/>
                        <a:ea typeface="Osaka" pitchFamily="3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Primer Hosts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192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168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10000001=</a:t>
                      </a: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Ultimo Hosts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192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168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10011110=</a:t>
                      </a: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158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Dirección de Broadcast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192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168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10011111=</a:t>
                      </a: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159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Siguiente Subred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192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168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10100000=</a:t>
                      </a: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416" name="Line 104"/>
          <p:cNvSpPr>
            <a:spLocks noChangeShapeType="1"/>
          </p:cNvSpPr>
          <p:nvPr/>
        </p:nvSpPr>
        <p:spPr bwMode="auto">
          <a:xfrm>
            <a:off x="6002338" y="2546350"/>
            <a:ext cx="0" cy="719138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6611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5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endParaRPr lang="es-MX" altLang="es-MX" smtClean="0">
              <a:effectLst/>
            </a:endParaRPr>
          </a:p>
        </p:txBody>
      </p:sp>
      <p:graphicFrame>
        <p:nvGraphicFramePr>
          <p:cNvPr id="205880" name="Group 5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31360262"/>
              </p:ext>
            </p:extLst>
          </p:nvPr>
        </p:nvGraphicFramePr>
        <p:xfrm>
          <a:off x="1403350" y="2133600"/>
          <a:ext cx="6337300" cy="2957513"/>
        </p:xfrm>
        <a:graphic>
          <a:graphicData uri="http://schemas.openxmlformats.org/drawingml/2006/table">
            <a:tbl>
              <a:tblPr/>
              <a:tblGrid>
                <a:gridCol w="793750"/>
                <a:gridCol w="1223963"/>
                <a:gridCol w="2663825"/>
                <a:gridCol w="1655762"/>
              </a:tblGrid>
              <a:tr h="396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No. de subred</a:t>
                      </a: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Subred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Rango de Hosts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Dirección de Broadcast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</a:tr>
              <a:tr h="3207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192.168.5.0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192.168.5.1 a 192.168.5.30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192.168.5.31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1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2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192.168.5.32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192.168.5.33 a 192.168.5.62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192.168.5.63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7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3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192.168.5.64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192.168.5.65 a 192.168.5.94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192.168.5.95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7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4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192.168.5.96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192.168.5.97 a 192.168.5.126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192.168.5.127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7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5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192.168.5.128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192.168.5.129 a 192.168.5.158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192.168.5.159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1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6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192.168.5.160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192.168.5.161 a 192.168.5.190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192.168.5.191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1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7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192.168.5.192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192.168.5.193 a 192.168.5.222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192.168.5.223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7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8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192.168.5.224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192.168.5.225 a 192.168.5.254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192.168.5.255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23" name="Text Box 74"/>
          <p:cNvSpPr txBox="1">
            <a:spLocks noChangeArrowheads="1"/>
          </p:cNvSpPr>
          <p:nvPr/>
        </p:nvSpPr>
        <p:spPr bwMode="auto">
          <a:xfrm>
            <a:off x="825500" y="1463675"/>
            <a:ext cx="2655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9pPr>
          </a:lstStyle>
          <a:p>
            <a:pPr eaLnBrk="1" hangingPunct="1"/>
            <a:r>
              <a:rPr lang="es-ES" altLang="es-MX" sz="1400"/>
              <a:t>Tabla de direcciones de subred</a:t>
            </a:r>
          </a:p>
        </p:txBody>
      </p:sp>
    </p:spTree>
    <p:extLst>
      <p:ext uri="{BB962C8B-B14F-4D97-AF65-F5344CB8AC3E}">
        <p14:creationId xmlns:p14="http://schemas.microsoft.com/office/powerpoint/2010/main" xmlns="" val="97069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ES_tradnl" altLang="es-MX" sz="1300" smtClean="0">
                <a:solidFill>
                  <a:srgbClr val="B2B2B2"/>
                </a:solidFill>
                <a:effectLst/>
              </a:rPr>
              <a:t>3.2.12 Ejemplo De Subneteo De Una Direcci</a:t>
            </a:r>
            <a:r>
              <a:rPr lang="es-ES_tradnl" altLang="ja-JP" sz="1300" smtClean="0">
                <a:solidFill>
                  <a:srgbClr val="B2B2B2"/>
                </a:solidFill>
                <a:effectLst/>
              </a:rPr>
              <a:t>ón De Red De Clase B</a:t>
            </a:r>
            <a:endParaRPr lang="es-ES" altLang="es-MX" sz="1300" smtClean="0">
              <a:solidFill>
                <a:srgbClr val="B2B2B2"/>
              </a:solidFill>
              <a:effectLst/>
            </a:endParaRP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250825" y="1371600"/>
            <a:ext cx="86423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rgbClr val="990033"/>
              </a:buClr>
            </a:pPr>
            <a:r>
              <a:rPr lang="es-MX" altLang="es-MX" sz="1200"/>
              <a:t>Dirección IP</a:t>
            </a:r>
            <a:r>
              <a:rPr lang="es-MX" altLang="es-MX" sz="1200">
                <a:solidFill>
                  <a:srgbClr val="333333"/>
                </a:solidFill>
              </a:rPr>
              <a:t> 		</a:t>
            </a:r>
            <a:r>
              <a:rPr lang="es-MX" altLang="es-MX" sz="1200" b="1">
                <a:solidFill>
                  <a:srgbClr val="333333"/>
                </a:solidFill>
              </a:rPr>
              <a:t>172.16.139.46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rgbClr val="990033"/>
              </a:buClr>
            </a:pPr>
            <a:r>
              <a:rPr lang="es-MX" altLang="es-MX" sz="1200">
                <a:solidFill>
                  <a:srgbClr val="333333"/>
                </a:solidFill>
              </a:rPr>
              <a:t>Mascara de subred	 </a:t>
            </a:r>
            <a:r>
              <a:rPr lang="es-MX" altLang="es-MX" sz="1200" b="1">
                <a:solidFill>
                  <a:srgbClr val="333333"/>
                </a:solidFill>
              </a:rPr>
              <a:t>/20</a:t>
            </a:r>
          </a:p>
        </p:txBody>
      </p:sp>
      <p:graphicFrame>
        <p:nvGraphicFramePr>
          <p:cNvPr id="110713" name="Group 121"/>
          <p:cNvGraphicFramePr>
            <a:graphicFrameLocks noGrp="1"/>
          </p:cNvGraphicFramePr>
          <p:nvPr/>
        </p:nvGraphicFramePr>
        <p:xfrm>
          <a:off x="1524000" y="1989138"/>
          <a:ext cx="6096000" cy="4064002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Dirección IP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172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0" 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rial" charset="0"/>
                        <a:ea typeface="Osaka" pitchFamily="3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Dirección IP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10101100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00010000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10001011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00101110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0" lang="es-MX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rial" charset="0"/>
                        <a:ea typeface="Osaka" pitchFamily="3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Mascara de subred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11111111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11111111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11110000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00000000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/20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Subred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10101100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00010000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10000000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00000000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0" lang="es-MX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rial" charset="0"/>
                        <a:ea typeface="Osaka" pitchFamily="3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Subred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172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0" lang="es-MX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rial" charset="0"/>
                        <a:ea typeface="Osaka" pitchFamily="3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Primer Hosts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172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10000000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00000001 = </a:t>
                      </a: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128.1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Ultimo Hosts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172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10001111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11111110 = </a:t>
                      </a: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143.254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Dirección de Broadcast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172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10001111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11111111 = </a:t>
                      </a: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143.255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Siguiente Subred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172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10010000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00000000 = </a:t>
                      </a: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144.0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488" name="Line 122"/>
          <p:cNvSpPr>
            <a:spLocks noChangeShapeType="1"/>
          </p:cNvSpPr>
          <p:nvPr/>
        </p:nvSpPr>
        <p:spPr bwMode="auto">
          <a:xfrm>
            <a:off x="5076825" y="2546350"/>
            <a:ext cx="0" cy="719138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341638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endParaRPr lang="es-MX" altLang="es-MX" smtClean="0">
              <a:effectLst/>
            </a:endParaRPr>
          </a:p>
        </p:txBody>
      </p:sp>
      <p:graphicFrame>
        <p:nvGraphicFramePr>
          <p:cNvPr id="203827" name="Group 5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57894113"/>
              </p:ext>
            </p:extLst>
          </p:nvPr>
        </p:nvGraphicFramePr>
        <p:xfrm>
          <a:off x="1403350" y="2133600"/>
          <a:ext cx="6337300" cy="2636838"/>
        </p:xfrm>
        <a:graphic>
          <a:graphicData uri="http://schemas.openxmlformats.org/drawingml/2006/table">
            <a:tbl>
              <a:tblPr/>
              <a:tblGrid>
                <a:gridCol w="793750"/>
                <a:gridCol w="1223963"/>
                <a:gridCol w="2663825"/>
                <a:gridCol w="1655762"/>
              </a:tblGrid>
              <a:tr h="3963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No. de subred</a:t>
                      </a:r>
                    </a:p>
                  </a:txBody>
                  <a:tcPr marT="45731" marB="457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Subred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Rango de Hosts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Dirección de Broadcast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</a:tr>
              <a:tr h="3207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172.16.0.0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172.16.0.1 a 172.16.15.254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172.16.15.255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1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172.16.16.0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172.16.16.1 a 172.16.31.254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172.16.31.255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7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172.16.32.0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172.16.32.1 a 172.16.47.254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172.16.47.255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752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………………………………………………………………………………………………………………………………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191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14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172.16.208.0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172.16.208.1 a 172.16.223.254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172.16.223.255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1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15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172.16.224.0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172.16.224.1 a 172.16.239.254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172.16.239.255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7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16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172.16.240.0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172.16.240.1 a 172.16.255.254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172.16.255.255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490" name="Text Box 55"/>
          <p:cNvSpPr txBox="1">
            <a:spLocks noChangeArrowheads="1"/>
          </p:cNvSpPr>
          <p:nvPr/>
        </p:nvSpPr>
        <p:spPr bwMode="auto">
          <a:xfrm>
            <a:off x="825500" y="1463675"/>
            <a:ext cx="2655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9pPr>
          </a:lstStyle>
          <a:p>
            <a:pPr eaLnBrk="1" hangingPunct="1"/>
            <a:r>
              <a:rPr lang="es-ES" altLang="es-MX" sz="1400"/>
              <a:t>Tabla de direcciones de subred</a:t>
            </a:r>
          </a:p>
        </p:txBody>
      </p:sp>
    </p:spTree>
    <p:extLst>
      <p:ext uri="{BB962C8B-B14F-4D97-AF65-F5344CB8AC3E}">
        <p14:creationId xmlns:p14="http://schemas.microsoft.com/office/powerpoint/2010/main" xmlns="" val="371056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ES_tradnl" altLang="es-MX" sz="1300" smtClean="0">
                <a:solidFill>
                  <a:srgbClr val="B2B2B2"/>
                </a:solidFill>
                <a:effectLst/>
              </a:rPr>
              <a:t>3.2.11 Ejemplo De Subneteo De Una Direcci</a:t>
            </a:r>
            <a:r>
              <a:rPr lang="es-ES_tradnl" altLang="ja-JP" sz="1300" smtClean="0">
                <a:solidFill>
                  <a:srgbClr val="B2B2B2"/>
                </a:solidFill>
                <a:effectLst/>
              </a:rPr>
              <a:t>ón De Red De Clase A</a:t>
            </a:r>
            <a:endParaRPr lang="es-ES" altLang="es-MX" sz="1300" smtClean="0">
              <a:solidFill>
                <a:srgbClr val="B2B2B2"/>
              </a:solidFill>
              <a:effectLst/>
            </a:endParaRP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250825" y="1371600"/>
            <a:ext cx="86423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rgbClr val="990033"/>
              </a:buClr>
            </a:pPr>
            <a:r>
              <a:rPr lang="es-MX" altLang="es-MX" sz="1200"/>
              <a:t>Dirección IP</a:t>
            </a:r>
            <a:r>
              <a:rPr lang="es-MX" altLang="es-MX" sz="1200">
                <a:solidFill>
                  <a:srgbClr val="333333"/>
                </a:solidFill>
              </a:rPr>
              <a:t> 		</a:t>
            </a:r>
            <a:r>
              <a:rPr lang="es-MX" altLang="es-MX" sz="1200" b="1">
                <a:solidFill>
                  <a:srgbClr val="333333"/>
                </a:solidFill>
              </a:rPr>
              <a:t>10.172.16.211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rgbClr val="990033"/>
              </a:buClr>
            </a:pPr>
            <a:r>
              <a:rPr lang="es-MX" altLang="es-MX" sz="1200">
                <a:solidFill>
                  <a:srgbClr val="333333"/>
                </a:solidFill>
              </a:rPr>
              <a:t>Mascara de subred	 </a:t>
            </a:r>
            <a:r>
              <a:rPr lang="es-MX" altLang="es-MX" sz="1200" b="1">
                <a:solidFill>
                  <a:srgbClr val="333333"/>
                </a:solidFill>
              </a:rPr>
              <a:t>/18</a:t>
            </a:r>
          </a:p>
        </p:txBody>
      </p:sp>
      <p:graphicFrame>
        <p:nvGraphicFramePr>
          <p:cNvPr id="109646" name="Group 78"/>
          <p:cNvGraphicFramePr>
            <a:graphicFrameLocks noGrp="1"/>
          </p:cNvGraphicFramePr>
          <p:nvPr/>
        </p:nvGraphicFramePr>
        <p:xfrm>
          <a:off x="1524000" y="1989138"/>
          <a:ext cx="6096000" cy="4064002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Dirección IP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172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211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0" 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rial" charset="0"/>
                        <a:ea typeface="Osaka" pitchFamily="3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Dirección IP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00001010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10101100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00010000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11010011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0" lang="es-MX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rial" charset="0"/>
                        <a:ea typeface="Osaka" pitchFamily="3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Mascara de subred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11111111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11111111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11000000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00000000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/18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Subred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00001010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10101100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00000000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00000000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0" lang="es-MX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rial" charset="0"/>
                        <a:ea typeface="Osaka" pitchFamily="3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Subred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172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0" lang="es-MX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rial" charset="0"/>
                        <a:ea typeface="Osaka" pitchFamily="3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Primer Hosts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172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00000000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00000001 = </a:t>
                      </a: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0.1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Ultimo Hosts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172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00111111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11111110 =  </a:t>
                      </a: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63.254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Dirección de Broadcast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172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00111111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11111111 = </a:t>
                      </a: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63.255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Siguiente Subred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172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01000000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00000000 = </a:t>
                      </a: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Osaka" pitchFamily="36" charset="-128"/>
                        </a:rPr>
                        <a:t>64.0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560" name="Line 79"/>
          <p:cNvSpPr>
            <a:spLocks noChangeShapeType="1"/>
          </p:cNvSpPr>
          <p:nvPr/>
        </p:nvSpPr>
        <p:spPr bwMode="auto">
          <a:xfrm>
            <a:off x="4906963" y="2546350"/>
            <a:ext cx="0" cy="719138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59982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669</Words>
  <Application>Microsoft Office PowerPoint</Application>
  <PresentationFormat>Presentación en pantalla (4:3)</PresentationFormat>
  <Paragraphs>388</Paragraphs>
  <Slides>12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Ejercicio 1.</vt:lpstr>
      <vt:lpstr>Ejercicio 2.</vt:lpstr>
      <vt:lpstr>Ejercicio 3.</vt:lpstr>
      <vt:lpstr>Ejercicio 4</vt:lpstr>
      <vt:lpstr>3.2.13 Ejemplo De Subneteo De Una Dirección De Red De Clase C</vt:lpstr>
      <vt:lpstr>Diapositiva 6</vt:lpstr>
      <vt:lpstr>3.2.12 Ejemplo De Subneteo De Una Dirección De Red De Clase B</vt:lpstr>
      <vt:lpstr>Diapositiva 8</vt:lpstr>
      <vt:lpstr>3.2.11 Ejemplo De Subneteo De Una Dirección De Red De Clase A</vt:lpstr>
      <vt:lpstr>Diapositiva 10</vt:lpstr>
      <vt:lpstr>Ejercicios</vt:lpstr>
      <vt:lpstr>Ejercicios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escom</dc:creator>
  <cp:lastModifiedBy>Sergio</cp:lastModifiedBy>
  <cp:revision>31</cp:revision>
  <dcterms:created xsi:type="dcterms:W3CDTF">2015-10-27T13:37:43Z</dcterms:created>
  <dcterms:modified xsi:type="dcterms:W3CDTF">2017-04-08T01:19:20Z</dcterms:modified>
</cp:coreProperties>
</file>