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21/06/2015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21/06/2015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21/06/2015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21/06/2015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21/06/2015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21/06/2015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21/06/2015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21/06/2015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21/06/2015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21/06/2015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21/06/2015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chemeClr val="accent3">
                <a:lumMod val="60000"/>
                <a:lumOff val="40000"/>
                <a:alpha val="74000"/>
              </a:schemeClr>
            </a:gs>
            <a:gs pos="0">
              <a:schemeClr val="bg1">
                <a:lumMod val="75000"/>
              </a:schemeClr>
            </a:gs>
            <a:gs pos="50000">
              <a:srgbClr val="9CB86E">
                <a:alpha val="62000"/>
              </a:srgbClr>
            </a:gs>
            <a:gs pos="100000">
              <a:srgbClr val="156B13">
                <a:alpha val="5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F2606-AFE7-42FF-B24A-F8D713C81888}" type="datetimeFigureOut">
              <a:rPr lang="es-ES" smtClean="0"/>
              <a:pPr/>
              <a:t>21/06/2015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85786" y="928670"/>
            <a:ext cx="8015208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0" b="1" dirty="0" smtClean="0"/>
              <a:t>SQL</a:t>
            </a:r>
            <a:r>
              <a:rPr lang="es-ES" sz="6600" b="1" dirty="0" smtClean="0"/>
              <a:t> </a:t>
            </a:r>
          </a:p>
          <a:p>
            <a:pPr algn="ctr"/>
            <a:endParaRPr lang="es-ES" sz="6600" b="1" dirty="0" smtClean="0"/>
          </a:p>
          <a:p>
            <a:pPr algn="ctr"/>
            <a:r>
              <a:rPr lang="es-ES" sz="6000" b="1" dirty="0" smtClean="0">
                <a:solidFill>
                  <a:schemeClr val="accent1">
                    <a:lumMod val="75000"/>
                  </a:schemeClr>
                </a:solidFill>
              </a:rPr>
              <a:t>CONSULTAS AVANZADAS</a:t>
            </a:r>
          </a:p>
          <a:p>
            <a:pPr algn="ctr"/>
            <a:r>
              <a:rPr lang="es-ES" sz="6000" b="1" dirty="0" smtClean="0">
                <a:solidFill>
                  <a:schemeClr val="accent1">
                    <a:lumMod val="75000"/>
                  </a:schemeClr>
                </a:solidFill>
              </a:rPr>
              <a:t>( SELECT III )</a:t>
            </a:r>
            <a:endParaRPr lang="es-ES" sz="6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s-ES" sz="66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7" y="142852"/>
            <a:ext cx="871540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2-  COMBINACIÓN EXTERNA (OUTNER JOIN)</a:t>
            </a:r>
          </a:p>
          <a:p>
            <a:endParaRPr lang="es-ES" b="1" dirty="0" smtClean="0"/>
          </a:p>
          <a:p>
            <a:r>
              <a:rPr lang="es-ES" sz="2400" b="1" i="1" dirty="0" smtClean="0">
                <a:solidFill>
                  <a:schemeClr val="accent5">
                    <a:lumMod val="50000"/>
                  </a:schemeClr>
                </a:solidFill>
              </a:rPr>
              <a:t>Ejemplo:   SIN JOIN EXTERNO</a:t>
            </a:r>
          </a:p>
          <a:p>
            <a:r>
              <a:rPr lang="es-E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Visualiza el número de departamento, el nombre de departamento y el número de empleados que tiene</a:t>
            </a:r>
          </a:p>
          <a:p>
            <a:endParaRPr lang="es-ES" sz="2400" b="1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s-ES" sz="2400" b="1" dirty="0" smtClean="0">
                <a:solidFill>
                  <a:srgbClr val="C00000"/>
                </a:solidFill>
              </a:rPr>
              <a:t>SELECT D.DEPT_NO, DNOMBRE, COUNT(E.EMP_NO)</a:t>
            </a:r>
          </a:p>
          <a:p>
            <a:pPr lvl="1"/>
            <a:r>
              <a:rPr lang="es-ES" sz="2400" b="1" dirty="0" smtClean="0">
                <a:solidFill>
                  <a:srgbClr val="C00000"/>
                </a:solidFill>
              </a:rPr>
              <a:t>FROM EMPLE E , DEPART  D</a:t>
            </a:r>
          </a:p>
          <a:p>
            <a:pPr lvl="1"/>
            <a:r>
              <a:rPr lang="es-ES" sz="2400" b="1" dirty="0" smtClean="0">
                <a:solidFill>
                  <a:srgbClr val="C00000"/>
                </a:solidFill>
              </a:rPr>
              <a:t>WHERE E.DEPT_NO = D.DEPT_NO</a:t>
            </a:r>
          </a:p>
          <a:p>
            <a:pPr lvl="1"/>
            <a:r>
              <a:rPr lang="es-ES" sz="2400" b="1" dirty="0" smtClean="0">
                <a:solidFill>
                  <a:srgbClr val="C00000"/>
                </a:solidFill>
              </a:rPr>
              <a:t>GROUP BY D.DEPT_NO, DNOMBRE;</a:t>
            </a:r>
            <a:endParaRPr lang="es-ES" b="1" dirty="0" smtClean="0">
              <a:solidFill>
                <a:srgbClr val="C0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857628"/>
            <a:ext cx="72294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7" y="142852"/>
            <a:ext cx="871540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2-  COMBINACIÓN EXTERNA (OUTNER JOIN)</a:t>
            </a:r>
          </a:p>
          <a:p>
            <a:endParaRPr lang="es-ES" b="1" dirty="0" smtClean="0"/>
          </a:p>
          <a:p>
            <a:r>
              <a:rPr lang="es-ES" sz="2400" b="1" i="1" dirty="0" smtClean="0">
                <a:solidFill>
                  <a:schemeClr val="accent5">
                    <a:lumMod val="50000"/>
                  </a:schemeClr>
                </a:solidFill>
              </a:rPr>
              <a:t>Ejemplo:   CON JOIN EXTERNO</a:t>
            </a:r>
          </a:p>
          <a:p>
            <a:r>
              <a:rPr lang="es-E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Visualiza el número de departamento, el nombre de departamento y el número de empleados que tiene, incluso si no tiene empleados</a:t>
            </a:r>
            <a:endParaRPr lang="es-ES" sz="2400" b="1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s-ES" sz="2400" b="1" dirty="0" smtClean="0">
                <a:solidFill>
                  <a:srgbClr val="C00000"/>
                </a:solidFill>
              </a:rPr>
              <a:t>SELECT D.DEPT_NO, DNOMBRE, COUNT(E.EMP_NO)</a:t>
            </a:r>
          </a:p>
          <a:p>
            <a:pPr lvl="1"/>
            <a:r>
              <a:rPr lang="es-ES" sz="2400" b="1" dirty="0" smtClean="0">
                <a:solidFill>
                  <a:srgbClr val="C00000"/>
                </a:solidFill>
              </a:rPr>
              <a:t>FROM EMPLE E , DEPART  D</a:t>
            </a:r>
          </a:p>
          <a:p>
            <a:pPr lvl="1"/>
            <a:r>
              <a:rPr lang="es-ES" sz="2400" b="1" dirty="0" smtClean="0">
                <a:solidFill>
                  <a:srgbClr val="C00000"/>
                </a:solidFill>
              </a:rPr>
              <a:t>WHERE E.DEPT_NO </a:t>
            </a:r>
            <a:r>
              <a:rPr lang="es-ES" sz="2800" b="1" i="1" dirty="0" smtClean="0">
                <a:solidFill>
                  <a:schemeClr val="accent3">
                    <a:lumMod val="50000"/>
                  </a:schemeClr>
                </a:solidFill>
              </a:rPr>
              <a:t>(+)</a:t>
            </a:r>
            <a:r>
              <a:rPr lang="es-ES" sz="2400" b="1" dirty="0" smtClean="0">
                <a:solidFill>
                  <a:srgbClr val="C00000"/>
                </a:solidFill>
              </a:rPr>
              <a:t> = D.DEPT_NO</a:t>
            </a:r>
          </a:p>
          <a:p>
            <a:pPr lvl="1"/>
            <a:r>
              <a:rPr lang="es-ES" sz="2400" b="1" dirty="0" smtClean="0">
                <a:solidFill>
                  <a:srgbClr val="C00000"/>
                </a:solidFill>
              </a:rPr>
              <a:t>GROUP BY D.DEPT_NO, DNOMBRE;</a:t>
            </a:r>
            <a:endParaRPr lang="es-ES" b="1" dirty="0" smtClean="0">
              <a:solidFill>
                <a:srgbClr val="C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429000"/>
            <a:ext cx="716280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0" y="5565338"/>
            <a:ext cx="9144000" cy="129266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sz="2400" b="1" i="1" dirty="0" smtClean="0">
                <a:solidFill>
                  <a:schemeClr val="accent5">
                    <a:lumMod val="50000"/>
                  </a:schemeClr>
                </a:solidFill>
              </a:rPr>
              <a:t>Ejercicio:</a:t>
            </a:r>
          </a:p>
          <a:p>
            <a:r>
              <a:rPr lang="es-E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Analiza lo que ocurre si en lugar de COUNT(E.EMP_NO) ponemos COUNT(*) en la sentencia SELECT anterior. Analiza también lo que ocurre si a la derecha de SELECT ponemos E.DEPT_NO en lugar </a:t>
            </a:r>
            <a:r>
              <a:rPr lang="es-E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deD.DEPT_NO</a:t>
            </a:r>
            <a:r>
              <a:rPr lang="es-E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7" y="142852"/>
            <a:ext cx="8715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3- OPERADORES MINUS, UNION e INTERSEC</a:t>
            </a:r>
          </a:p>
          <a:p>
            <a:endParaRPr lang="es-ES" b="1" dirty="0" smtClean="0">
              <a:solidFill>
                <a:srgbClr val="C00000"/>
              </a:solidFill>
            </a:endParaRPr>
          </a:p>
          <a:p>
            <a:r>
              <a:rPr lang="es-E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Formato general:</a:t>
            </a:r>
          </a:p>
          <a:p>
            <a:endParaRPr lang="es-ES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14422"/>
            <a:ext cx="5072098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642910" y="2786058"/>
            <a:ext cx="8501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i="1" dirty="0" smtClean="0">
                <a:solidFill>
                  <a:schemeClr val="accent5">
                    <a:lumMod val="50000"/>
                  </a:schemeClr>
                </a:solidFill>
              </a:rPr>
              <a:t>3.1  Operador  UNION</a:t>
            </a:r>
          </a:p>
          <a:p>
            <a:endParaRPr lang="es-ES" b="1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E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Combina los resultados de dos consultas. Las filas duplicadas que aparecen se reducen a una fila única.</a:t>
            </a:r>
          </a:p>
          <a:p>
            <a:endParaRPr lang="es-E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E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 formato general es: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857760"/>
            <a:ext cx="78390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7" y="142852"/>
            <a:ext cx="87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3- OPERADORES MINUS, UNION e INTERSEC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42910" y="642918"/>
            <a:ext cx="850109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i="1" dirty="0" smtClean="0">
                <a:solidFill>
                  <a:schemeClr val="accent5">
                    <a:lumMod val="50000"/>
                  </a:schemeClr>
                </a:solidFill>
              </a:rPr>
              <a:t>3.1  Operador  UNION</a:t>
            </a:r>
          </a:p>
          <a:p>
            <a:endParaRPr lang="es-ES" b="1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ES" sz="2400" b="1" i="1" dirty="0" smtClean="0">
                <a:solidFill>
                  <a:schemeClr val="accent5">
                    <a:lumMod val="50000"/>
                  </a:schemeClr>
                </a:solidFill>
              </a:rPr>
              <a:t>Ejemplo:</a:t>
            </a:r>
          </a:p>
          <a:p>
            <a:endParaRPr lang="es-ES" sz="2400" b="1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E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Visualiza los nombres de los alumnos actuales y de los futuros alumnos. Obtenemos los nombres de alumnos que aparezcan en las tablas ALUM y NUEVOS.</a:t>
            </a:r>
          </a:p>
          <a:p>
            <a:endParaRPr lang="es-ES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ES" sz="2000" b="1" i="1" dirty="0" smtClean="0">
                <a:solidFill>
                  <a:schemeClr val="accent6">
                    <a:lumMod val="50000"/>
                  </a:schemeClr>
                </a:solidFill>
              </a:rPr>
              <a:t>Utilizamos las tablas ALUM, NUEVOS y ANTIGUOS ( ver la descripción con el comando DESC)</a:t>
            </a:r>
          </a:p>
          <a:p>
            <a:endParaRPr lang="es-ES" sz="2000" b="1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s-ES" sz="2000" b="1" i="1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s-ES" sz="2800" b="1" dirty="0" smtClean="0">
                <a:solidFill>
                  <a:srgbClr val="C00000"/>
                </a:solidFill>
              </a:rPr>
              <a:t>SELECT NOMBRE FROM ALUM   UNION</a:t>
            </a:r>
          </a:p>
          <a:p>
            <a:r>
              <a:rPr lang="es-ES" sz="2800" b="1" dirty="0" smtClean="0">
                <a:solidFill>
                  <a:srgbClr val="C00000"/>
                </a:solidFill>
              </a:rPr>
              <a:t>	SELECT NOMBRE FROM NUEVOS;</a:t>
            </a:r>
            <a:endParaRPr lang="es-E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7" y="142852"/>
            <a:ext cx="87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3- OPERADORES MINUS, UNION e INTERSEC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42910" y="500043"/>
            <a:ext cx="850109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i="1" dirty="0" smtClean="0">
                <a:solidFill>
                  <a:schemeClr val="accent5">
                    <a:lumMod val="50000"/>
                  </a:schemeClr>
                </a:solidFill>
              </a:rPr>
              <a:t>3.2  Operador  INTERSEC</a:t>
            </a:r>
          </a:p>
          <a:p>
            <a:r>
              <a:rPr lang="es-E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Devuelve las filas que son iguales en ambas consultas. Todas las filas duplicadas serán eliminadas antes de la generación del resultado final.</a:t>
            </a:r>
          </a:p>
          <a:p>
            <a:endParaRPr lang="es-ES" sz="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E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 formato general es:</a:t>
            </a:r>
          </a:p>
          <a:p>
            <a:endParaRPr lang="es-ES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ES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ES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ES" sz="2400" b="1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ES" sz="2400" b="1" i="1" dirty="0" smtClean="0">
                <a:solidFill>
                  <a:schemeClr val="accent5">
                    <a:lumMod val="50000"/>
                  </a:schemeClr>
                </a:solidFill>
              </a:rPr>
              <a:t>Ejemplo:</a:t>
            </a:r>
          </a:p>
          <a:p>
            <a:r>
              <a:rPr lang="es-E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Obtén los nombres de alumnos que están actualmente en el centro y que estuvieron en el centro anteriormente.</a:t>
            </a:r>
          </a:p>
          <a:p>
            <a:r>
              <a:rPr lang="es-E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ES" sz="2000" b="1" dirty="0" smtClean="0">
                <a:solidFill>
                  <a:srgbClr val="C00000"/>
                </a:solidFill>
              </a:rPr>
              <a:t>SELECT NOMBRE FROM ALUM INTERSECT </a:t>
            </a:r>
          </a:p>
          <a:p>
            <a:r>
              <a:rPr lang="es-ES" sz="2000" b="1" dirty="0" smtClean="0">
                <a:solidFill>
                  <a:srgbClr val="C00000"/>
                </a:solidFill>
              </a:rPr>
              <a:t>	SELECT NOMBRE FROM ANTIGUOS;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00306"/>
            <a:ext cx="77628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16" y="4643446"/>
            <a:ext cx="1466850" cy="104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0" y="6027003"/>
            <a:ext cx="9144000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sz="2400" b="1" i="1" dirty="0" smtClean="0">
                <a:solidFill>
                  <a:schemeClr val="accent5">
                    <a:lumMod val="50000"/>
                  </a:schemeClr>
                </a:solidFill>
              </a:rPr>
              <a:t>Ejercicio:</a:t>
            </a:r>
          </a:p>
          <a:p>
            <a:r>
              <a:rPr lang="es-ES" sz="2400" dirty="0" smtClean="0"/>
              <a:t>Escribe la consulta anterior utilizando el operador IN.</a:t>
            </a:r>
            <a:endParaRPr lang="es-ES" sz="2400" b="1" i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7" y="142852"/>
            <a:ext cx="87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3- OPERADORES UNION, INTERSEC y MINUS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42910" y="500043"/>
            <a:ext cx="8501090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i="1" dirty="0" smtClean="0">
                <a:solidFill>
                  <a:schemeClr val="accent5">
                    <a:lumMod val="50000"/>
                  </a:schemeClr>
                </a:solidFill>
              </a:rPr>
              <a:t>3.3  Operador  MINUS</a:t>
            </a:r>
          </a:p>
          <a:p>
            <a:r>
              <a:rPr lang="es-E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Devuelve aquellas filas que están en la primera SELECT  y no en la segunda. Las filas duplicadas del primer conjunto se reducirán a una fila única antes de que empiece la comparación con el otro conjunto.</a:t>
            </a:r>
          </a:p>
          <a:p>
            <a:endParaRPr lang="es-ES" sz="5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E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 formato general es:</a:t>
            </a:r>
          </a:p>
          <a:p>
            <a:endParaRPr lang="es-ES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ES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ES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ES" sz="2000" b="1" i="1" dirty="0" smtClean="0">
                <a:solidFill>
                  <a:schemeClr val="accent5">
                    <a:lumMod val="50000"/>
                  </a:schemeClr>
                </a:solidFill>
              </a:rPr>
              <a:t>Ejemplo:</a:t>
            </a:r>
          </a:p>
          <a:p>
            <a:r>
              <a:rPr lang="es-E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Obtén los nombres y la localidad de alumnos que están actualmente en el centro y que nunca estuvieron anteriormente en él.</a:t>
            </a:r>
          </a:p>
          <a:p>
            <a:r>
              <a:rPr lang="es-E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ES" sz="2000" b="1" dirty="0" smtClean="0">
                <a:solidFill>
                  <a:srgbClr val="C00000"/>
                </a:solidFill>
              </a:rPr>
              <a:t>SELECT NOMBRE, LOCALIDAD FROM ALUM MINUS</a:t>
            </a:r>
          </a:p>
          <a:p>
            <a:r>
              <a:rPr lang="es-ES" sz="2000" b="1" dirty="0" smtClean="0">
                <a:solidFill>
                  <a:srgbClr val="C00000"/>
                </a:solidFill>
              </a:rPr>
              <a:t>	SELECT NOMBRE, LOCALIDAD FROM ANTIGUOS;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428868"/>
            <a:ext cx="7743825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4929198"/>
            <a:ext cx="5000625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CuadroTexto"/>
          <p:cNvSpPr txBox="1"/>
          <p:nvPr/>
        </p:nvSpPr>
        <p:spPr>
          <a:xfrm>
            <a:off x="0" y="6215081"/>
            <a:ext cx="914400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sz="2000" b="1" i="1" dirty="0" smtClean="0">
                <a:solidFill>
                  <a:schemeClr val="accent5">
                    <a:lumMod val="50000"/>
                  </a:schemeClr>
                </a:solidFill>
              </a:rPr>
              <a:t>Ejercicio:</a:t>
            </a:r>
          </a:p>
          <a:p>
            <a:r>
              <a:rPr lang="es-ES" sz="2000" b="1" dirty="0" smtClean="0"/>
              <a:t>Escribe la consulta anterior utilizando el operador  NOT IN</a:t>
            </a:r>
            <a:endParaRPr lang="es-ES" sz="2000" b="1" i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7" y="142852"/>
            <a:ext cx="87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3- OPERADORES UNION, INTERSEC y MINUS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42910" y="500043"/>
            <a:ext cx="850109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 smtClean="0">
                <a:solidFill>
                  <a:schemeClr val="accent5">
                    <a:lumMod val="50000"/>
                  </a:schemeClr>
                </a:solidFill>
              </a:rPr>
              <a:t>Otros Ejemplos:</a:t>
            </a:r>
            <a:endParaRPr lang="es-ES" sz="2000" b="1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7800" indent="-177800">
              <a:buFont typeface="Arial" pitchFamily="34" charset="0"/>
              <a:buChar char="•"/>
            </a:pPr>
            <a:r>
              <a:rPr lang="es-ES" sz="2000" b="1" dirty="0" smtClean="0">
                <a:solidFill>
                  <a:schemeClr val="accent3">
                    <a:lumMod val="50000"/>
                  </a:schemeClr>
                </a:solidFill>
              </a:rPr>
              <a:t>Seleccionar los nombres de la tabla ALUM que estén en NUEVOS y no en ANTIGUOS:</a:t>
            </a:r>
          </a:p>
          <a:p>
            <a:r>
              <a:rPr lang="es-ES" sz="2000" b="1" dirty="0" smtClean="0"/>
              <a:t>	</a:t>
            </a:r>
            <a:r>
              <a:rPr lang="es-ES" sz="2000" b="1" dirty="0" smtClean="0">
                <a:solidFill>
                  <a:srgbClr val="C00000"/>
                </a:solidFill>
              </a:rPr>
              <a:t>SELECT NOMBRE FROM ALUM INTERSECT</a:t>
            </a:r>
          </a:p>
          <a:p>
            <a:r>
              <a:rPr lang="es-ES" sz="2000" b="1" dirty="0" smtClean="0">
                <a:solidFill>
                  <a:srgbClr val="C00000"/>
                </a:solidFill>
              </a:rPr>
              <a:t>	SELECT NOMBRE FROM NUEVOS MINUS</a:t>
            </a:r>
          </a:p>
          <a:p>
            <a:r>
              <a:rPr lang="es-ES" sz="2000" b="1" dirty="0" smtClean="0">
                <a:solidFill>
                  <a:srgbClr val="C00000"/>
                </a:solidFill>
              </a:rPr>
              <a:t>	SELECT NOMBRE FROM ANTIGUOS;</a:t>
            </a:r>
          </a:p>
          <a:p>
            <a:r>
              <a:rPr lang="es-ES" sz="2000" b="1" dirty="0" smtClean="0"/>
              <a:t>	Otra forma:</a:t>
            </a:r>
          </a:p>
          <a:p>
            <a:r>
              <a:rPr lang="es-ES" sz="2000" b="1" dirty="0" smtClean="0"/>
              <a:t>	</a:t>
            </a:r>
            <a:r>
              <a:rPr lang="es-ES" sz="2000" b="1" dirty="0" smtClean="0">
                <a:solidFill>
                  <a:srgbClr val="C00000"/>
                </a:solidFill>
              </a:rPr>
              <a:t>SELECT NOMBRE FROM ALUM WHERE NOMBRE IN </a:t>
            </a:r>
          </a:p>
          <a:p>
            <a:r>
              <a:rPr lang="es-ES" sz="2000" b="1" dirty="0" smtClean="0">
                <a:solidFill>
                  <a:srgbClr val="C00000"/>
                </a:solidFill>
              </a:rPr>
              <a:t>	(SELECT NOMBRE FROM NUEVOS MINUS</a:t>
            </a:r>
          </a:p>
          <a:p>
            <a:r>
              <a:rPr lang="es-ES" sz="2000" b="1" dirty="0" smtClean="0">
                <a:solidFill>
                  <a:srgbClr val="C00000"/>
                </a:solidFill>
              </a:rPr>
              <a:t>	SELECT NOMBRE FROM ANTIGUOS);</a:t>
            </a:r>
          </a:p>
          <a:p>
            <a:endParaRPr lang="es-ES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7800" indent="-177800">
              <a:buFont typeface="Arial" pitchFamily="34" charset="0"/>
              <a:buChar char="•"/>
            </a:pPr>
            <a:r>
              <a:rPr lang="es-E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 smtClean="0">
                <a:solidFill>
                  <a:schemeClr val="accent3">
                    <a:lumMod val="50000"/>
                  </a:schemeClr>
                </a:solidFill>
              </a:rPr>
              <a:t>Seleccionamos los nombres de la tabla ALUM que estén en NUEVOS o en ANTIGUOS:</a:t>
            </a:r>
          </a:p>
          <a:p>
            <a:r>
              <a:rPr lang="es-ES" sz="2000" b="1" dirty="0" smtClean="0">
                <a:solidFill>
                  <a:srgbClr val="C00000"/>
                </a:solidFill>
              </a:rPr>
              <a:t>	SELECT NOMBRE FROM ALUM WHERE NOMBRE IN </a:t>
            </a:r>
          </a:p>
          <a:p>
            <a:r>
              <a:rPr lang="es-ES" sz="2000" b="1" dirty="0" smtClean="0">
                <a:solidFill>
                  <a:srgbClr val="C00000"/>
                </a:solidFill>
              </a:rPr>
              <a:t>	(SELECT NOMBRE FROM NUEVOS UNION</a:t>
            </a:r>
          </a:p>
          <a:p>
            <a:r>
              <a:rPr lang="es-ES" sz="2000" b="1" dirty="0" smtClean="0">
                <a:solidFill>
                  <a:srgbClr val="C00000"/>
                </a:solidFill>
              </a:rPr>
              <a:t>	SELECT NOMBRE FROM ANTIGUOS)</a:t>
            </a:r>
          </a:p>
          <a:p>
            <a:r>
              <a:rPr lang="es-E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Otra forma:</a:t>
            </a:r>
          </a:p>
          <a:p>
            <a:r>
              <a:rPr lang="es-ES" sz="2000" b="1" dirty="0" smtClean="0">
                <a:solidFill>
                  <a:srgbClr val="C00000"/>
                </a:solidFill>
              </a:rPr>
              <a:t>	SELECT NOMBRE FROM ALUM WHERE NOMBRE IN </a:t>
            </a:r>
          </a:p>
          <a:p>
            <a:r>
              <a:rPr lang="es-ES" sz="2000" b="1" dirty="0" smtClean="0">
                <a:solidFill>
                  <a:srgbClr val="C00000"/>
                </a:solidFill>
              </a:rPr>
              <a:t>	(SELECT NOMBRE FROM NUEVOS)  OR</a:t>
            </a:r>
          </a:p>
          <a:p>
            <a:r>
              <a:rPr lang="es-ES" sz="2000" b="1" dirty="0" smtClean="0">
                <a:solidFill>
                  <a:srgbClr val="C00000"/>
                </a:solidFill>
              </a:rPr>
              <a:t>	NOMBRE IN (SELECT NOMBRE FROM ANTIGUOS)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7" y="142852"/>
            <a:ext cx="871540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3- OPERADORES UNION, INTERSEC y MINUS</a:t>
            </a:r>
          </a:p>
          <a:p>
            <a:endParaRPr lang="es-ES" b="1" dirty="0" smtClean="0">
              <a:solidFill>
                <a:srgbClr val="C00000"/>
              </a:solidFill>
            </a:endParaRPr>
          </a:p>
          <a:p>
            <a:pPr marL="355600" indent="-355600">
              <a:buFont typeface="Wingdings" pitchFamily="2" charset="2"/>
              <a:buChar char="Ø"/>
            </a:pPr>
            <a:r>
              <a:rPr lang="es-ES" sz="2400" b="1" dirty="0" smtClean="0"/>
              <a:t> Los operadores de conjuntos pueden encadenarse. Los conjuntos se evalúan de izquierda a derecha; para forzar precedencia se pueden utilizar paréntesis.</a:t>
            </a:r>
          </a:p>
          <a:p>
            <a:endParaRPr lang="es-ES" sz="2400" b="1" dirty="0" smtClean="0"/>
          </a:p>
          <a:p>
            <a:pPr marL="355600" indent="-355600">
              <a:buFont typeface="Wingdings" pitchFamily="2" charset="2"/>
              <a:buChar char="Ø"/>
            </a:pPr>
            <a:r>
              <a:rPr lang="es-ES" sz="2400" b="1" dirty="0" smtClean="0"/>
              <a:t> Estos operadores se pueden manejar con consultas de diferentes tablas, siempre que se apliquen las siguientes reglas</a:t>
            </a:r>
            <a:r>
              <a:rPr lang="es-ES" sz="2400" b="1" dirty="0" smtClean="0"/>
              <a:t>:</a:t>
            </a:r>
          </a:p>
          <a:p>
            <a:pPr marL="355600" indent="-355600">
              <a:buFont typeface="Wingdings" pitchFamily="2" charset="2"/>
              <a:buChar char="Ø"/>
            </a:pPr>
            <a:endParaRPr lang="es-ES" sz="2400" b="1" dirty="0" smtClean="0">
              <a:solidFill>
                <a:srgbClr val="002060"/>
              </a:solidFill>
            </a:endParaRPr>
          </a:p>
          <a:p>
            <a:pPr marL="1084263" lvl="2" indent="-169863">
              <a:buFont typeface="Wingdings" pitchFamily="2" charset="2"/>
              <a:buChar char="§"/>
            </a:pPr>
            <a:r>
              <a:rPr lang="es-ES" sz="2400" b="1" dirty="0" smtClean="0">
                <a:solidFill>
                  <a:srgbClr val="002060"/>
                </a:solidFill>
              </a:rPr>
              <a:t> </a:t>
            </a:r>
            <a:r>
              <a:rPr lang="es-ES" sz="2000" dirty="0" smtClean="0">
                <a:solidFill>
                  <a:srgbClr val="002060"/>
                </a:solidFill>
              </a:rPr>
              <a:t>Las columnas de las dos consultas se relacionan en orden, de izquierda a derecha</a:t>
            </a:r>
            <a:r>
              <a:rPr lang="es-ES" sz="2000" dirty="0" smtClean="0">
                <a:solidFill>
                  <a:srgbClr val="002060"/>
                </a:solidFill>
              </a:rPr>
              <a:t>.</a:t>
            </a:r>
            <a:endParaRPr lang="es-ES" sz="2000" dirty="0" smtClean="0">
              <a:solidFill>
                <a:srgbClr val="002060"/>
              </a:solidFill>
            </a:endParaRPr>
          </a:p>
          <a:p>
            <a:pPr marL="1084263" lvl="2" indent="-169863">
              <a:buFont typeface="Wingdings" pitchFamily="2" charset="2"/>
              <a:buChar char="§"/>
            </a:pPr>
            <a:r>
              <a:rPr lang="es-ES" sz="2000" dirty="0" smtClean="0">
                <a:solidFill>
                  <a:srgbClr val="002060"/>
                </a:solidFill>
              </a:rPr>
              <a:t> Los nombres de columna de la primera sentencia SELECT no tienen por qué ser los mismos que los nombres de columna de la </a:t>
            </a:r>
            <a:r>
              <a:rPr lang="es-ES" sz="2000" dirty="0" smtClean="0">
                <a:solidFill>
                  <a:srgbClr val="002060"/>
                </a:solidFill>
              </a:rPr>
              <a:t>segunda</a:t>
            </a:r>
            <a:endParaRPr lang="es-ES" sz="2000" dirty="0" smtClean="0">
              <a:solidFill>
                <a:srgbClr val="002060"/>
              </a:solidFill>
            </a:endParaRPr>
          </a:p>
          <a:p>
            <a:pPr lvl="2">
              <a:buFont typeface="Wingdings" pitchFamily="2" charset="2"/>
              <a:buChar char="§"/>
            </a:pPr>
            <a:r>
              <a:rPr lang="es-ES" sz="2000" dirty="0" smtClean="0">
                <a:solidFill>
                  <a:srgbClr val="002060"/>
                </a:solidFill>
              </a:rPr>
              <a:t> Las SELECT necesitan tener el mismo número de </a:t>
            </a:r>
            <a:r>
              <a:rPr lang="es-ES" sz="2000" dirty="0" smtClean="0">
                <a:solidFill>
                  <a:srgbClr val="002060"/>
                </a:solidFill>
              </a:rPr>
              <a:t>columnas</a:t>
            </a:r>
            <a:endParaRPr lang="es-ES" sz="2000" dirty="0" smtClean="0">
              <a:solidFill>
                <a:srgbClr val="002060"/>
              </a:solidFill>
            </a:endParaRPr>
          </a:p>
          <a:p>
            <a:pPr marL="1084263" lvl="2" indent="-169863">
              <a:buFont typeface="Wingdings" pitchFamily="2" charset="2"/>
              <a:buChar char="§"/>
            </a:pPr>
            <a:r>
              <a:rPr lang="es-ES" sz="2000" dirty="0" smtClean="0">
                <a:solidFill>
                  <a:srgbClr val="002060"/>
                </a:solidFill>
              </a:rPr>
              <a:t> Los tipos de datos deben coincidir, aunque la longitud no tiene que ser la misma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0" y="6027003"/>
            <a:ext cx="9144000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sz="2400" b="1" i="1" dirty="0" smtClean="0">
                <a:solidFill>
                  <a:schemeClr val="accent5">
                    <a:lumMod val="50000"/>
                  </a:schemeClr>
                </a:solidFill>
              </a:rPr>
              <a:t>Ejercicio:</a:t>
            </a:r>
          </a:p>
          <a:p>
            <a:r>
              <a:rPr lang="es-ES" sz="2000" b="1" dirty="0" smtClean="0"/>
              <a:t>Visualiza los nombres de los alumnos de la tabla ALUM que aparezcan en alguna de estas tablas: NUEVOS </a:t>
            </a:r>
            <a:r>
              <a:rPr lang="es-ES" sz="2000" b="1" dirty="0" smtClean="0"/>
              <a:t>y ANTIGUOS </a:t>
            </a:r>
            <a:r>
              <a:rPr lang="es-ES" sz="2000" b="1" dirty="0" smtClean="0"/>
              <a:t>(se puede hacer de varias formas)</a:t>
            </a:r>
            <a:endParaRPr lang="es-ES" sz="2000" b="1" i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7" y="428604"/>
            <a:ext cx="871540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1- AGRUPACIÓN DE DATOS (GROUP BY y HAVING)</a:t>
            </a:r>
          </a:p>
          <a:p>
            <a:endParaRPr lang="es-ES" b="1" dirty="0" smtClean="0"/>
          </a:p>
          <a:p>
            <a:pPr marL="273050" indent="-273050">
              <a:buFont typeface="Wingdings" pitchFamily="2" charset="2"/>
              <a:buChar char="Ø"/>
            </a:pPr>
            <a:r>
              <a:rPr lang="es-ES" sz="2400" dirty="0" smtClean="0"/>
              <a:t>  </a:t>
            </a:r>
            <a:r>
              <a:rPr lang="es-ES" sz="2400" b="1" dirty="0" smtClean="0">
                <a:solidFill>
                  <a:schemeClr val="accent3">
                    <a:lumMod val="75000"/>
                  </a:schemeClr>
                </a:solidFill>
              </a:rPr>
              <a:t>Hasta ahora hemos utilizado la orden SELECT para:</a:t>
            </a:r>
          </a:p>
          <a:p>
            <a:pPr marL="730250" lvl="1" indent="-273050">
              <a:buFont typeface="Wingdings" pitchFamily="2" charset="2"/>
              <a:buChar char="q"/>
            </a:pPr>
            <a:r>
              <a:rPr lang="es-ES" sz="2400" dirty="0" smtClean="0"/>
              <a:t> recuperar filas de una tabla y la cláusula WHERE para seleccionar el número de filas</a:t>
            </a:r>
          </a:p>
          <a:p>
            <a:pPr marL="730250" lvl="1" indent="-273050">
              <a:buFont typeface="Wingdings" pitchFamily="2" charset="2"/>
              <a:buChar char="q"/>
            </a:pPr>
            <a:r>
              <a:rPr lang="es-ES" sz="2400" dirty="0" smtClean="0"/>
              <a:t> agrupar conjuntos de valores con sentencias como</a:t>
            </a:r>
            <a:endParaRPr lang="es-ES" sz="2400" dirty="0" smtClean="0">
              <a:solidFill>
                <a:srgbClr val="C00000"/>
              </a:solidFill>
            </a:endParaRPr>
          </a:p>
          <a:p>
            <a:pPr marL="1187450" lvl="2" indent="-273050">
              <a:buFont typeface="Wingdings" pitchFamily="2" charset="2"/>
              <a:buChar char="ü"/>
            </a:pPr>
            <a:r>
              <a:rPr lang="es-ES" sz="2400" dirty="0" smtClean="0">
                <a:solidFill>
                  <a:srgbClr val="C00000"/>
                </a:solidFill>
              </a:rPr>
              <a:t> SELECT AVG(SALARIO) FROM EMPLE</a:t>
            </a:r>
          </a:p>
          <a:p>
            <a:pPr marL="1187450" lvl="2" indent="-273050">
              <a:buFont typeface="Wingdings" pitchFamily="2" charset="2"/>
              <a:buChar char="ü"/>
            </a:pPr>
            <a:r>
              <a:rPr lang="es-ES" sz="2400" dirty="0" smtClean="0">
                <a:solidFill>
                  <a:srgbClr val="C00000"/>
                </a:solidFill>
              </a:rPr>
              <a:t>SELECT SUM(SALARIO) FROM EMPLE</a:t>
            </a:r>
          </a:p>
          <a:p>
            <a:pPr marL="273050" indent="-273050"/>
            <a:endParaRPr lang="es-ES" dirty="0" smtClean="0"/>
          </a:p>
          <a:p>
            <a:pPr>
              <a:buFont typeface="Wingdings" pitchFamily="2" charset="2"/>
              <a:buChar char="Ø"/>
            </a:pPr>
            <a:r>
              <a:rPr lang="es-ES" sz="2400" dirty="0" smtClean="0"/>
              <a:t>  </a:t>
            </a:r>
            <a:r>
              <a:rPr lang="es-ES" sz="2400" b="1" dirty="0" smtClean="0">
                <a:solidFill>
                  <a:schemeClr val="accent3">
                    <a:lumMod val="75000"/>
                  </a:schemeClr>
                </a:solidFill>
              </a:rPr>
              <a:t>Pero, a veces, nos interesa consultar los datos según grupos determinados</a:t>
            </a:r>
            <a:r>
              <a:rPr lang="es-ES" sz="2400" dirty="0" smtClean="0"/>
              <a:t>. Por ejemplo, para saber cuál es el salario medio de cada departamento, las cláusulas vistas hasta ahora no son suficientes. Necesitamos realizar un agrupamiento por departamento.</a:t>
            </a:r>
          </a:p>
          <a:p>
            <a:pPr marL="273050" indent="-273050"/>
            <a:r>
              <a:rPr lang="es-ES" sz="2400" dirty="0" smtClean="0"/>
              <a:t>Pare ellos utilizaremos la cláusula GROUP BY  de la forma:</a:t>
            </a:r>
          </a:p>
          <a:p>
            <a:pPr marL="273050" indent="-273050"/>
            <a:endParaRPr lang="es-ES" dirty="0" smtClean="0"/>
          </a:p>
          <a:p>
            <a:pPr marL="1187450" lvl="2" indent="-273050"/>
            <a:r>
              <a:rPr lang="es-ES" sz="2400" b="1" dirty="0" smtClean="0">
                <a:solidFill>
                  <a:srgbClr val="C00000"/>
                </a:solidFill>
              </a:rPr>
              <a:t>SELECT DEPT_NO, AVG(SALARIO) FROM EMPLE</a:t>
            </a:r>
          </a:p>
          <a:p>
            <a:pPr marL="1187450" lvl="2" indent="-273050"/>
            <a:r>
              <a:rPr lang="es-ES" sz="2400" b="1" dirty="0" smtClean="0">
                <a:solidFill>
                  <a:srgbClr val="C00000"/>
                </a:solidFill>
              </a:rPr>
              <a:t>GROUP BY DEPT_NO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7" y="428604"/>
            <a:ext cx="871540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1- AGRUPACIÓN DE DATOS (GROUP BY y HAVING)</a:t>
            </a:r>
          </a:p>
          <a:p>
            <a:endParaRPr lang="es-ES" b="1" dirty="0" smtClean="0"/>
          </a:p>
          <a:p>
            <a:r>
              <a:rPr lang="es-ES" sz="2400" dirty="0" smtClean="0"/>
              <a:t>La sentencia SELECT posibilita agrupar uno o más conjuntos de filas. Este agrupamiento se lleva a cabo mediante la cláusula GROUP BY por las columnas especificadas y el orden especificado.</a:t>
            </a:r>
          </a:p>
          <a:p>
            <a:pPr marL="273050" indent="-273050"/>
            <a:endParaRPr lang="es-ES" sz="2400" dirty="0" smtClean="0"/>
          </a:p>
          <a:p>
            <a:pPr marL="273050" indent="-273050"/>
            <a:r>
              <a:rPr lang="es-ES" sz="2400" b="1" i="1" dirty="0" smtClean="0">
                <a:solidFill>
                  <a:schemeClr val="accent3">
                    <a:lumMod val="75000"/>
                  </a:schemeClr>
                </a:solidFill>
              </a:rPr>
              <a:t>Formato general: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071810"/>
            <a:ext cx="65436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357158" y="5214950"/>
            <a:ext cx="87843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Los datos seleccionados en la sentencia SELECT que lleva el GROUP BY deben ser:</a:t>
            </a:r>
          </a:p>
          <a:p>
            <a:pPr lvl="1">
              <a:buFont typeface="Wingdings" pitchFamily="2" charset="2"/>
              <a:buChar char="ü"/>
            </a:pPr>
            <a:r>
              <a:rPr lang="es-ES" sz="2000" dirty="0" smtClean="0"/>
              <a:t> Una constante</a:t>
            </a:r>
          </a:p>
          <a:p>
            <a:pPr lvl="1">
              <a:buFont typeface="Wingdings" pitchFamily="2" charset="2"/>
              <a:buChar char="ü"/>
            </a:pPr>
            <a:r>
              <a:rPr lang="es-ES" sz="2000" dirty="0" smtClean="0"/>
              <a:t> Una función de grupo (SUM, COUNT, AVG, …)</a:t>
            </a:r>
          </a:p>
          <a:p>
            <a:pPr lvl="1">
              <a:buFont typeface="Wingdings" pitchFamily="2" charset="2"/>
              <a:buChar char="ü"/>
            </a:pPr>
            <a:r>
              <a:rPr lang="es-ES" sz="2000" dirty="0" smtClean="0"/>
              <a:t> Una columna expresada en el GROUP BY</a:t>
            </a:r>
            <a:endParaRPr lang="es-E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7" y="428604"/>
            <a:ext cx="871540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1- AGRUPACIÓN DE DATOS (GROUP BY y HAVING)</a:t>
            </a:r>
          </a:p>
          <a:p>
            <a:endParaRPr lang="es-ES" b="1" dirty="0" smtClean="0"/>
          </a:p>
          <a:p>
            <a:pPr marL="273050" indent="-273050">
              <a:buFont typeface="Wingdings" pitchFamily="2" charset="2"/>
              <a:buChar char="Ø"/>
            </a:pPr>
            <a:r>
              <a:rPr lang="es-ES" sz="2800" dirty="0" smtClean="0"/>
              <a:t>La cláusula GROUP BY sirve para calcular propiedades de uno o más conjuntos de filas.</a:t>
            </a:r>
          </a:p>
          <a:p>
            <a:pPr marL="273050" indent="-273050">
              <a:buFont typeface="Wingdings" pitchFamily="2" charset="2"/>
              <a:buChar char="Ø"/>
            </a:pPr>
            <a:endParaRPr lang="es-ES" sz="2800" dirty="0" smtClean="0"/>
          </a:p>
          <a:p>
            <a:pPr marL="273050" indent="-273050">
              <a:buFont typeface="Wingdings" pitchFamily="2" charset="2"/>
              <a:buChar char="Ø"/>
            </a:pPr>
            <a:r>
              <a:rPr lang="es-ES" sz="2800" dirty="0" smtClean="0"/>
              <a:t>Del mismo modo que existe la condición de búsqueda WHERE para filas individuales, también hay una condición de búsqueda para grupos de filas con la cláusula  HAVING. </a:t>
            </a:r>
          </a:p>
          <a:p>
            <a:pPr marL="273050" indent="-273050">
              <a:buFont typeface="Wingdings" pitchFamily="2" charset="2"/>
              <a:buChar char="Ø"/>
            </a:pPr>
            <a:endParaRPr lang="es-ES" sz="2800" dirty="0" smtClean="0"/>
          </a:p>
          <a:p>
            <a:pPr marL="273050" indent="-273050">
              <a:buFont typeface="Wingdings" pitchFamily="2" charset="2"/>
              <a:buChar char="Ø"/>
            </a:pPr>
            <a:r>
              <a:rPr lang="es-ES" sz="2800" dirty="0" smtClean="0"/>
              <a:t>HAVING se emplea para controlar cuál de los conjuntos de filas se visualiza. Se evalúa sobre la tabla que devuelve el GROUP BY y NO puede existir sin GROUP BY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7" y="428604"/>
            <a:ext cx="87154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1- AGRUPACIÓN DE DATOS (GROUP BY y HAVING)</a:t>
            </a:r>
          </a:p>
          <a:p>
            <a:endParaRPr lang="es-ES" b="1" dirty="0" smtClean="0"/>
          </a:p>
          <a:p>
            <a:pPr marL="273050" indent="-273050"/>
            <a:r>
              <a:rPr lang="es-ES" sz="2400" b="1" i="1" dirty="0" smtClean="0">
                <a:solidFill>
                  <a:schemeClr val="accent5">
                    <a:lumMod val="50000"/>
                  </a:schemeClr>
                </a:solidFill>
              </a:rPr>
              <a:t>Ejemplos:</a:t>
            </a:r>
          </a:p>
          <a:p>
            <a:r>
              <a:rPr lang="es-ES" sz="2400" dirty="0" smtClean="0"/>
              <a:t>Visualiza el número de empleados que hay en cada departamento. Tendremos que agrupar por departamento (DEPT_NO) y contar las filas (COUNT(*))</a:t>
            </a:r>
          </a:p>
          <a:p>
            <a:pPr marL="273050" indent="-273050"/>
            <a:endParaRPr lang="es-ES" sz="2400" b="1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730250" lvl="1" indent="-273050"/>
            <a:r>
              <a:rPr lang="es-ES" sz="2400" b="1" i="1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s-ES" sz="2400" b="1" i="1" dirty="0" smtClean="0">
                <a:solidFill>
                  <a:srgbClr val="C00000"/>
                </a:solidFill>
              </a:rPr>
              <a:t>SELECT DEPT_NO, COUNT(*) </a:t>
            </a:r>
          </a:p>
          <a:p>
            <a:pPr marL="730250" lvl="1" indent="-273050"/>
            <a:r>
              <a:rPr lang="es-ES" sz="2400" b="1" i="1" dirty="0" smtClean="0">
                <a:solidFill>
                  <a:srgbClr val="C00000"/>
                </a:solidFill>
              </a:rPr>
              <a:t>	FROM EMPLE </a:t>
            </a:r>
          </a:p>
          <a:p>
            <a:pPr marL="730250" lvl="1" indent="-273050"/>
            <a:r>
              <a:rPr lang="es-ES" sz="2400" b="1" i="1" dirty="0" smtClean="0">
                <a:solidFill>
                  <a:srgbClr val="C00000"/>
                </a:solidFill>
              </a:rPr>
              <a:t>	GROUP BY DEPT_NO;</a:t>
            </a:r>
          </a:p>
          <a:p>
            <a:pPr marL="273050" indent="-273050"/>
            <a:endParaRPr lang="es-ES" sz="2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4143380"/>
            <a:ext cx="35718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7" y="285728"/>
            <a:ext cx="87154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1- AGRUPACIÓN DE DATOS (GROUP BY y HAVING)</a:t>
            </a:r>
          </a:p>
          <a:p>
            <a:endParaRPr lang="es-ES" b="1" dirty="0" smtClean="0"/>
          </a:p>
          <a:p>
            <a:pPr marL="273050" indent="-273050"/>
            <a:r>
              <a:rPr lang="es-ES" sz="2400" b="1" i="1" dirty="0" smtClean="0">
                <a:solidFill>
                  <a:schemeClr val="accent5">
                    <a:lumMod val="50000"/>
                  </a:schemeClr>
                </a:solidFill>
              </a:rPr>
              <a:t>Ejemplos:</a:t>
            </a:r>
          </a:p>
          <a:p>
            <a:r>
              <a:rPr lang="es-ES" sz="2400" dirty="0" smtClean="0"/>
              <a:t>Si en la consulta anterior sólo queremos visualizar los departamentos con más de 4 empleados, tendríamos que escribir lo siguiente:</a:t>
            </a:r>
            <a:endParaRPr lang="es-ES" sz="2400" b="1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730250" lvl="1" indent="-273050"/>
            <a:r>
              <a:rPr lang="es-ES" sz="2400" b="1" i="1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s-ES" sz="2400" b="1" dirty="0" smtClean="0">
                <a:solidFill>
                  <a:srgbClr val="C00000"/>
                </a:solidFill>
              </a:rPr>
              <a:t>SELECT DEPT_NO, COUNT(*) </a:t>
            </a:r>
          </a:p>
          <a:p>
            <a:pPr marL="730250" lvl="1" indent="-273050"/>
            <a:r>
              <a:rPr lang="es-ES" sz="2400" b="1" dirty="0" smtClean="0">
                <a:solidFill>
                  <a:srgbClr val="C00000"/>
                </a:solidFill>
              </a:rPr>
              <a:t>	FROM EMPLE </a:t>
            </a:r>
          </a:p>
          <a:p>
            <a:pPr marL="730250" lvl="1" indent="-273050"/>
            <a:r>
              <a:rPr lang="es-ES" sz="2400" b="1" dirty="0" smtClean="0">
                <a:solidFill>
                  <a:srgbClr val="C00000"/>
                </a:solidFill>
              </a:rPr>
              <a:t>	GROUP BY DEPT_NO</a:t>
            </a:r>
          </a:p>
          <a:p>
            <a:pPr marL="730250" lvl="1" indent="-273050"/>
            <a:r>
              <a:rPr lang="es-ES" sz="2400" b="1" dirty="0" smtClean="0">
                <a:solidFill>
                  <a:srgbClr val="C00000"/>
                </a:solidFill>
              </a:rPr>
              <a:t>	HAVING COUNT(*) &gt; 4;</a:t>
            </a:r>
          </a:p>
          <a:p>
            <a:pPr marL="273050" indent="-273050"/>
            <a:endParaRPr lang="es-ES" sz="2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929066"/>
            <a:ext cx="32670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0" y="5780782"/>
            <a:ext cx="9144000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sz="2400" b="1" i="1" dirty="0" smtClean="0">
                <a:solidFill>
                  <a:schemeClr val="accent5">
                    <a:lumMod val="50000"/>
                  </a:schemeClr>
                </a:solidFill>
              </a:rPr>
              <a:t>Ejercicio:</a:t>
            </a:r>
          </a:p>
          <a:p>
            <a:r>
              <a:rPr lang="es-ES" sz="2000" b="1" dirty="0" smtClean="0"/>
              <a:t>Visualiza los departamentos en los que el salario medio es mayor o igual que la media de todos los salarios.</a:t>
            </a:r>
            <a:endParaRPr lang="es-ES" sz="2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7" y="285728"/>
            <a:ext cx="87154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1- AGRUPACIÓN DE DATOS (GROUP BY y HAVING)</a:t>
            </a:r>
          </a:p>
          <a:p>
            <a:endParaRPr lang="es-ES" b="1" dirty="0" smtClean="0"/>
          </a:p>
          <a:p>
            <a:pPr marL="273050" indent="-273050">
              <a:buFont typeface="Wingdings" pitchFamily="2" charset="2"/>
              <a:buChar char="Ø"/>
            </a:pPr>
            <a:r>
              <a:rPr lang="es-ES" sz="2000" b="1" dirty="0" smtClean="0"/>
              <a:t>  Si queremos ordenar la salida debemos utilizar la cláusula ORDER BY</a:t>
            </a:r>
          </a:p>
          <a:p>
            <a:pPr marL="730250" lvl="1" indent="-273050"/>
            <a:r>
              <a:rPr lang="es-ES" sz="2400" b="1" i="1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s-ES" sz="2000" b="1" dirty="0" smtClean="0">
                <a:solidFill>
                  <a:srgbClr val="C00000"/>
                </a:solidFill>
              </a:rPr>
              <a:t>SELECT DEPT_NO, COUNT(*) FROM EMPLE </a:t>
            </a:r>
          </a:p>
          <a:p>
            <a:pPr marL="730250" lvl="1" indent="-273050"/>
            <a:r>
              <a:rPr lang="es-ES" sz="2000" b="1" dirty="0" smtClean="0">
                <a:solidFill>
                  <a:srgbClr val="C00000"/>
                </a:solidFill>
              </a:rPr>
              <a:t>	GROUP BY DEPT_NO</a:t>
            </a:r>
          </a:p>
          <a:p>
            <a:pPr marL="730250" lvl="1" indent="-273050"/>
            <a:r>
              <a:rPr lang="es-ES" sz="2000" b="1" dirty="0" smtClean="0">
                <a:solidFill>
                  <a:srgbClr val="C00000"/>
                </a:solidFill>
              </a:rPr>
              <a:t>	HAVING COUNT(*) &gt; 4</a:t>
            </a:r>
          </a:p>
          <a:p>
            <a:pPr marL="730250" lvl="1" indent="-273050"/>
            <a:r>
              <a:rPr lang="es-ES" sz="2000" b="1" dirty="0" smtClean="0">
                <a:solidFill>
                  <a:srgbClr val="C00000"/>
                </a:solidFill>
              </a:rPr>
              <a:t>	ORDER BY COUNT(*) DESC;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00034" y="2786058"/>
            <a:ext cx="84296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Wingdings" pitchFamily="2" charset="2"/>
              <a:buChar char="Ø"/>
            </a:pPr>
            <a:r>
              <a:rPr lang="es-ES" sz="2000" b="1" dirty="0" smtClean="0"/>
              <a:t>Cuando usamos ORDER BY con columnas y funciones de grupo hemos de tener en cuenta que ésta se ejecuta detrás de las cláusulas WHERE, GROUP BY y HAVING.</a:t>
            </a:r>
          </a:p>
          <a:p>
            <a:pPr>
              <a:buFont typeface="Wingdings" pitchFamily="2" charset="2"/>
              <a:buChar char="Ø"/>
            </a:pPr>
            <a:endParaRPr lang="es-ES" sz="2000" b="1" dirty="0" smtClean="0"/>
          </a:p>
          <a:p>
            <a:pPr marL="266700" indent="-266700">
              <a:buFont typeface="Wingdings" pitchFamily="2" charset="2"/>
              <a:buChar char="Ø"/>
            </a:pPr>
            <a:r>
              <a:rPr lang="es-ES" sz="2000" b="1" dirty="0" smtClean="0"/>
              <a:t>La evaluación de las cláusulas en tiempo de ejecución se efectúa en el siguiente orden: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b="1" dirty="0" smtClean="0">
                <a:solidFill>
                  <a:schemeClr val="tx2">
                    <a:lumMod val="75000"/>
                  </a:schemeClr>
                </a:solidFill>
              </a:rPr>
              <a:t>WHERE   Selecciona filas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b="1" dirty="0" smtClean="0">
                <a:solidFill>
                  <a:schemeClr val="tx2">
                    <a:lumMod val="75000"/>
                  </a:schemeClr>
                </a:solidFill>
              </a:rPr>
              <a:t>GROUP BY  Agrupa estas filas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b="1" dirty="0" smtClean="0">
                <a:solidFill>
                  <a:schemeClr val="tx2">
                    <a:lumMod val="75000"/>
                  </a:schemeClr>
                </a:solidFill>
              </a:rPr>
              <a:t>HAVING  Filtra los grupos. Selecciona y elimina los grupos.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b="1" dirty="0" smtClean="0">
                <a:solidFill>
                  <a:schemeClr val="tx2">
                    <a:lumMod val="75000"/>
                  </a:schemeClr>
                </a:solidFill>
              </a:rPr>
              <a:t>ORDER BY  Clasifica la salida. Ordena los grupos</a:t>
            </a:r>
            <a:endParaRPr lang="es-E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7" y="0"/>
            <a:ext cx="8715403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1- AGRUPACIÓN DE DATOS (GROUP BY y HAVING)</a:t>
            </a:r>
            <a:endParaRPr lang="es-ES" b="1" dirty="0" smtClean="0"/>
          </a:p>
          <a:p>
            <a:pPr marL="273050" indent="-273050"/>
            <a:r>
              <a:rPr lang="es-ES" sz="2000" b="1" i="1" dirty="0" smtClean="0">
                <a:solidFill>
                  <a:schemeClr val="tx2">
                    <a:lumMod val="75000"/>
                  </a:schemeClr>
                </a:solidFill>
              </a:rPr>
              <a:t>Ejemplos:</a:t>
            </a:r>
            <a:endParaRPr lang="es-ES" sz="2000" b="1" i="1" dirty="0" smtClean="0"/>
          </a:p>
          <a:p>
            <a:pPr marL="273050" indent="-273050">
              <a:buFont typeface="Wingdings" pitchFamily="2" charset="2"/>
              <a:buChar char="§"/>
            </a:pPr>
            <a:r>
              <a:rPr lang="es-ES" b="1" dirty="0" smtClean="0"/>
              <a:t>Obtén la suma de salarios, el salario máximo y el salario mínimo por cada departamento. La salida será formateada con la función TO_CHAR</a:t>
            </a:r>
          </a:p>
          <a:p>
            <a:pPr marL="273050" indent="-273050">
              <a:buFont typeface="Wingdings" pitchFamily="2" charset="2"/>
              <a:buChar char="§"/>
            </a:pPr>
            <a:endParaRPr lang="es-ES" b="1" dirty="0" smtClean="0"/>
          </a:p>
          <a:p>
            <a:pPr marL="273050" indent="-273050">
              <a:buFont typeface="Wingdings" pitchFamily="2" charset="2"/>
              <a:buChar char="§"/>
            </a:pPr>
            <a:endParaRPr lang="es-ES" b="1" dirty="0" smtClean="0"/>
          </a:p>
          <a:p>
            <a:pPr marL="273050" indent="-273050">
              <a:buFont typeface="Wingdings" pitchFamily="2" charset="2"/>
              <a:buChar char="§"/>
            </a:pPr>
            <a:endParaRPr lang="es-ES" b="1" dirty="0" smtClean="0"/>
          </a:p>
          <a:p>
            <a:pPr marL="273050" indent="-273050">
              <a:buFont typeface="Wingdings" pitchFamily="2" charset="2"/>
              <a:buChar char="§"/>
            </a:pPr>
            <a:endParaRPr lang="es-ES" b="1" dirty="0" smtClean="0"/>
          </a:p>
          <a:p>
            <a:pPr marL="273050" indent="-273050">
              <a:buFont typeface="Wingdings" pitchFamily="2" charset="2"/>
              <a:buChar char="§"/>
            </a:pPr>
            <a:endParaRPr lang="es-ES" b="1" dirty="0" smtClean="0"/>
          </a:p>
          <a:p>
            <a:pPr marL="273050" indent="-273050">
              <a:buFont typeface="Wingdings" pitchFamily="2" charset="2"/>
              <a:buChar char="§"/>
            </a:pPr>
            <a:endParaRPr lang="es-ES" b="1" dirty="0" smtClean="0"/>
          </a:p>
          <a:p>
            <a:pPr marL="273050" indent="-273050"/>
            <a:endParaRPr lang="es-ES" b="1" dirty="0" smtClean="0"/>
          </a:p>
          <a:p>
            <a:pPr marL="273050" indent="-273050">
              <a:buFont typeface="Wingdings" pitchFamily="2" charset="2"/>
              <a:buChar char="§"/>
            </a:pPr>
            <a:r>
              <a:rPr lang="es-ES" b="1" dirty="0" smtClean="0"/>
              <a:t>Calcula el número de empleados que realizan cada OFICIO en cada DEPARTAMENTO. Necesitamos agrupar por departamento y dentro de cada uno, por oficio.</a:t>
            </a:r>
          </a:p>
          <a:p>
            <a:pPr marL="273050" indent="-273050">
              <a:buFont typeface="Wingdings" pitchFamily="2" charset="2"/>
              <a:buChar char="§"/>
            </a:pPr>
            <a:endParaRPr lang="es-ES" b="1" dirty="0" smtClean="0"/>
          </a:p>
          <a:p>
            <a:pPr marL="273050" indent="-273050">
              <a:buFont typeface="Wingdings" pitchFamily="2" charset="2"/>
              <a:buChar char="§"/>
            </a:pPr>
            <a:endParaRPr lang="es-ES" b="1" dirty="0" smtClean="0"/>
          </a:p>
          <a:p>
            <a:pPr marL="273050" indent="-273050">
              <a:buFont typeface="Wingdings" pitchFamily="2" charset="2"/>
              <a:buChar char="§"/>
            </a:pPr>
            <a:endParaRPr lang="es-ES" b="1" dirty="0" smtClean="0"/>
          </a:p>
          <a:p>
            <a:pPr marL="273050" indent="-273050">
              <a:buFont typeface="Wingdings" pitchFamily="2" charset="2"/>
              <a:buChar char="§"/>
            </a:pPr>
            <a:endParaRPr lang="es-ES" b="1" dirty="0" smtClean="0"/>
          </a:p>
          <a:p>
            <a:pPr marL="273050" indent="-273050">
              <a:buFont typeface="Wingdings" pitchFamily="2" charset="2"/>
              <a:buChar char="§"/>
            </a:pPr>
            <a:endParaRPr lang="es-ES" b="1" dirty="0" smtClean="0"/>
          </a:p>
          <a:p>
            <a:pPr marL="273050" indent="-273050">
              <a:buFont typeface="Wingdings" pitchFamily="2" charset="2"/>
              <a:buChar char="§"/>
            </a:pPr>
            <a:endParaRPr lang="es-ES" b="1" dirty="0" smtClean="0"/>
          </a:p>
          <a:p>
            <a:pPr marL="273050" indent="-273050">
              <a:buFont typeface="Wingdings" pitchFamily="2" charset="2"/>
              <a:buChar char="§"/>
            </a:pPr>
            <a:r>
              <a:rPr lang="es-ES" b="1" dirty="0" smtClean="0"/>
              <a:t>Busca el número máximo de empleados que hay en algún departamento: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2"/>
            <a:ext cx="828680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643314"/>
            <a:ext cx="8358246" cy="1685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5715016"/>
            <a:ext cx="828680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7" y="142852"/>
            <a:ext cx="87154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2-  COMBINACIÓN EXTERNA (OUTNER JOIN)</a:t>
            </a:r>
          </a:p>
          <a:p>
            <a:endParaRPr lang="es-ES" b="1" dirty="0" smtClean="0"/>
          </a:p>
          <a:p>
            <a:pPr>
              <a:buFont typeface="Wingdings" pitchFamily="2" charset="2"/>
              <a:buChar char="Ø"/>
            </a:pPr>
            <a:r>
              <a:rPr lang="es-ES" sz="2000" dirty="0" smtClean="0"/>
              <a:t>  </a:t>
            </a:r>
            <a:r>
              <a:rPr lang="es-ES" sz="2400" dirty="0" smtClean="0"/>
              <a:t>Existe una variedad de la combinación de tablas que hemos visto, que se llama </a:t>
            </a:r>
            <a:r>
              <a:rPr lang="es-ES" sz="2400" b="1" dirty="0" smtClean="0"/>
              <a:t>OUTNER JOIN  </a:t>
            </a:r>
            <a:r>
              <a:rPr lang="es-ES" sz="2400" dirty="0" smtClean="0"/>
              <a:t>y que nos permite seleccionar algunas filas de una tabla aunque no tengan correspondencia con las filas de la otra tabla con la que se combina.</a:t>
            </a:r>
            <a:endParaRPr lang="es-ES" sz="2000" dirty="0" smtClean="0"/>
          </a:p>
          <a:p>
            <a:pPr marL="273050" indent="-273050"/>
            <a:endParaRPr lang="es-ES" b="1" dirty="0" smtClean="0"/>
          </a:p>
          <a:p>
            <a:pPr marL="273050" indent="-273050"/>
            <a:r>
              <a:rPr lang="es-ES" b="1" dirty="0" smtClean="0"/>
              <a:t>El formato general es: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857496"/>
            <a:ext cx="76581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CuadroTexto"/>
          <p:cNvSpPr txBox="1"/>
          <p:nvPr/>
        </p:nvSpPr>
        <p:spPr>
          <a:xfrm>
            <a:off x="357159" y="3929066"/>
            <a:ext cx="87868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2400" dirty="0" smtClean="0"/>
              <a:t>  El SELECT seleccionará todas las filas de la tabla tabla1, aunque no tengan correspondencia con las filas de la tabla tabla2; se denota con el símbolo (+) detrás de la columna de la tabla2 (que es la tabla donde no se encuentran las filas) en la cláusula WHERE. </a:t>
            </a:r>
          </a:p>
          <a:p>
            <a:endParaRPr lang="es-ES" sz="2400" dirty="0" smtClean="0"/>
          </a:p>
          <a:p>
            <a:pPr>
              <a:buFont typeface="Wingdings" pitchFamily="2" charset="2"/>
              <a:buChar char="Ø"/>
            </a:pPr>
            <a:r>
              <a:rPr lang="es-ES" sz="2400" dirty="0" smtClean="0"/>
              <a:t>  Se obtendrá una fila con las columnas de tabla1 y el resto de columnas de la tabla2 se rellena con NULL</a:t>
            </a:r>
            <a:endParaRPr lang="es-E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1276</Words>
  <Application>Microsoft Office PowerPoint</Application>
  <PresentationFormat>Presentación en pantalla (4:3)</PresentationFormat>
  <Paragraphs>189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Profesor</dc:creator>
  <cp:lastModifiedBy> </cp:lastModifiedBy>
  <cp:revision>130</cp:revision>
  <dcterms:created xsi:type="dcterms:W3CDTF">2015-06-16T10:31:03Z</dcterms:created>
  <dcterms:modified xsi:type="dcterms:W3CDTF">2015-06-21T17:32:42Z</dcterms:modified>
</cp:coreProperties>
</file>