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D4BCA3-D397-4F1B-93CF-08DE1B7E56EF}">
  <a:tblStyle styleId="{2DD4BCA3-D397-4F1B-93CF-08DE1B7E56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31a6b7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31a6b7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02ce703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02ce703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02ce703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02ce703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302ce703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302ce703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33d729dbd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33d729dbd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037a998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037a998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037a99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037a99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314e58a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14e58a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314e58a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314e58a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libremercado.com/2019-04-13/autopercibirse-mujer-estrategia-legal-que-utilizan-hombres-para-evitar-discriminacion-legal-violencia-de-genero-1276636376/"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egarsat.es/la-exposicion-al-frio-como-riesgo-labor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tiemposmodernos.eu/jornada-vacaciones-permisos/"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tiemposmodernos.eu/fol-calendario-laboral-y-fiestas-laborales/" TargetMode="External"/><Relationship Id="rId4" Type="http://schemas.openxmlformats.org/officeDocument/2006/relationships/hyperlink" Target="http://www.mtin.es/itss/web/Atencion_al_Ciudadano/Normativa_y_Documentacion/Normativa/Normativa/pdfs/Estatuto_de_los_Trabajadores.1.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mtin.es/itss/web/Atencion_al_Ciudadano/Normativa_y_Documentacion/Normativa/Normativa/pdfs/Estatuto_de_los_Trabajadores.1.pdf" TargetMode="External"/><Relationship Id="rId4" Type="http://schemas.openxmlformats.org/officeDocument/2006/relationships/hyperlink" Target="http://www.tiemposmodernos.eu/fol-vacaciones/" TargetMode="External"/><Relationship Id="rId5" Type="http://schemas.openxmlformats.org/officeDocument/2006/relationships/hyperlink" Target="http://www.tiemposmodernos.eu/fol-vacacion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ccoo1.webs.upv.es/Legislacion/Trabajo/Decreto_34_consanguinidad.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 3 JORNADA LABORAL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819150" y="819200"/>
            <a:ext cx="7505700" cy="361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Por nacimiento de</a:t>
            </a:r>
            <a:r>
              <a:rPr lang="es" sz="1400">
                <a:highlight>
                  <a:srgbClr val="FF9900"/>
                </a:highlight>
              </a:rPr>
              <a:t> hijo prematuro o estén hospitalizados tra</a:t>
            </a:r>
            <a:r>
              <a:rPr lang="es" sz="1400"/>
              <a:t>s el parto : 1 horas de ausencia</a:t>
            </a:r>
            <a:endParaRPr sz="1400"/>
          </a:p>
          <a:p>
            <a:pPr indent="-317500" lvl="0" marL="457200" rtl="0" algn="l">
              <a:spcBef>
                <a:spcPts val="0"/>
              </a:spcBef>
              <a:spcAft>
                <a:spcPts val="0"/>
              </a:spcAft>
              <a:buSzPts val="1400"/>
              <a:buChar char="●"/>
            </a:pPr>
            <a:r>
              <a:rPr lang="es" sz="1400"/>
              <a:t>Por</a:t>
            </a:r>
            <a:r>
              <a:rPr lang="es" sz="1400">
                <a:highlight>
                  <a:srgbClr val="FF9900"/>
                </a:highlight>
              </a:rPr>
              <a:t> guarda legal de un menor de 12 años o discapacitado físico, psíquico </a:t>
            </a:r>
            <a:r>
              <a:rPr lang="es" sz="1400"/>
              <a:t>o sensorial y Por cuidado familiar hasta 2ºgrado que por edad, accidente o enfermedad no se valga por si mismo: Reducción jornada entre</a:t>
            </a:r>
            <a:r>
              <a:rPr lang="es" sz="2400"/>
              <a:t> ½ y ⅛ </a:t>
            </a:r>
            <a:endParaRPr sz="2400"/>
          </a:p>
          <a:p>
            <a:pPr indent="-317500" lvl="0" marL="457200" rtl="0" algn="l">
              <a:spcBef>
                <a:spcPts val="0"/>
              </a:spcBef>
              <a:spcAft>
                <a:spcPts val="0"/>
              </a:spcAft>
              <a:buSzPts val="1400"/>
              <a:buChar char="●"/>
            </a:pPr>
            <a:r>
              <a:rPr lang="es" sz="1400"/>
              <a:t>Trabajadore</a:t>
            </a:r>
            <a:r>
              <a:rPr lang="es" sz="1400">
                <a:highlight>
                  <a:srgbClr val="FF9900"/>
                </a:highlight>
              </a:rPr>
              <a:t>s </a:t>
            </a:r>
            <a:r>
              <a:rPr lang="es" sz="1400">
                <a:highlight>
                  <a:srgbClr val="FF9900"/>
                </a:highlight>
              </a:rPr>
              <a:t>víctimas</a:t>
            </a:r>
            <a:r>
              <a:rPr lang="es" sz="1400">
                <a:highlight>
                  <a:srgbClr val="FF9900"/>
                </a:highlight>
              </a:rPr>
              <a:t> violencia </a:t>
            </a:r>
            <a:r>
              <a:rPr lang="es" sz="1400">
                <a:highlight>
                  <a:srgbClr val="FF9900"/>
                </a:highlight>
              </a:rPr>
              <a:t>género</a:t>
            </a:r>
            <a:r>
              <a:rPr lang="es" sz="1400"/>
              <a:t> o terrorismo: Reducción jornada.</a:t>
            </a:r>
            <a:endParaRPr sz="1400"/>
          </a:p>
          <a:p>
            <a:pPr indent="0" lvl="0" marL="0" rtl="0" algn="l">
              <a:spcBef>
                <a:spcPts val="1600"/>
              </a:spcBef>
              <a:spcAft>
                <a:spcPts val="1600"/>
              </a:spcAft>
              <a:buNone/>
            </a:pPr>
            <a:r>
              <a:rPr lang="es" sz="1400"/>
              <a:t>		 LEER ARTÍCULO ---</a:t>
            </a:r>
            <a:r>
              <a:rPr lang="es" sz="1400" u="sng">
                <a:solidFill>
                  <a:schemeClr val="hlink"/>
                </a:solidFill>
                <a:highlight>
                  <a:srgbClr val="FFFF00"/>
                </a:highlight>
                <a:hlinkClick r:id="rId3"/>
              </a:rPr>
              <a:t>HOMBRES SE SIENTEN MUJERES </a:t>
            </a:r>
            <a:endParaRPr sz="1400">
              <a:highlight>
                <a:srgbClr val="FFFF00"/>
              </a:highlight>
            </a:endParaRPr>
          </a:p>
        </p:txBody>
      </p:sp>
      <p:pic>
        <p:nvPicPr>
          <p:cNvPr id="196" name="Google Shape;196;p22"/>
          <p:cNvPicPr preferRelativeResize="0"/>
          <p:nvPr/>
        </p:nvPicPr>
        <p:blipFill>
          <a:blip r:embed="rId4">
            <a:alphaModFix/>
          </a:blip>
          <a:stretch>
            <a:fillRect/>
          </a:stretch>
        </p:blipFill>
        <p:spPr>
          <a:xfrm>
            <a:off x="2175800" y="2924213"/>
            <a:ext cx="3028950"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77475"/>
            <a:ext cx="75057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1.JORNADA LABORAL </a:t>
            </a:r>
            <a:endParaRPr/>
          </a:p>
        </p:txBody>
      </p:sp>
      <p:sp>
        <p:nvSpPr>
          <p:cNvPr id="135" name="Google Shape;135;p14"/>
          <p:cNvSpPr txBox="1"/>
          <p:nvPr>
            <p:ph idx="1" type="body"/>
          </p:nvPr>
        </p:nvSpPr>
        <p:spPr>
          <a:xfrm>
            <a:off x="644625" y="1235675"/>
            <a:ext cx="7762200" cy="32031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200">
                <a:solidFill>
                  <a:srgbClr val="000000"/>
                </a:solidFill>
                <a:latin typeface="Arial"/>
                <a:ea typeface="Arial"/>
                <a:cs typeface="Arial"/>
                <a:sym typeface="Arial"/>
              </a:rPr>
              <a:t>La </a:t>
            </a:r>
            <a:r>
              <a:rPr b="1" lang="es" sz="1200">
                <a:solidFill>
                  <a:srgbClr val="000000"/>
                </a:solidFill>
                <a:highlight>
                  <a:srgbClr val="FFFF00"/>
                </a:highlight>
                <a:latin typeface="Arial"/>
                <a:ea typeface="Arial"/>
                <a:cs typeface="Arial"/>
                <a:sym typeface="Arial"/>
              </a:rPr>
              <a:t>Jornada Laboral</a:t>
            </a:r>
            <a:r>
              <a:rPr lang="es" sz="1200">
                <a:solidFill>
                  <a:srgbClr val="000000"/>
                </a:solidFill>
                <a:highlight>
                  <a:srgbClr val="FFFF00"/>
                </a:highlight>
                <a:latin typeface="Arial"/>
                <a:ea typeface="Arial"/>
                <a:cs typeface="Arial"/>
                <a:sym typeface="Arial"/>
              </a:rPr>
              <a:t> es el tiempo que cada trabajador dedica a la ejecución del trabaj</a:t>
            </a:r>
            <a:r>
              <a:rPr lang="es" sz="1200">
                <a:solidFill>
                  <a:srgbClr val="000000"/>
                </a:solidFill>
                <a:latin typeface="Arial"/>
                <a:ea typeface="Arial"/>
                <a:cs typeface="Arial"/>
                <a:sym typeface="Arial"/>
              </a:rPr>
              <a:t>o para el cual fue contratado, expresado en horas, días, semanas o meses. </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La</a:t>
            </a:r>
            <a:r>
              <a:rPr lang="es" sz="1200">
                <a:solidFill>
                  <a:srgbClr val="000000"/>
                </a:solidFill>
                <a:highlight>
                  <a:srgbClr val="FFFF00"/>
                </a:highlight>
                <a:latin typeface="Arial"/>
                <a:ea typeface="Arial"/>
                <a:cs typeface="Arial"/>
                <a:sym typeface="Arial"/>
              </a:rPr>
              <a:t> </a:t>
            </a:r>
            <a:r>
              <a:rPr b="1" lang="es" sz="1200">
                <a:solidFill>
                  <a:srgbClr val="000000"/>
                </a:solidFill>
                <a:highlight>
                  <a:srgbClr val="FFFF00"/>
                </a:highlight>
                <a:latin typeface="Arial"/>
                <a:ea typeface="Arial"/>
                <a:cs typeface="Arial"/>
                <a:sym typeface="Arial"/>
              </a:rPr>
              <a:t>duración máxima</a:t>
            </a:r>
            <a:r>
              <a:rPr lang="es" sz="1200">
                <a:solidFill>
                  <a:srgbClr val="000000"/>
                </a:solidFill>
                <a:latin typeface="Arial"/>
                <a:ea typeface="Arial"/>
                <a:cs typeface="Arial"/>
                <a:sym typeface="Arial"/>
              </a:rPr>
              <a:t> de la jornada laboral, establecida en el </a:t>
            </a:r>
            <a:r>
              <a:rPr i="1" lang="es" sz="1200">
                <a:solidFill>
                  <a:srgbClr val="000000"/>
                </a:solidFill>
                <a:latin typeface="Arial"/>
                <a:ea typeface="Arial"/>
                <a:cs typeface="Arial"/>
                <a:sym typeface="Arial"/>
              </a:rPr>
              <a:t>art. 34 del Estatuto de los Trabajadores</a:t>
            </a:r>
            <a:r>
              <a:rPr lang="es" sz="1200">
                <a:solidFill>
                  <a:srgbClr val="000000"/>
                </a:solidFill>
                <a:latin typeface="Arial"/>
                <a:ea typeface="Arial"/>
                <a:cs typeface="Arial"/>
                <a:sym typeface="Arial"/>
              </a:rPr>
              <a:t>, es de </a:t>
            </a:r>
            <a:r>
              <a:rPr lang="es" sz="1200">
                <a:solidFill>
                  <a:srgbClr val="000000"/>
                </a:solidFill>
                <a:highlight>
                  <a:srgbClr val="FFFF00"/>
                </a:highlight>
                <a:latin typeface="Arial"/>
                <a:ea typeface="Arial"/>
                <a:cs typeface="Arial"/>
                <a:sym typeface="Arial"/>
              </a:rPr>
              <a:t>40 horas</a:t>
            </a:r>
            <a:r>
              <a:rPr lang="es" sz="1200">
                <a:solidFill>
                  <a:srgbClr val="000000"/>
                </a:solidFill>
                <a:latin typeface="Arial"/>
                <a:ea typeface="Arial"/>
                <a:cs typeface="Arial"/>
                <a:sym typeface="Arial"/>
              </a:rPr>
              <a:t> semanales de</a:t>
            </a:r>
            <a:r>
              <a:rPr lang="es" sz="1200">
                <a:solidFill>
                  <a:srgbClr val="000000"/>
                </a:solidFill>
                <a:highlight>
                  <a:srgbClr val="00FF00"/>
                </a:highlight>
                <a:latin typeface="Arial"/>
                <a:ea typeface="Arial"/>
                <a:cs typeface="Arial"/>
                <a:sym typeface="Arial"/>
              </a:rPr>
              <a:t> trabajo efectivo</a:t>
            </a:r>
            <a:r>
              <a:rPr lang="es" sz="1200">
                <a:solidFill>
                  <a:srgbClr val="000000"/>
                </a:solidFill>
                <a:latin typeface="Arial"/>
                <a:ea typeface="Arial"/>
                <a:cs typeface="Arial"/>
                <a:sym typeface="Arial"/>
              </a:rPr>
              <a:t> de promedio en cómputo anual. </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Mediante convenio colectivo o, en su defecto, por acuerdo entre la empresa y los representantes de los trabajadores, se podrá establecer la </a:t>
            </a:r>
            <a:r>
              <a:rPr b="1" lang="es" sz="1200">
                <a:solidFill>
                  <a:srgbClr val="000000"/>
                </a:solidFill>
                <a:latin typeface="Arial"/>
                <a:ea typeface="Arial"/>
                <a:cs typeface="Arial"/>
                <a:sym typeface="Arial"/>
              </a:rPr>
              <a:t>distribución irregular</a:t>
            </a:r>
            <a:r>
              <a:rPr lang="es" sz="1200">
                <a:solidFill>
                  <a:srgbClr val="000000"/>
                </a:solidFill>
                <a:latin typeface="Arial"/>
                <a:ea typeface="Arial"/>
                <a:cs typeface="Arial"/>
                <a:sym typeface="Arial"/>
              </a:rPr>
              <a:t> de la jornada a lo largo del año Dicha distribución deberá respetar en todo caso los períodos mínimos de descanso diario y semanal previstos en la Ley.</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La</a:t>
            </a:r>
            <a:r>
              <a:rPr lang="es" sz="1200">
                <a:solidFill>
                  <a:srgbClr val="000000"/>
                </a:solidFill>
                <a:highlight>
                  <a:srgbClr val="00FFFF"/>
                </a:highlight>
                <a:latin typeface="Arial"/>
                <a:ea typeface="Arial"/>
                <a:cs typeface="Arial"/>
                <a:sym typeface="Arial"/>
              </a:rPr>
              <a:t> </a:t>
            </a:r>
            <a:r>
              <a:rPr b="1" lang="es" sz="1200">
                <a:solidFill>
                  <a:srgbClr val="000000"/>
                </a:solidFill>
                <a:highlight>
                  <a:srgbClr val="00FFFF"/>
                </a:highlight>
                <a:latin typeface="Arial"/>
                <a:ea typeface="Arial"/>
                <a:cs typeface="Arial"/>
                <a:sym typeface="Arial"/>
              </a:rPr>
              <a:t>jornada máxima </a:t>
            </a:r>
            <a:r>
              <a:rPr b="1" lang="es" sz="1200">
                <a:solidFill>
                  <a:srgbClr val="000000"/>
                </a:solidFill>
                <a:latin typeface="Arial"/>
                <a:ea typeface="Arial"/>
                <a:cs typeface="Arial"/>
                <a:sym typeface="Arial"/>
              </a:rPr>
              <a:t>diaria</a:t>
            </a:r>
            <a:r>
              <a:rPr lang="es" sz="1200">
                <a:solidFill>
                  <a:srgbClr val="000000"/>
                </a:solidFill>
                <a:latin typeface="Arial"/>
                <a:ea typeface="Arial"/>
                <a:cs typeface="Arial"/>
                <a:sym typeface="Arial"/>
              </a:rPr>
              <a:t> será: </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Para </a:t>
            </a:r>
            <a:r>
              <a:rPr lang="es" sz="1200">
                <a:solidFill>
                  <a:srgbClr val="000000"/>
                </a:solidFill>
                <a:highlight>
                  <a:srgbClr val="00FFFF"/>
                </a:highlight>
                <a:latin typeface="Arial"/>
                <a:ea typeface="Arial"/>
                <a:cs typeface="Arial"/>
                <a:sym typeface="Arial"/>
              </a:rPr>
              <a:t>mayores de 18 años: 9 horas de trabajo efectivo al día, salvo que se establezca una distribución irregular de la jornada, siempre respetando el descanso de 12 horas entre j</a:t>
            </a:r>
            <a:r>
              <a:rPr lang="es" sz="1200">
                <a:solidFill>
                  <a:srgbClr val="000000"/>
                </a:solidFill>
                <a:latin typeface="Arial"/>
                <a:ea typeface="Arial"/>
                <a:cs typeface="Arial"/>
                <a:sym typeface="Arial"/>
              </a:rPr>
              <a:t>ornada y jornada.</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Para </a:t>
            </a:r>
            <a:r>
              <a:rPr lang="es" sz="1200">
                <a:solidFill>
                  <a:srgbClr val="000000"/>
                </a:solidFill>
                <a:highlight>
                  <a:srgbClr val="00FFFF"/>
                </a:highlight>
                <a:latin typeface="Arial"/>
                <a:ea typeface="Arial"/>
                <a:cs typeface="Arial"/>
                <a:sym typeface="Arial"/>
              </a:rPr>
              <a:t>menores de 18 años: Máximo 8 horas de trabajo efectivo al día, incluyendo, en su caso, el tiemp</a:t>
            </a:r>
            <a:r>
              <a:rPr lang="es" sz="1200">
                <a:solidFill>
                  <a:srgbClr val="000000"/>
                </a:solidFill>
                <a:latin typeface="Arial"/>
                <a:ea typeface="Arial"/>
                <a:cs typeface="Arial"/>
                <a:sym typeface="Arial"/>
              </a:rPr>
              <a:t>o dedicado a la formación.</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500"/>
              </a:spcAft>
              <a:buNone/>
            </a:pPr>
            <a:r>
              <a:t/>
            </a:r>
            <a:endParaRPr sz="1200">
              <a:solidFill>
                <a:srgbClr val="000000"/>
              </a:solidFill>
              <a:latin typeface="Arial"/>
              <a:ea typeface="Arial"/>
              <a:cs typeface="Arial"/>
              <a:sym typeface="Arial"/>
            </a:endParaRPr>
          </a:p>
        </p:txBody>
      </p:sp>
      <p:graphicFrame>
        <p:nvGraphicFramePr>
          <p:cNvPr id="136" name="Google Shape;136;p14"/>
          <p:cNvGraphicFramePr/>
          <p:nvPr/>
        </p:nvGraphicFramePr>
        <p:xfrm>
          <a:off x="819150" y="3936575"/>
          <a:ext cx="3000000" cy="3000000"/>
        </p:xfrm>
        <a:graphic>
          <a:graphicData uri="http://schemas.openxmlformats.org/drawingml/2006/table">
            <a:tbl>
              <a:tblPr>
                <a:noFill/>
                <a:tableStyleId>{2DD4BCA3-D397-4F1B-93CF-08DE1B7E56EF}</a:tableStyleId>
              </a:tblPr>
              <a:tblGrid>
                <a:gridCol w="2413000"/>
                <a:gridCol w="2413000"/>
                <a:gridCol w="2413000"/>
              </a:tblGrid>
              <a:tr h="381000">
                <a:tc>
                  <a:txBody>
                    <a:bodyPr/>
                    <a:lstStyle/>
                    <a:p>
                      <a:pPr indent="0" lvl="0" marL="0" rtl="0" algn="l">
                        <a:spcBef>
                          <a:spcPts val="0"/>
                        </a:spcBef>
                        <a:spcAft>
                          <a:spcPts val="0"/>
                        </a:spcAft>
                        <a:buNone/>
                      </a:pPr>
                      <a:r>
                        <a:rPr lang="es"/>
                        <a:t>Mayores de 18 años</a:t>
                      </a:r>
                      <a:endParaRPr/>
                    </a:p>
                  </a:txBody>
                  <a:tcPr marT="91425" marB="91425" marR="91425" marL="91425"/>
                </a:tc>
                <a:tc>
                  <a:txBody>
                    <a:bodyPr/>
                    <a:lstStyle/>
                    <a:p>
                      <a:pPr indent="0" lvl="0" marL="0" rtl="0" algn="l">
                        <a:spcBef>
                          <a:spcPts val="0"/>
                        </a:spcBef>
                        <a:spcAft>
                          <a:spcPts val="0"/>
                        </a:spcAft>
                        <a:buNone/>
                      </a:pPr>
                      <a:r>
                        <a:rPr lang="es"/>
                        <a:t>9 h trabajo</a:t>
                      </a:r>
                      <a:endParaRPr/>
                    </a:p>
                  </a:txBody>
                  <a:tcPr marT="91425" marB="91425" marR="91425" marL="91425"/>
                </a:tc>
                <a:tc>
                  <a:txBody>
                    <a:bodyPr/>
                    <a:lstStyle/>
                    <a:p>
                      <a:pPr indent="0" lvl="0" marL="0" rtl="0" algn="l">
                        <a:spcBef>
                          <a:spcPts val="0"/>
                        </a:spcBef>
                        <a:spcAft>
                          <a:spcPts val="0"/>
                        </a:spcAft>
                        <a:buNone/>
                      </a:pPr>
                      <a:r>
                        <a:rPr lang="es"/>
                        <a:t>12 descanso</a:t>
                      </a:r>
                      <a:endParaRPr/>
                    </a:p>
                  </a:txBody>
                  <a:tcPr marT="91425" marB="91425" marR="91425" marL="91425"/>
                </a:tc>
              </a:tr>
              <a:tr h="381000">
                <a:tc>
                  <a:txBody>
                    <a:bodyPr/>
                    <a:lstStyle/>
                    <a:p>
                      <a:pPr indent="0" lvl="0" marL="0" rtl="0" algn="l">
                        <a:spcBef>
                          <a:spcPts val="0"/>
                        </a:spcBef>
                        <a:spcAft>
                          <a:spcPts val="0"/>
                        </a:spcAft>
                        <a:buNone/>
                      </a:pPr>
                      <a:r>
                        <a:rPr lang="es"/>
                        <a:t>Menores de 18 años</a:t>
                      </a:r>
                      <a:endParaRPr/>
                    </a:p>
                  </a:txBody>
                  <a:tcPr marT="91425" marB="91425" marR="91425" marL="91425"/>
                </a:tc>
                <a:tc>
                  <a:txBody>
                    <a:bodyPr/>
                    <a:lstStyle/>
                    <a:p>
                      <a:pPr indent="0" lvl="0" marL="0" rtl="0" algn="l">
                        <a:spcBef>
                          <a:spcPts val="0"/>
                        </a:spcBef>
                        <a:spcAft>
                          <a:spcPts val="0"/>
                        </a:spcAft>
                        <a:buNone/>
                      </a:pPr>
                      <a:r>
                        <a:rPr lang="es"/>
                        <a:t>8 h trabajo + Formación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70025"/>
            <a:ext cx="75057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TIPOS DE JORNADAS</a:t>
            </a:r>
            <a:endParaRPr/>
          </a:p>
        </p:txBody>
      </p:sp>
      <p:pic>
        <p:nvPicPr>
          <p:cNvPr id="142" name="Google Shape;142;p15"/>
          <p:cNvPicPr preferRelativeResize="0"/>
          <p:nvPr/>
        </p:nvPicPr>
        <p:blipFill rotWithShape="1">
          <a:blip r:embed="rId3">
            <a:alphaModFix/>
          </a:blip>
          <a:srcRect b="10499" l="14359" r="20251" t="37831"/>
          <a:stretch/>
        </p:blipFill>
        <p:spPr>
          <a:xfrm>
            <a:off x="819150" y="1168425"/>
            <a:ext cx="7440000" cy="3276751"/>
          </a:xfrm>
          <a:prstGeom prst="rect">
            <a:avLst/>
          </a:prstGeom>
          <a:noFill/>
          <a:ln>
            <a:noFill/>
          </a:ln>
        </p:spPr>
      </p:pic>
      <p:sp>
        <p:nvSpPr>
          <p:cNvPr id="143" name="Google Shape;143;p15"/>
          <p:cNvSpPr/>
          <p:nvPr/>
        </p:nvSpPr>
        <p:spPr>
          <a:xfrm>
            <a:off x="6580450" y="3531950"/>
            <a:ext cx="1812900" cy="127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Trabajo Nocturno también está prohibido a mujeres embarazadas o en lactancia</a:t>
            </a:r>
            <a:endParaRPr/>
          </a:p>
        </p:txBody>
      </p:sp>
      <p:sp>
        <p:nvSpPr>
          <p:cNvPr id="144" name="Google Shape;144;p15"/>
          <p:cNvSpPr/>
          <p:nvPr/>
        </p:nvSpPr>
        <p:spPr>
          <a:xfrm>
            <a:off x="4807750" y="4297450"/>
            <a:ext cx="1665300" cy="349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6230975" y="440875"/>
            <a:ext cx="2162400" cy="69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4"/>
              </a:rPr>
              <a:t>CÁMARA FRIGORÍFICA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510325"/>
            <a:ext cx="75057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3.HORARIO DE TRABAJO</a:t>
            </a:r>
            <a:endParaRPr/>
          </a:p>
        </p:txBody>
      </p:sp>
      <p:sp>
        <p:nvSpPr>
          <p:cNvPr id="151" name="Google Shape;151;p16"/>
          <p:cNvSpPr txBox="1"/>
          <p:nvPr>
            <p:ph idx="1" type="body"/>
          </p:nvPr>
        </p:nvSpPr>
        <p:spPr>
          <a:xfrm>
            <a:off x="819150" y="1222075"/>
            <a:ext cx="5800500" cy="3216900"/>
          </a:xfrm>
          <a:prstGeom prst="rect">
            <a:avLst/>
          </a:prstGeom>
        </p:spPr>
        <p:txBody>
          <a:bodyPr anchorCtr="0" anchor="t" bIns="91425" lIns="91425" spcFirstLastPara="1" rIns="91425" wrap="square" tIns="91425">
            <a:noAutofit/>
          </a:bodyPr>
          <a:lstStyle/>
          <a:p>
            <a:pPr indent="-292100" lvl="0" marL="457200" rtl="0" algn="just">
              <a:lnSpc>
                <a:spcPct val="100000"/>
              </a:lnSpc>
              <a:spcBef>
                <a:spcPts val="500"/>
              </a:spcBef>
              <a:spcAft>
                <a:spcPts val="0"/>
              </a:spcAft>
              <a:buClr>
                <a:srgbClr val="000000"/>
              </a:buClr>
              <a:buSzPts val="1000"/>
              <a:buFont typeface="Arial"/>
              <a:buChar char="●"/>
            </a:pPr>
            <a:r>
              <a:rPr b="1" lang="es" sz="1200">
                <a:solidFill>
                  <a:srgbClr val="000000"/>
                </a:solidFill>
                <a:latin typeface="Arial"/>
                <a:ea typeface="Arial"/>
                <a:cs typeface="Arial"/>
                <a:sym typeface="Arial"/>
              </a:rPr>
              <a:t>Horario rígido: </a:t>
            </a:r>
            <a:r>
              <a:rPr lang="es" sz="1200">
                <a:solidFill>
                  <a:srgbClr val="000000"/>
                </a:solidFill>
                <a:latin typeface="Arial"/>
                <a:ea typeface="Arial"/>
                <a:cs typeface="Arial"/>
                <a:sym typeface="Arial"/>
              </a:rPr>
              <a:t>en </a:t>
            </a:r>
            <a:r>
              <a:rPr lang="es" sz="1200">
                <a:solidFill>
                  <a:srgbClr val="000000"/>
                </a:solidFill>
                <a:latin typeface="Arial"/>
                <a:ea typeface="Arial"/>
                <a:cs typeface="Arial"/>
                <a:sym typeface="Arial"/>
              </a:rPr>
              <a:t>él</a:t>
            </a:r>
            <a:r>
              <a:rPr lang="es" sz="1200">
                <a:solidFill>
                  <a:srgbClr val="000000"/>
                </a:solidFill>
                <a:latin typeface="Arial"/>
                <a:ea typeface="Arial"/>
                <a:cs typeface="Arial"/>
                <a:sym typeface="Arial"/>
              </a:rPr>
              <a:t> están fijadas las horas de entrada, salida y permanencia.</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b="1" lang="es" sz="1200">
                <a:solidFill>
                  <a:srgbClr val="000000"/>
                </a:solidFill>
                <a:latin typeface="Arial"/>
                <a:ea typeface="Arial"/>
                <a:cs typeface="Arial"/>
                <a:sym typeface="Arial"/>
              </a:rPr>
              <a:t>Horario flexible</a:t>
            </a:r>
            <a:r>
              <a:rPr lang="es" sz="1200">
                <a:solidFill>
                  <a:srgbClr val="000000"/>
                </a:solidFill>
                <a:latin typeface="Arial"/>
                <a:ea typeface="Arial"/>
                <a:cs typeface="Arial"/>
                <a:sym typeface="Arial"/>
              </a:rPr>
              <a:t>: en el no están fijadas las horas de entrada y salida solo las de permanencia</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b="1" lang="es" sz="1200">
                <a:solidFill>
                  <a:srgbClr val="000000"/>
                </a:solidFill>
                <a:latin typeface="Arial"/>
                <a:ea typeface="Arial"/>
                <a:cs typeface="Arial"/>
                <a:sym typeface="Arial"/>
              </a:rPr>
              <a:t>Horario a turnos: </a:t>
            </a:r>
            <a:r>
              <a:rPr lang="es" sz="1200">
                <a:solidFill>
                  <a:srgbClr val="000000"/>
                </a:solidFill>
                <a:latin typeface="Arial"/>
                <a:ea typeface="Arial"/>
                <a:cs typeface="Arial"/>
                <a:sym typeface="Arial"/>
              </a:rPr>
              <a:t>Existen empresas cuyo proceso productivo es continuo (las 24 horas del día), puesto que ningún trabajador puede prestar sus servicios 24 horas seguidas, el trabajo se organiza a turnos. </a:t>
            </a:r>
            <a:r>
              <a:rPr lang="es" sz="1200">
                <a:solidFill>
                  <a:srgbClr val="000000"/>
                </a:solidFill>
                <a:latin typeface="Arial"/>
                <a:ea typeface="Arial"/>
                <a:cs typeface="Arial"/>
                <a:sym typeface="Arial"/>
              </a:rPr>
              <a:t>El</a:t>
            </a:r>
            <a:r>
              <a:rPr lang="es" sz="1200">
                <a:solidFill>
                  <a:srgbClr val="000000"/>
                </a:solidFill>
                <a:latin typeface="Arial"/>
                <a:ea typeface="Arial"/>
                <a:cs typeface="Arial"/>
                <a:sym typeface="Arial"/>
              </a:rPr>
              <a:t> </a:t>
            </a:r>
            <a:r>
              <a:rPr b="1" lang="es" sz="1200">
                <a:solidFill>
                  <a:srgbClr val="000000"/>
                </a:solidFill>
                <a:latin typeface="Arial"/>
                <a:ea typeface="Arial"/>
                <a:cs typeface="Arial"/>
                <a:sym typeface="Arial"/>
              </a:rPr>
              <a:t>trabajo a turnos</a:t>
            </a:r>
            <a:r>
              <a:rPr lang="es" sz="1200">
                <a:solidFill>
                  <a:srgbClr val="000000"/>
                </a:solidFill>
                <a:latin typeface="Arial"/>
                <a:ea typeface="Arial"/>
                <a:cs typeface="Arial"/>
                <a:sym typeface="Arial"/>
              </a:rPr>
              <a:t> implica una organización del trabajo en la empresa a través de la rotación de distintos trabajadores, que ocupan de forma sucesiva los mismos puestos de trabajo. Ningún trabajador podrá permanecer </a:t>
            </a:r>
            <a:r>
              <a:rPr lang="es" sz="1200">
                <a:solidFill>
                  <a:srgbClr val="000000"/>
                </a:solidFill>
                <a:highlight>
                  <a:srgbClr val="FFFF00"/>
                </a:highlight>
                <a:latin typeface="Arial"/>
                <a:ea typeface="Arial"/>
                <a:cs typeface="Arial"/>
                <a:sym typeface="Arial"/>
              </a:rPr>
              <a:t>más de 2 semanas</a:t>
            </a:r>
            <a:r>
              <a:rPr lang="es" sz="1200">
                <a:solidFill>
                  <a:srgbClr val="000000"/>
                </a:solidFill>
                <a:latin typeface="Arial"/>
                <a:ea typeface="Arial"/>
                <a:cs typeface="Arial"/>
                <a:sym typeface="Arial"/>
              </a:rPr>
              <a:t> consecutivas en el turno de noche, salvo que voluntariamente él lo quiera. Si el trabajador cursa con regularidad </a:t>
            </a:r>
            <a:r>
              <a:rPr b="1" lang="es" sz="1200">
                <a:solidFill>
                  <a:srgbClr val="000000"/>
                </a:solidFill>
                <a:highlight>
                  <a:srgbClr val="FFFF00"/>
                </a:highlight>
                <a:latin typeface="Arial"/>
                <a:ea typeface="Arial"/>
                <a:cs typeface="Arial"/>
                <a:sym typeface="Arial"/>
              </a:rPr>
              <a:t>estudios </a:t>
            </a:r>
            <a:r>
              <a:rPr lang="es" sz="1200">
                <a:solidFill>
                  <a:srgbClr val="000000"/>
                </a:solidFill>
                <a:highlight>
                  <a:srgbClr val="FFFF00"/>
                </a:highlight>
                <a:latin typeface="Arial"/>
                <a:ea typeface="Arial"/>
                <a:cs typeface="Arial"/>
                <a:sym typeface="Arial"/>
              </a:rPr>
              <a:t>para la obtención de un Título Académico o Profesional tiene preferencia para la elección de turno</a:t>
            </a:r>
            <a:r>
              <a:rPr lang="es" sz="1200">
                <a:solidFill>
                  <a:srgbClr val="000000"/>
                </a:solidFill>
                <a:latin typeface="Arial"/>
                <a:ea typeface="Arial"/>
                <a:cs typeface="Arial"/>
                <a:sym typeface="Arial"/>
              </a:rPr>
              <a:t> (</a:t>
            </a:r>
            <a:r>
              <a:rPr i="1" lang="es" sz="1200">
                <a:solidFill>
                  <a:srgbClr val="000000"/>
                </a:solidFill>
                <a:latin typeface="Arial"/>
                <a:ea typeface="Arial"/>
                <a:cs typeface="Arial"/>
                <a:sym typeface="Arial"/>
              </a:rPr>
              <a:t>art. 23.1a)</a:t>
            </a:r>
            <a:endParaRPr i="1" sz="1200">
              <a:solidFill>
                <a:srgbClr val="000000"/>
              </a:solidFill>
              <a:latin typeface="Arial"/>
              <a:ea typeface="Arial"/>
              <a:cs typeface="Arial"/>
              <a:sym typeface="Arial"/>
            </a:endParaRPr>
          </a:p>
          <a:p>
            <a:pPr indent="0" lvl="0" marL="0" rtl="0" algn="just">
              <a:lnSpc>
                <a:spcPct val="100000"/>
              </a:lnSpc>
              <a:spcBef>
                <a:spcPts val="500"/>
              </a:spcBef>
              <a:spcAft>
                <a:spcPts val="500"/>
              </a:spcAft>
              <a:buNone/>
            </a:pPr>
            <a:r>
              <a:t/>
            </a:r>
            <a:endParaRPr i="1" sz="1200">
              <a:solidFill>
                <a:srgbClr val="000000"/>
              </a:solidFill>
              <a:latin typeface="Arial"/>
              <a:ea typeface="Arial"/>
              <a:cs typeface="Arial"/>
              <a:sym typeface="Arial"/>
            </a:endParaRPr>
          </a:p>
        </p:txBody>
      </p:sp>
      <p:pic>
        <p:nvPicPr>
          <p:cNvPr id="152" name="Google Shape;152;p16"/>
          <p:cNvPicPr preferRelativeResize="0"/>
          <p:nvPr/>
        </p:nvPicPr>
        <p:blipFill>
          <a:blip r:embed="rId3">
            <a:alphaModFix/>
          </a:blip>
          <a:stretch>
            <a:fillRect/>
          </a:stretch>
        </p:blipFill>
        <p:spPr>
          <a:xfrm>
            <a:off x="6619500" y="963813"/>
            <a:ext cx="2028825" cy="2257425"/>
          </a:xfrm>
          <a:prstGeom prst="rect">
            <a:avLst/>
          </a:prstGeom>
          <a:noFill/>
          <a:ln>
            <a:noFill/>
          </a:ln>
        </p:spPr>
      </p:pic>
      <p:sp>
        <p:nvSpPr>
          <p:cNvPr id="153" name="Google Shape;153;p16"/>
          <p:cNvSpPr/>
          <p:nvPr/>
        </p:nvSpPr>
        <p:spPr>
          <a:xfrm>
            <a:off x="5116650" y="2068150"/>
            <a:ext cx="1786200" cy="174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16"/>
          <p:cNvPicPr preferRelativeResize="0"/>
          <p:nvPr/>
        </p:nvPicPr>
        <p:blipFill>
          <a:blip r:embed="rId4">
            <a:alphaModFix/>
          </a:blip>
          <a:stretch>
            <a:fillRect/>
          </a:stretch>
        </p:blipFill>
        <p:spPr>
          <a:xfrm>
            <a:off x="6809808" y="3479496"/>
            <a:ext cx="1648250" cy="1166750"/>
          </a:xfrm>
          <a:prstGeom prst="rect">
            <a:avLst/>
          </a:prstGeom>
          <a:noFill/>
          <a:ln>
            <a:noFill/>
          </a:ln>
        </p:spPr>
      </p:pic>
      <p:pic>
        <p:nvPicPr>
          <p:cNvPr id="155" name="Google Shape;155;p16"/>
          <p:cNvPicPr preferRelativeResize="0"/>
          <p:nvPr/>
        </p:nvPicPr>
        <p:blipFill>
          <a:blip r:embed="rId5">
            <a:alphaModFix/>
          </a:blip>
          <a:stretch>
            <a:fillRect/>
          </a:stretch>
        </p:blipFill>
        <p:spPr>
          <a:xfrm>
            <a:off x="-133125" y="2805550"/>
            <a:ext cx="1331326" cy="143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564050"/>
            <a:ext cx="75057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horario se puede ampliar con HORAS EXTRAS </a:t>
            </a:r>
            <a:endParaRPr/>
          </a:p>
        </p:txBody>
      </p:sp>
      <p:sp>
        <p:nvSpPr>
          <p:cNvPr id="161" name="Google Shape;161;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rotWithShape="1">
          <a:blip r:embed="rId3">
            <a:alphaModFix/>
          </a:blip>
          <a:srcRect b="23760" l="5070" r="36575" t="33680"/>
          <a:stretch/>
        </p:blipFill>
        <p:spPr>
          <a:xfrm>
            <a:off x="819150" y="1732400"/>
            <a:ext cx="7399700" cy="2967924"/>
          </a:xfrm>
          <a:prstGeom prst="rect">
            <a:avLst/>
          </a:prstGeom>
          <a:noFill/>
          <a:ln>
            <a:noFill/>
          </a:ln>
        </p:spPr>
      </p:pic>
      <p:sp>
        <p:nvSpPr>
          <p:cNvPr id="163" name="Google Shape;163;p17"/>
          <p:cNvSpPr/>
          <p:nvPr/>
        </p:nvSpPr>
        <p:spPr>
          <a:xfrm>
            <a:off x="6070125" y="2108425"/>
            <a:ext cx="2484300" cy="60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Si es por DESCANSO, será en los 4 meses siguientes a su realización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66975" y="244500"/>
            <a:ext cx="7505700" cy="9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4.DESCANSOS</a:t>
            </a:r>
            <a:endParaRPr/>
          </a:p>
        </p:txBody>
      </p:sp>
      <p:sp>
        <p:nvSpPr>
          <p:cNvPr id="169" name="Google Shape;169;p18"/>
          <p:cNvSpPr txBox="1"/>
          <p:nvPr>
            <p:ph idx="1" type="body"/>
          </p:nvPr>
        </p:nvSpPr>
        <p:spPr>
          <a:xfrm>
            <a:off x="612150" y="952300"/>
            <a:ext cx="7712700" cy="34863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500"/>
              </a:spcBef>
              <a:spcAft>
                <a:spcPts val="0"/>
              </a:spcAft>
              <a:buClr>
                <a:srgbClr val="000000"/>
              </a:buClr>
              <a:buSzPts val="1200"/>
              <a:buFont typeface="Arial"/>
              <a:buAutoNum type="arabicPeriod"/>
            </a:pPr>
            <a:r>
              <a:rPr b="1" lang="es" sz="1200">
                <a:solidFill>
                  <a:srgbClr val="000000"/>
                </a:solidFill>
                <a:highlight>
                  <a:srgbClr val="FFFF00"/>
                </a:highlight>
                <a:latin typeface="Arial"/>
                <a:ea typeface="Arial"/>
                <a:cs typeface="Arial"/>
                <a:sym typeface="Arial"/>
              </a:rPr>
              <a:t>Diario</a:t>
            </a:r>
            <a:r>
              <a:rPr b="1" lang="es" sz="1200">
                <a:solidFill>
                  <a:srgbClr val="000000"/>
                </a:solidFill>
                <a:latin typeface="Arial"/>
                <a:ea typeface="Arial"/>
                <a:cs typeface="Arial"/>
                <a:sym typeface="Arial"/>
              </a:rPr>
              <a:t>:</a:t>
            </a:r>
            <a:r>
              <a:rPr lang="es" sz="1200">
                <a:solidFill>
                  <a:srgbClr val="000000"/>
                </a:solidFill>
                <a:latin typeface="Arial"/>
                <a:ea typeface="Arial"/>
                <a:cs typeface="Arial"/>
                <a:sym typeface="Arial"/>
              </a:rPr>
              <a:t> Han de mediar como mínimo</a:t>
            </a:r>
            <a:r>
              <a:rPr lang="es" sz="1200">
                <a:solidFill>
                  <a:srgbClr val="000000"/>
                </a:solidFill>
                <a:highlight>
                  <a:srgbClr val="FFFF00"/>
                </a:highlight>
                <a:latin typeface="Arial"/>
                <a:ea typeface="Arial"/>
                <a:cs typeface="Arial"/>
                <a:sym typeface="Arial"/>
              </a:rPr>
              <a:t> 12 horas </a:t>
            </a:r>
            <a:r>
              <a:rPr lang="es" sz="1200">
                <a:solidFill>
                  <a:srgbClr val="000000"/>
                </a:solidFill>
                <a:latin typeface="Arial"/>
                <a:ea typeface="Arial"/>
                <a:cs typeface="Arial"/>
                <a:sym typeface="Arial"/>
              </a:rPr>
              <a:t>entre el final de una jornada laboral y el comienzo de la siguiente.</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Para </a:t>
            </a:r>
            <a:r>
              <a:rPr b="1" lang="es" sz="1200">
                <a:solidFill>
                  <a:srgbClr val="000000"/>
                </a:solidFill>
                <a:latin typeface="Arial"/>
                <a:ea typeface="Arial"/>
                <a:cs typeface="Arial"/>
                <a:sym typeface="Arial"/>
              </a:rPr>
              <a:t>jornadas</a:t>
            </a:r>
            <a:r>
              <a:rPr b="1" lang="es" sz="1200">
                <a:solidFill>
                  <a:srgbClr val="000000"/>
                </a:solidFill>
                <a:highlight>
                  <a:srgbClr val="FF9900"/>
                </a:highlight>
                <a:latin typeface="Arial"/>
                <a:ea typeface="Arial"/>
                <a:cs typeface="Arial"/>
                <a:sym typeface="Arial"/>
              </a:rPr>
              <a:t> diarias</a:t>
            </a:r>
            <a:r>
              <a:rPr b="1" lang="es" sz="1200">
                <a:solidFill>
                  <a:srgbClr val="000000"/>
                </a:solidFill>
                <a:latin typeface="Arial"/>
                <a:ea typeface="Arial"/>
                <a:cs typeface="Arial"/>
                <a:sym typeface="Arial"/>
              </a:rPr>
              <a:t> continuadas</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2100" lvl="1" marL="914400" rtl="0" algn="just">
              <a:lnSpc>
                <a:spcPct val="100000"/>
              </a:lnSpc>
              <a:spcBef>
                <a:spcPts val="500"/>
              </a:spcBef>
              <a:spcAft>
                <a:spcPts val="0"/>
              </a:spcAft>
              <a:buClr>
                <a:srgbClr val="000000"/>
              </a:buClr>
              <a:buSzPts val="1000"/>
              <a:buFont typeface="Arial"/>
              <a:buChar char="o"/>
            </a:pPr>
            <a:r>
              <a:rPr lang="es" sz="1200">
                <a:solidFill>
                  <a:srgbClr val="000000"/>
                </a:solidFill>
                <a:latin typeface="Arial"/>
                <a:ea typeface="Arial"/>
                <a:cs typeface="Arial"/>
                <a:sym typeface="Arial"/>
              </a:rPr>
              <a:t>Para mayores de 18 años: Siempre que la duración de la jornada diaria continuada exceda de </a:t>
            </a:r>
            <a:r>
              <a:rPr lang="es" sz="1200">
                <a:solidFill>
                  <a:srgbClr val="000000"/>
                </a:solidFill>
                <a:highlight>
                  <a:srgbClr val="FF9900"/>
                </a:highlight>
                <a:latin typeface="Arial"/>
                <a:ea typeface="Arial"/>
                <a:cs typeface="Arial"/>
                <a:sym typeface="Arial"/>
              </a:rPr>
              <a:t>seis horas, deberá establecerse un período de descanso durante la misma de duración no inferior a </a:t>
            </a:r>
            <a:r>
              <a:rPr b="1" lang="es" sz="1200">
                <a:solidFill>
                  <a:srgbClr val="000000"/>
                </a:solidFill>
                <a:highlight>
                  <a:srgbClr val="FF9900"/>
                </a:highlight>
                <a:latin typeface="Arial"/>
                <a:ea typeface="Arial"/>
                <a:cs typeface="Arial"/>
                <a:sym typeface="Arial"/>
              </a:rPr>
              <a:t>15 minutos</a:t>
            </a:r>
            <a:r>
              <a:rPr lang="es" sz="1200">
                <a:solidFill>
                  <a:srgbClr val="000000"/>
                </a:solidFill>
                <a:latin typeface="Arial"/>
                <a:ea typeface="Arial"/>
                <a:cs typeface="Arial"/>
                <a:sym typeface="Arial"/>
              </a:rPr>
              <a:t>. Si el convenio o el </a:t>
            </a:r>
            <a:r>
              <a:rPr lang="es" sz="1200" u="sng">
                <a:solidFill>
                  <a:srgbClr val="0000FF"/>
                </a:solidFill>
                <a:latin typeface="Arial"/>
                <a:ea typeface="Arial"/>
                <a:cs typeface="Arial"/>
                <a:sym typeface="Arial"/>
                <a:hlinkClick r:id="rId3"/>
              </a:rPr>
              <a:t>contrato</a:t>
            </a:r>
            <a:r>
              <a:rPr lang="es" sz="1200">
                <a:solidFill>
                  <a:srgbClr val="000000"/>
                </a:solidFill>
                <a:latin typeface="Arial"/>
                <a:ea typeface="Arial"/>
                <a:cs typeface="Arial"/>
                <a:sym typeface="Arial"/>
              </a:rPr>
              <a:t> así lo establece se considerará tiempo de trabajo efectivo; si no, se recuperará pero habrá de disfrutarse.</a:t>
            </a:r>
            <a:endParaRPr sz="1200">
              <a:solidFill>
                <a:srgbClr val="000000"/>
              </a:solidFill>
              <a:latin typeface="Arial"/>
              <a:ea typeface="Arial"/>
              <a:cs typeface="Arial"/>
              <a:sym typeface="Arial"/>
            </a:endParaRPr>
          </a:p>
          <a:p>
            <a:pPr indent="-292100" lvl="1" marL="914400" rtl="0" algn="just">
              <a:lnSpc>
                <a:spcPct val="100000"/>
              </a:lnSpc>
              <a:spcBef>
                <a:spcPts val="500"/>
              </a:spcBef>
              <a:spcAft>
                <a:spcPts val="0"/>
              </a:spcAft>
              <a:buClr>
                <a:srgbClr val="000000"/>
              </a:buClr>
              <a:buSzPts val="1000"/>
              <a:buFont typeface="Arial"/>
              <a:buChar char="o"/>
            </a:pPr>
            <a:r>
              <a:rPr lang="es" sz="1200">
                <a:solidFill>
                  <a:srgbClr val="000000"/>
                </a:solidFill>
                <a:latin typeface="Arial"/>
                <a:ea typeface="Arial"/>
                <a:cs typeface="Arial"/>
                <a:sym typeface="Arial"/>
              </a:rPr>
              <a:t>Para menores de 18 años: Siempre que la jornada diaria exceda de </a:t>
            </a:r>
            <a:r>
              <a:rPr lang="es" sz="1200">
                <a:solidFill>
                  <a:srgbClr val="000000"/>
                </a:solidFill>
                <a:highlight>
                  <a:srgbClr val="FF9900"/>
                </a:highlight>
                <a:latin typeface="Arial"/>
                <a:ea typeface="Arial"/>
                <a:cs typeface="Arial"/>
                <a:sym typeface="Arial"/>
              </a:rPr>
              <a:t>4 horas y media, un descanso mínimo de </a:t>
            </a:r>
            <a:r>
              <a:rPr b="1" lang="es" sz="1200">
                <a:solidFill>
                  <a:srgbClr val="000000"/>
                </a:solidFill>
                <a:highlight>
                  <a:srgbClr val="FF9900"/>
                </a:highlight>
                <a:latin typeface="Arial"/>
                <a:ea typeface="Arial"/>
                <a:cs typeface="Arial"/>
                <a:sym typeface="Arial"/>
              </a:rPr>
              <a:t>30 minutos</a:t>
            </a:r>
            <a:r>
              <a:rPr lang="es" sz="1200">
                <a:solidFill>
                  <a:srgbClr val="000000"/>
                </a:solidFill>
                <a:highlight>
                  <a:srgbClr val="FF9900"/>
                </a:highlight>
                <a:latin typeface="Arial"/>
                <a:ea typeface="Arial"/>
                <a:cs typeface="Arial"/>
                <a:sym typeface="Arial"/>
              </a:rPr>
              <a:t>.</a:t>
            </a:r>
            <a:endParaRPr sz="1200">
              <a:solidFill>
                <a:srgbClr val="000000"/>
              </a:solidFill>
              <a:highlight>
                <a:srgbClr val="FF9900"/>
              </a:highlight>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Descanso </a:t>
            </a:r>
            <a:r>
              <a:rPr b="1" lang="es" sz="1200">
                <a:solidFill>
                  <a:srgbClr val="000000"/>
                </a:solidFill>
                <a:highlight>
                  <a:srgbClr val="00FF00"/>
                </a:highlight>
                <a:latin typeface="Arial"/>
                <a:ea typeface="Arial"/>
                <a:cs typeface="Arial"/>
                <a:sym typeface="Arial"/>
              </a:rPr>
              <a:t>semanal</a:t>
            </a:r>
            <a:r>
              <a:rPr lang="es" sz="1200">
                <a:solidFill>
                  <a:srgbClr val="000000"/>
                </a:solidFill>
                <a:latin typeface="Arial"/>
                <a:ea typeface="Arial"/>
                <a:cs typeface="Arial"/>
                <a:sym typeface="Arial"/>
              </a:rPr>
              <a:t> mínimo: (</a:t>
            </a:r>
            <a:r>
              <a:rPr i="1" lang="es" sz="1200">
                <a:solidFill>
                  <a:srgbClr val="000000"/>
                </a:solidFill>
                <a:latin typeface="Arial"/>
                <a:ea typeface="Arial"/>
                <a:cs typeface="Arial"/>
                <a:sym typeface="Arial"/>
              </a:rPr>
              <a:t>art. 37 del E.T.</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2100" lvl="1" marL="914400" rtl="0" algn="just">
              <a:lnSpc>
                <a:spcPct val="100000"/>
              </a:lnSpc>
              <a:spcBef>
                <a:spcPts val="500"/>
              </a:spcBef>
              <a:spcAft>
                <a:spcPts val="0"/>
              </a:spcAft>
              <a:buClr>
                <a:srgbClr val="000000"/>
              </a:buClr>
              <a:buSzPts val="1000"/>
              <a:buFont typeface="Arial"/>
              <a:buChar char="o"/>
            </a:pPr>
            <a:r>
              <a:rPr lang="es" sz="1200">
                <a:solidFill>
                  <a:srgbClr val="000000"/>
                </a:solidFill>
                <a:latin typeface="Arial"/>
                <a:ea typeface="Arial"/>
                <a:cs typeface="Arial"/>
                <a:sym typeface="Arial"/>
              </a:rPr>
              <a:t>Para mayores de 18 años: </a:t>
            </a:r>
            <a:r>
              <a:rPr lang="es" sz="1200">
                <a:solidFill>
                  <a:srgbClr val="000000"/>
                </a:solidFill>
                <a:highlight>
                  <a:srgbClr val="00FF00"/>
                </a:highlight>
                <a:latin typeface="Arial"/>
                <a:ea typeface="Arial"/>
                <a:cs typeface="Arial"/>
                <a:sym typeface="Arial"/>
              </a:rPr>
              <a:t>1 día y medio ininterrumpid</a:t>
            </a:r>
            <a:r>
              <a:rPr lang="es" sz="1200">
                <a:solidFill>
                  <a:srgbClr val="000000"/>
                </a:solidFill>
                <a:latin typeface="Arial"/>
                <a:ea typeface="Arial"/>
                <a:cs typeface="Arial"/>
                <a:sym typeface="Arial"/>
              </a:rPr>
              <a:t>o (pudiendo acumularse en períodos de hasta 14 días, es decir, trabajando 11 días consecutivos y descansando 3 días),costumbre domingo</a:t>
            </a:r>
            <a:endParaRPr sz="1200">
              <a:solidFill>
                <a:srgbClr val="000000"/>
              </a:solidFill>
              <a:latin typeface="Arial"/>
              <a:ea typeface="Arial"/>
              <a:cs typeface="Arial"/>
              <a:sym typeface="Arial"/>
            </a:endParaRPr>
          </a:p>
          <a:p>
            <a:pPr indent="-292100" lvl="1" marL="914400" rtl="0" algn="just">
              <a:lnSpc>
                <a:spcPct val="100000"/>
              </a:lnSpc>
              <a:spcBef>
                <a:spcPts val="500"/>
              </a:spcBef>
              <a:spcAft>
                <a:spcPts val="0"/>
              </a:spcAft>
              <a:buClr>
                <a:srgbClr val="000000"/>
              </a:buClr>
              <a:buSzPts val="1000"/>
              <a:buFont typeface="Arial"/>
              <a:buChar char="o"/>
            </a:pPr>
            <a:r>
              <a:rPr lang="es" sz="1200">
                <a:solidFill>
                  <a:srgbClr val="000000"/>
                </a:solidFill>
                <a:latin typeface="Arial"/>
                <a:ea typeface="Arial"/>
                <a:cs typeface="Arial"/>
                <a:sym typeface="Arial"/>
              </a:rPr>
              <a:t>Para menores de 18 años</a:t>
            </a:r>
            <a:r>
              <a:rPr lang="es" sz="1200">
                <a:solidFill>
                  <a:srgbClr val="000000"/>
                </a:solidFill>
                <a:highlight>
                  <a:srgbClr val="00FF00"/>
                </a:highlight>
                <a:latin typeface="Arial"/>
                <a:ea typeface="Arial"/>
                <a:cs typeface="Arial"/>
                <a:sym typeface="Arial"/>
              </a:rPr>
              <a:t>: 2 días</a:t>
            </a:r>
            <a:r>
              <a:rPr lang="es" sz="1200">
                <a:solidFill>
                  <a:srgbClr val="000000"/>
                </a:solidFill>
                <a:latin typeface="Arial"/>
                <a:ea typeface="Arial"/>
                <a:cs typeface="Arial"/>
                <a:sym typeface="Arial"/>
              </a:rPr>
              <a:t> ininterrumpidos.</a:t>
            </a:r>
            <a:endParaRPr sz="1200">
              <a:solidFill>
                <a:srgbClr val="000000"/>
              </a:solidFill>
              <a:latin typeface="Arial"/>
              <a:ea typeface="Arial"/>
              <a:cs typeface="Arial"/>
              <a:sym typeface="Arial"/>
            </a:endParaRPr>
          </a:p>
          <a:p>
            <a:pPr indent="0" lvl="0" marL="914400" rtl="0" algn="just">
              <a:lnSpc>
                <a:spcPct val="100000"/>
              </a:lnSpc>
              <a:spcBef>
                <a:spcPts val="500"/>
              </a:spcBef>
              <a:spcAft>
                <a:spcPts val="0"/>
              </a:spcAft>
              <a:buNone/>
            </a:pPr>
            <a:r>
              <a:rPr lang="es" sz="1200">
                <a:solidFill>
                  <a:srgbClr val="000000"/>
                </a:solidFill>
                <a:latin typeface="Arial"/>
                <a:ea typeface="Arial"/>
                <a:cs typeface="Arial"/>
                <a:sym typeface="Arial"/>
              </a:rPr>
              <a:t>El descanso semanal se podrá acumular por períodos de hasta catorce días. </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500"/>
              </a:spcAft>
              <a:buClr>
                <a:srgbClr val="000000"/>
              </a:buClr>
              <a:buSzPts val="1200"/>
              <a:buFont typeface="Arial"/>
              <a:buAutoNum type="arabicPeriod"/>
            </a:pPr>
            <a:r>
              <a:rPr b="1" lang="es" sz="1200">
                <a:solidFill>
                  <a:srgbClr val="000000"/>
                </a:solidFill>
                <a:highlight>
                  <a:srgbClr val="EA9999"/>
                </a:highlight>
                <a:latin typeface="Arial"/>
                <a:ea typeface="Arial"/>
                <a:cs typeface="Arial"/>
                <a:sym typeface="Arial"/>
              </a:rPr>
              <a:t>Anual:</a:t>
            </a:r>
            <a:r>
              <a:rPr lang="es" sz="1200">
                <a:solidFill>
                  <a:srgbClr val="000000"/>
                </a:solidFill>
                <a:highlight>
                  <a:srgbClr val="EA9999"/>
                </a:highlight>
                <a:latin typeface="Arial"/>
                <a:ea typeface="Arial"/>
                <a:cs typeface="Arial"/>
                <a:sym typeface="Arial"/>
              </a:rPr>
              <a:t> 30 días naturales</a:t>
            </a:r>
            <a:r>
              <a:rPr lang="es" sz="1200">
                <a:solidFill>
                  <a:srgbClr val="000000"/>
                </a:solidFill>
                <a:latin typeface="Arial"/>
                <a:ea typeface="Arial"/>
                <a:cs typeface="Arial"/>
                <a:sym typeface="Arial"/>
              </a:rPr>
              <a:t> por cada año trabajado (</a:t>
            </a:r>
            <a:r>
              <a:rPr i="1" lang="es" sz="1200">
                <a:solidFill>
                  <a:srgbClr val="000000"/>
                </a:solidFill>
                <a:latin typeface="Arial"/>
                <a:ea typeface="Arial"/>
                <a:cs typeface="Arial"/>
                <a:sym typeface="Arial"/>
              </a:rPr>
              <a:t>art. 38 del E.T</a:t>
            </a:r>
            <a:endParaRPr/>
          </a:p>
        </p:txBody>
      </p:sp>
      <p:pic>
        <p:nvPicPr>
          <p:cNvPr id="170" name="Google Shape;170;p18"/>
          <p:cNvPicPr preferRelativeResize="0"/>
          <p:nvPr/>
        </p:nvPicPr>
        <p:blipFill rotWithShape="1">
          <a:blip r:embed="rId4">
            <a:alphaModFix/>
          </a:blip>
          <a:srcRect b="8565" l="32188" r="7216" t="28592"/>
          <a:stretch/>
        </p:blipFill>
        <p:spPr>
          <a:xfrm>
            <a:off x="6895800" y="116900"/>
            <a:ext cx="1900774" cy="99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idx="1" type="body"/>
          </p:nvPr>
        </p:nvSpPr>
        <p:spPr>
          <a:xfrm>
            <a:off x="523775" y="1047800"/>
            <a:ext cx="8204400" cy="33909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500"/>
              </a:spcBef>
              <a:spcAft>
                <a:spcPts val="0"/>
              </a:spcAft>
              <a:buSzPts val="1200"/>
              <a:buFont typeface="Arial"/>
              <a:buChar char="●"/>
            </a:pPr>
            <a:r>
              <a:rPr lang="es" sz="1200">
                <a:solidFill>
                  <a:srgbClr val="000000"/>
                </a:solidFill>
                <a:latin typeface="Arial"/>
                <a:ea typeface="Arial"/>
                <a:cs typeface="Arial"/>
                <a:sym typeface="Arial"/>
              </a:rPr>
              <a:t>La</a:t>
            </a:r>
            <a:r>
              <a:rPr lang="es" sz="1200">
                <a:solidFill>
                  <a:srgbClr val="000000"/>
                </a:solidFill>
                <a:highlight>
                  <a:srgbClr val="00FF00"/>
                </a:highlight>
                <a:latin typeface="Arial"/>
                <a:ea typeface="Arial"/>
                <a:cs typeface="Arial"/>
                <a:sym typeface="Arial"/>
              </a:rPr>
              <a:t> empresa, previa consulta a los representantes de los trabajadores, elabora el </a:t>
            </a:r>
            <a:r>
              <a:rPr b="1" lang="es" sz="1200" u="sng">
                <a:solidFill>
                  <a:srgbClr val="0000FF"/>
                </a:solidFill>
                <a:highlight>
                  <a:srgbClr val="00FF00"/>
                </a:highlight>
                <a:latin typeface="Arial"/>
                <a:ea typeface="Arial"/>
                <a:cs typeface="Arial"/>
                <a:sym typeface="Arial"/>
                <a:hlinkClick r:id="rId3"/>
              </a:rPr>
              <a:t>calendario</a:t>
            </a:r>
            <a:r>
              <a:rPr b="1" lang="es" sz="1200">
                <a:solidFill>
                  <a:srgbClr val="000000"/>
                </a:solidFill>
                <a:highlight>
                  <a:srgbClr val="00FF00"/>
                </a:highlight>
                <a:latin typeface="Arial"/>
                <a:ea typeface="Arial"/>
                <a:cs typeface="Arial"/>
                <a:sym typeface="Arial"/>
              </a:rPr>
              <a:t> laboral</a:t>
            </a:r>
            <a:r>
              <a:rPr lang="es" sz="1200">
                <a:solidFill>
                  <a:srgbClr val="000000"/>
                </a:solidFill>
                <a:highlight>
                  <a:srgbClr val="00FF00"/>
                </a:highlight>
                <a:latin typeface="Arial"/>
                <a:ea typeface="Arial"/>
                <a:cs typeface="Arial"/>
                <a:sym typeface="Arial"/>
              </a:rPr>
              <a:t> </a:t>
            </a:r>
            <a:r>
              <a:rPr lang="es" sz="1200">
                <a:solidFill>
                  <a:srgbClr val="000000"/>
                </a:solidFill>
                <a:latin typeface="Arial"/>
                <a:ea typeface="Arial"/>
                <a:cs typeface="Arial"/>
                <a:sym typeface="Arial"/>
              </a:rPr>
              <a:t>anualmente, reflejando la distribución de los días de trabajo, festivos, descansos y días inhábiles. </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El calendario laboral deberá colocarse en cada empresa en un </a:t>
            </a:r>
            <a:r>
              <a:rPr lang="es" sz="1200">
                <a:solidFill>
                  <a:srgbClr val="000000"/>
                </a:solidFill>
                <a:highlight>
                  <a:srgbClr val="00FF00"/>
                </a:highlight>
                <a:latin typeface="Arial"/>
                <a:ea typeface="Arial"/>
                <a:cs typeface="Arial"/>
                <a:sym typeface="Arial"/>
              </a:rPr>
              <a:t>lugar visible y</a:t>
            </a:r>
            <a:r>
              <a:rPr lang="es" sz="1200">
                <a:solidFill>
                  <a:srgbClr val="000000"/>
                </a:solidFill>
                <a:latin typeface="Arial"/>
                <a:ea typeface="Arial"/>
                <a:cs typeface="Arial"/>
                <a:sym typeface="Arial"/>
              </a:rPr>
              <a:t> accesible para los trabajadores. </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SzPts val="1200"/>
              <a:buFont typeface="Arial"/>
              <a:buChar char="●"/>
            </a:pPr>
            <a:r>
              <a:rPr lang="es" sz="1200">
                <a:solidFill>
                  <a:srgbClr val="000000"/>
                </a:solidFill>
                <a:latin typeface="Arial"/>
                <a:ea typeface="Arial"/>
                <a:cs typeface="Arial"/>
                <a:sym typeface="Arial"/>
              </a:rPr>
              <a:t>Las </a:t>
            </a:r>
            <a:r>
              <a:rPr b="1" lang="es" sz="1200">
                <a:solidFill>
                  <a:srgbClr val="000000"/>
                </a:solidFill>
                <a:latin typeface="Arial"/>
                <a:ea typeface="Arial"/>
                <a:cs typeface="Arial"/>
                <a:sym typeface="Arial"/>
              </a:rPr>
              <a:t>fiestas laborales</a:t>
            </a:r>
            <a:r>
              <a:rPr lang="es" sz="1200">
                <a:solidFill>
                  <a:srgbClr val="000000"/>
                </a:solidFill>
                <a:latin typeface="Arial"/>
                <a:ea typeface="Arial"/>
                <a:cs typeface="Arial"/>
                <a:sym typeface="Arial"/>
              </a:rPr>
              <a:t>, reguladas en el </a:t>
            </a:r>
            <a:r>
              <a:rPr i="1" lang="es" sz="1200">
                <a:solidFill>
                  <a:srgbClr val="000000"/>
                </a:solidFill>
                <a:latin typeface="Arial"/>
                <a:ea typeface="Arial"/>
                <a:cs typeface="Arial"/>
                <a:sym typeface="Arial"/>
              </a:rPr>
              <a:t>art. 37.2 del </a:t>
            </a:r>
            <a:r>
              <a:rPr i="1" lang="es" sz="1200" u="sng">
                <a:solidFill>
                  <a:srgbClr val="336600"/>
                </a:solidFill>
                <a:latin typeface="Arial"/>
                <a:ea typeface="Arial"/>
                <a:cs typeface="Arial"/>
                <a:sym typeface="Arial"/>
                <a:hlinkClick r:id="rId4"/>
              </a:rPr>
              <a:t>Estatuto de los Trabajadores</a:t>
            </a:r>
            <a:r>
              <a:rPr lang="es" sz="1200">
                <a:solidFill>
                  <a:srgbClr val="000000"/>
                </a:solidFill>
                <a:latin typeface="Arial"/>
                <a:ea typeface="Arial"/>
                <a:cs typeface="Arial"/>
                <a:sym typeface="Arial"/>
              </a:rPr>
              <a:t>, tienen</a:t>
            </a:r>
            <a:r>
              <a:rPr lang="es" sz="1200">
                <a:solidFill>
                  <a:srgbClr val="000000"/>
                </a:solidFill>
                <a:highlight>
                  <a:srgbClr val="00FF00"/>
                </a:highlight>
                <a:latin typeface="Arial"/>
                <a:ea typeface="Arial"/>
                <a:cs typeface="Arial"/>
                <a:sym typeface="Arial"/>
              </a:rPr>
              <a:t> carácter retribuido</a:t>
            </a:r>
            <a:r>
              <a:rPr lang="es" sz="1200">
                <a:solidFill>
                  <a:srgbClr val="000000"/>
                </a:solidFill>
                <a:latin typeface="Arial"/>
                <a:ea typeface="Arial"/>
                <a:cs typeface="Arial"/>
                <a:sym typeface="Arial"/>
              </a:rPr>
              <a:t> y no recuperable. </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Las fiestas laborales son como </a:t>
            </a:r>
            <a:r>
              <a:rPr b="1" lang="es" sz="1200">
                <a:solidFill>
                  <a:srgbClr val="000000"/>
                </a:solidFill>
                <a:highlight>
                  <a:srgbClr val="00FF00"/>
                </a:highlight>
                <a:latin typeface="Arial"/>
                <a:ea typeface="Arial"/>
                <a:cs typeface="Arial"/>
                <a:sym typeface="Arial"/>
              </a:rPr>
              <a:t>máximo 14 al año</a:t>
            </a:r>
            <a:r>
              <a:rPr lang="es" sz="1200">
                <a:solidFill>
                  <a:srgbClr val="000000"/>
                </a:solidFill>
                <a:highlight>
                  <a:srgbClr val="00FF00"/>
                </a:highlight>
                <a:latin typeface="Arial"/>
                <a:ea typeface="Arial"/>
                <a:cs typeface="Arial"/>
                <a:sym typeface="Arial"/>
              </a:rPr>
              <a:t>, de las cuales </a:t>
            </a:r>
            <a:r>
              <a:rPr b="1" lang="es" sz="1200">
                <a:solidFill>
                  <a:srgbClr val="000000"/>
                </a:solidFill>
                <a:highlight>
                  <a:srgbClr val="00FF00"/>
                </a:highlight>
                <a:latin typeface="Arial"/>
                <a:ea typeface="Arial"/>
                <a:cs typeface="Arial"/>
                <a:sym typeface="Arial"/>
              </a:rPr>
              <a:t>2 serán fiestas locales</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Tanto el Gobierno como las Comunidades Autónomas tendrán la facultad de t</a:t>
            </a:r>
            <a:r>
              <a:rPr lang="es" sz="1200">
                <a:solidFill>
                  <a:srgbClr val="000000"/>
                </a:solidFill>
                <a:highlight>
                  <a:srgbClr val="00FF00"/>
                </a:highlight>
                <a:latin typeface="Arial"/>
                <a:ea typeface="Arial"/>
                <a:cs typeface="Arial"/>
                <a:sym typeface="Arial"/>
              </a:rPr>
              <a:t>rasladar a lunes las fiestas que caigan en domingo. </a:t>
            </a:r>
            <a:endParaRPr sz="1200">
              <a:solidFill>
                <a:srgbClr val="000000"/>
              </a:solidFill>
              <a:highlight>
                <a:srgbClr val="00FF00"/>
              </a:highlight>
              <a:latin typeface="Arial"/>
              <a:ea typeface="Arial"/>
              <a:cs typeface="Arial"/>
              <a:sym typeface="Arial"/>
            </a:endParaRPr>
          </a:p>
          <a:p>
            <a:pPr indent="0" lvl="0" marL="457200" rtl="0" algn="l">
              <a:lnSpc>
                <a:spcPct val="100000"/>
              </a:lnSpc>
              <a:spcBef>
                <a:spcPts val="500"/>
              </a:spcBef>
              <a:spcAft>
                <a:spcPts val="0"/>
              </a:spcAft>
              <a:buNone/>
            </a:pPr>
            <a:r>
              <a:t/>
            </a:r>
            <a:endParaRPr sz="1200">
              <a:solidFill>
                <a:srgbClr val="000000"/>
              </a:solidFill>
              <a:highlight>
                <a:srgbClr val="00FF00"/>
              </a:highlight>
              <a:latin typeface="Arial"/>
              <a:ea typeface="Arial"/>
              <a:cs typeface="Arial"/>
              <a:sym typeface="Arial"/>
            </a:endParaRPr>
          </a:p>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Las </a:t>
            </a:r>
            <a:r>
              <a:rPr lang="es" sz="1200" u="sng">
                <a:solidFill>
                  <a:srgbClr val="000000"/>
                </a:solidFill>
                <a:latin typeface="Arial"/>
                <a:ea typeface="Arial"/>
                <a:cs typeface="Arial"/>
                <a:sym typeface="Arial"/>
              </a:rPr>
              <a:t>Comunidades Autónomas, dentro del límite anual de 14 días festivos, podrán sustituir el descanso del lunes de las fiestas nacionales que </a:t>
            </a:r>
            <a:r>
              <a:rPr lang="es" sz="1200">
                <a:solidFill>
                  <a:srgbClr val="000000"/>
                </a:solidFill>
                <a:latin typeface="Arial"/>
                <a:ea typeface="Arial"/>
                <a:cs typeface="Arial"/>
                <a:sym typeface="Arial"/>
              </a:rPr>
              <a:t>coincidan en domingo por la incorporación a la relación de fiestas de la Comunidad Autónoma de otras que les sean tradicionales.</a:t>
            </a:r>
            <a:br>
              <a:rPr lang="es" sz="1200">
                <a:solidFill>
                  <a:srgbClr val="000000"/>
                </a:solidFill>
                <a:latin typeface="Arial"/>
                <a:ea typeface="Arial"/>
                <a:cs typeface="Arial"/>
                <a:sym typeface="Arial"/>
              </a:rPr>
            </a:br>
            <a:r>
              <a:rPr lang="es" sz="1200">
                <a:solidFill>
                  <a:srgbClr val="000000"/>
                </a:solidFill>
                <a:latin typeface="Arial"/>
                <a:ea typeface="Arial"/>
                <a:cs typeface="Arial"/>
                <a:sym typeface="Arial"/>
              </a:rPr>
              <a:t>Aquellas Comunidades Autónomas que no pudieran establecer una de sus fiestas tradicionales por no coincidir con domingo un suficiente número de fiestas nacionales a añadir, en el año que así ocurra, una fiesta más, con carácter de recuperable, al máximo de catorce. </a:t>
            </a:r>
            <a:endParaRPr sz="1200">
              <a:solidFill>
                <a:srgbClr val="000000"/>
              </a:solidFill>
              <a:latin typeface="Arial"/>
              <a:ea typeface="Arial"/>
              <a:cs typeface="Arial"/>
              <a:sym typeface="Arial"/>
            </a:endParaRPr>
          </a:p>
          <a:p>
            <a:pPr indent="0" lvl="0" marL="0" rtl="0" algn="l">
              <a:spcBef>
                <a:spcPts val="500"/>
              </a:spcBef>
              <a:spcAft>
                <a:spcPts val="1600"/>
              </a:spcAft>
              <a:buNone/>
            </a:pPr>
            <a:r>
              <a:t/>
            </a:r>
            <a:endParaRPr/>
          </a:p>
        </p:txBody>
      </p:sp>
      <p:sp>
        <p:nvSpPr>
          <p:cNvPr id="176" name="Google Shape;176;p19"/>
          <p:cNvSpPr txBox="1"/>
          <p:nvPr>
            <p:ph type="title"/>
          </p:nvPr>
        </p:nvSpPr>
        <p:spPr>
          <a:xfrm>
            <a:off x="819150" y="433400"/>
            <a:ext cx="7505700" cy="6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FIESTAS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524450"/>
            <a:ext cx="7505700" cy="6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6.VACACIONES</a:t>
            </a:r>
            <a:endParaRPr/>
          </a:p>
        </p:txBody>
      </p:sp>
      <p:sp>
        <p:nvSpPr>
          <p:cNvPr id="182" name="Google Shape;182;p20"/>
          <p:cNvSpPr txBox="1"/>
          <p:nvPr>
            <p:ph idx="1" type="body"/>
          </p:nvPr>
        </p:nvSpPr>
        <p:spPr>
          <a:xfrm>
            <a:off x="819150" y="1034075"/>
            <a:ext cx="7505700" cy="34044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s" sz="1200">
                <a:solidFill>
                  <a:srgbClr val="000000"/>
                </a:solidFill>
                <a:latin typeface="Arial"/>
                <a:ea typeface="Arial"/>
                <a:cs typeface="Arial"/>
                <a:sym typeface="Arial"/>
              </a:rPr>
              <a:t>Las </a:t>
            </a:r>
            <a:r>
              <a:rPr b="1" lang="es" sz="1200">
                <a:solidFill>
                  <a:srgbClr val="000000"/>
                </a:solidFill>
                <a:latin typeface="Arial"/>
                <a:ea typeface="Arial"/>
                <a:cs typeface="Arial"/>
                <a:sym typeface="Arial"/>
              </a:rPr>
              <a:t>vacaciones</a:t>
            </a:r>
            <a:r>
              <a:rPr lang="es" sz="1200">
                <a:solidFill>
                  <a:srgbClr val="000000"/>
                </a:solidFill>
                <a:latin typeface="Arial"/>
                <a:ea typeface="Arial"/>
                <a:cs typeface="Arial"/>
                <a:sym typeface="Arial"/>
              </a:rPr>
              <a:t> constituyen el descanso retribuido de carácter anual, que todo trabajador debe disfrutar en proporción al tiempo trabajado. </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Se regulan en el </a:t>
            </a:r>
            <a:r>
              <a:rPr i="1" lang="es" sz="1200">
                <a:solidFill>
                  <a:srgbClr val="000000"/>
                </a:solidFill>
                <a:latin typeface="Arial"/>
                <a:ea typeface="Arial"/>
                <a:cs typeface="Arial"/>
                <a:sym typeface="Arial"/>
              </a:rPr>
              <a:t>art. 38 del </a:t>
            </a:r>
            <a:r>
              <a:rPr i="1" lang="es" sz="1200" u="sng">
                <a:solidFill>
                  <a:srgbClr val="336600"/>
                </a:solidFill>
                <a:latin typeface="Arial"/>
                <a:ea typeface="Arial"/>
                <a:cs typeface="Arial"/>
                <a:sym typeface="Arial"/>
                <a:hlinkClick r:id="rId3"/>
              </a:rPr>
              <a:t>Estatuto de los Trabajadores</a:t>
            </a:r>
            <a:r>
              <a:rPr lang="es" sz="1200">
                <a:solidFill>
                  <a:srgbClr val="000000"/>
                </a:solidFill>
                <a:latin typeface="Arial"/>
                <a:ea typeface="Arial"/>
                <a:cs typeface="Arial"/>
                <a:sym typeface="Arial"/>
              </a:rPr>
              <a:t>, que dispone lo siguiente: </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El </a:t>
            </a:r>
            <a:r>
              <a:rPr b="1" lang="es" sz="1200">
                <a:solidFill>
                  <a:srgbClr val="000000"/>
                </a:solidFill>
                <a:latin typeface="Arial"/>
                <a:ea typeface="Arial"/>
                <a:cs typeface="Arial"/>
                <a:sym typeface="Arial"/>
              </a:rPr>
              <a:t>tiempo de vacaciones</a:t>
            </a:r>
            <a:r>
              <a:rPr lang="es" sz="1200">
                <a:solidFill>
                  <a:srgbClr val="000000"/>
                </a:solidFill>
                <a:latin typeface="Arial"/>
                <a:ea typeface="Arial"/>
                <a:cs typeface="Arial"/>
                <a:sym typeface="Arial"/>
              </a:rPr>
              <a:t> será el pactado en convenio colectivo o </a:t>
            </a:r>
            <a:r>
              <a:rPr lang="es" sz="1200" u="sng">
                <a:solidFill>
                  <a:srgbClr val="0000FF"/>
                </a:solidFill>
                <a:latin typeface="Arial"/>
                <a:ea typeface="Arial"/>
                <a:cs typeface="Arial"/>
                <a:sym typeface="Arial"/>
                <a:hlinkClick r:id="rId4"/>
              </a:rPr>
              <a:t>contrato</a:t>
            </a:r>
            <a:r>
              <a:rPr lang="es" sz="1200">
                <a:solidFill>
                  <a:srgbClr val="000000"/>
                </a:solidFill>
                <a:latin typeface="Arial"/>
                <a:ea typeface="Arial"/>
                <a:cs typeface="Arial"/>
                <a:sym typeface="Arial"/>
              </a:rPr>
              <a:t>, sin que éste pueda ser inferior a</a:t>
            </a:r>
            <a:r>
              <a:rPr lang="es" sz="1200">
                <a:solidFill>
                  <a:srgbClr val="000000"/>
                </a:solidFill>
                <a:highlight>
                  <a:srgbClr val="FFFF00"/>
                </a:highlight>
                <a:latin typeface="Arial"/>
                <a:ea typeface="Arial"/>
                <a:cs typeface="Arial"/>
                <a:sym typeface="Arial"/>
              </a:rPr>
              <a:t> </a:t>
            </a:r>
            <a:r>
              <a:rPr b="1" lang="es" sz="1200">
                <a:solidFill>
                  <a:srgbClr val="000000"/>
                </a:solidFill>
                <a:highlight>
                  <a:srgbClr val="FFFF00"/>
                </a:highlight>
                <a:latin typeface="Arial"/>
                <a:ea typeface="Arial"/>
                <a:cs typeface="Arial"/>
                <a:sym typeface="Arial"/>
              </a:rPr>
              <a:t>30 días naturale</a:t>
            </a:r>
            <a:r>
              <a:rPr b="1" lang="es" sz="1200">
                <a:solidFill>
                  <a:srgbClr val="000000"/>
                </a:solidFill>
                <a:latin typeface="Arial"/>
                <a:ea typeface="Arial"/>
                <a:cs typeface="Arial"/>
                <a:sym typeface="Arial"/>
              </a:rPr>
              <a:t>s</a:t>
            </a:r>
            <a:r>
              <a:rPr lang="es" sz="1200">
                <a:solidFill>
                  <a:srgbClr val="000000"/>
                </a:solidFill>
                <a:latin typeface="Arial"/>
                <a:ea typeface="Arial"/>
                <a:cs typeface="Arial"/>
                <a:sym typeface="Arial"/>
              </a:rPr>
              <a:t> al año.</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El período de vacaciones </a:t>
            </a:r>
            <a:r>
              <a:rPr b="1" lang="es" sz="1200">
                <a:solidFill>
                  <a:srgbClr val="000000"/>
                </a:solidFill>
                <a:highlight>
                  <a:srgbClr val="FFFF00"/>
                </a:highlight>
                <a:latin typeface="Arial"/>
                <a:ea typeface="Arial"/>
                <a:cs typeface="Arial"/>
                <a:sym typeface="Arial"/>
              </a:rPr>
              <a:t>no es sustituible por compensación económ</a:t>
            </a:r>
            <a:r>
              <a:rPr b="1" lang="es" sz="1200">
                <a:solidFill>
                  <a:srgbClr val="000000"/>
                </a:solidFill>
                <a:latin typeface="Arial"/>
                <a:ea typeface="Arial"/>
                <a:cs typeface="Arial"/>
                <a:sym typeface="Arial"/>
              </a:rPr>
              <a:t>ica</a:t>
            </a:r>
            <a:r>
              <a:rPr lang="es" sz="1200">
                <a:solidFill>
                  <a:srgbClr val="000000"/>
                </a:solidFill>
                <a:latin typeface="Arial"/>
                <a:ea typeface="Arial"/>
                <a:cs typeface="Arial"/>
                <a:sym typeface="Arial"/>
              </a:rPr>
              <a:t>. Solo en caso de extinción del contrato sin disfrute de vacaciones, se podrá compensar económicamente.</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La </a:t>
            </a:r>
            <a:r>
              <a:rPr b="1" lang="es" sz="1200">
                <a:solidFill>
                  <a:srgbClr val="000000"/>
                </a:solidFill>
                <a:highlight>
                  <a:srgbClr val="00FF00"/>
                </a:highlight>
                <a:latin typeface="Arial"/>
                <a:ea typeface="Arial"/>
                <a:cs typeface="Arial"/>
                <a:sym typeface="Arial"/>
              </a:rPr>
              <a:t>fecha</a:t>
            </a:r>
            <a:r>
              <a:rPr lang="es" sz="1200">
                <a:solidFill>
                  <a:srgbClr val="000000"/>
                </a:solidFill>
                <a:highlight>
                  <a:srgbClr val="00FF00"/>
                </a:highlight>
                <a:latin typeface="Arial"/>
                <a:ea typeface="Arial"/>
                <a:cs typeface="Arial"/>
                <a:sym typeface="Arial"/>
              </a:rPr>
              <a:t> para disfrutar las vacaciones se pactará </a:t>
            </a:r>
            <a:r>
              <a:rPr lang="es" sz="1200">
                <a:solidFill>
                  <a:srgbClr val="000000"/>
                </a:solidFill>
                <a:latin typeface="Arial"/>
                <a:ea typeface="Arial"/>
                <a:cs typeface="Arial"/>
                <a:sym typeface="Arial"/>
              </a:rPr>
              <a:t>entre el empresario y el trabajador.</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Si después de conocer la fecha de vacaciones, el trabajador no estuviese de acuerdo, tendrá 20 días para presentar su demanda en el Juzgado de lo Social, quien fijará la fecha de disfrute en un procedimiento preferente y sumario y la sentencia será irrecurrible.</a:t>
            </a:r>
            <a:endParaRPr sz="1200">
              <a:solidFill>
                <a:srgbClr val="000000"/>
              </a:solidFill>
              <a:latin typeface="Arial"/>
              <a:ea typeface="Arial"/>
              <a:cs typeface="Arial"/>
              <a:sym typeface="Arial"/>
            </a:endParaRPr>
          </a:p>
          <a:p>
            <a:pPr indent="-304800" lvl="0" marL="457200" rtl="0" algn="just">
              <a:lnSpc>
                <a:spcPct val="100000"/>
              </a:lnSpc>
              <a:spcBef>
                <a:spcPts val="50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El </a:t>
            </a:r>
            <a:r>
              <a:rPr b="1" lang="es" sz="1200" u="sng">
                <a:solidFill>
                  <a:srgbClr val="0000FF"/>
                </a:solidFill>
                <a:highlight>
                  <a:srgbClr val="FFFF00"/>
                </a:highlight>
                <a:latin typeface="Arial"/>
                <a:ea typeface="Arial"/>
                <a:cs typeface="Arial"/>
                <a:sym typeface="Arial"/>
                <a:hlinkClick r:id="rId5"/>
              </a:rPr>
              <a:t>calendario</a:t>
            </a:r>
            <a:r>
              <a:rPr b="1" lang="es" sz="1200">
                <a:solidFill>
                  <a:srgbClr val="000000"/>
                </a:solidFill>
                <a:highlight>
                  <a:srgbClr val="FFFF00"/>
                </a:highlight>
                <a:latin typeface="Arial"/>
                <a:ea typeface="Arial"/>
                <a:cs typeface="Arial"/>
                <a:sym typeface="Arial"/>
              </a:rPr>
              <a:t> de vacaciones</a:t>
            </a:r>
            <a:r>
              <a:rPr lang="es" sz="1200">
                <a:solidFill>
                  <a:srgbClr val="000000"/>
                </a:solidFill>
                <a:highlight>
                  <a:srgbClr val="FFFF00"/>
                </a:highlight>
                <a:latin typeface="Arial"/>
                <a:ea typeface="Arial"/>
                <a:cs typeface="Arial"/>
                <a:sym typeface="Arial"/>
              </a:rPr>
              <a:t> se fijará en cada empresa, de manera que el  trabajador pueda  conocer la fecha de disfrute de sus vacaciones con 2 me</a:t>
            </a:r>
            <a:r>
              <a:rPr lang="es" sz="1200">
                <a:solidFill>
                  <a:srgbClr val="000000"/>
                </a:solidFill>
                <a:latin typeface="Arial"/>
                <a:ea typeface="Arial"/>
                <a:cs typeface="Arial"/>
                <a:sym typeface="Arial"/>
              </a:rPr>
              <a:t>ses de antelación.</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0"/>
              </a:spcAft>
              <a:buNone/>
            </a:pPr>
            <a:r>
              <a:rPr lang="es" sz="1800">
                <a:solidFill>
                  <a:srgbClr val="000000"/>
                </a:solidFill>
                <a:highlight>
                  <a:schemeClr val="accent2"/>
                </a:highlight>
                <a:latin typeface="Arial"/>
                <a:ea typeface="Arial"/>
                <a:cs typeface="Arial"/>
                <a:sym typeface="Arial"/>
              </a:rPr>
              <a:t>PRORRATEO PAGAS VACACIONES ¡¡¡</a:t>
            </a:r>
            <a:endParaRPr sz="1800">
              <a:solidFill>
                <a:srgbClr val="000000"/>
              </a:solidFill>
              <a:highlight>
                <a:schemeClr val="accent2"/>
              </a:highlight>
              <a:latin typeface="Arial"/>
              <a:ea typeface="Arial"/>
              <a:cs typeface="Arial"/>
              <a:sym typeface="Arial"/>
            </a:endParaRPr>
          </a:p>
          <a:p>
            <a:pPr indent="0" lvl="0" marL="0" rtl="0" algn="l">
              <a:spcBef>
                <a:spcPts val="500"/>
              </a:spcBef>
              <a:spcAft>
                <a:spcPts val="1600"/>
              </a:spcAft>
              <a:buNone/>
            </a:pPr>
            <a:r>
              <a:t/>
            </a:r>
            <a:endParaRPr sz="1800"/>
          </a:p>
        </p:txBody>
      </p:sp>
      <p:sp>
        <p:nvSpPr>
          <p:cNvPr id="183" name="Google Shape;183;p20"/>
          <p:cNvSpPr/>
          <p:nvPr/>
        </p:nvSpPr>
        <p:spPr>
          <a:xfrm>
            <a:off x="5181950" y="3934850"/>
            <a:ext cx="3787200" cy="1128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Un trabajador lo contratan el 1 de septiembre hasta el 31-12 ¿que pp vacaciones tiene si cobra 900€?</a:t>
            </a:r>
            <a:endParaRPr sz="1200"/>
          </a:p>
          <a:p>
            <a:pPr indent="0" lvl="0" marL="0" rtl="0" algn="ctr">
              <a:spcBef>
                <a:spcPts val="0"/>
              </a:spcBef>
              <a:spcAft>
                <a:spcPts val="0"/>
              </a:spcAft>
              <a:buNone/>
            </a:pPr>
            <a:r>
              <a:rPr b="1" lang="es" sz="1200"/>
              <a:t>300€</a:t>
            </a:r>
            <a:endParaRPr b="1" sz="1200"/>
          </a:p>
          <a:p>
            <a:pPr indent="0" lvl="0" marL="0" rtl="0" algn="l">
              <a:spcBef>
                <a:spcPts val="0"/>
              </a:spcBef>
              <a:spcAft>
                <a:spcPts val="0"/>
              </a:spcAft>
              <a:buNone/>
            </a:pPr>
            <a:r>
              <a:rPr b="1" lang="es" sz="1200"/>
              <a:t>Si lo contratan el 1-1 y lo despiden el 30-11 y ya ha disfrutado de las vacaciones ¿que pasaría? descuentan 75€</a:t>
            </a:r>
            <a:endParaRPr b="1" sz="1200"/>
          </a:p>
        </p:txBody>
      </p:sp>
      <p:sp>
        <p:nvSpPr>
          <p:cNvPr id="184" name="Google Shape;184;p20"/>
          <p:cNvSpPr/>
          <p:nvPr/>
        </p:nvSpPr>
        <p:spPr>
          <a:xfrm>
            <a:off x="3108950" y="4415550"/>
            <a:ext cx="1763400" cy="287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19150" y="444775"/>
            <a:ext cx="75057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7. PERMISOS</a:t>
            </a:r>
            <a:endParaRPr/>
          </a:p>
        </p:txBody>
      </p:sp>
      <p:sp>
        <p:nvSpPr>
          <p:cNvPr id="190" name="Google Shape;190;p21"/>
          <p:cNvSpPr txBox="1"/>
          <p:nvPr>
            <p:ph idx="1" type="body"/>
          </p:nvPr>
        </p:nvSpPr>
        <p:spPr>
          <a:xfrm>
            <a:off x="614800" y="990000"/>
            <a:ext cx="7920000" cy="34488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500"/>
              </a:spcBef>
              <a:spcAft>
                <a:spcPts val="0"/>
              </a:spcAft>
              <a:buNone/>
            </a:pPr>
            <a:r>
              <a:rPr lang="es" sz="1200">
                <a:solidFill>
                  <a:srgbClr val="000000"/>
                </a:solidFill>
                <a:latin typeface="Arial"/>
                <a:ea typeface="Arial"/>
                <a:cs typeface="Arial"/>
                <a:sym typeface="Arial"/>
              </a:rPr>
              <a:t>Todo trabajador </a:t>
            </a:r>
            <a:r>
              <a:rPr b="1" lang="es" sz="1200">
                <a:solidFill>
                  <a:srgbClr val="000000"/>
                </a:solidFill>
                <a:latin typeface="Arial"/>
                <a:ea typeface="Arial"/>
                <a:cs typeface="Arial"/>
                <a:sym typeface="Arial"/>
              </a:rPr>
              <a:t>previo aviso y justificación posterior </a:t>
            </a:r>
            <a:r>
              <a:rPr lang="es" sz="1200">
                <a:solidFill>
                  <a:srgbClr val="000000"/>
                </a:solidFill>
                <a:latin typeface="Arial"/>
                <a:ea typeface="Arial"/>
                <a:cs typeface="Arial"/>
                <a:sym typeface="Arial"/>
              </a:rPr>
              <a:t>tendrá derecho a  </a:t>
            </a:r>
            <a:r>
              <a:rPr b="1" lang="es" sz="1200">
                <a:solidFill>
                  <a:srgbClr val="000000"/>
                </a:solidFill>
                <a:latin typeface="Arial"/>
                <a:ea typeface="Arial"/>
                <a:cs typeface="Arial"/>
                <a:sym typeface="Arial"/>
              </a:rPr>
              <a:t>permisos :</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Por </a:t>
            </a:r>
            <a:r>
              <a:rPr b="1" lang="es" sz="1200">
                <a:solidFill>
                  <a:srgbClr val="000000"/>
                </a:solidFill>
                <a:highlight>
                  <a:srgbClr val="BF9000"/>
                </a:highlight>
                <a:latin typeface="Arial"/>
                <a:ea typeface="Arial"/>
                <a:cs typeface="Arial"/>
                <a:sym typeface="Arial"/>
              </a:rPr>
              <a:t>matrimonio</a:t>
            </a:r>
            <a:r>
              <a:rPr lang="es" sz="1200">
                <a:solidFill>
                  <a:srgbClr val="000000"/>
                </a:solidFill>
                <a:latin typeface="Arial"/>
                <a:ea typeface="Arial"/>
                <a:cs typeface="Arial"/>
                <a:sym typeface="Arial"/>
              </a:rPr>
              <a:t> del trabajador: 15 días.</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Por</a:t>
            </a:r>
            <a:r>
              <a:rPr lang="es" sz="1200">
                <a:solidFill>
                  <a:srgbClr val="000000"/>
                </a:solidFill>
                <a:highlight>
                  <a:srgbClr val="FF9900"/>
                </a:highlight>
                <a:latin typeface="Arial"/>
                <a:ea typeface="Arial"/>
                <a:cs typeface="Arial"/>
                <a:sym typeface="Arial"/>
              </a:rPr>
              <a:t> </a:t>
            </a:r>
            <a:r>
              <a:rPr b="1" lang="es" sz="1200">
                <a:solidFill>
                  <a:srgbClr val="000000"/>
                </a:solidFill>
                <a:highlight>
                  <a:srgbClr val="FF9900"/>
                </a:highlight>
                <a:latin typeface="Arial"/>
                <a:ea typeface="Arial"/>
                <a:cs typeface="Arial"/>
                <a:sym typeface="Arial"/>
              </a:rPr>
              <a:t>nacimiento</a:t>
            </a:r>
            <a:r>
              <a:rPr lang="es" sz="1200">
                <a:solidFill>
                  <a:srgbClr val="000000"/>
                </a:solidFill>
                <a:highlight>
                  <a:srgbClr val="FF9900"/>
                </a:highlight>
                <a:latin typeface="Arial"/>
                <a:ea typeface="Arial"/>
                <a:cs typeface="Arial"/>
                <a:sym typeface="Arial"/>
              </a:rPr>
              <a:t> de un hijo o </a:t>
            </a:r>
            <a:r>
              <a:rPr b="1" lang="es" sz="1200">
                <a:solidFill>
                  <a:srgbClr val="000000"/>
                </a:solidFill>
                <a:highlight>
                  <a:srgbClr val="FF9900"/>
                </a:highlight>
                <a:latin typeface="Arial"/>
                <a:ea typeface="Arial"/>
                <a:cs typeface="Arial"/>
                <a:sym typeface="Arial"/>
              </a:rPr>
              <a:t>enfermedad grave o fallecimiento </a:t>
            </a:r>
            <a:r>
              <a:rPr b="1" lang="es" sz="1200">
                <a:solidFill>
                  <a:srgbClr val="000000"/>
                </a:solidFill>
                <a:latin typeface="Arial"/>
                <a:ea typeface="Arial"/>
                <a:cs typeface="Arial"/>
                <a:sym typeface="Arial"/>
              </a:rPr>
              <a:t>de parientes</a:t>
            </a:r>
            <a:r>
              <a:rPr lang="es" sz="1200">
                <a:solidFill>
                  <a:srgbClr val="000000"/>
                </a:solidFill>
                <a:latin typeface="Arial"/>
                <a:ea typeface="Arial"/>
                <a:cs typeface="Arial"/>
                <a:sym typeface="Arial"/>
              </a:rPr>
              <a:t> hasta el </a:t>
            </a:r>
            <a:r>
              <a:rPr lang="es" sz="1200" u="sng">
                <a:solidFill>
                  <a:schemeClr val="hlink"/>
                </a:solidFill>
                <a:highlight>
                  <a:srgbClr val="00FF00"/>
                </a:highlight>
                <a:latin typeface="Arial"/>
                <a:ea typeface="Arial"/>
                <a:cs typeface="Arial"/>
                <a:sym typeface="Arial"/>
                <a:hlinkClick r:id="rId3"/>
              </a:rPr>
              <a:t>segundo grado </a:t>
            </a:r>
            <a:r>
              <a:rPr lang="es" sz="1200">
                <a:solidFill>
                  <a:srgbClr val="000000"/>
                </a:solidFill>
                <a:latin typeface="Arial"/>
                <a:ea typeface="Arial"/>
                <a:cs typeface="Arial"/>
                <a:sym typeface="Arial"/>
              </a:rPr>
              <a:t>de consanguinidad o afinidad: dos días, ampliables a 4 días cuando el trabajador necesite desplazarse.</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Por </a:t>
            </a:r>
            <a:r>
              <a:rPr b="1" lang="es" sz="1200">
                <a:solidFill>
                  <a:srgbClr val="000000"/>
                </a:solidFill>
                <a:highlight>
                  <a:srgbClr val="FF9900"/>
                </a:highlight>
                <a:latin typeface="Arial"/>
                <a:ea typeface="Arial"/>
                <a:cs typeface="Arial"/>
                <a:sym typeface="Arial"/>
              </a:rPr>
              <a:t>traslado</a:t>
            </a:r>
            <a:r>
              <a:rPr b="1" lang="es" sz="1200">
                <a:solidFill>
                  <a:srgbClr val="000000"/>
                </a:solidFill>
                <a:latin typeface="Arial"/>
                <a:ea typeface="Arial"/>
                <a:cs typeface="Arial"/>
                <a:sym typeface="Arial"/>
              </a:rPr>
              <a:t> del domicilio habitual</a:t>
            </a:r>
            <a:r>
              <a:rPr lang="es" sz="1200">
                <a:solidFill>
                  <a:srgbClr val="000000"/>
                </a:solidFill>
                <a:latin typeface="Arial"/>
                <a:ea typeface="Arial"/>
                <a:cs typeface="Arial"/>
                <a:sym typeface="Arial"/>
              </a:rPr>
              <a:t>: 1 día.</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Por el </a:t>
            </a:r>
            <a:r>
              <a:rPr b="1" lang="es" sz="1200">
                <a:solidFill>
                  <a:srgbClr val="000000"/>
                </a:solidFill>
                <a:highlight>
                  <a:srgbClr val="FF9900"/>
                </a:highlight>
                <a:latin typeface="Arial"/>
                <a:ea typeface="Arial"/>
                <a:cs typeface="Arial"/>
                <a:sym typeface="Arial"/>
              </a:rPr>
              <a:t>cumplimiento de un deber de carácter público y perso</a:t>
            </a:r>
            <a:r>
              <a:rPr b="1" lang="es" sz="1200">
                <a:solidFill>
                  <a:srgbClr val="000000"/>
                </a:solidFill>
                <a:latin typeface="Arial"/>
                <a:ea typeface="Arial"/>
                <a:cs typeface="Arial"/>
                <a:sym typeface="Arial"/>
              </a:rPr>
              <a:t>nal</a:t>
            </a:r>
            <a:r>
              <a:rPr lang="es" sz="1200">
                <a:solidFill>
                  <a:srgbClr val="000000"/>
                </a:solidFill>
                <a:latin typeface="Arial"/>
                <a:ea typeface="Arial"/>
                <a:cs typeface="Arial"/>
                <a:sym typeface="Arial"/>
              </a:rPr>
              <a:t> (asistir a un juicio, ser miembro de un jurado, la renovación del Documento Nacional de Identidad), incluyendo el derecho al sufragio activo, el tiempo indispensable.</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lang="es" sz="1200">
                <a:solidFill>
                  <a:srgbClr val="000000"/>
                </a:solidFill>
                <a:latin typeface="Arial"/>
                <a:ea typeface="Arial"/>
                <a:cs typeface="Arial"/>
                <a:sym typeface="Arial"/>
              </a:rPr>
              <a:t>En caso de</a:t>
            </a:r>
            <a:r>
              <a:rPr lang="es" sz="1200">
                <a:solidFill>
                  <a:srgbClr val="000000"/>
                </a:solidFill>
                <a:highlight>
                  <a:srgbClr val="FF9900"/>
                </a:highlight>
                <a:latin typeface="Arial"/>
                <a:ea typeface="Arial"/>
                <a:cs typeface="Arial"/>
                <a:sym typeface="Arial"/>
              </a:rPr>
              <a:t> </a:t>
            </a:r>
            <a:r>
              <a:rPr b="1" lang="es" sz="1200">
                <a:solidFill>
                  <a:srgbClr val="000000"/>
                </a:solidFill>
                <a:highlight>
                  <a:srgbClr val="FF9900"/>
                </a:highlight>
                <a:latin typeface="Arial"/>
                <a:ea typeface="Arial"/>
                <a:cs typeface="Arial"/>
                <a:sym typeface="Arial"/>
              </a:rPr>
              <a:t>lactancia</a:t>
            </a:r>
            <a:r>
              <a:rPr lang="es" sz="1200">
                <a:solidFill>
                  <a:srgbClr val="000000"/>
                </a:solidFill>
                <a:highlight>
                  <a:srgbClr val="FF9900"/>
                </a:highlight>
                <a:latin typeface="Arial"/>
                <a:ea typeface="Arial"/>
                <a:cs typeface="Arial"/>
                <a:sym typeface="Arial"/>
              </a:rPr>
              <a:t> de un hijo menor de 9 meses</a:t>
            </a:r>
            <a:r>
              <a:rPr lang="es" sz="1200">
                <a:solidFill>
                  <a:srgbClr val="000000"/>
                </a:solidFill>
                <a:latin typeface="Arial"/>
                <a:ea typeface="Arial"/>
                <a:cs typeface="Arial"/>
                <a:sym typeface="Arial"/>
              </a:rPr>
              <a:t> el trabajador tendrá derecho a una </a:t>
            </a:r>
            <a:r>
              <a:rPr lang="es" sz="1200">
                <a:solidFill>
                  <a:srgbClr val="000000"/>
                </a:solidFill>
                <a:highlight>
                  <a:srgbClr val="FFFF00"/>
                </a:highlight>
                <a:latin typeface="Arial"/>
                <a:ea typeface="Arial"/>
                <a:cs typeface="Arial"/>
                <a:sym typeface="Arial"/>
              </a:rPr>
              <a:t>hora de ausencia</a:t>
            </a:r>
            <a:r>
              <a:rPr lang="es" sz="1200">
                <a:solidFill>
                  <a:srgbClr val="000000"/>
                </a:solidFill>
                <a:latin typeface="Arial"/>
                <a:ea typeface="Arial"/>
                <a:cs typeface="Arial"/>
                <a:sym typeface="Arial"/>
              </a:rPr>
              <a:t> del trabajo, que podrá dividir en dos fracciones o sustituir este derecho por una reducción de la jornada normal en media hora con la misma finalidad.</a:t>
            </a:r>
            <a:endParaRPr sz="1200">
              <a:solidFill>
                <a:srgbClr val="000000"/>
              </a:solidFill>
              <a:latin typeface="Arial"/>
              <a:ea typeface="Arial"/>
              <a:cs typeface="Arial"/>
              <a:sym typeface="Arial"/>
            </a:endParaRPr>
          </a:p>
          <a:p>
            <a:pPr indent="-292100" lvl="0" marL="457200" rtl="0" algn="just">
              <a:lnSpc>
                <a:spcPct val="100000"/>
              </a:lnSpc>
              <a:spcBef>
                <a:spcPts val="500"/>
              </a:spcBef>
              <a:spcAft>
                <a:spcPts val="0"/>
              </a:spcAft>
              <a:buClr>
                <a:srgbClr val="000000"/>
              </a:buClr>
              <a:buSzPts val="1000"/>
              <a:buFont typeface="Arial"/>
              <a:buChar char="●"/>
            </a:pPr>
            <a:r>
              <a:rPr b="1" lang="es" sz="1200">
                <a:solidFill>
                  <a:srgbClr val="000000"/>
                </a:solidFill>
                <a:highlight>
                  <a:srgbClr val="FF9900"/>
                </a:highlight>
                <a:latin typeface="Arial"/>
                <a:ea typeface="Arial"/>
                <a:cs typeface="Arial"/>
                <a:sym typeface="Arial"/>
              </a:rPr>
              <a:t>Ac</a:t>
            </a:r>
            <a:r>
              <a:rPr b="1" lang="es" sz="1200">
                <a:solidFill>
                  <a:srgbClr val="000000"/>
                </a:solidFill>
                <a:highlight>
                  <a:srgbClr val="FF9900"/>
                </a:highlight>
                <a:latin typeface="Arial"/>
                <a:ea typeface="Arial"/>
                <a:cs typeface="Arial"/>
                <a:sym typeface="Arial"/>
              </a:rPr>
              <a:t>udir a examen</a:t>
            </a:r>
            <a:r>
              <a:rPr lang="es" sz="1200">
                <a:solidFill>
                  <a:srgbClr val="000000"/>
                </a:solidFill>
                <a:latin typeface="Arial"/>
                <a:ea typeface="Arial"/>
                <a:cs typeface="Arial"/>
                <a:sym typeface="Arial"/>
              </a:rPr>
              <a:t>, cuando cursen con regularidad estudios para la obtención de un título académico o profesional. El derecho a la retribución dependerá del Convenio Colectivo que resulte aplicable en cada caso.</a:t>
            </a:r>
            <a:endParaRPr sz="1200">
              <a:solidFill>
                <a:srgbClr val="000000"/>
              </a:solidFill>
              <a:latin typeface="Arial"/>
              <a:ea typeface="Arial"/>
              <a:cs typeface="Arial"/>
              <a:sym typeface="Arial"/>
            </a:endParaRPr>
          </a:p>
          <a:p>
            <a:pPr indent="0" lvl="0" marL="0" rtl="0" algn="just">
              <a:lnSpc>
                <a:spcPct val="100000"/>
              </a:lnSpc>
              <a:spcBef>
                <a:spcPts val="500"/>
              </a:spcBef>
              <a:spcAft>
                <a:spcPts val="5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