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c58312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c58312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c58312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c58312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c58314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c58314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5adf90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5adf90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c58314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c58314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b5adf909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b5adf909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5adf90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5adf90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5adf909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5adf909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5adf909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5adf909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b57b62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b57b62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b57b620a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b57b620a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5adf909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5adf909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5adf909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5adf909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b02e6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b02e6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xpinterweb.mitramiss.gob.es/buzonfraude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hyperlink" Target="https://docs.google.com/presentation/d/19thoSMGEfOYmNlgXXwAvqzHE_aa4fTz-010MeS7kbpI/edit#slide=id.g4b7505d5b6_0_13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presentation/d/1qe1g13HLZs76I0B-D60D15dHlCe2M0_Ll_yV6F4mADk/edit?usp=sharing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qe1g13HLZs76I0B-D60D15dHlCe2M0_Ll_yV6F4mADk/edit?usp=sharin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hyperlink" Target="https://docs.google.com/presentation/d/1qe1g13HLZs76I0B-D60D15dHlCe2M0_Ll_yV6F4mADk/edit?usp=sharing" TargetMode="External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tve.es/alacarta/videos/aqui-hay-trabajo/aqht-preaviso/5443163/" TargetMode="External"/><Relationship Id="rId4" Type="http://schemas.openxmlformats.org/officeDocument/2006/relationships/hyperlink" Target="https://www.cuestioneslaborales.es/modelo-baja-voluntar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64700"/>
            <a:ext cx="8520600" cy="3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T-6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MODIFICACIÓN, SUSPENSIÓN Y EXTINCIÓN DEL CONTRATO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56657" l="4698" r="0" t="0"/>
          <a:stretch/>
        </p:blipFill>
        <p:spPr>
          <a:xfrm>
            <a:off x="429750" y="0"/>
            <a:ext cx="8714251" cy="26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11175" l="5580" r="11002" t="40466"/>
          <a:stretch/>
        </p:blipFill>
        <p:spPr>
          <a:xfrm>
            <a:off x="144500" y="292850"/>
            <a:ext cx="8604000" cy="43674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3"/>
          <p:cNvSpPr/>
          <p:nvPr/>
        </p:nvSpPr>
        <p:spPr>
          <a:xfrm>
            <a:off x="3688500" y="1093850"/>
            <a:ext cx="2753100" cy="91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Debe ser conocida o tener lugar con posterioridad al periodo de prueba.Ej. retirada de carnet 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069950" y="2041275"/>
            <a:ext cx="2753100" cy="238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El empresario debe ofrecer un curso de reciclaje, considerándose el tiempo de formación como tiempo de trabajo efectivo.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 extinción no puede tener lugar hasta que no hayan transcurrido dos meses desde la modificación o la finalización del curso.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5922400" y="2051000"/>
            <a:ext cx="2910000" cy="238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Faltas aún justificadas, q</a:t>
            </a: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ue alcancen el 20 % de las jornadas hábiles en 2 meses consecutivos, o el 25% en 4 meses no consecutivos. No computan para el cálculo: las ausencias debidas a huelga legal, el ejercicio de actividades de representación legal de los trabajadores, accidente de trabajo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57324" l="52981" r="8291" t="24810"/>
          <a:stretch/>
        </p:blipFill>
        <p:spPr>
          <a:xfrm>
            <a:off x="5376175" y="192925"/>
            <a:ext cx="3541075" cy="91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3"/>
          <p:cNvCxnSpPr/>
          <p:nvPr/>
        </p:nvCxnSpPr>
        <p:spPr>
          <a:xfrm>
            <a:off x="2605325" y="2645600"/>
            <a:ext cx="564000" cy="14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/>
          <p:nvPr/>
        </p:nvCxnSpPr>
        <p:spPr>
          <a:xfrm flipH="1" rot="10800000">
            <a:off x="2667050" y="4248025"/>
            <a:ext cx="3558900" cy="26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endCxn id="159" idx="1"/>
          </p:cNvCxnSpPr>
          <p:nvPr/>
        </p:nvCxnSpPr>
        <p:spPr>
          <a:xfrm flipH="1" rot="10800000">
            <a:off x="1960800" y="1553300"/>
            <a:ext cx="1727700" cy="58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/>
          <p:nvPr/>
        </p:nvSpPr>
        <p:spPr>
          <a:xfrm>
            <a:off x="5720975" y="2041275"/>
            <a:ext cx="322200" cy="3492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92325" y="4431500"/>
            <a:ext cx="29769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Calibri"/>
                <a:ea typeface="Calibri"/>
                <a:cs typeface="Calibri"/>
                <a:sym typeface="Calibri"/>
              </a:rPr>
              <a:t>La amortización debe alegar alguna causa ETOP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612425" y="3813200"/>
            <a:ext cx="105300" cy="58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17725" y="2956100"/>
            <a:ext cx="2065800" cy="349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Por fin de concesión del contrato de una entidad pública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48040" l="32463" r="5118" t="23889"/>
          <a:stretch/>
        </p:blipFill>
        <p:spPr>
          <a:xfrm>
            <a:off x="1611550" y="292850"/>
            <a:ext cx="5707526" cy="144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/>
          <p:nvPr/>
        </p:nvSpPr>
        <p:spPr>
          <a:xfrm>
            <a:off x="832625" y="2095000"/>
            <a:ext cx="1611600" cy="228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Despido procedente (extinción con indemnización). (20…12) (La razón la tiene el empresario)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2941050" y="2068825"/>
            <a:ext cx="2685900" cy="239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Despido improcedente (readmisión y salarios de tramitación indemnización de 	45 días/año, hasta 42 mensualidades) si: no se prueban las causas alegadas por el empresario. (La razón la tiene el trabajador. El empresario puede readmitirte o pagar una indemnización)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(45…42) → Ley antigua.	(33…24) 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882125" y="1894825"/>
            <a:ext cx="3007800" cy="25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Despido nulo (readmisión y salarios de tramitación) si: supone discriminación o violación de derechos fundamentales o libertades públicas, trabajadoras embarazadas o trabajadores en baja de maternidad o periodo de lactancia o excedencia por cuidado de familiares, se incumplen los requisitos formales (salvo el preaviso).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(No cumple los requisitos, por no avisar por escrito, por violación de los derechos…)</a:t>
            </a:r>
            <a:endParaRPr/>
          </a:p>
        </p:txBody>
      </p:sp>
      <p:cxnSp>
        <p:nvCxnSpPr>
          <p:cNvPr id="180" name="Google Shape;180;p24"/>
          <p:cNvCxnSpPr>
            <a:endCxn id="177" idx="0"/>
          </p:cNvCxnSpPr>
          <p:nvPr/>
        </p:nvCxnSpPr>
        <p:spPr>
          <a:xfrm flipH="1">
            <a:off x="1638425" y="1545700"/>
            <a:ext cx="617700" cy="549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>
            <a:stCxn id="176" idx="2"/>
            <a:endCxn id="178" idx="0"/>
          </p:cNvCxnSpPr>
          <p:nvPr/>
        </p:nvCxnSpPr>
        <p:spPr>
          <a:xfrm flipH="1">
            <a:off x="4284113" y="1736651"/>
            <a:ext cx="181200" cy="33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4"/>
          <p:cNvCxnSpPr>
            <a:endCxn id="179" idx="0"/>
          </p:cNvCxnSpPr>
          <p:nvPr/>
        </p:nvCxnSpPr>
        <p:spPr>
          <a:xfrm>
            <a:off x="7023625" y="1371025"/>
            <a:ext cx="362400" cy="52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646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37689" l="29786" r="4123" t="15502"/>
          <a:stretch/>
        </p:blipFill>
        <p:spPr>
          <a:xfrm>
            <a:off x="343875" y="304050"/>
            <a:ext cx="8456250" cy="29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4893175" y="990200"/>
            <a:ext cx="494100" cy="42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5472875" y="304050"/>
            <a:ext cx="2977200" cy="1342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Faltas asistencia y puntualidad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Ofensas empresario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Embriaguez o toxicomanía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Disminución rendimiento pactado</a:t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955475" y="1646850"/>
            <a:ext cx="3706500" cy="11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1ºPresentación OBLIGATORIA  de la demanda de conciliación en SMAC, en los 20 días hábiles siguientes al despido; acto de conciliación, con o sin avenencia; 2ºDemanda ante el Juzgado de lo Social dentro del plazo de 20 días hábiles (Ya no hay que pagar tasas por acudir a los Juzgados)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387275" y="3211250"/>
            <a:ext cx="3173400" cy="16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Supone discriminación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violación de derechos fundamentales o libertades públicas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trabajadoras embarazadas o trabajadores en baja de maternidad o periodo de lactancia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Readmisión y abono salarios tramitación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21350" y="3372650"/>
            <a:ext cx="1504200" cy="134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Queda acreditado el despido </a:t>
            </a: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Despido procedente (extinción sin indemnización)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2299700" y="3276800"/>
            <a:ext cx="2806800" cy="16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 queda acreditado el despido.</a:t>
            </a:r>
            <a:endParaRPr i="1"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Despido improcedente,la empresa puede :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1ºPagar indemniz. de 33 -24(45-42)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2ºReadmitir y pagar salarios tramitación desde el despido hasta fecha sentencia.</a:t>
            </a:r>
            <a:endParaRPr sz="12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6" name="Google Shape;196;p25"/>
          <p:cNvCxnSpPr/>
          <p:nvPr/>
        </p:nvCxnSpPr>
        <p:spPr>
          <a:xfrm>
            <a:off x="673425" y="3089750"/>
            <a:ext cx="27000" cy="2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FUERZA MAYOR TEMPORAL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10996" l="10603" r="73345" t="67275"/>
          <a:stretch/>
        </p:blipFill>
        <p:spPr>
          <a:xfrm>
            <a:off x="1144500" y="1228675"/>
            <a:ext cx="1467648" cy="11175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2989150" y="1486850"/>
            <a:ext cx="5601300" cy="34686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Verdana"/>
                <a:ea typeface="Verdana"/>
                <a:cs typeface="Verdana"/>
                <a:sym typeface="Verdana"/>
              </a:rPr>
              <a:t>La causa de este despido es el cierre de la empresa de forma definitiva por la imposibilidad de seguir trabajando, debido a un hecho involuntario e imprevisible, p.e. un incendio 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292100" marR="292100" rtl="0" algn="just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92100" rtl="0" algn="just">
              <a:lnSpc>
                <a:spcPct val="14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Verdana"/>
                <a:ea typeface="Verdana"/>
                <a:cs typeface="Verdana"/>
                <a:sym typeface="Verdana"/>
              </a:rPr>
              <a:t>Hay derecho a una indemnización de 20 días por año trabajado con un máximo de 12 mensualidades. El pago de esta indemnización podría ser asumido por el FOGASA.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2645600"/>
            <a:ext cx="4422000" cy="19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Si NO te atreves a DENUNCIAR diréctamente a tu empresario, por represalias...lo puedes hacer a través del</a:t>
            </a:r>
            <a:r>
              <a:rPr lang="es" u="sng">
                <a:solidFill>
                  <a:schemeClr val="hlink"/>
                </a:solidFill>
                <a:hlinkClick r:id="rId3"/>
              </a:rPr>
              <a:t> BUZÓN ANÓNIMO DE LA INSPECCIÓN TRABAJO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4">
            <a:alphaModFix/>
          </a:blip>
          <a:srcRect b="40140" l="55420" r="4261" t="25607"/>
          <a:stretch/>
        </p:blipFill>
        <p:spPr>
          <a:xfrm>
            <a:off x="56525" y="108925"/>
            <a:ext cx="3863926" cy="2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725" y="4243725"/>
            <a:ext cx="1393000" cy="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5232175" y="1114850"/>
            <a:ext cx="3002400" cy="124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CÁLCULO FINIQUITOS E INDEMNIZACIONES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2285" l="21240" r="15012" t="12571"/>
          <a:stretch/>
        </p:blipFill>
        <p:spPr>
          <a:xfrm>
            <a:off x="57150" y="215375"/>
            <a:ext cx="8912300" cy="44814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44000" y="215375"/>
            <a:ext cx="557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1º</a:t>
            </a:r>
            <a:endParaRPr b="1" sz="2400"/>
          </a:p>
        </p:txBody>
      </p:sp>
      <p:sp>
        <p:nvSpPr>
          <p:cNvPr id="65" name="Google Shape;65;p14"/>
          <p:cNvSpPr txBox="1"/>
          <p:nvPr/>
        </p:nvSpPr>
        <p:spPr>
          <a:xfrm>
            <a:off x="4611425" y="2619175"/>
            <a:ext cx="468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2º</a:t>
            </a:r>
            <a:endParaRPr b="1" sz="2400"/>
          </a:p>
        </p:txBody>
      </p:sp>
      <p:sp>
        <p:nvSpPr>
          <p:cNvPr id="66" name="Google Shape;66;p14"/>
          <p:cNvSpPr txBox="1"/>
          <p:nvPr/>
        </p:nvSpPr>
        <p:spPr>
          <a:xfrm>
            <a:off x="2483075" y="2619175"/>
            <a:ext cx="468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3º</a:t>
            </a:r>
            <a:endParaRPr b="1" sz="2400"/>
          </a:p>
        </p:txBody>
      </p:sp>
      <p:sp>
        <p:nvSpPr>
          <p:cNvPr id="67" name="Google Shape;67;p14"/>
          <p:cNvSpPr txBox="1"/>
          <p:nvPr/>
        </p:nvSpPr>
        <p:spPr>
          <a:xfrm>
            <a:off x="2179025" y="392725"/>
            <a:ext cx="557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4º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34229" l="12882" r="25741" t="23878"/>
          <a:stretch/>
        </p:blipFill>
        <p:spPr>
          <a:xfrm>
            <a:off x="471900" y="292850"/>
            <a:ext cx="8142825" cy="4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203550" y="306900"/>
            <a:ext cx="31659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El empresario puede cambiar al trabajador dentro del grupo, entre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categorías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 equivalentes. La duración puede ser indefinida o temporal, y no necesita justificar causas.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El salario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 el mismo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510575" y="3650575"/>
            <a:ext cx="1539900" cy="9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Si dura más de 6 meses en un año o 8 meses en dos años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4830525" y="2799175"/>
            <a:ext cx="1061700" cy="851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141525" y="3650575"/>
            <a:ext cx="1539900" cy="851400"/>
          </a:xfrm>
          <a:prstGeom prst="roundRect">
            <a:avLst>
              <a:gd fmla="val 4062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Económicas, Técnicas, Organizativas y Producción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20179" l="23551" r="24354" t="13286"/>
          <a:stretch/>
        </p:blipFill>
        <p:spPr>
          <a:xfrm>
            <a:off x="367400" y="190025"/>
            <a:ext cx="8386677" cy="47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6638400" y="1710275"/>
            <a:ext cx="1836900" cy="646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20-12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I=Nºd*s/d*años tº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840075" y="278200"/>
            <a:ext cx="32808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Se debe comunicar con 30 días de antelación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695675" y="890350"/>
            <a:ext cx="1635600" cy="68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</a:t>
            </a:r>
            <a:r>
              <a:rPr lang="es" sz="1200"/>
              <a:t>e compensan gastos propios y los de familia a cargo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6781750" y="2573775"/>
            <a:ext cx="1549500" cy="8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trabajador tiene 20 días hábiles para recurrir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746325" y="278200"/>
            <a:ext cx="24102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Se debe abrir un periodo de consultas con RLT de como máximo 15 días con el fin de llegar a un acuerdo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>
            <a:off x="3156525" y="616850"/>
            <a:ext cx="602700" cy="153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81925" y="4553825"/>
            <a:ext cx="1836900" cy="29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No supera al año en un periodo de 3 años</a:t>
            </a:r>
            <a:endParaRPr sz="1200"/>
          </a:p>
        </p:txBody>
      </p:sp>
      <p:sp>
        <p:nvSpPr>
          <p:cNvPr id="93" name="Google Shape;93;p16"/>
          <p:cNvSpPr/>
          <p:nvPr/>
        </p:nvSpPr>
        <p:spPr>
          <a:xfrm>
            <a:off x="2539425" y="2277375"/>
            <a:ext cx="1836900" cy="2964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</a:t>
            </a:r>
            <a:r>
              <a:rPr lang="es" sz="1200"/>
              <a:t>upera al año en un periodo de 3 años</a:t>
            </a:r>
            <a:endParaRPr sz="1200"/>
          </a:p>
        </p:txBody>
      </p:sp>
      <p:sp>
        <p:nvSpPr>
          <p:cNvPr id="94" name="Google Shape;94;p16"/>
          <p:cNvSpPr/>
          <p:nvPr/>
        </p:nvSpPr>
        <p:spPr>
          <a:xfrm>
            <a:off x="367400" y="3892900"/>
            <a:ext cx="1909200" cy="87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Aquí el trabajador puede aceptar o recurrir ante el Juzgado,pero no tiene la opción de extinguir su contrat</a:t>
            </a:r>
            <a:r>
              <a:rPr lang="es"/>
              <a:t>o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295825" y="3979025"/>
            <a:ext cx="219900" cy="153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7097375" y="3396425"/>
            <a:ext cx="1444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REPASAMOS??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900" y="3732425"/>
            <a:ext cx="527575" cy="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SUSPENSIÓN CONTRATO DE TRABAJO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28675"/>
            <a:ext cx="85206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Riesgo embarazo,lactancia m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enor de 9 meses.En este caso, se intentará eliminar el riesgo del puesto y si no es posible, se intentará cambiar de puesto, y si tampoco es posible se suspende el contrato, pasando a cobrar el 100% ( no es necesario para acceder a ella, tener una cotización mínima).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Fuerza mayor temporal, 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mientras dure esta situación los trabajadores cobran el paro.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Huelga legal o cierre patronal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, mientras dura no se trabaja y no se cobra salario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Suspensión empleo y sueldo por razones disciplinaria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privación de libertad 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mientras no exista sentencia condenatoria, cuando exista condena la empresa puede extinguir su contrato.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 víctima de violencia de </a:t>
            </a: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géner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 , se puede suspender el contrato hasta un máximo de 6 meses ( o incluso 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18 meses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mutuo acuerdo.</a:t>
            </a:r>
            <a:endParaRPr sz="1400" u="sng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s" sz="1400" u="sng">
                <a:latin typeface="Calibri"/>
                <a:ea typeface="Calibri"/>
                <a:cs typeface="Calibri"/>
                <a:sym typeface="Calibri"/>
              </a:rPr>
              <a:t>Por causas ETOP</a:t>
            </a: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 Necesitan permiso de la Autoridad Laboral y mientras dure esta situación los trabajadores cobran el paro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853950" y="253400"/>
            <a:ext cx="2458200" cy="87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trabajador NO trabaja y tampoco cobra.Una vez finaliza la suspensión se debe reincorporar¡¡</a:t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7151100" y="4099276"/>
            <a:ext cx="1380024" cy="104419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463" y="4405925"/>
            <a:ext cx="833300" cy="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EXCEDENCIAS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11700" y="1353300"/>
            <a:ext cx="2114100" cy="177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FORZOSA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Cargo público o sindical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Tiempo: lo que dure el cargo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Verdana"/>
                <a:ea typeface="Verdana"/>
                <a:cs typeface="Verdana"/>
                <a:sym typeface="Verdana"/>
              </a:rPr>
              <a:t>Reserva: si, se le reserva el puesto.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550" y="1316388"/>
            <a:ext cx="1357925" cy="1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599775" y="3374450"/>
            <a:ext cx="3094500" cy="165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CUIDADO DE HIJOS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menores de 3 años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Tiempo:hasta los 3 años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Reserva:durante el primer año se reserva el puesto, el resto es un puesto de trabajo equivalente, computa a efectos de </a:t>
            </a:r>
            <a:r>
              <a:rPr lang="es"/>
              <a:t>antigüedad</a:t>
            </a:r>
            <a:r>
              <a:rPr lang="es"/>
              <a:t>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525" y="2830844"/>
            <a:ext cx="1187900" cy="11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4544500" y="292850"/>
            <a:ext cx="4287900" cy="20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CUIDADO DE UN FAMILIAR hasta 2ºgrado que por motivos de edad, accidente o enfermedad, no pueda valerse por si mismo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máximo 2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Reserva:durante el primer año se reserva el puesto, el resto es un puesto de trabajo equivalente, computa a efectos de antigüedad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725725" y="3067800"/>
            <a:ext cx="3317400" cy="19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VOLUNTARIA, la puedes pedir siempre que tengas una </a:t>
            </a:r>
            <a:r>
              <a:rPr lang="es"/>
              <a:t>antigüedad</a:t>
            </a:r>
            <a:r>
              <a:rPr lang="es"/>
              <a:t> </a:t>
            </a:r>
            <a:r>
              <a:rPr lang="es"/>
              <a:t>mínima</a:t>
            </a:r>
            <a:r>
              <a:rPr lang="es"/>
              <a:t> de un año en la empresa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mínimo 4 meses y un máximo de 5 años, y no podrás solicitarla hasta que pasen 4 años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reserva puesto, solo derecho preferente ingreso y no computa a efectos de </a:t>
            </a:r>
            <a:r>
              <a:rPr lang="es"/>
              <a:t>antigüedad</a:t>
            </a:r>
            <a:r>
              <a:rPr lang="es"/>
              <a:t>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3725" y="2454550"/>
            <a:ext cx="925050" cy="14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2425800" y="307875"/>
            <a:ext cx="1748100" cy="76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suspensiones por voluntad del trabajador</a:t>
            </a:r>
            <a:endParaRPr/>
          </a:p>
        </p:txBody>
      </p:sp>
      <p:pic>
        <p:nvPicPr>
          <p:cNvPr id="121" name="Google Shape;121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3113" y="4223725"/>
            <a:ext cx="833300" cy="5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28312" l="13023" r="38069" t="21415"/>
          <a:stretch/>
        </p:blipFill>
        <p:spPr>
          <a:xfrm>
            <a:off x="311700" y="292850"/>
            <a:ext cx="7935623" cy="472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161150" y="2269575"/>
            <a:ext cx="1181700" cy="53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20...9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9978" l="13161" r="11887" t="21905"/>
          <a:stretch/>
        </p:blipFill>
        <p:spPr>
          <a:xfrm>
            <a:off x="296825" y="380050"/>
            <a:ext cx="8520599" cy="42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VOLUNTAD DEL TRABAJADOR 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552600" y="383425"/>
            <a:ext cx="4122900" cy="435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INCUMPLIMIENTO GRAVE DE LA EMPRESA </a:t>
            </a:r>
            <a:r>
              <a:rPr lang="es"/>
              <a:t>Existe un incumplimiento de la empresa en 3 casos: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1.Falta de pago o retraso en abono salario.Retrasos de hasta 3 mensualidades.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2.Modificación sustancial contrato que menoscabe dignidad del trabajador.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3.Otros casos como no readmitir al trabajador, acoso o mobbing…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estos casos se tiene derecho a una </a:t>
            </a:r>
            <a:r>
              <a:rPr lang="es"/>
              <a:t>indemnización</a:t>
            </a:r>
            <a:r>
              <a:rPr lang="es"/>
              <a:t> de 33 días -tope 24 meses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VÍCTIMAS VIOLENCIA GÉNERO</a:t>
            </a:r>
            <a:r>
              <a:rPr lang="es"/>
              <a:t> no cobran indemnización y pasan a cobrar el paro.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65475" y="3638225"/>
            <a:ext cx="2242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50600" y="1243075"/>
            <a:ext cx="3693000" cy="34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DIMISIÓN</a:t>
            </a:r>
            <a:r>
              <a:rPr lang="es"/>
              <a:t> el trabajador decide voluntariamente abandonar la empresa. Debe </a:t>
            </a:r>
            <a:r>
              <a:rPr lang="es" u="sng">
                <a:solidFill>
                  <a:schemeClr val="accent5"/>
                </a:solidFill>
                <a:hlinkClick r:id="rId3"/>
              </a:rPr>
              <a:t>PREAVISAD¡¡¡¡</a:t>
            </a:r>
            <a:r>
              <a:rPr lang="es"/>
              <a:t> 15 días antelación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Debes quedarte copia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Puedes perder hasta 2 días por cada día de retraso en preavisar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TS permite dimisión por WhatsApp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ABANDONO</a:t>
            </a:r>
            <a:r>
              <a:rPr lang="es"/>
              <a:t> el trabajador no preavisa, el empresario le pide daños y perjuicios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MODELO BAJA CON PREAVISO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