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2f2650205_1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2f2650205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1a88b30c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1a88b30c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1a88b30c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1a88b30c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2d57bc66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2d57bc66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1a88b30c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1a88b30c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2d57bc66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2d57bc66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2f2650205_1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2f2650205_1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1a88b30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1a88b30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1a88b30c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1a88b30c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1a88b30c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1a88b30c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1a88b30c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1a88b30c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1a88b30c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1a88b30c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1a88b30c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1a88b30c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1a88b30c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1a88b30c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youtube.com/watch?v=PFVTIwalsA4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hyperlink" Target="http://www.rtve.es/alacarta/videos/aqui-hay-trabajo/aqht-ettest/4304501/" TargetMode="External"/><Relationship Id="rId7" Type="http://schemas.openxmlformats.org/officeDocument/2006/relationships/hyperlink" Target="http://www.rtve.es/alacarta/videos/aqui-hay-trabajo/aqht-ettest/4304501/" TargetMode="External"/><Relationship Id="rId8" Type="http://schemas.openxmlformats.org/officeDocument/2006/relationships/hyperlink" Target="http://www.rtve.es/alacarta/videos/aqui-hay-trabajo/aqht-ettest/4304501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tiemposmodernos.eu/contrato-de-trabajo/" TargetMode="External"/><Relationship Id="rId4" Type="http://schemas.openxmlformats.org/officeDocument/2006/relationships/image" Target="../media/image3.png"/><Relationship Id="rId5" Type="http://schemas.openxmlformats.org/officeDocument/2006/relationships/hyperlink" Target="http://100volando.blogspot.com/2010/12/contrato-para-maestras-1923.html" TargetMode="External"/><Relationship Id="rId6" Type="http://schemas.openxmlformats.org/officeDocument/2006/relationships/hyperlink" Target="https://www.google.com/search?q=vida+laboral&amp;rlz=1C1CHBF_esES866ES866&amp;oq=vida+laboral&amp;aqs=chrome..69i57j0l5.3758j0j7&amp;sourceid=chrome&amp;ie=UTF-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tiemposmodernos.eu/fol-contratos-temporales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0" y="1222072"/>
            <a:ext cx="5361300" cy="204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TEMA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CONTRATOS DE TRABAJO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CONTRATO INTERINIDAD</a:t>
            </a:r>
            <a:endParaRPr/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819150" y="1477250"/>
            <a:ext cx="7505700" cy="3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fin sustituir trabajador con derecho a reserva de puesto de trabajo, o cobertura de una vacante.</a:t>
            </a:r>
            <a:endParaRPr sz="12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La</a:t>
            </a:r>
            <a:r>
              <a:rPr lang="es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s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duración</a:t>
            </a:r>
            <a:r>
              <a:rPr lang="es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será el tiempo que dure la ausencia del trabajador sustituido con derecho a reserva de puesto de trabajo, o mientras dure el proceso de selección con un máximo de 3 meses.</a:t>
            </a:r>
            <a:endParaRPr sz="12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En el contrato se debe especificar el nombre del trabajador sustituido y la causa de sustitución. </a:t>
            </a:r>
            <a:endParaRPr sz="12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El contrato de interinidad </a:t>
            </a:r>
            <a:r>
              <a:rPr b="1" lang="es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se extinguirá</a:t>
            </a:r>
            <a:r>
              <a:rPr lang="es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, previa denuncia de cualquiera de las partes, cuando se produzca cualquiera de las siguientes causas:</a:t>
            </a:r>
            <a:endParaRPr sz="12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92100" lvl="1" marL="91440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o"/>
            </a:pPr>
            <a:r>
              <a:rPr lang="es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La reincorporación del trabajador sustituido.</a:t>
            </a:r>
            <a:endParaRPr sz="12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92100" lvl="1" marL="91440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o"/>
            </a:pPr>
            <a:r>
              <a:rPr lang="es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El vencimiento del plazo legal o convencionalmente establecido para la reincorporación.</a:t>
            </a:r>
            <a:endParaRPr sz="12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92100" lvl="1" marL="91440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o"/>
            </a:pPr>
            <a:r>
              <a:rPr lang="es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La extinción de la causa que dio lugar a la reserva del puesto de trabajo.</a:t>
            </a:r>
            <a:endParaRPr sz="12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92100" lvl="1" marL="914400" rtl="0" algn="just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000"/>
              <a:buFont typeface="Arial"/>
              <a:buChar char="o"/>
            </a:pPr>
            <a:r>
              <a:rPr lang="es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El transcurso del plazo de tres meses en los procesos de selección o promoción para la provisión definitiva de puestos de trabajo o del plazo que resulte de aplicación en los procesos de selección en las administraciones públicas.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819150" y="492800"/>
            <a:ext cx="75057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CONTRATOS FORMATIVOS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FORMACIÓN Y PRÁCTICAS</a:t>
            </a:r>
            <a:endParaRPr sz="2400"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3"/>
          <p:cNvPicPr preferRelativeResize="0"/>
          <p:nvPr/>
        </p:nvPicPr>
        <p:blipFill rotWithShape="1">
          <a:blip r:embed="rId3">
            <a:alphaModFix/>
          </a:blip>
          <a:srcRect b="4767" l="20269" r="28181" t="32418"/>
          <a:stretch/>
        </p:blipFill>
        <p:spPr>
          <a:xfrm>
            <a:off x="526025" y="1306275"/>
            <a:ext cx="8091948" cy="335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819150" y="400400"/>
            <a:ext cx="75057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CONTRATOS FORMATIVOS</a:t>
            </a:r>
            <a:endParaRPr/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4"/>
          <p:cNvSpPr/>
          <p:nvPr/>
        </p:nvSpPr>
        <p:spPr>
          <a:xfrm>
            <a:off x="480375" y="1358625"/>
            <a:ext cx="3877800" cy="30801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4"/>
          <p:cNvSpPr txBox="1"/>
          <p:nvPr/>
        </p:nvSpPr>
        <p:spPr>
          <a:xfrm>
            <a:off x="616000" y="1358625"/>
            <a:ext cx="3280200" cy="25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FORMACIÓN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Duración, mínima 1 año y máxima 3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La duración máxima de la jornada no será superior al 75% en el primer año, y el 85% durante el segundo año y tercero, el resto de la jornada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será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formativa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El salario a percibir por el trabajador será el que marque el convenio colectivo, o en su defecto, el 75% sobre el SMI durante el primer año de contrato (85% para el segundo o tercer año).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4"/>
          <p:cNvSpPr/>
          <p:nvPr/>
        </p:nvSpPr>
        <p:spPr>
          <a:xfrm>
            <a:off x="4558250" y="1143600"/>
            <a:ext cx="4158000" cy="36537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"/>
          <p:cNvSpPr txBox="1"/>
          <p:nvPr/>
        </p:nvSpPr>
        <p:spPr>
          <a:xfrm>
            <a:off x="4696875" y="1631400"/>
            <a:ext cx="3696000" cy="26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PRÁCTICAS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Duración mínima 6 meses y máxima 2 años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La jornada puede ser a tiempo completo o parcial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Salario del primer año de un contrato en prácticas: el sueldo mínimo de un contrato en prácticas nunca puede ser menor del </a:t>
            </a:r>
            <a:r>
              <a:rPr lang="es" u="sng">
                <a:latin typeface="Calibri"/>
                <a:ea typeface="Calibri"/>
                <a:cs typeface="Calibri"/>
                <a:sym typeface="Calibri"/>
              </a:rPr>
              <a:t>60%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de lo que establece el convenio del sector.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Salario del segundo año de un contrato en prácticas: el sueldo mínimo de un contrato en prácticas nunca puede ser menor del </a:t>
            </a:r>
            <a:r>
              <a:rPr lang="es" u="sng">
                <a:latin typeface="Calibri"/>
                <a:ea typeface="Calibri"/>
                <a:cs typeface="Calibri"/>
                <a:sym typeface="Calibri"/>
              </a:rPr>
              <a:t>75%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de lo que establece el convenio del sector.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type="title"/>
          </p:nvPr>
        </p:nvSpPr>
        <p:spPr>
          <a:xfrm>
            <a:off x="819150" y="462000"/>
            <a:ext cx="75057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6.ETT </a:t>
            </a:r>
            <a:endParaRPr/>
          </a:p>
        </p:txBody>
      </p:sp>
      <p:sp>
        <p:nvSpPr>
          <p:cNvPr id="221" name="Google Shape;221;p25"/>
          <p:cNvSpPr txBox="1"/>
          <p:nvPr>
            <p:ph idx="1" type="body"/>
          </p:nvPr>
        </p:nvSpPr>
        <p:spPr>
          <a:xfrm>
            <a:off x="819150" y="1108800"/>
            <a:ext cx="7505700" cy="3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25"/>
          <p:cNvPicPr preferRelativeResize="0"/>
          <p:nvPr/>
        </p:nvPicPr>
        <p:blipFill rotWithShape="1">
          <a:blip r:embed="rId3">
            <a:alphaModFix/>
          </a:blip>
          <a:srcRect b="48656" l="24445" r="31430" t="38745"/>
          <a:stretch/>
        </p:blipFill>
        <p:spPr>
          <a:xfrm>
            <a:off x="819150" y="1031775"/>
            <a:ext cx="7388899" cy="133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1750" y="2571752"/>
            <a:ext cx="3697402" cy="171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7975" y="2779900"/>
            <a:ext cx="3771724" cy="171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>
            <p:ph idx="1" type="body"/>
          </p:nvPr>
        </p:nvSpPr>
        <p:spPr>
          <a:xfrm>
            <a:off x="819150" y="692975"/>
            <a:ext cx="7505700" cy="3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754575" y="731250"/>
            <a:ext cx="3418800" cy="342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EMPRESA USUARIA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Ejerce el poder DIRECCIÓN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Forma en PREVENCIÓN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6"/>
          <p:cNvSpPr/>
          <p:nvPr/>
        </p:nvSpPr>
        <p:spPr>
          <a:xfrm>
            <a:off x="4572000" y="731425"/>
            <a:ext cx="3217200" cy="34266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ETT </a:t>
            </a:r>
            <a:r>
              <a:rPr lang="es" u="sng">
                <a:solidFill>
                  <a:schemeClr val="hlink"/>
                </a:solidFill>
                <a:hlinkClick r:id="rId3"/>
              </a:rPr>
              <a:t>MALA REPUTACIÓN Por q?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Poder SANCIONADOR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Abona SALARIO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6"/>
          <p:cNvSpPr/>
          <p:nvPr/>
        </p:nvSpPr>
        <p:spPr>
          <a:xfrm>
            <a:off x="1611550" y="2250275"/>
            <a:ext cx="5358300" cy="20607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333333"/>
                </a:solidFill>
                <a:highlight>
                  <a:srgbClr val="FFFFFF"/>
                </a:highlight>
              </a:rPr>
              <a:t>AGENCIAS DE COLOCACIÓN ¿ Son también ETT?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333333"/>
                </a:solidFill>
                <a:highlight>
                  <a:srgbClr val="FFFFFF"/>
                </a:highlight>
              </a:rPr>
              <a:t>Son e</a:t>
            </a:r>
            <a:r>
              <a:rPr lang="es" sz="1350">
                <a:solidFill>
                  <a:srgbClr val="3A3A3A"/>
                </a:solidFill>
                <a:highlight>
                  <a:srgbClr val="FFFFFF"/>
                </a:highlight>
              </a:rPr>
              <a:t>ntidades públicas o privadas, con o sin ánimo de lucro, cuya finalidad es proporcionar trabajo a las personas desempleadas. Median entre trabajadores que buscan empleo y las empresas que lo ofrecen.  Las Agencias de Colocación no contratan al trabajador, simplemente lo ponen en contacto con la empresa y ahí termina su función.</a:t>
            </a:r>
            <a:endParaRPr sz="1350">
              <a:solidFill>
                <a:srgbClr val="3A3A3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3A3A3A"/>
                </a:solidFill>
                <a:highlight>
                  <a:srgbClr val="FFFFFF"/>
                </a:highlight>
              </a:rPr>
              <a:t>Centro de la mujer</a:t>
            </a:r>
            <a:endParaRPr sz="1350">
              <a:solidFill>
                <a:srgbClr val="3A3A3A"/>
              </a:solidFill>
              <a:highlight>
                <a:srgbClr val="FFFFFF"/>
              </a:highlight>
            </a:endParaRPr>
          </a:p>
        </p:txBody>
      </p:sp>
      <p:pic>
        <p:nvPicPr>
          <p:cNvPr id="233" name="Google Shape;23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2600" y="3679675"/>
            <a:ext cx="2047975" cy="109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6"/>
          <p:cNvPicPr preferRelativeResize="0"/>
          <p:nvPr/>
        </p:nvPicPr>
        <p:blipFill rotWithShape="1">
          <a:blip r:embed="rId5">
            <a:alphaModFix/>
          </a:blip>
          <a:srcRect b="17459" l="13019" r="12580" t="9612"/>
          <a:stretch/>
        </p:blipFill>
        <p:spPr>
          <a:xfrm>
            <a:off x="7560900" y="692966"/>
            <a:ext cx="1094400" cy="645884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6"/>
          <p:cNvSpPr/>
          <p:nvPr/>
        </p:nvSpPr>
        <p:spPr>
          <a:xfrm>
            <a:off x="7077350" y="872925"/>
            <a:ext cx="429600" cy="322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6"/>
          <p:cNvSpPr txBox="1"/>
          <p:nvPr/>
        </p:nvSpPr>
        <p:spPr>
          <a:xfrm>
            <a:off x="1974125" y="4512325"/>
            <a:ext cx="4297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Os </a:t>
            </a:r>
            <a:r>
              <a:rPr lang="e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habéis</a:t>
            </a:r>
            <a:r>
              <a:rPr lang="e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 enterado??? Preguntas ETT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325200"/>
            <a:ext cx="75057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1.CONTRATO DE TRABAJO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023450"/>
            <a:ext cx="3685800" cy="33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400"/>
              </a:spcBef>
              <a:spcAft>
                <a:spcPts val="600"/>
              </a:spcAft>
              <a:buNone/>
            </a:pPr>
            <a:r>
              <a:rPr lang="es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El </a:t>
            </a:r>
            <a:r>
              <a:rPr lang="es" sz="1200" u="sng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contrato</a:t>
            </a:r>
            <a:r>
              <a:rPr lang="es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de trabajo es un </a:t>
            </a:r>
            <a:r>
              <a:rPr b="1" lang="es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acuerdo </a:t>
            </a:r>
            <a:r>
              <a:rPr lang="es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entre el trabajador y el empresario, en virtud del cual el trabajador se compromete a prestar sus servicios de forma voluntaria, por cuenta ajena y dentro del ámbito de organización y dirección del empresario, que se compromete al pago de una retribución. </a:t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700" y="2571750"/>
            <a:ext cx="2296250" cy="159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4"/>
          <p:cNvSpPr txBox="1"/>
          <p:nvPr/>
        </p:nvSpPr>
        <p:spPr>
          <a:xfrm>
            <a:off x="819150" y="4238925"/>
            <a:ext cx="23502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VER CONTRATO MAESTRA¡¡¡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4"/>
          <p:cNvSpPr/>
          <p:nvPr/>
        </p:nvSpPr>
        <p:spPr>
          <a:xfrm>
            <a:off x="3518525" y="2860475"/>
            <a:ext cx="4806300" cy="19203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 PUNTOS QUE DEBE INCLUIR TU CONTRATO SON: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1.Funciones a desarrollar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2.Duración ( si es temporal te tendrá que decir la fecha en la que finaliza)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3.Base cotización y salario a cobrar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4.Que os digan vuestro Convenio Colectivo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5.Número de horas a trabajar</a:t>
            </a:r>
            <a:endParaRPr/>
          </a:p>
        </p:txBody>
      </p:sp>
      <p:sp>
        <p:nvSpPr>
          <p:cNvPr id="139" name="Google Shape;139;p14"/>
          <p:cNvSpPr/>
          <p:nvPr/>
        </p:nvSpPr>
        <p:spPr>
          <a:xfrm>
            <a:off x="5289375" y="1023450"/>
            <a:ext cx="2553600" cy="150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Trebuchet MS"/>
                <a:ea typeface="Trebuchet MS"/>
                <a:cs typeface="Trebuchet MS"/>
                <a:sym typeface="Trebuchet MS"/>
              </a:rPr>
              <a:t>La empresa tiene que registrar el contrato en los 10 días siguientes a la fecha de alta. Si pasan los días y no os hacen firmar el contrato, sí que sería oportuno pedir la copia firmada por la empresa.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6"/>
              </a:rPr>
              <a:t>INFORME VIDA LABORAL 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819150" y="585025"/>
            <a:ext cx="7505700" cy="38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Los contratos pueden ser por escrito o de palabra. Deberán constar por </a:t>
            </a:r>
            <a:r>
              <a:rPr lang="es" sz="1200">
                <a:solidFill>
                  <a:srgbClr val="000000"/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escrito</a:t>
            </a:r>
            <a:r>
              <a:rPr lang="es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los contratos de trabajo cuando así lo exija una disposición legal y en todo caso los siguientes contratos: </a:t>
            </a:r>
            <a:endParaRPr sz="12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mbria"/>
              <a:buAutoNum type="arabicPeriod"/>
            </a:pPr>
            <a:r>
              <a:rPr lang="es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Contratos</a:t>
            </a:r>
            <a:r>
              <a:rPr lang="es" sz="1200">
                <a:solidFill>
                  <a:srgbClr val="000000"/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 formativos </a:t>
            </a:r>
            <a:r>
              <a:rPr lang="es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(en prácticas y para la formación y el aprendizaje).</a:t>
            </a:r>
            <a:endParaRPr sz="12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mbria"/>
              <a:buAutoNum type="arabicPeriod"/>
            </a:pPr>
            <a:r>
              <a:rPr lang="es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Contrato para </a:t>
            </a:r>
            <a:r>
              <a:rPr lang="es" sz="1200">
                <a:solidFill>
                  <a:srgbClr val="000000"/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obra </a:t>
            </a:r>
            <a:r>
              <a:rPr lang="es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o servicio determinado.</a:t>
            </a:r>
            <a:endParaRPr sz="12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mbria"/>
              <a:buAutoNum type="arabicPeriod"/>
            </a:pPr>
            <a:r>
              <a:rPr lang="es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Contratos a </a:t>
            </a:r>
            <a:r>
              <a:rPr lang="es" sz="1200">
                <a:solidFill>
                  <a:srgbClr val="000000"/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tiempo par</a:t>
            </a:r>
            <a:r>
              <a:rPr lang="es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cial, fijo-discontinuo y de relevo.</a:t>
            </a:r>
            <a:endParaRPr sz="12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mbria"/>
              <a:buAutoNum type="arabicPeriod"/>
            </a:pPr>
            <a:r>
              <a:rPr lang="es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Contratos de trabajadores que trabajen a distancia, Artículo 13 ET).</a:t>
            </a:r>
            <a:endParaRPr sz="12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mbria"/>
              <a:buAutoNum type="arabicPeriod"/>
            </a:pPr>
            <a:r>
              <a:rPr lang="es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Contrato de los trabajadores contratados en España al servicio de empresas españolas en el extranjero.</a:t>
            </a:r>
            <a:endParaRPr sz="12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En caso de </a:t>
            </a:r>
            <a:r>
              <a:rPr b="1" lang="es" sz="1200">
                <a:solidFill>
                  <a:srgbClr val="000000"/>
                </a:solidFill>
                <a:highlight>
                  <a:srgbClr val="FF0000"/>
                </a:highlight>
                <a:latin typeface="Cambria"/>
                <a:ea typeface="Cambria"/>
                <a:cs typeface="Cambria"/>
                <a:sym typeface="Cambria"/>
              </a:rPr>
              <a:t>incumplimiento</a:t>
            </a:r>
            <a:r>
              <a:rPr lang="es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de la forma escrita para los casos que acabamos de enumerar, las consecuencias serán: </a:t>
            </a:r>
            <a:endParaRPr sz="12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92100" lvl="0" marL="45720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s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Se</a:t>
            </a:r>
            <a:r>
              <a:rPr lang="es" sz="12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presumirá celebrado por tiempo indefinido y a jornada completa</a:t>
            </a:r>
            <a:r>
              <a:rPr lang="es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, salvo que se demuestre el carácter temporal o parcial de los servicios.</a:t>
            </a:r>
            <a:endParaRPr sz="12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 txBox="1"/>
          <p:nvPr/>
        </p:nvSpPr>
        <p:spPr>
          <a:xfrm>
            <a:off x="6463825" y="1604500"/>
            <a:ext cx="16044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highlight>
                  <a:srgbClr val="00FF00"/>
                </a:highlight>
                <a:latin typeface="Calibri"/>
                <a:ea typeface="Calibri"/>
                <a:cs typeface="Calibri"/>
                <a:sym typeface="Calibri"/>
              </a:rPr>
              <a:t>F.O.P</a:t>
            </a:r>
            <a:endParaRPr sz="3000"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819150" y="402875"/>
            <a:ext cx="75057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2.SUJETOS DE LA RELACIÓN LABORAL </a:t>
            </a:r>
            <a:endParaRPr/>
          </a:p>
        </p:txBody>
      </p:sp>
      <p:pic>
        <p:nvPicPr>
          <p:cNvPr id="151" name="Google Shape;151;p16"/>
          <p:cNvPicPr preferRelativeResize="0"/>
          <p:nvPr/>
        </p:nvPicPr>
        <p:blipFill rotWithShape="1">
          <a:blip r:embed="rId3">
            <a:alphaModFix/>
          </a:blip>
          <a:srcRect b="17336" l="0" r="50946" t="30018"/>
          <a:stretch/>
        </p:blipFill>
        <p:spPr>
          <a:xfrm>
            <a:off x="1369800" y="1034075"/>
            <a:ext cx="6540176" cy="3760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6"/>
          <p:cNvPicPr preferRelativeResize="0"/>
          <p:nvPr/>
        </p:nvPicPr>
        <p:blipFill rotWithShape="1">
          <a:blip r:embed="rId4">
            <a:alphaModFix/>
          </a:blip>
          <a:srcRect b="15224" l="22773" r="20827" t="32583"/>
          <a:stretch/>
        </p:blipFill>
        <p:spPr>
          <a:xfrm>
            <a:off x="255175" y="3538675"/>
            <a:ext cx="1208650" cy="111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6"/>
          <p:cNvSpPr txBox="1"/>
          <p:nvPr/>
        </p:nvSpPr>
        <p:spPr>
          <a:xfrm>
            <a:off x="4351150" y="1786025"/>
            <a:ext cx="1128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mayor 16 y menor 18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1479650" y="3001700"/>
            <a:ext cx="364200" cy="1118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5930200" y="1099950"/>
            <a:ext cx="1759800" cy="3510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Trebuchet MS"/>
                <a:ea typeface="Trebuchet MS"/>
                <a:cs typeface="Trebuchet MS"/>
                <a:sym typeface="Trebuchet MS"/>
              </a:rPr>
              <a:t>El menor de edad, aunque por sí solo no puede celebrar el contrato, sí tiene derecho a quedarse con los frutos de su trabajo y a rescindir el contrato sin el consentimiento de su padre, madre o tutor legal.</a:t>
            </a: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5423275" y="1874700"/>
            <a:ext cx="364200" cy="24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819150" y="590900"/>
            <a:ext cx="7505700" cy="7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3.CLÁUSULAS CONTRATO TRABAJO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819150" y="1450375"/>
            <a:ext cx="7505700" cy="29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 rotWithShape="1">
          <a:blip r:embed="rId3">
            <a:alphaModFix/>
          </a:blip>
          <a:srcRect b="16694" l="19534" r="26126" t="33413"/>
          <a:stretch/>
        </p:blipFill>
        <p:spPr>
          <a:xfrm>
            <a:off x="402900" y="1121375"/>
            <a:ext cx="8151701" cy="2900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9925" y="3714100"/>
            <a:ext cx="1450375" cy="113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 rotWithShape="1">
          <a:blip r:embed="rId5">
            <a:alphaModFix/>
          </a:blip>
          <a:srcRect b="48773" l="0" r="61775" t="11395"/>
          <a:stretch/>
        </p:blipFill>
        <p:spPr>
          <a:xfrm>
            <a:off x="2139725" y="3531971"/>
            <a:ext cx="2432277" cy="19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 rotWithShape="1">
          <a:blip r:embed="rId6">
            <a:alphaModFix/>
          </a:blip>
          <a:srcRect b="32791" l="0" r="0" t="13724"/>
          <a:stretch/>
        </p:blipFill>
        <p:spPr>
          <a:xfrm>
            <a:off x="6360500" y="1712125"/>
            <a:ext cx="2261275" cy="71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819150" y="443175"/>
            <a:ext cx="75057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4.PERIODO DE PRUEBA</a:t>
            </a:r>
            <a:endParaRPr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819150" y="1139575"/>
            <a:ext cx="7505700" cy="3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El periodo de prueba es un tiempo de duración  determinado que </a:t>
            </a:r>
            <a:r>
              <a:rPr lang="es" sz="120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  <a:sym typeface="Verdana"/>
              </a:rPr>
              <a:t>puede pactar el empresario y el empleado</a:t>
            </a:r>
            <a:r>
              <a:rPr lang="e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al objeto de que ambas partes comprueben la conveniencia de la contratación. Se debe pactar por </a:t>
            </a:r>
            <a:r>
              <a:rPr lang="es" sz="120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  <a:sym typeface="Verdana"/>
              </a:rPr>
              <a:t>escrito</a:t>
            </a:r>
            <a:r>
              <a:rPr lang="e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en el contrato. Los elementos esenciales del mismo son: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Char char="●"/>
            </a:pPr>
            <a:r>
              <a:rPr lang="e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Durante el mismo el trabajador tiene los</a:t>
            </a:r>
            <a:r>
              <a:rPr lang="es" sz="120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  <a:sym typeface="Verdana"/>
              </a:rPr>
              <a:t> mismos derechos y obligacione</a:t>
            </a:r>
            <a:r>
              <a:rPr lang="e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 que el resto de trabajadores de plantilla.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Char char="●"/>
            </a:pPr>
            <a:r>
              <a:rPr lang="e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Será</a:t>
            </a:r>
            <a:r>
              <a:rPr lang="es" sz="120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  <a:sym typeface="Verdana"/>
              </a:rPr>
              <a:t> nulo </a:t>
            </a:r>
            <a:r>
              <a:rPr lang="e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si el trabajador ya ha desempeñado las mismas funciones con anterioridad en la empresa.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Char char="●"/>
            </a:pPr>
            <a:r>
              <a:rPr lang="e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Durante el periodo de prueba cualquiera de las partes puede dar por f</a:t>
            </a:r>
            <a:r>
              <a:rPr lang="es" sz="120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  <a:sym typeface="Verdana"/>
              </a:rPr>
              <a:t>inalizado el contrat</a:t>
            </a:r>
            <a:r>
              <a:rPr lang="e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 sin necesidad de preaviso, no teniendo el trabajador derecho a percibir ninguna indemnización.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819150" y="510325"/>
            <a:ext cx="7505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5.TIPOS DE CONTRATOS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 rotWithShape="1">
          <a:blip r:embed="rId3">
            <a:alphaModFix/>
          </a:blip>
          <a:srcRect b="33408" l="20264" r="15850" t="37557"/>
          <a:stretch/>
        </p:blipFill>
        <p:spPr>
          <a:xfrm>
            <a:off x="1087800" y="1672825"/>
            <a:ext cx="7050476" cy="25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752000" y="443150"/>
            <a:ext cx="75057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CONTRATO DURACIÓN DETERMINADA OBRA O SERVICIO</a:t>
            </a:r>
            <a:endParaRPr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282025" y="1555375"/>
            <a:ext cx="8245800" cy="28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00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Este contrato tiene por </a:t>
            </a:r>
            <a:r>
              <a:rPr b="1" lang="es" sz="1200">
                <a:solidFill>
                  <a:srgbClr val="000000"/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objeto</a:t>
            </a:r>
            <a:r>
              <a:rPr lang="es" sz="1200">
                <a:solidFill>
                  <a:srgbClr val="000000"/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 la realización de obras o servicios con autonomía o sustantividad propia dentro de la actividad de la empresa, y cuya ejecución, aunque limitada en el tie</a:t>
            </a:r>
            <a:r>
              <a:rPr lang="es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mpo, es en principio de duración incierta. </a:t>
            </a:r>
            <a:endParaRPr sz="12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Podrá concertarse a </a:t>
            </a:r>
            <a:r>
              <a:rPr b="1" lang="es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tiempo </a:t>
            </a:r>
            <a:r>
              <a:rPr b="1" lang="es" sz="1200" u="sng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completo</a:t>
            </a:r>
            <a:r>
              <a:rPr b="1" lang="es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o tiempo parcial</a:t>
            </a:r>
            <a:r>
              <a:rPr lang="es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2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Deberá formalizarse </a:t>
            </a:r>
            <a:r>
              <a:rPr b="1" lang="es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por </a:t>
            </a:r>
            <a:r>
              <a:rPr b="1" lang="es" sz="1200">
                <a:solidFill>
                  <a:srgbClr val="000000"/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escrit</a:t>
            </a:r>
            <a:r>
              <a:rPr b="1" lang="es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o</a:t>
            </a:r>
            <a:r>
              <a:rPr lang="es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y en modelo oficial, identificando la obra o el servicio objeto del contrato. </a:t>
            </a:r>
            <a:endParaRPr sz="12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Su </a:t>
            </a:r>
            <a:r>
              <a:rPr b="1" lang="es" sz="1200">
                <a:solidFill>
                  <a:srgbClr val="000000"/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duración</a:t>
            </a:r>
            <a:r>
              <a:rPr lang="es" sz="1200">
                <a:solidFill>
                  <a:srgbClr val="000000"/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 será el tiempo exigido para la realización de la obra o servicio contratado. La duración máxima de esta modalidad de contratación será de </a:t>
            </a:r>
            <a:r>
              <a:rPr lang="es" sz="1200" u="sng">
                <a:solidFill>
                  <a:srgbClr val="000000"/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3 año</a:t>
            </a:r>
            <a:r>
              <a:rPr lang="es" sz="1200" u="sng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</a:t>
            </a:r>
            <a:r>
              <a:rPr lang="es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, pudiendo ampliarse 12 meses más (48 meses en total) por convenio colectivo. Transcurridos esos plazos si el trabajador continuara prestando su servicio en la empresa, a</a:t>
            </a:r>
            <a:r>
              <a:rPr lang="es" sz="1200" u="sng">
                <a:solidFill>
                  <a:srgbClr val="000000"/>
                </a:solidFill>
                <a:highlight>
                  <a:srgbClr val="FF9900"/>
                </a:highlight>
                <a:latin typeface="Cambria"/>
                <a:ea typeface="Cambria"/>
                <a:cs typeface="Cambria"/>
                <a:sym typeface="Cambria"/>
              </a:rPr>
              <a:t>dquirirá la condición de trabajador fijo. Debiendo entregar la empresa al trabajador un documento que acredite la condición de indefinido</a:t>
            </a:r>
            <a:r>
              <a:rPr lang="es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. </a:t>
            </a:r>
            <a:endParaRPr sz="12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2875" y="85900"/>
            <a:ext cx="2055425" cy="13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1"/>
          <p:cNvSpPr txBox="1"/>
          <p:nvPr>
            <p:ph type="title"/>
          </p:nvPr>
        </p:nvSpPr>
        <p:spPr>
          <a:xfrm>
            <a:off x="819150" y="550600"/>
            <a:ext cx="7505700" cy="8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CONTRATO EVENTUAL </a:t>
            </a:r>
            <a:r>
              <a:rPr lang="es"/>
              <a:t>CIRCUNSTANCIAS</a:t>
            </a:r>
            <a:r>
              <a:rPr lang="es"/>
              <a:t> DE LA PRODUCCIÓN</a:t>
            </a:r>
            <a:endParaRPr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588175" y="1490350"/>
            <a:ext cx="7851000" cy="28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Se concierta para atender exigencias circunstanciales del mercado, acumulación de tareas o excesos de pedidos, aún tratándose de la actividad normal de la empresa. </a:t>
            </a:r>
            <a:endParaRPr sz="12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Este contrato puede tener una </a:t>
            </a:r>
            <a:r>
              <a:rPr b="1" lang="es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</a:t>
            </a:r>
            <a:r>
              <a:rPr b="1" lang="es" sz="1200">
                <a:solidFill>
                  <a:srgbClr val="000000"/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uración</a:t>
            </a:r>
            <a:r>
              <a:rPr lang="es" sz="1200">
                <a:solidFill>
                  <a:srgbClr val="000000"/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 de 6 </a:t>
            </a:r>
            <a:r>
              <a:rPr lang="es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meses como m</a:t>
            </a:r>
            <a:r>
              <a:rPr lang="es" sz="1200">
                <a:solidFill>
                  <a:srgbClr val="000000"/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áximo dentro de un</a:t>
            </a:r>
            <a:r>
              <a:rPr lang="es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periodo de referencia de 12 meses desde que se produzcan dichas causas. </a:t>
            </a:r>
            <a:endParaRPr sz="12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Por convenio colectivo sectorial podrá modificarse la duración máxima de estos contratos sin que se superen los 12 meses en un periodo de referencia de 18 meses. </a:t>
            </a:r>
            <a:endParaRPr sz="12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Podrá concertarse a</a:t>
            </a:r>
            <a:r>
              <a:rPr lang="es" sz="1200">
                <a:solidFill>
                  <a:srgbClr val="000000"/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 tiempo completo o a tiempo parcial,</a:t>
            </a:r>
            <a:r>
              <a:rPr lang="es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y se formalizará por escrito cuando su duración exceda de cuatro semanas o se concierte a tiempo parcial. </a:t>
            </a:r>
            <a:endParaRPr sz="12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 la finalización del contrato, el trabajador tendrá derecho a recibir una</a:t>
            </a:r>
            <a:r>
              <a:rPr lang="es" sz="1200" u="sng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s" sz="1200" u="sng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indemnización</a:t>
            </a:r>
            <a:r>
              <a:rPr lang="es" sz="1200" u="sng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de cuantía equivalente a la parte proporcional de la cantidad que resultaría de abonar 9 días</a:t>
            </a:r>
            <a:r>
              <a:rPr lang="es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de salario por cada año de servicio, hasta el 31 de diciembre de 2012, que se incrementará anualmente en un día hasta el 1 de enero de 2015 que consistirá en doce días, o la establecida, en su caso, en la normativa específica que sea de aplicación. </a:t>
            </a:r>
            <a:endParaRPr sz="12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