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Source Code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814802A-A57B-4037-A8B6-ABE7D87D85A4}">
  <a:tblStyle styleId="{4814802A-A57B-4037-A8B6-ABE7D87D85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SourceCodePro-italic.fntdata"/><Relationship Id="rId27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ab5cf0b4a_2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ab5cf0b4a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9f4483e3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9f4483e3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a6a0173a2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a6a0173a2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a6a0173a2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a6a0173a2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a6a0173a2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a6a0173a2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a6a0173a2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a6a0173a2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5c816d34c2800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d5c816d34c2800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abbc916b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abbc916b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a6a0173a2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a6a0173a2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a6a0173a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a6a0173a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ab5cf0b4a_2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ab5cf0b4a_2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a6a0173a2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a6a0173a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a6a0173a2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a6a0173a2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571700782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571700782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ab5cf0b4a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ab5cf0b4a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ab5cf0b4a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ab5cf0b4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file/d/0B2OHKeVXs1VKbUMya0pFa3Jrelk/vie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T-4 EL SALARIO</a:t>
            </a:r>
            <a:r>
              <a:rPr lang="es" sz="4800"/>
              <a:t> </a:t>
            </a:r>
            <a:endParaRPr sz="48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RECARGO DE DEMORA</a:t>
            </a:r>
            <a:endParaRPr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311700" y="1340350"/>
            <a:ext cx="8520600" cy="29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74200"/>
            <a:ext cx="3225775" cy="21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/>
          <p:nvPr/>
        </p:nvSpPr>
        <p:spPr>
          <a:xfrm>
            <a:off x="2221050" y="1062725"/>
            <a:ext cx="4367700" cy="19023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 empresario tarda 4 meses en pagarme mi salario mensual de 900€ ¿qué recargo de demora me tendrá que abonar?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265500" y="285050"/>
            <a:ext cx="4045200" cy="8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2.SALARIO MÍNIMO INTERPROFESIONAL SMI</a:t>
            </a:r>
            <a:endParaRPr sz="2400"/>
          </a:p>
        </p:txBody>
      </p:sp>
      <p:sp>
        <p:nvSpPr>
          <p:cNvPr id="178" name="Google Shape;178;p23"/>
          <p:cNvSpPr txBox="1"/>
          <p:nvPr>
            <p:ph idx="1" type="subTitle"/>
          </p:nvPr>
        </p:nvSpPr>
        <p:spPr>
          <a:xfrm>
            <a:off x="4206800" y="285051"/>
            <a:ext cx="4045200" cy="18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796250"/>
            <a:ext cx="3312500" cy="369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/>
          <p:nvPr/>
        </p:nvSpPr>
        <p:spPr>
          <a:xfrm>
            <a:off x="265500" y="1167050"/>
            <a:ext cx="504300" cy="882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691575" y="1556025"/>
            <a:ext cx="3515100" cy="2863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El gobierno previa consulta con los RLT fija el SMI de manera anual.</a:t>
            </a: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 SMI es inembargable, salvo para pago de pensiones alimenticias al cónyuge e hijo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3" name="Google Shape;183;p23"/>
          <p:cNvSpPr/>
          <p:nvPr/>
        </p:nvSpPr>
        <p:spPr>
          <a:xfrm>
            <a:off x="2911800" y="3464425"/>
            <a:ext cx="871398" cy="699840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Verdana"/>
                <a:ea typeface="Verdana"/>
                <a:cs typeface="Verdana"/>
                <a:sym typeface="Verdana"/>
              </a:rPr>
              <a:t>Ejemplo de SMI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0" name="Google Shape;190;p24"/>
          <p:cNvGraphicFramePr/>
          <p:nvPr/>
        </p:nvGraphicFramePr>
        <p:xfrm>
          <a:off x="4831800" y="52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{4814802A-A57B-4037-A8B6-ABE7D87D85A4}</a:tableStyleId>
              </a:tblPr>
              <a:tblGrid>
                <a:gridCol w="1972350"/>
                <a:gridCol w="1972350"/>
              </a:tblGrid>
              <a:tr h="10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0" y="2869300"/>
            <a:ext cx="3128812" cy="21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4325" y="107575"/>
            <a:ext cx="5441200" cy="22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/>
          <p:nvPr/>
        </p:nvSpPr>
        <p:spPr>
          <a:xfrm>
            <a:off x="778000" y="977225"/>
            <a:ext cx="2952300" cy="18921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Cristina tiene un salario de 1800€ ¿ qué cantidad le puede ser embargada si el SMI de 2018 es de 735.90€?</a:t>
            </a:r>
            <a:endParaRPr/>
          </a:p>
        </p:txBody>
      </p:sp>
      <p:graphicFrame>
        <p:nvGraphicFramePr>
          <p:cNvPr id="194" name="Google Shape;194;p24"/>
          <p:cNvGraphicFramePr/>
          <p:nvPr/>
        </p:nvGraphicFramePr>
        <p:xfrm>
          <a:off x="3157400" y="28692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{4814802A-A57B-4037-A8B6-ABE7D87D85A4}</a:tableStyleId>
              </a:tblPr>
              <a:tblGrid>
                <a:gridCol w="1137575"/>
                <a:gridCol w="1711425"/>
                <a:gridCol w="1424500"/>
                <a:gridCol w="1424500"/>
              </a:tblGrid>
              <a:tr h="62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Hasta 1 SMI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1800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SMI </a:t>
                      </a:r>
                      <a:r>
                        <a:rPr lang="es" sz="1200"/>
                        <a:t>735.90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INEMBARGABLE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 a 2 SMI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1800-735.90=1064.1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Del 2ºSMI 735.90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30%735.9=220.7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39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2 a 3 SMI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1064.1-735.90=328.2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De 328.2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50%328.2=164.1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49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220.77+164.1=384.87 k embargo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195" name="Google Shape;195;p24"/>
          <p:cNvSpPr/>
          <p:nvPr/>
        </p:nvSpPr>
        <p:spPr>
          <a:xfrm>
            <a:off x="4748575" y="3742425"/>
            <a:ext cx="630000" cy="300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265500" y="273750"/>
            <a:ext cx="40452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3</a:t>
            </a:r>
            <a:r>
              <a:rPr lang="es" sz="2400"/>
              <a:t>.SALARIO COMO CRÉDITO PRIVILEGIADO</a:t>
            </a:r>
            <a:endParaRPr sz="2400"/>
          </a:p>
        </p:txBody>
      </p:sp>
      <p:sp>
        <p:nvSpPr>
          <p:cNvPr id="201" name="Google Shape;201;p25"/>
          <p:cNvSpPr txBox="1"/>
          <p:nvPr>
            <p:ph idx="2" type="body"/>
          </p:nvPr>
        </p:nvSpPr>
        <p:spPr>
          <a:xfrm>
            <a:off x="5025950" y="432250"/>
            <a:ext cx="3837000" cy="40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Preferencia de los trabajadores para cobrar los salarios de los </a:t>
            </a:r>
            <a:r>
              <a:rPr lang="es"/>
              <a:t>últimos</a:t>
            </a:r>
            <a:r>
              <a:rPr lang="es"/>
              <a:t> 30 días en cuantía no superior al doble del SMI</a:t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1253450" y="1296675"/>
            <a:ext cx="3285000" cy="41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265500" y="201700"/>
            <a:ext cx="40452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4. FOGASA</a:t>
            </a:r>
            <a:endParaRPr sz="2400"/>
          </a:p>
        </p:txBody>
      </p:sp>
      <p:sp>
        <p:nvSpPr>
          <p:cNvPr id="208" name="Google Shape;208;p26"/>
          <p:cNvSpPr txBox="1"/>
          <p:nvPr>
            <p:ph idx="1" type="subTitle"/>
          </p:nvPr>
        </p:nvSpPr>
        <p:spPr>
          <a:xfrm>
            <a:off x="265500" y="1292200"/>
            <a:ext cx="4045200" cy="29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caso de insolvencia, quiebra,suspensión pagos, ...el plazo para reclamar es de un año desde la fecha de conciliación, sentencia...Un juez debe declarar insolvente a la empresa  y ahí es donde se hace cargo el FGS</a:t>
            </a:r>
            <a:endParaRPr/>
          </a:p>
        </p:txBody>
      </p:sp>
      <p:sp>
        <p:nvSpPr>
          <p:cNvPr id="209" name="Google Shape;209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6"/>
          <p:cNvSpPr/>
          <p:nvPr/>
        </p:nvSpPr>
        <p:spPr>
          <a:xfrm>
            <a:off x="5042150" y="836125"/>
            <a:ext cx="3711900" cy="6840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SALARIOS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57,24 €                                       120 Días                                            </a:t>
            </a:r>
            <a:endParaRPr/>
          </a:p>
        </p:txBody>
      </p:sp>
      <p:cxnSp>
        <p:nvCxnSpPr>
          <p:cNvPr id="211" name="Google Shape;211;p26"/>
          <p:cNvCxnSpPr/>
          <p:nvPr/>
        </p:nvCxnSpPr>
        <p:spPr>
          <a:xfrm>
            <a:off x="5878275" y="1292200"/>
            <a:ext cx="16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26"/>
          <p:cNvSpPr/>
          <p:nvPr/>
        </p:nvSpPr>
        <p:spPr>
          <a:xfrm>
            <a:off x="5042150" y="2115675"/>
            <a:ext cx="3648600" cy="1814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INDEMNIZACIÓN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57,24€                                       </a:t>
            </a:r>
            <a:r>
              <a:rPr lang="es"/>
              <a:t>365 Días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año el FGS lo considera 30 días</a:t>
            </a:r>
            <a:endParaRPr/>
          </a:p>
        </p:txBody>
      </p:sp>
      <p:cxnSp>
        <p:nvCxnSpPr>
          <p:cNvPr id="213" name="Google Shape;213;p26"/>
          <p:cNvCxnSpPr/>
          <p:nvPr/>
        </p:nvCxnSpPr>
        <p:spPr>
          <a:xfrm>
            <a:off x="5976775" y="3101475"/>
            <a:ext cx="165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FOGASA</a:t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0" name="Google Shape;220;p2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{4814802A-A57B-4037-A8B6-ABE7D87D85A4}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FGS-SALARIOS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MÁXIMOS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FGS INDEMNIZAC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MÁXIMOS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57,24€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120 días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57,24€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365 Días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TRABAJADOR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TRABAJADOR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3meses*30=90 días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2A*30=60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MÁS BENEFICIOSO FGS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40*90=3600€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FGS da por cada año 30 días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40*60=2400€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1" name="Google Shape;221;p27"/>
          <p:cNvSpPr/>
          <p:nvPr/>
        </p:nvSpPr>
        <p:spPr>
          <a:xfrm>
            <a:off x="3749950" y="88675"/>
            <a:ext cx="4497300" cy="15837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Empresa quiebra, debe a un trabajador 3 meses de salario a razón de 1200€/mes y una indemnización de 6900€ de 2 años en la empresa</a:t>
            </a:r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2508400" y="3255850"/>
            <a:ext cx="1735800" cy="684300"/>
          </a:xfrm>
          <a:prstGeom prst="donut">
            <a:avLst>
              <a:gd fmla="val 25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7"/>
          <p:cNvSpPr/>
          <p:nvPr/>
        </p:nvSpPr>
        <p:spPr>
          <a:xfrm>
            <a:off x="6068700" y="3255850"/>
            <a:ext cx="1735800" cy="684300"/>
          </a:xfrm>
          <a:prstGeom prst="donut">
            <a:avLst>
              <a:gd fmla="val 25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…..FIN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950900" y="314375"/>
            <a:ext cx="26367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 SALARIO</a:t>
            </a:r>
            <a:endParaRPr sz="3600"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2291400" y="2845225"/>
            <a:ext cx="20193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4836575" y="314375"/>
            <a:ext cx="3962100" cy="4347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Todas las percepciones que recibe el trabajador, tanto e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n </a:t>
            </a:r>
            <a:r>
              <a:rPr lang="es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dinero (metálico o transferencia bancaria)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o en </a:t>
            </a:r>
            <a:r>
              <a:rPr lang="es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especie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( no superior al 30%).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Pagan tanto el trabajo efectivo, como los periodos de </a:t>
            </a:r>
            <a:r>
              <a:rPr lang="es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descanso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(vacaciones, festivos…)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Si  el empresario </a:t>
            </a:r>
            <a:r>
              <a:rPr lang="es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tarda 3 meses en pagar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es causa justa de extinción de tu contrato.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1296950" y="724200"/>
            <a:ext cx="2495700" cy="35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663" y="2313350"/>
            <a:ext cx="1567025" cy="18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5" y="2013000"/>
            <a:ext cx="2495700" cy="27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/>
          <p:nvPr/>
        </p:nvSpPr>
        <p:spPr>
          <a:xfrm>
            <a:off x="1127750" y="1298450"/>
            <a:ext cx="2019300" cy="10149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¿Me pueden pagar solo en jamones?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265500" y="141100"/>
            <a:ext cx="4674000" cy="6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ESTRUCTURA DEL </a:t>
            </a:r>
            <a:r>
              <a:rPr lang="es" sz="2400"/>
              <a:t>SALARIO</a:t>
            </a:r>
            <a:endParaRPr sz="2400"/>
          </a:p>
        </p:txBody>
      </p:sp>
      <p:sp>
        <p:nvSpPr>
          <p:cNvPr id="104" name="Google Shape;104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265500" y="792425"/>
            <a:ext cx="4045200" cy="3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265575" y="979725"/>
            <a:ext cx="4045200" cy="4163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latin typeface="Roboto"/>
                <a:ea typeface="Roboto"/>
                <a:cs typeface="Roboto"/>
                <a:sym typeface="Roboto"/>
              </a:rPr>
              <a:t>PERCEPCIONES SALARIALES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Salario Base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Complementos salariales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circunstancias personales antigüedad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puesto de trabajo nocturnidad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por cantidad de trabajo h extras   </a:t>
            </a:r>
            <a:r>
              <a:rPr lang="es" u="sng">
                <a:solidFill>
                  <a:schemeClr val="accent5"/>
                </a:solidFill>
                <a:hlinkClick r:id="rId3"/>
              </a:rPr>
              <a:t>EJ NÓMINA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Pagas extras (semestral o prorrateo( entre los 12 meses del año 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4881300" y="240375"/>
            <a:ext cx="3953400" cy="4647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latin typeface="Roboto"/>
                <a:ea typeface="Roboto"/>
                <a:cs typeface="Roboto"/>
                <a:sym typeface="Roboto"/>
              </a:rPr>
              <a:t>PERCEPCIONES NO SALARIALES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Indemnizaciones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No cotizan: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gastos locomoción(gasolina , Km…)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dietas viaje k fijas (comidas)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Cotizan: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quebranto moneda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desgaste herramientas..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plus transporte.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Prestaciones SS o Indemnizaciones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-113875" y="3421025"/>
            <a:ext cx="1180062" cy="769500"/>
          </a:xfrm>
          <a:prstGeom prst="irregularSeal2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EJ.</a:t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432225" y="4005425"/>
            <a:ext cx="288000" cy="99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</a:t>
            </a:r>
            <a:r>
              <a:rPr lang="es"/>
              <a:t>emplo</a:t>
            </a:r>
            <a:r>
              <a:rPr lang="es"/>
              <a:t> de parte proporcional de pagas extras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311700" y="1126075"/>
            <a:ext cx="8520600" cy="3442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925" y="2369900"/>
            <a:ext cx="1962150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/>
          <p:nvPr/>
        </p:nvSpPr>
        <p:spPr>
          <a:xfrm>
            <a:off x="4123300" y="899475"/>
            <a:ext cx="4527300" cy="24423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elipe lo contratan el 1 de junio y lo despiden el 31 de julio, ¿me puedes indicar qué parte proporcional de la paga extra le corresponde, sabiendo que sus pagas son semestrales y de un valor de 1000€ cada una?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414450" y="1647200"/>
            <a:ext cx="2794800" cy="2040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 tengo un salario en bruto de 1800 € ( de los cuales, 800 son salario base, 500 de antigüedad, 250 por horas extras, y 250 por nocturnidad), ¿cuál va a ser mi paga extra?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265500" y="158475"/>
            <a:ext cx="4045200" cy="8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u="sng"/>
              <a:t>¿CÓMO ME ABONAN EL SALARIO?</a:t>
            </a:r>
            <a:endParaRPr sz="2400" u="sng"/>
          </a:p>
        </p:txBody>
      </p:sp>
      <p:sp>
        <p:nvSpPr>
          <p:cNvPr id="124" name="Google Shape;124;p17"/>
          <p:cNvSpPr txBox="1"/>
          <p:nvPr>
            <p:ph idx="1" type="subTitle"/>
          </p:nvPr>
        </p:nvSpPr>
        <p:spPr>
          <a:xfrm>
            <a:off x="265500" y="877725"/>
            <a:ext cx="4045200" cy="4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DEVENGOS (BRUTO)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DEDUCCIONES (NETO)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LÍQUIDO</a:t>
            </a:r>
            <a:r>
              <a:rPr lang="es" sz="1400"/>
              <a:t> </a:t>
            </a:r>
            <a:endParaRPr sz="1400"/>
          </a:p>
        </p:txBody>
      </p:sp>
      <p:sp>
        <p:nvSpPr>
          <p:cNvPr id="125" name="Google Shape;125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540" y="0"/>
            <a:ext cx="388647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/>
          <p:nvPr/>
        </p:nvSpPr>
        <p:spPr>
          <a:xfrm>
            <a:off x="4720550" y="877725"/>
            <a:ext cx="273000" cy="2087400"/>
          </a:xfrm>
          <a:prstGeom prst="leftBracket">
            <a:avLst>
              <a:gd fmla="val 8333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1473000" y="1287000"/>
            <a:ext cx="2837700" cy="17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4782050" y="2965125"/>
            <a:ext cx="150000" cy="1344900"/>
          </a:xfrm>
          <a:prstGeom prst="leftBracket">
            <a:avLst>
              <a:gd fmla="val 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4829775" y="4384025"/>
            <a:ext cx="150000" cy="518400"/>
          </a:xfrm>
          <a:prstGeom prst="leftBracket">
            <a:avLst>
              <a:gd fmla="val 8333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1716025" y="3423850"/>
            <a:ext cx="2455800" cy="16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2025800" y="4419300"/>
            <a:ext cx="2373300" cy="17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311700" y="272475"/>
            <a:ext cx="85206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Ejemplo N</a:t>
            </a:r>
            <a:r>
              <a:rPr lang="es"/>
              <a:t>Ó</a:t>
            </a:r>
            <a:r>
              <a:rPr lang="es" sz="3000"/>
              <a:t>MINA</a:t>
            </a:r>
            <a:endParaRPr sz="3000"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250" y="1532900"/>
            <a:ext cx="6339376" cy="33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/>
          <p:nvPr/>
        </p:nvSpPr>
        <p:spPr>
          <a:xfrm>
            <a:off x="3382550" y="88700"/>
            <a:ext cx="4560600" cy="14442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trabajador cobra 1200€ de salario base, de antiguedad 120€, horas extras fm 80€, IRPF 20%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25" y="452450"/>
            <a:ext cx="7842825" cy="376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1195225" y="4378025"/>
            <a:ext cx="6070200" cy="550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BCCP TOPES 1.466,40 ------------------------------4070.10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265500" y="405400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PROTECCIÓN SALARIO</a:t>
            </a:r>
            <a:endParaRPr/>
          </a:p>
        </p:txBody>
      </p:sp>
      <p:sp>
        <p:nvSpPr>
          <p:cNvPr id="153" name="Google Shape;153;p2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1.Respecto al lugar, tiempo y forma de pago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2.SMI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3.Carácter privilegiado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4.FOGASA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265500" y="329375"/>
            <a:ext cx="4045200" cy="122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400">
                <a:highlight>
                  <a:schemeClr val="lt1"/>
                </a:highlight>
              </a:rPr>
              <a:t>1.RESPECTO AL LUGAR, TIEMPO Y FORMA DE PAGO</a:t>
            </a:r>
            <a:endParaRPr sz="2400"/>
          </a:p>
        </p:txBody>
      </p:sp>
      <p:sp>
        <p:nvSpPr>
          <p:cNvPr id="160" name="Google Shape;160;p21"/>
          <p:cNvSpPr txBox="1"/>
          <p:nvPr>
            <p:ph idx="1" type="subTitle"/>
          </p:nvPr>
        </p:nvSpPr>
        <p:spPr>
          <a:xfrm>
            <a:off x="265500" y="1380899"/>
            <a:ext cx="4045200" cy="3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Se </a:t>
            </a:r>
            <a:r>
              <a:rPr lang="es" sz="1800"/>
              <a:t>prohíbe</a:t>
            </a:r>
            <a:r>
              <a:rPr lang="es" sz="1800"/>
              <a:t> el pago en lugares de recreo (bares, cantinas…),salvo que se trabaje en esos lugares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Se pueden solicitar anticipos por el trabajo realizado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800"/>
              <a:t>El pago no irá más allá del mes (recargo demora 10%).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750" y="525375"/>
            <a:ext cx="4045200" cy="224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4050" y="2838450"/>
            <a:ext cx="1981200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/>
          <p:nvPr/>
        </p:nvSpPr>
        <p:spPr>
          <a:xfrm>
            <a:off x="3129950" y="4073100"/>
            <a:ext cx="805626" cy="545346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