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03/02/2016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3">
                <a:lumMod val="60000"/>
                <a:lumOff val="40000"/>
                <a:alpha val="74000"/>
              </a:schemeClr>
            </a:gs>
            <a:gs pos="0">
              <a:schemeClr val="bg1">
                <a:lumMod val="75000"/>
              </a:schemeClr>
            </a:gs>
            <a:gs pos="50000">
              <a:srgbClr val="9CB86E">
                <a:alpha val="62000"/>
              </a:srgbClr>
            </a:gs>
            <a:gs pos="100000">
              <a:srgbClr val="156B13">
                <a:alpha val="5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F2606-AFE7-42FF-B24A-F8D713C81888}" type="datetimeFigureOut">
              <a:rPr lang="es-ES" smtClean="0"/>
              <a:pPr/>
              <a:t>03/02/2016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A2B1-BB5D-4E5F-BFD1-5DB3FC213B3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85786" y="928670"/>
            <a:ext cx="7806817" cy="5201424"/>
          </a:xfrm>
          <a:prstGeom prst="rect">
            <a:avLst/>
          </a:prstGeom>
          <a:noFill/>
        </p:spPr>
        <p:txBody>
          <a:bodyPr wrap="none" rtlCol="0">
            <a:spAutoFit/>
          </a:bodyPr>
          <a:lstStyle/>
          <a:p>
            <a:pPr algn="ctr"/>
            <a:r>
              <a:rPr lang="es-ES" sz="8000" b="1" dirty="0" smtClean="0"/>
              <a:t>SQL</a:t>
            </a:r>
            <a:r>
              <a:rPr lang="es-ES" sz="6600" b="1" dirty="0" smtClean="0"/>
              <a:t> </a:t>
            </a:r>
          </a:p>
          <a:p>
            <a:pPr algn="ctr"/>
            <a:endParaRPr lang="es-ES" sz="6600" b="1" dirty="0" smtClean="0"/>
          </a:p>
          <a:p>
            <a:pPr algn="ctr"/>
            <a:r>
              <a:rPr lang="es-ES" sz="6000" b="1" dirty="0" smtClean="0">
                <a:solidFill>
                  <a:schemeClr val="accent1">
                    <a:lumMod val="75000"/>
                  </a:schemeClr>
                </a:solidFill>
              </a:rPr>
              <a:t>CONSULTAS FUNCIONES</a:t>
            </a:r>
          </a:p>
          <a:p>
            <a:pPr algn="ctr"/>
            <a:r>
              <a:rPr lang="es-ES" sz="6000" b="1" dirty="0" smtClean="0">
                <a:solidFill>
                  <a:schemeClr val="accent1">
                    <a:lumMod val="75000"/>
                  </a:schemeClr>
                </a:solidFill>
              </a:rPr>
              <a:t>( SELECT II )</a:t>
            </a:r>
            <a:endParaRPr lang="es-ES" sz="6600" b="1" dirty="0" smtClean="0">
              <a:solidFill>
                <a:schemeClr val="accent1">
                  <a:lumMod val="75000"/>
                </a:schemeClr>
              </a:solidFill>
            </a:endParaRPr>
          </a:p>
          <a:p>
            <a:pPr algn="ctr"/>
            <a:endParaRPr lang="es-ES" sz="6600" b="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1015663"/>
          </a:xfrm>
          <a:prstGeom prst="rect">
            <a:avLst/>
          </a:prstGeom>
          <a:noFill/>
        </p:spPr>
        <p:txBody>
          <a:bodyPr wrap="square" rtlCol="0">
            <a:spAutoFit/>
          </a:bodyPr>
          <a:lstStyle/>
          <a:p>
            <a:r>
              <a:rPr lang="es-ES" b="1" dirty="0" smtClean="0">
                <a:solidFill>
                  <a:srgbClr val="C00000"/>
                </a:solidFill>
              </a:rPr>
              <a:t>1- TIPOS DE FUNCIONES</a:t>
            </a:r>
          </a:p>
          <a:p>
            <a:endParaRPr lang="es-ES" dirty="0" smtClean="0"/>
          </a:p>
          <a:p>
            <a:pPr marL="914400" lvl="1" indent="-457200">
              <a:buFont typeface="+mj-lt"/>
              <a:buAutoNum type="alphaUcPeriod" startAt="4"/>
            </a:pPr>
            <a:r>
              <a:rPr lang="es-ES" sz="2400" b="1" dirty="0" smtClean="0">
                <a:solidFill>
                  <a:schemeClr val="accent5">
                    <a:lumMod val="50000"/>
                  </a:schemeClr>
                </a:solidFill>
              </a:rPr>
              <a:t>Funciones de cadenas de CARACTERES</a:t>
            </a:r>
          </a:p>
        </p:txBody>
      </p:sp>
      <p:graphicFrame>
        <p:nvGraphicFramePr>
          <p:cNvPr id="5" name="4 Tabla"/>
          <p:cNvGraphicFramePr>
            <a:graphicFrameLocks noGrp="1"/>
          </p:cNvGraphicFramePr>
          <p:nvPr/>
        </p:nvGraphicFramePr>
        <p:xfrm>
          <a:off x="0" y="1357298"/>
          <a:ext cx="9144000" cy="4663440"/>
        </p:xfrm>
        <a:graphic>
          <a:graphicData uri="http://schemas.openxmlformats.org/drawingml/2006/table">
            <a:tbl>
              <a:tblPr firstRow="1" bandRow="1">
                <a:tableStyleId>{5C22544A-7EE6-4342-B048-85BDC9FD1C3A}</a:tableStyleId>
              </a:tblPr>
              <a:tblGrid>
                <a:gridCol w="2214546"/>
                <a:gridCol w="6929454"/>
              </a:tblGrid>
              <a:tr h="335009">
                <a:tc gridSpan="2">
                  <a:txBody>
                    <a:bodyPr/>
                    <a:lstStyle/>
                    <a:p>
                      <a:pPr algn="ctr"/>
                      <a:r>
                        <a:rPr lang="es-ES" sz="2400" dirty="0" smtClean="0"/>
                        <a:t>DEVUELVEN</a:t>
                      </a:r>
                      <a:r>
                        <a:rPr lang="es-ES" sz="2400" baseline="0" dirty="0" smtClean="0"/>
                        <a:t> VALORES CARÁCTER</a:t>
                      </a:r>
                      <a:endParaRPr lang="es-ES" sz="2400" dirty="0"/>
                    </a:p>
                  </a:txBody>
                  <a:tcPr/>
                </a:tc>
                <a:tc hMerge="1">
                  <a:txBody>
                    <a:bodyPr/>
                    <a:lstStyle/>
                    <a:p>
                      <a:endParaRPr lang="es-ES" dirty="0"/>
                    </a:p>
                  </a:txBody>
                  <a:tcPr/>
                </a:tc>
              </a:tr>
              <a:tr h="335009">
                <a:tc>
                  <a:txBody>
                    <a:bodyPr/>
                    <a:lstStyle/>
                    <a:p>
                      <a:pPr algn="ctr"/>
                      <a:r>
                        <a:rPr lang="es-ES" b="1" dirty="0" smtClean="0">
                          <a:solidFill>
                            <a:schemeClr val="accent2">
                              <a:lumMod val="75000"/>
                            </a:schemeClr>
                          </a:solidFill>
                        </a:rPr>
                        <a:t>FUNCIÓN</a:t>
                      </a:r>
                      <a:endParaRPr lang="es-ES" b="1" dirty="0">
                        <a:solidFill>
                          <a:schemeClr val="accent2">
                            <a:lumMod val="75000"/>
                          </a:schemeClr>
                        </a:solidFill>
                      </a:endParaRPr>
                    </a:p>
                  </a:txBody>
                  <a:tcPr/>
                </a:tc>
                <a:tc>
                  <a:txBody>
                    <a:bodyPr/>
                    <a:lstStyle/>
                    <a:p>
                      <a:pPr algn="ctr"/>
                      <a:r>
                        <a:rPr lang="es-ES" b="1" dirty="0" smtClean="0">
                          <a:solidFill>
                            <a:schemeClr val="accent2">
                              <a:lumMod val="75000"/>
                            </a:schemeClr>
                          </a:solidFill>
                        </a:rPr>
                        <a:t>PROPÓSITO</a:t>
                      </a:r>
                      <a:endParaRPr lang="es-ES" b="1" dirty="0">
                        <a:solidFill>
                          <a:schemeClr val="accent2">
                            <a:lumMod val="75000"/>
                          </a:schemeClr>
                        </a:solidFill>
                      </a:endParaRPr>
                    </a:p>
                  </a:txBody>
                  <a:tcPr/>
                </a:tc>
              </a:tr>
              <a:tr h="1486890">
                <a:tc>
                  <a:txBody>
                    <a:bodyPr/>
                    <a:lstStyle/>
                    <a:p>
                      <a:r>
                        <a:rPr lang="es-ES" sz="1600" b="1" dirty="0" smtClean="0">
                          <a:solidFill>
                            <a:schemeClr val="tx1"/>
                          </a:solidFill>
                        </a:rPr>
                        <a:t>SUBSTR(</a:t>
                      </a:r>
                      <a:r>
                        <a:rPr lang="es-ES" sz="1600" b="1" dirty="0" err="1" smtClean="0">
                          <a:solidFill>
                            <a:schemeClr val="tx1"/>
                          </a:solidFill>
                        </a:rPr>
                        <a:t>cad</a:t>
                      </a:r>
                      <a:r>
                        <a:rPr lang="es-ES" sz="1600" b="1" dirty="0" smtClean="0">
                          <a:solidFill>
                            <a:schemeClr val="tx1"/>
                          </a:solidFill>
                        </a:rPr>
                        <a:t>,</a:t>
                      </a:r>
                      <a:r>
                        <a:rPr lang="es-ES" sz="1600" b="1" baseline="0" dirty="0" smtClean="0">
                          <a:solidFill>
                            <a:schemeClr val="tx1"/>
                          </a:solidFill>
                        </a:rPr>
                        <a:t> m, [,n])</a:t>
                      </a:r>
                      <a:endParaRPr lang="es-ES" sz="1600" b="1" dirty="0">
                        <a:solidFill>
                          <a:schemeClr val="tx1"/>
                        </a:solidFill>
                      </a:endParaRPr>
                    </a:p>
                  </a:txBody>
                  <a:tcPr anchor="ctr"/>
                </a:tc>
                <a:tc>
                  <a:txBody>
                    <a:bodyPr/>
                    <a:lstStyle/>
                    <a:p>
                      <a:r>
                        <a:rPr lang="es-ES" sz="2000" dirty="0" smtClean="0"/>
                        <a:t>Obtiene</a:t>
                      </a:r>
                      <a:r>
                        <a:rPr lang="es-ES" sz="2000" baseline="0" dirty="0" smtClean="0"/>
                        <a:t> parte de una cadena. Devuelve la </a:t>
                      </a:r>
                      <a:r>
                        <a:rPr lang="es-ES" sz="2000" baseline="0" dirty="0" err="1" smtClean="0"/>
                        <a:t>subcadena</a:t>
                      </a:r>
                      <a:r>
                        <a:rPr lang="es-ES" sz="2000" baseline="0" dirty="0" smtClean="0"/>
                        <a:t> de ‘</a:t>
                      </a:r>
                      <a:r>
                        <a:rPr lang="es-ES" sz="2000" baseline="0" dirty="0" err="1" smtClean="0"/>
                        <a:t>cad</a:t>
                      </a:r>
                      <a:r>
                        <a:rPr lang="es-ES" sz="2000" baseline="0" dirty="0" smtClean="0"/>
                        <a:t>’, que abarca desde la posición indicada en ‘m’ hasta tantos caracteres como indique el número ‘n’. Si se omite ‘n’, devuelve la cadena desde la posición especificada por ‘m’. El valor de ‘n’ no puede ser inferior a 1. El valor de ‘m’ puede ser negativo; en este caso, devuelve la cadena empezando por su final, y avanzando de derecha a izquierda.</a:t>
                      </a:r>
                      <a:endParaRPr lang="es-ES" sz="2000" dirty="0"/>
                    </a:p>
                  </a:txBody>
                  <a:tcPr/>
                </a:tc>
              </a:tr>
              <a:tr h="1252843">
                <a:tc>
                  <a:txBody>
                    <a:bodyPr/>
                    <a:lstStyle/>
                    <a:p>
                      <a:r>
                        <a:rPr lang="es-ES" sz="1600" b="1" dirty="0" smtClean="0">
                          <a:solidFill>
                            <a:schemeClr val="tx1"/>
                          </a:solidFill>
                        </a:rPr>
                        <a:t>TRANSLATE(cad1,</a:t>
                      </a:r>
                      <a:r>
                        <a:rPr lang="es-ES" sz="1600" b="1" baseline="0" dirty="0" smtClean="0">
                          <a:solidFill>
                            <a:schemeClr val="tx1"/>
                          </a:solidFill>
                        </a:rPr>
                        <a:t> cad2, cad3)</a:t>
                      </a:r>
                      <a:endParaRPr lang="es-ES" sz="1600" b="1" dirty="0">
                        <a:solidFill>
                          <a:schemeClr val="tx1"/>
                        </a:solidFill>
                      </a:endParaRPr>
                    </a:p>
                  </a:txBody>
                  <a:tcPr anchor="ctr"/>
                </a:tc>
                <a:tc>
                  <a:txBody>
                    <a:bodyPr/>
                    <a:lstStyle/>
                    <a:p>
                      <a:r>
                        <a:rPr lang="es-ES" sz="2000" dirty="0" smtClean="0"/>
                        <a:t>Convierte caracteres de una cadena en caracteres diferentes,</a:t>
                      </a:r>
                      <a:r>
                        <a:rPr lang="es-ES" sz="2000" baseline="0" dirty="0" smtClean="0"/>
                        <a:t> según un plan de sustitución marcado por el usuario. Devuelve ‘cad1’ con los caracteres encontrados en ‘cad2’  y sustituidos por los caracteres de ‘cad3’. Cualquier carácter que no esté en la cadena ‘cad2’ permanece como estaba.</a:t>
                      </a:r>
                      <a:endParaRPr lang="es-ES" sz="20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1015663"/>
          </a:xfrm>
          <a:prstGeom prst="rect">
            <a:avLst/>
          </a:prstGeom>
          <a:noFill/>
        </p:spPr>
        <p:txBody>
          <a:bodyPr wrap="square" rtlCol="0">
            <a:spAutoFit/>
          </a:bodyPr>
          <a:lstStyle/>
          <a:p>
            <a:r>
              <a:rPr lang="es-ES" b="1" dirty="0" smtClean="0">
                <a:solidFill>
                  <a:srgbClr val="C00000"/>
                </a:solidFill>
              </a:rPr>
              <a:t>1- TIPOS DE FUNCIONES</a:t>
            </a:r>
          </a:p>
          <a:p>
            <a:endParaRPr lang="es-ES" dirty="0" smtClean="0"/>
          </a:p>
          <a:p>
            <a:pPr marL="914400" lvl="1" indent="-457200">
              <a:buFont typeface="+mj-lt"/>
              <a:buAutoNum type="alphaUcPeriod" startAt="4"/>
            </a:pPr>
            <a:r>
              <a:rPr lang="es-ES" sz="2400" b="1" dirty="0" smtClean="0">
                <a:solidFill>
                  <a:schemeClr val="accent5">
                    <a:lumMod val="50000"/>
                  </a:schemeClr>
                </a:solidFill>
              </a:rPr>
              <a:t>Funciones de cadenas de CARACTERES</a:t>
            </a:r>
          </a:p>
        </p:txBody>
      </p:sp>
      <p:graphicFrame>
        <p:nvGraphicFramePr>
          <p:cNvPr id="5" name="4 Tabla"/>
          <p:cNvGraphicFramePr>
            <a:graphicFrameLocks noGrp="1"/>
          </p:cNvGraphicFramePr>
          <p:nvPr/>
        </p:nvGraphicFramePr>
        <p:xfrm>
          <a:off x="0" y="1571612"/>
          <a:ext cx="9144000" cy="457200"/>
        </p:xfrm>
        <a:graphic>
          <a:graphicData uri="http://schemas.openxmlformats.org/drawingml/2006/table">
            <a:tbl>
              <a:tblPr firstRow="1" bandRow="1">
                <a:tableStyleId>{5C22544A-7EE6-4342-B048-85BDC9FD1C3A}</a:tableStyleId>
              </a:tblPr>
              <a:tblGrid>
                <a:gridCol w="9144000"/>
              </a:tblGrid>
              <a:tr h="335009">
                <a:tc>
                  <a:txBody>
                    <a:bodyPr/>
                    <a:lstStyle/>
                    <a:p>
                      <a:pPr algn="ctr"/>
                      <a:r>
                        <a:rPr lang="es-ES" sz="2400" dirty="0" smtClean="0"/>
                        <a:t>DEVUELVEN</a:t>
                      </a:r>
                      <a:r>
                        <a:rPr lang="es-ES" sz="2400" baseline="0" dirty="0" smtClean="0"/>
                        <a:t> VALORES NUMÉRICOS</a:t>
                      </a:r>
                      <a:endParaRPr lang="es-ES" sz="2400" dirty="0"/>
                    </a:p>
                  </a:txBody>
                  <a:tcPr/>
                </a:tc>
              </a:tr>
            </a:tbl>
          </a:graphicData>
        </a:graphic>
      </p:graphicFrame>
      <p:pic>
        <p:nvPicPr>
          <p:cNvPr id="1026" name="Picture 2"/>
          <p:cNvPicPr>
            <a:picLocks noChangeAspect="1" noChangeArrowheads="1"/>
          </p:cNvPicPr>
          <p:nvPr/>
        </p:nvPicPr>
        <p:blipFill>
          <a:blip r:embed="rId2"/>
          <a:srcRect/>
          <a:stretch>
            <a:fillRect/>
          </a:stretch>
        </p:blipFill>
        <p:spPr bwMode="auto">
          <a:xfrm>
            <a:off x="0" y="2071678"/>
            <a:ext cx="9144000" cy="32956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1015663"/>
          </a:xfrm>
          <a:prstGeom prst="rect">
            <a:avLst/>
          </a:prstGeom>
          <a:noFill/>
        </p:spPr>
        <p:txBody>
          <a:bodyPr wrap="square" rtlCol="0">
            <a:spAutoFit/>
          </a:bodyPr>
          <a:lstStyle/>
          <a:p>
            <a:r>
              <a:rPr lang="es-ES" b="1" dirty="0" smtClean="0">
                <a:solidFill>
                  <a:srgbClr val="C00000"/>
                </a:solidFill>
              </a:rPr>
              <a:t>1- TIPOS DE FUNCIONES</a:t>
            </a:r>
          </a:p>
          <a:p>
            <a:endParaRPr lang="es-ES" dirty="0" smtClean="0"/>
          </a:p>
          <a:p>
            <a:pPr marL="914400" lvl="1" indent="-457200">
              <a:buFont typeface="+mj-lt"/>
              <a:buAutoNum type="alphaUcPeriod" startAt="5"/>
            </a:pPr>
            <a:r>
              <a:rPr lang="es-ES" sz="2400" b="1" dirty="0" smtClean="0">
                <a:solidFill>
                  <a:schemeClr val="accent5">
                    <a:lumMod val="50000"/>
                  </a:schemeClr>
                </a:solidFill>
              </a:rPr>
              <a:t>Funciones de FECHAS</a:t>
            </a:r>
          </a:p>
        </p:txBody>
      </p:sp>
      <p:graphicFrame>
        <p:nvGraphicFramePr>
          <p:cNvPr id="5" name="4 Tabla"/>
          <p:cNvGraphicFramePr>
            <a:graphicFrameLocks noGrp="1"/>
          </p:cNvGraphicFramePr>
          <p:nvPr/>
        </p:nvGraphicFramePr>
        <p:xfrm>
          <a:off x="0" y="1357298"/>
          <a:ext cx="9144000" cy="4032900"/>
        </p:xfrm>
        <a:graphic>
          <a:graphicData uri="http://schemas.openxmlformats.org/drawingml/2006/table">
            <a:tbl>
              <a:tblPr firstRow="1" bandRow="1">
                <a:tableStyleId>{5C22544A-7EE6-4342-B048-85BDC9FD1C3A}</a:tableStyleId>
              </a:tblPr>
              <a:tblGrid>
                <a:gridCol w="2214546"/>
                <a:gridCol w="6929454"/>
              </a:tblGrid>
              <a:tr h="335009">
                <a:tc>
                  <a:txBody>
                    <a:bodyPr/>
                    <a:lstStyle/>
                    <a:p>
                      <a:pPr algn="ctr"/>
                      <a:r>
                        <a:rPr lang="es-ES" sz="2000" b="1" dirty="0" smtClean="0">
                          <a:solidFill>
                            <a:schemeClr val="bg1"/>
                          </a:solidFill>
                        </a:rPr>
                        <a:t>FUNCIÓN</a:t>
                      </a:r>
                      <a:endParaRPr lang="es-ES" sz="2000" b="1" dirty="0">
                        <a:solidFill>
                          <a:schemeClr val="bg1"/>
                        </a:solidFill>
                      </a:endParaRPr>
                    </a:p>
                  </a:txBody>
                  <a:tcPr/>
                </a:tc>
                <a:tc>
                  <a:txBody>
                    <a:bodyPr/>
                    <a:lstStyle/>
                    <a:p>
                      <a:pPr algn="ctr"/>
                      <a:r>
                        <a:rPr lang="es-ES" sz="2000" b="1" dirty="0" smtClean="0">
                          <a:solidFill>
                            <a:schemeClr val="bg1"/>
                          </a:solidFill>
                        </a:rPr>
                        <a:t>PROPÓSITO</a:t>
                      </a:r>
                      <a:endParaRPr lang="es-ES" sz="2000" b="1" dirty="0">
                        <a:solidFill>
                          <a:schemeClr val="bg1"/>
                        </a:solidFill>
                      </a:endParaRPr>
                    </a:p>
                  </a:txBody>
                  <a:tcPr/>
                </a:tc>
              </a:tr>
              <a:tr h="462924">
                <a:tc>
                  <a:txBody>
                    <a:bodyPr/>
                    <a:lstStyle/>
                    <a:p>
                      <a:r>
                        <a:rPr lang="es-ES" sz="1600" b="1" dirty="0" smtClean="0">
                          <a:solidFill>
                            <a:schemeClr val="tx1"/>
                          </a:solidFill>
                        </a:rPr>
                        <a:t>SYSDATE</a:t>
                      </a:r>
                      <a:endParaRPr lang="es-ES" sz="1600" b="1" dirty="0">
                        <a:solidFill>
                          <a:schemeClr val="tx1"/>
                        </a:solidFill>
                      </a:endParaRPr>
                    </a:p>
                  </a:txBody>
                  <a:tcPr anchor="ctr"/>
                </a:tc>
                <a:tc>
                  <a:txBody>
                    <a:bodyPr/>
                    <a:lstStyle/>
                    <a:p>
                      <a:r>
                        <a:rPr lang="es-ES" sz="2000" dirty="0" smtClean="0"/>
                        <a:t>Devuelve</a:t>
                      </a:r>
                      <a:r>
                        <a:rPr lang="es-ES" sz="2000" baseline="0" dirty="0" smtClean="0"/>
                        <a:t> la fecha del sistema</a:t>
                      </a:r>
                      <a:endParaRPr lang="es-ES" sz="2000" dirty="0"/>
                    </a:p>
                  </a:txBody>
                  <a:tcPr/>
                </a:tc>
              </a:tr>
              <a:tr h="428628">
                <a:tc>
                  <a:txBody>
                    <a:bodyPr/>
                    <a:lstStyle/>
                    <a:p>
                      <a:r>
                        <a:rPr lang="es-ES" sz="1600" b="1" dirty="0" smtClean="0">
                          <a:solidFill>
                            <a:schemeClr val="tx1"/>
                          </a:solidFill>
                        </a:rPr>
                        <a:t>ADD_MONTH(fecha,</a:t>
                      </a:r>
                      <a:r>
                        <a:rPr lang="es-ES" sz="1600" b="1" baseline="0" dirty="0" smtClean="0">
                          <a:solidFill>
                            <a:schemeClr val="tx1"/>
                          </a:solidFill>
                        </a:rPr>
                        <a:t> n)</a:t>
                      </a:r>
                      <a:endParaRPr lang="es-ES" sz="1600" b="1" dirty="0">
                        <a:solidFill>
                          <a:schemeClr val="tx1"/>
                        </a:solidFill>
                      </a:endParaRPr>
                    </a:p>
                  </a:txBody>
                  <a:tcPr anchor="ctr"/>
                </a:tc>
                <a:tc>
                  <a:txBody>
                    <a:bodyPr/>
                    <a:lstStyle/>
                    <a:p>
                      <a:r>
                        <a:rPr lang="es-ES" sz="2000" dirty="0" smtClean="0"/>
                        <a:t>Devuelve la fecha ‘fecha’ incrementada</a:t>
                      </a:r>
                      <a:r>
                        <a:rPr lang="es-ES" sz="2000" baseline="0" dirty="0" smtClean="0"/>
                        <a:t> en ‘n’ meses</a:t>
                      </a:r>
                      <a:endParaRPr lang="es-ES" sz="2000" dirty="0"/>
                    </a:p>
                  </a:txBody>
                  <a:tcPr/>
                </a:tc>
              </a:tr>
              <a:tr h="428628">
                <a:tc>
                  <a:txBody>
                    <a:bodyPr/>
                    <a:lstStyle/>
                    <a:p>
                      <a:r>
                        <a:rPr lang="es-ES" sz="1600" b="1" dirty="0" smtClean="0">
                          <a:solidFill>
                            <a:schemeClr val="tx1"/>
                          </a:solidFill>
                        </a:rPr>
                        <a:t>LAST_DAY(fecha)</a:t>
                      </a:r>
                      <a:endParaRPr lang="es-ES" sz="1600" b="1" dirty="0">
                        <a:solidFill>
                          <a:schemeClr val="tx1"/>
                        </a:solidFill>
                      </a:endParaRPr>
                    </a:p>
                  </a:txBody>
                  <a:tcPr anchor="ctr"/>
                </a:tc>
                <a:tc>
                  <a:txBody>
                    <a:bodyPr/>
                    <a:lstStyle/>
                    <a:p>
                      <a:r>
                        <a:rPr lang="es-ES" sz="2000" dirty="0" smtClean="0"/>
                        <a:t>Devuelve la fecha del último día del mes que contiene ‘fecha’</a:t>
                      </a:r>
                      <a:endParaRPr lang="es-ES" sz="2000" dirty="0"/>
                    </a:p>
                  </a:txBody>
                  <a:tcPr/>
                </a:tc>
              </a:tr>
              <a:tr h="571504">
                <a:tc>
                  <a:txBody>
                    <a:bodyPr/>
                    <a:lstStyle/>
                    <a:p>
                      <a:r>
                        <a:rPr lang="es-ES" sz="1600" b="1" dirty="0" smtClean="0">
                          <a:solidFill>
                            <a:schemeClr val="tx1"/>
                          </a:solidFill>
                        </a:rPr>
                        <a:t>MONTHS_BETWEEN(fecha1,</a:t>
                      </a:r>
                      <a:r>
                        <a:rPr lang="es-ES" sz="1600" b="1" baseline="0" dirty="0" smtClean="0">
                          <a:solidFill>
                            <a:schemeClr val="tx1"/>
                          </a:solidFill>
                        </a:rPr>
                        <a:t> fecha2)</a:t>
                      </a:r>
                      <a:endParaRPr lang="es-ES" sz="1600" b="1" dirty="0">
                        <a:solidFill>
                          <a:schemeClr val="tx1"/>
                        </a:solidFill>
                      </a:endParaRPr>
                    </a:p>
                  </a:txBody>
                  <a:tcPr anchor="ctr"/>
                </a:tc>
                <a:tc>
                  <a:txBody>
                    <a:bodyPr/>
                    <a:lstStyle/>
                    <a:p>
                      <a:r>
                        <a:rPr lang="es-ES" sz="2000" dirty="0" smtClean="0"/>
                        <a:t>Devuelve la diferencia en meses entre las fechas ‘fecha1’ y ‘fecha2’</a:t>
                      </a:r>
                      <a:endParaRPr lang="es-ES" sz="2000" dirty="0"/>
                    </a:p>
                  </a:txBody>
                  <a:tcPr/>
                </a:tc>
              </a:tr>
              <a:tr h="1252843">
                <a:tc>
                  <a:txBody>
                    <a:bodyPr/>
                    <a:lstStyle/>
                    <a:p>
                      <a:r>
                        <a:rPr lang="es-ES" sz="1600" b="1" dirty="0" smtClean="0">
                          <a:solidFill>
                            <a:schemeClr val="tx1"/>
                          </a:solidFill>
                        </a:rPr>
                        <a:t>NEXT_DAY(fecha,</a:t>
                      </a:r>
                      <a:r>
                        <a:rPr lang="es-ES" sz="1600" b="1" baseline="0" dirty="0" smtClean="0">
                          <a:solidFill>
                            <a:schemeClr val="tx1"/>
                          </a:solidFill>
                        </a:rPr>
                        <a:t> </a:t>
                      </a:r>
                      <a:r>
                        <a:rPr lang="es-ES" sz="1600" b="1" baseline="0" dirty="0" err="1" smtClean="0">
                          <a:solidFill>
                            <a:schemeClr val="tx1"/>
                          </a:solidFill>
                        </a:rPr>
                        <a:t>cad</a:t>
                      </a:r>
                      <a:r>
                        <a:rPr lang="es-ES" sz="1600" b="1" baseline="0" dirty="0" smtClean="0">
                          <a:solidFill>
                            <a:schemeClr val="tx1"/>
                          </a:solidFill>
                        </a:rPr>
                        <a:t>)</a:t>
                      </a:r>
                      <a:endParaRPr lang="es-ES" sz="1600" b="1" dirty="0">
                        <a:solidFill>
                          <a:schemeClr val="tx1"/>
                        </a:solidFill>
                      </a:endParaRPr>
                    </a:p>
                  </a:txBody>
                  <a:tcPr anchor="ctr"/>
                </a:tc>
                <a:tc>
                  <a:txBody>
                    <a:bodyPr/>
                    <a:lstStyle/>
                    <a:p>
                      <a:r>
                        <a:rPr lang="es-ES" sz="2000" dirty="0" smtClean="0"/>
                        <a:t>Devuelve la fecha del primer día de</a:t>
                      </a:r>
                      <a:r>
                        <a:rPr lang="es-ES" sz="2000" baseline="0" dirty="0" smtClean="0"/>
                        <a:t> la semana indicado por ‘</a:t>
                      </a:r>
                      <a:r>
                        <a:rPr lang="es-ES" sz="2000" baseline="0" dirty="0" err="1" smtClean="0"/>
                        <a:t>cad</a:t>
                      </a:r>
                      <a:r>
                        <a:rPr lang="es-ES" sz="2000" baseline="0" dirty="0" smtClean="0"/>
                        <a:t>’ después de la fecha indicada por ‘fecha’. El día de la semana en ‘</a:t>
                      </a:r>
                      <a:r>
                        <a:rPr lang="es-ES" sz="2000" baseline="0" dirty="0" err="1" smtClean="0"/>
                        <a:t>cad</a:t>
                      </a:r>
                      <a:r>
                        <a:rPr lang="es-ES" sz="2000" baseline="0" dirty="0" smtClean="0"/>
                        <a:t>’ se indica con su nombre, es decir, lunes (</a:t>
                      </a:r>
                      <a:r>
                        <a:rPr lang="es-ES" sz="2000" baseline="0" dirty="0" err="1" smtClean="0"/>
                        <a:t>monday</a:t>
                      </a:r>
                      <a:r>
                        <a:rPr lang="es-ES" sz="2000" baseline="0" dirty="0" smtClean="0"/>
                        <a:t>), martes (</a:t>
                      </a:r>
                      <a:r>
                        <a:rPr lang="es-ES" sz="2000" baseline="0" dirty="0" err="1" smtClean="0"/>
                        <a:t>tuesday</a:t>
                      </a:r>
                      <a:r>
                        <a:rPr lang="es-ES" sz="2000" baseline="0" dirty="0" smtClean="0"/>
                        <a:t>), miércoles (</a:t>
                      </a:r>
                      <a:r>
                        <a:rPr lang="es-ES" sz="2000" baseline="0" dirty="0" err="1" smtClean="0"/>
                        <a:t>wednesday</a:t>
                      </a:r>
                      <a:r>
                        <a:rPr lang="es-ES" sz="2000" baseline="0" dirty="0" smtClean="0"/>
                        <a:t>), jueves (</a:t>
                      </a:r>
                      <a:r>
                        <a:rPr lang="es-ES" sz="2000" baseline="0" dirty="0" err="1" smtClean="0"/>
                        <a:t>thursday</a:t>
                      </a:r>
                      <a:r>
                        <a:rPr lang="es-ES" sz="2000" baseline="0" dirty="0" smtClean="0"/>
                        <a:t>), viernes (</a:t>
                      </a:r>
                      <a:r>
                        <a:rPr lang="es-ES" sz="2000" baseline="0" dirty="0" err="1" smtClean="0"/>
                        <a:t>friday</a:t>
                      </a:r>
                      <a:r>
                        <a:rPr lang="es-ES" sz="2000" baseline="0" dirty="0" smtClean="0"/>
                        <a:t>), sábado (</a:t>
                      </a:r>
                      <a:r>
                        <a:rPr lang="es-ES" sz="2000" baseline="0" dirty="0" err="1" smtClean="0"/>
                        <a:t>saturday</a:t>
                      </a:r>
                      <a:r>
                        <a:rPr lang="es-ES" sz="2000" baseline="0" dirty="0" smtClean="0"/>
                        <a:t>) o </a:t>
                      </a:r>
                      <a:r>
                        <a:rPr lang="es-ES" sz="2000" baseline="0" dirty="0" err="1" smtClean="0"/>
                        <a:t>dominto</a:t>
                      </a:r>
                      <a:r>
                        <a:rPr lang="es-ES" sz="2000" baseline="0" dirty="0" smtClean="0"/>
                        <a:t> (</a:t>
                      </a:r>
                      <a:r>
                        <a:rPr lang="es-ES" sz="2000" baseline="0" dirty="0" err="1" smtClean="0"/>
                        <a:t>sunday</a:t>
                      </a:r>
                      <a:r>
                        <a:rPr lang="es-ES" sz="2000" baseline="0" dirty="0" smtClean="0"/>
                        <a:t>).</a:t>
                      </a:r>
                      <a:endParaRPr lang="es-ES" sz="20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1723549"/>
          </a:xfrm>
          <a:prstGeom prst="rect">
            <a:avLst/>
          </a:prstGeom>
          <a:noFill/>
        </p:spPr>
        <p:txBody>
          <a:bodyPr wrap="square" rtlCol="0">
            <a:spAutoFit/>
          </a:bodyPr>
          <a:lstStyle/>
          <a:p>
            <a:r>
              <a:rPr lang="es-ES" b="1" dirty="0" smtClean="0">
                <a:solidFill>
                  <a:srgbClr val="C00000"/>
                </a:solidFill>
              </a:rPr>
              <a:t>1- TIPOS DE FUNCIONES</a:t>
            </a:r>
            <a:endParaRPr lang="es-ES" dirty="0" smtClean="0"/>
          </a:p>
          <a:p>
            <a:pPr marL="914400" lvl="1" indent="-457200">
              <a:buFont typeface="+mj-lt"/>
              <a:buAutoNum type="alphaUcPeriod" startAt="6"/>
            </a:pPr>
            <a:r>
              <a:rPr lang="es-ES" sz="2400" b="1" dirty="0" smtClean="0">
                <a:solidFill>
                  <a:schemeClr val="accent5">
                    <a:lumMod val="50000"/>
                  </a:schemeClr>
                </a:solidFill>
              </a:rPr>
              <a:t>Funciones de CONVERSIÓN</a:t>
            </a:r>
          </a:p>
          <a:p>
            <a:pPr marL="914400" lvl="1" indent="-457200"/>
            <a:r>
              <a:rPr lang="es-ES" sz="2400" b="1" dirty="0" smtClean="0">
                <a:solidFill>
                  <a:schemeClr val="accent5">
                    <a:lumMod val="50000"/>
                  </a:schemeClr>
                </a:solidFill>
              </a:rPr>
              <a:t>	</a:t>
            </a:r>
            <a:r>
              <a:rPr lang="es-ES" sz="2000" b="1" dirty="0" smtClean="0"/>
              <a:t>La mayoría de las funciones vistas hasta ahora son de TRANSFORMACIÓN, es decir, cambian los objetos. Hay otras funciones que cambian los objetos de una manera especial, pues transforman un tipo de dato en otro.</a:t>
            </a:r>
          </a:p>
        </p:txBody>
      </p:sp>
      <p:graphicFrame>
        <p:nvGraphicFramePr>
          <p:cNvPr id="5" name="4 Tabla"/>
          <p:cNvGraphicFramePr>
            <a:graphicFrameLocks noGrp="1"/>
          </p:cNvGraphicFramePr>
          <p:nvPr/>
        </p:nvGraphicFramePr>
        <p:xfrm>
          <a:off x="0" y="1828800"/>
          <a:ext cx="9144000" cy="5029200"/>
        </p:xfrm>
        <a:graphic>
          <a:graphicData uri="http://schemas.openxmlformats.org/drawingml/2006/table">
            <a:tbl>
              <a:tblPr firstRow="1" bandRow="1">
                <a:tableStyleId>{5C22544A-7EE6-4342-B048-85BDC9FD1C3A}</a:tableStyleId>
              </a:tblPr>
              <a:tblGrid>
                <a:gridCol w="2214546"/>
                <a:gridCol w="6929454"/>
              </a:tblGrid>
              <a:tr h="326450">
                <a:tc>
                  <a:txBody>
                    <a:bodyPr/>
                    <a:lstStyle/>
                    <a:p>
                      <a:pPr algn="ctr"/>
                      <a:r>
                        <a:rPr lang="es-ES" sz="2000" b="1" dirty="0" smtClean="0">
                          <a:solidFill>
                            <a:schemeClr val="bg1"/>
                          </a:solidFill>
                        </a:rPr>
                        <a:t>FUNCIÓN</a:t>
                      </a:r>
                      <a:endParaRPr lang="es-ES" sz="2000" b="1" dirty="0">
                        <a:solidFill>
                          <a:schemeClr val="bg1"/>
                        </a:solidFill>
                      </a:endParaRPr>
                    </a:p>
                  </a:txBody>
                  <a:tcPr/>
                </a:tc>
                <a:tc>
                  <a:txBody>
                    <a:bodyPr/>
                    <a:lstStyle/>
                    <a:p>
                      <a:pPr algn="ctr"/>
                      <a:r>
                        <a:rPr lang="es-ES" sz="2000" b="1" dirty="0" smtClean="0">
                          <a:solidFill>
                            <a:schemeClr val="bg1"/>
                          </a:solidFill>
                        </a:rPr>
                        <a:t>PROPÓSITO</a:t>
                      </a:r>
                      <a:endParaRPr lang="es-ES" sz="2000" b="1" dirty="0">
                        <a:solidFill>
                          <a:schemeClr val="bg1"/>
                        </a:solidFill>
                      </a:endParaRPr>
                    </a:p>
                  </a:txBody>
                  <a:tcPr/>
                </a:tc>
              </a:tr>
              <a:tr h="1330912">
                <a:tc>
                  <a:txBody>
                    <a:bodyPr/>
                    <a:lstStyle/>
                    <a:p>
                      <a:r>
                        <a:rPr lang="es-ES" sz="1600" b="1" dirty="0" smtClean="0">
                          <a:solidFill>
                            <a:schemeClr val="tx1"/>
                          </a:solidFill>
                        </a:rPr>
                        <a:t>TO_CHAR(fecha,</a:t>
                      </a:r>
                      <a:r>
                        <a:rPr lang="es-ES" sz="1600" b="1" baseline="0" dirty="0" smtClean="0">
                          <a:solidFill>
                            <a:schemeClr val="tx1"/>
                          </a:solidFill>
                        </a:rPr>
                        <a:t> ‘formato’)</a:t>
                      </a:r>
                      <a:endParaRPr lang="es-ES" sz="1600" b="1" dirty="0">
                        <a:solidFill>
                          <a:schemeClr val="tx1"/>
                        </a:solidFill>
                      </a:endParaRPr>
                    </a:p>
                  </a:txBody>
                  <a:tcPr anchor="ctr"/>
                </a:tc>
                <a:tc>
                  <a:txBody>
                    <a:bodyPr/>
                    <a:lstStyle/>
                    <a:p>
                      <a:r>
                        <a:rPr lang="es-ES" sz="2000" dirty="0" smtClean="0"/>
                        <a:t>Convierte una fecha</a:t>
                      </a:r>
                      <a:r>
                        <a:rPr lang="es-ES" sz="2000" baseline="0" dirty="0" smtClean="0"/>
                        <a:t> (tipo DATE) a tipo VARCHAR2 en el formato especificado en ‘formato’ (es una cadena de caracteres que puede incluir las máscaras de formato definidas en las tablas siguientes, y donde es posible incluir literales definidos por el usuario encerrados entre comillas dobles)</a:t>
                      </a:r>
                      <a:endParaRPr lang="es-ES" sz="2000" dirty="0"/>
                    </a:p>
                  </a:txBody>
                  <a:tcPr/>
                </a:tc>
              </a:tr>
              <a:tr h="828681">
                <a:tc>
                  <a:txBody>
                    <a:bodyPr/>
                    <a:lstStyle/>
                    <a:p>
                      <a:r>
                        <a:rPr lang="es-ES" sz="1600" b="1" dirty="0" smtClean="0">
                          <a:solidFill>
                            <a:schemeClr val="tx1"/>
                          </a:solidFill>
                        </a:rPr>
                        <a:t>TO_CHAR(numero,</a:t>
                      </a:r>
                      <a:r>
                        <a:rPr lang="es-ES" sz="1600" b="1" baseline="0" dirty="0" smtClean="0">
                          <a:solidFill>
                            <a:schemeClr val="tx1"/>
                          </a:solidFill>
                        </a:rPr>
                        <a:t> ‘formato’)</a:t>
                      </a:r>
                      <a:endParaRPr lang="es-ES" sz="1600" b="1" dirty="0">
                        <a:solidFill>
                          <a:schemeClr val="tx1"/>
                        </a:solidFill>
                      </a:endParaRPr>
                    </a:p>
                  </a:txBody>
                  <a:tcPr anchor="ctr"/>
                </a:tc>
                <a:tc>
                  <a:txBody>
                    <a:bodyPr/>
                    <a:lstStyle/>
                    <a:p>
                      <a:r>
                        <a:rPr lang="es-ES" sz="2000" dirty="0" smtClean="0"/>
                        <a:t>Esta función convierte un ´numero’ (tipo NUMBER)</a:t>
                      </a:r>
                      <a:r>
                        <a:rPr lang="es-ES" sz="2000" baseline="0" dirty="0" smtClean="0"/>
                        <a:t> a tipo VARCHAR2 en el ‘formato’ especificado. Los formatos numéricos se muestran en las tablas siguientes.</a:t>
                      </a:r>
                      <a:endParaRPr lang="es-ES" sz="2000" dirty="0"/>
                    </a:p>
                  </a:txBody>
                  <a:tcPr/>
                </a:tc>
              </a:tr>
              <a:tr h="577565">
                <a:tc>
                  <a:txBody>
                    <a:bodyPr/>
                    <a:lstStyle/>
                    <a:p>
                      <a:r>
                        <a:rPr lang="es-ES" sz="1600" b="1" dirty="0" smtClean="0">
                          <a:solidFill>
                            <a:schemeClr val="tx1"/>
                          </a:solidFill>
                        </a:rPr>
                        <a:t>TO_DATE (</a:t>
                      </a:r>
                      <a:r>
                        <a:rPr lang="es-ES" sz="1600" b="1" dirty="0" err="1" smtClean="0">
                          <a:solidFill>
                            <a:schemeClr val="tx1"/>
                          </a:solidFill>
                        </a:rPr>
                        <a:t>cad</a:t>
                      </a:r>
                      <a:r>
                        <a:rPr lang="es-ES" sz="1600" b="1" dirty="0" smtClean="0">
                          <a:solidFill>
                            <a:schemeClr val="tx1"/>
                          </a:solidFill>
                        </a:rPr>
                        <a:t>, ‘formato’)</a:t>
                      </a:r>
                      <a:endParaRPr lang="es-ES" sz="1600" b="1" dirty="0">
                        <a:solidFill>
                          <a:schemeClr val="tx1"/>
                        </a:solidFill>
                      </a:endParaRPr>
                    </a:p>
                  </a:txBody>
                  <a:tcPr anchor="ctr"/>
                </a:tc>
                <a:tc>
                  <a:txBody>
                    <a:bodyPr/>
                    <a:lstStyle/>
                    <a:p>
                      <a:r>
                        <a:rPr lang="es-ES" sz="2000" dirty="0" smtClean="0"/>
                        <a:t>Convierte ‘</a:t>
                      </a:r>
                      <a:r>
                        <a:rPr lang="es-ES" sz="2000" dirty="0" err="1" smtClean="0"/>
                        <a:t>cad</a:t>
                      </a:r>
                      <a:r>
                        <a:rPr lang="es-ES" sz="2000" dirty="0" smtClean="0"/>
                        <a:t>’ (tipo VARCHAR2</a:t>
                      </a:r>
                      <a:r>
                        <a:rPr lang="es-ES" sz="2000" baseline="0" dirty="0" smtClean="0"/>
                        <a:t> o CHAR), a un valor de tipo DATE según el ‘formato’ especificado.</a:t>
                      </a:r>
                      <a:endParaRPr lang="es-ES" sz="2000" dirty="0"/>
                    </a:p>
                  </a:txBody>
                  <a:tcPr/>
                </a:tc>
              </a:tr>
              <a:tr h="1079796">
                <a:tc>
                  <a:txBody>
                    <a:bodyPr/>
                    <a:lstStyle/>
                    <a:p>
                      <a:r>
                        <a:rPr lang="es-ES" sz="1600" b="1" dirty="0" smtClean="0">
                          <a:solidFill>
                            <a:schemeClr val="tx1"/>
                          </a:solidFill>
                        </a:rPr>
                        <a:t>TO_NUMBER</a:t>
                      </a:r>
                      <a:r>
                        <a:rPr lang="es-ES" sz="1600" b="1" baseline="0" dirty="0" smtClean="0">
                          <a:solidFill>
                            <a:schemeClr val="tx1"/>
                          </a:solidFill>
                        </a:rPr>
                        <a:t> (cadena [, ‘formato’])</a:t>
                      </a:r>
                      <a:endParaRPr lang="es-ES" sz="1600" b="1" dirty="0">
                        <a:solidFill>
                          <a:schemeClr val="tx1"/>
                        </a:solidFill>
                      </a:endParaRPr>
                    </a:p>
                  </a:txBody>
                  <a:tcPr anchor="ctr"/>
                </a:tc>
                <a:tc>
                  <a:txBody>
                    <a:bodyPr/>
                    <a:lstStyle/>
                    <a:p>
                      <a:r>
                        <a:rPr lang="es-ES" sz="2000" dirty="0" smtClean="0"/>
                        <a:t>Convierte la ‘cadena’ a tipo NUMBER</a:t>
                      </a:r>
                      <a:r>
                        <a:rPr lang="es-ES" sz="2000" baseline="0" dirty="0" smtClean="0"/>
                        <a:t> según el ‘formato’ especificado. La cadena ha de contener números, el carácter decimal o el signo menos a la izquierda. No puede haber espacios entre los números, ni otros caracteres.</a:t>
                      </a:r>
                      <a:endParaRPr lang="es-ES" sz="20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1107996"/>
          </a:xfrm>
          <a:prstGeom prst="rect">
            <a:avLst/>
          </a:prstGeom>
          <a:noFill/>
        </p:spPr>
        <p:txBody>
          <a:bodyPr wrap="square" rtlCol="0">
            <a:spAutoFit/>
          </a:bodyPr>
          <a:lstStyle/>
          <a:p>
            <a:r>
              <a:rPr lang="es-ES" b="1" dirty="0" smtClean="0">
                <a:solidFill>
                  <a:srgbClr val="C00000"/>
                </a:solidFill>
              </a:rPr>
              <a:t>1- TIPOS DE FUNCIONES</a:t>
            </a:r>
            <a:endParaRPr lang="es-ES" dirty="0" smtClean="0"/>
          </a:p>
          <a:p>
            <a:pPr marL="914400" lvl="1" indent="-457200">
              <a:buFont typeface="+mj-lt"/>
              <a:buAutoNum type="alphaUcPeriod" startAt="6"/>
            </a:pPr>
            <a:r>
              <a:rPr lang="es-ES" sz="2400" b="1" dirty="0" smtClean="0">
                <a:solidFill>
                  <a:schemeClr val="accent5">
                    <a:lumMod val="50000"/>
                  </a:schemeClr>
                </a:solidFill>
              </a:rPr>
              <a:t>Funciones de CONVERSIÓN</a:t>
            </a:r>
          </a:p>
          <a:p>
            <a:pPr marL="914400" lvl="1" indent="-457200"/>
            <a:r>
              <a:rPr lang="es-ES" sz="2400" b="1" dirty="0" smtClean="0">
                <a:solidFill>
                  <a:schemeClr val="accent5">
                    <a:lumMod val="50000"/>
                  </a:schemeClr>
                </a:solidFill>
              </a:rPr>
              <a:t>	</a:t>
            </a:r>
            <a:r>
              <a:rPr lang="es-ES" sz="2000" b="1" dirty="0" smtClean="0"/>
              <a:t>TABLA DE FORMATOS PARA </a:t>
            </a:r>
            <a:r>
              <a:rPr lang="es-ES" sz="2400" b="1" dirty="0" smtClean="0">
                <a:solidFill>
                  <a:srgbClr val="FF0000"/>
                </a:solidFill>
              </a:rPr>
              <a:t>FECHAS</a:t>
            </a:r>
            <a:endParaRPr lang="es-ES" sz="2000" b="1" dirty="0" smtClean="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0" y="1071546"/>
            <a:ext cx="9144000" cy="578645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1107996"/>
          </a:xfrm>
          <a:prstGeom prst="rect">
            <a:avLst/>
          </a:prstGeom>
          <a:noFill/>
        </p:spPr>
        <p:txBody>
          <a:bodyPr wrap="square" rtlCol="0">
            <a:spAutoFit/>
          </a:bodyPr>
          <a:lstStyle/>
          <a:p>
            <a:r>
              <a:rPr lang="es-ES" b="1" dirty="0" smtClean="0">
                <a:solidFill>
                  <a:srgbClr val="C00000"/>
                </a:solidFill>
              </a:rPr>
              <a:t>1- TIPOS DE FUNCIONES</a:t>
            </a:r>
            <a:endParaRPr lang="es-ES" dirty="0" smtClean="0"/>
          </a:p>
          <a:p>
            <a:pPr marL="914400" lvl="1" indent="-457200">
              <a:buFont typeface="+mj-lt"/>
              <a:buAutoNum type="alphaUcPeriod" startAt="6"/>
            </a:pPr>
            <a:r>
              <a:rPr lang="es-ES" sz="2400" b="1" dirty="0" smtClean="0">
                <a:solidFill>
                  <a:schemeClr val="accent5">
                    <a:lumMod val="50000"/>
                  </a:schemeClr>
                </a:solidFill>
              </a:rPr>
              <a:t>Funciones de CONVERSIÓN</a:t>
            </a:r>
          </a:p>
          <a:p>
            <a:pPr marL="914400" lvl="1" indent="-457200"/>
            <a:r>
              <a:rPr lang="es-ES" sz="2400" b="1" dirty="0" smtClean="0">
                <a:solidFill>
                  <a:schemeClr val="accent5">
                    <a:lumMod val="50000"/>
                  </a:schemeClr>
                </a:solidFill>
              </a:rPr>
              <a:t>	</a:t>
            </a:r>
            <a:r>
              <a:rPr lang="es-ES" sz="2000" b="1" dirty="0" smtClean="0"/>
              <a:t>TABLA DE FORMATOS PARA </a:t>
            </a:r>
            <a:r>
              <a:rPr lang="es-ES" sz="2400" b="1" dirty="0" smtClean="0">
                <a:solidFill>
                  <a:srgbClr val="FF0000"/>
                </a:solidFill>
              </a:rPr>
              <a:t>FECHAS</a:t>
            </a:r>
            <a:endParaRPr lang="es-ES" sz="2000" b="1" dirty="0" smtClean="0">
              <a:solidFill>
                <a:srgbClr val="FF0000"/>
              </a:solidFill>
            </a:endParaRPr>
          </a:p>
        </p:txBody>
      </p:sp>
      <p:pic>
        <p:nvPicPr>
          <p:cNvPr id="3074" name="Picture 2"/>
          <p:cNvPicPr>
            <a:picLocks noChangeAspect="1" noChangeArrowheads="1"/>
          </p:cNvPicPr>
          <p:nvPr/>
        </p:nvPicPr>
        <p:blipFill>
          <a:blip r:embed="rId2"/>
          <a:srcRect/>
          <a:stretch>
            <a:fillRect/>
          </a:stretch>
        </p:blipFill>
        <p:spPr bwMode="auto">
          <a:xfrm>
            <a:off x="0" y="1357298"/>
            <a:ext cx="9144000" cy="3500462"/>
          </a:xfrm>
          <a:prstGeom prst="rect">
            <a:avLst/>
          </a:prstGeom>
          <a:noFill/>
          <a:ln w="9525">
            <a:noFill/>
            <a:miter lim="800000"/>
            <a:headEnd/>
            <a:tailEnd/>
          </a:ln>
          <a:effectLst/>
        </p:spPr>
      </p:pic>
      <p:sp>
        <p:nvSpPr>
          <p:cNvPr id="5" name="4 CuadroTexto"/>
          <p:cNvSpPr txBox="1"/>
          <p:nvPr/>
        </p:nvSpPr>
        <p:spPr>
          <a:xfrm>
            <a:off x="0" y="5786454"/>
            <a:ext cx="9144000" cy="646331"/>
          </a:xfrm>
          <a:prstGeom prst="rect">
            <a:avLst/>
          </a:prstGeom>
          <a:noFill/>
        </p:spPr>
        <p:txBody>
          <a:bodyPr wrap="square" rtlCol="0">
            <a:spAutoFit/>
          </a:bodyPr>
          <a:lstStyle/>
          <a:p>
            <a:r>
              <a:rPr lang="es-ES" sz="3600" dirty="0" smtClean="0"/>
              <a:t>¡ la tabla de formatos numéricos en fotocopias!</a:t>
            </a:r>
            <a:endParaRPr lang="es-E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5970865"/>
          </a:xfrm>
          <a:prstGeom prst="rect">
            <a:avLst/>
          </a:prstGeom>
          <a:noFill/>
        </p:spPr>
        <p:txBody>
          <a:bodyPr wrap="square" rtlCol="0">
            <a:spAutoFit/>
          </a:bodyPr>
          <a:lstStyle/>
          <a:p>
            <a:r>
              <a:rPr lang="es-ES" b="1" dirty="0" smtClean="0">
                <a:solidFill>
                  <a:srgbClr val="C00000"/>
                </a:solidFill>
              </a:rPr>
              <a:t>1- TIPOS DE FUNCIONES</a:t>
            </a:r>
            <a:endParaRPr lang="es-ES" dirty="0" smtClean="0"/>
          </a:p>
          <a:p>
            <a:pPr marL="914400" lvl="1" indent="-457200">
              <a:buFont typeface="+mj-lt"/>
              <a:buAutoNum type="alphaUcPeriod" startAt="7"/>
            </a:pPr>
            <a:r>
              <a:rPr lang="es-ES" sz="2400" b="1" dirty="0" smtClean="0">
                <a:solidFill>
                  <a:schemeClr val="accent5">
                    <a:lumMod val="50000"/>
                  </a:schemeClr>
                </a:solidFill>
              </a:rPr>
              <a:t>Otras Funciones</a:t>
            </a:r>
          </a:p>
          <a:p>
            <a:pPr marL="914400" lvl="1" indent="-457200">
              <a:buFont typeface="+mj-lt"/>
              <a:buAutoNum type="alphaUcPeriod" startAt="7"/>
            </a:pPr>
            <a:endParaRPr lang="es-ES" sz="2400" b="1" dirty="0" smtClean="0">
              <a:solidFill>
                <a:schemeClr val="accent5">
                  <a:lumMod val="50000"/>
                </a:schemeClr>
              </a:solidFill>
            </a:endParaRPr>
          </a:p>
          <a:p>
            <a:pPr marL="914400" lvl="1" indent="-457200">
              <a:buFont typeface="Wingdings" pitchFamily="2" charset="2"/>
              <a:buChar char="ü"/>
            </a:pPr>
            <a:r>
              <a:rPr lang="es-ES" sz="2400" b="1" dirty="0" smtClean="0">
                <a:solidFill>
                  <a:schemeClr val="accent6">
                    <a:lumMod val="50000"/>
                  </a:schemeClr>
                </a:solidFill>
              </a:rPr>
              <a:t>DECODE (</a:t>
            </a:r>
            <a:r>
              <a:rPr lang="es-ES" sz="2400" b="1" dirty="0" err="1" smtClean="0">
                <a:solidFill>
                  <a:schemeClr val="accent6">
                    <a:lumMod val="50000"/>
                  </a:schemeClr>
                </a:solidFill>
              </a:rPr>
              <a:t>var</a:t>
            </a:r>
            <a:r>
              <a:rPr lang="es-ES" sz="2400" b="1" dirty="0" smtClean="0">
                <a:solidFill>
                  <a:schemeClr val="accent6">
                    <a:lumMod val="50000"/>
                  </a:schemeClr>
                </a:solidFill>
              </a:rPr>
              <a:t>, val1, cod1, val2, cod2 …., </a:t>
            </a:r>
            <a:r>
              <a:rPr lang="es-ES" sz="2400" b="1" dirty="0" err="1" smtClean="0">
                <a:solidFill>
                  <a:schemeClr val="accent6">
                    <a:lumMod val="50000"/>
                  </a:schemeClr>
                </a:solidFill>
              </a:rPr>
              <a:t>valor_defecto</a:t>
            </a:r>
            <a:r>
              <a:rPr lang="es-ES" sz="2400" b="1" dirty="0" smtClean="0">
                <a:solidFill>
                  <a:schemeClr val="accent6">
                    <a:lumMod val="50000"/>
                  </a:schemeClr>
                </a:solidFill>
              </a:rPr>
              <a:t>)</a:t>
            </a:r>
          </a:p>
          <a:p>
            <a:pPr marL="914400" lvl="1" indent="-457200"/>
            <a:r>
              <a:rPr lang="es-ES" sz="2400" b="1" dirty="0" smtClean="0">
                <a:solidFill>
                  <a:schemeClr val="accent5">
                    <a:lumMod val="50000"/>
                  </a:schemeClr>
                </a:solidFill>
              </a:rPr>
              <a:t>	</a:t>
            </a:r>
            <a:r>
              <a:rPr lang="es-ES" sz="2400" dirty="0" smtClean="0"/>
              <a:t>Sustituye un valor por otro. Si “</a:t>
            </a:r>
            <a:r>
              <a:rPr lang="es-ES" sz="2400" dirty="0" err="1" smtClean="0"/>
              <a:t>var</a:t>
            </a:r>
            <a:r>
              <a:rPr lang="es-ES" sz="2400" dirty="0" smtClean="0"/>
              <a:t>” es igual a cualquier valor de la lista (“val1”, “val2”, …), devuelve el correspondiente código(“cod1”, “cod2”, …). En caso contrario se obtiene el valor señalado como valor por defecto (“</a:t>
            </a:r>
            <a:r>
              <a:rPr lang="es-ES" sz="2400" dirty="0" err="1" smtClean="0"/>
              <a:t>valor_defecto</a:t>
            </a:r>
            <a:r>
              <a:rPr lang="es-ES" sz="2400" dirty="0" smtClean="0"/>
              <a:t>”);</a:t>
            </a:r>
          </a:p>
          <a:p>
            <a:pPr marL="1828800" lvl="3" indent="-457200">
              <a:buFont typeface="Wingdings" pitchFamily="2" charset="2"/>
              <a:buChar char="v"/>
            </a:pPr>
            <a:r>
              <a:rPr lang="es-ES" sz="2000" b="1" dirty="0" smtClean="0">
                <a:solidFill>
                  <a:schemeClr val="accent1">
                    <a:lumMod val="75000"/>
                  </a:schemeClr>
                </a:solidFill>
              </a:rPr>
              <a:t>“val” debe ser un dato del mismo tipo de “</a:t>
            </a:r>
            <a:r>
              <a:rPr lang="es-ES" sz="2000" b="1" dirty="0" err="1" smtClean="0">
                <a:solidFill>
                  <a:schemeClr val="accent1">
                    <a:lumMod val="75000"/>
                  </a:schemeClr>
                </a:solidFill>
              </a:rPr>
              <a:t>var</a:t>
            </a:r>
            <a:r>
              <a:rPr lang="es-ES" sz="2000" b="1" dirty="0" smtClean="0">
                <a:solidFill>
                  <a:schemeClr val="accent1">
                    <a:lumMod val="75000"/>
                  </a:schemeClr>
                </a:solidFill>
              </a:rPr>
              <a:t>”</a:t>
            </a:r>
          </a:p>
          <a:p>
            <a:pPr marL="1828800" lvl="3" indent="-457200">
              <a:buFont typeface="Wingdings" pitchFamily="2" charset="2"/>
              <a:buChar char="v"/>
            </a:pPr>
            <a:r>
              <a:rPr lang="es-ES" sz="2000" b="1" dirty="0" smtClean="0">
                <a:solidFill>
                  <a:schemeClr val="accent1">
                    <a:lumMod val="75000"/>
                  </a:schemeClr>
                </a:solidFill>
              </a:rPr>
              <a:t>Es una función IF-THEN-ELSE</a:t>
            </a:r>
          </a:p>
          <a:p>
            <a:pPr marL="1828800" lvl="3" indent="-457200">
              <a:buFont typeface="Wingdings" pitchFamily="2" charset="2"/>
              <a:buChar char="v"/>
            </a:pPr>
            <a:endParaRPr lang="es-ES" sz="2000" b="1" dirty="0" smtClean="0">
              <a:solidFill>
                <a:schemeClr val="accent1">
                  <a:lumMod val="75000"/>
                </a:schemeClr>
              </a:solidFill>
            </a:endParaRPr>
          </a:p>
          <a:p>
            <a:pPr marL="1828800" lvl="3" indent="-457200">
              <a:buFont typeface="Wingdings" pitchFamily="2" charset="2"/>
              <a:buChar char="v"/>
            </a:pPr>
            <a:endParaRPr lang="es-ES" sz="2000" b="1" dirty="0" smtClean="0">
              <a:solidFill>
                <a:schemeClr val="accent1">
                  <a:lumMod val="75000"/>
                </a:schemeClr>
              </a:solidFill>
            </a:endParaRPr>
          </a:p>
          <a:p>
            <a:pPr marL="914400" lvl="1" indent="-457200">
              <a:buFont typeface="Wingdings" pitchFamily="2" charset="2"/>
              <a:buChar char="ü"/>
            </a:pPr>
            <a:r>
              <a:rPr lang="es-ES" sz="2400" b="1" dirty="0" smtClean="0">
                <a:solidFill>
                  <a:schemeClr val="accent6">
                    <a:lumMod val="50000"/>
                  </a:schemeClr>
                </a:solidFill>
              </a:rPr>
              <a:t>VSIZE (expresión)</a:t>
            </a:r>
          </a:p>
          <a:p>
            <a:pPr marL="914400" lvl="1" indent="-457200"/>
            <a:r>
              <a:rPr lang="es-ES" sz="2000" b="1" dirty="0" smtClean="0">
                <a:solidFill>
                  <a:schemeClr val="accent5">
                    <a:lumMod val="50000"/>
                  </a:schemeClr>
                </a:solidFill>
              </a:rPr>
              <a:t>	</a:t>
            </a:r>
            <a:r>
              <a:rPr lang="es-ES" sz="2400" dirty="0" smtClean="0"/>
              <a:t>Devuelve el número de bytes que ocupa expresión. </a:t>
            </a:r>
          </a:p>
          <a:p>
            <a:pPr marL="914400" lvl="1" indent="-457200"/>
            <a:r>
              <a:rPr lang="es-ES" sz="2400" dirty="0" smtClean="0"/>
              <a:t>	Si expresión es nulo, la función devuelve nulo.</a:t>
            </a:r>
          </a:p>
          <a:p>
            <a:pPr marL="914400" lvl="1" indent="-457200"/>
            <a:endParaRPr lang="es-ES" sz="2000" b="1" dirty="0" smtClean="0">
              <a:solidFill>
                <a:schemeClr val="accent1">
                  <a:lumMod val="75000"/>
                </a:schemeClr>
              </a:solidFill>
            </a:endParaRPr>
          </a:p>
          <a:p>
            <a:pPr marL="914400" lvl="1" indent="-457200"/>
            <a:r>
              <a:rPr lang="es-ES" sz="2400" b="1" dirty="0" smtClean="0">
                <a:solidFill>
                  <a:schemeClr val="accent5">
                    <a:lumMod val="50000"/>
                  </a:schemeClr>
                </a:solidFill>
              </a:rPr>
              <a:t>	</a:t>
            </a:r>
            <a:endParaRPr lang="es-ES" sz="2000"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6155531"/>
          </a:xfrm>
          <a:prstGeom prst="rect">
            <a:avLst/>
          </a:prstGeom>
          <a:noFill/>
        </p:spPr>
        <p:txBody>
          <a:bodyPr wrap="square" rtlCol="0">
            <a:spAutoFit/>
          </a:bodyPr>
          <a:lstStyle/>
          <a:p>
            <a:r>
              <a:rPr lang="es-ES" b="1" dirty="0" smtClean="0">
                <a:solidFill>
                  <a:srgbClr val="C00000"/>
                </a:solidFill>
              </a:rPr>
              <a:t>1- TIPOS DE FUNCIONES</a:t>
            </a:r>
            <a:endParaRPr lang="es-ES" dirty="0" smtClean="0"/>
          </a:p>
          <a:p>
            <a:pPr marL="914400" lvl="1" indent="-457200">
              <a:buFont typeface="+mj-lt"/>
              <a:buAutoNum type="alphaUcPeriod" startAt="7"/>
            </a:pPr>
            <a:r>
              <a:rPr lang="es-ES" sz="2400" b="1" dirty="0" smtClean="0">
                <a:solidFill>
                  <a:schemeClr val="accent5">
                    <a:lumMod val="50000"/>
                  </a:schemeClr>
                </a:solidFill>
              </a:rPr>
              <a:t>Otras Funciones</a:t>
            </a:r>
          </a:p>
          <a:p>
            <a:pPr marL="914400" lvl="1" indent="-457200">
              <a:buFont typeface="+mj-lt"/>
              <a:buAutoNum type="alphaUcPeriod" startAt="7"/>
            </a:pPr>
            <a:endParaRPr lang="es-ES" sz="2400" b="1" dirty="0" smtClean="0">
              <a:solidFill>
                <a:schemeClr val="accent5">
                  <a:lumMod val="50000"/>
                </a:schemeClr>
              </a:solidFill>
            </a:endParaRPr>
          </a:p>
          <a:p>
            <a:pPr marL="914400" lvl="1" indent="-457200">
              <a:buFont typeface="Wingdings" pitchFamily="2" charset="2"/>
              <a:buChar char="ü"/>
            </a:pPr>
            <a:r>
              <a:rPr lang="es-ES" sz="2400" b="1" dirty="0" smtClean="0">
                <a:solidFill>
                  <a:schemeClr val="accent6">
                    <a:lumMod val="50000"/>
                  </a:schemeClr>
                </a:solidFill>
              </a:rPr>
              <a:t>DUMP (cadena [,formato[, </a:t>
            </a:r>
            <a:r>
              <a:rPr lang="es-ES" sz="2400" b="1" dirty="0" err="1" smtClean="0">
                <a:solidFill>
                  <a:schemeClr val="accent6">
                    <a:lumMod val="50000"/>
                  </a:schemeClr>
                </a:solidFill>
              </a:rPr>
              <a:t>comiezo</a:t>
            </a:r>
            <a:r>
              <a:rPr lang="es-ES" sz="2400" b="1" dirty="0" smtClean="0">
                <a:solidFill>
                  <a:schemeClr val="accent6">
                    <a:lumMod val="50000"/>
                  </a:schemeClr>
                </a:solidFill>
              </a:rPr>
              <a:t>[, longitud]]])</a:t>
            </a:r>
          </a:p>
          <a:p>
            <a:pPr marL="914400" lvl="1" indent="-457200"/>
            <a:r>
              <a:rPr lang="es-ES" sz="2400" b="1" dirty="0" smtClean="0">
                <a:solidFill>
                  <a:schemeClr val="accent5">
                    <a:lumMod val="50000"/>
                  </a:schemeClr>
                </a:solidFill>
              </a:rPr>
              <a:t>	</a:t>
            </a:r>
            <a:r>
              <a:rPr lang="es-ES" sz="2400" b="1" dirty="0" smtClean="0"/>
              <a:t>Visualiza el valor de “cadena”, que puede ser un literal o una expresión, en formato de datos interno, en ASCII, octal, decimal, hexadecimal o en formato de carácter. Por defecto, el formato es ASCII o EBCDIC, lo que depende de la máquina. </a:t>
            </a:r>
            <a:endParaRPr lang="es-ES" sz="2000" b="1" dirty="0" smtClean="0"/>
          </a:p>
          <a:p>
            <a:pPr marL="914400" lvl="1" indent="-457200"/>
            <a:endParaRPr lang="es-ES" sz="2000" b="1" dirty="0" smtClean="0"/>
          </a:p>
          <a:p>
            <a:pPr marL="914400" lvl="1" indent="-457200"/>
            <a:r>
              <a:rPr lang="es-ES" sz="2000" b="1" dirty="0" smtClean="0"/>
              <a:t>	</a:t>
            </a:r>
            <a:r>
              <a:rPr lang="es-ES" sz="2400" b="1" dirty="0" smtClean="0"/>
              <a:t>“comienzo” es la posición de inicio de la cadena y “longitud” es el número de caracteres que se van a visualizar.</a:t>
            </a:r>
          </a:p>
          <a:p>
            <a:pPr marL="914400" lvl="1" indent="-457200"/>
            <a:endParaRPr lang="es-ES" sz="2000" b="1" dirty="0" smtClean="0"/>
          </a:p>
          <a:p>
            <a:pPr marL="914400" lvl="1" indent="-457200"/>
            <a:r>
              <a:rPr lang="es-ES" sz="2000" dirty="0" smtClean="0"/>
              <a:t>	</a:t>
            </a:r>
            <a:r>
              <a:rPr lang="es-ES" sz="2000" b="1" dirty="0" smtClean="0">
                <a:solidFill>
                  <a:schemeClr val="accent1">
                    <a:lumMod val="75000"/>
                  </a:schemeClr>
                </a:solidFill>
              </a:rPr>
              <a:t>El argumento “formato” puede tener los siguientes valores:</a:t>
            </a:r>
          </a:p>
          <a:p>
            <a:pPr marL="1828800" lvl="3" indent="-457200">
              <a:buFont typeface="Wingdings" pitchFamily="2" charset="2"/>
              <a:buChar char="§"/>
            </a:pPr>
            <a:r>
              <a:rPr lang="es-ES" sz="2000" dirty="0" smtClean="0"/>
              <a:t>8   devuelve el resultado en octal</a:t>
            </a:r>
          </a:p>
          <a:p>
            <a:pPr marL="1828800" lvl="3" indent="-457200">
              <a:buFont typeface="Wingdings" pitchFamily="2" charset="2"/>
              <a:buChar char="§"/>
            </a:pPr>
            <a:r>
              <a:rPr lang="es-ES" sz="2000" dirty="0" smtClean="0"/>
              <a:t>10 devuelve el resultado en decimal</a:t>
            </a:r>
          </a:p>
          <a:p>
            <a:pPr marL="1828800" lvl="3" indent="-457200">
              <a:buFont typeface="Wingdings" pitchFamily="2" charset="2"/>
              <a:buChar char="§"/>
            </a:pPr>
            <a:r>
              <a:rPr lang="es-ES" sz="2000" dirty="0" smtClean="0"/>
              <a:t>16 devuelve el resultado en hexadecimal</a:t>
            </a:r>
          </a:p>
          <a:p>
            <a:pPr marL="1828800" lvl="3" indent="-457200">
              <a:buFont typeface="Wingdings" pitchFamily="2" charset="2"/>
              <a:buChar char="§"/>
            </a:pPr>
            <a:r>
              <a:rPr lang="es-ES" sz="2000" dirty="0" smtClean="0"/>
              <a:t>17 devuelve el resultado en formato carácter (ASCII o EBCDIC)</a:t>
            </a:r>
          </a:p>
          <a:p>
            <a:pPr marL="1828800" lvl="3" indent="-457200"/>
            <a:endParaRPr lang="es-ES" sz="2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4401205"/>
          </a:xfrm>
          <a:prstGeom prst="rect">
            <a:avLst/>
          </a:prstGeom>
          <a:noFill/>
        </p:spPr>
        <p:txBody>
          <a:bodyPr wrap="square" rtlCol="0">
            <a:spAutoFit/>
          </a:bodyPr>
          <a:lstStyle/>
          <a:p>
            <a:r>
              <a:rPr lang="es-ES" b="1" dirty="0" smtClean="0">
                <a:solidFill>
                  <a:srgbClr val="C00000"/>
                </a:solidFill>
              </a:rPr>
              <a:t>1- TIPOS DE FUNCIONES</a:t>
            </a:r>
          </a:p>
          <a:p>
            <a:endParaRPr lang="es-ES" dirty="0" smtClean="0"/>
          </a:p>
          <a:p>
            <a:pPr marL="914400" lvl="1" indent="-457200">
              <a:buFont typeface="+mj-lt"/>
              <a:buAutoNum type="alphaUcPeriod" startAt="7"/>
            </a:pPr>
            <a:r>
              <a:rPr lang="es-ES" sz="2400" b="1" dirty="0" smtClean="0">
                <a:solidFill>
                  <a:schemeClr val="accent5">
                    <a:lumMod val="50000"/>
                  </a:schemeClr>
                </a:solidFill>
              </a:rPr>
              <a:t>Otras Funciones</a:t>
            </a:r>
          </a:p>
          <a:p>
            <a:pPr marL="1828800" lvl="3" indent="-457200"/>
            <a:endParaRPr lang="es-ES" sz="2000" dirty="0" smtClean="0"/>
          </a:p>
          <a:p>
            <a:pPr marL="914400" lvl="1" indent="-457200">
              <a:buFont typeface="Wingdings" pitchFamily="2" charset="2"/>
              <a:buChar char="ü"/>
            </a:pPr>
            <a:r>
              <a:rPr lang="es-ES" sz="2400" b="1" dirty="0" smtClean="0">
                <a:solidFill>
                  <a:schemeClr val="accent6">
                    <a:lumMod val="50000"/>
                  </a:schemeClr>
                </a:solidFill>
              </a:rPr>
              <a:t>USER</a:t>
            </a:r>
          </a:p>
          <a:p>
            <a:pPr marL="914400" lvl="1" indent="-457200"/>
            <a:r>
              <a:rPr lang="es-ES" sz="2400" b="1" dirty="0" smtClean="0">
                <a:solidFill>
                  <a:schemeClr val="accent6">
                    <a:lumMod val="50000"/>
                  </a:schemeClr>
                </a:solidFill>
              </a:rPr>
              <a:t>	</a:t>
            </a:r>
            <a:r>
              <a:rPr lang="es-ES" sz="2800" b="1" dirty="0" smtClean="0">
                <a:solidFill>
                  <a:schemeClr val="tx1">
                    <a:lumMod val="95000"/>
                    <a:lumOff val="5000"/>
                  </a:schemeClr>
                </a:solidFill>
              </a:rPr>
              <a:t>Esta función devuelve el nombre del usuario actual</a:t>
            </a:r>
          </a:p>
          <a:p>
            <a:pPr marL="914400" lvl="1" indent="-457200">
              <a:buFont typeface="Wingdings" pitchFamily="2" charset="2"/>
              <a:buChar char="ü"/>
            </a:pPr>
            <a:endParaRPr lang="es-ES" sz="2000" dirty="0" smtClean="0"/>
          </a:p>
          <a:p>
            <a:pPr marL="914400" lvl="1" indent="-457200">
              <a:buFont typeface="Wingdings" pitchFamily="2" charset="2"/>
              <a:buChar char="ü"/>
            </a:pPr>
            <a:endParaRPr lang="es-ES" sz="2000" dirty="0" smtClean="0"/>
          </a:p>
          <a:p>
            <a:pPr marL="914400" lvl="1" indent="-457200">
              <a:buFont typeface="Wingdings" pitchFamily="2" charset="2"/>
              <a:buChar char="ü"/>
            </a:pPr>
            <a:r>
              <a:rPr lang="es-ES" sz="2400" b="1" dirty="0" smtClean="0">
                <a:solidFill>
                  <a:schemeClr val="accent6">
                    <a:lumMod val="50000"/>
                  </a:schemeClr>
                </a:solidFill>
              </a:rPr>
              <a:t>UID</a:t>
            </a:r>
          </a:p>
          <a:p>
            <a:pPr marL="914400" lvl="1" indent="-457200"/>
            <a:r>
              <a:rPr lang="es-ES" sz="2400" b="1" dirty="0" smtClean="0">
                <a:solidFill>
                  <a:schemeClr val="accent6">
                    <a:lumMod val="50000"/>
                  </a:schemeClr>
                </a:solidFill>
              </a:rPr>
              <a:t>	</a:t>
            </a:r>
            <a:r>
              <a:rPr lang="es-ES" sz="2800" b="1" dirty="0" smtClean="0">
                <a:solidFill>
                  <a:schemeClr val="tx1">
                    <a:lumMod val="95000"/>
                    <a:lumOff val="5000"/>
                  </a:schemeClr>
                </a:solidFill>
              </a:rPr>
              <a:t>Devuelve el identificador del usuario actual. Al crear un usuario, Oracle le asigna un número. Este número identifica a cada usuario y es único en la base de datos</a:t>
            </a:r>
            <a:endParaRPr lang="es-ES" sz="2000" b="1" dirty="0" smtClean="0">
              <a:solidFill>
                <a:schemeClr val="tx1">
                  <a:lumMod val="95000"/>
                  <a:lumOff val="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7" y="428604"/>
            <a:ext cx="8715403" cy="5878532"/>
          </a:xfrm>
          <a:prstGeom prst="rect">
            <a:avLst/>
          </a:prstGeom>
          <a:noFill/>
        </p:spPr>
        <p:txBody>
          <a:bodyPr wrap="square" rtlCol="0">
            <a:spAutoFit/>
          </a:bodyPr>
          <a:lstStyle/>
          <a:p>
            <a:r>
              <a:rPr lang="es-ES" b="1" dirty="0" smtClean="0">
                <a:solidFill>
                  <a:srgbClr val="C00000"/>
                </a:solidFill>
              </a:rPr>
              <a:t>1- CONCEPTO DE FUNCIÓN</a:t>
            </a:r>
          </a:p>
          <a:p>
            <a:endParaRPr lang="es-ES" b="1" dirty="0" smtClean="0"/>
          </a:p>
          <a:p>
            <a:pPr marL="273050" indent="-273050">
              <a:buFont typeface="Wingdings" pitchFamily="2" charset="2"/>
              <a:buChar char="Ø"/>
            </a:pPr>
            <a:r>
              <a:rPr lang="es-ES" b="1" dirty="0" smtClean="0"/>
              <a:t> </a:t>
            </a:r>
            <a:r>
              <a:rPr lang="es-ES" sz="2000" b="1" dirty="0" smtClean="0"/>
              <a:t>Las funciones se pueden ver como cajas negras a las que les pasamos unos parámetros de entrada y tras procesarlos devuelven un único resultado o dato de salida.</a:t>
            </a:r>
          </a:p>
          <a:p>
            <a:pPr>
              <a:buFont typeface="Wingdings" pitchFamily="2" charset="2"/>
              <a:buChar char="Ø"/>
            </a:pPr>
            <a:endParaRPr lang="es-ES" sz="2000" b="1" dirty="0" smtClean="0"/>
          </a:p>
          <a:p>
            <a:pPr>
              <a:buFont typeface="Wingdings" pitchFamily="2" charset="2"/>
              <a:buChar char="Ø"/>
            </a:pPr>
            <a:r>
              <a:rPr lang="es-ES" sz="2000" b="1" dirty="0" smtClean="0"/>
              <a:t>  Existen infinidad de funciones con propósitos y utilidades múltiples. </a:t>
            </a:r>
          </a:p>
          <a:p>
            <a:pPr>
              <a:buFont typeface="Wingdings" pitchFamily="2" charset="2"/>
              <a:buChar char="Ø"/>
            </a:pPr>
            <a:endParaRPr lang="es-ES" sz="2000" b="1" dirty="0" smtClean="0"/>
          </a:p>
          <a:p>
            <a:pPr marL="273050" indent="-273050">
              <a:buFont typeface="Wingdings" pitchFamily="2" charset="2"/>
              <a:buChar char="Ø"/>
            </a:pPr>
            <a:r>
              <a:rPr lang="es-ES" sz="2000" b="1" dirty="0" smtClean="0"/>
              <a:t>Las funciones están fuera del estándar SQL, cada SGBD tiene las suyas aunque existen funcionalidades presentes en todos ellos pudiendo tener diferente nombre. </a:t>
            </a:r>
          </a:p>
          <a:p>
            <a:pPr>
              <a:buFont typeface="Wingdings" pitchFamily="2" charset="2"/>
              <a:buChar char="Ø"/>
            </a:pPr>
            <a:endParaRPr lang="es-ES" sz="2000" b="1" dirty="0" smtClean="0"/>
          </a:p>
          <a:p>
            <a:pPr marL="273050" indent="-273050">
              <a:buFont typeface="Wingdings" pitchFamily="2" charset="2"/>
              <a:buChar char="Ø"/>
            </a:pPr>
            <a:r>
              <a:rPr lang="es-ES" sz="2000" b="1" dirty="0" smtClean="0"/>
              <a:t>En general una función recibe como parámetro valores, y en función de estos devuelven un resultado que es el que se considera al llamar a la función desde la cláusula SELECT de una consulta, o desde la cláusula WHERE, o desde cualquier lugar aplicable. </a:t>
            </a:r>
          </a:p>
          <a:p>
            <a:pPr>
              <a:buFont typeface="Wingdings" pitchFamily="2" charset="2"/>
              <a:buChar char="Ø"/>
            </a:pPr>
            <a:endParaRPr lang="es-ES" sz="2000" b="1" dirty="0" smtClean="0"/>
          </a:p>
          <a:p>
            <a:pPr marL="273050" indent="-273050">
              <a:buFont typeface="Wingdings" pitchFamily="2" charset="2"/>
              <a:buChar char="Ø"/>
            </a:pPr>
            <a:r>
              <a:rPr lang="es-ES" sz="2000" b="1" dirty="0" smtClean="0"/>
              <a:t>Algunas funciones no precisan parámetros, por ejemplo la función SYSDATE, que devuelve la fecha actual del sistema</a:t>
            </a:r>
            <a:endParaRPr lang="es-ES" sz="2000" b="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8715403" cy="923330"/>
          </a:xfrm>
          <a:prstGeom prst="rect">
            <a:avLst/>
          </a:prstGeom>
          <a:noFill/>
        </p:spPr>
        <p:txBody>
          <a:bodyPr wrap="square" rtlCol="0">
            <a:spAutoFit/>
          </a:bodyPr>
          <a:lstStyle/>
          <a:p>
            <a:r>
              <a:rPr lang="es-ES" b="1" dirty="0" smtClean="0">
                <a:solidFill>
                  <a:srgbClr val="C00000"/>
                </a:solidFill>
              </a:rPr>
              <a:t>1- TIPOS DE FUNCIONES</a:t>
            </a:r>
          </a:p>
          <a:p>
            <a:endParaRPr lang="es-ES" dirty="0" smtClean="0"/>
          </a:p>
          <a:p>
            <a:pPr marL="800100" lvl="1" indent="-342900">
              <a:buFont typeface="+mj-lt"/>
              <a:buAutoNum type="alphaUcPeriod"/>
            </a:pPr>
            <a:r>
              <a:rPr lang="es-ES" b="1" dirty="0" smtClean="0">
                <a:solidFill>
                  <a:schemeClr val="accent5">
                    <a:lumMod val="50000"/>
                  </a:schemeClr>
                </a:solidFill>
              </a:rPr>
              <a:t>Funciones ARITMÉTICAS</a:t>
            </a:r>
          </a:p>
        </p:txBody>
      </p:sp>
      <p:pic>
        <p:nvPicPr>
          <p:cNvPr id="1026" name="Picture 2"/>
          <p:cNvPicPr>
            <a:picLocks noChangeAspect="1" noChangeArrowheads="1"/>
          </p:cNvPicPr>
          <p:nvPr/>
        </p:nvPicPr>
        <p:blipFill>
          <a:blip r:embed="rId2"/>
          <a:srcRect/>
          <a:stretch>
            <a:fillRect/>
          </a:stretch>
        </p:blipFill>
        <p:spPr bwMode="auto">
          <a:xfrm>
            <a:off x="42863" y="857232"/>
            <a:ext cx="9101137" cy="6000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8715403" cy="1477328"/>
          </a:xfrm>
          <a:prstGeom prst="rect">
            <a:avLst/>
          </a:prstGeom>
          <a:noFill/>
        </p:spPr>
        <p:txBody>
          <a:bodyPr wrap="square" rtlCol="0">
            <a:spAutoFit/>
          </a:bodyPr>
          <a:lstStyle/>
          <a:p>
            <a:r>
              <a:rPr lang="es-ES" b="1" dirty="0" smtClean="0">
                <a:solidFill>
                  <a:srgbClr val="C00000"/>
                </a:solidFill>
              </a:rPr>
              <a:t>1- TIPOS DE FUNCIONES</a:t>
            </a:r>
          </a:p>
          <a:p>
            <a:endParaRPr lang="es-ES" dirty="0" smtClean="0"/>
          </a:p>
          <a:p>
            <a:pPr marL="800100" lvl="1" indent="-342900">
              <a:buFont typeface="+mj-lt"/>
              <a:buAutoNum type="alphaUcPeriod"/>
            </a:pPr>
            <a:r>
              <a:rPr lang="es-ES" b="1" dirty="0" smtClean="0">
                <a:solidFill>
                  <a:schemeClr val="accent5">
                    <a:lumMod val="50000"/>
                  </a:schemeClr>
                </a:solidFill>
              </a:rPr>
              <a:t>Funciones ARITMÉTICAS</a:t>
            </a:r>
          </a:p>
          <a:p>
            <a:pPr marL="800100" lvl="1" indent="-342900"/>
            <a:endParaRPr lang="es-ES" b="1" dirty="0" smtClean="0">
              <a:solidFill>
                <a:schemeClr val="accent5">
                  <a:lumMod val="50000"/>
                </a:schemeClr>
              </a:solidFill>
            </a:endParaRPr>
          </a:p>
          <a:p>
            <a:pPr marL="800100" lvl="1" indent="-342900"/>
            <a:r>
              <a:rPr lang="es-ES" b="1" dirty="0" smtClean="0"/>
              <a:t>¿Cuál será el resultado al ejecutar las siguientes funciones?</a:t>
            </a:r>
          </a:p>
        </p:txBody>
      </p:sp>
      <p:pic>
        <p:nvPicPr>
          <p:cNvPr id="2050" name="Picture 2"/>
          <p:cNvPicPr>
            <a:picLocks noChangeAspect="1" noChangeArrowheads="1"/>
          </p:cNvPicPr>
          <p:nvPr/>
        </p:nvPicPr>
        <p:blipFill>
          <a:blip r:embed="rId2"/>
          <a:srcRect/>
          <a:stretch>
            <a:fillRect/>
          </a:stretch>
        </p:blipFill>
        <p:spPr bwMode="auto">
          <a:xfrm>
            <a:off x="500034" y="1500174"/>
            <a:ext cx="8286776" cy="3000396"/>
          </a:xfrm>
          <a:prstGeom prst="rect">
            <a:avLst/>
          </a:prstGeom>
          <a:noFill/>
          <a:ln w="9525">
            <a:noFill/>
            <a:miter lim="800000"/>
            <a:headEnd/>
            <a:tailEnd/>
          </a:ln>
          <a:effectLst/>
        </p:spPr>
      </p:pic>
      <p:sp>
        <p:nvSpPr>
          <p:cNvPr id="5" name="4 CuadroTexto"/>
          <p:cNvSpPr txBox="1"/>
          <p:nvPr/>
        </p:nvSpPr>
        <p:spPr>
          <a:xfrm>
            <a:off x="0" y="4888230"/>
            <a:ext cx="9144000" cy="1969770"/>
          </a:xfrm>
          <a:prstGeom prst="rect">
            <a:avLst/>
          </a:prstGeom>
          <a:solidFill>
            <a:srgbClr val="FFC000"/>
          </a:solidFill>
        </p:spPr>
        <p:txBody>
          <a:bodyPr wrap="square" rtlCol="0">
            <a:spAutoFit/>
          </a:bodyPr>
          <a:lstStyle/>
          <a:p>
            <a:r>
              <a:rPr lang="es-ES" b="1" dirty="0" smtClean="0"/>
              <a:t>NOTA: </a:t>
            </a:r>
          </a:p>
          <a:p>
            <a:r>
              <a:rPr lang="es-ES" sz="2000" dirty="0" smtClean="0"/>
              <a:t>Para probar estas funciones, se puede utilizar una tabla que crea ORACLE para pruebas y que se llama </a:t>
            </a:r>
            <a:r>
              <a:rPr lang="es-ES" sz="2400" b="1" dirty="0" smtClean="0"/>
              <a:t>DUAL</a:t>
            </a:r>
            <a:endParaRPr lang="es-ES" sz="2000" b="1" dirty="0" smtClean="0"/>
          </a:p>
          <a:p>
            <a:endParaRPr lang="es-ES" dirty="0" smtClean="0"/>
          </a:p>
          <a:p>
            <a:r>
              <a:rPr lang="es-ES" b="1" i="1" dirty="0" smtClean="0">
                <a:solidFill>
                  <a:schemeClr val="accent5">
                    <a:lumMod val="50000"/>
                  </a:schemeClr>
                </a:solidFill>
              </a:rPr>
              <a:t>Por ejemplo:</a:t>
            </a:r>
          </a:p>
          <a:p>
            <a:r>
              <a:rPr lang="es-ES" dirty="0" smtClean="0"/>
              <a:t>	           </a:t>
            </a:r>
            <a:r>
              <a:rPr lang="es-ES" sz="2400" b="1" dirty="0" smtClean="0">
                <a:solidFill>
                  <a:srgbClr val="C00000"/>
                </a:solidFill>
              </a:rPr>
              <a:t>SELECT ABS(146) FROM DUAL;</a:t>
            </a:r>
            <a:endParaRPr lang="es-ES" sz="2400" b="1" dirty="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5632311"/>
          </a:xfrm>
          <a:prstGeom prst="rect">
            <a:avLst/>
          </a:prstGeom>
          <a:noFill/>
        </p:spPr>
        <p:txBody>
          <a:bodyPr wrap="square" rtlCol="0">
            <a:spAutoFit/>
          </a:bodyPr>
          <a:lstStyle/>
          <a:p>
            <a:r>
              <a:rPr lang="es-ES" b="1" dirty="0" smtClean="0">
                <a:solidFill>
                  <a:srgbClr val="C00000"/>
                </a:solidFill>
              </a:rPr>
              <a:t>1- TIPOS DE FUNCIONES</a:t>
            </a:r>
          </a:p>
          <a:p>
            <a:endParaRPr lang="es-ES" dirty="0" smtClean="0"/>
          </a:p>
          <a:p>
            <a:pPr marL="800100" lvl="1" indent="-342900">
              <a:buFont typeface="+mj-lt"/>
              <a:buAutoNum type="alphaUcPeriod" startAt="2"/>
            </a:pPr>
            <a:r>
              <a:rPr lang="es-ES" b="1" dirty="0" smtClean="0">
                <a:solidFill>
                  <a:schemeClr val="accent5">
                    <a:lumMod val="50000"/>
                  </a:schemeClr>
                </a:solidFill>
              </a:rPr>
              <a:t>Funciones de GRUPOS DE VALORES</a:t>
            </a:r>
          </a:p>
          <a:p>
            <a:pPr marL="800100" lvl="1" indent="-342900">
              <a:buFont typeface="+mj-lt"/>
              <a:buAutoNum type="alphaUcPeriod" startAt="2"/>
            </a:pPr>
            <a:endParaRPr lang="es-ES" b="1" dirty="0" smtClean="0">
              <a:solidFill>
                <a:schemeClr val="accent5">
                  <a:lumMod val="50000"/>
                </a:schemeClr>
              </a:solidFill>
            </a:endParaRPr>
          </a:p>
          <a:p>
            <a:pPr marL="800100" lvl="1" indent="-342900">
              <a:buFont typeface="Wingdings" pitchFamily="2" charset="2"/>
              <a:buChar char="ü"/>
            </a:pPr>
            <a:r>
              <a:rPr lang="es-ES" sz="2400" b="1" dirty="0" smtClean="0"/>
              <a:t>Hay funciones que actúan sobre un conjunto de filas para obtener un valor. </a:t>
            </a:r>
          </a:p>
          <a:p>
            <a:pPr marL="800100" lvl="1" indent="-342900">
              <a:buFont typeface="Wingdings" pitchFamily="2" charset="2"/>
              <a:buChar char="ü"/>
            </a:pPr>
            <a:endParaRPr lang="es-ES" sz="2400" b="1" dirty="0" smtClean="0"/>
          </a:p>
          <a:p>
            <a:pPr marL="800100" lvl="1" indent="-342900">
              <a:buFont typeface="Wingdings" pitchFamily="2" charset="2"/>
              <a:buChar char="ü"/>
            </a:pPr>
            <a:r>
              <a:rPr lang="es-ES" sz="2400" b="1" dirty="0" smtClean="0"/>
              <a:t>Suelen ser funciones estadísticas de tipo SUMA, MEDIA, CUENTA, …</a:t>
            </a:r>
          </a:p>
          <a:p>
            <a:pPr marL="800100" lvl="1" indent="-342900">
              <a:buFont typeface="Wingdings" pitchFamily="2" charset="2"/>
              <a:buChar char="ü"/>
            </a:pPr>
            <a:endParaRPr lang="es-ES" sz="2400" b="1" dirty="0" smtClean="0"/>
          </a:p>
          <a:p>
            <a:pPr marL="800100" lvl="1" indent="-342900">
              <a:buFont typeface="Wingdings" pitchFamily="2" charset="2"/>
              <a:buChar char="ü"/>
            </a:pPr>
            <a:r>
              <a:rPr lang="es-ES" sz="2400" b="1" dirty="0" smtClean="0"/>
              <a:t>Estas funciones permiten por ejemplo, obtener la edad media de un grupo de alumnos, el alumno más joven, el más viejo, el número total de alumnos, </a:t>
            </a:r>
            <a:r>
              <a:rPr lang="es-ES" sz="2400" b="1" dirty="0" err="1" smtClean="0"/>
              <a:t>etc</a:t>
            </a:r>
            <a:r>
              <a:rPr lang="es-ES" sz="2400" b="1" dirty="0" smtClean="0"/>
              <a:t>…</a:t>
            </a:r>
          </a:p>
          <a:p>
            <a:pPr marL="800100" lvl="1" indent="-342900">
              <a:buFont typeface="Wingdings" pitchFamily="2" charset="2"/>
              <a:buChar char="ü"/>
            </a:pPr>
            <a:endParaRPr lang="es-ES" sz="2400" b="1" dirty="0" smtClean="0"/>
          </a:p>
          <a:p>
            <a:pPr marL="800100" lvl="1" indent="-342900">
              <a:buFont typeface="Wingdings" pitchFamily="2" charset="2"/>
              <a:buChar char="ü"/>
            </a:pPr>
            <a:r>
              <a:rPr lang="es-ES" sz="2400" b="1" dirty="0" smtClean="0"/>
              <a:t>Los valores nulos son ignorados por estas funciones y los cálculos se realizan sin contar con ellos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923330"/>
          </a:xfrm>
          <a:prstGeom prst="rect">
            <a:avLst/>
          </a:prstGeom>
          <a:noFill/>
        </p:spPr>
        <p:txBody>
          <a:bodyPr wrap="square" rtlCol="0">
            <a:spAutoFit/>
          </a:bodyPr>
          <a:lstStyle/>
          <a:p>
            <a:r>
              <a:rPr lang="es-ES" b="1" dirty="0" smtClean="0">
                <a:solidFill>
                  <a:srgbClr val="C00000"/>
                </a:solidFill>
              </a:rPr>
              <a:t>1- TIPOS DE FUNCIONES</a:t>
            </a:r>
          </a:p>
          <a:p>
            <a:endParaRPr lang="es-ES" dirty="0" smtClean="0"/>
          </a:p>
          <a:p>
            <a:pPr marL="800100" lvl="1" indent="-342900">
              <a:buFont typeface="+mj-lt"/>
              <a:buAutoNum type="alphaUcPeriod" startAt="2"/>
            </a:pPr>
            <a:r>
              <a:rPr lang="es-ES" b="1" dirty="0" smtClean="0">
                <a:solidFill>
                  <a:schemeClr val="accent5">
                    <a:lumMod val="50000"/>
                  </a:schemeClr>
                </a:solidFill>
              </a:rPr>
              <a:t>Funciones de GRUPOS DE VALORES</a:t>
            </a:r>
          </a:p>
        </p:txBody>
      </p:sp>
      <p:pic>
        <p:nvPicPr>
          <p:cNvPr id="4098" name="Picture 2"/>
          <p:cNvPicPr>
            <a:picLocks noChangeAspect="1" noChangeArrowheads="1"/>
          </p:cNvPicPr>
          <p:nvPr/>
        </p:nvPicPr>
        <p:blipFill>
          <a:blip r:embed="rId2"/>
          <a:srcRect/>
          <a:stretch>
            <a:fillRect/>
          </a:stretch>
        </p:blipFill>
        <p:spPr bwMode="auto">
          <a:xfrm>
            <a:off x="171450" y="1000108"/>
            <a:ext cx="8758268" cy="3019425"/>
          </a:xfrm>
          <a:prstGeom prst="rect">
            <a:avLst/>
          </a:prstGeom>
          <a:noFill/>
          <a:ln w="9525">
            <a:noFill/>
            <a:miter lim="800000"/>
            <a:headEnd/>
            <a:tailEnd/>
          </a:ln>
          <a:effectLst/>
        </p:spPr>
      </p:pic>
      <p:sp>
        <p:nvSpPr>
          <p:cNvPr id="5" name="4 CuadroTexto"/>
          <p:cNvSpPr txBox="1"/>
          <p:nvPr/>
        </p:nvSpPr>
        <p:spPr>
          <a:xfrm>
            <a:off x="357159" y="4437112"/>
            <a:ext cx="8572559" cy="1692771"/>
          </a:xfrm>
          <a:prstGeom prst="rect">
            <a:avLst/>
          </a:prstGeom>
          <a:noFill/>
          <a:ln w="19050">
            <a:solidFill>
              <a:srgbClr val="FFC000"/>
            </a:solidFill>
          </a:ln>
        </p:spPr>
        <p:txBody>
          <a:bodyPr wrap="square" rtlCol="0">
            <a:spAutoFit/>
          </a:bodyPr>
          <a:lstStyle/>
          <a:p>
            <a:r>
              <a:rPr lang="es-ES" sz="2400" b="1" dirty="0" smtClean="0">
                <a:solidFill>
                  <a:schemeClr val="accent5">
                    <a:lumMod val="50000"/>
                  </a:schemeClr>
                </a:solidFill>
              </a:rPr>
              <a:t>Ejercicios:</a:t>
            </a:r>
          </a:p>
          <a:p>
            <a:pPr marL="800100" lvl="1" indent="-342900">
              <a:buFont typeface="+mj-lt"/>
              <a:buAutoNum type="arabicPeriod"/>
            </a:pPr>
            <a:r>
              <a:rPr lang="es-ES" sz="2000" b="1" dirty="0" smtClean="0"/>
              <a:t>Visualiza cuántos apellidos empiezan por la letra ‘A’</a:t>
            </a:r>
          </a:p>
          <a:p>
            <a:pPr marL="800100" lvl="1" indent="-342900">
              <a:buFont typeface="+mj-lt"/>
              <a:buAutoNum type="arabicPeriod"/>
            </a:pPr>
            <a:endParaRPr lang="es-ES" sz="2000" b="1" dirty="0" smtClean="0"/>
          </a:p>
          <a:p>
            <a:pPr marL="800100" lvl="1" indent="-342900">
              <a:buFont typeface="+mj-lt"/>
              <a:buAutoNum type="arabicPeriod"/>
            </a:pPr>
            <a:r>
              <a:rPr lang="es-ES" sz="2000" b="1" dirty="0" smtClean="0"/>
              <a:t>Obtén el apellido o apellidos de empleados que empiecen por la letra ‘A’ y que tengan máximo salario (de los que empiezan por la letra ‘A’)</a:t>
            </a:r>
            <a:endParaRPr lang="es-E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3046988"/>
          </a:xfrm>
          <a:prstGeom prst="rect">
            <a:avLst/>
          </a:prstGeom>
          <a:noFill/>
        </p:spPr>
        <p:txBody>
          <a:bodyPr wrap="square" rtlCol="0">
            <a:spAutoFit/>
          </a:bodyPr>
          <a:lstStyle/>
          <a:p>
            <a:r>
              <a:rPr lang="es-ES" b="1" dirty="0" smtClean="0">
                <a:solidFill>
                  <a:srgbClr val="C00000"/>
                </a:solidFill>
              </a:rPr>
              <a:t>1- TIPOS DE FUNCIONES</a:t>
            </a:r>
          </a:p>
          <a:p>
            <a:endParaRPr lang="es-ES" dirty="0" smtClean="0"/>
          </a:p>
          <a:p>
            <a:pPr marL="800100" lvl="1" indent="-342900">
              <a:buFont typeface="+mj-lt"/>
              <a:buAutoNum type="alphaUcPeriod" startAt="3"/>
            </a:pPr>
            <a:r>
              <a:rPr lang="es-ES" sz="2400" b="1" dirty="0" smtClean="0">
                <a:solidFill>
                  <a:schemeClr val="accent5">
                    <a:lumMod val="50000"/>
                  </a:schemeClr>
                </a:solidFill>
              </a:rPr>
              <a:t>Funciones de LISTAS</a:t>
            </a:r>
          </a:p>
          <a:p>
            <a:pPr marL="800100" lvl="1" indent="-342900">
              <a:buFont typeface="+mj-lt"/>
              <a:buAutoNum type="alphaUcPeriod" startAt="3"/>
            </a:pPr>
            <a:endParaRPr lang="es-ES" b="1" dirty="0" smtClean="0">
              <a:solidFill>
                <a:schemeClr val="accent5">
                  <a:lumMod val="50000"/>
                </a:schemeClr>
              </a:solidFill>
            </a:endParaRPr>
          </a:p>
          <a:p>
            <a:pPr marL="800100" lvl="1" indent="-342900">
              <a:buFont typeface="Wingdings" pitchFamily="2" charset="2"/>
              <a:buChar char="Ø"/>
            </a:pPr>
            <a:r>
              <a:rPr lang="es-ES" sz="2400" b="1" dirty="0" smtClean="0"/>
              <a:t>Trabajan sobre un grupo de columnas dentro de una misma fila</a:t>
            </a:r>
          </a:p>
          <a:p>
            <a:pPr marL="800100" lvl="1" indent="-342900">
              <a:buFont typeface="Wingdings" pitchFamily="2" charset="2"/>
              <a:buChar char="Ø"/>
            </a:pPr>
            <a:endParaRPr lang="es-ES" sz="2400" b="1" dirty="0" smtClean="0"/>
          </a:p>
          <a:p>
            <a:pPr marL="800100" lvl="1" indent="-342900">
              <a:buFont typeface="Wingdings" pitchFamily="2" charset="2"/>
              <a:buChar char="Ø"/>
            </a:pPr>
            <a:r>
              <a:rPr lang="es-ES" sz="2400" b="1" dirty="0" smtClean="0"/>
              <a:t>Comparan los valores de cada una de las columnas en el interior de una fila para obtener el mayor o el menor valor de la lista</a:t>
            </a:r>
          </a:p>
          <a:p>
            <a:pPr marL="800100" lvl="1" indent="-342900">
              <a:buFont typeface="+mj-lt"/>
              <a:buAutoNum type="alphaUcPeriod" startAt="3"/>
            </a:pPr>
            <a:endParaRPr lang="es-ES" b="1" dirty="0" smtClean="0">
              <a:solidFill>
                <a:schemeClr val="accent5">
                  <a:lumMod val="50000"/>
                </a:schemeClr>
              </a:solidFill>
            </a:endParaRPr>
          </a:p>
        </p:txBody>
      </p:sp>
      <p:pic>
        <p:nvPicPr>
          <p:cNvPr id="5123" name="Picture 3"/>
          <p:cNvPicPr>
            <a:picLocks noChangeAspect="1" noChangeArrowheads="1"/>
          </p:cNvPicPr>
          <p:nvPr/>
        </p:nvPicPr>
        <p:blipFill>
          <a:blip r:embed="rId2"/>
          <a:srcRect/>
          <a:stretch>
            <a:fillRect/>
          </a:stretch>
        </p:blipFill>
        <p:spPr bwMode="auto">
          <a:xfrm>
            <a:off x="214282" y="3286124"/>
            <a:ext cx="8644030"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738664"/>
          </a:xfrm>
          <a:prstGeom prst="rect">
            <a:avLst/>
          </a:prstGeom>
          <a:noFill/>
        </p:spPr>
        <p:txBody>
          <a:bodyPr wrap="square" rtlCol="0">
            <a:spAutoFit/>
          </a:bodyPr>
          <a:lstStyle/>
          <a:p>
            <a:r>
              <a:rPr lang="es-ES" b="1" dirty="0" smtClean="0">
                <a:solidFill>
                  <a:srgbClr val="C00000"/>
                </a:solidFill>
              </a:rPr>
              <a:t>1- TIPOS DE FUNCIONES</a:t>
            </a:r>
            <a:endParaRPr lang="es-ES" dirty="0" smtClean="0"/>
          </a:p>
          <a:p>
            <a:pPr marL="914400" lvl="1" indent="-457200">
              <a:buFont typeface="+mj-lt"/>
              <a:buAutoNum type="alphaUcPeriod" startAt="4"/>
            </a:pPr>
            <a:r>
              <a:rPr lang="es-ES" sz="2400" b="1" dirty="0" smtClean="0">
                <a:solidFill>
                  <a:schemeClr val="accent5">
                    <a:lumMod val="50000"/>
                  </a:schemeClr>
                </a:solidFill>
              </a:rPr>
              <a:t>Funciones de cadenas de CARACTERES</a:t>
            </a:r>
          </a:p>
        </p:txBody>
      </p:sp>
      <p:graphicFrame>
        <p:nvGraphicFramePr>
          <p:cNvPr id="5" name="4 Tabla"/>
          <p:cNvGraphicFramePr>
            <a:graphicFrameLocks noGrp="1"/>
          </p:cNvGraphicFramePr>
          <p:nvPr/>
        </p:nvGraphicFramePr>
        <p:xfrm>
          <a:off x="0" y="980440"/>
          <a:ext cx="9144000" cy="5877560"/>
        </p:xfrm>
        <a:graphic>
          <a:graphicData uri="http://schemas.openxmlformats.org/drawingml/2006/table">
            <a:tbl>
              <a:tblPr firstRow="1" bandRow="1">
                <a:tableStyleId>{5C22544A-7EE6-4342-B048-85BDC9FD1C3A}</a:tableStyleId>
              </a:tblPr>
              <a:tblGrid>
                <a:gridCol w="2143108"/>
                <a:gridCol w="7000892"/>
              </a:tblGrid>
              <a:tr h="370840">
                <a:tc gridSpan="2">
                  <a:txBody>
                    <a:bodyPr/>
                    <a:lstStyle/>
                    <a:p>
                      <a:pPr algn="ctr"/>
                      <a:r>
                        <a:rPr lang="es-ES" sz="2400" dirty="0" smtClean="0"/>
                        <a:t>DEVUELVEN</a:t>
                      </a:r>
                      <a:r>
                        <a:rPr lang="es-ES" sz="2400" baseline="0" dirty="0" smtClean="0"/>
                        <a:t> VALORES CARÁCTER</a:t>
                      </a:r>
                      <a:endParaRPr lang="es-ES" sz="2400" dirty="0"/>
                    </a:p>
                  </a:txBody>
                  <a:tcPr/>
                </a:tc>
                <a:tc hMerge="1">
                  <a:txBody>
                    <a:bodyPr/>
                    <a:lstStyle/>
                    <a:p>
                      <a:endParaRPr lang="es-ES" dirty="0"/>
                    </a:p>
                  </a:txBody>
                  <a:tcPr/>
                </a:tc>
              </a:tr>
              <a:tr h="370840">
                <a:tc>
                  <a:txBody>
                    <a:bodyPr/>
                    <a:lstStyle/>
                    <a:p>
                      <a:pPr algn="ctr"/>
                      <a:r>
                        <a:rPr lang="es-ES" b="1" dirty="0" smtClean="0">
                          <a:solidFill>
                            <a:schemeClr val="accent2">
                              <a:lumMod val="75000"/>
                            </a:schemeClr>
                          </a:solidFill>
                        </a:rPr>
                        <a:t>FUNCIÓN</a:t>
                      </a:r>
                      <a:endParaRPr lang="es-ES" b="1" dirty="0">
                        <a:solidFill>
                          <a:schemeClr val="accent2">
                            <a:lumMod val="75000"/>
                          </a:schemeClr>
                        </a:solidFill>
                      </a:endParaRPr>
                    </a:p>
                  </a:txBody>
                  <a:tcPr/>
                </a:tc>
                <a:tc>
                  <a:txBody>
                    <a:bodyPr/>
                    <a:lstStyle/>
                    <a:p>
                      <a:pPr algn="ctr"/>
                      <a:r>
                        <a:rPr lang="es-ES" b="1" dirty="0" smtClean="0">
                          <a:solidFill>
                            <a:schemeClr val="accent2">
                              <a:lumMod val="75000"/>
                            </a:schemeClr>
                          </a:solidFill>
                        </a:rPr>
                        <a:t>PROPÓSITO</a:t>
                      </a:r>
                      <a:endParaRPr lang="es-ES" b="1" dirty="0">
                        <a:solidFill>
                          <a:schemeClr val="accent2">
                            <a:lumMod val="75000"/>
                          </a:schemeClr>
                        </a:solidFill>
                      </a:endParaRPr>
                    </a:p>
                  </a:txBody>
                  <a:tcPr/>
                </a:tc>
              </a:tr>
              <a:tr h="370840">
                <a:tc>
                  <a:txBody>
                    <a:bodyPr/>
                    <a:lstStyle/>
                    <a:p>
                      <a:r>
                        <a:rPr lang="es-ES" sz="1600" b="1" dirty="0" smtClean="0">
                          <a:solidFill>
                            <a:schemeClr val="tx1"/>
                          </a:solidFill>
                        </a:rPr>
                        <a:t>CHR(n)</a:t>
                      </a:r>
                      <a:endParaRPr lang="es-ES" sz="1600" b="1" dirty="0">
                        <a:solidFill>
                          <a:schemeClr val="tx1"/>
                        </a:solidFill>
                      </a:endParaRPr>
                    </a:p>
                  </a:txBody>
                  <a:tcPr anchor="ctr"/>
                </a:tc>
                <a:tc>
                  <a:txBody>
                    <a:bodyPr/>
                    <a:lstStyle/>
                    <a:p>
                      <a:r>
                        <a:rPr lang="es-ES" sz="1800" dirty="0" smtClean="0"/>
                        <a:t>Devuelve el carácter cuyo valor en binario es equivalente</a:t>
                      </a:r>
                      <a:r>
                        <a:rPr lang="es-ES" sz="1800" baseline="0" dirty="0" smtClean="0"/>
                        <a:t> a ‘n’</a:t>
                      </a:r>
                      <a:endParaRPr lang="es-ES" sz="1800" dirty="0"/>
                    </a:p>
                  </a:txBody>
                  <a:tcPr/>
                </a:tc>
              </a:tr>
              <a:tr h="370840">
                <a:tc>
                  <a:txBody>
                    <a:bodyPr/>
                    <a:lstStyle/>
                    <a:p>
                      <a:r>
                        <a:rPr lang="es-ES" sz="1600" b="1" dirty="0" smtClean="0">
                          <a:solidFill>
                            <a:schemeClr val="tx1"/>
                          </a:solidFill>
                        </a:rPr>
                        <a:t>CONCAT(cad1,</a:t>
                      </a:r>
                      <a:r>
                        <a:rPr lang="es-ES" sz="1600" b="1" baseline="0" dirty="0" smtClean="0">
                          <a:solidFill>
                            <a:schemeClr val="tx1"/>
                          </a:solidFill>
                        </a:rPr>
                        <a:t> cad2)</a:t>
                      </a:r>
                      <a:endParaRPr lang="es-ES" sz="1600" b="1" dirty="0">
                        <a:solidFill>
                          <a:schemeClr val="tx1"/>
                        </a:solidFill>
                      </a:endParaRPr>
                    </a:p>
                  </a:txBody>
                  <a:tcPr anchor="ctr"/>
                </a:tc>
                <a:tc>
                  <a:txBody>
                    <a:bodyPr/>
                    <a:lstStyle/>
                    <a:p>
                      <a:r>
                        <a:rPr lang="es-ES" sz="1800" dirty="0" smtClean="0"/>
                        <a:t>Devuelve ‘cad1’ concatenada con ‘cad2’. Equivalente a  ||</a:t>
                      </a:r>
                      <a:endParaRPr lang="es-ES" sz="1800" dirty="0"/>
                    </a:p>
                  </a:txBody>
                  <a:tcPr/>
                </a:tc>
              </a:tr>
              <a:tr h="370840">
                <a:tc>
                  <a:txBody>
                    <a:bodyPr/>
                    <a:lstStyle/>
                    <a:p>
                      <a:r>
                        <a:rPr lang="es-ES" sz="1600" b="1" dirty="0" smtClean="0">
                          <a:solidFill>
                            <a:schemeClr val="tx1"/>
                          </a:solidFill>
                        </a:rPr>
                        <a:t>LOWER(</a:t>
                      </a:r>
                      <a:r>
                        <a:rPr lang="es-ES" sz="1600" b="1" dirty="0" err="1" smtClean="0">
                          <a:solidFill>
                            <a:schemeClr val="tx1"/>
                          </a:solidFill>
                        </a:rPr>
                        <a:t>cad</a:t>
                      </a:r>
                      <a:r>
                        <a:rPr lang="es-ES" sz="1600" b="1" dirty="0" smtClean="0">
                          <a:solidFill>
                            <a:schemeClr val="tx1"/>
                          </a:solidFill>
                        </a:rPr>
                        <a:t>)</a:t>
                      </a:r>
                      <a:endParaRPr lang="es-ES" sz="1600" b="1" dirty="0">
                        <a:solidFill>
                          <a:schemeClr val="tx1"/>
                        </a:solidFill>
                      </a:endParaRPr>
                    </a:p>
                  </a:txBody>
                  <a:tcPr anchor="ctr"/>
                </a:tc>
                <a:tc>
                  <a:txBody>
                    <a:bodyPr/>
                    <a:lstStyle/>
                    <a:p>
                      <a:r>
                        <a:rPr lang="es-ES" sz="1800" dirty="0" smtClean="0"/>
                        <a:t>Devuelve la cadena</a:t>
                      </a:r>
                      <a:r>
                        <a:rPr lang="es-ES" sz="1800" baseline="0" dirty="0" smtClean="0"/>
                        <a:t> ‘</a:t>
                      </a:r>
                      <a:r>
                        <a:rPr lang="es-ES" sz="1800" baseline="0" dirty="0" err="1" smtClean="0"/>
                        <a:t>cad</a:t>
                      </a:r>
                      <a:r>
                        <a:rPr lang="es-ES" sz="1800" baseline="0" dirty="0" smtClean="0"/>
                        <a:t>’ con todas sus letras convertidas a minúsculas</a:t>
                      </a:r>
                      <a:endParaRPr lang="es-ES" sz="1800" dirty="0"/>
                    </a:p>
                  </a:txBody>
                  <a:tcPr/>
                </a:tc>
              </a:tr>
              <a:tr h="370840">
                <a:tc>
                  <a:txBody>
                    <a:bodyPr/>
                    <a:lstStyle/>
                    <a:p>
                      <a:r>
                        <a:rPr lang="es-ES" sz="1600" b="1" dirty="0" smtClean="0">
                          <a:solidFill>
                            <a:schemeClr val="tx1"/>
                          </a:solidFill>
                        </a:rPr>
                        <a:t>UPPER(</a:t>
                      </a:r>
                      <a:r>
                        <a:rPr lang="es-ES" sz="1600" b="1" dirty="0" err="1" smtClean="0">
                          <a:solidFill>
                            <a:schemeClr val="tx1"/>
                          </a:solidFill>
                        </a:rPr>
                        <a:t>cad</a:t>
                      </a:r>
                      <a:r>
                        <a:rPr lang="es-ES" sz="1600" b="1" dirty="0" smtClean="0">
                          <a:solidFill>
                            <a:schemeClr val="tx1"/>
                          </a:solidFill>
                        </a:rPr>
                        <a:t>)</a:t>
                      </a:r>
                      <a:endParaRPr lang="es-ES" sz="1600" b="1" dirty="0">
                        <a:solidFill>
                          <a:schemeClr val="tx1"/>
                        </a:solidFill>
                      </a:endParaRPr>
                    </a:p>
                  </a:txBody>
                  <a:tcPr anchor="ctr"/>
                </a:tc>
                <a:tc>
                  <a:txBody>
                    <a:bodyPr/>
                    <a:lstStyle/>
                    <a:p>
                      <a:r>
                        <a:rPr lang="es-ES" sz="1800" dirty="0" smtClean="0"/>
                        <a:t>Devuelve la cadena</a:t>
                      </a:r>
                      <a:r>
                        <a:rPr lang="es-ES" sz="1800" baseline="0" dirty="0" smtClean="0"/>
                        <a:t> ‘</a:t>
                      </a:r>
                      <a:r>
                        <a:rPr lang="es-ES" sz="1800" baseline="0" dirty="0" err="1" smtClean="0"/>
                        <a:t>cad</a:t>
                      </a:r>
                      <a:r>
                        <a:rPr lang="es-ES" sz="1800" baseline="0" dirty="0" smtClean="0"/>
                        <a:t>’ con todas sus letras convertidas a mayúsculas</a:t>
                      </a:r>
                      <a:endParaRPr lang="es-ES" sz="1800" dirty="0"/>
                    </a:p>
                  </a:txBody>
                  <a:tcPr/>
                </a:tc>
              </a:tr>
              <a:tr h="370840">
                <a:tc>
                  <a:txBody>
                    <a:bodyPr/>
                    <a:lstStyle/>
                    <a:p>
                      <a:r>
                        <a:rPr lang="es-ES" sz="1600" b="1" dirty="0" smtClean="0">
                          <a:solidFill>
                            <a:schemeClr val="tx1"/>
                          </a:solidFill>
                        </a:rPr>
                        <a:t>INITCAP(</a:t>
                      </a:r>
                      <a:r>
                        <a:rPr lang="es-ES" sz="1600" b="1" dirty="0" err="1" smtClean="0">
                          <a:solidFill>
                            <a:schemeClr val="tx1"/>
                          </a:solidFill>
                        </a:rPr>
                        <a:t>cad</a:t>
                      </a:r>
                      <a:r>
                        <a:rPr lang="es-ES" sz="1600" b="1" dirty="0" smtClean="0">
                          <a:solidFill>
                            <a:schemeClr val="tx1"/>
                          </a:solidFill>
                        </a:rPr>
                        <a:t>)</a:t>
                      </a:r>
                      <a:endParaRPr lang="es-ES" sz="1600" b="1" dirty="0">
                        <a:solidFill>
                          <a:schemeClr val="tx1"/>
                        </a:solidFill>
                      </a:endParaRPr>
                    </a:p>
                  </a:txBody>
                  <a:tcPr anchor="ctr"/>
                </a:tc>
                <a:tc>
                  <a:txBody>
                    <a:bodyPr/>
                    <a:lstStyle/>
                    <a:p>
                      <a:r>
                        <a:rPr lang="es-ES" sz="1800" dirty="0" smtClean="0"/>
                        <a:t>Convierte la cadena ‘</a:t>
                      </a:r>
                      <a:r>
                        <a:rPr lang="es-ES" sz="1800" dirty="0" err="1" smtClean="0"/>
                        <a:t>cad</a:t>
                      </a:r>
                      <a:r>
                        <a:rPr lang="es-ES" sz="1800" dirty="0" smtClean="0"/>
                        <a:t>’ a tipo título, la primera</a:t>
                      </a:r>
                      <a:r>
                        <a:rPr lang="es-ES" sz="1800" baseline="0" dirty="0" smtClean="0"/>
                        <a:t> letra de cada palabra de ‘</a:t>
                      </a:r>
                      <a:r>
                        <a:rPr lang="es-ES" sz="1800" baseline="0" dirty="0" err="1" smtClean="0"/>
                        <a:t>cad</a:t>
                      </a:r>
                      <a:r>
                        <a:rPr lang="es-ES" sz="1800" baseline="0" dirty="0" smtClean="0"/>
                        <a:t>’ a mayúsculas y el resto, a minúsculas</a:t>
                      </a:r>
                      <a:endParaRPr lang="es-ES" sz="1800" dirty="0"/>
                    </a:p>
                  </a:txBody>
                  <a:tcPr/>
                </a:tc>
              </a:tr>
              <a:tr h="370840">
                <a:tc>
                  <a:txBody>
                    <a:bodyPr/>
                    <a:lstStyle/>
                    <a:p>
                      <a:r>
                        <a:rPr lang="es-ES" sz="1600" b="1" dirty="0" smtClean="0">
                          <a:solidFill>
                            <a:schemeClr val="tx1"/>
                          </a:solidFill>
                        </a:rPr>
                        <a:t>LPAD(cad1,</a:t>
                      </a:r>
                      <a:r>
                        <a:rPr lang="es-ES" sz="1600" b="1" baseline="0" dirty="0" smtClean="0">
                          <a:solidFill>
                            <a:schemeClr val="tx1"/>
                          </a:solidFill>
                        </a:rPr>
                        <a:t> n [,cad2])</a:t>
                      </a:r>
                      <a:endParaRPr lang="es-ES" sz="1600" b="1" dirty="0">
                        <a:solidFill>
                          <a:schemeClr val="tx1"/>
                        </a:solidFill>
                      </a:endParaRPr>
                    </a:p>
                  </a:txBody>
                  <a:tcPr anchor="ctr"/>
                </a:tc>
                <a:tc>
                  <a:txBody>
                    <a:bodyPr/>
                    <a:lstStyle/>
                    <a:p>
                      <a:r>
                        <a:rPr lang="es-ES" sz="1800" dirty="0" smtClean="0"/>
                        <a:t>Añade caracteres a la izquierda</a:t>
                      </a:r>
                      <a:r>
                        <a:rPr lang="es-ES" sz="1800" baseline="0" dirty="0" smtClean="0"/>
                        <a:t> de ‘cad1’ hasta que alcance una cierta longitud ‘n’. Devuelve ‘cad1’ con longitud ‘n’ y ajustado a la derecha; ‘cad2’ es la cadena con la que se rellena por la izquierda; cad1 puede ser una columna de una tabla o cualquier literal. Si ‘cad2’ se suprime, asume como carácter de relleno el blanco</a:t>
                      </a:r>
                      <a:endParaRPr lang="es-ES" sz="1800" dirty="0"/>
                    </a:p>
                  </a:txBody>
                  <a:tcPr/>
                </a:tc>
              </a:tr>
              <a:tr h="370840">
                <a:tc>
                  <a:txBody>
                    <a:bodyPr/>
                    <a:lstStyle/>
                    <a:p>
                      <a:r>
                        <a:rPr lang="es-ES" sz="1600" b="1" dirty="0" smtClean="0">
                          <a:solidFill>
                            <a:schemeClr val="tx1"/>
                          </a:solidFill>
                        </a:rPr>
                        <a:t>RPAD(cad1,</a:t>
                      </a:r>
                      <a:r>
                        <a:rPr lang="es-ES" sz="1600" b="1" baseline="0" dirty="0" smtClean="0">
                          <a:solidFill>
                            <a:schemeClr val="tx1"/>
                          </a:solidFill>
                        </a:rPr>
                        <a:t> n [,cad2])</a:t>
                      </a:r>
                      <a:endParaRPr lang="es-ES" sz="1600" b="1" dirty="0">
                        <a:solidFill>
                          <a:schemeClr val="tx1"/>
                        </a:solidFill>
                      </a:endParaRPr>
                    </a:p>
                  </a:txBody>
                  <a:tcPr anchor="ctr"/>
                </a:tc>
                <a:tc>
                  <a:txBody>
                    <a:bodyPr/>
                    <a:lstStyle/>
                    <a:p>
                      <a:r>
                        <a:rPr lang="es-ES" sz="1800" dirty="0" smtClean="0"/>
                        <a:t>Añade caracteres a la derecha</a:t>
                      </a:r>
                      <a:r>
                        <a:rPr lang="es-ES" sz="1800" baseline="0" dirty="0" smtClean="0"/>
                        <a:t> de ‘cad1’ hasta que alcance una cierta longitud ‘n’. Devuelve ‘cad1’ con longitud ‘n’ y ajustado a la izquierda; ‘cad2’ es la cadena con la que se rellena por la derecha; cad1 puede ser una columna de una tabla o cualquier literal. Si ‘cad2’ se suprime, asume como carácter de relleno el blanco</a:t>
                      </a:r>
                      <a:endParaRPr lang="es-ES" sz="18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9144000" cy="1015663"/>
          </a:xfrm>
          <a:prstGeom prst="rect">
            <a:avLst/>
          </a:prstGeom>
          <a:noFill/>
        </p:spPr>
        <p:txBody>
          <a:bodyPr wrap="square" rtlCol="0">
            <a:spAutoFit/>
          </a:bodyPr>
          <a:lstStyle/>
          <a:p>
            <a:r>
              <a:rPr lang="es-ES" b="1" dirty="0" smtClean="0">
                <a:solidFill>
                  <a:srgbClr val="C00000"/>
                </a:solidFill>
              </a:rPr>
              <a:t>1- TIPOS DE FUNCIONES</a:t>
            </a:r>
          </a:p>
          <a:p>
            <a:endParaRPr lang="es-ES" dirty="0" smtClean="0"/>
          </a:p>
          <a:p>
            <a:pPr marL="914400" lvl="1" indent="-457200">
              <a:buFont typeface="+mj-lt"/>
              <a:buAutoNum type="alphaUcPeriod" startAt="4"/>
            </a:pPr>
            <a:r>
              <a:rPr lang="es-ES" sz="2400" b="1" dirty="0" smtClean="0">
                <a:solidFill>
                  <a:schemeClr val="accent5">
                    <a:lumMod val="50000"/>
                  </a:schemeClr>
                </a:solidFill>
              </a:rPr>
              <a:t>Funciones de cadenas de CARACTERES</a:t>
            </a:r>
          </a:p>
        </p:txBody>
      </p:sp>
      <p:graphicFrame>
        <p:nvGraphicFramePr>
          <p:cNvPr id="5" name="4 Tabla"/>
          <p:cNvGraphicFramePr>
            <a:graphicFrameLocks noGrp="1"/>
          </p:cNvGraphicFramePr>
          <p:nvPr/>
        </p:nvGraphicFramePr>
        <p:xfrm>
          <a:off x="0" y="1285860"/>
          <a:ext cx="9144000" cy="5151120"/>
        </p:xfrm>
        <a:graphic>
          <a:graphicData uri="http://schemas.openxmlformats.org/drawingml/2006/table">
            <a:tbl>
              <a:tblPr firstRow="1" bandRow="1">
                <a:tableStyleId>{5C22544A-7EE6-4342-B048-85BDC9FD1C3A}</a:tableStyleId>
              </a:tblPr>
              <a:tblGrid>
                <a:gridCol w="2214546"/>
                <a:gridCol w="6929454"/>
              </a:tblGrid>
              <a:tr h="335009">
                <a:tc gridSpan="2">
                  <a:txBody>
                    <a:bodyPr/>
                    <a:lstStyle/>
                    <a:p>
                      <a:pPr algn="ctr"/>
                      <a:r>
                        <a:rPr lang="es-ES" sz="2400" dirty="0" smtClean="0"/>
                        <a:t>DEVUELVEN</a:t>
                      </a:r>
                      <a:r>
                        <a:rPr lang="es-ES" sz="2400" baseline="0" dirty="0" smtClean="0"/>
                        <a:t> VALORES CARÁCTER</a:t>
                      </a:r>
                      <a:endParaRPr lang="es-ES" sz="2400" dirty="0"/>
                    </a:p>
                  </a:txBody>
                  <a:tcPr/>
                </a:tc>
                <a:tc hMerge="1">
                  <a:txBody>
                    <a:bodyPr/>
                    <a:lstStyle/>
                    <a:p>
                      <a:endParaRPr lang="es-ES" dirty="0"/>
                    </a:p>
                  </a:txBody>
                  <a:tcPr/>
                </a:tc>
              </a:tr>
              <a:tr h="335009">
                <a:tc>
                  <a:txBody>
                    <a:bodyPr/>
                    <a:lstStyle/>
                    <a:p>
                      <a:pPr algn="ctr"/>
                      <a:r>
                        <a:rPr lang="es-ES" b="1" dirty="0" smtClean="0">
                          <a:solidFill>
                            <a:schemeClr val="accent2">
                              <a:lumMod val="75000"/>
                            </a:schemeClr>
                          </a:solidFill>
                        </a:rPr>
                        <a:t>FUNCIÓN</a:t>
                      </a:r>
                      <a:endParaRPr lang="es-ES" b="1" dirty="0">
                        <a:solidFill>
                          <a:schemeClr val="accent2">
                            <a:lumMod val="75000"/>
                          </a:schemeClr>
                        </a:solidFill>
                      </a:endParaRPr>
                    </a:p>
                  </a:txBody>
                  <a:tcPr/>
                </a:tc>
                <a:tc>
                  <a:txBody>
                    <a:bodyPr/>
                    <a:lstStyle/>
                    <a:p>
                      <a:pPr algn="ctr"/>
                      <a:r>
                        <a:rPr lang="es-ES" b="1" dirty="0" smtClean="0">
                          <a:solidFill>
                            <a:schemeClr val="accent2">
                              <a:lumMod val="75000"/>
                            </a:schemeClr>
                          </a:solidFill>
                        </a:rPr>
                        <a:t>PROPÓSITO</a:t>
                      </a:r>
                      <a:endParaRPr lang="es-ES" b="1" dirty="0">
                        <a:solidFill>
                          <a:schemeClr val="accent2">
                            <a:lumMod val="75000"/>
                          </a:schemeClr>
                        </a:solidFill>
                      </a:endParaRPr>
                    </a:p>
                  </a:txBody>
                  <a:tcPr/>
                </a:tc>
              </a:tr>
              <a:tr h="1486890">
                <a:tc>
                  <a:txBody>
                    <a:bodyPr/>
                    <a:lstStyle/>
                    <a:p>
                      <a:r>
                        <a:rPr lang="es-ES" sz="1600" b="1" dirty="0" smtClean="0">
                          <a:solidFill>
                            <a:schemeClr val="tx1"/>
                          </a:solidFill>
                        </a:rPr>
                        <a:t>LTRIM(</a:t>
                      </a:r>
                      <a:r>
                        <a:rPr lang="es-ES" sz="1600" b="1" dirty="0" err="1" smtClean="0">
                          <a:solidFill>
                            <a:schemeClr val="tx1"/>
                          </a:solidFill>
                        </a:rPr>
                        <a:t>cad</a:t>
                      </a:r>
                      <a:r>
                        <a:rPr lang="es-ES" sz="1600" b="1" baseline="0" dirty="0" smtClean="0">
                          <a:solidFill>
                            <a:schemeClr val="tx1"/>
                          </a:solidFill>
                        </a:rPr>
                        <a:t> [, set])</a:t>
                      </a:r>
                      <a:endParaRPr lang="es-ES" sz="1600" b="1" dirty="0">
                        <a:solidFill>
                          <a:schemeClr val="tx1"/>
                        </a:solidFill>
                      </a:endParaRPr>
                    </a:p>
                  </a:txBody>
                  <a:tcPr anchor="ctr"/>
                </a:tc>
                <a:tc>
                  <a:txBody>
                    <a:bodyPr/>
                    <a:lstStyle/>
                    <a:p>
                      <a:r>
                        <a:rPr lang="es-ES" sz="1900" dirty="0" smtClean="0"/>
                        <a:t>Suprime</a:t>
                      </a:r>
                      <a:r>
                        <a:rPr lang="es-ES" sz="1900" baseline="0" dirty="0" smtClean="0"/>
                        <a:t> un conjunto de caracteres a la izquierda de la cadena ‘</a:t>
                      </a:r>
                      <a:r>
                        <a:rPr lang="es-ES" sz="1900" baseline="0" dirty="0" err="1" smtClean="0"/>
                        <a:t>cad</a:t>
                      </a:r>
                      <a:r>
                        <a:rPr lang="es-ES" sz="1900" baseline="0" dirty="0" smtClean="0"/>
                        <a:t>’; ‘set’ es el conjunto de caracteres a suprimir. Devuelve ‘</a:t>
                      </a:r>
                      <a:r>
                        <a:rPr lang="es-ES" sz="1900" baseline="0" dirty="0" err="1" smtClean="0"/>
                        <a:t>cad</a:t>
                      </a:r>
                      <a:r>
                        <a:rPr lang="es-ES" sz="1900" baseline="0" dirty="0" smtClean="0"/>
                        <a:t>’ con el grupo de caracteres ‘set’ omitidos por la izquierda. Si el segundo parámetro se omite, devuelve la misma cadena. Por defecto, si la cadena contiene blancos a la izquierda y se omite el segundo parámetro, la función devuelve la cadena sin blancos a la izquierda</a:t>
                      </a:r>
                      <a:endParaRPr lang="es-ES" sz="1900" dirty="0"/>
                    </a:p>
                  </a:txBody>
                  <a:tcPr/>
                </a:tc>
              </a:tr>
              <a:tr h="12528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b="1" dirty="0" smtClean="0">
                          <a:solidFill>
                            <a:schemeClr val="tx1"/>
                          </a:solidFill>
                        </a:rPr>
                        <a:t>RTRIM(</a:t>
                      </a:r>
                      <a:r>
                        <a:rPr lang="es-ES" sz="1600" b="1" dirty="0" err="1" smtClean="0">
                          <a:solidFill>
                            <a:schemeClr val="tx1"/>
                          </a:solidFill>
                        </a:rPr>
                        <a:t>cad</a:t>
                      </a:r>
                      <a:r>
                        <a:rPr lang="es-ES" sz="1600" b="1" baseline="0" dirty="0" smtClean="0">
                          <a:solidFill>
                            <a:schemeClr val="tx1"/>
                          </a:solidFill>
                        </a:rPr>
                        <a:t> [, set])</a:t>
                      </a:r>
                      <a:endParaRPr lang="es-ES" sz="1600" b="1" dirty="0" smtClean="0">
                        <a:solidFill>
                          <a:schemeClr val="tx1"/>
                        </a:solidFill>
                      </a:endParaRPr>
                    </a:p>
                    <a:p>
                      <a:endParaRPr lang="es-ES" sz="1600" b="1" dirty="0">
                        <a:solidFill>
                          <a:schemeClr val="tx1"/>
                        </a:solidFill>
                      </a:endParaRPr>
                    </a:p>
                  </a:txBody>
                  <a:tcPr anchor="ctr"/>
                </a:tc>
                <a:tc>
                  <a:txBody>
                    <a:bodyPr/>
                    <a:lstStyle/>
                    <a:p>
                      <a:r>
                        <a:rPr lang="es-ES" sz="1900" dirty="0" smtClean="0"/>
                        <a:t>Suprime un conjunto</a:t>
                      </a:r>
                      <a:r>
                        <a:rPr lang="es-ES" sz="1900" baseline="0" dirty="0" smtClean="0"/>
                        <a:t> de caracteres a la derecha de la cadena ‘</a:t>
                      </a:r>
                      <a:r>
                        <a:rPr lang="es-ES" sz="1900" baseline="0" dirty="0" err="1" smtClean="0"/>
                        <a:t>cad</a:t>
                      </a:r>
                      <a:r>
                        <a:rPr lang="es-ES" sz="1900" baseline="0" dirty="0" smtClean="0"/>
                        <a:t>’. Devuelve ‘</a:t>
                      </a:r>
                      <a:r>
                        <a:rPr lang="es-ES" sz="1900" baseline="0" dirty="0" err="1" smtClean="0"/>
                        <a:t>cad</a:t>
                      </a:r>
                      <a:r>
                        <a:rPr lang="es-ES" sz="1900" baseline="0" dirty="0" smtClean="0"/>
                        <a:t>’ con el grupo de caracteres ‘set’ omitidos por la derecha. Si se omite ‘set’, devuelve ‘</a:t>
                      </a:r>
                      <a:r>
                        <a:rPr lang="es-ES" sz="1900" baseline="0" dirty="0" err="1" smtClean="0"/>
                        <a:t>cad</a:t>
                      </a:r>
                      <a:r>
                        <a:rPr lang="es-ES" sz="1900" baseline="0" dirty="0" smtClean="0"/>
                        <a:t>’ tal como está. Por defecto, si la cadena contiene blancos a la derecha y se omite el segundo parámetro, la función devuelve la cadena sin blancos a la derecha</a:t>
                      </a:r>
                      <a:endParaRPr lang="es-ES" sz="1900" dirty="0"/>
                    </a:p>
                  </a:txBody>
                  <a:tcPr/>
                </a:tc>
              </a:tr>
              <a:tr h="784748">
                <a:tc>
                  <a:txBody>
                    <a:bodyPr/>
                    <a:lstStyle/>
                    <a:p>
                      <a:r>
                        <a:rPr lang="es-ES" sz="1600" b="1" dirty="0" smtClean="0">
                          <a:solidFill>
                            <a:schemeClr val="tx1"/>
                          </a:solidFill>
                        </a:rPr>
                        <a:t>REPLACE(</a:t>
                      </a:r>
                      <a:r>
                        <a:rPr lang="es-ES" sz="1600" b="1" dirty="0" err="1" smtClean="0">
                          <a:solidFill>
                            <a:schemeClr val="tx1"/>
                          </a:solidFill>
                        </a:rPr>
                        <a:t>cad,</a:t>
                      </a:r>
                      <a:r>
                        <a:rPr lang="es-ES" sz="1600" b="1" baseline="0" dirty="0" err="1" smtClean="0">
                          <a:solidFill>
                            <a:schemeClr val="tx1"/>
                          </a:solidFill>
                        </a:rPr>
                        <a:t>cad_busqueda</a:t>
                      </a:r>
                      <a:r>
                        <a:rPr lang="es-ES" sz="1600" b="1" baseline="0" dirty="0" smtClean="0">
                          <a:solidFill>
                            <a:schemeClr val="tx1"/>
                          </a:solidFill>
                        </a:rPr>
                        <a:t>[,</a:t>
                      </a:r>
                      <a:r>
                        <a:rPr lang="es-ES" sz="1600" b="1" baseline="0" dirty="0" err="1" smtClean="0">
                          <a:solidFill>
                            <a:schemeClr val="tx1"/>
                          </a:solidFill>
                        </a:rPr>
                        <a:t>cad_sustitucion</a:t>
                      </a:r>
                      <a:r>
                        <a:rPr lang="es-ES" sz="1600" b="1" baseline="0" dirty="0" smtClean="0">
                          <a:solidFill>
                            <a:schemeClr val="tx1"/>
                          </a:solidFill>
                        </a:rPr>
                        <a:t>])</a:t>
                      </a:r>
                      <a:endParaRPr lang="es-ES" sz="1600" b="1" dirty="0">
                        <a:solidFill>
                          <a:schemeClr val="tx1"/>
                        </a:solidFill>
                      </a:endParaRPr>
                    </a:p>
                  </a:txBody>
                  <a:tcPr anchor="ctr"/>
                </a:tc>
                <a:tc>
                  <a:txBody>
                    <a:bodyPr/>
                    <a:lstStyle/>
                    <a:p>
                      <a:r>
                        <a:rPr lang="es-ES" sz="1900" dirty="0" smtClean="0"/>
                        <a:t>Sustituye</a:t>
                      </a:r>
                      <a:r>
                        <a:rPr lang="es-ES" sz="1900" baseline="0" dirty="0" smtClean="0"/>
                        <a:t> un carácter o varios  de una cadena con 0 o más </a:t>
                      </a:r>
                      <a:r>
                        <a:rPr lang="es-ES" sz="1900" baseline="0" dirty="0" err="1" smtClean="0"/>
                        <a:t>carcteres</a:t>
                      </a:r>
                      <a:r>
                        <a:rPr lang="es-ES" sz="1900" baseline="0" dirty="0" smtClean="0"/>
                        <a:t>. Devuelve ‘</a:t>
                      </a:r>
                      <a:r>
                        <a:rPr lang="es-ES" sz="1900" baseline="0" dirty="0" err="1" smtClean="0"/>
                        <a:t>cad</a:t>
                      </a:r>
                      <a:r>
                        <a:rPr lang="es-ES" sz="1900" baseline="0" dirty="0" smtClean="0"/>
                        <a:t>’ con cada ocurrencia de ‘</a:t>
                      </a:r>
                      <a:r>
                        <a:rPr lang="es-ES" sz="1900" baseline="0" dirty="0" err="1" smtClean="0"/>
                        <a:t>cad_busqueda</a:t>
                      </a:r>
                      <a:r>
                        <a:rPr lang="es-ES" sz="1900" baseline="0" dirty="0" smtClean="0"/>
                        <a:t>’ sustituida por ‘</a:t>
                      </a:r>
                      <a:r>
                        <a:rPr lang="es-ES" sz="1900" baseline="0" dirty="0" err="1" smtClean="0"/>
                        <a:t>cad_sustitucion</a:t>
                      </a:r>
                      <a:r>
                        <a:rPr lang="es-ES" sz="1900" baseline="0" dirty="0" smtClean="0"/>
                        <a:t>’</a:t>
                      </a:r>
                      <a:endParaRPr lang="es-ES" sz="19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1425</Words>
  <Application>Microsoft Office PowerPoint</Application>
  <PresentationFormat>Presentación en pantalla (4:3)</PresentationFormat>
  <Paragraphs>170</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Profesor</dc:creator>
  <cp:lastModifiedBy>Profesor</cp:lastModifiedBy>
  <cp:revision>101</cp:revision>
  <dcterms:created xsi:type="dcterms:W3CDTF">2015-06-16T10:31:03Z</dcterms:created>
  <dcterms:modified xsi:type="dcterms:W3CDTF">2016-02-03T12:22:02Z</dcterms:modified>
</cp:coreProperties>
</file>