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16/07/2015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16/07/2015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14348" y="1000108"/>
            <a:ext cx="7429552" cy="5201424"/>
          </a:xfrm>
          <a:prstGeom prst="rect">
            <a:avLst/>
          </a:prstGeom>
          <a:noFill/>
        </p:spPr>
        <p:txBody>
          <a:bodyPr wrap="square" rtlCol="0">
            <a:spAutoFit/>
          </a:bodyPr>
          <a:lstStyle/>
          <a:p>
            <a:pPr algn="ctr"/>
            <a:r>
              <a:rPr lang="es-ES" sz="8000" b="1" dirty="0" smtClean="0"/>
              <a:t>PL/SQL  </a:t>
            </a:r>
            <a:r>
              <a:rPr lang="es-ES" sz="6600" b="1" dirty="0" smtClean="0"/>
              <a:t> </a:t>
            </a:r>
            <a:r>
              <a:rPr lang="es-ES" sz="8000" b="1" dirty="0" smtClean="0"/>
              <a:t>III</a:t>
            </a:r>
            <a:endParaRPr lang="es-ES" sz="6600" b="1" dirty="0" smtClean="0"/>
          </a:p>
          <a:p>
            <a:pPr algn="ctr"/>
            <a:endParaRPr lang="es-ES" sz="6600" b="1" dirty="0" smtClean="0"/>
          </a:p>
          <a:p>
            <a:pPr algn="ctr"/>
            <a:r>
              <a:rPr lang="es-ES" sz="6000" b="1" dirty="0" smtClean="0">
                <a:solidFill>
                  <a:schemeClr val="accent1">
                    <a:lumMod val="75000"/>
                  </a:schemeClr>
                </a:solidFill>
              </a:rPr>
              <a:t>MANEJO DE EXCEPCIONES</a:t>
            </a:r>
            <a:endParaRPr lang="es-ES" sz="6600" b="1" dirty="0" smtClean="0">
              <a:solidFill>
                <a:schemeClr val="accent1">
                  <a:lumMod val="75000"/>
                </a:schemeClr>
              </a:solidFill>
            </a:endParaRPr>
          </a:p>
          <a:p>
            <a:pPr algn="ctr"/>
            <a:endParaRPr lang="es-ES" sz="6600" b="1" u="sng" dirty="0"/>
          </a:p>
        </p:txBody>
      </p:sp>
      <p:sp>
        <p:nvSpPr>
          <p:cNvPr id="3" name="2 CuadroTexto"/>
          <p:cNvSpPr txBox="1"/>
          <p:nvPr/>
        </p:nvSpPr>
        <p:spPr>
          <a:xfrm>
            <a:off x="7215206" y="6143644"/>
            <a:ext cx="1571636" cy="523220"/>
          </a:xfrm>
          <a:prstGeom prst="rect">
            <a:avLst/>
          </a:prstGeom>
          <a:noFill/>
        </p:spPr>
        <p:txBody>
          <a:bodyPr wrap="square" rtlCol="0">
            <a:spAutoFit/>
          </a:bodyPr>
          <a:lstStyle/>
          <a:p>
            <a:r>
              <a:rPr lang="es-ES" sz="2800" b="1" dirty="0" smtClean="0">
                <a:solidFill>
                  <a:srgbClr val="C00000"/>
                </a:solidFill>
              </a:rPr>
              <a:t>PARTE  2</a:t>
            </a:r>
            <a:endParaRPr lang="es-ES" sz="28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3672608" cy="400110"/>
          </a:xfrm>
          <a:prstGeom prst="rect">
            <a:avLst/>
          </a:prstGeom>
          <a:noFill/>
        </p:spPr>
        <p:txBody>
          <a:bodyPr wrap="none" rtlCol="0">
            <a:spAutoFit/>
          </a:bodyPr>
          <a:lstStyle/>
          <a:p>
            <a:r>
              <a:rPr lang="es-ES" sz="2000" b="1" dirty="0" smtClean="0">
                <a:solidFill>
                  <a:srgbClr val="C00000"/>
                </a:solidFill>
              </a:rPr>
              <a:t>3</a:t>
            </a:r>
            <a:r>
              <a:rPr lang="es-ES" sz="2000" b="1" dirty="0" smtClean="0">
                <a:solidFill>
                  <a:srgbClr val="C00000"/>
                </a:solidFill>
              </a:rPr>
              <a:t>- </a:t>
            </a:r>
            <a:r>
              <a:rPr lang="es-ES" sz="2000" b="1" dirty="0" smtClean="0">
                <a:solidFill>
                  <a:srgbClr val="C00000"/>
                </a:solidFill>
              </a:rPr>
              <a:t>CONTROL DE TRANSACCIONES</a:t>
            </a:r>
          </a:p>
        </p:txBody>
      </p:sp>
      <p:sp>
        <p:nvSpPr>
          <p:cNvPr id="6" name="5 CuadroTexto"/>
          <p:cNvSpPr txBox="1"/>
          <p:nvPr/>
        </p:nvSpPr>
        <p:spPr>
          <a:xfrm>
            <a:off x="571472" y="928670"/>
            <a:ext cx="8572528" cy="4893647"/>
          </a:xfrm>
          <a:prstGeom prst="rect">
            <a:avLst/>
          </a:prstGeom>
          <a:noFill/>
        </p:spPr>
        <p:txBody>
          <a:bodyPr wrap="square" rtlCol="0">
            <a:spAutoFit/>
          </a:bodyPr>
          <a:lstStyle/>
          <a:p>
            <a:pPr marL="273050" indent="-273050">
              <a:buFont typeface="Wingdings" pitchFamily="2" charset="2"/>
              <a:buChar char="Ø"/>
            </a:pPr>
            <a:r>
              <a:rPr lang="es-ES" sz="2400" dirty="0" smtClean="0">
                <a:solidFill>
                  <a:schemeClr val="tx1">
                    <a:lumMod val="95000"/>
                    <a:lumOff val="5000"/>
                  </a:schemeClr>
                </a:solidFill>
              </a:rPr>
              <a:t>Una </a:t>
            </a:r>
            <a:r>
              <a:rPr lang="es-ES" sz="2400" b="1" dirty="0" smtClean="0">
                <a:solidFill>
                  <a:schemeClr val="tx1">
                    <a:lumMod val="95000"/>
                    <a:lumOff val="5000"/>
                  </a:schemeClr>
                </a:solidFill>
              </a:rPr>
              <a:t>TRANSACCIÓN</a:t>
            </a:r>
            <a:r>
              <a:rPr lang="es-ES" sz="2400" dirty="0" smtClean="0">
                <a:solidFill>
                  <a:schemeClr val="tx1">
                    <a:lumMod val="95000"/>
                    <a:lumOff val="5000"/>
                  </a:schemeClr>
                </a:solidFill>
              </a:rPr>
              <a:t> es un conjunto de operaciones dependientes unas de otras que se realizan en la base de datos. </a:t>
            </a: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Para que la transacción se ejecute han de realizarse todas y cada una de las partes u operaciones que la componen; en el caso de que alguna falle se dará por fallida toda la transacción (</a:t>
            </a:r>
            <a:r>
              <a:rPr lang="es-ES" sz="2000" b="1" i="1" dirty="0" smtClean="0">
                <a:solidFill>
                  <a:schemeClr val="tx1">
                    <a:lumMod val="95000"/>
                    <a:lumOff val="5000"/>
                  </a:schemeClr>
                </a:solidFill>
              </a:rPr>
              <a:t>sería algo parecido al concepto de transacción bancaria)</a:t>
            </a:r>
            <a:endParaRPr lang="es-ES" sz="2400" b="1" i="1" dirty="0" smtClean="0">
              <a:solidFill>
                <a:schemeClr val="tx1">
                  <a:lumMod val="95000"/>
                  <a:lumOff val="5000"/>
                </a:schemeClr>
              </a:solidFill>
            </a:endParaRPr>
          </a:p>
          <a:p>
            <a:pPr marL="273050" indent="-273050">
              <a:buFont typeface="Wingdings" pitchFamily="2" charset="2"/>
              <a:buChar char="Ø"/>
            </a:pPr>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Una transacción puede incluir una o, frecuentemente, varias instrucciones de manipulación de datos. Será el programador quien decide cuántas y cuáles serán las operaciones que compondrán la transacción para garantizar la consistencia de la información almacenada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3672608" cy="400110"/>
          </a:xfrm>
          <a:prstGeom prst="rect">
            <a:avLst/>
          </a:prstGeom>
          <a:noFill/>
        </p:spPr>
        <p:txBody>
          <a:bodyPr wrap="none" rtlCol="0">
            <a:spAutoFit/>
          </a:bodyPr>
          <a:lstStyle/>
          <a:p>
            <a:r>
              <a:rPr lang="es-ES" sz="2000" b="1" dirty="0" smtClean="0">
                <a:solidFill>
                  <a:srgbClr val="C00000"/>
                </a:solidFill>
              </a:rPr>
              <a:t>3</a:t>
            </a:r>
            <a:r>
              <a:rPr lang="es-ES" sz="2000" b="1" dirty="0" smtClean="0">
                <a:solidFill>
                  <a:srgbClr val="C00000"/>
                </a:solidFill>
              </a:rPr>
              <a:t>- </a:t>
            </a:r>
            <a:r>
              <a:rPr lang="es-ES" sz="2000" b="1" dirty="0" smtClean="0">
                <a:solidFill>
                  <a:srgbClr val="C00000"/>
                </a:solidFill>
              </a:rPr>
              <a:t>CONTROL DE TRANSACCIONES</a:t>
            </a:r>
          </a:p>
        </p:txBody>
      </p:sp>
      <p:sp>
        <p:nvSpPr>
          <p:cNvPr id="6" name="5 CuadroTexto"/>
          <p:cNvSpPr txBox="1"/>
          <p:nvPr/>
        </p:nvSpPr>
        <p:spPr>
          <a:xfrm>
            <a:off x="571472" y="714356"/>
            <a:ext cx="8572528" cy="5632311"/>
          </a:xfrm>
          <a:prstGeom prst="rect">
            <a:avLst/>
          </a:prstGeom>
          <a:noFill/>
        </p:spPr>
        <p:txBody>
          <a:bodyPr wrap="square" rtlCol="0">
            <a:spAutoFit/>
          </a:bodyPr>
          <a:lstStyle/>
          <a:p>
            <a:pPr marL="273050" indent="-273050">
              <a:buFont typeface="Wingdings" pitchFamily="2" charset="2"/>
              <a:buChar char="Ø"/>
            </a:pPr>
            <a:r>
              <a:rPr lang="es-ES" sz="2400" dirty="0" smtClean="0">
                <a:solidFill>
                  <a:schemeClr val="tx1">
                    <a:lumMod val="95000"/>
                    <a:lumOff val="5000"/>
                  </a:schemeClr>
                </a:solidFill>
              </a:rPr>
              <a:t>En el entorno Oracle la transacción:</a:t>
            </a:r>
          </a:p>
          <a:p>
            <a:pPr marL="730250" lvl="1" indent="-273050">
              <a:buFont typeface="Wingdings" pitchFamily="2" charset="2"/>
              <a:buChar char="ü"/>
            </a:pPr>
            <a:r>
              <a:rPr lang="es-ES" sz="2400" b="1" dirty="0" smtClean="0">
                <a:solidFill>
                  <a:schemeClr val="accent5">
                    <a:lumMod val="50000"/>
                  </a:schemeClr>
                </a:solidFill>
              </a:rPr>
              <a:t>Comienza</a:t>
            </a:r>
            <a:r>
              <a:rPr lang="es-ES" sz="2400" dirty="0" smtClean="0">
                <a:solidFill>
                  <a:schemeClr val="accent5">
                    <a:lumMod val="50000"/>
                  </a:schemeClr>
                </a:solidFill>
              </a:rPr>
              <a:t> con la primera orden SQL de la sesión del usuario o con la primera orden SQL posterior a la finalización de la transacción anterior</a:t>
            </a:r>
          </a:p>
          <a:p>
            <a:pPr marL="730250" lvl="1" indent="-273050">
              <a:buFont typeface="Wingdings" pitchFamily="2" charset="2"/>
              <a:buChar char="ü"/>
            </a:pPr>
            <a:endParaRPr lang="es-ES" sz="2400" dirty="0" smtClean="0">
              <a:solidFill>
                <a:schemeClr val="accent5">
                  <a:lumMod val="50000"/>
                </a:schemeClr>
              </a:solidFill>
            </a:endParaRPr>
          </a:p>
          <a:p>
            <a:pPr marL="730250" lvl="1" indent="-273050">
              <a:buFont typeface="Wingdings" pitchFamily="2" charset="2"/>
              <a:buChar char="ü"/>
            </a:pPr>
            <a:r>
              <a:rPr lang="es-ES" sz="2400" b="1" dirty="0" smtClean="0">
                <a:solidFill>
                  <a:schemeClr val="accent5">
                    <a:lumMod val="50000"/>
                  </a:schemeClr>
                </a:solidFill>
              </a:rPr>
              <a:t>Finaliza</a:t>
            </a:r>
            <a:r>
              <a:rPr lang="es-ES" sz="2400" dirty="0" smtClean="0">
                <a:solidFill>
                  <a:schemeClr val="accent5">
                    <a:lumMod val="50000"/>
                  </a:schemeClr>
                </a:solidFill>
              </a:rPr>
              <a:t> cuando se ejecuta un comando de control de transacciones (COMMIT o ROLLBACK), una orden de definición de datos (DDL) o cuando finaliza la sesión</a:t>
            </a:r>
          </a:p>
          <a:p>
            <a:pPr marL="730250" lvl="1" indent="-273050">
              <a:buFont typeface="Wingdings" pitchFamily="2" charset="2"/>
              <a:buChar char="ü"/>
            </a:pPr>
            <a:endParaRPr lang="es-ES" sz="2400" dirty="0" smtClean="0">
              <a:solidFill>
                <a:schemeClr val="tx1">
                  <a:lumMod val="95000"/>
                  <a:lumOff val="5000"/>
                </a:schemeClr>
              </a:solidFill>
            </a:endParaRPr>
          </a:p>
          <a:p>
            <a:pPr marL="273050" lvl="1" indent="-273050">
              <a:buFont typeface="Wingdings" pitchFamily="2" charset="2"/>
              <a:buChar char="Ø"/>
            </a:pPr>
            <a:r>
              <a:rPr lang="es-ES" sz="2400" dirty="0" smtClean="0">
                <a:solidFill>
                  <a:schemeClr val="tx1">
                    <a:lumMod val="95000"/>
                    <a:lumOff val="5000"/>
                  </a:schemeClr>
                </a:solidFill>
              </a:rPr>
              <a:t>Una vez completada la transacción ya no puede deshacerse.</a:t>
            </a:r>
          </a:p>
          <a:p>
            <a:pPr marL="273050" lvl="1" indent="-273050">
              <a:buFont typeface="Wingdings" pitchFamily="2" charset="2"/>
              <a:buChar char="Ø"/>
            </a:pPr>
            <a:endParaRPr lang="es-ES" sz="2400" dirty="0" smtClean="0">
              <a:solidFill>
                <a:schemeClr val="tx1">
                  <a:lumMod val="95000"/>
                  <a:lumOff val="5000"/>
                </a:schemeClr>
              </a:solidFill>
            </a:endParaRPr>
          </a:p>
          <a:p>
            <a:pPr marL="273050" lvl="1" indent="-273050">
              <a:buFont typeface="Wingdings" pitchFamily="2" charset="2"/>
              <a:buChar char="Ø"/>
            </a:pPr>
            <a:r>
              <a:rPr lang="es-ES" sz="2400" dirty="0" smtClean="0">
                <a:solidFill>
                  <a:schemeClr val="tx1">
                    <a:lumMod val="95000"/>
                    <a:lumOff val="5000"/>
                  </a:schemeClr>
                </a:solidFill>
              </a:rPr>
              <a:t>Oracle garantiza la consistencia de los datos en una transacción en términos de VALE TODO o NO VALE NADA, es decir, o se ejecutan todas las operaciones que componen la transacción o no se ejecuta ninguna.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3672608" cy="400110"/>
          </a:xfrm>
          <a:prstGeom prst="rect">
            <a:avLst/>
          </a:prstGeom>
          <a:noFill/>
        </p:spPr>
        <p:txBody>
          <a:bodyPr wrap="none" rtlCol="0">
            <a:spAutoFit/>
          </a:bodyPr>
          <a:lstStyle/>
          <a:p>
            <a:r>
              <a:rPr lang="es-ES" sz="2000" b="1" dirty="0" smtClean="0">
                <a:solidFill>
                  <a:srgbClr val="C00000"/>
                </a:solidFill>
              </a:rPr>
              <a:t>3</a:t>
            </a:r>
            <a:r>
              <a:rPr lang="es-ES" sz="2000" b="1" dirty="0" smtClean="0">
                <a:solidFill>
                  <a:srgbClr val="C00000"/>
                </a:solidFill>
              </a:rPr>
              <a:t>- </a:t>
            </a:r>
            <a:r>
              <a:rPr lang="es-ES" sz="2000" b="1" dirty="0" smtClean="0">
                <a:solidFill>
                  <a:srgbClr val="C00000"/>
                </a:solidFill>
              </a:rPr>
              <a:t>CONTROL DE TRANSACCIONES</a:t>
            </a:r>
          </a:p>
        </p:txBody>
      </p:sp>
      <p:sp>
        <p:nvSpPr>
          <p:cNvPr id="6" name="5 CuadroTexto"/>
          <p:cNvSpPr txBox="1"/>
          <p:nvPr/>
        </p:nvSpPr>
        <p:spPr>
          <a:xfrm>
            <a:off x="571472" y="714356"/>
            <a:ext cx="8572528" cy="400110"/>
          </a:xfrm>
          <a:prstGeom prst="rect">
            <a:avLst/>
          </a:prstGeom>
          <a:noFill/>
        </p:spPr>
        <p:txBody>
          <a:bodyPr wrap="square" rtlCol="0">
            <a:spAutoFit/>
          </a:bodyPr>
          <a:lstStyle/>
          <a:p>
            <a:pPr marL="273050" indent="-273050"/>
            <a:r>
              <a:rPr lang="es-ES" sz="2000" b="1" i="1" dirty="0" smtClean="0">
                <a:solidFill>
                  <a:schemeClr val="accent5">
                    <a:lumMod val="50000"/>
                  </a:schemeClr>
                </a:solidFill>
              </a:rPr>
              <a:t>Ejemplo:</a:t>
            </a:r>
          </a:p>
        </p:txBody>
      </p:sp>
      <p:pic>
        <p:nvPicPr>
          <p:cNvPr id="10242" name="Picture 2"/>
          <p:cNvPicPr>
            <a:picLocks noChangeAspect="1" noChangeArrowheads="1"/>
          </p:cNvPicPr>
          <p:nvPr/>
        </p:nvPicPr>
        <p:blipFill>
          <a:blip r:embed="rId2"/>
          <a:srcRect/>
          <a:stretch>
            <a:fillRect/>
          </a:stretch>
        </p:blipFill>
        <p:spPr bwMode="auto">
          <a:xfrm>
            <a:off x="642910" y="1357298"/>
            <a:ext cx="8236500" cy="515234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672608" cy="400110"/>
          </a:xfrm>
          <a:prstGeom prst="rect">
            <a:avLst/>
          </a:prstGeom>
          <a:noFill/>
        </p:spPr>
        <p:txBody>
          <a:bodyPr wrap="none" rtlCol="0">
            <a:spAutoFit/>
          </a:bodyPr>
          <a:lstStyle/>
          <a:p>
            <a:r>
              <a:rPr lang="es-ES" sz="2000" b="1" dirty="0" smtClean="0">
                <a:solidFill>
                  <a:srgbClr val="C00000"/>
                </a:solidFill>
              </a:rPr>
              <a:t>3</a:t>
            </a:r>
            <a:r>
              <a:rPr lang="es-ES" sz="2000" b="1" dirty="0" smtClean="0">
                <a:solidFill>
                  <a:srgbClr val="C00000"/>
                </a:solidFill>
              </a:rPr>
              <a:t>- </a:t>
            </a:r>
            <a:r>
              <a:rPr lang="es-ES" sz="2000" b="1" dirty="0" smtClean="0">
                <a:solidFill>
                  <a:srgbClr val="C00000"/>
                </a:solidFill>
              </a:rPr>
              <a:t>CONTROL DE TRANSACCIONES</a:t>
            </a:r>
          </a:p>
        </p:txBody>
      </p:sp>
      <p:sp>
        <p:nvSpPr>
          <p:cNvPr id="6" name="5 CuadroTexto"/>
          <p:cNvSpPr txBox="1"/>
          <p:nvPr/>
        </p:nvSpPr>
        <p:spPr>
          <a:xfrm>
            <a:off x="571472" y="571480"/>
            <a:ext cx="8572528" cy="6001643"/>
          </a:xfrm>
          <a:prstGeom prst="rect">
            <a:avLst/>
          </a:prstGeom>
          <a:noFill/>
        </p:spPr>
        <p:txBody>
          <a:bodyPr wrap="square" rtlCol="0">
            <a:spAutoFit/>
          </a:bodyPr>
          <a:lstStyle/>
          <a:p>
            <a:pPr marL="273050" indent="-273050"/>
            <a:r>
              <a:rPr lang="es-ES" sz="2400" b="1" dirty="0" smtClean="0">
                <a:solidFill>
                  <a:schemeClr val="tx1">
                    <a:lumMod val="95000"/>
                    <a:lumOff val="5000"/>
                  </a:schemeClr>
                </a:solidFill>
              </a:rPr>
              <a:t>Comandos de control de transacciones:</a:t>
            </a:r>
          </a:p>
          <a:p>
            <a:pPr marL="273050" indent="-273050">
              <a:buFont typeface="Courier New" pitchFamily="49" charset="0"/>
              <a:buChar char="o"/>
            </a:pPr>
            <a:r>
              <a:rPr lang="es-ES" sz="2400" b="1" dirty="0" smtClean="0">
                <a:solidFill>
                  <a:srgbClr val="C00000"/>
                </a:solidFill>
              </a:rPr>
              <a:t>COMMIT</a:t>
            </a:r>
            <a:r>
              <a:rPr lang="es-ES" sz="2400" dirty="0" smtClean="0">
                <a:solidFill>
                  <a:srgbClr val="C00000"/>
                </a:solidFill>
              </a:rPr>
              <a:t>:</a:t>
            </a:r>
            <a:r>
              <a:rPr lang="es-ES" sz="2400" dirty="0" smtClean="0">
                <a:solidFill>
                  <a:schemeClr val="tx1">
                    <a:lumMod val="95000"/>
                    <a:lumOff val="5000"/>
                  </a:schemeClr>
                </a:solidFill>
              </a:rPr>
              <a:t> Da por concluida la transacción actual y hace definitivos los cambios efectuados, liberando las filas bloqueadas. Sólo después de que se ejecute el COMMIT los demás usuarios tendrán acceso a los datos modificados</a:t>
            </a:r>
          </a:p>
          <a:p>
            <a:pPr marL="273050" indent="-273050">
              <a:buFont typeface="Courier New" pitchFamily="49" charset="0"/>
              <a:buChar char="o"/>
            </a:pPr>
            <a:endParaRPr lang="es-ES" sz="2400" dirty="0" smtClean="0">
              <a:solidFill>
                <a:schemeClr val="tx1">
                  <a:lumMod val="95000"/>
                  <a:lumOff val="5000"/>
                </a:schemeClr>
              </a:solidFill>
            </a:endParaRPr>
          </a:p>
          <a:p>
            <a:pPr marL="273050" indent="-273050">
              <a:buFont typeface="Courier New" pitchFamily="49" charset="0"/>
              <a:buChar char="o"/>
            </a:pPr>
            <a:r>
              <a:rPr lang="es-ES" sz="2400" b="1" dirty="0" smtClean="0">
                <a:solidFill>
                  <a:srgbClr val="C00000"/>
                </a:solidFill>
              </a:rPr>
              <a:t>ROLLBACK</a:t>
            </a:r>
            <a:r>
              <a:rPr lang="es-ES" sz="2400" dirty="0" smtClean="0">
                <a:solidFill>
                  <a:schemeClr val="tx1">
                    <a:lumMod val="95000"/>
                    <a:lumOff val="5000"/>
                  </a:schemeClr>
                </a:solidFill>
              </a:rPr>
              <a:t>: Da por concluida la transacción actual y deshace los cambios que se pudiesen haber producido en la misma, liberando las filas bloqueadas. Se utiliza especialmente cuando no se puede concluir una transacción porque se levanta una excepción</a:t>
            </a:r>
          </a:p>
          <a:p>
            <a:pPr marL="273050" indent="-273050">
              <a:buFont typeface="Courier New" pitchFamily="49" charset="0"/>
              <a:buChar char="o"/>
            </a:pPr>
            <a:endParaRPr lang="es-ES" sz="2400" dirty="0" smtClean="0">
              <a:solidFill>
                <a:schemeClr val="tx1">
                  <a:lumMod val="95000"/>
                  <a:lumOff val="5000"/>
                </a:schemeClr>
              </a:solidFill>
            </a:endParaRPr>
          </a:p>
          <a:p>
            <a:pPr marL="273050" indent="-273050">
              <a:buFont typeface="Courier New" pitchFamily="49" charset="0"/>
              <a:buChar char="o"/>
            </a:pPr>
            <a:r>
              <a:rPr lang="es-ES" sz="2400" b="1" dirty="0" smtClean="0">
                <a:solidFill>
                  <a:srgbClr val="C00000"/>
                </a:solidFill>
              </a:rPr>
              <a:t>ROLLBACK implícitos</a:t>
            </a:r>
            <a:r>
              <a:rPr lang="es-ES" sz="2400" dirty="0" smtClean="0">
                <a:solidFill>
                  <a:schemeClr val="tx1">
                    <a:lumMod val="95000"/>
                    <a:lumOff val="5000"/>
                  </a:schemeClr>
                </a:solidFill>
              </a:rPr>
              <a:t>: Cuando un subprograma falla y no se controla la excepción que produjo el fallo, Oracle automáticamente ejecuta un ROLLBACK sobre todo lo realizado por el subprograma, salvo que en el subprograma hubiese algún COMMIT, en cuyo caso lo confirmado no sería deshecho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672608" cy="400110"/>
          </a:xfrm>
          <a:prstGeom prst="rect">
            <a:avLst/>
          </a:prstGeom>
          <a:noFill/>
        </p:spPr>
        <p:txBody>
          <a:bodyPr wrap="none" rtlCol="0">
            <a:spAutoFit/>
          </a:bodyPr>
          <a:lstStyle/>
          <a:p>
            <a:r>
              <a:rPr lang="es-ES" sz="2000" b="1" dirty="0" smtClean="0">
                <a:solidFill>
                  <a:srgbClr val="C00000"/>
                </a:solidFill>
              </a:rPr>
              <a:t>3</a:t>
            </a:r>
            <a:r>
              <a:rPr lang="es-ES" sz="2000" b="1" dirty="0" smtClean="0">
                <a:solidFill>
                  <a:srgbClr val="C00000"/>
                </a:solidFill>
              </a:rPr>
              <a:t>- </a:t>
            </a:r>
            <a:r>
              <a:rPr lang="es-ES" sz="2000" b="1" dirty="0" smtClean="0">
                <a:solidFill>
                  <a:srgbClr val="C00000"/>
                </a:solidFill>
              </a:rPr>
              <a:t>CONTROL DE TRANSACCIONES</a:t>
            </a:r>
          </a:p>
        </p:txBody>
      </p:sp>
      <p:sp>
        <p:nvSpPr>
          <p:cNvPr id="6" name="5 CuadroTexto"/>
          <p:cNvSpPr txBox="1"/>
          <p:nvPr/>
        </p:nvSpPr>
        <p:spPr>
          <a:xfrm>
            <a:off x="571472" y="571480"/>
            <a:ext cx="8572528" cy="5632311"/>
          </a:xfrm>
          <a:prstGeom prst="rect">
            <a:avLst/>
          </a:prstGeom>
          <a:noFill/>
        </p:spPr>
        <p:txBody>
          <a:bodyPr wrap="square" rtlCol="0">
            <a:spAutoFit/>
          </a:bodyPr>
          <a:lstStyle/>
          <a:p>
            <a:pPr marL="273050" indent="-273050"/>
            <a:r>
              <a:rPr lang="es-ES" sz="2400" b="1" dirty="0" smtClean="0">
                <a:solidFill>
                  <a:schemeClr val="tx1">
                    <a:lumMod val="95000"/>
                    <a:lumOff val="5000"/>
                  </a:schemeClr>
                </a:solidFill>
              </a:rPr>
              <a:t>Comandos de control de transacciones:</a:t>
            </a:r>
          </a:p>
          <a:p>
            <a:pPr marL="273050" indent="-273050">
              <a:buFont typeface="Courier New" pitchFamily="49" charset="0"/>
              <a:buChar char="o"/>
            </a:pPr>
            <a:r>
              <a:rPr lang="es-ES" sz="2400" b="1" dirty="0" smtClean="0">
                <a:solidFill>
                  <a:srgbClr val="C00000"/>
                </a:solidFill>
              </a:rPr>
              <a:t>SAVEPOINT</a:t>
            </a:r>
            <a:r>
              <a:rPr lang="es-ES" sz="2400" dirty="0" smtClean="0">
                <a:solidFill>
                  <a:srgbClr val="C00000"/>
                </a:solidFill>
              </a:rPr>
              <a:t> </a:t>
            </a:r>
            <a:r>
              <a:rPr lang="es-ES" sz="2400" dirty="0" smtClean="0">
                <a:solidFill>
                  <a:srgbClr val="C00000"/>
                </a:solidFill>
              </a:rPr>
              <a:t>&lt;</a:t>
            </a:r>
            <a:r>
              <a:rPr lang="es-ES" sz="2400" i="1" dirty="0" err="1" smtClean="0">
                <a:solidFill>
                  <a:srgbClr val="C00000"/>
                </a:solidFill>
              </a:rPr>
              <a:t>punto_de_salvaguarda</a:t>
            </a:r>
            <a:r>
              <a:rPr lang="es-ES" sz="2400" dirty="0" smtClean="0">
                <a:solidFill>
                  <a:srgbClr val="C00000"/>
                </a:solidFill>
              </a:rPr>
              <a:t>&gt;: </a:t>
            </a:r>
          </a:p>
          <a:p>
            <a:pPr marL="273050" indent="-273050"/>
            <a:r>
              <a:rPr lang="es-ES" sz="2400" dirty="0" smtClean="0">
                <a:solidFill>
                  <a:srgbClr val="C00000"/>
                </a:solidFill>
              </a:rPr>
              <a:t>	</a:t>
            </a:r>
            <a:r>
              <a:rPr lang="es-ES" sz="2400" dirty="0" smtClean="0">
                <a:solidFill>
                  <a:schemeClr val="tx1">
                    <a:lumMod val="95000"/>
                    <a:lumOff val="5000"/>
                  </a:schemeClr>
                </a:solidFill>
              </a:rPr>
              <a:t>Se utiliza en conjunción con ROLLBACK TO para poner marcas o puntos de salvaguarda al procesar transacciones. Esto permite deshacer parte de una transacción.</a:t>
            </a:r>
          </a:p>
          <a:p>
            <a:pPr marL="273050" indent="-273050">
              <a:buFont typeface="Courier New" pitchFamily="49" charset="0"/>
              <a:buChar char="o"/>
            </a:pPr>
            <a:endParaRPr lang="es-ES" sz="2400" dirty="0" smtClean="0">
              <a:solidFill>
                <a:srgbClr val="C00000"/>
              </a:solidFill>
            </a:endParaRPr>
          </a:p>
          <a:p>
            <a:pPr marL="273050" indent="-273050">
              <a:buFont typeface="Courier New" pitchFamily="49" charset="0"/>
              <a:buChar char="o"/>
            </a:pPr>
            <a:r>
              <a:rPr lang="es-ES" sz="2400" dirty="0" smtClean="0">
                <a:solidFill>
                  <a:srgbClr val="C00000"/>
                </a:solidFill>
              </a:rPr>
              <a:t>ROLLBACK TO &lt;</a:t>
            </a:r>
            <a:r>
              <a:rPr lang="es-ES" sz="2400" dirty="0" err="1" smtClean="0">
                <a:solidFill>
                  <a:srgbClr val="C00000"/>
                </a:solidFill>
              </a:rPr>
              <a:t>punto_de_salvaguarda</a:t>
            </a:r>
            <a:r>
              <a:rPr lang="es-ES" sz="2400" dirty="0" smtClean="0">
                <a:solidFill>
                  <a:srgbClr val="C00000"/>
                </a:solidFill>
              </a:rPr>
              <a:t>&gt;: </a:t>
            </a:r>
          </a:p>
          <a:p>
            <a:pPr marL="273050" indent="-273050"/>
            <a:r>
              <a:rPr lang="es-ES" sz="2400" dirty="0" smtClean="0">
                <a:solidFill>
                  <a:srgbClr val="C00000"/>
                </a:solidFill>
              </a:rPr>
              <a:t>	</a:t>
            </a:r>
            <a:r>
              <a:rPr lang="es-ES" sz="2400" dirty="0" smtClean="0">
                <a:solidFill>
                  <a:schemeClr val="tx1">
                    <a:lumMod val="95000"/>
                    <a:lumOff val="5000"/>
                  </a:schemeClr>
                </a:solidFill>
              </a:rPr>
              <a:t>Deshace el trabajo realizado sobre la base de datos después del punto indicado, incluyendo posibles bloqueos. </a:t>
            </a:r>
          </a:p>
          <a:p>
            <a:pPr marL="273050" indent="-273050"/>
            <a:r>
              <a:rPr lang="es-ES" sz="2400" dirty="0" smtClean="0">
                <a:solidFill>
                  <a:schemeClr val="tx1">
                    <a:lumMod val="95000"/>
                    <a:lumOff val="5000"/>
                  </a:schemeClr>
                </a:solidFill>
              </a:rPr>
              <a:t>	</a:t>
            </a:r>
            <a:r>
              <a:rPr lang="es-ES" sz="2400" dirty="0" smtClean="0">
                <a:solidFill>
                  <a:schemeClr val="tx1">
                    <a:lumMod val="95000"/>
                    <a:lumOff val="5000"/>
                  </a:schemeClr>
                </a:solidFill>
              </a:rPr>
              <a:t>No obstante, tampoco se confirma el trabajo hecho hasta el </a:t>
            </a:r>
            <a:r>
              <a:rPr lang="es-ES" sz="2400" b="1" i="1" dirty="0" err="1" smtClean="0">
                <a:solidFill>
                  <a:schemeClr val="tx1">
                    <a:lumMod val="95000"/>
                    <a:lumOff val="5000"/>
                  </a:schemeClr>
                </a:solidFill>
              </a:rPr>
              <a:t>punto_de_salvaguarda</a:t>
            </a:r>
            <a:r>
              <a:rPr lang="es-ES" sz="2400" dirty="0" smtClean="0">
                <a:solidFill>
                  <a:schemeClr val="tx1">
                    <a:lumMod val="95000"/>
                    <a:lumOff val="5000"/>
                  </a:schemeClr>
                </a:solidFill>
              </a:rPr>
              <a:t>. </a:t>
            </a:r>
          </a:p>
          <a:p>
            <a:pPr marL="273050" indent="-273050"/>
            <a:r>
              <a:rPr lang="es-ES" sz="2400" dirty="0" smtClean="0">
                <a:solidFill>
                  <a:schemeClr val="tx1">
                    <a:lumMod val="95000"/>
                    <a:lumOff val="5000"/>
                  </a:schemeClr>
                </a:solidFill>
              </a:rPr>
              <a:t>	</a:t>
            </a:r>
            <a:r>
              <a:rPr lang="es-ES" sz="2400" dirty="0" smtClean="0">
                <a:solidFill>
                  <a:schemeClr val="tx1">
                    <a:lumMod val="95000"/>
                    <a:lumOff val="5000"/>
                  </a:schemeClr>
                </a:solidFill>
              </a:rPr>
              <a:t>La transacción no finaliza hasta que se ejecuta un comando de control de transacciones COMMIT o ROLLBACK, o hasta que finaliza la sesión (o se ejecuta una orden de definición de datos DDL)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672608" cy="400110"/>
          </a:xfrm>
          <a:prstGeom prst="rect">
            <a:avLst/>
          </a:prstGeom>
          <a:noFill/>
        </p:spPr>
        <p:txBody>
          <a:bodyPr wrap="none" rtlCol="0">
            <a:spAutoFit/>
          </a:bodyPr>
          <a:lstStyle/>
          <a:p>
            <a:r>
              <a:rPr lang="es-ES" sz="2000" b="1" dirty="0" smtClean="0">
                <a:solidFill>
                  <a:srgbClr val="C00000"/>
                </a:solidFill>
              </a:rPr>
              <a:t>3</a:t>
            </a:r>
            <a:r>
              <a:rPr lang="es-ES" sz="2000" b="1" dirty="0" smtClean="0">
                <a:solidFill>
                  <a:srgbClr val="C00000"/>
                </a:solidFill>
              </a:rPr>
              <a:t>- </a:t>
            </a:r>
            <a:r>
              <a:rPr lang="es-ES" sz="2000" b="1" dirty="0" smtClean="0">
                <a:solidFill>
                  <a:srgbClr val="C00000"/>
                </a:solidFill>
              </a:rPr>
              <a:t>CONTROL DE TRANSACCIONES</a:t>
            </a:r>
          </a:p>
        </p:txBody>
      </p:sp>
      <p:sp>
        <p:nvSpPr>
          <p:cNvPr id="6" name="5 CuadroTexto"/>
          <p:cNvSpPr txBox="1"/>
          <p:nvPr/>
        </p:nvSpPr>
        <p:spPr>
          <a:xfrm>
            <a:off x="571472" y="571480"/>
            <a:ext cx="8572528" cy="400110"/>
          </a:xfrm>
          <a:prstGeom prst="rect">
            <a:avLst/>
          </a:prstGeom>
          <a:noFill/>
        </p:spPr>
        <p:txBody>
          <a:bodyPr wrap="square" rtlCol="0">
            <a:spAutoFit/>
          </a:bodyPr>
          <a:lstStyle/>
          <a:p>
            <a:pPr marL="273050" indent="-273050"/>
            <a:r>
              <a:rPr lang="es-ES" sz="2000" b="1" i="1" dirty="0" smtClean="0">
                <a:solidFill>
                  <a:schemeClr val="accent5">
                    <a:lumMod val="50000"/>
                  </a:schemeClr>
                </a:solidFill>
              </a:rPr>
              <a:t>Ejemplo:</a:t>
            </a:r>
            <a:endParaRPr lang="es-ES" sz="2000" i="1" dirty="0" smtClean="0">
              <a:solidFill>
                <a:schemeClr val="accent5">
                  <a:lumMod val="50000"/>
                </a:schemeClr>
              </a:solidFill>
            </a:endParaRPr>
          </a:p>
        </p:txBody>
      </p:sp>
      <p:pic>
        <p:nvPicPr>
          <p:cNvPr id="13314" name="Picture 2"/>
          <p:cNvPicPr>
            <a:picLocks noChangeAspect="1" noChangeArrowheads="1"/>
          </p:cNvPicPr>
          <p:nvPr/>
        </p:nvPicPr>
        <p:blipFill>
          <a:blip r:embed="rId2"/>
          <a:srcRect/>
          <a:stretch>
            <a:fillRect/>
          </a:stretch>
        </p:blipFill>
        <p:spPr bwMode="auto">
          <a:xfrm>
            <a:off x="642910" y="1000108"/>
            <a:ext cx="8077200" cy="561976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672608" cy="400110"/>
          </a:xfrm>
          <a:prstGeom prst="rect">
            <a:avLst/>
          </a:prstGeom>
          <a:noFill/>
        </p:spPr>
        <p:txBody>
          <a:bodyPr wrap="none" rtlCol="0">
            <a:spAutoFit/>
          </a:bodyPr>
          <a:lstStyle/>
          <a:p>
            <a:r>
              <a:rPr lang="es-ES" sz="2000" b="1" dirty="0" smtClean="0">
                <a:solidFill>
                  <a:srgbClr val="C00000"/>
                </a:solidFill>
              </a:rPr>
              <a:t>3</a:t>
            </a:r>
            <a:r>
              <a:rPr lang="es-ES" sz="2000" b="1" dirty="0" smtClean="0">
                <a:solidFill>
                  <a:srgbClr val="C00000"/>
                </a:solidFill>
              </a:rPr>
              <a:t>- </a:t>
            </a:r>
            <a:r>
              <a:rPr lang="es-ES" sz="2000" b="1" dirty="0" smtClean="0">
                <a:solidFill>
                  <a:srgbClr val="C00000"/>
                </a:solidFill>
              </a:rPr>
              <a:t>CONTROL DE TRANSACCIONES</a:t>
            </a:r>
          </a:p>
        </p:txBody>
      </p:sp>
      <p:sp>
        <p:nvSpPr>
          <p:cNvPr id="6" name="5 CuadroTexto"/>
          <p:cNvSpPr txBox="1"/>
          <p:nvPr/>
        </p:nvSpPr>
        <p:spPr>
          <a:xfrm>
            <a:off x="0" y="5226784"/>
            <a:ext cx="9144000" cy="1631216"/>
          </a:xfrm>
          <a:prstGeom prst="rect">
            <a:avLst/>
          </a:prstGeom>
          <a:solidFill>
            <a:srgbClr val="FFC000"/>
          </a:solidFill>
        </p:spPr>
        <p:txBody>
          <a:bodyPr wrap="square" rtlCol="0">
            <a:spAutoFit/>
          </a:bodyPr>
          <a:lstStyle/>
          <a:p>
            <a:pPr marL="273050" indent="-273050"/>
            <a:r>
              <a:rPr lang="es-ES" sz="2000" b="1" i="1" dirty="0" smtClean="0">
                <a:solidFill>
                  <a:schemeClr val="accent5">
                    <a:lumMod val="50000"/>
                  </a:schemeClr>
                </a:solidFill>
              </a:rPr>
              <a:t>Ejercicio:</a:t>
            </a:r>
          </a:p>
          <a:p>
            <a:pPr marL="273050" indent="-273050"/>
            <a:endParaRPr lang="es-ES" sz="2000" b="1" i="1" dirty="0" smtClean="0">
              <a:solidFill>
                <a:schemeClr val="accent5">
                  <a:lumMod val="50000"/>
                </a:schemeClr>
              </a:solidFill>
            </a:endParaRPr>
          </a:p>
          <a:p>
            <a:pPr lvl="1"/>
            <a:r>
              <a:rPr lang="es-ES" sz="2000" b="1" dirty="0" smtClean="0">
                <a:solidFill>
                  <a:schemeClr val="tx1">
                    <a:lumMod val="95000"/>
                    <a:lumOff val="5000"/>
                  </a:schemeClr>
                </a:solidFill>
              </a:rPr>
              <a:t>Crea el programa anterior y la tabla de pruebas TEMP ( Col1 VARCHAR2(40)).</a:t>
            </a:r>
          </a:p>
          <a:p>
            <a:pPr lvl="1"/>
            <a:r>
              <a:rPr lang="es-ES" sz="2000" b="1" dirty="0" smtClean="0">
                <a:solidFill>
                  <a:schemeClr val="tx1">
                    <a:lumMod val="95000"/>
                    <a:lumOff val="5000"/>
                  </a:schemeClr>
                </a:solidFill>
              </a:rPr>
              <a:t>Ejecuta el programa introduciendo diversos valores (0,1,2,3,…), observa y razona su efecto en la tabla.</a:t>
            </a:r>
          </a:p>
        </p:txBody>
      </p:sp>
      <p:sp>
        <p:nvSpPr>
          <p:cNvPr id="7" name="6 CuadroTexto"/>
          <p:cNvSpPr txBox="1"/>
          <p:nvPr/>
        </p:nvSpPr>
        <p:spPr>
          <a:xfrm>
            <a:off x="571472" y="857232"/>
            <a:ext cx="8572528" cy="3416320"/>
          </a:xfrm>
          <a:prstGeom prst="rect">
            <a:avLst/>
          </a:prstGeom>
          <a:noFill/>
        </p:spPr>
        <p:txBody>
          <a:bodyPr wrap="square" rtlCol="0">
            <a:spAutoFit/>
          </a:bodyPr>
          <a:lstStyle/>
          <a:p>
            <a:pPr marL="273050" indent="-273050">
              <a:buFont typeface="Wingdings" pitchFamily="2" charset="2"/>
              <a:buChar char="Ø"/>
            </a:pPr>
            <a:r>
              <a:rPr lang="es-ES" sz="2400" dirty="0" smtClean="0"/>
              <a:t>El ámbito de los puntos de salvaguarda es el definido por la transacción desde que comienza hasta que termina, por tanto, trasciende de las reglas de ámbito y visibilidad de otros identificadores.</a:t>
            </a:r>
          </a:p>
          <a:p>
            <a:pPr marL="273050" indent="-273050"/>
            <a:endParaRPr lang="es-ES" sz="2400" dirty="0" smtClean="0"/>
          </a:p>
          <a:p>
            <a:pPr marL="273050" indent="-273050">
              <a:buFont typeface="Wingdings" pitchFamily="2" charset="2"/>
              <a:buChar char="Ø"/>
            </a:pPr>
            <a:r>
              <a:rPr lang="es-ES" sz="2400" dirty="0" smtClean="0"/>
              <a:t>Cuando se ejecuta un </a:t>
            </a:r>
            <a:r>
              <a:rPr lang="es-ES" sz="2400" b="1" dirty="0" smtClean="0"/>
              <a:t>ROLLBACK TO </a:t>
            </a:r>
            <a:r>
              <a:rPr lang="es-ES" sz="2400" b="1" i="1" dirty="0" smtClean="0"/>
              <a:t>&lt;marca&gt;, </a:t>
            </a:r>
            <a:r>
              <a:rPr lang="es-ES" sz="2400" dirty="0" smtClean="0"/>
              <a:t>todas las marcas después del punto indicado desaparecen (la indicada no desaparece). También desaparecen todas las marcas cuando se ejecuta un COMMIT</a:t>
            </a:r>
            <a:endParaRPr lang="es-E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2340641" cy="400110"/>
          </a:xfrm>
          <a:prstGeom prst="rect">
            <a:avLst/>
          </a:prstGeom>
          <a:noFill/>
        </p:spPr>
        <p:txBody>
          <a:bodyPr wrap="none" rtlCol="0">
            <a:spAutoFit/>
          </a:bodyPr>
          <a:lstStyle/>
          <a:p>
            <a:r>
              <a:rPr lang="es-ES" sz="2000" b="1" dirty="0" smtClean="0">
                <a:solidFill>
                  <a:srgbClr val="C00000"/>
                </a:solidFill>
              </a:rPr>
              <a:t>1- </a:t>
            </a:r>
            <a:r>
              <a:rPr lang="es-ES" sz="2000" b="1" dirty="0" smtClean="0">
                <a:solidFill>
                  <a:srgbClr val="C00000"/>
                </a:solidFill>
              </a:rPr>
              <a:t>LAS EXCEPCIONES</a:t>
            </a:r>
            <a:endParaRPr lang="es-ES" sz="2000" b="1" dirty="0">
              <a:solidFill>
                <a:srgbClr val="C00000"/>
              </a:solidFill>
            </a:endParaRPr>
          </a:p>
        </p:txBody>
      </p:sp>
      <p:sp>
        <p:nvSpPr>
          <p:cNvPr id="6" name="5 CuadroTexto"/>
          <p:cNvSpPr txBox="1"/>
          <p:nvPr/>
        </p:nvSpPr>
        <p:spPr>
          <a:xfrm>
            <a:off x="571472" y="571480"/>
            <a:ext cx="8572528" cy="3108543"/>
          </a:xfrm>
          <a:prstGeom prst="rect">
            <a:avLst/>
          </a:prstGeom>
          <a:noFill/>
        </p:spPr>
        <p:txBody>
          <a:bodyPr wrap="square" rtlCol="0">
            <a:spAutoFit/>
          </a:bodyPr>
          <a:lstStyle/>
          <a:p>
            <a:pPr marL="273050" indent="-273050">
              <a:buFont typeface="Wingdings" pitchFamily="2" charset="2"/>
              <a:buChar char="Ø"/>
            </a:pPr>
            <a:r>
              <a:rPr lang="es-ES" sz="2400" dirty="0" smtClean="0"/>
              <a:t>Las excepciones sirven para tratar errores en tiempo de ejecución, así como errores y situaciones definidas por el usuario.</a:t>
            </a:r>
          </a:p>
          <a:p>
            <a:pPr marL="273050" indent="-273050">
              <a:buFont typeface="Wingdings" pitchFamily="2" charset="2"/>
              <a:buChar char="Ø"/>
            </a:pPr>
            <a:endParaRPr lang="es-ES" sz="1400" i="1" dirty="0" smtClean="0"/>
          </a:p>
          <a:p>
            <a:pPr marL="273050" indent="-273050">
              <a:buFont typeface="Wingdings" pitchFamily="2" charset="2"/>
              <a:buChar char="Ø"/>
            </a:pPr>
            <a:r>
              <a:rPr lang="es-ES" sz="2400" dirty="0" smtClean="0"/>
              <a:t>Cuando se produce un error PL/SQL </a:t>
            </a:r>
            <a:r>
              <a:rPr lang="es-ES" sz="2400" dirty="0" smtClean="0"/>
              <a:t>“levanta” </a:t>
            </a:r>
            <a:r>
              <a:rPr lang="es-ES" sz="2400" dirty="0" smtClean="0"/>
              <a:t>una excepción y pasa el control a la sección </a:t>
            </a:r>
            <a:r>
              <a:rPr lang="es-ES" sz="2400" b="1" dirty="0" smtClean="0"/>
              <a:t>EXCEPTION</a:t>
            </a:r>
            <a:r>
              <a:rPr lang="es-ES" sz="2400" dirty="0" smtClean="0"/>
              <a:t>, donde buscará un </a:t>
            </a:r>
            <a:r>
              <a:rPr lang="es-ES" sz="2400" dirty="0" smtClean="0"/>
              <a:t>manejador </a:t>
            </a:r>
            <a:r>
              <a:rPr lang="es-ES" sz="2400" b="1" dirty="0" smtClean="0"/>
              <a:t>WHEN</a:t>
            </a:r>
            <a:r>
              <a:rPr lang="es-ES" sz="2400" dirty="0" smtClean="0"/>
              <a:t> para la excepción o uno genérico (</a:t>
            </a:r>
            <a:r>
              <a:rPr lang="es-ES" sz="2400" b="1" dirty="0" smtClean="0"/>
              <a:t>WHEN OTHERS</a:t>
            </a:r>
            <a:r>
              <a:rPr lang="es-ES" sz="2400" dirty="0" smtClean="0"/>
              <a:t>) y dará por finalizada la ejecución del bloque actual</a:t>
            </a:r>
            <a:r>
              <a:rPr lang="es-ES" sz="2400" dirty="0" smtClean="0"/>
              <a:t>.</a:t>
            </a:r>
          </a:p>
          <a:p>
            <a:pPr marL="273050" indent="-273050">
              <a:buFont typeface="Wingdings" pitchFamily="2" charset="2"/>
              <a:buChar char="Ø"/>
            </a:pPr>
            <a:endParaRPr lang="es-ES" sz="1400" dirty="0" smtClean="0"/>
          </a:p>
          <a:p>
            <a:pPr marL="273050" indent="-273050">
              <a:buFont typeface="Wingdings" pitchFamily="2" charset="2"/>
              <a:buChar char="Ø"/>
            </a:pPr>
            <a:r>
              <a:rPr lang="es-ES" sz="2400" dirty="0" smtClean="0"/>
              <a:t>El formato de la sección EXCEPTION será:</a:t>
            </a:r>
            <a:endParaRPr lang="es-ES" sz="2400" dirty="0"/>
          </a:p>
        </p:txBody>
      </p:sp>
      <p:pic>
        <p:nvPicPr>
          <p:cNvPr id="1027" name="Picture 3"/>
          <p:cNvPicPr>
            <a:picLocks noChangeAspect="1" noChangeArrowheads="1"/>
          </p:cNvPicPr>
          <p:nvPr/>
        </p:nvPicPr>
        <p:blipFill>
          <a:blip r:embed="rId2"/>
          <a:srcRect/>
          <a:stretch>
            <a:fillRect/>
          </a:stretch>
        </p:blipFill>
        <p:spPr bwMode="auto">
          <a:xfrm>
            <a:off x="1714480" y="3643314"/>
            <a:ext cx="5724525" cy="303372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2340641" cy="400110"/>
          </a:xfrm>
          <a:prstGeom prst="rect">
            <a:avLst/>
          </a:prstGeom>
          <a:noFill/>
        </p:spPr>
        <p:txBody>
          <a:bodyPr wrap="none" rtlCol="0">
            <a:spAutoFit/>
          </a:bodyPr>
          <a:lstStyle/>
          <a:p>
            <a:r>
              <a:rPr lang="es-ES" sz="2000" b="1" dirty="0" smtClean="0">
                <a:solidFill>
                  <a:srgbClr val="C00000"/>
                </a:solidFill>
              </a:rPr>
              <a:t>1- </a:t>
            </a:r>
            <a:r>
              <a:rPr lang="es-ES" sz="2000" b="1" dirty="0" smtClean="0">
                <a:solidFill>
                  <a:srgbClr val="C00000"/>
                </a:solidFill>
              </a:rPr>
              <a:t>LAS EXCEPCIONES</a:t>
            </a:r>
            <a:endParaRPr lang="es-ES" sz="2000" b="1" dirty="0">
              <a:solidFill>
                <a:srgbClr val="C00000"/>
              </a:solidFill>
            </a:endParaRPr>
          </a:p>
        </p:txBody>
      </p:sp>
      <p:sp>
        <p:nvSpPr>
          <p:cNvPr id="6" name="5 CuadroTexto"/>
          <p:cNvSpPr txBox="1"/>
          <p:nvPr/>
        </p:nvSpPr>
        <p:spPr>
          <a:xfrm>
            <a:off x="571472" y="571480"/>
            <a:ext cx="8572528" cy="3508653"/>
          </a:xfrm>
          <a:prstGeom prst="rect">
            <a:avLst/>
          </a:prstGeom>
          <a:noFill/>
        </p:spPr>
        <p:txBody>
          <a:bodyPr wrap="square" rtlCol="0">
            <a:spAutoFit/>
          </a:bodyPr>
          <a:lstStyle/>
          <a:p>
            <a:pPr marL="273050" indent="-273050"/>
            <a:r>
              <a:rPr lang="es-ES" sz="2400" dirty="0" smtClean="0"/>
              <a:t>Existen 3 tipos de excepciones:</a:t>
            </a:r>
          </a:p>
          <a:p>
            <a:pPr marL="457200" indent="-457200">
              <a:buFont typeface="+mj-lt"/>
              <a:buAutoNum type="alphaUcPeriod"/>
            </a:pPr>
            <a:r>
              <a:rPr lang="es-ES" sz="2400" b="1" dirty="0" smtClean="0">
                <a:solidFill>
                  <a:schemeClr val="accent6">
                    <a:lumMod val="50000"/>
                  </a:schemeClr>
                </a:solidFill>
              </a:rPr>
              <a:t>PREDEFINIDAS</a:t>
            </a:r>
          </a:p>
          <a:p>
            <a:pPr marL="914400" lvl="1" indent="-457200">
              <a:buFont typeface="Wingdings" pitchFamily="2" charset="2"/>
              <a:buChar char="Ø"/>
            </a:pPr>
            <a:r>
              <a:rPr lang="es-ES" sz="2400" dirty="0" smtClean="0">
                <a:solidFill>
                  <a:schemeClr val="tx1">
                    <a:lumMod val="95000"/>
                    <a:lumOff val="5000"/>
                  </a:schemeClr>
                </a:solidFill>
              </a:rPr>
              <a:t>Están predefinidas por Oracle</a:t>
            </a:r>
          </a:p>
          <a:p>
            <a:pPr marL="914400" lvl="1" indent="-457200">
              <a:buFont typeface="Wingdings" pitchFamily="2" charset="2"/>
              <a:buChar char="Ø"/>
            </a:pPr>
            <a:r>
              <a:rPr lang="es-ES" sz="2400" dirty="0" smtClean="0">
                <a:solidFill>
                  <a:schemeClr val="tx1">
                    <a:lumMod val="95000"/>
                    <a:lumOff val="5000"/>
                  </a:schemeClr>
                </a:solidFill>
              </a:rPr>
              <a:t>Se disparan automáticamente al producirse determinados errores. </a:t>
            </a:r>
          </a:p>
          <a:p>
            <a:pPr marL="914400" lvl="1" indent="-457200">
              <a:buFont typeface="Wingdings" pitchFamily="2" charset="2"/>
              <a:buChar char="Ø"/>
            </a:pPr>
            <a:r>
              <a:rPr lang="es-ES" sz="2400" dirty="0" smtClean="0">
                <a:solidFill>
                  <a:schemeClr val="tx1">
                    <a:lumMod val="95000"/>
                    <a:lumOff val="5000"/>
                  </a:schemeClr>
                </a:solidFill>
              </a:rPr>
              <a:t>No hay que declararlas en la sección DECLARE. </a:t>
            </a:r>
          </a:p>
          <a:p>
            <a:pPr marL="914400" lvl="1" indent="-457200"/>
            <a:endParaRPr lang="es-ES" sz="800" dirty="0" smtClean="0">
              <a:solidFill>
                <a:schemeClr val="tx1">
                  <a:lumMod val="95000"/>
                  <a:lumOff val="5000"/>
                </a:schemeClr>
              </a:solidFill>
            </a:endParaRPr>
          </a:p>
          <a:p>
            <a:pPr marL="450850" lvl="1" indent="6350"/>
            <a:r>
              <a:rPr lang="es-ES" sz="2000" b="1" dirty="0" smtClean="0">
                <a:solidFill>
                  <a:schemeClr val="tx1">
                    <a:lumMod val="95000"/>
                    <a:lumOff val="5000"/>
                  </a:schemeClr>
                </a:solidFill>
              </a:rPr>
              <a:t>En la siguiente tabla se incluyen las excepciones más frecuentes con los códigos de error correspondientes:</a:t>
            </a:r>
          </a:p>
          <a:p>
            <a:pPr marL="457200" indent="-457200">
              <a:buFont typeface="+mj-lt"/>
              <a:buAutoNum type="alphaUcPeriod"/>
            </a:pPr>
            <a:endParaRPr lang="es-ES" sz="2400" dirty="0"/>
          </a:p>
        </p:txBody>
      </p:sp>
      <p:pic>
        <p:nvPicPr>
          <p:cNvPr id="7" name="6 Imagen" descr="img_14_b.jpg"/>
          <p:cNvPicPr>
            <a:picLocks noChangeAspect="1"/>
          </p:cNvPicPr>
          <p:nvPr/>
        </p:nvPicPr>
        <p:blipFill>
          <a:blip r:embed="rId2"/>
          <a:stretch>
            <a:fillRect/>
          </a:stretch>
        </p:blipFill>
        <p:spPr>
          <a:xfrm>
            <a:off x="1142976" y="3643314"/>
            <a:ext cx="8001024" cy="32146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2340641" cy="400110"/>
          </a:xfrm>
          <a:prstGeom prst="rect">
            <a:avLst/>
          </a:prstGeom>
          <a:noFill/>
        </p:spPr>
        <p:txBody>
          <a:bodyPr wrap="none" rtlCol="0">
            <a:spAutoFit/>
          </a:bodyPr>
          <a:lstStyle/>
          <a:p>
            <a:r>
              <a:rPr lang="es-ES" sz="2000" b="1" dirty="0" smtClean="0">
                <a:solidFill>
                  <a:srgbClr val="C00000"/>
                </a:solidFill>
              </a:rPr>
              <a:t>1- </a:t>
            </a:r>
            <a:r>
              <a:rPr lang="es-ES" sz="2000" b="1" dirty="0" smtClean="0">
                <a:solidFill>
                  <a:srgbClr val="C00000"/>
                </a:solidFill>
              </a:rPr>
              <a:t>LAS EXCEPCIONES</a:t>
            </a:r>
            <a:endParaRPr lang="es-ES" sz="2000" b="1" dirty="0">
              <a:solidFill>
                <a:srgbClr val="C00000"/>
              </a:solidFill>
            </a:endParaRPr>
          </a:p>
        </p:txBody>
      </p:sp>
      <p:sp>
        <p:nvSpPr>
          <p:cNvPr id="6" name="5 CuadroTexto"/>
          <p:cNvSpPr txBox="1"/>
          <p:nvPr/>
        </p:nvSpPr>
        <p:spPr>
          <a:xfrm>
            <a:off x="571472" y="571480"/>
            <a:ext cx="8572528" cy="5570756"/>
          </a:xfrm>
          <a:prstGeom prst="rect">
            <a:avLst/>
          </a:prstGeom>
          <a:noFill/>
        </p:spPr>
        <p:txBody>
          <a:bodyPr wrap="square" rtlCol="0">
            <a:spAutoFit/>
          </a:bodyPr>
          <a:lstStyle/>
          <a:p>
            <a:pPr marL="273050" indent="-273050"/>
            <a:r>
              <a:rPr lang="es-ES" sz="2400" dirty="0" smtClean="0"/>
              <a:t>Existen 3 tipos de excepciones:</a:t>
            </a:r>
          </a:p>
          <a:p>
            <a:pPr marL="457200" indent="-457200">
              <a:buFont typeface="+mj-lt"/>
              <a:buAutoNum type="alphaUcPeriod" startAt="2"/>
            </a:pPr>
            <a:r>
              <a:rPr lang="es-ES" sz="2400" b="1" dirty="0" smtClean="0">
                <a:solidFill>
                  <a:schemeClr val="accent6">
                    <a:lumMod val="50000"/>
                  </a:schemeClr>
                </a:solidFill>
              </a:rPr>
              <a:t>DEFINIDAS POR EL USUARIO </a:t>
            </a:r>
          </a:p>
          <a:p>
            <a:pPr marL="457200" indent="-457200"/>
            <a:r>
              <a:rPr lang="es-ES" sz="2400" dirty="0" smtClean="0">
                <a:solidFill>
                  <a:schemeClr val="tx1">
                    <a:lumMod val="95000"/>
                    <a:lumOff val="5000"/>
                  </a:schemeClr>
                </a:solidFill>
              </a:rPr>
              <a:t>	</a:t>
            </a:r>
            <a:r>
              <a:rPr lang="es-ES" sz="2400" dirty="0" smtClean="0">
                <a:solidFill>
                  <a:schemeClr val="tx1">
                    <a:lumMod val="95000"/>
                    <a:lumOff val="5000"/>
                  </a:schemeClr>
                </a:solidFill>
              </a:rPr>
              <a:t>Se usan para tratar condiciones de error definidas por el programador</a:t>
            </a:r>
          </a:p>
          <a:p>
            <a:pPr marL="457200" indent="-457200"/>
            <a:endParaRPr lang="es-ES" sz="2400" dirty="0" smtClean="0">
              <a:solidFill>
                <a:schemeClr val="tx1">
                  <a:lumMod val="95000"/>
                  <a:lumOff val="5000"/>
                </a:schemeClr>
              </a:solidFill>
            </a:endParaRPr>
          </a:p>
          <a:p>
            <a:pPr marL="457200" indent="-457200"/>
            <a:r>
              <a:rPr lang="es-ES" sz="2400" dirty="0" smtClean="0">
                <a:solidFill>
                  <a:schemeClr val="tx1">
                    <a:lumMod val="95000"/>
                    <a:lumOff val="5000"/>
                  </a:schemeClr>
                </a:solidFill>
              </a:rPr>
              <a:t>	Para su utilización hay que seguir tres pasos:</a:t>
            </a:r>
          </a:p>
          <a:p>
            <a:pPr marL="457200" indent="-457200"/>
            <a:endParaRPr lang="es-ES" sz="2400" dirty="0" smtClean="0">
              <a:solidFill>
                <a:schemeClr val="tx1">
                  <a:lumMod val="95000"/>
                  <a:lumOff val="5000"/>
                </a:schemeClr>
              </a:solidFill>
            </a:endParaRPr>
          </a:p>
          <a:p>
            <a:pPr marL="1371600" lvl="2" indent="-457200">
              <a:buFont typeface="+mj-lt"/>
              <a:buAutoNum type="arabicPeriod"/>
            </a:pPr>
            <a:r>
              <a:rPr lang="es-ES" sz="2400" b="1" dirty="0" smtClean="0">
                <a:solidFill>
                  <a:schemeClr val="accent5">
                    <a:lumMod val="50000"/>
                  </a:schemeClr>
                </a:solidFill>
              </a:rPr>
              <a:t>Se declaran en la sección DECLARE de la forma siguiente:</a:t>
            </a:r>
          </a:p>
          <a:p>
            <a:pPr marL="1371600" lvl="2" indent="-457200">
              <a:buFont typeface="+mj-lt"/>
              <a:buAutoNum type="arabicPeriod"/>
            </a:pPr>
            <a:endParaRPr lang="es-ES" sz="2400" b="1" dirty="0" smtClean="0">
              <a:solidFill>
                <a:schemeClr val="accent5">
                  <a:lumMod val="50000"/>
                </a:schemeClr>
              </a:solidFill>
            </a:endParaRPr>
          </a:p>
          <a:p>
            <a:pPr marL="1371600" lvl="2" indent="-457200">
              <a:buFont typeface="+mj-lt"/>
              <a:buAutoNum type="arabicPeriod"/>
            </a:pPr>
            <a:endParaRPr lang="es-ES" sz="2400" b="1" dirty="0" smtClean="0">
              <a:solidFill>
                <a:schemeClr val="accent5">
                  <a:lumMod val="50000"/>
                </a:schemeClr>
              </a:solidFill>
            </a:endParaRPr>
          </a:p>
          <a:p>
            <a:pPr marL="1371600" lvl="2" indent="-457200">
              <a:buFont typeface="+mj-lt"/>
              <a:buAutoNum type="arabicPeriod"/>
            </a:pPr>
            <a:r>
              <a:rPr lang="es-ES" sz="2400" b="1" dirty="0" smtClean="0">
                <a:solidFill>
                  <a:schemeClr val="accent5">
                    <a:lumMod val="50000"/>
                  </a:schemeClr>
                </a:solidFill>
              </a:rPr>
              <a:t>Se  levantan en la sección ejecutable con la orden RAISE:</a:t>
            </a:r>
          </a:p>
          <a:p>
            <a:pPr marL="914400" lvl="1" indent="-457200">
              <a:buFont typeface="+mj-lt"/>
              <a:buAutoNum type="arabicPeriod"/>
            </a:pPr>
            <a:endParaRPr lang="es-ES" sz="2200" b="1" dirty="0" smtClean="0">
              <a:solidFill>
                <a:schemeClr val="accent5">
                  <a:lumMod val="50000"/>
                </a:schemeClr>
              </a:solidFill>
            </a:endParaRPr>
          </a:p>
          <a:p>
            <a:pPr marL="914400" lvl="1" indent="-457200"/>
            <a:endParaRPr lang="es-ES" sz="2200" b="1" dirty="0" smtClean="0">
              <a:solidFill>
                <a:schemeClr val="accent5">
                  <a:lumMod val="50000"/>
                </a:schemeClr>
              </a:solidFill>
            </a:endParaRPr>
          </a:p>
        </p:txBody>
      </p:sp>
      <p:pic>
        <p:nvPicPr>
          <p:cNvPr id="3075" name="Picture 3"/>
          <p:cNvPicPr>
            <a:picLocks noChangeAspect="1" noChangeArrowheads="1"/>
          </p:cNvPicPr>
          <p:nvPr/>
        </p:nvPicPr>
        <p:blipFill>
          <a:blip r:embed="rId2"/>
          <a:srcRect/>
          <a:stretch>
            <a:fillRect/>
          </a:stretch>
        </p:blipFill>
        <p:spPr bwMode="auto">
          <a:xfrm>
            <a:off x="2071670" y="4000504"/>
            <a:ext cx="45148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000232" y="5572140"/>
            <a:ext cx="3933825" cy="457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2340641" cy="400110"/>
          </a:xfrm>
          <a:prstGeom prst="rect">
            <a:avLst/>
          </a:prstGeom>
          <a:noFill/>
        </p:spPr>
        <p:txBody>
          <a:bodyPr wrap="none" rtlCol="0">
            <a:spAutoFit/>
          </a:bodyPr>
          <a:lstStyle/>
          <a:p>
            <a:r>
              <a:rPr lang="es-ES" sz="2000" b="1" dirty="0" smtClean="0">
                <a:solidFill>
                  <a:srgbClr val="C00000"/>
                </a:solidFill>
              </a:rPr>
              <a:t>1- </a:t>
            </a:r>
            <a:r>
              <a:rPr lang="es-ES" sz="2000" b="1" dirty="0" smtClean="0">
                <a:solidFill>
                  <a:srgbClr val="C00000"/>
                </a:solidFill>
              </a:rPr>
              <a:t>LAS EXCEPCIONES</a:t>
            </a:r>
            <a:endParaRPr lang="es-ES" sz="2000" b="1" dirty="0">
              <a:solidFill>
                <a:srgbClr val="C00000"/>
              </a:solidFill>
            </a:endParaRPr>
          </a:p>
        </p:txBody>
      </p:sp>
      <p:sp>
        <p:nvSpPr>
          <p:cNvPr id="6" name="5 CuadroTexto"/>
          <p:cNvSpPr txBox="1"/>
          <p:nvPr/>
        </p:nvSpPr>
        <p:spPr>
          <a:xfrm>
            <a:off x="571472" y="357166"/>
            <a:ext cx="8572528" cy="6463308"/>
          </a:xfrm>
          <a:prstGeom prst="rect">
            <a:avLst/>
          </a:prstGeom>
          <a:noFill/>
        </p:spPr>
        <p:txBody>
          <a:bodyPr wrap="square" rtlCol="0">
            <a:spAutoFit/>
          </a:bodyPr>
          <a:lstStyle/>
          <a:p>
            <a:pPr marL="273050" indent="-273050"/>
            <a:r>
              <a:rPr lang="es-ES" sz="2400" dirty="0" smtClean="0"/>
              <a:t>Existen 3 tipos de excepciones:</a:t>
            </a:r>
          </a:p>
          <a:p>
            <a:pPr marL="457200" indent="-457200">
              <a:buFont typeface="+mj-lt"/>
              <a:buAutoNum type="alphaUcPeriod" startAt="2"/>
            </a:pPr>
            <a:r>
              <a:rPr lang="es-ES" sz="2400" b="1" dirty="0" smtClean="0">
                <a:solidFill>
                  <a:schemeClr val="accent6">
                    <a:lumMod val="50000"/>
                  </a:schemeClr>
                </a:solidFill>
              </a:rPr>
              <a:t>DEFINIDAS POR EL USUARIO </a:t>
            </a:r>
            <a:endParaRPr lang="es-ES" sz="2200" b="1" dirty="0" smtClean="0">
              <a:solidFill>
                <a:schemeClr val="accent5">
                  <a:lumMod val="50000"/>
                </a:schemeClr>
              </a:solidFill>
            </a:endParaRPr>
          </a:p>
          <a:p>
            <a:pPr marL="914400" lvl="1" indent="-457200">
              <a:buFont typeface="+mj-lt"/>
              <a:buAutoNum type="arabicPeriod" startAt="3"/>
            </a:pPr>
            <a:r>
              <a:rPr lang="es-ES" sz="2200" b="1" dirty="0" smtClean="0">
                <a:solidFill>
                  <a:schemeClr val="accent5">
                    <a:lumMod val="50000"/>
                  </a:schemeClr>
                </a:solidFill>
              </a:rPr>
              <a:t>Se tratan en la sección EXCEPTION según el formato ya conocido:</a:t>
            </a: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914400" lvl="1" indent="-457200">
              <a:buFont typeface="+mj-lt"/>
              <a:buAutoNum type="arabicPeriod" startAt="3"/>
            </a:pPr>
            <a:endParaRPr lang="es-ES" sz="2200" b="1" dirty="0" smtClean="0">
              <a:solidFill>
                <a:schemeClr val="accent5">
                  <a:lumMod val="50000"/>
                </a:schemeClr>
              </a:solidFill>
            </a:endParaRPr>
          </a:p>
          <a:p>
            <a:pPr marL="0" lvl="1"/>
            <a:endParaRPr lang="es-ES" sz="2000" dirty="0" smtClean="0">
              <a:solidFill>
                <a:schemeClr val="tx1">
                  <a:lumMod val="95000"/>
                  <a:lumOff val="5000"/>
                </a:schemeClr>
              </a:solidFill>
            </a:endParaRPr>
          </a:p>
          <a:p>
            <a:pPr marL="0" lvl="1"/>
            <a:r>
              <a:rPr lang="es-ES" sz="2000" b="1" i="1" u="sng" dirty="0" smtClean="0">
                <a:solidFill>
                  <a:srgbClr val="C00000"/>
                </a:solidFill>
              </a:rPr>
              <a:t>NOTA:</a:t>
            </a:r>
            <a:r>
              <a:rPr lang="es-ES" sz="2000" b="1" dirty="0" smtClean="0">
                <a:solidFill>
                  <a:schemeClr val="tx1">
                    <a:lumMod val="95000"/>
                    <a:lumOff val="5000"/>
                  </a:schemeClr>
                </a:solidFill>
              </a:rPr>
              <a:t> La </a:t>
            </a:r>
            <a:r>
              <a:rPr lang="es-ES" sz="2000" b="1" dirty="0" smtClean="0">
                <a:solidFill>
                  <a:schemeClr val="tx1">
                    <a:lumMod val="95000"/>
                    <a:lumOff val="5000"/>
                  </a:schemeClr>
                </a:solidFill>
              </a:rPr>
              <a:t>instrucción RAISE se puede usar varias veces en el mismo bloque con la misma o con distintas excepciones, pero sólo puede haber </a:t>
            </a:r>
            <a:r>
              <a:rPr lang="es-ES" sz="2000" b="1" dirty="0" smtClean="0">
                <a:solidFill>
                  <a:schemeClr val="tx1">
                    <a:lumMod val="95000"/>
                    <a:lumOff val="5000"/>
                  </a:schemeClr>
                </a:solidFill>
              </a:rPr>
              <a:t>un </a:t>
            </a:r>
            <a:r>
              <a:rPr lang="es-ES" sz="2000" b="1" dirty="0" smtClean="0">
                <a:solidFill>
                  <a:schemeClr val="tx1">
                    <a:lumMod val="95000"/>
                    <a:lumOff val="5000"/>
                  </a:schemeClr>
                </a:solidFill>
              </a:rPr>
              <a:t>manejador WHEN para cada excepción.</a:t>
            </a:r>
            <a:endParaRPr lang="es-ES" sz="2200" b="1" dirty="0">
              <a:solidFill>
                <a:schemeClr val="accent5">
                  <a:lumMod val="50000"/>
                </a:schemeClr>
              </a:solidFill>
            </a:endParaRPr>
          </a:p>
        </p:txBody>
      </p:sp>
      <p:pic>
        <p:nvPicPr>
          <p:cNvPr id="3077" name="Picture 5"/>
          <p:cNvPicPr>
            <a:picLocks noChangeAspect="1" noChangeArrowheads="1"/>
          </p:cNvPicPr>
          <p:nvPr/>
        </p:nvPicPr>
        <p:blipFill>
          <a:blip r:embed="rId2"/>
          <a:srcRect/>
          <a:stretch>
            <a:fillRect/>
          </a:stretch>
        </p:blipFill>
        <p:spPr bwMode="auto">
          <a:xfrm>
            <a:off x="1500166" y="1785926"/>
            <a:ext cx="7495698" cy="378621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2340641" cy="400110"/>
          </a:xfrm>
          <a:prstGeom prst="rect">
            <a:avLst/>
          </a:prstGeom>
          <a:noFill/>
        </p:spPr>
        <p:txBody>
          <a:bodyPr wrap="none" rtlCol="0">
            <a:spAutoFit/>
          </a:bodyPr>
          <a:lstStyle/>
          <a:p>
            <a:r>
              <a:rPr lang="es-ES" sz="2000" b="1" dirty="0" smtClean="0">
                <a:solidFill>
                  <a:srgbClr val="C00000"/>
                </a:solidFill>
              </a:rPr>
              <a:t>1- </a:t>
            </a:r>
            <a:r>
              <a:rPr lang="es-ES" sz="2000" b="1" dirty="0" smtClean="0">
                <a:solidFill>
                  <a:srgbClr val="C00000"/>
                </a:solidFill>
              </a:rPr>
              <a:t>LAS EXCEPCIONES</a:t>
            </a:r>
            <a:endParaRPr lang="es-ES" sz="2000" b="1" dirty="0">
              <a:solidFill>
                <a:srgbClr val="C00000"/>
              </a:solidFill>
            </a:endParaRPr>
          </a:p>
        </p:txBody>
      </p:sp>
      <p:sp>
        <p:nvSpPr>
          <p:cNvPr id="6" name="5 CuadroTexto"/>
          <p:cNvSpPr txBox="1"/>
          <p:nvPr/>
        </p:nvSpPr>
        <p:spPr>
          <a:xfrm>
            <a:off x="571472" y="500042"/>
            <a:ext cx="8572528" cy="1077218"/>
          </a:xfrm>
          <a:prstGeom prst="rect">
            <a:avLst/>
          </a:prstGeom>
          <a:noFill/>
        </p:spPr>
        <p:txBody>
          <a:bodyPr wrap="square" rtlCol="0">
            <a:spAutoFit/>
          </a:bodyPr>
          <a:lstStyle/>
          <a:p>
            <a:pPr marL="457200" indent="-457200"/>
            <a:r>
              <a:rPr lang="es-ES" sz="2400" b="1" dirty="0" smtClean="0">
                <a:solidFill>
                  <a:schemeClr val="tx1">
                    <a:lumMod val="95000"/>
                    <a:lumOff val="5000"/>
                  </a:schemeClr>
                </a:solidFill>
              </a:rPr>
              <a:t>	</a:t>
            </a:r>
            <a:r>
              <a:rPr lang="es-ES" sz="2000" b="1" i="1" dirty="0" smtClean="0">
                <a:solidFill>
                  <a:schemeClr val="accent5">
                    <a:lumMod val="50000"/>
                  </a:schemeClr>
                </a:solidFill>
              </a:rPr>
              <a:t>Ejemplo: </a:t>
            </a:r>
            <a:r>
              <a:rPr lang="es-ES" sz="2000" b="1" dirty="0" smtClean="0">
                <a:solidFill>
                  <a:schemeClr val="tx1">
                    <a:lumMod val="95000"/>
                    <a:lumOff val="5000"/>
                  </a:schemeClr>
                </a:solidFill>
              </a:rPr>
              <a:t>El programa recibe un número de empleado y una cantidad que se incrementará al salario del empleado. Utiliza 2 excepciones, una definida por el usuario </a:t>
            </a:r>
            <a:r>
              <a:rPr lang="es-ES" sz="2000" b="1" i="1" dirty="0" err="1" smtClean="0">
                <a:solidFill>
                  <a:schemeClr val="tx1">
                    <a:lumMod val="95000"/>
                    <a:lumOff val="5000"/>
                  </a:schemeClr>
                </a:solidFill>
              </a:rPr>
              <a:t>salario_nulo</a:t>
            </a:r>
            <a:r>
              <a:rPr lang="es-ES" sz="2000" b="1" dirty="0" smtClean="0">
                <a:solidFill>
                  <a:schemeClr val="tx1">
                    <a:lumMod val="95000"/>
                    <a:lumOff val="5000"/>
                  </a:schemeClr>
                </a:solidFill>
              </a:rPr>
              <a:t> y la otra predefinida NO_DATA_FOUND</a:t>
            </a:r>
            <a:endParaRPr lang="es-ES" sz="2200" b="1" dirty="0">
              <a:solidFill>
                <a:schemeClr val="tx1">
                  <a:lumMod val="95000"/>
                  <a:lumOff val="5000"/>
                </a:schemeClr>
              </a:solidFill>
            </a:endParaRPr>
          </a:p>
        </p:txBody>
      </p:sp>
      <p:pic>
        <p:nvPicPr>
          <p:cNvPr id="4100" name="Picture 4"/>
          <p:cNvPicPr>
            <a:picLocks noChangeAspect="1" noChangeArrowheads="1"/>
          </p:cNvPicPr>
          <p:nvPr/>
        </p:nvPicPr>
        <p:blipFill>
          <a:blip r:embed="rId2"/>
          <a:srcRect/>
          <a:stretch>
            <a:fillRect/>
          </a:stretch>
        </p:blipFill>
        <p:spPr bwMode="auto">
          <a:xfrm>
            <a:off x="1071538" y="1571612"/>
            <a:ext cx="7858180" cy="3643338"/>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1071538" y="5131201"/>
            <a:ext cx="7858180" cy="158394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2340641" cy="400110"/>
          </a:xfrm>
          <a:prstGeom prst="rect">
            <a:avLst/>
          </a:prstGeom>
          <a:noFill/>
        </p:spPr>
        <p:txBody>
          <a:bodyPr wrap="none" rtlCol="0">
            <a:spAutoFit/>
          </a:bodyPr>
          <a:lstStyle/>
          <a:p>
            <a:r>
              <a:rPr lang="es-ES" sz="2000" b="1" dirty="0" smtClean="0">
                <a:solidFill>
                  <a:srgbClr val="C00000"/>
                </a:solidFill>
              </a:rPr>
              <a:t>1- </a:t>
            </a:r>
            <a:r>
              <a:rPr lang="es-ES" sz="2000" b="1" dirty="0" smtClean="0">
                <a:solidFill>
                  <a:srgbClr val="C00000"/>
                </a:solidFill>
              </a:rPr>
              <a:t>LAS EXCEPCIONES</a:t>
            </a:r>
            <a:endParaRPr lang="es-ES" sz="2000" b="1" dirty="0">
              <a:solidFill>
                <a:srgbClr val="C00000"/>
              </a:solidFill>
            </a:endParaRPr>
          </a:p>
        </p:txBody>
      </p:sp>
      <p:sp>
        <p:nvSpPr>
          <p:cNvPr id="6" name="5 CuadroTexto"/>
          <p:cNvSpPr txBox="1"/>
          <p:nvPr/>
        </p:nvSpPr>
        <p:spPr>
          <a:xfrm>
            <a:off x="571472" y="357166"/>
            <a:ext cx="8572528" cy="5632311"/>
          </a:xfrm>
          <a:prstGeom prst="rect">
            <a:avLst/>
          </a:prstGeom>
          <a:noFill/>
        </p:spPr>
        <p:txBody>
          <a:bodyPr wrap="square" rtlCol="0">
            <a:spAutoFit/>
          </a:bodyPr>
          <a:lstStyle/>
          <a:p>
            <a:pPr marL="273050" indent="-273050"/>
            <a:r>
              <a:rPr lang="es-ES" sz="2400" dirty="0" smtClean="0"/>
              <a:t>Existen 3 tipos de excepciones:</a:t>
            </a:r>
          </a:p>
          <a:p>
            <a:pPr marL="457200" indent="-457200">
              <a:buFont typeface="+mj-lt"/>
              <a:buAutoNum type="alphaUcPeriod" startAt="3"/>
            </a:pPr>
            <a:r>
              <a:rPr lang="es-ES" sz="2400" b="1" dirty="0" smtClean="0">
                <a:solidFill>
                  <a:schemeClr val="accent6">
                    <a:lumMod val="50000"/>
                  </a:schemeClr>
                </a:solidFill>
              </a:rPr>
              <a:t>OTRAS EXCEPCIONES</a:t>
            </a:r>
            <a:endParaRPr lang="es-ES" sz="2200" b="1" dirty="0" smtClean="0">
              <a:solidFill>
                <a:schemeClr val="accent5">
                  <a:lumMod val="50000"/>
                </a:schemeClr>
              </a:solidFill>
            </a:endParaRPr>
          </a:p>
          <a:p>
            <a:pPr marL="723900" lvl="1" indent="-266700">
              <a:buFont typeface="Wingdings" pitchFamily="2" charset="2"/>
              <a:buChar char="Ø"/>
            </a:pPr>
            <a:r>
              <a:rPr lang="es-ES" sz="2400" dirty="0" smtClean="0">
                <a:solidFill>
                  <a:schemeClr val="tx1">
                    <a:lumMod val="95000"/>
                    <a:lumOff val="5000"/>
                  </a:schemeClr>
                </a:solidFill>
              </a:rPr>
              <a:t>Existen otros errores internos de Oracle que no tienen asignada una excepción</a:t>
            </a:r>
          </a:p>
          <a:p>
            <a:pPr marL="723900" lvl="1" indent="-266700">
              <a:buFont typeface="Wingdings" pitchFamily="2" charset="2"/>
              <a:buChar char="Ø"/>
            </a:pPr>
            <a:endParaRPr lang="es-ES" sz="2400" dirty="0" smtClean="0">
              <a:solidFill>
                <a:schemeClr val="tx1">
                  <a:lumMod val="95000"/>
                  <a:lumOff val="5000"/>
                </a:schemeClr>
              </a:solidFill>
            </a:endParaRPr>
          </a:p>
          <a:p>
            <a:pPr marL="723900" lvl="1" indent="-266700">
              <a:buFont typeface="Wingdings" pitchFamily="2" charset="2"/>
              <a:buChar char="Ø"/>
            </a:pPr>
            <a:r>
              <a:rPr lang="es-ES" sz="2400" dirty="0" smtClean="0">
                <a:solidFill>
                  <a:schemeClr val="tx1">
                    <a:lumMod val="95000"/>
                    <a:lumOff val="5000"/>
                  </a:schemeClr>
                </a:solidFill>
              </a:rPr>
              <a:t>No obstante, generan (como cualquier otro error de Oracle) un código de error y un mensaje de error, a los que se accede mediante las funciones SQLCODE y SQLERRM</a:t>
            </a:r>
          </a:p>
          <a:p>
            <a:pPr marL="723900" lvl="1" indent="-266700">
              <a:buFont typeface="Wingdings" pitchFamily="2" charset="2"/>
              <a:buChar char="Ø"/>
            </a:pPr>
            <a:endParaRPr lang="es-ES" sz="2400" dirty="0" smtClean="0">
              <a:solidFill>
                <a:schemeClr val="tx1">
                  <a:lumMod val="95000"/>
                  <a:lumOff val="5000"/>
                </a:schemeClr>
              </a:solidFill>
            </a:endParaRPr>
          </a:p>
          <a:p>
            <a:pPr marL="723900" lvl="1" indent="-266700">
              <a:buFont typeface="Wingdings" pitchFamily="2" charset="2"/>
              <a:buChar char="Ø"/>
            </a:pPr>
            <a:r>
              <a:rPr lang="es-ES" sz="2400" dirty="0" smtClean="0">
                <a:solidFill>
                  <a:schemeClr val="tx1">
                    <a:lumMod val="95000"/>
                    <a:lumOff val="5000"/>
                  </a:schemeClr>
                </a:solidFill>
              </a:rPr>
              <a:t>Podemos asociar una excepción de usuario a alguno de estos errores internos</a:t>
            </a:r>
          </a:p>
          <a:p>
            <a:pPr marL="723900" lvl="1" indent="-266700">
              <a:buFont typeface="Wingdings" pitchFamily="2" charset="2"/>
              <a:buChar char="Ø"/>
            </a:pPr>
            <a:endParaRPr lang="es-ES" sz="2400" dirty="0" smtClean="0">
              <a:solidFill>
                <a:schemeClr val="tx1">
                  <a:lumMod val="95000"/>
                  <a:lumOff val="5000"/>
                </a:schemeClr>
              </a:solidFill>
            </a:endParaRPr>
          </a:p>
          <a:p>
            <a:pPr marL="723900" lvl="1" indent="-266700">
              <a:buFont typeface="Wingdings" pitchFamily="2" charset="2"/>
              <a:buChar char="Ø"/>
            </a:pPr>
            <a:r>
              <a:rPr lang="es-ES" sz="2400" dirty="0" smtClean="0">
                <a:solidFill>
                  <a:schemeClr val="tx1">
                    <a:lumMod val="95000"/>
                    <a:lumOff val="5000"/>
                  </a:schemeClr>
                </a:solidFill>
              </a:rPr>
              <a:t>En realidad, las excepciones predefinidas estudiadas anteriormente no son sino errores de Oracle asociados con excepciones en el paquete STANDARD</a:t>
            </a:r>
            <a:endParaRPr lang="es-ES" sz="2400" dirty="0">
              <a:solidFill>
                <a:schemeClr val="tx1">
                  <a:lumMod val="95000"/>
                  <a:lumOff val="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5202643" cy="400110"/>
          </a:xfrm>
          <a:prstGeom prst="rect">
            <a:avLst/>
          </a:prstGeom>
          <a:noFill/>
        </p:spPr>
        <p:txBody>
          <a:bodyPr wrap="none" rtlCol="0">
            <a:spAutoFit/>
          </a:bodyPr>
          <a:lstStyle/>
          <a:p>
            <a:r>
              <a:rPr lang="es-ES" sz="2000" b="1" dirty="0" smtClean="0">
                <a:solidFill>
                  <a:srgbClr val="C00000"/>
                </a:solidFill>
              </a:rPr>
              <a:t>2</a:t>
            </a:r>
            <a:r>
              <a:rPr lang="es-ES" sz="2000" b="1" dirty="0" smtClean="0">
                <a:solidFill>
                  <a:srgbClr val="C00000"/>
                </a:solidFill>
              </a:rPr>
              <a:t>- </a:t>
            </a:r>
            <a:r>
              <a:rPr lang="es-ES" sz="2000" b="1" dirty="0" smtClean="0">
                <a:solidFill>
                  <a:srgbClr val="C00000"/>
                </a:solidFill>
              </a:rPr>
              <a:t>Procedimiento </a:t>
            </a:r>
            <a:r>
              <a:rPr lang="es-ES" sz="2000" b="1" dirty="0" smtClean="0">
                <a:solidFill>
                  <a:srgbClr val="C00000"/>
                </a:solidFill>
              </a:rPr>
              <a:t>RAISE_APPLICATION_ERROR</a:t>
            </a:r>
            <a:endParaRPr lang="es-ES" sz="2000" b="1" dirty="0">
              <a:solidFill>
                <a:srgbClr val="C00000"/>
              </a:solidFill>
            </a:endParaRPr>
          </a:p>
        </p:txBody>
      </p:sp>
      <p:sp>
        <p:nvSpPr>
          <p:cNvPr id="6" name="5 CuadroTexto"/>
          <p:cNvSpPr txBox="1"/>
          <p:nvPr/>
        </p:nvSpPr>
        <p:spPr>
          <a:xfrm>
            <a:off x="571472" y="642918"/>
            <a:ext cx="8572528" cy="5570756"/>
          </a:xfrm>
          <a:prstGeom prst="rect">
            <a:avLst/>
          </a:prstGeom>
          <a:noFill/>
        </p:spPr>
        <p:txBody>
          <a:bodyPr wrap="square" rtlCol="0">
            <a:spAutoFit/>
          </a:bodyPr>
          <a:lstStyle/>
          <a:p>
            <a:pPr marL="273050" indent="-273050">
              <a:buFont typeface="Wingdings" pitchFamily="2" charset="2"/>
              <a:buChar char="Ø"/>
            </a:pPr>
            <a:r>
              <a:rPr lang="es-ES" sz="2400" dirty="0" smtClean="0"/>
              <a:t>En el paquete DBMS_STANDARD se incluye un procedimiento muy útil llamado </a:t>
            </a:r>
            <a:r>
              <a:rPr lang="es-ES" sz="2400" b="1" dirty="0" smtClean="0"/>
              <a:t>RAISE_APPLICATION_ERROR</a:t>
            </a:r>
            <a:r>
              <a:rPr lang="es-ES" sz="2400" dirty="0" smtClean="0"/>
              <a:t> que sirve para levantar errores y definir y enviar mensajes de error.</a:t>
            </a:r>
          </a:p>
          <a:p>
            <a:pPr marL="273050" indent="-273050"/>
            <a:endParaRPr lang="es-ES" sz="2400" dirty="0" smtClean="0"/>
          </a:p>
          <a:p>
            <a:pPr marL="273050" indent="-273050"/>
            <a:r>
              <a:rPr lang="es-ES" sz="2400" b="1" i="1" dirty="0" smtClean="0">
                <a:solidFill>
                  <a:schemeClr val="accent5">
                    <a:lumMod val="50000"/>
                  </a:schemeClr>
                </a:solidFill>
              </a:rPr>
              <a:t>	Su formato es:</a:t>
            </a:r>
          </a:p>
          <a:p>
            <a:pPr marL="273050" indent="-273050"/>
            <a:endParaRPr lang="es-ES" sz="2400" b="1" i="1" dirty="0" smtClean="0">
              <a:solidFill>
                <a:schemeClr val="accent5">
                  <a:lumMod val="50000"/>
                </a:schemeClr>
              </a:solidFill>
            </a:endParaRPr>
          </a:p>
          <a:p>
            <a:pPr marL="273050" indent="-273050"/>
            <a:endParaRPr lang="es-ES" sz="2400" b="1" i="1" dirty="0" smtClean="0">
              <a:solidFill>
                <a:schemeClr val="accent5">
                  <a:lumMod val="50000"/>
                </a:schemeClr>
              </a:solidFill>
            </a:endParaRPr>
          </a:p>
          <a:p>
            <a:pPr marL="273050" indent="-273050"/>
            <a:r>
              <a:rPr lang="es-ES" sz="2400" dirty="0" smtClean="0">
                <a:solidFill>
                  <a:schemeClr val="tx1">
                    <a:lumMod val="95000"/>
                    <a:lumOff val="5000"/>
                  </a:schemeClr>
                </a:solidFill>
              </a:rPr>
              <a:t> </a:t>
            </a:r>
            <a:r>
              <a:rPr lang="es-ES" sz="2400" dirty="0" smtClean="0">
                <a:solidFill>
                  <a:schemeClr val="tx1">
                    <a:lumMod val="95000"/>
                    <a:lumOff val="5000"/>
                  </a:schemeClr>
                </a:solidFill>
              </a:rPr>
              <a:t>   </a:t>
            </a:r>
            <a:r>
              <a:rPr lang="es-ES" sz="2200" b="1" dirty="0" smtClean="0">
                <a:solidFill>
                  <a:schemeClr val="tx1">
                    <a:lumMod val="95000"/>
                    <a:lumOff val="5000"/>
                  </a:schemeClr>
                </a:solidFill>
              </a:rPr>
              <a:t>Donde:</a:t>
            </a:r>
          </a:p>
          <a:p>
            <a:pPr marL="730250" lvl="1" indent="-273050">
              <a:buFont typeface="Courier New" pitchFamily="49" charset="0"/>
              <a:buChar char="o"/>
            </a:pPr>
            <a:r>
              <a:rPr lang="es-ES" sz="2200" b="1" i="1" dirty="0" err="1" smtClean="0">
                <a:solidFill>
                  <a:srgbClr val="C00000"/>
                </a:solidFill>
              </a:rPr>
              <a:t>número_de_error</a:t>
            </a:r>
            <a:r>
              <a:rPr lang="es-ES" sz="2200" dirty="0" smtClean="0">
                <a:solidFill>
                  <a:schemeClr val="tx1">
                    <a:lumMod val="95000"/>
                    <a:lumOff val="5000"/>
                  </a:schemeClr>
                </a:solidFill>
              </a:rPr>
              <a:t> es un número entre </a:t>
            </a:r>
            <a:r>
              <a:rPr lang="es-ES" sz="2200" b="1" dirty="0" smtClean="0">
                <a:solidFill>
                  <a:schemeClr val="tx1">
                    <a:lumMod val="95000"/>
                    <a:lumOff val="5000"/>
                  </a:schemeClr>
                </a:solidFill>
              </a:rPr>
              <a:t>-20000 y  -20999 </a:t>
            </a:r>
          </a:p>
          <a:p>
            <a:pPr marL="730250" lvl="1" indent="-273050">
              <a:buFont typeface="Courier New" pitchFamily="49" charset="0"/>
              <a:buChar char="o"/>
            </a:pPr>
            <a:r>
              <a:rPr lang="es-ES" sz="2200" b="1" i="1" dirty="0" err="1" smtClean="0">
                <a:solidFill>
                  <a:srgbClr val="C00000"/>
                </a:solidFill>
              </a:rPr>
              <a:t>mensaje_de_error</a:t>
            </a:r>
            <a:r>
              <a:rPr lang="es-ES" sz="2200" dirty="0" smtClean="0">
                <a:solidFill>
                  <a:schemeClr val="tx1">
                    <a:lumMod val="95000"/>
                    <a:lumOff val="5000"/>
                  </a:schemeClr>
                </a:solidFill>
              </a:rPr>
              <a:t> es una cadena de hasta </a:t>
            </a:r>
            <a:r>
              <a:rPr lang="es-ES" sz="2200" b="1" dirty="0" smtClean="0">
                <a:solidFill>
                  <a:schemeClr val="tx1">
                    <a:lumMod val="95000"/>
                    <a:lumOff val="5000"/>
                  </a:schemeClr>
                </a:solidFill>
              </a:rPr>
              <a:t>512 bytes</a:t>
            </a: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Cuando un subprograma hace esta llamada, se levanta la excepción y produce la salida del programa. Esta excepción solamente puede ser manejada con WHEN OTHERS</a:t>
            </a:r>
            <a:endParaRPr lang="es-ES" sz="2400" dirty="0">
              <a:solidFill>
                <a:schemeClr val="tx1">
                  <a:lumMod val="95000"/>
                  <a:lumOff val="5000"/>
                </a:schemeClr>
              </a:solidFill>
            </a:endParaRPr>
          </a:p>
        </p:txBody>
      </p:sp>
      <p:pic>
        <p:nvPicPr>
          <p:cNvPr id="6147" name="Picture 3"/>
          <p:cNvPicPr>
            <a:picLocks noChangeAspect="1" noChangeArrowheads="1"/>
          </p:cNvPicPr>
          <p:nvPr/>
        </p:nvPicPr>
        <p:blipFill>
          <a:blip r:embed="rId2"/>
          <a:srcRect/>
          <a:stretch>
            <a:fillRect/>
          </a:stretch>
        </p:blipFill>
        <p:spPr bwMode="auto">
          <a:xfrm>
            <a:off x="928662" y="2643182"/>
            <a:ext cx="8001056" cy="4286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214290"/>
            <a:ext cx="5202643" cy="400110"/>
          </a:xfrm>
          <a:prstGeom prst="rect">
            <a:avLst/>
          </a:prstGeom>
          <a:noFill/>
        </p:spPr>
        <p:txBody>
          <a:bodyPr wrap="none" rtlCol="0">
            <a:spAutoFit/>
          </a:bodyPr>
          <a:lstStyle/>
          <a:p>
            <a:r>
              <a:rPr lang="es-ES" sz="2000" b="1" dirty="0" smtClean="0">
                <a:solidFill>
                  <a:srgbClr val="C00000"/>
                </a:solidFill>
              </a:rPr>
              <a:t>2</a:t>
            </a:r>
            <a:r>
              <a:rPr lang="es-ES" sz="2000" b="1" dirty="0" smtClean="0">
                <a:solidFill>
                  <a:srgbClr val="C00000"/>
                </a:solidFill>
              </a:rPr>
              <a:t>- </a:t>
            </a:r>
            <a:r>
              <a:rPr lang="es-ES" sz="2000" b="1" dirty="0" smtClean="0">
                <a:solidFill>
                  <a:srgbClr val="C00000"/>
                </a:solidFill>
              </a:rPr>
              <a:t>Procedimiento </a:t>
            </a:r>
            <a:r>
              <a:rPr lang="es-ES" sz="2000" b="1" dirty="0" smtClean="0">
                <a:solidFill>
                  <a:srgbClr val="C00000"/>
                </a:solidFill>
              </a:rPr>
              <a:t>RAISE_APPLICATION_ERROR</a:t>
            </a:r>
            <a:endParaRPr lang="es-ES" sz="2000" b="1" dirty="0">
              <a:solidFill>
                <a:srgbClr val="C00000"/>
              </a:solidFill>
            </a:endParaRPr>
          </a:p>
        </p:txBody>
      </p:sp>
      <p:sp>
        <p:nvSpPr>
          <p:cNvPr id="6" name="5 CuadroTexto"/>
          <p:cNvSpPr txBox="1"/>
          <p:nvPr/>
        </p:nvSpPr>
        <p:spPr>
          <a:xfrm>
            <a:off x="571472" y="642918"/>
            <a:ext cx="8572528" cy="707886"/>
          </a:xfrm>
          <a:prstGeom prst="rect">
            <a:avLst/>
          </a:prstGeom>
          <a:noFill/>
        </p:spPr>
        <p:txBody>
          <a:bodyPr wrap="square" rtlCol="0">
            <a:spAutoFit/>
          </a:bodyPr>
          <a:lstStyle/>
          <a:p>
            <a:pPr marL="273050" indent="-273050"/>
            <a:r>
              <a:rPr lang="es-ES" sz="2000" b="1" i="1" dirty="0" smtClean="0">
                <a:solidFill>
                  <a:schemeClr val="accent5">
                    <a:lumMod val="50000"/>
                  </a:schemeClr>
                </a:solidFill>
              </a:rPr>
              <a:t>Ejemplo:</a:t>
            </a:r>
          </a:p>
          <a:p>
            <a:pPr marL="273050" indent="-273050"/>
            <a:r>
              <a:rPr lang="es-ES" sz="2000" b="1" dirty="0" smtClean="0"/>
              <a:t>Procedimiento </a:t>
            </a:r>
            <a:r>
              <a:rPr lang="es-ES" sz="2000" b="1" dirty="0" smtClean="0"/>
              <a:t> </a:t>
            </a:r>
            <a:r>
              <a:rPr lang="es-ES" sz="2000" b="1" dirty="0" smtClean="0"/>
              <a:t>similar al anterior, utilizando RAISE_APPLICATION_ERRORS</a:t>
            </a:r>
            <a:endParaRPr lang="es-ES" sz="2000" b="1" i="1" dirty="0">
              <a:solidFill>
                <a:schemeClr val="accent5">
                  <a:lumMod val="50000"/>
                </a:schemeClr>
              </a:solidFill>
            </a:endParaRPr>
          </a:p>
        </p:txBody>
      </p:sp>
      <p:pic>
        <p:nvPicPr>
          <p:cNvPr id="7170" name="Picture 2"/>
          <p:cNvPicPr>
            <a:picLocks noChangeAspect="1" noChangeArrowheads="1"/>
          </p:cNvPicPr>
          <p:nvPr/>
        </p:nvPicPr>
        <p:blipFill>
          <a:blip r:embed="rId2"/>
          <a:srcRect/>
          <a:stretch>
            <a:fillRect/>
          </a:stretch>
        </p:blipFill>
        <p:spPr bwMode="auto">
          <a:xfrm>
            <a:off x="642910" y="1643050"/>
            <a:ext cx="8201023" cy="48672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826</Words>
  <Application>Microsoft Office PowerPoint</Application>
  <PresentationFormat>Presentación en pantalla (4:3)</PresentationFormat>
  <Paragraphs>116</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 </cp:lastModifiedBy>
  <cp:revision>171</cp:revision>
  <dcterms:created xsi:type="dcterms:W3CDTF">2015-06-16T10:31:03Z</dcterms:created>
  <dcterms:modified xsi:type="dcterms:W3CDTF">2015-07-16T10:28:33Z</dcterms:modified>
</cp:coreProperties>
</file>