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2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60000"/>
                <a:lumOff val="40000"/>
                <a:alpha val="74000"/>
              </a:schemeClr>
            </a:gs>
            <a:gs pos="0">
              <a:schemeClr val="bg1">
                <a:lumMod val="75000"/>
              </a:schemeClr>
            </a:gs>
            <a:gs pos="50000">
              <a:srgbClr val="9CB86E">
                <a:alpha val="62000"/>
              </a:srgbClr>
            </a:gs>
            <a:gs pos="100000">
              <a:srgbClr val="156B13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606-AFE7-42FF-B24A-F8D713C81888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14348" y="1000108"/>
            <a:ext cx="74295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/>
              <a:t>PL/SQL  </a:t>
            </a:r>
            <a:r>
              <a:rPr lang="es-ES" sz="6600" b="1" dirty="0"/>
              <a:t> </a:t>
            </a:r>
            <a:r>
              <a:rPr lang="es-ES" sz="8000" b="1" dirty="0"/>
              <a:t>II</a:t>
            </a:r>
            <a:endParaRPr lang="es-ES" sz="6600" b="1" dirty="0"/>
          </a:p>
          <a:p>
            <a:pPr algn="ctr"/>
            <a:endParaRPr lang="es-ES" sz="6600" b="1" dirty="0"/>
          </a:p>
          <a:p>
            <a:pPr algn="ctr"/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ELEMENTOS BÁSICOS DEL LENGUAJE</a:t>
            </a:r>
            <a:endParaRPr lang="es-ES" sz="6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6600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7215206" y="6143644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PARTE 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17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3- CONSTANTES Y LITERALES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00042"/>
            <a:ext cx="8572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3.1 CONSTANTES</a:t>
            </a:r>
          </a:p>
          <a:p>
            <a:r>
              <a:rPr lang="es-ES" sz="2400" dirty="0"/>
              <a:t>Se deben declarar asignándoles un identificador y representan valores constantes</a:t>
            </a:r>
            <a:endParaRPr lang="es-ES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714488"/>
            <a:ext cx="8429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i="1" dirty="0"/>
              <a:t>Formato general:</a:t>
            </a:r>
          </a:p>
          <a:p>
            <a:pPr lvl="1"/>
            <a:r>
              <a:rPr lang="es-ES" sz="2000" b="1" dirty="0">
                <a:solidFill>
                  <a:srgbClr val="C00000"/>
                </a:solidFill>
              </a:rPr>
              <a:t>&lt;</a:t>
            </a:r>
            <a:r>
              <a:rPr lang="es-ES" sz="2000" b="1" dirty="0" err="1">
                <a:solidFill>
                  <a:srgbClr val="C00000"/>
                </a:solidFill>
              </a:rPr>
              <a:t>nombre_constante</a:t>
            </a:r>
            <a:r>
              <a:rPr lang="es-ES" sz="2000" b="1" dirty="0">
                <a:solidFill>
                  <a:srgbClr val="C00000"/>
                </a:solidFill>
              </a:rPr>
              <a:t>&gt; CONSTANT &lt;tipo&gt; := &lt;valor&gt;</a:t>
            </a:r>
          </a:p>
          <a:p>
            <a:endParaRPr lang="es-ES" sz="2000" dirty="0"/>
          </a:p>
          <a:p>
            <a:r>
              <a:rPr lang="es-ES" sz="2000" b="1" i="1" dirty="0"/>
              <a:t>Ejemplo:</a:t>
            </a:r>
          </a:p>
          <a:p>
            <a:pPr lvl="1"/>
            <a:r>
              <a:rPr lang="es-ES" sz="2000" b="1" dirty="0" err="1">
                <a:solidFill>
                  <a:srgbClr val="C00000"/>
                </a:solidFill>
              </a:rPr>
              <a:t>Pct_iva</a:t>
            </a:r>
            <a:r>
              <a:rPr lang="es-ES" sz="2000" b="1" dirty="0">
                <a:solidFill>
                  <a:srgbClr val="C00000"/>
                </a:solidFill>
              </a:rPr>
              <a:t>  CONSTANT  NUMBER(2) := 16;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472" y="3357562"/>
            <a:ext cx="85725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3.2 LITERALES</a:t>
            </a:r>
          </a:p>
          <a:p>
            <a:r>
              <a:rPr lang="es-ES" sz="2400" dirty="0"/>
              <a:t>Representa valores constantes directamente (sin identificadores). Se utilizan para visualizar valores, asignar variables, constantes, etc.</a:t>
            </a:r>
          </a:p>
          <a:p>
            <a:endParaRPr lang="es-ES" sz="2400" b="1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ser de varios tipos: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CARÁCTER</a:t>
            </a: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 de un único carácter alfanumérico o especial introducido entre comillas simples.</a:t>
            </a:r>
            <a:endParaRPr lang="es-E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  ‘A’, ‘a’, ‘j’, ‘%’, ‘*’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17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3- CONSTANTES Y LITERALES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571480"/>
            <a:ext cx="857252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3.2 LITERALES</a:t>
            </a:r>
          </a:p>
          <a:p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ser de varios tipos:</a:t>
            </a:r>
          </a:p>
          <a:p>
            <a:pPr marL="914400" lvl="1" indent="-457200">
              <a:buFont typeface="+mj-lt"/>
              <a:buAutoNum type="alphaUcPeriod" startAt="2"/>
            </a:pP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CADENA</a:t>
            </a: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conjuntos de caracteres introducidos entre comillas simples.</a:t>
            </a:r>
            <a:endParaRPr lang="es-E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  ‘Hola mundo’, ‘Cliente Nº’, ‘Introduzca un valor’</a:t>
            </a: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queremos incluir en la cadena el carácter delimitador de comilla simple, debemos poner 2 comillas simples en lugar de una:</a:t>
            </a: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El resultado por pantalla será:</a:t>
            </a: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+mj-lt"/>
              <a:buAutoNum type="alphaUcPeriod" startAt="3"/>
            </a:pP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NUMÉRICO</a:t>
            </a: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Representan valores numéricos enteros o reales. Se pueden representar con notación científica</a:t>
            </a:r>
          </a:p>
          <a:p>
            <a:pPr marL="914400" lvl="1" indent="-457200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4, -7, 567.45, -458.456, 2.234E4, 5.25e-5</a:t>
            </a:r>
          </a:p>
          <a:p>
            <a:pPr marL="914400" lvl="1" indent="-45720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3000373"/>
            <a:ext cx="6572296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17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3- CONSTANTES Y LITERALES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571480"/>
            <a:ext cx="85725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3.2 LITERALES</a:t>
            </a:r>
          </a:p>
          <a:p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ser de varios tipos:</a:t>
            </a:r>
          </a:p>
          <a:p>
            <a:pPr marL="914400" lvl="1" indent="-457200">
              <a:buFont typeface="+mj-lt"/>
              <a:buAutoNum type="alphaUcPeriod" startAt="4"/>
            </a:pP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BOOLEANO</a:t>
            </a:r>
          </a:p>
          <a:p>
            <a:pPr marL="450850" lvl="1" indent="635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Representan los valores lógicos verdadero, falso y nulo. Se representan mediante las palabras TRUE, FALSE y NULL (sin comillas). Se pueden utilizar para asignar valores a variables y constantes, o para comprobar el resultado de expresiones lógicas.</a:t>
            </a:r>
          </a:p>
          <a:p>
            <a:pPr marL="450850" lvl="1" indent="635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/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Ejemplos:  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</a:rPr>
              <a:t>v_cobrado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:= TRUE; 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</a:rPr>
              <a:t>v_enviado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:= FALSE;</a:t>
            </a:r>
          </a:p>
          <a:p>
            <a:pPr marL="450850" lvl="1" indent="6350"/>
            <a:endParaRPr lang="es-E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0850" lvl="1" indent="6350">
              <a:buFont typeface="+mj-lt"/>
              <a:buAutoNum type="alphaUcPeriod" startAt="5"/>
            </a:pP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 FECHA Y HORA</a:t>
            </a:r>
          </a:p>
          <a:p>
            <a:pPr marL="450850" lvl="1" indent="635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utilizan para representar valores de fecha y hora. Se representan mediante la expresión que indica el tipo DATE o TIMESTAMP seguida de la cadena delimitada por comillas simples, que indica el valor que queremos representar.</a:t>
            </a:r>
          </a:p>
          <a:p>
            <a:pPr marL="450850" lvl="1" indent="635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0850" lvl="1" indent="6350"/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DATE  ‘2005-11-09’        TIMESTAMP  ‘2005-11-09 13:50:00’</a:t>
            </a:r>
            <a:endParaRPr lang="es-E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9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4- OPERADORES Y DELIMITADORES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428604"/>
            <a:ext cx="87154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operadores se utilizan para asignar valores y formar expresiones.</a:t>
            </a:r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PL/SQL dispone de los siguientes operadores:</a:t>
            </a: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 Asignación  ( := )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asigna un valor a una variable o constante</a:t>
            </a:r>
          </a:p>
          <a:p>
            <a:pPr marL="730250" lvl="1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Ejemplo:   Edad := 19;</a:t>
            </a:r>
          </a:p>
          <a:p>
            <a:pPr marL="730250" lvl="1" indent="-273050"/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Concatenación  ( || )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dos o más cadenas</a:t>
            </a:r>
          </a:p>
          <a:p>
            <a:pPr marL="730250" lvl="1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Ejemplo     ‘buenos’ || ‘días’    dará como resultado  ‘</a:t>
            </a:r>
            <a:r>
              <a:rPr lang="es-ES" sz="2000" b="1" dirty="0" err="1">
                <a:solidFill>
                  <a:schemeClr val="accent3">
                    <a:lumMod val="50000"/>
                  </a:schemeClr>
                </a:solidFill>
              </a:rPr>
              <a:t>buenosdías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’</a:t>
            </a:r>
          </a:p>
          <a:p>
            <a:pPr marL="730250" lvl="1" indent="-273050"/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Comparación  ( = , != , &lt; , &gt; , &lt;= , &gt;= , IN, IS NULL, LIKE, BETWEEN, ..)</a:t>
            </a:r>
          </a:p>
          <a:p>
            <a:pPr marL="730250" lvl="1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Funcionan igual que en SQL</a:t>
            </a:r>
          </a:p>
          <a:p>
            <a:pPr marL="730250" lvl="1" indent="-273050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Aritméticos  ( + , - , * , / ,** )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emplean para realizar cálculos. Algunos de ellos se pueden utilizar también con fechas</a:t>
            </a:r>
          </a:p>
          <a:p>
            <a:pPr marL="730250" lvl="1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Ejemplos:   </a:t>
            </a:r>
          </a:p>
          <a:p>
            <a:pPr marL="730250" lvl="1" indent="-273050"/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	f1 – f2   devuelve el número de días que hay entre  f1  y  f2</a:t>
            </a:r>
          </a:p>
          <a:p>
            <a:pPr marL="730250" lvl="1" indent="-273050"/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  	f + n      devuelve una fecha que es el resultado de sumar n días a f</a:t>
            </a:r>
          </a:p>
          <a:p>
            <a:pPr marL="730250" lvl="1" indent="-273050"/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	f – n      devuelve una fecha que es el resultado de restar n días a f</a:t>
            </a:r>
          </a:p>
          <a:p>
            <a:pPr marL="730250" lvl="1" indent="-273050"/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Lógicos  (AND, OR y NOT)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permiten operar con expresiones que devuelven valores booleanos (comparaciones, etc..)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9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4- OPERADORES Y DELIMITADORES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428604"/>
            <a:ext cx="8715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operadores se utilizan para asignar valores y formar expresiones.</a:t>
            </a:r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PL/SQL dispone de los siguientes operadores:</a:t>
            </a:r>
          </a:p>
          <a:p>
            <a:pPr marL="730250" lvl="1" indent="-2730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 Otros indicadores y delimitadores: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728" y="1643050"/>
          <a:ext cx="706439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Delimitador de expresiones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‘  ‘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Delimitador de literales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cadena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&lt;&lt;</a:t>
                      </a:r>
                      <a:r>
                        <a:rPr lang="es-E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&gt;&gt;</a:t>
                      </a:r>
                      <a:endParaRPr lang="es-E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Delimitador de etiquetas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/*  */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Delimitador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comentarios de varias líneas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Indicador de comentario de una línea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Indicador de atributo TYPE,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ROWTYPE, ..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Indicador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variables de transferencia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Separador de </a:t>
                      </a:r>
                      <a:r>
                        <a:rPr lang="es-ES" sz="2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lista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Terminador de instrucción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@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Indicador de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enlace de base de datos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9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4- OPERADORES Y DELIMITADORES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428604"/>
            <a:ext cx="871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lvl="1" indent="6350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orden de precedencia o prioridad de los operadores determina el orden de evaluación de una expresión: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00100" y="1643050"/>
          <a:ext cx="7786742" cy="407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PRIORIDAD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OPERADOR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OPERACIÓN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** , NOT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Exponenciación, negación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 ,  /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Multiplicación,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división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 , - , ||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Suma,</a:t>
                      </a:r>
                      <a:r>
                        <a:rPr lang="es-ES" sz="20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resta, concatenación</a:t>
                      </a:r>
                      <a:endParaRPr lang="es-E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80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=, != , &lt;, &gt;, &lt;=, &gt;=</a:t>
                      </a:r>
                      <a:r>
                        <a:rPr lang="es-E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, IS NULL, LIKE, BETWEEN, IN</a:t>
                      </a:r>
                      <a:endParaRPr lang="es-E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Comparación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Conjunción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526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Disyunción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30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5- FUNCIONES PREDEFINIDAS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714356"/>
            <a:ext cx="87154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lvl="1" indent="-266700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PL/SQL se pueden utilizar todas las funciones de SQL. </a:t>
            </a:r>
          </a:p>
          <a:p>
            <a:pPr marL="723900" lvl="1" indent="-266700"/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Aunque algunas como las de agrupamiento (AVG, MIN, MAX, COUNT, SUM, </a:t>
            </a:r>
            <a:r>
              <a:rPr lang="es-E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…), sólo se pueden usar dentro de un SELECT</a:t>
            </a:r>
          </a:p>
          <a:p>
            <a:pPr marL="723900" lvl="1" indent="-266700">
              <a:buFont typeface="Wingdings" pitchFamily="2" charset="2"/>
              <a:buChar char="Ø"/>
            </a:pP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3900" lvl="1" indent="-266700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Respecto al uso de funciones, debemos tener en cuenta que:</a:t>
            </a:r>
            <a:endParaRPr lang="es-E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1181100" lvl="2" indent="-266700">
              <a:buFont typeface="Wingdings" pitchFamily="2" charset="2"/>
              <a:buChar char="ü"/>
            </a:pPr>
            <a:r>
              <a:rPr lang="es-E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La función no modifica el valor de las variables o expresiones que se pasan como argumento, sino que devuelve un valor a partir de dicho argumento</a:t>
            </a:r>
          </a:p>
          <a:p>
            <a:pPr marL="1181100" lvl="2" indent="-266700">
              <a:buFont typeface="Wingdings" pitchFamily="2" charset="2"/>
              <a:buChar char="ü"/>
            </a:pP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181100" lvl="2" indent="-266700">
              <a:buFont typeface="Wingdings" pitchFamily="2" charset="2"/>
              <a:buChar char="ü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Si a una función se le pasa un valor nulo en la llamada, normalmente devolverá un valor nulo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622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6- COMENTARIOS DE DOCUMENTACIÓN DE PROGRAMAS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714356"/>
            <a:ext cx="87154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lvl="1" indent="-266700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comentarios se utilizan para documentar datos generales y particulares de los programas (el autor, fecha, objeto del programa, aspectos relevantes, etc..) o para añadir legibilidad y organización al programa (líneas de separación, etc..)</a:t>
            </a:r>
          </a:p>
          <a:p>
            <a:pPr marL="723900" lvl="1" indent="-266700">
              <a:buFont typeface="Wingdings" pitchFamily="2" charset="2"/>
              <a:buChar char="Ø"/>
            </a:pPr>
            <a:endParaRPr lang="es-E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3900" lvl="1" indent="-266700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PL/SQL se pueden insertar comentarios en cualquier parte del programa y pueden ser:</a:t>
            </a:r>
            <a:endParaRPr lang="es-E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181100" lvl="2" indent="-266700">
              <a:buFont typeface="Wingdings" pitchFamily="2" charset="2"/>
              <a:buChar char="ü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De línea  con 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- - &lt;comentario&gt;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 : </a:t>
            </a:r>
          </a:p>
          <a:p>
            <a:pPr marL="1181100" lvl="2" indent="-266700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Todo lo que sigue en esa línea será considerado comentario</a:t>
            </a:r>
          </a:p>
          <a:p>
            <a:pPr marL="1181100" lvl="2" indent="-266700">
              <a:buFont typeface="Wingdings" pitchFamily="2" charset="2"/>
              <a:buChar char="ü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1181100" lvl="2" indent="-266700">
              <a:buFont typeface="Wingdings" pitchFamily="2" charset="2"/>
              <a:buChar char="ü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De varias líneas </a:t>
            </a:r>
            <a:r>
              <a:rPr lang="es-ES" sz="2400" b="1">
                <a:solidFill>
                  <a:schemeClr val="accent5">
                    <a:lumMod val="50000"/>
                  </a:schemeClr>
                </a:solidFill>
              </a:rPr>
              <a:t>con </a:t>
            </a:r>
            <a:r>
              <a:rPr lang="es-ES" sz="2400" b="1">
                <a:solidFill>
                  <a:schemeClr val="accent6">
                    <a:lumMod val="50000"/>
                  </a:schemeClr>
                </a:solidFill>
              </a:rPr>
              <a:t>/* 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&lt;comentario&gt;  */ 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</a:p>
          <a:p>
            <a:pPr marL="1181100" lvl="2" indent="-266700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Se pueden incluir en cualquier parte del programa y pueden ocupar varias líneas.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642918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ALTERNATIVA SIMPLE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81439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71472" y="2214554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ALTERNATIVA DOBLE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814393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571472" y="3857628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ALTERNATIVA MÚLTIPLE CON ELSIF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4286257"/>
            <a:ext cx="8143932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428604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ALTERNATIVA MÚLTIPLE CON CASE DE COMPROBACIÓN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71472" y="3500438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ALTERNATIVA MÚLTIPLE CON CASE DE BÚSQUEDA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5"/>
            <a:ext cx="81439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857629"/>
            <a:ext cx="8143932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82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1- LOS IDENTIFICADORES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Los identificadores se utilizan para nombrar los objetos que intervienen en un programa: variables, constantes, cursores, excepciones, procedimientos, funciones, etiquetas, etc.. 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11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Deben cumplir las siguientes características:</a:t>
            </a:r>
          </a:p>
          <a:p>
            <a:pPr marL="730250" lvl="1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Pueden tener entre 1 y 30 caracteres de longitud</a:t>
            </a:r>
          </a:p>
          <a:p>
            <a:pPr marL="730250" lvl="1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El primer carácter debe ser una letra</a:t>
            </a:r>
          </a:p>
          <a:p>
            <a:pPr marL="730250" lvl="1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Los restantes deben ser caracteres alfanuméricos o signos admitidos (letras, dígitos, signo dólar, almohadilla y </a:t>
            </a:r>
            <a:r>
              <a:rPr lang="es-ES" sz="2000" b="1" dirty="0" err="1">
                <a:solidFill>
                  <a:schemeClr val="accent3">
                    <a:lumMod val="50000"/>
                  </a:schemeClr>
                </a:solidFill>
              </a:rPr>
              <a:t>subguión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730250" lvl="1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No puede incluir signos de puntuación, espacios, </a:t>
            </a:r>
            <a:r>
              <a:rPr lang="es-ES" sz="2000" b="1" dirty="0" err="1">
                <a:solidFill>
                  <a:schemeClr val="accent3">
                    <a:lumMod val="50000"/>
                  </a:schemeClr>
                </a:solidFill>
              </a:rPr>
              <a:t>etc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…</a:t>
            </a:r>
          </a:p>
          <a:p>
            <a:pPr marL="273050" indent="-273050">
              <a:buFont typeface="Wingdings" pitchFamily="2" charset="2"/>
              <a:buChar char="§"/>
            </a:pPr>
            <a:endParaRPr lang="es-ES" sz="12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PL/SQL no diferencia entre mayúsculas y minúsculas en los identificadores, ni en las palabras reservadas. </a:t>
            </a:r>
          </a:p>
          <a:p>
            <a:pPr marL="273050" indent="-273050"/>
            <a:r>
              <a:rPr lang="es-ES" sz="2400" dirty="0"/>
              <a:t>	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</a:t>
            </a:r>
            <a:r>
              <a:rPr lang="es-ES" sz="2400" dirty="0"/>
              <a:t>: </a:t>
            </a:r>
            <a:r>
              <a:rPr lang="es-ES" sz="2000" i="1" dirty="0" err="1"/>
              <a:t>V_Num_Meses</a:t>
            </a:r>
            <a:r>
              <a:rPr lang="es-ES" sz="2000" i="1" dirty="0"/>
              <a:t>   =  </a:t>
            </a:r>
            <a:r>
              <a:rPr lang="es-ES" sz="2000" i="1" dirty="0" err="1"/>
              <a:t>v_num_meses</a:t>
            </a:r>
            <a:r>
              <a:rPr lang="es-ES" sz="2000" i="1" dirty="0"/>
              <a:t>  =   V_NUM_MESES</a:t>
            </a:r>
            <a:endParaRPr lang="es-ES" sz="2400" i="1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357826"/>
            <a:ext cx="8053412" cy="117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285728"/>
            <a:ext cx="87154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  <a:p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Supongamos que queremos modificar el salario de un empleado especificado en función del número de empleado que tiene a su cargo:</a:t>
            </a: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400" dirty="0">
                <a:solidFill>
                  <a:srgbClr val="C00000"/>
                </a:solidFill>
              </a:rPr>
              <a:t> Si no tiene ningún empleado a su cargo la subida será de 50 €</a:t>
            </a:r>
          </a:p>
          <a:p>
            <a:pPr marL="627063" lvl="1" indent="-169863">
              <a:buFont typeface="Wingdings" pitchFamily="2" charset="2"/>
              <a:buChar char="§"/>
            </a:pPr>
            <a:endParaRPr lang="es-ES" sz="2400" dirty="0">
              <a:solidFill>
                <a:srgbClr val="C00000"/>
              </a:solidFill>
            </a:endParaRP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400" dirty="0">
                <a:solidFill>
                  <a:srgbClr val="C00000"/>
                </a:solidFill>
              </a:rPr>
              <a:t> Si tiene 1 la subida será de 80€</a:t>
            </a:r>
          </a:p>
          <a:p>
            <a:pPr marL="627063" lvl="1" indent="-169863">
              <a:buFont typeface="Wingdings" pitchFamily="2" charset="2"/>
              <a:buChar char="§"/>
            </a:pPr>
            <a:endParaRPr lang="es-ES" sz="2400" dirty="0">
              <a:solidFill>
                <a:srgbClr val="C00000"/>
              </a:solidFill>
            </a:endParaRP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400" dirty="0">
                <a:solidFill>
                  <a:srgbClr val="C00000"/>
                </a:solidFill>
              </a:rPr>
              <a:t> Si tiene 2 la subida será de 100€</a:t>
            </a:r>
          </a:p>
          <a:p>
            <a:pPr marL="627063" lvl="1" indent="-169863">
              <a:buFont typeface="Wingdings" pitchFamily="2" charset="2"/>
              <a:buChar char="§"/>
            </a:pPr>
            <a:endParaRPr lang="es-ES" sz="2400" dirty="0">
              <a:solidFill>
                <a:srgbClr val="C00000"/>
              </a:solidFill>
            </a:endParaRP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400" dirty="0">
                <a:solidFill>
                  <a:srgbClr val="C00000"/>
                </a:solidFill>
              </a:rPr>
              <a:t> Si tiene más de 3 la subida será de 110€</a:t>
            </a:r>
          </a:p>
          <a:p>
            <a:pPr marL="627063" lvl="1" indent="-169863">
              <a:buFont typeface="Wingdings" pitchFamily="2" charset="2"/>
              <a:buChar char="§"/>
            </a:pPr>
            <a:endParaRPr lang="es-ES" sz="2400" dirty="0">
              <a:solidFill>
                <a:srgbClr val="C00000"/>
              </a:solidFill>
            </a:endParaRP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400" dirty="0">
                <a:solidFill>
                  <a:srgbClr val="C00000"/>
                </a:solidFill>
              </a:rPr>
              <a:t> Además, si el empleado es PRESIDENTE (OFICIO) se incrementará el salario en 30€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8715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 (SOLUCIÓN con bloque anónimo y con estructura  ELSIF)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214290"/>
            <a:ext cx="8715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 (SOLUCIONES con CASE en sus 2 formatos)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08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7- ESTRUCTURAS DE CONTROL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ESTRUCTURAS REPETITIVAS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68760"/>
            <a:ext cx="878684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64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8715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Supongamos que deseamos analizar una cadena que contiene los dos apellidos para guardar el primer apellido en una variable a la que llamaremos v_1apel  (entendemos que el primer apellido termina cuando encontremos cualquier carácter distinto de los alfabéticos en mayúsculas)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72493" cy="125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0"/>
            <a:ext cx="8072494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>
                <a:solidFill>
                  <a:schemeClr val="accent5">
                    <a:lumMod val="50000"/>
                  </a:schemeClr>
                </a:solidFill>
              </a:rPr>
              <a:t>Ejercicio:</a:t>
            </a:r>
            <a:r>
              <a:rPr lang="es-ES" sz="2400" dirty="0"/>
              <a:t> Realiza el ejemplo anterior con la estructura ITERAR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285728"/>
            <a:ext cx="87154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EXIT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una instrucción en sí misma (por eso lleva punto y coma al final) y puede ser utilizada con o sin la cláusula WHEN</a:t>
            </a: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PL/SQL permite la utilización de EXIT incluso en otros bucle y estructuras, pero esta práctica es totalmente desaconsejable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428868"/>
            <a:ext cx="4057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876"/>
            <a:ext cx="407196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1" y="857232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1439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71473" y="2857496"/>
            <a:ext cx="857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Donde </a:t>
            </a:r>
            <a:r>
              <a:rPr lang="es-ES" sz="2400" b="1" i="1" dirty="0"/>
              <a:t>&lt;</a:t>
            </a:r>
            <a:r>
              <a:rPr lang="es-ES" sz="2400" b="1" i="1" dirty="0" err="1"/>
              <a:t>variablecontrol</a:t>
            </a:r>
            <a:r>
              <a:rPr lang="es-ES" sz="2400" b="1" i="1" dirty="0"/>
              <a:t>&gt; </a:t>
            </a:r>
            <a:r>
              <a:rPr lang="es-ES" sz="2400" dirty="0"/>
              <a:t>es la variable de control del bucle que se declara de manera implícita como variable local al bucle de tipo </a:t>
            </a:r>
            <a:r>
              <a:rPr lang="es-ES" sz="2400" b="1" dirty="0"/>
              <a:t>BINARY_INTEGER</a:t>
            </a:r>
            <a:r>
              <a:rPr lang="es-ES" sz="2400" dirty="0"/>
              <a:t>. 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En primer lugar tomará el valor especificado en la expresión numérica </a:t>
            </a:r>
            <a:r>
              <a:rPr lang="es-ES" sz="2400" b="1" i="1" dirty="0"/>
              <a:t>&lt;</a:t>
            </a:r>
            <a:r>
              <a:rPr lang="es-ES" sz="2400" b="1" i="1" dirty="0" err="1"/>
              <a:t>valorInicio</a:t>
            </a:r>
            <a:r>
              <a:rPr lang="es-ES" sz="2400" b="1" i="1" dirty="0"/>
              <a:t>&gt;, </a:t>
            </a:r>
            <a:r>
              <a:rPr lang="es-ES" sz="2400" dirty="0"/>
              <a:t>incrementándose en uno para cada nueva iteración hasta alcanzar el valor especificado en </a:t>
            </a:r>
            <a:r>
              <a:rPr lang="es-ES" sz="2400" b="1" i="1" dirty="0"/>
              <a:t>&lt;</a:t>
            </a:r>
            <a:r>
              <a:rPr lang="es-ES" sz="2400" b="1" i="1" dirty="0" err="1"/>
              <a:t>valorFinal</a:t>
            </a:r>
            <a:r>
              <a:rPr lang="es-ES" sz="2400" b="1" i="1" dirty="0"/>
              <a:t>&gt;.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1571612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 con REVERSE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28596" y="571480"/>
            <a:ext cx="87154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Ø"/>
            </a:pPr>
            <a:r>
              <a:rPr lang="es-ES" sz="2400" dirty="0"/>
              <a:t>El incremento siempre es la unidad, pero puede ser negativo utilizando la opción REVERSE:</a:t>
            </a:r>
          </a:p>
          <a:p>
            <a:pPr marL="355600" indent="-355600">
              <a:buFont typeface="Wingdings" pitchFamily="2" charset="2"/>
              <a:buChar char="Ø"/>
            </a:pPr>
            <a:endParaRPr lang="es-ES" sz="2400" dirty="0"/>
          </a:p>
          <a:p>
            <a:pPr marL="355600" indent="-355600">
              <a:buFont typeface="Wingdings" pitchFamily="2" charset="2"/>
              <a:buChar char="Ø"/>
            </a:pPr>
            <a:endParaRPr lang="es-ES" sz="2400" dirty="0"/>
          </a:p>
          <a:p>
            <a:pPr marL="355600" indent="-355600">
              <a:buFont typeface="Wingdings" pitchFamily="2" charset="2"/>
              <a:buChar char="Ø"/>
            </a:pPr>
            <a:endParaRPr lang="es-ES" sz="2400" dirty="0"/>
          </a:p>
          <a:p>
            <a:pPr marL="355600" indent="-355600">
              <a:buFont typeface="Wingdings" pitchFamily="2" charset="2"/>
              <a:buChar char="Ø"/>
            </a:pPr>
            <a:endParaRPr lang="es-ES" sz="2400" dirty="0"/>
          </a:p>
          <a:p>
            <a:pPr marL="355600" indent="-355600"/>
            <a:endParaRPr lang="es-ES" sz="2400" dirty="0"/>
          </a:p>
          <a:p>
            <a:endParaRPr lang="es-ES" sz="2000" dirty="0"/>
          </a:p>
          <a:p>
            <a:pPr lvl="1"/>
            <a:r>
              <a:rPr lang="es-ES" sz="2000" dirty="0"/>
              <a:t>En este caso, comenzará por el valor especificado en segundo lugar e irá restando una unidad en cada iteración: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813914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26240"/>
            <a:ext cx="6643734" cy="263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714356"/>
            <a:ext cx="814393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71472" y="1214422"/>
            <a:ext cx="8572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Se pueden expresar los valores mínimo y máximo mediante expresiones</a:t>
            </a:r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r>
              <a:rPr lang="es-ES" sz="2200" b="1" dirty="0"/>
              <a:t>Y respecto a la variable de control, hay que tener en cuenta que:</a:t>
            </a:r>
            <a:endParaRPr lang="es-E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200" dirty="0">
                <a:solidFill>
                  <a:schemeClr val="accent6">
                    <a:lumMod val="50000"/>
                  </a:schemeClr>
                </a:solidFill>
              </a:rPr>
              <a:t>NO hay que declararla</a:t>
            </a: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200" dirty="0">
                <a:solidFill>
                  <a:schemeClr val="accent6">
                    <a:lumMod val="50000"/>
                  </a:schemeClr>
                </a:solidFill>
              </a:rPr>
              <a:t> Es local al bucle y no es accesible desde el exterior del bucle, ni siquiera en el mismo bloque</a:t>
            </a:r>
          </a:p>
          <a:p>
            <a:pPr marL="627063" lvl="1" indent="-169863">
              <a:buFont typeface="Wingdings" pitchFamily="2" charset="2"/>
              <a:buChar char="§"/>
            </a:pPr>
            <a:r>
              <a:rPr lang="es-ES" sz="2200" dirty="0">
                <a:solidFill>
                  <a:schemeClr val="accent6">
                    <a:lumMod val="50000"/>
                  </a:schemeClr>
                </a:solidFill>
              </a:rPr>
              <a:t> Se puede usar dentro del bucle en una expresión, pero NO  se le pueden asignar valores.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41814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571480"/>
            <a:ext cx="8572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Ejemplo: </a:t>
            </a:r>
          </a:p>
          <a:p>
            <a:r>
              <a:rPr lang="es-ES" sz="2200" b="1" dirty="0"/>
              <a:t>Definiremos una variable e intentamos usarla como variable de control. Aun en ese caso la estructura creará la suya propia como local al bucle FOR, quedando la nuestra como global en el bucle</a:t>
            </a:r>
            <a:endParaRPr lang="es-E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5837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2.1 DECLARACIÓN DE VARIABLES</a:t>
            </a:r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9" y="1214422"/>
            <a:ext cx="8429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dirty="0"/>
              <a:t>Todas las variables PL/SQL deben declararse antes de su uso.</a:t>
            </a:r>
          </a:p>
          <a:p>
            <a:endParaRPr lang="es-ES" sz="2400" dirty="0"/>
          </a:p>
          <a:p>
            <a:r>
              <a:rPr lang="es-ES" sz="2000" b="1" i="1" dirty="0"/>
              <a:t>Formato general:</a:t>
            </a:r>
          </a:p>
          <a:p>
            <a:endParaRPr lang="es-ES" sz="2000" b="1" i="1" dirty="0"/>
          </a:p>
          <a:p>
            <a:endParaRPr lang="es-ES" sz="2000" b="1" i="1" dirty="0"/>
          </a:p>
          <a:p>
            <a:endParaRPr lang="es-ES" sz="2000" b="1" i="1" dirty="0"/>
          </a:p>
          <a:p>
            <a:endParaRPr lang="es-ES" sz="2000" b="1" i="1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La opción DEFAULT (o bien la asignación “</a:t>
            </a:r>
            <a:r>
              <a:rPr lang="es-ES" sz="2800" b="1" dirty="0"/>
              <a:t>:=</a:t>
            </a:r>
            <a:r>
              <a:rPr lang="es-ES" sz="2400" dirty="0"/>
              <a:t>“ ) sirve para asignar valores por defecto a la variable desde el momento de su creación: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8358214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786322"/>
            <a:ext cx="63341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571480"/>
            <a:ext cx="857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Ejemplo: </a:t>
            </a:r>
          </a:p>
          <a:p>
            <a:r>
              <a:rPr lang="es-ES" sz="2200" b="1" dirty="0"/>
              <a:t>Se trata de bloque que nos muestra la palabra ‘HOLA’ la revés (con una estructura FOR )</a:t>
            </a:r>
            <a:endParaRPr lang="es-E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78674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41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7- ESTRUCTURAS DE CONTROL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571480"/>
            <a:ext cx="857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Ejemplo: </a:t>
            </a:r>
          </a:p>
          <a:p>
            <a:r>
              <a:rPr lang="es-ES" sz="2200" b="1" dirty="0"/>
              <a:t>Se trata de bloque que nos muestra la palabra ‘HOLA’ la revés (con una estructura WHILE )</a:t>
            </a:r>
            <a:endParaRPr lang="es-E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28667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>
                <a:solidFill>
                  <a:schemeClr val="accent5">
                    <a:lumMod val="50000"/>
                  </a:schemeClr>
                </a:solidFill>
              </a:rPr>
              <a:t>Ejercicio:  </a:t>
            </a:r>
            <a:r>
              <a:rPr lang="es-ES" sz="2000" b="1" dirty="0"/>
              <a:t>Escribe un bloque PL/SQL que realice la misma función del ejemplo 	      anterior pero usando un bucle ITERAR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8- UTILIZACIÓN DE ETIQUETAS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571480"/>
            <a:ext cx="85725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etiquetas sirven para marcar o nombrar determinadas partes del código del programa (bloques, estructuras de control, ...)</a:t>
            </a:r>
          </a:p>
          <a:p>
            <a:pPr marL="273050" indent="-273050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Insertaremos etiquetas  utilizando el formato:</a:t>
            </a:r>
          </a:p>
          <a:p>
            <a:pPr marL="273050" indent="-273050"/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/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Donde los delimitadores </a:t>
            </a:r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&lt;&lt; &gt;&gt;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forman parte de la sintaxis y </a:t>
            </a:r>
            <a:r>
              <a:rPr lang="es-E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nombreetiqueta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representa un identificador válido PL/SQL que utilizaremos después (sin los delimitadores) para referirnos a él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Podremos etiquetar bucles y otras estructuras para conseguir mayor legibilidad: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3267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335758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8- UTILIZACIÓN DE ETIQUETAS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357166"/>
            <a:ext cx="85725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se pueden etiquetar las estructuras para eliminar ambigüedades, hacer visibles variables globales, </a:t>
            </a:r>
            <a:r>
              <a:rPr lang="es-E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….: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/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PL/SQL se pueden usar la instrucción </a:t>
            </a:r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GOTO etiqueta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Para utilizar esta orden se deben cumplir las siguientes condiciones:</a:t>
            </a:r>
          </a:p>
          <a:p>
            <a:pPr marL="1187450" lvl="2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No puede haber otra etiqueta en el entorno actual con el mismo nombre</a:t>
            </a:r>
          </a:p>
          <a:p>
            <a:pPr marL="1187450" lvl="2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La etiqueta debe preceder a un bloque o a un conjunto de órdenes ejecutables</a:t>
            </a:r>
          </a:p>
          <a:p>
            <a:pPr marL="1187450" lvl="2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La etiqueta no puede estar dentro de un IF, de un LOOP ni de un SUB-BLOQUE internos al bloque donde se produce la llamada</a:t>
            </a:r>
          </a:p>
          <a:p>
            <a:pPr marL="1187450" lvl="2" indent="-273050">
              <a:buFont typeface="Wingdings" pitchFamily="2" charset="2"/>
              <a:buChar char="§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Desde una excepción no se puede pasar el control del programa a una etiqueta que está en otra sección del mismo bloque</a:t>
            </a:r>
            <a:endParaRPr lang="es-E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80010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8- UTILIZACIÓN DE ETIQUETAS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357166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Ejemplos de uso correcto de GOTO etiqueta: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6286544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0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8- UTILIZACIÓN DE ETIQUETAS</a:t>
            </a:r>
          </a:p>
          <a:p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1472" y="357166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Ejemplos de uso incorrecto de GOTO etiqueta: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500990" cy="58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2.1 DECLARACIÓN DE VARIABLES</a:t>
            </a:r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9" y="1214422"/>
            <a:ext cx="84296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dirty="0"/>
              <a:t> Para cada variable se debe especificar el tipo.</a:t>
            </a:r>
          </a:p>
          <a:p>
            <a:pPr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 No se puede indicar una lista de variables del mismo tipo (como en otros lenguajes)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 La opción NOT NULL fuerza a que la variable tenga siempre un valor. Si se utiliza, deberá inicializarse en la declaración con DEFAULT o “:=“</a:t>
            </a:r>
          </a:p>
          <a:p>
            <a:pPr marL="273050" indent="-273050"/>
            <a:r>
              <a:rPr lang="es-ES" sz="2400" dirty="0"/>
              <a:t>	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Ejemplo:</a:t>
            </a:r>
            <a:endParaRPr lang="es-ES" sz="2400" b="1" i="1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Si no se inicializan las variables,  su valor es NULL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714884"/>
            <a:ext cx="6543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2.2 USO DE LOS ATRIBUTOS %TYPE  y  %ROWTYPE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4348" y="1000108"/>
            <a:ext cx="84296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En lugar de indicar explícitamente el tipo y la longitud de una variable existe la posibilidad de utilizar los atributos %TYPE y %ROWTYPE para declarar variables que sean del mismo tipo que otros objetos ya definidos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1000" dirty="0">
              <a:solidFill>
                <a:srgbClr val="C00000"/>
              </a:solidFill>
            </a:endParaRPr>
          </a:p>
          <a:p>
            <a:pPr marL="730250" lvl="1" indent="-273050">
              <a:buFont typeface="Wingdings" pitchFamily="2" charset="2"/>
              <a:buChar char="q"/>
            </a:pP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%TYPE </a:t>
            </a:r>
            <a:r>
              <a:rPr lang="es-ES" sz="2400" dirty="0">
                <a:solidFill>
                  <a:srgbClr val="C00000"/>
                </a:solidFill>
              </a:rPr>
              <a:t>declara una variable del mismo tipo que otra, o que una columna de una tabla</a:t>
            </a:r>
          </a:p>
          <a:p>
            <a:pPr marL="730250" lvl="1" indent="-273050">
              <a:buFont typeface="Wingdings" pitchFamily="2" charset="2"/>
              <a:buChar char="q"/>
            </a:pPr>
            <a:endParaRPr lang="es-ES" sz="2400" dirty="0"/>
          </a:p>
          <a:p>
            <a:pPr marL="730250" lvl="1" indent="-273050">
              <a:buFont typeface="Wingdings" pitchFamily="2" charset="2"/>
              <a:buChar char="q"/>
            </a:pPr>
            <a:endParaRPr lang="es-ES" sz="2400" dirty="0"/>
          </a:p>
          <a:p>
            <a:pPr marL="730250" lvl="1" indent="-273050">
              <a:buFont typeface="Wingdings" pitchFamily="2" charset="2"/>
              <a:buChar char="q"/>
            </a:pPr>
            <a:r>
              <a:rPr lang="es-ES" sz="2400" b="1" dirty="0">
                <a:solidFill>
                  <a:srgbClr val="C00000"/>
                </a:solidFill>
              </a:rPr>
              <a:t>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</a:rPr>
              <a:t>%ROWTYPE </a:t>
            </a:r>
            <a:r>
              <a:rPr lang="es-ES" sz="2400" dirty="0">
                <a:solidFill>
                  <a:srgbClr val="C00000"/>
                </a:solidFill>
              </a:rPr>
              <a:t>declara una variable de registro cuyos campos se corresponden con las columnas de una tabla o vista</a:t>
            </a:r>
          </a:p>
          <a:p>
            <a:pPr marL="730250" lvl="1" indent="-273050">
              <a:buFont typeface="Wingdings" pitchFamily="2" charset="2"/>
              <a:buChar char="q"/>
            </a:pPr>
            <a:endParaRPr lang="es-ES" sz="2400" dirty="0"/>
          </a:p>
          <a:p>
            <a:pPr marL="730250" lvl="1" indent="-273050"/>
            <a:endParaRPr lang="es-ES" dirty="0"/>
          </a:p>
          <a:p>
            <a:pPr marL="273050" lvl="1" indent="-266700">
              <a:buFont typeface="Wingdings" pitchFamily="2" charset="2"/>
              <a:buChar char="Ø"/>
            </a:pPr>
            <a:r>
              <a:rPr lang="es-ES" sz="2400" dirty="0"/>
              <a:t>Al declarar una variable usando %TYPE y %ROWTYPE se hereda el tipo y la longitud, pero no los posibles atributos NOT NULL, ni los valores por defecto que tuviese definidos el objeto original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500438"/>
            <a:ext cx="5572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929198"/>
            <a:ext cx="60483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2.2 USO DE LOS ATRIBUTOS %TYPE  y  %ROWTYPE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4348" y="1000108"/>
            <a:ext cx="84296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000" b="1" i="1" dirty="0"/>
              <a:t>Ejemplos: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Declaramos la variable </a:t>
            </a:r>
            <a:r>
              <a:rPr lang="es-ES" sz="2000" b="1" i="1" dirty="0">
                <a:solidFill>
                  <a:schemeClr val="accent3">
                    <a:lumMod val="50000"/>
                  </a:schemeClr>
                </a:solidFill>
              </a:rPr>
              <a:t>total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 del mismo tipo que la variable importe que se ha definido previamente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Declaramos la variable </a:t>
            </a:r>
            <a:r>
              <a:rPr lang="es-ES" sz="2000" b="1" i="1" dirty="0" err="1">
                <a:solidFill>
                  <a:schemeClr val="accent3">
                    <a:lumMod val="50000"/>
                  </a:schemeClr>
                </a:solidFill>
              </a:rPr>
              <a:t>nombre_moroso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 del mismo tipo que la columna nombre de la tabla clientes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1" indent="-457200"/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 Declaramos la variable </a:t>
            </a:r>
            <a:r>
              <a:rPr lang="es-ES" sz="2000" b="1" i="1" dirty="0">
                <a:solidFill>
                  <a:schemeClr val="accent3">
                    <a:lumMod val="50000"/>
                  </a:schemeClr>
                </a:solidFill>
              </a:rPr>
              <a:t>moroso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 que podrá contener una fila de la tabla clientes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S" sz="2000" b="1" i="1" dirty="0"/>
          </a:p>
          <a:p>
            <a:pPr marL="914400" lvl="1" indent="-457200"/>
            <a:endParaRPr lang="es-ES" sz="2000" b="1" i="1" dirty="0"/>
          </a:p>
          <a:p>
            <a:pPr marL="914400" lvl="1" indent="-457200"/>
            <a:r>
              <a:rPr lang="es-ES" sz="2000" b="1" i="1" dirty="0"/>
              <a:t>	</a:t>
            </a:r>
            <a:r>
              <a:rPr lang="es-ES" sz="2000" dirty="0"/>
              <a:t>Para hacer referencia a cada uno de los campos indicaremos el nombre de la variable, un punto y el nombre del campo que coincide con el de la columna correspondiente. Ejemplo: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31432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14686"/>
            <a:ext cx="57626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429132"/>
            <a:ext cx="40290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6000769"/>
            <a:ext cx="5500726" cy="35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2.3 ÁMBITO Y VISIBILIDAD DE LAS VARIABLES</a:t>
            </a:r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9" y="1214422"/>
            <a:ext cx="84296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Las variables se crean al comienzo del bloque y dejan de existir una vez finalizada la ejecución del bloque en el que son declaradas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El ámbito de una variable incluye el bloque en el que se declara y sus bloques “hijos”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Una variable declarada en un bloque será </a:t>
            </a:r>
            <a:r>
              <a:rPr lang="es-ES" sz="2400" b="1" dirty="0"/>
              <a:t>LOCAL</a:t>
            </a:r>
            <a:r>
              <a:rPr lang="es-ES" sz="2400" dirty="0"/>
              <a:t> para el bloque en el que ha sido declarada y </a:t>
            </a:r>
            <a:r>
              <a:rPr lang="es-ES" sz="2400" b="1" dirty="0"/>
              <a:t>GLOBAL</a:t>
            </a:r>
            <a:r>
              <a:rPr lang="es-ES" sz="2400" dirty="0"/>
              <a:t> para los bloques hijos de éste.</a:t>
            </a:r>
          </a:p>
          <a:p>
            <a:pPr marL="273050" indent="-273050">
              <a:buFont typeface="Wingdings" pitchFamily="2" charset="2"/>
              <a:buChar char="Ø"/>
            </a:pPr>
            <a:endParaRPr lang="es-ES" sz="2400" dirty="0"/>
          </a:p>
          <a:p>
            <a:pPr marL="273050" indent="-273050">
              <a:buFont typeface="Wingdings" pitchFamily="2" charset="2"/>
              <a:buChar char="Ø"/>
            </a:pPr>
            <a:r>
              <a:rPr lang="es-ES" sz="2400" dirty="0"/>
              <a:t>Las variables declaradas  en los bloques hijos no son accesibles desde el bloque padre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7148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2.3 ÁMBITO Y VISIBILIDAD DE LAS VARIABLES</a:t>
            </a:r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000108"/>
            <a:ext cx="842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i="1" dirty="0"/>
              <a:t>Ejemplo: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85786" y="1571612"/>
            <a:ext cx="6143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DECLARE</a:t>
            </a: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	V1 CHAR;</a:t>
            </a: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BEGIN</a:t>
            </a: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	V1 := 27;</a:t>
            </a: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DECLARE</a:t>
            </a:r>
          </a:p>
          <a:p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	V2 CHAR;</a:t>
            </a:r>
          </a:p>
          <a:p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BEGIN</a:t>
            </a:r>
          </a:p>
          <a:p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	V2 := 2;</a:t>
            </a:r>
          </a:p>
          <a:p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	V1 := V2;</a:t>
            </a:r>
          </a:p>
          <a:p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	END;</a:t>
            </a: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	V2 := V1;     </a:t>
            </a:r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Error, v2 no existe en este ámbito)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S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END;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2- LAS VARIABLES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1472" y="500042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2.3 ÁMBITO Y VISIBILIDAD DE LAS VARIABLES</a:t>
            </a:r>
            <a:endParaRPr lang="es-ES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928670"/>
            <a:ext cx="8429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ES" sz="2000" b="1" i="1" dirty="0"/>
              <a:t>Ejemplo: </a:t>
            </a:r>
            <a:r>
              <a:rPr lang="es-ES" sz="2000" dirty="0"/>
              <a:t>Si un identificador local coincide con uno global y no se indica nada más, se referencia el local. El identificador local dentro de su ámbito oculta la visibilidad del global. No obstante, se pueden utilizar </a:t>
            </a:r>
            <a:r>
              <a:rPr lang="es-ES" sz="2000" b="1" dirty="0"/>
              <a:t>ETIQUETAS</a:t>
            </a:r>
            <a:r>
              <a:rPr lang="es-ES" sz="2000" dirty="0"/>
              <a:t> </a:t>
            </a:r>
            <a:r>
              <a:rPr lang="es-ES" sz="2000"/>
              <a:t>y calificadores </a:t>
            </a:r>
            <a:r>
              <a:rPr lang="es-ES" sz="2000" dirty="0"/>
              <a:t>para deshacer ambigüedades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71538" y="2285992"/>
            <a:ext cx="80724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&lt;&lt;padre&gt;&gt;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DECLARE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	V CHAR;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BEGIN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	……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DECLARE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	V CHAR;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BEGIN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	……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	V :=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padre.V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	…..</a:t>
            </a: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	END;</a:t>
            </a:r>
          </a:p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END;</a:t>
            </a:r>
          </a:p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coincidencia, los identificadores de columnas tienen precedencia sobre las variables y parámetros formales; estos a su vez, tienen precedencia sobre los nombres de tablas.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1869</Words>
  <Application>Microsoft Office PowerPoint</Application>
  <PresentationFormat>Presentación en pantalla (4:3)</PresentationFormat>
  <Paragraphs>338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Profesor</dc:creator>
  <cp:lastModifiedBy>profesor</cp:lastModifiedBy>
  <cp:revision>159</cp:revision>
  <dcterms:created xsi:type="dcterms:W3CDTF">2015-06-16T10:31:03Z</dcterms:created>
  <dcterms:modified xsi:type="dcterms:W3CDTF">2019-06-04T10:24:02Z</dcterms:modified>
</cp:coreProperties>
</file>