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14348" y="1000108"/>
            <a:ext cx="7429552" cy="4278094"/>
          </a:xfrm>
          <a:prstGeom prst="rect">
            <a:avLst/>
          </a:prstGeom>
          <a:noFill/>
        </p:spPr>
        <p:txBody>
          <a:bodyPr wrap="square" rtlCol="0">
            <a:spAutoFit/>
          </a:bodyPr>
          <a:lstStyle/>
          <a:p>
            <a:pPr algn="ctr"/>
            <a:r>
              <a:rPr lang="es-ES" sz="8000" b="1" dirty="0" smtClean="0"/>
              <a:t>PL/SQL  </a:t>
            </a:r>
            <a:r>
              <a:rPr lang="es-ES" sz="6600" b="1" dirty="0" smtClean="0"/>
              <a:t> </a:t>
            </a:r>
            <a:r>
              <a:rPr lang="es-ES" sz="8000" b="1" dirty="0" smtClean="0"/>
              <a:t>III</a:t>
            </a:r>
            <a:endParaRPr lang="es-ES" sz="6600" b="1" dirty="0" smtClean="0"/>
          </a:p>
          <a:p>
            <a:pPr algn="ctr"/>
            <a:endParaRPr lang="es-ES" sz="6600" b="1" dirty="0" smtClean="0"/>
          </a:p>
          <a:p>
            <a:pPr algn="ctr"/>
            <a:r>
              <a:rPr lang="es-ES" sz="6000" b="1" dirty="0" smtClean="0">
                <a:solidFill>
                  <a:schemeClr val="accent1">
                    <a:lumMod val="75000"/>
                  </a:schemeClr>
                </a:solidFill>
              </a:rPr>
              <a:t>CURSORES EXPLÍCITOS</a:t>
            </a:r>
            <a:endParaRPr lang="es-ES" sz="6600" b="1" dirty="0" smtClean="0">
              <a:solidFill>
                <a:schemeClr val="accent1">
                  <a:lumMod val="75000"/>
                </a:schemeClr>
              </a:solidFill>
            </a:endParaRPr>
          </a:p>
          <a:p>
            <a:pPr algn="ctr"/>
            <a:endParaRPr lang="es-ES" sz="6600" b="1" u="sng" dirty="0"/>
          </a:p>
        </p:txBody>
      </p:sp>
      <p:sp>
        <p:nvSpPr>
          <p:cNvPr id="3" name="2 CuadroTexto"/>
          <p:cNvSpPr txBox="1"/>
          <p:nvPr/>
        </p:nvSpPr>
        <p:spPr>
          <a:xfrm>
            <a:off x="7215206" y="6143644"/>
            <a:ext cx="1571636" cy="523220"/>
          </a:xfrm>
          <a:prstGeom prst="rect">
            <a:avLst/>
          </a:prstGeom>
          <a:noFill/>
        </p:spPr>
        <p:txBody>
          <a:bodyPr wrap="square" rtlCol="0">
            <a:spAutoFit/>
          </a:bodyPr>
          <a:lstStyle/>
          <a:p>
            <a:r>
              <a:rPr lang="es-ES" sz="2800" b="1" dirty="0" smtClean="0">
                <a:solidFill>
                  <a:srgbClr val="C00000"/>
                </a:solidFill>
              </a:rPr>
              <a:t>PARTE  1</a:t>
            </a:r>
            <a:endParaRPr lang="es-ES" sz="28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4498026" cy="400110"/>
          </a:xfrm>
          <a:prstGeom prst="rect">
            <a:avLst/>
          </a:prstGeom>
          <a:noFill/>
        </p:spPr>
        <p:txBody>
          <a:bodyPr wrap="none" rtlCol="0">
            <a:spAutoFit/>
          </a:bodyPr>
          <a:lstStyle/>
          <a:p>
            <a:r>
              <a:rPr lang="es-ES" sz="2000" b="1" dirty="0" smtClean="0">
                <a:solidFill>
                  <a:srgbClr val="C00000"/>
                </a:solidFill>
              </a:rPr>
              <a:t>2-  ATRIBUTOS DE CURSORES EXPLICITOS</a:t>
            </a:r>
            <a:endParaRPr lang="es-ES" sz="2000" b="1" dirty="0">
              <a:solidFill>
                <a:srgbClr val="C00000"/>
              </a:solidFill>
            </a:endParaRPr>
          </a:p>
        </p:txBody>
      </p:sp>
      <p:sp>
        <p:nvSpPr>
          <p:cNvPr id="6" name="5 CuadroTexto"/>
          <p:cNvSpPr txBox="1"/>
          <p:nvPr/>
        </p:nvSpPr>
        <p:spPr>
          <a:xfrm>
            <a:off x="571472" y="500042"/>
            <a:ext cx="8572528" cy="4308872"/>
          </a:xfrm>
          <a:prstGeom prst="rect">
            <a:avLst/>
          </a:prstGeom>
          <a:noFill/>
        </p:spPr>
        <p:txBody>
          <a:bodyPr wrap="square" rtlCol="0">
            <a:spAutoFit/>
          </a:bodyPr>
          <a:lstStyle/>
          <a:p>
            <a:pPr marL="273050" indent="-273050"/>
            <a:r>
              <a:rPr lang="es-ES" b="1" i="1" dirty="0" smtClean="0">
                <a:solidFill>
                  <a:schemeClr val="accent5">
                    <a:lumMod val="50000"/>
                  </a:schemeClr>
                </a:solidFill>
              </a:rPr>
              <a:t>Ejemplo:</a:t>
            </a:r>
          </a:p>
          <a:p>
            <a:r>
              <a:rPr lang="es-ES" sz="2000" b="1" dirty="0" smtClean="0">
                <a:solidFill>
                  <a:schemeClr val="tx1">
                    <a:lumMod val="95000"/>
                    <a:lumOff val="5000"/>
                  </a:schemeClr>
                </a:solidFill>
              </a:rPr>
              <a:t>El resultado de este programa será:</a:t>
            </a:r>
            <a:endParaRPr lang="es-ES" sz="2400" b="1"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r>
              <a:rPr lang="es-ES" sz="2000" b="1" dirty="0" smtClean="0">
                <a:solidFill>
                  <a:schemeClr val="tx1">
                    <a:lumMod val="95000"/>
                    <a:lumOff val="5000"/>
                  </a:schemeClr>
                </a:solidFill>
              </a:rPr>
              <a:t>El programa está mal diseñado, ya que visualiza la información “supuestamente” recuperada antes  de comprobar si se ha recuperado nueva información.</a:t>
            </a:r>
          </a:p>
          <a:p>
            <a:endParaRPr lang="es-ES" b="1" dirty="0" smtClean="0">
              <a:solidFill>
                <a:schemeClr val="tx1">
                  <a:lumMod val="95000"/>
                  <a:lumOff val="5000"/>
                </a:schemeClr>
              </a:solidFill>
            </a:endParaRPr>
          </a:p>
          <a:p>
            <a:r>
              <a:rPr lang="es-ES" sz="2000" b="1" dirty="0" smtClean="0">
                <a:solidFill>
                  <a:schemeClr val="tx1">
                    <a:lumMod val="95000"/>
                    <a:lumOff val="5000"/>
                  </a:schemeClr>
                </a:solidFill>
              </a:rPr>
              <a:t>Por lo tanto, se puede apreciar que si FETCH no recupera una nueva fila:</a:t>
            </a:r>
          </a:p>
          <a:p>
            <a:pPr lvl="1">
              <a:buFont typeface="Wingdings" pitchFamily="2" charset="2"/>
              <a:buChar char="ü"/>
            </a:pPr>
            <a:r>
              <a:rPr lang="es-ES" sz="2000" b="1" dirty="0" smtClean="0">
                <a:solidFill>
                  <a:schemeClr val="tx1">
                    <a:lumMod val="95000"/>
                    <a:lumOff val="5000"/>
                  </a:schemeClr>
                </a:solidFill>
              </a:rPr>
              <a:t> </a:t>
            </a:r>
            <a:r>
              <a:rPr lang="es-ES" sz="2000" b="1" dirty="0" smtClean="0">
                <a:solidFill>
                  <a:schemeClr val="accent6">
                    <a:lumMod val="50000"/>
                  </a:schemeClr>
                </a:solidFill>
              </a:rPr>
              <a:t>NO se incrementará el atributo %ROWCOUNT</a:t>
            </a:r>
          </a:p>
          <a:p>
            <a:pPr lvl="1">
              <a:buFont typeface="Wingdings" pitchFamily="2" charset="2"/>
              <a:buChar char="ü"/>
            </a:pPr>
            <a:r>
              <a:rPr lang="es-ES" sz="2000" b="1" dirty="0" smtClean="0">
                <a:solidFill>
                  <a:schemeClr val="accent6">
                    <a:lumMod val="50000"/>
                  </a:schemeClr>
                </a:solidFill>
              </a:rPr>
              <a:t> NO se sobrescribe el valor de la variable cursor</a:t>
            </a:r>
            <a:endParaRPr lang="es-ES" sz="2400" b="1" dirty="0" smtClean="0">
              <a:solidFill>
                <a:schemeClr val="accent6">
                  <a:lumMod val="50000"/>
                </a:schemeClr>
              </a:solidFill>
            </a:endParaRPr>
          </a:p>
        </p:txBody>
      </p:sp>
      <p:pic>
        <p:nvPicPr>
          <p:cNvPr id="9218" name="Picture 2"/>
          <p:cNvPicPr>
            <a:picLocks noChangeAspect="1" noChangeArrowheads="1"/>
          </p:cNvPicPr>
          <p:nvPr/>
        </p:nvPicPr>
        <p:blipFill>
          <a:blip r:embed="rId2"/>
          <a:srcRect/>
          <a:stretch>
            <a:fillRect/>
          </a:stretch>
        </p:blipFill>
        <p:spPr bwMode="auto">
          <a:xfrm>
            <a:off x="642910" y="1142984"/>
            <a:ext cx="1643074" cy="1357322"/>
          </a:xfrm>
          <a:prstGeom prst="rect">
            <a:avLst/>
          </a:prstGeom>
          <a:noFill/>
          <a:ln w="9525">
            <a:noFill/>
            <a:miter lim="800000"/>
            <a:headEnd/>
            <a:tailEnd/>
          </a:ln>
          <a:effectLst/>
        </p:spPr>
      </p:pic>
      <p:sp>
        <p:nvSpPr>
          <p:cNvPr id="7" name="6 CuadroTexto"/>
          <p:cNvSpPr txBox="1"/>
          <p:nvPr/>
        </p:nvSpPr>
        <p:spPr>
          <a:xfrm>
            <a:off x="0" y="4919008"/>
            <a:ext cx="9144001" cy="1938992"/>
          </a:xfrm>
          <a:prstGeom prst="rect">
            <a:avLst/>
          </a:prstGeom>
          <a:solidFill>
            <a:srgbClr val="FFC000"/>
          </a:solidFill>
        </p:spPr>
        <p:txBody>
          <a:bodyPr wrap="square" rtlCol="0">
            <a:spAutoFit/>
          </a:bodyPr>
          <a:lstStyle/>
          <a:p>
            <a:r>
              <a:rPr lang="es-ES" sz="2000" b="1" i="1" dirty="0" smtClean="0">
                <a:solidFill>
                  <a:schemeClr val="accent5">
                    <a:lumMod val="50000"/>
                  </a:schemeClr>
                </a:solidFill>
              </a:rPr>
              <a:t>Ejercicio:</a:t>
            </a:r>
          </a:p>
          <a:p>
            <a:pPr lvl="1"/>
            <a:r>
              <a:rPr lang="es-ES" sz="2000" b="1" dirty="0" smtClean="0"/>
              <a:t>Escribe el ejercicio anterior subsanando el error de diseño para que no aparezca el último empleado duplicado. </a:t>
            </a:r>
          </a:p>
          <a:p>
            <a:pPr lvl="1"/>
            <a:r>
              <a:rPr lang="es-ES" sz="2000" b="1" dirty="0" smtClean="0"/>
              <a:t>Hacerlo primero manteniendo el bucle LOOP … EXIT WHEN, y posteriormente probar con un bucle WHILE. </a:t>
            </a:r>
          </a:p>
          <a:p>
            <a:pPr lvl="1"/>
            <a:r>
              <a:rPr lang="es-ES" sz="2000" b="1" dirty="0" smtClean="0"/>
              <a:t>Observa las diferencias en ambos casos.</a:t>
            </a:r>
            <a:endParaRPr lang="es-E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811621" cy="400110"/>
          </a:xfrm>
          <a:prstGeom prst="rect">
            <a:avLst/>
          </a:prstGeom>
          <a:noFill/>
        </p:spPr>
        <p:txBody>
          <a:bodyPr wrap="none" rtlCol="0">
            <a:spAutoFit/>
          </a:bodyPr>
          <a:lstStyle/>
          <a:p>
            <a:r>
              <a:rPr lang="es-ES" sz="2000" b="1" dirty="0" smtClean="0">
                <a:solidFill>
                  <a:srgbClr val="C00000"/>
                </a:solidFill>
              </a:rPr>
              <a:t>3-  VARIABLES DE ACOPLAMIENTO</a:t>
            </a:r>
            <a:endParaRPr lang="es-ES" sz="2000" b="1" dirty="0">
              <a:solidFill>
                <a:srgbClr val="C00000"/>
              </a:solidFill>
            </a:endParaRPr>
          </a:p>
        </p:txBody>
      </p:sp>
      <p:sp>
        <p:nvSpPr>
          <p:cNvPr id="6" name="5 CuadroTexto"/>
          <p:cNvSpPr txBox="1"/>
          <p:nvPr/>
        </p:nvSpPr>
        <p:spPr>
          <a:xfrm>
            <a:off x="571472" y="500042"/>
            <a:ext cx="8572528" cy="5786199"/>
          </a:xfrm>
          <a:prstGeom prst="rect">
            <a:avLst/>
          </a:prstGeom>
          <a:noFill/>
        </p:spPr>
        <p:txBody>
          <a:bodyPr wrap="square" rtlCol="0">
            <a:spAutoFit/>
          </a:bodyPr>
          <a:lstStyle/>
          <a:p>
            <a:pPr marL="273050" indent="-273050">
              <a:buFont typeface="Wingdings" pitchFamily="2" charset="2"/>
              <a:buChar char="Ø"/>
            </a:pPr>
            <a:r>
              <a:rPr lang="es-ES" sz="2200" dirty="0" smtClean="0">
                <a:solidFill>
                  <a:schemeClr val="tx1">
                    <a:lumMod val="95000"/>
                    <a:lumOff val="5000"/>
                  </a:schemeClr>
                </a:solidFill>
              </a:rPr>
              <a:t>Normalmente una cláusula SELECT recupera una serie de filas de acuerdo a una condición, como por ejemplo:</a:t>
            </a:r>
          </a:p>
          <a:p>
            <a:pPr marL="273050" indent="-273050">
              <a:buFont typeface="Wingdings" pitchFamily="2" charset="2"/>
              <a:buChar char="Ø"/>
            </a:pPr>
            <a:endParaRPr lang="es-ES" sz="2200" dirty="0" smtClean="0">
              <a:solidFill>
                <a:schemeClr val="tx1">
                  <a:lumMod val="95000"/>
                  <a:lumOff val="5000"/>
                </a:schemeClr>
              </a:solidFill>
            </a:endParaRPr>
          </a:p>
          <a:p>
            <a:pPr marL="273050" indent="-273050"/>
            <a:endParaRPr lang="es-ES" sz="2200" dirty="0" smtClean="0">
              <a:solidFill>
                <a:schemeClr val="tx1">
                  <a:lumMod val="95000"/>
                  <a:lumOff val="5000"/>
                </a:schemeClr>
              </a:solidFill>
            </a:endParaRPr>
          </a:p>
          <a:p>
            <a:pPr marL="273050" indent="-273050">
              <a:buFont typeface="Wingdings" pitchFamily="2" charset="2"/>
              <a:buChar char="Ø"/>
            </a:pPr>
            <a:r>
              <a:rPr lang="es-ES" sz="2200" dirty="0" smtClean="0">
                <a:solidFill>
                  <a:schemeClr val="tx1">
                    <a:lumMod val="95000"/>
                    <a:lumOff val="5000"/>
                  </a:schemeClr>
                </a:solidFill>
              </a:rPr>
              <a:t>En este caso, desde SQL Plus se introducen los términos exactos de la condición (empleados del departamento 20)</a:t>
            </a:r>
          </a:p>
          <a:p>
            <a:pPr marL="273050" indent="-273050">
              <a:buFont typeface="Wingdings" pitchFamily="2" charset="2"/>
              <a:buChar char="Ø"/>
            </a:pPr>
            <a:endParaRPr lang="es-ES" sz="2200" dirty="0" smtClean="0">
              <a:solidFill>
                <a:schemeClr val="tx1">
                  <a:lumMod val="95000"/>
                  <a:lumOff val="5000"/>
                </a:schemeClr>
              </a:solidFill>
            </a:endParaRPr>
          </a:p>
          <a:p>
            <a:pPr marL="273050" indent="-273050">
              <a:buFont typeface="Wingdings" pitchFamily="2" charset="2"/>
              <a:buChar char="Ø"/>
            </a:pPr>
            <a:r>
              <a:rPr lang="es-ES" sz="2200" dirty="0" smtClean="0">
                <a:solidFill>
                  <a:schemeClr val="tx1">
                    <a:lumMod val="95000"/>
                    <a:lumOff val="5000"/>
                  </a:schemeClr>
                </a:solidFill>
              </a:rPr>
              <a:t>Pero en un programa PL/SQL es frecuente que los términos exactos de la condición se conozcan en tiempo de ejecución.</a:t>
            </a:r>
          </a:p>
          <a:p>
            <a:pPr marL="273050" indent="-273050">
              <a:buFont typeface="Wingdings" pitchFamily="2" charset="2"/>
              <a:buChar char="Ø"/>
            </a:pPr>
            <a:endParaRPr lang="es-ES" sz="2200" dirty="0" smtClean="0">
              <a:solidFill>
                <a:schemeClr val="tx1">
                  <a:lumMod val="95000"/>
                  <a:lumOff val="5000"/>
                </a:schemeClr>
              </a:solidFill>
            </a:endParaRPr>
          </a:p>
          <a:p>
            <a:pPr marL="273050" indent="-273050">
              <a:buFont typeface="Wingdings" pitchFamily="2" charset="2"/>
              <a:buChar char="Ø"/>
            </a:pPr>
            <a:r>
              <a:rPr lang="es-ES" sz="2200" dirty="0" smtClean="0">
                <a:solidFill>
                  <a:schemeClr val="tx1">
                    <a:lumMod val="95000"/>
                    <a:lumOff val="5000"/>
                  </a:schemeClr>
                </a:solidFill>
              </a:rPr>
              <a:t>Las </a:t>
            </a:r>
            <a:r>
              <a:rPr lang="es-ES" sz="2200" b="1" dirty="0" smtClean="0">
                <a:solidFill>
                  <a:schemeClr val="tx1">
                    <a:lumMod val="95000"/>
                    <a:lumOff val="5000"/>
                  </a:schemeClr>
                </a:solidFill>
              </a:rPr>
              <a:t>variables de acoplamiento </a:t>
            </a:r>
            <a:r>
              <a:rPr lang="es-ES" sz="2200" dirty="0" smtClean="0">
                <a:solidFill>
                  <a:schemeClr val="tx1">
                    <a:lumMod val="95000"/>
                    <a:lumOff val="5000"/>
                  </a:schemeClr>
                </a:solidFill>
              </a:rPr>
              <a:t>cumplen con esta función, permitiendo realizar un diseño de código más abierto y flexible.</a:t>
            </a:r>
          </a:p>
          <a:p>
            <a:pPr marL="273050" indent="-273050">
              <a:buFont typeface="Wingdings" pitchFamily="2" charset="2"/>
              <a:buChar char="Ø"/>
            </a:pPr>
            <a:endParaRPr lang="es-ES" sz="2200" dirty="0" smtClean="0">
              <a:solidFill>
                <a:schemeClr val="tx1">
                  <a:lumMod val="95000"/>
                  <a:lumOff val="5000"/>
                </a:schemeClr>
              </a:solidFill>
            </a:endParaRPr>
          </a:p>
          <a:p>
            <a:pPr marL="273050" indent="-273050">
              <a:buFont typeface="Wingdings" pitchFamily="2" charset="2"/>
              <a:buChar char="Ø"/>
            </a:pPr>
            <a:r>
              <a:rPr lang="es-ES" sz="2200" dirty="0" smtClean="0">
                <a:solidFill>
                  <a:schemeClr val="tx1">
                    <a:lumMod val="95000"/>
                    <a:lumOff val="5000"/>
                  </a:schemeClr>
                </a:solidFill>
              </a:rPr>
              <a:t>La forma de uso de estas variables de acoplamiento será:</a:t>
            </a:r>
          </a:p>
          <a:p>
            <a:pPr marL="914400" lvl="1" indent="-457200">
              <a:buFont typeface="+mj-lt"/>
              <a:buAutoNum type="arabicPeriod"/>
            </a:pPr>
            <a:r>
              <a:rPr lang="es-ES" sz="2000" b="1" dirty="0" smtClean="0">
                <a:solidFill>
                  <a:schemeClr val="accent5">
                    <a:lumMod val="50000"/>
                  </a:schemeClr>
                </a:solidFill>
              </a:rPr>
              <a:t>Se declara la variable como cualquier otra</a:t>
            </a:r>
          </a:p>
          <a:p>
            <a:pPr marL="914400" lvl="1" indent="-457200">
              <a:buFont typeface="+mj-lt"/>
              <a:buAutoNum type="arabicPeriod"/>
            </a:pPr>
            <a:r>
              <a:rPr lang="es-ES" sz="2000" b="1" dirty="0" smtClean="0">
                <a:solidFill>
                  <a:schemeClr val="accent5">
                    <a:lumMod val="50000"/>
                  </a:schemeClr>
                </a:solidFill>
              </a:rPr>
              <a:t>Se utiliza la variable en la sentencia SELECT como parte de la expresión</a:t>
            </a:r>
          </a:p>
          <a:p>
            <a:pPr marL="273050" indent="-273050">
              <a:buFont typeface="Wingdings" pitchFamily="2" charset="2"/>
              <a:buChar char="Ø"/>
            </a:pPr>
            <a:endParaRPr lang="es-ES" sz="2200" dirty="0" smtClean="0">
              <a:solidFill>
                <a:schemeClr val="tx1">
                  <a:lumMod val="95000"/>
                  <a:lumOff val="5000"/>
                </a:schemeClr>
              </a:solidFill>
            </a:endParaRPr>
          </a:p>
        </p:txBody>
      </p:sp>
      <p:pic>
        <p:nvPicPr>
          <p:cNvPr id="1027" name="Picture 3"/>
          <p:cNvPicPr>
            <a:picLocks noChangeAspect="1" noChangeArrowheads="1"/>
          </p:cNvPicPr>
          <p:nvPr/>
        </p:nvPicPr>
        <p:blipFill>
          <a:blip r:embed="rId2"/>
          <a:srcRect/>
          <a:stretch>
            <a:fillRect/>
          </a:stretch>
        </p:blipFill>
        <p:spPr bwMode="auto">
          <a:xfrm>
            <a:off x="928662" y="1214422"/>
            <a:ext cx="4786346" cy="571503"/>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1071538" y="6000768"/>
            <a:ext cx="7905775" cy="45687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811621" cy="400110"/>
          </a:xfrm>
          <a:prstGeom prst="rect">
            <a:avLst/>
          </a:prstGeom>
          <a:noFill/>
        </p:spPr>
        <p:txBody>
          <a:bodyPr wrap="none" rtlCol="0">
            <a:spAutoFit/>
          </a:bodyPr>
          <a:lstStyle/>
          <a:p>
            <a:r>
              <a:rPr lang="es-ES" sz="2000" b="1" dirty="0" smtClean="0">
                <a:solidFill>
                  <a:srgbClr val="C00000"/>
                </a:solidFill>
              </a:rPr>
              <a:t>3-  VARIABLES DE ACOPLAMIENTO</a:t>
            </a:r>
            <a:endParaRPr lang="es-ES" sz="2000" b="1" dirty="0">
              <a:solidFill>
                <a:srgbClr val="C00000"/>
              </a:solidFill>
            </a:endParaRPr>
          </a:p>
        </p:txBody>
      </p:sp>
      <p:sp>
        <p:nvSpPr>
          <p:cNvPr id="6" name="5 CuadroTexto"/>
          <p:cNvSpPr txBox="1"/>
          <p:nvPr/>
        </p:nvSpPr>
        <p:spPr>
          <a:xfrm>
            <a:off x="571472" y="714356"/>
            <a:ext cx="8572528" cy="4708981"/>
          </a:xfrm>
          <a:prstGeom prst="rect">
            <a:avLst/>
          </a:prstGeom>
          <a:noFill/>
        </p:spPr>
        <p:txBody>
          <a:bodyPr wrap="square" rtlCol="0">
            <a:spAutoFit/>
          </a:bodyPr>
          <a:lstStyle/>
          <a:p>
            <a:pPr marL="273050" indent="-273050"/>
            <a:r>
              <a:rPr lang="es-ES" sz="2000" b="1" i="1" dirty="0" smtClean="0">
                <a:solidFill>
                  <a:schemeClr val="accent5">
                    <a:lumMod val="50000"/>
                  </a:schemeClr>
                </a:solidFill>
              </a:rPr>
              <a:t>Ejemplo:</a:t>
            </a:r>
          </a:p>
          <a:p>
            <a:pPr marL="0" lvl="1"/>
            <a:r>
              <a:rPr lang="es-ES" sz="2000" b="1" dirty="0" smtClean="0">
                <a:solidFill>
                  <a:schemeClr val="tx1">
                    <a:lumMod val="95000"/>
                    <a:lumOff val="5000"/>
                  </a:schemeClr>
                </a:solidFill>
              </a:rPr>
              <a:t>Visualizamos los empleados de un departamento cualquiera </a:t>
            </a: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lvl="1"/>
            <a:endParaRPr lang="es-ES" sz="2000" b="1" dirty="0" smtClean="0">
              <a:solidFill>
                <a:schemeClr val="tx1">
                  <a:lumMod val="95000"/>
                  <a:lumOff val="5000"/>
                </a:schemeClr>
              </a:solidFill>
            </a:endParaRPr>
          </a:p>
          <a:p>
            <a:pPr marL="0" lvl="1"/>
            <a:endParaRPr lang="es-ES" sz="2000" dirty="0" smtClean="0">
              <a:solidFill>
                <a:schemeClr val="tx1">
                  <a:lumMod val="95000"/>
                  <a:lumOff val="5000"/>
                </a:schemeClr>
              </a:solidFill>
            </a:endParaRPr>
          </a:p>
          <a:p>
            <a:pPr marL="0" lvl="1"/>
            <a:endParaRPr lang="es-ES" sz="2000" dirty="0" smtClean="0">
              <a:solidFill>
                <a:schemeClr val="tx1">
                  <a:lumMod val="95000"/>
                  <a:lumOff val="5000"/>
                </a:schemeClr>
              </a:solidFill>
            </a:endParaRPr>
          </a:p>
        </p:txBody>
      </p:sp>
      <p:pic>
        <p:nvPicPr>
          <p:cNvPr id="2053" name="Picture 5"/>
          <p:cNvPicPr>
            <a:picLocks noChangeAspect="1" noChangeArrowheads="1"/>
          </p:cNvPicPr>
          <p:nvPr/>
        </p:nvPicPr>
        <p:blipFill>
          <a:blip r:embed="rId2"/>
          <a:srcRect/>
          <a:stretch>
            <a:fillRect/>
          </a:stretch>
        </p:blipFill>
        <p:spPr bwMode="auto">
          <a:xfrm>
            <a:off x="785786" y="1643050"/>
            <a:ext cx="8050081" cy="45005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811621" cy="400110"/>
          </a:xfrm>
          <a:prstGeom prst="rect">
            <a:avLst/>
          </a:prstGeom>
          <a:noFill/>
        </p:spPr>
        <p:txBody>
          <a:bodyPr wrap="none" rtlCol="0">
            <a:spAutoFit/>
          </a:bodyPr>
          <a:lstStyle/>
          <a:p>
            <a:r>
              <a:rPr lang="es-ES" sz="2000" b="1" dirty="0" smtClean="0">
                <a:solidFill>
                  <a:srgbClr val="C00000"/>
                </a:solidFill>
              </a:rPr>
              <a:t>3-  VARIABLES DE ACOPLAMIENTO</a:t>
            </a:r>
            <a:endParaRPr lang="es-ES" sz="2000" b="1" dirty="0">
              <a:solidFill>
                <a:srgbClr val="C00000"/>
              </a:solidFill>
            </a:endParaRPr>
          </a:p>
        </p:txBody>
      </p:sp>
      <p:sp>
        <p:nvSpPr>
          <p:cNvPr id="6" name="5 CuadroTexto"/>
          <p:cNvSpPr txBox="1"/>
          <p:nvPr/>
        </p:nvSpPr>
        <p:spPr>
          <a:xfrm>
            <a:off x="571472" y="500042"/>
            <a:ext cx="8572528" cy="4231928"/>
          </a:xfrm>
          <a:prstGeom prst="rect">
            <a:avLst/>
          </a:prstGeom>
          <a:noFill/>
        </p:spPr>
        <p:txBody>
          <a:bodyPr wrap="square" rtlCol="0">
            <a:spAutoFit/>
          </a:bodyPr>
          <a:lstStyle/>
          <a:p>
            <a:pPr marL="273050" indent="-273050"/>
            <a:r>
              <a:rPr lang="es-ES" sz="2000" b="1" i="1" dirty="0" smtClean="0">
                <a:solidFill>
                  <a:schemeClr val="accent5">
                    <a:lumMod val="50000"/>
                  </a:schemeClr>
                </a:solidFill>
              </a:rPr>
              <a:t>Ejemplo:</a:t>
            </a:r>
          </a:p>
          <a:p>
            <a:pPr marL="0" lvl="1"/>
            <a:r>
              <a:rPr lang="es-ES" sz="2000" b="1" dirty="0" smtClean="0">
                <a:solidFill>
                  <a:schemeClr val="tx1">
                    <a:lumMod val="95000"/>
                    <a:lumOff val="5000"/>
                  </a:schemeClr>
                </a:solidFill>
              </a:rPr>
              <a:t>Visualizamos los empleados de un departamento cualquiera</a:t>
            </a:r>
          </a:p>
          <a:p>
            <a:pPr marL="0" lvl="1"/>
            <a:endParaRPr lang="es-ES" sz="800" b="1" dirty="0" smtClean="0">
              <a:solidFill>
                <a:schemeClr val="tx1">
                  <a:lumMod val="95000"/>
                  <a:lumOff val="5000"/>
                </a:schemeClr>
              </a:solidFill>
            </a:endParaRPr>
          </a:p>
          <a:p>
            <a:pPr marL="0" lvl="1"/>
            <a:r>
              <a:rPr lang="es-ES" sz="2000" b="1" dirty="0" smtClean="0">
                <a:solidFill>
                  <a:schemeClr val="tx1">
                    <a:lumMod val="95000"/>
                    <a:lumOff val="5000"/>
                  </a:schemeClr>
                </a:solidFill>
              </a:rPr>
              <a:t>En este ejemplo podemos observar:</a:t>
            </a:r>
            <a:endParaRPr lang="es-ES" sz="2000" dirty="0" smtClean="0">
              <a:solidFill>
                <a:schemeClr val="tx1">
                  <a:lumMod val="95000"/>
                  <a:lumOff val="5000"/>
                </a:schemeClr>
              </a:solidFill>
            </a:endParaRPr>
          </a:p>
          <a:p>
            <a:pPr marL="0" lvl="1"/>
            <a:endParaRPr lang="es-ES" sz="900" dirty="0" smtClean="0">
              <a:solidFill>
                <a:schemeClr val="tx1">
                  <a:lumMod val="95000"/>
                  <a:lumOff val="5000"/>
                </a:schemeClr>
              </a:solidFill>
            </a:endParaRPr>
          </a:p>
          <a:p>
            <a:pPr marL="804863" lvl="2" indent="-347663">
              <a:buFont typeface="Wingdings" pitchFamily="2" charset="2"/>
              <a:buChar char="§"/>
            </a:pPr>
            <a:r>
              <a:rPr lang="es-ES" sz="2400" b="1" dirty="0" smtClean="0">
                <a:solidFill>
                  <a:schemeClr val="accent6">
                    <a:lumMod val="50000"/>
                  </a:schemeClr>
                </a:solidFill>
              </a:rPr>
              <a:t>El programa sustituirá la variable por su valor en el momento en que se abre el cursor, y seleccionará las filas según dicho valor. </a:t>
            </a:r>
          </a:p>
          <a:p>
            <a:pPr marL="804863" lvl="2" indent="-347663">
              <a:buFont typeface="Wingdings" pitchFamily="2" charset="2"/>
              <a:buChar char="§"/>
            </a:pPr>
            <a:r>
              <a:rPr lang="es-ES" sz="2400" b="1" dirty="0" smtClean="0">
                <a:solidFill>
                  <a:schemeClr val="accent6">
                    <a:lumMod val="50000"/>
                  </a:schemeClr>
                </a:solidFill>
              </a:rPr>
              <a:t>Aunque cambie ese valor durante la recuperación de datos con FETCH, el conjunto de filas del cursor no variará.</a:t>
            </a:r>
          </a:p>
          <a:p>
            <a:pPr marL="804863" lvl="2" indent="-347663">
              <a:buFont typeface="Wingdings" pitchFamily="2" charset="2"/>
              <a:buChar char="§"/>
            </a:pPr>
            <a:r>
              <a:rPr lang="es-ES" sz="2400" b="1" dirty="0" smtClean="0">
                <a:solidFill>
                  <a:schemeClr val="accent6">
                    <a:lumMod val="50000"/>
                  </a:schemeClr>
                </a:solidFill>
              </a:rPr>
              <a:t>También podríamos haber usado directamente el parámetro formal </a:t>
            </a:r>
            <a:r>
              <a:rPr lang="es-ES" sz="2400" b="1" i="1" dirty="0" err="1" smtClean="0">
                <a:solidFill>
                  <a:schemeClr val="accent6">
                    <a:lumMod val="50000"/>
                  </a:schemeClr>
                </a:solidFill>
              </a:rPr>
              <a:t>dep</a:t>
            </a:r>
            <a:r>
              <a:rPr lang="es-ES" sz="2400" b="1" i="1" dirty="0" smtClean="0">
                <a:solidFill>
                  <a:schemeClr val="accent6">
                    <a:lumMod val="50000"/>
                  </a:schemeClr>
                </a:solidFill>
              </a:rPr>
              <a:t> </a:t>
            </a:r>
            <a:r>
              <a:rPr lang="es-ES" sz="2400" b="1" dirty="0" smtClean="0">
                <a:solidFill>
                  <a:schemeClr val="accent6">
                    <a:lumMod val="50000"/>
                  </a:schemeClr>
                </a:solidFill>
              </a:rPr>
              <a:t>en lugar de la variable </a:t>
            </a:r>
            <a:r>
              <a:rPr lang="es-ES" sz="2400" b="1" i="1" dirty="0" err="1" smtClean="0">
                <a:solidFill>
                  <a:schemeClr val="accent6">
                    <a:lumMod val="50000"/>
                  </a:schemeClr>
                </a:solidFill>
              </a:rPr>
              <a:t>v_dept</a:t>
            </a:r>
            <a:r>
              <a:rPr lang="es-ES" sz="2400" b="1" dirty="0" smtClean="0">
                <a:solidFill>
                  <a:schemeClr val="accent6">
                    <a:lumMod val="50000"/>
                  </a:schemeClr>
                </a:solidFill>
              </a:rPr>
              <a:t>, con el mismo resultado.</a:t>
            </a:r>
            <a:endParaRPr lang="es-ES" sz="2000" b="1" dirty="0" smtClean="0">
              <a:solidFill>
                <a:schemeClr val="accent6">
                  <a:lumMod val="50000"/>
                </a:schemeClr>
              </a:solidFill>
            </a:endParaRPr>
          </a:p>
        </p:txBody>
      </p:sp>
      <p:sp>
        <p:nvSpPr>
          <p:cNvPr id="5" name="4 CuadroTexto"/>
          <p:cNvSpPr txBox="1"/>
          <p:nvPr/>
        </p:nvSpPr>
        <p:spPr>
          <a:xfrm>
            <a:off x="0" y="4919008"/>
            <a:ext cx="9144001" cy="1938992"/>
          </a:xfrm>
          <a:prstGeom prst="rect">
            <a:avLst/>
          </a:prstGeom>
          <a:solidFill>
            <a:srgbClr val="FFC000"/>
          </a:solidFill>
        </p:spPr>
        <p:txBody>
          <a:bodyPr wrap="square" rtlCol="0">
            <a:spAutoFit/>
          </a:bodyPr>
          <a:lstStyle/>
          <a:p>
            <a:r>
              <a:rPr lang="es-ES" sz="2000" b="1" i="1" dirty="0" smtClean="0">
                <a:solidFill>
                  <a:schemeClr val="accent5">
                    <a:lumMod val="50000"/>
                  </a:schemeClr>
                </a:solidFill>
              </a:rPr>
              <a:t>Ejercicio:</a:t>
            </a:r>
          </a:p>
          <a:p>
            <a:pPr lvl="1"/>
            <a:r>
              <a:rPr lang="es-ES" sz="2000" b="1" dirty="0" smtClean="0"/>
              <a:t>Escribe un procedimiento que reciba una cadena y visualice el apellido y el número de empleado de todos los empleados cuyo apellido contenga la cadena especificada. Al finalizar, visualiza el número de empleados mostrados.</a:t>
            </a:r>
          </a:p>
          <a:p>
            <a:pPr lvl="1"/>
            <a:r>
              <a:rPr lang="es-ES" sz="2000" b="1" dirty="0" smtClean="0"/>
              <a:t>El procedimiento empleará variables de acoplamiento y los atributos de cursores vistos anteriormente.</a:t>
            </a:r>
            <a:endParaRPr lang="es-E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069943" cy="400110"/>
          </a:xfrm>
          <a:prstGeom prst="rect">
            <a:avLst/>
          </a:prstGeom>
          <a:noFill/>
        </p:spPr>
        <p:txBody>
          <a:bodyPr wrap="none" rtlCol="0">
            <a:spAutoFit/>
          </a:bodyPr>
          <a:lstStyle/>
          <a:p>
            <a:r>
              <a:rPr lang="es-ES" sz="2000" b="1" dirty="0" smtClean="0">
                <a:solidFill>
                  <a:srgbClr val="C00000"/>
                </a:solidFill>
              </a:rPr>
              <a:t>4-  CURSORES  FOR … LOOP</a:t>
            </a:r>
            <a:endParaRPr lang="es-ES" sz="2000" b="1" dirty="0">
              <a:solidFill>
                <a:srgbClr val="C00000"/>
              </a:solidFill>
            </a:endParaRPr>
          </a:p>
        </p:txBody>
      </p:sp>
      <p:sp>
        <p:nvSpPr>
          <p:cNvPr id="6" name="5 CuadroTexto"/>
          <p:cNvSpPr txBox="1"/>
          <p:nvPr/>
        </p:nvSpPr>
        <p:spPr>
          <a:xfrm>
            <a:off x="571472" y="642918"/>
            <a:ext cx="8572528" cy="5570756"/>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Como vimos, para trabajar con un cursor necesitamos:</a:t>
            </a:r>
          </a:p>
          <a:p>
            <a:pPr marL="730250" lvl="1" indent="-273050">
              <a:buFont typeface="Wingdings" pitchFamily="2" charset="2"/>
              <a:buChar char="ü"/>
            </a:pPr>
            <a:r>
              <a:rPr lang="es-ES" sz="2400" dirty="0" smtClean="0">
                <a:solidFill>
                  <a:schemeClr val="accent5">
                    <a:lumMod val="50000"/>
                  </a:schemeClr>
                </a:solidFill>
              </a:rPr>
              <a:t>Declarar el cursor</a:t>
            </a:r>
          </a:p>
          <a:p>
            <a:pPr marL="730250" lvl="1" indent="-273050">
              <a:buFont typeface="Wingdings" pitchFamily="2" charset="2"/>
              <a:buChar char="ü"/>
            </a:pPr>
            <a:endParaRPr lang="es-ES" sz="2400" dirty="0" smtClean="0">
              <a:solidFill>
                <a:schemeClr val="accent5">
                  <a:lumMod val="50000"/>
                </a:schemeClr>
              </a:solidFill>
            </a:endParaRPr>
          </a:p>
          <a:p>
            <a:pPr marL="730250" lvl="1" indent="-273050">
              <a:buFont typeface="Wingdings" pitchFamily="2" charset="2"/>
              <a:buChar char="ü"/>
            </a:pPr>
            <a:r>
              <a:rPr lang="es-ES" sz="2400" dirty="0" smtClean="0">
                <a:solidFill>
                  <a:schemeClr val="accent5">
                    <a:lumMod val="50000"/>
                  </a:schemeClr>
                </a:solidFill>
              </a:rPr>
              <a:t>Declarar una variable que recogerá los datos del cursor</a:t>
            </a:r>
          </a:p>
          <a:p>
            <a:pPr marL="730250" lvl="1" indent="-273050">
              <a:buFont typeface="Wingdings" pitchFamily="2" charset="2"/>
              <a:buChar char="ü"/>
            </a:pPr>
            <a:endParaRPr lang="es-ES" sz="2400" dirty="0" smtClean="0">
              <a:solidFill>
                <a:schemeClr val="accent5">
                  <a:lumMod val="50000"/>
                </a:schemeClr>
              </a:solidFill>
            </a:endParaRPr>
          </a:p>
          <a:p>
            <a:pPr marL="730250" lvl="1" indent="-273050">
              <a:buFont typeface="Wingdings" pitchFamily="2" charset="2"/>
              <a:buChar char="ü"/>
            </a:pPr>
            <a:r>
              <a:rPr lang="es-ES" sz="2400" dirty="0" smtClean="0">
                <a:solidFill>
                  <a:schemeClr val="accent5">
                    <a:lumMod val="50000"/>
                  </a:schemeClr>
                </a:solidFill>
              </a:rPr>
              <a:t>Abrir el cursor</a:t>
            </a:r>
          </a:p>
          <a:p>
            <a:pPr marL="730250" lvl="1" indent="-273050">
              <a:buFont typeface="Wingdings" pitchFamily="2" charset="2"/>
              <a:buChar char="ü"/>
            </a:pPr>
            <a:endParaRPr lang="es-ES" sz="2400" dirty="0" smtClean="0">
              <a:solidFill>
                <a:schemeClr val="accent5">
                  <a:lumMod val="50000"/>
                </a:schemeClr>
              </a:solidFill>
            </a:endParaRPr>
          </a:p>
          <a:p>
            <a:pPr marL="730250" lvl="1" indent="-273050">
              <a:buFont typeface="Wingdings" pitchFamily="2" charset="2"/>
              <a:buChar char="ü"/>
            </a:pPr>
            <a:r>
              <a:rPr lang="es-ES" sz="2400" dirty="0" smtClean="0">
                <a:solidFill>
                  <a:schemeClr val="accent5">
                    <a:lumMod val="50000"/>
                  </a:schemeClr>
                </a:solidFill>
              </a:rPr>
              <a:t>Recuperar con FETCH una a una las filas extraídas</a:t>
            </a:r>
          </a:p>
          <a:p>
            <a:pPr marL="730250" lvl="1" indent="-273050">
              <a:buFont typeface="Wingdings" pitchFamily="2" charset="2"/>
              <a:buChar char="ü"/>
            </a:pPr>
            <a:endParaRPr lang="es-ES" sz="2400" dirty="0" smtClean="0">
              <a:solidFill>
                <a:schemeClr val="accent5">
                  <a:lumMod val="50000"/>
                </a:schemeClr>
              </a:solidFill>
            </a:endParaRPr>
          </a:p>
          <a:p>
            <a:pPr marL="730250" lvl="1" indent="-273050">
              <a:buFont typeface="Wingdings" pitchFamily="2" charset="2"/>
              <a:buChar char="ü"/>
            </a:pPr>
            <a:r>
              <a:rPr lang="es-ES" sz="2400" dirty="0" smtClean="0">
                <a:solidFill>
                  <a:schemeClr val="accent5">
                    <a:lumMod val="50000"/>
                  </a:schemeClr>
                </a:solidFill>
              </a:rPr>
              <a:t>Cerrar el cursor</a:t>
            </a:r>
          </a:p>
          <a:p>
            <a:pPr marL="730250" lvl="1" indent="-273050">
              <a:buFont typeface="Wingdings" pitchFamily="2" charset="2"/>
              <a:buChar char="ü"/>
            </a:pPr>
            <a:endParaRPr lang="es-ES" sz="2200" dirty="0" smtClean="0">
              <a:solidFill>
                <a:schemeClr val="tx1">
                  <a:lumMod val="95000"/>
                  <a:lumOff val="5000"/>
                </a:schemeClr>
              </a:solidFill>
            </a:endParaRPr>
          </a:p>
          <a:p>
            <a:pPr marL="730250" lvl="1" indent="-273050">
              <a:buFont typeface="Wingdings" pitchFamily="2" charset="2"/>
              <a:buChar char="ü"/>
            </a:pPr>
            <a:endParaRPr lang="es-ES" sz="2200"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La estructura FOR … LOOP simplifica estas tareas realizando todas ellas ( excepto la declaración del cursor), de manera implícita.</a:t>
            </a:r>
          </a:p>
          <a:p>
            <a:pPr marL="273050" lvl="1" indent="-273050"/>
            <a:endParaRPr lang="es-ES" sz="2400" dirty="0" smtClean="0">
              <a:solidFill>
                <a:schemeClr val="tx1">
                  <a:lumMod val="95000"/>
                  <a:lumOff val="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3069943" cy="400110"/>
          </a:xfrm>
          <a:prstGeom prst="rect">
            <a:avLst/>
          </a:prstGeom>
          <a:noFill/>
        </p:spPr>
        <p:txBody>
          <a:bodyPr wrap="none" rtlCol="0">
            <a:spAutoFit/>
          </a:bodyPr>
          <a:lstStyle/>
          <a:p>
            <a:r>
              <a:rPr lang="es-ES" sz="2000" b="1" dirty="0" smtClean="0">
                <a:solidFill>
                  <a:srgbClr val="C00000"/>
                </a:solidFill>
              </a:rPr>
              <a:t>4-  CURSORES  FOR … LOOP</a:t>
            </a:r>
            <a:endParaRPr lang="es-ES" sz="2000" b="1" dirty="0">
              <a:solidFill>
                <a:srgbClr val="C00000"/>
              </a:solidFill>
            </a:endParaRPr>
          </a:p>
        </p:txBody>
      </p:sp>
      <p:sp>
        <p:nvSpPr>
          <p:cNvPr id="6" name="5 CuadroTexto"/>
          <p:cNvSpPr txBox="1"/>
          <p:nvPr/>
        </p:nvSpPr>
        <p:spPr>
          <a:xfrm>
            <a:off x="571472" y="357166"/>
            <a:ext cx="8572528" cy="6771084"/>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Formato y uso de FOR … LOOP</a:t>
            </a:r>
          </a:p>
          <a:p>
            <a:pPr marL="914400" lvl="1" indent="-457200">
              <a:buFont typeface="+mj-lt"/>
              <a:buAutoNum type="arabicPeriod"/>
            </a:pPr>
            <a:r>
              <a:rPr lang="es-ES" sz="2000" b="1" dirty="0" smtClean="0">
                <a:solidFill>
                  <a:schemeClr val="accent5">
                    <a:lumMod val="50000"/>
                  </a:schemeClr>
                </a:solidFill>
              </a:rPr>
              <a:t>Se declara el cursor en la sección declarativa (como cualquier cursor)</a:t>
            </a:r>
          </a:p>
          <a:p>
            <a:pPr marL="914400" lvl="1" indent="-457200">
              <a:buFont typeface="+mj-lt"/>
              <a:buAutoNum type="arabicPeriod"/>
            </a:pPr>
            <a:endParaRPr lang="es-ES" sz="2000" b="1" dirty="0" smtClean="0">
              <a:solidFill>
                <a:schemeClr val="accent5">
                  <a:lumMod val="50000"/>
                </a:schemeClr>
              </a:solidFill>
            </a:endParaRPr>
          </a:p>
          <a:p>
            <a:pPr marL="914400" lvl="1" indent="-457200">
              <a:buFont typeface="+mj-lt"/>
              <a:buAutoNum type="arabicPeriod"/>
            </a:pPr>
            <a:endParaRPr lang="es-ES" sz="2000" b="1" dirty="0" smtClean="0">
              <a:solidFill>
                <a:schemeClr val="accent5">
                  <a:lumMod val="50000"/>
                </a:schemeClr>
              </a:solidFill>
            </a:endParaRPr>
          </a:p>
          <a:p>
            <a:pPr marL="914400" lvl="1" indent="-457200">
              <a:buFont typeface="+mj-lt"/>
              <a:buAutoNum type="arabicPeriod"/>
            </a:pPr>
            <a:r>
              <a:rPr lang="es-ES" sz="2000" b="1" dirty="0" smtClean="0">
                <a:solidFill>
                  <a:schemeClr val="accent5">
                    <a:lumMod val="50000"/>
                  </a:schemeClr>
                </a:solidFill>
              </a:rPr>
              <a:t>Se procesa el cursor, utilizando el siguiente formato:</a:t>
            </a:r>
          </a:p>
          <a:p>
            <a:pPr marL="914400" lvl="1" indent="-457200">
              <a:buFont typeface="+mj-lt"/>
              <a:buAutoNum type="arabicPeriod"/>
            </a:pPr>
            <a:endParaRPr lang="es-ES" sz="2400" dirty="0" smtClean="0">
              <a:solidFill>
                <a:schemeClr val="accent5">
                  <a:lumMod val="50000"/>
                </a:schemeClr>
              </a:solidFill>
            </a:endParaRPr>
          </a:p>
          <a:p>
            <a:pPr marL="914400" lvl="1" indent="-457200">
              <a:buFont typeface="+mj-lt"/>
              <a:buAutoNum type="arabicPeriod"/>
            </a:pPr>
            <a:endParaRPr lang="es-ES" sz="2400" dirty="0" smtClean="0">
              <a:solidFill>
                <a:schemeClr val="accent5">
                  <a:lumMod val="50000"/>
                </a:schemeClr>
              </a:solidFill>
            </a:endParaRPr>
          </a:p>
          <a:p>
            <a:pPr marL="914400" lvl="1" indent="-457200">
              <a:buFont typeface="+mj-lt"/>
              <a:buAutoNum type="arabicPeriod"/>
            </a:pPr>
            <a:endParaRPr lang="es-ES" sz="2400" dirty="0" smtClean="0">
              <a:solidFill>
                <a:schemeClr val="accent5">
                  <a:lumMod val="50000"/>
                </a:schemeClr>
              </a:solidFill>
            </a:endParaRPr>
          </a:p>
          <a:p>
            <a:pPr marL="450850" lvl="1" indent="6350"/>
            <a:endParaRPr lang="es-ES" sz="800" dirty="0" smtClean="0">
              <a:solidFill>
                <a:schemeClr val="accent5">
                  <a:lumMod val="50000"/>
                </a:schemeClr>
              </a:solidFill>
            </a:endParaRPr>
          </a:p>
          <a:p>
            <a:pPr marL="450850" lvl="1" indent="6350"/>
            <a:endParaRPr lang="es-ES" sz="800" dirty="0" smtClean="0">
              <a:solidFill>
                <a:schemeClr val="accent5">
                  <a:lumMod val="50000"/>
                </a:schemeClr>
              </a:solidFill>
            </a:endParaRPr>
          </a:p>
          <a:p>
            <a:pPr marL="273050" lvl="1" indent="-266700"/>
            <a:r>
              <a:rPr lang="es-ES" sz="2000" b="1" dirty="0" smtClean="0">
                <a:solidFill>
                  <a:schemeClr val="accent6">
                    <a:lumMod val="50000"/>
                  </a:schemeClr>
                </a:solidFill>
              </a:rPr>
              <a:t>Al entrar al bucle:</a:t>
            </a:r>
          </a:p>
          <a:p>
            <a:pPr marL="730250" lvl="2" indent="-266700">
              <a:buFont typeface="Wingdings" pitchFamily="2" charset="2"/>
              <a:buChar char="ü"/>
            </a:pPr>
            <a:r>
              <a:rPr lang="es-ES" sz="2200" dirty="0" smtClean="0">
                <a:solidFill>
                  <a:schemeClr val="tx1">
                    <a:lumMod val="95000"/>
                    <a:lumOff val="5000"/>
                  </a:schemeClr>
                </a:solidFill>
              </a:rPr>
              <a:t>Se abre el cursor de manera automática</a:t>
            </a:r>
          </a:p>
          <a:p>
            <a:pPr marL="730250" lvl="2" indent="-266700">
              <a:buFont typeface="Wingdings" pitchFamily="2" charset="2"/>
              <a:buChar char="ü"/>
            </a:pPr>
            <a:r>
              <a:rPr lang="es-ES" sz="2200" dirty="0" smtClean="0">
                <a:solidFill>
                  <a:schemeClr val="tx1">
                    <a:lumMod val="95000"/>
                    <a:lumOff val="5000"/>
                  </a:schemeClr>
                </a:solidFill>
              </a:rPr>
              <a:t>Se declara implícitamente la variable </a:t>
            </a:r>
            <a:r>
              <a:rPr lang="es-ES" sz="2200" b="1" i="1" dirty="0" err="1" smtClean="0">
                <a:solidFill>
                  <a:schemeClr val="tx1">
                    <a:lumMod val="95000"/>
                    <a:lumOff val="5000"/>
                  </a:schemeClr>
                </a:solidFill>
              </a:rPr>
              <a:t>nombrevareg</a:t>
            </a:r>
            <a:r>
              <a:rPr lang="es-ES" sz="2200" dirty="0" smtClean="0">
                <a:solidFill>
                  <a:schemeClr val="tx1">
                    <a:lumMod val="95000"/>
                    <a:lumOff val="5000"/>
                  </a:schemeClr>
                </a:solidFill>
              </a:rPr>
              <a:t> de tipo </a:t>
            </a:r>
            <a:r>
              <a:rPr lang="es-ES" sz="2200" b="1" i="1" dirty="0" err="1" smtClean="0">
                <a:solidFill>
                  <a:schemeClr val="tx1">
                    <a:lumMod val="95000"/>
                    <a:lumOff val="5000"/>
                  </a:schemeClr>
                </a:solidFill>
              </a:rPr>
              <a:t>nombrevareg%ROWTYPE</a:t>
            </a:r>
            <a:r>
              <a:rPr lang="es-ES" sz="2200" dirty="0" smtClean="0">
                <a:solidFill>
                  <a:schemeClr val="tx1">
                    <a:lumMod val="95000"/>
                    <a:lumOff val="5000"/>
                  </a:schemeClr>
                </a:solidFill>
              </a:rPr>
              <a:t> y se ejecuta un FETCH implícito, cuyo resultado quedará en </a:t>
            </a:r>
            <a:r>
              <a:rPr lang="es-ES" sz="2200" b="1" i="1" dirty="0" err="1" smtClean="0">
                <a:solidFill>
                  <a:schemeClr val="tx1">
                    <a:lumMod val="95000"/>
                    <a:lumOff val="5000"/>
                  </a:schemeClr>
                </a:solidFill>
              </a:rPr>
              <a:t>nombrevareg</a:t>
            </a:r>
            <a:endParaRPr lang="es-ES" sz="2200" b="1" i="1" dirty="0" smtClean="0">
              <a:solidFill>
                <a:schemeClr val="tx1">
                  <a:lumMod val="95000"/>
                  <a:lumOff val="5000"/>
                </a:schemeClr>
              </a:solidFill>
            </a:endParaRPr>
          </a:p>
          <a:p>
            <a:pPr marL="730250" lvl="2" indent="-266700">
              <a:buFont typeface="Wingdings" pitchFamily="2" charset="2"/>
              <a:buChar char="ü"/>
            </a:pPr>
            <a:r>
              <a:rPr lang="es-ES" sz="2200" dirty="0" smtClean="0">
                <a:solidFill>
                  <a:schemeClr val="tx1">
                    <a:lumMod val="95000"/>
                    <a:lumOff val="5000"/>
                  </a:schemeClr>
                </a:solidFill>
              </a:rPr>
              <a:t>A continuación, se realizan las acciones hasta el END LOOP, que sube de nuevo al FOR … LOOP ejecutando el siguiente FETCH implícito, y depositando otra vez el resultado en </a:t>
            </a:r>
            <a:r>
              <a:rPr lang="es-ES" sz="2200" b="1" i="1" dirty="0" err="1" smtClean="0">
                <a:solidFill>
                  <a:schemeClr val="tx1">
                    <a:lumMod val="95000"/>
                    <a:lumOff val="5000"/>
                  </a:schemeClr>
                </a:solidFill>
              </a:rPr>
              <a:t>nombrevareg</a:t>
            </a:r>
            <a:r>
              <a:rPr lang="es-ES" sz="2200" b="1" i="1" dirty="0" smtClean="0">
                <a:solidFill>
                  <a:schemeClr val="tx1">
                    <a:lumMod val="95000"/>
                    <a:lumOff val="5000"/>
                  </a:schemeClr>
                </a:solidFill>
              </a:rPr>
              <a:t>.</a:t>
            </a:r>
            <a:r>
              <a:rPr lang="es-ES" sz="2200" dirty="0" smtClean="0">
                <a:solidFill>
                  <a:schemeClr val="tx1">
                    <a:lumMod val="95000"/>
                    <a:lumOff val="5000"/>
                  </a:schemeClr>
                </a:solidFill>
              </a:rPr>
              <a:t> Y así sucesivamente, hasta la última fila, cerrándose automáticamente el cursor.</a:t>
            </a:r>
          </a:p>
          <a:p>
            <a:pPr marL="273050" lvl="1" indent="-273050"/>
            <a:endParaRPr lang="es-ES" sz="2400" dirty="0" smtClean="0">
              <a:solidFill>
                <a:schemeClr val="tx1">
                  <a:lumMod val="95000"/>
                  <a:lumOff val="5000"/>
                </a:schemeClr>
              </a:solidFill>
            </a:endParaRPr>
          </a:p>
        </p:txBody>
      </p:sp>
      <p:pic>
        <p:nvPicPr>
          <p:cNvPr id="5123" name="Picture 3"/>
          <p:cNvPicPr>
            <a:picLocks noChangeAspect="1" noChangeArrowheads="1"/>
          </p:cNvPicPr>
          <p:nvPr/>
        </p:nvPicPr>
        <p:blipFill>
          <a:blip r:embed="rId2"/>
          <a:srcRect/>
          <a:stretch>
            <a:fillRect/>
          </a:stretch>
        </p:blipFill>
        <p:spPr bwMode="auto">
          <a:xfrm>
            <a:off x="1571604" y="1142984"/>
            <a:ext cx="6905625" cy="428628"/>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571604" y="2000240"/>
            <a:ext cx="6743700" cy="92869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3069943" cy="400110"/>
          </a:xfrm>
          <a:prstGeom prst="rect">
            <a:avLst/>
          </a:prstGeom>
          <a:noFill/>
        </p:spPr>
        <p:txBody>
          <a:bodyPr wrap="none" rtlCol="0">
            <a:spAutoFit/>
          </a:bodyPr>
          <a:lstStyle/>
          <a:p>
            <a:r>
              <a:rPr lang="es-ES" sz="2000" b="1" dirty="0" smtClean="0">
                <a:solidFill>
                  <a:srgbClr val="C00000"/>
                </a:solidFill>
              </a:rPr>
              <a:t>4-  CURSORES  FOR … LOOP</a:t>
            </a:r>
            <a:endParaRPr lang="es-ES" sz="2000" b="1" dirty="0">
              <a:solidFill>
                <a:srgbClr val="C00000"/>
              </a:solidFill>
            </a:endParaRPr>
          </a:p>
        </p:txBody>
      </p:sp>
      <p:sp>
        <p:nvSpPr>
          <p:cNvPr id="6" name="5 CuadroTexto"/>
          <p:cNvSpPr txBox="1"/>
          <p:nvPr/>
        </p:nvSpPr>
        <p:spPr>
          <a:xfrm>
            <a:off x="571472" y="357166"/>
            <a:ext cx="8572528" cy="5016758"/>
          </a:xfrm>
          <a:prstGeom prst="rect">
            <a:avLst/>
          </a:prstGeom>
          <a:noFill/>
        </p:spPr>
        <p:txBody>
          <a:bodyPr wrap="square" rtlCol="0">
            <a:spAutoFit/>
          </a:bodyPr>
          <a:lstStyle/>
          <a:p>
            <a:pPr marL="273050" lvl="1" indent="-273050"/>
            <a:r>
              <a:rPr lang="es-ES" sz="2000" b="1" i="1" dirty="0" smtClean="0">
                <a:solidFill>
                  <a:schemeClr val="accent5">
                    <a:lumMod val="50000"/>
                  </a:schemeClr>
                </a:solidFill>
              </a:rPr>
              <a:t>Ejemplo:</a:t>
            </a:r>
          </a:p>
          <a:p>
            <a:pPr marL="0" lvl="1"/>
            <a:r>
              <a:rPr lang="es-ES" sz="2000" b="1" dirty="0" smtClean="0">
                <a:solidFill>
                  <a:schemeClr val="tx1">
                    <a:lumMod val="95000"/>
                    <a:lumOff val="5000"/>
                  </a:schemeClr>
                </a:solidFill>
              </a:rPr>
              <a:t>Visualizamos el apellido, el oficio y la comisión de los empleados cuya comisión supera 500€ utilizando CURSOR FOR …LOOP</a:t>
            </a: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endParaRPr lang="es-ES" sz="2000" b="1" dirty="0" smtClean="0">
              <a:solidFill>
                <a:schemeClr val="tx1">
                  <a:lumMod val="95000"/>
                  <a:lumOff val="5000"/>
                </a:schemeClr>
              </a:solidFill>
            </a:endParaRPr>
          </a:p>
          <a:p>
            <a:pPr marL="0" lvl="1"/>
            <a:r>
              <a:rPr lang="es-ES" sz="2000" b="1" dirty="0" smtClean="0">
                <a:solidFill>
                  <a:schemeClr val="tx1">
                    <a:lumMod val="95000"/>
                    <a:lumOff val="5000"/>
                  </a:schemeClr>
                </a:solidFill>
              </a:rPr>
              <a:t>El resultado será:</a:t>
            </a:r>
          </a:p>
          <a:p>
            <a:pPr marL="0" lvl="1"/>
            <a:endParaRPr lang="es-ES" sz="2000" b="1" dirty="0" smtClean="0">
              <a:solidFill>
                <a:schemeClr val="tx1">
                  <a:lumMod val="95000"/>
                  <a:lumOff val="5000"/>
                </a:schemeClr>
              </a:solidFill>
            </a:endParaRPr>
          </a:p>
        </p:txBody>
      </p:sp>
      <p:pic>
        <p:nvPicPr>
          <p:cNvPr id="6147" name="Picture 3"/>
          <p:cNvPicPr>
            <a:picLocks noChangeAspect="1" noChangeArrowheads="1"/>
          </p:cNvPicPr>
          <p:nvPr/>
        </p:nvPicPr>
        <p:blipFill>
          <a:blip r:embed="rId2"/>
          <a:srcRect/>
          <a:stretch>
            <a:fillRect/>
          </a:stretch>
        </p:blipFill>
        <p:spPr bwMode="auto">
          <a:xfrm>
            <a:off x="714348" y="1428736"/>
            <a:ext cx="7419998" cy="3025141"/>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714348" y="5143512"/>
            <a:ext cx="3429000" cy="952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3069943" cy="400110"/>
          </a:xfrm>
          <a:prstGeom prst="rect">
            <a:avLst/>
          </a:prstGeom>
          <a:noFill/>
        </p:spPr>
        <p:txBody>
          <a:bodyPr wrap="none" rtlCol="0">
            <a:spAutoFit/>
          </a:bodyPr>
          <a:lstStyle/>
          <a:p>
            <a:r>
              <a:rPr lang="es-ES" sz="2000" b="1" dirty="0" smtClean="0">
                <a:solidFill>
                  <a:srgbClr val="C00000"/>
                </a:solidFill>
              </a:rPr>
              <a:t>4-  CURSORES  FOR … LOOP</a:t>
            </a:r>
            <a:endParaRPr lang="es-ES" sz="2000" b="1" dirty="0">
              <a:solidFill>
                <a:srgbClr val="C00000"/>
              </a:solidFill>
            </a:endParaRPr>
          </a:p>
        </p:txBody>
      </p:sp>
      <p:sp>
        <p:nvSpPr>
          <p:cNvPr id="6" name="5 CuadroTexto"/>
          <p:cNvSpPr txBox="1"/>
          <p:nvPr/>
        </p:nvSpPr>
        <p:spPr>
          <a:xfrm>
            <a:off x="571472" y="357166"/>
            <a:ext cx="8572528" cy="1015663"/>
          </a:xfrm>
          <a:prstGeom prst="rect">
            <a:avLst/>
          </a:prstGeom>
          <a:noFill/>
        </p:spPr>
        <p:txBody>
          <a:bodyPr wrap="square" rtlCol="0">
            <a:spAutoFit/>
          </a:bodyPr>
          <a:lstStyle/>
          <a:p>
            <a:pPr marL="273050" lvl="1" indent="-273050"/>
            <a:r>
              <a:rPr lang="es-ES" sz="2000" b="1" i="1" dirty="0" smtClean="0">
                <a:solidFill>
                  <a:schemeClr val="accent5">
                    <a:lumMod val="50000"/>
                  </a:schemeClr>
                </a:solidFill>
              </a:rPr>
              <a:t>Ejemplo (para ver diferencias entre  FOR … LOOP y otras estructuras:</a:t>
            </a:r>
          </a:p>
          <a:p>
            <a:pPr marL="0" lvl="1"/>
            <a:r>
              <a:rPr lang="es-ES" sz="2000" b="1" dirty="0" smtClean="0">
                <a:solidFill>
                  <a:schemeClr val="tx1">
                    <a:lumMod val="95000"/>
                    <a:lumOff val="5000"/>
                  </a:schemeClr>
                </a:solidFill>
              </a:rPr>
              <a:t>Visualizamos el apellido y la fecha de alta de todos los empleados ordenados por  fecha de alta (</a:t>
            </a:r>
            <a:r>
              <a:rPr lang="es-ES" sz="2000" i="1" dirty="0" smtClean="0">
                <a:solidFill>
                  <a:schemeClr val="tx1">
                    <a:lumMod val="95000"/>
                    <a:lumOff val="5000"/>
                  </a:schemeClr>
                </a:solidFill>
              </a:rPr>
              <a:t>primero con FOR … LOOP y después con WHILE</a:t>
            </a:r>
            <a:r>
              <a:rPr lang="es-ES" sz="2000" b="1" dirty="0" smtClean="0">
                <a:solidFill>
                  <a:schemeClr val="tx1">
                    <a:lumMod val="95000"/>
                    <a:lumOff val="5000"/>
                  </a:schemeClr>
                </a:solidFill>
              </a:rPr>
              <a:t>)</a:t>
            </a:r>
          </a:p>
        </p:txBody>
      </p:sp>
      <p:pic>
        <p:nvPicPr>
          <p:cNvPr id="7171" name="Picture 3"/>
          <p:cNvPicPr>
            <a:picLocks noChangeAspect="1" noChangeArrowheads="1"/>
          </p:cNvPicPr>
          <p:nvPr/>
        </p:nvPicPr>
        <p:blipFill>
          <a:blip r:embed="rId2"/>
          <a:srcRect/>
          <a:stretch>
            <a:fillRect/>
          </a:stretch>
        </p:blipFill>
        <p:spPr bwMode="auto">
          <a:xfrm>
            <a:off x="714348" y="1357298"/>
            <a:ext cx="8001056" cy="2000264"/>
          </a:xfrm>
          <a:prstGeom prst="rect">
            <a:avLst/>
          </a:prstGeom>
          <a:noFill/>
          <a:ln w="25400">
            <a:solidFill>
              <a:srgbClr val="FFC000"/>
            </a:solid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714347" y="3643314"/>
            <a:ext cx="8001057" cy="3000396"/>
          </a:xfrm>
          <a:prstGeom prst="rect">
            <a:avLst/>
          </a:prstGeom>
          <a:noFill/>
          <a:ln w="25400">
            <a:solidFill>
              <a:srgbClr val="0070C0"/>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6983002" cy="400110"/>
          </a:xfrm>
          <a:prstGeom prst="rect">
            <a:avLst/>
          </a:prstGeom>
          <a:noFill/>
        </p:spPr>
        <p:txBody>
          <a:bodyPr wrap="none" rtlCol="0">
            <a:spAutoFit/>
          </a:bodyPr>
          <a:lstStyle/>
          <a:p>
            <a:r>
              <a:rPr lang="es-ES" sz="2000" b="1" dirty="0" smtClean="0">
                <a:solidFill>
                  <a:srgbClr val="C00000"/>
                </a:solidFill>
              </a:rPr>
              <a:t>5- USO DE ALIAS EN LAS COLUMNAS DE SELECCIÓN DEL CURSOR</a:t>
            </a:r>
            <a:endParaRPr lang="es-ES" sz="2000" b="1" dirty="0">
              <a:solidFill>
                <a:srgbClr val="C00000"/>
              </a:solidFill>
            </a:endParaRPr>
          </a:p>
        </p:txBody>
      </p:sp>
      <p:sp>
        <p:nvSpPr>
          <p:cNvPr id="6" name="5 CuadroTexto"/>
          <p:cNvSpPr txBox="1"/>
          <p:nvPr/>
        </p:nvSpPr>
        <p:spPr>
          <a:xfrm>
            <a:off x="571472" y="571480"/>
            <a:ext cx="8572528" cy="4462760"/>
          </a:xfrm>
          <a:prstGeom prst="rect">
            <a:avLst/>
          </a:prstGeom>
          <a:noFill/>
        </p:spPr>
        <p:txBody>
          <a:bodyPr wrap="square" rtlCol="0">
            <a:spAutoFit/>
          </a:bodyPr>
          <a:lstStyle/>
          <a:p>
            <a:pPr marL="0" lvl="1"/>
            <a:r>
              <a:rPr lang="es-ES" sz="2200" dirty="0" smtClean="0">
                <a:solidFill>
                  <a:schemeClr val="tx1">
                    <a:lumMod val="95000"/>
                    <a:lumOff val="5000"/>
                  </a:schemeClr>
                </a:solidFill>
              </a:rPr>
              <a:t>Ya hemos indicado que cuando utilizamos variables de registro declaradas del mismo tipo que el cursor o que la tabla, los campos tienen el mismo nombre que las columnas correspondientes. </a:t>
            </a:r>
          </a:p>
          <a:p>
            <a:pPr marL="0" lvl="1"/>
            <a:endParaRPr lang="es-ES" sz="2000" dirty="0" smtClean="0">
              <a:solidFill>
                <a:schemeClr val="tx1">
                  <a:lumMod val="95000"/>
                  <a:lumOff val="5000"/>
                </a:schemeClr>
              </a:solidFill>
            </a:endParaRPr>
          </a:p>
          <a:p>
            <a:pPr marL="0" lvl="1"/>
            <a:r>
              <a:rPr lang="es-ES" sz="2200" dirty="0" smtClean="0">
                <a:solidFill>
                  <a:schemeClr val="tx1">
                    <a:lumMod val="95000"/>
                    <a:lumOff val="5000"/>
                  </a:schemeClr>
                </a:solidFill>
              </a:rPr>
              <a:t>Pero cuando estas columnas son expresiones, se puede presentar un problema al tratar de referenciarlas, necesitando el uso de </a:t>
            </a:r>
            <a:r>
              <a:rPr lang="es-ES" sz="2200" b="1" dirty="0" smtClean="0">
                <a:solidFill>
                  <a:schemeClr val="tx1">
                    <a:lumMod val="95000"/>
                    <a:lumOff val="5000"/>
                  </a:schemeClr>
                </a:solidFill>
              </a:rPr>
              <a:t>ALIAS.</a:t>
            </a:r>
          </a:p>
          <a:p>
            <a:pPr marL="0" lvl="1"/>
            <a:endParaRPr lang="es-ES" sz="1050" dirty="0" smtClean="0">
              <a:solidFill>
                <a:schemeClr val="tx1">
                  <a:lumMod val="95000"/>
                  <a:lumOff val="5000"/>
                </a:schemeClr>
              </a:solidFill>
            </a:endParaRPr>
          </a:p>
          <a:p>
            <a:pPr marL="273050" lvl="1" indent="-273050"/>
            <a:r>
              <a:rPr lang="es-ES" sz="2000" b="1" i="1" dirty="0" smtClean="0">
                <a:solidFill>
                  <a:schemeClr val="accent5">
                    <a:lumMod val="50000"/>
                  </a:schemeClr>
                </a:solidFill>
              </a:rPr>
              <a:t>Ejemplo:</a:t>
            </a:r>
          </a:p>
          <a:p>
            <a:pPr marL="273050" lvl="1" indent="-273050"/>
            <a:endParaRPr lang="es-ES" sz="2000" b="1" i="1" dirty="0" smtClean="0">
              <a:solidFill>
                <a:schemeClr val="accent5">
                  <a:lumMod val="50000"/>
                </a:schemeClr>
              </a:solidFill>
            </a:endParaRPr>
          </a:p>
          <a:p>
            <a:pPr marL="273050" lvl="1" indent="-273050"/>
            <a:endParaRPr lang="es-ES" sz="2000" b="1" i="1" dirty="0" smtClean="0">
              <a:solidFill>
                <a:schemeClr val="accent5">
                  <a:lumMod val="50000"/>
                </a:schemeClr>
              </a:solidFill>
            </a:endParaRPr>
          </a:p>
          <a:p>
            <a:pPr marL="273050" lvl="1" indent="-273050"/>
            <a:endParaRPr lang="es-ES" sz="2000" b="1" i="1" dirty="0" smtClean="0">
              <a:solidFill>
                <a:schemeClr val="accent5">
                  <a:lumMod val="50000"/>
                </a:schemeClr>
              </a:solidFill>
            </a:endParaRPr>
          </a:p>
          <a:p>
            <a:pPr marL="273050" lvl="1" indent="-273050"/>
            <a:endParaRPr lang="es-ES" sz="2000" b="1" i="1" dirty="0" smtClean="0">
              <a:solidFill>
                <a:schemeClr val="accent5">
                  <a:lumMod val="50000"/>
                </a:schemeClr>
              </a:solidFill>
            </a:endParaRPr>
          </a:p>
          <a:p>
            <a:pPr marL="273050" lvl="1" indent="-273050"/>
            <a:endParaRPr lang="es-ES" sz="2000" b="1" i="1" dirty="0" smtClean="0">
              <a:solidFill>
                <a:schemeClr val="accent5">
                  <a:lumMod val="50000"/>
                </a:schemeClr>
              </a:solidFill>
            </a:endParaRPr>
          </a:p>
          <a:p>
            <a:pPr marL="273050" lvl="1" indent="-273050"/>
            <a:r>
              <a:rPr lang="es-ES" sz="2000" b="1" dirty="0" smtClean="0">
                <a:solidFill>
                  <a:schemeClr val="tx1">
                    <a:lumMod val="95000"/>
                    <a:lumOff val="5000"/>
                  </a:schemeClr>
                </a:solidFill>
              </a:rPr>
              <a:t>En estos casos debemos indicar un alias de columna:</a:t>
            </a:r>
          </a:p>
        </p:txBody>
      </p:sp>
      <p:pic>
        <p:nvPicPr>
          <p:cNvPr id="8195" name="Picture 3"/>
          <p:cNvPicPr>
            <a:picLocks noChangeAspect="1" noChangeArrowheads="1"/>
          </p:cNvPicPr>
          <p:nvPr/>
        </p:nvPicPr>
        <p:blipFill>
          <a:blip r:embed="rId2"/>
          <a:srcRect/>
          <a:stretch>
            <a:fillRect/>
          </a:stretch>
        </p:blipFill>
        <p:spPr bwMode="auto">
          <a:xfrm>
            <a:off x="714348" y="3143248"/>
            <a:ext cx="8086751" cy="141826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714348" y="5000636"/>
            <a:ext cx="8072494" cy="157181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57283" cy="400110"/>
          </a:xfrm>
          <a:prstGeom prst="rect">
            <a:avLst/>
          </a:prstGeom>
          <a:noFill/>
        </p:spPr>
        <p:txBody>
          <a:bodyPr wrap="none" rtlCol="0">
            <a:spAutoFit/>
          </a:bodyPr>
          <a:lstStyle/>
          <a:p>
            <a:r>
              <a:rPr lang="es-ES" sz="2000" b="1" dirty="0" smtClean="0">
                <a:solidFill>
                  <a:srgbClr val="C00000"/>
                </a:solidFill>
              </a:rPr>
              <a:t>6- CURSORES CON PARÁMETROS</a:t>
            </a:r>
            <a:endParaRPr lang="es-ES" sz="2000" b="1" dirty="0">
              <a:solidFill>
                <a:srgbClr val="C00000"/>
              </a:solidFill>
            </a:endParaRPr>
          </a:p>
        </p:txBody>
      </p:sp>
      <p:sp>
        <p:nvSpPr>
          <p:cNvPr id="6" name="5 CuadroTexto"/>
          <p:cNvSpPr txBox="1"/>
          <p:nvPr/>
        </p:nvSpPr>
        <p:spPr>
          <a:xfrm>
            <a:off x="571472" y="571480"/>
            <a:ext cx="8572528" cy="6370975"/>
          </a:xfrm>
          <a:prstGeom prst="rect">
            <a:avLst/>
          </a:prstGeom>
          <a:noFill/>
        </p:spPr>
        <p:txBody>
          <a:bodyPr wrap="square" rtlCol="0">
            <a:spAutoFit/>
          </a:bodyPr>
          <a:lstStyle/>
          <a:p>
            <a:pPr marL="273050" lvl="1" indent="-273050">
              <a:buFont typeface="Wingdings" pitchFamily="2" charset="2"/>
              <a:buChar char="Ø"/>
            </a:pPr>
            <a:r>
              <a:rPr lang="es-ES" sz="2400" dirty="0" smtClean="0">
                <a:solidFill>
                  <a:schemeClr val="tx1">
                    <a:lumMod val="95000"/>
                    <a:lumOff val="5000"/>
                  </a:schemeClr>
                </a:solidFill>
              </a:rPr>
              <a:t>En lugar de usar variables de acoplamiento podemos usar </a:t>
            </a:r>
            <a:r>
              <a:rPr lang="es-ES" sz="2400" b="1" dirty="0" smtClean="0">
                <a:solidFill>
                  <a:schemeClr val="tx1">
                    <a:lumMod val="95000"/>
                    <a:lumOff val="5000"/>
                  </a:schemeClr>
                </a:solidFill>
              </a:rPr>
              <a:t>parámetros </a:t>
            </a:r>
            <a:r>
              <a:rPr lang="es-ES" sz="2400" dirty="0" smtClean="0">
                <a:solidFill>
                  <a:schemeClr val="tx1">
                    <a:lumMod val="95000"/>
                    <a:lumOff val="5000"/>
                  </a:schemeClr>
                </a:solidFill>
              </a:rPr>
              <a:t>para determinar los términos exactos de la SELECT cada vez que se abre el cursor</a:t>
            </a:r>
          </a:p>
          <a:p>
            <a:pPr marL="273050" lvl="1" indent="-273050">
              <a:buFont typeface="Wingdings" pitchFamily="2" charset="2"/>
              <a:buChar char="Ø"/>
            </a:pPr>
            <a:endParaRPr lang="es-ES" sz="2400" b="1"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La declaración de un cursor con parámetros se realiza indicando la lista de parámetros entre paréntesis a continuación del nombre del cursor</a:t>
            </a: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Los parámetros formales indicados tienen la siguiente sintaxis:</a:t>
            </a: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r>
              <a:rPr lang="es-ES" sz="2400" dirty="0" smtClean="0">
                <a:solidFill>
                  <a:schemeClr val="tx1">
                    <a:lumMod val="95000"/>
                    <a:lumOff val="5000"/>
                  </a:schemeClr>
                </a:solidFill>
              </a:rPr>
              <a:t>	</a:t>
            </a:r>
            <a:r>
              <a:rPr lang="es-ES" sz="2200" dirty="0" smtClean="0">
                <a:solidFill>
                  <a:schemeClr val="tx1">
                    <a:lumMod val="95000"/>
                    <a:lumOff val="5000"/>
                  </a:schemeClr>
                </a:solidFill>
              </a:rPr>
              <a:t>Los parámetros formales de un cursor son parámetros de entrada. El ámbito de estos parámetros es local al cursor, por eso solamente pueden ser referenciados dentro de la consulta</a:t>
            </a:r>
          </a:p>
        </p:txBody>
      </p:sp>
      <p:pic>
        <p:nvPicPr>
          <p:cNvPr id="1027" name="Picture 3"/>
          <p:cNvPicPr>
            <a:picLocks noChangeAspect="1" noChangeArrowheads="1"/>
          </p:cNvPicPr>
          <p:nvPr/>
        </p:nvPicPr>
        <p:blipFill>
          <a:blip r:embed="rId2"/>
          <a:srcRect/>
          <a:stretch>
            <a:fillRect/>
          </a:stretch>
        </p:blipFill>
        <p:spPr bwMode="auto">
          <a:xfrm>
            <a:off x="857224" y="3357562"/>
            <a:ext cx="8134377" cy="694941"/>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857224" y="4714884"/>
            <a:ext cx="8115327" cy="74100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836995" cy="400110"/>
          </a:xfrm>
          <a:prstGeom prst="rect">
            <a:avLst/>
          </a:prstGeom>
          <a:noFill/>
        </p:spPr>
        <p:txBody>
          <a:bodyPr wrap="none" rtlCol="0">
            <a:spAutoFit/>
          </a:bodyPr>
          <a:lstStyle/>
          <a:p>
            <a:r>
              <a:rPr lang="es-ES" sz="2000" b="1" dirty="0" smtClean="0">
                <a:solidFill>
                  <a:srgbClr val="C00000"/>
                </a:solidFill>
              </a:rPr>
              <a:t>1- CURSORES EXPLICITOS</a:t>
            </a:r>
            <a:endParaRPr lang="es-ES" sz="2000" b="1" dirty="0">
              <a:solidFill>
                <a:srgbClr val="C00000"/>
              </a:solidFill>
            </a:endParaRPr>
          </a:p>
        </p:txBody>
      </p:sp>
      <p:sp>
        <p:nvSpPr>
          <p:cNvPr id="6" name="5 CuadroTexto"/>
          <p:cNvSpPr txBox="1"/>
          <p:nvPr/>
        </p:nvSpPr>
        <p:spPr>
          <a:xfrm>
            <a:off x="571472" y="571480"/>
            <a:ext cx="8572528" cy="6001643"/>
          </a:xfrm>
          <a:prstGeom prst="rect">
            <a:avLst/>
          </a:prstGeom>
          <a:noFill/>
        </p:spPr>
        <p:txBody>
          <a:bodyPr wrap="square" rtlCol="0">
            <a:spAutoFit/>
          </a:bodyPr>
          <a:lstStyle/>
          <a:p>
            <a:pPr marL="273050" indent="-273050">
              <a:buFont typeface="Wingdings" pitchFamily="2" charset="2"/>
              <a:buChar char="Ø"/>
            </a:pPr>
            <a:r>
              <a:rPr lang="es-ES" sz="2400" dirty="0" smtClean="0"/>
              <a:t>Se utilizan para trabajar con consultas que pueden devolver más de una fila</a:t>
            </a:r>
          </a:p>
          <a:p>
            <a:pPr marL="273050" indent="-273050">
              <a:buFont typeface="Wingdings" pitchFamily="2" charset="2"/>
              <a:buChar char="Ø"/>
            </a:pPr>
            <a:endParaRPr lang="es-ES" sz="2400" i="1" dirty="0" smtClean="0"/>
          </a:p>
          <a:p>
            <a:pPr marL="273050" indent="-273050">
              <a:buFont typeface="Wingdings" pitchFamily="2" charset="2"/>
              <a:buChar char="Ø"/>
            </a:pPr>
            <a:r>
              <a:rPr lang="es-ES" sz="2400" dirty="0" smtClean="0"/>
              <a:t>Hay cuatro operaciones básicas para trabajar con un curso explícito:</a:t>
            </a:r>
          </a:p>
          <a:p>
            <a:pPr marL="914400" lvl="1" indent="-457200">
              <a:buFont typeface="+mj-lt"/>
              <a:buAutoNum type="arabicPeriod"/>
            </a:pPr>
            <a:r>
              <a:rPr lang="es-ES" sz="2400" b="1" dirty="0" smtClean="0">
                <a:solidFill>
                  <a:schemeClr val="accent6">
                    <a:lumMod val="50000"/>
                  </a:schemeClr>
                </a:solidFill>
              </a:rPr>
              <a:t>DECLARACIÓN</a:t>
            </a:r>
            <a:r>
              <a:rPr lang="es-ES" sz="2400" dirty="0" smtClean="0"/>
              <a:t> del cursor en la zona de declaraciones:</a:t>
            </a:r>
          </a:p>
          <a:p>
            <a:pPr marL="914400" lvl="1" indent="-457200">
              <a:buFont typeface="+mj-lt"/>
              <a:buAutoNum type="arabicPeriod"/>
            </a:pPr>
            <a:endParaRPr lang="es-ES" sz="2400" dirty="0" smtClean="0"/>
          </a:p>
          <a:p>
            <a:pPr marL="914400" lvl="1" indent="-457200">
              <a:buFont typeface="+mj-lt"/>
              <a:buAutoNum type="arabicPeriod"/>
            </a:pPr>
            <a:endParaRPr lang="es-ES" sz="2400" dirty="0" smtClean="0"/>
          </a:p>
          <a:p>
            <a:pPr marL="914400" lvl="1" indent="-457200">
              <a:buFont typeface="+mj-lt"/>
              <a:buAutoNum type="arabicPeriod"/>
            </a:pPr>
            <a:r>
              <a:rPr lang="es-ES" sz="2400" b="1" dirty="0" smtClean="0">
                <a:solidFill>
                  <a:schemeClr val="accent6">
                    <a:lumMod val="50000"/>
                  </a:schemeClr>
                </a:solidFill>
              </a:rPr>
              <a:t>APERTURA</a:t>
            </a:r>
            <a:r>
              <a:rPr lang="es-ES" sz="2400" dirty="0" smtClean="0"/>
              <a:t> del cursor en la zona de instrucciones:</a:t>
            </a:r>
          </a:p>
          <a:p>
            <a:pPr marL="914400" lvl="1" indent="-457200">
              <a:buFont typeface="+mj-lt"/>
              <a:buAutoNum type="arabicPeriod"/>
            </a:pPr>
            <a:endParaRPr lang="es-ES" sz="2400" dirty="0" smtClean="0"/>
          </a:p>
          <a:p>
            <a:pPr marL="914400" lvl="1" indent="-457200">
              <a:buFont typeface="+mj-lt"/>
              <a:buAutoNum type="arabicPeriod"/>
            </a:pPr>
            <a:endParaRPr lang="es-ES" sz="2400" dirty="0" smtClean="0"/>
          </a:p>
          <a:p>
            <a:pPr marL="914400" lvl="1" indent="-457200"/>
            <a:r>
              <a:rPr lang="es-ES" sz="2400" dirty="0" smtClean="0"/>
              <a:t>	La instrucción OPEN ejecuta automáticamente la sentencia SELECT asociada y sus resultados se almacenan en las estructuras internas de memoria manejadas por el cursor.</a:t>
            </a:r>
          </a:p>
          <a:p>
            <a:pPr marL="914400" lvl="1" indent="-457200"/>
            <a:r>
              <a:rPr lang="es-ES" sz="2400" dirty="0" smtClean="0"/>
              <a:t>	No obstante, para acceder a la información debemos dar el siguiente paso</a:t>
            </a:r>
          </a:p>
        </p:txBody>
      </p:sp>
      <p:pic>
        <p:nvPicPr>
          <p:cNvPr id="1028" name="Picture 4"/>
          <p:cNvPicPr>
            <a:picLocks noChangeAspect="1" noChangeArrowheads="1"/>
          </p:cNvPicPr>
          <p:nvPr/>
        </p:nvPicPr>
        <p:blipFill>
          <a:blip r:embed="rId2"/>
          <a:srcRect/>
          <a:stretch>
            <a:fillRect/>
          </a:stretch>
        </p:blipFill>
        <p:spPr bwMode="auto">
          <a:xfrm>
            <a:off x="1571604" y="2857496"/>
            <a:ext cx="6943725" cy="514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571604" y="3929066"/>
            <a:ext cx="3333750" cy="6286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57283" cy="400110"/>
          </a:xfrm>
          <a:prstGeom prst="rect">
            <a:avLst/>
          </a:prstGeom>
          <a:noFill/>
        </p:spPr>
        <p:txBody>
          <a:bodyPr wrap="none" rtlCol="0">
            <a:spAutoFit/>
          </a:bodyPr>
          <a:lstStyle/>
          <a:p>
            <a:r>
              <a:rPr lang="es-ES" sz="2000" b="1" dirty="0" smtClean="0">
                <a:solidFill>
                  <a:srgbClr val="C00000"/>
                </a:solidFill>
              </a:rPr>
              <a:t>6- CURSORES CON PARÁMETROS</a:t>
            </a:r>
            <a:endParaRPr lang="es-ES" sz="2000" b="1" dirty="0">
              <a:solidFill>
                <a:srgbClr val="C00000"/>
              </a:solidFill>
            </a:endParaRPr>
          </a:p>
        </p:txBody>
      </p:sp>
      <p:sp>
        <p:nvSpPr>
          <p:cNvPr id="6" name="5 CuadroTexto"/>
          <p:cNvSpPr txBox="1"/>
          <p:nvPr/>
        </p:nvSpPr>
        <p:spPr>
          <a:xfrm>
            <a:off x="571472" y="571480"/>
            <a:ext cx="8572528" cy="6093976"/>
          </a:xfrm>
          <a:prstGeom prst="rect">
            <a:avLst/>
          </a:prstGeom>
          <a:noFill/>
        </p:spPr>
        <p:txBody>
          <a:bodyPr wrap="square" rtlCol="0">
            <a:spAutoFit/>
          </a:bodyPr>
          <a:lstStyle/>
          <a:p>
            <a:pPr marL="273050" lvl="1" indent="-273050"/>
            <a:r>
              <a:rPr lang="es-ES" sz="2200" b="1" i="1" dirty="0" smtClean="0">
                <a:solidFill>
                  <a:schemeClr val="accent5">
                    <a:lumMod val="50000"/>
                  </a:schemeClr>
                </a:solidFill>
              </a:rPr>
              <a:t>Ejemplo:</a:t>
            </a: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endParaRPr lang="es-ES" sz="2200" b="1" i="1" dirty="0" smtClean="0">
              <a:solidFill>
                <a:schemeClr val="accent5">
                  <a:lumMod val="50000"/>
                </a:schemeClr>
              </a:solidFill>
            </a:endParaRPr>
          </a:p>
          <a:p>
            <a:pPr marL="273050" lvl="1" indent="-273050">
              <a:buFont typeface="Wingdings" pitchFamily="2" charset="2"/>
              <a:buChar char="Ø"/>
            </a:pPr>
            <a:r>
              <a:rPr lang="es-ES" sz="2400" dirty="0" smtClean="0">
                <a:solidFill>
                  <a:schemeClr val="tx1">
                    <a:lumMod val="95000"/>
                    <a:lumOff val="5000"/>
                  </a:schemeClr>
                </a:solidFill>
              </a:rPr>
              <a:t>La apertura del cursor pasándole parámetros se hará:</a:t>
            </a: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Donde </a:t>
            </a:r>
            <a:r>
              <a:rPr lang="es-ES" sz="2400" b="1" i="1" dirty="0" smtClean="0">
                <a:solidFill>
                  <a:schemeClr val="tx1">
                    <a:lumMod val="95000"/>
                    <a:lumOff val="5000"/>
                  </a:schemeClr>
                </a:solidFill>
              </a:rPr>
              <a:t>parámetro1, parámetro2</a:t>
            </a:r>
            <a:r>
              <a:rPr lang="es-ES" sz="2400" dirty="0" smtClean="0">
                <a:solidFill>
                  <a:schemeClr val="tx1">
                    <a:lumMod val="95000"/>
                    <a:lumOff val="5000"/>
                  </a:schemeClr>
                </a:solidFill>
              </a:rPr>
              <a:t>, … son expresiones que contienen los valores que se pasarán al cursor. No tienen por qué ser los mismos nombres de las variables indicadas como parámetros al declarar el cursor; es más, si lo fueran, serían consideradas como variables distintas</a:t>
            </a:r>
          </a:p>
        </p:txBody>
      </p:sp>
      <p:pic>
        <p:nvPicPr>
          <p:cNvPr id="2050" name="Picture 2"/>
          <p:cNvPicPr>
            <a:picLocks noChangeAspect="1" noChangeArrowheads="1"/>
          </p:cNvPicPr>
          <p:nvPr/>
        </p:nvPicPr>
        <p:blipFill>
          <a:blip r:embed="rId2"/>
          <a:srcRect/>
          <a:stretch>
            <a:fillRect/>
          </a:stretch>
        </p:blipFill>
        <p:spPr bwMode="auto">
          <a:xfrm>
            <a:off x="642910" y="1214422"/>
            <a:ext cx="7991500" cy="214427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928662" y="4071942"/>
            <a:ext cx="7858148" cy="49677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57283" cy="400110"/>
          </a:xfrm>
          <a:prstGeom prst="rect">
            <a:avLst/>
          </a:prstGeom>
          <a:noFill/>
        </p:spPr>
        <p:txBody>
          <a:bodyPr wrap="none" rtlCol="0">
            <a:spAutoFit/>
          </a:bodyPr>
          <a:lstStyle/>
          <a:p>
            <a:r>
              <a:rPr lang="es-ES" sz="2000" b="1" dirty="0" smtClean="0">
                <a:solidFill>
                  <a:srgbClr val="C00000"/>
                </a:solidFill>
              </a:rPr>
              <a:t>6- CURSORES CON PARÁMETROS</a:t>
            </a:r>
            <a:endParaRPr lang="es-ES" sz="2000" b="1" dirty="0">
              <a:solidFill>
                <a:srgbClr val="C00000"/>
              </a:solidFill>
            </a:endParaRPr>
          </a:p>
        </p:txBody>
      </p:sp>
      <p:sp>
        <p:nvSpPr>
          <p:cNvPr id="6" name="5 CuadroTexto"/>
          <p:cNvSpPr txBox="1"/>
          <p:nvPr/>
        </p:nvSpPr>
        <p:spPr>
          <a:xfrm>
            <a:off x="571472" y="571480"/>
            <a:ext cx="8572528" cy="3816429"/>
          </a:xfrm>
          <a:prstGeom prst="rect">
            <a:avLst/>
          </a:prstGeom>
          <a:noFill/>
        </p:spPr>
        <p:txBody>
          <a:bodyPr wrap="square" rtlCol="0">
            <a:spAutoFit/>
          </a:bodyPr>
          <a:lstStyle/>
          <a:p>
            <a:pPr marL="273050" lvl="1" indent="-273050"/>
            <a:r>
              <a:rPr lang="es-ES" sz="2200" b="1" i="1" dirty="0" smtClean="0">
                <a:solidFill>
                  <a:schemeClr val="accent5">
                    <a:lumMod val="50000"/>
                  </a:schemeClr>
                </a:solidFill>
              </a:rPr>
              <a:t>Ejemplo:</a:t>
            </a:r>
          </a:p>
          <a:p>
            <a:pPr marL="273050" lvl="1" indent="-273050"/>
            <a:r>
              <a:rPr lang="es-ES" sz="2200" dirty="0" smtClean="0">
                <a:solidFill>
                  <a:schemeClr val="tx1">
                    <a:lumMod val="95000"/>
                    <a:lumOff val="5000"/>
                  </a:schemeClr>
                </a:solidFill>
              </a:rPr>
              <a:t>Teniendo en cuanta las siguientes declaraciones:</a:t>
            </a: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a:p>
            <a:pPr marL="273050" lvl="1" indent="-273050"/>
            <a:r>
              <a:rPr lang="es-ES" sz="2200" dirty="0" smtClean="0">
                <a:solidFill>
                  <a:schemeClr val="tx1">
                    <a:lumMod val="95000"/>
                    <a:lumOff val="5000"/>
                  </a:schemeClr>
                </a:solidFill>
              </a:rPr>
              <a:t>Cualquiera de estos comandos abrirá el cursor</a:t>
            </a:r>
          </a:p>
        </p:txBody>
      </p:sp>
      <p:pic>
        <p:nvPicPr>
          <p:cNvPr id="3074" name="Picture 2"/>
          <p:cNvPicPr>
            <a:picLocks noChangeAspect="1" noChangeArrowheads="1"/>
          </p:cNvPicPr>
          <p:nvPr/>
        </p:nvPicPr>
        <p:blipFill>
          <a:blip r:embed="rId2"/>
          <a:srcRect/>
          <a:stretch>
            <a:fillRect/>
          </a:stretch>
        </p:blipFill>
        <p:spPr bwMode="auto">
          <a:xfrm>
            <a:off x="714348" y="1428736"/>
            <a:ext cx="7591447" cy="242889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14348" y="4500570"/>
            <a:ext cx="4224333" cy="185176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57283" cy="400110"/>
          </a:xfrm>
          <a:prstGeom prst="rect">
            <a:avLst/>
          </a:prstGeom>
          <a:noFill/>
        </p:spPr>
        <p:txBody>
          <a:bodyPr wrap="none" rtlCol="0">
            <a:spAutoFit/>
          </a:bodyPr>
          <a:lstStyle/>
          <a:p>
            <a:r>
              <a:rPr lang="es-ES" sz="2000" b="1" dirty="0" smtClean="0">
                <a:solidFill>
                  <a:srgbClr val="C00000"/>
                </a:solidFill>
              </a:rPr>
              <a:t>6- CURSORES CON PARÁMETROS</a:t>
            </a:r>
            <a:endParaRPr lang="es-ES" sz="2000" b="1" dirty="0">
              <a:solidFill>
                <a:srgbClr val="C00000"/>
              </a:solidFill>
            </a:endParaRPr>
          </a:p>
        </p:txBody>
      </p:sp>
      <p:sp>
        <p:nvSpPr>
          <p:cNvPr id="6" name="5 CuadroTexto"/>
          <p:cNvSpPr txBox="1"/>
          <p:nvPr/>
        </p:nvSpPr>
        <p:spPr>
          <a:xfrm>
            <a:off x="571472" y="571480"/>
            <a:ext cx="8572528" cy="5109091"/>
          </a:xfrm>
          <a:prstGeom prst="rect">
            <a:avLst/>
          </a:prstGeom>
          <a:noFill/>
        </p:spPr>
        <p:txBody>
          <a:bodyPr wrap="square" rtlCol="0">
            <a:spAutoFit/>
          </a:bodyPr>
          <a:lstStyle/>
          <a:p>
            <a:pPr marL="273050" lvl="1" indent="-273050"/>
            <a:r>
              <a:rPr lang="es-ES" sz="2200" dirty="0" smtClean="0">
                <a:solidFill>
                  <a:schemeClr val="tx1">
                    <a:lumMod val="95000"/>
                    <a:lumOff val="5000"/>
                  </a:schemeClr>
                </a:solidFill>
              </a:rPr>
              <a:t>Respecto a cursores con parámetros debemos recordar:</a:t>
            </a:r>
          </a:p>
          <a:p>
            <a:pPr marL="730250" lvl="2" indent="-273050">
              <a:buFont typeface="Wingdings" pitchFamily="2" charset="2"/>
              <a:buChar char="ü"/>
            </a:pPr>
            <a:r>
              <a:rPr lang="es-ES" sz="2000" b="1" dirty="0" smtClean="0">
                <a:solidFill>
                  <a:schemeClr val="accent6">
                    <a:lumMod val="50000"/>
                  </a:schemeClr>
                </a:solidFill>
              </a:rPr>
              <a:t>Los parámetros formales de un cursor son siempre IN y no devuelven ningún valor ni pueden afectar a los parámetros actuales</a:t>
            </a:r>
          </a:p>
          <a:p>
            <a:pPr marL="730250" lvl="2" indent="-273050">
              <a:buFont typeface="Wingdings" pitchFamily="2" charset="2"/>
              <a:buChar char="ü"/>
            </a:pPr>
            <a:endParaRPr lang="es-ES" sz="2000" b="1" dirty="0" smtClean="0">
              <a:solidFill>
                <a:schemeClr val="accent6">
                  <a:lumMod val="50000"/>
                </a:schemeClr>
              </a:solidFill>
            </a:endParaRPr>
          </a:p>
          <a:p>
            <a:pPr marL="730250" lvl="2" indent="-273050">
              <a:buFont typeface="Wingdings" pitchFamily="2" charset="2"/>
              <a:buChar char="ü"/>
            </a:pPr>
            <a:r>
              <a:rPr lang="es-ES" sz="2000" b="1" dirty="0" smtClean="0">
                <a:solidFill>
                  <a:schemeClr val="accent6">
                    <a:lumMod val="50000"/>
                  </a:schemeClr>
                </a:solidFill>
              </a:rPr>
              <a:t>La recogida de datos se hará, igual que en otros cursores, con FETCH</a:t>
            </a:r>
          </a:p>
          <a:p>
            <a:pPr marL="730250" lvl="2" indent="-273050">
              <a:buFont typeface="Wingdings" pitchFamily="2" charset="2"/>
              <a:buChar char="ü"/>
            </a:pPr>
            <a:endParaRPr lang="es-ES" sz="2000" b="1" dirty="0" smtClean="0">
              <a:solidFill>
                <a:schemeClr val="accent6">
                  <a:lumMod val="50000"/>
                </a:schemeClr>
              </a:solidFill>
            </a:endParaRPr>
          </a:p>
          <a:p>
            <a:pPr marL="730250" lvl="2" indent="-273050">
              <a:buFont typeface="Wingdings" pitchFamily="2" charset="2"/>
              <a:buChar char="ü"/>
            </a:pPr>
            <a:r>
              <a:rPr lang="es-ES" sz="2000" b="1" dirty="0" smtClean="0">
                <a:solidFill>
                  <a:schemeClr val="accent6">
                    <a:lumMod val="50000"/>
                  </a:schemeClr>
                </a:solidFill>
              </a:rPr>
              <a:t>La cláusula WHERE asociada al cursor se evalúa solamente en el momento de abrir el cursor. En ese momento es cuando se sustituyen las variables por su valor</a:t>
            </a:r>
          </a:p>
          <a:p>
            <a:pPr marL="730250" lvl="2" indent="-273050">
              <a:buFont typeface="Wingdings" pitchFamily="2" charset="2"/>
              <a:buChar char="ü"/>
            </a:pPr>
            <a:endParaRPr lang="es-ES" sz="2000" b="1" dirty="0" smtClean="0">
              <a:solidFill>
                <a:schemeClr val="accent6">
                  <a:lumMod val="50000"/>
                </a:schemeClr>
              </a:solidFill>
            </a:endParaRPr>
          </a:p>
          <a:p>
            <a:pPr marL="730250" lvl="2" indent="-273050">
              <a:buFont typeface="Wingdings" pitchFamily="2" charset="2"/>
              <a:buChar char="ü"/>
            </a:pPr>
            <a:r>
              <a:rPr lang="es-ES" sz="2000" b="1" dirty="0" smtClean="0">
                <a:solidFill>
                  <a:schemeClr val="accent6">
                    <a:lumMod val="50000"/>
                  </a:schemeClr>
                </a:solidFill>
              </a:rPr>
              <a:t>En el caso de los cursores FOR … LOOP, puesto que la instrucción OPEN va implícita, el paso de parámetros se hará a continuación del identificador del cursor en la instrucción FOR … LOOP, tal como se muestra en el siguiente ejemplo:</a:t>
            </a:r>
          </a:p>
          <a:p>
            <a:pPr marL="273050" lvl="1" indent="-273050"/>
            <a:endParaRPr lang="es-ES" sz="2200" dirty="0" smtClean="0">
              <a:solidFill>
                <a:schemeClr val="tx1">
                  <a:lumMod val="95000"/>
                  <a:lumOff val="5000"/>
                </a:schemeClr>
              </a:solidFill>
            </a:endParaRPr>
          </a:p>
          <a:p>
            <a:pPr marL="273050" lvl="1" indent="-273050"/>
            <a:endParaRPr lang="es-ES" sz="2200" dirty="0" smtClean="0">
              <a:solidFill>
                <a:schemeClr val="tx1">
                  <a:lumMod val="95000"/>
                  <a:lumOff val="5000"/>
                </a:schemeClr>
              </a:solidFill>
            </a:endParaRPr>
          </a:p>
        </p:txBody>
      </p:sp>
      <p:pic>
        <p:nvPicPr>
          <p:cNvPr id="4099" name="Picture 3"/>
          <p:cNvPicPr>
            <a:picLocks noChangeAspect="1" noChangeArrowheads="1"/>
          </p:cNvPicPr>
          <p:nvPr/>
        </p:nvPicPr>
        <p:blipFill>
          <a:blip r:embed="rId2"/>
          <a:srcRect/>
          <a:stretch>
            <a:fillRect/>
          </a:stretch>
        </p:blipFill>
        <p:spPr bwMode="auto">
          <a:xfrm>
            <a:off x="1714480" y="5214950"/>
            <a:ext cx="7096125" cy="1143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4469557" cy="400110"/>
          </a:xfrm>
          <a:prstGeom prst="rect">
            <a:avLst/>
          </a:prstGeom>
          <a:noFill/>
        </p:spPr>
        <p:txBody>
          <a:bodyPr wrap="none" rtlCol="0">
            <a:spAutoFit/>
          </a:bodyPr>
          <a:lstStyle/>
          <a:p>
            <a:r>
              <a:rPr lang="es-ES" sz="2000" b="1" dirty="0" smtClean="0">
                <a:solidFill>
                  <a:srgbClr val="C00000"/>
                </a:solidFill>
              </a:rPr>
              <a:t>7- CURSORES Y RUPTURA DE SECUENCIA</a:t>
            </a:r>
            <a:endParaRPr lang="es-ES" sz="2000" b="1" dirty="0">
              <a:solidFill>
                <a:srgbClr val="C00000"/>
              </a:solidFill>
            </a:endParaRPr>
          </a:p>
        </p:txBody>
      </p:sp>
      <p:sp>
        <p:nvSpPr>
          <p:cNvPr id="6" name="5 CuadroTexto"/>
          <p:cNvSpPr txBox="1"/>
          <p:nvPr/>
        </p:nvSpPr>
        <p:spPr>
          <a:xfrm>
            <a:off x="571472" y="571480"/>
            <a:ext cx="8572528" cy="6032421"/>
          </a:xfrm>
          <a:prstGeom prst="rect">
            <a:avLst/>
          </a:prstGeom>
          <a:noFill/>
        </p:spPr>
        <p:txBody>
          <a:bodyPr wrap="square" rtlCol="0">
            <a:spAutoFit/>
          </a:bodyPr>
          <a:lstStyle/>
          <a:p>
            <a:pPr marL="273050" lvl="1" indent="-273050">
              <a:buFont typeface="Wingdings" pitchFamily="2" charset="2"/>
              <a:buChar char="Ø"/>
            </a:pPr>
            <a:r>
              <a:rPr lang="es-ES" sz="2400" dirty="0" smtClean="0">
                <a:solidFill>
                  <a:schemeClr val="tx1">
                    <a:lumMod val="95000"/>
                    <a:lumOff val="5000"/>
                  </a:schemeClr>
                </a:solidFill>
              </a:rPr>
              <a:t>Como hemos visto, los cursores facilitan el procesamiento </a:t>
            </a:r>
            <a:r>
              <a:rPr lang="es-ES" sz="2400" b="1" dirty="0" smtClean="0">
                <a:solidFill>
                  <a:schemeClr val="tx1">
                    <a:lumMod val="95000"/>
                    <a:lumOff val="5000"/>
                  </a:schemeClr>
                </a:solidFill>
              </a:rPr>
              <a:t>SECUENCIAL</a:t>
            </a:r>
            <a:r>
              <a:rPr lang="es-ES" sz="2400" dirty="0" smtClean="0">
                <a:solidFill>
                  <a:schemeClr val="tx1">
                    <a:lumMod val="95000"/>
                    <a:lumOff val="5000"/>
                  </a:schemeClr>
                </a:solidFill>
              </a:rPr>
              <a:t> de los datos recuperados.</a:t>
            </a: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Esto incluye la posibilidad de </a:t>
            </a:r>
            <a:r>
              <a:rPr lang="es-ES" sz="2400" b="1" dirty="0" smtClean="0">
                <a:solidFill>
                  <a:schemeClr val="tx1">
                    <a:lumMod val="95000"/>
                    <a:lumOff val="5000"/>
                  </a:schemeClr>
                </a:solidFill>
              </a:rPr>
              <a:t>RUPTURAS DE SECUENCIA </a:t>
            </a:r>
            <a:r>
              <a:rPr lang="es-ES" sz="2400" dirty="0" smtClean="0">
                <a:solidFill>
                  <a:schemeClr val="tx1">
                    <a:lumMod val="95000"/>
                    <a:lumOff val="5000"/>
                  </a:schemeClr>
                </a:solidFill>
              </a:rPr>
              <a:t>según el criterio o criterios determinados por el problema, que deberán ser los criterios de </a:t>
            </a:r>
            <a:r>
              <a:rPr lang="es-ES" sz="2400" b="1" dirty="0" smtClean="0">
                <a:solidFill>
                  <a:schemeClr val="tx1">
                    <a:lumMod val="95000"/>
                    <a:lumOff val="5000"/>
                  </a:schemeClr>
                </a:solidFill>
              </a:rPr>
              <a:t>ORDENACIÓN</a:t>
            </a: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endParaRPr lang="es-ES" sz="2400" dirty="0" smtClean="0">
              <a:solidFill>
                <a:schemeClr val="tx1">
                  <a:lumMod val="95000"/>
                  <a:lumOff val="5000"/>
                </a:schemeClr>
              </a:solidFill>
            </a:endParaRPr>
          </a:p>
          <a:p>
            <a:pPr marL="273050" lvl="1" indent="-273050"/>
            <a:r>
              <a:rPr lang="es-ES" sz="2000" b="1" i="1" dirty="0" smtClean="0">
                <a:solidFill>
                  <a:schemeClr val="accent5">
                    <a:lumMod val="50000"/>
                  </a:schemeClr>
                </a:solidFill>
              </a:rPr>
              <a:t>Ejemplo de uso de esta técnica:</a:t>
            </a:r>
          </a:p>
          <a:p>
            <a:pPr marL="273050" lvl="1" indent="-273050"/>
            <a:endParaRPr lang="es-ES" sz="2000" b="1" i="1" dirty="0" smtClean="0">
              <a:solidFill>
                <a:schemeClr val="accent5">
                  <a:lumMod val="50000"/>
                </a:schemeClr>
              </a:solidFill>
            </a:endParaRPr>
          </a:p>
          <a:p>
            <a:pPr marL="273050" lvl="1" indent="-273050"/>
            <a:r>
              <a:rPr lang="es-ES" sz="2200" dirty="0" smtClean="0">
                <a:solidFill>
                  <a:schemeClr val="tx1">
                    <a:lumMod val="95000"/>
                    <a:lumOff val="5000"/>
                  </a:schemeClr>
                </a:solidFill>
              </a:rPr>
              <a:t>Programa que muestre,  los siguientes datos:</a:t>
            </a:r>
          </a:p>
          <a:p>
            <a:pPr marL="730250" lvl="2" indent="-273050">
              <a:buFont typeface="Wingdings" pitchFamily="2" charset="2"/>
              <a:buChar char="§"/>
            </a:pPr>
            <a:r>
              <a:rPr lang="es-ES" sz="2200" b="1" dirty="0" smtClean="0">
                <a:solidFill>
                  <a:schemeClr val="accent3">
                    <a:lumMod val="50000"/>
                  </a:schemeClr>
                </a:solidFill>
              </a:rPr>
              <a:t>Para cada empleado: apellido y salario</a:t>
            </a:r>
          </a:p>
          <a:p>
            <a:pPr marL="730250" lvl="2" indent="-273050">
              <a:buFont typeface="Wingdings" pitchFamily="2" charset="2"/>
              <a:buChar char="§"/>
            </a:pPr>
            <a:r>
              <a:rPr lang="es-ES" sz="2200" b="1" dirty="0" smtClean="0">
                <a:solidFill>
                  <a:schemeClr val="accent3">
                    <a:lumMod val="50000"/>
                  </a:schemeClr>
                </a:solidFill>
              </a:rPr>
              <a:t>Para cada departamento: número de empleados y suma de los salarios del departamento</a:t>
            </a:r>
          </a:p>
          <a:p>
            <a:pPr marL="730250" lvl="2" indent="-273050">
              <a:buFont typeface="Wingdings" pitchFamily="2" charset="2"/>
              <a:buChar char="§"/>
            </a:pPr>
            <a:r>
              <a:rPr lang="es-ES" sz="2200" b="1" dirty="0" smtClean="0">
                <a:solidFill>
                  <a:schemeClr val="accent3">
                    <a:lumMod val="50000"/>
                  </a:schemeClr>
                </a:solidFill>
              </a:rPr>
              <a:t>Al final del listado: número total de empleados y suma de todos los salarios</a:t>
            </a:r>
          </a:p>
          <a:p>
            <a:pPr marL="273050" lvl="1" indent="-273050"/>
            <a:endParaRPr lang="es-ES" sz="2200" dirty="0" smtClean="0">
              <a:solidFill>
                <a:schemeClr val="tx1">
                  <a:lumMod val="95000"/>
                  <a:lumOff val="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4469557" cy="707886"/>
          </a:xfrm>
          <a:prstGeom prst="rect">
            <a:avLst/>
          </a:prstGeom>
          <a:noFill/>
        </p:spPr>
        <p:txBody>
          <a:bodyPr wrap="none" rtlCol="0">
            <a:spAutoFit/>
          </a:bodyPr>
          <a:lstStyle/>
          <a:p>
            <a:r>
              <a:rPr lang="es-ES" sz="2000" b="1" dirty="0" smtClean="0">
                <a:solidFill>
                  <a:srgbClr val="C00000"/>
                </a:solidFill>
              </a:rPr>
              <a:t>7- CURSORES Y RUPTURA DE SECUENCIA</a:t>
            </a:r>
          </a:p>
          <a:p>
            <a:r>
              <a:rPr lang="es-ES" sz="2000" b="1" i="1" dirty="0" smtClean="0">
                <a:solidFill>
                  <a:schemeClr val="accent5">
                    <a:lumMod val="50000"/>
                  </a:schemeClr>
                </a:solidFill>
              </a:rPr>
              <a:t>Solución ejemplo (declaraciones):</a:t>
            </a:r>
            <a:endParaRPr lang="es-ES" sz="2000" b="1" i="1" dirty="0">
              <a:solidFill>
                <a:schemeClr val="accent5">
                  <a:lumMod val="50000"/>
                </a:schemeClr>
              </a:solidFill>
            </a:endParaRPr>
          </a:p>
        </p:txBody>
      </p:sp>
      <p:sp>
        <p:nvSpPr>
          <p:cNvPr id="5" name="4 CuadroTexto"/>
          <p:cNvSpPr txBox="1"/>
          <p:nvPr/>
        </p:nvSpPr>
        <p:spPr>
          <a:xfrm>
            <a:off x="500034" y="1071546"/>
            <a:ext cx="8429652" cy="3908762"/>
          </a:xfrm>
          <a:prstGeom prst="rect">
            <a:avLst/>
          </a:prstGeom>
          <a:noFill/>
        </p:spPr>
        <p:txBody>
          <a:bodyPr wrap="square" rtlCol="0">
            <a:spAutoFit/>
          </a:bodyPr>
          <a:lstStyle/>
          <a:p>
            <a:pPr lvl="0" fontAlgn="base">
              <a:spcBef>
                <a:spcPct val="0"/>
              </a:spcBef>
              <a:spcAft>
                <a:spcPct val="0"/>
              </a:spcAft>
            </a:pPr>
            <a:r>
              <a:rPr lang="en-US" sz="2000" dirty="0" smtClean="0">
                <a:latin typeface="Arial" pitchFamily="34" charset="0"/>
                <a:ea typeface="Calibri" pitchFamily="34" charset="0"/>
                <a:cs typeface="Times New Roman" pitchFamily="18" charset="0"/>
              </a:rPr>
              <a:t>CREATE OR REPLACE PROCEDURE </a:t>
            </a:r>
            <a:r>
              <a:rPr lang="en-US" sz="2000" dirty="0" err="1" smtClean="0">
                <a:latin typeface="Arial" pitchFamily="34" charset="0"/>
                <a:ea typeface="Calibri" pitchFamily="34" charset="0"/>
                <a:cs typeface="Times New Roman" pitchFamily="18" charset="0"/>
              </a:rPr>
              <a:t>listaemple</a:t>
            </a:r>
            <a:endParaRPr lang="es-ES" sz="1400" dirty="0" smtClean="0">
              <a:latin typeface="Arial" pitchFamily="34" charset="0"/>
            </a:endParaRPr>
          </a:p>
          <a:p>
            <a:pPr lvl="0" eaLnBrk="0" fontAlgn="base" hangingPunct="0">
              <a:spcBef>
                <a:spcPct val="0"/>
              </a:spcBef>
              <a:spcAft>
                <a:spcPct val="0"/>
              </a:spcAft>
            </a:pPr>
            <a:r>
              <a:rPr lang="en-US" sz="2000" dirty="0" smtClean="0">
                <a:latin typeface="Arial" pitchFamily="34" charset="0"/>
                <a:ea typeface="Calibri" pitchFamily="34" charset="0"/>
                <a:cs typeface="Times New Roman" pitchFamily="18" charset="0"/>
              </a:rPr>
              <a:t>AS</a:t>
            </a:r>
          </a:p>
          <a:p>
            <a:pPr lvl="0" eaLnBrk="0" fontAlgn="base" hangingPunct="0">
              <a:spcBef>
                <a:spcPct val="0"/>
              </a:spcBef>
              <a:spcAft>
                <a:spcPct val="0"/>
              </a:spcAft>
            </a:pPr>
            <a:endParaRPr lang="es-ES" sz="1400" dirty="0" smtClean="0">
              <a:latin typeface="Arial" pitchFamily="34" charset="0"/>
            </a:endParaRPr>
          </a:p>
          <a:p>
            <a:pPr lvl="0" eaLnBrk="0" fontAlgn="base" hangingPunct="0">
              <a:spcBef>
                <a:spcPct val="0"/>
              </a:spcBef>
              <a:spcAft>
                <a:spcPct val="0"/>
              </a:spcAft>
            </a:pPr>
            <a:r>
              <a:rPr lang="en-US" sz="2000" dirty="0" smtClean="0">
                <a:latin typeface="Arial" pitchFamily="34" charset="0"/>
                <a:ea typeface="Calibri" pitchFamily="34" charset="0"/>
                <a:cs typeface="Times New Roman" pitchFamily="18" charset="0"/>
              </a:rPr>
              <a:t>CURSOR C1 IS</a:t>
            </a:r>
            <a:r>
              <a:rPr lang="es-ES" sz="1400" dirty="0" smtClean="0">
                <a:latin typeface="Arial" pitchFamily="34" charset="0"/>
              </a:rPr>
              <a:t>   </a:t>
            </a:r>
            <a:r>
              <a:rPr lang="en-US" sz="2000" dirty="0" smtClean="0">
                <a:latin typeface="Arial" pitchFamily="34" charset="0"/>
                <a:ea typeface="Calibri" pitchFamily="34" charset="0"/>
                <a:cs typeface="Times New Roman" pitchFamily="18" charset="0"/>
              </a:rPr>
              <a:t>SELECT APELLIDO, SALARIO, DEPT_NO </a:t>
            </a:r>
          </a:p>
          <a:p>
            <a:pPr lvl="0" eaLnBrk="0" fontAlgn="base" hangingPunct="0">
              <a:spcBef>
                <a:spcPct val="0"/>
              </a:spcBef>
              <a:spcAft>
                <a:spcPct val="0"/>
              </a:spcAft>
            </a:pPr>
            <a:r>
              <a:rPr lang="en-US" sz="2000" dirty="0" smtClean="0">
                <a:latin typeface="Arial" pitchFamily="34" charset="0"/>
                <a:ea typeface="Calibri" pitchFamily="34" charset="0"/>
                <a:cs typeface="Times New Roman" pitchFamily="18" charset="0"/>
              </a:rPr>
              <a:t>		FROM 	EMPLE </a:t>
            </a:r>
          </a:p>
          <a:p>
            <a:pPr lvl="0" eaLnBrk="0" fontAlgn="base" hangingPunct="0">
              <a:spcBef>
                <a:spcPct val="0"/>
              </a:spcBef>
              <a:spcAft>
                <a:spcPct val="0"/>
              </a:spcAft>
            </a:pPr>
            <a:r>
              <a:rPr lang="en-US" sz="2000" dirty="0" smtClean="0">
                <a:latin typeface="Arial" pitchFamily="34" charset="0"/>
                <a:ea typeface="Calibri" pitchFamily="34" charset="0"/>
                <a:cs typeface="Times New Roman" pitchFamily="18" charset="0"/>
              </a:rPr>
              <a:t>		ORDER BY DEPT_NO, APELLIDO;</a:t>
            </a:r>
          </a:p>
          <a:p>
            <a:pPr lvl="0" eaLnBrk="0" fontAlgn="base" hangingPunct="0">
              <a:spcBef>
                <a:spcPct val="0"/>
              </a:spcBef>
              <a:spcAft>
                <a:spcPct val="0"/>
              </a:spcAft>
            </a:pPr>
            <a:endParaRPr lang="es-ES" sz="1400" dirty="0" smtClean="0">
              <a:latin typeface="Arial" pitchFamily="34" charset="0"/>
            </a:endParaRPr>
          </a:p>
          <a:p>
            <a:pPr lvl="0" eaLnBrk="0" fontAlgn="base" hangingPunct="0">
              <a:spcBef>
                <a:spcPct val="0"/>
              </a:spcBef>
              <a:spcAft>
                <a:spcPct val="0"/>
              </a:spcAft>
            </a:pPr>
            <a:r>
              <a:rPr lang="en-US" sz="2000" dirty="0" err="1" smtClean="0">
                <a:latin typeface="Arial" pitchFamily="34" charset="0"/>
                <a:ea typeface="Calibri" pitchFamily="34" charset="0"/>
                <a:cs typeface="Times New Roman" pitchFamily="18" charset="0"/>
              </a:rPr>
              <a:t>vr_emp</a:t>
            </a:r>
            <a:r>
              <a:rPr lang="en-US" sz="2000" dirty="0" smtClean="0">
                <a:latin typeface="Arial" pitchFamily="34" charset="0"/>
                <a:ea typeface="Calibri" pitchFamily="34" charset="0"/>
                <a:cs typeface="Times New Roman" pitchFamily="18" charset="0"/>
              </a:rPr>
              <a:t> c1%ROWTYPE;</a:t>
            </a:r>
            <a:endParaRPr lang="es-ES" sz="1400" dirty="0" smtClean="0">
              <a:latin typeface="Arial" pitchFamily="34" charset="0"/>
            </a:endParaRPr>
          </a:p>
          <a:p>
            <a:pPr lvl="0" eaLnBrk="0" fontAlgn="base" hangingPunct="0">
              <a:spcBef>
                <a:spcPct val="0"/>
              </a:spcBef>
              <a:spcAft>
                <a:spcPct val="0"/>
              </a:spcAft>
            </a:pPr>
            <a:r>
              <a:rPr lang="en-US" sz="2000" dirty="0" err="1" smtClean="0">
                <a:latin typeface="Arial" pitchFamily="34" charset="0"/>
                <a:ea typeface="Calibri" pitchFamily="34" charset="0"/>
                <a:cs typeface="Times New Roman" pitchFamily="18" charset="0"/>
              </a:rPr>
              <a:t>dep_ant</a:t>
            </a:r>
            <a:r>
              <a:rPr lang="en-US" sz="2000" dirty="0" smtClean="0">
                <a:latin typeface="Arial" pitchFamily="34" charset="0"/>
                <a:ea typeface="Calibri" pitchFamily="34" charset="0"/>
                <a:cs typeface="Times New Roman" pitchFamily="18" charset="0"/>
              </a:rPr>
              <a:t> EMPLE.DEPT_NO%TYPE DEFAULT 0;</a:t>
            </a:r>
            <a:endParaRPr lang="es-ES" sz="1400" dirty="0" smtClean="0">
              <a:latin typeface="Arial" pitchFamily="34" charset="0"/>
            </a:endParaRPr>
          </a:p>
          <a:p>
            <a:pPr lvl="0" eaLnBrk="0" fontAlgn="base" hangingPunct="0">
              <a:spcBef>
                <a:spcPct val="0"/>
              </a:spcBef>
              <a:spcAft>
                <a:spcPct val="0"/>
              </a:spcAft>
            </a:pPr>
            <a:r>
              <a:rPr lang="en-US" sz="2000" dirty="0" err="1" smtClean="0">
                <a:latin typeface="Arial" pitchFamily="34" charset="0"/>
                <a:ea typeface="Calibri" pitchFamily="34" charset="0"/>
                <a:cs typeface="Times New Roman" pitchFamily="18" charset="0"/>
              </a:rPr>
              <a:t>cont_emple</a:t>
            </a:r>
            <a:r>
              <a:rPr lang="en-US" sz="2000" dirty="0" smtClean="0">
                <a:latin typeface="Arial" pitchFamily="34" charset="0"/>
                <a:ea typeface="Calibri" pitchFamily="34" charset="0"/>
                <a:cs typeface="Times New Roman" pitchFamily="18" charset="0"/>
              </a:rPr>
              <a:t> NUMBER(4) DEFAULT 0;</a:t>
            </a:r>
            <a:endParaRPr lang="es-ES" sz="1400" dirty="0" smtClean="0">
              <a:latin typeface="Arial" pitchFamily="34" charset="0"/>
            </a:endParaRPr>
          </a:p>
          <a:p>
            <a:pPr lvl="0" eaLnBrk="0" fontAlgn="base" hangingPunct="0">
              <a:spcBef>
                <a:spcPct val="0"/>
              </a:spcBef>
              <a:spcAft>
                <a:spcPct val="0"/>
              </a:spcAft>
            </a:pPr>
            <a:r>
              <a:rPr lang="en-US" sz="2000" dirty="0" err="1" smtClean="0">
                <a:latin typeface="Arial" pitchFamily="34" charset="0"/>
                <a:ea typeface="Calibri" pitchFamily="34" charset="0"/>
                <a:cs typeface="Times New Roman" pitchFamily="18" charset="0"/>
              </a:rPr>
              <a:t>sum_sal</a:t>
            </a:r>
            <a:r>
              <a:rPr lang="en-US" sz="2000" dirty="0" smtClean="0">
                <a:latin typeface="Arial" pitchFamily="34" charset="0"/>
                <a:ea typeface="Calibri" pitchFamily="34" charset="0"/>
                <a:cs typeface="Times New Roman" pitchFamily="18" charset="0"/>
              </a:rPr>
              <a:t> NUMBER(9,2) DEFAULT 0;</a:t>
            </a:r>
            <a:endParaRPr lang="es-ES" sz="1400" dirty="0" smtClean="0">
              <a:latin typeface="Arial" pitchFamily="34" charset="0"/>
            </a:endParaRPr>
          </a:p>
          <a:p>
            <a:pPr lvl="0" eaLnBrk="0" fontAlgn="base" hangingPunct="0">
              <a:spcBef>
                <a:spcPct val="0"/>
              </a:spcBef>
              <a:spcAft>
                <a:spcPct val="0"/>
              </a:spcAft>
            </a:pPr>
            <a:r>
              <a:rPr lang="en-US" sz="2000" dirty="0" err="1" smtClean="0">
                <a:latin typeface="Arial" pitchFamily="34" charset="0"/>
                <a:ea typeface="Calibri" pitchFamily="34" charset="0"/>
                <a:cs typeface="Times New Roman" pitchFamily="18" charset="0"/>
              </a:rPr>
              <a:t>tot_emple</a:t>
            </a:r>
            <a:r>
              <a:rPr lang="en-US" sz="2000" dirty="0" smtClean="0">
                <a:latin typeface="Arial" pitchFamily="34" charset="0"/>
                <a:ea typeface="Calibri" pitchFamily="34" charset="0"/>
                <a:cs typeface="Times New Roman" pitchFamily="18" charset="0"/>
              </a:rPr>
              <a:t> NUMBER(4) DEFAULT 0;</a:t>
            </a:r>
            <a:endParaRPr lang="es-ES" sz="1400" dirty="0" smtClean="0">
              <a:latin typeface="Arial" pitchFamily="34" charset="0"/>
            </a:endParaRPr>
          </a:p>
          <a:p>
            <a:pPr lvl="0" eaLnBrk="0" fontAlgn="base" hangingPunct="0">
              <a:spcBef>
                <a:spcPct val="0"/>
              </a:spcBef>
              <a:spcAft>
                <a:spcPct val="0"/>
              </a:spcAft>
            </a:pPr>
            <a:r>
              <a:rPr lang="en-US" sz="2000" dirty="0" err="1" smtClean="0">
                <a:latin typeface="Arial" pitchFamily="34" charset="0"/>
                <a:ea typeface="Calibri" pitchFamily="34" charset="0"/>
                <a:cs typeface="Times New Roman" pitchFamily="18" charset="0"/>
              </a:rPr>
              <a:t>tot_sal</a:t>
            </a:r>
            <a:r>
              <a:rPr lang="en-US" sz="2000" dirty="0" smtClean="0">
                <a:latin typeface="Arial" pitchFamily="34" charset="0"/>
                <a:ea typeface="Calibri" pitchFamily="34" charset="0"/>
                <a:cs typeface="Times New Roman" pitchFamily="18" charset="0"/>
              </a:rPr>
              <a:t> NUMBER(10,2)  DEFAULT 0;</a:t>
            </a:r>
            <a:endParaRPr lang="es-ES" sz="1400" dirty="0" smtClean="0">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7518468" cy="707886"/>
          </a:xfrm>
          <a:prstGeom prst="rect">
            <a:avLst/>
          </a:prstGeom>
          <a:noFill/>
        </p:spPr>
        <p:txBody>
          <a:bodyPr wrap="none" rtlCol="0">
            <a:spAutoFit/>
          </a:bodyPr>
          <a:lstStyle/>
          <a:p>
            <a:r>
              <a:rPr lang="es-ES" sz="2000" b="1" dirty="0" smtClean="0">
                <a:solidFill>
                  <a:srgbClr val="C00000"/>
                </a:solidFill>
              </a:rPr>
              <a:t>7- CURSORES Y RUPTURA DE SECUENCIA     </a:t>
            </a:r>
            <a:r>
              <a:rPr lang="es-ES" sz="2000" b="1" i="1" dirty="0" smtClean="0">
                <a:solidFill>
                  <a:schemeClr val="accent5">
                    <a:lumMod val="50000"/>
                  </a:schemeClr>
                </a:solidFill>
              </a:rPr>
              <a:t>Solución ejemplo (cuerpo):</a:t>
            </a:r>
          </a:p>
          <a:p>
            <a:endParaRPr lang="es-ES" sz="2000" b="1" dirty="0">
              <a:solidFill>
                <a:srgbClr val="C00000"/>
              </a:solidFill>
            </a:endParaRPr>
          </a:p>
        </p:txBody>
      </p:sp>
      <p:sp>
        <p:nvSpPr>
          <p:cNvPr id="5" name="4 CuadroTexto"/>
          <p:cNvSpPr txBox="1"/>
          <p:nvPr/>
        </p:nvSpPr>
        <p:spPr>
          <a:xfrm>
            <a:off x="928662" y="425470"/>
            <a:ext cx="8238217" cy="6463308"/>
          </a:xfrm>
          <a:prstGeom prst="rect">
            <a:avLst/>
          </a:prstGeom>
          <a:noFill/>
        </p:spPr>
        <p:txBody>
          <a:bodyPr wrap="none" rtlCol="0">
            <a:spAutoFit/>
          </a:bodyPr>
          <a:lstStyle/>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BEGIN</a:t>
            </a:r>
            <a:endParaRPr lang="es-ES" sz="1200" dirty="0" smtClean="0">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OPEN C1;</a:t>
            </a:r>
            <a:endParaRPr lang="es-ES" sz="1200" dirty="0" smtClean="0">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LOOP</a:t>
            </a:r>
            <a:endParaRPr lang="es-ES" sz="1200" dirty="0" smtClean="0">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FETCH C1 INTO </a:t>
            </a:r>
            <a:r>
              <a:rPr lang="en-US" dirty="0" err="1" smtClean="0">
                <a:latin typeface="Arial" pitchFamily="34" charset="0"/>
                <a:ea typeface="Calibri" pitchFamily="34" charset="0"/>
                <a:cs typeface="Times New Roman" pitchFamily="18" charset="0"/>
              </a:rPr>
              <a:t>vr_emp</a:t>
            </a:r>
            <a:r>
              <a:rPr lang="en-US" dirty="0" smtClean="0">
                <a:latin typeface="Arial" pitchFamily="34" charset="0"/>
                <a:ea typeface="Calibri" pitchFamily="34" charset="0"/>
                <a:cs typeface="Times New Roman" pitchFamily="18" charset="0"/>
              </a:rPr>
              <a:t>;</a:t>
            </a:r>
            <a:endParaRPr lang="es-ES" sz="1200" dirty="0" smtClean="0">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a:t>
            </a:r>
            <a:r>
              <a:rPr lang="en-US" b="1" dirty="0" smtClean="0">
                <a:solidFill>
                  <a:schemeClr val="accent6">
                    <a:lumMod val="50000"/>
                  </a:schemeClr>
                </a:solidFill>
                <a:latin typeface="Arial" pitchFamily="34" charset="0"/>
                <a:ea typeface="Calibri" pitchFamily="34" charset="0"/>
                <a:cs typeface="Times New Roman" pitchFamily="18" charset="0"/>
              </a:rPr>
              <a:t>IF C1%ROWCOUNT=1 THEN </a:t>
            </a:r>
            <a:endParaRPr lang="es-ES" sz="1200" b="1" dirty="0" smtClean="0">
              <a:solidFill>
                <a:schemeClr val="accent6">
                  <a:lumMod val="50000"/>
                </a:schemeClr>
              </a:solidFill>
              <a:latin typeface="Arial" pitchFamily="34" charset="0"/>
            </a:endParaRPr>
          </a:p>
          <a:p>
            <a:pPr lvl="0" eaLnBrk="0" fontAlgn="base" hangingPunct="0">
              <a:spcBef>
                <a:spcPct val="0"/>
              </a:spcBef>
              <a:spcAft>
                <a:spcPct val="0"/>
              </a:spcAft>
            </a:pPr>
            <a:r>
              <a:rPr lang="en-US" b="1" dirty="0" smtClean="0">
                <a:solidFill>
                  <a:schemeClr val="accent6">
                    <a:lumMod val="50000"/>
                  </a:schemeClr>
                </a:solidFill>
                <a:latin typeface="Arial" pitchFamily="34" charset="0"/>
                <a:ea typeface="Calibri" pitchFamily="34" charset="0"/>
                <a:cs typeface="Times New Roman" pitchFamily="18" charset="0"/>
              </a:rPr>
              <a:t>        </a:t>
            </a:r>
            <a:r>
              <a:rPr lang="en-US" b="1" dirty="0" err="1" smtClean="0">
                <a:solidFill>
                  <a:schemeClr val="accent6">
                    <a:lumMod val="50000"/>
                  </a:schemeClr>
                </a:solidFill>
                <a:latin typeface="Arial" pitchFamily="34" charset="0"/>
                <a:ea typeface="Calibri" pitchFamily="34" charset="0"/>
                <a:cs typeface="Times New Roman" pitchFamily="18" charset="0"/>
              </a:rPr>
              <a:t>dep_ant</a:t>
            </a:r>
            <a:r>
              <a:rPr lang="en-US" b="1" dirty="0" smtClean="0">
                <a:solidFill>
                  <a:schemeClr val="accent6">
                    <a:lumMod val="50000"/>
                  </a:schemeClr>
                </a:solidFill>
                <a:latin typeface="Arial" pitchFamily="34" charset="0"/>
                <a:ea typeface="Calibri" pitchFamily="34" charset="0"/>
                <a:cs typeface="Times New Roman" pitchFamily="18" charset="0"/>
              </a:rPr>
              <a:t>:=</a:t>
            </a:r>
            <a:r>
              <a:rPr lang="en-US" b="1" dirty="0" err="1" smtClean="0">
                <a:solidFill>
                  <a:schemeClr val="accent6">
                    <a:lumMod val="50000"/>
                  </a:schemeClr>
                </a:solidFill>
                <a:latin typeface="Arial" pitchFamily="34" charset="0"/>
                <a:ea typeface="Calibri" pitchFamily="34" charset="0"/>
                <a:cs typeface="Times New Roman" pitchFamily="18" charset="0"/>
              </a:rPr>
              <a:t>vr_emp.dept_no</a:t>
            </a:r>
            <a:r>
              <a:rPr lang="en-US" b="1" dirty="0" smtClean="0">
                <a:solidFill>
                  <a:schemeClr val="accent6">
                    <a:lumMod val="50000"/>
                  </a:schemeClr>
                </a:solidFill>
                <a:latin typeface="Arial" pitchFamily="34" charset="0"/>
                <a:ea typeface="Calibri" pitchFamily="34" charset="0"/>
                <a:cs typeface="Times New Roman" pitchFamily="18" charset="0"/>
              </a:rPr>
              <a:t>;</a:t>
            </a:r>
            <a:endParaRPr lang="es-ES" sz="1200" b="1" dirty="0" smtClean="0">
              <a:solidFill>
                <a:schemeClr val="accent6">
                  <a:lumMod val="50000"/>
                </a:schemeClr>
              </a:solidFill>
              <a:latin typeface="Arial" pitchFamily="34" charset="0"/>
            </a:endParaRPr>
          </a:p>
          <a:p>
            <a:pPr lvl="0" eaLnBrk="0" fontAlgn="base" hangingPunct="0">
              <a:spcBef>
                <a:spcPct val="0"/>
              </a:spcBef>
              <a:spcAft>
                <a:spcPct val="0"/>
              </a:spcAft>
            </a:pPr>
            <a:r>
              <a:rPr lang="en-US" b="1" dirty="0" smtClean="0">
                <a:solidFill>
                  <a:schemeClr val="accent6">
                    <a:lumMod val="50000"/>
                  </a:schemeClr>
                </a:solidFill>
                <a:latin typeface="Arial" pitchFamily="34" charset="0"/>
                <a:ea typeface="Calibri" pitchFamily="34" charset="0"/>
                <a:cs typeface="Times New Roman" pitchFamily="18" charset="0"/>
              </a:rPr>
              <a:t>     END IF;</a:t>
            </a:r>
            <a:endParaRPr lang="es-ES" sz="1200" b="1" dirty="0" smtClean="0">
              <a:solidFill>
                <a:schemeClr val="accent6">
                  <a:lumMod val="50000"/>
                </a:schemeClr>
              </a:solidFill>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a:t>
            </a:r>
            <a:r>
              <a:rPr lang="en-US" b="1" dirty="0" smtClean="0">
                <a:solidFill>
                  <a:schemeClr val="accent3">
                    <a:lumMod val="50000"/>
                  </a:schemeClr>
                </a:solidFill>
                <a:latin typeface="Arial" pitchFamily="34" charset="0"/>
                <a:ea typeface="Calibri" pitchFamily="34" charset="0"/>
                <a:cs typeface="Times New Roman" pitchFamily="18" charset="0"/>
              </a:rPr>
              <a:t>IF </a:t>
            </a:r>
            <a:r>
              <a:rPr lang="en-US" b="1" dirty="0" err="1" smtClean="0">
                <a:solidFill>
                  <a:schemeClr val="accent3">
                    <a:lumMod val="50000"/>
                  </a:schemeClr>
                </a:solidFill>
                <a:latin typeface="Arial" pitchFamily="34" charset="0"/>
                <a:ea typeface="Calibri" pitchFamily="34" charset="0"/>
                <a:cs typeface="Times New Roman" pitchFamily="18" charset="0"/>
              </a:rPr>
              <a:t>dep_ant</a:t>
            </a:r>
            <a:r>
              <a:rPr lang="en-US" b="1" dirty="0" smtClean="0">
                <a:solidFill>
                  <a:schemeClr val="accent3">
                    <a:lumMod val="50000"/>
                  </a:schemeClr>
                </a:solidFill>
                <a:latin typeface="Arial" pitchFamily="34" charset="0"/>
                <a:ea typeface="Calibri" pitchFamily="34" charset="0"/>
                <a:cs typeface="Times New Roman" pitchFamily="18" charset="0"/>
              </a:rPr>
              <a:t>&lt;&gt;</a:t>
            </a:r>
            <a:r>
              <a:rPr lang="en-US" b="1" dirty="0" err="1" smtClean="0">
                <a:solidFill>
                  <a:schemeClr val="accent3">
                    <a:lumMod val="50000"/>
                  </a:schemeClr>
                </a:solidFill>
                <a:latin typeface="Arial" pitchFamily="34" charset="0"/>
                <a:ea typeface="Calibri" pitchFamily="34" charset="0"/>
                <a:cs typeface="Times New Roman" pitchFamily="18" charset="0"/>
              </a:rPr>
              <a:t>vr_emp.dept_no</a:t>
            </a:r>
            <a:r>
              <a:rPr lang="en-US" b="1" dirty="0" smtClean="0">
                <a:solidFill>
                  <a:schemeClr val="accent3">
                    <a:lumMod val="50000"/>
                  </a:schemeClr>
                </a:solidFill>
                <a:latin typeface="Arial" pitchFamily="34" charset="0"/>
                <a:ea typeface="Calibri" pitchFamily="34" charset="0"/>
                <a:cs typeface="Times New Roman" pitchFamily="18" charset="0"/>
              </a:rPr>
              <a:t> OR C1%NOTFOUND THEN</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DBMS_OUTPUT.PUT_LINE(</a:t>
            </a:r>
            <a:r>
              <a:rPr lang="en-US" b="1" dirty="0" err="1" smtClean="0">
                <a:solidFill>
                  <a:schemeClr val="accent3">
                    <a:lumMod val="50000"/>
                  </a:schemeClr>
                </a:solidFill>
                <a:latin typeface="Arial" pitchFamily="34" charset="0"/>
                <a:ea typeface="Calibri" pitchFamily="34" charset="0"/>
                <a:cs typeface="Times New Roman" pitchFamily="18" charset="0"/>
              </a:rPr>
              <a:t>dep_ant</a:t>
            </a:r>
            <a:r>
              <a:rPr lang="en-US" b="1" dirty="0" smtClean="0">
                <a:solidFill>
                  <a:schemeClr val="accent3">
                    <a:lumMod val="50000"/>
                  </a:schemeClr>
                </a:solidFill>
                <a:latin typeface="Arial" pitchFamily="34" charset="0"/>
                <a:ea typeface="Calibri" pitchFamily="34" charset="0"/>
                <a:cs typeface="Times New Roman" pitchFamily="18" charset="0"/>
              </a:rPr>
              <a:t>||’***’||</a:t>
            </a:r>
            <a:r>
              <a:rPr lang="en-US" b="1" dirty="0" err="1" smtClean="0">
                <a:solidFill>
                  <a:schemeClr val="accent3">
                    <a:lumMod val="50000"/>
                  </a:schemeClr>
                </a:solidFill>
                <a:latin typeface="Arial" pitchFamily="34" charset="0"/>
                <a:ea typeface="Calibri" pitchFamily="34" charset="0"/>
                <a:cs typeface="Times New Roman" pitchFamily="18" charset="0"/>
              </a:rPr>
              <a:t>cont_emple</a:t>
            </a:r>
            <a:r>
              <a:rPr lang="en-US" b="1" dirty="0" smtClean="0">
                <a:solidFill>
                  <a:schemeClr val="accent3">
                    <a:lumMod val="50000"/>
                  </a:schemeClr>
                </a:solidFill>
                <a:latin typeface="Arial" pitchFamily="34" charset="0"/>
                <a:ea typeface="Calibri" pitchFamily="34" charset="0"/>
                <a:cs typeface="Times New Roman" pitchFamily="18" charset="0"/>
              </a:rPr>
              <a:t>||’***’||</a:t>
            </a:r>
            <a:r>
              <a:rPr lang="en-US" b="1" dirty="0" err="1" smtClean="0">
                <a:solidFill>
                  <a:schemeClr val="accent3">
                    <a:lumMod val="50000"/>
                  </a:schemeClr>
                </a:solidFill>
                <a:latin typeface="Arial" pitchFamily="34" charset="0"/>
                <a:ea typeface="Calibri" pitchFamily="34" charset="0"/>
                <a:cs typeface="Times New Roman" pitchFamily="18" charset="0"/>
              </a:rPr>
              <a:t>sum_sal</a:t>
            </a:r>
            <a:r>
              <a:rPr lang="en-US" b="1" dirty="0" smtClean="0">
                <a:solidFill>
                  <a:schemeClr val="accent3">
                    <a:lumMod val="50000"/>
                  </a:schemeClr>
                </a:solidFill>
                <a:latin typeface="Arial" pitchFamily="34" charset="0"/>
                <a:ea typeface="Calibri" pitchFamily="34" charset="0"/>
                <a:cs typeface="Times New Roman" pitchFamily="18" charset="0"/>
              </a:rPr>
              <a:t>);</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a:t>
            </a:r>
            <a:r>
              <a:rPr lang="en-US" b="1" dirty="0" err="1" smtClean="0">
                <a:solidFill>
                  <a:schemeClr val="accent3">
                    <a:lumMod val="50000"/>
                  </a:schemeClr>
                </a:solidFill>
                <a:latin typeface="Arial" pitchFamily="34" charset="0"/>
                <a:ea typeface="Calibri" pitchFamily="34" charset="0"/>
                <a:cs typeface="Times New Roman" pitchFamily="18" charset="0"/>
              </a:rPr>
              <a:t>dep_ant</a:t>
            </a:r>
            <a:r>
              <a:rPr lang="en-US" b="1" dirty="0" smtClean="0">
                <a:solidFill>
                  <a:schemeClr val="accent3">
                    <a:lumMod val="50000"/>
                  </a:schemeClr>
                </a:solidFill>
                <a:latin typeface="Arial" pitchFamily="34" charset="0"/>
                <a:ea typeface="Calibri" pitchFamily="34" charset="0"/>
                <a:cs typeface="Times New Roman" pitchFamily="18" charset="0"/>
              </a:rPr>
              <a:t>:=</a:t>
            </a:r>
            <a:r>
              <a:rPr lang="en-US" b="1" dirty="0" err="1" smtClean="0">
                <a:solidFill>
                  <a:schemeClr val="accent3">
                    <a:lumMod val="50000"/>
                  </a:schemeClr>
                </a:solidFill>
                <a:latin typeface="Arial" pitchFamily="34" charset="0"/>
                <a:ea typeface="Calibri" pitchFamily="34" charset="0"/>
                <a:cs typeface="Times New Roman" pitchFamily="18" charset="0"/>
              </a:rPr>
              <a:t>vr_emp.dept_no</a:t>
            </a:r>
            <a:r>
              <a:rPr lang="en-US" b="1" dirty="0" smtClean="0">
                <a:solidFill>
                  <a:schemeClr val="accent3">
                    <a:lumMod val="50000"/>
                  </a:schemeClr>
                </a:solidFill>
                <a:latin typeface="Arial" pitchFamily="34" charset="0"/>
                <a:ea typeface="Calibri" pitchFamily="34" charset="0"/>
                <a:cs typeface="Times New Roman" pitchFamily="18" charset="0"/>
              </a:rPr>
              <a:t>;</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a:t>
            </a:r>
            <a:r>
              <a:rPr lang="en-US" b="1" dirty="0" err="1" smtClean="0">
                <a:solidFill>
                  <a:schemeClr val="accent3">
                    <a:lumMod val="50000"/>
                  </a:schemeClr>
                </a:solidFill>
                <a:latin typeface="Arial" pitchFamily="34" charset="0"/>
                <a:ea typeface="Calibri" pitchFamily="34" charset="0"/>
                <a:cs typeface="Times New Roman" pitchFamily="18" charset="0"/>
              </a:rPr>
              <a:t>tot_emple</a:t>
            </a:r>
            <a:r>
              <a:rPr lang="en-US" b="1" dirty="0" smtClean="0">
                <a:solidFill>
                  <a:schemeClr val="accent3">
                    <a:lumMod val="50000"/>
                  </a:schemeClr>
                </a:solidFill>
                <a:latin typeface="Arial" pitchFamily="34" charset="0"/>
                <a:ea typeface="Calibri" pitchFamily="34" charset="0"/>
                <a:cs typeface="Times New Roman" pitchFamily="18" charset="0"/>
              </a:rPr>
              <a:t>:=</a:t>
            </a:r>
            <a:r>
              <a:rPr lang="en-US" b="1" dirty="0" err="1" smtClean="0">
                <a:solidFill>
                  <a:schemeClr val="accent3">
                    <a:lumMod val="50000"/>
                  </a:schemeClr>
                </a:solidFill>
                <a:latin typeface="Arial" pitchFamily="34" charset="0"/>
                <a:ea typeface="Calibri" pitchFamily="34" charset="0"/>
                <a:cs typeface="Times New Roman" pitchFamily="18" charset="0"/>
              </a:rPr>
              <a:t>tot_emple+cont_emple</a:t>
            </a:r>
            <a:r>
              <a:rPr lang="en-US" b="1" dirty="0" smtClean="0">
                <a:solidFill>
                  <a:schemeClr val="accent3">
                    <a:lumMod val="50000"/>
                  </a:schemeClr>
                </a:solidFill>
                <a:latin typeface="Arial" pitchFamily="34" charset="0"/>
                <a:ea typeface="Calibri" pitchFamily="34" charset="0"/>
                <a:cs typeface="Times New Roman" pitchFamily="18" charset="0"/>
              </a:rPr>
              <a:t>;</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a:t>
            </a:r>
            <a:r>
              <a:rPr lang="en-US" b="1" dirty="0" err="1" smtClean="0">
                <a:solidFill>
                  <a:schemeClr val="accent3">
                    <a:lumMod val="50000"/>
                  </a:schemeClr>
                </a:solidFill>
                <a:latin typeface="Arial" pitchFamily="34" charset="0"/>
                <a:ea typeface="Calibri" pitchFamily="34" charset="0"/>
                <a:cs typeface="Times New Roman" pitchFamily="18" charset="0"/>
              </a:rPr>
              <a:t>tot_sal</a:t>
            </a:r>
            <a:r>
              <a:rPr lang="en-US" b="1" dirty="0" smtClean="0">
                <a:solidFill>
                  <a:schemeClr val="accent3">
                    <a:lumMod val="50000"/>
                  </a:schemeClr>
                </a:solidFill>
                <a:latin typeface="Arial" pitchFamily="34" charset="0"/>
                <a:ea typeface="Calibri" pitchFamily="34" charset="0"/>
                <a:cs typeface="Times New Roman" pitchFamily="18" charset="0"/>
              </a:rPr>
              <a:t>:=</a:t>
            </a:r>
            <a:r>
              <a:rPr lang="en-US" b="1" dirty="0" err="1" smtClean="0">
                <a:solidFill>
                  <a:schemeClr val="accent3">
                    <a:lumMod val="50000"/>
                  </a:schemeClr>
                </a:solidFill>
                <a:latin typeface="Arial" pitchFamily="34" charset="0"/>
                <a:ea typeface="Calibri" pitchFamily="34" charset="0"/>
                <a:cs typeface="Times New Roman" pitchFamily="18" charset="0"/>
              </a:rPr>
              <a:t>tot_sal+sum_sal</a:t>
            </a:r>
            <a:r>
              <a:rPr lang="en-US" b="1" dirty="0" smtClean="0">
                <a:solidFill>
                  <a:schemeClr val="accent3">
                    <a:lumMod val="50000"/>
                  </a:schemeClr>
                </a:solidFill>
                <a:latin typeface="Arial" pitchFamily="34" charset="0"/>
                <a:ea typeface="Calibri" pitchFamily="34" charset="0"/>
                <a:cs typeface="Times New Roman" pitchFamily="18" charset="0"/>
              </a:rPr>
              <a:t>;</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a:t>
            </a:r>
            <a:r>
              <a:rPr lang="en-US" b="1" dirty="0" err="1" smtClean="0">
                <a:solidFill>
                  <a:schemeClr val="accent3">
                    <a:lumMod val="50000"/>
                  </a:schemeClr>
                </a:solidFill>
                <a:latin typeface="Arial" pitchFamily="34" charset="0"/>
                <a:ea typeface="Calibri" pitchFamily="34" charset="0"/>
                <a:cs typeface="Times New Roman" pitchFamily="18" charset="0"/>
              </a:rPr>
              <a:t>cont_emple</a:t>
            </a:r>
            <a:r>
              <a:rPr lang="en-US" b="1" dirty="0" smtClean="0">
                <a:solidFill>
                  <a:schemeClr val="accent3">
                    <a:lumMod val="50000"/>
                  </a:schemeClr>
                </a:solidFill>
                <a:latin typeface="Arial" pitchFamily="34" charset="0"/>
                <a:ea typeface="Calibri" pitchFamily="34" charset="0"/>
                <a:cs typeface="Times New Roman" pitchFamily="18" charset="0"/>
              </a:rPr>
              <a:t>:=0;</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a:t>
            </a:r>
            <a:r>
              <a:rPr lang="en-US" b="1" dirty="0" err="1" smtClean="0">
                <a:solidFill>
                  <a:schemeClr val="accent3">
                    <a:lumMod val="50000"/>
                  </a:schemeClr>
                </a:solidFill>
                <a:latin typeface="Arial" pitchFamily="34" charset="0"/>
                <a:ea typeface="Calibri" pitchFamily="34" charset="0"/>
                <a:cs typeface="Times New Roman" pitchFamily="18" charset="0"/>
              </a:rPr>
              <a:t>sum_sal</a:t>
            </a:r>
            <a:r>
              <a:rPr lang="en-US" b="1" dirty="0" smtClean="0">
                <a:solidFill>
                  <a:schemeClr val="accent3">
                    <a:lumMod val="50000"/>
                  </a:schemeClr>
                </a:solidFill>
                <a:latin typeface="Arial" pitchFamily="34" charset="0"/>
                <a:ea typeface="Calibri" pitchFamily="34" charset="0"/>
                <a:cs typeface="Times New Roman" pitchFamily="18" charset="0"/>
              </a:rPr>
              <a:t>:=0;</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b="1" dirty="0" smtClean="0">
                <a:solidFill>
                  <a:schemeClr val="accent3">
                    <a:lumMod val="50000"/>
                  </a:schemeClr>
                </a:solidFill>
                <a:latin typeface="Arial" pitchFamily="34" charset="0"/>
                <a:ea typeface="Calibri" pitchFamily="34" charset="0"/>
                <a:cs typeface="Times New Roman" pitchFamily="18" charset="0"/>
              </a:rPr>
              <a:t>     END IF;</a:t>
            </a:r>
            <a:endParaRPr lang="es-ES" sz="1200" b="1" dirty="0" smtClean="0">
              <a:solidFill>
                <a:schemeClr val="accent3">
                  <a:lumMod val="50000"/>
                </a:schemeClr>
              </a:solidFill>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a:t>
            </a:r>
            <a:r>
              <a:rPr lang="en-US" b="1" dirty="0" smtClean="0">
                <a:solidFill>
                  <a:srgbClr val="0070C0"/>
                </a:solidFill>
                <a:latin typeface="Arial" pitchFamily="34" charset="0"/>
                <a:ea typeface="Calibri" pitchFamily="34" charset="0"/>
                <a:cs typeface="Times New Roman" pitchFamily="18" charset="0"/>
              </a:rPr>
              <a:t>EXIT WHEN C1%NOTFOUND;</a:t>
            </a:r>
            <a:endParaRPr lang="es-ES" sz="1200" b="1" dirty="0" smtClean="0">
              <a:solidFill>
                <a:srgbClr val="0070C0"/>
              </a:solidFill>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a:t>
            </a:r>
            <a:r>
              <a:rPr lang="en-US" b="1" dirty="0" smtClean="0">
                <a:solidFill>
                  <a:srgbClr val="C00000"/>
                </a:solidFill>
                <a:latin typeface="Arial" pitchFamily="34" charset="0"/>
                <a:ea typeface="Calibri" pitchFamily="34" charset="0"/>
                <a:cs typeface="Times New Roman" pitchFamily="18" charset="0"/>
              </a:rPr>
              <a:t>DBMS_OUTPUT.PUT_LINE(</a:t>
            </a:r>
            <a:r>
              <a:rPr lang="en-US" b="1" dirty="0" err="1" smtClean="0">
                <a:solidFill>
                  <a:srgbClr val="C00000"/>
                </a:solidFill>
                <a:latin typeface="Arial" pitchFamily="34" charset="0"/>
                <a:ea typeface="Calibri" pitchFamily="34" charset="0"/>
                <a:cs typeface="Times New Roman" pitchFamily="18" charset="0"/>
              </a:rPr>
              <a:t>vr_emp.apellido</a:t>
            </a:r>
            <a:r>
              <a:rPr lang="en-US" b="1" dirty="0" smtClean="0">
                <a:solidFill>
                  <a:srgbClr val="C00000"/>
                </a:solidFill>
                <a:latin typeface="Arial" pitchFamily="34" charset="0"/>
                <a:ea typeface="Calibri" pitchFamily="34" charset="0"/>
                <a:cs typeface="Times New Roman" pitchFamily="18" charset="0"/>
              </a:rPr>
              <a:t>||’***’||</a:t>
            </a:r>
            <a:r>
              <a:rPr lang="en-US" b="1" dirty="0" err="1" smtClean="0">
                <a:solidFill>
                  <a:srgbClr val="C00000"/>
                </a:solidFill>
                <a:latin typeface="Arial" pitchFamily="34" charset="0"/>
                <a:ea typeface="Calibri" pitchFamily="34" charset="0"/>
                <a:cs typeface="Times New Roman" pitchFamily="18" charset="0"/>
              </a:rPr>
              <a:t>vr_emp.salario</a:t>
            </a:r>
            <a:r>
              <a:rPr lang="en-US" b="1" dirty="0" smtClean="0">
                <a:solidFill>
                  <a:srgbClr val="C00000"/>
                </a:solidFill>
                <a:latin typeface="Arial" pitchFamily="34" charset="0"/>
                <a:ea typeface="Calibri" pitchFamily="34" charset="0"/>
                <a:cs typeface="Times New Roman" pitchFamily="18" charset="0"/>
              </a:rPr>
              <a:t>);</a:t>
            </a:r>
            <a:endParaRPr lang="es-ES" sz="1200" b="1" dirty="0" smtClean="0">
              <a:solidFill>
                <a:srgbClr val="C00000"/>
              </a:solidFill>
              <a:latin typeface="Arial" pitchFamily="34" charset="0"/>
            </a:endParaRPr>
          </a:p>
          <a:p>
            <a:pPr lvl="0" eaLnBrk="0" fontAlgn="base" hangingPunct="0">
              <a:spcBef>
                <a:spcPct val="0"/>
              </a:spcBef>
              <a:spcAft>
                <a:spcPct val="0"/>
              </a:spcAft>
            </a:pPr>
            <a:r>
              <a:rPr lang="en-US" b="1" dirty="0" smtClean="0">
                <a:solidFill>
                  <a:srgbClr val="C00000"/>
                </a:solidFill>
                <a:latin typeface="Arial" pitchFamily="34" charset="0"/>
                <a:ea typeface="Calibri" pitchFamily="34" charset="0"/>
                <a:cs typeface="Times New Roman" pitchFamily="18" charset="0"/>
              </a:rPr>
              <a:t>     </a:t>
            </a:r>
            <a:r>
              <a:rPr lang="en-US" b="1" dirty="0" err="1" smtClean="0">
                <a:solidFill>
                  <a:srgbClr val="C00000"/>
                </a:solidFill>
                <a:latin typeface="Arial" pitchFamily="34" charset="0"/>
                <a:ea typeface="Calibri" pitchFamily="34" charset="0"/>
                <a:cs typeface="Times New Roman" pitchFamily="18" charset="0"/>
              </a:rPr>
              <a:t>cont_emple</a:t>
            </a:r>
            <a:r>
              <a:rPr lang="en-US" b="1" dirty="0" smtClean="0">
                <a:solidFill>
                  <a:srgbClr val="C00000"/>
                </a:solidFill>
                <a:latin typeface="Arial" pitchFamily="34" charset="0"/>
                <a:ea typeface="Calibri" pitchFamily="34" charset="0"/>
                <a:cs typeface="Times New Roman" pitchFamily="18" charset="0"/>
              </a:rPr>
              <a:t>:=cont_emple+1;</a:t>
            </a:r>
            <a:endParaRPr lang="es-ES" sz="1200" b="1" dirty="0" smtClean="0">
              <a:solidFill>
                <a:srgbClr val="C00000"/>
              </a:solidFill>
              <a:latin typeface="Arial" pitchFamily="34" charset="0"/>
            </a:endParaRPr>
          </a:p>
          <a:p>
            <a:pPr lvl="0" eaLnBrk="0" fontAlgn="base" hangingPunct="0">
              <a:spcBef>
                <a:spcPct val="0"/>
              </a:spcBef>
              <a:spcAft>
                <a:spcPct val="0"/>
              </a:spcAft>
            </a:pPr>
            <a:r>
              <a:rPr lang="en-US" b="1" dirty="0" smtClean="0">
                <a:solidFill>
                  <a:srgbClr val="C00000"/>
                </a:solidFill>
                <a:latin typeface="Arial" pitchFamily="34" charset="0"/>
                <a:ea typeface="Calibri" pitchFamily="34" charset="0"/>
                <a:cs typeface="Times New Roman" pitchFamily="18" charset="0"/>
              </a:rPr>
              <a:t>     </a:t>
            </a:r>
            <a:r>
              <a:rPr lang="en-US" b="1" dirty="0" err="1" smtClean="0">
                <a:solidFill>
                  <a:srgbClr val="C00000"/>
                </a:solidFill>
                <a:latin typeface="Arial" pitchFamily="34" charset="0"/>
                <a:ea typeface="Calibri" pitchFamily="34" charset="0"/>
                <a:cs typeface="Times New Roman" pitchFamily="18" charset="0"/>
              </a:rPr>
              <a:t>sum_sal</a:t>
            </a:r>
            <a:r>
              <a:rPr lang="en-US" b="1" dirty="0" smtClean="0">
                <a:solidFill>
                  <a:srgbClr val="C00000"/>
                </a:solidFill>
                <a:latin typeface="Arial" pitchFamily="34" charset="0"/>
                <a:ea typeface="Calibri" pitchFamily="34" charset="0"/>
                <a:cs typeface="Times New Roman" pitchFamily="18" charset="0"/>
              </a:rPr>
              <a:t>:=</a:t>
            </a:r>
            <a:r>
              <a:rPr lang="en-US" b="1" dirty="0" err="1" smtClean="0">
                <a:solidFill>
                  <a:srgbClr val="C00000"/>
                </a:solidFill>
                <a:latin typeface="Arial" pitchFamily="34" charset="0"/>
                <a:ea typeface="Calibri" pitchFamily="34" charset="0"/>
                <a:cs typeface="Times New Roman" pitchFamily="18" charset="0"/>
              </a:rPr>
              <a:t>sum_sal+vr_emp.salario</a:t>
            </a:r>
            <a:r>
              <a:rPr lang="en-US" b="1" dirty="0" smtClean="0">
                <a:solidFill>
                  <a:srgbClr val="C00000"/>
                </a:solidFill>
                <a:latin typeface="Arial" pitchFamily="34" charset="0"/>
                <a:ea typeface="Calibri" pitchFamily="34" charset="0"/>
                <a:cs typeface="Times New Roman" pitchFamily="18" charset="0"/>
              </a:rPr>
              <a:t>;</a:t>
            </a:r>
            <a:endParaRPr lang="es-ES" sz="1200" b="1" dirty="0" smtClean="0">
              <a:solidFill>
                <a:srgbClr val="C00000"/>
              </a:solidFill>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END LOOP;</a:t>
            </a:r>
            <a:endParaRPr lang="es-ES" sz="1200" dirty="0" smtClean="0">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CLOSE C1;</a:t>
            </a:r>
            <a:endParaRPr lang="es-ES" sz="1200" dirty="0" smtClean="0">
              <a:latin typeface="Arial" pitchFamily="34" charset="0"/>
            </a:endParaRPr>
          </a:p>
          <a:p>
            <a:pPr lvl="0" eaLnBrk="0" fontAlgn="base" hangingPunct="0">
              <a:spcBef>
                <a:spcPct val="0"/>
              </a:spcBef>
              <a:spcAft>
                <a:spcPct val="0"/>
              </a:spcAft>
            </a:pPr>
            <a:r>
              <a:rPr lang="en-US" dirty="0" smtClean="0">
                <a:latin typeface="Arial" pitchFamily="34" charset="0"/>
                <a:ea typeface="Calibri" pitchFamily="34" charset="0"/>
                <a:cs typeface="Times New Roman" pitchFamily="18" charset="0"/>
              </a:rPr>
              <a:t>   </a:t>
            </a:r>
            <a:r>
              <a:rPr lang="en-US" b="1" dirty="0" smtClean="0">
                <a:solidFill>
                  <a:srgbClr val="7030A0"/>
                </a:solidFill>
                <a:latin typeface="Arial" pitchFamily="34" charset="0"/>
                <a:ea typeface="Calibri" pitchFamily="34" charset="0"/>
                <a:cs typeface="Times New Roman" pitchFamily="18" charset="0"/>
              </a:rPr>
              <a:t>DBMS_OUTPUT.PUT_LINE(</a:t>
            </a:r>
            <a:r>
              <a:rPr lang="en-US" b="1" dirty="0" err="1" smtClean="0">
                <a:solidFill>
                  <a:srgbClr val="7030A0"/>
                </a:solidFill>
                <a:latin typeface="Arial" pitchFamily="34" charset="0"/>
                <a:ea typeface="Calibri" pitchFamily="34" charset="0"/>
                <a:cs typeface="Times New Roman" pitchFamily="18" charset="0"/>
              </a:rPr>
              <a:t>tot_emple</a:t>
            </a:r>
            <a:r>
              <a:rPr lang="en-US" b="1" dirty="0" smtClean="0">
                <a:solidFill>
                  <a:srgbClr val="7030A0"/>
                </a:solidFill>
                <a:latin typeface="Arial" pitchFamily="34" charset="0"/>
                <a:ea typeface="Calibri" pitchFamily="34" charset="0"/>
                <a:cs typeface="Times New Roman" pitchFamily="18" charset="0"/>
              </a:rPr>
              <a:t>||’***’||</a:t>
            </a:r>
            <a:r>
              <a:rPr lang="en-US" b="1" dirty="0" err="1" smtClean="0">
                <a:solidFill>
                  <a:srgbClr val="7030A0"/>
                </a:solidFill>
                <a:latin typeface="Arial" pitchFamily="34" charset="0"/>
                <a:ea typeface="Calibri" pitchFamily="34" charset="0"/>
                <a:cs typeface="Times New Roman" pitchFamily="18" charset="0"/>
              </a:rPr>
              <a:t>tot_sal</a:t>
            </a:r>
            <a:r>
              <a:rPr lang="en-US" b="1" dirty="0" smtClean="0">
                <a:solidFill>
                  <a:srgbClr val="7030A0"/>
                </a:solidFill>
                <a:latin typeface="Arial" pitchFamily="34" charset="0"/>
                <a:ea typeface="Calibri" pitchFamily="34" charset="0"/>
                <a:cs typeface="Times New Roman" pitchFamily="18" charset="0"/>
              </a:rPr>
              <a:t>);</a:t>
            </a:r>
            <a:endParaRPr lang="es-ES" sz="1200" b="1" dirty="0" smtClean="0">
              <a:solidFill>
                <a:srgbClr val="7030A0"/>
              </a:solidFill>
              <a:latin typeface="Arial" pitchFamily="34" charset="0"/>
            </a:endParaRPr>
          </a:p>
          <a:p>
            <a:pPr lvl="0" eaLnBrk="0" fontAlgn="base" hangingPunct="0">
              <a:spcBef>
                <a:spcPct val="0"/>
              </a:spcBef>
              <a:spcAft>
                <a:spcPct val="0"/>
              </a:spcAft>
            </a:pPr>
            <a:r>
              <a:rPr lang="en-GB" dirty="0" smtClean="0">
                <a:latin typeface="Arial" pitchFamily="34" charset="0"/>
                <a:ea typeface="Calibri" pitchFamily="34" charset="0"/>
                <a:cs typeface="Times New Roman" pitchFamily="18" charset="0"/>
              </a:rPr>
              <a:t>END </a:t>
            </a:r>
            <a:r>
              <a:rPr lang="en-GB" dirty="0" err="1" smtClean="0">
                <a:latin typeface="Arial" pitchFamily="34" charset="0"/>
                <a:ea typeface="Calibri" pitchFamily="34" charset="0"/>
                <a:cs typeface="Times New Roman" pitchFamily="18" charset="0"/>
              </a:rPr>
              <a:t>listaemple</a:t>
            </a:r>
            <a:r>
              <a:rPr lang="en-GB" dirty="0" smtClean="0">
                <a:latin typeface="Arial" pitchFamily="34" charset="0"/>
                <a:ea typeface="Calibri" pitchFamily="34" charset="0"/>
                <a:cs typeface="Times New Roman" pitchFamily="18" charset="0"/>
              </a:rPr>
              <a:t>;</a:t>
            </a:r>
            <a:endParaRPr lang="en-GB" sz="3200" dirty="0" smtClean="0">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4828630" cy="707886"/>
          </a:xfrm>
          <a:prstGeom prst="rect">
            <a:avLst/>
          </a:prstGeom>
          <a:noFill/>
        </p:spPr>
        <p:txBody>
          <a:bodyPr wrap="none" rtlCol="0">
            <a:spAutoFit/>
          </a:bodyPr>
          <a:lstStyle/>
          <a:p>
            <a:r>
              <a:rPr lang="es-ES" sz="2000" b="1" dirty="0" smtClean="0">
                <a:solidFill>
                  <a:srgbClr val="C00000"/>
                </a:solidFill>
              </a:rPr>
              <a:t>7- CURSORES Y RUPTURA DE SECUENCIA     </a:t>
            </a:r>
            <a:endParaRPr lang="es-ES" sz="2000" b="1" i="1" dirty="0" smtClean="0">
              <a:solidFill>
                <a:schemeClr val="accent5">
                  <a:lumMod val="50000"/>
                </a:schemeClr>
              </a:solidFill>
            </a:endParaRPr>
          </a:p>
          <a:p>
            <a:endParaRPr lang="es-ES" sz="2000" b="1" dirty="0">
              <a:solidFill>
                <a:srgbClr val="C00000"/>
              </a:solidFill>
            </a:endParaRPr>
          </a:p>
        </p:txBody>
      </p:sp>
      <p:sp>
        <p:nvSpPr>
          <p:cNvPr id="6" name="5 CuadroTexto"/>
          <p:cNvSpPr txBox="1"/>
          <p:nvPr/>
        </p:nvSpPr>
        <p:spPr>
          <a:xfrm>
            <a:off x="-1" y="1000108"/>
            <a:ext cx="9144001" cy="4401205"/>
          </a:xfrm>
          <a:prstGeom prst="rect">
            <a:avLst/>
          </a:prstGeom>
          <a:solidFill>
            <a:srgbClr val="FFC000"/>
          </a:solidFill>
        </p:spPr>
        <p:txBody>
          <a:bodyPr wrap="square" rtlCol="0">
            <a:spAutoFit/>
          </a:bodyPr>
          <a:lstStyle/>
          <a:p>
            <a:r>
              <a:rPr lang="es-ES" sz="2000" b="1" i="1" dirty="0" smtClean="0">
                <a:solidFill>
                  <a:schemeClr val="accent5">
                    <a:lumMod val="50000"/>
                  </a:schemeClr>
                </a:solidFill>
              </a:rPr>
              <a:t>Ejercicio:</a:t>
            </a:r>
          </a:p>
          <a:p>
            <a:endParaRPr lang="es-ES" sz="2000" b="1" i="1" dirty="0" smtClean="0">
              <a:solidFill>
                <a:schemeClr val="accent5">
                  <a:lumMod val="50000"/>
                </a:schemeClr>
              </a:solidFill>
            </a:endParaRPr>
          </a:p>
          <a:p>
            <a:pPr lvl="1"/>
            <a:r>
              <a:rPr lang="es-ES" sz="2400" dirty="0" smtClean="0"/>
              <a:t>Hacer los cambios necesarios en el programa anterior para que realice el mismo listado usando una estructura de CURSOR  FOR … LOOP (hay que tener en cuenta el ámbito de las variables de registro del cursor).</a:t>
            </a:r>
          </a:p>
          <a:p>
            <a:pPr lvl="1"/>
            <a:endParaRPr lang="es-ES" sz="2400" dirty="0" smtClean="0"/>
          </a:p>
          <a:p>
            <a:pPr lvl="1"/>
            <a:r>
              <a:rPr lang="es-ES" sz="2400" dirty="0" smtClean="0"/>
              <a:t>Hecho esto, podemos incluir en el programa rupturas por oficio, indicando en este caso únicamente el nombre del oficio y el número de empleados que tiene. Se entiende que se mantienen las rupturas por departamento y los subtotales; y dentro de cada departamento se harán, rupturas por oficio.</a:t>
            </a:r>
            <a:endParaRPr lang="es-E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4473982" cy="707886"/>
          </a:xfrm>
          <a:prstGeom prst="rect">
            <a:avLst/>
          </a:prstGeom>
          <a:noFill/>
        </p:spPr>
        <p:txBody>
          <a:bodyPr wrap="none" rtlCol="0">
            <a:spAutoFit/>
          </a:bodyPr>
          <a:lstStyle/>
          <a:p>
            <a:r>
              <a:rPr lang="es-ES" sz="2000" b="1" dirty="0" smtClean="0">
                <a:solidFill>
                  <a:srgbClr val="C00000"/>
                </a:solidFill>
              </a:rPr>
              <a:t>8- ATRIBUTOS EN CURSORES IMPLÍCITOS</a:t>
            </a:r>
            <a:endParaRPr lang="es-ES" sz="2000" b="1" i="1" dirty="0" smtClean="0">
              <a:solidFill>
                <a:schemeClr val="accent5">
                  <a:lumMod val="50000"/>
                </a:schemeClr>
              </a:solidFill>
            </a:endParaRPr>
          </a:p>
          <a:p>
            <a:endParaRPr lang="es-ES" sz="2000" b="1" dirty="0">
              <a:solidFill>
                <a:srgbClr val="C00000"/>
              </a:solidFill>
            </a:endParaRPr>
          </a:p>
        </p:txBody>
      </p:sp>
      <p:sp>
        <p:nvSpPr>
          <p:cNvPr id="5" name="4 CuadroTexto"/>
          <p:cNvSpPr txBox="1"/>
          <p:nvPr/>
        </p:nvSpPr>
        <p:spPr>
          <a:xfrm>
            <a:off x="500034" y="642918"/>
            <a:ext cx="8643966" cy="6124754"/>
          </a:xfrm>
          <a:prstGeom prst="rect">
            <a:avLst/>
          </a:prstGeom>
          <a:noFill/>
        </p:spPr>
        <p:txBody>
          <a:bodyPr wrap="square" rtlCol="0">
            <a:spAutoFit/>
          </a:bodyPr>
          <a:lstStyle/>
          <a:p>
            <a:pPr marL="266700" indent="-266700">
              <a:buFont typeface="Wingdings" pitchFamily="2" charset="2"/>
              <a:buChar char="Ø"/>
            </a:pPr>
            <a:r>
              <a:rPr lang="es-ES" sz="2400" dirty="0" smtClean="0"/>
              <a:t>Oracle abre implícitamente un cursor cuando procesa un comando SQL (SELECT INTO, INSERT, UPDATE y DELETE) que no esté asociado aun cursor explícito.</a:t>
            </a:r>
          </a:p>
          <a:p>
            <a:pPr marL="266700" indent="-266700">
              <a:buFont typeface="Wingdings" pitchFamily="2" charset="2"/>
              <a:buChar char="Ø"/>
            </a:pPr>
            <a:endParaRPr lang="es-ES" sz="2400" dirty="0" smtClean="0"/>
          </a:p>
          <a:p>
            <a:pPr marL="266700" indent="-266700">
              <a:buFont typeface="Wingdings" pitchFamily="2" charset="2"/>
              <a:buChar char="Ø"/>
            </a:pPr>
            <a:r>
              <a:rPr lang="es-ES" sz="2400" dirty="0" smtClean="0"/>
              <a:t>El cursor implícito se llama </a:t>
            </a:r>
            <a:r>
              <a:rPr lang="es-ES" sz="2400" b="1" dirty="0" smtClean="0"/>
              <a:t>SQL </a:t>
            </a:r>
            <a:r>
              <a:rPr lang="es-ES" sz="2400" dirty="0" smtClean="0"/>
              <a:t>y dispone también de los cuatro atributos vistos anteriormente.</a:t>
            </a:r>
          </a:p>
          <a:p>
            <a:pPr marL="266700" indent="-266700">
              <a:buFont typeface="Wingdings" pitchFamily="2" charset="2"/>
              <a:buChar char="Ø"/>
            </a:pPr>
            <a:endParaRPr lang="es-ES" sz="2400" dirty="0" smtClean="0"/>
          </a:p>
          <a:p>
            <a:pPr marL="266700" indent="-266700">
              <a:buFont typeface="Wingdings" pitchFamily="2" charset="2"/>
              <a:buChar char="Ø"/>
            </a:pPr>
            <a:r>
              <a:rPr lang="es-ES" sz="2400" dirty="0" smtClean="0"/>
              <a:t>El valor de los atributos de este cursor, se refiere en cada momento a la última orden SQL:</a:t>
            </a:r>
          </a:p>
          <a:p>
            <a:pPr marL="633413" lvl="1" indent="-176213">
              <a:buFont typeface="Wingdings" pitchFamily="2" charset="2"/>
              <a:buChar char="§"/>
            </a:pPr>
            <a:r>
              <a:rPr lang="es-ES" sz="2200" b="1" dirty="0" smtClean="0">
                <a:solidFill>
                  <a:srgbClr val="C00000"/>
                </a:solidFill>
              </a:rPr>
              <a:t>SQL%NOTFOUNT:</a:t>
            </a:r>
            <a:r>
              <a:rPr lang="es-ES" sz="2200" dirty="0" smtClean="0">
                <a:solidFill>
                  <a:schemeClr val="accent5">
                    <a:lumMod val="50000"/>
                  </a:schemeClr>
                </a:solidFill>
              </a:rPr>
              <a:t>  será TRUE si el último INSERT, UPDATE, DELETE o SELECT INTO ha fallado (no ha afectado a ninguna fila)</a:t>
            </a:r>
          </a:p>
          <a:p>
            <a:pPr marL="633413" lvl="1" indent="-176213">
              <a:buFont typeface="Wingdings" pitchFamily="2" charset="2"/>
              <a:buChar char="§"/>
            </a:pPr>
            <a:r>
              <a:rPr lang="es-ES" sz="2200" b="1" dirty="0" smtClean="0">
                <a:solidFill>
                  <a:srgbClr val="C00000"/>
                </a:solidFill>
              </a:rPr>
              <a:t>SQL%FOUND</a:t>
            </a:r>
            <a:r>
              <a:rPr lang="es-ES" sz="2200" dirty="0" smtClean="0">
                <a:solidFill>
                  <a:schemeClr val="accent5">
                    <a:lumMod val="50000"/>
                  </a:schemeClr>
                </a:solidFill>
              </a:rPr>
              <a:t>: dará TRUE si el último INSERT, UPDATE, DELETE o SELECT INTO ha afectado a una o más filas</a:t>
            </a:r>
          </a:p>
          <a:p>
            <a:pPr marL="633413" lvl="1" indent="-176213">
              <a:buFont typeface="Wingdings" pitchFamily="2" charset="2"/>
              <a:buChar char="§"/>
            </a:pPr>
            <a:r>
              <a:rPr lang="es-ES" sz="2200" b="1" dirty="0" smtClean="0">
                <a:solidFill>
                  <a:srgbClr val="C00000"/>
                </a:solidFill>
              </a:rPr>
              <a:t>SQL%ROWCOUNT</a:t>
            </a:r>
            <a:r>
              <a:rPr lang="es-ES" sz="2200" dirty="0" smtClean="0">
                <a:solidFill>
                  <a:schemeClr val="accent5">
                    <a:lumMod val="50000"/>
                  </a:schemeClr>
                </a:solidFill>
              </a:rPr>
              <a:t>: devuelve el número de filas afectadas por el último INSERT, UPDATE, DELETE o SELECT INTO</a:t>
            </a:r>
          </a:p>
          <a:p>
            <a:pPr marL="633413" lvl="1" indent="-176213">
              <a:buFont typeface="Wingdings" pitchFamily="2" charset="2"/>
              <a:buChar char="§"/>
            </a:pPr>
            <a:r>
              <a:rPr lang="es-ES" sz="2200" b="1" dirty="0" smtClean="0">
                <a:solidFill>
                  <a:srgbClr val="C00000"/>
                </a:solidFill>
              </a:rPr>
              <a:t>SQL%ISOPEN</a:t>
            </a:r>
            <a:r>
              <a:rPr lang="es-ES" sz="2200" dirty="0" smtClean="0">
                <a:solidFill>
                  <a:schemeClr val="accent5">
                    <a:lumMod val="50000"/>
                  </a:schemeClr>
                </a:solidFill>
              </a:rPr>
              <a:t>: siempre devolverá FALSO, ya que Oracle cierra automáticamente el cursor después de cada orden SQL</a:t>
            </a:r>
            <a:endParaRPr lang="es-ES" sz="2200" dirty="0">
              <a:solidFill>
                <a:schemeClr val="accent5">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4473982" cy="707886"/>
          </a:xfrm>
          <a:prstGeom prst="rect">
            <a:avLst/>
          </a:prstGeom>
          <a:noFill/>
        </p:spPr>
        <p:txBody>
          <a:bodyPr wrap="none" rtlCol="0">
            <a:spAutoFit/>
          </a:bodyPr>
          <a:lstStyle/>
          <a:p>
            <a:r>
              <a:rPr lang="es-ES" sz="2000" b="1" dirty="0" smtClean="0">
                <a:solidFill>
                  <a:srgbClr val="C00000"/>
                </a:solidFill>
              </a:rPr>
              <a:t>8- ATRIBUTOS EN CURSORES IMPLÍCITOS</a:t>
            </a:r>
            <a:endParaRPr lang="es-ES" sz="2000" b="1" i="1" dirty="0" smtClean="0">
              <a:solidFill>
                <a:schemeClr val="accent5">
                  <a:lumMod val="50000"/>
                </a:schemeClr>
              </a:solidFill>
            </a:endParaRPr>
          </a:p>
          <a:p>
            <a:endParaRPr lang="es-ES" sz="2000" b="1" dirty="0">
              <a:solidFill>
                <a:srgbClr val="C00000"/>
              </a:solidFill>
            </a:endParaRPr>
          </a:p>
        </p:txBody>
      </p:sp>
      <p:sp>
        <p:nvSpPr>
          <p:cNvPr id="5" name="4 CuadroTexto"/>
          <p:cNvSpPr txBox="1"/>
          <p:nvPr/>
        </p:nvSpPr>
        <p:spPr>
          <a:xfrm>
            <a:off x="500034" y="642918"/>
            <a:ext cx="8643966" cy="5878532"/>
          </a:xfrm>
          <a:prstGeom prst="rect">
            <a:avLst/>
          </a:prstGeom>
          <a:noFill/>
        </p:spPr>
        <p:txBody>
          <a:bodyPr wrap="square" rtlCol="0">
            <a:spAutoFit/>
          </a:bodyPr>
          <a:lstStyle/>
          <a:p>
            <a:pPr marL="266700" indent="-266700">
              <a:buFont typeface="Wingdings" pitchFamily="2" charset="2"/>
              <a:buChar char="Ø"/>
            </a:pPr>
            <a:r>
              <a:rPr lang="es-ES" sz="2400" dirty="0" smtClean="0"/>
              <a:t>Peculiaridades en el comportamiento y uso de los atributos:</a:t>
            </a:r>
          </a:p>
          <a:p>
            <a:pPr marL="723900" lvl="1" indent="-266700">
              <a:buFont typeface="Wingdings" pitchFamily="2" charset="2"/>
              <a:buChar char="v"/>
            </a:pPr>
            <a:r>
              <a:rPr lang="es-ES" sz="2200" dirty="0" smtClean="0">
                <a:solidFill>
                  <a:schemeClr val="accent5">
                    <a:lumMod val="50000"/>
                  </a:schemeClr>
                </a:solidFill>
              </a:rPr>
              <a:t>Devolverán un valor relativo a la última orden INSERT, UPDATE, DELETE o SELECT … INTO, aunque el cursor esté cerrado</a:t>
            </a:r>
          </a:p>
          <a:p>
            <a:pPr marL="723900" lvl="1" indent="-266700">
              <a:buFont typeface="Wingdings" pitchFamily="2" charset="2"/>
              <a:buChar char="v"/>
            </a:pPr>
            <a:endParaRPr lang="es-ES" sz="2200" dirty="0" smtClean="0">
              <a:solidFill>
                <a:schemeClr val="accent5">
                  <a:lumMod val="50000"/>
                </a:schemeClr>
              </a:solidFill>
            </a:endParaRPr>
          </a:p>
          <a:p>
            <a:pPr marL="723900" lvl="1" indent="-266700">
              <a:buFont typeface="Wingdings" pitchFamily="2" charset="2"/>
              <a:buChar char="v"/>
            </a:pPr>
            <a:r>
              <a:rPr lang="es-ES" sz="2200" dirty="0" smtClean="0">
                <a:solidFill>
                  <a:schemeClr val="accent5">
                    <a:lumMod val="50000"/>
                  </a:schemeClr>
                </a:solidFill>
              </a:rPr>
              <a:t>En el caso de que se trate de un SELECT … INTO, debemos tener en cuenta que ha de devolver una fila y sólo una, pues de lo contrario se producirá un error y  se levantará automáticamente una excepción:</a:t>
            </a:r>
          </a:p>
          <a:p>
            <a:pPr marL="1638300" lvl="3" indent="-266700">
              <a:buFont typeface="Wingdings" pitchFamily="2" charset="2"/>
              <a:buChar char="ü"/>
            </a:pPr>
            <a:r>
              <a:rPr lang="es-ES" sz="2200" b="1" dirty="0" smtClean="0">
                <a:solidFill>
                  <a:schemeClr val="accent3">
                    <a:lumMod val="50000"/>
                  </a:schemeClr>
                </a:solidFill>
              </a:rPr>
              <a:t>NO_DATA_FOUND</a:t>
            </a:r>
            <a:r>
              <a:rPr lang="es-ES" sz="2200" dirty="0" smtClean="0">
                <a:solidFill>
                  <a:schemeClr val="accent3">
                    <a:lumMod val="50000"/>
                  </a:schemeClr>
                </a:solidFill>
              </a:rPr>
              <a:t>:  si la consulta no devuelve ninguna fila</a:t>
            </a:r>
          </a:p>
          <a:p>
            <a:pPr marL="1638300" lvl="3" indent="-266700">
              <a:buFont typeface="Wingdings" pitchFamily="2" charset="2"/>
              <a:buChar char="ü"/>
            </a:pPr>
            <a:r>
              <a:rPr lang="es-ES" sz="2200" b="1" dirty="0" smtClean="0">
                <a:solidFill>
                  <a:schemeClr val="accent3">
                    <a:lumMod val="50000"/>
                  </a:schemeClr>
                </a:solidFill>
              </a:rPr>
              <a:t>TOO_MANY_ROWS</a:t>
            </a:r>
            <a:r>
              <a:rPr lang="es-ES" sz="2200" dirty="0" smtClean="0">
                <a:solidFill>
                  <a:schemeClr val="accent3">
                    <a:lumMod val="50000"/>
                  </a:schemeClr>
                </a:solidFill>
              </a:rPr>
              <a:t>: si la consulta devuelve más de una fila</a:t>
            </a:r>
          </a:p>
          <a:p>
            <a:pPr marL="723900" lvl="2" indent="12700"/>
            <a:r>
              <a:rPr lang="es-ES" sz="2200" dirty="0" smtClean="0">
                <a:solidFill>
                  <a:schemeClr val="accent5">
                    <a:lumMod val="50000"/>
                  </a:schemeClr>
                </a:solidFill>
              </a:rPr>
              <a:t>Se detendrá la ejecución normal del programa y bifurcará a la sección EXCEPTION. Por tanto, cualquier comprobación de la situación del cursor en esas circunstancias resulta inútil.</a:t>
            </a:r>
          </a:p>
          <a:p>
            <a:pPr marL="723900" lvl="2" indent="12700"/>
            <a:endParaRPr lang="es-ES" sz="2200" dirty="0" smtClean="0">
              <a:solidFill>
                <a:schemeClr val="accent5">
                  <a:lumMod val="50000"/>
                </a:schemeClr>
              </a:solidFill>
            </a:endParaRPr>
          </a:p>
          <a:p>
            <a:pPr marL="906463" lvl="2" indent="-266700">
              <a:buFont typeface="Wingdings" pitchFamily="2" charset="2"/>
              <a:buChar char="v"/>
            </a:pPr>
            <a:r>
              <a:rPr lang="es-ES" sz="2200" dirty="0" smtClean="0">
                <a:solidFill>
                  <a:schemeClr val="accent5">
                    <a:lumMod val="50000"/>
                  </a:schemeClr>
                </a:solidFill>
              </a:rPr>
              <a:t>Lo indicado en el párrafo anterior no es aplicable a las órdenes INSERT, UPDATE, DELETE ya que en estos casos no se levantan las excepciones correspondientes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4473982" cy="707886"/>
          </a:xfrm>
          <a:prstGeom prst="rect">
            <a:avLst/>
          </a:prstGeom>
          <a:noFill/>
        </p:spPr>
        <p:txBody>
          <a:bodyPr wrap="none" rtlCol="0">
            <a:spAutoFit/>
          </a:bodyPr>
          <a:lstStyle/>
          <a:p>
            <a:r>
              <a:rPr lang="es-ES" sz="2000" b="1" dirty="0" smtClean="0">
                <a:solidFill>
                  <a:srgbClr val="C00000"/>
                </a:solidFill>
              </a:rPr>
              <a:t>8- ATRIBUTOS EN CURSORES IMPLÍCITOS</a:t>
            </a:r>
            <a:endParaRPr lang="es-ES" sz="2000" b="1" i="1" dirty="0" smtClean="0">
              <a:solidFill>
                <a:schemeClr val="accent5">
                  <a:lumMod val="50000"/>
                </a:schemeClr>
              </a:solidFill>
            </a:endParaRPr>
          </a:p>
          <a:p>
            <a:endParaRPr lang="es-ES" sz="2000" b="1" dirty="0">
              <a:solidFill>
                <a:srgbClr val="C00000"/>
              </a:solidFill>
            </a:endParaRPr>
          </a:p>
        </p:txBody>
      </p:sp>
      <p:sp>
        <p:nvSpPr>
          <p:cNvPr id="5" name="4 CuadroTexto"/>
          <p:cNvSpPr txBox="1"/>
          <p:nvPr/>
        </p:nvSpPr>
        <p:spPr>
          <a:xfrm>
            <a:off x="500034" y="357166"/>
            <a:ext cx="8643966" cy="1446550"/>
          </a:xfrm>
          <a:prstGeom prst="rect">
            <a:avLst/>
          </a:prstGeom>
          <a:noFill/>
        </p:spPr>
        <p:txBody>
          <a:bodyPr wrap="square" rtlCol="0">
            <a:spAutoFit/>
          </a:bodyPr>
          <a:lstStyle/>
          <a:p>
            <a:pPr marL="266700" indent="-266700"/>
            <a:r>
              <a:rPr lang="es-ES" sz="2200" b="1" i="1" dirty="0" smtClean="0">
                <a:solidFill>
                  <a:schemeClr val="accent5">
                    <a:lumMod val="50000"/>
                  </a:schemeClr>
                </a:solidFill>
              </a:rPr>
              <a:t>Ejemplo:</a:t>
            </a:r>
          </a:p>
          <a:p>
            <a:r>
              <a:rPr lang="es-ES" sz="2200" dirty="0" smtClean="0">
                <a:solidFill>
                  <a:schemeClr val="tx1">
                    <a:lumMod val="95000"/>
                    <a:lumOff val="5000"/>
                  </a:schemeClr>
                </a:solidFill>
              </a:rPr>
              <a:t>El siguiente ejemplo ilustra estas observaciones. Se trata de un bloque que pretende cambiar la localidad de un departamento cuyo nombre en este caso es MARKETING (sabiendo que no existe ese departamento)</a:t>
            </a:r>
          </a:p>
        </p:txBody>
      </p:sp>
      <p:pic>
        <p:nvPicPr>
          <p:cNvPr id="40963" name="Picture 3"/>
          <p:cNvPicPr>
            <a:picLocks noChangeAspect="1" noChangeArrowheads="1"/>
          </p:cNvPicPr>
          <p:nvPr/>
        </p:nvPicPr>
        <p:blipFill>
          <a:blip r:embed="rId2"/>
          <a:srcRect/>
          <a:stretch>
            <a:fillRect/>
          </a:stretch>
        </p:blipFill>
        <p:spPr bwMode="auto">
          <a:xfrm>
            <a:off x="571472" y="1785927"/>
            <a:ext cx="8286808" cy="2500330"/>
          </a:xfrm>
          <a:prstGeom prst="rect">
            <a:avLst/>
          </a:prstGeom>
          <a:noFill/>
          <a:ln w="9525">
            <a:noFill/>
            <a:miter lim="800000"/>
            <a:headEnd/>
            <a:tailEnd/>
          </a:ln>
          <a:effectLst/>
        </p:spPr>
      </p:pic>
      <p:pic>
        <p:nvPicPr>
          <p:cNvPr id="40964" name="Picture 4"/>
          <p:cNvPicPr>
            <a:picLocks noChangeAspect="1" noChangeArrowheads="1"/>
          </p:cNvPicPr>
          <p:nvPr/>
        </p:nvPicPr>
        <p:blipFill>
          <a:blip r:embed="rId3"/>
          <a:srcRect/>
          <a:stretch>
            <a:fillRect/>
          </a:stretch>
        </p:blipFill>
        <p:spPr bwMode="auto">
          <a:xfrm>
            <a:off x="571472" y="4214818"/>
            <a:ext cx="8286808" cy="248126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836995" cy="400110"/>
          </a:xfrm>
          <a:prstGeom prst="rect">
            <a:avLst/>
          </a:prstGeom>
          <a:noFill/>
        </p:spPr>
        <p:txBody>
          <a:bodyPr wrap="none" rtlCol="0">
            <a:spAutoFit/>
          </a:bodyPr>
          <a:lstStyle/>
          <a:p>
            <a:r>
              <a:rPr lang="es-ES" sz="2000" b="1" dirty="0" smtClean="0">
                <a:solidFill>
                  <a:srgbClr val="C00000"/>
                </a:solidFill>
              </a:rPr>
              <a:t>1- CURSORES EXPLICITOS</a:t>
            </a:r>
            <a:endParaRPr lang="es-ES" sz="2000" b="1" dirty="0">
              <a:solidFill>
                <a:srgbClr val="C00000"/>
              </a:solidFill>
            </a:endParaRPr>
          </a:p>
        </p:txBody>
      </p:sp>
      <p:sp>
        <p:nvSpPr>
          <p:cNvPr id="6" name="5 CuadroTexto"/>
          <p:cNvSpPr txBox="1"/>
          <p:nvPr/>
        </p:nvSpPr>
        <p:spPr>
          <a:xfrm>
            <a:off x="571472" y="571480"/>
            <a:ext cx="8572528" cy="6309420"/>
          </a:xfrm>
          <a:prstGeom prst="rect">
            <a:avLst/>
          </a:prstGeom>
          <a:noFill/>
        </p:spPr>
        <p:txBody>
          <a:bodyPr wrap="square" rtlCol="0">
            <a:spAutoFit/>
          </a:bodyPr>
          <a:lstStyle/>
          <a:p>
            <a:pPr marL="273050" indent="-273050">
              <a:buFont typeface="Wingdings" pitchFamily="2" charset="2"/>
              <a:buChar char="Ø"/>
            </a:pPr>
            <a:r>
              <a:rPr lang="es-ES" sz="2400" dirty="0" smtClean="0"/>
              <a:t>Hay cuatro operaciones básicas para trabajar con un curso explícito:</a:t>
            </a:r>
          </a:p>
          <a:p>
            <a:pPr marL="914400" lvl="1" indent="-457200">
              <a:buFont typeface="+mj-lt"/>
              <a:buAutoNum type="arabicPeriod" startAt="3"/>
            </a:pPr>
            <a:r>
              <a:rPr lang="es-ES" sz="2400" b="1" dirty="0" smtClean="0">
                <a:solidFill>
                  <a:schemeClr val="accent6">
                    <a:lumMod val="50000"/>
                  </a:schemeClr>
                </a:solidFill>
              </a:rPr>
              <a:t>RECOGIDA DE INFORMACIÓN </a:t>
            </a:r>
            <a:r>
              <a:rPr lang="es-ES" sz="2400" dirty="0" smtClean="0">
                <a:solidFill>
                  <a:schemeClr val="tx1">
                    <a:lumMod val="95000"/>
                    <a:lumOff val="5000"/>
                  </a:schemeClr>
                </a:solidFill>
              </a:rPr>
              <a:t>almacenada en el cursor. Se usa el comando </a:t>
            </a:r>
            <a:r>
              <a:rPr lang="es-ES" sz="2400" b="1" dirty="0" smtClean="0">
                <a:solidFill>
                  <a:schemeClr val="tx1">
                    <a:lumMod val="95000"/>
                    <a:lumOff val="5000"/>
                  </a:schemeClr>
                </a:solidFill>
              </a:rPr>
              <a:t>FETCH</a:t>
            </a:r>
            <a:r>
              <a:rPr lang="es-ES" sz="2400" dirty="0" smtClean="0">
                <a:solidFill>
                  <a:schemeClr val="tx1">
                    <a:lumMod val="95000"/>
                    <a:lumOff val="5000"/>
                  </a:schemeClr>
                </a:solidFill>
              </a:rPr>
              <a:t>:</a:t>
            </a:r>
          </a:p>
          <a:p>
            <a:pPr marL="914400" lvl="1" indent="-457200">
              <a:buFont typeface="+mj-lt"/>
              <a:buAutoNum type="arabicPeriod" startAt="3"/>
            </a:pPr>
            <a:endParaRPr lang="es-ES" sz="2400" b="1" dirty="0" smtClean="0">
              <a:solidFill>
                <a:schemeClr val="tx1">
                  <a:lumMod val="95000"/>
                  <a:lumOff val="5000"/>
                </a:schemeClr>
              </a:solidFill>
            </a:endParaRPr>
          </a:p>
          <a:p>
            <a:pPr marL="914400" lvl="1" indent="-457200">
              <a:buFont typeface="+mj-lt"/>
              <a:buAutoNum type="arabicPeriod" startAt="3"/>
            </a:pPr>
            <a:endParaRPr lang="es-ES" sz="2400" b="1" dirty="0" smtClean="0">
              <a:solidFill>
                <a:schemeClr val="tx1">
                  <a:lumMod val="95000"/>
                  <a:lumOff val="5000"/>
                </a:schemeClr>
              </a:solidFill>
            </a:endParaRPr>
          </a:p>
          <a:p>
            <a:pPr marL="914400" lvl="1" indent="-457200"/>
            <a:r>
              <a:rPr lang="es-ES" sz="2400" b="1" dirty="0" smtClean="0">
                <a:solidFill>
                  <a:schemeClr val="tx1">
                    <a:lumMod val="95000"/>
                    <a:lumOff val="5000"/>
                  </a:schemeClr>
                </a:solidFill>
              </a:rPr>
              <a:t>	Después de INTO figurará:</a:t>
            </a:r>
          </a:p>
          <a:p>
            <a:pPr marL="1828800" lvl="3" indent="-457200">
              <a:buFont typeface="Wingdings" pitchFamily="2" charset="2"/>
              <a:buChar char="v"/>
            </a:pPr>
            <a:r>
              <a:rPr lang="es-ES" sz="2000" b="1" dirty="0" smtClean="0">
                <a:solidFill>
                  <a:schemeClr val="accent5">
                    <a:lumMod val="50000"/>
                  </a:schemeClr>
                </a:solidFill>
              </a:rPr>
              <a:t>Una variable que recogerá la información de todas las columnas. Puede declararse de la forma:</a:t>
            </a:r>
          </a:p>
          <a:p>
            <a:pPr marL="1828800" lvl="3" indent="-457200"/>
            <a:r>
              <a:rPr lang="es-ES" sz="2000" b="1" dirty="0" smtClean="0">
                <a:solidFill>
                  <a:schemeClr val="accent5">
                    <a:lumMod val="50000"/>
                  </a:schemeClr>
                </a:solidFill>
              </a:rPr>
              <a:t>		</a:t>
            </a:r>
            <a:r>
              <a:rPr lang="es-ES" sz="2000" b="1" i="1" dirty="0" smtClean="0">
                <a:solidFill>
                  <a:srgbClr val="C00000"/>
                </a:solidFill>
              </a:rPr>
              <a:t>&lt;variable&gt;  &lt;</a:t>
            </a:r>
            <a:r>
              <a:rPr lang="es-ES" sz="2000" b="1" i="1" dirty="0" err="1" smtClean="0">
                <a:solidFill>
                  <a:srgbClr val="C00000"/>
                </a:solidFill>
              </a:rPr>
              <a:t>nombrecursor</a:t>
            </a:r>
            <a:r>
              <a:rPr lang="es-ES" sz="2000" b="1" i="1" dirty="0" smtClean="0">
                <a:solidFill>
                  <a:srgbClr val="C00000"/>
                </a:solidFill>
              </a:rPr>
              <a:t>&gt;%ROWTYPE;</a:t>
            </a:r>
          </a:p>
          <a:p>
            <a:pPr marL="1828800" lvl="3" indent="-457200"/>
            <a:endParaRPr lang="es-ES" sz="2000" b="1" i="1" dirty="0" smtClean="0">
              <a:solidFill>
                <a:srgbClr val="C00000"/>
              </a:solidFill>
            </a:endParaRPr>
          </a:p>
          <a:p>
            <a:pPr marL="1828800" lvl="3" indent="-457200">
              <a:buFont typeface="Wingdings" pitchFamily="2" charset="2"/>
              <a:buChar char="v"/>
            </a:pPr>
            <a:r>
              <a:rPr lang="es-ES" sz="2000" b="1" dirty="0" smtClean="0">
                <a:solidFill>
                  <a:schemeClr val="accent5">
                    <a:lumMod val="50000"/>
                  </a:schemeClr>
                </a:solidFill>
              </a:rPr>
              <a:t>O una lista de variables. Cada una recogerá la columna correspondiente de la cláusula SELECT (serán del mismo tipo que las columnas)</a:t>
            </a:r>
          </a:p>
          <a:p>
            <a:pPr marL="1371600" lvl="2" indent="-457200">
              <a:buFont typeface="Wingdings" pitchFamily="2" charset="2"/>
              <a:buChar char="v"/>
            </a:pPr>
            <a:endParaRPr lang="es-ES" sz="2400" b="1" dirty="0" smtClean="0">
              <a:solidFill>
                <a:schemeClr val="tx1">
                  <a:lumMod val="95000"/>
                  <a:lumOff val="5000"/>
                </a:schemeClr>
              </a:solidFill>
            </a:endParaRPr>
          </a:p>
          <a:p>
            <a:pPr marL="900113" lvl="2" indent="14288"/>
            <a:r>
              <a:rPr lang="es-ES" sz="2400" dirty="0" smtClean="0">
                <a:solidFill>
                  <a:schemeClr val="tx1">
                    <a:lumMod val="95000"/>
                    <a:lumOff val="5000"/>
                  </a:schemeClr>
                </a:solidFill>
              </a:rPr>
              <a:t>Cada FETCH recupera una fila y el cursor avanza automáticamente a la fila siguiente en cada nueva instrucción FETCH.</a:t>
            </a:r>
          </a:p>
        </p:txBody>
      </p:sp>
      <p:pic>
        <p:nvPicPr>
          <p:cNvPr id="2051" name="Picture 3"/>
          <p:cNvPicPr>
            <a:picLocks noChangeAspect="1" noChangeArrowheads="1"/>
          </p:cNvPicPr>
          <p:nvPr/>
        </p:nvPicPr>
        <p:blipFill>
          <a:blip r:embed="rId2"/>
          <a:srcRect/>
          <a:stretch>
            <a:fillRect/>
          </a:stretch>
        </p:blipFill>
        <p:spPr bwMode="auto">
          <a:xfrm>
            <a:off x="1300138" y="2143116"/>
            <a:ext cx="7843862" cy="4953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4473982" cy="707886"/>
          </a:xfrm>
          <a:prstGeom prst="rect">
            <a:avLst/>
          </a:prstGeom>
          <a:noFill/>
        </p:spPr>
        <p:txBody>
          <a:bodyPr wrap="none" rtlCol="0">
            <a:spAutoFit/>
          </a:bodyPr>
          <a:lstStyle/>
          <a:p>
            <a:r>
              <a:rPr lang="es-ES" sz="2000" b="1" dirty="0" smtClean="0">
                <a:solidFill>
                  <a:srgbClr val="C00000"/>
                </a:solidFill>
              </a:rPr>
              <a:t>8- ATRIBUTOS EN CURSORES IMPLÍCITOS</a:t>
            </a:r>
            <a:endParaRPr lang="es-ES" sz="2000" b="1" i="1" dirty="0" smtClean="0">
              <a:solidFill>
                <a:schemeClr val="accent5">
                  <a:lumMod val="50000"/>
                </a:schemeClr>
              </a:solidFill>
            </a:endParaRPr>
          </a:p>
          <a:p>
            <a:endParaRPr lang="es-ES" sz="2000" b="1" dirty="0">
              <a:solidFill>
                <a:srgbClr val="C00000"/>
              </a:solidFill>
            </a:endParaRPr>
          </a:p>
        </p:txBody>
      </p:sp>
      <p:sp>
        <p:nvSpPr>
          <p:cNvPr id="5" name="4 CuadroTexto"/>
          <p:cNvSpPr txBox="1"/>
          <p:nvPr/>
        </p:nvSpPr>
        <p:spPr>
          <a:xfrm>
            <a:off x="500034" y="642918"/>
            <a:ext cx="8643966" cy="2462213"/>
          </a:xfrm>
          <a:prstGeom prst="rect">
            <a:avLst/>
          </a:prstGeom>
          <a:noFill/>
        </p:spPr>
        <p:txBody>
          <a:bodyPr wrap="square" rtlCol="0">
            <a:spAutoFit/>
          </a:bodyPr>
          <a:lstStyle/>
          <a:p>
            <a:pPr marL="266700" indent="-266700"/>
            <a:r>
              <a:rPr lang="es-ES" sz="2200" b="1" i="1" dirty="0" smtClean="0">
                <a:solidFill>
                  <a:schemeClr val="accent5">
                    <a:lumMod val="50000"/>
                  </a:schemeClr>
                </a:solidFill>
              </a:rPr>
              <a:t>Ejemplo:</a:t>
            </a:r>
          </a:p>
          <a:p>
            <a:r>
              <a:rPr lang="es-ES" sz="2200" dirty="0" smtClean="0">
                <a:solidFill>
                  <a:schemeClr val="tx1">
                    <a:lumMod val="95000"/>
                    <a:lumOff val="5000"/>
                  </a:schemeClr>
                </a:solidFill>
              </a:rPr>
              <a:t>El siguiente ejemplo ilustra estas observaciones. Se trata de un bloque que pretende cambiar la localidad de un departamento cuyo nombre en este caso es MARKETING (sabiendo que no existe ese departamento)</a:t>
            </a: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r>
              <a:rPr lang="es-ES" sz="2200" dirty="0" smtClean="0">
                <a:solidFill>
                  <a:schemeClr val="tx1">
                    <a:lumMod val="95000"/>
                    <a:lumOff val="5000"/>
                  </a:schemeClr>
                </a:solidFill>
              </a:rPr>
              <a:t>El resultado al ejecutar este bloque será:</a:t>
            </a:r>
          </a:p>
        </p:txBody>
      </p:sp>
      <p:pic>
        <p:nvPicPr>
          <p:cNvPr id="41986" name="Picture 2"/>
          <p:cNvPicPr>
            <a:picLocks noChangeAspect="1" noChangeArrowheads="1"/>
          </p:cNvPicPr>
          <p:nvPr/>
        </p:nvPicPr>
        <p:blipFill>
          <a:blip r:embed="rId2"/>
          <a:srcRect/>
          <a:stretch>
            <a:fillRect/>
          </a:stretch>
        </p:blipFill>
        <p:spPr bwMode="auto">
          <a:xfrm>
            <a:off x="571472" y="3286124"/>
            <a:ext cx="4791075" cy="23526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4473982" cy="707886"/>
          </a:xfrm>
          <a:prstGeom prst="rect">
            <a:avLst/>
          </a:prstGeom>
          <a:noFill/>
        </p:spPr>
        <p:txBody>
          <a:bodyPr wrap="none" rtlCol="0">
            <a:spAutoFit/>
          </a:bodyPr>
          <a:lstStyle/>
          <a:p>
            <a:r>
              <a:rPr lang="es-ES" sz="2000" b="1" dirty="0" smtClean="0">
                <a:solidFill>
                  <a:srgbClr val="C00000"/>
                </a:solidFill>
              </a:rPr>
              <a:t>8- ATRIBUTOS EN CURSORES IMPLÍCITOS</a:t>
            </a:r>
            <a:endParaRPr lang="es-ES" sz="2000" b="1" i="1" dirty="0" smtClean="0">
              <a:solidFill>
                <a:schemeClr val="accent5">
                  <a:lumMod val="50000"/>
                </a:schemeClr>
              </a:solidFill>
            </a:endParaRPr>
          </a:p>
          <a:p>
            <a:endParaRPr lang="es-ES" sz="2000" b="1" dirty="0">
              <a:solidFill>
                <a:srgbClr val="C00000"/>
              </a:solidFill>
            </a:endParaRPr>
          </a:p>
        </p:txBody>
      </p:sp>
      <p:sp>
        <p:nvSpPr>
          <p:cNvPr id="5" name="4 CuadroTexto"/>
          <p:cNvSpPr txBox="1"/>
          <p:nvPr/>
        </p:nvSpPr>
        <p:spPr>
          <a:xfrm>
            <a:off x="500034" y="357166"/>
            <a:ext cx="8643966" cy="5509200"/>
          </a:xfrm>
          <a:prstGeom prst="rect">
            <a:avLst/>
          </a:prstGeom>
          <a:noFill/>
        </p:spPr>
        <p:txBody>
          <a:bodyPr wrap="square" rtlCol="0">
            <a:spAutoFit/>
          </a:bodyPr>
          <a:lstStyle/>
          <a:p>
            <a:pPr marL="273050" indent="-273050">
              <a:buFont typeface="Wingdings" pitchFamily="2" charset="2"/>
              <a:buChar char="Ø"/>
            </a:pPr>
            <a:r>
              <a:rPr lang="es-ES" sz="2000" b="1" dirty="0" smtClean="0">
                <a:solidFill>
                  <a:schemeClr val="tx1">
                    <a:lumMod val="95000"/>
                    <a:lumOff val="5000"/>
                  </a:schemeClr>
                </a:solidFill>
              </a:rPr>
              <a:t>Cuando un SELECT … INTO hace referencia a una función de grupo nunca se levantará la excepción NO_DATA_FOUND , y SQL%FOUND siempre será verdadero. Esto se debe a que las funciones de grupo siempre retornan algún valor (aunque sea NULL o cero)</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buFont typeface="Wingdings" pitchFamily="2" charset="2"/>
              <a:buChar char="Ø"/>
            </a:pPr>
            <a:r>
              <a:rPr lang="es-ES" sz="2000" b="1" dirty="0" smtClean="0">
                <a:solidFill>
                  <a:schemeClr val="tx1">
                    <a:lumMod val="95000"/>
                    <a:lumOff val="5000"/>
                  </a:schemeClr>
                </a:solidFill>
              </a:rPr>
              <a:t>Esta característica resulta útil para comprobar la existencia o no de una determinada fila sin que se levante NO_DATA_FOUND. </a:t>
            </a:r>
          </a:p>
          <a:p>
            <a:pPr marL="273050" indent="-273050"/>
            <a:r>
              <a:rPr lang="es-ES" sz="2000" b="1" dirty="0" smtClean="0">
                <a:solidFill>
                  <a:schemeClr val="tx1">
                    <a:lumMod val="95000"/>
                    <a:lumOff val="5000"/>
                  </a:schemeClr>
                </a:solidFill>
              </a:rPr>
              <a:t>	</a:t>
            </a:r>
            <a:r>
              <a:rPr lang="es-ES" sz="2000" b="1" i="1" dirty="0" smtClean="0">
                <a:solidFill>
                  <a:schemeClr val="accent5">
                    <a:lumMod val="50000"/>
                  </a:schemeClr>
                </a:solidFill>
              </a:rPr>
              <a:t>Por ejemplo, para comprobar si existe un determinado departamento podemos escribir:</a:t>
            </a:r>
          </a:p>
        </p:txBody>
      </p:sp>
      <p:pic>
        <p:nvPicPr>
          <p:cNvPr id="43011" name="Picture 3"/>
          <p:cNvPicPr>
            <a:picLocks noChangeAspect="1" noChangeArrowheads="1"/>
          </p:cNvPicPr>
          <p:nvPr/>
        </p:nvPicPr>
        <p:blipFill>
          <a:blip r:embed="rId2"/>
          <a:srcRect/>
          <a:stretch>
            <a:fillRect/>
          </a:stretch>
        </p:blipFill>
        <p:spPr bwMode="auto">
          <a:xfrm>
            <a:off x="857224" y="1643050"/>
            <a:ext cx="7786742" cy="2857520"/>
          </a:xfrm>
          <a:prstGeom prst="rect">
            <a:avLst/>
          </a:prstGeom>
          <a:noFill/>
          <a:ln w="9525">
            <a:noFill/>
            <a:miter lim="800000"/>
            <a:headEnd/>
            <a:tailEnd/>
          </a:ln>
          <a:effectLst/>
        </p:spPr>
      </p:pic>
      <p:pic>
        <p:nvPicPr>
          <p:cNvPr id="43013" name="Picture 5"/>
          <p:cNvPicPr>
            <a:picLocks noChangeAspect="1" noChangeArrowheads="1"/>
          </p:cNvPicPr>
          <p:nvPr/>
        </p:nvPicPr>
        <p:blipFill>
          <a:blip r:embed="rId3"/>
          <a:srcRect/>
          <a:stretch>
            <a:fillRect/>
          </a:stretch>
        </p:blipFill>
        <p:spPr bwMode="auto">
          <a:xfrm>
            <a:off x="857224" y="5810250"/>
            <a:ext cx="6643733" cy="99286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642918"/>
            <a:ext cx="8643966" cy="5262979"/>
          </a:xfrm>
          <a:prstGeom prst="rect">
            <a:avLst/>
          </a:prstGeom>
          <a:noFill/>
        </p:spPr>
        <p:txBody>
          <a:bodyPr wrap="square" rtlCol="0">
            <a:spAutoFit/>
          </a:bodyPr>
          <a:lstStyle/>
          <a:p>
            <a:r>
              <a:rPr lang="es-ES" sz="2400" dirty="0" smtClean="0">
                <a:solidFill>
                  <a:schemeClr val="tx1">
                    <a:lumMod val="95000"/>
                    <a:lumOff val="5000"/>
                  </a:schemeClr>
                </a:solidFill>
              </a:rPr>
              <a:t>Los cursores se pueden usar para actualizar filas. En este caso, tenemos 2 posibilidades:</a:t>
            </a:r>
          </a:p>
          <a:p>
            <a:endParaRPr lang="es-ES" sz="2400" dirty="0" smtClean="0">
              <a:solidFill>
                <a:schemeClr val="tx1">
                  <a:lumMod val="95000"/>
                  <a:lumOff val="5000"/>
                </a:schemeClr>
              </a:solidFill>
            </a:endParaRPr>
          </a:p>
          <a:p>
            <a:pPr marL="457200" indent="-457200">
              <a:buFont typeface="+mj-lt"/>
              <a:buAutoNum type="alphaUcPeriod"/>
            </a:pPr>
            <a:r>
              <a:rPr lang="es-ES" sz="2400" b="1" dirty="0" smtClean="0">
                <a:solidFill>
                  <a:schemeClr val="accent6">
                    <a:lumMod val="50000"/>
                  </a:schemeClr>
                </a:solidFill>
              </a:rPr>
              <a:t>CURSORES  FOR UPDATE:</a:t>
            </a:r>
          </a:p>
          <a:p>
            <a:pPr marL="914400" lvl="1" indent="-457200">
              <a:buFont typeface="Wingdings" pitchFamily="2" charset="2"/>
              <a:buChar char="ü"/>
            </a:pPr>
            <a:r>
              <a:rPr lang="es-ES" sz="2400" b="1" dirty="0" smtClean="0">
                <a:solidFill>
                  <a:schemeClr val="accent5">
                    <a:lumMod val="50000"/>
                  </a:schemeClr>
                </a:solidFill>
              </a:rPr>
              <a:t>Son cursores que permiten y facilitan la actualización (modificación o eliminación) de las filas seleccionadas por el cursor. </a:t>
            </a:r>
          </a:p>
          <a:p>
            <a:pPr marL="914400" lvl="1" indent="-457200">
              <a:buFont typeface="Wingdings" pitchFamily="2" charset="2"/>
              <a:buChar char="ü"/>
            </a:pPr>
            <a:endParaRPr lang="es-ES" sz="1200" b="1" dirty="0" smtClean="0">
              <a:solidFill>
                <a:schemeClr val="accent5">
                  <a:lumMod val="50000"/>
                </a:schemeClr>
              </a:solidFill>
            </a:endParaRPr>
          </a:p>
          <a:p>
            <a:pPr marL="914400" lvl="1" indent="-457200">
              <a:buFont typeface="Wingdings" pitchFamily="2" charset="2"/>
              <a:buChar char="ü"/>
            </a:pPr>
            <a:r>
              <a:rPr lang="es-ES" sz="2400" b="1" dirty="0" smtClean="0">
                <a:solidFill>
                  <a:schemeClr val="accent5">
                    <a:lumMod val="50000"/>
                  </a:schemeClr>
                </a:solidFill>
              </a:rPr>
              <a:t>Todas las filas serán bloqueadas al abrir el cursor (OPEN) y serán desbloqueadas al terminar las actualizaciones (al ejecutar COMMIT explícita o implícitamente)</a:t>
            </a:r>
          </a:p>
          <a:p>
            <a:pPr marL="914400" lvl="1" indent="-457200">
              <a:buFont typeface="Wingdings" pitchFamily="2" charset="2"/>
              <a:buChar char="ü"/>
            </a:pPr>
            <a:endParaRPr lang="es-ES" sz="2400" b="1" dirty="0" smtClean="0">
              <a:solidFill>
                <a:schemeClr val="accent5">
                  <a:lumMod val="50000"/>
                </a:schemeClr>
              </a:solidFill>
            </a:endParaRPr>
          </a:p>
          <a:p>
            <a:pPr marL="914400" lvl="1" indent="-457200">
              <a:buFont typeface="Wingdings" pitchFamily="2" charset="2"/>
              <a:buChar char="ü"/>
            </a:pPr>
            <a:r>
              <a:rPr lang="es-ES" sz="2400" b="1" dirty="0" smtClean="0">
                <a:solidFill>
                  <a:schemeClr val="accent5">
                    <a:lumMod val="50000"/>
                  </a:schemeClr>
                </a:solidFill>
              </a:rPr>
              <a:t>Para crearlos únicamente habrá que añadirle FOR UPDATE al final de la declaración:</a:t>
            </a:r>
            <a:endParaRPr lang="es-ES" sz="2400" b="1" dirty="0" smtClean="0">
              <a:solidFill>
                <a:schemeClr val="accent5">
                  <a:lumMod val="50000"/>
                </a:schemeClr>
              </a:solidFill>
            </a:endParaRPr>
          </a:p>
        </p:txBody>
      </p:sp>
      <p:pic>
        <p:nvPicPr>
          <p:cNvPr id="1028" name="Picture 4"/>
          <p:cNvPicPr>
            <a:picLocks noChangeAspect="1" noChangeArrowheads="1"/>
          </p:cNvPicPr>
          <p:nvPr/>
        </p:nvPicPr>
        <p:blipFill>
          <a:blip r:embed="rId2"/>
          <a:srcRect/>
          <a:stretch>
            <a:fillRect/>
          </a:stretch>
        </p:blipFill>
        <p:spPr bwMode="auto">
          <a:xfrm>
            <a:off x="1500166" y="5857892"/>
            <a:ext cx="7400917" cy="8001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642918"/>
            <a:ext cx="8643966" cy="4524315"/>
          </a:xfrm>
          <a:prstGeom prst="rect">
            <a:avLst/>
          </a:prstGeom>
          <a:noFill/>
        </p:spPr>
        <p:txBody>
          <a:bodyPr wrap="square" rtlCol="0">
            <a:spAutoFit/>
          </a:bodyPr>
          <a:lstStyle/>
          <a:p>
            <a:pPr marL="457200" indent="-457200">
              <a:buFont typeface="+mj-lt"/>
              <a:buAutoNum type="alphaUcPeriod"/>
            </a:pPr>
            <a:r>
              <a:rPr lang="es-ES" sz="2400" b="1" dirty="0" smtClean="0">
                <a:solidFill>
                  <a:schemeClr val="accent6">
                    <a:lumMod val="50000"/>
                  </a:schemeClr>
                </a:solidFill>
              </a:rPr>
              <a:t>CURSORES  FOR UPDATE:</a:t>
            </a:r>
          </a:p>
          <a:p>
            <a:pPr marL="457200" indent="-457200">
              <a:buFont typeface="+mj-lt"/>
              <a:buAutoNum type="alphaUcPeriod"/>
            </a:pPr>
            <a:endParaRPr lang="es-ES" sz="2400" b="1" dirty="0" smtClean="0">
              <a:solidFill>
                <a:schemeClr val="accent6">
                  <a:lumMod val="50000"/>
                </a:schemeClr>
              </a:solidFill>
            </a:endParaRPr>
          </a:p>
          <a:p>
            <a:pPr marL="914400" lvl="1" indent="-457200">
              <a:buFont typeface="Wingdings" pitchFamily="2" charset="2"/>
              <a:buChar char="ü"/>
            </a:pPr>
            <a:r>
              <a:rPr lang="es-ES" sz="2400" dirty="0" smtClean="0">
                <a:solidFill>
                  <a:schemeClr val="accent5">
                    <a:lumMod val="50000"/>
                  </a:schemeClr>
                </a:solidFill>
              </a:rPr>
              <a:t>Estos cursores se usan exactamente igual que los cursores explícitos (OPEN, FETCH, </a:t>
            </a:r>
            <a:r>
              <a:rPr lang="es-ES" sz="2400" dirty="0" err="1" smtClean="0">
                <a:solidFill>
                  <a:schemeClr val="accent5">
                    <a:lumMod val="50000"/>
                  </a:schemeClr>
                </a:solidFill>
              </a:rPr>
              <a:t>etc</a:t>
            </a:r>
            <a:r>
              <a:rPr lang="es-ES" sz="2400" dirty="0" smtClean="0">
                <a:solidFill>
                  <a:schemeClr val="accent5">
                    <a:lumMod val="50000"/>
                  </a:schemeClr>
                </a:solidFill>
              </a:rPr>
              <a:t>…)</a:t>
            </a:r>
          </a:p>
          <a:p>
            <a:pPr marL="914400" lvl="1" indent="-457200">
              <a:buFont typeface="Wingdings" pitchFamily="2" charset="2"/>
              <a:buChar char="ü"/>
            </a:pPr>
            <a:endParaRPr lang="es-ES" sz="2400" dirty="0" smtClean="0">
              <a:solidFill>
                <a:schemeClr val="accent5">
                  <a:lumMod val="50000"/>
                </a:schemeClr>
              </a:solidFill>
            </a:endParaRPr>
          </a:p>
          <a:p>
            <a:pPr marL="914400" lvl="1" indent="-457200">
              <a:buFont typeface="Wingdings" pitchFamily="2" charset="2"/>
              <a:buChar char="ü"/>
            </a:pPr>
            <a:r>
              <a:rPr lang="es-ES" sz="2400" dirty="0" smtClean="0">
                <a:solidFill>
                  <a:schemeClr val="accent5">
                    <a:lumMod val="50000"/>
                  </a:schemeClr>
                </a:solidFill>
              </a:rPr>
              <a:t>Pero además, permiten actualizar la última fila recuperada con FETCH mediante el comando (UPDATE o DELETE) incluyendo    </a:t>
            </a:r>
            <a:r>
              <a:rPr lang="es-ES" sz="2400" b="1" dirty="0" smtClean="0">
                <a:solidFill>
                  <a:schemeClr val="accent5">
                    <a:lumMod val="50000"/>
                  </a:schemeClr>
                </a:solidFill>
              </a:rPr>
              <a:t>WHERE CURRENT OR   </a:t>
            </a:r>
            <a:r>
              <a:rPr lang="es-ES" sz="2400" b="1" i="1" dirty="0" err="1" smtClean="0">
                <a:solidFill>
                  <a:schemeClr val="accent5">
                    <a:lumMod val="50000"/>
                  </a:schemeClr>
                </a:solidFill>
              </a:rPr>
              <a:t>nombrecursor</a:t>
            </a:r>
            <a:r>
              <a:rPr lang="es-ES" sz="2400" dirty="0" smtClean="0">
                <a:solidFill>
                  <a:schemeClr val="accent5">
                    <a:lumMod val="50000"/>
                  </a:schemeClr>
                </a:solidFill>
              </a:rPr>
              <a:t>                 en la cláusula para actualizar (UPDATE) o borrar (DELETE)</a:t>
            </a:r>
          </a:p>
          <a:p>
            <a:pPr marL="914400" lvl="1" indent="-457200">
              <a:buFont typeface="Wingdings" pitchFamily="2" charset="2"/>
              <a:buChar char="ü"/>
            </a:pPr>
            <a:endParaRPr lang="es-ES" sz="2400" dirty="0" smtClean="0">
              <a:solidFill>
                <a:schemeClr val="accent5">
                  <a:lumMod val="50000"/>
                </a:schemeClr>
              </a:solidFill>
            </a:endParaRPr>
          </a:p>
          <a:p>
            <a:pPr marL="914400" lvl="1" indent="-457200">
              <a:buFont typeface="Wingdings" pitchFamily="2" charset="2"/>
              <a:buChar char="ü"/>
            </a:pPr>
            <a:r>
              <a:rPr lang="es-ES" sz="2400" dirty="0" smtClean="0">
                <a:solidFill>
                  <a:schemeClr val="accent5">
                    <a:lumMod val="50000"/>
                  </a:schemeClr>
                </a:solidFill>
              </a:rPr>
              <a:t>El formato para actualizar la fila seleccionada por un cursor FOR UPDATE es:</a:t>
            </a:r>
            <a:endParaRPr lang="es-ES" sz="2400" dirty="0" smtClean="0">
              <a:solidFill>
                <a:schemeClr val="accent5">
                  <a:lumMod val="50000"/>
                </a:schemeClr>
              </a:solidFill>
            </a:endParaRPr>
          </a:p>
        </p:txBody>
      </p:sp>
      <p:pic>
        <p:nvPicPr>
          <p:cNvPr id="2051" name="Picture 3"/>
          <p:cNvPicPr>
            <a:picLocks noChangeAspect="1" noChangeArrowheads="1"/>
          </p:cNvPicPr>
          <p:nvPr/>
        </p:nvPicPr>
        <p:blipFill>
          <a:blip r:embed="rId2"/>
          <a:srcRect/>
          <a:stretch>
            <a:fillRect/>
          </a:stretch>
        </p:blipFill>
        <p:spPr bwMode="auto">
          <a:xfrm>
            <a:off x="1500166" y="5429264"/>
            <a:ext cx="7391393" cy="5715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357166"/>
            <a:ext cx="8643966" cy="1446550"/>
          </a:xfrm>
          <a:prstGeom prst="rect">
            <a:avLst/>
          </a:prstGeom>
          <a:noFill/>
        </p:spPr>
        <p:txBody>
          <a:bodyPr wrap="square" rtlCol="0">
            <a:spAutoFit/>
          </a:bodyPr>
          <a:lstStyle/>
          <a:p>
            <a:pPr marL="457200" indent="-457200">
              <a:buFont typeface="+mj-lt"/>
              <a:buAutoNum type="alphaUcPeriod"/>
            </a:pPr>
            <a:r>
              <a:rPr lang="es-ES" sz="2400" b="1" dirty="0" smtClean="0">
                <a:solidFill>
                  <a:schemeClr val="accent6">
                    <a:lumMod val="50000"/>
                  </a:schemeClr>
                </a:solidFill>
              </a:rPr>
              <a:t>CURSORES  FOR UPDATE:</a:t>
            </a:r>
          </a:p>
          <a:p>
            <a:pPr marL="457200" indent="-457200" algn="just"/>
            <a:r>
              <a:rPr lang="es-ES" sz="2400" dirty="0" smtClean="0">
                <a:solidFill>
                  <a:schemeClr val="accent5">
                    <a:lumMod val="50000"/>
                  </a:schemeClr>
                </a:solidFill>
              </a:rPr>
              <a:t>	</a:t>
            </a:r>
            <a:r>
              <a:rPr lang="es-ES" sz="2400" b="1" i="1" dirty="0" smtClean="0">
                <a:solidFill>
                  <a:schemeClr val="accent5">
                    <a:lumMod val="50000"/>
                  </a:schemeClr>
                </a:solidFill>
              </a:rPr>
              <a:t>Ejemplo:</a:t>
            </a:r>
            <a:r>
              <a:rPr lang="es-ES" sz="2400" dirty="0" smtClean="0">
                <a:solidFill>
                  <a:schemeClr val="accent5">
                    <a:lumMod val="50000"/>
                  </a:schemeClr>
                </a:solidFill>
              </a:rPr>
              <a:t>  </a:t>
            </a:r>
            <a:r>
              <a:rPr lang="es-ES" sz="2000" b="1" dirty="0" smtClean="0">
                <a:solidFill>
                  <a:schemeClr val="tx1">
                    <a:lumMod val="95000"/>
                    <a:lumOff val="5000"/>
                  </a:schemeClr>
                </a:solidFill>
              </a:rPr>
              <a:t>El siguiente procedimiento subirá el salario a todos los empleados del departamento indicado en la llamada. Esta subida será un porcentaje indicado en la llamada:</a:t>
            </a:r>
            <a:endParaRPr lang="es-ES" sz="2400" b="1" dirty="0" smtClean="0">
              <a:solidFill>
                <a:schemeClr val="tx1">
                  <a:lumMod val="95000"/>
                  <a:lumOff val="5000"/>
                </a:schemeClr>
              </a:solidFill>
            </a:endParaRPr>
          </a:p>
        </p:txBody>
      </p:sp>
      <p:pic>
        <p:nvPicPr>
          <p:cNvPr id="3076" name="Picture 4"/>
          <p:cNvPicPr>
            <a:picLocks noChangeAspect="1" noChangeArrowheads="1"/>
          </p:cNvPicPr>
          <p:nvPr/>
        </p:nvPicPr>
        <p:blipFill>
          <a:blip r:embed="rId2"/>
          <a:srcRect/>
          <a:stretch>
            <a:fillRect/>
          </a:stretch>
        </p:blipFill>
        <p:spPr bwMode="auto">
          <a:xfrm>
            <a:off x="1071538" y="1785926"/>
            <a:ext cx="7929618" cy="495777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357166"/>
            <a:ext cx="8643966" cy="6586418"/>
          </a:xfrm>
          <a:prstGeom prst="rect">
            <a:avLst/>
          </a:prstGeom>
          <a:noFill/>
        </p:spPr>
        <p:txBody>
          <a:bodyPr wrap="square" rtlCol="0">
            <a:spAutoFit/>
          </a:bodyPr>
          <a:lstStyle/>
          <a:p>
            <a:pPr marL="457200" indent="-457200">
              <a:buFont typeface="+mj-lt"/>
              <a:buAutoNum type="alphaUcPeriod"/>
            </a:pPr>
            <a:r>
              <a:rPr lang="es-ES" sz="2400" b="1" dirty="0" smtClean="0">
                <a:solidFill>
                  <a:schemeClr val="accent6">
                    <a:lumMod val="50000"/>
                  </a:schemeClr>
                </a:solidFill>
              </a:rPr>
              <a:t>CURSORES  FOR UPDATE:</a:t>
            </a:r>
          </a:p>
          <a:p>
            <a:pPr marL="457200" indent="-457200" algn="just">
              <a:buFont typeface="Wingdings" pitchFamily="2" charset="2"/>
              <a:buChar char="Ø"/>
            </a:pPr>
            <a:r>
              <a:rPr lang="es-ES" sz="2200" dirty="0" smtClean="0">
                <a:solidFill>
                  <a:schemeClr val="accent5">
                    <a:lumMod val="50000"/>
                  </a:schemeClr>
                </a:solidFill>
              </a:rPr>
              <a:t>Si la consulta del cursor hace referencia a múltiples tablas, se deberá usar </a:t>
            </a:r>
            <a:r>
              <a:rPr lang="es-ES" sz="2200" b="1" dirty="0" smtClean="0">
                <a:solidFill>
                  <a:schemeClr val="accent5">
                    <a:lumMod val="50000"/>
                  </a:schemeClr>
                </a:solidFill>
              </a:rPr>
              <a:t>FOR UPDATE OF </a:t>
            </a:r>
            <a:r>
              <a:rPr lang="es-ES" sz="2200" b="1" i="1" dirty="0" err="1" smtClean="0">
                <a:solidFill>
                  <a:schemeClr val="accent5">
                    <a:lumMod val="50000"/>
                  </a:schemeClr>
                </a:solidFill>
              </a:rPr>
              <a:t>nombrecolumna</a:t>
            </a:r>
            <a:r>
              <a:rPr lang="es-ES" sz="2200" b="1" dirty="0" smtClean="0">
                <a:solidFill>
                  <a:schemeClr val="accent5">
                    <a:lumMod val="50000"/>
                  </a:schemeClr>
                </a:solidFill>
              </a:rPr>
              <a:t> </a:t>
            </a:r>
            <a:r>
              <a:rPr lang="es-ES" sz="2200" dirty="0" smtClean="0">
                <a:solidFill>
                  <a:schemeClr val="accent5">
                    <a:lumMod val="50000"/>
                  </a:schemeClr>
                </a:solidFill>
              </a:rPr>
              <a:t>, con lo que únicamente se bloquearán las filas de la tabla que tenga la columna especificada:</a:t>
            </a:r>
          </a:p>
          <a:p>
            <a:pPr marL="457200" indent="-457200" algn="just">
              <a:buFont typeface="Wingdings" pitchFamily="2" charset="2"/>
              <a:buChar char="Ø"/>
            </a:pPr>
            <a:endParaRPr lang="es-ES" sz="2400" b="1" dirty="0" smtClean="0">
              <a:solidFill>
                <a:schemeClr val="accent5">
                  <a:lumMod val="50000"/>
                </a:schemeClr>
              </a:solidFill>
            </a:endParaRPr>
          </a:p>
          <a:p>
            <a:pPr marL="457200" indent="-457200" algn="just">
              <a:buFont typeface="Wingdings" pitchFamily="2" charset="2"/>
              <a:buChar char="Ø"/>
            </a:pPr>
            <a:endParaRPr lang="es-ES" sz="2400" b="1" dirty="0" smtClean="0">
              <a:solidFill>
                <a:schemeClr val="accent5">
                  <a:lumMod val="50000"/>
                </a:schemeClr>
              </a:solidFill>
            </a:endParaRPr>
          </a:p>
          <a:p>
            <a:pPr marL="457200" indent="-457200" algn="just"/>
            <a:r>
              <a:rPr lang="es-ES" sz="2400" b="1" dirty="0" smtClean="0">
                <a:solidFill>
                  <a:schemeClr val="accent5">
                    <a:lumMod val="50000"/>
                  </a:schemeClr>
                </a:solidFill>
              </a:rPr>
              <a:t>	</a:t>
            </a:r>
            <a:r>
              <a:rPr lang="es-ES" sz="2000" b="1" i="1" dirty="0" smtClean="0">
                <a:solidFill>
                  <a:schemeClr val="accent5">
                    <a:lumMod val="50000"/>
                  </a:schemeClr>
                </a:solidFill>
              </a:rPr>
              <a:t>Ejemplo:</a:t>
            </a:r>
          </a:p>
          <a:p>
            <a:pPr marL="457200" indent="-457200" algn="just"/>
            <a:endParaRPr lang="es-ES" sz="2000" b="1" i="1" dirty="0" smtClean="0">
              <a:solidFill>
                <a:schemeClr val="accent5">
                  <a:lumMod val="50000"/>
                </a:schemeClr>
              </a:solidFill>
            </a:endParaRPr>
          </a:p>
          <a:p>
            <a:pPr marL="457200" indent="-457200" algn="just"/>
            <a:endParaRPr lang="es-ES" sz="2000" b="1" i="1" dirty="0" smtClean="0">
              <a:solidFill>
                <a:schemeClr val="accent5">
                  <a:lumMod val="50000"/>
                </a:schemeClr>
              </a:solidFill>
            </a:endParaRPr>
          </a:p>
          <a:p>
            <a:pPr marL="457200" indent="-457200" algn="just"/>
            <a:endParaRPr lang="es-ES" sz="2000" b="1" i="1" dirty="0" smtClean="0">
              <a:solidFill>
                <a:schemeClr val="accent5">
                  <a:lumMod val="50000"/>
                </a:schemeClr>
              </a:solidFill>
            </a:endParaRPr>
          </a:p>
          <a:p>
            <a:pPr marL="457200" indent="-457200" algn="just"/>
            <a:endParaRPr lang="es-ES" sz="2000" b="1" i="1" dirty="0" smtClean="0">
              <a:solidFill>
                <a:schemeClr val="accent5">
                  <a:lumMod val="50000"/>
                </a:schemeClr>
              </a:solidFill>
            </a:endParaRPr>
          </a:p>
          <a:p>
            <a:pPr marL="457200" indent="-457200" algn="just"/>
            <a:endParaRPr lang="es-ES" sz="2000" b="1" i="1" dirty="0" smtClean="0">
              <a:solidFill>
                <a:schemeClr val="accent5">
                  <a:lumMod val="50000"/>
                </a:schemeClr>
              </a:solidFill>
            </a:endParaRPr>
          </a:p>
          <a:p>
            <a:pPr marL="457200" indent="-457200" algn="just"/>
            <a:endParaRPr lang="es-ES" sz="2000" b="1" i="1" dirty="0" smtClean="0">
              <a:solidFill>
                <a:schemeClr val="accent5">
                  <a:lumMod val="50000"/>
                </a:schemeClr>
              </a:solidFill>
            </a:endParaRPr>
          </a:p>
          <a:p>
            <a:pPr marL="457200" indent="-457200" algn="just"/>
            <a:r>
              <a:rPr lang="es-ES" sz="2000" b="1" i="1" dirty="0" smtClean="0">
                <a:solidFill>
                  <a:schemeClr val="accent5">
                    <a:lumMod val="50000"/>
                  </a:schemeClr>
                </a:solidFill>
              </a:rPr>
              <a:t>	</a:t>
            </a:r>
            <a:r>
              <a:rPr lang="es-ES" sz="2000" b="1" dirty="0" smtClean="0">
                <a:solidFill>
                  <a:srgbClr val="C00000"/>
                </a:solidFill>
              </a:rPr>
              <a:t>La utilización de FOR UPDATE en ocasiones puede ser problemática por:</a:t>
            </a:r>
          </a:p>
          <a:p>
            <a:pPr marL="1371600" lvl="2" indent="-457200" algn="just">
              <a:buFont typeface="+mj-lt"/>
              <a:buAutoNum type="arabicPeriod"/>
            </a:pPr>
            <a:r>
              <a:rPr lang="es-ES" sz="2000" b="1" dirty="0" smtClean="0">
                <a:solidFill>
                  <a:schemeClr val="tx1">
                    <a:lumMod val="95000"/>
                    <a:lumOff val="5000"/>
                  </a:schemeClr>
                </a:solidFill>
              </a:rPr>
              <a:t>Se bloquean todas las filas de la SELECT, no sólo la que se está actualizando en un momento dado</a:t>
            </a:r>
          </a:p>
          <a:p>
            <a:pPr marL="1371600" lvl="2" indent="-457200" algn="just">
              <a:buFont typeface="+mj-lt"/>
              <a:buAutoNum type="arabicPeriod"/>
            </a:pPr>
            <a:endParaRPr lang="es-ES" b="1" dirty="0" smtClean="0">
              <a:solidFill>
                <a:schemeClr val="tx1">
                  <a:lumMod val="95000"/>
                  <a:lumOff val="5000"/>
                </a:schemeClr>
              </a:solidFill>
            </a:endParaRPr>
          </a:p>
          <a:p>
            <a:pPr marL="1371600" lvl="2" indent="-457200" algn="just">
              <a:buFont typeface="+mj-lt"/>
              <a:buAutoNum type="arabicPeriod"/>
            </a:pPr>
            <a:r>
              <a:rPr lang="es-ES" sz="2000" b="1" dirty="0" smtClean="0">
                <a:solidFill>
                  <a:schemeClr val="tx1">
                    <a:lumMod val="95000"/>
                    <a:lumOff val="5000"/>
                  </a:schemeClr>
                </a:solidFill>
              </a:rPr>
              <a:t>Si se ejecuta un COMMIT, después ya no se puede ejecutar FETCH. </a:t>
            </a:r>
            <a:r>
              <a:rPr lang="es-ES" sz="2000" b="1" dirty="0" smtClean="0">
                <a:solidFill>
                  <a:schemeClr val="tx1">
                    <a:lumMod val="95000"/>
                    <a:lumOff val="5000"/>
                  </a:schemeClr>
                </a:solidFill>
              </a:rPr>
              <a:t>Es decir, tenemos que esperar a que estén todas las filas actualizadas para confirmar los cambios</a:t>
            </a:r>
            <a:endParaRPr lang="es-ES" sz="2000" b="1" dirty="0" smtClean="0">
              <a:solidFill>
                <a:schemeClr val="tx1">
                  <a:lumMod val="95000"/>
                  <a:lumOff val="5000"/>
                </a:schemeClr>
              </a:solidFill>
            </a:endParaRPr>
          </a:p>
        </p:txBody>
      </p:sp>
      <p:pic>
        <p:nvPicPr>
          <p:cNvPr id="4099" name="Picture 3"/>
          <p:cNvPicPr>
            <a:picLocks noChangeAspect="1" noChangeArrowheads="1"/>
          </p:cNvPicPr>
          <p:nvPr/>
        </p:nvPicPr>
        <p:blipFill>
          <a:blip r:embed="rId2"/>
          <a:srcRect/>
          <a:stretch>
            <a:fillRect/>
          </a:stretch>
        </p:blipFill>
        <p:spPr bwMode="auto">
          <a:xfrm>
            <a:off x="1071538" y="1857364"/>
            <a:ext cx="7800999" cy="71438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071538" y="2928934"/>
            <a:ext cx="6924675" cy="171451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642918"/>
            <a:ext cx="8643966" cy="5055230"/>
          </a:xfrm>
          <a:prstGeom prst="rect">
            <a:avLst/>
          </a:prstGeom>
          <a:noFill/>
        </p:spPr>
        <p:txBody>
          <a:bodyPr wrap="square" rtlCol="0">
            <a:spAutoFit/>
          </a:bodyPr>
          <a:lstStyle/>
          <a:p>
            <a:pPr marL="457200" indent="-457200">
              <a:buFont typeface="+mj-lt"/>
              <a:buAutoNum type="alphaUcPeriod" startAt="2"/>
            </a:pPr>
            <a:r>
              <a:rPr lang="es-ES" sz="2400" b="1" dirty="0" smtClean="0">
                <a:solidFill>
                  <a:schemeClr val="accent6">
                    <a:lumMod val="50000"/>
                  </a:schemeClr>
                </a:solidFill>
              </a:rPr>
              <a:t>USO DE </a:t>
            </a:r>
            <a:r>
              <a:rPr lang="es-ES" sz="2400" b="1" dirty="0" smtClean="0">
                <a:solidFill>
                  <a:schemeClr val="accent6">
                    <a:lumMod val="50000"/>
                  </a:schemeClr>
                </a:solidFill>
              </a:rPr>
              <a:t>  </a:t>
            </a:r>
            <a:r>
              <a:rPr lang="es-ES" sz="2400" b="1" i="1" dirty="0" smtClean="0">
                <a:solidFill>
                  <a:schemeClr val="accent6">
                    <a:lumMod val="50000"/>
                  </a:schemeClr>
                </a:solidFill>
              </a:rPr>
              <a:t>ROWID</a:t>
            </a:r>
            <a:r>
              <a:rPr lang="es-ES" sz="2400" b="1" dirty="0" smtClean="0">
                <a:solidFill>
                  <a:schemeClr val="accent6">
                    <a:lumMod val="50000"/>
                  </a:schemeClr>
                </a:solidFill>
              </a:rPr>
              <a:t>:</a:t>
            </a:r>
          </a:p>
          <a:p>
            <a:pPr marL="457200" indent="-457200"/>
            <a:r>
              <a:rPr lang="es-ES" sz="2400" b="1" dirty="0" smtClean="0">
                <a:solidFill>
                  <a:schemeClr val="accent6">
                    <a:lumMod val="50000"/>
                  </a:schemeClr>
                </a:solidFill>
              </a:rPr>
              <a:t>	</a:t>
            </a:r>
            <a:r>
              <a:rPr lang="es-ES" sz="2400" dirty="0" smtClean="0">
                <a:solidFill>
                  <a:schemeClr val="tx1">
                    <a:lumMod val="95000"/>
                    <a:lumOff val="5000"/>
                  </a:schemeClr>
                </a:solidFill>
              </a:rPr>
              <a:t>Consiste en usar el identificador de fila (ROWID) como condición de selección para actualizar filas.</a:t>
            </a:r>
          </a:p>
          <a:p>
            <a:pPr marL="457200" indent="-457200"/>
            <a:endParaRPr lang="es-ES" sz="2400" dirty="0" smtClean="0">
              <a:solidFill>
                <a:schemeClr val="tx1">
                  <a:lumMod val="95000"/>
                  <a:lumOff val="5000"/>
                </a:schemeClr>
              </a:solidFill>
            </a:endParaRPr>
          </a:p>
          <a:p>
            <a:pPr marL="457200" indent="-457200"/>
            <a:r>
              <a:rPr lang="es-ES" sz="2400" dirty="0" smtClean="0">
                <a:solidFill>
                  <a:schemeClr val="tx1">
                    <a:lumMod val="95000"/>
                    <a:lumOff val="5000"/>
                  </a:schemeClr>
                </a:solidFill>
              </a:rPr>
              <a:t>	</a:t>
            </a:r>
            <a:r>
              <a:rPr lang="es-ES" sz="2400" dirty="0" smtClean="0">
                <a:solidFill>
                  <a:schemeClr val="tx1">
                    <a:lumMod val="95000"/>
                    <a:lumOff val="5000"/>
                  </a:schemeClr>
                </a:solidFill>
              </a:rPr>
              <a:t>Para ello procederemos de la siguiente forma:</a:t>
            </a:r>
          </a:p>
          <a:p>
            <a:pPr marL="914400" lvl="1" indent="-457200">
              <a:buFont typeface="Wingdings" pitchFamily="2" charset="2"/>
              <a:buChar char="ü"/>
            </a:pPr>
            <a:r>
              <a:rPr lang="es-ES" sz="2400" dirty="0" smtClean="0">
                <a:solidFill>
                  <a:schemeClr val="accent5">
                    <a:lumMod val="50000"/>
                  </a:schemeClr>
                </a:solidFill>
              </a:rPr>
              <a:t>Al declarar el cursor en la cláusula SELECT, indicaremos que seleccione también el identificador de fila o ROWID:</a:t>
            </a:r>
          </a:p>
          <a:p>
            <a:pPr marL="914400" lvl="1" indent="-457200">
              <a:buFont typeface="Wingdings" pitchFamily="2" charset="2"/>
              <a:buChar char="ü"/>
            </a:pPr>
            <a:endParaRPr lang="es-ES" sz="2400" dirty="0" smtClean="0">
              <a:solidFill>
                <a:schemeClr val="accent5">
                  <a:lumMod val="50000"/>
                </a:schemeClr>
              </a:solidFill>
            </a:endParaRPr>
          </a:p>
          <a:p>
            <a:pPr marL="914400" lvl="1" indent="-457200">
              <a:buFont typeface="Wingdings" pitchFamily="2" charset="2"/>
              <a:buChar char="ü"/>
            </a:pPr>
            <a:endParaRPr lang="es-ES" sz="2400" dirty="0" smtClean="0">
              <a:solidFill>
                <a:schemeClr val="accent5">
                  <a:lumMod val="50000"/>
                </a:schemeClr>
              </a:solidFill>
            </a:endParaRPr>
          </a:p>
          <a:p>
            <a:pPr marL="914400" lvl="1" indent="-457200">
              <a:buFont typeface="Wingdings" pitchFamily="2" charset="2"/>
              <a:buChar char="ü"/>
            </a:pPr>
            <a:endParaRPr lang="es-ES" sz="1000" dirty="0" smtClean="0">
              <a:solidFill>
                <a:schemeClr val="accent5">
                  <a:lumMod val="50000"/>
                </a:schemeClr>
              </a:solidFill>
            </a:endParaRPr>
          </a:p>
          <a:p>
            <a:pPr marL="914400" lvl="1" indent="-457200">
              <a:buFont typeface="Wingdings" pitchFamily="2" charset="2"/>
              <a:buChar char="ü"/>
            </a:pPr>
            <a:r>
              <a:rPr lang="es-ES" sz="2400" dirty="0" smtClean="0">
                <a:solidFill>
                  <a:schemeClr val="accent5">
                    <a:lumMod val="50000"/>
                  </a:schemeClr>
                </a:solidFill>
              </a:rPr>
              <a:t>Al ejecutar el FETCH, se guardará el número de la fila en una variable o en un campo de la variable del cursor.</a:t>
            </a:r>
          </a:p>
          <a:p>
            <a:pPr marL="914400" lvl="1" indent="-457200"/>
            <a:r>
              <a:rPr lang="es-ES" sz="2400" dirty="0" smtClean="0">
                <a:solidFill>
                  <a:schemeClr val="accent5">
                    <a:lumMod val="50000"/>
                  </a:schemeClr>
                </a:solidFill>
              </a:rPr>
              <a:t>	</a:t>
            </a:r>
            <a:r>
              <a:rPr lang="es-ES" sz="2400" dirty="0" smtClean="0">
                <a:solidFill>
                  <a:schemeClr val="accent5">
                    <a:lumMod val="50000"/>
                  </a:schemeClr>
                </a:solidFill>
              </a:rPr>
              <a:t>Después ese número se usará en la cláusula WHERE de la actualización:</a:t>
            </a:r>
            <a:endParaRPr lang="es-ES" sz="2400" dirty="0" smtClean="0">
              <a:solidFill>
                <a:schemeClr val="accent5">
                  <a:lumMod val="50000"/>
                </a:schemeClr>
              </a:solidFill>
            </a:endParaRPr>
          </a:p>
        </p:txBody>
      </p:sp>
      <p:pic>
        <p:nvPicPr>
          <p:cNvPr id="5123" name="Picture 3"/>
          <p:cNvPicPr>
            <a:picLocks noChangeAspect="1" noChangeArrowheads="1"/>
          </p:cNvPicPr>
          <p:nvPr/>
        </p:nvPicPr>
        <p:blipFill>
          <a:blip r:embed="rId2"/>
          <a:srcRect/>
          <a:stretch>
            <a:fillRect/>
          </a:stretch>
        </p:blipFill>
        <p:spPr bwMode="auto">
          <a:xfrm>
            <a:off x="1500166" y="3286124"/>
            <a:ext cx="7319985" cy="72351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500166" y="5786454"/>
            <a:ext cx="5772150" cy="914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642918"/>
            <a:ext cx="8643966" cy="830997"/>
          </a:xfrm>
          <a:prstGeom prst="rect">
            <a:avLst/>
          </a:prstGeom>
          <a:noFill/>
        </p:spPr>
        <p:txBody>
          <a:bodyPr wrap="square" rtlCol="0">
            <a:spAutoFit/>
          </a:bodyPr>
          <a:lstStyle/>
          <a:p>
            <a:pPr marL="457200" indent="-457200">
              <a:buFont typeface="+mj-lt"/>
              <a:buAutoNum type="alphaUcPeriod" startAt="2"/>
            </a:pPr>
            <a:r>
              <a:rPr lang="es-ES" sz="2400" b="1" dirty="0" smtClean="0">
                <a:solidFill>
                  <a:schemeClr val="accent6">
                    <a:lumMod val="50000"/>
                  </a:schemeClr>
                </a:solidFill>
              </a:rPr>
              <a:t>USO DE </a:t>
            </a:r>
            <a:r>
              <a:rPr lang="es-ES" sz="2400" b="1" dirty="0" smtClean="0">
                <a:solidFill>
                  <a:schemeClr val="accent6">
                    <a:lumMod val="50000"/>
                  </a:schemeClr>
                </a:solidFill>
              </a:rPr>
              <a:t>  </a:t>
            </a:r>
            <a:r>
              <a:rPr lang="es-ES" sz="2400" b="1" i="1" dirty="0" smtClean="0">
                <a:solidFill>
                  <a:schemeClr val="accent6">
                    <a:lumMod val="50000"/>
                  </a:schemeClr>
                </a:solidFill>
              </a:rPr>
              <a:t>ROWID</a:t>
            </a:r>
            <a:r>
              <a:rPr lang="es-ES" sz="2400" b="1" dirty="0" smtClean="0">
                <a:solidFill>
                  <a:schemeClr val="accent6">
                    <a:lumMod val="50000"/>
                  </a:schemeClr>
                </a:solidFill>
              </a:rPr>
              <a:t>:</a:t>
            </a:r>
          </a:p>
          <a:p>
            <a:pPr marL="457200" indent="-457200"/>
            <a:r>
              <a:rPr lang="es-ES" sz="2400" b="1" dirty="0" smtClean="0">
                <a:solidFill>
                  <a:schemeClr val="accent6">
                    <a:lumMod val="50000"/>
                  </a:schemeClr>
                </a:solidFill>
              </a:rPr>
              <a:t>	</a:t>
            </a:r>
            <a:r>
              <a:rPr lang="es-ES" sz="2000" b="1" i="1" dirty="0" smtClean="0">
                <a:solidFill>
                  <a:schemeClr val="accent5">
                    <a:lumMod val="50000"/>
                  </a:schemeClr>
                </a:solidFill>
              </a:rPr>
              <a:t>Ejemplo anterior:</a:t>
            </a:r>
            <a:endParaRPr lang="es-ES" sz="2400" b="1" i="1" dirty="0" smtClean="0">
              <a:solidFill>
                <a:schemeClr val="accent5">
                  <a:lumMod val="50000"/>
                </a:schemeClr>
              </a:solidFill>
            </a:endParaRPr>
          </a:p>
        </p:txBody>
      </p:sp>
      <p:pic>
        <p:nvPicPr>
          <p:cNvPr id="6146" name="Picture 2"/>
          <p:cNvPicPr>
            <a:picLocks noChangeAspect="1" noChangeArrowheads="1"/>
          </p:cNvPicPr>
          <p:nvPr/>
        </p:nvPicPr>
        <p:blipFill>
          <a:blip r:embed="rId2"/>
          <a:srcRect/>
          <a:stretch>
            <a:fillRect/>
          </a:stretch>
        </p:blipFill>
        <p:spPr bwMode="auto">
          <a:xfrm>
            <a:off x="1071538" y="1643051"/>
            <a:ext cx="7486672" cy="342902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71538" y="5072074"/>
            <a:ext cx="7500989" cy="1357322"/>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700791" cy="707886"/>
          </a:xfrm>
          <a:prstGeom prst="rect">
            <a:avLst/>
          </a:prstGeom>
          <a:noFill/>
        </p:spPr>
        <p:txBody>
          <a:bodyPr wrap="none" rtlCol="0">
            <a:spAutoFit/>
          </a:bodyPr>
          <a:lstStyle/>
          <a:p>
            <a:r>
              <a:rPr lang="es-ES" sz="2000" b="1" dirty="0" smtClean="0">
                <a:solidFill>
                  <a:srgbClr val="C00000"/>
                </a:solidFill>
              </a:rPr>
              <a:t>9- USO DE CURSORES PARA ACTUALIZAR REGISTROS</a:t>
            </a:r>
          </a:p>
          <a:p>
            <a:endParaRPr lang="es-ES" sz="2000" b="1" dirty="0">
              <a:solidFill>
                <a:srgbClr val="C00000"/>
              </a:solidFill>
            </a:endParaRPr>
          </a:p>
        </p:txBody>
      </p:sp>
      <p:sp>
        <p:nvSpPr>
          <p:cNvPr id="5" name="4 CuadroTexto"/>
          <p:cNvSpPr txBox="1"/>
          <p:nvPr/>
        </p:nvSpPr>
        <p:spPr>
          <a:xfrm>
            <a:off x="500034" y="642918"/>
            <a:ext cx="8643966" cy="3200876"/>
          </a:xfrm>
          <a:prstGeom prst="rect">
            <a:avLst/>
          </a:prstGeom>
          <a:noFill/>
        </p:spPr>
        <p:txBody>
          <a:bodyPr wrap="square" rtlCol="0">
            <a:spAutoFit/>
          </a:bodyPr>
          <a:lstStyle/>
          <a:p>
            <a:pPr marL="457200" indent="-457200">
              <a:buFont typeface="+mj-lt"/>
              <a:buAutoNum type="alphaUcPeriod" startAt="2"/>
            </a:pPr>
            <a:r>
              <a:rPr lang="es-ES" sz="2400" b="1" dirty="0" smtClean="0">
                <a:solidFill>
                  <a:schemeClr val="accent6">
                    <a:lumMod val="50000"/>
                  </a:schemeClr>
                </a:solidFill>
              </a:rPr>
              <a:t>USO DE </a:t>
            </a:r>
            <a:r>
              <a:rPr lang="es-ES" sz="2400" b="1" dirty="0" smtClean="0">
                <a:solidFill>
                  <a:schemeClr val="accent6">
                    <a:lumMod val="50000"/>
                  </a:schemeClr>
                </a:solidFill>
              </a:rPr>
              <a:t>  </a:t>
            </a:r>
            <a:r>
              <a:rPr lang="es-ES" sz="2400" b="1" i="1" dirty="0" smtClean="0">
                <a:solidFill>
                  <a:schemeClr val="accent6">
                    <a:lumMod val="50000"/>
                  </a:schemeClr>
                </a:solidFill>
              </a:rPr>
              <a:t>ROWID</a:t>
            </a:r>
            <a:r>
              <a:rPr lang="es-ES" sz="2400" b="1" dirty="0" smtClean="0">
                <a:solidFill>
                  <a:schemeClr val="accent6">
                    <a:lumMod val="50000"/>
                  </a:schemeClr>
                </a:solidFill>
              </a:rPr>
              <a:t>:</a:t>
            </a:r>
          </a:p>
          <a:p>
            <a:pPr marL="457200" indent="-457200"/>
            <a:r>
              <a:rPr lang="es-ES" sz="2400" b="1" dirty="0" smtClean="0">
                <a:solidFill>
                  <a:schemeClr val="accent6">
                    <a:lumMod val="50000"/>
                  </a:schemeClr>
                </a:solidFill>
              </a:rPr>
              <a:t>	</a:t>
            </a:r>
            <a:r>
              <a:rPr lang="es-ES" sz="2400" dirty="0" smtClean="0">
                <a:solidFill>
                  <a:schemeClr val="tx1">
                    <a:lumMod val="95000"/>
                    <a:lumOff val="5000"/>
                  </a:schemeClr>
                </a:solidFill>
              </a:rPr>
              <a:t>En el caso de que tengamos que declarar explícitamente la variable que recogerá el </a:t>
            </a:r>
            <a:r>
              <a:rPr lang="es-ES" sz="2400" b="1" dirty="0" smtClean="0">
                <a:solidFill>
                  <a:schemeClr val="tx1">
                    <a:lumMod val="95000"/>
                    <a:lumOff val="5000"/>
                  </a:schemeClr>
                </a:solidFill>
              </a:rPr>
              <a:t>ROWID</a:t>
            </a:r>
            <a:r>
              <a:rPr lang="es-ES" sz="2400" dirty="0" smtClean="0">
                <a:solidFill>
                  <a:schemeClr val="tx1">
                    <a:lumMod val="95000"/>
                    <a:lumOff val="5000"/>
                  </a:schemeClr>
                </a:solidFill>
              </a:rPr>
              <a:t> debemos tener un cuenta que esta </a:t>
            </a:r>
            <a:r>
              <a:rPr lang="es-ES" sz="2400" dirty="0" err="1" smtClean="0">
                <a:solidFill>
                  <a:schemeClr val="tx1">
                    <a:lumMod val="95000"/>
                    <a:lumOff val="5000"/>
                  </a:schemeClr>
                </a:solidFill>
              </a:rPr>
              <a:t>pseudocolumna</a:t>
            </a:r>
            <a:r>
              <a:rPr lang="es-ES" sz="2400" dirty="0" smtClean="0">
                <a:solidFill>
                  <a:schemeClr val="tx1">
                    <a:lumMod val="95000"/>
                    <a:lumOff val="5000"/>
                  </a:schemeClr>
                </a:solidFill>
              </a:rPr>
              <a:t> tiene su propio tipo con el mismo nombre (ROWID).</a:t>
            </a:r>
          </a:p>
          <a:p>
            <a:pPr marL="457200" indent="-457200"/>
            <a:endParaRPr lang="es-ES" sz="1200" dirty="0" smtClean="0">
              <a:solidFill>
                <a:schemeClr val="tx1">
                  <a:lumMod val="95000"/>
                  <a:lumOff val="5000"/>
                </a:schemeClr>
              </a:solidFill>
            </a:endParaRPr>
          </a:p>
          <a:p>
            <a:pPr marL="457200" indent="-457200"/>
            <a:r>
              <a:rPr lang="es-ES" sz="2400" dirty="0" smtClean="0">
                <a:solidFill>
                  <a:schemeClr val="tx1">
                    <a:lumMod val="95000"/>
                    <a:lumOff val="5000"/>
                  </a:schemeClr>
                </a:solidFill>
              </a:rPr>
              <a:t>	Por tanto, declararemos la variable así:</a:t>
            </a:r>
          </a:p>
          <a:p>
            <a:pPr marL="457200" indent="-457200"/>
            <a:endParaRPr lang="es-ES" sz="2000" b="1" i="1" dirty="0" smtClean="0">
              <a:solidFill>
                <a:schemeClr val="accent5">
                  <a:lumMod val="50000"/>
                </a:schemeClr>
              </a:solidFill>
            </a:endParaRPr>
          </a:p>
          <a:p>
            <a:pPr marL="457200" indent="-457200"/>
            <a:endParaRPr lang="es-ES" sz="2400" b="1" i="1" dirty="0" smtClean="0">
              <a:solidFill>
                <a:schemeClr val="accent5">
                  <a:lumMod val="50000"/>
                </a:schemeClr>
              </a:solidFill>
            </a:endParaRPr>
          </a:p>
        </p:txBody>
      </p:sp>
      <p:pic>
        <p:nvPicPr>
          <p:cNvPr id="7171" name="Picture 3"/>
          <p:cNvPicPr>
            <a:picLocks noChangeAspect="1" noChangeArrowheads="1"/>
          </p:cNvPicPr>
          <p:nvPr/>
        </p:nvPicPr>
        <p:blipFill>
          <a:blip r:embed="rId2"/>
          <a:srcRect/>
          <a:stretch>
            <a:fillRect/>
          </a:stretch>
        </p:blipFill>
        <p:spPr bwMode="auto">
          <a:xfrm>
            <a:off x="1071538" y="3143248"/>
            <a:ext cx="4133850" cy="581025"/>
          </a:xfrm>
          <a:prstGeom prst="rect">
            <a:avLst/>
          </a:prstGeom>
          <a:noFill/>
          <a:ln w="9525">
            <a:noFill/>
            <a:miter lim="800000"/>
            <a:headEnd/>
            <a:tailEnd/>
          </a:ln>
          <a:effectLst/>
        </p:spPr>
      </p:pic>
      <p:sp>
        <p:nvSpPr>
          <p:cNvPr id="8" name="7 CuadroTexto"/>
          <p:cNvSpPr txBox="1"/>
          <p:nvPr/>
        </p:nvSpPr>
        <p:spPr>
          <a:xfrm>
            <a:off x="-1" y="4241899"/>
            <a:ext cx="9144001" cy="2616101"/>
          </a:xfrm>
          <a:prstGeom prst="rect">
            <a:avLst/>
          </a:prstGeom>
          <a:solidFill>
            <a:srgbClr val="FFC000"/>
          </a:solidFill>
        </p:spPr>
        <p:txBody>
          <a:bodyPr wrap="square" rtlCol="0">
            <a:spAutoFit/>
          </a:bodyPr>
          <a:lstStyle/>
          <a:p>
            <a:r>
              <a:rPr lang="es-ES" sz="2000" b="1" i="1" dirty="0" smtClean="0">
                <a:solidFill>
                  <a:schemeClr val="accent5">
                    <a:lumMod val="50000"/>
                  </a:schemeClr>
                </a:solidFill>
              </a:rPr>
              <a:t>Ejercicio:</a:t>
            </a:r>
          </a:p>
          <a:p>
            <a:pPr lvl="1"/>
            <a:r>
              <a:rPr lang="es-ES" sz="2400" dirty="0" smtClean="0"/>
              <a:t>Escribe un programa que incremente el salario de los empleados de un determinado departamento que se pasará como primer parámetro. El incremento será una cantidad en euros que se pasará como segundo parámetro. El programa deberá informar del número de filas afectadas por la actualización. Se actualizarán los salarios individualmente y usando el ROWID.</a:t>
            </a:r>
            <a:endParaRPr lang="es-ES" sz="2000" b="1" i="1" dirty="0" smtClean="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836995" cy="400110"/>
          </a:xfrm>
          <a:prstGeom prst="rect">
            <a:avLst/>
          </a:prstGeom>
          <a:noFill/>
        </p:spPr>
        <p:txBody>
          <a:bodyPr wrap="none" rtlCol="0">
            <a:spAutoFit/>
          </a:bodyPr>
          <a:lstStyle/>
          <a:p>
            <a:r>
              <a:rPr lang="es-ES" sz="2000" b="1" dirty="0" smtClean="0">
                <a:solidFill>
                  <a:srgbClr val="C00000"/>
                </a:solidFill>
              </a:rPr>
              <a:t>1- CURSORES EXPLICITOS</a:t>
            </a:r>
            <a:endParaRPr lang="es-ES" sz="2000" b="1" dirty="0">
              <a:solidFill>
                <a:srgbClr val="C00000"/>
              </a:solidFill>
            </a:endParaRPr>
          </a:p>
        </p:txBody>
      </p:sp>
      <p:sp>
        <p:nvSpPr>
          <p:cNvPr id="6" name="5 CuadroTexto"/>
          <p:cNvSpPr txBox="1"/>
          <p:nvPr/>
        </p:nvSpPr>
        <p:spPr>
          <a:xfrm>
            <a:off x="571472" y="571480"/>
            <a:ext cx="8572528" cy="4031873"/>
          </a:xfrm>
          <a:prstGeom prst="rect">
            <a:avLst/>
          </a:prstGeom>
          <a:noFill/>
        </p:spPr>
        <p:txBody>
          <a:bodyPr wrap="square" rtlCol="0">
            <a:spAutoFit/>
          </a:bodyPr>
          <a:lstStyle/>
          <a:p>
            <a:pPr marL="273050" indent="-273050">
              <a:buFont typeface="Wingdings" pitchFamily="2" charset="2"/>
              <a:buChar char="Ø"/>
            </a:pPr>
            <a:r>
              <a:rPr lang="es-ES" sz="2400" dirty="0" smtClean="0"/>
              <a:t>Hay cuatro operaciones básicas para trabajar con un curso explícito:</a:t>
            </a:r>
          </a:p>
          <a:p>
            <a:pPr marL="914400" lvl="1" indent="-457200">
              <a:buFont typeface="+mj-lt"/>
              <a:buAutoNum type="arabicPeriod" startAt="4"/>
            </a:pPr>
            <a:r>
              <a:rPr lang="es-ES" sz="2400" b="1" dirty="0" smtClean="0">
                <a:solidFill>
                  <a:schemeClr val="accent6">
                    <a:lumMod val="50000"/>
                  </a:schemeClr>
                </a:solidFill>
              </a:rPr>
              <a:t>CIERRE DEL CURSOR</a:t>
            </a:r>
            <a:r>
              <a:rPr lang="es-ES" sz="2400" dirty="0" smtClean="0">
                <a:solidFill>
                  <a:schemeClr val="tx1">
                    <a:lumMod val="95000"/>
                    <a:lumOff val="5000"/>
                  </a:schemeClr>
                </a:solidFill>
              </a:rPr>
              <a:t>: Cuando terminamos de utilizar el cursor, debemos cerrarlo con el comando CLOSE:</a:t>
            </a:r>
          </a:p>
          <a:p>
            <a:pPr marL="914400" lvl="1" indent="-457200">
              <a:buFont typeface="+mj-lt"/>
              <a:buAutoNum type="arabicPeriod" startAt="4"/>
            </a:pPr>
            <a:endParaRPr lang="es-ES" sz="2400" dirty="0" smtClean="0">
              <a:solidFill>
                <a:schemeClr val="tx1">
                  <a:lumMod val="95000"/>
                  <a:lumOff val="5000"/>
                </a:schemeClr>
              </a:solidFill>
            </a:endParaRPr>
          </a:p>
          <a:p>
            <a:pPr marL="914400" lvl="1" indent="-457200">
              <a:buFont typeface="+mj-lt"/>
              <a:buAutoNum type="arabicPeriod" startAt="4"/>
            </a:pPr>
            <a:endParaRPr lang="es-ES" sz="2400" dirty="0" smtClean="0">
              <a:solidFill>
                <a:schemeClr val="tx1">
                  <a:lumMod val="95000"/>
                  <a:lumOff val="5000"/>
                </a:schemeClr>
              </a:solidFill>
            </a:endParaRPr>
          </a:p>
          <a:p>
            <a:pPr marL="0" lvl="1"/>
            <a:endParaRPr lang="es-ES" sz="2000" b="1" i="1" dirty="0" smtClean="0">
              <a:solidFill>
                <a:schemeClr val="accent5">
                  <a:lumMod val="50000"/>
                </a:schemeClr>
              </a:solidFill>
            </a:endParaRPr>
          </a:p>
          <a:p>
            <a:pPr marL="0" lvl="1"/>
            <a:r>
              <a:rPr lang="es-ES" sz="2000" b="1" i="1" dirty="0" smtClean="0">
                <a:solidFill>
                  <a:schemeClr val="accent5">
                    <a:lumMod val="50000"/>
                  </a:schemeClr>
                </a:solidFill>
              </a:rPr>
              <a:t>Ejemplo:</a:t>
            </a:r>
          </a:p>
          <a:p>
            <a:pPr marL="0" lvl="1"/>
            <a:r>
              <a:rPr lang="es-ES" sz="2400" dirty="0" smtClean="0">
                <a:solidFill>
                  <a:schemeClr val="tx1">
                    <a:lumMod val="95000"/>
                    <a:lumOff val="5000"/>
                  </a:schemeClr>
                </a:solidFill>
              </a:rPr>
              <a:t>Utilizamos un cursor para visualizar el nombre y la localidad de todos los departamentos de la tabla DEPART.</a:t>
            </a:r>
          </a:p>
          <a:p>
            <a:pPr marL="0" lvl="1"/>
            <a:r>
              <a:rPr lang="es-ES" sz="2400" dirty="0" smtClean="0">
                <a:solidFill>
                  <a:schemeClr val="tx1">
                    <a:lumMod val="95000"/>
                    <a:lumOff val="5000"/>
                  </a:schemeClr>
                </a:solidFill>
              </a:rPr>
              <a:t>Obtendremos una salida parecida a la siguiente:</a:t>
            </a:r>
          </a:p>
        </p:txBody>
      </p:sp>
      <p:pic>
        <p:nvPicPr>
          <p:cNvPr id="3074" name="Picture 2"/>
          <p:cNvPicPr>
            <a:picLocks noChangeAspect="1" noChangeArrowheads="1"/>
          </p:cNvPicPr>
          <p:nvPr/>
        </p:nvPicPr>
        <p:blipFill>
          <a:blip r:embed="rId2"/>
          <a:srcRect/>
          <a:stretch>
            <a:fillRect/>
          </a:stretch>
        </p:blipFill>
        <p:spPr bwMode="auto">
          <a:xfrm>
            <a:off x="1643042" y="2285992"/>
            <a:ext cx="3409950" cy="3905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714348" y="4643446"/>
            <a:ext cx="3724275" cy="15335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836995" cy="400110"/>
          </a:xfrm>
          <a:prstGeom prst="rect">
            <a:avLst/>
          </a:prstGeom>
          <a:noFill/>
        </p:spPr>
        <p:txBody>
          <a:bodyPr wrap="none" rtlCol="0">
            <a:spAutoFit/>
          </a:bodyPr>
          <a:lstStyle/>
          <a:p>
            <a:r>
              <a:rPr lang="es-ES" sz="2000" b="1" dirty="0" smtClean="0">
                <a:solidFill>
                  <a:srgbClr val="C00000"/>
                </a:solidFill>
              </a:rPr>
              <a:t>1- CURSORES EXPLICITOS</a:t>
            </a:r>
            <a:endParaRPr lang="es-ES" sz="2000" b="1" dirty="0">
              <a:solidFill>
                <a:srgbClr val="C00000"/>
              </a:solidFill>
            </a:endParaRPr>
          </a:p>
        </p:txBody>
      </p:sp>
      <p:sp>
        <p:nvSpPr>
          <p:cNvPr id="6" name="5 CuadroTexto"/>
          <p:cNvSpPr txBox="1"/>
          <p:nvPr/>
        </p:nvSpPr>
        <p:spPr>
          <a:xfrm>
            <a:off x="571472" y="571480"/>
            <a:ext cx="8572528" cy="5940088"/>
          </a:xfrm>
          <a:prstGeom prst="rect">
            <a:avLst/>
          </a:prstGeom>
          <a:noFill/>
        </p:spPr>
        <p:txBody>
          <a:bodyPr wrap="square" rtlCol="0">
            <a:spAutoFit/>
          </a:bodyPr>
          <a:lstStyle/>
          <a:p>
            <a:pPr marL="0" lvl="1"/>
            <a:r>
              <a:rPr lang="es-ES" sz="2000" b="1" i="1" dirty="0" smtClean="0">
                <a:solidFill>
                  <a:schemeClr val="accent5">
                    <a:lumMod val="50000"/>
                  </a:schemeClr>
                </a:solidFill>
              </a:rPr>
              <a:t>Ejemplo (solución):</a:t>
            </a: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endParaRPr lang="es-ES" sz="2400" dirty="0" smtClean="0">
              <a:solidFill>
                <a:schemeClr val="tx1">
                  <a:lumMod val="95000"/>
                  <a:lumOff val="5000"/>
                </a:schemeClr>
              </a:solidFill>
            </a:endParaRPr>
          </a:p>
          <a:p>
            <a:pPr marL="0" lvl="1"/>
            <a:r>
              <a:rPr lang="es-ES" sz="2400" b="1" dirty="0" smtClean="0">
                <a:solidFill>
                  <a:schemeClr val="tx1">
                    <a:lumMod val="95000"/>
                    <a:lumOff val="5000"/>
                  </a:schemeClr>
                </a:solidFill>
              </a:rPr>
              <a:t>Observamos que:</a:t>
            </a:r>
          </a:p>
          <a:p>
            <a:pPr marL="627063" lvl="2" indent="-169863">
              <a:buFont typeface="Wingdings" pitchFamily="2" charset="2"/>
              <a:buChar char="§"/>
            </a:pPr>
            <a:r>
              <a:rPr lang="es-ES" sz="2000" b="1" dirty="0" smtClean="0">
                <a:solidFill>
                  <a:schemeClr val="accent6">
                    <a:lumMod val="50000"/>
                  </a:schemeClr>
                </a:solidFill>
              </a:rPr>
              <a:t>El SELECT no contiene la cláusula INTO </a:t>
            </a:r>
          </a:p>
          <a:p>
            <a:pPr marL="627063" lvl="2" indent="-169863">
              <a:buFont typeface="Wingdings" pitchFamily="2" charset="2"/>
              <a:buChar char="§"/>
            </a:pPr>
            <a:r>
              <a:rPr lang="es-ES" sz="2000" b="1" dirty="0" smtClean="0">
                <a:solidFill>
                  <a:schemeClr val="accent6">
                    <a:lumMod val="50000"/>
                  </a:schemeClr>
                </a:solidFill>
              </a:rPr>
              <a:t>El FETCH se usa para recuperar cada una de las filas del SELECT y la información se deposita en las variables que siguen a INTO</a:t>
            </a:r>
          </a:p>
          <a:p>
            <a:pPr marL="627063" lvl="2" indent="-169863">
              <a:buFont typeface="Wingdings" pitchFamily="2" charset="2"/>
              <a:buChar char="§"/>
            </a:pPr>
            <a:r>
              <a:rPr lang="es-ES" sz="2000" b="1" dirty="0" smtClean="0">
                <a:solidFill>
                  <a:schemeClr val="accent6">
                    <a:lumMod val="50000"/>
                  </a:schemeClr>
                </a:solidFill>
              </a:rPr>
              <a:t>Después de FETCH debe comprobarse el resultado </a:t>
            </a:r>
          </a:p>
          <a:p>
            <a:pPr marL="627063" lvl="2" indent="-169863"/>
            <a:r>
              <a:rPr lang="es-ES" sz="2000" b="1" dirty="0" smtClean="0">
                <a:solidFill>
                  <a:schemeClr val="accent6">
                    <a:lumMod val="50000"/>
                  </a:schemeClr>
                </a:solidFill>
              </a:rPr>
              <a:t>   ( </a:t>
            </a:r>
            <a:r>
              <a:rPr lang="es-ES" sz="2000" i="1" dirty="0" smtClean="0">
                <a:solidFill>
                  <a:schemeClr val="accent6">
                    <a:lumMod val="50000"/>
                  </a:schemeClr>
                </a:solidFill>
              </a:rPr>
              <a:t>lo normal será hacer preguntas por el valor de alguno de los atributos del cursor que veremos más adelante</a:t>
            </a:r>
            <a:r>
              <a:rPr lang="es-ES" sz="2000" b="1" dirty="0" smtClean="0">
                <a:solidFill>
                  <a:schemeClr val="accent6">
                    <a:lumMod val="50000"/>
                  </a:schemeClr>
                </a:solidFill>
              </a:rPr>
              <a:t>)</a:t>
            </a:r>
          </a:p>
        </p:txBody>
      </p:sp>
      <p:pic>
        <p:nvPicPr>
          <p:cNvPr id="4098" name="Picture 2"/>
          <p:cNvPicPr>
            <a:picLocks noChangeAspect="1" noChangeArrowheads="1"/>
          </p:cNvPicPr>
          <p:nvPr/>
        </p:nvPicPr>
        <p:blipFill>
          <a:blip r:embed="rId2"/>
          <a:srcRect/>
          <a:stretch>
            <a:fillRect/>
          </a:stretch>
        </p:blipFill>
        <p:spPr bwMode="auto">
          <a:xfrm>
            <a:off x="642910" y="928670"/>
            <a:ext cx="8005788" cy="321471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4498026" cy="400110"/>
          </a:xfrm>
          <a:prstGeom prst="rect">
            <a:avLst/>
          </a:prstGeom>
          <a:noFill/>
        </p:spPr>
        <p:txBody>
          <a:bodyPr wrap="none" rtlCol="0">
            <a:spAutoFit/>
          </a:bodyPr>
          <a:lstStyle/>
          <a:p>
            <a:r>
              <a:rPr lang="es-ES" sz="2000" b="1" dirty="0" smtClean="0">
                <a:solidFill>
                  <a:srgbClr val="C00000"/>
                </a:solidFill>
              </a:rPr>
              <a:t>2-  ATRIBUTOS DE CURSORES EXPLICITOS</a:t>
            </a:r>
            <a:endParaRPr lang="es-ES" sz="2000" b="1" dirty="0">
              <a:solidFill>
                <a:srgbClr val="C00000"/>
              </a:solidFill>
            </a:endParaRPr>
          </a:p>
        </p:txBody>
      </p:sp>
      <p:sp>
        <p:nvSpPr>
          <p:cNvPr id="6" name="5 CuadroTexto"/>
          <p:cNvSpPr txBox="1"/>
          <p:nvPr/>
        </p:nvSpPr>
        <p:spPr>
          <a:xfrm>
            <a:off x="571472" y="571480"/>
            <a:ext cx="8572528" cy="2616101"/>
          </a:xfrm>
          <a:prstGeom prst="rect">
            <a:avLst/>
          </a:prstGeom>
          <a:noFill/>
        </p:spPr>
        <p:txBody>
          <a:bodyPr wrap="square" rtlCol="0">
            <a:spAutoFit/>
          </a:bodyPr>
          <a:lstStyle/>
          <a:p>
            <a:pPr marL="273050" indent="-273050">
              <a:buFont typeface="Wingdings" pitchFamily="2" charset="2"/>
              <a:buChar char="Ø"/>
            </a:pPr>
            <a:r>
              <a:rPr lang="es-ES" sz="2000" b="1" dirty="0" smtClean="0"/>
              <a:t>Hay cuatro atributos para consultar detalles de la situación del cursor:</a:t>
            </a:r>
          </a:p>
          <a:p>
            <a:pPr marL="914400" lvl="1" indent="-457200">
              <a:buFont typeface="+mj-lt"/>
              <a:buAutoNum type="arabicPeriod"/>
            </a:pPr>
            <a:r>
              <a:rPr lang="es-ES" sz="2400" b="1" dirty="0" smtClean="0">
                <a:solidFill>
                  <a:schemeClr val="accent6">
                    <a:lumMod val="50000"/>
                  </a:schemeClr>
                </a:solidFill>
              </a:rPr>
              <a:t> %FOUND </a:t>
            </a:r>
            <a:r>
              <a:rPr lang="es-ES" sz="2400" dirty="0" smtClean="0"/>
              <a:t>: devuelve verdadero si el último FETCH ha recuperado algún valor; en caso contrario, devuelve falso. </a:t>
            </a:r>
          </a:p>
          <a:p>
            <a:pPr marL="914400" lvl="1" indent="-457200"/>
            <a:r>
              <a:rPr lang="es-ES" sz="2400" dirty="0" smtClean="0"/>
              <a:t>	Si el cursor no estaba abierto devuelve error, y si estaba abierto pero no se había ejecutado aún ningún FETCH, devuelve NULL.</a:t>
            </a:r>
          </a:p>
          <a:p>
            <a:pPr marL="914400" lvl="1" indent="-457200"/>
            <a:r>
              <a:rPr lang="es-ES" sz="2400" dirty="0" smtClean="0"/>
              <a:t>	Se puede utilizar como condición de continuación en bucles</a:t>
            </a:r>
          </a:p>
        </p:txBody>
      </p:sp>
      <p:pic>
        <p:nvPicPr>
          <p:cNvPr id="5124" name="Picture 4"/>
          <p:cNvPicPr>
            <a:picLocks noChangeAspect="1" noChangeArrowheads="1"/>
          </p:cNvPicPr>
          <p:nvPr/>
        </p:nvPicPr>
        <p:blipFill>
          <a:blip r:embed="rId2"/>
          <a:srcRect/>
          <a:stretch>
            <a:fillRect/>
          </a:stretch>
        </p:blipFill>
        <p:spPr bwMode="auto">
          <a:xfrm>
            <a:off x="1571604" y="3714752"/>
            <a:ext cx="7167584" cy="296533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4498026" cy="400110"/>
          </a:xfrm>
          <a:prstGeom prst="rect">
            <a:avLst/>
          </a:prstGeom>
          <a:noFill/>
        </p:spPr>
        <p:txBody>
          <a:bodyPr wrap="none" rtlCol="0">
            <a:spAutoFit/>
          </a:bodyPr>
          <a:lstStyle/>
          <a:p>
            <a:r>
              <a:rPr lang="es-ES" sz="2000" b="1" dirty="0" smtClean="0">
                <a:solidFill>
                  <a:srgbClr val="C00000"/>
                </a:solidFill>
              </a:rPr>
              <a:t>2-  ATRIBUTOS DE CURSORES EXPLICITOS</a:t>
            </a:r>
            <a:endParaRPr lang="es-ES" sz="2000" b="1" dirty="0">
              <a:solidFill>
                <a:srgbClr val="C00000"/>
              </a:solidFill>
            </a:endParaRPr>
          </a:p>
        </p:txBody>
      </p:sp>
      <p:sp>
        <p:nvSpPr>
          <p:cNvPr id="6" name="5 CuadroTexto"/>
          <p:cNvSpPr txBox="1"/>
          <p:nvPr/>
        </p:nvSpPr>
        <p:spPr>
          <a:xfrm>
            <a:off x="571472" y="571480"/>
            <a:ext cx="8572528" cy="5201424"/>
          </a:xfrm>
          <a:prstGeom prst="rect">
            <a:avLst/>
          </a:prstGeom>
          <a:noFill/>
        </p:spPr>
        <p:txBody>
          <a:bodyPr wrap="square" rtlCol="0">
            <a:spAutoFit/>
          </a:bodyPr>
          <a:lstStyle/>
          <a:p>
            <a:pPr marL="273050" indent="-273050">
              <a:buFont typeface="Wingdings" pitchFamily="2" charset="2"/>
              <a:buChar char="Ø"/>
            </a:pPr>
            <a:r>
              <a:rPr lang="es-ES" sz="2000" b="1" dirty="0" smtClean="0"/>
              <a:t>Hay cuatro atributos para consultar detalles de la situación del cursor:</a:t>
            </a:r>
          </a:p>
          <a:p>
            <a:pPr marL="914400" lvl="1" indent="-457200">
              <a:buFont typeface="+mj-lt"/>
              <a:buAutoNum type="arabicPeriod" startAt="2"/>
            </a:pPr>
            <a:r>
              <a:rPr lang="es-ES" sz="2400" b="1" dirty="0" smtClean="0">
                <a:solidFill>
                  <a:schemeClr val="accent6">
                    <a:lumMod val="50000"/>
                  </a:schemeClr>
                </a:solidFill>
              </a:rPr>
              <a:t> %NOTFOUNT: </a:t>
            </a:r>
            <a:r>
              <a:rPr lang="es-ES" sz="2400" dirty="0" smtClean="0">
                <a:solidFill>
                  <a:schemeClr val="tx1">
                    <a:lumMod val="95000"/>
                    <a:lumOff val="5000"/>
                  </a:schemeClr>
                </a:solidFill>
              </a:rPr>
              <a:t>hace lo contrario que el atributo anterior.</a:t>
            </a:r>
          </a:p>
          <a:p>
            <a:pPr marL="914400" lvl="1" indent="-457200"/>
            <a:r>
              <a:rPr lang="es-ES" sz="2400" dirty="0" smtClean="0">
                <a:solidFill>
                  <a:schemeClr val="tx1">
                    <a:lumMod val="95000"/>
                    <a:lumOff val="5000"/>
                  </a:schemeClr>
                </a:solidFill>
              </a:rPr>
              <a:t>	Se suele utilizar como condición de salida en bucles</a:t>
            </a:r>
          </a:p>
          <a:p>
            <a:pPr marL="914400" lvl="1" indent="-457200"/>
            <a:endParaRPr lang="es-ES" sz="2400" dirty="0" smtClean="0">
              <a:solidFill>
                <a:schemeClr val="tx1">
                  <a:lumMod val="95000"/>
                  <a:lumOff val="5000"/>
                </a:schemeClr>
              </a:solidFill>
            </a:endParaRPr>
          </a:p>
          <a:p>
            <a:pPr marL="914400" lvl="1" indent="-457200"/>
            <a:endParaRPr lang="es-ES" sz="2400" dirty="0" smtClean="0">
              <a:solidFill>
                <a:schemeClr val="tx1">
                  <a:lumMod val="95000"/>
                  <a:lumOff val="5000"/>
                </a:schemeClr>
              </a:solidFill>
            </a:endParaRPr>
          </a:p>
          <a:p>
            <a:pPr marL="914400" lvl="1" indent="-457200"/>
            <a:endParaRPr lang="es-ES" sz="2400" dirty="0" smtClean="0">
              <a:solidFill>
                <a:schemeClr val="tx1">
                  <a:lumMod val="95000"/>
                  <a:lumOff val="5000"/>
                </a:schemeClr>
              </a:solidFill>
            </a:endParaRPr>
          </a:p>
          <a:p>
            <a:pPr marL="914400" lvl="1" indent="-457200"/>
            <a:endParaRPr lang="es-ES" sz="2400" dirty="0" smtClean="0">
              <a:solidFill>
                <a:schemeClr val="tx1">
                  <a:lumMod val="95000"/>
                  <a:lumOff val="5000"/>
                </a:schemeClr>
              </a:solidFill>
            </a:endParaRPr>
          </a:p>
          <a:p>
            <a:pPr marL="914400" lvl="1" indent="-457200"/>
            <a:endParaRPr lang="es-ES" sz="2400" dirty="0" smtClean="0">
              <a:solidFill>
                <a:schemeClr val="tx1">
                  <a:lumMod val="95000"/>
                  <a:lumOff val="5000"/>
                </a:schemeClr>
              </a:solidFill>
            </a:endParaRPr>
          </a:p>
          <a:p>
            <a:pPr marL="914400" lvl="1" indent="-457200">
              <a:buFont typeface="+mj-lt"/>
              <a:buAutoNum type="arabicPeriod" startAt="3"/>
            </a:pPr>
            <a:r>
              <a:rPr lang="es-ES" sz="2400" b="1" dirty="0" smtClean="0">
                <a:solidFill>
                  <a:schemeClr val="accent6">
                    <a:lumMod val="50000"/>
                  </a:schemeClr>
                </a:solidFill>
              </a:rPr>
              <a:t>%ROWCOUNT: </a:t>
            </a:r>
            <a:r>
              <a:rPr lang="es-ES" sz="2400" dirty="0" smtClean="0">
                <a:solidFill>
                  <a:schemeClr val="tx1">
                    <a:lumMod val="95000"/>
                    <a:lumOff val="5000"/>
                  </a:schemeClr>
                </a:solidFill>
              </a:rPr>
              <a:t>devuelve el número de filas recuperadas hasta el momento por el cursor (número de FETCH realizados satisfactoriamente)</a:t>
            </a:r>
          </a:p>
          <a:p>
            <a:pPr marL="914400" lvl="1" indent="-457200">
              <a:buFont typeface="+mj-lt"/>
              <a:buAutoNum type="arabicPeriod" startAt="3"/>
            </a:pPr>
            <a:endParaRPr lang="es-ES" sz="2400" dirty="0" smtClean="0">
              <a:solidFill>
                <a:schemeClr val="tx1">
                  <a:lumMod val="95000"/>
                  <a:lumOff val="5000"/>
                </a:schemeClr>
              </a:solidFill>
            </a:endParaRPr>
          </a:p>
          <a:p>
            <a:pPr marL="914400" lvl="1" indent="-457200">
              <a:buFont typeface="+mj-lt"/>
              <a:buAutoNum type="arabicPeriod" startAt="3"/>
            </a:pPr>
            <a:endParaRPr lang="es-ES" sz="2400" dirty="0" smtClean="0">
              <a:solidFill>
                <a:schemeClr val="tx1">
                  <a:lumMod val="95000"/>
                  <a:lumOff val="5000"/>
                </a:schemeClr>
              </a:solidFill>
            </a:endParaRPr>
          </a:p>
          <a:p>
            <a:pPr marL="914400" lvl="1" indent="-457200">
              <a:buFont typeface="+mj-lt"/>
              <a:buAutoNum type="arabicPeriod" startAt="3"/>
            </a:pPr>
            <a:r>
              <a:rPr lang="es-ES" sz="2400" b="1" dirty="0" smtClean="0">
                <a:solidFill>
                  <a:schemeClr val="accent6">
                    <a:lumMod val="50000"/>
                  </a:schemeClr>
                </a:solidFill>
              </a:rPr>
              <a:t>%ISOPEN: </a:t>
            </a:r>
            <a:r>
              <a:rPr lang="es-ES" sz="2400" dirty="0" smtClean="0">
                <a:solidFill>
                  <a:schemeClr val="tx1">
                    <a:lumMod val="95000"/>
                    <a:lumOff val="5000"/>
                  </a:schemeClr>
                </a:solidFill>
              </a:rPr>
              <a:t>devuelve verdadero si el cursor está abierto</a:t>
            </a:r>
          </a:p>
        </p:txBody>
      </p:sp>
      <p:pic>
        <p:nvPicPr>
          <p:cNvPr id="6147" name="Picture 3"/>
          <p:cNvPicPr>
            <a:picLocks noChangeAspect="1" noChangeArrowheads="1"/>
          </p:cNvPicPr>
          <p:nvPr/>
        </p:nvPicPr>
        <p:blipFill>
          <a:blip r:embed="rId2"/>
          <a:srcRect/>
          <a:stretch>
            <a:fillRect/>
          </a:stretch>
        </p:blipFill>
        <p:spPr bwMode="auto">
          <a:xfrm>
            <a:off x="1571604" y="1785926"/>
            <a:ext cx="4086225" cy="1200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4498026" cy="400110"/>
          </a:xfrm>
          <a:prstGeom prst="rect">
            <a:avLst/>
          </a:prstGeom>
          <a:noFill/>
        </p:spPr>
        <p:txBody>
          <a:bodyPr wrap="none" rtlCol="0">
            <a:spAutoFit/>
          </a:bodyPr>
          <a:lstStyle/>
          <a:p>
            <a:r>
              <a:rPr lang="es-ES" sz="2000" b="1" dirty="0" smtClean="0">
                <a:solidFill>
                  <a:srgbClr val="C00000"/>
                </a:solidFill>
              </a:rPr>
              <a:t>2-  ATRIBUTOS DE CURSORES EXPLICITOS</a:t>
            </a:r>
            <a:endParaRPr lang="es-ES" sz="2000" b="1" dirty="0">
              <a:solidFill>
                <a:srgbClr val="C00000"/>
              </a:solidFill>
            </a:endParaRPr>
          </a:p>
        </p:txBody>
      </p:sp>
      <p:sp>
        <p:nvSpPr>
          <p:cNvPr id="6" name="5 CuadroTexto"/>
          <p:cNvSpPr txBox="1"/>
          <p:nvPr/>
        </p:nvSpPr>
        <p:spPr>
          <a:xfrm>
            <a:off x="571472" y="857232"/>
            <a:ext cx="8572528" cy="400110"/>
          </a:xfrm>
          <a:prstGeom prst="rect">
            <a:avLst/>
          </a:prstGeom>
          <a:noFill/>
        </p:spPr>
        <p:txBody>
          <a:bodyPr wrap="square" rtlCol="0">
            <a:spAutoFit/>
          </a:bodyPr>
          <a:lstStyle/>
          <a:p>
            <a:pPr marL="273050" indent="-273050"/>
            <a:r>
              <a:rPr lang="es-ES" sz="2000" b="1" dirty="0" smtClean="0"/>
              <a:t>La siguiente tabla muestra el valor de cada atributo en distintas situaciones</a:t>
            </a:r>
            <a:endParaRPr lang="es-ES" sz="2400" dirty="0" smtClean="0">
              <a:solidFill>
                <a:schemeClr val="tx1">
                  <a:lumMod val="95000"/>
                  <a:lumOff val="5000"/>
                </a:schemeClr>
              </a:solidFill>
            </a:endParaRPr>
          </a:p>
        </p:txBody>
      </p:sp>
      <p:graphicFrame>
        <p:nvGraphicFramePr>
          <p:cNvPr id="7" name="6 Tabla"/>
          <p:cNvGraphicFramePr>
            <a:graphicFrameLocks noGrp="1"/>
          </p:cNvGraphicFramePr>
          <p:nvPr/>
        </p:nvGraphicFramePr>
        <p:xfrm>
          <a:off x="0" y="1857364"/>
          <a:ext cx="9144000" cy="4286281"/>
        </p:xfrm>
        <a:graphic>
          <a:graphicData uri="http://schemas.openxmlformats.org/drawingml/2006/table">
            <a:tbl>
              <a:tblPr firstRow="1" bandRow="1">
                <a:tableStyleId>{5C22544A-7EE6-4342-B048-85BDC9FD1C3A}</a:tableStyleId>
              </a:tblPr>
              <a:tblGrid>
                <a:gridCol w="1428728"/>
                <a:gridCol w="1000132"/>
                <a:gridCol w="1661874"/>
                <a:gridCol w="1124208"/>
                <a:gridCol w="1643074"/>
                <a:gridCol w="2285984"/>
              </a:tblGrid>
              <a:tr h="617556">
                <a:tc>
                  <a:txBody>
                    <a:bodyPr/>
                    <a:lstStyle/>
                    <a:p>
                      <a:endParaRPr lang="es-ES" dirty="0"/>
                    </a:p>
                  </a:txBody>
                  <a:tcPr/>
                </a:tc>
                <a:tc>
                  <a:txBody>
                    <a:bodyPr/>
                    <a:lstStyle/>
                    <a:p>
                      <a:endParaRPr lang="es-ES"/>
                    </a:p>
                  </a:txBody>
                  <a:tcPr/>
                </a:tc>
                <a:tc>
                  <a:txBody>
                    <a:bodyPr/>
                    <a:lstStyle/>
                    <a:p>
                      <a:pPr algn="ctr"/>
                      <a:r>
                        <a:rPr lang="es-ES" dirty="0" smtClean="0"/>
                        <a:t>%FOUND</a:t>
                      </a:r>
                      <a:endParaRPr lang="es-ES" dirty="0"/>
                    </a:p>
                  </a:txBody>
                  <a:tcPr anchor="ctr"/>
                </a:tc>
                <a:tc>
                  <a:txBody>
                    <a:bodyPr/>
                    <a:lstStyle/>
                    <a:p>
                      <a:pPr algn="ctr"/>
                      <a:r>
                        <a:rPr lang="es-ES" dirty="0" smtClean="0"/>
                        <a:t>%ISOPEN</a:t>
                      </a:r>
                      <a:endParaRPr lang="es-ES" dirty="0"/>
                    </a:p>
                  </a:txBody>
                  <a:tcPr anchor="ctr"/>
                </a:tc>
                <a:tc>
                  <a:txBody>
                    <a:bodyPr/>
                    <a:lstStyle/>
                    <a:p>
                      <a:pPr algn="ctr"/>
                      <a:r>
                        <a:rPr lang="es-ES" dirty="0" smtClean="0"/>
                        <a:t>%NOTFOUND</a:t>
                      </a:r>
                      <a:endParaRPr lang="es-ES" dirty="0"/>
                    </a:p>
                  </a:txBody>
                  <a:tcPr anchor="ctr"/>
                </a:tc>
                <a:tc>
                  <a:txBody>
                    <a:bodyPr/>
                    <a:lstStyle/>
                    <a:p>
                      <a:pPr algn="ctr"/>
                      <a:r>
                        <a:rPr lang="es-ES" dirty="0" smtClean="0"/>
                        <a:t>%ROWCOUNT</a:t>
                      </a:r>
                      <a:endParaRPr lang="es-ES" dirty="0"/>
                    </a:p>
                  </a:txBody>
                  <a:tcPr anchor="ctr"/>
                </a:tc>
              </a:tr>
              <a:tr h="733745">
                <a:tc>
                  <a:txBody>
                    <a:bodyPr/>
                    <a:lstStyle/>
                    <a:p>
                      <a:r>
                        <a:rPr lang="es-ES" sz="2000" b="1" dirty="0" smtClean="0"/>
                        <a:t>OPEN</a:t>
                      </a:r>
                      <a:endParaRPr lang="es-ES" sz="2000" b="1" dirty="0"/>
                    </a:p>
                  </a:txBody>
                  <a:tcPr anchor="ctr"/>
                </a:tc>
                <a:tc>
                  <a:txBody>
                    <a:bodyPr/>
                    <a:lstStyle/>
                    <a:p>
                      <a:r>
                        <a:rPr lang="es-ES" sz="1800" b="0" dirty="0" smtClean="0"/>
                        <a:t>Antes</a:t>
                      </a:r>
                    </a:p>
                    <a:p>
                      <a:r>
                        <a:rPr lang="es-ES" sz="1800" b="0" dirty="0" smtClean="0"/>
                        <a:t>Después</a:t>
                      </a:r>
                      <a:endParaRPr lang="es-ES" sz="1800" b="0" dirty="0"/>
                    </a:p>
                  </a:txBody>
                  <a:tcPr anchor="ctr"/>
                </a:tc>
                <a:tc>
                  <a:txBody>
                    <a:bodyPr/>
                    <a:lstStyle/>
                    <a:p>
                      <a:pPr algn="ctr"/>
                      <a:r>
                        <a:rPr lang="es-ES" sz="1900" b="1" dirty="0" err="1" smtClean="0"/>
                        <a:t>Invalid_cursor</a:t>
                      </a:r>
                      <a:endParaRPr lang="es-ES" sz="1900" b="1" dirty="0" smtClean="0"/>
                    </a:p>
                    <a:p>
                      <a:pPr algn="ctr"/>
                      <a:r>
                        <a:rPr lang="es-ES" sz="1900" b="1" dirty="0" smtClean="0"/>
                        <a:t>NULL</a:t>
                      </a:r>
                      <a:endParaRPr lang="es-ES" sz="1900" b="1" dirty="0"/>
                    </a:p>
                  </a:txBody>
                  <a:tcPr anchor="ctr"/>
                </a:tc>
                <a:tc>
                  <a:txBody>
                    <a:bodyPr/>
                    <a:lstStyle/>
                    <a:p>
                      <a:pPr algn="ctr"/>
                      <a:r>
                        <a:rPr lang="es-ES" sz="1900" b="1" dirty="0" smtClean="0"/>
                        <a:t>F</a:t>
                      </a:r>
                    </a:p>
                    <a:p>
                      <a:pPr algn="ctr"/>
                      <a:r>
                        <a:rPr lang="es-ES" sz="1900" b="1" dirty="0" smtClean="0"/>
                        <a:t>T</a:t>
                      </a:r>
                      <a:endParaRPr lang="es-ES" sz="1900" b="1" dirty="0"/>
                    </a:p>
                  </a:txBody>
                  <a:tcPr anchor="ctr"/>
                </a:tc>
                <a:tc>
                  <a:txBody>
                    <a:bodyPr/>
                    <a:lstStyle/>
                    <a:p>
                      <a:pPr algn="ctr"/>
                      <a:r>
                        <a:rPr lang="es-ES" sz="1900" b="1" dirty="0" err="1" smtClean="0"/>
                        <a:t>Invalid_cursor</a:t>
                      </a:r>
                      <a:endParaRPr lang="es-ES" sz="1900" b="1" dirty="0" smtClean="0"/>
                    </a:p>
                    <a:p>
                      <a:pPr algn="ctr"/>
                      <a:r>
                        <a:rPr lang="es-ES" sz="1900" b="1" dirty="0" smtClean="0"/>
                        <a:t>NULL</a:t>
                      </a:r>
                      <a:endParaRPr lang="es-ES" sz="1900" b="1" dirty="0"/>
                    </a:p>
                  </a:txBody>
                  <a:tcPr anchor="ctr"/>
                </a:tc>
                <a:tc>
                  <a:txBody>
                    <a:bodyPr/>
                    <a:lstStyle/>
                    <a:p>
                      <a:pPr algn="ctr"/>
                      <a:r>
                        <a:rPr lang="es-ES" sz="1900" b="1" dirty="0" err="1" smtClean="0"/>
                        <a:t>Invalid_cursor</a:t>
                      </a:r>
                      <a:endParaRPr lang="es-ES" sz="1900" b="1" dirty="0" smtClean="0"/>
                    </a:p>
                    <a:p>
                      <a:pPr algn="ctr"/>
                      <a:r>
                        <a:rPr lang="es-ES" sz="1900" b="1" dirty="0" smtClean="0"/>
                        <a:t>0</a:t>
                      </a:r>
                      <a:endParaRPr lang="es-ES" sz="1900" b="1" dirty="0"/>
                    </a:p>
                  </a:txBody>
                  <a:tcPr anchor="ctr"/>
                </a:tc>
              </a:tr>
              <a:tr h="733745">
                <a:tc>
                  <a:txBody>
                    <a:bodyPr/>
                    <a:lstStyle/>
                    <a:p>
                      <a:r>
                        <a:rPr lang="es-ES" sz="2000" b="1" dirty="0" smtClean="0"/>
                        <a:t>PRIMER</a:t>
                      </a:r>
                    </a:p>
                    <a:p>
                      <a:r>
                        <a:rPr lang="es-ES" sz="2000" b="1" dirty="0" smtClean="0"/>
                        <a:t>FETCH</a:t>
                      </a:r>
                      <a:endParaRPr lang="es-ES" sz="2000" b="1" dirty="0"/>
                    </a:p>
                  </a:txBody>
                  <a:tcPr anchor="ctr"/>
                </a:tc>
                <a:tc>
                  <a:txBody>
                    <a:bodyPr/>
                    <a:lstStyle/>
                    <a:p>
                      <a:r>
                        <a:rPr lang="es-ES" sz="1800" b="0" dirty="0" smtClean="0"/>
                        <a:t>Antes</a:t>
                      </a:r>
                    </a:p>
                    <a:p>
                      <a:r>
                        <a:rPr lang="es-ES" sz="1800" b="0" dirty="0" smtClean="0"/>
                        <a:t>Después</a:t>
                      </a:r>
                    </a:p>
                  </a:txBody>
                  <a:tcPr anchor="ctr"/>
                </a:tc>
                <a:tc>
                  <a:txBody>
                    <a:bodyPr/>
                    <a:lstStyle/>
                    <a:p>
                      <a:pPr algn="ctr"/>
                      <a:r>
                        <a:rPr lang="es-ES" sz="1900" b="1" dirty="0" smtClean="0"/>
                        <a:t>NULL</a:t>
                      </a:r>
                    </a:p>
                    <a:p>
                      <a:pPr algn="ctr"/>
                      <a:r>
                        <a:rPr lang="es-ES" sz="1900" b="1" dirty="0" smtClean="0"/>
                        <a:t>T</a:t>
                      </a:r>
                      <a:endParaRPr lang="es-ES" sz="1900" b="1" dirty="0"/>
                    </a:p>
                  </a:txBody>
                  <a:tcPr anchor="ctr"/>
                </a:tc>
                <a:tc>
                  <a:txBody>
                    <a:bodyPr/>
                    <a:lstStyle/>
                    <a:p>
                      <a:pPr algn="ctr"/>
                      <a:r>
                        <a:rPr lang="es-ES" sz="1900" b="1" dirty="0" smtClean="0"/>
                        <a:t>T</a:t>
                      </a:r>
                    </a:p>
                    <a:p>
                      <a:pPr algn="ctr"/>
                      <a:r>
                        <a:rPr lang="es-ES" sz="1900" b="1" dirty="0" smtClean="0"/>
                        <a:t>T</a:t>
                      </a:r>
                      <a:endParaRPr lang="es-ES" sz="1900" b="1" dirty="0"/>
                    </a:p>
                  </a:txBody>
                  <a:tcPr anchor="ctr"/>
                </a:tc>
                <a:tc>
                  <a:txBody>
                    <a:bodyPr/>
                    <a:lstStyle/>
                    <a:p>
                      <a:pPr algn="ctr"/>
                      <a:r>
                        <a:rPr lang="es-ES" sz="1900" b="1" dirty="0" smtClean="0"/>
                        <a:t>NULL</a:t>
                      </a:r>
                    </a:p>
                    <a:p>
                      <a:pPr algn="ctr"/>
                      <a:r>
                        <a:rPr lang="es-ES" sz="1900" b="1" dirty="0" smtClean="0"/>
                        <a:t>F</a:t>
                      </a:r>
                      <a:endParaRPr lang="es-ES" sz="1900" b="1" dirty="0"/>
                    </a:p>
                  </a:txBody>
                  <a:tcPr anchor="ctr"/>
                </a:tc>
                <a:tc>
                  <a:txBody>
                    <a:bodyPr/>
                    <a:lstStyle/>
                    <a:p>
                      <a:pPr algn="ctr"/>
                      <a:r>
                        <a:rPr lang="es-ES" sz="1900" b="1" dirty="0" smtClean="0"/>
                        <a:t>0</a:t>
                      </a:r>
                    </a:p>
                    <a:p>
                      <a:pPr algn="ctr"/>
                      <a:r>
                        <a:rPr lang="es-ES" sz="1900" b="1" dirty="0" smtClean="0"/>
                        <a:t>1</a:t>
                      </a:r>
                      <a:endParaRPr lang="es-ES" sz="1900" b="1" dirty="0"/>
                    </a:p>
                  </a:txBody>
                  <a:tcPr anchor="ctr"/>
                </a:tc>
              </a:tr>
              <a:tr h="733745">
                <a:tc>
                  <a:txBody>
                    <a:bodyPr/>
                    <a:lstStyle/>
                    <a:p>
                      <a:r>
                        <a:rPr lang="es-ES" sz="2000" b="1" dirty="0" smtClean="0"/>
                        <a:t>SIGUIENTES</a:t>
                      </a:r>
                    </a:p>
                    <a:p>
                      <a:r>
                        <a:rPr lang="es-ES" sz="2000" b="1" dirty="0" smtClean="0"/>
                        <a:t>FETCH</a:t>
                      </a:r>
                      <a:endParaRPr lang="es-ES" sz="2000" b="1" dirty="0"/>
                    </a:p>
                  </a:txBody>
                  <a:tcPr anchor="ctr"/>
                </a:tc>
                <a:tc>
                  <a:txBody>
                    <a:bodyPr/>
                    <a:lstStyle/>
                    <a:p>
                      <a:r>
                        <a:rPr lang="es-ES" sz="1800" b="0" dirty="0" smtClean="0"/>
                        <a:t>Antes</a:t>
                      </a:r>
                    </a:p>
                    <a:p>
                      <a:r>
                        <a:rPr lang="es-ES" sz="1800" b="0" dirty="0" smtClean="0"/>
                        <a:t>Después</a:t>
                      </a:r>
                    </a:p>
                  </a:txBody>
                  <a:tcPr anchor="ctr"/>
                </a:tc>
                <a:tc>
                  <a:txBody>
                    <a:bodyPr/>
                    <a:lstStyle/>
                    <a:p>
                      <a:pPr algn="ctr"/>
                      <a:r>
                        <a:rPr lang="es-ES" sz="1900" b="1" dirty="0" smtClean="0"/>
                        <a:t>T</a:t>
                      </a:r>
                    </a:p>
                    <a:p>
                      <a:pPr algn="ctr"/>
                      <a:r>
                        <a:rPr lang="es-ES" sz="1900" b="1" dirty="0" smtClean="0"/>
                        <a:t>T</a:t>
                      </a:r>
                    </a:p>
                  </a:txBody>
                  <a:tcPr anchor="ctr"/>
                </a:tc>
                <a:tc>
                  <a:txBody>
                    <a:bodyPr/>
                    <a:lstStyle/>
                    <a:p>
                      <a:pPr algn="ctr"/>
                      <a:r>
                        <a:rPr lang="es-ES" sz="1900" b="1" dirty="0" smtClean="0"/>
                        <a:t>T</a:t>
                      </a:r>
                    </a:p>
                    <a:p>
                      <a:pPr algn="ctr"/>
                      <a:r>
                        <a:rPr lang="es-ES" sz="1900" b="1" dirty="0" smtClean="0"/>
                        <a:t>T</a:t>
                      </a:r>
                      <a:endParaRPr lang="es-ES" sz="1900" b="1" dirty="0"/>
                    </a:p>
                  </a:txBody>
                  <a:tcPr anchor="ctr"/>
                </a:tc>
                <a:tc>
                  <a:txBody>
                    <a:bodyPr/>
                    <a:lstStyle/>
                    <a:p>
                      <a:pPr algn="ctr"/>
                      <a:r>
                        <a:rPr lang="es-ES" sz="1900" b="1" dirty="0" smtClean="0"/>
                        <a:t>F</a:t>
                      </a:r>
                    </a:p>
                    <a:p>
                      <a:pPr algn="ctr"/>
                      <a:r>
                        <a:rPr lang="es-ES" sz="1900" b="1" dirty="0" smtClean="0"/>
                        <a:t>F</a:t>
                      </a:r>
                      <a:endParaRPr lang="es-ES" sz="1900" b="1" dirty="0"/>
                    </a:p>
                  </a:txBody>
                  <a:tcPr anchor="ctr"/>
                </a:tc>
                <a:tc>
                  <a:txBody>
                    <a:bodyPr/>
                    <a:lstStyle/>
                    <a:p>
                      <a:pPr algn="ctr"/>
                      <a:r>
                        <a:rPr lang="es-ES" sz="1900" b="1" dirty="0" smtClean="0"/>
                        <a:t>1</a:t>
                      </a:r>
                    </a:p>
                    <a:p>
                      <a:pPr algn="ctr"/>
                      <a:r>
                        <a:rPr lang="es-ES" sz="1900" b="1" dirty="0" smtClean="0"/>
                        <a:t>…</a:t>
                      </a:r>
                      <a:endParaRPr lang="es-ES" sz="1900" b="1" dirty="0"/>
                    </a:p>
                  </a:txBody>
                  <a:tcPr anchor="ctr"/>
                </a:tc>
              </a:tr>
              <a:tr h="733745">
                <a:tc>
                  <a:txBody>
                    <a:bodyPr/>
                    <a:lstStyle/>
                    <a:p>
                      <a:r>
                        <a:rPr lang="es-ES" sz="2000" b="1" dirty="0" smtClean="0"/>
                        <a:t>ULTIMO</a:t>
                      </a:r>
                    </a:p>
                    <a:p>
                      <a:r>
                        <a:rPr lang="es-ES" sz="2000" b="1" dirty="0" smtClean="0"/>
                        <a:t>FETCH</a:t>
                      </a:r>
                      <a:endParaRPr lang="es-ES" sz="2000" b="1" dirty="0"/>
                    </a:p>
                  </a:txBody>
                  <a:tcPr anchor="ctr"/>
                </a:tc>
                <a:tc>
                  <a:txBody>
                    <a:bodyPr/>
                    <a:lstStyle/>
                    <a:p>
                      <a:r>
                        <a:rPr lang="es-ES" sz="1800" b="0" dirty="0" smtClean="0"/>
                        <a:t>Antes</a:t>
                      </a:r>
                    </a:p>
                    <a:p>
                      <a:r>
                        <a:rPr lang="es-ES" sz="1800" b="0" dirty="0" smtClean="0"/>
                        <a:t>Después</a:t>
                      </a:r>
                    </a:p>
                  </a:txBody>
                  <a:tcPr anchor="ctr"/>
                </a:tc>
                <a:tc>
                  <a:txBody>
                    <a:bodyPr/>
                    <a:lstStyle/>
                    <a:p>
                      <a:pPr algn="ctr"/>
                      <a:r>
                        <a:rPr lang="es-ES" sz="1900" b="1" dirty="0" smtClean="0"/>
                        <a:t>T</a:t>
                      </a:r>
                    </a:p>
                    <a:p>
                      <a:pPr algn="ctr"/>
                      <a:r>
                        <a:rPr lang="es-ES" sz="1900" b="1" dirty="0" smtClean="0"/>
                        <a:t>F</a:t>
                      </a:r>
                      <a:endParaRPr lang="es-ES" sz="1900" b="1" dirty="0"/>
                    </a:p>
                  </a:txBody>
                  <a:tcPr anchor="ctr"/>
                </a:tc>
                <a:tc>
                  <a:txBody>
                    <a:bodyPr/>
                    <a:lstStyle/>
                    <a:p>
                      <a:pPr algn="ctr"/>
                      <a:r>
                        <a:rPr lang="es-ES" sz="1900" b="1" dirty="0" smtClean="0"/>
                        <a:t>T</a:t>
                      </a:r>
                    </a:p>
                    <a:p>
                      <a:pPr algn="ctr"/>
                      <a:r>
                        <a:rPr lang="es-ES" sz="1900" b="1" dirty="0" smtClean="0"/>
                        <a:t>T</a:t>
                      </a:r>
                      <a:endParaRPr lang="es-ES" sz="1900" b="1" dirty="0"/>
                    </a:p>
                  </a:txBody>
                  <a:tcPr anchor="ctr"/>
                </a:tc>
                <a:tc>
                  <a:txBody>
                    <a:bodyPr/>
                    <a:lstStyle/>
                    <a:p>
                      <a:pPr algn="ctr"/>
                      <a:r>
                        <a:rPr lang="es-ES" sz="1900" b="1" dirty="0" smtClean="0"/>
                        <a:t>F</a:t>
                      </a:r>
                    </a:p>
                    <a:p>
                      <a:pPr algn="ctr"/>
                      <a:r>
                        <a:rPr lang="es-ES" sz="1900" b="1" dirty="0" smtClean="0"/>
                        <a:t>T</a:t>
                      </a:r>
                      <a:endParaRPr lang="es-ES" sz="1900" b="1" dirty="0"/>
                    </a:p>
                  </a:txBody>
                  <a:tcPr anchor="ctr"/>
                </a:tc>
                <a:tc>
                  <a:txBody>
                    <a:bodyPr/>
                    <a:lstStyle/>
                    <a:p>
                      <a:pPr algn="ctr"/>
                      <a:r>
                        <a:rPr lang="es-ES" sz="1900" b="1" dirty="0" smtClean="0"/>
                        <a:t>N</a:t>
                      </a:r>
                    </a:p>
                    <a:p>
                      <a:pPr algn="ctr"/>
                      <a:r>
                        <a:rPr lang="es-ES" sz="1900" b="1" dirty="0" smtClean="0"/>
                        <a:t>N</a:t>
                      </a:r>
                    </a:p>
                  </a:txBody>
                  <a:tcPr anchor="ctr"/>
                </a:tc>
              </a:tr>
              <a:tr h="733745">
                <a:tc>
                  <a:txBody>
                    <a:bodyPr/>
                    <a:lstStyle/>
                    <a:p>
                      <a:r>
                        <a:rPr lang="es-ES" sz="2000" b="1" dirty="0" smtClean="0"/>
                        <a:t>CLOSE</a:t>
                      </a:r>
                      <a:endParaRPr lang="es-ES" sz="2000" b="1" dirty="0"/>
                    </a:p>
                  </a:txBody>
                  <a:tcPr anchor="ctr"/>
                </a:tc>
                <a:tc>
                  <a:txBody>
                    <a:bodyPr/>
                    <a:lstStyle/>
                    <a:p>
                      <a:r>
                        <a:rPr lang="es-ES" sz="1800" b="0" dirty="0" smtClean="0"/>
                        <a:t>Antes</a:t>
                      </a:r>
                    </a:p>
                    <a:p>
                      <a:r>
                        <a:rPr lang="es-ES" sz="1800" b="0" dirty="0" smtClean="0"/>
                        <a:t>Después</a:t>
                      </a:r>
                    </a:p>
                  </a:txBody>
                  <a:tcPr anchor="ctr"/>
                </a:tc>
                <a:tc>
                  <a:txBody>
                    <a:bodyPr/>
                    <a:lstStyle/>
                    <a:p>
                      <a:pPr algn="ctr"/>
                      <a:r>
                        <a:rPr lang="es-ES" sz="1900" b="1" dirty="0" smtClean="0"/>
                        <a:t>F</a:t>
                      </a:r>
                    </a:p>
                    <a:p>
                      <a:pPr algn="ctr"/>
                      <a:r>
                        <a:rPr lang="es-ES" sz="1900" b="1" dirty="0" err="1" smtClean="0"/>
                        <a:t>Invalid_cursor</a:t>
                      </a:r>
                      <a:endParaRPr lang="es-ES" sz="1900" b="1" dirty="0"/>
                    </a:p>
                  </a:txBody>
                  <a:tcPr anchor="ctr"/>
                </a:tc>
                <a:tc>
                  <a:txBody>
                    <a:bodyPr/>
                    <a:lstStyle/>
                    <a:p>
                      <a:pPr algn="ctr"/>
                      <a:r>
                        <a:rPr lang="es-ES" sz="1900" b="1" dirty="0" smtClean="0"/>
                        <a:t>T</a:t>
                      </a:r>
                    </a:p>
                    <a:p>
                      <a:pPr algn="ctr"/>
                      <a:r>
                        <a:rPr lang="es-ES" sz="1900" b="1" dirty="0" smtClean="0"/>
                        <a:t>F</a:t>
                      </a:r>
                      <a:endParaRPr lang="es-ES" sz="1900" b="1" dirty="0"/>
                    </a:p>
                  </a:txBody>
                  <a:tcPr anchor="ctr"/>
                </a:tc>
                <a:tc>
                  <a:txBody>
                    <a:bodyPr/>
                    <a:lstStyle/>
                    <a:p>
                      <a:pPr algn="ctr"/>
                      <a:r>
                        <a:rPr lang="es-ES" sz="1900" b="1" dirty="0" smtClean="0"/>
                        <a:t>T</a:t>
                      </a:r>
                    </a:p>
                    <a:p>
                      <a:pPr algn="ctr"/>
                      <a:r>
                        <a:rPr lang="es-ES" sz="1900" b="1" dirty="0" err="1" smtClean="0"/>
                        <a:t>Invalid_cursor</a:t>
                      </a:r>
                      <a:endParaRPr lang="es-ES" sz="1900" b="1" dirty="0"/>
                    </a:p>
                  </a:txBody>
                  <a:tcPr anchor="ctr"/>
                </a:tc>
                <a:tc>
                  <a:txBody>
                    <a:bodyPr/>
                    <a:lstStyle/>
                    <a:p>
                      <a:pPr algn="ctr"/>
                      <a:r>
                        <a:rPr lang="es-ES" sz="1900" b="1" dirty="0" smtClean="0"/>
                        <a:t>N</a:t>
                      </a:r>
                    </a:p>
                    <a:p>
                      <a:pPr algn="ctr"/>
                      <a:r>
                        <a:rPr lang="es-ES" sz="1900" b="1" dirty="0" err="1" smtClean="0"/>
                        <a:t>Invalid_cursor</a:t>
                      </a:r>
                      <a:endParaRPr lang="es-ES" sz="1900" b="1" dirty="0"/>
                    </a:p>
                  </a:txBody>
                  <a:tcPr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4498026" cy="400110"/>
          </a:xfrm>
          <a:prstGeom prst="rect">
            <a:avLst/>
          </a:prstGeom>
          <a:noFill/>
        </p:spPr>
        <p:txBody>
          <a:bodyPr wrap="none" rtlCol="0">
            <a:spAutoFit/>
          </a:bodyPr>
          <a:lstStyle/>
          <a:p>
            <a:r>
              <a:rPr lang="es-ES" sz="2000" b="1" dirty="0" smtClean="0">
                <a:solidFill>
                  <a:srgbClr val="C00000"/>
                </a:solidFill>
              </a:rPr>
              <a:t>2-  ATRIBUTOS DE CURSORES EXPLICITOS</a:t>
            </a:r>
            <a:endParaRPr lang="es-ES" sz="2000" b="1" dirty="0">
              <a:solidFill>
                <a:srgbClr val="C00000"/>
              </a:solidFill>
            </a:endParaRPr>
          </a:p>
        </p:txBody>
      </p:sp>
      <p:sp>
        <p:nvSpPr>
          <p:cNvPr id="6" name="5 CuadroTexto"/>
          <p:cNvSpPr txBox="1"/>
          <p:nvPr/>
        </p:nvSpPr>
        <p:spPr>
          <a:xfrm>
            <a:off x="571472" y="500042"/>
            <a:ext cx="8572528" cy="1107996"/>
          </a:xfrm>
          <a:prstGeom prst="rect">
            <a:avLst/>
          </a:prstGeom>
          <a:noFill/>
        </p:spPr>
        <p:txBody>
          <a:bodyPr wrap="square" rtlCol="0">
            <a:spAutoFit/>
          </a:bodyPr>
          <a:lstStyle/>
          <a:p>
            <a:pPr marL="273050" indent="-273050"/>
            <a:r>
              <a:rPr lang="es-ES" b="1" i="1" dirty="0" smtClean="0">
                <a:solidFill>
                  <a:schemeClr val="accent5">
                    <a:lumMod val="50000"/>
                  </a:schemeClr>
                </a:solidFill>
              </a:rPr>
              <a:t>Ejemplo:</a:t>
            </a:r>
          </a:p>
          <a:p>
            <a:r>
              <a:rPr lang="es-ES" sz="2400" dirty="0" smtClean="0">
                <a:solidFill>
                  <a:schemeClr val="tx1">
                    <a:lumMod val="95000"/>
                    <a:lumOff val="5000"/>
                  </a:schemeClr>
                </a:solidFill>
              </a:rPr>
              <a:t>Visualizar los apellidos de los empleados pertenecientes al departamento 20 secuencialmente:</a:t>
            </a:r>
          </a:p>
        </p:txBody>
      </p:sp>
      <p:pic>
        <p:nvPicPr>
          <p:cNvPr id="8195" name="Picture 3"/>
          <p:cNvPicPr>
            <a:picLocks noChangeAspect="1" noChangeArrowheads="1"/>
          </p:cNvPicPr>
          <p:nvPr/>
        </p:nvPicPr>
        <p:blipFill>
          <a:blip r:embed="rId2"/>
          <a:srcRect/>
          <a:stretch>
            <a:fillRect/>
          </a:stretch>
        </p:blipFill>
        <p:spPr bwMode="auto">
          <a:xfrm>
            <a:off x="714348" y="1714488"/>
            <a:ext cx="8177211" cy="47529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1731</TotalTime>
  <Words>2505</Words>
  <Application>Microsoft Office PowerPoint</Application>
  <PresentationFormat>Presentación en pantalla (4:3)</PresentationFormat>
  <Paragraphs>454</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 </cp:lastModifiedBy>
  <cp:revision>199</cp:revision>
  <dcterms:created xsi:type="dcterms:W3CDTF">2015-06-16T10:31:03Z</dcterms:created>
  <dcterms:modified xsi:type="dcterms:W3CDTF">2015-07-16T08:26:13Z</dcterms:modified>
</cp:coreProperties>
</file>