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E02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27/06/2015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27/06/2015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27/06/2015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27/06/2015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32F2606-AFE7-42FF-B24A-F8D713C81888}" type="datetimeFigureOut">
              <a:rPr lang="es-ES" smtClean="0"/>
              <a:pPr/>
              <a:t>27/06/2015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B32F2606-AFE7-42FF-B24A-F8D713C81888}" type="datetimeFigureOut">
              <a:rPr lang="es-ES" smtClean="0"/>
              <a:pPr/>
              <a:t>27/06/2015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B32F2606-AFE7-42FF-B24A-F8D713C81888}" type="datetimeFigureOut">
              <a:rPr lang="es-ES" smtClean="0"/>
              <a:pPr/>
              <a:t>27/06/2015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B32F2606-AFE7-42FF-B24A-F8D713C81888}" type="datetimeFigureOut">
              <a:rPr lang="es-ES" smtClean="0"/>
              <a:pPr/>
              <a:t>27/06/2015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2F2606-AFE7-42FF-B24A-F8D713C81888}" type="datetimeFigureOut">
              <a:rPr lang="es-ES" smtClean="0"/>
              <a:pPr/>
              <a:t>27/06/2015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32F2606-AFE7-42FF-B24A-F8D713C81888}" type="datetimeFigureOut">
              <a:rPr lang="es-ES" smtClean="0"/>
              <a:pPr/>
              <a:t>27/06/2015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32F2606-AFE7-42FF-B24A-F8D713C81888}" type="datetimeFigureOut">
              <a:rPr lang="es-ES" smtClean="0"/>
              <a:pPr/>
              <a:t>27/06/2015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7000">
              <a:schemeClr val="accent3">
                <a:lumMod val="60000"/>
                <a:lumOff val="40000"/>
                <a:alpha val="74000"/>
              </a:schemeClr>
            </a:gs>
            <a:gs pos="0">
              <a:schemeClr val="bg1">
                <a:lumMod val="75000"/>
              </a:schemeClr>
            </a:gs>
            <a:gs pos="50000">
              <a:srgbClr val="9CB86E">
                <a:alpha val="62000"/>
              </a:srgbClr>
            </a:gs>
            <a:gs pos="100000">
              <a:srgbClr val="156B13">
                <a:alpha val="5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F2606-AFE7-42FF-B24A-F8D713C81888}" type="datetimeFigureOut">
              <a:rPr lang="es-ES" smtClean="0"/>
              <a:pPr/>
              <a:t>27/06/2015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FA2B1-BB5D-4E5F-BFD1-5DB3FC213B35}"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00100" y="1000108"/>
            <a:ext cx="7187207" cy="4555093"/>
          </a:xfrm>
          <a:prstGeom prst="rect">
            <a:avLst/>
          </a:prstGeom>
          <a:noFill/>
        </p:spPr>
        <p:txBody>
          <a:bodyPr wrap="square" rtlCol="0">
            <a:spAutoFit/>
          </a:bodyPr>
          <a:lstStyle/>
          <a:p>
            <a:pPr algn="ctr"/>
            <a:r>
              <a:rPr lang="es-ES" sz="8000" b="1" dirty="0" smtClean="0"/>
              <a:t>SQL</a:t>
            </a:r>
            <a:r>
              <a:rPr lang="es-ES" sz="6600" b="1" dirty="0" smtClean="0"/>
              <a:t> </a:t>
            </a:r>
          </a:p>
          <a:p>
            <a:pPr algn="ctr"/>
            <a:endParaRPr lang="es-ES" sz="6600" b="1" dirty="0" smtClean="0"/>
          </a:p>
          <a:p>
            <a:pPr algn="ctr"/>
            <a:r>
              <a:rPr lang="es-ES" sz="4800" b="1" dirty="0" smtClean="0">
                <a:solidFill>
                  <a:schemeClr val="accent1">
                    <a:lumMod val="75000"/>
                  </a:schemeClr>
                </a:solidFill>
              </a:rPr>
              <a:t>CREACIÓN, BORRADO Y MODIFICACIÓN DE TABLAS</a:t>
            </a:r>
          </a:p>
          <a:p>
            <a:pPr algn="ctr"/>
            <a:r>
              <a:rPr lang="es-ES" sz="4800" b="1" dirty="0" smtClean="0">
                <a:solidFill>
                  <a:srgbClr val="C00000"/>
                </a:solidFill>
              </a:rPr>
              <a:t>Parte I  (CREATE)</a:t>
            </a:r>
            <a:endParaRPr lang="es-ES" sz="5400" b="1" dirty="0" smtClean="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571472"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7" name="6 CuadroTexto"/>
          <p:cNvSpPr txBox="1"/>
          <p:nvPr/>
        </p:nvSpPr>
        <p:spPr>
          <a:xfrm>
            <a:off x="571472" y="928670"/>
            <a:ext cx="8572528" cy="400110"/>
          </a:xfrm>
          <a:prstGeom prst="rect">
            <a:avLst/>
          </a:prstGeom>
          <a:solidFill>
            <a:srgbClr val="FFC000"/>
          </a:solidFill>
        </p:spPr>
        <p:txBody>
          <a:bodyPr wrap="square" rtlCol="0">
            <a:spAutoFit/>
          </a:bodyPr>
          <a:lstStyle/>
          <a:p>
            <a:pPr marL="457200" indent="-457200"/>
            <a:r>
              <a:rPr lang="es-ES" sz="2000" b="1" dirty="0" smtClean="0">
                <a:solidFill>
                  <a:schemeClr val="accent3">
                    <a:lumMod val="50000"/>
                  </a:schemeClr>
                </a:solidFill>
              </a:rPr>
              <a:t>CREATE TABLE CON RESTRICCIÓN DE TABLA</a:t>
            </a:r>
            <a:endParaRPr lang="es-ES" sz="2000" dirty="0" smtClean="0">
              <a:solidFill>
                <a:schemeClr val="tx1">
                  <a:lumMod val="95000"/>
                  <a:lumOff val="5000"/>
                </a:schemeClr>
              </a:solidFill>
            </a:endParaRPr>
          </a:p>
        </p:txBody>
      </p:sp>
      <p:pic>
        <p:nvPicPr>
          <p:cNvPr id="3074" name="Picture 2"/>
          <p:cNvPicPr>
            <a:picLocks noChangeAspect="1" noChangeArrowheads="1"/>
          </p:cNvPicPr>
          <p:nvPr/>
        </p:nvPicPr>
        <p:blipFill>
          <a:blip r:embed="rId2"/>
          <a:srcRect/>
          <a:stretch>
            <a:fillRect/>
          </a:stretch>
        </p:blipFill>
        <p:spPr bwMode="auto">
          <a:xfrm>
            <a:off x="642910" y="2357430"/>
            <a:ext cx="8058150" cy="4338649"/>
          </a:xfrm>
          <a:prstGeom prst="rect">
            <a:avLst/>
          </a:prstGeom>
          <a:noFill/>
          <a:ln w="9525">
            <a:noFill/>
            <a:miter lim="800000"/>
            <a:headEnd/>
            <a:tailEnd/>
          </a:ln>
          <a:effectLst/>
        </p:spPr>
      </p:pic>
      <p:sp>
        <p:nvSpPr>
          <p:cNvPr id="8" name="7 CuadroTexto"/>
          <p:cNvSpPr txBox="1"/>
          <p:nvPr/>
        </p:nvSpPr>
        <p:spPr>
          <a:xfrm>
            <a:off x="571472" y="1357298"/>
            <a:ext cx="8429652" cy="923330"/>
          </a:xfrm>
          <a:prstGeom prst="rect">
            <a:avLst/>
          </a:prstGeom>
          <a:noFill/>
        </p:spPr>
        <p:txBody>
          <a:bodyPr wrap="square" rtlCol="0">
            <a:spAutoFit/>
          </a:bodyPr>
          <a:lstStyle/>
          <a:p>
            <a:r>
              <a:rPr lang="es-ES" b="1" dirty="0" smtClean="0"/>
              <a:t>Las restricciones que aparecen al final se diferencian de la anterior en que se puede hacer referencia a varias columnas en una única restricción (por ejemplo, declarando dos columnas como clave primaria o ajena)</a:t>
            </a:r>
            <a:endParaRPr lang="es-E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571472"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7" name="6 CuadroTexto"/>
          <p:cNvSpPr txBox="1"/>
          <p:nvPr/>
        </p:nvSpPr>
        <p:spPr>
          <a:xfrm>
            <a:off x="571472" y="928670"/>
            <a:ext cx="8572528" cy="400110"/>
          </a:xfrm>
          <a:prstGeom prst="rect">
            <a:avLst/>
          </a:prstGeom>
          <a:solidFill>
            <a:srgbClr val="FFC000"/>
          </a:solidFill>
        </p:spPr>
        <p:txBody>
          <a:bodyPr wrap="square" rtlCol="0">
            <a:spAutoFit/>
          </a:bodyPr>
          <a:lstStyle/>
          <a:p>
            <a:pPr marL="457200" indent="-457200"/>
            <a:r>
              <a:rPr lang="es-ES" sz="2000" b="1" dirty="0" smtClean="0">
                <a:solidFill>
                  <a:schemeClr val="accent3">
                    <a:lumMod val="50000"/>
                  </a:schemeClr>
                </a:solidFill>
              </a:rPr>
              <a:t>CREATE TABLE CON RESTRICCIÓN DE TABLA</a:t>
            </a:r>
            <a:endParaRPr lang="es-ES" sz="2000" dirty="0" smtClean="0">
              <a:solidFill>
                <a:schemeClr val="tx1">
                  <a:lumMod val="95000"/>
                  <a:lumOff val="5000"/>
                </a:schemeClr>
              </a:solidFill>
            </a:endParaRPr>
          </a:p>
        </p:txBody>
      </p:sp>
      <p:sp>
        <p:nvSpPr>
          <p:cNvPr id="8" name="7 CuadroTexto"/>
          <p:cNvSpPr txBox="1"/>
          <p:nvPr/>
        </p:nvSpPr>
        <p:spPr>
          <a:xfrm>
            <a:off x="571472" y="1357298"/>
            <a:ext cx="8572528" cy="1015663"/>
          </a:xfrm>
          <a:prstGeom prst="rect">
            <a:avLst/>
          </a:prstGeom>
          <a:noFill/>
        </p:spPr>
        <p:txBody>
          <a:bodyPr wrap="square" rtlCol="0">
            <a:spAutoFit/>
          </a:bodyPr>
          <a:lstStyle/>
          <a:p>
            <a:r>
              <a:rPr lang="es-ES" sz="2000" b="1" i="1" dirty="0" smtClean="0">
                <a:solidFill>
                  <a:srgbClr val="002060"/>
                </a:solidFill>
              </a:rPr>
              <a:t>Ejemplo:  </a:t>
            </a:r>
            <a:r>
              <a:rPr lang="es-ES" sz="2000" dirty="0" smtClean="0">
                <a:solidFill>
                  <a:schemeClr val="tx1">
                    <a:lumMod val="95000"/>
                    <a:lumOff val="5000"/>
                  </a:schemeClr>
                </a:solidFill>
              </a:rPr>
              <a:t>Creamos la tabla </a:t>
            </a:r>
            <a:r>
              <a:rPr lang="es-ES" sz="2000" b="1" dirty="0" smtClean="0">
                <a:solidFill>
                  <a:schemeClr val="tx1">
                    <a:lumMod val="95000"/>
                    <a:lumOff val="5000"/>
                  </a:schemeClr>
                </a:solidFill>
              </a:rPr>
              <a:t>PROVIN</a:t>
            </a:r>
            <a:r>
              <a:rPr lang="es-ES" sz="2000" dirty="0" smtClean="0">
                <a:solidFill>
                  <a:schemeClr val="tx1">
                    <a:lumMod val="95000"/>
                    <a:lumOff val="5000"/>
                  </a:schemeClr>
                </a:solidFill>
              </a:rPr>
              <a:t> y la tabla </a:t>
            </a:r>
            <a:r>
              <a:rPr lang="es-ES" sz="2000" b="1" dirty="0" smtClean="0">
                <a:solidFill>
                  <a:schemeClr val="tx1">
                    <a:lumMod val="95000"/>
                    <a:lumOff val="5000"/>
                  </a:schemeClr>
                </a:solidFill>
              </a:rPr>
              <a:t>EMPLEADO</a:t>
            </a:r>
            <a:r>
              <a:rPr lang="es-ES" sz="2000" dirty="0" smtClean="0">
                <a:solidFill>
                  <a:schemeClr val="tx1">
                    <a:lumMod val="95000"/>
                    <a:lumOff val="5000"/>
                  </a:schemeClr>
                </a:solidFill>
              </a:rPr>
              <a:t>. Primero creamos PROVIN ya que EMPLEADO hace referencia a dicha tabla:</a:t>
            </a:r>
          </a:p>
          <a:p>
            <a:endParaRPr lang="es-ES" sz="2000" b="1" i="1" dirty="0">
              <a:solidFill>
                <a:srgbClr val="002060"/>
              </a:solidFill>
            </a:endParaRPr>
          </a:p>
        </p:txBody>
      </p:sp>
      <p:pic>
        <p:nvPicPr>
          <p:cNvPr id="4099" name="Picture 3"/>
          <p:cNvPicPr>
            <a:picLocks noChangeAspect="1" noChangeArrowheads="1"/>
          </p:cNvPicPr>
          <p:nvPr/>
        </p:nvPicPr>
        <p:blipFill>
          <a:blip r:embed="rId2"/>
          <a:srcRect/>
          <a:stretch>
            <a:fillRect/>
          </a:stretch>
        </p:blipFill>
        <p:spPr bwMode="auto">
          <a:xfrm>
            <a:off x="642910" y="2071678"/>
            <a:ext cx="4981575" cy="1357322"/>
          </a:xfrm>
          <a:prstGeom prst="rect">
            <a:avLst/>
          </a:prstGeom>
          <a:noFill/>
          <a:ln w="31750">
            <a:solidFill>
              <a:srgbClr val="0070C0"/>
            </a:solidFill>
            <a:miter lim="800000"/>
            <a:headEnd/>
            <a:tailEnd/>
          </a:ln>
          <a:effectLst/>
        </p:spPr>
      </p:pic>
      <p:pic>
        <p:nvPicPr>
          <p:cNvPr id="4101" name="Picture 5"/>
          <p:cNvPicPr>
            <a:picLocks noChangeAspect="1" noChangeArrowheads="1"/>
          </p:cNvPicPr>
          <p:nvPr/>
        </p:nvPicPr>
        <p:blipFill>
          <a:blip r:embed="rId3"/>
          <a:srcRect/>
          <a:stretch>
            <a:fillRect/>
          </a:stretch>
        </p:blipFill>
        <p:spPr bwMode="auto">
          <a:xfrm>
            <a:off x="642910" y="3571876"/>
            <a:ext cx="8205812" cy="3027069"/>
          </a:xfrm>
          <a:prstGeom prst="rect">
            <a:avLst/>
          </a:prstGeom>
          <a:noFill/>
          <a:ln w="31750">
            <a:solidFill>
              <a:schemeClr val="accent6">
                <a:lumMod val="75000"/>
              </a:schemeClr>
            </a:solid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571472"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7" name="6 CuadroTexto"/>
          <p:cNvSpPr txBox="1"/>
          <p:nvPr/>
        </p:nvSpPr>
        <p:spPr>
          <a:xfrm>
            <a:off x="571472" y="928670"/>
            <a:ext cx="8572528" cy="400110"/>
          </a:xfrm>
          <a:prstGeom prst="rect">
            <a:avLst/>
          </a:prstGeom>
          <a:solidFill>
            <a:srgbClr val="FFC000"/>
          </a:solidFill>
        </p:spPr>
        <p:txBody>
          <a:bodyPr wrap="square" rtlCol="0">
            <a:spAutoFit/>
          </a:bodyPr>
          <a:lstStyle/>
          <a:p>
            <a:pPr marL="457200" indent="-457200"/>
            <a:r>
              <a:rPr lang="es-ES" sz="2000" b="1" dirty="0" smtClean="0">
                <a:solidFill>
                  <a:schemeClr val="accent3">
                    <a:lumMod val="50000"/>
                  </a:schemeClr>
                </a:solidFill>
              </a:rPr>
              <a:t>CREATE TABLE CON RESTRICCIÓN DE TABLA</a:t>
            </a:r>
            <a:endParaRPr lang="es-ES" sz="2000" dirty="0" smtClean="0">
              <a:solidFill>
                <a:schemeClr val="tx1">
                  <a:lumMod val="95000"/>
                  <a:lumOff val="5000"/>
                </a:schemeClr>
              </a:solidFill>
            </a:endParaRPr>
          </a:p>
        </p:txBody>
      </p:sp>
      <p:sp>
        <p:nvSpPr>
          <p:cNvPr id="8" name="7 CuadroTexto"/>
          <p:cNvSpPr txBox="1"/>
          <p:nvPr/>
        </p:nvSpPr>
        <p:spPr>
          <a:xfrm>
            <a:off x="571472" y="1357298"/>
            <a:ext cx="8572528" cy="1323439"/>
          </a:xfrm>
          <a:prstGeom prst="rect">
            <a:avLst/>
          </a:prstGeom>
          <a:noFill/>
        </p:spPr>
        <p:txBody>
          <a:bodyPr wrap="square" rtlCol="0">
            <a:spAutoFit/>
          </a:bodyPr>
          <a:lstStyle/>
          <a:p>
            <a:r>
              <a:rPr lang="es-ES" sz="2000" b="1" i="1" dirty="0" smtClean="0">
                <a:solidFill>
                  <a:srgbClr val="002060"/>
                </a:solidFill>
              </a:rPr>
              <a:t>Ejemplo:  </a:t>
            </a:r>
          </a:p>
          <a:p>
            <a:r>
              <a:rPr lang="es-ES" sz="2000" dirty="0" smtClean="0">
                <a:solidFill>
                  <a:schemeClr val="tx1">
                    <a:lumMod val="95000"/>
                    <a:lumOff val="5000"/>
                  </a:schemeClr>
                </a:solidFill>
              </a:rPr>
              <a:t>El nombre de las restricciones es opcional y también es válida esta sentencia </a:t>
            </a:r>
            <a:r>
              <a:rPr lang="es-ES" sz="2000" b="1" dirty="0" smtClean="0">
                <a:solidFill>
                  <a:schemeClr val="tx1">
                    <a:lumMod val="95000"/>
                    <a:lumOff val="5000"/>
                  </a:schemeClr>
                </a:solidFill>
              </a:rPr>
              <a:t>CREATE TABLE </a:t>
            </a:r>
            <a:r>
              <a:rPr lang="es-ES" sz="2000" dirty="0" smtClean="0">
                <a:solidFill>
                  <a:schemeClr val="tx1">
                    <a:lumMod val="95000"/>
                    <a:lumOff val="5000"/>
                  </a:schemeClr>
                </a:solidFill>
              </a:rPr>
              <a:t>para crear la tabla </a:t>
            </a:r>
            <a:r>
              <a:rPr lang="es-ES" sz="2000" b="1" dirty="0" smtClean="0">
                <a:solidFill>
                  <a:schemeClr val="tx1">
                    <a:lumMod val="95000"/>
                    <a:lumOff val="5000"/>
                  </a:schemeClr>
                </a:solidFill>
              </a:rPr>
              <a:t>EMPLEADO</a:t>
            </a:r>
            <a:r>
              <a:rPr lang="es-ES" sz="2000" dirty="0" smtClean="0">
                <a:solidFill>
                  <a:schemeClr val="tx1">
                    <a:lumMod val="95000"/>
                    <a:lumOff val="5000"/>
                  </a:schemeClr>
                </a:solidFill>
              </a:rPr>
              <a:t>:</a:t>
            </a:r>
          </a:p>
          <a:p>
            <a:endParaRPr lang="es-ES" sz="2000" b="1" i="1" dirty="0">
              <a:solidFill>
                <a:srgbClr val="002060"/>
              </a:solidFill>
            </a:endParaRPr>
          </a:p>
        </p:txBody>
      </p:sp>
      <p:pic>
        <p:nvPicPr>
          <p:cNvPr id="5123" name="Picture 3"/>
          <p:cNvPicPr>
            <a:picLocks noChangeAspect="1" noChangeArrowheads="1"/>
          </p:cNvPicPr>
          <p:nvPr/>
        </p:nvPicPr>
        <p:blipFill>
          <a:blip r:embed="rId2"/>
          <a:srcRect/>
          <a:stretch>
            <a:fillRect/>
          </a:stretch>
        </p:blipFill>
        <p:spPr bwMode="auto">
          <a:xfrm>
            <a:off x="714348" y="2571744"/>
            <a:ext cx="7096125" cy="3295650"/>
          </a:xfrm>
          <a:prstGeom prst="rect">
            <a:avLst/>
          </a:prstGeom>
          <a:noFill/>
          <a:ln w="31750">
            <a:solidFill>
              <a:schemeClr val="accent6">
                <a:lumMod val="75000"/>
              </a:schemeClr>
            </a:solid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9" name="8 CuadroTexto"/>
          <p:cNvSpPr txBox="1"/>
          <p:nvPr/>
        </p:nvSpPr>
        <p:spPr>
          <a:xfrm>
            <a:off x="500034" y="928670"/>
            <a:ext cx="8001056" cy="369332"/>
          </a:xfrm>
          <a:prstGeom prst="rect">
            <a:avLst/>
          </a:prstGeom>
          <a:solidFill>
            <a:srgbClr val="80E020"/>
          </a:solidFill>
        </p:spPr>
        <p:txBody>
          <a:bodyPr wrap="square" rtlCol="0">
            <a:spAutoFit/>
          </a:bodyPr>
          <a:lstStyle/>
          <a:p>
            <a:r>
              <a:rPr lang="es-ES" dirty="0" smtClean="0"/>
              <a:t>CLAVE PRIMARIA.   LA RESTRICCIÓN </a:t>
            </a:r>
            <a:r>
              <a:rPr lang="es-ES" b="1" dirty="0" smtClean="0"/>
              <a:t>PRIMARY KEY</a:t>
            </a:r>
            <a:endParaRPr lang="es-ES" b="1" dirty="0"/>
          </a:p>
        </p:txBody>
      </p:sp>
      <p:sp>
        <p:nvSpPr>
          <p:cNvPr id="10" name="9 CuadroTexto"/>
          <p:cNvSpPr txBox="1"/>
          <p:nvPr/>
        </p:nvSpPr>
        <p:spPr>
          <a:xfrm>
            <a:off x="500034" y="1357298"/>
            <a:ext cx="8643966" cy="5262979"/>
          </a:xfrm>
          <a:prstGeom prst="rect">
            <a:avLst/>
          </a:prstGeom>
          <a:noFill/>
        </p:spPr>
        <p:txBody>
          <a:bodyPr wrap="square" rtlCol="0">
            <a:spAutoFit/>
          </a:bodyPr>
          <a:lstStyle/>
          <a:p>
            <a:pPr marL="177800" indent="-177800">
              <a:buFont typeface="Wingdings" pitchFamily="2" charset="2"/>
              <a:buChar char="§"/>
            </a:pPr>
            <a:r>
              <a:rPr lang="es-ES" sz="2400" dirty="0" smtClean="0"/>
              <a:t>La clave primaria es una columna o un conjunto de columnas que identifican unívocamente a cada fila. </a:t>
            </a:r>
          </a:p>
          <a:p>
            <a:pPr>
              <a:buFont typeface="Wingdings" pitchFamily="2" charset="2"/>
              <a:buChar char="§"/>
            </a:pPr>
            <a:endParaRPr lang="es-ES" sz="2400" dirty="0" smtClean="0"/>
          </a:p>
          <a:p>
            <a:pPr>
              <a:buFont typeface="Wingdings" pitchFamily="2" charset="2"/>
              <a:buChar char="§"/>
            </a:pPr>
            <a:r>
              <a:rPr lang="es-ES" sz="2400" dirty="0" smtClean="0"/>
              <a:t> Debe ser única, no nula y obligatoria.</a:t>
            </a:r>
          </a:p>
          <a:p>
            <a:pPr>
              <a:buFont typeface="Wingdings" pitchFamily="2" charset="2"/>
              <a:buChar char="§"/>
            </a:pPr>
            <a:endParaRPr lang="es-ES" sz="2400" dirty="0" smtClean="0"/>
          </a:p>
          <a:p>
            <a:pPr>
              <a:buFont typeface="Wingdings" pitchFamily="2" charset="2"/>
              <a:buChar char="§"/>
            </a:pPr>
            <a:r>
              <a:rPr lang="es-ES" sz="2400" dirty="0" smtClean="0"/>
              <a:t> Como máximo podemos definir una clave primaria por tabla</a:t>
            </a:r>
          </a:p>
          <a:p>
            <a:pPr>
              <a:buFont typeface="Wingdings" pitchFamily="2" charset="2"/>
              <a:buChar char="§"/>
            </a:pPr>
            <a:endParaRPr lang="es-ES" sz="2400" dirty="0" smtClean="0"/>
          </a:p>
          <a:p>
            <a:pPr marL="177800" indent="-177800">
              <a:buFont typeface="Wingdings" pitchFamily="2" charset="2"/>
              <a:buChar char="§"/>
            </a:pPr>
            <a:r>
              <a:rPr lang="es-ES" sz="2400" dirty="0" smtClean="0"/>
              <a:t>Se puede referenciar por una columna o columnas de otra tabla, a la que llamaremos clave ajena.</a:t>
            </a:r>
          </a:p>
          <a:p>
            <a:pPr>
              <a:buFont typeface="Wingdings" pitchFamily="2" charset="2"/>
              <a:buChar char="§"/>
            </a:pPr>
            <a:endParaRPr lang="es-ES" sz="2400" dirty="0" smtClean="0"/>
          </a:p>
          <a:p>
            <a:pPr marL="177800" indent="-177800">
              <a:buFont typeface="Wingdings" pitchFamily="2" charset="2"/>
              <a:buChar char="§"/>
            </a:pPr>
            <a:r>
              <a:rPr lang="es-ES" sz="2400" dirty="0" smtClean="0"/>
              <a:t>Cuando se crea una clave primaria, automáticamente se crea un índice que facilita el acceso a la tabla. </a:t>
            </a:r>
          </a:p>
          <a:p>
            <a:pPr>
              <a:buFont typeface="Wingdings" pitchFamily="2" charset="2"/>
              <a:buChar char="§"/>
            </a:pPr>
            <a:endParaRPr lang="es-ES" sz="2400" dirty="0" smtClean="0"/>
          </a:p>
          <a:p>
            <a:pPr>
              <a:buFont typeface="Wingdings" pitchFamily="2" charset="2"/>
              <a:buChar char="§"/>
            </a:pPr>
            <a:r>
              <a:rPr lang="es-ES" sz="2400" dirty="0" smtClean="0"/>
              <a:t> Para definir una clave primaria usamos la restricción PRIMARY KEY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9" name="8 CuadroTexto"/>
          <p:cNvSpPr txBox="1"/>
          <p:nvPr/>
        </p:nvSpPr>
        <p:spPr>
          <a:xfrm>
            <a:off x="500034" y="928670"/>
            <a:ext cx="8001056" cy="369332"/>
          </a:xfrm>
          <a:prstGeom prst="rect">
            <a:avLst/>
          </a:prstGeom>
          <a:solidFill>
            <a:srgbClr val="80E020"/>
          </a:solidFill>
        </p:spPr>
        <p:txBody>
          <a:bodyPr wrap="square" rtlCol="0">
            <a:spAutoFit/>
          </a:bodyPr>
          <a:lstStyle/>
          <a:p>
            <a:r>
              <a:rPr lang="es-ES" dirty="0" smtClean="0"/>
              <a:t>CLAVE PRIMARIA.   LA RESTRICCIÓN </a:t>
            </a:r>
            <a:r>
              <a:rPr lang="es-ES" b="1" dirty="0" smtClean="0"/>
              <a:t>PRIMARY KEY</a:t>
            </a:r>
            <a:endParaRPr lang="es-ES" b="1" dirty="0"/>
          </a:p>
        </p:txBody>
      </p:sp>
      <p:sp>
        <p:nvSpPr>
          <p:cNvPr id="10" name="9 CuadroTexto"/>
          <p:cNvSpPr txBox="1"/>
          <p:nvPr/>
        </p:nvSpPr>
        <p:spPr>
          <a:xfrm>
            <a:off x="500034" y="1357298"/>
            <a:ext cx="8643966" cy="3170099"/>
          </a:xfrm>
          <a:prstGeom prst="rect">
            <a:avLst/>
          </a:prstGeom>
          <a:noFill/>
        </p:spPr>
        <p:txBody>
          <a:bodyPr wrap="square" rtlCol="0">
            <a:spAutoFit/>
          </a:bodyPr>
          <a:lstStyle/>
          <a:p>
            <a:pPr marL="177800" indent="-177800"/>
            <a:r>
              <a:rPr lang="es-ES" sz="2000" b="1" dirty="0" smtClean="0"/>
              <a:t>Formato general con restricción de fila:</a:t>
            </a:r>
          </a:p>
          <a:p>
            <a:pPr marL="177800" indent="-177800"/>
            <a:endParaRPr lang="es-ES" sz="2000" b="1" dirty="0" smtClean="0"/>
          </a:p>
          <a:p>
            <a:pPr marL="177800" indent="-177800"/>
            <a:endParaRPr lang="es-ES" sz="2000" b="1" dirty="0" smtClean="0"/>
          </a:p>
          <a:p>
            <a:pPr marL="177800" indent="-177800"/>
            <a:endParaRPr lang="es-ES" sz="2000" b="1" dirty="0" smtClean="0"/>
          </a:p>
          <a:p>
            <a:pPr marL="177800" indent="-177800"/>
            <a:endParaRPr lang="es-ES" sz="2000" b="1" dirty="0" smtClean="0"/>
          </a:p>
          <a:p>
            <a:pPr marL="177800" indent="-177800"/>
            <a:endParaRPr lang="es-ES" sz="2000" b="1" dirty="0" smtClean="0"/>
          </a:p>
          <a:p>
            <a:pPr marL="177800" indent="-177800"/>
            <a:endParaRPr lang="es-ES" sz="2000" b="1" dirty="0" smtClean="0"/>
          </a:p>
          <a:p>
            <a:pPr marL="177800" indent="-177800"/>
            <a:endParaRPr lang="es-ES" sz="2000" b="1" dirty="0" smtClean="0"/>
          </a:p>
          <a:p>
            <a:pPr marL="177800" indent="-177800"/>
            <a:r>
              <a:rPr lang="es-ES" sz="2000" b="1" dirty="0" smtClean="0"/>
              <a:t>Formato general con restricción de tabla:</a:t>
            </a:r>
          </a:p>
          <a:p>
            <a:pPr marL="177800" indent="-177800"/>
            <a:endParaRPr lang="es-ES" sz="2000" b="1" dirty="0" smtClean="0"/>
          </a:p>
        </p:txBody>
      </p:sp>
      <p:pic>
        <p:nvPicPr>
          <p:cNvPr id="7170" name="Picture 2"/>
          <p:cNvPicPr>
            <a:picLocks noChangeAspect="1" noChangeArrowheads="1"/>
          </p:cNvPicPr>
          <p:nvPr/>
        </p:nvPicPr>
        <p:blipFill>
          <a:blip r:embed="rId2"/>
          <a:srcRect/>
          <a:stretch>
            <a:fillRect/>
          </a:stretch>
        </p:blipFill>
        <p:spPr bwMode="auto">
          <a:xfrm>
            <a:off x="571472" y="1714488"/>
            <a:ext cx="8362950" cy="2000264"/>
          </a:xfrm>
          <a:prstGeom prst="rect">
            <a:avLst/>
          </a:prstGeom>
          <a:noFill/>
          <a:ln w="31750">
            <a:solidFill>
              <a:srgbClr val="0070C0"/>
            </a:solid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571472" y="4214818"/>
            <a:ext cx="8358246" cy="2396600"/>
          </a:xfrm>
          <a:prstGeom prst="rect">
            <a:avLst/>
          </a:prstGeom>
          <a:noFill/>
          <a:ln w="31750">
            <a:solidFill>
              <a:schemeClr val="accent6">
                <a:lumMod val="75000"/>
              </a:schemeClr>
            </a:solid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9" name="8 CuadroTexto"/>
          <p:cNvSpPr txBox="1"/>
          <p:nvPr/>
        </p:nvSpPr>
        <p:spPr>
          <a:xfrm>
            <a:off x="500034" y="928670"/>
            <a:ext cx="8001056" cy="369332"/>
          </a:xfrm>
          <a:prstGeom prst="rect">
            <a:avLst/>
          </a:prstGeom>
          <a:solidFill>
            <a:srgbClr val="80E020"/>
          </a:solidFill>
        </p:spPr>
        <p:txBody>
          <a:bodyPr wrap="square" rtlCol="0">
            <a:spAutoFit/>
          </a:bodyPr>
          <a:lstStyle/>
          <a:p>
            <a:r>
              <a:rPr lang="es-ES" dirty="0" smtClean="0"/>
              <a:t>CLAVE PRIMARIA.   LA RESTRICCIÓN </a:t>
            </a:r>
            <a:r>
              <a:rPr lang="es-ES" b="1" dirty="0" smtClean="0"/>
              <a:t>PRIMARY KEY</a:t>
            </a:r>
            <a:endParaRPr lang="es-ES" b="1" dirty="0"/>
          </a:p>
        </p:txBody>
      </p:sp>
      <p:sp>
        <p:nvSpPr>
          <p:cNvPr id="10" name="9 CuadroTexto"/>
          <p:cNvSpPr txBox="1"/>
          <p:nvPr/>
        </p:nvSpPr>
        <p:spPr>
          <a:xfrm>
            <a:off x="500034" y="1357298"/>
            <a:ext cx="8643966" cy="400110"/>
          </a:xfrm>
          <a:prstGeom prst="rect">
            <a:avLst/>
          </a:prstGeom>
          <a:noFill/>
        </p:spPr>
        <p:txBody>
          <a:bodyPr wrap="square" rtlCol="0">
            <a:spAutoFit/>
          </a:bodyPr>
          <a:lstStyle/>
          <a:p>
            <a:pPr marL="177800" indent="-177800"/>
            <a:r>
              <a:rPr lang="es-ES" sz="2000" b="1" i="1" dirty="0" smtClean="0">
                <a:solidFill>
                  <a:schemeClr val="accent5">
                    <a:lumMod val="50000"/>
                  </a:schemeClr>
                </a:solidFill>
              </a:rPr>
              <a:t>Ejemplo con clave primaria COMPUESTA por varias columnas:</a:t>
            </a:r>
          </a:p>
        </p:txBody>
      </p:sp>
      <p:pic>
        <p:nvPicPr>
          <p:cNvPr id="8194" name="Picture 2"/>
          <p:cNvPicPr>
            <a:picLocks noChangeAspect="1" noChangeArrowheads="1"/>
          </p:cNvPicPr>
          <p:nvPr/>
        </p:nvPicPr>
        <p:blipFill>
          <a:blip r:embed="rId2"/>
          <a:srcRect/>
          <a:stretch>
            <a:fillRect/>
          </a:stretch>
        </p:blipFill>
        <p:spPr bwMode="auto">
          <a:xfrm>
            <a:off x="500034" y="1714489"/>
            <a:ext cx="8001024" cy="2928958"/>
          </a:xfrm>
          <a:prstGeom prst="rect">
            <a:avLst/>
          </a:prstGeom>
          <a:noFill/>
          <a:ln w="9525">
            <a:noFill/>
            <a:miter lim="800000"/>
            <a:headEnd/>
            <a:tailEnd/>
          </a:ln>
          <a:effectLst/>
        </p:spPr>
      </p:pic>
      <p:sp>
        <p:nvSpPr>
          <p:cNvPr id="11" name="10 CuadroTexto"/>
          <p:cNvSpPr txBox="1"/>
          <p:nvPr/>
        </p:nvSpPr>
        <p:spPr>
          <a:xfrm>
            <a:off x="571472" y="4786322"/>
            <a:ext cx="8572528" cy="2031325"/>
          </a:xfrm>
          <a:prstGeom prst="rect">
            <a:avLst/>
          </a:prstGeom>
          <a:noFill/>
        </p:spPr>
        <p:txBody>
          <a:bodyPr wrap="square" rtlCol="0">
            <a:spAutoFit/>
          </a:bodyPr>
          <a:lstStyle/>
          <a:p>
            <a:pPr>
              <a:buFont typeface="Wingdings" pitchFamily="2" charset="2"/>
              <a:buChar char="§"/>
            </a:pPr>
            <a:r>
              <a:rPr lang="es-ES" b="1" dirty="0" smtClean="0"/>
              <a:t>  Si no ponemos NOT NULL en alguno de los atributos de la clave, ORACLE  automáticamente coloca NOT NULL en ese atributo. Al visualizar la descripción de la tabla (DESC) comprobamos que estas cuatro columnas tienen la restricción NOT NULL.</a:t>
            </a:r>
          </a:p>
          <a:p>
            <a:endParaRPr lang="es-ES" b="1" dirty="0" smtClean="0"/>
          </a:p>
          <a:p>
            <a:pPr>
              <a:buFont typeface="Wingdings" pitchFamily="2" charset="2"/>
              <a:buChar char="§"/>
            </a:pPr>
            <a:r>
              <a:rPr lang="es-ES" b="1" dirty="0" smtClean="0"/>
              <a:t>  Si existe una restricción PRIMARY KEY formada por varias columnas, esta restricción NO se puede definir como restricción de columna. La cláusula PRIMARY KEY sólo puede aparecer una vez.</a:t>
            </a:r>
            <a:endParaRPr lang="es-E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9" name="8 CuadroTexto"/>
          <p:cNvSpPr txBox="1"/>
          <p:nvPr/>
        </p:nvSpPr>
        <p:spPr>
          <a:xfrm>
            <a:off x="500034" y="928670"/>
            <a:ext cx="8001056" cy="369332"/>
          </a:xfrm>
          <a:prstGeom prst="rect">
            <a:avLst/>
          </a:prstGeom>
          <a:solidFill>
            <a:srgbClr val="80E020"/>
          </a:solidFill>
        </p:spPr>
        <p:txBody>
          <a:bodyPr wrap="square" rtlCol="0">
            <a:spAutoFit/>
          </a:bodyPr>
          <a:lstStyle/>
          <a:p>
            <a:r>
              <a:rPr lang="es-ES" dirty="0" smtClean="0"/>
              <a:t>CLAVE PRIMARIA.   LA RESTRICCIÓN </a:t>
            </a:r>
            <a:r>
              <a:rPr lang="es-ES" b="1" dirty="0" smtClean="0"/>
              <a:t>PRIMARY KEY</a:t>
            </a:r>
            <a:endParaRPr lang="es-ES" b="1" dirty="0"/>
          </a:p>
        </p:txBody>
      </p:sp>
      <p:sp>
        <p:nvSpPr>
          <p:cNvPr id="10" name="9 CuadroTexto"/>
          <p:cNvSpPr txBox="1"/>
          <p:nvPr/>
        </p:nvSpPr>
        <p:spPr>
          <a:xfrm>
            <a:off x="500034" y="1928802"/>
            <a:ext cx="8643966" cy="2308324"/>
          </a:xfrm>
          <a:prstGeom prst="rect">
            <a:avLst/>
          </a:prstGeom>
          <a:noFill/>
        </p:spPr>
        <p:txBody>
          <a:bodyPr wrap="square" rtlCol="0">
            <a:spAutoFit/>
          </a:bodyPr>
          <a:lstStyle/>
          <a:p>
            <a:pPr marL="177800" indent="-177800"/>
            <a:r>
              <a:rPr lang="es-ES" sz="2800" b="1" i="1" dirty="0" smtClean="0">
                <a:solidFill>
                  <a:schemeClr val="accent5">
                    <a:lumMod val="50000"/>
                  </a:schemeClr>
                </a:solidFill>
              </a:rPr>
              <a:t>Ejercicio</a:t>
            </a:r>
          </a:p>
          <a:p>
            <a:pPr marL="177800" indent="-177800"/>
            <a:endParaRPr lang="es-ES" sz="2000" b="1" i="1" dirty="0" smtClean="0">
              <a:solidFill>
                <a:schemeClr val="accent5">
                  <a:lumMod val="50000"/>
                </a:schemeClr>
              </a:solidFill>
            </a:endParaRPr>
          </a:p>
          <a:p>
            <a:pPr marL="177800" indent="-177800"/>
            <a:r>
              <a:rPr lang="es-ES" sz="3200" b="1" dirty="0" smtClean="0">
                <a:solidFill>
                  <a:schemeClr val="tx1">
                    <a:lumMod val="95000"/>
                    <a:lumOff val="5000"/>
                  </a:schemeClr>
                </a:solidFill>
              </a:rPr>
              <a:t>Prueba a crear la tabla BLOQUEPISOS definiendo la restricción de clave primaria como restricción de columna y comenta el error que aparece.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9" name="8 CuadroTexto"/>
          <p:cNvSpPr txBox="1"/>
          <p:nvPr/>
        </p:nvSpPr>
        <p:spPr>
          <a:xfrm>
            <a:off x="500034" y="928670"/>
            <a:ext cx="8001056" cy="369332"/>
          </a:xfrm>
          <a:prstGeom prst="rect">
            <a:avLst/>
          </a:prstGeom>
          <a:solidFill>
            <a:srgbClr val="80E020"/>
          </a:solidFill>
        </p:spPr>
        <p:txBody>
          <a:bodyPr wrap="square" rtlCol="0">
            <a:spAutoFit/>
          </a:bodyPr>
          <a:lstStyle/>
          <a:p>
            <a:r>
              <a:rPr lang="es-ES" dirty="0" smtClean="0"/>
              <a:t>CLAVE AJENA.   LA RESTRICCIÓN </a:t>
            </a:r>
            <a:r>
              <a:rPr lang="es-ES" b="1" dirty="0" smtClean="0"/>
              <a:t>FOREIGN KEY</a:t>
            </a:r>
            <a:endParaRPr lang="es-ES" b="1" dirty="0"/>
          </a:p>
        </p:txBody>
      </p:sp>
      <p:sp>
        <p:nvSpPr>
          <p:cNvPr id="7" name="6 CuadroTexto"/>
          <p:cNvSpPr txBox="1"/>
          <p:nvPr/>
        </p:nvSpPr>
        <p:spPr>
          <a:xfrm>
            <a:off x="500034" y="1428736"/>
            <a:ext cx="8643966" cy="3970318"/>
          </a:xfrm>
          <a:prstGeom prst="rect">
            <a:avLst/>
          </a:prstGeom>
          <a:noFill/>
        </p:spPr>
        <p:txBody>
          <a:bodyPr wrap="square" rtlCol="0">
            <a:spAutoFit/>
          </a:bodyPr>
          <a:lstStyle/>
          <a:p>
            <a:pPr marL="450850" indent="-450850">
              <a:buFont typeface="Wingdings" pitchFamily="2" charset="2"/>
              <a:buChar char="Ø"/>
            </a:pPr>
            <a:r>
              <a:rPr lang="es-ES" sz="2800" dirty="0" smtClean="0"/>
              <a:t>Una clave ajena está formada por una o varias columnas que están asociadas a una clave primaria de otra o de la misma tabla</a:t>
            </a:r>
          </a:p>
          <a:p>
            <a:pPr>
              <a:buFont typeface="Wingdings" pitchFamily="2" charset="2"/>
              <a:buChar char="Ø"/>
            </a:pPr>
            <a:endParaRPr lang="es-ES" sz="2800" dirty="0" smtClean="0"/>
          </a:p>
          <a:p>
            <a:pPr>
              <a:buFont typeface="Wingdings" pitchFamily="2" charset="2"/>
              <a:buChar char="Ø"/>
            </a:pPr>
            <a:r>
              <a:rPr lang="es-ES" sz="2800" dirty="0" smtClean="0"/>
              <a:t> Se pueden definir tantas claves ajenas como sea preciso</a:t>
            </a:r>
          </a:p>
          <a:p>
            <a:pPr>
              <a:buFont typeface="Wingdings" pitchFamily="2" charset="2"/>
              <a:buChar char="Ø"/>
            </a:pPr>
            <a:endParaRPr lang="es-ES" sz="2800" dirty="0" smtClean="0"/>
          </a:p>
          <a:p>
            <a:pPr marL="365125" indent="-365125">
              <a:buFont typeface="Wingdings" pitchFamily="2" charset="2"/>
              <a:buChar char="Ø"/>
            </a:pPr>
            <a:r>
              <a:rPr lang="es-ES" sz="2800" dirty="0" smtClean="0"/>
              <a:t>El valor de la columna o columnas que son claves ajenas debe ser NULL o igual a un valor de la clave referenciada  (regla de integridad referencial)</a:t>
            </a:r>
            <a:endParaRPr lang="es-E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10" name="9 CuadroTexto"/>
          <p:cNvSpPr txBox="1"/>
          <p:nvPr/>
        </p:nvSpPr>
        <p:spPr>
          <a:xfrm>
            <a:off x="500034" y="1285860"/>
            <a:ext cx="8643966" cy="3339376"/>
          </a:xfrm>
          <a:prstGeom prst="rect">
            <a:avLst/>
          </a:prstGeom>
          <a:noFill/>
        </p:spPr>
        <p:txBody>
          <a:bodyPr wrap="square" rtlCol="0">
            <a:spAutoFit/>
          </a:bodyPr>
          <a:lstStyle/>
          <a:p>
            <a:pPr marL="177800" indent="-177800"/>
            <a:r>
              <a:rPr lang="es-ES" sz="2000" b="1" dirty="0" smtClean="0"/>
              <a:t>Formato general con restricción de fila:</a:t>
            </a:r>
          </a:p>
          <a:p>
            <a:pPr marL="177800" indent="-177800"/>
            <a:endParaRPr lang="es-ES" sz="2000" b="1" dirty="0" smtClean="0"/>
          </a:p>
          <a:p>
            <a:pPr marL="177800" indent="-177800"/>
            <a:endParaRPr lang="es-ES" sz="2000" b="1" dirty="0" smtClean="0"/>
          </a:p>
          <a:p>
            <a:pPr marL="177800" indent="-177800"/>
            <a:endParaRPr lang="es-ES" sz="2000" b="1" dirty="0" smtClean="0"/>
          </a:p>
          <a:p>
            <a:pPr marL="177800" indent="-177800"/>
            <a:endParaRPr lang="es-ES" sz="2000" b="1" dirty="0" smtClean="0"/>
          </a:p>
          <a:p>
            <a:pPr marL="177800" indent="-177800"/>
            <a:endParaRPr lang="es-ES" sz="2000" b="1" dirty="0" smtClean="0"/>
          </a:p>
          <a:p>
            <a:pPr marL="177800" indent="-177800"/>
            <a:endParaRPr lang="es-ES" sz="2000" b="1" dirty="0" smtClean="0"/>
          </a:p>
          <a:p>
            <a:pPr marL="177800" indent="-177800"/>
            <a:endParaRPr lang="es-ES" sz="2000" b="1" dirty="0" smtClean="0"/>
          </a:p>
          <a:p>
            <a:pPr marL="177800" indent="-177800"/>
            <a:endParaRPr lang="es-ES" sz="1000" b="1" dirty="0" smtClean="0"/>
          </a:p>
          <a:p>
            <a:pPr marL="177800" indent="-177800"/>
            <a:r>
              <a:rPr lang="es-ES" sz="2000" b="1" dirty="0" smtClean="0"/>
              <a:t>Formato general con restricción de tabla:</a:t>
            </a:r>
          </a:p>
          <a:p>
            <a:pPr marL="177800" indent="-177800"/>
            <a:endParaRPr lang="es-ES" sz="2000" b="1" dirty="0" smtClean="0"/>
          </a:p>
        </p:txBody>
      </p:sp>
      <p:sp>
        <p:nvSpPr>
          <p:cNvPr id="8" name="7 CuadroTexto"/>
          <p:cNvSpPr txBox="1"/>
          <p:nvPr/>
        </p:nvSpPr>
        <p:spPr>
          <a:xfrm>
            <a:off x="571472" y="928670"/>
            <a:ext cx="8001056" cy="369332"/>
          </a:xfrm>
          <a:prstGeom prst="rect">
            <a:avLst/>
          </a:prstGeom>
          <a:solidFill>
            <a:srgbClr val="80E020"/>
          </a:solidFill>
        </p:spPr>
        <p:txBody>
          <a:bodyPr wrap="square" rtlCol="0">
            <a:spAutoFit/>
          </a:bodyPr>
          <a:lstStyle/>
          <a:p>
            <a:r>
              <a:rPr lang="es-ES" dirty="0" smtClean="0"/>
              <a:t>CLAVE AJENA.   LA RESTRICCIÓN </a:t>
            </a:r>
            <a:r>
              <a:rPr lang="es-ES" b="1" dirty="0" smtClean="0"/>
              <a:t>FOREIGN KEY</a:t>
            </a:r>
            <a:endParaRPr lang="es-ES" b="1" dirty="0"/>
          </a:p>
        </p:txBody>
      </p:sp>
      <p:pic>
        <p:nvPicPr>
          <p:cNvPr id="2050" name="Picture 2"/>
          <p:cNvPicPr>
            <a:picLocks noChangeAspect="1" noChangeArrowheads="1"/>
          </p:cNvPicPr>
          <p:nvPr/>
        </p:nvPicPr>
        <p:blipFill>
          <a:blip r:embed="rId2"/>
          <a:srcRect/>
          <a:stretch>
            <a:fillRect/>
          </a:stretch>
        </p:blipFill>
        <p:spPr bwMode="auto">
          <a:xfrm>
            <a:off x="571472" y="1643050"/>
            <a:ext cx="8358246" cy="2143140"/>
          </a:xfrm>
          <a:prstGeom prst="rect">
            <a:avLst/>
          </a:prstGeom>
          <a:noFill/>
          <a:ln w="31750">
            <a:solidFill>
              <a:srgbClr val="0070C0"/>
            </a:solid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71472" y="4214818"/>
            <a:ext cx="8358246" cy="2500306"/>
          </a:xfrm>
          <a:prstGeom prst="rect">
            <a:avLst/>
          </a:prstGeom>
          <a:noFill/>
          <a:ln w="31750">
            <a:solidFill>
              <a:schemeClr val="accent6">
                <a:lumMod val="75000"/>
              </a:schemeClr>
            </a:solid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9" name="8 CuadroTexto"/>
          <p:cNvSpPr txBox="1"/>
          <p:nvPr/>
        </p:nvSpPr>
        <p:spPr>
          <a:xfrm>
            <a:off x="500034" y="928670"/>
            <a:ext cx="8001056" cy="369332"/>
          </a:xfrm>
          <a:prstGeom prst="rect">
            <a:avLst/>
          </a:prstGeom>
          <a:solidFill>
            <a:srgbClr val="80E020"/>
          </a:solidFill>
        </p:spPr>
        <p:txBody>
          <a:bodyPr wrap="square" rtlCol="0">
            <a:spAutoFit/>
          </a:bodyPr>
          <a:lstStyle/>
          <a:p>
            <a:r>
              <a:rPr lang="es-ES" dirty="0" smtClean="0"/>
              <a:t>CLAVE AJENA.   LA RESTRICCIÓN </a:t>
            </a:r>
            <a:r>
              <a:rPr lang="es-ES" b="1" dirty="0" smtClean="0"/>
              <a:t>FOREIGN KEY</a:t>
            </a:r>
            <a:endParaRPr lang="es-ES" b="1" dirty="0"/>
          </a:p>
        </p:txBody>
      </p:sp>
      <p:sp>
        <p:nvSpPr>
          <p:cNvPr id="7" name="6 CuadroTexto"/>
          <p:cNvSpPr txBox="1"/>
          <p:nvPr/>
        </p:nvSpPr>
        <p:spPr>
          <a:xfrm>
            <a:off x="500034" y="1428736"/>
            <a:ext cx="8643966" cy="5262979"/>
          </a:xfrm>
          <a:prstGeom prst="rect">
            <a:avLst/>
          </a:prstGeom>
          <a:noFill/>
        </p:spPr>
        <p:txBody>
          <a:bodyPr wrap="square" rtlCol="0">
            <a:spAutoFit/>
          </a:bodyPr>
          <a:lstStyle/>
          <a:p>
            <a:pPr marL="450850" indent="-450850">
              <a:buFont typeface="Wingdings" pitchFamily="2" charset="2"/>
              <a:buChar char="Ø"/>
            </a:pPr>
            <a:r>
              <a:rPr lang="es-ES" sz="2800" dirty="0" smtClean="0"/>
              <a:t>En la cláusula </a:t>
            </a:r>
            <a:r>
              <a:rPr lang="es-ES" sz="2800" b="1" dirty="0" smtClean="0"/>
              <a:t>REFERENCES</a:t>
            </a:r>
            <a:r>
              <a:rPr lang="es-ES" sz="2800" dirty="0" smtClean="0"/>
              <a:t> indicamos la tabla a la cual remite la clave ajena.</a:t>
            </a:r>
          </a:p>
          <a:p>
            <a:pPr marL="450850" indent="-450850">
              <a:buFont typeface="Wingdings" pitchFamily="2" charset="2"/>
              <a:buChar char="Ø"/>
            </a:pPr>
            <a:endParaRPr lang="es-ES" sz="2800" dirty="0" smtClean="0"/>
          </a:p>
          <a:p>
            <a:pPr marL="450850" indent="-450850">
              <a:buFont typeface="Wingdings" pitchFamily="2" charset="2"/>
              <a:buChar char="Ø"/>
            </a:pPr>
            <a:r>
              <a:rPr lang="es-ES" sz="2800" dirty="0" smtClean="0"/>
              <a:t>A la derecha de </a:t>
            </a:r>
            <a:r>
              <a:rPr lang="es-ES" sz="2800" b="1" dirty="0" smtClean="0"/>
              <a:t>FOREIGN KEY</a:t>
            </a:r>
            <a:r>
              <a:rPr lang="es-ES" sz="2800" dirty="0" smtClean="0"/>
              <a:t>, y entre paréntesis, indicamos la columna o columnas que forman parte de la clave </a:t>
            </a:r>
            <a:r>
              <a:rPr lang="es-ES" sz="2800" dirty="0" err="1" smtClean="0"/>
              <a:t>ejena</a:t>
            </a:r>
            <a:r>
              <a:rPr lang="es-ES" sz="2800" dirty="0" smtClean="0"/>
              <a:t>.</a:t>
            </a:r>
          </a:p>
          <a:p>
            <a:pPr marL="450850" indent="-450850">
              <a:buFont typeface="Wingdings" pitchFamily="2" charset="2"/>
              <a:buChar char="Ø"/>
            </a:pPr>
            <a:endParaRPr lang="es-ES" sz="2800" dirty="0" smtClean="0"/>
          </a:p>
          <a:p>
            <a:pPr marL="450850" indent="-450850">
              <a:buFont typeface="Wingdings" pitchFamily="2" charset="2"/>
              <a:buChar char="Ø"/>
            </a:pPr>
            <a:r>
              <a:rPr lang="es-ES" sz="2800" dirty="0" smtClean="0"/>
              <a:t>La cláusula </a:t>
            </a:r>
            <a:r>
              <a:rPr lang="es-ES" sz="2800" b="1" dirty="0" smtClean="0"/>
              <a:t>ON DELETE CASCADE </a:t>
            </a:r>
            <a:r>
              <a:rPr lang="es-ES" sz="2800" dirty="0" smtClean="0"/>
              <a:t>o borrado en cascada, se define cuando al borrar las filas asociadas con claves primarias deseamos que se eliminen automáticamente las filas con claves ajenas que referencien a dichas claves.</a:t>
            </a:r>
            <a:endParaRPr lang="es-E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2122056" cy="369332"/>
          </a:xfrm>
          <a:prstGeom prst="rect">
            <a:avLst/>
          </a:prstGeom>
          <a:noFill/>
        </p:spPr>
        <p:txBody>
          <a:bodyPr wrap="none" rtlCol="0">
            <a:spAutoFit/>
          </a:bodyPr>
          <a:lstStyle/>
          <a:p>
            <a:r>
              <a:rPr lang="es-ES" b="1" dirty="0" smtClean="0">
                <a:solidFill>
                  <a:srgbClr val="C00000"/>
                </a:solidFill>
              </a:rPr>
              <a:t>1- INTRODUCCIÓN  </a:t>
            </a:r>
            <a:endParaRPr lang="es-ES" b="1" dirty="0">
              <a:solidFill>
                <a:srgbClr val="C00000"/>
              </a:solidFill>
            </a:endParaRPr>
          </a:p>
        </p:txBody>
      </p:sp>
      <p:sp>
        <p:nvSpPr>
          <p:cNvPr id="6" name="5 CuadroTexto"/>
          <p:cNvSpPr txBox="1"/>
          <p:nvPr/>
        </p:nvSpPr>
        <p:spPr>
          <a:xfrm>
            <a:off x="571472" y="857232"/>
            <a:ext cx="8572528" cy="5355312"/>
          </a:xfrm>
          <a:prstGeom prst="rect">
            <a:avLst/>
          </a:prstGeom>
          <a:noFill/>
        </p:spPr>
        <p:txBody>
          <a:bodyPr wrap="square" rtlCol="0">
            <a:spAutoFit/>
          </a:bodyPr>
          <a:lstStyle/>
          <a:p>
            <a:pPr>
              <a:buFont typeface="Wingdings" pitchFamily="2" charset="2"/>
              <a:buChar char="Ø"/>
            </a:pPr>
            <a:r>
              <a:rPr lang="es-ES" dirty="0" smtClean="0"/>
              <a:t> En esta unidad empezaremos a usar el DDL (</a:t>
            </a:r>
            <a:r>
              <a:rPr lang="es-ES" b="1" dirty="0" smtClean="0"/>
              <a:t>Data </a:t>
            </a:r>
            <a:r>
              <a:rPr lang="es-ES" b="1" dirty="0" err="1" smtClean="0"/>
              <a:t>Description</a:t>
            </a:r>
            <a:r>
              <a:rPr lang="es-ES" b="1" dirty="0" smtClean="0"/>
              <a:t> </a:t>
            </a:r>
            <a:r>
              <a:rPr lang="es-ES" b="1" dirty="0" err="1" smtClean="0"/>
              <a:t>Language</a:t>
            </a:r>
            <a:r>
              <a:rPr lang="es-ES" dirty="0" smtClean="0"/>
              <a:t>)</a:t>
            </a:r>
          </a:p>
          <a:p>
            <a:pPr>
              <a:buFont typeface="Wingdings" pitchFamily="2" charset="2"/>
              <a:buChar char="Ø"/>
            </a:pPr>
            <a:endParaRPr lang="es-ES" dirty="0" smtClean="0"/>
          </a:p>
          <a:p>
            <a:pPr>
              <a:buFont typeface="Wingdings" pitchFamily="2" charset="2"/>
              <a:buChar char="Ø"/>
            </a:pPr>
            <a:endParaRPr lang="es-ES" dirty="0" smtClean="0"/>
          </a:p>
          <a:p>
            <a:pPr>
              <a:buFont typeface="Wingdings" pitchFamily="2" charset="2"/>
              <a:buChar char="Ø"/>
            </a:pPr>
            <a:r>
              <a:rPr lang="es-ES" dirty="0" smtClean="0"/>
              <a:t> Manejaremos órdenes como:</a:t>
            </a:r>
            <a:endParaRPr lang="es-ES" dirty="0" smtClean="0">
              <a:solidFill>
                <a:schemeClr val="accent5">
                  <a:lumMod val="50000"/>
                </a:schemeClr>
              </a:solidFill>
            </a:endParaRPr>
          </a:p>
          <a:p>
            <a:pPr lvl="1">
              <a:buFont typeface="Wingdings" pitchFamily="2" charset="2"/>
              <a:buChar char="ü"/>
            </a:pPr>
            <a:r>
              <a:rPr lang="es-ES" dirty="0" smtClean="0">
                <a:solidFill>
                  <a:schemeClr val="accent5">
                    <a:lumMod val="50000"/>
                  </a:schemeClr>
                </a:solidFill>
              </a:rPr>
              <a:t> </a:t>
            </a:r>
            <a:r>
              <a:rPr lang="es-ES" b="1" dirty="0" smtClean="0">
                <a:solidFill>
                  <a:schemeClr val="accent5">
                    <a:lumMod val="50000"/>
                  </a:schemeClr>
                </a:solidFill>
              </a:rPr>
              <a:t>CREATE:  para crear objetos de base de datos (tablas, vistas, sinónimos, etc..)</a:t>
            </a:r>
          </a:p>
          <a:p>
            <a:pPr lvl="1">
              <a:buFont typeface="Wingdings" pitchFamily="2" charset="2"/>
              <a:buChar char="ü"/>
            </a:pPr>
            <a:r>
              <a:rPr lang="es-ES" b="1" dirty="0" smtClean="0">
                <a:solidFill>
                  <a:schemeClr val="accent5">
                    <a:lumMod val="50000"/>
                  </a:schemeClr>
                </a:solidFill>
              </a:rPr>
              <a:t> DROP:  para eliminar un objeto</a:t>
            </a:r>
          </a:p>
          <a:p>
            <a:pPr lvl="1">
              <a:buFont typeface="Wingdings" pitchFamily="2" charset="2"/>
              <a:buChar char="ü"/>
            </a:pPr>
            <a:r>
              <a:rPr lang="es-ES" b="1" dirty="0" smtClean="0">
                <a:solidFill>
                  <a:schemeClr val="accent5">
                    <a:lumMod val="50000"/>
                  </a:schemeClr>
                </a:solidFill>
              </a:rPr>
              <a:t> ALTER:  para modificar un objeto</a:t>
            </a:r>
          </a:p>
          <a:p>
            <a:pPr>
              <a:buFont typeface="Wingdings" pitchFamily="2" charset="2"/>
              <a:buChar char="Ø"/>
            </a:pPr>
            <a:endParaRPr lang="es-ES" dirty="0" smtClean="0"/>
          </a:p>
          <a:p>
            <a:pPr>
              <a:buFont typeface="Wingdings" pitchFamily="2" charset="2"/>
              <a:buChar char="Ø"/>
            </a:pPr>
            <a:endParaRPr lang="es-ES" dirty="0" smtClean="0"/>
          </a:p>
          <a:p>
            <a:pPr marL="179388" indent="-179388">
              <a:buFont typeface="Wingdings" pitchFamily="2" charset="2"/>
              <a:buChar char="Ø"/>
            </a:pPr>
            <a:r>
              <a:rPr lang="es-ES" dirty="0" smtClean="0"/>
              <a:t> Utilizaremos un aspecto muy importante y útil en bases de datos, como son las </a:t>
            </a:r>
            <a:r>
              <a:rPr lang="es-ES" b="1" dirty="0" smtClean="0"/>
              <a:t>RESTRICCIONES.</a:t>
            </a:r>
          </a:p>
          <a:p>
            <a:pPr marL="179388" indent="-179388"/>
            <a:endParaRPr lang="es-ES" b="1" dirty="0" smtClean="0"/>
          </a:p>
          <a:p>
            <a:pPr marL="268288" indent="-268288"/>
            <a:r>
              <a:rPr lang="es-ES" dirty="0" smtClean="0"/>
              <a:t>     Hasta ahora, en todas las tablas que hemos manejado sólo hemos utilizado alguna  restricción  como NOT NULL.</a:t>
            </a:r>
          </a:p>
          <a:p>
            <a:pPr marL="179388" indent="-179388"/>
            <a:endParaRPr lang="es-ES" dirty="0" smtClean="0"/>
          </a:p>
          <a:p>
            <a:pPr marL="268288" indent="-268288"/>
            <a:r>
              <a:rPr lang="es-ES" dirty="0" smtClean="0"/>
              <a:t>     Otro ejemplo ilustrativo de la importancia de las restricciones, es el caso de la INTEGRIDAD REFERENCIAL. Por ejemplo, no permitir la VENTA de una ARTICULO, que no esté registrado como tal  en esta última tablas</a:t>
            </a:r>
          </a:p>
          <a:p>
            <a:pPr>
              <a:buFont typeface="Wingdings" pitchFamily="2" charset="2"/>
              <a:buChar char="Ø"/>
            </a:pPr>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9" name="8 CuadroTexto"/>
          <p:cNvSpPr txBox="1"/>
          <p:nvPr/>
        </p:nvSpPr>
        <p:spPr>
          <a:xfrm>
            <a:off x="500034" y="928670"/>
            <a:ext cx="8001056" cy="369332"/>
          </a:xfrm>
          <a:prstGeom prst="rect">
            <a:avLst/>
          </a:prstGeom>
          <a:solidFill>
            <a:srgbClr val="80E020"/>
          </a:solidFill>
        </p:spPr>
        <p:txBody>
          <a:bodyPr wrap="square" rtlCol="0">
            <a:spAutoFit/>
          </a:bodyPr>
          <a:lstStyle/>
          <a:p>
            <a:r>
              <a:rPr lang="es-ES" dirty="0" smtClean="0"/>
              <a:t>CLAVE AJENA.   LA RESTRICCIÓN </a:t>
            </a:r>
            <a:r>
              <a:rPr lang="es-ES" b="1" dirty="0" smtClean="0"/>
              <a:t>FOREIGN KEY</a:t>
            </a:r>
            <a:endParaRPr lang="es-ES" b="1" dirty="0"/>
          </a:p>
        </p:txBody>
      </p:sp>
      <p:sp>
        <p:nvSpPr>
          <p:cNvPr id="7" name="6 CuadroTexto"/>
          <p:cNvSpPr txBox="1"/>
          <p:nvPr/>
        </p:nvSpPr>
        <p:spPr>
          <a:xfrm>
            <a:off x="500034" y="1428736"/>
            <a:ext cx="8643966" cy="3416320"/>
          </a:xfrm>
          <a:prstGeom prst="rect">
            <a:avLst/>
          </a:prstGeom>
          <a:noFill/>
        </p:spPr>
        <p:txBody>
          <a:bodyPr wrap="square" rtlCol="0">
            <a:spAutoFit/>
          </a:bodyPr>
          <a:lstStyle/>
          <a:p>
            <a:pPr marL="450850" indent="-450850"/>
            <a:r>
              <a:rPr lang="es-ES" sz="2400" b="1" i="1" dirty="0" smtClean="0">
                <a:solidFill>
                  <a:schemeClr val="accent5">
                    <a:lumMod val="50000"/>
                  </a:schemeClr>
                </a:solidFill>
              </a:rPr>
              <a:t>Ejemplo:</a:t>
            </a:r>
          </a:p>
          <a:p>
            <a:pPr marL="450850" indent="-450850"/>
            <a:endParaRPr lang="es-ES" sz="2400" b="1" i="1" dirty="0" smtClean="0">
              <a:solidFill>
                <a:schemeClr val="accent5">
                  <a:lumMod val="50000"/>
                </a:schemeClr>
              </a:solidFill>
            </a:endParaRPr>
          </a:p>
          <a:p>
            <a:pPr marL="450850" indent="-450850"/>
            <a:endParaRPr lang="es-ES" sz="2400" b="1" i="1" dirty="0" smtClean="0">
              <a:solidFill>
                <a:schemeClr val="accent5">
                  <a:lumMod val="50000"/>
                </a:schemeClr>
              </a:solidFill>
            </a:endParaRPr>
          </a:p>
          <a:p>
            <a:pPr marL="450850" indent="-450850"/>
            <a:endParaRPr lang="es-ES" sz="2400" b="1" i="1" dirty="0" smtClean="0">
              <a:solidFill>
                <a:schemeClr val="accent5">
                  <a:lumMod val="50000"/>
                </a:schemeClr>
              </a:solidFill>
            </a:endParaRPr>
          </a:p>
          <a:p>
            <a:pPr marL="450850" indent="-450850"/>
            <a:endParaRPr lang="es-ES" sz="2400" b="1" i="1" dirty="0" smtClean="0">
              <a:solidFill>
                <a:schemeClr val="accent5">
                  <a:lumMod val="50000"/>
                </a:schemeClr>
              </a:solidFill>
            </a:endParaRPr>
          </a:p>
          <a:p>
            <a:pPr marL="450850" indent="-450850"/>
            <a:endParaRPr lang="es-ES" sz="2400" b="1" i="1" dirty="0" smtClean="0">
              <a:solidFill>
                <a:schemeClr val="accent5">
                  <a:lumMod val="50000"/>
                </a:schemeClr>
              </a:solidFill>
            </a:endParaRPr>
          </a:p>
          <a:p>
            <a:r>
              <a:rPr lang="es-ES" sz="2400" dirty="0" smtClean="0">
                <a:solidFill>
                  <a:schemeClr val="tx1">
                    <a:lumMod val="95000"/>
                    <a:lumOff val="5000"/>
                  </a:schemeClr>
                </a:solidFill>
              </a:rPr>
              <a:t>Hemos de crear primero la tabla PROVINCIAS y después PERSONAS, ya que referencia a PROVINCIAS. Si lo hacemos al revés, Oracle emitirá un mensaje de error.</a:t>
            </a:r>
            <a:endParaRPr lang="es-ES" sz="2400" dirty="0">
              <a:solidFill>
                <a:schemeClr val="tx1">
                  <a:lumMod val="95000"/>
                  <a:lumOff val="5000"/>
                </a:schemeClr>
              </a:solidFill>
            </a:endParaRPr>
          </a:p>
        </p:txBody>
      </p:sp>
      <p:pic>
        <p:nvPicPr>
          <p:cNvPr id="4098" name="Picture 2"/>
          <p:cNvPicPr>
            <a:picLocks noChangeAspect="1" noChangeArrowheads="1"/>
          </p:cNvPicPr>
          <p:nvPr/>
        </p:nvPicPr>
        <p:blipFill>
          <a:blip r:embed="rId2"/>
          <a:srcRect/>
          <a:stretch>
            <a:fillRect/>
          </a:stretch>
        </p:blipFill>
        <p:spPr bwMode="auto">
          <a:xfrm>
            <a:off x="1857356" y="1571612"/>
            <a:ext cx="6043833" cy="1866905"/>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1000100" y="4857760"/>
            <a:ext cx="7324725" cy="16859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9" name="8 CuadroTexto"/>
          <p:cNvSpPr txBox="1"/>
          <p:nvPr/>
        </p:nvSpPr>
        <p:spPr>
          <a:xfrm>
            <a:off x="500034" y="928670"/>
            <a:ext cx="8001056" cy="369332"/>
          </a:xfrm>
          <a:prstGeom prst="rect">
            <a:avLst/>
          </a:prstGeom>
          <a:solidFill>
            <a:srgbClr val="80E020"/>
          </a:solidFill>
        </p:spPr>
        <p:txBody>
          <a:bodyPr wrap="square" rtlCol="0">
            <a:spAutoFit/>
          </a:bodyPr>
          <a:lstStyle/>
          <a:p>
            <a:r>
              <a:rPr lang="es-ES" dirty="0" smtClean="0"/>
              <a:t>CLAVE AJENA.   LA RESTRICCIÓN </a:t>
            </a:r>
            <a:r>
              <a:rPr lang="es-ES" b="1" dirty="0" smtClean="0"/>
              <a:t>FOREIGN KEY</a:t>
            </a:r>
            <a:endParaRPr lang="es-ES" b="1" dirty="0"/>
          </a:p>
        </p:txBody>
      </p:sp>
      <p:sp>
        <p:nvSpPr>
          <p:cNvPr id="7" name="6 CuadroTexto"/>
          <p:cNvSpPr txBox="1"/>
          <p:nvPr/>
        </p:nvSpPr>
        <p:spPr>
          <a:xfrm>
            <a:off x="500034" y="1285860"/>
            <a:ext cx="8643966" cy="2923877"/>
          </a:xfrm>
          <a:prstGeom prst="rect">
            <a:avLst/>
          </a:prstGeom>
          <a:noFill/>
        </p:spPr>
        <p:txBody>
          <a:bodyPr wrap="square" rtlCol="0">
            <a:spAutoFit/>
          </a:bodyPr>
          <a:lstStyle/>
          <a:p>
            <a:pPr marL="450850" indent="-450850"/>
            <a:r>
              <a:rPr lang="es-ES" sz="2400" b="1" i="1" dirty="0" smtClean="0">
                <a:solidFill>
                  <a:schemeClr val="accent5">
                    <a:lumMod val="50000"/>
                  </a:schemeClr>
                </a:solidFill>
              </a:rPr>
              <a:t>Ejemplo:</a:t>
            </a:r>
          </a:p>
          <a:p>
            <a:endParaRPr lang="es-ES" sz="2400" dirty="0" smtClean="0">
              <a:solidFill>
                <a:schemeClr val="tx1">
                  <a:lumMod val="95000"/>
                  <a:lumOff val="5000"/>
                </a:schemeClr>
              </a:solidFill>
            </a:endParaRPr>
          </a:p>
          <a:p>
            <a:endParaRPr lang="es-ES" sz="2400" dirty="0" smtClean="0">
              <a:solidFill>
                <a:schemeClr val="tx1">
                  <a:lumMod val="95000"/>
                  <a:lumOff val="5000"/>
                </a:schemeClr>
              </a:solidFill>
            </a:endParaRPr>
          </a:p>
          <a:p>
            <a:endParaRPr lang="es-ES" sz="2400" dirty="0" smtClean="0">
              <a:solidFill>
                <a:schemeClr val="tx1">
                  <a:lumMod val="95000"/>
                  <a:lumOff val="5000"/>
                </a:schemeClr>
              </a:solidFill>
            </a:endParaRPr>
          </a:p>
          <a:p>
            <a:endParaRPr lang="es-ES" sz="2400" dirty="0" smtClean="0">
              <a:solidFill>
                <a:schemeClr val="tx1">
                  <a:lumMod val="95000"/>
                  <a:lumOff val="5000"/>
                </a:schemeClr>
              </a:solidFill>
            </a:endParaRPr>
          </a:p>
          <a:p>
            <a:endParaRPr lang="es-ES" sz="2400" dirty="0" smtClean="0">
              <a:solidFill>
                <a:schemeClr val="tx1">
                  <a:lumMod val="95000"/>
                  <a:lumOff val="5000"/>
                </a:schemeClr>
              </a:solidFill>
            </a:endParaRPr>
          </a:p>
          <a:p>
            <a:endParaRPr lang="es-ES" sz="1100" dirty="0" smtClean="0">
              <a:solidFill>
                <a:schemeClr val="tx1">
                  <a:lumMod val="95000"/>
                  <a:lumOff val="5000"/>
                </a:schemeClr>
              </a:solidFill>
            </a:endParaRPr>
          </a:p>
          <a:p>
            <a:r>
              <a:rPr lang="es-ES" sz="2400" dirty="0" smtClean="0">
                <a:solidFill>
                  <a:schemeClr val="tx1">
                    <a:lumMod val="95000"/>
                    <a:lumOff val="5000"/>
                  </a:schemeClr>
                </a:solidFill>
              </a:rPr>
              <a:t>También se podría definir la clave ajena de la siguiente forma:</a:t>
            </a:r>
            <a:endParaRPr lang="es-ES" sz="2400" dirty="0">
              <a:solidFill>
                <a:schemeClr val="tx1">
                  <a:lumMod val="95000"/>
                  <a:lumOff val="5000"/>
                </a:schemeClr>
              </a:solidFill>
            </a:endParaRPr>
          </a:p>
        </p:txBody>
      </p:sp>
      <p:pic>
        <p:nvPicPr>
          <p:cNvPr id="5122" name="Picture 2"/>
          <p:cNvPicPr>
            <a:picLocks noChangeAspect="1" noChangeArrowheads="1"/>
          </p:cNvPicPr>
          <p:nvPr/>
        </p:nvPicPr>
        <p:blipFill>
          <a:blip r:embed="rId2"/>
          <a:srcRect/>
          <a:stretch>
            <a:fillRect/>
          </a:stretch>
        </p:blipFill>
        <p:spPr bwMode="auto">
          <a:xfrm>
            <a:off x="1000100" y="1714488"/>
            <a:ext cx="7886753" cy="2000264"/>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1000100" y="4071942"/>
            <a:ext cx="7858180" cy="2476506"/>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9" name="8 CuadroTexto"/>
          <p:cNvSpPr txBox="1"/>
          <p:nvPr/>
        </p:nvSpPr>
        <p:spPr>
          <a:xfrm>
            <a:off x="500034" y="928670"/>
            <a:ext cx="8001056" cy="369332"/>
          </a:xfrm>
          <a:prstGeom prst="rect">
            <a:avLst/>
          </a:prstGeom>
          <a:solidFill>
            <a:srgbClr val="80E020"/>
          </a:solidFill>
        </p:spPr>
        <p:txBody>
          <a:bodyPr wrap="square" rtlCol="0">
            <a:spAutoFit/>
          </a:bodyPr>
          <a:lstStyle/>
          <a:p>
            <a:r>
              <a:rPr lang="es-ES" dirty="0" smtClean="0"/>
              <a:t>CLAVE AJENA.   LA RESTRICCIÓN </a:t>
            </a:r>
            <a:r>
              <a:rPr lang="es-ES" b="1" dirty="0" smtClean="0"/>
              <a:t>FOREIGN KEY</a:t>
            </a:r>
            <a:endParaRPr lang="es-ES" b="1" dirty="0"/>
          </a:p>
        </p:txBody>
      </p:sp>
      <p:sp>
        <p:nvSpPr>
          <p:cNvPr id="7" name="6 CuadroTexto"/>
          <p:cNvSpPr txBox="1"/>
          <p:nvPr/>
        </p:nvSpPr>
        <p:spPr>
          <a:xfrm>
            <a:off x="500034" y="1428736"/>
            <a:ext cx="8643966" cy="3477875"/>
          </a:xfrm>
          <a:prstGeom prst="rect">
            <a:avLst/>
          </a:prstGeom>
          <a:noFill/>
        </p:spPr>
        <p:txBody>
          <a:bodyPr wrap="square" rtlCol="0">
            <a:spAutoFit/>
          </a:bodyPr>
          <a:lstStyle/>
          <a:p>
            <a:pPr marL="450850" indent="-450850"/>
            <a:r>
              <a:rPr lang="es-ES" sz="2400" b="1" i="1" dirty="0" smtClean="0">
                <a:solidFill>
                  <a:schemeClr val="accent5">
                    <a:lumMod val="50000"/>
                  </a:schemeClr>
                </a:solidFill>
              </a:rPr>
              <a:t>Ejercicios:</a:t>
            </a:r>
          </a:p>
          <a:p>
            <a:pPr marL="450850" indent="-450850"/>
            <a:endParaRPr lang="es-ES" sz="2800" b="1" i="1" dirty="0" smtClean="0">
              <a:solidFill>
                <a:schemeClr val="accent5">
                  <a:lumMod val="50000"/>
                </a:schemeClr>
              </a:solidFill>
            </a:endParaRPr>
          </a:p>
          <a:p>
            <a:pPr marL="457200" indent="-457200">
              <a:buFont typeface="+mj-lt"/>
              <a:buAutoNum type="arabicPeriod"/>
            </a:pPr>
            <a:r>
              <a:rPr lang="es-ES" sz="2800" dirty="0" smtClean="0">
                <a:solidFill>
                  <a:schemeClr val="tx1">
                    <a:lumMod val="95000"/>
                    <a:lumOff val="5000"/>
                  </a:schemeClr>
                </a:solidFill>
              </a:rPr>
              <a:t>Crear las tablas PROVINCIAS y PERSONAS. Inserta filas en ellas</a:t>
            </a:r>
          </a:p>
          <a:p>
            <a:pPr marL="457200" indent="-457200">
              <a:buFont typeface="+mj-lt"/>
              <a:buAutoNum type="arabicPeriod"/>
            </a:pPr>
            <a:endParaRPr lang="es-ES" sz="2800" dirty="0" smtClean="0">
              <a:solidFill>
                <a:schemeClr val="tx1">
                  <a:lumMod val="95000"/>
                  <a:lumOff val="5000"/>
                </a:schemeClr>
              </a:solidFill>
            </a:endParaRPr>
          </a:p>
          <a:p>
            <a:pPr marL="457200" indent="-457200">
              <a:buFont typeface="+mj-lt"/>
              <a:buAutoNum type="arabicPeriod"/>
            </a:pPr>
            <a:r>
              <a:rPr lang="es-ES" sz="2800" dirty="0" smtClean="0">
                <a:solidFill>
                  <a:schemeClr val="tx1">
                    <a:lumMod val="95000"/>
                    <a:lumOff val="5000"/>
                  </a:schemeClr>
                </a:solidFill>
              </a:rPr>
              <a:t>Inserta filas en la tabla PERSONAS dando a CODPROVIN un valor que no exista en PROVINCIAS. ¿Qué ocurre?  Comenta el resultado.</a:t>
            </a:r>
            <a:endParaRPr lang="es-ES" sz="2800" dirty="0">
              <a:solidFill>
                <a:schemeClr val="tx1">
                  <a:lumMod val="95000"/>
                  <a:lumOff val="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9" name="8 CuadroTexto"/>
          <p:cNvSpPr txBox="1"/>
          <p:nvPr/>
        </p:nvSpPr>
        <p:spPr>
          <a:xfrm>
            <a:off x="500034" y="928670"/>
            <a:ext cx="8001056" cy="369332"/>
          </a:xfrm>
          <a:prstGeom prst="rect">
            <a:avLst/>
          </a:prstGeom>
          <a:solidFill>
            <a:srgbClr val="80E020"/>
          </a:solidFill>
        </p:spPr>
        <p:txBody>
          <a:bodyPr wrap="square" rtlCol="0">
            <a:spAutoFit/>
          </a:bodyPr>
          <a:lstStyle/>
          <a:p>
            <a:r>
              <a:rPr lang="es-ES" dirty="0" smtClean="0"/>
              <a:t>OBLIGARORIEDAD.   LA RESTRICCIÓN </a:t>
            </a:r>
            <a:r>
              <a:rPr lang="es-ES" b="1" dirty="0" smtClean="0"/>
              <a:t>NOT NULL</a:t>
            </a:r>
            <a:endParaRPr lang="es-ES" b="1" dirty="0"/>
          </a:p>
        </p:txBody>
      </p:sp>
      <p:sp>
        <p:nvSpPr>
          <p:cNvPr id="7" name="6 CuadroTexto"/>
          <p:cNvSpPr txBox="1"/>
          <p:nvPr/>
        </p:nvSpPr>
        <p:spPr>
          <a:xfrm>
            <a:off x="500034" y="1428736"/>
            <a:ext cx="8643966" cy="2369880"/>
          </a:xfrm>
          <a:prstGeom prst="rect">
            <a:avLst/>
          </a:prstGeom>
          <a:noFill/>
        </p:spPr>
        <p:txBody>
          <a:bodyPr wrap="square" rtlCol="0">
            <a:spAutoFit/>
          </a:bodyPr>
          <a:lstStyle/>
          <a:p>
            <a:r>
              <a:rPr lang="es-ES" sz="2400" dirty="0" smtClean="0">
                <a:solidFill>
                  <a:schemeClr val="tx1">
                    <a:lumMod val="95000"/>
                    <a:lumOff val="5000"/>
                  </a:schemeClr>
                </a:solidFill>
              </a:rPr>
              <a:t>Restricción asociada a una columna y que significa que no puede tener valores nulos, es decir, que ha de tener obligatoriamente un valor. En caso contrario causa una excepción.</a:t>
            </a:r>
          </a:p>
          <a:p>
            <a:pPr marL="450850" indent="-450850">
              <a:buFont typeface="Wingdings" pitchFamily="2" charset="2"/>
              <a:buChar char="Ø"/>
            </a:pPr>
            <a:endParaRPr lang="es-ES" sz="2400" dirty="0" smtClean="0">
              <a:solidFill>
                <a:schemeClr val="tx1">
                  <a:lumMod val="95000"/>
                  <a:lumOff val="5000"/>
                </a:schemeClr>
              </a:solidFill>
            </a:endParaRPr>
          </a:p>
          <a:p>
            <a:pPr marL="450850" indent="-450850"/>
            <a:r>
              <a:rPr lang="es-ES" sz="2400" b="1" i="1" dirty="0" smtClean="0">
                <a:solidFill>
                  <a:schemeClr val="tx1">
                    <a:lumMod val="95000"/>
                    <a:lumOff val="5000"/>
                  </a:schemeClr>
                </a:solidFill>
              </a:rPr>
              <a:t>Formato general:</a:t>
            </a:r>
          </a:p>
          <a:p>
            <a:pPr marL="450850" indent="-450850"/>
            <a:endParaRPr lang="es-ES" sz="2800" b="1" i="1" dirty="0" smtClean="0">
              <a:solidFill>
                <a:schemeClr val="accent5">
                  <a:lumMod val="50000"/>
                </a:schemeClr>
              </a:solidFill>
            </a:endParaRPr>
          </a:p>
        </p:txBody>
      </p:sp>
      <p:pic>
        <p:nvPicPr>
          <p:cNvPr id="7171" name="Picture 3"/>
          <p:cNvPicPr>
            <a:picLocks noChangeAspect="1" noChangeArrowheads="1"/>
          </p:cNvPicPr>
          <p:nvPr/>
        </p:nvPicPr>
        <p:blipFill>
          <a:blip r:embed="rId2"/>
          <a:srcRect/>
          <a:stretch>
            <a:fillRect/>
          </a:stretch>
        </p:blipFill>
        <p:spPr bwMode="auto">
          <a:xfrm>
            <a:off x="571472" y="3643314"/>
            <a:ext cx="8286808" cy="23145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9" name="8 CuadroTexto"/>
          <p:cNvSpPr txBox="1"/>
          <p:nvPr/>
        </p:nvSpPr>
        <p:spPr>
          <a:xfrm>
            <a:off x="500034" y="928670"/>
            <a:ext cx="8001056" cy="369332"/>
          </a:xfrm>
          <a:prstGeom prst="rect">
            <a:avLst/>
          </a:prstGeom>
          <a:solidFill>
            <a:srgbClr val="80E020"/>
          </a:solidFill>
        </p:spPr>
        <p:txBody>
          <a:bodyPr wrap="square" rtlCol="0">
            <a:spAutoFit/>
          </a:bodyPr>
          <a:lstStyle/>
          <a:p>
            <a:r>
              <a:rPr lang="es-ES" dirty="0" smtClean="0"/>
              <a:t>OBLIGARORIEDAD.   LA RESTRICCIÓN </a:t>
            </a:r>
            <a:r>
              <a:rPr lang="es-ES" b="1" dirty="0" smtClean="0"/>
              <a:t>NOT NULL</a:t>
            </a:r>
            <a:endParaRPr lang="es-ES" b="1" dirty="0"/>
          </a:p>
        </p:txBody>
      </p:sp>
      <p:sp>
        <p:nvSpPr>
          <p:cNvPr id="7" name="6 CuadroTexto"/>
          <p:cNvSpPr txBox="1"/>
          <p:nvPr/>
        </p:nvSpPr>
        <p:spPr>
          <a:xfrm>
            <a:off x="500034" y="1428736"/>
            <a:ext cx="8643966" cy="1938992"/>
          </a:xfrm>
          <a:prstGeom prst="rect">
            <a:avLst/>
          </a:prstGeom>
          <a:noFill/>
        </p:spPr>
        <p:txBody>
          <a:bodyPr wrap="square" rtlCol="0">
            <a:spAutoFit/>
          </a:bodyPr>
          <a:lstStyle/>
          <a:p>
            <a:r>
              <a:rPr lang="es-ES" sz="2400" b="1" i="1" dirty="0" smtClean="0">
                <a:solidFill>
                  <a:schemeClr val="accent5">
                    <a:lumMod val="50000"/>
                  </a:schemeClr>
                </a:solidFill>
              </a:rPr>
              <a:t>Ejemplo:</a:t>
            </a:r>
          </a:p>
          <a:p>
            <a:endParaRPr lang="es-ES" sz="2400" b="1" i="1" dirty="0" smtClean="0">
              <a:solidFill>
                <a:schemeClr val="accent5">
                  <a:lumMod val="50000"/>
                </a:schemeClr>
              </a:solidFill>
            </a:endParaRPr>
          </a:p>
          <a:p>
            <a:r>
              <a:rPr lang="es-ES" sz="2400" dirty="0" smtClean="0">
                <a:solidFill>
                  <a:schemeClr val="tx1">
                    <a:lumMod val="95000"/>
                    <a:lumOff val="5000"/>
                  </a:schemeClr>
                </a:solidFill>
              </a:rPr>
              <a:t>Creamos una tabla definiendo las columnas NIF y NOMBRE como no nulas y damos nombre a la restricción no nula de la columna NOMBRE</a:t>
            </a:r>
          </a:p>
        </p:txBody>
      </p:sp>
      <p:pic>
        <p:nvPicPr>
          <p:cNvPr id="8195" name="Picture 3"/>
          <p:cNvPicPr>
            <a:picLocks noChangeAspect="1" noChangeArrowheads="1"/>
          </p:cNvPicPr>
          <p:nvPr/>
        </p:nvPicPr>
        <p:blipFill>
          <a:blip r:embed="rId2"/>
          <a:srcRect/>
          <a:stretch>
            <a:fillRect/>
          </a:stretch>
        </p:blipFill>
        <p:spPr bwMode="auto">
          <a:xfrm>
            <a:off x="500034" y="3643314"/>
            <a:ext cx="8408209" cy="228601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9" name="8 CuadroTexto"/>
          <p:cNvSpPr txBox="1"/>
          <p:nvPr/>
        </p:nvSpPr>
        <p:spPr>
          <a:xfrm>
            <a:off x="500034" y="928670"/>
            <a:ext cx="8001056" cy="369332"/>
          </a:xfrm>
          <a:prstGeom prst="rect">
            <a:avLst/>
          </a:prstGeom>
          <a:solidFill>
            <a:srgbClr val="80E020"/>
          </a:solidFill>
        </p:spPr>
        <p:txBody>
          <a:bodyPr wrap="square" rtlCol="0">
            <a:spAutoFit/>
          </a:bodyPr>
          <a:lstStyle/>
          <a:p>
            <a:r>
              <a:rPr lang="es-ES" dirty="0" smtClean="0"/>
              <a:t>VALORES POR DEFECTO.   LA ESPECIFICACIÓN  </a:t>
            </a:r>
            <a:r>
              <a:rPr lang="es-ES" b="1" dirty="0" smtClean="0"/>
              <a:t>DEFAULT</a:t>
            </a:r>
            <a:endParaRPr lang="es-ES" b="1" dirty="0"/>
          </a:p>
        </p:txBody>
      </p:sp>
      <p:sp>
        <p:nvSpPr>
          <p:cNvPr id="7" name="6 CuadroTexto"/>
          <p:cNvSpPr txBox="1"/>
          <p:nvPr/>
        </p:nvSpPr>
        <p:spPr>
          <a:xfrm>
            <a:off x="500034" y="1428736"/>
            <a:ext cx="8643966" cy="4585871"/>
          </a:xfrm>
          <a:prstGeom prst="rect">
            <a:avLst/>
          </a:prstGeom>
          <a:noFill/>
        </p:spPr>
        <p:txBody>
          <a:bodyPr wrap="square" rtlCol="0">
            <a:spAutoFit/>
          </a:bodyPr>
          <a:lstStyle/>
          <a:p>
            <a:pPr marL="273050" indent="-273050">
              <a:buFont typeface="Wingdings" pitchFamily="2" charset="2"/>
              <a:buChar char="Ø"/>
            </a:pPr>
            <a:r>
              <a:rPr lang="es-ES" sz="2400" dirty="0" smtClean="0">
                <a:solidFill>
                  <a:schemeClr val="tx1">
                    <a:lumMod val="95000"/>
                    <a:lumOff val="5000"/>
                  </a:schemeClr>
                </a:solidFill>
              </a:rPr>
              <a:t>Se puede asignar valores por defecto a las columnas en el momento de crear la tabla. </a:t>
            </a:r>
          </a:p>
          <a:p>
            <a:pPr>
              <a:buFont typeface="Wingdings" pitchFamily="2" charset="2"/>
              <a:buChar char="Ø"/>
            </a:pPr>
            <a:endParaRPr lang="es-ES" sz="2400" dirty="0" smtClean="0">
              <a:solidFill>
                <a:schemeClr val="tx1">
                  <a:lumMod val="95000"/>
                  <a:lumOff val="5000"/>
                </a:schemeClr>
              </a:solidFill>
            </a:endParaRPr>
          </a:p>
          <a:p>
            <a:pPr marL="273050" indent="-273050">
              <a:buFont typeface="Wingdings" pitchFamily="2" charset="2"/>
              <a:buChar char="Ø"/>
            </a:pPr>
            <a:r>
              <a:rPr lang="es-ES" sz="2400" dirty="0" smtClean="0">
                <a:solidFill>
                  <a:schemeClr val="tx1">
                    <a:lumMod val="95000"/>
                    <a:lumOff val="5000"/>
                  </a:schemeClr>
                </a:solidFill>
              </a:rPr>
              <a:t>Si especificamos la cláusula DEFAULT  a una columna, le proporcionamos un valor por omisión cuando el valor de la columna no se especifica en la cláusula INSERT.</a:t>
            </a:r>
          </a:p>
          <a:p>
            <a:endParaRPr lang="es-ES" sz="2400" b="1" i="1" dirty="0" smtClean="0">
              <a:solidFill>
                <a:schemeClr val="tx1">
                  <a:lumMod val="95000"/>
                  <a:lumOff val="5000"/>
                </a:schemeClr>
              </a:solidFill>
            </a:endParaRPr>
          </a:p>
          <a:p>
            <a:pPr marL="273050" indent="-273050">
              <a:buFont typeface="Wingdings" pitchFamily="2" charset="2"/>
              <a:buChar char="Ø"/>
            </a:pPr>
            <a:r>
              <a:rPr lang="es-ES" sz="2400" dirty="0" smtClean="0">
                <a:solidFill>
                  <a:schemeClr val="tx1">
                    <a:lumMod val="95000"/>
                    <a:lumOff val="5000"/>
                  </a:schemeClr>
                </a:solidFill>
              </a:rPr>
              <a:t>En DEFAULT es posible incluir varias expresiones: constantes, funciones SQL y variables UID y SYSDATE. </a:t>
            </a:r>
          </a:p>
          <a:p>
            <a:pPr>
              <a:buFont typeface="Wingdings" pitchFamily="2" charset="2"/>
              <a:buChar char="Ø"/>
            </a:pPr>
            <a:endParaRPr lang="es-ES" sz="2400" dirty="0" smtClean="0">
              <a:solidFill>
                <a:schemeClr val="tx1">
                  <a:lumMod val="95000"/>
                  <a:lumOff val="5000"/>
                </a:schemeClr>
              </a:solidFill>
            </a:endParaRPr>
          </a:p>
          <a:p>
            <a:pPr>
              <a:buFont typeface="Wingdings" pitchFamily="2" charset="2"/>
              <a:buChar char="Ø"/>
            </a:pPr>
            <a:r>
              <a:rPr lang="es-ES" sz="2400" dirty="0" smtClean="0">
                <a:solidFill>
                  <a:schemeClr val="tx1">
                    <a:lumMod val="95000"/>
                    <a:lumOff val="5000"/>
                  </a:schemeClr>
                </a:solidFill>
              </a:rPr>
              <a:t> No se puede hacer referencias a columnas o a funciones PL/SQL.</a:t>
            </a:r>
          </a:p>
          <a:p>
            <a:pPr marL="450850" indent="-450850"/>
            <a:endParaRPr lang="es-ES" sz="2800" b="1" i="1" dirty="0" smtClean="0">
              <a:solidFill>
                <a:schemeClr val="accent5">
                  <a:lumMod val="5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9" name="8 CuadroTexto"/>
          <p:cNvSpPr txBox="1"/>
          <p:nvPr/>
        </p:nvSpPr>
        <p:spPr>
          <a:xfrm>
            <a:off x="500034" y="928670"/>
            <a:ext cx="8001056" cy="369332"/>
          </a:xfrm>
          <a:prstGeom prst="rect">
            <a:avLst/>
          </a:prstGeom>
          <a:solidFill>
            <a:srgbClr val="80E020"/>
          </a:solidFill>
        </p:spPr>
        <p:txBody>
          <a:bodyPr wrap="square" rtlCol="0">
            <a:spAutoFit/>
          </a:bodyPr>
          <a:lstStyle/>
          <a:p>
            <a:r>
              <a:rPr lang="es-ES" dirty="0" smtClean="0"/>
              <a:t>VALORES POR DEFECTO.   LA ESPECIFICACIÓN  </a:t>
            </a:r>
            <a:r>
              <a:rPr lang="es-ES" b="1" dirty="0" smtClean="0"/>
              <a:t>DEFAULT</a:t>
            </a:r>
            <a:endParaRPr lang="es-ES" b="1" dirty="0"/>
          </a:p>
        </p:txBody>
      </p:sp>
      <p:sp>
        <p:nvSpPr>
          <p:cNvPr id="7" name="6 CuadroTexto"/>
          <p:cNvSpPr txBox="1"/>
          <p:nvPr/>
        </p:nvSpPr>
        <p:spPr>
          <a:xfrm>
            <a:off x="500034" y="1428736"/>
            <a:ext cx="8643966" cy="3046988"/>
          </a:xfrm>
          <a:prstGeom prst="rect">
            <a:avLst/>
          </a:prstGeom>
          <a:noFill/>
        </p:spPr>
        <p:txBody>
          <a:bodyPr wrap="square" rtlCol="0">
            <a:spAutoFit/>
          </a:bodyPr>
          <a:lstStyle/>
          <a:p>
            <a:pPr marL="450850" indent="-450850"/>
            <a:r>
              <a:rPr lang="es-ES" sz="2400" b="1" i="1" dirty="0" smtClean="0">
                <a:solidFill>
                  <a:schemeClr val="accent5">
                    <a:lumMod val="50000"/>
                  </a:schemeClr>
                </a:solidFill>
              </a:rPr>
              <a:t>Ejemplo:</a:t>
            </a:r>
          </a:p>
          <a:p>
            <a:r>
              <a:rPr lang="es-ES" sz="2400" dirty="0" smtClean="0">
                <a:solidFill>
                  <a:schemeClr val="tx1">
                    <a:lumMod val="95000"/>
                    <a:lumOff val="5000"/>
                  </a:schemeClr>
                </a:solidFill>
              </a:rPr>
              <a:t>Se crea una tabla EJEMPLO01 y se asigna a la columna fecha la fecha del sistema por defecto</a:t>
            </a:r>
          </a:p>
          <a:p>
            <a:endParaRPr lang="es-ES" sz="2400" dirty="0" smtClean="0">
              <a:solidFill>
                <a:schemeClr val="tx1">
                  <a:lumMod val="95000"/>
                  <a:lumOff val="5000"/>
                </a:schemeClr>
              </a:solidFill>
            </a:endParaRPr>
          </a:p>
          <a:p>
            <a:endParaRPr lang="es-ES" sz="2400" dirty="0" smtClean="0">
              <a:solidFill>
                <a:schemeClr val="tx1">
                  <a:lumMod val="95000"/>
                  <a:lumOff val="5000"/>
                </a:schemeClr>
              </a:solidFill>
            </a:endParaRPr>
          </a:p>
          <a:p>
            <a:endParaRPr lang="es-ES" sz="2400" dirty="0" smtClean="0">
              <a:solidFill>
                <a:schemeClr val="tx1">
                  <a:lumMod val="95000"/>
                  <a:lumOff val="5000"/>
                </a:schemeClr>
              </a:solidFill>
            </a:endParaRPr>
          </a:p>
          <a:p>
            <a:endParaRPr lang="es-ES" sz="2400" dirty="0" smtClean="0">
              <a:solidFill>
                <a:schemeClr val="tx1">
                  <a:lumMod val="95000"/>
                  <a:lumOff val="5000"/>
                </a:schemeClr>
              </a:solidFill>
            </a:endParaRPr>
          </a:p>
          <a:p>
            <a:endParaRPr lang="es-ES" sz="2400" dirty="0" smtClean="0">
              <a:solidFill>
                <a:schemeClr val="tx1">
                  <a:lumMod val="95000"/>
                  <a:lumOff val="5000"/>
                </a:schemeClr>
              </a:solidFill>
            </a:endParaRPr>
          </a:p>
        </p:txBody>
      </p:sp>
      <p:pic>
        <p:nvPicPr>
          <p:cNvPr id="10243" name="Picture 3"/>
          <p:cNvPicPr>
            <a:picLocks noChangeAspect="1" noChangeArrowheads="1"/>
          </p:cNvPicPr>
          <p:nvPr/>
        </p:nvPicPr>
        <p:blipFill>
          <a:blip r:embed="rId2"/>
          <a:srcRect/>
          <a:stretch>
            <a:fillRect/>
          </a:stretch>
        </p:blipFill>
        <p:spPr bwMode="auto">
          <a:xfrm>
            <a:off x="1142976" y="2643182"/>
            <a:ext cx="5562600" cy="1785950"/>
          </a:xfrm>
          <a:prstGeom prst="rect">
            <a:avLst/>
          </a:prstGeom>
          <a:noFill/>
          <a:ln w="9525">
            <a:noFill/>
            <a:miter lim="800000"/>
            <a:headEnd/>
            <a:tailEnd/>
          </a:ln>
          <a:effectLst/>
        </p:spPr>
      </p:pic>
      <p:sp>
        <p:nvSpPr>
          <p:cNvPr id="10" name="9 CuadroTexto"/>
          <p:cNvSpPr txBox="1"/>
          <p:nvPr/>
        </p:nvSpPr>
        <p:spPr>
          <a:xfrm>
            <a:off x="0" y="5103674"/>
            <a:ext cx="9144000" cy="1938992"/>
          </a:xfrm>
          <a:prstGeom prst="rect">
            <a:avLst/>
          </a:prstGeom>
          <a:solidFill>
            <a:srgbClr val="FFC000"/>
          </a:solidFill>
        </p:spPr>
        <p:txBody>
          <a:bodyPr wrap="square" rtlCol="0">
            <a:spAutoFit/>
          </a:bodyPr>
          <a:lstStyle/>
          <a:p>
            <a:r>
              <a:rPr lang="es-ES" sz="2000" b="1" i="1" dirty="0" smtClean="0">
                <a:solidFill>
                  <a:schemeClr val="accent5">
                    <a:lumMod val="50000"/>
                  </a:schemeClr>
                </a:solidFill>
              </a:rPr>
              <a:t>Ejercicio:</a:t>
            </a:r>
          </a:p>
          <a:p>
            <a:r>
              <a:rPr lang="es-ES" sz="2000" b="1" dirty="0" smtClean="0">
                <a:solidFill>
                  <a:schemeClr val="tx1">
                    <a:lumMod val="95000"/>
                    <a:lumOff val="5000"/>
                  </a:schemeClr>
                </a:solidFill>
              </a:rPr>
              <a:t>Crea la tabla EJEMPLO2 con las columnas DNI, NOMBRE y USUARIO; y asigna por defecto a la columna NOMBRE el literal ‘No definido’ y a la columna USUARIO, el número identificativo del usuario (UID). Inserta una fila en la tabla dando valor solo al DNI y visualiza el contenido.</a:t>
            </a:r>
          </a:p>
          <a:p>
            <a:endParaRPr lang="es-ES" sz="20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9" name="8 CuadroTexto"/>
          <p:cNvSpPr txBox="1"/>
          <p:nvPr/>
        </p:nvSpPr>
        <p:spPr>
          <a:xfrm>
            <a:off x="500034" y="928670"/>
            <a:ext cx="8001056" cy="369332"/>
          </a:xfrm>
          <a:prstGeom prst="rect">
            <a:avLst/>
          </a:prstGeom>
          <a:solidFill>
            <a:srgbClr val="80E020"/>
          </a:solidFill>
        </p:spPr>
        <p:txBody>
          <a:bodyPr wrap="square" rtlCol="0">
            <a:spAutoFit/>
          </a:bodyPr>
          <a:lstStyle/>
          <a:p>
            <a:r>
              <a:rPr lang="es-ES" dirty="0" smtClean="0"/>
              <a:t>VERIFICACIÓN DE CONDICIONES.   LA RESTRICCIÓN  </a:t>
            </a:r>
            <a:r>
              <a:rPr lang="es-ES" b="1" dirty="0" smtClean="0"/>
              <a:t>CHECK</a:t>
            </a:r>
            <a:endParaRPr lang="es-ES" b="1" dirty="0"/>
          </a:p>
        </p:txBody>
      </p:sp>
      <p:sp>
        <p:nvSpPr>
          <p:cNvPr id="7" name="6 CuadroTexto"/>
          <p:cNvSpPr txBox="1"/>
          <p:nvPr/>
        </p:nvSpPr>
        <p:spPr>
          <a:xfrm>
            <a:off x="500034" y="1428736"/>
            <a:ext cx="8643966" cy="4524315"/>
          </a:xfrm>
          <a:prstGeom prst="rect">
            <a:avLst/>
          </a:prstGeom>
          <a:noFill/>
        </p:spPr>
        <p:txBody>
          <a:bodyPr wrap="square" rtlCol="0">
            <a:spAutoFit/>
          </a:bodyPr>
          <a:lstStyle/>
          <a:p>
            <a:pPr marL="273050" indent="-273050">
              <a:buFont typeface="Wingdings" pitchFamily="2" charset="2"/>
              <a:buChar char="Ø"/>
            </a:pPr>
            <a:r>
              <a:rPr lang="es-ES" sz="2400" dirty="0" smtClean="0">
                <a:solidFill>
                  <a:schemeClr val="tx1">
                    <a:lumMod val="95000"/>
                    <a:lumOff val="5000"/>
                  </a:schemeClr>
                </a:solidFill>
              </a:rPr>
              <a:t> Algunas columnas requieren valores limitados dentro de un rango o el cumplimiento de ciertas condiciones.</a:t>
            </a:r>
          </a:p>
          <a:p>
            <a:pPr marL="273050" indent="-273050">
              <a:buFont typeface="Wingdings" pitchFamily="2" charset="2"/>
              <a:buChar char="Ø"/>
            </a:pPr>
            <a:endParaRPr lang="es-ES" sz="2400" b="1" i="1" dirty="0" smtClean="0">
              <a:solidFill>
                <a:schemeClr val="tx1">
                  <a:lumMod val="95000"/>
                  <a:lumOff val="5000"/>
                </a:schemeClr>
              </a:solidFill>
            </a:endParaRPr>
          </a:p>
          <a:p>
            <a:pPr marL="273050" indent="-273050">
              <a:buFont typeface="Wingdings" pitchFamily="2" charset="2"/>
              <a:buChar char="Ø"/>
            </a:pPr>
            <a:r>
              <a:rPr lang="es-ES" sz="2400" b="1" i="1" dirty="0" smtClean="0">
                <a:solidFill>
                  <a:schemeClr val="tx1">
                    <a:lumMod val="95000"/>
                    <a:lumOff val="5000"/>
                  </a:schemeClr>
                </a:solidFill>
              </a:rPr>
              <a:t> </a:t>
            </a:r>
            <a:r>
              <a:rPr lang="es-ES" sz="2400" dirty="0" smtClean="0">
                <a:solidFill>
                  <a:schemeClr val="tx1">
                    <a:lumMod val="95000"/>
                    <a:lumOff val="5000"/>
                  </a:schemeClr>
                </a:solidFill>
              </a:rPr>
              <a:t>Con una restricción de condición (CHECK) se puede expresar una condición que deben cumplir todas y cada una de la filas</a:t>
            </a:r>
          </a:p>
          <a:p>
            <a:pPr marL="273050" indent="-273050">
              <a:buFont typeface="Wingdings" pitchFamily="2" charset="2"/>
              <a:buChar char="Ø"/>
            </a:pPr>
            <a:endParaRPr lang="es-ES" sz="2400" dirty="0" smtClean="0">
              <a:solidFill>
                <a:schemeClr val="tx1">
                  <a:lumMod val="95000"/>
                  <a:lumOff val="5000"/>
                </a:schemeClr>
              </a:solidFill>
            </a:endParaRPr>
          </a:p>
          <a:p>
            <a:pPr marL="273050" indent="-273050">
              <a:buFont typeface="Wingdings" pitchFamily="2" charset="2"/>
              <a:buChar char="Ø"/>
            </a:pPr>
            <a:r>
              <a:rPr lang="es-ES" sz="2400" dirty="0" smtClean="0">
                <a:solidFill>
                  <a:schemeClr val="tx1">
                    <a:lumMod val="95000"/>
                    <a:lumOff val="5000"/>
                  </a:schemeClr>
                </a:solidFill>
              </a:rPr>
              <a:t> La restricción CHECK actúa como una cláusula WHERE.</a:t>
            </a:r>
          </a:p>
          <a:p>
            <a:pPr marL="273050" indent="-273050">
              <a:buFont typeface="Wingdings" pitchFamily="2" charset="2"/>
              <a:buChar char="Ø"/>
            </a:pPr>
            <a:endParaRPr lang="es-ES" sz="2400" dirty="0" smtClean="0">
              <a:solidFill>
                <a:schemeClr val="tx1">
                  <a:lumMod val="95000"/>
                  <a:lumOff val="5000"/>
                </a:schemeClr>
              </a:solidFill>
            </a:endParaRPr>
          </a:p>
          <a:p>
            <a:pPr marL="273050" indent="-273050">
              <a:buFont typeface="Wingdings" pitchFamily="2" charset="2"/>
              <a:buChar char="Ø"/>
            </a:pPr>
            <a:r>
              <a:rPr lang="es-ES" sz="2400" dirty="0" smtClean="0">
                <a:solidFill>
                  <a:schemeClr val="tx1">
                    <a:lumMod val="95000"/>
                    <a:lumOff val="5000"/>
                  </a:schemeClr>
                </a:solidFill>
              </a:rPr>
              <a:t> Puede hacer referencia a una o más columnas, pero no a valores de otras filas.</a:t>
            </a:r>
          </a:p>
          <a:p>
            <a:pPr marL="273050" indent="-273050">
              <a:buFont typeface="Wingdings" pitchFamily="2" charset="2"/>
              <a:buChar char="Ø"/>
            </a:pPr>
            <a:endParaRPr lang="es-ES" sz="2400" dirty="0" smtClean="0">
              <a:solidFill>
                <a:schemeClr val="tx1">
                  <a:lumMod val="95000"/>
                  <a:lumOff val="5000"/>
                </a:schemeClr>
              </a:solidFill>
            </a:endParaRPr>
          </a:p>
          <a:p>
            <a:pPr marL="273050" indent="-273050">
              <a:buFont typeface="Wingdings" pitchFamily="2" charset="2"/>
              <a:buChar char="Ø"/>
            </a:pPr>
            <a:r>
              <a:rPr lang="es-ES" sz="2400" dirty="0" smtClean="0">
                <a:solidFill>
                  <a:schemeClr val="tx1">
                    <a:lumMod val="95000"/>
                    <a:lumOff val="5000"/>
                  </a:schemeClr>
                </a:solidFill>
              </a:rPr>
              <a:t> En CHECK no se puede incluir </a:t>
            </a:r>
            <a:r>
              <a:rPr lang="es-ES" sz="2400" dirty="0" err="1" smtClean="0">
                <a:solidFill>
                  <a:schemeClr val="tx1">
                    <a:lumMod val="95000"/>
                    <a:lumOff val="5000"/>
                  </a:schemeClr>
                </a:solidFill>
              </a:rPr>
              <a:t>subconsultas</a:t>
            </a:r>
            <a:r>
              <a:rPr lang="es-ES" sz="2400" dirty="0" smtClean="0">
                <a:solidFill>
                  <a:schemeClr val="tx1">
                    <a:lumMod val="95000"/>
                    <a:lumOff val="5000"/>
                  </a:schemeClr>
                </a:solidFill>
              </a:rPr>
              <a:t>, SYSDATE, UID y USER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9" name="8 CuadroTexto"/>
          <p:cNvSpPr txBox="1"/>
          <p:nvPr/>
        </p:nvSpPr>
        <p:spPr>
          <a:xfrm>
            <a:off x="500034" y="928670"/>
            <a:ext cx="8001056" cy="369332"/>
          </a:xfrm>
          <a:prstGeom prst="rect">
            <a:avLst/>
          </a:prstGeom>
          <a:solidFill>
            <a:srgbClr val="80E020"/>
          </a:solidFill>
        </p:spPr>
        <p:txBody>
          <a:bodyPr wrap="square" rtlCol="0">
            <a:spAutoFit/>
          </a:bodyPr>
          <a:lstStyle/>
          <a:p>
            <a:r>
              <a:rPr lang="es-ES" dirty="0" smtClean="0"/>
              <a:t>VERIFICACIÓN DE CONDICIONES.   LA RESTRICCIÓN  </a:t>
            </a:r>
            <a:r>
              <a:rPr lang="es-ES" b="1" dirty="0" smtClean="0"/>
              <a:t>CHECK</a:t>
            </a:r>
            <a:endParaRPr lang="es-ES" b="1" dirty="0"/>
          </a:p>
        </p:txBody>
      </p:sp>
      <p:sp>
        <p:nvSpPr>
          <p:cNvPr id="7" name="6 CuadroTexto"/>
          <p:cNvSpPr txBox="1"/>
          <p:nvPr/>
        </p:nvSpPr>
        <p:spPr>
          <a:xfrm>
            <a:off x="500034" y="1428736"/>
            <a:ext cx="8643966" cy="4154984"/>
          </a:xfrm>
          <a:prstGeom prst="rect">
            <a:avLst/>
          </a:prstGeom>
          <a:noFill/>
        </p:spPr>
        <p:txBody>
          <a:bodyPr wrap="square" rtlCol="0">
            <a:spAutoFit/>
          </a:bodyPr>
          <a:lstStyle/>
          <a:p>
            <a:pPr marL="273050" indent="-273050"/>
            <a:r>
              <a:rPr lang="es-ES" sz="2400" b="1" i="1" dirty="0" smtClean="0">
                <a:solidFill>
                  <a:schemeClr val="accent5">
                    <a:lumMod val="50000"/>
                  </a:schemeClr>
                </a:solidFill>
              </a:rPr>
              <a:t>Formato de definición de columna:</a:t>
            </a:r>
          </a:p>
          <a:p>
            <a:pPr marL="273050" indent="-273050"/>
            <a:endParaRPr lang="es-ES" sz="2400" b="1" i="1" dirty="0" smtClean="0">
              <a:solidFill>
                <a:schemeClr val="accent5">
                  <a:lumMod val="50000"/>
                </a:schemeClr>
              </a:solidFill>
            </a:endParaRPr>
          </a:p>
          <a:p>
            <a:pPr marL="273050" indent="-273050"/>
            <a:endParaRPr lang="es-ES" sz="2400" b="1" i="1" dirty="0" smtClean="0">
              <a:solidFill>
                <a:schemeClr val="accent5">
                  <a:lumMod val="50000"/>
                </a:schemeClr>
              </a:solidFill>
            </a:endParaRPr>
          </a:p>
          <a:p>
            <a:pPr marL="273050" indent="-273050"/>
            <a:endParaRPr lang="es-ES" sz="2400" b="1" i="1" dirty="0" smtClean="0">
              <a:solidFill>
                <a:schemeClr val="accent5">
                  <a:lumMod val="50000"/>
                </a:schemeClr>
              </a:solidFill>
            </a:endParaRPr>
          </a:p>
          <a:p>
            <a:pPr marL="273050" indent="-273050"/>
            <a:endParaRPr lang="es-ES" sz="2400" b="1" i="1" dirty="0" smtClean="0">
              <a:solidFill>
                <a:schemeClr val="accent5">
                  <a:lumMod val="50000"/>
                </a:schemeClr>
              </a:solidFill>
            </a:endParaRPr>
          </a:p>
          <a:p>
            <a:pPr marL="273050" indent="-273050"/>
            <a:endParaRPr lang="es-ES" sz="2400" b="1" i="1" dirty="0" smtClean="0">
              <a:solidFill>
                <a:schemeClr val="accent5">
                  <a:lumMod val="50000"/>
                </a:schemeClr>
              </a:solidFill>
            </a:endParaRPr>
          </a:p>
          <a:p>
            <a:pPr marL="273050" indent="-273050"/>
            <a:endParaRPr lang="es-ES" sz="2400" b="1" i="1" dirty="0" smtClean="0">
              <a:solidFill>
                <a:schemeClr val="accent5">
                  <a:lumMod val="50000"/>
                </a:schemeClr>
              </a:solidFill>
            </a:endParaRPr>
          </a:p>
          <a:p>
            <a:pPr marL="273050" indent="-273050"/>
            <a:endParaRPr lang="es-ES" sz="2400" b="1" i="1" dirty="0" smtClean="0">
              <a:solidFill>
                <a:schemeClr val="accent5">
                  <a:lumMod val="50000"/>
                </a:schemeClr>
              </a:solidFill>
            </a:endParaRPr>
          </a:p>
          <a:p>
            <a:pPr marL="273050" indent="-273050"/>
            <a:endParaRPr lang="es-ES" sz="2400" b="1" i="1" dirty="0" smtClean="0">
              <a:solidFill>
                <a:schemeClr val="accent5">
                  <a:lumMod val="50000"/>
                </a:schemeClr>
              </a:solidFill>
            </a:endParaRPr>
          </a:p>
          <a:p>
            <a:pPr marL="273050" indent="-273050"/>
            <a:r>
              <a:rPr lang="es-ES" sz="2400" b="1" i="1" dirty="0" smtClean="0">
                <a:solidFill>
                  <a:schemeClr val="accent5">
                    <a:lumMod val="50000"/>
                  </a:schemeClr>
                </a:solidFill>
              </a:rPr>
              <a:t>Ejercicio:</a:t>
            </a:r>
          </a:p>
          <a:p>
            <a:pPr marL="273050" indent="-273050"/>
            <a:r>
              <a:rPr lang="es-ES" sz="2400" dirty="0" smtClean="0">
                <a:solidFill>
                  <a:schemeClr val="tx1">
                    <a:lumMod val="95000"/>
                    <a:lumOff val="5000"/>
                  </a:schemeClr>
                </a:solidFill>
              </a:rPr>
              <a:t>Indica cómo sería el formato general de definición de tabla</a:t>
            </a:r>
          </a:p>
        </p:txBody>
      </p:sp>
      <p:pic>
        <p:nvPicPr>
          <p:cNvPr id="3074" name="Picture 2"/>
          <p:cNvPicPr>
            <a:picLocks noChangeAspect="1" noChangeArrowheads="1"/>
          </p:cNvPicPr>
          <p:nvPr/>
        </p:nvPicPr>
        <p:blipFill>
          <a:blip r:embed="rId2"/>
          <a:srcRect/>
          <a:stretch>
            <a:fillRect/>
          </a:stretch>
        </p:blipFill>
        <p:spPr bwMode="auto">
          <a:xfrm>
            <a:off x="571472" y="1928802"/>
            <a:ext cx="7858180" cy="2357454"/>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9" name="8 CuadroTexto"/>
          <p:cNvSpPr txBox="1"/>
          <p:nvPr/>
        </p:nvSpPr>
        <p:spPr>
          <a:xfrm>
            <a:off x="500034" y="928670"/>
            <a:ext cx="8001056" cy="369332"/>
          </a:xfrm>
          <a:prstGeom prst="rect">
            <a:avLst/>
          </a:prstGeom>
          <a:solidFill>
            <a:srgbClr val="80E020"/>
          </a:solidFill>
        </p:spPr>
        <p:txBody>
          <a:bodyPr wrap="square" rtlCol="0">
            <a:spAutoFit/>
          </a:bodyPr>
          <a:lstStyle/>
          <a:p>
            <a:r>
              <a:rPr lang="es-ES" dirty="0" smtClean="0"/>
              <a:t>VERIFICACIÓN DE CONDICIONES.   LA RESTRICCIÓN  </a:t>
            </a:r>
            <a:r>
              <a:rPr lang="es-ES" b="1" dirty="0" smtClean="0"/>
              <a:t>CHECK</a:t>
            </a:r>
            <a:endParaRPr lang="es-ES" b="1" dirty="0"/>
          </a:p>
        </p:txBody>
      </p:sp>
      <p:sp>
        <p:nvSpPr>
          <p:cNvPr id="7" name="6 CuadroTexto"/>
          <p:cNvSpPr txBox="1"/>
          <p:nvPr/>
        </p:nvSpPr>
        <p:spPr>
          <a:xfrm>
            <a:off x="500034" y="1428736"/>
            <a:ext cx="8643966" cy="4462760"/>
          </a:xfrm>
          <a:prstGeom prst="rect">
            <a:avLst/>
          </a:prstGeom>
          <a:noFill/>
        </p:spPr>
        <p:txBody>
          <a:bodyPr wrap="square" rtlCol="0">
            <a:spAutoFit/>
          </a:bodyPr>
          <a:lstStyle/>
          <a:p>
            <a:pPr marL="273050" indent="-273050"/>
            <a:r>
              <a:rPr lang="es-ES" sz="2400" b="1" i="1" dirty="0" smtClean="0">
                <a:solidFill>
                  <a:schemeClr val="accent5">
                    <a:lumMod val="50000"/>
                  </a:schemeClr>
                </a:solidFill>
              </a:rPr>
              <a:t>Ejercicios:</a:t>
            </a:r>
          </a:p>
          <a:p>
            <a:pPr marL="457200" indent="-457200">
              <a:buFont typeface="+mj-lt"/>
              <a:buAutoNum type="arabicPeriod"/>
            </a:pPr>
            <a:r>
              <a:rPr lang="es-ES" sz="2400" b="1" dirty="0" smtClean="0"/>
              <a:t>Crea una tabla llamada ACTIVIDAD 4, con los campos DNI, NOMBRE, EDAD, CURSO donde:</a:t>
            </a:r>
          </a:p>
          <a:p>
            <a:pPr marL="457200" indent="-457200">
              <a:buFont typeface="+mj-lt"/>
              <a:buAutoNum type="arabicPeriod"/>
            </a:pPr>
            <a:endParaRPr lang="es-ES" sz="2400" b="1" dirty="0" smtClean="0"/>
          </a:p>
          <a:p>
            <a:pPr lvl="2"/>
            <a:r>
              <a:rPr lang="es-ES" sz="2000" dirty="0" smtClean="0">
                <a:solidFill>
                  <a:srgbClr val="002060"/>
                </a:solidFill>
              </a:rPr>
              <a:t>• DNI es el campo clave</a:t>
            </a:r>
          </a:p>
          <a:p>
            <a:pPr lvl="2"/>
            <a:r>
              <a:rPr lang="es-ES" sz="2000" dirty="0" smtClean="0">
                <a:solidFill>
                  <a:srgbClr val="002060"/>
                </a:solidFill>
              </a:rPr>
              <a:t>• NOMBRE no puede ser nulo</a:t>
            </a:r>
          </a:p>
          <a:p>
            <a:pPr lvl="2"/>
            <a:r>
              <a:rPr lang="es-ES" sz="2000" dirty="0" smtClean="0">
                <a:solidFill>
                  <a:srgbClr val="002060"/>
                </a:solidFill>
              </a:rPr>
              <a:t>• La EDAD está comprendida entre 5 y 20 años</a:t>
            </a:r>
          </a:p>
          <a:p>
            <a:pPr lvl="2"/>
            <a:r>
              <a:rPr lang="es-ES" sz="2000" dirty="0" smtClean="0">
                <a:solidFill>
                  <a:srgbClr val="002060"/>
                </a:solidFill>
              </a:rPr>
              <a:t>• NOMBRE ha de estar en mayúsculas</a:t>
            </a:r>
          </a:p>
          <a:p>
            <a:pPr lvl="2"/>
            <a:r>
              <a:rPr lang="es-ES" sz="2000" dirty="0" smtClean="0">
                <a:solidFill>
                  <a:srgbClr val="002060"/>
                </a:solidFill>
              </a:rPr>
              <a:t>• El CURSO sólo puede almacenar 1, 2 o 3</a:t>
            </a:r>
          </a:p>
          <a:p>
            <a:pPr lvl="2"/>
            <a:r>
              <a:rPr lang="es-ES" sz="2000" dirty="0" smtClean="0">
                <a:solidFill>
                  <a:srgbClr val="002060"/>
                </a:solidFill>
              </a:rPr>
              <a:t>• DNI y NOMBRE son VARCHAR2 . EDAD y CURSO son de tipo NUMBER</a:t>
            </a:r>
          </a:p>
          <a:p>
            <a:pPr lvl="2"/>
            <a:endParaRPr lang="es-ES" sz="2000" b="1" dirty="0" smtClean="0">
              <a:solidFill>
                <a:schemeClr val="tx1">
                  <a:lumMod val="95000"/>
                  <a:lumOff val="5000"/>
                </a:schemeClr>
              </a:solidFill>
            </a:endParaRPr>
          </a:p>
          <a:p>
            <a:pPr marL="531813" lvl="2"/>
            <a:r>
              <a:rPr lang="es-ES" sz="2400" b="1" dirty="0" smtClean="0"/>
              <a:t>Inserta filas en la tabla anterior, haciendo fallar las restricciones.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571472" y="857232"/>
            <a:ext cx="8572528" cy="5139869"/>
          </a:xfrm>
          <a:prstGeom prst="rect">
            <a:avLst/>
          </a:prstGeom>
          <a:noFill/>
        </p:spPr>
        <p:txBody>
          <a:bodyPr wrap="square" rtlCol="0">
            <a:spAutoFit/>
          </a:bodyPr>
          <a:lstStyle/>
          <a:p>
            <a:r>
              <a:rPr lang="es-ES" sz="2400" b="1" dirty="0" smtClean="0"/>
              <a:t>Antes de crear una tabla, debemos planificar ciertos aspectos:</a:t>
            </a:r>
          </a:p>
          <a:p>
            <a:endParaRPr lang="es-ES" dirty="0" smtClean="0">
              <a:solidFill>
                <a:schemeClr val="accent5">
                  <a:lumMod val="50000"/>
                </a:schemeClr>
              </a:solidFill>
            </a:endParaRPr>
          </a:p>
          <a:p>
            <a:pPr>
              <a:buFont typeface="Wingdings" pitchFamily="2" charset="2"/>
              <a:buChar char="ü"/>
            </a:pPr>
            <a:r>
              <a:rPr lang="es-ES" dirty="0" smtClean="0">
                <a:solidFill>
                  <a:schemeClr val="accent5">
                    <a:lumMod val="50000"/>
                  </a:schemeClr>
                </a:solidFill>
              </a:rPr>
              <a:t> </a:t>
            </a:r>
            <a:r>
              <a:rPr lang="es-ES" sz="2200" b="1" dirty="0" smtClean="0">
                <a:solidFill>
                  <a:schemeClr val="accent5">
                    <a:lumMod val="50000"/>
                  </a:schemeClr>
                </a:solidFill>
              </a:rPr>
              <a:t>El nombre de la tabla</a:t>
            </a:r>
            <a:r>
              <a:rPr lang="es-ES" sz="2200" dirty="0" smtClean="0"/>
              <a:t>: debe identificar su contenido. </a:t>
            </a:r>
          </a:p>
          <a:p>
            <a:pPr marL="268288" indent="-268288"/>
            <a:r>
              <a:rPr lang="es-ES" sz="2200" dirty="0" smtClean="0"/>
              <a:t>     Este nombre, puede tener de 1 a 30 caracteres de longitud. Ha de ser único y no puede ser una palabra reservada de ORACLE. Su primer carácter debe ser alfabético  y el resto pueden ser letras, números y el carácter subrayado.</a:t>
            </a:r>
          </a:p>
          <a:p>
            <a:endParaRPr lang="es-ES" sz="2200" dirty="0" smtClean="0">
              <a:solidFill>
                <a:schemeClr val="accent5">
                  <a:lumMod val="50000"/>
                </a:schemeClr>
              </a:solidFill>
            </a:endParaRPr>
          </a:p>
          <a:p>
            <a:pPr marL="268288" indent="-268288">
              <a:buFont typeface="Wingdings" pitchFamily="2" charset="2"/>
              <a:buChar char="ü"/>
            </a:pPr>
            <a:r>
              <a:rPr lang="es-ES" sz="2200" dirty="0" smtClean="0">
                <a:solidFill>
                  <a:schemeClr val="accent5">
                    <a:lumMod val="50000"/>
                  </a:schemeClr>
                </a:solidFill>
              </a:rPr>
              <a:t> </a:t>
            </a:r>
            <a:r>
              <a:rPr lang="es-ES" sz="2200" b="1" dirty="0" smtClean="0">
                <a:solidFill>
                  <a:schemeClr val="accent5">
                    <a:lumMod val="50000"/>
                  </a:schemeClr>
                </a:solidFill>
              </a:rPr>
              <a:t>El nombre de cada columna</a:t>
            </a:r>
            <a:r>
              <a:rPr lang="es-ES" sz="2200" dirty="0" smtClean="0"/>
              <a:t>: ha de ser un nombre </a:t>
            </a:r>
            <a:r>
              <a:rPr lang="es-ES" sz="2200" dirty="0" err="1" smtClean="0"/>
              <a:t>autodescriptivo</a:t>
            </a:r>
            <a:r>
              <a:rPr lang="es-ES" sz="2200" dirty="0" smtClean="0"/>
              <a:t>,  que identifique su contenido. Ejemplo: DNI, NOMBRE, APELLIDOS, …</a:t>
            </a:r>
          </a:p>
          <a:p>
            <a:pPr>
              <a:buFont typeface="Wingdings" pitchFamily="2" charset="2"/>
              <a:buChar char="ü"/>
            </a:pPr>
            <a:endParaRPr lang="es-ES" sz="2200" dirty="0" smtClean="0"/>
          </a:p>
          <a:p>
            <a:pPr>
              <a:buFont typeface="Wingdings" pitchFamily="2" charset="2"/>
              <a:buChar char="ü"/>
            </a:pPr>
            <a:r>
              <a:rPr lang="es-ES" sz="2200" b="1" dirty="0" smtClean="0">
                <a:solidFill>
                  <a:schemeClr val="accent5">
                    <a:lumMod val="50000"/>
                  </a:schemeClr>
                </a:solidFill>
              </a:rPr>
              <a:t>El tipo de dato y el tamaño </a:t>
            </a:r>
            <a:r>
              <a:rPr lang="es-ES" sz="2200" dirty="0" smtClean="0"/>
              <a:t>que tendrá cada columna</a:t>
            </a:r>
          </a:p>
          <a:p>
            <a:pPr>
              <a:buFont typeface="Wingdings" pitchFamily="2" charset="2"/>
              <a:buChar char="ü"/>
            </a:pPr>
            <a:endParaRPr lang="es-ES" sz="2200" dirty="0" smtClean="0"/>
          </a:p>
          <a:p>
            <a:pPr marL="179388" indent="-179388">
              <a:buFont typeface="Wingdings" pitchFamily="2" charset="2"/>
              <a:buChar char="ü"/>
            </a:pPr>
            <a:r>
              <a:rPr lang="es-ES" sz="2200" b="1" dirty="0" smtClean="0">
                <a:solidFill>
                  <a:schemeClr val="accent5">
                    <a:lumMod val="50000"/>
                  </a:schemeClr>
                </a:solidFill>
              </a:rPr>
              <a:t>Las columnas obligatorias, los valores por defecto, las restricciones, </a:t>
            </a:r>
            <a:r>
              <a:rPr lang="es-ES" sz="2200" b="1" dirty="0" err="1" smtClean="0">
                <a:solidFill>
                  <a:schemeClr val="accent5">
                    <a:lumMod val="50000"/>
                  </a:schemeClr>
                </a:solidFill>
              </a:rPr>
              <a:t>etc</a:t>
            </a:r>
            <a:r>
              <a:rPr lang="es-ES" sz="2200" b="1" dirty="0" smtClean="0">
                <a:solidFill>
                  <a:schemeClr val="accent5">
                    <a:lumMod val="50000"/>
                  </a:schemeClr>
                </a:solidFill>
              </a:rPr>
              <a:t>… </a:t>
            </a:r>
            <a:endParaRPr lang="es-ES" sz="2200" b="1" dirty="0">
              <a:solidFill>
                <a:schemeClr val="accent5">
                  <a:lumMod val="50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285728"/>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9" name="8 CuadroTexto"/>
          <p:cNvSpPr txBox="1"/>
          <p:nvPr/>
        </p:nvSpPr>
        <p:spPr>
          <a:xfrm>
            <a:off x="428596" y="642918"/>
            <a:ext cx="8001056" cy="369332"/>
          </a:xfrm>
          <a:prstGeom prst="rect">
            <a:avLst/>
          </a:prstGeom>
          <a:solidFill>
            <a:srgbClr val="80E020"/>
          </a:solidFill>
        </p:spPr>
        <p:txBody>
          <a:bodyPr wrap="square" rtlCol="0">
            <a:spAutoFit/>
          </a:bodyPr>
          <a:lstStyle/>
          <a:p>
            <a:r>
              <a:rPr lang="es-ES" dirty="0" smtClean="0"/>
              <a:t>VERIFICACIÓN DE CONDICIONES.   LA RESTRICCIÓN  </a:t>
            </a:r>
            <a:r>
              <a:rPr lang="es-ES" b="1" dirty="0" smtClean="0"/>
              <a:t>CHECK</a:t>
            </a:r>
            <a:endParaRPr lang="es-ES" b="1" dirty="0"/>
          </a:p>
        </p:txBody>
      </p:sp>
      <p:sp>
        <p:nvSpPr>
          <p:cNvPr id="7" name="6 CuadroTexto"/>
          <p:cNvSpPr txBox="1"/>
          <p:nvPr/>
        </p:nvSpPr>
        <p:spPr>
          <a:xfrm>
            <a:off x="500034" y="1000108"/>
            <a:ext cx="8643966" cy="5755422"/>
          </a:xfrm>
          <a:prstGeom prst="rect">
            <a:avLst/>
          </a:prstGeom>
          <a:noFill/>
        </p:spPr>
        <p:txBody>
          <a:bodyPr wrap="square" rtlCol="0">
            <a:spAutoFit/>
          </a:bodyPr>
          <a:lstStyle/>
          <a:p>
            <a:pPr marL="273050" indent="-273050"/>
            <a:r>
              <a:rPr lang="es-ES" sz="2400" b="1" i="1" dirty="0" smtClean="0">
                <a:solidFill>
                  <a:schemeClr val="accent5">
                    <a:lumMod val="50000"/>
                  </a:schemeClr>
                </a:solidFill>
              </a:rPr>
              <a:t>Ejercicios:</a:t>
            </a:r>
            <a:endParaRPr lang="es-ES" sz="2400" dirty="0" smtClean="0">
              <a:solidFill>
                <a:schemeClr val="tx1">
                  <a:lumMod val="95000"/>
                  <a:lumOff val="5000"/>
                </a:schemeClr>
              </a:solidFill>
            </a:endParaRPr>
          </a:p>
          <a:p>
            <a:pPr marL="457200" indent="-457200">
              <a:buFont typeface="+mj-lt"/>
              <a:buAutoNum type="arabicPeriod" startAt="2"/>
            </a:pPr>
            <a:r>
              <a:rPr lang="es-ES" sz="2400" dirty="0" smtClean="0">
                <a:solidFill>
                  <a:schemeClr val="tx1">
                    <a:lumMod val="95000"/>
                    <a:lumOff val="5000"/>
                  </a:schemeClr>
                </a:solidFill>
              </a:rPr>
              <a:t> Crea las siguientes tablas con las restricciones indicadas:</a:t>
            </a:r>
          </a:p>
          <a:p>
            <a:pPr marL="457200" indent="-457200">
              <a:buFont typeface="+mj-lt"/>
              <a:buAutoNum type="arabicPeriod" startAt="2"/>
            </a:pPr>
            <a:endParaRPr lang="es-ES" sz="2400" dirty="0" smtClean="0">
              <a:solidFill>
                <a:schemeClr val="tx1">
                  <a:lumMod val="95000"/>
                  <a:lumOff val="5000"/>
                </a:schemeClr>
              </a:solidFill>
            </a:endParaRPr>
          </a:p>
          <a:p>
            <a:pPr marL="457200" indent="-457200">
              <a:buFont typeface="+mj-lt"/>
              <a:buAutoNum type="arabicPeriod" startAt="2"/>
            </a:pPr>
            <a:endParaRPr lang="es-ES" sz="2400" dirty="0" smtClean="0">
              <a:solidFill>
                <a:schemeClr val="tx1">
                  <a:lumMod val="95000"/>
                  <a:lumOff val="5000"/>
                </a:schemeClr>
              </a:solidFill>
            </a:endParaRPr>
          </a:p>
          <a:p>
            <a:pPr marL="457200" indent="-457200">
              <a:buFont typeface="+mj-lt"/>
              <a:buAutoNum type="arabicPeriod" startAt="2"/>
            </a:pPr>
            <a:endParaRPr lang="es-ES" sz="2400" dirty="0" smtClean="0">
              <a:solidFill>
                <a:schemeClr val="tx1">
                  <a:lumMod val="95000"/>
                  <a:lumOff val="5000"/>
                </a:schemeClr>
              </a:solidFill>
            </a:endParaRPr>
          </a:p>
          <a:p>
            <a:pPr marL="457200" indent="-457200">
              <a:buFont typeface="+mj-lt"/>
              <a:buAutoNum type="arabicPeriod" startAt="2"/>
            </a:pPr>
            <a:endParaRPr lang="es-ES" sz="2400" dirty="0" smtClean="0">
              <a:solidFill>
                <a:schemeClr val="tx1">
                  <a:lumMod val="95000"/>
                  <a:lumOff val="5000"/>
                </a:schemeClr>
              </a:solidFill>
            </a:endParaRPr>
          </a:p>
          <a:p>
            <a:pPr marL="457200" indent="-457200"/>
            <a:endParaRPr lang="es-ES" sz="2400" dirty="0" smtClean="0">
              <a:solidFill>
                <a:schemeClr val="tx1">
                  <a:lumMod val="95000"/>
                  <a:lumOff val="5000"/>
                </a:schemeClr>
              </a:solidFill>
            </a:endParaRPr>
          </a:p>
          <a:p>
            <a:pPr marL="457200" indent="-457200"/>
            <a:endParaRPr lang="es-ES" sz="2000" dirty="0" smtClean="0">
              <a:solidFill>
                <a:schemeClr val="tx1">
                  <a:lumMod val="95000"/>
                  <a:lumOff val="5000"/>
                </a:schemeClr>
              </a:solidFill>
            </a:endParaRPr>
          </a:p>
          <a:p>
            <a:pPr marL="457200" indent="-457200"/>
            <a:r>
              <a:rPr lang="es-ES" sz="2000" b="1" dirty="0" smtClean="0">
                <a:solidFill>
                  <a:schemeClr val="accent6">
                    <a:lumMod val="50000"/>
                  </a:schemeClr>
                </a:solidFill>
              </a:rPr>
              <a:t>Restricciones para la tabla FABRICANTES:</a:t>
            </a:r>
          </a:p>
          <a:p>
            <a:pPr marL="914400" lvl="1" indent="-457200">
              <a:buFont typeface="Wingdings" pitchFamily="2" charset="2"/>
              <a:buChar char="ü"/>
            </a:pPr>
            <a:r>
              <a:rPr lang="es-ES" sz="2000" b="1" dirty="0" smtClean="0">
                <a:solidFill>
                  <a:schemeClr val="tx1">
                    <a:lumMod val="95000"/>
                    <a:lumOff val="5000"/>
                  </a:schemeClr>
                </a:solidFill>
              </a:rPr>
              <a:t>La clave primaria es COD_FABRICANTE</a:t>
            </a:r>
          </a:p>
          <a:p>
            <a:pPr marL="914400" lvl="1" indent="-457200">
              <a:buFont typeface="Wingdings" pitchFamily="2" charset="2"/>
              <a:buChar char="ü"/>
            </a:pPr>
            <a:r>
              <a:rPr lang="es-ES" sz="2000" b="1" dirty="0" smtClean="0">
                <a:solidFill>
                  <a:schemeClr val="tx1">
                    <a:lumMod val="95000"/>
                    <a:lumOff val="5000"/>
                  </a:schemeClr>
                </a:solidFill>
              </a:rPr>
              <a:t>Las columnas NOMBRE y PAIS han de almacenarse en mayúscula</a:t>
            </a:r>
          </a:p>
          <a:p>
            <a:pPr marL="457200" indent="-457200"/>
            <a:r>
              <a:rPr lang="es-ES" sz="2000" b="1" dirty="0" smtClean="0">
                <a:solidFill>
                  <a:schemeClr val="accent6">
                    <a:lumMod val="50000"/>
                  </a:schemeClr>
                </a:solidFill>
              </a:rPr>
              <a:t>Restricciones para la tabla ARTICULOS</a:t>
            </a:r>
          </a:p>
          <a:p>
            <a:pPr marL="914400" lvl="1" indent="-457200">
              <a:buFont typeface="Wingdings" pitchFamily="2" charset="2"/>
              <a:buChar char="ü"/>
            </a:pPr>
            <a:r>
              <a:rPr lang="es-ES" sz="2000" b="1" dirty="0" smtClean="0">
                <a:solidFill>
                  <a:schemeClr val="tx1">
                    <a:lumMod val="95000"/>
                    <a:lumOff val="5000"/>
                  </a:schemeClr>
                </a:solidFill>
              </a:rPr>
              <a:t>La clave primaria está formada por las columnas ARTICULO, COD_FABRICANTE, PESO y CATEGORIA</a:t>
            </a:r>
          </a:p>
          <a:p>
            <a:pPr marL="914400" lvl="1" indent="-457200">
              <a:buFont typeface="Wingdings" pitchFamily="2" charset="2"/>
              <a:buChar char="ü"/>
            </a:pPr>
            <a:r>
              <a:rPr lang="es-ES" sz="2000" b="1" dirty="0" smtClean="0">
                <a:solidFill>
                  <a:schemeClr val="tx1">
                    <a:lumMod val="95000"/>
                    <a:lumOff val="5000"/>
                  </a:schemeClr>
                </a:solidFill>
              </a:rPr>
              <a:t>COD_FABRICANTE es clave ajena que referencia a la tabla FABRICANTES</a:t>
            </a:r>
          </a:p>
          <a:p>
            <a:pPr marL="914400" lvl="1" indent="-457200">
              <a:buFont typeface="Wingdings" pitchFamily="2" charset="2"/>
              <a:buChar char="ü"/>
            </a:pPr>
            <a:r>
              <a:rPr lang="es-ES" sz="2000" b="1" dirty="0" smtClean="0">
                <a:solidFill>
                  <a:schemeClr val="tx1">
                    <a:lumMod val="95000"/>
                    <a:lumOff val="5000"/>
                  </a:schemeClr>
                </a:solidFill>
              </a:rPr>
              <a:t>PRECIO_VENTA, PRECIO_COSTO y PESO han de ser &gt; 0</a:t>
            </a:r>
          </a:p>
          <a:p>
            <a:pPr marL="914400" lvl="1" indent="-457200">
              <a:buFont typeface="Wingdings" pitchFamily="2" charset="2"/>
              <a:buChar char="ü"/>
            </a:pPr>
            <a:r>
              <a:rPr lang="es-ES" sz="2000" b="1" dirty="0" smtClean="0">
                <a:solidFill>
                  <a:schemeClr val="tx1">
                    <a:lumMod val="95000"/>
                    <a:lumOff val="5000"/>
                  </a:schemeClr>
                </a:solidFill>
              </a:rPr>
              <a:t>CATEGORIA ha de ser ‘Primera’, ‘Segunda’ o ‘Tercera’</a:t>
            </a:r>
          </a:p>
        </p:txBody>
      </p:sp>
      <p:pic>
        <p:nvPicPr>
          <p:cNvPr id="4098" name="Picture 2"/>
          <p:cNvPicPr>
            <a:picLocks noChangeAspect="1" noChangeArrowheads="1"/>
          </p:cNvPicPr>
          <p:nvPr/>
        </p:nvPicPr>
        <p:blipFill>
          <a:blip r:embed="rId2"/>
          <a:srcRect/>
          <a:stretch>
            <a:fillRect/>
          </a:stretch>
        </p:blipFill>
        <p:spPr bwMode="auto">
          <a:xfrm>
            <a:off x="1142976" y="1785926"/>
            <a:ext cx="6929486" cy="1954478"/>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9" name="8 CuadroTexto"/>
          <p:cNvSpPr txBox="1"/>
          <p:nvPr/>
        </p:nvSpPr>
        <p:spPr>
          <a:xfrm>
            <a:off x="500034" y="928670"/>
            <a:ext cx="8001056" cy="369332"/>
          </a:xfrm>
          <a:prstGeom prst="rect">
            <a:avLst/>
          </a:prstGeom>
          <a:solidFill>
            <a:srgbClr val="80E020"/>
          </a:solidFill>
        </p:spPr>
        <p:txBody>
          <a:bodyPr wrap="square" rtlCol="0">
            <a:spAutoFit/>
          </a:bodyPr>
          <a:lstStyle/>
          <a:p>
            <a:r>
              <a:rPr lang="es-ES" dirty="0" smtClean="0"/>
              <a:t>LA RESTRICCIÓN  </a:t>
            </a:r>
            <a:r>
              <a:rPr lang="es-ES" b="1" dirty="0" smtClean="0"/>
              <a:t>UNIQUE</a:t>
            </a:r>
            <a:endParaRPr lang="es-ES" b="1" dirty="0"/>
          </a:p>
        </p:txBody>
      </p:sp>
      <p:sp>
        <p:nvSpPr>
          <p:cNvPr id="7" name="6 CuadroTexto"/>
          <p:cNvSpPr txBox="1"/>
          <p:nvPr/>
        </p:nvSpPr>
        <p:spPr>
          <a:xfrm>
            <a:off x="500034" y="1428736"/>
            <a:ext cx="8643966" cy="4154984"/>
          </a:xfrm>
          <a:prstGeom prst="rect">
            <a:avLst/>
          </a:prstGeom>
          <a:noFill/>
        </p:spPr>
        <p:txBody>
          <a:bodyPr wrap="square" rtlCol="0">
            <a:spAutoFit/>
          </a:bodyPr>
          <a:lstStyle/>
          <a:p>
            <a:pPr marL="273050" indent="-273050">
              <a:buFont typeface="Wingdings" pitchFamily="2" charset="2"/>
              <a:buChar char="Ø"/>
            </a:pPr>
            <a:r>
              <a:rPr lang="es-ES" sz="2400" dirty="0" smtClean="0">
                <a:solidFill>
                  <a:schemeClr val="tx1">
                    <a:lumMod val="95000"/>
                    <a:lumOff val="5000"/>
                  </a:schemeClr>
                </a:solidFill>
              </a:rPr>
              <a:t> Evita valores repetidos en la misma columna.</a:t>
            </a:r>
          </a:p>
          <a:p>
            <a:pPr marL="273050" indent="-273050">
              <a:buFont typeface="Wingdings" pitchFamily="2" charset="2"/>
              <a:buChar char="Ø"/>
            </a:pPr>
            <a:endParaRPr lang="es-ES" sz="2400" dirty="0" smtClean="0">
              <a:solidFill>
                <a:schemeClr val="tx1">
                  <a:lumMod val="95000"/>
                  <a:lumOff val="5000"/>
                </a:schemeClr>
              </a:solidFill>
            </a:endParaRPr>
          </a:p>
          <a:p>
            <a:pPr marL="273050" indent="-273050">
              <a:buFont typeface="Wingdings" pitchFamily="2" charset="2"/>
              <a:buChar char="Ø"/>
            </a:pPr>
            <a:r>
              <a:rPr lang="es-ES" sz="2400" dirty="0" smtClean="0">
                <a:solidFill>
                  <a:schemeClr val="tx1">
                    <a:lumMod val="95000"/>
                    <a:lumOff val="5000"/>
                  </a:schemeClr>
                </a:solidFill>
              </a:rPr>
              <a:t> Puede contener una o varias columnas.</a:t>
            </a:r>
          </a:p>
          <a:p>
            <a:pPr marL="273050" indent="-273050">
              <a:buFont typeface="Wingdings" pitchFamily="2" charset="2"/>
              <a:buChar char="Ø"/>
            </a:pPr>
            <a:endParaRPr lang="es-ES" sz="2400" dirty="0" smtClean="0">
              <a:solidFill>
                <a:schemeClr val="tx1">
                  <a:lumMod val="95000"/>
                  <a:lumOff val="5000"/>
                </a:schemeClr>
              </a:solidFill>
            </a:endParaRPr>
          </a:p>
          <a:p>
            <a:pPr marL="273050" indent="-273050">
              <a:buFont typeface="Wingdings" pitchFamily="2" charset="2"/>
              <a:buChar char="Ø"/>
            </a:pPr>
            <a:r>
              <a:rPr lang="es-ES" sz="2400" dirty="0" smtClean="0">
                <a:solidFill>
                  <a:schemeClr val="tx1">
                    <a:lumMod val="95000"/>
                    <a:lumOff val="5000"/>
                  </a:schemeClr>
                </a:solidFill>
              </a:rPr>
              <a:t> Es similar a la restricción PRIMARY KEY, salvo que son posibles varias columnas UNIQUE definidas en una tabla.</a:t>
            </a:r>
          </a:p>
          <a:p>
            <a:pPr marL="273050" indent="-273050">
              <a:buFont typeface="Wingdings" pitchFamily="2" charset="2"/>
              <a:buChar char="Ø"/>
            </a:pPr>
            <a:endParaRPr lang="es-ES" sz="2400" dirty="0" smtClean="0">
              <a:solidFill>
                <a:schemeClr val="tx1">
                  <a:lumMod val="95000"/>
                  <a:lumOff val="5000"/>
                </a:schemeClr>
              </a:solidFill>
            </a:endParaRPr>
          </a:p>
          <a:p>
            <a:pPr marL="273050" indent="-273050">
              <a:buFont typeface="Wingdings" pitchFamily="2" charset="2"/>
              <a:buChar char="Ø"/>
            </a:pPr>
            <a:r>
              <a:rPr lang="es-ES" sz="2400" dirty="0" smtClean="0">
                <a:solidFill>
                  <a:schemeClr val="tx1">
                    <a:lumMod val="95000"/>
                    <a:lumOff val="5000"/>
                  </a:schemeClr>
                </a:solidFill>
              </a:rPr>
              <a:t> Admite valores NULL.</a:t>
            </a:r>
          </a:p>
          <a:p>
            <a:pPr marL="273050" indent="-273050">
              <a:buFont typeface="Wingdings" pitchFamily="2" charset="2"/>
              <a:buChar char="Ø"/>
            </a:pPr>
            <a:endParaRPr lang="es-ES" sz="2400" dirty="0" smtClean="0">
              <a:solidFill>
                <a:schemeClr val="tx1">
                  <a:lumMod val="95000"/>
                  <a:lumOff val="5000"/>
                </a:schemeClr>
              </a:solidFill>
            </a:endParaRPr>
          </a:p>
          <a:p>
            <a:pPr marL="273050" indent="-273050">
              <a:buFont typeface="Wingdings" pitchFamily="2" charset="2"/>
              <a:buChar char="Ø"/>
            </a:pPr>
            <a:r>
              <a:rPr lang="es-ES" sz="2400" dirty="0" smtClean="0">
                <a:solidFill>
                  <a:schemeClr val="tx1">
                    <a:lumMod val="95000"/>
                    <a:lumOff val="5000"/>
                  </a:schemeClr>
                </a:solidFill>
              </a:rPr>
              <a:t> Al igual que en PRIMARY KEY, cuando se define una restricción UNIQUE se crea un índice automáticamente.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9" name="8 CuadroTexto"/>
          <p:cNvSpPr txBox="1"/>
          <p:nvPr/>
        </p:nvSpPr>
        <p:spPr>
          <a:xfrm>
            <a:off x="500034" y="928670"/>
            <a:ext cx="8001056" cy="369332"/>
          </a:xfrm>
          <a:prstGeom prst="rect">
            <a:avLst/>
          </a:prstGeom>
          <a:solidFill>
            <a:srgbClr val="80E020"/>
          </a:solidFill>
        </p:spPr>
        <p:txBody>
          <a:bodyPr wrap="square" rtlCol="0">
            <a:spAutoFit/>
          </a:bodyPr>
          <a:lstStyle/>
          <a:p>
            <a:r>
              <a:rPr lang="es-ES" dirty="0" smtClean="0"/>
              <a:t>LA RESTRICCIÓN  </a:t>
            </a:r>
            <a:r>
              <a:rPr lang="es-ES" b="1" dirty="0" smtClean="0"/>
              <a:t>UNIQUE</a:t>
            </a:r>
            <a:endParaRPr lang="es-ES" b="1" dirty="0"/>
          </a:p>
        </p:txBody>
      </p:sp>
      <p:sp>
        <p:nvSpPr>
          <p:cNvPr id="7" name="6 CuadroTexto"/>
          <p:cNvSpPr txBox="1"/>
          <p:nvPr/>
        </p:nvSpPr>
        <p:spPr>
          <a:xfrm>
            <a:off x="500034" y="1285860"/>
            <a:ext cx="8643966" cy="3416320"/>
          </a:xfrm>
          <a:prstGeom prst="rect">
            <a:avLst/>
          </a:prstGeom>
          <a:noFill/>
        </p:spPr>
        <p:txBody>
          <a:bodyPr wrap="square" rtlCol="0">
            <a:spAutoFit/>
          </a:bodyPr>
          <a:lstStyle/>
          <a:p>
            <a:pPr marL="273050" indent="-273050"/>
            <a:r>
              <a:rPr lang="es-ES" sz="2400" dirty="0" smtClean="0">
                <a:solidFill>
                  <a:schemeClr val="tx1">
                    <a:lumMod val="95000"/>
                    <a:lumOff val="5000"/>
                  </a:schemeClr>
                </a:solidFill>
              </a:rPr>
              <a:t>Formato de columna:</a:t>
            </a:r>
          </a:p>
          <a:p>
            <a:pPr marL="273050" indent="-273050"/>
            <a:endParaRPr lang="es-ES" sz="2400" dirty="0" smtClean="0">
              <a:solidFill>
                <a:schemeClr val="tx1">
                  <a:lumMod val="95000"/>
                  <a:lumOff val="5000"/>
                </a:schemeClr>
              </a:solidFill>
            </a:endParaRPr>
          </a:p>
          <a:p>
            <a:pPr marL="273050" indent="-273050"/>
            <a:endParaRPr lang="es-ES" sz="2400" dirty="0" smtClean="0">
              <a:solidFill>
                <a:schemeClr val="tx1">
                  <a:lumMod val="95000"/>
                  <a:lumOff val="5000"/>
                </a:schemeClr>
              </a:solidFill>
            </a:endParaRPr>
          </a:p>
          <a:p>
            <a:pPr marL="273050" indent="-273050"/>
            <a:endParaRPr lang="es-ES" sz="2400" dirty="0" smtClean="0">
              <a:solidFill>
                <a:schemeClr val="tx1">
                  <a:lumMod val="95000"/>
                  <a:lumOff val="5000"/>
                </a:schemeClr>
              </a:solidFill>
            </a:endParaRPr>
          </a:p>
          <a:p>
            <a:pPr marL="273050" indent="-273050"/>
            <a:endParaRPr lang="es-ES" sz="2400" dirty="0" smtClean="0">
              <a:solidFill>
                <a:schemeClr val="tx1">
                  <a:lumMod val="95000"/>
                  <a:lumOff val="5000"/>
                </a:schemeClr>
              </a:solidFill>
            </a:endParaRPr>
          </a:p>
          <a:p>
            <a:pPr marL="273050" indent="-273050"/>
            <a:endParaRPr lang="es-ES" sz="2400" dirty="0" smtClean="0">
              <a:solidFill>
                <a:schemeClr val="tx1">
                  <a:lumMod val="95000"/>
                  <a:lumOff val="5000"/>
                </a:schemeClr>
              </a:solidFill>
            </a:endParaRPr>
          </a:p>
          <a:p>
            <a:pPr marL="273050" indent="-273050"/>
            <a:endParaRPr lang="es-ES" sz="2400" dirty="0" smtClean="0">
              <a:solidFill>
                <a:schemeClr val="tx1">
                  <a:lumMod val="95000"/>
                  <a:lumOff val="5000"/>
                </a:schemeClr>
              </a:solidFill>
            </a:endParaRPr>
          </a:p>
          <a:p>
            <a:pPr marL="273050" indent="-273050"/>
            <a:r>
              <a:rPr lang="es-ES" sz="2400" dirty="0" smtClean="0">
                <a:solidFill>
                  <a:schemeClr val="tx1">
                    <a:lumMod val="95000"/>
                    <a:lumOff val="5000"/>
                  </a:schemeClr>
                </a:solidFill>
              </a:rPr>
              <a:t>Formato de tabla:</a:t>
            </a:r>
          </a:p>
          <a:p>
            <a:pPr marL="273050" indent="-273050"/>
            <a:endParaRPr lang="es-ES" sz="2400" dirty="0" smtClean="0">
              <a:solidFill>
                <a:schemeClr val="tx1">
                  <a:lumMod val="95000"/>
                  <a:lumOff val="5000"/>
                </a:schemeClr>
              </a:solidFill>
            </a:endParaRPr>
          </a:p>
        </p:txBody>
      </p:sp>
      <p:pic>
        <p:nvPicPr>
          <p:cNvPr id="6146" name="Picture 2"/>
          <p:cNvPicPr>
            <a:picLocks noChangeAspect="1" noChangeArrowheads="1"/>
          </p:cNvPicPr>
          <p:nvPr/>
        </p:nvPicPr>
        <p:blipFill>
          <a:blip r:embed="rId2"/>
          <a:srcRect/>
          <a:stretch>
            <a:fillRect/>
          </a:stretch>
        </p:blipFill>
        <p:spPr bwMode="auto">
          <a:xfrm>
            <a:off x="571472" y="1714489"/>
            <a:ext cx="8124825" cy="2071702"/>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71472" y="4286256"/>
            <a:ext cx="8167688" cy="2371731"/>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9" name="8 CuadroTexto"/>
          <p:cNvSpPr txBox="1"/>
          <p:nvPr/>
        </p:nvSpPr>
        <p:spPr>
          <a:xfrm>
            <a:off x="500034" y="928670"/>
            <a:ext cx="8001056" cy="369332"/>
          </a:xfrm>
          <a:prstGeom prst="rect">
            <a:avLst/>
          </a:prstGeom>
          <a:solidFill>
            <a:srgbClr val="80E020"/>
          </a:solidFill>
        </p:spPr>
        <p:txBody>
          <a:bodyPr wrap="square" rtlCol="0">
            <a:spAutoFit/>
          </a:bodyPr>
          <a:lstStyle/>
          <a:p>
            <a:r>
              <a:rPr lang="es-ES" dirty="0" smtClean="0"/>
              <a:t>LA RESTRICCIÓN  </a:t>
            </a:r>
            <a:r>
              <a:rPr lang="es-ES" b="1" dirty="0" smtClean="0"/>
              <a:t>UNIQUE</a:t>
            </a:r>
            <a:endParaRPr lang="es-ES" b="1" dirty="0"/>
          </a:p>
        </p:txBody>
      </p:sp>
      <p:sp>
        <p:nvSpPr>
          <p:cNvPr id="7" name="6 CuadroTexto"/>
          <p:cNvSpPr txBox="1"/>
          <p:nvPr/>
        </p:nvSpPr>
        <p:spPr>
          <a:xfrm>
            <a:off x="500034" y="1285860"/>
            <a:ext cx="8643966" cy="3785652"/>
          </a:xfrm>
          <a:prstGeom prst="rect">
            <a:avLst/>
          </a:prstGeom>
          <a:noFill/>
        </p:spPr>
        <p:txBody>
          <a:bodyPr wrap="square" rtlCol="0">
            <a:spAutoFit/>
          </a:bodyPr>
          <a:lstStyle/>
          <a:p>
            <a:pPr marL="273050" indent="-273050"/>
            <a:r>
              <a:rPr lang="es-ES" sz="2400" i="1" dirty="0" smtClean="0">
                <a:solidFill>
                  <a:schemeClr val="accent5">
                    <a:lumMod val="50000"/>
                  </a:schemeClr>
                </a:solidFill>
              </a:rPr>
              <a:t>Ejemplo:</a:t>
            </a:r>
          </a:p>
          <a:p>
            <a:pPr marL="273050" indent="-273050"/>
            <a:endParaRPr lang="es-ES" sz="2400" i="1" dirty="0" smtClean="0">
              <a:solidFill>
                <a:schemeClr val="accent5">
                  <a:lumMod val="50000"/>
                </a:schemeClr>
              </a:solidFill>
            </a:endParaRPr>
          </a:p>
          <a:p>
            <a:pPr marL="273050" indent="-273050"/>
            <a:endParaRPr lang="es-ES" sz="2400" i="1" dirty="0" smtClean="0">
              <a:solidFill>
                <a:schemeClr val="accent5">
                  <a:lumMod val="50000"/>
                </a:schemeClr>
              </a:solidFill>
            </a:endParaRPr>
          </a:p>
          <a:p>
            <a:pPr marL="273050" indent="-273050"/>
            <a:endParaRPr lang="es-ES" sz="2400" i="1" dirty="0" smtClean="0">
              <a:solidFill>
                <a:schemeClr val="accent5">
                  <a:lumMod val="50000"/>
                </a:schemeClr>
              </a:solidFill>
            </a:endParaRPr>
          </a:p>
          <a:p>
            <a:pPr marL="273050" indent="-273050"/>
            <a:endParaRPr lang="es-ES" sz="2400" i="1" dirty="0" smtClean="0">
              <a:solidFill>
                <a:schemeClr val="accent5">
                  <a:lumMod val="50000"/>
                </a:schemeClr>
              </a:solidFill>
            </a:endParaRPr>
          </a:p>
          <a:p>
            <a:pPr marL="273050" indent="-273050"/>
            <a:endParaRPr lang="es-ES" sz="2400" i="1" dirty="0" smtClean="0">
              <a:solidFill>
                <a:schemeClr val="accent5">
                  <a:lumMod val="50000"/>
                </a:schemeClr>
              </a:solidFill>
            </a:endParaRPr>
          </a:p>
          <a:p>
            <a:pPr marL="273050" indent="-273050"/>
            <a:endParaRPr lang="es-ES" sz="2400" i="1" dirty="0" smtClean="0">
              <a:solidFill>
                <a:schemeClr val="accent5">
                  <a:lumMod val="50000"/>
                </a:schemeClr>
              </a:solidFill>
            </a:endParaRPr>
          </a:p>
          <a:p>
            <a:pPr marL="273050" indent="-273050"/>
            <a:r>
              <a:rPr lang="es-ES" sz="2400" i="1" dirty="0" smtClean="0">
                <a:solidFill>
                  <a:schemeClr val="accent5">
                    <a:lumMod val="50000"/>
                  </a:schemeClr>
                </a:solidFill>
              </a:rPr>
              <a:t>Ejemplos de INSERT:</a:t>
            </a:r>
          </a:p>
          <a:p>
            <a:pPr marL="273050" indent="-273050"/>
            <a:endParaRPr lang="es-ES" sz="2400" dirty="0" smtClean="0">
              <a:solidFill>
                <a:schemeClr val="tx1">
                  <a:lumMod val="95000"/>
                  <a:lumOff val="5000"/>
                </a:schemeClr>
              </a:solidFill>
            </a:endParaRPr>
          </a:p>
          <a:p>
            <a:pPr marL="273050" indent="-273050"/>
            <a:endParaRPr lang="es-ES" sz="2400" dirty="0" smtClean="0">
              <a:solidFill>
                <a:schemeClr val="tx1">
                  <a:lumMod val="95000"/>
                  <a:lumOff val="5000"/>
                </a:schemeClr>
              </a:solidFill>
            </a:endParaRPr>
          </a:p>
        </p:txBody>
      </p:sp>
      <p:pic>
        <p:nvPicPr>
          <p:cNvPr id="7170" name="Picture 2"/>
          <p:cNvPicPr>
            <a:picLocks noChangeAspect="1" noChangeArrowheads="1"/>
          </p:cNvPicPr>
          <p:nvPr/>
        </p:nvPicPr>
        <p:blipFill>
          <a:blip r:embed="rId2"/>
          <a:srcRect/>
          <a:stretch>
            <a:fillRect/>
          </a:stretch>
        </p:blipFill>
        <p:spPr bwMode="auto">
          <a:xfrm>
            <a:off x="1285852" y="1785926"/>
            <a:ext cx="5981700" cy="19907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1285852" y="4500570"/>
            <a:ext cx="7012416" cy="365576"/>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1285852" y="4929198"/>
            <a:ext cx="7643866" cy="1221357"/>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4278094"/>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a:p>
            <a:pPr marL="457200" indent="-457200">
              <a:buFont typeface="+mj-lt"/>
              <a:buAutoNum type="alphaUcPeriod" startAt="2"/>
            </a:pPr>
            <a:endParaRPr lang="es-ES" b="1" dirty="0" smtClean="0">
              <a:solidFill>
                <a:schemeClr val="accent5">
                  <a:lumMod val="50000"/>
                </a:schemeClr>
              </a:solidFill>
            </a:endParaRPr>
          </a:p>
          <a:p>
            <a:pPr marL="457200" indent="-457200"/>
            <a:r>
              <a:rPr lang="es-ES" b="1" i="1" dirty="0" smtClean="0">
                <a:solidFill>
                  <a:schemeClr val="accent3">
                    <a:lumMod val="50000"/>
                  </a:schemeClr>
                </a:solidFill>
              </a:rPr>
              <a:t>VISTAS DEL DICCIONARIO DE DATOS PARA LAS </a:t>
            </a:r>
            <a:r>
              <a:rPr lang="es-ES" b="1" i="1" dirty="0" smtClean="0">
                <a:solidFill>
                  <a:schemeClr val="accent3">
                    <a:lumMod val="50000"/>
                  </a:schemeClr>
                </a:solidFill>
              </a:rPr>
              <a:t>RESTRICCIONES</a:t>
            </a:r>
          </a:p>
          <a:p>
            <a:pPr marL="457200" indent="-457200"/>
            <a:endParaRPr lang="es-ES" b="1" i="1" dirty="0" smtClean="0">
              <a:solidFill>
                <a:schemeClr val="accent3">
                  <a:lumMod val="50000"/>
                </a:schemeClr>
              </a:solidFill>
            </a:endParaRPr>
          </a:p>
          <a:p>
            <a:r>
              <a:rPr lang="es-ES" sz="2000" b="1" dirty="0" smtClean="0">
                <a:solidFill>
                  <a:schemeClr val="tx1">
                    <a:lumMod val="95000"/>
                    <a:lumOff val="5000"/>
                  </a:schemeClr>
                </a:solidFill>
              </a:rPr>
              <a:t>Existe una serie de vistas creadas por Oracle que contienen información referente a las restricciones definidas en las tablas:</a:t>
            </a:r>
          </a:p>
          <a:p>
            <a:pPr marL="914400" lvl="1" indent="-457200">
              <a:buFont typeface="Courier New" pitchFamily="49" charset="0"/>
              <a:buChar char="o"/>
            </a:pPr>
            <a:r>
              <a:rPr lang="es-ES" sz="2000" b="1" dirty="0" smtClean="0">
                <a:solidFill>
                  <a:srgbClr val="C00000"/>
                </a:solidFill>
              </a:rPr>
              <a:t>USER_CONSTRAINTS</a:t>
            </a:r>
            <a:r>
              <a:rPr lang="es-ES" sz="2000" b="1" dirty="0" smtClean="0">
                <a:solidFill>
                  <a:schemeClr val="tx1">
                    <a:lumMod val="95000"/>
                    <a:lumOff val="5000"/>
                  </a:schemeClr>
                </a:solidFill>
              </a:rPr>
              <a:t>: definiciones de restricciones de tablas propiedad del usuario</a:t>
            </a:r>
          </a:p>
          <a:p>
            <a:pPr marL="914400" lvl="1" indent="-457200">
              <a:buFont typeface="Courier New" pitchFamily="49" charset="0"/>
              <a:buChar char="o"/>
            </a:pPr>
            <a:r>
              <a:rPr lang="es-ES" sz="2000" b="1" dirty="0" smtClean="0">
                <a:solidFill>
                  <a:srgbClr val="C00000"/>
                </a:solidFill>
              </a:rPr>
              <a:t>ALL_CONSTRAINTS</a:t>
            </a:r>
            <a:r>
              <a:rPr lang="es-ES" sz="2000" b="1" dirty="0" smtClean="0">
                <a:solidFill>
                  <a:schemeClr val="tx1">
                    <a:lumMod val="95000"/>
                    <a:lumOff val="5000"/>
                  </a:schemeClr>
                </a:solidFill>
              </a:rPr>
              <a:t>: definiciones de restricciones sobre tablas a las que puede acceder el usuari</a:t>
            </a:r>
            <a:r>
              <a:rPr lang="es-ES" sz="2000" b="1" dirty="0" smtClean="0">
                <a:solidFill>
                  <a:schemeClr val="tx1">
                    <a:lumMod val="95000"/>
                    <a:lumOff val="5000"/>
                  </a:schemeClr>
                </a:solidFill>
              </a:rPr>
              <a:t>o</a:t>
            </a:r>
          </a:p>
          <a:p>
            <a:pPr marL="914400" lvl="1" indent="-457200">
              <a:buFont typeface="Courier New" pitchFamily="49" charset="0"/>
              <a:buChar char="o"/>
            </a:pPr>
            <a:r>
              <a:rPr lang="es-ES" sz="2000" b="1" dirty="0" smtClean="0">
                <a:solidFill>
                  <a:srgbClr val="C00000"/>
                </a:solidFill>
              </a:rPr>
              <a:t>DBA_CONSTRAINTS:</a:t>
            </a:r>
            <a:r>
              <a:rPr lang="es-ES" sz="2000" b="1" dirty="0" smtClean="0">
                <a:solidFill>
                  <a:schemeClr val="tx1">
                    <a:lumMod val="95000"/>
                    <a:lumOff val="5000"/>
                  </a:schemeClr>
                </a:solidFill>
              </a:rPr>
              <a:t> todas las definiciones de restricciones sobre todas las tablas</a:t>
            </a:r>
          </a:p>
          <a:p>
            <a:pPr marL="914400" lvl="1" indent="-457200">
              <a:buFont typeface="Courier New" pitchFamily="49" charset="0"/>
              <a:buChar char="o"/>
            </a:pPr>
            <a:endParaRPr lang="es-ES" sz="2000" b="1" dirty="0" smtClean="0">
              <a:solidFill>
                <a:schemeClr val="tx1">
                  <a:lumMod val="95000"/>
                  <a:lumOff val="5000"/>
                </a:schemeClr>
              </a:solidFill>
            </a:endParaRPr>
          </a:p>
          <a:p>
            <a:pPr lvl="1" indent="-457200"/>
            <a:r>
              <a:rPr lang="es-ES" sz="2000" b="1" dirty="0" smtClean="0">
                <a:solidFill>
                  <a:schemeClr val="tx1">
                    <a:lumMod val="95000"/>
                    <a:lumOff val="5000"/>
                  </a:schemeClr>
                </a:solidFill>
              </a:rPr>
              <a:t>El tipo de restricción (columna CONSTRAINT_TYPE de estas vistas) puede ser:</a:t>
            </a:r>
            <a:endParaRPr lang="es-ES" sz="2000" b="1" dirty="0" smtClean="0">
              <a:solidFill>
                <a:schemeClr val="tx1">
                  <a:lumMod val="95000"/>
                  <a:lumOff val="5000"/>
                </a:schemeClr>
              </a:solidFill>
            </a:endParaRPr>
          </a:p>
        </p:txBody>
      </p:sp>
      <p:pic>
        <p:nvPicPr>
          <p:cNvPr id="1028" name="Picture 4"/>
          <p:cNvPicPr>
            <a:picLocks noChangeAspect="1" noChangeArrowheads="1"/>
          </p:cNvPicPr>
          <p:nvPr/>
        </p:nvPicPr>
        <p:blipFill>
          <a:blip r:embed="rId2"/>
          <a:srcRect/>
          <a:stretch>
            <a:fillRect/>
          </a:stretch>
        </p:blipFill>
        <p:spPr bwMode="auto">
          <a:xfrm>
            <a:off x="500034" y="4929198"/>
            <a:ext cx="8191500" cy="153352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572528" cy="6124754"/>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a:p>
            <a:pPr marL="457200" indent="-457200">
              <a:buFont typeface="+mj-lt"/>
              <a:buAutoNum type="alphaUcPeriod" startAt="2"/>
            </a:pPr>
            <a:endParaRPr lang="es-ES" b="1" dirty="0" smtClean="0">
              <a:solidFill>
                <a:schemeClr val="accent5">
                  <a:lumMod val="50000"/>
                </a:schemeClr>
              </a:solidFill>
            </a:endParaRPr>
          </a:p>
          <a:p>
            <a:pPr marL="457200" indent="-457200"/>
            <a:r>
              <a:rPr lang="es-ES" b="1" i="1" dirty="0" smtClean="0">
                <a:solidFill>
                  <a:schemeClr val="accent3">
                    <a:lumMod val="50000"/>
                  </a:schemeClr>
                </a:solidFill>
              </a:rPr>
              <a:t>VISTAS DEL DICCIONARIO DE DATOS PARA LAS </a:t>
            </a:r>
            <a:r>
              <a:rPr lang="es-ES" b="1" i="1" dirty="0" smtClean="0">
                <a:solidFill>
                  <a:schemeClr val="accent3">
                    <a:lumMod val="50000"/>
                  </a:schemeClr>
                </a:solidFill>
              </a:rPr>
              <a:t>RESTRICCIONES</a:t>
            </a:r>
          </a:p>
          <a:p>
            <a:pPr marL="457200" indent="-457200"/>
            <a:endParaRPr lang="es-ES" b="1" i="1" dirty="0" smtClean="0">
              <a:solidFill>
                <a:schemeClr val="accent3">
                  <a:lumMod val="50000"/>
                </a:schemeClr>
              </a:solidFill>
            </a:endParaRPr>
          </a:p>
          <a:p>
            <a:r>
              <a:rPr lang="es-ES" sz="2000" b="1" dirty="0" smtClean="0">
                <a:solidFill>
                  <a:schemeClr val="tx1">
                    <a:lumMod val="95000"/>
                    <a:lumOff val="5000"/>
                  </a:schemeClr>
                </a:solidFill>
              </a:rPr>
              <a:t>Para información sobre restricciones en las columnas tenemos:</a:t>
            </a:r>
          </a:p>
          <a:p>
            <a:pPr marL="914400" lvl="1" indent="-457200">
              <a:buFont typeface="Courier New" pitchFamily="49" charset="0"/>
              <a:buChar char="o"/>
            </a:pPr>
            <a:r>
              <a:rPr lang="es-ES" sz="2000" b="1" dirty="0" smtClean="0">
                <a:solidFill>
                  <a:srgbClr val="C00000"/>
                </a:solidFill>
              </a:rPr>
              <a:t>USER_CONS_COLUMNS</a:t>
            </a:r>
            <a:r>
              <a:rPr lang="es-ES" sz="2000" b="1" dirty="0" smtClean="0">
                <a:solidFill>
                  <a:schemeClr val="tx1">
                    <a:lumMod val="95000"/>
                    <a:lumOff val="5000"/>
                  </a:schemeClr>
                </a:solidFill>
              </a:rPr>
              <a:t>: restricciones de columnas en tablas del usuario</a:t>
            </a:r>
          </a:p>
          <a:p>
            <a:pPr marL="914400" lvl="1" indent="-457200">
              <a:buFont typeface="Courier New" pitchFamily="49" charset="0"/>
              <a:buChar char="o"/>
            </a:pPr>
            <a:r>
              <a:rPr lang="es-ES" sz="2000" b="1" dirty="0" smtClean="0">
                <a:solidFill>
                  <a:srgbClr val="C00000"/>
                </a:solidFill>
              </a:rPr>
              <a:t>ALL_CONS_COLUMNS</a:t>
            </a:r>
            <a:r>
              <a:rPr lang="es-ES" sz="2000" b="1" dirty="0" smtClean="0">
                <a:solidFill>
                  <a:schemeClr val="tx1">
                    <a:lumMod val="95000"/>
                    <a:lumOff val="5000"/>
                  </a:schemeClr>
                </a:solidFill>
              </a:rPr>
              <a:t>: restricciones de columnas en tablas a las que puede acceder el usuari</a:t>
            </a:r>
            <a:r>
              <a:rPr lang="es-ES" sz="2000" b="1" dirty="0" smtClean="0">
                <a:solidFill>
                  <a:schemeClr val="tx1">
                    <a:lumMod val="95000"/>
                    <a:lumOff val="5000"/>
                  </a:schemeClr>
                </a:solidFill>
              </a:rPr>
              <a:t>o</a:t>
            </a:r>
          </a:p>
          <a:p>
            <a:pPr marL="914400" lvl="1" indent="-457200">
              <a:buFont typeface="Courier New" pitchFamily="49" charset="0"/>
              <a:buChar char="o"/>
            </a:pPr>
            <a:r>
              <a:rPr lang="es-ES" sz="2000" b="1" dirty="0" smtClean="0">
                <a:solidFill>
                  <a:srgbClr val="C00000"/>
                </a:solidFill>
              </a:rPr>
              <a:t>DBA_CONS_COLUMNS:</a:t>
            </a:r>
            <a:r>
              <a:rPr lang="es-ES" sz="2000" b="1" dirty="0" smtClean="0">
                <a:solidFill>
                  <a:schemeClr val="tx1">
                    <a:lumMod val="95000"/>
                    <a:lumOff val="5000"/>
                  </a:schemeClr>
                </a:solidFill>
              </a:rPr>
              <a:t> todas las restricciones de columnas</a:t>
            </a:r>
          </a:p>
          <a:p>
            <a:pPr marL="0" lvl="1"/>
            <a:endParaRPr lang="es-ES" sz="2000" b="1" dirty="0" smtClean="0">
              <a:solidFill>
                <a:schemeClr val="tx1">
                  <a:lumMod val="95000"/>
                  <a:lumOff val="5000"/>
                </a:schemeClr>
              </a:solidFill>
            </a:endParaRPr>
          </a:p>
          <a:p>
            <a:pPr marL="0" lvl="1"/>
            <a:r>
              <a:rPr lang="es-ES" sz="2000" b="1" i="1" dirty="0" smtClean="0">
                <a:solidFill>
                  <a:schemeClr val="accent5">
                    <a:lumMod val="50000"/>
                  </a:schemeClr>
                </a:solidFill>
              </a:rPr>
              <a:t>Ejemplos:</a:t>
            </a:r>
          </a:p>
          <a:p>
            <a:pPr marL="0" lvl="1"/>
            <a:r>
              <a:rPr lang="es-ES" sz="2000" b="1" dirty="0" smtClean="0">
                <a:solidFill>
                  <a:schemeClr val="tx1">
                    <a:lumMod val="95000"/>
                    <a:lumOff val="5000"/>
                  </a:schemeClr>
                </a:solidFill>
              </a:rPr>
              <a:t>Observamos las restricciones de la tabla EJEMPLO: el nombre de restricción, el nombre de la tabla y el tipo de restricción:</a:t>
            </a:r>
          </a:p>
          <a:p>
            <a:pPr marL="457200" lvl="2"/>
            <a:r>
              <a:rPr lang="es-ES" sz="2000" b="1" dirty="0" smtClean="0">
                <a:solidFill>
                  <a:srgbClr val="C00000"/>
                </a:solidFill>
              </a:rPr>
              <a:t>SELECT CONSTRAINT_NAME, TABLE_NAME, CONSTRAINT_TYPE </a:t>
            </a:r>
          </a:p>
          <a:p>
            <a:pPr marL="457200" lvl="2"/>
            <a:r>
              <a:rPr lang="es-ES" sz="2000" b="1" dirty="0" smtClean="0">
                <a:solidFill>
                  <a:srgbClr val="C00000"/>
                </a:solidFill>
              </a:rPr>
              <a:t>FROM USER_CONSTRAINTS WHERE TABLE=‘EJEMPLO’;</a:t>
            </a:r>
          </a:p>
          <a:p>
            <a:pPr marL="0" lvl="1"/>
            <a:r>
              <a:rPr lang="es-ES" sz="2000" b="1" dirty="0" smtClean="0">
                <a:solidFill>
                  <a:schemeClr val="tx1">
                    <a:lumMod val="95000"/>
                    <a:lumOff val="5000"/>
                  </a:schemeClr>
                </a:solidFill>
              </a:rPr>
              <a:t>Para ver las restricciones definidas en las columnas de la tabla ‘EJEMPLO’ :</a:t>
            </a:r>
          </a:p>
          <a:p>
            <a:pPr marL="457200" lvl="2"/>
            <a:r>
              <a:rPr lang="es-ES" sz="2000" b="1" dirty="0" smtClean="0">
                <a:solidFill>
                  <a:srgbClr val="C00000"/>
                </a:solidFill>
              </a:rPr>
              <a:t>SELECT CONSTRAINT_NAME, TABLE_NAME, COLUMN_NAME </a:t>
            </a:r>
          </a:p>
          <a:p>
            <a:pPr marL="457200" lvl="2"/>
            <a:r>
              <a:rPr lang="es-ES" sz="2000" b="1" dirty="0" smtClean="0">
                <a:solidFill>
                  <a:srgbClr val="C00000"/>
                </a:solidFill>
              </a:rPr>
              <a:t>FROM USER_CONS_COLUMNS WHERE TABLE_NAME=‘EJEMPLO’;</a:t>
            </a:r>
          </a:p>
          <a:p>
            <a:pPr marL="914400" lvl="1" indent="-457200">
              <a:buFont typeface="Courier New" pitchFamily="49" charset="0"/>
              <a:buChar char="o"/>
            </a:pPr>
            <a:endParaRPr lang="es-ES" sz="2000" b="1" dirty="0" smtClean="0">
              <a:solidFill>
                <a:schemeClr val="tx1">
                  <a:lumMod val="95000"/>
                  <a:lumOff val="5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786842" cy="5493812"/>
          </a:xfrm>
          <a:prstGeom prst="rect">
            <a:avLst/>
          </a:prstGeom>
          <a:noFill/>
        </p:spPr>
        <p:txBody>
          <a:bodyPr wrap="square" rtlCol="0">
            <a:spAutoFit/>
          </a:bodyPr>
          <a:lstStyle/>
          <a:p>
            <a:pPr marL="457200" indent="-457200">
              <a:buFont typeface="+mj-lt"/>
              <a:buAutoNum type="alphaUcPeriod" startAt="3"/>
            </a:pPr>
            <a:r>
              <a:rPr lang="es-ES" b="1" dirty="0" smtClean="0">
                <a:solidFill>
                  <a:schemeClr val="accent5">
                    <a:lumMod val="50000"/>
                  </a:schemeClr>
                </a:solidFill>
              </a:rPr>
              <a:t>CREACIÓN DE UNA TABLA CON DATOS RECUPERADOS DE UNA CONSULTA</a:t>
            </a:r>
          </a:p>
          <a:p>
            <a:pPr marL="457200" indent="-457200">
              <a:buFont typeface="+mj-lt"/>
              <a:buAutoNum type="alphaUcPeriod" startAt="3"/>
            </a:pPr>
            <a:endParaRPr lang="es-ES" b="1" dirty="0" smtClean="0">
              <a:solidFill>
                <a:schemeClr val="accent5">
                  <a:lumMod val="50000"/>
                </a:schemeClr>
              </a:solidFill>
            </a:endParaRPr>
          </a:p>
          <a:p>
            <a:pPr marL="457200" indent="-457200">
              <a:buFont typeface="+mj-lt"/>
              <a:buAutoNum type="alphaUcPeriod" startAt="3"/>
            </a:pPr>
            <a:endParaRPr lang="es-ES" sz="800" b="1" dirty="0" smtClean="0">
              <a:solidFill>
                <a:schemeClr val="accent5">
                  <a:lumMod val="50000"/>
                </a:schemeClr>
              </a:solidFill>
            </a:endParaRPr>
          </a:p>
          <a:p>
            <a:pPr marL="627063" lvl="1" indent="-169863">
              <a:buFont typeface="Wingdings" pitchFamily="2" charset="2"/>
              <a:buChar char="Ø"/>
            </a:pPr>
            <a:r>
              <a:rPr lang="es-ES" sz="2000" b="1" dirty="0" smtClean="0">
                <a:solidFill>
                  <a:schemeClr val="tx1">
                    <a:lumMod val="95000"/>
                    <a:lumOff val="5000"/>
                  </a:schemeClr>
                </a:solidFill>
              </a:rPr>
              <a:t>La sentencia CREATE TABLE permite crear una tabla a partir de la consulta de otra tabla ya existente. </a:t>
            </a:r>
          </a:p>
          <a:p>
            <a:pPr marL="450850" lvl="1" indent="6350">
              <a:buFont typeface="Wingdings" pitchFamily="2" charset="2"/>
              <a:buChar char="Ø"/>
            </a:pPr>
            <a:endParaRPr lang="es-ES" sz="2000" b="1" dirty="0" smtClean="0">
              <a:solidFill>
                <a:schemeClr val="tx1">
                  <a:lumMod val="95000"/>
                  <a:lumOff val="5000"/>
                </a:schemeClr>
              </a:solidFill>
            </a:endParaRPr>
          </a:p>
          <a:p>
            <a:pPr marL="450850" lvl="1" indent="6350">
              <a:buFont typeface="Wingdings" pitchFamily="2" charset="2"/>
              <a:buChar char="Ø"/>
            </a:pPr>
            <a:r>
              <a:rPr lang="es-ES" sz="2000" b="1" dirty="0" smtClean="0">
                <a:solidFill>
                  <a:schemeClr val="tx1">
                    <a:lumMod val="95000"/>
                    <a:lumOff val="5000"/>
                  </a:schemeClr>
                </a:solidFill>
              </a:rPr>
              <a:t>La nueva tabla contendrá los datos obtenidos en la consulta. </a:t>
            </a:r>
          </a:p>
          <a:p>
            <a:pPr marL="450850" lvl="1" indent="6350">
              <a:buFont typeface="Wingdings" pitchFamily="2" charset="2"/>
              <a:buChar char="Ø"/>
            </a:pPr>
            <a:endParaRPr lang="es-ES" sz="2000" b="1" dirty="0" smtClean="0">
              <a:solidFill>
                <a:schemeClr val="tx1">
                  <a:lumMod val="95000"/>
                  <a:lumOff val="5000"/>
                </a:schemeClr>
              </a:solidFill>
            </a:endParaRPr>
          </a:p>
          <a:p>
            <a:pPr marL="627063" lvl="1" indent="-169863">
              <a:buFont typeface="Wingdings" pitchFamily="2" charset="2"/>
              <a:buChar char="Ø"/>
            </a:pPr>
            <a:r>
              <a:rPr lang="es-ES" sz="2000" b="1" dirty="0" smtClean="0">
                <a:solidFill>
                  <a:schemeClr val="tx1">
                    <a:lumMod val="95000"/>
                    <a:lumOff val="5000"/>
                  </a:schemeClr>
                </a:solidFill>
              </a:rPr>
              <a:t>Se lleva a cabo esta acción con la cláusula AS colocada al final de la orden CREATE TABLE. </a:t>
            </a:r>
          </a:p>
          <a:p>
            <a:pPr marL="450850" lvl="1" indent="6350"/>
            <a:endParaRPr lang="es-ES" sz="700" b="1" dirty="0" smtClean="0">
              <a:solidFill>
                <a:schemeClr val="tx1">
                  <a:lumMod val="95000"/>
                  <a:lumOff val="5000"/>
                </a:schemeClr>
              </a:solidFill>
            </a:endParaRPr>
          </a:p>
          <a:p>
            <a:pPr marL="450850" lvl="1" indent="6350"/>
            <a:endParaRPr lang="es-ES" sz="2000" b="1" i="1" dirty="0" smtClean="0">
              <a:solidFill>
                <a:schemeClr val="accent5">
                  <a:lumMod val="50000"/>
                </a:schemeClr>
              </a:solidFill>
            </a:endParaRPr>
          </a:p>
          <a:p>
            <a:pPr marL="450850" lvl="1" indent="6350"/>
            <a:r>
              <a:rPr lang="es-ES" sz="2000" b="1" i="1" dirty="0" smtClean="0">
                <a:solidFill>
                  <a:schemeClr val="accent5">
                    <a:lumMod val="50000"/>
                  </a:schemeClr>
                </a:solidFill>
              </a:rPr>
              <a:t>Formato general:</a:t>
            </a:r>
          </a:p>
          <a:p>
            <a:pPr marL="450850" lvl="1" indent="6350"/>
            <a:endParaRPr lang="es-ES" sz="2000" b="1" i="1" dirty="0" smtClean="0">
              <a:solidFill>
                <a:schemeClr val="accent5">
                  <a:lumMod val="50000"/>
                </a:schemeClr>
              </a:solidFill>
            </a:endParaRPr>
          </a:p>
          <a:p>
            <a:pPr marL="450850" lvl="1" indent="6350"/>
            <a:endParaRPr lang="es-ES" sz="2000" b="1" i="1" dirty="0" smtClean="0">
              <a:solidFill>
                <a:schemeClr val="accent5">
                  <a:lumMod val="50000"/>
                </a:schemeClr>
              </a:solidFill>
            </a:endParaRPr>
          </a:p>
          <a:p>
            <a:pPr marL="450850" lvl="1" indent="6350"/>
            <a:endParaRPr lang="es-ES" sz="2000" b="1" i="1" dirty="0" smtClean="0">
              <a:solidFill>
                <a:schemeClr val="accent5">
                  <a:lumMod val="50000"/>
                </a:schemeClr>
              </a:solidFill>
            </a:endParaRPr>
          </a:p>
          <a:p>
            <a:pPr marL="450850" lvl="1" indent="6350"/>
            <a:endParaRPr lang="es-ES" sz="2000" b="1" i="1" dirty="0" smtClean="0">
              <a:solidFill>
                <a:schemeClr val="accent5">
                  <a:lumMod val="50000"/>
                </a:schemeClr>
              </a:solidFill>
            </a:endParaRPr>
          </a:p>
          <a:p>
            <a:pPr marL="450850" lvl="1" indent="6350"/>
            <a:endParaRPr lang="es-ES" sz="2000" b="1" i="1" dirty="0" smtClean="0">
              <a:solidFill>
                <a:schemeClr val="accent5">
                  <a:lumMod val="50000"/>
                </a:schemeClr>
              </a:solidFill>
            </a:endParaRPr>
          </a:p>
          <a:p>
            <a:pPr marL="450850" lvl="1" indent="6350"/>
            <a:endParaRPr lang="es-ES" sz="2000" b="1" i="1" dirty="0" smtClean="0">
              <a:solidFill>
                <a:schemeClr val="accent5">
                  <a:lumMod val="50000"/>
                </a:schemeClr>
              </a:solidFill>
            </a:endParaRPr>
          </a:p>
        </p:txBody>
      </p:sp>
      <p:pic>
        <p:nvPicPr>
          <p:cNvPr id="3075" name="Picture 3"/>
          <p:cNvPicPr>
            <a:picLocks noChangeAspect="1" noChangeArrowheads="1"/>
          </p:cNvPicPr>
          <p:nvPr/>
        </p:nvPicPr>
        <p:blipFill>
          <a:blip r:embed="rId2"/>
          <a:srcRect/>
          <a:stretch>
            <a:fillRect/>
          </a:stretch>
        </p:blipFill>
        <p:spPr bwMode="auto">
          <a:xfrm>
            <a:off x="857224" y="4286256"/>
            <a:ext cx="4743450" cy="1643074"/>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357158" y="500042"/>
            <a:ext cx="8786842" cy="4955203"/>
          </a:xfrm>
          <a:prstGeom prst="rect">
            <a:avLst/>
          </a:prstGeom>
          <a:noFill/>
        </p:spPr>
        <p:txBody>
          <a:bodyPr wrap="square" rtlCol="0">
            <a:spAutoFit/>
          </a:bodyPr>
          <a:lstStyle/>
          <a:p>
            <a:pPr marL="457200" indent="-457200">
              <a:buFont typeface="+mj-lt"/>
              <a:buAutoNum type="alphaUcPeriod" startAt="3"/>
            </a:pPr>
            <a:r>
              <a:rPr lang="es-ES" b="1" dirty="0" smtClean="0">
                <a:solidFill>
                  <a:schemeClr val="accent5">
                    <a:lumMod val="50000"/>
                  </a:schemeClr>
                </a:solidFill>
              </a:rPr>
              <a:t>CREACIÓN DE UNA TABLA CON DATOS RECUPERADOS DE UNA CONSULTA</a:t>
            </a:r>
          </a:p>
          <a:p>
            <a:pPr marL="457200" indent="-457200">
              <a:buFont typeface="+mj-lt"/>
              <a:buAutoNum type="alphaUcPeriod" startAt="3"/>
            </a:pPr>
            <a:endParaRPr lang="es-ES" b="1" dirty="0" smtClean="0">
              <a:solidFill>
                <a:schemeClr val="accent5">
                  <a:lumMod val="50000"/>
                </a:schemeClr>
              </a:solidFill>
            </a:endParaRPr>
          </a:p>
          <a:p>
            <a:pPr marL="627063" lvl="1" indent="-169863">
              <a:buFont typeface="Wingdings" pitchFamily="2" charset="2"/>
              <a:buChar char="Ø"/>
            </a:pPr>
            <a:r>
              <a:rPr lang="es-ES" sz="2000" b="1" dirty="0" smtClean="0">
                <a:solidFill>
                  <a:schemeClr val="tx1">
                    <a:lumMod val="95000"/>
                    <a:lumOff val="5000"/>
                  </a:schemeClr>
                </a:solidFill>
              </a:rPr>
              <a:t>No es necesario especificar tipos ni tamaño de las columnas, ya que vienen determinadas por los tipos y tamaños de las recuperadas en la consulta</a:t>
            </a:r>
            <a:r>
              <a:rPr lang="es-ES" sz="2000" b="1" dirty="0" smtClean="0">
                <a:solidFill>
                  <a:schemeClr val="tx1">
                    <a:lumMod val="95000"/>
                    <a:lumOff val="5000"/>
                  </a:schemeClr>
                </a:solidFill>
              </a:rPr>
              <a:t>.</a:t>
            </a:r>
          </a:p>
          <a:p>
            <a:pPr marL="450850" lvl="1" indent="6350">
              <a:buFont typeface="Wingdings" pitchFamily="2" charset="2"/>
              <a:buChar char="Ø"/>
            </a:pPr>
            <a:endParaRPr lang="es-ES" sz="2000" b="1" dirty="0" smtClean="0">
              <a:solidFill>
                <a:schemeClr val="tx1">
                  <a:lumMod val="95000"/>
                  <a:lumOff val="5000"/>
                </a:schemeClr>
              </a:solidFill>
            </a:endParaRPr>
          </a:p>
          <a:p>
            <a:pPr marL="627063" lvl="1" indent="-169863">
              <a:buFont typeface="Wingdings" pitchFamily="2" charset="2"/>
              <a:buChar char="Ø"/>
            </a:pPr>
            <a:r>
              <a:rPr lang="es-ES" sz="2000" b="1" dirty="0" smtClean="0">
                <a:solidFill>
                  <a:schemeClr val="tx1">
                    <a:lumMod val="95000"/>
                    <a:lumOff val="5000"/>
                  </a:schemeClr>
                </a:solidFill>
              </a:rPr>
              <a:t>La consulta puede contener una </a:t>
            </a:r>
            <a:r>
              <a:rPr lang="es-ES" sz="2000" b="1" dirty="0" err="1" smtClean="0">
                <a:solidFill>
                  <a:schemeClr val="tx1">
                    <a:lumMod val="95000"/>
                    <a:lumOff val="5000"/>
                  </a:schemeClr>
                </a:solidFill>
              </a:rPr>
              <a:t>subconsulta</a:t>
            </a:r>
            <a:r>
              <a:rPr lang="es-ES" sz="2000" b="1" dirty="0" smtClean="0">
                <a:solidFill>
                  <a:schemeClr val="tx1">
                    <a:lumMod val="95000"/>
                    <a:lumOff val="5000"/>
                  </a:schemeClr>
                </a:solidFill>
              </a:rPr>
              <a:t>, una combinación de tablas o cualquier sentencia SELECT válida</a:t>
            </a:r>
            <a:r>
              <a:rPr lang="es-ES" sz="2000" b="1" dirty="0" smtClean="0">
                <a:solidFill>
                  <a:schemeClr val="tx1">
                    <a:lumMod val="95000"/>
                    <a:lumOff val="5000"/>
                  </a:schemeClr>
                </a:solidFill>
              </a:rPr>
              <a:t>.</a:t>
            </a:r>
          </a:p>
          <a:p>
            <a:pPr marL="450850" lvl="1" indent="6350">
              <a:buFont typeface="Wingdings" pitchFamily="2" charset="2"/>
              <a:buChar char="Ø"/>
            </a:pPr>
            <a:endParaRPr lang="es-ES" sz="2000" b="1" dirty="0" smtClean="0">
              <a:solidFill>
                <a:schemeClr val="tx1">
                  <a:lumMod val="95000"/>
                  <a:lumOff val="5000"/>
                </a:schemeClr>
              </a:solidFill>
            </a:endParaRPr>
          </a:p>
          <a:p>
            <a:pPr marL="627063" lvl="1" indent="-169863">
              <a:buFont typeface="Wingdings" pitchFamily="2" charset="2"/>
              <a:buChar char="Ø"/>
            </a:pPr>
            <a:r>
              <a:rPr lang="es-ES" sz="2000" b="1" dirty="0" smtClean="0">
                <a:solidFill>
                  <a:schemeClr val="tx1">
                    <a:lumMod val="95000"/>
                    <a:lumOff val="5000"/>
                  </a:schemeClr>
                </a:solidFill>
              </a:rPr>
              <a:t>Las restricciones CON NOMBRE no se crean en una tabla desde la otra, sólo se crean aquellas restricciones que carecen de nombre.</a:t>
            </a:r>
          </a:p>
          <a:p>
            <a:pPr marL="450850" lvl="1" indent="6350"/>
            <a:endParaRPr lang="es-ES" sz="2000" b="1" i="1" dirty="0" smtClean="0">
              <a:solidFill>
                <a:schemeClr val="accent5">
                  <a:lumMod val="50000"/>
                </a:schemeClr>
              </a:solidFill>
            </a:endParaRPr>
          </a:p>
          <a:p>
            <a:pPr marL="450850" lvl="1" indent="6350"/>
            <a:endParaRPr lang="es-ES" sz="2000" b="1" i="1" dirty="0" smtClean="0">
              <a:solidFill>
                <a:schemeClr val="accent5">
                  <a:lumMod val="50000"/>
                </a:schemeClr>
              </a:solidFill>
            </a:endParaRPr>
          </a:p>
          <a:p>
            <a:pPr marL="450850" lvl="1" indent="6350"/>
            <a:endParaRPr lang="es-ES" sz="2000" b="1" i="1" dirty="0" smtClean="0">
              <a:solidFill>
                <a:schemeClr val="accent5">
                  <a:lumMod val="50000"/>
                </a:schemeClr>
              </a:solidFill>
            </a:endParaRPr>
          </a:p>
          <a:p>
            <a:pPr marL="450850" lvl="1" indent="6350"/>
            <a:r>
              <a:rPr lang="es-ES" sz="2000" b="1" i="1" dirty="0" smtClean="0">
                <a:solidFill>
                  <a:schemeClr val="accent5">
                    <a:lumMod val="50000"/>
                  </a:schemeClr>
                </a:solidFill>
              </a:rPr>
              <a:t>Ejemplo:</a:t>
            </a:r>
          </a:p>
          <a:p>
            <a:pPr marL="450850" lvl="1" indent="6350"/>
            <a:r>
              <a:rPr lang="es-ES" sz="2000" b="1" dirty="0" smtClean="0">
                <a:solidFill>
                  <a:schemeClr val="tx1">
                    <a:lumMod val="95000"/>
                    <a:lumOff val="5000"/>
                  </a:schemeClr>
                </a:solidFill>
              </a:rPr>
              <a:t>Se crea la tabla EMPLEYDEPART a partir de las tablas EMPLE y DEPART. Esta tabla contendrá el apellido y el nombre del departamento de cada empleado:</a:t>
            </a:r>
          </a:p>
        </p:txBody>
      </p:sp>
      <p:pic>
        <p:nvPicPr>
          <p:cNvPr id="4099" name="Picture 3"/>
          <p:cNvPicPr>
            <a:picLocks noChangeAspect="1" noChangeArrowheads="1"/>
          </p:cNvPicPr>
          <p:nvPr/>
        </p:nvPicPr>
        <p:blipFill>
          <a:blip r:embed="rId2"/>
          <a:srcRect/>
          <a:stretch>
            <a:fillRect/>
          </a:stretch>
        </p:blipFill>
        <p:spPr bwMode="auto">
          <a:xfrm>
            <a:off x="857224" y="5572140"/>
            <a:ext cx="8072494" cy="10858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571472" y="500042"/>
            <a:ext cx="8572528" cy="6124754"/>
          </a:xfrm>
          <a:prstGeom prst="rect">
            <a:avLst/>
          </a:prstGeom>
          <a:noFill/>
        </p:spPr>
        <p:txBody>
          <a:bodyPr wrap="square" rtlCol="0">
            <a:spAutoFit/>
          </a:bodyPr>
          <a:lstStyle/>
          <a:p>
            <a:r>
              <a:rPr lang="es-ES" sz="2000" b="1" i="1" dirty="0" smtClean="0">
                <a:solidFill>
                  <a:schemeClr val="accent5">
                    <a:lumMod val="50000"/>
                  </a:schemeClr>
                </a:solidFill>
              </a:rPr>
              <a:t>Formato más simple para creación de tablas:</a:t>
            </a:r>
          </a:p>
          <a:p>
            <a:endParaRPr lang="es-ES" sz="2000" b="1" i="1" dirty="0" smtClean="0">
              <a:solidFill>
                <a:schemeClr val="accent5">
                  <a:lumMod val="50000"/>
                </a:schemeClr>
              </a:solidFill>
            </a:endParaRPr>
          </a:p>
          <a:p>
            <a:endParaRPr lang="es-ES" sz="2000" b="1" i="1" dirty="0" smtClean="0">
              <a:solidFill>
                <a:schemeClr val="accent5">
                  <a:lumMod val="50000"/>
                </a:schemeClr>
              </a:solidFill>
            </a:endParaRPr>
          </a:p>
          <a:p>
            <a:endParaRPr lang="es-ES" sz="2000" b="1" i="1" dirty="0" smtClean="0">
              <a:solidFill>
                <a:schemeClr val="accent5">
                  <a:lumMod val="50000"/>
                </a:schemeClr>
              </a:solidFill>
            </a:endParaRPr>
          </a:p>
          <a:p>
            <a:endParaRPr lang="es-ES" sz="2000" b="1" i="1" dirty="0" smtClean="0">
              <a:solidFill>
                <a:schemeClr val="accent5">
                  <a:lumMod val="50000"/>
                </a:schemeClr>
              </a:solidFill>
            </a:endParaRPr>
          </a:p>
          <a:p>
            <a:endParaRPr lang="es-ES" sz="2000" b="1" i="1" dirty="0" smtClean="0">
              <a:solidFill>
                <a:schemeClr val="accent5">
                  <a:lumMod val="50000"/>
                </a:schemeClr>
              </a:solidFill>
            </a:endParaRPr>
          </a:p>
          <a:p>
            <a:endParaRPr lang="es-ES" sz="2000" b="1" i="1" dirty="0" smtClean="0">
              <a:solidFill>
                <a:schemeClr val="accent5">
                  <a:lumMod val="50000"/>
                </a:schemeClr>
              </a:solidFill>
            </a:endParaRPr>
          </a:p>
          <a:p>
            <a:r>
              <a:rPr lang="es-ES" sz="2000" b="1" i="1" dirty="0" smtClean="0">
                <a:solidFill>
                  <a:schemeClr val="accent5">
                    <a:lumMod val="50000"/>
                  </a:schemeClr>
                </a:solidFill>
              </a:rPr>
              <a:t>Ejemplo: </a:t>
            </a:r>
            <a:r>
              <a:rPr lang="es-ES" sz="2000" b="1" dirty="0" smtClean="0">
                <a:solidFill>
                  <a:schemeClr val="tx1">
                    <a:lumMod val="95000"/>
                    <a:lumOff val="5000"/>
                  </a:schemeClr>
                </a:solidFill>
              </a:rPr>
              <a:t>Creamos la tabla ALUMNOS07</a:t>
            </a:r>
          </a:p>
          <a:p>
            <a:endParaRPr lang="es-ES" sz="2000" b="1" dirty="0" smtClean="0">
              <a:solidFill>
                <a:schemeClr val="tx1">
                  <a:lumMod val="95000"/>
                  <a:lumOff val="5000"/>
                </a:schemeClr>
              </a:solidFill>
            </a:endParaRPr>
          </a:p>
          <a:p>
            <a:endParaRPr lang="es-ES" sz="2000" b="1" dirty="0" smtClean="0">
              <a:solidFill>
                <a:schemeClr val="tx1">
                  <a:lumMod val="95000"/>
                  <a:lumOff val="5000"/>
                </a:schemeClr>
              </a:solidFill>
            </a:endParaRPr>
          </a:p>
          <a:p>
            <a:endParaRPr lang="es-ES" sz="2000" b="1" dirty="0" smtClean="0">
              <a:solidFill>
                <a:schemeClr val="tx1">
                  <a:lumMod val="95000"/>
                  <a:lumOff val="5000"/>
                </a:schemeClr>
              </a:solidFill>
            </a:endParaRPr>
          </a:p>
          <a:p>
            <a:endParaRPr lang="es-ES" sz="2000" b="1" dirty="0" smtClean="0">
              <a:solidFill>
                <a:schemeClr val="tx1">
                  <a:lumMod val="95000"/>
                  <a:lumOff val="5000"/>
                </a:schemeClr>
              </a:solidFill>
            </a:endParaRPr>
          </a:p>
          <a:p>
            <a:endParaRPr lang="es-ES" sz="2000" b="1" dirty="0" smtClean="0">
              <a:solidFill>
                <a:schemeClr val="tx1">
                  <a:lumMod val="95000"/>
                  <a:lumOff val="5000"/>
                </a:schemeClr>
              </a:solidFill>
            </a:endParaRPr>
          </a:p>
          <a:p>
            <a:endParaRPr lang="es-ES" sz="2000" b="1" dirty="0" smtClean="0">
              <a:solidFill>
                <a:schemeClr val="tx1">
                  <a:lumMod val="95000"/>
                  <a:lumOff val="5000"/>
                </a:schemeClr>
              </a:solidFill>
            </a:endParaRPr>
          </a:p>
          <a:p>
            <a:endParaRPr lang="es-ES" sz="2000" b="1" dirty="0" smtClean="0">
              <a:solidFill>
                <a:schemeClr val="tx1">
                  <a:lumMod val="95000"/>
                  <a:lumOff val="5000"/>
                </a:schemeClr>
              </a:solidFill>
            </a:endParaRPr>
          </a:p>
          <a:p>
            <a:endParaRPr lang="es-ES" sz="2000" b="1" dirty="0" smtClean="0">
              <a:solidFill>
                <a:schemeClr val="tx1">
                  <a:lumMod val="95000"/>
                  <a:lumOff val="5000"/>
                </a:schemeClr>
              </a:solidFill>
            </a:endParaRPr>
          </a:p>
          <a:p>
            <a:r>
              <a:rPr lang="es-ES" dirty="0" smtClean="0">
                <a:solidFill>
                  <a:schemeClr val="tx1">
                    <a:lumMod val="95000"/>
                    <a:lumOff val="5000"/>
                  </a:schemeClr>
                </a:solidFill>
              </a:rPr>
              <a:t>Las columnas NUMERO_MATRICULA y NOMBRE se ha definido la restricción NOT NULL, indicándose que siempre deben tener algún valor al insertar una nueva fila. Dado que no se ha especificado la cláusula TABLESPACE, la tabla se almacenará en el </a:t>
            </a:r>
            <a:r>
              <a:rPr lang="es-ES" dirty="0" err="1" smtClean="0">
                <a:solidFill>
                  <a:schemeClr val="tx1">
                    <a:lumMod val="95000"/>
                    <a:lumOff val="5000"/>
                  </a:schemeClr>
                </a:solidFill>
              </a:rPr>
              <a:t>tablespace</a:t>
            </a:r>
            <a:r>
              <a:rPr lang="es-ES" dirty="0" smtClean="0">
                <a:solidFill>
                  <a:schemeClr val="tx1">
                    <a:lumMod val="95000"/>
                    <a:lumOff val="5000"/>
                  </a:schemeClr>
                </a:solidFill>
              </a:rPr>
              <a:t> asignado al usuario.</a:t>
            </a:r>
          </a:p>
        </p:txBody>
      </p:sp>
      <p:pic>
        <p:nvPicPr>
          <p:cNvPr id="3074" name="Picture 2"/>
          <p:cNvPicPr>
            <a:picLocks noChangeAspect="1" noChangeArrowheads="1"/>
          </p:cNvPicPr>
          <p:nvPr/>
        </p:nvPicPr>
        <p:blipFill>
          <a:blip r:embed="rId2"/>
          <a:srcRect/>
          <a:stretch>
            <a:fillRect/>
          </a:stretch>
        </p:blipFill>
        <p:spPr bwMode="auto">
          <a:xfrm>
            <a:off x="714348" y="857232"/>
            <a:ext cx="5495925" cy="17859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714348" y="3000372"/>
            <a:ext cx="8086725" cy="2247897"/>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571472" y="642918"/>
            <a:ext cx="8572528" cy="6247864"/>
          </a:xfrm>
          <a:prstGeom prst="rect">
            <a:avLst/>
          </a:prstGeom>
          <a:noFill/>
        </p:spPr>
        <p:txBody>
          <a:bodyPr wrap="square" rtlCol="0">
            <a:spAutoFit/>
          </a:bodyPr>
          <a:lstStyle/>
          <a:p>
            <a:r>
              <a:rPr lang="es-ES" sz="2000" b="1" dirty="0" smtClean="0">
                <a:solidFill>
                  <a:schemeClr val="tx1">
                    <a:lumMod val="95000"/>
                    <a:lumOff val="5000"/>
                  </a:schemeClr>
                </a:solidFill>
              </a:rPr>
              <a:t>Observaciones:</a:t>
            </a:r>
          </a:p>
          <a:p>
            <a:pPr lvl="1">
              <a:buFont typeface="Wingdings" pitchFamily="2" charset="2"/>
              <a:buChar char="v"/>
            </a:pPr>
            <a:r>
              <a:rPr lang="es-ES" sz="2000" b="1" dirty="0" smtClean="0">
                <a:solidFill>
                  <a:schemeClr val="tx1">
                    <a:lumMod val="95000"/>
                    <a:lumOff val="5000"/>
                  </a:schemeClr>
                </a:solidFill>
              </a:rPr>
              <a:t> </a:t>
            </a:r>
            <a:r>
              <a:rPr lang="es-ES" sz="2000" dirty="0" smtClean="0">
                <a:solidFill>
                  <a:schemeClr val="tx1">
                    <a:lumMod val="95000"/>
                    <a:lumOff val="5000"/>
                  </a:schemeClr>
                </a:solidFill>
              </a:rPr>
              <a:t>Las definiciones individuales de columnas se separan mediante comas</a:t>
            </a:r>
          </a:p>
          <a:p>
            <a:pPr lvl="1">
              <a:buFont typeface="Wingdings" pitchFamily="2" charset="2"/>
              <a:buChar char="v"/>
            </a:pPr>
            <a:endParaRPr lang="es-ES" sz="2000" dirty="0" smtClean="0">
              <a:solidFill>
                <a:schemeClr val="tx1">
                  <a:lumMod val="95000"/>
                  <a:lumOff val="5000"/>
                </a:schemeClr>
              </a:solidFill>
            </a:endParaRPr>
          </a:p>
          <a:p>
            <a:pPr lvl="1">
              <a:buFont typeface="Wingdings" pitchFamily="2" charset="2"/>
              <a:buChar char="v"/>
            </a:pPr>
            <a:r>
              <a:rPr lang="es-ES" sz="2000" dirty="0" smtClean="0">
                <a:solidFill>
                  <a:schemeClr val="tx1">
                    <a:lumMod val="95000"/>
                    <a:lumOff val="5000"/>
                  </a:schemeClr>
                </a:solidFill>
              </a:rPr>
              <a:t> No se pone coma después de la última definición de columna</a:t>
            </a:r>
          </a:p>
          <a:p>
            <a:pPr lvl="1">
              <a:buFont typeface="Wingdings" pitchFamily="2" charset="2"/>
              <a:buChar char="v"/>
            </a:pPr>
            <a:endParaRPr lang="es-ES" sz="2000" dirty="0" smtClean="0">
              <a:solidFill>
                <a:schemeClr val="tx1">
                  <a:lumMod val="95000"/>
                  <a:lumOff val="5000"/>
                </a:schemeClr>
              </a:solidFill>
            </a:endParaRPr>
          </a:p>
          <a:p>
            <a:pPr lvl="1">
              <a:buFont typeface="Wingdings" pitchFamily="2" charset="2"/>
              <a:buChar char="v"/>
            </a:pPr>
            <a:r>
              <a:rPr lang="es-ES" sz="2000" dirty="0" smtClean="0">
                <a:solidFill>
                  <a:schemeClr val="tx1">
                    <a:lumMod val="95000"/>
                    <a:lumOff val="5000"/>
                  </a:schemeClr>
                </a:solidFill>
              </a:rPr>
              <a:t> Las mayúsculas  y minúsculas son indiferentes a la hora de crear una tabla</a:t>
            </a:r>
          </a:p>
          <a:p>
            <a:pPr lvl="1">
              <a:buFont typeface="Wingdings" pitchFamily="2" charset="2"/>
              <a:buChar char="v"/>
            </a:pPr>
            <a:endParaRPr lang="es-ES" sz="2000" dirty="0" smtClean="0">
              <a:solidFill>
                <a:schemeClr val="tx1">
                  <a:lumMod val="95000"/>
                  <a:lumOff val="5000"/>
                </a:schemeClr>
              </a:solidFill>
            </a:endParaRPr>
          </a:p>
          <a:p>
            <a:pPr marL="725488" lvl="1" indent="-268288">
              <a:buFont typeface="Wingdings" pitchFamily="2" charset="2"/>
              <a:buChar char="v"/>
            </a:pPr>
            <a:r>
              <a:rPr lang="es-ES" sz="2000" dirty="0" smtClean="0">
                <a:solidFill>
                  <a:schemeClr val="tx1">
                    <a:lumMod val="95000"/>
                    <a:lumOff val="5000"/>
                  </a:schemeClr>
                </a:solidFill>
              </a:rPr>
              <a:t> Si intentamos crear una tabla con un nombre que ya existe, nos dará un mensaje de error. </a:t>
            </a:r>
          </a:p>
          <a:p>
            <a:pPr marL="725488" lvl="1" indent="-268288"/>
            <a:r>
              <a:rPr lang="es-ES" sz="2000" dirty="0" smtClean="0">
                <a:solidFill>
                  <a:schemeClr val="tx1">
                    <a:lumMod val="95000"/>
                    <a:lumOff val="5000"/>
                  </a:schemeClr>
                </a:solidFill>
              </a:rPr>
              <a:t>     Por ejemplo, al ejecutar otra vez el CREATE anterior dará:</a:t>
            </a:r>
          </a:p>
          <a:p>
            <a:pPr marL="725488" lvl="1" indent="-268288"/>
            <a:endParaRPr lang="es-ES" sz="2000" dirty="0" smtClean="0">
              <a:solidFill>
                <a:schemeClr val="tx1">
                  <a:lumMod val="95000"/>
                  <a:lumOff val="5000"/>
                </a:schemeClr>
              </a:solidFill>
            </a:endParaRPr>
          </a:p>
          <a:p>
            <a:pPr marL="725488" lvl="1" indent="-268288"/>
            <a:endParaRPr lang="es-ES" sz="2000" dirty="0" smtClean="0">
              <a:solidFill>
                <a:schemeClr val="tx1">
                  <a:lumMod val="95000"/>
                  <a:lumOff val="5000"/>
                </a:schemeClr>
              </a:solidFill>
            </a:endParaRPr>
          </a:p>
          <a:p>
            <a:pPr marL="725488" lvl="1" indent="-268288"/>
            <a:endParaRPr lang="es-ES" sz="2000" dirty="0" smtClean="0">
              <a:solidFill>
                <a:schemeClr val="tx1">
                  <a:lumMod val="95000"/>
                  <a:lumOff val="5000"/>
                </a:schemeClr>
              </a:solidFill>
            </a:endParaRPr>
          </a:p>
          <a:p>
            <a:pPr marL="725488" lvl="1" indent="-268288"/>
            <a:endParaRPr lang="es-ES" sz="2000" dirty="0" smtClean="0">
              <a:solidFill>
                <a:schemeClr val="tx1">
                  <a:lumMod val="95000"/>
                  <a:lumOff val="5000"/>
                </a:schemeClr>
              </a:solidFill>
            </a:endParaRPr>
          </a:p>
          <a:p>
            <a:pPr marL="725488" lvl="1" indent="-268288">
              <a:buFont typeface="Wingdings" pitchFamily="2" charset="2"/>
              <a:buChar char="v"/>
            </a:pPr>
            <a:r>
              <a:rPr lang="es-ES" sz="2000" dirty="0" smtClean="0">
                <a:solidFill>
                  <a:schemeClr val="tx1">
                    <a:lumMod val="95000"/>
                    <a:lumOff val="5000"/>
                  </a:schemeClr>
                </a:solidFill>
              </a:rPr>
              <a:t> Los usuarios pueden consultar las tablas creadas por medio de la vista USER_TABLES, que contiene información acerca de las tablas: nombre de la tabla, nombre del </a:t>
            </a:r>
            <a:r>
              <a:rPr lang="es-ES" sz="2000" dirty="0" err="1" smtClean="0">
                <a:solidFill>
                  <a:schemeClr val="tx1">
                    <a:lumMod val="95000"/>
                    <a:lumOff val="5000"/>
                  </a:schemeClr>
                </a:solidFill>
              </a:rPr>
              <a:t>tablespace</a:t>
            </a:r>
            <a:r>
              <a:rPr lang="es-ES" sz="2000" dirty="0" smtClean="0">
                <a:solidFill>
                  <a:schemeClr val="tx1">
                    <a:lumMod val="95000"/>
                    <a:lumOff val="5000"/>
                  </a:schemeClr>
                </a:solidFill>
              </a:rPr>
              <a:t>, número de filas, información de almacenamiento, </a:t>
            </a:r>
            <a:r>
              <a:rPr lang="es-ES" sz="2000" dirty="0" err="1" smtClean="0">
                <a:solidFill>
                  <a:schemeClr val="tx1">
                    <a:lumMod val="95000"/>
                    <a:lumOff val="5000"/>
                  </a:schemeClr>
                </a:solidFill>
              </a:rPr>
              <a:t>etc</a:t>
            </a:r>
            <a:r>
              <a:rPr lang="es-ES" sz="2000" dirty="0" smtClean="0">
                <a:solidFill>
                  <a:schemeClr val="tx1">
                    <a:lumMod val="95000"/>
                    <a:lumOff val="5000"/>
                  </a:schemeClr>
                </a:solidFill>
              </a:rPr>
              <a:t>…</a:t>
            </a:r>
          </a:p>
          <a:p>
            <a:pPr marL="725488" lvl="1" indent="-268288"/>
            <a:r>
              <a:rPr lang="es-ES" sz="2000" dirty="0" smtClean="0">
                <a:solidFill>
                  <a:schemeClr val="tx1">
                    <a:lumMod val="95000"/>
                    <a:lumOff val="5000"/>
                  </a:schemeClr>
                </a:solidFill>
              </a:rPr>
              <a:t>     Se podría ejecutar por ejemplo la orden:</a:t>
            </a:r>
          </a:p>
          <a:p>
            <a:pPr marL="725488" lvl="1" indent="-268288"/>
            <a:r>
              <a:rPr lang="es-ES" sz="2000" dirty="0" smtClean="0">
                <a:solidFill>
                  <a:schemeClr val="tx1">
                    <a:lumMod val="95000"/>
                    <a:lumOff val="5000"/>
                  </a:schemeClr>
                </a:solidFill>
              </a:rPr>
              <a:t>			</a:t>
            </a:r>
            <a:r>
              <a:rPr lang="es-ES" sz="2000" b="1" dirty="0" smtClean="0">
                <a:solidFill>
                  <a:srgbClr val="C00000"/>
                </a:solidFill>
              </a:rPr>
              <a:t>SELECT TABLE_NAME FROM USER_TABLES;</a:t>
            </a:r>
          </a:p>
        </p:txBody>
      </p:sp>
      <p:pic>
        <p:nvPicPr>
          <p:cNvPr id="4099" name="Picture 3"/>
          <p:cNvPicPr>
            <a:picLocks noChangeAspect="1" noChangeArrowheads="1"/>
          </p:cNvPicPr>
          <p:nvPr/>
        </p:nvPicPr>
        <p:blipFill>
          <a:blip r:embed="rId2"/>
          <a:srcRect/>
          <a:stretch>
            <a:fillRect/>
          </a:stretch>
        </p:blipFill>
        <p:spPr bwMode="auto">
          <a:xfrm>
            <a:off x="1357290" y="3786190"/>
            <a:ext cx="7643866" cy="107157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571472" y="500042"/>
            <a:ext cx="8572528" cy="369332"/>
          </a:xfrm>
          <a:prstGeom prst="rect">
            <a:avLst/>
          </a:prstGeom>
          <a:noFill/>
        </p:spPr>
        <p:txBody>
          <a:bodyPr wrap="square" rtlCol="0">
            <a:spAutoFit/>
          </a:bodyPr>
          <a:lstStyle/>
          <a:p>
            <a:pPr marL="457200" indent="-457200">
              <a:buFont typeface="+mj-lt"/>
              <a:buAutoNum type="alphaUcPeriod"/>
            </a:pPr>
            <a:r>
              <a:rPr lang="es-ES" b="1" dirty="0" smtClean="0">
                <a:solidFill>
                  <a:schemeClr val="accent5">
                    <a:lumMod val="50000"/>
                  </a:schemeClr>
                </a:solidFill>
              </a:rPr>
              <a:t>INTEGRIDAD DE LOS DATOS</a:t>
            </a:r>
          </a:p>
        </p:txBody>
      </p:sp>
      <p:sp>
        <p:nvSpPr>
          <p:cNvPr id="7" name="6 CuadroTexto"/>
          <p:cNvSpPr txBox="1"/>
          <p:nvPr/>
        </p:nvSpPr>
        <p:spPr>
          <a:xfrm>
            <a:off x="714348" y="1071546"/>
            <a:ext cx="8429652" cy="5016758"/>
          </a:xfrm>
          <a:prstGeom prst="rect">
            <a:avLst/>
          </a:prstGeom>
          <a:noFill/>
        </p:spPr>
        <p:txBody>
          <a:bodyPr wrap="square" rtlCol="0">
            <a:spAutoFit/>
          </a:bodyPr>
          <a:lstStyle/>
          <a:p>
            <a:pPr marL="265113" indent="-265113">
              <a:buFont typeface="Wingdings" pitchFamily="2" charset="2"/>
              <a:buChar char="ü"/>
            </a:pPr>
            <a:r>
              <a:rPr lang="es-ES" sz="2000" dirty="0" smtClean="0"/>
              <a:t>La integridad hace referencia al hecho de que los datos se han de ajustar a las </a:t>
            </a:r>
            <a:r>
              <a:rPr lang="es-ES" sz="2000" b="1" dirty="0" smtClean="0"/>
              <a:t>RESTRICCIONES</a:t>
            </a:r>
            <a:r>
              <a:rPr lang="es-ES" sz="2000" dirty="0" smtClean="0"/>
              <a:t> antes de almacenarse en ella</a:t>
            </a:r>
          </a:p>
          <a:p>
            <a:pPr marL="265113" indent="-265113">
              <a:buFont typeface="Wingdings" pitchFamily="2" charset="2"/>
              <a:buChar char="ü"/>
            </a:pPr>
            <a:endParaRPr lang="es-ES" sz="2000" dirty="0" smtClean="0"/>
          </a:p>
          <a:p>
            <a:r>
              <a:rPr lang="es-ES" sz="2000" b="1" i="1" dirty="0" smtClean="0">
                <a:solidFill>
                  <a:schemeClr val="accent5">
                    <a:lumMod val="50000"/>
                  </a:schemeClr>
                </a:solidFill>
              </a:rPr>
              <a:t>     Por ejemplo:</a:t>
            </a:r>
          </a:p>
          <a:p>
            <a:pPr lvl="1">
              <a:buFont typeface="Wingdings" pitchFamily="2" charset="2"/>
              <a:buChar char="ü"/>
            </a:pPr>
            <a:r>
              <a:rPr lang="es-ES" sz="2000" dirty="0" smtClean="0">
                <a:solidFill>
                  <a:schemeClr val="accent5">
                    <a:lumMod val="50000"/>
                  </a:schemeClr>
                </a:solidFill>
              </a:rPr>
              <a:t> Un columna no puede tener valores negativos</a:t>
            </a:r>
          </a:p>
          <a:p>
            <a:pPr lvl="1">
              <a:buFont typeface="Wingdings" pitchFamily="2" charset="2"/>
              <a:buChar char="ü"/>
            </a:pPr>
            <a:r>
              <a:rPr lang="es-ES" sz="2000" dirty="0" smtClean="0">
                <a:solidFill>
                  <a:schemeClr val="accent5">
                    <a:lumMod val="50000"/>
                  </a:schemeClr>
                </a:solidFill>
              </a:rPr>
              <a:t> Una cadena debe almacenarse en mayúscula</a:t>
            </a:r>
          </a:p>
          <a:p>
            <a:pPr lvl="1">
              <a:buFont typeface="Wingdings" pitchFamily="2" charset="2"/>
              <a:buChar char="ü"/>
            </a:pPr>
            <a:r>
              <a:rPr lang="es-ES" sz="2000" dirty="0" smtClean="0">
                <a:solidFill>
                  <a:schemeClr val="accent5">
                    <a:lumMod val="50000"/>
                  </a:schemeClr>
                </a:solidFill>
              </a:rPr>
              <a:t> Una columna no pude ser 0, et….</a:t>
            </a:r>
          </a:p>
          <a:p>
            <a:pPr>
              <a:buFont typeface="Wingdings" pitchFamily="2" charset="2"/>
              <a:buChar char="ü"/>
            </a:pPr>
            <a:endParaRPr lang="es-ES" sz="2000" dirty="0" smtClean="0">
              <a:solidFill>
                <a:schemeClr val="accent5">
                  <a:lumMod val="50000"/>
                </a:schemeClr>
              </a:solidFill>
            </a:endParaRPr>
          </a:p>
          <a:p>
            <a:pPr>
              <a:buFont typeface="Wingdings" pitchFamily="2" charset="2"/>
              <a:buChar char="ü"/>
            </a:pPr>
            <a:endParaRPr lang="es-ES" sz="2000" dirty="0" smtClean="0">
              <a:solidFill>
                <a:schemeClr val="accent5">
                  <a:lumMod val="50000"/>
                </a:schemeClr>
              </a:solidFill>
            </a:endParaRPr>
          </a:p>
          <a:p>
            <a:pPr marL="265113" indent="-265113">
              <a:buFont typeface="Wingdings" pitchFamily="2" charset="2"/>
              <a:buChar char="ü"/>
            </a:pPr>
            <a:r>
              <a:rPr lang="es-ES" sz="2000" dirty="0" smtClean="0">
                <a:solidFill>
                  <a:schemeClr val="tx1">
                    <a:lumMod val="95000"/>
                    <a:lumOff val="5000"/>
                  </a:schemeClr>
                </a:solidFill>
              </a:rPr>
              <a:t>Estas </a:t>
            </a:r>
            <a:r>
              <a:rPr lang="es-ES" sz="2000" b="1" dirty="0" smtClean="0">
                <a:solidFill>
                  <a:schemeClr val="tx1">
                    <a:lumMod val="95000"/>
                    <a:lumOff val="5000"/>
                  </a:schemeClr>
                </a:solidFill>
              </a:rPr>
              <a:t>restricciones de integridad </a:t>
            </a:r>
            <a:r>
              <a:rPr lang="es-ES" sz="2000" dirty="0" smtClean="0">
                <a:solidFill>
                  <a:schemeClr val="tx1">
                    <a:lumMod val="95000"/>
                    <a:lumOff val="5000"/>
                  </a:schemeClr>
                </a:solidFill>
              </a:rPr>
              <a:t>serán unas reglas que restringen el rango de valores para una o más columnas en la tabla</a:t>
            </a:r>
          </a:p>
          <a:p>
            <a:pPr marL="265113" indent="-265113">
              <a:buFont typeface="Wingdings" pitchFamily="2" charset="2"/>
              <a:buChar char="ü"/>
            </a:pPr>
            <a:endParaRPr lang="es-ES" sz="2000" dirty="0" smtClean="0">
              <a:solidFill>
                <a:schemeClr val="tx1">
                  <a:lumMod val="95000"/>
                  <a:lumOff val="5000"/>
                </a:schemeClr>
              </a:solidFill>
            </a:endParaRPr>
          </a:p>
          <a:p>
            <a:pPr marL="265113" indent="-265113">
              <a:buFont typeface="Wingdings" pitchFamily="2" charset="2"/>
              <a:buChar char="ü"/>
            </a:pPr>
            <a:endParaRPr lang="es-ES" sz="2000" dirty="0" smtClean="0">
              <a:solidFill>
                <a:schemeClr val="tx1">
                  <a:lumMod val="95000"/>
                  <a:lumOff val="5000"/>
                </a:schemeClr>
              </a:solidFill>
            </a:endParaRPr>
          </a:p>
          <a:p>
            <a:pPr marL="265113" indent="-265113">
              <a:buFont typeface="Wingdings" pitchFamily="2" charset="2"/>
              <a:buChar char="ü"/>
            </a:pPr>
            <a:r>
              <a:rPr lang="es-ES" sz="2000" dirty="0" smtClean="0">
                <a:solidFill>
                  <a:schemeClr val="tx1">
                    <a:lumMod val="95000"/>
                    <a:lumOff val="5000"/>
                  </a:schemeClr>
                </a:solidFill>
              </a:rPr>
              <a:t>Existe un tipo especial de integridad, que es la </a:t>
            </a:r>
            <a:r>
              <a:rPr lang="es-ES" sz="2000" b="1" dirty="0" smtClean="0">
                <a:solidFill>
                  <a:schemeClr val="tx1">
                    <a:lumMod val="95000"/>
                    <a:lumOff val="5000"/>
                  </a:schemeClr>
                </a:solidFill>
              </a:rPr>
              <a:t>INTEGRIDAD REFERENCIAL</a:t>
            </a:r>
            <a:r>
              <a:rPr lang="es-ES" sz="2000" dirty="0" smtClean="0">
                <a:solidFill>
                  <a:schemeClr val="tx1">
                    <a:lumMod val="95000"/>
                    <a:lumOff val="5000"/>
                  </a:schemeClr>
                </a:solidFill>
              </a:rPr>
              <a:t>, que garantiza que los valores de una columna de una tabla (</a:t>
            </a:r>
            <a:r>
              <a:rPr lang="es-ES" sz="2000" b="1" i="1" dirty="0" smtClean="0">
                <a:solidFill>
                  <a:schemeClr val="accent3">
                    <a:lumMod val="50000"/>
                  </a:schemeClr>
                </a:solidFill>
              </a:rPr>
              <a:t>clave ajena</a:t>
            </a:r>
            <a:r>
              <a:rPr lang="es-ES" sz="2000" dirty="0" smtClean="0">
                <a:solidFill>
                  <a:schemeClr val="tx1">
                    <a:lumMod val="95000"/>
                    <a:lumOff val="5000"/>
                  </a:schemeClr>
                </a:solidFill>
              </a:rPr>
              <a:t>) dependan de los valores de otra columna de otra tabla (</a:t>
            </a:r>
            <a:r>
              <a:rPr lang="es-ES" sz="2000" b="1" i="1" dirty="0" smtClean="0">
                <a:solidFill>
                  <a:schemeClr val="accent3">
                    <a:lumMod val="50000"/>
                  </a:schemeClr>
                </a:solidFill>
              </a:rPr>
              <a:t>clave primaria</a:t>
            </a:r>
            <a:r>
              <a:rPr lang="es-ES" sz="2000" dirty="0" smtClean="0">
                <a:solidFill>
                  <a:schemeClr val="tx1">
                    <a:lumMod val="95000"/>
                    <a:lumOff val="5000"/>
                  </a:schemeClr>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571472"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7" name="6 CuadroTexto"/>
          <p:cNvSpPr txBox="1"/>
          <p:nvPr/>
        </p:nvSpPr>
        <p:spPr>
          <a:xfrm>
            <a:off x="571472" y="1071546"/>
            <a:ext cx="8572528" cy="5170646"/>
          </a:xfrm>
          <a:prstGeom prst="rect">
            <a:avLst/>
          </a:prstGeom>
          <a:noFill/>
        </p:spPr>
        <p:txBody>
          <a:bodyPr wrap="square" rtlCol="0">
            <a:spAutoFit/>
          </a:bodyPr>
          <a:lstStyle/>
          <a:p>
            <a:pPr marL="265113" indent="-265113">
              <a:buFont typeface="Wingdings" pitchFamily="2" charset="2"/>
              <a:buChar char="ü"/>
            </a:pPr>
            <a:r>
              <a:rPr lang="es-ES" sz="2000" b="1" dirty="0" smtClean="0">
                <a:solidFill>
                  <a:schemeClr val="tx1">
                    <a:lumMod val="95000"/>
                    <a:lumOff val="5000"/>
                  </a:schemeClr>
                </a:solidFill>
              </a:rPr>
              <a:t>CREATE TABLE </a:t>
            </a:r>
            <a:r>
              <a:rPr lang="es-ES" sz="2000" dirty="0" smtClean="0">
                <a:solidFill>
                  <a:schemeClr val="tx1">
                    <a:lumMod val="95000"/>
                    <a:lumOff val="5000"/>
                  </a:schemeClr>
                </a:solidFill>
              </a:rPr>
              <a:t>permite definir distintos tipos de restricciones sobre una tabla:</a:t>
            </a:r>
          </a:p>
          <a:p>
            <a:pPr marL="722313" lvl="1" indent="-265113">
              <a:buFont typeface="Courier New" pitchFamily="49" charset="0"/>
              <a:buChar char="o"/>
            </a:pPr>
            <a:r>
              <a:rPr lang="es-ES" b="1" dirty="0" smtClean="0">
                <a:solidFill>
                  <a:schemeClr val="accent5">
                    <a:lumMod val="50000"/>
                  </a:schemeClr>
                </a:solidFill>
              </a:rPr>
              <a:t>Claves primarias</a:t>
            </a:r>
          </a:p>
          <a:p>
            <a:pPr marL="722313" lvl="1" indent="-265113">
              <a:buFont typeface="Courier New" pitchFamily="49" charset="0"/>
              <a:buChar char="o"/>
            </a:pPr>
            <a:r>
              <a:rPr lang="es-ES" b="1" dirty="0" smtClean="0">
                <a:solidFill>
                  <a:schemeClr val="accent5">
                    <a:lumMod val="50000"/>
                  </a:schemeClr>
                </a:solidFill>
              </a:rPr>
              <a:t>Claves ajenas</a:t>
            </a:r>
          </a:p>
          <a:p>
            <a:pPr marL="722313" lvl="1" indent="-265113">
              <a:buFont typeface="Courier New" pitchFamily="49" charset="0"/>
              <a:buChar char="o"/>
            </a:pPr>
            <a:r>
              <a:rPr lang="es-ES" b="1" dirty="0" smtClean="0">
                <a:solidFill>
                  <a:schemeClr val="accent5">
                    <a:lumMod val="50000"/>
                  </a:schemeClr>
                </a:solidFill>
              </a:rPr>
              <a:t>Obligatoriedad</a:t>
            </a:r>
          </a:p>
          <a:p>
            <a:pPr marL="722313" lvl="1" indent="-265113">
              <a:buFont typeface="Courier New" pitchFamily="49" charset="0"/>
              <a:buChar char="o"/>
            </a:pPr>
            <a:r>
              <a:rPr lang="es-ES" b="1" dirty="0" smtClean="0">
                <a:solidFill>
                  <a:schemeClr val="accent5">
                    <a:lumMod val="50000"/>
                  </a:schemeClr>
                </a:solidFill>
              </a:rPr>
              <a:t>Valores por defecto</a:t>
            </a:r>
          </a:p>
          <a:p>
            <a:pPr marL="722313" lvl="1" indent="-265113">
              <a:buFont typeface="Courier New" pitchFamily="49" charset="0"/>
              <a:buChar char="o"/>
            </a:pPr>
            <a:r>
              <a:rPr lang="es-ES" b="1" dirty="0" smtClean="0">
                <a:solidFill>
                  <a:schemeClr val="accent5">
                    <a:lumMod val="50000"/>
                  </a:schemeClr>
                </a:solidFill>
              </a:rPr>
              <a:t>Verificación de condiciones</a:t>
            </a:r>
          </a:p>
          <a:p>
            <a:pPr marL="265113" indent="-265113">
              <a:buFont typeface="Wingdings" pitchFamily="2" charset="2"/>
              <a:buChar char="ü"/>
            </a:pPr>
            <a:endParaRPr lang="es-ES" sz="2000" dirty="0" smtClean="0">
              <a:solidFill>
                <a:schemeClr val="tx1">
                  <a:lumMod val="95000"/>
                  <a:lumOff val="5000"/>
                </a:schemeClr>
              </a:solidFill>
            </a:endParaRPr>
          </a:p>
          <a:p>
            <a:pPr marL="265113" indent="-265113">
              <a:buFont typeface="Wingdings" pitchFamily="2" charset="2"/>
              <a:buChar char="ü"/>
            </a:pPr>
            <a:r>
              <a:rPr lang="es-ES" sz="2000" dirty="0" smtClean="0">
                <a:solidFill>
                  <a:schemeClr val="tx1">
                    <a:lumMod val="95000"/>
                    <a:lumOff val="5000"/>
                  </a:schemeClr>
                </a:solidFill>
              </a:rPr>
              <a:t>Para definir las restricciones usamos la cláusula </a:t>
            </a:r>
            <a:r>
              <a:rPr lang="es-ES" sz="2000" b="1" dirty="0" smtClean="0">
                <a:solidFill>
                  <a:schemeClr val="tx1">
                    <a:lumMod val="95000"/>
                    <a:lumOff val="5000"/>
                  </a:schemeClr>
                </a:solidFill>
              </a:rPr>
              <a:t>CONSTRAINT</a:t>
            </a:r>
          </a:p>
          <a:p>
            <a:pPr marL="265113" indent="-265113"/>
            <a:r>
              <a:rPr lang="es-ES" sz="2000" dirty="0" smtClean="0">
                <a:solidFill>
                  <a:schemeClr val="tx1">
                    <a:lumMod val="95000"/>
                    <a:lumOff val="5000"/>
                  </a:schemeClr>
                </a:solidFill>
              </a:rPr>
              <a:t>     Puede restringir una sola columna (</a:t>
            </a:r>
            <a:r>
              <a:rPr lang="es-ES" sz="2000" b="1" i="1" dirty="0" smtClean="0">
                <a:solidFill>
                  <a:schemeClr val="accent3">
                    <a:lumMod val="50000"/>
                  </a:schemeClr>
                </a:solidFill>
              </a:rPr>
              <a:t>restricción de columna</a:t>
            </a:r>
            <a:r>
              <a:rPr lang="es-ES" sz="2000" dirty="0" smtClean="0">
                <a:solidFill>
                  <a:schemeClr val="tx1">
                    <a:lumMod val="95000"/>
                    <a:lumOff val="5000"/>
                  </a:schemeClr>
                </a:solidFill>
              </a:rPr>
              <a:t>) ó un grupo de columnas de una misma tabla (</a:t>
            </a:r>
            <a:r>
              <a:rPr lang="es-ES" sz="2000" b="1" i="1" dirty="0" smtClean="0">
                <a:solidFill>
                  <a:schemeClr val="accent3">
                    <a:lumMod val="50000"/>
                  </a:schemeClr>
                </a:solidFill>
              </a:rPr>
              <a:t>restricción de tabla</a:t>
            </a:r>
            <a:r>
              <a:rPr lang="es-ES" sz="2000" dirty="0" smtClean="0">
                <a:solidFill>
                  <a:schemeClr val="tx1">
                    <a:lumMod val="95000"/>
                    <a:lumOff val="5000"/>
                  </a:schemeClr>
                </a:solidFill>
              </a:rPr>
              <a:t>)</a:t>
            </a:r>
          </a:p>
          <a:p>
            <a:pPr marL="265113" indent="-265113"/>
            <a:endParaRPr lang="es-ES" sz="2000" dirty="0" smtClean="0">
              <a:solidFill>
                <a:schemeClr val="tx1">
                  <a:lumMod val="95000"/>
                  <a:lumOff val="5000"/>
                </a:schemeClr>
              </a:solidFill>
            </a:endParaRPr>
          </a:p>
          <a:p>
            <a:pPr marL="265113" indent="-265113"/>
            <a:endParaRPr lang="es-ES" sz="2000" dirty="0" smtClean="0">
              <a:solidFill>
                <a:schemeClr val="tx1">
                  <a:lumMod val="95000"/>
                  <a:lumOff val="5000"/>
                </a:schemeClr>
              </a:solidFill>
            </a:endParaRPr>
          </a:p>
          <a:p>
            <a:pPr marL="265113" indent="-265113">
              <a:buFont typeface="Wingdings" pitchFamily="2" charset="2"/>
              <a:buChar char="ü"/>
            </a:pPr>
            <a:r>
              <a:rPr lang="es-ES" sz="2000" dirty="0" smtClean="0">
                <a:solidFill>
                  <a:schemeClr val="tx1">
                    <a:lumMod val="95000"/>
                    <a:lumOff val="5000"/>
                  </a:schemeClr>
                </a:solidFill>
              </a:rPr>
              <a:t> Existen 2 modos de especificar restricciones:</a:t>
            </a:r>
          </a:p>
          <a:p>
            <a:pPr marL="914400" lvl="1" indent="-457200">
              <a:buFont typeface="+mj-lt"/>
              <a:buAutoNum type="arabicPeriod"/>
            </a:pPr>
            <a:r>
              <a:rPr lang="es-ES" sz="2000" b="1" dirty="0" smtClean="0">
                <a:solidFill>
                  <a:schemeClr val="accent3">
                    <a:lumMod val="50000"/>
                  </a:schemeClr>
                </a:solidFill>
              </a:rPr>
              <a:t>RESTRICCIÓN DE COLUMNA</a:t>
            </a:r>
            <a:r>
              <a:rPr lang="es-ES" sz="2000" b="1" dirty="0" smtClean="0">
                <a:solidFill>
                  <a:schemeClr val="tx1">
                    <a:lumMod val="95000"/>
                    <a:lumOff val="5000"/>
                  </a:schemeClr>
                </a:solidFill>
              </a:rPr>
              <a:t>: </a:t>
            </a:r>
            <a:r>
              <a:rPr lang="es-ES" dirty="0" smtClean="0">
                <a:solidFill>
                  <a:schemeClr val="tx1">
                    <a:lumMod val="95000"/>
                    <a:lumOff val="5000"/>
                  </a:schemeClr>
                </a:solidFill>
              </a:rPr>
              <a:t>como parte de la definición de la columna</a:t>
            </a:r>
          </a:p>
          <a:p>
            <a:pPr marL="914400" lvl="1" indent="-457200">
              <a:buFont typeface="+mj-lt"/>
              <a:buAutoNum type="arabicPeriod"/>
            </a:pPr>
            <a:endParaRPr lang="es-ES" sz="2000" dirty="0" smtClean="0">
              <a:solidFill>
                <a:schemeClr val="tx1">
                  <a:lumMod val="95000"/>
                  <a:lumOff val="5000"/>
                </a:schemeClr>
              </a:solidFill>
            </a:endParaRPr>
          </a:p>
          <a:p>
            <a:pPr marL="914400" lvl="1" indent="-457200">
              <a:buFont typeface="+mj-lt"/>
              <a:buAutoNum type="arabicPeriod"/>
            </a:pPr>
            <a:r>
              <a:rPr lang="es-ES" sz="2000" b="1" dirty="0" smtClean="0">
                <a:solidFill>
                  <a:schemeClr val="accent3">
                    <a:lumMod val="50000"/>
                  </a:schemeClr>
                </a:solidFill>
              </a:rPr>
              <a:t>RESTRICCIÓN DE TABLA</a:t>
            </a:r>
            <a:r>
              <a:rPr lang="es-ES" sz="2000" dirty="0" smtClean="0">
                <a:solidFill>
                  <a:schemeClr val="tx1">
                    <a:lumMod val="95000"/>
                    <a:lumOff val="5000"/>
                  </a:schemeClr>
                </a:solidFill>
              </a:rPr>
              <a:t>: </a:t>
            </a:r>
            <a:r>
              <a:rPr lang="es-ES" dirty="0" smtClean="0">
                <a:solidFill>
                  <a:schemeClr val="tx1">
                    <a:lumMod val="95000"/>
                    <a:lumOff val="5000"/>
                  </a:schemeClr>
                </a:solidFill>
              </a:rPr>
              <a:t>al final, una vez especificadas todas las columnas</a:t>
            </a:r>
            <a:endParaRPr lang="es-ES" sz="2000" dirty="0" smtClean="0">
              <a:solidFill>
                <a:schemeClr val="tx1">
                  <a:lumMod val="95000"/>
                  <a:lumOff val="5000"/>
                </a:schemeClr>
              </a:solidFill>
            </a:endParaRPr>
          </a:p>
          <a:p>
            <a:pPr marL="722313" lvl="1" indent="-265113">
              <a:buFont typeface="Courier New" pitchFamily="49" charset="0"/>
              <a:buChar char="o"/>
            </a:pPr>
            <a:endParaRPr lang="es-ES" sz="2000" dirty="0" smtClean="0">
              <a:solidFill>
                <a:schemeClr val="tx1">
                  <a:lumMod val="95000"/>
                  <a:lumOff val="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571472"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7" name="6 CuadroTexto"/>
          <p:cNvSpPr txBox="1"/>
          <p:nvPr/>
        </p:nvSpPr>
        <p:spPr>
          <a:xfrm>
            <a:off x="571472" y="928670"/>
            <a:ext cx="8572528" cy="400110"/>
          </a:xfrm>
          <a:prstGeom prst="rect">
            <a:avLst/>
          </a:prstGeom>
          <a:solidFill>
            <a:srgbClr val="FFC000"/>
          </a:solidFill>
        </p:spPr>
        <p:txBody>
          <a:bodyPr wrap="square" rtlCol="0">
            <a:spAutoFit/>
          </a:bodyPr>
          <a:lstStyle/>
          <a:p>
            <a:pPr marL="457200" indent="-457200"/>
            <a:r>
              <a:rPr lang="es-ES" sz="2000" b="1" dirty="0" smtClean="0">
                <a:solidFill>
                  <a:schemeClr val="accent3">
                    <a:lumMod val="50000"/>
                  </a:schemeClr>
                </a:solidFill>
              </a:rPr>
              <a:t>CREATE TABLE CON RESTRICCIÓN DE COLUMNA</a:t>
            </a:r>
            <a:endParaRPr lang="es-ES" sz="2000" dirty="0" smtClean="0">
              <a:solidFill>
                <a:schemeClr val="tx1">
                  <a:lumMod val="95000"/>
                  <a:lumOff val="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428596" y="1500174"/>
            <a:ext cx="8343900" cy="515778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142852"/>
            <a:ext cx="3500061" cy="369332"/>
          </a:xfrm>
          <a:prstGeom prst="rect">
            <a:avLst/>
          </a:prstGeom>
          <a:noFill/>
        </p:spPr>
        <p:txBody>
          <a:bodyPr wrap="none" rtlCol="0">
            <a:spAutoFit/>
          </a:bodyPr>
          <a:lstStyle/>
          <a:p>
            <a:r>
              <a:rPr lang="es-ES" b="1" dirty="0" smtClean="0">
                <a:solidFill>
                  <a:srgbClr val="C00000"/>
                </a:solidFill>
              </a:rPr>
              <a:t>2- CREACIÓN DE TABLAS  (CREATE) </a:t>
            </a:r>
            <a:endParaRPr lang="es-ES" b="1" dirty="0">
              <a:solidFill>
                <a:srgbClr val="C00000"/>
              </a:solidFill>
            </a:endParaRPr>
          </a:p>
        </p:txBody>
      </p:sp>
      <p:sp>
        <p:nvSpPr>
          <p:cNvPr id="6" name="5 CuadroTexto"/>
          <p:cNvSpPr txBox="1"/>
          <p:nvPr/>
        </p:nvSpPr>
        <p:spPr>
          <a:xfrm>
            <a:off x="571472" y="500042"/>
            <a:ext cx="8572528" cy="369332"/>
          </a:xfrm>
          <a:prstGeom prst="rect">
            <a:avLst/>
          </a:prstGeom>
          <a:noFill/>
        </p:spPr>
        <p:txBody>
          <a:bodyPr wrap="square" rtlCol="0">
            <a:spAutoFit/>
          </a:bodyPr>
          <a:lstStyle/>
          <a:p>
            <a:pPr marL="457200" indent="-457200">
              <a:buFont typeface="+mj-lt"/>
              <a:buAutoNum type="alphaUcPeriod" startAt="2"/>
            </a:pPr>
            <a:r>
              <a:rPr lang="es-ES" b="1" dirty="0" smtClean="0">
                <a:solidFill>
                  <a:schemeClr val="accent5">
                    <a:lumMod val="50000"/>
                  </a:schemeClr>
                </a:solidFill>
              </a:rPr>
              <a:t>RESTRICCIONES EN CREATE TABLE</a:t>
            </a:r>
          </a:p>
        </p:txBody>
      </p:sp>
      <p:sp>
        <p:nvSpPr>
          <p:cNvPr id="7" name="6 CuadroTexto"/>
          <p:cNvSpPr txBox="1"/>
          <p:nvPr/>
        </p:nvSpPr>
        <p:spPr>
          <a:xfrm>
            <a:off x="571472" y="928670"/>
            <a:ext cx="8572528" cy="400110"/>
          </a:xfrm>
          <a:prstGeom prst="rect">
            <a:avLst/>
          </a:prstGeom>
          <a:solidFill>
            <a:srgbClr val="FFC000"/>
          </a:solidFill>
        </p:spPr>
        <p:txBody>
          <a:bodyPr wrap="square" rtlCol="0">
            <a:spAutoFit/>
          </a:bodyPr>
          <a:lstStyle/>
          <a:p>
            <a:pPr marL="457200" indent="-457200"/>
            <a:r>
              <a:rPr lang="es-ES" sz="2000" b="1" dirty="0" smtClean="0">
                <a:solidFill>
                  <a:schemeClr val="accent3">
                    <a:lumMod val="50000"/>
                  </a:schemeClr>
                </a:solidFill>
              </a:rPr>
              <a:t>CREATE TABLE CON RESTRICCIÓN DE COLUMNA</a:t>
            </a:r>
            <a:endParaRPr lang="es-ES" sz="2000" dirty="0" smtClean="0">
              <a:solidFill>
                <a:schemeClr val="tx1">
                  <a:lumMod val="95000"/>
                  <a:lumOff val="5000"/>
                </a:schemeClr>
              </a:solidFill>
            </a:endParaRPr>
          </a:p>
        </p:txBody>
      </p:sp>
      <p:sp>
        <p:nvSpPr>
          <p:cNvPr id="8" name="7 CuadroTexto"/>
          <p:cNvSpPr txBox="1"/>
          <p:nvPr/>
        </p:nvSpPr>
        <p:spPr>
          <a:xfrm>
            <a:off x="571472" y="1357298"/>
            <a:ext cx="8572528" cy="4832092"/>
          </a:xfrm>
          <a:prstGeom prst="rect">
            <a:avLst/>
          </a:prstGeom>
          <a:noFill/>
        </p:spPr>
        <p:txBody>
          <a:bodyPr wrap="square" rtlCol="0">
            <a:spAutoFit/>
          </a:bodyPr>
          <a:lstStyle/>
          <a:p>
            <a:r>
              <a:rPr lang="es-ES" sz="2000" b="1" i="1" dirty="0" smtClean="0">
                <a:solidFill>
                  <a:srgbClr val="002060"/>
                </a:solidFill>
              </a:rPr>
              <a:t>Ejemplo:</a:t>
            </a:r>
          </a:p>
          <a:p>
            <a:endParaRPr lang="es-ES" sz="2000" b="1" i="1" dirty="0" smtClean="0">
              <a:solidFill>
                <a:srgbClr val="002060"/>
              </a:solidFill>
            </a:endParaRPr>
          </a:p>
          <a:p>
            <a:endParaRPr lang="es-ES" sz="2000" b="1" i="1" dirty="0" smtClean="0">
              <a:solidFill>
                <a:srgbClr val="002060"/>
              </a:solidFill>
            </a:endParaRPr>
          </a:p>
          <a:p>
            <a:endParaRPr lang="es-ES" sz="2000" b="1" i="1" dirty="0" smtClean="0">
              <a:solidFill>
                <a:srgbClr val="002060"/>
              </a:solidFill>
            </a:endParaRPr>
          </a:p>
          <a:p>
            <a:endParaRPr lang="es-ES" sz="2000" b="1" i="1" dirty="0" smtClean="0">
              <a:solidFill>
                <a:srgbClr val="002060"/>
              </a:solidFill>
            </a:endParaRPr>
          </a:p>
          <a:p>
            <a:endParaRPr lang="es-ES" sz="2000" b="1" i="1" dirty="0" smtClean="0">
              <a:solidFill>
                <a:srgbClr val="002060"/>
              </a:solidFill>
            </a:endParaRPr>
          </a:p>
          <a:p>
            <a:endParaRPr lang="es-ES" sz="2000" b="1" i="1" dirty="0" smtClean="0">
              <a:solidFill>
                <a:srgbClr val="002060"/>
              </a:solidFill>
            </a:endParaRPr>
          </a:p>
          <a:p>
            <a:endParaRPr lang="es-ES" sz="2000" b="1" i="1" dirty="0" smtClean="0">
              <a:solidFill>
                <a:srgbClr val="002060"/>
              </a:solidFill>
            </a:endParaRPr>
          </a:p>
          <a:p>
            <a:endParaRPr lang="es-ES" sz="2000" b="1" i="1" dirty="0" smtClean="0">
              <a:solidFill>
                <a:srgbClr val="002060"/>
              </a:solidFill>
            </a:endParaRPr>
          </a:p>
          <a:p>
            <a:endParaRPr lang="es-ES" sz="2000" b="1" i="1" dirty="0" smtClean="0">
              <a:solidFill>
                <a:srgbClr val="002060"/>
              </a:solidFill>
            </a:endParaRPr>
          </a:p>
          <a:p>
            <a:r>
              <a:rPr lang="es-ES" sz="2400" dirty="0" smtClean="0">
                <a:solidFill>
                  <a:schemeClr val="tx1">
                    <a:lumMod val="95000"/>
                    <a:lumOff val="5000"/>
                  </a:schemeClr>
                </a:solidFill>
              </a:rPr>
              <a:t>Donde se pueden ver las siguientes restricciones:</a:t>
            </a:r>
          </a:p>
          <a:p>
            <a:pPr lvl="1">
              <a:buFont typeface="Wingdings" pitchFamily="2" charset="2"/>
              <a:buChar char="ü"/>
            </a:pPr>
            <a:r>
              <a:rPr lang="es-ES" sz="2400" dirty="0" smtClean="0">
                <a:solidFill>
                  <a:schemeClr val="tx1">
                    <a:lumMod val="95000"/>
                    <a:lumOff val="5000"/>
                  </a:schemeClr>
                </a:solidFill>
              </a:rPr>
              <a:t> </a:t>
            </a:r>
            <a:r>
              <a:rPr lang="es-ES" sz="2000" b="1" dirty="0" smtClean="0">
                <a:solidFill>
                  <a:schemeClr val="tx1">
                    <a:lumMod val="95000"/>
                    <a:lumOff val="5000"/>
                  </a:schemeClr>
                </a:solidFill>
              </a:rPr>
              <a:t>Clave primaria</a:t>
            </a:r>
            <a:r>
              <a:rPr lang="es-ES" sz="2000" dirty="0" smtClean="0">
                <a:solidFill>
                  <a:schemeClr val="tx1">
                    <a:lumMod val="95000"/>
                    <a:lumOff val="5000"/>
                  </a:schemeClr>
                </a:solidFill>
              </a:rPr>
              <a:t>:  NOMBRE</a:t>
            </a:r>
          </a:p>
          <a:p>
            <a:pPr lvl="1">
              <a:buFont typeface="Wingdings" pitchFamily="2" charset="2"/>
              <a:buChar char="ü"/>
            </a:pPr>
            <a:r>
              <a:rPr lang="es-ES" sz="2000" b="1" dirty="0" smtClean="0">
                <a:solidFill>
                  <a:schemeClr val="tx1">
                    <a:lumMod val="95000"/>
                    <a:lumOff val="5000"/>
                  </a:schemeClr>
                </a:solidFill>
              </a:rPr>
              <a:t>  Clave ajena</a:t>
            </a:r>
            <a:r>
              <a:rPr lang="es-ES" sz="2000" dirty="0" smtClean="0">
                <a:solidFill>
                  <a:schemeClr val="tx1">
                    <a:lumMod val="95000"/>
                    <a:lumOff val="5000"/>
                  </a:schemeClr>
                </a:solidFill>
              </a:rPr>
              <a:t>: COD_PROVINCIA, que referencia a la tabla PROVINCIAS</a:t>
            </a:r>
          </a:p>
          <a:p>
            <a:pPr lvl="1">
              <a:buFont typeface="Wingdings" pitchFamily="2" charset="2"/>
              <a:buChar char="ü"/>
            </a:pPr>
            <a:r>
              <a:rPr lang="es-ES" sz="2000" b="1" dirty="0" smtClean="0">
                <a:solidFill>
                  <a:schemeClr val="tx1">
                    <a:lumMod val="95000"/>
                    <a:lumOff val="5000"/>
                  </a:schemeClr>
                </a:solidFill>
              </a:rPr>
              <a:t>  Verificación con CHECK</a:t>
            </a:r>
            <a:r>
              <a:rPr lang="es-ES" sz="2000" dirty="0" smtClean="0">
                <a:solidFill>
                  <a:schemeClr val="tx1">
                    <a:lumMod val="95000"/>
                    <a:lumOff val="5000"/>
                  </a:schemeClr>
                </a:solidFill>
              </a:rPr>
              <a:t>:  la edad ha de estar entre 18 y 35 </a:t>
            </a:r>
          </a:p>
          <a:p>
            <a:endParaRPr lang="es-ES" sz="2000" b="1" i="1" dirty="0">
              <a:solidFill>
                <a:srgbClr val="002060"/>
              </a:solidFill>
            </a:endParaRPr>
          </a:p>
        </p:txBody>
      </p:sp>
      <p:pic>
        <p:nvPicPr>
          <p:cNvPr id="2050" name="Picture 2"/>
          <p:cNvPicPr>
            <a:picLocks noChangeAspect="1" noChangeArrowheads="1"/>
          </p:cNvPicPr>
          <p:nvPr/>
        </p:nvPicPr>
        <p:blipFill>
          <a:blip r:embed="rId2"/>
          <a:srcRect/>
          <a:stretch>
            <a:fillRect/>
          </a:stretch>
        </p:blipFill>
        <p:spPr bwMode="auto">
          <a:xfrm>
            <a:off x="642910" y="1714488"/>
            <a:ext cx="7820050" cy="242005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TotalTime>
  <Words>2687</Words>
  <Application>Microsoft Office PowerPoint</Application>
  <PresentationFormat>Presentación en pantalla (4:3)</PresentationFormat>
  <Paragraphs>408</Paragraphs>
  <Slides>37</Slides>
  <Notes>0</Notes>
  <HiddenSlides>0</HiddenSlides>
  <MMClips>0</MMClips>
  <ScaleCrop>false</ScaleCrop>
  <HeadingPairs>
    <vt:vector size="4" baseType="variant">
      <vt:variant>
        <vt:lpstr>Tema</vt:lpstr>
      </vt:variant>
      <vt:variant>
        <vt:i4>1</vt:i4>
      </vt:variant>
      <vt:variant>
        <vt:lpstr>Títulos de diapositiva</vt:lpstr>
      </vt:variant>
      <vt:variant>
        <vt:i4>37</vt:i4>
      </vt:variant>
    </vt:vector>
  </HeadingPairs>
  <TitlesOfParts>
    <vt:vector size="38"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Profesor</dc:creator>
  <cp:lastModifiedBy> </cp:lastModifiedBy>
  <cp:revision>126</cp:revision>
  <dcterms:created xsi:type="dcterms:W3CDTF">2015-06-16T10:31:03Z</dcterms:created>
  <dcterms:modified xsi:type="dcterms:W3CDTF">2015-06-27T19:38:10Z</dcterms:modified>
</cp:coreProperties>
</file>