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86"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E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5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B32F2606-AFE7-42FF-B24A-F8D713C81888}" type="datetimeFigureOut">
              <a:rPr lang="es-ES" smtClean="0"/>
              <a:pPr/>
              <a:t>07/03/2019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32F2606-AFE7-42FF-B24A-F8D713C81888}" type="datetimeFigureOut">
              <a:rPr lang="es-ES" smtClean="0"/>
              <a:pPr/>
              <a:t>07/03/2019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32F2606-AFE7-42FF-B24A-F8D713C81888}" type="datetimeFigureOut">
              <a:rPr lang="es-ES" smtClean="0"/>
              <a:pPr/>
              <a:t>07/03/2019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32F2606-AFE7-42FF-B24A-F8D713C81888}" type="datetimeFigureOut">
              <a:rPr lang="es-ES" smtClean="0"/>
              <a:pPr/>
              <a:t>07/03/2019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2F2606-AFE7-42FF-B24A-F8D713C81888}" type="datetimeFigureOut">
              <a:rPr lang="es-ES" smtClean="0"/>
              <a:pPr/>
              <a:t>07/03/2019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B32F2606-AFE7-42FF-B24A-F8D713C81888}" type="datetimeFigureOut">
              <a:rPr lang="es-ES" smtClean="0"/>
              <a:pPr/>
              <a:t>07/03/2019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B32F2606-AFE7-42FF-B24A-F8D713C81888}" type="datetimeFigureOut">
              <a:rPr lang="es-ES" smtClean="0"/>
              <a:pPr/>
              <a:t>07/03/2019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B32F2606-AFE7-42FF-B24A-F8D713C81888}" type="datetimeFigureOut">
              <a:rPr lang="es-ES" smtClean="0"/>
              <a:pPr/>
              <a:t>07/03/2019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2F2606-AFE7-42FF-B24A-F8D713C81888}" type="datetimeFigureOut">
              <a:rPr lang="es-ES" smtClean="0"/>
              <a:pPr/>
              <a:t>07/03/2019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07/03/2019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07/03/2019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3">
                <a:lumMod val="60000"/>
                <a:lumOff val="40000"/>
                <a:alpha val="74000"/>
              </a:schemeClr>
            </a:gs>
            <a:gs pos="0">
              <a:schemeClr val="bg1">
                <a:lumMod val="75000"/>
              </a:schemeClr>
            </a:gs>
            <a:gs pos="50000">
              <a:srgbClr val="9CB86E">
                <a:alpha val="62000"/>
              </a:srgbClr>
            </a:gs>
            <a:gs pos="100000">
              <a:srgbClr val="156B13">
                <a:alpha val="5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F2606-AFE7-42FF-B24A-F8D713C81888}" type="datetimeFigureOut">
              <a:rPr lang="es-ES" smtClean="0"/>
              <a:pPr/>
              <a:t>07/03/2019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FA2B1-BB5D-4E5F-BFD1-5DB3FC213B35}"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00100" y="1000108"/>
            <a:ext cx="7187207" cy="4555093"/>
          </a:xfrm>
          <a:prstGeom prst="rect">
            <a:avLst/>
          </a:prstGeom>
          <a:noFill/>
        </p:spPr>
        <p:txBody>
          <a:bodyPr wrap="square" rtlCol="0">
            <a:spAutoFit/>
          </a:bodyPr>
          <a:lstStyle/>
          <a:p>
            <a:pPr algn="ctr"/>
            <a:r>
              <a:rPr lang="es-ES" sz="8000" b="1" dirty="0"/>
              <a:t>SQL</a:t>
            </a:r>
            <a:r>
              <a:rPr lang="es-ES" sz="6600" b="1" dirty="0"/>
              <a:t> </a:t>
            </a:r>
          </a:p>
          <a:p>
            <a:pPr algn="ctr"/>
            <a:endParaRPr lang="es-ES" sz="6600" b="1" dirty="0"/>
          </a:p>
          <a:p>
            <a:pPr algn="ctr"/>
            <a:r>
              <a:rPr lang="es-ES" sz="4800" b="1" dirty="0">
                <a:solidFill>
                  <a:schemeClr val="accent1">
                    <a:lumMod val="75000"/>
                  </a:schemeClr>
                </a:solidFill>
              </a:rPr>
              <a:t>CREACIÓN, BORRADO Y MODIFICACIÓN DE TABLAS</a:t>
            </a:r>
          </a:p>
          <a:p>
            <a:pPr algn="ctr"/>
            <a:r>
              <a:rPr lang="es-ES" sz="4800" b="1" dirty="0">
                <a:solidFill>
                  <a:srgbClr val="C00000"/>
                </a:solidFill>
              </a:rPr>
              <a:t>Parte II  (DROP y ALTER)</a:t>
            </a:r>
            <a:endParaRPr lang="es-ES" sz="5400" b="1"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4381520" cy="369332"/>
          </a:xfrm>
          <a:prstGeom prst="rect">
            <a:avLst/>
          </a:prstGeom>
          <a:noFill/>
        </p:spPr>
        <p:txBody>
          <a:bodyPr wrap="none" rtlCol="0">
            <a:spAutoFit/>
          </a:bodyPr>
          <a:lstStyle/>
          <a:p>
            <a:r>
              <a:rPr lang="es-ES" b="1" dirty="0">
                <a:solidFill>
                  <a:srgbClr val="C00000"/>
                </a:solidFill>
              </a:rPr>
              <a:t>2- MODIFICACIÓN DE TABLAS (ALTER TABLE)</a:t>
            </a:r>
          </a:p>
        </p:txBody>
      </p:sp>
      <p:sp>
        <p:nvSpPr>
          <p:cNvPr id="6" name="5 CuadroTexto"/>
          <p:cNvSpPr txBox="1"/>
          <p:nvPr/>
        </p:nvSpPr>
        <p:spPr>
          <a:xfrm>
            <a:off x="571472" y="857232"/>
            <a:ext cx="8572528" cy="461665"/>
          </a:xfrm>
          <a:prstGeom prst="rect">
            <a:avLst/>
          </a:prstGeom>
          <a:solidFill>
            <a:srgbClr val="80E020"/>
          </a:solidFill>
        </p:spPr>
        <p:txBody>
          <a:bodyPr wrap="square" rtlCol="0">
            <a:spAutoFit/>
          </a:bodyPr>
          <a:lstStyle/>
          <a:p>
            <a:pPr marL="457200" indent="-457200">
              <a:buFont typeface="+mj-lt"/>
              <a:buAutoNum type="alphaUcPeriod" startAt="2"/>
            </a:pPr>
            <a:r>
              <a:rPr lang="es-ES" sz="2400" dirty="0"/>
              <a:t>ADICIÓN Y BORRADO DE RESTRICCIONES</a:t>
            </a:r>
            <a:endParaRPr lang="es-ES" sz="2000" b="1" i="1" dirty="0">
              <a:solidFill>
                <a:schemeClr val="accent5">
                  <a:lumMod val="50000"/>
                </a:schemeClr>
              </a:solidFill>
            </a:endParaRPr>
          </a:p>
        </p:txBody>
      </p:sp>
      <p:sp>
        <p:nvSpPr>
          <p:cNvPr id="5" name="4 CuadroTexto"/>
          <p:cNvSpPr txBox="1"/>
          <p:nvPr/>
        </p:nvSpPr>
        <p:spPr>
          <a:xfrm>
            <a:off x="571472" y="1571612"/>
            <a:ext cx="8572528" cy="5170646"/>
          </a:xfrm>
          <a:prstGeom prst="rect">
            <a:avLst/>
          </a:prstGeom>
          <a:noFill/>
        </p:spPr>
        <p:txBody>
          <a:bodyPr wrap="square" rtlCol="0">
            <a:spAutoFit/>
          </a:bodyPr>
          <a:lstStyle/>
          <a:p>
            <a:pPr>
              <a:buFont typeface="Wingdings" pitchFamily="2" charset="2"/>
              <a:buChar char="Ø"/>
            </a:pPr>
            <a:r>
              <a:rPr lang="es-ES" sz="2200" b="1" dirty="0">
                <a:solidFill>
                  <a:schemeClr val="tx1">
                    <a:lumMod val="95000"/>
                    <a:lumOff val="5000"/>
                  </a:schemeClr>
                </a:solidFill>
              </a:rPr>
              <a:t>  Podemos añadir y eliminar las siguientes restricciones de una tabla:</a:t>
            </a:r>
          </a:p>
          <a:p>
            <a:pPr lvl="1">
              <a:buFont typeface="Wingdings" pitchFamily="2" charset="2"/>
              <a:buChar char="Ø"/>
            </a:pPr>
            <a:r>
              <a:rPr lang="es-ES" sz="2200" b="1" dirty="0">
                <a:solidFill>
                  <a:srgbClr val="C00000"/>
                </a:solidFill>
              </a:rPr>
              <a:t> CHECK</a:t>
            </a:r>
          </a:p>
          <a:p>
            <a:pPr lvl="1">
              <a:buFont typeface="Wingdings" pitchFamily="2" charset="2"/>
              <a:buChar char="Ø"/>
            </a:pPr>
            <a:r>
              <a:rPr lang="es-ES" sz="2200" b="1" dirty="0">
                <a:solidFill>
                  <a:srgbClr val="C00000"/>
                </a:solidFill>
              </a:rPr>
              <a:t> PRIMARY KEY</a:t>
            </a:r>
          </a:p>
          <a:p>
            <a:pPr lvl="1">
              <a:buFont typeface="Wingdings" pitchFamily="2" charset="2"/>
              <a:buChar char="Ø"/>
            </a:pPr>
            <a:r>
              <a:rPr lang="es-ES" sz="2200" b="1" dirty="0">
                <a:solidFill>
                  <a:srgbClr val="C00000"/>
                </a:solidFill>
              </a:rPr>
              <a:t> NOT NULL</a:t>
            </a:r>
          </a:p>
          <a:p>
            <a:pPr lvl="1">
              <a:buFont typeface="Wingdings" pitchFamily="2" charset="2"/>
              <a:buChar char="Ø"/>
            </a:pPr>
            <a:r>
              <a:rPr lang="es-ES" sz="2200" b="1" dirty="0">
                <a:solidFill>
                  <a:srgbClr val="C00000"/>
                </a:solidFill>
              </a:rPr>
              <a:t> FOREIGN KEY </a:t>
            </a:r>
          </a:p>
          <a:p>
            <a:pPr lvl="1">
              <a:buFont typeface="Wingdings" pitchFamily="2" charset="2"/>
              <a:buChar char="Ø"/>
            </a:pPr>
            <a:r>
              <a:rPr lang="es-ES" sz="2200" b="1" dirty="0">
                <a:solidFill>
                  <a:srgbClr val="C00000"/>
                </a:solidFill>
              </a:rPr>
              <a:t> UNIQUE</a:t>
            </a:r>
            <a:endParaRPr lang="es-ES" sz="2000" dirty="0">
              <a:solidFill>
                <a:srgbClr val="C00000"/>
              </a:solidFill>
            </a:endParaRPr>
          </a:p>
          <a:p>
            <a:endParaRPr lang="es-ES" sz="2200" b="1" dirty="0">
              <a:solidFill>
                <a:schemeClr val="tx1">
                  <a:lumMod val="95000"/>
                  <a:lumOff val="5000"/>
                </a:schemeClr>
              </a:solidFill>
            </a:endParaRPr>
          </a:p>
          <a:p>
            <a:pPr>
              <a:buFont typeface="Wingdings" pitchFamily="2" charset="2"/>
              <a:buChar char="Ø"/>
            </a:pPr>
            <a:r>
              <a:rPr lang="es-ES" sz="2200" b="1" dirty="0">
                <a:solidFill>
                  <a:schemeClr val="tx1">
                    <a:lumMod val="95000"/>
                    <a:lumOff val="5000"/>
                  </a:schemeClr>
                </a:solidFill>
              </a:rPr>
              <a:t> Para añadir restricciones usamos la orden</a:t>
            </a:r>
          </a:p>
          <a:p>
            <a:r>
              <a:rPr lang="es-ES" sz="2200" b="1" dirty="0">
                <a:solidFill>
                  <a:schemeClr val="tx1">
                    <a:lumMod val="95000"/>
                    <a:lumOff val="5000"/>
                  </a:schemeClr>
                </a:solidFill>
              </a:rPr>
              <a:t>        </a:t>
            </a:r>
            <a:r>
              <a:rPr lang="es-ES" sz="2200" b="1" dirty="0">
                <a:solidFill>
                  <a:srgbClr val="C00000"/>
                </a:solidFill>
              </a:rPr>
              <a:t>ALTER TABLE  </a:t>
            </a:r>
            <a:r>
              <a:rPr lang="es-ES" sz="2200" b="1" i="1" dirty="0" err="1">
                <a:solidFill>
                  <a:srgbClr val="C00000"/>
                </a:solidFill>
              </a:rPr>
              <a:t>nombretabla</a:t>
            </a:r>
            <a:r>
              <a:rPr lang="es-ES" sz="2200" b="1" dirty="0">
                <a:solidFill>
                  <a:srgbClr val="C00000"/>
                </a:solidFill>
              </a:rPr>
              <a:t>  ADD CONSTRAINT </a:t>
            </a:r>
            <a:r>
              <a:rPr lang="es-ES" sz="2200" b="1" i="1" dirty="0" err="1">
                <a:solidFill>
                  <a:srgbClr val="C00000"/>
                </a:solidFill>
              </a:rPr>
              <a:t>nombrerestriccion</a:t>
            </a:r>
          </a:p>
          <a:p>
            <a:endParaRPr lang="es-ES" sz="2200" b="1" dirty="0">
              <a:solidFill>
                <a:schemeClr val="tx1">
                  <a:lumMod val="95000"/>
                  <a:lumOff val="5000"/>
                </a:schemeClr>
              </a:solidFill>
            </a:endParaRPr>
          </a:p>
          <a:p>
            <a:pPr>
              <a:buFont typeface="Wingdings" pitchFamily="2" charset="2"/>
              <a:buChar char="Ø"/>
            </a:pPr>
            <a:r>
              <a:rPr lang="es-ES" sz="2200" b="1" dirty="0">
                <a:solidFill>
                  <a:schemeClr val="tx1">
                    <a:lumMod val="95000"/>
                    <a:lumOff val="5000"/>
                  </a:schemeClr>
                </a:solidFill>
              </a:rPr>
              <a:t> Para eliminar restricciones usamos la orden:</a:t>
            </a:r>
          </a:p>
          <a:p>
            <a:r>
              <a:rPr lang="es-ES" sz="2200" b="1" dirty="0">
                <a:solidFill>
                  <a:schemeClr val="tx1">
                    <a:lumMod val="95000"/>
                    <a:lumOff val="5000"/>
                  </a:schemeClr>
                </a:solidFill>
              </a:rPr>
              <a:t>       </a:t>
            </a:r>
            <a:r>
              <a:rPr lang="es-ES" sz="2200" b="1" dirty="0">
                <a:solidFill>
                  <a:srgbClr val="C00000"/>
                </a:solidFill>
              </a:rPr>
              <a:t>ALTER TABLE  </a:t>
            </a:r>
            <a:r>
              <a:rPr lang="es-ES" sz="2200" b="1" i="1" dirty="0" err="1">
                <a:solidFill>
                  <a:srgbClr val="C00000"/>
                </a:solidFill>
              </a:rPr>
              <a:t>nombretabla</a:t>
            </a:r>
            <a:r>
              <a:rPr lang="es-ES" sz="2200" b="1" dirty="0">
                <a:solidFill>
                  <a:srgbClr val="C00000"/>
                </a:solidFill>
              </a:rPr>
              <a:t>  DROP CONSTRAINT  </a:t>
            </a:r>
            <a:r>
              <a:rPr lang="es-ES" sz="2200" b="1" i="1" dirty="0" err="1">
                <a:solidFill>
                  <a:srgbClr val="C00000"/>
                </a:solidFill>
              </a:rPr>
              <a:t>nombrerestriccion</a:t>
            </a:r>
          </a:p>
          <a:p>
            <a:endParaRPr lang="es-ES" sz="2200" b="1" dirty="0">
              <a:solidFill>
                <a:schemeClr val="tx1">
                  <a:lumMod val="95000"/>
                  <a:lumOff val="5000"/>
                </a:schemeClr>
              </a:solidFill>
            </a:endParaRPr>
          </a:p>
          <a:p>
            <a:pPr marL="273050" indent="-273050">
              <a:buFont typeface="Wingdings" pitchFamily="2" charset="2"/>
              <a:buChar char="Ø"/>
            </a:pPr>
            <a:r>
              <a:rPr lang="es-ES" sz="2200" b="1" dirty="0">
                <a:solidFill>
                  <a:schemeClr val="tx1">
                    <a:lumMod val="95000"/>
                    <a:lumOff val="5000"/>
                  </a:schemeClr>
                </a:solidFill>
              </a:rPr>
              <a:t> Se pueden eliminar las restricciones con nombre y las asignadas por el sistema (SYS_C00n)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4381520" cy="369332"/>
          </a:xfrm>
          <a:prstGeom prst="rect">
            <a:avLst/>
          </a:prstGeom>
          <a:noFill/>
        </p:spPr>
        <p:txBody>
          <a:bodyPr wrap="none" rtlCol="0">
            <a:spAutoFit/>
          </a:bodyPr>
          <a:lstStyle/>
          <a:p>
            <a:r>
              <a:rPr lang="es-ES" b="1" dirty="0">
                <a:solidFill>
                  <a:srgbClr val="C00000"/>
                </a:solidFill>
              </a:rPr>
              <a:t>2- MODIFICACIÓN DE TABLAS (ALTER TABLE)</a:t>
            </a:r>
          </a:p>
        </p:txBody>
      </p:sp>
      <p:sp>
        <p:nvSpPr>
          <p:cNvPr id="6" name="5 CuadroTexto"/>
          <p:cNvSpPr txBox="1"/>
          <p:nvPr/>
        </p:nvSpPr>
        <p:spPr>
          <a:xfrm>
            <a:off x="571472" y="857232"/>
            <a:ext cx="8572528" cy="461665"/>
          </a:xfrm>
          <a:prstGeom prst="rect">
            <a:avLst/>
          </a:prstGeom>
          <a:solidFill>
            <a:srgbClr val="80E020"/>
          </a:solidFill>
        </p:spPr>
        <p:txBody>
          <a:bodyPr wrap="square" rtlCol="0">
            <a:spAutoFit/>
          </a:bodyPr>
          <a:lstStyle/>
          <a:p>
            <a:pPr marL="457200" indent="-457200">
              <a:buFont typeface="+mj-lt"/>
              <a:buAutoNum type="alphaUcPeriod" startAt="2"/>
            </a:pPr>
            <a:r>
              <a:rPr lang="es-ES" sz="2400" dirty="0"/>
              <a:t>ADICIÓN Y BORRADO DE RESTRICCIONES</a:t>
            </a:r>
            <a:endParaRPr lang="es-ES" sz="2000" b="1" i="1" dirty="0">
              <a:solidFill>
                <a:schemeClr val="accent5">
                  <a:lumMod val="50000"/>
                </a:schemeClr>
              </a:solidFill>
            </a:endParaRPr>
          </a:p>
        </p:txBody>
      </p:sp>
      <p:sp>
        <p:nvSpPr>
          <p:cNvPr id="5" name="4 CuadroTexto"/>
          <p:cNvSpPr txBox="1"/>
          <p:nvPr/>
        </p:nvSpPr>
        <p:spPr>
          <a:xfrm>
            <a:off x="571350" y="1318897"/>
            <a:ext cx="8572528" cy="5409173"/>
          </a:xfrm>
          <a:prstGeom prst="rect">
            <a:avLst/>
          </a:prstGeom>
          <a:noFill/>
        </p:spPr>
        <p:txBody>
          <a:bodyPr wrap="square" rtlCol="0">
            <a:spAutoFit/>
          </a:bodyPr>
          <a:lstStyle/>
          <a:p>
            <a:r>
              <a:rPr lang="es-ES" sz="2000" b="1" dirty="0">
                <a:solidFill>
                  <a:srgbClr val="0070C0"/>
                </a:solidFill>
              </a:rPr>
              <a:t>NOTA:   </a:t>
            </a:r>
            <a:r>
              <a:rPr lang="es-ES" sz="2000" b="1" dirty="0"/>
              <a:t>AGREGAR RETRICCIÓN SIN COMPROBAR DATOS EXISTENTES</a:t>
            </a:r>
            <a:endParaRPr lang="es-ES" sz="2000" dirty="0"/>
          </a:p>
          <a:p>
            <a:pPr marL="285750" indent="-285750">
              <a:buFont typeface="Wingdings" panose="05000000000000000000" pitchFamily="2" charset="2"/>
              <a:buChar char="q"/>
            </a:pPr>
            <a:r>
              <a:rPr lang="es-ES" sz="2000" dirty="0"/>
              <a:t>Si agregamos una restricción a una tabla que contiene datos, Oracle los controla para asegurarse que cumplen con la condición de la restricción, si algún registro no la cumple, la restricción no se </a:t>
            </a:r>
            <a:r>
              <a:rPr lang="es-ES" sz="2000" dirty="0" err="1"/>
              <a:t>establecece</a:t>
            </a:r>
            <a:r>
              <a:rPr lang="es-ES" sz="2000" dirty="0"/>
              <a:t>.</a:t>
            </a:r>
          </a:p>
          <a:p>
            <a:pPr marL="285750" indent="-285750">
              <a:buFont typeface="Wingdings" panose="05000000000000000000" pitchFamily="2" charset="2"/>
              <a:buChar char="q"/>
            </a:pPr>
            <a:endParaRPr lang="es-ES" sz="900" dirty="0"/>
          </a:p>
          <a:p>
            <a:pPr marL="285750" indent="-285750">
              <a:buFont typeface="Wingdings" panose="05000000000000000000" pitchFamily="2" charset="2"/>
              <a:buChar char="q"/>
            </a:pPr>
            <a:r>
              <a:rPr lang="es-ES" sz="2000" dirty="0"/>
              <a:t>Es posible deshabilitar esta comprobación estableciendo una restricción </a:t>
            </a:r>
            <a:r>
              <a:rPr lang="es-ES" sz="2000" b="1" i="1" dirty="0"/>
              <a:t>sin comprobar</a:t>
            </a:r>
            <a:r>
              <a:rPr lang="es-ES" sz="2000" dirty="0"/>
              <a:t> los datos existentes.</a:t>
            </a:r>
          </a:p>
          <a:p>
            <a:pPr marL="285750" indent="-285750">
              <a:buFont typeface="Wingdings" panose="05000000000000000000" pitchFamily="2" charset="2"/>
              <a:buChar char="q"/>
            </a:pPr>
            <a:endParaRPr lang="es-ES" sz="1000" dirty="0"/>
          </a:p>
          <a:p>
            <a:pPr marL="285750" indent="-285750">
              <a:buFont typeface="Wingdings" panose="05000000000000000000" pitchFamily="2" charset="2"/>
              <a:buChar char="q"/>
            </a:pPr>
            <a:r>
              <a:rPr lang="es-ES" sz="2000" dirty="0"/>
              <a:t>Podemos hacerlo cuando agregamos la restricción (de cualquier tipo) a una tabla para que Oracle acepte los valores ya almacenados que infringen la restricción. </a:t>
            </a:r>
          </a:p>
          <a:p>
            <a:pPr marL="285750" indent="-285750">
              <a:buFont typeface="Wingdings" panose="05000000000000000000" pitchFamily="2" charset="2"/>
              <a:buChar char="q"/>
            </a:pPr>
            <a:endParaRPr lang="es-ES" sz="1050" dirty="0"/>
          </a:p>
          <a:p>
            <a:pPr marL="285750" indent="-285750">
              <a:buFont typeface="Wingdings" panose="05000000000000000000" pitchFamily="2" charset="2"/>
              <a:buChar char="q"/>
            </a:pPr>
            <a:r>
              <a:rPr lang="es-ES" sz="2000" dirty="0"/>
              <a:t>Para ello debemos incluir la opción </a:t>
            </a:r>
            <a:r>
              <a:rPr lang="es-ES" sz="2000" b="1" dirty="0"/>
              <a:t>NOVALIDATE </a:t>
            </a:r>
            <a:r>
              <a:rPr lang="es-ES" sz="2000" dirty="0"/>
              <a:t>al final de la instrucción:</a:t>
            </a:r>
          </a:p>
          <a:p>
            <a:pPr lvl="3"/>
            <a:r>
              <a:rPr lang="es-ES" sz="2000" b="1" dirty="0"/>
              <a:t> </a:t>
            </a:r>
            <a:r>
              <a:rPr lang="es-ES" b="1" dirty="0"/>
              <a:t>alter table libros</a:t>
            </a:r>
          </a:p>
          <a:p>
            <a:pPr lvl="3"/>
            <a:r>
              <a:rPr lang="es-ES" b="1" dirty="0"/>
              <a:t>  </a:t>
            </a:r>
            <a:r>
              <a:rPr lang="es-ES" b="1" dirty="0" err="1"/>
              <a:t>add</a:t>
            </a:r>
            <a:r>
              <a:rPr lang="es-ES" b="1" dirty="0"/>
              <a:t> </a:t>
            </a:r>
            <a:r>
              <a:rPr lang="es-ES" b="1" dirty="0" err="1"/>
              <a:t>constraint</a:t>
            </a:r>
            <a:r>
              <a:rPr lang="es-ES" b="1" dirty="0"/>
              <a:t> </a:t>
            </a:r>
            <a:r>
              <a:rPr lang="es-ES" b="1" dirty="0" err="1"/>
              <a:t>PK_libros_codigo</a:t>
            </a:r>
            <a:endParaRPr lang="es-ES" b="1" dirty="0"/>
          </a:p>
          <a:p>
            <a:pPr lvl="3"/>
            <a:r>
              <a:rPr lang="es-ES" b="1" dirty="0"/>
              <a:t>  </a:t>
            </a:r>
            <a:r>
              <a:rPr lang="es-ES" b="1" dirty="0" err="1"/>
              <a:t>primary</a:t>
            </a:r>
            <a:r>
              <a:rPr lang="es-ES" b="1" dirty="0"/>
              <a:t> </a:t>
            </a:r>
            <a:r>
              <a:rPr lang="es-ES" b="1" dirty="0" err="1"/>
              <a:t>key</a:t>
            </a:r>
            <a:r>
              <a:rPr lang="es-ES" b="1" dirty="0"/>
              <a:t> (</a:t>
            </a:r>
            <a:r>
              <a:rPr lang="es-ES" b="1" dirty="0" err="1"/>
              <a:t>codigo</a:t>
            </a:r>
            <a:r>
              <a:rPr lang="es-ES" b="1" dirty="0"/>
              <a:t>) </a:t>
            </a:r>
            <a:r>
              <a:rPr lang="es-ES" b="1" dirty="0" err="1"/>
              <a:t>novalidate</a:t>
            </a:r>
            <a:r>
              <a:rPr lang="es-ES" b="1"/>
              <a:t>;</a:t>
            </a:r>
          </a:p>
          <a:p>
            <a:pPr lvl="3"/>
            <a:endParaRPr lang="es-ES" b="1" dirty="0"/>
          </a:p>
          <a:p>
            <a:pPr lvl="3"/>
            <a:endParaRPr lang="es-ES" sz="600" b="1" dirty="0"/>
          </a:p>
          <a:p>
            <a:r>
              <a:rPr lang="es-ES" b="1" i="1" dirty="0">
                <a:solidFill>
                  <a:srgbClr val="0070C0"/>
                </a:solidFill>
              </a:rPr>
              <a:t>La restricción no se aplica en los datos existentes, pero si intentamos ingresar un nuevo valor que no cumpla la restricción (o actualizarlo), Oracle no lo permite.</a:t>
            </a:r>
            <a:endParaRPr lang="es-ES" sz="2000" b="1" i="1" dirty="0">
              <a:solidFill>
                <a:srgbClr val="0070C0"/>
              </a:solidFill>
            </a:endParaRPr>
          </a:p>
        </p:txBody>
      </p:sp>
    </p:spTree>
    <p:extLst>
      <p:ext uri="{BB962C8B-B14F-4D97-AF65-F5344CB8AC3E}">
        <p14:creationId xmlns:p14="http://schemas.microsoft.com/office/powerpoint/2010/main" val="639487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4381520" cy="369332"/>
          </a:xfrm>
          <a:prstGeom prst="rect">
            <a:avLst/>
          </a:prstGeom>
          <a:noFill/>
        </p:spPr>
        <p:txBody>
          <a:bodyPr wrap="none" rtlCol="0">
            <a:spAutoFit/>
          </a:bodyPr>
          <a:lstStyle/>
          <a:p>
            <a:r>
              <a:rPr lang="es-ES" b="1" dirty="0">
                <a:solidFill>
                  <a:srgbClr val="C00000"/>
                </a:solidFill>
              </a:rPr>
              <a:t>2- MODIFICACIÓN DE TABLAS (ALTER TABLE)</a:t>
            </a:r>
          </a:p>
        </p:txBody>
      </p:sp>
      <p:sp>
        <p:nvSpPr>
          <p:cNvPr id="5" name="4 CuadroTexto"/>
          <p:cNvSpPr txBox="1"/>
          <p:nvPr/>
        </p:nvSpPr>
        <p:spPr>
          <a:xfrm>
            <a:off x="214282" y="357166"/>
            <a:ext cx="8929718" cy="6309420"/>
          </a:xfrm>
          <a:prstGeom prst="rect">
            <a:avLst/>
          </a:prstGeom>
          <a:noFill/>
        </p:spPr>
        <p:txBody>
          <a:bodyPr wrap="square" rtlCol="0">
            <a:spAutoFit/>
          </a:bodyPr>
          <a:lstStyle/>
          <a:p>
            <a:r>
              <a:rPr lang="es-ES" sz="2200" b="1" i="1" dirty="0">
                <a:solidFill>
                  <a:schemeClr val="accent5">
                    <a:lumMod val="50000"/>
                  </a:schemeClr>
                </a:solidFill>
              </a:rPr>
              <a:t>Ejemplos:</a:t>
            </a:r>
          </a:p>
          <a:p>
            <a:endParaRPr lang="es-ES" sz="1050" b="1" i="1" dirty="0">
              <a:solidFill>
                <a:schemeClr val="tx1">
                  <a:lumMod val="95000"/>
                  <a:lumOff val="5000"/>
                </a:schemeClr>
              </a:solidFill>
            </a:endParaRPr>
          </a:p>
          <a:p>
            <a:pPr>
              <a:buFont typeface="Wingdings" pitchFamily="2" charset="2"/>
              <a:buChar char="q"/>
            </a:pPr>
            <a:r>
              <a:rPr lang="es-ES" sz="2000" b="1" i="1" dirty="0">
                <a:solidFill>
                  <a:schemeClr val="tx1">
                    <a:lumMod val="95000"/>
                    <a:lumOff val="5000"/>
                  </a:schemeClr>
                </a:solidFill>
              </a:rPr>
              <a:t>  </a:t>
            </a:r>
            <a:r>
              <a:rPr lang="es-ES" sz="2000" dirty="0">
                <a:solidFill>
                  <a:schemeClr val="tx1">
                    <a:lumMod val="95000"/>
                    <a:lumOff val="5000"/>
                  </a:schemeClr>
                </a:solidFill>
              </a:rPr>
              <a:t>Eliminamos las columnas SEXO e IMPORTE de la tabla EJEMPLO3</a:t>
            </a:r>
          </a:p>
          <a:p>
            <a:r>
              <a:rPr lang="es-ES" sz="2000" b="1" i="1" dirty="0">
                <a:solidFill>
                  <a:schemeClr val="accent5">
                    <a:lumMod val="50000"/>
                  </a:schemeClr>
                </a:solidFill>
              </a:rPr>
              <a:t>	</a:t>
            </a:r>
            <a:r>
              <a:rPr lang="es-ES" sz="2000" b="1" dirty="0">
                <a:solidFill>
                  <a:srgbClr val="C00000"/>
                </a:solidFill>
              </a:rPr>
              <a:t>ALTER TABLE EJEMPLO3  DROP COLUMN SEXO;</a:t>
            </a:r>
          </a:p>
          <a:p>
            <a:r>
              <a:rPr lang="es-ES" sz="2000" b="1" dirty="0">
                <a:solidFill>
                  <a:srgbClr val="C00000"/>
                </a:solidFill>
              </a:rPr>
              <a:t>	ALTER TABLE EJEMPLO3  DROP COLUMN IMPORTE;</a:t>
            </a:r>
            <a:endParaRPr lang="es-ES" sz="2000" b="1" dirty="0">
              <a:solidFill>
                <a:schemeClr val="tx1">
                  <a:lumMod val="95000"/>
                  <a:lumOff val="5000"/>
                </a:schemeClr>
              </a:solidFill>
            </a:endParaRPr>
          </a:p>
          <a:p>
            <a:pPr>
              <a:buFont typeface="Wingdings" pitchFamily="2" charset="2"/>
              <a:buChar char="q"/>
            </a:pPr>
            <a:r>
              <a:rPr lang="es-ES" sz="2000" b="1" dirty="0">
                <a:solidFill>
                  <a:schemeClr val="tx1">
                    <a:lumMod val="95000"/>
                    <a:lumOff val="5000"/>
                  </a:schemeClr>
                </a:solidFill>
              </a:rPr>
              <a:t> </a:t>
            </a:r>
            <a:r>
              <a:rPr lang="es-ES" sz="2000" dirty="0">
                <a:solidFill>
                  <a:schemeClr val="tx1">
                    <a:lumMod val="95000"/>
                    <a:lumOff val="5000"/>
                  </a:schemeClr>
                </a:solidFill>
              </a:rPr>
              <a:t>Añadimos una restricción CHECK. El SALARIO en la tabla EMPLE ha de ser &gt;0</a:t>
            </a:r>
          </a:p>
          <a:p>
            <a:r>
              <a:rPr lang="es-ES" sz="2000" b="1" dirty="0">
                <a:solidFill>
                  <a:schemeClr val="tx1">
                    <a:lumMod val="95000"/>
                    <a:lumOff val="5000"/>
                  </a:schemeClr>
                </a:solidFill>
              </a:rPr>
              <a:t>         </a:t>
            </a:r>
            <a:r>
              <a:rPr lang="es-ES" sz="2000" b="1" dirty="0">
                <a:solidFill>
                  <a:srgbClr val="C00000"/>
                </a:solidFill>
              </a:rPr>
              <a:t>ALTER TABLE EMPLE  ADD CONSTRAINT  SALMAYOR CHECK (SALARIO &gt;0);</a:t>
            </a:r>
          </a:p>
          <a:p>
            <a:pPr>
              <a:buFont typeface="Wingdings" pitchFamily="2" charset="2"/>
              <a:buChar char="q"/>
            </a:pPr>
            <a:r>
              <a:rPr lang="es-ES" sz="2000" b="1" dirty="0">
                <a:solidFill>
                  <a:schemeClr val="tx1">
                    <a:lumMod val="95000"/>
                    <a:lumOff val="5000"/>
                  </a:schemeClr>
                </a:solidFill>
              </a:rPr>
              <a:t> </a:t>
            </a:r>
            <a:r>
              <a:rPr lang="es-ES" sz="2000" dirty="0">
                <a:solidFill>
                  <a:schemeClr val="tx1">
                    <a:lumMod val="95000"/>
                    <a:lumOff val="5000"/>
                  </a:schemeClr>
                </a:solidFill>
              </a:rPr>
              <a:t>Añadimos una restricción UNIQUE.  APELLIDO único en la tabla EMPLE</a:t>
            </a:r>
          </a:p>
          <a:p>
            <a:r>
              <a:rPr lang="es-ES" sz="2000" b="1" dirty="0">
                <a:solidFill>
                  <a:schemeClr val="tx1">
                    <a:lumMod val="95000"/>
                    <a:lumOff val="5000"/>
                  </a:schemeClr>
                </a:solidFill>
              </a:rPr>
              <a:t>         </a:t>
            </a:r>
            <a:r>
              <a:rPr lang="es-ES" sz="2000" b="1" dirty="0">
                <a:solidFill>
                  <a:srgbClr val="C00000"/>
                </a:solidFill>
              </a:rPr>
              <a:t>ALTER TABLE EMPLE  ADD CONSTRAINT APELLIDO_UP  UNIQUE(APELLIDO);</a:t>
            </a:r>
            <a:endParaRPr lang="es-ES" sz="2000" dirty="0">
              <a:solidFill>
                <a:schemeClr val="tx1">
                  <a:lumMod val="95000"/>
                  <a:lumOff val="5000"/>
                </a:schemeClr>
              </a:solidFill>
            </a:endParaRPr>
          </a:p>
          <a:p>
            <a:pPr marL="273050" indent="-273050">
              <a:buFont typeface="Wingdings" pitchFamily="2" charset="2"/>
              <a:buChar char="q"/>
            </a:pPr>
            <a:r>
              <a:rPr lang="es-ES" sz="2000" dirty="0">
                <a:solidFill>
                  <a:schemeClr val="tx1">
                    <a:lumMod val="95000"/>
                    <a:lumOff val="5000"/>
                  </a:schemeClr>
                </a:solidFill>
              </a:rPr>
              <a:t> Añadimos una restricción NOT NULL. Añadimos la restricción de COMISION no nula en EMPLE:</a:t>
            </a:r>
          </a:p>
          <a:p>
            <a:r>
              <a:rPr lang="es-ES" sz="2000" b="1" dirty="0">
                <a:solidFill>
                  <a:srgbClr val="C00000"/>
                </a:solidFill>
              </a:rPr>
              <a:t>   ALTER TABLE EMPLE MODIFY COMISION CONSTRAINT COMI_NONULA NOT NULL;</a:t>
            </a:r>
          </a:p>
          <a:p>
            <a:endParaRPr lang="es-ES" sz="2000" b="1" dirty="0">
              <a:solidFill>
                <a:srgbClr val="C00000"/>
              </a:solidFill>
            </a:endParaRPr>
          </a:p>
          <a:p>
            <a:endParaRPr lang="es-ES" sz="2000" b="1" dirty="0">
              <a:solidFill>
                <a:srgbClr val="C00000"/>
              </a:solidFill>
            </a:endParaRPr>
          </a:p>
          <a:p>
            <a:pPr marL="273050" indent="-273050"/>
            <a:r>
              <a:rPr lang="es-ES" sz="2000" dirty="0">
                <a:solidFill>
                  <a:schemeClr val="tx1">
                    <a:lumMod val="95000"/>
                    <a:lumOff val="5000"/>
                  </a:schemeClr>
                </a:solidFill>
              </a:rPr>
              <a:t>     En este ejemplo, aparece un error debido a que la COMISION es nula en algunas    filas de la tabla. Sería necesario dar valor a todas las filas para definir la restricción</a:t>
            </a:r>
          </a:p>
          <a:p>
            <a:pPr marL="273050" indent="-273050">
              <a:buFont typeface="Wingdings" pitchFamily="2" charset="2"/>
              <a:buChar char="q"/>
            </a:pPr>
            <a:r>
              <a:rPr lang="es-ES" sz="2000" dirty="0">
                <a:solidFill>
                  <a:schemeClr val="tx1">
                    <a:lumMod val="95000"/>
                    <a:lumOff val="5000"/>
                  </a:schemeClr>
                </a:solidFill>
              </a:rPr>
              <a:t> Añadimos una restricción PRIMARY KEY. EMP_NO será clave primaria de la tabla EMPLE y DEPT_NO será la clave primaria de DEPART:</a:t>
            </a:r>
          </a:p>
          <a:p>
            <a:pPr marL="273050" indent="-273050"/>
            <a:r>
              <a:rPr lang="es-ES" sz="2000" dirty="0">
                <a:solidFill>
                  <a:schemeClr val="tx1">
                    <a:lumMod val="95000"/>
                    <a:lumOff val="5000"/>
                  </a:schemeClr>
                </a:solidFill>
              </a:rPr>
              <a:t>	</a:t>
            </a:r>
            <a:r>
              <a:rPr lang="es-ES" sz="2000" b="1" dirty="0">
                <a:solidFill>
                  <a:srgbClr val="C00000"/>
                </a:solidFill>
              </a:rPr>
              <a:t>ALTER TABLE EMPLE ADD CONSTRAINT PK_EMPLE PRIMARY KEY(EMP_NO);</a:t>
            </a:r>
          </a:p>
          <a:p>
            <a:pPr marL="273050" indent="-273050"/>
            <a:r>
              <a:rPr lang="es-ES" sz="2000" b="1" dirty="0">
                <a:solidFill>
                  <a:srgbClr val="C00000"/>
                </a:solidFill>
              </a:rPr>
              <a:t>	ALTER TABLE DEPART ADD CONSTRAINT PK_DEPART PRIMARY KEY(DEPT_NO);</a:t>
            </a:r>
          </a:p>
        </p:txBody>
      </p:sp>
      <p:pic>
        <p:nvPicPr>
          <p:cNvPr id="1030" name="Picture 6"/>
          <p:cNvPicPr>
            <a:picLocks noChangeAspect="1" noChangeArrowheads="1"/>
          </p:cNvPicPr>
          <p:nvPr/>
        </p:nvPicPr>
        <p:blipFill>
          <a:blip r:embed="rId2"/>
          <a:srcRect/>
          <a:stretch>
            <a:fillRect/>
          </a:stretch>
        </p:blipFill>
        <p:spPr bwMode="auto">
          <a:xfrm>
            <a:off x="500034" y="4000504"/>
            <a:ext cx="8643966" cy="58977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4381520" cy="369332"/>
          </a:xfrm>
          <a:prstGeom prst="rect">
            <a:avLst/>
          </a:prstGeom>
          <a:noFill/>
        </p:spPr>
        <p:txBody>
          <a:bodyPr wrap="none" rtlCol="0">
            <a:spAutoFit/>
          </a:bodyPr>
          <a:lstStyle/>
          <a:p>
            <a:r>
              <a:rPr lang="es-ES" b="1" dirty="0">
                <a:solidFill>
                  <a:srgbClr val="C00000"/>
                </a:solidFill>
              </a:rPr>
              <a:t>2- MODIFICACIÓN DE TABLAS (ALTER TABLE)</a:t>
            </a:r>
          </a:p>
        </p:txBody>
      </p:sp>
      <p:sp>
        <p:nvSpPr>
          <p:cNvPr id="5" name="4 CuadroTexto"/>
          <p:cNvSpPr txBox="1"/>
          <p:nvPr/>
        </p:nvSpPr>
        <p:spPr>
          <a:xfrm>
            <a:off x="214282" y="357166"/>
            <a:ext cx="8929718" cy="6132448"/>
          </a:xfrm>
          <a:prstGeom prst="rect">
            <a:avLst/>
          </a:prstGeom>
          <a:noFill/>
        </p:spPr>
        <p:txBody>
          <a:bodyPr wrap="square" rtlCol="0">
            <a:spAutoFit/>
          </a:bodyPr>
          <a:lstStyle/>
          <a:p>
            <a:r>
              <a:rPr lang="es-ES" sz="2200" b="1" i="1" dirty="0">
                <a:solidFill>
                  <a:schemeClr val="accent5">
                    <a:lumMod val="50000"/>
                  </a:schemeClr>
                </a:solidFill>
              </a:rPr>
              <a:t>Ejemplos:</a:t>
            </a:r>
          </a:p>
          <a:p>
            <a:endParaRPr lang="es-ES" sz="1050" b="1" i="1" dirty="0">
              <a:solidFill>
                <a:schemeClr val="tx1">
                  <a:lumMod val="95000"/>
                  <a:lumOff val="5000"/>
                </a:schemeClr>
              </a:solidFill>
            </a:endParaRPr>
          </a:p>
          <a:p>
            <a:pPr marL="273050" indent="-273050">
              <a:buFont typeface="Wingdings" pitchFamily="2" charset="2"/>
              <a:buChar char="q"/>
            </a:pPr>
            <a:r>
              <a:rPr lang="es-ES" sz="2000" b="1" i="1" dirty="0">
                <a:solidFill>
                  <a:schemeClr val="tx1">
                    <a:lumMod val="95000"/>
                    <a:lumOff val="5000"/>
                  </a:schemeClr>
                </a:solidFill>
              </a:rPr>
              <a:t> </a:t>
            </a:r>
            <a:r>
              <a:rPr lang="es-ES" sz="2000" dirty="0">
                <a:solidFill>
                  <a:schemeClr val="tx1">
                    <a:lumMod val="95000"/>
                    <a:lumOff val="5000"/>
                  </a:schemeClr>
                </a:solidFill>
              </a:rPr>
              <a:t>Añadimos una restricción FOREIGN KEY. Añadimos la clave ajena a la columna DEPT_NO de la tabla EMPLE que referencia a la clave primaria de DEPART:</a:t>
            </a:r>
          </a:p>
          <a:p>
            <a:pPr lvl="1"/>
            <a:r>
              <a:rPr lang="es-ES" sz="2000" b="1" dirty="0">
                <a:solidFill>
                  <a:srgbClr val="C00000"/>
                </a:solidFill>
              </a:rPr>
              <a:t>ALTER TABLE EMPLE ADD CONSTRAINT FK_EMPLE FOREIGN KEY(DEPT_NO)</a:t>
            </a:r>
          </a:p>
          <a:p>
            <a:pPr lvl="1"/>
            <a:r>
              <a:rPr lang="es-ES" sz="2000" b="1" dirty="0">
                <a:solidFill>
                  <a:srgbClr val="C00000"/>
                </a:solidFill>
              </a:rPr>
              <a:t>REFERENCES DEPART ON DELETE CASCADE;</a:t>
            </a:r>
          </a:p>
          <a:p>
            <a:pPr marL="0" lvl="1"/>
            <a:endParaRPr lang="es-ES" sz="2000" b="1" dirty="0">
              <a:solidFill>
                <a:srgbClr val="C00000"/>
              </a:solidFill>
            </a:endParaRPr>
          </a:p>
          <a:p>
            <a:pPr marL="0" lvl="1"/>
            <a:r>
              <a:rPr lang="es-ES" sz="2000" b="1" dirty="0">
                <a:solidFill>
                  <a:schemeClr val="tx1">
                    <a:lumMod val="95000"/>
                    <a:lumOff val="5000"/>
                  </a:schemeClr>
                </a:solidFill>
              </a:rPr>
              <a:t>     </a:t>
            </a:r>
            <a:r>
              <a:rPr lang="es-ES" sz="2000" b="1" i="1" dirty="0">
                <a:solidFill>
                  <a:schemeClr val="accent3">
                    <a:lumMod val="50000"/>
                  </a:schemeClr>
                </a:solidFill>
              </a:rPr>
              <a:t>Veamos las restricciones definidas para cada columna de EMPLE:</a:t>
            </a:r>
          </a:p>
          <a:p>
            <a:pPr marL="457200" lvl="2"/>
            <a:r>
              <a:rPr lang="es-ES" sz="2000" b="1" dirty="0">
                <a:solidFill>
                  <a:srgbClr val="C00000"/>
                </a:solidFill>
              </a:rPr>
              <a:t>SELECT CONSTRAINT_NAME, COLUMN_NAME FROM USER_CONS_COLUMNS </a:t>
            </a:r>
          </a:p>
          <a:p>
            <a:pPr marL="457200" lvl="2"/>
            <a:r>
              <a:rPr lang="es-ES" sz="2000" b="1" dirty="0">
                <a:solidFill>
                  <a:srgbClr val="C00000"/>
                </a:solidFill>
              </a:rPr>
              <a:t>WHERE TABLE_NAME=‘EMPLE’;</a:t>
            </a:r>
          </a:p>
          <a:p>
            <a:pPr marL="457200" lvl="2"/>
            <a:endParaRPr lang="es-ES" sz="2000" b="1" dirty="0">
              <a:solidFill>
                <a:srgbClr val="C00000"/>
              </a:solidFill>
            </a:endParaRPr>
          </a:p>
          <a:p>
            <a:pPr marL="457200" lvl="2"/>
            <a:endParaRPr lang="es-ES" sz="2000" b="1" dirty="0">
              <a:solidFill>
                <a:srgbClr val="C00000"/>
              </a:solidFill>
            </a:endParaRPr>
          </a:p>
          <a:p>
            <a:pPr marL="457200" lvl="2"/>
            <a:endParaRPr lang="es-ES" sz="2000" b="1" dirty="0">
              <a:solidFill>
                <a:srgbClr val="C00000"/>
              </a:solidFill>
            </a:endParaRPr>
          </a:p>
          <a:p>
            <a:pPr marL="457200" lvl="2"/>
            <a:endParaRPr lang="es-ES" sz="2000" b="1" dirty="0">
              <a:solidFill>
                <a:srgbClr val="C00000"/>
              </a:solidFill>
            </a:endParaRPr>
          </a:p>
          <a:p>
            <a:pPr marL="457200" lvl="2"/>
            <a:endParaRPr lang="es-ES" sz="2000" b="1" dirty="0">
              <a:solidFill>
                <a:srgbClr val="C00000"/>
              </a:solidFill>
            </a:endParaRPr>
          </a:p>
          <a:p>
            <a:pPr marL="457200" lvl="2"/>
            <a:endParaRPr lang="es-ES" sz="2000" b="1" dirty="0">
              <a:solidFill>
                <a:schemeClr val="tx1">
                  <a:lumMod val="95000"/>
                  <a:lumOff val="5000"/>
                </a:schemeClr>
              </a:solidFill>
            </a:endParaRPr>
          </a:p>
          <a:p>
            <a:pPr marL="457200" lvl="2"/>
            <a:endParaRPr lang="es-ES" sz="2000" b="1" dirty="0">
              <a:solidFill>
                <a:schemeClr val="tx1">
                  <a:lumMod val="95000"/>
                  <a:lumOff val="5000"/>
                </a:schemeClr>
              </a:solidFill>
            </a:endParaRPr>
          </a:p>
          <a:p>
            <a:pPr marL="0" lvl="2">
              <a:buFont typeface="Wingdings" pitchFamily="2" charset="2"/>
              <a:buChar char="q"/>
            </a:pPr>
            <a:r>
              <a:rPr lang="es-ES" sz="2000" b="1" dirty="0">
                <a:solidFill>
                  <a:schemeClr val="tx1">
                    <a:lumMod val="95000"/>
                    <a:lumOff val="5000"/>
                  </a:schemeClr>
                </a:solidFill>
              </a:rPr>
              <a:t> </a:t>
            </a:r>
            <a:r>
              <a:rPr lang="es-ES" sz="2000" dirty="0">
                <a:solidFill>
                  <a:schemeClr val="tx1">
                    <a:lumMod val="95000"/>
                    <a:lumOff val="5000"/>
                  </a:schemeClr>
                </a:solidFill>
              </a:rPr>
              <a:t>Eliminamos algunas de las restricciones definidas en la tabla EMPLE;</a:t>
            </a:r>
          </a:p>
          <a:p>
            <a:pPr marL="0" lvl="2"/>
            <a:r>
              <a:rPr lang="es-ES" sz="2000" b="1" dirty="0">
                <a:solidFill>
                  <a:srgbClr val="C00000"/>
                </a:solidFill>
              </a:rPr>
              <a:t>      ALTER TABLE EMPLE DROP CONSTRAINT  SYS_C005311;</a:t>
            </a:r>
          </a:p>
          <a:p>
            <a:pPr marL="0" lvl="2"/>
            <a:r>
              <a:rPr lang="es-ES" sz="2000" b="1" dirty="0">
                <a:solidFill>
                  <a:srgbClr val="C00000"/>
                </a:solidFill>
              </a:rPr>
              <a:t>      ALTER TABLE EMPLE DROP CONSTRAINT  APELLIDO_UQ;</a:t>
            </a:r>
          </a:p>
        </p:txBody>
      </p:sp>
      <p:pic>
        <p:nvPicPr>
          <p:cNvPr id="2052" name="Picture 4"/>
          <p:cNvPicPr>
            <a:picLocks noChangeAspect="1" noChangeArrowheads="1"/>
          </p:cNvPicPr>
          <p:nvPr/>
        </p:nvPicPr>
        <p:blipFill>
          <a:blip r:embed="rId2"/>
          <a:srcRect/>
          <a:stretch>
            <a:fillRect/>
          </a:stretch>
        </p:blipFill>
        <p:spPr bwMode="auto">
          <a:xfrm>
            <a:off x="785786" y="3357562"/>
            <a:ext cx="4839818" cy="206693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4203971" cy="369332"/>
          </a:xfrm>
          <a:prstGeom prst="rect">
            <a:avLst/>
          </a:prstGeom>
          <a:noFill/>
        </p:spPr>
        <p:txBody>
          <a:bodyPr wrap="none" rtlCol="0">
            <a:spAutoFit/>
          </a:bodyPr>
          <a:lstStyle/>
          <a:p>
            <a:r>
              <a:rPr lang="es-ES" b="1" dirty="0">
                <a:solidFill>
                  <a:srgbClr val="C00000"/>
                </a:solidFill>
              </a:rPr>
              <a:t>3- ACTIVAR Y DESACTIVAR RESTRICCIONES</a:t>
            </a:r>
          </a:p>
        </p:txBody>
      </p:sp>
      <p:sp>
        <p:nvSpPr>
          <p:cNvPr id="5" name="4 CuadroTexto"/>
          <p:cNvSpPr txBox="1"/>
          <p:nvPr/>
        </p:nvSpPr>
        <p:spPr>
          <a:xfrm>
            <a:off x="214282" y="571480"/>
            <a:ext cx="8929718" cy="4832092"/>
          </a:xfrm>
          <a:prstGeom prst="rect">
            <a:avLst/>
          </a:prstGeom>
          <a:noFill/>
        </p:spPr>
        <p:txBody>
          <a:bodyPr wrap="square" rtlCol="0">
            <a:spAutoFit/>
          </a:bodyPr>
          <a:lstStyle/>
          <a:p>
            <a:pPr>
              <a:buFont typeface="Wingdings" pitchFamily="2" charset="2"/>
              <a:buChar char="Ø"/>
            </a:pPr>
            <a:r>
              <a:rPr lang="es-ES" sz="2400" dirty="0">
                <a:solidFill>
                  <a:schemeClr val="tx1">
                    <a:lumMod val="95000"/>
                    <a:lumOff val="5000"/>
                  </a:schemeClr>
                </a:solidFill>
              </a:rPr>
              <a:t>Por defecto, las restricciones se activan al crearlas</a:t>
            </a:r>
          </a:p>
          <a:p>
            <a:pPr>
              <a:buFont typeface="Wingdings" pitchFamily="2" charset="2"/>
              <a:buChar char="Ø"/>
            </a:pPr>
            <a:endParaRPr lang="es-ES" sz="2400" dirty="0">
              <a:solidFill>
                <a:schemeClr val="tx1">
                  <a:lumMod val="95000"/>
                  <a:lumOff val="5000"/>
                </a:schemeClr>
              </a:solidFill>
            </a:endParaRPr>
          </a:p>
          <a:p>
            <a:pPr marL="273050" indent="-273050">
              <a:buFont typeface="Wingdings" pitchFamily="2" charset="2"/>
              <a:buChar char="Ø"/>
            </a:pPr>
            <a:r>
              <a:rPr lang="es-ES" sz="2400" dirty="0">
                <a:solidFill>
                  <a:schemeClr val="tx1">
                    <a:lumMod val="95000"/>
                    <a:lumOff val="5000"/>
                  </a:schemeClr>
                </a:solidFill>
              </a:rPr>
              <a:t>Se pueden desactivar añadiendo la cláusula DISABLE al final de la restricción.</a:t>
            </a:r>
          </a:p>
          <a:p>
            <a:endParaRPr lang="es-ES" sz="2200" b="1" i="1" dirty="0">
              <a:solidFill>
                <a:schemeClr val="accent5">
                  <a:lumMod val="50000"/>
                </a:schemeClr>
              </a:solidFill>
            </a:endParaRPr>
          </a:p>
          <a:p>
            <a:r>
              <a:rPr lang="es-ES" sz="2200" b="1" i="1" dirty="0">
                <a:solidFill>
                  <a:schemeClr val="accent5">
                    <a:lumMod val="50000"/>
                  </a:schemeClr>
                </a:solidFill>
              </a:rPr>
              <a:t>Ejemplo: </a:t>
            </a:r>
            <a:r>
              <a:rPr lang="es-ES" sz="2200" dirty="0">
                <a:solidFill>
                  <a:schemeClr val="tx1">
                    <a:lumMod val="95000"/>
                    <a:lumOff val="5000"/>
                  </a:schemeClr>
                </a:solidFill>
              </a:rPr>
              <a:t>Se añade una restricción, pero se desactiva:</a:t>
            </a:r>
          </a:p>
          <a:p>
            <a:pPr lvl="1"/>
            <a:r>
              <a:rPr lang="es-ES" sz="2200" b="1" dirty="0">
                <a:solidFill>
                  <a:srgbClr val="C00000"/>
                </a:solidFill>
              </a:rPr>
              <a:t>ALTER TABLE EMPLE </a:t>
            </a:r>
          </a:p>
          <a:p>
            <a:pPr lvl="1"/>
            <a:r>
              <a:rPr lang="es-ES" sz="2200" b="1" dirty="0">
                <a:solidFill>
                  <a:srgbClr val="C00000"/>
                </a:solidFill>
              </a:rPr>
              <a:t>ADD CONSTRAINT APELLIDO_UQ UNIQUE(APELLIDO) DISABLE;</a:t>
            </a:r>
          </a:p>
          <a:p>
            <a:pPr marL="0" lvl="1"/>
            <a:endParaRPr lang="es-ES" sz="2400" dirty="0">
              <a:solidFill>
                <a:schemeClr val="tx1">
                  <a:lumMod val="95000"/>
                  <a:lumOff val="5000"/>
                </a:schemeClr>
              </a:solidFill>
            </a:endParaRPr>
          </a:p>
          <a:p>
            <a:pPr marL="0" lvl="1">
              <a:buFont typeface="Wingdings" pitchFamily="2" charset="2"/>
              <a:buChar char="Ø"/>
            </a:pPr>
            <a:r>
              <a:rPr lang="es-ES" sz="2400" dirty="0">
                <a:solidFill>
                  <a:schemeClr val="tx1">
                    <a:lumMod val="95000"/>
                    <a:lumOff val="5000"/>
                  </a:schemeClr>
                </a:solidFill>
              </a:rPr>
              <a:t> Para desactivar una restricción existente usamos la orden:</a:t>
            </a:r>
          </a:p>
          <a:p>
            <a:pPr marL="0" lvl="1"/>
            <a:r>
              <a:rPr lang="es-ES" sz="2400" dirty="0">
                <a:solidFill>
                  <a:schemeClr val="tx1">
                    <a:lumMod val="95000"/>
                    <a:lumOff val="5000"/>
                  </a:schemeClr>
                </a:solidFill>
              </a:rPr>
              <a:t>	</a:t>
            </a:r>
          </a:p>
          <a:p>
            <a:pPr marL="0" lvl="1"/>
            <a:endParaRPr lang="es-ES" sz="1400" dirty="0">
              <a:solidFill>
                <a:schemeClr val="tx1">
                  <a:lumMod val="95000"/>
                  <a:lumOff val="5000"/>
                </a:schemeClr>
              </a:solidFill>
            </a:endParaRPr>
          </a:p>
          <a:p>
            <a:pPr marL="0" lvl="1"/>
            <a:endParaRPr lang="es-ES" sz="1400" dirty="0">
              <a:solidFill>
                <a:schemeClr val="tx1">
                  <a:lumMod val="95000"/>
                  <a:lumOff val="5000"/>
                </a:schemeClr>
              </a:solidFill>
            </a:endParaRPr>
          </a:p>
          <a:p>
            <a:pPr marL="0" lvl="1">
              <a:buFont typeface="Wingdings" pitchFamily="2" charset="2"/>
              <a:buChar char="Ø"/>
            </a:pPr>
            <a:r>
              <a:rPr lang="es-ES" sz="2400" dirty="0">
                <a:solidFill>
                  <a:schemeClr val="tx1">
                    <a:lumMod val="95000"/>
                    <a:lumOff val="5000"/>
                  </a:schemeClr>
                </a:solidFill>
              </a:rPr>
              <a:t> Para activar una restricción existente usamos la orden:</a:t>
            </a:r>
          </a:p>
        </p:txBody>
      </p:sp>
      <p:pic>
        <p:nvPicPr>
          <p:cNvPr id="3075" name="Picture 3"/>
          <p:cNvPicPr>
            <a:picLocks noChangeAspect="1" noChangeArrowheads="1"/>
          </p:cNvPicPr>
          <p:nvPr/>
        </p:nvPicPr>
        <p:blipFill>
          <a:blip r:embed="rId2"/>
          <a:srcRect/>
          <a:stretch>
            <a:fillRect/>
          </a:stretch>
        </p:blipFill>
        <p:spPr bwMode="auto">
          <a:xfrm>
            <a:off x="571472" y="4143380"/>
            <a:ext cx="8358246" cy="523876"/>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571472" y="5357826"/>
            <a:ext cx="8358246" cy="50006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4203971" cy="369332"/>
          </a:xfrm>
          <a:prstGeom prst="rect">
            <a:avLst/>
          </a:prstGeom>
          <a:noFill/>
        </p:spPr>
        <p:txBody>
          <a:bodyPr wrap="none" rtlCol="0">
            <a:spAutoFit/>
          </a:bodyPr>
          <a:lstStyle/>
          <a:p>
            <a:r>
              <a:rPr lang="es-ES" b="1" dirty="0">
                <a:solidFill>
                  <a:srgbClr val="C00000"/>
                </a:solidFill>
              </a:rPr>
              <a:t>3- ACTIVAR Y DESACTIVAR RESTRICCIONES</a:t>
            </a:r>
          </a:p>
        </p:txBody>
      </p:sp>
      <p:sp>
        <p:nvSpPr>
          <p:cNvPr id="5" name="4 CuadroTexto"/>
          <p:cNvSpPr txBox="1"/>
          <p:nvPr/>
        </p:nvSpPr>
        <p:spPr>
          <a:xfrm>
            <a:off x="214282" y="571480"/>
            <a:ext cx="8929718" cy="6001643"/>
          </a:xfrm>
          <a:prstGeom prst="rect">
            <a:avLst/>
          </a:prstGeom>
          <a:noFill/>
        </p:spPr>
        <p:txBody>
          <a:bodyPr wrap="square" rtlCol="0">
            <a:spAutoFit/>
          </a:bodyPr>
          <a:lstStyle/>
          <a:p>
            <a:r>
              <a:rPr lang="es-ES" sz="2400" b="1" i="1" dirty="0">
                <a:solidFill>
                  <a:schemeClr val="accent5">
                    <a:lumMod val="50000"/>
                  </a:schemeClr>
                </a:solidFill>
              </a:rPr>
              <a:t>Ejemplos:  </a:t>
            </a:r>
            <a:r>
              <a:rPr lang="es-ES" sz="2400" dirty="0">
                <a:solidFill>
                  <a:schemeClr val="tx1">
                    <a:lumMod val="95000"/>
                    <a:lumOff val="5000"/>
                  </a:schemeClr>
                </a:solidFill>
              </a:rPr>
              <a:t>Desactivamos algunas restricciones</a:t>
            </a:r>
          </a:p>
          <a:p>
            <a:endParaRPr lang="es-ES" sz="2400" b="1" i="1" dirty="0">
              <a:solidFill>
                <a:schemeClr val="accent5">
                  <a:lumMod val="50000"/>
                </a:schemeClr>
              </a:solidFill>
            </a:endParaRPr>
          </a:p>
          <a:p>
            <a:endParaRPr lang="es-ES" sz="2400" b="1" i="1" dirty="0">
              <a:solidFill>
                <a:schemeClr val="accent5">
                  <a:lumMod val="50000"/>
                </a:schemeClr>
              </a:solidFill>
            </a:endParaRPr>
          </a:p>
          <a:p>
            <a:endParaRPr lang="es-ES" sz="2400" b="1" i="1" dirty="0">
              <a:solidFill>
                <a:schemeClr val="accent5">
                  <a:lumMod val="50000"/>
                </a:schemeClr>
              </a:solidFill>
            </a:endParaRPr>
          </a:p>
          <a:p>
            <a:endParaRPr lang="es-ES" sz="2400" b="1" i="1" dirty="0">
              <a:solidFill>
                <a:schemeClr val="accent5">
                  <a:lumMod val="50000"/>
                </a:schemeClr>
              </a:solidFill>
            </a:endParaRPr>
          </a:p>
          <a:p>
            <a:endParaRPr lang="es-ES" sz="2400" b="1" i="1" dirty="0">
              <a:solidFill>
                <a:schemeClr val="accent5">
                  <a:lumMod val="50000"/>
                </a:schemeClr>
              </a:solidFill>
            </a:endParaRPr>
          </a:p>
          <a:p>
            <a:r>
              <a:rPr lang="es-ES" sz="2400" b="1" i="1" dirty="0">
                <a:solidFill>
                  <a:schemeClr val="accent5">
                    <a:lumMod val="50000"/>
                  </a:schemeClr>
                </a:solidFill>
              </a:rPr>
              <a:t>Ejercicios:</a:t>
            </a:r>
          </a:p>
          <a:p>
            <a:r>
              <a:rPr lang="es-ES" sz="2400" dirty="0">
                <a:solidFill>
                  <a:schemeClr val="tx1">
                    <a:lumMod val="95000"/>
                    <a:lumOff val="5000"/>
                  </a:schemeClr>
                </a:solidFill>
              </a:rPr>
              <a:t>Crea la tabla TIENDAS con la siguiente descripción:</a:t>
            </a:r>
          </a:p>
          <a:p>
            <a:endParaRPr lang="es-ES" sz="2400" dirty="0">
              <a:solidFill>
                <a:schemeClr val="tx1">
                  <a:lumMod val="95000"/>
                  <a:lumOff val="5000"/>
                </a:schemeClr>
              </a:solidFill>
            </a:endParaRPr>
          </a:p>
          <a:p>
            <a:endParaRPr lang="es-ES" sz="2400" dirty="0">
              <a:solidFill>
                <a:schemeClr val="tx1">
                  <a:lumMod val="95000"/>
                  <a:lumOff val="5000"/>
                </a:schemeClr>
              </a:solidFill>
            </a:endParaRPr>
          </a:p>
          <a:p>
            <a:endParaRPr lang="es-ES" sz="2400" dirty="0">
              <a:solidFill>
                <a:schemeClr val="tx1">
                  <a:lumMod val="95000"/>
                  <a:lumOff val="5000"/>
                </a:schemeClr>
              </a:solidFill>
            </a:endParaRPr>
          </a:p>
          <a:p>
            <a:r>
              <a:rPr lang="es-ES" sz="2400" dirty="0">
                <a:solidFill>
                  <a:schemeClr val="tx1">
                    <a:lumMod val="95000"/>
                    <a:lumOff val="5000"/>
                  </a:schemeClr>
                </a:solidFill>
              </a:rPr>
              <a:t>Después añade las siguientes restricciones:</a:t>
            </a:r>
          </a:p>
          <a:p>
            <a:pPr lvl="1">
              <a:buFont typeface="Wingdings" pitchFamily="2" charset="2"/>
              <a:buChar char="ü"/>
            </a:pPr>
            <a:r>
              <a:rPr lang="es-ES" sz="2400" dirty="0">
                <a:solidFill>
                  <a:schemeClr val="accent3">
                    <a:lumMod val="50000"/>
                  </a:schemeClr>
                </a:solidFill>
              </a:rPr>
              <a:t> La clave primaria es NIF</a:t>
            </a:r>
          </a:p>
          <a:p>
            <a:pPr lvl="1">
              <a:buFont typeface="Wingdings" pitchFamily="2" charset="2"/>
              <a:buChar char="ü"/>
            </a:pPr>
            <a:r>
              <a:rPr lang="es-ES" sz="2400" dirty="0">
                <a:solidFill>
                  <a:schemeClr val="accent3">
                    <a:lumMod val="50000"/>
                  </a:schemeClr>
                </a:solidFill>
              </a:rPr>
              <a:t> PROVINCIA ha de almacenarse en mayúsculas</a:t>
            </a:r>
          </a:p>
          <a:p>
            <a:pPr lvl="1">
              <a:buFont typeface="Wingdings" pitchFamily="2" charset="2"/>
              <a:buChar char="ü"/>
            </a:pPr>
            <a:r>
              <a:rPr lang="es-ES" sz="2400" dirty="0">
                <a:solidFill>
                  <a:schemeClr val="accent3">
                    <a:lumMod val="50000"/>
                  </a:schemeClr>
                </a:solidFill>
              </a:rPr>
              <a:t> Cambia la longitud de NOMBRE a 30 caracteres y no nulo</a:t>
            </a:r>
          </a:p>
          <a:p>
            <a:endParaRPr lang="es-ES" sz="2400" b="1" i="1" dirty="0">
              <a:solidFill>
                <a:schemeClr val="accent5">
                  <a:lumMod val="50000"/>
                </a:schemeClr>
              </a:solidFill>
            </a:endParaRPr>
          </a:p>
        </p:txBody>
      </p:sp>
      <p:pic>
        <p:nvPicPr>
          <p:cNvPr id="4098" name="Picture 2"/>
          <p:cNvPicPr>
            <a:picLocks noChangeAspect="1" noChangeArrowheads="1"/>
          </p:cNvPicPr>
          <p:nvPr/>
        </p:nvPicPr>
        <p:blipFill>
          <a:blip r:embed="rId2"/>
          <a:srcRect/>
          <a:stretch>
            <a:fillRect/>
          </a:stretch>
        </p:blipFill>
        <p:spPr bwMode="auto">
          <a:xfrm>
            <a:off x="285720" y="1357298"/>
            <a:ext cx="7286625" cy="9429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214282" y="3571876"/>
            <a:ext cx="8748742" cy="101088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3066609" cy="369332"/>
          </a:xfrm>
          <a:prstGeom prst="rect">
            <a:avLst/>
          </a:prstGeom>
          <a:noFill/>
        </p:spPr>
        <p:txBody>
          <a:bodyPr wrap="none" rtlCol="0">
            <a:spAutoFit/>
          </a:bodyPr>
          <a:lstStyle/>
          <a:p>
            <a:r>
              <a:rPr lang="es-ES" b="1" dirty="0">
                <a:solidFill>
                  <a:srgbClr val="C00000"/>
                </a:solidFill>
              </a:rPr>
              <a:t>4- CREACIÓN Y USO DE VISTAS</a:t>
            </a:r>
          </a:p>
        </p:txBody>
      </p:sp>
      <p:sp>
        <p:nvSpPr>
          <p:cNvPr id="5" name="4 CuadroTexto"/>
          <p:cNvSpPr txBox="1"/>
          <p:nvPr/>
        </p:nvSpPr>
        <p:spPr>
          <a:xfrm>
            <a:off x="214282" y="857232"/>
            <a:ext cx="8929718" cy="5693866"/>
          </a:xfrm>
          <a:prstGeom prst="rect">
            <a:avLst/>
          </a:prstGeom>
          <a:noFill/>
        </p:spPr>
        <p:txBody>
          <a:bodyPr wrap="square" rtlCol="0">
            <a:spAutoFit/>
          </a:bodyPr>
          <a:lstStyle/>
          <a:p>
            <a:pPr marL="177800" indent="-177800">
              <a:buFont typeface="Wingdings" pitchFamily="2" charset="2"/>
              <a:buChar char="Ø"/>
            </a:pPr>
            <a:r>
              <a:rPr lang="es-ES" sz="2800" dirty="0">
                <a:solidFill>
                  <a:schemeClr val="tx1">
                    <a:lumMod val="95000"/>
                    <a:lumOff val="5000"/>
                  </a:schemeClr>
                </a:solidFill>
              </a:rPr>
              <a:t> A veces, para obtener datos de varias tablas hemos de construir una sentencia SELECT compleja y, si en otro momento necesitamos realizar esa misma consulta, tenemos que construir de nuevo la sentencia SELECT. </a:t>
            </a:r>
          </a:p>
          <a:p>
            <a:pPr marL="177800" indent="-177800">
              <a:buFont typeface="Wingdings" pitchFamily="2" charset="2"/>
              <a:buChar char="Ø"/>
            </a:pPr>
            <a:endParaRPr lang="es-ES" sz="2800" dirty="0">
              <a:solidFill>
                <a:schemeClr val="tx1">
                  <a:lumMod val="95000"/>
                  <a:lumOff val="5000"/>
                </a:schemeClr>
              </a:solidFill>
            </a:endParaRPr>
          </a:p>
          <a:p>
            <a:pPr marL="177800" indent="-177800"/>
            <a:r>
              <a:rPr lang="es-ES" sz="2800" dirty="0">
                <a:solidFill>
                  <a:schemeClr val="tx1">
                    <a:lumMod val="95000"/>
                    <a:lumOff val="5000"/>
                  </a:schemeClr>
                </a:solidFill>
              </a:rPr>
              <a:t>	Sería muy cómodo obtener los datos de una consulta compleja con una simple sentencia SELECT</a:t>
            </a:r>
          </a:p>
          <a:p>
            <a:pPr>
              <a:buFont typeface="Wingdings" pitchFamily="2" charset="2"/>
              <a:buChar char="Ø"/>
            </a:pPr>
            <a:endParaRPr lang="es-ES" sz="2800" dirty="0">
              <a:solidFill>
                <a:schemeClr val="tx1">
                  <a:lumMod val="95000"/>
                  <a:lumOff val="5000"/>
                </a:schemeClr>
              </a:solidFill>
            </a:endParaRPr>
          </a:p>
          <a:p>
            <a:pPr marL="177800" indent="-177800">
              <a:buFont typeface="Wingdings" pitchFamily="2" charset="2"/>
              <a:buChar char="Ø"/>
            </a:pPr>
            <a:r>
              <a:rPr lang="es-ES" sz="2800" dirty="0">
                <a:solidFill>
                  <a:schemeClr val="tx1">
                    <a:lumMod val="95000"/>
                    <a:lumOff val="5000"/>
                  </a:schemeClr>
                </a:solidFill>
              </a:rPr>
              <a:t> Las </a:t>
            </a:r>
            <a:r>
              <a:rPr lang="es-ES" sz="2800" b="1" dirty="0">
                <a:solidFill>
                  <a:schemeClr val="tx1">
                    <a:lumMod val="95000"/>
                    <a:lumOff val="5000"/>
                  </a:schemeClr>
                </a:solidFill>
              </a:rPr>
              <a:t>VISTAS</a:t>
            </a:r>
            <a:r>
              <a:rPr lang="es-ES" sz="2800" dirty="0">
                <a:solidFill>
                  <a:schemeClr val="tx1">
                    <a:lumMod val="95000"/>
                    <a:lumOff val="5000"/>
                  </a:schemeClr>
                </a:solidFill>
              </a:rPr>
              <a:t> solucionan este problema, ya que mediante una consulta simple de una vista cabe la posibilidad de obtener datos de una consulta compleja.</a:t>
            </a:r>
          </a:p>
          <a:p>
            <a:pPr>
              <a:buFont typeface="Wingdings" pitchFamily="2" charset="2"/>
              <a:buChar char="Ø"/>
            </a:pPr>
            <a:endParaRPr lang="es-ES" sz="2800" dirty="0">
              <a:solidFill>
                <a:schemeClr val="tx1">
                  <a:lumMod val="95000"/>
                  <a:lumOff val="5000"/>
                </a:schemeClr>
              </a:solidFill>
            </a:endParaRPr>
          </a:p>
          <a:p>
            <a:pPr marL="177800" indent="-177800"/>
            <a:endParaRPr lang="es-ES" sz="2800" dirty="0">
              <a:solidFill>
                <a:schemeClr val="tx1">
                  <a:lumMod val="95000"/>
                  <a:lumOff val="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3066609" cy="369332"/>
          </a:xfrm>
          <a:prstGeom prst="rect">
            <a:avLst/>
          </a:prstGeom>
          <a:noFill/>
        </p:spPr>
        <p:txBody>
          <a:bodyPr wrap="none" rtlCol="0">
            <a:spAutoFit/>
          </a:bodyPr>
          <a:lstStyle/>
          <a:p>
            <a:r>
              <a:rPr lang="es-ES" b="1" dirty="0">
                <a:solidFill>
                  <a:srgbClr val="C00000"/>
                </a:solidFill>
              </a:rPr>
              <a:t>4- CREACIÓN Y USO DE VISTAS</a:t>
            </a:r>
          </a:p>
        </p:txBody>
      </p:sp>
      <p:sp>
        <p:nvSpPr>
          <p:cNvPr id="5" name="4 CuadroTexto"/>
          <p:cNvSpPr txBox="1"/>
          <p:nvPr/>
        </p:nvSpPr>
        <p:spPr>
          <a:xfrm>
            <a:off x="214282" y="857232"/>
            <a:ext cx="8929718" cy="5262979"/>
          </a:xfrm>
          <a:prstGeom prst="rect">
            <a:avLst/>
          </a:prstGeom>
          <a:noFill/>
        </p:spPr>
        <p:txBody>
          <a:bodyPr wrap="square" rtlCol="0">
            <a:spAutoFit/>
          </a:bodyPr>
          <a:lstStyle/>
          <a:p>
            <a:pPr marL="177800" indent="-177800">
              <a:buFont typeface="Wingdings" pitchFamily="2" charset="2"/>
              <a:buChar char="Ø"/>
            </a:pPr>
            <a:r>
              <a:rPr lang="es-ES" sz="2800" dirty="0">
                <a:solidFill>
                  <a:schemeClr val="tx1">
                    <a:lumMod val="95000"/>
                    <a:lumOff val="5000"/>
                  </a:schemeClr>
                </a:solidFill>
              </a:rPr>
              <a:t> Una VISTA es una tabla lógica que permite acceder a la información de una o de varias tablas. </a:t>
            </a:r>
          </a:p>
          <a:p>
            <a:pPr>
              <a:buFont typeface="Wingdings" pitchFamily="2" charset="2"/>
              <a:buChar char="Ø"/>
            </a:pPr>
            <a:endParaRPr lang="es-ES" sz="2800" dirty="0">
              <a:solidFill>
                <a:schemeClr val="tx1">
                  <a:lumMod val="95000"/>
                  <a:lumOff val="5000"/>
                </a:schemeClr>
              </a:solidFill>
            </a:endParaRPr>
          </a:p>
          <a:p>
            <a:pPr marL="177800" indent="-177800">
              <a:buFont typeface="Wingdings" pitchFamily="2" charset="2"/>
              <a:buChar char="Ø"/>
            </a:pPr>
            <a:r>
              <a:rPr lang="es-ES" sz="2800" dirty="0">
                <a:solidFill>
                  <a:schemeClr val="tx1">
                    <a:lumMod val="95000"/>
                    <a:lumOff val="5000"/>
                  </a:schemeClr>
                </a:solidFill>
              </a:rPr>
              <a:t> No contiene información por si misma, sino que su información está basada en la que contienen otras tablas (llamadas </a:t>
            </a:r>
            <a:r>
              <a:rPr lang="es-ES" sz="2800" b="1" i="1" dirty="0">
                <a:solidFill>
                  <a:schemeClr val="accent5">
                    <a:lumMod val="50000"/>
                  </a:schemeClr>
                </a:solidFill>
              </a:rPr>
              <a:t>tablas base</a:t>
            </a:r>
            <a:r>
              <a:rPr lang="es-ES" sz="2800" dirty="0">
                <a:solidFill>
                  <a:schemeClr val="tx1">
                    <a:lumMod val="95000"/>
                    <a:lumOff val="5000"/>
                  </a:schemeClr>
                </a:solidFill>
              </a:rPr>
              <a:t>)</a:t>
            </a:r>
          </a:p>
          <a:p>
            <a:pPr marL="177800" indent="-177800">
              <a:buFont typeface="Wingdings" pitchFamily="2" charset="2"/>
              <a:buChar char="Ø"/>
            </a:pPr>
            <a:endParaRPr lang="es-ES" sz="2800" dirty="0">
              <a:solidFill>
                <a:schemeClr val="tx1">
                  <a:lumMod val="95000"/>
                  <a:lumOff val="5000"/>
                </a:schemeClr>
              </a:solidFill>
            </a:endParaRPr>
          </a:p>
          <a:p>
            <a:pPr>
              <a:buFont typeface="Wingdings" pitchFamily="2" charset="2"/>
              <a:buChar char="Ø"/>
            </a:pPr>
            <a:r>
              <a:rPr lang="es-ES" sz="2800" dirty="0">
                <a:solidFill>
                  <a:schemeClr val="tx1">
                    <a:lumMod val="95000"/>
                    <a:lumOff val="5000"/>
                  </a:schemeClr>
                </a:solidFill>
              </a:rPr>
              <a:t> Si se suprime una tabla, la vista asociada se invalida.</a:t>
            </a:r>
          </a:p>
          <a:p>
            <a:pPr>
              <a:buFont typeface="Wingdings" pitchFamily="2" charset="2"/>
              <a:buChar char="Ø"/>
            </a:pPr>
            <a:endParaRPr lang="es-ES" sz="2800" dirty="0">
              <a:solidFill>
                <a:schemeClr val="tx1">
                  <a:lumMod val="95000"/>
                  <a:lumOff val="5000"/>
                </a:schemeClr>
              </a:solidFill>
            </a:endParaRPr>
          </a:p>
          <a:p>
            <a:pPr marL="177800" indent="-177800">
              <a:buFont typeface="Wingdings" pitchFamily="2" charset="2"/>
              <a:buChar char="Ø"/>
            </a:pPr>
            <a:r>
              <a:rPr lang="es-ES" sz="2800" dirty="0">
                <a:solidFill>
                  <a:schemeClr val="tx1">
                    <a:lumMod val="95000"/>
                    <a:lumOff val="5000"/>
                  </a:schemeClr>
                </a:solidFill>
              </a:rPr>
              <a:t>Las vistas tienen la misma estructura que una tabla: filas y columnas, y se tratan de forma semejante a una tabla.</a:t>
            </a:r>
          </a:p>
          <a:p>
            <a:pPr marL="177800" indent="-177800">
              <a:buFont typeface="Wingdings" pitchFamily="2" charset="2"/>
              <a:buChar char="Ø"/>
            </a:pPr>
            <a:endParaRPr lang="es-ES" sz="2800" dirty="0">
              <a:solidFill>
                <a:schemeClr val="tx1">
                  <a:lumMod val="95000"/>
                  <a:lumOff val="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3066609" cy="369332"/>
          </a:xfrm>
          <a:prstGeom prst="rect">
            <a:avLst/>
          </a:prstGeom>
          <a:noFill/>
        </p:spPr>
        <p:txBody>
          <a:bodyPr wrap="none" rtlCol="0">
            <a:spAutoFit/>
          </a:bodyPr>
          <a:lstStyle/>
          <a:p>
            <a:r>
              <a:rPr lang="es-ES" b="1" dirty="0">
                <a:solidFill>
                  <a:srgbClr val="C00000"/>
                </a:solidFill>
              </a:rPr>
              <a:t>4- CREACIÓN Y USO DE VISTAS</a:t>
            </a:r>
          </a:p>
        </p:txBody>
      </p:sp>
      <p:sp>
        <p:nvSpPr>
          <p:cNvPr id="5" name="4 CuadroTexto"/>
          <p:cNvSpPr txBox="1"/>
          <p:nvPr/>
        </p:nvSpPr>
        <p:spPr>
          <a:xfrm>
            <a:off x="214282" y="571480"/>
            <a:ext cx="8929718" cy="6155531"/>
          </a:xfrm>
          <a:prstGeom prst="rect">
            <a:avLst/>
          </a:prstGeom>
          <a:noFill/>
        </p:spPr>
        <p:txBody>
          <a:bodyPr wrap="square" rtlCol="0">
            <a:spAutoFit/>
          </a:bodyPr>
          <a:lstStyle/>
          <a:p>
            <a:pPr marL="177800" indent="-177800"/>
            <a:r>
              <a:rPr lang="es-ES" sz="2400" b="1" i="1" dirty="0">
                <a:solidFill>
                  <a:schemeClr val="tx1">
                    <a:lumMod val="95000"/>
                    <a:lumOff val="5000"/>
                  </a:schemeClr>
                </a:solidFill>
              </a:rPr>
              <a:t>Formato general:</a:t>
            </a:r>
            <a:endParaRPr lang="es-ES" sz="2400" dirty="0">
              <a:solidFill>
                <a:schemeClr val="tx1">
                  <a:lumMod val="95000"/>
                  <a:lumOff val="5000"/>
                </a:schemeClr>
              </a:solidFill>
            </a:endParaRPr>
          </a:p>
          <a:p>
            <a:pPr marL="635000" lvl="1" indent="-177800"/>
            <a:r>
              <a:rPr lang="es-ES" sz="2200" b="1" dirty="0">
                <a:solidFill>
                  <a:schemeClr val="accent5">
                    <a:lumMod val="50000"/>
                  </a:schemeClr>
                </a:solidFill>
              </a:rPr>
              <a:t>CREATE [OR REPLACE] VIEW </a:t>
            </a:r>
            <a:r>
              <a:rPr lang="es-ES" sz="2200" i="1" dirty="0" err="1">
                <a:solidFill>
                  <a:schemeClr val="accent5">
                    <a:lumMod val="50000"/>
                  </a:schemeClr>
                </a:solidFill>
              </a:rPr>
              <a:t>nombrevista</a:t>
            </a:r>
            <a:r>
              <a:rPr lang="es-ES" sz="2200" i="1" dirty="0">
                <a:solidFill>
                  <a:schemeClr val="accent5">
                    <a:lumMod val="50000"/>
                  </a:schemeClr>
                </a:solidFill>
              </a:rPr>
              <a:t> [(columna [,columna])]</a:t>
            </a:r>
          </a:p>
          <a:p>
            <a:pPr marL="635000" lvl="1" indent="-177800"/>
            <a:r>
              <a:rPr lang="es-ES" sz="2200" b="1" dirty="0">
                <a:solidFill>
                  <a:schemeClr val="accent5">
                    <a:lumMod val="50000"/>
                  </a:schemeClr>
                </a:solidFill>
              </a:rPr>
              <a:t>AS</a:t>
            </a:r>
            <a:r>
              <a:rPr lang="es-ES" sz="2200" dirty="0">
                <a:solidFill>
                  <a:schemeClr val="accent5">
                    <a:lumMod val="50000"/>
                  </a:schemeClr>
                </a:solidFill>
              </a:rPr>
              <a:t> </a:t>
            </a:r>
            <a:r>
              <a:rPr lang="es-ES" sz="2200" i="1" dirty="0">
                <a:solidFill>
                  <a:schemeClr val="accent5">
                    <a:lumMod val="50000"/>
                  </a:schemeClr>
                </a:solidFill>
              </a:rPr>
              <a:t>consulta</a:t>
            </a:r>
          </a:p>
          <a:p>
            <a:pPr marL="635000" lvl="1" indent="-177800"/>
            <a:r>
              <a:rPr lang="es-ES" sz="2200" i="1" dirty="0">
                <a:solidFill>
                  <a:schemeClr val="accent5">
                    <a:lumMod val="50000"/>
                  </a:schemeClr>
                </a:solidFill>
              </a:rPr>
              <a:t>[</a:t>
            </a:r>
            <a:r>
              <a:rPr lang="es-ES" sz="2200" b="1" dirty="0">
                <a:solidFill>
                  <a:schemeClr val="accent5">
                    <a:lumMod val="50000"/>
                  </a:schemeClr>
                </a:solidFill>
              </a:rPr>
              <a:t>WITH {CHECK OPTION | READ ONLY} CONSTRAINT </a:t>
            </a:r>
            <a:r>
              <a:rPr lang="es-ES" sz="2200" i="1" dirty="0" err="1">
                <a:solidFill>
                  <a:schemeClr val="accent5">
                    <a:lumMod val="50000"/>
                  </a:schemeClr>
                </a:solidFill>
              </a:rPr>
              <a:t>nombrerestricción</a:t>
            </a:r>
            <a:r>
              <a:rPr lang="es-ES" sz="2200" i="1" dirty="0">
                <a:solidFill>
                  <a:schemeClr val="accent5">
                    <a:lumMod val="50000"/>
                  </a:schemeClr>
                </a:solidFill>
              </a:rPr>
              <a:t>]</a:t>
            </a:r>
            <a:r>
              <a:rPr lang="es-ES" sz="2200" dirty="0">
                <a:solidFill>
                  <a:schemeClr val="accent5">
                    <a:lumMod val="50000"/>
                  </a:schemeClr>
                </a:solidFill>
              </a:rPr>
              <a:t>;</a:t>
            </a:r>
          </a:p>
          <a:p>
            <a:pPr marL="177800" lvl="1" indent="-177800"/>
            <a:r>
              <a:rPr lang="es-ES" sz="2400" b="1" i="1" dirty="0">
                <a:solidFill>
                  <a:schemeClr val="tx1">
                    <a:lumMod val="95000"/>
                    <a:lumOff val="5000"/>
                  </a:schemeClr>
                </a:solidFill>
              </a:rPr>
              <a:t>Donde:</a:t>
            </a:r>
            <a:endParaRPr lang="es-ES" sz="2400" b="1" i="1" dirty="0">
              <a:solidFill>
                <a:schemeClr val="accent5">
                  <a:lumMod val="50000"/>
                </a:schemeClr>
              </a:solidFill>
            </a:endParaRPr>
          </a:p>
          <a:p>
            <a:pPr marL="635000" lvl="2" indent="-177800">
              <a:buFont typeface="Wingdings" pitchFamily="2" charset="2"/>
              <a:buChar char="ü"/>
            </a:pPr>
            <a:r>
              <a:rPr lang="es-ES" sz="2200" b="1" i="1" dirty="0">
                <a:solidFill>
                  <a:schemeClr val="accent5">
                    <a:lumMod val="50000"/>
                  </a:schemeClr>
                </a:solidFill>
              </a:rPr>
              <a:t> </a:t>
            </a:r>
            <a:r>
              <a:rPr lang="es-ES" sz="2000" i="1" dirty="0" err="1">
                <a:solidFill>
                  <a:schemeClr val="accent5">
                    <a:lumMod val="50000"/>
                  </a:schemeClr>
                </a:solidFill>
              </a:rPr>
              <a:t>nombrevista</a:t>
            </a:r>
            <a:r>
              <a:rPr lang="es-ES" sz="2000" b="1" i="1" dirty="0">
                <a:solidFill>
                  <a:schemeClr val="tx1">
                    <a:lumMod val="95000"/>
                    <a:lumOff val="5000"/>
                  </a:schemeClr>
                </a:solidFill>
              </a:rPr>
              <a:t> </a:t>
            </a:r>
            <a:r>
              <a:rPr lang="es-ES" sz="2000" dirty="0">
                <a:solidFill>
                  <a:schemeClr val="tx1">
                    <a:lumMod val="95000"/>
                    <a:lumOff val="5000"/>
                  </a:schemeClr>
                </a:solidFill>
              </a:rPr>
              <a:t>es el nombre que damos a la vista</a:t>
            </a:r>
            <a:endParaRPr lang="es-ES" sz="2000" dirty="0">
              <a:solidFill>
                <a:schemeClr val="accent5">
                  <a:lumMod val="50000"/>
                </a:schemeClr>
              </a:solidFill>
            </a:endParaRPr>
          </a:p>
          <a:p>
            <a:pPr marL="635000" lvl="2" indent="-177800">
              <a:buFont typeface="Wingdings" pitchFamily="2" charset="2"/>
              <a:buChar char="ü"/>
            </a:pPr>
            <a:r>
              <a:rPr lang="es-ES" sz="2000" b="1" i="1" dirty="0">
                <a:solidFill>
                  <a:schemeClr val="accent5">
                    <a:lumMod val="50000"/>
                  </a:schemeClr>
                </a:solidFill>
              </a:rPr>
              <a:t> </a:t>
            </a:r>
            <a:r>
              <a:rPr lang="es-ES" sz="2000" i="1" dirty="0">
                <a:solidFill>
                  <a:schemeClr val="accent5">
                    <a:lumMod val="50000"/>
                  </a:schemeClr>
                </a:solidFill>
              </a:rPr>
              <a:t>[(columna [,columna])] </a:t>
            </a:r>
            <a:r>
              <a:rPr lang="es-ES" sz="2000" dirty="0">
                <a:solidFill>
                  <a:schemeClr val="tx1">
                    <a:lumMod val="95000"/>
                    <a:lumOff val="5000"/>
                  </a:schemeClr>
                </a:solidFill>
              </a:rPr>
              <a:t>son los nombre de columnas que va a contener la vista. Si se omiten, se asumen los devueltos por la consulta.</a:t>
            </a:r>
            <a:endParaRPr lang="es-ES" sz="2000" dirty="0">
              <a:solidFill>
                <a:schemeClr val="accent5">
                  <a:lumMod val="50000"/>
                </a:schemeClr>
              </a:solidFill>
            </a:endParaRPr>
          </a:p>
          <a:p>
            <a:pPr marL="635000" lvl="2" indent="-177800">
              <a:buFont typeface="Wingdings" pitchFamily="2" charset="2"/>
              <a:buChar char="ü"/>
            </a:pPr>
            <a:r>
              <a:rPr lang="es-ES" sz="2000" b="1" i="1" dirty="0">
                <a:solidFill>
                  <a:schemeClr val="accent5">
                    <a:lumMod val="50000"/>
                  </a:schemeClr>
                </a:solidFill>
              </a:rPr>
              <a:t> </a:t>
            </a:r>
            <a:r>
              <a:rPr lang="es-ES" sz="2000" b="1" dirty="0">
                <a:solidFill>
                  <a:schemeClr val="accent5">
                    <a:lumMod val="50000"/>
                  </a:schemeClr>
                </a:solidFill>
              </a:rPr>
              <a:t>AS</a:t>
            </a:r>
            <a:r>
              <a:rPr lang="es-ES" sz="2000" dirty="0">
                <a:solidFill>
                  <a:schemeClr val="accent5">
                    <a:lumMod val="50000"/>
                  </a:schemeClr>
                </a:solidFill>
              </a:rPr>
              <a:t> </a:t>
            </a:r>
            <a:r>
              <a:rPr lang="es-ES" sz="2000" i="1" dirty="0">
                <a:solidFill>
                  <a:schemeClr val="accent5">
                    <a:lumMod val="50000"/>
                  </a:schemeClr>
                </a:solidFill>
              </a:rPr>
              <a:t>consulta </a:t>
            </a:r>
            <a:r>
              <a:rPr lang="es-ES" sz="2000" dirty="0">
                <a:solidFill>
                  <a:schemeClr val="tx1">
                    <a:lumMod val="95000"/>
                    <a:lumOff val="5000"/>
                  </a:schemeClr>
                </a:solidFill>
              </a:rPr>
              <a:t>determina las columnas y las tablas que aparecen en la vista</a:t>
            </a:r>
          </a:p>
          <a:p>
            <a:pPr marL="635000" lvl="2" indent="-177800">
              <a:buFont typeface="Wingdings" pitchFamily="2" charset="2"/>
              <a:buChar char="ü"/>
            </a:pPr>
            <a:r>
              <a:rPr lang="es-ES" sz="2000" i="1" dirty="0">
                <a:solidFill>
                  <a:schemeClr val="accent5">
                    <a:lumMod val="50000"/>
                  </a:schemeClr>
                </a:solidFill>
              </a:rPr>
              <a:t> </a:t>
            </a:r>
            <a:r>
              <a:rPr lang="es-ES" sz="2000" b="1" dirty="0">
                <a:solidFill>
                  <a:schemeClr val="accent5">
                    <a:lumMod val="50000"/>
                  </a:schemeClr>
                </a:solidFill>
              </a:rPr>
              <a:t>[OR REPLACE] </a:t>
            </a:r>
            <a:r>
              <a:rPr lang="es-ES" sz="2000" dirty="0">
                <a:solidFill>
                  <a:schemeClr val="tx1">
                    <a:lumMod val="95000"/>
                    <a:lumOff val="5000"/>
                  </a:schemeClr>
                </a:solidFill>
              </a:rPr>
              <a:t>crea de nuevo la vista si ya existía</a:t>
            </a:r>
          </a:p>
          <a:p>
            <a:pPr marL="635000" lvl="2" indent="-177800">
              <a:buFont typeface="Wingdings" pitchFamily="2" charset="2"/>
              <a:buChar char="ü"/>
            </a:pPr>
            <a:r>
              <a:rPr lang="es-ES" sz="2000" b="1" i="1" dirty="0">
                <a:solidFill>
                  <a:schemeClr val="accent5">
                    <a:lumMod val="50000"/>
                  </a:schemeClr>
                </a:solidFill>
              </a:rPr>
              <a:t> [</a:t>
            </a:r>
            <a:r>
              <a:rPr lang="es-ES" sz="2000" b="1" dirty="0">
                <a:solidFill>
                  <a:schemeClr val="accent5">
                    <a:lumMod val="50000"/>
                  </a:schemeClr>
                </a:solidFill>
              </a:rPr>
              <a:t>WITH CHECK OPTION] </a:t>
            </a:r>
            <a:r>
              <a:rPr lang="es-ES" sz="2000" dirty="0">
                <a:solidFill>
                  <a:schemeClr val="tx1">
                    <a:lumMod val="95000"/>
                    <a:lumOff val="5000"/>
                  </a:schemeClr>
                </a:solidFill>
              </a:rPr>
              <a:t>es la opción de comprobación para una vista. Si se especifica, SQL comprueba automáticamente cada operación INSERT y UPDATE sobre la vista para asegurarse que satisfacen el criterio de búsqueda de la definición de la vista.</a:t>
            </a:r>
          </a:p>
          <a:p>
            <a:pPr marL="635000" lvl="2" indent="-177800"/>
            <a:r>
              <a:rPr lang="es-ES" sz="2000" dirty="0">
                <a:solidFill>
                  <a:schemeClr val="tx1">
                    <a:lumMod val="95000"/>
                    <a:lumOff val="5000"/>
                  </a:schemeClr>
                </a:solidFill>
              </a:rPr>
              <a:t>   Si la fila insertada o modificada no satisface esta condición, la sentencia falla y no se realiza la operación</a:t>
            </a:r>
          </a:p>
          <a:p>
            <a:pPr marL="635000" lvl="2" indent="-177800">
              <a:buFont typeface="Wingdings" pitchFamily="2" charset="2"/>
              <a:buChar char="ü"/>
            </a:pPr>
            <a:r>
              <a:rPr lang="es-ES" sz="2000" b="1" i="1" dirty="0">
                <a:solidFill>
                  <a:schemeClr val="accent5">
                    <a:lumMod val="50000"/>
                  </a:schemeClr>
                </a:solidFill>
              </a:rPr>
              <a:t> [WITH READ ONLY] </a:t>
            </a:r>
            <a:r>
              <a:rPr lang="es-ES" sz="2000" dirty="0">
                <a:solidFill>
                  <a:schemeClr val="tx1">
                    <a:lumMod val="95000"/>
                    <a:lumOff val="5000"/>
                  </a:schemeClr>
                </a:solidFill>
              </a:rPr>
              <a:t>especifica que sólo se puede hacer SELECT en la vista</a:t>
            </a:r>
          </a:p>
          <a:p>
            <a:pPr marL="635000" lvl="2" indent="-177800">
              <a:buFont typeface="Wingdings" pitchFamily="2" charset="2"/>
              <a:buChar char="ü"/>
            </a:pPr>
            <a:r>
              <a:rPr lang="es-ES" sz="2000" b="1" i="1" dirty="0">
                <a:solidFill>
                  <a:schemeClr val="accent5">
                    <a:lumMod val="50000"/>
                  </a:schemeClr>
                </a:solidFill>
              </a:rPr>
              <a:t> [CONSTRAINT </a:t>
            </a:r>
            <a:r>
              <a:rPr lang="es-ES" sz="2000" i="1" dirty="0" err="1">
                <a:solidFill>
                  <a:schemeClr val="accent5">
                    <a:lumMod val="50000"/>
                  </a:schemeClr>
                </a:solidFill>
              </a:rPr>
              <a:t>nombrerestricción</a:t>
            </a:r>
            <a:r>
              <a:rPr lang="es-ES" sz="2000" b="1" i="1" dirty="0">
                <a:solidFill>
                  <a:schemeClr val="accent5">
                    <a:lumMod val="50000"/>
                  </a:schemeClr>
                </a:solidFill>
              </a:rPr>
              <a:t>] </a:t>
            </a:r>
            <a:r>
              <a:rPr lang="es-ES" sz="2000" dirty="0">
                <a:solidFill>
                  <a:schemeClr val="tx1">
                    <a:lumMod val="95000"/>
                    <a:lumOff val="5000"/>
                  </a:schemeClr>
                </a:solidFill>
              </a:rPr>
              <a:t>especifica el nombre de la restricción WITH CHECK OPTION o WITH READ ONLY. Es opcional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3066609" cy="369332"/>
          </a:xfrm>
          <a:prstGeom prst="rect">
            <a:avLst/>
          </a:prstGeom>
          <a:noFill/>
        </p:spPr>
        <p:txBody>
          <a:bodyPr wrap="none" rtlCol="0">
            <a:spAutoFit/>
          </a:bodyPr>
          <a:lstStyle/>
          <a:p>
            <a:r>
              <a:rPr lang="es-ES" b="1" dirty="0">
                <a:solidFill>
                  <a:srgbClr val="C00000"/>
                </a:solidFill>
              </a:rPr>
              <a:t>4- CREACIÓN Y USO DE VISTAS</a:t>
            </a:r>
          </a:p>
        </p:txBody>
      </p:sp>
      <p:sp>
        <p:nvSpPr>
          <p:cNvPr id="5" name="4 CuadroTexto"/>
          <p:cNvSpPr txBox="1"/>
          <p:nvPr/>
        </p:nvSpPr>
        <p:spPr>
          <a:xfrm>
            <a:off x="214282" y="571480"/>
            <a:ext cx="8929718" cy="6109365"/>
          </a:xfrm>
          <a:prstGeom prst="rect">
            <a:avLst/>
          </a:prstGeom>
          <a:noFill/>
        </p:spPr>
        <p:txBody>
          <a:bodyPr wrap="square" rtlCol="0">
            <a:spAutoFit/>
          </a:bodyPr>
          <a:lstStyle/>
          <a:p>
            <a:pPr marL="457200" indent="-457200">
              <a:buFont typeface="+mj-lt"/>
              <a:buAutoNum type="alphaUcPeriod"/>
            </a:pPr>
            <a:r>
              <a:rPr lang="es-ES" sz="2000" b="1" dirty="0">
                <a:solidFill>
                  <a:schemeClr val="accent5">
                    <a:lumMod val="50000"/>
                  </a:schemeClr>
                </a:solidFill>
              </a:rPr>
              <a:t>CREACIÓN Y USO DE VISTAS SENCILLAS</a:t>
            </a:r>
          </a:p>
          <a:p>
            <a:pPr marL="457200" indent="-457200">
              <a:buFont typeface="+mj-lt"/>
              <a:buAutoNum type="alphaUcPeriod"/>
            </a:pPr>
            <a:endParaRPr lang="es-ES" sz="2000" b="1" dirty="0">
              <a:solidFill>
                <a:schemeClr val="accent5">
                  <a:lumMod val="50000"/>
                </a:schemeClr>
              </a:solidFill>
            </a:endParaRPr>
          </a:p>
          <a:p>
            <a:pPr marL="914400" lvl="1" indent="-457200">
              <a:buFont typeface="Wingdings" pitchFamily="2" charset="2"/>
              <a:buChar char="Ø"/>
            </a:pPr>
            <a:r>
              <a:rPr lang="es-ES" sz="2400" b="1" dirty="0">
                <a:solidFill>
                  <a:schemeClr val="tx1">
                    <a:lumMod val="95000"/>
                    <a:lumOff val="5000"/>
                  </a:schemeClr>
                </a:solidFill>
              </a:rPr>
              <a:t>Las vistas más sencillas son las que acceden a una única tabla</a:t>
            </a:r>
          </a:p>
          <a:p>
            <a:pPr marL="914400" lvl="1" indent="-457200"/>
            <a:endParaRPr lang="es-ES" sz="1100" b="1" dirty="0">
              <a:solidFill>
                <a:schemeClr val="accent5">
                  <a:lumMod val="50000"/>
                </a:schemeClr>
              </a:solidFill>
            </a:endParaRPr>
          </a:p>
          <a:p>
            <a:pPr marL="914400" lvl="1" indent="-457200"/>
            <a:r>
              <a:rPr lang="es-ES" sz="2000" b="1" i="1" dirty="0">
                <a:solidFill>
                  <a:schemeClr val="accent5">
                    <a:lumMod val="50000"/>
                  </a:schemeClr>
                </a:solidFill>
              </a:rPr>
              <a:t>Ejemplo:</a:t>
            </a:r>
          </a:p>
          <a:p>
            <a:pPr marL="914400" lvl="1" indent="-457200"/>
            <a:endParaRPr lang="es-ES" sz="2000" b="1" i="1" dirty="0">
              <a:solidFill>
                <a:schemeClr val="accent5">
                  <a:lumMod val="50000"/>
                </a:schemeClr>
              </a:solidFill>
            </a:endParaRPr>
          </a:p>
          <a:p>
            <a:pPr marL="914400" lvl="1" indent="-457200"/>
            <a:endParaRPr lang="es-ES" sz="2000" b="1" i="1" dirty="0">
              <a:solidFill>
                <a:schemeClr val="accent5">
                  <a:lumMod val="50000"/>
                </a:schemeClr>
              </a:solidFill>
            </a:endParaRPr>
          </a:p>
          <a:p>
            <a:pPr marL="914400" lvl="1" indent="-457200"/>
            <a:endParaRPr lang="es-ES" sz="2000" b="1" i="1" dirty="0">
              <a:solidFill>
                <a:schemeClr val="accent5">
                  <a:lumMod val="50000"/>
                </a:schemeClr>
              </a:solidFill>
            </a:endParaRPr>
          </a:p>
          <a:p>
            <a:pPr marL="914400" lvl="1" indent="-457200"/>
            <a:endParaRPr lang="es-ES" sz="2400" b="1" dirty="0">
              <a:solidFill>
                <a:schemeClr val="tx1">
                  <a:lumMod val="95000"/>
                  <a:lumOff val="5000"/>
                </a:schemeClr>
              </a:solidFill>
            </a:endParaRPr>
          </a:p>
          <a:p>
            <a:pPr marL="914400" lvl="1" indent="-457200">
              <a:buFont typeface="Wingdings" pitchFamily="2" charset="2"/>
              <a:buChar char="Ø"/>
            </a:pPr>
            <a:r>
              <a:rPr lang="es-ES" sz="2400" b="1" dirty="0">
                <a:solidFill>
                  <a:schemeClr val="tx1">
                    <a:lumMod val="95000"/>
                    <a:lumOff val="5000"/>
                  </a:schemeClr>
                </a:solidFill>
              </a:rPr>
              <a:t>Ahora la vista creada se puede usar como si de una tabla se tratase</a:t>
            </a:r>
          </a:p>
          <a:p>
            <a:pPr marL="914400" lvl="1" indent="-457200">
              <a:buFont typeface="Wingdings" pitchFamily="2" charset="2"/>
              <a:buChar char="Ø"/>
            </a:pPr>
            <a:endParaRPr lang="es-ES" sz="2400" b="1" dirty="0">
              <a:solidFill>
                <a:schemeClr val="tx1">
                  <a:lumMod val="95000"/>
                  <a:lumOff val="5000"/>
                </a:schemeClr>
              </a:solidFill>
            </a:endParaRPr>
          </a:p>
          <a:p>
            <a:pPr marL="914400" lvl="1" indent="-457200">
              <a:buFont typeface="Wingdings" pitchFamily="2" charset="2"/>
              <a:buChar char="Ø"/>
            </a:pPr>
            <a:r>
              <a:rPr lang="es-ES" sz="2400" b="1" dirty="0">
                <a:solidFill>
                  <a:schemeClr val="tx1">
                    <a:lumMod val="95000"/>
                    <a:lumOff val="5000"/>
                  </a:schemeClr>
                </a:solidFill>
              </a:rPr>
              <a:t>Se puede consultar, borrar filas, actualizar filas (siempre que las columnas a actualizar no sean expresiones como funciones de grupo, etc..)  y se puede insertar (siempre y cuando todas las columnas obligatorias de la tabla asociada estén presentes en la vista)</a:t>
            </a:r>
          </a:p>
          <a:p>
            <a:pPr marL="914400" lvl="1" indent="-457200"/>
            <a:r>
              <a:rPr lang="es-ES" sz="2000" b="1" dirty="0">
                <a:solidFill>
                  <a:schemeClr val="accent5">
                    <a:lumMod val="50000"/>
                  </a:schemeClr>
                </a:solidFill>
              </a:rPr>
              <a:t> </a:t>
            </a:r>
          </a:p>
        </p:txBody>
      </p:sp>
      <p:pic>
        <p:nvPicPr>
          <p:cNvPr id="8195" name="Picture 3"/>
          <p:cNvPicPr>
            <a:picLocks noChangeAspect="1" noChangeArrowheads="1"/>
          </p:cNvPicPr>
          <p:nvPr/>
        </p:nvPicPr>
        <p:blipFill>
          <a:blip r:embed="rId2"/>
          <a:srcRect/>
          <a:stretch>
            <a:fillRect/>
          </a:stretch>
        </p:blipFill>
        <p:spPr bwMode="auto">
          <a:xfrm>
            <a:off x="785786" y="2143116"/>
            <a:ext cx="7419975" cy="10096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3863494" cy="369332"/>
          </a:xfrm>
          <a:prstGeom prst="rect">
            <a:avLst/>
          </a:prstGeom>
          <a:noFill/>
        </p:spPr>
        <p:txBody>
          <a:bodyPr wrap="none" rtlCol="0">
            <a:spAutoFit/>
          </a:bodyPr>
          <a:lstStyle/>
          <a:p>
            <a:r>
              <a:rPr lang="es-ES" b="1" dirty="0">
                <a:solidFill>
                  <a:srgbClr val="C00000"/>
                </a:solidFill>
              </a:rPr>
              <a:t>1- BORRADO DE TABLAS (DROP TABLE)</a:t>
            </a:r>
          </a:p>
        </p:txBody>
      </p:sp>
      <p:sp>
        <p:nvSpPr>
          <p:cNvPr id="6" name="5 CuadroTexto"/>
          <p:cNvSpPr txBox="1"/>
          <p:nvPr/>
        </p:nvSpPr>
        <p:spPr>
          <a:xfrm>
            <a:off x="571472" y="857232"/>
            <a:ext cx="8572528" cy="5324535"/>
          </a:xfrm>
          <a:prstGeom prst="rect">
            <a:avLst/>
          </a:prstGeom>
          <a:noFill/>
        </p:spPr>
        <p:txBody>
          <a:bodyPr wrap="square" rtlCol="0">
            <a:spAutoFit/>
          </a:bodyPr>
          <a:lstStyle/>
          <a:p>
            <a:pPr>
              <a:buFont typeface="Wingdings" pitchFamily="2" charset="2"/>
              <a:buChar char="Ø"/>
            </a:pPr>
            <a:r>
              <a:rPr lang="es-ES" sz="2000" dirty="0"/>
              <a:t> La orden </a:t>
            </a:r>
            <a:r>
              <a:rPr lang="es-ES" sz="2000" b="1" dirty="0"/>
              <a:t>DROP TABLE </a:t>
            </a:r>
            <a:r>
              <a:rPr lang="es-ES" sz="2000" dirty="0"/>
              <a:t>suprime una tabla de la base de datos</a:t>
            </a:r>
          </a:p>
          <a:p>
            <a:pPr>
              <a:buFont typeface="Wingdings" pitchFamily="2" charset="2"/>
              <a:buChar char="Ø"/>
            </a:pPr>
            <a:endParaRPr lang="es-ES" sz="2000" dirty="0"/>
          </a:p>
          <a:p>
            <a:pPr>
              <a:buFont typeface="Wingdings" pitchFamily="2" charset="2"/>
              <a:buChar char="Ø"/>
            </a:pPr>
            <a:r>
              <a:rPr lang="es-ES" sz="2000" dirty="0"/>
              <a:t> Cada usuario puede borrar sus propias tablas y sólo el administrador o algún usuario con  el privilegio DROP ANY TABLE puede borrar tablas de otro usuario</a:t>
            </a:r>
          </a:p>
          <a:p>
            <a:pPr>
              <a:buFont typeface="Wingdings" pitchFamily="2" charset="2"/>
              <a:buChar char="Ø"/>
            </a:pPr>
            <a:endParaRPr lang="es-ES" sz="2000" dirty="0"/>
          </a:p>
          <a:p>
            <a:pPr>
              <a:buFont typeface="Wingdings" pitchFamily="2" charset="2"/>
              <a:buChar char="Ø"/>
            </a:pPr>
            <a:r>
              <a:rPr lang="es-ES" sz="2000" dirty="0"/>
              <a:t> Al suprimir una tabla también se suprimen los índices y los privilegios asociados a ella.</a:t>
            </a:r>
          </a:p>
          <a:p>
            <a:pPr>
              <a:buFont typeface="Wingdings" pitchFamily="2" charset="2"/>
              <a:buChar char="Ø"/>
            </a:pPr>
            <a:endParaRPr lang="es-ES" sz="2000" dirty="0"/>
          </a:p>
          <a:p>
            <a:pPr>
              <a:buFont typeface="Wingdings" pitchFamily="2" charset="2"/>
              <a:buChar char="Ø"/>
            </a:pPr>
            <a:r>
              <a:rPr lang="es-ES" sz="2000" dirty="0"/>
              <a:t> Las vistas y los sinónimos creados a partir de esta tabla dejan de funcionar, pero siguen existiendo en la base de datos, por lo que habría que eliminarlos.</a:t>
            </a:r>
          </a:p>
          <a:p>
            <a:pPr>
              <a:buFont typeface="Wingdings" pitchFamily="2" charset="2"/>
              <a:buChar char="Ø"/>
            </a:pPr>
            <a:endParaRPr lang="es-ES" sz="2000" dirty="0"/>
          </a:p>
          <a:p>
            <a:r>
              <a:rPr lang="es-ES" sz="2000" b="1" i="1" dirty="0">
                <a:solidFill>
                  <a:schemeClr val="accent5">
                    <a:lumMod val="50000"/>
                  </a:schemeClr>
                </a:solidFill>
              </a:rPr>
              <a:t>Formato general:</a:t>
            </a:r>
          </a:p>
          <a:p>
            <a:endParaRPr lang="es-ES" sz="2000" dirty="0"/>
          </a:p>
          <a:p>
            <a:endParaRPr lang="es-ES" sz="2000" dirty="0"/>
          </a:p>
          <a:p>
            <a:endParaRPr lang="es-ES" sz="2000" dirty="0"/>
          </a:p>
          <a:p>
            <a:r>
              <a:rPr lang="es-ES" sz="2000" b="1" dirty="0"/>
              <a:t>CASCADE CONSTRAINTS </a:t>
            </a:r>
            <a:r>
              <a:rPr lang="es-ES" sz="2000" dirty="0"/>
              <a:t>elimina las restricciones de integridad referencial que remitan a la clave primaria de la tabla borrada.</a:t>
            </a:r>
          </a:p>
        </p:txBody>
      </p:sp>
      <p:pic>
        <p:nvPicPr>
          <p:cNvPr id="1027" name="Picture 3"/>
          <p:cNvPicPr>
            <a:picLocks noChangeAspect="1" noChangeArrowheads="1"/>
          </p:cNvPicPr>
          <p:nvPr/>
        </p:nvPicPr>
        <p:blipFill>
          <a:blip r:embed="rId2"/>
          <a:srcRect/>
          <a:stretch>
            <a:fillRect/>
          </a:stretch>
        </p:blipFill>
        <p:spPr bwMode="auto">
          <a:xfrm>
            <a:off x="642910" y="4714884"/>
            <a:ext cx="8248650" cy="48577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3066609" cy="369332"/>
          </a:xfrm>
          <a:prstGeom prst="rect">
            <a:avLst/>
          </a:prstGeom>
          <a:noFill/>
        </p:spPr>
        <p:txBody>
          <a:bodyPr wrap="none" rtlCol="0">
            <a:spAutoFit/>
          </a:bodyPr>
          <a:lstStyle/>
          <a:p>
            <a:r>
              <a:rPr lang="es-ES" b="1" dirty="0">
                <a:solidFill>
                  <a:srgbClr val="C00000"/>
                </a:solidFill>
              </a:rPr>
              <a:t>4- CREACIÓN Y USO DE VISTAS</a:t>
            </a:r>
          </a:p>
        </p:txBody>
      </p:sp>
      <p:sp>
        <p:nvSpPr>
          <p:cNvPr id="5" name="4 CuadroTexto"/>
          <p:cNvSpPr txBox="1"/>
          <p:nvPr/>
        </p:nvSpPr>
        <p:spPr>
          <a:xfrm>
            <a:off x="214282" y="571480"/>
            <a:ext cx="8929718" cy="6494085"/>
          </a:xfrm>
          <a:prstGeom prst="rect">
            <a:avLst/>
          </a:prstGeom>
          <a:noFill/>
        </p:spPr>
        <p:txBody>
          <a:bodyPr wrap="square" rtlCol="0">
            <a:spAutoFit/>
          </a:bodyPr>
          <a:lstStyle/>
          <a:p>
            <a:pPr marL="457200" indent="-457200">
              <a:buFont typeface="+mj-lt"/>
              <a:buAutoNum type="alphaUcPeriod"/>
            </a:pPr>
            <a:r>
              <a:rPr lang="es-ES" sz="2000" b="1" dirty="0">
                <a:solidFill>
                  <a:schemeClr val="accent5">
                    <a:lumMod val="50000"/>
                  </a:schemeClr>
                </a:solidFill>
              </a:rPr>
              <a:t>CREACIÓN Y USO DE VISTAS SENCILLAS</a:t>
            </a:r>
          </a:p>
          <a:p>
            <a:pPr marL="457200" indent="-457200">
              <a:buFont typeface="+mj-lt"/>
              <a:buAutoNum type="alphaUcPeriod"/>
            </a:pPr>
            <a:endParaRPr lang="es-ES" sz="2000" b="1" dirty="0">
              <a:solidFill>
                <a:schemeClr val="accent5">
                  <a:lumMod val="50000"/>
                </a:schemeClr>
              </a:solidFill>
            </a:endParaRPr>
          </a:p>
          <a:p>
            <a:pPr marL="457200" indent="-457200">
              <a:buFont typeface="Wingdings" pitchFamily="2" charset="2"/>
              <a:buChar char="Ø"/>
            </a:pPr>
            <a:r>
              <a:rPr lang="es-ES" sz="2400" b="1" dirty="0">
                <a:solidFill>
                  <a:schemeClr val="tx1">
                    <a:lumMod val="95000"/>
                    <a:lumOff val="5000"/>
                  </a:schemeClr>
                </a:solidFill>
              </a:rPr>
              <a:t>Para consultar las vista creadas se dispone de las vistas:</a:t>
            </a:r>
          </a:p>
          <a:p>
            <a:pPr marL="914400" lvl="1" indent="-457200">
              <a:buFont typeface="Courier New" pitchFamily="49" charset="0"/>
              <a:buChar char="o"/>
            </a:pPr>
            <a:r>
              <a:rPr lang="es-ES" sz="2400" b="1" dirty="0">
                <a:solidFill>
                  <a:schemeClr val="accent3">
                    <a:lumMod val="50000"/>
                  </a:schemeClr>
                </a:solidFill>
              </a:rPr>
              <a:t>USER_VIEWS</a:t>
            </a:r>
          </a:p>
          <a:p>
            <a:pPr marL="914400" lvl="1" indent="-457200">
              <a:buFont typeface="Courier New" pitchFamily="49" charset="0"/>
              <a:buChar char="o"/>
            </a:pPr>
            <a:r>
              <a:rPr lang="es-ES" sz="2400" b="1" dirty="0">
                <a:solidFill>
                  <a:schemeClr val="accent3">
                    <a:lumMod val="50000"/>
                  </a:schemeClr>
                </a:solidFill>
              </a:rPr>
              <a:t>ALL_VIEWS</a:t>
            </a:r>
          </a:p>
          <a:p>
            <a:pPr lvl="1" indent="-457200">
              <a:buFont typeface="Wingdings" pitchFamily="2" charset="2"/>
              <a:buChar char="Ø"/>
            </a:pPr>
            <a:endParaRPr lang="es-ES" sz="2400" b="1" dirty="0">
              <a:solidFill>
                <a:schemeClr val="tx1">
                  <a:lumMod val="95000"/>
                  <a:lumOff val="5000"/>
                </a:schemeClr>
              </a:solidFill>
            </a:endParaRPr>
          </a:p>
          <a:p>
            <a:pPr lvl="1" indent="-457200">
              <a:buFont typeface="Wingdings" pitchFamily="2" charset="2"/>
              <a:buChar char="Ø"/>
            </a:pPr>
            <a:r>
              <a:rPr lang="es-ES" sz="2400" b="1" dirty="0">
                <a:solidFill>
                  <a:schemeClr val="tx1">
                    <a:lumMod val="95000"/>
                    <a:lumOff val="5000"/>
                  </a:schemeClr>
                </a:solidFill>
              </a:rPr>
              <a:t>Así, para visualizar los nombres de vistas con sus textos :</a:t>
            </a:r>
          </a:p>
          <a:p>
            <a:pPr lvl="1" indent="-457200">
              <a:buFont typeface="Wingdings" pitchFamily="2" charset="2"/>
              <a:buChar char="Ø"/>
            </a:pPr>
            <a:endParaRPr lang="es-ES" sz="2400" b="1" dirty="0">
              <a:solidFill>
                <a:schemeClr val="tx1">
                  <a:lumMod val="95000"/>
                  <a:lumOff val="5000"/>
                </a:schemeClr>
              </a:solidFill>
            </a:endParaRPr>
          </a:p>
          <a:p>
            <a:pPr lvl="1" indent="-457200">
              <a:buFont typeface="Wingdings" pitchFamily="2" charset="2"/>
              <a:buChar char="Ø"/>
            </a:pPr>
            <a:endParaRPr lang="es-ES" sz="2400" b="1" dirty="0">
              <a:solidFill>
                <a:schemeClr val="tx1">
                  <a:lumMod val="95000"/>
                  <a:lumOff val="5000"/>
                </a:schemeClr>
              </a:solidFill>
            </a:endParaRPr>
          </a:p>
          <a:p>
            <a:pPr lvl="1" indent="-457200">
              <a:buFont typeface="Wingdings" pitchFamily="2" charset="2"/>
              <a:buChar char="Ø"/>
            </a:pPr>
            <a:endParaRPr lang="es-ES" sz="2400" b="1" dirty="0">
              <a:solidFill>
                <a:schemeClr val="tx1">
                  <a:lumMod val="95000"/>
                  <a:lumOff val="5000"/>
                </a:schemeClr>
              </a:solidFill>
            </a:endParaRPr>
          </a:p>
          <a:p>
            <a:pPr lvl="1" indent="-457200"/>
            <a:r>
              <a:rPr lang="es-ES" sz="2400" b="1" i="1" dirty="0">
                <a:solidFill>
                  <a:schemeClr val="accent5">
                    <a:lumMod val="50000"/>
                  </a:schemeClr>
                </a:solidFill>
              </a:rPr>
              <a:t>Ejercicio:</a:t>
            </a:r>
          </a:p>
          <a:p>
            <a:pPr marL="457200" indent="-457200"/>
            <a:endParaRPr lang="es-ES" sz="2000" b="1" dirty="0">
              <a:solidFill>
                <a:schemeClr val="accent5">
                  <a:lumMod val="50000"/>
                </a:schemeClr>
              </a:solidFill>
            </a:endParaRPr>
          </a:p>
          <a:p>
            <a:pPr marL="804863" lvl="1" indent="-347663">
              <a:buFont typeface="Wingdings" pitchFamily="2" charset="2"/>
              <a:buChar char="v"/>
            </a:pPr>
            <a:r>
              <a:rPr lang="es-ES" sz="2400" b="1" dirty="0">
                <a:solidFill>
                  <a:schemeClr val="tx1">
                    <a:lumMod val="95000"/>
                    <a:lumOff val="5000"/>
                  </a:schemeClr>
                </a:solidFill>
              </a:rPr>
              <a:t> Crea una vista que contenga los datos de los empleados del departamento 10 con salario &gt; 1200. </a:t>
            </a:r>
          </a:p>
          <a:p>
            <a:pPr lvl="1">
              <a:buFont typeface="Wingdings" pitchFamily="2" charset="2"/>
              <a:buChar char="v"/>
            </a:pPr>
            <a:endParaRPr lang="es-ES" sz="2400" b="1" dirty="0">
              <a:solidFill>
                <a:schemeClr val="tx1">
                  <a:lumMod val="95000"/>
                  <a:lumOff val="5000"/>
                </a:schemeClr>
              </a:solidFill>
            </a:endParaRPr>
          </a:p>
          <a:p>
            <a:pPr marL="914400" lvl="1" indent="-457200">
              <a:buFont typeface="Wingdings" pitchFamily="2" charset="2"/>
              <a:buChar char="v"/>
            </a:pPr>
            <a:r>
              <a:rPr lang="es-ES" sz="2400" b="1" dirty="0">
                <a:solidFill>
                  <a:schemeClr val="tx1">
                    <a:lumMod val="95000"/>
                    <a:lumOff val="5000"/>
                  </a:schemeClr>
                </a:solidFill>
              </a:rPr>
              <a:t>Después realiza operaciones INSERT, UPDATE y DELETE sobre la vista</a:t>
            </a:r>
          </a:p>
          <a:p>
            <a:pPr marL="914400" lvl="1" indent="-457200"/>
            <a:r>
              <a:rPr lang="es-ES" sz="2000" b="1" dirty="0">
                <a:solidFill>
                  <a:schemeClr val="accent5">
                    <a:lumMod val="50000"/>
                  </a:schemeClr>
                </a:solidFill>
              </a:rPr>
              <a:t> </a:t>
            </a:r>
          </a:p>
        </p:txBody>
      </p:sp>
      <p:pic>
        <p:nvPicPr>
          <p:cNvPr id="9219" name="Picture 3"/>
          <p:cNvPicPr>
            <a:picLocks noChangeAspect="1" noChangeArrowheads="1"/>
          </p:cNvPicPr>
          <p:nvPr/>
        </p:nvPicPr>
        <p:blipFill>
          <a:blip r:embed="rId2"/>
          <a:srcRect/>
          <a:stretch>
            <a:fillRect/>
          </a:stretch>
        </p:blipFill>
        <p:spPr bwMode="auto">
          <a:xfrm>
            <a:off x="785786" y="3214686"/>
            <a:ext cx="7010400" cy="457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3066609" cy="369332"/>
          </a:xfrm>
          <a:prstGeom prst="rect">
            <a:avLst/>
          </a:prstGeom>
          <a:noFill/>
        </p:spPr>
        <p:txBody>
          <a:bodyPr wrap="none" rtlCol="0">
            <a:spAutoFit/>
          </a:bodyPr>
          <a:lstStyle/>
          <a:p>
            <a:r>
              <a:rPr lang="es-ES" b="1" dirty="0">
                <a:solidFill>
                  <a:srgbClr val="C00000"/>
                </a:solidFill>
              </a:rPr>
              <a:t>4- CREACIÓN Y USO DE VISTAS</a:t>
            </a:r>
          </a:p>
        </p:txBody>
      </p:sp>
      <p:sp>
        <p:nvSpPr>
          <p:cNvPr id="5" name="4 CuadroTexto"/>
          <p:cNvSpPr txBox="1"/>
          <p:nvPr/>
        </p:nvSpPr>
        <p:spPr>
          <a:xfrm>
            <a:off x="214282" y="571480"/>
            <a:ext cx="8929718" cy="6124754"/>
          </a:xfrm>
          <a:prstGeom prst="rect">
            <a:avLst/>
          </a:prstGeom>
          <a:noFill/>
        </p:spPr>
        <p:txBody>
          <a:bodyPr wrap="square" rtlCol="0">
            <a:spAutoFit/>
          </a:bodyPr>
          <a:lstStyle/>
          <a:p>
            <a:pPr marL="457200" indent="-457200">
              <a:buFont typeface="+mj-lt"/>
              <a:buAutoNum type="alphaUcPeriod" startAt="2"/>
            </a:pPr>
            <a:r>
              <a:rPr lang="es-ES" sz="2000" b="1" dirty="0">
                <a:solidFill>
                  <a:schemeClr val="accent5">
                    <a:lumMod val="50000"/>
                  </a:schemeClr>
                </a:solidFill>
              </a:rPr>
              <a:t>CREACIÓN Y USO DE VISTAS CON WITH CHECK OPTION y READ ONLY</a:t>
            </a:r>
          </a:p>
          <a:p>
            <a:pPr marL="457200" indent="-457200">
              <a:buFont typeface="+mj-lt"/>
              <a:buAutoNum type="alphaUcPeriod" startAt="2"/>
            </a:pPr>
            <a:endParaRPr lang="es-ES" sz="2000" b="1" dirty="0">
              <a:solidFill>
                <a:schemeClr val="accent5">
                  <a:lumMod val="50000"/>
                </a:schemeClr>
              </a:solidFill>
            </a:endParaRPr>
          </a:p>
          <a:p>
            <a:pPr marL="914400" lvl="1" indent="-457200">
              <a:buFont typeface="Wingdings" pitchFamily="2" charset="2"/>
              <a:buChar char="Ø"/>
            </a:pPr>
            <a:r>
              <a:rPr lang="es-ES" sz="2400" dirty="0">
                <a:solidFill>
                  <a:schemeClr val="tx1">
                    <a:lumMod val="95000"/>
                    <a:lumOff val="5000"/>
                  </a:schemeClr>
                </a:solidFill>
              </a:rPr>
              <a:t>Se puede crear una vista de forma que todas las operaciones INSERT, UPDATE y DELETE que se hagan sobre ella satisfagan la condición por la que se creó.</a:t>
            </a:r>
          </a:p>
          <a:p>
            <a:pPr marL="457200" indent="-457200">
              <a:buFont typeface="Wingdings" pitchFamily="2" charset="2"/>
              <a:buChar char="Ø"/>
            </a:pPr>
            <a:endParaRPr lang="es-ES" sz="2000" b="1" dirty="0">
              <a:solidFill>
                <a:schemeClr val="accent5">
                  <a:lumMod val="50000"/>
                </a:schemeClr>
              </a:solidFill>
            </a:endParaRPr>
          </a:p>
          <a:p>
            <a:pPr marL="457200" indent="-457200"/>
            <a:r>
              <a:rPr lang="es-ES" sz="2000" b="1" i="1" dirty="0">
                <a:solidFill>
                  <a:schemeClr val="accent5">
                    <a:lumMod val="50000"/>
                  </a:schemeClr>
                </a:solidFill>
              </a:rPr>
              <a:t>Ejemplo:</a:t>
            </a:r>
          </a:p>
          <a:p>
            <a:r>
              <a:rPr lang="es-ES" sz="2400" dirty="0">
                <a:solidFill>
                  <a:schemeClr val="tx1">
                    <a:lumMod val="95000"/>
                    <a:lumOff val="5000"/>
                  </a:schemeClr>
                </a:solidFill>
              </a:rPr>
              <a:t>Creamos una vista que contiene todos los datos de los empleados del departamento 20:</a:t>
            </a:r>
          </a:p>
          <a:p>
            <a:endParaRPr lang="es-ES" sz="2400" dirty="0">
              <a:solidFill>
                <a:schemeClr val="tx1">
                  <a:lumMod val="95000"/>
                  <a:lumOff val="5000"/>
                </a:schemeClr>
              </a:solidFill>
            </a:endParaRPr>
          </a:p>
          <a:p>
            <a:endParaRPr lang="es-ES" sz="2400" dirty="0">
              <a:solidFill>
                <a:schemeClr val="tx1">
                  <a:lumMod val="95000"/>
                  <a:lumOff val="5000"/>
                </a:schemeClr>
              </a:solidFill>
            </a:endParaRPr>
          </a:p>
          <a:p>
            <a:endParaRPr lang="es-ES" sz="2400" dirty="0">
              <a:solidFill>
                <a:schemeClr val="tx1">
                  <a:lumMod val="95000"/>
                  <a:lumOff val="5000"/>
                </a:schemeClr>
              </a:solidFill>
            </a:endParaRPr>
          </a:p>
          <a:p>
            <a:r>
              <a:rPr lang="es-ES" sz="2400" dirty="0">
                <a:solidFill>
                  <a:schemeClr val="tx1">
                    <a:lumMod val="95000"/>
                    <a:lumOff val="5000"/>
                  </a:schemeClr>
                </a:solidFill>
              </a:rPr>
              <a:t>Ahora insertamos en la vista un empleado del departamento 30;</a:t>
            </a:r>
          </a:p>
          <a:p>
            <a:endParaRPr lang="es-ES" sz="2400" dirty="0">
              <a:solidFill>
                <a:schemeClr val="tx1">
                  <a:lumMod val="95000"/>
                  <a:lumOff val="5000"/>
                </a:schemeClr>
              </a:solidFill>
            </a:endParaRPr>
          </a:p>
          <a:p>
            <a:endParaRPr lang="es-ES" sz="2400" dirty="0">
              <a:solidFill>
                <a:schemeClr val="tx1">
                  <a:lumMod val="95000"/>
                  <a:lumOff val="5000"/>
                </a:schemeClr>
              </a:solidFill>
            </a:endParaRPr>
          </a:p>
          <a:p>
            <a:endParaRPr lang="es-ES" sz="2400" dirty="0">
              <a:solidFill>
                <a:schemeClr val="tx1">
                  <a:lumMod val="95000"/>
                  <a:lumOff val="5000"/>
                </a:schemeClr>
              </a:solidFill>
            </a:endParaRPr>
          </a:p>
          <a:p>
            <a:r>
              <a:rPr lang="es-ES" sz="2400" dirty="0">
                <a:solidFill>
                  <a:schemeClr val="tx1">
                    <a:lumMod val="95000"/>
                    <a:lumOff val="5000"/>
                  </a:schemeClr>
                </a:solidFill>
              </a:rPr>
              <a:t>La inserción se realizará correctamente.</a:t>
            </a:r>
          </a:p>
        </p:txBody>
      </p:sp>
      <p:pic>
        <p:nvPicPr>
          <p:cNvPr id="10243" name="Picture 3"/>
          <p:cNvPicPr>
            <a:picLocks noChangeAspect="1" noChangeArrowheads="1"/>
          </p:cNvPicPr>
          <p:nvPr/>
        </p:nvPicPr>
        <p:blipFill>
          <a:blip r:embed="rId2"/>
          <a:srcRect/>
          <a:stretch>
            <a:fillRect/>
          </a:stretch>
        </p:blipFill>
        <p:spPr bwMode="auto">
          <a:xfrm>
            <a:off x="285720" y="3857628"/>
            <a:ext cx="6581775" cy="914400"/>
          </a:xfrm>
          <a:prstGeom prst="rect">
            <a:avLst/>
          </a:prstGeom>
          <a:noFill/>
          <a:ln w="9525">
            <a:noFill/>
            <a:miter lim="800000"/>
            <a:headEnd/>
            <a:tailEnd/>
          </a:ln>
          <a:effectLst/>
        </p:spPr>
      </p:pic>
      <p:pic>
        <p:nvPicPr>
          <p:cNvPr id="10245" name="Picture 5"/>
          <p:cNvPicPr>
            <a:picLocks noChangeAspect="1" noChangeArrowheads="1"/>
          </p:cNvPicPr>
          <p:nvPr/>
        </p:nvPicPr>
        <p:blipFill>
          <a:blip r:embed="rId3"/>
          <a:srcRect/>
          <a:stretch>
            <a:fillRect/>
          </a:stretch>
        </p:blipFill>
        <p:spPr bwMode="auto">
          <a:xfrm>
            <a:off x="285720" y="5214950"/>
            <a:ext cx="8505825" cy="8572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3066609" cy="369332"/>
          </a:xfrm>
          <a:prstGeom prst="rect">
            <a:avLst/>
          </a:prstGeom>
          <a:noFill/>
        </p:spPr>
        <p:txBody>
          <a:bodyPr wrap="none" rtlCol="0">
            <a:spAutoFit/>
          </a:bodyPr>
          <a:lstStyle/>
          <a:p>
            <a:r>
              <a:rPr lang="es-ES" b="1" dirty="0">
                <a:solidFill>
                  <a:srgbClr val="C00000"/>
                </a:solidFill>
              </a:rPr>
              <a:t>4- CREACIÓN Y USO DE VISTAS</a:t>
            </a:r>
          </a:p>
        </p:txBody>
      </p:sp>
      <p:sp>
        <p:nvSpPr>
          <p:cNvPr id="5" name="4 CuadroTexto"/>
          <p:cNvSpPr txBox="1"/>
          <p:nvPr/>
        </p:nvSpPr>
        <p:spPr>
          <a:xfrm>
            <a:off x="214282" y="571480"/>
            <a:ext cx="8929718" cy="6186309"/>
          </a:xfrm>
          <a:prstGeom prst="rect">
            <a:avLst/>
          </a:prstGeom>
          <a:noFill/>
        </p:spPr>
        <p:txBody>
          <a:bodyPr wrap="square" rtlCol="0">
            <a:spAutoFit/>
          </a:bodyPr>
          <a:lstStyle/>
          <a:p>
            <a:pPr marL="457200" indent="-457200">
              <a:buFont typeface="+mj-lt"/>
              <a:buAutoNum type="alphaUcPeriod" startAt="2"/>
            </a:pPr>
            <a:r>
              <a:rPr lang="es-ES" sz="2000" b="1" dirty="0">
                <a:solidFill>
                  <a:schemeClr val="accent5">
                    <a:lumMod val="50000"/>
                  </a:schemeClr>
                </a:solidFill>
              </a:rPr>
              <a:t>CREACIÓN Y USO DE VISTAS CON WITH CHECK OPTION y READ ONLY</a:t>
            </a:r>
          </a:p>
          <a:p>
            <a:pPr marL="457200" indent="-457200"/>
            <a:endParaRPr lang="es-ES" sz="2000" b="1" dirty="0">
              <a:solidFill>
                <a:schemeClr val="accent5">
                  <a:lumMod val="50000"/>
                </a:schemeClr>
              </a:solidFill>
            </a:endParaRPr>
          </a:p>
          <a:p>
            <a:pPr marL="457200" indent="-457200"/>
            <a:r>
              <a:rPr lang="es-ES" sz="2000" b="1" i="1" dirty="0">
                <a:solidFill>
                  <a:schemeClr val="accent5">
                    <a:lumMod val="50000"/>
                  </a:schemeClr>
                </a:solidFill>
              </a:rPr>
              <a:t>Ejemplo:</a:t>
            </a:r>
          </a:p>
          <a:p>
            <a:r>
              <a:rPr lang="es-ES" sz="2400" dirty="0">
                <a:solidFill>
                  <a:schemeClr val="tx1">
                    <a:lumMod val="95000"/>
                    <a:lumOff val="5000"/>
                  </a:schemeClr>
                </a:solidFill>
              </a:rPr>
              <a:t>Ahora creamos la vista con </a:t>
            </a:r>
            <a:r>
              <a:rPr lang="es-ES" sz="2400" b="1" dirty="0">
                <a:solidFill>
                  <a:schemeClr val="accent3">
                    <a:lumMod val="50000"/>
                  </a:schemeClr>
                </a:solidFill>
              </a:rPr>
              <a:t>WITH CHECK OPTION</a:t>
            </a:r>
            <a:r>
              <a:rPr lang="es-ES" sz="2400" dirty="0">
                <a:solidFill>
                  <a:schemeClr val="tx1">
                    <a:lumMod val="95000"/>
                    <a:lumOff val="5000"/>
                  </a:schemeClr>
                </a:solidFill>
              </a:rPr>
              <a:t>:</a:t>
            </a:r>
          </a:p>
          <a:p>
            <a:endParaRPr lang="es-ES" sz="2400" dirty="0">
              <a:solidFill>
                <a:schemeClr val="tx1">
                  <a:lumMod val="95000"/>
                  <a:lumOff val="5000"/>
                </a:schemeClr>
              </a:solidFill>
            </a:endParaRPr>
          </a:p>
          <a:p>
            <a:endParaRPr lang="es-ES" sz="2400" dirty="0">
              <a:solidFill>
                <a:schemeClr val="tx1">
                  <a:lumMod val="95000"/>
                  <a:lumOff val="5000"/>
                </a:schemeClr>
              </a:solidFill>
            </a:endParaRPr>
          </a:p>
          <a:p>
            <a:endParaRPr lang="es-ES" sz="2400" dirty="0">
              <a:solidFill>
                <a:schemeClr val="tx1">
                  <a:lumMod val="95000"/>
                  <a:lumOff val="5000"/>
                </a:schemeClr>
              </a:solidFill>
            </a:endParaRPr>
          </a:p>
          <a:p>
            <a:r>
              <a:rPr lang="es-ES" sz="2400" dirty="0">
                <a:solidFill>
                  <a:schemeClr val="tx1">
                    <a:lumMod val="95000"/>
                    <a:lumOff val="5000"/>
                  </a:schemeClr>
                </a:solidFill>
              </a:rPr>
              <a:t>Ahora insertamos en la vista un empleado del departamento 30 y se producirá un error:</a:t>
            </a:r>
          </a:p>
          <a:p>
            <a:endParaRPr lang="es-ES" sz="2400" dirty="0">
              <a:solidFill>
                <a:schemeClr val="tx1">
                  <a:lumMod val="95000"/>
                  <a:lumOff val="5000"/>
                </a:schemeClr>
              </a:solidFill>
            </a:endParaRPr>
          </a:p>
          <a:p>
            <a:endParaRPr lang="es-ES" sz="2400" dirty="0">
              <a:solidFill>
                <a:schemeClr val="tx1">
                  <a:lumMod val="95000"/>
                  <a:lumOff val="5000"/>
                </a:schemeClr>
              </a:solidFill>
            </a:endParaRPr>
          </a:p>
          <a:p>
            <a:endParaRPr lang="es-ES" sz="2400" dirty="0">
              <a:solidFill>
                <a:schemeClr val="tx1">
                  <a:lumMod val="95000"/>
                  <a:lumOff val="5000"/>
                </a:schemeClr>
              </a:solidFill>
            </a:endParaRPr>
          </a:p>
          <a:p>
            <a:r>
              <a:rPr lang="es-ES" sz="2400" dirty="0">
                <a:solidFill>
                  <a:schemeClr val="tx1">
                    <a:lumMod val="95000"/>
                    <a:lumOff val="5000"/>
                  </a:schemeClr>
                </a:solidFill>
              </a:rPr>
              <a:t>La opción </a:t>
            </a:r>
            <a:r>
              <a:rPr lang="es-ES" sz="2400" b="1" dirty="0">
                <a:solidFill>
                  <a:schemeClr val="accent3">
                    <a:lumMod val="50000"/>
                  </a:schemeClr>
                </a:solidFill>
              </a:rPr>
              <a:t>WITH READ ONLY </a:t>
            </a:r>
            <a:r>
              <a:rPr lang="es-ES" sz="2400" dirty="0">
                <a:solidFill>
                  <a:schemeClr val="tx1">
                    <a:lumMod val="95000"/>
                    <a:lumOff val="5000"/>
                  </a:schemeClr>
                </a:solidFill>
              </a:rPr>
              <a:t>sólo nos permitirá hacer SELECT : </a:t>
            </a:r>
          </a:p>
          <a:p>
            <a:endParaRPr lang="es-ES" sz="2400" dirty="0">
              <a:solidFill>
                <a:schemeClr val="tx1">
                  <a:lumMod val="95000"/>
                  <a:lumOff val="5000"/>
                </a:schemeClr>
              </a:solidFill>
            </a:endParaRPr>
          </a:p>
          <a:p>
            <a:endParaRPr lang="es-ES" sz="2400" dirty="0">
              <a:solidFill>
                <a:schemeClr val="tx1">
                  <a:lumMod val="95000"/>
                  <a:lumOff val="5000"/>
                </a:schemeClr>
              </a:solidFill>
            </a:endParaRPr>
          </a:p>
          <a:p>
            <a:endParaRPr lang="es-ES" sz="2400" dirty="0">
              <a:solidFill>
                <a:schemeClr val="tx1">
                  <a:lumMod val="95000"/>
                  <a:lumOff val="5000"/>
                </a:schemeClr>
              </a:solidFill>
            </a:endParaRPr>
          </a:p>
          <a:p>
            <a:r>
              <a:rPr lang="es-ES" sz="2400" dirty="0">
                <a:solidFill>
                  <a:schemeClr val="tx1">
                    <a:lumMod val="95000"/>
                    <a:lumOff val="5000"/>
                  </a:schemeClr>
                </a:solidFill>
              </a:rPr>
              <a:t>Cualquier operación INSERT, UPDATE o DELETE fallará.</a:t>
            </a:r>
          </a:p>
        </p:txBody>
      </p:sp>
      <p:pic>
        <p:nvPicPr>
          <p:cNvPr id="11267" name="Picture 3"/>
          <p:cNvPicPr>
            <a:picLocks noChangeAspect="1" noChangeArrowheads="1"/>
          </p:cNvPicPr>
          <p:nvPr/>
        </p:nvPicPr>
        <p:blipFill>
          <a:blip r:embed="rId2"/>
          <a:srcRect/>
          <a:stretch>
            <a:fillRect/>
          </a:stretch>
        </p:blipFill>
        <p:spPr bwMode="auto">
          <a:xfrm>
            <a:off x="285720" y="1928803"/>
            <a:ext cx="8543925" cy="1000132"/>
          </a:xfrm>
          <a:prstGeom prst="rect">
            <a:avLst/>
          </a:prstGeom>
          <a:noFill/>
          <a:ln w="9525">
            <a:noFill/>
            <a:miter lim="800000"/>
            <a:headEnd/>
            <a:tailEnd/>
          </a:ln>
          <a:effectLst/>
        </p:spPr>
      </p:pic>
      <p:pic>
        <p:nvPicPr>
          <p:cNvPr id="11268" name="Picture 4"/>
          <p:cNvPicPr>
            <a:picLocks noChangeAspect="1" noChangeArrowheads="1"/>
          </p:cNvPicPr>
          <p:nvPr/>
        </p:nvPicPr>
        <p:blipFill>
          <a:blip r:embed="rId3"/>
          <a:srcRect/>
          <a:stretch>
            <a:fillRect/>
          </a:stretch>
        </p:blipFill>
        <p:spPr bwMode="auto">
          <a:xfrm>
            <a:off x="285720" y="3786190"/>
            <a:ext cx="8543925" cy="990599"/>
          </a:xfrm>
          <a:prstGeom prst="rect">
            <a:avLst/>
          </a:prstGeom>
          <a:noFill/>
          <a:ln w="9525">
            <a:noFill/>
            <a:miter lim="800000"/>
            <a:headEnd/>
            <a:tailEnd/>
          </a:ln>
          <a:effectLst/>
        </p:spPr>
      </p:pic>
      <p:pic>
        <p:nvPicPr>
          <p:cNvPr id="11270" name="Picture 6"/>
          <p:cNvPicPr>
            <a:picLocks noChangeAspect="1" noChangeArrowheads="1"/>
          </p:cNvPicPr>
          <p:nvPr/>
        </p:nvPicPr>
        <p:blipFill>
          <a:blip r:embed="rId4"/>
          <a:srcRect/>
          <a:stretch>
            <a:fillRect/>
          </a:stretch>
        </p:blipFill>
        <p:spPr bwMode="auto">
          <a:xfrm>
            <a:off x="285720" y="5286388"/>
            <a:ext cx="8410575" cy="8667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3066609" cy="369332"/>
          </a:xfrm>
          <a:prstGeom prst="rect">
            <a:avLst/>
          </a:prstGeom>
          <a:noFill/>
        </p:spPr>
        <p:txBody>
          <a:bodyPr wrap="none" rtlCol="0">
            <a:spAutoFit/>
          </a:bodyPr>
          <a:lstStyle/>
          <a:p>
            <a:r>
              <a:rPr lang="es-ES" b="1" dirty="0">
                <a:solidFill>
                  <a:srgbClr val="C00000"/>
                </a:solidFill>
              </a:rPr>
              <a:t>4- CREACIÓN Y USO DE VISTAS</a:t>
            </a:r>
          </a:p>
        </p:txBody>
      </p:sp>
      <p:sp>
        <p:nvSpPr>
          <p:cNvPr id="5" name="4 CuadroTexto"/>
          <p:cNvSpPr txBox="1"/>
          <p:nvPr/>
        </p:nvSpPr>
        <p:spPr>
          <a:xfrm>
            <a:off x="214282" y="571480"/>
            <a:ext cx="8929718" cy="4893647"/>
          </a:xfrm>
          <a:prstGeom prst="rect">
            <a:avLst/>
          </a:prstGeom>
          <a:noFill/>
        </p:spPr>
        <p:txBody>
          <a:bodyPr wrap="square" rtlCol="0">
            <a:spAutoFit/>
          </a:bodyPr>
          <a:lstStyle/>
          <a:p>
            <a:pPr marL="457200" indent="-457200">
              <a:buFont typeface="+mj-lt"/>
              <a:buAutoNum type="alphaUcPeriod" startAt="3"/>
            </a:pPr>
            <a:r>
              <a:rPr lang="es-ES" sz="2000" b="1" dirty="0">
                <a:solidFill>
                  <a:schemeClr val="accent5">
                    <a:lumMod val="50000"/>
                  </a:schemeClr>
                </a:solidFill>
              </a:rPr>
              <a:t>CREACIÓN Y USO DE VISTAS COMPLEJAS</a:t>
            </a:r>
          </a:p>
          <a:p>
            <a:pPr marL="457200" indent="-457200">
              <a:buFont typeface="Wingdings" pitchFamily="2" charset="2"/>
              <a:buChar char="q"/>
            </a:pPr>
            <a:endParaRPr lang="es-ES" sz="2000" b="1" dirty="0">
              <a:solidFill>
                <a:schemeClr val="accent5">
                  <a:lumMod val="50000"/>
                </a:schemeClr>
              </a:solidFill>
            </a:endParaRPr>
          </a:p>
          <a:p>
            <a:pPr marL="914400" lvl="1" indent="-457200">
              <a:buFont typeface="Wingdings" pitchFamily="2" charset="2"/>
              <a:buChar char="q"/>
            </a:pPr>
            <a:r>
              <a:rPr lang="es-ES" sz="2800" b="1" dirty="0">
                <a:solidFill>
                  <a:schemeClr val="tx1">
                    <a:lumMod val="95000"/>
                    <a:lumOff val="5000"/>
                  </a:schemeClr>
                </a:solidFill>
              </a:rPr>
              <a:t>Son vistas que:</a:t>
            </a:r>
          </a:p>
          <a:p>
            <a:pPr marL="1371600" lvl="2" indent="-457200">
              <a:buFont typeface="Wingdings" pitchFamily="2" charset="2"/>
              <a:buChar char="ü"/>
            </a:pPr>
            <a:r>
              <a:rPr lang="es-ES" sz="2800" b="1" dirty="0">
                <a:solidFill>
                  <a:schemeClr val="tx1">
                    <a:lumMod val="95000"/>
                    <a:lumOff val="5000"/>
                  </a:schemeClr>
                </a:solidFill>
              </a:rPr>
              <a:t>contienen consultas definidas sobre más de una tabla</a:t>
            </a:r>
          </a:p>
          <a:p>
            <a:pPr marL="1371600" lvl="2" indent="-457200">
              <a:buFont typeface="Wingdings" pitchFamily="2" charset="2"/>
              <a:buChar char="ü"/>
            </a:pPr>
            <a:r>
              <a:rPr lang="es-ES" sz="2800" b="1" dirty="0">
                <a:solidFill>
                  <a:schemeClr val="tx1">
                    <a:lumMod val="95000"/>
                    <a:lumOff val="5000"/>
                  </a:schemeClr>
                </a:solidFill>
              </a:rPr>
              <a:t>agrupan filas usando GROUP BY o DISTINCT</a:t>
            </a:r>
          </a:p>
          <a:p>
            <a:pPr marL="1371600" lvl="2" indent="-457200">
              <a:buFont typeface="Wingdings" pitchFamily="2" charset="2"/>
              <a:buChar char="ü"/>
            </a:pPr>
            <a:r>
              <a:rPr lang="es-ES" sz="2800" b="1" dirty="0">
                <a:solidFill>
                  <a:schemeClr val="tx1">
                    <a:lumMod val="95000"/>
                    <a:lumOff val="5000"/>
                  </a:schemeClr>
                </a:solidFill>
              </a:rPr>
              <a:t>contienen llamadas a funciones</a:t>
            </a:r>
          </a:p>
          <a:p>
            <a:pPr marL="1371600" lvl="2" indent="-457200"/>
            <a:endParaRPr lang="es-ES" sz="2800" b="1" dirty="0">
              <a:solidFill>
                <a:schemeClr val="tx1">
                  <a:lumMod val="95000"/>
                  <a:lumOff val="5000"/>
                </a:schemeClr>
              </a:solidFill>
            </a:endParaRPr>
          </a:p>
          <a:p>
            <a:pPr marL="804863" lvl="1" indent="-347663">
              <a:buFont typeface="Wingdings" pitchFamily="2" charset="2"/>
              <a:buChar char="q"/>
            </a:pPr>
            <a:r>
              <a:rPr lang="es-ES" sz="2800" b="1" dirty="0">
                <a:solidFill>
                  <a:schemeClr val="tx1">
                    <a:lumMod val="95000"/>
                    <a:lumOff val="5000"/>
                  </a:schemeClr>
                </a:solidFill>
              </a:rPr>
              <a:t>  Se pueden crear estas vistas usando funciones, expresiones en columnas y consultas avanzadas, pero UNICAMENTE se podrá CONSULTAR estas vistas.</a:t>
            </a:r>
          </a:p>
          <a:p>
            <a:pPr marL="457200" indent="-457200">
              <a:buFont typeface="Wingdings" pitchFamily="2" charset="2"/>
              <a:buChar char="Ø"/>
            </a:pPr>
            <a:endParaRPr lang="es-ES" sz="2000" b="1" dirty="0">
              <a:solidFill>
                <a:schemeClr val="accent5">
                  <a:lumMod val="5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3066609" cy="369332"/>
          </a:xfrm>
          <a:prstGeom prst="rect">
            <a:avLst/>
          </a:prstGeom>
          <a:noFill/>
        </p:spPr>
        <p:txBody>
          <a:bodyPr wrap="none" rtlCol="0">
            <a:spAutoFit/>
          </a:bodyPr>
          <a:lstStyle/>
          <a:p>
            <a:r>
              <a:rPr lang="es-ES" b="1" dirty="0">
                <a:solidFill>
                  <a:srgbClr val="C00000"/>
                </a:solidFill>
              </a:rPr>
              <a:t>4- CREACIÓN Y USO DE VISTAS</a:t>
            </a:r>
          </a:p>
        </p:txBody>
      </p:sp>
      <p:sp>
        <p:nvSpPr>
          <p:cNvPr id="5" name="4 CuadroTexto"/>
          <p:cNvSpPr txBox="1"/>
          <p:nvPr/>
        </p:nvSpPr>
        <p:spPr>
          <a:xfrm>
            <a:off x="214282" y="571480"/>
            <a:ext cx="8929718" cy="6247864"/>
          </a:xfrm>
          <a:prstGeom prst="rect">
            <a:avLst/>
          </a:prstGeom>
          <a:noFill/>
        </p:spPr>
        <p:txBody>
          <a:bodyPr wrap="square" rtlCol="0">
            <a:spAutoFit/>
          </a:bodyPr>
          <a:lstStyle/>
          <a:p>
            <a:pPr marL="457200" indent="-457200">
              <a:buFont typeface="+mj-lt"/>
              <a:buAutoNum type="alphaUcPeriod" startAt="3"/>
            </a:pPr>
            <a:r>
              <a:rPr lang="es-ES" sz="2000" b="1" dirty="0">
                <a:solidFill>
                  <a:schemeClr val="accent5">
                    <a:lumMod val="50000"/>
                  </a:schemeClr>
                </a:solidFill>
              </a:rPr>
              <a:t>CREACIÓN Y USO DE VISTAS COMPLEJAS</a:t>
            </a:r>
          </a:p>
          <a:p>
            <a:pPr marL="914400" lvl="1" indent="-457200"/>
            <a:r>
              <a:rPr lang="es-ES" sz="2400" b="1" i="1" dirty="0">
                <a:solidFill>
                  <a:schemeClr val="accent5">
                    <a:lumMod val="50000"/>
                  </a:schemeClr>
                </a:solidFill>
              </a:rPr>
              <a:t>Ejemplos:</a:t>
            </a:r>
            <a:endParaRPr lang="es-ES" sz="2400" dirty="0">
              <a:solidFill>
                <a:schemeClr val="tx1">
                  <a:lumMod val="95000"/>
                  <a:lumOff val="5000"/>
                </a:schemeClr>
              </a:solidFill>
            </a:endParaRPr>
          </a:p>
          <a:p>
            <a:pPr marL="914400" lvl="1" indent="-457200">
              <a:buFont typeface="Wingdings" pitchFamily="2" charset="2"/>
              <a:buChar char="§"/>
            </a:pPr>
            <a:r>
              <a:rPr lang="es-ES" sz="2400" dirty="0">
                <a:solidFill>
                  <a:schemeClr val="tx1">
                    <a:lumMod val="95000"/>
                    <a:lumOff val="5000"/>
                  </a:schemeClr>
                </a:solidFill>
              </a:rPr>
              <a:t> Creamos una vista que contenga las columnas EMP_NO, APELLIDO, DEPT_NO y DNOMBRE:</a:t>
            </a:r>
          </a:p>
          <a:p>
            <a:pPr marL="914400" lvl="1" indent="-457200">
              <a:buFont typeface="Wingdings" pitchFamily="2" charset="2"/>
              <a:buChar char="§"/>
            </a:pPr>
            <a:endParaRPr lang="es-ES" sz="2400" dirty="0">
              <a:solidFill>
                <a:schemeClr val="tx1">
                  <a:lumMod val="95000"/>
                  <a:lumOff val="5000"/>
                </a:schemeClr>
              </a:solidFill>
            </a:endParaRPr>
          </a:p>
          <a:p>
            <a:pPr marL="914400" lvl="1" indent="-457200">
              <a:buFont typeface="Wingdings" pitchFamily="2" charset="2"/>
              <a:buChar char="§"/>
            </a:pPr>
            <a:endParaRPr lang="es-ES" sz="2400" dirty="0">
              <a:solidFill>
                <a:schemeClr val="tx1">
                  <a:lumMod val="95000"/>
                  <a:lumOff val="5000"/>
                </a:schemeClr>
              </a:solidFill>
            </a:endParaRPr>
          </a:p>
          <a:p>
            <a:pPr marL="914400" lvl="1" indent="-457200">
              <a:buFont typeface="Wingdings" pitchFamily="2" charset="2"/>
              <a:buChar char="§"/>
            </a:pPr>
            <a:endParaRPr lang="es-ES" sz="2400" dirty="0">
              <a:solidFill>
                <a:schemeClr val="tx1">
                  <a:lumMod val="95000"/>
                  <a:lumOff val="5000"/>
                </a:schemeClr>
              </a:solidFill>
            </a:endParaRPr>
          </a:p>
          <a:p>
            <a:pPr marL="914400" lvl="1" indent="-457200"/>
            <a:endParaRPr lang="es-ES" sz="2400" dirty="0">
              <a:solidFill>
                <a:schemeClr val="tx1">
                  <a:lumMod val="95000"/>
                  <a:lumOff val="5000"/>
                </a:schemeClr>
              </a:solidFill>
            </a:endParaRPr>
          </a:p>
          <a:p>
            <a:pPr marL="914400" lvl="1" indent="-457200"/>
            <a:r>
              <a:rPr lang="es-ES" sz="2400" dirty="0">
                <a:solidFill>
                  <a:schemeClr val="tx1">
                    <a:lumMod val="95000"/>
                    <a:lumOff val="5000"/>
                  </a:schemeClr>
                </a:solidFill>
              </a:rPr>
              <a:t>Insertamos una fila en la vista y se produce un error:</a:t>
            </a:r>
          </a:p>
          <a:p>
            <a:pPr marL="914400" lvl="1" indent="-457200"/>
            <a:endParaRPr lang="es-ES" sz="2400" dirty="0">
              <a:solidFill>
                <a:schemeClr val="tx1">
                  <a:lumMod val="95000"/>
                  <a:lumOff val="5000"/>
                </a:schemeClr>
              </a:solidFill>
            </a:endParaRPr>
          </a:p>
          <a:p>
            <a:pPr marL="914400" lvl="1" indent="-457200"/>
            <a:endParaRPr lang="es-ES" sz="2400" dirty="0">
              <a:solidFill>
                <a:schemeClr val="tx1">
                  <a:lumMod val="95000"/>
                  <a:lumOff val="5000"/>
                </a:schemeClr>
              </a:solidFill>
            </a:endParaRPr>
          </a:p>
          <a:p>
            <a:pPr marL="914400" lvl="1" indent="-457200"/>
            <a:endParaRPr lang="es-ES" sz="2400" dirty="0">
              <a:solidFill>
                <a:schemeClr val="tx1">
                  <a:lumMod val="95000"/>
                  <a:lumOff val="5000"/>
                </a:schemeClr>
              </a:solidFill>
            </a:endParaRPr>
          </a:p>
          <a:p>
            <a:pPr marL="914400" lvl="1" indent="-457200"/>
            <a:endParaRPr lang="es-ES" sz="2400" dirty="0">
              <a:solidFill>
                <a:schemeClr val="tx1">
                  <a:lumMod val="95000"/>
                  <a:lumOff val="5000"/>
                </a:schemeClr>
              </a:solidFill>
            </a:endParaRPr>
          </a:p>
          <a:p>
            <a:pPr marL="914400" lvl="1" indent="-457200"/>
            <a:endParaRPr lang="es-ES" sz="2400" dirty="0">
              <a:solidFill>
                <a:schemeClr val="tx1">
                  <a:lumMod val="95000"/>
                  <a:lumOff val="5000"/>
                </a:schemeClr>
              </a:solidFill>
            </a:endParaRPr>
          </a:p>
          <a:p>
            <a:pPr marL="914400" lvl="1" indent="-457200"/>
            <a:endParaRPr lang="es-ES" sz="2400" dirty="0">
              <a:solidFill>
                <a:schemeClr val="tx1">
                  <a:lumMod val="95000"/>
                  <a:lumOff val="5000"/>
                </a:schemeClr>
              </a:solidFill>
            </a:endParaRPr>
          </a:p>
          <a:p>
            <a:pPr marL="914400" lvl="1" indent="-457200"/>
            <a:r>
              <a:rPr lang="es-ES" sz="2400" dirty="0">
                <a:solidFill>
                  <a:schemeClr val="tx1">
                    <a:lumMod val="95000"/>
                    <a:lumOff val="5000"/>
                  </a:schemeClr>
                </a:solidFill>
              </a:rPr>
              <a:t>Los borrados y las modificaciones también producirán errores</a:t>
            </a:r>
          </a:p>
          <a:p>
            <a:pPr marL="457200" indent="-457200">
              <a:buFont typeface="Wingdings" pitchFamily="2" charset="2"/>
              <a:buChar char="Ø"/>
            </a:pPr>
            <a:endParaRPr lang="es-ES" sz="2000" b="1" dirty="0">
              <a:solidFill>
                <a:schemeClr val="accent5">
                  <a:lumMod val="50000"/>
                </a:schemeClr>
              </a:solidFill>
            </a:endParaRPr>
          </a:p>
        </p:txBody>
      </p:sp>
      <p:pic>
        <p:nvPicPr>
          <p:cNvPr id="2051" name="Picture 3"/>
          <p:cNvPicPr>
            <a:picLocks noChangeAspect="1" noChangeArrowheads="1"/>
          </p:cNvPicPr>
          <p:nvPr/>
        </p:nvPicPr>
        <p:blipFill>
          <a:blip r:embed="rId2"/>
          <a:srcRect/>
          <a:stretch>
            <a:fillRect/>
          </a:stretch>
        </p:blipFill>
        <p:spPr bwMode="auto">
          <a:xfrm>
            <a:off x="842937" y="2143116"/>
            <a:ext cx="8301063" cy="899706"/>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785786" y="4143380"/>
            <a:ext cx="8358214" cy="356068"/>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785786" y="5000636"/>
            <a:ext cx="8358214" cy="66532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3066609" cy="369332"/>
          </a:xfrm>
          <a:prstGeom prst="rect">
            <a:avLst/>
          </a:prstGeom>
          <a:noFill/>
        </p:spPr>
        <p:txBody>
          <a:bodyPr wrap="none" rtlCol="0">
            <a:spAutoFit/>
          </a:bodyPr>
          <a:lstStyle/>
          <a:p>
            <a:r>
              <a:rPr lang="es-ES" b="1" dirty="0">
                <a:solidFill>
                  <a:srgbClr val="C00000"/>
                </a:solidFill>
              </a:rPr>
              <a:t>4- CREACIÓN Y USO DE VISTAS</a:t>
            </a:r>
          </a:p>
        </p:txBody>
      </p:sp>
      <p:sp>
        <p:nvSpPr>
          <p:cNvPr id="5" name="4 CuadroTexto"/>
          <p:cNvSpPr txBox="1"/>
          <p:nvPr/>
        </p:nvSpPr>
        <p:spPr>
          <a:xfrm>
            <a:off x="214282" y="571480"/>
            <a:ext cx="8929718" cy="2800767"/>
          </a:xfrm>
          <a:prstGeom prst="rect">
            <a:avLst/>
          </a:prstGeom>
          <a:noFill/>
        </p:spPr>
        <p:txBody>
          <a:bodyPr wrap="square" rtlCol="0">
            <a:spAutoFit/>
          </a:bodyPr>
          <a:lstStyle/>
          <a:p>
            <a:pPr marL="457200" indent="-457200">
              <a:buFont typeface="+mj-lt"/>
              <a:buAutoNum type="alphaUcPeriod" startAt="3"/>
            </a:pPr>
            <a:r>
              <a:rPr lang="es-ES" sz="2000" b="1" dirty="0">
                <a:solidFill>
                  <a:schemeClr val="accent5">
                    <a:lumMod val="50000"/>
                  </a:schemeClr>
                </a:solidFill>
              </a:rPr>
              <a:t>CREACIÓN Y USO DE VISTAS COMPLEJAS</a:t>
            </a:r>
          </a:p>
          <a:p>
            <a:pPr marL="914400" lvl="1" indent="-457200"/>
            <a:r>
              <a:rPr lang="es-ES" sz="2400" b="1" i="1" dirty="0">
                <a:solidFill>
                  <a:schemeClr val="accent5">
                    <a:lumMod val="50000"/>
                  </a:schemeClr>
                </a:solidFill>
              </a:rPr>
              <a:t>Ejemplos:</a:t>
            </a:r>
            <a:endParaRPr lang="es-ES" sz="2400" dirty="0">
              <a:solidFill>
                <a:schemeClr val="tx1">
                  <a:lumMod val="95000"/>
                  <a:lumOff val="5000"/>
                </a:schemeClr>
              </a:solidFill>
            </a:endParaRPr>
          </a:p>
          <a:p>
            <a:pPr marL="914400" lvl="1" indent="-457200">
              <a:buFont typeface="Wingdings" pitchFamily="2" charset="2"/>
              <a:buChar char="§"/>
            </a:pPr>
            <a:r>
              <a:rPr lang="es-ES" sz="2400" dirty="0">
                <a:solidFill>
                  <a:schemeClr val="tx1">
                    <a:lumMod val="95000"/>
                    <a:lumOff val="5000"/>
                  </a:schemeClr>
                </a:solidFill>
              </a:rPr>
              <a:t>Creamos una vista llamada </a:t>
            </a:r>
            <a:r>
              <a:rPr lang="es-ES" sz="2400" b="1" dirty="0">
                <a:solidFill>
                  <a:schemeClr val="tx1">
                    <a:lumMod val="95000"/>
                    <a:lumOff val="5000"/>
                  </a:schemeClr>
                </a:solidFill>
              </a:rPr>
              <a:t>PAGOS</a:t>
            </a:r>
            <a:r>
              <a:rPr lang="es-ES" sz="2400" dirty="0">
                <a:solidFill>
                  <a:schemeClr val="tx1">
                    <a:lumMod val="95000"/>
                    <a:lumOff val="5000"/>
                  </a:schemeClr>
                </a:solidFill>
              </a:rPr>
              <a:t> a partir de las filas de la tabla EMPLE, cuyo departamento sea el 10. Las columnas se llamarán NOMBRE, SAL_MES, SAL_AN y DEPT_NO.</a:t>
            </a:r>
          </a:p>
          <a:p>
            <a:pPr marL="1371600" lvl="2" indent="-457200">
              <a:buFont typeface="Wingdings" pitchFamily="2" charset="2"/>
              <a:buChar char="ü"/>
            </a:pPr>
            <a:r>
              <a:rPr lang="es-ES" sz="2000" dirty="0">
                <a:solidFill>
                  <a:schemeClr val="accent3">
                    <a:lumMod val="50000"/>
                  </a:schemeClr>
                </a:solidFill>
              </a:rPr>
              <a:t>NOMBRE es APELLIDO (aplicándole la función INITCAP()  </a:t>
            </a:r>
          </a:p>
          <a:p>
            <a:pPr marL="1371600" lvl="2" indent="-457200">
              <a:buFont typeface="Wingdings" pitchFamily="2" charset="2"/>
              <a:buChar char="ü"/>
            </a:pPr>
            <a:r>
              <a:rPr lang="es-ES" sz="2000" dirty="0">
                <a:solidFill>
                  <a:schemeClr val="accent3">
                    <a:lumMod val="50000"/>
                  </a:schemeClr>
                </a:solidFill>
              </a:rPr>
              <a:t>SAL_MES  es el SALARIO</a:t>
            </a:r>
          </a:p>
          <a:p>
            <a:pPr marL="1371600" lvl="2" indent="-457200">
              <a:buFont typeface="Wingdings" pitchFamily="2" charset="2"/>
              <a:buChar char="ü"/>
            </a:pPr>
            <a:r>
              <a:rPr lang="es-ES" sz="2000" dirty="0">
                <a:solidFill>
                  <a:schemeClr val="accent3">
                    <a:lumMod val="50000"/>
                  </a:schemeClr>
                </a:solidFill>
              </a:rPr>
              <a:t>SAL_AN es el SALARIO*12</a:t>
            </a:r>
            <a:endParaRPr lang="es-ES" dirty="0">
              <a:solidFill>
                <a:schemeClr val="accent3">
                  <a:lumMod val="50000"/>
                </a:schemeClr>
              </a:solidFill>
            </a:endParaRPr>
          </a:p>
        </p:txBody>
      </p:sp>
      <p:pic>
        <p:nvPicPr>
          <p:cNvPr id="3075" name="Picture 3"/>
          <p:cNvPicPr>
            <a:picLocks noChangeAspect="1" noChangeArrowheads="1"/>
          </p:cNvPicPr>
          <p:nvPr/>
        </p:nvPicPr>
        <p:blipFill>
          <a:blip r:embed="rId2"/>
          <a:srcRect/>
          <a:stretch>
            <a:fillRect/>
          </a:stretch>
        </p:blipFill>
        <p:spPr bwMode="auto">
          <a:xfrm>
            <a:off x="285720" y="3571876"/>
            <a:ext cx="8858280" cy="647187"/>
          </a:xfrm>
          <a:prstGeom prst="rect">
            <a:avLst/>
          </a:prstGeom>
          <a:noFill/>
          <a:ln w="9525">
            <a:noFill/>
            <a:miter lim="800000"/>
            <a:headEnd/>
            <a:tailEnd/>
          </a:ln>
          <a:effectLst/>
        </p:spPr>
      </p:pic>
      <p:sp>
        <p:nvSpPr>
          <p:cNvPr id="9" name="8 CuadroTexto"/>
          <p:cNvSpPr txBox="1"/>
          <p:nvPr/>
        </p:nvSpPr>
        <p:spPr>
          <a:xfrm>
            <a:off x="571473" y="4572008"/>
            <a:ext cx="8572528" cy="1785104"/>
          </a:xfrm>
          <a:prstGeom prst="rect">
            <a:avLst/>
          </a:prstGeom>
          <a:noFill/>
        </p:spPr>
        <p:txBody>
          <a:bodyPr wrap="square" rtlCol="0">
            <a:spAutoFit/>
          </a:bodyPr>
          <a:lstStyle/>
          <a:p>
            <a:r>
              <a:rPr lang="es-ES" sz="2400" dirty="0"/>
              <a:t>Podemos modificar filas siempre y cuando la columna que se va a modificar no sea la columna expresada en forma de cálculo (SAL_AN) o la que fue creada mediante la función INITCAP():</a:t>
            </a:r>
          </a:p>
          <a:p>
            <a:endParaRPr lang="es-ES" dirty="0"/>
          </a:p>
          <a:p>
            <a:r>
              <a:rPr lang="es-ES" sz="2000" b="1" dirty="0">
                <a:solidFill>
                  <a:srgbClr val="C00000"/>
                </a:solidFill>
              </a:rPr>
              <a:t>UPDATE PAGOS SET SAL_MES = 5000 WHERE NOMBRE=‘MUÑOZ’;</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3066609" cy="369332"/>
          </a:xfrm>
          <a:prstGeom prst="rect">
            <a:avLst/>
          </a:prstGeom>
          <a:noFill/>
        </p:spPr>
        <p:txBody>
          <a:bodyPr wrap="none" rtlCol="0">
            <a:spAutoFit/>
          </a:bodyPr>
          <a:lstStyle/>
          <a:p>
            <a:r>
              <a:rPr lang="es-ES" b="1" dirty="0">
                <a:solidFill>
                  <a:srgbClr val="C00000"/>
                </a:solidFill>
              </a:rPr>
              <a:t>4- CREACIÓN Y USO DE VISTAS</a:t>
            </a:r>
          </a:p>
        </p:txBody>
      </p:sp>
      <p:sp>
        <p:nvSpPr>
          <p:cNvPr id="5" name="4 CuadroTexto"/>
          <p:cNvSpPr txBox="1"/>
          <p:nvPr/>
        </p:nvSpPr>
        <p:spPr>
          <a:xfrm>
            <a:off x="214282" y="571480"/>
            <a:ext cx="8929718" cy="3724096"/>
          </a:xfrm>
          <a:prstGeom prst="rect">
            <a:avLst/>
          </a:prstGeom>
          <a:noFill/>
        </p:spPr>
        <p:txBody>
          <a:bodyPr wrap="square" rtlCol="0">
            <a:spAutoFit/>
          </a:bodyPr>
          <a:lstStyle/>
          <a:p>
            <a:pPr marL="457200" indent="-457200">
              <a:buFont typeface="+mj-lt"/>
              <a:buAutoNum type="alphaUcPeriod" startAt="3"/>
            </a:pPr>
            <a:r>
              <a:rPr lang="es-ES" sz="2000" b="1" dirty="0">
                <a:solidFill>
                  <a:schemeClr val="accent5">
                    <a:lumMod val="50000"/>
                  </a:schemeClr>
                </a:solidFill>
              </a:rPr>
              <a:t>CREACIÓN Y USO DE VISTAS COMPLEJAS</a:t>
            </a:r>
          </a:p>
          <a:p>
            <a:pPr marL="914400" lvl="1" indent="-457200"/>
            <a:endParaRPr lang="es-ES" sz="2400" b="1" i="1" dirty="0">
              <a:solidFill>
                <a:schemeClr val="accent5">
                  <a:lumMod val="50000"/>
                </a:schemeClr>
              </a:solidFill>
            </a:endParaRPr>
          </a:p>
          <a:p>
            <a:pPr marL="914400" lvl="1" indent="-457200"/>
            <a:r>
              <a:rPr lang="es-ES" sz="2400" b="1" i="1" dirty="0">
                <a:solidFill>
                  <a:schemeClr val="accent5">
                    <a:lumMod val="50000"/>
                  </a:schemeClr>
                </a:solidFill>
              </a:rPr>
              <a:t>Ejercicio:</a:t>
            </a:r>
          </a:p>
          <a:p>
            <a:pPr marL="914400" lvl="1" indent="-457200"/>
            <a:endParaRPr lang="es-ES" sz="2400" b="1" i="1" dirty="0">
              <a:solidFill>
                <a:schemeClr val="accent5">
                  <a:lumMod val="50000"/>
                </a:schemeClr>
              </a:solidFill>
            </a:endParaRPr>
          </a:p>
          <a:p>
            <a:pPr marL="450850" lvl="1" indent="6350"/>
            <a:r>
              <a:rPr lang="es-ES" sz="2400" b="1" dirty="0">
                <a:solidFill>
                  <a:schemeClr val="tx1">
                    <a:lumMod val="95000"/>
                    <a:lumOff val="5000"/>
                  </a:schemeClr>
                </a:solidFill>
              </a:rPr>
              <a:t>Crea la vista VMEDIA a partir de EMPLE y DEPART.  Esta vista contendrá por cada departamento el número de departamento, el nombre, la media de salario y el máximo salario. </a:t>
            </a:r>
          </a:p>
          <a:p>
            <a:pPr marL="450850" lvl="1" indent="6350"/>
            <a:endParaRPr lang="es-ES" sz="2400" b="1" dirty="0">
              <a:solidFill>
                <a:schemeClr val="tx1">
                  <a:lumMod val="95000"/>
                  <a:lumOff val="5000"/>
                </a:schemeClr>
              </a:solidFill>
            </a:endParaRPr>
          </a:p>
          <a:p>
            <a:pPr marL="450850" lvl="1" indent="6350"/>
            <a:r>
              <a:rPr lang="es-ES" sz="2400" b="1" dirty="0">
                <a:solidFill>
                  <a:schemeClr val="tx1">
                    <a:lumMod val="95000"/>
                    <a:lumOff val="5000"/>
                  </a:schemeClr>
                </a:solidFill>
              </a:rPr>
              <a:t>Prueba hacer inserciones, modificaciones y borrados sobre la vista.</a:t>
            </a:r>
            <a:endParaRPr lang="es-ES" dirty="0">
              <a:solidFill>
                <a:schemeClr val="tx1">
                  <a:lumMod val="95000"/>
                  <a:lumOff val="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3066609" cy="369332"/>
          </a:xfrm>
          <a:prstGeom prst="rect">
            <a:avLst/>
          </a:prstGeom>
          <a:noFill/>
        </p:spPr>
        <p:txBody>
          <a:bodyPr wrap="none" rtlCol="0">
            <a:spAutoFit/>
          </a:bodyPr>
          <a:lstStyle/>
          <a:p>
            <a:r>
              <a:rPr lang="es-ES" b="1" dirty="0">
                <a:solidFill>
                  <a:srgbClr val="C00000"/>
                </a:solidFill>
              </a:rPr>
              <a:t>4- CREACIÓN Y USO DE VISTAS</a:t>
            </a:r>
          </a:p>
        </p:txBody>
      </p:sp>
      <p:sp>
        <p:nvSpPr>
          <p:cNvPr id="6" name="5 CuadroTexto"/>
          <p:cNvSpPr txBox="1"/>
          <p:nvPr/>
        </p:nvSpPr>
        <p:spPr>
          <a:xfrm>
            <a:off x="285720" y="785794"/>
            <a:ext cx="8858280" cy="3662541"/>
          </a:xfrm>
          <a:prstGeom prst="rect">
            <a:avLst/>
          </a:prstGeom>
          <a:noFill/>
        </p:spPr>
        <p:txBody>
          <a:bodyPr wrap="square" rtlCol="0">
            <a:spAutoFit/>
          </a:bodyPr>
          <a:lstStyle/>
          <a:p>
            <a:pPr marL="457200" indent="-457200">
              <a:buFont typeface="+mj-lt"/>
              <a:buAutoNum type="alphaUcPeriod" startAt="4"/>
            </a:pPr>
            <a:r>
              <a:rPr lang="es-ES" sz="2000" b="1" dirty="0">
                <a:solidFill>
                  <a:schemeClr val="accent5">
                    <a:lumMod val="50000"/>
                  </a:schemeClr>
                </a:solidFill>
              </a:rPr>
              <a:t>BORRADO DE VISTAS </a:t>
            </a:r>
          </a:p>
          <a:p>
            <a:pPr marL="457200" indent="-457200"/>
            <a:endParaRPr lang="es-ES" sz="2000" b="1" dirty="0">
              <a:solidFill>
                <a:schemeClr val="accent5">
                  <a:lumMod val="50000"/>
                </a:schemeClr>
              </a:solidFill>
            </a:endParaRPr>
          </a:p>
          <a:p>
            <a:pPr marL="457200" indent="-457200"/>
            <a:r>
              <a:rPr lang="es-ES" sz="2000" b="1" dirty="0">
                <a:solidFill>
                  <a:schemeClr val="accent5">
                    <a:lumMod val="50000"/>
                  </a:schemeClr>
                </a:solidFill>
              </a:rPr>
              <a:t>	</a:t>
            </a:r>
            <a:r>
              <a:rPr lang="es-ES" sz="2400" dirty="0">
                <a:solidFill>
                  <a:schemeClr val="tx1">
                    <a:lumMod val="95000"/>
                    <a:lumOff val="5000"/>
                  </a:schemeClr>
                </a:solidFill>
              </a:rPr>
              <a:t>Es posible borrar las vistas con la orden DROP VIEW.</a:t>
            </a:r>
          </a:p>
          <a:p>
            <a:pPr marL="457200" indent="-457200"/>
            <a:endParaRPr lang="es-ES" sz="2400" dirty="0">
              <a:solidFill>
                <a:schemeClr val="tx1">
                  <a:lumMod val="95000"/>
                  <a:lumOff val="5000"/>
                </a:schemeClr>
              </a:solidFill>
            </a:endParaRPr>
          </a:p>
          <a:p>
            <a:pPr marL="457200" indent="-457200"/>
            <a:r>
              <a:rPr lang="es-ES" sz="2400" dirty="0">
                <a:solidFill>
                  <a:schemeClr val="tx1">
                    <a:lumMod val="95000"/>
                    <a:lumOff val="5000"/>
                  </a:schemeClr>
                </a:solidFill>
              </a:rPr>
              <a:t>	 Formato general:</a:t>
            </a:r>
          </a:p>
          <a:p>
            <a:pPr marL="457200" indent="-457200"/>
            <a:endParaRPr lang="es-ES" sz="2400" dirty="0">
              <a:solidFill>
                <a:schemeClr val="tx1">
                  <a:lumMod val="95000"/>
                  <a:lumOff val="5000"/>
                </a:schemeClr>
              </a:solidFill>
            </a:endParaRPr>
          </a:p>
          <a:p>
            <a:pPr marL="457200" indent="-457200"/>
            <a:endParaRPr lang="es-ES" sz="2400" dirty="0">
              <a:solidFill>
                <a:schemeClr val="tx1">
                  <a:lumMod val="95000"/>
                  <a:lumOff val="5000"/>
                </a:schemeClr>
              </a:solidFill>
            </a:endParaRPr>
          </a:p>
          <a:p>
            <a:pPr marL="457200" indent="-457200"/>
            <a:endParaRPr lang="es-ES" sz="2400" dirty="0">
              <a:solidFill>
                <a:schemeClr val="tx1">
                  <a:lumMod val="95000"/>
                  <a:lumOff val="5000"/>
                </a:schemeClr>
              </a:solidFill>
            </a:endParaRPr>
          </a:p>
          <a:p>
            <a:pPr marL="457200" indent="-457200"/>
            <a:endParaRPr lang="es-ES" sz="2400" dirty="0">
              <a:solidFill>
                <a:schemeClr val="tx1">
                  <a:lumMod val="95000"/>
                  <a:lumOff val="5000"/>
                </a:schemeClr>
              </a:solidFill>
            </a:endParaRPr>
          </a:p>
          <a:p>
            <a:pPr marL="457200" indent="-457200"/>
            <a:r>
              <a:rPr lang="es-ES" sz="2400" dirty="0">
                <a:solidFill>
                  <a:schemeClr val="tx1">
                    <a:lumMod val="95000"/>
                    <a:lumOff val="5000"/>
                  </a:schemeClr>
                </a:solidFill>
              </a:rPr>
              <a:t>	Por ejemplo, borramos la vista PAGOS:</a:t>
            </a:r>
            <a:endParaRPr lang="es-ES" sz="2000" dirty="0">
              <a:solidFill>
                <a:schemeClr val="tx1">
                  <a:lumMod val="95000"/>
                  <a:lumOff val="5000"/>
                </a:schemeClr>
              </a:solidFill>
            </a:endParaRPr>
          </a:p>
        </p:txBody>
      </p:sp>
      <p:pic>
        <p:nvPicPr>
          <p:cNvPr id="5123" name="Picture 3"/>
          <p:cNvPicPr>
            <a:picLocks noChangeAspect="1" noChangeArrowheads="1"/>
          </p:cNvPicPr>
          <p:nvPr/>
        </p:nvPicPr>
        <p:blipFill>
          <a:blip r:embed="rId2"/>
          <a:srcRect/>
          <a:stretch>
            <a:fillRect/>
          </a:stretch>
        </p:blipFill>
        <p:spPr bwMode="auto">
          <a:xfrm>
            <a:off x="857224" y="2857496"/>
            <a:ext cx="3743325" cy="6191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857224" y="4572008"/>
            <a:ext cx="2705100" cy="533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2934714" cy="369332"/>
          </a:xfrm>
          <a:prstGeom prst="rect">
            <a:avLst/>
          </a:prstGeom>
          <a:noFill/>
        </p:spPr>
        <p:txBody>
          <a:bodyPr wrap="none" rtlCol="0">
            <a:spAutoFit/>
          </a:bodyPr>
          <a:lstStyle/>
          <a:p>
            <a:r>
              <a:rPr lang="es-ES" b="1" dirty="0">
                <a:solidFill>
                  <a:srgbClr val="C00000"/>
                </a:solidFill>
              </a:rPr>
              <a:t>5- CREACIÓN DE SINÓNIMOS</a:t>
            </a:r>
          </a:p>
        </p:txBody>
      </p:sp>
      <p:sp>
        <p:nvSpPr>
          <p:cNvPr id="6" name="5 CuadroTexto"/>
          <p:cNvSpPr txBox="1"/>
          <p:nvPr/>
        </p:nvSpPr>
        <p:spPr>
          <a:xfrm>
            <a:off x="285720" y="500042"/>
            <a:ext cx="8858280" cy="6093976"/>
          </a:xfrm>
          <a:prstGeom prst="rect">
            <a:avLst/>
          </a:prstGeom>
          <a:noFill/>
        </p:spPr>
        <p:txBody>
          <a:bodyPr wrap="square" rtlCol="0">
            <a:spAutoFit/>
          </a:bodyPr>
          <a:lstStyle/>
          <a:p>
            <a:pPr marL="457200" indent="-457200">
              <a:buFont typeface="Wingdings" pitchFamily="2" charset="2"/>
              <a:buChar char="Ø"/>
            </a:pPr>
            <a:r>
              <a:rPr lang="es-ES" sz="2000" dirty="0">
                <a:solidFill>
                  <a:schemeClr val="tx1">
                    <a:lumMod val="95000"/>
                    <a:lumOff val="5000"/>
                  </a:schemeClr>
                </a:solidFill>
              </a:rPr>
              <a:t>Si el usuario DIEGO, tiene acceso (privilegios) a la tabla DEPART de PEDRO y la quiere consultar, tendrá que teclear la consulta:</a:t>
            </a:r>
          </a:p>
          <a:p>
            <a:pPr marL="457200" indent="-457200">
              <a:buFont typeface="Wingdings" pitchFamily="2" charset="2"/>
              <a:buChar char="Ø"/>
            </a:pPr>
            <a:endParaRPr lang="es-ES" sz="2000" dirty="0">
              <a:solidFill>
                <a:schemeClr val="tx1">
                  <a:lumMod val="95000"/>
                  <a:lumOff val="5000"/>
                </a:schemeClr>
              </a:solidFill>
            </a:endParaRPr>
          </a:p>
          <a:p>
            <a:pPr marL="457200" indent="-457200">
              <a:buFont typeface="Wingdings" pitchFamily="2" charset="2"/>
              <a:buChar char="Ø"/>
            </a:pPr>
            <a:endParaRPr lang="es-ES" sz="1000" dirty="0">
              <a:solidFill>
                <a:schemeClr val="tx1">
                  <a:lumMod val="95000"/>
                  <a:lumOff val="5000"/>
                </a:schemeClr>
              </a:solidFill>
            </a:endParaRPr>
          </a:p>
          <a:p>
            <a:pPr marL="457200" indent="-457200">
              <a:buFont typeface="Wingdings" pitchFamily="2" charset="2"/>
              <a:buChar char="Ø"/>
            </a:pPr>
            <a:r>
              <a:rPr lang="es-ES" sz="2000" dirty="0">
                <a:solidFill>
                  <a:schemeClr val="tx1">
                    <a:lumMod val="95000"/>
                    <a:lumOff val="5000"/>
                  </a:schemeClr>
                </a:solidFill>
              </a:rPr>
              <a:t>Mediante el uso de SINÓNIMOS, DIEGO puede crear un sinónimo llamado TABLAPEDRO para referirse a la tabla de PEDRO sin necesidad de incluir su nombre:</a:t>
            </a:r>
          </a:p>
          <a:p>
            <a:pPr marL="457200" indent="-457200">
              <a:buFont typeface="Wingdings" pitchFamily="2" charset="2"/>
              <a:buChar char="Ø"/>
            </a:pPr>
            <a:endParaRPr lang="es-ES" sz="2000" dirty="0">
              <a:solidFill>
                <a:schemeClr val="tx1">
                  <a:lumMod val="95000"/>
                  <a:lumOff val="5000"/>
                </a:schemeClr>
              </a:solidFill>
            </a:endParaRPr>
          </a:p>
          <a:p>
            <a:pPr marL="457200" indent="-457200">
              <a:buFont typeface="Wingdings" pitchFamily="2" charset="2"/>
              <a:buChar char="Ø"/>
            </a:pPr>
            <a:endParaRPr lang="es-ES" sz="2000" dirty="0">
              <a:solidFill>
                <a:schemeClr val="tx1">
                  <a:lumMod val="95000"/>
                  <a:lumOff val="5000"/>
                </a:schemeClr>
              </a:solidFill>
            </a:endParaRPr>
          </a:p>
          <a:p>
            <a:pPr marL="457200" indent="-457200">
              <a:buFont typeface="Wingdings" pitchFamily="2" charset="2"/>
              <a:buChar char="Ø"/>
            </a:pPr>
            <a:r>
              <a:rPr lang="es-ES" sz="2000" dirty="0">
                <a:solidFill>
                  <a:schemeClr val="tx1">
                    <a:lumMod val="95000"/>
                    <a:lumOff val="5000"/>
                  </a:schemeClr>
                </a:solidFill>
              </a:rPr>
              <a:t>Un </a:t>
            </a:r>
            <a:r>
              <a:rPr lang="es-ES" sz="2000" b="1" dirty="0">
                <a:solidFill>
                  <a:schemeClr val="tx1">
                    <a:lumMod val="95000"/>
                    <a:lumOff val="5000"/>
                  </a:schemeClr>
                </a:solidFill>
              </a:rPr>
              <a:t>SINÓNIMO</a:t>
            </a:r>
            <a:r>
              <a:rPr lang="es-ES" sz="2000" dirty="0">
                <a:solidFill>
                  <a:schemeClr val="tx1">
                    <a:lumMod val="95000"/>
                    <a:lumOff val="5000"/>
                  </a:schemeClr>
                </a:solidFill>
              </a:rPr>
              <a:t> es un nuevo nombre que se puede dar a una tabla o vista.</a:t>
            </a:r>
          </a:p>
          <a:p>
            <a:pPr marL="457200" indent="-457200">
              <a:buFont typeface="Wingdings" pitchFamily="2" charset="2"/>
              <a:buChar char="Ø"/>
            </a:pPr>
            <a:endParaRPr lang="es-ES" sz="2000" dirty="0">
              <a:solidFill>
                <a:schemeClr val="tx1">
                  <a:lumMod val="95000"/>
                  <a:lumOff val="5000"/>
                </a:schemeClr>
              </a:solidFill>
            </a:endParaRPr>
          </a:p>
          <a:p>
            <a:pPr marL="457200" indent="-457200">
              <a:buFont typeface="Wingdings" pitchFamily="2" charset="2"/>
              <a:buChar char="Ø"/>
            </a:pPr>
            <a:r>
              <a:rPr lang="es-ES" sz="2000" dirty="0">
                <a:solidFill>
                  <a:schemeClr val="tx1">
                    <a:lumMod val="95000"/>
                    <a:lumOff val="5000"/>
                  </a:schemeClr>
                </a:solidFill>
              </a:rPr>
              <a:t>Con un sinónimo se pueden utilizar 2 nombres para referirse al mismo objeto.</a:t>
            </a:r>
          </a:p>
          <a:p>
            <a:pPr marL="457200" indent="-457200">
              <a:buFont typeface="Wingdings" pitchFamily="2" charset="2"/>
              <a:buChar char="Ø"/>
            </a:pPr>
            <a:endParaRPr lang="es-ES" sz="2000" dirty="0">
              <a:solidFill>
                <a:schemeClr val="tx1">
                  <a:lumMod val="95000"/>
                  <a:lumOff val="5000"/>
                </a:schemeClr>
              </a:solidFill>
            </a:endParaRPr>
          </a:p>
          <a:p>
            <a:pPr marL="457200" indent="-457200">
              <a:buFont typeface="Wingdings" pitchFamily="2" charset="2"/>
              <a:buChar char="Ø"/>
            </a:pPr>
            <a:r>
              <a:rPr lang="es-ES" sz="2000" dirty="0">
                <a:solidFill>
                  <a:schemeClr val="tx1">
                    <a:lumMod val="95000"/>
                    <a:lumOff val="5000"/>
                  </a:schemeClr>
                </a:solidFill>
              </a:rPr>
              <a:t>Resulta interesante, como hemos visto, para hacer referencia a tablas de otros usuarios</a:t>
            </a:r>
          </a:p>
          <a:p>
            <a:pPr marL="457200" indent="-457200"/>
            <a:endParaRPr lang="es-ES" sz="2000" b="1" dirty="0">
              <a:solidFill>
                <a:schemeClr val="tx1">
                  <a:lumMod val="95000"/>
                  <a:lumOff val="5000"/>
                </a:schemeClr>
              </a:solidFill>
            </a:endParaRPr>
          </a:p>
          <a:p>
            <a:pPr marL="457200" indent="-457200"/>
            <a:r>
              <a:rPr lang="es-ES" sz="2000" b="1" dirty="0">
                <a:solidFill>
                  <a:schemeClr val="tx1">
                    <a:lumMod val="95000"/>
                    <a:lumOff val="5000"/>
                  </a:schemeClr>
                </a:solidFill>
              </a:rPr>
              <a:t>Formato general:</a:t>
            </a:r>
          </a:p>
          <a:p>
            <a:pPr marL="457200" indent="-457200"/>
            <a:endParaRPr lang="es-ES" sz="2000" b="1" dirty="0">
              <a:solidFill>
                <a:schemeClr val="tx1">
                  <a:lumMod val="95000"/>
                  <a:lumOff val="5000"/>
                </a:schemeClr>
              </a:solidFill>
            </a:endParaRPr>
          </a:p>
          <a:p>
            <a:pPr marL="457200" indent="-457200"/>
            <a:endParaRPr lang="es-ES" sz="2000" b="1" dirty="0">
              <a:solidFill>
                <a:schemeClr val="tx1">
                  <a:lumMod val="95000"/>
                  <a:lumOff val="5000"/>
                </a:schemeClr>
              </a:solidFill>
            </a:endParaRPr>
          </a:p>
          <a:p>
            <a:pPr marL="457200" indent="-457200"/>
            <a:r>
              <a:rPr lang="es-ES" sz="2000" b="1" i="1" dirty="0">
                <a:solidFill>
                  <a:schemeClr val="accent3">
                    <a:lumMod val="50000"/>
                  </a:schemeClr>
                </a:solidFill>
              </a:rPr>
              <a:t>PUBLIC hace que el sinónimo esté disponible para todos los usuarios</a:t>
            </a:r>
          </a:p>
        </p:txBody>
      </p:sp>
      <p:pic>
        <p:nvPicPr>
          <p:cNvPr id="6147" name="Picture 3"/>
          <p:cNvPicPr>
            <a:picLocks noChangeAspect="1" noChangeArrowheads="1"/>
          </p:cNvPicPr>
          <p:nvPr/>
        </p:nvPicPr>
        <p:blipFill>
          <a:blip r:embed="rId2"/>
          <a:srcRect/>
          <a:stretch>
            <a:fillRect/>
          </a:stretch>
        </p:blipFill>
        <p:spPr bwMode="auto">
          <a:xfrm>
            <a:off x="857224" y="1142984"/>
            <a:ext cx="4114800" cy="371475"/>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857224" y="2571744"/>
            <a:ext cx="3867150" cy="419100"/>
          </a:xfrm>
          <a:prstGeom prst="rect">
            <a:avLst/>
          </a:prstGeom>
          <a:noFill/>
          <a:ln w="9525">
            <a:noFill/>
            <a:miter lim="800000"/>
            <a:headEnd/>
            <a:tailEnd/>
          </a:ln>
          <a:effectLst/>
        </p:spPr>
      </p:pic>
      <p:pic>
        <p:nvPicPr>
          <p:cNvPr id="6150" name="Picture 6"/>
          <p:cNvPicPr>
            <a:picLocks noChangeAspect="1" noChangeArrowheads="1"/>
          </p:cNvPicPr>
          <p:nvPr/>
        </p:nvPicPr>
        <p:blipFill>
          <a:blip r:embed="rId4"/>
          <a:srcRect/>
          <a:stretch>
            <a:fillRect/>
          </a:stretch>
        </p:blipFill>
        <p:spPr bwMode="auto">
          <a:xfrm>
            <a:off x="428596" y="5572140"/>
            <a:ext cx="8520141" cy="49483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2934714" cy="369332"/>
          </a:xfrm>
          <a:prstGeom prst="rect">
            <a:avLst/>
          </a:prstGeom>
          <a:noFill/>
        </p:spPr>
        <p:txBody>
          <a:bodyPr wrap="none" rtlCol="0">
            <a:spAutoFit/>
          </a:bodyPr>
          <a:lstStyle/>
          <a:p>
            <a:r>
              <a:rPr lang="es-ES" b="1" dirty="0">
                <a:solidFill>
                  <a:srgbClr val="C00000"/>
                </a:solidFill>
              </a:rPr>
              <a:t>5- CREACIÓN DE SINÓNIMOS</a:t>
            </a:r>
          </a:p>
        </p:txBody>
      </p:sp>
      <p:sp>
        <p:nvSpPr>
          <p:cNvPr id="6" name="5 CuadroTexto"/>
          <p:cNvSpPr txBox="1"/>
          <p:nvPr/>
        </p:nvSpPr>
        <p:spPr>
          <a:xfrm>
            <a:off x="285720" y="500042"/>
            <a:ext cx="8858280" cy="6047809"/>
          </a:xfrm>
          <a:prstGeom prst="rect">
            <a:avLst/>
          </a:prstGeom>
          <a:noFill/>
        </p:spPr>
        <p:txBody>
          <a:bodyPr wrap="square" rtlCol="0">
            <a:spAutoFit/>
          </a:bodyPr>
          <a:lstStyle/>
          <a:p>
            <a:pPr marL="457200" indent="-457200"/>
            <a:r>
              <a:rPr lang="es-ES" sz="2000" b="1" i="1" dirty="0">
                <a:solidFill>
                  <a:schemeClr val="accent5">
                    <a:lumMod val="50000"/>
                  </a:schemeClr>
                </a:solidFill>
              </a:rPr>
              <a:t>  Ejemplos:</a:t>
            </a:r>
            <a:endParaRPr lang="es-ES" sz="2000" b="1" i="1" dirty="0">
              <a:solidFill>
                <a:schemeClr val="tx1">
                  <a:lumMod val="95000"/>
                  <a:lumOff val="5000"/>
                </a:schemeClr>
              </a:solidFill>
            </a:endParaRPr>
          </a:p>
          <a:p>
            <a:pPr marL="457200" indent="-457200">
              <a:buFont typeface="Wingdings" pitchFamily="2" charset="2"/>
              <a:buChar char="q"/>
            </a:pPr>
            <a:r>
              <a:rPr lang="es-ES" sz="2000" b="1" i="1" dirty="0">
                <a:solidFill>
                  <a:schemeClr val="tx1">
                    <a:lumMod val="95000"/>
                    <a:lumOff val="5000"/>
                  </a:schemeClr>
                </a:solidFill>
              </a:rPr>
              <a:t> </a:t>
            </a:r>
            <a:r>
              <a:rPr lang="es-ES" sz="2400" dirty="0">
                <a:solidFill>
                  <a:schemeClr val="tx1">
                    <a:lumMod val="95000"/>
                    <a:lumOff val="5000"/>
                  </a:schemeClr>
                </a:solidFill>
              </a:rPr>
              <a:t>Creamos el sinónimo DEPARTAMENTOS asociado a la tabla DEPART:</a:t>
            </a:r>
          </a:p>
          <a:p>
            <a:pPr marL="457200" indent="-457200"/>
            <a:endParaRPr lang="es-ES" sz="900" dirty="0">
              <a:solidFill>
                <a:schemeClr val="tx1">
                  <a:lumMod val="95000"/>
                  <a:lumOff val="5000"/>
                </a:schemeClr>
              </a:solidFill>
            </a:endParaRPr>
          </a:p>
          <a:p>
            <a:pPr marL="457200" indent="-457200"/>
            <a:r>
              <a:rPr lang="es-ES" sz="2400" dirty="0">
                <a:solidFill>
                  <a:schemeClr val="tx1">
                    <a:lumMod val="95000"/>
                    <a:lumOff val="5000"/>
                  </a:schemeClr>
                </a:solidFill>
              </a:rPr>
              <a:t>	</a:t>
            </a:r>
            <a:r>
              <a:rPr lang="es-ES" sz="2400" dirty="0">
                <a:solidFill>
                  <a:srgbClr val="C00000"/>
                </a:solidFill>
              </a:rPr>
              <a:t>CREATE SYNONYM  DEPARTAMENTOS FOR DEPART;</a:t>
            </a:r>
          </a:p>
          <a:p>
            <a:pPr marL="457200" indent="-457200"/>
            <a:endParaRPr lang="es-ES" sz="800" dirty="0">
              <a:solidFill>
                <a:srgbClr val="C00000"/>
              </a:solidFill>
            </a:endParaRPr>
          </a:p>
          <a:p>
            <a:pPr marL="457200" indent="-457200"/>
            <a:r>
              <a:rPr lang="es-ES" sz="2400" dirty="0">
                <a:solidFill>
                  <a:schemeClr val="tx1">
                    <a:lumMod val="95000"/>
                    <a:lumOff val="5000"/>
                  </a:schemeClr>
                </a:solidFill>
              </a:rPr>
              <a:t>      Ahora podremos consultar los datos con:</a:t>
            </a:r>
          </a:p>
          <a:p>
            <a:pPr marL="457200" indent="-457200"/>
            <a:r>
              <a:rPr lang="es-ES" sz="2400" dirty="0">
                <a:solidFill>
                  <a:srgbClr val="C00000"/>
                </a:solidFill>
              </a:rPr>
              <a:t>	SELECT * FROM DEPARTAMENTOS;</a:t>
            </a:r>
          </a:p>
          <a:p>
            <a:pPr marL="457200" indent="-457200"/>
            <a:r>
              <a:rPr lang="es-ES" sz="2400" dirty="0">
                <a:solidFill>
                  <a:srgbClr val="C00000"/>
                </a:solidFill>
              </a:rPr>
              <a:t>	SELECT * FROM DEPART;</a:t>
            </a:r>
            <a:endParaRPr lang="es-ES" sz="2400" dirty="0">
              <a:solidFill>
                <a:schemeClr val="tx1">
                  <a:lumMod val="95000"/>
                  <a:lumOff val="5000"/>
                </a:schemeClr>
              </a:solidFill>
            </a:endParaRPr>
          </a:p>
          <a:p>
            <a:pPr marL="457200" indent="-457200"/>
            <a:endParaRPr lang="es-ES" sz="1400" dirty="0">
              <a:solidFill>
                <a:schemeClr val="tx1">
                  <a:lumMod val="95000"/>
                  <a:lumOff val="5000"/>
                </a:schemeClr>
              </a:solidFill>
            </a:endParaRPr>
          </a:p>
          <a:p>
            <a:pPr marL="457200" indent="-457200">
              <a:buFont typeface="Wingdings" pitchFamily="2" charset="2"/>
              <a:buChar char="q"/>
            </a:pPr>
            <a:r>
              <a:rPr lang="es-ES" sz="2400" dirty="0">
                <a:solidFill>
                  <a:schemeClr val="tx1">
                    <a:lumMod val="95000"/>
                    <a:lumOff val="5000"/>
                  </a:schemeClr>
                </a:solidFill>
              </a:rPr>
              <a:t>El usuario DIEGO puede acceder (privilegios)  a DEPART del usuario PEDRO y crea el sinónimo:</a:t>
            </a:r>
          </a:p>
          <a:p>
            <a:pPr marL="457200" indent="-457200"/>
            <a:r>
              <a:rPr lang="es-ES" sz="2400" dirty="0">
                <a:solidFill>
                  <a:schemeClr val="tx1">
                    <a:lumMod val="95000"/>
                    <a:lumOff val="5000"/>
                  </a:schemeClr>
                </a:solidFill>
              </a:rPr>
              <a:t>	</a:t>
            </a:r>
            <a:r>
              <a:rPr lang="es-ES" sz="2400" dirty="0">
                <a:solidFill>
                  <a:srgbClr val="C00000"/>
                </a:solidFill>
              </a:rPr>
              <a:t>CREATE SYNONYM  DEPART FOR PEDRO.DEPART;</a:t>
            </a:r>
          </a:p>
          <a:p>
            <a:pPr marL="457200" indent="-457200"/>
            <a:r>
              <a:rPr lang="es-ES" sz="2400" dirty="0">
                <a:solidFill>
                  <a:srgbClr val="C00000"/>
                </a:solidFill>
              </a:rPr>
              <a:t>	</a:t>
            </a:r>
            <a:r>
              <a:rPr lang="es-ES" sz="2400" dirty="0">
                <a:solidFill>
                  <a:schemeClr val="tx1">
                    <a:lumMod val="95000"/>
                    <a:lumOff val="5000"/>
                  </a:schemeClr>
                </a:solidFill>
              </a:rPr>
              <a:t>DIEGO puede consultar DEPART de PEDRO utilizando:</a:t>
            </a:r>
          </a:p>
          <a:p>
            <a:pPr marL="457200" indent="-457200"/>
            <a:r>
              <a:rPr lang="es-ES" sz="2400" dirty="0">
                <a:solidFill>
                  <a:srgbClr val="C00000"/>
                </a:solidFill>
              </a:rPr>
              <a:t>	SELECT * FROM DEPART;</a:t>
            </a:r>
          </a:p>
          <a:p>
            <a:pPr marL="457200" indent="-457200"/>
            <a:r>
              <a:rPr lang="es-ES" sz="2400" dirty="0">
                <a:solidFill>
                  <a:srgbClr val="C00000"/>
                </a:solidFill>
              </a:rPr>
              <a:t>	</a:t>
            </a:r>
            <a:r>
              <a:rPr lang="es-ES" sz="2400" dirty="0">
                <a:solidFill>
                  <a:schemeClr val="tx1">
                    <a:lumMod val="95000"/>
                    <a:lumOff val="5000"/>
                  </a:schemeClr>
                </a:solidFill>
              </a:rPr>
              <a:t>Como DIEGO ha nombrado al sinónimo igual que el nombre que tiene la tabla de PEDRO (DEPART), podrá hacer uso de las aplicaciones que PEDRO ha desarrollado sobre esta tabla.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3863494" cy="369332"/>
          </a:xfrm>
          <a:prstGeom prst="rect">
            <a:avLst/>
          </a:prstGeom>
          <a:noFill/>
        </p:spPr>
        <p:txBody>
          <a:bodyPr wrap="none" rtlCol="0">
            <a:spAutoFit/>
          </a:bodyPr>
          <a:lstStyle/>
          <a:p>
            <a:r>
              <a:rPr lang="es-ES" b="1" dirty="0">
                <a:solidFill>
                  <a:srgbClr val="C00000"/>
                </a:solidFill>
              </a:rPr>
              <a:t>1- BORRADO DE TABLAS (DROP TABLE)</a:t>
            </a:r>
          </a:p>
        </p:txBody>
      </p:sp>
      <p:sp>
        <p:nvSpPr>
          <p:cNvPr id="6" name="5 CuadroTexto"/>
          <p:cNvSpPr txBox="1"/>
          <p:nvPr/>
        </p:nvSpPr>
        <p:spPr>
          <a:xfrm>
            <a:off x="571472" y="857232"/>
            <a:ext cx="8572528" cy="5324535"/>
          </a:xfrm>
          <a:prstGeom prst="rect">
            <a:avLst/>
          </a:prstGeom>
          <a:noFill/>
        </p:spPr>
        <p:txBody>
          <a:bodyPr wrap="square" rtlCol="0">
            <a:spAutoFit/>
          </a:bodyPr>
          <a:lstStyle/>
          <a:p>
            <a:r>
              <a:rPr lang="es-ES" sz="2000" b="1" i="1" dirty="0">
                <a:solidFill>
                  <a:schemeClr val="accent5">
                    <a:lumMod val="50000"/>
                  </a:schemeClr>
                </a:solidFill>
              </a:rPr>
              <a:t>Ejemplo:</a:t>
            </a:r>
          </a:p>
          <a:p>
            <a:r>
              <a:rPr lang="es-ES" sz="2000" b="1" dirty="0"/>
              <a:t>Recordemos la tabla PROVINCIAS, que tiene definida clave primaria en la columna CODPROVINCIA y la tabla PERSONAS, que tiene definida una clave ajena(CODPROVIN) referenciando a la tabla PROVINCIAS.</a:t>
            </a:r>
          </a:p>
          <a:p>
            <a:r>
              <a:rPr lang="es-ES" sz="2000" b="1" dirty="0"/>
              <a:t>Si intentamos borrar la tabla PROVINCIAS, Oracle nos dará un mensaje de error:</a:t>
            </a:r>
          </a:p>
          <a:p>
            <a:endParaRPr lang="es-ES" sz="2000" b="1" dirty="0"/>
          </a:p>
          <a:p>
            <a:endParaRPr lang="es-ES" sz="2000" b="1" dirty="0"/>
          </a:p>
          <a:p>
            <a:endParaRPr lang="es-ES" sz="2000" b="1" dirty="0"/>
          </a:p>
          <a:p>
            <a:endParaRPr lang="es-ES" sz="2000" b="1" dirty="0"/>
          </a:p>
          <a:p>
            <a:endParaRPr lang="es-ES" sz="2000" b="1" dirty="0"/>
          </a:p>
          <a:p>
            <a:endParaRPr lang="es-ES" sz="2000" b="1" dirty="0"/>
          </a:p>
          <a:p>
            <a:r>
              <a:rPr lang="es-ES" sz="2000" b="1" dirty="0"/>
              <a:t>El error se debe a que existe una restricción de clave ajena en la tabla PERSONAS que referencia a la clava primaria de la tabla PROVINCIAS. Para borrar esta tabla hay que usar la opción CASCADE CONSTRAINTS, que suprime todas las restricciones de integridad referencial que se refieren a claves de la tabla borrada:</a:t>
            </a:r>
          </a:p>
          <a:p>
            <a:endParaRPr lang="es-ES" sz="2000" b="1" dirty="0"/>
          </a:p>
        </p:txBody>
      </p:sp>
      <p:pic>
        <p:nvPicPr>
          <p:cNvPr id="2051" name="Picture 3"/>
          <p:cNvPicPr>
            <a:picLocks noChangeAspect="1" noChangeArrowheads="1"/>
          </p:cNvPicPr>
          <p:nvPr/>
        </p:nvPicPr>
        <p:blipFill>
          <a:blip r:embed="rId2"/>
          <a:srcRect/>
          <a:stretch>
            <a:fillRect/>
          </a:stretch>
        </p:blipFill>
        <p:spPr bwMode="auto">
          <a:xfrm>
            <a:off x="571472" y="2643182"/>
            <a:ext cx="8572528" cy="13369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571472" y="5880364"/>
            <a:ext cx="6357982" cy="49187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2934714" cy="369332"/>
          </a:xfrm>
          <a:prstGeom prst="rect">
            <a:avLst/>
          </a:prstGeom>
          <a:noFill/>
        </p:spPr>
        <p:txBody>
          <a:bodyPr wrap="none" rtlCol="0">
            <a:spAutoFit/>
          </a:bodyPr>
          <a:lstStyle/>
          <a:p>
            <a:r>
              <a:rPr lang="es-ES" b="1" dirty="0">
                <a:solidFill>
                  <a:srgbClr val="C00000"/>
                </a:solidFill>
              </a:rPr>
              <a:t>5- CREACIÓN DE SINÓNIMOS</a:t>
            </a:r>
          </a:p>
        </p:txBody>
      </p:sp>
      <p:sp>
        <p:nvSpPr>
          <p:cNvPr id="6" name="5 CuadroTexto"/>
          <p:cNvSpPr txBox="1"/>
          <p:nvPr/>
        </p:nvSpPr>
        <p:spPr>
          <a:xfrm>
            <a:off x="285720" y="500042"/>
            <a:ext cx="8858280" cy="6170920"/>
          </a:xfrm>
          <a:prstGeom prst="rect">
            <a:avLst/>
          </a:prstGeom>
          <a:noFill/>
        </p:spPr>
        <p:txBody>
          <a:bodyPr wrap="square" rtlCol="0">
            <a:spAutoFit/>
          </a:bodyPr>
          <a:lstStyle/>
          <a:p>
            <a:pPr marL="95250" indent="-95250"/>
            <a:r>
              <a:rPr lang="es-ES" sz="2000" b="1" i="1" dirty="0">
                <a:solidFill>
                  <a:schemeClr val="accent5">
                    <a:lumMod val="50000"/>
                  </a:schemeClr>
                </a:solidFill>
              </a:rPr>
              <a:t>  </a:t>
            </a:r>
            <a:r>
              <a:rPr lang="es-ES" sz="2400" dirty="0">
                <a:solidFill>
                  <a:schemeClr val="tx1">
                    <a:lumMod val="95000"/>
                    <a:lumOff val="5000"/>
                  </a:schemeClr>
                </a:solidFill>
              </a:rPr>
              <a:t>Los sinónimos se pueden borrar con la orden DROP SYNONYM, cuyo formato general es:</a:t>
            </a:r>
          </a:p>
          <a:p>
            <a:pPr marL="95250" indent="-95250"/>
            <a:endParaRPr lang="es-ES" sz="2400" dirty="0">
              <a:solidFill>
                <a:schemeClr val="tx1">
                  <a:lumMod val="95000"/>
                  <a:lumOff val="5000"/>
                </a:schemeClr>
              </a:solidFill>
            </a:endParaRPr>
          </a:p>
          <a:p>
            <a:pPr marL="95250" indent="-95250"/>
            <a:endParaRPr lang="es-ES" sz="2400" dirty="0">
              <a:solidFill>
                <a:schemeClr val="tx1">
                  <a:lumMod val="95000"/>
                  <a:lumOff val="5000"/>
                </a:schemeClr>
              </a:solidFill>
            </a:endParaRPr>
          </a:p>
          <a:p>
            <a:pPr marL="95250" indent="-95250"/>
            <a:r>
              <a:rPr lang="es-ES" sz="2400" dirty="0">
                <a:solidFill>
                  <a:schemeClr val="tx1">
                    <a:lumMod val="95000"/>
                    <a:lumOff val="5000"/>
                  </a:schemeClr>
                </a:solidFill>
              </a:rPr>
              <a:t>  donde </a:t>
            </a:r>
            <a:r>
              <a:rPr lang="es-ES" sz="2000" i="1" dirty="0">
                <a:solidFill>
                  <a:schemeClr val="tx1">
                    <a:lumMod val="95000"/>
                    <a:lumOff val="5000"/>
                  </a:schemeClr>
                </a:solidFill>
              </a:rPr>
              <a:t>sinónimo</a:t>
            </a:r>
            <a:r>
              <a:rPr lang="es-ES" sz="2400" dirty="0">
                <a:solidFill>
                  <a:schemeClr val="tx1">
                    <a:lumMod val="95000"/>
                    <a:lumOff val="5000"/>
                  </a:schemeClr>
                </a:solidFill>
              </a:rPr>
              <a:t> es el nombre del sinónimo a suprimir</a:t>
            </a:r>
          </a:p>
          <a:p>
            <a:pPr marL="95250" indent="-95250"/>
            <a:endParaRPr lang="es-ES" sz="1000" dirty="0">
              <a:solidFill>
                <a:schemeClr val="tx1">
                  <a:lumMod val="95000"/>
                  <a:lumOff val="5000"/>
                </a:schemeClr>
              </a:solidFill>
            </a:endParaRPr>
          </a:p>
          <a:p>
            <a:pPr marL="900113" lvl="1" indent="-442913">
              <a:buFont typeface="Wingdings" pitchFamily="2" charset="2"/>
              <a:buChar char="ü"/>
            </a:pPr>
            <a:r>
              <a:rPr lang="es-ES" sz="2400" dirty="0">
                <a:solidFill>
                  <a:schemeClr val="tx1">
                    <a:lumMod val="95000"/>
                    <a:lumOff val="5000"/>
                  </a:schemeClr>
                </a:solidFill>
              </a:rPr>
              <a:t>Únicamente los DBA y los usuarios con el privilegio DROP PUBLIC SYNONYM pueden suprimir sinónimos PUBLIC.</a:t>
            </a:r>
          </a:p>
          <a:p>
            <a:pPr marL="804863" lvl="1" indent="-347663">
              <a:buFont typeface="Wingdings" pitchFamily="2" charset="2"/>
              <a:buChar char="ü"/>
            </a:pPr>
            <a:r>
              <a:rPr lang="es-ES" sz="2400" dirty="0">
                <a:solidFill>
                  <a:schemeClr val="tx1">
                    <a:lumMod val="95000"/>
                    <a:lumOff val="5000"/>
                  </a:schemeClr>
                </a:solidFill>
              </a:rPr>
              <a:t> Igualmente, sólo los DBA y los usuarios con el privilegio DROP ANY SYNONYM pueden suprimir sinónimos de otros usuarios</a:t>
            </a:r>
          </a:p>
          <a:p>
            <a:pPr marL="95250" indent="-95250"/>
            <a:endParaRPr lang="es-ES" sz="900" dirty="0">
              <a:solidFill>
                <a:schemeClr val="tx1">
                  <a:lumMod val="95000"/>
                  <a:lumOff val="5000"/>
                </a:schemeClr>
              </a:solidFill>
            </a:endParaRPr>
          </a:p>
          <a:p>
            <a:pPr marL="95250" indent="-95250"/>
            <a:r>
              <a:rPr lang="es-ES" sz="2000" b="1" i="1" dirty="0">
                <a:solidFill>
                  <a:schemeClr val="accent5">
                    <a:lumMod val="50000"/>
                  </a:schemeClr>
                </a:solidFill>
              </a:rPr>
              <a:t>Ejemplos:</a:t>
            </a:r>
          </a:p>
          <a:p>
            <a:pPr marL="95250" indent="-95250"/>
            <a:r>
              <a:rPr lang="es-ES" sz="2000" b="1" dirty="0">
                <a:solidFill>
                  <a:schemeClr val="tx1">
                    <a:lumMod val="95000"/>
                    <a:lumOff val="5000"/>
                  </a:schemeClr>
                </a:solidFill>
              </a:rPr>
              <a:t>Borramos el sinónimo DEPARTAMENTOS:</a:t>
            </a:r>
          </a:p>
          <a:p>
            <a:pPr marL="95250" indent="-95250"/>
            <a:r>
              <a:rPr lang="es-ES" sz="2000" dirty="0">
                <a:solidFill>
                  <a:schemeClr val="tx1">
                    <a:lumMod val="95000"/>
                    <a:lumOff val="5000"/>
                  </a:schemeClr>
                </a:solidFill>
              </a:rPr>
              <a:t>		</a:t>
            </a:r>
            <a:r>
              <a:rPr lang="es-ES" sz="2000" b="1" dirty="0">
                <a:solidFill>
                  <a:srgbClr val="C00000"/>
                </a:solidFill>
              </a:rPr>
              <a:t>DROP SYNONYM DEPARTAMENTOS;</a:t>
            </a:r>
          </a:p>
          <a:p>
            <a:pPr marL="95250" indent="-95250"/>
            <a:r>
              <a:rPr lang="es-ES" sz="2000" b="1" dirty="0">
                <a:solidFill>
                  <a:schemeClr val="tx1">
                    <a:lumMod val="95000"/>
                    <a:lumOff val="5000"/>
                  </a:schemeClr>
                </a:solidFill>
              </a:rPr>
              <a:t>Borramos el sinónimo público DEP:</a:t>
            </a:r>
          </a:p>
          <a:p>
            <a:pPr marL="95250" indent="-95250"/>
            <a:r>
              <a:rPr lang="es-ES" sz="2000" dirty="0">
                <a:solidFill>
                  <a:schemeClr val="tx1">
                    <a:lumMod val="95000"/>
                    <a:lumOff val="5000"/>
                  </a:schemeClr>
                </a:solidFill>
              </a:rPr>
              <a:t> 		 </a:t>
            </a:r>
            <a:r>
              <a:rPr lang="es-ES" sz="2000" b="1" dirty="0">
                <a:solidFill>
                  <a:srgbClr val="C00000"/>
                </a:solidFill>
              </a:rPr>
              <a:t>DROP PUBLIC SYNONYM DEP;</a:t>
            </a:r>
          </a:p>
          <a:p>
            <a:pPr marL="95250" indent="-95250"/>
            <a:endParaRPr lang="es-ES" sz="2000" dirty="0">
              <a:solidFill>
                <a:schemeClr val="tx1">
                  <a:lumMod val="95000"/>
                  <a:lumOff val="5000"/>
                </a:schemeClr>
              </a:solidFill>
            </a:endParaRPr>
          </a:p>
          <a:p>
            <a:pPr marL="95250" indent="-95250"/>
            <a:r>
              <a:rPr lang="es-ES" sz="2000" dirty="0">
                <a:solidFill>
                  <a:schemeClr val="tx1">
                    <a:lumMod val="95000"/>
                    <a:lumOff val="5000"/>
                  </a:schemeClr>
                </a:solidFill>
              </a:rPr>
              <a:t>La vista </a:t>
            </a:r>
            <a:r>
              <a:rPr lang="es-ES" sz="2000" b="1" dirty="0">
                <a:solidFill>
                  <a:schemeClr val="tx1">
                    <a:lumMod val="95000"/>
                    <a:lumOff val="5000"/>
                  </a:schemeClr>
                </a:solidFill>
              </a:rPr>
              <a:t>USER_SYNONYMS</a:t>
            </a:r>
            <a:r>
              <a:rPr lang="es-ES" sz="2000" dirty="0">
                <a:solidFill>
                  <a:schemeClr val="tx1">
                    <a:lumMod val="95000"/>
                    <a:lumOff val="5000"/>
                  </a:schemeClr>
                </a:solidFill>
              </a:rPr>
              <a:t> permite ver los sinónimos  propiedad del usuario:</a:t>
            </a:r>
          </a:p>
          <a:p>
            <a:pPr marL="95250" indent="-95250"/>
            <a:r>
              <a:rPr lang="es-ES" sz="2000" dirty="0">
                <a:solidFill>
                  <a:schemeClr val="tx1">
                    <a:lumMod val="95000"/>
                    <a:lumOff val="5000"/>
                  </a:schemeClr>
                </a:solidFill>
              </a:rPr>
              <a:t> 		 </a:t>
            </a:r>
            <a:r>
              <a:rPr lang="es-ES" sz="2000" b="1" dirty="0">
                <a:solidFill>
                  <a:srgbClr val="C00000"/>
                </a:solidFill>
              </a:rPr>
              <a:t>SELECT SYNONYM_NAME, TABLE_NAME FROM USER_SYNONYMS;</a:t>
            </a:r>
          </a:p>
        </p:txBody>
      </p:sp>
      <p:pic>
        <p:nvPicPr>
          <p:cNvPr id="8195" name="Picture 3"/>
          <p:cNvPicPr>
            <a:picLocks noChangeAspect="1" noChangeArrowheads="1"/>
          </p:cNvPicPr>
          <p:nvPr/>
        </p:nvPicPr>
        <p:blipFill>
          <a:blip r:embed="rId2"/>
          <a:srcRect/>
          <a:stretch>
            <a:fillRect/>
          </a:stretch>
        </p:blipFill>
        <p:spPr bwMode="auto">
          <a:xfrm>
            <a:off x="500034" y="1357298"/>
            <a:ext cx="6391275" cy="4381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42852"/>
            <a:ext cx="3941592" cy="369332"/>
          </a:xfrm>
          <a:prstGeom prst="rect">
            <a:avLst/>
          </a:prstGeom>
          <a:noFill/>
        </p:spPr>
        <p:txBody>
          <a:bodyPr wrap="none" rtlCol="0">
            <a:spAutoFit/>
          </a:bodyPr>
          <a:lstStyle/>
          <a:p>
            <a:r>
              <a:rPr lang="es-ES" b="1" dirty="0">
                <a:solidFill>
                  <a:srgbClr val="C00000"/>
                </a:solidFill>
              </a:rPr>
              <a:t>6- CAMBIO DE NOMBRE DE UNA TABLA</a:t>
            </a:r>
          </a:p>
        </p:txBody>
      </p:sp>
      <p:sp>
        <p:nvSpPr>
          <p:cNvPr id="6" name="5 CuadroTexto"/>
          <p:cNvSpPr txBox="1"/>
          <p:nvPr/>
        </p:nvSpPr>
        <p:spPr>
          <a:xfrm>
            <a:off x="285720" y="500042"/>
            <a:ext cx="8858280" cy="6186309"/>
          </a:xfrm>
          <a:prstGeom prst="rect">
            <a:avLst/>
          </a:prstGeom>
          <a:noFill/>
        </p:spPr>
        <p:txBody>
          <a:bodyPr wrap="square" rtlCol="0">
            <a:spAutoFit/>
          </a:bodyPr>
          <a:lstStyle/>
          <a:p>
            <a:pPr marL="95250" indent="-95250"/>
            <a:endParaRPr lang="es-ES" sz="2000" b="1" i="1" dirty="0">
              <a:solidFill>
                <a:schemeClr val="accent5">
                  <a:lumMod val="50000"/>
                </a:schemeClr>
              </a:solidFill>
            </a:endParaRPr>
          </a:p>
          <a:p>
            <a:pPr marL="273050" indent="-273050">
              <a:buFont typeface="Wingdings" pitchFamily="2" charset="2"/>
              <a:buChar char="Ø"/>
            </a:pPr>
            <a:r>
              <a:rPr lang="es-ES" sz="2400" dirty="0">
                <a:solidFill>
                  <a:schemeClr val="tx1">
                    <a:lumMod val="95000"/>
                    <a:lumOff val="5000"/>
                  </a:schemeClr>
                </a:solidFill>
              </a:rPr>
              <a:t>Para cambiar el nombre a tabla, vista o sinónimo se emplea el comando RENAME</a:t>
            </a:r>
          </a:p>
          <a:p>
            <a:pPr marL="95250" indent="-95250">
              <a:buFont typeface="Wingdings" pitchFamily="2" charset="2"/>
              <a:buChar char="Ø"/>
            </a:pPr>
            <a:endParaRPr lang="es-ES" sz="2400" dirty="0">
              <a:solidFill>
                <a:schemeClr val="tx1">
                  <a:lumMod val="95000"/>
                  <a:lumOff val="5000"/>
                </a:schemeClr>
              </a:solidFill>
            </a:endParaRPr>
          </a:p>
          <a:p>
            <a:pPr marL="273050" indent="-273050">
              <a:buFont typeface="Wingdings" pitchFamily="2" charset="2"/>
              <a:buChar char="Ø"/>
            </a:pPr>
            <a:r>
              <a:rPr lang="es-ES" sz="2400" dirty="0">
                <a:solidFill>
                  <a:schemeClr val="tx1">
                    <a:lumMod val="95000"/>
                    <a:lumOff val="5000"/>
                  </a:schemeClr>
                </a:solidFill>
              </a:rPr>
              <a:t>El nuevo nombre no puede ser una palabra reservada ni el nombre de un objeto que tenga creado el usuario</a:t>
            </a:r>
          </a:p>
          <a:p>
            <a:pPr marL="95250" indent="-95250">
              <a:buFont typeface="Wingdings" pitchFamily="2" charset="2"/>
              <a:buChar char="Ø"/>
            </a:pPr>
            <a:endParaRPr lang="es-ES" sz="2400" b="1" dirty="0">
              <a:solidFill>
                <a:schemeClr val="tx1">
                  <a:lumMod val="95000"/>
                  <a:lumOff val="5000"/>
                </a:schemeClr>
              </a:solidFill>
            </a:endParaRPr>
          </a:p>
          <a:p>
            <a:pPr marL="95250" indent="-95250"/>
            <a:r>
              <a:rPr lang="es-ES" sz="2400" b="1" i="1" dirty="0">
                <a:solidFill>
                  <a:schemeClr val="accent5">
                    <a:lumMod val="50000"/>
                  </a:schemeClr>
                </a:solidFill>
              </a:rPr>
              <a:t>Formato general:</a:t>
            </a:r>
          </a:p>
          <a:p>
            <a:pPr marL="95250" indent="-95250"/>
            <a:endParaRPr lang="es-ES" sz="2400" b="1" i="1" dirty="0">
              <a:solidFill>
                <a:schemeClr val="accent5">
                  <a:lumMod val="50000"/>
                </a:schemeClr>
              </a:solidFill>
            </a:endParaRPr>
          </a:p>
          <a:p>
            <a:pPr marL="95250" indent="-95250"/>
            <a:endParaRPr lang="es-ES" sz="2400" b="1" i="1" dirty="0">
              <a:solidFill>
                <a:schemeClr val="accent5">
                  <a:lumMod val="50000"/>
                </a:schemeClr>
              </a:solidFill>
            </a:endParaRPr>
          </a:p>
          <a:p>
            <a:pPr marL="730250" lvl="1" indent="-273050">
              <a:buFont typeface="Wingdings" pitchFamily="2" charset="2"/>
              <a:buChar char="Ø"/>
            </a:pPr>
            <a:r>
              <a:rPr lang="es-ES" sz="2000" b="1" dirty="0">
                <a:solidFill>
                  <a:schemeClr val="accent3">
                    <a:lumMod val="50000"/>
                  </a:schemeClr>
                </a:solidFill>
              </a:rPr>
              <a:t>Las restricciones de integridad, los índices y los permisos dados al objeto se transfieren automáticamente al nuevo objeto.</a:t>
            </a:r>
          </a:p>
          <a:p>
            <a:pPr marL="730250" lvl="1" indent="-273050">
              <a:buFont typeface="Wingdings" pitchFamily="2" charset="2"/>
              <a:buChar char="Ø"/>
            </a:pPr>
            <a:r>
              <a:rPr lang="es-ES" sz="2000" b="1" dirty="0">
                <a:solidFill>
                  <a:schemeClr val="accent3">
                    <a:lumMod val="50000"/>
                  </a:schemeClr>
                </a:solidFill>
              </a:rPr>
              <a:t>Oracle invalida todos los objetos que dependen del objeto renombrado, como las vistas, los sinónimos y los procedimientos almacenados que hacen referencia a la tabla renombrada.</a:t>
            </a:r>
          </a:p>
          <a:p>
            <a:pPr marL="730250" lvl="1" indent="-273050">
              <a:buFont typeface="Wingdings" pitchFamily="2" charset="2"/>
              <a:buChar char="Ø"/>
            </a:pPr>
            <a:r>
              <a:rPr lang="es-ES" sz="2000" b="1" dirty="0">
                <a:solidFill>
                  <a:schemeClr val="accent3">
                    <a:lumMod val="50000"/>
                  </a:schemeClr>
                </a:solidFill>
              </a:rPr>
              <a:t>No se puede usar esta orden para renombrar sinónimos públicos ni para renombrar columnas de una tabla</a:t>
            </a:r>
          </a:p>
          <a:p>
            <a:pPr marL="552450" lvl="1" indent="-95250">
              <a:buFont typeface="Wingdings" pitchFamily="2" charset="2"/>
              <a:buChar char="Ø"/>
            </a:pPr>
            <a:r>
              <a:rPr lang="es-ES" sz="2000" b="1" dirty="0">
                <a:solidFill>
                  <a:schemeClr val="accent3">
                    <a:lumMod val="50000"/>
                  </a:schemeClr>
                </a:solidFill>
              </a:rPr>
              <a:t> Las columnas se renombran mediante la orden CREATE TABLE AS</a:t>
            </a:r>
          </a:p>
        </p:txBody>
      </p:sp>
      <p:pic>
        <p:nvPicPr>
          <p:cNvPr id="1028" name="Picture 4"/>
          <p:cNvPicPr>
            <a:picLocks noChangeAspect="1" noChangeArrowheads="1"/>
          </p:cNvPicPr>
          <p:nvPr/>
        </p:nvPicPr>
        <p:blipFill>
          <a:blip r:embed="rId2"/>
          <a:srcRect/>
          <a:stretch>
            <a:fillRect/>
          </a:stretch>
        </p:blipFill>
        <p:spPr bwMode="auto">
          <a:xfrm>
            <a:off x="928662" y="3500438"/>
            <a:ext cx="5905500" cy="5429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2486065" cy="369332"/>
          </a:xfrm>
          <a:prstGeom prst="rect">
            <a:avLst/>
          </a:prstGeom>
          <a:noFill/>
        </p:spPr>
        <p:txBody>
          <a:bodyPr wrap="none" rtlCol="0">
            <a:spAutoFit/>
          </a:bodyPr>
          <a:lstStyle/>
          <a:p>
            <a:r>
              <a:rPr lang="es-ES" b="1" dirty="0">
                <a:solidFill>
                  <a:srgbClr val="C00000"/>
                </a:solidFill>
              </a:rPr>
              <a:t>1- BORRADO DE TABLAS</a:t>
            </a:r>
          </a:p>
        </p:txBody>
      </p:sp>
      <p:sp>
        <p:nvSpPr>
          <p:cNvPr id="6" name="5 CuadroTexto"/>
          <p:cNvSpPr txBox="1"/>
          <p:nvPr/>
        </p:nvSpPr>
        <p:spPr>
          <a:xfrm>
            <a:off x="571472" y="714356"/>
            <a:ext cx="8572528" cy="5663089"/>
          </a:xfrm>
          <a:prstGeom prst="rect">
            <a:avLst/>
          </a:prstGeom>
          <a:noFill/>
        </p:spPr>
        <p:txBody>
          <a:bodyPr wrap="square" rtlCol="0">
            <a:spAutoFit/>
          </a:bodyPr>
          <a:lstStyle/>
          <a:p>
            <a:r>
              <a:rPr lang="es-ES" sz="2000" dirty="0">
                <a:solidFill>
                  <a:schemeClr val="accent3">
                    <a:lumMod val="50000"/>
                  </a:schemeClr>
                </a:solidFill>
              </a:rPr>
              <a:t>BORRADO CON LA ORDEN </a:t>
            </a:r>
            <a:r>
              <a:rPr lang="es-ES" sz="2000" b="1" dirty="0">
                <a:solidFill>
                  <a:schemeClr val="accent3">
                    <a:lumMod val="50000"/>
                  </a:schemeClr>
                </a:solidFill>
              </a:rPr>
              <a:t>TRUNCATE</a:t>
            </a:r>
          </a:p>
          <a:p>
            <a:endParaRPr lang="es-ES" sz="1050" b="1" dirty="0"/>
          </a:p>
          <a:p>
            <a:pPr marL="723900" lvl="1" indent="-266700">
              <a:buFont typeface="Wingdings" pitchFamily="2" charset="2"/>
              <a:buChar char="Ø"/>
            </a:pPr>
            <a:r>
              <a:rPr lang="es-ES" sz="2000" b="1" dirty="0"/>
              <a:t> </a:t>
            </a:r>
            <a:r>
              <a:rPr lang="es-ES" sz="2000" dirty="0"/>
              <a:t>Permite suprimir todas las filas de una tabla y liberar es espacio ocupado para otros usos sin que desaparezca la definición de la tabla de la base de datos</a:t>
            </a:r>
          </a:p>
          <a:p>
            <a:pPr lvl="1">
              <a:buFont typeface="Wingdings" pitchFamily="2" charset="2"/>
              <a:buChar char="Ø"/>
            </a:pPr>
            <a:endParaRPr lang="es-ES" sz="1050" dirty="0"/>
          </a:p>
          <a:p>
            <a:pPr marL="723900" lvl="1" indent="-266700">
              <a:buFont typeface="Wingdings" pitchFamily="2" charset="2"/>
              <a:buChar char="Ø"/>
            </a:pPr>
            <a:r>
              <a:rPr lang="es-ES" sz="2000" dirty="0"/>
              <a:t> Es una orden del DDL y no genera información de retroceso(ROLLBACK)</a:t>
            </a:r>
          </a:p>
          <a:p>
            <a:pPr lvl="1">
              <a:buFont typeface="Wingdings" pitchFamily="2" charset="2"/>
              <a:buChar char="Ø"/>
            </a:pPr>
            <a:endParaRPr lang="es-ES" sz="1100" dirty="0"/>
          </a:p>
          <a:p>
            <a:pPr marL="723900" lvl="1" indent="-266700">
              <a:buFont typeface="Wingdings" pitchFamily="2" charset="2"/>
              <a:buChar char="Ø"/>
            </a:pPr>
            <a:r>
              <a:rPr lang="es-ES" sz="2000" dirty="0"/>
              <a:t> La eliminación de filas con la orden TRUNCATE es más rápida que con la orden DELETE  (debido al punto anterior:</a:t>
            </a:r>
            <a:endParaRPr lang="es-ES" sz="2000" b="1" i="1" dirty="0">
              <a:solidFill>
                <a:schemeClr val="accent5">
                  <a:lumMod val="50000"/>
                </a:schemeClr>
              </a:solidFill>
            </a:endParaRPr>
          </a:p>
          <a:p>
            <a:pPr lvl="1"/>
            <a:endParaRPr lang="es-ES" sz="1200" b="1" i="1" dirty="0">
              <a:solidFill>
                <a:schemeClr val="tx1">
                  <a:lumMod val="95000"/>
                  <a:lumOff val="5000"/>
                </a:schemeClr>
              </a:solidFill>
            </a:endParaRPr>
          </a:p>
          <a:p>
            <a:pPr marL="804863" lvl="1" indent="-347663">
              <a:buFont typeface="Wingdings" pitchFamily="2" charset="2"/>
              <a:buChar char="Ø"/>
            </a:pPr>
            <a:r>
              <a:rPr lang="es-ES" sz="2000" dirty="0">
                <a:solidFill>
                  <a:schemeClr val="tx1">
                    <a:lumMod val="95000"/>
                    <a:lumOff val="5000"/>
                  </a:schemeClr>
                </a:solidFill>
              </a:rPr>
              <a:t>De forma opcional, TRUNCATE permite liberar el espacio utilizado por la filas borradas. DROP STORAGE libera todo el espacio (opción por defecto) y REUSE STORAGE mantendrá reservado el espacio para nuevas filas de la tabla</a:t>
            </a:r>
          </a:p>
          <a:p>
            <a:pPr marL="804863" lvl="1" indent="-347663">
              <a:buFont typeface="Wingdings" pitchFamily="2" charset="2"/>
              <a:buChar char="Ø"/>
            </a:pPr>
            <a:endParaRPr lang="es-ES" dirty="0">
              <a:solidFill>
                <a:schemeClr val="tx1">
                  <a:lumMod val="95000"/>
                  <a:lumOff val="5000"/>
                </a:schemeClr>
              </a:solidFill>
            </a:endParaRPr>
          </a:p>
          <a:p>
            <a:pPr marL="723900" lvl="1" indent="-266700">
              <a:buFont typeface="Wingdings" pitchFamily="2" charset="2"/>
              <a:buChar char="Ø"/>
            </a:pPr>
            <a:r>
              <a:rPr lang="es-ES" sz="2000" dirty="0">
                <a:solidFill>
                  <a:schemeClr val="tx1">
                    <a:lumMod val="95000"/>
                    <a:lumOff val="5000"/>
                  </a:schemeClr>
                </a:solidFill>
              </a:rPr>
              <a:t>No se puede truncar una tabla cuya clave primaria sea referenciada por la clave ajena de otra tabla. Antes habrá que desactivar la restricción</a:t>
            </a:r>
            <a:endParaRPr lang="es-ES" dirty="0">
              <a:solidFill>
                <a:schemeClr val="tx1">
                  <a:lumMod val="95000"/>
                  <a:lumOff val="5000"/>
                </a:schemeClr>
              </a:solidFill>
            </a:endParaRPr>
          </a:p>
          <a:p>
            <a:pPr marL="723900" lvl="1" indent="-266700"/>
            <a:r>
              <a:rPr lang="es-ES" sz="2000" b="1" i="1" dirty="0">
                <a:solidFill>
                  <a:schemeClr val="accent5">
                    <a:lumMod val="50000"/>
                  </a:schemeClr>
                </a:solidFill>
              </a:rPr>
              <a:t>Formato general:</a:t>
            </a:r>
          </a:p>
          <a:p>
            <a:pPr marL="723900" lvl="1" indent="-266700"/>
            <a:endParaRPr lang="es-ES" sz="2000" dirty="0">
              <a:solidFill>
                <a:schemeClr val="tx1">
                  <a:lumMod val="95000"/>
                  <a:lumOff val="5000"/>
                </a:schemeClr>
              </a:solidFill>
            </a:endParaRPr>
          </a:p>
        </p:txBody>
      </p:sp>
      <p:pic>
        <p:nvPicPr>
          <p:cNvPr id="3075" name="Picture 3"/>
          <p:cNvPicPr>
            <a:picLocks noChangeAspect="1" noChangeArrowheads="1"/>
          </p:cNvPicPr>
          <p:nvPr/>
        </p:nvPicPr>
        <p:blipFill>
          <a:blip r:embed="rId2"/>
          <a:srcRect/>
          <a:stretch>
            <a:fillRect/>
          </a:stretch>
        </p:blipFill>
        <p:spPr bwMode="auto">
          <a:xfrm>
            <a:off x="1000100" y="6072206"/>
            <a:ext cx="8143900" cy="46827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4381520" cy="369332"/>
          </a:xfrm>
          <a:prstGeom prst="rect">
            <a:avLst/>
          </a:prstGeom>
          <a:noFill/>
        </p:spPr>
        <p:txBody>
          <a:bodyPr wrap="none" rtlCol="0">
            <a:spAutoFit/>
          </a:bodyPr>
          <a:lstStyle/>
          <a:p>
            <a:r>
              <a:rPr lang="es-ES" b="1" dirty="0">
                <a:solidFill>
                  <a:srgbClr val="C00000"/>
                </a:solidFill>
              </a:rPr>
              <a:t>2- MODIFICACIÓN DE TABLAS (ALTER TABLE)</a:t>
            </a:r>
          </a:p>
        </p:txBody>
      </p:sp>
      <p:sp>
        <p:nvSpPr>
          <p:cNvPr id="6" name="5 CuadroTexto"/>
          <p:cNvSpPr txBox="1"/>
          <p:nvPr/>
        </p:nvSpPr>
        <p:spPr>
          <a:xfrm>
            <a:off x="571472" y="857232"/>
            <a:ext cx="8572528" cy="2185214"/>
          </a:xfrm>
          <a:prstGeom prst="rect">
            <a:avLst/>
          </a:prstGeom>
          <a:noFill/>
        </p:spPr>
        <p:txBody>
          <a:bodyPr wrap="square" rtlCol="0">
            <a:spAutoFit/>
          </a:bodyPr>
          <a:lstStyle/>
          <a:p>
            <a:r>
              <a:rPr lang="es-ES" sz="2400" dirty="0"/>
              <a:t>La modificación de tablas se realiza con la orden ALTER TABLE y nos permitirá añadir, modificar o eliminar columnas de una tabla existente, añadir o eliminar restricciones y activar  o desactivar restricciones.</a:t>
            </a:r>
          </a:p>
          <a:p>
            <a:endParaRPr lang="es-ES" sz="2000" dirty="0"/>
          </a:p>
          <a:p>
            <a:r>
              <a:rPr lang="es-ES" sz="2000" b="1" i="1" dirty="0">
                <a:solidFill>
                  <a:schemeClr val="accent5">
                    <a:lumMod val="50000"/>
                  </a:schemeClr>
                </a:solidFill>
              </a:rPr>
              <a:t>Formato general:</a:t>
            </a:r>
          </a:p>
        </p:txBody>
      </p:sp>
      <p:pic>
        <p:nvPicPr>
          <p:cNvPr id="4099" name="Picture 3"/>
          <p:cNvPicPr>
            <a:picLocks noChangeAspect="1" noChangeArrowheads="1"/>
          </p:cNvPicPr>
          <p:nvPr/>
        </p:nvPicPr>
        <p:blipFill>
          <a:blip r:embed="rId2"/>
          <a:srcRect/>
          <a:stretch>
            <a:fillRect/>
          </a:stretch>
        </p:blipFill>
        <p:spPr bwMode="auto">
          <a:xfrm>
            <a:off x="714348" y="3286124"/>
            <a:ext cx="6229350" cy="26574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4381520" cy="369332"/>
          </a:xfrm>
          <a:prstGeom prst="rect">
            <a:avLst/>
          </a:prstGeom>
          <a:noFill/>
        </p:spPr>
        <p:txBody>
          <a:bodyPr wrap="none" rtlCol="0">
            <a:spAutoFit/>
          </a:bodyPr>
          <a:lstStyle/>
          <a:p>
            <a:r>
              <a:rPr lang="es-ES" b="1" dirty="0">
                <a:solidFill>
                  <a:srgbClr val="C00000"/>
                </a:solidFill>
              </a:rPr>
              <a:t>2- MODIFICACIÓN DE TABLAS (ALTER TABLE)</a:t>
            </a:r>
          </a:p>
        </p:txBody>
      </p:sp>
      <p:sp>
        <p:nvSpPr>
          <p:cNvPr id="6" name="5 CuadroTexto"/>
          <p:cNvSpPr txBox="1"/>
          <p:nvPr/>
        </p:nvSpPr>
        <p:spPr>
          <a:xfrm>
            <a:off x="571472" y="857232"/>
            <a:ext cx="8572528" cy="461665"/>
          </a:xfrm>
          <a:prstGeom prst="rect">
            <a:avLst/>
          </a:prstGeom>
          <a:solidFill>
            <a:srgbClr val="80E020"/>
          </a:solidFill>
        </p:spPr>
        <p:txBody>
          <a:bodyPr wrap="square" rtlCol="0">
            <a:spAutoFit/>
          </a:bodyPr>
          <a:lstStyle/>
          <a:p>
            <a:pPr marL="457200" indent="-457200">
              <a:buFont typeface="+mj-lt"/>
              <a:buAutoNum type="alphaUcPeriod"/>
            </a:pPr>
            <a:r>
              <a:rPr lang="es-ES" sz="2400" dirty="0"/>
              <a:t>AÑADIR, MODIFICAR o </a:t>
            </a:r>
            <a:r>
              <a:rPr lang="es-ES" sz="2400"/>
              <a:t>ELIMINAR COLUMNAS </a:t>
            </a:r>
            <a:r>
              <a:rPr lang="es-ES" sz="2400" dirty="0"/>
              <a:t>A UNA TABLA</a:t>
            </a:r>
            <a:endParaRPr lang="es-ES" sz="2000" b="1" i="1" dirty="0">
              <a:solidFill>
                <a:schemeClr val="accent5">
                  <a:lumMod val="50000"/>
                </a:schemeClr>
              </a:solidFill>
            </a:endParaRPr>
          </a:p>
        </p:txBody>
      </p:sp>
      <p:sp>
        <p:nvSpPr>
          <p:cNvPr id="5" name="4 CuadroTexto"/>
          <p:cNvSpPr txBox="1"/>
          <p:nvPr/>
        </p:nvSpPr>
        <p:spPr>
          <a:xfrm>
            <a:off x="571472" y="1571612"/>
            <a:ext cx="8572528" cy="4462760"/>
          </a:xfrm>
          <a:prstGeom prst="rect">
            <a:avLst/>
          </a:prstGeom>
          <a:noFill/>
        </p:spPr>
        <p:txBody>
          <a:bodyPr wrap="square" rtlCol="0">
            <a:spAutoFit/>
          </a:bodyPr>
          <a:lstStyle/>
          <a:p>
            <a:r>
              <a:rPr lang="es-ES" sz="2200" b="1" dirty="0">
                <a:solidFill>
                  <a:schemeClr val="accent5">
                    <a:lumMod val="50000"/>
                  </a:schemeClr>
                </a:solidFill>
              </a:rPr>
              <a:t>Opciones ALTER TABLE para añadir, modificar o eliminar columnas:</a:t>
            </a:r>
          </a:p>
          <a:p>
            <a:endParaRPr lang="es-ES" sz="2200" b="1" dirty="0">
              <a:solidFill>
                <a:schemeClr val="accent5">
                  <a:lumMod val="50000"/>
                </a:schemeClr>
              </a:solidFill>
            </a:endParaRPr>
          </a:p>
          <a:p>
            <a:pPr>
              <a:buFont typeface="Courier New" pitchFamily="49" charset="0"/>
              <a:buChar char="o"/>
            </a:pPr>
            <a:r>
              <a:rPr lang="es-ES" sz="2000" dirty="0"/>
              <a:t> </a:t>
            </a:r>
            <a:r>
              <a:rPr lang="es-ES" sz="2000" b="1" dirty="0">
                <a:solidFill>
                  <a:srgbClr val="C00000"/>
                </a:solidFill>
              </a:rPr>
              <a:t>ADD</a:t>
            </a:r>
            <a:r>
              <a:rPr lang="es-ES" sz="2000" dirty="0"/>
              <a:t>:  Se utiliza para añadir columnas a una tabla. </a:t>
            </a:r>
          </a:p>
          <a:p>
            <a:pPr>
              <a:buFont typeface="Courier New" pitchFamily="49" charset="0"/>
              <a:buChar char="o"/>
            </a:pPr>
            <a:endParaRPr lang="es-ES" sz="2000" dirty="0"/>
          </a:p>
          <a:p>
            <a:pPr marL="273050" indent="-273050"/>
            <a:r>
              <a:rPr lang="es-ES" sz="2000" dirty="0"/>
              <a:t>    A la hora de añadir una columna  hay que tener en cuenta varios factores:</a:t>
            </a:r>
          </a:p>
          <a:p>
            <a:pPr marL="273050" indent="-273050"/>
            <a:endParaRPr lang="es-ES" sz="2000" dirty="0"/>
          </a:p>
          <a:p>
            <a:pPr marL="1160463" lvl="2" indent="-246063">
              <a:buFont typeface="Wingdings" pitchFamily="2" charset="2"/>
              <a:buChar char="ü"/>
            </a:pPr>
            <a:r>
              <a:rPr lang="es-ES" sz="2000" dirty="0"/>
              <a:t> Si la columna no está definida como </a:t>
            </a:r>
            <a:r>
              <a:rPr lang="es-ES" sz="2000" b="1" dirty="0"/>
              <a:t>NOT NULL</a:t>
            </a:r>
            <a:r>
              <a:rPr lang="es-ES" sz="2000" dirty="0"/>
              <a:t>, se le puede añadir en cualquier momento</a:t>
            </a:r>
          </a:p>
          <a:p>
            <a:pPr lvl="2">
              <a:buFont typeface="Wingdings" pitchFamily="2" charset="2"/>
              <a:buChar char="ü"/>
            </a:pPr>
            <a:endParaRPr lang="es-ES" sz="2000" dirty="0"/>
          </a:p>
          <a:p>
            <a:pPr marL="1160463" lvl="2" indent="-246063">
              <a:buFont typeface="Wingdings" pitchFamily="2" charset="2"/>
              <a:buChar char="ü"/>
            </a:pPr>
            <a:r>
              <a:rPr lang="es-ES" sz="2000" dirty="0"/>
              <a:t> Si la columna está definida como </a:t>
            </a:r>
            <a:r>
              <a:rPr lang="es-ES" sz="2000" b="1" dirty="0"/>
              <a:t>NOT NULL</a:t>
            </a:r>
            <a:r>
              <a:rPr lang="es-ES" sz="2000" dirty="0"/>
              <a:t>, cabe la posibilidad de seguir los siguientes pasos: </a:t>
            </a:r>
          </a:p>
          <a:p>
            <a:pPr marL="1714500" lvl="3" indent="-342900">
              <a:buFont typeface="+mj-lt"/>
              <a:buAutoNum type="arabicPeriod"/>
            </a:pPr>
            <a:r>
              <a:rPr lang="es-ES" sz="2000" b="1" i="1" dirty="0">
                <a:solidFill>
                  <a:schemeClr val="accent3">
                    <a:lumMod val="50000"/>
                  </a:schemeClr>
                </a:solidFill>
              </a:rPr>
              <a:t>Se añade la columna sin especificar NOT NULL</a:t>
            </a:r>
          </a:p>
          <a:p>
            <a:pPr marL="1714500" lvl="3" indent="-342900">
              <a:buFont typeface="+mj-lt"/>
              <a:buAutoNum type="arabicPeriod"/>
            </a:pPr>
            <a:r>
              <a:rPr lang="es-ES" sz="2000" b="1" i="1" dirty="0">
                <a:solidFill>
                  <a:schemeClr val="accent3">
                    <a:lumMod val="50000"/>
                  </a:schemeClr>
                </a:solidFill>
              </a:rPr>
              <a:t>Se da valor a la columna para cada una de las filas</a:t>
            </a:r>
          </a:p>
          <a:p>
            <a:pPr marL="1714500" lvl="3" indent="-342900">
              <a:buFont typeface="+mj-lt"/>
              <a:buAutoNum type="arabicPeriod"/>
            </a:pPr>
            <a:r>
              <a:rPr lang="es-ES" sz="2000" b="1" i="1" dirty="0">
                <a:solidFill>
                  <a:schemeClr val="accent3">
                    <a:lumMod val="50000"/>
                  </a:schemeClr>
                </a:solidFill>
              </a:rPr>
              <a:t>Se modifica la columna a NOT NULL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4381520" cy="369332"/>
          </a:xfrm>
          <a:prstGeom prst="rect">
            <a:avLst/>
          </a:prstGeom>
          <a:noFill/>
        </p:spPr>
        <p:txBody>
          <a:bodyPr wrap="none" rtlCol="0">
            <a:spAutoFit/>
          </a:bodyPr>
          <a:lstStyle/>
          <a:p>
            <a:r>
              <a:rPr lang="es-ES" b="1" dirty="0">
                <a:solidFill>
                  <a:srgbClr val="C00000"/>
                </a:solidFill>
              </a:rPr>
              <a:t>2- MODIFICACIÓN DE TABLAS (ALTER TABLE)</a:t>
            </a:r>
          </a:p>
        </p:txBody>
      </p:sp>
      <p:sp>
        <p:nvSpPr>
          <p:cNvPr id="6" name="5 CuadroTexto"/>
          <p:cNvSpPr txBox="1"/>
          <p:nvPr/>
        </p:nvSpPr>
        <p:spPr>
          <a:xfrm>
            <a:off x="571472" y="857232"/>
            <a:ext cx="8572528" cy="461665"/>
          </a:xfrm>
          <a:prstGeom prst="rect">
            <a:avLst/>
          </a:prstGeom>
          <a:solidFill>
            <a:srgbClr val="80E020"/>
          </a:solidFill>
        </p:spPr>
        <p:txBody>
          <a:bodyPr wrap="square" rtlCol="0">
            <a:spAutoFit/>
          </a:bodyPr>
          <a:lstStyle/>
          <a:p>
            <a:pPr marL="457200" indent="-457200">
              <a:buFont typeface="+mj-lt"/>
              <a:buAutoNum type="alphaUcPeriod"/>
            </a:pPr>
            <a:r>
              <a:rPr lang="es-ES" sz="2400" dirty="0"/>
              <a:t>AÑADIR, MODIFICAR o ELIMINAR COLOMNAS A UNA TABLA</a:t>
            </a:r>
            <a:endParaRPr lang="es-ES" sz="2000" b="1" i="1" dirty="0">
              <a:solidFill>
                <a:schemeClr val="accent5">
                  <a:lumMod val="50000"/>
                </a:schemeClr>
              </a:solidFill>
            </a:endParaRPr>
          </a:p>
        </p:txBody>
      </p:sp>
      <p:sp>
        <p:nvSpPr>
          <p:cNvPr id="5" name="4 CuadroTexto"/>
          <p:cNvSpPr txBox="1"/>
          <p:nvPr/>
        </p:nvSpPr>
        <p:spPr>
          <a:xfrm>
            <a:off x="571472" y="1571612"/>
            <a:ext cx="8572528" cy="5078313"/>
          </a:xfrm>
          <a:prstGeom prst="rect">
            <a:avLst/>
          </a:prstGeom>
          <a:noFill/>
        </p:spPr>
        <p:txBody>
          <a:bodyPr wrap="square" rtlCol="0">
            <a:spAutoFit/>
          </a:bodyPr>
          <a:lstStyle/>
          <a:p>
            <a:r>
              <a:rPr lang="es-ES" sz="2200" b="1" dirty="0">
                <a:solidFill>
                  <a:schemeClr val="accent5">
                    <a:lumMod val="50000"/>
                  </a:schemeClr>
                </a:solidFill>
              </a:rPr>
              <a:t>Opciones de ALTER TABLE para añadir, modificar o eliminar columnas:</a:t>
            </a:r>
          </a:p>
          <a:p>
            <a:endParaRPr lang="es-ES" sz="2200" b="1" dirty="0">
              <a:solidFill>
                <a:schemeClr val="accent5">
                  <a:lumMod val="50000"/>
                </a:schemeClr>
              </a:solidFill>
            </a:endParaRPr>
          </a:p>
          <a:p>
            <a:pPr marL="342900" indent="-342900">
              <a:buFont typeface="Courier New" pitchFamily="49" charset="0"/>
              <a:buChar char="o"/>
            </a:pPr>
            <a:r>
              <a:rPr lang="es-ES" sz="2000" b="1" dirty="0">
                <a:solidFill>
                  <a:srgbClr val="C00000"/>
                </a:solidFill>
              </a:rPr>
              <a:t>MODIFY</a:t>
            </a:r>
            <a:r>
              <a:rPr lang="es-ES" sz="2000" dirty="0"/>
              <a:t>: Modifica una o más columnas existentes en la tabla.</a:t>
            </a:r>
          </a:p>
          <a:p>
            <a:pPr marL="342900" indent="-342900">
              <a:buFont typeface="Courier New" pitchFamily="49" charset="0"/>
              <a:buChar char="o"/>
            </a:pPr>
            <a:endParaRPr lang="es-ES" sz="2000" dirty="0"/>
          </a:p>
          <a:p>
            <a:pPr marL="342900" indent="-342900"/>
            <a:r>
              <a:rPr lang="es-ES" sz="2000" dirty="0"/>
              <a:t>      A la hora de modificar una columna se han de tener en cuenta los aspectos:</a:t>
            </a:r>
          </a:p>
          <a:p>
            <a:pPr marL="342900" indent="-342900"/>
            <a:endParaRPr lang="es-ES" sz="2000" dirty="0"/>
          </a:p>
          <a:p>
            <a:pPr marL="1257300" lvl="2" indent="-342900">
              <a:buFont typeface="Wingdings" pitchFamily="2" charset="2"/>
              <a:buChar char="ü"/>
            </a:pPr>
            <a:r>
              <a:rPr lang="es-ES" sz="2000" dirty="0"/>
              <a:t>Se puede aumentar la longitud de una columna en cualquier momento</a:t>
            </a:r>
          </a:p>
          <a:p>
            <a:pPr marL="1257300" lvl="2" indent="-342900">
              <a:buFont typeface="Wingdings" pitchFamily="2" charset="2"/>
              <a:buChar char="ü"/>
            </a:pPr>
            <a:r>
              <a:rPr lang="es-ES" sz="2000" dirty="0"/>
              <a:t>Al disminuir la longitud de una columna que tiene datos no se puede dar menor tamaño que el máximo valor almacenado</a:t>
            </a:r>
          </a:p>
          <a:p>
            <a:pPr marL="1257300" lvl="2" indent="-342900">
              <a:buFont typeface="Wingdings" pitchFamily="2" charset="2"/>
              <a:buChar char="ü"/>
            </a:pPr>
            <a:r>
              <a:rPr lang="es-ES" sz="2000" dirty="0"/>
              <a:t>Es posible aumentar o disminuir el número de posiciones decimales en una columna de tipo NUMBER</a:t>
            </a:r>
          </a:p>
          <a:p>
            <a:pPr marL="1257300" lvl="2" indent="-342900">
              <a:buFont typeface="Wingdings" pitchFamily="2" charset="2"/>
              <a:buChar char="ü"/>
            </a:pPr>
            <a:r>
              <a:rPr lang="es-ES" sz="2000" dirty="0"/>
              <a:t>Si la columna es NULL en todas las filas de la tabla, se puede disminuir la longitud y modificar el tipo de dato</a:t>
            </a:r>
          </a:p>
          <a:p>
            <a:pPr marL="1257300" lvl="2" indent="-342900">
              <a:buFont typeface="Wingdings" pitchFamily="2" charset="2"/>
              <a:buChar char="ü"/>
            </a:pPr>
            <a:r>
              <a:rPr lang="es-ES" sz="2000" dirty="0"/>
              <a:t>La opción MODIFY …. NOT NULL sólo será posible cuando la tabla no contenga ninguna con valor nulo en la columna que se modifica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4381520" cy="369332"/>
          </a:xfrm>
          <a:prstGeom prst="rect">
            <a:avLst/>
          </a:prstGeom>
          <a:noFill/>
        </p:spPr>
        <p:txBody>
          <a:bodyPr wrap="none" rtlCol="0">
            <a:spAutoFit/>
          </a:bodyPr>
          <a:lstStyle/>
          <a:p>
            <a:r>
              <a:rPr lang="es-ES" b="1" dirty="0">
                <a:solidFill>
                  <a:srgbClr val="C00000"/>
                </a:solidFill>
              </a:rPr>
              <a:t>2- MODIFICACIÓN DE TABLAS (ALTER TABLE)</a:t>
            </a:r>
          </a:p>
        </p:txBody>
      </p:sp>
      <p:sp>
        <p:nvSpPr>
          <p:cNvPr id="6" name="5 CuadroTexto"/>
          <p:cNvSpPr txBox="1"/>
          <p:nvPr/>
        </p:nvSpPr>
        <p:spPr>
          <a:xfrm>
            <a:off x="571472" y="857232"/>
            <a:ext cx="8572528" cy="461665"/>
          </a:xfrm>
          <a:prstGeom prst="rect">
            <a:avLst/>
          </a:prstGeom>
          <a:solidFill>
            <a:srgbClr val="80E020"/>
          </a:solidFill>
        </p:spPr>
        <p:txBody>
          <a:bodyPr wrap="square" rtlCol="0">
            <a:spAutoFit/>
          </a:bodyPr>
          <a:lstStyle/>
          <a:p>
            <a:pPr marL="457200" indent="-457200">
              <a:buFont typeface="+mj-lt"/>
              <a:buAutoNum type="alphaUcPeriod"/>
            </a:pPr>
            <a:r>
              <a:rPr lang="es-ES" sz="2400" dirty="0"/>
              <a:t>AÑADIR, MODIFICAR o ELIMINAR COLOMNAS A UNA TABLA</a:t>
            </a:r>
            <a:endParaRPr lang="es-ES" sz="2000" b="1" i="1" dirty="0">
              <a:solidFill>
                <a:schemeClr val="accent5">
                  <a:lumMod val="50000"/>
                </a:schemeClr>
              </a:solidFill>
            </a:endParaRPr>
          </a:p>
        </p:txBody>
      </p:sp>
      <p:sp>
        <p:nvSpPr>
          <p:cNvPr id="5" name="4 CuadroTexto"/>
          <p:cNvSpPr txBox="1"/>
          <p:nvPr/>
        </p:nvSpPr>
        <p:spPr>
          <a:xfrm>
            <a:off x="571472" y="1571612"/>
            <a:ext cx="8572528" cy="3231654"/>
          </a:xfrm>
          <a:prstGeom prst="rect">
            <a:avLst/>
          </a:prstGeom>
          <a:noFill/>
        </p:spPr>
        <p:txBody>
          <a:bodyPr wrap="square" rtlCol="0">
            <a:spAutoFit/>
          </a:bodyPr>
          <a:lstStyle/>
          <a:p>
            <a:r>
              <a:rPr lang="es-ES" sz="2200" b="1" dirty="0">
                <a:solidFill>
                  <a:schemeClr val="accent5">
                    <a:lumMod val="50000"/>
                  </a:schemeClr>
                </a:solidFill>
              </a:rPr>
              <a:t>Opciones de ALTER TABLE para añadir, modificar o eliminar columnas:</a:t>
            </a:r>
          </a:p>
          <a:p>
            <a:endParaRPr lang="es-ES" sz="2200" b="1" dirty="0">
              <a:solidFill>
                <a:schemeClr val="accent5">
                  <a:lumMod val="50000"/>
                </a:schemeClr>
              </a:solidFill>
            </a:endParaRPr>
          </a:p>
          <a:p>
            <a:pPr marL="342900" indent="-342900">
              <a:buFont typeface="Courier New" pitchFamily="49" charset="0"/>
              <a:buChar char="o"/>
            </a:pPr>
            <a:r>
              <a:rPr lang="es-ES" sz="2000" b="1" dirty="0">
                <a:solidFill>
                  <a:srgbClr val="C00000"/>
                </a:solidFill>
              </a:rPr>
              <a:t>DROP COLUMN</a:t>
            </a:r>
            <a:r>
              <a:rPr lang="es-ES" sz="2000" dirty="0"/>
              <a:t>: Se utiliza para borrar una columna de una tabla.</a:t>
            </a:r>
          </a:p>
          <a:p>
            <a:pPr marL="342900" indent="-342900">
              <a:buFont typeface="Courier New" pitchFamily="49" charset="0"/>
              <a:buChar char="o"/>
            </a:pPr>
            <a:endParaRPr lang="es-ES" sz="2000" dirty="0"/>
          </a:p>
          <a:p>
            <a:pPr marL="342900" indent="-342900"/>
            <a:r>
              <a:rPr lang="es-ES" sz="2000" dirty="0"/>
              <a:t>      A la hora de borrar una columna se han de tener en cuenta los aspectos:</a:t>
            </a:r>
          </a:p>
          <a:p>
            <a:pPr marL="342900" indent="-342900"/>
            <a:endParaRPr lang="es-ES" sz="2000" dirty="0"/>
          </a:p>
          <a:p>
            <a:pPr marL="1257300" lvl="2" indent="-342900">
              <a:buFont typeface="Wingdings" pitchFamily="2" charset="2"/>
              <a:buChar char="ü"/>
            </a:pPr>
            <a:r>
              <a:rPr lang="es-ES" sz="2000" dirty="0"/>
              <a:t>No se pueden borrar todas las columnas de una tabla</a:t>
            </a:r>
          </a:p>
          <a:p>
            <a:pPr marL="1257300" lvl="2" indent="-342900">
              <a:buFont typeface="Wingdings" pitchFamily="2" charset="2"/>
              <a:buChar char="ü"/>
            </a:pPr>
            <a:endParaRPr lang="es-ES" sz="2000" dirty="0"/>
          </a:p>
          <a:p>
            <a:pPr marL="1257300" lvl="2" indent="-342900">
              <a:buFont typeface="Wingdings" pitchFamily="2" charset="2"/>
              <a:buChar char="ü"/>
            </a:pPr>
            <a:r>
              <a:rPr lang="es-ES" sz="2000" dirty="0"/>
              <a:t>Tampoco se pueden eliminar claves primarias referenciadas por claves ajenas.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4381520" cy="369332"/>
          </a:xfrm>
          <a:prstGeom prst="rect">
            <a:avLst/>
          </a:prstGeom>
          <a:noFill/>
        </p:spPr>
        <p:txBody>
          <a:bodyPr wrap="none" rtlCol="0">
            <a:spAutoFit/>
          </a:bodyPr>
          <a:lstStyle/>
          <a:p>
            <a:r>
              <a:rPr lang="es-ES" b="1" dirty="0">
                <a:solidFill>
                  <a:srgbClr val="C00000"/>
                </a:solidFill>
              </a:rPr>
              <a:t>2- MODIFICACIÓN DE TABLAS (ALTER TABLE)</a:t>
            </a:r>
          </a:p>
        </p:txBody>
      </p:sp>
      <p:sp>
        <p:nvSpPr>
          <p:cNvPr id="5" name="4 CuadroTexto"/>
          <p:cNvSpPr txBox="1"/>
          <p:nvPr/>
        </p:nvSpPr>
        <p:spPr>
          <a:xfrm>
            <a:off x="428596" y="357166"/>
            <a:ext cx="8572528" cy="6155531"/>
          </a:xfrm>
          <a:prstGeom prst="rect">
            <a:avLst/>
          </a:prstGeom>
          <a:noFill/>
        </p:spPr>
        <p:txBody>
          <a:bodyPr wrap="square" rtlCol="0">
            <a:spAutoFit/>
          </a:bodyPr>
          <a:lstStyle/>
          <a:p>
            <a:r>
              <a:rPr lang="es-ES" sz="2200" b="1" i="1" dirty="0">
                <a:solidFill>
                  <a:schemeClr val="accent5">
                    <a:lumMod val="50000"/>
                  </a:schemeClr>
                </a:solidFill>
              </a:rPr>
              <a:t>Ejemplos:</a:t>
            </a:r>
          </a:p>
          <a:p>
            <a:endParaRPr lang="es-ES" sz="2000" b="1" i="1" dirty="0">
              <a:solidFill>
                <a:schemeClr val="accent5">
                  <a:lumMod val="50000"/>
                </a:schemeClr>
              </a:solidFill>
            </a:endParaRPr>
          </a:p>
          <a:p>
            <a:pPr marL="365125" indent="-365125">
              <a:buFont typeface="Wingdings" pitchFamily="2" charset="2"/>
              <a:buChar char="q"/>
            </a:pPr>
            <a:r>
              <a:rPr lang="es-ES" sz="2200" dirty="0">
                <a:solidFill>
                  <a:schemeClr val="tx1">
                    <a:lumMod val="95000"/>
                    <a:lumOff val="5000"/>
                  </a:schemeClr>
                </a:solidFill>
              </a:rPr>
              <a:t>Supongamos que la tabla </a:t>
            </a:r>
            <a:r>
              <a:rPr lang="es-ES" sz="2200" b="1" dirty="0">
                <a:solidFill>
                  <a:schemeClr val="tx1">
                    <a:lumMod val="95000"/>
                    <a:lumOff val="5000"/>
                  </a:schemeClr>
                </a:solidFill>
              </a:rPr>
              <a:t>EJEMPLO3</a:t>
            </a:r>
            <a:r>
              <a:rPr lang="es-ES" sz="2200" dirty="0">
                <a:solidFill>
                  <a:schemeClr val="tx1">
                    <a:lumMod val="95000"/>
                    <a:lumOff val="5000"/>
                  </a:schemeClr>
                </a:solidFill>
              </a:rPr>
              <a:t> tiene datos y queremos añadir dos columnas: </a:t>
            </a:r>
            <a:r>
              <a:rPr lang="es-ES" sz="2200" b="1" dirty="0">
                <a:solidFill>
                  <a:schemeClr val="tx1">
                    <a:lumMod val="95000"/>
                    <a:lumOff val="5000"/>
                  </a:schemeClr>
                </a:solidFill>
              </a:rPr>
              <a:t>SEXO</a:t>
            </a:r>
            <a:r>
              <a:rPr lang="es-ES" sz="2200" dirty="0">
                <a:solidFill>
                  <a:schemeClr val="tx1">
                    <a:lumMod val="95000"/>
                    <a:lumOff val="5000"/>
                  </a:schemeClr>
                </a:solidFill>
              </a:rPr>
              <a:t> con la restricción </a:t>
            </a:r>
            <a:r>
              <a:rPr lang="es-ES" sz="2200" b="1" dirty="0">
                <a:solidFill>
                  <a:schemeClr val="tx1">
                    <a:lumMod val="95000"/>
                    <a:lumOff val="5000"/>
                  </a:schemeClr>
                </a:solidFill>
              </a:rPr>
              <a:t>NOT NULL </a:t>
            </a:r>
            <a:r>
              <a:rPr lang="es-ES" sz="2200" dirty="0">
                <a:solidFill>
                  <a:schemeClr val="tx1">
                    <a:lumMod val="95000"/>
                    <a:lumOff val="5000"/>
                  </a:schemeClr>
                </a:solidFill>
              </a:rPr>
              <a:t>e </a:t>
            </a:r>
            <a:r>
              <a:rPr lang="es-ES" sz="2200" b="1" dirty="0">
                <a:solidFill>
                  <a:schemeClr val="tx1">
                    <a:lumMod val="95000"/>
                    <a:lumOff val="5000"/>
                  </a:schemeClr>
                </a:solidFill>
              </a:rPr>
              <a:t>IMPORTE</a:t>
            </a:r>
            <a:r>
              <a:rPr lang="es-ES" sz="2200" dirty="0">
                <a:solidFill>
                  <a:schemeClr val="tx1">
                    <a:lumMod val="95000"/>
                    <a:lumOff val="5000"/>
                  </a:schemeClr>
                </a:solidFill>
              </a:rPr>
              <a:t>. </a:t>
            </a:r>
          </a:p>
          <a:p>
            <a:r>
              <a:rPr lang="es-ES" sz="2200" dirty="0">
                <a:solidFill>
                  <a:schemeClr val="tx1">
                    <a:lumMod val="95000"/>
                    <a:lumOff val="5000"/>
                  </a:schemeClr>
                </a:solidFill>
              </a:rPr>
              <a:t>      Ocurrirá un error ya que la tabla no está vacía</a:t>
            </a:r>
          </a:p>
          <a:p>
            <a:endParaRPr lang="es-ES" sz="2200" dirty="0">
              <a:solidFill>
                <a:schemeClr val="tx1">
                  <a:lumMod val="95000"/>
                  <a:lumOff val="5000"/>
                </a:schemeClr>
              </a:solidFill>
            </a:endParaRPr>
          </a:p>
          <a:p>
            <a:endParaRPr lang="es-ES" sz="2200" dirty="0">
              <a:solidFill>
                <a:schemeClr val="tx1">
                  <a:lumMod val="95000"/>
                  <a:lumOff val="5000"/>
                </a:schemeClr>
              </a:solidFill>
            </a:endParaRPr>
          </a:p>
          <a:p>
            <a:pPr marL="450850" indent="-184150"/>
            <a:endParaRPr lang="es-ES" sz="2200" dirty="0">
              <a:solidFill>
                <a:schemeClr val="tx1">
                  <a:lumMod val="95000"/>
                  <a:lumOff val="5000"/>
                </a:schemeClr>
              </a:solidFill>
            </a:endParaRPr>
          </a:p>
          <a:p>
            <a:pPr marL="450850" indent="-184150"/>
            <a:r>
              <a:rPr lang="es-ES" sz="2200" dirty="0">
                <a:solidFill>
                  <a:schemeClr val="tx1">
                    <a:lumMod val="95000"/>
                    <a:lumOff val="5000"/>
                  </a:schemeClr>
                </a:solidFill>
              </a:rPr>
              <a:t>  </a:t>
            </a:r>
          </a:p>
          <a:p>
            <a:pPr marL="450850" indent="-184150"/>
            <a:r>
              <a:rPr lang="es-ES" sz="2200" dirty="0">
                <a:solidFill>
                  <a:schemeClr val="tx1">
                    <a:lumMod val="95000"/>
                    <a:lumOff val="5000"/>
                  </a:schemeClr>
                </a:solidFill>
              </a:rPr>
              <a:t> La opción </a:t>
            </a:r>
            <a:r>
              <a:rPr lang="es-ES" sz="2200" b="1" dirty="0">
                <a:solidFill>
                  <a:schemeClr val="tx1">
                    <a:lumMod val="95000"/>
                    <a:lumOff val="5000"/>
                  </a:schemeClr>
                </a:solidFill>
              </a:rPr>
              <a:t>ADD …  NOT NULL </a:t>
            </a:r>
            <a:r>
              <a:rPr lang="es-ES" sz="2200" dirty="0">
                <a:solidFill>
                  <a:schemeClr val="tx1">
                    <a:lumMod val="95000"/>
                    <a:lumOff val="5000"/>
                  </a:schemeClr>
                </a:solidFill>
              </a:rPr>
              <a:t>sólo será posible si la tabla está vacía. </a:t>
            </a:r>
          </a:p>
          <a:p>
            <a:pPr marL="450850" indent="-184150"/>
            <a:r>
              <a:rPr lang="es-ES" sz="2200" dirty="0">
                <a:solidFill>
                  <a:schemeClr val="tx1">
                    <a:lumMod val="95000"/>
                    <a:lumOff val="5000"/>
                  </a:schemeClr>
                </a:solidFill>
              </a:rPr>
              <a:t>  </a:t>
            </a:r>
            <a:r>
              <a:rPr lang="es-ES" sz="2200" b="1" dirty="0">
                <a:solidFill>
                  <a:schemeClr val="accent3">
                    <a:lumMod val="50000"/>
                  </a:schemeClr>
                </a:solidFill>
              </a:rPr>
              <a:t>La solución consiste en:</a:t>
            </a:r>
          </a:p>
          <a:p>
            <a:pPr marL="1181100" lvl="1" indent="-457200">
              <a:buFont typeface="+mj-lt"/>
              <a:buAutoNum type="arabicPeriod"/>
            </a:pPr>
            <a:r>
              <a:rPr lang="es-ES" sz="2200" b="1" dirty="0">
                <a:solidFill>
                  <a:schemeClr val="accent3">
                    <a:lumMod val="50000"/>
                  </a:schemeClr>
                </a:solidFill>
              </a:rPr>
              <a:t>Añadir la columna sin restricción:</a:t>
            </a:r>
          </a:p>
          <a:p>
            <a:pPr marL="1181100" lvl="1" indent="-457200">
              <a:buFont typeface="+mj-lt"/>
              <a:buAutoNum type="arabicPeriod"/>
            </a:pPr>
            <a:endParaRPr lang="es-ES" sz="2200" b="1" dirty="0">
              <a:solidFill>
                <a:schemeClr val="accent3">
                  <a:lumMod val="50000"/>
                </a:schemeClr>
              </a:solidFill>
            </a:endParaRPr>
          </a:p>
          <a:p>
            <a:pPr marL="1181100" lvl="1" indent="-457200">
              <a:buFont typeface="+mj-lt"/>
              <a:buAutoNum type="arabicPeriod"/>
            </a:pPr>
            <a:endParaRPr lang="es-ES" sz="2200" b="1" dirty="0">
              <a:solidFill>
                <a:schemeClr val="accent3">
                  <a:lumMod val="50000"/>
                </a:schemeClr>
              </a:solidFill>
            </a:endParaRPr>
          </a:p>
          <a:p>
            <a:pPr marL="1181100" lvl="1" indent="-457200">
              <a:buFont typeface="+mj-lt"/>
              <a:buAutoNum type="arabicPeriod"/>
            </a:pPr>
            <a:r>
              <a:rPr lang="es-ES" sz="2200" b="1" dirty="0">
                <a:solidFill>
                  <a:schemeClr val="accent3">
                    <a:lumMod val="50000"/>
                  </a:schemeClr>
                </a:solidFill>
              </a:rPr>
              <a:t>Modificar la columna dándole un determinado valor</a:t>
            </a:r>
          </a:p>
          <a:p>
            <a:pPr marL="1181100" lvl="1" indent="-457200">
              <a:buFont typeface="+mj-lt"/>
              <a:buAutoNum type="arabicPeriod"/>
            </a:pPr>
            <a:endParaRPr lang="es-ES" sz="2200" b="1" dirty="0">
              <a:solidFill>
                <a:schemeClr val="accent3">
                  <a:lumMod val="50000"/>
                </a:schemeClr>
              </a:solidFill>
            </a:endParaRPr>
          </a:p>
          <a:p>
            <a:pPr marL="1181100" lvl="1" indent="-457200">
              <a:buFont typeface="+mj-lt"/>
              <a:buAutoNum type="arabicPeriod"/>
            </a:pPr>
            <a:endParaRPr lang="es-ES" sz="2200" b="1" dirty="0">
              <a:solidFill>
                <a:schemeClr val="accent3">
                  <a:lumMod val="50000"/>
                </a:schemeClr>
              </a:solidFill>
            </a:endParaRPr>
          </a:p>
          <a:p>
            <a:pPr marL="1181100" lvl="1" indent="-457200">
              <a:buFont typeface="+mj-lt"/>
              <a:buAutoNum type="arabicPeriod"/>
            </a:pPr>
            <a:r>
              <a:rPr lang="es-ES" sz="2200" b="1" dirty="0">
                <a:solidFill>
                  <a:schemeClr val="accent3">
                    <a:lumMod val="50000"/>
                  </a:schemeClr>
                </a:solidFill>
              </a:rPr>
              <a:t>Modificar la condición NOT NULL de la columna (con MODIFY)</a:t>
            </a:r>
          </a:p>
        </p:txBody>
      </p:sp>
      <p:pic>
        <p:nvPicPr>
          <p:cNvPr id="5123" name="Picture 3"/>
          <p:cNvPicPr>
            <a:picLocks noChangeAspect="1" noChangeArrowheads="1"/>
          </p:cNvPicPr>
          <p:nvPr/>
        </p:nvPicPr>
        <p:blipFill>
          <a:blip r:embed="rId2"/>
          <a:srcRect/>
          <a:stretch>
            <a:fillRect/>
          </a:stretch>
        </p:blipFill>
        <p:spPr bwMode="auto">
          <a:xfrm>
            <a:off x="857192" y="2143116"/>
            <a:ext cx="8286808" cy="928694"/>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1571605" y="4572008"/>
            <a:ext cx="7572396" cy="412503"/>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1571604" y="5572140"/>
            <a:ext cx="4914900" cy="4191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2684</Words>
  <Application>Microsoft Office PowerPoint</Application>
  <PresentationFormat>Presentación en pantalla (4:3)</PresentationFormat>
  <Paragraphs>409</Paragraphs>
  <Slides>31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Calibri</vt:lpstr>
      <vt:lpstr>Courier New</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Profesor</dc:creator>
  <cp:lastModifiedBy>Profesor</cp:lastModifiedBy>
  <cp:revision>179</cp:revision>
  <dcterms:created xsi:type="dcterms:W3CDTF">2015-06-16T10:31:03Z</dcterms:created>
  <dcterms:modified xsi:type="dcterms:W3CDTF">2019-03-07T12:55:27Z</dcterms:modified>
</cp:coreProperties>
</file>