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11/04/2016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11/04/2016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11/04/2016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32F2606-AFE7-42FF-B24A-F8D713C81888}" type="datetimeFigureOut">
              <a:rPr lang="es-ES" smtClean="0"/>
              <a:pPr/>
              <a:t>11/04/2016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32F2606-AFE7-42FF-B24A-F8D713C81888}" type="datetimeFigureOut">
              <a:rPr lang="es-ES" smtClean="0"/>
              <a:pPr/>
              <a:t>11/04/2016</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B32F2606-AFE7-42FF-B24A-F8D713C81888}" type="datetimeFigureOut">
              <a:rPr lang="es-ES" smtClean="0"/>
              <a:pPr/>
              <a:t>11/04/2016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B32F2606-AFE7-42FF-B24A-F8D713C81888}" type="datetimeFigureOut">
              <a:rPr lang="es-ES" smtClean="0"/>
              <a:pPr/>
              <a:t>11/04/2016</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B32F2606-AFE7-42FF-B24A-F8D713C81888}" type="datetimeFigureOut">
              <a:rPr lang="es-ES" smtClean="0"/>
              <a:pPr/>
              <a:t>11/04/2016</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2F2606-AFE7-42FF-B24A-F8D713C81888}" type="datetimeFigureOut">
              <a:rPr lang="es-ES" smtClean="0"/>
              <a:pPr/>
              <a:t>11/04/2016</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32F2606-AFE7-42FF-B24A-F8D713C81888}" type="datetimeFigureOut">
              <a:rPr lang="es-ES" smtClean="0"/>
              <a:pPr/>
              <a:t>11/04/2016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32F2606-AFE7-42FF-B24A-F8D713C81888}" type="datetimeFigureOut">
              <a:rPr lang="es-ES" smtClean="0"/>
              <a:pPr/>
              <a:t>11/04/2016</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E26FA2B1-BB5D-4E5F-BFD1-5DB3FC213B35}"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7000">
              <a:schemeClr val="accent3">
                <a:lumMod val="60000"/>
                <a:lumOff val="40000"/>
                <a:alpha val="74000"/>
              </a:schemeClr>
            </a:gs>
            <a:gs pos="0">
              <a:schemeClr val="bg1">
                <a:lumMod val="75000"/>
              </a:schemeClr>
            </a:gs>
            <a:gs pos="50000">
              <a:srgbClr val="9CB86E">
                <a:alpha val="62000"/>
              </a:srgbClr>
            </a:gs>
            <a:gs pos="100000">
              <a:srgbClr val="156B13">
                <a:alpha val="5000"/>
              </a:srgb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F2606-AFE7-42FF-B24A-F8D713C81888}" type="datetimeFigureOut">
              <a:rPr lang="es-ES" smtClean="0"/>
              <a:pPr/>
              <a:t>11/04/2016</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FA2B1-BB5D-4E5F-BFD1-5DB3FC213B35}"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928794" y="1142984"/>
            <a:ext cx="5258684" cy="4278094"/>
          </a:xfrm>
          <a:prstGeom prst="rect">
            <a:avLst/>
          </a:prstGeom>
          <a:noFill/>
        </p:spPr>
        <p:txBody>
          <a:bodyPr wrap="none" rtlCol="0">
            <a:spAutoFit/>
          </a:bodyPr>
          <a:lstStyle/>
          <a:p>
            <a:pPr algn="ctr"/>
            <a:r>
              <a:rPr lang="es-ES" sz="8000" b="1" dirty="0" smtClean="0"/>
              <a:t>PL/SQL  </a:t>
            </a:r>
            <a:r>
              <a:rPr lang="es-ES" sz="6600" b="1" dirty="0" smtClean="0"/>
              <a:t> </a:t>
            </a:r>
            <a:r>
              <a:rPr lang="es-ES" sz="8000" b="1" dirty="0" smtClean="0"/>
              <a:t>I</a:t>
            </a:r>
            <a:endParaRPr lang="es-ES" sz="6600" b="1" dirty="0" smtClean="0"/>
          </a:p>
          <a:p>
            <a:pPr algn="ctr"/>
            <a:endParaRPr lang="es-ES" sz="6600" b="1" dirty="0" smtClean="0"/>
          </a:p>
          <a:p>
            <a:pPr algn="ctr"/>
            <a:r>
              <a:rPr lang="es-ES" sz="6000" b="1" dirty="0" smtClean="0">
                <a:solidFill>
                  <a:schemeClr val="accent1">
                    <a:lumMod val="75000"/>
                  </a:schemeClr>
                </a:solidFill>
              </a:rPr>
              <a:t>INTRODUCCIÓN</a:t>
            </a:r>
            <a:endParaRPr lang="es-ES" sz="6600" b="1" dirty="0" smtClean="0">
              <a:solidFill>
                <a:schemeClr val="accent1">
                  <a:lumMod val="75000"/>
                </a:schemeClr>
              </a:solidFill>
            </a:endParaRPr>
          </a:p>
          <a:p>
            <a:pPr algn="ctr"/>
            <a:endParaRPr lang="es-ES" sz="6600" b="1" u="sn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3592202" cy="369332"/>
          </a:xfrm>
          <a:prstGeom prst="rect">
            <a:avLst/>
          </a:prstGeom>
          <a:noFill/>
        </p:spPr>
        <p:txBody>
          <a:bodyPr wrap="none" rtlCol="0">
            <a:spAutoFit/>
          </a:bodyPr>
          <a:lstStyle/>
          <a:p>
            <a:r>
              <a:rPr lang="es-ES" b="1" dirty="0" smtClean="0">
                <a:solidFill>
                  <a:srgbClr val="C00000"/>
                </a:solidFill>
              </a:rPr>
              <a:t>3- CARACTERÍSTICAS DEL LENGUAJE</a:t>
            </a:r>
            <a:endParaRPr lang="es-ES" b="1" dirty="0">
              <a:solidFill>
                <a:srgbClr val="C00000"/>
              </a:solidFill>
            </a:endParaRPr>
          </a:p>
        </p:txBody>
      </p:sp>
      <p:sp>
        <p:nvSpPr>
          <p:cNvPr id="6" name="5 CuadroTexto"/>
          <p:cNvSpPr txBox="1"/>
          <p:nvPr/>
        </p:nvSpPr>
        <p:spPr>
          <a:xfrm>
            <a:off x="571472" y="571480"/>
            <a:ext cx="8572528" cy="461665"/>
          </a:xfrm>
          <a:prstGeom prst="rect">
            <a:avLst/>
          </a:prstGeom>
          <a:noFill/>
        </p:spPr>
        <p:txBody>
          <a:bodyPr wrap="square" rtlCol="0">
            <a:spAutoFit/>
          </a:bodyPr>
          <a:lstStyle/>
          <a:p>
            <a:pPr marL="514350" indent="-514350">
              <a:buFont typeface="+mj-lt"/>
              <a:buAutoNum type="alphaUcPeriod" startAt="2"/>
            </a:pPr>
            <a:r>
              <a:rPr lang="es-ES" sz="2400" b="1" dirty="0" smtClean="0">
                <a:solidFill>
                  <a:schemeClr val="accent5">
                    <a:lumMod val="50000"/>
                  </a:schemeClr>
                </a:solidFill>
              </a:rPr>
              <a:t>DEFINICIÓN DE DATOS COMPATIBLES CON PL/SQL</a:t>
            </a:r>
          </a:p>
        </p:txBody>
      </p:sp>
      <p:sp>
        <p:nvSpPr>
          <p:cNvPr id="5" name="4 CuadroTexto"/>
          <p:cNvSpPr txBox="1"/>
          <p:nvPr/>
        </p:nvSpPr>
        <p:spPr>
          <a:xfrm>
            <a:off x="714348" y="1071546"/>
            <a:ext cx="8429652" cy="4154984"/>
          </a:xfrm>
          <a:prstGeom prst="rect">
            <a:avLst/>
          </a:prstGeom>
          <a:noFill/>
        </p:spPr>
        <p:txBody>
          <a:bodyPr wrap="square" rtlCol="0">
            <a:spAutoFit/>
          </a:bodyPr>
          <a:lstStyle/>
          <a:p>
            <a:pPr marL="273050" indent="-273050"/>
            <a:r>
              <a:rPr lang="es-ES" sz="2400" b="1" dirty="0" smtClean="0"/>
              <a:t>PL/SQL permite:</a:t>
            </a:r>
          </a:p>
          <a:p>
            <a:pPr marL="273050" indent="-273050"/>
            <a:endParaRPr lang="es-ES" sz="2400" b="1" dirty="0" smtClean="0"/>
          </a:p>
          <a:p>
            <a:pPr marL="730250" lvl="1" indent="-273050">
              <a:buFont typeface="Wingdings" pitchFamily="2" charset="2"/>
              <a:buChar char="v"/>
            </a:pPr>
            <a:r>
              <a:rPr lang="es-ES" sz="2400" dirty="0" smtClean="0"/>
              <a:t> Declarar una variable del mismo tipo que otra variable o que una columna de una tabla mediante el atributo %TYPE</a:t>
            </a:r>
          </a:p>
          <a:p>
            <a:pPr marL="730250" lvl="1" indent="-273050"/>
            <a:r>
              <a:rPr lang="es-ES" sz="2400" dirty="0" smtClean="0"/>
              <a:t>	</a:t>
            </a:r>
            <a:r>
              <a:rPr lang="es-ES" sz="2400" b="1" i="1" dirty="0" smtClean="0">
                <a:solidFill>
                  <a:schemeClr val="accent5">
                    <a:lumMod val="50000"/>
                  </a:schemeClr>
                </a:solidFill>
              </a:rPr>
              <a:t>Ejemplo:</a:t>
            </a:r>
          </a:p>
          <a:p>
            <a:pPr marL="730250" lvl="1" indent="-273050"/>
            <a:endParaRPr lang="es-ES" sz="2400" dirty="0" smtClean="0"/>
          </a:p>
          <a:p>
            <a:pPr marL="730250" lvl="1" indent="-273050"/>
            <a:endParaRPr lang="es-ES" sz="2400" dirty="0" smtClean="0"/>
          </a:p>
          <a:p>
            <a:pPr marL="730250" lvl="1" indent="-273050"/>
            <a:endParaRPr lang="es-ES" sz="2400" dirty="0" smtClean="0"/>
          </a:p>
          <a:p>
            <a:pPr marL="730250" lvl="1" indent="-273050">
              <a:buFont typeface="Wingdings" pitchFamily="2" charset="2"/>
              <a:buChar char="v"/>
            </a:pPr>
            <a:r>
              <a:rPr lang="es-ES" sz="2400" dirty="0" smtClean="0"/>
              <a:t> Declarar una variable para guardar una fila completa de una tabla mediante el atributo %ROWTYPE</a:t>
            </a:r>
          </a:p>
          <a:p>
            <a:pPr marL="730250" lvl="1" indent="-273050"/>
            <a:r>
              <a:rPr lang="es-ES" sz="2400" dirty="0" smtClean="0"/>
              <a:t>	</a:t>
            </a:r>
            <a:r>
              <a:rPr lang="es-ES" sz="2400" b="1" i="1" dirty="0" smtClean="0">
                <a:solidFill>
                  <a:schemeClr val="accent5">
                    <a:lumMod val="50000"/>
                  </a:schemeClr>
                </a:solidFill>
              </a:rPr>
              <a:t>Ejemplo:</a:t>
            </a:r>
          </a:p>
        </p:txBody>
      </p:sp>
      <p:pic>
        <p:nvPicPr>
          <p:cNvPr id="6147" name="Picture 3"/>
          <p:cNvPicPr>
            <a:picLocks noChangeAspect="1" noChangeArrowheads="1"/>
          </p:cNvPicPr>
          <p:nvPr/>
        </p:nvPicPr>
        <p:blipFill>
          <a:blip r:embed="rId2"/>
          <a:srcRect/>
          <a:stretch>
            <a:fillRect/>
          </a:stretch>
        </p:blipFill>
        <p:spPr bwMode="auto">
          <a:xfrm>
            <a:off x="1500166" y="3214686"/>
            <a:ext cx="5172075" cy="371475"/>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a:srcRect/>
          <a:stretch>
            <a:fillRect/>
          </a:stretch>
        </p:blipFill>
        <p:spPr bwMode="auto">
          <a:xfrm>
            <a:off x="1500166" y="5429264"/>
            <a:ext cx="4133850" cy="3714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3592202" cy="369332"/>
          </a:xfrm>
          <a:prstGeom prst="rect">
            <a:avLst/>
          </a:prstGeom>
          <a:noFill/>
        </p:spPr>
        <p:txBody>
          <a:bodyPr wrap="none" rtlCol="0">
            <a:spAutoFit/>
          </a:bodyPr>
          <a:lstStyle/>
          <a:p>
            <a:r>
              <a:rPr lang="es-ES" b="1" dirty="0" smtClean="0">
                <a:solidFill>
                  <a:srgbClr val="C00000"/>
                </a:solidFill>
              </a:rPr>
              <a:t>3- CARACTERÍSTICAS DEL LENGUAJE</a:t>
            </a:r>
            <a:endParaRPr lang="es-ES" b="1" dirty="0">
              <a:solidFill>
                <a:srgbClr val="C00000"/>
              </a:solidFill>
            </a:endParaRPr>
          </a:p>
        </p:txBody>
      </p:sp>
      <p:sp>
        <p:nvSpPr>
          <p:cNvPr id="6" name="5 CuadroTexto"/>
          <p:cNvSpPr txBox="1"/>
          <p:nvPr/>
        </p:nvSpPr>
        <p:spPr>
          <a:xfrm>
            <a:off x="571472" y="571480"/>
            <a:ext cx="8572528" cy="461665"/>
          </a:xfrm>
          <a:prstGeom prst="rect">
            <a:avLst/>
          </a:prstGeom>
          <a:noFill/>
        </p:spPr>
        <p:txBody>
          <a:bodyPr wrap="square" rtlCol="0">
            <a:spAutoFit/>
          </a:bodyPr>
          <a:lstStyle/>
          <a:p>
            <a:pPr marL="514350" indent="-514350">
              <a:buFont typeface="+mj-lt"/>
              <a:buAutoNum type="alphaUcPeriod" startAt="3"/>
            </a:pPr>
            <a:r>
              <a:rPr lang="es-ES" sz="2400" b="1" dirty="0" smtClean="0">
                <a:solidFill>
                  <a:schemeClr val="accent5">
                    <a:lumMod val="50000"/>
                  </a:schemeClr>
                </a:solidFill>
              </a:rPr>
              <a:t>ESTRUCTURAS DE CONTROL</a:t>
            </a:r>
          </a:p>
        </p:txBody>
      </p:sp>
      <p:sp>
        <p:nvSpPr>
          <p:cNvPr id="5" name="4 CuadroTexto"/>
          <p:cNvSpPr txBox="1"/>
          <p:nvPr/>
        </p:nvSpPr>
        <p:spPr>
          <a:xfrm>
            <a:off x="714348" y="1071546"/>
            <a:ext cx="8429652" cy="1200329"/>
          </a:xfrm>
          <a:prstGeom prst="rect">
            <a:avLst/>
          </a:prstGeom>
          <a:noFill/>
        </p:spPr>
        <p:txBody>
          <a:bodyPr wrap="square" rtlCol="0">
            <a:spAutoFit/>
          </a:bodyPr>
          <a:lstStyle/>
          <a:p>
            <a:r>
              <a:rPr lang="es-ES" sz="2400" b="1" dirty="0" smtClean="0"/>
              <a:t>Son las habituales de los lenguajes de programación estructurados:   IF, CASE, WHILE, FOR y LOOP</a:t>
            </a:r>
          </a:p>
          <a:p>
            <a:pPr marL="273050" indent="-273050"/>
            <a:endParaRPr lang="es-ES" sz="2400" b="1" dirty="0" smtClean="0"/>
          </a:p>
        </p:txBody>
      </p:sp>
      <p:pic>
        <p:nvPicPr>
          <p:cNvPr id="7171" name="Picture 3"/>
          <p:cNvPicPr>
            <a:picLocks noChangeAspect="1" noChangeArrowheads="1"/>
          </p:cNvPicPr>
          <p:nvPr/>
        </p:nvPicPr>
        <p:blipFill>
          <a:blip r:embed="rId2"/>
          <a:srcRect/>
          <a:stretch>
            <a:fillRect/>
          </a:stretch>
        </p:blipFill>
        <p:spPr bwMode="auto">
          <a:xfrm>
            <a:off x="214282" y="2143116"/>
            <a:ext cx="8758502" cy="445769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3592202" cy="369332"/>
          </a:xfrm>
          <a:prstGeom prst="rect">
            <a:avLst/>
          </a:prstGeom>
          <a:noFill/>
        </p:spPr>
        <p:txBody>
          <a:bodyPr wrap="none" rtlCol="0">
            <a:spAutoFit/>
          </a:bodyPr>
          <a:lstStyle/>
          <a:p>
            <a:r>
              <a:rPr lang="es-ES" b="1" dirty="0" smtClean="0">
                <a:solidFill>
                  <a:srgbClr val="C00000"/>
                </a:solidFill>
              </a:rPr>
              <a:t>3- CARACTERÍSTICAS DEL LENGUAJE</a:t>
            </a:r>
            <a:endParaRPr lang="es-ES" b="1" dirty="0">
              <a:solidFill>
                <a:srgbClr val="C00000"/>
              </a:solidFill>
            </a:endParaRPr>
          </a:p>
        </p:txBody>
      </p:sp>
      <p:sp>
        <p:nvSpPr>
          <p:cNvPr id="6" name="5 CuadroTexto"/>
          <p:cNvSpPr txBox="1"/>
          <p:nvPr/>
        </p:nvSpPr>
        <p:spPr>
          <a:xfrm>
            <a:off x="571472" y="571480"/>
            <a:ext cx="8572528" cy="461665"/>
          </a:xfrm>
          <a:prstGeom prst="rect">
            <a:avLst/>
          </a:prstGeom>
          <a:noFill/>
        </p:spPr>
        <p:txBody>
          <a:bodyPr wrap="square" rtlCol="0">
            <a:spAutoFit/>
          </a:bodyPr>
          <a:lstStyle/>
          <a:p>
            <a:pPr marL="514350" indent="-514350">
              <a:buFont typeface="+mj-lt"/>
              <a:buAutoNum type="alphaUcPeriod" startAt="3"/>
            </a:pPr>
            <a:r>
              <a:rPr lang="es-ES" sz="2400" b="1" dirty="0" smtClean="0">
                <a:solidFill>
                  <a:schemeClr val="accent5">
                    <a:lumMod val="50000"/>
                  </a:schemeClr>
                </a:solidFill>
              </a:rPr>
              <a:t>ESTRUCTURAS DE CONTROL</a:t>
            </a:r>
          </a:p>
        </p:txBody>
      </p:sp>
      <p:sp>
        <p:nvSpPr>
          <p:cNvPr id="5" name="4 CuadroTexto"/>
          <p:cNvSpPr txBox="1"/>
          <p:nvPr/>
        </p:nvSpPr>
        <p:spPr>
          <a:xfrm>
            <a:off x="714348" y="1071546"/>
            <a:ext cx="8429652" cy="1200329"/>
          </a:xfrm>
          <a:prstGeom prst="rect">
            <a:avLst/>
          </a:prstGeom>
          <a:noFill/>
        </p:spPr>
        <p:txBody>
          <a:bodyPr wrap="square" rtlCol="0">
            <a:spAutoFit/>
          </a:bodyPr>
          <a:lstStyle/>
          <a:p>
            <a:r>
              <a:rPr lang="es-ES" sz="2400" b="1" dirty="0" smtClean="0"/>
              <a:t>Son las habituales de los lenguajes de programación estructurados:   IF, CASE, WHILE, FOR y LOOP</a:t>
            </a:r>
          </a:p>
          <a:p>
            <a:pPr marL="273050" indent="-273050"/>
            <a:endParaRPr lang="es-ES" sz="2400" b="1" dirty="0" smtClean="0"/>
          </a:p>
        </p:txBody>
      </p:sp>
      <p:pic>
        <p:nvPicPr>
          <p:cNvPr id="8194" name="Picture 2"/>
          <p:cNvPicPr>
            <a:picLocks noChangeAspect="1" noChangeArrowheads="1"/>
          </p:cNvPicPr>
          <p:nvPr/>
        </p:nvPicPr>
        <p:blipFill>
          <a:blip r:embed="rId2"/>
          <a:srcRect/>
          <a:stretch>
            <a:fillRect/>
          </a:stretch>
        </p:blipFill>
        <p:spPr bwMode="auto">
          <a:xfrm>
            <a:off x="214282" y="2143116"/>
            <a:ext cx="8786842" cy="371477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3592202" cy="369332"/>
          </a:xfrm>
          <a:prstGeom prst="rect">
            <a:avLst/>
          </a:prstGeom>
          <a:noFill/>
        </p:spPr>
        <p:txBody>
          <a:bodyPr wrap="none" rtlCol="0">
            <a:spAutoFit/>
          </a:bodyPr>
          <a:lstStyle/>
          <a:p>
            <a:r>
              <a:rPr lang="es-ES" b="1" dirty="0" smtClean="0">
                <a:solidFill>
                  <a:srgbClr val="C00000"/>
                </a:solidFill>
              </a:rPr>
              <a:t>3- CARACTERÍSTICAS DEL LENGUAJE</a:t>
            </a:r>
            <a:endParaRPr lang="es-ES" b="1" dirty="0">
              <a:solidFill>
                <a:srgbClr val="C00000"/>
              </a:solidFill>
            </a:endParaRPr>
          </a:p>
        </p:txBody>
      </p:sp>
      <p:sp>
        <p:nvSpPr>
          <p:cNvPr id="6" name="5 CuadroTexto"/>
          <p:cNvSpPr txBox="1"/>
          <p:nvPr/>
        </p:nvSpPr>
        <p:spPr>
          <a:xfrm>
            <a:off x="571472" y="571480"/>
            <a:ext cx="8572528" cy="461665"/>
          </a:xfrm>
          <a:prstGeom prst="rect">
            <a:avLst/>
          </a:prstGeom>
          <a:noFill/>
        </p:spPr>
        <p:txBody>
          <a:bodyPr wrap="square" rtlCol="0">
            <a:spAutoFit/>
          </a:bodyPr>
          <a:lstStyle/>
          <a:p>
            <a:pPr marL="514350" indent="-514350">
              <a:buFont typeface="+mj-lt"/>
              <a:buAutoNum type="alphaUcPeriod" startAt="4"/>
            </a:pPr>
            <a:r>
              <a:rPr lang="es-ES" sz="2400" b="1" dirty="0" smtClean="0">
                <a:solidFill>
                  <a:schemeClr val="accent5">
                    <a:lumMod val="50000"/>
                  </a:schemeClr>
                </a:solidFill>
              </a:rPr>
              <a:t>SOPORTE PARA ORDENES DE MANIPULACIÓN DE DATOS</a:t>
            </a:r>
          </a:p>
        </p:txBody>
      </p:sp>
      <p:sp>
        <p:nvSpPr>
          <p:cNvPr id="5" name="4 CuadroTexto"/>
          <p:cNvSpPr txBox="1"/>
          <p:nvPr/>
        </p:nvSpPr>
        <p:spPr>
          <a:xfrm>
            <a:off x="714348" y="1071546"/>
            <a:ext cx="8429652" cy="1200329"/>
          </a:xfrm>
          <a:prstGeom prst="rect">
            <a:avLst/>
          </a:prstGeom>
          <a:noFill/>
        </p:spPr>
        <p:txBody>
          <a:bodyPr wrap="square" rtlCol="0">
            <a:spAutoFit/>
          </a:bodyPr>
          <a:lstStyle/>
          <a:p>
            <a:r>
              <a:rPr lang="es-ES" sz="2400" b="1" dirty="0" smtClean="0"/>
              <a:t>Desde PL/SQL se puede ejecutar cualquier orden de manipulación de datos, como:</a:t>
            </a:r>
          </a:p>
          <a:p>
            <a:pPr marL="273050" indent="-273050"/>
            <a:endParaRPr lang="es-ES" sz="2400" b="1" dirty="0" smtClean="0"/>
          </a:p>
        </p:txBody>
      </p:sp>
      <p:pic>
        <p:nvPicPr>
          <p:cNvPr id="9219" name="Picture 3"/>
          <p:cNvPicPr>
            <a:picLocks noChangeAspect="1" noChangeArrowheads="1"/>
          </p:cNvPicPr>
          <p:nvPr/>
        </p:nvPicPr>
        <p:blipFill>
          <a:blip r:embed="rId2"/>
          <a:srcRect/>
          <a:stretch>
            <a:fillRect/>
          </a:stretch>
        </p:blipFill>
        <p:spPr bwMode="auto">
          <a:xfrm>
            <a:off x="785786" y="2285992"/>
            <a:ext cx="6172200" cy="571500"/>
          </a:xfrm>
          <a:prstGeom prst="rect">
            <a:avLst/>
          </a:prstGeom>
          <a:noFill/>
          <a:ln w="9525">
            <a:noFill/>
            <a:miter lim="800000"/>
            <a:headEnd/>
            <a:tailEnd/>
          </a:ln>
          <a:effectLst/>
        </p:spPr>
      </p:pic>
      <p:pic>
        <p:nvPicPr>
          <p:cNvPr id="9220" name="Picture 4"/>
          <p:cNvPicPr>
            <a:picLocks noChangeAspect="1" noChangeArrowheads="1"/>
          </p:cNvPicPr>
          <p:nvPr/>
        </p:nvPicPr>
        <p:blipFill>
          <a:blip r:embed="rId3"/>
          <a:srcRect/>
          <a:stretch>
            <a:fillRect/>
          </a:stretch>
        </p:blipFill>
        <p:spPr bwMode="auto">
          <a:xfrm>
            <a:off x="785786" y="3500438"/>
            <a:ext cx="8077228" cy="770141"/>
          </a:xfrm>
          <a:prstGeom prst="rect">
            <a:avLst/>
          </a:prstGeom>
          <a:noFill/>
          <a:ln w="9525">
            <a:noFill/>
            <a:miter lim="800000"/>
            <a:headEnd/>
            <a:tailEnd/>
          </a:ln>
          <a:effectLst/>
        </p:spPr>
      </p:pic>
      <p:pic>
        <p:nvPicPr>
          <p:cNvPr id="9221" name="Picture 5"/>
          <p:cNvPicPr>
            <a:picLocks noChangeAspect="1" noChangeArrowheads="1"/>
          </p:cNvPicPr>
          <p:nvPr/>
        </p:nvPicPr>
        <p:blipFill>
          <a:blip r:embed="rId4"/>
          <a:srcRect/>
          <a:stretch>
            <a:fillRect/>
          </a:stretch>
        </p:blipFill>
        <p:spPr bwMode="auto">
          <a:xfrm>
            <a:off x="785787" y="5000636"/>
            <a:ext cx="8001056" cy="565111"/>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0"/>
            <a:ext cx="3592202" cy="369332"/>
          </a:xfrm>
          <a:prstGeom prst="rect">
            <a:avLst/>
          </a:prstGeom>
          <a:noFill/>
        </p:spPr>
        <p:txBody>
          <a:bodyPr wrap="none" rtlCol="0">
            <a:spAutoFit/>
          </a:bodyPr>
          <a:lstStyle/>
          <a:p>
            <a:r>
              <a:rPr lang="es-ES" b="1" dirty="0" smtClean="0">
                <a:solidFill>
                  <a:srgbClr val="C00000"/>
                </a:solidFill>
              </a:rPr>
              <a:t>3- CARACTERÍSTICAS DEL LENGUAJE</a:t>
            </a:r>
            <a:endParaRPr lang="es-ES" b="1" dirty="0">
              <a:solidFill>
                <a:srgbClr val="C00000"/>
              </a:solidFill>
            </a:endParaRPr>
          </a:p>
        </p:txBody>
      </p:sp>
      <p:sp>
        <p:nvSpPr>
          <p:cNvPr id="6" name="5 CuadroTexto"/>
          <p:cNvSpPr txBox="1"/>
          <p:nvPr/>
        </p:nvSpPr>
        <p:spPr>
          <a:xfrm>
            <a:off x="571472" y="285728"/>
            <a:ext cx="8572528" cy="461665"/>
          </a:xfrm>
          <a:prstGeom prst="rect">
            <a:avLst/>
          </a:prstGeom>
          <a:noFill/>
        </p:spPr>
        <p:txBody>
          <a:bodyPr wrap="square" rtlCol="0">
            <a:spAutoFit/>
          </a:bodyPr>
          <a:lstStyle/>
          <a:p>
            <a:pPr marL="514350" indent="-514350">
              <a:buFont typeface="+mj-lt"/>
              <a:buAutoNum type="alphaUcPeriod" startAt="5"/>
            </a:pPr>
            <a:r>
              <a:rPr lang="es-ES" sz="2400" b="1" dirty="0" smtClean="0">
                <a:solidFill>
                  <a:schemeClr val="accent5">
                    <a:lumMod val="50000"/>
                  </a:schemeClr>
                </a:solidFill>
              </a:rPr>
              <a:t>SOPORTE PARA CONSULTAS</a:t>
            </a:r>
          </a:p>
        </p:txBody>
      </p:sp>
      <p:sp>
        <p:nvSpPr>
          <p:cNvPr id="5" name="4 CuadroTexto"/>
          <p:cNvSpPr txBox="1"/>
          <p:nvPr/>
        </p:nvSpPr>
        <p:spPr>
          <a:xfrm>
            <a:off x="714348" y="714356"/>
            <a:ext cx="8429652" cy="5986254"/>
          </a:xfrm>
          <a:prstGeom prst="rect">
            <a:avLst/>
          </a:prstGeom>
          <a:noFill/>
        </p:spPr>
        <p:txBody>
          <a:bodyPr wrap="square" rtlCol="0">
            <a:spAutoFit/>
          </a:bodyPr>
          <a:lstStyle/>
          <a:p>
            <a:pPr marL="273050" indent="-273050">
              <a:buFont typeface="Wingdings" pitchFamily="2" charset="2"/>
              <a:buChar char="Ø"/>
            </a:pPr>
            <a:r>
              <a:rPr lang="es-ES" sz="2200" dirty="0" smtClean="0"/>
              <a:t>PL/SQL permite ejecutar cualquier consulta admitida por la base de datos, pero cuando se ejecuta, el resultado </a:t>
            </a:r>
            <a:r>
              <a:rPr lang="es-ES" sz="2200" b="1" dirty="0" smtClean="0"/>
              <a:t>NO</a:t>
            </a:r>
            <a:r>
              <a:rPr lang="es-ES" sz="2200" dirty="0" smtClean="0"/>
              <a:t> se muestra automáticamente en el terminal del usuario, sino que queda en un área denominada </a:t>
            </a:r>
            <a:r>
              <a:rPr lang="es-ES" sz="2200" b="1" dirty="0" smtClean="0"/>
              <a:t>CURSOR</a:t>
            </a:r>
            <a:r>
              <a:rPr lang="es-ES" sz="2200" dirty="0" smtClean="0"/>
              <a:t> a la que accederemos utilizando variables</a:t>
            </a:r>
          </a:p>
          <a:p>
            <a:pPr marL="273050" indent="-273050">
              <a:buFont typeface="Wingdings" pitchFamily="2" charset="2"/>
              <a:buChar char="Ø"/>
            </a:pPr>
            <a:endParaRPr lang="es-ES" sz="1100" dirty="0" smtClean="0"/>
          </a:p>
          <a:p>
            <a:pPr marL="273050" indent="-273050">
              <a:buFont typeface="Wingdings" pitchFamily="2" charset="2"/>
              <a:buChar char="Ø"/>
            </a:pPr>
            <a:r>
              <a:rPr lang="es-ES" sz="2200" b="1" i="1" dirty="0" smtClean="0">
                <a:solidFill>
                  <a:schemeClr val="accent5">
                    <a:lumMod val="50000"/>
                  </a:schemeClr>
                </a:solidFill>
              </a:rPr>
              <a:t>Por ejemplo</a:t>
            </a:r>
            <a:r>
              <a:rPr lang="es-ES" sz="2200" dirty="0" smtClean="0"/>
              <a:t>: para obtener el número total de empleados de la tabla EMPLE no podemos utilizar directamente:</a:t>
            </a:r>
          </a:p>
          <a:p>
            <a:pPr marL="273050" indent="-273050"/>
            <a:endParaRPr lang="es-ES" sz="2200" dirty="0" smtClean="0"/>
          </a:p>
          <a:p>
            <a:pPr marL="273050" indent="-273050"/>
            <a:endParaRPr lang="es-ES" sz="2000" dirty="0" smtClean="0"/>
          </a:p>
          <a:p>
            <a:pPr marL="273050" indent="-273050"/>
            <a:r>
              <a:rPr lang="es-ES" sz="2200" dirty="0" smtClean="0"/>
              <a:t>	Utilizaremos una o más variables (declaradas previamente) junto con la cláusula </a:t>
            </a:r>
            <a:r>
              <a:rPr lang="es-ES" sz="2200" b="1" dirty="0" smtClean="0"/>
              <a:t>INTO </a:t>
            </a:r>
            <a:r>
              <a:rPr lang="es-ES" sz="2200" dirty="0" smtClean="0"/>
              <a:t>para poder acceder a los datos:</a:t>
            </a:r>
          </a:p>
          <a:p>
            <a:pPr marL="273050" indent="-273050"/>
            <a:endParaRPr lang="es-ES" sz="2200" dirty="0" smtClean="0"/>
          </a:p>
          <a:p>
            <a:pPr marL="273050" indent="-273050"/>
            <a:endParaRPr lang="es-ES" sz="2200" dirty="0" smtClean="0"/>
          </a:p>
          <a:p>
            <a:pPr marL="273050" indent="-273050"/>
            <a:r>
              <a:rPr lang="es-ES" sz="2200" dirty="0" smtClean="0"/>
              <a:t>	Se ejecuta la consulta y deposita el resultado en la variable </a:t>
            </a:r>
            <a:r>
              <a:rPr lang="es-ES" sz="2200" b="1" i="1" dirty="0" err="1" smtClean="0"/>
              <a:t>v_total_emple</a:t>
            </a:r>
            <a:r>
              <a:rPr lang="es-ES" sz="2200" dirty="0" smtClean="0"/>
              <a:t>.  Este tipo de cursores se llaman </a:t>
            </a:r>
            <a:r>
              <a:rPr lang="es-ES" sz="2200" b="1" dirty="0" smtClean="0"/>
              <a:t>IMPLÍCITOS,</a:t>
            </a:r>
            <a:r>
              <a:rPr lang="es-ES" sz="2200" dirty="0" smtClean="0"/>
              <a:t> ya que no hay que declararlos. Son más sencillos, pero tienen limitaciones: la consulta deberá devolver una única fila (</a:t>
            </a:r>
            <a:r>
              <a:rPr lang="es-ES" sz="2000" b="1" i="1" dirty="0" smtClean="0"/>
              <a:t>en caso contrario, producirá un error catalogado como TOO_MANY_ROWS</a:t>
            </a:r>
            <a:r>
              <a:rPr lang="es-ES" sz="2200" dirty="0" smtClean="0"/>
              <a:t>)</a:t>
            </a:r>
          </a:p>
        </p:txBody>
      </p:sp>
      <p:pic>
        <p:nvPicPr>
          <p:cNvPr id="1027" name="Picture 3"/>
          <p:cNvPicPr>
            <a:picLocks noChangeAspect="1" noChangeArrowheads="1"/>
          </p:cNvPicPr>
          <p:nvPr/>
        </p:nvPicPr>
        <p:blipFill>
          <a:blip r:embed="rId2"/>
          <a:srcRect/>
          <a:stretch>
            <a:fillRect/>
          </a:stretch>
        </p:blipFill>
        <p:spPr bwMode="auto">
          <a:xfrm>
            <a:off x="1071538" y="2928934"/>
            <a:ext cx="6086475" cy="4381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1071538" y="4286256"/>
            <a:ext cx="7124700" cy="4667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0"/>
            <a:ext cx="3592202" cy="369332"/>
          </a:xfrm>
          <a:prstGeom prst="rect">
            <a:avLst/>
          </a:prstGeom>
          <a:noFill/>
        </p:spPr>
        <p:txBody>
          <a:bodyPr wrap="none" rtlCol="0">
            <a:spAutoFit/>
          </a:bodyPr>
          <a:lstStyle/>
          <a:p>
            <a:r>
              <a:rPr lang="es-ES" b="1" dirty="0" smtClean="0">
                <a:solidFill>
                  <a:srgbClr val="C00000"/>
                </a:solidFill>
              </a:rPr>
              <a:t>3- CARACTERÍSTICAS DEL LENGUAJE</a:t>
            </a:r>
            <a:endParaRPr lang="es-ES" b="1" dirty="0">
              <a:solidFill>
                <a:srgbClr val="C00000"/>
              </a:solidFill>
            </a:endParaRPr>
          </a:p>
        </p:txBody>
      </p:sp>
      <p:sp>
        <p:nvSpPr>
          <p:cNvPr id="6" name="5 CuadroTexto"/>
          <p:cNvSpPr txBox="1"/>
          <p:nvPr/>
        </p:nvSpPr>
        <p:spPr>
          <a:xfrm>
            <a:off x="571472" y="285728"/>
            <a:ext cx="8572528" cy="461665"/>
          </a:xfrm>
          <a:prstGeom prst="rect">
            <a:avLst/>
          </a:prstGeom>
          <a:noFill/>
        </p:spPr>
        <p:txBody>
          <a:bodyPr wrap="square" rtlCol="0">
            <a:spAutoFit/>
          </a:bodyPr>
          <a:lstStyle/>
          <a:p>
            <a:pPr marL="514350" indent="-514350">
              <a:buFont typeface="+mj-lt"/>
              <a:buAutoNum type="alphaUcPeriod" startAt="5"/>
            </a:pPr>
            <a:r>
              <a:rPr lang="es-ES" sz="2400" b="1" dirty="0" smtClean="0">
                <a:solidFill>
                  <a:schemeClr val="accent5">
                    <a:lumMod val="50000"/>
                  </a:schemeClr>
                </a:solidFill>
              </a:rPr>
              <a:t>SOPORTE PARA CONSULTAS</a:t>
            </a:r>
          </a:p>
        </p:txBody>
      </p:sp>
      <p:sp>
        <p:nvSpPr>
          <p:cNvPr id="5" name="4 CuadroTexto"/>
          <p:cNvSpPr txBox="1"/>
          <p:nvPr/>
        </p:nvSpPr>
        <p:spPr>
          <a:xfrm>
            <a:off x="714348" y="714356"/>
            <a:ext cx="8429652" cy="5509200"/>
          </a:xfrm>
          <a:prstGeom prst="rect">
            <a:avLst/>
          </a:prstGeom>
          <a:noFill/>
        </p:spPr>
        <p:txBody>
          <a:bodyPr wrap="square" rtlCol="0">
            <a:spAutoFit/>
          </a:bodyPr>
          <a:lstStyle/>
          <a:p>
            <a:pPr marL="273050" indent="-273050"/>
            <a:r>
              <a:rPr lang="es-ES" sz="2200" b="1" dirty="0" smtClean="0"/>
              <a:t>Formato general:</a:t>
            </a:r>
          </a:p>
          <a:p>
            <a:pPr marL="273050" indent="-273050"/>
            <a:endParaRPr lang="es-ES" sz="2200" b="1" dirty="0" smtClean="0"/>
          </a:p>
          <a:p>
            <a:pPr marL="273050" indent="-273050"/>
            <a:endParaRPr lang="es-ES" sz="2200" b="1" dirty="0" smtClean="0"/>
          </a:p>
          <a:p>
            <a:r>
              <a:rPr lang="es-ES" sz="2200" dirty="0" smtClean="0"/>
              <a:t>Las variables que siguen al INTO reciben el valor de la consulta. Debe haber coincidencia en el tipo con las columnas del SELECT.</a:t>
            </a:r>
          </a:p>
          <a:p>
            <a:endParaRPr lang="es-ES" sz="2200" dirty="0" smtClean="0"/>
          </a:p>
          <a:p>
            <a:r>
              <a:rPr lang="es-ES" sz="2200" b="1" i="1" dirty="0" smtClean="0">
                <a:solidFill>
                  <a:schemeClr val="accent5">
                    <a:lumMod val="50000"/>
                  </a:schemeClr>
                </a:solidFill>
              </a:rPr>
              <a:t>Ejemplo:</a:t>
            </a:r>
          </a:p>
          <a:p>
            <a:r>
              <a:rPr lang="es-ES" sz="2200" dirty="0" smtClean="0">
                <a:solidFill>
                  <a:schemeClr val="tx1">
                    <a:lumMod val="95000"/>
                    <a:lumOff val="5000"/>
                  </a:schemeClr>
                </a:solidFill>
              </a:rPr>
              <a:t>Visualizamos el apellido y el oficio del empleado cuyo número es 7900</a:t>
            </a:r>
          </a:p>
          <a:p>
            <a:endParaRPr lang="es-ES" sz="2200" dirty="0" smtClean="0">
              <a:solidFill>
                <a:schemeClr val="tx1">
                  <a:lumMod val="95000"/>
                  <a:lumOff val="5000"/>
                </a:schemeClr>
              </a:solidFill>
            </a:endParaRPr>
          </a:p>
          <a:p>
            <a:endParaRPr lang="es-ES" sz="2200" dirty="0" smtClean="0">
              <a:solidFill>
                <a:schemeClr val="tx1">
                  <a:lumMod val="95000"/>
                  <a:lumOff val="5000"/>
                </a:schemeClr>
              </a:solidFill>
            </a:endParaRPr>
          </a:p>
          <a:p>
            <a:endParaRPr lang="es-ES" sz="2200" dirty="0" smtClean="0">
              <a:solidFill>
                <a:schemeClr val="tx1">
                  <a:lumMod val="95000"/>
                  <a:lumOff val="5000"/>
                </a:schemeClr>
              </a:solidFill>
            </a:endParaRPr>
          </a:p>
          <a:p>
            <a:endParaRPr lang="es-ES" sz="2200" dirty="0" smtClean="0">
              <a:solidFill>
                <a:schemeClr val="tx1">
                  <a:lumMod val="95000"/>
                  <a:lumOff val="5000"/>
                </a:schemeClr>
              </a:solidFill>
            </a:endParaRPr>
          </a:p>
          <a:p>
            <a:endParaRPr lang="es-ES" sz="2200" dirty="0" smtClean="0">
              <a:solidFill>
                <a:schemeClr val="tx1">
                  <a:lumMod val="95000"/>
                  <a:lumOff val="5000"/>
                </a:schemeClr>
              </a:solidFill>
            </a:endParaRPr>
          </a:p>
          <a:p>
            <a:endParaRPr lang="es-ES" sz="2200" dirty="0" smtClean="0">
              <a:solidFill>
                <a:schemeClr val="tx1">
                  <a:lumMod val="95000"/>
                  <a:lumOff val="5000"/>
                </a:schemeClr>
              </a:solidFill>
            </a:endParaRPr>
          </a:p>
          <a:p>
            <a:endParaRPr lang="es-ES" sz="2200" dirty="0" smtClean="0">
              <a:solidFill>
                <a:schemeClr val="tx1">
                  <a:lumMod val="95000"/>
                  <a:lumOff val="5000"/>
                </a:schemeClr>
              </a:solidFill>
            </a:endParaRPr>
          </a:p>
          <a:p>
            <a:r>
              <a:rPr lang="es-ES" sz="2200" dirty="0" smtClean="0">
                <a:solidFill>
                  <a:schemeClr val="tx1">
                    <a:lumMod val="95000"/>
                    <a:lumOff val="5000"/>
                  </a:schemeClr>
                </a:solidFill>
              </a:rPr>
              <a:t>Y el resultado será:</a:t>
            </a:r>
          </a:p>
        </p:txBody>
      </p:sp>
      <p:pic>
        <p:nvPicPr>
          <p:cNvPr id="2050" name="Picture 2"/>
          <p:cNvPicPr>
            <a:picLocks noChangeAspect="1" noChangeArrowheads="1"/>
          </p:cNvPicPr>
          <p:nvPr/>
        </p:nvPicPr>
        <p:blipFill>
          <a:blip r:embed="rId2"/>
          <a:srcRect/>
          <a:stretch>
            <a:fillRect/>
          </a:stretch>
        </p:blipFill>
        <p:spPr bwMode="auto">
          <a:xfrm>
            <a:off x="785786" y="1214422"/>
            <a:ext cx="8358214" cy="523875"/>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785786" y="3429000"/>
            <a:ext cx="6453206" cy="2281243"/>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785786" y="6153150"/>
            <a:ext cx="6429419" cy="49056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3592202" cy="369332"/>
          </a:xfrm>
          <a:prstGeom prst="rect">
            <a:avLst/>
          </a:prstGeom>
          <a:noFill/>
        </p:spPr>
        <p:txBody>
          <a:bodyPr wrap="none" rtlCol="0">
            <a:spAutoFit/>
          </a:bodyPr>
          <a:lstStyle/>
          <a:p>
            <a:r>
              <a:rPr lang="es-ES" b="1" dirty="0" smtClean="0">
                <a:solidFill>
                  <a:srgbClr val="C00000"/>
                </a:solidFill>
              </a:rPr>
              <a:t>3- CARACTERÍSTICAS DEL LENGUAJE</a:t>
            </a:r>
            <a:endParaRPr lang="es-ES" b="1" dirty="0">
              <a:solidFill>
                <a:srgbClr val="C00000"/>
              </a:solidFill>
            </a:endParaRPr>
          </a:p>
        </p:txBody>
      </p:sp>
      <p:sp>
        <p:nvSpPr>
          <p:cNvPr id="6" name="5 CuadroTexto"/>
          <p:cNvSpPr txBox="1"/>
          <p:nvPr/>
        </p:nvSpPr>
        <p:spPr>
          <a:xfrm>
            <a:off x="571472" y="571480"/>
            <a:ext cx="8572528" cy="461665"/>
          </a:xfrm>
          <a:prstGeom prst="rect">
            <a:avLst/>
          </a:prstGeom>
          <a:noFill/>
        </p:spPr>
        <p:txBody>
          <a:bodyPr wrap="square" rtlCol="0">
            <a:spAutoFit/>
          </a:bodyPr>
          <a:lstStyle/>
          <a:p>
            <a:pPr marL="514350" indent="-514350">
              <a:buFont typeface="+mj-lt"/>
              <a:buAutoNum type="alphaUcPeriod" startAt="6"/>
            </a:pPr>
            <a:r>
              <a:rPr lang="es-ES" sz="2400" b="1" dirty="0" smtClean="0">
                <a:solidFill>
                  <a:schemeClr val="accent5">
                    <a:lumMod val="50000"/>
                  </a:schemeClr>
                </a:solidFill>
              </a:rPr>
              <a:t>GESTIÓN DE EXCEPCIONES</a:t>
            </a:r>
          </a:p>
        </p:txBody>
      </p:sp>
      <p:sp>
        <p:nvSpPr>
          <p:cNvPr id="5" name="4 CuadroTexto"/>
          <p:cNvSpPr txBox="1"/>
          <p:nvPr/>
        </p:nvSpPr>
        <p:spPr>
          <a:xfrm>
            <a:off x="714348" y="1071546"/>
            <a:ext cx="8429652" cy="4770537"/>
          </a:xfrm>
          <a:prstGeom prst="rect">
            <a:avLst/>
          </a:prstGeom>
          <a:noFill/>
        </p:spPr>
        <p:txBody>
          <a:bodyPr wrap="square" rtlCol="0">
            <a:spAutoFit/>
          </a:bodyPr>
          <a:lstStyle/>
          <a:p>
            <a:pPr>
              <a:buFont typeface="Wingdings" pitchFamily="2" charset="2"/>
              <a:buChar char="Ø"/>
            </a:pPr>
            <a:r>
              <a:rPr lang="es-ES" sz="2400" dirty="0" smtClean="0"/>
              <a:t> Las EXCEPCIONES sirven para tratar errores y mensajes de aviso</a:t>
            </a:r>
          </a:p>
          <a:p>
            <a:pPr>
              <a:buFont typeface="Wingdings" pitchFamily="2" charset="2"/>
              <a:buChar char="Ø"/>
            </a:pPr>
            <a:endParaRPr lang="es-ES" sz="2400" dirty="0" smtClean="0"/>
          </a:p>
          <a:p>
            <a:pPr marL="273050" indent="-273050">
              <a:buFont typeface="Wingdings" pitchFamily="2" charset="2"/>
              <a:buChar char="Ø"/>
            </a:pPr>
            <a:r>
              <a:rPr lang="es-ES" sz="2400" dirty="0" smtClean="0"/>
              <a:t>En ORACLE están disponibles excepciones predefinidas correspondientes a algunos errores más frecuentes como:</a:t>
            </a:r>
          </a:p>
          <a:p>
            <a:pPr marL="273050" indent="-273050">
              <a:buFont typeface="Wingdings" pitchFamily="2" charset="2"/>
              <a:buChar char="Ø"/>
            </a:pPr>
            <a:endParaRPr lang="es-ES" sz="2400" dirty="0" smtClean="0"/>
          </a:p>
          <a:p>
            <a:pPr lvl="2">
              <a:buFont typeface="Wingdings" pitchFamily="2" charset="2"/>
              <a:buChar char="ü"/>
            </a:pPr>
            <a:r>
              <a:rPr lang="es-ES" sz="2000" dirty="0" smtClean="0">
                <a:solidFill>
                  <a:schemeClr val="accent3">
                    <a:lumMod val="50000"/>
                  </a:schemeClr>
                </a:solidFill>
              </a:rPr>
              <a:t> </a:t>
            </a:r>
            <a:r>
              <a:rPr lang="es-ES" sz="2000" b="1" dirty="0" smtClean="0">
                <a:solidFill>
                  <a:schemeClr val="accent3">
                    <a:lumMod val="50000"/>
                  </a:schemeClr>
                </a:solidFill>
              </a:rPr>
              <a:t>NO_DATA_FOUND</a:t>
            </a:r>
            <a:r>
              <a:rPr lang="es-ES" sz="2000" dirty="0" smtClean="0">
                <a:solidFill>
                  <a:schemeClr val="accent3">
                    <a:lumMod val="50000"/>
                  </a:schemeClr>
                </a:solidFill>
              </a:rPr>
              <a:t>: una SELECT INTO no devuelve ningún valor</a:t>
            </a:r>
          </a:p>
          <a:p>
            <a:pPr lvl="2">
              <a:buFont typeface="Wingdings" pitchFamily="2" charset="2"/>
              <a:buChar char="ü"/>
            </a:pPr>
            <a:r>
              <a:rPr lang="es-ES" sz="2000" dirty="0" smtClean="0">
                <a:solidFill>
                  <a:schemeClr val="accent3">
                    <a:lumMod val="50000"/>
                  </a:schemeClr>
                </a:solidFill>
              </a:rPr>
              <a:t> </a:t>
            </a:r>
            <a:r>
              <a:rPr lang="es-ES" sz="2000" b="1" dirty="0" smtClean="0">
                <a:solidFill>
                  <a:schemeClr val="accent3">
                    <a:lumMod val="50000"/>
                  </a:schemeClr>
                </a:solidFill>
              </a:rPr>
              <a:t>TOO_MANY_ROWS</a:t>
            </a:r>
            <a:r>
              <a:rPr lang="es-ES" sz="2000" dirty="0" smtClean="0">
                <a:solidFill>
                  <a:schemeClr val="accent3">
                    <a:lumMod val="50000"/>
                  </a:schemeClr>
                </a:solidFill>
              </a:rPr>
              <a:t>: una SELECT INTO devuelve más de una fila</a:t>
            </a:r>
          </a:p>
          <a:p>
            <a:pPr>
              <a:buFont typeface="Wingdings" pitchFamily="2" charset="2"/>
              <a:buChar char="Ø"/>
            </a:pPr>
            <a:endParaRPr lang="es-ES" sz="2400" dirty="0" smtClean="0">
              <a:solidFill>
                <a:schemeClr val="accent3">
                  <a:lumMod val="50000"/>
                </a:schemeClr>
              </a:solidFill>
            </a:endParaRPr>
          </a:p>
          <a:p>
            <a:pPr>
              <a:buFont typeface="Wingdings" pitchFamily="2" charset="2"/>
              <a:buChar char="Ø"/>
            </a:pPr>
            <a:r>
              <a:rPr lang="es-ES" sz="2400" dirty="0" smtClean="0"/>
              <a:t> Las excepciones se disparan automáticamente al producirse los errores asociados</a:t>
            </a:r>
          </a:p>
          <a:p>
            <a:pPr>
              <a:buFont typeface="Wingdings" pitchFamily="2" charset="2"/>
              <a:buChar char="Ø"/>
            </a:pPr>
            <a:endParaRPr lang="es-ES" sz="2400" dirty="0" smtClean="0"/>
          </a:p>
          <a:p>
            <a:pPr>
              <a:buFont typeface="Wingdings" pitchFamily="2" charset="2"/>
              <a:buChar char="Ø"/>
            </a:pPr>
            <a:r>
              <a:rPr lang="es-ES" sz="2400" dirty="0" smtClean="0"/>
              <a:t>La sección </a:t>
            </a:r>
            <a:r>
              <a:rPr lang="es-ES" sz="2400" b="1" dirty="0" smtClean="0"/>
              <a:t>EXCEPTION</a:t>
            </a:r>
            <a:r>
              <a:rPr lang="es-ES" sz="2400" dirty="0" smtClean="0"/>
              <a:t> es la encargada de gestionar mediante los manejadores </a:t>
            </a:r>
            <a:r>
              <a:rPr lang="es-ES" sz="2400" b="1" dirty="0" smtClean="0"/>
              <a:t>WHEN</a:t>
            </a:r>
            <a:r>
              <a:rPr lang="es-ES" sz="2400" dirty="0" smtClean="0"/>
              <a:t>, las excepciones que pueden producirse.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3592202" cy="369332"/>
          </a:xfrm>
          <a:prstGeom prst="rect">
            <a:avLst/>
          </a:prstGeom>
          <a:noFill/>
        </p:spPr>
        <p:txBody>
          <a:bodyPr wrap="none" rtlCol="0">
            <a:spAutoFit/>
          </a:bodyPr>
          <a:lstStyle/>
          <a:p>
            <a:r>
              <a:rPr lang="es-ES" b="1" dirty="0" smtClean="0">
                <a:solidFill>
                  <a:srgbClr val="C00000"/>
                </a:solidFill>
              </a:rPr>
              <a:t>3- CARACTERÍSTICAS DEL LENGUAJE</a:t>
            </a:r>
            <a:endParaRPr lang="es-ES" b="1" dirty="0">
              <a:solidFill>
                <a:srgbClr val="C00000"/>
              </a:solidFill>
            </a:endParaRPr>
          </a:p>
        </p:txBody>
      </p:sp>
      <p:sp>
        <p:nvSpPr>
          <p:cNvPr id="6" name="5 CuadroTexto"/>
          <p:cNvSpPr txBox="1"/>
          <p:nvPr/>
        </p:nvSpPr>
        <p:spPr>
          <a:xfrm>
            <a:off x="571472" y="571480"/>
            <a:ext cx="8572528" cy="461665"/>
          </a:xfrm>
          <a:prstGeom prst="rect">
            <a:avLst/>
          </a:prstGeom>
          <a:noFill/>
        </p:spPr>
        <p:txBody>
          <a:bodyPr wrap="square" rtlCol="0">
            <a:spAutoFit/>
          </a:bodyPr>
          <a:lstStyle/>
          <a:p>
            <a:pPr marL="514350" indent="-514350">
              <a:buFont typeface="+mj-lt"/>
              <a:buAutoNum type="alphaUcPeriod" startAt="6"/>
            </a:pPr>
            <a:r>
              <a:rPr lang="es-ES" sz="2400" b="1" dirty="0" smtClean="0">
                <a:solidFill>
                  <a:schemeClr val="accent5">
                    <a:lumMod val="50000"/>
                  </a:schemeClr>
                </a:solidFill>
              </a:rPr>
              <a:t>GESTIÓN DE EXCEPCIONES</a:t>
            </a:r>
          </a:p>
        </p:txBody>
      </p:sp>
      <p:sp>
        <p:nvSpPr>
          <p:cNvPr id="5" name="4 CuadroTexto"/>
          <p:cNvSpPr txBox="1"/>
          <p:nvPr/>
        </p:nvSpPr>
        <p:spPr>
          <a:xfrm>
            <a:off x="714348" y="1071546"/>
            <a:ext cx="8429652" cy="5878532"/>
          </a:xfrm>
          <a:prstGeom prst="rect">
            <a:avLst/>
          </a:prstGeom>
          <a:noFill/>
        </p:spPr>
        <p:txBody>
          <a:bodyPr wrap="square" rtlCol="0">
            <a:spAutoFit/>
          </a:bodyPr>
          <a:lstStyle/>
          <a:p>
            <a:r>
              <a:rPr lang="es-ES" sz="2400" i="1" dirty="0" smtClean="0">
                <a:solidFill>
                  <a:schemeClr val="accent5">
                    <a:lumMod val="50000"/>
                  </a:schemeClr>
                </a:solidFill>
              </a:rPr>
              <a:t>Ejemplo anterior con tratamiento de excepciones:</a:t>
            </a:r>
          </a:p>
          <a:p>
            <a:endParaRPr lang="es-ES" sz="2400" i="1" dirty="0" smtClean="0">
              <a:solidFill>
                <a:schemeClr val="accent5">
                  <a:lumMod val="50000"/>
                </a:schemeClr>
              </a:solidFill>
            </a:endParaRPr>
          </a:p>
          <a:p>
            <a:endParaRPr lang="es-ES" sz="2400" i="1" dirty="0" smtClean="0">
              <a:solidFill>
                <a:schemeClr val="accent5">
                  <a:lumMod val="50000"/>
                </a:schemeClr>
              </a:solidFill>
            </a:endParaRPr>
          </a:p>
          <a:p>
            <a:endParaRPr lang="es-ES" sz="2400" i="1" dirty="0" smtClean="0">
              <a:solidFill>
                <a:schemeClr val="accent5">
                  <a:lumMod val="50000"/>
                </a:schemeClr>
              </a:solidFill>
            </a:endParaRPr>
          </a:p>
          <a:p>
            <a:endParaRPr lang="es-ES" sz="2400" i="1" dirty="0" smtClean="0">
              <a:solidFill>
                <a:schemeClr val="accent5">
                  <a:lumMod val="50000"/>
                </a:schemeClr>
              </a:solidFill>
            </a:endParaRPr>
          </a:p>
          <a:p>
            <a:endParaRPr lang="es-ES" sz="2400" i="1" dirty="0" smtClean="0">
              <a:solidFill>
                <a:schemeClr val="accent5">
                  <a:lumMod val="50000"/>
                </a:schemeClr>
              </a:solidFill>
            </a:endParaRPr>
          </a:p>
          <a:p>
            <a:endParaRPr lang="es-ES" sz="2400" i="1" dirty="0" smtClean="0">
              <a:solidFill>
                <a:schemeClr val="accent5">
                  <a:lumMod val="50000"/>
                </a:schemeClr>
              </a:solidFill>
            </a:endParaRPr>
          </a:p>
          <a:p>
            <a:endParaRPr lang="es-ES" sz="2400" i="1" dirty="0" smtClean="0">
              <a:solidFill>
                <a:schemeClr val="accent5">
                  <a:lumMod val="50000"/>
                </a:schemeClr>
              </a:solidFill>
            </a:endParaRPr>
          </a:p>
          <a:p>
            <a:endParaRPr lang="es-ES" sz="2400" i="1" dirty="0" smtClean="0">
              <a:solidFill>
                <a:schemeClr val="accent5">
                  <a:lumMod val="50000"/>
                </a:schemeClr>
              </a:solidFill>
            </a:endParaRPr>
          </a:p>
          <a:p>
            <a:endParaRPr lang="es-ES" sz="2400" i="1" dirty="0" smtClean="0">
              <a:solidFill>
                <a:schemeClr val="accent5">
                  <a:lumMod val="50000"/>
                </a:schemeClr>
              </a:solidFill>
            </a:endParaRPr>
          </a:p>
          <a:p>
            <a:endParaRPr lang="es-ES" sz="2400" i="1" dirty="0" smtClean="0">
              <a:solidFill>
                <a:schemeClr val="accent5">
                  <a:lumMod val="50000"/>
                </a:schemeClr>
              </a:solidFill>
            </a:endParaRPr>
          </a:p>
          <a:p>
            <a:endParaRPr lang="es-ES" sz="2400" i="1" dirty="0" smtClean="0">
              <a:solidFill>
                <a:schemeClr val="accent5">
                  <a:lumMod val="50000"/>
                </a:schemeClr>
              </a:solidFill>
            </a:endParaRPr>
          </a:p>
          <a:p>
            <a:endParaRPr lang="es-ES" sz="2400" i="1" dirty="0" smtClean="0">
              <a:solidFill>
                <a:schemeClr val="accent5">
                  <a:lumMod val="50000"/>
                </a:schemeClr>
              </a:solidFill>
            </a:endParaRPr>
          </a:p>
          <a:p>
            <a:endParaRPr lang="es-ES" sz="2400" i="1" dirty="0" smtClean="0">
              <a:solidFill>
                <a:schemeClr val="accent5">
                  <a:lumMod val="50000"/>
                </a:schemeClr>
              </a:solidFill>
            </a:endParaRPr>
          </a:p>
          <a:p>
            <a:r>
              <a:rPr lang="es-ES" b="1" dirty="0" smtClean="0">
                <a:solidFill>
                  <a:schemeClr val="accent6">
                    <a:lumMod val="50000"/>
                  </a:schemeClr>
                </a:solidFill>
              </a:rPr>
              <a:t>Al finalizar el tratamiento de excepciones, sale del bloque actual y devuelve el control al programa o a la herramienta que realizó la llamada</a:t>
            </a:r>
          </a:p>
        </p:txBody>
      </p:sp>
      <p:pic>
        <p:nvPicPr>
          <p:cNvPr id="4098" name="Picture 2"/>
          <p:cNvPicPr>
            <a:picLocks noChangeAspect="1" noChangeArrowheads="1"/>
          </p:cNvPicPr>
          <p:nvPr/>
        </p:nvPicPr>
        <p:blipFill>
          <a:blip r:embed="rId2"/>
          <a:srcRect/>
          <a:stretch>
            <a:fillRect/>
          </a:stretch>
        </p:blipFill>
        <p:spPr bwMode="auto">
          <a:xfrm>
            <a:off x="714348" y="1491367"/>
            <a:ext cx="8429652" cy="1937634"/>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714348" y="3429000"/>
            <a:ext cx="8429652" cy="273367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3592202" cy="369332"/>
          </a:xfrm>
          <a:prstGeom prst="rect">
            <a:avLst/>
          </a:prstGeom>
          <a:noFill/>
        </p:spPr>
        <p:txBody>
          <a:bodyPr wrap="none" rtlCol="0">
            <a:spAutoFit/>
          </a:bodyPr>
          <a:lstStyle/>
          <a:p>
            <a:r>
              <a:rPr lang="es-ES" b="1" dirty="0" smtClean="0">
                <a:solidFill>
                  <a:srgbClr val="C00000"/>
                </a:solidFill>
              </a:rPr>
              <a:t>3- CARACTERÍSTICAS DEL LENGUAJE</a:t>
            </a:r>
            <a:endParaRPr lang="es-ES" b="1" dirty="0">
              <a:solidFill>
                <a:srgbClr val="C00000"/>
              </a:solidFill>
            </a:endParaRPr>
          </a:p>
        </p:txBody>
      </p:sp>
      <p:sp>
        <p:nvSpPr>
          <p:cNvPr id="6" name="5 CuadroTexto"/>
          <p:cNvSpPr txBox="1"/>
          <p:nvPr/>
        </p:nvSpPr>
        <p:spPr>
          <a:xfrm>
            <a:off x="571472" y="571480"/>
            <a:ext cx="8572528" cy="461665"/>
          </a:xfrm>
          <a:prstGeom prst="rect">
            <a:avLst/>
          </a:prstGeom>
          <a:noFill/>
        </p:spPr>
        <p:txBody>
          <a:bodyPr wrap="square" rtlCol="0">
            <a:spAutoFit/>
          </a:bodyPr>
          <a:lstStyle/>
          <a:p>
            <a:pPr marL="514350" indent="-514350">
              <a:buFont typeface="+mj-lt"/>
              <a:buAutoNum type="alphaUcPeriod" startAt="7"/>
            </a:pPr>
            <a:r>
              <a:rPr lang="es-ES" sz="2400" b="1" dirty="0" smtClean="0">
                <a:solidFill>
                  <a:schemeClr val="accent5">
                    <a:lumMod val="50000"/>
                  </a:schemeClr>
                </a:solidFill>
              </a:rPr>
              <a:t>ESTRUCTURA MODULAR</a:t>
            </a:r>
          </a:p>
        </p:txBody>
      </p:sp>
      <p:sp>
        <p:nvSpPr>
          <p:cNvPr id="5" name="4 CuadroTexto"/>
          <p:cNvSpPr txBox="1"/>
          <p:nvPr/>
        </p:nvSpPr>
        <p:spPr>
          <a:xfrm>
            <a:off x="714348" y="1071546"/>
            <a:ext cx="8429652" cy="5262979"/>
          </a:xfrm>
          <a:prstGeom prst="rect">
            <a:avLst/>
          </a:prstGeom>
          <a:noFill/>
        </p:spPr>
        <p:txBody>
          <a:bodyPr wrap="square" rtlCol="0">
            <a:spAutoFit/>
          </a:bodyPr>
          <a:lstStyle/>
          <a:p>
            <a:r>
              <a:rPr lang="es-ES" sz="2400" b="1" i="1" dirty="0" smtClean="0">
                <a:solidFill>
                  <a:schemeClr val="accent3">
                    <a:lumMod val="50000"/>
                  </a:schemeClr>
                </a:solidFill>
              </a:rPr>
              <a:t>Podemos distinguir 2 tipos de programas PL/SQL</a:t>
            </a:r>
          </a:p>
          <a:p>
            <a:endParaRPr lang="es-ES" sz="2400" b="1" i="1" dirty="0" smtClean="0">
              <a:solidFill>
                <a:schemeClr val="accent3">
                  <a:lumMod val="50000"/>
                </a:schemeClr>
              </a:solidFill>
            </a:endParaRPr>
          </a:p>
          <a:p>
            <a:pPr marL="514350" indent="-514350">
              <a:buFont typeface="+mj-lt"/>
              <a:buAutoNum type="romanUcPeriod"/>
            </a:pPr>
            <a:r>
              <a:rPr lang="es-ES" sz="2400" b="1" dirty="0" smtClean="0">
                <a:solidFill>
                  <a:schemeClr val="accent6">
                    <a:lumMod val="50000"/>
                  </a:schemeClr>
                </a:solidFill>
              </a:rPr>
              <a:t>BLOQUES ANÓNIMOS</a:t>
            </a:r>
          </a:p>
          <a:p>
            <a:pPr marL="971550" lvl="1" indent="-514350">
              <a:buFont typeface="Wingdings" pitchFamily="2" charset="2"/>
              <a:buChar char="v"/>
            </a:pPr>
            <a:r>
              <a:rPr lang="es-ES" sz="2400" dirty="0" smtClean="0">
                <a:solidFill>
                  <a:schemeClr val="tx1">
                    <a:lumMod val="95000"/>
                    <a:lumOff val="5000"/>
                  </a:schemeClr>
                </a:solidFill>
              </a:rPr>
              <a:t>No tienen nombre. Se ejecutan en el servidor pero no se guardan en él</a:t>
            </a:r>
          </a:p>
          <a:p>
            <a:pPr marL="971550" lvl="1" indent="-514350">
              <a:buFont typeface="Wingdings" pitchFamily="2" charset="2"/>
              <a:buChar char="v"/>
            </a:pPr>
            <a:endParaRPr lang="es-ES" sz="2400" dirty="0" smtClean="0">
              <a:solidFill>
                <a:schemeClr val="tx1">
                  <a:lumMod val="95000"/>
                  <a:lumOff val="5000"/>
                </a:schemeClr>
              </a:solidFill>
            </a:endParaRPr>
          </a:p>
          <a:p>
            <a:pPr marL="971550" lvl="1" indent="-514350">
              <a:buFont typeface="Wingdings" pitchFamily="2" charset="2"/>
              <a:buChar char="v"/>
            </a:pPr>
            <a:r>
              <a:rPr lang="es-ES" sz="2400" dirty="0" smtClean="0">
                <a:solidFill>
                  <a:schemeClr val="tx1">
                    <a:lumMod val="95000"/>
                    <a:lumOff val="5000"/>
                  </a:schemeClr>
                </a:solidFill>
              </a:rPr>
              <a:t>La zona de declaraciones comienza con la palabra DECLARE</a:t>
            </a:r>
          </a:p>
          <a:p>
            <a:pPr marL="971550" lvl="1" indent="-514350">
              <a:buFont typeface="Wingdings" pitchFamily="2" charset="2"/>
              <a:buChar char="v"/>
            </a:pPr>
            <a:endParaRPr lang="es-ES" sz="2400" dirty="0" smtClean="0">
              <a:solidFill>
                <a:schemeClr val="tx1">
                  <a:lumMod val="95000"/>
                  <a:lumOff val="5000"/>
                </a:schemeClr>
              </a:solidFill>
            </a:endParaRPr>
          </a:p>
          <a:p>
            <a:pPr marL="971550" lvl="1" indent="-514350">
              <a:buFont typeface="Wingdings" pitchFamily="2" charset="2"/>
              <a:buChar char="v"/>
            </a:pPr>
            <a:r>
              <a:rPr lang="es-ES" sz="2400" dirty="0" smtClean="0">
                <a:solidFill>
                  <a:schemeClr val="tx1">
                    <a:lumMod val="95000"/>
                    <a:lumOff val="5000"/>
                  </a:schemeClr>
                </a:solidFill>
              </a:rPr>
              <a:t>Aunque las utilizaremos para comenzar a aprender PL/SQUL, su utilidad y uso real es escaso</a:t>
            </a:r>
          </a:p>
          <a:p>
            <a:pPr marL="971550" lvl="1" indent="-514350">
              <a:buFont typeface="Wingdings" pitchFamily="2" charset="2"/>
              <a:buChar char="v"/>
            </a:pPr>
            <a:endParaRPr lang="es-ES" sz="2400" dirty="0" smtClean="0">
              <a:solidFill>
                <a:schemeClr val="tx1">
                  <a:lumMod val="95000"/>
                  <a:lumOff val="5000"/>
                </a:schemeClr>
              </a:solidFill>
            </a:endParaRPr>
          </a:p>
          <a:p>
            <a:pPr marL="971550" lvl="1" indent="-514350">
              <a:buFont typeface="Wingdings" pitchFamily="2" charset="2"/>
              <a:buChar char="v"/>
            </a:pPr>
            <a:r>
              <a:rPr lang="es-ES" sz="2400" dirty="0" smtClean="0">
                <a:solidFill>
                  <a:schemeClr val="tx1">
                    <a:lumMod val="95000"/>
                    <a:lumOff val="5000"/>
                  </a:schemeClr>
                </a:solidFill>
              </a:rPr>
              <a:t>Todos los ejemplos de programas vistos hasta el momento son bloques anónimos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3592202" cy="369332"/>
          </a:xfrm>
          <a:prstGeom prst="rect">
            <a:avLst/>
          </a:prstGeom>
          <a:noFill/>
        </p:spPr>
        <p:txBody>
          <a:bodyPr wrap="none" rtlCol="0">
            <a:spAutoFit/>
          </a:bodyPr>
          <a:lstStyle/>
          <a:p>
            <a:r>
              <a:rPr lang="es-ES" b="1" dirty="0" smtClean="0">
                <a:solidFill>
                  <a:srgbClr val="C00000"/>
                </a:solidFill>
              </a:rPr>
              <a:t>3- CARACTERÍSTICAS DEL LENGUAJE</a:t>
            </a:r>
            <a:endParaRPr lang="es-ES" b="1" dirty="0">
              <a:solidFill>
                <a:srgbClr val="C00000"/>
              </a:solidFill>
            </a:endParaRPr>
          </a:p>
        </p:txBody>
      </p:sp>
      <p:sp>
        <p:nvSpPr>
          <p:cNvPr id="6" name="5 CuadroTexto"/>
          <p:cNvSpPr txBox="1"/>
          <p:nvPr/>
        </p:nvSpPr>
        <p:spPr>
          <a:xfrm>
            <a:off x="571472" y="571480"/>
            <a:ext cx="8572528" cy="461665"/>
          </a:xfrm>
          <a:prstGeom prst="rect">
            <a:avLst/>
          </a:prstGeom>
          <a:noFill/>
        </p:spPr>
        <p:txBody>
          <a:bodyPr wrap="square" rtlCol="0">
            <a:spAutoFit/>
          </a:bodyPr>
          <a:lstStyle/>
          <a:p>
            <a:pPr marL="514350" indent="-514350">
              <a:buFont typeface="+mj-lt"/>
              <a:buAutoNum type="alphaUcPeriod" startAt="7"/>
            </a:pPr>
            <a:r>
              <a:rPr lang="es-ES" sz="2400" b="1" dirty="0" smtClean="0">
                <a:solidFill>
                  <a:schemeClr val="accent5">
                    <a:lumMod val="50000"/>
                  </a:schemeClr>
                </a:solidFill>
              </a:rPr>
              <a:t>ESTRUCTURA MODULAR</a:t>
            </a:r>
          </a:p>
        </p:txBody>
      </p:sp>
      <p:sp>
        <p:nvSpPr>
          <p:cNvPr id="5" name="4 CuadroTexto"/>
          <p:cNvSpPr txBox="1"/>
          <p:nvPr/>
        </p:nvSpPr>
        <p:spPr>
          <a:xfrm>
            <a:off x="714348" y="1071546"/>
            <a:ext cx="8429652" cy="5262979"/>
          </a:xfrm>
          <a:prstGeom prst="rect">
            <a:avLst/>
          </a:prstGeom>
          <a:noFill/>
        </p:spPr>
        <p:txBody>
          <a:bodyPr wrap="square" rtlCol="0">
            <a:spAutoFit/>
          </a:bodyPr>
          <a:lstStyle/>
          <a:p>
            <a:r>
              <a:rPr lang="es-ES" sz="2400" b="1" i="1" dirty="0" smtClean="0">
                <a:solidFill>
                  <a:schemeClr val="accent3">
                    <a:lumMod val="50000"/>
                  </a:schemeClr>
                </a:solidFill>
              </a:rPr>
              <a:t>Podemos distinguir 2 tipos de programas PL/SQL</a:t>
            </a:r>
          </a:p>
          <a:p>
            <a:endParaRPr lang="es-ES" sz="2400" b="1" i="1" dirty="0" smtClean="0">
              <a:solidFill>
                <a:schemeClr val="accent3">
                  <a:lumMod val="50000"/>
                </a:schemeClr>
              </a:solidFill>
            </a:endParaRPr>
          </a:p>
          <a:p>
            <a:pPr marL="514350" indent="-514350">
              <a:buFont typeface="+mj-lt"/>
              <a:buAutoNum type="romanUcPeriod"/>
            </a:pPr>
            <a:r>
              <a:rPr lang="es-ES" sz="2400" b="1" dirty="0" smtClean="0">
                <a:solidFill>
                  <a:schemeClr val="accent6">
                    <a:lumMod val="50000"/>
                  </a:schemeClr>
                </a:solidFill>
              </a:rPr>
              <a:t>SUBPROGRAMAS:  PROCEDIMIENTOS Y FUNCIONES</a:t>
            </a:r>
          </a:p>
          <a:p>
            <a:pPr marL="971550" lvl="1" indent="-514350">
              <a:buFont typeface="Wingdings" pitchFamily="2" charset="2"/>
              <a:buChar char="v"/>
            </a:pPr>
            <a:r>
              <a:rPr lang="es-ES" sz="2400" dirty="0" smtClean="0">
                <a:solidFill>
                  <a:schemeClr val="tx1">
                    <a:lumMod val="95000"/>
                    <a:lumOff val="5000"/>
                  </a:schemeClr>
                </a:solidFill>
              </a:rPr>
              <a:t>Son bloques PL/SQL que tienen un nombre por el que son invocados desde otros programas o herramientas</a:t>
            </a:r>
          </a:p>
          <a:p>
            <a:pPr marL="971550" lvl="1" indent="-514350">
              <a:buFont typeface="Wingdings" pitchFamily="2" charset="2"/>
              <a:buChar char="v"/>
            </a:pPr>
            <a:endParaRPr lang="es-ES" sz="2400" dirty="0" smtClean="0">
              <a:solidFill>
                <a:schemeClr val="tx1">
                  <a:lumMod val="95000"/>
                  <a:lumOff val="5000"/>
                </a:schemeClr>
              </a:solidFill>
            </a:endParaRPr>
          </a:p>
          <a:p>
            <a:pPr marL="971550" lvl="1" indent="-514350">
              <a:buFont typeface="Wingdings" pitchFamily="2" charset="2"/>
              <a:buChar char="v"/>
            </a:pPr>
            <a:r>
              <a:rPr lang="es-ES" sz="2400" dirty="0" smtClean="0">
                <a:solidFill>
                  <a:schemeClr val="tx1">
                    <a:lumMod val="95000"/>
                    <a:lumOff val="5000"/>
                  </a:schemeClr>
                </a:solidFill>
              </a:rPr>
              <a:t>Se compilan, almacenan y ejecutan en la base de datos</a:t>
            </a:r>
          </a:p>
          <a:p>
            <a:pPr marL="971550" lvl="1" indent="-514350">
              <a:buFont typeface="Wingdings" pitchFamily="2" charset="2"/>
              <a:buChar char="v"/>
            </a:pPr>
            <a:endParaRPr lang="es-ES" sz="2400" dirty="0" smtClean="0">
              <a:solidFill>
                <a:schemeClr val="tx1">
                  <a:lumMod val="95000"/>
                  <a:lumOff val="5000"/>
                </a:schemeClr>
              </a:solidFill>
            </a:endParaRPr>
          </a:p>
          <a:p>
            <a:pPr marL="971550" lvl="1" indent="-514350">
              <a:buFont typeface="Wingdings" pitchFamily="2" charset="2"/>
              <a:buChar char="v"/>
            </a:pPr>
            <a:r>
              <a:rPr lang="es-ES" sz="2400" dirty="0" smtClean="0">
                <a:solidFill>
                  <a:schemeClr val="tx1">
                    <a:lumMod val="95000"/>
                    <a:lumOff val="5000"/>
                  </a:schemeClr>
                </a:solidFill>
              </a:rPr>
              <a:t>Tienen una cabecera que incluye el nombre del subprograma, los parámetros y el tipo de valor de retorno en caso de </a:t>
            </a:r>
            <a:r>
              <a:rPr lang="es-ES" sz="2400" smtClean="0">
                <a:solidFill>
                  <a:schemeClr val="tx1">
                    <a:lumMod val="95000"/>
                    <a:lumOff val="5000"/>
                  </a:schemeClr>
                </a:solidFill>
              </a:rPr>
              <a:t>las funciones</a:t>
            </a:r>
          </a:p>
          <a:p>
            <a:pPr marL="971550" lvl="1" indent="-514350">
              <a:buFont typeface="Wingdings" pitchFamily="2" charset="2"/>
              <a:buChar char="v"/>
            </a:pPr>
            <a:endParaRPr lang="es-ES" sz="2400" dirty="0" smtClean="0">
              <a:solidFill>
                <a:schemeClr val="tx1">
                  <a:lumMod val="95000"/>
                  <a:lumOff val="5000"/>
                </a:schemeClr>
              </a:solidFill>
            </a:endParaRPr>
          </a:p>
          <a:p>
            <a:pPr marL="971550" lvl="1" indent="-514350">
              <a:buFont typeface="Wingdings" pitchFamily="2" charset="2"/>
              <a:buChar char="v"/>
            </a:pPr>
            <a:r>
              <a:rPr lang="es-ES" sz="2400" dirty="0" smtClean="0">
                <a:solidFill>
                  <a:schemeClr val="tx1">
                    <a:lumMod val="95000"/>
                    <a:lumOff val="5000"/>
                  </a:schemeClr>
                </a:solidFill>
              </a:rPr>
              <a:t>La zona de declaraciones y el bloque o cuerpo del programa comienza con la palabra IS o 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3389518" cy="369332"/>
          </a:xfrm>
          <a:prstGeom prst="rect">
            <a:avLst/>
          </a:prstGeom>
          <a:noFill/>
        </p:spPr>
        <p:txBody>
          <a:bodyPr wrap="none" rtlCol="0">
            <a:spAutoFit/>
          </a:bodyPr>
          <a:lstStyle/>
          <a:p>
            <a:r>
              <a:rPr lang="es-ES" b="1" dirty="0" smtClean="0">
                <a:solidFill>
                  <a:srgbClr val="C00000"/>
                </a:solidFill>
              </a:rPr>
              <a:t>1- ARQUITECTURA DEL LENGUAJE</a:t>
            </a:r>
            <a:endParaRPr lang="es-ES" b="1" dirty="0">
              <a:solidFill>
                <a:srgbClr val="C00000"/>
              </a:solidFill>
            </a:endParaRPr>
          </a:p>
        </p:txBody>
      </p:sp>
      <p:sp>
        <p:nvSpPr>
          <p:cNvPr id="6" name="5 CuadroTexto"/>
          <p:cNvSpPr txBox="1"/>
          <p:nvPr/>
        </p:nvSpPr>
        <p:spPr>
          <a:xfrm>
            <a:off x="571472" y="571480"/>
            <a:ext cx="8572528" cy="3785652"/>
          </a:xfrm>
          <a:prstGeom prst="rect">
            <a:avLst/>
          </a:prstGeom>
          <a:noFill/>
        </p:spPr>
        <p:txBody>
          <a:bodyPr wrap="square" rtlCol="0">
            <a:spAutoFit/>
          </a:bodyPr>
          <a:lstStyle/>
          <a:p>
            <a:pPr>
              <a:buFont typeface="Wingdings" pitchFamily="2" charset="2"/>
              <a:buChar char="Ø"/>
            </a:pPr>
            <a:r>
              <a:rPr lang="es-ES" sz="2000" b="1" dirty="0" smtClean="0"/>
              <a:t> PL/SQL es una tecnología integrada en el servidor ORACLE </a:t>
            </a:r>
          </a:p>
          <a:p>
            <a:pPr>
              <a:buFont typeface="Wingdings" pitchFamily="2" charset="2"/>
              <a:buChar char="Ø"/>
            </a:pPr>
            <a:endParaRPr lang="es-ES" sz="2000" b="1" dirty="0" smtClean="0"/>
          </a:p>
          <a:p>
            <a:pPr marL="273050" indent="-273050">
              <a:buFont typeface="Wingdings" pitchFamily="2" charset="2"/>
              <a:buChar char="Ø"/>
            </a:pPr>
            <a:r>
              <a:rPr lang="es-ES" sz="2000" b="1" dirty="0" smtClean="0"/>
              <a:t>Se trata de un motor o gestor capaz de ejecutar subprogramas y bloques PL/SQL, y que trabaja en coordinación con el ejecutor de órdenes SQL</a:t>
            </a:r>
          </a:p>
          <a:p>
            <a:pPr>
              <a:buFont typeface="Wingdings" pitchFamily="2" charset="2"/>
              <a:buChar char="Ø"/>
            </a:pPr>
            <a:endParaRPr lang="es-ES" sz="2000" b="1" dirty="0" smtClean="0"/>
          </a:p>
          <a:p>
            <a:pPr marL="273050" indent="-273050">
              <a:buFont typeface="Wingdings" pitchFamily="2" charset="2"/>
              <a:buChar char="Ø"/>
            </a:pPr>
            <a:r>
              <a:rPr lang="es-ES" sz="2000" b="1" dirty="0" smtClean="0"/>
              <a:t>Por defecto, trabaja en modo INTERPRETADO, es decir, el código almacenado debe ser traducido a código ejecutable cada vez que ejecutamos un procedimiento.</a:t>
            </a:r>
          </a:p>
          <a:p>
            <a:pPr>
              <a:buFont typeface="Wingdings" pitchFamily="2" charset="2"/>
              <a:buChar char="Ø"/>
            </a:pPr>
            <a:endParaRPr lang="es-ES" sz="2000" b="1" dirty="0" smtClean="0"/>
          </a:p>
          <a:p>
            <a:pPr marL="273050" indent="-273050">
              <a:buFont typeface="Wingdings" pitchFamily="2" charset="2"/>
              <a:buChar char="Ø"/>
            </a:pPr>
            <a:r>
              <a:rPr lang="es-ES" sz="2000" b="1" dirty="0" smtClean="0"/>
              <a:t>En las últimas versiones, se incluye la posibilidad de compilación ( los programas se traducen a C en tiempo de compilación y se almacena el código ejecutable)</a:t>
            </a:r>
            <a:endParaRPr lang="es-ES" sz="2000" b="1" dirty="0"/>
          </a:p>
        </p:txBody>
      </p:sp>
      <p:pic>
        <p:nvPicPr>
          <p:cNvPr id="1027" name="Picture 3"/>
          <p:cNvPicPr>
            <a:picLocks noChangeAspect="1" noChangeArrowheads="1"/>
          </p:cNvPicPr>
          <p:nvPr/>
        </p:nvPicPr>
        <p:blipFill>
          <a:blip r:embed="rId2"/>
          <a:srcRect/>
          <a:stretch>
            <a:fillRect/>
          </a:stretch>
        </p:blipFill>
        <p:spPr bwMode="auto">
          <a:xfrm>
            <a:off x="1357290" y="4408976"/>
            <a:ext cx="6357982" cy="24490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3153556" cy="369332"/>
          </a:xfrm>
          <a:prstGeom prst="rect">
            <a:avLst/>
          </a:prstGeom>
          <a:noFill/>
        </p:spPr>
        <p:txBody>
          <a:bodyPr wrap="none" rtlCol="0">
            <a:spAutoFit/>
          </a:bodyPr>
          <a:lstStyle/>
          <a:p>
            <a:r>
              <a:rPr lang="es-ES" b="1" dirty="0" smtClean="0">
                <a:solidFill>
                  <a:srgbClr val="C00000"/>
                </a:solidFill>
              </a:rPr>
              <a:t>4- EJEMPLOS  DE  PROGRAMAS</a:t>
            </a:r>
            <a:endParaRPr lang="es-ES" b="1" dirty="0">
              <a:solidFill>
                <a:srgbClr val="C00000"/>
              </a:solidFill>
            </a:endParaRPr>
          </a:p>
        </p:txBody>
      </p:sp>
      <p:sp>
        <p:nvSpPr>
          <p:cNvPr id="6" name="5 CuadroTexto"/>
          <p:cNvSpPr txBox="1"/>
          <p:nvPr/>
        </p:nvSpPr>
        <p:spPr>
          <a:xfrm>
            <a:off x="571472" y="571480"/>
            <a:ext cx="8572528" cy="461665"/>
          </a:xfrm>
          <a:prstGeom prst="rect">
            <a:avLst/>
          </a:prstGeom>
          <a:noFill/>
        </p:spPr>
        <p:txBody>
          <a:bodyPr wrap="square" rtlCol="0">
            <a:spAutoFit/>
          </a:bodyPr>
          <a:lstStyle/>
          <a:p>
            <a:pPr marL="514350" indent="-514350">
              <a:buFont typeface="+mj-lt"/>
              <a:buAutoNum type="alphaUcPeriod"/>
            </a:pPr>
            <a:r>
              <a:rPr lang="es-ES" sz="2400" b="1" dirty="0" smtClean="0">
                <a:solidFill>
                  <a:schemeClr val="accent5">
                    <a:lumMod val="50000"/>
                  </a:schemeClr>
                </a:solidFill>
              </a:rPr>
              <a:t>BLOQUES ANÓNIMOS</a:t>
            </a:r>
          </a:p>
        </p:txBody>
      </p:sp>
      <p:sp>
        <p:nvSpPr>
          <p:cNvPr id="7" name="6 CuadroTexto"/>
          <p:cNvSpPr txBox="1"/>
          <p:nvPr/>
        </p:nvSpPr>
        <p:spPr>
          <a:xfrm>
            <a:off x="714348" y="1000108"/>
            <a:ext cx="8429652" cy="5601533"/>
          </a:xfrm>
          <a:prstGeom prst="rect">
            <a:avLst/>
          </a:prstGeom>
          <a:noFill/>
        </p:spPr>
        <p:txBody>
          <a:bodyPr wrap="square" rtlCol="0">
            <a:spAutoFit/>
          </a:bodyPr>
          <a:lstStyle/>
          <a:p>
            <a:pPr marL="273050" indent="-273050">
              <a:buFont typeface="Wingdings" pitchFamily="2" charset="2"/>
              <a:buChar char="Ø"/>
            </a:pPr>
            <a:r>
              <a:rPr lang="es-ES" sz="2400" dirty="0" smtClean="0"/>
              <a:t> SQL Plus reconoce el comienzo de una bloque anónimo cuando encuentra la palabra DECLARE o BEGIN. Cuando esto ocurre, limpia el buffer, ignora los “;” y entra en modo INPUT.</a:t>
            </a:r>
          </a:p>
          <a:p>
            <a:pPr marL="273050" indent="-273050">
              <a:buFont typeface="Wingdings" pitchFamily="2" charset="2"/>
              <a:buChar char="Ø"/>
            </a:pPr>
            <a:r>
              <a:rPr lang="es-ES" sz="2400" dirty="0" smtClean="0"/>
              <a:t>El símbolo “/” provoca que se guarde el bloque en el buffer y lo envía al servidor para su ejecución</a:t>
            </a:r>
          </a:p>
          <a:p>
            <a:endParaRPr lang="es-ES" sz="2000" b="1" dirty="0" smtClean="0">
              <a:solidFill>
                <a:schemeClr val="accent6">
                  <a:lumMod val="50000"/>
                </a:schemeClr>
              </a:solidFill>
            </a:endParaRPr>
          </a:p>
          <a:p>
            <a:pPr>
              <a:buFont typeface="Wingdings" pitchFamily="2" charset="2"/>
              <a:buChar char="v"/>
            </a:pPr>
            <a:r>
              <a:rPr lang="es-ES" sz="2000" b="1" dirty="0" smtClean="0">
                <a:solidFill>
                  <a:schemeClr val="accent6">
                    <a:lumMod val="50000"/>
                  </a:schemeClr>
                </a:solidFill>
              </a:rPr>
              <a:t> El siguiente ejemplo, muestra el texto ‘HOLA MUNDO’</a:t>
            </a:r>
          </a:p>
          <a:p>
            <a:pPr>
              <a:buFont typeface="Wingdings" pitchFamily="2" charset="2"/>
              <a:buChar char="v"/>
            </a:pPr>
            <a:endParaRPr lang="es-ES" sz="2000" b="1" dirty="0" smtClean="0"/>
          </a:p>
          <a:p>
            <a:pPr>
              <a:buFont typeface="Wingdings" pitchFamily="2" charset="2"/>
              <a:buChar char="v"/>
            </a:pPr>
            <a:endParaRPr lang="es-ES" sz="2000" b="1" dirty="0" smtClean="0"/>
          </a:p>
          <a:p>
            <a:pPr>
              <a:buFont typeface="Wingdings" pitchFamily="2" charset="2"/>
              <a:buChar char="v"/>
            </a:pPr>
            <a:endParaRPr lang="es-ES" sz="2000" b="1" dirty="0" smtClean="0"/>
          </a:p>
          <a:p>
            <a:pPr>
              <a:buFont typeface="Wingdings" pitchFamily="2" charset="2"/>
              <a:buChar char="v"/>
            </a:pPr>
            <a:endParaRPr lang="es-ES" sz="2000" b="1" dirty="0" smtClean="0"/>
          </a:p>
          <a:p>
            <a:pPr>
              <a:buFont typeface="Wingdings" pitchFamily="2" charset="2"/>
              <a:buChar char="v"/>
            </a:pPr>
            <a:endParaRPr lang="es-ES" sz="2000" b="1" dirty="0" smtClean="0"/>
          </a:p>
          <a:p>
            <a:pPr>
              <a:buFont typeface="Wingdings" pitchFamily="2" charset="2"/>
              <a:buChar char="v"/>
            </a:pPr>
            <a:endParaRPr lang="es-ES" sz="2000" b="1" dirty="0" smtClean="0"/>
          </a:p>
          <a:p>
            <a:pPr>
              <a:buFont typeface="Wingdings" pitchFamily="2" charset="2"/>
              <a:buChar char="v"/>
            </a:pPr>
            <a:endParaRPr lang="es-ES" sz="2000" b="1" dirty="0" smtClean="0"/>
          </a:p>
          <a:p>
            <a:endParaRPr lang="es-ES" sz="2000" b="1" dirty="0" smtClean="0"/>
          </a:p>
          <a:p>
            <a:pPr marL="177800" indent="-177800"/>
            <a:r>
              <a:rPr lang="es-ES" sz="2000" b="1" dirty="0" smtClean="0"/>
              <a:t>    </a:t>
            </a:r>
            <a:r>
              <a:rPr lang="es-ES" b="1" dirty="0" smtClean="0">
                <a:solidFill>
                  <a:schemeClr val="accent3">
                    <a:lumMod val="50000"/>
                  </a:schemeClr>
                </a:solidFill>
              </a:rPr>
              <a:t>Este bloque carece de las secciones declarativas y de gestión de excepciones, pues la única sección obligatoria el la ejecutable.</a:t>
            </a:r>
            <a:endParaRPr lang="es-ES" sz="2000" b="1" dirty="0">
              <a:solidFill>
                <a:schemeClr val="accent3">
                  <a:lumMod val="50000"/>
                </a:schemeClr>
              </a:solidFill>
            </a:endParaRPr>
          </a:p>
        </p:txBody>
      </p:sp>
      <p:pic>
        <p:nvPicPr>
          <p:cNvPr id="1028" name="Picture 4"/>
          <p:cNvPicPr>
            <a:picLocks noChangeAspect="1" noChangeArrowheads="1"/>
          </p:cNvPicPr>
          <p:nvPr/>
        </p:nvPicPr>
        <p:blipFill>
          <a:blip r:embed="rId2"/>
          <a:srcRect/>
          <a:stretch>
            <a:fillRect/>
          </a:stretch>
        </p:blipFill>
        <p:spPr bwMode="auto">
          <a:xfrm>
            <a:off x="1000100" y="3643314"/>
            <a:ext cx="7181850" cy="2214578"/>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0"/>
            <a:ext cx="3153556" cy="369332"/>
          </a:xfrm>
          <a:prstGeom prst="rect">
            <a:avLst/>
          </a:prstGeom>
          <a:noFill/>
        </p:spPr>
        <p:txBody>
          <a:bodyPr wrap="none" rtlCol="0">
            <a:spAutoFit/>
          </a:bodyPr>
          <a:lstStyle/>
          <a:p>
            <a:r>
              <a:rPr lang="es-ES" b="1" dirty="0" smtClean="0">
                <a:solidFill>
                  <a:srgbClr val="C00000"/>
                </a:solidFill>
              </a:rPr>
              <a:t>4- EJEMPLOS  DE  PROGRAMAS</a:t>
            </a:r>
            <a:endParaRPr lang="es-ES" b="1" dirty="0">
              <a:solidFill>
                <a:srgbClr val="C00000"/>
              </a:solidFill>
            </a:endParaRPr>
          </a:p>
        </p:txBody>
      </p:sp>
      <p:sp>
        <p:nvSpPr>
          <p:cNvPr id="6" name="5 CuadroTexto"/>
          <p:cNvSpPr txBox="1"/>
          <p:nvPr/>
        </p:nvSpPr>
        <p:spPr>
          <a:xfrm>
            <a:off x="571472" y="285728"/>
            <a:ext cx="8572528" cy="461665"/>
          </a:xfrm>
          <a:prstGeom prst="rect">
            <a:avLst/>
          </a:prstGeom>
          <a:noFill/>
        </p:spPr>
        <p:txBody>
          <a:bodyPr wrap="square" rtlCol="0">
            <a:spAutoFit/>
          </a:bodyPr>
          <a:lstStyle/>
          <a:p>
            <a:pPr marL="514350" indent="-514350">
              <a:buFont typeface="+mj-lt"/>
              <a:buAutoNum type="alphaUcPeriod"/>
            </a:pPr>
            <a:r>
              <a:rPr lang="es-ES" sz="2400" b="1" dirty="0" smtClean="0">
                <a:solidFill>
                  <a:schemeClr val="accent5">
                    <a:lumMod val="50000"/>
                  </a:schemeClr>
                </a:solidFill>
              </a:rPr>
              <a:t>BLOQUES ANÓNIMOS</a:t>
            </a:r>
          </a:p>
        </p:txBody>
      </p:sp>
      <p:sp>
        <p:nvSpPr>
          <p:cNvPr id="7" name="6 CuadroTexto"/>
          <p:cNvSpPr txBox="1"/>
          <p:nvPr/>
        </p:nvSpPr>
        <p:spPr>
          <a:xfrm>
            <a:off x="500034" y="642918"/>
            <a:ext cx="8643966" cy="6247864"/>
          </a:xfrm>
          <a:prstGeom prst="rect">
            <a:avLst/>
          </a:prstGeom>
          <a:noFill/>
        </p:spPr>
        <p:txBody>
          <a:bodyPr wrap="square" rtlCol="0">
            <a:spAutoFit/>
          </a:bodyPr>
          <a:lstStyle/>
          <a:p>
            <a:pPr marL="273050" indent="-273050">
              <a:buFont typeface="Wingdings" pitchFamily="2" charset="2"/>
              <a:buChar char="v"/>
            </a:pPr>
            <a:r>
              <a:rPr lang="es-ES" sz="2000" dirty="0" smtClean="0">
                <a:solidFill>
                  <a:schemeClr val="accent6">
                    <a:lumMod val="50000"/>
                  </a:schemeClr>
                </a:solidFill>
              </a:rPr>
              <a:t>El bloque ejecutable debe tener, al menos, un comando ejecutable. El bloque ejecutable mínimo será este:</a:t>
            </a:r>
          </a:p>
          <a:p>
            <a:pPr marL="273050" indent="-273050">
              <a:buFont typeface="Wingdings" pitchFamily="2" charset="2"/>
              <a:buChar char="v"/>
            </a:pPr>
            <a:endParaRPr lang="es-ES" sz="2000" dirty="0" smtClean="0">
              <a:solidFill>
                <a:schemeClr val="accent6">
                  <a:lumMod val="50000"/>
                </a:schemeClr>
              </a:solidFill>
            </a:endParaRPr>
          </a:p>
          <a:p>
            <a:pPr marL="273050" indent="-273050">
              <a:buFont typeface="Wingdings" pitchFamily="2" charset="2"/>
              <a:buChar char="v"/>
            </a:pPr>
            <a:endParaRPr lang="es-ES" sz="2000" dirty="0" smtClean="0">
              <a:solidFill>
                <a:schemeClr val="accent6">
                  <a:lumMod val="50000"/>
                </a:schemeClr>
              </a:solidFill>
            </a:endParaRPr>
          </a:p>
          <a:p>
            <a:pPr marL="273050" indent="-273050">
              <a:buFont typeface="Wingdings" pitchFamily="2" charset="2"/>
              <a:buChar char="v"/>
            </a:pPr>
            <a:endParaRPr lang="es-ES" sz="2000" dirty="0" smtClean="0">
              <a:solidFill>
                <a:schemeClr val="accent6">
                  <a:lumMod val="50000"/>
                </a:schemeClr>
              </a:solidFill>
            </a:endParaRPr>
          </a:p>
          <a:p>
            <a:pPr marL="273050" indent="-273050">
              <a:buFont typeface="Wingdings" pitchFamily="2" charset="2"/>
              <a:buChar char="v"/>
            </a:pPr>
            <a:endParaRPr lang="es-ES" sz="2000" dirty="0" smtClean="0">
              <a:solidFill>
                <a:schemeClr val="accent6">
                  <a:lumMod val="50000"/>
                </a:schemeClr>
              </a:solidFill>
            </a:endParaRPr>
          </a:p>
          <a:p>
            <a:pPr marL="273050" indent="-273050">
              <a:buFont typeface="Wingdings" pitchFamily="2" charset="2"/>
              <a:buChar char="v"/>
            </a:pPr>
            <a:endParaRPr lang="es-ES" sz="2000" dirty="0" smtClean="0">
              <a:solidFill>
                <a:schemeClr val="accent6">
                  <a:lumMod val="50000"/>
                </a:schemeClr>
              </a:solidFill>
            </a:endParaRPr>
          </a:p>
          <a:p>
            <a:pPr marL="273050" indent="-273050"/>
            <a:endParaRPr lang="es-ES" sz="2000" dirty="0" smtClean="0">
              <a:solidFill>
                <a:schemeClr val="accent6">
                  <a:lumMod val="50000"/>
                </a:schemeClr>
              </a:solidFill>
            </a:endParaRPr>
          </a:p>
          <a:p>
            <a:pPr marL="273050" indent="-273050">
              <a:buFont typeface="Wingdings" pitchFamily="2" charset="2"/>
              <a:buChar char="v"/>
            </a:pPr>
            <a:r>
              <a:rPr lang="es-ES" sz="2000" dirty="0" smtClean="0">
                <a:solidFill>
                  <a:schemeClr val="accent6">
                    <a:lumMod val="50000"/>
                  </a:schemeClr>
                </a:solidFill>
              </a:rPr>
              <a:t>También podemos crear el programa y guardarlo en el buffer SQL pero sin ejecutarlo automáticamente. Para ello se utiliza un punto después de la última línea de código:</a:t>
            </a:r>
          </a:p>
          <a:p>
            <a:pPr marL="273050" indent="-273050">
              <a:buFont typeface="Wingdings" pitchFamily="2" charset="2"/>
              <a:buChar char="v"/>
            </a:pPr>
            <a:endParaRPr lang="es-ES" sz="2000" dirty="0" smtClean="0">
              <a:solidFill>
                <a:schemeClr val="accent6">
                  <a:lumMod val="50000"/>
                </a:schemeClr>
              </a:solidFill>
            </a:endParaRPr>
          </a:p>
          <a:p>
            <a:pPr marL="273050" indent="-273050">
              <a:buFont typeface="Wingdings" pitchFamily="2" charset="2"/>
              <a:buChar char="v"/>
            </a:pPr>
            <a:endParaRPr lang="es-ES" sz="2000" dirty="0" smtClean="0">
              <a:solidFill>
                <a:schemeClr val="accent6">
                  <a:lumMod val="50000"/>
                </a:schemeClr>
              </a:solidFill>
            </a:endParaRPr>
          </a:p>
          <a:p>
            <a:pPr marL="273050" indent="-273050">
              <a:buFont typeface="Wingdings" pitchFamily="2" charset="2"/>
              <a:buChar char="v"/>
            </a:pPr>
            <a:endParaRPr lang="es-ES" sz="2000" dirty="0" smtClean="0">
              <a:solidFill>
                <a:schemeClr val="accent6">
                  <a:lumMod val="50000"/>
                </a:schemeClr>
              </a:solidFill>
            </a:endParaRPr>
          </a:p>
          <a:p>
            <a:pPr marL="273050" indent="-273050">
              <a:buFont typeface="Wingdings" pitchFamily="2" charset="2"/>
              <a:buChar char="v"/>
            </a:pPr>
            <a:endParaRPr lang="es-ES" sz="2000" dirty="0" smtClean="0">
              <a:solidFill>
                <a:schemeClr val="accent6">
                  <a:lumMod val="50000"/>
                </a:schemeClr>
              </a:solidFill>
            </a:endParaRPr>
          </a:p>
          <a:p>
            <a:pPr marL="273050" indent="-273050">
              <a:buFont typeface="Wingdings" pitchFamily="2" charset="2"/>
              <a:buChar char="v"/>
            </a:pPr>
            <a:endParaRPr lang="es-ES" sz="2000" dirty="0" smtClean="0">
              <a:solidFill>
                <a:schemeClr val="accent6">
                  <a:lumMod val="50000"/>
                </a:schemeClr>
              </a:solidFill>
            </a:endParaRPr>
          </a:p>
          <a:p>
            <a:pPr marL="273050" indent="-273050">
              <a:buFont typeface="Wingdings" pitchFamily="2" charset="2"/>
              <a:buChar char="v"/>
            </a:pPr>
            <a:endParaRPr lang="es-ES" sz="2000" dirty="0" smtClean="0">
              <a:solidFill>
                <a:schemeClr val="accent6">
                  <a:lumMod val="50000"/>
                </a:schemeClr>
              </a:solidFill>
            </a:endParaRPr>
          </a:p>
          <a:p>
            <a:pPr marL="273050" indent="-273050">
              <a:buFont typeface="Wingdings" pitchFamily="2" charset="2"/>
              <a:buChar char="v"/>
            </a:pPr>
            <a:endParaRPr lang="es-ES" sz="2000" dirty="0" smtClean="0">
              <a:solidFill>
                <a:schemeClr val="accent6">
                  <a:lumMod val="50000"/>
                </a:schemeClr>
              </a:solidFill>
            </a:endParaRPr>
          </a:p>
          <a:p>
            <a:pPr marL="273050" indent="-273050">
              <a:buFont typeface="Wingdings" pitchFamily="2" charset="2"/>
              <a:buChar char="v"/>
            </a:pPr>
            <a:endParaRPr lang="es-ES" sz="2000" dirty="0" smtClean="0">
              <a:solidFill>
                <a:schemeClr val="accent6">
                  <a:lumMod val="50000"/>
                </a:schemeClr>
              </a:solidFill>
            </a:endParaRPr>
          </a:p>
          <a:p>
            <a:pPr marL="273050" indent="-273050"/>
            <a:r>
              <a:rPr lang="es-ES" sz="2000" dirty="0" smtClean="0">
                <a:solidFill>
                  <a:schemeClr val="accent6">
                    <a:lumMod val="50000"/>
                  </a:schemeClr>
                </a:solidFill>
              </a:rPr>
              <a:t>	</a:t>
            </a:r>
          </a:p>
        </p:txBody>
      </p:sp>
      <p:pic>
        <p:nvPicPr>
          <p:cNvPr id="2051" name="Picture 3"/>
          <p:cNvPicPr>
            <a:picLocks noChangeAspect="1" noChangeArrowheads="1"/>
          </p:cNvPicPr>
          <p:nvPr/>
        </p:nvPicPr>
        <p:blipFill>
          <a:blip r:embed="rId2"/>
          <a:srcRect/>
          <a:stretch>
            <a:fillRect/>
          </a:stretch>
        </p:blipFill>
        <p:spPr bwMode="auto">
          <a:xfrm>
            <a:off x="857224" y="1285860"/>
            <a:ext cx="6343670" cy="1500198"/>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857224" y="4071942"/>
            <a:ext cx="5214974" cy="2376213"/>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0"/>
            <a:ext cx="3153556" cy="369332"/>
          </a:xfrm>
          <a:prstGeom prst="rect">
            <a:avLst/>
          </a:prstGeom>
          <a:noFill/>
        </p:spPr>
        <p:txBody>
          <a:bodyPr wrap="none" rtlCol="0">
            <a:spAutoFit/>
          </a:bodyPr>
          <a:lstStyle/>
          <a:p>
            <a:r>
              <a:rPr lang="es-ES" b="1" dirty="0" smtClean="0">
                <a:solidFill>
                  <a:srgbClr val="C00000"/>
                </a:solidFill>
              </a:rPr>
              <a:t>4- EJEMPLOS  DE  PROGRAMAS</a:t>
            </a:r>
            <a:endParaRPr lang="es-ES" b="1" dirty="0">
              <a:solidFill>
                <a:srgbClr val="C00000"/>
              </a:solidFill>
            </a:endParaRPr>
          </a:p>
        </p:txBody>
      </p:sp>
      <p:sp>
        <p:nvSpPr>
          <p:cNvPr id="6" name="5 CuadroTexto"/>
          <p:cNvSpPr txBox="1"/>
          <p:nvPr/>
        </p:nvSpPr>
        <p:spPr>
          <a:xfrm>
            <a:off x="571472" y="285728"/>
            <a:ext cx="8572528" cy="461665"/>
          </a:xfrm>
          <a:prstGeom prst="rect">
            <a:avLst/>
          </a:prstGeom>
          <a:noFill/>
        </p:spPr>
        <p:txBody>
          <a:bodyPr wrap="square" rtlCol="0">
            <a:spAutoFit/>
          </a:bodyPr>
          <a:lstStyle/>
          <a:p>
            <a:pPr marL="514350" indent="-514350">
              <a:buFont typeface="+mj-lt"/>
              <a:buAutoNum type="alphaUcPeriod"/>
            </a:pPr>
            <a:r>
              <a:rPr lang="es-ES" sz="2400" b="1" dirty="0" smtClean="0">
                <a:solidFill>
                  <a:schemeClr val="accent5">
                    <a:lumMod val="50000"/>
                  </a:schemeClr>
                </a:solidFill>
              </a:rPr>
              <a:t>BLOQUES ANÓNIMOS</a:t>
            </a:r>
          </a:p>
        </p:txBody>
      </p:sp>
      <p:sp>
        <p:nvSpPr>
          <p:cNvPr id="7" name="6 CuadroTexto"/>
          <p:cNvSpPr txBox="1"/>
          <p:nvPr/>
        </p:nvSpPr>
        <p:spPr>
          <a:xfrm>
            <a:off x="500034" y="642918"/>
            <a:ext cx="8643966" cy="5632311"/>
          </a:xfrm>
          <a:prstGeom prst="rect">
            <a:avLst/>
          </a:prstGeom>
          <a:noFill/>
        </p:spPr>
        <p:txBody>
          <a:bodyPr wrap="square" rtlCol="0">
            <a:spAutoFit/>
          </a:bodyPr>
          <a:lstStyle/>
          <a:p>
            <a:pPr marL="273050" indent="-273050">
              <a:buFont typeface="Wingdings" pitchFamily="2" charset="2"/>
              <a:buChar char="v"/>
            </a:pPr>
            <a:r>
              <a:rPr lang="es-ES" sz="2000" dirty="0" smtClean="0">
                <a:solidFill>
                  <a:schemeClr val="accent6">
                    <a:lumMod val="50000"/>
                  </a:schemeClr>
                </a:solidFill>
              </a:rPr>
              <a:t>Una vez cargado el bloque en el buffer SQL podrá ser ejecutado utilizando la barra oblicua (/) o el comando RUN</a:t>
            </a:r>
          </a:p>
          <a:p>
            <a:pPr marL="273050" indent="-273050">
              <a:buFont typeface="Wingdings" pitchFamily="2" charset="2"/>
              <a:buChar char="v"/>
            </a:pPr>
            <a:endParaRPr lang="es-ES" sz="2000" dirty="0" smtClean="0">
              <a:solidFill>
                <a:schemeClr val="accent6">
                  <a:lumMod val="50000"/>
                </a:schemeClr>
              </a:solidFill>
            </a:endParaRPr>
          </a:p>
          <a:p>
            <a:pPr marL="273050" indent="-273050">
              <a:buFont typeface="Wingdings" pitchFamily="2" charset="2"/>
              <a:buChar char="v"/>
            </a:pPr>
            <a:endParaRPr lang="es-ES" sz="2000" dirty="0" smtClean="0">
              <a:solidFill>
                <a:schemeClr val="accent6">
                  <a:lumMod val="50000"/>
                </a:schemeClr>
              </a:solidFill>
            </a:endParaRPr>
          </a:p>
          <a:p>
            <a:pPr marL="273050" indent="-273050"/>
            <a:endParaRPr lang="es-ES" sz="2000" dirty="0" smtClean="0">
              <a:solidFill>
                <a:schemeClr val="accent6">
                  <a:lumMod val="50000"/>
                </a:schemeClr>
              </a:solidFill>
            </a:endParaRPr>
          </a:p>
          <a:p>
            <a:pPr marL="273050" indent="-273050">
              <a:buFont typeface="Wingdings" pitchFamily="2" charset="2"/>
              <a:buChar char="v"/>
            </a:pPr>
            <a:r>
              <a:rPr lang="es-ES" sz="2000" dirty="0" smtClean="0">
                <a:solidFill>
                  <a:schemeClr val="accent6">
                    <a:lumMod val="50000"/>
                  </a:schemeClr>
                </a:solidFill>
              </a:rPr>
              <a:t>Podremos guardar el bloque del buffer en un fichero con la orden SAVE según el siguiente formato (la opción REPLACE se usará si el fichero ya existía):</a:t>
            </a:r>
          </a:p>
          <a:p>
            <a:pPr marL="273050" indent="-273050">
              <a:buFont typeface="Wingdings" pitchFamily="2" charset="2"/>
              <a:buChar char="v"/>
            </a:pPr>
            <a:endParaRPr lang="es-ES" sz="2000" dirty="0" smtClean="0">
              <a:solidFill>
                <a:schemeClr val="accent6">
                  <a:lumMod val="50000"/>
                </a:schemeClr>
              </a:solidFill>
            </a:endParaRPr>
          </a:p>
          <a:p>
            <a:pPr marL="273050" indent="-273050"/>
            <a:r>
              <a:rPr lang="es-ES" sz="2000" dirty="0" smtClean="0">
                <a:solidFill>
                  <a:schemeClr val="accent6">
                    <a:lumMod val="50000"/>
                  </a:schemeClr>
                </a:solidFill>
              </a:rPr>
              <a:t>	</a:t>
            </a:r>
          </a:p>
          <a:p>
            <a:pPr marL="273050" indent="-273050">
              <a:buFont typeface="Wingdings" pitchFamily="2" charset="2"/>
              <a:buChar char="v"/>
            </a:pPr>
            <a:r>
              <a:rPr lang="es-ES" sz="2000" dirty="0" smtClean="0">
                <a:solidFill>
                  <a:schemeClr val="accent6">
                    <a:lumMod val="50000"/>
                  </a:schemeClr>
                </a:solidFill>
              </a:rPr>
              <a:t>Para cargar un bloque de un fichero en el buffer se hará con el comando GET.</a:t>
            </a:r>
          </a:p>
          <a:p>
            <a:pPr marL="273050" indent="-273050"/>
            <a:r>
              <a:rPr lang="es-ES" sz="2000" dirty="0" smtClean="0">
                <a:solidFill>
                  <a:schemeClr val="accent6">
                    <a:lumMod val="50000"/>
                  </a:schemeClr>
                </a:solidFill>
              </a:rPr>
              <a:t>     Una vez cargado se puede ejecutar con “/” o con el comando RUN</a:t>
            </a:r>
          </a:p>
          <a:p>
            <a:pPr marL="273050" indent="-273050"/>
            <a:endParaRPr lang="es-ES" sz="2000" dirty="0" smtClean="0">
              <a:solidFill>
                <a:schemeClr val="accent6">
                  <a:lumMod val="50000"/>
                </a:schemeClr>
              </a:solidFill>
            </a:endParaRPr>
          </a:p>
          <a:p>
            <a:pPr marL="273050" indent="-273050"/>
            <a:endParaRPr lang="es-ES" sz="2000" dirty="0" smtClean="0">
              <a:solidFill>
                <a:schemeClr val="accent6">
                  <a:lumMod val="50000"/>
                </a:schemeClr>
              </a:solidFill>
            </a:endParaRPr>
          </a:p>
          <a:p>
            <a:pPr marL="273050" indent="-273050">
              <a:buFont typeface="Wingdings" pitchFamily="2" charset="2"/>
              <a:buChar char="v"/>
            </a:pPr>
            <a:r>
              <a:rPr lang="es-ES" sz="2000" dirty="0" smtClean="0">
                <a:solidFill>
                  <a:schemeClr val="accent6">
                    <a:lumMod val="50000"/>
                  </a:schemeClr>
                </a:solidFill>
              </a:rPr>
              <a:t> También se puede cargar y ejecutar con una sola orden con el comando START:</a:t>
            </a:r>
          </a:p>
          <a:p>
            <a:pPr marL="273050" indent="-273050">
              <a:buFont typeface="Wingdings" pitchFamily="2" charset="2"/>
              <a:buChar char="v"/>
            </a:pPr>
            <a:endParaRPr lang="es-ES" sz="2000" dirty="0" smtClean="0">
              <a:solidFill>
                <a:schemeClr val="accent6">
                  <a:lumMod val="50000"/>
                </a:schemeClr>
              </a:solidFill>
            </a:endParaRPr>
          </a:p>
          <a:p>
            <a:pPr marL="273050" indent="-273050">
              <a:buFont typeface="Wingdings" pitchFamily="2" charset="2"/>
              <a:buChar char="v"/>
            </a:pPr>
            <a:endParaRPr lang="es-ES" sz="2000" dirty="0" smtClean="0">
              <a:solidFill>
                <a:schemeClr val="accent6">
                  <a:lumMod val="50000"/>
                </a:schemeClr>
              </a:solidFill>
            </a:endParaRPr>
          </a:p>
          <a:p>
            <a:pPr marL="273050" indent="-273050">
              <a:buFont typeface="Wingdings" pitchFamily="2" charset="2"/>
              <a:buChar char="v"/>
            </a:pPr>
            <a:r>
              <a:rPr lang="es-ES" sz="2000" dirty="0" smtClean="0">
                <a:solidFill>
                  <a:schemeClr val="accent6">
                    <a:lumMod val="50000"/>
                  </a:schemeClr>
                </a:solidFill>
              </a:rPr>
              <a:t>El comando START puede ser sustituido por el símbolo @ con el mismo formato y resultado:	</a:t>
            </a:r>
          </a:p>
        </p:txBody>
      </p:sp>
      <p:pic>
        <p:nvPicPr>
          <p:cNvPr id="3075" name="Picture 3"/>
          <p:cNvPicPr>
            <a:picLocks noChangeAspect="1" noChangeArrowheads="1"/>
          </p:cNvPicPr>
          <p:nvPr/>
        </p:nvPicPr>
        <p:blipFill>
          <a:blip r:embed="rId2"/>
          <a:srcRect/>
          <a:stretch>
            <a:fillRect/>
          </a:stretch>
        </p:blipFill>
        <p:spPr bwMode="auto">
          <a:xfrm>
            <a:off x="857224" y="1357298"/>
            <a:ext cx="5857916" cy="857256"/>
          </a:xfrm>
          <a:prstGeom prst="rect">
            <a:avLst/>
          </a:prstGeom>
          <a:noFill/>
          <a:ln w="9525">
            <a:noFill/>
            <a:miter lim="800000"/>
            <a:headEnd/>
            <a:tailEnd/>
          </a:ln>
          <a:effectLst/>
        </p:spPr>
      </p:pic>
      <p:pic>
        <p:nvPicPr>
          <p:cNvPr id="3077" name="Picture 5"/>
          <p:cNvPicPr>
            <a:picLocks noChangeAspect="1" noChangeArrowheads="1"/>
          </p:cNvPicPr>
          <p:nvPr/>
        </p:nvPicPr>
        <p:blipFill>
          <a:blip r:embed="rId3"/>
          <a:srcRect/>
          <a:stretch>
            <a:fillRect/>
          </a:stretch>
        </p:blipFill>
        <p:spPr bwMode="auto">
          <a:xfrm>
            <a:off x="857224" y="2857496"/>
            <a:ext cx="5172075" cy="276225"/>
          </a:xfrm>
          <a:prstGeom prst="rect">
            <a:avLst/>
          </a:prstGeom>
          <a:noFill/>
          <a:ln w="9525">
            <a:noFill/>
            <a:miter lim="800000"/>
            <a:headEnd/>
            <a:tailEnd/>
          </a:ln>
          <a:effectLst/>
        </p:spPr>
      </p:pic>
      <p:pic>
        <p:nvPicPr>
          <p:cNvPr id="3078" name="Picture 6"/>
          <p:cNvPicPr>
            <a:picLocks noChangeAspect="1" noChangeArrowheads="1"/>
          </p:cNvPicPr>
          <p:nvPr/>
        </p:nvPicPr>
        <p:blipFill>
          <a:blip r:embed="rId4"/>
          <a:srcRect/>
          <a:stretch>
            <a:fillRect/>
          </a:stretch>
        </p:blipFill>
        <p:spPr bwMode="auto">
          <a:xfrm>
            <a:off x="857224" y="4071942"/>
            <a:ext cx="3419475" cy="342900"/>
          </a:xfrm>
          <a:prstGeom prst="rect">
            <a:avLst/>
          </a:prstGeom>
          <a:noFill/>
          <a:ln w="9525">
            <a:noFill/>
            <a:miter lim="800000"/>
            <a:headEnd/>
            <a:tailEnd/>
          </a:ln>
          <a:effectLst/>
        </p:spPr>
      </p:pic>
      <p:pic>
        <p:nvPicPr>
          <p:cNvPr id="3079" name="Picture 7"/>
          <p:cNvPicPr>
            <a:picLocks noChangeAspect="1" noChangeArrowheads="1"/>
          </p:cNvPicPr>
          <p:nvPr/>
        </p:nvPicPr>
        <p:blipFill>
          <a:blip r:embed="rId5"/>
          <a:srcRect/>
          <a:stretch>
            <a:fillRect/>
          </a:stretch>
        </p:blipFill>
        <p:spPr bwMode="auto">
          <a:xfrm>
            <a:off x="857224" y="5072074"/>
            <a:ext cx="3762375" cy="276225"/>
          </a:xfrm>
          <a:prstGeom prst="rect">
            <a:avLst/>
          </a:prstGeom>
          <a:noFill/>
          <a:ln w="9525">
            <a:noFill/>
            <a:miter lim="800000"/>
            <a:headEnd/>
            <a:tailEnd/>
          </a:ln>
          <a:effectLst/>
        </p:spPr>
      </p:pic>
      <p:pic>
        <p:nvPicPr>
          <p:cNvPr id="3080" name="Picture 8"/>
          <p:cNvPicPr>
            <a:picLocks noChangeAspect="1" noChangeArrowheads="1"/>
          </p:cNvPicPr>
          <p:nvPr/>
        </p:nvPicPr>
        <p:blipFill>
          <a:blip r:embed="rId6"/>
          <a:srcRect/>
          <a:stretch>
            <a:fillRect/>
          </a:stretch>
        </p:blipFill>
        <p:spPr bwMode="auto">
          <a:xfrm>
            <a:off x="857224" y="6215082"/>
            <a:ext cx="2990850" cy="3048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0"/>
            <a:ext cx="3153556" cy="369332"/>
          </a:xfrm>
          <a:prstGeom prst="rect">
            <a:avLst/>
          </a:prstGeom>
          <a:noFill/>
        </p:spPr>
        <p:txBody>
          <a:bodyPr wrap="none" rtlCol="0">
            <a:spAutoFit/>
          </a:bodyPr>
          <a:lstStyle/>
          <a:p>
            <a:r>
              <a:rPr lang="es-ES" b="1" dirty="0" smtClean="0">
                <a:solidFill>
                  <a:srgbClr val="C00000"/>
                </a:solidFill>
              </a:rPr>
              <a:t>4- EJEMPLOS  DE  PROGRAMAS</a:t>
            </a:r>
            <a:endParaRPr lang="es-ES" b="1" dirty="0">
              <a:solidFill>
                <a:srgbClr val="C00000"/>
              </a:solidFill>
            </a:endParaRPr>
          </a:p>
        </p:txBody>
      </p:sp>
      <p:sp>
        <p:nvSpPr>
          <p:cNvPr id="6" name="5 CuadroTexto"/>
          <p:cNvSpPr txBox="1"/>
          <p:nvPr/>
        </p:nvSpPr>
        <p:spPr>
          <a:xfrm>
            <a:off x="571472" y="285728"/>
            <a:ext cx="8572528" cy="461665"/>
          </a:xfrm>
          <a:prstGeom prst="rect">
            <a:avLst/>
          </a:prstGeom>
          <a:noFill/>
        </p:spPr>
        <p:txBody>
          <a:bodyPr wrap="square" rtlCol="0">
            <a:spAutoFit/>
          </a:bodyPr>
          <a:lstStyle/>
          <a:p>
            <a:pPr marL="514350" indent="-514350">
              <a:buFont typeface="+mj-lt"/>
              <a:buAutoNum type="alphaUcPeriod"/>
            </a:pPr>
            <a:r>
              <a:rPr lang="es-ES" sz="2400" b="1" dirty="0" smtClean="0">
                <a:solidFill>
                  <a:schemeClr val="accent5">
                    <a:lumMod val="50000"/>
                  </a:schemeClr>
                </a:solidFill>
              </a:rPr>
              <a:t>BLOQUES ANÓNIMOS</a:t>
            </a:r>
          </a:p>
        </p:txBody>
      </p:sp>
      <p:sp>
        <p:nvSpPr>
          <p:cNvPr id="7" name="6 CuadroTexto"/>
          <p:cNvSpPr txBox="1"/>
          <p:nvPr/>
        </p:nvSpPr>
        <p:spPr>
          <a:xfrm>
            <a:off x="500034" y="709554"/>
            <a:ext cx="8643966" cy="6155531"/>
          </a:xfrm>
          <a:prstGeom prst="rect">
            <a:avLst/>
          </a:prstGeom>
          <a:noFill/>
        </p:spPr>
        <p:txBody>
          <a:bodyPr wrap="square" rtlCol="0">
            <a:spAutoFit/>
          </a:bodyPr>
          <a:lstStyle/>
          <a:p>
            <a:pPr marL="273050" indent="-273050">
              <a:buFont typeface="Wingdings" pitchFamily="2" charset="2"/>
              <a:buChar char="v"/>
            </a:pPr>
            <a:r>
              <a:rPr lang="es-ES" sz="2400" dirty="0" smtClean="0">
                <a:solidFill>
                  <a:schemeClr val="accent6">
                    <a:lumMod val="50000"/>
                  </a:schemeClr>
                </a:solidFill>
              </a:rPr>
              <a:t> Ejemplo con </a:t>
            </a:r>
            <a:r>
              <a:rPr lang="es-ES" sz="2400" b="1" i="1" dirty="0" smtClean="0">
                <a:solidFill>
                  <a:schemeClr val="accent6">
                    <a:lumMod val="50000"/>
                  </a:schemeClr>
                </a:solidFill>
              </a:rPr>
              <a:t>variables de sustitución</a:t>
            </a:r>
            <a:r>
              <a:rPr lang="es-ES" sz="2000" dirty="0" smtClean="0">
                <a:solidFill>
                  <a:schemeClr val="accent6">
                    <a:lumMod val="50000"/>
                  </a:schemeClr>
                </a:solidFill>
              </a:rPr>
              <a:t>:</a:t>
            </a:r>
          </a:p>
          <a:p>
            <a:pPr marL="273050" indent="-273050"/>
            <a:r>
              <a:rPr lang="es-ES" sz="2000" dirty="0" smtClean="0">
                <a:solidFill>
                  <a:schemeClr val="accent6">
                    <a:lumMod val="50000"/>
                  </a:schemeClr>
                </a:solidFill>
              </a:rPr>
              <a:t>	Este programa solicitará la introducción de un número de cliente y visualizará el nombre del cliente correspondiente con el número introducido.</a:t>
            </a:r>
          </a:p>
          <a:p>
            <a:pPr marL="273050" indent="-273050"/>
            <a:endParaRPr lang="es-ES" sz="2000" dirty="0" smtClean="0">
              <a:solidFill>
                <a:schemeClr val="accent6">
                  <a:lumMod val="50000"/>
                </a:schemeClr>
              </a:solidFill>
            </a:endParaRPr>
          </a:p>
          <a:p>
            <a:pPr marL="273050" indent="-273050"/>
            <a:endParaRPr lang="es-ES" sz="2000" dirty="0" smtClean="0">
              <a:solidFill>
                <a:schemeClr val="accent6">
                  <a:lumMod val="50000"/>
                </a:schemeClr>
              </a:solidFill>
            </a:endParaRPr>
          </a:p>
          <a:p>
            <a:pPr marL="273050" indent="-273050"/>
            <a:endParaRPr lang="es-ES" sz="2000" dirty="0" smtClean="0">
              <a:solidFill>
                <a:schemeClr val="accent6">
                  <a:lumMod val="50000"/>
                </a:schemeClr>
              </a:solidFill>
            </a:endParaRPr>
          </a:p>
          <a:p>
            <a:pPr marL="273050" indent="-273050"/>
            <a:endParaRPr lang="es-ES" sz="2000" dirty="0" smtClean="0">
              <a:solidFill>
                <a:schemeClr val="accent6">
                  <a:lumMod val="50000"/>
                </a:schemeClr>
              </a:solidFill>
            </a:endParaRPr>
          </a:p>
          <a:p>
            <a:pPr marL="273050" indent="-273050"/>
            <a:endParaRPr lang="es-ES" sz="2000" dirty="0" smtClean="0">
              <a:solidFill>
                <a:schemeClr val="accent6">
                  <a:lumMod val="50000"/>
                </a:schemeClr>
              </a:solidFill>
            </a:endParaRPr>
          </a:p>
          <a:p>
            <a:pPr marL="273050" indent="-273050"/>
            <a:endParaRPr lang="es-ES" sz="2000" dirty="0" smtClean="0">
              <a:solidFill>
                <a:schemeClr val="accent6">
                  <a:lumMod val="50000"/>
                </a:schemeClr>
              </a:solidFill>
            </a:endParaRPr>
          </a:p>
          <a:p>
            <a:pPr marL="273050" indent="-273050"/>
            <a:endParaRPr lang="es-ES" sz="1000" dirty="0" smtClean="0">
              <a:solidFill>
                <a:schemeClr val="accent6">
                  <a:lumMod val="50000"/>
                </a:schemeClr>
              </a:solidFill>
            </a:endParaRPr>
          </a:p>
          <a:p>
            <a:pPr marL="273050" indent="-273050"/>
            <a:r>
              <a:rPr lang="es-ES" sz="2000" dirty="0" smtClean="0">
                <a:solidFill>
                  <a:schemeClr val="accent6">
                    <a:lumMod val="50000"/>
                  </a:schemeClr>
                </a:solidFill>
              </a:rPr>
              <a:t>	Para ejecutar el programa utilizamos “/” o RUN:</a:t>
            </a:r>
          </a:p>
          <a:p>
            <a:pPr marL="273050" indent="-273050"/>
            <a:endParaRPr lang="es-ES" sz="2000" dirty="0" smtClean="0">
              <a:solidFill>
                <a:schemeClr val="accent6">
                  <a:lumMod val="50000"/>
                </a:schemeClr>
              </a:solidFill>
            </a:endParaRPr>
          </a:p>
          <a:p>
            <a:pPr marL="273050" indent="-273050"/>
            <a:endParaRPr lang="es-ES" sz="2000" dirty="0" smtClean="0">
              <a:solidFill>
                <a:schemeClr val="accent6">
                  <a:lumMod val="50000"/>
                </a:schemeClr>
              </a:solidFill>
            </a:endParaRPr>
          </a:p>
          <a:p>
            <a:pPr marL="273050" indent="-273050"/>
            <a:endParaRPr lang="es-ES" sz="2000" dirty="0" smtClean="0">
              <a:solidFill>
                <a:schemeClr val="accent6">
                  <a:lumMod val="50000"/>
                </a:schemeClr>
              </a:solidFill>
            </a:endParaRPr>
          </a:p>
          <a:p>
            <a:pPr marL="273050" indent="-273050"/>
            <a:endParaRPr lang="es-ES" sz="2000" dirty="0" smtClean="0">
              <a:solidFill>
                <a:schemeClr val="accent6">
                  <a:lumMod val="50000"/>
                </a:schemeClr>
              </a:solidFill>
            </a:endParaRPr>
          </a:p>
          <a:p>
            <a:pPr marL="273050" indent="-273050"/>
            <a:endParaRPr lang="es-ES" sz="2800" dirty="0" smtClean="0">
              <a:solidFill>
                <a:schemeClr val="accent6">
                  <a:lumMod val="50000"/>
                </a:schemeClr>
              </a:solidFill>
            </a:endParaRPr>
          </a:p>
          <a:p>
            <a:pPr marL="273050" indent="-273050"/>
            <a:r>
              <a:rPr lang="es-ES" b="1" dirty="0" smtClean="0">
                <a:solidFill>
                  <a:schemeClr val="accent3">
                    <a:lumMod val="50000"/>
                  </a:schemeClr>
                </a:solidFill>
              </a:rPr>
              <a:t>     Solamente son operativas en  bloques anónimos, preferentemente al comienzo y siempre fuera de estructuras condicionales y repetitivas. NO podemos usarlas en los procedimientos o funciones, ya que SQL Plus realizará la sustitución antes de enviar el bloque al servidor.</a:t>
            </a:r>
          </a:p>
        </p:txBody>
      </p:sp>
      <p:pic>
        <p:nvPicPr>
          <p:cNvPr id="4099" name="Picture 3"/>
          <p:cNvPicPr>
            <a:picLocks noChangeAspect="1" noChangeArrowheads="1"/>
          </p:cNvPicPr>
          <p:nvPr/>
        </p:nvPicPr>
        <p:blipFill>
          <a:blip r:embed="rId2"/>
          <a:srcRect/>
          <a:stretch>
            <a:fillRect/>
          </a:stretch>
        </p:blipFill>
        <p:spPr bwMode="auto">
          <a:xfrm>
            <a:off x="857224" y="1785927"/>
            <a:ext cx="8053412" cy="1857387"/>
          </a:xfrm>
          <a:prstGeom prst="rect">
            <a:avLst/>
          </a:prstGeom>
          <a:noFill/>
          <a:ln w="9525">
            <a:noFill/>
            <a:miter lim="800000"/>
            <a:headEnd/>
            <a:tailEnd/>
          </a:ln>
          <a:effectLst/>
        </p:spPr>
      </p:pic>
      <p:pic>
        <p:nvPicPr>
          <p:cNvPr id="4102" name="Picture 6"/>
          <p:cNvPicPr>
            <a:picLocks noChangeAspect="1" noChangeArrowheads="1"/>
          </p:cNvPicPr>
          <p:nvPr/>
        </p:nvPicPr>
        <p:blipFill>
          <a:blip r:embed="rId3"/>
          <a:srcRect/>
          <a:stretch>
            <a:fillRect/>
          </a:stretch>
        </p:blipFill>
        <p:spPr bwMode="auto">
          <a:xfrm>
            <a:off x="857224" y="4000504"/>
            <a:ext cx="6215081" cy="157163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0"/>
            <a:ext cx="3153556" cy="369332"/>
          </a:xfrm>
          <a:prstGeom prst="rect">
            <a:avLst/>
          </a:prstGeom>
          <a:noFill/>
        </p:spPr>
        <p:txBody>
          <a:bodyPr wrap="none" rtlCol="0">
            <a:spAutoFit/>
          </a:bodyPr>
          <a:lstStyle/>
          <a:p>
            <a:r>
              <a:rPr lang="es-ES" b="1" dirty="0" smtClean="0">
                <a:solidFill>
                  <a:srgbClr val="C00000"/>
                </a:solidFill>
              </a:rPr>
              <a:t>4- EJEMPLOS  DE  PROGRAMAS</a:t>
            </a:r>
            <a:endParaRPr lang="es-ES" b="1" dirty="0">
              <a:solidFill>
                <a:srgbClr val="C00000"/>
              </a:solidFill>
            </a:endParaRPr>
          </a:p>
        </p:txBody>
      </p:sp>
      <p:sp>
        <p:nvSpPr>
          <p:cNvPr id="6" name="5 CuadroTexto"/>
          <p:cNvSpPr txBox="1"/>
          <p:nvPr/>
        </p:nvSpPr>
        <p:spPr>
          <a:xfrm>
            <a:off x="571472" y="285728"/>
            <a:ext cx="8572528" cy="400110"/>
          </a:xfrm>
          <a:prstGeom prst="rect">
            <a:avLst/>
          </a:prstGeom>
          <a:noFill/>
        </p:spPr>
        <p:txBody>
          <a:bodyPr wrap="square" rtlCol="0">
            <a:spAutoFit/>
          </a:bodyPr>
          <a:lstStyle/>
          <a:p>
            <a:pPr marL="514350" indent="-514350">
              <a:buFont typeface="+mj-lt"/>
              <a:buAutoNum type="alphaUcPeriod" startAt="2"/>
            </a:pPr>
            <a:r>
              <a:rPr lang="es-ES" sz="2000" b="1" dirty="0" smtClean="0">
                <a:solidFill>
                  <a:schemeClr val="accent5">
                    <a:lumMod val="50000"/>
                  </a:schemeClr>
                </a:solidFill>
              </a:rPr>
              <a:t>SUBPROGRAMAS ALMACENADOS: PROCEDIMIENTOS Y FUNCIONES</a:t>
            </a:r>
          </a:p>
        </p:txBody>
      </p:sp>
      <p:sp>
        <p:nvSpPr>
          <p:cNvPr id="7" name="6 CuadroTexto"/>
          <p:cNvSpPr txBox="1"/>
          <p:nvPr/>
        </p:nvSpPr>
        <p:spPr>
          <a:xfrm>
            <a:off x="500034" y="709554"/>
            <a:ext cx="8643966" cy="1415772"/>
          </a:xfrm>
          <a:prstGeom prst="rect">
            <a:avLst/>
          </a:prstGeom>
          <a:noFill/>
        </p:spPr>
        <p:txBody>
          <a:bodyPr wrap="square" rtlCol="0">
            <a:spAutoFit/>
          </a:bodyPr>
          <a:lstStyle/>
          <a:p>
            <a:r>
              <a:rPr lang="es-ES" sz="2400" dirty="0" smtClean="0">
                <a:solidFill>
                  <a:schemeClr val="tx1">
                    <a:lumMod val="95000"/>
                    <a:lumOff val="5000"/>
                  </a:schemeClr>
                </a:solidFill>
              </a:rPr>
              <a:t>Los procedimientos y funciones se almacenan en la base de datos, donde quedarán disponibles para ser ejecutados.</a:t>
            </a:r>
          </a:p>
          <a:p>
            <a:endParaRPr lang="es-ES" b="1" dirty="0" smtClean="0">
              <a:solidFill>
                <a:schemeClr val="tx1">
                  <a:lumMod val="95000"/>
                  <a:lumOff val="5000"/>
                </a:schemeClr>
              </a:solidFill>
            </a:endParaRPr>
          </a:p>
          <a:p>
            <a:pPr marL="355600" indent="-355600">
              <a:buFont typeface="Wingdings" pitchFamily="2" charset="2"/>
              <a:buChar char="v"/>
            </a:pPr>
            <a:r>
              <a:rPr lang="es-ES" sz="2000" b="1" dirty="0" smtClean="0">
                <a:solidFill>
                  <a:schemeClr val="accent6">
                    <a:lumMod val="50000"/>
                  </a:schemeClr>
                </a:solidFill>
              </a:rPr>
              <a:t>Procedimiento PL/SQL sencillo para consultar los datos de un cliente:</a:t>
            </a:r>
            <a:endParaRPr lang="es-ES" sz="2000" dirty="0" smtClean="0">
              <a:solidFill>
                <a:schemeClr val="accent6">
                  <a:lumMod val="50000"/>
                </a:schemeClr>
              </a:solidFill>
            </a:endParaRPr>
          </a:p>
        </p:txBody>
      </p:sp>
      <p:pic>
        <p:nvPicPr>
          <p:cNvPr id="5124" name="Picture 4"/>
          <p:cNvPicPr>
            <a:picLocks noChangeAspect="1" noChangeArrowheads="1"/>
          </p:cNvPicPr>
          <p:nvPr/>
        </p:nvPicPr>
        <p:blipFill>
          <a:blip r:embed="rId2"/>
          <a:srcRect/>
          <a:stretch>
            <a:fillRect/>
          </a:stretch>
        </p:blipFill>
        <p:spPr bwMode="auto">
          <a:xfrm>
            <a:off x="500033" y="2285992"/>
            <a:ext cx="8544773" cy="428628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0"/>
            <a:ext cx="3153556" cy="369332"/>
          </a:xfrm>
          <a:prstGeom prst="rect">
            <a:avLst/>
          </a:prstGeom>
          <a:noFill/>
        </p:spPr>
        <p:txBody>
          <a:bodyPr wrap="none" rtlCol="0">
            <a:spAutoFit/>
          </a:bodyPr>
          <a:lstStyle/>
          <a:p>
            <a:r>
              <a:rPr lang="es-ES" b="1" dirty="0" smtClean="0">
                <a:solidFill>
                  <a:srgbClr val="C00000"/>
                </a:solidFill>
              </a:rPr>
              <a:t>4- EJEMPLOS  DE  PROGRAMAS</a:t>
            </a:r>
            <a:endParaRPr lang="es-ES" b="1" dirty="0">
              <a:solidFill>
                <a:srgbClr val="C00000"/>
              </a:solidFill>
            </a:endParaRPr>
          </a:p>
        </p:txBody>
      </p:sp>
      <p:sp>
        <p:nvSpPr>
          <p:cNvPr id="6" name="5 CuadroTexto"/>
          <p:cNvSpPr txBox="1"/>
          <p:nvPr/>
        </p:nvSpPr>
        <p:spPr>
          <a:xfrm>
            <a:off x="571472" y="285728"/>
            <a:ext cx="8572528" cy="400110"/>
          </a:xfrm>
          <a:prstGeom prst="rect">
            <a:avLst/>
          </a:prstGeom>
          <a:noFill/>
        </p:spPr>
        <p:txBody>
          <a:bodyPr wrap="square" rtlCol="0">
            <a:spAutoFit/>
          </a:bodyPr>
          <a:lstStyle/>
          <a:p>
            <a:pPr marL="514350" indent="-514350">
              <a:buFont typeface="+mj-lt"/>
              <a:buAutoNum type="alphaUcPeriod" startAt="2"/>
            </a:pPr>
            <a:r>
              <a:rPr lang="es-ES" sz="2000" b="1" dirty="0" smtClean="0">
                <a:solidFill>
                  <a:schemeClr val="accent5">
                    <a:lumMod val="50000"/>
                  </a:schemeClr>
                </a:solidFill>
              </a:rPr>
              <a:t>SUBPROGRAMAS ALMACENADOS: PROCEDIMIENTOS Y FUNCIONES</a:t>
            </a:r>
          </a:p>
        </p:txBody>
      </p:sp>
      <p:sp>
        <p:nvSpPr>
          <p:cNvPr id="7" name="6 CuadroTexto"/>
          <p:cNvSpPr txBox="1"/>
          <p:nvPr/>
        </p:nvSpPr>
        <p:spPr>
          <a:xfrm>
            <a:off x="642910" y="709554"/>
            <a:ext cx="8501090" cy="5632311"/>
          </a:xfrm>
          <a:prstGeom prst="rect">
            <a:avLst/>
          </a:prstGeom>
          <a:noFill/>
        </p:spPr>
        <p:txBody>
          <a:bodyPr wrap="square" rtlCol="0">
            <a:spAutoFit/>
          </a:bodyPr>
          <a:lstStyle/>
          <a:p>
            <a:pPr marL="355600" indent="-355600"/>
            <a:r>
              <a:rPr lang="es-ES" sz="2000" b="1" dirty="0" smtClean="0">
                <a:solidFill>
                  <a:schemeClr val="accent6">
                    <a:lumMod val="50000"/>
                  </a:schemeClr>
                </a:solidFill>
              </a:rPr>
              <a:t>En el procedimiento anterior podemos observar:</a:t>
            </a:r>
            <a:endParaRPr lang="es-ES" sz="2000" b="1" dirty="0" smtClean="0">
              <a:solidFill>
                <a:schemeClr val="tx1">
                  <a:lumMod val="95000"/>
                  <a:lumOff val="5000"/>
                </a:schemeClr>
              </a:solidFill>
            </a:endParaRPr>
          </a:p>
          <a:p>
            <a:pPr marL="812800" lvl="1" indent="-355600">
              <a:buFont typeface="Wingdings" pitchFamily="2" charset="2"/>
              <a:buChar char="ü"/>
            </a:pPr>
            <a:r>
              <a:rPr lang="es-ES" sz="2000" dirty="0" smtClean="0">
                <a:solidFill>
                  <a:schemeClr val="tx1">
                    <a:lumMod val="95000"/>
                    <a:lumOff val="5000"/>
                  </a:schemeClr>
                </a:solidFill>
              </a:rPr>
              <a:t>La cabecera del procedimiento (línea 2) indica el nombre del mismo y el parámetro que se utilizará para pasarle valores</a:t>
            </a:r>
          </a:p>
          <a:p>
            <a:pPr marL="812800" lvl="1" indent="-355600">
              <a:buFont typeface="Wingdings" pitchFamily="2" charset="2"/>
              <a:buChar char="ü"/>
            </a:pPr>
            <a:r>
              <a:rPr lang="es-ES" sz="2000" dirty="0" smtClean="0">
                <a:solidFill>
                  <a:schemeClr val="tx1">
                    <a:lumMod val="95000"/>
                    <a:lumOff val="5000"/>
                  </a:schemeClr>
                </a:solidFill>
              </a:rPr>
              <a:t>La palabra </a:t>
            </a:r>
            <a:r>
              <a:rPr lang="es-ES" sz="2000" b="1" dirty="0" smtClean="0">
                <a:solidFill>
                  <a:schemeClr val="tx1">
                    <a:lumMod val="95000"/>
                    <a:lumOff val="5000"/>
                  </a:schemeClr>
                </a:solidFill>
              </a:rPr>
              <a:t>AS</a:t>
            </a:r>
            <a:r>
              <a:rPr lang="es-ES" sz="2000" dirty="0" smtClean="0">
                <a:solidFill>
                  <a:schemeClr val="tx1">
                    <a:lumMod val="95000"/>
                    <a:lumOff val="5000"/>
                  </a:schemeClr>
                </a:solidFill>
              </a:rPr>
              <a:t> especifica el comienzo del cuerpo del programa , empezando por la zona de declaraciones (variables, constantes, etc..)</a:t>
            </a:r>
          </a:p>
          <a:p>
            <a:pPr marL="812800" lvl="1" indent="-355600">
              <a:buFont typeface="Wingdings" pitchFamily="2" charset="2"/>
              <a:buChar char="ü"/>
            </a:pPr>
            <a:r>
              <a:rPr lang="es-ES" sz="2000" dirty="0" smtClean="0">
                <a:solidFill>
                  <a:schemeClr val="tx1">
                    <a:lumMod val="95000"/>
                    <a:lumOff val="5000"/>
                  </a:schemeClr>
                </a:solidFill>
              </a:rPr>
              <a:t>La palabra </a:t>
            </a:r>
            <a:r>
              <a:rPr lang="es-ES" sz="2000" b="1" dirty="0" smtClean="0">
                <a:solidFill>
                  <a:schemeClr val="tx1">
                    <a:lumMod val="95000"/>
                    <a:lumOff val="5000"/>
                  </a:schemeClr>
                </a:solidFill>
              </a:rPr>
              <a:t>BEGIN</a:t>
            </a:r>
            <a:r>
              <a:rPr lang="es-ES" sz="2000" dirty="0" smtClean="0">
                <a:solidFill>
                  <a:schemeClr val="tx1">
                    <a:lumMod val="95000"/>
                    <a:lumOff val="5000"/>
                  </a:schemeClr>
                </a:solidFill>
              </a:rPr>
              <a:t> indica el comienzo de la zona de instrucciones</a:t>
            </a:r>
          </a:p>
          <a:p>
            <a:pPr marL="812800" lvl="1" indent="-355600">
              <a:buFont typeface="Wingdings" pitchFamily="2" charset="2"/>
              <a:buChar char="ü"/>
            </a:pPr>
            <a:r>
              <a:rPr lang="es-ES" sz="2000" dirty="0" smtClean="0">
                <a:solidFill>
                  <a:schemeClr val="tx1">
                    <a:lumMod val="95000"/>
                    <a:lumOff val="5000"/>
                  </a:schemeClr>
                </a:solidFill>
              </a:rPr>
              <a:t>La instrucción </a:t>
            </a:r>
            <a:r>
              <a:rPr lang="es-ES" sz="2000" b="1" dirty="0" smtClean="0">
                <a:solidFill>
                  <a:schemeClr val="tx1">
                    <a:lumMod val="95000"/>
                    <a:lumOff val="5000"/>
                  </a:schemeClr>
                </a:solidFill>
              </a:rPr>
              <a:t>SELECT</a:t>
            </a:r>
            <a:r>
              <a:rPr lang="es-ES" sz="2000" dirty="0" smtClean="0">
                <a:solidFill>
                  <a:schemeClr val="tx1">
                    <a:lumMod val="95000"/>
                    <a:lumOff val="5000"/>
                  </a:schemeClr>
                </a:solidFill>
              </a:rPr>
              <a:t> deposita el resultado de la consulta en las variables </a:t>
            </a:r>
            <a:r>
              <a:rPr lang="es-ES" sz="2000" b="1" i="1" dirty="0" err="1" smtClean="0">
                <a:solidFill>
                  <a:schemeClr val="tx1">
                    <a:lumMod val="95000"/>
                    <a:lumOff val="5000"/>
                  </a:schemeClr>
                </a:solidFill>
              </a:rPr>
              <a:t>v_dnombre</a:t>
            </a:r>
            <a:r>
              <a:rPr lang="es-ES" sz="2000" b="1" i="1" dirty="0" smtClean="0">
                <a:solidFill>
                  <a:schemeClr val="tx1">
                    <a:lumMod val="95000"/>
                    <a:lumOff val="5000"/>
                  </a:schemeClr>
                </a:solidFill>
              </a:rPr>
              <a:t>, </a:t>
            </a:r>
            <a:r>
              <a:rPr lang="es-ES" sz="2000" b="1" i="1" dirty="0" err="1" smtClean="0">
                <a:solidFill>
                  <a:schemeClr val="tx1">
                    <a:lumMod val="95000"/>
                    <a:lumOff val="5000"/>
                  </a:schemeClr>
                </a:solidFill>
              </a:rPr>
              <a:t>v_localidad</a:t>
            </a:r>
            <a:r>
              <a:rPr lang="es-ES" sz="2000" b="1" i="1" dirty="0" smtClean="0">
                <a:solidFill>
                  <a:schemeClr val="tx1">
                    <a:lumMod val="95000"/>
                    <a:lumOff val="5000"/>
                  </a:schemeClr>
                </a:solidFill>
              </a:rPr>
              <a:t> </a:t>
            </a:r>
            <a:r>
              <a:rPr lang="es-ES" sz="2000" dirty="0" smtClean="0">
                <a:solidFill>
                  <a:schemeClr val="tx1">
                    <a:lumMod val="95000"/>
                    <a:lumOff val="5000"/>
                  </a:schemeClr>
                </a:solidFill>
              </a:rPr>
              <a:t>que siguen a </a:t>
            </a:r>
            <a:r>
              <a:rPr lang="es-ES" sz="2000" b="1" dirty="0" smtClean="0">
                <a:solidFill>
                  <a:schemeClr val="tx1">
                    <a:lumMod val="95000"/>
                    <a:lumOff val="5000"/>
                  </a:schemeClr>
                </a:solidFill>
              </a:rPr>
              <a:t>INTO</a:t>
            </a:r>
            <a:r>
              <a:rPr lang="es-ES" sz="2000" dirty="0" smtClean="0">
                <a:solidFill>
                  <a:schemeClr val="tx1">
                    <a:lumMod val="95000"/>
                    <a:lumOff val="5000"/>
                  </a:schemeClr>
                </a:solidFill>
              </a:rPr>
              <a:t>. La cláusula </a:t>
            </a:r>
            <a:r>
              <a:rPr lang="es-ES" sz="2000" b="1" dirty="0" smtClean="0">
                <a:solidFill>
                  <a:schemeClr val="tx1">
                    <a:lumMod val="95000"/>
                    <a:lumOff val="5000"/>
                  </a:schemeClr>
                </a:solidFill>
              </a:rPr>
              <a:t>WHERE </a:t>
            </a:r>
            <a:r>
              <a:rPr lang="es-ES" sz="2000" dirty="0" smtClean="0">
                <a:solidFill>
                  <a:schemeClr val="tx1">
                    <a:lumMod val="95000"/>
                    <a:lumOff val="5000"/>
                  </a:schemeClr>
                </a:solidFill>
              </a:rPr>
              <a:t>contiene el parámetro con el que se llamó al programa, que será el número de departamento cuyos datos se requieren</a:t>
            </a:r>
          </a:p>
          <a:p>
            <a:pPr marL="812800" lvl="1" indent="-355600">
              <a:buFont typeface="Wingdings" pitchFamily="2" charset="2"/>
              <a:buChar char="ü"/>
            </a:pPr>
            <a:r>
              <a:rPr lang="es-ES" sz="2000" dirty="0" smtClean="0">
                <a:solidFill>
                  <a:schemeClr val="tx1">
                    <a:lumMod val="95000"/>
                    <a:lumOff val="5000"/>
                  </a:schemeClr>
                </a:solidFill>
              </a:rPr>
              <a:t>El procedimiento </a:t>
            </a:r>
            <a:r>
              <a:rPr lang="es-ES" sz="2000" b="1" dirty="0" smtClean="0">
                <a:solidFill>
                  <a:schemeClr val="tx1">
                    <a:lumMod val="95000"/>
                    <a:lumOff val="5000"/>
                  </a:schemeClr>
                </a:solidFill>
              </a:rPr>
              <a:t>DBMS_OUTPUT.PUT_LINE</a:t>
            </a:r>
            <a:r>
              <a:rPr lang="es-ES" sz="2000" dirty="0" smtClean="0">
                <a:solidFill>
                  <a:schemeClr val="tx1">
                    <a:lumMod val="95000"/>
                    <a:lumOff val="5000"/>
                  </a:schemeClr>
                </a:solidFill>
              </a:rPr>
              <a:t> visualiza el contenido de las variables y los literales.</a:t>
            </a:r>
          </a:p>
          <a:p>
            <a:pPr marL="812800" lvl="1" indent="-355600">
              <a:buFont typeface="Wingdings" pitchFamily="2" charset="2"/>
              <a:buChar char="ü"/>
            </a:pPr>
            <a:r>
              <a:rPr lang="es-ES" sz="2000" dirty="0" smtClean="0">
                <a:solidFill>
                  <a:schemeClr val="tx1">
                    <a:lumMod val="95000"/>
                    <a:lumOff val="5000"/>
                  </a:schemeClr>
                </a:solidFill>
              </a:rPr>
              <a:t>La palabra </a:t>
            </a:r>
            <a:r>
              <a:rPr lang="es-ES" sz="2000" b="1" dirty="0" smtClean="0">
                <a:solidFill>
                  <a:schemeClr val="tx1">
                    <a:lumMod val="95000"/>
                    <a:lumOff val="5000"/>
                  </a:schemeClr>
                </a:solidFill>
              </a:rPr>
              <a:t>EXCEPTION</a:t>
            </a:r>
            <a:r>
              <a:rPr lang="es-ES" sz="2000" dirty="0" smtClean="0">
                <a:solidFill>
                  <a:schemeClr val="tx1">
                    <a:lumMod val="95000"/>
                    <a:lumOff val="5000"/>
                  </a:schemeClr>
                </a:solidFill>
              </a:rPr>
              <a:t> indica el comienzo de la zona de tratamiento de excepciones. Sólo se ejecutará si se produce alguna excepción.</a:t>
            </a:r>
          </a:p>
          <a:p>
            <a:pPr marL="812800" lvl="1" indent="-355600">
              <a:buFont typeface="Wingdings" pitchFamily="2" charset="2"/>
              <a:buChar char="ü"/>
            </a:pPr>
            <a:r>
              <a:rPr lang="es-ES" sz="2000" dirty="0" smtClean="0">
                <a:solidFill>
                  <a:schemeClr val="tx1">
                    <a:lumMod val="95000"/>
                    <a:lumOff val="5000"/>
                  </a:schemeClr>
                </a:solidFill>
              </a:rPr>
              <a:t>El manejador </a:t>
            </a:r>
            <a:r>
              <a:rPr lang="es-ES" sz="2000" b="1" dirty="0" smtClean="0">
                <a:solidFill>
                  <a:schemeClr val="tx1">
                    <a:lumMod val="95000"/>
                    <a:lumOff val="5000"/>
                  </a:schemeClr>
                </a:solidFill>
              </a:rPr>
              <a:t>WHEN NO_DATA_FOUND </a:t>
            </a:r>
            <a:r>
              <a:rPr lang="es-ES" sz="2000" dirty="0" smtClean="0">
                <a:solidFill>
                  <a:schemeClr val="tx1">
                    <a:lumMod val="95000"/>
                    <a:lumOff val="5000"/>
                  </a:schemeClr>
                </a:solidFill>
              </a:rPr>
              <a:t>“caza” la excepción y ejecuta las instrucciones que siguen a la cláusula </a:t>
            </a:r>
            <a:r>
              <a:rPr lang="es-ES" sz="2000" b="1" dirty="0" smtClean="0">
                <a:solidFill>
                  <a:schemeClr val="tx1">
                    <a:lumMod val="95000"/>
                    <a:lumOff val="5000"/>
                  </a:schemeClr>
                </a:solidFill>
              </a:rPr>
              <a:t>THEN</a:t>
            </a:r>
            <a:r>
              <a:rPr lang="es-ES" sz="2000" dirty="0" smtClean="0">
                <a:solidFill>
                  <a:schemeClr val="tx1">
                    <a:lumMod val="95000"/>
                    <a:lumOff val="5000"/>
                  </a:schemeClr>
                </a:solidFill>
              </a:rPr>
              <a:t>, finalizando el programa</a:t>
            </a:r>
          </a:p>
          <a:p>
            <a:pPr marL="812800" lvl="1" indent="-355600">
              <a:buFont typeface="Wingdings" pitchFamily="2" charset="2"/>
              <a:buChar char="ü"/>
            </a:pPr>
            <a:r>
              <a:rPr lang="es-ES" sz="2000" dirty="0" smtClean="0">
                <a:solidFill>
                  <a:schemeClr val="tx1">
                    <a:lumMod val="95000"/>
                    <a:lumOff val="5000"/>
                  </a:schemeClr>
                </a:solidFill>
              </a:rPr>
              <a:t>El símbolo </a:t>
            </a:r>
            <a:r>
              <a:rPr lang="es-ES" sz="2000" b="1" dirty="0" smtClean="0">
                <a:solidFill>
                  <a:schemeClr val="tx1">
                    <a:lumMod val="95000"/>
                    <a:lumOff val="5000"/>
                  </a:schemeClr>
                </a:solidFill>
              </a:rPr>
              <a:t>“/”</a:t>
            </a:r>
            <a:r>
              <a:rPr lang="es-ES" sz="2000" dirty="0" smtClean="0">
                <a:solidFill>
                  <a:schemeClr val="tx1">
                    <a:lumMod val="95000"/>
                    <a:lumOff val="5000"/>
                  </a:schemeClr>
                </a:solidFill>
              </a:rPr>
              <a:t> indica a SQL Plus el final del procedimiento. Compila y guarda en la base de datos el programa introducido.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0"/>
            <a:ext cx="3153556" cy="369332"/>
          </a:xfrm>
          <a:prstGeom prst="rect">
            <a:avLst/>
          </a:prstGeom>
          <a:noFill/>
        </p:spPr>
        <p:txBody>
          <a:bodyPr wrap="none" rtlCol="0">
            <a:spAutoFit/>
          </a:bodyPr>
          <a:lstStyle/>
          <a:p>
            <a:r>
              <a:rPr lang="es-ES" b="1" dirty="0" smtClean="0">
                <a:solidFill>
                  <a:srgbClr val="C00000"/>
                </a:solidFill>
              </a:rPr>
              <a:t>4- EJEMPLOS  DE  PROGRAMAS</a:t>
            </a:r>
            <a:endParaRPr lang="es-ES" b="1" dirty="0">
              <a:solidFill>
                <a:srgbClr val="C00000"/>
              </a:solidFill>
            </a:endParaRPr>
          </a:p>
        </p:txBody>
      </p:sp>
      <p:sp>
        <p:nvSpPr>
          <p:cNvPr id="6" name="5 CuadroTexto"/>
          <p:cNvSpPr txBox="1"/>
          <p:nvPr/>
        </p:nvSpPr>
        <p:spPr>
          <a:xfrm>
            <a:off x="571472" y="285728"/>
            <a:ext cx="8572528" cy="400110"/>
          </a:xfrm>
          <a:prstGeom prst="rect">
            <a:avLst/>
          </a:prstGeom>
          <a:noFill/>
        </p:spPr>
        <p:txBody>
          <a:bodyPr wrap="square" rtlCol="0">
            <a:spAutoFit/>
          </a:bodyPr>
          <a:lstStyle/>
          <a:p>
            <a:pPr marL="514350" indent="-514350">
              <a:buFont typeface="+mj-lt"/>
              <a:buAutoNum type="alphaUcPeriod" startAt="2"/>
            </a:pPr>
            <a:r>
              <a:rPr lang="es-ES" sz="2000" b="1" dirty="0" smtClean="0">
                <a:solidFill>
                  <a:schemeClr val="accent5">
                    <a:lumMod val="50000"/>
                  </a:schemeClr>
                </a:solidFill>
              </a:rPr>
              <a:t>SUBPROGRAMAS ALMACENADOS: PROCEDIMIENTOS Y FUNCIONES</a:t>
            </a:r>
          </a:p>
        </p:txBody>
      </p:sp>
      <p:sp>
        <p:nvSpPr>
          <p:cNvPr id="7" name="6 CuadroTexto"/>
          <p:cNvSpPr txBox="1"/>
          <p:nvPr/>
        </p:nvSpPr>
        <p:spPr>
          <a:xfrm>
            <a:off x="642910" y="709554"/>
            <a:ext cx="8501090" cy="4708981"/>
          </a:xfrm>
          <a:prstGeom prst="rect">
            <a:avLst/>
          </a:prstGeom>
          <a:noFill/>
        </p:spPr>
        <p:txBody>
          <a:bodyPr wrap="square" rtlCol="0">
            <a:spAutoFit/>
          </a:bodyPr>
          <a:lstStyle/>
          <a:p>
            <a:pPr marL="355600" indent="-355600"/>
            <a:r>
              <a:rPr lang="es-ES" sz="2000" dirty="0" smtClean="0">
                <a:solidFill>
                  <a:schemeClr val="tx1">
                    <a:lumMod val="95000"/>
                    <a:lumOff val="5000"/>
                  </a:schemeClr>
                </a:solidFill>
              </a:rPr>
              <a:t>Si el compilador detecta errores veremos el siguiente mensaje:</a:t>
            </a:r>
          </a:p>
          <a:p>
            <a:pPr marL="355600" indent="-355600"/>
            <a:endParaRPr lang="es-ES" sz="2000" dirty="0" smtClean="0">
              <a:solidFill>
                <a:schemeClr val="tx1">
                  <a:lumMod val="95000"/>
                  <a:lumOff val="5000"/>
                </a:schemeClr>
              </a:solidFill>
            </a:endParaRPr>
          </a:p>
          <a:p>
            <a:pPr marL="355600" indent="-355600"/>
            <a:endParaRPr lang="es-ES" sz="2000" dirty="0" smtClean="0">
              <a:solidFill>
                <a:schemeClr val="tx1">
                  <a:lumMod val="95000"/>
                  <a:lumOff val="5000"/>
                </a:schemeClr>
              </a:solidFill>
            </a:endParaRPr>
          </a:p>
          <a:p>
            <a:r>
              <a:rPr lang="es-ES" sz="2000" dirty="0" smtClean="0">
                <a:solidFill>
                  <a:schemeClr val="tx1">
                    <a:lumMod val="95000"/>
                    <a:lumOff val="5000"/>
                  </a:schemeClr>
                </a:solidFill>
              </a:rPr>
              <a:t>La orden </a:t>
            </a:r>
            <a:r>
              <a:rPr lang="es-ES" sz="2000" b="1" dirty="0" smtClean="0">
                <a:solidFill>
                  <a:schemeClr val="tx1">
                    <a:lumMod val="95000"/>
                    <a:lumOff val="5000"/>
                  </a:schemeClr>
                </a:solidFill>
              </a:rPr>
              <a:t>SHOW ERRORS </a:t>
            </a:r>
            <a:r>
              <a:rPr lang="es-ES" sz="2000" dirty="0" smtClean="0">
                <a:solidFill>
                  <a:schemeClr val="tx1">
                    <a:lumMod val="95000"/>
                    <a:lumOff val="5000"/>
                  </a:schemeClr>
                </a:solidFill>
              </a:rPr>
              <a:t>permite ver los errores detectados y poder subsanarlos hasta que nos indique que se ha creado sin errores.</a:t>
            </a:r>
          </a:p>
          <a:p>
            <a:endParaRPr lang="es-ES" sz="2000" dirty="0" smtClean="0">
              <a:solidFill>
                <a:schemeClr val="tx1">
                  <a:lumMod val="95000"/>
                  <a:lumOff val="5000"/>
                </a:schemeClr>
              </a:solidFill>
            </a:endParaRPr>
          </a:p>
          <a:p>
            <a:r>
              <a:rPr lang="es-ES" sz="2000" dirty="0" smtClean="0">
                <a:solidFill>
                  <a:schemeClr val="tx1">
                    <a:lumMod val="95000"/>
                    <a:lumOff val="5000"/>
                  </a:schemeClr>
                </a:solidFill>
              </a:rPr>
              <a:t>Ahora, el procedimiento se encuentra almacenado en el servidor y puede ser invocado desde cualquier estación por cualquier usuario y con cualquier herramienta:</a:t>
            </a:r>
          </a:p>
          <a:p>
            <a:pPr lvl="1">
              <a:buFont typeface="Courier New" pitchFamily="49" charset="0"/>
              <a:buChar char="o"/>
            </a:pPr>
            <a:r>
              <a:rPr lang="es-ES" sz="2000" b="1" dirty="0" smtClean="0">
                <a:solidFill>
                  <a:schemeClr val="accent6">
                    <a:lumMod val="50000"/>
                  </a:schemeClr>
                </a:solidFill>
              </a:rPr>
              <a:t> Por ejemplo con SQL Plus mediante la orden EXECUTE:</a:t>
            </a:r>
          </a:p>
          <a:p>
            <a:pPr lvl="1">
              <a:buFont typeface="Courier New" pitchFamily="49" charset="0"/>
              <a:buChar char="o"/>
            </a:pPr>
            <a:endParaRPr lang="es-ES" sz="2000" b="1" dirty="0" smtClean="0">
              <a:solidFill>
                <a:schemeClr val="accent6">
                  <a:lumMod val="50000"/>
                </a:schemeClr>
              </a:solidFill>
            </a:endParaRPr>
          </a:p>
          <a:p>
            <a:pPr lvl="1">
              <a:buFont typeface="Courier New" pitchFamily="49" charset="0"/>
              <a:buChar char="o"/>
            </a:pPr>
            <a:endParaRPr lang="es-ES" sz="2000" b="1" dirty="0" smtClean="0">
              <a:solidFill>
                <a:schemeClr val="accent6">
                  <a:lumMod val="50000"/>
                </a:schemeClr>
              </a:solidFill>
            </a:endParaRPr>
          </a:p>
          <a:p>
            <a:pPr lvl="1">
              <a:buFont typeface="Courier New" pitchFamily="49" charset="0"/>
              <a:buChar char="o"/>
            </a:pPr>
            <a:endParaRPr lang="es-ES" sz="2000" b="1" dirty="0" smtClean="0">
              <a:solidFill>
                <a:schemeClr val="accent6">
                  <a:lumMod val="50000"/>
                </a:schemeClr>
              </a:solidFill>
            </a:endParaRPr>
          </a:p>
          <a:p>
            <a:pPr lvl="1">
              <a:buFont typeface="Courier New" pitchFamily="49" charset="0"/>
              <a:buChar char="o"/>
            </a:pPr>
            <a:endParaRPr lang="es-ES" sz="2000" b="1" dirty="0" smtClean="0">
              <a:solidFill>
                <a:schemeClr val="accent6">
                  <a:lumMod val="50000"/>
                </a:schemeClr>
              </a:solidFill>
            </a:endParaRPr>
          </a:p>
          <a:p>
            <a:pPr lvl="1">
              <a:buFont typeface="Courier New" pitchFamily="49" charset="0"/>
              <a:buChar char="o"/>
            </a:pPr>
            <a:r>
              <a:rPr lang="es-ES" sz="2000" b="1" dirty="0" smtClean="0">
                <a:solidFill>
                  <a:schemeClr val="accent6">
                    <a:lumMod val="50000"/>
                  </a:schemeClr>
                </a:solidFill>
              </a:rPr>
              <a:t> También podremos invocar el procedimiento desde un bloque PL/SQL:</a:t>
            </a:r>
          </a:p>
        </p:txBody>
      </p:sp>
      <p:pic>
        <p:nvPicPr>
          <p:cNvPr id="7171" name="Picture 3"/>
          <p:cNvPicPr>
            <a:picLocks noChangeAspect="1" noChangeArrowheads="1"/>
          </p:cNvPicPr>
          <p:nvPr/>
        </p:nvPicPr>
        <p:blipFill>
          <a:blip r:embed="rId2"/>
          <a:srcRect/>
          <a:stretch>
            <a:fillRect/>
          </a:stretch>
        </p:blipFill>
        <p:spPr bwMode="auto">
          <a:xfrm>
            <a:off x="714348" y="1071546"/>
            <a:ext cx="7786742" cy="285752"/>
          </a:xfrm>
          <a:prstGeom prst="rect">
            <a:avLst/>
          </a:prstGeom>
          <a:noFill/>
          <a:ln w="9525">
            <a:noFill/>
            <a:miter lim="800000"/>
            <a:headEnd/>
            <a:tailEnd/>
          </a:ln>
          <a:effectLst/>
        </p:spPr>
      </p:pic>
      <p:pic>
        <p:nvPicPr>
          <p:cNvPr id="7172" name="Picture 4"/>
          <p:cNvPicPr>
            <a:picLocks noChangeAspect="1" noChangeArrowheads="1"/>
          </p:cNvPicPr>
          <p:nvPr/>
        </p:nvPicPr>
        <p:blipFill>
          <a:blip r:embed="rId3"/>
          <a:srcRect/>
          <a:stretch>
            <a:fillRect/>
          </a:stretch>
        </p:blipFill>
        <p:spPr bwMode="auto">
          <a:xfrm>
            <a:off x="1309662" y="3857628"/>
            <a:ext cx="7834338" cy="991351"/>
          </a:xfrm>
          <a:prstGeom prst="rect">
            <a:avLst/>
          </a:prstGeom>
          <a:noFill/>
          <a:ln w="9525">
            <a:noFill/>
            <a:miter lim="800000"/>
            <a:headEnd/>
            <a:tailEnd/>
          </a:ln>
          <a:effectLst/>
        </p:spPr>
      </p:pic>
      <p:pic>
        <p:nvPicPr>
          <p:cNvPr id="7173" name="Picture 5"/>
          <p:cNvPicPr>
            <a:picLocks noChangeAspect="1" noChangeArrowheads="1"/>
          </p:cNvPicPr>
          <p:nvPr/>
        </p:nvPicPr>
        <p:blipFill>
          <a:blip r:embed="rId4"/>
          <a:srcRect/>
          <a:stretch>
            <a:fillRect/>
          </a:stretch>
        </p:blipFill>
        <p:spPr bwMode="auto">
          <a:xfrm>
            <a:off x="1285852" y="5357827"/>
            <a:ext cx="7858148" cy="974878"/>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0"/>
            <a:ext cx="3153556" cy="369332"/>
          </a:xfrm>
          <a:prstGeom prst="rect">
            <a:avLst/>
          </a:prstGeom>
          <a:noFill/>
        </p:spPr>
        <p:txBody>
          <a:bodyPr wrap="none" rtlCol="0">
            <a:spAutoFit/>
          </a:bodyPr>
          <a:lstStyle/>
          <a:p>
            <a:r>
              <a:rPr lang="es-ES" b="1" dirty="0" smtClean="0">
                <a:solidFill>
                  <a:srgbClr val="C00000"/>
                </a:solidFill>
              </a:rPr>
              <a:t>4- EJEMPLOS  DE  PROGRAMAS</a:t>
            </a:r>
            <a:endParaRPr lang="es-ES" b="1" dirty="0">
              <a:solidFill>
                <a:srgbClr val="C00000"/>
              </a:solidFill>
            </a:endParaRPr>
          </a:p>
        </p:txBody>
      </p:sp>
      <p:sp>
        <p:nvSpPr>
          <p:cNvPr id="6" name="5 CuadroTexto"/>
          <p:cNvSpPr txBox="1"/>
          <p:nvPr/>
        </p:nvSpPr>
        <p:spPr>
          <a:xfrm>
            <a:off x="571472" y="285728"/>
            <a:ext cx="8572528" cy="400110"/>
          </a:xfrm>
          <a:prstGeom prst="rect">
            <a:avLst/>
          </a:prstGeom>
          <a:noFill/>
        </p:spPr>
        <p:txBody>
          <a:bodyPr wrap="square" rtlCol="0">
            <a:spAutoFit/>
          </a:bodyPr>
          <a:lstStyle/>
          <a:p>
            <a:pPr marL="514350" indent="-514350">
              <a:buFont typeface="+mj-lt"/>
              <a:buAutoNum type="alphaUcPeriod" startAt="2"/>
            </a:pPr>
            <a:r>
              <a:rPr lang="es-ES" sz="2000" b="1" dirty="0" smtClean="0">
                <a:solidFill>
                  <a:schemeClr val="accent5">
                    <a:lumMod val="50000"/>
                  </a:schemeClr>
                </a:solidFill>
              </a:rPr>
              <a:t>SUBPROGRAMAS ALMACENADOS: PROCEDIMIENTOS Y FUNCIONES</a:t>
            </a:r>
          </a:p>
        </p:txBody>
      </p:sp>
      <p:sp>
        <p:nvSpPr>
          <p:cNvPr id="7" name="6 CuadroTexto"/>
          <p:cNvSpPr txBox="1"/>
          <p:nvPr/>
        </p:nvSpPr>
        <p:spPr>
          <a:xfrm>
            <a:off x="500034" y="709554"/>
            <a:ext cx="8643966" cy="707886"/>
          </a:xfrm>
          <a:prstGeom prst="rect">
            <a:avLst/>
          </a:prstGeom>
          <a:noFill/>
        </p:spPr>
        <p:txBody>
          <a:bodyPr wrap="square" rtlCol="0">
            <a:spAutoFit/>
          </a:bodyPr>
          <a:lstStyle/>
          <a:p>
            <a:pPr marL="355600" indent="-355600">
              <a:buFont typeface="Wingdings" pitchFamily="2" charset="2"/>
              <a:buChar char="v"/>
            </a:pPr>
            <a:r>
              <a:rPr lang="es-ES" sz="2000" dirty="0" smtClean="0">
                <a:solidFill>
                  <a:schemeClr val="accent6">
                    <a:lumMod val="50000"/>
                  </a:schemeClr>
                </a:solidFill>
              </a:rPr>
              <a:t>Procedimiento PL/SQL que visualiza el precio de un producto cuyo número se pasa como parámetro</a:t>
            </a:r>
          </a:p>
        </p:txBody>
      </p:sp>
      <p:pic>
        <p:nvPicPr>
          <p:cNvPr id="8195" name="Picture 3"/>
          <p:cNvPicPr>
            <a:picLocks noChangeAspect="1" noChangeArrowheads="1"/>
          </p:cNvPicPr>
          <p:nvPr/>
        </p:nvPicPr>
        <p:blipFill>
          <a:blip r:embed="rId2"/>
          <a:srcRect/>
          <a:stretch>
            <a:fillRect/>
          </a:stretch>
        </p:blipFill>
        <p:spPr bwMode="auto">
          <a:xfrm>
            <a:off x="928662" y="1428736"/>
            <a:ext cx="7500958" cy="513429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0"/>
            <a:ext cx="3153556" cy="369332"/>
          </a:xfrm>
          <a:prstGeom prst="rect">
            <a:avLst/>
          </a:prstGeom>
          <a:noFill/>
        </p:spPr>
        <p:txBody>
          <a:bodyPr wrap="none" rtlCol="0">
            <a:spAutoFit/>
          </a:bodyPr>
          <a:lstStyle/>
          <a:p>
            <a:r>
              <a:rPr lang="es-ES" b="1" dirty="0" smtClean="0">
                <a:solidFill>
                  <a:srgbClr val="C00000"/>
                </a:solidFill>
              </a:rPr>
              <a:t>4- EJEMPLOS  DE  PROGRAMAS</a:t>
            </a:r>
            <a:endParaRPr lang="es-ES" b="1" dirty="0">
              <a:solidFill>
                <a:srgbClr val="C00000"/>
              </a:solidFill>
            </a:endParaRPr>
          </a:p>
        </p:txBody>
      </p:sp>
      <p:sp>
        <p:nvSpPr>
          <p:cNvPr id="6" name="5 CuadroTexto"/>
          <p:cNvSpPr txBox="1"/>
          <p:nvPr/>
        </p:nvSpPr>
        <p:spPr>
          <a:xfrm>
            <a:off x="571472" y="285728"/>
            <a:ext cx="8572528" cy="400110"/>
          </a:xfrm>
          <a:prstGeom prst="rect">
            <a:avLst/>
          </a:prstGeom>
          <a:noFill/>
        </p:spPr>
        <p:txBody>
          <a:bodyPr wrap="square" rtlCol="0">
            <a:spAutoFit/>
          </a:bodyPr>
          <a:lstStyle/>
          <a:p>
            <a:pPr marL="514350" indent="-514350">
              <a:buFont typeface="+mj-lt"/>
              <a:buAutoNum type="alphaUcPeriod" startAt="2"/>
            </a:pPr>
            <a:r>
              <a:rPr lang="es-ES" sz="2000" b="1" dirty="0" smtClean="0">
                <a:solidFill>
                  <a:schemeClr val="accent5">
                    <a:lumMod val="50000"/>
                  </a:schemeClr>
                </a:solidFill>
              </a:rPr>
              <a:t>SUBPROGRAMAS ALMACENADOS: PROCEDIMIENTOS Y FUNCIONES</a:t>
            </a:r>
          </a:p>
        </p:txBody>
      </p:sp>
      <p:sp>
        <p:nvSpPr>
          <p:cNvPr id="7" name="6 CuadroTexto"/>
          <p:cNvSpPr txBox="1"/>
          <p:nvPr/>
        </p:nvSpPr>
        <p:spPr>
          <a:xfrm>
            <a:off x="500034" y="709554"/>
            <a:ext cx="8643966" cy="6247864"/>
          </a:xfrm>
          <a:prstGeom prst="rect">
            <a:avLst/>
          </a:prstGeom>
          <a:noFill/>
        </p:spPr>
        <p:txBody>
          <a:bodyPr wrap="square" rtlCol="0">
            <a:spAutoFit/>
          </a:bodyPr>
          <a:lstStyle/>
          <a:p>
            <a:pPr marL="355600" indent="-355600">
              <a:buFont typeface="Wingdings" pitchFamily="2" charset="2"/>
              <a:buChar char="v"/>
            </a:pPr>
            <a:r>
              <a:rPr lang="es-ES" sz="2000" dirty="0" smtClean="0">
                <a:solidFill>
                  <a:schemeClr val="accent6">
                    <a:lumMod val="50000"/>
                  </a:schemeClr>
                </a:solidFill>
              </a:rPr>
              <a:t>Procedimiento PL/SQL que modifique el precio de un producto pasándole el número del producto y el nuevo precio. El procedimiento comprobará que la variación de precio no supere el 20 por 100:</a:t>
            </a: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r>
              <a:rPr lang="es-ES" sz="2000" dirty="0" smtClean="0">
                <a:solidFill>
                  <a:schemeClr val="accent6">
                    <a:lumMod val="50000"/>
                  </a:schemeClr>
                </a:solidFill>
              </a:rPr>
              <a:t>	</a:t>
            </a:r>
            <a:r>
              <a:rPr lang="es-ES" b="1" i="1" dirty="0" smtClean="0">
                <a:solidFill>
                  <a:schemeClr val="accent3">
                    <a:lumMod val="50000"/>
                  </a:schemeClr>
                </a:solidFill>
              </a:rPr>
              <a:t>Crea este programa y prueba su funcionamiento</a:t>
            </a:r>
            <a:endParaRPr lang="es-ES" sz="2000" b="1" i="1" dirty="0" smtClean="0">
              <a:solidFill>
                <a:schemeClr val="accent3">
                  <a:lumMod val="50000"/>
                </a:schemeClr>
              </a:solidFill>
            </a:endParaRPr>
          </a:p>
        </p:txBody>
      </p:sp>
      <p:pic>
        <p:nvPicPr>
          <p:cNvPr id="9219" name="Picture 3"/>
          <p:cNvPicPr>
            <a:picLocks noChangeAspect="1" noChangeArrowheads="1"/>
          </p:cNvPicPr>
          <p:nvPr/>
        </p:nvPicPr>
        <p:blipFill>
          <a:blip r:embed="rId2"/>
          <a:srcRect/>
          <a:stretch>
            <a:fillRect/>
          </a:stretch>
        </p:blipFill>
        <p:spPr bwMode="auto">
          <a:xfrm>
            <a:off x="952451" y="1643050"/>
            <a:ext cx="8191549" cy="2000264"/>
          </a:xfrm>
          <a:prstGeom prst="rect">
            <a:avLst/>
          </a:prstGeom>
          <a:noFill/>
          <a:ln w="9525">
            <a:noFill/>
            <a:miter lim="800000"/>
            <a:headEnd/>
            <a:tailEnd/>
          </a:ln>
          <a:effectLst/>
        </p:spPr>
      </p:pic>
      <p:pic>
        <p:nvPicPr>
          <p:cNvPr id="9220" name="Picture 4"/>
          <p:cNvPicPr>
            <a:picLocks noChangeAspect="1" noChangeArrowheads="1"/>
          </p:cNvPicPr>
          <p:nvPr/>
        </p:nvPicPr>
        <p:blipFill>
          <a:blip r:embed="rId3"/>
          <a:srcRect/>
          <a:stretch>
            <a:fillRect/>
          </a:stretch>
        </p:blipFill>
        <p:spPr bwMode="auto">
          <a:xfrm>
            <a:off x="1000100" y="3643314"/>
            <a:ext cx="8143900" cy="2786082"/>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7158" y="0"/>
            <a:ext cx="3153556" cy="369332"/>
          </a:xfrm>
          <a:prstGeom prst="rect">
            <a:avLst/>
          </a:prstGeom>
          <a:noFill/>
        </p:spPr>
        <p:txBody>
          <a:bodyPr wrap="none" rtlCol="0">
            <a:spAutoFit/>
          </a:bodyPr>
          <a:lstStyle/>
          <a:p>
            <a:r>
              <a:rPr lang="es-ES" b="1" dirty="0" smtClean="0">
                <a:solidFill>
                  <a:srgbClr val="C00000"/>
                </a:solidFill>
              </a:rPr>
              <a:t>4- EJEMPLOS  DE  PROGRAMAS</a:t>
            </a:r>
            <a:endParaRPr lang="es-ES" b="1" dirty="0">
              <a:solidFill>
                <a:srgbClr val="C00000"/>
              </a:solidFill>
            </a:endParaRPr>
          </a:p>
        </p:txBody>
      </p:sp>
      <p:sp>
        <p:nvSpPr>
          <p:cNvPr id="6" name="5 CuadroTexto"/>
          <p:cNvSpPr txBox="1"/>
          <p:nvPr/>
        </p:nvSpPr>
        <p:spPr>
          <a:xfrm>
            <a:off x="571472" y="285728"/>
            <a:ext cx="8572528" cy="400110"/>
          </a:xfrm>
          <a:prstGeom prst="rect">
            <a:avLst/>
          </a:prstGeom>
          <a:noFill/>
        </p:spPr>
        <p:txBody>
          <a:bodyPr wrap="square" rtlCol="0">
            <a:spAutoFit/>
          </a:bodyPr>
          <a:lstStyle/>
          <a:p>
            <a:pPr marL="514350" indent="-514350">
              <a:buFont typeface="+mj-lt"/>
              <a:buAutoNum type="alphaUcPeriod" startAt="2"/>
            </a:pPr>
            <a:r>
              <a:rPr lang="es-ES" sz="2000" b="1" dirty="0" smtClean="0">
                <a:solidFill>
                  <a:schemeClr val="accent5">
                    <a:lumMod val="50000"/>
                  </a:schemeClr>
                </a:solidFill>
              </a:rPr>
              <a:t>SUBPROGRAMAS ALMACENADOS: PROCEDIMIENTOS Y FUNCIONES</a:t>
            </a:r>
          </a:p>
        </p:txBody>
      </p:sp>
      <p:sp>
        <p:nvSpPr>
          <p:cNvPr id="7" name="6 CuadroTexto"/>
          <p:cNvSpPr txBox="1"/>
          <p:nvPr/>
        </p:nvSpPr>
        <p:spPr>
          <a:xfrm>
            <a:off x="500034" y="709554"/>
            <a:ext cx="8643966" cy="5016758"/>
          </a:xfrm>
          <a:prstGeom prst="rect">
            <a:avLst/>
          </a:prstGeom>
          <a:noFill/>
        </p:spPr>
        <p:txBody>
          <a:bodyPr wrap="square" rtlCol="0">
            <a:spAutoFit/>
          </a:bodyPr>
          <a:lstStyle/>
          <a:p>
            <a:pPr marL="355600" indent="-355600">
              <a:buFont typeface="Wingdings" pitchFamily="2" charset="2"/>
              <a:buChar char="v"/>
            </a:pPr>
            <a:r>
              <a:rPr lang="es-ES" sz="2000" dirty="0" smtClean="0">
                <a:solidFill>
                  <a:schemeClr val="accent6">
                    <a:lumMod val="50000"/>
                  </a:schemeClr>
                </a:solidFill>
              </a:rPr>
              <a:t>Función PL/SQL que devuelva el valor con IVA de una cantidad que se pasará como primer parámetro. La función también podrá recoger un segundo parámetro opcional, que será el tipo de IVA, siendo el valor por defecto 16</a:t>
            </a: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buFont typeface="Wingdings" pitchFamily="2" charset="2"/>
              <a:buChar char="v"/>
            </a:pPr>
            <a:endParaRPr lang="es-ES" sz="2000" dirty="0" smtClean="0">
              <a:solidFill>
                <a:schemeClr val="accent6">
                  <a:lumMod val="50000"/>
                </a:schemeClr>
              </a:solidFill>
            </a:endParaRPr>
          </a:p>
          <a:p>
            <a:pPr marL="355600" indent="-355600"/>
            <a:r>
              <a:rPr lang="es-ES" sz="2000" dirty="0" smtClean="0">
                <a:solidFill>
                  <a:schemeClr val="accent6">
                    <a:lumMod val="50000"/>
                  </a:schemeClr>
                </a:solidFill>
              </a:rPr>
              <a:t>	</a:t>
            </a:r>
            <a:r>
              <a:rPr lang="es-ES" b="1" dirty="0" smtClean="0">
                <a:solidFill>
                  <a:schemeClr val="accent6">
                    <a:lumMod val="50000"/>
                  </a:schemeClr>
                </a:solidFill>
              </a:rPr>
              <a:t>Hay que recordar que debemos “HACER ALGO” con el valor devuelto (2 ejemplos):</a:t>
            </a:r>
            <a:endParaRPr lang="es-ES" sz="2000" b="1" dirty="0" smtClean="0">
              <a:solidFill>
                <a:schemeClr val="accent6">
                  <a:lumMod val="50000"/>
                </a:schemeClr>
              </a:solidFill>
            </a:endParaRPr>
          </a:p>
        </p:txBody>
      </p:sp>
      <p:pic>
        <p:nvPicPr>
          <p:cNvPr id="10243" name="Picture 3"/>
          <p:cNvPicPr>
            <a:picLocks noChangeAspect="1" noChangeArrowheads="1"/>
          </p:cNvPicPr>
          <p:nvPr/>
        </p:nvPicPr>
        <p:blipFill>
          <a:blip r:embed="rId2"/>
          <a:srcRect/>
          <a:stretch>
            <a:fillRect/>
          </a:stretch>
        </p:blipFill>
        <p:spPr bwMode="auto">
          <a:xfrm>
            <a:off x="928662" y="1785927"/>
            <a:ext cx="6072230" cy="1857387"/>
          </a:xfrm>
          <a:prstGeom prst="rect">
            <a:avLst/>
          </a:prstGeom>
          <a:noFill/>
          <a:ln w="9525">
            <a:noFill/>
            <a:miter lim="800000"/>
            <a:headEnd/>
            <a:tailEnd/>
          </a:ln>
          <a:effectLst/>
        </p:spPr>
      </p:pic>
      <p:pic>
        <p:nvPicPr>
          <p:cNvPr id="10244" name="Picture 4"/>
          <p:cNvPicPr>
            <a:picLocks noChangeAspect="1" noChangeArrowheads="1"/>
          </p:cNvPicPr>
          <p:nvPr/>
        </p:nvPicPr>
        <p:blipFill>
          <a:blip r:embed="rId3"/>
          <a:srcRect/>
          <a:stretch>
            <a:fillRect/>
          </a:stretch>
        </p:blipFill>
        <p:spPr bwMode="auto">
          <a:xfrm>
            <a:off x="928662" y="3643314"/>
            <a:ext cx="6072229" cy="1522358"/>
          </a:xfrm>
          <a:prstGeom prst="rect">
            <a:avLst/>
          </a:prstGeom>
          <a:noFill/>
          <a:ln w="9525">
            <a:noFill/>
            <a:miter lim="800000"/>
            <a:headEnd/>
            <a:tailEnd/>
          </a:ln>
          <a:effectLst/>
        </p:spPr>
      </p:pic>
      <p:pic>
        <p:nvPicPr>
          <p:cNvPr id="10246" name="Picture 6"/>
          <p:cNvPicPr>
            <a:picLocks noChangeAspect="1" noChangeArrowheads="1"/>
          </p:cNvPicPr>
          <p:nvPr/>
        </p:nvPicPr>
        <p:blipFill>
          <a:blip r:embed="rId4"/>
          <a:srcRect/>
          <a:stretch>
            <a:fillRect/>
          </a:stretch>
        </p:blipFill>
        <p:spPr bwMode="auto">
          <a:xfrm>
            <a:off x="928662" y="5643578"/>
            <a:ext cx="8215338" cy="428628"/>
          </a:xfrm>
          <a:prstGeom prst="rect">
            <a:avLst/>
          </a:prstGeom>
          <a:noFill/>
          <a:ln w="9525">
            <a:noFill/>
            <a:miter lim="800000"/>
            <a:headEnd/>
            <a:tailEnd/>
          </a:ln>
          <a:effectLst/>
        </p:spPr>
      </p:pic>
      <p:pic>
        <p:nvPicPr>
          <p:cNvPr id="10247" name="Picture 7"/>
          <p:cNvPicPr>
            <a:picLocks noChangeAspect="1" noChangeArrowheads="1"/>
          </p:cNvPicPr>
          <p:nvPr/>
        </p:nvPicPr>
        <p:blipFill>
          <a:blip r:embed="rId5"/>
          <a:srcRect/>
          <a:stretch>
            <a:fillRect/>
          </a:stretch>
        </p:blipFill>
        <p:spPr bwMode="auto">
          <a:xfrm>
            <a:off x="928662" y="6357958"/>
            <a:ext cx="8215338" cy="272547"/>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3429785" cy="369332"/>
          </a:xfrm>
          <a:prstGeom prst="rect">
            <a:avLst/>
          </a:prstGeom>
          <a:noFill/>
        </p:spPr>
        <p:txBody>
          <a:bodyPr wrap="none" rtlCol="0">
            <a:spAutoFit/>
          </a:bodyPr>
          <a:lstStyle/>
          <a:p>
            <a:r>
              <a:rPr lang="es-ES" b="1" dirty="0" smtClean="0">
                <a:solidFill>
                  <a:srgbClr val="C00000"/>
                </a:solidFill>
              </a:rPr>
              <a:t>2- INTERACCIÓN CON EL USUARIO</a:t>
            </a:r>
            <a:endParaRPr lang="es-ES" b="1" dirty="0">
              <a:solidFill>
                <a:srgbClr val="C00000"/>
              </a:solidFill>
            </a:endParaRPr>
          </a:p>
        </p:txBody>
      </p:sp>
      <p:sp>
        <p:nvSpPr>
          <p:cNvPr id="6" name="5 CuadroTexto"/>
          <p:cNvSpPr txBox="1"/>
          <p:nvPr/>
        </p:nvSpPr>
        <p:spPr>
          <a:xfrm>
            <a:off x="571472" y="571480"/>
            <a:ext cx="8572528" cy="5701561"/>
          </a:xfrm>
          <a:prstGeom prst="rect">
            <a:avLst/>
          </a:prstGeom>
          <a:noFill/>
        </p:spPr>
        <p:txBody>
          <a:bodyPr wrap="square" rtlCol="0">
            <a:spAutoFit/>
          </a:bodyPr>
          <a:lstStyle/>
          <a:p>
            <a:pPr marL="273050" indent="-273050">
              <a:buFont typeface="Wingdings" pitchFamily="2" charset="2"/>
              <a:buChar char="Ø"/>
            </a:pPr>
            <a:r>
              <a:rPr lang="es-ES" sz="2200" dirty="0" smtClean="0"/>
              <a:t>PL/SQL es un lenguaje diseñado para trabajar con bases de datos y manejar grandes volúmenes de información de manera eficaz, pero NO ha sido concebido para interactuar con el usuario.</a:t>
            </a:r>
          </a:p>
          <a:p>
            <a:pPr marL="273050" indent="-273050">
              <a:buFont typeface="Wingdings" pitchFamily="2" charset="2"/>
              <a:buChar char="Ø"/>
            </a:pPr>
            <a:endParaRPr lang="es-ES" sz="1050" dirty="0" smtClean="0"/>
          </a:p>
          <a:p>
            <a:pPr marL="273050" indent="-273050">
              <a:buFont typeface="Wingdings" pitchFamily="2" charset="2"/>
              <a:buChar char="Ø"/>
            </a:pPr>
            <a:r>
              <a:rPr lang="es-ES" sz="2200" dirty="0" smtClean="0"/>
              <a:t>PL/SQL no dispone de órdenes para la captura de datos introducidos por teclado, </a:t>
            </a:r>
            <a:r>
              <a:rPr lang="es-ES" sz="2200" dirty="0" smtClean="0"/>
              <a:t>ni </a:t>
            </a:r>
            <a:r>
              <a:rPr lang="es-ES" sz="2200" dirty="0" smtClean="0"/>
              <a:t>tampoco para visualizar datos en pantalla.</a:t>
            </a:r>
          </a:p>
          <a:p>
            <a:pPr marL="273050" indent="-273050">
              <a:buFont typeface="Wingdings" pitchFamily="2" charset="2"/>
              <a:buChar char="Ø"/>
            </a:pPr>
            <a:endParaRPr lang="es-ES" sz="1000" dirty="0" smtClean="0"/>
          </a:p>
          <a:p>
            <a:pPr marL="273050" indent="-273050">
              <a:buFont typeface="Wingdings" pitchFamily="2" charset="2"/>
              <a:buChar char="Ø"/>
            </a:pPr>
            <a:r>
              <a:rPr lang="es-ES" sz="2200" dirty="0" smtClean="0"/>
              <a:t>No obstante, ORACLE incorpora el paquete DBMS_OUTPUT con fines de depuración.  Este incluye, entre otros, el procedimiento PUT_LINE para permitir visualizar textos en pantalla</a:t>
            </a:r>
          </a:p>
          <a:p>
            <a:pPr marL="273050" indent="-273050">
              <a:buFont typeface="Wingdings" pitchFamily="2" charset="2"/>
              <a:buChar char="Ø"/>
            </a:pPr>
            <a:endParaRPr lang="es-ES" sz="800" dirty="0" smtClean="0"/>
          </a:p>
          <a:p>
            <a:r>
              <a:rPr lang="es-ES" sz="2000" b="1" i="1" dirty="0" smtClean="0">
                <a:solidFill>
                  <a:schemeClr val="accent5">
                    <a:lumMod val="50000"/>
                  </a:schemeClr>
                </a:solidFill>
              </a:rPr>
              <a:t>Formato general:</a:t>
            </a:r>
          </a:p>
          <a:p>
            <a:endParaRPr lang="es-ES" sz="2000" b="1" dirty="0" smtClean="0"/>
          </a:p>
          <a:p>
            <a:endParaRPr lang="es-ES" sz="2000" b="1" dirty="0" smtClean="0"/>
          </a:p>
          <a:p>
            <a:endParaRPr lang="es-ES" sz="2000" b="1" dirty="0" smtClean="0">
              <a:solidFill>
                <a:schemeClr val="accent5">
                  <a:lumMod val="50000"/>
                </a:schemeClr>
              </a:solidFill>
            </a:endParaRPr>
          </a:p>
          <a:p>
            <a:r>
              <a:rPr lang="es-ES" sz="2000" b="1" dirty="0" smtClean="0">
                <a:solidFill>
                  <a:schemeClr val="accent5">
                    <a:lumMod val="50000"/>
                  </a:schemeClr>
                </a:solidFill>
              </a:rPr>
              <a:t>NOTA:</a:t>
            </a:r>
          </a:p>
          <a:p>
            <a:pPr lvl="1"/>
            <a:r>
              <a:rPr lang="es-ES" sz="2000" b="1" dirty="0" smtClean="0">
                <a:solidFill>
                  <a:schemeClr val="accent6">
                    <a:lumMod val="50000"/>
                  </a:schemeClr>
                </a:solidFill>
              </a:rPr>
              <a:t>Para que funcione correctamente, la variable de entorno SERVEROUTPUT deberá estar en ON; en caso contrario los programas no darán ningún error, pero NO se visualizará nada. Para establecer el valor a ON se utiliza:</a:t>
            </a:r>
          </a:p>
        </p:txBody>
      </p:sp>
      <p:pic>
        <p:nvPicPr>
          <p:cNvPr id="2052" name="Picture 4"/>
          <p:cNvPicPr>
            <a:picLocks noChangeAspect="1" noChangeArrowheads="1"/>
          </p:cNvPicPr>
          <p:nvPr/>
        </p:nvPicPr>
        <p:blipFill>
          <a:blip r:embed="rId2"/>
          <a:srcRect/>
          <a:stretch>
            <a:fillRect/>
          </a:stretch>
        </p:blipFill>
        <p:spPr bwMode="auto">
          <a:xfrm>
            <a:off x="1000100" y="4000504"/>
            <a:ext cx="5562600" cy="542925"/>
          </a:xfrm>
          <a:prstGeom prst="rect">
            <a:avLst/>
          </a:prstGeom>
          <a:noFill/>
          <a:ln w="9525">
            <a:noFill/>
            <a:miter lim="800000"/>
            <a:headEnd/>
            <a:tailEnd/>
          </a:ln>
          <a:effectLst/>
        </p:spPr>
      </p:pic>
      <p:pic>
        <p:nvPicPr>
          <p:cNvPr id="2054" name="Picture 6"/>
          <p:cNvPicPr>
            <a:picLocks noChangeAspect="1" noChangeArrowheads="1"/>
          </p:cNvPicPr>
          <p:nvPr/>
        </p:nvPicPr>
        <p:blipFill>
          <a:blip r:embed="rId3"/>
          <a:srcRect/>
          <a:stretch>
            <a:fillRect/>
          </a:stretch>
        </p:blipFill>
        <p:spPr bwMode="auto">
          <a:xfrm>
            <a:off x="1142976" y="6143644"/>
            <a:ext cx="3943350" cy="542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3429785" cy="369332"/>
          </a:xfrm>
          <a:prstGeom prst="rect">
            <a:avLst/>
          </a:prstGeom>
          <a:noFill/>
        </p:spPr>
        <p:txBody>
          <a:bodyPr wrap="none" rtlCol="0">
            <a:spAutoFit/>
          </a:bodyPr>
          <a:lstStyle/>
          <a:p>
            <a:r>
              <a:rPr lang="es-ES" b="1" dirty="0" smtClean="0">
                <a:solidFill>
                  <a:srgbClr val="C00000"/>
                </a:solidFill>
              </a:rPr>
              <a:t>2- INTERACCIÓN CON EL USUARIO</a:t>
            </a:r>
            <a:endParaRPr lang="es-ES" b="1" dirty="0">
              <a:solidFill>
                <a:srgbClr val="C00000"/>
              </a:solidFill>
            </a:endParaRPr>
          </a:p>
        </p:txBody>
      </p:sp>
      <p:sp>
        <p:nvSpPr>
          <p:cNvPr id="6" name="5 CuadroTexto"/>
          <p:cNvSpPr txBox="1"/>
          <p:nvPr/>
        </p:nvSpPr>
        <p:spPr>
          <a:xfrm>
            <a:off x="571472" y="571480"/>
            <a:ext cx="8572528" cy="5262979"/>
          </a:xfrm>
          <a:prstGeom prst="rect">
            <a:avLst/>
          </a:prstGeom>
          <a:noFill/>
        </p:spPr>
        <p:txBody>
          <a:bodyPr wrap="square" rtlCol="0">
            <a:spAutoFit/>
          </a:bodyPr>
          <a:lstStyle/>
          <a:p>
            <a:r>
              <a:rPr lang="es-ES" sz="2800" dirty="0" smtClean="0">
                <a:solidFill>
                  <a:schemeClr val="tx1">
                    <a:lumMod val="95000"/>
                    <a:lumOff val="5000"/>
                  </a:schemeClr>
                </a:solidFill>
              </a:rPr>
              <a:t>Para </a:t>
            </a:r>
            <a:r>
              <a:rPr lang="es-ES" sz="2800" b="1" dirty="0" smtClean="0">
                <a:solidFill>
                  <a:schemeClr val="tx1">
                    <a:lumMod val="95000"/>
                    <a:lumOff val="5000"/>
                  </a:schemeClr>
                </a:solidFill>
              </a:rPr>
              <a:t>INTRODUCIR</a:t>
            </a:r>
            <a:r>
              <a:rPr lang="es-ES" sz="2800" dirty="0" smtClean="0">
                <a:solidFill>
                  <a:schemeClr val="tx1">
                    <a:lumMod val="95000"/>
                    <a:lumOff val="5000"/>
                  </a:schemeClr>
                </a:solidFill>
              </a:rPr>
              <a:t> datos a un programa podemos recurrir a una de las  siguientes opciones:</a:t>
            </a:r>
          </a:p>
          <a:p>
            <a:endParaRPr lang="es-ES" sz="2800" b="1" dirty="0" smtClean="0">
              <a:solidFill>
                <a:schemeClr val="accent5">
                  <a:lumMod val="50000"/>
                </a:schemeClr>
              </a:solidFill>
            </a:endParaRPr>
          </a:p>
          <a:p>
            <a:pPr marL="723900" lvl="1" indent="-266700">
              <a:buFont typeface="Wingdings" pitchFamily="2" charset="2"/>
              <a:buChar char="Ø"/>
            </a:pPr>
            <a:r>
              <a:rPr lang="es-ES" sz="2800" b="1" dirty="0" smtClean="0">
                <a:solidFill>
                  <a:schemeClr val="accent5">
                    <a:lumMod val="50000"/>
                  </a:schemeClr>
                </a:solidFill>
              </a:rPr>
              <a:t>Introducir datos en una tabla desde SQL Plus y después leerlos desde el programa.</a:t>
            </a:r>
          </a:p>
          <a:p>
            <a:pPr marL="723900" lvl="1" indent="-266700">
              <a:buFont typeface="Wingdings" pitchFamily="2" charset="2"/>
              <a:buChar char="Ø"/>
            </a:pPr>
            <a:endParaRPr lang="es-ES" sz="2800" b="1" dirty="0" smtClean="0">
              <a:solidFill>
                <a:schemeClr val="accent5">
                  <a:lumMod val="50000"/>
                </a:schemeClr>
              </a:solidFill>
            </a:endParaRPr>
          </a:p>
          <a:p>
            <a:pPr marL="723900" lvl="1" indent="-266700">
              <a:buFont typeface="Wingdings" pitchFamily="2" charset="2"/>
              <a:buChar char="Ø"/>
            </a:pPr>
            <a:r>
              <a:rPr lang="es-ES" sz="2800" b="1" dirty="0" smtClean="0">
                <a:solidFill>
                  <a:schemeClr val="accent5">
                    <a:lumMod val="50000"/>
                  </a:schemeClr>
                </a:solidFill>
              </a:rPr>
              <a:t>Pasar los datos como parámetros en la llamada al procedimiento o la función (opción más utilizada)</a:t>
            </a:r>
          </a:p>
          <a:p>
            <a:pPr marL="723900" lvl="1" indent="-266700">
              <a:buFont typeface="Wingdings" pitchFamily="2" charset="2"/>
              <a:buChar char="Ø"/>
            </a:pPr>
            <a:endParaRPr lang="es-ES" sz="2800" b="1" dirty="0" smtClean="0">
              <a:solidFill>
                <a:schemeClr val="accent5">
                  <a:lumMod val="50000"/>
                </a:schemeClr>
              </a:solidFill>
            </a:endParaRPr>
          </a:p>
          <a:p>
            <a:pPr marL="723900" lvl="1" indent="-266700">
              <a:buFont typeface="Wingdings" pitchFamily="2" charset="2"/>
              <a:buChar char="Ø"/>
            </a:pPr>
            <a:r>
              <a:rPr lang="es-ES" sz="2800" b="1" dirty="0" smtClean="0">
                <a:solidFill>
                  <a:schemeClr val="accent5">
                    <a:lumMod val="50000"/>
                  </a:schemeClr>
                </a:solidFill>
              </a:rPr>
              <a:t>Utilizar variables de sustitución SQL Plus. Esta opción sólo puede utilizarse con bloques anónimos (se verán más adelante)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3592202" cy="369332"/>
          </a:xfrm>
          <a:prstGeom prst="rect">
            <a:avLst/>
          </a:prstGeom>
          <a:noFill/>
        </p:spPr>
        <p:txBody>
          <a:bodyPr wrap="none" rtlCol="0">
            <a:spAutoFit/>
          </a:bodyPr>
          <a:lstStyle/>
          <a:p>
            <a:r>
              <a:rPr lang="es-ES" b="1" dirty="0" smtClean="0">
                <a:solidFill>
                  <a:srgbClr val="C00000"/>
                </a:solidFill>
              </a:rPr>
              <a:t>3- CARACTERÍSTICAS DEL LENGUAJE</a:t>
            </a:r>
            <a:endParaRPr lang="es-ES" b="1" dirty="0">
              <a:solidFill>
                <a:srgbClr val="C00000"/>
              </a:solidFill>
            </a:endParaRPr>
          </a:p>
        </p:txBody>
      </p:sp>
      <p:sp>
        <p:nvSpPr>
          <p:cNvPr id="6" name="5 CuadroTexto"/>
          <p:cNvSpPr txBox="1"/>
          <p:nvPr/>
        </p:nvSpPr>
        <p:spPr>
          <a:xfrm>
            <a:off x="571472" y="571480"/>
            <a:ext cx="8572528" cy="461665"/>
          </a:xfrm>
          <a:prstGeom prst="rect">
            <a:avLst/>
          </a:prstGeom>
          <a:noFill/>
        </p:spPr>
        <p:txBody>
          <a:bodyPr wrap="square" rtlCol="0">
            <a:spAutoFit/>
          </a:bodyPr>
          <a:lstStyle/>
          <a:p>
            <a:pPr marL="514350" indent="-514350">
              <a:buFont typeface="+mj-lt"/>
              <a:buAutoNum type="alphaUcPeriod"/>
            </a:pPr>
            <a:r>
              <a:rPr lang="es-ES" sz="2400" b="1" dirty="0" smtClean="0">
                <a:solidFill>
                  <a:schemeClr val="accent5">
                    <a:lumMod val="50000"/>
                  </a:schemeClr>
                </a:solidFill>
              </a:rPr>
              <a:t>BLOQUES PL/SQL</a:t>
            </a:r>
          </a:p>
        </p:txBody>
      </p:sp>
      <p:sp>
        <p:nvSpPr>
          <p:cNvPr id="5" name="4 CuadroTexto"/>
          <p:cNvSpPr txBox="1"/>
          <p:nvPr/>
        </p:nvSpPr>
        <p:spPr>
          <a:xfrm>
            <a:off x="714348" y="1357298"/>
            <a:ext cx="8429652" cy="5016758"/>
          </a:xfrm>
          <a:prstGeom prst="rect">
            <a:avLst/>
          </a:prstGeom>
          <a:noFill/>
        </p:spPr>
        <p:txBody>
          <a:bodyPr wrap="square" rtlCol="0">
            <a:spAutoFit/>
          </a:bodyPr>
          <a:lstStyle/>
          <a:p>
            <a:pPr marL="273050" indent="-273050">
              <a:buFont typeface="Wingdings" pitchFamily="2" charset="2"/>
              <a:buChar char="Ø"/>
            </a:pPr>
            <a:r>
              <a:rPr lang="es-ES" sz="2000" dirty="0" smtClean="0"/>
              <a:t>El </a:t>
            </a:r>
            <a:r>
              <a:rPr lang="es-ES" sz="2000" b="1" dirty="0" smtClean="0"/>
              <a:t>BLOQUE</a:t>
            </a:r>
            <a:r>
              <a:rPr lang="es-ES" sz="2000" dirty="0" smtClean="0"/>
              <a:t> es la unidad de trabajo PL/SQL y está constituido por un conjunto de declaraciones, instrucciones y mecanismos de gestión de errores y excepciones.</a:t>
            </a:r>
          </a:p>
          <a:p>
            <a:pPr>
              <a:buFont typeface="Wingdings" pitchFamily="2" charset="2"/>
              <a:buChar char="Ø"/>
            </a:pPr>
            <a:endParaRPr lang="es-ES" sz="2000" dirty="0" smtClean="0"/>
          </a:p>
          <a:p>
            <a:pPr>
              <a:buFont typeface="Wingdings" pitchFamily="2" charset="2"/>
              <a:buChar char="Ø"/>
            </a:pPr>
            <a:r>
              <a:rPr lang="es-ES" sz="2000" dirty="0" smtClean="0"/>
              <a:t> Tiene 3 zonas:</a:t>
            </a:r>
          </a:p>
          <a:p>
            <a:pPr lvl="1">
              <a:buFont typeface="Wingdings" pitchFamily="2" charset="2"/>
              <a:buChar char="ü"/>
            </a:pPr>
            <a:r>
              <a:rPr lang="es-ES" sz="2000" dirty="0" smtClean="0"/>
              <a:t> </a:t>
            </a:r>
            <a:r>
              <a:rPr lang="es-ES" sz="2000" b="1" dirty="0" smtClean="0">
                <a:solidFill>
                  <a:schemeClr val="accent3">
                    <a:lumMod val="50000"/>
                  </a:schemeClr>
                </a:solidFill>
              </a:rPr>
              <a:t>ZONA DE DECLARACIONES</a:t>
            </a:r>
            <a:r>
              <a:rPr lang="es-ES" sz="2000" dirty="0" smtClean="0"/>
              <a:t>: </a:t>
            </a:r>
          </a:p>
          <a:p>
            <a:pPr lvl="2">
              <a:buFont typeface="Courier New" pitchFamily="49" charset="0"/>
              <a:buChar char="o"/>
            </a:pPr>
            <a:r>
              <a:rPr lang="es-ES" sz="2000" dirty="0" smtClean="0"/>
              <a:t> </a:t>
            </a:r>
            <a:r>
              <a:rPr lang="es-ES" sz="2000" b="1" dirty="0" smtClean="0"/>
              <a:t>Se declaran objetos locales (variables, constantes, etc..)</a:t>
            </a:r>
          </a:p>
          <a:p>
            <a:pPr marL="1077913" lvl="2" indent="-163513">
              <a:buFont typeface="Courier New" pitchFamily="49" charset="0"/>
              <a:buChar char="o"/>
            </a:pPr>
            <a:r>
              <a:rPr lang="es-ES" sz="2000" b="1" dirty="0" smtClean="0"/>
              <a:t> Suele ir precedida por la cláusula DECLARE (o IS/AS en los procedimientos y funciones)</a:t>
            </a:r>
          </a:p>
          <a:p>
            <a:pPr lvl="2">
              <a:buFont typeface="Courier New" pitchFamily="49" charset="0"/>
              <a:buChar char="o"/>
            </a:pPr>
            <a:r>
              <a:rPr lang="es-ES" sz="2000" b="1" dirty="0" smtClean="0"/>
              <a:t> Es opcional</a:t>
            </a:r>
          </a:p>
          <a:p>
            <a:pPr lvl="2">
              <a:buFont typeface="Courier New" pitchFamily="49" charset="0"/>
              <a:buChar char="o"/>
            </a:pPr>
            <a:endParaRPr lang="es-ES" sz="2000" b="1" dirty="0" smtClean="0"/>
          </a:p>
          <a:p>
            <a:pPr lvl="1">
              <a:buFont typeface="Wingdings" pitchFamily="2" charset="2"/>
              <a:buChar char="ü"/>
            </a:pPr>
            <a:r>
              <a:rPr lang="es-ES" sz="2000" dirty="0" smtClean="0"/>
              <a:t> </a:t>
            </a:r>
            <a:r>
              <a:rPr lang="es-ES" sz="2000" b="1" dirty="0" smtClean="0">
                <a:solidFill>
                  <a:schemeClr val="accent3">
                    <a:lumMod val="50000"/>
                  </a:schemeClr>
                </a:solidFill>
              </a:rPr>
              <a:t>UN CONJUNTO DE INSTRUCCIONES </a:t>
            </a:r>
            <a:r>
              <a:rPr lang="es-ES" sz="2000" dirty="0" smtClean="0"/>
              <a:t>(precedido por la cláusula BEGIN)</a:t>
            </a:r>
          </a:p>
          <a:p>
            <a:pPr lvl="1">
              <a:buFont typeface="Wingdings" pitchFamily="2" charset="2"/>
              <a:buChar char="ü"/>
            </a:pPr>
            <a:endParaRPr lang="es-ES" sz="2000" dirty="0" smtClean="0"/>
          </a:p>
          <a:p>
            <a:pPr marL="723900" lvl="1" indent="-266700">
              <a:buFont typeface="Wingdings" pitchFamily="2" charset="2"/>
              <a:buChar char="ü"/>
            </a:pPr>
            <a:r>
              <a:rPr lang="es-ES" sz="2000" b="1" dirty="0" smtClean="0">
                <a:solidFill>
                  <a:schemeClr val="accent3">
                    <a:lumMod val="50000"/>
                  </a:schemeClr>
                </a:solidFill>
              </a:rPr>
              <a:t>ZONA DE TRATAMIENTO DE EXCEPCIONES </a:t>
            </a:r>
            <a:r>
              <a:rPr lang="es-ES" sz="2000" dirty="0" smtClean="0"/>
              <a:t>(precedido por la cláusula EXCEPTION)</a:t>
            </a:r>
          </a:p>
          <a:p>
            <a:pPr lvl="2">
              <a:buFont typeface="Courier New" pitchFamily="49" charset="0"/>
              <a:buChar char="o"/>
            </a:pPr>
            <a:r>
              <a:rPr lang="es-ES" sz="2000" dirty="0" smtClean="0"/>
              <a:t> </a:t>
            </a:r>
            <a:r>
              <a:rPr lang="es-ES" sz="2000" b="1" dirty="0" smtClean="0"/>
              <a:t>Es opcional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3592202" cy="369332"/>
          </a:xfrm>
          <a:prstGeom prst="rect">
            <a:avLst/>
          </a:prstGeom>
          <a:noFill/>
        </p:spPr>
        <p:txBody>
          <a:bodyPr wrap="none" rtlCol="0">
            <a:spAutoFit/>
          </a:bodyPr>
          <a:lstStyle/>
          <a:p>
            <a:r>
              <a:rPr lang="es-ES" b="1" dirty="0" smtClean="0">
                <a:solidFill>
                  <a:srgbClr val="C00000"/>
                </a:solidFill>
              </a:rPr>
              <a:t>3- CARACTERÍSTICAS DEL LENGUAJE</a:t>
            </a:r>
            <a:endParaRPr lang="es-ES" b="1" dirty="0">
              <a:solidFill>
                <a:srgbClr val="C00000"/>
              </a:solidFill>
            </a:endParaRPr>
          </a:p>
        </p:txBody>
      </p:sp>
      <p:sp>
        <p:nvSpPr>
          <p:cNvPr id="6" name="5 CuadroTexto"/>
          <p:cNvSpPr txBox="1"/>
          <p:nvPr/>
        </p:nvSpPr>
        <p:spPr>
          <a:xfrm>
            <a:off x="571472" y="571480"/>
            <a:ext cx="8572528" cy="461665"/>
          </a:xfrm>
          <a:prstGeom prst="rect">
            <a:avLst/>
          </a:prstGeom>
          <a:noFill/>
        </p:spPr>
        <p:txBody>
          <a:bodyPr wrap="square" rtlCol="0">
            <a:spAutoFit/>
          </a:bodyPr>
          <a:lstStyle/>
          <a:p>
            <a:pPr marL="514350" indent="-514350">
              <a:buFont typeface="+mj-lt"/>
              <a:buAutoNum type="alphaUcPeriod"/>
            </a:pPr>
            <a:r>
              <a:rPr lang="es-ES" sz="2400" b="1" dirty="0" smtClean="0">
                <a:solidFill>
                  <a:schemeClr val="accent5">
                    <a:lumMod val="50000"/>
                  </a:schemeClr>
                </a:solidFill>
              </a:rPr>
              <a:t>BLOQUES PL/SQL</a:t>
            </a:r>
          </a:p>
        </p:txBody>
      </p:sp>
      <p:sp>
        <p:nvSpPr>
          <p:cNvPr id="5" name="4 CuadroTexto"/>
          <p:cNvSpPr txBox="1"/>
          <p:nvPr/>
        </p:nvSpPr>
        <p:spPr>
          <a:xfrm>
            <a:off x="714348" y="1071546"/>
            <a:ext cx="8429652" cy="707886"/>
          </a:xfrm>
          <a:prstGeom prst="rect">
            <a:avLst/>
          </a:prstGeom>
          <a:noFill/>
        </p:spPr>
        <p:txBody>
          <a:bodyPr wrap="square" rtlCol="0">
            <a:spAutoFit/>
          </a:bodyPr>
          <a:lstStyle/>
          <a:p>
            <a:pPr marL="273050" indent="-273050"/>
            <a:endParaRPr lang="es-ES" sz="2000" b="1" dirty="0" smtClean="0"/>
          </a:p>
          <a:p>
            <a:pPr marL="273050" indent="-273050"/>
            <a:r>
              <a:rPr lang="es-ES" sz="2000" b="1" dirty="0" smtClean="0"/>
              <a:t>Formato general:</a:t>
            </a:r>
          </a:p>
        </p:txBody>
      </p:sp>
      <p:pic>
        <p:nvPicPr>
          <p:cNvPr id="2050" name="Picture 2"/>
          <p:cNvPicPr>
            <a:picLocks noChangeAspect="1" noChangeArrowheads="1"/>
          </p:cNvPicPr>
          <p:nvPr/>
        </p:nvPicPr>
        <p:blipFill>
          <a:blip r:embed="rId2"/>
          <a:srcRect/>
          <a:stretch>
            <a:fillRect/>
          </a:stretch>
        </p:blipFill>
        <p:spPr bwMode="auto">
          <a:xfrm>
            <a:off x="785786" y="2214554"/>
            <a:ext cx="5988933" cy="300039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0"/>
            <a:ext cx="3592202" cy="369332"/>
          </a:xfrm>
          <a:prstGeom prst="rect">
            <a:avLst/>
          </a:prstGeom>
          <a:noFill/>
        </p:spPr>
        <p:txBody>
          <a:bodyPr wrap="none" rtlCol="0">
            <a:spAutoFit/>
          </a:bodyPr>
          <a:lstStyle/>
          <a:p>
            <a:r>
              <a:rPr lang="es-ES" b="1" dirty="0" smtClean="0">
                <a:solidFill>
                  <a:srgbClr val="C00000"/>
                </a:solidFill>
              </a:rPr>
              <a:t>3- CARACTERÍSTICAS DEL LENGUAJE</a:t>
            </a:r>
            <a:endParaRPr lang="es-ES" b="1" dirty="0">
              <a:solidFill>
                <a:srgbClr val="C00000"/>
              </a:solidFill>
            </a:endParaRPr>
          </a:p>
        </p:txBody>
      </p:sp>
      <p:sp>
        <p:nvSpPr>
          <p:cNvPr id="6" name="5 CuadroTexto"/>
          <p:cNvSpPr txBox="1"/>
          <p:nvPr/>
        </p:nvSpPr>
        <p:spPr>
          <a:xfrm>
            <a:off x="571472" y="285728"/>
            <a:ext cx="8572528" cy="461665"/>
          </a:xfrm>
          <a:prstGeom prst="rect">
            <a:avLst/>
          </a:prstGeom>
          <a:noFill/>
        </p:spPr>
        <p:txBody>
          <a:bodyPr wrap="square" rtlCol="0">
            <a:spAutoFit/>
          </a:bodyPr>
          <a:lstStyle/>
          <a:p>
            <a:pPr marL="514350" indent="-514350">
              <a:buFont typeface="+mj-lt"/>
              <a:buAutoNum type="alphaUcPeriod"/>
            </a:pPr>
            <a:r>
              <a:rPr lang="es-ES" sz="2400" b="1" dirty="0" smtClean="0">
                <a:solidFill>
                  <a:schemeClr val="accent5">
                    <a:lumMod val="50000"/>
                  </a:schemeClr>
                </a:solidFill>
              </a:rPr>
              <a:t>BLOQUES PL/SQL</a:t>
            </a:r>
          </a:p>
        </p:txBody>
      </p:sp>
      <p:sp>
        <p:nvSpPr>
          <p:cNvPr id="5" name="4 CuadroTexto"/>
          <p:cNvSpPr txBox="1"/>
          <p:nvPr/>
        </p:nvSpPr>
        <p:spPr>
          <a:xfrm>
            <a:off x="714348" y="642918"/>
            <a:ext cx="8429652" cy="2462213"/>
          </a:xfrm>
          <a:prstGeom prst="rect">
            <a:avLst/>
          </a:prstGeom>
          <a:noFill/>
        </p:spPr>
        <p:txBody>
          <a:bodyPr wrap="square" rtlCol="0">
            <a:spAutoFit/>
          </a:bodyPr>
          <a:lstStyle/>
          <a:p>
            <a:pPr marL="273050" indent="-273050"/>
            <a:r>
              <a:rPr lang="es-ES" sz="2200" b="1" i="1" dirty="0" smtClean="0"/>
              <a:t>Ejemplo:</a:t>
            </a:r>
          </a:p>
          <a:p>
            <a:r>
              <a:rPr lang="es-ES" sz="2200" dirty="0" smtClean="0"/>
              <a:t>El siguiente bloque borrará el departamento 20, pero evitando posibles errores por violar restricciones de integridad referencial, pues el departamento tiene empleados asociados. Para ello creamos antes un departamento provisional, al que asignamos los empleados del departamento 20 antes de borrar dicho departamento. El programa informa del número de empleados afectados.</a:t>
            </a:r>
          </a:p>
        </p:txBody>
      </p:sp>
      <p:pic>
        <p:nvPicPr>
          <p:cNvPr id="3075" name="Picture 3"/>
          <p:cNvPicPr>
            <a:picLocks noChangeAspect="1" noChangeArrowheads="1"/>
          </p:cNvPicPr>
          <p:nvPr/>
        </p:nvPicPr>
        <p:blipFill>
          <a:blip r:embed="rId2"/>
          <a:srcRect/>
          <a:stretch>
            <a:fillRect/>
          </a:stretch>
        </p:blipFill>
        <p:spPr bwMode="auto">
          <a:xfrm>
            <a:off x="714349" y="3000372"/>
            <a:ext cx="7239021" cy="2523928"/>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737393" y="5500702"/>
            <a:ext cx="8406607" cy="1000108"/>
          </a:xfrm>
          <a:prstGeom prst="rect">
            <a:avLst/>
          </a:prstGeom>
          <a:noFill/>
          <a:ln w="9525">
            <a:noFill/>
            <a:miter lim="800000"/>
            <a:headEnd/>
            <a:tailEnd/>
          </a:ln>
          <a:effectLst/>
        </p:spPr>
      </p:pic>
      <p:sp>
        <p:nvSpPr>
          <p:cNvPr id="9" name="8 CuadroTexto"/>
          <p:cNvSpPr txBox="1"/>
          <p:nvPr/>
        </p:nvSpPr>
        <p:spPr>
          <a:xfrm>
            <a:off x="714348" y="6488668"/>
            <a:ext cx="5140382" cy="369332"/>
          </a:xfrm>
          <a:prstGeom prst="rect">
            <a:avLst/>
          </a:prstGeom>
          <a:noFill/>
        </p:spPr>
        <p:txBody>
          <a:bodyPr wrap="none" rtlCol="0">
            <a:spAutoFit/>
          </a:bodyPr>
          <a:lstStyle/>
          <a:p>
            <a:r>
              <a:rPr lang="es-ES" b="1" i="1" dirty="0" smtClean="0"/>
              <a:t>NOTA</a:t>
            </a:r>
            <a:r>
              <a:rPr lang="es-ES" dirty="0" smtClean="0"/>
              <a:t>: </a:t>
            </a:r>
            <a:r>
              <a:rPr lang="es-ES" b="1" dirty="0" smtClean="0">
                <a:solidFill>
                  <a:schemeClr val="accent3">
                    <a:lumMod val="50000"/>
                  </a:schemeClr>
                </a:solidFill>
              </a:rPr>
              <a:t>Establecer el valor de SERVEROUTPUT   a  ON</a:t>
            </a:r>
            <a:endParaRPr lang="es-ES" b="1" dirty="0">
              <a:solidFill>
                <a:schemeClr val="accent3">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3592202" cy="369332"/>
          </a:xfrm>
          <a:prstGeom prst="rect">
            <a:avLst/>
          </a:prstGeom>
          <a:noFill/>
        </p:spPr>
        <p:txBody>
          <a:bodyPr wrap="none" rtlCol="0">
            <a:spAutoFit/>
          </a:bodyPr>
          <a:lstStyle/>
          <a:p>
            <a:r>
              <a:rPr lang="es-ES" b="1" dirty="0" smtClean="0">
                <a:solidFill>
                  <a:srgbClr val="C00000"/>
                </a:solidFill>
              </a:rPr>
              <a:t>3- CARACTERÍSTICAS DEL LENGUAJE</a:t>
            </a:r>
            <a:endParaRPr lang="es-ES" b="1" dirty="0">
              <a:solidFill>
                <a:srgbClr val="C00000"/>
              </a:solidFill>
            </a:endParaRPr>
          </a:p>
        </p:txBody>
      </p:sp>
      <p:sp>
        <p:nvSpPr>
          <p:cNvPr id="6" name="5 CuadroTexto"/>
          <p:cNvSpPr txBox="1"/>
          <p:nvPr/>
        </p:nvSpPr>
        <p:spPr>
          <a:xfrm>
            <a:off x="571472" y="571480"/>
            <a:ext cx="8572528" cy="461665"/>
          </a:xfrm>
          <a:prstGeom prst="rect">
            <a:avLst/>
          </a:prstGeom>
          <a:noFill/>
        </p:spPr>
        <p:txBody>
          <a:bodyPr wrap="square" rtlCol="0">
            <a:spAutoFit/>
          </a:bodyPr>
          <a:lstStyle/>
          <a:p>
            <a:pPr marL="514350" indent="-514350">
              <a:buFont typeface="+mj-lt"/>
              <a:buAutoNum type="alphaUcPeriod"/>
            </a:pPr>
            <a:r>
              <a:rPr lang="es-ES" sz="2400" b="1" dirty="0" smtClean="0">
                <a:solidFill>
                  <a:schemeClr val="accent5">
                    <a:lumMod val="50000"/>
                  </a:schemeClr>
                </a:solidFill>
              </a:rPr>
              <a:t>BLOQUES PL/SQL</a:t>
            </a:r>
          </a:p>
        </p:txBody>
      </p:sp>
      <p:sp>
        <p:nvSpPr>
          <p:cNvPr id="5" name="4 CuadroTexto"/>
          <p:cNvSpPr txBox="1"/>
          <p:nvPr/>
        </p:nvSpPr>
        <p:spPr>
          <a:xfrm>
            <a:off x="714348" y="1071546"/>
            <a:ext cx="8429652" cy="1631216"/>
          </a:xfrm>
          <a:prstGeom prst="rect">
            <a:avLst/>
          </a:prstGeom>
          <a:noFill/>
        </p:spPr>
        <p:txBody>
          <a:bodyPr wrap="square" rtlCol="0">
            <a:spAutoFit/>
          </a:bodyPr>
          <a:lstStyle/>
          <a:p>
            <a:pPr marL="273050" indent="-273050">
              <a:buFont typeface="Wingdings" pitchFamily="2" charset="2"/>
              <a:buChar char="Ø"/>
            </a:pPr>
            <a:r>
              <a:rPr lang="es-ES" sz="2000" b="1" dirty="0" smtClean="0"/>
              <a:t>La utilización de bloques supone una notable mejora de rendimiento ya que se envían los bloques completos al servidor para ser procesados, en lugar de cada sentencia SQL.</a:t>
            </a:r>
          </a:p>
          <a:p>
            <a:pPr marL="273050" indent="-273050">
              <a:buFont typeface="Wingdings" pitchFamily="2" charset="2"/>
              <a:buChar char="Ø"/>
            </a:pPr>
            <a:endParaRPr lang="es-ES" sz="2000" b="1" dirty="0" smtClean="0"/>
          </a:p>
          <a:p>
            <a:pPr marL="273050" indent="-273050">
              <a:buFont typeface="Wingdings" pitchFamily="2" charset="2"/>
              <a:buChar char="Ø"/>
            </a:pPr>
            <a:r>
              <a:rPr lang="es-ES" sz="2000" b="1" dirty="0" smtClean="0"/>
              <a:t>Los bloques se pueden anidar para conseguir distintas funcionalidades:</a:t>
            </a:r>
          </a:p>
        </p:txBody>
      </p:sp>
      <p:pic>
        <p:nvPicPr>
          <p:cNvPr id="4099" name="Picture 3"/>
          <p:cNvPicPr>
            <a:picLocks noChangeAspect="1" noChangeArrowheads="1"/>
          </p:cNvPicPr>
          <p:nvPr/>
        </p:nvPicPr>
        <p:blipFill>
          <a:blip r:embed="rId2"/>
          <a:srcRect/>
          <a:stretch>
            <a:fillRect/>
          </a:stretch>
        </p:blipFill>
        <p:spPr bwMode="auto">
          <a:xfrm>
            <a:off x="1285852" y="2928934"/>
            <a:ext cx="7105672" cy="353854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28596" y="142852"/>
            <a:ext cx="3592202" cy="369332"/>
          </a:xfrm>
          <a:prstGeom prst="rect">
            <a:avLst/>
          </a:prstGeom>
          <a:noFill/>
        </p:spPr>
        <p:txBody>
          <a:bodyPr wrap="none" rtlCol="0">
            <a:spAutoFit/>
          </a:bodyPr>
          <a:lstStyle/>
          <a:p>
            <a:r>
              <a:rPr lang="es-ES" b="1" dirty="0" smtClean="0">
                <a:solidFill>
                  <a:srgbClr val="C00000"/>
                </a:solidFill>
              </a:rPr>
              <a:t>3- CARACTERÍSTICAS DEL LENGUAJE</a:t>
            </a:r>
            <a:endParaRPr lang="es-ES" b="1" dirty="0">
              <a:solidFill>
                <a:srgbClr val="C00000"/>
              </a:solidFill>
            </a:endParaRPr>
          </a:p>
        </p:txBody>
      </p:sp>
      <p:sp>
        <p:nvSpPr>
          <p:cNvPr id="6" name="5 CuadroTexto"/>
          <p:cNvSpPr txBox="1"/>
          <p:nvPr/>
        </p:nvSpPr>
        <p:spPr>
          <a:xfrm>
            <a:off x="571472" y="571480"/>
            <a:ext cx="8572528" cy="461665"/>
          </a:xfrm>
          <a:prstGeom prst="rect">
            <a:avLst/>
          </a:prstGeom>
          <a:noFill/>
        </p:spPr>
        <p:txBody>
          <a:bodyPr wrap="square" rtlCol="0">
            <a:spAutoFit/>
          </a:bodyPr>
          <a:lstStyle/>
          <a:p>
            <a:pPr marL="514350" indent="-514350">
              <a:buFont typeface="+mj-lt"/>
              <a:buAutoNum type="alphaUcPeriod" startAt="2"/>
            </a:pPr>
            <a:r>
              <a:rPr lang="es-ES" sz="2400" b="1" dirty="0" smtClean="0">
                <a:solidFill>
                  <a:schemeClr val="accent5">
                    <a:lumMod val="50000"/>
                  </a:schemeClr>
                </a:solidFill>
              </a:rPr>
              <a:t>DEFINICIÓN DE DATOS COMPATIBLES CON PL/SQL</a:t>
            </a:r>
          </a:p>
        </p:txBody>
      </p:sp>
      <p:sp>
        <p:nvSpPr>
          <p:cNvPr id="5" name="4 CuadroTexto"/>
          <p:cNvSpPr txBox="1"/>
          <p:nvPr/>
        </p:nvSpPr>
        <p:spPr>
          <a:xfrm>
            <a:off x="714348" y="1071546"/>
            <a:ext cx="8429652" cy="2308324"/>
          </a:xfrm>
          <a:prstGeom prst="rect">
            <a:avLst/>
          </a:prstGeom>
          <a:noFill/>
        </p:spPr>
        <p:txBody>
          <a:bodyPr wrap="square" rtlCol="0">
            <a:spAutoFit/>
          </a:bodyPr>
          <a:lstStyle/>
          <a:p>
            <a:pPr marL="273050" indent="-273050">
              <a:buFont typeface="Wingdings" pitchFamily="2" charset="2"/>
              <a:buChar char="Ø"/>
            </a:pPr>
            <a:r>
              <a:rPr lang="es-ES" sz="2400" dirty="0" smtClean="0"/>
              <a:t>PL/SQL dispone de tipos de datos compatibles con los utilizados para las columnas de las tablas: NUMBER, VARCHAR2, DATE, etc.., además de otros propios, como BOOLEAN.</a:t>
            </a:r>
          </a:p>
          <a:p>
            <a:pPr marL="273050" indent="-273050">
              <a:buFont typeface="Wingdings" pitchFamily="2" charset="2"/>
              <a:buChar char="Ø"/>
            </a:pPr>
            <a:endParaRPr lang="es-ES" sz="2400" dirty="0" smtClean="0"/>
          </a:p>
          <a:p>
            <a:pPr marL="273050" indent="-273050">
              <a:buFont typeface="Wingdings" pitchFamily="2" charset="2"/>
              <a:buChar char="Ø"/>
            </a:pPr>
            <a:r>
              <a:rPr lang="es-ES" sz="2400" dirty="0" smtClean="0"/>
              <a:t>Las declaraciones de los datos se realizan el la ZONA DE DECLARACIONES:</a:t>
            </a:r>
          </a:p>
        </p:txBody>
      </p:sp>
      <p:pic>
        <p:nvPicPr>
          <p:cNvPr id="5123" name="Picture 3"/>
          <p:cNvPicPr>
            <a:picLocks noChangeAspect="1" noChangeArrowheads="1"/>
          </p:cNvPicPr>
          <p:nvPr/>
        </p:nvPicPr>
        <p:blipFill>
          <a:blip r:embed="rId2"/>
          <a:srcRect/>
          <a:stretch>
            <a:fillRect/>
          </a:stretch>
        </p:blipFill>
        <p:spPr bwMode="auto">
          <a:xfrm>
            <a:off x="1347782" y="3686180"/>
            <a:ext cx="4733925" cy="914400"/>
          </a:xfrm>
          <a:prstGeom prst="rect">
            <a:avLst/>
          </a:prstGeom>
          <a:noFill/>
          <a:ln w="9525">
            <a:noFill/>
            <a:miter lim="800000"/>
            <a:headEnd/>
            <a:tailEnd/>
          </a:ln>
          <a:effectLst/>
        </p:spPr>
      </p:pic>
      <p:pic>
        <p:nvPicPr>
          <p:cNvPr id="5125" name="Picture 5"/>
          <p:cNvPicPr>
            <a:picLocks noChangeAspect="1" noChangeArrowheads="1"/>
          </p:cNvPicPr>
          <p:nvPr/>
        </p:nvPicPr>
        <p:blipFill>
          <a:blip r:embed="rId3"/>
          <a:srcRect/>
          <a:stretch>
            <a:fillRect/>
          </a:stretch>
        </p:blipFill>
        <p:spPr bwMode="auto">
          <a:xfrm>
            <a:off x="1357290" y="4572008"/>
            <a:ext cx="4714908" cy="17240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1061</TotalTime>
  <Words>1776</Words>
  <Application>Microsoft Office PowerPoint</Application>
  <PresentationFormat>Presentación en pantalla (4:3)</PresentationFormat>
  <Paragraphs>304</Paragraphs>
  <Slides>29</Slides>
  <Notes>0</Notes>
  <HiddenSlides>0</HiddenSlides>
  <MMClips>0</MMClips>
  <ScaleCrop>false</ScaleCrop>
  <HeadingPairs>
    <vt:vector size="4" baseType="variant">
      <vt:variant>
        <vt:lpstr>Tema</vt:lpstr>
      </vt:variant>
      <vt:variant>
        <vt:i4>1</vt:i4>
      </vt:variant>
      <vt:variant>
        <vt:lpstr>Títulos de diapositiva</vt:lpstr>
      </vt:variant>
      <vt:variant>
        <vt:i4>29</vt:i4>
      </vt:variant>
    </vt:vector>
  </HeadingPairs>
  <TitlesOfParts>
    <vt:vector size="30"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Profesor</dc:creator>
  <cp:lastModifiedBy>Profesor</cp:lastModifiedBy>
  <cp:revision>115</cp:revision>
  <dcterms:created xsi:type="dcterms:W3CDTF">2015-06-16T10:31:03Z</dcterms:created>
  <dcterms:modified xsi:type="dcterms:W3CDTF">2016-04-11T08:45:38Z</dcterms:modified>
</cp:coreProperties>
</file>