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12/07/2015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12/07/2015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14348" y="1000108"/>
            <a:ext cx="7429552" cy="5201424"/>
          </a:xfrm>
          <a:prstGeom prst="rect">
            <a:avLst/>
          </a:prstGeom>
          <a:noFill/>
        </p:spPr>
        <p:txBody>
          <a:bodyPr wrap="square" rtlCol="0">
            <a:spAutoFit/>
          </a:bodyPr>
          <a:lstStyle/>
          <a:p>
            <a:pPr algn="ctr"/>
            <a:r>
              <a:rPr lang="es-ES" sz="8000" b="1" dirty="0" smtClean="0"/>
              <a:t>PL/SQL  </a:t>
            </a:r>
            <a:r>
              <a:rPr lang="es-ES" sz="6600" b="1" dirty="0" smtClean="0"/>
              <a:t> </a:t>
            </a:r>
            <a:r>
              <a:rPr lang="es-ES" sz="8000" b="1" dirty="0" smtClean="0"/>
              <a:t>II</a:t>
            </a:r>
            <a:endParaRPr lang="es-ES" sz="6600" b="1" dirty="0" smtClean="0"/>
          </a:p>
          <a:p>
            <a:pPr algn="ctr"/>
            <a:endParaRPr lang="es-ES" sz="6600" b="1" dirty="0" smtClean="0"/>
          </a:p>
          <a:p>
            <a:pPr algn="ctr"/>
            <a:r>
              <a:rPr lang="es-ES" sz="6000" b="1" dirty="0" smtClean="0">
                <a:solidFill>
                  <a:schemeClr val="accent1">
                    <a:lumMod val="75000"/>
                  </a:schemeClr>
                </a:solidFill>
              </a:rPr>
              <a:t>PROCEDIMIENTOS Y FUNCIONES</a:t>
            </a:r>
            <a:endParaRPr lang="es-ES" sz="6600" b="1" dirty="0" smtClean="0">
              <a:solidFill>
                <a:schemeClr val="accent1">
                  <a:lumMod val="75000"/>
                </a:schemeClr>
              </a:solidFill>
            </a:endParaRPr>
          </a:p>
          <a:p>
            <a:pPr algn="ctr"/>
            <a:endParaRPr lang="es-ES" sz="6600" b="1" u="sng" dirty="0"/>
          </a:p>
        </p:txBody>
      </p:sp>
      <p:sp>
        <p:nvSpPr>
          <p:cNvPr id="3" name="2 CuadroTexto"/>
          <p:cNvSpPr txBox="1"/>
          <p:nvPr/>
        </p:nvSpPr>
        <p:spPr>
          <a:xfrm>
            <a:off x="7215206" y="6143644"/>
            <a:ext cx="1571636" cy="523220"/>
          </a:xfrm>
          <a:prstGeom prst="rect">
            <a:avLst/>
          </a:prstGeom>
          <a:noFill/>
        </p:spPr>
        <p:txBody>
          <a:bodyPr wrap="square" rtlCol="0">
            <a:spAutoFit/>
          </a:bodyPr>
          <a:lstStyle/>
          <a:p>
            <a:r>
              <a:rPr lang="es-ES" sz="2800" b="1" dirty="0" smtClean="0">
                <a:solidFill>
                  <a:srgbClr val="C00000"/>
                </a:solidFill>
              </a:rPr>
              <a:t>PARTE  2</a:t>
            </a:r>
            <a:endParaRPr lang="es-ES" sz="28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3908762"/>
          </a:xfrm>
          <a:prstGeom prst="rect">
            <a:avLst/>
          </a:prstGeom>
          <a:noFill/>
        </p:spPr>
        <p:txBody>
          <a:bodyPr wrap="square" rtlCol="0">
            <a:spAutoFit/>
          </a:bodyPr>
          <a:lstStyle/>
          <a:p>
            <a:r>
              <a:rPr lang="es-ES" sz="2000" b="1" dirty="0" smtClean="0">
                <a:solidFill>
                  <a:schemeClr val="accent5">
                    <a:lumMod val="50000"/>
                  </a:schemeClr>
                </a:solidFill>
              </a:rPr>
              <a:t>9.2 FUNCIONES</a:t>
            </a:r>
            <a:endParaRPr lang="es-ES" sz="2400" dirty="0" smtClean="0">
              <a:solidFill>
                <a:schemeClr val="tx1">
                  <a:lumMod val="95000"/>
                  <a:lumOff val="5000"/>
                </a:schemeClr>
              </a:solidFill>
            </a:endParaRPr>
          </a:p>
          <a:p>
            <a:r>
              <a:rPr lang="es-ES" sz="2400" dirty="0" smtClean="0">
                <a:solidFill>
                  <a:schemeClr val="tx1">
                    <a:lumMod val="95000"/>
                    <a:lumOff val="5000"/>
                  </a:schemeClr>
                </a:solidFill>
              </a:rPr>
              <a:t>Para invocar a una función desde SQL también tenemos que “hacer algo” con el valor que devuelve, por ejemplo, utilizarlo como parámetro para otra llamada.</a:t>
            </a:r>
          </a:p>
          <a:p>
            <a:endParaRPr lang="es-ES" sz="1400" dirty="0" smtClean="0">
              <a:solidFill>
                <a:schemeClr val="tx1">
                  <a:lumMod val="95000"/>
                  <a:lumOff val="5000"/>
                </a:schemeClr>
              </a:solidFill>
            </a:endParaRPr>
          </a:p>
          <a:p>
            <a:r>
              <a:rPr lang="es-ES" sz="2000" b="1" i="1" dirty="0" smtClean="0">
                <a:solidFill>
                  <a:schemeClr val="tx1">
                    <a:lumMod val="95000"/>
                    <a:lumOff val="5000"/>
                  </a:schemeClr>
                </a:solidFill>
              </a:rPr>
              <a:t>Para el ejemplo anterior, podría utilizarse:</a:t>
            </a: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dirty="0" smtClean="0">
              <a:solidFill>
                <a:schemeClr val="tx1">
                  <a:lumMod val="95000"/>
                  <a:lumOff val="5000"/>
                </a:schemeClr>
              </a:solidFill>
            </a:endParaRPr>
          </a:p>
          <a:p>
            <a:r>
              <a:rPr lang="es-ES" sz="2400" dirty="0" smtClean="0">
                <a:solidFill>
                  <a:schemeClr val="tx1">
                    <a:lumMod val="95000"/>
                    <a:lumOff val="5000"/>
                  </a:schemeClr>
                </a:solidFill>
              </a:rPr>
              <a:t>Una función puede tener varios RETURN pero solo se ejecutará uno de ellos en cada llamada a la función:</a:t>
            </a:r>
          </a:p>
        </p:txBody>
      </p:sp>
      <p:pic>
        <p:nvPicPr>
          <p:cNvPr id="5123" name="Picture 3"/>
          <p:cNvPicPr>
            <a:picLocks noChangeAspect="1" noChangeArrowheads="1"/>
          </p:cNvPicPr>
          <p:nvPr/>
        </p:nvPicPr>
        <p:blipFill>
          <a:blip r:embed="rId2"/>
          <a:srcRect/>
          <a:stretch>
            <a:fillRect/>
          </a:stretch>
        </p:blipFill>
        <p:spPr bwMode="auto">
          <a:xfrm>
            <a:off x="642910" y="2714620"/>
            <a:ext cx="8286808" cy="701814"/>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714348" y="4500570"/>
            <a:ext cx="3071834" cy="210028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6001643"/>
          </a:xfrm>
          <a:prstGeom prst="rect">
            <a:avLst/>
          </a:prstGeom>
          <a:noFill/>
        </p:spPr>
        <p:txBody>
          <a:bodyPr wrap="square" rtlCol="0">
            <a:spAutoFit/>
          </a:bodyPr>
          <a:lstStyle/>
          <a:p>
            <a:r>
              <a:rPr lang="es-ES" sz="2000" b="1" dirty="0" smtClean="0">
                <a:solidFill>
                  <a:schemeClr val="accent5">
                    <a:lumMod val="50000"/>
                  </a:schemeClr>
                </a:solidFill>
              </a:rPr>
              <a:t>9.3 PARÁMETROS</a:t>
            </a:r>
          </a:p>
          <a:p>
            <a:endParaRPr lang="es-ES" sz="2000" b="1" dirty="0" smtClean="0">
              <a:solidFill>
                <a:schemeClr val="tx1">
                  <a:lumMod val="95000"/>
                  <a:lumOff val="5000"/>
                </a:schemeClr>
              </a:solidFill>
            </a:endParaRPr>
          </a:p>
          <a:p>
            <a:pPr marL="273050" indent="-273050">
              <a:buFont typeface="Wingdings" pitchFamily="2" charset="2"/>
              <a:buChar char="Ø"/>
            </a:pPr>
            <a:r>
              <a:rPr lang="es-ES" sz="2800" dirty="0" smtClean="0">
                <a:solidFill>
                  <a:schemeClr val="tx1">
                    <a:lumMod val="95000"/>
                    <a:lumOff val="5000"/>
                  </a:schemeClr>
                </a:solidFill>
              </a:rPr>
              <a:t>Los subprogramas utilizan parámetros para pasar y recibir información</a:t>
            </a:r>
          </a:p>
          <a:p>
            <a:pPr>
              <a:buFont typeface="Wingdings" pitchFamily="2" charset="2"/>
              <a:buChar char="Ø"/>
            </a:pPr>
            <a:endParaRPr lang="es-ES" sz="2800" dirty="0" smtClean="0">
              <a:solidFill>
                <a:schemeClr val="tx1">
                  <a:lumMod val="95000"/>
                  <a:lumOff val="5000"/>
                </a:schemeClr>
              </a:solidFill>
            </a:endParaRPr>
          </a:p>
          <a:p>
            <a:pPr>
              <a:buFont typeface="Wingdings" pitchFamily="2" charset="2"/>
              <a:buChar char="Ø"/>
            </a:pPr>
            <a:r>
              <a:rPr lang="es-ES" sz="2800" dirty="0" smtClean="0">
                <a:solidFill>
                  <a:schemeClr val="tx1">
                    <a:lumMod val="95000"/>
                    <a:lumOff val="5000"/>
                  </a:schemeClr>
                </a:solidFill>
              </a:rPr>
              <a:t>Hay dos clases de parámetros:</a:t>
            </a:r>
          </a:p>
          <a:p>
            <a:pPr marL="1255713" lvl="2" indent="-341313">
              <a:buFont typeface="Wingdings" pitchFamily="2" charset="2"/>
              <a:buChar char="ü"/>
            </a:pPr>
            <a:r>
              <a:rPr lang="es-ES" sz="2400" b="1" dirty="0" smtClean="0">
                <a:solidFill>
                  <a:schemeClr val="accent6">
                    <a:lumMod val="50000"/>
                  </a:schemeClr>
                </a:solidFill>
              </a:rPr>
              <a:t>Parámetros actuales o reales</a:t>
            </a:r>
            <a:r>
              <a:rPr lang="es-ES" sz="2400" dirty="0" smtClean="0">
                <a:solidFill>
                  <a:schemeClr val="tx1">
                    <a:lumMod val="95000"/>
                    <a:lumOff val="5000"/>
                  </a:schemeClr>
                </a:solidFill>
              </a:rPr>
              <a:t>: son las variables o expresiones indicadas en la llamada a un subprograma</a:t>
            </a:r>
          </a:p>
          <a:p>
            <a:pPr marL="1255713" lvl="2" indent="-341313">
              <a:buFont typeface="Wingdings" pitchFamily="2" charset="2"/>
              <a:buChar char="ü"/>
            </a:pPr>
            <a:r>
              <a:rPr lang="es-ES" sz="2400" b="1" dirty="0" smtClean="0">
                <a:solidFill>
                  <a:schemeClr val="accent6">
                    <a:lumMod val="50000"/>
                  </a:schemeClr>
                </a:solidFill>
              </a:rPr>
              <a:t>Parámetros formales</a:t>
            </a:r>
            <a:r>
              <a:rPr lang="es-ES" sz="2400" dirty="0" smtClean="0">
                <a:solidFill>
                  <a:schemeClr val="tx1">
                    <a:lumMod val="95000"/>
                    <a:lumOff val="5000"/>
                  </a:schemeClr>
                </a:solidFill>
              </a:rPr>
              <a:t>: son variables declaradas en la especificación del subprograma</a:t>
            </a:r>
          </a:p>
          <a:p>
            <a:pPr marL="0" lvl="2" indent="14288"/>
            <a:endParaRPr lang="es-ES" sz="2400" dirty="0" smtClean="0">
              <a:solidFill>
                <a:schemeClr val="tx1">
                  <a:lumMod val="95000"/>
                  <a:lumOff val="5000"/>
                </a:schemeClr>
              </a:solidFill>
            </a:endParaRPr>
          </a:p>
          <a:p>
            <a:pPr marL="273050" lvl="2" indent="-258763">
              <a:buFont typeface="Wingdings" pitchFamily="2" charset="2"/>
              <a:buChar char="Ø"/>
            </a:pPr>
            <a:r>
              <a:rPr lang="es-ES" sz="2800" dirty="0" smtClean="0">
                <a:solidFill>
                  <a:schemeClr val="tx1">
                    <a:lumMod val="95000"/>
                    <a:lumOff val="5000"/>
                  </a:schemeClr>
                </a:solidFill>
              </a:rPr>
              <a:t>Si es necesario, PL/SQL hará la conversión automática de tipos; sin embargo, los tipos de los parámetros actuales y los correspondientes parámetros formales deben ser compatibles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5693866"/>
          </a:xfrm>
          <a:prstGeom prst="rect">
            <a:avLst/>
          </a:prstGeom>
          <a:noFill/>
        </p:spPr>
        <p:txBody>
          <a:bodyPr wrap="square" rtlCol="0">
            <a:spAutoFit/>
          </a:bodyPr>
          <a:lstStyle/>
          <a:p>
            <a:r>
              <a:rPr lang="es-ES" sz="2000" b="1" dirty="0" smtClean="0">
                <a:solidFill>
                  <a:schemeClr val="accent5">
                    <a:lumMod val="50000"/>
                  </a:schemeClr>
                </a:solidFill>
              </a:rPr>
              <a:t>9.3 PARÁMETROS</a:t>
            </a:r>
          </a:p>
          <a:p>
            <a:endParaRPr lang="es-ES" sz="2000" b="1" dirty="0" smtClean="0">
              <a:solidFill>
                <a:schemeClr val="tx1">
                  <a:lumMod val="95000"/>
                  <a:lumOff val="5000"/>
                </a:schemeClr>
              </a:solidFill>
            </a:endParaRPr>
          </a:p>
          <a:p>
            <a:pPr marL="273050" indent="-273050">
              <a:buFont typeface="Wingdings" pitchFamily="2" charset="2"/>
              <a:buChar char="Ø"/>
            </a:pPr>
            <a:r>
              <a:rPr lang="es-ES" sz="2800" dirty="0" smtClean="0">
                <a:solidFill>
                  <a:schemeClr val="tx1">
                    <a:lumMod val="95000"/>
                    <a:lumOff val="5000"/>
                  </a:schemeClr>
                </a:solidFill>
              </a:rPr>
              <a:t>Podemos hacer el paso de parámetros utilizando la notación posicional, nominal o mixta:</a:t>
            </a:r>
          </a:p>
          <a:p>
            <a:pPr marL="273050" indent="-273050">
              <a:buFont typeface="Wingdings" pitchFamily="2" charset="2"/>
              <a:buChar char="Ø"/>
            </a:pPr>
            <a:endParaRPr lang="es-ES" sz="2800" dirty="0" smtClean="0">
              <a:solidFill>
                <a:schemeClr val="tx1">
                  <a:lumMod val="95000"/>
                  <a:lumOff val="5000"/>
                </a:schemeClr>
              </a:solidFill>
            </a:endParaRPr>
          </a:p>
          <a:p>
            <a:pPr marL="730250" lvl="1" indent="-273050">
              <a:buFont typeface="Wingdings" pitchFamily="2" charset="2"/>
              <a:buChar char="ü"/>
            </a:pPr>
            <a:r>
              <a:rPr lang="es-ES" sz="2400" b="1" dirty="0" smtClean="0">
                <a:solidFill>
                  <a:schemeClr val="accent6">
                    <a:lumMod val="50000"/>
                  </a:schemeClr>
                </a:solidFill>
              </a:rPr>
              <a:t>Notación POSICIONAL</a:t>
            </a:r>
            <a:r>
              <a:rPr lang="es-ES" sz="2400" dirty="0" smtClean="0">
                <a:solidFill>
                  <a:schemeClr val="tx1">
                    <a:lumMod val="95000"/>
                    <a:lumOff val="5000"/>
                  </a:schemeClr>
                </a:solidFill>
              </a:rPr>
              <a:t>: el compilador asocia los parámetros actuales a los formales basándose en su posición</a:t>
            </a:r>
          </a:p>
          <a:p>
            <a:pPr marL="730250" lvl="1" indent="-273050">
              <a:buFont typeface="Wingdings" pitchFamily="2" charset="2"/>
              <a:buChar char="ü"/>
            </a:pPr>
            <a:endParaRPr lang="es-ES" sz="2400" dirty="0" smtClean="0">
              <a:solidFill>
                <a:schemeClr val="tx1">
                  <a:lumMod val="95000"/>
                  <a:lumOff val="5000"/>
                </a:schemeClr>
              </a:solidFill>
            </a:endParaRPr>
          </a:p>
          <a:p>
            <a:pPr marL="730250" lvl="1" indent="-273050">
              <a:buFont typeface="Wingdings" pitchFamily="2" charset="2"/>
              <a:buChar char="ü"/>
            </a:pPr>
            <a:r>
              <a:rPr lang="es-ES" sz="2400" b="1" dirty="0" smtClean="0">
                <a:solidFill>
                  <a:schemeClr val="accent6">
                    <a:lumMod val="50000"/>
                  </a:schemeClr>
                </a:solidFill>
              </a:rPr>
              <a:t>Notación NOMINAL</a:t>
            </a:r>
            <a:r>
              <a:rPr lang="es-ES" sz="2400" dirty="0" smtClean="0">
                <a:solidFill>
                  <a:schemeClr val="tx1">
                    <a:lumMod val="95000"/>
                    <a:lumOff val="5000"/>
                  </a:schemeClr>
                </a:solidFill>
              </a:rPr>
              <a:t>: El símbolo </a:t>
            </a:r>
            <a:r>
              <a:rPr lang="es-ES" sz="2400" b="1" dirty="0" smtClean="0">
                <a:solidFill>
                  <a:schemeClr val="tx1">
                    <a:lumMod val="95000"/>
                    <a:lumOff val="5000"/>
                  </a:schemeClr>
                </a:solidFill>
              </a:rPr>
              <a:t>=&gt;</a:t>
            </a:r>
            <a:r>
              <a:rPr lang="es-ES" sz="2400" dirty="0" smtClean="0">
                <a:solidFill>
                  <a:schemeClr val="tx1">
                    <a:lumMod val="95000"/>
                    <a:lumOff val="5000"/>
                  </a:schemeClr>
                </a:solidFill>
              </a:rPr>
              <a:t> después del parámetro actual y antes del nombre del formal indica al compilador la correspondencia</a:t>
            </a:r>
          </a:p>
          <a:p>
            <a:pPr marL="730250" lvl="1" indent="-273050">
              <a:buFont typeface="Wingdings" pitchFamily="2" charset="2"/>
              <a:buChar char="ü"/>
            </a:pPr>
            <a:endParaRPr lang="es-ES" sz="2400" dirty="0" smtClean="0">
              <a:solidFill>
                <a:schemeClr val="tx1">
                  <a:lumMod val="95000"/>
                  <a:lumOff val="5000"/>
                </a:schemeClr>
              </a:solidFill>
            </a:endParaRPr>
          </a:p>
          <a:p>
            <a:pPr marL="730250" lvl="1" indent="-273050">
              <a:buFont typeface="Wingdings" pitchFamily="2" charset="2"/>
              <a:buChar char="ü"/>
            </a:pPr>
            <a:r>
              <a:rPr lang="es-ES" sz="2400" b="1" dirty="0" smtClean="0">
                <a:solidFill>
                  <a:schemeClr val="accent6">
                    <a:lumMod val="50000"/>
                  </a:schemeClr>
                </a:solidFill>
              </a:rPr>
              <a:t>Notación MIXTA</a:t>
            </a:r>
            <a:r>
              <a:rPr lang="es-ES" sz="2400" dirty="0" smtClean="0">
                <a:solidFill>
                  <a:schemeClr val="tx1">
                    <a:lumMod val="95000"/>
                    <a:lumOff val="5000"/>
                  </a:schemeClr>
                </a:solidFill>
              </a:rPr>
              <a:t>: consiste en usar ambas notaciones con la restricción de que la notación posicional debe preceder a la nominal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3170099"/>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000" b="1" dirty="0" smtClean="0">
                <a:solidFill>
                  <a:schemeClr val="tx1">
                    <a:lumMod val="95000"/>
                    <a:lumOff val="5000"/>
                  </a:schemeClr>
                </a:solidFill>
              </a:rPr>
              <a:t>Por ejemplo, dada la siguiente especificación (cabecera) del procedimiento </a:t>
            </a:r>
            <a:r>
              <a:rPr lang="es-ES" sz="2000" b="1" i="1" dirty="0" err="1" smtClean="0">
                <a:solidFill>
                  <a:schemeClr val="tx1">
                    <a:lumMod val="95000"/>
                    <a:lumOff val="5000"/>
                  </a:schemeClr>
                </a:solidFill>
              </a:rPr>
              <a:t>ges_dept</a:t>
            </a:r>
            <a:endParaRPr lang="es-ES" sz="2000" b="1" i="1" dirty="0" smtClean="0">
              <a:solidFill>
                <a:schemeClr val="tx1">
                  <a:lumMod val="95000"/>
                  <a:lumOff val="5000"/>
                </a:schemeClr>
              </a:solidFill>
            </a:endParaRPr>
          </a:p>
          <a:p>
            <a:endParaRPr lang="es-ES" sz="2000" b="1" i="1" dirty="0" smtClean="0">
              <a:solidFill>
                <a:schemeClr val="tx1">
                  <a:lumMod val="95000"/>
                  <a:lumOff val="5000"/>
                </a:schemeClr>
              </a:solidFill>
            </a:endParaRPr>
          </a:p>
          <a:p>
            <a:endParaRPr lang="es-ES" sz="2000" b="1" i="1" dirty="0" smtClean="0">
              <a:solidFill>
                <a:schemeClr val="tx1">
                  <a:lumMod val="95000"/>
                  <a:lumOff val="5000"/>
                </a:schemeClr>
              </a:solidFill>
            </a:endParaRPr>
          </a:p>
          <a:p>
            <a:endParaRPr lang="es-ES" sz="2000" b="1" i="1" dirty="0" smtClean="0">
              <a:solidFill>
                <a:schemeClr val="tx1">
                  <a:lumMod val="95000"/>
                  <a:lumOff val="5000"/>
                </a:schemeClr>
              </a:solidFill>
            </a:endParaRPr>
          </a:p>
          <a:p>
            <a:endParaRPr lang="es-ES" sz="2000" b="1" i="1" dirty="0" smtClean="0">
              <a:solidFill>
                <a:schemeClr val="tx1">
                  <a:lumMod val="95000"/>
                  <a:lumOff val="5000"/>
                </a:schemeClr>
              </a:solidFill>
            </a:endParaRPr>
          </a:p>
          <a:p>
            <a:endParaRPr lang="es-ES" sz="2000" b="1" i="1" dirty="0" smtClean="0">
              <a:solidFill>
                <a:schemeClr val="tx1">
                  <a:lumMod val="95000"/>
                  <a:lumOff val="5000"/>
                </a:schemeClr>
              </a:solidFill>
            </a:endParaRPr>
          </a:p>
          <a:p>
            <a:endParaRPr lang="es-ES" sz="2000" b="1" dirty="0" smtClean="0">
              <a:solidFill>
                <a:schemeClr val="tx1">
                  <a:lumMod val="95000"/>
                  <a:lumOff val="5000"/>
                </a:schemeClr>
              </a:solidFill>
            </a:endParaRPr>
          </a:p>
          <a:p>
            <a:r>
              <a:rPr lang="es-ES" sz="2000" b="1" dirty="0" smtClean="0">
                <a:solidFill>
                  <a:schemeClr val="tx1">
                    <a:lumMod val="95000"/>
                    <a:lumOff val="5000"/>
                  </a:schemeClr>
                </a:solidFill>
              </a:rPr>
              <a:t>Desde el siguiente bloque se podrán realizar las llamadas:</a:t>
            </a:r>
          </a:p>
        </p:txBody>
      </p:sp>
      <p:pic>
        <p:nvPicPr>
          <p:cNvPr id="8195" name="Picture 3"/>
          <p:cNvPicPr>
            <a:picLocks noChangeAspect="1" noChangeArrowheads="1"/>
          </p:cNvPicPr>
          <p:nvPr/>
        </p:nvPicPr>
        <p:blipFill>
          <a:blip r:embed="rId2"/>
          <a:srcRect/>
          <a:stretch>
            <a:fillRect/>
          </a:stretch>
        </p:blipFill>
        <p:spPr bwMode="auto">
          <a:xfrm>
            <a:off x="642910" y="1714488"/>
            <a:ext cx="4181475" cy="13716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642910" y="3857628"/>
            <a:ext cx="7972453" cy="264320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357166"/>
            <a:ext cx="8572528" cy="3785652"/>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000" b="1" i="1" dirty="0" smtClean="0">
                <a:solidFill>
                  <a:schemeClr val="accent5">
                    <a:lumMod val="50000"/>
                  </a:schemeClr>
                </a:solidFill>
              </a:rPr>
              <a:t>Ejercicio:</a:t>
            </a:r>
            <a:r>
              <a:rPr lang="es-ES" sz="2000" b="1" dirty="0" smtClean="0">
                <a:solidFill>
                  <a:schemeClr val="tx1">
                    <a:lumMod val="95000"/>
                    <a:lumOff val="5000"/>
                  </a:schemeClr>
                </a:solidFill>
              </a:rPr>
              <a:t>  Dado el siguiente procedimiento</a:t>
            </a: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endParaRPr lang="es-ES" sz="2000" dirty="0" smtClean="0">
              <a:solidFill>
                <a:schemeClr val="tx1">
                  <a:lumMod val="95000"/>
                  <a:lumOff val="5000"/>
                </a:schemeClr>
              </a:solidFill>
            </a:endParaRPr>
          </a:p>
          <a:p>
            <a:r>
              <a:rPr lang="es-ES" sz="2000" b="1" dirty="0" smtClean="0">
                <a:solidFill>
                  <a:schemeClr val="tx1">
                    <a:lumMod val="95000"/>
                    <a:lumOff val="5000"/>
                  </a:schemeClr>
                </a:solidFill>
              </a:rPr>
              <a:t>Indica cuáles de las siguientes llamadas son correctas y cuáles incorrectas. En el caso de que sean incorrectas, escribe la llamada correcta usando la notación posicional, siempre que sea posible:</a:t>
            </a:r>
          </a:p>
        </p:txBody>
      </p:sp>
      <p:pic>
        <p:nvPicPr>
          <p:cNvPr id="9218" name="Picture 2"/>
          <p:cNvPicPr>
            <a:picLocks noChangeAspect="1" noChangeArrowheads="1"/>
          </p:cNvPicPr>
          <p:nvPr/>
        </p:nvPicPr>
        <p:blipFill>
          <a:blip r:embed="rId2"/>
          <a:srcRect/>
          <a:stretch>
            <a:fillRect/>
          </a:stretch>
        </p:blipFill>
        <p:spPr bwMode="auto">
          <a:xfrm>
            <a:off x="642910" y="1214422"/>
            <a:ext cx="7839099" cy="178595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642910" y="4357694"/>
            <a:ext cx="6296025" cy="235743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769441"/>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400" dirty="0" smtClean="0">
                <a:solidFill>
                  <a:schemeClr val="tx1">
                    <a:lumMod val="95000"/>
                    <a:lumOff val="5000"/>
                  </a:schemeClr>
                </a:solidFill>
              </a:rPr>
              <a:t>PL/SQL soporta tres tipos de parámetros:</a:t>
            </a:r>
          </a:p>
        </p:txBody>
      </p:sp>
      <p:graphicFrame>
        <p:nvGraphicFramePr>
          <p:cNvPr id="5" name="4 Tabla"/>
          <p:cNvGraphicFramePr>
            <a:graphicFrameLocks noGrp="1"/>
          </p:cNvGraphicFramePr>
          <p:nvPr/>
        </p:nvGraphicFramePr>
        <p:xfrm>
          <a:off x="0" y="1357298"/>
          <a:ext cx="9144000" cy="5500702"/>
        </p:xfrm>
        <a:graphic>
          <a:graphicData uri="http://schemas.openxmlformats.org/drawingml/2006/table">
            <a:tbl>
              <a:tblPr firstRow="1" bandRow="1">
                <a:tableStyleId>{5C22544A-7EE6-4342-B048-85BDC9FD1C3A}</a:tableStyleId>
              </a:tblPr>
              <a:tblGrid>
                <a:gridCol w="1576552"/>
                <a:gridCol w="7567448"/>
              </a:tblGrid>
              <a:tr h="455472">
                <a:tc>
                  <a:txBody>
                    <a:bodyPr/>
                    <a:lstStyle/>
                    <a:p>
                      <a:pPr algn="ctr"/>
                      <a:r>
                        <a:rPr lang="es-ES" sz="2000" dirty="0" smtClean="0"/>
                        <a:t>TIPO</a:t>
                      </a:r>
                      <a:endParaRPr lang="es-ES" sz="2000" dirty="0"/>
                    </a:p>
                  </a:txBody>
                  <a:tcPr/>
                </a:tc>
                <a:tc>
                  <a:txBody>
                    <a:bodyPr/>
                    <a:lstStyle/>
                    <a:p>
                      <a:pPr algn="ctr"/>
                      <a:r>
                        <a:rPr lang="es-ES" sz="2000" dirty="0" smtClean="0"/>
                        <a:t>CARACTERÍSTICAS</a:t>
                      </a:r>
                      <a:r>
                        <a:rPr lang="es-ES" sz="2000" baseline="0" dirty="0" smtClean="0"/>
                        <a:t> Y UTILIZACIÓN</a:t>
                      </a:r>
                      <a:endParaRPr lang="es-ES" sz="2000" dirty="0"/>
                    </a:p>
                  </a:txBody>
                  <a:tcPr/>
                </a:tc>
              </a:tr>
              <a:tr h="1997071">
                <a:tc>
                  <a:txBody>
                    <a:bodyPr/>
                    <a:lstStyle/>
                    <a:p>
                      <a:pPr algn="ctr"/>
                      <a:endParaRPr lang="es-ES" sz="2400" b="1" dirty="0" smtClean="0"/>
                    </a:p>
                    <a:p>
                      <a:pPr algn="ctr"/>
                      <a:endParaRPr lang="es-ES" sz="2400" b="1" dirty="0" smtClean="0"/>
                    </a:p>
                    <a:p>
                      <a:pPr algn="ctr"/>
                      <a:r>
                        <a:rPr lang="es-ES" sz="2400" b="1" dirty="0" smtClean="0"/>
                        <a:t>IN</a:t>
                      </a:r>
                      <a:endParaRPr lang="es-ES" sz="2400" b="1" dirty="0"/>
                    </a:p>
                  </a:txBody>
                  <a:tcPr/>
                </a:tc>
                <a:tc>
                  <a:txBody>
                    <a:bodyPr/>
                    <a:lstStyle/>
                    <a:p>
                      <a:r>
                        <a:rPr lang="es-ES" sz="2000" dirty="0" smtClean="0"/>
                        <a:t>Son parámetros</a:t>
                      </a:r>
                      <a:r>
                        <a:rPr lang="es-ES" sz="2000" baseline="0" dirty="0" smtClean="0"/>
                        <a:t> de </a:t>
                      </a:r>
                      <a:r>
                        <a:rPr lang="es-ES" sz="2000" b="1" baseline="0" dirty="0" smtClean="0"/>
                        <a:t>ENTRADA</a:t>
                      </a:r>
                      <a:r>
                        <a:rPr lang="es-ES" sz="2000" baseline="0" dirty="0" smtClean="0"/>
                        <a:t>; se usan para pasar valores al subprograma. Dentro del subprograma el parámetro actúa como una constante, es decir, no se le puede asignar ningún valor. Por tanto, se sitúa siempre a la derecha del operador de asignación.</a:t>
                      </a:r>
                    </a:p>
                    <a:p>
                      <a:r>
                        <a:rPr lang="es-ES" sz="2000" baseline="0" dirty="0" smtClean="0"/>
                        <a:t>El parámetro actual puede ser una variable, constante, literal o expresión</a:t>
                      </a:r>
                      <a:endParaRPr lang="es-ES" sz="2000" dirty="0"/>
                    </a:p>
                  </a:txBody>
                  <a:tcPr/>
                </a:tc>
              </a:tr>
              <a:tr h="1681743">
                <a:tc>
                  <a:txBody>
                    <a:bodyPr/>
                    <a:lstStyle/>
                    <a:p>
                      <a:pPr algn="ctr"/>
                      <a:endParaRPr lang="es-ES" sz="2400" b="1" dirty="0" smtClean="0"/>
                    </a:p>
                    <a:p>
                      <a:pPr algn="ctr"/>
                      <a:r>
                        <a:rPr lang="es-ES" sz="2400" b="1" dirty="0" smtClean="0"/>
                        <a:t>OUT</a:t>
                      </a:r>
                      <a:endParaRPr lang="es-ES" sz="2400" b="1" dirty="0"/>
                    </a:p>
                  </a:txBody>
                  <a:tcPr/>
                </a:tc>
                <a:tc>
                  <a:txBody>
                    <a:bodyPr/>
                    <a:lstStyle/>
                    <a:p>
                      <a:r>
                        <a:rPr lang="es-ES" sz="2000" dirty="0" smtClean="0"/>
                        <a:t>Son parámetros</a:t>
                      </a:r>
                      <a:r>
                        <a:rPr lang="es-ES" sz="2000" baseline="0" dirty="0" smtClean="0"/>
                        <a:t> de </a:t>
                      </a:r>
                      <a:r>
                        <a:rPr lang="es-ES" sz="2000" b="1" baseline="0" dirty="0" smtClean="0"/>
                        <a:t>SALIDA</a:t>
                      </a:r>
                      <a:r>
                        <a:rPr lang="es-ES" sz="2000" baseline="0" dirty="0" smtClean="0"/>
                        <a:t>; se usan para devolver valores al programa que hizo la llamada. Dentro del subprograma, el parámetro actúa como una variable no inicializada y no puede intervenir en ninguna expresión, salvo para tomar un valor. Se sitúa siempre a la izquierda del operador de asignación. El parámetro actual debe ser una variable.</a:t>
                      </a:r>
                      <a:endParaRPr lang="es-ES" sz="2000" dirty="0"/>
                    </a:p>
                  </a:txBody>
                  <a:tcPr/>
                </a:tc>
              </a:tr>
              <a:tr h="1366416">
                <a:tc>
                  <a:txBody>
                    <a:bodyPr/>
                    <a:lstStyle/>
                    <a:p>
                      <a:pPr algn="ctr"/>
                      <a:endParaRPr lang="es-ES" sz="2400" b="1" dirty="0" smtClean="0"/>
                    </a:p>
                    <a:p>
                      <a:pPr algn="ctr"/>
                      <a:r>
                        <a:rPr lang="es-ES" sz="2400" b="1" dirty="0" smtClean="0"/>
                        <a:t>IN OUT</a:t>
                      </a:r>
                      <a:endParaRPr lang="es-ES" sz="2400" b="1" dirty="0"/>
                    </a:p>
                  </a:txBody>
                  <a:tcPr/>
                </a:tc>
                <a:tc>
                  <a:txBody>
                    <a:bodyPr/>
                    <a:lstStyle/>
                    <a:p>
                      <a:r>
                        <a:rPr lang="es-ES" sz="2000" dirty="0" smtClean="0"/>
                        <a:t>Son parámetros de </a:t>
                      </a:r>
                      <a:r>
                        <a:rPr lang="es-ES" sz="2000" b="1" dirty="0" smtClean="0"/>
                        <a:t>ENTRADA/SALIDA</a:t>
                      </a:r>
                      <a:r>
                        <a:rPr lang="es-ES" sz="2000" dirty="0" smtClean="0"/>
                        <a:t>;</a:t>
                      </a:r>
                      <a:r>
                        <a:rPr lang="es-ES" sz="2000" baseline="0" dirty="0" smtClean="0"/>
                        <a:t> permiten pasar un valor inicial y devolver un valor actualizado. Dentro del subprograma actúa como una variable inicializada. Puede intervenir en otras expresiones y puede tomar nuevos valores. El parámetro actual debe ser una variable.</a:t>
                      </a:r>
                      <a:endParaRPr lang="es-ES" sz="20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5663089"/>
          </a:xfrm>
          <a:prstGeom prst="rect">
            <a:avLst/>
          </a:prstGeom>
          <a:noFill/>
        </p:spPr>
        <p:txBody>
          <a:bodyPr wrap="square" rtlCol="0">
            <a:spAutoFit/>
          </a:bodyPr>
          <a:lstStyle/>
          <a:p>
            <a:r>
              <a:rPr lang="es-ES" sz="2000" b="1" dirty="0" smtClean="0">
                <a:solidFill>
                  <a:schemeClr val="accent5">
                    <a:lumMod val="50000"/>
                  </a:schemeClr>
                </a:solidFill>
              </a:rPr>
              <a:t>9.3 PARÁMETROS</a:t>
            </a:r>
            <a:endParaRPr lang="es-ES" sz="2000" b="1" dirty="0" smtClean="0">
              <a:solidFill>
                <a:schemeClr val="tx1">
                  <a:lumMod val="95000"/>
                  <a:lumOff val="5000"/>
                </a:schemeClr>
              </a:solidFill>
            </a:endParaRPr>
          </a:p>
          <a:p>
            <a:r>
              <a:rPr lang="es-ES" sz="2400" dirty="0" smtClean="0">
                <a:solidFill>
                  <a:schemeClr val="tx1">
                    <a:lumMod val="95000"/>
                    <a:lumOff val="5000"/>
                  </a:schemeClr>
                </a:solidFill>
              </a:rPr>
              <a:t>El formato genérico de la declaración de cada uno de los parámetros es:</a:t>
            </a: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a:p>
            <a:r>
              <a:rPr lang="es-ES" sz="2400" dirty="0" smtClean="0">
                <a:solidFill>
                  <a:schemeClr val="tx1">
                    <a:lumMod val="95000"/>
                    <a:lumOff val="5000"/>
                  </a:schemeClr>
                </a:solidFill>
              </a:rPr>
              <a:t>Debiendo tener en cuenta las siguientes reglas:</a:t>
            </a:r>
          </a:p>
          <a:p>
            <a:pPr marL="804863" lvl="1" indent="-347663">
              <a:buFont typeface="Wingdings" pitchFamily="2" charset="2"/>
              <a:buChar char="Ø"/>
            </a:pPr>
            <a:r>
              <a:rPr lang="es-ES" sz="2200" b="1" dirty="0" smtClean="0">
                <a:solidFill>
                  <a:schemeClr val="accent6">
                    <a:lumMod val="50000"/>
                  </a:schemeClr>
                </a:solidFill>
              </a:rPr>
              <a:t>Al indicar los parámetros debemos especificar el tipo, pero NO el tamaño</a:t>
            </a:r>
          </a:p>
          <a:p>
            <a:pPr marL="804863" lvl="1" indent="-347663">
              <a:buFont typeface="Wingdings" pitchFamily="2" charset="2"/>
              <a:buChar char="Ø"/>
            </a:pPr>
            <a:endParaRPr lang="es-ES" sz="2200" b="1" dirty="0" smtClean="0">
              <a:solidFill>
                <a:schemeClr val="accent6">
                  <a:lumMod val="50000"/>
                </a:schemeClr>
              </a:solidFill>
            </a:endParaRPr>
          </a:p>
          <a:p>
            <a:pPr marL="804863" lvl="1" indent="-347663">
              <a:buFont typeface="Wingdings" pitchFamily="2" charset="2"/>
              <a:buChar char="Ø"/>
            </a:pPr>
            <a:r>
              <a:rPr lang="es-ES" sz="2200" b="1" dirty="0" smtClean="0">
                <a:solidFill>
                  <a:schemeClr val="accent6">
                    <a:lumMod val="50000"/>
                  </a:schemeClr>
                </a:solidFill>
              </a:rPr>
              <a:t>En el caso de que el subprograma no tenga parámetros no se pondrán los paréntesis</a:t>
            </a:r>
          </a:p>
          <a:p>
            <a:pPr marL="804863" lvl="1" indent="-347663">
              <a:buFont typeface="Wingdings" pitchFamily="2" charset="2"/>
              <a:buChar char="Ø"/>
            </a:pPr>
            <a:endParaRPr lang="es-ES" sz="2200" b="1" dirty="0" smtClean="0">
              <a:solidFill>
                <a:schemeClr val="accent6">
                  <a:lumMod val="50000"/>
                </a:schemeClr>
              </a:solidFill>
            </a:endParaRPr>
          </a:p>
          <a:p>
            <a:pPr marL="804863" lvl="1" indent="-347663">
              <a:buFont typeface="Wingdings" pitchFamily="2" charset="2"/>
              <a:buChar char="Ø"/>
            </a:pPr>
            <a:r>
              <a:rPr lang="es-ES" sz="2200" b="1" dirty="0" smtClean="0">
                <a:solidFill>
                  <a:schemeClr val="accent6">
                    <a:lumMod val="50000"/>
                  </a:schemeClr>
                </a:solidFill>
              </a:rPr>
              <a:t>Cuando un subprograma recibe un parámetro en modo OUT y se produce una excepción no tratada, el parámetro actual correspondiente queda sin ningún valor</a:t>
            </a:r>
          </a:p>
        </p:txBody>
      </p:sp>
      <p:pic>
        <p:nvPicPr>
          <p:cNvPr id="11267" name="Picture 3"/>
          <p:cNvPicPr>
            <a:picLocks noChangeAspect="1" noChangeArrowheads="1"/>
          </p:cNvPicPr>
          <p:nvPr/>
        </p:nvPicPr>
        <p:blipFill>
          <a:blip r:embed="rId2"/>
          <a:srcRect/>
          <a:stretch>
            <a:fillRect/>
          </a:stretch>
        </p:blipFill>
        <p:spPr bwMode="auto">
          <a:xfrm>
            <a:off x="642910" y="1714488"/>
            <a:ext cx="7934325" cy="685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4739759"/>
          </a:xfrm>
          <a:prstGeom prst="rect">
            <a:avLst/>
          </a:prstGeom>
          <a:noFill/>
        </p:spPr>
        <p:txBody>
          <a:bodyPr wrap="square" rtlCol="0">
            <a:spAutoFit/>
          </a:bodyPr>
          <a:lstStyle/>
          <a:p>
            <a:r>
              <a:rPr lang="es-ES" sz="2000" b="1" dirty="0" smtClean="0">
                <a:solidFill>
                  <a:schemeClr val="accent5">
                    <a:lumMod val="50000"/>
                  </a:schemeClr>
                </a:solidFill>
              </a:rPr>
              <a:t>9.3 PARÁMETROS</a:t>
            </a:r>
          </a:p>
          <a:p>
            <a:endParaRPr lang="es-ES" sz="2000" b="1" dirty="0" smtClean="0">
              <a:solidFill>
                <a:schemeClr val="tx1">
                  <a:lumMod val="95000"/>
                  <a:lumOff val="5000"/>
                </a:schemeClr>
              </a:solidFill>
            </a:endParaRPr>
          </a:p>
          <a:p>
            <a:pPr marL="273050" indent="-273050">
              <a:buFont typeface="Wingdings" pitchFamily="2" charset="2"/>
              <a:buChar char="Ø"/>
            </a:pPr>
            <a:r>
              <a:rPr lang="es-ES" sz="2800" dirty="0" smtClean="0">
                <a:solidFill>
                  <a:schemeClr val="tx1">
                    <a:lumMod val="95000"/>
                    <a:lumOff val="5000"/>
                  </a:schemeClr>
                </a:solidFill>
              </a:rPr>
              <a:t>Valores por defecto en el paso de parámetros de entrada (IN):</a:t>
            </a:r>
            <a:endParaRPr lang="es-ES" sz="2400" dirty="0" smtClean="0">
              <a:solidFill>
                <a:schemeClr val="tx1">
                  <a:lumMod val="95000"/>
                  <a:lumOff val="5000"/>
                </a:schemeClr>
              </a:solidFill>
            </a:endParaRPr>
          </a:p>
          <a:p>
            <a:pPr>
              <a:buFont typeface="Wingdings" pitchFamily="2" charset="2"/>
              <a:buChar char="Ø"/>
            </a:pPr>
            <a:endParaRPr lang="es-ES" sz="2400" b="1" dirty="0" smtClean="0">
              <a:solidFill>
                <a:schemeClr val="tx1">
                  <a:lumMod val="95000"/>
                  <a:lumOff val="5000"/>
                </a:schemeClr>
              </a:solidFill>
            </a:endParaRPr>
          </a:p>
          <a:p>
            <a:pPr marL="804863" lvl="1" indent="-347663">
              <a:buFont typeface="Wingdings" pitchFamily="2" charset="2"/>
              <a:buChar char="v"/>
            </a:pPr>
            <a:r>
              <a:rPr lang="es-ES" sz="2600" dirty="0" smtClean="0">
                <a:solidFill>
                  <a:schemeClr val="accent6">
                    <a:lumMod val="50000"/>
                  </a:schemeClr>
                </a:solidFill>
              </a:rPr>
              <a:t>Los parámetros de entrada se pueden inicializar con valores por omisión, es decir, indicando al subprograma que en el caso de que no se pase el parámetro correspondiente, asuma un valor por defecto.</a:t>
            </a:r>
          </a:p>
          <a:p>
            <a:pPr marL="804863" lvl="1" indent="-347663">
              <a:buFont typeface="Wingdings" pitchFamily="2" charset="2"/>
              <a:buChar char="v"/>
            </a:pPr>
            <a:endParaRPr lang="es-ES" sz="2600" dirty="0" smtClean="0">
              <a:solidFill>
                <a:schemeClr val="accent6">
                  <a:lumMod val="50000"/>
                </a:schemeClr>
              </a:solidFill>
            </a:endParaRPr>
          </a:p>
          <a:p>
            <a:pPr marL="804863" lvl="1" indent="-347663">
              <a:buFont typeface="Wingdings" pitchFamily="2" charset="2"/>
              <a:buChar char="v"/>
            </a:pPr>
            <a:r>
              <a:rPr lang="es-ES" sz="2600" dirty="0" smtClean="0">
                <a:solidFill>
                  <a:schemeClr val="accent6">
                    <a:lumMod val="50000"/>
                  </a:schemeClr>
                </a:solidFill>
              </a:rPr>
              <a:t>Para ello, se utiliza la opción </a:t>
            </a:r>
            <a:r>
              <a:rPr lang="es-ES" sz="2600" b="1" dirty="0" smtClean="0">
                <a:solidFill>
                  <a:schemeClr val="accent6">
                    <a:lumMod val="50000"/>
                  </a:schemeClr>
                </a:solidFill>
              </a:rPr>
              <a:t>DEFAUTL &lt;valor&gt; </a:t>
            </a:r>
            <a:r>
              <a:rPr lang="es-ES" sz="2600" dirty="0" smtClean="0">
                <a:solidFill>
                  <a:schemeClr val="accent6">
                    <a:lumMod val="50000"/>
                  </a:schemeClr>
                </a:solidFill>
              </a:rPr>
              <a:t>, o bien  </a:t>
            </a:r>
            <a:r>
              <a:rPr lang="es-ES" sz="2600" b="1" dirty="0" smtClean="0">
                <a:solidFill>
                  <a:schemeClr val="accent6">
                    <a:lumMod val="50000"/>
                  </a:schemeClr>
                </a:solidFill>
              </a:rPr>
              <a:t>:= &lt;valor&gt;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5509200"/>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000" b="1" i="1" dirty="0" smtClean="0">
                <a:solidFill>
                  <a:schemeClr val="tx1">
                    <a:lumMod val="95000"/>
                    <a:lumOff val="5000"/>
                  </a:schemeClr>
                </a:solidFill>
              </a:rPr>
              <a:t>Ejemplo:</a:t>
            </a:r>
          </a:p>
          <a:p>
            <a:r>
              <a:rPr lang="es-ES" sz="2400" dirty="0" smtClean="0">
                <a:solidFill>
                  <a:schemeClr val="tx1">
                    <a:lumMod val="95000"/>
                    <a:lumOff val="5000"/>
                  </a:schemeClr>
                </a:solidFill>
              </a:rPr>
              <a:t>Supongamos que nos han solicitado un programa de cambio de divisas para un banco, cumpliendo las siguientes especificaciones:</a:t>
            </a:r>
          </a:p>
          <a:p>
            <a:pPr marL="633413" lvl="1" indent="-176213">
              <a:buFont typeface="Wingdings" pitchFamily="2" charset="2"/>
              <a:buChar char="§"/>
            </a:pPr>
            <a:r>
              <a:rPr lang="es-ES" sz="2200" b="1" dirty="0" smtClean="0">
                <a:solidFill>
                  <a:schemeClr val="accent3">
                    <a:lumMod val="50000"/>
                  </a:schemeClr>
                </a:solidFill>
              </a:rPr>
              <a:t>Recibirá una cantidad en euros y el cambio (divisas/euro) de la divisa</a:t>
            </a:r>
          </a:p>
          <a:p>
            <a:pPr marL="633413" lvl="1" indent="-176213">
              <a:buFont typeface="Wingdings" pitchFamily="2" charset="2"/>
              <a:buChar char="§"/>
            </a:pPr>
            <a:endParaRPr lang="es-ES" sz="2200" b="1" dirty="0" smtClean="0">
              <a:solidFill>
                <a:schemeClr val="accent3">
                  <a:lumMod val="50000"/>
                </a:schemeClr>
              </a:solidFill>
            </a:endParaRPr>
          </a:p>
          <a:p>
            <a:pPr marL="633413" lvl="1" indent="-176213">
              <a:buFont typeface="Wingdings" pitchFamily="2" charset="2"/>
              <a:buChar char="§"/>
            </a:pPr>
            <a:r>
              <a:rPr lang="es-ES" sz="2200" b="1" dirty="0" smtClean="0">
                <a:solidFill>
                  <a:schemeClr val="accent3">
                    <a:lumMod val="50000"/>
                  </a:schemeClr>
                </a:solidFill>
              </a:rPr>
              <a:t>También podrá recibir una cantidad correspondiente a la comisión que se cobrará por la transacción. En el caso de que no reciba dicha cantidad el programa calculará la comisión que será de un 0,2% del importe, con un mínimo de  3 euros.</a:t>
            </a:r>
          </a:p>
          <a:p>
            <a:pPr marL="633413" lvl="1" indent="-176213">
              <a:buFont typeface="Wingdings" pitchFamily="2" charset="2"/>
              <a:buChar char="§"/>
            </a:pPr>
            <a:endParaRPr lang="es-ES" sz="2200" b="1" dirty="0" smtClean="0">
              <a:solidFill>
                <a:schemeClr val="accent3">
                  <a:lumMod val="50000"/>
                </a:schemeClr>
              </a:solidFill>
            </a:endParaRPr>
          </a:p>
          <a:p>
            <a:pPr marL="633413" lvl="1" indent="-176213">
              <a:buFont typeface="Wingdings" pitchFamily="2" charset="2"/>
              <a:buChar char="§"/>
            </a:pPr>
            <a:r>
              <a:rPr lang="es-ES" sz="2200" b="1" dirty="0" smtClean="0">
                <a:solidFill>
                  <a:schemeClr val="accent3">
                    <a:lumMod val="50000"/>
                  </a:schemeClr>
                </a:solidFill>
              </a:rPr>
              <a:t>El programa calculará la comisión, la deducirá de la cantidad inicial y calculará el cambio en la moneda deseada, retornando estos dos valores (comisión y cambio) a los parámetros actuales del programa que realice la llamada para solicitar el cambio de divisas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707886"/>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000" b="1" i="1" dirty="0" smtClean="0">
                <a:solidFill>
                  <a:schemeClr val="tx1">
                    <a:lumMod val="95000"/>
                    <a:lumOff val="5000"/>
                  </a:schemeClr>
                </a:solidFill>
              </a:rPr>
              <a:t>Ejemplo:</a:t>
            </a:r>
          </a:p>
        </p:txBody>
      </p:sp>
      <p:pic>
        <p:nvPicPr>
          <p:cNvPr id="14338" name="Picture 2"/>
          <p:cNvPicPr>
            <a:picLocks noChangeAspect="1" noChangeArrowheads="1"/>
          </p:cNvPicPr>
          <p:nvPr/>
        </p:nvPicPr>
        <p:blipFill>
          <a:blip r:embed="rId2"/>
          <a:srcRect/>
          <a:stretch>
            <a:fillRect/>
          </a:stretch>
        </p:blipFill>
        <p:spPr bwMode="auto">
          <a:xfrm>
            <a:off x="571471" y="1481138"/>
            <a:ext cx="8215371" cy="3948126"/>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571472" y="5286388"/>
            <a:ext cx="8205802" cy="116485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5940088"/>
          </a:xfrm>
          <a:prstGeom prst="rect">
            <a:avLst/>
          </a:prstGeom>
          <a:noFill/>
        </p:spPr>
        <p:txBody>
          <a:bodyPr wrap="square" rtlCol="0">
            <a:spAutoFit/>
          </a:bodyPr>
          <a:lstStyle/>
          <a:p>
            <a:r>
              <a:rPr lang="es-ES" sz="2000" b="1" dirty="0" smtClean="0">
                <a:solidFill>
                  <a:schemeClr val="accent5">
                    <a:lumMod val="50000"/>
                  </a:schemeClr>
                </a:solidFill>
              </a:rPr>
              <a:t>9.1 PROCEDIMIENTOS</a:t>
            </a:r>
          </a:p>
          <a:p>
            <a:r>
              <a:rPr lang="es-ES" sz="2000" b="1" dirty="0" smtClean="0">
                <a:solidFill>
                  <a:schemeClr val="tx1">
                    <a:lumMod val="95000"/>
                    <a:lumOff val="5000"/>
                  </a:schemeClr>
                </a:solidFill>
              </a:rPr>
              <a:t>Tienen la siguiente estructura general:</a:t>
            </a: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r>
              <a:rPr lang="es-ES" sz="2000" b="1" dirty="0" smtClean="0">
                <a:solidFill>
                  <a:schemeClr val="tx1">
                    <a:lumMod val="95000"/>
                    <a:lumOff val="5000"/>
                  </a:schemeClr>
                </a:solidFill>
              </a:rPr>
              <a:t>Donde se pueden apreciar o partes:</a:t>
            </a:r>
          </a:p>
          <a:p>
            <a:pPr marL="971550" lvl="1" indent="-514350">
              <a:buFont typeface="+mj-lt"/>
              <a:buAutoNum type="romanUcPeriod"/>
            </a:pPr>
            <a:r>
              <a:rPr lang="es-ES" sz="2000" dirty="0" smtClean="0">
                <a:solidFill>
                  <a:schemeClr val="accent6">
                    <a:lumMod val="50000"/>
                  </a:schemeClr>
                </a:solidFill>
              </a:rPr>
              <a:t>La </a:t>
            </a:r>
            <a:r>
              <a:rPr lang="es-ES" sz="2000" b="1" dirty="0" smtClean="0">
                <a:solidFill>
                  <a:schemeClr val="accent6">
                    <a:lumMod val="50000"/>
                  </a:schemeClr>
                </a:solidFill>
              </a:rPr>
              <a:t>CABECERA o ESPECIFICACIÓN DEL PROCEDIMIENTO</a:t>
            </a:r>
            <a:r>
              <a:rPr lang="es-ES" sz="2000" dirty="0" smtClean="0">
                <a:solidFill>
                  <a:schemeClr val="accent6">
                    <a:lumMod val="50000"/>
                  </a:schemeClr>
                </a:solidFill>
              </a:rPr>
              <a:t>: comienza con la palabra PROCEDURE y termina después de la declaración de parámetros</a:t>
            </a:r>
          </a:p>
          <a:p>
            <a:pPr marL="971550" lvl="1" indent="-514350">
              <a:buFont typeface="+mj-lt"/>
              <a:buAutoNum type="romanUcPeriod"/>
            </a:pPr>
            <a:endParaRPr lang="es-ES" sz="2000" dirty="0" smtClean="0">
              <a:solidFill>
                <a:schemeClr val="accent6">
                  <a:lumMod val="50000"/>
                </a:schemeClr>
              </a:solidFill>
            </a:endParaRPr>
          </a:p>
          <a:p>
            <a:pPr marL="971550" lvl="1" indent="-514350">
              <a:buFont typeface="+mj-lt"/>
              <a:buAutoNum type="romanUcPeriod"/>
            </a:pPr>
            <a:r>
              <a:rPr lang="es-ES" sz="2000" dirty="0" smtClean="0">
                <a:solidFill>
                  <a:schemeClr val="accent6">
                    <a:lumMod val="50000"/>
                  </a:schemeClr>
                </a:solidFill>
              </a:rPr>
              <a:t>El </a:t>
            </a:r>
            <a:r>
              <a:rPr lang="es-ES" sz="2000" b="1" dirty="0" smtClean="0">
                <a:solidFill>
                  <a:schemeClr val="accent6">
                    <a:lumMod val="50000"/>
                  </a:schemeClr>
                </a:solidFill>
              </a:rPr>
              <a:t>CUERPO DEL PROCEDIMIENTO</a:t>
            </a:r>
            <a:r>
              <a:rPr lang="es-ES" sz="2000" dirty="0" smtClean="0">
                <a:solidFill>
                  <a:schemeClr val="accent6">
                    <a:lumMod val="50000"/>
                  </a:schemeClr>
                </a:solidFill>
              </a:rPr>
              <a:t>: corresponde con un bloque PL/SQL. Comienza a continuación de la palabra IS (o AS) y termina con la palabra END, opcionalmente seguida del nombre del procedimiento.</a:t>
            </a:r>
            <a:endParaRPr lang="es-ES" sz="2000" dirty="0">
              <a:solidFill>
                <a:schemeClr val="accent6">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714348" y="1285860"/>
            <a:ext cx="5929354" cy="257176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285728"/>
            <a:ext cx="8572528" cy="2246769"/>
          </a:xfrm>
          <a:prstGeom prst="rect">
            <a:avLst/>
          </a:prstGeom>
          <a:noFill/>
        </p:spPr>
        <p:txBody>
          <a:bodyPr wrap="square" rtlCol="0">
            <a:spAutoFit/>
          </a:bodyPr>
          <a:lstStyle/>
          <a:p>
            <a:r>
              <a:rPr lang="es-ES" sz="2000" b="1" dirty="0" smtClean="0">
                <a:solidFill>
                  <a:schemeClr val="accent5">
                    <a:lumMod val="50000"/>
                  </a:schemeClr>
                </a:solidFill>
              </a:rPr>
              <a:t>9.3 PARÁMETROS</a:t>
            </a:r>
          </a:p>
          <a:p>
            <a:r>
              <a:rPr lang="es-ES" sz="2000" b="1" i="1" dirty="0" smtClean="0">
                <a:solidFill>
                  <a:schemeClr val="tx1">
                    <a:lumMod val="95000"/>
                    <a:lumOff val="5000"/>
                  </a:schemeClr>
                </a:solidFill>
              </a:rPr>
              <a:t>Ejemplo:</a:t>
            </a:r>
          </a:p>
          <a:p>
            <a:r>
              <a:rPr lang="es-ES" sz="2000" dirty="0" smtClean="0">
                <a:solidFill>
                  <a:schemeClr val="tx1">
                    <a:lumMod val="95000"/>
                    <a:lumOff val="5000"/>
                  </a:schemeClr>
                </a:solidFill>
              </a:rPr>
              <a:t>Una vez creado el procedimiento podremos diseñar programas que hagan uso de él teniendo en cuenta que los parámetros formales para llamar al programa deberán ser cuatro. De estos, los dos últimos deberán ser variables, que recibirán los valores de la ejecución del programa, tal como aparece en el siguiente procedimiento:</a:t>
            </a:r>
          </a:p>
        </p:txBody>
      </p:sp>
      <p:pic>
        <p:nvPicPr>
          <p:cNvPr id="15363" name="Picture 3"/>
          <p:cNvPicPr>
            <a:picLocks noChangeAspect="1" noChangeArrowheads="1"/>
          </p:cNvPicPr>
          <p:nvPr/>
        </p:nvPicPr>
        <p:blipFill>
          <a:blip r:embed="rId2"/>
          <a:srcRect/>
          <a:stretch>
            <a:fillRect/>
          </a:stretch>
        </p:blipFill>
        <p:spPr bwMode="auto">
          <a:xfrm>
            <a:off x="714348" y="2571744"/>
            <a:ext cx="7858180" cy="409144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2062103"/>
          </a:xfrm>
          <a:prstGeom prst="rect">
            <a:avLst/>
          </a:prstGeom>
          <a:noFill/>
        </p:spPr>
        <p:txBody>
          <a:bodyPr wrap="square" rtlCol="0">
            <a:spAutoFit/>
          </a:bodyPr>
          <a:lstStyle/>
          <a:p>
            <a:r>
              <a:rPr lang="es-ES" sz="2000" b="1" dirty="0" smtClean="0">
                <a:solidFill>
                  <a:schemeClr val="accent5">
                    <a:lumMod val="50000"/>
                  </a:schemeClr>
                </a:solidFill>
              </a:rPr>
              <a:t>9.3 PARÁMETROS</a:t>
            </a:r>
          </a:p>
          <a:p>
            <a:endParaRPr lang="es-ES" sz="2000" b="1" i="1" dirty="0" smtClean="0">
              <a:solidFill>
                <a:schemeClr val="tx1">
                  <a:lumMod val="95000"/>
                  <a:lumOff val="5000"/>
                </a:schemeClr>
              </a:solidFill>
            </a:endParaRPr>
          </a:p>
          <a:p>
            <a:r>
              <a:rPr lang="es-ES" sz="2000" b="1" i="1" dirty="0" smtClean="0">
                <a:solidFill>
                  <a:schemeClr val="tx1">
                    <a:lumMod val="95000"/>
                    <a:lumOff val="5000"/>
                  </a:schemeClr>
                </a:solidFill>
              </a:rPr>
              <a:t>Ejemplo:</a:t>
            </a:r>
          </a:p>
          <a:p>
            <a:endParaRPr lang="es-ES" sz="2000" dirty="0" smtClean="0">
              <a:solidFill>
                <a:schemeClr val="tx1">
                  <a:lumMod val="95000"/>
                  <a:lumOff val="5000"/>
                </a:schemeClr>
              </a:solidFill>
            </a:endParaRPr>
          </a:p>
          <a:p>
            <a:r>
              <a:rPr lang="es-ES" sz="2400" dirty="0" smtClean="0">
                <a:solidFill>
                  <a:schemeClr val="tx1">
                    <a:lumMod val="95000"/>
                    <a:lumOff val="5000"/>
                  </a:schemeClr>
                </a:solidFill>
              </a:rPr>
              <a:t>Llamamos al programa pasándole la cantidad y el cambio respecto al euro de la divisa que queremos cambiar a euros:</a:t>
            </a:r>
          </a:p>
        </p:txBody>
      </p:sp>
      <p:pic>
        <p:nvPicPr>
          <p:cNvPr id="16387" name="Picture 3"/>
          <p:cNvPicPr>
            <a:picLocks noChangeAspect="1" noChangeArrowheads="1"/>
          </p:cNvPicPr>
          <p:nvPr/>
        </p:nvPicPr>
        <p:blipFill>
          <a:blip r:embed="rId2"/>
          <a:srcRect/>
          <a:stretch>
            <a:fillRect/>
          </a:stretch>
        </p:blipFill>
        <p:spPr bwMode="auto">
          <a:xfrm>
            <a:off x="571472" y="2714620"/>
            <a:ext cx="7962900" cy="23907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5139869"/>
          </a:xfrm>
          <a:prstGeom prst="rect">
            <a:avLst/>
          </a:prstGeom>
          <a:noFill/>
        </p:spPr>
        <p:txBody>
          <a:bodyPr wrap="square" rtlCol="0">
            <a:spAutoFit/>
          </a:bodyPr>
          <a:lstStyle/>
          <a:p>
            <a:r>
              <a:rPr lang="es-ES" sz="2000" b="1" dirty="0" smtClean="0">
                <a:solidFill>
                  <a:schemeClr val="accent5">
                    <a:lumMod val="50000"/>
                  </a:schemeClr>
                </a:solidFill>
              </a:rPr>
              <a:t>9.4  SUBPROGRAMAS </a:t>
            </a:r>
            <a:r>
              <a:rPr lang="es-ES" sz="2000" b="1" dirty="0" smtClean="0">
                <a:solidFill>
                  <a:schemeClr val="accent5">
                    <a:lumMod val="50000"/>
                  </a:schemeClr>
                </a:solidFill>
              </a:rPr>
              <a:t>ALMACENADOS</a:t>
            </a:r>
          </a:p>
          <a:p>
            <a:endParaRPr lang="es-ES" sz="2000" b="1" i="1"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Cuando creamos procedimientos y funciones almacenados desde SQL Plus utilizando los comandos </a:t>
            </a:r>
            <a:r>
              <a:rPr lang="es-ES" sz="2400" b="1" dirty="0" smtClean="0">
                <a:solidFill>
                  <a:schemeClr val="tx1">
                    <a:lumMod val="95000"/>
                    <a:lumOff val="5000"/>
                  </a:schemeClr>
                </a:solidFill>
              </a:rPr>
              <a:t>CREATE PROCEDURE o CREATE FUNCTION</a:t>
            </a:r>
            <a:r>
              <a:rPr lang="es-ES" sz="2400" dirty="0" smtClean="0">
                <a:solidFill>
                  <a:schemeClr val="tx1">
                    <a:lumMod val="95000"/>
                    <a:lumOff val="5000"/>
                  </a:schemeClr>
                </a:solidFill>
              </a:rPr>
              <a:t>, Oracle automáticamente:</a:t>
            </a:r>
          </a:p>
          <a:p>
            <a:pPr marL="723900" lvl="1" indent="-266700">
              <a:buFont typeface="Wingdings" pitchFamily="2" charset="2"/>
              <a:buChar char="ü"/>
            </a:pPr>
            <a:r>
              <a:rPr lang="es-ES" sz="2400" b="1" dirty="0" smtClean="0">
                <a:solidFill>
                  <a:schemeClr val="accent6">
                    <a:lumMod val="50000"/>
                  </a:schemeClr>
                </a:solidFill>
              </a:rPr>
              <a:t>compila el código fuente</a:t>
            </a:r>
          </a:p>
          <a:p>
            <a:pPr marL="723900" lvl="1" indent="-266700">
              <a:buFont typeface="Wingdings" pitchFamily="2" charset="2"/>
              <a:buChar char="ü"/>
            </a:pPr>
            <a:r>
              <a:rPr lang="es-ES" sz="2400" b="1" dirty="0" smtClean="0">
                <a:solidFill>
                  <a:schemeClr val="accent6">
                    <a:lumMod val="50000"/>
                  </a:schemeClr>
                </a:solidFill>
              </a:rPr>
              <a:t>genera el código objeto</a:t>
            </a:r>
          </a:p>
          <a:p>
            <a:pPr marL="723900" lvl="1" indent="-266700">
              <a:buFont typeface="Wingdings" pitchFamily="2" charset="2"/>
              <a:buChar char="ü"/>
            </a:pPr>
            <a:r>
              <a:rPr lang="es-ES" sz="2400" b="1" dirty="0" smtClean="0">
                <a:solidFill>
                  <a:schemeClr val="accent6">
                    <a:lumMod val="50000"/>
                  </a:schemeClr>
                </a:solidFill>
              </a:rPr>
              <a:t>los guarda en el diccionario de datos, quedando en disposición de ser utilizados</a:t>
            </a:r>
          </a:p>
          <a:p>
            <a:pPr marL="723900" lvl="1" indent="-266700">
              <a:buFont typeface="Wingdings" pitchFamily="2" charset="2"/>
              <a:buChar char="Ø"/>
            </a:pPr>
            <a:endParaRPr lang="es-ES" sz="2400" b="1" dirty="0" smtClean="0">
              <a:solidFill>
                <a:schemeClr val="accent6">
                  <a:lumMod val="50000"/>
                </a:schemeClr>
              </a:solidFill>
            </a:endParaRPr>
          </a:p>
          <a:p>
            <a:pPr marL="0" lvl="1" indent="6350">
              <a:buFont typeface="Wingdings" pitchFamily="2" charset="2"/>
              <a:buChar char="Ø"/>
            </a:pPr>
            <a:r>
              <a:rPr lang="es-ES" sz="2400" dirty="0" smtClean="0">
                <a:solidFill>
                  <a:schemeClr val="tx1">
                    <a:lumMod val="95000"/>
                    <a:lumOff val="5000"/>
                  </a:schemeClr>
                </a:solidFill>
              </a:rPr>
              <a:t>Los programas almacenados tienen 2 estados:</a:t>
            </a:r>
          </a:p>
          <a:p>
            <a:pPr marL="457200" lvl="2" indent="6350">
              <a:buFont typeface="Wingdings" pitchFamily="2" charset="2"/>
              <a:buChar char="ü"/>
            </a:pPr>
            <a:r>
              <a:rPr lang="es-ES" sz="2400" b="1" dirty="0" smtClean="0">
                <a:solidFill>
                  <a:schemeClr val="accent6">
                    <a:lumMod val="50000"/>
                  </a:schemeClr>
                </a:solidFill>
              </a:rPr>
              <a:t> DISPONIBLE (</a:t>
            </a:r>
            <a:r>
              <a:rPr lang="es-ES" sz="2400" b="1" dirty="0" err="1" smtClean="0">
                <a:solidFill>
                  <a:schemeClr val="accent6">
                    <a:lumMod val="50000"/>
                  </a:schemeClr>
                </a:solidFill>
              </a:rPr>
              <a:t>valid</a:t>
            </a:r>
            <a:r>
              <a:rPr lang="es-ES" sz="2400" b="1" dirty="0" smtClean="0">
                <a:solidFill>
                  <a:schemeClr val="accent6">
                    <a:lumMod val="50000"/>
                  </a:schemeClr>
                </a:solidFill>
              </a:rPr>
              <a:t>)</a:t>
            </a:r>
          </a:p>
          <a:p>
            <a:pPr marL="457200" lvl="2" indent="6350">
              <a:buFont typeface="Wingdings" pitchFamily="2" charset="2"/>
              <a:buChar char="ü"/>
            </a:pPr>
            <a:r>
              <a:rPr lang="es-ES" sz="2400" b="1" dirty="0" smtClean="0">
                <a:solidFill>
                  <a:schemeClr val="accent6">
                    <a:lumMod val="50000"/>
                  </a:schemeClr>
                </a:solidFill>
              </a:rPr>
              <a:t> NO </a:t>
            </a:r>
            <a:r>
              <a:rPr lang="es-ES" sz="2400" b="1" dirty="0" smtClean="0">
                <a:solidFill>
                  <a:schemeClr val="accent6">
                    <a:lumMod val="50000"/>
                  </a:schemeClr>
                </a:solidFill>
              </a:rPr>
              <a:t>DISPONIBLE (</a:t>
            </a:r>
            <a:r>
              <a:rPr lang="es-ES" sz="2400" b="1" dirty="0" err="1" smtClean="0">
                <a:solidFill>
                  <a:schemeClr val="accent6">
                    <a:lumMod val="50000"/>
                  </a:schemeClr>
                </a:solidFill>
              </a:rPr>
              <a:t>invalid</a:t>
            </a:r>
            <a:r>
              <a:rPr lang="es-ES" sz="2400" b="1" dirty="0" smtClean="0">
                <a:solidFill>
                  <a:schemeClr val="accent6">
                    <a:lumMod val="50000"/>
                  </a:schemeClr>
                </a:solidFill>
              </a:rPr>
              <a:t>)</a:t>
            </a:r>
          </a:p>
          <a:p>
            <a:endParaRPr lang="es-ES" sz="2400" dirty="0" smtClean="0">
              <a:solidFill>
                <a:schemeClr val="tx1">
                  <a:lumMod val="95000"/>
                  <a:lumOff val="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4093428"/>
          </a:xfrm>
          <a:prstGeom prst="rect">
            <a:avLst/>
          </a:prstGeom>
          <a:noFill/>
        </p:spPr>
        <p:txBody>
          <a:bodyPr wrap="square" rtlCol="0">
            <a:spAutoFit/>
          </a:bodyPr>
          <a:lstStyle/>
          <a:p>
            <a:r>
              <a:rPr lang="es-ES" sz="2000" b="1" dirty="0" smtClean="0">
                <a:solidFill>
                  <a:schemeClr val="accent5">
                    <a:lumMod val="50000"/>
                  </a:schemeClr>
                </a:solidFill>
              </a:rPr>
              <a:t>9.4  SUBPROGRAMAS ALMACENADOS</a:t>
            </a:r>
            <a:endParaRPr lang="es-ES" sz="2000" b="1" i="1" dirty="0" smtClean="0">
              <a:solidFill>
                <a:schemeClr val="tx1">
                  <a:lumMod val="95000"/>
                  <a:lumOff val="5000"/>
                </a:schemeClr>
              </a:solidFill>
            </a:endParaRPr>
          </a:p>
          <a:p>
            <a:pPr marL="273050" lvl="1" indent="-266700">
              <a:buFont typeface="Wingdings" pitchFamily="2" charset="2"/>
              <a:buChar char="Ø"/>
            </a:pPr>
            <a:r>
              <a:rPr lang="es-ES" sz="2400" dirty="0" smtClean="0">
                <a:solidFill>
                  <a:schemeClr val="tx1">
                    <a:lumMod val="95000"/>
                    <a:lumOff val="5000"/>
                  </a:schemeClr>
                </a:solidFill>
              </a:rPr>
              <a:t>Si </a:t>
            </a:r>
            <a:r>
              <a:rPr lang="es-ES" sz="2400" dirty="0" smtClean="0">
                <a:solidFill>
                  <a:schemeClr val="tx1">
                    <a:lumMod val="95000"/>
                    <a:lumOff val="5000"/>
                  </a:schemeClr>
                </a:solidFill>
              </a:rPr>
              <a:t>alguno de los objetos referenciados por el programa ha sido borrado o alterado desde la última compilación, quedará en situación de “</a:t>
            </a:r>
            <a:r>
              <a:rPr lang="es-ES" sz="2400" b="1" dirty="0" smtClean="0">
                <a:solidFill>
                  <a:schemeClr val="tx1">
                    <a:lumMod val="95000"/>
                    <a:lumOff val="5000"/>
                  </a:schemeClr>
                </a:solidFill>
              </a:rPr>
              <a:t>no disponible</a:t>
            </a:r>
            <a:r>
              <a:rPr lang="es-ES" sz="2400" dirty="0" smtClean="0">
                <a:solidFill>
                  <a:schemeClr val="tx1">
                    <a:lumMod val="95000"/>
                    <a:lumOff val="5000"/>
                  </a:schemeClr>
                </a:solidFill>
              </a:rPr>
              <a:t>” y se compilará de nuevo automáticamente en la próxima llamada. </a:t>
            </a:r>
            <a:endParaRPr lang="es-ES" sz="2400" dirty="0" smtClean="0">
              <a:solidFill>
                <a:schemeClr val="tx1">
                  <a:lumMod val="95000"/>
                  <a:lumOff val="5000"/>
                </a:schemeClr>
              </a:solidFill>
            </a:endParaRPr>
          </a:p>
          <a:p>
            <a:pPr marL="273050" lvl="1" indent="-266700"/>
            <a:r>
              <a:rPr lang="es-ES" sz="2400" dirty="0" smtClean="0">
                <a:solidFill>
                  <a:schemeClr val="tx1">
                    <a:lumMod val="95000"/>
                    <a:lumOff val="5000"/>
                  </a:schemeClr>
                </a:solidFill>
              </a:rPr>
              <a:t>	</a:t>
            </a:r>
            <a:r>
              <a:rPr lang="es-ES" sz="2400" dirty="0" smtClean="0">
                <a:solidFill>
                  <a:schemeClr val="tx1">
                    <a:lumMod val="95000"/>
                    <a:lumOff val="5000"/>
                  </a:schemeClr>
                </a:solidFill>
              </a:rPr>
              <a:t>Al </a:t>
            </a:r>
            <a:r>
              <a:rPr lang="es-ES" sz="2400" dirty="0" smtClean="0">
                <a:solidFill>
                  <a:schemeClr val="tx1">
                    <a:lumMod val="95000"/>
                    <a:lumOff val="5000"/>
                  </a:schemeClr>
                </a:solidFill>
              </a:rPr>
              <a:t>compilar de nuevo, Oracle determina si hay que compilar algún otro subprograma referido por el actual (se puede producir una cascada de compilaciones</a:t>
            </a:r>
            <a:r>
              <a:rPr lang="es-ES" sz="2400" dirty="0" smtClean="0">
                <a:solidFill>
                  <a:schemeClr val="tx1">
                    <a:lumMod val="95000"/>
                    <a:lumOff val="5000"/>
                  </a:schemeClr>
                </a:solidFill>
              </a:rPr>
              <a:t>)</a:t>
            </a:r>
          </a:p>
          <a:p>
            <a:pPr marL="273050" lvl="1" indent="-266700"/>
            <a:endParaRPr lang="es-ES" sz="2400" dirty="0" smtClean="0">
              <a:solidFill>
                <a:schemeClr val="tx1">
                  <a:lumMod val="95000"/>
                  <a:lumOff val="5000"/>
                </a:schemeClr>
              </a:solidFill>
            </a:endParaRPr>
          </a:p>
          <a:p>
            <a:pPr marL="273050" lvl="1" indent="-266700">
              <a:buFont typeface="Wingdings" pitchFamily="2" charset="2"/>
              <a:buChar char="Ø"/>
            </a:pPr>
            <a:r>
              <a:rPr lang="es-ES" sz="2400" dirty="0" smtClean="0">
                <a:solidFill>
                  <a:schemeClr val="tx1">
                    <a:lumMod val="95000"/>
                    <a:lumOff val="5000"/>
                  </a:schemeClr>
                </a:solidFill>
              </a:rPr>
              <a:t>Estos estados se pueden comprobar en la vista </a:t>
            </a:r>
            <a:r>
              <a:rPr lang="es-ES" sz="2400" b="1" i="1" dirty="0" smtClean="0">
                <a:solidFill>
                  <a:schemeClr val="tx1">
                    <a:lumMod val="95000"/>
                    <a:lumOff val="5000"/>
                  </a:schemeClr>
                </a:solidFill>
              </a:rPr>
              <a:t>USER_OBJECTS</a:t>
            </a:r>
            <a:r>
              <a:rPr lang="es-ES" sz="2400" dirty="0" smtClean="0">
                <a:solidFill>
                  <a:schemeClr val="tx1">
                    <a:lumMod val="95000"/>
                    <a:lumOff val="5000"/>
                  </a:schemeClr>
                </a:solidFill>
              </a:rPr>
              <a:t>:</a:t>
            </a:r>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p:txBody>
      </p:sp>
      <p:pic>
        <p:nvPicPr>
          <p:cNvPr id="2051" name="Picture 3"/>
          <p:cNvPicPr>
            <a:picLocks noChangeAspect="1" noChangeArrowheads="1"/>
          </p:cNvPicPr>
          <p:nvPr/>
        </p:nvPicPr>
        <p:blipFill>
          <a:blip r:embed="rId2"/>
          <a:srcRect/>
          <a:stretch>
            <a:fillRect/>
          </a:stretch>
        </p:blipFill>
        <p:spPr bwMode="auto">
          <a:xfrm>
            <a:off x="928662" y="4572008"/>
            <a:ext cx="7929618" cy="181223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4093428"/>
          </a:xfrm>
          <a:prstGeom prst="rect">
            <a:avLst/>
          </a:prstGeom>
          <a:noFill/>
        </p:spPr>
        <p:txBody>
          <a:bodyPr wrap="square" rtlCol="0">
            <a:spAutoFit/>
          </a:bodyPr>
          <a:lstStyle/>
          <a:p>
            <a:r>
              <a:rPr lang="es-ES" sz="2000" b="1" dirty="0" smtClean="0">
                <a:solidFill>
                  <a:schemeClr val="accent5">
                    <a:lumMod val="50000"/>
                  </a:schemeClr>
                </a:solidFill>
              </a:rPr>
              <a:t>9.4  SUBPROGRAMAS </a:t>
            </a:r>
            <a:r>
              <a:rPr lang="es-ES" sz="2000" b="1" dirty="0" smtClean="0">
                <a:solidFill>
                  <a:schemeClr val="accent5">
                    <a:lumMod val="50000"/>
                  </a:schemeClr>
                </a:solidFill>
              </a:rPr>
              <a:t>ALMACENADOS</a:t>
            </a:r>
            <a:endParaRPr lang="es-ES" sz="2400" dirty="0" smtClean="0">
              <a:solidFill>
                <a:schemeClr val="tx1">
                  <a:lumMod val="95000"/>
                  <a:lumOff val="5000"/>
                </a:schemeClr>
              </a:solidFill>
            </a:endParaRPr>
          </a:p>
          <a:p>
            <a:pPr marL="273050" lvl="1" indent="-266700">
              <a:buFont typeface="Wingdings" pitchFamily="2" charset="2"/>
              <a:buChar char="Ø"/>
            </a:pPr>
            <a:r>
              <a:rPr lang="es-ES" sz="2400" dirty="0" smtClean="0">
                <a:solidFill>
                  <a:schemeClr val="tx1">
                    <a:lumMod val="95000"/>
                    <a:lumOff val="5000"/>
                  </a:schemeClr>
                </a:solidFill>
              </a:rPr>
              <a:t>También podemos acceder al código fuente mediante la vista </a:t>
            </a:r>
            <a:r>
              <a:rPr lang="es-ES" sz="2400" b="1" i="1" dirty="0" smtClean="0">
                <a:solidFill>
                  <a:schemeClr val="tx1">
                    <a:lumMod val="95000"/>
                    <a:lumOff val="5000"/>
                  </a:schemeClr>
                </a:solidFill>
              </a:rPr>
              <a:t>USER_SOURCE</a:t>
            </a:r>
            <a:r>
              <a:rPr lang="es-ES" sz="2400" dirty="0" smtClean="0">
                <a:solidFill>
                  <a:schemeClr val="tx1">
                    <a:lumMod val="95000"/>
                    <a:lumOff val="5000"/>
                  </a:schemeClr>
                </a:solidFill>
              </a:rPr>
              <a:t>:</a:t>
            </a: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p:txBody>
      </p:sp>
      <p:pic>
        <p:nvPicPr>
          <p:cNvPr id="3078" name="Picture 6"/>
          <p:cNvPicPr>
            <a:picLocks noChangeAspect="1" noChangeArrowheads="1"/>
          </p:cNvPicPr>
          <p:nvPr/>
        </p:nvPicPr>
        <p:blipFill>
          <a:blip r:embed="rId2"/>
          <a:srcRect/>
          <a:stretch>
            <a:fillRect/>
          </a:stretch>
        </p:blipFill>
        <p:spPr bwMode="auto">
          <a:xfrm>
            <a:off x="928662" y="1643050"/>
            <a:ext cx="7715304" cy="487289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4832092"/>
          </a:xfrm>
          <a:prstGeom prst="rect">
            <a:avLst/>
          </a:prstGeom>
          <a:noFill/>
        </p:spPr>
        <p:txBody>
          <a:bodyPr wrap="square" rtlCol="0">
            <a:spAutoFit/>
          </a:bodyPr>
          <a:lstStyle/>
          <a:p>
            <a:r>
              <a:rPr lang="es-ES" sz="2000" b="1" dirty="0" smtClean="0">
                <a:solidFill>
                  <a:schemeClr val="accent5">
                    <a:lumMod val="50000"/>
                  </a:schemeClr>
                </a:solidFill>
              </a:rPr>
              <a:t>9.4  SUBPROGRAMAS </a:t>
            </a:r>
            <a:r>
              <a:rPr lang="es-ES" sz="2000" b="1" dirty="0" smtClean="0">
                <a:solidFill>
                  <a:schemeClr val="accent5">
                    <a:lumMod val="50000"/>
                  </a:schemeClr>
                </a:solidFill>
              </a:rPr>
              <a:t>ALMACENADOS</a:t>
            </a:r>
            <a:endParaRPr lang="es-ES" sz="2400" dirty="0" smtClean="0">
              <a:solidFill>
                <a:schemeClr val="tx1">
                  <a:lumMod val="95000"/>
                  <a:lumOff val="5000"/>
                </a:schemeClr>
              </a:solidFill>
            </a:endParaRPr>
          </a:p>
          <a:p>
            <a:pPr marL="273050" lvl="1" indent="-266700"/>
            <a:endParaRPr lang="es-ES" sz="2400" dirty="0" smtClean="0">
              <a:solidFill>
                <a:schemeClr val="tx1">
                  <a:lumMod val="95000"/>
                  <a:lumOff val="5000"/>
                </a:schemeClr>
              </a:solidFill>
            </a:endParaRPr>
          </a:p>
          <a:p>
            <a:pPr marL="273050" lvl="1" indent="-266700">
              <a:buFont typeface="Wingdings" pitchFamily="2" charset="2"/>
              <a:buChar char="Ø"/>
            </a:pPr>
            <a:r>
              <a:rPr lang="es-ES" sz="2400" dirty="0" smtClean="0">
                <a:solidFill>
                  <a:schemeClr val="tx1">
                    <a:lumMod val="95000"/>
                    <a:lumOff val="5000"/>
                  </a:schemeClr>
                </a:solidFill>
              </a:rPr>
              <a:t>Para volver a compilar un subprograma almacenado en la base de datos se emplea la orden ALTER con la opción COMPILE, indicando PROCEDURE o FUNCTION, según el tipo de subprograma:</a:t>
            </a: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endParaRPr lang="es-ES" sz="2400" dirty="0" smtClean="0">
              <a:solidFill>
                <a:schemeClr val="tx1">
                  <a:lumMod val="95000"/>
                  <a:lumOff val="5000"/>
                </a:schemeClr>
              </a:solidFill>
            </a:endParaRPr>
          </a:p>
          <a:p>
            <a:pPr marL="273050" lvl="1" indent="-266700">
              <a:buFont typeface="Wingdings" pitchFamily="2" charset="2"/>
              <a:buChar char="Ø"/>
            </a:pPr>
            <a:r>
              <a:rPr lang="es-ES" sz="2400" dirty="0" smtClean="0">
                <a:solidFill>
                  <a:schemeClr val="tx1">
                    <a:lumMod val="95000"/>
                    <a:lumOff val="5000"/>
                  </a:schemeClr>
                </a:solidFill>
              </a:rPr>
              <a:t> </a:t>
            </a:r>
            <a:r>
              <a:rPr lang="es-ES" sz="2400" dirty="0" smtClean="0">
                <a:solidFill>
                  <a:schemeClr val="tx1">
                    <a:lumMod val="95000"/>
                    <a:lumOff val="5000"/>
                  </a:schemeClr>
                </a:solidFill>
              </a:rPr>
              <a:t>Para borrar un subprograma, igual que para eliminar otros objetos, se usa la orden DROP seguida del tipo de subprograma (PROCEDURE o FUNCTION)</a:t>
            </a:r>
            <a:endParaRPr lang="es-ES" sz="2400" dirty="0" smtClean="0">
              <a:solidFill>
                <a:schemeClr val="tx1">
                  <a:lumMod val="95000"/>
                  <a:lumOff val="5000"/>
                </a:schemeClr>
              </a:solidFill>
            </a:endParaRPr>
          </a:p>
          <a:p>
            <a:endParaRPr lang="es-ES" sz="2400" dirty="0" smtClean="0">
              <a:solidFill>
                <a:schemeClr val="tx1">
                  <a:lumMod val="95000"/>
                  <a:lumOff val="5000"/>
                </a:schemeClr>
              </a:solidFill>
            </a:endParaRPr>
          </a:p>
        </p:txBody>
      </p:sp>
      <p:pic>
        <p:nvPicPr>
          <p:cNvPr id="3077" name="Picture 5"/>
          <p:cNvPicPr>
            <a:picLocks noChangeAspect="1" noChangeArrowheads="1"/>
          </p:cNvPicPr>
          <p:nvPr/>
        </p:nvPicPr>
        <p:blipFill>
          <a:blip r:embed="rId2"/>
          <a:srcRect/>
          <a:stretch>
            <a:fillRect/>
          </a:stretch>
        </p:blipFill>
        <p:spPr bwMode="auto">
          <a:xfrm>
            <a:off x="928662" y="2786058"/>
            <a:ext cx="785818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57224" y="5000636"/>
            <a:ext cx="6800850" cy="4095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1138773"/>
          </a:xfrm>
          <a:prstGeom prst="rect">
            <a:avLst/>
          </a:prstGeom>
          <a:noFill/>
        </p:spPr>
        <p:txBody>
          <a:bodyPr wrap="square" rtlCol="0">
            <a:spAutoFit/>
          </a:bodyPr>
          <a:lstStyle/>
          <a:p>
            <a:r>
              <a:rPr lang="es-ES" sz="2000" b="1" dirty="0" smtClean="0">
                <a:solidFill>
                  <a:schemeClr val="accent5">
                    <a:lumMod val="50000"/>
                  </a:schemeClr>
                </a:solidFill>
              </a:rPr>
              <a:t>9.5  </a:t>
            </a:r>
            <a:r>
              <a:rPr lang="es-ES" sz="2000" b="1" dirty="0" smtClean="0">
                <a:solidFill>
                  <a:schemeClr val="accent5">
                    <a:lumMod val="50000"/>
                  </a:schemeClr>
                </a:solidFill>
              </a:rPr>
              <a:t>SUBPROGRAMAS </a:t>
            </a:r>
            <a:r>
              <a:rPr lang="es-ES" sz="2000" b="1" dirty="0" smtClean="0">
                <a:solidFill>
                  <a:schemeClr val="accent5">
                    <a:lumMod val="50000"/>
                  </a:schemeClr>
                </a:solidFill>
              </a:rPr>
              <a:t>LOCALES</a:t>
            </a:r>
            <a:endParaRPr lang="es-ES" sz="2400" dirty="0" smtClean="0">
              <a:solidFill>
                <a:schemeClr val="tx1">
                  <a:lumMod val="95000"/>
                  <a:lumOff val="5000"/>
                </a:schemeClr>
              </a:solidFill>
            </a:endParaRPr>
          </a:p>
          <a:p>
            <a:pPr marL="0" lvl="1" indent="6350"/>
            <a:r>
              <a:rPr lang="es-ES" sz="2400" dirty="0" smtClean="0">
                <a:solidFill>
                  <a:schemeClr val="tx1">
                    <a:lumMod val="95000"/>
                    <a:lumOff val="5000"/>
                  </a:schemeClr>
                </a:solidFill>
              </a:rPr>
              <a:t>Los </a:t>
            </a:r>
            <a:r>
              <a:rPr lang="es-ES" sz="2400" b="1" dirty="0" smtClean="0">
                <a:solidFill>
                  <a:schemeClr val="tx1">
                    <a:lumMod val="95000"/>
                    <a:lumOff val="5000"/>
                  </a:schemeClr>
                </a:solidFill>
              </a:rPr>
              <a:t>subprogramas LOCALES </a:t>
            </a:r>
            <a:r>
              <a:rPr lang="es-ES" sz="2400" dirty="0" smtClean="0">
                <a:solidFill>
                  <a:schemeClr val="tx1">
                    <a:lumMod val="95000"/>
                    <a:lumOff val="5000"/>
                  </a:schemeClr>
                </a:solidFill>
              </a:rPr>
              <a:t>son los que se crean dentro de otro subprograma o de un bloque, al final de la sección declarativa:</a:t>
            </a:r>
            <a:endParaRPr lang="es-ES" sz="2400" dirty="0" smtClean="0">
              <a:solidFill>
                <a:schemeClr val="tx1">
                  <a:lumMod val="95000"/>
                  <a:lumOff val="5000"/>
                </a:schemeClr>
              </a:solidFill>
            </a:endParaRPr>
          </a:p>
        </p:txBody>
      </p:sp>
      <p:pic>
        <p:nvPicPr>
          <p:cNvPr id="5123" name="Picture 3"/>
          <p:cNvPicPr>
            <a:picLocks noChangeAspect="1" noChangeArrowheads="1"/>
          </p:cNvPicPr>
          <p:nvPr/>
        </p:nvPicPr>
        <p:blipFill>
          <a:blip r:embed="rId2"/>
          <a:srcRect/>
          <a:stretch>
            <a:fillRect/>
          </a:stretch>
        </p:blipFill>
        <p:spPr bwMode="auto">
          <a:xfrm>
            <a:off x="642910" y="1571612"/>
            <a:ext cx="8143932" cy="502786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6309420"/>
          </a:xfrm>
          <a:prstGeom prst="rect">
            <a:avLst/>
          </a:prstGeom>
          <a:noFill/>
        </p:spPr>
        <p:txBody>
          <a:bodyPr wrap="square" rtlCol="0">
            <a:spAutoFit/>
          </a:bodyPr>
          <a:lstStyle/>
          <a:p>
            <a:r>
              <a:rPr lang="es-ES" sz="2000" b="1" dirty="0" smtClean="0">
                <a:solidFill>
                  <a:schemeClr val="accent5">
                    <a:lumMod val="50000"/>
                  </a:schemeClr>
                </a:solidFill>
              </a:rPr>
              <a:t>9.5  </a:t>
            </a:r>
            <a:r>
              <a:rPr lang="es-ES" sz="2000" b="1" dirty="0" smtClean="0">
                <a:solidFill>
                  <a:schemeClr val="accent5">
                    <a:lumMod val="50000"/>
                  </a:schemeClr>
                </a:solidFill>
              </a:rPr>
              <a:t>SUBPROGRAMAS </a:t>
            </a:r>
            <a:r>
              <a:rPr lang="es-ES" sz="2000" b="1" dirty="0" smtClean="0">
                <a:solidFill>
                  <a:schemeClr val="accent5">
                    <a:lumMod val="50000"/>
                  </a:schemeClr>
                </a:solidFill>
              </a:rPr>
              <a:t>LOCALES</a:t>
            </a:r>
            <a:endParaRPr lang="es-ES" sz="2400" dirty="0" smtClean="0">
              <a:solidFill>
                <a:schemeClr val="tx1">
                  <a:lumMod val="95000"/>
                  <a:lumOff val="5000"/>
                </a:schemeClr>
              </a:solidFill>
            </a:endParaRPr>
          </a:p>
          <a:p>
            <a:pPr marL="0" lvl="1" indent="6350"/>
            <a:r>
              <a:rPr lang="es-ES" sz="2400" b="1" dirty="0" smtClean="0">
                <a:solidFill>
                  <a:schemeClr val="tx1">
                    <a:lumMod val="95000"/>
                    <a:lumOff val="5000"/>
                  </a:schemeClr>
                </a:solidFill>
              </a:rPr>
              <a:t>Estos subprogramas tienen las siguientes peculiaridades:</a:t>
            </a:r>
          </a:p>
          <a:p>
            <a:pPr marL="723900" lvl="2" indent="-260350">
              <a:buFont typeface="Wingdings" pitchFamily="2" charset="2"/>
              <a:buChar char="Ø"/>
            </a:pPr>
            <a:r>
              <a:rPr lang="es-ES" sz="2400" dirty="0" smtClean="0">
                <a:solidFill>
                  <a:schemeClr val="tx1">
                    <a:lumMod val="95000"/>
                    <a:lumOff val="5000"/>
                  </a:schemeClr>
                </a:solidFill>
              </a:rPr>
              <a:t>Se declaran al final de la sección declarativa de otro subprograma o bloque</a:t>
            </a:r>
          </a:p>
          <a:p>
            <a:pPr marL="723900" lvl="2" indent="-260350">
              <a:buFont typeface="Wingdings" pitchFamily="2" charset="2"/>
              <a:buChar char="Ø"/>
            </a:pPr>
            <a:endParaRPr lang="es-ES" sz="2400" dirty="0" smtClean="0">
              <a:solidFill>
                <a:schemeClr val="tx1">
                  <a:lumMod val="95000"/>
                  <a:lumOff val="5000"/>
                </a:schemeClr>
              </a:solidFill>
            </a:endParaRPr>
          </a:p>
          <a:p>
            <a:pPr marL="723900" lvl="2" indent="-260350">
              <a:buFont typeface="Wingdings" pitchFamily="2" charset="2"/>
              <a:buChar char="Ø"/>
            </a:pPr>
            <a:r>
              <a:rPr lang="es-ES" sz="2400" dirty="0" smtClean="0">
                <a:solidFill>
                  <a:schemeClr val="tx1">
                    <a:lumMod val="95000"/>
                    <a:lumOff val="5000"/>
                  </a:schemeClr>
                </a:solidFill>
              </a:rPr>
              <a:t>Sólo están disponibles en el bloque en que se crearon y los bloques hijos de éste. Se les aplica las mismas reglas de ámbito y visibilidad que a las variables declaradas en el mismo bloque</a:t>
            </a:r>
          </a:p>
          <a:p>
            <a:pPr marL="723900" lvl="2" indent="-260350">
              <a:buFont typeface="Wingdings" pitchFamily="2" charset="2"/>
              <a:buChar char="Ø"/>
            </a:pPr>
            <a:endParaRPr lang="es-ES" sz="2400" dirty="0" smtClean="0">
              <a:solidFill>
                <a:schemeClr val="tx1">
                  <a:lumMod val="95000"/>
                  <a:lumOff val="5000"/>
                </a:schemeClr>
              </a:solidFill>
            </a:endParaRPr>
          </a:p>
          <a:p>
            <a:pPr marL="723900" lvl="2" indent="-260350">
              <a:buFont typeface="Wingdings" pitchFamily="2" charset="2"/>
              <a:buChar char="Ø"/>
            </a:pPr>
            <a:r>
              <a:rPr lang="es-ES" sz="2400" dirty="0" smtClean="0">
                <a:solidFill>
                  <a:schemeClr val="tx1">
                    <a:lumMod val="95000"/>
                    <a:lumOff val="5000"/>
                  </a:schemeClr>
                </a:solidFill>
              </a:rPr>
              <a:t>Se utilizará este tipo de subprogramas cuando no se contemple su reutilización por otros subprogramas</a:t>
            </a:r>
          </a:p>
          <a:p>
            <a:pPr marL="723900" lvl="2" indent="-260350">
              <a:buFont typeface="Wingdings" pitchFamily="2" charset="2"/>
              <a:buChar char="Ø"/>
            </a:pPr>
            <a:endParaRPr lang="es-ES" sz="2400" dirty="0" smtClean="0">
              <a:solidFill>
                <a:schemeClr val="tx1">
                  <a:lumMod val="95000"/>
                  <a:lumOff val="5000"/>
                </a:schemeClr>
              </a:solidFill>
            </a:endParaRPr>
          </a:p>
          <a:p>
            <a:pPr marL="723900" lvl="2" indent="-260350">
              <a:buFont typeface="Wingdings" pitchFamily="2" charset="2"/>
              <a:buChar char="Ø"/>
            </a:pPr>
            <a:r>
              <a:rPr lang="es-ES" sz="2400" dirty="0" smtClean="0">
                <a:solidFill>
                  <a:schemeClr val="tx1">
                    <a:lumMod val="95000"/>
                    <a:lumOff val="5000"/>
                  </a:schemeClr>
                </a:solidFill>
              </a:rPr>
              <a:t>En el caso de subprogramas locales con referencias cruzadas o de subprogramas mutuamente recursivos, hay que realizar declaraciones anticipadas (</a:t>
            </a:r>
            <a:r>
              <a:rPr lang="es-ES" sz="2000" b="1" i="1" dirty="0" smtClean="0">
                <a:solidFill>
                  <a:schemeClr val="tx1">
                    <a:lumMod val="95000"/>
                    <a:lumOff val="5000"/>
                  </a:schemeClr>
                </a:solidFill>
              </a:rPr>
              <a:t>como se puede ver en las siguientes diapositivas</a:t>
            </a:r>
            <a:r>
              <a:rPr lang="es-ES" sz="2400" dirty="0" smtClean="0">
                <a:solidFill>
                  <a:schemeClr val="tx1">
                    <a:lumMod val="95000"/>
                    <a:lumOff val="5000"/>
                  </a:schemeClr>
                </a:solidFill>
              </a:rPr>
              <a:t>)</a:t>
            </a:r>
            <a:endParaRPr lang="es-ES" sz="2400" dirty="0" smtClean="0">
              <a:solidFill>
                <a:schemeClr val="tx1">
                  <a:lumMod val="95000"/>
                  <a:lumOff val="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2616101"/>
          </a:xfrm>
          <a:prstGeom prst="rect">
            <a:avLst/>
          </a:prstGeom>
          <a:noFill/>
        </p:spPr>
        <p:txBody>
          <a:bodyPr wrap="square" rtlCol="0">
            <a:spAutoFit/>
          </a:bodyPr>
          <a:lstStyle/>
          <a:p>
            <a:r>
              <a:rPr lang="es-ES" sz="2000" b="1" dirty="0" smtClean="0">
                <a:solidFill>
                  <a:schemeClr val="accent5">
                    <a:lumMod val="50000"/>
                  </a:schemeClr>
                </a:solidFill>
              </a:rPr>
              <a:t>9.5  </a:t>
            </a:r>
            <a:r>
              <a:rPr lang="es-ES" sz="2000" b="1" dirty="0" smtClean="0">
                <a:solidFill>
                  <a:schemeClr val="accent5">
                    <a:lumMod val="50000"/>
                  </a:schemeClr>
                </a:solidFill>
              </a:rPr>
              <a:t>SUBPROGRAMAS </a:t>
            </a:r>
            <a:r>
              <a:rPr lang="es-ES" sz="2000" b="1" dirty="0" smtClean="0">
                <a:solidFill>
                  <a:schemeClr val="accent5">
                    <a:lumMod val="50000"/>
                  </a:schemeClr>
                </a:solidFill>
              </a:rPr>
              <a:t>LOCALES</a:t>
            </a:r>
            <a:endParaRPr lang="es-ES" sz="2400" dirty="0" smtClean="0">
              <a:solidFill>
                <a:schemeClr val="tx1">
                  <a:lumMod val="95000"/>
                  <a:lumOff val="5000"/>
                </a:schemeClr>
              </a:solidFill>
            </a:endParaRPr>
          </a:p>
          <a:p>
            <a:pPr marL="0" lvl="1" indent="6350"/>
            <a:r>
              <a:rPr lang="es-ES" sz="2400" dirty="0" smtClean="0">
                <a:solidFill>
                  <a:schemeClr val="tx1">
                    <a:lumMod val="95000"/>
                    <a:lumOff val="5000"/>
                  </a:schemeClr>
                </a:solidFill>
              </a:rPr>
              <a:t>Como se comentó en el punto anterior, PL/SQL necesita que todos los identificadores (incluidos los subprogramas) estén declarados antes de usarlos.</a:t>
            </a:r>
          </a:p>
          <a:p>
            <a:pPr marL="0" lvl="1" indent="6350"/>
            <a:endParaRPr lang="es-ES" sz="2400" dirty="0" smtClean="0">
              <a:solidFill>
                <a:schemeClr val="tx1">
                  <a:lumMod val="95000"/>
                  <a:lumOff val="5000"/>
                </a:schemeClr>
              </a:solidFill>
            </a:endParaRPr>
          </a:p>
          <a:p>
            <a:pPr marL="0" lvl="1" indent="6350"/>
            <a:r>
              <a:rPr lang="es-ES" sz="2400" dirty="0" smtClean="0">
                <a:solidFill>
                  <a:schemeClr val="tx1">
                    <a:lumMod val="95000"/>
                    <a:lumOff val="5000"/>
                  </a:schemeClr>
                </a:solidFill>
              </a:rPr>
              <a:t>Por este motivo, la llamada que aparece en el siguiente subprograma es ilegal:</a:t>
            </a:r>
          </a:p>
        </p:txBody>
      </p:sp>
      <p:pic>
        <p:nvPicPr>
          <p:cNvPr id="7171" name="Picture 3"/>
          <p:cNvPicPr>
            <a:picLocks noChangeAspect="1" noChangeArrowheads="1"/>
          </p:cNvPicPr>
          <p:nvPr/>
        </p:nvPicPr>
        <p:blipFill>
          <a:blip r:embed="rId2"/>
          <a:srcRect/>
          <a:stretch>
            <a:fillRect/>
          </a:stretch>
        </p:blipFill>
        <p:spPr bwMode="auto">
          <a:xfrm>
            <a:off x="785785" y="3143248"/>
            <a:ext cx="7862912" cy="2143140"/>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785786" y="5286388"/>
            <a:ext cx="7858179" cy="135732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2616101"/>
          </a:xfrm>
          <a:prstGeom prst="rect">
            <a:avLst/>
          </a:prstGeom>
          <a:noFill/>
        </p:spPr>
        <p:txBody>
          <a:bodyPr wrap="square" rtlCol="0">
            <a:spAutoFit/>
          </a:bodyPr>
          <a:lstStyle/>
          <a:p>
            <a:r>
              <a:rPr lang="es-ES" sz="2000" b="1" dirty="0" smtClean="0">
                <a:solidFill>
                  <a:schemeClr val="accent5">
                    <a:lumMod val="50000"/>
                  </a:schemeClr>
                </a:solidFill>
              </a:rPr>
              <a:t>9.5  </a:t>
            </a:r>
            <a:r>
              <a:rPr lang="es-ES" sz="2000" b="1" dirty="0" smtClean="0">
                <a:solidFill>
                  <a:schemeClr val="accent5">
                    <a:lumMod val="50000"/>
                  </a:schemeClr>
                </a:solidFill>
              </a:rPr>
              <a:t>SUBPROGRAMAS </a:t>
            </a:r>
            <a:r>
              <a:rPr lang="es-ES" sz="2000" b="1" dirty="0" smtClean="0">
                <a:solidFill>
                  <a:schemeClr val="accent5">
                    <a:lumMod val="50000"/>
                  </a:schemeClr>
                </a:solidFill>
              </a:rPr>
              <a:t>LOCALES</a:t>
            </a:r>
            <a:endParaRPr lang="es-ES" sz="2400" dirty="0" smtClean="0">
              <a:solidFill>
                <a:schemeClr val="tx1">
                  <a:lumMod val="95000"/>
                  <a:lumOff val="5000"/>
                </a:schemeClr>
              </a:solidFill>
            </a:endParaRPr>
          </a:p>
          <a:p>
            <a:pPr marL="0" lvl="1" indent="6350"/>
            <a:r>
              <a:rPr lang="es-ES" sz="2400" dirty="0" smtClean="0">
                <a:solidFill>
                  <a:schemeClr val="tx1">
                    <a:lumMod val="95000"/>
                    <a:lumOff val="5000"/>
                  </a:schemeClr>
                </a:solidFill>
              </a:rPr>
              <a:t>Para solucionar este problema, se podía haber invertido el orden de declaración de los procedimientos anteriores, lo cual hubiera resuelto este caso, pero no sirve para procedimientos mutuamente recursivos. </a:t>
            </a:r>
          </a:p>
          <a:p>
            <a:pPr marL="0" lvl="1" indent="6350"/>
            <a:r>
              <a:rPr lang="es-ES" sz="2400" dirty="0" smtClean="0">
                <a:solidFill>
                  <a:schemeClr val="tx1">
                    <a:lumMod val="95000"/>
                    <a:lumOff val="5000"/>
                  </a:schemeClr>
                </a:solidFill>
              </a:rPr>
              <a:t>El problema de nuevo se resuelve utilizando </a:t>
            </a:r>
            <a:r>
              <a:rPr lang="es-ES" sz="2400" b="1" dirty="0" smtClean="0">
                <a:solidFill>
                  <a:schemeClr val="tx1">
                    <a:lumMod val="95000"/>
                    <a:lumOff val="5000"/>
                  </a:schemeClr>
                </a:solidFill>
              </a:rPr>
              <a:t>declaraciones anticipadas</a:t>
            </a:r>
            <a:r>
              <a:rPr lang="es-ES" sz="2400" dirty="0" smtClean="0">
                <a:solidFill>
                  <a:schemeClr val="tx1">
                    <a:lumMod val="95000"/>
                    <a:lumOff val="5000"/>
                  </a:schemeClr>
                </a:solidFill>
              </a:rPr>
              <a:t> de subprogramas:</a:t>
            </a:r>
          </a:p>
        </p:txBody>
      </p:sp>
      <p:pic>
        <p:nvPicPr>
          <p:cNvPr id="8195" name="Picture 3"/>
          <p:cNvPicPr>
            <a:picLocks noChangeAspect="1" noChangeArrowheads="1"/>
          </p:cNvPicPr>
          <p:nvPr/>
        </p:nvPicPr>
        <p:blipFill>
          <a:blip r:embed="rId2"/>
          <a:srcRect/>
          <a:stretch>
            <a:fillRect/>
          </a:stretch>
        </p:blipFill>
        <p:spPr bwMode="auto">
          <a:xfrm>
            <a:off x="642910" y="3149406"/>
            <a:ext cx="8215370" cy="356308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5978560"/>
          </a:xfrm>
          <a:prstGeom prst="rect">
            <a:avLst/>
          </a:prstGeom>
          <a:noFill/>
        </p:spPr>
        <p:txBody>
          <a:bodyPr wrap="square" rtlCol="0">
            <a:spAutoFit/>
          </a:bodyPr>
          <a:lstStyle/>
          <a:p>
            <a:r>
              <a:rPr lang="es-ES" sz="2000" b="1" dirty="0" smtClean="0">
                <a:solidFill>
                  <a:schemeClr val="accent5">
                    <a:lumMod val="50000"/>
                  </a:schemeClr>
                </a:solidFill>
              </a:rPr>
              <a:t>9.1 PROCEDIMIENTOS</a:t>
            </a:r>
          </a:p>
          <a:p>
            <a:pPr marL="273050" indent="-273050">
              <a:buFont typeface="Wingdings" pitchFamily="2" charset="2"/>
              <a:buChar char="Ø"/>
            </a:pPr>
            <a:r>
              <a:rPr lang="es-ES" sz="2400" dirty="0" smtClean="0">
                <a:solidFill>
                  <a:schemeClr val="tx1">
                    <a:lumMod val="95000"/>
                    <a:lumOff val="5000"/>
                  </a:schemeClr>
                </a:solidFill>
              </a:rPr>
              <a:t>Para crear un procedimiento desde SQL Plus usaremos el formato:</a:t>
            </a: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endParaRPr lang="es-ES" sz="24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A continuación, se introducirá el bloque de código PL/SQL sin la palabra </a:t>
            </a:r>
            <a:r>
              <a:rPr lang="es-ES" sz="2400" b="1" dirty="0" smtClean="0">
                <a:solidFill>
                  <a:schemeClr val="tx1">
                    <a:lumMod val="95000"/>
                    <a:lumOff val="5000"/>
                  </a:schemeClr>
                </a:solidFill>
              </a:rPr>
              <a:t>DECLARE</a:t>
            </a:r>
          </a:p>
          <a:p>
            <a:pPr marL="273050" indent="-273050">
              <a:buFont typeface="Wingdings" pitchFamily="2" charset="2"/>
              <a:buChar char="Ø"/>
            </a:pPr>
            <a:endParaRPr lang="es-ES" sz="105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La opción </a:t>
            </a:r>
            <a:r>
              <a:rPr lang="es-ES" sz="2400" b="1" dirty="0" smtClean="0">
                <a:solidFill>
                  <a:schemeClr val="tx1">
                    <a:lumMod val="95000"/>
                    <a:lumOff val="5000"/>
                  </a:schemeClr>
                </a:solidFill>
              </a:rPr>
              <a:t>REPLACE</a:t>
            </a:r>
            <a:r>
              <a:rPr lang="es-ES" sz="2400" dirty="0" smtClean="0">
                <a:solidFill>
                  <a:schemeClr val="tx1">
                    <a:lumMod val="95000"/>
                    <a:lumOff val="5000"/>
                  </a:schemeClr>
                </a:solidFill>
              </a:rPr>
              <a:t> actúa en el caso de que hubiese un subprograma almacenado con ese nombre, sustituyéndolo por el nuevo</a:t>
            </a:r>
          </a:p>
          <a:p>
            <a:pPr marL="273050" indent="-273050">
              <a:buFont typeface="Wingdings" pitchFamily="2" charset="2"/>
              <a:buChar char="Ø"/>
            </a:pPr>
            <a:endParaRPr lang="es-ES" sz="10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En la lista de parámetros se encuentra la declaración de cada uno de los parámetros que se utilizan para pasar valores al programa separados por comas:</a:t>
            </a:r>
          </a:p>
          <a:p>
            <a:endParaRPr lang="es-ES" sz="2000" b="1" dirty="0" smtClean="0">
              <a:solidFill>
                <a:schemeClr val="tx1">
                  <a:lumMod val="95000"/>
                  <a:lumOff val="5000"/>
                </a:schemeClr>
              </a:solidFill>
            </a:endParaRPr>
          </a:p>
        </p:txBody>
      </p:sp>
      <p:pic>
        <p:nvPicPr>
          <p:cNvPr id="2051" name="Picture 3"/>
          <p:cNvPicPr>
            <a:picLocks noChangeAspect="1" noChangeArrowheads="1"/>
          </p:cNvPicPr>
          <p:nvPr/>
        </p:nvPicPr>
        <p:blipFill>
          <a:blip r:embed="rId2"/>
          <a:srcRect/>
          <a:stretch>
            <a:fillRect/>
          </a:stretch>
        </p:blipFill>
        <p:spPr bwMode="auto">
          <a:xfrm>
            <a:off x="928662" y="1714488"/>
            <a:ext cx="7991475" cy="857256"/>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928662" y="6000768"/>
            <a:ext cx="8005787" cy="66139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00042"/>
            <a:ext cx="8572528" cy="2246769"/>
          </a:xfrm>
          <a:prstGeom prst="rect">
            <a:avLst/>
          </a:prstGeom>
          <a:noFill/>
        </p:spPr>
        <p:txBody>
          <a:bodyPr wrap="square" rtlCol="0">
            <a:spAutoFit/>
          </a:bodyPr>
          <a:lstStyle/>
          <a:p>
            <a:r>
              <a:rPr lang="es-ES" sz="2000" b="1" dirty="0" smtClean="0">
                <a:solidFill>
                  <a:schemeClr val="accent5">
                    <a:lumMod val="50000"/>
                  </a:schemeClr>
                </a:solidFill>
              </a:rPr>
              <a:t>9.6  RECURSIVIDAD</a:t>
            </a:r>
          </a:p>
          <a:p>
            <a:endParaRPr lang="es-ES" sz="2400" dirty="0" smtClean="0">
              <a:solidFill>
                <a:schemeClr val="tx1">
                  <a:lumMod val="95000"/>
                  <a:lumOff val="5000"/>
                </a:schemeClr>
              </a:solidFill>
            </a:endParaRPr>
          </a:p>
          <a:p>
            <a:pPr marL="0" lvl="1" indent="6350"/>
            <a:r>
              <a:rPr lang="es-ES" sz="2400" dirty="0" smtClean="0">
                <a:solidFill>
                  <a:schemeClr val="tx1">
                    <a:lumMod val="95000"/>
                    <a:lumOff val="5000"/>
                  </a:schemeClr>
                </a:solidFill>
              </a:rPr>
              <a:t>PL/SQL implementa, al igual que la mayoría de los lenguajes de programación, la posibilidad de escribir subprogramas recursivos</a:t>
            </a:r>
          </a:p>
          <a:p>
            <a:pPr marL="0" lvl="1" indent="6350"/>
            <a:endParaRPr lang="es-ES" sz="2400" dirty="0" smtClean="0">
              <a:solidFill>
                <a:schemeClr val="tx1">
                  <a:lumMod val="95000"/>
                  <a:lumOff val="5000"/>
                </a:schemeClr>
              </a:solidFill>
            </a:endParaRPr>
          </a:p>
          <a:p>
            <a:pPr marL="0" lvl="1" indent="6350"/>
            <a:r>
              <a:rPr lang="es-ES" sz="2000" b="1" i="1" dirty="0" smtClean="0">
                <a:solidFill>
                  <a:schemeClr val="accent5">
                    <a:lumMod val="50000"/>
                  </a:schemeClr>
                </a:solidFill>
              </a:rPr>
              <a:t>Ejemplo:</a:t>
            </a:r>
          </a:p>
        </p:txBody>
      </p:sp>
      <p:pic>
        <p:nvPicPr>
          <p:cNvPr id="9219" name="Picture 3"/>
          <p:cNvPicPr>
            <a:picLocks noChangeAspect="1" noChangeArrowheads="1"/>
          </p:cNvPicPr>
          <p:nvPr/>
        </p:nvPicPr>
        <p:blipFill>
          <a:blip r:embed="rId2"/>
          <a:srcRect/>
          <a:stretch>
            <a:fillRect/>
          </a:stretch>
        </p:blipFill>
        <p:spPr bwMode="auto">
          <a:xfrm>
            <a:off x="571472" y="2857496"/>
            <a:ext cx="8143904" cy="3657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1631216"/>
          </a:xfrm>
          <a:prstGeom prst="rect">
            <a:avLst/>
          </a:prstGeom>
          <a:noFill/>
        </p:spPr>
        <p:txBody>
          <a:bodyPr wrap="square" rtlCol="0">
            <a:spAutoFit/>
          </a:bodyPr>
          <a:lstStyle/>
          <a:p>
            <a:r>
              <a:rPr lang="es-ES" sz="2000" b="1" dirty="0" smtClean="0">
                <a:solidFill>
                  <a:schemeClr val="accent5">
                    <a:lumMod val="50000"/>
                  </a:schemeClr>
                </a:solidFill>
              </a:rPr>
              <a:t>9.1 PROCEDIMIENTOS</a:t>
            </a:r>
            <a:endParaRPr lang="es-ES" sz="2000" b="1" dirty="0" smtClean="0">
              <a:solidFill>
                <a:schemeClr val="tx1">
                  <a:lumMod val="95000"/>
                  <a:lumOff val="5000"/>
                </a:schemeClr>
              </a:solidFill>
            </a:endParaRPr>
          </a:p>
          <a:p>
            <a:r>
              <a:rPr lang="es-ES" sz="2000" b="1" i="1" dirty="0" smtClean="0">
                <a:solidFill>
                  <a:schemeClr val="accent5">
                    <a:lumMod val="50000"/>
                  </a:schemeClr>
                </a:solidFill>
              </a:rPr>
              <a:t>Ejemplo: </a:t>
            </a:r>
          </a:p>
          <a:p>
            <a:r>
              <a:rPr lang="es-ES" sz="2000" b="1" dirty="0" smtClean="0">
                <a:solidFill>
                  <a:schemeClr val="tx1">
                    <a:lumMod val="95000"/>
                    <a:lumOff val="5000"/>
                  </a:schemeClr>
                </a:solidFill>
              </a:rPr>
              <a:t>Crearemos un procedimiento que reciba un número de empleado y una cadena correspondiente a su nuevo oficio. El procedimiento deberá localizar el empleado, modificar el oficio y visualizar los cambios realizados.</a:t>
            </a:r>
          </a:p>
        </p:txBody>
      </p:sp>
      <p:pic>
        <p:nvPicPr>
          <p:cNvPr id="3075" name="Picture 3"/>
          <p:cNvPicPr>
            <a:picLocks noChangeAspect="1" noChangeArrowheads="1"/>
          </p:cNvPicPr>
          <p:nvPr/>
        </p:nvPicPr>
        <p:blipFill>
          <a:blip r:embed="rId2"/>
          <a:srcRect/>
          <a:stretch>
            <a:fillRect/>
          </a:stretch>
        </p:blipFill>
        <p:spPr bwMode="auto">
          <a:xfrm>
            <a:off x="714348" y="2285992"/>
            <a:ext cx="8072494" cy="435771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3785652"/>
          </a:xfrm>
          <a:prstGeom prst="rect">
            <a:avLst/>
          </a:prstGeom>
          <a:noFill/>
        </p:spPr>
        <p:txBody>
          <a:bodyPr wrap="square" rtlCol="0">
            <a:spAutoFit/>
          </a:bodyPr>
          <a:lstStyle/>
          <a:p>
            <a:r>
              <a:rPr lang="es-ES" sz="2000" b="1" dirty="0" smtClean="0">
                <a:solidFill>
                  <a:schemeClr val="accent5">
                    <a:lumMod val="50000"/>
                  </a:schemeClr>
                </a:solidFill>
              </a:rPr>
              <a:t>9.1 PROCEDIMIENTOS</a:t>
            </a:r>
          </a:p>
          <a:p>
            <a:endParaRPr lang="es-ES" sz="2000" b="1" i="1" dirty="0" smtClean="0">
              <a:solidFill>
                <a:schemeClr val="accent5">
                  <a:lumMod val="50000"/>
                </a:schemeClr>
              </a:solidFill>
            </a:endParaRPr>
          </a:p>
          <a:p>
            <a:r>
              <a:rPr lang="es-ES" sz="2400" dirty="0" smtClean="0">
                <a:solidFill>
                  <a:schemeClr val="tx1">
                    <a:lumMod val="95000"/>
                    <a:lumOff val="5000"/>
                  </a:schemeClr>
                </a:solidFill>
              </a:rPr>
              <a:t>Una vez que el procedimiento está creado y almacenado en la base de datos, para ejecutarlo invocándolo desde cualquier herramienta de Oracle, como SQL Plus:</a:t>
            </a: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000" b="1" dirty="0" smtClean="0">
              <a:solidFill>
                <a:schemeClr val="tx1">
                  <a:lumMod val="95000"/>
                  <a:lumOff val="5000"/>
                </a:schemeClr>
              </a:solidFill>
            </a:endParaRPr>
          </a:p>
          <a:p>
            <a:endParaRPr lang="es-ES" sz="2400" b="1" i="1" dirty="0" smtClean="0">
              <a:solidFill>
                <a:schemeClr val="accent5">
                  <a:lumMod val="50000"/>
                </a:schemeClr>
              </a:solidFill>
            </a:endParaRPr>
          </a:p>
          <a:p>
            <a:endParaRPr lang="es-ES" sz="2400" b="1" i="1" dirty="0" smtClean="0">
              <a:solidFill>
                <a:schemeClr val="accent5">
                  <a:lumMod val="50000"/>
                </a:schemeClr>
              </a:solidFill>
            </a:endParaRPr>
          </a:p>
        </p:txBody>
      </p:sp>
      <p:pic>
        <p:nvPicPr>
          <p:cNvPr id="4099" name="Picture 3"/>
          <p:cNvPicPr>
            <a:picLocks noChangeAspect="1" noChangeArrowheads="1"/>
          </p:cNvPicPr>
          <p:nvPr/>
        </p:nvPicPr>
        <p:blipFill>
          <a:blip r:embed="rId2"/>
          <a:srcRect/>
          <a:stretch>
            <a:fillRect/>
          </a:stretch>
        </p:blipFill>
        <p:spPr bwMode="auto">
          <a:xfrm>
            <a:off x="642910" y="2643182"/>
            <a:ext cx="8286808" cy="925799"/>
          </a:xfrm>
          <a:prstGeom prst="rect">
            <a:avLst/>
          </a:prstGeom>
          <a:noFill/>
          <a:ln w="9525">
            <a:noFill/>
            <a:miter lim="800000"/>
            <a:headEnd/>
            <a:tailEnd/>
          </a:ln>
          <a:effectLst/>
        </p:spPr>
      </p:pic>
      <p:sp>
        <p:nvSpPr>
          <p:cNvPr id="8" name="7 CuadroTexto"/>
          <p:cNvSpPr txBox="1"/>
          <p:nvPr/>
        </p:nvSpPr>
        <p:spPr>
          <a:xfrm>
            <a:off x="0" y="4642009"/>
            <a:ext cx="9144000" cy="2215991"/>
          </a:xfrm>
          <a:prstGeom prst="rect">
            <a:avLst/>
          </a:prstGeom>
          <a:solidFill>
            <a:srgbClr val="FFC000"/>
          </a:solidFill>
        </p:spPr>
        <p:txBody>
          <a:bodyPr wrap="square" rtlCol="0">
            <a:spAutoFit/>
          </a:bodyPr>
          <a:lstStyle/>
          <a:p>
            <a:r>
              <a:rPr lang="es-ES" sz="2400" b="1" i="1" dirty="0" smtClean="0">
                <a:solidFill>
                  <a:schemeClr val="accent5">
                    <a:lumMod val="50000"/>
                  </a:schemeClr>
                </a:solidFill>
              </a:rPr>
              <a:t>Ejercicio:</a:t>
            </a:r>
            <a:endParaRPr lang="es-ES" b="1" i="1" dirty="0" smtClean="0">
              <a:solidFill>
                <a:schemeClr val="accent5">
                  <a:lumMod val="50000"/>
                </a:schemeClr>
              </a:solidFill>
            </a:endParaRPr>
          </a:p>
          <a:p>
            <a:pPr lvl="1"/>
            <a:r>
              <a:rPr lang="es-ES" sz="2400" dirty="0" smtClean="0">
                <a:solidFill>
                  <a:schemeClr val="tx1">
                    <a:lumMod val="95000"/>
                    <a:lumOff val="5000"/>
                  </a:schemeClr>
                </a:solidFill>
              </a:rPr>
              <a:t>Escribe un procedimiento con funcionalidad similar al ejemplo anterior, que recibirá un número de empleado y un número de departamento y asignará al empleado el departamento indicado en le segundo parámetro.</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357166"/>
            <a:ext cx="8572528" cy="3908762"/>
          </a:xfrm>
          <a:prstGeom prst="rect">
            <a:avLst/>
          </a:prstGeom>
          <a:noFill/>
        </p:spPr>
        <p:txBody>
          <a:bodyPr wrap="square" rtlCol="0">
            <a:spAutoFit/>
          </a:bodyPr>
          <a:lstStyle/>
          <a:p>
            <a:r>
              <a:rPr lang="es-ES" sz="2000" b="1" dirty="0" smtClean="0">
                <a:solidFill>
                  <a:schemeClr val="accent5">
                    <a:lumMod val="50000"/>
                  </a:schemeClr>
                </a:solidFill>
              </a:rPr>
              <a:t>9.1 PROCEDIMIENTOS</a:t>
            </a:r>
            <a:endParaRPr lang="es-ES" sz="2000" b="1" i="1" dirty="0" smtClean="0">
              <a:solidFill>
                <a:schemeClr val="accent5">
                  <a:lumMod val="50000"/>
                </a:schemeClr>
              </a:solidFill>
            </a:endParaRPr>
          </a:p>
          <a:p>
            <a:r>
              <a:rPr lang="es-ES" sz="2400" dirty="0" smtClean="0">
                <a:solidFill>
                  <a:schemeClr val="tx1">
                    <a:lumMod val="95000"/>
                    <a:lumOff val="5000"/>
                  </a:schemeClr>
                </a:solidFill>
              </a:rPr>
              <a:t>También podremos invocar al procedimiento desde otro bloque, procedimiento o función. Para ello escribiremos el nombre del procedimiento seguido de la lista de parámetros entre paréntesis, y finalizando con un punto y coma:</a:t>
            </a:r>
          </a:p>
          <a:p>
            <a:endParaRPr lang="es-ES" sz="2400" dirty="0" smtClean="0">
              <a:solidFill>
                <a:schemeClr val="tx1">
                  <a:lumMod val="95000"/>
                  <a:lumOff val="5000"/>
                </a:schemeClr>
              </a:solidFill>
            </a:endParaRPr>
          </a:p>
          <a:p>
            <a:endParaRPr lang="es-ES" sz="1100" b="1" i="1" dirty="0" smtClean="0">
              <a:solidFill>
                <a:schemeClr val="accent5">
                  <a:lumMod val="50000"/>
                </a:schemeClr>
              </a:solidFill>
            </a:endParaRPr>
          </a:p>
          <a:p>
            <a:r>
              <a:rPr lang="es-ES" sz="2400" b="1" i="1" dirty="0" smtClean="0">
                <a:solidFill>
                  <a:schemeClr val="accent5">
                    <a:lumMod val="50000"/>
                  </a:schemeClr>
                </a:solidFill>
              </a:rPr>
              <a:t>Ejemplo:</a:t>
            </a:r>
          </a:p>
          <a:p>
            <a:r>
              <a:rPr lang="es-ES" sz="2400" dirty="0" smtClean="0">
                <a:solidFill>
                  <a:schemeClr val="tx1">
                    <a:lumMod val="95000"/>
                    <a:lumOff val="5000"/>
                  </a:schemeClr>
                </a:solidFill>
              </a:rPr>
              <a:t>Creamos un bloque que recibe el apellido y el oficio nuevo. El procedimiento buscará el número de empleado y utilizará una llamada al </a:t>
            </a:r>
            <a:r>
              <a:rPr lang="es-ES" sz="2400" b="1" dirty="0" smtClean="0">
                <a:solidFill>
                  <a:schemeClr val="tx1">
                    <a:lumMod val="95000"/>
                    <a:lumOff val="5000"/>
                  </a:schemeClr>
                </a:solidFill>
              </a:rPr>
              <a:t>procedimiento anterior </a:t>
            </a:r>
            <a:r>
              <a:rPr lang="es-ES" sz="2400" dirty="0" smtClean="0">
                <a:solidFill>
                  <a:schemeClr val="tx1">
                    <a:lumMod val="95000"/>
                    <a:lumOff val="5000"/>
                  </a:schemeClr>
                </a:solidFill>
              </a:rPr>
              <a:t>para cambiar oficio:</a:t>
            </a:r>
          </a:p>
        </p:txBody>
      </p:sp>
      <p:pic>
        <p:nvPicPr>
          <p:cNvPr id="1027" name="Picture 3"/>
          <p:cNvPicPr>
            <a:picLocks noChangeAspect="1" noChangeArrowheads="1"/>
          </p:cNvPicPr>
          <p:nvPr/>
        </p:nvPicPr>
        <p:blipFill>
          <a:blip r:embed="rId2"/>
          <a:srcRect/>
          <a:stretch>
            <a:fillRect/>
          </a:stretch>
        </p:blipFill>
        <p:spPr bwMode="auto">
          <a:xfrm>
            <a:off x="642910" y="2214554"/>
            <a:ext cx="7924800" cy="3571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714348" y="4214819"/>
            <a:ext cx="6572296" cy="264318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1323439"/>
          </a:xfrm>
          <a:prstGeom prst="rect">
            <a:avLst/>
          </a:prstGeom>
          <a:noFill/>
        </p:spPr>
        <p:txBody>
          <a:bodyPr wrap="square" rtlCol="0">
            <a:spAutoFit/>
          </a:bodyPr>
          <a:lstStyle/>
          <a:p>
            <a:r>
              <a:rPr lang="es-ES" sz="2000" b="1" dirty="0" smtClean="0">
                <a:solidFill>
                  <a:schemeClr val="accent5">
                    <a:lumMod val="50000"/>
                  </a:schemeClr>
                </a:solidFill>
              </a:rPr>
              <a:t>9.2 FUNCIONES</a:t>
            </a:r>
          </a:p>
          <a:p>
            <a:endParaRPr lang="es-ES" sz="2000" b="1" dirty="0" smtClean="0">
              <a:solidFill>
                <a:schemeClr val="accent5">
                  <a:lumMod val="50000"/>
                </a:schemeClr>
              </a:solidFill>
            </a:endParaRPr>
          </a:p>
          <a:p>
            <a:r>
              <a:rPr lang="es-ES" sz="2000" b="1" dirty="0" smtClean="0">
                <a:solidFill>
                  <a:schemeClr val="tx1">
                    <a:lumMod val="95000"/>
                    <a:lumOff val="5000"/>
                  </a:schemeClr>
                </a:solidFill>
              </a:rPr>
              <a:t>Tienen  unas estructura y funcionalidad similar a los procedimientos pero, a diferencia de estos, las funciones devuelven siempre una valor:</a:t>
            </a:r>
          </a:p>
        </p:txBody>
      </p:sp>
      <p:pic>
        <p:nvPicPr>
          <p:cNvPr id="2051" name="Picture 3"/>
          <p:cNvPicPr>
            <a:picLocks noChangeAspect="1" noChangeArrowheads="1"/>
          </p:cNvPicPr>
          <p:nvPr/>
        </p:nvPicPr>
        <p:blipFill>
          <a:blip r:embed="rId2"/>
          <a:srcRect/>
          <a:stretch>
            <a:fillRect/>
          </a:stretch>
        </p:blipFill>
        <p:spPr bwMode="auto">
          <a:xfrm>
            <a:off x="642910" y="2357430"/>
            <a:ext cx="5143500" cy="121444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42910" y="3571876"/>
            <a:ext cx="5143536" cy="250033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6417141"/>
          </a:xfrm>
          <a:prstGeom prst="rect">
            <a:avLst/>
          </a:prstGeom>
          <a:noFill/>
        </p:spPr>
        <p:txBody>
          <a:bodyPr wrap="square" rtlCol="0">
            <a:spAutoFit/>
          </a:bodyPr>
          <a:lstStyle/>
          <a:p>
            <a:r>
              <a:rPr lang="es-ES" sz="2000" b="1" dirty="0" smtClean="0">
                <a:solidFill>
                  <a:schemeClr val="accent5">
                    <a:lumMod val="50000"/>
                  </a:schemeClr>
                </a:solidFill>
              </a:rPr>
              <a:t>9.2 FUNCIONES</a:t>
            </a:r>
          </a:p>
          <a:p>
            <a:pPr marL="273050" indent="-273050">
              <a:buFont typeface="Wingdings" pitchFamily="2" charset="2"/>
              <a:buChar char="Ø"/>
            </a:pPr>
            <a:r>
              <a:rPr lang="es-ES" sz="2400" dirty="0" smtClean="0">
                <a:solidFill>
                  <a:schemeClr val="tx1">
                    <a:lumMod val="95000"/>
                    <a:lumOff val="5000"/>
                  </a:schemeClr>
                </a:solidFill>
              </a:rPr>
              <a:t>La lista de parámetros es opcional. Si no hay parámetros NO debemos poner los paréntesis pues dará error igual que en los procedimientos.</a:t>
            </a:r>
          </a:p>
          <a:p>
            <a:pPr marL="273050" indent="-273050">
              <a:buFont typeface="Wingdings" pitchFamily="2" charset="2"/>
              <a:buChar char="Ø"/>
            </a:pPr>
            <a:endParaRPr lang="es-ES" sz="1100" dirty="0" smtClean="0">
              <a:solidFill>
                <a:schemeClr val="tx1">
                  <a:lumMod val="95000"/>
                  <a:lumOff val="5000"/>
                </a:schemeClr>
              </a:solidFill>
            </a:endParaRPr>
          </a:p>
          <a:p>
            <a:pPr marL="273050" indent="-273050">
              <a:buFont typeface="Wingdings" pitchFamily="2" charset="2"/>
              <a:buChar char="Ø"/>
            </a:pPr>
            <a:r>
              <a:rPr lang="es-ES" sz="2400" dirty="0" smtClean="0">
                <a:solidFill>
                  <a:schemeClr val="tx1">
                    <a:lumMod val="95000"/>
                    <a:lumOff val="5000"/>
                  </a:schemeClr>
                </a:solidFill>
              </a:rPr>
              <a:t>Sin embargo, es obligatorio el uso de la cláusula RETURN en la cabecera y el comando RETURN  en el cuerpo del programa.</a:t>
            </a:r>
          </a:p>
          <a:p>
            <a:pPr marL="273050" indent="-273050"/>
            <a:r>
              <a:rPr lang="es-ES" sz="2400" b="1" dirty="0" smtClean="0">
                <a:solidFill>
                  <a:schemeClr val="tx1">
                    <a:lumMod val="95000"/>
                    <a:lumOff val="5000"/>
                  </a:schemeClr>
                </a:solidFill>
              </a:rPr>
              <a:t>    </a:t>
            </a:r>
            <a:r>
              <a:rPr lang="es-ES" sz="2000" b="1" dirty="0" smtClean="0">
                <a:solidFill>
                  <a:schemeClr val="accent6">
                    <a:lumMod val="50000"/>
                  </a:schemeClr>
                </a:solidFill>
              </a:rPr>
              <a:t>Aunque no debemos confundir los 2 RETURN:</a:t>
            </a:r>
          </a:p>
          <a:p>
            <a:pPr marL="1160463" lvl="2" indent="-246063">
              <a:buFont typeface="Wingdings" pitchFamily="2" charset="2"/>
              <a:buChar char="ü"/>
            </a:pPr>
            <a:r>
              <a:rPr lang="es-ES" sz="2000" b="1" dirty="0" smtClean="0">
                <a:solidFill>
                  <a:schemeClr val="accent5">
                    <a:lumMod val="50000"/>
                  </a:schemeClr>
                </a:solidFill>
              </a:rPr>
              <a:t>La cláusula RETURN de la cabecera especifica el tipo del valor que retorna la función</a:t>
            </a:r>
          </a:p>
          <a:p>
            <a:pPr marL="1160463" lvl="2" indent="-246063">
              <a:buFont typeface="Wingdings" pitchFamily="2" charset="2"/>
              <a:buChar char="ü"/>
            </a:pPr>
            <a:r>
              <a:rPr lang="es-ES" sz="2000" b="1" dirty="0" smtClean="0">
                <a:solidFill>
                  <a:schemeClr val="accent5">
                    <a:lumMod val="50000"/>
                  </a:schemeClr>
                </a:solidFill>
              </a:rPr>
              <a:t>En el cuerpo del programa, el comando RETURN devuelve el control al programa que llamó a la función, asignando el valor de la expresión que sigue a RETURN a la variable que figura en la llamada </a:t>
            </a:r>
            <a:r>
              <a:rPr lang="es-ES" sz="2000" b="1" dirty="0" smtClean="0">
                <a:solidFill>
                  <a:schemeClr val="tx1">
                    <a:lumMod val="95000"/>
                    <a:lumOff val="5000"/>
                  </a:schemeClr>
                </a:solidFill>
              </a:rPr>
              <a:t>a la función</a:t>
            </a:r>
          </a:p>
          <a:p>
            <a:pPr marL="1160463" lvl="2" indent="-246063">
              <a:buFont typeface="Wingdings" pitchFamily="2" charset="2"/>
              <a:buChar char="ü"/>
            </a:pPr>
            <a:endParaRPr lang="es-ES" sz="1050" b="1" dirty="0" smtClean="0">
              <a:solidFill>
                <a:schemeClr val="tx1">
                  <a:lumMod val="95000"/>
                  <a:lumOff val="5000"/>
                </a:schemeClr>
              </a:solidFill>
            </a:endParaRPr>
          </a:p>
          <a:p>
            <a:pPr marL="273050" lvl="2" indent="-246063">
              <a:buFont typeface="Wingdings" pitchFamily="2" charset="2"/>
              <a:buChar char="Ø"/>
            </a:pPr>
            <a:r>
              <a:rPr lang="es-ES" sz="2400" dirty="0" smtClean="0">
                <a:solidFill>
                  <a:schemeClr val="tx1">
                    <a:lumMod val="95000"/>
                    <a:lumOff val="5000"/>
                  </a:schemeClr>
                </a:solidFill>
              </a:rPr>
              <a:t>Antes de ejecutar un subprograma almacenado, Oracle marca un punto de salvaguarda implícito, de forma que si el subprograma falla durante la ejecución, se desharán todos los cambios realizados por él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5296515" cy="369332"/>
          </a:xfrm>
          <a:prstGeom prst="rect">
            <a:avLst/>
          </a:prstGeom>
          <a:noFill/>
        </p:spPr>
        <p:txBody>
          <a:bodyPr wrap="none" rtlCol="0">
            <a:spAutoFit/>
          </a:bodyPr>
          <a:lstStyle/>
          <a:p>
            <a:r>
              <a:rPr lang="es-ES" b="1" dirty="0" smtClean="0">
                <a:solidFill>
                  <a:srgbClr val="C00000"/>
                </a:solidFill>
              </a:rPr>
              <a:t>9- SUBPROGRAMAS: PROCEDIMIENTOS Y FUNCIONES</a:t>
            </a:r>
            <a:endParaRPr lang="es-ES" b="1" dirty="0">
              <a:solidFill>
                <a:srgbClr val="C00000"/>
              </a:solidFill>
            </a:endParaRPr>
          </a:p>
        </p:txBody>
      </p:sp>
      <p:sp>
        <p:nvSpPr>
          <p:cNvPr id="6" name="5 CuadroTexto"/>
          <p:cNvSpPr txBox="1"/>
          <p:nvPr/>
        </p:nvSpPr>
        <p:spPr>
          <a:xfrm>
            <a:off x="571472" y="571480"/>
            <a:ext cx="8572528" cy="4832092"/>
          </a:xfrm>
          <a:prstGeom prst="rect">
            <a:avLst/>
          </a:prstGeom>
          <a:noFill/>
        </p:spPr>
        <p:txBody>
          <a:bodyPr wrap="square" rtlCol="0">
            <a:spAutoFit/>
          </a:bodyPr>
          <a:lstStyle/>
          <a:p>
            <a:r>
              <a:rPr lang="es-ES" sz="2000" b="1" dirty="0" smtClean="0">
                <a:solidFill>
                  <a:schemeClr val="accent5">
                    <a:lumMod val="50000"/>
                  </a:schemeClr>
                </a:solidFill>
              </a:rPr>
              <a:t>9.2 FUNCIONES</a:t>
            </a:r>
          </a:p>
          <a:p>
            <a:pPr marL="273050" indent="-273050"/>
            <a:r>
              <a:rPr lang="es-ES" sz="2000" b="1" i="1" dirty="0" smtClean="0">
                <a:solidFill>
                  <a:schemeClr val="tx1">
                    <a:lumMod val="95000"/>
                    <a:lumOff val="5000"/>
                  </a:schemeClr>
                </a:solidFill>
              </a:rPr>
              <a:t>Ejemplo:</a:t>
            </a: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pPr marL="273050" indent="-273050"/>
            <a:endParaRPr lang="es-ES" sz="2000" b="1" i="1" dirty="0" smtClean="0">
              <a:solidFill>
                <a:schemeClr val="tx1">
                  <a:lumMod val="95000"/>
                  <a:lumOff val="5000"/>
                </a:schemeClr>
              </a:solidFill>
            </a:endParaRPr>
          </a:p>
          <a:p>
            <a:r>
              <a:rPr lang="es-ES" sz="2400" dirty="0" smtClean="0">
                <a:solidFill>
                  <a:schemeClr val="tx1">
                    <a:lumMod val="95000"/>
                    <a:lumOff val="5000"/>
                  </a:schemeClr>
                </a:solidFill>
              </a:rPr>
              <a:t>El formato de llamada a una función consiste en utilizarla como parte de una expresión:</a:t>
            </a:r>
            <a:endParaRPr lang="es-ES" sz="2000" dirty="0" smtClean="0">
              <a:solidFill>
                <a:schemeClr val="accent5">
                  <a:lumMod val="50000"/>
                </a:schemeClr>
              </a:solidFill>
            </a:endParaRPr>
          </a:p>
        </p:txBody>
      </p:sp>
      <p:pic>
        <p:nvPicPr>
          <p:cNvPr id="3075" name="Picture 3"/>
          <p:cNvPicPr>
            <a:picLocks noChangeAspect="1" noChangeArrowheads="1"/>
          </p:cNvPicPr>
          <p:nvPr/>
        </p:nvPicPr>
        <p:blipFill>
          <a:blip r:embed="rId2"/>
          <a:srcRect/>
          <a:stretch>
            <a:fillRect/>
          </a:stretch>
        </p:blipFill>
        <p:spPr bwMode="auto">
          <a:xfrm>
            <a:off x="714348" y="1357298"/>
            <a:ext cx="7786742" cy="3071834"/>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642911" y="5572140"/>
            <a:ext cx="8143932" cy="342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TotalTime>
  <Words>1951</Words>
  <Application>Microsoft Office PowerPoint</Application>
  <PresentationFormat>Presentación en pantalla (4:3)</PresentationFormat>
  <Paragraphs>251</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 </cp:lastModifiedBy>
  <cp:revision>142</cp:revision>
  <dcterms:created xsi:type="dcterms:W3CDTF">2015-06-16T10:31:03Z</dcterms:created>
  <dcterms:modified xsi:type="dcterms:W3CDTF">2015-07-12T08:33:35Z</dcterms:modified>
</cp:coreProperties>
</file>