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5" r:id="rId18"/>
    <p:sldId id="272" r:id="rId19"/>
    <p:sldId id="273"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7" r:id="rId42"/>
    <p:sldId id="296"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10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B32F2606-AFE7-42FF-B24A-F8D713C81888}" type="datetimeFigureOut">
              <a:rPr lang="es-ES" smtClean="0"/>
              <a:pPr/>
              <a:t>28/09/2016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B32F2606-AFE7-42FF-B24A-F8D713C81888}" type="datetimeFigureOut">
              <a:rPr lang="es-ES" smtClean="0"/>
              <a:pPr/>
              <a:t>28/09/2016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B32F2606-AFE7-42FF-B24A-F8D713C81888}" type="datetimeFigureOut">
              <a:rPr lang="es-ES" smtClean="0"/>
              <a:pPr/>
              <a:t>28/09/2016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B32F2606-AFE7-42FF-B24A-F8D713C81888}" type="datetimeFigureOut">
              <a:rPr lang="es-ES" smtClean="0"/>
              <a:pPr/>
              <a:t>28/09/2016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B32F2606-AFE7-42FF-B24A-F8D713C81888}" type="datetimeFigureOut">
              <a:rPr lang="es-ES" smtClean="0"/>
              <a:pPr/>
              <a:t>28/09/2016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B32F2606-AFE7-42FF-B24A-F8D713C81888}" type="datetimeFigureOut">
              <a:rPr lang="es-ES" smtClean="0"/>
              <a:pPr/>
              <a:t>28/09/2016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B32F2606-AFE7-42FF-B24A-F8D713C81888}" type="datetimeFigureOut">
              <a:rPr lang="es-ES" smtClean="0"/>
              <a:pPr/>
              <a:t>28/09/2016</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B32F2606-AFE7-42FF-B24A-F8D713C81888}" type="datetimeFigureOut">
              <a:rPr lang="es-ES" smtClean="0"/>
              <a:pPr/>
              <a:t>28/09/2016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2F2606-AFE7-42FF-B24A-F8D713C81888}" type="datetimeFigureOut">
              <a:rPr lang="es-ES" smtClean="0"/>
              <a:pPr/>
              <a:t>28/09/2016</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32F2606-AFE7-42FF-B24A-F8D713C81888}" type="datetimeFigureOut">
              <a:rPr lang="es-ES" smtClean="0"/>
              <a:pPr/>
              <a:t>28/09/2016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32F2606-AFE7-42FF-B24A-F8D713C81888}" type="datetimeFigureOut">
              <a:rPr lang="es-ES" smtClean="0"/>
              <a:pPr/>
              <a:t>28/09/2016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7000">
              <a:schemeClr val="accent3">
                <a:lumMod val="60000"/>
                <a:lumOff val="40000"/>
                <a:alpha val="74000"/>
              </a:schemeClr>
            </a:gs>
            <a:gs pos="0">
              <a:schemeClr val="bg1">
                <a:lumMod val="75000"/>
              </a:schemeClr>
            </a:gs>
            <a:gs pos="50000">
              <a:srgbClr val="9CB86E">
                <a:alpha val="62000"/>
              </a:srgbClr>
            </a:gs>
            <a:gs pos="100000">
              <a:srgbClr val="156B13">
                <a:alpha val="5000"/>
              </a:srgb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F2606-AFE7-42FF-B24A-F8D713C81888}" type="datetimeFigureOut">
              <a:rPr lang="es-ES" smtClean="0"/>
              <a:pPr/>
              <a:t>28/09/2016</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6FA2B1-BB5D-4E5F-BFD1-5DB3FC213B35}"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071538" y="785794"/>
            <a:ext cx="6929486" cy="5109091"/>
          </a:xfrm>
          <a:prstGeom prst="rect">
            <a:avLst/>
          </a:prstGeom>
          <a:noFill/>
        </p:spPr>
        <p:txBody>
          <a:bodyPr wrap="square" rtlCol="0">
            <a:spAutoFit/>
          </a:bodyPr>
          <a:lstStyle/>
          <a:p>
            <a:pPr algn="ctr"/>
            <a:r>
              <a:rPr lang="es-ES" sz="8000" b="1" dirty="0" smtClean="0"/>
              <a:t>TEMA 1</a:t>
            </a:r>
            <a:endParaRPr lang="es-ES" sz="6600" b="1" dirty="0" smtClean="0"/>
          </a:p>
          <a:p>
            <a:pPr algn="ctr"/>
            <a:endParaRPr lang="es-ES" sz="6600" b="1" dirty="0" smtClean="0"/>
          </a:p>
          <a:p>
            <a:pPr algn="ctr"/>
            <a:r>
              <a:rPr lang="es-ES" sz="6000" b="1" dirty="0" smtClean="0">
                <a:solidFill>
                  <a:schemeClr val="accent1">
                    <a:lumMod val="75000"/>
                  </a:schemeClr>
                </a:solidFill>
              </a:rPr>
              <a:t>ALMACENAMIENTO DE LA </a:t>
            </a:r>
          </a:p>
          <a:p>
            <a:pPr algn="ctr"/>
            <a:r>
              <a:rPr lang="es-ES" sz="6000" b="1" dirty="0" smtClean="0">
                <a:solidFill>
                  <a:schemeClr val="accent1">
                    <a:lumMod val="75000"/>
                  </a:schemeClr>
                </a:solidFill>
              </a:rPr>
              <a:t>INFORMACIÓN</a:t>
            </a:r>
            <a:endParaRPr lang="es-ES" sz="6600" b="1" dirty="0" smtClean="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2 Marcador de contenido"/>
          <p:cNvSpPr>
            <a:spLocks noGrp="1"/>
          </p:cNvSpPr>
          <p:nvPr>
            <p:ph idx="1"/>
          </p:nvPr>
        </p:nvSpPr>
        <p:spPr>
          <a:xfrm>
            <a:off x="457200" y="1600200"/>
            <a:ext cx="8472518" cy="4525963"/>
          </a:xfrm>
        </p:spPr>
        <p:txBody>
          <a:bodyPr/>
          <a:lstStyle/>
          <a:p>
            <a:pPr marL="0" indent="0">
              <a:buFont typeface="Wingdings 2" pitchFamily="18" charset="2"/>
              <a:buNone/>
            </a:pPr>
            <a:r>
              <a:rPr lang="es-ES_tradnl" sz="2400" dirty="0" smtClean="0">
                <a:latin typeface="Calibri" pitchFamily="34" charset="0"/>
              </a:rPr>
              <a:t>Las tarjetas perforadas son básicamente unas cartulinas que contienen información digital representada por la presencia o ausencia de agujeros en unas posiciones predeterminadas. </a:t>
            </a:r>
          </a:p>
          <a:p>
            <a:pPr marL="0" indent="0">
              <a:buFont typeface="Wingdings 2" pitchFamily="18" charset="2"/>
              <a:buNone/>
            </a:pPr>
            <a:r>
              <a:rPr lang="es-ES_tradnl" sz="2400" dirty="0" smtClean="0">
                <a:latin typeface="Calibri" pitchFamily="34" charset="0"/>
              </a:rPr>
              <a:t>Fueron utilizadas como método de almacenaje en los ordenadores primitivos de los años '60 y '70.</a:t>
            </a:r>
          </a:p>
          <a:p>
            <a:pPr>
              <a:buFont typeface="Wingdings 2" pitchFamily="18" charset="2"/>
              <a:buNone/>
            </a:pPr>
            <a:endParaRPr lang="es-ES_tradnl" dirty="0" smtClean="0">
              <a:latin typeface="Calibri" pitchFamily="34" charset="0"/>
            </a:endParaRPr>
          </a:p>
        </p:txBody>
      </p:sp>
      <p:pic>
        <p:nvPicPr>
          <p:cNvPr id="14340" name="3 Imagen" descr="tarjeta-perforada.jpg"/>
          <p:cNvPicPr>
            <a:picLocks noChangeAspect="1"/>
          </p:cNvPicPr>
          <p:nvPr/>
        </p:nvPicPr>
        <p:blipFill>
          <a:blip r:embed="rId2" cstate="print"/>
          <a:srcRect/>
          <a:stretch>
            <a:fillRect/>
          </a:stretch>
        </p:blipFill>
        <p:spPr bwMode="auto">
          <a:xfrm>
            <a:off x="2500298" y="3786190"/>
            <a:ext cx="3786203" cy="2839653"/>
          </a:xfrm>
          <a:prstGeom prst="rect">
            <a:avLst/>
          </a:prstGeom>
          <a:noFill/>
          <a:ln w="9525">
            <a:noFill/>
            <a:miter lim="800000"/>
            <a:headEnd/>
            <a:tailEnd/>
          </a:ln>
        </p:spPr>
      </p:pic>
      <p:sp>
        <p:nvSpPr>
          <p:cNvPr id="6" name="5 CuadroTexto"/>
          <p:cNvSpPr txBox="1"/>
          <p:nvPr/>
        </p:nvSpPr>
        <p:spPr>
          <a:xfrm>
            <a:off x="285720" y="117693"/>
            <a:ext cx="8858280" cy="1569660"/>
          </a:xfrm>
          <a:prstGeom prst="rect">
            <a:avLst/>
          </a:prstGeom>
          <a:noFill/>
        </p:spPr>
        <p:txBody>
          <a:bodyPr wrap="square" rtlCol="0">
            <a:spAutoFit/>
          </a:bodyPr>
          <a:lstStyle/>
          <a:p>
            <a:pPr marL="0" lvl="1" indent="7938"/>
            <a:r>
              <a:rPr lang="es-ES" sz="2400" b="1" dirty="0" smtClean="0">
                <a:solidFill>
                  <a:srgbClr val="C00000"/>
                </a:solidFill>
              </a:rPr>
              <a:t>1- INTRODUCCIÓN</a:t>
            </a:r>
          </a:p>
          <a:p>
            <a:pPr lvl="1" indent="-457200">
              <a:buFont typeface="+mj-lt"/>
              <a:buAutoNum type="alphaLcParenR" startAt="2"/>
            </a:pPr>
            <a:r>
              <a:rPr lang="es-ES" sz="2400" b="1" dirty="0" smtClean="0">
                <a:solidFill>
                  <a:schemeClr val="accent5">
                    <a:lumMod val="50000"/>
                  </a:schemeClr>
                </a:solidFill>
              </a:rPr>
              <a:t> Dispositivos de almacenamiento</a:t>
            </a:r>
          </a:p>
          <a:p>
            <a:pPr marL="0" lvl="1" indent="7938" defTabSz="273050"/>
            <a:r>
              <a:rPr lang="es-ES" sz="2400" b="1" dirty="0" smtClean="0">
                <a:solidFill>
                  <a:schemeClr val="accent5">
                    <a:lumMod val="50000"/>
                  </a:schemeClr>
                </a:solidFill>
              </a:rPr>
              <a:t>	</a:t>
            </a:r>
            <a:r>
              <a:rPr lang="es-ES" sz="2400" b="1" dirty="0" smtClean="0">
                <a:solidFill>
                  <a:schemeClr val="tx1">
                    <a:lumMod val="95000"/>
                    <a:lumOff val="5000"/>
                  </a:schemeClr>
                </a:solidFill>
              </a:rPr>
              <a:t>EVOLUCIÓN Y EJEMPLOS</a:t>
            </a:r>
            <a:endParaRPr lang="es-ES" sz="2400" b="1" dirty="0" smtClean="0">
              <a:solidFill>
                <a:srgbClr val="C00000"/>
              </a:solidFill>
            </a:endParaRPr>
          </a:p>
          <a:p>
            <a:pPr marL="457200" lvl="2" indent="7938" defTabSz="273050">
              <a:buFont typeface="Wingdings" pitchFamily="2" charset="2"/>
              <a:buChar char="v"/>
            </a:pPr>
            <a:r>
              <a:rPr lang="es-ES" sz="2400" b="1" dirty="0" smtClean="0">
                <a:solidFill>
                  <a:srgbClr val="C00000"/>
                </a:solidFill>
              </a:rPr>
              <a:t> TARJETA PERFORADA</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2 Marcador de contenido"/>
          <p:cNvSpPr>
            <a:spLocks noGrp="1"/>
          </p:cNvSpPr>
          <p:nvPr>
            <p:ph idx="1"/>
          </p:nvPr>
        </p:nvSpPr>
        <p:spPr/>
        <p:txBody>
          <a:bodyPr/>
          <a:lstStyle/>
          <a:p>
            <a:pPr marL="0" indent="0">
              <a:buFont typeface="Wingdings 2" pitchFamily="18" charset="2"/>
              <a:buNone/>
            </a:pPr>
            <a:r>
              <a:rPr lang="es-ES_tradnl" sz="2400" dirty="0" smtClean="0">
                <a:latin typeface="Calibri" pitchFamily="34" charset="0"/>
              </a:rPr>
              <a:t>Los disquetes fueron desarrollados originalmente por IBM y se pusieron a la venta a principios de los años '70. </a:t>
            </a:r>
          </a:p>
          <a:p>
            <a:pPr marL="0" indent="0">
              <a:buFont typeface="Wingdings 2" pitchFamily="18" charset="2"/>
              <a:buNone/>
            </a:pPr>
            <a:r>
              <a:rPr lang="es-ES_tradnl" sz="2400" dirty="0" smtClean="0">
                <a:latin typeface="Calibri" pitchFamily="34" charset="0"/>
              </a:rPr>
              <a:t>Aunque las primeras unidades tenían una memoria de apenas 175 KB, las mejoras que se fueron introduciendo en esta tecnología y, sobre todo, su bajo precio, hicieron de estos </a:t>
            </a:r>
          </a:p>
          <a:p>
            <a:pPr marL="0" indent="0">
              <a:buFont typeface="Wingdings 2" pitchFamily="18" charset="2"/>
              <a:buNone/>
            </a:pPr>
            <a:r>
              <a:rPr lang="es-ES_tradnl" sz="2400" dirty="0" smtClean="0">
                <a:latin typeface="Calibri" pitchFamily="34" charset="0"/>
              </a:rPr>
              <a:t>dispositivos los medios preferidos para almacenar información por aficionados a la informática hasta bien entrados los años '90.</a:t>
            </a:r>
          </a:p>
          <a:p>
            <a:pPr>
              <a:buFont typeface="Wingdings 2" pitchFamily="18" charset="2"/>
              <a:buNone/>
            </a:pPr>
            <a:endParaRPr lang="es-ES_tradnl" dirty="0" smtClean="0">
              <a:latin typeface="Calibri" pitchFamily="34" charset="0"/>
            </a:endParaRPr>
          </a:p>
        </p:txBody>
      </p:sp>
      <p:pic>
        <p:nvPicPr>
          <p:cNvPr id="15364" name="3 Imagen" descr="disquete.jpg"/>
          <p:cNvPicPr>
            <a:picLocks noChangeAspect="1"/>
          </p:cNvPicPr>
          <p:nvPr/>
        </p:nvPicPr>
        <p:blipFill>
          <a:blip r:embed="rId2" cstate="print"/>
          <a:srcRect/>
          <a:stretch>
            <a:fillRect/>
          </a:stretch>
        </p:blipFill>
        <p:spPr bwMode="auto">
          <a:xfrm>
            <a:off x="3000364" y="4429132"/>
            <a:ext cx="2643188" cy="2214563"/>
          </a:xfrm>
          <a:prstGeom prst="rect">
            <a:avLst/>
          </a:prstGeom>
          <a:noFill/>
          <a:ln w="9525">
            <a:noFill/>
            <a:miter lim="800000"/>
            <a:headEnd/>
            <a:tailEnd/>
          </a:ln>
        </p:spPr>
      </p:pic>
      <p:sp>
        <p:nvSpPr>
          <p:cNvPr id="6" name="5 CuadroTexto"/>
          <p:cNvSpPr txBox="1"/>
          <p:nvPr/>
        </p:nvSpPr>
        <p:spPr>
          <a:xfrm>
            <a:off x="285720" y="117693"/>
            <a:ext cx="8858280" cy="1569660"/>
          </a:xfrm>
          <a:prstGeom prst="rect">
            <a:avLst/>
          </a:prstGeom>
          <a:noFill/>
        </p:spPr>
        <p:txBody>
          <a:bodyPr wrap="square" rtlCol="0">
            <a:spAutoFit/>
          </a:bodyPr>
          <a:lstStyle/>
          <a:p>
            <a:pPr marL="0" lvl="1" indent="7938"/>
            <a:r>
              <a:rPr lang="es-ES" sz="2400" b="1" dirty="0" smtClean="0">
                <a:solidFill>
                  <a:srgbClr val="C00000"/>
                </a:solidFill>
              </a:rPr>
              <a:t>1- INTRODUCCIÓN</a:t>
            </a:r>
          </a:p>
          <a:p>
            <a:pPr lvl="1" indent="-457200">
              <a:buFont typeface="+mj-lt"/>
              <a:buAutoNum type="alphaLcParenR" startAt="2"/>
            </a:pPr>
            <a:r>
              <a:rPr lang="es-ES" sz="2400" b="1" dirty="0" smtClean="0">
                <a:solidFill>
                  <a:schemeClr val="accent5">
                    <a:lumMod val="50000"/>
                  </a:schemeClr>
                </a:solidFill>
              </a:rPr>
              <a:t> Dispositivos de almacenamiento</a:t>
            </a:r>
          </a:p>
          <a:p>
            <a:pPr marL="0" lvl="1" indent="7938" defTabSz="273050"/>
            <a:r>
              <a:rPr lang="es-ES" sz="2400" b="1" dirty="0" smtClean="0">
                <a:solidFill>
                  <a:schemeClr val="accent5">
                    <a:lumMod val="50000"/>
                  </a:schemeClr>
                </a:solidFill>
              </a:rPr>
              <a:t>	</a:t>
            </a:r>
            <a:r>
              <a:rPr lang="es-ES" sz="2400" b="1" dirty="0" smtClean="0">
                <a:solidFill>
                  <a:schemeClr val="tx1">
                    <a:lumMod val="95000"/>
                    <a:lumOff val="5000"/>
                  </a:schemeClr>
                </a:solidFill>
              </a:rPr>
              <a:t>EVOLUCIÓN Y EJEMPLOS</a:t>
            </a:r>
            <a:endParaRPr lang="es-ES" sz="2400" b="1" dirty="0" smtClean="0">
              <a:solidFill>
                <a:srgbClr val="C00000"/>
              </a:solidFill>
            </a:endParaRPr>
          </a:p>
          <a:p>
            <a:pPr marL="457200" lvl="2" indent="7938" defTabSz="273050">
              <a:buFont typeface="Wingdings" pitchFamily="2" charset="2"/>
              <a:buChar char="v"/>
            </a:pPr>
            <a:r>
              <a:rPr lang="es-ES" sz="2400" b="1" dirty="0" smtClean="0">
                <a:solidFill>
                  <a:srgbClr val="C00000"/>
                </a:solidFill>
              </a:rPr>
              <a:t> DISQUETE</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2 Marcador de contenido"/>
          <p:cNvSpPr>
            <a:spLocks noGrp="1"/>
          </p:cNvSpPr>
          <p:nvPr>
            <p:ph idx="1"/>
          </p:nvPr>
        </p:nvSpPr>
        <p:spPr/>
        <p:txBody>
          <a:bodyPr/>
          <a:lstStyle/>
          <a:p>
            <a:pPr marL="0" indent="0">
              <a:buFont typeface="Wingdings 2" pitchFamily="18" charset="2"/>
              <a:buNone/>
            </a:pPr>
            <a:r>
              <a:rPr lang="es-ES_tradnl" sz="2400" dirty="0" smtClean="0">
                <a:latin typeface="Calibri" pitchFamily="34" charset="0"/>
              </a:rPr>
              <a:t>La tecnología </a:t>
            </a:r>
            <a:r>
              <a:rPr lang="es-ES_tradnl" sz="2400" dirty="0" err="1" smtClean="0">
                <a:latin typeface="Calibri" pitchFamily="34" charset="0"/>
              </a:rPr>
              <a:t>Laserdisc</a:t>
            </a:r>
            <a:r>
              <a:rPr lang="es-ES_tradnl" sz="2400" dirty="0" smtClean="0">
                <a:latin typeface="Calibri" pitchFamily="34" charset="0"/>
              </a:rPr>
              <a:t> fue inventada por David Paul </a:t>
            </a:r>
            <a:r>
              <a:rPr lang="es-ES_tradnl" sz="2400" dirty="0" err="1" smtClean="0">
                <a:latin typeface="Calibri" pitchFamily="34" charset="0"/>
              </a:rPr>
              <a:t>Gregg</a:t>
            </a:r>
            <a:r>
              <a:rPr lang="es-ES_tradnl" sz="2400" dirty="0" smtClean="0">
                <a:latin typeface="Calibri" pitchFamily="34" charset="0"/>
              </a:rPr>
              <a:t> en 1958, pero el primer disco de vídeo que hacía uso de la misma no fue mostrado en público hasta 1972. Las primeras unidades se pusieron a la venta en 1978, convirtiendo a este sistema en el primer medio de almacenamiento óptico comercializado.</a:t>
            </a:r>
          </a:p>
          <a:p>
            <a:pPr>
              <a:buFont typeface="Wingdings 2" pitchFamily="18" charset="2"/>
              <a:buNone/>
            </a:pPr>
            <a:endParaRPr lang="es-ES_tradnl" dirty="0" smtClean="0">
              <a:latin typeface="Calibri" pitchFamily="34" charset="0"/>
            </a:endParaRPr>
          </a:p>
        </p:txBody>
      </p:sp>
      <p:pic>
        <p:nvPicPr>
          <p:cNvPr id="16388" name="3 Imagen" descr="laserdisc-dvd.jpg"/>
          <p:cNvPicPr>
            <a:picLocks noChangeAspect="1"/>
          </p:cNvPicPr>
          <p:nvPr/>
        </p:nvPicPr>
        <p:blipFill>
          <a:blip r:embed="rId2" cstate="print"/>
          <a:srcRect/>
          <a:stretch>
            <a:fillRect/>
          </a:stretch>
        </p:blipFill>
        <p:spPr bwMode="auto">
          <a:xfrm>
            <a:off x="1941314" y="3571876"/>
            <a:ext cx="4583298" cy="2963866"/>
          </a:xfrm>
          <a:prstGeom prst="rect">
            <a:avLst/>
          </a:prstGeom>
          <a:noFill/>
          <a:ln w="9525">
            <a:noFill/>
            <a:miter lim="800000"/>
            <a:headEnd/>
            <a:tailEnd/>
          </a:ln>
        </p:spPr>
      </p:pic>
      <p:sp>
        <p:nvSpPr>
          <p:cNvPr id="6" name="5 CuadroTexto"/>
          <p:cNvSpPr txBox="1"/>
          <p:nvPr/>
        </p:nvSpPr>
        <p:spPr>
          <a:xfrm>
            <a:off x="285720" y="117693"/>
            <a:ext cx="8858280" cy="1569660"/>
          </a:xfrm>
          <a:prstGeom prst="rect">
            <a:avLst/>
          </a:prstGeom>
          <a:noFill/>
        </p:spPr>
        <p:txBody>
          <a:bodyPr wrap="square" rtlCol="0">
            <a:spAutoFit/>
          </a:bodyPr>
          <a:lstStyle/>
          <a:p>
            <a:pPr marL="0" lvl="1" indent="7938"/>
            <a:r>
              <a:rPr lang="es-ES" sz="2400" b="1" dirty="0" smtClean="0">
                <a:solidFill>
                  <a:srgbClr val="C00000"/>
                </a:solidFill>
              </a:rPr>
              <a:t>1- INTRODUCCIÓN</a:t>
            </a:r>
          </a:p>
          <a:p>
            <a:pPr lvl="1" indent="-457200">
              <a:buFont typeface="+mj-lt"/>
              <a:buAutoNum type="alphaLcParenR" startAt="2"/>
            </a:pPr>
            <a:r>
              <a:rPr lang="es-ES" sz="2400" b="1" dirty="0" smtClean="0">
                <a:solidFill>
                  <a:schemeClr val="accent5">
                    <a:lumMod val="50000"/>
                  </a:schemeClr>
                </a:solidFill>
              </a:rPr>
              <a:t> Dispositivos de almacenamiento</a:t>
            </a:r>
          </a:p>
          <a:p>
            <a:pPr marL="0" lvl="1" indent="7938" defTabSz="273050"/>
            <a:r>
              <a:rPr lang="es-ES" sz="2400" b="1" dirty="0" smtClean="0">
                <a:solidFill>
                  <a:schemeClr val="accent5">
                    <a:lumMod val="50000"/>
                  </a:schemeClr>
                </a:solidFill>
              </a:rPr>
              <a:t>	</a:t>
            </a:r>
            <a:r>
              <a:rPr lang="es-ES" sz="2400" b="1" dirty="0" smtClean="0">
                <a:solidFill>
                  <a:schemeClr val="tx1">
                    <a:lumMod val="95000"/>
                    <a:lumOff val="5000"/>
                  </a:schemeClr>
                </a:solidFill>
              </a:rPr>
              <a:t>EVOLUCIÓN Y EJEMPLOS</a:t>
            </a:r>
            <a:endParaRPr lang="es-ES" sz="2400" b="1" dirty="0" smtClean="0">
              <a:solidFill>
                <a:srgbClr val="C00000"/>
              </a:solidFill>
            </a:endParaRPr>
          </a:p>
          <a:p>
            <a:pPr marL="457200" lvl="2" indent="7938" defTabSz="273050">
              <a:buFont typeface="Wingdings" pitchFamily="2" charset="2"/>
              <a:buChar char="v"/>
            </a:pPr>
            <a:r>
              <a:rPr lang="es-ES" sz="2400" b="1" dirty="0" smtClean="0">
                <a:solidFill>
                  <a:srgbClr val="C00000"/>
                </a:solidFill>
              </a:rPr>
              <a:t> TECNOLOGÍA LASER</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3 Imagen" descr="ibm-305-ramac.jpg"/>
          <p:cNvPicPr>
            <a:picLocks noChangeAspect="1"/>
          </p:cNvPicPr>
          <p:nvPr/>
        </p:nvPicPr>
        <p:blipFill>
          <a:blip r:embed="rId2" cstate="print"/>
          <a:srcRect/>
          <a:stretch>
            <a:fillRect/>
          </a:stretch>
        </p:blipFill>
        <p:spPr bwMode="auto">
          <a:xfrm>
            <a:off x="1714480" y="5110977"/>
            <a:ext cx="2570910" cy="1747023"/>
          </a:xfrm>
          <a:prstGeom prst="rect">
            <a:avLst/>
          </a:prstGeom>
          <a:noFill/>
          <a:ln w="9525">
            <a:noFill/>
            <a:miter lim="800000"/>
            <a:headEnd/>
            <a:tailEnd/>
          </a:ln>
        </p:spPr>
      </p:pic>
      <p:sp>
        <p:nvSpPr>
          <p:cNvPr id="17412" name="2 Marcador de contenido"/>
          <p:cNvSpPr>
            <a:spLocks noGrp="1"/>
          </p:cNvSpPr>
          <p:nvPr>
            <p:ph idx="1"/>
          </p:nvPr>
        </p:nvSpPr>
        <p:spPr>
          <a:xfrm>
            <a:off x="714348" y="1600200"/>
            <a:ext cx="8429652" cy="3686188"/>
          </a:xfrm>
        </p:spPr>
        <p:txBody>
          <a:bodyPr>
            <a:noAutofit/>
          </a:bodyPr>
          <a:lstStyle/>
          <a:p>
            <a:pPr marL="0" indent="0">
              <a:buFont typeface="Wingdings 2" pitchFamily="18" charset="2"/>
              <a:buNone/>
            </a:pPr>
            <a:r>
              <a:rPr lang="es-ES_tradnl" sz="2400" dirty="0" smtClean="0">
                <a:latin typeface="Calibri" pitchFamily="34" charset="0"/>
              </a:rPr>
              <a:t>El 13 de septiembre de 1956 IBM presentó al mundo el IBM 350, el primer disco duro de la historia. Podía almacenar casi 4,4 MB, tenía 50 discos de 24 pulgadas de diámetro con 100 superficies de grabación que giraban a 1200 RPM y la tasa de transferencia de datos era de 8800 caracteres por segundo. Medía 1,52 metros de largo, 1,72 metros de alto y 74 centímetros de ancho. </a:t>
            </a:r>
          </a:p>
          <a:p>
            <a:pPr marL="0" indent="0">
              <a:buFont typeface="Wingdings 2" pitchFamily="18" charset="2"/>
              <a:buNone/>
            </a:pPr>
            <a:r>
              <a:rPr lang="es-ES_tradnl" sz="2400" dirty="0" smtClean="0">
                <a:latin typeface="Calibri" pitchFamily="34" charset="0"/>
              </a:rPr>
              <a:t>Mucho han cambiado las cosas desde entonces. Cualquier ordenador de nuestros días viene de serie con al menos 1 disco duro de varios cientos de gigabytes.</a:t>
            </a:r>
          </a:p>
        </p:txBody>
      </p:sp>
      <p:sp>
        <p:nvSpPr>
          <p:cNvPr id="6" name="5 CuadroTexto"/>
          <p:cNvSpPr txBox="1"/>
          <p:nvPr/>
        </p:nvSpPr>
        <p:spPr>
          <a:xfrm>
            <a:off x="428596" y="117693"/>
            <a:ext cx="8715404" cy="1569660"/>
          </a:xfrm>
          <a:prstGeom prst="rect">
            <a:avLst/>
          </a:prstGeom>
          <a:noFill/>
        </p:spPr>
        <p:txBody>
          <a:bodyPr wrap="square" rtlCol="0">
            <a:spAutoFit/>
          </a:bodyPr>
          <a:lstStyle/>
          <a:p>
            <a:pPr marL="0" lvl="1" indent="7938"/>
            <a:r>
              <a:rPr lang="es-ES" sz="2400" b="1" dirty="0" smtClean="0">
                <a:solidFill>
                  <a:srgbClr val="C00000"/>
                </a:solidFill>
              </a:rPr>
              <a:t>1- INTRODUCCIÓN</a:t>
            </a:r>
          </a:p>
          <a:p>
            <a:pPr lvl="1" indent="-457200">
              <a:buFont typeface="+mj-lt"/>
              <a:buAutoNum type="alphaLcParenR" startAt="2"/>
            </a:pPr>
            <a:r>
              <a:rPr lang="es-ES" sz="2400" b="1" dirty="0" smtClean="0">
                <a:solidFill>
                  <a:schemeClr val="accent5">
                    <a:lumMod val="50000"/>
                  </a:schemeClr>
                </a:solidFill>
              </a:rPr>
              <a:t> Dispositivos de almacenamiento</a:t>
            </a:r>
          </a:p>
          <a:p>
            <a:pPr marL="0" lvl="1" indent="7938" defTabSz="273050"/>
            <a:r>
              <a:rPr lang="es-ES" sz="2400" b="1" dirty="0" smtClean="0">
                <a:solidFill>
                  <a:schemeClr val="tx1">
                    <a:lumMod val="95000"/>
                    <a:lumOff val="5000"/>
                  </a:schemeClr>
                </a:solidFill>
              </a:rPr>
              <a:t>EVOLUCIÓN Y EJEMPLOS</a:t>
            </a:r>
            <a:endParaRPr lang="es-ES" sz="2400" b="1" dirty="0" smtClean="0">
              <a:solidFill>
                <a:srgbClr val="C00000"/>
              </a:solidFill>
            </a:endParaRPr>
          </a:p>
          <a:p>
            <a:pPr marL="0" lvl="1" indent="7938" defTabSz="273050">
              <a:buFont typeface="Wingdings" pitchFamily="2" charset="2"/>
              <a:buChar char="v"/>
            </a:pPr>
            <a:r>
              <a:rPr lang="es-ES" sz="2400" b="1" dirty="0" smtClean="0">
                <a:solidFill>
                  <a:srgbClr val="C00000"/>
                </a:solidFill>
              </a:rPr>
              <a:t> DISCO DURO</a:t>
            </a:r>
          </a:p>
        </p:txBody>
      </p:sp>
      <p:pic>
        <p:nvPicPr>
          <p:cNvPr id="7" name="6 Imagen" descr="DISCO DURO.jpg"/>
          <p:cNvPicPr>
            <a:picLocks noChangeAspect="1"/>
          </p:cNvPicPr>
          <p:nvPr/>
        </p:nvPicPr>
        <p:blipFill>
          <a:blip r:embed="rId3" cstate="print"/>
          <a:stretch>
            <a:fillRect/>
          </a:stretch>
        </p:blipFill>
        <p:spPr>
          <a:xfrm>
            <a:off x="5286380" y="5010150"/>
            <a:ext cx="2466975" cy="1847850"/>
          </a:xfrm>
          <a:prstGeom prst="rect">
            <a:avLst/>
          </a:prstGeom>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2 Marcador de contenido"/>
          <p:cNvSpPr>
            <a:spLocks noGrp="1"/>
          </p:cNvSpPr>
          <p:nvPr>
            <p:ph idx="1"/>
          </p:nvPr>
        </p:nvSpPr>
        <p:spPr>
          <a:xfrm>
            <a:off x="714348" y="1600200"/>
            <a:ext cx="8429652" cy="3686188"/>
          </a:xfrm>
        </p:spPr>
        <p:txBody>
          <a:bodyPr>
            <a:noAutofit/>
          </a:bodyPr>
          <a:lstStyle/>
          <a:p>
            <a:pPr marL="0" indent="0" fontAlgn="base">
              <a:buNone/>
            </a:pPr>
            <a:r>
              <a:rPr lang="es-ES" sz="2000" dirty="0" smtClean="0"/>
              <a:t>Las memorias flash aunque se inventaron a mediados de los 80, han empezado a ser muy utilizados hace relativamente poco tiempo. </a:t>
            </a:r>
          </a:p>
          <a:p>
            <a:pPr marL="0" indent="0" fontAlgn="base">
              <a:buNone/>
            </a:pPr>
            <a:r>
              <a:rPr lang="es-ES" sz="2000" dirty="0" smtClean="0"/>
              <a:t>Ahora se encuentran en discos duros SSD, tarjetas de memoria, o lápices USB. Esto es debido a una serie de ventajas respecto a los almacenamientos que se venían usando:</a:t>
            </a:r>
          </a:p>
          <a:p>
            <a:pPr lvl="1" fontAlgn="base"/>
            <a:r>
              <a:rPr lang="es-ES" sz="1800" b="1" dirty="0" smtClean="0"/>
              <a:t>Velocidad de acceso uniforme</a:t>
            </a:r>
            <a:endParaRPr lang="es-ES" sz="1800" dirty="0" smtClean="0"/>
          </a:p>
          <a:p>
            <a:pPr lvl="1" fontAlgn="base"/>
            <a:r>
              <a:rPr lang="es-ES" sz="1800" b="1" dirty="0" smtClean="0"/>
              <a:t>Resistencia a los golpes</a:t>
            </a:r>
            <a:endParaRPr lang="es-ES" sz="1800" dirty="0" smtClean="0"/>
          </a:p>
          <a:p>
            <a:pPr lvl="1" fontAlgn="base"/>
            <a:r>
              <a:rPr lang="es-ES" sz="1800" b="1" dirty="0" smtClean="0"/>
              <a:t>Menor ruido</a:t>
            </a:r>
            <a:endParaRPr lang="es-ES" sz="1800" dirty="0" smtClean="0"/>
          </a:p>
          <a:p>
            <a:pPr lvl="1" fontAlgn="base"/>
            <a:r>
              <a:rPr lang="es-ES" sz="1800" b="1" dirty="0" smtClean="0"/>
              <a:t>Consumen menos</a:t>
            </a:r>
          </a:p>
          <a:p>
            <a:pPr lvl="1" fontAlgn="base"/>
            <a:endParaRPr lang="es-ES" sz="1800" b="1" dirty="0" smtClean="0"/>
          </a:p>
          <a:p>
            <a:pPr lvl="1" fontAlgn="base"/>
            <a:endParaRPr lang="es-ES" sz="1800" dirty="0" smtClean="0"/>
          </a:p>
          <a:p>
            <a:pPr marL="0" indent="0" fontAlgn="base">
              <a:buNone/>
            </a:pPr>
            <a:r>
              <a:rPr lang="es-ES" sz="2000" dirty="0" smtClean="0"/>
              <a:t>La mayor desventaja es que una memoria flash tiene un número de escrituras máximo a partir de la cual dejan de funcionar. </a:t>
            </a:r>
            <a:endParaRPr lang="es-ES" sz="2000" dirty="0"/>
          </a:p>
        </p:txBody>
      </p:sp>
      <p:sp>
        <p:nvSpPr>
          <p:cNvPr id="6" name="5 CuadroTexto"/>
          <p:cNvSpPr txBox="1"/>
          <p:nvPr/>
        </p:nvSpPr>
        <p:spPr>
          <a:xfrm>
            <a:off x="428596" y="117693"/>
            <a:ext cx="8715404" cy="1569660"/>
          </a:xfrm>
          <a:prstGeom prst="rect">
            <a:avLst/>
          </a:prstGeom>
          <a:noFill/>
        </p:spPr>
        <p:txBody>
          <a:bodyPr wrap="square" rtlCol="0">
            <a:spAutoFit/>
          </a:bodyPr>
          <a:lstStyle/>
          <a:p>
            <a:pPr marL="0" lvl="1" indent="7938"/>
            <a:r>
              <a:rPr lang="es-ES" sz="2400" b="1" dirty="0" smtClean="0">
                <a:solidFill>
                  <a:srgbClr val="C00000"/>
                </a:solidFill>
              </a:rPr>
              <a:t>1- INTRODUCCIÓN</a:t>
            </a:r>
          </a:p>
          <a:p>
            <a:pPr lvl="1" indent="-457200">
              <a:buFont typeface="+mj-lt"/>
              <a:buAutoNum type="alphaLcParenR" startAt="2"/>
            </a:pPr>
            <a:r>
              <a:rPr lang="es-ES" sz="2400" b="1" dirty="0" smtClean="0">
                <a:solidFill>
                  <a:schemeClr val="accent5">
                    <a:lumMod val="50000"/>
                  </a:schemeClr>
                </a:solidFill>
              </a:rPr>
              <a:t> Dispositivos de almacenamiento</a:t>
            </a:r>
          </a:p>
          <a:p>
            <a:pPr marL="0" lvl="1" indent="7938" defTabSz="273050"/>
            <a:r>
              <a:rPr lang="es-ES" sz="2400" b="1" dirty="0" smtClean="0">
                <a:solidFill>
                  <a:schemeClr val="tx1">
                    <a:lumMod val="95000"/>
                    <a:lumOff val="5000"/>
                  </a:schemeClr>
                </a:solidFill>
              </a:rPr>
              <a:t>EVOLUCIÓN Y EJEMPLOS</a:t>
            </a:r>
            <a:endParaRPr lang="es-ES" sz="2400" b="1" dirty="0" smtClean="0">
              <a:solidFill>
                <a:srgbClr val="C00000"/>
              </a:solidFill>
            </a:endParaRPr>
          </a:p>
          <a:p>
            <a:pPr marL="0" lvl="1" indent="7938" defTabSz="273050">
              <a:buFont typeface="Wingdings" pitchFamily="2" charset="2"/>
              <a:buChar char="v"/>
            </a:pPr>
            <a:r>
              <a:rPr lang="es-ES" sz="2400" b="1" dirty="0" smtClean="0">
                <a:solidFill>
                  <a:srgbClr val="C00000"/>
                </a:solidFill>
              </a:rPr>
              <a:t> MEMORIAS FLASH</a:t>
            </a:r>
          </a:p>
        </p:txBody>
      </p:sp>
      <p:pic>
        <p:nvPicPr>
          <p:cNvPr id="8" name="7 Imagen" descr="flash.jpg"/>
          <p:cNvPicPr>
            <a:picLocks noChangeAspect="1"/>
          </p:cNvPicPr>
          <p:nvPr/>
        </p:nvPicPr>
        <p:blipFill>
          <a:blip r:embed="rId2" cstate="print"/>
          <a:stretch>
            <a:fillRect/>
          </a:stretch>
        </p:blipFill>
        <p:spPr>
          <a:xfrm>
            <a:off x="5000628" y="3071810"/>
            <a:ext cx="3786214" cy="2048280"/>
          </a:xfrm>
          <a:prstGeom prst="rect">
            <a:avLst/>
          </a:prstGeom>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2 Marcador de contenido"/>
          <p:cNvSpPr>
            <a:spLocks noGrp="1"/>
          </p:cNvSpPr>
          <p:nvPr>
            <p:ph idx="1"/>
          </p:nvPr>
        </p:nvSpPr>
        <p:spPr>
          <a:xfrm>
            <a:off x="571472" y="1000108"/>
            <a:ext cx="8572528" cy="5857892"/>
          </a:xfrm>
        </p:spPr>
        <p:txBody>
          <a:bodyPr>
            <a:noAutofit/>
          </a:bodyPr>
          <a:lstStyle/>
          <a:p>
            <a:pPr marL="273050" indent="-273050" fontAlgn="base">
              <a:buFont typeface="Wingdings" pitchFamily="2" charset="2"/>
              <a:buChar char="Ø"/>
            </a:pPr>
            <a:r>
              <a:rPr lang="es-ES" sz="2400" dirty="0" smtClean="0"/>
              <a:t>El concepto de </a:t>
            </a:r>
            <a:r>
              <a:rPr lang="es-ES" sz="2400" b="1" dirty="0" smtClean="0"/>
              <a:t>BASE DE DATOS </a:t>
            </a:r>
            <a:r>
              <a:rPr lang="es-ES" sz="2400" dirty="0" smtClean="0"/>
              <a:t>no apareció hasta los años 60</a:t>
            </a:r>
          </a:p>
          <a:p>
            <a:pPr marL="273050" indent="-273050" fontAlgn="base">
              <a:buFont typeface="Wingdings" pitchFamily="2" charset="2"/>
              <a:buChar char="Ø"/>
            </a:pPr>
            <a:r>
              <a:rPr lang="es-ES" sz="2400" dirty="0" smtClean="0"/>
              <a:t>Hasta ese momento la forma de almacenar la información era en </a:t>
            </a:r>
            <a:r>
              <a:rPr lang="es-ES" sz="2400" b="1" dirty="0" smtClean="0"/>
              <a:t>FICHEROS SECUENCIALES </a:t>
            </a:r>
            <a:r>
              <a:rPr lang="es-ES" sz="2400" dirty="0" smtClean="0"/>
              <a:t>independientes, lo que planteaba una serie de problemas:</a:t>
            </a:r>
          </a:p>
          <a:p>
            <a:pPr marL="673100" lvl="1" indent="-273050" fontAlgn="base">
              <a:buFont typeface="Wingdings" pitchFamily="2" charset="2"/>
              <a:buChar char="ü"/>
            </a:pPr>
            <a:r>
              <a:rPr lang="es-ES" sz="2000" b="1" dirty="0" smtClean="0">
                <a:solidFill>
                  <a:schemeClr val="accent6">
                    <a:lumMod val="50000"/>
                  </a:schemeClr>
                </a:solidFill>
              </a:rPr>
              <a:t>REDUNDANCIA DE DATOS: </a:t>
            </a:r>
            <a:r>
              <a:rPr lang="es-ES" sz="2000" dirty="0" smtClean="0"/>
              <a:t>parte de la información aparecía duplicada en más de un fichero, ocupando más espacio en disco</a:t>
            </a:r>
          </a:p>
          <a:p>
            <a:pPr marL="673100" lvl="1" indent="-273050" fontAlgn="base">
              <a:buFont typeface="Wingdings" pitchFamily="2" charset="2"/>
              <a:buChar char="ü"/>
            </a:pPr>
            <a:r>
              <a:rPr lang="es-ES" sz="2000" b="1" dirty="0" smtClean="0">
                <a:solidFill>
                  <a:schemeClr val="accent6">
                    <a:lumMod val="50000"/>
                  </a:schemeClr>
                </a:solidFill>
              </a:rPr>
              <a:t>ACTUALIZACIONES MÁS COMPLEJAS: </a:t>
            </a:r>
            <a:r>
              <a:rPr lang="es-ES" sz="2000" dirty="0" smtClean="0"/>
              <a:t>debido al problema de redundancia</a:t>
            </a:r>
          </a:p>
          <a:p>
            <a:pPr marL="673100" lvl="1" indent="-273050" fontAlgn="base">
              <a:buFont typeface="Wingdings" pitchFamily="2" charset="2"/>
              <a:buChar char="ü"/>
            </a:pPr>
            <a:r>
              <a:rPr lang="es-ES" sz="2000" b="1" dirty="0" smtClean="0">
                <a:solidFill>
                  <a:schemeClr val="accent6">
                    <a:lumMod val="50000"/>
                  </a:schemeClr>
                </a:solidFill>
              </a:rPr>
              <a:t>PELIGRO DE INCONSISTENCIA DE DATOS: </a:t>
            </a:r>
            <a:r>
              <a:rPr lang="es-ES" sz="2000" dirty="0" smtClean="0"/>
              <a:t>debido a los problemas anteriores, podemos tener incongruencias en los datos los distintos ficheros</a:t>
            </a:r>
          </a:p>
          <a:p>
            <a:pPr marL="673100" lvl="1" indent="-273050" fontAlgn="base">
              <a:buFont typeface="Wingdings" pitchFamily="2" charset="2"/>
              <a:buChar char="ü"/>
            </a:pPr>
            <a:r>
              <a:rPr lang="es-ES" sz="2000" b="1" dirty="0" smtClean="0">
                <a:solidFill>
                  <a:schemeClr val="accent6">
                    <a:lumMod val="50000"/>
                  </a:schemeClr>
                </a:solidFill>
              </a:rPr>
              <a:t>DEPENDENCIA CON LOS PROGRAMAS: </a:t>
            </a:r>
            <a:r>
              <a:rPr lang="es-ES" sz="2000" dirty="0" smtClean="0"/>
              <a:t>Los ficheros se hacen a medida, lo que implica que cualquier modificación de la estructura del fichero implica una modificación de los programas.</a:t>
            </a:r>
          </a:p>
          <a:p>
            <a:pPr marL="673100" lvl="2" indent="-273050" fontAlgn="base">
              <a:buFont typeface="Wingdings" pitchFamily="2" charset="2"/>
              <a:buChar char="ü"/>
            </a:pPr>
            <a:r>
              <a:rPr lang="es-ES_tradnl" sz="2000" b="1" dirty="0" smtClean="0">
                <a:solidFill>
                  <a:schemeClr val="accent6">
                    <a:lumMod val="50000"/>
                  </a:schemeClr>
                </a:solidFill>
              </a:rPr>
              <a:t>DIFICULTAD DE INTEGRACIÓN: </a:t>
            </a:r>
            <a:r>
              <a:rPr lang="es-ES_tradnl" sz="2000" dirty="0" smtClean="0"/>
              <a:t>Los archivos no se pueden “combinar” fácilmente </a:t>
            </a:r>
            <a:r>
              <a:rPr lang="es-ES_tradnl" sz="2000" dirty="0" smtClean="0">
                <a:sym typeface="Wingdings" pitchFamily="2" charset="2"/>
              </a:rPr>
              <a:t>, al tener diferentes formatos y estructura</a:t>
            </a:r>
            <a:r>
              <a:rPr lang="es-ES" sz="2000" dirty="0" smtClean="0">
                <a:sym typeface="Wingdings" pitchFamily="2" charset="2"/>
              </a:rPr>
              <a:t> (</a:t>
            </a:r>
            <a:r>
              <a:rPr lang="es-CO" altLang="es-ES" sz="2000" dirty="0" smtClean="0"/>
              <a:t>Informes que requieren datos de diferentes archivos)</a:t>
            </a:r>
            <a:endParaRPr lang="es-ES_tradnl" altLang="es-ES" sz="2000" dirty="0" smtClean="0"/>
          </a:p>
          <a:p>
            <a:pPr marL="0" lvl="1" indent="0" fontAlgn="base">
              <a:buFont typeface="Wingdings" pitchFamily="2" charset="2"/>
              <a:buChar char="ü"/>
            </a:pPr>
            <a:endParaRPr lang="es-ES_tradnl" sz="2000" dirty="0" smtClean="0"/>
          </a:p>
        </p:txBody>
      </p:sp>
      <p:sp>
        <p:nvSpPr>
          <p:cNvPr id="6" name="5 CuadroTexto"/>
          <p:cNvSpPr txBox="1"/>
          <p:nvPr/>
        </p:nvSpPr>
        <p:spPr>
          <a:xfrm>
            <a:off x="428596" y="117693"/>
            <a:ext cx="8715404" cy="830997"/>
          </a:xfrm>
          <a:prstGeom prst="rect">
            <a:avLst/>
          </a:prstGeom>
          <a:noFill/>
        </p:spPr>
        <p:txBody>
          <a:bodyPr wrap="square" rtlCol="0">
            <a:spAutoFit/>
          </a:bodyPr>
          <a:lstStyle/>
          <a:p>
            <a:pPr marL="0" lvl="1" indent="7938"/>
            <a:r>
              <a:rPr lang="es-ES" sz="2400" b="1" dirty="0" smtClean="0">
                <a:solidFill>
                  <a:srgbClr val="C00000"/>
                </a:solidFill>
              </a:rPr>
              <a:t>2- FICHEROS</a:t>
            </a:r>
          </a:p>
          <a:p>
            <a:pPr marL="0" lvl="1" indent="7938">
              <a:buFont typeface="+mj-lt"/>
              <a:buAutoNum type="alphaLcParenR"/>
            </a:pPr>
            <a:r>
              <a:rPr lang="es-ES" sz="2400" b="1" dirty="0" smtClean="0">
                <a:solidFill>
                  <a:schemeClr val="accent5">
                    <a:lumMod val="50000"/>
                  </a:schemeClr>
                </a:solidFill>
              </a:rPr>
              <a:t> Concepto</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2 Marcador de contenido"/>
          <p:cNvSpPr>
            <a:spLocks noGrp="1"/>
          </p:cNvSpPr>
          <p:nvPr>
            <p:ph idx="1"/>
          </p:nvPr>
        </p:nvSpPr>
        <p:spPr>
          <a:xfrm>
            <a:off x="571472" y="785794"/>
            <a:ext cx="8572528" cy="5857892"/>
          </a:xfrm>
        </p:spPr>
        <p:txBody>
          <a:bodyPr>
            <a:noAutofit/>
          </a:bodyPr>
          <a:lstStyle/>
          <a:p>
            <a:pPr marL="0" lvl="1" indent="0" fontAlgn="base">
              <a:buNone/>
            </a:pPr>
            <a:r>
              <a:rPr lang="es-ES_tradnl" sz="2000" b="1" i="1" dirty="0" smtClean="0">
                <a:solidFill>
                  <a:schemeClr val="accent5">
                    <a:lumMod val="50000"/>
                  </a:schemeClr>
                </a:solidFill>
              </a:rPr>
              <a:t>Ejemplo:  </a:t>
            </a:r>
            <a:r>
              <a:rPr lang="es-ES_tradnl" sz="2400" dirty="0" smtClean="0"/>
              <a:t>Queremos guardar la siguiente información de una empresa</a:t>
            </a:r>
          </a:p>
          <a:p>
            <a:pPr marL="400050" lvl="2" indent="0" fontAlgn="base">
              <a:buFont typeface="Wingdings" pitchFamily="2" charset="2"/>
              <a:buChar char="v"/>
            </a:pPr>
            <a:r>
              <a:rPr lang="es-ES_tradnl" b="1" dirty="0" smtClean="0">
                <a:solidFill>
                  <a:srgbClr val="C00000"/>
                </a:solidFill>
              </a:rPr>
              <a:t>Clientes</a:t>
            </a:r>
            <a:r>
              <a:rPr lang="es-ES_tradnl" dirty="0" smtClean="0">
                <a:solidFill>
                  <a:srgbClr val="C00000"/>
                </a:solidFill>
              </a:rPr>
              <a:t>: </a:t>
            </a:r>
            <a:r>
              <a:rPr lang="es-ES_tradnl" dirty="0" err="1" smtClean="0">
                <a:solidFill>
                  <a:srgbClr val="C00000"/>
                </a:solidFill>
              </a:rPr>
              <a:t>dni</a:t>
            </a:r>
            <a:r>
              <a:rPr lang="es-ES_tradnl" dirty="0" smtClean="0">
                <a:solidFill>
                  <a:srgbClr val="C00000"/>
                </a:solidFill>
              </a:rPr>
              <a:t>, nombre, apellidos, dirección, </a:t>
            </a:r>
            <a:r>
              <a:rPr lang="es-ES_tradnl" dirty="0" err="1" smtClean="0">
                <a:solidFill>
                  <a:srgbClr val="C00000"/>
                </a:solidFill>
              </a:rPr>
              <a:t>telefono</a:t>
            </a:r>
            <a:endParaRPr lang="es-ES_tradnl" dirty="0" smtClean="0">
              <a:solidFill>
                <a:srgbClr val="C00000"/>
              </a:solidFill>
            </a:endParaRPr>
          </a:p>
          <a:p>
            <a:pPr marL="400050" lvl="2" indent="0" fontAlgn="base">
              <a:buFont typeface="Wingdings" pitchFamily="2" charset="2"/>
              <a:buChar char="v"/>
            </a:pPr>
            <a:r>
              <a:rPr lang="es-ES_tradnl" b="1" dirty="0" smtClean="0">
                <a:solidFill>
                  <a:srgbClr val="C00000"/>
                </a:solidFill>
              </a:rPr>
              <a:t>Facturas</a:t>
            </a:r>
            <a:r>
              <a:rPr lang="es-ES_tradnl" dirty="0" smtClean="0">
                <a:solidFill>
                  <a:srgbClr val="C00000"/>
                </a:solidFill>
              </a:rPr>
              <a:t>: </a:t>
            </a:r>
            <a:r>
              <a:rPr lang="es-ES_tradnl" dirty="0" err="1" smtClean="0">
                <a:solidFill>
                  <a:srgbClr val="C00000"/>
                </a:solidFill>
              </a:rPr>
              <a:t>codigo</a:t>
            </a:r>
            <a:r>
              <a:rPr lang="es-ES_tradnl" dirty="0" smtClean="0">
                <a:solidFill>
                  <a:srgbClr val="C00000"/>
                </a:solidFill>
              </a:rPr>
              <a:t>, nombre, apellidos, dirección, precio</a:t>
            </a:r>
          </a:p>
          <a:p>
            <a:pPr marL="4763" lvl="2" indent="0" fontAlgn="base">
              <a:buNone/>
            </a:pPr>
            <a:r>
              <a:rPr lang="es-ES_tradnl" dirty="0" smtClean="0"/>
              <a:t>Y varios usuarios pueden acceder a la información de los 2 ficheros</a:t>
            </a:r>
          </a:p>
          <a:p>
            <a:pPr marL="400050" lvl="2" indent="0" fontAlgn="base">
              <a:buFont typeface="Wingdings" pitchFamily="2" charset="2"/>
              <a:buChar char="v"/>
            </a:pPr>
            <a:endParaRPr lang="es-ES_tradnl" dirty="0" smtClean="0">
              <a:solidFill>
                <a:srgbClr val="C00000"/>
              </a:solidFill>
            </a:endParaRPr>
          </a:p>
        </p:txBody>
      </p:sp>
      <p:sp>
        <p:nvSpPr>
          <p:cNvPr id="6" name="5 CuadroTexto"/>
          <p:cNvSpPr txBox="1"/>
          <p:nvPr/>
        </p:nvSpPr>
        <p:spPr>
          <a:xfrm>
            <a:off x="428596" y="0"/>
            <a:ext cx="8715404" cy="830997"/>
          </a:xfrm>
          <a:prstGeom prst="rect">
            <a:avLst/>
          </a:prstGeom>
          <a:noFill/>
        </p:spPr>
        <p:txBody>
          <a:bodyPr wrap="square" rtlCol="0">
            <a:spAutoFit/>
          </a:bodyPr>
          <a:lstStyle/>
          <a:p>
            <a:pPr marL="0" lvl="1" indent="7938"/>
            <a:r>
              <a:rPr lang="es-ES" sz="2400" b="1" dirty="0" smtClean="0">
                <a:solidFill>
                  <a:srgbClr val="C00000"/>
                </a:solidFill>
              </a:rPr>
              <a:t>2- FICHEROS</a:t>
            </a:r>
          </a:p>
          <a:p>
            <a:pPr marL="0" lvl="1" indent="7938">
              <a:buFont typeface="+mj-lt"/>
              <a:buAutoNum type="alphaLcParenR"/>
            </a:pPr>
            <a:r>
              <a:rPr lang="es-ES" sz="2400" b="1" dirty="0" smtClean="0">
                <a:solidFill>
                  <a:schemeClr val="accent5">
                    <a:lumMod val="50000"/>
                  </a:schemeClr>
                </a:solidFill>
              </a:rPr>
              <a:t> Concepto</a:t>
            </a:r>
          </a:p>
        </p:txBody>
      </p:sp>
      <p:sp>
        <p:nvSpPr>
          <p:cNvPr id="4" name="Text Box 4"/>
          <p:cNvSpPr txBox="1">
            <a:spLocks noChangeArrowheads="1"/>
          </p:cNvSpPr>
          <p:nvPr/>
        </p:nvSpPr>
        <p:spPr bwMode="auto">
          <a:xfrm>
            <a:off x="3869513" y="3377240"/>
            <a:ext cx="1727510" cy="1200329"/>
          </a:xfrm>
          <a:prstGeom prst="rect">
            <a:avLst/>
          </a:prstGeom>
          <a:solidFill>
            <a:srgbClr val="CC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spcBef>
                <a:spcPct val="50000"/>
              </a:spcBef>
              <a:defRPr/>
            </a:pPr>
            <a:r>
              <a:rPr lang="es-MX" b="1">
                <a:effectLst>
                  <a:outerShdw blurRad="38100" dist="38100" dir="2700000" algn="tl">
                    <a:srgbClr val="FFFFFF"/>
                  </a:outerShdw>
                </a:effectLst>
              </a:rPr>
              <a:t>Procesamiento </a:t>
            </a:r>
          </a:p>
          <a:p>
            <a:pPr algn="ctr" eaLnBrk="1" hangingPunct="1">
              <a:spcBef>
                <a:spcPct val="50000"/>
              </a:spcBef>
              <a:defRPr/>
            </a:pPr>
            <a:r>
              <a:rPr lang="es-MX" b="1">
                <a:effectLst>
                  <a:outerShdw blurRad="38100" dist="38100" dir="2700000" algn="tl">
                    <a:srgbClr val="FFFFFF"/>
                  </a:outerShdw>
                </a:effectLst>
              </a:rPr>
              <a:t>de</a:t>
            </a:r>
          </a:p>
          <a:p>
            <a:pPr algn="ctr" eaLnBrk="1" hangingPunct="1">
              <a:spcBef>
                <a:spcPct val="50000"/>
              </a:spcBef>
              <a:defRPr/>
            </a:pPr>
            <a:r>
              <a:rPr lang="es-MX" b="1">
                <a:effectLst>
                  <a:outerShdw blurRad="38100" dist="38100" dir="2700000" algn="tl">
                    <a:srgbClr val="FFFFFF"/>
                  </a:outerShdw>
                </a:effectLst>
              </a:rPr>
              <a:t>Clientes</a:t>
            </a:r>
            <a:endParaRPr lang="es-ES" b="1">
              <a:effectLst>
                <a:outerShdw blurRad="38100" dist="38100" dir="2700000" algn="tl">
                  <a:srgbClr val="FFFFFF"/>
                </a:outerShdw>
              </a:effectLst>
            </a:endParaRPr>
          </a:p>
        </p:txBody>
      </p:sp>
      <p:sp>
        <p:nvSpPr>
          <p:cNvPr id="5" name="AutoShape 5"/>
          <p:cNvSpPr>
            <a:spLocks noChangeArrowheads="1"/>
          </p:cNvSpPr>
          <p:nvPr/>
        </p:nvSpPr>
        <p:spPr bwMode="auto">
          <a:xfrm>
            <a:off x="7010765" y="3293856"/>
            <a:ext cx="889719" cy="1206713"/>
          </a:xfrm>
          <a:prstGeom prst="can">
            <a:avLst>
              <a:gd name="adj" fmla="val 33852"/>
            </a:avLst>
          </a:prstGeom>
          <a:solidFill>
            <a:schemeClr val="accent1"/>
          </a:solidFill>
          <a:ln w="9525">
            <a:solidFill>
              <a:schemeClr val="tx1"/>
            </a:solidFill>
            <a:round/>
            <a:headEnd/>
            <a:tailEnd/>
          </a:ln>
          <a:effectLst/>
        </p:spPr>
        <p:txBody>
          <a:bodyPr wrap="none" anchor="ctr"/>
          <a:lstStyle/>
          <a:p>
            <a:pPr algn="ctr" eaLnBrk="1" hangingPunct="1"/>
            <a:r>
              <a:rPr lang="es-MX" altLang="es-ES" dirty="0"/>
              <a:t>Archivo</a:t>
            </a:r>
          </a:p>
          <a:p>
            <a:pPr algn="ctr" eaLnBrk="1" hangingPunct="1"/>
            <a:r>
              <a:rPr lang="es-MX" altLang="es-ES" dirty="0"/>
              <a:t>de </a:t>
            </a:r>
          </a:p>
          <a:p>
            <a:pPr algn="ctr" eaLnBrk="1" hangingPunct="1"/>
            <a:r>
              <a:rPr lang="es-MX" altLang="es-ES" dirty="0"/>
              <a:t>Clientes</a:t>
            </a:r>
            <a:endParaRPr lang="es-ES" altLang="es-ES" dirty="0"/>
          </a:p>
        </p:txBody>
      </p:sp>
      <p:sp>
        <p:nvSpPr>
          <p:cNvPr id="7" name="Line 6"/>
          <p:cNvSpPr>
            <a:spLocks noChangeShapeType="1"/>
          </p:cNvSpPr>
          <p:nvPr/>
        </p:nvSpPr>
        <p:spPr bwMode="auto">
          <a:xfrm flipV="1">
            <a:off x="5929322" y="3929066"/>
            <a:ext cx="680849" cy="45719"/>
          </a:xfrm>
          <a:prstGeom prst="line">
            <a:avLst/>
          </a:prstGeom>
          <a:noFill/>
          <a:ln w="50800">
            <a:solidFill>
              <a:schemeClr val="tx1"/>
            </a:solidFill>
            <a:round/>
            <a:headEnd type="triangle" w="med" len="med"/>
            <a:tailEnd type="triangle" w="med" len="med"/>
          </a:ln>
          <a:effectLst/>
        </p:spPr>
        <p:txBody>
          <a:bodyPr/>
          <a:lstStyle/>
          <a:p>
            <a:endParaRPr lang="es-ES"/>
          </a:p>
        </p:txBody>
      </p:sp>
      <p:sp>
        <p:nvSpPr>
          <p:cNvPr id="8" name="Text Box 7"/>
          <p:cNvSpPr txBox="1">
            <a:spLocks noChangeArrowheads="1"/>
          </p:cNvSpPr>
          <p:nvPr/>
        </p:nvSpPr>
        <p:spPr bwMode="auto">
          <a:xfrm>
            <a:off x="3869513" y="5034590"/>
            <a:ext cx="1727510" cy="1200329"/>
          </a:xfrm>
          <a:prstGeom prst="rect">
            <a:avLst/>
          </a:prstGeom>
          <a:solidFill>
            <a:srgbClr val="CCFFFF"/>
          </a:solidFill>
          <a:ln w="952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spcBef>
                <a:spcPct val="50000"/>
              </a:spcBef>
              <a:defRPr/>
            </a:pPr>
            <a:r>
              <a:rPr lang="es-MX" b="1" dirty="0">
                <a:effectLst>
                  <a:outerShdw blurRad="38100" dist="38100" dir="2700000" algn="tl">
                    <a:srgbClr val="FFFFFF"/>
                  </a:outerShdw>
                </a:effectLst>
              </a:rPr>
              <a:t>Procesamiento </a:t>
            </a:r>
          </a:p>
          <a:p>
            <a:pPr algn="ctr" eaLnBrk="1" hangingPunct="1">
              <a:spcBef>
                <a:spcPct val="50000"/>
              </a:spcBef>
              <a:defRPr/>
            </a:pPr>
            <a:r>
              <a:rPr lang="es-MX" b="1" dirty="0">
                <a:effectLst>
                  <a:outerShdw blurRad="38100" dist="38100" dir="2700000" algn="tl">
                    <a:srgbClr val="FFFFFF"/>
                  </a:outerShdw>
                </a:effectLst>
              </a:rPr>
              <a:t>de</a:t>
            </a:r>
          </a:p>
          <a:p>
            <a:pPr algn="ctr" eaLnBrk="1" hangingPunct="1">
              <a:spcBef>
                <a:spcPct val="50000"/>
              </a:spcBef>
              <a:defRPr/>
            </a:pPr>
            <a:r>
              <a:rPr lang="es-MX" b="1" dirty="0" smtClean="0">
                <a:effectLst>
                  <a:outerShdw blurRad="38100" dist="38100" dir="2700000" algn="tl">
                    <a:srgbClr val="FFFFFF"/>
                  </a:outerShdw>
                </a:effectLst>
              </a:rPr>
              <a:t>Facturas</a:t>
            </a:r>
            <a:endParaRPr lang="es-ES" b="1" dirty="0">
              <a:effectLst>
                <a:outerShdw blurRad="38100" dist="38100" dir="2700000" algn="tl">
                  <a:srgbClr val="FFFFFF"/>
                </a:outerShdw>
              </a:effectLst>
            </a:endParaRPr>
          </a:p>
        </p:txBody>
      </p:sp>
      <p:sp>
        <p:nvSpPr>
          <p:cNvPr id="9" name="AutoShape 8"/>
          <p:cNvSpPr>
            <a:spLocks noChangeArrowheads="1"/>
          </p:cNvSpPr>
          <p:nvPr/>
        </p:nvSpPr>
        <p:spPr bwMode="auto">
          <a:xfrm>
            <a:off x="7083790" y="5165518"/>
            <a:ext cx="889719" cy="1335315"/>
          </a:xfrm>
          <a:prstGeom prst="can">
            <a:avLst>
              <a:gd name="adj" fmla="val 33852"/>
            </a:avLst>
          </a:prstGeom>
          <a:solidFill>
            <a:schemeClr val="accent1"/>
          </a:solidFill>
          <a:ln w="9525">
            <a:solidFill>
              <a:schemeClr val="tx1"/>
            </a:solidFill>
            <a:round/>
            <a:headEnd/>
            <a:tailEnd/>
          </a:ln>
          <a:effectLst/>
        </p:spPr>
        <p:txBody>
          <a:bodyPr wrap="none" anchor="ctr"/>
          <a:lstStyle/>
          <a:p>
            <a:pPr algn="ctr" eaLnBrk="1" hangingPunct="1"/>
            <a:r>
              <a:rPr lang="es-MX" altLang="es-ES" dirty="0"/>
              <a:t>Archivo</a:t>
            </a:r>
          </a:p>
          <a:p>
            <a:pPr algn="ctr" eaLnBrk="1" hangingPunct="1"/>
            <a:r>
              <a:rPr lang="es-MX" altLang="es-ES" dirty="0"/>
              <a:t>de </a:t>
            </a:r>
          </a:p>
          <a:p>
            <a:pPr algn="ctr" eaLnBrk="1" hangingPunct="1"/>
            <a:r>
              <a:rPr lang="es-ES" altLang="es-ES" dirty="0" smtClean="0"/>
              <a:t>Facturas</a:t>
            </a:r>
            <a:endParaRPr lang="es-ES" altLang="es-ES" dirty="0"/>
          </a:p>
        </p:txBody>
      </p:sp>
      <p:sp>
        <p:nvSpPr>
          <p:cNvPr id="10" name="Line 9"/>
          <p:cNvSpPr>
            <a:spLocks noChangeShapeType="1"/>
          </p:cNvSpPr>
          <p:nvPr/>
        </p:nvSpPr>
        <p:spPr bwMode="auto">
          <a:xfrm flipV="1">
            <a:off x="6000760" y="5786454"/>
            <a:ext cx="680849" cy="45719"/>
          </a:xfrm>
          <a:prstGeom prst="line">
            <a:avLst/>
          </a:prstGeom>
          <a:noFill/>
          <a:ln w="50800">
            <a:solidFill>
              <a:schemeClr val="tx1"/>
            </a:solidFill>
            <a:round/>
            <a:headEnd type="triangle" w="med" len="med"/>
            <a:tailEnd type="triangle" w="med" len="med"/>
          </a:ln>
          <a:effectLst/>
        </p:spPr>
        <p:txBody>
          <a:bodyPr/>
          <a:lstStyle/>
          <a:p>
            <a:endParaRPr lang="es-ES"/>
          </a:p>
        </p:txBody>
      </p:sp>
      <p:sp>
        <p:nvSpPr>
          <p:cNvPr id="11" name="AutoShape 10"/>
          <p:cNvSpPr>
            <a:spLocks noChangeArrowheads="1"/>
          </p:cNvSpPr>
          <p:nvPr/>
        </p:nvSpPr>
        <p:spPr bwMode="auto">
          <a:xfrm>
            <a:off x="1357290" y="3214686"/>
            <a:ext cx="836636" cy="636599"/>
          </a:xfrm>
          <a:prstGeom prst="smileyFace">
            <a:avLst>
              <a:gd name="adj" fmla="val 4653"/>
            </a:avLst>
          </a:prstGeom>
          <a:solidFill>
            <a:schemeClr val="accent1"/>
          </a:solidFill>
          <a:ln w="9525">
            <a:solidFill>
              <a:schemeClr val="tx1"/>
            </a:solidFill>
            <a:round/>
            <a:headEnd/>
            <a:tailEnd/>
          </a:ln>
          <a:effectLst/>
        </p:spPr>
        <p:txBody>
          <a:bodyPr wrap="none" anchor="ctr"/>
          <a:lstStyle/>
          <a:p>
            <a:pPr eaLnBrk="1" hangingPunct="1"/>
            <a:endParaRPr lang="es-ES" altLang="es-ES"/>
          </a:p>
        </p:txBody>
      </p:sp>
      <p:sp>
        <p:nvSpPr>
          <p:cNvPr id="12" name="Text Box 11"/>
          <p:cNvSpPr txBox="1">
            <a:spLocks noChangeArrowheads="1"/>
          </p:cNvSpPr>
          <p:nvPr/>
        </p:nvSpPr>
        <p:spPr bwMode="auto">
          <a:xfrm>
            <a:off x="1000100" y="3857628"/>
            <a:ext cx="156479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defRPr/>
            </a:pPr>
            <a:r>
              <a:rPr lang="es-MX" b="1" dirty="0">
                <a:effectLst>
                  <a:outerShdw blurRad="38100" dist="38100" dir="2700000" algn="tl">
                    <a:srgbClr val="C0C0C0"/>
                  </a:outerShdw>
                </a:effectLst>
              </a:rPr>
              <a:t>Usuario</a:t>
            </a:r>
            <a:r>
              <a:rPr lang="es-MX" dirty="0"/>
              <a:t> </a:t>
            </a:r>
            <a:r>
              <a:rPr lang="es-MX" dirty="0" smtClean="0"/>
              <a:t>fichero Clientes</a:t>
            </a:r>
            <a:endParaRPr lang="es-ES" dirty="0"/>
          </a:p>
        </p:txBody>
      </p:sp>
      <p:sp>
        <p:nvSpPr>
          <p:cNvPr id="13" name="AutoShape 12"/>
          <p:cNvSpPr>
            <a:spLocks noChangeArrowheads="1"/>
          </p:cNvSpPr>
          <p:nvPr/>
        </p:nvSpPr>
        <p:spPr bwMode="auto">
          <a:xfrm>
            <a:off x="1302810" y="5012560"/>
            <a:ext cx="836637" cy="636599"/>
          </a:xfrm>
          <a:prstGeom prst="smileyFace">
            <a:avLst>
              <a:gd name="adj" fmla="val 4653"/>
            </a:avLst>
          </a:prstGeom>
          <a:solidFill>
            <a:schemeClr val="accent1"/>
          </a:solidFill>
          <a:ln w="9525">
            <a:solidFill>
              <a:schemeClr val="tx1"/>
            </a:solidFill>
            <a:round/>
            <a:headEnd/>
            <a:tailEnd/>
          </a:ln>
          <a:effectLst/>
        </p:spPr>
        <p:txBody>
          <a:bodyPr wrap="none" anchor="ctr"/>
          <a:lstStyle/>
          <a:p>
            <a:pPr eaLnBrk="1" hangingPunct="1"/>
            <a:endParaRPr lang="es-ES" altLang="es-ES"/>
          </a:p>
        </p:txBody>
      </p:sp>
      <p:sp>
        <p:nvSpPr>
          <p:cNvPr id="14" name="Text Box 13"/>
          <p:cNvSpPr txBox="1">
            <a:spLocks noChangeArrowheads="1"/>
          </p:cNvSpPr>
          <p:nvPr/>
        </p:nvSpPr>
        <p:spPr bwMode="auto">
          <a:xfrm>
            <a:off x="857224" y="5715016"/>
            <a:ext cx="175866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defRPr/>
            </a:pPr>
            <a:r>
              <a:rPr lang="es-MX" b="1" dirty="0">
                <a:effectLst>
                  <a:outerShdw blurRad="38100" dist="38100" dir="2700000" algn="tl">
                    <a:srgbClr val="C0C0C0"/>
                  </a:outerShdw>
                </a:effectLst>
              </a:rPr>
              <a:t>Usuario</a:t>
            </a:r>
            <a:r>
              <a:rPr lang="es-MX" dirty="0"/>
              <a:t> del </a:t>
            </a:r>
          </a:p>
          <a:p>
            <a:pPr algn="ctr" eaLnBrk="1" hangingPunct="1">
              <a:defRPr/>
            </a:pPr>
            <a:r>
              <a:rPr lang="es-MX" dirty="0" smtClean="0"/>
              <a:t>Fichero </a:t>
            </a:r>
          </a:p>
          <a:p>
            <a:pPr algn="ctr" eaLnBrk="1" hangingPunct="1">
              <a:defRPr/>
            </a:pPr>
            <a:r>
              <a:rPr lang="es-MX" dirty="0" smtClean="0"/>
              <a:t>Facturas</a:t>
            </a:r>
            <a:endParaRPr lang="es-ES" dirty="0"/>
          </a:p>
        </p:txBody>
      </p:sp>
      <p:sp>
        <p:nvSpPr>
          <p:cNvPr id="15" name="Line 14"/>
          <p:cNvSpPr>
            <a:spLocks noChangeShapeType="1"/>
          </p:cNvSpPr>
          <p:nvPr/>
        </p:nvSpPr>
        <p:spPr bwMode="auto">
          <a:xfrm flipV="1">
            <a:off x="2857489" y="3857627"/>
            <a:ext cx="571504" cy="45719"/>
          </a:xfrm>
          <a:prstGeom prst="line">
            <a:avLst/>
          </a:prstGeom>
          <a:noFill/>
          <a:ln w="50800">
            <a:solidFill>
              <a:schemeClr val="tx1"/>
            </a:solidFill>
            <a:round/>
            <a:headEnd type="triangle" w="med" len="med"/>
            <a:tailEnd type="triangle" w="med" len="med"/>
          </a:ln>
          <a:effectLst/>
        </p:spPr>
        <p:txBody>
          <a:bodyPr/>
          <a:lstStyle/>
          <a:p>
            <a:endParaRPr lang="es-ES"/>
          </a:p>
        </p:txBody>
      </p:sp>
      <p:sp>
        <p:nvSpPr>
          <p:cNvPr id="16" name="Line 15"/>
          <p:cNvSpPr>
            <a:spLocks noChangeShapeType="1"/>
          </p:cNvSpPr>
          <p:nvPr/>
        </p:nvSpPr>
        <p:spPr bwMode="auto">
          <a:xfrm flipV="1">
            <a:off x="2857488" y="5500702"/>
            <a:ext cx="680849" cy="45719"/>
          </a:xfrm>
          <a:prstGeom prst="line">
            <a:avLst/>
          </a:prstGeom>
          <a:noFill/>
          <a:ln w="50800">
            <a:solidFill>
              <a:schemeClr val="tx1"/>
            </a:solidFill>
            <a:round/>
            <a:headEnd type="triangle" w="med" len="med"/>
            <a:tailEnd type="triangle" w="med" len="med"/>
          </a:ln>
          <a:effectLst/>
        </p:spPr>
        <p:txBody>
          <a:bodyPr/>
          <a:lstStyle/>
          <a:p>
            <a:endParaRPr lang="es-ES"/>
          </a:p>
        </p:txBody>
      </p:sp>
      <p:sp>
        <p:nvSpPr>
          <p:cNvPr id="17" name="AutoShape 19"/>
          <p:cNvSpPr>
            <a:spLocks noChangeArrowheads="1"/>
          </p:cNvSpPr>
          <p:nvPr/>
        </p:nvSpPr>
        <p:spPr bwMode="auto">
          <a:xfrm>
            <a:off x="8358214" y="5286388"/>
            <a:ext cx="315037" cy="3183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chemeClr val="accent1"/>
          </a:solidFill>
          <a:ln w="9525">
            <a:solidFill>
              <a:schemeClr val="tx1"/>
            </a:solidFill>
            <a:miter lim="800000"/>
            <a:headEnd/>
            <a:tailEnd/>
          </a:ln>
          <a:effectLst/>
        </p:spPr>
        <p:txBody>
          <a:bodyPr wrap="none" anchor="ctr"/>
          <a:lstStyle/>
          <a:p>
            <a:endParaRPr lang="es-ES"/>
          </a:p>
        </p:txBody>
      </p:sp>
      <p:sp>
        <p:nvSpPr>
          <p:cNvPr id="18" name="AutoShape 20"/>
          <p:cNvSpPr>
            <a:spLocks noChangeArrowheads="1"/>
          </p:cNvSpPr>
          <p:nvPr/>
        </p:nvSpPr>
        <p:spPr bwMode="auto">
          <a:xfrm rot="10800000" flipH="1">
            <a:off x="8286776" y="3857628"/>
            <a:ext cx="315037" cy="318299"/>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chemeClr val="accent1"/>
          </a:solidFill>
          <a:ln w="9525">
            <a:solidFill>
              <a:schemeClr val="tx1"/>
            </a:solidFill>
            <a:miter lim="800000"/>
            <a:headEnd/>
            <a:tailEnd/>
          </a:ln>
          <a:effectLst/>
        </p:spPr>
        <p:txBody>
          <a:bodyPr wrap="none" anchor="ctr"/>
          <a:lstStyle/>
          <a:p>
            <a:endParaRPr lang="es-ES"/>
          </a:p>
        </p:txBody>
      </p:sp>
      <p:sp>
        <p:nvSpPr>
          <p:cNvPr id="19" name="Text Box 18"/>
          <p:cNvSpPr txBox="1">
            <a:spLocks noChangeArrowheads="1"/>
          </p:cNvSpPr>
          <p:nvPr/>
        </p:nvSpPr>
        <p:spPr bwMode="auto">
          <a:xfrm>
            <a:off x="7812087" y="4286256"/>
            <a:ext cx="1331913" cy="915988"/>
          </a:xfrm>
          <a:prstGeom prst="rect">
            <a:avLst/>
          </a:prstGeom>
          <a:noFill/>
          <a:ln w="9525">
            <a:noFill/>
            <a:miter lim="800000"/>
            <a:headEnd/>
            <a:tailEnd/>
          </a:ln>
          <a:effectLst/>
        </p:spPr>
        <p:txBody>
          <a:bodyPr>
            <a:spAutoFit/>
          </a:bodyPr>
          <a:lstStyle/>
          <a:p>
            <a:pPr algn="ctr" eaLnBrk="1" hangingPunct="1">
              <a:spcBef>
                <a:spcPct val="50000"/>
              </a:spcBef>
            </a:pPr>
            <a:r>
              <a:rPr lang="es-CO" altLang="es-ES" b="1" dirty="0">
                <a:solidFill>
                  <a:schemeClr val="accent3">
                    <a:lumMod val="50000"/>
                  </a:schemeClr>
                </a:solidFill>
              </a:rPr>
              <a:t>Algunos datos repetidos</a:t>
            </a:r>
            <a:endParaRPr lang="es-ES_tradnl" altLang="es-ES" b="1" dirty="0">
              <a:solidFill>
                <a:schemeClr val="accent3">
                  <a:lumMod val="50000"/>
                </a:schemeClr>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2 Marcador de contenido"/>
          <p:cNvSpPr>
            <a:spLocks noGrp="1"/>
          </p:cNvSpPr>
          <p:nvPr>
            <p:ph idx="1"/>
          </p:nvPr>
        </p:nvSpPr>
        <p:spPr>
          <a:xfrm>
            <a:off x="571472" y="1000108"/>
            <a:ext cx="8572528" cy="5857892"/>
          </a:xfrm>
        </p:spPr>
        <p:txBody>
          <a:bodyPr>
            <a:noAutofit/>
          </a:bodyPr>
          <a:lstStyle/>
          <a:p>
            <a:pPr marL="0" lvl="1" indent="0" fontAlgn="base">
              <a:buNone/>
            </a:pPr>
            <a:r>
              <a:rPr lang="es-ES_tradnl" sz="2000" b="1" dirty="0" smtClean="0">
                <a:solidFill>
                  <a:schemeClr val="accent6">
                    <a:lumMod val="50000"/>
                  </a:schemeClr>
                </a:solidFill>
              </a:rPr>
              <a:t>DEFINICIONES:</a:t>
            </a:r>
          </a:p>
          <a:p>
            <a:pPr marL="0" lvl="1" indent="0" fontAlgn="base">
              <a:buNone/>
            </a:pPr>
            <a:endParaRPr lang="es-ES_tradnl" sz="2000" b="1" dirty="0" smtClean="0">
              <a:solidFill>
                <a:schemeClr val="accent6">
                  <a:lumMod val="50000"/>
                </a:schemeClr>
              </a:solidFill>
            </a:endParaRPr>
          </a:p>
          <a:p>
            <a:pPr marL="723900" lvl="2" indent="-323850" fontAlgn="base">
              <a:buFont typeface="Wingdings" pitchFamily="2" charset="2"/>
              <a:buChar char="Ø"/>
            </a:pPr>
            <a:r>
              <a:rPr lang="es-ES_tradnl" b="1" dirty="0" smtClean="0">
                <a:solidFill>
                  <a:schemeClr val="accent3">
                    <a:lumMod val="50000"/>
                  </a:schemeClr>
                </a:solidFill>
              </a:rPr>
              <a:t>FICHERO</a:t>
            </a:r>
            <a:r>
              <a:rPr lang="es-ES_tradnl" dirty="0" smtClean="0"/>
              <a:t>:  Conjunto de información relacionada entre sí y estructurada en unidades más pequeñas llamadas registros.</a:t>
            </a:r>
          </a:p>
          <a:p>
            <a:pPr marL="723900" lvl="2" indent="-323850" fontAlgn="base">
              <a:buFont typeface="Wingdings" pitchFamily="2" charset="2"/>
              <a:buChar char="Ø"/>
            </a:pPr>
            <a:endParaRPr lang="es-ES_tradnl" dirty="0" smtClean="0"/>
          </a:p>
          <a:p>
            <a:pPr marL="723900" lvl="2" indent="-323850" fontAlgn="base">
              <a:buFont typeface="Wingdings" pitchFamily="2" charset="2"/>
              <a:buChar char="Ø"/>
            </a:pPr>
            <a:r>
              <a:rPr lang="es-ES_tradnl" b="1" dirty="0" smtClean="0">
                <a:solidFill>
                  <a:schemeClr val="accent3">
                    <a:lumMod val="50000"/>
                  </a:schemeClr>
                </a:solidFill>
              </a:rPr>
              <a:t>REGISTRO: </a:t>
            </a:r>
            <a:r>
              <a:rPr lang="es-ES_tradnl" dirty="0" smtClean="0"/>
              <a:t>Estructura de datos homogéneos referentes a una misma entidad (clientes, facturas, </a:t>
            </a:r>
            <a:r>
              <a:rPr lang="es-ES_tradnl" dirty="0" err="1" smtClean="0"/>
              <a:t>etc</a:t>
            </a:r>
            <a:r>
              <a:rPr lang="es-ES_tradnl" dirty="0" smtClean="0"/>
              <a:t>…) , formada por elementos más pequeños denominados campos. </a:t>
            </a:r>
          </a:p>
          <a:p>
            <a:pPr marL="723900" lvl="2" indent="-323850" fontAlgn="base">
              <a:buFont typeface="Wingdings" pitchFamily="2" charset="2"/>
              <a:buChar char="Ø"/>
            </a:pPr>
            <a:endParaRPr lang="es-ES_tradnl" dirty="0" smtClean="0"/>
          </a:p>
          <a:p>
            <a:pPr marL="723900" lvl="2" indent="-323850" fontAlgn="base">
              <a:buFont typeface="Wingdings" pitchFamily="2" charset="2"/>
              <a:buChar char="Ø"/>
            </a:pPr>
            <a:r>
              <a:rPr lang="es-ES_tradnl" b="1" dirty="0" smtClean="0">
                <a:solidFill>
                  <a:schemeClr val="accent3">
                    <a:lumMod val="50000"/>
                  </a:schemeClr>
                </a:solidFill>
              </a:rPr>
              <a:t>CAMPOS: </a:t>
            </a:r>
            <a:r>
              <a:rPr lang="es-ES_tradnl" dirty="0" smtClean="0"/>
              <a:t>Cada uno de los elementos que constituyen un registro y que se considera la unidad mínima de información de un fichero (</a:t>
            </a:r>
            <a:r>
              <a:rPr lang="es-ES_tradnl" dirty="0" err="1" smtClean="0"/>
              <a:t>dni</a:t>
            </a:r>
            <a:r>
              <a:rPr lang="es-ES_tradnl" dirty="0" smtClean="0"/>
              <a:t>, nombre, apellidos, …).</a:t>
            </a:r>
          </a:p>
        </p:txBody>
      </p:sp>
      <p:sp>
        <p:nvSpPr>
          <p:cNvPr id="6" name="5 CuadroTexto"/>
          <p:cNvSpPr txBox="1"/>
          <p:nvPr/>
        </p:nvSpPr>
        <p:spPr>
          <a:xfrm>
            <a:off x="428596" y="117693"/>
            <a:ext cx="8715404" cy="830997"/>
          </a:xfrm>
          <a:prstGeom prst="rect">
            <a:avLst/>
          </a:prstGeom>
          <a:noFill/>
        </p:spPr>
        <p:txBody>
          <a:bodyPr wrap="square" rtlCol="0">
            <a:spAutoFit/>
          </a:bodyPr>
          <a:lstStyle/>
          <a:p>
            <a:pPr marL="0" lvl="1" indent="7938"/>
            <a:r>
              <a:rPr lang="es-ES" sz="2400" b="1" dirty="0" smtClean="0">
                <a:solidFill>
                  <a:srgbClr val="C00000"/>
                </a:solidFill>
              </a:rPr>
              <a:t>2- FICHEROS</a:t>
            </a:r>
          </a:p>
          <a:p>
            <a:pPr marL="0" lvl="1" indent="7938">
              <a:buFont typeface="+mj-lt"/>
              <a:buAutoNum type="alphaLcParenR"/>
            </a:pPr>
            <a:r>
              <a:rPr lang="es-ES" sz="2400" b="1" dirty="0" smtClean="0">
                <a:solidFill>
                  <a:schemeClr val="accent5">
                    <a:lumMod val="50000"/>
                  </a:schemeClr>
                </a:solidFill>
              </a:rPr>
              <a:t> Concepto</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428596" y="0"/>
            <a:ext cx="8715404" cy="830997"/>
          </a:xfrm>
          <a:prstGeom prst="rect">
            <a:avLst/>
          </a:prstGeom>
          <a:noFill/>
        </p:spPr>
        <p:txBody>
          <a:bodyPr wrap="square" rtlCol="0">
            <a:spAutoFit/>
          </a:bodyPr>
          <a:lstStyle/>
          <a:p>
            <a:pPr marL="0" lvl="1" indent="7938"/>
            <a:r>
              <a:rPr lang="es-ES" sz="2400" b="1" dirty="0" smtClean="0">
                <a:solidFill>
                  <a:srgbClr val="C00000"/>
                </a:solidFill>
              </a:rPr>
              <a:t>2- FICHEROS</a:t>
            </a:r>
          </a:p>
          <a:p>
            <a:pPr marL="0" lvl="1" indent="7938">
              <a:buFont typeface="+mj-lt"/>
              <a:buAutoNum type="alphaLcParenR"/>
            </a:pPr>
            <a:r>
              <a:rPr lang="es-ES" sz="2400" b="1" dirty="0" smtClean="0">
                <a:solidFill>
                  <a:schemeClr val="accent5">
                    <a:lumMod val="50000"/>
                  </a:schemeClr>
                </a:solidFill>
              </a:rPr>
              <a:t> Concepto</a:t>
            </a:r>
          </a:p>
        </p:txBody>
      </p:sp>
      <p:sp>
        <p:nvSpPr>
          <p:cNvPr id="20" name="19 CuadroTexto"/>
          <p:cNvSpPr txBox="1"/>
          <p:nvPr/>
        </p:nvSpPr>
        <p:spPr>
          <a:xfrm>
            <a:off x="0" y="928670"/>
            <a:ext cx="9144000" cy="461665"/>
          </a:xfrm>
          <a:prstGeom prst="rect">
            <a:avLst/>
          </a:prstGeom>
          <a:solidFill>
            <a:schemeClr val="tx1">
              <a:lumMod val="85000"/>
              <a:lumOff val="15000"/>
            </a:schemeClr>
          </a:solidFill>
        </p:spPr>
        <p:txBody>
          <a:bodyPr wrap="square" rtlCol="0">
            <a:spAutoFit/>
          </a:bodyPr>
          <a:lstStyle/>
          <a:p>
            <a:pPr marL="0" lvl="1" algn="ctr"/>
            <a:r>
              <a:rPr lang="es-ES" sz="2400" dirty="0" smtClean="0">
                <a:solidFill>
                  <a:srgbClr val="92D050"/>
                </a:solidFill>
              </a:rPr>
              <a:t>SISTEMAS DE BASE DE DATOS vs. SISTEMAS DE ARCHIVOS</a:t>
            </a:r>
            <a:endParaRPr lang="es-ES" sz="2400" b="1" dirty="0" smtClean="0">
              <a:solidFill>
                <a:srgbClr val="92D050"/>
              </a:solidFill>
            </a:endParaRPr>
          </a:p>
        </p:txBody>
      </p:sp>
      <p:graphicFrame>
        <p:nvGraphicFramePr>
          <p:cNvPr id="21" name="Group 25"/>
          <p:cNvGraphicFramePr>
            <a:graphicFrameLocks noGrp="1"/>
          </p:cNvGraphicFramePr>
          <p:nvPr>
            <p:ph idx="1"/>
          </p:nvPr>
        </p:nvGraphicFramePr>
        <p:xfrm>
          <a:off x="0" y="1428737"/>
          <a:ext cx="9144000" cy="5516450"/>
        </p:xfrm>
        <a:graphic>
          <a:graphicData uri="http://schemas.openxmlformats.org/drawingml/2006/table">
            <a:tbl>
              <a:tblPr/>
              <a:tblGrid>
                <a:gridCol w="4572000"/>
                <a:gridCol w="4572000"/>
              </a:tblGrid>
              <a:tr h="38718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sz="24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rPr>
                        <a:t>Sistema de Base de Datos</a:t>
                      </a:r>
                      <a:r>
                        <a:rPr kumimoji="0" lang="es-ES" sz="24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sz="24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Sistema de Archivos</a:t>
                      </a:r>
                      <a:r>
                        <a:rPr kumimoji="0" lang="es-E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8683">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sz="18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rPr>
                        <a:t>Se mantiene </a:t>
                      </a:r>
                      <a:r>
                        <a:rPr kumimoji="0" lang="es-ES" sz="18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rPr>
                        <a:t>un único almacén de datos </a:t>
                      </a:r>
                      <a:r>
                        <a:rPr kumimoji="0" lang="es-ES" sz="18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rPr>
                        <a:t>que se define una sola vez y al cual tienen acceso muchos usuarios.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sz="1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Cada usuario define e implementa los archivos requeridos para una aplicación específica.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1605">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sz="18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rPr>
                        <a:t>Naturaleza </a:t>
                      </a:r>
                      <a:r>
                        <a:rPr kumimoji="0" lang="es-ES" sz="1800" b="1" i="0" u="none" strike="noStrike" cap="none" normalizeH="0" baseline="0" dirty="0" err="1" smtClean="0">
                          <a:ln>
                            <a:noFill/>
                          </a:ln>
                          <a:solidFill>
                            <a:schemeClr val="tx1"/>
                          </a:solidFill>
                          <a:effectLst>
                            <a:outerShdw blurRad="38100" dist="38100" dir="2700000" algn="tl">
                              <a:srgbClr val="C0C0C0"/>
                            </a:outerShdw>
                          </a:effectLst>
                          <a:latin typeface="Times New Roman" pitchFamily="18" charset="0"/>
                        </a:rPr>
                        <a:t>autodescriptiva</a:t>
                      </a:r>
                      <a:r>
                        <a:rPr kumimoji="0" lang="es-ES" sz="18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rPr>
                        <a:t> de los sistemas de base de datos:</a:t>
                      </a:r>
                      <a:r>
                        <a:rPr kumimoji="0" lang="es-ES" sz="18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rPr>
                        <a:t> el sistema no solo contiene la base de datos misma, sino también una definición o descripción completa de esta.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sz="18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rPr>
                        <a:t>La definición de los datos es parte de los programas de aplicación, por tanto dichos programas sólo pueden trabajar con una base de datos específica.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10205">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sz="18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rPr>
                        <a:t>Separación entre los programas y los datos:</a:t>
                      </a:r>
                      <a:r>
                        <a:rPr kumimoji="0" lang="es-ES" sz="18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rPr>
                        <a:t> los programas de acceso del SGBD deben ser independientes de cualquier archivo específico. La estructura de los archivos de datos está en el catálogo aparte de los programas de acceso.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sz="18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rPr>
                        <a:t>La estructura viene integrada en los programas de acceso, así que cualquier modificación de la estructura de un archivo puede requerir la modificación de todos los programas que tienen acceso a dicho archivo.</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10205">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sz="18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rPr>
                        <a:t>Manejo de múltiples vistas de los datos:</a:t>
                      </a:r>
                      <a:r>
                        <a:rPr kumimoji="0" lang="es-ES" sz="18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rPr>
                        <a:t> cada uno de los usuarios de la base de datos puede requerir una perspectiva o </a:t>
                      </a:r>
                      <a:r>
                        <a:rPr kumimoji="0" lang="es-ES" sz="1800" b="0" i="1" u="sng" strike="noStrike" cap="none" normalizeH="0" baseline="0" dirty="0" smtClean="0">
                          <a:ln>
                            <a:noFill/>
                          </a:ln>
                          <a:solidFill>
                            <a:schemeClr val="tx1"/>
                          </a:solidFill>
                          <a:effectLst>
                            <a:outerShdw blurRad="38100" dist="38100" dir="2700000" algn="tl">
                              <a:srgbClr val="C0C0C0"/>
                            </a:outerShdw>
                          </a:effectLst>
                          <a:latin typeface="Times New Roman" pitchFamily="18" charset="0"/>
                        </a:rPr>
                        <a:t>vista</a:t>
                      </a:r>
                      <a:r>
                        <a:rPr kumimoji="0" lang="es-ES" sz="18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rPr>
                        <a:t> diferente de la misma.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sz="18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rPr>
                        <a:t>En los sistemas de archivos no existen diferentes vistas de datos.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428596" y="0"/>
            <a:ext cx="8715404" cy="830997"/>
          </a:xfrm>
          <a:prstGeom prst="rect">
            <a:avLst/>
          </a:prstGeom>
          <a:noFill/>
        </p:spPr>
        <p:txBody>
          <a:bodyPr wrap="square" rtlCol="0">
            <a:spAutoFit/>
          </a:bodyPr>
          <a:lstStyle/>
          <a:p>
            <a:pPr marL="0" lvl="1" indent="7938"/>
            <a:r>
              <a:rPr lang="es-ES" sz="2400" b="1" dirty="0" smtClean="0">
                <a:solidFill>
                  <a:srgbClr val="C00000"/>
                </a:solidFill>
              </a:rPr>
              <a:t>2- FICHEROS</a:t>
            </a:r>
          </a:p>
          <a:p>
            <a:pPr marL="0" lvl="1" indent="7938">
              <a:buFont typeface="+mj-lt"/>
              <a:buAutoNum type="alphaLcParenR"/>
            </a:pPr>
            <a:r>
              <a:rPr lang="es-ES" sz="2400" b="1" dirty="0" smtClean="0">
                <a:solidFill>
                  <a:schemeClr val="accent5">
                    <a:lumMod val="50000"/>
                  </a:schemeClr>
                </a:solidFill>
              </a:rPr>
              <a:t> Concepto</a:t>
            </a:r>
          </a:p>
        </p:txBody>
      </p:sp>
      <p:sp>
        <p:nvSpPr>
          <p:cNvPr id="20" name="19 CuadroTexto"/>
          <p:cNvSpPr txBox="1"/>
          <p:nvPr/>
        </p:nvSpPr>
        <p:spPr>
          <a:xfrm>
            <a:off x="0" y="928670"/>
            <a:ext cx="9144000" cy="461665"/>
          </a:xfrm>
          <a:prstGeom prst="rect">
            <a:avLst/>
          </a:prstGeom>
          <a:solidFill>
            <a:schemeClr val="tx1">
              <a:lumMod val="85000"/>
              <a:lumOff val="15000"/>
            </a:schemeClr>
          </a:solidFill>
        </p:spPr>
        <p:txBody>
          <a:bodyPr wrap="square" rtlCol="0">
            <a:spAutoFit/>
          </a:bodyPr>
          <a:lstStyle/>
          <a:p>
            <a:pPr marL="0" lvl="1" algn="ctr"/>
            <a:r>
              <a:rPr lang="es-ES" sz="2400" dirty="0" smtClean="0">
                <a:solidFill>
                  <a:srgbClr val="92D050"/>
                </a:solidFill>
              </a:rPr>
              <a:t>SISTEMAS DE BASE DE DATOS vs. SISTEMAS DE ARCHIVOS</a:t>
            </a:r>
            <a:endParaRPr lang="es-ES" sz="2400" b="1" dirty="0" smtClean="0">
              <a:solidFill>
                <a:srgbClr val="92D050"/>
              </a:solidFill>
            </a:endParaRPr>
          </a:p>
        </p:txBody>
      </p:sp>
      <p:graphicFrame>
        <p:nvGraphicFramePr>
          <p:cNvPr id="7" name="Group 26"/>
          <p:cNvGraphicFramePr>
            <a:graphicFrameLocks/>
          </p:cNvGraphicFramePr>
          <p:nvPr/>
        </p:nvGraphicFramePr>
        <p:xfrm>
          <a:off x="0" y="1428736"/>
          <a:ext cx="9144000" cy="4531995"/>
        </p:xfrm>
        <a:graphic>
          <a:graphicData uri="http://schemas.openxmlformats.org/drawingml/2006/table">
            <a:tbl>
              <a:tblPr/>
              <a:tblGrid>
                <a:gridCol w="4572000"/>
                <a:gridCol w="4572000"/>
              </a:tblGrid>
              <a:tr h="4603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sz="24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rPr>
                        <a:t>Sistema de Base de Datos</a:t>
                      </a:r>
                      <a:r>
                        <a:rPr kumimoji="0" lang="es-ES" sz="24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sz="24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Sistema de Archivos</a:t>
                      </a:r>
                      <a:r>
                        <a:rPr kumimoji="0" lang="es-E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11300">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sz="18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rPr>
                        <a:t>Abstracción de los datos:</a:t>
                      </a:r>
                      <a:r>
                        <a:rPr kumimoji="0" lang="es-ES" sz="18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rPr>
                        <a:t> el</a:t>
                      </a:r>
                      <a:r>
                        <a:rPr kumimoji="0" lang="es-VE" sz="18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rPr>
                        <a:t> SGBD provee al usuario una representación conceptual de los datos que no incluye (necesariamente) detalles de su implementación.</a:t>
                      </a:r>
                      <a:endParaRPr kumimoji="0" lang="es-ES" sz="18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VE" sz="18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rPr>
                        <a:t>Cada archivo puede estar definido por su longitud de registros  y cada campo puede ser especificado por su byte de comienzo dentro de un registro y su longitud en byte.</a:t>
                      </a:r>
                      <a:endParaRPr kumimoji="0" lang="es-ES" sz="18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097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sz="18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rPr>
                        <a:t>Procesamiento de transacciones multiusuario:</a:t>
                      </a:r>
                      <a:r>
                        <a:rPr kumimoji="0" lang="es-ES" sz="18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rPr>
                        <a:t> los SGBD deben permitir el acceso simultáneo a varios usuarios. El SGBD debe incluir software de </a:t>
                      </a:r>
                      <a:r>
                        <a:rPr kumimoji="0" lang="es-ES" sz="1800" b="0" i="1" u="sng" strike="noStrike" cap="none" normalizeH="0" baseline="0" dirty="0" smtClean="0">
                          <a:ln>
                            <a:noFill/>
                          </a:ln>
                          <a:solidFill>
                            <a:schemeClr val="tx1"/>
                          </a:solidFill>
                          <a:effectLst>
                            <a:outerShdw blurRad="38100" dist="38100" dir="2700000" algn="tl">
                              <a:srgbClr val="C0C0C0"/>
                            </a:outerShdw>
                          </a:effectLst>
                          <a:latin typeface="Times New Roman" pitchFamily="18" charset="0"/>
                        </a:rPr>
                        <a:t>control de concurrencia</a:t>
                      </a:r>
                      <a:r>
                        <a:rPr kumimoji="0" lang="es-ES" sz="18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rPr>
                        <a:t> para asegurarse de que las actualizaciones de un dato sean las correctas, además de asegurarse de que estas actualizaciones estén disponibles para todos lo usuarios.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sz="18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rPr>
                        <a:t>En los sistemas de archivos existen muchas incoherencias en los datos, debido a este fallo en las actualizaciones.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117693"/>
            <a:ext cx="8858280" cy="6848029"/>
          </a:xfrm>
          <a:prstGeom prst="rect">
            <a:avLst/>
          </a:prstGeom>
          <a:noFill/>
        </p:spPr>
        <p:txBody>
          <a:bodyPr wrap="square" rtlCol="0">
            <a:spAutoFit/>
          </a:bodyPr>
          <a:lstStyle/>
          <a:p>
            <a:r>
              <a:rPr lang="es-ES" sz="2400" b="1" dirty="0" smtClean="0">
                <a:solidFill>
                  <a:srgbClr val="C00000"/>
                </a:solidFill>
              </a:rPr>
              <a:t>ÍNDICE</a:t>
            </a:r>
          </a:p>
          <a:p>
            <a:endParaRPr lang="es-ES" sz="900" b="1" dirty="0" smtClean="0">
              <a:solidFill>
                <a:srgbClr val="C00000"/>
              </a:solidFill>
            </a:endParaRPr>
          </a:p>
          <a:p>
            <a:pPr marL="800100" lvl="1" indent="-342900">
              <a:buFont typeface="+mj-lt"/>
              <a:buAutoNum type="arabicPeriod"/>
            </a:pPr>
            <a:r>
              <a:rPr lang="es-ES" sz="2000" b="1" dirty="0" smtClean="0">
                <a:solidFill>
                  <a:schemeClr val="accent5">
                    <a:lumMod val="50000"/>
                  </a:schemeClr>
                </a:solidFill>
              </a:rPr>
              <a:t>INTRODUCCIÓN</a:t>
            </a:r>
          </a:p>
          <a:p>
            <a:pPr marL="1371600" lvl="2" indent="-457200">
              <a:buFont typeface="+mj-lt"/>
              <a:buAutoNum type="alphaLcParenR"/>
            </a:pPr>
            <a:r>
              <a:rPr lang="es-ES" sz="1600" b="1" dirty="0" smtClean="0">
                <a:solidFill>
                  <a:schemeClr val="accent6">
                    <a:lumMod val="50000"/>
                  </a:schemeClr>
                </a:solidFill>
              </a:rPr>
              <a:t>Sistemas Informáticos</a:t>
            </a:r>
          </a:p>
          <a:p>
            <a:pPr marL="1371600" lvl="2" indent="-457200">
              <a:buFont typeface="+mj-lt"/>
              <a:buAutoNum type="alphaLcParenR"/>
            </a:pPr>
            <a:r>
              <a:rPr lang="es-ES" sz="1600" b="1" dirty="0" smtClean="0">
                <a:solidFill>
                  <a:schemeClr val="accent6">
                    <a:lumMod val="50000"/>
                  </a:schemeClr>
                </a:solidFill>
              </a:rPr>
              <a:t>Dispositivos de almacenamiento</a:t>
            </a:r>
          </a:p>
          <a:p>
            <a:pPr marL="800100" lvl="1" indent="-342900">
              <a:buFont typeface="+mj-lt"/>
              <a:buAutoNum type="arabicPeriod"/>
            </a:pPr>
            <a:endParaRPr lang="es-ES" b="1" dirty="0" smtClean="0"/>
          </a:p>
          <a:p>
            <a:pPr marL="800100" lvl="1" indent="-342900">
              <a:buFont typeface="+mj-lt"/>
              <a:buAutoNum type="arabicPeriod"/>
            </a:pPr>
            <a:r>
              <a:rPr lang="es-ES" sz="2000" b="1" dirty="0" smtClean="0">
                <a:solidFill>
                  <a:schemeClr val="accent5">
                    <a:lumMod val="50000"/>
                  </a:schemeClr>
                </a:solidFill>
              </a:rPr>
              <a:t>FICHEROS</a:t>
            </a:r>
            <a:endParaRPr lang="es-ES" b="1" dirty="0" smtClean="0">
              <a:solidFill>
                <a:schemeClr val="accent5">
                  <a:lumMod val="50000"/>
                </a:schemeClr>
              </a:solidFill>
            </a:endParaRPr>
          </a:p>
          <a:p>
            <a:pPr marL="1371600" lvl="2" indent="-457200">
              <a:buFont typeface="+mj-lt"/>
              <a:buAutoNum type="alphaLcParenR"/>
            </a:pPr>
            <a:r>
              <a:rPr lang="es-ES" sz="1600" b="1" dirty="0" smtClean="0">
                <a:solidFill>
                  <a:schemeClr val="accent6">
                    <a:lumMod val="50000"/>
                  </a:schemeClr>
                </a:solidFill>
              </a:rPr>
              <a:t>Concepto</a:t>
            </a:r>
          </a:p>
          <a:p>
            <a:pPr marL="1371600" lvl="2" indent="-457200">
              <a:buFont typeface="+mj-lt"/>
              <a:buAutoNum type="alphaLcParenR"/>
            </a:pPr>
            <a:r>
              <a:rPr lang="es-ES" sz="1600" b="1" dirty="0" smtClean="0">
                <a:solidFill>
                  <a:schemeClr val="accent6">
                    <a:lumMod val="50000"/>
                  </a:schemeClr>
                </a:solidFill>
              </a:rPr>
              <a:t>Clasificación</a:t>
            </a:r>
          </a:p>
          <a:p>
            <a:pPr marL="1371600" lvl="2" indent="-457200">
              <a:buFont typeface="+mj-lt"/>
              <a:buAutoNum type="alphaLcParenR"/>
            </a:pPr>
            <a:r>
              <a:rPr lang="es-ES" sz="1600" b="1" dirty="0" smtClean="0">
                <a:solidFill>
                  <a:schemeClr val="accent6">
                    <a:lumMod val="50000"/>
                  </a:schemeClr>
                </a:solidFill>
              </a:rPr>
              <a:t>Operaciones con ficheros y registros</a:t>
            </a:r>
          </a:p>
          <a:p>
            <a:pPr marL="1371600" lvl="2" indent="-457200">
              <a:buFont typeface="+mj-lt"/>
              <a:buAutoNum type="alphaLcParenR"/>
            </a:pPr>
            <a:r>
              <a:rPr lang="es-ES" sz="1600" b="1" dirty="0" smtClean="0">
                <a:solidFill>
                  <a:schemeClr val="accent6">
                    <a:lumMod val="50000"/>
                  </a:schemeClr>
                </a:solidFill>
              </a:rPr>
              <a:t>Organización y acceso</a:t>
            </a:r>
          </a:p>
          <a:p>
            <a:pPr marL="1257300" lvl="2" indent="-342900">
              <a:buFont typeface="+mj-lt"/>
              <a:buAutoNum type="alphaLcParenR"/>
            </a:pPr>
            <a:endParaRPr lang="es-ES" b="1" dirty="0" smtClean="0">
              <a:solidFill>
                <a:schemeClr val="accent5">
                  <a:lumMod val="50000"/>
                </a:schemeClr>
              </a:solidFill>
            </a:endParaRPr>
          </a:p>
          <a:p>
            <a:pPr marL="800100" lvl="1" indent="-342900">
              <a:buFont typeface="+mj-lt"/>
              <a:buAutoNum type="arabicPeriod"/>
            </a:pPr>
            <a:r>
              <a:rPr lang="es-ES" sz="2000" b="1" dirty="0" smtClean="0">
                <a:solidFill>
                  <a:schemeClr val="accent5">
                    <a:lumMod val="50000"/>
                  </a:schemeClr>
                </a:solidFill>
              </a:rPr>
              <a:t>BASES DE DATOS</a:t>
            </a:r>
            <a:endParaRPr lang="es-ES" b="1" dirty="0" smtClean="0">
              <a:solidFill>
                <a:schemeClr val="accent5">
                  <a:lumMod val="50000"/>
                </a:schemeClr>
              </a:solidFill>
            </a:endParaRPr>
          </a:p>
          <a:p>
            <a:pPr marL="1371600" lvl="2" indent="-457200">
              <a:buFont typeface="+mj-lt"/>
              <a:buAutoNum type="alphaLcParenR"/>
            </a:pPr>
            <a:r>
              <a:rPr lang="es-ES" sz="1600" b="1" dirty="0" smtClean="0">
                <a:solidFill>
                  <a:schemeClr val="accent6">
                    <a:lumMod val="50000"/>
                  </a:schemeClr>
                </a:solidFill>
              </a:rPr>
              <a:t>Concepto</a:t>
            </a:r>
          </a:p>
          <a:p>
            <a:pPr marL="1371600" lvl="2" indent="-457200">
              <a:buFont typeface="+mj-lt"/>
              <a:buAutoNum type="alphaLcParenR"/>
            </a:pPr>
            <a:r>
              <a:rPr lang="es-ES" sz="1600" b="1" dirty="0" smtClean="0">
                <a:solidFill>
                  <a:schemeClr val="accent6">
                    <a:lumMod val="50000"/>
                  </a:schemeClr>
                </a:solidFill>
              </a:rPr>
              <a:t>Características de bases de datos</a:t>
            </a:r>
            <a:endParaRPr lang="es-ES" sz="1400" b="1" dirty="0" smtClean="0">
              <a:solidFill>
                <a:schemeClr val="accent6">
                  <a:lumMod val="50000"/>
                </a:schemeClr>
              </a:solidFill>
            </a:endParaRPr>
          </a:p>
          <a:p>
            <a:pPr marL="1371600" lvl="2" indent="-457200">
              <a:buFont typeface="+mj-lt"/>
              <a:buAutoNum type="alphaLcParenR"/>
            </a:pPr>
            <a:r>
              <a:rPr lang="es-ES" sz="1600" b="1" dirty="0" smtClean="0">
                <a:solidFill>
                  <a:schemeClr val="accent6">
                    <a:lumMod val="50000"/>
                  </a:schemeClr>
                </a:solidFill>
              </a:rPr>
              <a:t>Visiones y niveles de abstracción de una Base de datos. </a:t>
            </a:r>
          </a:p>
          <a:p>
            <a:pPr marL="1371600" lvl="2" indent="-457200">
              <a:buFont typeface="+mj-lt"/>
              <a:buAutoNum type="alphaLcParenR"/>
            </a:pPr>
            <a:r>
              <a:rPr lang="es-ES" sz="1600" b="1" dirty="0" smtClean="0">
                <a:solidFill>
                  <a:schemeClr val="accent6">
                    <a:lumMod val="50000"/>
                  </a:schemeClr>
                </a:solidFill>
              </a:rPr>
              <a:t>Dependencia de los distintos niveles con el SGBD</a:t>
            </a:r>
          </a:p>
          <a:p>
            <a:pPr marL="1257300" lvl="2" indent="-342900">
              <a:buFont typeface="+mj-lt"/>
              <a:buAutoNum type="alphaLcParenR"/>
            </a:pPr>
            <a:endParaRPr lang="es-ES" b="1" dirty="0" smtClean="0">
              <a:solidFill>
                <a:schemeClr val="accent5">
                  <a:lumMod val="50000"/>
                </a:schemeClr>
              </a:solidFill>
            </a:endParaRPr>
          </a:p>
          <a:p>
            <a:pPr marL="800100" lvl="1" indent="-342900">
              <a:buFont typeface="+mj-lt"/>
              <a:buAutoNum type="arabicPeriod"/>
            </a:pPr>
            <a:r>
              <a:rPr lang="es-ES" sz="2000" b="1" dirty="0" smtClean="0">
                <a:solidFill>
                  <a:schemeClr val="accent5">
                    <a:lumMod val="50000"/>
                  </a:schemeClr>
                </a:solidFill>
              </a:rPr>
              <a:t>S.G.B. DATOS</a:t>
            </a:r>
          </a:p>
          <a:p>
            <a:pPr marL="800100" lvl="1" indent="-342900">
              <a:buFont typeface="+mj-lt"/>
              <a:buAutoNum type="arabicPeriod"/>
            </a:pPr>
            <a:endParaRPr lang="es-ES" b="1" dirty="0" smtClean="0">
              <a:solidFill>
                <a:schemeClr val="accent5">
                  <a:lumMod val="50000"/>
                </a:schemeClr>
              </a:solidFill>
            </a:endParaRPr>
          </a:p>
          <a:p>
            <a:pPr marL="800100" lvl="1" indent="-342900">
              <a:buFont typeface="+mj-lt"/>
              <a:buAutoNum type="arabicPeriod"/>
            </a:pPr>
            <a:r>
              <a:rPr lang="es-ES" sz="2000" b="1" dirty="0" smtClean="0">
                <a:solidFill>
                  <a:schemeClr val="accent5">
                    <a:lumMod val="50000"/>
                  </a:schemeClr>
                </a:solidFill>
              </a:rPr>
              <a:t>MODELOS LÓGICOS DE DATOS</a:t>
            </a:r>
          </a:p>
          <a:p>
            <a:pPr marL="800100" lvl="1" indent="-342900">
              <a:buFont typeface="+mj-lt"/>
              <a:buAutoNum type="arabicPeriod"/>
            </a:pPr>
            <a:endParaRPr lang="es-ES" b="1" dirty="0" smtClean="0">
              <a:solidFill>
                <a:schemeClr val="accent5">
                  <a:lumMod val="50000"/>
                </a:schemeClr>
              </a:solidFill>
            </a:endParaRPr>
          </a:p>
          <a:p>
            <a:pPr marL="800100" lvl="1" indent="-342900">
              <a:buFont typeface="+mj-lt"/>
              <a:buAutoNum type="arabicPeriod"/>
            </a:pPr>
            <a:r>
              <a:rPr lang="es-ES" sz="2000" b="1" dirty="0" smtClean="0">
                <a:solidFill>
                  <a:schemeClr val="accent5">
                    <a:lumMod val="50000"/>
                  </a:schemeClr>
                </a:solidFill>
              </a:rPr>
              <a:t>B. DATOS DISTRIBUIDA</a:t>
            </a:r>
            <a:r>
              <a:rPr lang="es-ES" sz="2400" b="1" dirty="0" smtClean="0">
                <a:solidFill>
                  <a:schemeClr val="accent5">
                    <a:lumMod val="50000"/>
                  </a:schemeClr>
                </a:solidFill>
              </a:rPr>
              <a:t>S</a:t>
            </a:r>
            <a:endParaRPr lang="es-ES" sz="2000" b="1" dirty="0" smtClean="0">
              <a:solidFill>
                <a:schemeClr val="accent5">
                  <a:lumMod val="50000"/>
                </a:schemeClr>
              </a:solidFill>
            </a:endParaRPr>
          </a:p>
          <a:p>
            <a:endParaRPr lang="es-ES" b="1" dirty="0">
              <a:solidFill>
                <a:srgbClr val="C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428596" y="0"/>
            <a:ext cx="8715404" cy="6801862"/>
          </a:xfrm>
          <a:prstGeom prst="rect">
            <a:avLst/>
          </a:prstGeom>
          <a:noFill/>
        </p:spPr>
        <p:txBody>
          <a:bodyPr wrap="square" rtlCol="0">
            <a:spAutoFit/>
          </a:bodyPr>
          <a:lstStyle/>
          <a:p>
            <a:pPr marL="0" lvl="1" indent="7938"/>
            <a:r>
              <a:rPr lang="es-ES" sz="2400" b="1" dirty="0" smtClean="0">
                <a:solidFill>
                  <a:srgbClr val="C00000"/>
                </a:solidFill>
              </a:rPr>
              <a:t>2- FICHEROS</a:t>
            </a:r>
          </a:p>
          <a:p>
            <a:pPr marL="0" lvl="1" indent="7938">
              <a:buFont typeface="+mj-lt"/>
              <a:buAutoNum type="alphaLcParenR" startAt="2"/>
            </a:pPr>
            <a:r>
              <a:rPr lang="es-ES" sz="2400" b="1" dirty="0" smtClean="0">
                <a:solidFill>
                  <a:schemeClr val="accent5">
                    <a:lumMod val="50000"/>
                  </a:schemeClr>
                </a:solidFill>
              </a:rPr>
              <a:t> Clasificación</a:t>
            </a:r>
          </a:p>
          <a:p>
            <a:pPr marL="0" lvl="1" indent="7938"/>
            <a:r>
              <a:rPr lang="es-ES" sz="2400" dirty="0" smtClean="0">
                <a:solidFill>
                  <a:schemeClr val="tx1">
                    <a:lumMod val="95000"/>
                    <a:lumOff val="5000"/>
                  </a:schemeClr>
                </a:solidFill>
              </a:rPr>
              <a:t>     Según la función y el uso, se pueden clasificar en 2 grupos:</a:t>
            </a:r>
          </a:p>
          <a:p>
            <a:pPr marL="457200" lvl="2" indent="7938">
              <a:buFont typeface="+mj-lt"/>
              <a:buAutoNum type="arabicParenR"/>
            </a:pPr>
            <a:r>
              <a:rPr lang="es-ES" sz="2400" b="1" dirty="0" smtClean="0">
                <a:solidFill>
                  <a:schemeClr val="accent6">
                    <a:lumMod val="50000"/>
                  </a:schemeClr>
                </a:solidFill>
              </a:rPr>
              <a:t> PERMANENTES: </a:t>
            </a:r>
          </a:p>
          <a:p>
            <a:pPr marL="1255713" lvl="3" indent="-333375">
              <a:buFont typeface="Wingdings" pitchFamily="2" charset="2"/>
              <a:buChar char="Ø"/>
            </a:pPr>
            <a:r>
              <a:rPr lang="es-ES" sz="2400" dirty="0" smtClean="0">
                <a:solidFill>
                  <a:schemeClr val="tx1">
                    <a:lumMod val="95000"/>
                    <a:lumOff val="5000"/>
                  </a:schemeClr>
                </a:solidFill>
              </a:rPr>
              <a:t>Aquellos que existen durante todo el ciclo de vida de un sistema informático. Sus registros no suelen sufrir muchas alteraciones o modificaciones.</a:t>
            </a:r>
          </a:p>
          <a:p>
            <a:pPr marL="1255713" lvl="3" indent="-333375">
              <a:buFont typeface="Wingdings" pitchFamily="2" charset="2"/>
              <a:buChar char="Ø"/>
            </a:pPr>
            <a:endParaRPr lang="es-ES" sz="2400" dirty="0" smtClean="0">
              <a:solidFill>
                <a:schemeClr val="tx1">
                  <a:lumMod val="95000"/>
                  <a:lumOff val="5000"/>
                </a:schemeClr>
              </a:solidFill>
            </a:endParaRPr>
          </a:p>
          <a:p>
            <a:pPr marL="914400" lvl="3" indent="7938">
              <a:buFont typeface="Wingdings" pitchFamily="2" charset="2"/>
              <a:buChar char="Ø"/>
            </a:pPr>
            <a:r>
              <a:rPr lang="es-ES" sz="2400" dirty="0" smtClean="0">
                <a:solidFill>
                  <a:schemeClr val="tx1">
                    <a:lumMod val="95000"/>
                    <a:lumOff val="5000"/>
                  </a:schemeClr>
                </a:solidFill>
              </a:rPr>
              <a:t> A su vez los podemos dividir en:</a:t>
            </a:r>
          </a:p>
          <a:p>
            <a:pPr marL="1609725" lvl="4" indent="-230188">
              <a:buFont typeface="Wingdings" pitchFamily="2" charset="2"/>
              <a:buChar char="ü"/>
            </a:pPr>
            <a:r>
              <a:rPr lang="es-ES" sz="2200" b="1" dirty="0" smtClean="0">
                <a:solidFill>
                  <a:srgbClr val="C00000"/>
                </a:solidFill>
              </a:rPr>
              <a:t>Maestros o Principales: </a:t>
            </a:r>
            <a:r>
              <a:rPr lang="es-ES" sz="2200" dirty="0" smtClean="0">
                <a:solidFill>
                  <a:schemeClr val="tx1">
                    <a:lumMod val="95000"/>
                    <a:lumOff val="5000"/>
                  </a:schemeClr>
                </a:solidFill>
              </a:rPr>
              <a:t>aquellos que almacenan la información básica del sistema (clientes, artículos, …). Sus datos pueden variar en el tiempo.</a:t>
            </a:r>
          </a:p>
          <a:p>
            <a:pPr marL="1609725" lvl="4" indent="-230188">
              <a:buFont typeface="Wingdings" pitchFamily="2" charset="2"/>
              <a:buChar char="ü"/>
            </a:pPr>
            <a:r>
              <a:rPr lang="es-ES" sz="2200" b="1" dirty="0" smtClean="0">
                <a:solidFill>
                  <a:srgbClr val="C00000"/>
                </a:solidFill>
              </a:rPr>
              <a:t>Constantes: </a:t>
            </a:r>
            <a:r>
              <a:rPr lang="es-ES" sz="2200" dirty="0" smtClean="0">
                <a:solidFill>
                  <a:schemeClr val="tx1">
                    <a:lumMod val="95000"/>
                    <a:lumOff val="5000"/>
                  </a:schemeClr>
                </a:solidFill>
              </a:rPr>
              <a:t>Los registros que almacenan no sufren variaciones  a lo largo del tiempo (</a:t>
            </a:r>
            <a:r>
              <a:rPr lang="es-ES" sz="2200" dirty="0" err="1" smtClean="0">
                <a:solidFill>
                  <a:schemeClr val="tx1">
                    <a:lumMod val="95000"/>
                    <a:lumOff val="5000"/>
                  </a:schemeClr>
                </a:solidFill>
              </a:rPr>
              <a:t>ej</a:t>
            </a:r>
            <a:r>
              <a:rPr lang="es-ES" sz="2200" dirty="0" smtClean="0">
                <a:solidFill>
                  <a:schemeClr val="tx1">
                    <a:lumMod val="95000"/>
                    <a:lumOff val="5000"/>
                  </a:schemeClr>
                </a:solidFill>
              </a:rPr>
              <a:t>: tabla que almacena el </a:t>
            </a:r>
            <a:r>
              <a:rPr lang="es-ES" sz="2200" dirty="0" err="1" smtClean="0">
                <a:solidFill>
                  <a:schemeClr val="tx1">
                    <a:lumMod val="95000"/>
                    <a:lumOff val="5000"/>
                  </a:schemeClr>
                </a:solidFill>
              </a:rPr>
              <a:t>iva</a:t>
            </a:r>
            <a:r>
              <a:rPr lang="es-ES" sz="2200" dirty="0" smtClean="0">
                <a:solidFill>
                  <a:schemeClr val="tx1">
                    <a:lumMod val="95000"/>
                    <a:lumOff val="5000"/>
                  </a:schemeClr>
                </a:solidFill>
              </a:rPr>
              <a:t> de distintos artículos)</a:t>
            </a:r>
          </a:p>
          <a:p>
            <a:pPr marL="1609725" lvl="4" indent="-230188">
              <a:buFont typeface="Wingdings" pitchFamily="2" charset="2"/>
              <a:buChar char="ü"/>
            </a:pPr>
            <a:r>
              <a:rPr lang="es-ES" sz="2200" b="1" dirty="0" smtClean="0">
                <a:solidFill>
                  <a:srgbClr val="C00000"/>
                </a:solidFill>
              </a:rPr>
              <a:t>Históricos: </a:t>
            </a:r>
            <a:r>
              <a:rPr lang="es-ES" sz="2200" dirty="0" smtClean="0">
                <a:solidFill>
                  <a:schemeClr val="tx1">
                    <a:lumMod val="95000"/>
                    <a:lumOff val="5000"/>
                  </a:schemeClr>
                </a:solidFill>
              </a:rPr>
              <a:t>Contienen información acumulada a lo largo del tiempo sobre las actualizaciones sufridas por los ficheros maestros (utilizados para auditoría, copias de seguridad, ficheros log,  </a:t>
            </a:r>
            <a:r>
              <a:rPr lang="es-ES" sz="2200" dirty="0" err="1" smtClean="0">
                <a:solidFill>
                  <a:schemeClr val="tx1">
                    <a:lumMod val="95000"/>
                    <a:lumOff val="5000"/>
                  </a:schemeClr>
                </a:solidFill>
              </a:rPr>
              <a:t>etc</a:t>
            </a:r>
            <a:r>
              <a:rPr lang="es-ES" sz="2200" dirty="0" smtClean="0">
                <a:solidFill>
                  <a:schemeClr val="tx1">
                    <a:lumMod val="95000"/>
                    <a:lumOff val="5000"/>
                  </a:schemeClr>
                </a:solidFill>
              </a:rPr>
              <a:t>…)</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428596" y="0"/>
            <a:ext cx="8715404" cy="6801862"/>
          </a:xfrm>
          <a:prstGeom prst="rect">
            <a:avLst/>
          </a:prstGeom>
          <a:noFill/>
        </p:spPr>
        <p:txBody>
          <a:bodyPr wrap="square" rtlCol="0">
            <a:spAutoFit/>
          </a:bodyPr>
          <a:lstStyle/>
          <a:p>
            <a:pPr marL="0" lvl="1" indent="7938"/>
            <a:r>
              <a:rPr lang="es-ES" sz="2400" b="1" dirty="0" smtClean="0">
                <a:solidFill>
                  <a:srgbClr val="C00000"/>
                </a:solidFill>
              </a:rPr>
              <a:t>2- FICHEROS</a:t>
            </a:r>
          </a:p>
          <a:p>
            <a:pPr marL="0" lvl="1" indent="7938">
              <a:buFont typeface="+mj-lt"/>
              <a:buAutoNum type="alphaLcParenR" startAt="2"/>
            </a:pPr>
            <a:r>
              <a:rPr lang="es-ES" sz="2400" b="1" dirty="0" smtClean="0">
                <a:solidFill>
                  <a:schemeClr val="accent5">
                    <a:lumMod val="50000"/>
                  </a:schemeClr>
                </a:solidFill>
              </a:rPr>
              <a:t> Clasificación</a:t>
            </a:r>
          </a:p>
          <a:p>
            <a:pPr marL="0" lvl="1" indent="7938"/>
            <a:r>
              <a:rPr lang="es-ES" sz="2400" dirty="0" smtClean="0">
                <a:solidFill>
                  <a:schemeClr val="tx1">
                    <a:lumMod val="95000"/>
                    <a:lumOff val="5000"/>
                  </a:schemeClr>
                </a:solidFill>
              </a:rPr>
              <a:t>     Según la función y el uso, se pueden clasificar en 2 grupos:</a:t>
            </a:r>
          </a:p>
          <a:p>
            <a:pPr marL="457200" lvl="2" indent="7938">
              <a:buFont typeface="+mj-lt"/>
              <a:buAutoNum type="arabicParenR" startAt="2"/>
            </a:pPr>
            <a:r>
              <a:rPr lang="es-ES" sz="2400" b="1" dirty="0" smtClean="0">
                <a:solidFill>
                  <a:schemeClr val="accent6">
                    <a:lumMod val="50000"/>
                  </a:schemeClr>
                </a:solidFill>
              </a:rPr>
              <a:t> TEMPORALES: </a:t>
            </a:r>
          </a:p>
          <a:p>
            <a:pPr marL="1255713" lvl="3" indent="-333375">
              <a:buFont typeface="Wingdings" pitchFamily="2" charset="2"/>
              <a:buChar char="Ø"/>
            </a:pPr>
            <a:r>
              <a:rPr lang="es-ES" sz="2400" dirty="0" smtClean="0">
                <a:solidFill>
                  <a:schemeClr val="tx1">
                    <a:lumMod val="95000"/>
                    <a:lumOff val="5000"/>
                  </a:schemeClr>
                </a:solidFill>
              </a:rPr>
              <a:t>Aquellos  que tienen un tiempo de vida determinado (horas, días, meses, …) y que suelen tener alteraciones frecuentes.</a:t>
            </a:r>
          </a:p>
          <a:p>
            <a:pPr marL="1255713" lvl="3" indent="-333375">
              <a:buFont typeface="Wingdings" pitchFamily="2" charset="2"/>
              <a:buChar char="Ø"/>
            </a:pPr>
            <a:endParaRPr lang="es-ES" sz="2400" dirty="0" smtClean="0">
              <a:solidFill>
                <a:schemeClr val="tx1">
                  <a:lumMod val="95000"/>
                  <a:lumOff val="5000"/>
                </a:schemeClr>
              </a:solidFill>
            </a:endParaRPr>
          </a:p>
          <a:p>
            <a:pPr marL="1255713" lvl="3" indent="-333375">
              <a:buFont typeface="Wingdings" pitchFamily="2" charset="2"/>
              <a:buChar char="Ø"/>
            </a:pPr>
            <a:r>
              <a:rPr lang="es-ES" sz="2400" dirty="0" smtClean="0">
                <a:solidFill>
                  <a:schemeClr val="tx1">
                    <a:lumMod val="95000"/>
                    <a:lumOff val="5000"/>
                  </a:schemeClr>
                </a:solidFill>
              </a:rPr>
              <a:t>Dentro de estos podemos distinguir:</a:t>
            </a:r>
          </a:p>
          <a:p>
            <a:pPr marL="1712913" lvl="4" indent="-333375">
              <a:buFont typeface="Wingdings" pitchFamily="2" charset="2"/>
              <a:buChar char="ü"/>
            </a:pPr>
            <a:r>
              <a:rPr lang="es-ES" sz="2200" b="1" dirty="0" smtClean="0">
                <a:solidFill>
                  <a:srgbClr val="C00000"/>
                </a:solidFill>
              </a:rPr>
              <a:t>De movimiento</a:t>
            </a:r>
            <a:r>
              <a:rPr lang="es-ES" sz="2200" dirty="0" smtClean="0">
                <a:solidFill>
                  <a:schemeClr val="tx1">
                    <a:lumMod val="95000"/>
                    <a:lumOff val="5000"/>
                  </a:schemeClr>
                </a:solidFill>
              </a:rPr>
              <a:t>: </a:t>
            </a:r>
            <a:r>
              <a:rPr lang="es-ES" sz="2200" b="1" dirty="0" smtClean="0">
                <a:solidFill>
                  <a:schemeClr val="tx1">
                    <a:lumMod val="95000"/>
                    <a:lumOff val="5000"/>
                  </a:schemeClr>
                </a:solidFill>
              </a:rPr>
              <a:t>contienen información necesaria para la actualización de los ficheros maestros. </a:t>
            </a:r>
          </a:p>
          <a:p>
            <a:pPr marL="1712913" lvl="4" indent="-333375"/>
            <a:r>
              <a:rPr lang="es-ES" sz="2200" dirty="0" smtClean="0">
                <a:solidFill>
                  <a:schemeClr val="tx1">
                    <a:lumMod val="95000"/>
                    <a:lumOff val="5000"/>
                  </a:schemeClr>
                </a:solidFill>
              </a:rPr>
              <a:t>	</a:t>
            </a:r>
            <a:r>
              <a:rPr lang="es-ES" sz="2200" b="1" i="1" dirty="0" smtClean="0">
                <a:solidFill>
                  <a:schemeClr val="accent5">
                    <a:lumMod val="50000"/>
                  </a:schemeClr>
                </a:solidFill>
              </a:rPr>
              <a:t>Ejemplo:</a:t>
            </a:r>
            <a:r>
              <a:rPr lang="es-ES" sz="2200" dirty="0" smtClean="0">
                <a:solidFill>
                  <a:schemeClr val="tx1">
                    <a:lumMod val="95000"/>
                    <a:lumOff val="5000"/>
                  </a:schemeClr>
                </a:solidFill>
              </a:rPr>
              <a:t>  fichero de solicitudes de matriculación</a:t>
            </a:r>
          </a:p>
          <a:p>
            <a:pPr marL="1712913" lvl="4" indent="-333375">
              <a:buFont typeface="Wingdings" pitchFamily="2" charset="2"/>
              <a:buChar char="ü"/>
            </a:pPr>
            <a:endParaRPr lang="es-ES" sz="2200" dirty="0" smtClean="0">
              <a:solidFill>
                <a:schemeClr val="tx1">
                  <a:lumMod val="95000"/>
                  <a:lumOff val="5000"/>
                </a:schemeClr>
              </a:solidFill>
            </a:endParaRPr>
          </a:p>
          <a:p>
            <a:pPr marL="1712913" lvl="4" indent="-333375">
              <a:buFont typeface="Wingdings" pitchFamily="2" charset="2"/>
              <a:buChar char="ü"/>
            </a:pPr>
            <a:r>
              <a:rPr lang="es-ES" sz="2200" b="1" dirty="0" smtClean="0">
                <a:solidFill>
                  <a:srgbClr val="C00000"/>
                </a:solidFill>
              </a:rPr>
              <a:t>De maniobra: </a:t>
            </a:r>
            <a:r>
              <a:rPr lang="es-ES" sz="2200" b="1" dirty="0" smtClean="0">
                <a:solidFill>
                  <a:schemeClr val="tx1">
                    <a:lumMod val="95000"/>
                    <a:lumOff val="5000"/>
                  </a:schemeClr>
                </a:solidFill>
              </a:rPr>
              <a:t>ficheros auxiliares creados por el sistema durante la ejecución del programa, con el fin de obtener cierta información que será procesada (ejemplo: cálculo de comisiones, descuentos, …). </a:t>
            </a:r>
          </a:p>
          <a:p>
            <a:pPr marL="1712913" lvl="4" indent="-333375"/>
            <a:r>
              <a:rPr lang="es-ES" sz="2200" b="1" dirty="0" smtClean="0">
                <a:solidFill>
                  <a:schemeClr val="tx1">
                    <a:lumMod val="95000"/>
                    <a:lumOff val="5000"/>
                  </a:schemeClr>
                </a:solidFill>
              </a:rPr>
              <a:t>	Su periodo de vida suele ser inferior al de los ficheros de movimiento y son transparentes al usuario.</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428596" y="0"/>
            <a:ext cx="8715404" cy="6647974"/>
          </a:xfrm>
          <a:prstGeom prst="rect">
            <a:avLst/>
          </a:prstGeom>
          <a:noFill/>
        </p:spPr>
        <p:txBody>
          <a:bodyPr wrap="square" rtlCol="0">
            <a:spAutoFit/>
          </a:bodyPr>
          <a:lstStyle/>
          <a:p>
            <a:pPr marL="0" lvl="1" indent="7938"/>
            <a:r>
              <a:rPr lang="es-ES" sz="2400" b="1" dirty="0" smtClean="0">
                <a:solidFill>
                  <a:srgbClr val="C00000"/>
                </a:solidFill>
              </a:rPr>
              <a:t>2- FICHEROS</a:t>
            </a:r>
          </a:p>
          <a:p>
            <a:pPr marL="0" lvl="1" indent="7938">
              <a:buFont typeface="+mj-lt"/>
              <a:buAutoNum type="alphaLcParenR" startAt="3"/>
            </a:pPr>
            <a:r>
              <a:rPr lang="es-ES" sz="2400" b="1" dirty="0" smtClean="0">
                <a:solidFill>
                  <a:schemeClr val="accent5">
                    <a:lumMod val="50000"/>
                  </a:schemeClr>
                </a:solidFill>
              </a:rPr>
              <a:t> Operaciones con ficheros y registros:</a:t>
            </a:r>
          </a:p>
          <a:p>
            <a:pPr marL="0" lvl="1" indent="7938"/>
            <a:r>
              <a:rPr lang="es-ES" sz="2400" dirty="0" smtClean="0">
                <a:solidFill>
                  <a:schemeClr val="tx1">
                    <a:lumMod val="95000"/>
                    <a:lumOff val="5000"/>
                  </a:schemeClr>
                </a:solidFill>
              </a:rPr>
              <a:t>     </a:t>
            </a:r>
          </a:p>
          <a:p>
            <a:pPr marL="457200" lvl="2" indent="7938">
              <a:buFont typeface="+mj-lt"/>
              <a:buAutoNum type="arabicParenR"/>
            </a:pPr>
            <a:r>
              <a:rPr lang="es-ES" sz="2400" b="1" dirty="0" smtClean="0">
                <a:solidFill>
                  <a:schemeClr val="accent6">
                    <a:lumMod val="50000"/>
                  </a:schemeClr>
                </a:solidFill>
              </a:rPr>
              <a:t> Operaciones con ficheros: </a:t>
            </a:r>
            <a:endParaRPr lang="es-ES" sz="2400" dirty="0" smtClean="0">
              <a:solidFill>
                <a:schemeClr val="tx1">
                  <a:lumMod val="95000"/>
                  <a:lumOff val="5000"/>
                </a:schemeClr>
              </a:solidFill>
            </a:endParaRPr>
          </a:p>
          <a:p>
            <a:pPr marL="1255713" lvl="3" indent="-333375">
              <a:buFont typeface="Wingdings" pitchFamily="2" charset="2"/>
              <a:buChar char="ü"/>
            </a:pPr>
            <a:r>
              <a:rPr lang="es-ES" sz="2200" b="1" dirty="0" smtClean="0">
                <a:solidFill>
                  <a:srgbClr val="C00000"/>
                </a:solidFill>
              </a:rPr>
              <a:t>Creación</a:t>
            </a:r>
            <a:r>
              <a:rPr lang="es-ES" sz="2200" dirty="0" smtClean="0">
                <a:solidFill>
                  <a:schemeClr val="tx1">
                    <a:lumMod val="95000"/>
                    <a:lumOff val="5000"/>
                  </a:schemeClr>
                </a:solidFill>
              </a:rPr>
              <a:t>: </a:t>
            </a:r>
            <a:r>
              <a:rPr lang="es-ES" sz="2200" b="1" dirty="0" smtClean="0">
                <a:solidFill>
                  <a:schemeClr val="tx1">
                    <a:lumMod val="95000"/>
                    <a:lumOff val="5000"/>
                  </a:schemeClr>
                </a:solidFill>
              </a:rPr>
              <a:t>para poder realizar cualquier operación sobre un fichero es necesario que exista, es decir, que haya sido creado previamente</a:t>
            </a:r>
            <a:endParaRPr lang="es-ES" sz="2200" dirty="0" smtClean="0">
              <a:solidFill>
                <a:schemeClr val="tx1">
                  <a:lumMod val="95000"/>
                  <a:lumOff val="5000"/>
                </a:schemeClr>
              </a:solidFill>
            </a:endParaRPr>
          </a:p>
          <a:p>
            <a:pPr marL="1255713" lvl="3" indent="-333375">
              <a:buFont typeface="Wingdings" pitchFamily="2" charset="2"/>
              <a:buChar char="ü"/>
            </a:pPr>
            <a:r>
              <a:rPr lang="es-ES" sz="2200" b="1" dirty="0" smtClean="0">
                <a:solidFill>
                  <a:srgbClr val="C00000"/>
                </a:solidFill>
              </a:rPr>
              <a:t>Apertura: </a:t>
            </a:r>
            <a:r>
              <a:rPr lang="es-ES" sz="2200" b="1" dirty="0" smtClean="0">
                <a:solidFill>
                  <a:schemeClr val="tx1">
                    <a:lumMod val="95000"/>
                    <a:lumOff val="5000"/>
                  </a:schemeClr>
                </a:solidFill>
              </a:rPr>
              <a:t>para poder trabajar con un fichero (lectura o escritura), este debe ser abierto</a:t>
            </a:r>
          </a:p>
          <a:p>
            <a:pPr marL="1255713" lvl="3" indent="-333375">
              <a:buFont typeface="Wingdings" pitchFamily="2" charset="2"/>
              <a:buChar char="ü"/>
            </a:pPr>
            <a:r>
              <a:rPr lang="es-ES" sz="2200" b="1" dirty="0" smtClean="0">
                <a:solidFill>
                  <a:srgbClr val="C00000"/>
                </a:solidFill>
              </a:rPr>
              <a:t>Cierre: </a:t>
            </a:r>
            <a:r>
              <a:rPr lang="es-ES" sz="2200" b="1" dirty="0" smtClean="0">
                <a:solidFill>
                  <a:schemeClr val="tx1">
                    <a:lumMod val="95000"/>
                    <a:lumOff val="5000"/>
                  </a:schemeClr>
                </a:solidFill>
              </a:rPr>
              <a:t>una vez realizadas las operaciones sobre el fichero, este debe ser cerrado</a:t>
            </a:r>
          </a:p>
          <a:p>
            <a:pPr marL="1255713" lvl="3" indent="-333375">
              <a:buFont typeface="Wingdings" pitchFamily="2" charset="2"/>
              <a:buChar char="ü"/>
            </a:pPr>
            <a:r>
              <a:rPr lang="es-ES" sz="2200" b="1" dirty="0" smtClean="0">
                <a:solidFill>
                  <a:srgbClr val="C00000"/>
                </a:solidFill>
              </a:rPr>
              <a:t>Actualización</a:t>
            </a:r>
            <a:r>
              <a:rPr lang="es-ES" sz="2200" b="1" dirty="0" smtClean="0">
                <a:solidFill>
                  <a:schemeClr val="tx1">
                    <a:lumMod val="95000"/>
                    <a:lumOff val="5000"/>
                  </a:schemeClr>
                </a:solidFill>
              </a:rPr>
              <a:t>: operación que permite mantener actualizado el fichero (operaciones con registros que veremos más adelante)</a:t>
            </a:r>
          </a:p>
          <a:p>
            <a:pPr marL="1255713" lvl="3" indent="-333375">
              <a:buFont typeface="Wingdings" pitchFamily="2" charset="2"/>
              <a:buChar char="ü"/>
            </a:pPr>
            <a:r>
              <a:rPr lang="es-ES" sz="2200" b="1" dirty="0" smtClean="0">
                <a:solidFill>
                  <a:srgbClr val="C00000"/>
                </a:solidFill>
              </a:rPr>
              <a:t>Ordenación o clasificación</a:t>
            </a:r>
            <a:r>
              <a:rPr lang="es-ES" sz="2200" b="1" dirty="0" smtClean="0">
                <a:solidFill>
                  <a:schemeClr val="tx1">
                    <a:lumMod val="95000"/>
                    <a:lumOff val="5000"/>
                  </a:schemeClr>
                </a:solidFill>
              </a:rPr>
              <a:t>: establecer un orden entre los registros almacenados dentro del fichero, de acuerdo con unos criterios</a:t>
            </a:r>
          </a:p>
          <a:p>
            <a:pPr marL="1255713" lvl="3" indent="-333375">
              <a:buFont typeface="Wingdings" pitchFamily="2" charset="2"/>
              <a:buChar char="ü"/>
            </a:pPr>
            <a:r>
              <a:rPr lang="es-ES" sz="2200" b="1" dirty="0" smtClean="0">
                <a:solidFill>
                  <a:srgbClr val="C00000"/>
                </a:solidFill>
              </a:rPr>
              <a:t>Copia: </a:t>
            </a:r>
            <a:r>
              <a:rPr lang="es-ES" sz="2200" b="1" dirty="0" smtClean="0">
                <a:solidFill>
                  <a:schemeClr val="tx1">
                    <a:lumMod val="95000"/>
                    <a:lumOff val="5000"/>
                  </a:schemeClr>
                </a:solidFill>
              </a:rPr>
              <a:t>a partir de un fichero origen se crea otro fichero destino con la misma estructura y contenido que el primero</a:t>
            </a:r>
          </a:p>
          <a:p>
            <a:pPr marL="1712913" lvl="4" indent="-333375">
              <a:buFont typeface="Wingdings" pitchFamily="2" charset="2"/>
              <a:buChar char="ü"/>
            </a:pPr>
            <a:endParaRPr lang="es-ES" sz="2200" b="1" dirty="0" smtClean="0">
              <a:solidFill>
                <a:schemeClr val="tx1">
                  <a:lumMod val="95000"/>
                  <a:lumOff val="5000"/>
                </a:schemeClr>
              </a:solidFill>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428596" y="0"/>
            <a:ext cx="8715404" cy="6417141"/>
          </a:xfrm>
          <a:prstGeom prst="rect">
            <a:avLst/>
          </a:prstGeom>
          <a:noFill/>
        </p:spPr>
        <p:txBody>
          <a:bodyPr wrap="square" rtlCol="0">
            <a:spAutoFit/>
          </a:bodyPr>
          <a:lstStyle/>
          <a:p>
            <a:pPr marL="0" lvl="1" indent="7938"/>
            <a:r>
              <a:rPr lang="es-ES" sz="2400" b="1" dirty="0" smtClean="0">
                <a:solidFill>
                  <a:srgbClr val="C00000"/>
                </a:solidFill>
              </a:rPr>
              <a:t>2- FICHEROS</a:t>
            </a:r>
          </a:p>
          <a:p>
            <a:pPr marL="0" lvl="1" indent="7938">
              <a:buFont typeface="+mj-lt"/>
              <a:buAutoNum type="alphaLcParenR" startAt="3"/>
            </a:pPr>
            <a:r>
              <a:rPr lang="es-ES" sz="2400" b="1" dirty="0" smtClean="0">
                <a:solidFill>
                  <a:schemeClr val="accent5">
                    <a:lumMod val="50000"/>
                  </a:schemeClr>
                </a:solidFill>
              </a:rPr>
              <a:t> Operaciones con ficheros y registros:</a:t>
            </a:r>
          </a:p>
          <a:p>
            <a:pPr marL="0" lvl="1" indent="7938"/>
            <a:r>
              <a:rPr lang="es-ES" sz="2400" dirty="0" smtClean="0">
                <a:solidFill>
                  <a:schemeClr val="tx1">
                    <a:lumMod val="95000"/>
                    <a:lumOff val="5000"/>
                  </a:schemeClr>
                </a:solidFill>
              </a:rPr>
              <a:t>     </a:t>
            </a:r>
          </a:p>
          <a:p>
            <a:pPr marL="457200" lvl="2" indent="7938">
              <a:buFont typeface="+mj-lt"/>
              <a:buAutoNum type="arabicParenR"/>
            </a:pPr>
            <a:r>
              <a:rPr lang="es-ES" sz="2400" b="1" dirty="0" smtClean="0">
                <a:solidFill>
                  <a:schemeClr val="accent6">
                    <a:lumMod val="50000"/>
                  </a:schemeClr>
                </a:solidFill>
              </a:rPr>
              <a:t> Operaciones con ficheros: </a:t>
            </a:r>
            <a:endParaRPr lang="es-ES" sz="2400" dirty="0" smtClean="0">
              <a:solidFill>
                <a:schemeClr val="tx1">
                  <a:lumMod val="95000"/>
                  <a:lumOff val="5000"/>
                </a:schemeClr>
              </a:solidFill>
            </a:endParaRPr>
          </a:p>
          <a:p>
            <a:pPr marL="1255713" lvl="3" indent="-333375">
              <a:buFont typeface="Wingdings" pitchFamily="2" charset="2"/>
              <a:buChar char="ü"/>
            </a:pPr>
            <a:r>
              <a:rPr lang="es-ES" sz="2100" b="1" dirty="0" smtClean="0">
                <a:solidFill>
                  <a:srgbClr val="C00000"/>
                </a:solidFill>
              </a:rPr>
              <a:t>Concatenación: </a:t>
            </a:r>
            <a:r>
              <a:rPr lang="es-ES" sz="2100" dirty="0" smtClean="0">
                <a:solidFill>
                  <a:schemeClr val="tx1">
                    <a:lumMod val="95000"/>
                    <a:lumOff val="5000"/>
                  </a:schemeClr>
                </a:solidFill>
              </a:rPr>
              <a:t>A partir de dos ficheros con la misma estructura, se crea un tercer fichero con la misma estructura y cuya información es la suma de los dos primeros</a:t>
            </a:r>
          </a:p>
          <a:p>
            <a:pPr marL="1255713" lvl="3" indent="-333375">
              <a:buFont typeface="Wingdings" pitchFamily="2" charset="2"/>
              <a:buChar char="ü"/>
            </a:pPr>
            <a:r>
              <a:rPr lang="es-ES" sz="2100" b="1" dirty="0" smtClean="0">
                <a:solidFill>
                  <a:srgbClr val="C00000"/>
                </a:solidFill>
              </a:rPr>
              <a:t>Fusión o mezcla: </a:t>
            </a:r>
            <a:r>
              <a:rPr lang="es-ES" sz="2100" dirty="0" smtClean="0">
                <a:solidFill>
                  <a:schemeClr val="tx1">
                    <a:lumMod val="95000"/>
                    <a:lumOff val="5000"/>
                  </a:schemeClr>
                </a:solidFill>
              </a:rPr>
              <a:t>permite obtener, a partir de varios ficheros con la misma estructura interna, un nuevo fichero que contenga los registros de todos los anteriores sin alterar la ordenación de estos</a:t>
            </a:r>
          </a:p>
          <a:p>
            <a:pPr marL="1255713" lvl="3" indent="-333375">
              <a:buFont typeface="Wingdings" pitchFamily="2" charset="2"/>
              <a:buChar char="ü"/>
            </a:pPr>
            <a:r>
              <a:rPr lang="es-ES" sz="2100" b="1" dirty="0" smtClean="0">
                <a:solidFill>
                  <a:srgbClr val="C00000"/>
                </a:solidFill>
              </a:rPr>
              <a:t>Intersección: </a:t>
            </a:r>
            <a:r>
              <a:rPr lang="es-ES" sz="2100" dirty="0" smtClean="0">
                <a:solidFill>
                  <a:schemeClr val="tx1">
                    <a:lumMod val="95000"/>
                    <a:lumOff val="5000"/>
                  </a:schemeClr>
                </a:solidFill>
              </a:rPr>
              <a:t>crear un nuevo fichero partiendo de los registros comunes a 2 o mas ficheros con la misma estructura</a:t>
            </a:r>
          </a:p>
          <a:p>
            <a:pPr marL="1255713" lvl="3" indent="-333375">
              <a:buFont typeface="Wingdings" pitchFamily="2" charset="2"/>
              <a:buChar char="ü"/>
            </a:pPr>
            <a:r>
              <a:rPr lang="es-ES" sz="2100" b="1" dirty="0" smtClean="0">
                <a:solidFill>
                  <a:srgbClr val="C00000"/>
                </a:solidFill>
              </a:rPr>
              <a:t>Partición: </a:t>
            </a:r>
            <a:r>
              <a:rPr lang="es-ES" sz="2100" dirty="0" smtClean="0">
                <a:solidFill>
                  <a:schemeClr val="tx1">
                    <a:lumMod val="95000"/>
                    <a:lumOff val="5000"/>
                  </a:schemeClr>
                </a:solidFill>
              </a:rPr>
              <a:t>permite obtener varios ficheros a partir de uno inicial en función de alguna característica</a:t>
            </a:r>
          </a:p>
          <a:p>
            <a:pPr marL="1255713" lvl="3" indent="-333375">
              <a:buFont typeface="Wingdings" pitchFamily="2" charset="2"/>
              <a:buChar char="ü"/>
            </a:pPr>
            <a:r>
              <a:rPr lang="es-ES" sz="2100" b="1" dirty="0" smtClean="0">
                <a:solidFill>
                  <a:srgbClr val="C00000"/>
                </a:solidFill>
              </a:rPr>
              <a:t>Compactación o empaquetamiento: </a:t>
            </a:r>
            <a:r>
              <a:rPr lang="es-ES" sz="2100" dirty="0" smtClean="0">
                <a:solidFill>
                  <a:schemeClr val="tx1">
                    <a:lumMod val="95000"/>
                    <a:lumOff val="5000"/>
                  </a:schemeClr>
                </a:solidFill>
              </a:rPr>
              <a:t>permite la reorganización de los registros de un fichero eliminando huecos libres por la eliminación de registros</a:t>
            </a:r>
          </a:p>
          <a:p>
            <a:pPr marL="1255713" lvl="3" indent="-333375">
              <a:buFont typeface="Wingdings" pitchFamily="2" charset="2"/>
              <a:buChar char="ü"/>
            </a:pPr>
            <a:r>
              <a:rPr lang="es-ES" sz="2100" b="1" dirty="0" smtClean="0">
                <a:solidFill>
                  <a:srgbClr val="C00000"/>
                </a:solidFill>
              </a:rPr>
              <a:t>Consulta: </a:t>
            </a:r>
            <a:r>
              <a:rPr lang="es-ES" sz="2100" dirty="0" smtClean="0">
                <a:solidFill>
                  <a:schemeClr val="tx1">
                    <a:lumMod val="95000"/>
                    <a:lumOff val="5000"/>
                  </a:schemeClr>
                </a:solidFill>
              </a:rPr>
              <a:t>permite acceder a los registros y conocer su contenido</a:t>
            </a:r>
          </a:p>
          <a:p>
            <a:pPr marL="1255713" lvl="3" indent="-333375">
              <a:buFont typeface="Wingdings" pitchFamily="2" charset="2"/>
              <a:buChar char="ü"/>
            </a:pPr>
            <a:r>
              <a:rPr lang="es-ES" sz="2100" b="1" dirty="0" smtClean="0">
                <a:solidFill>
                  <a:srgbClr val="C00000"/>
                </a:solidFill>
              </a:rPr>
              <a:t>Borrado o destrucción: </a:t>
            </a:r>
            <a:r>
              <a:rPr lang="es-ES" sz="2100" dirty="0" smtClean="0">
                <a:solidFill>
                  <a:schemeClr val="tx1">
                    <a:lumMod val="95000"/>
                    <a:lumOff val="5000"/>
                  </a:schemeClr>
                </a:solidFill>
              </a:rPr>
              <a:t>eliminamos un fichero</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428596" y="0"/>
            <a:ext cx="8715404" cy="6309420"/>
          </a:xfrm>
          <a:prstGeom prst="rect">
            <a:avLst/>
          </a:prstGeom>
          <a:noFill/>
        </p:spPr>
        <p:txBody>
          <a:bodyPr wrap="square" rtlCol="0">
            <a:spAutoFit/>
          </a:bodyPr>
          <a:lstStyle/>
          <a:p>
            <a:pPr marL="0" lvl="1" indent="7938"/>
            <a:r>
              <a:rPr lang="es-ES" sz="2400" b="1" dirty="0" smtClean="0">
                <a:solidFill>
                  <a:srgbClr val="C00000"/>
                </a:solidFill>
              </a:rPr>
              <a:t>2- FICHEROS</a:t>
            </a:r>
          </a:p>
          <a:p>
            <a:pPr marL="0" lvl="1" indent="7938">
              <a:buFont typeface="+mj-lt"/>
              <a:buAutoNum type="alphaLcParenR" startAt="3"/>
            </a:pPr>
            <a:r>
              <a:rPr lang="es-ES" sz="2400" b="1" dirty="0" smtClean="0">
                <a:solidFill>
                  <a:schemeClr val="accent5">
                    <a:lumMod val="50000"/>
                  </a:schemeClr>
                </a:solidFill>
              </a:rPr>
              <a:t> Operaciones con ficheros y registros:</a:t>
            </a:r>
          </a:p>
          <a:p>
            <a:pPr marL="0" lvl="1" indent="7938"/>
            <a:r>
              <a:rPr lang="es-ES" sz="2400" dirty="0" smtClean="0">
                <a:solidFill>
                  <a:schemeClr val="tx1">
                    <a:lumMod val="95000"/>
                    <a:lumOff val="5000"/>
                  </a:schemeClr>
                </a:solidFill>
              </a:rPr>
              <a:t>     </a:t>
            </a:r>
          </a:p>
          <a:p>
            <a:pPr marL="457200" lvl="2" indent="7938">
              <a:buFont typeface="+mj-lt"/>
              <a:buAutoNum type="arabicParenR" startAt="2"/>
            </a:pPr>
            <a:r>
              <a:rPr lang="es-ES" sz="2400" b="1" dirty="0" smtClean="0">
                <a:solidFill>
                  <a:schemeClr val="accent6">
                    <a:lumMod val="50000"/>
                  </a:schemeClr>
                </a:solidFill>
              </a:rPr>
              <a:t> Operaciones con registros: </a:t>
            </a:r>
            <a:endParaRPr lang="es-ES" sz="2400" dirty="0" smtClean="0">
              <a:solidFill>
                <a:schemeClr val="tx1">
                  <a:lumMod val="95000"/>
                  <a:lumOff val="5000"/>
                </a:schemeClr>
              </a:solidFill>
            </a:endParaRPr>
          </a:p>
          <a:p>
            <a:pPr marL="1255713" lvl="3" indent="-333375">
              <a:buFont typeface="Wingdings" pitchFamily="2" charset="2"/>
              <a:buChar char="ü"/>
            </a:pPr>
            <a:r>
              <a:rPr lang="es-ES" sz="2200" b="1" dirty="0" smtClean="0">
                <a:solidFill>
                  <a:srgbClr val="C00000"/>
                </a:solidFill>
              </a:rPr>
              <a:t>Altas</a:t>
            </a:r>
            <a:r>
              <a:rPr lang="es-ES" sz="2200" dirty="0" smtClean="0">
                <a:solidFill>
                  <a:schemeClr val="tx1">
                    <a:lumMod val="95000"/>
                    <a:lumOff val="5000"/>
                  </a:schemeClr>
                </a:solidFill>
              </a:rPr>
              <a:t>: consiste en la adición o inserción de uno o más registros en el fichero.</a:t>
            </a:r>
          </a:p>
          <a:p>
            <a:pPr marL="1255713" lvl="3" indent="-333375">
              <a:buFont typeface="Wingdings" pitchFamily="2" charset="2"/>
              <a:buChar char="ü"/>
            </a:pPr>
            <a:r>
              <a:rPr lang="es-ES" sz="2200" b="1" dirty="0" smtClean="0">
                <a:solidFill>
                  <a:srgbClr val="C00000"/>
                </a:solidFill>
              </a:rPr>
              <a:t>Bajas: </a:t>
            </a:r>
            <a:r>
              <a:rPr lang="es-ES" sz="2200" dirty="0" smtClean="0">
                <a:solidFill>
                  <a:schemeClr val="tx1">
                    <a:lumMod val="95000"/>
                    <a:lumOff val="5000"/>
                  </a:schemeClr>
                </a:solidFill>
              </a:rPr>
              <a:t>consiste en eliminar uno o más registros del fichero. </a:t>
            </a:r>
          </a:p>
          <a:p>
            <a:pPr marL="1255713" lvl="3" indent="-333375"/>
            <a:r>
              <a:rPr lang="es-ES" sz="2200" dirty="0" smtClean="0">
                <a:solidFill>
                  <a:schemeClr val="tx1">
                    <a:lumMod val="95000"/>
                    <a:lumOff val="5000"/>
                  </a:schemeClr>
                </a:solidFill>
              </a:rPr>
              <a:t>	Se puede realizar de dos formas:</a:t>
            </a:r>
          </a:p>
          <a:p>
            <a:pPr marL="1836738" lvl="4" indent="-457200">
              <a:buFont typeface="+mj-lt"/>
              <a:buAutoNum type="arabicPeriod"/>
            </a:pPr>
            <a:r>
              <a:rPr lang="es-ES" sz="2200" b="1" dirty="0" smtClean="0">
                <a:solidFill>
                  <a:schemeClr val="accent5">
                    <a:lumMod val="50000"/>
                  </a:schemeClr>
                </a:solidFill>
              </a:rPr>
              <a:t>Marcando el registro </a:t>
            </a:r>
            <a:r>
              <a:rPr lang="es-ES" sz="2200" dirty="0" smtClean="0">
                <a:solidFill>
                  <a:schemeClr val="accent5">
                    <a:lumMod val="50000"/>
                  </a:schemeClr>
                </a:solidFill>
              </a:rPr>
              <a:t>mediante un campo existente llamado </a:t>
            </a:r>
            <a:r>
              <a:rPr lang="es-ES" sz="2200" dirty="0" err="1" smtClean="0">
                <a:solidFill>
                  <a:schemeClr val="accent5">
                    <a:lumMod val="50000"/>
                  </a:schemeClr>
                </a:solidFill>
              </a:rPr>
              <a:t>flag</a:t>
            </a:r>
            <a:r>
              <a:rPr lang="es-ES" sz="2200" dirty="0" smtClean="0">
                <a:solidFill>
                  <a:schemeClr val="accent5">
                    <a:lumMod val="50000"/>
                  </a:schemeClr>
                </a:solidFill>
              </a:rPr>
              <a:t> o bandera. El registro eliminado no será accesible, pero sigue existiendo y ocupando espacio en el fichero. Permite recuperación del registro.</a:t>
            </a:r>
          </a:p>
          <a:p>
            <a:pPr marL="1836738" lvl="4" indent="-457200">
              <a:buFont typeface="+mj-lt"/>
              <a:buAutoNum type="arabicPeriod"/>
            </a:pPr>
            <a:r>
              <a:rPr lang="es-ES" sz="2200" b="1" dirty="0" smtClean="0">
                <a:solidFill>
                  <a:schemeClr val="accent5">
                    <a:lumMod val="50000"/>
                  </a:schemeClr>
                </a:solidFill>
              </a:rPr>
              <a:t>Borrado físico del fichero</a:t>
            </a:r>
            <a:r>
              <a:rPr lang="es-ES" sz="2200" dirty="0" smtClean="0">
                <a:solidFill>
                  <a:schemeClr val="accent5">
                    <a:lumMod val="50000"/>
                  </a:schemeClr>
                </a:solidFill>
              </a:rPr>
              <a:t>: el registro es borrado del fichero, impidiendo su acceso y liberando el espacio que ocupa. No permite la recuperación del registro.</a:t>
            </a:r>
            <a:endParaRPr lang="es-ES" sz="2200" b="1" dirty="0" smtClean="0">
              <a:solidFill>
                <a:schemeClr val="tx1">
                  <a:lumMod val="95000"/>
                  <a:lumOff val="5000"/>
                </a:schemeClr>
              </a:solidFill>
            </a:endParaRPr>
          </a:p>
          <a:p>
            <a:pPr marL="1255713" lvl="3" indent="-333375">
              <a:buFont typeface="Wingdings" pitchFamily="2" charset="2"/>
              <a:buChar char="ü"/>
            </a:pPr>
            <a:r>
              <a:rPr lang="es-ES" sz="2200" b="1" dirty="0" smtClean="0">
                <a:solidFill>
                  <a:srgbClr val="C00000"/>
                </a:solidFill>
              </a:rPr>
              <a:t>Modificación: </a:t>
            </a:r>
            <a:r>
              <a:rPr lang="es-ES" sz="2200" dirty="0" smtClean="0">
                <a:solidFill>
                  <a:schemeClr val="tx1">
                    <a:lumMod val="95000"/>
                    <a:lumOff val="5000"/>
                  </a:schemeClr>
                </a:solidFill>
              </a:rPr>
              <a:t>consiste en realizar un cambio total o parcial de uno o varios campos de los registros de un fichero</a:t>
            </a:r>
          </a:p>
          <a:p>
            <a:pPr marL="1255713" lvl="3" indent="-333375">
              <a:buFont typeface="Wingdings" pitchFamily="2" charset="2"/>
              <a:buChar char="ü"/>
            </a:pPr>
            <a:r>
              <a:rPr lang="es-ES" sz="2200" b="1" dirty="0" smtClean="0">
                <a:solidFill>
                  <a:srgbClr val="C00000"/>
                </a:solidFill>
              </a:rPr>
              <a:t>Consulta: </a:t>
            </a:r>
            <a:r>
              <a:rPr lang="es-ES" sz="2200" dirty="0" smtClean="0">
                <a:solidFill>
                  <a:schemeClr val="tx1">
                    <a:lumMod val="95000"/>
                    <a:lumOff val="5000"/>
                  </a:schemeClr>
                </a:solidFill>
              </a:rPr>
              <a:t>permite acceder a uno o varios registros</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428596" y="214290"/>
            <a:ext cx="8715404" cy="6278642"/>
          </a:xfrm>
          <a:prstGeom prst="rect">
            <a:avLst/>
          </a:prstGeom>
          <a:noFill/>
        </p:spPr>
        <p:txBody>
          <a:bodyPr wrap="square" rtlCol="0">
            <a:spAutoFit/>
          </a:bodyPr>
          <a:lstStyle/>
          <a:p>
            <a:pPr marL="0" lvl="1" indent="7938"/>
            <a:r>
              <a:rPr lang="es-ES" sz="2400" b="1" dirty="0" smtClean="0">
                <a:solidFill>
                  <a:srgbClr val="C00000"/>
                </a:solidFill>
              </a:rPr>
              <a:t>2- FICHEROS</a:t>
            </a:r>
          </a:p>
          <a:p>
            <a:pPr marL="0" lvl="1" indent="7938">
              <a:buFont typeface="+mj-lt"/>
              <a:buAutoNum type="alphaLcParenR" startAt="4"/>
            </a:pPr>
            <a:r>
              <a:rPr lang="es-ES" sz="2400" b="1" dirty="0" smtClean="0">
                <a:solidFill>
                  <a:schemeClr val="accent5">
                    <a:lumMod val="50000"/>
                  </a:schemeClr>
                </a:solidFill>
              </a:rPr>
              <a:t> Organización y acceso de ficheros:</a:t>
            </a:r>
            <a:endParaRPr lang="es-ES" sz="2400" dirty="0" smtClean="0">
              <a:solidFill>
                <a:schemeClr val="accent6">
                  <a:lumMod val="50000"/>
                </a:schemeClr>
              </a:solidFill>
            </a:endParaRPr>
          </a:p>
          <a:p>
            <a:pPr marL="723900" lvl="2" indent="-258763">
              <a:buFont typeface="+mj-lt"/>
              <a:buAutoNum type="arabicPeriod"/>
            </a:pPr>
            <a:r>
              <a:rPr lang="es-ES" sz="2400" b="1" dirty="0" smtClean="0">
                <a:solidFill>
                  <a:schemeClr val="accent6">
                    <a:lumMod val="50000"/>
                  </a:schemeClr>
                </a:solidFill>
              </a:rPr>
              <a:t>ORGANIZACIÓN: </a:t>
            </a:r>
            <a:r>
              <a:rPr lang="es-ES" sz="2400" dirty="0" smtClean="0">
                <a:solidFill>
                  <a:schemeClr val="tx1">
                    <a:lumMod val="95000"/>
                    <a:lumOff val="5000"/>
                  </a:schemeClr>
                </a:solidFill>
              </a:rPr>
              <a:t>Es la forma en la que los datos son estructurados y almacenados sobre el dispositivo de almacenamiento. </a:t>
            </a:r>
          </a:p>
          <a:p>
            <a:pPr marL="457200" lvl="2" indent="7938">
              <a:buFont typeface="+mj-lt"/>
              <a:buAutoNum type="arabicPeriod"/>
            </a:pPr>
            <a:endParaRPr lang="es-ES" sz="2400" dirty="0" smtClean="0">
              <a:solidFill>
                <a:schemeClr val="tx1">
                  <a:lumMod val="95000"/>
                  <a:lumOff val="5000"/>
                </a:schemeClr>
              </a:solidFill>
            </a:endParaRPr>
          </a:p>
          <a:p>
            <a:pPr marL="457200" lvl="2" indent="7938"/>
            <a:r>
              <a:rPr lang="es-ES" sz="2400" dirty="0" smtClean="0">
                <a:solidFill>
                  <a:schemeClr val="tx1">
                    <a:lumMod val="95000"/>
                    <a:lumOff val="5000"/>
                  </a:schemeClr>
                </a:solidFill>
              </a:rPr>
              <a:t>	Dependerá por tanto, del tipo de dispositivo:</a:t>
            </a:r>
            <a:endParaRPr lang="es-ES" sz="2200" dirty="0" smtClean="0">
              <a:solidFill>
                <a:schemeClr val="accent5">
                  <a:lumMod val="50000"/>
                </a:schemeClr>
              </a:solidFill>
            </a:endParaRPr>
          </a:p>
          <a:p>
            <a:pPr marL="1371600" lvl="4" indent="7938">
              <a:buFont typeface="Wingdings" pitchFamily="2" charset="2"/>
              <a:buChar char="q"/>
            </a:pPr>
            <a:r>
              <a:rPr lang="es-ES" sz="2200" dirty="0" smtClean="0">
                <a:solidFill>
                  <a:schemeClr val="accent5">
                    <a:lumMod val="50000"/>
                  </a:schemeClr>
                </a:solidFill>
              </a:rPr>
              <a:t> </a:t>
            </a:r>
            <a:r>
              <a:rPr lang="es-ES" sz="2200" b="1" dirty="0" smtClean="0">
                <a:solidFill>
                  <a:schemeClr val="accent5">
                    <a:lumMod val="50000"/>
                  </a:schemeClr>
                </a:solidFill>
              </a:rPr>
              <a:t>Secuenciales: </a:t>
            </a:r>
            <a:r>
              <a:rPr lang="es-ES" sz="2200" dirty="0" smtClean="0">
                <a:solidFill>
                  <a:schemeClr val="accent5">
                    <a:lumMod val="50000"/>
                  </a:schemeClr>
                </a:solidFill>
              </a:rPr>
              <a:t>cintas magnéticas, </a:t>
            </a:r>
            <a:r>
              <a:rPr lang="es-ES" sz="2200" dirty="0" err="1" smtClean="0">
                <a:solidFill>
                  <a:schemeClr val="accent5">
                    <a:lumMod val="50000"/>
                  </a:schemeClr>
                </a:solidFill>
              </a:rPr>
              <a:t>etc</a:t>
            </a:r>
            <a:r>
              <a:rPr lang="es-ES" sz="2200" dirty="0" smtClean="0">
                <a:solidFill>
                  <a:schemeClr val="accent5">
                    <a:lumMod val="50000"/>
                  </a:schemeClr>
                </a:solidFill>
              </a:rPr>
              <a:t>…</a:t>
            </a:r>
          </a:p>
          <a:p>
            <a:pPr marL="1371600" lvl="4" indent="7938">
              <a:buFont typeface="Wingdings" pitchFamily="2" charset="2"/>
              <a:buChar char="q"/>
            </a:pPr>
            <a:r>
              <a:rPr lang="es-ES" sz="2200" dirty="0" smtClean="0">
                <a:solidFill>
                  <a:schemeClr val="accent5">
                    <a:lumMod val="50000"/>
                  </a:schemeClr>
                </a:solidFill>
              </a:rPr>
              <a:t> </a:t>
            </a:r>
            <a:r>
              <a:rPr lang="es-ES" sz="2200" b="1" dirty="0" err="1" smtClean="0">
                <a:solidFill>
                  <a:schemeClr val="accent5">
                    <a:lumMod val="50000"/>
                  </a:schemeClr>
                </a:solidFill>
              </a:rPr>
              <a:t>Direccionables</a:t>
            </a:r>
            <a:r>
              <a:rPr lang="es-ES" sz="2200" b="1" dirty="0" smtClean="0">
                <a:solidFill>
                  <a:schemeClr val="accent5">
                    <a:lumMod val="50000"/>
                  </a:schemeClr>
                </a:solidFill>
              </a:rPr>
              <a:t>: </a:t>
            </a:r>
            <a:r>
              <a:rPr lang="es-ES" sz="2200" dirty="0" smtClean="0">
                <a:solidFill>
                  <a:schemeClr val="accent5">
                    <a:lumMod val="50000"/>
                  </a:schemeClr>
                </a:solidFill>
              </a:rPr>
              <a:t>disquete, disco duro, </a:t>
            </a:r>
            <a:r>
              <a:rPr lang="es-ES" sz="2200" dirty="0" err="1" smtClean="0">
                <a:solidFill>
                  <a:schemeClr val="accent5">
                    <a:lumMod val="50000"/>
                  </a:schemeClr>
                </a:solidFill>
              </a:rPr>
              <a:t>etc</a:t>
            </a:r>
            <a:r>
              <a:rPr lang="es-ES" sz="2200" dirty="0" smtClean="0">
                <a:solidFill>
                  <a:schemeClr val="accent5">
                    <a:lumMod val="50000"/>
                  </a:schemeClr>
                </a:solidFill>
              </a:rPr>
              <a:t>…</a:t>
            </a:r>
          </a:p>
          <a:p>
            <a:pPr marL="450850" lvl="3" indent="7938"/>
            <a:endParaRPr lang="es-ES" sz="2200" dirty="0" smtClean="0">
              <a:solidFill>
                <a:schemeClr val="accent5">
                  <a:lumMod val="50000"/>
                </a:schemeClr>
              </a:solidFill>
            </a:endParaRPr>
          </a:p>
          <a:p>
            <a:pPr marL="804863" lvl="3" indent="-346075">
              <a:buFont typeface="+mj-lt"/>
              <a:buAutoNum type="arabicPeriod" startAt="2"/>
            </a:pPr>
            <a:r>
              <a:rPr lang="es-ES" sz="2400" b="1" dirty="0" smtClean="0">
                <a:solidFill>
                  <a:schemeClr val="accent6">
                    <a:lumMod val="50000"/>
                  </a:schemeClr>
                </a:solidFill>
              </a:rPr>
              <a:t>ACCESO: </a:t>
            </a:r>
            <a:r>
              <a:rPr lang="es-ES" sz="2400" dirty="0" smtClean="0">
                <a:solidFill>
                  <a:schemeClr val="tx1">
                    <a:lumMod val="95000"/>
                    <a:lumOff val="5000"/>
                  </a:schemeClr>
                </a:solidFill>
              </a:rPr>
              <a:t>Es el procedimiento necesario para seleccionar un registro. El tipo de dispositivo también puede condicionar el tipo de acceso</a:t>
            </a:r>
          </a:p>
          <a:p>
            <a:pPr marL="908050" lvl="4" indent="7938"/>
            <a:r>
              <a:rPr lang="es-ES" sz="2400" dirty="0" smtClean="0">
                <a:solidFill>
                  <a:schemeClr val="tx1">
                    <a:lumMod val="95000"/>
                    <a:lumOff val="5000"/>
                  </a:schemeClr>
                </a:solidFill>
              </a:rPr>
              <a:t> </a:t>
            </a:r>
            <a:r>
              <a:rPr lang="es-ES" sz="2200" b="1" dirty="0" smtClean="0">
                <a:solidFill>
                  <a:schemeClr val="tx1">
                    <a:lumMod val="95000"/>
                    <a:lumOff val="5000"/>
                  </a:schemeClr>
                </a:solidFill>
              </a:rPr>
              <a:t>TIPOS:</a:t>
            </a:r>
          </a:p>
          <a:p>
            <a:pPr marL="1365250" lvl="5" indent="7938">
              <a:buFont typeface="Wingdings" pitchFamily="2" charset="2"/>
              <a:buChar char="q"/>
            </a:pPr>
            <a:r>
              <a:rPr lang="es-ES" sz="2200" b="1" dirty="0" smtClean="0">
                <a:solidFill>
                  <a:schemeClr val="accent5">
                    <a:lumMod val="50000"/>
                  </a:schemeClr>
                </a:solidFill>
              </a:rPr>
              <a:t>Secuencial</a:t>
            </a:r>
          </a:p>
          <a:p>
            <a:pPr marL="1365250" lvl="5" indent="7938">
              <a:buFont typeface="Wingdings" pitchFamily="2" charset="2"/>
              <a:buChar char="q"/>
            </a:pPr>
            <a:r>
              <a:rPr lang="es-ES" sz="2200" b="1" dirty="0" smtClean="0">
                <a:solidFill>
                  <a:schemeClr val="accent5">
                    <a:lumMod val="50000"/>
                  </a:schemeClr>
                </a:solidFill>
              </a:rPr>
              <a:t>Directo</a:t>
            </a:r>
          </a:p>
          <a:p>
            <a:pPr marL="1365250" lvl="5" indent="7938">
              <a:buFont typeface="Wingdings" pitchFamily="2" charset="2"/>
              <a:buChar char="q"/>
            </a:pPr>
            <a:r>
              <a:rPr lang="es-ES" sz="2200" b="1" dirty="0" smtClean="0">
                <a:solidFill>
                  <a:schemeClr val="accent5">
                    <a:lumMod val="50000"/>
                  </a:schemeClr>
                </a:solidFill>
              </a:rPr>
              <a:t>Indexado</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428596" y="214290"/>
            <a:ext cx="8715404" cy="7540526"/>
          </a:xfrm>
          <a:prstGeom prst="rect">
            <a:avLst/>
          </a:prstGeom>
          <a:noFill/>
        </p:spPr>
        <p:txBody>
          <a:bodyPr wrap="square" rtlCol="0">
            <a:spAutoFit/>
          </a:bodyPr>
          <a:lstStyle/>
          <a:p>
            <a:pPr marL="0" lvl="1" indent="7938"/>
            <a:r>
              <a:rPr lang="es-ES" sz="2400" b="1" dirty="0" smtClean="0">
                <a:solidFill>
                  <a:srgbClr val="C00000"/>
                </a:solidFill>
              </a:rPr>
              <a:t>3- BASES DE DATOS</a:t>
            </a:r>
          </a:p>
          <a:p>
            <a:pPr marL="0" lvl="1" indent="7938">
              <a:buFont typeface="+mj-lt"/>
              <a:buAutoNum type="alphaLcParenR"/>
            </a:pPr>
            <a:r>
              <a:rPr lang="es-ES" sz="2400" b="1" dirty="0" smtClean="0">
                <a:solidFill>
                  <a:schemeClr val="accent5">
                    <a:lumMod val="50000"/>
                  </a:schemeClr>
                </a:solidFill>
              </a:rPr>
              <a:t> Concepto:</a:t>
            </a:r>
          </a:p>
          <a:p>
            <a:pPr marL="723900" lvl="1" indent="-266700">
              <a:buFont typeface="Wingdings" pitchFamily="2" charset="2"/>
              <a:buChar char="Ø"/>
            </a:pPr>
            <a:r>
              <a:rPr lang="es-ES" sz="2800" dirty="0" smtClean="0"/>
              <a:t>En general, una </a:t>
            </a:r>
            <a:r>
              <a:rPr lang="es-ES" sz="2800" b="1" dirty="0" smtClean="0"/>
              <a:t>base de datos</a:t>
            </a:r>
            <a:r>
              <a:rPr lang="es-ES" sz="2800" dirty="0" smtClean="0"/>
              <a:t> se puede definir como un conjunto de información relacionada que se encuentra agrupada ó estructurada.</a:t>
            </a:r>
          </a:p>
          <a:p>
            <a:pPr marL="723900" lvl="1" indent="-266700">
              <a:buFont typeface="Wingdings" pitchFamily="2" charset="2"/>
              <a:buChar char="Ø"/>
            </a:pPr>
            <a:endParaRPr lang="es-ES" sz="2800" dirty="0" smtClean="0"/>
          </a:p>
          <a:p>
            <a:pPr marL="723900" lvl="1" indent="-266700">
              <a:buFont typeface="Wingdings" pitchFamily="2" charset="2"/>
              <a:buChar char="Ø"/>
            </a:pPr>
            <a:r>
              <a:rPr lang="es-ES" sz="2800" dirty="0" smtClean="0"/>
              <a:t>Desde el punto de vista informático, una </a:t>
            </a:r>
            <a:r>
              <a:rPr lang="es-ES" sz="2800" b="1" dirty="0" smtClean="0"/>
              <a:t>base de datos </a:t>
            </a:r>
            <a:r>
              <a:rPr lang="es-ES" sz="2800" dirty="0" smtClean="0"/>
              <a:t>es un sistema formado por un conjunto de datos almacenados en discos que permiten el acceso directo a ellos y un conjunto de programas que manipulen ese conjunto de datos (SGBD).</a:t>
            </a:r>
          </a:p>
          <a:p>
            <a:pPr marL="723900" lvl="1" indent="-266700">
              <a:buFont typeface="Wingdings" pitchFamily="2" charset="2"/>
              <a:buChar char="Ø"/>
            </a:pPr>
            <a:endParaRPr lang="es-ES" sz="2800" dirty="0" smtClean="0"/>
          </a:p>
          <a:p>
            <a:pPr marL="723900" lvl="1" indent="-266700">
              <a:buFont typeface="Wingdings" pitchFamily="2" charset="2"/>
              <a:buChar char="Ø"/>
            </a:pPr>
            <a:r>
              <a:rPr lang="es-ES" sz="2800" dirty="0" smtClean="0"/>
              <a:t>Para que pueda denominarse como </a:t>
            </a:r>
            <a:r>
              <a:rPr lang="es-ES" sz="2800" b="1" dirty="0" smtClean="0"/>
              <a:t>base de datos</a:t>
            </a:r>
            <a:r>
              <a:rPr lang="es-ES" sz="2800" dirty="0" smtClean="0"/>
              <a:t>, el sistema debe satisfacer una serie de características “ideales” (que veremos  a continuación) </a:t>
            </a:r>
          </a:p>
          <a:p>
            <a:pPr marL="355600" lvl="1" indent="-347663"/>
            <a:endParaRPr lang="es-ES" sz="2400" b="1" dirty="0" smtClean="0">
              <a:solidFill>
                <a:schemeClr val="accent5">
                  <a:lumMod val="50000"/>
                </a:schemeClr>
              </a:solidFill>
            </a:endParaRPr>
          </a:p>
          <a:p>
            <a:pPr marL="355600" lvl="1" indent="-347663"/>
            <a:r>
              <a:rPr lang="es-ES" sz="2400" b="1" dirty="0" smtClean="0">
                <a:solidFill>
                  <a:schemeClr val="accent5">
                    <a:lumMod val="50000"/>
                  </a:schemeClr>
                </a:solidFill>
              </a:rPr>
              <a:t>	</a:t>
            </a:r>
          </a:p>
          <a:p>
            <a:pPr marL="0" lvl="1" indent="7938">
              <a:buFont typeface="+mj-lt"/>
              <a:buAutoNum type="alphaLcParenR"/>
            </a:pPr>
            <a:endParaRPr lang="es-ES" sz="2400" dirty="0" smtClean="0">
              <a:solidFill>
                <a:schemeClr val="accent6">
                  <a:lumMod val="50000"/>
                </a:schemeClr>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428596" y="214290"/>
            <a:ext cx="8715404" cy="7232749"/>
          </a:xfrm>
          <a:prstGeom prst="rect">
            <a:avLst/>
          </a:prstGeom>
          <a:noFill/>
        </p:spPr>
        <p:txBody>
          <a:bodyPr wrap="square" rtlCol="0">
            <a:spAutoFit/>
          </a:bodyPr>
          <a:lstStyle/>
          <a:p>
            <a:pPr marL="0" lvl="1" indent="7938"/>
            <a:r>
              <a:rPr lang="es-ES" sz="2400" b="1" dirty="0" smtClean="0">
                <a:solidFill>
                  <a:srgbClr val="C00000"/>
                </a:solidFill>
              </a:rPr>
              <a:t>3- BASES DE DATOS</a:t>
            </a:r>
          </a:p>
          <a:p>
            <a:pPr marL="0" lvl="1" indent="7938">
              <a:buFont typeface="+mj-lt"/>
              <a:buAutoNum type="alphaLcParenR" startAt="2"/>
            </a:pPr>
            <a:r>
              <a:rPr lang="es-ES" sz="2400" b="1" dirty="0" smtClean="0">
                <a:solidFill>
                  <a:schemeClr val="accent5">
                    <a:lumMod val="50000"/>
                  </a:schemeClr>
                </a:solidFill>
              </a:rPr>
              <a:t> Características “ideales” de las Bases de Datos</a:t>
            </a:r>
            <a:endParaRPr lang="es-ES" sz="2800" dirty="0" smtClean="0"/>
          </a:p>
          <a:p>
            <a:pPr marL="922337" lvl="2" indent="-457200">
              <a:buFont typeface="+mj-lt"/>
              <a:buAutoNum type="arabicParenR"/>
            </a:pPr>
            <a:r>
              <a:rPr lang="es-ES" sz="2400" b="1" dirty="0" smtClean="0">
                <a:solidFill>
                  <a:schemeClr val="accent6">
                    <a:lumMod val="50000"/>
                  </a:schemeClr>
                </a:solidFill>
              </a:rPr>
              <a:t>Versatilidad para la representación de la información:</a:t>
            </a:r>
          </a:p>
          <a:p>
            <a:pPr marL="922337" lvl="2" indent="-457200"/>
            <a:r>
              <a:rPr lang="es-ES" sz="2400" b="1" dirty="0" smtClean="0">
                <a:solidFill>
                  <a:schemeClr val="accent6">
                    <a:lumMod val="50000"/>
                  </a:schemeClr>
                </a:solidFill>
              </a:rPr>
              <a:t>	</a:t>
            </a:r>
            <a:r>
              <a:rPr lang="es-ES" sz="2200" dirty="0" smtClean="0">
                <a:solidFill>
                  <a:schemeClr val="tx1">
                    <a:lumMod val="95000"/>
                    <a:lumOff val="5000"/>
                  </a:schemeClr>
                </a:solidFill>
              </a:rPr>
              <a:t>Aunque la información que forma parte del dominio de un problema es única, pueden existir diferentes visiones de esta información (globales o parciales). </a:t>
            </a:r>
          </a:p>
          <a:p>
            <a:pPr marL="922337" lvl="2" indent="-457200"/>
            <a:r>
              <a:rPr lang="es-ES" sz="2200" dirty="0" smtClean="0">
                <a:solidFill>
                  <a:schemeClr val="tx1">
                    <a:lumMod val="95000"/>
                    <a:lumOff val="5000"/>
                  </a:schemeClr>
                </a:solidFill>
              </a:rPr>
              <a:t>	Lo veremos más adelante.</a:t>
            </a:r>
          </a:p>
          <a:p>
            <a:pPr marL="922337" lvl="2" indent="-457200"/>
            <a:endParaRPr lang="es-ES" sz="1000" dirty="0" smtClean="0">
              <a:solidFill>
                <a:schemeClr val="tx1">
                  <a:lumMod val="95000"/>
                  <a:lumOff val="5000"/>
                </a:schemeClr>
              </a:solidFill>
            </a:endParaRPr>
          </a:p>
          <a:p>
            <a:pPr marL="922337" lvl="2" indent="-457200">
              <a:buFont typeface="+mj-lt"/>
              <a:buAutoNum type="arabicParenR" startAt="2"/>
            </a:pPr>
            <a:r>
              <a:rPr lang="es-ES" sz="2400" b="1" dirty="0" smtClean="0">
                <a:solidFill>
                  <a:schemeClr val="accent6">
                    <a:lumMod val="50000"/>
                  </a:schemeClr>
                </a:solidFill>
              </a:rPr>
              <a:t>Desempeño:</a:t>
            </a:r>
          </a:p>
          <a:p>
            <a:pPr marL="922337" lvl="2" indent="-457200"/>
            <a:r>
              <a:rPr lang="es-ES" sz="2400" dirty="0" smtClean="0">
                <a:solidFill>
                  <a:schemeClr val="tx1">
                    <a:lumMod val="95000"/>
                    <a:lumOff val="5000"/>
                  </a:schemeClr>
                </a:solidFill>
              </a:rPr>
              <a:t>	</a:t>
            </a:r>
            <a:r>
              <a:rPr lang="es-ES" sz="2000" dirty="0" smtClean="0">
                <a:solidFill>
                  <a:schemeClr val="tx1">
                    <a:lumMod val="95000"/>
                    <a:lumOff val="5000"/>
                  </a:schemeClr>
                </a:solidFill>
              </a:rPr>
              <a:t>Deben asegurar un tiempo de respuesta adecuado en la comunicación hombre-máquina, permitiendo el acceso simultáneo al mismo o distinto conjunto de información por el mismo o distinto procedimiento (</a:t>
            </a:r>
            <a:r>
              <a:rPr lang="es-ES" sz="2000" b="1" i="1" dirty="0" smtClean="0">
                <a:solidFill>
                  <a:schemeClr val="tx1">
                    <a:lumMod val="95000"/>
                    <a:lumOff val="5000"/>
                  </a:schemeClr>
                </a:solidFill>
              </a:rPr>
              <a:t>Acceso concurrente</a:t>
            </a:r>
            <a:r>
              <a:rPr lang="es-ES" sz="2000" dirty="0" smtClean="0">
                <a:solidFill>
                  <a:schemeClr val="tx1">
                    <a:lumMod val="95000"/>
                    <a:lumOff val="5000"/>
                  </a:schemeClr>
                </a:solidFill>
              </a:rPr>
              <a:t>)</a:t>
            </a:r>
          </a:p>
          <a:p>
            <a:pPr marL="922337" lvl="2" indent="-457200"/>
            <a:endParaRPr lang="es-ES" sz="1100" dirty="0" smtClean="0">
              <a:solidFill>
                <a:schemeClr val="tx1">
                  <a:lumMod val="95000"/>
                  <a:lumOff val="5000"/>
                </a:schemeClr>
              </a:solidFill>
            </a:endParaRPr>
          </a:p>
          <a:p>
            <a:pPr marL="922337" lvl="2" indent="-457200">
              <a:buFont typeface="+mj-lt"/>
              <a:buAutoNum type="arabicParenR" startAt="3"/>
            </a:pPr>
            <a:r>
              <a:rPr lang="es-ES" sz="2400" b="1" dirty="0" smtClean="0">
                <a:solidFill>
                  <a:schemeClr val="accent6">
                    <a:lumMod val="50000"/>
                  </a:schemeClr>
                </a:solidFill>
              </a:rPr>
              <a:t>Mínima redundancia:</a:t>
            </a:r>
          </a:p>
          <a:p>
            <a:pPr marL="922337" lvl="2" indent="-457200"/>
            <a:r>
              <a:rPr lang="es-ES" sz="2000" dirty="0" smtClean="0">
                <a:solidFill>
                  <a:schemeClr val="tx1">
                    <a:lumMod val="95000"/>
                    <a:lumOff val="5000"/>
                  </a:schemeClr>
                </a:solidFill>
              </a:rPr>
              <a:t>	Uno de los problemas que vimos de los sistemas de ficheros era la repetición de información. Las bases de datos </a:t>
            </a:r>
            <a:r>
              <a:rPr lang="es-ES" sz="2000" b="1" dirty="0" smtClean="0">
                <a:solidFill>
                  <a:schemeClr val="tx1">
                    <a:lumMod val="95000"/>
                    <a:lumOff val="5000"/>
                  </a:schemeClr>
                </a:solidFill>
              </a:rPr>
              <a:t>NO</a:t>
            </a:r>
            <a:r>
              <a:rPr lang="es-ES" sz="2000" dirty="0" smtClean="0">
                <a:solidFill>
                  <a:schemeClr val="tx1">
                    <a:lumMod val="95000"/>
                    <a:lumOff val="5000"/>
                  </a:schemeClr>
                </a:solidFill>
              </a:rPr>
              <a:t> evitan totalmente la redundancia (por tener que representar las relaciones entre entidades), pero siempre hay que intentar minimizarla (evita problemas de inconsistencia e integridad de los datos)</a:t>
            </a:r>
            <a:endParaRPr lang="es-ES" sz="2400" dirty="0" smtClean="0">
              <a:solidFill>
                <a:schemeClr val="accent6">
                  <a:lumMod val="50000"/>
                </a:schemeClr>
              </a:solidFill>
            </a:endParaRPr>
          </a:p>
          <a:p>
            <a:pPr marL="355600" lvl="1" indent="-347663"/>
            <a:r>
              <a:rPr lang="es-ES" sz="2400" b="1" dirty="0" smtClean="0">
                <a:solidFill>
                  <a:schemeClr val="accent5">
                    <a:lumMod val="50000"/>
                  </a:schemeClr>
                </a:solidFill>
              </a:rPr>
              <a:t>	</a:t>
            </a:r>
          </a:p>
          <a:p>
            <a:pPr marL="0" lvl="1" indent="7938">
              <a:buFont typeface="+mj-lt"/>
              <a:buAutoNum type="alphaLcParenR"/>
            </a:pPr>
            <a:endParaRPr lang="es-ES" sz="2400" dirty="0" smtClean="0">
              <a:solidFill>
                <a:schemeClr val="accent6">
                  <a:lumMod val="50000"/>
                </a:schemeClr>
              </a:solidFill>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428596" y="214290"/>
            <a:ext cx="8715404" cy="6494085"/>
          </a:xfrm>
          <a:prstGeom prst="rect">
            <a:avLst/>
          </a:prstGeom>
          <a:noFill/>
        </p:spPr>
        <p:txBody>
          <a:bodyPr wrap="square" rtlCol="0">
            <a:spAutoFit/>
          </a:bodyPr>
          <a:lstStyle/>
          <a:p>
            <a:pPr marL="0" lvl="1" indent="7938"/>
            <a:r>
              <a:rPr lang="es-ES" sz="2400" b="1" dirty="0" smtClean="0">
                <a:solidFill>
                  <a:srgbClr val="C00000"/>
                </a:solidFill>
              </a:rPr>
              <a:t>3- BASES DE DATOS</a:t>
            </a:r>
          </a:p>
          <a:p>
            <a:pPr marL="0" lvl="1" indent="7938">
              <a:buFont typeface="+mj-lt"/>
              <a:buAutoNum type="alphaLcParenR" startAt="2"/>
            </a:pPr>
            <a:r>
              <a:rPr lang="es-ES" sz="2400" b="1" dirty="0" smtClean="0">
                <a:solidFill>
                  <a:schemeClr val="accent5">
                    <a:lumMod val="50000"/>
                  </a:schemeClr>
                </a:solidFill>
              </a:rPr>
              <a:t> Características “ideales” de las Bases de Datos</a:t>
            </a:r>
            <a:endParaRPr lang="es-ES" sz="2800" dirty="0" smtClean="0"/>
          </a:p>
          <a:p>
            <a:pPr marL="922337" lvl="2" indent="-457200">
              <a:buFont typeface="+mj-lt"/>
              <a:buAutoNum type="arabicParenR" startAt="4"/>
            </a:pPr>
            <a:r>
              <a:rPr lang="es-ES" sz="2400" b="1" dirty="0" smtClean="0">
                <a:solidFill>
                  <a:schemeClr val="accent6">
                    <a:lumMod val="50000"/>
                  </a:schemeClr>
                </a:solidFill>
              </a:rPr>
              <a:t>Capacidad de acceso:</a:t>
            </a:r>
          </a:p>
          <a:p>
            <a:pPr marL="922337" lvl="2" indent="-457200"/>
            <a:r>
              <a:rPr lang="es-ES" sz="2400" b="1" dirty="0" smtClean="0">
                <a:solidFill>
                  <a:schemeClr val="accent6">
                    <a:lumMod val="50000"/>
                  </a:schemeClr>
                </a:solidFill>
              </a:rPr>
              <a:t>	</a:t>
            </a:r>
            <a:r>
              <a:rPr lang="es-ES" sz="2200" dirty="0" smtClean="0">
                <a:solidFill>
                  <a:schemeClr val="tx1">
                    <a:lumMod val="95000"/>
                    <a:lumOff val="5000"/>
                  </a:schemeClr>
                </a:solidFill>
              </a:rPr>
              <a:t>Además de tener un buen desempeño, una base de datos debe ser capaz de “responder” a cualquier consulta sobre la información que contiene. Una información a la que no se pueda acceder o sea difícil el acceso, no será una información útil</a:t>
            </a:r>
          </a:p>
          <a:p>
            <a:pPr marL="922337" lvl="2" indent="-457200"/>
            <a:endParaRPr lang="es-ES" sz="1000" dirty="0" smtClean="0">
              <a:solidFill>
                <a:schemeClr val="tx1">
                  <a:lumMod val="95000"/>
                  <a:lumOff val="5000"/>
                </a:schemeClr>
              </a:solidFill>
            </a:endParaRPr>
          </a:p>
          <a:p>
            <a:pPr marL="922337" lvl="2" indent="-457200">
              <a:buFont typeface="+mj-lt"/>
              <a:buAutoNum type="arabicParenR" startAt="5"/>
            </a:pPr>
            <a:r>
              <a:rPr lang="es-ES" sz="2400" b="1" dirty="0" smtClean="0">
                <a:solidFill>
                  <a:schemeClr val="accent6">
                    <a:lumMod val="50000"/>
                  </a:schemeClr>
                </a:solidFill>
              </a:rPr>
              <a:t>Integridad:</a:t>
            </a:r>
          </a:p>
          <a:p>
            <a:pPr marL="922337" lvl="2" indent="-457200"/>
            <a:r>
              <a:rPr lang="es-ES" sz="2000" dirty="0" smtClean="0">
                <a:solidFill>
                  <a:schemeClr val="tx1">
                    <a:lumMod val="95000"/>
                    <a:lumOff val="5000"/>
                  </a:schemeClr>
                </a:solidFill>
              </a:rPr>
              <a:t>	Hace referencia a la veracidad de los datos almacenados con respecto a la información existente en el dominio del problema que trata la misma.</a:t>
            </a:r>
          </a:p>
          <a:p>
            <a:pPr marL="922337" lvl="2" indent="-457200"/>
            <a:r>
              <a:rPr lang="es-ES" sz="2000" dirty="0" smtClean="0">
                <a:solidFill>
                  <a:schemeClr val="tx1">
                    <a:lumMod val="95000"/>
                    <a:lumOff val="5000"/>
                  </a:schemeClr>
                </a:solidFill>
              </a:rPr>
              <a:t>	La integridad afecta a distintos aspectos:</a:t>
            </a:r>
          </a:p>
          <a:p>
            <a:pPr marL="1836737" lvl="4" indent="-457200">
              <a:buFont typeface="Wingdings" pitchFamily="2" charset="2"/>
              <a:buChar char="ü"/>
            </a:pPr>
            <a:r>
              <a:rPr lang="es-ES" sz="2000" b="1" dirty="0" smtClean="0">
                <a:solidFill>
                  <a:schemeClr val="tx1">
                    <a:lumMod val="95000"/>
                    <a:lumOff val="5000"/>
                  </a:schemeClr>
                </a:solidFill>
              </a:rPr>
              <a:t>Garantizar que los datos no sean destruidos ni modificados de forma anómala (seguridad)  o por fallos de software o hardware</a:t>
            </a:r>
          </a:p>
          <a:p>
            <a:pPr marL="1836737" lvl="4" indent="-457200">
              <a:buFont typeface="Wingdings" pitchFamily="2" charset="2"/>
              <a:buChar char="ü"/>
            </a:pPr>
            <a:r>
              <a:rPr lang="es-ES" sz="2000" b="1" dirty="0" smtClean="0">
                <a:solidFill>
                  <a:schemeClr val="tx1">
                    <a:lumMod val="95000"/>
                    <a:lumOff val="5000"/>
                  </a:schemeClr>
                </a:solidFill>
              </a:rPr>
              <a:t>Establecer procedimientos que verifiquen que los valores se ajustan a los requerimientos y restricciones extraídas en el análisis del sistema.</a:t>
            </a:r>
          </a:p>
          <a:p>
            <a:pPr marL="1836737" lvl="4" indent="-457200"/>
            <a:r>
              <a:rPr lang="es-ES" sz="2000" dirty="0" smtClean="0">
                <a:solidFill>
                  <a:schemeClr val="tx1">
                    <a:lumMod val="95000"/>
                    <a:lumOff val="5000"/>
                  </a:schemeClr>
                </a:solidFill>
              </a:rPr>
              <a:t>	</a:t>
            </a:r>
            <a:r>
              <a:rPr lang="es-ES" sz="2000" b="1" dirty="0" smtClean="0">
                <a:solidFill>
                  <a:schemeClr val="accent5">
                    <a:lumMod val="50000"/>
                  </a:schemeClr>
                </a:solidFill>
              </a:rPr>
              <a:t>Ejemplos:  </a:t>
            </a:r>
            <a:r>
              <a:rPr lang="es-ES" sz="2000" dirty="0" smtClean="0">
                <a:solidFill>
                  <a:schemeClr val="accent5">
                    <a:lumMod val="50000"/>
                  </a:schemeClr>
                </a:solidFill>
              </a:rPr>
              <a:t>*  un campo edad debe ser mayor de 18</a:t>
            </a:r>
          </a:p>
          <a:p>
            <a:pPr marL="1836737" lvl="4" indent="-457200"/>
            <a:r>
              <a:rPr lang="es-ES" sz="2000" dirty="0" smtClean="0">
                <a:solidFill>
                  <a:schemeClr val="accent5">
                    <a:lumMod val="50000"/>
                  </a:schemeClr>
                </a:solidFill>
              </a:rPr>
              <a:t>		    *  integridad referencial entre entidades</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428596" y="214290"/>
            <a:ext cx="8715404" cy="5555367"/>
          </a:xfrm>
          <a:prstGeom prst="rect">
            <a:avLst/>
          </a:prstGeom>
          <a:noFill/>
        </p:spPr>
        <p:txBody>
          <a:bodyPr wrap="square" rtlCol="0">
            <a:spAutoFit/>
          </a:bodyPr>
          <a:lstStyle/>
          <a:p>
            <a:pPr marL="0" lvl="1" indent="7938"/>
            <a:r>
              <a:rPr lang="es-ES" sz="2400" b="1" dirty="0" smtClean="0">
                <a:solidFill>
                  <a:srgbClr val="C00000"/>
                </a:solidFill>
              </a:rPr>
              <a:t>3- BASES DE DATOS</a:t>
            </a:r>
          </a:p>
          <a:p>
            <a:pPr marL="0" lvl="1" indent="7938">
              <a:buFont typeface="+mj-lt"/>
              <a:buAutoNum type="alphaLcParenR" startAt="2"/>
            </a:pPr>
            <a:r>
              <a:rPr lang="es-ES" sz="2400" b="1" dirty="0" smtClean="0">
                <a:solidFill>
                  <a:schemeClr val="accent5">
                    <a:lumMod val="50000"/>
                  </a:schemeClr>
                </a:solidFill>
              </a:rPr>
              <a:t> Características “ideales” de las Bases de Datos</a:t>
            </a:r>
            <a:endParaRPr lang="es-ES" sz="2800" dirty="0" smtClean="0"/>
          </a:p>
          <a:p>
            <a:pPr marL="922337" lvl="2" indent="-457200">
              <a:buFont typeface="+mj-lt"/>
              <a:buAutoNum type="arabicParenR" startAt="6"/>
            </a:pPr>
            <a:r>
              <a:rPr lang="es-ES" sz="2400" b="1" dirty="0" smtClean="0">
                <a:solidFill>
                  <a:schemeClr val="accent6">
                    <a:lumMod val="50000"/>
                  </a:schemeClr>
                </a:solidFill>
              </a:rPr>
              <a:t>Simplicidad:</a:t>
            </a:r>
          </a:p>
          <a:p>
            <a:pPr marL="922337" lvl="2" indent="-457200"/>
            <a:r>
              <a:rPr lang="es-ES" sz="2400" dirty="0" smtClean="0">
                <a:solidFill>
                  <a:schemeClr val="tx1">
                    <a:lumMod val="95000"/>
                    <a:lumOff val="5000"/>
                  </a:schemeClr>
                </a:solidFill>
              </a:rPr>
              <a:t>	</a:t>
            </a:r>
            <a:r>
              <a:rPr lang="es-ES" sz="2000" dirty="0" smtClean="0">
                <a:solidFill>
                  <a:schemeClr val="tx1">
                    <a:lumMod val="95000"/>
                    <a:lumOff val="5000"/>
                  </a:schemeClr>
                </a:solidFill>
              </a:rPr>
              <a:t>Deben estar basadas en representaciones lógicas lo más simples posible (</a:t>
            </a:r>
            <a:r>
              <a:rPr lang="es-ES" sz="2000" dirty="0" err="1" smtClean="0">
                <a:solidFill>
                  <a:schemeClr val="tx1">
                    <a:lumMod val="95000"/>
                    <a:lumOff val="5000"/>
                  </a:schemeClr>
                </a:solidFill>
              </a:rPr>
              <a:t>ej</a:t>
            </a:r>
            <a:r>
              <a:rPr lang="es-ES" sz="2000" dirty="0" smtClean="0">
                <a:solidFill>
                  <a:schemeClr val="tx1">
                    <a:lumMod val="95000"/>
                    <a:lumOff val="5000"/>
                  </a:schemeClr>
                </a:solidFill>
              </a:rPr>
              <a:t>: tablas, árboles, grafos, …)</a:t>
            </a:r>
          </a:p>
          <a:p>
            <a:pPr marL="922337" lvl="2" indent="-457200"/>
            <a:endParaRPr lang="es-ES" sz="1100" dirty="0" smtClean="0">
              <a:solidFill>
                <a:schemeClr val="tx1">
                  <a:lumMod val="95000"/>
                  <a:lumOff val="5000"/>
                </a:schemeClr>
              </a:solidFill>
            </a:endParaRPr>
          </a:p>
          <a:p>
            <a:pPr marL="922337" lvl="2" indent="-457200">
              <a:buFont typeface="+mj-lt"/>
              <a:buAutoNum type="arabicParenR" startAt="7"/>
            </a:pPr>
            <a:r>
              <a:rPr lang="es-ES" sz="2400" b="1" dirty="0" smtClean="0">
                <a:solidFill>
                  <a:schemeClr val="accent6">
                    <a:lumMod val="50000"/>
                  </a:schemeClr>
                </a:solidFill>
              </a:rPr>
              <a:t>Seguridad:</a:t>
            </a:r>
          </a:p>
          <a:p>
            <a:pPr marL="922337" lvl="2" indent="-457200"/>
            <a:r>
              <a:rPr lang="es-ES" sz="2000" dirty="0" smtClean="0">
                <a:solidFill>
                  <a:schemeClr val="tx1">
                    <a:lumMod val="95000"/>
                    <a:lumOff val="5000"/>
                  </a:schemeClr>
                </a:solidFill>
              </a:rPr>
              <a:t>	Hace referencia a la capacidad de ésta para proteger los datos contra su perdida total o parcial por fallos del sistema o por accesos accidentales o intencionados (hackers). En este apartado se podrían destacar herramientas como el acceso de usuarios mediante contraseñas o una determinada planificación de copias de seguridad.</a:t>
            </a:r>
          </a:p>
          <a:p>
            <a:pPr marL="922337" lvl="2" indent="-457200"/>
            <a:endParaRPr lang="es-ES" sz="2000" dirty="0" smtClean="0">
              <a:solidFill>
                <a:schemeClr val="tx1">
                  <a:lumMod val="95000"/>
                  <a:lumOff val="5000"/>
                </a:schemeClr>
              </a:solidFill>
            </a:endParaRPr>
          </a:p>
          <a:p>
            <a:pPr marL="922337" lvl="2" indent="-457200">
              <a:buFont typeface="+mj-lt"/>
              <a:buAutoNum type="arabicParenR" startAt="8"/>
            </a:pPr>
            <a:r>
              <a:rPr lang="es-ES" sz="2400" b="1" dirty="0" smtClean="0">
                <a:solidFill>
                  <a:schemeClr val="accent6">
                    <a:lumMod val="50000"/>
                  </a:schemeClr>
                </a:solidFill>
              </a:rPr>
              <a:t>Privacidad: </a:t>
            </a:r>
          </a:p>
          <a:p>
            <a:pPr marL="922337" lvl="2" indent="-457200"/>
            <a:r>
              <a:rPr lang="es-ES" sz="2000" dirty="0" smtClean="0">
                <a:solidFill>
                  <a:schemeClr val="tx1">
                    <a:lumMod val="95000"/>
                    <a:lumOff val="5000"/>
                  </a:schemeClr>
                </a:solidFill>
              </a:rPr>
              <a:t>	Hace referencia a la reserva de la información de la misma a personas no autorizadas. </a:t>
            </a:r>
          </a:p>
          <a:p>
            <a:pPr marL="922337" lvl="2" indent="-457200"/>
            <a:r>
              <a:rPr lang="es-ES" sz="2000" dirty="0" smtClean="0">
                <a:solidFill>
                  <a:schemeClr val="tx1">
                    <a:lumMod val="95000"/>
                    <a:lumOff val="5000"/>
                  </a:schemeClr>
                </a:solidFill>
              </a:rPr>
              <a:t>	Este aspecto está legislado (ley de protección de datos)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117693"/>
            <a:ext cx="8858280" cy="4093428"/>
          </a:xfrm>
          <a:prstGeom prst="rect">
            <a:avLst/>
          </a:prstGeom>
          <a:noFill/>
        </p:spPr>
        <p:txBody>
          <a:bodyPr wrap="square" rtlCol="0">
            <a:spAutoFit/>
          </a:bodyPr>
          <a:lstStyle/>
          <a:p>
            <a:pPr marL="0" lvl="1" indent="7938"/>
            <a:r>
              <a:rPr lang="es-ES" sz="2400" b="1" dirty="0" smtClean="0">
                <a:solidFill>
                  <a:srgbClr val="C00000"/>
                </a:solidFill>
              </a:rPr>
              <a:t>1- INTRODUCCIÓN</a:t>
            </a:r>
          </a:p>
          <a:p>
            <a:pPr marL="0" lvl="1" indent="7938">
              <a:buFont typeface="+mj-lt"/>
              <a:buAutoNum type="alphaLcParenR"/>
            </a:pPr>
            <a:r>
              <a:rPr lang="es-ES" sz="2400" b="1" dirty="0" smtClean="0">
                <a:solidFill>
                  <a:schemeClr val="accent5">
                    <a:lumMod val="50000"/>
                  </a:schemeClr>
                </a:solidFill>
              </a:rPr>
              <a:t> Sistemas Informáticos</a:t>
            </a:r>
          </a:p>
          <a:p>
            <a:pPr marL="450850" lvl="2" indent="14288">
              <a:buFont typeface="Courier New" pitchFamily="49" charset="0"/>
              <a:buChar char="o"/>
            </a:pPr>
            <a:r>
              <a:rPr lang="es-ES" sz="2400" b="1" dirty="0" smtClean="0">
                <a:solidFill>
                  <a:schemeClr val="tx1">
                    <a:lumMod val="95000"/>
                    <a:lumOff val="5000"/>
                  </a:schemeClr>
                </a:solidFill>
              </a:rPr>
              <a:t>  Sistema</a:t>
            </a:r>
          </a:p>
          <a:p>
            <a:pPr marL="450850" lvl="2" indent="14288">
              <a:buFont typeface="Courier New" pitchFamily="49" charset="0"/>
              <a:buChar char="o"/>
            </a:pPr>
            <a:endParaRPr lang="es-ES" sz="2400" b="1" dirty="0" smtClean="0">
              <a:solidFill>
                <a:schemeClr val="tx1">
                  <a:lumMod val="95000"/>
                  <a:lumOff val="5000"/>
                </a:schemeClr>
              </a:solidFill>
            </a:endParaRPr>
          </a:p>
          <a:p>
            <a:pPr marL="450850" lvl="2" indent="14288">
              <a:buFont typeface="Courier New" pitchFamily="49" charset="0"/>
              <a:buChar char="o"/>
            </a:pPr>
            <a:r>
              <a:rPr lang="es-ES" sz="2400" b="1" dirty="0" smtClean="0">
                <a:solidFill>
                  <a:schemeClr val="tx1">
                    <a:lumMod val="95000"/>
                    <a:lumOff val="5000"/>
                  </a:schemeClr>
                </a:solidFill>
              </a:rPr>
              <a:t>  Sistema de información</a:t>
            </a:r>
          </a:p>
          <a:p>
            <a:pPr marL="450850" lvl="2" indent="14288">
              <a:buFont typeface="Courier New" pitchFamily="49" charset="0"/>
              <a:buChar char="o"/>
            </a:pPr>
            <a:endParaRPr lang="es-ES" sz="2400" b="1" dirty="0" smtClean="0">
              <a:solidFill>
                <a:schemeClr val="tx1">
                  <a:lumMod val="95000"/>
                  <a:lumOff val="5000"/>
                </a:schemeClr>
              </a:solidFill>
            </a:endParaRPr>
          </a:p>
          <a:p>
            <a:pPr marL="450850" lvl="2" indent="14288">
              <a:buFont typeface="Courier New" pitchFamily="49" charset="0"/>
              <a:buChar char="o"/>
            </a:pPr>
            <a:r>
              <a:rPr lang="es-ES" sz="2400" b="1" dirty="0" smtClean="0">
                <a:solidFill>
                  <a:schemeClr val="tx1">
                    <a:lumMod val="95000"/>
                    <a:lumOff val="5000"/>
                  </a:schemeClr>
                </a:solidFill>
              </a:rPr>
              <a:t>  Sistema Informático</a:t>
            </a:r>
          </a:p>
          <a:p>
            <a:pPr marL="457200" lvl="2" indent="7938">
              <a:buFont typeface="Courier New" pitchFamily="49" charset="0"/>
              <a:buChar char="o"/>
            </a:pPr>
            <a:endParaRPr lang="es-ES" sz="2400" b="1" dirty="0" smtClean="0">
              <a:solidFill>
                <a:schemeClr val="accent5">
                  <a:lumMod val="50000"/>
                </a:schemeClr>
              </a:solidFill>
            </a:endParaRPr>
          </a:p>
          <a:p>
            <a:pPr marL="457200" lvl="2" indent="7938"/>
            <a:endParaRPr lang="es-ES" sz="2400" b="1" dirty="0" smtClean="0">
              <a:solidFill>
                <a:schemeClr val="accent5">
                  <a:lumMod val="50000"/>
                </a:schemeClr>
              </a:solidFill>
            </a:endParaRPr>
          </a:p>
          <a:p>
            <a:pPr marL="0" lvl="1" indent="7938"/>
            <a:r>
              <a:rPr lang="es-ES" sz="2400" b="1" dirty="0" smtClean="0">
                <a:solidFill>
                  <a:schemeClr val="accent5">
                    <a:lumMod val="50000"/>
                  </a:schemeClr>
                </a:solidFill>
              </a:rPr>
              <a:t>    </a:t>
            </a:r>
          </a:p>
          <a:p>
            <a:pPr marL="0" lvl="1" indent="7938">
              <a:buFont typeface="+mj-lt"/>
              <a:buAutoNum type="alphaLcParenR"/>
            </a:pPr>
            <a:endParaRPr lang="es-ES" sz="2000" b="1" dirty="0" smtClean="0">
              <a:solidFill>
                <a:srgbClr val="C00000"/>
              </a:solidFill>
            </a:endParaRPr>
          </a:p>
        </p:txBody>
      </p:sp>
      <p:pic>
        <p:nvPicPr>
          <p:cNvPr id="3" name="2 Imagen" descr="actividades-basicas-de-un-sistema-de-informacion.png"/>
          <p:cNvPicPr>
            <a:picLocks noChangeAspect="1"/>
          </p:cNvPicPr>
          <p:nvPr/>
        </p:nvPicPr>
        <p:blipFill>
          <a:blip r:embed="rId2" cstate="print"/>
          <a:stretch>
            <a:fillRect/>
          </a:stretch>
        </p:blipFill>
        <p:spPr>
          <a:xfrm>
            <a:off x="1285852" y="3071810"/>
            <a:ext cx="6429420" cy="3375446"/>
          </a:xfrm>
          <a:prstGeom prst="rect">
            <a:avLst/>
          </a:prstGeom>
          <a:ln w="25400">
            <a:solidFill>
              <a:schemeClr val="accent5">
                <a:lumMod val="50000"/>
              </a:schemeClr>
            </a:solid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428596" y="214290"/>
            <a:ext cx="8715404" cy="6109365"/>
          </a:xfrm>
          <a:prstGeom prst="rect">
            <a:avLst/>
          </a:prstGeom>
          <a:noFill/>
        </p:spPr>
        <p:txBody>
          <a:bodyPr wrap="square" rtlCol="0">
            <a:spAutoFit/>
          </a:bodyPr>
          <a:lstStyle/>
          <a:p>
            <a:pPr marL="0" lvl="1" indent="7938"/>
            <a:r>
              <a:rPr lang="es-ES" sz="2400" b="1" dirty="0" smtClean="0">
                <a:solidFill>
                  <a:srgbClr val="C00000"/>
                </a:solidFill>
              </a:rPr>
              <a:t>3- BASES DE DATOS</a:t>
            </a:r>
          </a:p>
          <a:p>
            <a:pPr marL="0" lvl="1" indent="7938">
              <a:buFont typeface="+mj-lt"/>
              <a:buAutoNum type="alphaLcParenR" startAt="2"/>
            </a:pPr>
            <a:r>
              <a:rPr lang="es-ES" sz="2400" b="1" dirty="0" smtClean="0">
                <a:solidFill>
                  <a:schemeClr val="accent5">
                    <a:lumMod val="50000"/>
                  </a:schemeClr>
                </a:solidFill>
              </a:rPr>
              <a:t> Características “ideales” de las Bases de Datos</a:t>
            </a:r>
            <a:endParaRPr lang="es-ES" sz="2800" dirty="0" smtClean="0"/>
          </a:p>
          <a:p>
            <a:pPr marL="922337" lvl="2" indent="-457200">
              <a:buFont typeface="+mj-lt"/>
              <a:buAutoNum type="arabicParenR" startAt="9"/>
            </a:pPr>
            <a:r>
              <a:rPr lang="es-ES" sz="2400" b="1" dirty="0" smtClean="0">
                <a:solidFill>
                  <a:schemeClr val="accent6">
                    <a:lumMod val="50000"/>
                  </a:schemeClr>
                </a:solidFill>
              </a:rPr>
              <a:t>Afinación:</a:t>
            </a:r>
          </a:p>
          <a:p>
            <a:pPr marL="922337" lvl="2" indent="-457200"/>
            <a:r>
              <a:rPr lang="es-ES" sz="2400" dirty="0" smtClean="0">
                <a:solidFill>
                  <a:schemeClr val="tx1">
                    <a:lumMod val="95000"/>
                    <a:lumOff val="5000"/>
                  </a:schemeClr>
                </a:solidFill>
              </a:rPr>
              <a:t>	</a:t>
            </a:r>
            <a:r>
              <a:rPr lang="es-ES" sz="2000" dirty="0" smtClean="0">
                <a:solidFill>
                  <a:schemeClr val="tx1">
                    <a:lumMod val="95000"/>
                    <a:lumOff val="5000"/>
                  </a:schemeClr>
                </a:solidFill>
              </a:rPr>
              <a:t>Hace referencia a la organización física de la información de la base de datos, la cual determina directamente el tiempo de respuesta (tipo de disco, fragmentación de los datos, índices, </a:t>
            </a:r>
            <a:r>
              <a:rPr lang="es-ES" sz="2000" dirty="0" err="1" smtClean="0">
                <a:solidFill>
                  <a:schemeClr val="tx1">
                    <a:lumMod val="95000"/>
                    <a:lumOff val="5000"/>
                  </a:schemeClr>
                </a:solidFill>
              </a:rPr>
              <a:t>etc</a:t>
            </a:r>
            <a:r>
              <a:rPr lang="es-ES" sz="2000" dirty="0" smtClean="0">
                <a:solidFill>
                  <a:schemeClr val="tx1">
                    <a:lumMod val="95000"/>
                    <a:lumOff val="5000"/>
                  </a:schemeClr>
                </a:solidFill>
              </a:rPr>
              <a:t>…)</a:t>
            </a:r>
          </a:p>
          <a:p>
            <a:pPr marL="922337" lvl="2" indent="-457200"/>
            <a:endParaRPr lang="es-ES" sz="2000" dirty="0" smtClean="0">
              <a:solidFill>
                <a:schemeClr val="tx1">
                  <a:lumMod val="95000"/>
                  <a:lumOff val="5000"/>
                </a:schemeClr>
              </a:solidFill>
            </a:endParaRPr>
          </a:p>
          <a:p>
            <a:pPr marL="922337" lvl="2" indent="-457200"/>
            <a:endParaRPr lang="es-ES" sz="1100" dirty="0" smtClean="0">
              <a:solidFill>
                <a:schemeClr val="tx1">
                  <a:lumMod val="95000"/>
                  <a:lumOff val="5000"/>
                </a:schemeClr>
              </a:solidFill>
            </a:endParaRPr>
          </a:p>
          <a:p>
            <a:pPr marL="922337" lvl="2" indent="-457200">
              <a:buFont typeface="+mj-lt"/>
              <a:buAutoNum type="arabicParenR" startAt="10"/>
            </a:pPr>
            <a:r>
              <a:rPr lang="es-ES" sz="2400" b="1" dirty="0" smtClean="0">
                <a:solidFill>
                  <a:schemeClr val="accent6">
                    <a:lumMod val="50000"/>
                  </a:schemeClr>
                </a:solidFill>
              </a:rPr>
              <a:t>Interfaz con el pasado y futuro:</a:t>
            </a:r>
          </a:p>
          <a:p>
            <a:pPr marL="922337" lvl="2" indent="-457200"/>
            <a:r>
              <a:rPr lang="es-ES" sz="2000" dirty="0" smtClean="0">
                <a:solidFill>
                  <a:schemeClr val="tx1">
                    <a:lumMod val="95000"/>
                    <a:lumOff val="5000"/>
                  </a:schemeClr>
                </a:solidFill>
              </a:rPr>
              <a:t>	Las necesidades de organización de la información de un sistema cambian continuamente y una base de datos debe estar abierta a estos cambios de forma que no afecten ( o lo menos posible) a los procedimientos existentes.</a:t>
            </a:r>
          </a:p>
          <a:p>
            <a:pPr marL="922337" lvl="2" indent="-457200"/>
            <a:r>
              <a:rPr lang="es-ES" sz="2000" dirty="0" smtClean="0">
                <a:solidFill>
                  <a:schemeClr val="tx1">
                    <a:lumMod val="95000"/>
                    <a:lumOff val="5000"/>
                  </a:schemeClr>
                </a:solidFill>
              </a:rPr>
              <a:t>	Por otra parte, debe estar abierta a reconocer información organizada físicamente por otro software.  </a:t>
            </a:r>
          </a:p>
          <a:p>
            <a:pPr marL="922337" lvl="2" indent="-457200"/>
            <a:r>
              <a:rPr lang="es-ES" sz="2000" dirty="0" smtClean="0">
                <a:solidFill>
                  <a:schemeClr val="tx1">
                    <a:lumMod val="95000"/>
                    <a:lumOff val="5000"/>
                  </a:schemeClr>
                </a:solidFill>
              </a:rPr>
              <a:t>	Por ejemplo, la base de datos existente antes de una nueva implantación de un sistema, es una valiosa información y se debería “importar” al nuevo sistema.</a:t>
            </a:r>
          </a:p>
          <a:p>
            <a:pPr marL="922337" lvl="2" indent="-457200"/>
            <a:endParaRPr lang="es-ES" sz="2000" dirty="0" smtClean="0">
              <a:solidFill>
                <a:schemeClr val="tx1">
                  <a:lumMod val="95000"/>
                  <a:lumOff val="5000"/>
                </a:schemeClr>
              </a:solidFill>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428596" y="214290"/>
            <a:ext cx="8715404" cy="4832092"/>
          </a:xfrm>
          <a:prstGeom prst="rect">
            <a:avLst/>
          </a:prstGeom>
          <a:noFill/>
        </p:spPr>
        <p:txBody>
          <a:bodyPr wrap="square" rtlCol="0">
            <a:spAutoFit/>
          </a:bodyPr>
          <a:lstStyle/>
          <a:p>
            <a:pPr marL="0" lvl="1" indent="7938"/>
            <a:r>
              <a:rPr lang="es-ES" sz="2400" b="1" dirty="0" smtClean="0">
                <a:solidFill>
                  <a:srgbClr val="C00000"/>
                </a:solidFill>
              </a:rPr>
              <a:t>3- BASES DE DATOS</a:t>
            </a:r>
          </a:p>
          <a:p>
            <a:pPr marL="0" lvl="1" indent="7938">
              <a:buFont typeface="+mj-lt"/>
              <a:buAutoNum type="alphaLcParenR" startAt="2"/>
            </a:pPr>
            <a:r>
              <a:rPr lang="es-ES" sz="2400" b="1" dirty="0" smtClean="0">
                <a:solidFill>
                  <a:schemeClr val="accent5">
                    <a:lumMod val="50000"/>
                  </a:schemeClr>
                </a:solidFill>
              </a:rPr>
              <a:t> Características “ideales” de las Bases de Datos</a:t>
            </a:r>
          </a:p>
          <a:p>
            <a:pPr marL="0" lvl="1" indent="7938">
              <a:buFont typeface="+mj-lt"/>
              <a:buAutoNum type="alphaLcParenR" startAt="2"/>
            </a:pPr>
            <a:endParaRPr lang="es-ES" sz="2000" dirty="0" smtClean="0">
              <a:solidFill>
                <a:schemeClr val="tx1">
                  <a:lumMod val="95000"/>
                  <a:lumOff val="5000"/>
                </a:schemeClr>
              </a:solidFill>
            </a:endParaRPr>
          </a:p>
          <a:p>
            <a:pPr marL="922337" lvl="2" indent="-457200">
              <a:buFont typeface="+mj-lt"/>
              <a:buAutoNum type="arabicParenR" startAt="11"/>
            </a:pPr>
            <a:r>
              <a:rPr lang="es-ES" sz="2400" b="1" dirty="0" smtClean="0">
                <a:solidFill>
                  <a:schemeClr val="accent6">
                    <a:lumMod val="50000"/>
                  </a:schemeClr>
                </a:solidFill>
              </a:rPr>
              <a:t>Independencia del sistema lógico y físico: </a:t>
            </a:r>
          </a:p>
          <a:p>
            <a:pPr marL="1379537" lvl="3" indent="-457200">
              <a:buFont typeface="Courier New" pitchFamily="49" charset="0"/>
              <a:buChar char="o"/>
            </a:pPr>
            <a:r>
              <a:rPr lang="es-ES" sz="2400" dirty="0" smtClean="0">
                <a:solidFill>
                  <a:schemeClr val="tx1">
                    <a:lumMod val="95000"/>
                    <a:lumOff val="5000"/>
                  </a:schemeClr>
                </a:solidFill>
              </a:rPr>
              <a:t>La independencia lógica quiere decir que la modificación de la representación lógica (tablas, …) del dominio del problema no debería afectar a los programas de aplicación que los manipulan</a:t>
            </a:r>
          </a:p>
          <a:p>
            <a:pPr marL="1379537" lvl="3" indent="-457200">
              <a:buFont typeface="Courier New" pitchFamily="49" charset="0"/>
              <a:buChar char="o"/>
            </a:pPr>
            <a:endParaRPr lang="es-ES" sz="2400" dirty="0" smtClean="0">
              <a:solidFill>
                <a:schemeClr val="tx1">
                  <a:lumMod val="95000"/>
                  <a:lumOff val="5000"/>
                </a:schemeClr>
              </a:solidFill>
            </a:endParaRPr>
          </a:p>
          <a:p>
            <a:pPr marL="1379537" lvl="3" indent="-457200">
              <a:buFont typeface="Courier New" pitchFamily="49" charset="0"/>
              <a:buChar char="o"/>
            </a:pPr>
            <a:r>
              <a:rPr lang="es-ES" sz="2400" dirty="0" smtClean="0">
                <a:solidFill>
                  <a:schemeClr val="tx1">
                    <a:lumMod val="95000"/>
                    <a:lumOff val="5000"/>
                  </a:schemeClr>
                </a:solidFill>
              </a:rPr>
              <a:t>La independencia física quiere decir que la modificación en la unidades de almacenamiento y de las estructuras físicas de la información no deberían afectar a los procedimientos (quizá si a la velocidad, </a:t>
            </a:r>
            <a:r>
              <a:rPr lang="es-ES" sz="2400" dirty="0" err="1" smtClean="0">
                <a:solidFill>
                  <a:schemeClr val="tx1">
                    <a:lumMod val="95000"/>
                    <a:lumOff val="5000"/>
                  </a:schemeClr>
                </a:solidFill>
              </a:rPr>
              <a:t>etc</a:t>
            </a:r>
            <a:r>
              <a:rPr lang="es-ES" sz="2400" dirty="0" smtClean="0">
                <a:solidFill>
                  <a:schemeClr val="tx1">
                    <a:lumMod val="95000"/>
                    <a:lumOff val="5000"/>
                  </a:schemeClr>
                </a:solidFill>
              </a:rPr>
              <a:t>…)</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428596" y="214290"/>
            <a:ext cx="8715404" cy="6063198"/>
          </a:xfrm>
          <a:prstGeom prst="rect">
            <a:avLst/>
          </a:prstGeom>
          <a:noFill/>
        </p:spPr>
        <p:txBody>
          <a:bodyPr wrap="square" rtlCol="0">
            <a:spAutoFit/>
          </a:bodyPr>
          <a:lstStyle/>
          <a:p>
            <a:pPr marL="0" lvl="1" indent="7938"/>
            <a:r>
              <a:rPr lang="es-ES" sz="2400" b="1" dirty="0" smtClean="0">
                <a:solidFill>
                  <a:srgbClr val="C00000"/>
                </a:solidFill>
              </a:rPr>
              <a:t>3- BASES DE DATOS</a:t>
            </a:r>
          </a:p>
          <a:p>
            <a:pPr marL="0" lvl="1" indent="7938">
              <a:buFont typeface="+mj-lt"/>
              <a:buAutoNum type="alphaLcParenR" startAt="2"/>
            </a:pPr>
            <a:r>
              <a:rPr lang="es-ES" sz="2400" b="1" dirty="0" smtClean="0">
                <a:solidFill>
                  <a:schemeClr val="accent5">
                    <a:lumMod val="50000"/>
                  </a:schemeClr>
                </a:solidFill>
              </a:rPr>
              <a:t> Características “ideales” de las Bases de Datos</a:t>
            </a:r>
          </a:p>
          <a:p>
            <a:pPr marL="273050" lvl="1" indent="-265113"/>
            <a:r>
              <a:rPr lang="es-ES" sz="2000" b="1" dirty="0" smtClean="0">
                <a:solidFill>
                  <a:schemeClr val="tx1">
                    <a:lumMod val="95000"/>
                    <a:lumOff val="5000"/>
                  </a:schemeClr>
                </a:solidFill>
              </a:rPr>
              <a:t>     </a:t>
            </a:r>
            <a:r>
              <a:rPr lang="es-ES" sz="2000" b="1" i="1" dirty="0" smtClean="0">
                <a:solidFill>
                  <a:schemeClr val="accent5">
                    <a:lumMod val="50000"/>
                  </a:schemeClr>
                </a:solidFill>
              </a:rPr>
              <a:t>Ejemplo </a:t>
            </a:r>
            <a:r>
              <a:rPr lang="es-ES" sz="2000" i="1" dirty="0" smtClean="0">
                <a:solidFill>
                  <a:schemeClr val="accent5">
                    <a:lumMod val="50000"/>
                  </a:schemeClr>
                </a:solidFill>
              </a:rPr>
              <a:t>de falta de integridad o inconsistencia de datos por falta de control en accesos concurrentes:</a:t>
            </a:r>
          </a:p>
          <a:p>
            <a:pPr marL="273050" lvl="1" indent="-265113"/>
            <a:r>
              <a:rPr lang="es-ES" sz="2000" i="1" dirty="0" smtClean="0">
                <a:solidFill>
                  <a:schemeClr val="accent5">
                    <a:lumMod val="50000"/>
                  </a:schemeClr>
                </a:solidFill>
              </a:rPr>
              <a:t>	</a:t>
            </a:r>
            <a:r>
              <a:rPr lang="es-ES" sz="2000" dirty="0" smtClean="0">
                <a:solidFill>
                  <a:schemeClr val="tx1">
                    <a:lumMod val="95000"/>
                    <a:lumOff val="5000"/>
                  </a:schemeClr>
                </a:solidFill>
              </a:rPr>
              <a:t>Partimos de un SALDO inicial de 5000 € y se accede al mismo desde 2 sucursales con la siguiente secuencia de tiempo:</a:t>
            </a:r>
          </a:p>
          <a:p>
            <a:pPr marL="273050" lvl="1" indent="-265113"/>
            <a:endParaRPr lang="es-ES" sz="2000" i="1" dirty="0" smtClean="0">
              <a:solidFill>
                <a:schemeClr val="tx1">
                  <a:lumMod val="95000"/>
                  <a:lumOff val="5000"/>
                </a:schemeClr>
              </a:solidFill>
            </a:endParaRPr>
          </a:p>
          <a:p>
            <a:pPr marL="273050" lvl="1" indent="-265113"/>
            <a:endParaRPr lang="es-ES" sz="2000" i="1" dirty="0" smtClean="0">
              <a:solidFill>
                <a:schemeClr val="tx1">
                  <a:lumMod val="95000"/>
                  <a:lumOff val="5000"/>
                </a:schemeClr>
              </a:solidFill>
            </a:endParaRPr>
          </a:p>
          <a:p>
            <a:pPr marL="273050" lvl="1" indent="-265113"/>
            <a:endParaRPr lang="es-ES" sz="2000" i="1" dirty="0" smtClean="0">
              <a:solidFill>
                <a:schemeClr val="tx1">
                  <a:lumMod val="95000"/>
                  <a:lumOff val="5000"/>
                </a:schemeClr>
              </a:solidFill>
            </a:endParaRPr>
          </a:p>
          <a:p>
            <a:pPr marL="273050" lvl="1" indent="-265113"/>
            <a:endParaRPr lang="es-ES" sz="2000" i="1" dirty="0" smtClean="0">
              <a:solidFill>
                <a:schemeClr val="tx1">
                  <a:lumMod val="95000"/>
                  <a:lumOff val="5000"/>
                </a:schemeClr>
              </a:solidFill>
            </a:endParaRPr>
          </a:p>
          <a:p>
            <a:pPr marL="273050" lvl="1" indent="-265113"/>
            <a:endParaRPr lang="es-ES" sz="2000" i="1" dirty="0" smtClean="0">
              <a:solidFill>
                <a:schemeClr val="tx1">
                  <a:lumMod val="95000"/>
                  <a:lumOff val="5000"/>
                </a:schemeClr>
              </a:solidFill>
            </a:endParaRPr>
          </a:p>
          <a:p>
            <a:pPr marL="273050" lvl="1" indent="-265113"/>
            <a:endParaRPr lang="es-ES" sz="2000" i="1" dirty="0" smtClean="0">
              <a:solidFill>
                <a:schemeClr val="tx1">
                  <a:lumMod val="95000"/>
                  <a:lumOff val="5000"/>
                </a:schemeClr>
              </a:solidFill>
            </a:endParaRPr>
          </a:p>
          <a:p>
            <a:pPr marL="273050" lvl="1" indent="-265113"/>
            <a:endParaRPr lang="es-ES" sz="2000" i="1" dirty="0" smtClean="0">
              <a:solidFill>
                <a:schemeClr val="tx1">
                  <a:lumMod val="95000"/>
                  <a:lumOff val="5000"/>
                </a:schemeClr>
              </a:solidFill>
            </a:endParaRPr>
          </a:p>
          <a:p>
            <a:pPr marL="273050" lvl="1" indent="-265113"/>
            <a:endParaRPr lang="es-ES" sz="2000" i="1" dirty="0" smtClean="0">
              <a:solidFill>
                <a:schemeClr val="tx1">
                  <a:lumMod val="95000"/>
                  <a:lumOff val="5000"/>
                </a:schemeClr>
              </a:solidFill>
            </a:endParaRPr>
          </a:p>
          <a:p>
            <a:pPr marL="273050" lvl="1" indent="-265113"/>
            <a:endParaRPr lang="es-ES" sz="2000" i="1" dirty="0" smtClean="0">
              <a:solidFill>
                <a:schemeClr val="tx1">
                  <a:lumMod val="95000"/>
                  <a:lumOff val="5000"/>
                </a:schemeClr>
              </a:solidFill>
            </a:endParaRPr>
          </a:p>
          <a:p>
            <a:pPr marL="273050" lvl="1" indent="-265113"/>
            <a:endParaRPr lang="es-ES" sz="2000" i="1" dirty="0" smtClean="0">
              <a:solidFill>
                <a:schemeClr val="tx1">
                  <a:lumMod val="95000"/>
                  <a:lumOff val="5000"/>
                </a:schemeClr>
              </a:solidFill>
            </a:endParaRPr>
          </a:p>
          <a:p>
            <a:pPr marL="273050" lvl="1" indent="-265113"/>
            <a:r>
              <a:rPr lang="es-ES" sz="2000" i="1" dirty="0" smtClean="0">
                <a:solidFill>
                  <a:schemeClr val="tx1">
                    <a:lumMod val="95000"/>
                    <a:lumOff val="5000"/>
                  </a:schemeClr>
                </a:solidFill>
              </a:rPr>
              <a:t>	</a:t>
            </a:r>
          </a:p>
          <a:p>
            <a:pPr marL="273050" lvl="1" indent="-265113"/>
            <a:r>
              <a:rPr lang="es-ES" sz="2000" i="1" dirty="0" smtClean="0">
                <a:solidFill>
                  <a:schemeClr val="tx1">
                    <a:lumMod val="95000"/>
                    <a:lumOff val="5000"/>
                  </a:schemeClr>
                </a:solidFill>
              </a:rPr>
              <a:t>	</a:t>
            </a:r>
            <a:r>
              <a:rPr lang="es-ES" sz="2000" dirty="0" smtClean="0">
                <a:solidFill>
                  <a:schemeClr val="tx1">
                    <a:lumMod val="95000"/>
                    <a:lumOff val="5000"/>
                  </a:schemeClr>
                </a:solidFill>
              </a:rPr>
              <a:t>Como se puede comprobar, en el instante T+3 se produce una inconsistencia de datos, ya que el SALDO en este instante debería ser de 7000 €</a:t>
            </a:r>
            <a:endParaRPr lang="es-ES" sz="2000" i="1" dirty="0" smtClean="0">
              <a:solidFill>
                <a:schemeClr val="accent5">
                  <a:lumMod val="50000"/>
                </a:schemeClr>
              </a:solidFill>
            </a:endParaRPr>
          </a:p>
        </p:txBody>
      </p:sp>
      <p:graphicFrame>
        <p:nvGraphicFramePr>
          <p:cNvPr id="3" name="2 Tabla"/>
          <p:cNvGraphicFramePr>
            <a:graphicFrameLocks noGrp="1"/>
          </p:cNvGraphicFramePr>
          <p:nvPr/>
        </p:nvGraphicFramePr>
        <p:xfrm>
          <a:off x="857224" y="2428868"/>
          <a:ext cx="7858180" cy="2714645"/>
        </p:xfrm>
        <a:graphic>
          <a:graphicData uri="http://schemas.openxmlformats.org/drawingml/2006/table">
            <a:tbl>
              <a:tblPr firstRow="1" bandRow="1">
                <a:tableStyleId>{5C22544A-7EE6-4342-B048-85BDC9FD1C3A}</a:tableStyleId>
              </a:tblPr>
              <a:tblGrid>
                <a:gridCol w="1428760"/>
                <a:gridCol w="2214578"/>
                <a:gridCol w="2250297"/>
                <a:gridCol w="1964545"/>
              </a:tblGrid>
              <a:tr h="542929">
                <a:tc>
                  <a:txBody>
                    <a:bodyPr/>
                    <a:lstStyle/>
                    <a:p>
                      <a:pPr algn="ctr"/>
                      <a:r>
                        <a:rPr lang="es-ES" dirty="0" smtClean="0"/>
                        <a:t>TIEMPO</a:t>
                      </a:r>
                      <a:endParaRPr lang="es-ES" dirty="0"/>
                    </a:p>
                  </a:txBody>
                  <a:tcPr anchor="ctr"/>
                </a:tc>
                <a:tc>
                  <a:txBody>
                    <a:bodyPr/>
                    <a:lstStyle/>
                    <a:p>
                      <a:pPr algn="ctr"/>
                      <a:r>
                        <a:rPr lang="es-ES" dirty="0" smtClean="0"/>
                        <a:t>SUCURSAL  A</a:t>
                      </a:r>
                      <a:endParaRPr lang="es-ES" dirty="0"/>
                    </a:p>
                  </a:txBody>
                  <a:tcPr anchor="ctr"/>
                </a:tc>
                <a:tc>
                  <a:txBody>
                    <a:bodyPr/>
                    <a:lstStyle/>
                    <a:p>
                      <a:pPr algn="ctr"/>
                      <a:r>
                        <a:rPr lang="es-ES" dirty="0" smtClean="0"/>
                        <a:t>SUCURSAL</a:t>
                      </a:r>
                      <a:r>
                        <a:rPr lang="es-ES" baseline="0" dirty="0" smtClean="0"/>
                        <a:t>  B</a:t>
                      </a:r>
                      <a:endParaRPr lang="es-ES" dirty="0"/>
                    </a:p>
                  </a:txBody>
                  <a:tcPr anchor="ctr"/>
                </a:tc>
                <a:tc>
                  <a:txBody>
                    <a:bodyPr/>
                    <a:lstStyle/>
                    <a:p>
                      <a:pPr algn="ctr"/>
                      <a:r>
                        <a:rPr lang="es-ES" dirty="0" smtClean="0"/>
                        <a:t>SALDO</a:t>
                      </a:r>
                      <a:endParaRPr lang="es-ES" dirty="0"/>
                    </a:p>
                  </a:txBody>
                  <a:tcPr anchor="ctr"/>
                </a:tc>
              </a:tr>
              <a:tr h="542929">
                <a:tc>
                  <a:txBody>
                    <a:bodyPr/>
                    <a:lstStyle/>
                    <a:p>
                      <a:pPr algn="ctr"/>
                      <a:r>
                        <a:rPr lang="es-ES" b="1" dirty="0" smtClean="0">
                          <a:solidFill>
                            <a:schemeClr val="tx1">
                              <a:lumMod val="95000"/>
                              <a:lumOff val="5000"/>
                            </a:schemeClr>
                          </a:solidFill>
                        </a:rPr>
                        <a:t>T</a:t>
                      </a:r>
                      <a:endParaRPr lang="es-ES" b="1" dirty="0">
                        <a:solidFill>
                          <a:schemeClr val="tx1">
                            <a:lumMod val="95000"/>
                            <a:lumOff val="5000"/>
                          </a:schemeClr>
                        </a:solidFill>
                      </a:endParaRPr>
                    </a:p>
                  </a:txBody>
                  <a:tcPr anchor="ctr"/>
                </a:tc>
                <a:tc>
                  <a:txBody>
                    <a:bodyPr/>
                    <a:lstStyle/>
                    <a:p>
                      <a:r>
                        <a:rPr lang="es-ES" dirty="0" smtClean="0"/>
                        <a:t>Leer SALDO</a:t>
                      </a:r>
                      <a:endParaRPr lang="es-ES" dirty="0"/>
                    </a:p>
                  </a:txBody>
                  <a:tcPr anchor="ctr"/>
                </a:tc>
                <a:tc>
                  <a:txBody>
                    <a:bodyPr/>
                    <a:lstStyle/>
                    <a:p>
                      <a:endParaRPr lang="es-ES" dirty="0"/>
                    </a:p>
                  </a:txBody>
                  <a:tcPr anchor="ctr"/>
                </a:tc>
                <a:tc>
                  <a:txBody>
                    <a:bodyPr/>
                    <a:lstStyle/>
                    <a:p>
                      <a:pPr algn="ctr"/>
                      <a:r>
                        <a:rPr lang="es-ES" b="1" dirty="0" smtClean="0"/>
                        <a:t>5000</a:t>
                      </a:r>
                      <a:endParaRPr lang="es-ES" b="1" dirty="0"/>
                    </a:p>
                  </a:txBody>
                  <a:tcPr anchor="ctr"/>
                </a:tc>
              </a:tr>
              <a:tr h="542929">
                <a:tc>
                  <a:txBody>
                    <a:bodyPr/>
                    <a:lstStyle/>
                    <a:p>
                      <a:pPr algn="ctr"/>
                      <a:r>
                        <a:rPr lang="es-ES" b="1" dirty="0" smtClean="0">
                          <a:solidFill>
                            <a:schemeClr val="tx1">
                              <a:lumMod val="95000"/>
                              <a:lumOff val="5000"/>
                            </a:schemeClr>
                          </a:solidFill>
                        </a:rPr>
                        <a:t>T+1</a:t>
                      </a:r>
                      <a:endParaRPr lang="es-ES" b="1" dirty="0">
                        <a:solidFill>
                          <a:schemeClr val="tx1">
                            <a:lumMod val="95000"/>
                            <a:lumOff val="5000"/>
                          </a:schemeClr>
                        </a:solidFill>
                      </a:endParaRPr>
                    </a:p>
                  </a:txBody>
                  <a:tcPr anchor="ctr"/>
                </a:tc>
                <a:tc>
                  <a:txBody>
                    <a:bodyPr/>
                    <a:lstStyle/>
                    <a:p>
                      <a:r>
                        <a:rPr lang="es-ES" dirty="0" smtClean="0"/>
                        <a:t>SALDO=SALDO+1000</a:t>
                      </a:r>
                      <a:endParaRPr lang="es-ES" dirty="0"/>
                    </a:p>
                  </a:txBody>
                  <a:tcPr anchor="ctr"/>
                </a:tc>
                <a:tc>
                  <a:txBody>
                    <a:bodyPr/>
                    <a:lstStyle/>
                    <a:p>
                      <a:r>
                        <a:rPr lang="es-ES" dirty="0" smtClean="0"/>
                        <a:t>Leer SALDO</a:t>
                      </a:r>
                      <a:endParaRPr lang="es-ES" dirty="0"/>
                    </a:p>
                  </a:txBody>
                  <a:tcPr anchor="ctr"/>
                </a:tc>
                <a:tc>
                  <a:txBody>
                    <a:bodyPr/>
                    <a:lstStyle/>
                    <a:p>
                      <a:pPr algn="ctr"/>
                      <a:r>
                        <a:rPr lang="es-ES" b="1" dirty="0" smtClean="0"/>
                        <a:t>5000</a:t>
                      </a:r>
                      <a:endParaRPr lang="es-ES" b="1" dirty="0"/>
                    </a:p>
                  </a:txBody>
                  <a:tcPr anchor="ctr"/>
                </a:tc>
              </a:tr>
              <a:tr h="542929">
                <a:tc>
                  <a:txBody>
                    <a:bodyPr/>
                    <a:lstStyle/>
                    <a:p>
                      <a:pPr algn="ctr"/>
                      <a:r>
                        <a:rPr lang="es-ES" b="1" dirty="0" smtClean="0">
                          <a:solidFill>
                            <a:schemeClr val="tx1">
                              <a:lumMod val="95000"/>
                              <a:lumOff val="5000"/>
                            </a:schemeClr>
                          </a:solidFill>
                        </a:rPr>
                        <a:t>T+2</a:t>
                      </a:r>
                      <a:endParaRPr lang="es-ES" b="1" dirty="0">
                        <a:solidFill>
                          <a:schemeClr val="tx1">
                            <a:lumMod val="95000"/>
                            <a:lumOff val="5000"/>
                          </a:schemeClr>
                        </a:solidFill>
                      </a:endParaRPr>
                    </a:p>
                  </a:txBody>
                  <a:tcPr anchor="ctr"/>
                </a:tc>
                <a:tc>
                  <a:txBody>
                    <a:bodyPr/>
                    <a:lstStyle/>
                    <a:p>
                      <a:r>
                        <a:rPr lang="es-ES" dirty="0" smtClean="0"/>
                        <a:t>Guardar</a:t>
                      </a:r>
                      <a:r>
                        <a:rPr lang="es-ES" baseline="0" dirty="0" smtClean="0"/>
                        <a:t> saldo</a:t>
                      </a:r>
                      <a:endParaRPr lang="es-ES" dirty="0"/>
                    </a:p>
                  </a:txBody>
                  <a:tcPr anchor="ctr"/>
                </a:tc>
                <a:tc>
                  <a:txBody>
                    <a:bodyPr/>
                    <a:lstStyle/>
                    <a:p>
                      <a:r>
                        <a:rPr lang="es-ES" dirty="0" smtClean="0"/>
                        <a:t>SALDO=SALDO+1000</a:t>
                      </a:r>
                      <a:endParaRPr lang="es-ES" dirty="0"/>
                    </a:p>
                  </a:txBody>
                  <a:tcPr anchor="ctr"/>
                </a:tc>
                <a:tc>
                  <a:txBody>
                    <a:bodyPr/>
                    <a:lstStyle/>
                    <a:p>
                      <a:pPr algn="ctr"/>
                      <a:r>
                        <a:rPr lang="es-ES" b="1" dirty="0" smtClean="0"/>
                        <a:t>6000</a:t>
                      </a:r>
                      <a:endParaRPr lang="es-ES" b="1" dirty="0"/>
                    </a:p>
                  </a:txBody>
                  <a:tcPr anchor="ctr"/>
                </a:tc>
              </a:tr>
              <a:tr h="542929">
                <a:tc>
                  <a:txBody>
                    <a:bodyPr/>
                    <a:lstStyle/>
                    <a:p>
                      <a:pPr algn="ctr"/>
                      <a:r>
                        <a:rPr lang="es-ES" b="1" dirty="0" smtClean="0">
                          <a:solidFill>
                            <a:schemeClr val="tx1">
                              <a:lumMod val="95000"/>
                              <a:lumOff val="5000"/>
                            </a:schemeClr>
                          </a:solidFill>
                        </a:rPr>
                        <a:t>T+3</a:t>
                      </a:r>
                      <a:endParaRPr lang="es-ES" b="1" dirty="0">
                        <a:solidFill>
                          <a:schemeClr val="tx1">
                            <a:lumMod val="95000"/>
                            <a:lumOff val="5000"/>
                          </a:schemeClr>
                        </a:solidFill>
                      </a:endParaRPr>
                    </a:p>
                  </a:txBody>
                  <a:tcPr anchor="ctr"/>
                </a:tc>
                <a:tc>
                  <a:txBody>
                    <a:bodyPr/>
                    <a:lstStyle/>
                    <a:p>
                      <a:endParaRPr lang="es-ES"/>
                    </a:p>
                  </a:txBody>
                  <a:tcPr anchor="ctr"/>
                </a:tc>
                <a:tc>
                  <a:txBody>
                    <a:bodyPr/>
                    <a:lstStyle/>
                    <a:p>
                      <a:r>
                        <a:rPr lang="es-ES" dirty="0" smtClean="0"/>
                        <a:t>Guardar</a:t>
                      </a:r>
                      <a:r>
                        <a:rPr lang="es-ES" baseline="0" dirty="0" smtClean="0"/>
                        <a:t> SALDO</a:t>
                      </a:r>
                      <a:endParaRPr lang="es-ES" dirty="0"/>
                    </a:p>
                  </a:txBody>
                  <a:tcPr anchor="ctr"/>
                </a:tc>
                <a:tc>
                  <a:txBody>
                    <a:bodyPr/>
                    <a:lstStyle/>
                    <a:p>
                      <a:pPr algn="ctr"/>
                      <a:r>
                        <a:rPr lang="es-ES" b="1" dirty="0" smtClean="0"/>
                        <a:t>6000</a:t>
                      </a:r>
                      <a:endParaRPr lang="es-ES" b="1" dirty="0"/>
                    </a:p>
                  </a:txBody>
                  <a:tcPr anchor="ctr">
                    <a:solidFill>
                      <a:srgbClr val="FF0000"/>
                    </a:solidFill>
                  </a:tcPr>
                </a:tc>
              </a:tr>
            </a:tbl>
          </a:graphicData>
        </a:graphic>
      </p:graphicFrame>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428596" y="214290"/>
            <a:ext cx="8715404" cy="6986528"/>
          </a:xfrm>
          <a:prstGeom prst="rect">
            <a:avLst/>
          </a:prstGeom>
          <a:noFill/>
        </p:spPr>
        <p:txBody>
          <a:bodyPr wrap="square" rtlCol="0">
            <a:spAutoFit/>
          </a:bodyPr>
          <a:lstStyle/>
          <a:p>
            <a:pPr marL="0" lvl="1" indent="7938"/>
            <a:r>
              <a:rPr lang="es-ES" sz="2400" b="1" dirty="0" smtClean="0">
                <a:solidFill>
                  <a:srgbClr val="C00000"/>
                </a:solidFill>
              </a:rPr>
              <a:t>3- BASES DE DATOS</a:t>
            </a:r>
          </a:p>
          <a:p>
            <a:pPr marL="0" lvl="1" indent="7938">
              <a:buFont typeface="+mj-lt"/>
              <a:buAutoNum type="alphaLcParenR" startAt="3"/>
            </a:pPr>
            <a:r>
              <a:rPr lang="es-ES" sz="2400" b="1" dirty="0" smtClean="0">
                <a:solidFill>
                  <a:schemeClr val="accent5">
                    <a:lumMod val="50000"/>
                  </a:schemeClr>
                </a:solidFill>
              </a:rPr>
              <a:t> Visiones y niveles de abstracción de una Base de datos</a:t>
            </a:r>
          </a:p>
          <a:p>
            <a:pPr marL="273050" lvl="1" indent="-265113"/>
            <a:r>
              <a:rPr lang="es-ES" sz="2400" b="1" dirty="0" smtClean="0">
                <a:solidFill>
                  <a:schemeClr val="tx1">
                    <a:lumMod val="95000"/>
                    <a:lumOff val="5000"/>
                  </a:schemeClr>
                </a:solidFill>
              </a:rPr>
              <a:t>    </a:t>
            </a:r>
            <a:r>
              <a:rPr lang="es-ES" sz="2400" dirty="0" smtClean="0">
                <a:solidFill>
                  <a:schemeClr val="tx1">
                    <a:lumMod val="95000"/>
                    <a:lumOff val="5000"/>
                  </a:schemeClr>
                </a:solidFill>
              </a:rPr>
              <a:t>Una base de datos es manejada por distintos usuarios (informáticos y no informáticos) y dependiendo de su función deberán tener una visión u otra de la base de datos.</a:t>
            </a:r>
          </a:p>
          <a:p>
            <a:pPr marL="273050" lvl="1" indent="-265113"/>
            <a:r>
              <a:rPr lang="es-ES" sz="2400" dirty="0" smtClean="0">
                <a:solidFill>
                  <a:schemeClr val="tx1">
                    <a:lumMod val="95000"/>
                    <a:lumOff val="5000"/>
                  </a:schemeClr>
                </a:solidFill>
              </a:rPr>
              <a:t>	Podemos hablar de 3 visiones de la base de datos:</a:t>
            </a:r>
          </a:p>
          <a:p>
            <a:pPr marL="922337" lvl="2" indent="-457200">
              <a:buFont typeface="+mj-lt"/>
              <a:buAutoNum type="arabicParenR"/>
            </a:pPr>
            <a:r>
              <a:rPr lang="es-ES" sz="2000" b="1" dirty="0" smtClean="0">
                <a:solidFill>
                  <a:schemeClr val="accent6">
                    <a:lumMod val="50000"/>
                  </a:schemeClr>
                </a:solidFill>
              </a:rPr>
              <a:t>Visión externa: </a:t>
            </a:r>
            <a:r>
              <a:rPr lang="es-ES" sz="2000" dirty="0" smtClean="0">
                <a:solidFill>
                  <a:schemeClr val="tx1">
                    <a:lumMod val="95000"/>
                    <a:lumOff val="5000"/>
                  </a:schemeClr>
                </a:solidFill>
              </a:rPr>
              <a:t>es la que tienen los usuarios finales de la base de datos. Un usuario trata sólo con una visión parcial de la información.  Estas visiones particulares son proporcionadas por los programas de aplicación (formularios, informes, etc..) y podremos tener tantas como usuarios.</a:t>
            </a:r>
          </a:p>
          <a:p>
            <a:pPr marL="922337" lvl="2" indent="-457200">
              <a:buFont typeface="+mj-lt"/>
              <a:buAutoNum type="arabicParenR"/>
            </a:pPr>
            <a:endParaRPr lang="es-ES" sz="2000" dirty="0" smtClean="0">
              <a:solidFill>
                <a:schemeClr val="tx1">
                  <a:lumMod val="95000"/>
                  <a:lumOff val="5000"/>
                </a:schemeClr>
              </a:solidFill>
            </a:endParaRPr>
          </a:p>
          <a:p>
            <a:pPr marL="922337" lvl="2" indent="-457200">
              <a:buFont typeface="+mj-lt"/>
              <a:buAutoNum type="arabicParenR"/>
            </a:pPr>
            <a:r>
              <a:rPr lang="es-ES" sz="2000" b="1" dirty="0" smtClean="0">
                <a:solidFill>
                  <a:schemeClr val="accent6">
                    <a:lumMod val="50000"/>
                  </a:schemeClr>
                </a:solidFill>
              </a:rPr>
              <a:t>Visión conceptual</a:t>
            </a:r>
            <a:r>
              <a:rPr lang="es-ES" sz="2000" dirty="0" smtClean="0">
                <a:solidFill>
                  <a:schemeClr val="tx1">
                    <a:lumMod val="95000"/>
                    <a:lumOff val="5000"/>
                  </a:schemeClr>
                </a:solidFill>
              </a:rPr>
              <a:t>: esta es la visión que nos interesa a nosotros.</a:t>
            </a:r>
          </a:p>
          <a:p>
            <a:pPr marL="922337" lvl="2" indent="-457200"/>
            <a:r>
              <a:rPr lang="es-ES" sz="2400" dirty="0" smtClean="0">
                <a:solidFill>
                  <a:schemeClr val="tx1">
                    <a:lumMod val="95000"/>
                    <a:lumOff val="5000"/>
                  </a:schemeClr>
                </a:solidFill>
              </a:rPr>
              <a:t>	</a:t>
            </a:r>
            <a:r>
              <a:rPr lang="es-ES" sz="2000" dirty="0" smtClean="0">
                <a:solidFill>
                  <a:schemeClr val="tx1">
                    <a:lumMod val="95000"/>
                    <a:lumOff val="5000"/>
                  </a:schemeClr>
                </a:solidFill>
              </a:rPr>
              <a:t>Es la visión o representación del sistema tal y como este se presenta en el mundo real. </a:t>
            </a:r>
          </a:p>
          <a:p>
            <a:pPr marL="922337" lvl="2" indent="-457200"/>
            <a:r>
              <a:rPr lang="es-ES" sz="2000" dirty="0" smtClean="0">
                <a:solidFill>
                  <a:schemeClr val="tx1">
                    <a:lumMod val="95000"/>
                    <a:lumOff val="5000"/>
                  </a:schemeClr>
                </a:solidFill>
              </a:rPr>
              <a:t>	En el análisis del sistema se determinarán:</a:t>
            </a:r>
          </a:p>
          <a:p>
            <a:pPr marL="1836737" lvl="4" indent="-457200">
              <a:buFont typeface="Courier New" pitchFamily="49" charset="0"/>
              <a:buChar char="o"/>
            </a:pPr>
            <a:r>
              <a:rPr lang="es-ES" sz="2000" b="1" dirty="0" smtClean="0">
                <a:solidFill>
                  <a:schemeClr val="tx1">
                    <a:lumMod val="95000"/>
                    <a:lumOff val="5000"/>
                  </a:schemeClr>
                </a:solidFill>
              </a:rPr>
              <a:t>Los objetos o entidades que intervienen</a:t>
            </a:r>
          </a:p>
          <a:p>
            <a:pPr marL="1836737" lvl="4" indent="-457200">
              <a:buFont typeface="Courier New" pitchFamily="49" charset="0"/>
              <a:buChar char="o"/>
            </a:pPr>
            <a:r>
              <a:rPr lang="es-ES" sz="2000" b="1" dirty="0" smtClean="0">
                <a:solidFill>
                  <a:schemeClr val="tx1">
                    <a:lumMod val="95000"/>
                    <a:lumOff val="5000"/>
                  </a:schemeClr>
                </a:solidFill>
              </a:rPr>
              <a:t>Las propiedades o características de las entidades</a:t>
            </a:r>
          </a:p>
          <a:p>
            <a:pPr marL="1836737" lvl="4" indent="-457200">
              <a:buFont typeface="Courier New" pitchFamily="49" charset="0"/>
              <a:buChar char="o"/>
            </a:pPr>
            <a:r>
              <a:rPr lang="es-ES" sz="2000" b="1" dirty="0" smtClean="0">
                <a:solidFill>
                  <a:schemeClr val="tx1">
                    <a:lumMod val="95000"/>
                    <a:lumOff val="5000"/>
                  </a:schemeClr>
                </a:solidFill>
              </a:rPr>
              <a:t>Las relaciones o dependencias entre las propiedades</a:t>
            </a:r>
          </a:p>
          <a:p>
            <a:pPr marL="976313" lvl="4" indent="-457200"/>
            <a:r>
              <a:rPr lang="es-ES" sz="2000" dirty="0" smtClean="0">
                <a:solidFill>
                  <a:schemeClr val="tx1">
                    <a:lumMod val="95000"/>
                    <a:lumOff val="5000"/>
                  </a:schemeClr>
                </a:solidFill>
              </a:rPr>
              <a:t>	Esta el la visión que tendrán los analistas y programadores de la base de datos (también el administrador deberá conocer esta visión)</a:t>
            </a:r>
          </a:p>
          <a:p>
            <a:pPr marL="0" lvl="1" indent="7938"/>
            <a:endParaRPr lang="es-ES" sz="2000" dirty="0" smtClean="0">
              <a:solidFill>
                <a:schemeClr val="tx1">
                  <a:lumMod val="95000"/>
                  <a:lumOff val="5000"/>
                </a:schemeClr>
              </a:solidFill>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428596" y="214290"/>
            <a:ext cx="8715404" cy="7186583"/>
          </a:xfrm>
          <a:prstGeom prst="rect">
            <a:avLst/>
          </a:prstGeom>
          <a:noFill/>
        </p:spPr>
        <p:txBody>
          <a:bodyPr wrap="square" rtlCol="0">
            <a:spAutoFit/>
          </a:bodyPr>
          <a:lstStyle/>
          <a:p>
            <a:pPr marL="0" lvl="1" indent="7938"/>
            <a:r>
              <a:rPr lang="es-ES" sz="2400" b="1" dirty="0" smtClean="0">
                <a:solidFill>
                  <a:srgbClr val="C00000"/>
                </a:solidFill>
              </a:rPr>
              <a:t>3- BASES DE DATOS</a:t>
            </a:r>
          </a:p>
          <a:p>
            <a:pPr marL="0" lvl="1" indent="7938">
              <a:buFont typeface="+mj-lt"/>
              <a:buAutoNum type="alphaLcParenR" startAt="3"/>
            </a:pPr>
            <a:r>
              <a:rPr lang="es-ES" sz="2400" b="1" dirty="0" smtClean="0">
                <a:solidFill>
                  <a:schemeClr val="accent5">
                    <a:lumMod val="50000"/>
                  </a:schemeClr>
                </a:solidFill>
              </a:rPr>
              <a:t> Visiones y niveles de abstracción de una Base de datos</a:t>
            </a:r>
          </a:p>
          <a:p>
            <a:pPr marL="273050" lvl="1" indent="-265113"/>
            <a:r>
              <a:rPr lang="es-ES" sz="2400" b="1" dirty="0" smtClean="0">
                <a:solidFill>
                  <a:schemeClr val="tx1">
                    <a:lumMod val="95000"/>
                    <a:lumOff val="5000"/>
                  </a:schemeClr>
                </a:solidFill>
              </a:rPr>
              <a:t>  </a:t>
            </a:r>
            <a:r>
              <a:rPr lang="es-ES" sz="2400" dirty="0" smtClean="0">
                <a:solidFill>
                  <a:schemeClr val="tx1">
                    <a:lumMod val="95000"/>
                    <a:lumOff val="5000"/>
                  </a:schemeClr>
                </a:solidFill>
              </a:rPr>
              <a:t>	Podemos hablar de 3 visiones de la base de datos:</a:t>
            </a:r>
          </a:p>
          <a:p>
            <a:pPr marL="922337" lvl="2" indent="-457200">
              <a:buFont typeface="+mj-lt"/>
              <a:buAutoNum type="arabicParenR" startAt="3"/>
            </a:pPr>
            <a:r>
              <a:rPr lang="es-ES" sz="2000" b="1" dirty="0" smtClean="0">
                <a:solidFill>
                  <a:schemeClr val="accent6">
                    <a:lumMod val="50000"/>
                  </a:schemeClr>
                </a:solidFill>
              </a:rPr>
              <a:t>Visión física: </a:t>
            </a:r>
            <a:r>
              <a:rPr lang="es-ES" sz="2000" dirty="0" smtClean="0">
                <a:solidFill>
                  <a:schemeClr val="tx1">
                    <a:lumMod val="95000"/>
                    <a:lumOff val="5000"/>
                  </a:schemeClr>
                </a:solidFill>
              </a:rPr>
              <a:t>es la representación de cómo la información es almacenada en los dispositivos de almacenamiento.</a:t>
            </a:r>
          </a:p>
          <a:p>
            <a:pPr marL="922337" lvl="2" indent="-457200"/>
            <a:r>
              <a:rPr lang="es-ES" sz="2000" dirty="0" smtClean="0">
                <a:solidFill>
                  <a:schemeClr val="tx1">
                    <a:lumMod val="95000"/>
                    <a:lumOff val="5000"/>
                  </a:schemeClr>
                </a:solidFill>
              </a:rPr>
              <a:t>	Describe las estructuras u organizaciones físicas, dispositivos, volúmenes, ficheros, tipos de datos, punteros, </a:t>
            </a:r>
            <a:r>
              <a:rPr lang="es-ES" sz="2000" dirty="0" err="1" smtClean="0">
                <a:solidFill>
                  <a:schemeClr val="tx1">
                    <a:lumMod val="95000"/>
                    <a:lumOff val="5000"/>
                  </a:schemeClr>
                </a:solidFill>
              </a:rPr>
              <a:t>etc</a:t>
            </a:r>
            <a:r>
              <a:rPr lang="es-ES" sz="2000" dirty="0" smtClean="0">
                <a:solidFill>
                  <a:schemeClr val="tx1">
                    <a:lumMod val="95000"/>
                    <a:lumOff val="5000"/>
                  </a:schemeClr>
                </a:solidFill>
              </a:rPr>
              <a:t>…</a:t>
            </a:r>
          </a:p>
          <a:p>
            <a:pPr marL="922337" lvl="2" indent="-457200"/>
            <a:endParaRPr lang="es-ES" sz="900" dirty="0" smtClean="0">
              <a:solidFill>
                <a:schemeClr val="tx1">
                  <a:lumMod val="95000"/>
                  <a:lumOff val="5000"/>
                </a:schemeClr>
              </a:solidFill>
            </a:endParaRPr>
          </a:p>
          <a:p>
            <a:pPr marL="273050" lvl="2"/>
            <a:r>
              <a:rPr lang="es-ES" sz="2000" b="1" dirty="0" smtClean="0">
                <a:solidFill>
                  <a:schemeClr val="tx1">
                    <a:lumMod val="95000"/>
                    <a:lumOff val="5000"/>
                  </a:schemeClr>
                </a:solidFill>
              </a:rPr>
              <a:t>Estas 3 formas de descripción son en realidad 3 niveles de abstracción diferentes, donde en cada uno se describen aquellos objetos de interés para el usuario de ese nivel:</a:t>
            </a:r>
          </a:p>
          <a:p>
            <a:pPr marL="1187450" lvl="3" indent="-457200">
              <a:buFont typeface="+mj-lt"/>
              <a:buAutoNum type="alphaUcPeriod"/>
            </a:pPr>
            <a:r>
              <a:rPr lang="es-ES" sz="2000" b="1" dirty="0" smtClean="0">
                <a:solidFill>
                  <a:srgbClr val="FF0000"/>
                </a:solidFill>
              </a:rPr>
              <a:t>NIVEL EXTERNO: </a:t>
            </a:r>
            <a:r>
              <a:rPr lang="es-ES" sz="2000" dirty="0" smtClean="0">
                <a:solidFill>
                  <a:schemeClr val="tx1">
                    <a:lumMod val="95000"/>
                    <a:lumOff val="5000"/>
                  </a:schemeClr>
                </a:solidFill>
              </a:rPr>
              <a:t>es el de </a:t>
            </a:r>
            <a:r>
              <a:rPr lang="es-ES" sz="2000" b="1" dirty="0" smtClean="0">
                <a:solidFill>
                  <a:schemeClr val="tx1">
                    <a:lumMod val="95000"/>
                    <a:lumOff val="5000"/>
                  </a:schemeClr>
                </a:solidFill>
              </a:rPr>
              <a:t>mayor</a:t>
            </a:r>
            <a:r>
              <a:rPr lang="es-ES" sz="2000" dirty="0" smtClean="0">
                <a:solidFill>
                  <a:schemeClr val="tx1">
                    <a:lumMod val="95000"/>
                    <a:lumOff val="5000"/>
                  </a:schemeClr>
                </a:solidFill>
              </a:rPr>
              <a:t> nivel de abstracción y se corresponde con las visiones parciales que tienen los usuarios finales (formularios de registro, informes, etc..)</a:t>
            </a:r>
          </a:p>
          <a:p>
            <a:pPr marL="1187450" lvl="3" indent="-457200">
              <a:buFont typeface="+mj-lt"/>
              <a:buAutoNum type="alphaUcPeriod"/>
            </a:pPr>
            <a:r>
              <a:rPr lang="es-ES" sz="2000" b="1" dirty="0" smtClean="0">
                <a:solidFill>
                  <a:srgbClr val="FF0000"/>
                </a:solidFill>
              </a:rPr>
              <a:t>NIVEL LOGICO o CONCEPTUAL: </a:t>
            </a:r>
            <a:r>
              <a:rPr lang="es-ES" sz="2000" dirty="0" smtClean="0">
                <a:solidFill>
                  <a:schemeClr val="tx1">
                    <a:lumMod val="95000"/>
                    <a:lumOff val="5000"/>
                  </a:schemeClr>
                </a:solidFill>
              </a:rPr>
              <a:t>se corresponde con la visión conceptual  que tienen el diseñador y los analistas y programadores. Para ellos la base de datos serán entidades, relaciones entre entidades, atributos, tablas, </a:t>
            </a:r>
            <a:r>
              <a:rPr lang="es-ES" sz="2000" dirty="0" err="1" smtClean="0">
                <a:solidFill>
                  <a:schemeClr val="tx1">
                    <a:lumMod val="95000"/>
                    <a:lumOff val="5000"/>
                  </a:schemeClr>
                </a:solidFill>
              </a:rPr>
              <a:t>etc</a:t>
            </a:r>
            <a:r>
              <a:rPr lang="es-ES" sz="2000" dirty="0" smtClean="0">
                <a:solidFill>
                  <a:schemeClr val="tx1">
                    <a:lumMod val="95000"/>
                    <a:lumOff val="5000"/>
                  </a:schemeClr>
                </a:solidFill>
              </a:rPr>
              <a:t>…</a:t>
            </a:r>
          </a:p>
          <a:p>
            <a:pPr marL="1187450" lvl="3" indent="-457200">
              <a:buFont typeface="+mj-lt"/>
              <a:buAutoNum type="alphaUcPeriod"/>
            </a:pPr>
            <a:r>
              <a:rPr lang="es-ES" sz="2000" b="1" dirty="0" smtClean="0">
                <a:solidFill>
                  <a:srgbClr val="FF0000"/>
                </a:solidFill>
              </a:rPr>
              <a:t>NIVEL INTERNO: </a:t>
            </a:r>
            <a:r>
              <a:rPr lang="es-ES" sz="2000" dirty="0" smtClean="0">
                <a:solidFill>
                  <a:schemeClr val="tx1">
                    <a:lumMod val="95000"/>
                    <a:lumOff val="5000"/>
                  </a:schemeClr>
                </a:solidFill>
              </a:rPr>
              <a:t>es el de </a:t>
            </a:r>
            <a:r>
              <a:rPr lang="es-ES" sz="2000" b="1" dirty="0" smtClean="0">
                <a:solidFill>
                  <a:schemeClr val="tx1">
                    <a:lumMod val="95000"/>
                    <a:lumOff val="5000"/>
                  </a:schemeClr>
                </a:solidFill>
              </a:rPr>
              <a:t>menor</a:t>
            </a:r>
            <a:r>
              <a:rPr lang="es-ES" sz="2000" dirty="0" smtClean="0">
                <a:solidFill>
                  <a:schemeClr val="tx1">
                    <a:lumMod val="95000"/>
                    <a:lumOff val="5000"/>
                  </a:schemeClr>
                </a:solidFill>
              </a:rPr>
              <a:t> nivel de abstracción y se corresponde con la visión física que tiene el administrador de la base de datos (ficheros, volúmenes, etc..) </a:t>
            </a:r>
          </a:p>
          <a:p>
            <a:pPr marL="1187450" lvl="3" indent="-457200"/>
            <a:endParaRPr lang="es-ES" sz="2000" dirty="0" smtClean="0">
              <a:solidFill>
                <a:schemeClr val="tx1">
                  <a:lumMod val="95000"/>
                  <a:lumOff val="5000"/>
                </a:schemeClr>
              </a:solidFill>
            </a:endParaRPr>
          </a:p>
          <a:p>
            <a:pPr marL="0" lvl="1" indent="7938"/>
            <a:endParaRPr lang="es-ES" sz="2000" dirty="0" smtClean="0">
              <a:solidFill>
                <a:schemeClr val="tx1">
                  <a:lumMod val="95000"/>
                  <a:lumOff val="5000"/>
                </a:schemeClr>
              </a:solidFill>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428596" y="214290"/>
            <a:ext cx="8715404" cy="7048083"/>
          </a:xfrm>
          <a:prstGeom prst="rect">
            <a:avLst/>
          </a:prstGeom>
          <a:noFill/>
        </p:spPr>
        <p:txBody>
          <a:bodyPr wrap="square" rtlCol="0">
            <a:spAutoFit/>
          </a:bodyPr>
          <a:lstStyle/>
          <a:p>
            <a:pPr marL="0" lvl="1" indent="7938"/>
            <a:r>
              <a:rPr lang="es-ES" sz="2400" b="1" dirty="0" smtClean="0">
                <a:solidFill>
                  <a:srgbClr val="C00000"/>
                </a:solidFill>
              </a:rPr>
              <a:t>3- BASES DE DATOS</a:t>
            </a:r>
          </a:p>
          <a:p>
            <a:pPr marL="0" lvl="1" indent="7938">
              <a:buFont typeface="+mj-lt"/>
              <a:buAutoNum type="alphaLcParenR" startAt="3"/>
            </a:pPr>
            <a:r>
              <a:rPr lang="es-ES" sz="2400" b="1" dirty="0" smtClean="0">
                <a:solidFill>
                  <a:schemeClr val="accent5">
                    <a:lumMod val="50000"/>
                  </a:schemeClr>
                </a:solidFill>
              </a:rPr>
              <a:t> Visiones y niveles de abstracción de una Base de datos</a:t>
            </a:r>
          </a:p>
          <a:p>
            <a:pPr marL="273050" lvl="1" indent="-265113"/>
            <a:r>
              <a:rPr lang="es-ES" sz="2400" b="1" dirty="0" smtClean="0">
                <a:solidFill>
                  <a:schemeClr val="tx1">
                    <a:lumMod val="95000"/>
                    <a:lumOff val="5000"/>
                  </a:schemeClr>
                </a:solidFill>
              </a:rPr>
              <a:t>  </a:t>
            </a:r>
            <a:r>
              <a:rPr lang="es-ES" sz="2400" dirty="0" smtClean="0">
                <a:solidFill>
                  <a:schemeClr val="tx1">
                    <a:lumMod val="95000"/>
                    <a:lumOff val="5000"/>
                  </a:schemeClr>
                </a:solidFill>
              </a:rPr>
              <a:t>	El siguiente gráfico representa estos niveles de abstracción:</a:t>
            </a:r>
          </a:p>
          <a:p>
            <a:pPr marL="273050" lvl="1" indent="-265113"/>
            <a:endParaRPr lang="es-ES" sz="2400" dirty="0" smtClean="0">
              <a:solidFill>
                <a:schemeClr val="tx1">
                  <a:lumMod val="95000"/>
                  <a:lumOff val="5000"/>
                </a:schemeClr>
              </a:solidFill>
            </a:endParaRPr>
          </a:p>
          <a:p>
            <a:pPr marL="273050" lvl="1" indent="-265113"/>
            <a:endParaRPr lang="es-ES" sz="2400" dirty="0" smtClean="0">
              <a:solidFill>
                <a:schemeClr val="tx1">
                  <a:lumMod val="95000"/>
                  <a:lumOff val="5000"/>
                </a:schemeClr>
              </a:solidFill>
            </a:endParaRPr>
          </a:p>
          <a:p>
            <a:pPr marL="273050" lvl="1" indent="-265113"/>
            <a:endParaRPr lang="es-ES" sz="2400" dirty="0" smtClean="0">
              <a:solidFill>
                <a:schemeClr val="tx1">
                  <a:lumMod val="95000"/>
                  <a:lumOff val="5000"/>
                </a:schemeClr>
              </a:solidFill>
            </a:endParaRPr>
          </a:p>
          <a:p>
            <a:pPr marL="273050" lvl="1" indent="-265113"/>
            <a:endParaRPr lang="es-ES" sz="2400" dirty="0" smtClean="0">
              <a:solidFill>
                <a:schemeClr val="tx1">
                  <a:lumMod val="95000"/>
                  <a:lumOff val="5000"/>
                </a:schemeClr>
              </a:solidFill>
            </a:endParaRPr>
          </a:p>
          <a:p>
            <a:pPr marL="273050" lvl="1" indent="-265113"/>
            <a:endParaRPr lang="es-ES" sz="2400" dirty="0" smtClean="0">
              <a:solidFill>
                <a:schemeClr val="tx1">
                  <a:lumMod val="95000"/>
                  <a:lumOff val="5000"/>
                </a:schemeClr>
              </a:solidFill>
            </a:endParaRPr>
          </a:p>
          <a:p>
            <a:pPr marL="273050" lvl="1" indent="-265113"/>
            <a:endParaRPr lang="es-ES" sz="2400" dirty="0" smtClean="0">
              <a:solidFill>
                <a:schemeClr val="tx1">
                  <a:lumMod val="95000"/>
                  <a:lumOff val="5000"/>
                </a:schemeClr>
              </a:solidFill>
            </a:endParaRPr>
          </a:p>
          <a:p>
            <a:pPr marL="273050" lvl="1" indent="-265113"/>
            <a:endParaRPr lang="es-ES" sz="2400" dirty="0" smtClean="0">
              <a:solidFill>
                <a:schemeClr val="tx1">
                  <a:lumMod val="95000"/>
                  <a:lumOff val="5000"/>
                </a:schemeClr>
              </a:solidFill>
            </a:endParaRPr>
          </a:p>
          <a:p>
            <a:pPr marL="273050" lvl="1" indent="-265113"/>
            <a:endParaRPr lang="es-ES" sz="2400" dirty="0" smtClean="0">
              <a:solidFill>
                <a:schemeClr val="tx1">
                  <a:lumMod val="95000"/>
                  <a:lumOff val="5000"/>
                </a:schemeClr>
              </a:solidFill>
            </a:endParaRPr>
          </a:p>
          <a:p>
            <a:pPr marL="273050" lvl="1" indent="-265113"/>
            <a:endParaRPr lang="es-ES" sz="2400" dirty="0" smtClean="0">
              <a:solidFill>
                <a:schemeClr val="tx1">
                  <a:lumMod val="95000"/>
                  <a:lumOff val="5000"/>
                </a:schemeClr>
              </a:solidFill>
            </a:endParaRPr>
          </a:p>
          <a:p>
            <a:pPr marL="273050" lvl="1" indent="-265113"/>
            <a:endParaRPr lang="es-ES" sz="2400" dirty="0" smtClean="0">
              <a:solidFill>
                <a:schemeClr val="tx1">
                  <a:lumMod val="95000"/>
                  <a:lumOff val="5000"/>
                </a:schemeClr>
              </a:solidFill>
            </a:endParaRPr>
          </a:p>
          <a:p>
            <a:pPr marL="273050" lvl="1" indent="-265113"/>
            <a:endParaRPr lang="es-ES" sz="2400" dirty="0" smtClean="0">
              <a:solidFill>
                <a:schemeClr val="tx1">
                  <a:lumMod val="95000"/>
                  <a:lumOff val="5000"/>
                </a:schemeClr>
              </a:solidFill>
            </a:endParaRPr>
          </a:p>
          <a:p>
            <a:pPr marL="273050" lvl="1" indent="-265113"/>
            <a:endParaRPr lang="es-ES" sz="2400" dirty="0" smtClean="0">
              <a:solidFill>
                <a:schemeClr val="tx1">
                  <a:lumMod val="95000"/>
                  <a:lumOff val="5000"/>
                </a:schemeClr>
              </a:solidFill>
            </a:endParaRPr>
          </a:p>
          <a:p>
            <a:pPr marL="273050" lvl="1" indent="7938"/>
            <a:r>
              <a:rPr lang="es-ES" sz="2400" dirty="0" smtClean="0">
                <a:solidFill>
                  <a:schemeClr val="tx1">
                    <a:lumMod val="95000"/>
                    <a:lumOff val="5000"/>
                  </a:schemeClr>
                </a:solidFill>
              </a:rPr>
              <a:t>Esta separación por niveles intenta conseguir la independencia lógica y física de datos mencionada anteriormente </a:t>
            </a:r>
            <a:r>
              <a:rPr lang="es-ES" sz="2000" b="1" i="1" dirty="0" smtClean="0">
                <a:solidFill>
                  <a:schemeClr val="tx1">
                    <a:lumMod val="95000"/>
                    <a:lumOff val="5000"/>
                  </a:schemeClr>
                </a:solidFill>
              </a:rPr>
              <a:t>(no siempre se consigue) </a:t>
            </a:r>
          </a:p>
          <a:p>
            <a:pPr marL="0" lvl="1" indent="7938"/>
            <a:endParaRPr lang="es-ES" sz="2000" dirty="0" smtClean="0">
              <a:solidFill>
                <a:schemeClr val="tx1">
                  <a:lumMod val="95000"/>
                  <a:lumOff val="5000"/>
                </a:schemeClr>
              </a:solidFill>
            </a:endParaRPr>
          </a:p>
        </p:txBody>
      </p:sp>
      <p:pic>
        <p:nvPicPr>
          <p:cNvPr id="3" name="2 Imagen" descr="niveles.jpg"/>
          <p:cNvPicPr>
            <a:picLocks noChangeAspect="1"/>
          </p:cNvPicPr>
          <p:nvPr/>
        </p:nvPicPr>
        <p:blipFill>
          <a:blip r:embed="rId2" cstate="print"/>
          <a:stretch>
            <a:fillRect/>
          </a:stretch>
        </p:blipFill>
        <p:spPr>
          <a:xfrm>
            <a:off x="1714480" y="1500175"/>
            <a:ext cx="5929354" cy="4000528"/>
          </a:xfrm>
          <a:prstGeom prst="rect">
            <a:avLst/>
          </a:prstGeom>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428596" y="214290"/>
            <a:ext cx="8715404" cy="3293209"/>
          </a:xfrm>
          <a:prstGeom prst="rect">
            <a:avLst/>
          </a:prstGeom>
          <a:noFill/>
        </p:spPr>
        <p:txBody>
          <a:bodyPr wrap="square" rtlCol="0">
            <a:spAutoFit/>
          </a:bodyPr>
          <a:lstStyle/>
          <a:p>
            <a:pPr marL="0" lvl="1" indent="7938"/>
            <a:r>
              <a:rPr lang="es-ES" sz="2400" b="1" dirty="0" smtClean="0">
                <a:solidFill>
                  <a:srgbClr val="C00000"/>
                </a:solidFill>
              </a:rPr>
              <a:t>3- BASES DE DATOS</a:t>
            </a:r>
          </a:p>
          <a:p>
            <a:pPr marL="0" lvl="1" indent="7938">
              <a:buFont typeface="+mj-lt"/>
              <a:buAutoNum type="alphaLcParenR" startAt="4"/>
            </a:pPr>
            <a:r>
              <a:rPr lang="es-ES" sz="2400" b="1" dirty="0" smtClean="0">
                <a:solidFill>
                  <a:schemeClr val="accent5">
                    <a:lumMod val="50000"/>
                  </a:schemeClr>
                </a:solidFill>
              </a:rPr>
              <a:t> Dependencia de los distintos niveles con el SGBD</a:t>
            </a:r>
          </a:p>
          <a:p>
            <a:pPr marL="355600" lvl="1" indent="-347663"/>
            <a:r>
              <a:rPr lang="es-ES" sz="2000" dirty="0" smtClean="0">
                <a:solidFill>
                  <a:schemeClr val="tx1">
                    <a:lumMod val="95000"/>
                    <a:lumOff val="5000"/>
                  </a:schemeClr>
                </a:solidFill>
              </a:rPr>
              <a:t>      Se puede decir que el nivel de abstracción </a:t>
            </a:r>
            <a:r>
              <a:rPr lang="es-ES" sz="2000" b="1" dirty="0" smtClean="0">
                <a:solidFill>
                  <a:schemeClr val="tx1">
                    <a:lumMod val="95000"/>
                    <a:lumOff val="5000"/>
                  </a:schemeClr>
                </a:solidFill>
              </a:rPr>
              <a:t>LÓGICO</a:t>
            </a:r>
            <a:r>
              <a:rPr lang="es-ES" sz="2000" dirty="0" smtClean="0">
                <a:solidFill>
                  <a:schemeClr val="tx1">
                    <a:lumMod val="95000"/>
                    <a:lumOff val="5000"/>
                  </a:schemeClr>
                </a:solidFill>
              </a:rPr>
              <a:t> es el más importante, pudiendo distinguir en él 2 subniveles:</a:t>
            </a:r>
            <a:endParaRPr lang="es-ES" sz="2000" b="1" dirty="0" smtClean="0">
              <a:solidFill>
                <a:schemeClr val="accent6">
                  <a:lumMod val="50000"/>
                </a:schemeClr>
              </a:solidFill>
            </a:endParaRPr>
          </a:p>
          <a:p>
            <a:pPr marL="914400" lvl="3" indent="7938">
              <a:buFont typeface="+mj-lt"/>
              <a:buAutoNum type="romanUcPeriod"/>
            </a:pPr>
            <a:r>
              <a:rPr lang="es-ES" sz="2000" b="1" dirty="0" smtClean="0">
                <a:solidFill>
                  <a:schemeClr val="accent6">
                    <a:lumMod val="50000"/>
                  </a:schemeClr>
                </a:solidFill>
              </a:rPr>
              <a:t> NIVEL CONCEPTUAL: </a:t>
            </a:r>
            <a:r>
              <a:rPr lang="es-ES" sz="2000" dirty="0" smtClean="0">
                <a:solidFill>
                  <a:schemeClr val="tx1">
                    <a:lumMod val="95000"/>
                    <a:lumOff val="5000"/>
                  </a:schemeClr>
                </a:solidFill>
              </a:rPr>
              <a:t>Se describe el sistema mediante entidades, atributos, relaciones entre entidades, </a:t>
            </a:r>
            <a:r>
              <a:rPr lang="es-ES" sz="2000" dirty="0" err="1" smtClean="0">
                <a:solidFill>
                  <a:schemeClr val="tx1">
                    <a:lumMod val="95000"/>
                    <a:lumOff val="5000"/>
                  </a:schemeClr>
                </a:solidFill>
              </a:rPr>
              <a:t>etc</a:t>
            </a:r>
            <a:r>
              <a:rPr lang="es-ES" sz="2000" dirty="0" smtClean="0">
                <a:solidFill>
                  <a:schemeClr val="tx1">
                    <a:lumMod val="95000"/>
                    <a:lumOff val="5000"/>
                  </a:schemeClr>
                </a:solidFill>
              </a:rPr>
              <a:t>…  </a:t>
            </a:r>
          </a:p>
          <a:p>
            <a:pPr marL="914400" lvl="3" indent="7938"/>
            <a:r>
              <a:rPr lang="es-ES" sz="2000" b="1" i="1" dirty="0" smtClean="0">
                <a:solidFill>
                  <a:schemeClr val="tx1">
                    <a:lumMod val="95000"/>
                    <a:lumOff val="5000"/>
                  </a:schemeClr>
                </a:solidFill>
              </a:rPr>
              <a:t>(Ejemplo: el modelo ENTIDAD/RELACIÓN)</a:t>
            </a:r>
          </a:p>
          <a:p>
            <a:pPr marL="914400" lvl="3" indent="7938">
              <a:buFont typeface="+mj-lt"/>
              <a:buAutoNum type="romanUcPeriod"/>
            </a:pPr>
            <a:r>
              <a:rPr lang="es-ES" sz="2000" b="1" dirty="0" smtClean="0">
                <a:solidFill>
                  <a:schemeClr val="accent6">
                    <a:lumMod val="50000"/>
                  </a:schemeClr>
                </a:solidFill>
              </a:rPr>
              <a:t>NIVEL LOGICO o CANÓNIGO: </a:t>
            </a:r>
            <a:r>
              <a:rPr lang="es-ES" sz="2000" dirty="0" smtClean="0">
                <a:solidFill>
                  <a:schemeClr val="tx1">
                    <a:lumMod val="95000"/>
                    <a:lumOff val="5000"/>
                  </a:schemeClr>
                </a:solidFill>
              </a:rPr>
              <a:t>para representar estas entidades, atributos, </a:t>
            </a:r>
            <a:r>
              <a:rPr lang="es-ES" sz="2000" dirty="0" err="1" smtClean="0">
                <a:solidFill>
                  <a:schemeClr val="tx1">
                    <a:lumMod val="95000"/>
                    <a:lumOff val="5000"/>
                  </a:schemeClr>
                </a:solidFill>
              </a:rPr>
              <a:t>etc</a:t>
            </a:r>
            <a:r>
              <a:rPr lang="es-ES" sz="2000" dirty="0" smtClean="0">
                <a:solidFill>
                  <a:schemeClr val="tx1">
                    <a:lumMod val="95000"/>
                    <a:lumOff val="5000"/>
                  </a:schemeClr>
                </a:solidFill>
              </a:rPr>
              <a:t>… existen distintas formas o modelos</a:t>
            </a:r>
          </a:p>
          <a:p>
            <a:pPr marL="914400" lvl="3" indent="7938"/>
            <a:r>
              <a:rPr lang="es-ES" sz="2000" b="1" i="1" dirty="0" smtClean="0">
                <a:solidFill>
                  <a:schemeClr val="tx1">
                    <a:lumMod val="95000"/>
                    <a:lumOff val="5000"/>
                  </a:schemeClr>
                </a:solidFill>
              </a:rPr>
              <a:t> (Ejemplo: tablas, árboles, </a:t>
            </a:r>
            <a:r>
              <a:rPr lang="es-ES" sz="2000" b="1" i="1" dirty="0" err="1" smtClean="0">
                <a:solidFill>
                  <a:schemeClr val="tx1">
                    <a:lumMod val="95000"/>
                    <a:lumOff val="5000"/>
                  </a:schemeClr>
                </a:solidFill>
              </a:rPr>
              <a:t>gráfos</a:t>
            </a:r>
            <a:r>
              <a:rPr lang="es-ES" sz="2000" b="1" i="1" dirty="0" smtClean="0">
                <a:solidFill>
                  <a:schemeClr val="tx1">
                    <a:lumMod val="95000"/>
                    <a:lumOff val="5000"/>
                  </a:schemeClr>
                </a:solidFill>
              </a:rPr>
              <a:t>, …)</a:t>
            </a:r>
          </a:p>
        </p:txBody>
      </p:sp>
      <p:pic>
        <p:nvPicPr>
          <p:cNvPr id="5" name="4 Imagen" descr="NIVELES DEPENDENCIA.bmp"/>
          <p:cNvPicPr>
            <a:picLocks noChangeAspect="1"/>
          </p:cNvPicPr>
          <p:nvPr/>
        </p:nvPicPr>
        <p:blipFill>
          <a:blip r:embed="rId2" cstate="print"/>
          <a:stretch>
            <a:fillRect/>
          </a:stretch>
        </p:blipFill>
        <p:spPr>
          <a:xfrm>
            <a:off x="1430707" y="3571876"/>
            <a:ext cx="6856069" cy="3128492"/>
          </a:xfrm>
          <a:prstGeom prst="rect">
            <a:avLst/>
          </a:prstGeom>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428596" y="214290"/>
            <a:ext cx="8715404" cy="6463308"/>
          </a:xfrm>
          <a:prstGeom prst="rect">
            <a:avLst/>
          </a:prstGeom>
          <a:noFill/>
        </p:spPr>
        <p:txBody>
          <a:bodyPr wrap="square" rtlCol="0">
            <a:spAutoFit/>
          </a:bodyPr>
          <a:lstStyle/>
          <a:p>
            <a:pPr marL="0" lvl="1" indent="7938"/>
            <a:r>
              <a:rPr lang="es-ES" sz="2400" b="1" dirty="0" smtClean="0">
                <a:solidFill>
                  <a:srgbClr val="C00000"/>
                </a:solidFill>
              </a:rPr>
              <a:t>4- SISTEMAS GESTORES DE BASES DE DATOS</a:t>
            </a:r>
          </a:p>
          <a:p>
            <a:pPr marL="273050" lvl="1" indent="-265113"/>
            <a:r>
              <a:rPr lang="es-ES" sz="2400" b="1" dirty="0" smtClean="0">
                <a:solidFill>
                  <a:schemeClr val="accent5">
                    <a:lumMod val="50000"/>
                  </a:schemeClr>
                </a:solidFill>
              </a:rPr>
              <a:t>    </a:t>
            </a:r>
            <a:r>
              <a:rPr lang="es-ES" sz="2200" dirty="0" smtClean="0">
                <a:solidFill>
                  <a:schemeClr val="tx1">
                    <a:lumMod val="95000"/>
                    <a:lumOff val="5000"/>
                  </a:schemeClr>
                </a:solidFill>
              </a:rPr>
              <a:t>Es importante conocer la diferencia entre lo que es una base de datos y lo que es un Sistema de Gestión de Bases de Datos.</a:t>
            </a:r>
          </a:p>
          <a:p>
            <a:pPr marL="273050" lvl="1" indent="-265113"/>
            <a:r>
              <a:rPr lang="es-ES" sz="2200" dirty="0" smtClean="0">
                <a:solidFill>
                  <a:schemeClr val="tx1">
                    <a:lumMod val="95000"/>
                    <a:lumOff val="5000"/>
                  </a:schemeClr>
                </a:solidFill>
              </a:rPr>
              <a:t>	Cuando se habla de base de datos se habla de información que está almacenada cumpliendo una serie de características, pero para que se den estas características se necesitan una serie de procedimientos (software) que realicen esta función.</a:t>
            </a:r>
          </a:p>
          <a:p>
            <a:pPr marL="273050" lvl="1" indent="-265113"/>
            <a:r>
              <a:rPr lang="es-ES" sz="2400" dirty="0" smtClean="0">
                <a:solidFill>
                  <a:schemeClr val="tx1">
                    <a:lumMod val="95000"/>
                    <a:lumOff val="5000"/>
                  </a:schemeClr>
                </a:solidFill>
              </a:rPr>
              <a:t>	</a:t>
            </a:r>
          </a:p>
          <a:p>
            <a:pPr marL="273050" lvl="1" indent="-265113"/>
            <a:r>
              <a:rPr lang="es-ES" sz="2400" dirty="0" smtClean="0">
                <a:solidFill>
                  <a:schemeClr val="tx1">
                    <a:lumMod val="95000"/>
                    <a:lumOff val="5000"/>
                  </a:schemeClr>
                </a:solidFill>
              </a:rPr>
              <a:t>	Un S.G.B. Datos es una colección de programas de aplicación que proporcionan a los distintos usuarios los medios necesarios para realizar las siguientes tareas:</a:t>
            </a:r>
          </a:p>
          <a:p>
            <a:pPr marL="922337" lvl="2" indent="-457200">
              <a:buFont typeface="+mj-lt"/>
              <a:buAutoNum type="arabicParenR"/>
            </a:pPr>
            <a:r>
              <a:rPr lang="es-ES" sz="2000" b="1" dirty="0" smtClean="0">
                <a:solidFill>
                  <a:schemeClr val="accent6">
                    <a:lumMod val="50000"/>
                  </a:schemeClr>
                </a:solidFill>
              </a:rPr>
              <a:t>Definición de los datos a los distintos niveles (físico, lógico y externo)</a:t>
            </a:r>
          </a:p>
          <a:p>
            <a:pPr marL="922337" lvl="2" indent="-457200">
              <a:buFont typeface="+mj-lt"/>
              <a:buAutoNum type="arabicParenR"/>
            </a:pPr>
            <a:r>
              <a:rPr lang="es-ES" sz="2000" b="1" dirty="0" smtClean="0">
                <a:solidFill>
                  <a:schemeClr val="accent6">
                    <a:lumMod val="50000"/>
                  </a:schemeClr>
                </a:solidFill>
              </a:rPr>
              <a:t>Manipulación de los datos (inserción, modificación, borrado y consulta)</a:t>
            </a:r>
          </a:p>
          <a:p>
            <a:pPr marL="922337" lvl="2" indent="-457200">
              <a:buFont typeface="+mj-lt"/>
              <a:buAutoNum type="arabicParenR"/>
            </a:pPr>
            <a:r>
              <a:rPr lang="es-ES" sz="2000" b="1" dirty="0" smtClean="0">
                <a:solidFill>
                  <a:schemeClr val="accent6">
                    <a:lumMod val="50000"/>
                  </a:schemeClr>
                </a:solidFill>
              </a:rPr>
              <a:t>Mantenimiento de la integridad (en cuanto a los datos, sus valores y sus relaciones</a:t>
            </a:r>
          </a:p>
          <a:p>
            <a:pPr marL="922337" lvl="2" indent="-457200">
              <a:buFont typeface="+mj-lt"/>
              <a:buAutoNum type="arabicParenR"/>
            </a:pPr>
            <a:r>
              <a:rPr lang="es-ES" sz="2000" b="1" dirty="0" smtClean="0">
                <a:solidFill>
                  <a:schemeClr val="accent6">
                    <a:lumMod val="50000"/>
                  </a:schemeClr>
                </a:solidFill>
              </a:rPr>
              <a:t>Control de la privacidad y seguridad de los datos</a:t>
            </a:r>
          </a:p>
          <a:p>
            <a:pPr marL="922337" lvl="2" indent="-457200">
              <a:buFont typeface="+mj-lt"/>
              <a:buAutoNum type="arabicParenR"/>
            </a:pPr>
            <a:r>
              <a:rPr lang="es-ES" sz="2000" b="1" dirty="0" smtClean="0">
                <a:solidFill>
                  <a:schemeClr val="accent6">
                    <a:lumMod val="50000"/>
                  </a:schemeClr>
                </a:solidFill>
              </a:rPr>
              <a:t>En definitiva, poner los medios necesarios para el establecimiento de todas aquellas características exigibles a una base de datos</a:t>
            </a:r>
          </a:p>
          <a:p>
            <a:pPr marL="355600" lvl="1" indent="-347663"/>
            <a:r>
              <a:rPr lang="es-ES" sz="2000" dirty="0" smtClean="0">
                <a:solidFill>
                  <a:schemeClr val="tx1">
                    <a:lumMod val="95000"/>
                    <a:lumOff val="5000"/>
                  </a:schemeClr>
                </a:solidFill>
              </a:rPr>
              <a:t>      </a:t>
            </a:r>
            <a:endParaRPr lang="es-ES" sz="2000" b="1" i="1" dirty="0" smtClean="0">
              <a:solidFill>
                <a:schemeClr val="tx1">
                  <a:lumMod val="95000"/>
                  <a:lumOff val="5000"/>
                </a:schemeClr>
              </a:solidFill>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428596" y="214290"/>
            <a:ext cx="8715404" cy="1846659"/>
          </a:xfrm>
          <a:prstGeom prst="rect">
            <a:avLst/>
          </a:prstGeom>
          <a:noFill/>
        </p:spPr>
        <p:txBody>
          <a:bodyPr wrap="square" rtlCol="0">
            <a:spAutoFit/>
          </a:bodyPr>
          <a:lstStyle/>
          <a:p>
            <a:pPr marL="0" lvl="1" indent="7938"/>
            <a:r>
              <a:rPr lang="es-ES" sz="2400" b="1" dirty="0" smtClean="0">
                <a:solidFill>
                  <a:srgbClr val="C00000"/>
                </a:solidFill>
              </a:rPr>
              <a:t>4- SISTEMAS GESTORES DE BASES DE DATOS</a:t>
            </a:r>
          </a:p>
          <a:p>
            <a:pPr marL="355600" lvl="1" indent="-347663"/>
            <a:r>
              <a:rPr lang="es-ES" sz="2400" b="1" dirty="0" smtClean="0">
                <a:solidFill>
                  <a:srgbClr val="C00000"/>
                </a:solidFill>
              </a:rPr>
              <a:t>     </a:t>
            </a:r>
            <a:r>
              <a:rPr lang="es-ES" sz="2200" dirty="0" smtClean="0">
                <a:solidFill>
                  <a:schemeClr val="tx1">
                    <a:lumMod val="95000"/>
                    <a:lumOff val="5000"/>
                  </a:schemeClr>
                </a:solidFill>
              </a:rPr>
              <a:t>También se podría ver un S.G.B. Datos como un </a:t>
            </a:r>
            <a:r>
              <a:rPr lang="es-ES" sz="2200" b="1" dirty="0" smtClean="0">
                <a:solidFill>
                  <a:schemeClr val="tx1">
                    <a:lumMod val="95000"/>
                    <a:lumOff val="5000"/>
                  </a:schemeClr>
                </a:solidFill>
              </a:rPr>
              <a:t>intermediario</a:t>
            </a:r>
            <a:r>
              <a:rPr lang="es-ES" sz="2200" dirty="0" smtClean="0">
                <a:solidFill>
                  <a:schemeClr val="tx1">
                    <a:lumMod val="95000"/>
                    <a:lumOff val="5000"/>
                  </a:schemeClr>
                </a:solidFill>
              </a:rPr>
              <a:t> entre el </a:t>
            </a:r>
            <a:r>
              <a:rPr lang="es-ES" sz="2200" dirty="0" err="1" smtClean="0">
                <a:solidFill>
                  <a:schemeClr val="tx1">
                    <a:lumMod val="95000"/>
                    <a:lumOff val="5000"/>
                  </a:schemeClr>
                </a:solidFill>
              </a:rPr>
              <a:t>S.Operativo</a:t>
            </a:r>
            <a:r>
              <a:rPr lang="es-ES" sz="2200" dirty="0" smtClean="0">
                <a:solidFill>
                  <a:schemeClr val="tx1">
                    <a:lumMod val="95000"/>
                    <a:lumOff val="5000"/>
                  </a:schemeClr>
                </a:solidFill>
              </a:rPr>
              <a:t> y los distintos usuarios que manejan la base de datos.</a:t>
            </a:r>
          </a:p>
          <a:p>
            <a:pPr marL="0" lvl="1" indent="7938"/>
            <a:r>
              <a:rPr lang="es-ES" sz="2400" b="1" dirty="0" smtClean="0">
                <a:solidFill>
                  <a:schemeClr val="accent5">
                    <a:lumMod val="50000"/>
                  </a:schemeClr>
                </a:solidFill>
              </a:rPr>
              <a:t>    </a:t>
            </a:r>
          </a:p>
          <a:p>
            <a:pPr marL="355600" lvl="1" indent="-347663"/>
            <a:r>
              <a:rPr lang="es-ES" sz="2000" dirty="0" smtClean="0">
                <a:solidFill>
                  <a:schemeClr val="tx1">
                    <a:lumMod val="95000"/>
                    <a:lumOff val="5000"/>
                  </a:schemeClr>
                </a:solidFill>
              </a:rPr>
              <a:t>      </a:t>
            </a:r>
            <a:endParaRPr lang="es-ES" sz="2000" b="1" i="1" dirty="0" smtClean="0">
              <a:solidFill>
                <a:schemeClr val="tx1">
                  <a:lumMod val="95000"/>
                  <a:lumOff val="5000"/>
                </a:schemeClr>
              </a:solidFill>
            </a:endParaRPr>
          </a:p>
        </p:txBody>
      </p:sp>
      <p:sp>
        <p:nvSpPr>
          <p:cNvPr id="3" name="2 Disco magnético"/>
          <p:cNvSpPr/>
          <p:nvPr/>
        </p:nvSpPr>
        <p:spPr>
          <a:xfrm>
            <a:off x="642910" y="3214686"/>
            <a:ext cx="1057276" cy="1643074"/>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lumMod val="95000"/>
                    <a:lumOff val="5000"/>
                  </a:schemeClr>
                </a:solidFill>
              </a:rPr>
              <a:t>BASE DATOS DISCO</a:t>
            </a:r>
            <a:endParaRPr lang="es-ES" b="1" dirty="0">
              <a:solidFill>
                <a:schemeClr val="tx1">
                  <a:lumMod val="95000"/>
                  <a:lumOff val="5000"/>
                </a:schemeClr>
              </a:solidFill>
            </a:endParaRPr>
          </a:p>
        </p:txBody>
      </p:sp>
      <p:sp>
        <p:nvSpPr>
          <p:cNvPr id="4" name="3 Rectángulo"/>
          <p:cNvSpPr/>
          <p:nvPr/>
        </p:nvSpPr>
        <p:spPr>
          <a:xfrm>
            <a:off x="2357422" y="3357562"/>
            <a:ext cx="1357322" cy="150019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SISTEMA OPERATIVO</a:t>
            </a:r>
            <a:endParaRPr lang="es-ES" dirty="0"/>
          </a:p>
        </p:txBody>
      </p:sp>
      <p:sp>
        <p:nvSpPr>
          <p:cNvPr id="5" name="4 Rectángulo"/>
          <p:cNvSpPr/>
          <p:nvPr/>
        </p:nvSpPr>
        <p:spPr>
          <a:xfrm>
            <a:off x="4357686" y="3357562"/>
            <a:ext cx="1643074" cy="1500198"/>
          </a:xfrm>
          <a:prstGeom prst="rect">
            <a:avLst/>
          </a:prstGeom>
          <a:solidFill>
            <a:schemeClr val="accent6">
              <a:lumMod val="75000"/>
            </a:schemeClr>
          </a:solidFill>
          <a:ln w="53975" cmpd="thickThin">
            <a:solidFill>
              <a:schemeClr val="tx1">
                <a:lumMod val="95000"/>
                <a:lumOff val="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S.G.B. DATOS</a:t>
            </a:r>
            <a:endParaRPr lang="es-ES" dirty="0"/>
          </a:p>
        </p:txBody>
      </p:sp>
      <p:sp>
        <p:nvSpPr>
          <p:cNvPr id="7" name="6 Rectángulo redondeado"/>
          <p:cNvSpPr/>
          <p:nvPr/>
        </p:nvSpPr>
        <p:spPr>
          <a:xfrm>
            <a:off x="6767530" y="1776402"/>
            <a:ext cx="1438284" cy="976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redondeado"/>
          <p:cNvSpPr/>
          <p:nvPr/>
        </p:nvSpPr>
        <p:spPr>
          <a:xfrm>
            <a:off x="6919930" y="1928802"/>
            <a:ext cx="1438284" cy="976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8 Rectángulo redondeado"/>
          <p:cNvSpPr/>
          <p:nvPr/>
        </p:nvSpPr>
        <p:spPr>
          <a:xfrm>
            <a:off x="7072330" y="2071678"/>
            <a:ext cx="1500198"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schemeClr val="tx1">
                    <a:lumMod val="95000"/>
                    <a:lumOff val="5000"/>
                  </a:schemeClr>
                </a:solidFill>
              </a:rPr>
              <a:t>VISTAS EXTERNAS </a:t>
            </a:r>
            <a:r>
              <a:rPr lang="es-ES" sz="1600" b="1" dirty="0" smtClean="0">
                <a:solidFill>
                  <a:schemeClr val="bg1"/>
                </a:solidFill>
              </a:rPr>
              <a:t>(usuarios finales)</a:t>
            </a:r>
            <a:endParaRPr lang="es-ES" sz="1600" b="1" dirty="0">
              <a:solidFill>
                <a:schemeClr val="bg1"/>
              </a:solidFill>
            </a:endParaRPr>
          </a:p>
        </p:txBody>
      </p:sp>
      <p:sp>
        <p:nvSpPr>
          <p:cNvPr id="10" name="9 Rectángulo redondeado"/>
          <p:cNvSpPr/>
          <p:nvPr/>
        </p:nvSpPr>
        <p:spPr>
          <a:xfrm>
            <a:off x="6858016" y="3500438"/>
            <a:ext cx="1785950" cy="11287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schemeClr val="tx1">
                    <a:lumMod val="95000"/>
                    <a:lumOff val="5000"/>
                  </a:schemeClr>
                </a:solidFill>
              </a:rPr>
              <a:t>VISTA CONCEPTUAL </a:t>
            </a:r>
            <a:r>
              <a:rPr lang="es-ES" sz="1600" b="1" dirty="0" smtClean="0">
                <a:solidFill>
                  <a:schemeClr val="bg1"/>
                </a:solidFill>
              </a:rPr>
              <a:t>(analistas, programadores)</a:t>
            </a:r>
            <a:endParaRPr lang="es-ES" sz="1600" b="1" dirty="0">
              <a:solidFill>
                <a:schemeClr val="bg1"/>
              </a:solidFill>
            </a:endParaRPr>
          </a:p>
        </p:txBody>
      </p:sp>
      <p:sp>
        <p:nvSpPr>
          <p:cNvPr id="11" name="10 Rectángulo redondeado"/>
          <p:cNvSpPr/>
          <p:nvPr/>
        </p:nvSpPr>
        <p:spPr>
          <a:xfrm>
            <a:off x="6858016" y="5357826"/>
            <a:ext cx="1785950" cy="10572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schemeClr val="tx1">
                    <a:lumMod val="95000"/>
                    <a:lumOff val="5000"/>
                  </a:schemeClr>
                </a:solidFill>
              </a:rPr>
              <a:t>VISTA INTERNA </a:t>
            </a:r>
            <a:r>
              <a:rPr lang="es-ES" sz="1600" b="1" dirty="0" smtClean="0">
                <a:solidFill>
                  <a:schemeClr val="bg1"/>
                </a:solidFill>
              </a:rPr>
              <a:t>(administrador )</a:t>
            </a:r>
            <a:endParaRPr lang="es-ES" sz="1600" b="1" dirty="0">
              <a:solidFill>
                <a:schemeClr val="bg1"/>
              </a:solidFill>
            </a:endParaRPr>
          </a:p>
        </p:txBody>
      </p:sp>
      <p:sp>
        <p:nvSpPr>
          <p:cNvPr id="12" name="11 Flecha izquierda y derecha"/>
          <p:cNvSpPr/>
          <p:nvPr/>
        </p:nvSpPr>
        <p:spPr>
          <a:xfrm>
            <a:off x="1714480" y="3929066"/>
            <a:ext cx="642942" cy="285752"/>
          </a:xfrm>
          <a:prstGeom prst="left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12 Flecha izquierda y derecha"/>
          <p:cNvSpPr/>
          <p:nvPr/>
        </p:nvSpPr>
        <p:spPr>
          <a:xfrm>
            <a:off x="3714744" y="3929066"/>
            <a:ext cx="571504" cy="285752"/>
          </a:xfrm>
          <a:prstGeom prst="left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13 Flecha izquierda y derecha"/>
          <p:cNvSpPr/>
          <p:nvPr/>
        </p:nvSpPr>
        <p:spPr>
          <a:xfrm rot="2126069">
            <a:off x="6244982" y="5139843"/>
            <a:ext cx="571504" cy="285752"/>
          </a:xfrm>
          <a:prstGeom prst="left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14 Flecha izquierda y derecha"/>
          <p:cNvSpPr/>
          <p:nvPr/>
        </p:nvSpPr>
        <p:spPr>
          <a:xfrm>
            <a:off x="6215074" y="3929066"/>
            <a:ext cx="571504" cy="285752"/>
          </a:xfrm>
          <a:prstGeom prst="left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15 Flecha izquierda y derecha"/>
          <p:cNvSpPr/>
          <p:nvPr/>
        </p:nvSpPr>
        <p:spPr>
          <a:xfrm rot="19287788">
            <a:off x="6241854" y="2932969"/>
            <a:ext cx="571504" cy="285752"/>
          </a:xfrm>
          <a:prstGeom prst="left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428596" y="214290"/>
            <a:ext cx="8715404" cy="6494085"/>
          </a:xfrm>
          <a:prstGeom prst="rect">
            <a:avLst/>
          </a:prstGeom>
          <a:noFill/>
        </p:spPr>
        <p:txBody>
          <a:bodyPr wrap="square" rtlCol="0">
            <a:spAutoFit/>
          </a:bodyPr>
          <a:lstStyle/>
          <a:p>
            <a:pPr marL="0" lvl="1" indent="7938"/>
            <a:r>
              <a:rPr lang="es-ES" sz="2400" b="1" dirty="0" smtClean="0">
                <a:solidFill>
                  <a:srgbClr val="C00000"/>
                </a:solidFill>
              </a:rPr>
              <a:t>4- SISTEMAS GESTORES DE BASES DE DATOS</a:t>
            </a:r>
          </a:p>
          <a:p>
            <a:pPr marL="273050" lvl="1" indent="-265113"/>
            <a:r>
              <a:rPr lang="es-ES" sz="2400" b="1" dirty="0" smtClean="0">
                <a:solidFill>
                  <a:schemeClr val="accent5">
                    <a:lumMod val="50000"/>
                  </a:schemeClr>
                </a:solidFill>
              </a:rPr>
              <a:t>    </a:t>
            </a:r>
            <a:r>
              <a:rPr lang="es-ES" sz="2400" b="1" dirty="0" smtClean="0">
                <a:solidFill>
                  <a:schemeClr val="accent6">
                    <a:lumMod val="50000"/>
                  </a:schemeClr>
                </a:solidFill>
              </a:rPr>
              <a:t>Componentes de los S.G.B.DATOS:</a:t>
            </a:r>
            <a:endParaRPr lang="es-ES" sz="2200" b="1" dirty="0" smtClean="0">
              <a:solidFill>
                <a:schemeClr val="accent6">
                  <a:lumMod val="50000"/>
                </a:schemeClr>
              </a:solidFill>
            </a:endParaRPr>
          </a:p>
          <a:p>
            <a:pPr marL="922337" lvl="2" indent="-457200">
              <a:buFont typeface="+mj-lt"/>
              <a:buAutoNum type="alphaUcPeriod"/>
            </a:pPr>
            <a:r>
              <a:rPr lang="es-ES" sz="2000" b="1" dirty="0" smtClean="0"/>
              <a:t>Lenguajes de los SGBD: </a:t>
            </a:r>
          </a:p>
          <a:p>
            <a:pPr marL="982663"/>
            <a:r>
              <a:rPr lang="es-ES" sz="2400" dirty="0" smtClean="0"/>
              <a:t>Todos los SGBD ofrecen lenguajes e interfaces apropiadas para cada tipo de usuario: administradores, diseñadores, programadores de aplicaciones y usuarios finales.</a:t>
            </a:r>
          </a:p>
          <a:p>
            <a:pPr marL="982663"/>
            <a:endParaRPr lang="es-ES" sz="2000" dirty="0" smtClean="0"/>
          </a:p>
          <a:p>
            <a:r>
              <a:rPr lang="es-ES" dirty="0" smtClean="0"/>
              <a:t>	</a:t>
            </a:r>
            <a:r>
              <a:rPr lang="es-ES" sz="2000" b="1" dirty="0" smtClean="0">
                <a:solidFill>
                  <a:schemeClr val="accent5">
                    <a:lumMod val="50000"/>
                  </a:schemeClr>
                </a:solidFill>
              </a:rPr>
              <a:t> Los lenguajes del SGBD se clasifican en:</a:t>
            </a:r>
          </a:p>
          <a:p>
            <a:pPr lvl="2">
              <a:buFont typeface="Wingdings" pitchFamily="2" charset="2"/>
              <a:buChar char="v"/>
            </a:pPr>
            <a:r>
              <a:rPr lang="es-ES" sz="2000" b="1" dirty="0" smtClean="0"/>
              <a:t>Lenguaje de definición de datos (DDL): </a:t>
            </a:r>
          </a:p>
          <a:p>
            <a:pPr marL="1603375" lvl="3" indent="-231775">
              <a:buFont typeface="Wingdings" pitchFamily="2" charset="2"/>
              <a:buChar char="ü"/>
            </a:pPr>
            <a:r>
              <a:rPr lang="es-ES" sz="2400" dirty="0" smtClean="0"/>
              <a:t>se utiliza para especificar el esquema de la BD, las vistas de los usuarios y las estructuras de almacenamiento.</a:t>
            </a:r>
          </a:p>
          <a:p>
            <a:pPr marL="1603375" lvl="3" indent="-231775">
              <a:buFont typeface="Wingdings" pitchFamily="2" charset="2"/>
              <a:buChar char="ü"/>
            </a:pPr>
            <a:endParaRPr lang="es-ES" sz="1200" dirty="0" smtClean="0"/>
          </a:p>
          <a:p>
            <a:pPr marL="1603375" lvl="3" indent="-231775">
              <a:buFont typeface="Wingdings" pitchFamily="2" charset="2"/>
              <a:buChar char="ü"/>
            </a:pPr>
            <a:r>
              <a:rPr lang="es-ES" sz="2400" dirty="0" smtClean="0"/>
              <a:t>Es el que define el esquema conceptual y el esquema interno.</a:t>
            </a:r>
          </a:p>
          <a:p>
            <a:pPr marL="1603375" lvl="3" indent="-231775">
              <a:buFont typeface="Wingdings" pitchFamily="2" charset="2"/>
              <a:buChar char="ü"/>
            </a:pPr>
            <a:endParaRPr lang="es-ES" sz="1600" dirty="0" smtClean="0"/>
          </a:p>
          <a:p>
            <a:pPr marL="1603375" lvl="3" indent="-231775">
              <a:buFont typeface="Wingdings" pitchFamily="2" charset="2"/>
              <a:buChar char="ü"/>
            </a:pPr>
            <a:r>
              <a:rPr lang="es-ES" sz="2400" dirty="0" smtClean="0"/>
              <a:t>Lo utilizan los diseñadores y los administradores.</a:t>
            </a:r>
          </a:p>
          <a:p>
            <a:pPr marL="1603375" lvl="3" indent="-231775">
              <a:buFont typeface="Wingdings" pitchFamily="2" charset="2"/>
              <a:buChar char="ü"/>
            </a:pPr>
            <a:endParaRPr lang="es-ES" sz="2000" dirty="0" smtClean="0"/>
          </a:p>
          <a:p>
            <a:pPr marL="1603375" lvl="3" indent="-231775">
              <a:buFont typeface="Wingdings" pitchFamily="2" charset="2"/>
              <a:buChar char="ü"/>
            </a:pPr>
            <a:r>
              <a:rPr lang="es-ES" sz="2400" dirty="0" smtClean="0"/>
              <a:t>Los esquemas definidos por este lenguaje, se almacenan en el DICCIONARIO DE DATOS.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117693"/>
            <a:ext cx="8858280" cy="4832092"/>
          </a:xfrm>
          <a:prstGeom prst="rect">
            <a:avLst/>
          </a:prstGeom>
          <a:noFill/>
        </p:spPr>
        <p:txBody>
          <a:bodyPr wrap="square" rtlCol="0">
            <a:spAutoFit/>
          </a:bodyPr>
          <a:lstStyle/>
          <a:p>
            <a:pPr marL="0" lvl="1" indent="7938"/>
            <a:r>
              <a:rPr lang="es-ES" sz="2400" b="1" dirty="0" smtClean="0">
                <a:solidFill>
                  <a:srgbClr val="C00000"/>
                </a:solidFill>
              </a:rPr>
              <a:t>1- INTRODUCCIÓN</a:t>
            </a:r>
          </a:p>
          <a:p>
            <a:pPr marL="0" lvl="1" indent="7938">
              <a:buFont typeface="+mj-lt"/>
              <a:buAutoNum type="alphaLcParenR"/>
            </a:pPr>
            <a:r>
              <a:rPr lang="es-ES" sz="2400" b="1" dirty="0" smtClean="0">
                <a:solidFill>
                  <a:schemeClr val="accent5">
                    <a:lumMod val="50000"/>
                  </a:schemeClr>
                </a:solidFill>
              </a:rPr>
              <a:t> Sistemas Informáticos</a:t>
            </a:r>
          </a:p>
          <a:p>
            <a:pPr marL="450850" lvl="2" indent="14288"/>
            <a:r>
              <a:rPr lang="es-ES" sz="2400" b="1" dirty="0" smtClean="0">
                <a:solidFill>
                  <a:schemeClr val="tx1">
                    <a:lumMod val="95000"/>
                    <a:lumOff val="5000"/>
                  </a:schemeClr>
                </a:solidFill>
              </a:rPr>
              <a:t>Los principales componentes de una aplicación informática son:</a:t>
            </a:r>
            <a:endParaRPr lang="es-ES" sz="2400" b="1" dirty="0" smtClean="0">
              <a:solidFill>
                <a:schemeClr val="accent6">
                  <a:lumMod val="50000"/>
                </a:schemeClr>
              </a:solidFill>
            </a:endParaRPr>
          </a:p>
          <a:p>
            <a:pPr marL="908050" lvl="3" indent="14288">
              <a:buFont typeface="+mj-lt"/>
              <a:buAutoNum type="arabicPeriod"/>
            </a:pPr>
            <a:r>
              <a:rPr lang="es-ES" sz="2400" b="1" dirty="0" smtClean="0">
                <a:solidFill>
                  <a:srgbClr val="FF0000"/>
                </a:solidFill>
              </a:rPr>
              <a:t> PROCESO</a:t>
            </a:r>
          </a:p>
          <a:p>
            <a:pPr marL="908050" lvl="3" indent="14288">
              <a:buFont typeface="+mj-lt"/>
              <a:buAutoNum type="arabicPeriod"/>
            </a:pPr>
            <a:r>
              <a:rPr lang="es-ES" sz="2400" b="1" dirty="0" smtClean="0">
                <a:solidFill>
                  <a:srgbClr val="FF0000"/>
                </a:solidFill>
              </a:rPr>
              <a:t> DATOS</a:t>
            </a:r>
          </a:p>
          <a:p>
            <a:pPr marL="908050" lvl="3" indent="14288">
              <a:buFont typeface="+mj-lt"/>
              <a:buAutoNum type="arabicPeriod"/>
            </a:pPr>
            <a:r>
              <a:rPr lang="es-ES" sz="2400" b="1" dirty="0" smtClean="0">
                <a:solidFill>
                  <a:srgbClr val="FF0000"/>
                </a:solidFill>
              </a:rPr>
              <a:t> TIEMPO</a:t>
            </a:r>
          </a:p>
          <a:p>
            <a:pPr marL="457200" lvl="3" indent="14288"/>
            <a:endParaRPr lang="es-ES" sz="1200" b="1" dirty="0" smtClean="0">
              <a:solidFill>
                <a:schemeClr val="accent6">
                  <a:lumMod val="50000"/>
                </a:schemeClr>
              </a:solidFill>
            </a:endParaRPr>
          </a:p>
          <a:p>
            <a:pPr marL="457200" lvl="3" indent="14288"/>
            <a:r>
              <a:rPr lang="es-ES" sz="2400" b="1" dirty="0" smtClean="0">
                <a:solidFill>
                  <a:schemeClr val="tx1">
                    <a:lumMod val="95000"/>
                    <a:lumOff val="5000"/>
                  </a:schemeClr>
                </a:solidFill>
              </a:rPr>
              <a:t>Y cualquier aplicación se puede representar con un diagrama como el siguiente:</a:t>
            </a:r>
          </a:p>
          <a:p>
            <a:pPr marL="908050" lvl="3" indent="14288"/>
            <a:endParaRPr lang="es-ES" sz="2400" b="1" dirty="0" smtClean="0">
              <a:solidFill>
                <a:schemeClr val="accent5">
                  <a:lumMod val="50000"/>
                </a:schemeClr>
              </a:solidFill>
            </a:endParaRPr>
          </a:p>
          <a:p>
            <a:pPr marL="457200" lvl="2" indent="7938"/>
            <a:endParaRPr lang="es-ES" sz="2400" b="1" dirty="0" smtClean="0">
              <a:solidFill>
                <a:schemeClr val="accent5">
                  <a:lumMod val="50000"/>
                </a:schemeClr>
              </a:solidFill>
            </a:endParaRPr>
          </a:p>
          <a:p>
            <a:pPr marL="0" lvl="1" indent="7938"/>
            <a:r>
              <a:rPr lang="es-ES" sz="2400" b="1" dirty="0" smtClean="0">
                <a:solidFill>
                  <a:schemeClr val="accent5">
                    <a:lumMod val="50000"/>
                  </a:schemeClr>
                </a:solidFill>
              </a:rPr>
              <a:t>    </a:t>
            </a:r>
          </a:p>
          <a:p>
            <a:pPr marL="0" lvl="1" indent="7938">
              <a:buFont typeface="+mj-lt"/>
              <a:buAutoNum type="alphaLcParenR"/>
            </a:pPr>
            <a:endParaRPr lang="es-ES" sz="2000" b="1" dirty="0" smtClean="0">
              <a:solidFill>
                <a:srgbClr val="C00000"/>
              </a:solidFill>
            </a:endParaRPr>
          </a:p>
        </p:txBody>
      </p:sp>
      <p:pic>
        <p:nvPicPr>
          <p:cNvPr id="5" name="4 Imagen" descr="Dibujo.bmp"/>
          <p:cNvPicPr>
            <a:picLocks noChangeAspect="1"/>
          </p:cNvPicPr>
          <p:nvPr/>
        </p:nvPicPr>
        <p:blipFill>
          <a:blip r:embed="rId2" cstate="print"/>
          <a:stretch>
            <a:fillRect/>
          </a:stretch>
        </p:blipFill>
        <p:spPr>
          <a:xfrm>
            <a:off x="2143108" y="3357562"/>
            <a:ext cx="4800600" cy="33147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428596" y="214290"/>
            <a:ext cx="8715404" cy="5355312"/>
          </a:xfrm>
          <a:prstGeom prst="rect">
            <a:avLst/>
          </a:prstGeom>
          <a:noFill/>
        </p:spPr>
        <p:txBody>
          <a:bodyPr wrap="square" rtlCol="0">
            <a:spAutoFit/>
          </a:bodyPr>
          <a:lstStyle/>
          <a:p>
            <a:pPr marL="0" lvl="1" indent="7938"/>
            <a:r>
              <a:rPr lang="es-ES" sz="2400" b="1" dirty="0" smtClean="0">
                <a:solidFill>
                  <a:srgbClr val="C00000"/>
                </a:solidFill>
              </a:rPr>
              <a:t>4- SISTEMAS GESTORES DE BASES DE DATOS</a:t>
            </a:r>
          </a:p>
          <a:p>
            <a:pPr marL="273050" lvl="1" indent="-265113"/>
            <a:r>
              <a:rPr lang="es-ES" sz="2400" b="1" dirty="0" smtClean="0">
                <a:solidFill>
                  <a:schemeClr val="accent5">
                    <a:lumMod val="50000"/>
                  </a:schemeClr>
                </a:solidFill>
              </a:rPr>
              <a:t>    </a:t>
            </a:r>
            <a:r>
              <a:rPr lang="es-ES" sz="2400" b="1" dirty="0" smtClean="0">
                <a:solidFill>
                  <a:schemeClr val="accent6">
                    <a:lumMod val="50000"/>
                  </a:schemeClr>
                </a:solidFill>
              </a:rPr>
              <a:t>Componentes de los S.G.B.DATOS:</a:t>
            </a:r>
            <a:endParaRPr lang="es-ES" sz="2200" b="1" dirty="0" smtClean="0">
              <a:solidFill>
                <a:schemeClr val="accent6">
                  <a:lumMod val="50000"/>
                </a:schemeClr>
              </a:solidFill>
            </a:endParaRPr>
          </a:p>
          <a:p>
            <a:pPr marL="922337" lvl="2" indent="-457200">
              <a:buFont typeface="+mj-lt"/>
              <a:buAutoNum type="alphaUcPeriod"/>
            </a:pPr>
            <a:r>
              <a:rPr lang="es-ES" sz="2000" b="1" dirty="0" smtClean="0"/>
              <a:t>Lenguajes de los SGBD: </a:t>
            </a:r>
          </a:p>
          <a:p>
            <a:r>
              <a:rPr lang="es-ES" dirty="0" smtClean="0"/>
              <a:t>	 </a:t>
            </a:r>
          </a:p>
          <a:p>
            <a:r>
              <a:rPr lang="es-ES" sz="2000" b="1" dirty="0" smtClean="0">
                <a:solidFill>
                  <a:schemeClr val="accent5">
                    <a:lumMod val="50000"/>
                  </a:schemeClr>
                </a:solidFill>
              </a:rPr>
              <a:t>	Los lenguajes del SGBD se clasifican en:</a:t>
            </a:r>
          </a:p>
          <a:p>
            <a:pPr lvl="2">
              <a:buFont typeface="Wingdings" pitchFamily="2" charset="2"/>
              <a:buChar char="v"/>
            </a:pPr>
            <a:r>
              <a:rPr lang="es-ES" sz="2000" b="1" dirty="0" smtClean="0"/>
              <a:t>Lenguaje de manipulación de datos (DML): </a:t>
            </a:r>
          </a:p>
          <a:p>
            <a:pPr marL="1609725" lvl="3" indent="-238125">
              <a:buFont typeface="Wingdings" pitchFamily="2" charset="2"/>
              <a:buChar char="ü"/>
            </a:pPr>
            <a:r>
              <a:rPr lang="es-ES" sz="2400" dirty="0" smtClean="0"/>
              <a:t>se utilizan para leer y actualizar los datos de la BD.</a:t>
            </a:r>
          </a:p>
          <a:p>
            <a:pPr marL="1609725" lvl="3" indent="-238125">
              <a:buFont typeface="Wingdings" pitchFamily="2" charset="2"/>
              <a:buChar char="ü"/>
            </a:pPr>
            <a:endParaRPr lang="es-ES" sz="2400" dirty="0" smtClean="0"/>
          </a:p>
          <a:p>
            <a:pPr marL="1609725" lvl="3" indent="-238125">
              <a:buFont typeface="Wingdings" pitchFamily="2" charset="2"/>
              <a:buChar char="ü"/>
            </a:pPr>
            <a:r>
              <a:rPr lang="es-ES" sz="2400" dirty="0" smtClean="0"/>
              <a:t>Es el utilizado por los usuarios para realizar consultas, inserciones, eliminaciones y modificaciones. </a:t>
            </a:r>
          </a:p>
          <a:p>
            <a:pPr marL="1609725" lvl="3" indent="-238125">
              <a:buFont typeface="Wingdings" pitchFamily="2" charset="2"/>
              <a:buChar char="ü"/>
            </a:pPr>
            <a:endParaRPr lang="es-ES" sz="2400" dirty="0" smtClean="0"/>
          </a:p>
          <a:p>
            <a:pPr marL="1609725" lvl="3" indent="-238125">
              <a:buFont typeface="Wingdings" pitchFamily="2" charset="2"/>
              <a:buChar char="ü"/>
            </a:pPr>
            <a:r>
              <a:rPr lang="es-ES" sz="2400" dirty="0" smtClean="0"/>
              <a:t>Tipos de DML:</a:t>
            </a:r>
            <a:endParaRPr lang="es-ES" sz="2400" dirty="0" smtClean="0">
              <a:solidFill>
                <a:schemeClr val="accent6">
                  <a:lumMod val="50000"/>
                </a:schemeClr>
              </a:solidFill>
            </a:endParaRPr>
          </a:p>
          <a:p>
            <a:pPr lvl="5">
              <a:buFont typeface="Wingdings" pitchFamily="2" charset="2"/>
              <a:buChar char="q"/>
            </a:pPr>
            <a:r>
              <a:rPr lang="es-ES" sz="2000" i="1" dirty="0" smtClean="0">
                <a:solidFill>
                  <a:schemeClr val="accent6">
                    <a:lumMod val="50000"/>
                  </a:schemeClr>
                </a:solidFill>
              </a:rPr>
              <a:t> </a:t>
            </a:r>
            <a:r>
              <a:rPr lang="es-ES" sz="2400" b="1" i="1" dirty="0" err="1" smtClean="0">
                <a:solidFill>
                  <a:schemeClr val="accent6">
                    <a:lumMod val="50000"/>
                  </a:schemeClr>
                </a:solidFill>
              </a:rPr>
              <a:t>Procedurales</a:t>
            </a:r>
            <a:endParaRPr lang="es-ES" sz="2400" i="1" dirty="0" smtClean="0">
              <a:solidFill>
                <a:schemeClr val="accent6">
                  <a:lumMod val="50000"/>
                </a:schemeClr>
              </a:solidFill>
            </a:endParaRPr>
          </a:p>
          <a:p>
            <a:pPr lvl="5">
              <a:buFont typeface="Wingdings" pitchFamily="2" charset="2"/>
              <a:buChar char="q"/>
            </a:pPr>
            <a:endParaRPr lang="es-ES" sz="2400" i="1" dirty="0" smtClean="0">
              <a:solidFill>
                <a:schemeClr val="accent6">
                  <a:lumMod val="50000"/>
                </a:schemeClr>
              </a:solidFill>
            </a:endParaRPr>
          </a:p>
          <a:p>
            <a:pPr lvl="5">
              <a:buFont typeface="Wingdings" pitchFamily="2" charset="2"/>
              <a:buChar char="q"/>
            </a:pPr>
            <a:r>
              <a:rPr lang="es-ES" sz="2400" b="1" i="1" dirty="0" smtClean="0">
                <a:solidFill>
                  <a:schemeClr val="accent6">
                    <a:lumMod val="50000"/>
                  </a:schemeClr>
                </a:solidFill>
              </a:rPr>
              <a:t>No </a:t>
            </a:r>
            <a:r>
              <a:rPr lang="es-ES" sz="2400" b="1" i="1" dirty="0" err="1" smtClean="0">
                <a:solidFill>
                  <a:schemeClr val="accent6">
                    <a:lumMod val="50000"/>
                  </a:schemeClr>
                </a:solidFill>
              </a:rPr>
              <a:t>procedurales</a:t>
            </a:r>
            <a:r>
              <a:rPr lang="es-ES" sz="2400" b="1" i="1" dirty="0" smtClean="0">
                <a:solidFill>
                  <a:schemeClr val="accent6">
                    <a:lumMod val="50000"/>
                  </a:schemeClr>
                </a:solidFill>
              </a:rPr>
              <a:t> </a:t>
            </a:r>
            <a:endParaRPr lang="es-ES" sz="2400" i="1" dirty="0" smtClean="0">
              <a:solidFill>
                <a:schemeClr val="accent6">
                  <a:lumMod val="50000"/>
                </a:schemeClr>
              </a:solidFill>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428596" y="214290"/>
            <a:ext cx="8715404" cy="6678751"/>
          </a:xfrm>
          <a:prstGeom prst="rect">
            <a:avLst/>
          </a:prstGeom>
          <a:noFill/>
        </p:spPr>
        <p:txBody>
          <a:bodyPr wrap="square" rtlCol="0">
            <a:spAutoFit/>
          </a:bodyPr>
          <a:lstStyle/>
          <a:p>
            <a:pPr marL="0" lvl="1" indent="7938"/>
            <a:r>
              <a:rPr lang="es-ES" sz="2400" b="1" dirty="0" smtClean="0">
                <a:solidFill>
                  <a:srgbClr val="C00000"/>
                </a:solidFill>
              </a:rPr>
              <a:t>4- SISTEMAS GESTORES DE BASES DE DATOS</a:t>
            </a:r>
          </a:p>
          <a:p>
            <a:pPr marL="273050" lvl="1" indent="-265113"/>
            <a:r>
              <a:rPr lang="es-ES" sz="2400" b="1" dirty="0" smtClean="0">
                <a:solidFill>
                  <a:schemeClr val="accent5">
                    <a:lumMod val="50000"/>
                  </a:schemeClr>
                </a:solidFill>
              </a:rPr>
              <a:t>    </a:t>
            </a:r>
            <a:r>
              <a:rPr lang="es-ES" sz="2400" b="1" dirty="0" smtClean="0">
                <a:solidFill>
                  <a:schemeClr val="accent6">
                    <a:lumMod val="50000"/>
                  </a:schemeClr>
                </a:solidFill>
              </a:rPr>
              <a:t>Componentes de los S.G.B.DATOS:</a:t>
            </a:r>
            <a:endParaRPr lang="es-ES" sz="2200" b="1" dirty="0" smtClean="0">
              <a:solidFill>
                <a:schemeClr val="accent6">
                  <a:lumMod val="50000"/>
                </a:schemeClr>
              </a:solidFill>
            </a:endParaRPr>
          </a:p>
          <a:p>
            <a:pPr marL="922337" lvl="2" indent="-457200">
              <a:buFont typeface="+mj-lt"/>
              <a:buAutoNum type="alphaUcPeriod"/>
            </a:pPr>
            <a:r>
              <a:rPr lang="es-ES" sz="2000" b="1" dirty="0" smtClean="0"/>
              <a:t>Lenguajes de los SGBD: </a:t>
            </a:r>
          </a:p>
          <a:p>
            <a:r>
              <a:rPr lang="es-ES" dirty="0" smtClean="0"/>
              <a:t>	 </a:t>
            </a:r>
            <a:r>
              <a:rPr lang="es-ES" sz="2000" b="1" dirty="0" smtClean="0">
                <a:solidFill>
                  <a:schemeClr val="accent5">
                    <a:lumMod val="50000"/>
                  </a:schemeClr>
                </a:solidFill>
              </a:rPr>
              <a:t>Los lenguajes del SGBD se clasifican en:</a:t>
            </a:r>
          </a:p>
          <a:p>
            <a:pPr lvl="2">
              <a:buFont typeface="Wingdings" pitchFamily="2" charset="2"/>
              <a:buChar char="v"/>
            </a:pPr>
            <a:r>
              <a:rPr lang="es-ES" sz="2000" b="1" dirty="0" smtClean="0"/>
              <a:t>Lenguaje de manipulación de datos (DML): </a:t>
            </a:r>
          </a:p>
          <a:p>
            <a:pPr lvl="3">
              <a:buFont typeface="Wingdings" pitchFamily="2" charset="2"/>
              <a:buChar char="q"/>
            </a:pPr>
            <a:r>
              <a:rPr lang="es-ES" sz="2000" b="1" i="1" dirty="0" smtClean="0">
                <a:solidFill>
                  <a:schemeClr val="accent6">
                    <a:lumMod val="50000"/>
                  </a:schemeClr>
                </a:solidFill>
              </a:rPr>
              <a:t> </a:t>
            </a:r>
            <a:r>
              <a:rPr lang="es-ES" sz="2000" b="1" i="1" dirty="0" err="1" smtClean="0">
                <a:solidFill>
                  <a:schemeClr val="accent6">
                    <a:lumMod val="50000"/>
                  </a:schemeClr>
                </a:solidFill>
              </a:rPr>
              <a:t>Procedurales</a:t>
            </a:r>
            <a:r>
              <a:rPr lang="es-ES" sz="2000" i="1" dirty="0" smtClean="0">
                <a:solidFill>
                  <a:schemeClr val="accent6">
                    <a:lumMod val="50000"/>
                  </a:schemeClr>
                </a:solidFill>
              </a:rPr>
              <a:t>: </a:t>
            </a:r>
          </a:p>
          <a:p>
            <a:pPr marL="1979613" lvl="4" indent="-150813">
              <a:buFont typeface="Wingdings" pitchFamily="2" charset="2"/>
              <a:buChar char="§"/>
            </a:pPr>
            <a:r>
              <a:rPr lang="es-ES" sz="2000" dirty="0" smtClean="0"/>
              <a:t>El usuario será normalmente un programador y especifica el acceso a los datos llamando a los procedimientos necesarios. </a:t>
            </a:r>
          </a:p>
          <a:p>
            <a:pPr marL="1979613" lvl="4" indent="-150813">
              <a:buFont typeface="Wingdings" pitchFamily="2" charset="2"/>
              <a:buChar char="§"/>
            </a:pPr>
            <a:r>
              <a:rPr lang="es-ES" sz="2000" dirty="0" smtClean="0"/>
              <a:t>Estos lenguajes acceden a un registro y lo procesan.</a:t>
            </a:r>
          </a:p>
          <a:p>
            <a:pPr marL="1979613" lvl="4" indent="-150813">
              <a:buFont typeface="Wingdings" pitchFamily="2" charset="2"/>
              <a:buChar char="§"/>
            </a:pPr>
            <a:r>
              <a:rPr lang="es-ES" sz="2000" dirty="0" smtClean="0"/>
              <a:t>Las sentencias están embebidas en un lenguaje de alto nivel llamado anfitrión. </a:t>
            </a:r>
          </a:p>
          <a:p>
            <a:pPr marL="1979613" lvl="4" indent="-150813">
              <a:buFont typeface="Wingdings" pitchFamily="2" charset="2"/>
              <a:buChar char="§"/>
            </a:pPr>
            <a:r>
              <a:rPr lang="es-ES" sz="2000" dirty="0" smtClean="0"/>
              <a:t>Las BD jerárquicas y en red utilizan estos DML </a:t>
            </a:r>
            <a:r>
              <a:rPr lang="es-ES" sz="2000" dirty="0" err="1" smtClean="0"/>
              <a:t>procedurales</a:t>
            </a:r>
            <a:r>
              <a:rPr lang="es-ES" sz="2000" dirty="0" smtClean="0"/>
              <a:t>.</a:t>
            </a:r>
          </a:p>
          <a:p>
            <a:pPr marL="1609725" lvl="3" indent="-150813">
              <a:buFont typeface="Wingdings" pitchFamily="2" charset="2"/>
              <a:buChar char="q"/>
            </a:pPr>
            <a:r>
              <a:rPr lang="es-ES" sz="2000" b="1" i="1" dirty="0" smtClean="0">
                <a:solidFill>
                  <a:schemeClr val="accent6">
                    <a:lumMod val="50000"/>
                  </a:schemeClr>
                </a:solidFill>
              </a:rPr>
              <a:t> No </a:t>
            </a:r>
            <a:r>
              <a:rPr lang="es-ES" sz="2000" b="1" i="1" dirty="0" err="1" smtClean="0">
                <a:solidFill>
                  <a:schemeClr val="accent6">
                    <a:lumMod val="50000"/>
                  </a:schemeClr>
                </a:solidFill>
              </a:rPr>
              <a:t>procedurales</a:t>
            </a:r>
            <a:r>
              <a:rPr lang="es-ES" sz="2000" b="1" i="1" dirty="0" smtClean="0">
                <a:solidFill>
                  <a:schemeClr val="accent6">
                    <a:lumMod val="50000"/>
                  </a:schemeClr>
                </a:solidFill>
              </a:rPr>
              <a:t> </a:t>
            </a:r>
            <a:r>
              <a:rPr lang="es-ES" sz="2000" i="1" dirty="0" smtClean="0">
                <a:solidFill>
                  <a:schemeClr val="accent6">
                    <a:lumMod val="50000"/>
                  </a:schemeClr>
                </a:solidFill>
              </a:rPr>
              <a:t>:</a:t>
            </a:r>
          </a:p>
          <a:p>
            <a:pPr marL="1979613" lvl="4" indent="-150813">
              <a:buFont typeface="Wingdings" pitchFamily="2" charset="2"/>
              <a:buChar char="§"/>
            </a:pPr>
            <a:r>
              <a:rPr lang="es-ES" sz="2000" dirty="0" smtClean="0"/>
              <a:t>Son los lenguajes declarativos. </a:t>
            </a:r>
          </a:p>
          <a:p>
            <a:pPr marL="1979613" lvl="4" indent="-150813">
              <a:buFont typeface="Wingdings" pitchFamily="2" charset="2"/>
              <a:buChar char="§"/>
            </a:pPr>
            <a:r>
              <a:rPr lang="es-ES" sz="2000" dirty="0" smtClean="0"/>
              <a:t>Se pueden introducir interactivamente instrucciones desde un terminal y también pueden ir embebidas en un lenguaje de programación de alto nivel.</a:t>
            </a:r>
          </a:p>
          <a:p>
            <a:pPr marL="1979613" lvl="4" indent="-150813">
              <a:buFont typeface="Wingdings" pitchFamily="2" charset="2"/>
              <a:buChar char="§"/>
            </a:pPr>
            <a:r>
              <a:rPr lang="es-ES" sz="2000" dirty="0" smtClean="0"/>
              <a:t> Estos lenguajes permiten especificar los datos a obtener en una consulta, o los datos a modificar, mediante sentencias</a:t>
            </a:r>
          </a:p>
          <a:p>
            <a:pPr marL="1979613" lvl="4" indent="-150813">
              <a:buFont typeface="Wingdings" pitchFamily="2" charset="2"/>
              <a:buChar char="§"/>
            </a:pPr>
            <a:r>
              <a:rPr lang="es-ES" sz="2000" dirty="0" smtClean="0"/>
              <a:t>Las BD relacionales utilizan lenguajes no </a:t>
            </a:r>
            <a:r>
              <a:rPr lang="es-ES" sz="2000" dirty="0" err="1" smtClean="0"/>
              <a:t>procedurales</a:t>
            </a:r>
            <a:r>
              <a:rPr lang="es-ES" sz="2000" dirty="0" smtClean="0"/>
              <a:t> como </a:t>
            </a:r>
            <a:r>
              <a:rPr lang="en-US" sz="2000" b="1" i="1" dirty="0" smtClean="0"/>
              <a:t>SQL (Structured </a:t>
            </a:r>
            <a:r>
              <a:rPr lang="en-US" sz="2000" b="1" i="1" dirty="0" err="1" smtClean="0"/>
              <a:t>Quero</a:t>
            </a:r>
            <a:r>
              <a:rPr lang="en-US" sz="2000" b="1" i="1" dirty="0" smtClean="0"/>
              <a:t> Language) </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428596" y="214290"/>
            <a:ext cx="8715404" cy="6309420"/>
          </a:xfrm>
          <a:prstGeom prst="rect">
            <a:avLst/>
          </a:prstGeom>
          <a:noFill/>
        </p:spPr>
        <p:txBody>
          <a:bodyPr wrap="square" rtlCol="0">
            <a:spAutoFit/>
          </a:bodyPr>
          <a:lstStyle/>
          <a:p>
            <a:pPr marL="0" lvl="1" indent="7938"/>
            <a:r>
              <a:rPr lang="es-ES" sz="2400" b="1" dirty="0" smtClean="0">
                <a:solidFill>
                  <a:srgbClr val="C00000"/>
                </a:solidFill>
              </a:rPr>
              <a:t>4- SISTEMAS GESTORES DE BASES DE DATOS</a:t>
            </a:r>
          </a:p>
          <a:p>
            <a:pPr marL="273050" lvl="1" indent="-265113"/>
            <a:r>
              <a:rPr lang="es-ES" sz="2400" b="1" dirty="0" smtClean="0">
                <a:solidFill>
                  <a:schemeClr val="accent5">
                    <a:lumMod val="50000"/>
                  </a:schemeClr>
                </a:solidFill>
              </a:rPr>
              <a:t>    </a:t>
            </a:r>
            <a:r>
              <a:rPr lang="es-ES" sz="2400" b="1" dirty="0" smtClean="0">
                <a:solidFill>
                  <a:schemeClr val="accent6">
                    <a:lumMod val="50000"/>
                  </a:schemeClr>
                </a:solidFill>
              </a:rPr>
              <a:t>Componentes de los S.G.B.DATOS:</a:t>
            </a:r>
            <a:endParaRPr lang="es-ES" sz="2200" b="1" dirty="0" smtClean="0">
              <a:solidFill>
                <a:schemeClr val="accent6">
                  <a:lumMod val="50000"/>
                </a:schemeClr>
              </a:solidFill>
            </a:endParaRPr>
          </a:p>
          <a:p>
            <a:pPr marL="922337" lvl="2" indent="-457200">
              <a:buFont typeface="+mj-lt"/>
              <a:buAutoNum type="alphaUcPeriod"/>
            </a:pPr>
            <a:r>
              <a:rPr lang="es-ES" sz="2000" b="1" dirty="0" smtClean="0"/>
              <a:t>Lenguajes de los SGBD: </a:t>
            </a:r>
            <a:endParaRPr lang="es-ES" sz="2000" dirty="0" smtClean="0"/>
          </a:p>
          <a:p>
            <a:r>
              <a:rPr lang="es-ES" dirty="0" smtClean="0"/>
              <a:t>	 </a:t>
            </a:r>
            <a:r>
              <a:rPr lang="es-ES" sz="2000" b="1" dirty="0" smtClean="0">
                <a:solidFill>
                  <a:schemeClr val="accent5">
                    <a:lumMod val="50000"/>
                  </a:schemeClr>
                </a:solidFill>
              </a:rPr>
              <a:t>Los lenguajes del SGBD se clasifican en:</a:t>
            </a:r>
          </a:p>
          <a:p>
            <a:pPr marL="1249363" lvl="2" indent="-334963">
              <a:buFont typeface="Wingdings" pitchFamily="2" charset="2"/>
              <a:buChar char="v"/>
            </a:pPr>
            <a:r>
              <a:rPr lang="es-ES" sz="2000" dirty="0" smtClean="0"/>
              <a:t> La mayoría de los SGBD comerciales incluyen </a:t>
            </a:r>
            <a:r>
              <a:rPr lang="es-ES" sz="2000" b="1" dirty="0" smtClean="0"/>
              <a:t>lenguajes de cuarta generación (4GL):</a:t>
            </a:r>
          </a:p>
          <a:p>
            <a:pPr marL="1609725" lvl="3" indent="-238125">
              <a:buFont typeface="Wingdings" pitchFamily="2" charset="2"/>
              <a:buChar char="ü"/>
            </a:pPr>
            <a:r>
              <a:rPr lang="es-ES" sz="2400" dirty="0" smtClean="0"/>
              <a:t>Que permiten al desarrollar aplicaciones de forma fácil y rápida</a:t>
            </a:r>
          </a:p>
          <a:p>
            <a:pPr marL="1609725" lvl="3" indent="-238125">
              <a:buFont typeface="Wingdings" pitchFamily="2" charset="2"/>
              <a:buChar char="ü"/>
            </a:pPr>
            <a:endParaRPr lang="es-ES" sz="2400" dirty="0" smtClean="0"/>
          </a:p>
          <a:p>
            <a:pPr marL="1609725" lvl="3" indent="-238125">
              <a:buFont typeface="Wingdings" pitchFamily="2" charset="2"/>
              <a:buChar char="ü"/>
            </a:pPr>
            <a:r>
              <a:rPr lang="es-ES" sz="2400" dirty="0" smtClean="0"/>
              <a:t>También se les llama “</a:t>
            </a:r>
            <a:r>
              <a:rPr lang="es-ES" sz="2400" b="1" i="1" dirty="0" smtClean="0"/>
              <a:t>herramientas de desarrollo”</a:t>
            </a:r>
          </a:p>
          <a:p>
            <a:pPr marL="1609725" lvl="3" indent="-238125">
              <a:buFont typeface="Wingdings" pitchFamily="2" charset="2"/>
              <a:buChar char="ü"/>
            </a:pPr>
            <a:endParaRPr lang="es-ES" sz="2400" i="1" dirty="0" smtClean="0"/>
          </a:p>
          <a:p>
            <a:pPr marL="1609725" lvl="3" indent="-238125">
              <a:buFont typeface="Wingdings" pitchFamily="2" charset="2"/>
              <a:buChar char="ü"/>
            </a:pPr>
            <a:r>
              <a:rPr lang="es-ES" sz="2400" dirty="0" smtClean="0"/>
              <a:t>Ejemplos de herramientas del</a:t>
            </a:r>
            <a:r>
              <a:rPr lang="es-ES" sz="2400" i="1" dirty="0" smtClean="0"/>
              <a:t> </a:t>
            </a:r>
            <a:r>
              <a:rPr lang="es-ES" sz="2400" b="1" i="1" dirty="0" smtClean="0"/>
              <a:t>SGBD </a:t>
            </a:r>
            <a:r>
              <a:rPr lang="es-ES" sz="2400" b="1" dirty="0" smtClean="0"/>
              <a:t>ORACLE</a:t>
            </a:r>
            <a:r>
              <a:rPr lang="es-ES" sz="2400" dirty="0" smtClean="0"/>
              <a:t>: </a:t>
            </a:r>
          </a:p>
          <a:p>
            <a:pPr marL="1979613" lvl="4" indent="-150813">
              <a:buFont typeface="Wingdings" pitchFamily="2" charset="2"/>
              <a:buChar char="§"/>
            </a:pPr>
            <a:r>
              <a:rPr lang="es-ES" sz="2400" b="1" dirty="0" smtClean="0">
                <a:solidFill>
                  <a:srgbClr val="C00000"/>
                </a:solidFill>
              </a:rPr>
              <a:t>PL/SQL</a:t>
            </a:r>
            <a:r>
              <a:rPr lang="es-ES" sz="2000" dirty="0" smtClean="0">
                <a:solidFill>
                  <a:srgbClr val="C00000"/>
                </a:solidFill>
              </a:rPr>
              <a:t> lenguaje para crear procedimientos que </a:t>
            </a:r>
            <a:r>
              <a:rPr lang="es-ES" sz="2000" dirty="0" err="1" smtClean="0">
                <a:solidFill>
                  <a:srgbClr val="C00000"/>
                </a:solidFill>
              </a:rPr>
              <a:t>interractuan</a:t>
            </a:r>
            <a:r>
              <a:rPr lang="es-ES" sz="2000" dirty="0" smtClean="0">
                <a:solidFill>
                  <a:srgbClr val="C00000"/>
                </a:solidFill>
              </a:rPr>
              <a:t> con los datos de la BD.</a:t>
            </a:r>
          </a:p>
          <a:p>
            <a:pPr marL="1979613" lvl="4" indent="-150813">
              <a:buFont typeface="Wingdings" pitchFamily="2" charset="2"/>
              <a:buChar char="§"/>
            </a:pPr>
            <a:r>
              <a:rPr lang="es-ES" sz="2400" b="1" dirty="0" smtClean="0">
                <a:solidFill>
                  <a:srgbClr val="C00000"/>
                </a:solidFill>
              </a:rPr>
              <a:t>SQL </a:t>
            </a:r>
            <a:r>
              <a:rPr lang="es-ES" sz="2400" b="1" dirty="0" err="1" smtClean="0">
                <a:solidFill>
                  <a:srgbClr val="C00000"/>
                </a:solidFill>
              </a:rPr>
              <a:t>Forms</a:t>
            </a:r>
            <a:r>
              <a:rPr lang="es-ES" sz="2400" b="1" dirty="0" smtClean="0">
                <a:solidFill>
                  <a:srgbClr val="C00000"/>
                </a:solidFill>
              </a:rPr>
              <a:t> </a:t>
            </a:r>
            <a:r>
              <a:rPr lang="es-ES" sz="2000" dirty="0" smtClean="0">
                <a:solidFill>
                  <a:srgbClr val="C00000"/>
                </a:solidFill>
              </a:rPr>
              <a:t>para la generación de formularios de pantalla y para interactuar con los datos</a:t>
            </a:r>
          </a:p>
          <a:p>
            <a:pPr marL="1979613" lvl="4" indent="-150813">
              <a:buFont typeface="Wingdings" pitchFamily="2" charset="2"/>
              <a:buChar char="§"/>
            </a:pPr>
            <a:r>
              <a:rPr lang="es-ES" sz="2400" b="1" dirty="0" smtClean="0">
                <a:solidFill>
                  <a:srgbClr val="C00000"/>
                </a:solidFill>
              </a:rPr>
              <a:t>SQL </a:t>
            </a:r>
            <a:r>
              <a:rPr lang="es-ES" sz="2400" b="1" dirty="0" err="1" smtClean="0">
                <a:solidFill>
                  <a:srgbClr val="C00000"/>
                </a:solidFill>
              </a:rPr>
              <a:t>Reports</a:t>
            </a:r>
            <a:r>
              <a:rPr lang="es-ES" sz="2400" b="1" dirty="0" smtClean="0">
                <a:solidFill>
                  <a:srgbClr val="C00000"/>
                </a:solidFill>
              </a:rPr>
              <a:t> </a:t>
            </a:r>
            <a:r>
              <a:rPr lang="es-ES" sz="2000" dirty="0" smtClean="0">
                <a:solidFill>
                  <a:srgbClr val="C00000"/>
                </a:solidFill>
              </a:rPr>
              <a:t>para generar informes de los datos contenidos en la BD</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428596" y="214290"/>
            <a:ext cx="8715404" cy="6432530"/>
          </a:xfrm>
          <a:prstGeom prst="rect">
            <a:avLst/>
          </a:prstGeom>
          <a:noFill/>
        </p:spPr>
        <p:txBody>
          <a:bodyPr wrap="square" rtlCol="0">
            <a:spAutoFit/>
          </a:bodyPr>
          <a:lstStyle/>
          <a:p>
            <a:pPr marL="0" lvl="1" indent="7938"/>
            <a:r>
              <a:rPr lang="es-ES" sz="2400" b="1" dirty="0" smtClean="0">
                <a:solidFill>
                  <a:srgbClr val="C00000"/>
                </a:solidFill>
              </a:rPr>
              <a:t>4- SISTEMAS GESTORES DE BASES DE DATOS</a:t>
            </a:r>
          </a:p>
          <a:p>
            <a:pPr marL="273050" lvl="1" indent="-265113"/>
            <a:r>
              <a:rPr lang="es-ES" sz="2400" b="1" dirty="0" smtClean="0">
                <a:solidFill>
                  <a:schemeClr val="accent5">
                    <a:lumMod val="50000"/>
                  </a:schemeClr>
                </a:solidFill>
              </a:rPr>
              <a:t>    </a:t>
            </a:r>
            <a:r>
              <a:rPr lang="es-ES" sz="2400" b="1" dirty="0" smtClean="0">
                <a:solidFill>
                  <a:schemeClr val="accent6">
                    <a:lumMod val="50000"/>
                  </a:schemeClr>
                </a:solidFill>
              </a:rPr>
              <a:t>Componentes de los S.G.B.DATOS:</a:t>
            </a:r>
            <a:endParaRPr lang="es-ES" sz="2200" b="1" dirty="0" smtClean="0">
              <a:solidFill>
                <a:schemeClr val="accent6">
                  <a:lumMod val="50000"/>
                </a:schemeClr>
              </a:solidFill>
            </a:endParaRPr>
          </a:p>
          <a:p>
            <a:pPr marL="922337" lvl="2" indent="-457200">
              <a:buFont typeface="+mj-lt"/>
              <a:buAutoNum type="alphaUcPeriod" startAt="2"/>
            </a:pPr>
            <a:r>
              <a:rPr lang="es-ES" sz="2000" b="1" dirty="0" smtClean="0"/>
              <a:t>EL DICCIONARIO DE DATOS:</a:t>
            </a:r>
            <a:endParaRPr lang="es-ES" sz="2000" dirty="0" smtClean="0"/>
          </a:p>
          <a:p>
            <a:pPr marL="1160463" lvl="2" indent="-246063">
              <a:buFont typeface="Wingdings" pitchFamily="2" charset="2"/>
              <a:buChar char="ü"/>
            </a:pPr>
            <a:r>
              <a:rPr lang="es-ES" sz="2400" dirty="0" smtClean="0"/>
              <a:t>Es el lugar donde se deposita información acerca de todos los datos que forman la BD</a:t>
            </a:r>
          </a:p>
          <a:p>
            <a:pPr marL="1160463" lvl="2" indent="-246063">
              <a:buFont typeface="Wingdings" pitchFamily="2" charset="2"/>
              <a:buChar char="ü"/>
            </a:pPr>
            <a:endParaRPr lang="es-ES" sz="2400" dirty="0" smtClean="0"/>
          </a:p>
          <a:p>
            <a:pPr marL="1160463" lvl="2" indent="-246063">
              <a:buFont typeface="Wingdings" pitchFamily="2" charset="2"/>
              <a:buChar char="ü"/>
            </a:pPr>
            <a:r>
              <a:rPr lang="es-ES" sz="2400" dirty="0" smtClean="0"/>
              <a:t>También se suele denominar “</a:t>
            </a:r>
            <a:r>
              <a:rPr lang="es-ES" sz="2400" dirty="0" err="1" smtClean="0"/>
              <a:t>metabase</a:t>
            </a:r>
            <a:r>
              <a:rPr lang="es-ES" sz="2400" dirty="0" smtClean="0"/>
              <a:t> de datos”</a:t>
            </a:r>
          </a:p>
          <a:p>
            <a:pPr marL="1160463" lvl="2" indent="-246063">
              <a:buFont typeface="Wingdings" pitchFamily="2" charset="2"/>
              <a:buChar char="ü"/>
            </a:pPr>
            <a:endParaRPr lang="es-ES" sz="2400" dirty="0" smtClean="0"/>
          </a:p>
          <a:p>
            <a:pPr marL="1160463" lvl="2" indent="-246063">
              <a:buFont typeface="Wingdings" pitchFamily="2" charset="2"/>
              <a:buChar char="ü"/>
            </a:pPr>
            <a:r>
              <a:rPr lang="es-ES" sz="2400" dirty="0" smtClean="0"/>
              <a:t>En una BD relacional, el diccionario proporciona información como:</a:t>
            </a:r>
            <a:endParaRPr lang="es-ES" sz="2400" dirty="0" smtClean="0">
              <a:solidFill>
                <a:schemeClr val="accent5">
                  <a:lumMod val="50000"/>
                </a:schemeClr>
              </a:solidFill>
            </a:endParaRPr>
          </a:p>
          <a:p>
            <a:pPr marL="1609725" lvl="3" indent="-238125"/>
            <a:r>
              <a:rPr lang="es-ES" sz="2000" dirty="0" smtClean="0">
                <a:solidFill>
                  <a:schemeClr val="accent5">
                    <a:lumMod val="50000"/>
                  </a:schemeClr>
                </a:solidFill>
              </a:rPr>
              <a:t>• </a:t>
            </a:r>
            <a:r>
              <a:rPr lang="es-ES" sz="2200" b="1" dirty="0" smtClean="0">
                <a:solidFill>
                  <a:schemeClr val="accent5">
                    <a:lumMod val="50000"/>
                  </a:schemeClr>
                </a:solidFill>
              </a:rPr>
              <a:t>La estructura lógica y física de la BD.</a:t>
            </a:r>
          </a:p>
          <a:p>
            <a:pPr marL="1609725" lvl="3" indent="-238125"/>
            <a:r>
              <a:rPr lang="es-ES" sz="2200" b="1" dirty="0" smtClean="0">
                <a:solidFill>
                  <a:schemeClr val="accent5">
                    <a:lumMod val="50000"/>
                  </a:schemeClr>
                </a:solidFill>
              </a:rPr>
              <a:t>• Las definiciones de todos los objetos de la BD: tablas, vistas, índices, disparadores, procedimientos, funciones, etcétera.</a:t>
            </a:r>
          </a:p>
          <a:p>
            <a:pPr marL="1609725" lvl="3" indent="-238125"/>
            <a:r>
              <a:rPr lang="es-ES" sz="2200" b="1" dirty="0" smtClean="0">
                <a:solidFill>
                  <a:schemeClr val="accent5">
                    <a:lumMod val="50000"/>
                  </a:schemeClr>
                </a:solidFill>
              </a:rPr>
              <a:t>• El espacio asignado y utilizado por los objetos.</a:t>
            </a:r>
          </a:p>
          <a:p>
            <a:pPr marL="1609725" lvl="3" indent="-238125"/>
            <a:r>
              <a:rPr lang="es-ES" sz="2200" b="1" dirty="0" smtClean="0">
                <a:solidFill>
                  <a:schemeClr val="accent5">
                    <a:lumMod val="50000"/>
                  </a:schemeClr>
                </a:solidFill>
              </a:rPr>
              <a:t>• Los valores por defecto de las columnas de las tablas.</a:t>
            </a:r>
          </a:p>
          <a:p>
            <a:pPr marL="1609725" lvl="3" indent="-238125"/>
            <a:r>
              <a:rPr lang="es-ES" sz="2200" b="1" dirty="0" smtClean="0">
                <a:solidFill>
                  <a:schemeClr val="accent5">
                    <a:lumMod val="50000"/>
                  </a:schemeClr>
                </a:solidFill>
              </a:rPr>
              <a:t>• Información acerca de las restricciones de integridad.</a:t>
            </a:r>
          </a:p>
          <a:p>
            <a:pPr marL="1609725" lvl="3" indent="-238125"/>
            <a:r>
              <a:rPr lang="es-ES" sz="2200" b="1" dirty="0" smtClean="0">
                <a:solidFill>
                  <a:schemeClr val="accent5">
                    <a:lumMod val="50000"/>
                  </a:schemeClr>
                </a:solidFill>
              </a:rPr>
              <a:t>• Los privilegios y roles otorgados a los usuarios.</a:t>
            </a:r>
          </a:p>
          <a:p>
            <a:pPr marL="1609725" lvl="3" indent="-238125"/>
            <a:r>
              <a:rPr lang="es-ES" sz="2200" b="1" dirty="0" smtClean="0">
                <a:solidFill>
                  <a:schemeClr val="accent5">
                    <a:lumMod val="50000"/>
                  </a:schemeClr>
                </a:solidFill>
              </a:rPr>
              <a:t>• Auditoría de información, como los accesos a los objetos.</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428596" y="214290"/>
            <a:ext cx="8715404" cy="6617196"/>
          </a:xfrm>
          <a:prstGeom prst="rect">
            <a:avLst/>
          </a:prstGeom>
          <a:noFill/>
        </p:spPr>
        <p:txBody>
          <a:bodyPr wrap="square" rtlCol="0">
            <a:spAutoFit/>
          </a:bodyPr>
          <a:lstStyle/>
          <a:p>
            <a:pPr marL="0" lvl="1" indent="7938"/>
            <a:r>
              <a:rPr lang="es-ES" sz="2400" b="1" dirty="0" smtClean="0">
                <a:solidFill>
                  <a:srgbClr val="C00000"/>
                </a:solidFill>
              </a:rPr>
              <a:t>4- SISTEMAS GESTORES DE BASES DE DATOS</a:t>
            </a:r>
          </a:p>
          <a:p>
            <a:pPr marL="273050" lvl="1" indent="-265113"/>
            <a:r>
              <a:rPr lang="es-ES" sz="2400" b="1" dirty="0" smtClean="0">
                <a:solidFill>
                  <a:schemeClr val="accent5">
                    <a:lumMod val="50000"/>
                  </a:schemeClr>
                </a:solidFill>
              </a:rPr>
              <a:t>    </a:t>
            </a:r>
            <a:r>
              <a:rPr lang="es-ES" sz="2400" b="1" dirty="0" smtClean="0">
                <a:solidFill>
                  <a:schemeClr val="accent6">
                    <a:lumMod val="50000"/>
                  </a:schemeClr>
                </a:solidFill>
              </a:rPr>
              <a:t>Componentes de los S.G.B.DATOS:</a:t>
            </a:r>
            <a:endParaRPr lang="es-ES" sz="2200" b="1" dirty="0" smtClean="0">
              <a:solidFill>
                <a:schemeClr val="accent6">
                  <a:lumMod val="50000"/>
                </a:schemeClr>
              </a:solidFill>
            </a:endParaRPr>
          </a:p>
          <a:p>
            <a:pPr marL="922337" lvl="2" indent="-457200">
              <a:buFont typeface="+mj-lt"/>
              <a:buAutoNum type="alphaUcPeriod" startAt="2"/>
            </a:pPr>
            <a:r>
              <a:rPr lang="es-ES" sz="2000" b="1" dirty="0" smtClean="0"/>
              <a:t>EL DICCIONARIO DE DATOS:</a:t>
            </a:r>
            <a:endParaRPr lang="es-ES" sz="2000" dirty="0" smtClean="0"/>
          </a:p>
          <a:p>
            <a:pPr marL="1160463" lvl="2" indent="-246063">
              <a:buFont typeface="Wingdings" pitchFamily="2" charset="2"/>
              <a:buChar char="ü"/>
            </a:pPr>
            <a:r>
              <a:rPr lang="es-ES" sz="2400" dirty="0" smtClean="0"/>
              <a:t>Un diccionario de datos debe cumplir las siguientes características:</a:t>
            </a:r>
            <a:endParaRPr lang="es-ES" sz="2400" dirty="0" smtClean="0">
              <a:solidFill>
                <a:schemeClr val="accent5">
                  <a:lumMod val="50000"/>
                </a:schemeClr>
              </a:solidFill>
            </a:endParaRPr>
          </a:p>
          <a:p>
            <a:pPr marL="1609725" lvl="3" indent="-238125"/>
            <a:r>
              <a:rPr lang="es-ES" sz="2000" dirty="0" smtClean="0">
                <a:solidFill>
                  <a:schemeClr val="accent5">
                    <a:lumMod val="50000"/>
                  </a:schemeClr>
                </a:solidFill>
              </a:rPr>
              <a:t>• </a:t>
            </a:r>
            <a:r>
              <a:rPr lang="es-ES" sz="2200" b="1" dirty="0" smtClean="0">
                <a:solidFill>
                  <a:schemeClr val="accent5">
                    <a:lumMod val="50000"/>
                  </a:schemeClr>
                </a:solidFill>
              </a:rPr>
              <a:t>Debe soportar las descripciones de los modelos conceptual, lógico, interno y externo de la BD.</a:t>
            </a:r>
          </a:p>
          <a:p>
            <a:pPr marL="1609725" lvl="3" indent="-238125"/>
            <a:endParaRPr lang="es-ES" sz="2200" b="1" dirty="0" smtClean="0">
              <a:solidFill>
                <a:schemeClr val="accent5">
                  <a:lumMod val="50000"/>
                </a:schemeClr>
              </a:solidFill>
            </a:endParaRPr>
          </a:p>
          <a:p>
            <a:pPr marL="1609725" lvl="3" indent="-238125"/>
            <a:r>
              <a:rPr lang="es-ES" sz="2200" b="1" dirty="0" smtClean="0">
                <a:solidFill>
                  <a:schemeClr val="accent5">
                    <a:lumMod val="50000"/>
                  </a:schemeClr>
                </a:solidFill>
              </a:rPr>
              <a:t>• Debe estar integrado dentro del SGBD.</a:t>
            </a:r>
          </a:p>
          <a:p>
            <a:pPr marL="1609725" lvl="3" indent="-238125"/>
            <a:endParaRPr lang="es-ES" sz="2200" b="1" dirty="0" smtClean="0">
              <a:solidFill>
                <a:schemeClr val="accent5">
                  <a:lumMod val="50000"/>
                </a:schemeClr>
              </a:solidFill>
            </a:endParaRPr>
          </a:p>
          <a:p>
            <a:pPr marL="1609725" lvl="3" indent="-238125"/>
            <a:r>
              <a:rPr lang="es-ES" sz="2200" b="1" dirty="0" smtClean="0">
                <a:solidFill>
                  <a:schemeClr val="accent5">
                    <a:lumMod val="50000"/>
                  </a:schemeClr>
                </a:solidFill>
              </a:rPr>
              <a:t>• Debe apoyar la transferencia eficiente de información al SGDB.  </a:t>
            </a:r>
          </a:p>
          <a:p>
            <a:pPr marL="1609725" lvl="3" indent="-238125"/>
            <a:endParaRPr lang="es-ES" sz="2200" b="1" dirty="0" smtClean="0">
              <a:solidFill>
                <a:schemeClr val="accent5">
                  <a:lumMod val="50000"/>
                </a:schemeClr>
              </a:solidFill>
            </a:endParaRPr>
          </a:p>
          <a:p>
            <a:pPr marL="1609725" lvl="3" indent="-238125"/>
            <a:r>
              <a:rPr lang="es-ES" sz="2200" b="1" dirty="0" smtClean="0">
                <a:solidFill>
                  <a:schemeClr val="accent5">
                    <a:lumMod val="50000"/>
                  </a:schemeClr>
                </a:solidFill>
              </a:rPr>
              <a:t>• Debe  reflejar los cambios en la descripción de la BD. </a:t>
            </a:r>
          </a:p>
          <a:p>
            <a:pPr marL="1609725" lvl="3" indent="-238125"/>
            <a:endParaRPr lang="es-ES" sz="2200" b="1" dirty="0" smtClean="0">
              <a:solidFill>
                <a:schemeClr val="accent5">
                  <a:lumMod val="50000"/>
                </a:schemeClr>
              </a:solidFill>
            </a:endParaRPr>
          </a:p>
          <a:p>
            <a:pPr marL="1609725" lvl="3" indent="-238125"/>
            <a:r>
              <a:rPr lang="es-ES" sz="2200" b="1" dirty="0" smtClean="0">
                <a:solidFill>
                  <a:schemeClr val="accent5">
                    <a:lumMod val="50000"/>
                  </a:schemeClr>
                </a:solidFill>
              </a:rPr>
              <a:t>• Debe estar almacenado en un medio de almacenamiento con acceso directo para la fácil recuperación de información (en bases de datos relacionales, se almacenan en tablas y vistas).</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428596" y="214290"/>
            <a:ext cx="8715404" cy="6063198"/>
          </a:xfrm>
          <a:prstGeom prst="rect">
            <a:avLst/>
          </a:prstGeom>
          <a:noFill/>
        </p:spPr>
        <p:txBody>
          <a:bodyPr wrap="square" rtlCol="0">
            <a:spAutoFit/>
          </a:bodyPr>
          <a:lstStyle/>
          <a:p>
            <a:pPr marL="0" lvl="1" indent="7938"/>
            <a:r>
              <a:rPr lang="es-ES" sz="2400" b="1" dirty="0" smtClean="0">
                <a:solidFill>
                  <a:srgbClr val="C00000"/>
                </a:solidFill>
              </a:rPr>
              <a:t>4- SISTEMAS GESTORES DE BASES DE DATOS</a:t>
            </a:r>
          </a:p>
          <a:p>
            <a:pPr marL="273050" lvl="1" indent="-265113"/>
            <a:r>
              <a:rPr lang="es-ES" sz="2400" b="1" dirty="0" smtClean="0">
                <a:solidFill>
                  <a:schemeClr val="accent5">
                    <a:lumMod val="50000"/>
                  </a:schemeClr>
                </a:solidFill>
              </a:rPr>
              <a:t>    </a:t>
            </a:r>
            <a:r>
              <a:rPr lang="es-ES" sz="2400" b="1" dirty="0" smtClean="0">
                <a:solidFill>
                  <a:schemeClr val="accent6">
                    <a:lumMod val="50000"/>
                  </a:schemeClr>
                </a:solidFill>
              </a:rPr>
              <a:t>Componentes de los S.G.B.DATOS:</a:t>
            </a:r>
            <a:endParaRPr lang="es-ES" sz="2200" b="1" dirty="0" smtClean="0">
              <a:solidFill>
                <a:schemeClr val="accent6">
                  <a:lumMod val="50000"/>
                </a:schemeClr>
              </a:solidFill>
            </a:endParaRPr>
          </a:p>
          <a:p>
            <a:pPr marL="922337" lvl="2" indent="-457200">
              <a:buFont typeface="+mj-lt"/>
              <a:buAutoNum type="alphaUcPeriod" startAt="3"/>
            </a:pPr>
            <a:r>
              <a:rPr lang="es-ES" sz="2000" b="1" dirty="0" smtClean="0"/>
              <a:t>EL GESTOR DE LA BASE DE DATOS:</a:t>
            </a:r>
          </a:p>
          <a:p>
            <a:pPr marL="922337" lvl="2" indent="-457200">
              <a:buFont typeface="+mj-lt"/>
              <a:buAutoNum type="alphaUcPeriod" startAt="3"/>
            </a:pPr>
            <a:endParaRPr lang="es-ES" sz="2000" dirty="0" smtClean="0"/>
          </a:p>
          <a:p>
            <a:pPr marL="1255713" lvl="2" indent="-341313">
              <a:buFont typeface="Wingdings" pitchFamily="2" charset="2"/>
              <a:buChar char="ü"/>
            </a:pPr>
            <a:r>
              <a:rPr lang="es-ES" sz="2800" dirty="0" smtClean="0"/>
              <a:t>También llamado </a:t>
            </a:r>
            <a:r>
              <a:rPr lang="es-ES" sz="2800" b="1" i="1" dirty="0" smtClean="0"/>
              <a:t>“monitor” o “motor”</a:t>
            </a:r>
          </a:p>
          <a:p>
            <a:pPr marL="1255713" lvl="2" indent="-341313">
              <a:buFont typeface="Wingdings" pitchFamily="2" charset="2"/>
              <a:buChar char="ü"/>
            </a:pPr>
            <a:endParaRPr lang="es-ES" sz="2800" dirty="0" smtClean="0"/>
          </a:p>
          <a:p>
            <a:pPr marL="1255713" lvl="2" indent="-341313">
              <a:buFont typeface="Wingdings" pitchFamily="2" charset="2"/>
              <a:buChar char="ü"/>
            </a:pPr>
            <a:r>
              <a:rPr lang="es-ES" sz="2800" dirty="0" smtClean="0"/>
              <a:t>Es un componente software encargado de garantizar el correcto, seguro, integro y eficiente acceso y almacenamiento de los datos</a:t>
            </a:r>
          </a:p>
          <a:p>
            <a:pPr marL="1255713" lvl="2" indent="-341313">
              <a:buFont typeface="Wingdings" pitchFamily="2" charset="2"/>
              <a:buChar char="ü"/>
            </a:pPr>
            <a:endParaRPr lang="es-ES" sz="2800" dirty="0" smtClean="0"/>
          </a:p>
          <a:p>
            <a:pPr marL="1255713" lvl="2" indent="-341313">
              <a:buFont typeface="Wingdings" pitchFamily="2" charset="2"/>
              <a:buChar char="ü"/>
            </a:pPr>
            <a:r>
              <a:rPr lang="es-ES" sz="2800" dirty="0" smtClean="0"/>
              <a:t>Toda operación que quiera hacer el usuario </a:t>
            </a:r>
            <a:r>
              <a:rPr lang="es-ES" sz="2800" b="1" i="1" dirty="0" smtClean="0"/>
              <a:t>“contra” </a:t>
            </a:r>
            <a:r>
              <a:rPr lang="es-ES" sz="2800" dirty="0" smtClean="0"/>
              <a:t>la base de datos debe ser previamente permitida por el gestor de la misma </a:t>
            </a:r>
            <a:r>
              <a:rPr lang="es-ES" sz="2400" b="1" i="1" dirty="0" smtClean="0"/>
              <a:t>(podrá ser permitida y realizada, o la podrá rechazar)</a:t>
            </a:r>
          </a:p>
          <a:p>
            <a:pPr marL="1160463" lvl="2" indent="-246063"/>
            <a:endParaRPr lang="es-ES" sz="2400" dirty="0" smtClean="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428596" y="214290"/>
            <a:ext cx="8715404" cy="6247864"/>
          </a:xfrm>
          <a:prstGeom prst="rect">
            <a:avLst/>
          </a:prstGeom>
          <a:noFill/>
        </p:spPr>
        <p:txBody>
          <a:bodyPr wrap="square" rtlCol="0">
            <a:spAutoFit/>
          </a:bodyPr>
          <a:lstStyle/>
          <a:p>
            <a:pPr marL="0" lvl="1" indent="7938"/>
            <a:r>
              <a:rPr lang="es-ES" sz="2400" b="1" dirty="0" smtClean="0">
                <a:solidFill>
                  <a:srgbClr val="C00000"/>
                </a:solidFill>
              </a:rPr>
              <a:t>4- SISTEMAS GESTORES DE BASES DE DATOS</a:t>
            </a:r>
          </a:p>
          <a:p>
            <a:pPr marL="273050" lvl="1" indent="-265113"/>
            <a:r>
              <a:rPr lang="es-ES" sz="2400" b="1" dirty="0" smtClean="0">
                <a:solidFill>
                  <a:schemeClr val="accent5">
                    <a:lumMod val="50000"/>
                  </a:schemeClr>
                </a:solidFill>
              </a:rPr>
              <a:t>    </a:t>
            </a:r>
            <a:r>
              <a:rPr lang="es-ES" sz="2400" b="1" dirty="0" smtClean="0">
                <a:solidFill>
                  <a:schemeClr val="accent6">
                    <a:lumMod val="50000"/>
                  </a:schemeClr>
                </a:solidFill>
              </a:rPr>
              <a:t>Componentes de los S.G.B.DATOS:</a:t>
            </a:r>
            <a:endParaRPr lang="es-ES" sz="2200" b="1" dirty="0" smtClean="0">
              <a:solidFill>
                <a:schemeClr val="accent6">
                  <a:lumMod val="50000"/>
                </a:schemeClr>
              </a:solidFill>
            </a:endParaRPr>
          </a:p>
          <a:p>
            <a:pPr marL="922337" lvl="2" indent="-457200">
              <a:buFont typeface="+mj-lt"/>
              <a:buAutoNum type="alphaUcPeriod" startAt="3"/>
            </a:pPr>
            <a:r>
              <a:rPr lang="es-ES" sz="2000" b="1" dirty="0" smtClean="0"/>
              <a:t>EL GESTOR DE LA BASE DE DATOS:</a:t>
            </a:r>
            <a:endParaRPr lang="es-ES" sz="2000" dirty="0" smtClean="0"/>
          </a:p>
          <a:p>
            <a:pPr marL="1160463" lvl="2" indent="-246063">
              <a:buFont typeface="Wingdings" pitchFamily="2" charset="2"/>
              <a:buChar char="ü"/>
            </a:pPr>
            <a:r>
              <a:rPr lang="es-ES" sz="2400" dirty="0" smtClean="0"/>
              <a:t>Es el responsable de</a:t>
            </a:r>
            <a:r>
              <a:rPr lang="es-ES" sz="2000" dirty="0" smtClean="0"/>
              <a:t>:</a:t>
            </a:r>
            <a:endParaRPr lang="es-ES" sz="2000" dirty="0" smtClean="0">
              <a:solidFill>
                <a:schemeClr val="accent5">
                  <a:lumMod val="50000"/>
                </a:schemeClr>
              </a:solidFill>
            </a:endParaRPr>
          </a:p>
          <a:p>
            <a:pPr marL="1535113" lvl="3" indent="-163513">
              <a:buFont typeface="Wingdings" pitchFamily="2" charset="2"/>
              <a:buChar char="§"/>
            </a:pPr>
            <a:r>
              <a:rPr lang="es-ES" dirty="0" smtClean="0">
                <a:solidFill>
                  <a:schemeClr val="accent5">
                    <a:lumMod val="50000"/>
                  </a:schemeClr>
                </a:solidFill>
              </a:rPr>
              <a:t> </a:t>
            </a:r>
            <a:r>
              <a:rPr lang="es-ES" sz="2200" dirty="0" smtClean="0">
                <a:solidFill>
                  <a:schemeClr val="accent5">
                    <a:lumMod val="50000"/>
                  </a:schemeClr>
                </a:solidFill>
              </a:rPr>
              <a:t>Garantizar la protección de los datos contra accesos no autorizados, tanto intencionados como accidentales. </a:t>
            </a:r>
          </a:p>
          <a:p>
            <a:pPr marL="1535113" lvl="3" indent="-163513">
              <a:buFont typeface="Wingdings" pitchFamily="2" charset="2"/>
              <a:buChar char="§"/>
            </a:pPr>
            <a:r>
              <a:rPr lang="es-ES" sz="2200" dirty="0" smtClean="0">
                <a:solidFill>
                  <a:schemeClr val="accent5">
                    <a:lumMod val="50000"/>
                  </a:schemeClr>
                </a:solidFill>
              </a:rPr>
              <a:t> Garantizar la integridad de los datos : los valores de los datos que se almacenan deben satisfacer ciertos tipos de restricciones de consistencia y reglas de integridad, que especificará el administrador de la BD</a:t>
            </a:r>
          </a:p>
          <a:p>
            <a:pPr marL="1535113" lvl="3" indent="-163513">
              <a:buFont typeface="Wingdings" pitchFamily="2" charset="2"/>
              <a:buChar char="§"/>
            </a:pPr>
            <a:r>
              <a:rPr lang="es-ES" sz="2200" dirty="0" smtClean="0">
                <a:solidFill>
                  <a:schemeClr val="accent5">
                    <a:lumMod val="50000"/>
                  </a:schemeClr>
                </a:solidFill>
              </a:rPr>
              <a:t>Proporcionar herramientas y mecanismos para la planificación y realización de copias de seguridad y restauración.</a:t>
            </a:r>
          </a:p>
          <a:p>
            <a:pPr marL="1535113" lvl="3" indent="-163513">
              <a:buFont typeface="Wingdings" pitchFamily="2" charset="2"/>
              <a:buChar char="§"/>
            </a:pPr>
            <a:r>
              <a:rPr lang="es-ES" sz="2200" dirty="0" smtClean="0">
                <a:solidFill>
                  <a:schemeClr val="accent5">
                    <a:lumMod val="50000"/>
                  </a:schemeClr>
                </a:solidFill>
              </a:rPr>
              <a:t>Debe ser capaz de recuperar la BD llevándola a un estado consistente en caso de ocurrir algún suceso que la dañe.</a:t>
            </a:r>
          </a:p>
          <a:p>
            <a:pPr marL="1535113" lvl="3" indent="-163513">
              <a:buFont typeface="Wingdings" pitchFamily="2" charset="2"/>
              <a:buChar char="§"/>
            </a:pPr>
            <a:r>
              <a:rPr lang="es-ES" sz="2200" dirty="0" smtClean="0">
                <a:solidFill>
                  <a:schemeClr val="accent5">
                    <a:lumMod val="50000"/>
                  </a:schemeClr>
                </a:solidFill>
              </a:rPr>
              <a:t>Debe asegurar el acceso concurrente y ofrecer mecanismos para conservar la consistencia de los datos en el caso de que varios usuarios actualicen la BD de forma concurrente.</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428596" y="214290"/>
            <a:ext cx="8715404" cy="6355586"/>
          </a:xfrm>
          <a:prstGeom prst="rect">
            <a:avLst/>
          </a:prstGeom>
          <a:noFill/>
        </p:spPr>
        <p:txBody>
          <a:bodyPr wrap="square" rtlCol="0">
            <a:spAutoFit/>
          </a:bodyPr>
          <a:lstStyle/>
          <a:p>
            <a:pPr marL="0" lvl="1" indent="7938"/>
            <a:r>
              <a:rPr lang="es-ES" sz="2400" b="1" dirty="0" smtClean="0">
                <a:solidFill>
                  <a:srgbClr val="C00000"/>
                </a:solidFill>
              </a:rPr>
              <a:t>4- SISTEMAS GESTORES DE BASES DE DATOS</a:t>
            </a:r>
          </a:p>
          <a:p>
            <a:pPr marL="273050" lvl="1" indent="-265113"/>
            <a:r>
              <a:rPr lang="es-ES" sz="2400" b="1" dirty="0" smtClean="0">
                <a:solidFill>
                  <a:schemeClr val="accent5">
                    <a:lumMod val="50000"/>
                  </a:schemeClr>
                </a:solidFill>
              </a:rPr>
              <a:t>    </a:t>
            </a:r>
            <a:r>
              <a:rPr lang="es-ES" sz="2400" b="1" dirty="0" smtClean="0">
                <a:solidFill>
                  <a:schemeClr val="accent6">
                    <a:lumMod val="50000"/>
                  </a:schemeClr>
                </a:solidFill>
              </a:rPr>
              <a:t>Componentes de los S.G.B.DATOS:</a:t>
            </a:r>
            <a:endParaRPr lang="es-ES" sz="2200" b="1" dirty="0" smtClean="0">
              <a:solidFill>
                <a:schemeClr val="accent6">
                  <a:lumMod val="50000"/>
                </a:schemeClr>
              </a:solidFill>
            </a:endParaRPr>
          </a:p>
          <a:p>
            <a:pPr marL="922337" lvl="2" indent="-457200">
              <a:buFont typeface="+mj-lt"/>
              <a:buAutoNum type="alphaUcPeriod" startAt="4"/>
            </a:pPr>
            <a:r>
              <a:rPr lang="es-ES" sz="2000" b="1" dirty="0" smtClean="0"/>
              <a:t>EL ADMINISTRADOR DE LA BASE DE DATOS:</a:t>
            </a:r>
            <a:endParaRPr lang="es-ES" sz="2000" dirty="0" smtClean="0"/>
          </a:p>
          <a:p>
            <a:pPr marL="1160463" lvl="2" indent="-246063">
              <a:buFont typeface="Wingdings" pitchFamily="2" charset="2"/>
              <a:buChar char="Ø"/>
            </a:pPr>
            <a:r>
              <a:rPr lang="es-ES" sz="2200" b="1" dirty="0" smtClean="0"/>
              <a:t>En los sistemas de gestión de BBDD existen diferentes categorías de usuarios, y cada una se caracterizan porque cada una de ellas tiene una serie de privilegios o permisos sobre los objetos que forman la BD.</a:t>
            </a:r>
          </a:p>
          <a:p>
            <a:pPr marL="1077913" lvl="2" indent="-163513">
              <a:buFont typeface="Wingdings" pitchFamily="2" charset="2"/>
              <a:buChar char="Ø"/>
            </a:pPr>
            <a:endParaRPr lang="es-ES" sz="2000" dirty="0" smtClean="0"/>
          </a:p>
          <a:p>
            <a:pPr marL="1160463" lvl="2" indent="-246063">
              <a:buFont typeface="Wingdings" pitchFamily="2" charset="2"/>
              <a:buChar char="Ø"/>
            </a:pPr>
            <a:r>
              <a:rPr lang="es-ES" sz="2200" b="1" dirty="0" smtClean="0"/>
              <a:t>En los sistemas Oracle las categorías más importantes son:</a:t>
            </a:r>
          </a:p>
          <a:p>
            <a:pPr marL="1609725" lvl="3" indent="-238125"/>
            <a:r>
              <a:rPr lang="es-ES" dirty="0" smtClean="0"/>
              <a:t>• </a:t>
            </a:r>
            <a:r>
              <a:rPr lang="es-ES" sz="2000" b="1" dirty="0" smtClean="0">
                <a:solidFill>
                  <a:schemeClr val="accent5">
                    <a:lumMod val="50000"/>
                  </a:schemeClr>
                </a:solidFill>
              </a:rPr>
              <a:t>Los usuarios de la categoría DBA (</a:t>
            </a:r>
            <a:r>
              <a:rPr lang="es-ES" sz="2000" b="1" i="1" dirty="0" err="1" smtClean="0">
                <a:solidFill>
                  <a:schemeClr val="accent5">
                    <a:lumMod val="50000"/>
                  </a:schemeClr>
                </a:solidFill>
              </a:rPr>
              <a:t>Database</a:t>
            </a:r>
            <a:r>
              <a:rPr lang="es-ES" sz="2000" b="1" i="1" dirty="0" smtClean="0">
                <a:solidFill>
                  <a:schemeClr val="accent5">
                    <a:lumMod val="50000"/>
                  </a:schemeClr>
                </a:solidFill>
              </a:rPr>
              <a:t> </a:t>
            </a:r>
            <a:r>
              <a:rPr lang="es-ES" sz="2000" b="1" i="1" dirty="0" err="1" smtClean="0">
                <a:solidFill>
                  <a:schemeClr val="accent5">
                    <a:lumMod val="50000"/>
                  </a:schemeClr>
                </a:solidFill>
              </a:rPr>
              <a:t>Administrator</a:t>
            </a:r>
            <a:r>
              <a:rPr lang="es-ES" sz="2000" b="1" i="1" dirty="0" smtClean="0">
                <a:solidFill>
                  <a:schemeClr val="accent5">
                    <a:lumMod val="50000"/>
                  </a:schemeClr>
                </a:solidFill>
              </a:rPr>
              <a:t>): </a:t>
            </a:r>
            <a:r>
              <a:rPr lang="es-ES" sz="2000" dirty="0" smtClean="0"/>
              <a:t>cuya función es precisamente administrar la base y que tienen, el nivel más alto de privilegios.</a:t>
            </a:r>
          </a:p>
          <a:p>
            <a:pPr marL="1609725" lvl="3" indent="-238125"/>
            <a:endParaRPr lang="es-ES" sz="1100" dirty="0" smtClean="0">
              <a:solidFill>
                <a:schemeClr val="accent5">
                  <a:lumMod val="50000"/>
                </a:schemeClr>
              </a:solidFill>
            </a:endParaRPr>
          </a:p>
          <a:p>
            <a:pPr marL="1609725" lvl="3" indent="-238125"/>
            <a:r>
              <a:rPr lang="es-ES" sz="2000" dirty="0" smtClean="0">
                <a:solidFill>
                  <a:schemeClr val="accent5">
                    <a:lumMod val="50000"/>
                  </a:schemeClr>
                </a:solidFill>
              </a:rPr>
              <a:t>• </a:t>
            </a:r>
            <a:r>
              <a:rPr lang="es-ES" sz="2000" b="1" dirty="0" smtClean="0">
                <a:solidFill>
                  <a:schemeClr val="accent5">
                    <a:lumMod val="50000"/>
                  </a:schemeClr>
                </a:solidFill>
              </a:rPr>
              <a:t>Los usuarios de la categoría RESOURCE: </a:t>
            </a:r>
            <a:r>
              <a:rPr lang="es-ES" sz="2000" dirty="0" smtClean="0"/>
              <a:t>que pueden crear sus propios objetos y tienen acceso a los objetos para los que se les ha concedido permiso.</a:t>
            </a:r>
          </a:p>
          <a:p>
            <a:pPr marL="1609725" lvl="3" indent="-238125"/>
            <a:endParaRPr lang="es-ES" sz="1050" dirty="0" smtClean="0">
              <a:solidFill>
                <a:schemeClr val="accent5">
                  <a:lumMod val="50000"/>
                </a:schemeClr>
              </a:solidFill>
            </a:endParaRPr>
          </a:p>
          <a:p>
            <a:pPr marL="1609725" lvl="3" indent="-238125"/>
            <a:r>
              <a:rPr lang="es-ES" sz="2000" dirty="0" smtClean="0">
                <a:solidFill>
                  <a:schemeClr val="accent5">
                    <a:lumMod val="50000"/>
                  </a:schemeClr>
                </a:solidFill>
              </a:rPr>
              <a:t>• </a:t>
            </a:r>
            <a:r>
              <a:rPr lang="es-ES" sz="2000" b="1" dirty="0" smtClean="0">
                <a:solidFill>
                  <a:schemeClr val="accent5">
                    <a:lumMod val="50000"/>
                  </a:schemeClr>
                </a:solidFill>
              </a:rPr>
              <a:t>Los usuarios del tipo CONNECT: </a:t>
            </a:r>
            <a:r>
              <a:rPr lang="es-ES" sz="2000" dirty="0" smtClean="0"/>
              <a:t>que solamente pueden utilizar aquellos objetos para los que se les ha concedido permiso de acceso.</a:t>
            </a:r>
            <a:endParaRPr lang="es-ES" sz="2000" dirty="0" smtClean="0">
              <a:solidFill>
                <a:schemeClr val="accent5">
                  <a:lumMod val="50000"/>
                </a:schemeClr>
              </a:solidFill>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428596" y="214290"/>
            <a:ext cx="8715404" cy="6647974"/>
          </a:xfrm>
          <a:prstGeom prst="rect">
            <a:avLst/>
          </a:prstGeom>
          <a:noFill/>
        </p:spPr>
        <p:txBody>
          <a:bodyPr wrap="square" rtlCol="0">
            <a:spAutoFit/>
          </a:bodyPr>
          <a:lstStyle/>
          <a:p>
            <a:pPr marL="0" lvl="1" indent="7938"/>
            <a:r>
              <a:rPr lang="es-ES" sz="2400" b="1" dirty="0" smtClean="0">
                <a:solidFill>
                  <a:srgbClr val="C00000"/>
                </a:solidFill>
              </a:rPr>
              <a:t>4- SISTEMAS GESTORES DE BASES DE DATOS</a:t>
            </a:r>
          </a:p>
          <a:p>
            <a:pPr marL="273050" lvl="1" indent="-265113"/>
            <a:r>
              <a:rPr lang="es-ES" sz="2400" b="1" dirty="0" smtClean="0">
                <a:solidFill>
                  <a:schemeClr val="accent5">
                    <a:lumMod val="50000"/>
                  </a:schemeClr>
                </a:solidFill>
              </a:rPr>
              <a:t>    </a:t>
            </a:r>
            <a:r>
              <a:rPr lang="es-ES" sz="2400" b="1" dirty="0" smtClean="0">
                <a:solidFill>
                  <a:schemeClr val="accent6">
                    <a:lumMod val="50000"/>
                  </a:schemeClr>
                </a:solidFill>
              </a:rPr>
              <a:t>Componentes de los S.G.B.DATOS:</a:t>
            </a:r>
            <a:endParaRPr lang="es-ES" sz="2200" b="1" dirty="0" smtClean="0">
              <a:solidFill>
                <a:schemeClr val="accent6">
                  <a:lumMod val="50000"/>
                </a:schemeClr>
              </a:solidFill>
            </a:endParaRPr>
          </a:p>
          <a:p>
            <a:pPr marL="922337" lvl="2" indent="-457200">
              <a:buFont typeface="+mj-lt"/>
              <a:buAutoNum type="alphaUcPeriod" startAt="4"/>
            </a:pPr>
            <a:r>
              <a:rPr lang="es-ES" sz="2000" b="1" dirty="0" smtClean="0"/>
              <a:t>EL ADMINISTRADOR DE LA BASE DE DATOS:</a:t>
            </a:r>
            <a:endParaRPr lang="es-ES" sz="2000" dirty="0" smtClean="0"/>
          </a:p>
          <a:p>
            <a:pPr marL="922337" lvl="2" indent="-457200">
              <a:buFont typeface="+mj-lt"/>
              <a:buAutoNum type="alphaUcPeriod" startAt="4"/>
            </a:pPr>
            <a:endParaRPr lang="es-ES" dirty="0" smtClean="0"/>
          </a:p>
          <a:p>
            <a:pPr marL="1350963" lvl="2" indent="-436563">
              <a:buFont typeface="Wingdings" pitchFamily="2" charset="2"/>
              <a:buChar char="Ø"/>
            </a:pPr>
            <a:r>
              <a:rPr lang="es-ES" sz="2400" dirty="0" smtClean="0"/>
              <a:t>El DBA tiene una gran responsabilidad ya que posee el máximo nivel de privilegios.  </a:t>
            </a:r>
          </a:p>
          <a:p>
            <a:pPr marL="1350963" lvl="2" indent="-436563">
              <a:buFont typeface="Wingdings" pitchFamily="2" charset="2"/>
              <a:buChar char="Ø"/>
            </a:pPr>
            <a:endParaRPr lang="es-ES" sz="2400" dirty="0" smtClean="0"/>
          </a:p>
          <a:p>
            <a:pPr marL="1350963" lvl="2" indent="-436563">
              <a:buFont typeface="Wingdings" pitchFamily="2" charset="2"/>
              <a:buChar char="Ø"/>
            </a:pPr>
            <a:r>
              <a:rPr lang="es-ES" sz="2400" dirty="0" smtClean="0"/>
              <a:t>En la administración de una BD siempre hay que procurar que haya el menor número de administradores, a ser posible una sola persona.</a:t>
            </a:r>
          </a:p>
          <a:p>
            <a:pPr marL="1350963" lvl="2" indent="-436563">
              <a:buFont typeface="Wingdings" pitchFamily="2" charset="2"/>
              <a:buChar char="Ø"/>
            </a:pPr>
            <a:endParaRPr lang="es-ES" sz="2400" dirty="0" smtClean="0"/>
          </a:p>
          <a:p>
            <a:pPr marL="1350963" lvl="2" indent="-436563">
              <a:buFont typeface="Wingdings" pitchFamily="2" charset="2"/>
              <a:buChar char="Ø"/>
            </a:pPr>
            <a:r>
              <a:rPr lang="es-ES" sz="2400" dirty="0" smtClean="0"/>
              <a:t>El DBA se encarga principalmente de las siguientes tareas:</a:t>
            </a:r>
          </a:p>
          <a:p>
            <a:pPr marL="1528763" lvl="3" indent="-157163">
              <a:buFont typeface="Arial" pitchFamily="34" charset="0"/>
              <a:buChar char="•"/>
            </a:pPr>
            <a:r>
              <a:rPr lang="es-ES" sz="2000" b="1" dirty="0" smtClean="0">
                <a:solidFill>
                  <a:schemeClr val="accent5">
                    <a:lumMod val="50000"/>
                  </a:schemeClr>
                </a:solidFill>
              </a:rPr>
              <a:t>Instalar SGBD en el sistema informático.</a:t>
            </a:r>
          </a:p>
          <a:p>
            <a:pPr marL="1528763" lvl="3" indent="-157163">
              <a:buFont typeface="Arial" pitchFamily="34" charset="0"/>
              <a:buChar char="•"/>
            </a:pPr>
            <a:endParaRPr lang="es-ES" sz="2000" b="1" dirty="0" smtClean="0">
              <a:solidFill>
                <a:schemeClr val="accent5">
                  <a:lumMod val="50000"/>
                </a:schemeClr>
              </a:solidFill>
            </a:endParaRPr>
          </a:p>
          <a:p>
            <a:pPr marL="1528763" lvl="3" indent="-157163">
              <a:buFont typeface="Arial" pitchFamily="34" charset="0"/>
              <a:buChar char="•"/>
            </a:pPr>
            <a:r>
              <a:rPr lang="es-ES" sz="2000" b="1" dirty="0" smtClean="0">
                <a:solidFill>
                  <a:schemeClr val="accent5">
                    <a:lumMod val="50000"/>
                  </a:schemeClr>
                </a:solidFill>
              </a:rPr>
              <a:t>Crear las BBDD que se vayan a gestionar.</a:t>
            </a:r>
          </a:p>
          <a:p>
            <a:pPr marL="1528763" lvl="3" indent="-157163">
              <a:buFont typeface="Arial" pitchFamily="34" charset="0"/>
              <a:buChar char="•"/>
            </a:pPr>
            <a:endParaRPr lang="es-ES" sz="2000" b="1" dirty="0" smtClean="0">
              <a:solidFill>
                <a:schemeClr val="accent5">
                  <a:lumMod val="50000"/>
                </a:schemeClr>
              </a:solidFill>
            </a:endParaRPr>
          </a:p>
          <a:p>
            <a:pPr marL="1528763" lvl="3" indent="-157163">
              <a:buFont typeface="Arial" pitchFamily="34" charset="0"/>
              <a:buChar char="•"/>
            </a:pPr>
            <a:r>
              <a:rPr lang="es-ES" sz="2000" b="1" dirty="0" smtClean="0">
                <a:solidFill>
                  <a:schemeClr val="accent5">
                    <a:lumMod val="50000"/>
                  </a:schemeClr>
                </a:solidFill>
              </a:rPr>
              <a:t>Crear y mantener el esquema de la BD.</a:t>
            </a:r>
          </a:p>
          <a:p>
            <a:pPr marL="1350963" lvl="2" indent="-436563"/>
            <a:r>
              <a:rPr lang="es-ES" sz="2400" dirty="0" smtClean="0"/>
              <a:t>	</a:t>
            </a:r>
            <a:r>
              <a:rPr lang="es-ES" sz="2400" b="1" i="1" dirty="0" smtClean="0">
                <a:solidFill>
                  <a:schemeClr val="accent3">
                    <a:lumMod val="50000"/>
                  </a:schemeClr>
                </a:solidFill>
              </a:rPr>
              <a:t>(sigue)</a:t>
            </a:r>
          </a:p>
          <a:p>
            <a:pPr marL="1350963" lvl="2" indent="-436563">
              <a:buFont typeface="Wingdings" pitchFamily="2" charset="2"/>
              <a:buChar char="Ø"/>
            </a:pPr>
            <a:endParaRPr lang="es-ES" sz="2400" dirty="0" smtClean="0">
              <a:solidFill>
                <a:schemeClr val="accent5">
                  <a:lumMod val="50000"/>
                </a:schemeClr>
              </a:solidFill>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428596" y="214290"/>
            <a:ext cx="8715404" cy="6848029"/>
          </a:xfrm>
          <a:prstGeom prst="rect">
            <a:avLst/>
          </a:prstGeom>
          <a:noFill/>
        </p:spPr>
        <p:txBody>
          <a:bodyPr wrap="square" rtlCol="0">
            <a:spAutoFit/>
          </a:bodyPr>
          <a:lstStyle/>
          <a:p>
            <a:pPr marL="0" lvl="1" indent="7938"/>
            <a:r>
              <a:rPr lang="es-ES" sz="2400" b="1" dirty="0" smtClean="0">
                <a:solidFill>
                  <a:srgbClr val="C00000"/>
                </a:solidFill>
              </a:rPr>
              <a:t>4- SISTEMAS GESTORES DE BASES DE DATOS</a:t>
            </a:r>
          </a:p>
          <a:p>
            <a:pPr marL="273050" lvl="1" indent="-265113"/>
            <a:r>
              <a:rPr lang="es-ES" sz="2400" b="1" dirty="0" smtClean="0">
                <a:solidFill>
                  <a:schemeClr val="accent5">
                    <a:lumMod val="50000"/>
                  </a:schemeClr>
                </a:solidFill>
              </a:rPr>
              <a:t>    </a:t>
            </a:r>
            <a:r>
              <a:rPr lang="es-ES" sz="2400" b="1" dirty="0" smtClean="0">
                <a:solidFill>
                  <a:schemeClr val="accent6">
                    <a:lumMod val="50000"/>
                  </a:schemeClr>
                </a:solidFill>
              </a:rPr>
              <a:t>Componentes de los S.G.B.DATOS:</a:t>
            </a:r>
            <a:endParaRPr lang="es-ES" sz="2200" b="1" dirty="0" smtClean="0">
              <a:solidFill>
                <a:schemeClr val="accent6">
                  <a:lumMod val="50000"/>
                </a:schemeClr>
              </a:solidFill>
            </a:endParaRPr>
          </a:p>
          <a:p>
            <a:pPr marL="922337" lvl="2" indent="-457200">
              <a:buFont typeface="+mj-lt"/>
              <a:buAutoNum type="alphaUcPeriod" startAt="4"/>
            </a:pPr>
            <a:r>
              <a:rPr lang="es-ES" sz="2000" b="1" dirty="0" smtClean="0"/>
              <a:t>EL ADMINISTRADOR DE LA BASE DE DATOS:</a:t>
            </a:r>
            <a:endParaRPr lang="es-ES" sz="2800" dirty="0" smtClean="0"/>
          </a:p>
          <a:p>
            <a:pPr marL="1350963" lvl="2" indent="-436563">
              <a:buFont typeface="Wingdings" pitchFamily="2" charset="2"/>
              <a:buChar char="Ø"/>
            </a:pPr>
            <a:r>
              <a:rPr lang="es-ES" sz="2200" b="1" dirty="0" smtClean="0"/>
              <a:t>El DBA se encarga principalmente de las siguientes tareas:</a:t>
            </a:r>
            <a:endParaRPr lang="es-ES" sz="2000" b="1" dirty="0" smtClean="0">
              <a:solidFill>
                <a:schemeClr val="accent5">
                  <a:lumMod val="50000"/>
                </a:schemeClr>
              </a:solidFill>
            </a:endParaRPr>
          </a:p>
          <a:p>
            <a:pPr marL="1528763" lvl="3" indent="-157163">
              <a:buFont typeface="Arial" pitchFamily="34" charset="0"/>
              <a:buChar char="•"/>
            </a:pPr>
            <a:r>
              <a:rPr lang="es-ES" sz="2000" b="1" dirty="0" smtClean="0">
                <a:solidFill>
                  <a:schemeClr val="accent5">
                    <a:lumMod val="50000"/>
                  </a:schemeClr>
                </a:solidFill>
              </a:rPr>
              <a:t>Crear y mantener las cuentas de usuario de la BD.</a:t>
            </a:r>
          </a:p>
          <a:p>
            <a:pPr marL="1528763" lvl="3" indent="-157163">
              <a:buFont typeface="Arial" pitchFamily="34" charset="0"/>
              <a:buChar char="•"/>
            </a:pPr>
            <a:endParaRPr lang="es-ES" sz="2000" b="1" dirty="0" smtClean="0">
              <a:solidFill>
                <a:schemeClr val="accent5">
                  <a:lumMod val="50000"/>
                </a:schemeClr>
              </a:solidFill>
            </a:endParaRPr>
          </a:p>
          <a:p>
            <a:pPr marL="1528763" lvl="3" indent="-157163">
              <a:buFont typeface="Arial" pitchFamily="34" charset="0"/>
              <a:buChar char="•"/>
            </a:pPr>
            <a:r>
              <a:rPr lang="es-ES" sz="2000" b="1" dirty="0" smtClean="0">
                <a:solidFill>
                  <a:schemeClr val="accent5">
                    <a:lumMod val="50000"/>
                  </a:schemeClr>
                </a:solidFill>
              </a:rPr>
              <a:t>Arrancar y parar SGBD, y cargar las BBDD con las que se ha de trabajar.</a:t>
            </a:r>
          </a:p>
          <a:p>
            <a:pPr marL="1528763" lvl="3" indent="-157163">
              <a:buFont typeface="Arial" pitchFamily="34" charset="0"/>
              <a:buChar char="•"/>
            </a:pPr>
            <a:endParaRPr lang="es-ES" sz="2000" b="1" dirty="0" smtClean="0">
              <a:solidFill>
                <a:schemeClr val="accent5">
                  <a:lumMod val="50000"/>
                </a:schemeClr>
              </a:solidFill>
            </a:endParaRPr>
          </a:p>
          <a:p>
            <a:pPr marL="1528763" lvl="3" indent="-157163">
              <a:buFont typeface="Arial" pitchFamily="34" charset="0"/>
              <a:buChar char="•"/>
            </a:pPr>
            <a:r>
              <a:rPr lang="es-ES" sz="2000" b="1" dirty="0" smtClean="0">
                <a:solidFill>
                  <a:schemeClr val="accent5">
                    <a:lumMod val="50000"/>
                  </a:schemeClr>
                </a:solidFill>
              </a:rPr>
              <a:t>Colaborar con el administrador del S.O. en las tareas de ubicación, dimensionado y control de los archivos y espacios de disco ocupados por el SGBD.</a:t>
            </a:r>
          </a:p>
          <a:p>
            <a:pPr marL="1528763" lvl="3" indent="-157163">
              <a:buFont typeface="Arial" pitchFamily="34" charset="0"/>
              <a:buChar char="•"/>
            </a:pPr>
            <a:endParaRPr lang="es-ES" sz="2000" b="1" dirty="0" smtClean="0">
              <a:solidFill>
                <a:schemeClr val="accent5">
                  <a:lumMod val="50000"/>
                </a:schemeClr>
              </a:solidFill>
            </a:endParaRPr>
          </a:p>
          <a:p>
            <a:pPr marL="1528763" lvl="3" indent="-157163">
              <a:buFont typeface="Arial" pitchFamily="34" charset="0"/>
              <a:buChar char="•"/>
            </a:pPr>
            <a:r>
              <a:rPr lang="es-ES" sz="2000" b="1" dirty="0" smtClean="0">
                <a:solidFill>
                  <a:schemeClr val="accent5">
                    <a:lumMod val="50000"/>
                  </a:schemeClr>
                </a:solidFill>
              </a:rPr>
              <a:t>Colaborar en las tareas de formación de usuarios.</a:t>
            </a:r>
          </a:p>
          <a:p>
            <a:pPr marL="1528763" lvl="3" indent="-157163">
              <a:buFont typeface="Arial" pitchFamily="34" charset="0"/>
              <a:buChar char="•"/>
            </a:pPr>
            <a:endParaRPr lang="es-ES" sz="2000" b="1" dirty="0" smtClean="0">
              <a:solidFill>
                <a:schemeClr val="accent5">
                  <a:lumMod val="50000"/>
                </a:schemeClr>
              </a:solidFill>
            </a:endParaRPr>
          </a:p>
          <a:p>
            <a:pPr marL="1528763" lvl="3" indent="-157163">
              <a:buFont typeface="Arial" pitchFamily="34" charset="0"/>
              <a:buChar char="•"/>
            </a:pPr>
            <a:r>
              <a:rPr lang="es-ES" sz="2000" b="1" dirty="0" smtClean="0">
                <a:solidFill>
                  <a:schemeClr val="accent5">
                    <a:lumMod val="50000"/>
                  </a:schemeClr>
                </a:solidFill>
              </a:rPr>
              <a:t>Establecer estándares de uso, políticas de acceso y protocolos de trabajo diario para los usuarios de la BD.</a:t>
            </a:r>
          </a:p>
          <a:p>
            <a:pPr marL="1528763" lvl="3" indent="-157163">
              <a:buFont typeface="Arial" pitchFamily="34" charset="0"/>
              <a:buChar char="•"/>
            </a:pPr>
            <a:endParaRPr lang="es-ES" sz="900" b="1" dirty="0" smtClean="0">
              <a:solidFill>
                <a:schemeClr val="accent5">
                  <a:lumMod val="50000"/>
                </a:schemeClr>
              </a:solidFill>
            </a:endParaRPr>
          </a:p>
          <a:p>
            <a:pPr marL="1528763" lvl="3" indent="-157163">
              <a:buFont typeface="Arial" pitchFamily="34" charset="0"/>
              <a:buChar char="•"/>
            </a:pPr>
            <a:r>
              <a:rPr lang="es-ES" sz="2000" b="1" dirty="0" smtClean="0">
                <a:solidFill>
                  <a:schemeClr val="accent5">
                    <a:lumMod val="50000"/>
                  </a:schemeClr>
                </a:solidFill>
              </a:rPr>
              <a:t>Suministrar la información necesaria sobre la BD a los equipos de análisis y programación de aplicaciones.</a:t>
            </a:r>
          </a:p>
          <a:p>
            <a:pPr marL="1528763" lvl="3" indent="-157163"/>
            <a:r>
              <a:rPr lang="es-ES" sz="2000" b="1" i="1" dirty="0" smtClean="0">
                <a:solidFill>
                  <a:schemeClr val="accent3">
                    <a:lumMod val="50000"/>
                  </a:schemeClr>
                </a:solidFill>
              </a:rPr>
              <a:t>(sigue)</a:t>
            </a:r>
          </a:p>
          <a:p>
            <a:pPr marL="1528763" lvl="3" indent="-157163">
              <a:buFont typeface="Arial" pitchFamily="34" charset="0"/>
              <a:buChar char="•"/>
            </a:pPr>
            <a:endParaRPr lang="es-ES" sz="2000" b="1" dirty="0" smtClean="0">
              <a:solidFill>
                <a:schemeClr val="accent5">
                  <a:lumMod val="50000"/>
                </a:schemeClr>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117693"/>
            <a:ext cx="8858280" cy="5940088"/>
          </a:xfrm>
          <a:prstGeom prst="rect">
            <a:avLst/>
          </a:prstGeom>
          <a:noFill/>
        </p:spPr>
        <p:txBody>
          <a:bodyPr wrap="square" rtlCol="0">
            <a:spAutoFit/>
          </a:bodyPr>
          <a:lstStyle/>
          <a:p>
            <a:pPr marL="0" lvl="1" indent="7938"/>
            <a:r>
              <a:rPr lang="es-ES" sz="2400" b="1" dirty="0" smtClean="0">
                <a:solidFill>
                  <a:srgbClr val="C00000"/>
                </a:solidFill>
              </a:rPr>
              <a:t>1- INTRODUCCIÓN</a:t>
            </a:r>
          </a:p>
          <a:p>
            <a:pPr lvl="1" indent="-457200">
              <a:buFont typeface="+mj-lt"/>
              <a:buAutoNum type="alphaLcParenR" startAt="2"/>
            </a:pPr>
            <a:r>
              <a:rPr lang="es-ES" sz="2400" b="1" dirty="0" smtClean="0">
                <a:solidFill>
                  <a:schemeClr val="accent5">
                    <a:lumMod val="50000"/>
                  </a:schemeClr>
                </a:solidFill>
              </a:rPr>
              <a:t> Dispositivos de almacenamiento</a:t>
            </a:r>
          </a:p>
          <a:p>
            <a:pPr marL="0" lvl="1" indent="7938"/>
            <a:endParaRPr lang="es-ES" sz="2400" b="1" dirty="0" smtClean="0">
              <a:solidFill>
                <a:schemeClr val="accent5">
                  <a:lumMod val="50000"/>
                </a:schemeClr>
              </a:solidFill>
            </a:endParaRPr>
          </a:p>
          <a:p>
            <a:pPr marL="804863" lvl="2" indent="-339725">
              <a:buFont typeface="Wingdings" pitchFamily="2" charset="2"/>
              <a:buChar char="Ø"/>
            </a:pPr>
            <a:r>
              <a:rPr lang="es-ES" sz="2400" b="1" dirty="0" smtClean="0">
                <a:solidFill>
                  <a:schemeClr val="tx1">
                    <a:lumMod val="95000"/>
                    <a:lumOff val="5000"/>
                  </a:schemeClr>
                </a:solidFill>
              </a:rPr>
              <a:t>Un dispositivo de almacenamiento es un instrumento utilizado  para almacenar información de cualquier tipo</a:t>
            </a:r>
          </a:p>
          <a:p>
            <a:pPr marL="804863" lvl="2" indent="-339725">
              <a:buFont typeface="Wingdings" pitchFamily="2" charset="2"/>
              <a:buChar char="Ø"/>
            </a:pPr>
            <a:endParaRPr lang="es-ES" sz="2400" b="1" dirty="0" smtClean="0">
              <a:solidFill>
                <a:schemeClr val="tx1">
                  <a:lumMod val="95000"/>
                  <a:lumOff val="5000"/>
                </a:schemeClr>
              </a:solidFill>
            </a:endParaRPr>
          </a:p>
          <a:p>
            <a:pPr marL="804863" lvl="2" indent="-339725">
              <a:buFont typeface="Wingdings" pitchFamily="2" charset="2"/>
              <a:buChar char="Ø"/>
            </a:pPr>
            <a:r>
              <a:rPr lang="es-ES" sz="2400" b="1" dirty="0" smtClean="0">
                <a:solidFill>
                  <a:schemeClr val="tx1">
                    <a:lumMod val="95000"/>
                    <a:lumOff val="5000"/>
                  </a:schemeClr>
                </a:solidFill>
              </a:rPr>
              <a:t>Al ser el ordenador(máquina electrónica digital) la herramienta principal de los sistemas informáticos, siempre se han buscado dispositivos capaces de almacenar 2 posibles estados ( 0 y  1) </a:t>
            </a:r>
          </a:p>
          <a:p>
            <a:pPr marL="804863" lvl="2" indent="-339725">
              <a:buFont typeface="Wingdings" pitchFamily="2" charset="2"/>
              <a:buChar char="Ø"/>
            </a:pPr>
            <a:endParaRPr lang="es-ES" sz="2400" b="1" dirty="0" smtClean="0">
              <a:solidFill>
                <a:schemeClr val="tx1">
                  <a:lumMod val="95000"/>
                  <a:lumOff val="5000"/>
                </a:schemeClr>
              </a:solidFill>
            </a:endParaRPr>
          </a:p>
          <a:p>
            <a:pPr marL="804863" lvl="2" indent="-339725">
              <a:buFont typeface="Wingdings" pitchFamily="2" charset="2"/>
              <a:buChar char="Ø"/>
            </a:pPr>
            <a:r>
              <a:rPr lang="es-ES" sz="2400" b="1" dirty="0" smtClean="0">
                <a:solidFill>
                  <a:schemeClr val="tx1">
                    <a:lumMod val="95000"/>
                    <a:lumOff val="5000"/>
                  </a:schemeClr>
                </a:solidFill>
              </a:rPr>
              <a:t>Estos dispositivos han ido evolucionando al mismo tiempo que los propios ordenadores. Se han buscado nuevas tecnologías para almacenar más información en menos espacio físico</a:t>
            </a:r>
          </a:p>
          <a:p>
            <a:pPr marL="0" lvl="1" indent="7938">
              <a:buFont typeface="+mj-lt"/>
              <a:buAutoNum type="alphaLcParenR"/>
            </a:pPr>
            <a:endParaRPr lang="es-ES" sz="2000" b="1" dirty="0" smtClean="0">
              <a:solidFill>
                <a:srgbClr val="C0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428596" y="214290"/>
            <a:ext cx="8715404" cy="6678751"/>
          </a:xfrm>
          <a:prstGeom prst="rect">
            <a:avLst/>
          </a:prstGeom>
          <a:noFill/>
        </p:spPr>
        <p:txBody>
          <a:bodyPr wrap="square" rtlCol="0">
            <a:spAutoFit/>
          </a:bodyPr>
          <a:lstStyle/>
          <a:p>
            <a:pPr marL="0" lvl="1" indent="7938"/>
            <a:r>
              <a:rPr lang="es-ES" sz="2400" b="1" dirty="0" smtClean="0">
                <a:solidFill>
                  <a:srgbClr val="C00000"/>
                </a:solidFill>
              </a:rPr>
              <a:t>4- SISTEMAS GESTORES DE BASES DE DATOS</a:t>
            </a:r>
          </a:p>
          <a:p>
            <a:pPr marL="273050" lvl="1" indent="-265113"/>
            <a:r>
              <a:rPr lang="es-ES" sz="2400" b="1" dirty="0" smtClean="0">
                <a:solidFill>
                  <a:schemeClr val="accent5">
                    <a:lumMod val="50000"/>
                  </a:schemeClr>
                </a:solidFill>
              </a:rPr>
              <a:t>    </a:t>
            </a:r>
            <a:r>
              <a:rPr lang="es-ES" sz="2400" b="1" dirty="0" smtClean="0">
                <a:solidFill>
                  <a:schemeClr val="accent6">
                    <a:lumMod val="50000"/>
                  </a:schemeClr>
                </a:solidFill>
              </a:rPr>
              <a:t>Componentes de los S.G.B.DATOS:</a:t>
            </a:r>
            <a:endParaRPr lang="es-ES" sz="2200" b="1" dirty="0" smtClean="0">
              <a:solidFill>
                <a:schemeClr val="accent6">
                  <a:lumMod val="50000"/>
                </a:schemeClr>
              </a:solidFill>
            </a:endParaRPr>
          </a:p>
          <a:p>
            <a:pPr marL="922337" lvl="2" indent="-457200">
              <a:buFont typeface="+mj-lt"/>
              <a:buAutoNum type="alphaUcPeriod" startAt="4"/>
            </a:pPr>
            <a:r>
              <a:rPr lang="es-ES" sz="2000" b="1" dirty="0" smtClean="0"/>
              <a:t>EL ADMINISTRADOR DE LA BASE DE DATOS:</a:t>
            </a:r>
            <a:endParaRPr lang="es-ES" sz="2800" dirty="0" smtClean="0"/>
          </a:p>
          <a:p>
            <a:pPr marL="1350963" lvl="2" indent="-436563">
              <a:buFont typeface="Wingdings" pitchFamily="2" charset="2"/>
              <a:buChar char="Ø"/>
            </a:pPr>
            <a:r>
              <a:rPr lang="es-ES" sz="2200" b="1" dirty="0" smtClean="0"/>
              <a:t>El DBA se encarga principalmente de las siguientes tareas:</a:t>
            </a:r>
            <a:endParaRPr lang="es-ES" sz="900" b="1" dirty="0" smtClean="0">
              <a:solidFill>
                <a:schemeClr val="accent5">
                  <a:lumMod val="50000"/>
                </a:schemeClr>
              </a:solidFill>
            </a:endParaRPr>
          </a:p>
          <a:p>
            <a:pPr marL="1528763" lvl="3" indent="-157163">
              <a:buFont typeface="Arial" pitchFamily="34" charset="0"/>
              <a:buChar char="•"/>
            </a:pPr>
            <a:r>
              <a:rPr lang="es-ES" sz="2000" b="1" dirty="0" smtClean="0">
                <a:solidFill>
                  <a:schemeClr val="accent5">
                    <a:lumMod val="50000"/>
                  </a:schemeClr>
                </a:solidFill>
              </a:rPr>
              <a:t>Efectuar tareas de explotación como:</a:t>
            </a:r>
          </a:p>
          <a:p>
            <a:pPr marL="2060575" lvl="4" indent="-231775">
              <a:buFont typeface="Wingdings" pitchFamily="2" charset="2"/>
              <a:buChar char="ü"/>
            </a:pPr>
            <a:r>
              <a:rPr lang="es-ES" sz="2000" b="1" dirty="0" smtClean="0">
                <a:solidFill>
                  <a:srgbClr val="C00000"/>
                </a:solidFill>
              </a:rPr>
              <a:t>Vigilar el trabajo diario colaborando en la información y resolución de las dudas de los usuarios de la BD.</a:t>
            </a:r>
          </a:p>
          <a:p>
            <a:pPr marL="2060575" lvl="4" indent="-231775">
              <a:buFont typeface="Wingdings" pitchFamily="2" charset="2"/>
              <a:buChar char="ü"/>
            </a:pPr>
            <a:endParaRPr lang="es-ES" sz="800" b="1" dirty="0" smtClean="0">
              <a:solidFill>
                <a:srgbClr val="C00000"/>
              </a:solidFill>
            </a:endParaRPr>
          </a:p>
          <a:p>
            <a:pPr marL="2060575" lvl="4" indent="-231775">
              <a:buFont typeface="Wingdings" pitchFamily="2" charset="2"/>
              <a:buChar char="ü"/>
            </a:pPr>
            <a:r>
              <a:rPr lang="es-ES" sz="2000" b="1" dirty="0" smtClean="0">
                <a:solidFill>
                  <a:srgbClr val="C00000"/>
                </a:solidFill>
              </a:rPr>
              <a:t>Controlar en tiempo real los accesos, tasas de uso, cargas en los servidores, anomalías,  etcétera.</a:t>
            </a:r>
          </a:p>
          <a:p>
            <a:pPr marL="2060575" lvl="4" indent="-231775">
              <a:buFont typeface="Wingdings" pitchFamily="2" charset="2"/>
              <a:buChar char="ü"/>
            </a:pPr>
            <a:endParaRPr lang="es-ES" sz="600" b="1" dirty="0" smtClean="0">
              <a:solidFill>
                <a:srgbClr val="C00000"/>
              </a:solidFill>
            </a:endParaRPr>
          </a:p>
          <a:p>
            <a:pPr marL="2060575" lvl="4" indent="-231775">
              <a:buFont typeface="Wingdings" pitchFamily="2" charset="2"/>
              <a:buChar char="ü"/>
            </a:pPr>
            <a:r>
              <a:rPr lang="es-ES" sz="2000" b="1" dirty="0" smtClean="0">
                <a:solidFill>
                  <a:srgbClr val="C00000"/>
                </a:solidFill>
              </a:rPr>
              <a:t>Llegado el caso, reorganizar la BD.</a:t>
            </a:r>
          </a:p>
          <a:p>
            <a:pPr marL="2060575" lvl="4" indent="-231775">
              <a:buFont typeface="Wingdings" pitchFamily="2" charset="2"/>
              <a:buChar char="ü"/>
            </a:pPr>
            <a:endParaRPr lang="es-ES" sz="800" b="1" dirty="0" smtClean="0">
              <a:solidFill>
                <a:srgbClr val="C00000"/>
              </a:solidFill>
            </a:endParaRPr>
          </a:p>
          <a:p>
            <a:pPr marL="2060575" lvl="4" indent="-231775">
              <a:buFont typeface="Wingdings" pitchFamily="2" charset="2"/>
              <a:buChar char="ü"/>
            </a:pPr>
            <a:r>
              <a:rPr lang="es-ES" sz="2000" b="1" dirty="0" smtClean="0">
                <a:solidFill>
                  <a:srgbClr val="C00000"/>
                </a:solidFill>
              </a:rPr>
              <a:t>Efectuar las copias de seguridad periódicas de la BD.</a:t>
            </a:r>
          </a:p>
          <a:p>
            <a:pPr marL="2060575" lvl="4" indent="-231775">
              <a:buFont typeface="Wingdings" pitchFamily="2" charset="2"/>
              <a:buChar char="ü"/>
            </a:pPr>
            <a:endParaRPr lang="es-ES" b="1" dirty="0" smtClean="0">
              <a:solidFill>
                <a:srgbClr val="C00000"/>
              </a:solidFill>
            </a:endParaRPr>
          </a:p>
          <a:p>
            <a:pPr marL="2060575" lvl="4" indent="-231775">
              <a:buFont typeface="Wingdings" pitchFamily="2" charset="2"/>
              <a:buChar char="ü"/>
            </a:pPr>
            <a:r>
              <a:rPr lang="es-ES" sz="2000" b="1" dirty="0" smtClean="0">
                <a:solidFill>
                  <a:srgbClr val="C00000"/>
                </a:solidFill>
              </a:rPr>
              <a:t>Restaurar la BD después a partir de las copias de seguridad.</a:t>
            </a:r>
          </a:p>
          <a:p>
            <a:pPr marL="2060575" lvl="4" indent="-231775">
              <a:buFont typeface="Wingdings" pitchFamily="2" charset="2"/>
              <a:buChar char="ü"/>
            </a:pPr>
            <a:endParaRPr lang="es-ES" b="1" dirty="0" smtClean="0">
              <a:solidFill>
                <a:srgbClr val="C00000"/>
              </a:solidFill>
            </a:endParaRPr>
          </a:p>
          <a:p>
            <a:pPr marL="2060575" lvl="4" indent="-231775">
              <a:buFont typeface="Wingdings" pitchFamily="2" charset="2"/>
              <a:buChar char="ü"/>
            </a:pPr>
            <a:r>
              <a:rPr lang="es-ES" sz="2000" b="1" dirty="0" smtClean="0">
                <a:solidFill>
                  <a:srgbClr val="C00000"/>
                </a:solidFill>
              </a:rPr>
              <a:t>Estudiar las auditorías del sistema para detectar anomalías, intentos de violación de la seguridad, etcétera.</a:t>
            </a:r>
          </a:p>
          <a:p>
            <a:pPr marL="2060575" lvl="4" indent="-231775">
              <a:buFont typeface="Wingdings" pitchFamily="2" charset="2"/>
              <a:buChar char="ü"/>
            </a:pPr>
            <a:endParaRPr lang="es-ES" b="1" dirty="0" smtClean="0">
              <a:solidFill>
                <a:srgbClr val="C00000"/>
              </a:solidFill>
            </a:endParaRPr>
          </a:p>
          <a:p>
            <a:pPr marL="2060575" lvl="4" indent="-231775">
              <a:buFont typeface="Wingdings" pitchFamily="2" charset="2"/>
              <a:buChar char="ü"/>
            </a:pPr>
            <a:r>
              <a:rPr lang="es-ES" sz="2000" b="1" dirty="0" smtClean="0">
                <a:solidFill>
                  <a:srgbClr val="C00000"/>
                </a:solidFill>
              </a:rPr>
              <a:t>Ajustar y optimizar la BD mediante el ajuste de sus parámetros, y con ayuda de las herramientas de monitorización y de las estadísticas del sistema.</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428596" y="214290"/>
            <a:ext cx="8715404" cy="2677656"/>
          </a:xfrm>
          <a:prstGeom prst="rect">
            <a:avLst/>
          </a:prstGeom>
          <a:noFill/>
        </p:spPr>
        <p:txBody>
          <a:bodyPr wrap="square" rtlCol="0">
            <a:spAutoFit/>
          </a:bodyPr>
          <a:lstStyle/>
          <a:p>
            <a:pPr marL="0" lvl="1" indent="7938"/>
            <a:r>
              <a:rPr lang="es-ES" sz="2400" b="1" dirty="0" smtClean="0">
                <a:solidFill>
                  <a:srgbClr val="C00000"/>
                </a:solidFill>
              </a:rPr>
              <a:t>5- MODELOS LÓGICOS DE DATOS</a:t>
            </a:r>
          </a:p>
          <a:p>
            <a:pPr marL="531813" indent="-531813">
              <a:buFont typeface="Wingdings" pitchFamily="2" charset="2"/>
              <a:buChar char="Ø"/>
            </a:pPr>
            <a:r>
              <a:rPr lang="es-ES" sz="2400" dirty="0" smtClean="0">
                <a:solidFill>
                  <a:schemeClr val="tx1">
                    <a:lumMod val="95000"/>
                    <a:lumOff val="5000"/>
                  </a:schemeClr>
                </a:solidFill>
              </a:rPr>
              <a:t>Como se ya se ha comentado,</a:t>
            </a:r>
            <a:r>
              <a:rPr lang="es-ES" dirty="0" smtClean="0"/>
              <a:t> </a:t>
            </a:r>
            <a:r>
              <a:rPr lang="es-ES" sz="2400" dirty="0" smtClean="0">
                <a:solidFill>
                  <a:schemeClr val="tx1">
                    <a:lumMod val="95000"/>
                    <a:lumOff val="5000"/>
                  </a:schemeClr>
                </a:solidFill>
              </a:rPr>
              <a:t>uno de los objetivos más importantes de un SGBD es proporcionar a los usuarios una visión </a:t>
            </a:r>
            <a:r>
              <a:rPr lang="es-ES" sz="2400" b="1" dirty="0" smtClean="0">
                <a:solidFill>
                  <a:schemeClr val="tx1">
                    <a:lumMod val="95000"/>
                    <a:lumOff val="5000"/>
                  </a:schemeClr>
                </a:solidFill>
              </a:rPr>
              <a:t>abstracta</a:t>
            </a:r>
            <a:r>
              <a:rPr lang="es-ES" sz="2400" dirty="0" smtClean="0">
                <a:solidFill>
                  <a:schemeClr val="tx1">
                    <a:lumMod val="95000"/>
                    <a:lumOff val="5000"/>
                  </a:schemeClr>
                </a:solidFill>
              </a:rPr>
              <a:t> de los datos a distintos niveles. </a:t>
            </a:r>
          </a:p>
          <a:p>
            <a:pPr marL="531813" indent="-531813">
              <a:buFont typeface="Wingdings" pitchFamily="2" charset="2"/>
              <a:buChar char="Ø"/>
            </a:pPr>
            <a:endParaRPr lang="es-ES" sz="2400" dirty="0" smtClean="0">
              <a:solidFill>
                <a:schemeClr val="tx1">
                  <a:lumMod val="95000"/>
                  <a:lumOff val="5000"/>
                </a:schemeClr>
              </a:solidFill>
            </a:endParaRPr>
          </a:p>
          <a:p>
            <a:pPr marL="531813" indent="-531813">
              <a:buFont typeface="Wingdings" pitchFamily="2" charset="2"/>
              <a:buChar char="Ø"/>
            </a:pPr>
            <a:r>
              <a:rPr lang="es-ES" sz="2400" dirty="0" smtClean="0">
                <a:solidFill>
                  <a:schemeClr val="tx1">
                    <a:lumMod val="95000"/>
                    <a:lumOff val="5000"/>
                  </a:schemeClr>
                </a:solidFill>
              </a:rPr>
              <a:t>Para poder representar cada una de estas abstracciones, se utilizan los </a:t>
            </a:r>
            <a:r>
              <a:rPr lang="es-ES" sz="2400" b="1" i="1" dirty="0" smtClean="0">
                <a:solidFill>
                  <a:schemeClr val="tx1">
                    <a:lumMod val="95000"/>
                    <a:lumOff val="5000"/>
                  </a:schemeClr>
                </a:solidFill>
              </a:rPr>
              <a:t>MODELOS LÓGICOS DE DATOS</a:t>
            </a:r>
          </a:p>
        </p:txBody>
      </p:sp>
      <p:pic>
        <p:nvPicPr>
          <p:cNvPr id="3" name="2 Imagen" descr="NIVELES DEPENDENCIA.bmp"/>
          <p:cNvPicPr>
            <a:picLocks noChangeAspect="1"/>
          </p:cNvPicPr>
          <p:nvPr/>
        </p:nvPicPr>
        <p:blipFill>
          <a:blip r:embed="rId2" cstate="print"/>
          <a:stretch>
            <a:fillRect/>
          </a:stretch>
        </p:blipFill>
        <p:spPr>
          <a:xfrm>
            <a:off x="1357290" y="2928934"/>
            <a:ext cx="6643473" cy="3692316"/>
          </a:xfrm>
          <a:prstGeom prst="rect">
            <a:avLst/>
          </a:prstGeom>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428596" y="214290"/>
            <a:ext cx="8715404" cy="7109639"/>
          </a:xfrm>
          <a:prstGeom prst="rect">
            <a:avLst/>
          </a:prstGeom>
          <a:noFill/>
        </p:spPr>
        <p:txBody>
          <a:bodyPr wrap="square" rtlCol="0">
            <a:spAutoFit/>
          </a:bodyPr>
          <a:lstStyle/>
          <a:p>
            <a:pPr marL="0" lvl="1" indent="7938"/>
            <a:r>
              <a:rPr lang="es-ES" sz="2400" b="1" dirty="0" smtClean="0">
                <a:solidFill>
                  <a:srgbClr val="C00000"/>
                </a:solidFill>
              </a:rPr>
              <a:t>5- MODELOS LÓGICOS DE DATOS</a:t>
            </a:r>
          </a:p>
          <a:p>
            <a:pPr marL="0" lvl="1" indent="7938"/>
            <a:endParaRPr lang="es-ES" sz="2400" b="1" dirty="0" smtClean="0">
              <a:solidFill>
                <a:srgbClr val="C00000"/>
              </a:solidFill>
            </a:endParaRPr>
          </a:p>
          <a:p>
            <a:pPr marL="804863" lvl="1" indent="-347663">
              <a:buFont typeface="Wingdings" pitchFamily="2" charset="2"/>
              <a:buChar char="Ø"/>
            </a:pPr>
            <a:r>
              <a:rPr lang="es-ES" sz="2800" dirty="0" smtClean="0"/>
              <a:t>Los </a:t>
            </a:r>
            <a:r>
              <a:rPr lang="es-ES" sz="2800" b="1" i="1" dirty="0" smtClean="0"/>
              <a:t>modelos de datos </a:t>
            </a:r>
            <a:r>
              <a:rPr lang="es-ES" sz="2800" dirty="0" smtClean="0"/>
              <a:t>se definen como el conjunto de conceptos o herramientas conceptuales que sirven para describir la estructura de una BD: </a:t>
            </a:r>
          </a:p>
          <a:p>
            <a:pPr marL="1262063" lvl="2" indent="-347663">
              <a:buFont typeface="Wingdings" pitchFamily="2" charset="2"/>
              <a:buChar char="ü"/>
            </a:pPr>
            <a:r>
              <a:rPr lang="es-ES" sz="2000" b="1" dirty="0" smtClean="0">
                <a:solidFill>
                  <a:schemeClr val="accent5">
                    <a:lumMod val="50000"/>
                  </a:schemeClr>
                </a:solidFill>
              </a:rPr>
              <a:t>los datos</a:t>
            </a:r>
          </a:p>
          <a:p>
            <a:pPr marL="1262063" lvl="2" indent="-347663">
              <a:buFont typeface="Wingdings" pitchFamily="2" charset="2"/>
              <a:buChar char="ü"/>
            </a:pPr>
            <a:r>
              <a:rPr lang="es-ES" sz="2000" b="1" dirty="0" smtClean="0">
                <a:solidFill>
                  <a:schemeClr val="accent5">
                    <a:lumMod val="50000"/>
                  </a:schemeClr>
                </a:solidFill>
              </a:rPr>
              <a:t>las relaciones</a:t>
            </a:r>
          </a:p>
          <a:p>
            <a:pPr marL="1262063" lvl="2" indent="-347663">
              <a:buFont typeface="Wingdings" pitchFamily="2" charset="2"/>
              <a:buChar char="ü"/>
            </a:pPr>
            <a:r>
              <a:rPr lang="es-ES" sz="2000" b="1" dirty="0" smtClean="0">
                <a:solidFill>
                  <a:schemeClr val="accent5">
                    <a:lumMod val="50000"/>
                  </a:schemeClr>
                </a:solidFill>
              </a:rPr>
              <a:t>las restricciones que se deben cumplir sobre los datos</a:t>
            </a:r>
          </a:p>
          <a:p>
            <a:pPr marL="804863" lvl="1" indent="-347663"/>
            <a:endParaRPr lang="es-ES" sz="1200" dirty="0" smtClean="0"/>
          </a:p>
          <a:p>
            <a:pPr marL="804863" lvl="1" indent="-347663">
              <a:buFont typeface="Wingdings" pitchFamily="2" charset="2"/>
              <a:buChar char="Ø"/>
            </a:pPr>
            <a:r>
              <a:rPr lang="es-ES" sz="2800" dirty="0" smtClean="0"/>
              <a:t>Se denomina </a:t>
            </a:r>
            <a:r>
              <a:rPr lang="es-ES" sz="2800" b="1" i="1" dirty="0" smtClean="0"/>
              <a:t>esquema de la BD </a:t>
            </a:r>
            <a:r>
              <a:rPr lang="es-ES" sz="2800" dirty="0" smtClean="0"/>
              <a:t>a la descripción de una BD mediante un</a:t>
            </a:r>
            <a:r>
              <a:rPr lang="es-ES" sz="2800" b="1" dirty="0" smtClean="0"/>
              <a:t> </a:t>
            </a:r>
            <a:r>
              <a:rPr lang="es-ES" sz="2800" dirty="0" smtClean="0"/>
              <a:t>modelo de datos. Este esquema se especifica durante el diseño de la misma.</a:t>
            </a:r>
          </a:p>
          <a:p>
            <a:pPr marL="804863" lvl="1" indent="-347663">
              <a:buFont typeface="Wingdings" pitchFamily="2" charset="2"/>
              <a:buChar char="Ø"/>
            </a:pPr>
            <a:endParaRPr lang="es-ES" sz="1600" i="1" dirty="0" smtClean="0">
              <a:solidFill>
                <a:schemeClr val="tx1">
                  <a:lumMod val="95000"/>
                  <a:lumOff val="5000"/>
                </a:schemeClr>
              </a:solidFill>
            </a:endParaRPr>
          </a:p>
          <a:p>
            <a:pPr marL="804863" lvl="1" indent="-347663">
              <a:buFont typeface="Wingdings" pitchFamily="2" charset="2"/>
              <a:buChar char="Ø"/>
            </a:pPr>
            <a:r>
              <a:rPr lang="es-ES" sz="2800" dirty="0" smtClean="0"/>
              <a:t>Los modelos de datos de datos que nos interesan en este tema son los utilizados para representar el nivel conceptual (independiente del SGBD) y el nivel lógico (dependiente del SGBD)</a:t>
            </a:r>
          </a:p>
          <a:p>
            <a:pPr marL="804863" lvl="1" indent="-347663">
              <a:buFont typeface="Wingdings" pitchFamily="2" charset="2"/>
              <a:buChar char="Ø"/>
            </a:pPr>
            <a:endParaRPr lang="es-ES" sz="2800" i="1" dirty="0" smtClean="0">
              <a:solidFill>
                <a:schemeClr val="tx1">
                  <a:lumMod val="95000"/>
                  <a:lumOff val="5000"/>
                </a:schemeClr>
              </a:solidFill>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428596" y="214290"/>
            <a:ext cx="8715404" cy="6124754"/>
          </a:xfrm>
          <a:prstGeom prst="rect">
            <a:avLst/>
          </a:prstGeom>
          <a:noFill/>
        </p:spPr>
        <p:txBody>
          <a:bodyPr wrap="square" rtlCol="0">
            <a:spAutoFit/>
          </a:bodyPr>
          <a:lstStyle/>
          <a:p>
            <a:pPr marL="457200" lvl="2" indent="7938"/>
            <a:r>
              <a:rPr lang="es-ES" sz="2400" b="1" dirty="0" smtClean="0">
                <a:solidFill>
                  <a:srgbClr val="C00000"/>
                </a:solidFill>
              </a:rPr>
              <a:t>5- MODELOS LÓGICOS DE DATOS</a:t>
            </a:r>
            <a:endParaRPr lang="es-ES" sz="2400" dirty="0" smtClean="0">
              <a:solidFill>
                <a:schemeClr val="tx1">
                  <a:lumMod val="95000"/>
                  <a:lumOff val="5000"/>
                </a:schemeClr>
              </a:solidFill>
            </a:endParaRPr>
          </a:p>
          <a:p>
            <a:pPr marL="804863" lvl="1" indent="-347663">
              <a:buFont typeface="Wingdings" pitchFamily="2" charset="2"/>
              <a:buChar char="Ø"/>
            </a:pPr>
            <a:r>
              <a:rPr lang="es-ES" sz="2400" dirty="0" smtClean="0">
                <a:solidFill>
                  <a:schemeClr val="tx1">
                    <a:lumMod val="95000"/>
                    <a:lumOff val="5000"/>
                  </a:schemeClr>
                </a:solidFill>
              </a:rPr>
              <a:t>Según esto, podemos distinguir entre:</a:t>
            </a:r>
          </a:p>
          <a:p>
            <a:pPr marL="804863" lvl="1" indent="-347663">
              <a:buFont typeface="Wingdings" pitchFamily="2" charset="2"/>
              <a:buChar char="Ø"/>
            </a:pPr>
            <a:endParaRPr lang="es-ES" sz="2400" dirty="0" smtClean="0">
              <a:solidFill>
                <a:schemeClr val="tx1">
                  <a:lumMod val="95000"/>
                  <a:lumOff val="5000"/>
                </a:schemeClr>
              </a:solidFill>
            </a:endParaRPr>
          </a:p>
          <a:p>
            <a:pPr marL="1262063" lvl="2" indent="-347663">
              <a:buFont typeface="Wingdings" pitchFamily="2" charset="2"/>
              <a:buChar char="v"/>
            </a:pPr>
            <a:r>
              <a:rPr lang="es-ES" sz="2400" b="1" dirty="0" smtClean="0">
                <a:solidFill>
                  <a:schemeClr val="accent5">
                    <a:lumMod val="50000"/>
                  </a:schemeClr>
                </a:solidFill>
              </a:rPr>
              <a:t>Modelos lógicos basados en objetos o entidades</a:t>
            </a:r>
            <a:r>
              <a:rPr lang="es-ES" sz="2400" dirty="0" smtClean="0">
                <a:solidFill>
                  <a:schemeClr val="tx1">
                    <a:lumMod val="95000"/>
                    <a:lumOff val="5000"/>
                  </a:schemeClr>
                </a:solidFill>
              </a:rPr>
              <a:t>: Utilizados para definir el esquema conceptual y destacan entre ellos:</a:t>
            </a:r>
          </a:p>
          <a:p>
            <a:pPr marL="2176463" lvl="4" indent="-347663">
              <a:buFont typeface="Wingdings" pitchFamily="2" charset="2"/>
              <a:buChar char="q"/>
            </a:pPr>
            <a:r>
              <a:rPr lang="es-ES" sz="2200" b="1" dirty="0" smtClean="0">
                <a:solidFill>
                  <a:schemeClr val="accent6">
                    <a:lumMod val="50000"/>
                  </a:schemeClr>
                </a:solidFill>
              </a:rPr>
              <a:t>Modelo Entidad/Relación</a:t>
            </a:r>
          </a:p>
          <a:p>
            <a:pPr marL="2176463" lvl="4" indent="-347663">
              <a:buFont typeface="Wingdings" pitchFamily="2" charset="2"/>
              <a:buChar char="q"/>
            </a:pPr>
            <a:r>
              <a:rPr lang="es-ES" sz="2200" dirty="0" smtClean="0">
                <a:solidFill>
                  <a:schemeClr val="accent6">
                    <a:lumMod val="50000"/>
                  </a:schemeClr>
                </a:solidFill>
              </a:rPr>
              <a:t>Modelo binario</a:t>
            </a:r>
          </a:p>
          <a:p>
            <a:pPr marL="2176463" lvl="4" indent="-347663">
              <a:buFont typeface="Wingdings" pitchFamily="2" charset="2"/>
              <a:buChar char="q"/>
            </a:pPr>
            <a:r>
              <a:rPr lang="es-ES" sz="2200" dirty="0" smtClean="0">
                <a:solidFill>
                  <a:schemeClr val="accent6">
                    <a:lumMod val="50000"/>
                  </a:schemeClr>
                </a:solidFill>
              </a:rPr>
              <a:t>Modelo </a:t>
            </a:r>
            <a:r>
              <a:rPr lang="es-ES" sz="2200" dirty="0" err="1" smtClean="0">
                <a:solidFill>
                  <a:schemeClr val="accent6">
                    <a:lumMod val="50000"/>
                  </a:schemeClr>
                </a:solidFill>
              </a:rPr>
              <a:t>infológico</a:t>
            </a:r>
            <a:endParaRPr lang="es-ES" sz="2200" dirty="0" smtClean="0">
              <a:solidFill>
                <a:schemeClr val="accent6">
                  <a:lumMod val="50000"/>
                </a:schemeClr>
              </a:solidFill>
            </a:endParaRPr>
          </a:p>
          <a:p>
            <a:pPr marL="2176463" lvl="4" indent="-347663">
              <a:buFont typeface="Wingdings" pitchFamily="2" charset="2"/>
              <a:buChar char="q"/>
            </a:pPr>
            <a:r>
              <a:rPr lang="es-ES" sz="2200" dirty="0" smtClean="0">
                <a:solidFill>
                  <a:schemeClr val="accent6">
                    <a:lumMod val="50000"/>
                  </a:schemeClr>
                </a:solidFill>
              </a:rPr>
              <a:t>Modelo semántico de datos</a:t>
            </a:r>
          </a:p>
          <a:p>
            <a:pPr marL="2176463" lvl="4" indent="-347663">
              <a:buFont typeface="Wingdings" pitchFamily="2" charset="2"/>
              <a:buChar char="q"/>
            </a:pPr>
            <a:endParaRPr lang="es-ES" sz="2200" dirty="0" smtClean="0">
              <a:solidFill>
                <a:schemeClr val="tx1">
                  <a:lumMod val="95000"/>
                  <a:lumOff val="5000"/>
                </a:schemeClr>
              </a:solidFill>
            </a:endParaRPr>
          </a:p>
          <a:p>
            <a:pPr marL="1262063" lvl="2" indent="-347663">
              <a:buFont typeface="Wingdings" pitchFamily="2" charset="2"/>
              <a:buChar char="v"/>
            </a:pPr>
            <a:r>
              <a:rPr lang="es-ES" sz="2400" dirty="0" smtClean="0">
                <a:solidFill>
                  <a:schemeClr val="accent5">
                    <a:lumMod val="50000"/>
                  </a:schemeClr>
                </a:solidFill>
              </a:rPr>
              <a:t>Modelos lógicos basados en registros</a:t>
            </a:r>
            <a:r>
              <a:rPr lang="es-ES" sz="2400" dirty="0" smtClean="0">
                <a:solidFill>
                  <a:schemeClr val="tx1">
                    <a:lumMod val="95000"/>
                    <a:lumOff val="5000"/>
                  </a:schemeClr>
                </a:solidFill>
              </a:rPr>
              <a:t>: Utilizados para definir el esquema lógico y destacan entre ellos:</a:t>
            </a:r>
          </a:p>
          <a:p>
            <a:pPr marL="2176463" lvl="4" indent="-347663">
              <a:buFont typeface="Wingdings" pitchFamily="2" charset="2"/>
              <a:buChar char="q"/>
            </a:pPr>
            <a:r>
              <a:rPr lang="es-ES" sz="2200" b="1" dirty="0" smtClean="0">
                <a:solidFill>
                  <a:schemeClr val="accent6">
                    <a:lumMod val="50000"/>
                  </a:schemeClr>
                </a:solidFill>
              </a:rPr>
              <a:t>Modelo Relacional (estructura principal las tablas)</a:t>
            </a:r>
          </a:p>
          <a:p>
            <a:pPr marL="2176463" lvl="4" indent="-347663">
              <a:buFont typeface="Wingdings" pitchFamily="2" charset="2"/>
              <a:buChar char="q"/>
            </a:pPr>
            <a:r>
              <a:rPr lang="es-ES" sz="2200" dirty="0" smtClean="0">
                <a:solidFill>
                  <a:schemeClr val="accent6">
                    <a:lumMod val="50000"/>
                  </a:schemeClr>
                </a:solidFill>
              </a:rPr>
              <a:t>Modelo Jerárquico (estructura principal el árbol)</a:t>
            </a:r>
          </a:p>
          <a:p>
            <a:pPr marL="2176463" lvl="4" indent="-347663">
              <a:buFont typeface="Wingdings" pitchFamily="2" charset="2"/>
              <a:buChar char="q"/>
            </a:pPr>
            <a:r>
              <a:rPr lang="es-ES" sz="2200" dirty="0" smtClean="0">
                <a:solidFill>
                  <a:schemeClr val="accent6">
                    <a:lumMod val="50000"/>
                  </a:schemeClr>
                </a:solidFill>
              </a:rPr>
              <a:t>Modelo en red (estructura principal el grafo)</a:t>
            </a:r>
          </a:p>
          <a:p>
            <a:pPr marL="1262063" lvl="2" indent="-347663">
              <a:buFont typeface="Wingdings" pitchFamily="2" charset="2"/>
              <a:buChar char="v"/>
            </a:pPr>
            <a:endParaRPr lang="es-ES" sz="2400" dirty="0" smtClean="0">
              <a:solidFill>
                <a:schemeClr val="tx1">
                  <a:lumMod val="95000"/>
                  <a:lumOff val="5000"/>
                </a:schemeClr>
              </a:solidFill>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428596" y="500042"/>
            <a:ext cx="8715404" cy="2492990"/>
          </a:xfrm>
          <a:prstGeom prst="rect">
            <a:avLst/>
          </a:prstGeom>
          <a:noFill/>
        </p:spPr>
        <p:txBody>
          <a:bodyPr wrap="square" rtlCol="0">
            <a:spAutoFit/>
          </a:bodyPr>
          <a:lstStyle/>
          <a:p>
            <a:pPr marL="457200" lvl="2" indent="7938"/>
            <a:r>
              <a:rPr lang="es-ES" sz="2400" b="1" dirty="0" smtClean="0">
                <a:solidFill>
                  <a:srgbClr val="C00000"/>
                </a:solidFill>
              </a:rPr>
              <a:t>6- BASES DE DATOS DISTRIBUIDAS</a:t>
            </a:r>
            <a:endParaRPr lang="es-ES" sz="2400" dirty="0" smtClean="0">
              <a:solidFill>
                <a:schemeClr val="tx1">
                  <a:lumMod val="95000"/>
                  <a:lumOff val="5000"/>
                </a:schemeClr>
              </a:solidFill>
            </a:endParaRPr>
          </a:p>
          <a:p>
            <a:pPr marL="804863" lvl="1" indent="-347663"/>
            <a:endParaRPr lang="es-ES" sz="2400" dirty="0" smtClean="0">
              <a:solidFill>
                <a:schemeClr val="tx1">
                  <a:lumMod val="95000"/>
                  <a:lumOff val="5000"/>
                </a:schemeClr>
              </a:solidFill>
            </a:endParaRPr>
          </a:p>
          <a:p>
            <a:pPr marL="804863" lvl="1" indent="-347663"/>
            <a:endParaRPr lang="es-ES" sz="2400" dirty="0" smtClean="0">
              <a:solidFill>
                <a:schemeClr val="tx1">
                  <a:lumMod val="95000"/>
                  <a:lumOff val="5000"/>
                </a:schemeClr>
              </a:solidFill>
            </a:endParaRPr>
          </a:p>
          <a:p>
            <a:pPr marL="804863" lvl="1" indent="-347663">
              <a:buFont typeface="Wingdings" pitchFamily="2" charset="2"/>
              <a:buChar char="Ø"/>
            </a:pPr>
            <a:r>
              <a:rPr lang="es-ES" sz="2800" dirty="0" smtClean="0">
                <a:solidFill>
                  <a:schemeClr val="tx1">
                    <a:lumMod val="95000"/>
                    <a:lumOff val="5000"/>
                  </a:schemeClr>
                </a:solidFill>
              </a:rPr>
              <a:t>Surgen con la idea de distribuir el contenido de la Base de Datos en diferentes ordenadores </a:t>
            </a:r>
            <a:r>
              <a:rPr lang="es-ES" sz="2400" b="1" i="1" dirty="0" smtClean="0">
                <a:solidFill>
                  <a:schemeClr val="tx1">
                    <a:lumMod val="95000"/>
                    <a:lumOff val="5000"/>
                  </a:schemeClr>
                </a:solidFill>
              </a:rPr>
              <a:t>(normalmente en localizaciones geográficas distintas)</a:t>
            </a:r>
          </a:p>
        </p:txBody>
      </p:sp>
      <p:sp>
        <p:nvSpPr>
          <p:cNvPr id="3" name="2 CuadroTexto"/>
          <p:cNvSpPr txBox="1"/>
          <p:nvPr/>
        </p:nvSpPr>
        <p:spPr>
          <a:xfrm>
            <a:off x="1115616" y="4797152"/>
            <a:ext cx="7488832" cy="1200329"/>
          </a:xfrm>
          <a:prstGeom prst="rect">
            <a:avLst/>
          </a:prstGeom>
          <a:solidFill>
            <a:srgbClr val="FFC000"/>
          </a:solidFill>
        </p:spPr>
        <p:txBody>
          <a:bodyPr wrap="square" rtlCol="0">
            <a:spAutoFit/>
          </a:bodyPr>
          <a:lstStyle/>
          <a:p>
            <a:r>
              <a:rPr lang="es-ES" b="1" i="1" dirty="0" smtClean="0">
                <a:solidFill>
                  <a:schemeClr val="accent5">
                    <a:lumMod val="50000"/>
                  </a:schemeClr>
                </a:solidFill>
              </a:rPr>
              <a:t>TRABAJO:</a:t>
            </a:r>
          </a:p>
          <a:p>
            <a:endParaRPr lang="es-ES" dirty="0" smtClean="0"/>
          </a:p>
          <a:p>
            <a:pPr marL="625475"/>
            <a:r>
              <a:rPr lang="es-ES" b="1" dirty="0" smtClean="0"/>
              <a:t>Realiza un trabajo sobre las bases de datos distribuidas </a:t>
            </a:r>
            <a:r>
              <a:rPr lang="es-ES" i="1" dirty="0" smtClean="0"/>
              <a:t>(el contenido, formato, extensión, plazo de entrega, </a:t>
            </a:r>
            <a:r>
              <a:rPr lang="es-ES" i="1" dirty="0" err="1" smtClean="0"/>
              <a:t>etc</a:t>
            </a:r>
            <a:r>
              <a:rPr lang="es-ES" i="1" dirty="0" smtClean="0"/>
              <a:t>… se explicará en clase)</a:t>
            </a:r>
            <a:endParaRPr lang="es-ES" i="1"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117693"/>
            <a:ext cx="8858280" cy="4924425"/>
          </a:xfrm>
          <a:prstGeom prst="rect">
            <a:avLst/>
          </a:prstGeom>
          <a:noFill/>
        </p:spPr>
        <p:txBody>
          <a:bodyPr wrap="square" rtlCol="0">
            <a:spAutoFit/>
          </a:bodyPr>
          <a:lstStyle/>
          <a:p>
            <a:pPr marL="0" lvl="1" indent="7938"/>
            <a:r>
              <a:rPr lang="es-ES" sz="2400" b="1" dirty="0" smtClean="0">
                <a:solidFill>
                  <a:srgbClr val="C00000"/>
                </a:solidFill>
              </a:rPr>
              <a:t>1- INTRODUCCIÓN</a:t>
            </a:r>
          </a:p>
          <a:p>
            <a:pPr lvl="1" indent="-457200">
              <a:buFont typeface="+mj-lt"/>
              <a:buAutoNum type="alphaLcParenR" startAt="2"/>
            </a:pPr>
            <a:r>
              <a:rPr lang="es-ES" sz="2400" b="1" dirty="0" smtClean="0">
                <a:solidFill>
                  <a:schemeClr val="accent5">
                    <a:lumMod val="50000"/>
                  </a:schemeClr>
                </a:solidFill>
              </a:rPr>
              <a:t> Dispositivos de almacenamiento</a:t>
            </a:r>
          </a:p>
          <a:p>
            <a:pPr marL="0" lvl="1" indent="7938" defTabSz="273050"/>
            <a:r>
              <a:rPr lang="es-ES" sz="2400" b="1" dirty="0" smtClean="0">
                <a:solidFill>
                  <a:schemeClr val="accent5">
                    <a:lumMod val="50000"/>
                  </a:schemeClr>
                </a:solidFill>
              </a:rPr>
              <a:t>	</a:t>
            </a:r>
            <a:r>
              <a:rPr lang="es-ES" sz="2400" b="1" dirty="0" smtClean="0">
                <a:solidFill>
                  <a:schemeClr val="tx1">
                    <a:lumMod val="95000"/>
                    <a:lumOff val="5000"/>
                  </a:schemeClr>
                </a:solidFill>
              </a:rPr>
              <a:t>EVOLUCIÓN Y EJEMPLOS</a:t>
            </a:r>
          </a:p>
          <a:p>
            <a:pPr>
              <a:buFont typeface="Wingdings 2" pitchFamily="18" charset="2"/>
              <a:buNone/>
            </a:pPr>
            <a:endParaRPr lang="es-ES_tradnl" sz="2000" dirty="0" smtClean="0">
              <a:latin typeface="Calibri" pitchFamily="34" charset="0"/>
            </a:endParaRPr>
          </a:p>
          <a:p>
            <a:pPr marL="457200" lvl="2" indent="7938" defTabSz="273050">
              <a:buFont typeface="Wingdings" pitchFamily="2" charset="2"/>
              <a:buChar char="v"/>
            </a:pPr>
            <a:r>
              <a:rPr lang="es-ES" sz="2400" b="1" dirty="0" smtClean="0">
                <a:solidFill>
                  <a:srgbClr val="C00000"/>
                </a:solidFill>
              </a:rPr>
              <a:t> SELECTRÓN</a:t>
            </a:r>
          </a:p>
          <a:p>
            <a:pPr lvl="2">
              <a:buFont typeface="Wingdings 2" pitchFamily="18" charset="2"/>
              <a:buNone/>
            </a:pPr>
            <a:r>
              <a:rPr lang="es-ES_tradnl" sz="2200" dirty="0" smtClean="0">
                <a:latin typeface="Calibri" pitchFamily="34" charset="0"/>
              </a:rPr>
              <a:t>Un </a:t>
            </a:r>
            <a:r>
              <a:rPr lang="es-ES_tradnl" sz="2200" dirty="0" err="1" smtClean="0">
                <a:latin typeface="Calibri" pitchFamily="34" charset="0"/>
              </a:rPr>
              <a:t>selectrón</a:t>
            </a:r>
            <a:r>
              <a:rPr lang="es-ES_tradnl" sz="2200" dirty="0" smtClean="0">
                <a:latin typeface="Calibri" pitchFamily="34" charset="0"/>
              </a:rPr>
              <a:t> era una válvula termoiónica capaz de actuar como memoria de acceso directo (RAM) que fue diseñada por RCA en 1946 pero que no estuvo disponible comercialmente hasta la primavera de 1948. </a:t>
            </a:r>
          </a:p>
          <a:p>
            <a:pPr lvl="2">
              <a:buFont typeface="Wingdings 2" pitchFamily="18" charset="2"/>
              <a:buNone/>
            </a:pPr>
            <a:r>
              <a:rPr lang="es-ES_tradnl" sz="2200" dirty="0" smtClean="0">
                <a:latin typeface="Calibri" pitchFamily="34" charset="0"/>
              </a:rPr>
              <a:t>Los  diversos modelos que se pusieron a la venta tenían unas capacidades de  almacenamiento que variaban entre los 256 y los 4096 bits.</a:t>
            </a:r>
          </a:p>
          <a:p>
            <a:pPr marL="457200" lvl="2" indent="7938" defTabSz="273050"/>
            <a:endParaRPr lang="es-ES" sz="2400" b="1" dirty="0" smtClean="0">
              <a:solidFill>
                <a:schemeClr val="tx1">
                  <a:lumMod val="95000"/>
                  <a:lumOff val="5000"/>
                </a:schemeClr>
              </a:solidFill>
            </a:endParaRPr>
          </a:p>
          <a:p>
            <a:pPr marL="0" lvl="1" indent="7938">
              <a:buFont typeface="+mj-lt"/>
              <a:buAutoNum type="alphaLcParenR"/>
            </a:pPr>
            <a:endParaRPr lang="es-ES" sz="2000" b="1" dirty="0" smtClean="0">
              <a:solidFill>
                <a:srgbClr val="C00000"/>
              </a:solidFill>
            </a:endParaRPr>
          </a:p>
        </p:txBody>
      </p:sp>
      <p:pic>
        <p:nvPicPr>
          <p:cNvPr id="3" name="Picture 2" descr="C:\Documents and Settings\ALUMNOS\Mis documentos\Mis imágenes\selectron.jpg"/>
          <p:cNvPicPr>
            <a:picLocks noChangeAspect="1" noChangeArrowheads="1"/>
          </p:cNvPicPr>
          <p:nvPr/>
        </p:nvPicPr>
        <p:blipFill>
          <a:blip r:embed="rId2" cstate="print"/>
          <a:srcRect/>
          <a:stretch>
            <a:fillRect/>
          </a:stretch>
        </p:blipFill>
        <p:spPr bwMode="auto">
          <a:xfrm>
            <a:off x="3786182" y="4143380"/>
            <a:ext cx="4336603" cy="2531447"/>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4 Marcador de contenido"/>
          <p:cNvSpPr>
            <a:spLocks noGrp="1"/>
          </p:cNvSpPr>
          <p:nvPr>
            <p:ph idx="1"/>
          </p:nvPr>
        </p:nvSpPr>
        <p:spPr>
          <a:xfrm>
            <a:off x="428596" y="2000240"/>
            <a:ext cx="5643602" cy="4500594"/>
          </a:xfrm>
        </p:spPr>
        <p:txBody>
          <a:bodyPr>
            <a:normAutofit/>
          </a:bodyPr>
          <a:lstStyle/>
          <a:p>
            <a:pPr marL="0" indent="0">
              <a:buFont typeface="Wingdings 2" pitchFamily="18" charset="2"/>
              <a:buNone/>
            </a:pPr>
            <a:r>
              <a:rPr lang="es-ES_tradnl" sz="2400" dirty="0" smtClean="0">
                <a:latin typeface="Calibri" pitchFamily="34" charset="0"/>
              </a:rPr>
              <a:t>Inventada por Gustav </a:t>
            </a:r>
            <a:r>
              <a:rPr lang="es-ES_tradnl" sz="2400" dirty="0" err="1" smtClean="0">
                <a:latin typeface="Calibri" pitchFamily="34" charset="0"/>
              </a:rPr>
              <a:t>Tauschek</a:t>
            </a:r>
            <a:r>
              <a:rPr lang="es-ES_tradnl" sz="2400" dirty="0" smtClean="0">
                <a:latin typeface="Calibri" pitchFamily="34" charset="0"/>
              </a:rPr>
              <a:t> en 1932, era un dispositivo cilindro metálico cuya superficie exterior estaba recubierta por un material </a:t>
            </a:r>
            <a:r>
              <a:rPr lang="es-ES_tradnl" sz="2400" dirty="0" err="1" smtClean="0">
                <a:latin typeface="Calibri" pitchFamily="34" charset="0"/>
              </a:rPr>
              <a:t>ferromagnético</a:t>
            </a:r>
            <a:r>
              <a:rPr lang="es-ES_tradnl" sz="2400" dirty="0" smtClean="0">
                <a:latin typeface="Calibri" pitchFamily="34" charset="0"/>
              </a:rPr>
              <a:t>. </a:t>
            </a:r>
          </a:p>
          <a:p>
            <a:pPr marL="0" indent="0">
              <a:buFont typeface="Wingdings 2" pitchFamily="18" charset="2"/>
              <a:buNone/>
            </a:pPr>
            <a:r>
              <a:rPr lang="es-ES_tradnl" sz="2400" dirty="0" smtClean="0">
                <a:latin typeface="Calibri" pitchFamily="34" charset="0"/>
              </a:rPr>
              <a:t>Fue uno de los primeros sistemas de almacenamiento digital que existieron, y como tal fue muy utilizado en la década de los '50 y principios de los '60, siendo capaz de albergar en su interior hasta 10 KB de información</a:t>
            </a:r>
            <a:r>
              <a:rPr lang="es-ES_tradnl" sz="2400" dirty="0" smtClean="0"/>
              <a:t>.</a:t>
            </a:r>
          </a:p>
        </p:txBody>
      </p:sp>
      <p:pic>
        <p:nvPicPr>
          <p:cNvPr id="11268" name="5 Imagen" descr="memoria-tambor.jpg"/>
          <p:cNvPicPr>
            <a:picLocks noChangeAspect="1"/>
          </p:cNvPicPr>
          <p:nvPr/>
        </p:nvPicPr>
        <p:blipFill>
          <a:blip r:embed="rId2" cstate="print"/>
          <a:srcRect/>
          <a:stretch>
            <a:fillRect/>
          </a:stretch>
        </p:blipFill>
        <p:spPr bwMode="auto">
          <a:xfrm>
            <a:off x="6357950" y="2643182"/>
            <a:ext cx="2363445" cy="2789240"/>
          </a:xfrm>
          <a:prstGeom prst="rect">
            <a:avLst/>
          </a:prstGeom>
          <a:noFill/>
          <a:ln w="9525">
            <a:noFill/>
            <a:miter lim="800000"/>
            <a:headEnd/>
            <a:tailEnd/>
          </a:ln>
        </p:spPr>
      </p:pic>
      <p:sp>
        <p:nvSpPr>
          <p:cNvPr id="5" name="4 CuadroTexto"/>
          <p:cNvSpPr txBox="1"/>
          <p:nvPr/>
        </p:nvSpPr>
        <p:spPr>
          <a:xfrm>
            <a:off x="285720" y="117693"/>
            <a:ext cx="8858280" cy="1569660"/>
          </a:xfrm>
          <a:prstGeom prst="rect">
            <a:avLst/>
          </a:prstGeom>
          <a:noFill/>
        </p:spPr>
        <p:txBody>
          <a:bodyPr wrap="square" rtlCol="0">
            <a:spAutoFit/>
          </a:bodyPr>
          <a:lstStyle/>
          <a:p>
            <a:pPr marL="0" lvl="1" indent="7938"/>
            <a:r>
              <a:rPr lang="es-ES" sz="2400" b="1" dirty="0" smtClean="0">
                <a:solidFill>
                  <a:srgbClr val="C00000"/>
                </a:solidFill>
              </a:rPr>
              <a:t>1- INTRODUCCIÓN</a:t>
            </a:r>
          </a:p>
          <a:p>
            <a:pPr lvl="1" indent="-457200">
              <a:buFont typeface="+mj-lt"/>
              <a:buAutoNum type="alphaLcParenR" startAt="2"/>
            </a:pPr>
            <a:r>
              <a:rPr lang="es-ES" sz="2400" b="1" dirty="0" smtClean="0">
                <a:solidFill>
                  <a:schemeClr val="accent5">
                    <a:lumMod val="50000"/>
                  </a:schemeClr>
                </a:solidFill>
              </a:rPr>
              <a:t> Dispositivos de almacenamiento</a:t>
            </a:r>
          </a:p>
          <a:p>
            <a:pPr marL="0" lvl="1" indent="7938" defTabSz="273050"/>
            <a:r>
              <a:rPr lang="es-ES" sz="2400" b="1" dirty="0" smtClean="0">
                <a:solidFill>
                  <a:schemeClr val="accent5">
                    <a:lumMod val="50000"/>
                  </a:schemeClr>
                </a:solidFill>
              </a:rPr>
              <a:t>	</a:t>
            </a:r>
            <a:r>
              <a:rPr lang="es-ES" sz="2400" b="1" dirty="0" smtClean="0">
                <a:solidFill>
                  <a:schemeClr val="tx1">
                    <a:lumMod val="95000"/>
                    <a:lumOff val="5000"/>
                  </a:schemeClr>
                </a:solidFill>
              </a:rPr>
              <a:t>EVOLUCIÓN Y EJEMPLOS</a:t>
            </a:r>
          </a:p>
          <a:p>
            <a:pPr marL="457200" lvl="2" indent="7938" defTabSz="273050">
              <a:buFont typeface="Wingdings" pitchFamily="2" charset="2"/>
              <a:buChar char="v"/>
            </a:pPr>
            <a:r>
              <a:rPr lang="es-ES" sz="2400" b="1" dirty="0" smtClean="0">
                <a:solidFill>
                  <a:schemeClr val="tx1">
                    <a:lumMod val="95000"/>
                    <a:lumOff val="5000"/>
                  </a:schemeClr>
                </a:solidFill>
              </a:rPr>
              <a:t> </a:t>
            </a:r>
            <a:r>
              <a:rPr lang="es-ES" sz="2400" b="1" dirty="0" smtClean="0">
                <a:solidFill>
                  <a:srgbClr val="C00000"/>
                </a:solidFill>
              </a:rPr>
              <a:t>MEMORIA DE TAMBOR</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2 Marcador de contenido"/>
          <p:cNvSpPr>
            <a:spLocks noGrp="1"/>
          </p:cNvSpPr>
          <p:nvPr>
            <p:ph idx="1"/>
          </p:nvPr>
        </p:nvSpPr>
        <p:spPr>
          <a:xfrm>
            <a:off x="395288" y="1844675"/>
            <a:ext cx="8748712" cy="4389438"/>
          </a:xfrm>
        </p:spPr>
        <p:txBody>
          <a:bodyPr>
            <a:normAutofit/>
          </a:bodyPr>
          <a:lstStyle/>
          <a:p>
            <a:pPr>
              <a:buFont typeface="Wingdings 2" pitchFamily="18" charset="2"/>
              <a:buNone/>
            </a:pPr>
            <a:r>
              <a:rPr lang="es-ES_tradnl" sz="2400" dirty="0" smtClean="0">
                <a:latin typeface="Calibri" pitchFamily="34" charset="0"/>
              </a:rPr>
              <a:t>Son unas tiras largas de papel en las que se realizan agujeros para </a:t>
            </a:r>
          </a:p>
          <a:p>
            <a:pPr>
              <a:buFont typeface="Wingdings 2" pitchFamily="18" charset="2"/>
              <a:buNone/>
            </a:pPr>
            <a:r>
              <a:rPr lang="es-ES_tradnl" sz="2400" dirty="0" smtClean="0">
                <a:latin typeface="Calibri" pitchFamily="34" charset="0"/>
              </a:rPr>
              <a:t>almacenar datos. Fueron muy utilizadas para comunicaciones con </a:t>
            </a:r>
          </a:p>
          <a:p>
            <a:pPr marL="0" indent="0">
              <a:buFont typeface="Wingdings 2" pitchFamily="18" charset="2"/>
              <a:buNone/>
            </a:pPr>
            <a:r>
              <a:rPr lang="es-ES_tradnl" sz="2400" dirty="0" smtClean="0">
                <a:latin typeface="Calibri" pitchFamily="34" charset="0"/>
              </a:rPr>
              <a:t>teletipos y, más tarde, a finales de los 1960 y principios de los '70, como un medio para guardar datos en los miniordenadores de la época.</a:t>
            </a:r>
          </a:p>
        </p:txBody>
      </p:sp>
      <p:pic>
        <p:nvPicPr>
          <p:cNvPr id="12292" name="3 Imagen" descr="cinta-perforada.jpg"/>
          <p:cNvPicPr>
            <a:picLocks noChangeAspect="1"/>
          </p:cNvPicPr>
          <p:nvPr/>
        </p:nvPicPr>
        <p:blipFill>
          <a:blip r:embed="rId2" cstate="print"/>
          <a:srcRect/>
          <a:stretch>
            <a:fillRect/>
          </a:stretch>
        </p:blipFill>
        <p:spPr bwMode="auto">
          <a:xfrm rot="387751">
            <a:off x="3210199" y="3771023"/>
            <a:ext cx="3689312" cy="2667502"/>
          </a:xfrm>
          <a:prstGeom prst="rect">
            <a:avLst/>
          </a:prstGeom>
          <a:noFill/>
          <a:ln w="9525">
            <a:noFill/>
            <a:miter lim="800000"/>
            <a:headEnd/>
            <a:tailEnd/>
          </a:ln>
        </p:spPr>
      </p:pic>
      <p:sp>
        <p:nvSpPr>
          <p:cNvPr id="6" name="5 CuadroTexto"/>
          <p:cNvSpPr txBox="1"/>
          <p:nvPr/>
        </p:nvSpPr>
        <p:spPr>
          <a:xfrm>
            <a:off x="285720" y="117693"/>
            <a:ext cx="8858280" cy="1569660"/>
          </a:xfrm>
          <a:prstGeom prst="rect">
            <a:avLst/>
          </a:prstGeom>
          <a:noFill/>
        </p:spPr>
        <p:txBody>
          <a:bodyPr wrap="square" rtlCol="0">
            <a:spAutoFit/>
          </a:bodyPr>
          <a:lstStyle/>
          <a:p>
            <a:pPr marL="0" lvl="1" indent="7938"/>
            <a:r>
              <a:rPr lang="es-ES" sz="2400" b="1" dirty="0" smtClean="0">
                <a:solidFill>
                  <a:srgbClr val="C00000"/>
                </a:solidFill>
              </a:rPr>
              <a:t>1- INTRODUCCIÓN</a:t>
            </a:r>
          </a:p>
          <a:p>
            <a:pPr lvl="1" indent="-457200">
              <a:buFont typeface="+mj-lt"/>
              <a:buAutoNum type="alphaLcParenR" startAt="2"/>
            </a:pPr>
            <a:r>
              <a:rPr lang="es-ES" sz="2400" b="1" dirty="0" smtClean="0">
                <a:solidFill>
                  <a:schemeClr val="accent5">
                    <a:lumMod val="50000"/>
                  </a:schemeClr>
                </a:solidFill>
              </a:rPr>
              <a:t> Dispositivos de almacenamiento</a:t>
            </a:r>
          </a:p>
          <a:p>
            <a:pPr marL="0" lvl="1" indent="7938" defTabSz="273050"/>
            <a:r>
              <a:rPr lang="es-ES" sz="2400" b="1" dirty="0" smtClean="0">
                <a:solidFill>
                  <a:schemeClr val="accent5">
                    <a:lumMod val="50000"/>
                  </a:schemeClr>
                </a:solidFill>
              </a:rPr>
              <a:t>	</a:t>
            </a:r>
            <a:r>
              <a:rPr lang="es-ES" sz="2400" b="1" dirty="0" smtClean="0">
                <a:solidFill>
                  <a:schemeClr val="tx1">
                    <a:lumMod val="95000"/>
                    <a:lumOff val="5000"/>
                  </a:schemeClr>
                </a:solidFill>
              </a:rPr>
              <a:t>EVOLUCIÓN Y EJEMPLOS</a:t>
            </a:r>
            <a:endParaRPr lang="es-ES" sz="2400" b="1" dirty="0" smtClean="0">
              <a:solidFill>
                <a:srgbClr val="C00000"/>
              </a:solidFill>
            </a:endParaRPr>
          </a:p>
          <a:p>
            <a:pPr marL="457200" lvl="2" indent="7938" defTabSz="273050">
              <a:buFont typeface="Wingdings" pitchFamily="2" charset="2"/>
              <a:buChar char="v"/>
            </a:pPr>
            <a:r>
              <a:rPr lang="es-ES" sz="2400" b="1" dirty="0" smtClean="0">
                <a:solidFill>
                  <a:srgbClr val="C00000"/>
                </a:solidFill>
              </a:rPr>
              <a:t> CINTA PERFORADA</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2 Marcador de contenido"/>
          <p:cNvSpPr>
            <a:spLocks noGrp="1"/>
          </p:cNvSpPr>
          <p:nvPr>
            <p:ph idx="1"/>
          </p:nvPr>
        </p:nvSpPr>
        <p:spPr>
          <a:xfrm>
            <a:off x="457200" y="1600200"/>
            <a:ext cx="8472518" cy="4525963"/>
          </a:xfrm>
        </p:spPr>
        <p:txBody>
          <a:bodyPr>
            <a:normAutofit/>
          </a:bodyPr>
          <a:lstStyle/>
          <a:p>
            <a:pPr marL="0" indent="0">
              <a:buFont typeface="Wingdings 2" pitchFamily="18" charset="2"/>
              <a:buNone/>
            </a:pPr>
            <a:r>
              <a:rPr lang="es-ES_tradnl" sz="2400" dirty="0" smtClean="0">
                <a:latin typeface="Calibri" pitchFamily="34" charset="0"/>
              </a:rPr>
              <a:t>La cinta magnética es un tipo de soporte de almacenamiento de </a:t>
            </a:r>
          </a:p>
          <a:p>
            <a:pPr marL="0" indent="0">
              <a:buFont typeface="Wingdings 2" pitchFamily="18" charset="2"/>
              <a:buNone/>
            </a:pPr>
            <a:r>
              <a:rPr lang="es-ES_tradnl" sz="2400" dirty="0" smtClean="0">
                <a:latin typeface="Calibri" pitchFamily="34" charset="0"/>
              </a:rPr>
              <a:t>información que se graba en pistas sobre una banda de un material magnético (generalmente óxido de hierro). Se utilizó por primera vez para guardar datos en 1951 en una computadora UNIVAC I.</a:t>
            </a:r>
          </a:p>
        </p:txBody>
      </p:sp>
      <p:pic>
        <p:nvPicPr>
          <p:cNvPr id="13316" name="3 Imagen" descr="cintas-magneticas.jpg"/>
          <p:cNvPicPr>
            <a:picLocks noChangeAspect="1"/>
          </p:cNvPicPr>
          <p:nvPr/>
        </p:nvPicPr>
        <p:blipFill>
          <a:blip r:embed="rId2" cstate="print"/>
          <a:srcRect/>
          <a:stretch>
            <a:fillRect/>
          </a:stretch>
        </p:blipFill>
        <p:spPr bwMode="auto">
          <a:xfrm>
            <a:off x="2214563" y="3786188"/>
            <a:ext cx="4500562" cy="2428875"/>
          </a:xfrm>
          <a:prstGeom prst="rect">
            <a:avLst/>
          </a:prstGeom>
          <a:noFill/>
          <a:ln w="9525">
            <a:noFill/>
            <a:miter lim="800000"/>
            <a:headEnd/>
            <a:tailEnd/>
          </a:ln>
        </p:spPr>
      </p:pic>
      <p:sp>
        <p:nvSpPr>
          <p:cNvPr id="6" name="5 CuadroTexto"/>
          <p:cNvSpPr txBox="1"/>
          <p:nvPr/>
        </p:nvSpPr>
        <p:spPr>
          <a:xfrm>
            <a:off x="285720" y="117693"/>
            <a:ext cx="8858280" cy="1569660"/>
          </a:xfrm>
          <a:prstGeom prst="rect">
            <a:avLst/>
          </a:prstGeom>
          <a:noFill/>
        </p:spPr>
        <p:txBody>
          <a:bodyPr wrap="square" rtlCol="0">
            <a:spAutoFit/>
          </a:bodyPr>
          <a:lstStyle/>
          <a:p>
            <a:pPr marL="0" lvl="1" indent="7938"/>
            <a:r>
              <a:rPr lang="es-ES" sz="2400" b="1" dirty="0" smtClean="0">
                <a:solidFill>
                  <a:srgbClr val="C00000"/>
                </a:solidFill>
              </a:rPr>
              <a:t>1- INTRODUCCIÓN</a:t>
            </a:r>
          </a:p>
          <a:p>
            <a:pPr lvl="1" indent="-457200">
              <a:buFont typeface="+mj-lt"/>
              <a:buAutoNum type="alphaLcParenR" startAt="2"/>
            </a:pPr>
            <a:r>
              <a:rPr lang="es-ES" sz="2400" b="1" dirty="0" smtClean="0">
                <a:solidFill>
                  <a:schemeClr val="accent5">
                    <a:lumMod val="50000"/>
                  </a:schemeClr>
                </a:solidFill>
              </a:rPr>
              <a:t> Dispositivos de almacenamiento</a:t>
            </a:r>
          </a:p>
          <a:p>
            <a:pPr marL="0" lvl="1" indent="7938" defTabSz="273050"/>
            <a:r>
              <a:rPr lang="es-ES" sz="2400" b="1" dirty="0" smtClean="0">
                <a:solidFill>
                  <a:schemeClr val="accent5">
                    <a:lumMod val="50000"/>
                  </a:schemeClr>
                </a:solidFill>
              </a:rPr>
              <a:t>	</a:t>
            </a:r>
            <a:r>
              <a:rPr lang="es-ES" sz="2400" b="1" dirty="0" smtClean="0">
                <a:solidFill>
                  <a:schemeClr val="tx1">
                    <a:lumMod val="95000"/>
                    <a:lumOff val="5000"/>
                  </a:schemeClr>
                </a:solidFill>
              </a:rPr>
              <a:t>EVOLUCIÓN Y EJEMPLOS</a:t>
            </a:r>
            <a:endParaRPr lang="es-ES" sz="2400" b="1" dirty="0" smtClean="0">
              <a:solidFill>
                <a:srgbClr val="C00000"/>
              </a:solidFill>
            </a:endParaRPr>
          </a:p>
          <a:p>
            <a:pPr marL="457200" lvl="2" indent="7938" defTabSz="273050">
              <a:buFont typeface="Wingdings" pitchFamily="2" charset="2"/>
              <a:buChar char="v"/>
            </a:pPr>
            <a:r>
              <a:rPr lang="es-ES" sz="2400" b="1" dirty="0" smtClean="0">
                <a:solidFill>
                  <a:srgbClr val="C00000"/>
                </a:solidFill>
              </a:rPr>
              <a:t> CINTA MAGNÉTICA</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1163</TotalTime>
  <Words>3871</Words>
  <Application>Microsoft Office PowerPoint</Application>
  <PresentationFormat>Presentación en pantalla (4:3)</PresentationFormat>
  <Paragraphs>607</Paragraphs>
  <Slides>54</Slides>
  <Notes>0</Notes>
  <HiddenSlides>0</HiddenSlides>
  <MMClips>0</MMClips>
  <ScaleCrop>false</ScaleCrop>
  <HeadingPairs>
    <vt:vector size="4" baseType="variant">
      <vt:variant>
        <vt:lpstr>Tema</vt:lpstr>
      </vt:variant>
      <vt:variant>
        <vt:i4>1</vt:i4>
      </vt:variant>
      <vt:variant>
        <vt:lpstr>Títulos de diapositiva</vt:lpstr>
      </vt:variant>
      <vt:variant>
        <vt:i4>54</vt:i4>
      </vt:variant>
    </vt:vector>
  </HeadingPairs>
  <TitlesOfParts>
    <vt:vector size="55"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Profesor</dc:creator>
  <cp:lastModifiedBy>Franpadre</cp:lastModifiedBy>
  <cp:revision>159</cp:revision>
  <dcterms:created xsi:type="dcterms:W3CDTF">2015-06-16T10:31:03Z</dcterms:created>
  <dcterms:modified xsi:type="dcterms:W3CDTF">2016-09-28T15:52:32Z</dcterms:modified>
</cp:coreProperties>
</file>